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1"/>
  </p:notesMasterIdLst>
  <p:sldIdLst>
    <p:sldId id="257" r:id="rId2"/>
    <p:sldId id="425" r:id="rId3"/>
    <p:sldId id="426" r:id="rId4"/>
    <p:sldId id="427" r:id="rId5"/>
    <p:sldId id="428" r:id="rId6"/>
    <p:sldId id="429" r:id="rId7"/>
    <p:sldId id="430" r:id="rId8"/>
    <p:sldId id="390" r:id="rId9"/>
    <p:sldId id="466" r:id="rId10"/>
    <p:sldId id="415" r:id="rId11"/>
    <p:sldId id="259" r:id="rId12"/>
    <p:sldId id="402" r:id="rId13"/>
    <p:sldId id="260" r:id="rId14"/>
    <p:sldId id="261" r:id="rId15"/>
    <p:sldId id="262" r:id="rId16"/>
    <p:sldId id="319" r:id="rId17"/>
    <p:sldId id="263" r:id="rId18"/>
    <p:sldId id="264" r:id="rId19"/>
    <p:sldId id="265" r:id="rId20"/>
    <p:sldId id="266" r:id="rId21"/>
    <p:sldId id="267" r:id="rId22"/>
    <p:sldId id="416" r:id="rId23"/>
    <p:sldId id="268" r:id="rId24"/>
    <p:sldId id="270" r:id="rId25"/>
    <p:sldId id="321" r:id="rId26"/>
    <p:sldId id="433" r:id="rId27"/>
    <p:sldId id="446" r:id="rId28"/>
    <p:sldId id="434" r:id="rId29"/>
    <p:sldId id="437" r:id="rId30"/>
    <p:sldId id="438" r:id="rId31"/>
    <p:sldId id="439" r:id="rId32"/>
    <p:sldId id="440" r:id="rId33"/>
    <p:sldId id="444" r:id="rId34"/>
    <p:sldId id="445" r:id="rId35"/>
    <p:sldId id="447" r:id="rId36"/>
    <p:sldId id="451" r:id="rId37"/>
    <p:sldId id="452" r:id="rId38"/>
    <p:sldId id="441" r:id="rId39"/>
    <p:sldId id="271" r:id="rId40"/>
    <p:sldId id="272" r:id="rId41"/>
    <p:sldId id="273" r:id="rId42"/>
    <p:sldId id="275" r:id="rId43"/>
    <p:sldId id="277" r:id="rId44"/>
    <p:sldId id="404" r:id="rId45"/>
    <p:sldId id="278" r:id="rId46"/>
    <p:sldId id="279" r:id="rId47"/>
    <p:sldId id="280" r:id="rId48"/>
    <p:sldId id="281" r:id="rId49"/>
    <p:sldId id="282" r:id="rId50"/>
    <p:sldId id="283" r:id="rId51"/>
    <p:sldId id="297" r:id="rId52"/>
    <p:sldId id="450" r:id="rId53"/>
    <p:sldId id="453" r:id="rId54"/>
    <p:sldId id="454" r:id="rId55"/>
    <p:sldId id="405" r:id="rId56"/>
    <p:sldId id="287" r:id="rId57"/>
    <p:sldId id="296" r:id="rId58"/>
    <p:sldId id="295" r:id="rId59"/>
    <p:sldId id="298" r:id="rId60"/>
    <p:sldId id="299" r:id="rId61"/>
    <p:sldId id="300" r:id="rId62"/>
    <p:sldId id="301" r:id="rId63"/>
    <p:sldId id="303" r:id="rId64"/>
    <p:sldId id="459" r:id="rId65"/>
    <p:sldId id="460" r:id="rId66"/>
    <p:sldId id="461" r:id="rId67"/>
    <p:sldId id="462" r:id="rId68"/>
    <p:sldId id="398" r:id="rId69"/>
    <p:sldId id="399" r:id="rId70"/>
    <p:sldId id="382" r:id="rId71"/>
    <p:sldId id="383" r:id="rId72"/>
    <p:sldId id="384" r:id="rId73"/>
    <p:sldId id="337" r:id="rId74"/>
    <p:sldId id="354" r:id="rId75"/>
    <p:sldId id="348" r:id="rId76"/>
    <p:sldId id="355" r:id="rId77"/>
    <p:sldId id="314" r:id="rId78"/>
    <p:sldId id="344" r:id="rId79"/>
    <p:sldId id="343" r:id="rId80"/>
    <p:sldId id="342" r:id="rId81"/>
    <p:sldId id="443" r:id="rId82"/>
    <p:sldId id="356" r:id="rId83"/>
    <p:sldId id="341" r:id="rId84"/>
    <p:sldId id="340" r:id="rId85"/>
    <p:sldId id="357" r:id="rId86"/>
    <p:sldId id="364" r:id="rId87"/>
    <p:sldId id="365" r:id="rId88"/>
    <p:sldId id="359" r:id="rId89"/>
    <p:sldId id="363" r:id="rId90"/>
    <p:sldId id="360" r:id="rId91"/>
    <p:sldId id="366" r:id="rId92"/>
    <p:sldId id="368" r:id="rId93"/>
    <p:sldId id="370" r:id="rId94"/>
    <p:sldId id="371" r:id="rId95"/>
    <p:sldId id="369" r:id="rId96"/>
    <p:sldId id="367" r:id="rId97"/>
    <p:sldId id="362" r:id="rId98"/>
    <p:sldId id="361" r:id="rId99"/>
    <p:sldId id="358" r:id="rId100"/>
    <p:sldId id="372" r:id="rId101"/>
    <p:sldId id="375" r:id="rId102"/>
    <p:sldId id="373" r:id="rId103"/>
    <p:sldId id="385" r:id="rId104"/>
    <p:sldId id="379" r:id="rId105"/>
    <p:sldId id="378" r:id="rId106"/>
    <p:sldId id="391" r:id="rId107"/>
    <p:sldId id="393" r:id="rId108"/>
    <p:sldId id="392" r:id="rId109"/>
    <p:sldId id="407" r:id="rId110"/>
    <p:sldId id="396" r:id="rId111"/>
    <p:sldId id="413" r:id="rId112"/>
    <p:sldId id="400" r:id="rId113"/>
    <p:sldId id="333" r:id="rId114"/>
    <p:sldId id="335" r:id="rId115"/>
    <p:sldId id="467" r:id="rId116"/>
    <p:sldId id="410" r:id="rId117"/>
    <p:sldId id="463" r:id="rId118"/>
    <p:sldId id="464" r:id="rId119"/>
    <p:sldId id="465"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Mkhari, Zandile" initials="MZ" lastIdx="4" clrIdx="0">
    <p:extLst>
      <p:ext uri="{19B8F6BF-5375-455C-9EA6-DF929625EA0E}">
        <p15:presenceInfo xmlns:p15="http://schemas.microsoft.com/office/powerpoint/2012/main" userId="S-1-5-21-3797992649-4154501462-2988272502-29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3" autoAdjust="0"/>
    <p:restoredTop sz="96327"/>
  </p:normalViewPr>
  <p:slideViewPr>
    <p:cSldViewPr snapToGrid="0" snapToObjects="1">
      <p:cViewPr varScale="1">
        <p:scale>
          <a:sx n="69" d="100"/>
          <a:sy n="69" d="100"/>
        </p:scale>
        <p:origin x="452" y="32"/>
      </p:cViewPr>
      <p:guideLst/>
    </p:cSldViewPr>
  </p:slideViewPr>
  <p:notesTextViewPr>
    <p:cViewPr>
      <p:scale>
        <a:sx n="1" d="1"/>
        <a:sy n="1" d="1"/>
      </p:scale>
      <p:origin x="0" y="0"/>
    </p:cViewPr>
  </p:notesTextViewPr>
  <p:sorterViewPr>
    <p:cViewPr>
      <p:scale>
        <a:sx n="100" d="100"/>
        <a:sy n="100" d="100"/>
      </p:scale>
      <p:origin x="0" y="-551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BC4F9-4152-4945-99AA-FA96DFE4500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D9F6BB-6B84-4D30-B9D7-7D892D9C9915}">
      <dgm:prSet custT="1"/>
      <dgm:spPr>
        <a:xfrm>
          <a:off x="41078" y="1921"/>
          <a:ext cx="5474093" cy="513856"/>
        </a:xfrm>
        <a:prstGeom prst="roundRect">
          <a:avLst/>
        </a:prstGeom>
        <a:solidFill>
          <a:srgbClr val="FFFF00"/>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ysClr val="windowText" lastClr="000000"/>
              </a:solidFill>
              <a:latin typeface="Arial" panose="020B0604020202020204" pitchFamily="34" charset="0"/>
              <a:ea typeface="+mn-ea"/>
              <a:cs typeface="Arial" panose="020B0604020202020204" pitchFamily="34" charset="0"/>
            </a:rPr>
            <a:t>VISION</a:t>
          </a:r>
        </a:p>
      </dgm:t>
    </dgm:pt>
    <dgm:pt modelId="{790927C4-E4E3-48BD-89BB-5E5083A49145}" type="parTrans" cxnId="{AAD27CF9-B27C-4B71-B33A-2D43FEBC586B}">
      <dgm:prSet/>
      <dgm:spPr/>
      <dgm:t>
        <a:bodyPr/>
        <a:lstStyle/>
        <a:p>
          <a:endParaRPr lang="en-US"/>
        </a:p>
      </dgm:t>
    </dgm:pt>
    <dgm:pt modelId="{1BDD6327-A5F3-4A75-85AD-3C87E52DCB1E}" type="sibTrans" cxnId="{AAD27CF9-B27C-4B71-B33A-2D43FEBC586B}">
      <dgm:prSet/>
      <dgm:spPr/>
      <dgm:t>
        <a:bodyPr/>
        <a:lstStyle/>
        <a:p>
          <a:endParaRPr lang="en-US"/>
        </a:p>
      </dgm:t>
    </dgm:pt>
    <dgm:pt modelId="{51B9B6E1-00C5-4603-8461-B4B740F7E555}">
      <dgm:prSet custT="1"/>
      <dgm:spPr>
        <a:xfrm>
          <a:off x="41078" y="536991"/>
          <a:ext cx="5463402" cy="483521"/>
        </a:xfrm>
        <a:prstGeom prst="roundRect">
          <a:avLst/>
        </a:prstGeom>
        <a:solidFill>
          <a:srgbClr val="FFFF99"/>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Text" lastClr="000000"/>
              </a:solidFill>
              <a:latin typeface="Arial" panose="020B0604020202020204" pitchFamily="34" charset="0"/>
              <a:ea typeface="+mn-ea"/>
              <a:cs typeface="Arial" panose="020B0604020202020204" pitchFamily="34" charset="0"/>
            </a:rPr>
            <a:t>The State's preferred and trusted anti-corruption, forensic investigation and litigation agency</a:t>
          </a:r>
        </a:p>
      </dgm:t>
    </dgm:pt>
    <dgm:pt modelId="{BDF41607-858B-4371-9055-F2538F4D0E3B}" type="parTrans" cxnId="{321D3878-637E-4326-B819-D17D8FC0F54D}">
      <dgm:prSet/>
      <dgm:spPr/>
      <dgm:t>
        <a:bodyPr/>
        <a:lstStyle/>
        <a:p>
          <a:endParaRPr lang="en-US"/>
        </a:p>
      </dgm:t>
    </dgm:pt>
    <dgm:pt modelId="{63DCA061-BB1B-4FCC-9A44-3FF6B9B938D4}" type="sibTrans" cxnId="{321D3878-637E-4326-B819-D17D8FC0F54D}">
      <dgm:prSet/>
      <dgm:spPr/>
      <dgm:t>
        <a:bodyPr/>
        <a:lstStyle/>
        <a:p>
          <a:endParaRPr lang="en-US"/>
        </a:p>
      </dgm:t>
    </dgm:pt>
    <dgm:pt modelId="{4D9C15FF-8EC4-4616-8A20-95111A6E0F54}">
      <dgm:prSet custT="1"/>
      <dgm:spPr>
        <a:xfrm>
          <a:off x="41078" y="1041726"/>
          <a:ext cx="5474093" cy="503381"/>
        </a:xfrm>
        <a:prstGeom prst="roundRect">
          <a:avLst/>
        </a:prstGeom>
        <a:solidFill>
          <a:sysClr val="windowText" lastClr="000000"/>
        </a:solidFill>
        <a:ln w="12700" cap="flat" cmpd="sng" algn="ctr">
          <a:solidFill>
            <a:sysClr val="window" lastClr="FFFFFF">
              <a:hueOff val="0"/>
              <a:satOff val="0"/>
              <a:lumOff val="0"/>
              <a:alphaOff val="0"/>
            </a:sysClr>
          </a:solidFill>
          <a:prstDash val="solid"/>
          <a:miter lim="800000"/>
        </a:ln>
        <a:effectLst/>
      </dgm:spPr>
      <dgm:t>
        <a:bodyPr/>
        <a:lstStyle/>
        <a:p>
          <a:r>
            <a:rPr lang="en-US" sz="1600" b="1" dirty="0">
              <a:solidFill>
                <a:sysClr val="window" lastClr="FFFFFF"/>
              </a:solidFill>
              <a:latin typeface="Arial" panose="020B0604020202020204" pitchFamily="34" charset="0"/>
              <a:ea typeface="+mn-ea"/>
              <a:cs typeface="Arial" panose="020B0604020202020204" pitchFamily="34" charset="0"/>
            </a:rPr>
            <a:t>MISSION</a:t>
          </a:r>
        </a:p>
      </dgm:t>
    </dgm:pt>
    <dgm:pt modelId="{BD6CDECB-CEF6-4482-B325-DE2D75FCABF9}" type="parTrans" cxnId="{512C2A52-2D3F-4BBE-9D86-BB97CE302B21}">
      <dgm:prSet/>
      <dgm:spPr/>
      <dgm:t>
        <a:bodyPr/>
        <a:lstStyle/>
        <a:p>
          <a:endParaRPr lang="en-US"/>
        </a:p>
      </dgm:t>
    </dgm:pt>
    <dgm:pt modelId="{65ADF859-9B4A-454E-81BC-73D521D77C93}" type="sibTrans" cxnId="{512C2A52-2D3F-4BBE-9D86-BB97CE302B21}">
      <dgm:prSet/>
      <dgm:spPr/>
      <dgm:t>
        <a:bodyPr/>
        <a:lstStyle/>
        <a:p>
          <a:endParaRPr lang="en-US"/>
        </a:p>
      </dgm:t>
    </dgm:pt>
    <dgm:pt modelId="{B6446DF2-E2DB-4D78-918C-94FD3998D4D1}">
      <dgm:prSet custT="1"/>
      <dgm:spPr>
        <a:xfrm>
          <a:off x="41078" y="1566321"/>
          <a:ext cx="5463402" cy="570743"/>
        </a:xfrm>
        <a:prstGeom prst="roundRect">
          <a:avLst/>
        </a:prstGeom>
        <a:solidFill>
          <a:sysClr val="windowText" lastClr="000000"/>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 lastClr="FFFFFF"/>
              </a:solidFill>
              <a:latin typeface="Arial" panose="020B0604020202020204" pitchFamily="34" charset="0"/>
              <a:ea typeface="+mn-ea"/>
              <a:cs typeface="Arial" panose="020B0604020202020204" pitchFamily="34" charset="0"/>
            </a:rPr>
            <a:t>We provide forensic investigation and civil litigation services to combat corruption, serious malpractices and maladministration to protect the interest of the State and the public</a:t>
          </a:r>
        </a:p>
      </dgm:t>
    </dgm:pt>
    <dgm:pt modelId="{A3179A25-BE29-4DA3-A9BC-95859998BEAF}" type="parTrans" cxnId="{4DADA057-D89C-4BC5-99A5-3CB69E4D9ADA}">
      <dgm:prSet/>
      <dgm:spPr/>
      <dgm:t>
        <a:bodyPr/>
        <a:lstStyle/>
        <a:p>
          <a:endParaRPr lang="en-US"/>
        </a:p>
      </dgm:t>
    </dgm:pt>
    <dgm:pt modelId="{BE8ED745-2170-4D30-9E5F-FC977C35502F}" type="sibTrans" cxnId="{4DADA057-D89C-4BC5-99A5-3CB69E4D9ADA}">
      <dgm:prSet/>
      <dgm:spPr/>
      <dgm:t>
        <a:bodyPr/>
        <a:lstStyle/>
        <a:p>
          <a:endParaRPr lang="en-US"/>
        </a:p>
      </dgm:t>
    </dgm:pt>
    <dgm:pt modelId="{CBBF932E-A9C1-4FCF-82BB-C0E904BCBCAA}">
      <dgm:prSet custT="1"/>
      <dgm:spPr>
        <a:xfrm>
          <a:off x="41078" y="2158278"/>
          <a:ext cx="5474093" cy="514985"/>
        </a:xfrm>
        <a:prstGeom prst="roundRect">
          <a:avLst/>
        </a:prstGeom>
        <a:solidFill>
          <a:sysClr val="window" lastClr="FFFFFF">
            <a:lumMod val="50000"/>
          </a:sysClr>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chemeClr val="tx1"/>
              </a:solidFill>
              <a:latin typeface="Arial" panose="020B0604020202020204" pitchFamily="34" charset="0"/>
              <a:ea typeface="+mn-ea"/>
              <a:cs typeface="Arial" panose="020B0604020202020204" pitchFamily="34" charset="0"/>
            </a:rPr>
            <a:t>VALUES</a:t>
          </a:r>
        </a:p>
      </dgm:t>
    </dgm:pt>
    <dgm:pt modelId="{8E1E5627-50A3-48C7-9AD4-8F2DCD4649A4}" type="parTrans" cxnId="{E406FE0F-E799-4242-8AC5-08E33016E821}">
      <dgm:prSet/>
      <dgm:spPr/>
      <dgm:t>
        <a:bodyPr/>
        <a:lstStyle/>
        <a:p>
          <a:endParaRPr lang="en-US"/>
        </a:p>
      </dgm:t>
    </dgm:pt>
    <dgm:pt modelId="{01DC9ED5-FBC6-4ECF-B562-00B875AE14F3}" type="sibTrans" cxnId="{E406FE0F-E799-4242-8AC5-08E33016E821}">
      <dgm:prSet/>
      <dgm:spPr/>
      <dgm:t>
        <a:bodyPr/>
        <a:lstStyle/>
        <a:p>
          <a:endParaRPr lang="en-US"/>
        </a:p>
      </dgm:t>
    </dgm:pt>
    <dgm:pt modelId="{CAF067FC-31B8-40B6-B7A9-662F07559ECF}">
      <dgm:prSet custT="1"/>
      <dgm:spPr>
        <a:xfrm>
          <a:off x="41078" y="2694477"/>
          <a:ext cx="5474093" cy="504000"/>
        </a:xfrm>
        <a:prstGeom prst="roundRect">
          <a:avLst/>
        </a:prstGeom>
        <a:solidFill>
          <a:sysClr val="window" lastClr="FFFFFF">
            <a:lumMod val="50000"/>
          </a:sysClr>
        </a:solidFill>
        <a:ln w="12700" cap="flat" cmpd="sng" algn="ctr">
          <a:solidFill>
            <a:sysClr val="window" lastClr="FFFFFF">
              <a:hueOff val="0"/>
              <a:satOff val="0"/>
              <a:lumOff val="0"/>
              <a:alphaOff val="0"/>
            </a:sysClr>
          </a:solidFill>
          <a:prstDash val="solid"/>
          <a:miter lim="800000"/>
        </a:ln>
        <a:effectLst/>
      </dgm:spPr>
      <dgm:t>
        <a:bodyPr/>
        <a:lstStyle/>
        <a:p>
          <a:r>
            <a:rPr lang="en-US" sz="1800" b="1" dirty="0">
              <a:solidFill>
                <a:schemeClr val="tx1"/>
              </a:solidFill>
              <a:latin typeface="Arial" panose="020B0604020202020204" pitchFamily="34" charset="0"/>
              <a:ea typeface="+mn-ea"/>
              <a:cs typeface="Arial" panose="020B0604020202020204" pitchFamily="34" charset="0"/>
            </a:rPr>
            <a:t>Integrity; Co-operation; Teamwork; Professionalism; Efficiency; Independence</a:t>
          </a:r>
        </a:p>
        <a:p>
          <a:r>
            <a:rPr lang="en-US" sz="1800" b="1" dirty="0">
              <a:solidFill>
                <a:schemeClr val="tx1"/>
              </a:solidFill>
              <a:latin typeface="Arial" panose="020B0604020202020204" pitchFamily="34" charset="0"/>
              <a:ea typeface="+mn-ea"/>
              <a:cs typeface="Arial" panose="020B0604020202020204" pitchFamily="34" charset="0"/>
            </a:rPr>
            <a:t>Drive and Passion</a:t>
          </a:r>
        </a:p>
      </dgm:t>
    </dgm:pt>
    <dgm:pt modelId="{BC4656D1-CC35-4692-A37B-7094CE8B15D0}" type="parTrans" cxnId="{DDAE0948-8183-4984-A3A5-DA2A6D27D081}">
      <dgm:prSet/>
      <dgm:spPr/>
      <dgm:t>
        <a:bodyPr/>
        <a:lstStyle/>
        <a:p>
          <a:endParaRPr lang="en-US"/>
        </a:p>
      </dgm:t>
    </dgm:pt>
    <dgm:pt modelId="{B26091ED-E158-4037-AFBF-0C78DAD6C707}" type="sibTrans" cxnId="{DDAE0948-8183-4984-A3A5-DA2A6D27D081}">
      <dgm:prSet/>
      <dgm:spPr/>
      <dgm:t>
        <a:bodyPr/>
        <a:lstStyle/>
        <a:p>
          <a:endParaRPr lang="en-US"/>
        </a:p>
      </dgm:t>
    </dgm:pt>
    <dgm:pt modelId="{C2F5F508-A83F-4F6E-99B8-A42BD871C125}" type="pres">
      <dgm:prSet presAssocID="{236BC4F9-4152-4945-99AA-FA96DFE45009}" presName="Name0" presStyleCnt="0">
        <dgm:presLayoutVars>
          <dgm:dir/>
          <dgm:animLvl val="lvl"/>
          <dgm:resizeHandles val="exact"/>
        </dgm:presLayoutVars>
      </dgm:prSet>
      <dgm:spPr/>
      <dgm:t>
        <a:bodyPr/>
        <a:lstStyle/>
        <a:p>
          <a:endParaRPr lang="en-US"/>
        </a:p>
      </dgm:t>
    </dgm:pt>
    <dgm:pt modelId="{69FEFC06-970F-467F-950F-BD01998DB29B}" type="pres">
      <dgm:prSet presAssocID="{C7D9F6BB-6B84-4D30-B9D7-7D892D9C9915}" presName="linNode" presStyleCnt="0"/>
      <dgm:spPr/>
    </dgm:pt>
    <dgm:pt modelId="{192323D1-13B3-4704-A7D2-04D17893BAD9}" type="pres">
      <dgm:prSet presAssocID="{C7D9F6BB-6B84-4D30-B9D7-7D892D9C9915}" presName="parentText" presStyleLbl="node1" presStyleIdx="0" presStyleCnt="6" custScaleX="273938" custScaleY="121115">
        <dgm:presLayoutVars>
          <dgm:chMax val="1"/>
          <dgm:bulletEnabled val="1"/>
        </dgm:presLayoutVars>
      </dgm:prSet>
      <dgm:spPr/>
      <dgm:t>
        <a:bodyPr/>
        <a:lstStyle/>
        <a:p>
          <a:endParaRPr lang="en-US"/>
        </a:p>
      </dgm:t>
    </dgm:pt>
    <dgm:pt modelId="{83C1592F-CEE6-49AA-BEC6-0957A7A16300}" type="pres">
      <dgm:prSet presAssocID="{1BDD6327-A5F3-4A75-85AD-3C87E52DCB1E}" presName="sp" presStyleCnt="0"/>
      <dgm:spPr/>
    </dgm:pt>
    <dgm:pt modelId="{10AD916A-CA4D-4BD0-8B23-C65C5D1052AD}" type="pres">
      <dgm:prSet presAssocID="{51B9B6E1-00C5-4603-8461-B4B740F7E555}" presName="linNode" presStyleCnt="0"/>
      <dgm:spPr/>
    </dgm:pt>
    <dgm:pt modelId="{77125C5E-9156-40D6-B68A-7E4F81B71356}" type="pres">
      <dgm:prSet presAssocID="{51B9B6E1-00C5-4603-8461-B4B740F7E555}" presName="parentText" presStyleLbl="node1" presStyleIdx="1" presStyleCnt="6" custScaleX="273403" custScaleY="113965">
        <dgm:presLayoutVars>
          <dgm:chMax val="1"/>
          <dgm:bulletEnabled val="1"/>
        </dgm:presLayoutVars>
      </dgm:prSet>
      <dgm:spPr/>
      <dgm:t>
        <a:bodyPr/>
        <a:lstStyle/>
        <a:p>
          <a:endParaRPr lang="en-US"/>
        </a:p>
      </dgm:t>
    </dgm:pt>
    <dgm:pt modelId="{F50747D3-646E-4071-9FDD-C42F16D20943}" type="pres">
      <dgm:prSet presAssocID="{63DCA061-BB1B-4FCC-9A44-3FF6B9B938D4}" presName="sp" presStyleCnt="0"/>
      <dgm:spPr/>
    </dgm:pt>
    <dgm:pt modelId="{0341D68E-41CB-40CC-8F24-BB8DD3BDBF82}" type="pres">
      <dgm:prSet presAssocID="{4D9C15FF-8EC4-4616-8A20-95111A6E0F54}" presName="linNode" presStyleCnt="0"/>
      <dgm:spPr/>
    </dgm:pt>
    <dgm:pt modelId="{A0CC6162-26E8-4B04-B752-D5745EF36EA2}" type="pres">
      <dgm:prSet presAssocID="{4D9C15FF-8EC4-4616-8A20-95111A6E0F54}" presName="parentText" presStyleLbl="node1" presStyleIdx="2" presStyleCnt="6" custScaleX="273938" custScaleY="118646">
        <dgm:presLayoutVars>
          <dgm:chMax val="1"/>
          <dgm:bulletEnabled val="1"/>
        </dgm:presLayoutVars>
      </dgm:prSet>
      <dgm:spPr/>
      <dgm:t>
        <a:bodyPr/>
        <a:lstStyle/>
        <a:p>
          <a:endParaRPr lang="en-US"/>
        </a:p>
      </dgm:t>
    </dgm:pt>
    <dgm:pt modelId="{32908575-69DB-4A8C-A3C0-F42C237D2CBA}" type="pres">
      <dgm:prSet presAssocID="{65ADF859-9B4A-454E-81BC-73D521D77C93}" presName="sp" presStyleCnt="0"/>
      <dgm:spPr/>
    </dgm:pt>
    <dgm:pt modelId="{5C43758F-E7E9-4A4E-A6CD-89E487657D6C}" type="pres">
      <dgm:prSet presAssocID="{B6446DF2-E2DB-4D78-918C-94FD3998D4D1}" presName="linNode" presStyleCnt="0"/>
      <dgm:spPr/>
    </dgm:pt>
    <dgm:pt modelId="{56F2FA71-AE0F-4C17-B6CF-F76D251491EF}" type="pres">
      <dgm:prSet presAssocID="{B6446DF2-E2DB-4D78-918C-94FD3998D4D1}" presName="parentText" presStyleLbl="node1" presStyleIdx="3" presStyleCnt="6" custScaleX="273403" custScaleY="134523">
        <dgm:presLayoutVars>
          <dgm:chMax val="1"/>
          <dgm:bulletEnabled val="1"/>
        </dgm:presLayoutVars>
      </dgm:prSet>
      <dgm:spPr/>
      <dgm:t>
        <a:bodyPr/>
        <a:lstStyle/>
        <a:p>
          <a:endParaRPr lang="en-US"/>
        </a:p>
      </dgm:t>
    </dgm:pt>
    <dgm:pt modelId="{98545329-F0D5-46E8-A75F-7C84F0650619}" type="pres">
      <dgm:prSet presAssocID="{BE8ED745-2170-4D30-9E5F-FC977C35502F}" presName="sp" presStyleCnt="0"/>
      <dgm:spPr/>
    </dgm:pt>
    <dgm:pt modelId="{DA73A5DA-CA18-44CA-B112-182B57D91765}" type="pres">
      <dgm:prSet presAssocID="{CBBF932E-A9C1-4FCF-82BB-C0E904BCBCAA}" presName="linNode" presStyleCnt="0"/>
      <dgm:spPr/>
    </dgm:pt>
    <dgm:pt modelId="{9BD5D8F1-EB0F-4205-A31B-6F6B0EAD7576}" type="pres">
      <dgm:prSet presAssocID="{CBBF932E-A9C1-4FCF-82BB-C0E904BCBCAA}" presName="parentText" presStyleLbl="node1" presStyleIdx="4" presStyleCnt="6" custScaleX="273938" custScaleY="121381">
        <dgm:presLayoutVars>
          <dgm:chMax val="1"/>
          <dgm:bulletEnabled val="1"/>
        </dgm:presLayoutVars>
      </dgm:prSet>
      <dgm:spPr/>
      <dgm:t>
        <a:bodyPr/>
        <a:lstStyle/>
        <a:p>
          <a:endParaRPr lang="en-US"/>
        </a:p>
      </dgm:t>
    </dgm:pt>
    <dgm:pt modelId="{ADB3124B-1AD9-44C6-8582-B2CA8577F879}" type="pres">
      <dgm:prSet presAssocID="{01DC9ED5-FBC6-4ECF-B562-00B875AE14F3}" presName="sp" presStyleCnt="0"/>
      <dgm:spPr/>
    </dgm:pt>
    <dgm:pt modelId="{79B4E1F8-AB17-4761-81E9-EA4CA2F6A907}" type="pres">
      <dgm:prSet presAssocID="{CAF067FC-31B8-40B6-B7A9-662F07559ECF}" presName="linNode" presStyleCnt="0"/>
      <dgm:spPr/>
    </dgm:pt>
    <dgm:pt modelId="{A98654A6-F3C7-4917-8E85-C15BEB74ED6A}" type="pres">
      <dgm:prSet presAssocID="{CAF067FC-31B8-40B6-B7A9-662F07559ECF}" presName="parentText" presStyleLbl="node1" presStyleIdx="5" presStyleCnt="6" custScaleX="273938" custScaleY="118792">
        <dgm:presLayoutVars>
          <dgm:chMax val="1"/>
          <dgm:bulletEnabled val="1"/>
        </dgm:presLayoutVars>
      </dgm:prSet>
      <dgm:spPr/>
      <dgm:t>
        <a:bodyPr/>
        <a:lstStyle/>
        <a:p>
          <a:endParaRPr lang="en-US"/>
        </a:p>
      </dgm:t>
    </dgm:pt>
  </dgm:ptLst>
  <dgm:cxnLst>
    <dgm:cxn modelId="{C0D97C7C-F2B4-4591-B10E-4B05C7C40251}" type="presOf" srcId="{236BC4F9-4152-4945-99AA-FA96DFE45009}" destId="{C2F5F508-A83F-4F6E-99B8-A42BD871C125}" srcOrd="0" destOrd="0" presId="urn:microsoft.com/office/officeart/2005/8/layout/vList5"/>
    <dgm:cxn modelId="{E406FE0F-E799-4242-8AC5-08E33016E821}" srcId="{236BC4F9-4152-4945-99AA-FA96DFE45009}" destId="{CBBF932E-A9C1-4FCF-82BB-C0E904BCBCAA}" srcOrd="4" destOrd="0" parTransId="{8E1E5627-50A3-48C7-9AD4-8F2DCD4649A4}" sibTransId="{01DC9ED5-FBC6-4ECF-B562-00B875AE14F3}"/>
    <dgm:cxn modelId="{AAD27CF9-B27C-4B71-B33A-2D43FEBC586B}" srcId="{236BC4F9-4152-4945-99AA-FA96DFE45009}" destId="{C7D9F6BB-6B84-4D30-B9D7-7D892D9C9915}" srcOrd="0" destOrd="0" parTransId="{790927C4-E4E3-48BD-89BB-5E5083A49145}" sibTransId="{1BDD6327-A5F3-4A75-85AD-3C87E52DCB1E}"/>
    <dgm:cxn modelId="{902A3E7D-B722-4031-B28D-812D2C7855FC}" type="presOf" srcId="{CAF067FC-31B8-40B6-B7A9-662F07559ECF}" destId="{A98654A6-F3C7-4917-8E85-C15BEB74ED6A}" srcOrd="0" destOrd="0" presId="urn:microsoft.com/office/officeart/2005/8/layout/vList5"/>
    <dgm:cxn modelId="{321D3878-637E-4326-B819-D17D8FC0F54D}" srcId="{236BC4F9-4152-4945-99AA-FA96DFE45009}" destId="{51B9B6E1-00C5-4603-8461-B4B740F7E555}" srcOrd="1" destOrd="0" parTransId="{BDF41607-858B-4371-9055-F2538F4D0E3B}" sibTransId="{63DCA061-BB1B-4FCC-9A44-3FF6B9B938D4}"/>
    <dgm:cxn modelId="{A9A2B0B1-B49C-4FC7-BEC9-D4C3D994B119}" type="presOf" srcId="{B6446DF2-E2DB-4D78-918C-94FD3998D4D1}" destId="{56F2FA71-AE0F-4C17-B6CF-F76D251491EF}" srcOrd="0" destOrd="0" presId="urn:microsoft.com/office/officeart/2005/8/layout/vList5"/>
    <dgm:cxn modelId="{512C2A52-2D3F-4BBE-9D86-BB97CE302B21}" srcId="{236BC4F9-4152-4945-99AA-FA96DFE45009}" destId="{4D9C15FF-8EC4-4616-8A20-95111A6E0F54}" srcOrd="2" destOrd="0" parTransId="{BD6CDECB-CEF6-4482-B325-DE2D75FCABF9}" sibTransId="{65ADF859-9B4A-454E-81BC-73D521D77C93}"/>
    <dgm:cxn modelId="{7CD184DC-E756-4D75-A542-164E7EBE5BDA}" type="presOf" srcId="{CBBF932E-A9C1-4FCF-82BB-C0E904BCBCAA}" destId="{9BD5D8F1-EB0F-4205-A31B-6F6B0EAD7576}" srcOrd="0" destOrd="0" presId="urn:microsoft.com/office/officeart/2005/8/layout/vList5"/>
    <dgm:cxn modelId="{3EDC7C75-6F56-4F16-8ADE-E4ED6B46D779}" type="presOf" srcId="{51B9B6E1-00C5-4603-8461-B4B740F7E555}" destId="{77125C5E-9156-40D6-B68A-7E4F81B71356}" srcOrd="0" destOrd="0" presId="urn:microsoft.com/office/officeart/2005/8/layout/vList5"/>
    <dgm:cxn modelId="{A0ADBB5B-3529-46F2-8B5E-9DBEC9B0FA22}" type="presOf" srcId="{C7D9F6BB-6B84-4D30-B9D7-7D892D9C9915}" destId="{192323D1-13B3-4704-A7D2-04D17893BAD9}" srcOrd="0" destOrd="0" presId="urn:microsoft.com/office/officeart/2005/8/layout/vList5"/>
    <dgm:cxn modelId="{4DADA057-D89C-4BC5-99A5-3CB69E4D9ADA}" srcId="{236BC4F9-4152-4945-99AA-FA96DFE45009}" destId="{B6446DF2-E2DB-4D78-918C-94FD3998D4D1}" srcOrd="3" destOrd="0" parTransId="{A3179A25-BE29-4DA3-A9BC-95859998BEAF}" sibTransId="{BE8ED745-2170-4D30-9E5F-FC977C35502F}"/>
    <dgm:cxn modelId="{DDAE0948-8183-4984-A3A5-DA2A6D27D081}" srcId="{236BC4F9-4152-4945-99AA-FA96DFE45009}" destId="{CAF067FC-31B8-40B6-B7A9-662F07559ECF}" srcOrd="5" destOrd="0" parTransId="{BC4656D1-CC35-4692-A37B-7094CE8B15D0}" sibTransId="{B26091ED-E158-4037-AFBF-0C78DAD6C707}"/>
    <dgm:cxn modelId="{B8EA5272-141C-43B6-BDF8-2C002C15A60A}" type="presOf" srcId="{4D9C15FF-8EC4-4616-8A20-95111A6E0F54}" destId="{A0CC6162-26E8-4B04-B752-D5745EF36EA2}" srcOrd="0" destOrd="0" presId="urn:microsoft.com/office/officeart/2005/8/layout/vList5"/>
    <dgm:cxn modelId="{B249FBC0-22DE-48E5-A3C7-2CCA1617A6C4}" type="presParOf" srcId="{C2F5F508-A83F-4F6E-99B8-A42BD871C125}" destId="{69FEFC06-970F-467F-950F-BD01998DB29B}" srcOrd="0" destOrd="0" presId="urn:microsoft.com/office/officeart/2005/8/layout/vList5"/>
    <dgm:cxn modelId="{C2AF06EA-573B-4BC6-82A4-4ABD8BB44A7A}" type="presParOf" srcId="{69FEFC06-970F-467F-950F-BD01998DB29B}" destId="{192323D1-13B3-4704-A7D2-04D17893BAD9}" srcOrd="0" destOrd="0" presId="urn:microsoft.com/office/officeart/2005/8/layout/vList5"/>
    <dgm:cxn modelId="{76E87D52-9441-4120-A4CF-01E7DFB46597}" type="presParOf" srcId="{C2F5F508-A83F-4F6E-99B8-A42BD871C125}" destId="{83C1592F-CEE6-49AA-BEC6-0957A7A16300}" srcOrd="1" destOrd="0" presId="urn:microsoft.com/office/officeart/2005/8/layout/vList5"/>
    <dgm:cxn modelId="{21F15713-402C-4D73-AE69-3101F4F5AB42}" type="presParOf" srcId="{C2F5F508-A83F-4F6E-99B8-A42BD871C125}" destId="{10AD916A-CA4D-4BD0-8B23-C65C5D1052AD}" srcOrd="2" destOrd="0" presId="urn:microsoft.com/office/officeart/2005/8/layout/vList5"/>
    <dgm:cxn modelId="{5CEF1E14-6140-4D49-ADDB-72E81A7BB749}" type="presParOf" srcId="{10AD916A-CA4D-4BD0-8B23-C65C5D1052AD}" destId="{77125C5E-9156-40D6-B68A-7E4F81B71356}" srcOrd="0" destOrd="0" presId="urn:microsoft.com/office/officeart/2005/8/layout/vList5"/>
    <dgm:cxn modelId="{EC9F6A5D-FBCD-4A39-A6D3-5BDAB0D28E3A}" type="presParOf" srcId="{C2F5F508-A83F-4F6E-99B8-A42BD871C125}" destId="{F50747D3-646E-4071-9FDD-C42F16D20943}" srcOrd="3" destOrd="0" presId="urn:microsoft.com/office/officeart/2005/8/layout/vList5"/>
    <dgm:cxn modelId="{9DD1DB18-81DD-48E3-9D65-16D24B2DCE88}" type="presParOf" srcId="{C2F5F508-A83F-4F6E-99B8-A42BD871C125}" destId="{0341D68E-41CB-40CC-8F24-BB8DD3BDBF82}" srcOrd="4" destOrd="0" presId="urn:microsoft.com/office/officeart/2005/8/layout/vList5"/>
    <dgm:cxn modelId="{D749E4F5-826F-481E-BB6C-CF996477E872}" type="presParOf" srcId="{0341D68E-41CB-40CC-8F24-BB8DD3BDBF82}" destId="{A0CC6162-26E8-4B04-B752-D5745EF36EA2}" srcOrd="0" destOrd="0" presId="urn:microsoft.com/office/officeart/2005/8/layout/vList5"/>
    <dgm:cxn modelId="{BCE49EE9-7000-4035-85E3-682E311FF000}" type="presParOf" srcId="{C2F5F508-A83F-4F6E-99B8-A42BD871C125}" destId="{32908575-69DB-4A8C-A3C0-F42C237D2CBA}" srcOrd="5" destOrd="0" presId="urn:microsoft.com/office/officeart/2005/8/layout/vList5"/>
    <dgm:cxn modelId="{DBA46895-4263-434D-846C-0ACBD2ED9896}" type="presParOf" srcId="{C2F5F508-A83F-4F6E-99B8-A42BD871C125}" destId="{5C43758F-E7E9-4A4E-A6CD-89E487657D6C}" srcOrd="6" destOrd="0" presId="urn:microsoft.com/office/officeart/2005/8/layout/vList5"/>
    <dgm:cxn modelId="{137A1761-3984-48B8-8402-68DA64F32D7A}" type="presParOf" srcId="{5C43758F-E7E9-4A4E-A6CD-89E487657D6C}" destId="{56F2FA71-AE0F-4C17-B6CF-F76D251491EF}" srcOrd="0" destOrd="0" presId="urn:microsoft.com/office/officeart/2005/8/layout/vList5"/>
    <dgm:cxn modelId="{6E4A19E4-C58D-4CA5-BE9F-CF243CCCC923}" type="presParOf" srcId="{C2F5F508-A83F-4F6E-99B8-A42BD871C125}" destId="{98545329-F0D5-46E8-A75F-7C84F0650619}" srcOrd="7" destOrd="0" presId="urn:microsoft.com/office/officeart/2005/8/layout/vList5"/>
    <dgm:cxn modelId="{431DD2DE-7EC0-4B6C-BEF0-CAE6491430D7}" type="presParOf" srcId="{C2F5F508-A83F-4F6E-99B8-A42BD871C125}" destId="{DA73A5DA-CA18-44CA-B112-182B57D91765}" srcOrd="8" destOrd="0" presId="urn:microsoft.com/office/officeart/2005/8/layout/vList5"/>
    <dgm:cxn modelId="{3E07165E-EF76-42F0-83C8-FDB44C596EC6}" type="presParOf" srcId="{DA73A5DA-CA18-44CA-B112-182B57D91765}" destId="{9BD5D8F1-EB0F-4205-A31B-6F6B0EAD7576}" srcOrd="0" destOrd="0" presId="urn:microsoft.com/office/officeart/2005/8/layout/vList5"/>
    <dgm:cxn modelId="{E7C58F65-8ED4-4418-B001-C1EEF9D21849}" type="presParOf" srcId="{C2F5F508-A83F-4F6E-99B8-A42BD871C125}" destId="{ADB3124B-1AD9-44C6-8582-B2CA8577F879}" srcOrd="9" destOrd="0" presId="urn:microsoft.com/office/officeart/2005/8/layout/vList5"/>
    <dgm:cxn modelId="{0509348E-4366-4D33-81E3-23DFD454F99A}" type="presParOf" srcId="{C2F5F508-A83F-4F6E-99B8-A42BD871C125}" destId="{79B4E1F8-AB17-4761-81E9-EA4CA2F6A907}" srcOrd="10" destOrd="0" presId="urn:microsoft.com/office/officeart/2005/8/layout/vList5"/>
    <dgm:cxn modelId="{14FA3143-CCB5-496B-9C43-7E383AB94134}" type="presParOf" srcId="{79B4E1F8-AB17-4761-81E9-EA4CA2F6A907}" destId="{A98654A6-F3C7-4917-8E85-C15BEB74ED6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3B325-A9C6-40B3-87EB-A826647612D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E13AA36-14CE-4996-AFE4-D5661FFF74DC}">
      <dgm:prSet phldrT="[Text]"/>
      <dgm:spPr>
        <a:solidFill>
          <a:srgbClr val="FFFF00"/>
        </a:solidFill>
      </dgm:spPr>
      <dgm:t>
        <a:bodyPr/>
        <a:lstStyle/>
        <a:p>
          <a:pPr algn="l"/>
          <a:r>
            <a:rPr lang="en-US" b="1" dirty="0">
              <a:solidFill>
                <a:sysClr val="windowText" lastClr="000000"/>
              </a:solidFill>
              <a:latin typeface="Arial" panose="020B0604020202020204" pitchFamily="34" charset="0"/>
              <a:cs typeface="Arial" panose="020B0604020202020204" pitchFamily="34" charset="0"/>
            </a:rPr>
            <a:t>CIVIL LITIGATION</a:t>
          </a:r>
        </a:p>
      </dgm:t>
    </dgm:pt>
    <dgm:pt modelId="{275E96B7-F869-4A93-A49B-6614265E9BE0}" type="parTrans" cxnId="{D39B0426-F377-4407-811C-9CB573E1F8C0}">
      <dgm:prSet/>
      <dgm:spPr/>
      <dgm:t>
        <a:bodyPr/>
        <a:lstStyle/>
        <a:p>
          <a:endParaRPr lang="en-US"/>
        </a:p>
      </dgm:t>
    </dgm:pt>
    <dgm:pt modelId="{23DB3D04-F169-4DC3-A284-0148DEE75C6D}" type="sibTrans" cxnId="{D39B0426-F377-4407-811C-9CB573E1F8C0}">
      <dgm:prSet/>
      <dgm:spPr/>
      <dgm:t>
        <a:bodyPr/>
        <a:lstStyle/>
        <a:p>
          <a:endParaRPr lang="en-US"/>
        </a:p>
      </dgm:t>
    </dgm:pt>
    <dgm:pt modelId="{2DF3787A-A59E-445D-A44C-163C02D92119}">
      <dgm:prSet phldrT="[Text]"/>
      <dgm:spPr>
        <a:solidFill>
          <a:srgbClr val="FFFF00"/>
        </a:solidFill>
      </dgm:spPr>
      <dgm:t>
        <a:bodyPr/>
        <a:lstStyle/>
        <a:p>
          <a:pPr algn="just"/>
          <a:r>
            <a:rPr lang="en-ZA" b="0" dirty="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b="0" dirty="0">
            <a:solidFill>
              <a:sysClr val="windowText" lastClr="000000"/>
            </a:solidFill>
            <a:latin typeface="Arial" panose="020B0604020202020204" pitchFamily="34" charset="0"/>
            <a:cs typeface="Arial" panose="020B0604020202020204" pitchFamily="34" charset="0"/>
          </a:endParaRPr>
        </a:p>
      </dgm:t>
    </dgm:pt>
    <dgm:pt modelId="{4750F7E7-481E-4121-A739-5B5B1EDA0174}" type="parTrans" cxnId="{9A775F3B-790A-448F-9394-51508A233EF8}">
      <dgm:prSet/>
      <dgm:spPr/>
      <dgm:t>
        <a:bodyPr/>
        <a:lstStyle/>
        <a:p>
          <a:endParaRPr lang="en-US"/>
        </a:p>
      </dgm:t>
    </dgm:pt>
    <dgm:pt modelId="{22BCC323-8EB0-41F5-8A8C-B49DDC4607FA}" type="sibTrans" cxnId="{9A775F3B-790A-448F-9394-51508A233EF8}">
      <dgm:prSet/>
      <dgm:spPr/>
      <dgm:t>
        <a:bodyPr/>
        <a:lstStyle/>
        <a:p>
          <a:endParaRPr lang="en-US"/>
        </a:p>
      </dgm:t>
    </dgm:pt>
    <dgm:pt modelId="{558686EC-B2A5-42FA-96A8-AE5D5D0757DD}">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DISCIPLINARY ACTION REFERRALS TO STATE INSTITUTIONS</a:t>
          </a:r>
        </a:p>
      </dgm:t>
    </dgm:pt>
    <dgm:pt modelId="{33D0EFDB-C5A7-49AD-85C4-034A6B79B989}" type="parTrans" cxnId="{3867D535-7204-48D6-A016-C131F1575C3C}">
      <dgm:prSet/>
      <dgm:spPr/>
      <dgm:t>
        <a:bodyPr/>
        <a:lstStyle/>
        <a:p>
          <a:endParaRPr lang="en-US"/>
        </a:p>
      </dgm:t>
    </dgm:pt>
    <dgm:pt modelId="{BBC3611A-DBD8-4B48-8B0C-001C640C447A}" type="sibTrans" cxnId="{3867D535-7204-48D6-A016-C131F1575C3C}">
      <dgm:prSet/>
      <dgm:spPr/>
      <dgm:t>
        <a:bodyPr/>
        <a:lstStyle/>
        <a:p>
          <a:endParaRPr lang="en-US"/>
        </a:p>
      </dgm:t>
    </dgm:pt>
    <dgm:pt modelId="{63DDA8FA-63BD-492D-8115-1A8E0D89184C}">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PROSECUTION REFERRALS TO THE NPA </a:t>
          </a:r>
        </a:p>
        <a:p>
          <a:r>
            <a:rPr lang="en-US" b="1" dirty="0">
              <a:solidFill>
                <a:sysClr val="windowText" lastClr="000000"/>
              </a:solidFill>
              <a:latin typeface="Arial" panose="020B0604020202020204" pitchFamily="34" charset="0"/>
              <a:cs typeface="Arial" panose="020B0604020202020204" pitchFamily="34" charset="0"/>
            </a:rPr>
            <a:t> </a:t>
          </a:r>
        </a:p>
        <a:p>
          <a:endParaRPr lang="en-US" b="1" dirty="0">
            <a:solidFill>
              <a:sysClr val="windowText" lastClr="000000"/>
            </a:solidFill>
            <a:latin typeface="Arial" panose="020B0604020202020204" pitchFamily="34" charset="0"/>
            <a:cs typeface="Arial" panose="020B0604020202020204" pitchFamily="34" charset="0"/>
          </a:endParaRPr>
        </a:p>
      </dgm:t>
    </dgm:pt>
    <dgm:pt modelId="{F88648CE-6B79-4E92-999E-3A730F7E64E1}" type="parTrans" cxnId="{DA104FA2-5524-4AFC-BB2F-8711D015BC8A}">
      <dgm:prSet/>
      <dgm:spPr/>
      <dgm:t>
        <a:bodyPr/>
        <a:lstStyle/>
        <a:p>
          <a:endParaRPr lang="en-US"/>
        </a:p>
      </dgm:t>
    </dgm:pt>
    <dgm:pt modelId="{FD058380-EC49-4C49-A2B6-F9023B45FEC3}" type="sibTrans" cxnId="{DA104FA2-5524-4AFC-BB2F-8711D015BC8A}">
      <dgm:prSet/>
      <dgm:spPr/>
      <dgm:t>
        <a:bodyPr/>
        <a:lstStyle/>
        <a:p>
          <a:endParaRPr lang="en-US"/>
        </a:p>
      </dgm:t>
    </dgm:pt>
    <dgm:pt modelId="{714E8B0E-F3A4-4974-90A5-FE401C086221}">
      <dgm:prSet phldrT="[Text]"/>
      <dgm:spPr>
        <a:solidFill>
          <a:srgbClr val="FFFF00"/>
        </a:solidFill>
      </dgm:spPr>
      <dgm:t>
        <a:bodyPr/>
        <a:lstStyle/>
        <a:p>
          <a:r>
            <a:rPr lang="en-US" b="1" dirty="0">
              <a:solidFill>
                <a:sysClr val="windowText" lastClr="000000"/>
              </a:solidFill>
              <a:latin typeface="Arial" panose="020B0604020202020204" pitchFamily="34" charset="0"/>
              <a:cs typeface="Arial" panose="020B0604020202020204" pitchFamily="34" charset="0"/>
            </a:rPr>
            <a:t>REFERRAL TO OTHER REGULATORY AUTHORITIES SUCH AS:</a:t>
          </a:r>
        </a:p>
        <a:p>
          <a:r>
            <a:rPr lang="en-US" b="1" dirty="0">
              <a:solidFill>
                <a:sysClr val="windowText" lastClr="000000"/>
              </a:solidFill>
              <a:latin typeface="Arial" panose="020B0604020202020204" pitchFamily="34" charset="0"/>
              <a:cs typeface="Arial" panose="020B0604020202020204" pitchFamily="34" charset="0"/>
            </a:rPr>
            <a:t>SARS</a:t>
          </a:r>
        </a:p>
        <a:p>
          <a:endParaRPr lang="en-US" b="1" dirty="0">
            <a:solidFill>
              <a:sysClr val="windowText" lastClr="000000"/>
            </a:solidFill>
            <a:latin typeface="Arial" panose="020B0604020202020204" pitchFamily="34" charset="0"/>
            <a:cs typeface="Arial" panose="020B0604020202020204" pitchFamily="34" charset="0"/>
          </a:endParaRPr>
        </a:p>
        <a:p>
          <a:endParaRPr lang="en-US" b="1" dirty="0">
            <a:solidFill>
              <a:sysClr val="windowText" lastClr="000000"/>
            </a:solidFill>
            <a:latin typeface="Arial" panose="020B0604020202020204" pitchFamily="34" charset="0"/>
            <a:cs typeface="Arial" panose="020B0604020202020204" pitchFamily="34" charset="0"/>
          </a:endParaRPr>
        </a:p>
      </dgm:t>
    </dgm:pt>
    <dgm:pt modelId="{88110918-10C2-4BE1-A2CB-506AF65CE09D}" type="parTrans" cxnId="{A4B6AC99-2037-4003-9B33-FBFE5B6BAFE3}">
      <dgm:prSet/>
      <dgm:spPr/>
      <dgm:t>
        <a:bodyPr/>
        <a:lstStyle/>
        <a:p>
          <a:endParaRPr lang="en-US"/>
        </a:p>
      </dgm:t>
    </dgm:pt>
    <dgm:pt modelId="{B535A68E-49C5-4D60-994E-6B91E3D2B9FD}" type="sibTrans" cxnId="{A4B6AC99-2037-4003-9B33-FBFE5B6BAFE3}">
      <dgm:prSet/>
      <dgm:spPr/>
      <dgm:t>
        <a:bodyPr/>
        <a:lstStyle/>
        <a:p>
          <a:endParaRPr lang="en-US"/>
        </a:p>
      </dgm:t>
    </dgm:pt>
    <dgm:pt modelId="{EB02E34F-4A8F-4C60-B46D-0B08C9253CE4}">
      <dgm:prSet/>
      <dgm:spPr>
        <a:solidFill>
          <a:srgbClr val="FFFF00"/>
        </a:solidFill>
      </dgm:spPr>
      <dgm:t>
        <a:bodyPr/>
        <a:lstStyle/>
        <a:p>
          <a:pPr algn="just"/>
          <a:r>
            <a:rPr lang="en-ZA" b="0" dirty="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p>
      </dgm:t>
    </dgm:pt>
    <dgm:pt modelId="{E2E955F6-4BA1-4CB3-93FF-4CB8A352AEA2}" type="parTrans" cxnId="{96453437-C74B-4AA9-9A8F-ABC81F047243}">
      <dgm:prSet/>
      <dgm:spPr/>
      <dgm:t>
        <a:bodyPr/>
        <a:lstStyle/>
        <a:p>
          <a:endParaRPr lang="en-US"/>
        </a:p>
      </dgm:t>
    </dgm:pt>
    <dgm:pt modelId="{9643D71C-FE55-4F2A-BE76-DC1143D12E0B}" type="sibTrans" cxnId="{96453437-C74B-4AA9-9A8F-ABC81F047243}">
      <dgm:prSet/>
      <dgm:spPr/>
      <dgm:t>
        <a:bodyPr/>
        <a:lstStyle/>
        <a:p>
          <a:endParaRPr lang="en-US"/>
        </a:p>
      </dgm:t>
    </dgm:pt>
    <dgm:pt modelId="{FA86B4C2-F486-4903-A3AF-BEF9A5D46024}" type="pres">
      <dgm:prSet presAssocID="{EB43B325-A9C6-40B3-87EB-A826647612D9}" presName="Name0" presStyleCnt="0">
        <dgm:presLayoutVars>
          <dgm:dir/>
          <dgm:resizeHandles val="exact"/>
        </dgm:presLayoutVars>
      </dgm:prSet>
      <dgm:spPr/>
      <dgm:t>
        <a:bodyPr/>
        <a:lstStyle/>
        <a:p>
          <a:endParaRPr lang="en-US"/>
        </a:p>
      </dgm:t>
    </dgm:pt>
    <dgm:pt modelId="{1B851ECA-1C9D-4E58-BB28-99C373DA201A}" type="pres">
      <dgm:prSet presAssocID="{EB43B325-A9C6-40B3-87EB-A826647612D9}" presName="bkgdShp" presStyleLbl="alignAccFollowNode1" presStyleIdx="0" presStyleCnt="1"/>
      <dgm:spPr>
        <a:solidFill>
          <a:srgbClr val="FFFFCC">
            <a:alpha val="89804"/>
          </a:srgbClr>
        </a:solidFill>
        <a:ln>
          <a:solidFill>
            <a:srgbClr val="FFFFCC">
              <a:alpha val="90000"/>
            </a:srgbClr>
          </a:solidFill>
        </a:ln>
      </dgm:spPr>
    </dgm:pt>
    <dgm:pt modelId="{046F1418-FD76-4620-8F26-8E75045BF227}" type="pres">
      <dgm:prSet presAssocID="{EB43B325-A9C6-40B3-87EB-A826647612D9}" presName="linComp" presStyleCnt="0"/>
      <dgm:spPr/>
    </dgm:pt>
    <dgm:pt modelId="{81286AAA-5188-4CAD-B3C7-C4D3210F1A90}" type="pres">
      <dgm:prSet presAssocID="{CE13AA36-14CE-4996-AFE4-D5661FFF74DC}" presName="compNode" presStyleCnt="0"/>
      <dgm:spPr/>
    </dgm:pt>
    <dgm:pt modelId="{1476B482-36B3-4031-8FFE-4EC8CCAEB7B8}" type="pres">
      <dgm:prSet presAssocID="{CE13AA36-14CE-4996-AFE4-D5661FFF74DC}" presName="node" presStyleLbl="node1" presStyleIdx="0" presStyleCnt="4">
        <dgm:presLayoutVars>
          <dgm:bulletEnabled val="1"/>
        </dgm:presLayoutVars>
      </dgm:prSet>
      <dgm:spPr/>
      <dgm:t>
        <a:bodyPr/>
        <a:lstStyle/>
        <a:p>
          <a:endParaRPr lang="en-US"/>
        </a:p>
      </dgm:t>
    </dgm:pt>
    <dgm:pt modelId="{CE329B16-8008-4943-9C60-4BB1E8D03C3C}" type="pres">
      <dgm:prSet presAssocID="{CE13AA36-14CE-4996-AFE4-D5661FFF74DC}" presName="invisiNode" presStyleLbl="node1" presStyleIdx="0" presStyleCnt="4"/>
      <dgm:spPr/>
    </dgm:pt>
    <dgm:pt modelId="{B4824691-E4B8-4D6E-9A20-9E4BDA95FDDE}" type="pres">
      <dgm:prSet presAssocID="{CE13AA36-14CE-4996-AFE4-D5661FFF74D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657FE299-058D-47F1-8530-5A8A42A8037C}" type="pres">
      <dgm:prSet presAssocID="{23DB3D04-F169-4DC3-A284-0148DEE75C6D}" presName="sibTrans" presStyleLbl="sibTrans2D1" presStyleIdx="0" presStyleCnt="0"/>
      <dgm:spPr/>
      <dgm:t>
        <a:bodyPr/>
        <a:lstStyle/>
        <a:p>
          <a:endParaRPr lang="en-US"/>
        </a:p>
      </dgm:t>
    </dgm:pt>
    <dgm:pt modelId="{32864535-83E9-4679-9D35-1B947698A124}" type="pres">
      <dgm:prSet presAssocID="{558686EC-B2A5-42FA-96A8-AE5D5D0757DD}" presName="compNode" presStyleCnt="0"/>
      <dgm:spPr/>
    </dgm:pt>
    <dgm:pt modelId="{BF4A4C01-4C7D-4C1F-910A-116700426C7B}" type="pres">
      <dgm:prSet presAssocID="{558686EC-B2A5-42FA-96A8-AE5D5D0757DD}" presName="node" presStyleLbl="node1" presStyleIdx="1" presStyleCnt="4">
        <dgm:presLayoutVars>
          <dgm:bulletEnabled val="1"/>
        </dgm:presLayoutVars>
      </dgm:prSet>
      <dgm:spPr/>
      <dgm:t>
        <a:bodyPr/>
        <a:lstStyle/>
        <a:p>
          <a:endParaRPr lang="en-US"/>
        </a:p>
      </dgm:t>
    </dgm:pt>
    <dgm:pt modelId="{95D380CB-5076-4546-ADB7-A3517548E042}" type="pres">
      <dgm:prSet presAssocID="{558686EC-B2A5-42FA-96A8-AE5D5D0757DD}" presName="invisiNode" presStyleLbl="node1" presStyleIdx="1" presStyleCnt="4"/>
      <dgm:spPr/>
    </dgm:pt>
    <dgm:pt modelId="{B5ECF966-2F77-48D4-8859-DDD1D567C3D5}" type="pres">
      <dgm:prSet presAssocID="{558686EC-B2A5-42FA-96A8-AE5D5D0757D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dgm:spPr>
    </dgm:pt>
    <dgm:pt modelId="{F6CD1951-2CDC-4E0F-B0D3-A8A545D0EAD0}" type="pres">
      <dgm:prSet presAssocID="{BBC3611A-DBD8-4B48-8B0C-001C640C447A}" presName="sibTrans" presStyleLbl="sibTrans2D1" presStyleIdx="0" presStyleCnt="0"/>
      <dgm:spPr/>
      <dgm:t>
        <a:bodyPr/>
        <a:lstStyle/>
        <a:p>
          <a:endParaRPr lang="en-US"/>
        </a:p>
      </dgm:t>
    </dgm:pt>
    <dgm:pt modelId="{32C6CF7C-DDA2-4C77-8381-46C3C37AF5D1}" type="pres">
      <dgm:prSet presAssocID="{63DDA8FA-63BD-492D-8115-1A8E0D89184C}" presName="compNode" presStyleCnt="0"/>
      <dgm:spPr/>
    </dgm:pt>
    <dgm:pt modelId="{2A676C26-1F16-49DF-B32A-CEE32E2BF012}" type="pres">
      <dgm:prSet presAssocID="{63DDA8FA-63BD-492D-8115-1A8E0D89184C}" presName="node" presStyleLbl="node1" presStyleIdx="2" presStyleCnt="4">
        <dgm:presLayoutVars>
          <dgm:bulletEnabled val="1"/>
        </dgm:presLayoutVars>
      </dgm:prSet>
      <dgm:spPr/>
      <dgm:t>
        <a:bodyPr/>
        <a:lstStyle/>
        <a:p>
          <a:endParaRPr lang="en-US"/>
        </a:p>
      </dgm:t>
    </dgm:pt>
    <dgm:pt modelId="{9279381E-6D20-4A42-8572-BD4E4D78D970}" type="pres">
      <dgm:prSet presAssocID="{63DDA8FA-63BD-492D-8115-1A8E0D89184C}" presName="invisiNode" presStyleLbl="node1" presStyleIdx="2" presStyleCnt="4"/>
      <dgm:spPr/>
    </dgm:pt>
    <dgm:pt modelId="{1B8DC6E8-2C2D-43FE-AE19-C13B7A96FE4C}" type="pres">
      <dgm:prSet presAssocID="{63DDA8FA-63BD-492D-8115-1A8E0D89184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F201BBC6-193C-48B8-BC2F-2FAD22098432}" type="pres">
      <dgm:prSet presAssocID="{FD058380-EC49-4C49-A2B6-F9023B45FEC3}" presName="sibTrans" presStyleLbl="sibTrans2D1" presStyleIdx="0" presStyleCnt="0"/>
      <dgm:spPr/>
      <dgm:t>
        <a:bodyPr/>
        <a:lstStyle/>
        <a:p>
          <a:endParaRPr lang="en-US"/>
        </a:p>
      </dgm:t>
    </dgm:pt>
    <dgm:pt modelId="{A1DBF569-4A87-413F-B5A7-F8EEE5FA4487}" type="pres">
      <dgm:prSet presAssocID="{714E8B0E-F3A4-4974-90A5-FE401C086221}" presName="compNode" presStyleCnt="0"/>
      <dgm:spPr/>
    </dgm:pt>
    <dgm:pt modelId="{77837FB8-9E19-4424-A9E5-57F9D486F9FA}" type="pres">
      <dgm:prSet presAssocID="{714E8B0E-F3A4-4974-90A5-FE401C086221}" presName="node" presStyleLbl="node1" presStyleIdx="3" presStyleCnt="4">
        <dgm:presLayoutVars>
          <dgm:bulletEnabled val="1"/>
        </dgm:presLayoutVars>
      </dgm:prSet>
      <dgm:spPr/>
      <dgm:t>
        <a:bodyPr/>
        <a:lstStyle/>
        <a:p>
          <a:endParaRPr lang="en-US"/>
        </a:p>
      </dgm:t>
    </dgm:pt>
    <dgm:pt modelId="{00DB7641-D2DB-4652-9DA3-94852CBFD320}" type="pres">
      <dgm:prSet presAssocID="{714E8B0E-F3A4-4974-90A5-FE401C086221}" presName="invisiNode" presStyleLbl="node1" presStyleIdx="3" presStyleCnt="4"/>
      <dgm:spPr/>
    </dgm:pt>
    <dgm:pt modelId="{C0888264-4B80-4CDC-B8C3-AED596A3DA0B}" type="pres">
      <dgm:prSet presAssocID="{714E8B0E-F3A4-4974-90A5-FE401C086221}"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pt>
  </dgm:ptLst>
  <dgm:cxnLst>
    <dgm:cxn modelId="{DA104FA2-5524-4AFC-BB2F-8711D015BC8A}" srcId="{EB43B325-A9C6-40B3-87EB-A826647612D9}" destId="{63DDA8FA-63BD-492D-8115-1A8E0D89184C}" srcOrd="2" destOrd="0" parTransId="{F88648CE-6B79-4E92-999E-3A730F7E64E1}" sibTransId="{FD058380-EC49-4C49-A2B6-F9023B45FEC3}"/>
    <dgm:cxn modelId="{24D8867C-EABE-4F57-9D95-52D52C0D8C75}" type="presOf" srcId="{558686EC-B2A5-42FA-96A8-AE5D5D0757DD}" destId="{BF4A4C01-4C7D-4C1F-910A-116700426C7B}" srcOrd="0" destOrd="0" presId="urn:microsoft.com/office/officeart/2005/8/layout/pList2#1"/>
    <dgm:cxn modelId="{4F677F2E-9E3F-4CE4-9281-8AAF67D4970F}" type="presOf" srcId="{FD058380-EC49-4C49-A2B6-F9023B45FEC3}" destId="{F201BBC6-193C-48B8-BC2F-2FAD22098432}" srcOrd="0" destOrd="0" presId="urn:microsoft.com/office/officeart/2005/8/layout/pList2#1"/>
    <dgm:cxn modelId="{3410EADE-5D99-48E5-987F-CE6D5D3406E2}" type="presOf" srcId="{BBC3611A-DBD8-4B48-8B0C-001C640C447A}" destId="{F6CD1951-2CDC-4E0F-B0D3-A8A545D0EAD0}" srcOrd="0" destOrd="0" presId="urn:microsoft.com/office/officeart/2005/8/layout/pList2#1"/>
    <dgm:cxn modelId="{ED1C8BB6-6452-4D8C-A9D2-5FDF1A742946}" type="presOf" srcId="{EB02E34F-4A8F-4C60-B46D-0B08C9253CE4}" destId="{1476B482-36B3-4031-8FFE-4EC8CCAEB7B8}" srcOrd="0" destOrd="2" presId="urn:microsoft.com/office/officeart/2005/8/layout/pList2#1"/>
    <dgm:cxn modelId="{308657FB-1AC4-41FF-AB20-7098AE780B41}" type="presOf" srcId="{2DF3787A-A59E-445D-A44C-163C02D92119}" destId="{1476B482-36B3-4031-8FFE-4EC8CCAEB7B8}" srcOrd="0" destOrd="1" presId="urn:microsoft.com/office/officeart/2005/8/layout/pList2#1"/>
    <dgm:cxn modelId="{9995514A-5C5A-444D-8258-EBF1CC3345CB}" type="presOf" srcId="{CE13AA36-14CE-4996-AFE4-D5661FFF74DC}" destId="{1476B482-36B3-4031-8FFE-4EC8CCAEB7B8}" srcOrd="0" destOrd="0" presId="urn:microsoft.com/office/officeart/2005/8/layout/pList2#1"/>
    <dgm:cxn modelId="{D9F52EAF-D74A-452E-832A-F4D67D34BD49}" type="presOf" srcId="{EB43B325-A9C6-40B3-87EB-A826647612D9}" destId="{FA86B4C2-F486-4903-A3AF-BEF9A5D46024}" srcOrd="0" destOrd="0" presId="urn:microsoft.com/office/officeart/2005/8/layout/pList2#1"/>
    <dgm:cxn modelId="{9A775F3B-790A-448F-9394-51508A233EF8}" srcId="{CE13AA36-14CE-4996-AFE4-D5661FFF74DC}" destId="{2DF3787A-A59E-445D-A44C-163C02D92119}" srcOrd="0" destOrd="0" parTransId="{4750F7E7-481E-4121-A739-5B5B1EDA0174}" sibTransId="{22BCC323-8EB0-41F5-8A8C-B49DDC4607FA}"/>
    <dgm:cxn modelId="{96453437-C74B-4AA9-9A8F-ABC81F047243}" srcId="{CE13AA36-14CE-4996-AFE4-D5661FFF74DC}" destId="{EB02E34F-4A8F-4C60-B46D-0B08C9253CE4}" srcOrd="1" destOrd="0" parTransId="{E2E955F6-4BA1-4CB3-93FF-4CB8A352AEA2}" sibTransId="{9643D71C-FE55-4F2A-BE76-DC1143D12E0B}"/>
    <dgm:cxn modelId="{3867D535-7204-48D6-A016-C131F1575C3C}" srcId="{EB43B325-A9C6-40B3-87EB-A826647612D9}" destId="{558686EC-B2A5-42FA-96A8-AE5D5D0757DD}" srcOrd="1" destOrd="0" parTransId="{33D0EFDB-C5A7-49AD-85C4-034A6B79B989}" sibTransId="{BBC3611A-DBD8-4B48-8B0C-001C640C447A}"/>
    <dgm:cxn modelId="{99EC945E-7265-498B-902C-CC623D27D646}" type="presOf" srcId="{714E8B0E-F3A4-4974-90A5-FE401C086221}" destId="{77837FB8-9E19-4424-A9E5-57F9D486F9FA}" srcOrd="0" destOrd="0" presId="urn:microsoft.com/office/officeart/2005/8/layout/pList2#1"/>
    <dgm:cxn modelId="{D39B0426-F377-4407-811C-9CB573E1F8C0}" srcId="{EB43B325-A9C6-40B3-87EB-A826647612D9}" destId="{CE13AA36-14CE-4996-AFE4-D5661FFF74DC}" srcOrd="0" destOrd="0" parTransId="{275E96B7-F869-4A93-A49B-6614265E9BE0}" sibTransId="{23DB3D04-F169-4DC3-A284-0148DEE75C6D}"/>
    <dgm:cxn modelId="{AE50EC50-C7FF-410B-A9AD-E839EFA28167}" type="presOf" srcId="{23DB3D04-F169-4DC3-A284-0148DEE75C6D}" destId="{657FE299-058D-47F1-8530-5A8A42A8037C}" srcOrd="0" destOrd="0" presId="urn:microsoft.com/office/officeart/2005/8/layout/pList2#1"/>
    <dgm:cxn modelId="{F5D851B6-B7DB-4CEB-813B-EA19756AC143}" type="presOf" srcId="{63DDA8FA-63BD-492D-8115-1A8E0D89184C}" destId="{2A676C26-1F16-49DF-B32A-CEE32E2BF012}" srcOrd="0" destOrd="0" presId="urn:microsoft.com/office/officeart/2005/8/layout/pList2#1"/>
    <dgm:cxn modelId="{A4B6AC99-2037-4003-9B33-FBFE5B6BAFE3}" srcId="{EB43B325-A9C6-40B3-87EB-A826647612D9}" destId="{714E8B0E-F3A4-4974-90A5-FE401C086221}" srcOrd="3" destOrd="0" parTransId="{88110918-10C2-4BE1-A2CB-506AF65CE09D}" sibTransId="{B535A68E-49C5-4D60-994E-6B91E3D2B9FD}"/>
    <dgm:cxn modelId="{46DDAB62-5ACA-411F-9727-665EF32EACF1}" type="presParOf" srcId="{FA86B4C2-F486-4903-A3AF-BEF9A5D46024}" destId="{1B851ECA-1C9D-4E58-BB28-99C373DA201A}" srcOrd="0" destOrd="0" presId="urn:microsoft.com/office/officeart/2005/8/layout/pList2#1"/>
    <dgm:cxn modelId="{61B192F2-BA5E-4016-A2A4-483D6EBA2F79}" type="presParOf" srcId="{FA86B4C2-F486-4903-A3AF-BEF9A5D46024}" destId="{046F1418-FD76-4620-8F26-8E75045BF227}" srcOrd="1" destOrd="0" presId="urn:microsoft.com/office/officeart/2005/8/layout/pList2#1"/>
    <dgm:cxn modelId="{05AC6DFA-5CF8-4701-8D43-C1A55C3F9FB1}" type="presParOf" srcId="{046F1418-FD76-4620-8F26-8E75045BF227}" destId="{81286AAA-5188-4CAD-B3C7-C4D3210F1A90}" srcOrd="0" destOrd="0" presId="urn:microsoft.com/office/officeart/2005/8/layout/pList2#1"/>
    <dgm:cxn modelId="{3A70FC32-981E-48AB-899A-6E2E29A40837}" type="presParOf" srcId="{81286AAA-5188-4CAD-B3C7-C4D3210F1A90}" destId="{1476B482-36B3-4031-8FFE-4EC8CCAEB7B8}" srcOrd="0" destOrd="0" presId="urn:microsoft.com/office/officeart/2005/8/layout/pList2#1"/>
    <dgm:cxn modelId="{7141961C-13B1-4102-BB2A-E97988070E24}" type="presParOf" srcId="{81286AAA-5188-4CAD-B3C7-C4D3210F1A90}" destId="{CE329B16-8008-4943-9C60-4BB1E8D03C3C}" srcOrd="1" destOrd="0" presId="urn:microsoft.com/office/officeart/2005/8/layout/pList2#1"/>
    <dgm:cxn modelId="{E1B0D619-283D-43BD-B761-5905DA2F2FD8}" type="presParOf" srcId="{81286AAA-5188-4CAD-B3C7-C4D3210F1A90}" destId="{B4824691-E4B8-4D6E-9A20-9E4BDA95FDDE}" srcOrd="2" destOrd="0" presId="urn:microsoft.com/office/officeart/2005/8/layout/pList2#1"/>
    <dgm:cxn modelId="{C4B44C22-FCB2-45AE-AC1B-C1AAFFF05DA5}" type="presParOf" srcId="{046F1418-FD76-4620-8F26-8E75045BF227}" destId="{657FE299-058D-47F1-8530-5A8A42A8037C}" srcOrd="1" destOrd="0" presId="urn:microsoft.com/office/officeart/2005/8/layout/pList2#1"/>
    <dgm:cxn modelId="{206E53C1-F911-4437-896B-89E8FC851721}" type="presParOf" srcId="{046F1418-FD76-4620-8F26-8E75045BF227}" destId="{32864535-83E9-4679-9D35-1B947698A124}" srcOrd="2" destOrd="0" presId="urn:microsoft.com/office/officeart/2005/8/layout/pList2#1"/>
    <dgm:cxn modelId="{D81D0D3A-0970-4046-A36B-561B6EC928C6}" type="presParOf" srcId="{32864535-83E9-4679-9D35-1B947698A124}" destId="{BF4A4C01-4C7D-4C1F-910A-116700426C7B}" srcOrd="0" destOrd="0" presId="urn:microsoft.com/office/officeart/2005/8/layout/pList2#1"/>
    <dgm:cxn modelId="{55194359-FD14-4085-A703-9155FDC59136}" type="presParOf" srcId="{32864535-83E9-4679-9D35-1B947698A124}" destId="{95D380CB-5076-4546-ADB7-A3517548E042}" srcOrd="1" destOrd="0" presId="urn:microsoft.com/office/officeart/2005/8/layout/pList2#1"/>
    <dgm:cxn modelId="{33CEC132-535C-4B2F-B2AB-2CF31B0987AC}" type="presParOf" srcId="{32864535-83E9-4679-9D35-1B947698A124}" destId="{B5ECF966-2F77-48D4-8859-DDD1D567C3D5}" srcOrd="2" destOrd="0" presId="urn:microsoft.com/office/officeart/2005/8/layout/pList2#1"/>
    <dgm:cxn modelId="{49498FA3-3C11-4CF8-8D88-034B40D53989}" type="presParOf" srcId="{046F1418-FD76-4620-8F26-8E75045BF227}" destId="{F6CD1951-2CDC-4E0F-B0D3-A8A545D0EAD0}" srcOrd="3" destOrd="0" presId="urn:microsoft.com/office/officeart/2005/8/layout/pList2#1"/>
    <dgm:cxn modelId="{CE124CBE-5C66-4945-B81A-487208FDD0FB}" type="presParOf" srcId="{046F1418-FD76-4620-8F26-8E75045BF227}" destId="{32C6CF7C-DDA2-4C77-8381-46C3C37AF5D1}" srcOrd="4" destOrd="0" presId="urn:microsoft.com/office/officeart/2005/8/layout/pList2#1"/>
    <dgm:cxn modelId="{F9A05E44-2E57-4791-A22A-A79E1A6963E7}" type="presParOf" srcId="{32C6CF7C-DDA2-4C77-8381-46C3C37AF5D1}" destId="{2A676C26-1F16-49DF-B32A-CEE32E2BF012}" srcOrd="0" destOrd="0" presId="urn:microsoft.com/office/officeart/2005/8/layout/pList2#1"/>
    <dgm:cxn modelId="{D72B348A-CD12-475F-8EE4-5AE84AC88550}" type="presParOf" srcId="{32C6CF7C-DDA2-4C77-8381-46C3C37AF5D1}" destId="{9279381E-6D20-4A42-8572-BD4E4D78D970}" srcOrd="1" destOrd="0" presId="urn:microsoft.com/office/officeart/2005/8/layout/pList2#1"/>
    <dgm:cxn modelId="{33319CF8-20E0-4B4C-9792-F3213295374E}" type="presParOf" srcId="{32C6CF7C-DDA2-4C77-8381-46C3C37AF5D1}" destId="{1B8DC6E8-2C2D-43FE-AE19-C13B7A96FE4C}" srcOrd="2" destOrd="0" presId="urn:microsoft.com/office/officeart/2005/8/layout/pList2#1"/>
    <dgm:cxn modelId="{74966927-7303-4FCE-AA92-3010BB0C042B}" type="presParOf" srcId="{046F1418-FD76-4620-8F26-8E75045BF227}" destId="{F201BBC6-193C-48B8-BC2F-2FAD22098432}" srcOrd="5" destOrd="0" presId="urn:microsoft.com/office/officeart/2005/8/layout/pList2#1"/>
    <dgm:cxn modelId="{AE5EA1BB-081E-4940-A52A-3F560EC1A39E}" type="presParOf" srcId="{046F1418-FD76-4620-8F26-8E75045BF227}" destId="{A1DBF569-4A87-413F-B5A7-F8EEE5FA4487}" srcOrd="6" destOrd="0" presId="urn:microsoft.com/office/officeart/2005/8/layout/pList2#1"/>
    <dgm:cxn modelId="{3F1A0FDA-FAE1-437F-B4F7-6337FC48D3C6}" type="presParOf" srcId="{A1DBF569-4A87-413F-B5A7-F8EEE5FA4487}" destId="{77837FB8-9E19-4424-A9E5-57F9D486F9FA}" srcOrd="0" destOrd="0" presId="urn:microsoft.com/office/officeart/2005/8/layout/pList2#1"/>
    <dgm:cxn modelId="{68345371-D5E6-4319-B747-12BB71D0D2BB}" type="presParOf" srcId="{A1DBF569-4A87-413F-B5A7-F8EEE5FA4487}" destId="{00DB7641-D2DB-4652-9DA3-94852CBFD320}" srcOrd="1" destOrd="0" presId="urn:microsoft.com/office/officeart/2005/8/layout/pList2#1"/>
    <dgm:cxn modelId="{60BB8011-BBE2-4FC1-95E4-8E6B0B832D32}" type="presParOf" srcId="{A1DBF569-4A87-413F-B5A7-F8EEE5FA4487}" destId="{C0888264-4B80-4CDC-B8C3-AED596A3DA0B}"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4BF01F-A09A-4B51-A42B-FFF320180AF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EB7EBF9-27FB-4F3A-A931-80758CB091AA}">
      <dgm:prSet phldrT="[Text]"/>
      <dgm:spPr/>
      <dgm:t>
        <a:bodyPr/>
        <a:lstStyle/>
        <a:p>
          <a:r>
            <a:rPr lang="en-US" dirty="0"/>
            <a:t>Former Board Member 1 </a:t>
          </a:r>
        </a:p>
      </dgm:t>
    </dgm:pt>
    <dgm:pt modelId="{EF00828F-6EEC-447D-9CB2-A4CC08A42300}" type="parTrans" cxnId="{DC655917-A9B4-4186-B83F-B9F7F1BE869C}">
      <dgm:prSet/>
      <dgm:spPr/>
      <dgm:t>
        <a:bodyPr/>
        <a:lstStyle/>
        <a:p>
          <a:endParaRPr lang="en-US"/>
        </a:p>
      </dgm:t>
    </dgm:pt>
    <dgm:pt modelId="{BBADD02D-7419-4870-9123-378774964B38}" type="sibTrans" cxnId="{DC655917-A9B4-4186-B83F-B9F7F1BE869C}">
      <dgm:prSet/>
      <dgm:spPr/>
      <dgm:t>
        <a:bodyPr/>
        <a:lstStyle/>
        <a:p>
          <a:endParaRPr lang="en-US"/>
        </a:p>
      </dgm:t>
    </dgm:pt>
    <dgm:pt modelId="{491CB7D1-17B3-4B05-8C79-9390A8EDBBDF}">
      <dgm:prSet phldrT="[Text]"/>
      <dgm:spPr/>
      <dgm:t>
        <a:bodyPr/>
        <a:lstStyle/>
        <a:p>
          <a:r>
            <a:rPr lang="en-US" dirty="0"/>
            <a:t>NPC 1  – R 7 5 million - Grant Funding</a:t>
          </a:r>
        </a:p>
      </dgm:t>
    </dgm:pt>
    <dgm:pt modelId="{88B6C2B1-BB74-43B2-966F-F227BCEB097B}" type="parTrans" cxnId="{04C6E481-A3B0-486C-867E-9E68C2A645BA}">
      <dgm:prSet/>
      <dgm:spPr/>
      <dgm:t>
        <a:bodyPr/>
        <a:lstStyle/>
        <a:p>
          <a:endParaRPr lang="en-US" dirty="0"/>
        </a:p>
      </dgm:t>
    </dgm:pt>
    <dgm:pt modelId="{5740B343-1963-4231-A84F-D8362274D31E}" type="sibTrans" cxnId="{04C6E481-A3B0-486C-867E-9E68C2A645BA}">
      <dgm:prSet/>
      <dgm:spPr/>
      <dgm:t>
        <a:bodyPr/>
        <a:lstStyle/>
        <a:p>
          <a:endParaRPr lang="en-US"/>
        </a:p>
      </dgm:t>
    </dgm:pt>
    <dgm:pt modelId="{93E69C12-D298-40B5-8CD6-C5B6AC016111}">
      <dgm:prSet phldrT="[Text]"/>
      <dgm:spPr/>
      <dgm:t>
        <a:bodyPr/>
        <a:lstStyle/>
        <a:p>
          <a:r>
            <a:rPr lang="en-US" dirty="0"/>
            <a:t>NPO 1 - R 23 million Grant Funding </a:t>
          </a:r>
        </a:p>
      </dgm:t>
    </dgm:pt>
    <dgm:pt modelId="{282DB3BE-07E7-40D6-A779-B9E86A70ABE7}" type="parTrans" cxnId="{3E5FD1D3-7B19-4A2D-804F-FFB998B4BCCC}">
      <dgm:prSet/>
      <dgm:spPr/>
      <dgm:t>
        <a:bodyPr/>
        <a:lstStyle/>
        <a:p>
          <a:endParaRPr lang="en-US" dirty="0"/>
        </a:p>
      </dgm:t>
    </dgm:pt>
    <dgm:pt modelId="{8F77404D-B79D-4CC1-9D69-A9A8A00CC75F}" type="sibTrans" cxnId="{3E5FD1D3-7B19-4A2D-804F-FFB998B4BCCC}">
      <dgm:prSet/>
      <dgm:spPr/>
      <dgm:t>
        <a:bodyPr/>
        <a:lstStyle/>
        <a:p>
          <a:endParaRPr lang="en-US"/>
        </a:p>
      </dgm:t>
    </dgm:pt>
    <dgm:pt modelId="{258498BE-9564-4EA3-A2F6-F75D53DAC530}">
      <dgm:prSet phldrT="[Text]"/>
      <dgm:spPr/>
      <dgm:t>
        <a:bodyPr/>
        <a:lstStyle/>
        <a:p>
          <a:r>
            <a:rPr lang="en-US" dirty="0"/>
            <a:t>NPO 2  – R 27 million Grant Funding </a:t>
          </a:r>
        </a:p>
      </dgm:t>
    </dgm:pt>
    <dgm:pt modelId="{F696CCDC-2B6B-4EF3-BC78-E308839AF951}" type="parTrans" cxnId="{6469288E-A756-48C1-A424-8AC705211661}">
      <dgm:prSet/>
      <dgm:spPr/>
      <dgm:t>
        <a:bodyPr/>
        <a:lstStyle/>
        <a:p>
          <a:endParaRPr lang="en-US" dirty="0"/>
        </a:p>
      </dgm:t>
    </dgm:pt>
    <dgm:pt modelId="{E675FC84-B3C2-4A27-9018-16160765D529}" type="sibTrans" cxnId="{6469288E-A756-48C1-A424-8AC705211661}">
      <dgm:prSet/>
      <dgm:spPr/>
      <dgm:t>
        <a:bodyPr/>
        <a:lstStyle/>
        <a:p>
          <a:endParaRPr lang="en-US"/>
        </a:p>
      </dgm:t>
    </dgm:pt>
    <dgm:pt modelId="{3696ADDC-0529-421E-88E4-D5129F8BC261}">
      <dgm:prSet phldrT="[Text]"/>
      <dgm:spPr/>
      <dgm:t>
        <a:bodyPr/>
        <a:lstStyle/>
        <a:p>
          <a:r>
            <a:rPr lang="en-US" dirty="0"/>
            <a:t>NPO 3 –R 8 million Grant Funding </a:t>
          </a:r>
        </a:p>
      </dgm:t>
    </dgm:pt>
    <dgm:pt modelId="{A83BA584-D50D-4838-8058-12526D926ED7}" type="parTrans" cxnId="{940C190B-B1D3-486C-8504-45239DEA7203}">
      <dgm:prSet/>
      <dgm:spPr/>
      <dgm:t>
        <a:bodyPr/>
        <a:lstStyle/>
        <a:p>
          <a:endParaRPr lang="en-US" dirty="0"/>
        </a:p>
      </dgm:t>
    </dgm:pt>
    <dgm:pt modelId="{0A02E600-B6F6-4DBA-B7DF-DA765DCC6307}" type="sibTrans" cxnId="{940C190B-B1D3-486C-8504-45239DEA7203}">
      <dgm:prSet/>
      <dgm:spPr/>
      <dgm:t>
        <a:bodyPr/>
        <a:lstStyle/>
        <a:p>
          <a:endParaRPr lang="en-US"/>
        </a:p>
      </dgm:t>
    </dgm:pt>
    <dgm:pt modelId="{60302570-FCC3-425A-A155-E656C8991B6C}" type="pres">
      <dgm:prSet presAssocID="{114BF01F-A09A-4B51-A42B-FFF320180AF7}" presName="Name0" presStyleCnt="0">
        <dgm:presLayoutVars>
          <dgm:chMax val="1"/>
          <dgm:dir/>
          <dgm:animLvl val="ctr"/>
          <dgm:resizeHandles val="exact"/>
        </dgm:presLayoutVars>
      </dgm:prSet>
      <dgm:spPr/>
      <dgm:t>
        <a:bodyPr/>
        <a:lstStyle/>
        <a:p>
          <a:endParaRPr lang="en-US"/>
        </a:p>
      </dgm:t>
    </dgm:pt>
    <dgm:pt modelId="{7E002253-4FED-4CE9-AD2A-D5BA94585C8F}" type="pres">
      <dgm:prSet presAssocID="{4EB7EBF9-27FB-4F3A-A931-80758CB091AA}" presName="centerShape" presStyleLbl="node0" presStyleIdx="0" presStyleCnt="1"/>
      <dgm:spPr/>
      <dgm:t>
        <a:bodyPr/>
        <a:lstStyle/>
        <a:p>
          <a:endParaRPr lang="en-US"/>
        </a:p>
      </dgm:t>
    </dgm:pt>
    <dgm:pt modelId="{A317FA6C-88D8-4854-8A4F-67DF09801DBF}" type="pres">
      <dgm:prSet presAssocID="{88B6C2B1-BB74-43B2-966F-F227BCEB097B}" presName="parTrans" presStyleLbl="sibTrans2D1" presStyleIdx="0" presStyleCnt="4"/>
      <dgm:spPr>
        <a:prstGeom prst="leftArrow">
          <a:avLst/>
        </a:prstGeom>
      </dgm:spPr>
      <dgm:t>
        <a:bodyPr/>
        <a:lstStyle/>
        <a:p>
          <a:endParaRPr lang="en-US"/>
        </a:p>
      </dgm:t>
    </dgm:pt>
    <dgm:pt modelId="{2291CBDA-0FD4-4AF1-BCE2-95A8954E9C76}" type="pres">
      <dgm:prSet presAssocID="{88B6C2B1-BB74-43B2-966F-F227BCEB097B}" presName="connectorText" presStyleLbl="sibTrans2D1" presStyleIdx="0" presStyleCnt="4"/>
      <dgm:spPr>
        <a:prstGeom prst="leftArrow">
          <a:avLst/>
        </a:prstGeom>
      </dgm:spPr>
      <dgm:t>
        <a:bodyPr/>
        <a:lstStyle/>
        <a:p>
          <a:endParaRPr lang="en-US"/>
        </a:p>
      </dgm:t>
    </dgm:pt>
    <dgm:pt modelId="{E20F2B81-1345-4EC8-A75F-13DFEF4081A5}" type="pres">
      <dgm:prSet presAssocID="{491CB7D1-17B3-4B05-8C79-9390A8EDBBDF}" presName="node" presStyleLbl="node1" presStyleIdx="0" presStyleCnt="4">
        <dgm:presLayoutVars>
          <dgm:bulletEnabled val="1"/>
        </dgm:presLayoutVars>
      </dgm:prSet>
      <dgm:spPr/>
      <dgm:t>
        <a:bodyPr/>
        <a:lstStyle/>
        <a:p>
          <a:endParaRPr lang="en-US"/>
        </a:p>
      </dgm:t>
    </dgm:pt>
    <dgm:pt modelId="{D26AFFF4-F6B6-48BA-A74C-C625833BED14}" type="pres">
      <dgm:prSet presAssocID="{282DB3BE-07E7-40D6-A779-B9E86A70ABE7}" presName="parTrans" presStyleLbl="sibTrans2D1" presStyleIdx="1" presStyleCnt="4"/>
      <dgm:spPr>
        <a:prstGeom prst="leftArrow">
          <a:avLst/>
        </a:prstGeom>
      </dgm:spPr>
      <dgm:t>
        <a:bodyPr/>
        <a:lstStyle/>
        <a:p>
          <a:endParaRPr lang="en-US"/>
        </a:p>
      </dgm:t>
    </dgm:pt>
    <dgm:pt modelId="{ECBACE16-6771-4AD9-A656-B07F21140B55}" type="pres">
      <dgm:prSet presAssocID="{282DB3BE-07E7-40D6-A779-B9E86A70ABE7}" presName="connectorText" presStyleLbl="sibTrans2D1" presStyleIdx="1" presStyleCnt="4"/>
      <dgm:spPr/>
      <dgm:t>
        <a:bodyPr/>
        <a:lstStyle/>
        <a:p>
          <a:endParaRPr lang="en-US"/>
        </a:p>
      </dgm:t>
    </dgm:pt>
    <dgm:pt modelId="{F9197834-115D-4EFD-85C7-5BE4850B79CC}" type="pres">
      <dgm:prSet presAssocID="{93E69C12-D298-40B5-8CD6-C5B6AC016111}" presName="node" presStyleLbl="node1" presStyleIdx="1" presStyleCnt="4">
        <dgm:presLayoutVars>
          <dgm:bulletEnabled val="1"/>
        </dgm:presLayoutVars>
      </dgm:prSet>
      <dgm:spPr/>
      <dgm:t>
        <a:bodyPr/>
        <a:lstStyle/>
        <a:p>
          <a:endParaRPr lang="en-US"/>
        </a:p>
      </dgm:t>
    </dgm:pt>
    <dgm:pt modelId="{9645BBD9-308C-4570-BAE7-964AF1445F55}" type="pres">
      <dgm:prSet presAssocID="{F696CCDC-2B6B-4EF3-BC78-E308839AF951}" presName="parTrans" presStyleLbl="sibTrans2D1" presStyleIdx="2" presStyleCnt="4"/>
      <dgm:spPr>
        <a:prstGeom prst="leftArrow">
          <a:avLst/>
        </a:prstGeom>
      </dgm:spPr>
      <dgm:t>
        <a:bodyPr/>
        <a:lstStyle/>
        <a:p>
          <a:endParaRPr lang="en-US"/>
        </a:p>
      </dgm:t>
    </dgm:pt>
    <dgm:pt modelId="{5F8F2A7C-C9E8-4524-B155-997AA14B8044}" type="pres">
      <dgm:prSet presAssocID="{F696CCDC-2B6B-4EF3-BC78-E308839AF951}" presName="connectorText" presStyleLbl="sibTrans2D1" presStyleIdx="2" presStyleCnt="4"/>
      <dgm:spPr/>
      <dgm:t>
        <a:bodyPr/>
        <a:lstStyle/>
        <a:p>
          <a:endParaRPr lang="en-US"/>
        </a:p>
      </dgm:t>
    </dgm:pt>
    <dgm:pt modelId="{163A1EC5-9374-4649-A7D7-A8F1A8B7A7CF}" type="pres">
      <dgm:prSet presAssocID="{258498BE-9564-4EA3-A2F6-F75D53DAC530}" presName="node" presStyleLbl="node1" presStyleIdx="2" presStyleCnt="4">
        <dgm:presLayoutVars>
          <dgm:bulletEnabled val="1"/>
        </dgm:presLayoutVars>
      </dgm:prSet>
      <dgm:spPr/>
      <dgm:t>
        <a:bodyPr/>
        <a:lstStyle/>
        <a:p>
          <a:endParaRPr lang="en-US"/>
        </a:p>
      </dgm:t>
    </dgm:pt>
    <dgm:pt modelId="{E9F23DBE-F57B-4187-9896-A403F46E1708}" type="pres">
      <dgm:prSet presAssocID="{A83BA584-D50D-4838-8058-12526D926ED7}" presName="parTrans" presStyleLbl="sibTrans2D1" presStyleIdx="3" presStyleCnt="4"/>
      <dgm:spPr>
        <a:prstGeom prst="leftArrow">
          <a:avLst/>
        </a:prstGeom>
      </dgm:spPr>
      <dgm:t>
        <a:bodyPr/>
        <a:lstStyle/>
        <a:p>
          <a:endParaRPr lang="en-US"/>
        </a:p>
      </dgm:t>
    </dgm:pt>
    <dgm:pt modelId="{8CC553B4-378B-456D-911A-365FA0D91B85}" type="pres">
      <dgm:prSet presAssocID="{A83BA584-D50D-4838-8058-12526D926ED7}" presName="connectorText" presStyleLbl="sibTrans2D1" presStyleIdx="3" presStyleCnt="4"/>
      <dgm:spPr/>
      <dgm:t>
        <a:bodyPr/>
        <a:lstStyle/>
        <a:p>
          <a:endParaRPr lang="en-US"/>
        </a:p>
      </dgm:t>
    </dgm:pt>
    <dgm:pt modelId="{60358DE1-5A76-4C3A-863D-5A5FED8DFAFE}" type="pres">
      <dgm:prSet presAssocID="{3696ADDC-0529-421E-88E4-D5129F8BC261}" presName="node" presStyleLbl="node1" presStyleIdx="3" presStyleCnt="4">
        <dgm:presLayoutVars>
          <dgm:bulletEnabled val="1"/>
        </dgm:presLayoutVars>
      </dgm:prSet>
      <dgm:spPr/>
      <dgm:t>
        <a:bodyPr/>
        <a:lstStyle/>
        <a:p>
          <a:endParaRPr lang="en-US"/>
        </a:p>
      </dgm:t>
    </dgm:pt>
  </dgm:ptLst>
  <dgm:cxnLst>
    <dgm:cxn modelId="{BBAAFB9D-E913-4A99-8B3A-457F473D86C7}" type="presOf" srcId="{282DB3BE-07E7-40D6-A779-B9E86A70ABE7}" destId="{ECBACE16-6771-4AD9-A656-B07F21140B55}" srcOrd="1" destOrd="0" presId="urn:microsoft.com/office/officeart/2005/8/layout/radial5"/>
    <dgm:cxn modelId="{04C6E481-A3B0-486C-867E-9E68C2A645BA}" srcId="{4EB7EBF9-27FB-4F3A-A931-80758CB091AA}" destId="{491CB7D1-17B3-4B05-8C79-9390A8EDBBDF}" srcOrd="0" destOrd="0" parTransId="{88B6C2B1-BB74-43B2-966F-F227BCEB097B}" sibTransId="{5740B343-1963-4231-A84F-D8362274D31E}"/>
    <dgm:cxn modelId="{456E9DB0-6205-4A2D-ACCF-ABFF58CEED65}" type="presOf" srcId="{491CB7D1-17B3-4B05-8C79-9390A8EDBBDF}" destId="{E20F2B81-1345-4EC8-A75F-13DFEF4081A5}" srcOrd="0" destOrd="0" presId="urn:microsoft.com/office/officeart/2005/8/layout/radial5"/>
    <dgm:cxn modelId="{47BBA9A6-2083-48B9-9687-AE0476D2B059}" type="presOf" srcId="{258498BE-9564-4EA3-A2F6-F75D53DAC530}" destId="{163A1EC5-9374-4649-A7D7-A8F1A8B7A7CF}" srcOrd="0" destOrd="0" presId="urn:microsoft.com/office/officeart/2005/8/layout/radial5"/>
    <dgm:cxn modelId="{9F0801B1-32B4-4236-BA8E-53484704BD83}" type="presOf" srcId="{A83BA584-D50D-4838-8058-12526D926ED7}" destId="{E9F23DBE-F57B-4187-9896-A403F46E1708}" srcOrd="0" destOrd="0" presId="urn:microsoft.com/office/officeart/2005/8/layout/radial5"/>
    <dgm:cxn modelId="{96937553-7442-4265-BB1B-EE123DF2688C}" type="presOf" srcId="{F696CCDC-2B6B-4EF3-BC78-E308839AF951}" destId="{9645BBD9-308C-4570-BAE7-964AF1445F55}" srcOrd="0" destOrd="0" presId="urn:microsoft.com/office/officeart/2005/8/layout/radial5"/>
    <dgm:cxn modelId="{3E5FD1D3-7B19-4A2D-804F-FFB998B4BCCC}" srcId="{4EB7EBF9-27FB-4F3A-A931-80758CB091AA}" destId="{93E69C12-D298-40B5-8CD6-C5B6AC016111}" srcOrd="1" destOrd="0" parTransId="{282DB3BE-07E7-40D6-A779-B9E86A70ABE7}" sibTransId="{8F77404D-B79D-4CC1-9D69-A9A8A00CC75F}"/>
    <dgm:cxn modelId="{D3775196-E1F3-42A6-9DDD-9493B12DC0AB}" type="presOf" srcId="{93E69C12-D298-40B5-8CD6-C5B6AC016111}" destId="{F9197834-115D-4EFD-85C7-5BE4850B79CC}" srcOrd="0" destOrd="0" presId="urn:microsoft.com/office/officeart/2005/8/layout/radial5"/>
    <dgm:cxn modelId="{62B0B729-4F29-4B62-8EFF-FCBAE8D9AFA6}" type="presOf" srcId="{A83BA584-D50D-4838-8058-12526D926ED7}" destId="{8CC553B4-378B-456D-911A-365FA0D91B85}" srcOrd="1" destOrd="0" presId="urn:microsoft.com/office/officeart/2005/8/layout/radial5"/>
    <dgm:cxn modelId="{6469288E-A756-48C1-A424-8AC705211661}" srcId="{4EB7EBF9-27FB-4F3A-A931-80758CB091AA}" destId="{258498BE-9564-4EA3-A2F6-F75D53DAC530}" srcOrd="2" destOrd="0" parTransId="{F696CCDC-2B6B-4EF3-BC78-E308839AF951}" sibTransId="{E675FC84-B3C2-4A27-9018-16160765D529}"/>
    <dgm:cxn modelId="{2ADE974F-8BE8-484E-91F8-2AA071EAFA66}" type="presOf" srcId="{88B6C2B1-BB74-43B2-966F-F227BCEB097B}" destId="{A317FA6C-88D8-4854-8A4F-67DF09801DBF}" srcOrd="0" destOrd="0" presId="urn:microsoft.com/office/officeart/2005/8/layout/radial5"/>
    <dgm:cxn modelId="{0746719F-6230-4714-AE7C-83848B0FD46A}" type="presOf" srcId="{114BF01F-A09A-4B51-A42B-FFF320180AF7}" destId="{60302570-FCC3-425A-A155-E656C8991B6C}" srcOrd="0" destOrd="0" presId="urn:microsoft.com/office/officeart/2005/8/layout/radial5"/>
    <dgm:cxn modelId="{940C190B-B1D3-486C-8504-45239DEA7203}" srcId="{4EB7EBF9-27FB-4F3A-A931-80758CB091AA}" destId="{3696ADDC-0529-421E-88E4-D5129F8BC261}" srcOrd="3" destOrd="0" parTransId="{A83BA584-D50D-4838-8058-12526D926ED7}" sibTransId="{0A02E600-B6F6-4DBA-B7DF-DA765DCC6307}"/>
    <dgm:cxn modelId="{E1B47AED-5455-4116-8271-5EA15162F47E}" type="presOf" srcId="{F696CCDC-2B6B-4EF3-BC78-E308839AF951}" destId="{5F8F2A7C-C9E8-4524-B155-997AA14B8044}" srcOrd="1" destOrd="0" presId="urn:microsoft.com/office/officeart/2005/8/layout/radial5"/>
    <dgm:cxn modelId="{B4DC689C-9624-4949-9DAD-39B163EE4CB3}" type="presOf" srcId="{3696ADDC-0529-421E-88E4-D5129F8BC261}" destId="{60358DE1-5A76-4C3A-863D-5A5FED8DFAFE}" srcOrd="0" destOrd="0" presId="urn:microsoft.com/office/officeart/2005/8/layout/radial5"/>
    <dgm:cxn modelId="{C494795E-6124-4A20-99F8-4A9535C4B20D}" type="presOf" srcId="{282DB3BE-07E7-40D6-A779-B9E86A70ABE7}" destId="{D26AFFF4-F6B6-48BA-A74C-C625833BED14}" srcOrd="0" destOrd="0" presId="urn:microsoft.com/office/officeart/2005/8/layout/radial5"/>
    <dgm:cxn modelId="{DC655917-A9B4-4186-B83F-B9F7F1BE869C}" srcId="{114BF01F-A09A-4B51-A42B-FFF320180AF7}" destId="{4EB7EBF9-27FB-4F3A-A931-80758CB091AA}" srcOrd="0" destOrd="0" parTransId="{EF00828F-6EEC-447D-9CB2-A4CC08A42300}" sibTransId="{BBADD02D-7419-4870-9123-378774964B38}"/>
    <dgm:cxn modelId="{3CF1DAA4-83B9-4458-A576-7FE40A05F829}" type="presOf" srcId="{88B6C2B1-BB74-43B2-966F-F227BCEB097B}" destId="{2291CBDA-0FD4-4AF1-BCE2-95A8954E9C76}" srcOrd="1" destOrd="0" presId="urn:microsoft.com/office/officeart/2005/8/layout/radial5"/>
    <dgm:cxn modelId="{12CC6328-870C-4050-864B-41D099D2830B}" type="presOf" srcId="{4EB7EBF9-27FB-4F3A-A931-80758CB091AA}" destId="{7E002253-4FED-4CE9-AD2A-D5BA94585C8F}" srcOrd="0" destOrd="0" presId="urn:microsoft.com/office/officeart/2005/8/layout/radial5"/>
    <dgm:cxn modelId="{31514FFE-0F07-4966-BB71-1FAA2881EEB2}" type="presParOf" srcId="{60302570-FCC3-425A-A155-E656C8991B6C}" destId="{7E002253-4FED-4CE9-AD2A-D5BA94585C8F}" srcOrd="0" destOrd="0" presId="urn:microsoft.com/office/officeart/2005/8/layout/radial5"/>
    <dgm:cxn modelId="{9CE5BD40-A789-4625-9B2C-29F444460BE6}" type="presParOf" srcId="{60302570-FCC3-425A-A155-E656C8991B6C}" destId="{A317FA6C-88D8-4854-8A4F-67DF09801DBF}" srcOrd="1" destOrd="0" presId="urn:microsoft.com/office/officeart/2005/8/layout/radial5"/>
    <dgm:cxn modelId="{9A2510B9-42C3-4BA4-8EE8-2A2358A394B4}" type="presParOf" srcId="{A317FA6C-88D8-4854-8A4F-67DF09801DBF}" destId="{2291CBDA-0FD4-4AF1-BCE2-95A8954E9C76}" srcOrd="0" destOrd="0" presId="urn:microsoft.com/office/officeart/2005/8/layout/radial5"/>
    <dgm:cxn modelId="{92FC2328-81A6-4FD2-AD6C-1B8B81D63D34}" type="presParOf" srcId="{60302570-FCC3-425A-A155-E656C8991B6C}" destId="{E20F2B81-1345-4EC8-A75F-13DFEF4081A5}" srcOrd="2" destOrd="0" presId="urn:microsoft.com/office/officeart/2005/8/layout/radial5"/>
    <dgm:cxn modelId="{E2A5AC5F-C503-4F21-8C5C-3F2965A9A25A}" type="presParOf" srcId="{60302570-FCC3-425A-A155-E656C8991B6C}" destId="{D26AFFF4-F6B6-48BA-A74C-C625833BED14}" srcOrd="3" destOrd="0" presId="urn:microsoft.com/office/officeart/2005/8/layout/radial5"/>
    <dgm:cxn modelId="{0C16AEAE-99DE-4C5A-A6C8-AC96D9EA302C}" type="presParOf" srcId="{D26AFFF4-F6B6-48BA-A74C-C625833BED14}" destId="{ECBACE16-6771-4AD9-A656-B07F21140B55}" srcOrd="0" destOrd="0" presId="urn:microsoft.com/office/officeart/2005/8/layout/radial5"/>
    <dgm:cxn modelId="{239A493C-C8EF-4517-9EFA-FAEC14E8351E}" type="presParOf" srcId="{60302570-FCC3-425A-A155-E656C8991B6C}" destId="{F9197834-115D-4EFD-85C7-5BE4850B79CC}" srcOrd="4" destOrd="0" presId="urn:microsoft.com/office/officeart/2005/8/layout/radial5"/>
    <dgm:cxn modelId="{07819E13-0776-498E-9436-CAC42B7EBFF5}" type="presParOf" srcId="{60302570-FCC3-425A-A155-E656C8991B6C}" destId="{9645BBD9-308C-4570-BAE7-964AF1445F55}" srcOrd="5" destOrd="0" presId="urn:microsoft.com/office/officeart/2005/8/layout/radial5"/>
    <dgm:cxn modelId="{CEEC232A-CBED-4768-9B96-C657232028BC}" type="presParOf" srcId="{9645BBD9-308C-4570-BAE7-964AF1445F55}" destId="{5F8F2A7C-C9E8-4524-B155-997AA14B8044}" srcOrd="0" destOrd="0" presId="urn:microsoft.com/office/officeart/2005/8/layout/radial5"/>
    <dgm:cxn modelId="{5610BDC0-002A-43D2-BB56-A776D517FBB7}" type="presParOf" srcId="{60302570-FCC3-425A-A155-E656C8991B6C}" destId="{163A1EC5-9374-4649-A7D7-A8F1A8B7A7CF}" srcOrd="6" destOrd="0" presId="urn:microsoft.com/office/officeart/2005/8/layout/radial5"/>
    <dgm:cxn modelId="{9F2E69A1-FA6D-4D7B-A3FF-F046833932D1}" type="presParOf" srcId="{60302570-FCC3-425A-A155-E656C8991B6C}" destId="{E9F23DBE-F57B-4187-9896-A403F46E1708}" srcOrd="7" destOrd="0" presId="urn:microsoft.com/office/officeart/2005/8/layout/radial5"/>
    <dgm:cxn modelId="{3B3B9817-BC59-44FB-A628-2DD7E63C4EB4}" type="presParOf" srcId="{E9F23DBE-F57B-4187-9896-A403F46E1708}" destId="{8CC553B4-378B-456D-911A-365FA0D91B85}" srcOrd="0" destOrd="0" presId="urn:microsoft.com/office/officeart/2005/8/layout/radial5"/>
    <dgm:cxn modelId="{1123FAF8-95C1-477E-B8F2-D2F688194E8F}" type="presParOf" srcId="{60302570-FCC3-425A-A155-E656C8991B6C}" destId="{60358DE1-5A76-4C3A-863D-5A5FED8DFAF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FC2607-3DFA-4BEE-BC0E-CAFC23E42D5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8B6C2045-9501-4E01-923F-0516C0D9AD9E}">
      <dgm:prSet phldrT="[Text]"/>
      <dgm:spPr/>
      <dgm:t>
        <a:bodyPr/>
        <a:lstStyle/>
        <a:p>
          <a:r>
            <a:rPr lang="en-US" dirty="0"/>
            <a:t>Former Board Member 2</a:t>
          </a:r>
        </a:p>
      </dgm:t>
    </dgm:pt>
    <dgm:pt modelId="{B54E6F85-0A0F-49DD-8DEA-469A1ECE0B80}" type="parTrans" cxnId="{09B50AF5-5A6F-4292-9159-1A4298962462}">
      <dgm:prSet/>
      <dgm:spPr/>
      <dgm:t>
        <a:bodyPr/>
        <a:lstStyle/>
        <a:p>
          <a:endParaRPr lang="en-US"/>
        </a:p>
      </dgm:t>
    </dgm:pt>
    <dgm:pt modelId="{C802B56E-A763-4A81-9616-E6F2BCB8C2D0}" type="sibTrans" cxnId="{09B50AF5-5A6F-4292-9159-1A4298962462}">
      <dgm:prSet/>
      <dgm:spPr/>
      <dgm:t>
        <a:bodyPr/>
        <a:lstStyle/>
        <a:p>
          <a:endParaRPr lang="en-US"/>
        </a:p>
      </dgm:t>
    </dgm:pt>
    <dgm:pt modelId="{158E73DD-ECB5-462D-B699-3C0C766037B9}">
      <dgm:prSet phldrT="[Text]"/>
      <dgm:spPr/>
      <dgm:t>
        <a:bodyPr/>
        <a:lstStyle/>
        <a:p>
          <a:r>
            <a:rPr lang="en-US" dirty="0"/>
            <a:t>NPO 8  – R 55 Million Grant Funding </a:t>
          </a:r>
        </a:p>
      </dgm:t>
    </dgm:pt>
    <dgm:pt modelId="{4DBBB5BE-F5FB-4B7D-A862-FB9C4D07D00F}" type="parTrans" cxnId="{2BE6D7E9-7B34-4A91-AC82-DFF319F0E8AF}">
      <dgm:prSet/>
      <dgm:spPr/>
      <dgm:t>
        <a:bodyPr/>
        <a:lstStyle/>
        <a:p>
          <a:endParaRPr lang="en-US" dirty="0"/>
        </a:p>
      </dgm:t>
    </dgm:pt>
    <dgm:pt modelId="{69D24447-3AB2-4020-949F-8E395B620CB0}" type="sibTrans" cxnId="{2BE6D7E9-7B34-4A91-AC82-DFF319F0E8AF}">
      <dgm:prSet/>
      <dgm:spPr/>
      <dgm:t>
        <a:bodyPr/>
        <a:lstStyle/>
        <a:p>
          <a:endParaRPr lang="en-US"/>
        </a:p>
      </dgm:t>
    </dgm:pt>
    <dgm:pt modelId="{B7B4327C-B0A1-49E9-9484-48CD8521C8A5}">
      <dgm:prSet phldrT="[Text]"/>
      <dgm:spPr/>
      <dgm:t>
        <a:bodyPr/>
        <a:lstStyle/>
        <a:p>
          <a:r>
            <a:rPr lang="en-US" dirty="0"/>
            <a:t>NPC 7</a:t>
          </a:r>
        </a:p>
        <a:p>
          <a:r>
            <a:rPr lang="en-US" dirty="0"/>
            <a:t>R5 Million Grant Funding  </a:t>
          </a:r>
        </a:p>
      </dgm:t>
    </dgm:pt>
    <dgm:pt modelId="{AC390024-288A-4C2C-A60F-51A99138D2DD}" type="parTrans" cxnId="{60CECDBB-27B2-49DF-A2F7-41D52FB46CF7}">
      <dgm:prSet/>
      <dgm:spPr/>
      <dgm:t>
        <a:bodyPr/>
        <a:lstStyle/>
        <a:p>
          <a:endParaRPr lang="en-US" dirty="0"/>
        </a:p>
      </dgm:t>
    </dgm:pt>
    <dgm:pt modelId="{8ED0D5BE-3C97-48E8-9B78-96BA1E00F138}" type="sibTrans" cxnId="{60CECDBB-27B2-49DF-A2F7-41D52FB46CF7}">
      <dgm:prSet/>
      <dgm:spPr/>
      <dgm:t>
        <a:bodyPr/>
        <a:lstStyle/>
        <a:p>
          <a:endParaRPr lang="en-US"/>
        </a:p>
      </dgm:t>
    </dgm:pt>
    <dgm:pt modelId="{BA7B331C-1770-4F7A-BE09-19564D72C12E}">
      <dgm:prSet phldrT="[Text]"/>
      <dgm:spPr/>
      <dgm:t>
        <a:bodyPr/>
        <a:lstStyle/>
        <a:p>
          <a:r>
            <a:rPr lang="en-US" dirty="0"/>
            <a:t>NPO 5– R 23 Million Grant  Funding </a:t>
          </a:r>
        </a:p>
      </dgm:t>
    </dgm:pt>
    <dgm:pt modelId="{884726B7-F714-4FCC-8A58-AD169ECCDE2A}" type="parTrans" cxnId="{B6AADAE1-8BA0-4A32-BD30-F43A3A2BA64B}">
      <dgm:prSet/>
      <dgm:spPr/>
      <dgm:t>
        <a:bodyPr/>
        <a:lstStyle/>
        <a:p>
          <a:endParaRPr lang="en-US" dirty="0"/>
        </a:p>
      </dgm:t>
    </dgm:pt>
    <dgm:pt modelId="{967A2EC1-BAF8-4A37-9FB4-15B1F243791C}" type="sibTrans" cxnId="{B6AADAE1-8BA0-4A32-BD30-F43A3A2BA64B}">
      <dgm:prSet/>
      <dgm:spPr/>
      <dgm:t>
        <a:bodyPr/>
        <a:lstStyle/>
        <a:p>
          <a:endParaRPr lang="en-US"/>
        </a:p>
      </dgm:t>
    </dgm:pt>
    <dgm:pt modelId="{CD57372D-2E46-4AE9-AE18-6BD73DD509DC}">
      <dgm:prSet phldrT="[Text]"/>
      <dgm:spPr/>
      <dgm:t>
        <a:bodyPr/>
        <a:lstStyle/>
        <a:p>
          <a:r>
            <a:rPr lang="en-US" dirty="0"/>
            <a:t>NPO 24-  R23 MILLION Grant Funding </a:t>
          </a:r>
        </a:p>
      </dgm:t>
    </dgm:pt>
    <dgm:pt modelId="{E686EA53-252B-4E04-8EB9-8B9B97E18EC0}" type="parTrans" cxnId="{6624BD2B-84B8-49B2-AACF-C49D885D9BAB}">
      <dgm:prSet/>
      <dgm:spPr/>
      <dgm:t>
        <a:bodyPr/>
        <a:lstStyle/>
        <a:p>
          <a:endParaRPr lang="en-US" dirty="0"/>
        </a:p>
      </dgm:t>
    </dgm:pt>
    <dgm:pt modelId="{94B2854C-603D-45D7-B241-9063A7318DC7}" type="sibTrans" cxnId="{6624BD2B-84B8-49B2-AACF-C49D885D9BAB}">
      <dgm:prSet/>
      <dgm:spPr/>
      <dgm:t>
        <a:bodyPr/>
        <a:lstStyle/>
        <a:p>
          <a:endParaRPr lang="en-US"/>
        </a:p>
      </dgm:t>
    </dgm:pt>
    <dgm:pt modelId="{50201828-4DBE-4CE2-8718-670AB4826129}">
      <dgm:prSet phldrT="[Text]"/>
      <dgm:spPr/>
      <dgm:t>
        <a:bodyPr/>
        <a:lstStyle/>
        <a:p>
          <a:r>
            <a:rPr lang="en-US" dirty="0"/>
            <a:t>NPO 6  – R 15 Million Grant Funding</a:t>
          </a:r>
        </a:p>
      </dgm:t>
    </dgm:pt>
    <dgm:pt modelId="{E32A94A2-44FE-40C2-B082-07C78BE619FF}" type="parTrans" cxnId="{E94CD346-AA32-469E-AF33-98E0AEC83545}">
      <dgm:prSet/>
      <dgm:spPr/>
      <dgm:t>
        <a:bodyPr/>
        <a:lstStyle/>
        <a:p>
          <a:endParaRPr lang="en-US" dirty="0"/>
        </a:p>
      </dgm:t>
    </dgm:pt>
    <dgm:pt modelId="{EFF92631-0468-4BAB-AEFF-07D8A70601C4}" type="sibTrans" cxnId="{E94CD346-AA32-469E-AF33-98E0AEC83545}">
      <dgm:prSet/>
      <dgm:spPr/>
      <dgm:t>
        <a:bodyPr/>
        <a:lstStyle/>
        <a:p>
          <a:endParaRPr lang="en-US"/>
        </a:p>
      </dgm:t>
    </dgm:pt>
    <dgm:pt modelId="{2B2E9765-B7BC-4234-956C-B485A3A4493C}">
      <dgm:prSet phldrT="[Text]"/>
      <dgm:spPr/>
      <dgm:t>
        <a:bodyPr/>
        <a:lstStyle/>
        <a:p>
          <a:r>
            <a:rPr lang="en-US" dirty="0"/>
            <a:t>NPO 7  – R 15 Million Grant Funding </a:t>
          </a:r>
        </a:p>
      </dgm:t>
    </dgm:pt>
    <dgm:pt modelId="{1EC66D05-2F62-42AC-BC8D-5A7DADFC1278}" type="parTrans" cxnId="{D402867E-8EEB-47DC-8C49-3D855D9D97D8}">
      <dgm:prSet/>
      <dgm:spPr/>
      <dgm:t>
        <a:bodyPr/>
        <a:lstStyle/>
        <a:p>
          <a:endParaRPr lang="en-US" dirty="0"/>
        </a:p>
      </dgm:t>
    </dgm:pt>
    <dgm:pt modelId="{B8C21C36-5368-4A9C-82E9-FEF68F698AD7}" type="sibTrans" cxnId="{D402867E-8EEB-47DC-8C49-3D855D9D97D8}">
      <dgm:prSet/>
      <dgm:spPr/>
      <dgm:t>
        <a:bodyPr/>
        <a:lstStyle/>
        <a:p>
          <a:endParaRPr lang="en-US"/>
        </a:p>
      </dgm:t>
    </dgm:pt>
    <dgm:pt modelId="{C307F478-EF73-4D73-B977-35DBDDF4AEE7}">
      <dgm:prSet phldrT="[Text]"/>
      <dgm:spPr/>
      <dgm:t>
        <a:bodyPr/>
        <a:lstStyle/>
        <a:p>
          <a:r>
            <a:rPr lang="en-US" dirty="0"/>
            <a:t>NPO 25 -  R1 MILLION Grant funding </a:t>
          </a:r>
        </a:p>
      </dgm:t>
    </dgm:pt>
    <dgm:pt modelId="{F39492D0-E743-4A43-859E-F79C9E70BFE2}" type="parTrans" cxnId="{596D22F3-3FE7-4470-A90B-F23B27BA2BC1}">
      <dgm:prSet/>
      <dgm:spPr/>
      <dgm:t>
        <a:bodyPr/>
        <a:lstStyle/>
        <a:p>
          <a:endParaRPr lang="en-US" dirty="0"/>
        </a:p>
      </dgm:t>
    </dgm:pt>
    <dgm:pt modelId="{A4FB119A-A607-47C2-9124-C1511DFFD911}" type="sibTrans" cxnId="{596D22F3-3FE7-4470-A90B-F23B27BA2BC1}">
      <dgm:prSet/>
      <dgm:spPr/>
      <dgm:t>
        <a:bodyPr/>
        <a:lstStyle/>
        <a:p>
          <a:endParaRPr lang="en-US"/>
        </a:p>
      </dgm:t>
    </dgm:pt>
    <dgm:pt modelId="{1106871A-034C-4434-A65D-750384020223}">
      <dgm:prSet phldrT="[Text]"/>
      <dgm:spPr/>
      <dgm:t>
        <a:bodyPr/>
        <a:lstStyle/>
        <a:p>
          <a:r>
            <a:rPr lang="en-US" dirty="0"/>
            <a:t>NPO 19 - R 15 Million Grant Funding</a:t>
          </a:r>
        </a:p>
      </dgm:t>
    </dgm:pt>
    <dgm:pt modelId="{30EEC2EA-3582-4B1F-ACC5-E36237717CDC}" type="parTrans" cxnId="{6DA14062-BDE4-474A-BA62-26DF77932B51}">
      <dgm:prSet/>
      <dgm:spPr/>
      <dgm:t>
        <a:bodyPr/>
        <a:lstStyle/>
        <a:p>
          <a:endParaRPr lang="en-US" dirty="0"/>
        </a:p>
      </dgm:t>
    </dgm:pt>
    <dgm:pt modelId="{7F9AAE34-02E0-4744-B20A-368C6D5AF677}" type="sibTrans" cxnId="{6DA14062-BDE4-474A-BA62-26DF77932B51}">
      <dgm:prSet/>
      <dgm:spPr/>
      <dgm:t>
        <a:bodyPr/>
        <a:lstStyle/>
        <a:p>
          <a:endParaRPr lang="en-US"/>
        </a:p>
      </dgm:t>
    </dgm:pt>
    <dgm:pt modelId="{8D146746-7A6D-45FC-8028-6EE51FF219AB}">
      <dgm:prSet phldrT="[Text]"/>
      <dgm:spPr/>
      <dgm:t>
        <a:bodyPr/>
        <a:lstStyle/>
        <a:p>
          <a:r>
            <a:rPr lang="en-US" dirty="0"/>
            <a:t>NPO 22 – R13 MIILLON Grant Funding </a:t>
          </a:r>
        </a:p>
      </dgm:t>
    </dgm:pt>
    <dgm:pt modelId="{64C1602F-71A7-44FB-B63F-8E5E7859B3B8}" type="parTrans" cxnId="{FA2AAF17-3915-4035-BF5B-8C079A06FD17}">
      <dgm:prSet/>
      <dgm:spPr/>
      <dgm:t>
        <a:bodyPr/>
        <a:lstStyle/>
        <a:p>
          <a:endParaRPr lang="en-US" dirty="0"/>
        </a:p>
      </dgm:t>
    </dgm:pt>
    <dgm:pt modelId="{DC2BAF48-95F4-448A-A5C7-9FCCC1BEEF67}" type="sibTrans" cxnId="{FA2AAF17-3915-4035-BF5B-8C079A06FD17}">
      <dgm:prSet/>
      <dgm:spPr/>
      <dgm:t>
        <a:bodyPr/>
        <a:lstStyle/>
        <a:p>
          <a:endParaRPr lang="en-US"/>
        </a:p>
      </dgm:t>
    </dgm:pt>
    <dgm:pt modelId="{F38CB7EF-41DF-4017-810E-B21ACC98BDCA}">
      <dgm:prSet phldrT="[Text]"/>
      <dgm:spPr/>
      <dgm:t>
        <a:bodyPr/>
        <a:lstStyle/>
        <a:p>
          <a:r>
            <a:rPr lang="en-US" dirty="0"/>
            <a:t>NPC 18 - R 23 Million-  Grant Funding </a:t>
          </a:r>
        </a:p>
      </dgm:t>
    </dgm:pt>
    <dgm:pt modelId="{06BEA33A-355C-4CC4-AEAD-38C84F977B8F}" type="parTrans" cxnId="{5FA54FE1-8582-4EDB-AD9C-ADBD87B836CF}">
      <dgm:prSet/>
      <dgm:spPr/>
      <dgm:t>
        <a:bodyPr/>
        <a:lstStyle/>
        <a:p>
          <a:endParaRPr lang="en-US" dirty="0"/>
        </a:p>
      </dgm:t>
    </dgm:pt>
    <dgm:pt modelId="{431B2835-058D-4037-902C-D08F671D879A}" type="sibTrans" cxnId="{5FA54FE1-8582-4EDB-AD9C-ADBD87B836CF}">
      <dgm:prSet/>
      <dgm:spPr/>
      <dgm:t>
        <a:bodyPr/>
        <a:lstStyle/>
        <a:p>
          <a:endParaRPr lang="en-US"/>
        </a:p>
      </dgm:t>
    </dgm:pt>
    <dgm:pt modelId="{16411DAB-6A2A-402B-9DA4-361439A45070}">
      <dgm:prSet phldrT="[Text]"/>
      <dgm:spPr/>
      <dgm:t>
        <a:bodyPr/>
        <a:lstStyle/>
        <a:p>
          <a:r>
            <a:rPr lang="en-US" dirty="0"/>
            <a:t>NPC 17 – R 4, 8 Million Grant Funding </a:t>
          </a:r>
        </a:p>
      </dgm:t>
    </dgm:pt>
    <dgm:pt modelId="{D58D6F0B-C504-4C14-8D98-A2BB2D0701E9}" type="parTrans" cxnId="{13D4AA24-3FE8-4109-93F7-D02C70ECAC9C}">
      <dgm:prSet/>
      <dgm:spPr/>
      <dgm:t>
        <a:bodyPr/>
        <a:lstStyle/>
        <a:p>
          <a:endParaRPr lang="en-US" dirty="0"/>
        </a:p>
      </dgm:t>
    </dgm:pt>
    <dgm:pt modelId="{81493166-A44A-4D4F-84E1-3540D1153B00}" type="sibTrans" cxnId="{13D4AA24-3FE8-4109-93F7-D02C70ECAC9C}">
      <dgm:prSet/>
      <dgm:spPr/>
      <dgm:t>
        <a:bodyPr/>
        <a:lstStyle/>
        <a:p>
          <a:endParaRPr lang="en-US"/>
        </a:p>
      </dgm:t>
    </dgm:pt>
    <dgm:pt modelId="{91388155-2326-4A70-ABA1-14B1FA14C984}">
      <dgm:prSet phldrT="[Text]"/>
      <dgm:spPr/>
      <dgm:t>
        <a:bodyPr/>
        <a:lstStyle/>
        <a:p>
          <a:r>
            <a:rPr lang="en-US" dirty="0"/>
            <a:t>NPO 23 – R6MILLION Grant funding  </a:t>
          </a:r>
        </a:p>
      </dgm:t>
    </dgm:pt>
    <dgm:pt modelId="{59E5D797-0B90-480D-93C4-4B2E27FFDEE0}" type="parTrans" cxnId="{711C6BEE-3736-487F-B257-A63167AEC83E}">
      <dgm:prSet/>
      <dgm:spPr/>
      <dgm:t>
        <a:bodyPr/>
        <a:lstStyle/>
        <a:p>
          <a:endParaRPr lang="en-US" dirty="0"/>
        </a:p>
      </dgm:t>
    </dgm:pt>
    <dgm:pt modelId="{E1CF60E4-5C65-427C-A1A0-4DCCC71392F1}" type="sibTrans" cxnId="{711C6BEE-3736-487F-B257-A63167AEC83E}">
      <dgm:prSet/>
      <dgm:spPr/>
      <dgm:t>
        <a:bodyPr/>
        <a:lstStyle/>
        <a:p>
          <a:endParaRPr lang="en-US"/>
        </a:p>
      </dgm:t>
    </dgm:pt>
    <dgm:pt modelId="{B0DD4A30-ECBD-431C-81CB-2A0B081F0C93}">
      <dgm:prSet phldrT="[Text]"/>
      <dgm:spPr/>
      <dgm:t>
        <a:bodyPr/>
        <a:lstStyle/>
        <a:p>
          <a:r>
            <a:rPr lang="en-US" dirty="0"/>
            <a:t>NPO 16   -R15 Million- Grant Funding </a:t>
          </a:r>
        </a:p>
      </dgm:t>
    </dgm:pt>
    <dgm:pt modelId="{CD97627B-42B8-4D6A-9AC3-7F69D5138445}" type="parTrans" cxnId="{031296EB-3A76-4ACC-9364-986B8FBFA5FF}">
      <dgm:prSet/>
      <dgm:spPr/>
      <dgm:t>
        <a:bodyPr/>
        <a:lstStyle/>
        <a:p>
          <a:endParaRPr lang="en-US" dirty="0"/>
        </a:p>
      </dgm:t>
    </dgm:pt>
    <dgm:pt modelId="{B280D7C2-860C-43D5-B5BF-F14B62E7BD8F}" type="sibTrans" cxnId="{031296EB-3A76-4ACC-9364-986B8FBFA5FF}">
      <dgm:prSet/>
      <dgm:spPr/>
      <dgm:t>
        <a:bodyPr/>
        <a:lstStyle/>
        <a:p>
          <a:endParaRPr lang="en-US"/>
        </a:p>
      </dgm:t>
    </dgm:pt>
    <dgm:pt modelId="{F76D3FE2-66D0-46E9-9B7F-F4B556E8A304}" type="pres">
      <dgm:prSet presAssocID="{EEFC2607-3DFA-4BEE-BC0E-CAFC23E42D59}" presName="Name0" presStyleCnt="0">
        <dgm:presLayoutVars>
          <dgm:chMax val="1"/>
          <dgm:dir/>
          <dgm:animLvl val="ctr"/>
          <dgm:resizeHandles val="exact"/>
        </dgm:presLayoutVars>
      </dgm:prSet>
      <dgm:spPr/>
      <dgm:t>
        <a:bodyPr/>
        <a:lstStyle/>
        <a:p>
          <a:endParaRPr lang="en-US"/>
        </a:p>
      </dgm:t>
    </dgm:pt>
    <dgm:pt modelId="{DCE2B8B9-75DB-4261-823F-2CC1999FEC5C}" type="pres">
      <dgm:prSet presAssocID="{8B6C2045-9501-4E01-923F-0516C0D9AD9E}" presName="centerShape" presStyleLbl="node0" presStyleIdx="0" presStyleCnt="1"/>
      <dgm:spPr/>
      <dgm:t>
        <a:bodyPr/>
        <a:lstStyle/>
        <a:p>
          <a:endParaRPr lang="en-US"/>
        </a:p>
      </dgm:t>
    </dgm:pt>
    <dgm:pt modelId="{0B81F8DF-6E2F-4FED-8E9B-756D7896A121}" type="pres">
      <dgm:prSet presAssocID="{4DBBB5BE-F5FB-4B7D-A862-FB9C4D07D00F}" presName="parTrans" presStyleLbl="sibTrans2D1" presStyleIdx="0" presStyleCnt="13"/>
      <dgm:spPr>
        <a:prstGeom prst="leftArrow">
          <a:avLst/>
        </a:prstGeom>
      </dgm:spPr>
      <dgm:t>
        <a:bodyPr/>
        <a:lstStyle/>
        <a:p>
          <a:endParaRPr lang="en-US"/>
        </a:p>
      </dgm:t>
    </dgm:pt>
    <dgm:pt modelId="{83CFCB4B-ED55-408A-9B34-3F0F90A72549}" type="pres">
      <dgm:prSet presAssocID="{4DBBB5BE-F5FB-4B7D-A862-FB9C4D07D00F}" presName="connectorText" presStyleLbl="sibTrans2D1" presStyleIdx="0" presStyleCnt="13"/>
      <dgm:spPr/>
      <dgm:t>
        <a:bodyPr/>
        <a:lstStyle/>
        <a:p>
          <a:endParaRPr lang="en-US"/>
        </a:p>
      </dgm:t>
    </dgm:pt>
    <dgm:pt modelId="{D6A0E457-0CDF-4FCF-B2AF-13594D712156}" type="pres">
      <dgm:prSet presAssocID="{158E73DD-ECB5-462D-B699-3C0C766037B9}" presName="node" presStyleLbl="node1" presStyleIdx="0" presStyleCnt="13" custRadScaleRad="100861">
        <dgm:presLayoutVars>
          <dgm:bulletEnabled val="1"/>
        </dgm:presLayoutVars>
      </dgm:prSet>
      <dgm:spPr/>
      <dgm:t>
        <a:bodyPr/>
        <a:lstStyle/>
        <a:p>
          <a:endParaRPr lang="en-US"/>
        </a:p>
      </dgm:t>
    </dgm:pt>
    <dgm:pt modelId="{7A494EDF-B649-4D7E-968D-D42504A3C686}" type="pres">
      <dgm:prSet presAssocID="{AC390024-288A-4C2C-A60F-51A99138D2DD}" presName="parTrans" presStyleLbl="sibTrans2D1" presStyleIdx="1" presStyleCnt="13"/>
      <dgm:spPr>
        <a:prstGeom prst="leftArrow">
          <a:avLst/>
        </a:prstGeom>
      </dgm:spPr>
      <dgm:t>
        <a:bodyPr/>
        <a:lstStyle/>
        <a:p>
          <a:endParaRPr lang="en-US"/>
        </a:p>
      </dgm:t>
    </dgm:pt>
    <dgm:pt modelId="{B6DFC713-6B0E-49DE-AA81-68C91FA2EFD9}" type="pres">
      <dgm:prSet presAssocID="{AC390024-288A-4C2C-A60F-51A99138D2DD}" presName="connectorText" presStyleLbl="sibTrans2D1" presStyleIdx="1" presStyleCnt="13"/>
      <dgm:spPr/>
      <dgm:t>
        <a:bodyPr/>
        <a:lstStyle/>
        <a:p>
          <a:endParaRPr lang="en-US"/>
        </a:p>
      </dgm:t>
    </dgm:pt>
    <dgm:pt modelId="{20ECA83E-712F-4BCA-8047-FBC80DE8B765}" type="pres">
      <dgm:prSet presAssocID="{B7B4327C-B0A1-49E9-9484-48CD8521C8A5}" presName="node" presStyleLbl="node1" presStyleIdx="1" presStyleCnt="13">
        <dgm:presLayoutVars>
          <dgm:bulletEnabled val="1"/>
        </dgm:presLayoutVars>
      </dgm:prSet>
      <dgm:spPr/>
      <dgm:t>
        <a:bodyPr/>
        <a:lstStyle/>
        <a:p>
          <a:endParaRPr lang="en-US"/>
        </a:p>
      </dgm:t>
    </dgm:pt>
    <dgm:pt modelId="{B8032E4B-73C4-4C63-9B94-28D1F5F08A03}" type="pres">
      <dgm:prSet presAssocID="{884726B7-F714-4FCC-8A58-AD169ECCDE2A}" presName="parTrans" presStyleLbl="sibTrans2D1" presStyleIdx="2" presStyleCnt="13"/>
      <dgm:spPr>
        <a:prstGeom prst="leftArrow">
          <a:avLst/>
        </a:prstGeom>
      </dgm:spPr>
      <dgm:t>
        <a:bodyPr/>
        <a:lstStyle/>
        <a:p>
          <a:endParaRPr lang="en-US"/>
        </a:p>
      </dgm:t>
    </dgm:pt>
    <dgm:pt modelId="{3139CCD5-18B6-4272-898B-3F9E28FBBDF5}" type="pres">
      <dgm:prSet presAssocID="{884726B7-F714-4FCC-8A58-AD169ECCDE2A}" presName="connectorText" presStyleLbl="sibTrans2D1" presStyleIdx="2" presStyleCnt="13"/>
      <dgm:spPr/>
      <dgm:t>
        <a:bodyPr/>
        <a:lstStyle/>
        <a:p>
          <a:endParaRPr lang="en-US"/>
        </a:p>
      </dgm:t>
    </dgm:pt>
    <dgm:pt modelId="{BC85FEC7-7345-45E2-BCFE-A9E9708F1F8F}" type="pres">
      <dgm:prSet presAssocID="{BA7B331C-1770-4F7A-BE09-19564D72C12E}" presName="node" presStyleLbl="node1" presStyleIdx="2" presStyleCnt="13">
        <dgm:presLayoutVars>
          <dgm:bulletEnabled val="1"/>
        </dgm:presLayoutVars>
      </dgm:prSet>
      <dgm:spPr/>
      <dgm:t>
        <a:bodyPr/>
        <a:lstStyle/>
        <a:p>
          <a:endParaRPr lang="en-US"/>
        </a:p>
      </dgm:t>
    </dgm:pt>
    <dgm:pt modelId="{6DA30E2E-E5A3-4E75-9FAB-D9C2C1190874}" type="pres">
      <dgm:prSet presAssocID="{E686EA53-252B-4E04-8EB9-8B9B97E18EC0}" presName="parTrans" presStyleLbl="sibTrans2D1" presStyleIdx="3" presStyleCnt="13"/>
      <dgm:spPr>
        <a:prstGeom prst="leftArrow">
          <a:avLst/>
        </a:prstGeom>
      </dgm:spPr>
      <dgm:t>
        <a:bodyPr/>
        <a:lstStyle/>
        <a:p>
          <a:endParaRPr lang="en-US"/>
        </a:p>
      </dgm:t>
    </dgm:pt>
    <dgm:pt modelId="{E76EC8C4-135F-4670-869D-2A08565BEB00}" type="pres">
      <dgm:prSet presAssocID="{E686EA53-252B-4E04-8EB9-8B9B97E18EC0}" presName="connectorText" presStyleLbl="sibTrans2D1" presStyleIdx="3" presStyleCnt="13"/>
      <dgm:spPr/>
      <dgm:t>
        <a:bodyPr/>
        <a:lstStyle/>
        <a:p>
          <a:endParaRPr lang="en-US"/>
        </a:p>
      </dgm:t>
    </dgm:pt>
    <dgm:pt modelId="{73E9B67B-D885-4C4A-B346-93F9E6850155}" type="pres">
      <dgm:prSet presAssocID="{CD57372D-2E46-4AE9-AE18-6BD73DD509DC}" presName="node" presStyleLbl="node1" presStyleIdx="3" presStyleCnt="13">
        <dgm:presLayoutVars>
          <dgm:bulletEnabled val="1"/>
        </dgm:presLayoutVars>
      </dgm:prSet>
      <dgm:spPr/>
      <dgm:t>
        <a:bodyPr/>
        <a:lstStyle/>
        <a:p>
          <a:endParaRPr lang="en-US"/>
        </a:p>
      </dgm:t>
    </dgm:pt>
    <dgm:pt modelId="{598DF91F-803F-4B05-9AEE-B307018B2E15}" type="pres">
      <dgm:prSet presAssocID="{E32A94A2-44FE-40C2-B082-07C78BE619FF}" presName="parTrans" presStyleLbl="sibTrans2D1" presStyleIdx="4" presStyleCnt="13"/>
      <dgm:spPr>
        <a:prstGeom prst="leftArrow">
          <a:avLst/>
        </a:prstGeom>
      </dgm:spPr>
      <dgm:t>
        <a:bodyPr/>
        <a:lstStyle/>
        <a:p>
          <a:endParaRPr lang="en-US"/>
        </a:p>
      </dgm:t>
    </dgm:pt>
    <dgm:pt modelId="{87529AF8-46BE-44A4-AB71-8590965179CE}" type="pres">
      <dgm:prSet presAssocID="{E32A94A2-44FE-40C2-B082-07C78BE619FF}" presName="connectorText" presStyleLbl="sibTrans2D1" presStyleIdx="4" presStyleCnt="13"/>
      <dgm:spPr/>
      <dgm:t>
        <a:bodyPr/>
        <a:lstStyle/>
        <a:p>
          <a:endParaRPr lang="en-US"/>
        </a:p>
      </dgm:t>
    </dgm:pt>
    <dgm:pt modelId="{4135AA11-7D96-44E4-96C2-FFD3642C67B9}" type="pres">
      <dgm:prSet presAssocID="{50201828-4DBE-4CE2-8718-670AB4826129}" presName="node" presStyleLbl="node1" presStyleIdx="4" presStyleCnt="13">
        <dgm:presLayoutVars>
          <dgm:bulletEnabled val="1"/>
        </dgm:presLayoutVars>
      </dgm:prSet>
      <dgm:spPr/>
      <dgm:t>
        <a:bodyPr/>
        <a:lstStyle/>
        <a:p>
          <a:endParaRPr lang="en-US"/>
        </a:p>
      </dgm:t>
    </dgm:pt>
    <dgm:pt modelId="{6267B5F6-E092-40F0-8620-0350825D8ACF}" type="pres">
      <dgm:prSet presAssocID="{1EC66D05-2F62-42AC-BC8D-5A7DADFC1278}" presName="parTrans" presStyleLbl="sibTrans2D1" presStyleIdx="5" presStyleCnt="13"/>
      <dgm:spPr>
        <a:prstGeom prst="leftArrow">
          <a:avLst/>
        </a:prstGeom>
      </dgm:spPr>
      <dgm:t>
        <a:bodyPr/>
        <a:lstStyle/>
        <a:p>
          <a:endParaRPr lang="en-US"/>
        </a:p>
      </dgm:t>
    </dgm:pt>
    <dgm:pt modelId="{0A4F7A2D-7296-47E3-9534-4AF9F64B4485}" type="pres">
      <dgm:prSet presAssocID="{1EC66D05-2F62-42AC-BC8D-5A7DADFC1278}" presName="connectorText" presStyleLbl="sibTrans2D1" presStyleIdx="5" presStyleCnt="13"/>
      <dgm:spPr/>
      <dgm:t>
        <a:bodyPr/>
        <a:lstStyle/>
        <a:p>
          <a:endParaRPr lang="en-US"/>
        </a:p>
      </dgm:t>
    </dgm:pt>
    <dgm:pt modelId="{D7274CD5-036B-41F7-9574-36FC648DEC79}" type="pres">
      <dgm:prSet presAssocID="{2B2E9765-B7BC-4234-956C-B485A3A4493C}" presName="node" presStyleLbl="node1" presStyleIdx="5" presStyleCnt="13">
        <dgm:presLayoutVars>
          <dgm:bulletEnabled val="1"/>
        </dgm:presLayoutVars>
      </dgm:prSet>
      <dgm:spPr/>
      <dgm:t>
        <a:bodyPr/>
        <a:lstStyle/>
        <a:p>
          <a:endParaRPr lang="en-US"/>
        </a:p>
      </dgm:t>
    </dgm:pt>
    <dgm:pt modelId="{9C1E75A4-1B6B-4C27-A03E-5574E99C9785}" type="pres">
      <dgm:prSet presAssocID="{F39492D0-E743-4A43-859E-F79C9E70BFE2}" presName="parTrans" presStyleLbl="sibTrans2D1" presStyleIdx="6" presStyleCnt="13"/>
      <dgm:spPr>
        <a:prstGeom prst="leftArrow">
          <a:avLst/>
        </a:prstGeom>
      </dgm:spPr>
      <dgm:t>
        <a:bodyPr/>
        <a:lstStyle/>
        <a:p>
          <a:endParaRPr lang="en-US"/>
        </a:p>
      </dgm:t>
    </dgm:pt>
    <dgm:pt modelId="{E8AA66F7-FE15-477F-B127-70E75113DD41}" type="pres">
      <dgm:prSet presAssocID="{F39492D0-E743-4A43-859E-F79C9E70BFE2}" presName="connectorText" presStyleLbl="sibTrans2D1" presStyleIdx="6" presStyleCnt="13"/>
      <dgm:spPr/>
      <dgm:t>
        <a:bodyPr/>
        <a:lstStyle/>
        <a:p>
          <a:endParaRPr lang="en-US"/>
        </a:p>
      </dgm:t>
    </dgm:pt>
    <dgm:pt modelId="{1DB308B8-9B4C-4B67-AE23-0EF7DE891F7F}" type="pres">
      <dgm:prSet presAssocID="{C307F478-EF73-4D73-B977-35DBDDF4AEE7}" presName="node" presStyleLbl="node1" presStyleIdx="6" presStyleCnt="13">
        <dgm:presLayoutVars>
          <dgm:bulletEnabled val="1"/>
        </dgm:presLayoutVars>
      </dgm:prSet>
      <dgm:spPr/>
      <dgm:t>
        <a:bodyPr/>
        <a:lstStyle/>
        <a:p>
          <a:endParaRPr lang="en-US"/>
        </a:p>
      </dgm:t>
    </dgm:pt>
    <dgm:pt modelId="{DA592410-E3D0-4CCF-A956-6BADA0FF52D3}" type="pres">
      <dgm:prSet presAssocID="{30EEC2EA-3582-4B1F-ACC5-E36237717CDC}" presName="parTrans" presStyleLbl="sibTrans2D1" presStyleIdx="7" presStyleCnt="13"/>
      <dgm:spPr>
        <a:prstGeom prst="leftArrow">
          <a:avLst/>
        </a:prstGeom>
      </dgm:spPr>
      <dgm:t>
        <a:bodyPr/>
        <a:lstStyle/>
        <a:p>
          <a:endParaRPr lang="en-US"/>
        </a:p>
      </dgm:t>
    </dgm:pt>
    <dgm:pt modelId="{84CFE339-8716-4D34-8698-ECD95DFEC115}" type="pres">
      <dgm:prSet presAssocID="{30EEC2EA-3582-4B1F-ACC5-E36237717CDC}" presName="connectorText" presStyleLbl="sibTrans2D1" presStyleIdx="7" presStyleCnt="13"/>
      <dgm:spPr/>
      <dgm:t>
        <a:bodyPr/>
        <a:lstStyle/>
        <a:p>
          <a:endParaRPr lang="en-US"/>
        </a:p>
      </dgm:t>
    </dgm:pt>
    <dgm:pt modelId="{4BC402AD-B73E-4319-813A-DCBC6607C7FD}" type="pres">
      <dgm:prSet presAssocID="{1106871A-034C-4434-A65D-750384020223}" presName="node" presStyleLbl="node1" presStyleIdx="7" presStyleCnt="13">
        <dgm:presLayoutVars>
          <dgm:bulletEnabled val="1"/>
        </dgm:presLayoutVars>
      </dgm:prSet>
      <dgm:spPr/>
      <dgm:t>
        <a:bodyPr/>
        <a:lstStyle/>
        <a:p>
          <a:endParaRPr lang="en-US"/>
        </a:p>
      </dgm:t>
    </dgm:pt>
    <dgm:pt modelId="{52481C93-FD55-4D14-845D-2A6255B4B62D}" type="pres">
      <dgm:prSet presAssocID="{64C1602F-71A7-44FB-B63F-8E5E7859B3B8}" presName="parTrans" presStyleLbl="sibTrans2D1" presStyleIdx="8" presStyleCnt="13"/>
      <dgm:spPr>
        <a:prstGeom prst="leftArrow">
          <a:avLst/>
        </a:prstGeom>
      </dgm:spPr>
      <dgm:t>
        <a:bodyPr/>
        <a:lstStyle/>
        <a:p>
          <a:endParaRPr lang="en-US"/>
        </a:p>
      </dgm:t>
    </dgm:pt>
    <dgm:pt modelId="{F185BF57-92C4-4ABC-8DD6-AA51A215F06E}" type="pres">
      <dgm:prSet presAssocID="{64C1602F-71A7-44FB-B63F-8E5E7859B3B8}" presName="connectorText" presStyleLbl="sibTrans2D1" presStyleIdx="8" presStyleCnt="13"/>
      <dgm:spPr/>
      <dgm:t>
        <a:bodyPr/>
        <a:lstStyle/>
        <a:p>
          <a:endParaRPr lang="en-US"/>
        </a:p>
      </dgm:t>
    </dgm:pt>
    <dgm:pt modelId="{BF7AEABB-BE3C-48A6-98DE-BB1C213A6160}" type="pres">
      <dgm:prSet presAssocID="{8D146746-7A6D-45FC-8028-6EE51FF219AB}" presName="node" presStyleLbl="node1" presStyleIdx="8" presStyleCnt="13">
        <dgm:presLayoutVars>
          <dgm:bulletEnabled val="1"/>
        </dgm:presLayoutVars>
      </dgm:prSet>
      <dgm:spPr/>
      <dgm:t>
        <a:bodyPr/>
        <a:lstStyle/>
        <a:p>
          <a:endParaRPr lang="en-US"/>
        </a:p>
      </dgm:t>
    </dgm:pt>
    <dgm:pt modelId="{E01006A0-05A3-4B77-A101-733111A02F50}" type="pres">
      <dgm:prSet presAssocID="{06BEA33A-355C-4CC4-AEAD-38C84F977B8F}" presName="parTrans" presStyleLbl="sibTrans2D1" presStyleIdx="9" presStyleCnt="13"/>
      <dgm:spPr>
        <a:prstGeom prst="leftArrow">
          <a:avLst/>
        </a:prstGeom>
      </dgm:spPr>
      <dgm:t>
        <a:bodyPr/>
        <a:lstStyle/>
        <a:p>
          <a:endParaRPr lang="en-US"/>
        </a:p>
      </dgm:t>
    </dgm:pt>
    <dgm:pt modelId="{E623EA78-9EC7-44C7-9785-30D77FC433AE}" type="pres">
      <dgm:prSet presAssocID="{06BEA33A-355C-4CC4-AEAD-38C84F977B8F}" presName="connectorText" presStyleLbl="sibTrans2D1" presStyleIdx="9" presStyleCnt="13"/>
      <dgm:spPr/>
      <dgm:t>
        <a:bodyPr/>
        <a:lstStyle/>
        <a:p>
          <a:endParaRPr lang="en-US"/>
        </a:p>
      </dgm:t>
    </dgm:pt>
    <dgm:pt modelId="{D9588F3C-A62F-4BD7-A67B-C17485CF1451}" type="pres">
      <dgm:prSet presAssocID="{F38CB7EF-41DF-4017-810E-B21ACC98BDCA}" presName="node" presStyleLbl="node1" presStyleIdx="9" presStyleCnt="13">
        <dgm:presLayoutVars>
          <dgm:bulletEnabled val="1"/>
        </dgm:presLayoutVars>
      </dgm:prSet>
      <dgm:spPr/>
      <dgm:t>
        <a:bodyPr/>
        <a:lstStyle/>
        <a:p>
          <a:endParaRPr lang="en-US"/>
        </a:p>
      </dgm:t>
    </dgm:pt>
    <dgm:pt modelId="{DD5ECB64-5DD3-4266-81D6-C2D7E5759A86}" type="pres">
      <dgm:prSet presAssocID="{D58D6F0B-C504-4C14-8D98-A2BB2D0701E9}" presName="parTrans" presStyleLbl="sibTrans2D1" presStyleIdx="10" presStyleCnt="13"/>
      <dgm:spPr>
        <a:prstGeom prst="leftArrow">
          <a:avLst/>
        </a:prstGeom>
      </dgm:spPr>
      <dgm:t>
        <a:bodyPr/>
        <a:lstStyle/>
        <a:p>
          <a:endParaRPr lang="en-US"/>
        </a:p>
      </dgm:t>
    </dgm:pt>
    <dgm:pt modelId="{3F789879-213F-4B2C-A927-871184F40CD7}" type="pres">
      <dgm:prSet presAssocID="{D58D6F0B-C504-4C14-8D98-A2BB2D0701E9}" presName="connectorText" presStyleLbl="sibTrans2D1" presStyleIdx="10" presStyleCnt="13"/>
      <dgm:spPr/>
      <dgm:t>
        <a:bodyPr/>
        <a:lstStyle/>
        <a:p>
          <a:endParaRPr lang="en-US"/>
        </a:p>
      </dgm:t>
    </dgm:pt>
    <dgm:pt modelId="{6BB38475-AF12-4D06-911A-513BD7E137A6}" type="pres">
      <dgm:prSet presAssocID="{16411DAB-6A2A-402B-9DA4-361439A45070}" presName="node" presStyleLbl="node1" presStyleIdx="10" presStyleCnt="13">
        <dgm:presLayoutVars>
          <dgm:bulletEnabled val="1"/>
        </dgm:presLayoutVars>
      </dgm:prSet>
      <dgm:spPr/>
      <dgm:t>
        <a:bodyPr/>
        <a:lstStyle/>
        <a:p>
          <a:endParaRPr lang="en-US"/>
        </a:p>
      </dgm:t>
    </dgm:pt>
    <dgm:pt modelId="{F261884F-006A-4C07-BF92-1D27AECE74E2}" type="pres">
      <dgm:prSet presAssocID="{59E5D797-0B90-480D-93C4-4B2E27FFDEE0}" presName="parTrans" presStyleLbl="sibTrans2D1" presStyleIdx="11" presStyleCnt="13"/>
      <dgm:spPr>
        <a:prstGeom prst="leftArrow">
          <a:avLst/>
        </a:prstGeom>
      </dgm:spPr>
      <dgm:t>
        <a:bodyPr/>
        <a:lstStyle/>
        <a:p>
          <a:endParaRPr lang="en-US"/>
        </a:p>
      </dgm:t>
    </dgm:pt>
    <dgm:pt modelId="{88F1A18F-FD47-453B-96E1-07766A645C0D}" type="pres">
      <dgm:prSet presAssocID="{59E5D797-0B90-480D-93C4-4B2E27FFDEE0}" presName="connectorText" presStyleLbl="sibTrans2D1" presStyleIdx="11" presStyleCnt="13"/>
      <dgm:spPr/>
      <dgm:t>
        <a:bodyPr/>
        <a:lstStyle/>
        <a:p>
          <a:endParaRPr lang="en-US"/>
        </a:p>
      </dgm:t>
    </dgm:pt>
    <dgm:pt modelId="{E583B9B7-4142-4CC8-9C5E-A56898C2A012}" type="pres">
      <dgm:prSet presAssocID="{91388155-2326-4A70-ABA1-14B1FA14C984}" presName="node" presStyleLbl="node1" presStyleIdx="11" presStyleCnt="13">
        <dgm:presLayoutVars>
          <dgm:bulletEnabled val="1"/>
        </dgm:presLayoutVars>
      </dgm:prSet>
      <dgm:spPr/>
      <dgm:t>
        <a:bodyPr/>
        <a:lstStyle/>
        <a:p>
          <a:endParaRPr lang="en-US"/>
        </a:p>
      </dgm:t>
    </dgm:pt>
    <dgm:pt modelId="{012BA966-3158-4685-8654-8B616798131B}" type="pres">
      <dgm:prSet presAssocID="{CD97627B-42B8-4D6A-9AC3-7F69D5138445}" presName="parTrans" presStyleLbl="sibTrans2D1" presStyleIdx="12" presStyleCnt="13"/>
      <dgm:spPr>
        <a:prstGeom prst="leftArrow">
          <a:avLst/>
        </a:prstGeom>
      </dgm:spPr>
      <dgm:t>
        <a:bodyPr/>
        <a:lstStyle/>
        <a:p>
          <a:endParaRPr lang="en-US"/>
        </a:p>
      </dgm:t>
    </dgm:pt>
    <dgm:pt modelId="{7DAFE8FE-D668-4E80-9E32-66531674F702}" type="pres">
      <dgm:prSet presAssocID="{CD97627B-42B8-4D6A-9AC3-7F69D5138445}" presName="connectorText" presStyleLbl="sibTrans2D1" presStyleIdx="12" presStyleCnt="13"/>
      <dgm:spPr/>
      <dgm:t>
        <a:bodyPr/>
        <a:lstStyle/>
        <a:p>
          <a:endParaRPr lang="en-US"/>
        </a:p>
      </dgm:t>
    </dgm:pt>
    <dgm:pt modelId="{D72B891A-D789-4421-97B7-93B3BBE8D055}" type="pres">
      <dgm:prSet presAssocID="{B0DD4A30-ECBD-431C-81CB-2A0B081F0C93}" presName="node" presStyleLbl="node1" presStyleIdx="12" presStyleCnt="13">
        <dgm:presLayoutVars>
          <dgm:bulletEnabled val="1"/>
        </dgm:presLayoutVars>
      </dgm:prSet>
      <dgm:spPr/>
      <dgm:t>
        <a:bodyPr/>
        <a:lstStyle/>
        <a:p>
          <a:endParaRPr lang="en-US"/>
        </a:p>
      </dgm:t>
    </dgm:pt>
  </dgm:ptLst>
  <dgm:cxnLst>
    <dgm:cxn modelId="{2BE6D7E9-7B34-4A91-AC82-DFF319F0E8AF}" srcId="{8B6C2045-9501-4E01-923F-0516C0D9AD9E}" destId="{158E73DD-ECB5-462D-B699-3C0C766037B9}" srcOrd="0" destOrd="0" parTransId="{4DBBB5BE-F5FB-4B7D-A862-FB9C4D07D00F}" sibTransId="{69D24447-3AB2-4020-949F-8E395B620CB0}"/>
    <dgm:cxn modelId="{6624BD2B-84B8-49B2-AACF-C49D885D9BAB}" srcId="{8B6C2045-9501-4E01-923F-0516C0D9AD9E}" destId="{CD57372D-2E46-4AE9-AE18-6BD73DD509DC}" srcOrd="3" destOrd="0" parTransId="{E686EA53-252B-4E04-8EB9-8B9B97E18EC0}" sibTransId="{94B2854C-603D-45D7-B241-9063A7318DC7}"/>
    <dgm:cxn modelId="{031296EB-3A76-4ACC-9364-986B8FBFA5FF}" srcId="{8B6C2045-9501-4E01-923F-0516C0D9AD9E}" destId="{B0DD4A30-ECBD-431C-81CB-2A0B081F0C93}" srcOrd="12" destOrd="0" parTransId="{CD97627B-42B8-4D6A-9AC3-7F69D5138445}" sibTransId="{B280D7C2-860C-43D5-B5BF-F14B62E7BD8F}"/>
    <dgm:cxn modelId="{BF1AB343-CE3B-4B88-AB24-BBE4D2122AC0}" type="presOf" srcId="{30EEC2EA-3582-4B1F-ACC5-E36237717CDC}" destId="{84CFE339-8716-4D34-8698-ECD95DFEC115}" srcOrd="1" destOrd="0" presId="urn:microsoft.com/office/officeart/2005/8/layout/radial5"/>
    <dgm:cxn modelId="{5FB9A73A-6122-478D-AFE3-6A1D2B3EB539}" type="presOf" srcId="{16411DAB-6A2A-402B-9DA4-361439A45070}" destId="{6BB38475-AF12-4D06-911A-513BD7E137A6}" srcOrd="0" destOrd="0" presId="urn:microsoft.com/office/officeart/2005/8/layout/radial5"/>
    <dgm:cxn modelId="{D3CB802C-1AB1-493D-9514-125F79205AE1}" type="presOf" srcId="{F38CB7EF-41DF-4017-810E-B21ACC98BDCA}" destId="{D9588F3C-A62F-4BD7-A67B-C17485CF1451}" srcOrd="0" destOrd="0" presId="urn:microsoft.com/office/officeart/2005/8/layout/radial5"/>
    <dgm:cxn modelId="{3CEF2337-FB90-4B79-A333-89E43B752E7F}" type="presOf" srcId="{06BEA33A-355C-4CC4-AEAD-38C84F977B8F}" destId="{E01006A0-05A3-4B77-A101-733111A02F50}" srcOrd="0" destOrd="0" presId="urn:microsoft.com/office/officeart/2005/8/layout/radial5"/>
    <dgm:cxn modelId="{45ED79DA-6EB0-4FE1-A5C8-EAEE8631C7A2}" type="presOf" srcId="{64C1602F-71A7-44FB-B63F-8E5E7859B3B8}" destId="{52481C93-FD55-4D14-845D-2A6255B4B62D}" srcOrd="0" destOrd="0" presId="urn:microsoft.com/office/officeart/2005/8/layout/radial5"/>
    <dgm:cxn modelId="{6DA14062-BDE4-474A-BA62-26DF77932B51}" srcId="{8B6C2045-9501-4E01-923F-0516C0D9AD9E}" destId="{1106871A-034C-4434-A65D-750384020223}" srcOrd="7" destOrd="0" parTransId="{30EEC2EA-3582-4B1F-ACC5-E36237717CDC}" sibTransId="{7F9AAE34-02E0-4744-B20A-368C6D5AF677}"/>
    <dgm:cxn modelId="{EA4A94C4-EDD1-4982-B407-DE868CC6D75F}" type="presOf" srcId="{F39492D0-E743-4A43-859E-F79C9E70BFE2}" destId="{9C1E75A4-1B6B-4C27-A03E-5574E99C9785}" srcOrd="0" destOrd="0" presId="urn:microsoft.com/office/officeart/2005/8/layout/radial5"/>
    <dgm:cxn modelId="{FA2AAF17-3915-4035-BF5B-8C079A06FD17}" srcId="{8B6C2045-9501-4E01-923F-0516C0D9AD9E}" destId="{8D146746-7A6D-45FC-8028-6EE51FF219AB}" srcOrd="8" destOrd="0" parTransId="{64C1602F-71A7-44FB-B63F-8E5E7859B3B8}" sibTransId="{DC2BAF48-95F4-448A-A5C7-9FCCC1BEEF67}"/>
    <dgm:cxn modelId="{7C61C89F-52DF-40AD-BB82-20D6D14C681D}" type="presOf" srcId="{CD97627B-42B8-4D6A-9AC3-7F69D5138445}" destId="{012BA966-3158-4685-8654-8B616798131B}" srcOrd="0" destOrd="0" presId="urn:microsoft.com/office/officeart/2005/8/layout/radial5"/>
    <dgm:cxn modelId="{B6AADAE1-8BA0-4A32-BD30-F43A3A2BA64B}" srcId="{8B6C2045-9501-4E01-923F-0516C0D9AD9E}" destId="{BA7B331C-1770-4F7A-BE09-19564D72C12E}" srcOrd="2" destOrd="0" parTransId="{884726B7-F714-4FCC-8A58-AD169ECCDE2A}" sibTransId="{967A2EC1-BAF8-4A37-9FB4-15B1F243791C}"/>
    <dgm:cxn modelId="{596D22F3-3FE7-4470-A90B-F23B27BA2BC1}" srcId="{8B6C2045-9501-4E01-923F-0516C0D9AD9E}" destId="{C307F478-EF73-4D73-B977-35DBDDF4AEE7}" srcOrd="6" destOrd="0" parTransId="{F39492D0-E743-4A43-859E-F79C9E70BFE2}" sibTransId="{A4FB119A-A607-47C2-9124-C1511DFFD911}"/>
    <dgm:cxn modelId="{BA366B33-85CF-4B3C-91B6-2371AFA1AF64}" type="presOf" srcId="{884726B7-F714-4FCC-8A58-AD169ECCDE2A}" destId="{3139CCD5-18B6-4272-898B-3F9E28FBBDF5}" srcOrd="1" destOrd="0" presId="urn:microsoft.com/office/officeart/2005/8/layout/radial5"/>
    <dgm:cxn modelId="{E94CD346-AA32-469E-AF33-98E0AEC83545}" srcId="{8B6C2045-9501-4E01-923F-0516C0D9AD9E}" destId="{50201828-4DBE-4CE2-8718-670AB4826129}" srcOrd="4" destOrd="0" parTransId="{E32A94A2-44FE-40C2-B082-07C78BE619FF}" sibTransId="{EFF92631-0468-4BAB-AEFF-07D8A70601C4}"/>
    <dgm:cxn modelId="{BD3C57F2-1968-48D1-810C-19735C9462B5}" type="presOf" srcId="{91388155-2326-4A70-ABA1-14B1FA14C984}" destId="{E583B9B7-4142-4CC8-9C5E-A56898C2A012}" srcOrd="0" destOrd="0" presId="urn:microsoft.com/office/officeart/2005/8/layout/radial5"/>
    <dgm:cxn modelId="{711C6BEE-3736-487F-B257-A63167AEC83E}" srcId="{8B6C2045-9501-4E01-923F-0516C0D9AD9E}" destId="{91388155-2326-4A70-ABA1-14B1FA14C984}" srcOrd="11" destOrd="0" parTransId="{59E5D797-0B90-480D-93C4-4B2E27FFDEE0}" sibTransId="{E1CF60E4-5C65-427C-A1A0-4DCCC71392F1}"/>
    <dgm:cxn modelId="{36497E7D-2FF4-4369-9203-C6986F48FA07}" type="presOf" srcId="{AC390024-288A-4C2C-A60F-51A99138D2DD}" destId="{B6DFC713-6B0E-49DE-AA81-68C91FA2EFD9}" srcOrd="1" destOrd="0" presId="urn:microsoft.com/office/officeart/2005/8/layout/radial5"/>
    <dgm:cxn modelId="{3DE9E864-4669-47FF-8318-0FD084E70D40}" type="presOf" srcId="{E32A94A2-44FE-40C2-B082-07C78BE619FF}" destId="{598DF91F-803F-4B05-9AEE-B307018B2E15}" srcOrd="0" destOrd="0" presId="urn:microsoft.com/office/officeart/2005/8/layout/radial5"/>
    <dgm:cxn modelId="{E096CE9C-5E97-4A26-B0DF-71183B3B1597}" type="presOf" srcId="{59E5D797-0B90-480D-93C4-4B2E27FFDEE0}" destId="{F261884F-006A-4C07-BF92-1D27AECE74E2}" srcOrd="0" destOrd="0" presId="urn:microsoft.com/office/officeart/2005/8/layout/radial5"/>
    <dgm:cxn modelId="{EAD464C5-7C2A-4496-BC06-2926614DAB2B}" type="presOf" srcId="{B7B4327C-B0A1-49E9-9484-48CD8521C8A5}" destId="{20ECA83E-712F-4BCA-8047-FBC80DE8B765}" srcOrd="0" destOrd="0" presId="urn:microsoft.com/office/officeart/2005/8/layout/radial5"/>
    <dgm:cxn modelId="{C714C59D-4AC0-49E6-AB38-B2CC8716B80D}" type="presOf" srcId="{884726B7-F714-4FCC-8A58-AD169ECCDE2A}" destId="{B8032E4B-73C4-4C63-9B94-28D1F5F08A03}" srcOrd="0" destOrd="0" presId="urn:microsoft.com/office/officeart/2005/8/layout/radial5"/>
    <dgm:cxn modelId="{5FA54FE1-8582-4EDB-AD9C-ADBD87B836CF}" srcId="{8B6C2045-9501-4E01-923F-0516C0D9AD9E}" destId="{F38CB7EF-41DF-4017-810E-B21ACC98BDCA}" srcOrd="9" destOrd="0" parTransId="{06BEA33A-355C-4CC4-AEAD-38C84F977B8F}" sibTransId="{431B2835-058D-4037-902C-D08F671D879A}"/>
    <dgm:cxn modelId="{608C371E-52D6-4CDE-9AB0-3A68486DDADE}" type="presOf" srcId="{AC390024-288A-4C2C-A60F-51A99138D2DD}" destId="{7A494EDF-B649-4D7E-968D-D42504A3C686}" srcOrd="0" destOrd="0" presId="urn:microsoft.com/office/officeart/2005/8/layout/radial5"/>
    <dgm:cxn modelId="{97B94AFA-23A7-4A30-B574-C60C8AC80093}" type="presOf" srcId="{64C1602F-71A7-44FB-B63F-8E5E7859B3B8}" destId="{F185BF57-92C4-4ABC-8DD6-AA51A215F06E}" srcOrd="1" destOrd="0" presId="urn:microsoft.com/office/officeart/2005/8/layout/radial5"/>
    <dgm:cxn modelId="{F4DFCB71-81BC-4BAB-8B07-357DB7A5A3BA}" type="presOf" srcId="{E686EA53-252B-4E04-8EB9-8B9B97E18EC0}" destId="{6DA30E2E-E5A3-4E75-9FAB-D9C2C1190874}" srcOrd="0" destOrd="0" presId="urn:microsoft.com/office/officeart/2005/8/layout/radial5"/>
    <dgm:cxn modelId="{C7901167-9B23-4664-8324-333FC3826689}" type="presOf" srcId="{CD57372D-2E46-4AE9-AE18-6BD73DD509DC}" destId="{73E9B67B-D885-4C4A-B346-93F9E6850155}" srcOrd="0" destOrd="0" presId="urn:microsoft.com/office/officeart/2005/8/layout/radial5"/>
    <dgm:cxn modelId="{1D18D58A-D19A-4175-8884-546075E0DCF5}" type="presOf" srcId="{1106871A-034C-4434-A65D-750384020223}" destId="{4BC402AD-B73E-4319-813A-DCBC6607C7FD}" srcOrd="0" destOrd="0" presId="urn:microsoft.com/office/officeart/2005/8/layout/radial5"/>
    <dgm:cxn modelId="{063B640D-F172-4B25-9518-6C73CEDC6BF7}" type="presOf" srcId="{06BEA33A-355C-4CC4-AEAD-38C84F977B8F}" destId="{E623EA78-9EC7-44C7-9785-30D77FC433AE}" srcOrd="1" destOrd="0" presId="urn:microsoft.com/office/officeart/2005/8/layout/radial5"/>
    <dgm:cxn modelId="{9C4A03F0-350C-4881-A305-22FA19C3F4F3}" type="presOf" srcId="{30EEC2EA-3582-4B1F-ACC5-E36237717CDC}" destId="{DA592410-E3D0-4CCF-A956-6BADA0FF52D3}" srcOrd="0" destOrd="0" presId="urn:microsoft.com/office/officeart/2005/8/layout/radial5"/>
    <dgm:cxn modelId="{BD13A9F1-4E2C-489D-AFB5-2D984E772E0C}" type="presOf" srcId="{50201828-4DBE-4CE2-8718-670AB4826129}" destId="{4135AA11-7D96-44E4-96C2-FFD3642C67B9}" srcOrd="0" destOrd="0" presId="urn:microsoft.com/office/officeart/2005/8/layout/radial5"/>
    <dgm:cxn modelId="{23A7BADB-84AA-46ED-ACFD-2723F0FCBFB6}" type="presOf" srcId="{C307F478-EF73-4D73-B977-35DBDDF4AEE7}" destId="{1DB308B8-9B4C-4B67-AE23-0EF7DE891F7F}" srcOrd="0" destOrd="0" presId="urn:microsoft.com/office/officeart/2005/8/layout/radial5"/>
    <dgm:cxn modelId="{6B1547A6-20AB-4E12-BDC8-553A37F6A9B5}" type="presOf" srcId="{4DBBB5BE-F5FB-4B7D-A862-FB9C4D07D00F}" destId="{83CFCB4B-ED55-408A-9B34-3F0F90A72549}" srcOrd="1" destOrd="0" presId="urn:microsoft.com/office/officeart/2005/8/layout/radial5"/>
    <dgm:cxn modelId="{6AEB42CF-39DD-4431-8672-C253094146C0}" type="presOf" srcId="{59E5D797-0B90-480D-93C4-4B2E27FFDEE0}" destId="{88F1A18F-FD47-453B-96E1-07766A645C0D}" srcOrd="1" destOrd="0" presId="urn:microsoft.com/office/officeart/2005/8/layout/radial5"/>
    <dgm:cxn modelId="{52708BD1-F06C-4256-8B43-6E003B91E765}" type="presOf" srcId="{8D146746-7A6D-45FC-8028-6EE51FF219AB}" destId="{BF7AEABB-BE3C-48A6-98DE-BB1C213A6160}" srcOrd="0" destOrd="0" presId="urn:microsoft.com/office/officeart/2005/8/layout/radial5"/>
    <dgm:cxn modelId="{815F375F-5E7D-44BA-8A74-5F53F9EBA075}" type="presOf" srcId="{E32A94A2-44FE-40C2-B082-07C78BE619FF}" destId="{87529AF8-46BE-44A4-AB71-8590965179CE}" srcOrd="1" destOrd="0" presId="urn:microsoft.com/office/officeart/2005/8/layout/radial5"/>
    <dgm:cxn modelId="{85E9A27F-0819-4E06-A4B5-A1D63C964019}" type="presOf" srcId="{BA7B331C-1770-4F7A-BE09-19564D72C12E}" destId="{BC85FEC7-7345-45E2-BCFE-A9E9708F1F8F}" srcOrd="0" destOrd="0" presId="urn:microsoft.com/office/officeart/2005/8/layout/radial5"/>
    <dgm:cxn modelId="{C68588F4-65E1-443D-9364-D4880A4CB9C2}" type="presOf" srcId="{158E73DD-ECB5-462D-B699-3C0C766037B9}" destId="{D6A0E457-0CDF-4FCF-B2AF-13594D712156}" srcOrd="0" destOrd="0" presId="urn:microsoft.com/office/officeart/2005/8/layout/radial5"/>
    <dgm:cxn modelId="{EE60BB56-6B75-4C5D-BBDF-413F7679C972}" type="presOf" srcId="{F39492D0-E743-4A43-859E-F79C9E70BFE2}" destId="{E8AA66F7-FE15-477F-B127-70E75113DD41}" srcOrd="1" destOrd="0" presId="urn:microsoft.com/office/officeart/2005/8/layout/radial5"/>
    <dgm:cxn modelId="{90A25ED0-0E1E-4449-B16E-8525E5A9A996}" type="presOf" srcId="{1EC66D05-2F62-42AC-BC8D-5A7DADFC1278}" destId="{0A4F7A2D-7296-47E3-9534-4AF9F64B4485}" srcOrd="1" destOrd="0" presId="urn:microsoft.com/office/officeart/2005/8/layout/radial5"/>
    <dgm:cxn modelId="{60CECDBB-27B2-49DF-A2F7-41D52FB46CF7}" srcId="{8B6C2045-9501-4E01-923F-0516C0D9AD9E}" destId="{B7B4327C-B0A1-49E9-9484-48CD8521C8A5}" srcOrd="1" destOrd="0" parTransId="{AC390024-288A-4C2C-A60F-51A99138D2DD}" sibTransId="{8ED0D5BE-3C97-48E8-9B78-96BA1E00F138}"/>
    <dgm:cxn modelId="{87FCF7C9-B62D-41F7-9CEF-0276081DA968}" type="presOf" srcId="{D58D6F0B-C504-4C14-8D98-A2BB2D0701E9}" destId="{DD5ECB64-5DD3-4266-81D6-C2D7E5759A86}" srcOrd="0" destOrd="0" presId="urn:microsoft.com/office/officeart/2005/8/layout/radial5"/>
    <dgm:cxn modelId="{2509997E-8C9A-4551-A87D-0397E83A8B8D}" type="presOf" srcId="{4DBBB5BE-F5FB-4B7D-A862-FB9C4D07D00F}" destId="{0B81F8DF-6E2F-4FED-8E9B-756D7896A121}" srcOrd="0" destOrd="0" presId="urn:microsoft.com/office/officeart/2005/8/layout/radial5"/>
    <dgm:cxn modelId="{CD96943B-E1F1-41D9-A8CE-7FD46F5D497E}" type="presOf" srcId="{B0DD4A30-ECBD-431C-81CB-2A0B081F0C93}" destId="{D72B891A-D789-4421-97B7-93B3BBE8D055}" srcOrd="0" destOrd="0" presId="urn:microsoft.com/office/officeart/2005/8/layout/radial5"/>
    <dgm:cxn modelId="{09B50AF5-5A6F-4292-9159-1A4298962462}" srcId="{EEFC2607-3DFA-4BEE-BC0E-CAFC23E42D59}" destId="{8B6C2045-9501-4E01-923F-0516C0D9AD9E}" srcOrd="0" destOrd="0" parTransId="{B54E6F85-0A0F-49DD-8DEA-469A1ECE0B80}" sibTransId="{C802B56E-A763-4A81-9616-E6F2BCB8C2D0}"/>
    <dgm:cxn modelId="{ACA2CA0F-F1FB-409B-8B58-EEE2FE023D15}" type="presOf" srcId="{D58D6F0B-C504-4C14-8D98-A2BB2D0701E9}" destId="{3F789879-213F-4B2C-A927-871184F40CD7}" srcOrd="1" destOrd="0" presId="urn:microsoft.com/office/officeart/2005/8/layout/radial5"/>
    <dgm:cxn modelId="{F1B1DFF1-E456-4074-92A6-72575294D7B2}" type="presOf" srcId="{8B6C2045-9501-4E01-923F-0516C0D9AD9E}" destId="{DCE2B8B9-75DB-4261-823F-2CC1999FEC5C}" srcOrd="0" destOrd="0" presId="urn:microsoft.com/office/officeart/2005/8/layout/radial5"/>
    <dgm:cxn modelId="{13D4AA24-3FE8-4109-93F7-D02C70ECAC9C}" srcId="{8B6C2045-9501-4E01-923F-0516C0D9AD9E}" destId="{16411DAB-6A2A-402B-9DA4-361439A45070}" srcOrd="10" destOrd="0" parTransId="{D58D6F0B-C504-4C14-8D98-A2BB2D0701E9}" sibTransId="{81493166-A44A-4D4F-84E1-3540D1153B00}"/>
    <dgm:cxn modelId="{33A1573B-AB9F-4D8D-B514-532EA3CF6FDA}" type="presOf" srcId="{EEFC2607-3DFA-4BEE-BC0E-CAFC23E42D59}" destId="{F76D3FE2-66D0-46E9-9B7F-F4B556E8A304}" srcOrd="0" destOrd="0" presId="urn:microsoft.com/office/officeart/2005/8/layout/radial5"/>
    <dgm:cxn modelId="{D402867E-8EEB-47DC-8C49-3D855D9D97D8}" srcId="{8B6C2045-9501-4E01-923F-0516C0D9AD9E}" destId="{2B2E9765-B7BC-4234-956C-B485A3A4493C}" srcOrd="5" destOrd="0" parTransId="{1EC66D05-2F62-42AC-BC8D-5A7DADFC1278}" sibTransId="{B8C21C36-5368-4A9C-82E9-FEF68F698AD7}"/>
    <dgm:cxn modelId="{1D458589-5B09-435F-98D1-F59EF06531DB}" type="presOf" srcId="{CD97627B-42B8-4D6A-9AC3-7F69D5138445}" destId="{7DAFE8FE-D668-4E80-9E32-66531674F702}" srcOrd="1" destOrd="0" presId="urn:microsoft.com/office/officeart/2005/8/layout/radial5"/>
    <dgm:cxn modelId="{7C2D8921-40C7-4D04-9FFB-DA942A76BD6F}" type="presOf" srcId="{2B2E9765-B7BC-4234-956C-B485A3A4493C}" destId="{D7274CD5-036B-41F7-9574-36FC648DEC79}" srcOrd="0" destOrd="0" presId="urn:microsoft.com/office/officeart/2005/8/layout/radial5"/>
    <dgm:cxn modelId="{595151ED-8E25-4144-A1D9-F8B1EF3A18D3}" type="presOf" srcId="{1EC66D05-2F62-42AC-BC8D-5A7DADFC1278}" destId="{6267B5F6-E092-40F0-8620-0350825D8ACF}" srcOrd="0" destOrd="0" presId="urn:microsoft.com/office/officeart/2005/8/layout/radial5"/>
    <dgm:cxn modelId="{37764993-E161-499C-B61B-04001D1DBC2D}" type="presOf" srcId="{E686EA53-252B-4E04-8EB9-8B9B97E18EC0}" destId="{E76EC8C4-135F-4670-869D-2A08565BEB00}" srcOrd="1" destOrd="0" presId="urn:microsoft.com/office/officeart/2005/8/layout/radial5"/>
    <dgm:cxn modelId="{4744C926-7461-4E5E-BE2C-DCCD51C99048}" type="presParOf" srcId="{F76D3FE2-66D0-46E9-9B7F-F4B556E8A304}" destId="{DCE2B8B9-75DB-4261-823F-2CC1999FEC5C}" srcOrd="0" destOrd="0" presId="urn:microsoft.com/office/officeart/2005/8/layout/radial5"/>
    <dgm:cxn modelId="{3F19764A-EBE8-49F3-BAC6-D70BFA26FB2F}" type="presParOf" srcId="{F76D3FE2-66D0-46E9-9B7F-F4B556E8A304}" destId="{0B81F8DF-6E2F-4FED-8E9B-756D7896A121}" srcOrd="1" destOrd="0" presId="urn:microsoft.com/office/officeart/2005/8/layout/radial5"/>
    <dgm:cxn modelId="{52B99DE5-840C-4983-A6EC-DA1B1D4B7A23}" type="presParOf" srcId="{0B81F8DF-6E2F-4FED-8E9B-756D7896A121}" destId="{83CFCB4B-ED55-408A-9B34-3F0F90A72549}" srcOrd="0" destOrd="0" presId="urn:microsoft.com/office/officeart/2005/8/layout/radial5"/>
    <dgm:cxn modelId="{A7BE909B-E8D7-48F1-B457-A86017721127}" type="presParOf" srcId="{F76D3FE2-66D0-46E9-9B7F-F4B556E8A304}" destId="{D6A0E457-0CDF-4FCF-B2AF-13594D712156}" srcOrd="2" destOrd="0" presId="urn:microsoft.com/office/officeart/2005/8/layout/radial5"/>
    <dgm:cxn modelId="{61ECF39F-2C81-4D4A-A14E-F538A0EA3463}" type="presParOf" srcId="{F76D3FE2-66D0-46E9-9B7F-F4B556E8A304}" destId="{7A494EDF-B649-4D7E-968D-D42504A3C686}" srcOrd="3" destOrd="0" presId="urn:microsoft.com/office/officeart/2005/8/layout/radial5"/>
    <dgm:cxn modelId="{4575CED7-C8DB-44C9-9E4F-CE5BB46A2C1D}" type="presParOf" srcId="{7A494EDF-B649-4D7E-968D-D42504A3C686}" destId="{B6DFC713-6B0E-49DE-AA81-68C91FA2EFD9}" srcOrd="0" destOrd="0" presId="urn:microsoft.com/office/officeart/2005/8/layout/radial5"/>
    <dgm:cxn modelId="{6EF98404-2B1E-44ED-BC19-8A2B4EF854DB}" type="presParOf" srcId="{F76D3FE2-66D0-46E9-9B7F-F4B556E8A304}" destId="{20ECA83E-712F-4BCA-8047-FBC80DE8B765}" srcOrd="4" destOrd="0" presId="urn:microsoft.com/office/officeart/2005/8/layout/radial5"/>
    <dgm:cxn modelId="{D566542B-8989-4551-9A89-B2F2B1FEB385}" type="presParOf" srcId="{F76D3FE2-66D0-46E9-9B7F-F4B556E8A304}" destId="{B8032E4B-73C4-4C63-9B94-28D1F5F08A03}" srcOrd="5" destOrd="0" presId="urn:microsoft.com/office/officeart/2005/8/layout/radial5"/>
    <dgm:cxn modelId="{277B3D04-C98C-46D6-810D-A3CB6941C080}" type="presParOf" srcId="{B8032E4B-73C4-4C63-9B94-28D1F5F08A03}" destId="{3139CCD5-18B6-4272-898B-3F9E28FBBDF5}" srcOrd="0" destOrd="0" presId="urn:microsoft.com/office/officeart/2005/8/layout/radial5"/>
    <dgm:cxn modelId="{1A3F3906-C5A3-4479-B260-D9CF14A31F06}" type="presParOf" srcId="{F76D3FE2-66D0-46E9-9B7F-F4B556E8A304}" destId="{BC85FEC7-7345-45E2-BCFE-A9E9708F1F8F}" srcOrd="6" destOrd="0" presId="urn:microsoft.com/office/officeart/2005/8/layout/radial5"/>
    <dgm:cxn modelId="{A4D47DBE-5DF1-42AE-B287-EC9B828ECDC3}" type="presParOf" srcId="{F76D3FE2-66D0-46E9-9B7F-F4B556E8A304}" destId="{6DA30E2E-E5A3-4E75-9FAB-D9C2C1190874}" srcOrd="7" destOrd="0" presId="urn:microsoft.com/office/officeart/2005/8/layout/radial5"/>
    <dgm:cxn modelId="{0DCCAE0A-E025-4BF0-8490-7D6FE375C417}" type="presParOf" srcId="{6DA30E2E-E5A3-4E75-9FAB-D9C2C1190874}" destId="{E76EC8C4-135F-4670-869D-2A08565BEB00}" srcOrd="0" destOrd="0" presId="urn:microsoft.com/office/officeart/2005/8/layout/radial5"/>
    <dgm:cxn modelId="{5573AC06-8D95-4090-A051-2310E59F25DD}" type="presParOf" srcId="{F76D3FE2-66D0-46E9-9B7F-F4B556E8A304}" destId="{73E9B67B-D885-4C4A-B346-93F9E6850155}" srcOrd="8" destOrd="0" presId="urn:microsoft.com/office/officeart/2005/8/layout/radial5"/>
    <dgm:cxn modelId="{D489AE47-C6DF-4344-B059-2568D55ACD48}" type="presParOf" srcId="{F76D3FE2-66D0-46E9-9B7F-F4B556E8A304}" destId="{598DF91F-803F-4B05-9AEE-B307018B2E15}" srcOrd="9" destOrd="0" presId="urn:microsoft.com/office/officeart/2005/8/layout/radial5"/>
    <dgm:cxn modelId="{D2967988-7A6D-4610-9F24-62A8D880567C}" type="presParOf" srcId="{598DF91F-803F-4B05-9AEE-B307018B2E15}" destId="{87529AF8-46BE-44A4-AB71-8590965179CE}" srcOrd="0" destOrd="0" presId="urn:microsoft.com/office/officeart/2005/8/layout/radial5"/>
    <dgm:cxn modelId="{0CB42A95-A05E-4827-B1D6-F6A0C5EBE871}" type="presParOf" srcId="{F76D3FE2-66D0-46E9-9B7F-F4B556E8A304}" destId="{4135AA11-7D96-44E4-96C2-FFD3642C67B9}" srcOrd="10" destOrd="0" presId="urn:microsoft.com/office/officeart/2005/8/layout/radial5"/>
    <dgm:cxn modelId="{07919655-40DD-4201-A692-8F8AC0105A2A}" type="presParOf" srcId="{F76D3FE2-66D0-46E9-9B7F-F4B556E8A304}" destId="{6267B5F6-E092-40F0-8620-0350825D8ACF}" srcOrd="11" destOrd="0" presId="urn:microsoft.com/office/officeart/2005/8/layout/radial5"/>
    <dgm:cxn modelId="{82E4C72C-B772-448F-AF64-08D95D7F3F80}" type="presParOf" srcId="{6267B5F6-E092-40F0-8620-0350825D8ACF}" destId="{0A4F7A2D-7296-47E3-9534-4AF9F64B4485}" srcOrd="0" destOrd="0" presId="urn:microsoft.com/office/officeart/2005/8/layout/radial5"/>
    <dgm:cxn modelId="{96F52566-D4B4-42A1-9FD1-D3F5F8A285FE}" type="presParOf" srcId="{F76D3FE2-66D0-46E9-9B7F-F4B556E8A304}" destId="{D7274CD5-036B-41F7-9574-36FC648DEC79}" srcOrd="12" destOrd="0" presId="urn:microsoft.com/office/officeart/2005/8/layout/radial5"/>
    <dgm:cxn modelId="{14A0EF8B-20CA-46BD-9FD8-0F4656979F3F}" type="presParOf" srcId="{F76D3FE2-66D0-46E9-9B7F-F4B556E8A304}" destId="{9C1E75A4-1B6B-4C27-A03E-5574E99C9785}" srcOrd="13" destOrd="0" presId="urn:microsoft.com/office/officeart/2005/8/layout/radial5"/>
    <dgm:cxn modelId="{22F842DA-BD45-4EFE-AA28-AE62126FB6B3}" type="presParOf" srcId="{9C1E75A4-1B6B-4C27-A03E-5574E99C9785}" destId="{E8AA66F7-FE15-477F-B127-70E75113DD41}" srcOrd="0" destOrd="0" presId="urn:microsoft.com/office/officeart/2005/8/layout/radial5"/>
    <dgm:cxn modelId="{12039968-3361-42D9-97E1-04BE3FB5EB08}" type="presParOf" srcId="{F76D3FE2-66D0-46E9-9B7F-F4B556E8A304}" destId="{1DB308B8-9B4C-4B67-AE23-0EF7DE891F7F}" srcOrd="14" destOrd="0" presId="urn:microsoft.com/office/officeart/2005/8/layout/radial5"/>
    <dgm:cxn modelId="{E6A12AFA-89FA-4D1C-B409-18DE8371DEF5}" type="presParOf" srcId="{F76D3FE2-66D0-46E9-9B7F-F4B556E8A304}" destId="{DA592410-E3D0-4CCF-A956-6BADA0FF52D3}" srcOrd="15" destOrd="0" presId="urn:microsoft.com/office/officeart/2005/8/layout/radial5"/>
    <dgm:cxn modelId="{2CF1E6C7-AC0E-4802-A356-C07B2389DF4C}" type="presParOf" srcId="{DA592410-E3D0-4CCF-A956-6BADA0FF52D3}" destId="{84CFE339-8716-4D34-8698-ECD95DFEC115}" srcOrd="0" destOrd="0" presId="urn:microsoft.com/office/officeart/2005/8/layout/radial5"/>
    <dgm:cxn modelId="{9198B75D-D09E-478D-B008-E4116498A1E3}" type="presParOf" srcId="{F76D3FE2-66D0-46E9-9B7F-F4B556E8A304}" destId="{4BC402AD-B73E-4319-813A-DCBC6607C7FD}" srcOrd="16" destOrd="0" presId="urn:microsoft.com/office/officeart/2005/8/layout/radial5"/>
    <dgm:cxn modelId="{0B503B9F-2678-49B6-8641-8740942AA2AF}" type="presParOf" srcId="{F76D3FE2-66D0-46E9-9B7F-F4B556E8A304}" destId="{52481C93-FD55-4D14-845D-2A6255B4B62D}" srcOrd="17" destOrd="0" presId="urn:microsoft.com/office/officeart/2005/8/layout/radial5"/>
    <dgm:cxn modelId="{FC74B772-6E8B-4853-B6F9-735D986FC3ED}" type="presParOf" srcId="{52481C93-FD55-4D14-845D-2A6255B4B62D}" destId="{F185BF57-92C4-4ABC-8DD6-AA51A215F06E}" srcOrd="0" destOrd="0" presId="urn:microsoft.com/office/officeart/2005/8/layout/radial5"/>
    <dgm:cxn modelId="{BC26AC01-5F3E-4475-A823-61781D80DB77}" type="presParOf" srcId="{F76D3FE2-66D0-46E9-9B7F-F4B556E8A304}" destId="{BF7AEABB-BE3C-48A6-98DE-BB1C213A6160}" srcOrd="18" destOrd="0" presId="urn:microsoft.com/office/officeart/2005/8/layout/radial5"/>
    <dgm:cxn modelId="{5524716D-37EB-4A69-B901-B0FD69F0D0F0}" type="presParOf" srcId="{F76D3FE2-66D0-46E9-9B7F-F4B556E8A304}" destId="{E01006A0-05A3-4B77-A101-733111A02F50}" srcOrd="19" destOrd="0" presId="urn:microsoft.com/office/officeart/2005/8/layout/radial5"/>
    <dgm:cxn modelId="{31EA170D-8830-4BED-B534-76C8BEF4334F}" type="presParOf" srcId="{E01006A0-05A3-4B77-A101-733111A02F50}" destId="{E623EA78-9EC7-44C7-9785-30D77FC433AE}" srcOrd="0" destOrd="0" presId="urn:microsoft.com/office/officeart/2005/8/layout/radial5"/>
    <dgm:cxn modelId="{2ECEDF5F-0F17-46FD-AB6F-DD4190F4182B}" type="presParOf" srcId="{F76D3FE2-66D0-46E9-9B7F-F4B556E8A304}" destId="{D9588F3C-A62F-4BD7-A67B-C17485CF1451}" srcOrd="20" destOrd="0" presId="urn:microsoft.com/office/officeart/2005/8/layout/radial5"/>
    <dgm:cxn modelId="{236295AF-12C1-4B58-8AD3-3DF3982C3FD6}" type="presParOf" srcId="{F76D3FE2-66D0-46E9-9B7F-F4B556E8A304}" destId="{DD5ECB64-5DD3-4266-81D6-C2D7E5759A86}" srcOrd="21" destOrd="0" presId="urn:microsoft.com/office/officeart/2005/8/layout/radial5"/>
    <dgm:cxn modelId="{18970FB1-D6C9-4A72-913E-6F4DEAF2DAE4}" type="presParOf" srcId="{DD5ECB64-5DD3-4266-81D6-C2D7E5759A86}" destId="{3F789879-213F-4B2C-A927-871184F40CD7}" srcOrd="0" destOrd="0" presId="urn:microsoft.com/office/officeart/2005/8/layout/radial5"/>
    <dgm:cxn modelId="{1438EA13-BAF6-4C3B-A461-67472ABD4B8B}" type="presParOf" srcId="{F76D3FE2-66D0-46E9-9B7F-F4B556E8A304}" destId="{6BB38475-AF12-4D06-911A-513BD7E137A6}" srcOrd="22" destOrd="0" presId="urn:microsoft.com/office/officeart/2005/8/layout/radial5"/>
    <dgm:cxn modelId="{9CD20E41-B992-4993-9D8B-0E9A3F5E7D9E}" type="presParOf" srcId="{F76D3FE2-66D0-46E9-9B7F-F4B556E8A304}" destId="{F261884F-006A-4C07-BF92-1D27AECE74E2}" srcOrd="23" destOrd="0" presId="urn:microsoft.com/office/officeart/2005/8/layout/radial5"/>
    <dgm:cxn modelId="{7C1CA79C-976F-44D3-9D0C-62B25335EB57}" type="presParOf" srcId="{F261884F-006A-4C07-BF92-1D27AECE74E2}" destId="{88F1A18F-FD47-453B-96E1-07766A645C0D}" srcOrd="0" destOrd="0" presId="urn:microsoft.com/office/officeart/2005/8/layout/radial5"/>
    <dgm:cxn modelId="{B73935B6-03F7-4B5C-A637-0390B972DCFE}" type="presParOf" srcId="{F76D3FE2-66D0-46E9-9B7F-F4B556E8A304}" destId="{E583B9B7-4142-4CC8-9C5E-A56898C2A012}" srcOrd="24" destOrd="0" presId="urn:microsoft.com/office/officeart/2005/8/layout/radial5"/>
    <dgm:cxn modelId="{DE90310B-5A5F-499D-AF12-8F7DB095033C}" type="presParOf" srcId="{F76D3FE2-66D0-46E9-9B7F-F4B556E8A304}" destId="{012BA966-3158-4685-8654-8B616798131B}" srcOrd="25" destOrd="0" presId="urn:microsoft.com/office/officeart/2005/8/layout/radial5"/>
    <dgm:cxn modelId="{C2861A87-F57F-406E-B8C3-31194DCF9EDB}" type="presParOf" srcId="{012BA966-3158-4685-8654-8B616798131B}" destId="{7DAFE8FE-D668-4E80-9E32-66531674F702}" srcOrd="0" destOrd="0" presId="urn:microsoft.com/office/officeart/2005/8/layout/radial5"/>
    <dgm:cxn modelId="{6E3358B1-5F8A-4207-A054-70B6C5C092BF}" type="presParOf" srcId="{F76D3FE2-66D0-46E9-9B7F-F4B556E8A304}" destId="{D72B891A-D789-4421-97B7-93B3BBE8D055}" srcOrd="2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6FFB7F-A456-49AB-A503-77A778BFA9E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A6B030F2-E3CC-494F-B4F0-317EC69C3C91}">
      <dgm:prSet phldrT="[Text]"/>
      <dgm:spPr/>
      <dgm:t>
        <a:bodyPr/>
        <a:lstStyle/>
        <a:p>
          <a:r>
            <a:rPr lang="en-US" dirty="0"/>
            <a:t>Senior Executive </a:t>
          </a:r>
        </a:p>
      </dgm:t>
    </dgm:pt>
    <dgm:pt modelId="{15D03FC8-DC14-4CE3-A329-D2C967AB763C}" type="parTrans" cxnId="{3FB057C6-7793-423B-B4AE-D457F8E28A5F}">
      <dgm:prSet/>
      <dgm:spPr/>
      <dgm:t>
        <a:bodyPr/>
        <a:lstStyle/>
        <a:p>
          <a:endParaRPr lang="en-US"/>
        </a:p>
      </dgm:t>
    </dgm:pt>
    <dgm:pt modelId="{470A643D-139D-4358-A26D-CBA5E6D35653}" type="sibTrans" cxnId="{3FB057C6-7793-423B-B4AE-D457F8E28A5F}">
      <dgm:prSet/>
      <dgm:spPr/>
      <dgm:t>
        <a:bodyPr/>
        <a:lstStyle/>
        <a:p>
          <a:endParaRPr lang="en-US"/>
        </a:p>
      </dgm:t>
    </dgm:pt>
    <dgm:pt modelId="{09173268-520A-4757-850B-B42FC9274682}">
      <dgm:prSet phldrT="[Text]"/>
      <dgm:spPr/>
      <dgm:t>
        <a:bodyPr/>
        <a:lstStyle/>
        <a:p>
          <a:r>
            <a:rPr lang="en-US" dirty="0"/>
            <a:t>NPO 5 - R 20 Million Grant Funding </a:t>
          </a:r>
        </a:p>
      </dgm:t>
    </dgm:pt>
    <dgm:pt modelId="{7AAA9528-D06F-48AD-ABA3-7CAFDB814447}" type="parTrans" cxnId="{2A8A4FAE-EC83-4353-826B-B18DFEA269FE}">
      <dgm:prSet/>
      <dgm:spPr/>
      <dgm:t>
        <a:bodyPr/>
        <a:lstStyle/>
        <a:p>
          <a:endParaRPr lang="en-US" dirty="0"/>
        </a:p>
      </dgm:t>
    </dgm:pt>
    <dgm:pt modelId="{6C8E3957-CE4D-4387-83CF-DEB0CAC78550}" type="sibTrans" cxnId="{2A8A4FAE-EC83-4353-826B-B18DFEA269FE}">
      <dgm:prSet/>
      <dgm:spPr/>
      <dgm:t>
        <a:bodyPr/>
        <a:lstStyle/>
        <a:p>
          <a:endParaRPr lang="en-US"/>
        </a:p>
      </dgm:t>
    </dgm:pt>
    <dgm:pt modelId="{588F890E-020D-41C9-9AEF-A0BCC606EB46}">
      <dgm:prSet phldrT="[Text]"/>
      <dgm:spPr/>
      <dgm:t>
        <a:bodyPr/>
        <a:lstStyle/>
        <a:p>
          <a:r>
            <a:rPr lang="en-US" dirty="0"/>
            <a:t>NPO 2- R 27 Million Grant Funding</a:t>
          </a:r>
        </a:p>
      </dgm:t>
    </dgm:pt>
    <dgm:pt modelId="{AC1DCDD4-522E-4C9B-8BB9-2FFFE7063DA9}" type="parTrans" cxnId="{A2B18C8B-147D-476C-8D55-A712F59B7669}">
      <dgm:prSet/>
      <dgm:spPr/>
      <dgm:t>
        <a:bodyPr/>
        <a:lstStyle/>
        <a:p>
          <a:endParaRPr lang="en-US" dirty="0"/>
        </a:p>
      </dgm:t>
    </dgm:pt>
    <dgm:pt modelId="{39CCF6B4-5747-442A-A42F-E13B9831B23F}" type="sibTrans" cxnId="{A2B18C8B-147D-476C-8D55-A712F59B7669}">
      <dgm:prSet/>
      <dgm:spPr/>
      <dgm:t>
        <a:bodyPr/>
        <a:lstStyle/>
        <a:p>
          <a:endParaRPr lang="en-US"/>
        </a:p>
      </dgm:t>
    </dgm:pt>
    <dgm:pt modelId="{A4CD412E-FB7F-4AEA-B319-FE9966742E35}">
      <dgm:prSet phldrT="[Text]"/>
      <dgm:spPr/>
      <dgm:t>
        <a:bodyPr/>
        <a:lstStyle/>
        <a:p>
          <a:r>
            <a:rPr lang="en-US" dirty="0"/>
            <a:t>NPO 14 - R23 Million </a:t>
          </a:r>
        </a:p>
      </dgm:t>
    </dgm:pt>
    <dgm:pt modelId="{438ED26C-0E80-41B7-A54A-BF4412B220D9}" type="parTrans" cxnId="{76A79CAD-46E3-4A31-B6C4-4991EBC78239}">
      <dgm:prSet/>
      <dgm:spPr/>
      <dgm:t>
        <a:bodyPr/>
        <a:lstStyle/>
        <a:p>
          <a:endParaRPr lang="en-US" dirty="0"/>
        </a:p>
      </dgm:t>
    </dgm:pt>
    <dgm:pt modelId="{2D703D72-5BBB-4AC6-A866-770B9B4DD158}" type="sibTrans" cxnId="{76A79CAD-46E3-4A31-B6C4-4991EBC78239}">
      <dgm:prSet/>
      <dgm:spPr/>
      <dgm:t>
        <a:bodyPr/>
        <a:lstStyle/>
        <a:p>
          <a:endParaRPr lang="en-US"/>
        </a:p>
      </dgm:t>
    </dgm:pt>
    <dgm:pt modelId="{66C5EB66-1156-44C7-9B7E-00351DDC5EBD}">
      <dgm:prSet phldrT="[Text]"/>
      <dgm:spPr/>
      <dgm:t>
        <a:bodyPr/>
        <a:lstStyle/>
        <a:p>
          <a:r>
            <a:rPr lang="en-US" dirty="0"/>
            <a:t>NPC 2  – R 5 541 950 Million Grant Funding </a:t>
          </a:r>
        </a:p>
      </dgm:t>
    </dgm:pt>
    <dgm:pt modelId="{51CFEF73-72C4-454E-90E8-811A0C06D9E0}" type="parTrans" cxnId="{0088A077-4BBE-47E7-B3F1-E4CAFCE8FEE3}">
      <dgm:prSet/>
      <dgm:spPr/>
      <dgm:t>
        <a:bodyPr/>
        <a:lstStyle/>
        <a:p>
          <a:endParaRPr lang="en-US" dirty="0"/>
        </a:p>
      </dgm:t>
    </dgm:pt>
    <dgm:pt modelId="{263F1D88-454B-4040-BF0E-06C4F995561E}" type="sibTrans" cxnId="{0088A077-4BBE-47E7-B3F1-E4CAFCE8FEE3}">
      <dgm:prSet/>
      <dgm:spPr/>
      <dgm:t>
        <a:bodyPr/>
        <a:lstStyle/>
        <a:p>
          <a:endParaRPr lang="en-US"/>
        </a:p>
      </dgm:t>
    </dgm:pt>
    <dgm:pt modelId="{5A6ADF2D-E852-4C7B-80C4-EBF68665B7AD}">
      <dgm:prSet phldrT="[Text]"/>
      <dgm:spPr/>
      <dgm:t>
        <a:bodyPr/>
        <a:lstStyle/>
        <a:p>
          <a:r>
            <a:rPr lang="en-US" dirty="0"/>
            <a:t>NPO 13 - R 20 Million Grant Funding</a:t>
          </a:r>
        </a:p>
      </dgm:t>
    </dgm:pt>
    <dgm:pt modelId="{7B3E43A5-841C-42F9-9A8A-7F5630670A98}" type="parTrans" cxnId="{C312B4A7-FF4C-4A08-8949-C9C32D86C09E}">
      <dgm:prSet/>
      <dgm:spPr/>
      <dgm:t>
        <a:bodyPr/>
        <a:lstStyle/>
        <a:p>
          <a:endParaRPr lang="en-US" dirty="0"/>
        </a:p>
      </dgm:t>
    </dgm:pt>
    <dgm:pt modelId="{F845CA07-E318-4A85-86F9-4A239799B149}" type="sibTrans" cxnId="{C312B4A7-FF4C-4A08-8949-C9C32D86C09E}">
      <dgm:prSet/>
      <dgm:spPr/>
      <dgm:t>
        <a:bodyPr/>
        <a:lstStyle/>
        <a:p>
          <a:endParaRPr lang="en-US"/>
        </a:p>
      </dgm:t>
    </dgm:pt>
    <dgm:pt modelId="{3F30B87E-A661-4844-BA84-DFEADBD68D15}">
      <dgm:prSet phldrT="[Text]"/>
      <dgm:spPr/>
      <dgm:t>
        <a:bodyPr/>
        <a:lstStyle/>
        <a:p>
          <a:r>
            <a:rPr lang="en-US" dirty="0"/>
            <a:t>NPO 15 - R 28 Million Grant Funding </a:t>
          </a:r>
        </a:p>
      </dgm:t>
    </dgm:pt>
    <dgm:pt modelId="{43B281DA-D321-44FF-AC55-B6DB2B0906EF}" type="parTrans" cxnId="{DEE48469-EE83-4BAA-8C7B-E005B6D8ADD6}">
      <dgm:prSet/>
      <dgm:spPr/>
      <dgm:t>
        <a:bodyPr/>
        <a:lstStyle/>
        <a:p>
          <a:endParaRPr lang="en-US" dirty="0"/>
        </a:p>
      </dgm:t>
    </dgm:pt>
    <dgm:pt modelId="{286CD827-583B-4FBE-B60D-E9399886AB79}" type="sibTrans" cxnId="{DEE48469-EE83-4BAA-8C7B-E005B6D8ADD6}">
      <dgm:prSet/>
      <dgm:spPr/>
      <dgm:t>
        <a:bodyPr/>
        <a:lstStyle/>
        <a:p>
          <a:endParaRPr lang="en-US"/>
        </a:p>
      </dgm:t>
    </dgm:pt>
    <dgm:pt modelId="{78338E11-6EE4-421B-A2F6-4FF435059468}" type="pres">
      <dgm:prSet presAssocID="{BD6FFB7F-A456-49AB-A503-77A778BFA9E3}" presName="Name0" presStyleCnt="0">
        <dgm:presLayoutVars>
          <dgm:chMax val="1"/>
          <dgm:dir/>
          <dgm:animLvl val="ctr"/>
          <dgm:resizeHandles val="exact"/>
        </dgm:presLayoutVars>
      </dgm:prSet>
      <dgm:spPr/>
      <dgm:t>
        <a:bodyPr/>
        <a:lstStyle/>
        <a:p>
          <a:endParaRPr lang="en-US"/>
        </a:p>
      </dgm:t>
    </dgm:pt>
    <dgm:pt modelId="{D0AF2D39-84DC-4B5C-B3D8-ABD688A1FB99}" type="pres">
      <dgm:prSet presAssocID="{A6B030F2-E3CC-494F-B4F0-317EC69C3C91}" presName="centerShape" presStyleLbl="node0" presStyleIdx="0" presStyleCnt="1"/>
      <dgm:spPr/>
      <dgm:t>
        <a:bodyPr/>
        <a:lstStyle/>
        <a:p>
          <a:endParaRPr lang="en-US"/>
        </a:p>
      </dgm:t>
    </dgm:pt>
    <dgm:pt modelId="{E2A1F6DD-33EA-4B23-8E8F-E338CFC6CF7F}" type="pres">
      <dgm:prSet presAssocID="{7AAA9528-D06F-48AD-ABA3-7CAFDB814447}" presName="parTrans" presStyleLbl="sibTrans2D1" presStyleIdx="0" presStyleCnt="6" custLinFactNeighborX="0"/>
      <dgm:spPr>
        <a:prstGeom prst="leftArrow">
          <a:avLst/>
        </a:prstGeom>
      </dgm:spPr>
      <dgm:t>
        <a:bodyPr/>
        <a:lstStyle/>
        <a:p>
          <a:endParaRPr lang="en-US"/>
        </a:p>
      </dgm:t>
    </dgm:pt>
    <dgm:pt modelId="{5C7F14FF-5705-40F1-91A0-F7976C7D92BF}" type="pres">
      <dgm:prSet presAssocID="{7AAA9528-D06F-48AD-ABA3-7CAFDB814447}" presName="connectorText" presStyleLbl="sibTrans2D1" presStyleIdx="0" presStyleCnt="6"/>
      <dgm:spPr/>
      <dgm:t>
        <a:bodyPr/>
        <a:lstStyle/>
        <a:p>
          <a:endParaRPr lang="en-US"/>
        </a:p>
      </dgm:t>
    </dgm:pt>
    <dgm:pt modelId="{B0C7F50A-BCDD-4860-9A27-07DC1BB11CA1}" type="pres">
      <dgm:prSet presAssocID="{09173268-520A-4757-850B-B42FC9274682}" presName="node" presStyleLbl="node1" presStyleIdx="0" presStyleCnt="6">
        <dgm:presLayoutVars>
          <dgm:bulletEnabled val="1"/>
        </dgm:presLayoutVars>
      </dgm:prSet>
      <dgm:spPr/>
      <dgm:t>
        <a:bodyPr/>
        <a:lstStyle/>
        <a:p>
          <a:endParaRPr lang="en-US"/>
        </a:p>
      </dgm:t>
    </dgm:pt>
    <dgm:pt modelId="{33AA334F-EDA0-49C6-9FB6-6E6C5EA29F2D}" type="pres">
      <dgm:prSet presAssocID="{AC1DCDD4-522E-4C9B-8BB9-2FFFE7063DA9}" presName="parTrans" presStyleLbl="sibTrans2D1" presStyleIdx="1" presStyleCnt="6"/>
      <dgm:spPr>
        <a:prstGeom prst="leftArrow">
          <a:avLst/>
        </a:prstGeom>
      </dgm:spPr>
      <dgm:t>
        <a:bodyPr/>
        <a:lstStyle/>
        <a:p>
          <a:endParaRPr lang="en-US"/>
        </a:p>
      </dgm:t>
    </dgm:pt>
    <dgm:pt modelId="{5BA68AED-8C9D-48C6-B326-67828FA9754A}" type="pres">
      <dgm:prSet presAssocID="{AC1DCDD4-522E-4C9B-8BB9-2FFFE7063DA9}" presName="connectorText" presStyleLbl="sibTrans2D1" presStyleIdx="1" presStyleCnt="6"/>
      <dgm:spPr/>
      <dgm:t>
        <a:bodyPr/>
        <a:lstStyle/>
        <a:p>
          <a:endParaRPr lang="en-US"/>
        </a:p>
      </dgm:t>
    </dgm:pt>
    <dgm:pt modelId="{909616F5-26E5-4C8F-9A63-2F117B85A230}" type="pres">
      <dgm:prSet presAssocID="{588F890E-020D-41C9-9AEF-A0BCC606EB46}" presName="node" presStyleLbl="node1" presStyleIdx="1" presStyleCnt="6">
        <dgm:presLayoutVars>
          <dgm:bulletEnabled val="1"/>
        </dgm:presLayoutVars>
      </dgm:prSet>
      <dgm:spPr/>
      <dgm:t>
        <a:bodyPr/>
        <a:lstStyle/>
        <a:p>
          <a:endParaRPr lang="en-US"/>
        </a:p>
      </dgm:t>
    </dgm:pt>
    <dgm:pt modelId="{EBA5CBF4-D105-4B14-A4F5-BC1E0EAC12B2}" type="pres">
      <dgm:prSet presAssocID="{438ED26C-0E80-41B7-A54A-BF4412B220D9}" presName="parTrans" presStyleLbl="sibTrans2D1" presStyleIdx="2" presStyleCnt="6"/>
      <dgm:spPr>
        <a:prstGeom prst="leftArrow">
          <a:avLst/>
        </a:prstGeom>
      </dgm:spPr>
      <dgm:t>
        <a:bodyPr/>
        <a:lstStyle/>
        <a:p>
          <a:endParaRPr lang="en-US"/>
        </a:p>
      </dgm:t>
    </dgm:pt>
    <dgm:pt modelId="{006FC746-CD48-4777-84B5-E4A2D3BAAC7B}" type="pres">
      <dgm:prSet presAssocID="{438ED26C-0E80-41B7-A54A-BF4412B220D9}" presName="connectorText" presStyleLbl="sibTrans2D1" presStyleIdx="2" presStyleCnt="6"/>
      <dgm:spPr/>
      <dgm:t>
        <a:bodyPr/>
        <a:lstStyle/>
        <a:p>
          <a:endParaRPr lang="en-US"/>
        </a:p>
      </dgm:t>
    </dgm:pt>
    <dgm:pt modelId="{27E9A4DC-0DA6-41EB-B510-1DAC703CDAF7}" type="pres">
      <dgm:prSet presAssocID="{A4CD412E-FB7F-4AEA-B319-FE9966742E35}" presName="node" presStyleLbl="node1" presStyleIdx="2" presStyleCnt="6">
        <dgm:presLayoutVars>
          <dgm:bulletEnabled val="1"/>
        </dgm:presLayoutVars>
      </dgm:prSet>
      <dgm:spPr/>
      <dgm:t>
        <a:bodyPr/>
        <a:lstStyle/>
        <a:p>
          <a:endParaRPr lang="en-US"/>
        </a:p>
      </dgm:t>
    </dgm:pt>
    <dgm:pt modelId="{4779E789-40AC-4EBC-8751-274D3F0B4A65}" type="pres">
      <dgm:prSet presAssocID="{51CFEF73-72C4-454E-90E8-811A0C06D9E0}" presName="parTrans" presStyleLbl="sibTrans2D1" presStyleIdx="3" presStyleCnt="6" custLinFactNeighborY="0"/>
      <dgm:spPr>
        <a:prstGeom prst="leftArrow">
          <a:avLst/>
        </a:prstGeom>
      </dgm:spPr>
      <dgm:t>
        <a:bodyPr/>
        <a:lstStyle/>
        <a:p>
          <a:endParaRPr lang="en-US"/>
        </a:p>
      </dgm:t>
    </dgm:pt>
    <dgm:pt modelId="{FA45773E-8030-40B2-90B9-2552EB10AA17}" type="pres">
      <dgm:prSet presAssocID="{51CFEF73-72C4-454E-90E8-811A0C06D9E0}" presName="connectorText" presStyleLbl="sibTrans2D1" presStyleIdx="3" presStyleCnt="6"/>
      <dgm:spPr/>
      <dgm:t>
        <a:bodyPr/>
        <a:lstStyle/>
        <a:p>
          <a:endParaRPr lang="en-US"/>
        </a:p>
      </dgm:t>
    </dgm:pt>
    <dgm:pt modelId="{2568C30E-EF77-4A2A-BE1E-7AD7164A1E56}" type="pres">
      <dgm:prSet presAssocID="{66C5EB66-1156-44C7-9B7E-00351DDC5EBD}" presName="node" presStyleLbl="node1" presStyleIdx="3" presStyleCnt="6">
        <dgm:presLayoutVars>
          <dgm:bulletEnabled val="1"/>
        </dgm:presLayoutVars>
      </dgm:prSet>
      <dgm:spPr/>
      <dgm:t>
        <a:bodyPr/>
        <a:lstStyle/>
        <a:p>
          <a:endParaRPr lang="en-US"/>
        </a:p>
      </dgm:t>
    </dgm:pt>
    <dgm:pt modelId="{EF3A0502-163D-4F58-A782-78DC6A9DDCAE}" type="pres">
      <dgm:prSet presAssocID="{7B3E43A5-841C-42F9-9A8A-7F5630670A98}" presName="parTrans" presStyleLbl="sibTrans2D1" presStyleIdx="4" presStyleCnt="6"/>
      <dgm:spPr>
        <a:prstGeom prst="leftArrow">
          <a:avLst/>
        </a:prstGeom>
      </dgm:spPr>
      <dgm:t>
        <a:bodyPr/>
        <a:lstStyle/>
        <a:p>
          <a:endParaRPr lang="en-US"/>
        </a:p>
      </dgm:t>
    </dgm:pt>
    <dgm:pt modelId="{284306C4-6682-430C-BAEB-11E8811F68B1}" type="pres">
      <dgm:prSet presAssocID="{7B3E43A5-841C-42F9-9A8A-7F5630670A98}" presName="connectorText" presStyleLbl="sibTrans2D1" presStyleIdx="4" presStyleCnt="6"/>
      <dgm:spPr/>
      <dgm:t>
        <a:bodyPr/>
        <a:lstStyle/>
        <a:p>
          <a:endParaRPr lang="en-US"/>
        </a:p>
      </dgm:t>
    </dgm:pt>
    <dgm:pt modelId="{27B9782A-E287-4FC3-B80F-7EDC1F0BCA02}" type="pres">
      <dgm:prSet presAssocID="{5A6ADF2D-E852-4C7B-80C4-EBF68665B7AD}" presName="node" presStyleLbl="node1" presStyleIdx="4" presStyleCnt="6">
        <dgm:presLayoutVars>
          <dgm:bulletEnabled val="1"/>
        </dgm:presLayoutVars>
      </dgm:prSet>
      <dgm:spPr/>
      <dgm:t>
        <a:bodyPr/>
        <a:lstStyle/>
        <a:p>
          <a:endParaRPr lang="en-US"/>
        </a:p>
      </dgm:t>
    </dgm:pt>
    <dgm:pt modelId="{44EF3524-F79E-4162-8CDE-94DC9BCF6817}" type="pres">
      <dgm:prSet presAssocID="{43B281DA-D321-44FF-AC55-B6DB2B0906EF}" presName="parTrans" presStyleLbl="sibTrans2D1" presStyleIdx="5" presStyleCnt="6"/>
      <dgm:spPr>
        <a:prstGeom prst="leftArrow">
          <a:avLst/>
        </a:prstGeom>
      </dgm:spPr>
      <dgm:t>
        <a:bodyPr/>
        <a:lstStyle/>
        <a:p>
          <a:endParaRPr lang="en-US"/>
        </a:p>
      </dgm:t>
    </dgm:pt>
    <dgm:pt modelId="{4C7FC558-A29B-45A0-A031-89D86D8DF1EF}" type="pres">
      <dgm:prSet presAssocID="{43B281DA-D321-44FF-AC55-B6DB2B0906EF}" presName="connectorText" presStyleLbl="sibTrans2D1" presStyleIdx="5" presStyleCnt="6"/>
      <dgm:spPr/>
      <dgm:t>
        <a:bodyPr/>
        <a:lstStyle/>
        <a:p>
          <a:endParaRPr lang="en-US"/>
        </a:p>
      </dgm:t>
    </dgm:pt>
    <dgm:pt modelId="{551CA417-E08F-40B2-8093-4B2B67046CB3}" type="pres">
      <dgm:prSet presAssocID="{3F30B87E-A661-4844-BA84-DFEADBD68D15}" presName="node" presStyleLbl="node1" presStyleIdx="5" presStyleCnt="6">
        <dgm:presLayoutVars>
          <dgm:bulletEnabled val="1"/>
        </dgm:presLayoutVars>
      </dgm:prSet>
      <dgm:spPr/>
      <dgm:t>
        <a:bodyPr/>
        <a:lstStyle/>
        <a:p>
          <a:endParaRPr lang="en-US"/>
        </a:p>
      </dgm:t>
    </dgm:pt>
  </dgm:ptLst>
  <dgm:cxnLst>
    <dgm:cxn modelId="{E917026E-E186-4383-A3AF-F49CD7C8C2E4}" type="presOf" srcId="{438ED26C-0E80-41B7-A54A-BF4412B220D9}" destId="{EBA5CBF4-D105-4B14-A4F5-BC1E0EAC12B2}" srcOrd="0" destOrd="0" presId="urn:microsoft.com/office/officeart/2005/8/layout/radial5"/>
    <dgm:cxn modelId="{225D8084-216D-463E-8F24-F7D582ED04AF}" type="presOf" srcId="{51CFEF73-72C4-454E-90E8-811A0C06D9E0}" destId="{4779E789-40AC-4EBC-8751-274D3F0B4A65}" srcOrd="0" destOrd="0" presId="urn:microsoft.com/office/officeart/2005/8/layout/radial5"/>
    <dgm:cxn modelId="{9F0656CD-A656-4918-AFB5-A4835D0DE28E}" type="presOf" srcId="{5A6ADF2D-E852-4C7B-80C4-EBF68665B7AD}" destId="{27B9782A-E287-4FC3-B80F-7EDC1F0BCA02}" srcOrd="0" destOrd="0" presId="urn:microsoft.com/office/officeart/2005/8/layout/radial5"/>
    <dgm:cxn modelId="{7D94161F-D5E5-4A3E-97C1-45D53D914679}" type="presOf" srcId="{43B281DA-D321-44FF-AC55-B6DB2B0906EF}" destId="{4C7FC558-A29B-45A0-A031-89D86D8DF1EF}" srcOrd="1" destOrd="0" presId="urn:microsoft.com/office/officeart/2005/8/layout/radial5"/>
    <dgm:cxn modelId="{75214255-B74E-45BC-B206-AFF1457DD82D}" type="presOf" srcId="{7AAA9528-D06F-48AD-ABA3-7CAFDB814447}" destId="{5C7F14FF-5705-40F1-91A0-F7976C7D92BF}" srcOrd="1" destOrd="0" presId="urn:microsoft.com/office/officeart/2005/8/layout/radial5"/>
    <dgm:cxn modelId="{4E3FFCA1-6C82-4040-A35E-CE3BEE74AAE9}" type="presOf" srcId="{51CFEF73-72C4-454E-90E8-811A0C06D9E0}" destId="{FA45773E-8030-40B2-90B9-2552EB10AA17}" srcOrd="1" destOrd="0" presId="urn:microsoft.com/office/officeart/2005/8/layout/radial5"/>
    <dgm:cxn modelId="{0088A077-4BBE-47E7-B3F1-E4CAFCE8FEE3}" srcId="{A6B030F2-E3CC-494F-B4F0-317EC69C3C91}" destId="{66C5EB66-1156-44C7-9B7E-00351DDC5EBD}" srcOrd="3" destOrd="0" parTransId="{51CFEF73-72C4-454E-90E8-811A0C06D9E0}" sibTransId="{263F1D88-454B-4040-BF0E-06C4F995561E}"/>
    <dgm:cxn modelId="{76A79CAD-46E3-4A31-B6C4-4991EBC78239}" srcId="{A6B030F2-E3CC-494F-B4F0-317EC69C3C91}" destId="{A4CD412E-FB7F-4AEA-B319-FE9966742E35}" srcOrd="2" destOrd="0" parTransId="{438ED26C-0E80-41B7-A54A-BF4412B220D9}" sibTransId="{2D703D72-5BBB-4AC6-A866-770B9B4DD158}"/>
    <dgm:cxn modelId="{BB2D1B19-EB6C-498C-9E80-F7422F593CD7}" type="presOf" srcId="{7AAA9528-D06F-48AD-ABA3-7CAFDB814447}" destId="{E2A1F6DD-33EA-4B23-8E8F-E338CFC6CF7F}" srcOrd="0" destOrd="0" presId="urn:microsoft.com/office/officeart/2005/8/layout/radial5"/>
    <dgm:cxn modelId="{680028E3-27C3-438F-BE02-B899787168CB}" type="presOf" srcId="{BD6FFB7F-A456-49AB-A503-77A778BFA9E3}" destId="{78338E11-6EE4-421B-A2F6-4FF435059468}" srcOrd="0" destOrd="0" presId="urn:microsoft.com/office/officeart/2005/8/layout/radial5"/>
    <dgm:cxn modelId="{3FB057C6-7793-423B-B4AE-D457F8E28A5F}" srcId="{BD6FFB7F-A456-49AB-A503-77A778BFA9E3}" destId="{A6B030F2-E3CC-494F-B4F0-317EC69C3C91}" srcOrd="0" destOrd="0" parTransId="{15D03FC8-DC14-4CE3-A329-D2C967AB763C}" sibTransId="{470A643D-139D-4358-A26D-CBA5E6D35653}"/>
    <dgm:cxn modelId="{E895F174-41FA-4173-A8EB-32F61E941235}" type="presOf" srcId="{43B281DA-D321-44FF-AC55-B6DB2B0906EF}" destId="{44EF3524-F79E-4162-8CDE-94DC9BCF6817}" srcOrd="0" destOrd="0" presId="urn:microsoft.com/office/officeart/2005/8/layout/radial5"/>
    <dgm:cxn modelId="{DEE48469-EE83-4BAA-8C7B-E005B6D8ADD6}" srcId="{A6B030F2-E3CC-494F-B4F0-317EC69C3C91}" destId="{3F30B87E-A661-4844-BA84-DFEADBD68D15}" srcOrd="5" destOrd="0" parTransId="{43B281DA-D321-44FF-AC55-B6DB2B0906EF}" sibTransId="{286CD827-583B-4FBE-B60D-E9399886AB79}"/>
    <dgm:cxn modelId="{C312B4A7-FF4C-4A08-8949-C9C32D86C09E}" srcId="{A6B030F2-E3CC-494F-B4F0-317EC69C3C91}" destId="{5A6ADF2D-E852-4C7B-80C4-EBF68665B7AD}" srcOrd="4" destOrd="0" parTransId="{7B3E43A5-841C-42F9-9A8A-7F5630670A98}" sibTransId="{F845CA07-E318-4A85-86F9-4A239799B149}"/>
    <dgm:cxn modelId="{2A8A4FAE-EC83-4353-826B-B18DFEA269FE}" srcId="{A6B030F2-E3CC-494F-B4F0-317EC69C3C91}" destId="{09173268-520A-4757-850B-B42FC9274682}" srcOrd="0" destOrd="0" parTransId="{7AAA9528-D06F-48AD-ABA3-7CAFDB814447}" sibTransId="{6C8E3957-CE4D-4387-83CF-DEB0CAC78550}"/>
    <dgm:cxn modelId="{FE441752-4A13-4C31-AAF8-20898617A84B}" type="presOf" srcId="{7B3E43A5-841C-42F9-9A8A-7F5630670A98}" destId="{EF3A0502-163D-4F58-A782-78DC6A9DDCAE}" srcOrd="0" destOrd="0" presId="urn:microsoft.com/office/officeart/2005/8/layout/radial5"/>
    <dgm:cxn modelId="{16397323-C6B2-4A9E-B16A-50DA6C93B0EE}" type="presOf" srcId="{7B3E43A5-841C-42F9-9A8A-7F5630670A98}" destId="{284306C4-6682-430C-BAEB-11E8811F68B1}" srcOrd="1" destOrd="0" presId="urn:microsoft.com/office/officeart/2005/8/layout/radial5"/>
    <dgm:cxn modelId="{3C6CDA42-C56A-4420-8D16-6FF837A34163}" type="presOf" srcId="{3F30B87E-A661-4844-BA84-DFEADBD68D15}" destId="{551CA417-E08F-40B2-8093-4B2B67046CB3}" srcOrd="0" destOrd="0" presId="urn:microsoft.com/office/officeart/2005/8/layout/radial5"/>
    <dgm:cxn modelId="{A49DE367-95B6-42B6-852F-79B97A598AE1}" type="presOf" srcId="{438ED26C-0E80-41B7-A54A-BF4412B220D9}" destId="{006FC746-CD48-4777-84B5-E4A2D3BAAC7B}" srcOrd="1" destOrd="0" presId="urn:microsoft.com/office/officeart/2005/8/layout/radial5"/>
    <dgm:cxn modelId="{A2B18C8B-147D-476C-8D55-A712F59B7669}" srcId="{A6B030F2-E3CC-494F-B4F0-317EC69C3C91}" destId="{588F890E-020D-41C9-9AEF-A0BCC606EB46}" srcOrd="1" destOrd="0" parTransId="{AC1DCDD4-522E-4C9B-8BB9-2FFFE7063DA9}" sibTransId="{39CCF6B4-5747-442A-A42F-E13B9831B23F}"/>
    <dgm:cxn modelId="{62FE83F5-6C21-4EF1-958E-A36D43155F39}" type="presOf" srcId="{66C5EB66-1156-44C7-9B7E-00351DDC5EBD}" destId="{2568C30E-EF77-4A2A-BE1E-7AD7164A1E56}" srcOrd="0" destOrd="0" presId="urn:microsoft.com/office/officeart/2005/8/layout/radial5"/>
    <dgm:cxn modelId="{D007FB19-94CD-42A1-B3F5-42EB332C7011}" type="presOf" srcId="{09173268-520A-4757-850B-B42FC9274682}" destId="{B0C7F50A-BCDD-4860-9A27-07DC1BB11CA1}" srcOrd="0" destOrd="0" presId="urn:microsoft.com/office/officeart/2005/8/layout/radial5"/>
    <dgm:cxn modelId="{7A2AF348-5A12-491F-8497-9B69693BD37B}" type="presOf" srcId="{A6B030F2-E3CC-494F-B4F0-317EC69C3C91}" destId="{D0AF2D39-84DC-4B5C-B3D8-ABD688A1FB99}" srcOrd="0" destOrd="0" presId="urn:microsoft.com/office/officeart/2005/8/layout/radial5"/>
    <dgm:cxn modelId="{4D8876FB-D36B-4326-894C-7EC32AE0C1E6}" type="presOf" srcId="{AC1DCDD4-522E-4C9B-8BB9-2FFFE7063DA9}" destId="{33AA334F-EDA0-49C6-9FB6-6E6C5EA29F2D}" srcOrd="0" destOrd="0" presId="urn:microsoft.com/office/officeart/2005/8/layout/radial5"/>
    <dgm:cxn modelId="{63D07674-4D7C-480C-BAD7-0DFDCB099557}" type="presOf" srcId="{A4CD412E-FB7F-4AEA-B319-FE9966742E35}" destId="{27E9A4DC-0DA6-41EB-B510-1DAC703CDAF7}" srcOrd="0" destOrd="0" presId="urn:microsoft.com/office/officeart/2005/8/layout/radial5"/>
    <dgm:cxn modelId="{65B63335-06EE-4796-B0F1-472921918EE5}" type="presOf" srcId="{AC1DCDD4-522E-4C9B-8BB9-2FFFE7063DA9}" destId="{5BA68AED-8C9D-48C6-B326-67828FA9754A}" srcOrd="1" destOrd="0" presId="urn:microsoft.com/office/officeart/2005/8/layout/radial5"/>
    <dgm:cxn modelId="{D5DAACB9-58F1-4543-8D06-BC5A490AF5C1}" type="presOf" srcId="{588F890E-020D-41C9-9AEF-A0BCC606EB46}" destId="{909616F5-26E5-4C8F-9A63-2F117B85A230}" srcOrd="0" destOrd="0" presId="urn:microsoft.com/office/officeart/2005/8/layout/radial5"/>
    <dgm:cxn modelId="{7EDA9D80-B6A3-4FD0-BEA4-59F47094C239}" type="presParOf" srcId="{78338E11-6EE4-421B-A2F6-4FF435059468}" destId="{D0AF2D39-84DC-4B5C-B3D8-ABD688A1FB99}" srcOrd="0" destOrd="0" presId="urn:microsoft.com/office/officeart/2005/8/layout/radial5"/>
    <dgm:cxn modelId="{FC87C06B-E82A-414F-8559-38B3DAA86C98}" type="presParOf" srcId="{78338E11-6EE4-421B-A2F6-4FF435059468}" destId="{E2A1F6DD-33EA-4B23-8E8F-E338CFC6CF7F}" srcOrd="1" destOrd="0" presId="urn:microsoft.com/office/officeart/2005/8/layout/radial5"/>
    <dgm:cxn modelId="{86B0AAFA-A4F7-4826-AB23-B04917FB3E7F}" type="presParOf" srcId="{E2A1F6DD-33EA-4B23-8E8F-E338CFC6CF7F}" destId="{5C7F14FF-5705-40F1-91A0-F7976C7D92BF}" srcOrd="0" destOrd="0" presId="urn:microsoft.com/office/officeart/2005/8/layout/radial5"/>
    <dgm:cxn modelId="{416C1603-2177-4C0A-BC95-5F6C958E2F1C}" type="presParOf" srcId="{78338E11-6EE4-421B-A2F6-4FF435059468}" destId="{B0C7F50A-BCDD-4860-9A27-07DC1BB11CA1}" srcOrd="2" destOrd="0" presId="urn:microsoft.com/office/officeart/2005/8/layout/radial5"/>
    <dgm:cxn modelId="{53B7F583-15FB-4B18-8F35-D6CB246F14CC}" type="presParOf" srcId="{78338E11-6EE4-421B-A2F6-4FF435059468}" destId="{33AA334F-EDA0-49C6-9FB6-6E6C5EA29F2D}" srcOrd="3" destOrd="0" presId="urn:microsoft.com/office/officeart/2005/8/layout/radial5"/>
    <dgm:cxn modelId="{AB35E1D6-B4C0-4ECC-A9E0-AE9F7BE7C052}" type="presParOf" srcId="{33AA334F-EDA0-49C6-9FB6-6E6C5EA29F2D}" destId="{5BA68AED-8C9D-48C6-B326-67828FA9754A}" srcOrd="0" destOrd="0" presId="urn:microsoft.com/office/officeart/2005/8/layout/radial5"/>
    <dgm:cxn modelId="{BBFA59DB-D859-4A7F-90A3-37DDDC2E7B27}" type="presParOf" srcId="{78338E11-6EE4-421B-A2F6-4FF435059468}" destId="{909616F5-26E5-4C8F-9A63-2F117B85A230}" srcOrd="4" destOrd="0" presId="urn:microsoft.com/office/officeart/2005/8/layout/radial5"/>
    <dgm:cxn modelId="{9747A983-2BAA-4B75-A1BD-50B86A4AF0C5}" type="presParOf" srcId="{78338E11-6EE4-421B-A2F6-4FF435059468}" destId="{EBA5CBF4-D105-4B14-A4F5-BC1E0EAC12B2}" srcOrd="5" destOrd="0" presId="urn:microsoft.com/office/officeart/2005/8/layout/radial5"/>
    <dgm:cxn modelId="{7B857188-D877-4BFC-8A9C-600453373D95}" type="presParOf" srcId="{EBA5CBF4-D105-4B14-A4F5-BC1E0EAC12B2}" destId="{006FC746-CD48-4777-84B5-E4A2D3BAAC7B}" srcOrd="0" destOrd="0" presId="urn:microsoft.com/office/officeart/2005/8/layout/radial5"/>
    <dgm:cxn modelId="{F5268E5B-52DB-4EDE-ADB8-8544211C4B1E}" type="presParOf" srcId="{78338E11-6EE4-421B-A2F6-4FF435059468}" destId="{27E9A4DC-0DA6-41EB-B510-1DAC703CDAF7}" srcOrd="6" destOrd="0" presId="urn:microsoft.com/office/officeart/2005/8/layout/radial5"/>
    <dgm:cxn modelId="{FA9295FC-3C66-484C-B18D-AF6F2ADBF0B0}" type="presParOf" srcId="{78338E11-6EE4-421B-A2F6-4FF435059468}" destId="{4779E789-40AC-4EBC-8751-274D3F0B4A65}" srcOrd="7" destOrd="0" presId="urn:microsoft.com/office/officeart/2005/8/layout/radial5"/>
    <dgm:cxn modelId="{3136B606-2074-4E33-9794-43E15177B3DD}" type="presParOf" srcId="{4779E789-40AC-4EBC-8751-274D3F0B4A65}" destId="{FA45773E-8030-40B2-90B9-2552EB10AA17}" srcOrd="0" destOrd="0" presId="urn:microsoft.com/office/officeart/2005/8/layout/radial5"/>
    <dgm:cxn modelId="{41764F1C-0A3A-4C2B-8C01-F51ED79A9E44}" type="presParOf" srcId="{78338E11-6EE4-421B-A2F6-4FF435059468}" destId="{2568C30E-EF77-4A2A-BE1E-7AD7164A1E56}" srcOrd="8" destOrd="0" presId="urn:microsoft.com/office/officeart/2005/8/layout/radial5"/>
    <dgm:cxn modelId="{B727B9C3-F00A-430C-9F35-EC0D41014AFC}" type="presParOf" srcId="{78338E11-6EE4-421B-A2F6-4FF435059468}" destId="{EF3A0502-163D-4F58-A782-78DC6A9DDCAE}" srcOrd="9" destOrd="0" presId="urn:microsoft.com/office/officeart/2005/8/layout/radial5"/>
    <dgm:cxn modelId="{7235A29D-63AD-481B-AEEE-884A76228704}" type="presParOf" srcId="{EF3A0502-163D-4F58-A782-78DC6A9DDCAE}" destId="{284306C4-6682-430C-BAEB-11E8811F68B1}" srcOrd="0" destOrd="0" presId="urn:microsoft.com/office/officeart/2005/8/layout/radial5"/>
    <dgm:cxn modelId="{22053289-23A5-4969-B531-593A8DDD15EC}" type="presParOf" srcId="{78338E11-6EE4-421B-A2F6-4FF435059468}" destId="{27B9782A-E287-4FC3-B80F-7EDC1F0BCA02}" srcOrd="10" destOrd="0" presId="urn:microsoft.com/office/officeart/2005/8/layout/radial5"/>
    <dgm:cxn modelId="{ED4CAE6D-B380-4649-9A0E-BEE20BDF08D0}" type="presParOf" srcId="{78338E11-6EE4-421B-A2F6-4FF435059468}" destId="{44EF3524-F79E-4162-8CDE-94DC9BCF6817}" srcOrd="11" destOrd="0" presId="urn:microsoft.com/office/officeart/2005/8/layout/radial5"/>
    <dgm:cxn modelId="{9685B164-8A90-4EAC-BC37-1B4952261C79}" type="presParOf" srcId="{44EF3524-F79E-4162-8CDE-94DC9BCF6817}" destId="{4C7FC558-A29B-45A0-A031-89D86D8DF1EF}" srcOrd="0" destOrd="0" presId="urn:microsoft.com/office/officeart/2005/8/layout/radial5"/>
    <dgm:cxn modelId="{17219CB4-159E-4D5F-8DFE-EDDA97E04EB1}" type="presParOf" srcId="{78338E11-6EE4-421B-A2F6-4FF435059468}" destId="{551CA417-E08F-40B2-8093-4B2B67046CB3}"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82FFFA-B695-441E-A926-271E6A2A444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C708085-2DA4-413E-A70D-CE733AC7CC33}">
      <dgm:prSet phldrT="[Text]"/>
      <dgm:spPr/>
      <dgm:t>
        <a:bodyPr/>
        <a:lstStyle/>
        <a:p>
          <a:r>
            <a:rPr lang="en-US" dirty="0"/>
            <a:t>Former </a:t>
          </a:r>
          <a:r>
            <a:rPr lang="en-US" dirty="0" smtClean="0"/>
            <a:t>NLC Senior Executive 2</a:t>
          </a:r>
          <a:endParaRPr lang="en-US" dirty="0"/>
        </a:p>
      </dgm:t>
    </dgm:pt>
    <dgm:pt modelId="{9B6F996E-5382-4446-8610-5261A0446FBB}" type="parTrans" cxnId="{54A1EFB1-D87D-4275-A877-89D47A78C983}">
      <dgm:prSet/>
      <dgm:spPr/>
      <dgm:t>
        <a:bodyPr/>
        <a:lstStyle/>
        <a:p>
          <a:endParaRPr lang="en-US"/>
        </a:p>
      </dgm:t>
    </dgm:pt>
    <dgm:pt modelId="{3E60A8EA-16E7-4F60-9CE2-B10CEBDED25F}" type="sibTrans" cxnId="{54A1EFB1-D87D-4275-A877-89D47A78C983}">
      <dgm:prSet/>
      <dgm:spPr/>
      <dgm:t>
        <a:bodyPr/>
        <a:lstStyle/>
        <a:p>
          <a:endParaRPr lang="en-US"/>
        </a:p>
      </dgm:t>
    </dgm:pt>
    <dgm:pt modelId="{9DF383C8-2495-4D5B-A7AA-7A188EBB3684}">
      <dgm:prSet phldrT="[Text]"/>
      <dgm:spPr/>
      <dgm:t>
        <a:bodyPr/>
        <a:lstStyle/>
        <a:p>
          <a:r>
            <a:rPr lang="en-US" dirty="0"/>
            <a:t>NPO  15  - R 28 Million Grant Funding </a:t>
          </a:r>
        </a:p>
      </dgm:t>
    </dgm:pt>
    <dgm:pt modelId="{58AA30B6-2170-4629-BE0B-05EAF84B7C27}" type="parTrans" cxnId="{9810A21E-C0E8-4FE9-A8D6-645485156B40}">
      <dgm:prSet/>
      <dgm:spPr/>
      <dgm:t>
        <a:bodyPr/>
        <a:lstStyle/>
        <a:p>
          <a:endParaRPr lang="en-US" dirty="0"/>
        </a:p>
      </dgm:t>
    </dgm:pt>
    <dgm:pt modelId="{91823043-AB92-4A57-A579-4A26C126E7AE}" type="sibTrans" cxnId="{9810A21E-C0E8-4FE9-A8D6-645485156B40}">
      <dgm:prSet/>
      <dgm:spPr/>
      <dgm:t>
        <a:bodyPr/>
        <a:lstStyle/>
        <a:p>
          <a:endParaRPr lang="en-US"/>
        </a:p>
      </dgm:t>
    </dgm:pt>
    <dgm:pt modelId="{A7B107C5-690C-4340-9B4F-6679B310C1A9}" type="pres">
      <dgm:prSet presAssocID="{7782FFFA-B695-441E-A926-271E6A2A4445}" presName="Name0" presStyleCnt="0">
        <dgm:presLayoutVars>
          <dgm:chMax val="1"/>
          <dgm:dir/>
          <dgm:animLvl val="ctr"/>
          <dgm:resizeHandles val="exact"/>
        </dgm:presLayoutVars>
      </dgm:prSet>
      <dgm:spPr/>
      <dgm:t>
        <a:bodyPr/>
        <a:lstStyle/>
        <a:p>
          <a:endParaRPr lang="en-US"/>
        </a:p>
      </dgm:t>
    </dgm:pt>
    <dgm:pt modelId="{D99A94D4-AFC3-442B-8397-CC828624912E}" type="pres">
      <dgm:prSet presAssocID="{4C708085-2DA4-413E-A70D-CE733AC7CC33}" presName="centerShape" presStyleLbl="node0" presStyleIdx="0" presStyleCnt="1" custScaleX="105402" custScaleY="111100"/>
      <dgm:spPr/>
      <dgm:t>
        <a:bodyPr/>
        <a:lstStyle/>
        <a:p>
          <a:endParaRPr lang="en-US"/>
        </a:p>
      </dgm:t>
    </dgm:pt>
    <dgm:pt modelId="{B11CF616-9596-47B2-86D6-22EECD7AF703}" type="pres">
      <dgm:prSet presAssocID="{58AA30B6-2170-4629-BE0B-05EAF84B7C27}" presName="parTrans" presStyleLbl="sibTrans2D1" presStyleIdx="0" presStyleCnt="1"/>
      <dgm:spPr>
        <a:prstGeom prst="leftArrow">
          <a:avLst/>
        </a:prstGeom>
      </dgm:spPr>
      <dgm:t>
        <a:bodyPr/>
        <a:lstStyle/>
        <a:p>
          <a:endParaRPr lang="en-US"/>
        </a:p>
      </dgm:t>
    </dgm:pt>
    <dgm:pt modelId="{EEC02D93-B381-41F2-88B1-6267C499A4FE}" type="pres">
      <dgm:prSet presAssocID="{58AA30B6-2170-4629-BE0B-05EAF84B7C27}" presName="connectorText" presStyleLbl="sibTrans2D1" presStyleIdx="0" presStyleCnt="1"/>
      <dgm:spPr/>
      <dgm:t>
        <a:bodyPr/>
        <a:lstStyle/>
        <a:p>
          <a:endParaRPr lang="en-US"/>
        </a:p>
      </dgm:t>
    </dgm:pt>
    <dgm:pt modelId="{C1441FF0-E661-4B65-899B-9B1989683C75}" type="pres">
      <dgm:prSet presAssocID="{9DF383C8-2495-4D5B-A7AA-7A188EBB3684}" presName="node" presStyleLbl="node1" presStyleIdx="0" presStyleCnt="1">
        <dgm:presLayoutVars>
          <dgm:bulletEnabled val="1"/>
        </dgm:presLayoutVars>
      </dgm:prSet>
      <dgm:spPr/>
      <dgm:t>
        <a:bodyPr/>
        <a:lstStyle/>
        <a:p>
          <a:endParaRPr lang="en-US"/>
        </a:p>
      </dgm:t>
    </dgm:pt>
  </dgm:ptLst>
  <dgm:cxnLst>
    <dgm:cxn modelId="{9810A21E-C0E8-4FE9-A8D6-645485156B40}" srcId="{4C708085-2DA4-413E-A70D-CE733AC7CC33}" destId="{9DF383C8-2495-4D5B-A7AA-7A188EBB3684}" srcOrd="0" destOrd="0" parTransId="{58AA30B6-2170-4629-BE0B-05EAF84B7C27}" sibTransId="{91823043-AB92-4A57-A579-4A26C126E7AE}"/>
    <dgm:cxn modelId="{6ECC7128-6E0C-402D-81A4-B80A7EFC22D9}" type="presOf" srcId="{4C708085-2DA4-413E-A70D-CE733AC7CC33}" destId="{D99A94D4-AFC3-442B-8397-CC828624912E}" srcOrd="0" destOrd="0" presId="urn:microsoft.com/office/officeart/2005/8/layout/radial5"/>
    <dgm:cxn modelId="{E0A599C9-9883-4A4B-B23E-31D4EAAC13D6}" type="presOf" srcId="{7782FFFA-B695-441E-A926-271E6A2A4445}" destId="{A7B107C5-690C-4340-9B4F-6679B310C1A9}" srcOrd="0" destOrd="0" presId="urn:microsoft.com/office/officeart/2005/8/layout/radial5"/>
    <dgm:cxn modelId="{71E639E7-BC25-4C27-90C9-CDA74E59A7B9}" type="presOf" srcId="{58AA30B6-2170-4629-BE0B-05EAF84B7C27}" destId="{B11CF616-9596-47B2-86D6-22EECD7AF703}" srcOrd="0" destOrd="0" presId="urn:microsoft.com/office/officeart/2005/8/layout/radial5"/>
    <dgm:cxn modelId="{EDF359B2-BEA6-4E7D-B043-3DB689BEB546}" type="presOf" srcId="{58AA30B6-2170-4629-BE0B-05EAF84B7C27}" destId="{EEC02D93-B381-41F2-88B1-6267C499A4FE}" srcOrd="1" destOrd="0" presId="urn:microsoft.com/office/officeart/2005/8/layout/radial5"/>
    <dgm:cxn modelId="{50F77A3F-648D-458E-960D-8871271CBF95}" type="presOf" srcId="{9DF383C8-2495-4D5B-A7AA-7A188EBB3684}" destId="{C1441FF0-E661-4B65-899B-9B1989683C75}" srcOrd="0" destOrd="0" presId="urn:microsoft.com/office/officeart/2005/8/layout/radial5"/>
    <dgm:cxn modelId="{54A1EFB1-D87D-4275-A877-89D47A78C983}" srcId="{7782FFFA-B695-441E-A926-271E6A2A4445}" destId="{4C708085-2DA4-413E-A70D-CE733AC7CC33}" srcOrd="0" destOrd="0" parTransId="{9B6F996E-5382-4446-8610-5261A0446FBB}" sibTransId="{3E60A8EA-16E7-4F60-9CE2-B10CEBDED25F}"/>
    <dgm:cxn modelId="{D0943857-3DA3-4111-BC01-56357C2BB9E4}" type="presParOf" srcId="{A7B107C5-690C-4340-9B4F-6679B310C1A9}" destId="{D99A94D4-AFC3-442B-8397-CC828624912E}" srcOrd="0" destOrd="0" presId="urn:microsoft.com/office/officeart/2005/8/layout/radial5"/>
    <dgm:cxn modelId="{CCEF1235-9FE1-4CBE-84E1-3ABE708343BD}" type="presParOf" srcId="{A7B107C5-690C-4340-9B4F-6679B310C1A9}" destId="{B11CF616-9596-47B2-86D6-22EECD7AF703}" srcOrd="1" destOrd="0" presId="urn:microsoft.com/office/officeart/2005/8/layout/radial5"/>
    <dgm:cxn modelId="{7828FA78-3498-4467-9F0F-6B15228BFBA3}" type="presParOf" srcId="{B11CF616-9596-47B2-86D6-22EECD7AF703}" destId="{EEC02D93-B381-41F2-88B1-6267C499A4FE}" srcOrd="0" destOrd="0" presId="urn:microsoft.com/office/officeart/2005/8/layout/radial5"/>
    <dgm:cxn modelId="{7B4516E8-FCD9-419C-911D-772E54713E68}" type="presParOf" srcId="{A7B107C5-690C-4340-9B4F-6679B310C1A9}" destId="{C1441FF0-E661-4B65-899B-9B1989683C75}" srcOrd="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323D1-13B3-4704-A7D2-04D17893BAD9}">
      <dsp:nvSpPr>
        <dsp:cNvPr id="0" name=""/>
        <dsp:cNvSpPr/>
      </dsp:nvSpPr>
      <dsp:spPr>
        <a:xfrm>
          <a:off x="65912" y="2542"/>
          <a:ext cx="8783574" cy="679991"/>
        </a:xfrm>
        <a:prstGeom prst="roundRect">
          <a:avLst/>
        </a:prstGeom>
        <a:solidFill>
          <a:srgbClr val="FFFF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ysClr val="windowText" lastClr="000000"/>
              </a:solidFill>
              <a:latin typeface="Arial" panose="020B0604020202020204" pitchFamily="34" charset="0"/>
              <a:ea typeface="+mn-ea"/>
              <a:cs typeface="Arial" panose="020B0604020202020204" pitchFamily="34" charset="0"/>
            </a:rPr>
            <a:t>VISION</a:t>
          </a:r>
        </a:p>
      </dsp:txBody>
      <dsp:txXfrm>
        <a:off x="99106" y="35736"/>
        <a:ext cx="8717186" cy="613603"/>
      </dsp:txXfrm>
    </dsp:sp>
    <dsp:sp modelId="{77125C5E-9156-40D6-B68A-7E4F81B71356}">
      <dsp:nvSpPr>
        <dsp:cNvPr id="0" name=""/>
        <dsp:cNvSpPr/>
      </dsp:nvSpPr>
      <dsp:spPr>
        <a:xfrm>
          <a:off x="65912" y="710606"/>
          <a:ext cx="8766420" cy="639847"/>
        </a:xfrm>
        <a:prstGeom prst="roundRect">
          <a:avLst/>
        </a:prstGeom>
        <a:solidFill>
          <a:srgbClr val="FFFF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solidFill>
                <a:sysClr val="windowText" lastClr="000000"/>
              </a:solidFill>
              <a:latin typeface="Arial" panose="020B0604020202020204" pitchFamily="34" charset="0"/>
              <a:ea typeface="+mn-ea"/>
              <a:cs typeface="Arial" panose="020B0604020202020204" pitchFamily="34" charset="0"/>
            </a:rPr>
            <a:t>The State's preferred and trusted anti-corruption, forensic investigation and litigation agency</a:t>
          </a:r>
        </a:p>
      </dsp:txBody>
      <dsp:txXfrm>
        <a:off x="97147" y="741841"/>
        <a:ext cx="8703950" cy="577377"/>
      </dsp:txXfrm>
    </dsp:sp>
    <dsp:sp modelId="{A0CC6162-26E8-4B04-B752-D5745EF36EA2}">
      <dsp:nvSpPr>
        <dsp:cNvPr id="0" name=""/>
        <dsp:cNvSpPr/>
      </dsp:nvSpPr>
      <dsp:spPr>
        <a:xfrm>
          <a:off x="65912" y="1378526"/>
          <a:ext cx="8783574" cy="666129"/>
        </a:xfrm>
        <a:prstGeom prst="roundRect">
          <a:avLst/>
        </a:prstGeom>
        <a:solidFill>
          <a:sysClr val="windowText" lastClr="0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latin typeface="Arial" panose="020B0604020202020204" pitchFamily="34" charset="0"/>
              <a:ea typeface="+mn-ea"/>
              <a:cs typeface="Arial" panose="020B0604020202020204" pitchFamily="34" charset="0"/>
            </a:rPr>
            <a:t>MISSION</a:t>
          </a:r>
        </a:p>
      </dsp:txBody>
      <dsp:txXfrm>
        <a:off x="98430" y="1411044"/>
        <a:ext cx="8718538" cy="601093"/>
      </dsp:txXfrm>
    </dsp:sp>
    <dsp:sp modelId="{56F2FA71-AE0F-4C17-B6CF-F76D251491EF}">
      <dsp:nvSpPr>
        <dsp:cNvPr id="0" name=""/>
        <dsp:cNvSpPr/>
      </dsp:nvSpPr>
      <dsp:spPr>
        <a:xfrm>
          <a:off x="65912" y="2072727"/>
          <a:ext cx="8766420" cy="755269"/>
        </a:xfrm>
        <a:prstGeom prst="roundRect">
          <a:avLst/>
        </a:prstGeom>
        <a:solidFill>
          <a:sysClr val="windowText" lastClr="0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Arial" panose="020B0604020202020204" pitchFamily="34" charset="0"/>
              <a:ea typeface="+mn-ea"/>
              <a:cs typeface="Arial" panose="020B0604020202020204" pitchFamily="34" charset="0"/>
            </a:rPr>
            <a:t>We provide forensic investigation and civil litigation services to combat corruption, serious malpractices and maladministration to protect the interest of the State and the public</a:t>
          </a:r>
        </a:p>
      </dsp:txBody>
      <dsp:txXfrm>
        <a:off x="102781" y="2109596"/>
        <a:ext cx="8692682" cy="681531"/>
      </dsp:txXfrm>
    </dsp:sp>
    <dsp:sp modelId="{9BD5D8F1-EB0F-4205-A31B-6F6B0EAD7576}">
      <dsp:nvSpPr>
        <dsp:cNvPr id="0" name=""/>
        <dsp:cNvSpPr/>
      </dsp:nvSpPr>
      <dsp:spPr>
        <a:xfrm>
          <a:off x="65912" y="2856068"/>
          <a:ext cx="8783574" cy="681484"/>
        </a:xfrm>
        <a:prstGeom prst="roundRect">
          <a:avLst/>
        </a:prstGeom>
        <a:solidFill>
          <a:sysClr val="window" lastClr="FFFFFF">
            <a:lumMod val="50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ea typeface="+mn-ea"/>
              <a:cs typeface="Arial" panose="020B0604020202020204" pitchFamily="34" charset="0"/>
            </a:rPr>
            <a:t>VALUES</a:t>
          </a:r>
        </a:p>
      </dsp:txBody>
      <dsp:txXfrm>
        <a:off x="99179" y="2889335"/>
        <a:ext cx="8717040" cy="614950"/>
      </dsp:txXfrm>
    </dsp:sp>
    <dsp:sp modelId="{A98654A6-F3C7-4917-8E85-C15BEB74ED6A}">
      <dsp:nvSpPr>
        <dsp:cNvPr id="0" name=""/>
        <dsp:cNvSpPr/>
      </dsp:nvSpPr>
      <dsp:spPr>
        <a:xfrm>
          <a:off x="65912" y="3565625"/>
          <a:ext cx="8783574" cy="666948"/>
        </a:xfrm>
        <a:prstGeom prst="roundRect">
          <a:avLst/>
        </a:prstGeom>
        <a:solidFill>
          <a:sysClr val="window" lastClr="FFFFFF">
            <a:lumMod val="50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ea typeface="+mn-ea"/>
              <a:cs typeface="Arial" panose="020B0604020202020204" pitchFamily="34" charset="0"/>
            </a:rPr>
            <a:t>Integrity; Co-operation; Teamwork; Professionalism; Efficiency; Independence</a:t>
          </a:r>
        </a:p>
        <a:p>
          <a:pPr lvl="0" algn="ctr" defTabSz="800100">
            <a:lnSpc>
              <a:spcPct val="90000"/>
            </a:lnSpc>
            <a:spcBef>
              <a:spcPct val="0"/>
            </a:spcBef>
            <a:spcAft>
              <a:spcPct val="35000"/>
            </a:spcAft>
          </a:pPr>
          <a:r>
            <a:rPr lang="en-US" sz="1800" b="1" kern="1200" dirty="0">
              <a:solidFill>
                <a:schemeClr val="tx1"/>
              </a:solidFill>
              <a:latin typeface="Arial" panose="020B0604020202020204" pitchFamily="34" charset="0"/>
              <a:ea typeface="+mn-ea"/>
              <a:cs typeface="Arial" panose="020B0604020202020204" pitchFamily="34" charset="0"/>
            </a:rPr>
            <a:t>Drive and Passion</a:t>
          </a:r>
        </a:p>
      </dsp:txBody>
      <dsp:txXfrm>
        <a:off x="98470" y="3598183"/>
        <a:ext cx="8718458" cy="601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51ECA-1C9D-4E58-BB28-99C373DA201A}">
      <dsp:nvSpPr>
        <dsp:cNvPr id="0" name=""/>
        <dsp:cNvSpPr/>
      </dsp:nvSpPr>
      <dsp:spPr>
        <a:xfrm>
          <a:off x="0" y="0"/>
          <a:ext cx="7940104" cy="1610301"/>
        </a:xfrm>
        <a:prstGeom prst="roundRect">
          <a:avLst>
            <a:gd name="adj" fmla="val 10000"/>
          </a:avLst>
        </a:prstGeom>
        <a:solidFill>
          <a:srgbClr val="FFFFCC">
            <a:alpha val="89804"/>
          </a:srgbClr>
        </a:solidFill>
        <a:ln w="12700" cap="flat" cmpd="sng" algn="ctr">
          <a:solidFill>
            <a:srgbClr val="FFFFCC">
              <a:alpha val="90000"/>
            </a:srgbClr>
          </a:solidFill>
          <a:prstDash val="solid"/>
          <a:miter lim="800000"/>
        </a:ln>
        <a:effectLst/>
      </dsp:spPr>
      <dsp:style>
        <a:lnRef idx="2">
          <a:scrgbClr r="0" g="0" b="0"/>
        </a:lnRef>
        <a:fillRef idx="1">
          <a:scrgbClr r="0" g="0" b="0"/>
        </a:fillRef>
        <a:effectRef idx="0">
          <a:scrgbClr r="0" g="0" b="0"/>
        </a:effectRef>
        <a:fontRef idx="minor"/>
      </dsp:style>
    </dsp:sp>
    <dsp:sp modelId="{B4824691-E4B8-4D6E-9A20-9E4BDA95FDDE}">
      <dsp:nvSpPr>
        <dsp:cNvPr id="0" name=""/>
        <dsp:cNvSpPr/>
      </dsp:nvSpPr>
      <dsp:spPr>
        <a:xfrm>
          <a:off x="240389" y="214706"/>
          <a:ext cx="1734726" cy="11808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6B482-36B3-4031-8FFE-4EC8CCAEB7B8}">
      <dsp:nvSpPr>
        <dsp:cNvPr id="0" name=""/>
        <dsp:cNvSpPr/>
      </dsp:nvSpPr>
      <dsp:spPr>
        <a:xfrm rot="10800000">
          <a:off x="240389" y="1610301"/>
          <a:ext cx="1734726" cy="1968146"/>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CIVIL LITIGATION</a:t>
          </a:r>
        </a:p>
        <a:p>
          <a:pPr marL="57150" lvl="1" indent="-57150" algn="just" defTabSz="444500">
            <a:lnSpc>
              <a:spcPct val="90000"/>
            </a:lnSpc>
            <a:spcBef>
              <a:spcPct val="0"/>
            </a:spcBef>
            <a:spcAft>
              <a:spcPct val="15000"/>
            </a:spcAft>
            <a:buChar char="••"/>
          </a:pPr>
          <a:r>
            <a:rPr lang="en-ZA" sz="1000" b="0" kern="1200" dirty="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sz="1000" b="0" kern="1200" dirty="0">
            <a:solidFill>
              <a:sysClr val="windowText" lastClr="000000"/>
            </a:solidFill>
            <a:latin typeface="Arial" panose="020B0604020202020204" pitchFamily="34" charset="0"/>
            <a:cs typeface="Arial" panose="020B0604020202020204" pitchFamily="34" charset="0"/>
          </a:endParaRPr>
        </a:p>
        <a:p>
          <a:pPr marL="57150" lvl="1" indent="-57150" algn="just" defTabSz="444500">
            <a:lnSpc>
              <a:spcPct val="90000"/>
            </a:lnSpc>
            <a:spcBef>
              <a:spcPct val="0"/>
            </a:spcBef>
            <a:spcAft>
              <a:spcPct val="15000"/>
            </a:spcAft>
            <a:buChar char="••"/>
          </a:pPr>
          <a:r>
            <a:rPr lang="en-ZA" sz="1000" b="0" kern="1200" dirty="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p>
      </dsp:txBody>
      <dsp:txXfrm rot="10800000">
        <a:off x="293738" y="1610301"/>
        <a:ext cx="1628028" cy="1914797"/>
      </dsp:txXfrm>
    </dsp:sp>
    <dsp:sp modelId="{B5ECF966-2F77-48D4-8859-DDD1D567C3D5}">
      <dsp:nvSpPr>
        <dsp:cNvPr id="0" name=""/>
        <dsp:cNvSpPr/>
      </dsp:nvSpPr>
      <dsp:spPr>
        <a:xfrm>
          <a:off x="2148589" y="214706"/>
          <a:ext cx="1734726" cy="118088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A4C01-4C7D-4C1F-910A-116700426C7B}">
      <dsp:nvSpPr>
        <dsp:cNvPr id="0" name=""/>
        <dsp:cNvSpPr/>
      </dsp:nvSpPr>
      <dsp:spPr>
        <a:xfrm rot="10800000">
          <a:off x="2148589" y="1610301"/>
          <a:ext cx="1734726" cy="1968146"/>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DISCIPLINARY ACTION REFERRALS TO STATE INSTITUTIONS</a:t>
          </a:r>
        </a:p>
      </dsp:txBody>
      <dsp:txXfrm rot="10800000">
        <a:off x="2201938" y="1610301"/>
        <a:ext cx="1628028" cy="1914797"/>
      </dsp:txXfrm>
    </dsp:sp>
    <dsp:sp modelId="{1B8DC6E8-2C2D-43FE-AE19-C13B7A96FE4C}">
      <dsp:nvSpPr>
        <dsp:cNvPr id="0" name=""/>
        <dsp:cNvSpPr/>
      </dsp:nvSpPr>
      <dsp:spPr>
        <a:xfrm>
          <a:off x="4056788" y="214706"/>
          <a:ext cx="1734726" cy="118088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76C26-1F16-49DF-B32A-CEE32E2BF012}">
      <dsp:nvSpPr>
        <dsp:cNvPr id="0" name=""/>
        <dsp:cNvSpPr/>
      </dsp:nvSpPr>
      <dsp:spPr>
        <a:xfrm rot="10800000">
          <a:off x="4056788" y="1610301"/>
          <a:ext cx="1734726" cy="1968146"/>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PROSECUTION REFERRALS TO THE NPA </a:t>
          </a:r>
        </a:p>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 </a:t>
          </a: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4110137" y="1610301"/>
        <a:ext cx="1628028" cy="1914797"/>
      </dsp:txXfrm>
    </dsp:sp>
    <dsp:sp modelId="{C0888264-4B80-4CDC-B8C3-AED596A3DA0B}">
      <dsp:nvSpPr>
        <dsp:cNvPr id="0" name=""/>
        <dsp:cNvSpPr/>
      </dsp:nvSpPr>
      <dsp:spPr>
        <a:xfrm>
          <a:off x="5964987" y="214706"/>
          <a:ext cx="1734726" cy="118088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837FB8-9E19-4424-A9E5-57F9D486F9FA}">
      <dsp:nvSpPr>
        <dsp:cNvPr id="0" name=""/>
        <dsp:cNvSpPr/>
      </dsp:nvSpPr>
      <dsp:spPr>
        <a:xfrm rot="10800000">
          <a:off x="5964987" y="1610301"/>
          <a:ext cx="1734726" cy="1968146"/>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REFERRAL TO OTHER REGULATORY AUTHORITIES SUCH AS:</a:t>
          </a:r>
        </a:p>
        <a:p>
          <a:pPr lvl="0" algn="ctr" defTabSz="577850">
            <a:lnSpc>
              <a:spcPct val="90000"/>
            </a:lnSpc>
            <a:spcBef>
              <a:spcPct val="0"/>
            </a:spcBef>
            <a:spcAft>
              <a:spcPct val="35000"/>
            </a:spcAft>
          </a:pPr>
          <a:r>
            <a:rPr lang="en-US" sz="1300" b="1" kern="1200" dirty="0">
              <a:solidFill>
                <a:sysClr val="windowText" lastClr="000000"/>
              </a:solidFill>
              <a:latin typeface="Arial" panose="020B0604020202020204" pitchFamily="34" charset="0"/>
              <a:cs typeface="Arial" panose="020B0604020202020204" pitchFamily="34" charset="0"/>
            </a:rPr>
            <a:t>SARS</a:t>
          </a: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6018336" y="1610301"/>
        <a:ext cx="1628028" cy="1914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02253-4FED-4CE9-AD2A-D5BA94585C8F}">
      <dsp:nvSpPr>
        <dsp:cNvPr id="0" name=""/>
        <dsp:cNvSpPr/>
      </dsp:nvSpPr>
      <dsp:spPr>
        <a:xfrm>
          <a:off x="5564242" y="1842464"/>
          <a:ext cx="1313790" cy="13137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Former Board Member 1 </a:t>
          </a:r>
        </a:p>
      </dsp:txBody>
      <dsp:txXfrm>
        <a:off x="5756642" y="2034864"/>
        <a:ext cx="928990" cy="928990"/>
      </dsp:txXfrm>
    </dsp:sp>
    <dsp:sp modelId="{A317FA6C-88D8-4854-8A4F-67DF09801DBF}">
      <dsp:nvSpPr>
        <dsp:cNvPr id="0" name=""/>
        <dsp:cNvSpPr/>
      </dsp:nvSpPr>
      <dsp:spPr>
        <a:xfrm rot="16200000">
          <a:off x="6081870" y="1364235"/>
          <a:ext cx="278534" cy="446688"/>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6116687" y="1441090"/>
        <a:ext cx="208900" cy="223344"/>
      </dsp:txXfrm>
    </dsp:sp>
    <dsp:sp modelId="{E20F2B81-1345-4EC8-A75F-13DFEF4081A5}">
      <dsp:nvSpPr>
        <dsp:cNvPr id="0" name=""/>
        <dsp:cNvSpPr/>
      </dsp:nvSpPr>
      <dsp:spPr>
        <a:xfrm>
          <a:off x="5564242" y="3138"/>
          <a:ext cx="1313790" cy="13137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NPC 1  – R 7 5 million - Grant Funding</a:t>
          </a:r>
        </a:p>
      </dsp:txBody>
      <dsp:txXfrm>
        <a:off x="5756642" y="195538"/>
        <a:ext cx="928990" cy="928990"/>
      </dsp:txXfrm>
    </dsp:sp>
    <dsp:sp modelId="{D26AFFF4-F6B6-48BA-A74C-C625833BED14}">
      <dsp:nvSpPr>
        <dsp:cNvPr id="0" name=""/>
        <dsp:cNvSpPr/>
      </dsp:nvSpPr>
      <dsp:spPr>
        <a:xfrm>
          <a:off x="6993650" y="2276015"/>
          <a:ext cx="278534" cy="446688"/>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6993650" y="2365353"/>
        <a:ext cx="194974" cy="268012"/>
      </dsp:txXfrm>
    </dsp:sp>
    <dsp:sp modelId="{F9197834-115D-4EFD-85C7-5BE4850B79CC}">
      <dsp:nvSpPr>
        <dsp:cNvPr id="0" name=""/>
        <dsp:cNvSpPr/>
      </dsp:nvSpPr>
      <dsp:spPr>
        <a:xfrm>
          <a:off x="7403568" y="1842464"/>
          <a:ext cx="1313790" cy="13137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NPO 1 - R 23 million Grant Funding </a:t>
          </a:r>
        </a:p>
      </dsp:txBody>
      <dsp:txXfrm>
        <a:off x="7595968" y="2034864"/>
        <a:ext cx="928990" cy="928990"/>
      </dsp:txXfrm>
    </dsp:sp>
    <dsp:sp modelId="{9645BBD9-308C-4570-BAE7-964AF1445F55}">
      <dsp:nvSpPr>
        <dsp:cNvPr id="0" name=""/>
        <dsp:cNvSpPr/>
      </dsp:nvSpPr>
      <dsp:spPr>
        <a:xfrm rot="5400000">
          <a:off x="6081870" y="3187795"/>
          <a:ext cx="278534" cy="446688"/>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6123650" y="3235353"/>
        <a:ext cx="194974" cy="268012"/>
      </dsp:txXfrm>
    </dsp:sp>
    <dsp:sp modelId="{163A1EC5-9374-4649-A7D7-A8F1A8B7A7CF}">
      <dsp:nvSpPr>
        <dsp:cNvPr id="0" name=""/>
        <dsp:cNvSpPr/>
      </dsp:nvSpPr>
      <dsp:spPr>
        <a:xfrm>
          <a:off x="5564242" y="3681791"/>
          <a:ext cx="1313790" cy="13137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NPO 2  – R 27 million Grant Funding </a:t>
          </a:r>
        </a:p>
      </dsp:txBody>
      <dsp:txXfrm>
        <a:off x="5756642" y="3874191"/>
        <a:ext cx="928990" cy="928990"/>
      </dsp:txXfrm>
    </dsp:sp>
    <dsp:sp modelId="{E9F23DBE-F57B-4187-9896-A403F46E1708}">
      <dsp:nvSpPr>
        <dsp:cNvPr id="0" name=""/>
        <dsp:cNvSpPr/>
      </dsp:nvSpPr>
      <dsp:spPr>
        <a:xfrm rot="10800000">
          <a:off x="5170090" y="2276015"/>
          <a:ext cx="278534" cy="446688"/>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5253650" y="2365353"/>
        <a:ext cx="194974" cy="268012"/>
      </dsp:txXfrm>
    </dsp:sp>
    <dsp:sp modelId="{60358DE1-5A76-4C3A-863D-5A5FED8DFAFE}">
      <dsp:nvSpPr>
        <dsp:cNvPr id="0" name=""/>
        <dsp:cNvSpPr/>
      </dsp:nvSpPr>
      <dsp:spPr>
        <a:xfrm>
          <a:off x="3724916" y="1842464"/>
          <a:ext cx="1313790" cy="13137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NPO 3 –R 8 million Grant Funding </a:t>
          </a:r>
        </a:p>
      </dsp:txBody>
      <dsp:txXfrm>
        <a:off x="3917316" y="2034864"/>
        <a:ext cx="928990" cy="928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2B8B9-75DB-4261-823F-2CC1999FEC5C}">
      <dsp:nvSpPr>
        <dsp:cNvPr id="0" name=""/>
        <dsp:cNvSpPr/>
      </dsp:nvSpPr>
      <dsp:spPr>
        <a:xfrm>
          <a:off x="5337155" y="1859411"/>
          <a:ext cx="1286392" cy="12863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Former Board Member 2</a:t>
          </a:r>
        </a:p>
      </dsp:txBody>
      <dsp:txXfrm>
        <a:off x="5525543" y="2047799"/>
        <a:ext cx="909616" cy="909616"/>
      </dsp:txXfrm>
    </dsp:sp>
    <dsp:sp modelId="{0B81F8DF-6E2F-4FED-8E9B-756D7896A121}">
      <dsp:nvSpPr>
        <dsp:cNvPr id="0" name=""/>
        <dsp:cNvSpPr/>
      </dsp:nvSpPr>
      <dsp:spPr>
        <a:xfrm rot="16200000">
          <a:off x="5692145" y="1113253"/>
          <a:ext cx="576411"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5757751" y="1266334"/>
        <a:ext cx="445199" cy="262423"/>
      </dsp:txXfrm>
    </dsp:sp>
    <dsp:sp modelId="{D6A0E457-0CDF-4FCF-B2AF-13594D712156}">
      <dsp:nvSpPr>
        <dsp:cNvPr id="0" name=""/>
        <dsp:cNvSpPr/>
      </dsp:nvSpPr>
      <dsp:spPr>
        <a:xfrm>
          <a:off x="5594433" y="6"/>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NPO 8  – R 55 Million Grant Funding </a:t>
          </a:r>
        </a:p>
      </dsp:txBody>
      <dsp:txXfrm>
        <a:off x="5707466" y="113039"/>
        <a:ext cx="545769" cy="545769"/>
      </dsp:txXfrm>
    </dsp:sp>
    <dsp:sp modelId="{7A494EDF-B649-4D7E-968D-D42504A3C686}">
      <dsp:nvSpPr>
        <dsp:cNvPr id="0" name=""/>
        <dsp:cNvSpPr/>
      </dsp:nvSpPr>
      <dsp:spPr>
        <a:xfrm rot="17861538">
          <a:off x="6236897" y="1255106"/>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6272014" y="1400672"/>
        <a:ext cx="435622" cy="262423"/>
      </dsp:txXfrm>
    </dsp:sp>
    <dsp:sp modelId="{20ECA83E-712F-4BCA-8047-FBC80DE8B765}">
      <dsp:nvSpPr>
        <dsp:cNvPr id="0" name=""/>
        <dsp:cNvSpPr/>
      </dsp:nvSpPr>
      <dsp:spPr>
        <a:xfrm>
          <a:off x="6569708" y="258459"/>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NPC 7</a:t>
          </a:r>
        </a:p>
        <a:p>
          <a:pPr lvl="0" algn="ctr" defTabSz="311150">
            <a:lnSpc>
              <a:spcPct val="90000"/>
            </a:lnSpc>
            <a:spcBef>
              <a:spcPct val="0"/>
            </a:spcBef>
            <a:spcAft>
              <a:spcPct val="35000"/>
            </a:spcAft>
          </a:pPr>
          <a:r>
            <a:rPr lang="en-US" sz="700" kern="1200" dirty="0"/>
            <a:t>R5 Million Grant Funding  </a:t>
          </a:r>
        </a:p>
      </dsp:txBody>
      <dsp:txXfrm>
        <a:off x="6682741" y="371492"/>
        <a:ext cx="545769" cy="545769"/>
      </dsp:txXfrm>
    </dsp:sp>
    <dsp:sp modelId="{B8032E4B-73C4-4C63-9B94-28D1F5F08A03}">
      <dsp:nvSpPr>
        <dsp:cNvPr id="0" name=""/>
        <dsp:cNvSpPr/>
      </dsp:nvSpPr>
      <dsp:spPr>
        <a:xfrm rot="19523077">
          <a:off x="6653161" y="1623884"/>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6664774" y="1748627"/>
        <a:ext cx="435622" cy="262423"/>
      </dsp:txXfrm>
    </dsp:sp>
    <dsp:sp modelId="{BC85FEC7-7345-45E2-BCFE-A9E9708F1F8F}">
      <dsp:nvSpPr>
        <dsp:cNvPr id="0" name=""/>
        <dsp:cNvSpPr/>
      </dsp:nvSpPr>
      <dsp:spPr>
        <a:xfrm>
          <a:off x="7321559" y="924541"/>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NPO 5– R 23 Million Grant  Funding </a:t>
          </a:r>
        </a:p>
      </dsp:txBody>
      <dsp:txXfrm>
        <a:off x="7434592" y="1037574"/>
        <a:ext cx="545769" cy="545769"/>
      </dsp:txXfrm>
    </dsp:sp>
    <dsp:sp modelId="{6DA30E2E-E5A3-4E75-9FAB-D9C2C1190874}">
      <dsp:nvSpPr>
        <dsp:cNvPr id="0" name=""/>
        <dsp:cNvSpPr/>
      </dsp:nvSpPr>
      <dsp:spPr>
        <a:xfrm rot="21184615">
          <a:off x="6850366" y="2143868"/>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6850844" y="2239251"/>
        <a:ext cx="435622" cy="262423"/>
      </dsp:txXfrm>
    </dsp:sp>
    <dsp:sp modelId="{73E9B67B-D885-4C4A-B346-93F9E6850155}">
      <dsp:nvSpPr>
        <dsp:cNvPr id="0" name=""/>
        <dsp:cNvSpPr/>
      </dsp:nvSpPr>
      <dsp:spPr>
        <a:xfrm>
          <a:off x="7677746" y="1863729"/>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NPO 24-  R23 MILLION Grant Funding </a:t>
          </a:r>
        </a:p>
      </dsp:txBody>
      <dsp:txXfrm>
        <a:off x="7790779" y="1976762"/>
        <a:ext cx="545769" cy="545769"/>
      </dsp:txXfrm>
    </dsp:sp>
    <dsp:sp modelId="{598DF91F-803F-4B05-9AEE-B307018B2E15}">
      <dsp:nvSpPr>
        <dsp:cNvPr id="0" name=""/>
        <dsp:cNvSpPr/>
      </dsp:nvSpPr>
      <dsp:spPr>
        <a:xfrm rot="1246154">
          <a:off x="6783332" y="2695937"/>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6787595" y="2760148"/>
        <a:ext cx="435622" cy="262423"/>
      </dsp:txXfrm>
    </dsp:sp>
    <dsp:sp modelId="{4135AA11-7D96-44E4-96C2-FFD3642C67B9}">
      <dsp:nvSpPr>
        <dsp:cNvPr id="0" name=""/>
        <dsp:cNvSpPr/>
      </dsp:nvSpPr>
      <dsp:spPr>
        <a:xfrm>
          <a:off x="7556671" y="2860868"/>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NPO 6  – R 15 Million Grant Funding</a:t>
          </a:r>
        </a:p>
      </dsp:txBody>
      <dsp:txXfrm>
        <a:off x="7669704" y="2973901"/>
        <a:ext cx="545769" cy="545769"/>
      </dsp:txXfrm>
    </dsp:sp>
    <dsp:sp modelId="{6267B5F6-E092-40F0-8620-0350825D8ACF}">
      <dsp:nvSpPr>
        <dsp:cNvPr id="0" name=""/>
        <dsp:cNvSpPr/>
      </dsp:nvSpPr>
      <dsp:spPr>
        <a:xfrm rot="2907692">
          <a:off x="6467418" y="3153618"/>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6489519" y="3191986"/>
        <a:ext cx="435622" cy="262423"/>
      </dsp:txXfrm>
    </dsp:sp>
    <dsp:sp modelId="{D7274CD5-036B-41F7-9574-36FC648DEC79}">
      <dsp:nvSpPr>
        <dsp:cNvPr id="0" name=""/>
        <dsp:cNvSpPr/>
      </dsp:nvSpPr>
      <dsp:spPr>
        <a:xfrm>
          <a:off x="6986072" y="3687524"/>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NPO 7  – R 15 Million Grant Funding </a:t>
          </a:r>
        </a:p>
      </dsp:txBody>
      <dsp:txXfrm>
        <a:off x="7099105" y="3800557"/>
        <a:ext cx="545769" cy="545769"/>
      </dsp:txXfrm>
    </dsp:sp>
    <dsp:sp modelId="{9C1E75A4-1B6B-4C27-A03E-5574E99C9785}">
      <dsp:nvSpPr>
        <dsp:cNvPr id="0" name=""/>
        <dsp:cNvSpPr/>
      </dsp:nvSpPr>
      <dsp:spPr>
        <a:xfrm rot="4569231">
          <a:off x="5974995" y="3412061"/>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6024900" y="3435836"/>
        <a:ext cx="435622" cy="262423"/>
      </dsp:txXfrm>
    </dsp:sp>
    <dsp:sp modelId="{1DB308B8-9B4C-4B67-AE23-0EF7DE891F7F}">
      <dsp:nvSpPr>
        <dsp:cNvPr id="0" name=""/>
        <dsp:cNvSpPr/>
      </dsp:nvSpPr>
      <dsp:spPr>
        <a:xfrm>
          <a:off x="6096664" y="4154321"/>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NPO 25 -  R1 MILLION Grant funding </a:t>
          </a:r>
        </a:p>
      </dsp:txBody>
      <dsp:txXfrm>
        <a:off x="6209697" y="4267354"/>
        <a:ext cx="545769" cy="545769"/>
      </dsp:txXfrm>
    </dsp:sp>
    <dsp:sp modelId="{DA592410-E3D0-4CCF-A956-6BADA0FF52D3}">
      <dsp:nvSpPr>
        <dsp:cNvPr id="0" name=""/>
        <dsp:cNvSpPr/>
      </dsp:nvSpPr>
      <dsp:spPr>
        <a:xfrm rot="6230769">
          <a:off x="5418872" y="3412061"/>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0800000">
        <a:off x="5500179" y="3435836"/>
        <a:ext cx="435622" cy="262423"/>
      </dsp:txXfrm>
    </dsp:sp>
    <dsp:sp modelId="{4BC402AD-B73E-4319-813A-DCBC6607C7FD}">
      <dsp:nvSpPr>
        <dsp:cNvPr id="0" name=""/>
        <dsp:cNvSpPr/>
      </dsp:nvSpPr>
      <dsp:spPr>
        <a:xfrm>
          <a:off x="5092202" y="4154321"/>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NPO 19 - R 15 Million Grant Funding</a:t>
          </a:r>
        </a:p>
      </dsp:txBody>
      <dsp:txXfrm>
        <a:off x="5205235" y="4267354"/>
        <a:ext cx="545769" cy="545769"/>
      </dsp:txXfrm>
    </dsp:sp>
    <dsp:sp modelId="{52481C93-FD55-4D14-845D-2A6255B4B62D}">
      <dsp:nvSpPr>
        <dsp:cNvPr id="0" name=""/>
        <dsp:cNvSpPr/>
      </dsp:nvSpPr>
      <dsp:spPr>
        <a:xfrm rot="7892308">
          <a:off x="4926449" y="3153618"/>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0800000">
        <a:off x="5035560" y="3191986"/>
        <a:ext cx="435622" cy="262423"/>
      </dsp:txXfrm>
    </dsp:sp>
    <dsp:sp modelId="{BF7AEABB-BE3C-48A6-98DE-BB1C213A6160}">
      <dsp:nvSpPr>
        <dsp:cNvPr id="0" name=""/>
        <dsp:cNvSpPr/>
      </dsp:nvSpPr>
      <dsp:spPr>
        <a:xfrm>
          <a:off x="4202795" y="3687524"/>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NPO 22 – R13 MIILLON Grant Funding </a:t>
          </a:r>
        </a:p>
      </dsp:txBody>
      <dsp:txXfrm>
        <a:off x="4315828" y="3800557"/>
        <a:ext cx="545769" cy="545769"/>
      </dsp:txXfrm>
    </dsp:sp>
    <dsp:sp modelId="{E01006A0-05A3-4B77-A101-733111A02F50}">
      <dsp:nvSpPr>
        <dsp:cNvPr id="0" name=""/>
        <dsp:cNvSpPr/>
      </dsp:nvSpPr>
      <dsp:spPr>
        <a:xfrm rot="9553846">
          <a:off x="4610535" y="2695937"/>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0800000">
        <a:off x="4737484" y="2760148"/>
        <a:ext cx="435622" cy="262423"/>
      </dsp:txXfrm>
    </dsp:sp>
    <dsp:sp modelId="{D9588F3C-A62F-4BD7-A67B-C17485CF1451}">
      <dsp:nvSpPr>
        <dsp:cNvPr id="0" name=""/>
        <dsp:cNvSpPr/>
      </dsp:nvSpPr>
      <dsp:spPr>
        <a:xfrm>
          <a:off x="3632195" y="2860868"/>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NPC 18 - R 23 Million-  Grant Funding </a:t>
          </a:r>
        </a:p>
      </dsp:txBody>
      <dsp:txXfrm>
        <a:off x="3745228" y="2973901"/>
        <a:ext cx="545769" cy="545769"/>
      </dsp:txXfrm>
    </dsp:sp>
    <dsp:sp modelId="{DD5ECB64-5DD3-4266-81D6-C2D7E5759A86}">
      <dsp:nvSpPr>
        <dsp:cNvPr id="0" name=""/>
        <dsp:cNvSpPr/>
      </dsp:nvSpPr>
      <dsp:spPr>
        <a:xfrm rot="11215385">
          <a:off x="4543502" y="2143868"/>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0800000">
        <a:off x="4674236" y="2239251"/>
        <a:ext cx="435622" cy="262423"/>
      </dsp:txXfrm>
    </dsp:sp>
    <dsp:sp modelId="{6BB38475-AF12-4D06-911A-513BD7E137A6}">
      <dsp:nvSpPr>
        <dsp:cNvPr id="0" name=""/>
        <dsp:cNvSpPr/>
      </dsp:nvSpPr>
      <dsp:spPr>
        <a:xfrm>
          <a:off x="3511121" y="1863729"/>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NPC 17 – R 4, 8 Million Grant Funding </a:t>
          </a:r>
        </a:p>
      </dsp:txBody>
      <dsp:txXfrm>
        <a:off x="3624154" y="1976762"/>
        <a:ext cx="545769" cy="545769"/>
      </dsp:txXfrm>
    </dsp:sp>
    <dsp:sp modelId="{F261884F-006A-4C07-BF92-1D27AECE74E2}">
      <dsp:nvSpPr>
        <dsp:cNvPr id="0" name=""/>
        <dsp:cNvSpPr/>
      </dsp:nvSpPr>
      <dsp:spPr>
        <a:xfrm rot="12876923">
          <a:off x="4740706" y="1623884"/>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0800000">
        <a:off x="4860305" y="1748627"/>
        <a:ext cx="435622" cy="262423"/>
      </dsp:txXfrm>
    </dsp:sp>
    <dsp:sp modelId="{E583B9B7-4142-4CC8-9C5E-A56898C2A012}">
      <dsp:nvSpPr>
        <dsp:cNvPr id="0" name=""/>
        <dsp:cNvSpPr/>
      </dsp:nvSpPr>
      <dsp:spPr>
        <a:xfrm>
          <a:off x="3867308" y="924541"/>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NPO 23 – R6MILLION Grant funding  </a:t>
          </a:r>
        </a:p>
      </dsp:txBody>
      <dsp:txXfrm>
        <a:off x="3980341" y="1037574"/>
        <a:ext cx="545769" cy="545769"/>
      </dsp:txXfrm>
    </dsp:sp>
    <dsp:sp modelId="{012BA966-3158-4685-8654-8B616798131B}">
      <dsp:nvSpPr>
        <dsp:cNvPr id="0" name=""/>
        <dsp:cNvSpPr/>
      </dsp:nvSpPr>
      <dsp:spPr>
        <a:xfrm rot="14538462">
          <a:off x="5156970" y="1255106"/>
          <a:ext cx="566834" cy="437373"/>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dsp:txBody>
      <dsp:txXfrm rot="10800000">
        <a:off x="5253065" y="1400672"/>
        <a:ext cx="435622" cy="262423"/>
      </dsp:txXfrm>
    </dsp:sp>
    <dsp:sp modelId="{D72B891A-D789-4421-97B7-93B3BBE8D055}">
      <dsp:nvSpPr>
        <dsp:cNvPr id="0" name=""/>
        <dsp:cNvSpPr/>
      </dsp:nvSpPr>
      <dsp:spPr>
        <a:xfrm>
          <a:off x="4619159" y="258459"/>
          <a:ext cx="771835" cy="771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NPO 16   -R15 Million- Grant Funding </a:t>
          </a:r>
        </a:p>
      </dsp:txBody>
      <dsp:txXfrm>
        <a:off x="4732192" y="371492"/>
        <a:ext cx="545769" cy="545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F2D39-84DC-4B5C-B3D8-ABD688A1FB99}">
      <dsp:nvSpPr>
        <dsp:cNvPr id="0" name=""/>
        <dsp:cNvSpPr/>
      </dsp:nvSpPr>
      <dsp:spPr>
        <a:xfrm>
          <a:off x="5126557" y="1598429"/>
          <a:ext cx="1140471" cy="11404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Senior Executive </a:t>
          </a:r>
        </a:p>
      </dsp:txBody>
      <dsp:txXfrm>
        <a:off x="5293575" y="1765447"/>
        <a:ext cx="806435" cy="806435"/>
      </dsp:txXfrm>
    </dsp:sp>
    <dsp:sp modelId="{E2A1F6DD-33EA-4B23-8E8F-E338CFC6CF7F}">
      <dsp:nvSpPr>
        <dsp:cNvPr id="0" name=""/>
        <dsp:cNvSpPr/>
      </dsp:nvSpPr>
      <dsp:spPr>
        <a:xfrm rot="16200000">
          <a:off x="5576110" y="1183677"/>
          <a:ext cx="241365" cy="387760"/>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612315" y="1297434"/>
        <a:ext cx="168956" cy="232656"/>
      </dsp:txXfrm>
    </dsp:sp>
    <dsp:sp modelId="{B0C7F50A-BCDD-4860-9A27-07DC1BB11CA1}">
      <dsp:nvSpPr>
        <dsp:cNvPr id="0" name=""/>
        <dsp:cNvSpPr/>
      </dsp:nvSpPr>
      <dsp:spPr>
        <a:xfrm>
          <a:off x="5126557" y="2551"/>
          <a:ext cx="1140471" cy="11404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NPO 5 - R 20 Million Grant Funding </a:t>
          </a:r>
        </a:p>
      </dsp:txBody>
      <dsp:txXfrm>
        <a:off x="5293575" y="169569"/>
        <a:ext cx="806435" cy="806435"/>
      </dsp:txXfrm>
    </dsp:sp>
    <dsp:sp modelId="{33AA334F-EDA0-49C6-9FB6-6E6C5EA29F2D}">
      <dsp:nvSpPr>
        <dsp:cNvPr id="0" name=""/>
        <dsp:cNvSpPr/>
      </dsp:nvSpPr>
      <dsp:spPr>
        <a:xfrm rot="19800000">
          <a:off x="6261229" y="1579231"/>
          <a:ext cx="241365" cy="387760"/>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6266079" y="1674885"/>
        <a:ext cx="168956" cy="232656"/>
      </dsp:txXfrm>
    </dsp:sp>
    <dsp:sp modelId="{909616F5-26E5-4C8F-9A63-2F117B85A230}">
      <dsp:nvSpPr>
        <dsp:cNvPr id="0" name=""/>
        <dsp:cNvSpPr/>
      </dsp:nvSpPr>
      <dsp:spPr>
        <a:xfrm>
          <a:off x="6508628" y="800490"/>
          <a:ext cx="1140471" cy="11404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NPO 2- R 27 Million Grant Funding</a:t>
          </a:r>
        </a:p>
      </dsp:txBody>
      <dsp:txXfrm>
        <a:off x="6675646" y="967508"/>
        <a:ext cx="806435" cy="806435"/>
      </dsp:txXfrm>
    </dsp:sp>
    <dsp:sp modelId="{EBA5CBF4-D105-4B14-A4F5-BC1E0EAC12B2}">
      <dsp:nvSpPr>
        <dsp:cNvPr id="0" name=""/>
        <dsp:cNvSpPr/>
      </dsp:nvSpPr>
      <dsp:spPr>
        <a:xfrm rot="1800000">
          <a:off x="6261229" y="2370339"/>
          <a:ext cx="241365" cy="387760"/>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6266079" y="2429789"/>
        <a:ext cx="168956" cy="232656"/>
      </dsp:txXfrm>
    </dsp:sp>
    <dsp:sp modelId="{27E9A4DC-0DA6-41EB-B510-1DAC703CDAF7}">
      <dsp:nvSpPr>
        <dsp:cNvPr id="0" name=""/>
        <dsp:cNvSpPr/>
      </dsp:nvSpPr>
      <dsp:spPr>
        <a:xfrm>
          <a:off x="6508628" y="2396369"/>
          <a:ext cx="1140471" cy="11404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NPO 14 - R23 Million </a:t>
          </a:r>
        </a:p>
      </dsp:txBody>
      <dsp:txXfrm>
        <a:off x="6675646" y="2563387"/>
        <a:ext cx="806435" cy="806435"/>
      </dsp:txXfrm>
    </dsp:sp>
    <dsp:sp modelId="{4779E789-40AC-4EBC-8751-274D3F0B4A65}">
      <dsp:nvSpPr>
        <dsp:cNvPr id="0" name=""/>
        <dsp:cNvSpPr/>
      </dsp:nvSpPr>
      <dsp:spPr>
        <a:xfrm rot="5400000">
          <a:off x="5576110" y="2765893"/>
          <a:ext cx="241365" cy="387760"/>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5612315" y="2807241"/>
        <a:ext cx="168956" cy="232656"/>
      </dsp:txXfrm>
    </dsp:sp>
    <dsp:sp modelId="{2568C30E-EF77-4A2A-BE1E-7AD7164A1E56}">
      <dsp:nvSpPr>
        <dsp:cNvPr id="0" name=""/>
        <dsp:cNvSpPr/>
      </dsp:nvSpPr>
      <dsp:spPr>
        <a:xfrm>
          <a:off x="5126557" y="3194308"/>
          <a:ext cx="1140471" cy="11404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NPC 2  – R 5 541 950 Million Grant Funding </a:t>
          </a:r>
        </a:p>
      </dsp:txBody>
      <dsp:txXfrm>
        <a:off x="5293575" y="3361326"/>
        <a:ext cx="806435" cy="806435"/>
      </dsp:txXfrm>
    </dsp:sp>
    <dsp:sp modelId="{EF3A0502-163D-4F58-A782-78DC6A9DDCAE}">
      <dsp:nvSpPr>
        <dsp:cNvPr id="0" name=""/>
        <dsp:cNvSpPr/>
      </dsp:nvSpPr>
      <dsp:spPr>
        <a:xfrm rot="9000000">
          <a:off x="4890990" y="2370339"/>
          <a:ext cx="241365" cy="387760"/>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4958549" y="2429789"/>
        <a:ext cx="168956" cy="232656"/>
      </dsp:txXfrm>
    </dsp:sp>
    <dsp:sp modelId="{27B9782A-E287-4FC3-B80F-7EDC1F0BCA02}">
      <dsp:nvSpPr>
        <dsp:cNvPr id="0" name=""/>
        <dsp:cNvSpPr/>
      </dsp:nvSpPr>
      <dsp:spPr>
        <a:xfrm>
          <a:off x="3744486" y="2396369"/>
          <a:ext cx="1140471" cy="11404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NPO 13 - R 20 Million Grant Funding</a:t>
          </a:r>
        </a:p>
      </dsp:txBody>
      <dsp:txXfrm>
        <a:off x="3911504" y="2563387"/>
        <a:ext cx="806435" cy="806435"/>
      </dsp:txXfrm>
    </dsp:sp>
    <dsp:sp modelId="{44EF3524-F79E-4162-8CDE-94DC9BCF6817}">
      <dsp:nvSpPr>
        <dsp:cNvPr id="0" name=""/>
        <dsp:cNvSpPr/>
      </dsp:nvSpPr>
      <dsp:spPr>
        <a:xfrm rot="12600000">
          <a:off x="4890990" y="1579231"/>
          <a:ext cx="241365" cy="387760"/>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0800000">
        <a:off x="4958549" y="1674885"/>
        <a:ext cx="168956" cy="232656"/>
      </dsp:txXfrm>
    </dsp:sp>
    <dsp:sp modelId="{551CA417-E08F-40B2-8093-4B2B67046CB3}">
      <dsp:nvSpPr>
        <dsp:cNvPr id="0" name=""/>
        <dsp:cNvSpPr/>
      </dsp:nvSpPr>
      <dsp:spPr>
        <a:xfrm>
          <a:off x="3744486" y="800490"/>
          <a:ext cx="1140471" cy="11404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NPO 15 - R 28 Million Grant Funding </a:t>
          </a:r>
        </a:p>
      </dsp:txBody>
      <dsp:txXfrm>
        <a:off x="3911504" y="967508"/>
        <a:ext cx="806435" cy="806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94D4-AFC3-442B-8397-CC828624912E}">
      <dsp:nvSpPr>
        <dsp:cNvPr id="0" name=""/>
        <dsp:cNvSpPr/>
      </dsp:nvSpPr>
      <dsp:spPr>
        <a:xfrm>
          <a:off x="4474889" y="2464762"/>
          <a:ext cx="1969748" cy="2076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Former </a:t>
          </a:r>
          <a:r>
            <a:rPr lang="en-US" sz="2200" kern="1200" dirty="0" smtClean="0"/>
            <a:t>NLC Senior Executive 2</a:t>
          </a:r>
          <a:endParaRPr lang="en-US" sz="2200" kern="1200" dirty="0"/>
        </a:p>
      </dsp:txBody>
      <dsp:txXfrm>
        <a:off x="4763352" y="2768819"/>
        <a:ext cx="1392822" cy="1468118"/>
      </dsp:txXfrm>
    </dsp:sp>
    <dsp:sp modelId="{B11CF616-9596-47B2-86D6-22EECD7AF703}">
      <dsp:nvSpPr>
        <dsp:cNvPr id="0" name=""/>
        <dsp:cNvSpPr/>
      </dsp:nvSpPr>
      <dsp:spPr>
        <a:xfrm rot="16200000">
          <a:off x="5288604" y="1833814"/>
          <a:ext cx="342317" cy="635390"/>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5339952" y="2012240"/>
        <a:ext cx="239622" cy="381234"/>
      </dsp:txXfrm>
    </dsp:sp>
    <dsp:sp modelId="{C1441FF0-E661-4B65-899B-9B1989683C75}">
      <dsp:nvSpPr>
        <dsp:cNvPr id="0" name=""/>
        <dsp:cNvSpPr/>
      </dsp:nvSpPr>
      <dsp:spPr>
        <a:xfrm>
          <a:off x="4525365" y="-49915"/>
          <a:ext cx="1868796" cy="18687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NPO  15  - R 28 Million Grant Funding </a:t>
          </a:r>
        </a:p>
      </dsp:txBody>
      <dsp:txXfrm>
        <a:off x="4799044" y="223764"/>
        <a:ext cx="1321438" cy="13214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20AE9-3A40-4F58-9FEB-85C650A5AF4E}" type="datetimeFigureOut">
              <a:rPr lang="en-US" smtClean="0"/>
              <a:t>9/26/2022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74A47-80F0-489B-B473-E476FC1BF628}" type="slidenum">
              <a:rPr lang="en-US" smtClean="0"/>
              <a:t>‹#›</a:t>
            </a:fld>
            <a:endParaRPr lang="en-US" dirty="0"/>
          </a:p>
        </p:txBody>
      </p:sp>
    </p:spTree>
    <p:extLst>
      <p:ext uri="{BB962C8B-B14F-4D97-AF65-F5344CB8AC3E}">
        <p14:creationId xmlns:p14="http://schemas.microsoft.com/office/powerpoint/2010/main" val="146893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Justice and Constitutional Development(SIU)</a:t>
            </a:r>
          </a:p>
        </p:txBody>
      </p:sp>
    </p:spTree>
    <p:extLst>
      <p:ext uri="{BB962C8B-B14F-4D97-AF65-F5344CB8AC3E}">
        <p14:creationId xmlns:p14="http://schemas.microsoft.com/office/powerpoint/2010/main" val="3161313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5439-5284-0A4E-86AC-6BAE472769B8}"/>
              </a:ext>
            </a:extLst>
          </p:cNvPr>
          <p:cNvSpPr>
            <a:spLocks noGrp="1"/>
          </p:cNvSpPr>
          <p:nvPr>
            <p:ph type="dt" sz="half" idx="10"/>
          </p:nvPr>
        </p:nvSpPr>
        <p:spPr/>
        <p:txBody>
          <a:bodyPr/>
          <a:lstStyle/>
          <a:p>
            <a:fld id="{BD0507CD-59EC-45E6-8A39-CBBABAC24265}" type="datetime1">
              <a:rPr lang="en-US" smtClean="0"/>
              <a:t>9/26/2022</a:t>
            </a:fld>
            <a:endParaRPr lang="en-US" dirty="0"/>
          </a:p>
        </p:txBody>
      </p:sp>
      <p:sp>
        <p:nvSpPr>
          <p:cNvPr id="5" name="Footer Placeholder 4">
            <a:extLst>
              <a:ext uri="{FF2B5EF4-FFF2-40B4-BE49-F238E27FC236}">
                <a16:creationId xmlns:a16="http://schemas.microsoft.com/office/drawing/2014/main" id="{C81B93C9-D519-D749-946F-5D1EB50751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A05B9D-1928-1444-8121-0DF0857FB635}"/>
              </a:ext>
            </a:extLst>
          </p:cNvPr>
          <p:cNvSpPr>
            <a:spLocks noGrp="1"/>
          </p:cNvSpPr>
          <p:nvPr>
            <p:ph type="sldNum" sz="quarter" idx="12"/>
          </p:nvPr>
        </p:nvSpPr>
        <p:spPr/>
        <p:txBody>
          <a:bodyPr/>
          <a:lstStyle/>
          <a:p>
            <a:fld id="{A9CDD504-248B-3749-98AD-45ADFBB8EDAD}" type="slidenum">
              <a:rPr lang="en-US" smtClean="0"/>
              <a:t>‹#›</a:t>
            </a:fld>
            <a:endParaRPr lang="en-US" dirty="0"/>
          </a:p>
        </p:txBody>
      </p:sp>
      <p:pic>
        <p:nvPicPr>
          <p:cNvPr id="3" name="Picture 2" descr="Text, whiteboard&#10;&#10;Description automatically generated">
            <a:extLst>
              <a:ext uri="{FF2B5EF4-FFF2-40B4-BE49-F238E27FC236}">
                <a16:creationId xmlns:a16="http://schemas.microsoft.com/office/drawing/2014/main"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973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155E-04E6-BA42-BD6A-43349BEFD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205F596-BE0A-7C4A-8ABA-90918EE5AE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7A450A-0611-284E-BF15-2BDC31C3FF80}"/>
              </a:ext>
            </a:extLst>
          </p:cNvPr>
          <p:cNvSpPr>
            <a:spLocks noGrp="1"/>
          </p:cNvSpPr>
          <p:nvPr>
            <p:ph type="dt" sz="half" idx="10"/>
          </p:nvPr>
        </p:nvSpPr>
        <p:spPr/>
        <p:txBody>
          <a:bodyPr/>
          <a:lstStyle/>
          <a:p>
            <a:fld id="{A7BE60E7-7517-45B5-9B29-0D7FDDE81BAB}" type="datetime1">
              <a:rPr lang="en-US" smtClean="0"/>
              <a:t>9/26/2022</a:t>
            </a:fld>
            <a:endParaRPr lang="en-US" dirty="0"/>
          </a:p>
        </p:txBody>
      </p:sp>
      <p:sp>
        <p:nvSpPr>
          <p:cNvPr id="5" name="Footer Placeholder 4">
            <a:extLst>
              <a:ext uri="{FF2B5EF4-FFF2-40B4-BE49-F238E27FC236}">
                <a16:creationId xmlns:a16="http://schemas.microsoft.com/office/drawing/2014/main" id="{25B13F36-8790-4D4B-A3E7-C02733AC43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0FAA4-6077-DC4E-B979-B32471ABB42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77004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9879-68E2-1640-8E2C-55A90A49B332}"/>
              </a:ext>
            </a:extLst>
          </p:cNvPr>
          <p:cNvSpPr>
            <a:spLocks noGrp="1"/>
          </p:cNvSpPr>
          <p:nvPr>
            <p:ph type="title" orient="vert"/>
          </p:nvPr>
        </p:nvSpPr>
        <p:spPr>
          <a:xfrm>
            <a:off x="8724900" y="1630017"/>
            <a:ext cx="2628900" cy="454694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DAE703-6467-5547-804C-D08F6EB63487}"/>
              </a:ext>
            </a:extLst>
          </p:cNvPr>
          <p:cNvSpPr>
            <a:spLocks noGrp="1"/>
          </p:cNvSpPr>
          <p:nvPr>
            <p:ph type="body" orient="vert" idx="1"/>
          </p:nvPr>
        </p:nvSpPr>
        <p:spPr>
          <a:xfrm>
            <a:off x="838200" y="1630017"/>
            <a:ext cx="7734300" cy="45469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4503C-A530-154B-A6EB-7CE2CCDAACE1}"/>
              </a:ext>
            </a:extLst>
          </p:cNvPr>
          <p:cNvSpPr>
            <a:spLocks noGrp="1"/>
          </p:cNvSpPr>
          <p:nvPr>
            <p:ph type="dt" sz="half" idx="10"/>
          </p:nvPr>
        </p:nvSpPr>
        <p:spPr/>
        <p:txBody>
          <a:bodyPr/>
          <a:lstStyle/>
          <a:p>
            <a:fld id="{B49CEC73-32EC-4561-9F25-F6362DCDAE57}" type="datetime1">
              <a:rPr lang="en-US" smtClean="0"/>
              <a:t>9/26/2022</a:t>
            </a:fld>
            <a:endParaRPr lang="en-US" dirty="0"/>
          </a:p>
        </p:txBody>
      </p:sp>
      <p:sp>
        <p:nvSpPr>
          <p:cNvPr id="5" name="Footer Placeholder 4">
            <a:extLst>
              <a:ext uri="{FF2B5EF4-FFF2-40B4-BE49-F238E27FC236}">
                <a16:creationId xmlns:a16="http://schemas.microsoft.com/office/drawing/2014/main" id="{C5CE2184-312B-BB4D-AF0A-75074252D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1A53CA-4C26-3F4C-907F-6D77D54AEE2E}"/>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176325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84716DD8-6F47-4247-A989-EF2EC7B77358}" type="datetime1">
              <a:rPr lang="en-US" smtClean="0">
                <a:solidFill>
                  <a:srgbClr val="000000">
                    <a:tint val="75000"/>
                  </a:srgbClr>
                </a:solidFill>
              </a:rPr>
              <a:t>9/26/2022</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524000" y="0"/>
            <a:ext cx="87376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p:txBody>
      </p:sp>
    </p:spTree>
    <p:extLst>
      <p:ext uri="{BB962C8B-B14F-4D97-AF65-F5344CB8AC3E}">
        <p14:creationId xmlns:p14="http://schemas.microsoft.com/office/powerpoint/2010/main" val="1132285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109728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C98E8F72-7C3D-4A42-BCDD-C3A644AC0F6F}" type="datetime1">
              <a:rPr lang="en-US" smtClean="0">
                <a:solidFill>
                  <a:srgbClr val="000000">
                    <a:tint val="75000"/>
                  </a:srgbClr>
                </a:solidFill>
              </a:rPr>
              <a:t>9/26/2022</a:t>
            </a:fld>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solidFill>
                  <a:srgbClr val="000000">
                    <a:tint val="75000"/>
                  </a:srgbClr>
                </a:solidFill>
              </a:rPr>
              <a:pPr>
                <a:defRPr/>
              </a:pPr>
              <a:t>‹#›</a:t>
            </a:fld>
            <a:endParaRPr lang="en-ZA" dirty="0">
              <a:solidFill>
                <a:srgbClr val="000000">
                  <a:tint val="75000"/>
                </a:srgbClr>
              </a:solidFill>
            </a:endParaRPr>
          </a:p>
        </p:txBody>
      </p:sp>
      <p:sp>
        <p:nvSpPr>
          <p:cNvPr id="7" name="Content Placeholder 2"/>
          <p:cNvSpPr>
            <a:spLocks noGrp="1"/>
          </p:cNvSpPr>
          <p:nvPr>
            <p:ph idx="13"/>
          </p:nvPr>
        </p:nvSpPr>
        <p:spPr>
          <a:xfrm>
            <a:off x="1524000" y="0"/>
            <a:ext cx="87376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p:txBody>
      </p:sp>
    </p:spTree>
    <p:extLst>
      <p:ext uri="{BB962C8B-B14F-4D97-AF65-F5344CB8AC3E}">
        <p14:creationId xmlns:p14="http://schemas.microsoft.com/office/powerpoint/2010/main" val="97107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627-A53B-3048-B6EA-A2BF476C63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BFD3C4-89B6-3F48-81C7-6C2DBC939B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1B27DC-9FFB-6743-89E8-A4ACAE76CC8D}"/>
              </a:ext>
            </a:extLst>
          </p:cNvPr>
          <p:cNvSpPr>
            <a:spLocks noGrp="1"/>
          </p:cNvSpPr>
          <p:nvPr>
            <p:ph type="dt" sz="half" idx="10"/>
          </p:nvPr>
        </p:nvSpPr>
        <p:spPr/>
        <p:txBody>
          <a:bodyPr/>
          <a:lstStyle/>
          <a:p>
            <a:fld id="{2039342A-E673-4773-A3DF-145CE0CA0206}" type="datetime1">
              <a:rPr lang="en-US" smtClean="0"/>
              <a:t>9/26/2022</a:t>
            </a:fld>
            <a:endParaRPr lang="en-US" dirty="0"/>
          </a:p>
        </p:txBody>
      </p:sp>
      <p:sp>
        <p:nvSpPr>
          <p:cNvPr id="5" name="Footer Placeholder 4">
            <a:extLst>
              <a:ext uri="{FF2B5EF4-FFF2-40B4-BE49-F238E27FC236}">
                <a16:creationId xmlns:a16="http://schemas.microsoft.com/office/drawing/2014/main" id="{08EB1D24-6A66-7B42-A7B4-F6C181288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A9D119-17C1-7140-B9C6-A0C41DA662E6}"/>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89913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6B3-011D-5C48-9B2B-FC3DBD2A11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40FFEC-0D00-E141-A367-3265FC55D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C9EDDD-05DF-0D40-B2B9-254DF259AAB1}"/>
              </a:ext>
            </a:extLst>
          </p:cNvPr>
          <p:cNvSpPr>
            <a:spLocks noGrp="1"/>
          </p:cNvSpPr>
          <p:nvPr>
            <p:ph type="dt" sz="half" idx="10"/>
          </p:nvPr>
        </p:nvSpPr>
        <p:spPr/>
        <p:txBody>
          <a:bodyPr/>
          <a:lstStyle/>
          <a:p>
            <a:fld id="{3D3E6393-4BAE-4082-BC30-5977329913FD}" type="datetime1">
              <a:rPr lang="en-US" smtClean="0"/>
              <a:t>9/26/2022</a:t>
            </a:fld>
            <a:endParaRPr lang="en-US" dirty="0"/>
          </a:p>
        </p:txBody>
      </p:sp>
      <p:sp>
        <p:nvSpPr>
          <p:cNvPr id="5" name="Footer Placeholder 4">
            <a:extLst>
              <a:ext uri="{FF2B5EF4-FFF2-40B4-BE49-F238E27FC236}">
                <a16:creationId xmlns:a16="http://schemas.microsoft.com/office/drawing/2014/main" id="{C1F6726C-5650-A543-87EF-06120095F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B7625-F254-0346-AD09-F79293C0D53D}"/>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3730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23A01D20-A6C1-E445-8B2A-3554BF3E40A5}"/>
              </a:ext>
            </a:extLst>
          </p:cNvPr>
          <p:cNvSpPr>
            <a:spLocks noGrp="1"/>
          </p:cNvSpPr>
          <p:nvPr>
            <p:ph type="dt" sz="half" idx="10"/>
          </p:nvPr>
        </p:nvSpPr>
        <p:spPr/>
        <p:txBody>
          <a:bodyPr/>
          <a:lstStyle/>
          <a:p>
            <a:fld id="{5B4D355C-5071-44DB-8C5E-9FA3F4301423}" type="datetime1">
              <a:rPr lang="en-US" smtClean="0"/>
              <a:t>9/26/2022</a:t>
            </a:fld>
            <a:endParaRPr lang="en-US" dirty="0"/>
          </a:p>
        </p:txBody>
      </p:sp>
      <p:sp>
        <p:nvSpPr>
          <p:cNvPr id="6" name="Footer Placeholder 5">
            <a:extLst>
              <a:ext uri="{FF2B5EF4-FFF2-40B4-BE49-F238E27FC236}">
                <a16:creationId xmlns:a16="http://schemas.microsoft.com/office/drawing/2014/main" id="{53C30385-9B94-2744-A2AA-326886690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D1AB07-E156-FA48-9C0E-7B03E1E512C0}"/>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34100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8D765C-DC0E-0F41-9E03-361A96282716}"/>
              </a:ext>
            </a:extLst>
          </p:cNvPr>
          <p:cNvSpPr>
            <a:spLocks noGrp="1"/>
          </p:cNvSpPr>
          <p:nvPr>
            <p:ph type="dt" sz="half" idx="10"/>
          </p:nvPr>
        </p:nvSpPr>
        <p:spPr/>
        <p:txBody>
          <a:bodyPr/>
          <a:lstStyle/>
          <a:p>
            <a:fld id="{E19ACB4D-410E-46D3-8D7E-4090873898EC}" type="datetime1">
              <a:rPr lang="en-US" smtClean="0"/>
              <a:t>9/26/2022</a:t>
            </a:fld>
            <a:endParaRPr lang="en-US" dirty="0"/>
          </a:p>
        </p:txBody>
      </p:sp>
      <p:sp>
        <p:nvSpPr>
          <p:cNvPr id="8" name="Footer Placeholder 7">
            <a:extLst>
              <a:ext uri="{FF2B5EF4-FFF2-40B4-BE49-F238E27FC236}">
                <a16:creationId xmlns:a16="http://schemas.microsoft.com/office/drawing/2014/main" id="{FF0CCBEA-7ADA-1141-B321-6C180D75A5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B488A8-F653-7F48-AFE0-C444727A74DF}"/>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360776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B9F5-5A0B-0640-8670-BA166D387B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37D437-7616-E744-8FBF-E257344D994B}"/>
              </a:ext>
            </a:extLst>
          </p:cNvPr>
          <p:cNvSpPr>
            <a:spLocks noGrp="1"/>
          </p:cNvSpPr>
          <p:nvPr>
            <p:ph type="dt" sz="half" idx="10"/>
          </p:nvPr>
        </p:nvSpPr>
        <p:spPr/>
        <p:txBody>
          <a:bodyPr/>
          <a:lstStyle/>
          <a:p>
            <a:fld id="{7BAD7A82-A20E-4C5B-8565-11D34A46199C}" type="datetime1">
              <a:rPr lang="en-US" smtClean="0"/>
              <a:t>9/26/2022</a:t>
            </a:fld>
            <a:endParaRPr lang="en-US" dirty="0"/>
          </a:p>
        </p:txBody>
      </p:sp>
      <p:sp>
        <p:nvSpPr>
          <p:cNvPr id="4" name="Footer Placeholder 3">
            <a:extLst>
              <a:ext uri="{FF2B5EF4-FFF2-40B4-BE49-F238E27FC236}">
                <a16:creationId xmlns:a16="http://schemas.microsoft.com/office/drawing/2014/main" id="{C9C2135E-AED5-E447-A3A5-9C4C9DF741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816EA7-41C3-E140-A1E2-6B640E58106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55076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0B408-53BC-3C40-94D5-019B5708AFC6}"/>
              </a:ext>
            </a:extLst>
          </p:cNvPr>
          <p:cNvSpPr>
            <a:spLocks noGrp="1"/>
          </p:cNvSpPr>
          <p:nvPr>
            <p:ph type="dt" sz="half" idx="10"/>
          </p:nvPr>
        </p:nvSpPr>
        <p:spPr/>
        <p:txBody>
          <a:bodyPr/>
          <a:lstStyle/>
          <a:p>
            <a:fld id="{B8BE797A-B375-4DD2-8C74-F6DF13D4325D}" type="datetime1">
              <a:rPr lang="en-US" smtClean="0"/>
              <a:t>9/26/2022</a:t>
            </a:fld>
            <a:endParaRPr lang="en-US" dirty="0"/>
          </a:p>
        </p:txBody>
      </p:sp>
      <p:sp>
        <p:nvSpPr>
          <p:cNvPr id="3" name="Footer Placeholder 2">
            <a:extLst>
              <a:ext uri="{FF2B5EF4-FFF2-40B4-BE49-F238E27FC236}">
                <a16:creationId xmlns:a16="http://schemas.microsoft.com/office/drawing/2014/main" id="{3BF1CD8B-97B1-7341-A6AC-533734769D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C65F07-FFB9-D741-B567-14BADCADB699}"/>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153612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4831D-69E7-0941-B74B-1C2660E9FB0F}"/>
              </a:ext>
            </a:extLst>
          </p:cNvPr>
          <p:cNvSpPr>
            <a:spLocks noGrp="1"/>
          </p:cNvSpPr>
          <p:nvPr>
            <p:ph type="dt" sz="half" idx="10"/>
          </p:nvPr>
        </p:nvSpPr>
        <p:spPr/>
        <p:txBody>
          <a:bodyPr/>
          <a:lstStyle/>
          <a:p>
            <a:fld id="{6AA4ECAD-A30C-4E4F-B169-46239F080499}" type="datetime1">
              <a:rPr lang="en-US" smtClean="0"/>
              <a:t>9/26/2022</a:t>
            </a:fld>
            <a:endParaRPr lang="en-US" dirty="0"/>
          </a:p>
        </p:txBody>
      </p:sp>
      <p:sp>
        <p:nvSpPr>
          <p:cNvPr id="6" name="Footer Placeholder 5">
            <a:extLst>
              <a:ext uri="{FF2B5EF4-FFF2-40B4-BE49-F238E27FC236}">
                <a16:creationId xmlns:a16="http://schemas.microsoft.com/office/drawing/2014/main" id="{CD7AF55B-098F-E64A-960D-B9A00CDEF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4C566-9986-1E4C-8F2B-BB1BCC8D5ED4}"/>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29384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537AB8-7DCE-7B4E-8D20-581650CF9DE3}"/>
              </a:ext>
            </a:extLst>
          </p:cNvPr>
          <p:cNvSpPr>
            <a:spLocks noGrp="1"/>
          </p:cNvSpPr>
          <p:nvPr>
            <p:ph type="dt" sz="half" idx="10"/>
          </p:nvPr>
        </p:nvSpPr>
        <p:spPr/>
        <p:txBody>
          <a:bodyPr/>
          <a:lstStyle/>
          <a:p>
            <a:fld id="{85E317DE-800D-4B45-B790-AA6D2DDFB446}" type="datetime1">
              <a:rPr lang="en-US" smtClean="0"/>
              <a:t>9/26/2022</a:t>
            </a:fld>
            <a:endParaRPr lang="en-US" dirty="0"/>
          </a:p>
        </p:txBody>
      </p:sp>
      <p:sp>
        <p:nvSpPr>
          <p:cNvPr id="6" name="Footer Placeholder 5">
            <a:extLst>
              <a:ext uri="{FF2B5EF4-FFF2-40B4-BE49-F238E27FC236}">
                <a16:creationId xmlns:a16="http://schemas.microsoft.com/office/drawing/2014/main" id="{5D40F3F2-D95F-5A4E-94DA-77760C3CD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E09693-8FEF-B94C-8BCF-53A6D82BBAEC}"/>
              </a:ext>
            </a:extLst>
          </p:cNvPr>
          <p:cNvSpPr>
            <a:spLocks noGrp="1"/>
          </p:cNvSpPr>
          <p:nvPr>
            <p:ph type="sldNum" sz="quarter" idx="12"/>
          </p:nvPr>
        </p:nvSpPr>
        <p:spPr/>
        <p:txBody>
          <a:bodyPr/>
          <a:lstStyle/>
          <a:p>
            <a:fld id="{A9CDD504-248B-3749-98AD-45ADFBB8EDAD}" type="slidenum">
              <a:rPr lang="en-US" smtClean="0"/>
              <a:t>‹#›</a:t>
            </a:fld>
            <a:endParaRPr lang="en-US" dirty="0"/>
          </a:p>
        </p:txBody>
      </p:sp>
    </p:spTree>
    <p:extLst>
      <p:ext uri="{BB962C8B-B14F-4D97-AF65-F5344CB8AC3E}">
        <p14:creationId xmlns:p14="http://schemas.microsoft.com/office/powerpoint/2010/main" val="87461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22D361-9B95-B64B-937E-1F3051EBFB86}"/>
              </a:ext>
            </a:extLst>
          </p:cNvPr>
          <p:cNvPicPr>
            <a:picLocks noChangeAspect="1"/>
          </p:cNvPicPr>
          <p:nvPr userDrawn="1"/>
        </p:nvPicPr>
        <p:blipFill>
          <a:blip r:embed="rId1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F998767-6306-6644-AB6F-34010D36F1B7}"/>
              </a:ext>
            </a:extLst>
          </p:cNvPr>
          <p:cNvSpPr>
            <a:spLocks noGrp="1"/>
          </p:cNvSpPr>
          <p:nvPr>
            <p:ph type="title"/>
          </p:nvPr>
        </p:nvSpPr>
        <p:spPr>
          <a:xfrm>
            <a:off x="838200" y="16524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DF1FD7-A7B9-DB40-BEDB-1B59BE32CB45}"/>
              </a:ext>
            </a:extLst>
          </p:cNvPr>
          <p:cNvSpPr>
            <a:spLocks noGrp="1"/>
          </p:cNvSpPr>
          <p:nvPr>
            <p:ph type="body" idx="1"/>
          </p:nvPr>
        </p:nvSpPr>
        <p:spPr>
          <a:xfrm>
            <a:off x="838200" y="3110947"/>
            <a:ext cx="10515600" cy="2872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B4B01-CB77-8140-9460-3B2D2DFFC585}"/>
              </a:ext>
            </a:extLst>
          </p:cNvPr>
          <p:cNvSpPr>
            <a:spLocks noGrp="1"/>
          </p:cNvSpPr>
          <p:nvPr>
            <p:ph type="dt" sz="half" idx="2"/>
          </p:nvPr>
        </p:nvSpPr>
        <p:spPr>
          <a:xfrm>
            <a:off x="838200" y="65352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B244B-2315-4755-83EF-404AA583940F}" type="datetime1">
              <a:rPr lang="en-US" smtClean="0"/>
              <a:t>9/26/2022</a:t>
            </a:fld>
            <a:endParaRPr lang="en-US" dirty="0"/>
          </a:p>
        </p:txBody>
      </p:sp>
      <p:sp>
        <p:nvSpPr>
          <p:cNvPr id="5" name="Footer Placeholder 4">
            <a:extLst>
              <a:ext uri="{FF2B5EF4-FFF2-40B4-BE49-F238E27FC236}">
                <a16:creationId xmlns:a16="http://schemas.microsoft.com/office/drawing/2014/main" id="{4E582743-B218-2948-BDC2-36D6522BADFA}"/>
              </a:ext>
            </a:extLst>
          </p:cNvPr>
          <p:cNvSpPr>
            <a:spLocks noGrp="1"/>
          </p:cNvSpPr>
          <p:nvPr>
            <p:ph type="ftr" sz="quarter" idx="3"/>
          </p:nvPr>
        </p:nvSpPr>
        <p:spPr>
          <a:xfrm>
            <a:off x="4038600" y="65352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5341A8-C364-DC45-9DAC-1F8B358C8E1F}"/>
              </a:ext>
            </a:extLst>
          </p:cNvPr>
          <p:cNvSpPr>
            <a:spLocks noGrp="1"/>
          </p:cNvSpPr>
          <p:nvPr>
            <p:ph type="sldNum" sz="quarter" idx="4"/>
          </p:nvPr>
        </p:nvSpPr>
        <p:spPr>
          <a:xfrm>
            <a:off x="8610600" y="65352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D504-248B-3749-98AD-45ADFBB8EDAD}" type="slidenum">
              <a:rPr lang="en-US" smtClean="0"/>
              <a:t>‹#›</a:t>
            </a:fld>
            <a:endParaRPr lang="en-US" dirty="0"/>
          </a:p>
        </p:txBody>
      </p:sp>
    </p:spTree>
    <p:extLst>
      <p:ext uri="{BB962C8B-B14F-4D97-AF65-F5344CB8AC3E}">
        <p14:creationId xmlns:p14="http://schemas.microsoft.com/office/powerpoint/2010/main" val="1150688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4" y="3257006"/>
            <a:ext cx="8630196" cy="2805320"/>
          </a:xfrm>
          <a:prstGeom prst="rect">
            <a:avLst/>
          </a:prstGeom>
        </p:spPr>
        <p:txBody>
          <a:bodyPr wrap="square">
            <a:spAutoFit/>
          </a:bodyPr>
          <a:lstStyle/>
          <a:p>
            <a:pPr algn="ctr">
              <a:lnSpc>
                <a:spcPct val="150000"/>
              </a:lnSpc>
            </a:pPr>
            <a:r>
              <a:rPr lang="en-US" sz="2000" b="1" dirty="0">
                <a:solidFill>
                  <a:srgbClr val="FFFF00"/>
                </a:solidFill>
                <a:latin typeface="Arial" panose="020B0604020202020204" pitchFamily="34" charset="0"/>
                <a:cs typeface="Arial" panose="020B0604020202020204" pitchFamily="34" charset="0"/>
              </a:rPr>
              <a:t>Presentation</a:t>
            </a:r>
          </a:p>
          <a:p>
            <a:pPr algn="ctr">
              <a:lnSpc>
                <a:spcPct val="150000"/>
              </a:lnSpc>
            </a:pPr>
            <a:r>
              <a:rPr lang="en-US" sz="2000" b="1" dirty="0">
                <a:solidFill>
                  <a:srgbClr val="FFFF00"/>
                </a:solidFill>
                <a:latin typeface="Arial" panose="020B0604020202020204" pitchFamily="34" charset="0"/>
                <a:cs typeface="Arial" panose="020B0604020202020204" pitchFamily="34" charset="0"/>
              </a:rPr>
              <a:t>Status of SIU’s investigations relating to </a:t>
            </a:r>
          </a:p>
          <a:p>
            <a:pPr algn="ctr">
              <a:lnSpc>
                <a:spcPct val="150000"/>
              </a:lnSpc>
            </a:pPr>
            <a:r>
              <a:rPr lang="en-US" sz="2000" b="1" dirty="0">
                <a:solidFill>
                  <a:srgbClr val="FFFF00"/>
                </a:solidFill>
                <a:latin typeface="Arial" panose="020B0604020202020204" pitchFamily="34" charset="0"/>
                <a:cs typeface="Arial" panose="020B0604020202020204" pitchFamily="34" charset="0"/>
              </a:rPr>
              <a:t>National Lotteries Commission </a:t>
            </a:r>
          </a:p>
          <a:p>
            <a:pPr algn="ctr">
              <a:lnSpc>
                <a:spcPct val="150000"/>
              </a:lnSpc>
            </a:pPr>
            <a:r>
              <a:rPr lang="en-US" sz="2000" b="1" dirty="0">
                <a:solidFill>
                  <a:srgbClr val="FFFF00"/>
                </a:solidFill>
                <a:latin typeface="Arial" panose="020B0604020202020204" pitchFamily="34" charset="0"/>
                <a:cs typeface="Arial" panose="020B0604020202020204" pitchFamily="34" charset="0"/>
              </a:rPr>
              <a:t>27 September 2022</a:t>
            </a:r>
          </a:p>
          <a:p>
            <a:pPr algn="ctr">
              <a:lnSpc>
                <a:spcPct val="150000"/>
              </a:lnSpc>
            </a:pPr>
            <a:r>
              <a:rPr lang="en-US" sz="2000" b="1" dirty="0">
                <a:solidFill>
                  <a:srgbClr val="FFFF00"/>
                </a:solidFill>
                <a:latin typeface="Arial" panose="020B0604020202020204" pitchFamily="34" charset="0"/>
                <a:cs typeface="Arial" panose="020B0604020202020204" pitchFamily="34" charset="0"/>
              </a:rPr>
              <a:t>By</a:t>
            </a:r>
          </a:p>
          <a:p>
            <a:pPr algn="ctr">
              <a:lnSpc>
                <a:spcPct val="150000"/>
              </a:lnSpc>
            </a:pPr>
            <a:r>
              <a:rPr lang="en-US" sz="2000" b="1" dirty="0">
                <a:solidFill>
                  <a:srgbClr val="FFFF00"/>
                </a:solidFill>
                <a:latin typeface="Arial" panose="020B0604020202020204" pitchFamily="34" charset="0"/>
                <a:cs typeface="Arial" panose="020B0604020202020204" pitchFamily="34" charset="0"/>
              </a:rPr>
              <a:t>Adv. Andy Mothibi</a:t>
            </a:r>
          </a:p>
        </p:txBody>
      </p:sp>
      <p:sp>
        <p:nvSpPr>
          <p:cNvPr id="3" name="Slide Number Placeholder 2"/>
          <p:cNvSpPr>
            <a:spLocks noGrp="1"/>
          </p:cNvSpPr>
          <p:nvPr>
            <p:ph type="sldNum" sz="quarter" idx="12"/>
          </p:nvPr>
        </p:nvSpPr>
        <p:spPr/>
        <p:txBody>
          <a:bodyPr/>
          <a:lstStyle/>
          <a:p>
            <a:fld id="{A9CDD504-248B-3749-98AD-45ADFBB8EDAD}" type="slidenum">
              <a:rPr lang="en-US" smtClean="0"/>
              <a:t>1</a:t>
            </a:fld>
            <a:endParaRPr lang="en-US" dirty="0"/>
          </a:p>
        </p:txBody>
      </p:sp>
    </p:spTree>
    <p:extLst>
      <p:ext uri="{BB962C8B-B14F-4D97-AF65-F5344CB8AC3E}">
        <p14:creationId xmlns:p14="http://schemas.microsoft.com/office/powerpoint/2010/main" val="58611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7714" y="1402080"/>
            <a:ext cx="6244045" cy="435429"/>
          </a:xfrm>
        </p:spPr>
        <p:txBody>
          <a:bodyPr>
            <a:normAutofit/>
          </a:bodyPr>
          <a:lstStyle/>
          <a:p>
            <a:r>
              <a:rPr lang="en-US" sz="1800" dirty="0">
                <a:latin typeface="Arial" panose="020B0604020202020204" pitchFamily="34" charset="0"/>
                <a:cs typeface="Arial" panose="020B0604020202020204" pitchFamily="34" charset="0"/>
              </a:rPr>
              <a:t>Information previously </a:t>
            </a:r>
            <a:r>
              <a:rPr lang="en-US" sz="1800" dirty="0" smtClean="0">
                <a:latin typeface="Arial" panose="020B0604020202020204" pitchFamily="34" charset="0"/>
                <a:cs typeface="Arial" panose="020B0604020202020204" pitchFamily="34" charset="0"/>
              </a:rPr>
              <a:t>reported on the 2</a:t>
            </a:r>
            <a:r>
              <a:rPr lang="en-US" sz="1800" baseline="30000" dirty="0" smtClean="0">
                <a:latin typeface="Arial" panose="020B0604020202020204" pitchFamily="34" charset="0"/>
                <a:cs typeface="Arial" panose="020B0604020202020204" pitchFamily="34" charset="0"/>
              </a:rPr>
              <a:t>nd</a:t>
            </a:r>
            <a:r>
              <a:rPr lang="en-US" sz="1800" dirty="0" smtClean="0">
                <a:latin typeface="Arial" panose="020B0604020202020204" pitchFamily="34" charset="0"/>
                <a:cs typeface="Arial" panose="020B0604020202020204" pitchFamily="34" charset="0"/>
              </a:rPr>
              <a:t> March 2022 </a:t>
            </a:r>
            <a:endParaRPr lang="en-US" sz="1800"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217714" y="1837509"/>
            <a:ext cx="6244045" cy="4322338"/>
          </a:xfrm>
        </p:spPr>
        <p:txBody>
          <a:bodyPr>
            <a:noAutofit/>
          </a:bodyPr>
          <a:lstStyle/>
          <a:p>
            <a:pPr marL="0" lvl="0" indent="0" defTabSz="457200">
              <a:lnSpc>
                <a:spcPct val="100000"/>
              </a:lnSpc>
              <a:spcBef>
                <a:spcPts val="600"/>
              </a:spcBef>
              <a:buNone/>
            </a:pPr>
            <a:r>
              <a:rPr lang="en-US" sz="1200" b="1" u="sng" dirty="0">
                <a:latin typeface="Arial" panose="020B0604020202020204" pitchFamily="34" charset="0"/>
                <a:cs typeface="Arial" panose="020B0604020202020204" pitchFamily="34" charset="0"/>
              </a:rPr>
              <a:t>Former Board Member 2 </a:t>
            </a:r>
            <a:endParaRPr lang="en-US" sz="1200" u="sng" dirty="0">
              <a:latin typeface="Arial" panose="020B0604020202020204" pitchFamily="34" charset="0"/>
              <a:cs typeface="Arial" panose="020B0604020202020204" pitchFamily="34" charset="0"/>
            </a:endParaRPr>
          </a:p>
          <a:p>
            <a:pPr marL="0" lvl="0" indent="0" defTabSz="457200">
              <a:lnSpc>
                <a:spcPct val="170000"/>
              </a:lnSpc>
              <a:spcBef>
                <a:spcPts val="600"/>
              </a:spcBef>
              <a:buNone/>
            </a:pPr>
            <a:r>
              <a:rPr lang="en-US" sz="1200" dirty="0">
                <a:latin typeface="Arial" panose="020B0604020202020204" pitchFamily="34" charset="0"/>
                <a:cs typeface="Arial" panose="020B0604020202020204" pitchFamily="34" charset="0"/>
              </a:rPr>
              <a:t>The former board member  was appointed as the board chairperson of the NLC during the period 2009 to 30 November 2020.</a:t>
            </a:r>
          </a:p>
          <a:p>
            <a:pPr marL="0" lvl="0" indent="0" defTabSz="457200">
              <a:lnSpc>
                <a:spcPct val="170000"/>
              </a:lnSpc>
              <a:spcBef>
                <a:spcPts val="600"/>
              </a:spcBef>
              <a:buNone/>
            </a:pPr>
            <a:r>
              <a:rPr lang="en-US" sz="1200" dirty="0">
                <a:latin typeface="Arial" panose="020B0604020202020204" pitchFamily="34" charset="0"/>
                <a:cs typeface="Arial" panose="020B0604020202020204" pitchFamily="34" charset="0"/>
              </a:rPr>
              <a:t>The investigation has revealed that various NPO’s contributed towards the purchase of an immovable property on behalf of the board member. Mentioned below are the NPO’s that contributed towards the purchase .</a:t>
            </a:r>
          </a:p>
          <a:p>
            <a:pPr marL="0" lvl="0" indent="0" algn="just" defTabSz="457200">
              <a:lnSpc>
                <a:spcPct val="150000"/>
              </a:lnSpc>
              <a:spcBef>
                <a:spcPts val="600"/>
              </a:spcBef>
              <a:buNone/>
            </a:pPr>
            <a:r>
              <a:rPr lang="en-US" sz="1200" b="1" u="sng" dirty="0">
                <a:latin typeface="Arial" panose="020B0604020202020204" pitchFamily="34" charset="0"/>
                <a:cs typeface="Arial" panose="020B0604020202020204" pitchFamily="34" charset="0"/>
              </a:rPr>
              <a:t>NPO’s/NPC’s  that contributed towards the purchase of  the former board members property</a:t>
            </a:r>
          </a:p>
          <a:p>
            <a:pPr marL="0" lvl="0" indent="0" algn="just" defTabSz="457200">
              <a:lnSpc>
                <a:spcPct val="150000"/>
              </a:lnSpc>
              <a:spcBef>
                <a:spcPts val="600"/>
              </a:spcBef>
              <a:buNone/>
            </a:pPr>
            <a:r>
              <a:rPr lang="en-US" sz="1200" u="sng" dirty="0">
                <a:latin typeface="Arial" panose="020B0604020202020204" pitchFamily="34" charset="0"/>
                <a:cs typeface="Arial" panose="020B0604020202020204" pitchFamily="34" charset="0"/>
              </a:rPr>
              <a:t>NPO 5  (Phase1) </a:t>
            </a:r>
          </a:p>
          <a:p>
            <a:pPr marL="342900" lvl="0" indent="-342900" algn="just" defTabSz="457200">
              <a:lnSpc>
                <a:spcPct val="150000"/>
              </a:lnSpc>
              <a:spcBef>
                <a:spcPts val="600"/>
              </a:spcBef>
              <a:buFont typeface="Arial"/>
              <a:buChar char="•"/>
            </a:pPr>
            <a:r>
              <a:rPr lang="en-GB" sz="1200" dirty="0">
                <a:latin typeface="Arial" panose="020B0604020202020204" pitchFamily="34" charset="0"/>
                <a:cs typeface="Arial" panose="020B0604020202020204" pitchFamily="34" charset="0"/>
              </a:rPr>
              <a:t>NPO 5  was hijacked by the persons mentioned in the application form in that the persons who applied are not the legitimate members of the NPO </a:t>
            </a:r>
          </a:p>
          <a:p>
            <a:pPr marL="342900" lvl="0" indent="-342900" algn="just" defTabSz="457200">
              <a:lnSpc>
                <a:spcPct val="150000"/>
              </a:lnSpc>
              <a:spcBef>
                <a:spcPts val="600"/>
              </a:spcBef>
              <a:buFont typeface="Arial"/>
              <a:buChar char="•"/>
            </a:pPr>
            <a:r>
              <a:rPr lang="en-GB" sz="1200" dirty="0">
                <a:latin typeface="Arial" panose="020B0604020202020204" pitchFamily="34" charset="0"/>
                <a:cs typeface="Arial" panose="020B0604020202020204" pitchFamily="34" charset="0"/>
              </a:rPr>
              <a:t>On 1 September 2017 , the hijacker who purported to be the manager whereby she signed and submitted the application form. </a:t>
            </a:r>
          </a:p>
          <a:p>
            <a:endParaRPr lang="en-US" sz="1400" dirty="0"/>
          </a:p>
        </p:txBody>
      </p:sp>
      <p:sp>
        <p:nvSpPr>
          <p:cNvPr id="4" name="Text Placeholder 3"/>
          <p:cNvSpPr>
            <a:spLocks noGrp="1"/>
          </p:cNvSpPr>
          <p:nvPr>
            <p:ph type="body" sz="quarter" idx="3"/>
          </p:nvPr>
        </p:nvSpPr>
        <p:spPr>
          <a:xfrm>
            <a:off x="6662056" y="1254035"/>
            <a:ext cx="5042264" cy="583474"/>
          </a:xfrm>
        </p:spPr>
        <p:txBody>
          <a:bodyPr>
            <a:normAutofit/>
          </a:bodyPr>
          <a:lstStyle/>
          <a:p>
            <a:r>
              <a:rPr lang="en-US" sz="1800" dirty="0" smtClean="0">
                <a:latin typeface="Arial" panose="020B0604020202020204" pitchFamily="34" charset="0"/>
                <a:cs typeface="Arial" panose="020B0604020202020204" pitchFamily="34" charset="0"/>
              </a:rPr>
              <a:t>New information since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6810103" y="2116182"/>
            <a:ext cx="5068387" cy="4043663"/>
          </a:xfrm>
        </p:spPr>
        <p:txBody>
          <a:bodyPr>
            <a:normAutofit/>
          </a:bodyPr>
          <a:lstStyle/>
          <a:p>
            <a:pPr>
              <a:lnSpc>
                <a:spcPct val="150000"/>
              </a:lnSpc>
            </a:pPr>
            <a:r>
              <a:rPr lang="en-US" sz="1400" dirty="0" smtClean="0">
                <a:latin typeface="Arial" panose="020B0604020202020204" pitchFamily="34" charset="0"/>
                <a:cs typeface="Arial" panose="020B0604020202020204" pitchFamily="34" charset="0"/>
              </a:rPr>
              <a:t>No new information </a:t>
            </a:r>
          </a:p>
          <a:p>
            <a:pPr>
              <a:lnSpc>
                <a:spcPct val="150000"/>
              </a:lnSpc>
            </a:pPr>
            <a:r>
              <a:rPr lang="en-US" sz="1400" dirty="0" smtClean="0">
                <a:latin typeface="Arial" panose="020B0604020202020204" pitchFamily="34" charset="0"/>
                <a:cs typeface="Arial" panose="020B0604020202020204" pitchFamily="34" charset="0"/>
              </a:rPr>
              <a:t>Civil litigation will be instituted in order to recover monies misappropriated.  </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1959428" y="165463"/>
            <a:ext cx="7289075" cy="369332"/>
          </a:xfrm>
          <a:prstGeom prst="rect">
            <a:avLst/>
          </a:prstGeom>
        </p:spPr>
        <p:txBody>
          <a:bodyPr wrap="square">
            <a:spAutoFit/>
          </a:bodyPr>
          <a:lstStyle/>
          <a:p>
            <a:pPr algn="ctr"/>
            <a:r>
              <a:rPr lang="en-US" b="1" dirty="0">
                <a:solidFill>
                  <a:prstClr val="black"/>
                </a:solidFill>
                <a:latin typeface="Arial" panose="020B0604020202020204" pitchFamily="34" charset="0"/>
                <a:cs typeface="Arial" panose="020B0604020202020204" pitchFamily="34" charset="0"/>
              </a:rPr>
              <a:t>FORMER BOARD MEMBER 2   </a:t>
            </a:r>
          </a:p>
        </p:txBody>
      </p:sp>
      <p:sp>
        <p:nvSpPr>
          <p:cNvPr id="7" name="Slide Number Placeholder 6"/>
          <p:cNvSpPr>
            <a:spLocks noGrp="1"/>
          </p:cNvSpPr>
          <p:nvPr>
            <p:ph type="sldNum" sz="quarter" idx="12"/>
          </p:nvPr>
        </p:nvSpPr>
        <p:spPr/>
        <p:txBody>
          <a:bodyPr/>
          <a:lstStyle/>
          <a:p>
            <a:fld id="{A9CDD504-248B-3749-98AD-45ADFBB8EDAD}" type="slidenum">
              <a:rPr lang="en-US" smtClean="0"/>
              <a:t>10</a:t>
            </a:fld>
            <a:endParaRPr lang="en-US" dirty="0"/>
          </a:p>
        </p:txBody>
      </p:sp>
    </p:spTree>
    <p:extLst>
      <p:ext uri="{BB962C8B-B14F-4D97-AF65-F5344CB8AC3E}">
        <p14:creationId xmlns:p14="http://schemas.microsoft.com/office/powerpoint/2010/main" val="5663472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651346"/>
            <a:ext cx="5997576" cy="752220"/>
          </a:xfrm>
        </p:spPr>
        <p:txBody>
          <a:bodyPr>
            <a:norm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6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69670" y="2255520"/>
            <a:ext cx="5927906" cy="3904326"/>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Background </a:t>
            </a:r>
            <a:r>
              <a:rPr lang="en-US" sz="1600" dirty="0" smtClean="0">
                <a:latin typeface="Arial" panose="020B0604020202020204" pitchFamily="34" charset="0"/>
                <a:cs typeface="Arial" panose="020B0604020202020204" pitchFamily="34" charset="0"/>
              </a:rPr>
              <a:t>- NPO </a:t>
            </a:r>
            <a:r>
              <a:rPr lang="en-US" sz="1600" dirty="0">
                <a:latin typeface="Arial" panose="020B0604020202020204" pitchFamily="34" charset="0"/>
                <a:cs typeface="Arial" panose="020B0604020202020204" pitchFamily="34" charset="0"/>
              </a:rPr>
              <a:t>14  PHASE 1 </a:t>
            </a:r>
          </a:p>
          <a:p>
            <a:pPr algn="just">
              <a:lnSpc>
                <a:spcPct val="150000"/>
              </a:lnSpc>
            </a:pPr>
            <a:r>
              <a:rPr lang="en-US" sz="1600" dirty="0" smtClean="0">
                <a:latin typeface="Arial" panose="020B0604020202020204" pitchFamily="34" charset="0"/>
                <a:cs typeface="Arial" panose="020B0604020202020204" pitchFamily="34" charset="0"/>
              </a:rPr>
              <a:t>NPO </a:t>
            </a:r>
            <a:r>
              <a:rPr lang="en-US" sz="1600" dirty="0">
                <a:latin typeface="Arial" panose="020B0604020202020204" pitchFamily="34" charset="0"/>
                <a:cs typeface="Arial" panose="020B0604020202020204" pitchFamily="34" charset="0"/>
              </a:rPr>
              <a:t>14 submitted an application for grant funding to the NLC in 2015 and it was not successful.</a:t>
            </a:r>
          </a:p>
          <a:p>
            <a:pPr algn="just">
              <a:lnSpc>
                <a:spcPct val="150000"/>
              </a:lnSpc>
            </a:pPr>
            <a:r>
              <a:rPr lang="en-US" sz="1600" dirty="0">
                <a:latin typeface="Arial" panose="020B0604020202020204" pitchFamily="34" charset="0"/>
                <a:cs typeface="Arial" panose="020B0604020202020204" pitchFamily="34" charset="0"/>
              </a:rPr>
              <a:t>NPO 14 was hijacked by several members known to SIU and they submitted an application for grant funding to the NLC on 05 September 2017 for the construction of an Old age home in Northern Cape province. The NLC granted the NPO 14 a total funding of R23 000 000.00.</a:t>
            </a:r>
          </a:p>
          <a:p>
            <a:pPr marL="0" indent="0">
              <a:buNone/>
            </a:pPr>
            <a:endParaRPr lang="en-US" sz="1600" u="sng" dirty="0">
              <a:latin typeface="Arial" panose="020B0604020202020204" pitchFamily="34" charset="0"/>
              <a:cs typeface="Arial" panose="020B0604020202020204" pitchFamily="34" charset="0"/>
            </a:endParaRPr>
          </a:p>
          <a:p>
            <a:endParaRPr lang="en-US" sz="1600" u="sng" dirty="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311537" y="1082035"/>
            <a:ext cx="5183188" cy="823912"/>
          </a:xfrm>
        </p:spPr>
        <p:txBody>
          <a:bodyPr/>
          <a:lstStyle/>
          <a:p>
            <a:r>
              <a:rPr lang="en-US" dirty="0" smtClean="0"/>
              <a:t>New information since the last meeting</a:t>
            </a:r>
            <a:endParaRPr lang="en-US" dirty="0"/>
          </a:p>
        </p:txBody>
      </p:sp>
      <p:sp>
        <p:nvSpPr>
          <p:cNvPr id="6" name="Content Placeholder 5"/>
          <p:cNvSpPr>
            <a:spLocks noGrp="1"/>
          </p:cNvSpPr>
          <p:nvPr>
            <p:ph sz="quarter" idx="4"/>
          </p:nvPr>
        </p:nvSpPr>
        <p:spPr>
          <a:xfrm>
            <a:off x="6172200" y="2255520"/>
            <a:ext cx="5810794" cy="3904326"/>
          </a:xfrm>
        </p:spPr>
        <p:txBody>
          <a:bodyPr>
            <a:normAutofit/>
          </a:bodyPr>
          <a:lstStyle/>
          <a:p>
            <a:pPr algn="just">
              <a:lnSpc>
                <a:spcPct val="150000"/>
              </a:lnSpc>
            </a:pPr>
            <a:r>
              <a:rPr lang="en-US" sz="1600" dirty="0">
                <a:latin typeface="Arial" panose="020B0604020202020204" pitchFamily="34" charset="0"/>
                <a:cs typeface="Arial" panose="020B0604020202020204" pitchFamily="34" charset="0"/>
              </a:rPr>
              <a:t>Referral to the National Prosecuting Authority to be submitted by 30 October </a:t>
            </a:r>
            <a:r>
              <a:rPr lang="en-US" sz="1600" dirty="0" smtClean="0">
                <a:latin typeface="Arial" panose="020B0604020202020204" pitchFamily="34" charset="0"/>
                <a:cs typeface="Arial" panose="020B0604020202020204" pitchFamily="34" charset="0"/>
              </a:rPr>
              <a:t>2022.</a:t>
            </a: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Civil Litigation to set aside and recover is </a:t>
            </a:r>
            <a:r>
              <a:rPr lang="en-US" sz="1600" dirty="0" smtClean="0">
                <a:latin typeface="Arial" panose="020B0604020202020204" pitchFamily="34" charset="0"/>
                <a:cs typeface="Arial" panose="020B0604020202020204" pitchFamily="34" charset="0"/>
              </a:rPr>
              <a:t>underway.</a:t>
            </a:r>
            <a:endParaRPr lang="en-US" sz="1600" dirty="0">
              <a:latin typeface="Arial" panose="020B0604020202020204" pitchFamily="34" charset="0"/>
              <a:cs typeface="Arial" panose="020B0604020202020204" pitchFamily="34" charset="0"/>
            </a:endParaRP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2360023" y="174171"/>
            <a:ext cx="6059690"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INVESTIGATION INTO NPO’S AND NPC’s</a:t>
            </a:r>
            <a:endParaRPr lang="en-US" sz="1600" dirty="0"/>
          </a:p>
        </p:txBody>
      </p:sp>
      <p:sp>
        <p:nvSpPr>
          <p:cNvPr id="5" name="Slide Number Placeholder 4"/>
          <p:cNvSpPr>
            <a:spLocks noGrp="1"/>
          </p:cNvSpPr>
          <p:nvPr>
            <p:ph type="sldNum" sz="quarter" idx="12"/>
          </p:nvPr>
        </p:nvSpPr>
        <p:spPr/>
        <p:txBody>
          <a:bodyPr/>
          <a:lstStyle/>
          <a:p>
            <a:fld id="{A9CDD504-248B-3749-98AD-45ADFBB8EDAD}" type="slidenum">
              <a:rPr lang="en-US" smtClean="0"/>
              <a:t>100</a:t>
            </a:fld>
            <a:endParaRPr lang="en-US" dirty="0"/>
          </a:p>
        </p:txBody>
      </p:sp>
    </p:spTree>
    <p:extLst>
      <p:ext uri="{BB962C8B-B14F-4D97-AF65-F5344CB8AC3E}">
        <p14:creationId xmlns:p14="http://schemas.microsoft.com/office/powerpoint/2010/main" val="14050892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73532" y="139337"/>
            <a:ext cx="7069278" cy="470263"/>
          </a:xfrm>
        </p:spPr>
        <p:txBody>
          <a:bodyPr>
            <a:noAutofit/>
          </a:bodyPr>
          <a:lstStyle/>
          <a:p>
            <a:pPr algn="ctr"/>
            <a:r>
              <a:rPr lang="en-US" sz="1600" dirty="0">
                <a:solidFill>
                  <a:prstClr val="black"/>
                </a:solidFill>
                <a:latin typeface="Arial" panose="020B0604020202020204" pitchFamily="34" charset="0"/>
                <a:cs typeface="Arial" panose="020B0604020202020204" pitchFamily="34" charset="0"/>
              </a:rPr>
              <a:t>INVESTIGATION INTO NPO’S AND NPC’s</a:t>
            </a:r>
            <a:endParaRPr lang="en-US" sz="1600" dirty="0"/>
          </a:p>
        </p:txBody>
      </p:sp>
      <p:sp>
        <p:nvSpPr>
          <p:cNvPr id="3" name="Content Placeholder 2"/>
          <p:cNvSpPr>
            <a:spLocks noGrp="1"/>
          </p:cNvSpPr>
          <p:nvPr>
            <p:ph sz="half" idx="2"/>
          </p:nvPr>
        </p:nvSpPr>
        <p:spPr>
          <a:xfrm>
            <a:off x="217714" y="2475258"/>
            <a:ext cx="6548846" cy="3684588"/>
          </a:xfrm>
        </p:spPr>
        <p:txBody>
          <a:bodyPr>
            <a:noAutofit/>
          </a:bodyPr>
          <a:lstStyle/>
          <a:p>
            <a:pPr marL="0" indent="0" algn="just">
              <a:buNone/>
            </a:pPr>
            <a:r>
              <a:rPr lang="en-US" sz="1600" u="sng" dirty="0">
                <a:latin typeface="Arial" panose="020B0604020202020204" pitchFamily="34" charset="0"/>
                <a:cs typeface="Arial" panose="020B0604020202020204" pitchFamily="34" charset="0"/>
              </a:rPr>
              <a:t>Companies appointed for the construction of the old age home</a:t>
            </a:r>
          </a:p>
          <a:p>
            <a:pPr algn="just">
              <a:lnSpc>
                <a:spcPct val="150000"/>
              </a:lnSpc>
            </a:pPr>
            <a:r>
              <a:rPr lang="en-US" sz="1600" dirty="0">
                <a:latin typeface="Arial" panose="020B0604020202020204" pitchFamily="34" charset="0"/>
                <a:cs typeface="Arial" panose="020B0604020202020204" pitchFamily="34" charset="0"/>
              </a:rPr>
              <a:t>Construction company -  owned by cousin of the NLC senior official.</a:t>
            </a:r>
          </a:p>
          <a:p>
            <a:pPr algn="just">
              <a:lnSpc>
                <a:spcPct val="150000"/>
              </a:lnSpc>
            </a:pPr>
            <a:r>
              <a:rPr lang="en-US" sz="1600" dirty="0">
                <a:latin typeface="Arial" panose="020B0604020202020204" pitchFamily="34" charset="0"/>
                <a:cs typeface="Arial" panose="020B0604020202020204" pitchFamily="34" charset="0"/>
              </a:rPr>
              <a:t>Engineering company - owned by the brother of the NLC senior official.</a:t>
            </a:r>
          </a:p>
          <a:p>
            <a:pPr algn="just">
              <a:lnSpc>
                <a:spcPct val="150000"/>
              </a:lnSpc>
            </a:pPr>
            <a:r>
              <a:rPr lang="en-US" sz="1600" dirty="0">
                <a:latin typeface="Arial" panose="020B0604020202020204" pitchFamily="34" charset="0"/>
                <a:cs typeface="Arial" panose="020B0604020202020204" pitchFamily="34" charset="0"/>
              </a:rPr>
              <a:t>Company B - owned by the wife of the NLC senior official.  </a:t>
            </a:r>
          </a:p>
          <a:p>
            <a:pPr algn="just">
              <a:lnSpc>
                <a:spcPct val="150000"/>
              </a:lnSpc>
            </a:pPr>
            <a:r>
              <a:rPr lang="en-US" sz="1600" dirty="0">
                <a:latin typeface="Arial" panose="020B0604020202020204" pitchFamily="34" charset="0"/>
                <a:cs typeface="Arial" panose="020B0604020202020204" pitchFamily="34" charset="0"/>
              </a:rPr>
              <a:t>The biggest chunk of the grant received from the NLC went to the above mentioned companies. </a:t>
            </a:r>
          </a:p>
          <a:p>
            <a:pPr marL="0" indent="0" algn="just">
              <a:lnSpc>
                <a:spcPct val="150000"/>
              </a:lnSpc>
              <a:buNone/>
            </a:pPr>
            <a:endParaRPr lang="en-US" sz="1600" dirty="0">
              <a:latin typeface="Arial" panose="020B0604020202020204" pitchFamily="34" charset="0"/>
              <a:cs typeface="Arial" panose="020B0604020202020204" pitchFamily="34" charset="0"/>
            </a:endParaRPr>
          </a:p>
          <a:p>
            <a:pPr marL="0" indent="0">
              <a:buNone/>
            </a:pPr>
            <a:endParaRPr lang="en-US" sz="1600" dirty="0"/>
          </a:p>
        </p:txBody>
      </p:sp>
      <p:sp>
        <p:nvSpPr>
          <p:cNvPr id="4" name="Text Placeholder 3"/>
          <p:cNvSpPr>
            <a:spLocks noGrp="1"/>
          </p:cNvSpPr>
          <p:nvPr>
            <p:ph type="body" sz="quarter" idx="3"/>
          </p:nvPr>
        </p:nvSpPr>
        <p:spPr>
          <a:xfrm>
            <a:off x="6992981" y="1651347"/>
            <a:ext cx="5042263" cy="448506"/>
          </a:xfrm>
        </p:spPr>
        <p:txBody>
          <a:bodyPr>
            <a:normAutofit fontScale="92500"/>
          </a:bodyPr>
          <a:lstStyle/>
          <a:p>
            <a:r>
              <a:rPr lang="en-US" dirty="0" smtClean="0"/>
              <a:t>New information since the last meeting</a:t>
            </a:r>
            <a:endParaRPr lang="en-US" dirty="0"/>
          </a:p>
        </p:txBody>
      </p:sp>
      <p:sp>
        <p:nvSpPr>
          <p:cNvPr id="6" name="Content Placeholder 5"/>
          <p:cNvSpPr>
            <a:spLocks noGrp="1"/>
          </p:cNvSpPr>
          <p:nvPr>
            <p:ph sz="quarter" idx="4"/>
          </p:nvPr>
        </p:nvSpPr>
        <p:spPr>
          <a:xfrm>
            <a:off x="6992982" y="2475258"/>
            <a:ext cx="4362405" cy="3684588"/>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9CDD504-248B-3749-98AD-45ADFBB8EDAD}" type="slidenum">
              <a:rPr lang="en-US" smtClean="0"/>
              <a:t>101</a:t>
            </a:fld>
            <a:endParaRPr lang="en-US" dirty="0"/>
          </a:p>
        </p:txBody>
      </p:sp>
      <p:sp>
        <p:nvSpPr>
          <p:cNvPr id="7" name="Rectangle 6"/>
          <p:cNvSpPr/>
          <p:nvPr/>
        </p:nvSpPr>
        <p:spPr>
          <a:xfrm>
            <a:off x="95795" y="1651346"/>
            <a:ext cx="5756366"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Information previously reported on the 2</a:t>
            </a:r>
            <a:r>
              <a:rPr lang="en-US" b="1" baseline="30000" dirty="0">
                <a:latin typeface="Arial" panose="020B0604020202020204" pitchFamily="34" charset="0"/>
                <a:cs typeface="Arial" panose="020B0604020202020204" pitchFamily="34" charset="0"/>
              </a:rPr>
              <a:t>nd</a:t>
            </a:r>
            <a:r>
              <a:rPr lang="en-US" b="1" dirty="0">
                <a:latin typeface="Arial" panose="020B0604020202020204" pitchFamily="34" charset="0"/>
                <a:cs typeface="Arial" panose="020B0604020202020204" pitchFamily="34" charset="0"/>
              </a:rPr>
              <a:t> March 2022 </a:t>
            </a:r>
          </a:p>
        </p:txBody>
      </p:sp>
    </p:spTree>
    <p:extLst>
      <p:ext uri="{BB962C8B-B14F-4D97-AF65-F5344CB8AC3E}">
        <p14:creationId xmlns:p14="http://schemas.microsoft.com/office/powerpoint/2010/main" val="11428984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086" y="1651346"/>
            <a:ext cx="5910490" cy="760928"/>
          </a:xfrm>
        </p:spPr>
        <p:txBody>
          <a:bodyPr>
            <a:no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600" dirty="0">
              <a:solidFill>
                <a:prstClr val="black"/>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87085" y="1907177"/>
            <a:ext cx="7097486" cy="4267481"/>
          </a:xfrm>
        </p:spPr>
        <p:txBody>
          <a:bodyPr>
            <a:noAutofit/>
          </a:bodyPr>
          <a:lstStyle/>
          <a:p>
            <a:pPr marL="0" indent="0" algn="just">
              <a:lnSpc>
                <a:spcPct val="100000"/>
              </a:lnSpc>
              <a:buNone/>
            </a:pPr>
            <a:endParaRPr lang="en-US" sz="1600" b="1" dirty="0" smtClean="0">
              <a:latin typeface="Arial" panose="020B0604020202020204" pitchFamily="34" charset="0"/>
              <a:cs typeface="Arial" panose="020B0604020202020204" pitchFamily="34" charset="0"/>
            </a:endParaRPr>
          </a:p>
          <a:p>
            <a:pPr marL="0" indent="0" algn="just">
              <a:lnSpc>
                <a:spcPct val="100000"/>
              </a:lnSpc>
              <a:buNone/>
            </a:pPr>
            <a:r>
              <a:rPr lang="en-US" sz="1600" b="1" dirty="0" smtClean="0">
                <a:latin typeface="Arial" panose="020B0604020202020204" pitchFamily="34" charset="0"/>
                <a:cs typeface="Arial" panose="020B0604020202020204" pitchFamily="34" charset="0"/>
              </a:rPr>
              <a:t>NPO </a:t>
            </a:r>
            <a:r>
              <a:rPr lang="en-US" sz="1600" b="1" dirty="0">
                <a:latin typeface="Arial" panose="020B0604020202020204" pitchFamily="34" charset="0"/>
                <a:cs typeface="Arial" panose="020B0604020202020204" pitchFamily="34" charset="0"/>
              </a:rPr>
              <a:t>14 PHASE 1  </a:t>
            </a:r>
          </a:p>
          <a:p>
            <a:pPr marL="0" indent="0" algn="just">
              <a:lnSpc>
                <a:spcPct val="100000"/>
              </a:lnSpc>
              <a:buNone/>
            </a:pPr>
            <a:r>
              <a:rPr lang="en-US" sz="1600" b="1" dirty="0" smtClean="0">
                <a:latin typeface="Arial" panose="020B0604020202020204" pitchFamily="34" charset="0"/>
                <a:cs typeface="Arial" panose="020B0604020202020204" pitchFamily="34" charset="0"/>
              </a:rPr>
              <a:t>Value </a:t>
            </a:r>
            <a:r>
              <a:rPr lang="en-US" sz="1600" b="1" dirty="0">
                <a:latin typeface="Arial" panose="020B0604020202020204" pitchFamily="34" charset="0"/>
                <a:cs typeface="Arial" panose="020B0604020202020204" pitchFamily="34" charset="0"/>
              </a:rPr>
              <a:t>for money</a:t>
            </a:r>
          </a:p>
          <a:p>
            <a:pPr algn="just">
              <a:lnSpc>
                <a:spcPct val="100000"/>
              </a:lnSpc>
            </a:pPr>
            <a:r>
              <a:rPr lang="en-US" sz="1600" dirty="0">
                <a:latin typeface="Arial" panose="020B0604020202020204" pitchFamily="34" charset="0"/>
                <a:cs typeface="Arial" panose="020B0604020202020204" pitchFamily="34" charset="0"/>
              </a:rPr>
              <a:t>Hijackers abandoned the project at the inception stage. They vanished with all the R20 million paid by the NLC. The Project restarted only after a further funding by the NLC was granted. Despite this , the project remains unfinished to this day.</a:t>
            </a:r>
          </a:p>
          <a:p>
            <a:pPr marL="0" indent="0" algn="just">
              <a:lnSpc>
                <a:spcPct val="100000"/>
              </a:lnSpc>
              <a:buNone/>
            </a:pPr>
            <a:endParaRPr lang="en-US" sz="1600" dirty="0" smtClean="0">
              <a:latin typeface="Arial" panose="020B0604020202020204" pitchFamily="34" charset="0"/>
              <a:cs typeface="Arial" panose="020B0604020202020204" pitchFamily="34" charset="0"/>
            </a:endParaRPr>
          </a:p>
          <a:p>
            <a:pPr marL="0" indent="0" algn="just">
              <a:lnSpc>
                <a:spcPct val="100000"/>
              </a:lnSpc>
              <a:buNone/>
            </a:pPr>
            <a:r>
              <a:rPr lang="en-US" sz="1600" b="1" dirty="0" smtClean="0">
                <a:latin typeface="Arial" panose="020B0604020202020204" pitchFamily="34" charset="0"/>
                <a:cs typeface="Arial" panose="020B0604020202020204" pitchFamily="34" charset="0"/>
              </a:rPr>
              <a:t>Financial </a:t>
            </a:r>
            <a:r>
              <a:rPr lang="en-US" sz="1600" b="1" dirty="0">
                <a:latin typeface="Arial" panose="020B0604020202020204" pitchFamily="34" charset="0"/>
                <a:cs typeface="Arial" panose="020B0604020202020204" pitchFamily="34" charset="0"/>
              </a:rPr>
              <a:t>Investigation NPO 14</a:t>
            </a:r>
          </a:p>
          <a:p>
            <a:pPr algn="just">
              <a:lnSpc>
                <a:spcPct val="100000"/>
              </a:lnSpc>
            </a:pPr>
            <a:r>
              <a:rPr lang="en-US" sz="1600" dirty="0">
                <a:latin typeface="Arial" panose="020B0604020202020204" pitchFamily="34" charset="0"/>
                <a:cs typeface="Arial" panose="020B0604020202020204" pitchFamily="34" charset="0"/>
              </a:rPr>
              <a:t>The investigation has revealed that R1 550 000.00 was transferred from NPO 14 to private farming business.</a:t>
            </a:r>
          </a:p>
          <a:p>
            <a:pPr algn="just">
              <a:lnSpc>
                <a:spcPct val="100000"/>
              </a:lnSpc>
            </a:pPr>
            <a:r>
              <a:rPr lang="en-US" sz="1600" dirty="0">
                <a:latin typeface="Arial" panose="020B0604020202020204" pitchFamily="34" charset="0"/>
                <a:cs typeface="Arial" panose="020B0604020202020204" pitchFamily="34" charset="0"/>
              </a:rPr>
              <a:t>R3 826 005.00 was transferred from NPO 14 to Private Company 2.</a:t>
            </a:r>
          </a:p>
          <a:p>
            <a:pPr algn="just">
              <a:lnSpc>
                <a:spcPct val="100000"/>
              </a:lnSpc>
            </a:pPr>
            <a:r>
              <a:rPr lang="en-US" sz="1600" dirty="0">
                <a:latin typeface="Arial" panose="020B0604020202020204" pitchFamily="34" charset="0"/>
                <a:cs typeface="Arial" panose="020B0604020202020204" pitchFamily="34" charset="0"/>
              </a:rPr>
              <a:t>NPO 14 also transferred R 15 000 000.00 to NPO 15. </a:t>
            </a:r>
          </a:p>
          <a:p>
            <a:pPr algn="just">
              <a:lnSpc>
                <a:spcPct val="100000"/>
              </a:lnSpc>
            </a:pPr>
            <a:endParaRPr lang="en-US" sz="1600" dirty="0">
              <a:latin typeface="Arial" panose="020B0604020202020204" pitchFamily="34" charset="0"/>
              <a:cs typeface="Arial" panose="020B0604020202020204" pitchFamily="34" charset="0"/>
            </a:endParaRPr>
          </a:p>
          <a:p>
            <a:pPr marL="0" indent="0" algn="just">
              <a:lnSpc>
                <a:spcPct val="100000"/>
              </a:lnSpc>
              <a:buNone/>
            </a:pPr>
            <a:endParaRPr lang="en-US" sz="900" dirty="0"/>
          </a:p>
        </p:txBody>
      </p:sp>
      <p:sp>
        <p:nvSpPr>
          <p:cNvPr id="4" name="Text Placeholder 3"/>
          <p:cNvSpPr>
            <a:spLocks noGrp="1"/>
          </p:cNvSpPr>
          <p:nvPr>
            <p:ph type="body" sz="quarter" idx="3"/>
          </p:nvPr>
        </p:nvSpPr>
        <p:spPr>
          <a:xfrm>
            <a:off x="7489371" y="1436914"/>
            <a:ext cx="4598126" cy="470263"/>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4"/>
          </p:nvPr>
        </p:nvSpPr>
        <p:spPr>
          <a:xfrm>
            <a:off x="7376160" y="2159726"/>
            <a:ext cx="4615542" cy="4000120"/>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8" name="Rectangle 7"/>
          <p:cNvSpPr/>
          <p:nvPr/>
        </p:nvSpPr>
        <p:spPr>
          <a:xfrm>
            <a:off x="2420983" y="217714"/>
            <a:ext cx="5998730"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INVESTIGATION INTO NPO’S AND NPC’s</a:t>
            </a:r>
            <a:endParaRPr lang="en-US" sz="1600" dirty="0"/>
          </a:p>
        </p:txBody>
      </p:sp>
      <p:sp>
        <p:nvSpPr>
          <p:cNvPr id="5" name="Slide Number Placeholder 4"/>
          <p:cNvSpPr>
            <a:spLocks noGrp="1"/>
          </p:cNvSpPr>
          <p:nvPr>
            <p:ph type="sldNum" sz="quarter" idx="12"/>
          </p:nvPr>
        </p:nvSpPr>
        <p:spPr/>
        <p:txBody>
          <a:bodyPr/>
          <a:lstStyle/>
          <a:p>
            <a:fld id="{A9CDD504-248B-3749-98AD-45ADFBB8EDAD}" type="slidenum">
              <a:rPr lang="en-US" smtClean="0"/>
              <a:t>102</a:t>
            </a:fld>
            <a:endParaRPr lang="en-US" dirty="0"/>
          </a:p>
        </p:txBody>
      </p:sp>
    </p:spTree>
    <p:extLst>
      <p:ext uri="{BB962C8B-B14F-4D97-AF65-F5344CB8AC3E}">
        <p14:creationId xmlns:p14="http://schemas.microsoft.com/office/powerpoint/2010/main" val="24680654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8046" y="1785257"/>
            <a:ext cx="5849529" cy="444137"/>
          </a:xfrm>
        </p:spPr>
        <p:txBody>
          <a:bodyPr>
            <a:normAutofit fontScale="700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139338" y="1915886"/>
            <a:ext cx="6749142" cy="4243960"/>
          </a:xfrm>
        </p:spPr>
        <p:txBody>
          <a:bodyPr>
            <a:noAutofit/>
          </a:bodyPr>
          <a:lstStyle/>
          <a:p>
            <a:pPr marL="0" indent="0" algn="just">
              <a:lnSpc>
                <a:spcPct val="150000"/>
              </a:lnSpc>
              <a:buNone/>
            </a:pPr>
            <a:r>
              <a:rPr lang="en-US" sz="1600" b="1" dirty="0">
                <a:latin typeface="Arial" panose="020B0604020202020204" pitchFamily="34" charset="0"/>
                <a:cs typeface="Arial" panose="020B0604020202020204" pitchFamily="34" charset="0"/>
              </a:rPr>
              <a:t>NPO 9 PHASE 1  </a:t>
            </a:r>
          </a:p>
          <a:p>
            <a:pPr algn="just">
              <a:lnSpc>
                <a:spcPct val="150000"/>
              </a:lnSpc>
            </a:pPr>
            <a:r>
              <a:rPr lang="en-US" sz="1600" dirty="0" smtClean="0">
                <a:latin typeface="Arial" panose="020B0604020202020204" pitchFamily="34" charset="0"/>
                <a:cs typeface="Arial" panose="020B0604020202020204" pitchFamily="34" charset="0"/>
              </a:rPr>
              <a:t>On </a:t>
            </a:r>
            <a:r>
              <a:rPr lang="en-US" sz="1600" dirty="0">
                <a:latin typeface="Arial" panose="020B0604020202020204" pitchFamily="34" charset="0"/>
                <a:cs typeface="Arial" panose="020B0604020202020204" pitchFamily="34" charset="0"/>
              </a:rPr>
              <a:t>7 December 2017 an application for grant funding  to NLC  on behalf of  the NPO. The purpose of the application was for the construction of integrated sports facilities in Limpopo.</a:t>
            </a:r>
            <a:endParaRPr lang="en-US" sz="1600" b="1"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“The  NPO was awarded with grant funding of R15 million.</a:t>
            </a:r>
          </a:p>
          <a:p>
            <a:pPr marL="0" indent="0" algn="just">
              <a:lnSpc>
                <a:spcPct val="150000"/>
              </a:lnSpc>
              <a:buNone/>
            </a:pPr>
            <a:r>
              <a:rPr lang="en-US" sz="1600" u="sng" dirty="0">
                <a:latin typeface="Arial" panose="020B0604020202020204" pitchFamily="34" charset="0"/>
                <a:cs typeface="Arial" panose="020B0604020202020204" pitchFamily="34" charset="0"/>
              </a:rPr>
              <a:t>Financial Investigation – I am made for God’s Glory </a:t>
            </a:r>
          </a:p>
          <a:p>
            <a:pPr algn="just">
              <a:lnSpc>
                <a:spcPct val="150000"/>
              </a:lnSpc>
            </a:pPr>
            <a:r>
              <a:rPr lang="en-US" sz="1600" dirty="0">
                <a:latin typeface="Arial" panose="020B0604020202020204" pitchFamily="34" charset="0"/>
                <a:cs typeface="Arial" panose="020B0604020202020204" pitchFamily="34" charset="0"/>
              </a:rPr>
              <a:t>The financial analyses conducted on the NPO’s bank account has revealed that a total of R695,000.00 was transferred from “I am made for God’s Glory” bank account to the hijackers personal bank account and R6,636,400.00 was transferred to the hijackers law firm</a:t>
            </a:r>
          </a:p>
          <a:p>
            <a:pPr marL="0" indent="0" algn="just">
              <a:lnSpc>
                <a:spcPct val="150000"/>
              </a:lnSpc>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7088778" y="1651346"/>
            <a:ext cx="4720045" cy="334208"/>
          </a:xfrm>
        </p:spPr>
        <p:txBody>
          <a:bodyPr>
            <a:normAutofit fontScale="85000" lnSpcReduction="20000"/>
          </a:bodyPr>
          <a:lstStyle/>
          <a:p>
            <a:r>
              <a:rPr lang="en-US" dirty="0" smtClean="0"/>
              <a:t>New information since the last meeting</a:t>
            </a:r>
            <a:endParaRPr lang="en-US" dirty="0"/>
          </a:p>
        </p:txBody>
      </p:sp>
      <p:sp>
        <p:nvSpPr>
          <p:cNvPr id="6" name="Content Placeholder 5"/>
          <p:cNvSpPr>
            <a:spLocks noGrp="1"/>
          </p:cNvSpPr>
          <p:nvPr>
            <p:ph sz="quarter" idx="4"/>
          </p:nvPr>
        </p:nvSpPr>
        <p:spPr>
          <a:xfrm>
            <a:off x="7088778" y="2475258"/>
            <a:ext cx="4266610" cy="3684588"/>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7" name="Rectangle 6"/>
          <p:cNvSpPr/>
          <p:nvPr/>
        </p:nvSpPr>
        <p:spPr>
          <a:xfrm>
            <a:off x="2299063" y="226423"/>
            <a:ext cx="6120650"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INVESTIGATION INTO NPO’S AND NPC’s</a:t>
            </a:r>
            <a:endParaRPr lang="en-US" sz="1600" dirty="0"/>
          </a:p>
        </p:txBody>
      </p:sp>
      <p:sp>
        <p:nvSpPr>
          <p:cNvPr id="5" name="Slide Number Placeholder 4"/>
          <p:cNvSpPr>
            <a:spLocks noGrp="1"/>
          </p:cNvSpPr>
          <p:nvPr>
            <p:ph type="sldNum" sz="quarter" idx="12"/>
          </p:nvPr>
        </p:nvSpPr>
        <p:spPr/>
        <p:txBody>
          <a:bodyPr/>
          <a:lstStyle/>
          <a:p>
            <a:fld id="{A9CDD504-248B-3749-98AD-45ADFBB8EDAD}" type="slidenum">
              <a:rPr lang="en-US" smtClean="0"/>
              <a:t>103</a:t>
            </a:fld>
            <a:endParaRPr lang="en-US" dirty="0"/>
          </a:p>
        </p:txBody>
      </p:sp>
    </p:spTree>
    <p:extLst>
      <p:ext uri="{BB962C8B-B14F-4D97-AF65-F5344CB8AC3E}">
        <p14:creationId xmlns:p14="http://schemas.microsoft.com/office/powerpoint/2010/main" val="27716373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360022" y="113212"/>
            <a:ext cx="6383383" cy="670560"/>
          </a:xfrm>
        </p:spPr>
        <p:txBody>
          <a:bodyPr>
            <a:normAutofit/>
          </a:bodyPr>
          <a:lstStyle/>
          <a:p>
            <a:pPr marL="0" lvl="0" indent="0" algn="ctr">
              <a:buNone/>
            </a:pPr>
            <a:r>
              <a:rPr lang="en-US" sz="1800" b="1" dirty="0">
                <a:solidFill>
                  <a:prstClr val="black"/>
                </a:solidFill>
                <a:latin typeface="Arial" panose="020B0604020202020204" pitchFamily="34" charset="0"/>
                <a:cs typeface="Arial" panose="020B0604020202020204" pitchFamily="34" charset="0"/>
              </a:rPr>
              <a:t>INVESTIGATION INTO NPO’S AND NPC’s</a:t>
            </a:r>
          </a:p>
          <a:p>
            <a:pPr marL="0" indent="0">
              <a:buNone/>
            </a:pPr>
            <a:endParaRPr lang="en-US" sz="3200" dirty="0"/>
          </a:p>
        </p:txBody>
      </p:sp>
      <p:sp>
        <p:nvSpPr>
          <p:cNvPr id="4" name="Text Placeholder 3"/>
          <p:cNvSpPr>
            <a:spLocks noGrp="1"/>
          </p:cNvSpPr>
          <p:nvPr>
            <p:ph type="body" sz="quarter" idx="3"/>
          </p:nvPr>
        </p:nvSpPr>
        <p:spPr>
          <a:xfrm>
            <a:off x="2029098" y="1159179"/>
            <a:ext cx="7985759" cy="896044"/>
          </a:xfrm>
        </p:spPr>
        <p:txBody>
          <a:bodyPr>
            <a:normAutofit/>
          </a:bodyPr>
          <a:lstStyle/>
          <a:p>
            <a:pPr algn="ctr"/>
            <a:r>
              <a:rPr lang="en-US" dirty="0">
                <a:solidFill>
                  <a:prstClr val="black"/>
                </a:solidFill>
                <a:latin typeface="Arial" panose="020B0604020202020204" pitchFamily="34" charset="0"/>
                <a:cs typeface="Arial" panose="020B0604020202020204" pitchFamily="34" charset="0"/>
              </a:rPr>
              <a:t>PHASE </a:t>
            </a:r>
            <a:r>
              <a:rPr lang="en-US" dirty="0" smtClean="0">
                <a:solidFill>
                  <a:prstClr val="black"/>
                </a:solidFill>
                <a:latin typeface="Arial" panose="020B0604020202020204" pitchFamily="34" charset="0"/>
                <a:cs typeface="Arial" panose="020B0604020202020204" pitchFamily="34" charset="0"/>
              </a:rPr>
              <a:t>2 INVESTIGATIONS</a:t>
            </a:r>
          </a:p>
          <a:p>
            <a:endParaRPr lang="en-US" dirty="0"/>
          </a:p>
        </p:txBody>
      </p:sp>
      <p:sp>
        <p:nvSpPr>
          <p:cNvPr id="5" name="Content Placeholder 4"/>
          <p:cNvSpPr>
            <a:spLocks noGrp="1"/>
          </p:cNvSpPr>
          <p:nvPr>
            <p:ph sz="quarter" idx="4"/>
          </p:nvPr>
        </p:nvSpPr>
        <p:spPr>
          <a:xfrm>
            <a:off x="148047" y="1741714"/>
            <a:ext cx="11930742" cy="4418132"/>
          </a:xfrm>
        </p:spPr>
        <p:txBody>
          <a:bodyPr>
            <a:normAutofit/>
          </a:bodyPr>
          <a:lstStyle/>
          <a:p>
            <a:pPr marL="0" indent="0" algn="just">
              <a:lnSpc>
                <a:spcPct val="170000"/>
              </a:lnSpc>
              <a:buNone/>
            </a:pPr>
            <a:r>
              <a:rPr lang="en-US" sz="2000" b="1" dirty="0">
                <a:solidFill>
                  <a:prstClr val="black"/>
                </a:solidFill>
                <a:latin typeface="Arial" panose="020B0604020202020204" pitchFamily="34" charset="0"/>
                <a:cs typeface="Arial" panose="020B0604020202020204" pitchFamily="34" charset="0"/>
              </a:rPr>
              <a:t>NPO 20</a:t>
            </a:r>
          </a:p>
          <a:p>
            <a:pPr algn="just">
              <a:lnSpc>
                <a:spcPct val="170000"/>
              </a:lnSpc>
            </a:pPr>
            <a:r>
              <a:rPr lang="en-ZA" sz="2000" dirty="0" smtClean="0">
                <a:latin typeface="Arial" panose="020B0604020202020204" pitchFamily="34" charset="0"/>
                <a:cs typeface="Arial" panose="020B0604020202020204" pitchFamily="34" charset="0"/>
              </a:rPr>
              <a:t>On </a:t>
            </a:r>
            <a:r>
              <a:rPr lang="en-ZA" sz="2000" dirty="0">
                <a:latin typeface="Arial" panose="020B0604020202020204" pitchFamily="34" charset="0"/>
                <a:cs typeface="Arial" panose="020B0604020202020204" pitchFamily="34" charset="0"/>
              </a:rPr>
              <a:t>03 July 2018, the NPO submitted the application for </a:t>
            </a:r>
            <a:r>
              <a:rPr lang="en-ZA" sz="2000" dirty="0" smtClean="0">
                <a:latin typeface="Arial" panose="020B0604020202020204" pitchFamily="34" charset="0"/>
                <a:cs typeface="Arial" panose="020B0604020202020204" pitchFamily="34" charset="0"/>
              </a:rPr>
              <a:t>grant </a:t>
            </a:r>
            <a:r>
              <a:rPr lang="en-ZA" sz="2000" dirty="0">
                <a:latin typeface="Arial" panose="020B0604020202020204" pitchFamily="34" charset="0"/>
                <a:cs typeface="Arial" panose="020B0604020202020204" pitchFamily="34" charset="0"/>
              </a:rPr>
              <a:t>funding at NLC for Sports and Recreation (Section 29 of the Act), for the amount of R17 792 000.00.</a:t>
            </a:r>
          </a:p>
          <a:p>
            <a:pPr marL="285750" indent="-285750" algn="just">
              <a:lnSpc>
                <a:spcPct val="170000"/>
              </a:lnSpc>
            </a:pPr>
            <a:r>
              <a:rPr lang="en-GB" sz="2000" dirty="0">
                <a:latin typeface="Arial" panose="020B0604020202020204" pitchFamily="34" charset="0"/>
                <a:cs typeface="Arial" panose="020B0604020202020204" pitchFamily="34" charset="0"/>
              </a:rPr>
              <a:t>The</a:t>
            </a:r>
            <a:r>
              <a:rPr lang="en-ZA" sz="2000" dirty="0">
                <a:latin typeface="Arial" panose="020B0604020202020204" pitchFamily="34" charset="0"/>
                <a:cs typeface="Arial" panose="020B0604020202020204" pitchFamily="34" charset="0"/>
              </a:rPr>
              <a:t> application was adjudicated by the NLC members on 18 July 2018.</a:t>
            </a:r>
          </a:p>
          <a:p>
            <a:pPr marL="285750" indent="-285750" algn="just">
              <a:lnSpc>
                <a:spcPct val="170000"/>
              </a:lnSpc>
            </a:pPr>
            <a:r>
              <a:rPr lang="en-ZA" sz="2000" dirty="0">
                <a:latin typeface="Arial" panose="020B0604020202020204" pitchFamily="34" charset="0"/>
                <a:cs typeface="Arial" panose="020B0604020202020204" pitchFamily="34" charset="0"/>
              </a:rPr>
              <a:t>The grant agreement of  R17 792 000.00 was signed between NLC and the NPO on  27 July 2018.</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A9CDD504-248B-3749-98AD-45ADFBB8EDAD}" type="slidenum">
              <a:rPr lang="en-US" smtClean="0"/>
              <a:t>104</a:t>
            </a:fld>
            <a:endParaRPr lang="en-US" dirty="0"/>
          </a:p>
        </p:txBody>
      </p:sp>
    </p:spTree>
    <p:extLst>
      <p:ext uri="{BB962C8B-B14F-4D97-AF65-F5344CB8AC3E}">
        <p14:creationId xmlns:p14="http://schemas.microsoft.com/office/powerpoint/2010/main" val="25299266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722812" y="1254035"/>
            <a:ext cx="9709467" cy="992776"/>
          </a:xfrm>
        </p:spPr>
        <p:txBody>
          <a:bodyPr>
            <a:noAutofit/>
          </a:bodyPr>
          <a:lstStyle/>
          <a:p>
            <a:pPr algn="ctr"/>
            <a:r>
              <a:rPr lang="en-US" sz="2000" dirty="0">
                <a:latin typeface="Arial" panose="020B0604020202020204" pitchFamily="34" charset="0"/>
                <a:cs typeface="Arial" panose="020B0604020202020204" pitchFamily="34" charset="0"/>
              </a:rPr>
              <a:t>Phase 2 </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NPO 20 Cont…</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374469" y="1820092"/>
            <a:ext cx="11669485" cy="4339754"/>
          </a:xfrm>
        </p:spPr>
        <p:txBody>
          <a:bodyPr>
            <a:normAutofit/>
          </a:bodyPr>
          <a:lstStyle/>
          <a:p>
            <a:pPr marL="285750" indent="-285750" algn="just">
              <a:lnSpc>
                <a:spcPct val="150000"/>
              </a:lnSpc>
            </a:pPr>
            <a:endParaRPr lang="en-GB" sz="1600" dirty="0" smtClean="0">
              <a:latin typeface="Arial" panose="020B0604020202020204" pitchFamily="34" charset="0"/>
              <a:ea typeface="Times New Roman" panose="02020603050405020304" pitchFamily="18" charset="0"/>
            </a:endParaRPr>
          </a:p>
          <a:p>
            <a:pPr marL="285750" indent="-285750" algn="just">
              <a:lnSpc>
                <a:spcPct val="150000"/>
              </a:lnSpc>
            </a:pPr>
            <a:r>
              <a:rPr lang="en-GB" sz="1600" dirty="0" smtClean="0">
                <a:latin typeface="Arial" panose="020B0604020202020204" pitchFamily="34" charset="0"/>
                <a:ea typeface="Times New Roman" panose="02020603050405020304" pitchFamily="18" charset="0"/>
              </a:rPr>
              <a:t>The </a:t>
            </a:r>
            <a:r>
              <a:rPr lang="en-GB" sz="1600" dirty="0">
                <a:latin typeface="Arial" panose="020B0604020202020204" pitchFamily="34" charset="0"/>
                <a:ea typeface="Times New Roman" panose="02020603050405020304" pitchFamily="18" charset="0"/>
              </a:rPr>
              <a:t>SIU interviewed one members of the NPO appearing in the application form. He indicated that was never involved in any non-profit activities of the said NPO or any other NPO. </a:t>
            </a:r>
            <a:r>
              <a:rPr lang="en-GB" sz="1600" dirty="0">
                <a:latin typeface="Arial" panose="020B0604020202020204" pitchFamily="34" charset="0"/>
                <a:cs typeface="Arial" panose="020B0604020202020204" pitchFamily="34" charset="0"/>
              </a:rPr>
              <a:t>He further indicated that he gave one of the hijacking </a:t>
            </a:r>
            <a:r>
              <a:rPr lang="en-GB" sz="1600" dirty="0" smtClean="0">
                <a:latin typeface="Arial" panose="020B0604020202020204" pitchFamily="34" charset="0"/>
                <a:cs typeface="Arial" panose="020B0604020202020204" pitchFamily="34" charset="0"/>
              </a:rPr>
              <a:t>kingpin </a:t>
            </a:r>
            <a:r>
              <a:rPr lang="en-GB" sz="1600" dirty="0">
                <a:latin typeface="Arial" panose="020B0604020202020204" pitchFamily="34" charset="0"/>
                <a:cs typeface="Arial" panose="020B0604020202020204" pitchFamily="34" charset="0"/>
              </a:rPr>
              <a:t>his identity </a:t>
            </a:r>
            <a:r>
              <a:rPr lang="en-GB" sz="1600" dirty="0" smtClean="0">
                <a:latin typeface="Arial" panose="020B0604020202020204" pitchFamily="34" charset="0"/>
                <a:cs typeface="Arial" panose="020B0604020202020204" pitchFamily="34" charset="0"/>
              </a:rPr>
              <a:t>document. </a:t>
            </a:r>
            <a:r>
              <a:rPr lang="en-GB" sz="1600" dirty="0">
                <a:latin typeface="Arial" panose="020B0604020202020204" pitchFamily="34" charset="0"/>
                <a:cs typeface="Arial" panose="020B0604020202020204" pitchFamily="34" charset="0"/>
              </a:rPr>
              <a:t>The kingpin informed him that he would assist in finding a job for him. He was not aware that his identity document was used in  application submitted to the NLC for </a:t>
            </a:r>
            <a:r>
              <a:rPr lang="en-GB" sz="1600" dirty="0" smtClean="0">
                <a:latin typeface="Arial" panose="020B0604020202020204" pitchFamily="34" charset="0"/>
                <a:cs typeface="Arial" panose="020B0604020202020204" pitchFamily="34" charset="0"/>
              </a:rPr>
              <a:t>funding.</a:t>
            </a:r>
          </a:p>
          <a:p>
            <a:pPr marL="285750" indent="-285750" algn="just">
              <a:lnSpc>
                <a:spcPct val="150000"/>
              </a:lnSpc>
            </a:pPr>
            <a:r>
              <a:rPr lang="en-ZA" sz="1600" dirty="0">
                <a:latin typeface="Arial" panose="020B0604020202020204" pitchFamily="34" charset="0"/>
                <a:cs typeface="Arial" panose="020B0604020202020204" pitchFamily="34" charset="0"/>
              </a:rPr>
              <a:t>The NLC paid the NPO </a:t>
            </a:r>
            <a:r>
              <a:rPr lang="en-ZA" sz="1600" dirty="0" smtClean="0">
                <a:latin typeface="Arial" panose="020B0604020202020204" pitchFamily="34" charset="0"/>
                <a:cs typeface="Arial" panose="020B0604020202020204" pitchFamily="34" charset="0"/>
              </a:rPr>
              <a:t>in </a:t>
            </a:r>
            <a:r>
              <a:rPr lang="en-ZA" sz="1600" dirty="0">
                <a:latin typeface="Arial" panose="020B0604020202020204" pitchFamily="34" charset="0"/>
                <a:cs typeface="Arial" panose="020B0604020202020204" pitchFamily="34" charset="0"/>
              </a:rPr>
              <a:t>two tranches, the first tranche was R14 233, 00.00 dated 02 August 2018, and the second tranche was on 13 January 2019.</a:t>
            </a:r>
          </a:p>
          <a:p>
            <a:pPr marL="0" indent="0" algn="just">
              <a:lnSpc>
                <a:spcPct val="150000"/>
              </a:lnSpc>
              <a:buNone/>
            </a:pPr>
            <a:r>
              <a:rPr lang="en-GB" sz="1600" dirty="0" smtClean="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6" name="Rectangle 5"/>
          <p:cNvSpPr/>
          <p:nvPr/>
        </p:nvSpPr>
        <p:spPr>
          <a:xfrm>
            <a:off x="2220686" y="209006"/>
            <a:ext cx="5950273" cy="341632"/>
          </a:xfrm>
          <a:prstGeom prst="rect">
            <a:avLst/>
          </a:prstGeom>
        </p:spPr>
        <p:txBody>
          <a:bodyPr wrap="square">
            <a:spAutoFit/>
          </a:bodyPr>
          <a:lstStyle/>
          <a:p>
            <a:pPr lvl="0" algn="ctr">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105</a:t>
            </a:fld>
            <a:endParaRPr lang="en-US" dirty="0"/>
          </a:p>
        </p:txBody>
      </p:sp>
    </p:spTree>
    <p:extLst>
      <p:ext uri="{BB962C8B-B14F-4D97-AF65-F5344CB8AC3E}">
        <p14:creationId xmlns:p14="http://schemas.microsoft.com/office/powerpoint/2010/main" val="11060327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444137" y="1651346"/>
            <a:ext cx="10911251" cy="543214"/>
          </a:xfrm>
        </p:spPr>
        <p:txBody>
          <a:bodyPr>
            <a:noAutofit/>
          </a:bodyPr>
          <a:lstStyle/>
          <a:p>
            <a:pPr algn="ctr"/>
            <a:r>
              <a:rPr lang="en-US" sz="1800" dirty="0">
                <a:solidFill>
                  <a:prstClr val="black"/>
                </a:solidFill>
                <a:latin typeface="Arial" panose="020B0604020202020204" pitchFamily="34" charset="0"/>
                <a:cs typeface="Arial" panose="020B0604020202020204" pitchFamily="34" charset="0"/>
              </a:rPr>
              <a:t>PHASE </a:t>
            </a:r>
            <a:r>
              <a:rPr lang="en-US" sz="1800" dirty="0" smtClean="0">
                <a:solidFill>
                  <a:prstClr val="black"/>
                </a:solidFill>
                <a:latin typeface="Arial" panose="020B0604020202020204" pitchFamily="34" charset="0"/>
                <a:cs typeface="Arial" panose="020B0604020202020204" pitchFamily="34" charset="0"/>
              </a:rPr>
              <a:t>2</a:t>
            </a:r>
          </a:p>
          <a:p>
            <a:endParaRPr lang="en-US" sz="1800" dirty="0">
              <a:solidFill>
                <a:prstClr val="black"/>
              </a:solidFill>
              <a:latin typeface="Arial" panose="020B0604020202020204" pitchFamily="34" charset="0"/>
              <a:cs typeface="Arial" panose="020B0604020202020204" pitchFamily="34" charset="0"/>
            </a:endParaRPr>
          </a:p>
          <a:p>
            <a:r>
              <a:rPr lang="en-US" sz="1800" dirty="0" smtClean="0">
                <a:solidFill>
                  <a:prstClr val="black"/>
                </a:solidFill>
                <a:latin typeface="Arial" panose="020B0604020202020204" pitchFamily="34" charset="0"/>
                <a:cs typeface="Arial" panose="020B0604020202020204" pitchFamily="34" charset="0"/>
              </a:rPr>
              <a:t>NPO </a:t>
            </a:r>
            <a:r>
              <a:rPr lang="en-US" sz="1800" dirty="0">
                <a:solidFill>
                  <a:prstClr val="black"/>
                </a:solidFill>
                <a:latin typeface="Arial" panose="020B0604020202020204" pitchFamily="34" charset="0"/>
                <a:cs typeface="Arial" panose="020B0604020202020204" pitchFamily="34" charset="0"/>
              </a:rPr>
              <a:t>21</a:t>
            </a:r>
          </a:p>
        </p:txBody>
      </p:sp>
      <p:sp>
        <p:nvSpPr>
          <p:cNvPr id="5" name="Content Placeholder 4"/>
          <p:cNvSpPr>
            <a:spLocks noGrp="1"/>
          </p:cNvSpPr>
          <p:nvPr>
            <p:ph sz="quarter" idx="4"/>
          </p:nvPr>
        </p:nvSpPr>
        <p:spPr>
          <a:xfrm>
            <a:off x="269967" y="2475258"/>
            <a:ext cx="11085422" cy="3684588"/>
          </a:xfrm>
        </p:spPr>
        <p:txBody>
          <a:bodyPr>
            <a:normAutofit fontScale="70000" lnSpcReduction="20000"/>
          </a:bodyPr>
          <a:lstStyle/>
          <a:p>
            <a:pPr algn="just">
              <a:lnSpc>
                <a:spcPct val="160000"/>
              </a:lnSpc>
            </a:pPr>
            <a:r>
              <a:rPr lang="en-US" dirty="0">
                <a:latin typeface="Arial" panose="020B0604020202020204" pitchFamily="34" charset="0"/>
                <a:cs typeface="Arial" panose="020B0604020202020204" pitchFamily="34" charset="0"/>
              </a:rPr>
              <a:t>The NPO  was granted funding by NLC to host the Diamond and Doring festival which was an annual event in Kimberley that took place on 13 April 2017 to 17 April 2017. The festival show cases local art talent and skills and promote local products in Solplaatjie community. SolPlaatjie Municipality went out on a tender for service providers for the Diamond Doring Festival.</a:t>
            </a:r>
          </a:p>
          <a:p>
            <a:pPr algn="just">
              <a:lnSpc>
                <a:spcPct val="160000"/>
              </a:lnSpc>
            </a:pPr>
            <a:r>
              <a:rPr lang="en-US" dirty="0">
                <a:latin typeface="Arial" panose="020B0604020202020204" pitchFamily="34" charset="0"/>
                <a:cs typeface="Arial" panose="020B0604020202020204" pitchFamily="34" charset="0"/>
              </a:rPr>
              <a:t>The SIU has interviewed a representative of Solplaatjie Municipality who indicated that the municipality has no relationship with the NPO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that the festival was owned and funded by the Municipality.</a:t>
            </a:r>
          </a:p>
        </p:txBody>
      </p:sp>
      <p:sp>
        <p:nvSpPr>
          <p:cNvPr id="6" name="Rectangle 5"/>
          <p:cNvSpPr/>
          <p:nvPr/>
        </p:nvSpPr>
        <p:spPr>
          <a:xfrm>
            <a:off x="2203268" y="243840"/>
            <a:ext cx="6757852" cy="341632"/>
          </a:xfrm>
          <a:prstGeom prst="rect">
            <a:avLst/>
          </a:prstGeom>
        </p:spPr>
        <p:txBody>
          <a:bodyPr wrap="square">
            <a:spAutoFit/>
          </a:bodyPr>
          <a:lstStyle/>
          <a:p>
            <a:pPr lvl="0" algn="ctr">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106</a:t>
            </a:fld>
            <a:endParaRPr lang="en-US" dirty="0"/>
          </a:p>
        </p:txBody>
      </p:sp>
    </p:spTree>
    <p:extLst>
      <p:ext uri="{BB962C8B-B14F-4D97-AF65-F5344CB8AC3E}">
        <p14:creationId xmlns:p14="http://schemas.microsoft.com/office/powerpoint/2010/main" val="39644947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90650" y="113212"/>
            <a:ext cx="6119949" cy="870858"/>
          </a:xfrm>
        </p:spPr>
        <p:txBody>
          <a:bodyPr/>
          <a:lstStyle/>
          <a:p>
            <a:pPr lvl="0" algn="ctr"/>
            <a:r>
              <a:rPr lang="en-US" sz="1600" dirty="0">
                <a:latin typeface="Arial" panose="020B0604020202020204" pitchFamily="34" charset="0"/>
                <a:cs typeface="Arial" panose="020B0604020202020204" pitchFamily="34" charset="0"/>
              </a:rPr>
              <a:t>NPO </a:t>
            </a:r>
            <a:r>
              <a:rPr lang="en-US" sz="1600" dirty="0">
                <a:solidFill>
                  <a:prstClr val="black"/>
                </a:solidFill>
                <a:latin typeface="Arial" panose="020B0604020202020204" pitchFamily="34" charset="0"/>
                <a:cs typeface="Arial" panose="020B0604020202020204" pitchFamily="34" charset="0"/>
              </a:rPr>
              <a:t>INVESTIGATION INTO NPO’S AND NPC’s</a:t>
            </a:r>
          </a:p>
          <a:p>
            <a:pPr algn="ctr"/>
            <a:endParaRPr lang="en-US" dirty="0"/>
          </a:p>
        </p:txBody>
      </p:sp>
      <p:sp>
        <p:nvSpPr>
          <p:cNvPr id="4" name="Text Placeholder 3"/>
          <p:cNvSpPr>
            <a:spLocks noGrp="1"/>
          </p:cNvSpPr>
          <p:nvPr>
            <p:ph type="body" sz="quarter" idx="3"/>
          </p:nvPr>
        </p:nvSpPr>
        <p:spPr>
          <a:xfrm>
            <a:off x="330926" y="1445624"/>
            <a:ext cx="11024462" cy="548640"/>
          </a:xfrm>
        </p:spPr>
        <p:txBody>
          <a:bodyPr/>
          <a:lstStyle/>
          <a:p>
            <a:r>
              <a:rPr lang="en-US" dirty="0" smtClean="0"/>
              <a:t>NPO 21 Cont…</a:t>
            </a:r>
            <a:endParaRPr lang="en-US" dirty="0"/>
          </a:p>
        </p:txBody>
      </p:sp>
      <p:sp>
        <p:nvSpPr>
          <p:cNvPr id="5" name="Content Placeholder 4"/>
          <p:cNvSpPr>
            <a:spLocks noGrp="1"/>
          </p:cNvSpPr>
          <p:nvPr>
            <p:ph sz="quarter" idx="4"/>
          </p:nvPr>
        </p:nvSpPr>
        <p:spPr>
          <a:xfrm>
            <a:off x="269965" y="2168434"/>
            <a:ext cx="11390811" cy="3991413"/>
          </a:xfrm>
        </p:spPr>
        <p:txBody>
          <a:bodyPr>
            <a:noAutofit/>
          </a:bodyPr>
          <a:lstStyle/>
          <a:p>
            <a:pPr algn="just">
              <a:lnSpc>
                <a:spcPct val="160000"/>
              </a:lnSpc>
            </a:pPr>
            <a:r>
              <a:rPr lang="en-US" sz="1600" dirty="0" smtClean="0">
                <a:latin typeface="Arial" panose="020B0604020202020204" pitchFamily="34" charset="0"/>
                <a:cs typeface="Arial" panose="020B0604020202020204" pitchFamily="34" charset="0"/>
              </a:rPr>
              <a:t>Analysed </a:t>
            </a:r>
            <a:r>
              <a:rPr lang="en-US" sz="1600" dirty="0">
                <a:latin typeface="Arial" panose="020B0604020202020204" pitchFamily="34" charset="0"/>
                <a:cs typeface="Arial" panose="020B0604020202020204" pitchFamily="34" charset="0"/>
              </a:rPr>
              <a:t>bank statements of the NPO indicate that the grant funding received from the NLC was transferred to the individuals and /or entities </a:t>
            </a:r>
          </a:p>
          <a:p>
            <a:pPr algn="just">
              <a:lnSpc>
                <a:spcPct val="160000"/>
              </a:lnSpc>
            </a:pPr>
            <a:r>
              <a:rPr lang="en-US" sz="1600" dirty="0">
                <a:latin typeface="Arial" panose="020B0604020202020204" pitchFamily="34" charset="0"/>
                <a:cs typeface="Arial" panose="020B0604020202020204" pitchFamily="34" charset="0"/>
              </a:rPr>
              <a:t>Entity </a:t>
            </a:r>
            <a:r>
              <a:rPr lang="en-US" sz="1600" dirty="0" smtClean="0">
                <a:latin typeface="Arial" panose="020B0604020202020204" pitchFamily="34" charset="0"/>
                <a:cs typeface="Arial" panose="020B0604020202020204" pitchFamily="34" charset="0"/>
              </a:rPr>
              <a:t>owned by </a:t>
            </a:r>
            <a:r>
              <a:rPr lang="en-US" sz="1600" dirty="0">
                <a:latin typeface="Arial" panose="020B0604020202020204" pitchFamily="34" charset="0"/>
                <a:cs typeface="Arial" panose="020B0604020202020204" pitchFamily="34" charset="0"/>
              </a:rPr>
              <a:t>hijacking kingpin                                             </a:t>
            </a:r>
            <a:r>
              <a:rPr lang="en-US" sz="1600" dirty="0" smtClean="0">
                <a:latin typeface="Arial" panose="020B0604020202020204" pitchFamily="34" charset="0"/>
                <a:cs typeface="Arial" panose="020B0604020202020204" pitchFamily="34" charset="0"/>
              </a:rPr>
              <a:t> - R </a:t>
            </a:r>
            <a:r>
              <a:rPr lang="en-US" sz="1600" dirty="0">
                <a:latin typeface="Arial" panose="020B0604020202020204" pitchFamily="34" charset="0"/>
                <a:cs typeface="Arial" panose="020B0604020202020204" pitchFamily="34" charset="0"/>
              </a:rPr>
              <a:t>678 000,00</a:t>
            </a:r>
          </a:p>
          <a:p>
            <a:pPr algn="just">
              <a:lnSpc>
                <a:spcPct val="160000"/>
              </a:lnSpc>
            </a:pPr>
            <a:r>
              <a:rPr lang="en-US" sz="1600" dirty="0">
                <a:latin typeface="Arial" panose="020B0604020202020204" pitchFamily="34" charset="0"/>
                <a:cs typeface="Arial" panose="020B0604020202020204" pitchFamily="34" charset="0"/>
              </a:rPr>
              <a:t>Entity owned </a:t>
            </a:r>
            <a:r>
              <a:rPr lang="en-US" sz="1600" dirty="0" smtClean="0">
                <a:latin typeface="Arial" panose="020B0604020202020204" pitchFamily="34" charset="0"/>
                <a:cs typeface="Arial" panose="020B0604020202020204" pitchFamily="34" charset="0"/>
              </a:rPr>
              <a:t>by hijacking </a:t>
            </a:r>
            <a:r>
              <a:rPr lang="en-US" sz="1600" dirty="0">
                <a:latin typeface="Arial" panose="020B0604020202020204" pitchFamily="34" charset="0"/>
                <a:cs typeface="Arial" panose="020B0604020202020204" pitchFamily="34" charset="0"/>
              </a:rPr>
              <a:t>kingpin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R 520 000,00</a:t>
            </a:r>
          </a:p>
          <a:p>
            <a:pPr algn="just">
              <a:lnSpc>
                <a:spcPct val="160000"/>
              </a:lnSpc>
            </a:pPr>
            <a:r>
              <a:rPr lang="en-US" sz="1600" dirty="0">
                <a:latin typeface="Arial" panose="020B0604020202020204" pitchFamily="34" charset="0"/>
                <a:cs typeface="Arial" panose="020B0604020202020204" pitchFamily="34" charset="0"/>
              </a:rPr>
              <a:t>Trust affiliated to NLC Senior official                                          </a:t>
            </a:r>
            <a:r>
              <a:rPr lang="en-US" sz="1600" dirty="0" smtClean="0">
                <a:latin typeface="Arial" panose="020B0604020202020204" pitchFamily="34" charset="0"/>
                <a:cs typeface="Arial" panose="020B0604020202020204" pitchFamily="34" charset="0"/>
              </a:rPr>
              <a:t>- R </a:t>
            </a:r>
            <a:r>
              <a:rPr lang="en-US" sz="1600" dirty="0">
                <a:latin typeface="Arial" panose="020B0604020202020204" pitchFamily="34" charset="0"/>
                <a:cs typeface="Arial" panose="020B0604020202020204" pitchFamily="34" charset="0"/>
              </a:rPr>
              <a:t>500 000,00</a:t>
            </a:r>
          </a:p>
          <a:p>
            <a:pPr algn="just">
              <a:lnSpc>
                <a:spcPct val="160000"/>
              </a:lnSpc>
            </a:pPr>
            <a:r>
              <a:rPr lang="en-US" sz="1600" dirty="0">
                <a:latin typeface="Arial" panose="020B0604020202020204" pitchFamily="34" charset="0"/>
                <a:cs typeface="Arial" panose="020B0604020202020204" pitchFamily="34" charset="0"/>
              </a:rPr>
              <a:t> NPO 15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R 19 000,00</a:t>
            </a:r>
          </a:p>
          <a:p>
            <a:pPr algn="just">
              <a:lnSpc>
                <a:spcPct val="160000"/>
              </a:lnSpc>
            </a:pPr>
            <a:r>
              <a:rPr lang="en-US" sz="1600" dirty="0">
                <a:latin typeface="Arial" panose="020B0604020202020204" pitchFamily="34" charset="0"/>
                <a:cs typeface="Arial" panose="020B0604020202020204" pitchFamily="34" charset="0"/>
              </a:rPr>
              <a:t>Wife to NLC official                                                                     - R 40 000,00</a:t>
            </a:r>
          </a:p>
          <a:p>
            <a:pPr algn="just">
              <a:lnSpc>
                <a:spcPct val="160000"/>
              </a:lnSpc>
            </a:pPr>
            <a:r>
              <a:rPr lang="en-US" sz="1600" dirty="0">
                <a:latin typeface="Arial" panose="020B0604020202020204" pitchFamily="34" charset="0"/>
                <a:cs typeface="Arial" panose="020B0604020202020204" pitchFamily="34" charset="0"/>
              </a:rPr>
              <a:t>Service provider  hired by the Municipality to host the event     -R 1 000 000,</a:t>
            </a:r>
            <a:endParaRPr lang="pt-BR" sz="1600" dirty="0">
              <a:latin typeface="Arial" panose="020B0604020202020204" pitchFamily="34" charset="0"/>
              <a:cs typeface="Arial" panose="020B0604020202020204" pitchFamily="34" charset="0"/>
            </a:endParaRPr>
          </a:p>
          <a:p>
            <a:pPr lvl="0" algn="just">
              <a:lnSpc>
                <a:spcPct val="160000"/>
              </a:lnSpc>
            </a:pPr>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A9CDD504-248B-3749-98AD-45ADFBB8EDAD}" type="slidenum">
              <a:rPr lang="en-US" smtClean="0"/>
              <a:t>107</a:t>
            </a:fld>
            <a:endParaRPr lang="en-US" dirty="0"/>
          </a:p>
        </p:txBody>
      </p:sp>
    </p:spTree>
    <p:extLst>
      <p:ext uri="{BB962C8B-B14F-4D97-AF65-F5344CB8AC3E}">
        <p14:creationId xmlns:p14="http://schemas.microsoft.com/office/powerpoint/2010/main" val="13685459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2063931" y="1166949"/>
            <a:ext cx="9291456" cy="566057"/>
          </a:xfrm>
        </p:spPr>
        <p:txBody>
          <a:bodyPr/>
          <a:lstStyle/>
          <a:p>
            <a:pPr algn="ctr"/>
            <a:r>
              <a:rPr lang="en-US" dirty="0" smtClean="0">
                <a:latin typeface="Arial" panose="020B0604020202020204" pitchFamily="34" charset="0"/>
                <a:cs typeface="Arial" panose="020B0604020202020204" pitchFamily="34" charset="0"/>
              </a:rPr>
              <a:t>Phase 2 </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278675" y="1898469"/>
            <a:ext cx="11477896" cy="4261377"/>
          </a:xfrm>
        </p:spPr>
        <p:txBody>
          <a:bodyPr>
            <a:normAutofit/>
          </a:bodyPr>
          <a:lstStyle/>
          <a:p>
            <a:pPr marL="0" indent="0" defTabSz="457200">
              <a:lnSpc>
                <a:spcPct val="100000"/>
              </a:lnSpc>
              <a:spcBef>
                <a:spcPts val="600"/>
              </a:spcBef>
              <a:buNone/>
            </a:pPr>
            <a:r>
              <a:rPr lang="en-US" sz="1800" b="1" dirty="0">
                <a:solidFill>
                  <a:prstClr val="black"/>
                </a:solidFill>
                <a:latin typeface="Arial" panose="020B0604020202020204" pitchFamily="34" charset="0"/>
                <a:cs typeface="Arial" panose="020B0604020202020204" pitchFamily="34" charset="0"/>
              </a:rPr>
              <a:t>NPC 4 </a:t>
            </a:r>
            <a:endParaRPr lang="en-US" sz="1800" b="1" u="sng" dirty="0">
              <a:solidFill>
                <a:prstClr val="black"/>
              </a:solidFill>
              <a:latin typeface="Arial" panose="020B0604020202020204" pitchFamily="34" charset="0"/>
              <a:cs typeface="Arial" panose="020B0604020202020204" pitchFamily="34" charset="0"/>
            </a:endParaRPr>
          </a:p>
          <a:p>
            <a:pPr algn="just">
              <a:lnSpc>
                <a:spcPct val="160000"/>
              </a:lnSpc>
            </a:pPr>
            <a:r>
              <a:rPr lang="en-US" sz="1800" dirty="0" smtClean="0">
                <a:latin typeface="Arial" panose="020B0604020202020204" pitchFamily="34" charset="0"/>
                <a:cs typeface="Arial" panose="020B0604020202020204" pitchFamily="34" charset="0"/>
              </a:rPr>
              <a:t>NPC 4 </a:t>
            </a:r>
            <a:r>
              <a:rPr lang="en-ZA" sz="1800" dirty="0" smtClean="0">
                <a:latin typeface="Arial" panose="020B0604020202020204" pitchFamily="34" charset="0"/>
                <a:cs typeface="Arial" panose="020B0604020202020204" pitchFamily="34" charset="0"/>
              </a:rPr>
              <a:t>was </a:t>
            </a:r>
            <a:r>
              <a:rPr lang="en-ZA" sz="1800" dirty="0">
                <a:latin typeface="Arial" panose="020B0604020202020204" pitchFamily="34" charset="0"/>
                <a:cs typeface="Arial" panose="020B0604020202020204" pitchFamily="34" charset="0"/>
              </a:rPr>
              <a:t>established 14 March 2011. The purpose of the NPO was to impact skills, in the following: music, business, videos, films production dance and overall business of radio.</a:t>
            </a:r>
          </a:p>
          <a:p>
            <a:pPr lvl="0" algn="just">
              <a:lnSpc>
                <a:spcPct val="160000"/>
              </a:lnSpc>
            </a:pPr>
            <a:r>
              <a:rPr lang="en-ZA" sz="1800" dirty="0">
                <a:latin typeface="Arial" panose="020B0604020202020204" pitchFamily="34" charset="0"/>
                <a:cs typeface="Arial" panose="020B0604020202020204" pitchFamily="34" charset="0"/>
              </a:rPr>
              <a:t>On 18 April 2013 </a:t>
            </a:r>
            <a:r>
              <a:rPr lang="en-ZA" sz="1800" dirty="0" smtClean="0">
                <a:latin typeface="Arial" panose="020B0604020202020204" pitchFamily="34" charset="0"/>
                <a:cs typeface="Arial" panose="020B0604020202020204" pitchFamily="34" charset="0"/>
              </a:rPr>
              <a:t>the NPC 4 </a:t>
            </a:r>
            <a:r>
              <a:rPr lang="en-ZA" sz="1800" dirty="0">
                <a:latin typeface="Arial" panose="020B0604020202020204" pitchFamily="34" charset="0"/>
                <a:cs typeface="Arial" panose="020B0604020202020204" pitchFamily="34" charset="0"/>
              </a:rPr>
              <a:t>submitted an application for grant funding for Art, Culture and National Heritage for the amount of R18 623 101.23. The purpose of the application was to assist youth especially the unemployed ones in the poor and rural areas of the country, to impact skills in music, business video and film production dance and overall business of radio.</a:t>
            </a:r>
          </a:p>
          <a:p>
            <a:pPr marL="0" indent="0">
              <a:buNone/>
            </a:pPr>
            <a:endParaRPr lang="en-US" sz="3600" dirty="0"/>
          </a:p>
        </p:txBody>
      </p:sp>
      <p:sp>
        <p:nvSpPr>
          <p:cNvPr id="6" name="Rectangle 5"/>
          <p:cNvSpPr/>
          <p:nvPr/>
        </p:nvSpPr>
        <p:spPr>
          <a:xfrm>
            <a:off x="2281646" y="226423"/>
            <a:ext cx="5889314"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108</a:t>
            </a:fld>
            <a:endParaRPr lang="en-US" dirty="0"/>
          </a:p>
        </p:txBody>
      </p:sp>
    </p:spTree>
    <p:extLst>
      <p:ext uri="{BB962C8B-B14F-4D97-AF65-F5344CB8AC3E}">
        <p14:creationId xmlns:p14="http://schemas.microsoft.com/office/powerpoint/2010/main" val="30976096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252549" y="1532709"/>
            <a:ext cx="11791405" cy="4627137"/>
          </a:xfrm>
        </p:spPr>
        <p:txBody>
          <a:bodyPr>
            <a:normAutofit fontScale="85000" lnSpcReduction="10000"/>
          </a:bodyPr>
          <a:lstStyle/>
          <a:p>
            <a:pPr marL="0" lvl="0" indent="0" algn="just">
              <a:lnSpc>
                <a:spcPct val="150000"/>
              </a:lnSpc>
              <a:buNone/>
            </a:pPr>
            <a:r>
              <a:rPr lang="en-ZA" sz="1800" b="1" dirty="0" smtClean="0">
                <a:latin typeface="Arial" panose="020B0604020202020204" pitchFamily="34" charset="0"/>
                <a:cs typeface="Arial" panose="020B0604020202020204" pitchFamily="34" charset="0"/>
              </a:rPr>
              <a:t>NPC 4 Cont…</a:t>
            </a:r>
          </a:p>
          <a:p>
            <a:pPr lvl="0" algn="just">
              <a:lnSpc>
                <a:spcPct val="150000"/>
              </a:lnSpc>
            </a:pPr>
            <a:r>
              <a:rPr lang="en-ZA" sz="1800" dirty="0" smtClean="0">
                <a:latin typeface="Arial" panose="020B0604020202020204" pitchFamily="34" charset="0"/>
                <a:cs typeface="Arial" panose="020B0604020202020204" pitchFamily="34" charset="0"/>
              </a:rPr>
              <a:t>On </a:t>
            </a:r>
            <a:r>
              <a:rPr lang="en-ZA" sz="1800" dirty="0">
                <a:latin typeface="Arial" panose="020B0604020202020204" pitchFamily="34" charset="0"/>
                <a:cs typeface="Arial" panose="020B0604020202020204" pitchFamily="34" charset="0"/>
              </a:rPr>
              <a:t>07 November 2013 Distribution Agency (“DA”) committee issued the special instructions/conditions were the applicant was invited to do the presentation on the project. </a:t>
            </a:r>
          </a:p>
          <a:p>
            <a:pPr>
              <a:lnSpc>
                <a:spcPct val="150000"/>
              </a:lnSpc>
            </a:pPr>
            <a:r>
              <a:rPr lang="en-ZA" sz="1800" dirty="0">
                <a:latin typeface="Arial" panose="020B0604020202020204" pitchFamily="34" charset="0"/>
                <a:cs typeface="Arial" panose="020B0604020202020204" pitchFamily="34" charset="0"/>
              </a:rPr>
              <a:t>On 12 March 2014</a:t>
            </a:r>
            <a:r>
              <a:rPr lang="en-ZA" sz="1800" b="1" dirty="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the DA issued the special instructions/condition/justification wherein the applicant was requested to submit a revised detailed budget of R9, 300,000.00 million for the project. The project budget should cover all the nine provinces.</a:t>
            </a:r>
          </a:p>
          <a:p>
            <a:pPr>
              <a:lnSpc>
                <a:spcPct val="150000"/>
              </a:lnSpc>
            </a:pPr>
            <a:r>
              <a:rPr lang="en-GB" sz="1800" dirty="0">
                <a:latin typeface="Arial" panose="020B0604020202020204" pitchFamily="34" charset="0"/>
                <a:cs typeface="Arial" panose="020B0604020202020204" pitchFamily="34" charset="0"/>
              </a:rPr>
              <a:t>The</a:t>
            </a:r>
            <a:r>
              <a:rPr lang="en-ZA" sz="1800" dirty="0">
                <a:latin typeface="Arial" panose="020B0604020202020204" pitchFamily="34" charset="0"/>
                <a:cs typeface="Arial" panose="020B0604020202020204" pitchFamily="34" charset="0"/>
              </a:rPr>
              <a:t> application by </a:t>
            </a:r>
            <a:r>
              <a:rPr lang="en-ZA" sz="1800" dirty="0" smtClean="0">
                <a:latin typeface="Arial" panose="020B0604020202020204" pitchFamily="34" charset="0"/>
                <a:cs typeface="Arial" panose="020B0604020202020204" pitchFamily="34" charset="0"/>
              </a:rPr>
              <a:t>NPC 4  </a:t>
            </a:r>
            <a:r>
              <a:rPr lang="en-ZA" sz="1800" dirty="0">
                <a:latin typeface="Arial" panose="020B0604020202020204" pitchFamily="34" charset="0"/>
                <a:cs typeface="Arial" panose="020B0604020202020204" pitchFamily="34" charset="0"/>
              </a:rPr>
              <a:t>was again adjudicated by the NLC members on 26 May 2014 and signed on the 07 June 2014 for the amount of R9, 300 000.00. </a:t>
            </a:r>
          </a:p>
          <a:p>
            <a:pPr lvl="0">
              <a:lnSpc>
                <a:spcPct val="150000"/>
              </a:lnSpc>
            </a:pPr>
            <a:r>
              <a:rPr lang="en-ZA" sz="1800" dirty="0">
                <a:solidFill>
                  <a:prstClr val="black"/>
                </a:solidFill>
                <a:latin typeface="Arial" panose="020B0604020202020204" pitchFamily="34" charset="0"/>
                <a:cs typeface="Arial" panose="020B0604020202020204" pitchFamily="34" charset="0"/>
              </a:rPr>
              <a:t>The grant agreement between NLC and </a:t>
            </a:r>
            <a:r>
              <a:rPr lang="en-ZA" sz="1800" dirty="0" smtClean="0">
                <a:solidFill>
                  <a:prstClr val="black"/>
                </a:solidFill>
                <a:latin typeface="Arial" panose="020B0604020202020204" pitchFamily="34" charset="0"/>
                <a:cs typeface="Arial" panose="020B0604020202020204" pitchFamily="34" charset="0"/>
              </a:rPr>
              <a:t>NPC 4 </a:t>
            </a:r>
            <a:r>
              <a:rPr lang="en-ZA" sz="1800" dirty="0">
                <a:solidFill>
                  <a:prstClr val="black"/>
                </a:solidFill>
                <a:latin typeface="Arial" panose="020B0604020202020204" pitchFamily="34" charset="0"/>
                <a:cs typeface="Arial" panose="020B0604020202020204" pitchFamily="34" charset="0"/>
              </a:rPr>
              <a:t>was signed on 12 September 2014.</a:t>
            </a:r>
          </a:p>
          <a:p>
            <a:pPr lvl="0">
              <a:lnSpc>
                <a:spcPct val="150000"/>
              </a:lnSpc>
            </a:pPr>
            <a:r>
              <a:rPr lang="en-ZA" sz="1800" dirty="0">
                <a:solidFill>
                  <a:prstClr val="black"/>
                </a:solidFill>
                <a:latin typeface="Arial" panose="020B0604020202020204" pitchFamily="34" charset="0"/>
                <a:cs typeface="Arial" panose="020B0604020202020204" pitchFamily="34" charset="0"/>
              </a:rPr>
              <a:t>The NLC paid </a:t>
            </a:r>
            <a:r>
              <a:rPr lang="en-ZA" sz="1800" dirty="0" smtClean="0">
                <a:solidFill>
                  <a:prstClr val="black"/>
                </a:solidFill>
                <a:latin typeface="Arial" panose="020B0604020202020204" pitchFamily="34" charset="0"/>
                <a:cs typeface="Arial" panose="020B0604020202020204" pitchFamily="34" charset="0"/>
              </a:rPr>
              <a:t>NPC 4 </a:t>
            </a:r>
            <a:r>
              <a:rPr lang="en-ZA" sz="1800" dirty="0">
                <a:solidFill>
                  <a:prstClr val="black"/>
                </a:solidFill>
                <a:latin typeface="Arial" panose="020B0604020202020204" pitchFamily="34" charset="0"/>
                <a:cs typeface="Arial" panose="020B0604020202020204" pitchFamily="34" charset="0"/>
              </a:rPr>
              <a:t>into two tranches, the first tranche was R4 650, and 000.00 dated 28 October </a:t>
            </a:r>
            <a:r>
              <a:rPr lang="en-ZA" sz="1800" dirty="0" smtClean="0">
                <a:solidFill>
                  <a:prstClr val="black"/>
                </a:solidFill>
                <a:latin typeface="Arial" panose="020B0604020202020204" pitchFamily="34" charset="0"/>
                <a:cs typeface="Arial" panose="020B0604020202020204" pitchFamily="34" charset="0"/>
              </a:rPr>
              <a:t>2014 </a:t>
            </a:r>
            <a:r>
              <a:rPr lang="en-ZA" sz="1800" dirty="0">
                <a:solidFill>
                  <a:prstClr val="black"/>
                </a:solidFill>
                <a:latin typeface="Arial" panose="020B0604020202020204" pitchFamily="34" charset="0"/>
                <a:cs typeface="Arial" panose="020B0604020202020204" pitchFamily="34" charset="0"/>
              </a:rPr>
              <a:t>and the second tranche was R4 650,000.00 on 13 November 2015</a:t>
            </a:r>
            <a:r>
              <a:rPr lang="en-ZA" sz="1800" b="1" dirty="0">
                <a:solidFill>
                  <a:prstClr val="black"/>
                </a:solidFill>
                <a:latin typeface="Arial" panose="020B0604020202020204" pitchFamily="34" charset="0"/>
                <a:cs typeface="Arial" panose="020B0604020202020204" pitchFamily="34" charset="0"/>
              </a:rPr>
              <a:t>. </a:t>
            </a:r>
            <a:endParaRPr lang="en-ZA" sz="1800" b="1" dirty="0" smtClean="0">
              <a:solidFill>
                <a:prstClr val="black"/>
              </a:solidFill>
              <a:latin typeface="Arial" panose="020B0604020202020204" pitchFamily="34" charset="0"/>
              <a:cs typeface="Arial" panose="020B0604020202020204" pitchFamily="34" charset="0"/>
            </a:endParaRPr>
          </a:p>
          <a:p>
            <a:pPr lvl="0">
              <a:lnSpc>
                <a:spcPct val="150000"/>
              </a:lnSpc>
            </a:pPr>
            <a:r>
              <a:rPr lang="en-ZA" sz="1800" dirty="0" smtClean="0">
                <a:solidFill>
                  <a:prstClr val="black"/>
                </a:solidFill>
                <a:latin typeface="Arial" panose="020B0604020202020204" pitchFamily="34" charset="0"/>
                <a:cs typeface="Arial" panose="020B0604020202020204" pitchFamily="34" charset="0"/>
              </a:rPr>
              <a:t>The investigation is ongoing.</a:t>
            </a:r>
            <a:endParaRPr lang="en-US" sz="1800" dirty="0">
              <a:solidFill>
                <a:prstClr val="black"/>
              </a:solidFill>
              <a:latin typeface="Arial" panose="020B0604020202020204" pitchFamily="34" charset="0"/>
              <a:cs typeface="Arial" panose="020B0604020202020204" pitchFamily="34" charset="0"/>
            </a:endParaRPr>
          </a:p>
          <a:p>
            <a:pPr lvl="0" algn="just">
              <a:lnSpc>
                <a:spcPct val="150000"/>
              </a:lnSpc>
            </a:pPr>
            <a:endParaRPr lang="en-US" sz="1800" dirty="0">
              <a:latin typeface="Arial" panose="020B0604020202020204" pitchFamily="34" charset="0"/>
              <a:cs typeface="Arial" panose="020B0604020202020204" pitchFamily="34" charset="0"/>
            </a:endParaRPr>
          </a:p>
          <a:p>
            <a:pPr marL="342900" lvl="0" indent="-342900" defTabSz="457200">
              <a:lnSpc>
                <a:spcPct val="150000"/>
              </a:lnSpc>
              <a:spcBef>
                <a:spcPts val="600"/>
              </a:spcBef>
              <a:buFont typeface="Arial"/>
              <a:buChar char="•"/>
            </a:pPr>
            <a:endParaRPr lang="en-US" sz="1800" b="1" u="sng" dirty="0">
              <a:solidFill>
                <a:prstClr val="black"/>
              </a:solidFill>
              <a:latin typeface="Arial" panose="020B0604020202020204" pitchFamily="34" charset="0"/>
              <a:cs typeface="Arial" panose="020B0604020202020204" pitchFamily="34" charset="0"/>
            </a:endParaRPr>
          </a:p>
          <a:p>
            <a:endParaRPr lang="en-US" sz="1800" dirty="0"/>
          </a:p>
        </p:txBody>
      </p:sp>
      <p:sp>
        <p:nvSpPr>
          <p:cNvPr id="6" name="Rectangle 5"/>
          <p:cNvSpPr/>
          <p:nvPr/>
        </p:nvSpPr>
        <p:spPr>
          <a:xfrm>
            <a:off x="2673530" y="217714"/>
            <a:ext cx="6130835" cy="341632"/>
          </a:xfrm>
          <a:prstGeom prst="rect">
            <a:avLst/>
          </a:prstGeom>
        </p:spPr>
        <p:txBody>
          <a:bodyPr wrap="square">
            <a:spAutoFit/>
          </a:bodyPr>
          <a:lstStyle/>
          <a:p>
            <a:pPr lvl="0">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109</a:t>
            </a:fld>
            <a:endParaRPr lang="en-US" dirty="0"/>
          </a:p>
        </p:txBody>
      </p:sp>
    </p:spTree>
    <p:extLst>
      <p:ext uri="{BB962C8B-B14F-4D97-AF65-F5344CB8AC3E}">
        <p14:creationId xmlns:p14="http://schemas.microsoft.com/office/powerpoint/2010/main" val="386449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8378" y="1654629"/>
            <a:ext cx="5808616" cy="775062"/>
          </a:xfrm>
        </p:spPr>
        <p:txBody>
          <a:bodyPr>
            <a:noAutofit/>
          </a:bodyPr>
          <a:lstStyle/>
          <a:p>
            <a:r>
              <a:rPr lang="en-US" sz="1800" dirty="0">
                <a:latin typeface="Arial" panose="020B0604020202020204" pitchFamily="34" charset="0"/>
                <a:cs typeface="Arial" panose="020B0604020202020204" pitchFamily="34" charset="0"/>
              </a:rPr>
              <a:t>Information previously </a:t>
            </a:r>
            <a:r>
              <a:rPr lang="en-US" sz="1800" dirty="0" smtClean="0">
                <a:latin typeface="Arial" panose="020B0604020202020204" pitchFamily="34" charset="0"/>
                <a:cs typeface="Arial" panose="020B0604020202020204" pitchFamily="34" charset="0"/>
              </a:rPr>
              <a:t>reported </a:t>
            </a:r>
            <a:r>
              <a:rPr lang="en-US" sz="1800" dirty="0">
                <a:latin typeface="Arial" panose="020B0604020202020204" pitchFamily="34" charset="0"/>
                <a:cs typeface="Arial" panose="020B0604020202020204" pitchFamily="34" charset="0"/>
              </a:rPr>
              <a:t>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800" dirty="0"/>
          </a:p>
        </p:txBody>
      </p:sp>
      <p:sp>
        <p:nvSpPr>
          <p:cNvPr id="3" name="Content Placeholder 2"/>
          <p:cNvSpPr>
            <a:spLocks noGrp="1"/>
          </p:cNvSpPr>
          <p:nvPr>
            <p:ph sz="half" idx="2"/>
          </p:nvPr>
        </p:nvSpPr>
        <p:spPr>
          <a:xfrm>
            <a:off x="182880" y="2168434"/>
            <a:ext cx="6505303" cy="3991412"/>
          </a:xfrm>
        </p:spPr>
        <p:txBody>
          <a:bodyPr>
            <a:normAutofit/>
          </a:bodyPr>
          <a:lstStyle/>
          <a:p>
            <a:pPr marL="342900" lvl="0" indent="-342900" algn="just" defTabSz="457200">
              <a:lnSpc>
                <a:spcPct val="150000"/>
              </a:lnSpc>
              <a:spcBef>
                <a:spcPts val="600"/>
              </a:spcBef>
              <a:buFont typeface="Arial"/>
              <a:buChar char="•"/>
            </a:pPr>
            <a:r>
              <a:rPr lang="en-US" sz="1600" dirty="0">
                <a:latin typeface="Arial" panose="020B0604020202020204" pitchFamily="34" charset="0"/>
                <a:cs typeface="Arial" panose="020B0604020202020204" pitchFamily="34" charset="0"/>
              </a:rPr>
              <a:t>On 13 September 2017 the application was adjudicated by the NLC’s Charities Distributing Agency. The  committee resolved to grant the NPO total amount of R23 000 000.00 comprising of: R20 000 000, 00 for construction and furnishing of old age home and R3 000 000, 00 for operation costs.</a:t>
            </a:r>
            <a:endParaRPr lang="en-GB" sz="1600" dirty="0">
              <a:latin typeface="Arial" panose="020B0604020202020204" pitchFamily="34" charset="0"/>
              <a:cs typeface="Arial" panose="020B0604020202020204" pitchFamily="34" charset="0"/>
            </a:endParaRPr>
          </a:p>
          <a:p>
            <a:pPr marL="342900" lvl="0" indent="-342900" algn="just" defTabSz="457200">
              <a:lnSpc>
                <a:spcPct val="150000"/>
              </a:lnSpc>
              <a:spcBef>
                <a:spcPts val="600"/>
              </a:spcBef>
              <a:buFont typeface="Arial"/>
              <a:buChar char="•"/>
            </a:pPr>
            <a:r>
              <a:rPr lang="en-GB" sz="1600" dirty="0">
                <a:latin typeface="Arial" panose="020B0604020202020204" pitchFamily="34" charset="0"/>
                <a:cs typeface="Arial" panose="020B0604020202020204" pitchFamily="34" charset="0"/>
              </a:rPr>
              <a:t>On </a:t>
            </a:r>
            <a:r>
              <a:rPr lang="en-US" sz="1600" dirty="0">
                <a:latin typeface="Arial" panose="020B0604020202020204" pitchFamily="34" charset="0"/>
                <a:cs typeface="Arial" panose="020B0604020202020204" pitchFamily="34" charset="0"/>
              </a:rPr>
              <a:t>or around </a:t>
            </a:r>
            <a:r>
              <a:rPr lang="en-GB" sz="1600" dirty="0">
                <a:latin typeface="Arial" panose="020B0604020202020204" pitchFamily="34" charset="0"/>
                <a:cs typeface="Arial" panose="020B0604020202020204" pitchFamily="34" charset="0"/>
              </a:rPr>
              <a:t>16 October 2017 the NPO </a:t>
            </a:r>
            <a:r>
              <a:rPr lang="en-US" sz="1600" dirty="0">
                <a:latin typeface="Arial" panose="020B0604020202020204" pitchFamily="34" charset="0"/>
                <a:cs typeface="Arial" panose="020B0604020202020204" pitchFamily="34" charset="0"/>
              </a:rPr>
              <a:t>represented by the hijacker signed the grant agreement .</a:t>
            </a:r>
          </a:p>
          <a:p>
            <a:pPr marL="342900" lvl="0" indent="-342900" algn="just" defTabSz="457200">
              <a:lnSpc>
                <a:spcPct val="150000"/>
              </a:lnSpc>
              <a:spcBef>
                <a:spcPts val="600"/>
              </a:spcBef>
              <a:buFont typeface="Arial"/>
              <a:buChar char="•"/>
            </a:pPr>
            <a:r>
              <a:rPr lang="en-US" sz="1600" dirty="0">
                <a:latin typeface="Arial" panose="020B0604020202020204" pitchFamily="34" charset="0"/>
                <a:cs typeface="Arial" panose="020B0604020202020204" pitchFamily="34" charset="0"/>
              </a:rPr>
              <a:t>On 16 October 2017 the NLC effected a payment of R20 million into the NPO’s bank account. </a:t>
            </a:r>
          </a:p>
        </p:txBody>
      </p:sp>
      <p:sp>
        <p:nvSpPr>
          <p:cNvPr id="4" name="Text Placeholder 3"/>
          <p:cNvSpPr>
            <a:spLocks noGrp="1"/>
          </p:cNvSpPr>
          <p:nvPr>
            <p:ph type="body" sz="quarter" idx="3"/>
          </p:nvPr>
        </p:nvSpPr>
        <p:spPr>
          <a:xfrm>
            <a:off x="6792686" y="1828800"/>
            <a:ext cx="5207724" cy="339633"/>
          </a:xfrm>
        </p:spPr>
        <p:txBody>
          <a:bodyPr>
            <a:normAutofit/>
          </a:bodyPr>
          <a:lstStyle/>
          <a:p>
            <a:r>
              <a:rPr lang="en-US" sz="1800" dirty="0">
                <a:latin typeface="Arial" panose="020B0604020202020204" pitchFamily="34" charset="0"/>
                <a:cs typeface="Arial" panose="020B0604020202020204" pitchFamily="34" charset="0"/>
              </a:rPr>
              <a:t>New information since last meeting</a:t>
            </a:r>
          </a:p>
          <a:p>
            <a:endParaRPr lang="en-US" sz="1800" dirty="0"/>
          </a:p>
        </p:txBody>
      </p:sp>
      <p:sp>
        <p:nvSpPr>
          <p:cNvPr id="5" name="Content Placeholder 4"/>
          <p:cNvSpPr>
            <a:spLocks noGrp="1"/>
          </p:cNvSpPr>
          <p:nvPr>
            <p:ph sz="quarter" idx="4"/>
          </p:nvPr>
        </p:nvSpPr>
        <p:spPr>
          <a:xfrm>
            <a:off x="7001691" y="2124891"/>
            <a:ext cx="4998719" cy="4034956"/>
          </a:xfrm>
        </p:spPr>
        <p:txBody>
          <a:bodyPr>
            <a:normAutofit/>
          </a:bodyPr>
          <a:lstStyle/>
          <a:p>
            <a:pPr marL="0" lvl="0" indent="0" defTabSz="457200">
              <a:lnSpc>
                <a:spcPct val="100000"/>
              </a:lnSpc>
              <a:spcBef>
                <a:spcPts val="600"/>
              </a:spcBef>
              <a:buNone/>
            </a:pPr>
            <a:r>
              <a:rPr lang="en-US" sz="1600" dirty="0" smtClean="0">
                <a:latin typeface="Arial" panose="020B0604020202020204" pitchFamily="34" charset="0"/>
                <a:cs typeface="Arial" panose="020B0604020202020204" pitchFamily="34" charset="0"/>
              </a:rPr>
              <a:t>None </a:t>
            </a:r>
            <a:endParaRPr lang="en-US" sz="1600" dirty="0">
              <a:latin typeface="Arial" panose="020B0604020202020204" pitchFamily="34" charset="0"/>
              <a:cs typeface="Arial" panose="020B0604020202020204" pitchFamily="34" charset="0"/>
            </a:endParaRPr>
          </a:p>
        </p:txBody>
      </p:sp>
      <p:sp>
        <p:nvSpPr>
          <p:cNvPr id="8" name="Content Placeholder 4"/>
          <p:cNvSpPr txBox="1">
            <a:spLocks/>
          </p:cNvSpPr>
          <p:nvPr/>
        </p:nvSpPr>
        <p:spPr>
          <a:xfrm>
            <a:off x="6871063" y="1959429"/>
            <a:ext cx="4484325" cy="4200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ts val="600"/>
              </a:spcBef>
              <a:buFont typeface="Arial" panose="020B0604020202020204" pitchFamily="34" charset="0"/>
              <a:buNone/>
            </a:pPr>
            <a:r>
              <a:rPr lang="en-US" sz="1600" u="sng" dirty="0">
                <a:solidFill>
                  <a:srgbClr val="FF0000"/>
                </a:solidFill>
                <a:latin typeface="Arial" panose="020B0604020202020204" pitchFamily="34" charset="0"/>
                <a:cs typeface="Arial" panose="020B0604020202020204" pitchFamily="34" charset="0"/>
              </a:rPr>
              <a:t> </a:t>
            </a:r>
            <a:endParaRPr lang="en-US" sz="1600" dirty="0">
              <a:solidFill>
                <a:prstClr val="black"/>
              </a:solidFill>
              <a:latin typeface="Arial" panose="020B0604020202020204" pitchFamily="34" charset="0"/>
              <a:cs typeface="Arial" panose="020B0604020202020204" pitchFamily="34" charset="0"/>
            </a:endParaRPr>
          </a:p>
          <a:p>
            <a:pPr marL="0" indent="0" algn="just" defTabSz="457200">
              <a:lnSpc>
                <a:spcPct val="100000"/>
              </a:lnSpc>
              <a:spcBef>
                <a:spcPts val="600"/>
              </a:spcBef>
              <a:buFont typeface="Arial" panose="020B0604020202020204" pitchFamily="34" charset="0"/>
              <a:buNone/>
            </a:pPr>
            <a:endParaRPr lang="en-US" sz="1600" dirty="0">
              <a:solidFill>
                <a:prstClr val="black"/>
              </a:solidFill>
              <a:latin typeface="Arial" panose="020B0604020202020204" pitchFamily="34" charset="0"/>
              <a:cs typeface="Arial" panose="020B0604020202020204" pitchFamily="34" charset="0"/>
            </a:endParaRPr>
          </a:p>
          <a:p>
            <a:pPr marL="0" indent="0" algn="just" defTabSz="457200">
              <a:lnSpc>
                <a:spcPct val="100000"/>
              </a:lnSpc>
              <a:spcBef>
                <a:spcPts val="600"/>
              </a:spcBef>
              <a:buFont typeface="Arial" panose="020B0604020202020204" pitchFamily="34" charset="0"/>
              <a:buNone/>
            </a:pPr>
            <a:endParaRPr lang="en-US" sz="1600" dirty="0">
              <a:solidFill>
                <a:prstClr val="black"/>
              </a:solidFill>
              <a:latin typeface="Arial" panose="020B0604020202020204" pitchFamily="34" charset="0"/>
              <a:cs typeface="Arial" panose="020B0604020202020204" pitchFamily="34" charset="0"/>
            </a:endParaRPr>
          </a:p>
          <a:p>
            <a:endParaRPr lang="en-US" dirty="0"/>
          </a:p>
        </p:txBody>
      </p:sp>
      <p:sp>
        <p:nvSpPr>
          <p:cNvPr id="9" name="Rectangle 8"/>
          <p:cNvSpPr/>
          <p:nvPr/>
        </p:nvSpPr>
        <p:spPr>
          <a:xfrm>
            <a:off x="1881051" y="139337"/>
            <a:ext cx="6783978" cy="369332"/>
          </a:xfrm>
          <a:prstGeom prst="rect">
            <a:avLst/>
          </a:prstGeom>
        </p:spPr>
        <p:txBody>
          <a:bodyPr wrap="square">
            <a:spAutoFit/>
          </a:bodyPr>
          <a:lstStyle/>
          <a:p>
            <a:pPr algn="ctr"/>
            <a:r>
              <a:rPr lang="en-US" b="1" dirty="0">
                <a:solidFill>
                  <a:prstClr val="black"/>
                </a:solidFill>
                <a:latin typeface="Arial" panose="020B0604020202020204" pitchFamily="34" charset="0"/>
                <a:cs typeface="Arial" panose="020B0604020202020204" pitchFamily="34" charset="0"/>
              </a:rPr>
              <a:t> FORMER BOARD MEMBER </a:t>
            </a:r>
          </a:p>
        </p:txBody>
      </p:sp>
      <p:sp>
        <p:nvSpPr>
          <p:cNvPr id="7" name="Slide Number Placeholder 6"/>
          <p:cNvSpPr>
            <a:spLocks noGrp="1"/>
          </p:cNvSpPr>
          <p:nvPr>
            <p:ph type="sldNum" sz="quarter" idx="12"/>
          </p:nvPr>
        </p:nvSpPr>
        <p:spPr/>
        <p:txBody>
          <a:bodyPr/>
          <a:lstStyle/>
          <a:p>
            <a:fld id="{A9CDD504-248B-3749-98AD-45ADFBB8EDAD}" type="slidenum">
              <a:rPr lang="en-US" smtClean="0"/>
              <a:t>11</a:t>
            </a:fld>
            <a:endParaRPr lang="en-US" dirty="0"/>
          </a:p>
        </p:txBody>
      </p:sp>
    </p:spTree>
    <p:extLst>
      <p:ext uri="{BB962C8B-B14F-4D97-AF65-F5344CB8AC3E}">
        <p14:creationId xmlns:p14="http://schemas.microsoft.com/office/powerpoint/2010/main" val="20017358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400594" y="1308814"/>
            <a:ext cx="9779137" cy="844451"/>
          </a:xfrm>
        </p:spPr>
        <p:txBody>
          <a:bodyPr>
            <a:noAutofit/>
          </a:bodyPr>
          <a:lstStyle/>
          <a:p>
            <a:pPr algn="ctr" defTabSz="457200">
              <a:spcBef>
                <a:spcPts val="600"/>
              </a:spcBef>
            </a:pPr>
            <a:r>
              <a:rPr lang="en-US" sz="2000" dirty="0">
                <a:solidFill>
                  <a:prstClr val="black"/>
                </a:solidFill>
                <a:latin typeface="Arial" panose="020B0604020202020204" pitchFamily="34" charset="0"/>
                <a:cs typeface="Arial" panose="020B0604020202020204" pitchFamily="34" charset="0"/>
              </a:rPr>
              <a:t>PHASE 2</a:t>
            </a:r>
          </a:p>
          <a:p>
            <a:pPr defTabSz="457200">
              <a:spcBef>
                <a:spcPts val="600"/>
              </a:spcBef>
            </a:pPr>
            <a:endParaRPr lang="en-US" sz="1600" dirty="0" smtClean="0">
              <a:solidFill>
                <a:prstClr val="black"/>
              </a:solidFill>
              <a:latin typeface="Arial" panose="020B0604020202020204" pitchFamily="34" charset="0"/>
              <a:cs typeface="Arial" panose="020B0604020202020204" pitchFamily="34" charset="0"/>
            </a:endParaRPr>
          </a:p>
          <a:p>
            <a:pPr defTabSz="457200">
              <a:spcBef>
                <a:spcPts val="600"/>
              </a:spcBef>
            </a:pPr>
            <a:r>
              <a:rPr lang="en-US" sz="1600" dirty="0" smtClean="0">
                <a:solidFill>
                  <a:prstClr val="black"/>
                </a:solidFill>
                <a:latin typeface="Arial" panose="020B0604020202020204" pitchFamily="34" charset="0"/>
                <a:cs typeface="Arial" panose="020B0604020202020204" pitchFamily="34" charset="0"/>
              </a:rPr>
              <a:t>NPC </a:t>
            </a:r>
            <a:r>
              <a:rPr lang="en-US" sz="1600" dirty="0">
                <a:solidFill>
                  <a:prstClr val="black"/>
                </a:solidFill>
                <a:latin typeface="Arial" panose="020B0604020202020204" pitchFamily="34" charset="0"/>
                <a:cs typeface="Arial" panose="020B0604020202020204" pitchFamily="34" charset="0"/>
              </a:rPr>
              <a:t>5  and NPC 6 </a:t>
            </a:r>
          </a:p>
        </p:txBody>
      </p:sp>
      <p:sp>
        <p:nvSpPr>
          <p:cNvPr id="5" name="Content Placeholder 4"/>
          <p:cNvSpPr>
            <a:spLocks noGrp="1"/>
          </p:cNvSpPr>
          <p:nvPr>
            <p:ph sz="quarter" idx="4"/>
          </p:nvPr>
        </p:nvSpPr>
        <p:spPr>
          <a:xfrm>
            <a:off x="226423" y="2153265"/>
            <a:ext cx="11128965" cy="4198374"/>
          </a:xfrm>
        </p:spPr>
        <p:txBody>
          <a:bodyPr>
            <a:noAutofit/>
          </a:bodyPr>
          <a:lstStyle/>
          <a:p>
            <a:pPr marL="342900" marR="0" lvl="0" indent="-342900" algn="just">
              <a:lnSpc>
                <a:spcPct val="150000"/>
              </a:lnSpc>
              <a:spcBef>
                <a:spcPts val="600"/>
              </a:spcBef>
              <a:spcAft>
                <a:spcPts val="600"/>
              </a:spcAft>
              <a:buFont typeface="+mj-lt"/>
              <a:buAutoNum type="arabicPeriod"/>
            </a:pPr>
            <a:r>
              <a:rPr lang="en-ZA" sz="1800" dirty="0">
                <a:latin typeface="Arial" panose="020B0604020202020204" pitchFamily="34" charset="0"/>
                <a:ea typeface="Times New Roman" panose="02020603050405020304" pitchFamily="18" charset="0"/>
                <a:cs typeface="Times New Roman" panose="02020603050405020304" pitchFamily="18" charset="0"/>
              </a:rPr>
              <a:t> NPC 5 and 6 were </a:t>
            </a:r>
            <a:r>
              <a:rPr lang="en-ZA" sz="1800" dirty="0" smtClean="0">
                <a:latin typeface="Arial" panose="020B0604020202020204" pitchFamily="34" charset="0"/>
                <a:ea typeface="Times New Roman" panose="02020603050405020304" pitchFamily="18" charset="0"/>
                <a:cs typeface="Times New Roman" panose="02020603050405020304" pitchFamily="18" charset="0"/>
              </a:rPr>
              <a:t>both </a:t>
            </a:r>
            <a:r>
              <a:rPr lang="en-ZA" sz="1800" dirty="0">
                <a:latin typeface="Arial" panose="020B0604020202020204" pitchFamily="34" charset="0"/>
                <a:ea typeface="Times New Roman" panose="02020603050405020304" pitchFamily="18" charset="0"/>
                <a:cs typeface="Times New Roman" panose="02020603050405020304" pitchFamily="18" charset="0"/>
              </a:rPr>
              <a:t>registered in </a:t>
            </a:r>
            <a:r>
              <a:rPr lang="en-ZA" sz="1800" dirty="0" smtClean="0">
                <a:latin typeface="Arial" panose="020B0604020202020204" pitchFamily="34" charset="0"/>
                <a:ea typeface="Times New Roman" panose="02020603050405020304" pitchFamily="18" charset="0"/>
                <a:cs typeface="Times New Roman" panose="02020603050405020304" pitchFamily="18" charset="0"/>
              </a:rPr>
              <a:t>2015. </a:t>
            </a:r>
            <a:r>
              <a:rPr lang="en-ZA" sz="1800" dirty="0">
                <a:latin typeface="Arial" panose="020B0604020202020204" pitchFamily="34" charset="0"/>
                <a:ea typeface="Times New Roman" panose="02020603050405020304" pitchFamily="18" charset="0"/>
                <a:cs typeface="Times New Roman" panose="02020603050405020304" pitchFamily="18" charset="0"/>
              </a:rPr>
              <a:t>The members of  both companies are linked to one of NLC hijacking kingpins. </a:t>
            </a:r>
          </a:p>
          <a:p>
            <a:pPr marL="342900" marR="0" lvl="0" indent="-342900" algn="just">
              <a:lnSpc>
                <a:spcPct val="150000"/>
              </a:lnSpc>
              <a:spcBef>
                <a:spcPts val="600"/>
              </a:spcBef>
              <a:spcAft>
                <a:spcPts val="600"/>
              </a:spcAft>
              <a:buFont typeface="+mj-lt"/>
              <a:buAutoNum type="arabicPeriod"/>
            </a:pPr>
            <a:r>
              <a:rPr lang="en-ZA" sz="1800" dirty="0">
                <a:latin typeface="Arial" panose="020B0604020202020204" pitchFamily="34" charset="0"/>
                <a:ea typeface="Times New Roman" panose="02020603050405020304" pitchFamily="18" charset="0"/>
                <a:cs typeface="Times New Roman" panose="02020603050405020304" pitchFamily="18" charset="0"/>
              </a:rPr>
              <a:t>The NPC’s  submitted an applications to NLC the same day, i.e. 23 October 2018 NPC 5 applied to assist with social hygiene in the Limpopo </a:t>
            </a:r>
            <a:r>
              <a:rPr lang="en-ZA" sz="1800" dirty="0" smtClean="0">
                <a:latin typeface="Arial" panose="020B0604020202020204" pitchFamily="34" charset="0"/>
                <a:ea typeface="Times New Roman" panose="02020603050405020304" pitchFamily="18" charset="0"/>
                <a:cs typeface="Times New Roman" panose="02020603050405020304" pitchFamily="18" charset="0"/>
              </a:rPr>
              <a:t>Province. </a:t>
            </a:r>
            <a:r>
              <a:rPr lang="en-ZA" sz="1800" dirty="0">
                <a:latin typeface="Arial" panose="020B0604020202020204" pitchFamily="34" charset="0"/>
                <a:ea typeface="Times New Roman" panose="02020603050405020304" pitchFamily="18" charset="0"/>
                <a:cs typeface="Times New Roman" panose="02020603050405020304" pitchFamily="18" charset="0"/>
              </a:rPr>
              <a:t>NPC 6 submitted an application for the same scope of works in the Eastern Cape Province. </a:t>
            </a:r>
          </a:p>
          <a:p>
            <a:pPr marL="342900" marR="0" lvl="0" indent="-342900" algn="just">
              <a:lnSpc>
                <a:spcPct val="150000"/>
              </a:lnSpc>
              <a:spcBef>
                <a:spcPts val="600"/>
              </a:spcBef>
              <a:spcAft>
                <a:spcPts val="600"/>
              </a:spcAft>
              <a:buFont typeface="+mj-lt"/>
              <a:buAutoNum type="arabicPeriod"/>
            </a:pPr>
            <a:r>
              <a:rPr lang="en-ZA" sz="1800" dirty="0">
                <a:latin typeface="Arial" panose="020B0604020202020204" pitchFamily="34" charset="0"/>
                <a:ea typeface="Times New Roman" panose="02020603050405020304" pitchFamily="18" charset="0"/>
                <a:cs typeface="Times New Roman" panose="02020603050405020304" pitchFamily="18" charset="0"/>
              </a:rPr>
              <a:t>The NLC Adjudication Committee adjudicated on the application the same day, 1 November 2018.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2525486" y="156754"/>
            <a:ext cx="5645474" cy="341632"/>
          </a:xfrm>
          <a:prstGeom prst="rect">
            <a:avLst/>
          </a:prstGeom>
        </p:spPr>
        <p:txBody>
          <a:bodyPr wrap="square">
            <a:spAutoFit/>
          </a:bodyPr>
          <a:lstStyle/>
          <a:p>
            <a:pPr lvl="0">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110</a:t>
            </a:fld>
            <a:endParaRPr lang="en-US" dirty="0"/>
          </a:p>
        </p:txBody>
      </p:sp>
    </p:spTree>
    <p:extLst>
      <p:ext uri="{BB962C8B-B14F-4D97-AF65-F5344CB8AC3E}">
        <p14:creationId xmlns:p14="http://schemas.microsoft.com/office/powerpoint/2010/main" val="5342811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191588" y="1323703"/>
            <a:ext cx="11660777" cy="4836143"/>
          </a:xfrm>
        </p:spPr>
        <p:txBody>
          <a:bodyPr>
            <a:normAutofit/>
          </a:bodyPr>
          <a:lstStyle/>
          <a:p>
            <a:pPr marL="0" indent="0" algn="just">
              <a:lnSpc>
                <a:spcPct val="150000"/>
              </a:lnSpc>
              <a:spcBef>
                <a:spcPts val="600"/>
              </a:spcBef>
              <a:spcAft>
                <a:spcPts val="600"/>
              </a:spcAft>
              <a:buNone/>
            </a:pPr>
            <a:r>
              <a:rPr lang="en-US" sz="1800" b="1" dirty="0">
                <a:solidFill>
                  <a:prstClr val="black"/>
                </a:solidFill>
                <a:latin typeface="Arial" panose="020B0604020202020204" pitchFamily="34" charset="0"/>
                <a:cs typeface="Arial" panose="020B0604020202020204" pitchFamily="34" charset="0"/>
              </a:rPr>
              <a:t>NPC 5  and NPC </a:t>
            </a:r>
            <a:r>
              <a:rPr lang="en-US" sz="1800" b="1" dirty="0" smtClean="0">
                <a:solidFill>
                  <a:prstClr val="black"/>
                </a:solidFill>
                <a:latin typeface="Arial" panose="020B0604020202020204" pitchFamily="34" charset="0"/>
                <a:cs typeface="Arial" panose="020B0604020202020204" pitchFamily="34" charset="0"/>
              </a:rPr>
              <a:t>6 Cont… </a:t>
            </a:r>
            <a:endParaRPr lang="en-US" sz="1800" b="1" dirty="0">
              <a:solidFill>
                <a:prstClr val="black"/>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en-ZA" sz="1600" dirty="0" smtClean="0">
                <a:latin typeface="Arial" panose="020B0604020202020204" pitchFamily="34" charset="0"/>
                <a:ea typeface="Times New Roman" panose="02020603050405020304" pitchFamily="18" charset="0"/>
                <a:cs typeface="Arial" panose="020B0604020202020204" pitchFamily="34" charset="0"/>
              </a:rPr>
              <a:t>NPC </a:t>
            </a:r>
            <a:r>
              <a:rPr lang="en-ZA" sz="1600" dirty="0">
                <a:latin typeface="Arial" panose="020B0604020202020204" pitchFamily="34" charset="0"/>
                <a:ea typeface="Times New Roman" panose="02020603050405020304" pitchFamily="18" charset="0"/>
                <a:cs typeface="Arial" panose="020B0604020202020204" pitchFamily="34" charset="0"/>
              </a:rPr>
              <a:t>5 was paid R7 million and NPC 6 R10 </a:t>
            </a:r>
            <a:r>
              <a:rPr lang="en-ZA" sz="1600" dirty="0" smtClean="0">
                <a:latin typeface="Arial" panose="020B0604020202020204" pitchFamily="34" charset="0"/>
                <a:ea typeface="Times New Roman" panose="02020603050405020304" pitchFamily="18" charset="0"/>
                <a:cs typeface="Arial" panose="020B0604020202020204" pitchFamily="34" charset="0"/>
              </a:rPr>
              <a:t>million. </a:t>
            </a:r>
            <a:endParaRPr lang="en-ZA" sz="16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Bef>
                <a:spcPts val="600"/>
              </a:spcBef>
              <a:spcAft>
                <a:spcPts val="600"/>
              </a:spcAft>
              <a:buNone/>
            </a:pPr>
            <a:r>
              <a:rPr lang="en-ZA" sz="1600" u="sng" dirty="0">
                <a:latin typeface="Arial" panose="020B0604020202020204" pitchFamily="34" charset="0"/>
                <a:cs typeface="Arial" panose="020B0604020202020204" pitchFamily="34" charset="0"/>
              </a:rPr>
              <a:t>Financial Investigation NPC 5 </a:t>
            </a:r>
          </a:p>
          <a:p>
            <a:pPr algn="just">
              <a:lnSpc>
                <a:spcPct val="150000"/>
              </a:lnSpc>
            </a:pPr>
            <a:r>
              <a:rPr lang="en-ZA" sz="1600" dirty="0">
                <a:latin typeface="Arial" panose="020B0604020202020204" pitchFamily="34" charset="0"/>
                <a:cs typeface="Arial" panose="020B0604020202020204" pitchFamily="34" charset="0"/>
              </a:rPr>
              <a:t>On 21 November 2018 NLC made a payment of R7 million into the bank </a:t>
            </a:r>
            <a:r>
              <a:rPr lang="en-ZA" sz="1600" dirty="0" smtClean="0">
                <a:latin typeface="Arial" panose="020B0604020202020204" pitchFamily="34" charset="0"/>
                <a:cs typeface="Arial" panose="020B0604020202020204" pitchFamily="34" charset="0"/>
              </a:rPr>
              <a:t>account </a:t>
            </a:r>
            <a:r>
              <a:rPr lang="en-ZA" sz="1600" dirty="0">
                <a:latin typeface="Arial" panose="020B0604020202020204" pitchFamily="34" charset="0"/>
                <a:cs typeface="Arial" panose="020B0604020202020204" pitchFamily="34" charset="0"/>
              </a:rPr>
              <a:t>of NPC </a:t>
            </a:r>
            <a:r>
              <a:rPr lang="en-ZA" sz="1600" dirty="0" smtClean="0">
                <a:latin typeface="Arial" panose="020B0604020202020204" pitchFamily="34" charset="0"/>
                <a:cs typeface="Arial" panose="020B0604020202020204" pitchFamily="34" charset="0"/>
              </a:rPr>
              <a:t>5. </a:t>
            </a:r>
            <a:endParaRPr lang="en-US" sz="1600" dirty="0">
              <a:latin typeface="Arial" panose="020B0604020202020204" pitchFamily="34" charset="0"/>
              <a:cs typeface="Arial" panose="020B0604020202020204" pitchFamily="34" charset="0"/>
            </a:endParaRPr>
          </a:p>
          <a:p>
            <a:pPr algn="just">
              <a:lnSpc>
                <a:spcPct val="150000"/>
              </a:lnSpc>
            </a:pPr>
            <a:r>
              <a:rPr lang="en-ZA" sz="1600" dirty="0">
                <a:latin typeface="Arial" panose="020B0604020202020204" pitchFamily="34" charset="0"/>
                <a:cs typeface="Arial" panose="020B0604020202020204" pitchFamily="34" charset="0"/>
              </a:rPr>
              <a:t>On 3 December 2018 R500 000.00  was paid from the NPC to the bank account of </a:t>
            </a:r>
            <a:r>
              <a:rPr lang="en-ZA" sz="1600" dirty="0" smtClean="0">
                <a:latin typeface="Arial" panose="020B0604020202020204" pitchFamily="34" charset="0"/>
                <a:cs typeface="Arial" panose="020B0604020202020204" pitchFamily="34" charset="0"/>
              </a:rPr>
              <a:t>conveyancers attorney </a:t>
            </a:r>
            <a:r>
              <a:rPr lang="en-ZA" sz="1600" dirty="0">
                <a:latin typeface="Arial" panose="020B0604020202020204" pitchFamily="34" charset="0"/>
                <a:cs typeface="Arial" panose="020B0604020202020204" pitchFamily="34" charset="0"/>
              </a:rPr>
              <a:t>that facilitated the purchase of a property  on behaved of former board </a:t>
            </a:r>
            <a:r>
              <a:rPr lang="en-ZA" sz="1600" dirty="0" smtClean="0">
                <a:latin typeface="Arial" panose="020B0604020202020204" pitchFamily="34" charset="0"/>
                <a:cs typeface="Arial" panose="020B0604020202020204" pitchFamily="34" charset="0"/>
              </a:rPr>
              <a:t>member 2</a:t>
            </a:r>
            <a:r>
              <a:rPr lang="en-ZA" sz="1600" dirty="0">
                <a:latin typeface="Arial" panose="020B0604020202020204" pitchFamily="34" charset="0"/>
                <a:cs typeface="Arial" panose="020B0604020202020204" pitchFamily="34" charset="0"/>
              </a:rPr>
              <a:t>. The matter is still under </a:t>
            </a:r>
            <a:r>
              <a:rPr lang="en-ZA" sz="1600" dirty="0" smtClean="0">
                <a:latin typeface="Arial" panose="020B0604020202020204" pitchFamily="34" charset="0"/>
                <a:cs typeface="Arial" panose="020B0604020202020204" pitchFamily="34" charset="0"/>
              </a:rPr>
              <a:t>investigation. </a:t>
            </a:r>
            <a:endParaRPr lang="en-ZA" sz="1600" dirty="0">
              <a:latin typeface="Arial" panose="020B0604020202020204" pitchFamily="34" charset="0"/>
              <a:cs typeface="Arial" panose="020B0604020202020204" pitchFamily="34" charset="0"/>
            </a:endParaRPr>
          </a:p>
          <a:p>
            <a:pPr marL="0" indent="0" algn="just">
              <a:buNone/>
            </a:pPr>
            <a:endParaRPr lang="en-ZA" sz="1600" u="sng" dirty="0" smtClean="0">
              <a:latin typeface="Arial" panose="020B0604020202020204" pitchFamily="34" charset="0"/>
              <a:cs typeface="Arial" panose="020B0604020202020204" pitchFamily="34" charset="0"/>
            </a:endParaRPr>
          </a:p>
          <a:p>
            <a:pPr marL="0" indent="0" algn="just">
              <a:buNone/>
            </a:pPr>
            <a:r>
              <a:rPr lang="en-ZA" sz="1600" u="sng" dirty="0" smtClean="0">
                <a:latin typeface="Arial" panose="020B0604020202020204" pitchFamily="34" charset="0"/>
                <a:cs typeface="Arial" panose="020B0604020202020204" pitchFamily="34" charset="0"/>
              </a:rPr>
              <a:t>Financial </a:t>
            </a:r>
            <a:r>
              <a:rPr lang="en-ZA" sz="1600" u="sng" dirty="0">
                <a:latin typeface="Arial" panose="020B0604020202020204" pitchFamily="34" charset="0"/>
                <a:cs typeface="Arial" panose="020B0604020202020204" pitchFamily="34" charset="0"/>
              </a:rPr>
              <a:t>Investigation NPC 6</a:t>
            </a:r>
          </a:p>
          <a:p>
            <a:pPr algn="just">
              <a:lnSpc>
                <a:spcPct val="150000"/>
              </a:lnSpc>
            </a:pPr>
            <a:r>
              <a:rPr lang="en-ZA" sz="1600" dirty="0">
                <a:latin typeface="Arial" panose="020B0604020202020204" pitchFamily="34" charset="0"/>
                <a:cs typeface="Arial" panose="020B0604020202020204" pitchFamily="34" charset="0"/>
              </a:rPr>
              <a:t>Between the dates 14 December 2018 and 3 June 2019 R265 000.00 was paid from the NPC’s account to the hijacking kingpins </a:t>
            </a:r>
            <a:r>
              <a:rPr lang="en-ZA" sz="1600" dirty="0" smtClean="0">
                <a:latin typeface="Arial" panose="020B0604020202020204" pitchFamily="34" charset="0"/>
                <a:cs typeface="Arial" panose="020B0604020202020204" pitchFamily="34" charset="0"/>
              </a:rPr>
              <a:t>account. </a:t>
            </a:r>
            <a:endParaRPr lang="en-ZA" sz="1600" dirty="0">
              <a:latin typeface="Arial" panose="020B0604020202020204" pitchFamily="34" charset="0"/>
              <a:cs typeface="Arial" panose="020B0604020202020204" pitchFamily="34" charset="0"/>
            </a:endParaRPr>
          </a:p>
          <a:p>
            <a:pPr marL="0" marR="0" lvl="0" indent="0" algn="just">
              <a:lnSpc>
                <a:spcPct val="150000"/>
              </a:lnSpc>
              <a:spcBef>
                <a:spcPts val="600"/>
              </a:spcBef>
              <a:spcAft>
                <a:spcPts val="600"/>
              </a:spcAft>
              <a:buNone/>
            </a:pPr>
            <a:endParaRPr lang="en-US" sz="1600" u="sng" dirty="0">
              <a:latin typeface="Arial" panose="020B0604020202020204" pitchFamily="34" charset="0"/>
              <a:cs typeface="Arial" panose="020B0604020202020204" pitchFamily="34" charset="0"/>
            </a:endParaRPr>
          </a:p>
        </p:txBody>
      </p:sp>
      <p:sp>
        <p:nvSpPr>
          <p:cNvPr id="6" name="Rectangle 5"/>
          <p:cNvSpPr/>
          <p:nvPr/>
        </p:nvSpPr>
        <p:spPr>
          <a:xfrm>
            <a:off x="2516777" y="278674"/>
            <a:ext cx="6792686" cy="341632"/>
          </a:xfrm>
          <a:prstGeom prst="rect">
            <a:avLst/>
          </a:prstGeom>
        </p:spPr>
        <p:txBody>
          <a:bodyPr wrap="square">
            <a:spAutoFit/>
          </a:bodyPr>
          <a:lstStyle/>
          <a:p>
            <a:pPr lvl="0" algn="ctr">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111</a:t>
            </a:fld>
            <a:endParaRPr lang="en-US" dirty="0"/>
          </a:p>
        </p:txBody>
      </p:sp>
    </p:spTree>
    <p:extLst>
      <p:ext uri="{BB962C8B-B14F-4D97-AF65-F5344CB8AC3E}">
        <p14:creationId xmlns:p14="http://schemas.microsoft.com/office/powerpoint/2010/main" val="37334361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8047" y="1576252"/>
            <a:ext cx="9370422" cy="3979818"/>
          </a:xfrm>
        </p:spPr>
        <p:txBody>
          <a:bodyPr>
            <a:normAutofit/>
          </a:bodyPr>
          <a:lstStyle/>
          <a:p>
            <a:pPr marL="0" indent="0">
              <a:buNone/>
            </a:pPr>
            <a:r>
              <a:rPr lang="en-US" sz="1800" b="1" u="sng" dirty="0" smtClean="0">
                <a:latin typeface="Arial" panose="020B0604020202020204" pitchFamily="34" charset="0"/>
                <a:cs typeface="Arial" panose="020B0604020202020204" pitchFamily="34" charset="0"/>
              </a:rPr>
              <a:t>Total value of matter under investigation</a:t>
            </a:r>
          </a:p>
          <a:p>
            <a:pPr marL="0" indent="0">
              <a:buNone/>
            </a:pPr>
            <a:endParaRPr lang="en-US" sz="1600" u="sng" dirty="0" smtClean="0">
              <a:latin typeface="Arial" panose="020B0604020202020204" pitchFamily="34" charset="0"/>
              <a:cs typeface="Arial" panose="020B0604020202020204" pitchFamily="34" charset="0"/>
            </a:endParaRPr>
          </a:p>
          <a:p>
            <a:pPr marL="0" indent="0">
              <a:buNone/>
            </a:pPr>
            <a:r>
              <a:rPr lang="en-US" sz="1600" u="sng" dirty="0" smtClean="0">
                <a:latin typeface="Arial" panose="020B0604020202020204" pitchFamily="34" charset="0"/>
                <a:cs typeface="Arial" panose="020B0604020202020204" pitchFamily="34" charset="0"/>
              </a:rPr>
              <a:t>PHASE </a:t>
            </a:r>
            <a:r>
              <a:rPr lang="en-US" sz="1600" u="sng" dirty="0">
                <a:latin typeface="Arial" panose="020B0604020202020204" pitchFamily="34" charset="0"/>
                <a:cs typeface="Arial" panose="020B0604020202020204" pitchFamily="34" charset="0"/>
              </a:rPr>
              <a:t>1 </a:t>
            </a:r>
          </a:p>
          <a:p>
            <a:pPr marL="0" indent="0">
              <a:buNone/>
            </a:pPr>
            <a:r>
              <a:rPr lang="en-US" sz="1600" dirty="0">
                <a:latin typeface="Arial" panose="020B0604020202020204" pitchFamily="34" charset="0"/>
                <a:cs typeface="Arial" panose="020B0604020202020204" pitchFamily="34" charset="0"/>
              </a:rPr>
              <a:t>The value of  phase 1 investigation is </a:t>
            </a:r>
            <a:r>
              <a:rPr lang="en-US" sz="1600" b="1" dirty="0">
                <a:latin typeface="Arial" panose="020B0604020202020204" pitchFamily="34" charset="0"/>
                <a:cs typeface="Arial" panose="020B0604020202020204" pitchFamily="34" charset="0"/>
              </a:rPr>
              <a:t>R279 710 409</a:t>
            </a:r>
            <a:r>
              <a:rPr lang="en-US" sz="1600" dirty="0">
                <a:latin typeface="Arial" panose="020B0604020202020204" pitchFamily="34" charset="0"/>
                <a:cs typeface="Arial" panose="020B0604020202020204" pitchFamily="34" charset="0"/>
              </a:rPr>
              <a:t>.</a:t>
            </a:r>
          </a:p>
          <a:p>
            <a:pPr marL="0" indent="0">
              <a:buNone/>
            </a:pPr>
            <a:endParaRPr lang="en-US" sz="1600" u="sng" dirty="0" smtClean="0">
              <a:latin typeface="Arial" panose="020B0604020202020204" pitchFamily="34" charset="0"/>
              <a:cs typeface="Arial" panose="020B0604020202020204" pitchFamily="34" charset="0"/>
            </a:endParaRPr>
          </a:p>
          <a:p>
            <a:pPr marL="0" indent="0">
              <a:buNone/>
            </a:pPr>
            <a:r>
              <a:rPr lang="en-US" sz="1600" u="sng" dirty="0" smtClean="0">
                <a:latin typeface="Arial" panose="020B0604020202020204" pitchFamily="34" charset="0"/>
                <a:cs typeface="Arial" panose="020B0604020202020204" pitchFamily="34" charset="0"/>
              </a:rPr>
              <a:t>PHASE </a:t>
            </a:r>
            <a:r>
              <a:rPr lang="en-US" sz="1600" u="sng" dirty="0">
                <a:latin typeface="Arial" panose="020B0604020202020204" pitchFamily="34" charset="0"/>
                <a:cs typeface="Arial" panose="020B0604020202020204" pitchFamily="34" charset="0"/>
              </a:rPr>
              <a:t>2 </a:t>
            </a:r>
          </a:p>
          <a:p>
            <a:pPr marL="0" indent="0">
              <a:buNone/>
            </a:pPr>
            <a:r>
              <a:rPr lang="en-US" sz="1600" dirty="0">
                <a:latin typeface="Arial" panose="020B0604020202020204" pitchFamily="34" charset="0"/>
                <a:cs typeface="Arial" panose="020B0604020202020204" pitchFamily="34" charset="0"/>
              </a:rPr>
              <a:t>The value of phase 2 investigation is </a:t>
            </a:r>
            <a:r>
              <a:rPr lang="en-US" sz="1600" b="1" dirty="0">
                <a:latin typeface="Arial" panose="020B0604020202020204" pitchFamily="34" charset="0"/>
                <a:cs typeface="Arial" panose="020B0604020202020204" pitchFamily="34" charset="0"/>
              </a:rPr>
              <a:t>R246 </a:t>
            </a:r>
            <a:r>
              <a:rPr lang="en-US" sz="1600" b="1" dirty="0" smtClean="0">
                <a:latin typeface="Arial" panose="020B0604020202020204" pitchFamily="34" charset="0"/>
                <a:cs typeface="Arial" panose="020B0604020202020204" pitchFamily="34" charset="0"/>
              </a:rPr>
              <a:t>659.310 </a:t>
            </a:r>
            <a:endParaRPr lang="en-US" sz="1600" b="1" dirty="0">
              <a:latin typeface="Arial" panose="020B0604020202020204" pitchFamily="34" charset="0"/>
              <a:cs typeface="Arial" panose="020B0604020202020204" pitchFamily="34" charset="0"/>
            </a:endParaRPr>
          </a:p>
          <a:p>
            <a:pPr marL="0" indent="0">
              <a:buNone/>
            </a:pPr>
            <a:endParaRPr lang="en-US" sz="1600" u="sng" dirty="0" smtClean="0">
              <a:latin typeface="Arial" panose="020B0604020202020204" pitchFamily="34" charset="0"/>
              <a:cs typeface="Arial" panose="020B0604020202020204" pitchFamily="34" charset="0"/>
            </a:endParaRPr>
          </a:p>
          <a:p>
            <a:pPr marL="0" indent="0">
              <a:buNone/>
            </a:pPr>
            <a:r>
              <a:rPr lang="en-US" sz="1600" u="sng" dirty="0" smtClean="0">
                <a:latin typeface="Arial" panose="020B0604020202020204" pitchFamily="34" charset="0"/>
                <a:cs typeface="Arial" panose="020B0604020202020204" pitchFamily="34" charset="0"/>
              </a:rPr>
              <a:t>PHASE </a:t>
            </a:r>
            <a:r>
              <a:rPr lang="en-US" sz="1600" u="sng" dirty="0">
                <a:latin typeface="Arial" panose="020B0604020202020204" pitchFamily="34" charset="0"/>
                <a:cs typeface="Arial" panose="020B0604020202020204" pitchFamily="34" charset="0"/>
              </a:rPr>
              <a:t>3</a:t>
            </a:r>
          </a:p>
          <a:p>
            <a:pPr marL="0" indent="0">
              <a:buNone/>
            </a:pPr>
            <a:r>
              <a:rPr lang="en-US" sz="1600" dirty="0">
                <a:latin typeface="Arial" panose="020B0604020202020204" pitchFamily="34" charset="0"/>
                <a:cs typeface="Arial" panose="020B0604020202020204" pitchFamily="34" charset="0"/>
              </a:rPr>
              <a:t>The value of phase 3 investigation is </a:t>
            </a:r>
            <a:r>
              <a:rPr lang="en-US" sz="1600" b="1" dirty="0">
                <a:latin typeface="Arial" panose="020B0604020202020204" pitchFamily="34" charset="0"/>
                <a:cs typeface="Arial" panose="020B0604020202020204" pitchFamily="34" charset="0"/>
              </a:rPr>
              <a:t>R905 901.910.04</a:t>
            </a:r>
          </a:p>
          <a:p>
            <a:pPr marL="0" indent="0">
              <a:buNone/>
            </a:pPr>
            <a:endParaRPr lang="en-US" sz="1600" b="1" u="sng" dirty="0">
              <a:latin typeface="Arial" panose="020B0604020202020204" pitchFamily="34" charset="0"/>
              <a:cs typeface="Arial" panose="020B0604020202020204" pitchFamily="34" charset="0"/>
            </a:endParaRPr>
          </a:p>
        </p:txBody>
      </p:sp>
      <p:sp>
        <p:nvSpPr>
          <p:cNvPr id="6" name="Rectangle 5"/>
          <p:cNvSpPr/>
          <p:nvPr/>
        </p:nvSpPr>
        <p:spPr>
          <a:xfrm>
            <a:off x="2368730" y="165463"/>
            <a:ext cx="6522721" cy="341632"/>
          </a:xfrm>
          <a:prstGeom prst="rect">
            <a:avLst/>
          </a:prstGeom>
        </p:spPr>
        <p:txBody>
          <a:bodyPr wrap="square">
            <a:spAutoFit/>
          </a:bodyPr>
          <a:lstStyle/>
          <a:p>
            <a:pPr lvl="0">
              <a:lnSpc>
                <a:spcPct val="90000"/>
              </a:lnSpc>
              <a:spcBef>
                <a:spcPts val="1000"/>
              </a:spcBef>
            </a:pPr>
            <a:r>
              <a:rPr lang="en-US" b="1" dirty="0" smtClean="0">
                <a:solidFill>
                  <a:prstClr val="black"/>
                </a:solidFill>
                <a:latin typeface="Arial" panose="020B0604020202020204" pitchFamily="34" charset="0"/>
                <a:cs typeface="Arial" panose="020B0604020202020204" pitchFamily="34" charset="0"/>
              </a:rPr>
              <a:t>BREAKDOWN OF NLC FUNDS UNDER INVESTIGATION </a:t>
            </a:r>
            <a:endParaRPr lang="en-US" b="1" dirty="0">
              <a:solidFill>
                <a:prstClr val="black"/>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A9CDD504-248B-3749-98AD-45ADFBB8EDAD}" type="slidenum">
              <a:rPr lang="en-US" smtClean="0"/>
              <a:t>112</a:t>
            </a:fld>
            <a:endParaRPr lang="en-US" dirty="0"/>
          </a:p>
        </p:txBody>
      </p:sp>
    </p:spTree>
    <p:extLst>
      <p:ext uri="{BB962C8B-B14F-4D97-AF65-F5344CB8AC3E}">
        <p14:creationId xmlns:p14="http://schemas.microsoft.com/office/powerpoint/2010/main" val="17274673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8674" y="1506583"/>
            <a:ext cx="5718901" cy="531223"/>
          </a:xfrm>
        </p:spPr>
        <p:txBody>
          <a:bodyPr/>
          <a:lstStyle/>
          <a:p>
            <a:r>
              <a:rPr lang="en-US" dirty="0" smtClean="0">
                <a:latin typeface="Arial" panose="020B0604020202020204" pitchFamily="34" charset="0"/>
                <a:cs typeface="Arial" panose="020B0604020202020204" pitchFamily="34" charset="0"/>
              </a:rPr>
              <a:t>Referrals for Disciplinary Action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78377" y="2037806"/>
            <a:ext cx="11678193" cy="4122040"/>
          </a:xfrm>
        </p:spPr>
        <p:txBody>
          <a:bodyPr>
            <a:normAutofit fontScale="62500" lnSpcReduction="20000"/>
          </a:bodyPr>
          <a:lstStyle/>
          <a:p>
            <a:pPr marL="457200" indent="-457200" algn="just">
              <a:lnSpc>
                <a:spcPct val="150000"/>
              </a:lnSpc>
              <a:buFont typeface="+mj-lt"/>
              <a:buAutoNum type="arabicPeriod"/>
            </a:pPr>
            <a:r>
              <a:rPr lang="en-US" dirty="0">
                <a:latin typeface="Arial" panose="020B0604020202020204" pitchFamily="34" charset="0"/>
                <a:cs typeface="Arial" panose="020B0604020202020204" pitchFamily="34" charset="0"/>
              </a:rPr>
              <a:t>A Disciplinary referral letter dated 13 August 2021 was submitted to the Minister of Trade and Industry,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former Board member 1. Based on the strength of evidence against him, former board member tendered his resignation before the disciplinary </a:t>
            </a:r>
            <a:r>
              <a:rPr lang="en-US" dirty="0" smtClean="0">
                <a:latin typeface="Arial" panose="020B0604020202020204" pitchFamily="34" charset="0"/>
                <a:cs typeface="Arial" panose="020B0604020202020204" pitchFamily="34" charset="0"/>
              </a:rPr>
              <a:t>hearing.</a:t>
            </a:r>
            <a:endParaRPr lang="en-US" dirty="0">
              <a:solidFill>
                <a:srgbClr val="00B050"/>
              </a:solidFill>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en-US" dirty="0">
                <a:latin typeface="Arial" panose="020B0604020202020204" pitchFamily="34" charset="0"/>
                <a:cs typeface="Arial" panose="020B0604020202020204" pitchFamily="34" charset="0"/>
              </a:rPr>
              <a:t>The SIU also submitted a Disciplinary Referral letter to NLC dated 27 August 2021 against </a:t>
            </a:r>
            <a:r>
              <a:rPr lang="en-US" dirty="0" smtClean="0">
                <a:latin typeface="Arial" panose="020B0604020202020204" pitchFamily="34" charset="0"/>
                <a:cs typeface="Arial" panose="020B0604020202020204" pitchFamily="34" charset="0"/>
              </a:rPr>
              <a:t>one NLC </a:t>
            </a:r>
            <a:r>
              <a:rPr lang="en-US" dirty="0">
                <a:latin typeface="Arial" panose="020B0604020202020204" pitchFamily="34" charset="0"/>
                <a:cs typeface="Arial" panose="020B0604020202020204" pitchFamily="34" charset="0"/>
              </a:rPr>
              <a:t>Senior </a:t>
            </a:r>
            <a:r>
              <a:rPr lang="en-US" dirty="0" smtClean="0">
                <a:latin typeface="Arial" panose="020B0604020202020204" pitchFamily="34" charset="0"/>
                <a:cs typeface="Arial" panose="020B0604020202020204" pitchFamily="34" charset="0"/>
              </a:rPr>
              <a:t>official.  </a:t>
            </a:r>
            <a:r>
              <a:rPr lang="en-US" dirty="0">
                <a:latin typeface="Arial" panose="020B0604020202020204" pitchFamily="34" charset="0"/>
                <a:cs typeface="Arial" panose="020B0604020202020204" pitchFamily="34" charset="0"/>
              </a:rPr>
              <a:t>Disciplinary hearing was conducted </a:t>
            </a:r>
            <a:r>
              <a:rPr lang="en-US" dirty="0" smtClean="0">
                <a:latin typeface="Arial" panose="020B0604020202020204" pitchFamily="34" charset="0"/>
                <a:cs typeface="Arial" panose="020B0604020202020204" pitchFamily="34" charset="0"/>
              </a:rPr>
              <a:t>on </a:t>
            </a:r>
            <a:r>
              <a:rPr lang="en-US" dirty="0">
                <a:latin typeface="Arial" panose="020B0604020202020204" pitchFamily="34" charset="0"/>
                <a:cs typeface="Arial" panose="020B0604020202020204" pitchFamily="34" charset="0"/>
              </a:rPr>
              <a:t>17 January </a:t>
            </a:r>
            <a:r>
              <a:rPr lang="en-US" dirty="0" smtClean="0">
                <a:latin typeface="Arial" panose="020B0604020202020204" pitchFamily="34" charset="0"/>
                <a:cs typeface="Arial" panose="020B0604020202020204" pitchFamily="34" charset="0"/>
              </a:rPr>
              <a:t>2022. </a:t>
            </a:r>
            <a:r>
              <a:rPr lang="en-US" dirty="0">
                <a:latin typeface="Arial" panose="020B0604020202020204" pitchFamily="34" charset="0"/>
                <a:cs typeface="Arial" panose="020B0604020202020204" pitchFamily="34" charset="0"/>
              </a:rPr>
              <a:t>The Senior official was acquitted on the initial charges. The SIU submitted further DC </a:t>
            </a:r>
            <a:r>
              <a:rPr lang="en-US" dirty="0" smtClean="0">
                <a:latin typeface="Arial" panose="020B0604020202020204" pitchFamily="34" charset="0"/>
                <a:cs typeface="Arial" panose="020B0604020202020204" pitchFamily="34" charset="0"/>
              </a:rPr>
              <a:t>referrals and he  </a:t>
            </a:r>
            <a:r>
              <a:rPr lang="en-US" dirty="0">
                <a:latin typeface="Arial" panose="020B0604020202020204" pitchFamily="34" charset="0"/>
                <a:cs typeface="Arial" panose="020B0604020202020204" pitchFamily="34" charset="0"/>
              </a:rPr>
              <a:t>was subsequently charged and </a:t>
            </a:r>
            <a:r>
              <a:rPr lang="en-US" dirty="0" smtClean="0">
                <a:latin typeface="Arial" panose="020B0604020202020204" pitchFamily="34" charset="0"/>
                <a:cs typeface="Arial" panose="020B0604020202020204" pitchFamily="34" charset="0"/>
              </a:rPr>
              <a:t>he resigned </a:t>
            </a:r>
            <a:r>
              <a:rPr lang="en-US" dirty="0">
                <a:latin typeface="Arial" panose="020B0604020202020204" pitchFamily="34" charset="0"/>
                <a:cs typeface="Arial" panose="020B0604020202020204" pitchFamily="34" charset="0"/>
              </a:rPr>
              <a:t>before the hearing.</a:t>
            </a:r>
          </a:p>
          <a:p>
            <a:pPr marL="457200" indent="-457200" algn="just">
              <a:lnSpc>
                <a:spcPct val="150000"/>
              </a:lnSpc>
              <a:buFont typeface="+mj-lt"/>
              <a:buAutoNum type="arabicPeriod"/>
            </a:pPr>
            <a:r>
              <a:rPr lang="en-US" dirty="0">
                <a:latin typeface="Arial" panose="020B0604020202020204" pitchFamily="34" charset="0"/>
                <a:cs typeface="Arial" panose="020B0604020202020204" pitchFamily="34" charset="0"/>
              </a:rPr>
              <a:t>SIU was in the process of submitting a Disciplinary referral to the NLC Board against the </a:t>
            </a:r>
            <a:r>
              <a:rPr lang="en-US" dirty="0" smtClean="0">
                <a:latin typeface="Arial" panose="020B0604020202020204" pitchFamily="34" charset="0"/>
                <a:cs typeface="Arial" panose="020B0604020202020204" pitchFamily="34" charset="0"/>
              </a:rPr>
              <a:t>former NLC Senior Executive 2  </a:t>
            </a:r>
            <a:r>
              <a:rPr lang="en-US" dirty="0">
                <a:latin typeface="Arial" panose="020B0604020202020204" pitchFamily="34" charset="0"/>
                <a:cs typeface="Arial" panose="020B0604020202020204" pitchFamily="34" charset="0"/>
              </a:rPr>
              <a:t>but </a:t>
            </a:r>
            <a:r>
              <a:rPr lang="en-US" dirty="0" smtClean="0">
                <a:latin typeface="Arial" panose="020B0604020202020204" pitchFamily="34" charset="0"/>
                <a:cs typeface="Arial" panose="020B0604020202020204" pitchFamily="34" charset="0"/>
              </a:rPr>
              <a:t>the executive tendered a </a:t>
            </a:r>
            <a:r>
              <a:rPr lang="en-US" dirty="0">
                <a:latin typeface="Arial" panose="020B0604020202020204" pitchFamily="34" charset="0"/>
                <a:cs typeface="Arial" panose="020B0604020202020204" pitchFamily="34" charset="0"/>
              </a:rPr>
              <a:t>resignation with immediate effect immediately after the SIU called </a:t>
            </a:r>
            <a:r>
              <a:rPr lang="en-US" dirty="0" smtClean="0">
                <a:latin typeface="Arial" panose="020B0604020202020204" pitchFamily="34" charset="0"/>
                <a:cs typeface="Arial" panose="020B0604020202020204" pitchFamily="34" charset="0"/>
              </a:rPr>
              <a:t>the executive for questioning. </a:t>
            </a:r>
          </a:p>
          <a:p>
            <a:pPr marL="0" indent="0" algn="just">
              <a:lnSpc>
                <a:spcPct val="150000"/>
              </a:lnSpc>
              <a:buNone/>
            </a:pPr>
            <a:endParaRPr lang="en-US" dirty="0">
              <a:latin typeface="Arial" panose="020B0604020202020204" pitchFamily="34" charset="0"/>
              <a:cs typeface="Arial" panose="020B0604020202020204" pitchFamily="34" charset="0"/>
            </a:endParaRPr>
          </a:p>
          <a:p>
            <a:pPr algn="just"/>
            <a:endParaRPr lang="en-US" dirty="0"/>
          </a:p>
        </p:txBody>
      </p:sp>
      <p:sp>
        <p:nvSpPr>
          <p:cNvPr id="5" name="Rectangle 4"/>
          <p:cNvSpPr/>
          <p:nvPr/>
        </p:nvSpPr>
        <p:spPr>
          <a:xfrm>
            <a:off x="2020389" y="235131"/>
            <a:ext cx="6150570" cy="341632"/>
          </a:xfrm>
          <a:prstGeom prst="rect">
            <a:avLst/>
          </a:prstGeom>
        </p:spPr>
        <p:txBody>
          <a:bodyPr wrap="square">
            <a:spAutoFit/>
          </a:bodyPr>
          <a:lstStyle/>
          <a:p>
            <a:pPr lvl="0" algn="ctr">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DISCIPLINARY REFFERALS </a:t>
            </a:r>
          </a:p>
        </p:txBody>
      </p:sp>
      <p:sp>
        <p:nvSpPr>
          <p:cNvPr id="6" name="Slide Number Placeholder 5"/>
          <p:cNvSpPr>
            <a:spLocks noGrp="1"/>
          </p:cNvSpPr>
          <p:nvPr>
            <p:ph type="sldNum" sz="quarter" idx="12"/>
          </p:nvPr>
        </p:nvSpPr>
        <p:spPr/>
        <p:txBody>
          <a:bodyPr/>
          <a:lstStyle/>
          <a:p>
            <a:fld id="{A9CDD504-248B-3749-98AD-45ADFBB8EDAD}" type="slidenum">
              <a:rPr lang="en-US" smtClean="0"/>
              <a:t>113</a:t>
            </a:fld>
            <a:endParaRPr lang="en-US" dirty="0"/>
          </a:p>
        </p:txBody>
      </p:sp>
    </p:spTree>
    <p:extLst>
      <p:ext uri="{BB962C8B-B14F-4D97-AF65-F5344CB8AC3E}">
        <p14:creationId xmlns:p14="http://schemas.microsoft.com/office/powerpoint/2010/main" val="23446427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6810" y="209006"/>
            <a:ext cx="5151533" cy="341632"/>
          </a:xfrm>
          <a:prstGeom prst="rect">
            <a:avLst/>
          </a:prstGeom>
        </p:spPr>
        <p:txBody>
          <a:bodyPr wrap="square">
            <a:spAutoFit/>
          </a:bodyPr>
          <a:lstStyle/>
          <a:p>
            <a:pPr lvl="0" algn="ctr">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CRIMINAL REFERRALS  </a:t>
            </a:r>
          </a:p>
        </p:txBody>
      </p:sp>
      <p:sp>
        <p:nvSpPr>
          <p:cNvPr id="4" name="Content Placeholder 3"/>
          <p:cNvSpPr>
            <a:spLocks noGrp="1"/>
          </p:cNvSpPr>
          <p:nvPr>
            <p:ph sz="half" idx="2"/>
          </p:nvPr>
        </p:nvSpPr>
        <p:spPr>
          <a:xfrm>
            <a:off x="322217" y="1645920"/>
            <a:ext cx="10580914" cy="4513926"/>
          </a:xfrm>
        </p:spPr>
        <p:txBody>
          <a:bodyPr>
            <a:normAutofit/>
          </a:bodyPr>
          <a:lstStyle/>
          <a:p>
            <a:pPr marL="0" indent="0">
              <a:lnSpc>
                <a:spcPct val="150000"/>
              </a:lnSpc>
              <a:buNone/>
            </a:pPr>
            <a:r>
              <a:rPr lang="en-US" sz="1800" b="1" dirty="0" smtClean="0">
                <a:latin typeface="Arial" panose="020B0604020202020204" pitchFamily="34" charset="0"/>
                <a:cs typeface="Arial" panose="020B0604020202020204" pitchFamily="34" charset="0"/>
              </a:rPr>
              <a:t>SIU referred evidence pointing the commission of criminal offence to the National Prosecuting Authority for 13 Individuals.</a:t>
            </a:r>
            <a:endParaRPr lang="en-US" sz="1800" b="1" dirty="0">
              <a:latin typeface="Arial" panose="020B0604020202020204" pitchFamily="34" charset="0"/>
              <a:cs typeface="Arial" panose="020B0604020202020204" pitchFamily="34" charset="0"/>
            </a:endParaRPr>
          </a:p>
          <a:p>
            <a:pPr>
              <a:lnSpc>
                <a:spcPct val="150000"/>
              </a:lnSpc>
            </a:pPr>
            <a:r>
              <a:rPr lang="en-US" sz="1800" dirty="0">
                <a:latin typeface="Arial" panose="020B0604020202020204" pitchFamily="34" charset="0"/>
                <a:cs typeface="Arial" panose="020B0604020202020204" pitchFamily="34" charset="0"/>
              </a:rPr>
              <a:t>Former board member </a:t>
            </a:r>
          </a:p>
          <a:p>
            <a:pPr>
              <a:lnSpc>
                <a:spcPct val="150000"/>
              </a:lnSpc>
            </a:pPr>
            <a:r>
              <a:rPr lang="en-US" sz="1800" dirty="0">
                <a:latin typeface="Arial" panose="020B0604020202020204" pitchFamily="34" charset="0"/>
                <a:cs typeface="Arial" panose="020B0604020202020204" pitchFamily="34" charset="0"/>
              </a:rPr>
              <a:t>NPO 2 –  2 individuals </a:t>
            </a:r>
          </a:p>
          <a:p>
            <a:pPr>
              <a:lnSpc>
                <a:spcPct val="150000"/>
              </a:lnSpc>
            </a:pPr>
            <a:r>
              <a:rPr lang="en-US" sz="1800" dirty="0">
                <a:latin typeface="Arial" panose="020B0604020202020204" pitchFamily="34" charset="0"/>
                <a:cs typeface="Arial" panose="020B0604020202020204" pitchFamily="34" charset="0"/>
              </a:rPr>
              <a:t>NPO 13 – 4 individuals </a:t>
            </a:r>
          </a:p>
          <a:p>
            <a:pPr>
              <a:lnSpc>
                <a:spcPct val="150000"/>
              </a:lnSpc>
            </a:pPr>
            <a:r>
              <a:rPr lang="en-US" sz="1800" dirty="0">
                <a:latin typeface="Arial" panose="020B0604020202020204" pitchFamily="34" charset="0"/>
                <a:cs typeface="Arial" panose="020B0604020202020204" pitchFamily="34" charset="0"/>
              </a:rPr>
              <a:t>NPO 15–  4 individuals </a:t>
            </a:r>
          </a:p>
          <a:p>
            <a:pPr>
              <a:lnSpc>
                <a:spcPct val="150000"/>
              </a:lnSpc>
            </a:pPr>
            <a:r>
              <a:rPr lang="en-US" sz="1800" dirty="0" smtClean="0">
                <a:latin typeface="Arial" panose="020B0604020202020204" pitchFamily="34" charset="0"/>
                <a:cs typeface="Arial" panose="020B0604020202020204" pitchFamily="34" charset="0"/>
              </a:rPr>
              <a:t>Former NLC Executive 2 </a:t>
            </a:r>
            <a:endParaRPr lang="en-US" sz="1800" dirty="0">
              <a:latin typeface="Arial" panose="020B0604020202020204" pitchFamily="34" charset="0"/>
              <a:cs typeface="Arial" panose="020B0604020202020204" pitchFamily="34" charset="0"/>
            </a:endParaRPr>
          </a:p>
          <a:p>
            <a:pPr>
              <a:lnSpc>
                <a:spcPct val="150000"/>
              </a:lnSpc>
            </a:pPr>
            <a:r>
              <a:rPr lang="en-US" sz="1800" dirty="0">
                <a:latin typeface="Arial" panose="020B0604020202020204" pitchFamily="34" charset="0"/>
                <a:cs typeface="Arial" panose="020B0604020202020204" pitchFamily="34" charset="0"/>
              </a:rPr>
              <a:t>NPC 2- 1 individuals </a:t>
            </a:r>
          </a:p>
        </p:txBody>
      </p:sp>
      <p:sp>
        <p:nvSpPr>
          <p:cNvPr id="6" name="Slide Number Placeholder 5"/>
          <p:cNvSpPr>
            <a:spLocks noGrp="1"/>
          </p:cNvSpPr>
          <p:nvPr>
            <p:ph type="sldNum" sz="quarter" idx="12"/>
          </p:nvPr>
        </p:nvSpPr>
        <p:spPr/>
        <p:txBody>
          <a:bodyPr/>
          <a:lstStyle/>
          <a:p>
            <a:fld id="{A9CDD504-248B-3749-98AD-45ADFBB8EDAD}" type="slidenum">
              <a:rPr lang="en-US" smtClean="0"/>
              <a:t>114</a:t>
            </a:fld>
            <a:endParaRPr lang="en-US" dirty="0"/>
          </a:p>
        </p:txBody>
      </p:sp>
    </p:spTree>
    <p:extLst>
      <p:ext uri="{BB962C8B-B14F-4D97-AF65-F5344CB8AC3E}">
        <p14:creationId xmlns:p14="http://schemas.microsoft.com/office/powerpoint/2010/main" val="90937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11679" y="243840"/>
            <a:ext cx="5243227" cy="341632"/>
          </a:xfrm>
          <a:prstGeom prst="rect">
            <a:avLst/>
          </a:prstGeom>
        </p:spPr>
        <p:txBody>
          <a:bodyPr wrap="square">
            <a:spAutoFit/>
          </a:bodyPr>
          <a:lstStyle/>
          <a:p>
            <a:pPr lvl="0" algn="ctr">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CIVIL LITIGATION   </a:t>
            </a:r>
          </a:p>
        </p:txBody>
      </p:sp>
      <p:sp>
        <p:nvSpPr>
          <p:cNvPr id="6" name="Slide Number Placeholder 5"/>
          <p:cNvSpPr>
            <a:spLocks noGrp="1"/>
          </p:cNvSpPr>
          <p:nvPr>
            <p:ph type="sldNum" sz="quarter" idx="12"/>
          </p:nvPr>
        </p:nvSpPr>
        <p:spPr/>
        <p:txBody>
          <a:bodyPr/>
          <a:lstStyle/>
          <a:p>
            <a:fld id="{A9CDD504-248B-3749-98AD-45ADFBB8EDAD}" type="slidenum">
              <a:rPr lang="en-US" smtClean="0"/>
              <a:t>115</a:t>
            </a:fld>
            <a:endParaRPr lang="en-US" dirty="0"/>
          </a:p>
        </p:txBody>
      </p:sp>
      <p:sp>
        <p:nvSpPr>
          <p:cNvPr id="5" name="Content Placeholder 4"/>
          <p:cNvSpPr>
            <a:spLocks noGrp="1"/>
          </p:cNvSpPr>
          <p:nvPr>
            <p:ph sz="half" idx="2"/>
          </p:nvPr>
        </p:nvSpPr>
        <p:spPr>
          <a:xfrm>
            <a:off x="392112" y="1758950"/>
            <a:ext cx="11164162" cy="4400550"/>
          </a:xfrm>
        </p:spPr>
        <p:txBody>
          <a:bodyPr>
            <a:normAutofit/>
          </a:bodyPr>
          <a:lstStyle/>
          <a:p>
            <a:pPr marL="0" indent="0">
              <a:lnSpc>
                <a:spcPct val="150000"/>
              </a:lnSpc>
              <a:buNone/>
            </a:pPr>
            <a:r>
              <a:rPr lang="en-US" sz="1800" b="1" u="sng" dirty="0">
                <a:latin typeface="Arial" panose="020B0604020202020204" pitchFamily="34" charset="0"/>
                <a:cs typeface="Arial" panose="020B0604020202020204" pitchFamily="34" charset="0"/>
              </a:rPr>
              <a:t>Preservation Order and Review Application </a:t>
            </a:r>
          </a:p>
          <a:p>
            <a:pPr algn="just">
              <a:lnSpc>
                <a:spcPct val="150000"/>
              </a:lnSpc>
            </a:pPr>
            <a:r>
              <a:rPr lang="en-US" sz="1800" dirty="0">
                <a:latin typeface="Arial" panose="020B0604020202020204" pitchFamily="34" charset="0"/>
                <a:cs typeface="Arial" panose="020B0604020202020204" pitchFamily="34" charset="0"/>
              </a:rPr>
              <a:t>On 15 June 2022 the SIU obtained a preservation order to preserve the property registered under Vhutanda Investment (Pty) Ltd  where Professor Nevhutanda is the sole </a:t>
            </a:r>
            <a:r>
              <a:rPr lang="en-US" sz="1800" dirty="0" smtClean="0">
                <a:latin typeface="Arial" panose="020B0604020202020204" pitchFamily="34" charset="0"/>
                <a:cs typeface="Arial" panose="020B0604020202020204" pitchFamily="34" charset="0"/>
              </a:rPr>
              <a:t>director. </a:t>
            </a:r>
            <a:endParaRPr lang="en-US" sz="1800" dirty="0">
              <a:latin typeface="Arial" panose="020B0604020202020204" pitchFamily="34" charset="0"/>
              <a:cs typeface="Arial" panose="020B0604020202020204" pitchFamily="34" charset="0"/>
            </a:endParaRPr>
          </a:p>
          <a:p>
            <a:pPr algn="just">
              <a:lnSpc>
                <a:spcPct val="150000"/>
              </a:lnSpc>
            </a:pPr>
            <a:r>
              <a:rPr lang="en-US" sz="1800" dirty="0">
                <a:latin typeface="Arial" panose="020B0604020202020204" pitchFamily="34" charset="0"/>
                <a:cs typeface="Arial" panose="020B0604020202020204" pitchFamily="34" charset="0"/>
              </a:rPr>
              <a:t>Civil Litigation process is underway to review and set aside the grant funding contracts of all the NPO’s / NPC’s that contributed towards the sale of the property purchased </a:t>
            </a:r>
            <a:r>
              <a:rPr lang="en-US" sz="1800" dirty="0" smtClean="0">
                <a:latin typeface="Arial" panose="020B0604020202020204" pitchFamily="34" charset="0"/>
                <a:cs typeface="Arial" panose="020B0604020202020204" pitchFamily="34" charset="0"/>
              </a:rPr>
              <a:t>for </a:t>
            </a:r>
            <a:r>
              <a:rPr lang="en-US" sz="1800" dirty="0">
                <a:latin typeface="Arial" panose="020B0604020202020204" pitchFamily="34" charset="0"/>
                <a:cs typeface="Arial" panose="020B0604020202020204" pitchFamily="34" charset="0"/>
              </a:rPr>
              <a:t>the benefit of Prof Nevhutanda</a:t>
            </a:r>
            <a:r>
              <a:rPr lang="en-US" sz="1800" dirty="0" smtClean="0">
                <a:latin typeface="Arial" panose="020B0604020202020204" pitchFamily="34" charset="0"/>
                <a:cs typeface="Arial" panose="020B0604020202020204" pitchFamily="34" charset="0"/>
              </a:rPr>
              <a:t>.</a:t>
            </a:r>
          </a:p>
          <a:p>
            <a:pPr algn="just">
              <a:lnSpc>
                <a:spcPct val="150000"/>
              </a:lnSpc>
            </a:pPr>
            <a:r>
              <a:rPr lang="en-US" sz="1800" dirty="0" smtClean="0">
                <a:latin typeface="Arial" panose="020B0604020202020204" pitchFamily="34" charset="0"/>
                <a:cs typeface="Arial" panose="020B0604020202020204" pitchFamily="34" charset="0"/>
              </a:rPr>
              <a:t>There are further 8 properties identified for preservation and the process of preserving them is at an advanced state.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6528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1445623"/>
            <a:ext cx="9353006" cy="4824548"/>
          </a:xfrm>
        </p:spPr>
        <p:txBody>
          <a:bodyPr>
            <a:noAutofit/>
          </a:bodyPr>
          <a:lstStyle/>
          <a:p>
            <a:pPr marL="0" indent="0">
              <a:lnSpc>
                <a:spcPct val="150000"/>
              </a:lnSpc>
              <a:buNone/>
            </a:pPr>
            <a:r>
              <a:rPr lang="en-US" sz="1400" b="1" u="sng" dirty="0">
                <a:latin typeface="Arial" panose="020B0604020202020204" pitchFamily="34" charset="0"/>
                <a:cs typeface="Arial" panose="020B0604020202020204" pitchFamily="34" charset="0"/>
              </a:rPr>
              <a:t>Modus operandi used to siphon money from NLC through various NPO and NPCs</a:t>
            </a:r>
            <a:r>
              <a:rPr lang="en-US" sz="1400" dirty="0">
                <a:latin typeface="Arial" panose="020B0604020202020204" pitchFamily="34" charset="0"/>
                <a:cs typeface="Arial" panose="020B0604020202020204" pitchFamily="34" charset="0"/>
              </a:rPr>
              <a:t>.</a:t>
            </a:r>
          </a:p>
          <a:p>
            <a:pPr>
              <a:lnSpc>
                <a:spcPct val="150000"/>
              </a:lnSpc>
            </a:pPr>
            <a:r>
              <a:rPr lang="en-US" sz="1400" dirty="0">
                <a:latin typeface="Arial" panose="020B0604020202020204" pitchFamily="34" charset="0"/>
                <a:cs typeface="Arial" panose="020B0604020202020204" pitchFamily="34" charset="0"/>
              </a:rPr>
              <a:t>Misuse of proactive funding provision in the NLC </a:t>
            </a:r>
            <a:r>
              <a:rPr lang="en-US" sz="1400" dirty="0" smtClean="0">
                <a:latin typeface="Arial" panose="020B0604020202020204" pitchFamily="34" charset="0"/>
                <a:cs typeface="Arial" panose="020B0604020202020204" pitchFamily="34" charset="0"/>
              </a:rPr>
              <a:t>Act;</a:t>
            </a:r>
            <a:endParaRPr lang="en-US" sz="1400" dirty="0">
              <a:latin typeface="Arial" panose="020B0604020202020204" pitchFamily="34" charset="0"/>
              <a:cs typeface="Arial" panose="020B0604020202020204" pitchFamily="34" charset="0"/>
            </a:endParaRPr>
          </a:p>
          <a:p>
            <a:pPr>
              <a:lnSpc>
                <a:spcPct val="150000"/>
              </a:lnSpc>
            </a:pPr>
            <a:r>
              <a:rPr lang="en-US" sz="1400" dirty="0">
                <a:latin typeface="Arial" panose="020B0604020202020204" pitchFamily="34" charset="0"/>
                <a:cs typeface="Arial" panose="020B0604020202020204" pitchFamily="34" charset="0"/>
              </a:rPr>
              <a:t>Inadequate project </a:t>
            </a:r>
            <a:r>
              <a:rPr lang="en-US" sz="1400" dirty="0" smtClean="0">
                <a:latin typeface="Arial" panose="020B0604020202020204" pitchFamily="34" charset="0"/>
                <a:cs typeface="Arial" panose="020B0604020202020204" pitchFamily="34" charset="0"/>
              </a:rPr>
              <a:t>management; </a:t>
            </a:r>
            <a:endParaRPr lang="en-US" sz="1400" dirty="0">
              <a:latin typeface="Arial" panose="020B0604020202020204" pitchFamily="34" charset="0"/>
              <a:cs typeface="Arial" panose="020B0604020202020204" pitchFamily="34" charset="0"/>
            </a:endParaRPr>
          </a:p>
          <a:p>
            <a:pPr>
              <a:lnSpc>
                <a:spcPct val="150000"/>
              </a:lnSpc>
            </a:pPr>
            <a:r>
              <a:rPr lang="en-US" sz="1400" dirty="0">
                <a:latin typeface="Arial" panose="020B0604020202020204" pitchFamily="34" charset="0"/>
                <a:cs typeface="Arial" panose="020B0604020202020204" pitchFamily="34" charset="0"/>
              </a:rPr>
              <a:t>Lack of monitoring and </a:t>
            </a:r>
            <a:r>
              <a:rPr lang="en-US" sz="1400" dirty="0" smtClean="0">
                <a:latin typeface="Arial" panose="020B0604020202020204" pitchFamily="34" charset="0"/>
                <a:cs typeface="Arial" panose="020B0604020202020204" pitchFamily="34" charset="0"/>
              </a:rPr>
              <a:t>evaluation; </a:t>
            </a:r>
            <a:endParaRPr lang="en-US" sz="1400" dirty="0">
              <a:latin typeface="Arial" panose="020B0604020202020204" pitchFamily="34" charset="0"/>
              <a:cs typeface="Arial" panose="020B0604020202020204" pitchFamily="34" charset="0"/>
            </a:endParaRPr>
          </a:p>
          <a:p>
            <a:pPr>
              <a:lnSpc>
                <a:spcPct val="150000"/>
              </a:lnSpc>
            </a:pPr>
            <a:r>
              <a:rPr lang="en-US" sz="1400" dirty="0">
                <a:latin typeface="Arial" panose="020B0604020202020204" pitchFamily="34" charset="0"/>
                <a:cs typeface="Arial" panose="020B0604020202020204" pitchFamily="34" charset="0"/>
              </a:rPr>
              <a:t>Collusion between NLC officials and NPO and </a:t>
            </a:r>
            <a:r>
              <a:rPr lang="en-US" sz="1400" dirty="0" smtClean="0">
                <a:latin typeface="Arial" panose="020B0604020202020204" pitchFamily="34" charset="0"/>
                <a:cs typeface="Arial" panose="020B0604020202020204" pitchFamily="34" charset="0"/>
              </a:rPr>
              <a:t>NPCs;</a:t>
            </a:r>
            <a:endParaRPr lang="en-US" sz="1400" dirty="0">
              <a:latin typeface="Arial" panose="020B0604020202020204" pitchFamily="34" charset="0"/>
              <a:cs typeface="Arial" panose="020B0604020202020204" pitchFamily="34" charset="0"/>
            </a:endParaRPr>
          </a:p>
          <a:p>
            <a:pPr>
              <a:lnSpc>
                <a:spcPct val="150000"/>
              </a:lnSpc>
            </a:pPr>
            <a:r>
              <a:rPr lang="en-US" sz="1400" dirty="0">
                <a:latin typeface="Arial" panose="020B0604020202020204" pitchFamily="34" charset="0"/>
                <a:cs typeface="Arial" panose="020B0604020202020204" pitchFamily="34" charset="0"/>
              </a:rPr>
              <a:t>Collusion between some board members and NPO and </a:t>
            </a:r>
            <a:r>
              <a:rPr lang="en-US" sz="1400" dirty="0" smtClean="0">
                <a:latin typeface="Arial" panose="020B0604020202020204" pitchFamily="34" charset="0"/>
                <a:cs typeface="Arial" panose="020B0604020202020204" pitchFamily="34" charset="0"/>
              </a:rPr>
              <a:t>NPCs;</a:t>
            </a:r>
            <a:endParaRPr lang="en-US" sz="1400" dirty="0">
              <a:latin typeface="Arial" panose="020B0604020202020204" pitchFamily="34" charset="0"/>
              <a:cs typeface="Arial" panose="020B0604020202020204" pitchFamily="34" charset="0"/>
            </a:endParaRPr>
          </a:p>
          <a:p>
            <a:pPr>
              <a:lnSpc>
                <a:spcPct val="150000"/>
              </a:lnSpc>
            </a:pPr>
            <a:r>
              <a:rPr lang="en-US" sz="1400" dirty="0">
                <a:latin typeface="Arial" panose="020B0604020202020204" pitchFamily="34" charset="0"/>
                <a:cs typeface="Arial" panose="020B0604020202020204" pitchFamily="34" charset="0"/>
              </a:rPr>
              <a:t>Abuse of NPO and </a:t>
            </a:r>
            <a:r>
              <a:rPr lang="en-US" sz="1400" dirty="0" smtClean="0">
                <a:latin typeface="Arial" panose="020B0604020202020204" pitchFamily="34" charset="0"/>
                <a:cs typeface="Arial" panose="020B0604020202020204" pitchFamily="34" charset="0"/>
              </a:rPr>
              <a:t>NPCs;</a:t>
            </a:r>
            <a:endParaRPr lang="en-US" sz="1400" dirty="0">
              <a:latin typeface="Arial" panose="020B0604020202020204" pitchFamily="34" charset="0"/>
              <a:cs typeface="Arial" panose="020B0604020202020204" pitchFamily="34" charset="0"/>
            </a:endParaRPr>
          </a:p>
          <a:p>
            <a:pPr>
              <a:lnSpc>
                <a:spcPct val="150000"/>
              </a:lnSpc>
            </a:pPr>
            <a:r>
              <a:rPr lang="en-US" sz="1400" dirty="0">
                <a:latin typeface="Arial" panose="020B0604020202020204" pitchFamily="34" charset="0"/>
                <a:cs typeface="Arial" panose="020B0604020202020204" pitchFamily="34" charset="0"/>
              </a:rPr>
              <a:t>Hijacking of NPO and </a:t>
            </a:r>
            <a:r>
              <a:rPr lang="en-US" sz="1400" dirty="0" smtClean="0">
                <a:latin typeface="Arial" panose="020B0604020202020204" pitchFamily="34" charset="0"/>
                <a:cs typeface="Arial" panose="020B0604020202020204" pitchFamily="34" charset="0"/>
              </a:rPr>
              <a:t>NPCs;</a:t>
            </a:r>
            <a:endParaRPr lang="en-US" sz="1400" dirty="0">
              <a:latin typeface="Arial" panose="020B0604020202020204" pitchFamily="34" charset="0"/>
              <a:cs typeface="Arial" panose="020B0604020202020204" pitchFamily="34" charset="0"/>
            </a:endParaRPr>
          </a:p>
          <a:p>
            <a:pPr>
              <a:lnSpc>
                <a:spcPct val="150000"/>
              </a:lnSpc>
            </a:pPr>
            <a:r>
              <a:rPr lang="en-US" sz="1400" dirty="0">
                <a:latin typeface="Arial" panose="020B0604020202020204" pitchFamily="34" charset="0"/>
                <a:cs typeface="Arial" panose="020B0604020202020204" pitchFamily="34" charset="0"/>
              </a:rPr>
              <a:t>Ineffective Auditing of </a:t>
            </a:r>
            <a:r>
              <a:rPr lang="en-US" sz="1400" dirty="0" smtClean="0">
                <a:latin typeface="Arial" panose="020B0604020202020204" pitchFamily="34" charset="0"/>
                <a:cs typeface="Arial" panose="020B0604020202020204" pitchFamily="34" charset="0"/>
              </a:rPr>
              <a:t>project;</a:t>
            </a:r>
            <a:endParaRPr lang="en-US" sz="1400" dirty="0">
              <a:latin typeface="Arial" panose="020B0604020202020204" pitchFamily="34" charset="0"/>
              <a:cs typeface="Arial" panose="020B0604020202020204" pitchFamily="34" charset="0"/>
            </a:endParaRPr>
          </a:p>
          <a:p>
            <a:pPr>
              <a:lnSpc>
                <a:spcPct val="150000"/>
              </a:lnSpc>
            </a:pPr>
            <a:r>
              <a:rPr lang="en-US" sz="1400" dirty="0">
                <a:latin typeface="Arial" panose="020B0604020202020204" pitchFamily="34" charset="0"/>
                <a:cs typeface="Arial" panose="020B0604020202020204" pitchFamily="34" charset="0"/>
              </a:rPr>
              <a:t>Maladministration in the approval of </a:t>
            </a:r>
            <a:r>
              <a:rPr lang="en-US" sz="1400" dirty="0" smtClean="0">
                <a:latin typeface="Arial" panose="020B0604020202020204" pitchFamily="34" charset="0"/>
                <a:cs typeface="Arial" panose="020B0604020202020204" pitchFamily="34" charset="0"/>
              </a:rPr>
              <a:t>grants;</a:t>
            </a:r>
          </a:p>
          <a:p>
            <a:pPr>
              <a:lnSpc>
                <a:spcPct val="150000"/>
              </a:lnSpc>
            </a:pPr>
            <a:r>
              <a:rPr lang="en-US" sz="1400" dirty="0" smtClean="0">
                <a:latin typeface="Arial" panose="020B0604020202020204" pitchFamily="34" charset="0"/>
                <a:cs typeface="Arial" panose="020B0604020202020204" pitchFamily="34" charset="0"/>
              </a:rPr>
              <a:t>Use of Trust and family members to defraud the systems</a:t>
            </a:r>
            <a:endParaRPr lang="en-US" sz="1400" dirty="0">
              <a:latin typeface="Arial" panose="020B0604020202020204" pitchFamily="34" charset="0"/>
              <a:cs typeface="Arial" panose="020B0604020202020204" pitchFamily="34" charset="0"/>
            </a:endParaRPr>
          </a:p>
          <a:p>
            <a:pPr marL="0" indent="0">
              <a:lnSpc>
                <a:spcPct val="150000"/>
              </a:lnSpc>
              <a:buNone/>
            </a:pPr>
            <a:r>
              <a:rPr lang="en-US" sz="1400" dirty="0">
                <a:latin typeface="Arial" panose="020B0604020202020204" pitchFamily="34" charset="0"/>
                <a:cs typeface="Arial" panose="020B0604020202020204" pitchFamily="34" charset="0"/>
              </a:rPr>
              <a:t> </a:t>
            </a:r>
          </a:p>
          <a:p>
            <a:endParaRPr lang="en-US" sz="1400" dirty="0"/>
          </a:p>
        </p:txBody>
      </p:sp>
      <p:sp>
        <p:nvSpPr>
          <p:cNvPr id="6" name="Rectangle 5"/>
          <p:cNvSpPr/>
          <p:nvPr/>
        </p:nvSpPr>
        <p:spPr>
          <a:xfrm>
            <a:off x="2176271" y="246888"/>
            <a:ext cx="5852161"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OBSERVATIONS  </a:t>
            </a:r>
          </a:p>
        </p:txBody>
      </p:sp>
      <p:sp>
        <p:nvSpPr>
          <p:cNvPr id="7" name="Slide Number Placeholder 6"/>
          <p:cNvSpPr>
            <a:spLocks noGrp="1"/>
          </p:cNvSpPr>
          <p:nvPr>
            <p:ph type="sldNum" sz="quarter" idx="12"/>
          </p:nvPr>
        </p:nvSpPr>
        <p:spPr/>
        <p:txBody>
          <a:bodyPr/>
          <a:lstStyle/>
          <a:p>
            <a:fld id="{A9CDD504-248B-3749-98AD-45ADFBB8EDAD}" type="slidenum">
              <a:rPr lang="en-US" smtClean="0"/>
              <a:t>116</a:t>
            </a:fld>
            <a:endParaRPr lang="en-US" dirty="0"/>
          </a:p>
        </p:txBody>
      </p:sp>
    </p:spTree>
    <p:extLst>
      <p:ext uri="{BB962C8B-B14F-4D97-AF65-F5344CB8AC3E}">
        <p14:creationId xmlns:p14="http://schemas.microsoft.com/office/powerpoint/2010/main" val="11944854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13509" y="1576251"/>
            <a:ext cx="11504022" cy="4583595"/>
          </a:xfrm>
        </p:spPr>
        <p:txBody>
          <a:bodyPr>
            <a:noAutofit/>
          </a:bodyPr>
          <a:lstStyle/>
          <a:p>
            <a:pPr marL="0" indent="0" algn="just">
              <a:lnSpc>
                <a:spcPct val="150000"/>
              </a:lnSpc>
              <a:buNone/>
            </a:pPr>
            <a:r>
              <a:rPr lang="en-US" sz="1800" b="1" dirty="0">
                <a:latin typeface="Arial" panose="020B0604020202020204" pitchFamily="34" charset="0"/>
                <a:cs typeface="Arial" panose="020B0604020202020204" pitchFamily="34" charset="0"/>
              </a:rPr>
              <a:t>The SIU </a:t>
            </a:r>
            <a:r>
              <a:rPr lang="en-US" sz="1800" b="1" dirty="0" smtClean="0">
                <a:latin typeface="Arial" panose="020B0604020202020204" pitchFamily="34" charset="0"/>
                <a:cs typeface="Arial" panose="020B0604020202020204" pitchFamily="34" charset="0"/>
              </a:rPr>
              <a:t>has made recommendations to the NLC for Systemic improvements including </a:t>
            </a:r>
            <a:r>
              <a:rPr lang="en-US" sz="1800" b="1" dirty="0">
                <a:latin typeface="Arial" panose="020B0604020202020204" pitchFamily="34" charset="0"/>
                <a:cs typeface="Arial" panose="020B0604020202020204" pitchFamily="34" charset="0"/>
              </a:rPr>
              <a:t>the following;</a:t>
            </a:r>
          </a:p>
          <a:p>
            <a:pPr algn="just">
              <a:lnSpc>
                <a:spcPct val="150000"/>
              </a:lnSpc>
            </a:pPr>
            <a:r>
              <a:rPr lang="en-US" sz="1800" dirty="0">
                <a:latin typeface="Arial" panose="020B0604020202020204" pitchFamily="34" charset="0"/>
                <a:cs typeface="Arial" panose="020B0604020202020204" pitchFamily="34" charset="0"/>
              </a:rPr>
              <a:t>A committee to deal with new proactive funded matters must be established to eliminate the risk of individuals initiating proactive funding projects and ultimately awarding grant funding projects to family members and friends. </a:t>
            </a:r>
          </a:p>
          <a:p>
            <a:pPr algn="just">
              <a:lnSpc>
                <a:spcPct val="150000"/>
              </a:lnSpc>
            </a:pPr>
            <a:r>
              <a:rPr lang="en-US" sz="1800" dirty="0">
                <a:latin typeface="Arial" panose="020B0604020202020204" pitchFamily="34" charset="0"/>
                <a:cs typeface="Arial" panose="020B0604020202020204" pitchFamily="34" charset="0"/>
              </a:rPr>
              <a:t>All current proactive funded projects should be  captured in the grant management system/ Fusion system. </a:t>
            </a:r>
          </a:p>
          <a:p>
            <a:pPr algn="just">
              <a:lnSpc>
                <a:spcPct val="150000"/>
              </a:lnSpc>
            </a:pPr>
            <a:r>
              <a:rPr lang="en-US" sz="1800" dirty="0">
                <a:latin typeface="Arial" panose="020B0604020202020204" pitchFamily="34" charset="0"/>
                <a:cs typeface="Arial" panose="020B0604020202020204" pitchFamily="34" charset="0"/>
              </a:rPr>
              <a:t>The system is designed in a manner in which it is  unable to detect different applications for grant funding made by one individual using NPO’s/ </a:t>
            </a:r>
            <a:r>
              <a:rPr lang="en-US" sz="1800" dirty="0" smtClean="0">
                <a:latin typeface="Arial" panose="020B0604020202020204" pitchFamily="34" charset="0"/>
                <a:cs typeface="Arial" panose="020B0604020202020204" pitchFamily="34" charset="0"/>
              </a:rPr>
              <a:t>NPC’s.</a:t>
            </a:r>
          </a:p>
          <a:p>
            <a:pPr algn="just">
              <a:lnSpc>
                <a:spcPct val="150000"/>
              </a:lnSpc>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SIU recommends that the NLC procure an integrated  system that is able to detect such </a:t>
            </a:r>
            <a:r>
              <a:rPr lang="en-US" sz="1800" dirty="0" smtClean="0">
                <a:latin typeface="Arial" panose="020B0604020202020204" pitchFamily="34" charset="0"/>
                <a:cs typeface="Arial" panose="020B0604020202020204" pitchFamily="34" charset="0"/>
              </a:rPr>
              <a:t>abnormalities. </a:t>
            </a:r>
            <a:endParaRPr lang="en-US" sz="1800" dirty="0">
              <a:latin typeface="Arial" panose="020B0604020202020204" pitchFamily="34" charset="0"/>
              <a:cs typeface="Arial" panose="020B0604020202020204" pitchFamily="34" charset="0"/>
            </a:endParaRPr>
          </a:p>
          <a:p>
            <a:pPr algn="just">
              <a:lnSpc>
                <a:spcPct val="150000"/>
              </a:lnSpc>
            </a:pPr>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2629989" y="69668"/>
            <a:ext cx="5886994"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SYSTEMIC RECOMMENDATIONS   </a:t>
            </a:r>
          </a:p>
        </p:txBody>
      </p:sp>
      <p:sp>
        <p:nvSpPr>
          <p:cNvPr id="7" name="Slide Number Placeholder 6"/>
          <p:cNvSpPr>
            <a:spLocks noGrp="1"/>
          </p:cNvSpPr>
          <p:nvPr>
            <p:ph type="sldNum" sz="quarter" idx="12"/>
          </p:nvPr>
        </p:nvSpPr>
        <p:spPr/>
        <p:txBody>
          <a:bodyPr/>
          <a:lstStyle/>
          <a:p>
            <a:fld id="{A9CDD504-248B-3749-98AD-45ADFBB8EDAD}" type="slidenum">
              <a:rPr lang="en-US" smtClean="0"/>
              <a:t>117</a:t>
            </a:fld>
            <a:endParaRPr lang="en-US" dirty="0"/>
          </a:p>
        </p:txBody>
      </p:sp>
    </p:spTree>
    <p:extLst>
      <p:ext uri="{BB962C8B-B14F-4D97-AF65-F5344CB8AC3E}">
        <p14:creationId xmlns:p14="http://schemas.microsoft.com/office/powerpoint/2010/main" val="332361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09006" y="1759131"/>
            <a:ext cx="11144794" cy="4400715"/>
          </a:xfrm>
        </p:spPr>
        <p:txBody>
          <a:bodyPr>
            <a:normAutofit/>
          </a:bodyPr>
          <a:lstStyle/>
          <a:p>
            <a:pPr algn="just">
              <a:lnSpc>
                <a:spcPct val="150000"/>
              </a:lnSpc>
            </a:pPr>
            <a:r>
              <a:rPr lang="en-US" sz="1800" dirty="0">
                <a:latin typeface="Arial" panose="020B0604020202020204" pitchFamily="34" charset="0"/>
                <a:cs typeface="Arial" panose="020B0604020202020204" pitchFamily="34" charset="0"/>
              </a:rPr>
              <a:t>The NLC system should be linked to that of </a:t>
            </a:r>
            <a:r>
              <a:rPr lang="en-US" sz="1800" dirty="0" smtClean="0">
                <a:latin typeface="Arial" panose="020B0604020202020204" pitchFamily="34" charset="0"/>
                <a:cs typeface="Arial" panose="020B0604020202020204" pitchFamily="34" charset="0"/>
              </a:rPr>
              <a:t>the Department </a:t>
            </a:r>
            <a:r>
              <a:rPr lang="en-US" sz="1800" dirty="0">
                <a:latin typeface="Arial" panose="020B0604020202020204" pitchFamily="34" charset="0"/>
                <a:cs typeface="Arial" panose="020B0604020202020204" pitchFamily="34" charset="0"/>
              </a:rPr>
              <a:t>of Social Development in order identify hijacked NPO’s and confirm original members NPO’s. </a:t>
            </a:r>
          </a:p>
          <a:p>
            <a:pPr algn="just">
              <a:lnSpc>
                <a:spcPct val="150000"/>
              </a:lnSpc>
            </a:pPr>
            <a:r>
              <a:rPr lang="en-US" sz="1800" dirty="0">
                <a:latin typeface="Arial" panose="020B0604020202020204" pitchFamily="34" charset="0"/>
                <a:cs typeface="Arial" panose="020B0604020202020204" pitchFamily="34" charset="0"/>
              </a:rPr>
              <a:t>Project Management - Monitoring and evaluation to be done for all funded projects. </a:t>
            </a:r>
          </a:p>
          <a:p>
            <a:pPr algn="just">
              <a:lnSpc>
                <a:spcPct val="150000"/>
              </a:lnSpc>
            </a:pPr>
            <a:r>
              <a:rPr lang="en-US" sz="1800" dirty="0">
                <a:latin typeface="Arial" panose="020B0604020202020204" pitchFamily="34" charset="0"/>
                <a:cs typeface="Arial" panose="020B0604020202020204" pitchFamily="34" charset="0"/>
              </a:rPr>
              <a:t>The NLC should adhere to the policy of transferring money to  the NPO’s / NPC’s in tranches as opposed to transferring the grant amount in one tranche prior to receiving progress reports.</a:t>
            </a:r>
          </a:p>
          <a:p>
            <a:pPr algn="just">
              <a:lnSpc>
                <a:spcPct val="150000"/>
              </a:lnSpc>
            </a:pPr>
            <a:r>
              <a:rPr lang="en-US" sz="1800" dirty="0">
                <a:latin typeface="Arial" panose="020B0604020202020204" pitchFamily="34" charset="0"/>
                <a:cs typeface="Arial" panose="020B0604020202020204" pitchFamily="34" charset="0"/>
              </a:rPr>
              <a:t>Life style audit to be conducted for all NLC officials and board </a:t>
            </a:r>
            <a:r>
              <a:rPr lang="en-US" sz="1800" dirty="0" smtClean="0">
                <a:latin typeface="Arial" panose="020B0604020202020204" pitchFamily="34" charset="0"/>
                <a:cs typeface="Arial" panose="020B0604020202020204" pitchFamily="34" charset="0"/>
              </a:rPr>
              <a:t>members. </a:t>
            </a:r>
          </a:p>
          <a:p>
            <a:pPr algn="just">
              <a:lnSpc>
                <a:spcPct val="150000"/>
              </a:lnSpc>
            </a:pPr>
            <a:r>
              <a:rPr lang="en-US" sz="1800" dirty="0" smtClean="0">
                <a:latin typeface="Arial" panose="020B0604020202020204" pitchFamily="34" charset="0"/>
                <a:cs typeface="Arial" panose="020B0604020202020204" pitchFamily="34" charset="0"/>
              </a:rPr>
              <a:t>Segregation of duties.</a:t>
            </a:r>
          </a:p>
          <a:p>
            <a:pPr algn="just">
              <a:lnSpc>
                <a:spcPct val="150000"/>
              </a:lnSpc>
            </a:pPr>
            <a:r>
              <a:rPr lang="en-US" sz="1800" dirty="0" smtClean="0">
                <a:latin typeface="Arial" panose="020B0604020202020204" pitchFamily="34" charset="0"/>
                <a:cs typeface="Arial" panose="020B0604020202020204" pitchFamily="34" charset="0"/>
              </a:rPr>
              <a:t>Public Benefit tracking against funds granted. </a:t>
            </a:r>
            <a:endParaRPr lang="en-US" sz="1800" dirty="0">
              <a:latin typeface="Arial" panose="020B0604020202020204" pitchFamily="34" charset="0"/>
              <a:cs typeface="Arial" panose="020B0604020202020204" pitchFamily="34" charset="0"/>
            </a:endParaRPr>
          </a:p>
          <a:p>
            <a:pPr algn="just">
              <a:lnSpc>
                <a:spcPct val="150000"/>
              </a:lnSpc>
            </a:pPr>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2447109" y="243840"/>
            <a:ext cx="6470468"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SYSTEMIC RECOMMENDATIONS   </a:t>
            </a:r>
          </a:p>
        </p:txBody>
      </p:sp>
      <p:sp>
        <p:nvSpPr>
          <p:cNvPr id="7" name="Slide Number Placeholder 6"/>
          <p:cNvSpPr>
            <a:spLocks noGrp="1"/>
          </p:cNvSpPr>
          <p:nvPr>
            <p:ph type="sldNum" sz="quarter" idx="12"/>
          </p:nvPr>
        </p:nvSpPr>
        <p:spPr/>
        <p:txBody>
          <a:bodyPr/>
          <a:lstStyle/>
          <a:p>
            <a:fld id="{A9CDD504-248B-3749-98AD-45ADFBB8EDAD}" type="slidenum">
              <a:rPr lang="en-US" smtClean="0"/>
              <a:t>118</a:t>
            </a:fld>
            <a:endParaRPr lang="en-US" dirty="0"/>
          </a:p>
        </p:txBody>
      </p:sp>
    </p:spTree>
    <p:extLst>
      <p:ext uri="{BB962C8B-B14F-4D97-AF65-F5344CB8AC3E}">
        <p14:creationId xmlns:p14="http://schemas.microsoft.com/office/powerpoint/2010/main" val="41027888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2151728"/>
            <a:ext cx="6096000" cy="707886"/>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a:t>
            </a:r>
          </a:p>
        </p:txBody>
      </p:sp>
      <p:sp>
        <p:nvSpPr>
          <p:cNvPr id="7" name="TextBox 6"/>
          <p:cNvSpPr txBox="1"/>
          <p:nvPr/>
        </p:nvSpPr>
        <p:spPr>
          <a:xfrm>
            <a:off x="4795887" y="2957178"/>
            <a:ext cx="36002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Hotline: 0800 037 774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Website: https://www.siu.org.za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E-mail: info@siu.org.za </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DD504-248B-3749-98AD-45ADFBB8EDA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85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863634"/>
            <a:ext cx="6026331" cy="391886"/>
          </a:xfrm>
        </p:spPr>
        <p:txBody>
          <a:bodyPr>
            <a:normAutofit fontScale="70000" lnSpcReduction="20000"/>
          </a:bodyPr>
          <a:lstStyle/>
          <a:p>
            <a:r>
              <a:rPr lang="en-US" dirty="0">
                <a:latin typeface="Arial" panose="020B0604020202020204" pitchFamily="34" charset="0"/>
                <a:cs typeface="Arial" panose="020B0604020202020204" pitchFamily="34" charset="0"/>
              </a:rPr>
              <a:t>Information previously </a:t>
            </a:r>
            <a:r>
              <a:rPr lang="en-US" dirty="0" smtClean="0">
                <a:latin typeface="Arial" panose="020B0604020202020204" pitchFamily="34" charset="0"/>
                <a:cs typeface="Arial" panose="020B0604020202020204" pitchFamily="34" charset="0"/>
              </a:rPr>
              <a:t>reported </a:t>
            </a:r>
            <a:r>
              <a:rPr lang="en-US" dirty="0">
                <a:latin typeface="Arial" panose="020B0604020202020204" pitchFamily="34" charset="0"/>
                <a:cs typeface="Arial" panose="020B0604020202020204" pitchFamily="34" charset="0"/>
              </a:rPr>
              <a:t>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304800" y="2473234"/>
            <a:ext cx="6331131" cy="3686612"/>
          </a:xfrm>
        </p:spPr>
        <p:txBody>
          <a:bodyPr>
            <a:normAutofit/>
          </a:bodyPr>
          <a:lstStyle/>
          <a:p>
            <a:pPr marL="285750" lvl="0" indent="-285750" algn="just" defTabSz="457200">
              <a:lnSpc>
                <a:spcPct val="150000"/>
              </a:lnSpc>
              <a:spcBef>
                <a:spcPts val="600"/>
              </a:spcBef>
            </a:pPr>
            <a:r>
              <a:rPr lang="en-US" sz="1800" dirty="0">
                <a:latin typeface="Arial" panose="020B0604020202020204" pitchFamily="34" charset="0"/>
                <a:cs typeface="Arial" panose="020B0604020202020204" pitchFamily="34" charset="0"/>
              </a:rPr>
              <a:t>On 20 October 2017 the NPO transferred R11 700 000.00 to an entity associated to the hijackers of the NPO. The entity  transferred an amount of R9 203 000.00 to conveyancers. The conveyancers confirmed that the amount was part of the deposit paid towards the property of the former board  </a:t>
            </a:r>
            <a:r>
              <a:rPr lang="en-US" sz="1800" dirty="0" smtClean="0">
                <a:latin typeface="Arial" panose="020B0604020202020204" pitchFamily="34" charset="0"/>
                <a:cs typeface="Arial" panose="020B0604020202020204" pitchFamily="34" charset="0"/>
              </a:rPr>
              <a:t>member 2. </a:t>
            </a:r>
            <a:endParaRPr lang="en-US" sz="1800" dirty="0">
              <a:latin typeface="Arial" panose="020B0604020202020204" pitchFamily="34" charset="0"/>
              <a:cs typeface="Arial" panose="020B0604020202020204" pitchFamily="34" charset="0"/>
            </a:endParaRPr>
          </a:p>
          <a:p>
            <a:pPr lvl="0"/>
            <a:endParaRPr lang="en-US" sz="1800" b="1" dirty="0"/>
          </a:p>
        </p:txBody>
      </p:sp>
      <p:sp>
        <p:nvSpPr>
          <p:cNvPr id="4" name="Text Placeholder 3"/>
          <p:cNvSpPr>
            <a:spLocks noGrp="1"/>
          </p:cNvSpPr>
          <p:nvPr>
            <p:ph type="body" sz="quarter" idx="3"/>
          </p:nvPr>
        </p:nvSpPr>
        <p:spPr>
          <a:xfrm>
            <a:off x="6879771" y="1367245"/>
            <a:ext cx="5155474" cy="957943"/>
          </a:xfrm>
        </p:spPr>
        <p:txBody>
          <a:bodyPr>
            <a:normAutofit/>
          </a:bodyPr>
          <a:lstStyle/>
          <a:p>
            <a:r>
              <a:rPr lang="en-US" sz="1800" dirty="0">
                <a:latin typeface="Arial" panose="020B0604020202020204" pitchFamily="34" charset="0"/>
                <a:cs typeface="Arial" panose="020B0604020202020204" pitchFamily="34" charset="0"/>
              </a:rPr>
              <a:t>New information since last meeting</a:t>
            </a:r>
          </a:p>
          <a:p>
            <a:endParaRPr lang="en-US" sz="1800" dirty="0"/>
          </a:p>
        </p:txBody>
      </p:sp>
      <p:sp>
        <p:nvSpPr>
          <p:cNvPr id="5" name="Content Placeholder 4"/>
          <p:cNvSpPr>
            <a:spLocks noGrp="1"/>
          </p:cNvSpPr>
          <p:nvPr>
            <p:ph sz="quarter" idx="4"/>
          </p:nvPr>
        </p:nvSpPr>
        <p:spPr>
          <a:xfrm>
            <a:off x="7019108" y="2475258"/>
            <a:ext cx="4336279" cy="3684588"/>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1924594" y="165463"/>
            <a:ext cx="6870799" cy="369332"/>
          </a:xfrm>
          <a:prstGeom prst="rect">
            <a:avLst/>
          </a:prstGeom>
        </p:spPr>
        <p:txBody>
          <a:bodyPr wrap="square">
            <a:spAutoFit/>
          </a:bodyPr>
          <a:lstStyle/>
          <a:p>
            <a:pPr lvl="0" algn="ctr"/>
            <a:r>
              <a:rPr lang="en-US" b="1" dirty="0">
                <a:solidFill>
                  <a:prstClr val="black"/>
                </a:solidFill>
                <a:latin typeface="Arial" panose="020B0604020202020204" pitchFamily="34" charset="0"/>
                <a:cs typeface="Arial" panose="020B0604020202020204" pitchFamily="34" charset="0"/>
              </a:rPr>
              <a:t>FORMER BOARD MEMBER 2  </a:t>
            </a:r>
          </a:p>
        </p:txBody>
      </p:sp>
      <p:sp>
        <p:nvSpPr>
          <p:cNvPr id="7" name="Slide Number Placeholder 6"/>
          <p:cNvSpPr>
            <a:spLocks noGrp="1"/>
          </p:cNvSpPr>
          <p:nvPr>
            <p:ph type="sldNum" sz="quarter" idx="12"/>
          </p:nvPr>
        </p:nvSpPr>
        <p:spPr/>
        <p:txBody>
          <a:bodyPr/>
          <a:lstStyle/>
          <a:p>
            <a:fld id="{A9CDD504-248B-3749-98AD-45ADFBB8EDAD}" type="slidenum">
              <a:rPr lang="en-US" smtClean="0"/>
              <a:t>12</a:t>
            </a:fld>
            <a:endParaRPr lang="en-US" dirty="0"/>
          </a:p>
        </p:txBody>
      </p:sp>
    </p:spTree>
    <p:extLst>
      <p:ext uri="{BB962C8B-B14F-4D97-AF65-F5344CB8AC3E}">
        <p14:creationId xmlns:p14="http://schemas.microsoft.com/office/powerpoint/2010/main" val="332785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82879" y="1651346"/>
            <a:ext cx="6657569" cy="4671075"/>
          </a:xfrm>
        </p:spPr>
        <p:txBody>
          <a:bodyPr>
            <a:normAutofit fontScale="25000" lnSpcReduction="20000"/>
          </a:bodyPr>
          <a:lstStyle/>
          <a:p>
            <a:pPr marL="0" indent="0" algn="just" defTabSz="457200">
              <a:lnSpc>
                <a:spcPct val="100000"/>
              </a:lnSpc>
              <a:spcBef>
                <a:spcPts val="600"/>
              </a:spcBef>
              <a:buNone/>
            </a:pPr>
            <a:r>
              <a:rPr lang="en-US" sz="6400" b="1" dirty="0">
                <a:latin typeface="Arial" panose="020B0604020202020204" pitchFamily="34" charset="0"/>
                <a:cs typeface="Arial" panose="020B0604020202020204" pitchFamily="34" charset="0"/>
              </a:rPr>
              <a:t>Information previously </a:t>
            </a:r>
            <a:r>
              <a:rPr lang="en-US" sz="6400" b="1" dirty="0" smtClean="0">
                <a:latin typeface="Arial" panose="020B0604020202020204" pitchFamily="34" charset="0"/>
                <a:cs typeface="Arial" panose="020B0604020202020204" pitchFamily="34" charset="0"/>
              </a:rPr>
              <a:t>reported </a:t>
            </a:r>
            <a:r>
              <a:rPr lang="en-US" sz="6400" b="1" dirty="0">
                <a:latin typeface="Arial" panose="020B0604020202020204" pitchFamily="34" charset="0"/>
                <a:cs typeface="Arial" panose="020B0604020202020204" pitchFamily="34" charset="0"/>
              </a:rPr>
              <a:t>on the 2</a:t>
            </a:r>
            <a:r>
              <a:rPr lang="en-US" sz="6400" b="1" baseline="30000" dirty="0">
                <a:latin typeface="Arial" panose="020B0604020202020204" pitchFamily="34" charset="0"/>
                <a:cs typeface="Arial" panose="020B0604020202020204" pitchFamily="34" charset="0"/>
              </a:rPr>
              <a:t>nd</a:t>
            </a:r>
            <a:r>
              <a:rPr lang="en-US" sz="6400" b="1" dirty="0">
                <a:latin typeface="Arial" panose="020B0604020202020204" pitchFamily="34" charset="0"/>
                <a:cs typeface="Arial" panose="020B0604020202020204" pitchFamily="34" charset="0"/>
              </a:rPr>
              <a:t> March 2022 </a:t>
            </a:r>
          </a:p>
          <a:p>
            <a:pPr marL="0" lvl="0" indent="0" algn="just" defTabSz="457200">
              <a:lnSpc>
                <a:spcPct val="100000"/>
              </a:lnSpc>
              <a:spcBef>
                <a:spcPts val="600"/>
              </a:spcBef>
              <a:buNone/>
            </a:pPr>
            <a:endParaRPr lang="en-US" sz="4800" u="sng" dirty="0">
              <a:latin typeface="Arial" panose="020B0604020202020204" pitchFamily="34" charset="0"/>
              <a:cs typeface="Arial" panose="020B0604020202020204" pitchFamily="34" charset="0"/>
            </a:endParaRPr>
          </a:p>
          <a:p>
            <a:pPr marL="0" lvl="0" indent="0" algn="just" defTabSz="457200">
              <a:lnSpc>
                <a:spcPct val="170000"/>
              </a:lnSpc>
              <a:spcBef>
                <a:spcPts val="600"/>
              </a:spcBef>
              <a:buNone/>
            </a:pPr>
            <a:r>
              <a:rPr lang="en-US" sz="5200" u="sng" dirty="0">
                <a:latin typeface="Arial" panose="020B0604020202020204" pitchFamily="34" charset="0"/>
                <a:cs typeface="Arial" panose="020B0604020202020204" pitchFamily="34" charset="0"/>
              </a:rPr>
              <a:t>NPO’s/NPC’s  that contributed towards the purchase of  the former board members property continued </a:t>
            </a:r>
          </a:p>
          <a:p>
            <a:pPr marL="0" lvl="0" indent="0" algn="just" defTabSz="457200">
              <a:lnSpc>
                <a:spcPct val="100000"/>
              </a:lnSpc>
              <a:spcBef>
                <a:spcPts val="600"/>
              </a:spcBef>
              <a:buNone/>
            </a:pPr>
            <a:endParaRPr lang="en-US" sz="5200" u="sng" dirty="0">
              <a:latin typeface="Arial" panose="020B0604020202020204" pitchFamily="34" charset="0"/>
              <a:cs typeface="Arial" panose="020B0604020202020204" pitchFamily="34" charset="0"/>
            </a:endParaRPr>
          </a:p>
          <a:p>
            <a:pPr marL="0" lvl="0" indent="0" algn="just" defTabSz="457200">
              <a:lnSpc>
                <a:spcPct val="100000"/>
              </a:lnSpc>
              <a:spcBef>
                <a:spcPts val="600"/>
              </a:spcBef>
              <a:buNone/>
            </a:pPr>
            <a:r>
              <a:rPr lang="en-US" sz="5200" u="sng" dirty="0">
                <a:latin typeface="Arial" panose="020B0604020202020204" pitchFamily="34" charset="0"/>
                <a:cs typeface="Arial" panose="020B0604020202020204" pitchFamily="34" charset="0"/>
              </a:rPr>
              <a:t>NPO 6  (Phase 1)- Inqaba Yokulinda NPO</a:t>
            </a:r>
          </a:p>
          <a:p>
            <a:pPr algn="just">
              <a:lnSpc>
                <a:spcPct val="150000"/>
              </a:lnSpc>
              <a:buFontTx/>
              <a:buChar char="-"/>
            </a:pPr>
            <a:r>
              <a:rPr lang="en-US" sz="5200" dirty="0">
                <a:latin typeface="Arial" panose="020B0604020202020204" pitchFamily="34" charset="0"/>
                <a:cs typeface="Arial" panose="020B0604020202020204" pitchFamily="34" charset="0"/>
              </a:rPr>
              <a:t>NPO 6 applied for grant funding in 2016/2017 for construction of athletics tracks in Northern Cape. The application was approved and grant funding to the tune of R15 000 000.00 was approved. NPO 6 and NLC signed a Grant Agreement on 26 February 2018. NLC effected the payment of R15 million into the account number of NPO 6 on 7 March 2018. </a:t>
            </a:r>
          </a:p>
          <a:p>
            <a:pPr algn="just">
              <a:lnSpc>
                <a:spcPct val="150000"/>
              </a:lnSpc>
              <a:buFontTx/>
              <a:buChar char="-"/>
            </a:pPr>
            <a:r>
              <a:rPr lang="en-US" sz="5200" dirty="0">
                <a:latin typeface="Arial" panose="020B0604020202020204" pitchFamily="34" charset="0"/>
                <a:cs typeface="Arial" panose="020B0604020202020204" pitchFamily="34" charset="0"/>
              </a:rPr>
              <a:t>The initial 15 million granted to the NPO 6 was misused. The Project only started when NLC granted further amount of R4.2 million to the NPO.</a:t>
            </a:r>
          </a:p>
          <a:p>
            <a:pPr algn="just">
              <a:lnSpc>
                <a:spcPct val="150000"/>
              </a:lnSpc>
              <a:buFontTx/>
              <a:buChar char="-"/>
            </a:pPr>
            <a:r>
              <a:rPr lang="en-US" sz="5200" dirty="0">
                <a:latin typeface="Arial" panose="020B0604020202020204" pitchFamily="34" charset="0"/>
                <a:cs typeface="Arial" panose="020B0604020202020204" pitchFamily="34" charset="0"/>
              </a:rPr>
              <a:t>NPO 6 paid R10 000 000 to one known company on the same day the money was paid into their account. On 14 March 2018, the known company paid an amount of R2 500 000.00 to the conveyancer attorney of the </a:t>
            </a:r>
            <a:r>
              <a:rPr lang="en-US" sz="5200" dirty="0" smtClean="0">
                <a:latin typeface="Arial" panose="020B0604020202020204" pitchFamily="34" charset="0"/>
                <a:cs typeface="Arial" panose="020B0604020202020204" pitchFamily="34" charset="0"/>
              </a:rPr>
              <a:t>former board member 2. </a:t>
            </a:r>
            <a:endParaRPr lang="en-US" sz="5200" dirty="0">
              <a:latin typeface="Arial" panose="020B0604020202020204" pitchFamily="34" charset="0"/>
              <a:cs typeface="Arial" panose="020B0604020202020204" pitchFamily="34" charset="0"/>
            </a:endParaRPr>
          </a:p>
          <a:p>
            <a:pPr marL="0" indent="0" algn="just">
              <a:lnSpc>
                <a:spcPct val="150000"/>
              </a:lnSpc>
              <a:buNone/>
            </a:pPr>
            <a:r>
              <a:rPr lang="en-US" sz="5200" dirty="0">
                <a:latin typeface="Arial" panose="020B0604020202020204" pitchFamily="34" charset="0"/>
                <a:cs typeface="Arial" panose="020B0604020202020204" pitchFamily="34" charset="0"/>
              </a:rPr>
              <a:t>	</a:t>
            </a:r>
          </a:p>
          <a:p>
            <a:pPr marL="0" indent="0">
              <a:buNone/>
            </a:pPr>
            <a:endParaRPr lang="en-US" sz="4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840448" y="1489166"/>
            <a:ext cx="5046751" cy="967707"/>
          </a:xfrm>
        </p:spPr>
        <p:txBody>
          <a:bodyPr>
            <a:normAutofit/>
          </a:bodyPr>
          <a:lstStyle/>
          <a:p>
            <a:r>
              <a:rPr lang="en-US" sz="1600" dirty="0">
                <a:latin typeface="Arial" panose="020B0604020202020204" pitchFamily="34" charset="0"/>
                <a:cs typeface="Arial" panose="020B0604020202020204" pitchFamily="34" charset="0"/>
              </a:rPr>
              <a:t>New information since last meeting</a:t>
            </a:r>
          </a:p>
          <a:p>
            <a:endParaRPr lang="en-US" sz="1600" dirty="0"/>
          </a:p>
        </p:txBody>
      </p:sp>
      <p:sp>
        <p:nvSpPr>
          <p:cNvPr id="5" name="Content Placeholder 4"/>
          <p:cNvSpPr>
            <a:spLocks noGrp="1"/>
          </p:cNvSpPr>
          <p:nvPr>
            <p:ph sz="quarter" idx="4"/>
          </p:nvPr>
        </p:nvSpPr>
        <p:spPr>
          <a:xfrm>
            <a:off x="6914606" y="2456873"/>
            <a:ext cx="5033554" cy="3702973"/>
          </a:xfrm>
        </p:spPr>
        <p:txBody>
          <a:bodyPr>
            <a:normAutofit/>
          </a:bodyPr>
          <a:lstStyle/>
          <a:p>
            <a:pPr marL="0" lvl="0" indent="0" algn="just" defTabSz="457200">
              <a:lnSpc>
                <a:spcPct val="100000"/>
              </a:lnSpc>
              <a:spcBef>
                <a:spcPts val="600"/>
              </a:spcBef>
              <a:buNone/>
            </a:pPr>
            <a:r>
              <a:rPr lang="en-US" sz="1600" dirty="0" smtClean="0">
                <a:solidFill>
                  <a:prstClr val="black"/>
                </a:solidFill>
                <a:latin typeface="Arial" panose="020B0604020202020204" pitchFamily="34" charset="0"/>
                <a:cs typeface="Arial" panose="020B0604020202020204" pitchFamily="34" charset="0"/>
              </a:rPr>
              <a:t>None </a:t>
            </a:r>
            <a:endParaRPr lang="en-US" sz="1600" dirty="0">
              <a:solidFill>
                <a:prstClr val="black"/>
              </a:solidFill>
              <a:latin typeface="Arial" panose="020B0604020202020204" pitchFamily="34" charset="0"/>
              <a:cs typeface="Arial" panose="020B0604020202020204" pitchFamily="34" charset="0"/>
            </a:endParaRPr>
          </a:p>
          <a:p>
            <a:pPr marL="0" lvl="0" indent="0" algn="just" defTabSz="457200">
              <a:lnSpc>
                <a:spcPct val="100000"/>
              </a:lnSpc>
              <a:spcBef>
                <a:spcPts val="600"/>
              </a:spcBef>
              <a:buNone/>
            </a:pPr>
            <a:endParaRPr lang="en-US" sz="1400" dirty="0">
              <a:solidFill>
                <a:srgbClr val="FF0000"/>
              </a:solidFill>
              <a:latin typeface="Arial" panose="020B0604020202020204" pitchFamily="34" charset="0"/>
              <a:cs typeface="Arial" panose="020B0604020202020204" pitchFamily="34" charset="0"/>
            </a:endParaRPr>
          </a:p>
          <a:p>
            <a:endParaRPr lang="en-US" dirty="0"/>
          </a:p>
        </p:txBody>
      </p:sp>
      <p:sp>
        <p:nvSpPr>
          <p:cNvPr id="6" name="Text Placeholder 5"/>
          <p:cNvSpPr>
            <a:spLocks noGrp="1"/>
          </p:cNvSpPr>
          <p:nvPr>
            <p:ph type="body" idx="1"/>
          </p:nvPr>
        </p:nvSpPr>
        <p:spPr>
          <a:xfrm>
            <a:off x="775854" y="1651346"/>
            <a:ext cx="5494315" cy="343709"/>
          </a:xfrm>
        </p:spPr>
        <p:txBody>
          <a:bodyPr>
            <a:normAutofit fontScale="92500" lnSpcReduction="20000"/>
          </a:bodyPr>
          <a:lstStyle/>
          <a:p>
            <a:endParaRPr lang="en-US" b="0" u="sng" dirty="0">
              <a:latin typeface="Arial" panose="020B0604020202020204" pitchFamily="34" charset="0"/>
              <a:cs typeface="Arial" panose="020B0604020202020204" pitchFamily="34" charset="0"/>
            </a:endParaRPr>
          </a:p>
          <a:p>
            <a:endParaRPr lang="en-US" b="0" dirty="0"/>
          </a:p>
        </p:txBody>
      </p:sp>
      <p:sp>
        <p:nvSpPr>
          <p:cNvPr id="7" name="Text Placeholder 1"/>
          <p:cNvSpPr txBox="1">
            <a:spLocks/>
          </p:cNvSpPr>
          <p:nvPr/>
        </p:nvSpPr>
        <p:spPr>
          <a:xfrm>
            <a:off x="1607127" y="683491"/>
            <a:ext cx="4542848" cy="96785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2" name="Rectangle 1"/>
          <p:cNvSpPr/>
          <p:nvPr/>
        </p:nvSpPr>
        <p:spPr>
          <a:xfrm>
            <a:off x="2307770" y="121920"/>
            <a:ext cx="6451779" cy="369332"/>
          </a:xfrm>
          <a:prstGeom prst="rect">
            <a:avLst/>
          </a:prstGeom>
        </p:spPr>
        <p:txBody>
          <a:bodyPr wrap="square">
            <a:spAutoFit/>
          </a:bodyPr>
          <a:lstStyle/>
          <a:p>
            <a:pPr algn="ctr"/>
            <a:r>
              <a:rPr lang="en-US" b="1" dirty="0">
                <a:solidFill>
                  <a:prstClr val="black"/>
                </a:solidFill>
                <a:latin typeface="Arial" panose="020B0604020202020204" pitchFamily="34" charset="0"/>
                <a:cs typeface="Arial" panose="020B0604020202020204" pitchFamily="34" charset="0"/>
              </a:rPr>
              <a:t>FORMER BOARD MEMBER 2</a:t>
            </a:r>
          </a:p>
        </p:txBody>
      </p:sp>
      <p:sp>
        <p:nvSpPr>
          <p:cNvPr id="8" name="Text Placeholder 1"/>
          <p:cNvSpPr txBox="1">
            <a:spLocks/>
          </p:cNvSpPr>
          <p:nvPr/>
        </p:nvSpPr>
        <p:spPr>
          <a:xfrm>
            <a:off x="205574" y="1592216"/>
            <a:ext cx="5681419" cy="40640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9" name="Slide Number Placeholder 8"/>
          <p:cNvSpPr>
            <a:spLocks noGrp="1"/>
          </p:cNvSpPr>
          <p:nvPr>
            <p:ph type="sldNum" sz="quarter" idx="12"/>
          </p:nvPr>
        </p:nvSpPr>
        <p:spPr/>
        <p:txBody>
          <a:bodyPr/>
          <a:lstStyle/>
          <a:p>
            <a:fld id="{A9CDD504-248B-3749-98AD-45ADFBB8EDAD}" type="slidenum">
              <a:rPr lang="en-US" smtClean="0"/>
              <a:t>13</a:t>
            </a:fld>
            <a:endParaRPr lang="en-US" dirty="0"/>
          </a:p>
        </p:txBody>
      </p:sp>
    </p:spTree>
    <p:extLst>
      <p:ext uri="{BB962C8B-B14F-4D97-AF65-F5344CB8AC3E}">
        <p14:creationId xmlns:p14="http://schemas.microsoft.com/office/powerpoint/2010/main" val="122839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a:p>
          <a:p>
            <a:pPr lvl="0" algn="just" defTabSz="457200">
              <a:lnSpc>
                <a:spcPct val="100000"/>
              </a:lnSpc>
              <a:spcBef>
                <a:spcPts val="600"/>
              </a:spcBef>
            </a:pPr>
            <a:endParaRPr lang="en-US" u="sng" dirty="0">
              <a:solidFill>
                <a:srgbClr val="FF0000"/>
              </a:solidFill>
              <a:latin typeface="Arial" panose="020B0604020202020204" pitchFamily="34" charset="0"/>
              <a:cs typeface="Arial" panose="020B0604020202020204" pitchFamily="34" charset="0"/>
            </a:endParaRPr>
          </a:p>
          <a:p>
            <a:endParaRPr lang="en-US" dirty="0"/>
          </a:p>
        </p:txBody>
      </p:sp>
      <p:sp>
        <p:nvSpPr>
          <p:cNvPr id="3" name="Content Placeholder 2"/>
          <p:cNvSpPr>
            <a:spLocks noGrp="1"/>
          </p:cNvSpPr>
          <p:nvPr>
            <p:ph sz="half" idx="2"/>
          </p:nvPr>
        </p:nvSpPr>
        <p:spPr>
          <a:xfrm>
            <a:off x="130629" y="2020678"/>
            <a:ext cx="7010400" cy="4139168"/>
          </a:xfrm>
        </p:spPr>
        <p:txBody>
          <a:bodyPr>
            <a:noAutofit/>
          </a:bodyPr>
          <a:lstStyle/>
          <a:p>
            <a:pPr marL="0" indent="0" algn="just" defTabSz="457200">
              <a:lnSpc>
                <a:spcPct val="170000"/>
              </a:lnSpc>
              <a:spcBef>
                <a:spcPts val="600"/>
              </a:spcBef>
              <a:buNone/>
            </a:pPr>
            <a:r>
              <a:rPr lang="en-US" sz="1400" b="1" u="sng" dirty="0">
                <a:latin typeface="Arial" panose="020B0604020202020204" pitchFamily="34" charset="0"/>
                <a:cs typeface="Arial" panose="020B0604020202020204" pitchFamily="34" charset="0"/>
              </a:rPr>
              <a:t>NPO’s/NPC’s  that contributed towards the purchase of  the former board members property continued </a:t>
            </a:r>
          </a:p>
          <a:p>
            <a:pPr marL="0" indent="0" algn="just" defTabSz="457200">
              <a:lnSpc>
                <a:spcPct val="170000"/>
              </a:lnSpc>
              <a:spcBef>
                <a:spcPts val="600"/>
              </a:spcBef>
              <a:buNone/>
            </a:pPr>
            <a:r>
              <a:rPr lang="en-US" sz="1400" b="1" u="sng" dirty="0">
                <a:latin typeface="Arial" panose="020B0604020202020204" pitchFamily="34" charset="0"/>
                <a:cs typeface="Arial" panose="020B0604020202020204" pitchFamily="34" charset="0"/>
              </a:rPr>
              <a:t>NPO 7 (Phase 1) – Mushumo </a:t>
            </a:r>
          </a:p>
          <a:p>
            <a:pPr algn="just" defTabSz="457200">
              <a:lnSpc>
                <a:spcPct val="170000"/>
              </a:lnSpc>
              <a:spcBef>
                <a:spcPts val="600"/>
              </a:spcBef>
            </a:pPr>
            <a:r>
              <a:rPr lang="en-US" sz="1400" dirty="0">
                <a:latin typeface="Arial" panose="020B0604020202020204" pitchFamily="34" charset="0"/>
                <a:cs typeface="Arial" panose="020B0604020202020204" pitchFamily="34" charset="0"/>
              </a:rPr>
              <a:t>An application for grant was submitted on behalf of the legitimate NPO members by known individuals. The application was for the construction of an old age home in Limpopo.</a:t>
            </a:r>
          </a:p>
          <a:p>
            <a:pPr algn="just" defTabSz="457200">
              <a:lnSpc>
                <a:spcPct val="170000"/>
              </a:lnSpc>
              <a:spcBef>
                <a:spcPts val="600"/>
              </a:spcBef>
            </a:pPr>
            <a:r>
              <a:rPr lang="en-US" sz="1400" dirty="0">
                <a:latin typeface="Arial" panose="020B0604020202020204" pitchFamily="34" charset="0"/>
                <a:cs typeface="Arial" panose="020B0604020202020204" pitchFamily="34" charset="0"/>
              </a:rPr>
              <a:t>The known individual changed the banking account of the NPO 7 without the knowledge of the legitimate members . </a:t>
            </a:r>
          </a:p>
          <a:p>
            <a:pPr algn="just" defTabSz="457200">
              <a:lnSpc>
                <a:spcPct val="170000"/>
              </a:lnSpc>
              <a:spcBef>
                <a:spcPts val="600"/>
              </a:spcBef>
            </a:pPr>
            <a:r>
              <a:rPr lang="en-US" sz="1400" dirty="0">
                <a:latin typeface="Arial" panose="020B0604020202020204" pitchFamily="34" charset="0"/>
                <a:cs typeface="Arial" panose="020B0604020202020204" pitchFamily="34" charset="0"/>
              </a:rPr>
              <a:t>The Application was subsequently approved and R20 000 000.00 was granted to NPO 7 by the NLC.</a:t>
            </a:r>
          </a:p>
          <a:p>
            <a:pPr marL="0" indent="0">
              <a:buNone/>
            </a:pPr>
            <a:endParaRPr lang="en-US" sz="1400" dirty="0"/>
          </a:p>
        </p:txBody>
      </p:sp>
      <p:sp>
        <p:nvSpPr>
          <p:cNvPr id="4" name="Text Placeholder 3"/>
          <p:cNvSpPr>
            <a:spLocks noGrp="1"/>
          </p:cNvSpPr>
          <p:nvPr>
            <p:ph type="body" sz="quarter" idx="3"/>
          </p:nvPr>
        </p:nvSpPr>
        <p:spPr>
          <a:xfrm>
            <a:off x="7350034" y="1651345"/>
            <a:ext cx="4580707" cy="673843"/>
          </a:xfrm>
        </p:spPr>
        <p:txBody>
          <a:bodyPr>
            <a:normAutofit/>
          </a:bodyPr>
          <a:lstStyle/>
          <a:p>
            <a:r>
              <a:rPr lang="en-US" sz="1800" dirty="0">
                <a:latin typeface="Arial" panose="020B0604020202020204" pitchFamily="34" charset="0"/>
                <a:cs typeface="Arial" panose="020B0604020202020204" pitchFamily="34" charset="0"/>
              </a:rPr>
              <a:t>New information since last meeting</a:t>
            </a:r>
          </a:p>
          <a:p>
            <a:endParaRPr lang="en-US" sz="1800" dirty="0"/>
          </a:p>
        </p:txBody>
      </p:sp>
      <p:sp>
        <p:nvSpPr>
          <p:cNvPr id="5" name="Content Placeholder 4"/>
          <p:cNvSpPr>
            <a:spLocks noGrp="1"/>
          </p:cNvSpPr>
          <p:nvPr>
            <p:ph sz="quarter" idx="4"/>
          </p:nvPr>
        </p:nvSpPr>
        <p:spPr>
          <a:xfrm>
            <a:off x="7498080" y="2475258"/>
            <a:ext cx="4432662" cy="3684588"/>
          </a:xfrm>
        </p:spPr>
        <p:txBody>
          <a:bodyPr>
            <a:normAutofit/>
          </a:bodyPr>
          <a:lstStyle/>
          <a:p>
            <a:pPr marL="0" lvl="0" indent="0" defTabSz="457200">
              <a:lnSpc>
                <a:spcPct val="100000"/>
              </a:lnSpc>
              <a:spcBef>
                <a:spcPts val="600"/>
              </a:spcBef>
              <a:buNone/>
            </a:pPr>
            <a:r>
              <a:rPr lang="en-US" sz="2000" dirty="0" smtClean="0">
                <a:solidFill>
                  <a:prstClr val="black"/>
                </a:solidFill>
              </a:rPr>
              <a:t>No new information</a:t>
            </a:r>
            <a:endParaRPr lang="en-US" sz="2000" dirty="0">
              <a:solidFill>
                <a:prstClr val="black"/>
              </a:solidFill>
            </a:endParaRPr>
          </a:p>
        </p:txBody>
      </p:sp>
      <p:sp>
        <p:nvSpPr>
          <p:cNvPr id="7" name="Content Placeholder 4"/>
          <p:cNvSpPr txBox="1">
            <a:spLocks/>
          </p:cNvSpPr>
          <p:nvPr/>
        </p:nvSpPr>
        <p:spPr>
          <a:xfrm>
            <a:off x="6169891" y="2456873"/>
            <a:ext cx="5185497" cy="3702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ts val="600"/>
              </a:spcBef>
              <a:buFont typeface="Arial" panose="020B0604020202020204" pitchFamily="34" charset="0"/>
              <a:buNone/>
            </a:pPr>
            <a:endParaRPr lang="en-US" sz="1600" dirty="0">
              <a:solidFill>
                <a:prstClr val="black"/>
              </a:solidFill>
              <a:latin typeface="Arial" panose="020B0604020202020204" pitchFamily="34" charset="0"/>
              <a:cs typeface="Arial" panose="020B0604020202020204" pitchFamily="34" charset="0"/>
            </a:endParaRPr>
          </a:p>
          <a:p>
            <a:pPr marL="0" indent="0" algn="just" defTabSz="457200">
              <a:lnSpc>
                <a:spcPct val="100000"/>
              </a:lnSpc>
              <a:spcBef>
                <a:spcPts val="600"/>
              </a:spcBef>
              <a:buFont typeface="Arial" panose="020B0604020202020204" pitchFamily="34" charset="0"/>
              <a:buNone/>
            </a:pPr>
            <a:endParaRPr lang="en-US" sz="1600" dirty="0">
              <a:solidFill>
                <a:prstClr val="black"/>
              </a:solidFill>
              <a:latin typeface="Arial" panose="020B0604020202020204" pitchFamily="34" charset="0"/>
              <a:cs typeface="Arial" panose="020B0604020202020204" pitchFamily="34" charset="0"/>
            </a:endParaRPr>
          </a:p>
          <a:p>
            <a:pPr marL="0" indent="0" algn="just" defTabSz="457200">
              <a:lnSpc>
                <a:spcPct val="100000"/>
              </a:lnSpc>
              <a:spcBef>
                <a:spcPts val="600"/>
              </a:spcBef>
              <a:buFont typeface="Arial" panose="020B0604020202020204" pitchFamily="34" charset="0"/>
              <a:buNone/>
            </a:pPr>
            <a:endParaRPr lang="en-US" sz="1400" dirty="0">
              <a:solidFill>
                <a:srgbClr val="FF0000"/>
              </a:solidFill>
              <a:latin typeface="Arial" panose="020B0604020202020204" pitchFamily="34" charset="0"/>
              <a:cs typeface="Arial" panose="020B0604020202020204" pitchFamily="34" charset="0"/>
            </a:endParaRPr>
          </a:p>
          <a:p>
            <a:endParaRPr lang="en-US" dirty="0"/>
          </a:p>
        </p:txBody>
      </p:sp>
      <p:sp>
        <p:nvSpPr>
          <p:cNvPr id="8" name="Rectangle 7"/>
          <p:cNvSpPr/>
          <p:nvPr/>
        </p:nvSpPr>
        <p:spPr>
          <a:xfrm>
            <a:off x="2725782" y="296091"/>
            <a:ext cx="6818812"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FORMER BOARD MEMBER 2  </a:t>
            </a:r>
          </a:p>
        </p:txBody>
      </p:sp>
      <p:sp>
        <p:nvSpPr>
          <p:cNvPr id="6" name="Rectangle 5"/>
          <p:cNvSpPr/>
          <p:nvPr/>
        </p:nvSpPr>
        <p:spPr>
          <a:xfrm>
            <a:off x="130629" y="1506583"/>
            <a:ext cx="639209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Information previously </a:t>
            </a:r>
            <a:r>
              <a:rPr lang="en-US" b="1" dirty="0" smtClean="0">
                <a:latin typeface="Arial" panose="020B0604020202020204" pitchFamily="34" charset="0"/>
                <a:cs typeface="Arial" panose="020B0604020202020204" pitchFamily="34" charset="0"/>
              </a:rPr>
              <a:t>reported </a:t>
            </a:r>
            <a:r>
              <a:rPr lang="en-US" b="1" dirty="0">
                <a:latin typeface="Arial" panose="020B0604020202020204" pitchFamily="34" charset="0"/>
                <a:cs typeface="Arial" panose="020B0604020202020204" pitchFamily="34" charset="0"/>
              </a:rPr>
              <a:t>on the 2</a:t>
            </a:r>
            <a:r>
              <a:rPr lang="en-US" b="1" baseline="30000" dirty="0">
                <a:latin typeface="Arial" panose="020B0604020202020204" pitchFamily="34" charset="0"/>
                <a:cs typeface="Arial" panose="020B0604020202020204" pitchFamily="34" charset="0"/>
              </a:rPr>
              <a:t>nd</a:t>
            </a:r>
            <a:r>
              <a:rPr lang="en-US" b="1" dirty="0">
                <a:latin typeface="Arial" panose="020B0604020202020204" pitchFamily="34" charset="0"/>
                <a:cs typeface="Arial" panose="020B0604020202020204" pitchFamily="34" charset="0"/>
              </a:rPr>
              <a:t> March 2022 </a:t>
            </a:r>
          </a:p>
        </p:txBody>
      </p:sp>
      <p:sp>
        <p:nvSpPr>
          <p:cNvPr id="9" name="Slide Number Placeholder 8"/>
          <p:cNvSpPr>
            <a:spLocks noGrp="1"/>
          </p:cNvSpPr>
          <p:nvPr>
            <p:ph type="sldNum" sz="quarter" idx="12"/>
          </p:nvPr>
        </p:nvSpPr>
        <p:spPr/>
        <p:txBody>
          <a:bodyPr/>
          <a:lstStyle/>
          <a:p>
            <a:fld id="{A9CDD504-248B-3749-98AD-45ADFBB8EDAD}" type="slidenum">
              <a:rPr lang="en-US" smtClean="0"/>
              <a:t>14</a:t>
            </a:fld>
            <a:endParaRPr lang="en-US" dirty="0"/>
          </a:p>
        </p:txBody>
      </p:sp>
    </p:spTree>
    <p:extLst>
      <p:ext uri="{BB962C8B-B14F-4D97-AF65-F5344CB8AC3E}">
        <p14:creationId xmlns:p14="http://schemas.microsoft.com/office/powerpoint/2010/main" val="379797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18012" y="1651346"/>
            <a:ext cx="5579564" cy="430003"/>
          </a:xfrm>
        </p:spPr>
        <p:txBody>
          <a:bodyPr>
            <a:normAutofit fontScale="62500" lnSpcReduction="20000"/>
          </a:bodyPr>
          <a:lstStyle/>
          <a:p>
            <a:r>
              <a:rPr lang="en-US" dirty="0">
                <a:latin typeface="Arial" panose="020B0604020202020204" pitchFamily="34" charset="0"/>
                <a:cs typeface="Arial" panose="020B0604020202020204" pitchFamily="34" charset="0"/>
              </a:rPr>
              <a:t>Information previously </a:t>
            </a:r>
            <a:r>
              <a:rPr lang="en-US" dirty="0" smtClean="0">
                <a:latin typeface="Arial" panose="020B0604020202020204" pitchFamily="34" charset="0"/>
                <a:cs typeface="Arial" panose="020B0604020202020204" pitchFamily="34" charset="0"/>
              </a:rPr>
              <a:t>reported </a:t>
            </a:r>
            <a:r>
              <a:rPr lang="en-US" dirty="0">
                <a:latin typeface="Arial" panose="020B0604020202020204" pitchFamily="34" charset="0"/>
                <a:cs typeface="Arial" panose="020B0604020202020204" pitchFamily="34" charset="0"/>
              </a:rPr>
              <a:t>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104504" y="2020389"/>
            <a:ext cx="6426926" cy="4139457"/>
          </a:xfrm>
        </p:spPr>
        <p:txBody>
          <a:bodyPr>
            <a:normAutofit/>
          </a:bodyPr>
          <a:lstStyle/>
          <a:p>
            <a:pPr marL="285750" indent="-285750" algn="just" defTabSz="457200">
              <a:lnSpc>
                <a:spcPct val="170000"/>
              </a:lnSpc>
              <a:spcBef>
                <a:spcPts val="600"/>
              </a:spcBef>
            </a:pPr>
            <a:r>
              <a:rPr lang="en-US" sz="1300" dirty="0">
                <a:latin typeface="Arial" panose="020B0604020202020204" pitchFamily="34" charset="0"/>
                <a:cs typeface="Arial" panose="020B0604020202020204" pitchFamily="34" charset="0"/>
              </a:rPr>
              <a:t>The legitimate members of NPO 7 became aware that NLC paid grant funding to the value of R22 578,350.00 to their NPO (i.e. NPO 7). </a:t>
            </a:r>
          </a:p>
          <a:p>
            <a:pPr marL="285750" indent="-285750" algn="just" defTabSz="457200">
              <a:lnSpc>
                <a:spcPct val="170000"/>
              </a:lnSpc>
              <a:spcBef>
                <a:spcPts val="600"/>
              </a:spcBef>
            </a:pPr>
            <a:r>
              <a:rPr lang="en-US" sz="1300" dirty="0">
                <a:latin typeface="Arial" panose="020B0604020202020204" pitchFamily="34" charset="0"/>
                <a:cs typeface="Arial" panose="020B0604020202020204" pitchFamily="34" charset="0"/>
              </a:rPr>
              <a:t>They then approached the NLC to alert them that they paid money to the hijackers of NPO 7. </a:t>
            </a:r>
          </a:p>
          <a:p>
            <a:pPr marL="285750" indent="-285750" algn="just" defTabSz="457200">
              <a:lnSpc>
                <a:spcPct val="170000"/>
              </a:lnSpc>
              <a:spcBef>
                <a:spcPts val="600"/>
              </a:spcBef>
            </a:pPr>
            <a:r>
              <a:rPr lang="en-US" sz="1300" dirty="0">
                <a:latin typeface="Arial" panose="020B0604020202020204" pitchFamily="34" charset="0"/>
                <a:cs typeface="Arial" panose="020B0604020202020204" pitchFamily="34" charset="0"/>
              </a:rPr>
              <a:t>NLC arranged a meeting with the legitimate members of NPO 7 to try and resolve the issues. The meeting was attended by the chairperson of the real NPO and two officials from NLC . The Senior official told the member of the NPO to forget about the issue as NLC would deal matter regarding the hijacking of the NPO. Instead of opening a criminal case against the hijackers and recover the money, NLC opted to grant further funding of R7 829 353.00 to the legitimate members of NPO 7. </a:t>
            </a:r>
          </a:p>
          <a:p>
            <a:endParaRPr lang="en-US" dirty="0"/>
          </a:p>
        </p:txBody>
      </p:sp>
      <p:sp>
        <p:nvSpPr>
          <p:cNvPr id="4" name="Text Placeholder 3"/>
          <p:cNvSpPr>
            <a:spLocks noGrp="1"/>
          </p:cNvSpPr>
          <p:nvPr>
            <p:ph type="body" sz="quarter" idx="3"/>
          </p:nvPr>
        </p:nvSpPr>
        <p:spPr>
          <a:xfrm>
            <a:off x="6862354" y="1651345"/>
            <a:ext cx="5033554" cy="586758"/>
          </a:xfrm>
        </p:spPr>
        <p:txBody>
          <a:bodyPr>
            <a:normAutofit/>
          </a:bodyPr>
          <a:lstStyle/>
          <a:p>
            <a:r>
              <a:rPr lang="en-US" sz="1800" dirty="0">
                <a:latin typeface="Arial" panose="020B0604020202020204" pitchFamily="34" charset="0"/>
                <a:cs typeface="Arial" panose="020B0604020202020204" pitchFamily="34" charset="0"/>
              </a:rPr>
              <a:t>New information since last meeting</a:t>
            </a:r>
          </a:p>
          <a:p>
            <a:endParaRPr lang="en-US" sz="1800" dirty="0"/>
          </a:p>
        </p:txBody>
      </p:sp>
      <p:sp>
        <p:nvSpPr>
          <p:cNvPr id="5" name="Content Placeholder 4"/>
          <p:cNvSpPr>
            <a:spLocks noGrp="1"/>
          </p:cNvSpPr>
          <p:nvPr>
            <p:ph sz="quarter" idx="4"/>
          </p:nvPr>
        </p:nvSpPr>
        <p:spPr>
          <a:xfrm>
            <a:off x="6775269" y="1959429"/>
            <a:ext cx="5120639" cy="4200417"/>
          </a:xfrm>
        </p:spPr>
        <p:txBody>
          <a:bodyPr>
            <a:normAutofit/>
          </a:bodyPr>
          <a:lstStyle/>
          <a:p>
            <a:r>
              <a:rPr lang="en-US" sz="1600" dirty="0" smtClean="0">
                <a:latin typeface="Arial" panose="020B0604020202020204" pitchFamily="34" charset="0"/>
                <a:cs typeface="Arial" panose="020B0604020202020204" pitchFamily="34" charset="0"/>
              </a:rPr>
              <a:t>None</a:t>
            </a:r>
            <a:r>
              <a:rPr lang="en-US" sz="1600" dirty="0" smtClean="0"/>
              <a:t> </a:t>
            </a:r>
            <a:endParaRPr lang="en-US" sz="1600" dirty="0"/>
          </a:p>
        </p:txBody>
      </p:sp>
      <p:sp>
        <p:nvSpPr>
          <p:cNvPr id="7" name="Content Placeholder 4"/>
          <p:cNvSpPr txBox="1">
            <a:spLocks/>
          </p:cNvSpPr>
          <p:nvPr/>
        </p:nvSpPr>
        <p:spPr>
          <a:xfrm>
            <a:off x="6169891" y="2456873"/>
            <a:ext cx="5185497" cy="3702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ts val="600"/>
              </a:spcBef>
              <a:buFont typeface="Arial" panose="020B0604020202020204" pitchFamily="34" charset="0"/>
              <a:buNone/>
            </a:pPr>
            <a:endParaRPr lang="en-US" sz="1600" dirty="0">
              <a:solidFill>
                <a:prstClr val="black"/>
              </a:solidFill>
              <a:latin typeface="Arial" panose="020B0604020202020204" pitchFamily="34" charset="0"/>
              <a:cs typeface="Arial" panose="020B0604020202020204" pitchFamily="34" charset="0"/>
            </a:endParaRPr>
          </a:p>
          <a:p>
            <a:pPr marL="0" indent="0" algn="just" defTabSz="457200">
              <a:lnSpc>
                <a:spcPct val="100000"/>
              </a:lnSpc>
              <a:spcBef>
                <a:spcPts val="600"/>
              </a:spcBef>
              <a:buFont typeface="Arial" panose="020B0604020202020204" pitchFamily="34" charset="0"/>
              <a:buNone/>
            </a:pPr>
            <a:endParaRPr lang="en-US" sz="1600" dirty="0">
              <a:latin typeface="Arial" panose="020B0604020202020204" pitchFamily="34" charset="0"/>
              <a:cs typeface="Arial" panose="020B0604020202020204" pitchFamily="34" charset="0"/>
            </a:endParaRPr>
          </a:p>
          <a:p>
            <a:pPr marL="0" indent="0" algn="just" defTabSz="457200">
              <a:lnSpc>
                <a:spcPct val="100000"/>
              </a:lnSpc>
              <a:spcBef>
                <a:spcPts val="600"/>
              </a:spcBef>
              <a:buFont typeface="Arial" panose="020B0604020202020204" pitchFamily="34" charset="0"/>
              <a:buNone/>
            </a:pPr>
            <a:endParaRPr lang="en-US" sz="1600" dirty="0">
              <a:latin typeface="Arial" panose="020B0604020202020204" pitchFamily="34" charset="0"/>
              <a:cs typeface="Arial" panose="020B0604020202020204" pitchFamily="34" charset="0"/>
            </a:endParaRPr>
          </a:p>
          <a:p>
            <a:pPr marL="0" indent="0" algn="just" defTabSz="457200">
              <a:lnSpc>
                <a:spcPct val="100000"/>
              </a:lnSpc>
              <a:spcBef>
                <a:spcPts val="600"/>
              </a:spcBef>
              <a:buFont typeface="Arial" panose="020B0604020202020204" pitchFamily="34" charset="0"/>
              <a:buNone/>
            </a:pPr>
            <a:endParaRPr lang="en-US" sz="160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2420983" y="209006"/>
            <a:ext cx="6131780"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6" name="Slide Number Placeholder 5"/>
          <p:cNvSpPr>
            <a:spLocks noGrp="1"/>
          </p:cNvSpPr>
          <p:nvPr>
            <p:ph type="sldNum" sz="quarter" idx="12"/>
          </p:nvPr>
        </p:nvSpPr>
        <p:spPr/>
        <p:txBody>
          <a:bodyPr/>
          <a:lstStyle/>
          <a:p>
            <a:fld id="{A9CDD504-248B-3749-98AD-45ADFBB8EDAD}" type="slidenum">
              <a:rPr lang="en-US" smtClean="0"/>
              <a:t>15</a:t>
            </a:fld>
            <a:endParaRPr lang="en-US" dirty="0"/>
          </a:p>
        </p:txBody>
      </p:sp>
    </p:spTree>
    <p:extLst>
      <p:ext uri="{BB962C8B-B14F-4D97-AF65-F5344CB8AC3E}">
        <p14:creationId xmlns:p14="http://schemas.microsoft.com/office/powerpoint/2010/main" val="681530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35131" y="1724296"/>
            <a:ext cx="6139543" cy="470263"/>
          </a:xfrm>
        </p:spPr>
        <p:txBody>
          <a:bodyPr>
            <a:normAutofit fontScale="70000" lnSpcReduction="20000"/>
          </a:bodyPr>
          <a:lstStyle/>
          <a:p>
            <a:r>
              <a:rPr lang="en-US" dirty="0">
                <a:latin typeface="Arial" panose="020B0604020202020204" pitchFamily="34" charset="0"/>
                <a:cs typeface="Arial" panose="020B0604020202020204" pitchFamily="34" charset="0"/>
              </a:rPr>
              <a:t>Information previously </a:t>
            </a:r>
            <a:r>
              <a:rPr lang="en-US" dirty="0" smtClean="0">
                <a:latin typeface="Arial" panose="020B0604020202020204" pitchFamily="34" charset="0"/>
                <a:cs typeface="Arial" panose="020B0604020202020204" pitchFamily="34" charset="0"/>
              </a:rPr>
              <a:t>reported </a:t>
            </a:r>
            <a:r>
              <a:rPr lang="en-US" dirty="0">
                <a:latin typeface="Arial" panose="020B0604020202020204" pitchFamily="34" charset="0"/>
                <a:cs typeface="Arial" panose="020B0604020202020204" pitchFamily="34" charset="0"/>
              </a:rPr>
              <a:t>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174172" y="1959427"/>
            <a:ext cx="6810102" cy="4200419"/>
          </a:xfrm>
        </p:spPr>
        <p:txBody>
          <a:bodyPr>
            <a:noAutofit/>
          </a:bodyPr>
          <a:lstStyle/>
          <a:p>
            <a:pPr algn="just">
              <a:lnSpc>
                <a:spcPct val="150000"/>
              </a:lnSpc>
            </a:pPr>
            <a:r>
              <a:rPr lang="en-US" sz="1600" dirty="0">
                <a:latin typeface="Arial" panose="020B0604020202020204" pitchFamily="34" charset="0"/>
                <a:cs typeface="Arial" panose="020B0604020202020204" pitchFamily="34" charset="0"/>
              </a:rPr>
              <a:t>Out of the R22 578,350.00 paid to the hijackers, R4 000 000.00 was transferred to conveyancing Attorneys for the purchase of R27 000 000.00 immovable property by the “former NLC board member 2”.  </a:t>
            </a:r>
          </a:p>
          <a:p>
            <a:pPr algn="just">
              <a:lnSpc>
                <a:spcPct val="150000"/>
              </a:lnSpc>
            </a:pPr>
            <a:r>
              <a:rPr lang="en-US" sz="1600" dirty="0">
                <a:latin typeface="Arial" panose="020B0604020202020204" pitchFamily="34" charset="0"/>
                <a:cs typeface="Arial" panose="020B0604020202020204" pitchFamily="34" charset="0"/>
              </a:rPr>
              <a:t>The remainder of the R22 578,350.00  loot was transferred to a company owned by one of the hijackers. The funds were laundered from his company to other companies linked to himself and those of the family of the senior official of NLC. </a:t>
            </a:r>
          </a:p>
          <a:p>
            <a:pPr algn="just">
              <a:lnSpc>
                <a:spcPct val="150000"/>
              </a:lnSpc>
            </a:pPr>
            <a:r>
              <a:rPr lang="en-US" sz="1600" dirty="0">
                <a:latin typeface="Arial" panose="020B0604020202020204" pitchFamily="34" charset="0"/>
                <a:cs typeface="Arial" panose="020B0604020202020204" pitchFamily="34" charset="0"/>
              </a:rPr>
              <a:t>Construction of the old age home was started by the legitimate members of NPO 7 after they were awarded over R7 million grant by the NLC but the project was abandoned few years back.</a:t>
            </a:r>
          </a:p>
          <a:p>
            <a:pPr marL="0" indent="0">
              <a:buNone/>
            </a:pPr>
            <a:endParaRPr lang="en-US" sz="1600" dirty="0"/>
          </a:p>
        </p:txBody>
      </p:sp>
      <p:sp>
        <p:nvSpPr>
          <p:cNvPr id="4" name="Text Placeholder 3"/>
          <p:cNvSpPr>
            <a:spLocks noGrp="1"/>
          </p:cNvSpPr>
          <p:nvPr>
            <p:ph type="body" sz="quarter" idx="3"/>
          </p:nvPr>
        </p:nvSpPr>
        <p:spPr>
          <a:xfrm>
            <a:off x="7428411" y="1715587"/>
            <a:ext cx="4632960" cy="461555"/>
          </a:xfrm>
        </p:spPr>
        <p:txBody>
          <a:bodyPr>
            <a:normAutofit/>
          </a:bodyPr>
          <a:lstStyle/>
          <a:p>
            <a:r>
              <a:rPr lang="en-US" sz="1800" dirty="0">
                <a:latin typeface="Arial" panose="020B0604020202020204" pitchFamily="34" charset="0"/>
                <a:cs typeface="Arial" panose="020B0604020202020204" pitchFamily="34" charset="0"/>
              </a:rPr>
              <a:t>New information since last meeting</a:t>
            </a:r>
          </a:p>
          <a:p>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7332617" y="2194559"/>
            <a:ext cx="4598126" cy="3965287"/>
          </a:xfrm>
        </p:spPr>
        <p:txBody>
          <a:bodyPr>
            <a:normAutofit/>
          </a:bodyPr>
          <a:lstStyle/>
          <a:p>
            <a:pPr marL="0" indent="0">
              <a:buNone/>
            </a:pPr>
            <a:r>
              <a:rPr lang="en-US" sz="1600" dirty="0" smtClean="0">
                <a:latin typeface="Arial" panose="020B0604020202020204" pitchFamily="34" charset="0"/>
                <a:cs typeface="Arial" panose="020B0604020202020204" pitchFamily="34" charset="0"/>
              </a:rPr>
              <a:t>None</a:t>
            </a:r>
            <a:r>
              <a:rPr lang="en-US" sz="1600" u="sng" dirty="0" smtClean="0">
                <a:latin typeface="Arial" panose="020B0604020202020204" pitchFamily="34" charset="0"/>
                <a:cs typeface="Arial" panose="020B0604020202020204" pitchFamily="34" charset="0"/>
              </a:rPr>
              <a:t> </a:t>
            </a:r>
            <a:endParaRPr lang="en-US" sz="1600" u="sng" dirty="0">
              <a:latin typeface="Arial" panose="020B0604020202020204" pitchFamily="34" charset="0"/>
              <a:cs typeface="Arial" panose="020B0604020202020204" pitchFamily="34" charset="0"/>
            </a:endParaRPr>
          </a:p>
        </p:txBody>
      </p:sp>
      <p:sp>
        <p:nvSpPr>
          <p:cNvPr id="8" name="Rectangle 7"/>
          <p:cNvSpPr/>
          <p:nvPr/>
        </p:nvSpPr>
        <p:spPr>
          <a:xfrm>
            <a:off x="2098765" y="156754"/>
            <a:ext cx="6453997"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6" name="Slide Number Placeholder 5"/>
          <p:cNvSpPr>
            <a:spLocks noGrp="1"/>
          </p:cNvSpPr>
          <p:nvPr>
            <p:ph type="sldNum" sz="quarter" idx="12"/>
          </p:nvPr>
        </p:nvSpPr>
        <p:spPr/>
        <p:txBody>
          <a:bodyPr/>
          <a:lstStyle/>
          <a:p>
            <a:fld id="{A9CDD504-248B-3749-98AD-45ADFBB8EDAD}" type="slidenum">
              <a:rPr lang="en-US" smtClean="0"/>
              <a:t>16</a:t>
            </a:fld>
            <a:endParaRPr lang="en-US" dirty="0"/>
          </a:p>
        </p:txBody>
      </p:sp>
    </p:spTree>
    <p:extLst>
      <p:ext uri="{BB962C8B-B14F-4D97-AF65-F5344CB8AC3E}">
        <p14:creationId xmlns:p14="http://schemas.microsoft.com/office/powerpoint/2010/main" val="224790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6753" y="1820090"/>
            <a:ext cx="6278881" cy="374469"/>
          </a:xfrm>
        </p:spPr>
        <p:txBody>
          <a:bodyPr>
            <a:noAutofit/>
          </a:bodyPr>
          <a:lstStyle/>
          <a:p>
            <a:r>
              <a:rPr lang="en-US" sz="1800" dirty="0">
                <a:latin typeface="Arial" panose="020B0604020202020204" pitchFamily="34" charset="0"/>
                <a:cs typeface="Arial" panose="020B0604020202020204" pitchFamily="34" charset="0"/>
              </a:rPr>
              <a:t>Information previously </a:t>
            </a:r>
            <a:r>
              <a:rPr lang="en-US" sz="1800" dirty="0" smtClean="0">
                <a:latin typeface="Arial" panose="020B0604020202020204" pitchFamily="34" charset="0"/>
                <a:cs typeface="Arial" panose="020B0604020202020204" pitchFamily="34" charset="0"/>
              </a:rPr>
              <a:t>reported </a:t>
            </a:r>
            <a:r>
              <a:rPr lang="en-US" sz="1800" dirty="0">
                <a:latin typeface="Arial" panose="020B0604020202020204" pitchFamily="34" charset="0"/>
                <a:cs typeface="Arial" panose="020B0604020202020204" pitchFamily="34" charset="0"/>
              </a:rPr>
              <a:t>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800" dirty="0"/>
          </a:p>
        </p:txBody>
      </p:sp>
      <p:sp>
        <p:nvSpPr>
          <p:cNvPr id="3" name="Content Placeholder 2"/>
          <p:cNvSpPr>
            <a:spLocks noGrp="1"/>
          </p:cNvSpPr>
          <p:nvPr>
            <p:ph sz="half" idx="2"/>
          </p:nvPr>
        </p:nvSpPr>
        <p:spPr>
          <a:xfrm>
            <a:off x="156753" y="1820091"/>
            <a:ext cx="7471956" cy="4339755"/>
          </a:xfrm>
        </p:spPr>
        <p:txBody>
          <a:bodyPr>
            <a:noAutofit/>
          </a:bodyPr>
          <a:lstStyle/>
          <a:p>
            <a:pPr marL="0" lvl="0" indent="0">
              <a:lnSpc>
                <a:spcPct val="150000"/>
              </a:lnSpc>
              <a:buNone/>
            </a:pPr>
            <a:r>
              <a:rPr lang="en-US" sz="1600" b="1" u="sng" dirty="0">
                <a:latin typeface="Arial" panose="020B0604020202020204" pitchFamily="34" charset="0"/>
                <a:cs typeface="Arial" panose="020B0604020202020204" pitchFamily="34" charset="0"/>
              </a:rPr>
              <a:t>NPO’s/NPC’s  that contributed towards the purchase of  the former board members property continued </a:t>
            </a:r>
          </a:p>
          <a:p>
            <a:pPr marL="0" lvl="0" indent="0">
              <a:lnSpc>
                <a:spcPct val="150000"/>
              </a:lnSpc>
              <a:buNone/>
            </a:pPr>
            <a:r>
              <a:rPr lang="en-US" sz="1600" b="1" u="sng" dirty="0"/>
              <a:t>NPO 16 (Phase 2) </a:t>
            </a:r>
            <a:endParaRPr lang="en-US" sz="1600" dirty="0">
              <a:latin typeface="Arial" panose="020B0604020202020204" pitchFamily="34" charset="0"/>
              <a:cs typeface="Arial" panose="020B0604020202020204" pitchFamily="34" charset="0"/>
            </a:endParaRPr>
          </a:p>
          <a:p>
            <a:pPr marL="342900" lvl="0" indent="-342900" defTabSz="457200">
              <a:lnSpc>
                <a:spcPct val="150000"/>
              </a:lnSpc>
              <a:spcBef>
                <a:spcPts val="600"/>
              </a:spcBef>
              <a:buFont typeface="Arial"/>
              <a:buChar char="•"/>
            </a:pPr>
            <a:r>
              <a:rPr lang="en-GB" sz="1600" dirty="0">
                <a:latin typeface="Arial" panose="020B0604020202020204" pitchFamily="34" charset="0"/>
                <a:cs typeface="Arial" panose="020B0604020202020204" pitchFamily="34" charset="0"/>
              </a:rPr>
              <a:t>NPO 16 was  originally registered to look after orphans in the Qinaabout area in Port </a:t>
            </a:r>
            <a:r>
              <a:rPr lang="en-GB" sz="1600" dirty="0" smtClean="0">
                <a:latin typeface="Arial" panose="020B0604020202020204" pitchFamily="34" charset="0"/>
                <a:cs typeface="Arial" panose="020B0604020202020204" pitchFamily="34" charset="0"/>
              </a:rPr>
              <a:t>Shepstone, </a:t>
            </a:r>
            <a:r>
              <a:rPr lang="en-GB" sz="1600" dirty="0">
                <a:latin typeface="Arial" panose="020B0604020202020204" pitchFamily="34" charset="0"/>
                <a:cs typeface="Arial" panose="020B0604020202020204" pitchFamily="34" charset="0"/>
              </a:rPr>
              <a:t>KZN.</a:t>
            </a:r>
          </a:p>
          <a:p>
            <a:pPr marL="342900" lvl="0" indent="-342900" algn="just" defTabSz="457200">
              <a:lnSpc>
                <a:spcPct val="150000"/>
              </a:lnSpc>
              <a:spcBef>
                <a:spcPts val="600"/>
              </a:spcBef>
              <a:buFont typeface="Arial"/>
              <a:buChar char="•"/>
            </a:pPr>
            <a:r>
              <a:rPr lang="en-GB" sz="1600" dirty="0">
                <a:latin typeface="Arial" panose="020B0604020202020204" pitchFamily="34" charset="0"/>
                <a:cs typeface="Arial" panose="020B0604020202020204" pitchFamily="34" charset="0"/>
              </a:rPr>
              <a:t>When the NPO was hijacked in </a:t>
            </a:r>
            <a:r>
              <a:rPr lang="en-GB" sz="1600" dirty="0" smtClean="0">
                <a:latin typeface="Arial" panose="020B0604020202020204" pitchFamily="34" charset="0"/>
                <a:cs typeface="Arial" panose="020B0604020202020204" pitchFamily="34" charset="0"/>
              </a:rPr>
              <a:t>2018, </a:t>
            </a:r>
            <a:r>
              <a:rPr lang="en-GB" sz="1600" dirty="0">
                <a:latin typeface="Arial" panose="020B0604020202020204" pitchFamily="34" charset="0"/>
                <a:cs typeface="Arial" panose="020B0604020202020204" pitchFamily="34" charset="0"/>
              </a:rPr>
              <a:t>the hijackers submitted an application  for grant funding to the NLC to promote and develop standards of farming and agriculture in Eastern Cape</a:t>
            </a:r>
          </a:p>
          <a:p>
            <a:pPr marL="342900" lvl="0" indent="-342900" algn="just" defTabSz="457200">
              <a:lnSpc>
                <a:spcPct val="150000"/>
              </a:lnSpc>
              <a:spcBef>
                <a:spcPts val="600"/>
              </a:spcBef>
              <a:buFont typeface="Arial"/>
              <a:buChar char="•"/>
            </a:pPr>
            <a:r>
              <a:rPr lang="en-GB" sz="1600" dirty="0">
                <a:latin typeface="Arial" panose="020B0604020202020204" pitchFamily="34" charset="0"/>
                <a:cs typeface="Arial" panose="020B0604020202020204" pitchFamily="34" charset="0"/>
              </a:rPr>
              <a:t>On  01 November 2018 the NLC Adjudication committee  approved funding of R13 000 000-00 (Thirteen Million Rand) in two tranches of R7 000 000-00 (Seven Million Rand) and R6 000 000-00 (Six Million Rand) respectively.</a:t>
            </a:r>
          </a:p>
          <a:p>
            <a:endParaRPr lang="en-US" sz="1600" dirty="0"/>
          </a:p>
        </p:txBody>
      </p:sp>
      <p:sp>
        <p:nvSpPr>
          <p:cNvPr id="4" name="Text Placeholder 3"/>
          <p:cNvSpPr>
            <a:spLocks noGrp="1"/>
          </p:cNvSpPr>
          <p:nvPr>
            <p:ph type="body" sz="quarter" idx="3"/>
          </p:nvPr>
        </p:nvSpPr>
        <p:spPr>
          <a:xfrm>
            <a:off x="7724503" y="1402080"/>
            <a:ext cx="4241072" cy="670560"/>
          </a:xfrm>
        </p:spPr>
        <p:txBody>
          <a:bodyPr>
            <a:normAutofit/>
          </a:bodyPr>
          <a:lstStyle/>
          <a:p>
            <a:r>
              <a:rPr lang="en-US" sz="1600" dirty="0">
                <a:latin typeface="Arial" panose="020B0604020202020204" pitchFamily="34" charset="0"/>
                <a:cs typeface="Arial" panose="020B0604020202020204" pitchFamily="34" charset="0"/>
              </a:rPr>
              <a:t>New information since last meeting</a:t>
            </a:r>
          </a:p>
          <a:p>
            <a:endParaRPr lang="en-US" sz="1600" u="sng"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7820297" y="1994263"/>
            <a:ext cx="4145278" cy="4165583"/>
          </a:xfrm>
        </p:spPr>
        <p:txBody>
          <a:bodyPr>
            <a:normAutofit/>
          </a:bodyPr>
          <a:lstStyle/>
          <a:p>
            <a:pPr algn="just" defTabSz="457200">
              <a:lnSpc>
                <a:spcPct val="150000"/>
              </a:lnSpc>
              <a:spcBef>
                <a:spcPts val="600"/>
              </a:spcBef>
            </a:pPr>
            <a:r>
              <a:rPr lang="en-GB" sz="1600" dirty="0">
                <a:solidFill>
                  <a:prstClr val="black"/>
                </a:solidFill>
                <a:latin typeface="Arial" panose="020B0604020202020204" pitchFamily="34" charset="0"/>
                <a:cs typeface="Arial" panose="020B0604020202020204" pitchFamily="34" charset="0"/>
              </a:rPr>
              <a:t>The bank statement analyses of the NPO shows that R5.9 million was transferred to a company related to the younger brother of one of NPO hijacking kingpins</a:t>
            </a:r>
          </a:p>
          <a:p>
            <a:pPr algn="just" defTabSz="457200">
              <a:lnSpc>
                <a:spcPct val="150000"/>
              </a:lnSpc>
              <a:spcBef>
                <a:spcPts val="600"/>
              </a:spcBef>
            </a:pPr>
            <a:r>
              <a:rPr lang="en-GB" sz="1600" dirty="0">
                <a:solidFill>
                  <a:prstClr val="black"/>
                </a:solidFill>
                <a:latin typeface="Arial" panose="020B0604020202020204" pitchFamily="34" charset="0"/>
                <a:cs typeface="Arial" panose="020B0604020202020204" pitchFamily="34" charset="0"/>
              </a:rPr>
              <a:t>R100 000.00 was paid to a company owned  by board member </a:t>
            </a:r>
            <a:r>
              <a:rPr lang="en-GB" sz="1600" dirty="0" smtClean="0">
                <a:solidFill>
                  <a:prstClr val="black"/>
                </a:solidFill>
                <a:latin typeface="Arial" panose="020B0604020202020204" pitchFamily="34" charset="0"/>
                <a:cs typeface="Arial" panose="020B0604020202020204" pitchFamily="34" charset="0"/>
              </a:rPr>
              <a:t>3. </a:t>
            </a:r>
            <a:endParaRPr lang="en-GB" sz="1600" dirty="0">
              <a:solidFill>
                <a:prstClr val="black"/>
              </a:solidFill>
              <a:latin typeface="Arial" panose="020B0604020202020204" pitchFamily="34" charset="0"/>
              <a:cs typeface="Arial" panose="020B0604020202020204" pitchFamily="34" charset="0"/>
            </a:endParaRPr>
          </a:p>
          <a:p>
            <a:pPr marL="342900" lvl="0" indent="-342900" defTabSz="457200">
              <a:lnSpc>
                <a:spcPct val="150000"/>
              </a:lnSpc>
              <a:spcBef>
                <a:spcPts val="600"/>
              </a:spcBef>
              <a:buFont typeface="Arial"/>
              <a:buChar char="•"/>
            </a:pPr>
            <a:endParaRPr lang="en-US" sz="1600" dirty="0">
              <a:solidFill>
                <a:prstClr val="black"/>
              </a:solidFill>
              <a:latin typeface="Arial" panose="020B0604020202020204" pitchFamily="34" charset="0"/>
              <a:cs typeface="Arial" panose="020B0604020202020204" pitchFamily="34" charset="0"/>
            </a:endParaRPr>
          </a:p>
          <a:p>
            <a:endParaRPr lang="en-US" sz="1600" dirty="0"/>
          </a:p>
        </p:txBody>
      </p:sp>
      <p:sp>
        <p:nvSpPr>
          <p:cNvPr id="7" name="Rectangle 6"/>
          <p:cNvSpPr/>
          <p:nvPr/>
        </p:nvSpPr>
        <p:spPr>
          <a:xfrm>
            <a:off x="2342606" y="156754"/>
            <a:ext cx="6958148"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FORMER BOARD MEMBER 2  </a:t>
            </a:r>
          </a:p>
        </p:txBody>
      </p:sp>
      <p:sp>
        <p:nvSpPr>
          <p:cNvPr id="6" name="Slide Number Placeholder 5"/>
          <p:cNvSpPr>
            <a:spLocks noGrp="1"/>
          </p:cNvSpPr>
          <p:nvPr>
            <p:ph type="sldNum" sz="quarter" idx="12"/>
          </p:nvPr>
        </p:nvSpPr>
        <p:spPr/>
        <p:txBody>
          <a:bodyPr/>
          <a:lstStyle/>
          <a:p>
            <a:fld id="{A9CDD504-248B-3749-98AD-45ADFBB8EDAD}" type="slidenum">
              <a:rPr lang="en-US" smtClean="0"/>
              <a:t>17</a:t>
            </a:fld>
            <a:endParaRPr lang="en-US" dirty="0"/>
          </a:p>
        </p:txBody>
      </p:sp>
    </p:spTree>
    <p:extLst>
      <p:ext uri="{BB962C8B-B14F-4D97-AF65-F5344CB8AC3E}">
        <p14:creationId xmlns:p14="http://schemas.microsoft.com/office/powerpoint/2010/main" val="2147082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8733" y="1651346"/>
            <a:ext cx="5157787" cy="823912"/>
          </a:xfrm>
        </p:spPr>
        <p:txBody>
          <a:bodyPr/>
          <a:lstStyle/>
          <a:p>
            <a:endParaRPr lang="en-US" dirty="0"/>
          </a:p>
          <a:p>
            <a:endParaRPr lang="en-US" dirty="0"/>
          </a:p>
        </p:txBody>
      </p:sp>
      <p:sp>
        <p:nvSpPr>
          <p:cNvPr id="3" name="Content Placeholder 2"/>
          <p:cNvSpPr>
            <a:spLocks noGrp="1"/>
          </p:cNvSpPr>
          <p:nvPr>
            <p:ph sz="half" idx="2"/>
          </p:nvPr>
        </p:nvSpPr>
        <p:spPr>
          <a:xfrm>
            <a:off x="368732" y="1651346"/>
            <a:ext cx="5910147" cy="456128"/>
          </a:xfrm>
        </p:spPr>
        <p:txBody>
          <a:bodyPr>
            <a:normAutofit/>
          </a:bodyPr>
          <a:lstStyle/>
          <a:p>
            <a:pPr marL="0" indent="0">
              <a:buNone/>
            </a:pPr>
            <a:r>
              <a:rPr lang="en-US" sz="1800" b="1" dirty="0">
                <a:latin typeface="Arial" panose="020B0604020202020204" pitchFamily="34" charset="0"/>
                <a:cs typeface="Arial" panose="020B0604020202020204" pitchFamily="34" charset="0"/>
              </a:rPr>
              <a:t>Information previously report on the 2</a:t>
            </a:r>
            <a:r>
              <a:rPr lang="en-US" sz="1800" b="1" baseline="30000" dirty="0">
                <a:latin typeface="Arial" panose="020B0604020202020204" pitchFamily="34" charset="0"/>
                <a:cs typeface="Arial" panose="020B0604020202020204" pitchFamily="34" charset="0"/>
              </a:rPr>
              <a:t>nd</a:t>
            </a:r>
            <a:r>
              <a:rPr lang="en-US" sz="1800" b="1" dirty="0">
                <a:latin typeface="Arial" panose="020B0604020202020204" pitchFamily="34" charset="0"/>
                <a:cs typeface="Arial" panose="020B0604020202020204" pitchFamily="34" charset="0"/>
              </a:rPr>
              <a:t> March 2022 </a:t>
            </a:r>
          </a:p>
        </p:txBody>
      </p:sp>
      <p:sp>
        <p:nvSpPr>
          <p:cNvPr id="4" name="Text Placeholder 3"/>
          <p:cNvSpPr>
            <a:spLocks noGrp="1"/>
          </p:cNvSpPr>
          <p:nvPr>
            <p:ph type="body" sz="quarter" idx="3"/>
          </p:nvPr>
        </p:nvSpPr>
        <p:spPr>
          <a:xfrm>
            <a:off x="6966857" y="1367247"/>
            <a:ext cx="5068389" cy="1108011"/>
          </a:xfrm>
        </p:spPr>
        <p:txBody>
          <a:bodyPr>
            <a:noAutofit/>
          </a:bodyPr>
          <a:lstStyle/>
          <a:p>
            <a:r>
              <a:rPr lang="en-US" sz="2000" dirty="0">
                <a:latin typeface="Arial" panose="020B0604020202020204" pitchFamily="34" charset="0"/>
                <a:cs typeface="Arial" panose="020B0604020202020204" pitchFamily="34" charset="0"/>
              </a:rPr>
              <a:t>New information since last meeting</a:t>
            </a:r>
          </a:p>
          <a:p>
            <a:endParaRPr lang="en-US" sz="2000" dirty="0"/>
          </a:p>
        </p:txBody>
      </p:sp>
      <p:sp>
        <p:nvSpPr>
          <p:cNvPr id="5" name="Content Placeholder 4"/>
          <p:cNvSpPr>
            <a:spLocks noGrp="1"/>
          </p:cNvSpPr>
          <p:nvPr>
            <p:ph sz="quarter" idx="4"/>
          </p:nvPr>
        </p:nvSpPr>
        <p:spPr>
          <a:xfrm>
            <a:off x="7080069" y="2229394"/>
            <a:ext cx="4859382" cy="3930451"/>
          </a:xfrm>
        </p:spPr>
        <p:txBody>
          <a:bodyPr>
            <a:normAutofit/>
          </a:bodyPr>
          <a:lstStyle/>
          <a:p>
            <a:pPr marL="0" lvl="0" indent="0" defTabSz="457200">
              <a:lnSpc>
                <a:spcPct val="100000"/>
              </a:lnSpc>
              <a:spcBef>
                <a:spcPts val="600"/>
              </a:spcBef>
              <a:buNone/>
            </a:pPr>
            <a:r>
              <a:rPr lang="en-US" sz="1600" dirty="0" smtClean="0">
                <a:latin typeface="Arial" panose="020B0604020202020204" pitchFamily="34" charset="0"/>
                <a:cs typeface="Arial" panose="020B0604020202020204" pitchFamily="34" charset="0"/>
              </a:rPr>
              <a:t>None</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2586446" y="261257"/>
            <a:ext cx="6262872"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6" name="Rectangle 5"/>
          <p:cNvSpPr/>
          <p:nvPr/>
        </p:nvSpPr>
        <p:spPr>
          <a:xfrm>
            <a:off x="139337" y="2290618"/>
            <a:ext cx="6461760" cy="3354765"/>
          </a:xfrm>
          <a:prstGeom prst="rect">
            <a:avLst/>
          </a:prstGeom>
        </p:spPr>
        <p:txBody>
          <a:bodyPr wrap="square">
            <a:spAutoFit/>
          </a:bodyPr>
          <a:lstStyle/>
          <a:p>
            <a:pPr marL="342900" lvl="0" indent="-342900" algn="just" defTabSz="457200">
              <a:lnSpc>
                <a:spcPct val="150000"/>
              </a:lnSpc>
              <a:spcBef>
                <a:spcPts val="600"/>
              </a:spcBef>
              <a:buFont typeface="Arial"/>
              <a:buChar char="•"/>
            </a:pPr>
            <a:r>
              <a:rPr lang="en-GB" sz="1600" dirty="0">
                <a:latin typeface="Arial" panose="020B0604020202020204" pitchFamily="34" charset="0"/>
                <a:cs typeface="Arial" panose="020B0604020202020204" pitchFamily="34" charset="0"/>
              </a:rPr>
              <a:t>The NLC effected payment of R7 000 000-00 (R7 Million) to the NPO on 21 November 2018.</a:t>
            </a:r>
          </a:p>
          <a:p>
            <a:pPr marL="342900" lvl="0" indent="-342900" algn="just" defTabSz="457200">
              <a:lnSpc>
                <a:spcPct val="150000"/>
              </a:lnSpc>
              <a:spcBef>
                <a:spcPts val="600"/>
              </a:spcBef>
              <a:buFont typeface="Arial"/>
              <a:buChar char="•"/>
            </a:pPr>
            <a:r>
              <a:rPr lang="en-GB" sz="1600" dirty="0">
                <a:latin typeface="Arial" panose="020B0604020202020204" pitchFamily="34" charset="0"/>
                <a:cs typeface="Arial" panose="020B0604020202020204" pitchFamily="34" charset="0"/>
              </a:rPr>
              <a:t>Upon receipt of these funds, the NPO effected payment of R 600 000,00 (Six Hundred Thousand Rands) to conveyancers on 28 November 2018 for the purchase of </a:t>
            </a:r>
            <a:r>
              <a:rPr lang="en-GB" sz="1600" dirty="0" smtClean="0">
                <a:latin typeface="Arial" panose="020B0604020202020204" pitchFamily="34" charset="0"/>
                <a:cs typeface="Arial" panose="020B0604020202020204" pitchFamily="34" charset="0"/>
              </a:rPr>
              <a:t>furniture </a:t>
            </a:r>
            <a:r>
              <a:rPr lang="en-GB" sz="1600" dirty="0">
                <a:latin typeface="Arial" panose="020B0604020202020204" pitchFamily="34" charset="0"/>
                <a:cs typeface="Arial" panose="020B0604020202020204" pitchFamily="34" charset="0"/>
              </a:rPr>
              <a:t>and appliances of the property purchased on behalf of </a:t>
            </a:r>
            <a:r>
              <a:rPr lang="en-GB" sz="1600" dirty="0" smtClean="0">
                <a:latin typeface="Arial" panose="020B0604020202020204" pitchFamily="34" charset="0"/>
                <a:cs typeface="Arial" panose="020B0604020202020204" pitchFamily="34" charset="0"/>
              </a:rPr>
              <a:t>former board member 2.</a:t>
            </a:r>
            <a:endParaRPr lang="en-GB" sz="1600" dirty="0">
              <a:latin typeface="Arial" panose="020B0604020202020204" pitchFamily="34" charset="0"/>
              <a:cs typeface="Arial" panose="020B0604020202020204" pitchFamily="34" charset="0"/>
            </a:endParaRPr>
          </a:p>
          <a:p>
            <a:pPr defTabSz="457200">
              <a:lnSpc>
                <a:spcPct val="100000"/>
              </a:lnSpc>
              <a:spcBef>
                <a:spcPts val="600"/>
              </a:spcBef>
            </a:pPr>
            <a:endParaRPr lang="en-US" sz="1600" b="1" u="sng" dirty="0">
              <a:latin typeface="Arial" panose="020B0604020202020204" pitchFamily="34" charset="0"/>
              <a:cs typeface="Arial" panose="020B0604020202020204" pitchFamily="34" charset="0"/>
            </a:endParaRPr>
          </a:p>
          <a:p>
            <a:pPr lvl="0" defTabSz="457200">
              <a:spcBef>
                <a:spcPts val="600"/>
              </a:spcBef>
            </a:pPr>
            <a:r>
              <a:rPr lang="en-US" sz="1600" b="1" u="sng" dirty="0">
                <a:latin typeface="Arial" panose="020B0604020202020204" pitchFamily="34" charset="0"/>
                <a:cs typeface="Arial" panose="020B0604020202020204" pitchFamily="34" charset="0"/>
              </a:rPr>
              <a:t> </a:t>
            </a:r>
          </a:p>
          <a:p>
            <a:pPr lvl="0" defTabSz="457200">
              <a:spcBef>
                <a:spcPts val="600"/>
              </a:spcBef>
            </a:pPr>
            <a:endParaRPr lang="en-US" sz="1600" b="1" u="sng"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A9CDD504-248B-3749-98AD-45ADFBB8EDAD}" type="slidenum">
              <a:rPr lang="en-US" smtClean="0"/>
              <a:t>18</a:t>
            </a:fld>
            <a:endParaRPr lang="en-US" dirty="0"/>
          </a:p>
        </p:txBody>
      </p:sp>
    </p:spTree>
    <p:extLst>
      <p:ext uri="{BB962C8B-B14F-4D97-AF65-F5344CB8AC3E}">
        <p14:creationId xmlns:p14="http://schemas.microsoft.com/office/powerpoint/2010/main" val="1473338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a:p>
            <a:endParaRPr lang="en-US" dirty="0"/>
          </a:p>
        </p:txBody>
      </p:sp>
      <p:sp>
        <p:nvSpPr>
          <p:cNvPr id="3" name="Content Placeholder 2"/>
          <p:cNvSpPr>
            <a:spLocks noGrp="1"/>
          </p:cNvSpPr>
          <p:nvPr>
            <p:ph sz="half" idx="2"/>
          </p:nvPr>
        </p:nvSpPr>
        <p:spPr>
          <a:xfrm>
            <a:off x="209007" y="2168434"/>
            <a:ext cx="4667793" cy="3991411"/>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997575" y="1149532"/>
            <a:ext cx="5357813" cy="391886"/>
          </a:xfrm>
        </p:spPr>
        <p:txBody>
          <a:bodyPr>
            <a:normAutofit lnSpcReduction="10000"/>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5042263" y="1445624"/>
            <a:ext cx="6958149" cy="4781006"/>
          </a:xfrm>
        </p:spPr>
        <p:txBody>
          <a:bodyPr>
            <a:noAutofit/>
          </a:bodyPr>
          <a:lstStyle/>
          <a:p>
            <a:pPr marL="0" indent="0" defTabSz="457200">
              <a:lnSpc>
                <a:spcPct val="170000"/>
              </a:lnSpc>
              <a:spcBef>
                <a:spcPts val="600"/>
              </a:spcBef>
              <a:buNone/>
            </a:pPr>
            <a:r>
              <a:rPr lang="en-US" sz="1400" b="1" u="sng" dirty="0">
                <a:latin typeface="Arial" panose="020B0604020202020204" pitchFamily="34" charset="0"/>
                <a:cs typeface="Arial" panose="020B0604020202020204" pitchFamily="34" charset="0"/>
              </a:rPr>
              <a:t>NPO’s/NPC’s  that contributed towards the purchase of  the former board members property continued </a:t>
            </a:r>
          </a:p>
          <a:p>
            <a:pPr marL="0" lvl="0" indent="0" defTabSz="457200">
              <a:lnSpc>
                <a:spcPct val="100000"/>
              </a:lnSpc>
              <a:spcBef>
                <a:spcPts val="600"/>
              </a:spcBef>
              <a:buNone/>
            </a:pPr>
            <a:r>
              <a:rPr lang="en-US" sz="1400" u="sng" dirty="0">
                <a:latin typeface="Arial" panose="020B0604020202020204" pitchFamily="34" charset="0"/>
                <a:cs typeface="Arial" panose="020B0604020202020204" pitchFamily="34" charset="0"/>
              </a:rPr>
              <a:t>NPC 17  (Phase 2) </a:t>
            </a:r>
          </a:p>
          <a:p>
            <a:pPr algn="just" defTabSz="457200">
              <a:lnSpc>
                <a:spcPct val="150000"/>
              </a:lnSpc>
              <a:spcBef>
                <a:spcPts val="600"/>
              </a:spcBef>
            </a:pPr>
            <a:r>
              <a:rPr lang="en-ZA" sz="1400" dirty="0">
                <a:latin typeface="Arial" panose="020B0604020202020204" pitchFamily="34" charset="0"/>
                <a:cs typeface="Arial" panose="020B0604020202020204" pitchFamily="34" charset="0"/>
              </a:rPr>
              <a:t>On 13 November 2017, the NPC applied for funding at NLC to organise a soccer tournament for the Ba-Phalaborwa </a:t>
            </a:r>
            <a:r>
              <a:rPr lang="en-ZA" sz="1400" dirty="0" smtClean="0">
                <a:latin typeface="Arial" panose="020B0604020202020204" pitchFamily="34" charset="0"/>
                <a:cs typeface="Arial" panose="020B0604020202020204" pitchFamily="34" charset="0"/>
              </a:rPr>
              <a:t>municipality. </a:t>
            </a:r>
            <a:endParaRPr lang="en-ZA" sz="1400" dirty="0">
              <a:latin typeface="Arial" panose="020B0604020202020204" pitchFamily="34" charset="0"/>
              <a:cs typeface="Arial" panose="020B0604020202020204" pitchFamily="34" charset="0"/>
            </a:endParaRPr>
          </a:p>
          <a:p>
            <a:pPr algn="just" defTabSz="457200">
              <a:lnSpc>
                <a:spcPct val="150000"/>
              </a:lnSpc>
              <a:spcBef>
                <a:spcPts val="600"/>
              </a:spcBef>
            </a:pPr>
            <a:r>
              <a:rPr lang="en-ZA" sz="1400" dirty="0">
                <a:latin typeface="Arial" panose="020B0604020202020204" pitchFamily="34" charset="0"/>
                <a:cs typeface="Arial" panose="020B0604020202020204" pitchFamily="34" charset="0"/>
              </a:rPr>
              <a:t>The grant funding of R4.8 million was approved on 20 November 2017 and the Grant Agreement was signed on the same day.</a:t>
            </a:r>
          </a:p>
          <a:p>
            <a:pPr algn="just" defTabSz="457200">
              <a:lnSpc>
                <a:spcPct val="150000"/>
              </a:lnSpc>
              <a:spcBef>
                <a:spcPts val="600"/>
              </a:spcBef>
            </a:pPr>
            <a:r>
              <a:rPr lang="en-GB" sz="1400" dirty="0">
                <a:latin typeface="Arial" panose="020B0604020202020204" pitchFamily="34" charset="0"/>
                <a:cs typeface="Arial" panose="020B0604020202020204" pitchFamily="34" charset="0"/>
              </a:rPr>
              <a:t>The NPC received funding of R4 800 000.00 </a:t>
            </a:r>
            <a:r>
              <a:rPr lang="en-ZA" sz="1400" dirty="0">
                <a:latin typeface="Arial" panose="020B0604020202020204" pitchFamily="34" charset="0"/>
                <a:cs typeface="Arial" panose="020B0604020202020204" pitchFamily="34" charset="0"/>
              </a:rPr>
              <a:t>from the NLC on 21 November 2017. </a:t>
            </a:r>
          </a:p>
          <a:p>
            <a:pPr algn="just" defTabSz="457200">
              <a:lnSpc>
                <a:spcPct val="150000"/>
              </a:lnSpc>
              <a:spcBef>
                <a:spcPts val="600"/>
              </a:spcBef>
            </a:pPr>
            <a:r>
              <a:rPr lang="en-ZA" sz="1400" dirty="0">
                <a:latin typeface="Arial" panose="020B0604020202020204" pitchFamily="34" charset="0"/>
                <a:cs typeface="Arial" panose="020B0604020202020204" pitchFamily="34" charset="0"/>
              </a:rPr>
              <a:t>On 22, 23 and 27 November 2017 a total of R 3 000 000.00 was transferred to </a:t>
            </a:r>
            <a:r>
              <a:rPr lang="en-ZA" sz="1400" dirty="0" smtClean="0">
                <a:latin typeface="Arial" panose="020B0604020202020204" pitchFamily="34" charset="0"/>
                <a:cs typeface="Arial" panose="020B0604020202020204" pitchFamily="34" charset="0"/>
              </a:rPr>
              <a:t>one </a:t>
            </a:r>
            <a:r>
              <a:rPr lang="en-ZA" sz="1400" dirty="0">
                <a:latin typeface="Arial" panose="020B0604020202020204" pitchFamily="34" charset="0"/>
                <a:cs typeface="Arial" panose="020B0604020202020204" pitchFamily="34" charset="0"/>
              </a:rPr>
              <a:t>Consulting Engineers </a:t>
            </a:r>
            <a:r>
              <a:rPr lang="en-ZA" sz="1400" dirty="0" smtClean="0">
                <a:latin typeface="Arial" panose="020B0604020202020204" pitchFamily="34" charset="0"/>
                <a:cs typeface="Arial" panose="020B0604020202020204" pitchFamily="34" charset="0"/>
              </a:rPr>
              <a:t>entity  </a:t>
            </a:r>
            <a:r>
              <a:rPr lang="en-ZA" sz="1400" dirty="0">
                <a:latin typeface="Arial" panose="020B0604020202020204" pitchFamily="34" charset="0"/>
                <a:cs typeface="Arial" panose="020B0604020202020204" pitchFamily="34" charset="0"/>
              </a:rPr>
              <a:t>associated  with one of the NLC hijacking </a:t>
            </a:r>
            <a:r>
              <a:rPr lang="en-ZA" sz="1400" dirty="0" smtClean="0">
                <a:latin typeface="Arial" panose="020B0604020202020204" pitchFamily="34" charset="0"/>
                <a:cs typeface="Arial" panose="020B0604020202020204" pitchFamily="34" charset="0"/>
              </a:rPr>
              <a:t>kingpins. </a:t>
            </a:r>
            <a:r>
              <a:rPr lang="en-ZA" sz="1400" dirty="0">
                <a:latin typeface="Arial" panose="020B0604020202020204" pitchFamily="34" charset="0"/>
                <a:cs typeface="Arial" panose="020B0604020202020204" pitchFamily="34" charset="0"/>
              </a:rPr>
              <a:t>On 27 November 2017 the entity transferred R 2 750 000.00 and on 28 November 2017 R 250 000.00 was transferred again to conveyancers  for the purchase of a R27 million immovable property for the benefit of </a:t>
            </a:r>
            <a:r>
              <a:rPr lang="en-ZA" sz="1400" dirty="0" smtClean="0">
                <a:latin typeface="Arial" panose="020B0604020202020204" pitchFamily="34" charset="0"/>
                <a:cs typeface="Arial" panose="020B0604020202020204" pitchFamily="34" charset="0"/>
              </a:rPr>
              <a:t>Former board member 2. </a:t>
            </a:r>
            <a:endParaRPr lang="en-US" sz="1400" b="1" dirty="0">
              <a:latin typeface="Arial" panose="020B0604020202020204" pitchFamily="34" charset="0"/>
              <a:cs typeface="Arial" panose="020B0604020202020204" pitchFamily="34" charset="0"/>
            </a:endParaRPr>
          </a:p>
          <a:p>
            <a:pPr marL="0" lvl="0" indent="0" defTabSz="457200">
              <a:lnSpc>
                <a:spcPct val="100000"/>
              </a:lnSpc>
              <a:spcBef>
                <a:spcPts val="600"/>
              </a:spcBef>
              <a:buNone/>
            </a:pP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2786742" y="200297"/>
            <a:ext cx="6062575"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6" name="Rectangle 5"/>
          <p:cNvSpPr/>
          <p:nvPr/>
        </p:nvSpPr>
        <p:spPr>
          <a:xfrm>
            <a:off x="148047" y="1541417"/>
            <a:ext cx="4798422" cy="584775"/>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Information previously </a:t>
            </a:r>
            <a:r>
              <a:rPr lang="en-US" sz="1600" b="1" dirty="0" smtClean="0">
                <a:latin typeface="Arial" panose="020B0604020202020204" pitchFamily="34" charset="0"/>
                <a:cs typeface="Arial" panose="020B0604020202020204" pitchFamily="34" charset="0"/>
              </a:rPr>
              <a:t>reported </a:t>
            </a:r>
            <a:r>
              <a:rPr lang="en-US" sz="1600" b="1" dirty="0">
                <a:latin typeface="Arial" panose="020B0604020202020204" pitchFamily="34" charset="0"/>
                <a:cs typeface="Arial" panose="020B0604020202020204" pitchFamily="34" charset="0"/>
              </a:rPr>
              <a:t>on the 2</a:t>
            </a:r>
            <a:r>
              <a:rPr lang="en-US" sz="1600" b="1" baseline="30000" dirty="0">
                <a:latin typeface="Arial" panose="020B0604020202020204" pitchFamily="34" charset="0"/>
                <a:cs typeface="Arial" panose="020B0604020202020204" pitchFamily="34" charset="0"/>
              </a:rPr>
              <a:t>nd</a:t>
            </a:r>
            <a:r>
              <a:rPr lang="en-US" sz="1600" b="1" dirty="0">
                <a:latin typeface="Arial" panose="020B0604020202020204" pitchFamily="34" charset="0"/>
                <a:cs typeface="Arial" panose="020B0604020202020204" pitchFamily="34" charset="0"/>
              </a:rPr>
              <a:t> March 2022 </a:t>
            </a:r>
          </a:p>
        </p:txBody>
      </p:sp>
      <p:sp>
        <p:nvSpPr>
          <p:cNvPr id="9" name="Slide Number Placeholder 8"/>
          <p:cNvSpPr>
            <a:spLocks noGrp="1"/>
          </p:cNvSpPr>
          <p:nvPr>
            <p:ph type="sldNum" sz="quarter" idx="12"/>
          </p:nvPr>
        </p:nvSpPr>
        <p:spPr/>
        <p:txBody>
          <a:bodyPr/>
          <a:lstStyle/>
          <a:p>
            <a:fld id="{A9CDD504-248B-3749-98AD-45ADFBB8EDAD}" type="slidenum">
              <a:rPr lang="en-US" smtClean="0"/>
              <a:t>19</a:t>
            </a:fld>
            <a:endParaRPr lang="en-US" dirty="0"/>
          </a:p>
        </p:txBody>
      </p:sp>
    </p:spTree>
    <p:extLst>
      <p:ext uri="{BB962C8B-B14F-4D97-AF65-F5344CB8AC3E}">
        <p14:creationId xmlns:p14="http://schemas.microsoft.com/office/powerpoint/2010/main" val="121754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2011" y="140558"/>
            <a:ext cx="6556052" cy="686756"/>
          </a:xfrm>
          <a:prstGeom prst="rect">
            <a:avLst/>
          </a:prstGeom>
        </p:spPr>
        <p:txBody>
          <a:bodyPr>
            <a:normAutofit/>
          </a:bodyPr>
          <a:lstStyle/>
          <a:p>
            <a:pPr>
              <a:spcBef>
                <a:spcPts val="600"/>
              </a:spcBef>
              <a:defRPr/>
            </a:pPr>
            <a:r>
              <a:rPr lang="en-ZA" sz="2400" b="1" dirty="0">
                <a:latin typeface="Arial" panose="020B0604020202020204" pitchFamily="34" charset="0"/>
                <a:cs typeface="Arial" panose="020B0604020202020204" pitchFamily="34" charset="0"/>
              </a:rPr>
              <a:t>Presentation Outline</a:t>
            </a:r>
          </a:p>
        </p:txBody>
      </p:sp>
      <p:sp>
        <p:nvSpPr>
          <p:cNvPr id="3" name="Slide Number Placeholder 2"/>
          <p:cNvSpPr>
            <a:spLocks noGrp="1"/>
          </p:cNvSpPr>
          <p:nvPr>
            <p:ph type="sldNum" sz="quarter" idx="12"/>
          </p:nvPr>
        </p:nvSpPr>
        <p:spPr/>
        <p:txBody>
          <a:bodyPr/>
          <a:lstStyle/>
          <a:p>
            <a:pPr>
              <a:defRPr/>
            </a:pPr>
            <a:fld id="{1D2DA13F-7918-495A-87C0-AB9E88369210}" type="slidenum">
              <a:rPr lang="en-ZA" smtClean="0">
                <a:solidFill>
                  <a:srgbClr val="000000">
                    <a:tint val="75000"/>
                  </a:srgbClr>
                </a:solidFill>
              </a:rPr>
              <a:pPr>
                <a:defRPr/>
              </a:pPr>
              <a:t>2</a:t>
            </a:fld>
            <a:endParaRPr lang="en-ZA" dirty="0">
              <a:solidFill>
                <a:srgbClr val="000000">
                  <a:tint val="75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610" y="1033479"/>
            <a:ext cx="8868579" cy="466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6" y="133834"/>
            <a:ext cx="4352925"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406" y="3359150"/>
            <a:ext cx="36512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4627" y="3359150"/>
            <a:ext cx="36512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37509" y="1240972"/>
            <a:ext cx="8567028" cy="2862322"/>
          </a:xfrm>
          <a:prstGeom prst="rect">
            <a:avLst/>
          </a:prstGeom>
        </p:spPr>
        <p:txBody>
          <a:bodyPr wrap="square">
            <a:spAutoFit/>
          </a:bodyPr>
          <a:lstStyle/>
          <a:p>
            <a:pPr marL="342900" indent="-342900">
              <a:lnSpc>
                <a:spcPct val="150000"/>
              </a:lnSpc>
              <a:buFont typeface="+mj-lt"/>
              <a:buAutoNum type="arabicPeriod"/>
            </a:pPr>
            <a:r>
              <a:rPr lang="en-US" sz="2000" b="1" dirty="0">
                <a:latin typeface="+mj-lt"/>
                <a:cs typeface="Arial" panose="020B0604020202020204" pitchFamily="34" charset="0"/>
              </a:rPr>
              <a:t>Legislative Mandate </a:t>
            </a:r>
          </a:p>
          <a:p>
            <a:pPr marL="342900" indent="-342900">
              <a:lnSpc>
                <a:spcPct val="150000"/>
              </a:lnSpc>
              <a:buFont typeface="+mj-lt"/>
              <a:buAutoNum type="arabicPeriod"/>
            </a:pPr>
            <a:r>
              <a:rPr lang="en-US" sz="2000" b="1" dirty="0">
                <a:latin typeface="+mj-lt"/>
                <a:cs typeface="Arial" panose="020B0604020202020204" pitchFamily="34" charset="0"/>
              </a:rPr>
              <a:t>SIU Operating Model</a:t>
            </a:r>
          </a:p>
          <a:p>
            <a:pPr marL="342900" indent="-342900">
              <a:lnSpc>
                <a:spcPct val="150000"/>
              </a:lnSpc>
              <a:buFont typeface="+mj-lt"/>
              <a:buAutoNum type="arabicPeriod"/>
            </a:pPr>
            <a:r>
              <a:rPr lang="en-US" sz="2000" b="1" dirty="0">
                <a:latin typeface="+mj-lt"/>
                <a:cs typeface="Arial" panose="020B0604020202020204" pitchFamily="34" charset="0"/>
              </a:rPr>
              <a:t>SIU Proclamations </a:t>
            </a:r>
          </a:p>
          <a:p>
            <a:pPr marL="342900" indent="-342900">
              <a:lnSpc>
                <a:spcPct val="150000"/>
              </a:lnSpc>
              <a:buFont typeface="+mj-lt"/>
              <a:buAutoNum type="arabicPeriod"/>
            </a:pPr>
            <a:r>
              <a:rPr lang="en-US" sz="2000" b="1" dirty="0">
                <a:latin typeface="+mj-lt"/>
                <a:cs typeface="Arial" panose="020B0604020202020204" pitchFamily="34" charset="0"/>
              </a:rPr>
              <a:t>Status and Outcomes of SIU Investigations</a:t>
            </a:r>
          </a:p>
          <a:p>
            <a:pPr lvl="1" algn="just">
              <a:lnSpc>
                <a:spcPct val="150000"/>
              </a:lnSpc>
            </a:pPr>
            <a:endParaRPr lang="en-ZA" sz="2000" dirty="0">
              <a:cs typeface="Arial" panose="020B0604020202020204" pitchFamily="34" charset="0"/>
            </a:endParaRPr>
          </a:p>
          <a:p>
            <a:pPr>
              <a:lnSpc>
                <a:spcPct val="150000"/>
              </a:lnSpc>
            </a:pPr>
            <a:endParaRPr lang="en-US" sz="2000" b="1" dirty="0">
              <a:latin typeface="+mj-lt"/>
              <a:cs typeface="Arial" panose="020B0604020202020204" pitchFamily="34" charset="0"/>
            </a:endParaRPr>
          </a:p>
        </p:txBody>
      </p:sp>
    </p:spTree>
    <p:extLst>
      <p:ext uri="{BB962C8B-B14F-4D97-AF65-F5344CB8AC3E}">
        <p14:creationId xmlns:p14="http://schemas.microsoft.com/office/powerpoint/2010/main" val="139238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6424" y="2037806"/>
            <a:ext cx="5771152" cy="437452"/>
          </a:xfrm>
        </p:spPr>
        <p:txBody>
          <a:bodyPr>
            <a:normAutofit fontScale="70000" lnSpcReduction="20000"/>
          </a:bodyPr>
          <a:lstStyle/>
          <a:p>
            <a:r>
              <a:rPr lang="en-US" dirty="0">
                <a:latin typeface="Arial" panose="020B0604020202020204" pitchFamily="34" charset="0"/>
                <a:cs typeface="Arial" panose="020B0604020202020204" pitchFamily="34" charset="0"/>
              </a:rPr>
              <a:t>Information previously </a:t>
            </a:r>
            <a:r>
              <a:rPr lang="en-US" dirty="0" smtClean="0">
                <a:latin typeface="Arial" panose="020B0604020202020204" pitchFamily="34" charset="0"/>
                <a:cs typeface="Arial" panose="020B0604020202020204" pitchFamily="34" charset="0"/>
              </a:rPr>
              <a:t>reported </a:t>
            </a:r>
            <a:r>
              <a:rPr lang="en-US" dirty="0">
                <a:latin typeface="Arial" panose="020B0604020202020204" pitchFamily="34" charset="0"/>
                <a:cs typeface="Arial" panose="020B0604020202020204" pitchFamily="34" charset="0"/>
              </a:rPr>
              <a:t>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a:p>
            <a:endParaRPr lang="en-US" dirty="0"/>
          </a:p>
        </p:txBody>
      </p:sp>
      <p:sp>
        <p:nvSpPr>
          <p:cNvPr id="3" name="Content Placeholder 2"/>
          <p:cNvSpPr>
            <a:spLocks noGrp="1"/>
          </p:cNvSpPr>
          <p:nvPr>
            <p:ph sz="half" idx="2"/>
          </p:nvPr>
        </p:nvSpPr>
        <p:spPr>
          <a:xfrm>
            <a:off x="226424" y="2351314"/>
            <a:ext cx="5771151" cy="3808531"/>
          </a:xfrm>
        </p:spPr>
        <p:txBody>
          <a:bodyPr>
            <a:normAutofit/>
          </a:bodyPr>
          <a:lstStyle/>
          <a:p>
            <a:pPr marL="0" indent="0">
              <a:buNone/>
            </a:pPr>
            <a:r>
              <a:rPr lang="en-US" sz="1600" dirty="0" smtClean="0">
                <a:latin typeface="Arial" panose="020B0604020202020204" pitchFamily="34" charset="0"/>
                <a:cs typeface="Arial" panose="020B0604020202020204" pitchFamily="34" charset="0"/>
              </a:rPr>
              <a:t>None </a:t>
            </a: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191794" y="1393372"/>
            <a:ext cx="5163593" cy="487680"/>
          </a:xfrm>
        </p:spPr>
        <p:txBody>
          <a:bodyPr>
            <a:normAutofit/>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6077527" y="2203269"/>
            <a:ext cx="5844507" cy="3956577"/>
          </a:xfrm>
        </p:spPr>
        <p:txBody>
          <a:bodyPr>
            <a:normAutofit/>
          </a:bodyPr>
          <a:lstStyle/>
          <a:p>
            <a:pPr algn="just" defTabSz="457200">
              <a:lnSpc>
                <a:spcPct val="150000"/>
              </a:lnSpc>
              <a:spcBef>
                <a:spcPts val="600"/>
              </a:spcBef>
            </a:pPr>
            <a:r>
              <a:rPr lang="en-US" sz="1600" dirty="0">
                <a:latin typeface="Arial" panose="020B0604020202020204" pitchFamily="34" charset="0"/>
                <a:cs typeface="Arial" panose="020B0604020202020204" pitchFamily="34" charset="0"/>
              </a:rPr>
              <a:t>It should be noted  that </a:t>
            </a:r>
            <a:r>
              <a:rPr lang="en-US" sz="1600" dirty="0" smtClean="0">
                <a:latin typeface="Arial" panose="020B0604020202020204" pitchFamily="34" charset="0"/>
                <a:cs typeface="Arial" panose="020B0604020202020204" pitchFamily="34" charset="0"/>
              </a:rPr>
              <a:t>the identified hijacking kingpin and  the wife to one Former Executive 1 of NLC are </a:t>
            </a:r>
            <a:r>
              <a:rPr lang="en-US" sz="1600" dirty="0">
                <a:latin typeface="Arial" panose="020B0604020202020204" pitchFamily="34" charset="0"/>
                <a:cs typeface="Arial" panose="020B0604020202020204" pitchFamily="34" charset="0"/>
              </a:rPr>
              <a:t>directors of the NPC and signatories of NPC’s bank account  </a:t>
            </a:r>
          </a:p>
        </p:txBody>
      </p:sp>
      <p:sp>
        <p:nvSpPr>
          <p:cNvPr id="6" name="Rectangle 5"/>
          <p:cNvSpPr/>
          <p:nvPr/>
        </p:nvSpPr>
        <p:spPr>
          <a:xfrm>
            <a:off x="2403566" y="243840"/>
            <a:ext cx="6182859"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7" name="Slide Number Placeholder 6"/>
          <p:cNvSpPr>
            <a:spLocks noGrp="1"/>
          </p:cNvSpPr>
          <p:nvPr>
            <p:ph type="sldNum" sz="quarter" idx="12"/>
          </p:nvPr>
        </p:nvSpPr>
        <p:spPr/>
        <p:txBody>
          <a:bodyPr/>
          <a:lstStyle/>
          <a:p>
            <a:fld id="{A9CDD504-248B-3749-98AD-45ADFBB8EDAD}" type="slidenum">
              <a:rPr lang="en-US" smtClean="0"/>
              <a:t>20</a:t>
            </a:fld>
            <a:endParaRPr lang="en-US" dirty="0"/>
          </a:p>
        </p:txBody>
      </p:sp>
    </p:spTree>
    <p:extLst>
      <p:ext uri="{BB962C8B-B14F-4D97-AF65-F5344CB8AC3E}">
        <p14:creationId xmlns:p14="http://schemas.microsoft.com/office/powerpoint/2010/main" val="350567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35132" y="1811382"/>
            <a:ext cx="5762444" cy="663875"/>
          </a:xfrm>
        </p:spPr>
        <p:txBody>
          <a:bodyPr>
            <a:normAutofit fontScale="92500" lnSpcReduction="1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235132" y="2475258"/>
            <a:ext cx="5762443" cy="3684588"/>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235337" y="1358538"/>
            <a:ext cx="5120051" cy="452844"/>
          </a:xfrm>
        </p:spPr>
        <p:txBody>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6069873" y="1933303"/>
            <a:ext cx="6008915" cy="4226543"/>
          </a:xfrm>
        </p:spPr>
        <p:txBody>
          <a:bodyPr>
            <a:normAutofit fontScale="32500" lnSpcReduction="20000"/>
          </a:bodyPr>
          <a:lstStyle/>
          <a:p>
            <a:pPr marL="0" indent="0" algn="just" defTabSz="457200">
              <a:lnSpc>
                <a:spcPct val="170000"/>
              </a:lnSpc>
              <a:spcBef>
                <a:spcPts val="600"/>
              </a:spcBef>
              <a:buNone/>
            </a:pPr>
            <a:r>
              <a:rPr lang="en-US" sz="4800" b="1" u="sng" dirty="0">
                <a:latin typeface="Arial" panose="020B0604020202020204" pitchFamily="34" charset="0"/>
                <a:cs typeface="Arial" panose="020B0604020202020204" pitchFamily="34" charset="0"/>
              </a:rPr>
              <a:t>NPO’s/NPC’s  that contributed towards the purchase of  the former board members property continued </a:t>
            </a:r>
          </a:p>
          <a:p>
            <a:pPr marL="0" lvl="0" indent="0" algn="just" defTabSz="457200">
              <a:lnSpc>
                <a:spcPct val="170000"/>
              </a:lnSpc>
              <a:spcBef>
                <a:spcPts val="600"/>
              </a:spcBef>
              <a:buNone/>
            </a:pPr>
            <a:r>
              <a:rPr lang="en-US" sz="5200" u="sng" dirty="0">
                <a:latin typeface="Arial" panose="020B0604020202020204" pitchFamily="34" charset="0"/>
                <a:cs typeface="Arial" panose="020B0604020202020204" pitchFamily="34" charset="0"/>
              </a:rPr>
              <a:t>NPC 18 ( Phase 2)</a:t>
            </a:r>
          </a:p>
          <a:p>
            <a:pPr marL="342900" lvl="0" indent="-342900" algn="just" defTabSz="457200">
              <a:lnSpc>
                <a:spcPct val="170000"/>
              </a:lnSpc>
              <a:spcBef>
                <a:spcPts val="600"/>
              </a:spcBef>
              <a:buFont typeface="Arial"/>
              <a:buChar char="•"/>
            </a:pPr>
            <a:r>
              <a:rPr lang="en-US" sz="5200" dirty="0">
                <a:latin typeface="Arial" panose="020B0604020202020204" pitchFamily="34" charset="0"/>
                <a:cs typeface="Arial" panose="020B0604020202020204" pitchFamily="34" charset="0"/>
              </a:rPr>
              <a:t>On 12 May 2017, the  NPC submitted an Application for funding to the NLC to construct  a drug rehabilitation centre for the community in </a:t>
            </a:r>
            <a:r>
              <a:rPr lang="en-US" sz="5200" dirty="0" smtClean="0">
                <a:latin typeface="Arial" panose="020B0604020202020204" pitchFamily="34" charset="0"/>
                <a:cs typeface="Arial" panose="020B0604020202020204" pitchFamily="34" charset="0"/>
              </a:rPr>
              <a:t>Soshanguve, Pretoria. </a:t>
            </a:r>
            <a:endParaRPr lang="en-US" sz="5200" dirty="0">
              <a:latin typeface="Arial" panose="020B0604020202020204" pitchFamily="34" charset="0"/>
              <a:cs typeface="Arial" panose="020B0604020202020204" pitchFamily="34" charset="0"/>
            </a:endParaRPr>
          </a:p>
          <a:p>
            <a:pPr marL="342900" lvl="0" indent="-342900" algn="just" defTabSz="457200">
              <a:lnSpc>
                <a:spcPct val="170000"/>
              </a:lnSpc>
              <a:spcBef>
                <a:spcPts val="600"/>
              </a:spcBef>
              <a:buFont typeface="Arial"/>
              <a:buChar char="•"/>
            </a:pPr>
            <a:r>
              <a:rPr lang="en-US" sz="5200" dirty="0">
                <a:latin typeface="Arial" panose="020B0604020202020204" pitchFamily="34" charset="0"/>
                <a:cs typeface="Arial" panose="020B0604020202020204" pitchFamily="34" charset="0"/>
              </a:rPr>
              <a:t>The adjudication committee rejected the application submitted by the NPC as it did not meet the minimum requirements. </a:t>
            </a:r>
          </a:p>
          <a:p>
            <a:pPr marL="0" lvl="0" indent="0" algn="just" defTabSz="457200">
              <a:lnSpc>
                <a:spcPct val="170000"/>
              </a:lnSpc>
              <a:spcBef>
                <a:spcPts val="600"/>
              </a:spcBef>
              <a:buNone/>
            </a:pPr>
            <a:endParaRPr lang="en-US" sz="5200" dirty="0">
              <a:latin typeface="Arial" panose="020B0604020202020204" pitchFamily="34" charset="0"/>
              <a:cs typeface="Arial" panose="020B0604020202020204" pitchFamily="34" charset="0"/>
            </a:endParaRPr>
          </a:p>
          <a:p>
            <a:pPr marL="342900" lvl="0" indent="-342900" algn="just" defTabSz="457200">
              <a:lnSpc>
                <a:spcPct val="150000"/>
              </a:lnSpc>
              <a:spcBef>
                <a:spcPts val="600"/>
              </a:spcBef>
              <a:buFont typeface="Arial"/>
              <a:buChar char="•"/>
            </a:pPr>
            <a:endParaRPr lang="en-US" sz="5200" dirty="0">
              <a:solidFill>
                <a:prstClr val="black"/>
              </a:solidFill>
              <a:latin typeface="Arial" panose="020B0604020202020204" pitchFamily="34" charset="0"/>
              <a:cs typeface="Arial" panose="020B0604020202020204" pitchFamily="34" charset="0"/>
            </a:endParaRPr>
          </a:p>
          <a:p>
            <a:pPr marL="0" lvl="0" indent="0" algn="just" defTabSz="457200">
              <a:lnSpc>
                <a:spcPct val="150000"/>
              </a:lnSpc>
              <a:spcBef>
                <a:spcPts val="600"/>
              </a:spcBef>
              <a:buNone/>
            </a:pPr>
            <a:endParaRPr lang="en-US" sz="5200" u="sng" dirty="0">
              <a:solidFill>
                <a:prstClr val="black"/>
              </a:solidFill>
              <a:latin typeface="Arial" panose="020B0604020202020204" pitchFamily="34" charset="0"/>
              <a:cs typeface="Arial" panose="020B0604020202020204" pitchFamily="34" charset="0"/>
            </a:endParaRPr>
          </a:p>
          <a:p>
            <a:pPr algn="just"/>
            <a:endParaRPr lang="en-US" sz="1900" dirty="0"/>
          </a:p>
        </p:txBody>
      </p:sp>
      <p:sp>
        <p:nvSpPr>
          <p:cNvPr id="7" name="Rectangle 6"/>
          <p:cNvSpPr/>
          <p:nvPr/>
        </p:nvSpPr>
        <p:spPr>
          <a:xfrm>
            <a:off x="2159726" y="226423"/>
            <a:ext cx="6393036"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6" name="Slide Number Placeholder 5"/>
          <p:cNvSpPr>
            <a:spLocks noGrp="1"/>
          </p:cNvSpPr>
          <p:nvPr>
            <p:ph type="sldNum" sz="quarter" idx="12"/>
          </p:nvPr>
        </p:nvSpPr>
        <p:spPr/>
        <p:txBody>
          <a:bodyPr/>
          <a:lstStyle/>
          <a:p>
            <a:fld id="{A9CDD504-248B-3749-98AD-45ADFBB8EDAD}" type="slidenum">
              <a:rPr lang="en-US" smtClean="0"/>
              <a:t>21</a:t>
            </a:fld>
            <a:endParaRPr lang="en-US" dirty="0"/>
          </a:p>
        </p:txBody>
      </p:sp>
    </p:spTree>
    <p:extLst>
      <p:ext uri="{BB962C8B-B14F-4D97-AF65-F5344CB8AC3E}">
        <p14:creationId xmlns:p14="http://schemas.microsoft.com/office/powerpoint/2010/main" val="326095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9006" y="1651345"/>
            <a:ext cx="5788569" cy="961225"/>
          </a:xfrm>
        </p:spPr>
        <p:txBody>
          <a:bodyPr>
            <a:normAutofit/>
          </a:bodyPr>
          <a:lstStyle/>
          <a:p>
            <a:r>
              <a:rPr lang="en-US" sz="2000" dirty="0">
                <a:latin typeface="Arial" panose="020B0604020202020204" pitchFamily="34" charset="0"/>
                <a:cs typeface="Arial" panose="020B0604020202020204" pitchFamily="34" charset="0"/>
              </a:rPr>
              <a:t>Information previously reported on the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March 2022 </a:t>
            </a:r>
          </a:p>
          <a:p>
            <a:endParaRPr lang="en-US" sz="2000" dirty="0"/>
          </a:p>
        </p:txBody>
      </p:sp>
      <p:sp>
        <p:nvSpPr>
          <p:cNvPr id="3" name="Content Placeholder 2"/>
          <p:cNvSpPr>
            <a:spLocks noGrp="1"/>
          </p:cNvSpPr>
          <p:nvPr>
            <p:ph sz="half" idx="2"/>
          </p:nvPr>
        </p:nvSpPr>
        <p:spPr>
          <a:xfrm>
            <a:off x="278674" y="2475258"/>
            <a:ext cx="5718901" cy="3368193"/>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374674" y="1280160"/>
            <a:ext cx="4980713" cy="661851"/>
          </a:xfrm>
        </p:spPr>
        <p:txBody>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6067243" y="2046514"/>
            <a:ext cx="5802540" cy="4113332"/>
          </a:xfrm>
        </p:spPr>
        <p:txBody>
          <a:bodyPr>
            <a:normAutofit/>
          </a:bodyPr>
          <a:lstStyle/>
          <a:p>
            <a:pPr marL="342900" lvl="0" indent="-342900" algn="just" defTabSz="457200">
              <a:lnSpc>
                <a:spcPct val="170000"/>
              </a:lnSpc>
              <a:spcBef>
                <a:spcPts val="600"/>
              </a:spcBef>
              <a:buFont typeface="Arial"/>
              <a:buChar char="•"/>
            </a:pPr>
            <a:r>
              <a:rPr lang="en-US" sz="1600" dirty="0">
                <a:latin typeface="Arial" panose="020B0604020202020204" pitchFamily="34" charset="0"/>
                <a:cs typeface="Arial" panose="020B0604020202020204" pitchFamily="34" charset="0"/>
              </a:rPr>
              <a:t>On 14 July 2017 Executive of the NLC drafted a letter addressed to Chairperson of the NPC, informing the NPC that after careful consideration of their appeal, the adjudication committee decided to reverse their initial decision and approve an amount of R23, 877,838.00 subject to the terms and conditions of the enclosed in the Grant Agreement</a:t>
            </a:r>
          </a:p>
        </p:txBody>
      </p:sp>
      <p:sp>
        <p:nvSpPr>
          <p:cNvPr id="6" name="Rectangle 5"/>
          <p:cNvSpPr/>
          <p:nvPr/>
        </p:nvSpPr>
        <p:spPr>
          <a:xfrm>
            <a:off x="2508069" y="121920"/>
            <a:ext cx="5852160"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7" name="Slide Number Placeholder 6"/>
          <p:cNvSpPr>
            <a:spLocks noGrp="1"/>
          </p:cNvSpPr>
          <p:nvPr>
            <p:ph type="sldNum" sz="quarter" idx="12"/>
          </p:nvPr>
        </p:nvSpPr>
        <p:spPr/>
        <p:txBody>
          <a:bodyPr/>
          <a:lstStyle/>
          <a:p>
            <a:fld id="{A9CDD504-248B-3749-98AD-45ADFBB8EDAD}" type="slidenum">
              <a:rPr lang="en-US" smtClean="0"/>
              <a:t>22</a:t>
            </a:fld>
            <a:endParaRPr lang="en-US" dirty="0"/>
          </a:p>
        </p:txBody>
      </p:sp>
    </p:spTree>
    <p:extLst>
      <p:ext uri="{BB962C8B-B14F-4D97-AF65-F5344CB8AC3E}">
        <p14:creationId xmlns:p14="http://schemas.microsoft.com/office/powerpoint/2010/main" val="84839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0" y="1558834"/>
            <a:ext cx="5875655" cy="627017"/>
          </a:xfrm>
        </p:spPr>
        <p:txBody>
          <a:bodyPr>
            <a:noAutofit/>
          </a:bodyPr>
          <a:lstStyle/>
          <a:p>
            <a:r>
              <a:rPr lang="en-US" sz="2000" dirty="0">
                <a:latin typeface="Arial" panose="020B0604020202020204" pitchFamily="34" charset="0"/>
                <a:cs typeface="Arial" panose="020B0604020202020204" pitchFamily="34" charset="0"/>
              </a:rPr>
              <a:t>Information previously reported on the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March 2022 </a:t>
            </a:r>
          </a:p>
        </p:txBody>
      </p:sp>
      <p:sp>
        <p:nvSpPr>
          <p:cNvPr id="3" name="Content Placeholder 2"/>
          <p:cNvSpPr>
            <a:spLocks noGrp="1"/>
          </p:cNvSpPr>
          <p:nvPr>
            <p:ph sz="half" idx="2"/>
          </p:nvPr>
        </p:nvSpPr>
        <p:spPr>
          <a:xfrm>
            <a:off x="226423" y="2412274"/>
            <a:ext cx="5771153" cy="3747572"/>
          </a:xfrm>
        </p:spPr>
        <p:txBody>
          <a:bodyPr>
            <a:normAutofit/>
          </a:bodyPr>
          <a:lstStyle/>
          <a:p>
            <a:r>
              <a:rPr lang="en-US" sz="2000" dirty="0" smtClean="0">
                <a:latin typeface="Arial" panose="020B0604020202020204" pitchFamily="34" charset="0"/>
                <a:cs typeface="Arial" panose="020B0604020202020204" pitchFamily="34" charset="0"/>
              </a:rPr>
              <a:t>none</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233160" y="1239390"/>
            <a:ext cx="5183188" cy="502324"/>
          </a:xfrm>
        </p:spPr>
        <p:txBody>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6165669" y="1651347"/>
            <a:ext cx="5756365" cy="4508500"/>
          </a:xfrm>
        </p:spPr>
        <p:txBody>
          <a:bodyPr>
            <a:noAutofit/>
          </a:bodyPr>
          <a:lstStyle/>
          <a:p>
            <a:pPr marL="342900" lvl="0" indent="-342900" algn="just" defTabSz="457200">
              <a:lnSpc>
                <a:spcPct val="150000"/>
              </a:lnSpc>
              <a:spcBef>
                <a:spcPts val="600"/>
              </a:spcBef>
              <a:buFont typeface="Arial"/>
              <a:buChar char="•"/>
            </a:pPr>
            <a:r>
              <a:rPr lang="en-US" sz="1600" dirty="0" smtClean="0">
                <a:latin typeface="Arial" panose="020B0604020202020204" pitchFamily="34" charset="0"/>
                <a:cs typeface="Arial" panose="020B0604020202020204" pitchFamily="34" charset="0"/>
              </a:rPr>
              <a:t>NLC </a:t>
            </a:r>
            <a:r>
              <a:rPr lang="en-US" sz="1600" dirty="0">
                <a:latin typeface="Arial" panose="020B0604020202020204" pitchFamily="34" charset="0"/>
                <a:cs typeface="Arial" panose="020B0604020202020204" pitchFamily="34" charset="0"/>
              </a:rPr>
              <a:t>and the NPC  signed Addendum C to Grant Agreement and dated 21 May 2019. In the Addendum an additional amount </a:t>
            </a:r>
            <a:r>
              <a:rPr lang="en-US" sz="1600" b="1" dirty="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R2, 939,717.11 was allocated to the NPC.</a:t>
            </a:r>
          </a:p>
          <a:p>
            <a:pPr marL="342900" lvl="0" indent="-342900" algn="just" defTabSz="457200">
              <a:lnSpc>
                <a:spcPct val="150000"/>
              </a:lnSpc>
              <a:spcBef>
                <a:spcPts val="600"/>
              </a:spcBef>
              <a:buFont typeface="Arial"/>
              <a:buChar char="•"/>
            </a:pPr>
            <a:r>
              <a:rPr lang="en-US" sz="1600" dirty="0">
                <a:latin typeface="Arial" panose="020B0604020202020204" pitchFamily="34" charset="0"/>
                <a:cs typeface="Arial" panose="020B0604020202020204" pitchFamily="34" charset="0"/>
              </a:rPr>
              <a:t>The NLC paid the NPC in 3 </a:t>
            </a:r>
            <a:r>
              <a:rPr lang="en-US" sz="1600" dirty="0" smtClean="0">
                <a:latin typeface="Arial" panose="020B0604020202020204" pitchFamily="34" charset="0"/>
                <a:cs typeface="Arial" panose="020B0604020202020204" pitchFamily="34" charset="0"/>
              </a:rPr>
              <a:t>tranches; </a:t>
            </a:r>
            <a:r>
              <a:rPr lang="en-US" sz="1600" dirty="0">
                <a:latin typeface="Arial" panose="020B0604020202020204" pitchFamily="34" charset="0"/>
                <a:cs typeface="Arial" panose="020B0604020202020204" pitchFamily="34" charset="0"/>
              </a:rPr>
              <a:t>R8 715411.00 (26 July 2017), R7 939,381.00 (4 September 2017) and R5 014,346.00 (25 January 2018).</a:t>
            </a:r>
          </a:p>
          <a:p>
            <a:pPr marL="342900" lvl="0" indent="-342900" algn="just" defTabSz="457200">
              <a:lnSpc>
                <a:spcPct val="150000"/>
              </a:lnSpc>
              <a:spcBef>
                <a:spcPts val="600"/>
              </a:spcBef>
              <a:buFont typeface="Arial"/>
              <a:buChar char="•"/>
            </a:pPr>
            <a:r>
              <a:rPr lang="en-US" sz="1600" dirty="0">
                <a:latin typeface="Arial" panose="020B0604020202020204" pitchFamily="34" charset="0"/>
                <a:cs typeface="Arial" panose="020B0604020202020204" pitchFamily="34" charset="0"/>
              </a:rPr>
              <a:t>On 5 September 2017  the NPC paid R1 million to a account identified as that of conveyancers.</a:t>
            </a:r>
          </a:p>
          <a:p>
            <a:pPr marL="342900" lvl="0" indent="-342900" algn="just" defTabSz="457200">
              <a:lnSpc>
                <a:spcPct val="150000"/>
              </a:lnSpc>
              <a:spcBef>
                <a:spcPts val="600"/>
              </a:spcBef>
              <a:buFont typeface="Arial"/>
              <a:buChar char="•"/>
            </a:pPr>
            <a:r>
              <a:rPr lang="en-US" sz="1600" dirty="0">
                <a:latin typeface="Arial" panose="020B0604020202020204" pitchFamily="34" charset="0"/>
                <a:cs typeface="Arial" panose="020B0604020202020204" pitchFamily="34" charset="0"/>
              </a:rPr>
              <a:t>The SIU confirmed that the payment was part of the deposit for the purchase of the property on behalf of </a:t>
            </a:r>
            <a:r>
              <a:rPr lang="en-US" sz="1600" dirty="0" smtClean="0">
                <a:latin typeface="Arial" panose="020B0604020202020204" pitchFamily="34" charset="0"/>
                <a:cs typeface="Arial" panose="020B0604020202020204" pitchFamily="34" charset="0"/>
              </a:rPr>
              <a:t>former board member 2.</a:t>
            </a:r>
            <a:endParaRPr lang="en-US" sz="1600" dirty="0">
              <a:latin typeface="Arial" panose="020B0604020202020204" pitchFamily="34" charset="0"/>
              <a:cs typeface="Arial" panose="020B0604020202020204" pitchFamily="34" charset="0"/>
            </a:endParaRPr>
          </a:p>
          <a:p>
            <a:pPr marL="342900" lvl="0" indent="-342900" algn="just" defTabSz="457200">
              <a:lnSpc>
                <a:spcPct val="150000"/>
              </a:lnSpc>
              <a:spcBef>
                <a:spcPts val="600"/>
              </a:spcBef>
              <a:buFont typeface="Arial"/>
              <a:buChar char="•"/>
            </a:pPr>
            <a:endParaRPr lang="en-US" sz="1600" b="1" dirty="0">
              <a:solidFill>
                <a:prstClr val="black"/>
              </a:solidFill>
              <a:latin typeface="Arial" panose="020B0604020202020204" pitchFamily="34" charset="0"/>
              <a:cs typeface="Arial" panose="020B0604020202020204" pitchFamily="34" charset="0"/>
            </a:endParaRPr>
          </a:p>
          <a:p>
            <a:pPr marL="0" lvl="0" indent="0" algn="just" defTabSz="457200">
              <a:lnSpc>
                <a:spcPct val="150000"/>
              </a:lnSpc>
              <a:spcBef>
                <a:spcPts val="600"/>
              </a:spcBef>
              <a:buNone/>
            </a:pPr>
            <a:endParaRPr lang="en-US" sz="1600" dirty="0">
              <a:solidFill>
                <a:prstClr val="black"/>
              </a:solidFill>
              <a:latin typeface="Arial" panose="020B0604020202020204" pitchFamily="34" charset="0"/>
              <a:cs typeface="Arial" panose="020B0604020202020204" pitchFamily="34" charset="0"/>
            </a:endParaRPr>
          </a:p>
          <a:p>
            <a:pPr marL="342900" lvl="0" indent="-342900" algn="just" defTabSz="457200">
              <a:lnSpc>
                <a:spcPct val="150000"/>
              </a:lnSpc>
              <a:spcBef>
                <a:spcPts val="600"/>
              </a:spcBef>
              <a:buFont typeface="Arial"/>
              <a:buChar char="•"/>
            </a:pPr>
            <a:endParaRPr lang="en-US" sz="1600" dirty="0">
              <a:solidFill>
                <a:prstClr val="black"/>
              </a:solidFill>
              <a:latin typeface="Arial" panose="020B0604020202020204" pitchFamily="34" charset="0"/>
              <a:cs typeface="Arial" panose="020B0604020202020204" pitchFamily="34" charset="0"/>
            </a:endParaRPr>
          </a:p>
          <a:p>
            <a:pPr marL="0" lvl="0" indent="0" algn="just" defTabSz="457200">
              <a:lnSpc>
                <a:spcPct val="100000"/>
              </a:lnSpc>
              <a:spcBef>
                <a:spcPts val="600"/>
              </a:spcBef>
              <a:buNone/>
            </a:pPr>
            <a:endParaRPr lang="en-US" sz="1600" dirty="0">
              <a:solidFill>
                <a:prstClr val="black"/>
              </a:solidFill>
            </a:endParaRPr>
          </a:p>
          <a:p>
            <a:pPr algn="just"/>
            <a:endParaRPr lang="en-US" sz="1600" dirty="0"/>
          </a:p>
        </p:txBody>
      </p:sp>
      <p:sp>
        <p:nvSpPr>
          <p:cNvPr id="7" name="Rectangle 6"/>
          <p:cNvSpPr/>
          <p:nvPr/>
        </p:nvSpPr>
        <p:spPr>
          <a:xfrm>
            <a:off x="2551611" y="226423"/>
            <a:ext cx="6453052" cy="369332"/>
          </a:xfrm>
          <a:prstGeom prst="rect">
            <a:avLst/>
          </a:prstGeom>
        </p:spPr>
        <p:txBody>
          <a:bodyPr wrap="square">
            <a:spAutoFit/>
          </a:bodyPr>
          <a:lstStyle/>
          <a:p>
            <a:pPr lvl="0" algn="ctr"/>
            <a:r>
              <a:rPr lang="en-US" b="1" dirty="0">
                <a:solidFill>
                  <a:prstClr val="black"/>
                </a:solidFill>
                <a:latin typeface="Arial" panose="020B0604020202020204" pitchFamily="34" charset="0"/>
                <a:cs typeface="Arial" panose="020B0604020202020204" pitchFamily="34" charset="0"/>
              </a:rPr>
              <a:t>FORMER BOARD MEMBER 2  </a:t>
            </a:r>
          </a:p>
        </p:txBody>
      </p:sp>
      <p:sp>
        <p:nvSpPr>
          <p:cNvPr id="6" name="Slide Number Placeholder 5"/>
          <p:cNvSpPr>
            <a:spLocks noGrp="1"/>
          </p:cNvSpPr>
          <p:nvPr>
            <p:ph type="sldNum" sz="quarter" idx="12"/>
          </p:nvPr>
        </p:nvSpPr>
        <p:spPr/>
        <p:txBody>
          <a:bodyPr/>
          <a:lstStyle/>
          <a:p>
            <a:fld id="{A9CDD504-248B-3749-98AD-45ADFBB8EDAD}" type="slidenum">
              <a:rPr lang="en-US" smtClean="0"/>
              <a:t>23</a:t>
            </a:fld>
            <a:endParaRPr lang="en-US" dirty="0"/>
          </a:p>
        </p:txBody>
      </p:sp>
    </p:spTree>
    <p:extLst>
      <p:ext uri="{BB962C8B-B14F-4D97-AF65-F5344CB8AC3E}">
        <p14:creationId xmlns:p14="http://schemas.microsoft.com/office/powerpoint/2010/main" val="158987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0297" y="1741713"/>
            <a:ext cx="5251269" cy="418011"/>
          </a:xfrm>
        </p:spPr>
        <p:txBody>
          <a:bodyPr>
            <a:normAutofit fontScale="6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304800" y="2342606"/>
            <a:ext cx="5692775" cy="3817240"/>
          </a:xfrm>
        </p:spPr>
        <p:txBody>
          <a:bodyPr>
            <a:normAutofit/>
          </a:bodyPr>
          <a:lstStyle/>
          <a:p>
            <a:r>
              <a:rPr lang="en-US" sz="1600" dirty="0" smtClean="0">
                <a:latin typeface="Arial" panose="020B0604020202020204" pitchFamily="34" charset="0"/>
                <a:cs typeface="Arial" panose="020B0604020202020204" pitchFamily="34" charset="0"/>
              </a:rPr>
              <a:t>None </a:t>
            </a: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997575" y="1541418"/>
            <a:ext cx="5863499" cy="453638"/>
          </a:xfrm>
        </p:spPr>
        <p:txBody>
          <a:bodyPr>
            <a:normAutofit/>
          </a:bodyPr>
          <a:lstStyle/>
          <a:p>
            <a:r>
              <a:rPr lang="en-US" sz="2000" dirty="0" smtClean="0">
                <a:latin typeface="Arial" panose="020B0604020202020204" pitchFamily="34" charset="0"/>
                <a:cs typeface="Arial" panose="020B0604020202020204" pitchFamily="34" charset="0"/>
              </a:rPr>
              <a:t>New information since last meeting</a:t>
            </a:r>
            <a:endParaRPr lang="en-US" sz="20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5997575" y="1995055"/>
            <a:ext cx="6055088" cy="4164791"/>
          </a:xfrm>
        </p:spPr>
        <p:txBody>
          <a:bodyPr>
            <a:noAutofit/>
          </a:bodyPr>
          <a:lstStyle/>
          <a:p>
            <a:pPr marL="0" indent="0" algn="just" defTabSz="457200">
              <a:lnSpc>
                <a:spcPct val="170000"/>
              </a:lnSpc>
              <a:spcBef>
                <a:spcPts val="600"/>
              </a:spcBef>
              <a:buNone/>
            </a:pPr>
            <a:r>
              <a:rPr lang="en-US" sz="1400" b="1" u="sng" dirty="0" smtClean="0">
                <a:latin typeface="Arial" panose="020B0604020202020204" pitchFamily="34" charset="0"/>
                <a:cs typeface="Arial" panose="020B0604020202020204" pitchFamily="34" charset="0"/>
              </a:rPr>
              <a:t>NPO’s/NPC’s  </a:t>
            </a:r>
            <a:r>
              <a:rPr lang="en-US" sz="1400" b="1" u="sng" dirty="0">
                <a:latin typeface="Arial" panose="020B0604020202020204" pitchFamily="34" charset="0"/>
                <a:cs typeface="Arial" panose="020B0604020202020204" pitchFamily="34" charset="0"/>
              </a:rPr>
              <a:t>that contributed towards the purchase of  the former board members property continued </a:t>
            </a:r>
          </a:p>
          <a:p>
            <a:pPr marL="0" lvl="0" indent="0" algn="just" defTabSz="457200">
              <a:lnSpc>
                <a:spcPct val="100000"/>
              </a:lnSpc>
              <a:spcBef>
                <a:spcPts val="600"/>
              </a:spcBef>
              <a:buNone/>
            </a:pPr>
            <a:endParaRPr lang="en-US" sz="1400" u="sng" dirty="0">
              <a:solidFill>
                <a:srgbClr val="7030A0"/>
              </a:solidFill>
              <a:latin typeface="Arial" panose="020B0604020202020204" pitchFamily="34" charset="0"/>
              <a:cs typeface="Arial" panose="020B0604020202020204" pitchFamily="34" charset="0"/>
            </a:endParaRPr>
          </a:p>
          <a:p>
            <a:pPr marL="0" lvl="0" indent="0" algn="just" defTabSz="457200">
              <a:lnSpc>
                <a:spcPct val="100000"/>
              </a:lnSpc>
              <a:spcBef>
                <a:spcPts val="600"/>
              </a:spcBef>
              <a:buNone/>
            </a:pPr>
            <a:r>
              <a:rPr lang="en-US" sz="1400" u="sng" dirty="0">
                <a:latin typeface="Arial" panose="020B0604020202020204" pitchFamily="34" charset="0"/>
                <a:cs typeface="Arial" panose="020B0604020202020204" pitchFamily="34" charset="0"/>
              </a:rPr>
              <a:t>NPO 19  (Phase 2)</a:t>
            </a:r>
            <a:endParaRPr lang="en-US" sz="1400" dirty="0">
              <a:latin typeface="Arial" panose="020B0604020202020204" pitchFamily="34" charset="0"/>
              <a:cs typeface="Arial" panose="020B0604020202020204" pitchFamily="34" charset="0"/>
            </a:endParaRPr>
          </a:p>
          <a:p>
            <a:pPr marL="342900" lvl="0" indent="-342900" algn="just" defTabSz="457200">
              <a:lnSpc>
                <a:spcPct val="160000"/>
              </a:lnSpc>
              <a:spcBef>
                <a:spcPts val="600"/>
              </a:spcBef>
              <a:buFont typeface="Arial"/>
              <a:buChar char="•"/>
            </a:pPr>
            <a:r>
              <a:rPr lang="en-US" sz="1400" dirty="0">
                <a:latin typeface="Arial" panose="020B0604020202020204" pitchFamily="34" charset="0"/>
                <a:cs typeface="Arial" panose="020B0604020202020204" pitchFamily="34" charset="0"/>
              </a:rPr>
              <a:t>On 15 February 2018  the NPO  applied for grant funding at NLC for Renovations and refurbishment to "Majakaneng Sports Complex".</a:t>
            </a:r>
          </a:p>
          <a:p>
            <a:pPr marL="342900" lvl="0" indent="-342900" algn="just" defTabSz="457200">
              <a:lnSpc>
                <a:spcPct val="160000"/>
              </a:lnSpc>
              <a:spcBef>
                <a:spcPts val="600"/>
              </a:spcBef>
              <a:buFont typeface="Arial"/>
              <a:buChar char="•"/>
            </a:pPr>
            <a:r>
              <a:rPr lang="en-US" sz="1400" dirty="0">
                <a:latin typeface="Arial" panose="020B0604020202020204" pitchFamily="34" charset="0"/>
                <a:cs typeface="Arial" panose="020B0604020202020204" pitchFamily="34" charset="0"/>
              </a:rPr>
              <a:t>On 22 February 2018 application was adjudicated, R 15 000 000.00 was allocated by Adjudication Committee .</a:t>
            </a:r>
          </a:p>
          <a:p>
            <a:pPr marL="342900" lvl="0" indent="-342900" algn="just" defTabSz="457200">
              <a:lnSpc>
                <a:spcPct val="160000"/>
              </a:lnSpc>
              <a:spcBef>
                <a:spcPts val="600"/>
              </a:spcBef>
              <a:buFont typeface="Arial"/>
              <a:buChar char="•"/>
            </a:pPr>
            <a:r>
              <a:rPr lang="en-US" sz="1400" dirty="0">
                <a:latin typeface="Arial" panose="020B0604020202020204" pitchFamily="34" charset="0"/>
                <a:cs typeface="Arial" panose="020B0604020202020204" pitchFamily="34" charset="0"/>
              </a:rPr>
              <a:t> A grant agreement was signed.</a:t>
            </a:r>
          </a:p>
          <a:p>
            <a:pPr marL="342900" lvl="0" indent="-342900" algn="just" defTabSz="457200">
              <a:lnSpc>
                <a:spcPct val="160000"/>
              </a:lnSpc>
              <a:spcBef>
                <a:spcPts val="600"/>
              </a:spcBef>
              <a:buFont typeface="Arial"/>
              <a:buChar char="•"/>
            </a:pPr>
            <a:r>
              <a:rPr lang="en-US" sz="1400" dirty="0">
                <a:latin typeface="Arial" panose="020B0604020202020204" pitchFamily="34" charset="0"/>
                <a:cs typeface="Arial" panose="020B0604020202020204" pitchFamily="34" charset="0"/>
              </a:rPr>
              <a:t> R5 700 000.00 of the payment made to  the NPO was paid to entity linked to NLC Senior Official. </a:t>
            </a:r>
          </a:p>
        </p:txBody>
      </p:sp>
      <p:sp>
        <p:nvSpPr>
          <p:cNvPr id="6" name="Rectangle 5"/>
          <p:cNvSpPr/>
          <p:nvPr/>
        </p:nvSpPr>
        <p:spPr>
          <a:xfrm>
            <a:off x="2490651" y="148046"/>
            <a:ext cx="6062112"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7" name="Slide Number Placeholder 6"/>
          <p:cNvSpPr>
            <a:spLocks noGrp="1"/>
          </p:cNvSpPr>
          <p:nvPr>
            <p:ph type="sldNum" sz="quarter" idx="12"/>
          </p:nvPr>
        </p:nvSpPr>
        <p:spPr/>
        <p:txBody>
          <a:bodyPr/>
          <a:lstStyle/>
          <a:p>
            <a:fld id="{A9CDD504-248B-3749-98AD-45ADFBB8EDAD}" type="slidenum">
              <a:rPr lang="en-US" smtClean="0"/>
              <a:t>24</a:t>
            </a:fld>
            <a:endParaRPr lang="en-US" dirty="0"/>
          </a:p>
        </p:txBody>
      </p:sp>
    </p:spTree>
    <p:extLst>
      <p:ext uri="{BB962C8B-B14F-4D97-AF65-F5344CB8AC3E}">
        <p14:creationId xmlns:p14="http://schemas.microsoft.com/office/powerpoint/2010/main" val="140036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0298" y="1863634"/>
            <a:ext cx="5797278" cy="611624"/>
          </a:xfrm>
        </p:spPr>
        <p:txBody>
          <a:bodyPr>
            <a:no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800" dirty="0"/>
          </a:p>
        </p:txBody>
      </p:sp>
      <p:sp>
        <p:nvSpPr>
          <p:cNvPr id="3" name="Content Placeholder 2"/>
          <p:cNvSpPr>
            <a:spLocks noGrp="1"/>
          </p:cNvSpPr>
          <p:nvPr>
            <p:ph sz="half" idx="2"/>
          </p:nvPr>
        </p:nvSpPr>
        <p:spPr>
          <a:xfrm>
            <a:off x="278674" y="2386149"/>
            <a:ext cx="5718901" cy="3773697"/>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172200" y="1436915"/>
            <a:ext cx="5183187" cy="426720"/>
          </a:xfrm>
        </p:spPr>
        <p:txBody>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6075950" y="2211977"/>
            <a:ext cx="5750289" cy="3947869"/>
          </a:xfrm>
        </p:spPr>
        <p:txBody>
          <a:bodyPr>
            <a:normAutofit/>
          </a:bodyPr>
          <a:lstStyle/>
          <a:p>
            <a:pPr algn="just" defTabSz="457200">
              <a:lnSpc>
                <a:spcPct val="160000"/>
              </a:lnSpc>
              <a:spcBef>
                <a:spcPts val="600"/>
              </a:spcBef>
            </a:pPr>
            <a:r>
              <a:rPr lang="en-US" sz="1600" dirty="0">
                <a:latin typeface="Arial" panose="020B0604020202020204" pitchFamily="34" charset="0"/>
                <a:cs typeface="Arial" panose="020B0604020202020204" pitchFamily="34" charset="0"/>
              </a:rPr>
              <a:t>The entity paid the following amounts to conveyancers  immediately after receiving </a:t>
            </a:r>
            <a:r>
              <a:rPr lang="en-US" sz="1600" dirty="0" smtClean="0">
                <a:latin typeface="Arial" panose="020B0604020202020204" pitchFamily="34" charset="0"/>
                <a:cs typeface="Arial" panose="020B0604020202020204" pitchFamily="34" charset="0"/>
              </a:rPr>
              <a:t>R5.7 </a:t>
            </a:r>
            <a:r>
              <a:rPr lang="en-US" sz="1600" dirty="0">
                <a:latin typeface="Arial" panose="020B0604020202020204" pitchFamily="34" charset="0"/>
                <a:cs typeface="Arial" panose="020B0604020202020204" pitchFamily="34" charset="0"/>
              </a:rPr>
              <a:t>million from the NPO; On the 12 March 2018 an amount of R900 000.00, 15 March 2018 R1million and 16 March 2018 R450 000.00 . </a:t>
            </a:r>
          </a:p>
          <a:p>
            <a:pPr algn="just" defTabSz="457200">
              <a:lnSpc>
                <a:spcPct val="160000"/>
              </a:lnSpc>
              <a:spcBef>
                <a:spcPts val="600"/>
              </a:spcBef>
            </a:pPr>
            <a:r>
              <a:rPr lang="en-US" sz="1600" dirty="0">
                <a:latin typeface="Arial" panose="020B0604020202020204" pitchFamily="34" charset="0"/>
                <a:cs typeface="Arial" panose="020B0604020202020204" pitchFamily="34" charset="0"/>
              </a:rPr>
              <a:t>The purpose of the payments was for the purchase of an immovable property of behalf of</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former board member 2.</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lvl="0" indent="0" algn="just" defTabSz="457200">
              <a:lnSpc>
                <a:spcPct val="160000"/>
              </a:lnSpc>
              <a:spcBef>
                <a:spcPts val="600"/>
              </a:spcBef>
              <a:buNone/>
            </a:pPr>
            <a:endParaRPr lang="en-US" sz="1600" b="1" dirty="0"/>
          </a:p>
        </p:txBody>
      </p:sp>
      <p:sp>
        <p:nvSpPr>
          <p:cNvPr id="7" name="Rectangle 6"/>
          <p:cNvSpPr/>
          <p:nvPr/>
        </p:nvSpPr>
        <p:spPr>
          <a:xfrm>
            <a:off x="2821577" y="235131"/>
            <a:ext cx="5731185"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6" name="Slide Number Placeholder 5"/>
          <p:cNvSpPr>
            <a:spLocks noGrp="1"/>
          </p:cNvSpPr>
          <p:nvPr>
            <p:ph type="sldNum" sz="quarter" idx="12"/>
          </p:nvPr>
        </p:nvSpPr>
        <p:spPr/>
        <p:txBody>
          <a:bodyPr/>
          <a:lstStyle/>
          <a:p>
            <a:fld id="{A9CDD504-248B-3749-98AD-45ADFBB8EDAD}" type="slidenum">
              <a:rPr lang="en-US" smtClean="0"/>
              <a:t>25</a:t>
            </a:fld>
            <a:endParaRPr lang="en-US" dirty="0"/>
          </a:p>
        </p:txBody>
      </p:sp>
    </p:spTree>
    <p:extLst>
      <p:ext uri="{BB962C8B-B14F-4D97-AF65-F5344CB8AC3E}">
        <p14:creationId xmlns:p14="http://schemas.microsoft.com/office/powerpoint/2010/main" val="1686041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4504" y="1915886"/>
            <a:ext cx="5103222" cy="559371"/>
          </a:xfrm>
        </p:spPr>
        <p:txBody>
          <a:bodyPr>
            <a:normAutofit fontScale="850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243840" y="2168434"/>
            <a:ext cx="5753735" cy="3991412"/>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538651" y="1254034"/>
            <a:ext cx="5816737" cy="478972"/>
          </a:xfrm>
        </p:spPr>
        <p:txBody>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5294811" y="1733006"/>
            <a:ext cx="6731725" cy="4426841"/>
          </a:xfrm>
        </p:spPr>
        <p:txBody>
          <a:bodyPr>
            <a:noAutofit/>
          </a:bodyPr>
          <a:lstStyle/>
          <a:p>
            <a:pPr marL="0" indent="0">
              <a:lnSpc>
                <a:spcPct val="170000"/>
              </a:lnSpc>
              <a:buNone/>
            </a:pPr>
            <a:r>
              <a:rPr lang="en-US" sz="1600" b="1" u="sng" dirty="0">
                <a:latin typeface="Arial" panose="020B0604020202020204" pitchFamily="34" charset="0"/>
                <a:cs typeface="Arial" panose="020B0604020202020204" pitchFamily="34" charset="0"/>
              </a:rPr>
              <a:t>NPO’s/NPC’s  that contributed towards the purchase of  the former board members property continued </a:t>
            </a:r>
          </a:p>
          <a:p>
            <a:pPr marL="0" indent="0">
              <a:buNone/>
            </a:pPr>
            <a:r>
              <a:rPr lang="en-US" sz="1600" b="1" u="sng" dirty="0" smtClean="0">
                <a:latin typeface="Arial" panose="020B0604020202020204" pitchFamily="34" charset="0"/>
                <a:cs typeface="Arial" panose="020B0604020202020204" pitchFamily="34" charset="0"/>
              </a:rPr>
              <a:t>NPO </a:t>
            </a:r>
            <a:r>
              <a:rPr lang="en-US" sz="1600" b="1" u="sng" dirty="0">
                <a:latin typeface="Arial" panose="020B0604020202020204" pitchFamily="34" charset="0"/>
                <a:cs typeface="Arial" panose="020B0604020202020204" pitchFamily="34" charset="0"/>
              </a:rPr>
              <a:t>22 – Phase 2  </a:t>
            </a:r>
          </a:p>
          <a:p>
            <a:pPr marL="0" lvl="0" algn="just">
              <a:lnSpc>
                <a:spcPct val="200000"/>
              </a:lnSpc>
              <a:spcBef>
                <a:spcPts val="0"/>
              </a:spcBef>
            </a:pPr>
            <a:r>
              <a:rPr lang="en-US" sz="1600" dirty="0">
                <a:latin typeface="Arial" panose="020B0604020202020204" pitchFamily="34" charset="0"/>
                <a:ea typeface="Times New Roman" panose="02020603050405020304" pitchFamily="18" charset="0"/>
              </a:rPr>
              <a:t>The NPO  applied for funding on or around 19 Oct 2018 based  </a:t>
            </a:r>
            <a:r>
              <a:rPr lang="en-US" sz="1600" dirty="0" smtClean="0">
                <a:latin typeface="Arial" panose="020B0604020202020204" pitchFamily="34" charset="0"/>
                <a:ea typeface="Times New Roman" panose="02020603050405020304" pitchFamily="18" charset="0"/>
              </a:rPr>
              <a:t>on </a:t>
            </a:r>
            <a:r>
              <a:rPr lang="en-US" sz="1600" dirty="0">
                <a:latin typeface="Arial" panose="020B0604020202020204" pitchFamily="34" charset="0"/>
                <a:ea typeface="Times New Roman" panose="02020603050405020304" pitchFamily="18" charset="0"/>
              </a:rPr>
              <a:t>a </a:t>
            </a:r>
            <a:r>
              <a:rPr lang="en-US" sz="1600" dirty="0" smtClean="0">
                <a:latin typeface="Arial" panose="020B0604020202020204" pitchFamily="34" charset="0"/>
                <a:ea typeface="Times New Roman" panose="02020603050405020304" pitchFamily="18" charset="0"/>
              </a:rPr>
              <a:t>  </a:t>
            </a:r>
          </a:p>
          <a:p>
            <a:pPr marL="0" lvl="0" indent="0" algn="just">
              <a:lnSpc>
                <a:spcPct val="200000"/>
              </a:lnSpc>
              <a:spcBef>
                <a:spcPts val="0"/>
              </a:spcBef>
              <a:buNone/>
            </a:pPr>
            <a:r>
              <a:rPr lang="en-US" sz="1600" dirty="0" smtClean="0">
                <a:latin typeface="Arial" panose="020B0604020202020204" pitchFamily="34" charset="0"/>
                <a:ea typeface="Times New Roman" panose="02020603050405020304" pitchFamily="18" charset="0"/>
              </a:rPr>
              <a:t>   Proactive funding.   </a:t>
            </a:r>
            <a:endParaRPr lang="en-US" sz="1600" dirty="0">
              <a:latin typeface="Arial" panose="020B0604020202020204" pitchFamily="34" charset="0"/>
              <a:ea typeface="Times New Roman" panose="02020603050405020304" pitchFamily="18" charset="0"/>
            </a:endParaRPr>
          </a:p>
          <a:p>
            <a:pPr algn="just">
              <a:lnSpc>
                <a:spcPct val="200000"/>
              </a:lnSpc>
              <a:spcBef>
                <a:spcPts val="0"/>
              </a:spcBef>
            </a:pPr>
            <a:r>
              <a:rPr lang="en-US" sz="1600" dirty="0">
                <a:latin typeface="Arial" panose="020B0604020202020204" pitchFamily="34" charset="0"/>
                <a:ea typeface="Times New Roman" panose="02020603050405020304" pitchFamily="18" charset="0"/>
              </a:rPr>
              <a:t>The purpose of the </a:t>
            </a:r>
            <a:r>
              <a:rPr lang="en-US" sz="1600" dirty="0">
                <a:solidFill>
                  <a:prstClr val="black"/>
                </a:solidFill>
                <a:latin typeface="Arial" panose="020B0604020202020204" pitchFamily="34" charset="0"/>
                <a:ea typeface="Times New Roman" panose="02020603050405020304" pitchFamily="18" charset="0"/>
              </a:rPr>
              <a:t>application was to offer employment of the local community and training of the local farmers. The application was successful and the NPO was granted R13 000 000, </a:t>
            </a:r>
            <a:r>
              <a:rPr lang="en-US" sz="1600" dirty="0" smtClean="0">
                <a:solidFill>
                  <a:prstClr val="black"/>
                </a:solidFill>
                <a:latin typeface="Arial" panose="020B0604020202020204" pitchFamily="34" charset="0"/>
                <a:ea typeface="Times New Roman" panose="02020603050405020304" pitchFamily="18" charset="0"/>
              </a:rPr>
              <a:t>00.</a:t>
            </a:r>
            <a:endParaRPr lang="en-US" sz="1600" dirty="0">
              <a:solidFill>
                <a:prstClr val="black"/>
              </a:solidFill>
              <a:latin typeface="Arial" panose="020B0604020202020204" pitchFamily="34" charset="0"/>
              <a:ea typeface="Times New Roman" panose="02020603050405020304" pitchFamily="18" charset="0"/>
            </a:endParaRPr>
          </a:p>
          <a:p>
            <a:pPr algn="just">
              <a:lnSpc>
                <a:spcPct val="200000"/>
              </a:lnSpc>
              <a:spcBef>
                <a:spcPts val="0"/>
              </a:spcBef>
            </a:pPr>
            <a:r>
              <a:rPr lang="en-US" sz="1600" dirty="0">
                <a:solidFill>
                  <a:prstClr val="black"/>
                </a:solidFill>
                <a:latin typeface="Arial" panose="020B0604020202020204" pitchFamily="34" charset="0"/>
                <a:ea typeface="Times New Roman" panose="02020603050405020304" pitchFamily="18" charset="0"/>
              </a:rPr>
              <a:t>Subsequent to the approval of the funding, a grant agreement was signed on 19 November 2018. </a:t>
            </a:r>
          </a:p>
          <a:p>
            <a:pPr marL="0" indent="0" algn="just">
              <a:lnSpc>
                <a:spcPct val="200000"/>
              </a:lnSpc>
              <a:spcBef>
                <a:spcPts val="0"/>
              </a:spcBef>
              <a:buNone/>
            </a:pPr>
            <a:endParaRPr lang="en-US" sz="1200" dirty="0">
              <a:solidFill>
                <a:prstClr val="black"/>
              </a:solidFill>
              <a:latin typeface="Arial" panose="020B0604020202020204" pitchFamily="34" charset="0"/>
              <a:ea typeface="Times New Roman" panose="02020603050405020304" pitchFamily="18" charset="0"/>
            </a:endParaRPr>
          </a:p>
        </p:txBody>
      </p:sp>
      <p:sp>
        <p:nvSpPr>
          <p:cNvPr id="6" name="Rectangle 5"/>
          <p:cNvSpPr/>
          <p:nvPr/>
        </p:nvSpPr>
        <p:spPr>
          <a:xfrm>
            <a:off x="2124891" y="296091"/>
            <a:ext cx="6139543"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7" name="Slide Number Placeholder 6"/>
          <p:cNvSpPr>
            <a:spLocks noGrp="1"/>
          </p:cNvSpPr>
          <p:nvPr>
            <p:ph type="sldNum" sz="quarter" idx="12"/>
          </p:nvPr>
        </p:nvSpPr>
        <p:spPr/>
        <p:txBody>
          <a:bodyPr/>
          <a:lstStyle/>
          <a:p>
            <a:fld id="{A9CDD504-248B-3749-98AD-45ADFBB8EDAD}" type="slidenum">
              <a:rPr lang="en-US" smtClean="0"/>
              <a:t>26</a:t>
            </a:fld>
            <a:endParaRPr lang="en-US" dirty="0"/>
          </a:p>
        </p:txBody>
      </p:sp>
    </p:spTree>
    <p:extLst>
      <p:ext uri="{BB962C8B-B14F-4D97-AF65-F5344CB8AC3E}">
        <p14:creationId xmlns:p14="http://schemas.microsoft.com/office/powerpoint/2010/main" val="3355260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1" y="1898468"/>
            <a:ext cx="5387840" cy="576789"/>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191590" y="2475258"/>
            <a:ext cx="5318171" cy="3684588"/>
          </a:xfrm>
        </p:spPr>
        <p:txBody>
          <a:bodyPr>
            <a:normAutofit/>
          </a:bodyPr>
          <a:lstStyle/>
          <a:p>
            <a:r>
              <a:rPr lang="en-US" sz="1800" dirty="0" smtClean="0">
                <a:latin typeface="Arial" panose="020B0604020202020204" pitchFamily="34" charset="0"/>
                <a:cs typeface="Arial" panose="020B0604020202020204" pitchFamily="34" charset="0"/>
              </a:rPr>
              <a:t>None</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172200" y="1497875"/>
            <a:ext cx="5183188" cy="470262"/>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808617" y="2107475"/>
            <a:ext cx="6209211" cy="4052371"/>
          </a:xfrm>
        </p:spPr>
        <p:txBody>
          <a:bodyPr>
            <a:normAutofit fontScale="92500" lnSpcReduction="10000"/>
          </a:bodyPr>
          <a:lstStyle/>
          <a:p>
            <a:pPr algn="just">
              <a:lnSpc>
                <a:spcPct val="200000"/>
              </a:lnSpc>
              <a:spcBef>
                <a:spcPts val="0"/>
              </a:spcBef>
            </a:pPr>
            <a:r>
              <a:rPr lang="en-US" sz="1600" dirty="0" smtClean="0">
                <a:solidFill>
                  <a:prstClr val="black"/>
                </a:solidFill>
                <a:latin typeface="Arial" panose="020B0604020202020204" pitchFamily="34" charset="0"/>
                <a:ea typeface="Times New Roman" panose="02020603050405020304" pitchFamily="18" charset="0"/>
              </a:rPr>
              <a:t>On </a:t>
            </a:r>
            <a:r>
              <a:rPr lang="en-US" sz="1600" dirty="0">
                <a:solidFill>
                  <a:prstClr val="black"/>
                </a:solidFill>
                <a:latin typeface="Arial" panose="020B0604020202020204" pitchFamily="34" charset="0"/>
                <a:ea typeface="Times New Roman" panose="02020603050405020304" pitchFamily="18" charset="0"/>
              </a:rPr>
              <a:t>or around 06 Dec 2018 NLC paid the NPO R7 000 000.00 and on or around 20 March 2019 the NLC paid R6 000 000, </a:t>
            </a:r>
            <a:r>
              <a:rPr lang="en-US" sz="1600" dirty="0" smtClean="0">
                <a:solidFill>
                  <a:prstClr val="black"/>
                </a:solidFill>
                <a:latin typeface="Arial" panose="020B0604020202020204" pitchFamily="34" charset="0"/>
                <a:ea typeface="Times New Roman" panose="02020603050405020304" pitchFamily="18" charset="0"/>
              </a:rPr>
              <a:t>00</a:t>
            </a:r>
          </a:p>
          <a:p>
            <a:pPr algn="just">
              <a:lnSpc>
                <a:spcPct val="200000"/>
              </a:lnSpc>
              <a:spcBef>
                <a:spcPts val="0"/>
              </a:spcBef>
            </a:pPr>
            <a:r>
              <a:rPr lang="en-US" sz="1600" dirty="0">
                <a:solidFill>
                  <a:prstClr val="black"/>
                </a:solidFill>
                <a:latin typeface="Arial" panose="020B0604020202020204" pitchFamily="34" charset="0"/>
                <a:ea typeface="Times New Roman" panose="02020603050405020304" pitchFamily="18" charset="0"/>
              </a:rPr>
              <a:t>The NPO transferred R650 000,00 and R500 000,00 to an entity situated in Pretoria </a:t>
            </a:r>
          </a:p>
          <a:p>
            <a:pPr algn="just">
              <a:lnSpc>
                <a:spcPct val="200000"/>
              </a:lnSpc>
              <a:spcBef>
                <a:spcPts val="0"/>
              </a:spcBef>
            </a:pPr>
            <a:r>
              <a:rPr lang="en-US" sz="1600" dirty="0">
                <a:solidFill>
                  <a:prstClr val="black"/>
                </a:solidFill>
                <a:latin typeface="Arial" panose="020B0604020202020204" pitchFamily="34" charset="0"/>
                <a:ea typeface="Times New Roman" panose="02020603050405020304" pitchFamily="18" charset="0"/>
              </a:rPr>
              <a:t> The entity effected payment of R500 000,00  to conveyancers on 12 Dec 2018 for the purchase of furniture and appliances on behalf </a:t>
            </a:r>
            <a:r>
              <a:rPr lang="en-US" sz="1600" dirty="0">
                <a:latin typeface="Arial" panose="020B0604020202020204" pitchFamily="34" charset="0"/>
                <a:ea typeface="Times New Roman" panose="02020603050405020304" pitchFamily="18" charset="0"/>
              </a:rPr>
              <a:t>of </a:t>
            </a:r>
            <a:r>
              <a:rPr lang="en-US" sz="1600" dirty="0" smtClean="0">
                <a:latin typeface="Arial" panose="020B0604020202020204" pitchFamily="34" charset="0"/>
                <a:ea typeface="Times New Roman" panose="02020603050405020304" pitchFamily="18" charset="0"/>
              </a:rPr>
              <a:t>former board member 2. </a:t>
            </a:r>
          </a:p>
          <a:p>
            <a:pPr algn="just">
              <a:lnSpc>
                <a:spcPct val="200000"/>
              </a:lnSpc>
              <a:spcBef>
                <a:spcPts val="0"/>
              </a:spcBef>
            </a:pPr>
            <a:r>
              <a:rPr lang="en-US" sz="1600" dirty="0">
                <a:solidFill>
                  <a:prstClr val="black"/>
                </a:solidFill>
                <a:latin typeface="Arial" panose="020B0604020202020204" pitchFamily="34" charset="0"/>
                <a:cs typeface="Arial" panose="020B0604020202020204" pitchFamily="34" charset="0"/>
              </a:rPr>
              <a:t>The noted that the appliances and furniture was part of a R27 million property purchased on behalf of </a:t>
            </a:r>
            <a:r>
              <a:rPr lang="en-US" sz="1600" dirty="0" smtClean="0">
                <a:latin typeface="Arial" panose="020B0604020202020204" pitchFamily="34" charset="0"/>
                <a:cs typeface="Arial" panose="020B0604020202020204" pitchFamily="34" charset="0"/>
              </a:rPr>
              <a:t>former board member 2. </a:t>
            </a:r>
            <a:endParaRPr lang="en-US" sz="1600" dirty="0">
              <a:latin typeface="Arial" panose="020B0604020202020204" pitchFamily="34" charset="0"/>
              <a:cs typeface="Arial" panose="020B0604020202020204" pitchFamily="34" charset="0"/>
            </a:endParaRPr>
          </a:p>
          <a:p>
            <a:pPr algn="just">
              <a:lnSpc>
                <a:spcPct val="200000"/>
              </a:lnSpc>
              <a:spcBef>
                <a:spcPts val="0"/>
              </a:spcBef>
            </a:pPr>
            <a:endParaRPr lang="en-US" sz="1600" dirty="0">
              <a:latin typeface="Arial" panose="020B0604020202020204" pitchFamily="34" charset="0"/>
              <a:ea typeface="Times New Roman" panose="02020603050405020304" pitchFamily="18" charset="0"/>
            </a:endParaRPr>
          </a:p>
          <a:p>
            <a:pPr marL="0" indent="0" algn="just">
              <a:lnSpc>
                <a:spcPct val="200000"/>
              </a:lnSpc>
              <a:spcBef>
                <a:spcPts val="0"/>
              </a:spcBef>
              <a:buNone/>
            </a:pPr>
            <a:endParaRPr lang="en-US" sz="1600" dirty="0">
              <a:solidFill>
                <a:prstClr val="black"/>
              </a:solidFill>
              <a:latin typeface="Arial" panose="020B0604020202020204" pitchFamily="34" charset="0"/>
              <a:ea typeface="Times New Roman" panose="02020603050405020304" pitchFamily="18" charset="0"/>
            </a:endParaRPr>
          </a:p>
        </p:txBody>
      </p:sp>
      <p:sp>
        <p:nvSpPr>
          <p:cNvPr id="7" name="Rectangle 6"/>
          <p:cNvSpPr/>
          <p:nvPr/>
        </p:nvSpPr>
        <p:spPr>
          <a:xfrm>
            <a:off x="2664823" y="252549"/>
            <a:ext cx="5297739"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6" name="Slide Number Placeholder 5"/>
          <p:cNvSpPr>
            <a:spLocks noGrp="1"/>
          </p:cNvSpPr>
          <p:nvPr>
            <p:ph type="sldNum" sz="quarter" idx="12"/>
          </p:nvPr>
        </p:nvSpPr>
        <p:spPr/>
        <p:txBody>
          <a:bodyPr/>
          <a:lstStyle/>
          <a:p>
            <a:fld id="{A9CDD504-248B-3749-98AD-45ADFBB8EDAD}" type="slidenum">
              <a:rPr lang="en-US" smtClean="0"/>
              <a:t>27</a:t>
            </a:fld>
            <a:endParaRPr lang="en-US" dirty="0"/>
          </a:p>
        </p:txBody>
      </p:sp>
    </p:spTree>
    <p:extLst>
      <p:ext uri="{BB962C8B-B14F-4D97-AF65-F5344CB8AC3E}">
        <p14:creationId xmlns:p14="http://schemas.microsoft.com/office/powerpoint/2010/main" val="760523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6754" y="2272937"/>
            <a:ext cx="5840821" cy="3886909"/>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834744" y="1428206"/>
            <a:ext cx="5520644" cy="444136"/>
          </a:xfrm>
        </p:spPr>
        <p:txBody>
          <a:bodyPr>
            <a:normAutofit/>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5721531" y="1872342"/>
            <a:ext cx="6296297" cy="4287504"/>
          </a:xfrm>
        </p:spPr>
        <p:txBody>
          <a:bodyPr>
            <a:normAutofit/>
          </a:bodyPr>
          <a:lstStyle/>
          <a:p>
            <a:pPr marL="0" indent="0">
              <a:lnSpc>
                <a:spcPct val="150000"/>
              </a:lnSpc>
              <a:buNone/>
            </a:pPr>
            <a:r>
              <a:rPr lang="en-US" sz="1400" b="1" u="sng" dirty="0">
                <a:latin typeface="Arial" panose="020B0604020202020204" pitchFamily="34" charset="0"/>
                <a:cs typeface="Arial" panose="020B0604020202020204" pitchFamily="34" charset="0"/>
              </a:rPr>
              <a:t>NPO’s/NPC’s  that contributed towards the purchase of  the former board members property continued </a:t>
            </a:r>
            <a:endParaRPr lang="en-US" sz="1400" b="1" dirty="0"/>
          </a:p>
          <a:p>
            <a:pPr marL="0" lvl="0" indent="0">
              <a:lnSpc>
                <a:spcPct val="150000"/>
              </a:lnSpc>
              <a:buNone/>
            </a:pPr>
            <a:r>
              <a:rPr lang="en-US" sz="1400" b="1" u="sng" dirty="0">
                <a:latin typeface="Arial" panose="020B0604020202020204" pitchFamily="34" charset="0"/>
                <a:cs typeface="Arial" panose="020B0604020202020204" pitchFamily="34" charset="0"/>
              </a:rPr>
              <a:t>NPO 23 - Phase 2</a:t>
            </a:r>
          </a:p>
          <a:p>
            <a:pPr algn="just">
              <a:lnSpc>
                <a:spcPct val="150000"/>
              </a:lnSpc>
            </a:pPr>
            <a:r>
              <a:rPr lang="en-US" sz="1400" dirty="0">
                <a:latin typeface="Arial" panose="020B0604020202020204" pitchFamily="34" charset="0"/>
                <a:cs typeface="Arial" panose="020B0604020202020204" pitchFamily="34" charset="0"/>
              </a:rPr>
              <a:t>The NPO applied for grant funding on or around 03 October 2018 through an approved pro-active funding proposal for Agricultural farming in the Free State dated September 2018.</a:t>
            </a:r>
          </a:p>
          <a:p>
            <a:pPr algn="just">
              <a:lnSpc>
                <a:spcPct val="150000"/>
              </a:lnSpc>
            </a:pPr>
            <a:r>
              <a:rPr lang="en-US" sz="1400" dirty="0">
                <a:latin typeface="Arial" panose="020B0604020202020204" pitchFamily="34" charset="0"/>
                <a:cs typeface="Arial" panose="020B0604020202020204" pitchFamily="34" charset="0"/>
              </a:rPr>
              <a:t>The application was successful and a grant agreement was signed on 08 January 2019 granting the NPO an amount of  R16 million.</a:t>
            </a:r>
          </a:p>
          <a:p>
            <a:pPr algn="just">
              <a:lnSpc>
                <a:spcPct val="150000"/>
              </a:lnSpc>
            </a:pPr>
            <a:r>
              <a:rPr lang="en-US" sz="1400" dirty="0">
                <a:latin typeface="Arial" panose="020B0604020202020204" pitchFamily="34" charset="0"/>
                <a:cs typeface="Arial" panose="020B0604020202020204" pitchFamily="34" charset="0"/>
              </a:rPr>
              <a:t>The amount was paid into the NPOs bank account. First tranche of R12,8 million was paid on 23 January 2019, and the 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tranche of </a:t>
            </a:r>
            <a:r>
              <a:rPr lang="en-US" sz="1400" dirty="0" smtClean="0">
                <a:latin typeface="Arial" panose="020B0604020202020204" pitchFamily="34" charset="0"/>
                <a:cs typeface="Arial" panose="020B0604020202020204" pitchFamily="34" charset="0"/>
              </a:rPr>
              <a:t>R3.2 million </a:t>
            </a:r>
            <a:r>
              <a:rPr lang="en-US" sz="1400" dirty="0">
                <a:latin typeface="Arial" panose="020B0604020202020204" pitchFamily="34" charset="0"/>
                <a:cs typeface="Arial" panose="020B0604020202020204" pitchFamily="34" charset="0"/>
              </a:rPr>
              <a:t>was paid on 02 Oct 2019.</a:t>
            </a:r>
          </a:p>
          <a:p>
            <a:pPr algn="just"/>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2333896" y="235131"/>
            <a:ext cx="6148253"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7" name="Slide Number Placeholder 6"/>
          <p:cNvSpPr>
            <a:spLocks noGrp="1"/>
          </p:cNvSpPr>
          <p:nvPr>
            <p:ph type="sldNum" sz="quarter" idx="12"/>
          </p:nvPr>
        </p:nvSpPr>
        <p:spPr/>
        <p:txBody>
          <a:bodyPr/>
          <a:lstStyle/>
          <a:p>
            <a:fld id="{A9CDD504-248B-3749-98AD-45ADFBB8EDAD}" type="slidenum">
              <a:rPr lang="en-US" smtClean="0"/>
              <a:t>28</a:t>
            </a:fld>
            <a:endParaRPr lang="en-US" dirty="0"/>
          </a:p>
        </p:txBody>
      </p:sp>
      <p:sp>
        <p:nvSpPr>
          <p:cNvPr id="8" name="Text Placeholder 1"/>
          <p:cNvSpPr>
            <a:spLocks noGrp="1"/>
          </p:cNvSpPr>
          <p:nvPr>
            <p:ph type="body" idx="1"/>
          </p:nvPr>
        </p:nvSpPr>
        <p:spPr>
          <a:xfrm>
            <a:off x="156755" y="1872342"/>
            <a:ext cx="5353004" cy="602915"/>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43359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78674" y="2264229"/>
            <a:ext cx="5381897" cy="3895617"/>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172200" y="1323704"/>
            <a:ext cx="5183188" cy="583474"/>
          </a:xfrm>
        </p:spPr>
        <p:txBody>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6154329" y="2264229"/>
            <a:ext cx="5750288" cy="3895617"/>
          </a:xfrm>
        </p:spPr>
        <p:txBody>
          <a:bodyPr>
            <a:normAutofit/>
          </a:bodyPr>
          <a:lstStyle/>
          <a:p>
            <a:pPr algn="just">
              <a:lnSpc>
                <a:spcPct val="200000"/>
              </a:lnSpc>
              <a:spcBef>
                <a:spcPts val="0"/>
              </a:spcBef>
            </a:pPr>
            <a:r>
              <a:rPr lang="en-US" sz="1600" dirty="0">
                <a:latin typeface="Arial" panose="020B0604020202020204" pitchFamily="34" charset="0"/>
                <a:ea typeface="Times New Roman" panose="02020603050405020304" pitchFamily="18" charset="0"/>
              </a:rPr>
              <a:t>On 01 Feb 2019  the NPO  transferred R400 000.00 to  a known private </a:t>
            </a:r>
            <a:r>
              <a:rPr lang="en-US" sz="1600" dirty="0" smtClean="0">
                <a:latin typeface="Arial" panose="020B0604020202020204" pitchFamily="34" charset="0"/>
                <a:ea typeface="Times New Roman" panose="02020603050405020304" pitchFamily="18" charset="0"/>
              </a:rPr>
              <a:t>entity. On </a:t>
            </a:r>
            <a:r>
              <a:rPr lang="en-US" sz="1600" dirty="0">
                <a:latin typeface="Arial" panose="020B0604020202020204" pitchFamily="34" charset="0"/>
                <a:ea typeface="Times New Roman" panose="02020603050405020304" pitchFamily="18" charset="0"/>
              </a:rPr>
              <a:t>the same day, the entity transferred R35  000.00 and R50 000.00  to conveyancers  referenced  for furniture and appliance for the benefit of </a:t>
            </a:r>
            <a:r>
              <a:rPr lang="en-US" sz="1600" dirty="0" smtClean="0">
                <a:latin typeface="Arial" panose="020B0604020202020204" pitchFamily="34" charset="0"/>
                <a:ea typeface="Times New Roman" panose="02020603050405020304" pitchFamily="18" charset="0"/>
              </a:rPr>
              <a:t>former board member 2. </a:t>
            </a:r>
            <a:endParaRPr lang="en-US" sz="1600" dirty="0">
              <a:latin typeface="Arial" panose="020B0604020202020204" pitchFamily="34" charset="0"/>
              <a:ea typeface="Times New Roman" panose="02020603050405020304" pitchFamily="18" charset="0"/>
            </a:endParaRPr>
          </a:p>
          <a:p>
            <a:pPr algn="just">
              <a:lnSpc>
                <a:spcPct val="200000"/>
              </a:lnSpc>
              <a:spcBef>
                <a:spcPts val="0"/>
              </a:spcBef>
            </a:pPr>
            <a:r>
              <a:rPr lang="en-US" sz="1600" dirty="0">
                <a:latin typeface="Arial" panose="020B0604020202020204" pitchFamily="34" charset="0"/>
                <a:ea typeface="Times New Roman" panose="02020603050405020304" pitchFamily="18" charset="0"/>
              </a:rPr>
              <a:t>On 07 Feb 2019 the entity further transferred and amount of R260 000.00 to the same conveyancer  </a:t>
            </a:r>
            <a:endParaRPr lang="en-US" sz="1600" dirty="0">
              <a:latin typeface="Times New Roman" panose="02020603050405020304" pitchFamily="18" charset="0"/>
              <a:ea typeface="Times New Roman" panose="02020603050405020304" pitchFamily="18" charset="0"/>
            </a:endParaRPr>
          </a:p>
          <a:p>
            <a:pPr algn="just"/>
            <a:endParaRPr lang="en-US" sz="1600" dirty="0"/>
          </a:p>
        </p:txBody>
      </p:sp>
      <p:sp>
        <p:nvSpPr>
          <p:cNvPr id="6" name="Rectangle 5"/>
          <p:cNvSpPr/>
          <p:nvPr/>
        </p:nvSpPr>
        <p:spPr>
          <a:xfrm>
            <a:off x="2812868" y="235131"/>
            <a:ext cx="5216435" cy="338554"/>
          </a:xfrm>
          <a:prstGeom prst="rect">
            <a:avLst/>
          </a:prstGeom>
        </p:spPr>
        <p:txBody>
          <a:bodyPr wrap="square">
            <a:spAutoFit/>
          </a:bodyPr>
          <a:lstStyle/>
          <a:p>
            <a:pPr lvl="0"/>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7" name="Slide Number Placeholder 6"/>
          <p:cNvSpPr>
            <a:spLocks noGrp="1"/>
          </p:cNvSpPr>
          <p:nvPr>
            <p:ph type="sldNum" sz="quarter" idx="12"/>
          </p:nvPr>
        </p:nvSpPr>
        <p:spPr/>
        <p:txBody>
          <a:bodyPr/>
          <a:lstStyle/>
          <a:p>
            <a:fld id="{A9CDD504-248B-3749-98AD-45ADFBB8EDAD}" type="slidenum">
              <a:rPr lang="en-US" smtClean="0"/>
              <a:t>29</a:t>
            </a:fld>
            <a:endParaRPr lang="en-US" dirty="0"/>
          </a:p>
        </p:txBody>
      </p:sp>
      <p:sp>
        <p:nvSpPr>
          <p:cNvPr id="8" name="Text Placeholder 1"/>
          <p:cNvSpPr>
            <a:spLocks noGrp="1"/>
          </p:cNvSpPr>
          <p:nvPr>
            <p:ph type="body" idx="1"/>
          </p:nvPr>
        </p:nvSpPr>
        <p:spPr>
          <a:xfrm>
            <a:off x="121920" y="1811382"/>
            <a:ext cx="5875655" cy="663875"/>
          </a:xfrm>
        </p:spPr>
        <p:txBody>
          <a:bodyPr>
            <a:normAutofit fontScale="92500" lnSpcReduction="1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97160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3927" y="6540064"/>
            <a:ext cx="5516003"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sp>
        <p:nvSpPr>
          <p:cNvPr id="8" name="Title 1"/>
          <p:cNvSpPr>
            <a:spLocks noGrp="1"/>
          </p:cNvSpPr>
          <p:nvPr>
            <p:ph type="title"/>
          </p:nvPr>
        </p:nvSpPr>
        <p:spPr>
          <a:xfrm>
            <a:off x="1991649" y="121920"/>
            <a:ext cx="8562051" cy="775063"/>
          </a:xfrm>
        </p:spPr>
        <p:txBody>
          <a:bodyPr>
            <a:normAutofit/>
          </a:bodyPr>
          <a:lstStyle/>
          <a:p>
            <a:r>
              <a:rPr lang="en-ZA" sz="2400" b="1" dirty="0">
                <a:latin typeface="Arial" panose="020B0604020202020204" pitchFamily="34" charset="0"/>
                <a:cs typeface="Arial" panose="020B0604020202020204" pitchFamily="34" charset="0"/>
              </a:rPr>
              <a:t>SIU LEGISLATIVE MANDATE</a:t>
            </a:r>
            <a:endParaRPr lang="en-US" sz="2400" b="1" dirty="0">
              <a:latin typeface="Arial" panose="020B0604020202020204" pitchFamily="34" charset="0"/>
              <a:cs typeface="Arial" panose="020B0604020202020204" pitchFamily="34" charset="0"/>
            </a:endParaRPr>
          </a:p>
        </p:txBody>
      </p:sp>
      <p:grpSp>
        <p:nvGrpSpPr>
          <p:cNvPr id="9" name="Group 8"/>
          <p:cNvGrpSpPr/>
          <p:nvPr/>
        </p:nvGrpSpPr>
        <p:grpSpPr>
          <a:xfrm>
            <a:off x="1352006" y="3369797"/>
            <a:ext cx="2821578" cy="2464945"/>
            <a:chOff x="164442" y="4161606"/>
            <a:chExt cx="2275491" cy="3930603"/>
          </a:xfrm>
        </p:grpSpPr>
        <p:sp>
          <p:nvSpPr>
            <p:cNvPr id="10" name="Freeform 9"/>
            <p:cNvSpPr>
              <a:spLocks/>
            </p:cNvSpPr>
            <p:nvPr/>
          </p:nvSpPr>
          <p:spPr bwMode="auto">
            <a:xfrm>
              <a:off x="164442" y="4506219"/>
              <a:ext cx="2275491" cy="3585990"/>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6" rIns="144000" bIns="41476" numCol="1" anchor="t" anchorCtr="0" compatLnSpc="1">
              <a:prstTxWarp prst="textNoShape">
                <a:avLst/>
              </a:prstTxWarp>
            </a:bodyPr>
            <a:lstStyle/>
            <a:p>
              <a:pPr algn="ctr" fontAlgn="base">
                <a:spcBef>
                  <a:spcPts val="1200"/>
                </a:spcBef>
                <a:spcAft>
                  <a:spcPct val="0"/>
                </a:spcAft>
                <a:defRPr/>
              </a:pPr>
              <a:endParaRPr lang="en-ZA" sz="500" b="1" dirty="0">
                <a:solidFill>
                  <a:srgbClr val="000000"/>
                </a:solidFill>
                <a:latin typeface="Arial" panose="020B0604020202020204" pitchFamily="34" charset="0"/>
                <a:cs typeface="Arial" panose="020B0604020202020204" pitchFamily="34" charset="0"/>
              </a:endParaRPr>
            </a:p>
            <a:p>
              <a:pPr algn="ctr" fontAlgn="base">
                <a:spcBef>
                  <a:spcPts val="1200"/>
                </a:spcBef>
                <a:spcAft>
                  <a:spcPct val="0"/>
                </a:spcAft>
                <a:defRPr/>
              </a:pPr>
              <a:r>
                <a:rPr lang="en-ZA" sz="1400" b="1" dirty="0">
                  <a:solidFill>
                    <a:srgbClr val="000000"/>
                  </a:solidFill>
                  <a:latin typeface="Arial" panose="020B0604020202020204" pitchFamily="34" charset="0"/>
                  <a:cs typeface="Arial" panose="020B0604020202020204" pitchFamily="34" charset="0"/>
                </a:rPr>
                <a:t>Major Functions</a:t>
              </a:r>
              <a:endParaRPr lang="en-ZA" sz="1200" dirty="0">
                <a:solidFill>
                  <a:srgbClr val="000000"/>
                </a:solidFill>
                <a:latin typeface="Arial" panose="020B0604020202020204" pitchFamily="34" charset="0"/>
                <a:cs typeface="Arial" panose="020B0604020202020204" pitchFamily="34" charset="0"/>
              </a:endParaRPr>
            </a:p>
            <a:p>
              <a:pPr marL="171450" indent="-171450" fontAlgn="base">
                <a:spcBef>
                  <a:spcPts val="1200"/>
                </a:spcBef>
                <a:spcAft>
                  <a:spcPct val="0"/>
                </a:spcAft>
                <a:buFont typeface="Arial" panose="020B0604020202020204" pitchFamily="34" charset="0"/>
                <a:buChar char="•"/>
                <a:defRPr/>
              </a:pPr>
              <a:endParaRPr lang="en-ZA" sz="100" dirty="0">
                <a:solidFill>
                  <a:srgbClr val="000000"/>
                </a:solidFill>
                <a:latin typeface="Arial" panose="020B0604020202020204" pitchFamily="34" charset="0"/>
                <a:cs typeface="Arial" panose="020B0604020202020204" pitchFamily="34" charset="0"/>
              </a:endParaRPr>
            </a:p>
            <a:p>
              <a:pPr marL="171450" indent="-171450" fontAlgn="base">
                <a:spcBef>
                  <a:spcPts val="1200"/>
                </a:spcBef>
                <a:spcAft>
                  <a:spcPct val="0"/>
                </a:spcAft>
                <a:buFont typeface="Arial" panose="020B0604020202020204" pitchFamily="34" charset="0"/>
                <a:buChar char="•"/>
                <a:defRPr/>
              </a:pPr>
              <a:r>
                <a:rPr lang="en-ZA" sz="1200" dirty="0">
                  <a:solidFill>
                    <a:srgbClr val="000000"/>
                  </a:solidFill>
                  <a:latin typeface="Arial" panose="020B0604020202020204" pitchFamily="34" charset="0"/>
                  <a:cs typeface="Arial" panose="020B0604020202020204" pitchFamily="34" charset="0"/>
                </a:rPr>
                <a:t>Investigate corruption, malpractice and maladministration</a:t>
              </a:r>
            </a:p>
            <a:p>
              <a:pPr marL="171450" indent="-171450" fontAlgn="base">
                <a:spcBef>
                  <a:spcPts val="1200"/>
                </a:spcBef>
                <a:spcAft>
                  <a:spcPct val="0"/>
                </a:spcAft>
                <a:buFont typeface="Arial" panose="020B0604020202020204" pitchFamily="34" charset="0"/>
                <a:buChar char="•"/>
                <a:defRPr/>
              </a:pPr>
              <a:r>
                <a:rPr lang="en-ZA" sz="1200" dirty="0">
                  <a:solidFill>
                    <a:srgbClr val="000000"/>
                  </a:solidFill>
                  <a:latin typeface="Arial" panose="020B0604020202020204" pitchFamily="34" charset="0"/>
                  <a:cs typeface="Arial" panose="020B0604020202020204" pitchFamily="34" charset="0"/>
                </a:rPr>
                <a:t>Institute civil proceedings</a:t>
              </a:r>
            </a:p>
          </p:txBody>
        </p:sp>
        <p:grpSp>
          <p:nvGrpSpPr>
            <p:cNvPr id="11" name="Group 112"/>
            <p:cNvGrpSpPr>
              <a:grpSpLocks noChangeAspect="1"/>
            </p:cNvGrpSpPr>
            <p:nvPr/>
          </p:nvGrpSpPr>
          <p:grpSpPr bwMode="auto">
            <a:xfrm>
              <a:off x="325667" y="4161606"/>
              <a:ext cx="394660" cy="486175"/>
              <a:chOff x="1157" y="393"/>
              <a:chExt cx="276" cy="340"/>
            </a:xfrm>
            <a:solidFill>
              <a:schemeClr val="tx1"/>
            </a:solidFill>
          </p:grpSpPr>
          <p:sp>
            <p:nvSpPr>
              <p:cNvPr id="12" name="Freeform 113"/>
              <p:cNvSpPr>
                <a:spLocks noEditPoints="1"/>
              </p:cNvSpPr>
              <p:nvPr/>
            </p:nvSpPr>
            <p:spPr bwMode="auto">
              <a:xfrm>
                <a:off x="1157" y="393"/>
                <a:ext cx="276"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dirty="0">
                  <a:solidFill>
                    <a:srgbClr val="000000"/>
                  </a:solidFill>
                  <a:latin typeface="Arial" panose="020B0604020202020204" pitchFamily="34" charset="0"/>
                  <a:cs typeface="Arial" panose="020B0604020202020204" pitchFamily="34" charset="0"/>
                </a:endParaRPr>
              </a:p>
            </p:txBody>
          </p:sp>
          <p:sp>
            <p:nvSpPr>
              <p:cNvPr id="13" name="Freeform 114"/>
              <p:cNvSpPr>
                <a:spLocks noEditPoints="1"/>
              </p:cNvSpPr>
              <p:nvPr/>
            </p:nvSpPr>
            <p:spPr bwMode="auto">
              <a:xfrm>
                <a:off x="1193" y="457"/>
                <a:ext cx="212" cy="17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dirty="0">
                  <a:solidFill>
                    <a:srgbClr val="000000"/>
                  </a:solidFill>
                  <a:latin typeface="Arial" panose="020B0604020202020204" pitchFamily="34" charset="0"/>
                  <a:cs typeface="Arial" panose="020B0604020202020204" pitchFamily="34" charset="0"/>
                </a:endParaRPr>
              </a:p>
            </p:txBody>
          </p:sp>
        </p:grpSp>
      </p:grpSp>
      <p:grpSp>
        <p:nvGrpSpPr>
          <p:cNvPr id="16" name="Group 15"/>
          <p:cNvGrpSpPr/>
          <p:nvPr/>
        </p:nvGrpSpPr>
        <p:grpSpPr>
          <a:xfrm>
            <a:off x="4373501" y="3500846"/>
            <a:ext cx="3285462" cy="2333895"/>
            <a:chOff x="2933785" y="2913251"/>
            <a:chExt cx="2830797" cy="3467579"/>
          </a:xfrm>
        </p:grpSpPr>
        <p:sp>
          <p:nvSpPr>
            <p:cNvPr id="17" name="Freeform 16"/>
            <p:cNvSpPr>
              <a:spLocks/>
            </p:cNvSpPr>
            <p:nvPr/>
          </p:nvSpPr>
          <p:spPr bwMode="auto">
            <a:xfrm>
              <a:off x="2933785" y="3056724"/>
              <a:ext cx="2830797" cy="3324106"/>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6" rIns="144000" bIns="41476" numCol="1" anchor="t" anchorCtr="0" compatLnSpc="1">
              <a:prstTxWarp prst="textNoShape">
                <a:avLst/>
              </a:prstTxWarp>
            </a:bodyPr>
            <a:lstStyle/>
            <a:p>
              <a:pPr algn="ctr" fontAlgn="base">
                <a:spcBef>
                  <a:spcPts val="1200"/>
                </a:spcBef>
                <a:spcAft>
                  <a:spcPct val="0"/>
                </a:spcAft>
                <a:defRPr/>
              </a:pPr>
              <a:endParaRPr lang="en-ZA" sz="400" b="1" dirty="0">
                <a:solidFill>
                  <a:srgbClr val="000000"/>
                </a:solidFill>
                <a:latin typeface="Arial" panose="020B0604020202020204" pitchFamily="34" charset="0"/>
                <a:cs typeface="Arial" panose="020B0604020202020204" pitchFamily="34" charset="0"/>
              </a:endParaRPr>
            </a:p>
            <a:p>
              <a:pPr algn="ctr" fontAlgn="base">
                <a:spcBef>
                  <a:spcPts val="1200"/>
                </a:spcBef>
                <a:spcAft>
                  <a:spcPct val="0"/>
                </a:spcAft>
                <a:defRPr/>
              </a:pPr>
              <a:r>
                <a:rPr lang="en-ZA" sz="1400" b="1" dirty="0">
                  <a:solidFill>
                    <a:srgbClr val="000000"/>
                  </a:solidFill>
                  <a:latin typeface="Arial" panose="020B0604020202020204" pitchFamily="34" charset="0"/>
                  <a:cs typeface="Arial" panose="020B0604020202020204" pitchFamily="34" charset="0"/>
                </a:rPr>
                <a:t>SIU Powers</a:t>
              </a:r>
              <a:endParaRPr lang="en-US" sz="1400" dirty="0">
                <a:solidFill>
                  <a:srgbClr val="000000"/>
                </a:solidFill>
                <a:latin typeface="Arial" panose="020B0604020202020204" pitchFamily="34" charset="0"/>
                <a:cs typeface="Arial" panose="020B0604020202020204" pitchFamily="34" charset="0"/>
              </a:endParaRPr>
            </a:p>
            <a:p>
              <a:pPr fontAlgn="base">
                <a:spcBef>
                  <a:spcPts val="1200"/>
                </a:spcBef>
                <a:spcAft>
                  <a:spcPct val="0"/>
                </a:spcAft>
                <a:defRPr/>
              </a:pPr>
              <a:endParaRPr lang="en-ZA" sz="300" dirty="0">
                <a:solidFill>
                  <a:srgbClr val="000000"/>
                </a:solidFill>
                <a:latin typeface="Arial" panose="020B0604020202020204" pitchFamily="34" charset="0"/>
                <a:cs typeface="Arial" panose="020B0604020202020204" pitchFamily="34" charset="0"/>
              </a:endParaRPr>
            </a:p>
            <a:p>
              <a:pPr marL="171450" indent="-171450" fontAlgn="base">
                <a:spcBef>
                  <a:spcPts val="1200"/>
                </a:spcBef>
                <a:spcAft>
                  <a:spcPct val="0"/>
                </a:spcAft>
                <a:buFont typeface="Arial" panose="020B0604020202020204" pitchFamily="34" charset="0"/>
                <a:buChar char="•"/>
                <a:defRPr/>
              </a:pPr>
              <a:r>
                <a:rPr lang="en-ZA" sz="1200" dirty="0">
                  <a:solidFill>
                    <a:srgbClr val="000000"/>
                  </a:solidFill>
                  <a:latin typeface="Arial" panose="020B0604020202020204" pitchFamily="34" charset="0"/>
                  <a:cs typeface="Arial" panose="020B0604020202020204" pitchFamily="34" charset="0"/>
                </a:rPr>
                <a:t>Able to subpoena, search and seize evidence, and interrogate witnesses under oath (once a proclamation has been issued) </a:t>
              </a:r>
            </a:p>
            <a:p>
              <a:pPr marL="171450" indent="-171450" fontAlgn="base">
                <a:spcBef>
                  <a:spcPts val="1200"/>
                </a:spcBef>
                <a:spcAft>
                  <a:spcPct val="0"/>
                </a:spcAft>
                <a:buFont typeface="Arial" panose="020B0604020202020204" pitchFamily="34" charset="0"/>
                <a:buChar char="•"/>
                <a:defRPr/>
              </a:pPr>
              <a:r>
                <a:rPr lang="en-ZA" sz="1200" dirty="0">
                  <a:solidFill>
                    <a:srgbClr val="000000"/>
                  </a:solidFill>
                  <a:latin typeface="Arial" panose="020B0604020202020204" pitchFamily="34" charset="0"/>
                  <a:cs typeface="Arial" panose="020B0604020202020204" pitchFamily="34" charset="0"/>
                </a:rPr>
                <a:t>Institute civil litigation to recover state funds lost or to prevent future losses </a:t>
              </a:r>
            </a:p>
          </p:txBody>
        </p:sp>
        <p:grpSp>
          <p:nvGrpSpPr>
            <p:cNvPr id="18" name="Group 64"/>
            <p:cNvGrpSpPr>
              <a:grpSpLocks noChangeAspect="1"/>
            </p:cNvGrpSpPr>
            <p:nvPr/>
          </p:nvGrpSpPr>
          <p:grpSpPr bwMode="auto">
            <a:xfrm>
              <a:off x="3112040" y="2913251"/>
              <a:ext cx="487810" cy="487810"/>
              <a:chOff x="4839" y="-865"/>
              <a:chExt cx="340" cy="340"/>
            </a:xfrm>
            <a:solidFill>
              <a:schemeClr val="tx1"/>
            </a:solidFill>
          </p:grpSpPr>
          <p:sp>
            <p:nvSpPr>
              <p:cNvPr id="19" name="Freeform 65"/>
              <p:cNvSpPr>
                <a:spLocks noEditPoints="1"/>
              </p:cNvSpPr>
              <p:nvPr/>
            </p:nvSpPr>
            <p:spPr bwMode="auto">
              <a:xfrm>
                <a:off x="4839" y="-8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dirty="0">
                  <a:solidFill>
                    <a:srgbClr val="000000"/>
                  </a:solidFill>
                  <a:latin typeface="Arial" panose="020B0604020202020204" pitchFamily="34" charset="0"/>
                  <a:cs typeface="Arial" panose="020B0604020202020204" pitchFamily="34" charset="0"/>
                </a:endParaRPr>
              </a:p>
            </p:txBody>
          </p:sp>
          <p:sp>
            <p:nvSpPr>
              <p:cNvPr id="20" name="Freeform 66"/>
              <p:cNvSpPr>
                <a:spLocks noEditPoints="1"/>
              </p:cNvSpPr>
              <p:nvPr/>
            </p:nvSpPr>
            <p:spPr bwMode="auto">
              <a:xfrm>
                <a:off x="4903" y="-765"/>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dirty="0">
                  <a:solidFill>
                    <a:srgbClr val="000000"/>
                  </a:solidFill>
                  <a:latin typeface="Arial" panose="020B0604020202020204" pitchFamily="34" charset="0"/>
                  <a:cs typeface="Arial" panose="020B0604020202020204" pitchFamily="34" charset="0"/>
                </a:endParaRPr>
              </a:p>
            </p:txBody>
          </p:sp>
        </p:grpSp>
      </p:grpSp>
      <p:grpSp>
        <p:nvGrpSpPr>
          <p:cNvPr id="21" name="Group 20"/>
          <p:cNvGrpSpPr/>
          <p:nvPr/>
        </p:nvGrpSpPr>
        <p:grpSpPr>
          <a:xfrm>
            <a:off x="7765534" y="3290111"/>
            <a:ext cx="2788166" cy="2544633"/>
            <a:chOff x="5898027" y="3130228"/>
            <a:chExt cx="2801367" cy="3761304"/>
          </a:xfrm>
        </p:grpSpPr>
        <p:sp>
          <p:nvSpPr>
            <p:cNvPr id="22" name="Freeform 21"/>
            <p:cNvSpPr>
              <a:spLocks/>
            </p:cNvSpPr>
            <p:nvPr/>
          </p:nvSpPr>
          <p:spPr bwMode="auto">
            <a:xfrm>
              <a:off x="5898027" y="3518073"/>
              <a:ext cx="2801367" cy="3373459"/>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44000" tIns="41476" rIns="144000" bIns="41476" numCol="1" anchor="t" anchorCtr="0" compatLnSpc="1">
              <a:prstTxWarp prst="textNoShape">
                <a:avLst/>
              </a:prstTxWarp>
            </a:bodyPr>
            <a:lstStyle/>
            <a:p>
              <a:pPr algn="ctr" fontAlgn="base">
                <a:spcBef>
                  <a:spcPts val="1200"/>
                </a:spcBef>
                <a:spcAft>
                  <a:spcPct val="0"/>
                </a:spcAft>
                <a:defRPr/>
              </a:pPr>
              <a:endParaRPr lang="en-ZA" sz="300" b="1" dirty="0">
                <a:solidFill>
                  <a:srgbClr val="000000"/>
                </a:solidFill>
                <a:latin typeface="Arial" panose="020B0604020202020204" pitchFamily="34" charset="0"/>
                <a:cs typeface="Arial" panose="020B0604020202020204" pitchFamily="34" charset="0"/>
              </a:endParaRPr>
            </a:p>
            <a:p>
              <a:pPr algn="ctr" fontAlgn="base">
                <a:spcBef>
                  <a:spcPts val="1200"/>
                </a:spcBef>
                <a:spcAft>
                  <a:spcPct val="0"/>
                </a:spcAft>
                <a:defRPr/>
              </a:pPr>
              <a:r>
                <a:rPr lang="en-ZA" sz="1400" b="1" dirty="0">
                  <a:solidFill>
                    <a:srgbClr val="000000"/>
                  </a:solidFill>
                  <a:latin typeface="Arial" panose="020B0604020202020204" pitchFamily="34" charset="0"/>
                  <a:cs typeface="Arial" panose="020B0604020202020204" pitchFamily="34" charset="0"/>
                </a:rPr>
                <a:t>Out of                                         SIU Mandate </a:t>
              </a:r>
              <a:endParaRPr lang="en-US" sz="1400" dirty="0">
                <a:solidFill>
                  <a:srgbClr val="000000"/>
                </a:solidFill>
                <a:latin typeface="Arial" panose="020B0604020202020204" pitchFamily="34" charset="0"/>
                <a:cs typeface="Arial" panose="020B0604020202020204" pitchFamily="34" charset="0"/>
              </a:endParaRPr>
            </a:p>
            <a:p>
              <a:pPr marL="171450" indent="-171450" fontAlgn="base">
                <a:spcBef>
                  <a:spcPts val="1200"/>
                </a:spcBef>
                <a:spcAft>
                  <a:spcPct val="0"/>
                </a:spcAft>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Arrest or prosecute offenders </a:t>
              </a:r>
            </a:p>
            <a:p>
              <a:pPr marL="171450" indent="-171450" fontAlgn="base">
                <a:spcBef>
                  <a:spcPts val="1200"/>
                </a:spcBef>
                <a:spcAft>
                  <a:spcPct val="0"/>
                </a:spcAft>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Implement disciplinary actions</a:t>
              </a:r>
            </a:p>
            <a:p>
              <a:pPr marL="171450" indent="-171450" fontAlgn="base">
                <a:spcBef>
                  <a:spcPts val="1200"/>
                </a:spcBef>
                <a:spcAft>
                  <a:spcPct val="0"/>
                </a:spcAft>
                <a:buFont typeface="Arial" panose="020B0604020202020204" pitchFamily="34" charset="0"/>
                <a:buChar char="•"/>
                <a:defRPr/>
              </a:pPr>
              <a:r>
                <a:rPr lang="en-US" sz="1200" dirty="0">
                  <a:solidFill>
                    <a:srgbClr val="000000"/>
                  </a:solidFill>
                  <a:latin typeface="Arial" panose="020B0604020202020204" pitchFamily="34" charset="0"/>
                  <a:cs typeface="Arial" panose="020B0604020202020204" pitchFamily="34" charset="0"/>
                </a:rPr>
                <a:t>Works closely with other relevant agencies where its powers fall short</a:t>
              </a:r>
            </a:p>
            <a:p>
              <a:pPr marL="171450" indent="-171450" fontAlgn="base">
                <a:spcBef>
                  <a:spcPts val="1200"/>
                </a:spcBef>
                <a:spcAft>
                  <a:spcPct val="0"/>
                </a:spcAft>
                <a:buFont typeface="Arial" panose="020B0604020202020204" pitchFamily="34" charset="0"/>
                <a:buChar char="•"/>
                <a:defRPr/>
              </a:pPr>
              <a:endParaRPr lang="en-ZA" sz="1200" dirty="0">
                <a:solidFill>
                  <a:srgbClr val="000000"/>
                </a:solidFill>
                <a:latin typeface="Arial" panose="020B0604020202020204" pitchFamily="34" charset="0"/>
                <a:cs typeface="Arial" panose="020B0604020202020204" pitchFamily="34" charset="0"/>
              </a:endParaRPr>
            </a:p>
          </p:txBody>
        </p:sp>
        <p:grpSp>
          <p:nvGrpSpPr>
            <p:cNvPr id="23" name="Group 1014"/>
            <p:cNvGrpSpPr>
              <a:grpSpLocks noChangeAspect="1"/>
            </p:cNvGrpSpPr>
            <p:nvPr/>
          </p:nvGrpSpPr>
          <p:grpSpPr bwMode="auto">
            <a:xfrm>
              <a:off x="5898027" y="3130228"/>
              <a:ext cx="488396" cy="488396"/>
              <a:chOff x="4728" y="3237"/>
              <a:chExt cx="340" cy="340"/>
            </a:xfrm>
            <a:solidFill>
              <a:schemeClr val="tx1"/>
            </a:solidFill>
          </p:grpSpPr>
          <p:sp>
            <p:nvSpPr>
              <p:cNvPr id="24" name="Freeform 1015"/>
              <p:cNvSpPr>
                <a:spLocks noEditPoints="1"/>
              </p:cNvSpPr>
              <p:nvPr/>
            </p:nvSpPr>
            <p:spPr bwMode="auto">
              <a:xfrm>
                <a:off x="4728" y="323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dirty="0">
                  <a:solidFill>
                    <a:srgbClr val="000000"/>
                  </a:solidFill>
                  <a:latin typeface="Arial" panose="020B0604020202020204" pitchFamily="34" charset="0"/>
                  <a:cs typeface="Arial" panose="020B0604020202020204" pitchFamily="34" charset="0"/>
                </a:endParaRPr>
              </a:p>
            </p:txBody>
          </p:sp>
          <p:sp>
            <p:nvSpPr>
              <p:cNvPr id="25" name="Freeform 1016"/>
              <p:cNvSpPr>
                <a:spLocks noEditPoints="1"/>
              </p:cNvSpPr>
              <p:nvPr/>
            </p:nvSpPr>
            <p:spPr bwMode="auto">
              <a:xfrm>
                <a:off x="4792" y="3336"/>
                <a:ext cx="211" cy="171"/>
              </a:xfrm>
              <a:custGeom>
                <a:avLst/>
                <a:gdLst>
                  <a:gd name="T0" fmla="*/ 316 w 318"/>
                  <a:gd name="T1" fmla="*/ 123 h 257"/>
                  <a:gd name="T2" fmla="*/ 245 w 318"/>
                  <a:gd name="T3" fmla="*/ 57 h 257"/>
                  <a:gd name="T4" fmla="*/ 283 w 318"/>
                  <a:gd name="T5" fmla="*/ 19 h 257"/>
                  <a:gd name="T6" fmla="*/ 283 w 318"/>
                  <a:gd name="T7" fmla="*/ 4 h 257"/>
                  <a:gd name="T8" fmla="*/ 267 w 318"/>
                  <a:gd name="T9" fmla="*/ 4 h 257"/>
                  <a:gd name="T10" fmla="*/ 225 w 318"/>
                  <a:gd name="T11" fmla="*/ 47 h 257"/>
                  <a:gd name="T12" fmla="*/ 159 w 318"/>
                  <a:gd name="T13" fmla="*/ 33 h 257"/>
                  <a:gd name="T14" fmla="*/ 1 w 318"/>
                  <a:gd name="T15" fmla="*/ 122 h 257"/>
                  <a:gd name="T16" fmla="*/ 0 w 318"/>
                  <a:gd name="T17" fmla="*/ 129 h 257"/>
                  <a:gd name="T18" fmla="*/ 1 w 318"/>
                  <a:gd name="T19" fmla="*/ 134 h 257"/>
                  <a:gd name="T20" fmla="*/ 71 w 318"/>
                  <a:gd name="T21" fmla="*/ 200 h 257"/>
                  <a:gd name="T22" fmla="*/ 33 w 318"/>
                  <a:gd name="T23" fmla="*/ 238 h 257"/>
                  <a:gd name="T24" fmla="*/ 33 w 318"/>
                  <a:gd name="T25" fmla="*/ 254 h 257"/>
                  <a:gd name="T26" fmla="*/ 40 w 318"/>
                  <a:gd name="T27" fmla="*/ 257 h 257"/>
                  <a:gd name="T28" fmla="*/ 48 w 318"/>
                  <a:gd name="T29" fmla="*/ 254 h 257"/>
                  <a:gd name="T30" fmla="*/ 91 w 318"/>
                  <a:gd name="T31" fmla="*/ 210 h 257"/>
                  <a:gd name="T32" fmla="*/ 159 w 318"/>
                  <a:gd name="T33" fmla="*/ 225 h 257"/>
                  <a:gd name="T34" fmla="*/ 316 w 318"/>
                  <a:gd name="T35" fmla="*/ 135 h 257"/>
                  <a:gd name="T36" fmla="*/ 317 w 318"/>
                  <a:gd name="T37" fmla="*/ 128 h 257"/>
                  <a:gd name="T38" fmla="*/ 316 w 318"/>
                  <a:gd name="T39" fmla="*/ 123 h 257"/>
                  <a:gd name="T40" fmla="*/ 23 w 318"/>
                  <a:gd name="T41" fmla="*/ 129 h 257"/>
                  <a:gd name="T42" fmla="*/ 159 w 318"/>
                  <a:gd name="T43" fmla="*/ 54 h 257"/>
                  <a:gd name="T44" fmla="*/ 208 w 318"/>
                  <a:gd name="T45" fmla="*/ 63 h 257"/>
                  <a:gd name="T46" fmla="*/ 187 w 318"/>
                  <a:gd name="T47" fmla="*/ 84 h 257"/>
                  <a:gd name="T48" fmla="*/ 158 w 318"/>
                  <a:gd name="T49" fmla="*/ 75 h 257"/>
                  <a:gd name="T50" fmla="*/ 104 w 318"/>
                  <a:gd name="T51" fmla="*/ 129 h 257"/>
                  <a:gd name="T52" fmla="*/ 113 w 318"/>
                  <a:gd name="T53" fmla="*/ 158 h 257"/>
                  <a:gd name="T54" fmla="*/ 87 w 318"/>
                  <a:gd name="T55" fmla="*/ 184 h 257"/>
                  <a:gd name="T56" fmla="*/ 23 w 318"/>
                  <a:gd name="T57" fmla="*/ 129 h 257"/>
                  <a:gd name="T58" fmla="*/ 190 w 318"/>
                  <a:gd name="T59" fmla="*/ 129 h 257"/>
                  <a:gd name="T60" fmla="*/ 158 w 318"/>
                  <a:gd name="T61" fmla="*/ 161 h 257"/>
                  <a:gd name="T62" fmla="*/ 144 w 318"/>
                  <a:gd name="T63" fmla="*/ 157 h 257"/>
                  <a:gd name="T64" fmla="*/ 186 w 318"/>
                  <a:gd name="T65" fmla="*/ 115 h 257"/>
                  <a:gd name="T66" fmla="*/ 190 w 318"/>
                  <a:gd name="T67" fmla="*/ 129 h 257"/>
                  <a:gd name="T68" fmla="*/ 126 w 318"/>
                  <a:gd name="T69" fmla="*/ 129 h 257"/>
                  <a:gd name="T70" fmla="*/ 158 w 318"/>
                  <a:gd name="T71" fmla="*/ 97 h 257"/>
                  <a:gd name="T72" fmla="*/ 171 w 318"/>
                  <a:gd name="T73" fmla="*/ 100 h 257"/>
                  <a:gd name="T74" fmla="*/ 129 w 318"/>
                  <a:gd name="T75" fmla="*/ 142 h 257"/>
                  <a:gd name="T76" fmla="*/ 126 w 318"/>
                  <a:gd name="T77" fmla="*/ 129 h 257"/>
                  <a:gd name="T78" fmla="*/ 159 w 318"/>
                  <a:gd name="T79" fmla="*/ 203 h 257"/>
                  <a:gd name="T80" fmla="*/ 108 w 318"/>
                  <a:gd name="T81" fmla="*/ 194 h 257"/>
                  <a:gd name="T82" fmla="*/ 128 w 318"/>
                  <a:gd name="T83" fmla="*/ 173 h 257"/>
                  <a:gd name="T84" fmla="*/ 158 w 318"/>
                  <a:gd name="T85" fmla="*/ 182 h 257"/>
                  <a:gd name="T86" fmla="*/ 211 w 318"/>
                  <a:gd name="T87" fmla="*/ 129 h 257"/>
                  <a:gd name="T88" fmla="*/ 202 w 318"/>
                  <a:gd name="T89" fmla="*/ 99 h 257"/>
                  <a:gd name="T90" fmla="*/ 229 w 318"/>
                  <a:gd name="T91" fmla="*/ 72 h 257"/>
                  <a:gd name="T92" fmla="*/ 294 w 318"/>
                  <a:gd name="T93" fmla="*/ 129 h 257"/>
                  <a:gd name="T94" fmla="*/ 159 w 318"/>
                  <a:gd name="T95" fmla="*/ 20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257">
                    <a:moveTo>
                      <a:pt x="316" y="123"/>
                    </a:moveTo>
                    <a:cubicBezTo>
                      <a:pt x="303" y="103"/>
                      <a:pt x="278" y="76"/>
                      <a:pt x="245" y="57"/>
                    </a:cubicBezTo>
                    <a:cubicBezTo>
                      <a:pt x="283" y="19"/>
                      <a:pt x="283" y="19"/>
                      <a:pt x="283" y="19"/>
                    </a:cubicBezTo>
                    <a:cubicBezTo>
                      <a:pt x="287" y="15"/>
                      <a:pt x="287" y="8"/>
                      <a:pt x="283" y="4"/>
                    </a:cubicBezTo>
                    <a:cubicBezTo>
                      <a:pt x="278" y="0"/>
                      <a:pt x="272" y="0"/>
                      <a:pt x="267" y="4"/>
                    </a:cubicBezTo>
                    <a:cubicBezTo>
                      <a:pt x="225" y="47"/>
                      <a:pt x="225" y="47"/>
                      <a:pt x="225" y="47"/>
                    </a:cubicBezTo>
                    <a:cubicBezTo>
                      <a:pt x="205" y="38"/>
                      <a:pt x="183" y="33"/>
                      <a:pt x="159" y="33"/>
                    </a:cubicBezTo>
                    <a:cubicBezTo>
                      <a:pt x="88" y="33"/>
                      <a:pt x="31" y="79"/>
                      <a:pt x="1" y="122"/>
                    </a:cubicBezTo>
                    <a:cubicBezTo>
                      <a:pt x="0" y="124"/>
                      <a:pt x="0" y="127"/>
                      <a:pt x="0" y="129"/>
                    </a:cubicBezTo>
                    <a:cubicBezTo>
                      <a:pt x="0" y="131"/>
                      <a:pt x="0" y="133"/>
                      <a:pt x="1" y="134"/>
                    </a:cubicBezTo>
                    <a:cubicBezTo>
                      <a:pt x="14" y="154"/>
                      <a:pt x="38" y="181"/>
                      <a:pt x="71" y="200"/>
                    </a:cubicBezTo>
                    <a:cubicBezTo>
                      <a:pt x="33" y="238"/>
                      <a:pt x="33" y="238"/>
                      <a:pt x="33" y="238"/>
                    </a:cubicBezTo>
                    <a:cubicBezTo>
                      <a:pt x="29" y="243"/>
                      <a:pt x="29" y="249"/>
                      <a:pt x="33" y="254"/>
                    </a:cubicBezTo>
                    <a:cubicBezTo>
                      <a:pt x="35" y="256"/>
                      <a:pt x="38" y="257"/>
                      <a:pt x="40" y="257"/>
                    </a:cubicBezTo>
                    <a:cubicBezTo>
                      <a:pt x="43" y="257"/>
                      <a:pt x="46" y="256"/>
                      <a:pt x="48" y="254"/>
                    </a:cubicBezTo>
                    <a:cubicBezTo>
                      <a:pt x="91" y="210"/>
                      <a:pt x="91" y="210"/>
                      <a:pt x="91" y="210"/>
                    </a:cubicBezTo>
                    <a:cubicBezTo>
                      <a:pt x="111" y="219"/>
                      <a:pt x="134" y="225"/>
                      <a:pt x="159" y="225"/>
                    </a:cubicBezTo>
                    <a:cubicBezTo>
                      <a:pt x="229" y="225"/>
                      <a:pt x="286" y="178"/>
                      <a:pt x="316" y="135"/>
                    </a:cubicBezTo>
                    <a:cubicBezTo>
                      <a:pt x="317" y="133"/>
                      <a:pt x="318" y="131"/>
                      <a:pt x="317" y="128"/>
                    </a:cubicBezTo>
                    <a:cubicBezTo>
                      <a:pt x="317" y="127"/>
                      <a:pt x="317" y="125"/>
                      <a:pt x="316" y="123"/>
                    </a:cubicBezTo>
                    <a:close/>
                    <a:moveTo>
                      <a:pt x="23" y="129"/>
                    </a:moveTo>
                    <a:cubicBezTo>
                      <a:pt x="50" y="91"/>
                      <a:pt x="99" y="54"/>
                      <a:pt x="159" y="54"/>
                    </a:cubicBezTo>
                    <a:cubicBezTo>
                      <a:pt x="176" y="54"/>
                      <a:pt x="193" y="57"/>
                      <a:pt x="208" y="63"/>
                    </a:cubicBezTo>
                    <a:cubicBezTo>
                      <a:pt x="187" y="84"/>
                      <a:pt x="187" y="84"/>
                      <a:pt x="187" y="84"/>
                    </a:cubicBezTo>
                    <a:cubicBezTo>
                      <a:pt x="179" y="79"/>
                      <a:pt x="169" y="75"/>
                      <a:pt x="158" y="75"/>
                    </a:cubicBezTo>
                    <a:cubicBezTo>
                      <a:pt x="128" y="75"/>
                      <a:pt x="104" y="99"/>
                      <a:pt x="104" y="129"/>
                    </a:cubicBezTo>
                    <a:cubicBezTo>
                      <a:pt x="104" y="140"/>
                      <a:pt x="108" y="150"/>
                      <a:pt x="113" y="158"/>
                    </a:cubicBezTo>
                    <a:cubicBezTo>
                      <a:pt x="87" y="184"/>
                      <a:pt x="87" y="184"/>
                      <a:pt x="87" y="184"/>
                    </a:cubicBezTo>
                    <a:cubicBezTo>
                      <a:pt x="58" y="169"/>
                      <a:pt x="36" y="146"/>
                      <a:pt x="23" y="129"/>
                    </a:cubicBezTo>
                    <a:close/>
                    <a:moveTo>
                      <a:pt x="190" y="129"/>
                    </a:moveTo>
                    <a:cubicBezTo>
                      <a:pt x="190" y="146"/>
                      <a:pt x="175" y="161"/>
                      <a:pt x="158" y="161"/>
                    </a:cubicBezTo>
                    <a:cubicBezTo>
                      <a:pt x="153" y="161"/>
                      <a:pt x="148" y="159"/>
                      <a:pt x="144" y="157"/>
                    </a:cubicBezTo>
                    <a:cubicBezTo>
                      <a:pt x="186" y="115"/>
                      <a:pt x="186" y="115"/>
                      <a:pt x="186" y="115"/>
                    </a:cubicBezTo>
                    <a:cubicBezTo>
                      <a:pt x="188" y="119"/>
                      <a:pt x="190" y="124"/>
                      <a:pt x="190" y="129"/>
                    </a:cubicBezTo>
                    <a:close/>
                    <a:moveTo>
                      <a:pt x="126" y="129"/>
                    </a:moveTo>
                    <a:cubicBezTo>
                      <a:pt x="126" y="111"/>
                      <a:pt x="140" y="97"/>
                      <a:pt x="158" y="97"/>
                    </a:cubicBezTo>
                    <a:cubicBezTo>
                      <a:pt x="163" y="97"/>
                      <a:pt x="167" y="98"/>
                      <a:pt x="171" y="100"/>
                    </a:cubicBezTo>
                    <a:cubicBezTo>
                      <a:pt x="129" y="142"/>
                      <a:pt x="129" y="142"/>
                      <a:pt x="129" y="142"/>
                    </a:cubicBezTo>
                    <a:cubicBezTo>
                      <a:pt x="127" y="138"/>
                      <a:pt x="126" y="134"/>
                      <a:pt x="126" y="129"/>
                    </a:cubicBezTo>
                    <a:close/>
                    <a:moveTo>
                      <a:pt x="159" y="203"/>
                    </a:moveTo>
                    <a:cubicBezTo>
                      <a:pt x="140" y="203"/>
                      <a:pt x="123" y="200"/>
                      <a:pt x="108" y="194"/>
                    </a:cubicBezTo>
                    <a:cubicBezTo>
                      <a:pt x="128" y="173"/>
                      <a:pt x="128" y="173"/>
                      <a:pt x="128" y="173"/>
                    </a:cubicBezTo>
                    <a:cubicBezTo>
                      <a:pt x="137" y="179"/>
                      <a:pt x="147" y="182"/>
                      <a:pt x="158" y="182"/>
                    </a:cubicBezTo>
                    <a:cubicBezTo>
                      <a:pt x="187" y="182"/>
                      <a:pt x="211" y="158"/>
                      <a:pt x="211" y="129"/>
                    </a:cubicBezTo>
                    <a:cubicBezTo>
                      <a:pt x="211" y="118"/>
                      <a:pt x="208" y="108"/>
                      <a:pt x="202" y="99"/>
                    </a:cubicBezTo>
                    <a:cubicBezTo>
                      <a:pt x="229" y="72"/>
                      <a:pt x="229" y="72"/>
                      <a:pt x="229" y="72"/>
                    </a:cubicBezTo>
                    <a:cubicBezTo>
                      <a:pt x="259" y="88"/>
                      <a:pt x="281" y="111"/>
                      <a:pt x="294" y="129"/>
                    </a:cubicBezTo>
                    <a:cubicBezTo>
                      <a:pt x="267" y="166"/>
                      <a:pt x="218" y="203"/>
                      <a:pt x="159"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dirty="0">
                  <a:solidFill>
                    <a:srgbClr val="000000"/>
                  </a:solidFill>
                  <a:latin typeface="Arial" panose="020B0604020202020204" pitchFamily="34" charset="0"/>
                  <a:cs typeface="Arial" panose="020B0604020202020204" pitchFamily="34" charset="0"/>
                </a:endParaRPr>
              </a:p>
            </p:txBody>
          </p:sp>
        </p:grpSp>
      </p:grpSp>
      <p:sp>
        <p:nvSpPr>
          <p:cNvPr id="2" name="Slide Number Placeholder 1"/>
          <p:cNvSpPr>
            <a:spLocks noGrp="1"/>
          </p:cNvSpPr>
          <p:nvPr>
            <p:ph type="sldNum" sz="quarter" idx="12"/>
          </p:nvPr>
        </p:nvSpPr>
        <p:spPr/>
        <p:txBody>
          <a:bodyPr/>
          <a:lstStyle/>
          <a:p>
            <a:pPr defTabSz="457200">
              <a:defRPr/>
            </a:pPr>
            <a:fld id="{40E4637F-1127-AF4D-B96F-F7789FFD66FF}" type="slidenum">
              <a:rPr lang="en-US">
                <a:solidFill>
                  <a:prstClr val="black">
                    <a:tint val="75000"/>
                  </a:prstClr>
                </a:solidFill>
                <a:latin typeface="Calibri"/>
              </a:rPr>
              <a:pPr defTabSz="457200">
                <a:defRPr/>
              </a:pPr>
              <a:t>3</a:t>
            </a:fld>
            <a:endParaRPr lang="en-US" dirty="0">
              <a:solidFill>
                <a:prstClr val="black">
                  <a:tint val="75000"/>
                </a:prstClr>
              </a:solidFill>
              <a:latin typeface="Calibri"/>
            </a:endParaRPr>
          </a:p>
        </p:txBody>
      </p:sp>
      <p:sp>
        <p:nvSpPr>
          <p:cNvPr id="3" name="Rectangle 2"/>
          <p:cNvSpPr/>
          <p:nvPr/>
        </p:nvSpPr>
        <p:spPr>
          <a:xfrm>
            <a:off x="1456509" y="1758922"/>
            <a:ext cx="7872548" cy="1531188"/>
          </a:xfrm>
          <a:prstGeom prst="rect">
            <a:avLst/>
          </a:prstGeom>
        </p:spPr>
        <p:txBody>
          <a:bodyPr wrap="square">
            <a:spAutoFit/>
          </a:bodyPr>
          <a:lstStyle/>
          <a:p>
            <a:pPr defTabSz="457200">
              <a:defRPr/>
            </a:pPr>
            <a:r>
              <a:rPr lang="en-US" sz="1700" dirty="0">
                <a:solidFill>
                  <a:srgbClr val="000000"/>
                </a:solidFill>
                <a:latin typeface="Arial" panose="020B0604020202020204" pitchFamily="34" charset="0"/>
                <a:cs typeface="Arial" panose="020B0604020202020204" pitchFamily="34" charset="0"/>
              </a:rPr>
              <a:t>The work of the SIU is primarily governed by the following Acts:</a:t>
            </a:r>
          </a:p>
          <a:p>
            <a:pPr marL="361950" lvl="1" indent="-361950" defTabSz="457200">
              <a:lnSpc>
                <a:spcPct val="150000"/>
              </a:lnSpc>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Special Investigating Units and Special Tribunals Act, 1996 (Act 74 of 1996)</a:t>
            </a:r>
          </a:p>
          <a:p>
            <a:pPr marL="361950" lvl="1" indent="-361950" defTabSz="457200">
              <a:lnSpc>
                <a:spcPct val="150000"/>
              </a:lnSpc>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Criminal Procedure Act, 51 of 1977 (Act 51 of 1977)</a:t>
            </a:r>
          </a:p>
          <a:p>
            <a:pPr marL="361950" lvl="1" indent="-361950" defTabSz="457200">
              <a:lnSpc>
                <a:spcPct val="150000"/>
              </a:lnSpc>
              <a:buFont typeface="Arial" panose="020B0604020202020204" pitchFamily="34" charset="0"/>
              <a:buChar char="•"/>
              <a:defRPr/>
            </a:pPr>
            <a:r>
              <a:rPr lang="en-US" sz="1700" dirty="0">
                <a:solidFill>
                  <a:srgbClr val="000000"/>
                </a:solidFill>
                <a:latin typeface="Arial" panose="020B0604020202020204" pitchFamily="34" charset="0"/>
                <a:cs typeface="Arial" panose="020B0604020202020204" pitchFamily="34" charset="0"/>
              </a:rPr>
              <a:t>Prevention and Combatting of Corrupt Activities (Act 12 of 2004)</a:t>
            </a:r>
            <a:endParaRPr lang="en-US" dirty="0">
              <a:solidFill>
                <a:prstClr val="black"/>
              </a:solidFill>
              <a:latin typeface="Calibri"/>
            </a:endParaRPr>
          </a:p>
        </p:txBody>
      </p:sp>
    </p:spTree>
    <p:extLst>
      <p:ext uri="{BB962C8B-B14F-4D97-AF65-F5344CB8AC3E}">
        <p14:creationId xmlns:p14="http://schemas.microsoft.com/office/powerpoint/2010/main" val="2080596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17714" y="2475258"/>
            <a:ext cx="5779861" cy="3684588"/>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096000" y="1473021"/>
            <a:ext cx="5259388" cy="347069"/>
          </a:xfrm>
        </p:spPr>
        <p:txBody>
          <a:bodyPr>
            <a:normAutofit fontScale="92500" lnSpcReduction="20000"/>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5997575" y="1950720"/>
            <a:ext cx="5985419" cy="4209126"/>
          </a:xfrm>
        </p:spPr>
        <p:txBody>
          <a:bodyPr>
            <a:normAutofit/>
          </a:bodyPr>
          <a:lstStyle/>
          <a:p>
            <a:pPr marL="0" lvl="0" indent="0" algn="just">
              <a:lnSpc>
                <a:spcPct val="150000"/>
              </a:lnSpc>
              <a:buNone/>
            </a:pPr>
            <a:r>
              <a:rPr lang="en-US" sz="1600" b="1" u="sng" dirty="0">
                <a:latin typeface="Arial" panose="020B0604020202020204" pitchFamily="34" charset="0"/>
                <a:cs typeface="Arial" panose="020B0604020202020204" pitchFamily="34" charset="0"/>
              </a:rPr>
              <a:t>NPO 23 – Phase 2 </a:t>
            </a:r>
            <a:r>
              <a:rPr lang="en-US" sz="1600" u="sng" dirty="0">
                <a:latin typeface="Arial" panose="020B0604020202020204" pitchFamily="34" charset="0"/>
                <a:cs typeface="Arial" panose="020B0604020202020204" pitchFamily="34" charset="0"/>
              </a:rPr>
              <a:t> </a:t>
            </a:r>
          </a:p>
          <a:p>
            <a:pPr lvl="0" algn="just">
              <a:lnSpc>
                <a:spcPct val="150000"/>
              </a:lnSpc>
            </a:pPr>
            <a:r>
              <a:rPr lang="en-US" sz="1600" dirty="0">
                <a:latin typeface="Arial" panose="020B0604020202020204" pitchFamily="34" charset="0"/>
                <a:cs typeface="Arial" panose="020B0604020202020204" pitchFamily="34" charset="0"/>
              </a:rPr>
              <a:t>On or around 25 January 2019 the another private entity  received R2 000 000,00 from the NPO. </a:t>
            </a:r>
          </a:p>
          <a:p>
            <a:pPr algn="just">
              <a:lnSpc>
                <a:spcPct val="150000"/>
              </a:lnSpc>
            </a:pPr>
            <a:r>
              <a:rPr lang="en-US" sz="1600" dirty="0">
                <a:latin typeface="Arial" panose="020B0604020202020204" pitchFamily="34" charset="0"/>
                <a:cs typeface="Arial" panose="020B0604020202020204" pitchFamily="34" charset="0"/>
              </a:rPr>
              <a:t>The entity paid conveyancers  an amount of R14 000,00 on 13 Feb 2019 for the purchase of furniture and appliances for the benefit of </a:t>
            </a:r>
            <a:r>
              <a:rPr lang="en-US" sz="1600" dirty="0" smtClean="0">
                <a:latin typeface="Arial" panose="020B0604020202020204" pitchFamily="34" charset="0"/>
                <a:cs typeface="Arial" panose="020B0604020202020204" pitchFamily="34" charset="0"/>
              </a:rPr>
              <a:t>former board member 2. </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2464526" y="113211"/>
            <a:ext cx="5982788" cy="369332"/>
          </a:xfrm>
          <a:prstGeom prst="rect">
            <a:avLst/>
          </a:prstGeom>
        </p:spPr>
        <p:txBody>
          <a:bodyPr wrap="square">
            <a:spAutoFit/>
          </a:bodyPr>
          <a:lstStyle/>
          <a:p>
            <a:pPr lvl="0" algn="ctr"/>
            <a:r>
              <a:rPr lang="en-US" b="1" dirty="0">
                <a:solidFill>
                  <a:prstClr val="black"/>
                </a:solidFill>
                <a:latin typeface="Arial" panose="020B0604020202020204" pitchFamily="34" charset="0"/>
                <a:cs typeface="Arial" panose="020B0604020202020204" pitchFamily="34" charset="0"/>
              </a:rPr>
              <a:t>FORMER BOARD MEMBER 2</a:t>
            </a:r>
          </a:p>
        </p:txBody>
      </p:sp>
      <p:sp>
        <p:nvSpPr>
          <p:cNvPr id="7" name="Slide Number Placeholder 6"/>
          <p:cNvSpPr>
            <a:spLocks noGrp="1"/>
          </p:cNvSpPr>
          <p:nvPr>
            <p:ph type="sldNum" sz="quarter" idx="12"/>
          </p:nvPr>
        </p:nvSpPr>
        <p:spPr/>
        <p:txBody>
          <a:bodyPr/>
          <a:lstStyle/>
          <a:p>
            <a:fld id="{A9CDD504-248B-3749-98AD-45ADFBB8EDAD}" type="slidenum">
              <a:rPr lang="en-US" smtClean="0"/>
              <a:t>30</a:t>
            </a:fld>
            <a:endParaRPr lang="en-US" dirty="0"/>
          </a:p>
        </p:txBody>
      </p:sp>
      <p:sp>
        <p:nvSpPr>
          <p:cNvPr id="8" name="Text Placeholder 1"/>
          <p:cNvSpPr>
            <a:spLocks noGrp="1"/>
          </p:cNvSpPr>
          <p:nvPr>
            <p:ph type="body" idx="1"/>
          </p:nvPr>
        </p:nvSpPr>
        <p:spPr>
          <a:xfrm>
            <a:off x="156754" y="1820090"/>
            <a:ext cx="5840821" cy="655167"/>
          </a:xfrm>
        </p:spPr>
        <p:txBody>
          <a:bodyPr>
            <a:normAutofit/>
          </a:bodyPr>
          <a:lstStyle/>
          <a:p>
            <a:r>
              <a:rPr lang="en-US" sz="2000" dirty="0">
                <a:latin typeface="Arial" panose="020B0604020202020204" pitchFamily="34" charset="0"/>
                <a:cs typeface="Arial" panose="020B0604020202020204" pitchFamily="34" charset="0"/>
              </a:rPr>
              <a:t>Information previously reported on the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March 2022 </a:t>
            </a:r>
          </a:p>
          <a:p>
            <a:endParaRPr lang="en-US" sz="2000" dirty="0"/>
          </a:p>
        </p:txBody>
      </p:sp>
    </p:spTree>
    <p:extLst>
      <p:ext uri="{BB962C8B-B14F-4D97-AF65-F5344CB8AC3E}">
        <p14:creationId xmlns:p14="http://schemas.microsoft.com/office/powerpoint/2010/main" val="2603787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2144" y="2266253"/>
            <a:ext cx="5157787" cy="3684588"/>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997576" y="1210491"/>
            <a:ext cx="5357812" cy="679269"/>
          </a:xfrm>
        </p:spPr>
        <p:txBody>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6010049" y="1889760"/>
            <a:ext cx="5929401" cy="4270086"/>
          </a:xfrm>
        </p:spPr>
        <p:txBody>
          <a:bodyPr>
            <a:noAutofit/>
          </a:bodyPr>
          <a:lstStyle/>
          <a:p>
            <a:pPr marL="0" indent="0">
              <a:lnSpc>
                <a:spcPct val="160000"/>
              </a:lnSpc>
              <a:buNone/>
            </a:pPr>
            <a:r>
              <a:rPr lang="en-US" sz="1600" b="1" u="sng" dirty="0">
                <a:latin typeface="Arial" panose="020B0604020202020204" pitchFamily="34" charset="0"/>
                <a:cs typeface="Arial" panose="020B0604020202020204" pitchFamily="34" charset="0"/>
              </a:rPr>
              <a:t>NPO’s/NPC’s  that contributed towards the purchase of  the former board members property continued </a:t>
            </a:r>
            <a:endParaRPr lang="en-US" sz="1600" b="1" dirty="0"/>
          </a:p>
          <a:p>
            <a:pPr marL="0" lvl="0" indent="0">
              <a:buNone/>
            </a:pPr>
            <a:r>
              <a:rPr lang="en-US" sz="1600" b="1" dirty="0">
                <a:latin typeface="Arial" panose="020B0604020202020204" pitchFamily="34" charset="0"/>
                <a:cs typeface="Arial" panose="020B0604020202020204" pitchFamily="34" charset="0"/>
              </a:rPr>
              <a:t>NPO 24 PHASE 2 </a:t>
            </a:r>
          </a:p>
          <a:p>
            <a:pPr algn="just">
              <a:lnSpc>
                <a:spcPct val="150000"/>
              </a:lnSpc>
            </a:pPr>
            <a:r>
              <a:rPr lang="en-US" sz="1600" dirty="0">
                <a:latin typeface="Arial" panose="020B0604020202020204" pitchFamily="34" charset="0"/>
                <a:cs typeface="Arial" panose="020B0604020202020204" pitchFamily="34" charset="0"/>
              </a:rPr>
              <a:t>The NPO applied for funding in or around 21 August 2017, to construct an Old age Home in Dumbe, Zululand KZN.</a:t>
            </a:r>
          </a:p>
          <a:p>
            <a:pPr algn="just">
              <a:lnSpc>
                <a:spcPct val="150000"/>
              </a:lnSpc>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application was successful and a grant agreement was signed on 27 September 2017 granting the NPO R23 000 000,00. The amounts were paid in 4 trenches (R20m, R1m x3).</a:t>
            </a:r>
          </a:p>
          <a:p>
            <a:pPr lvl="0" algn="just"/>
            <a:r>
              <a:rPr lang="en-US" sz="1600" dirty="0">
                <a:solidFill>
                  <a:prstClr val="black"/>
                </a:solidFill>
                <a:latin typeface="Arial" panose="020B0604020202020204" pitchFamily="34" charset="0"/>
                <a:cs typeface="Arial" panose="020B0604020202020204" pitchFamily="34" charset="0"/>
              </a:rPr>
              <a:t>On 11 October 2017 the NPO transferred R5 000 000,00 to </a:t>
            </a:r>
          </a:p>
          <a:p>
            <a:pPr marL="0" lvl="0" indent="0" algn="just">
              <a:buNone/>
            </a:pPr>
            <a:r>
              <a:rPr lang="en-US" sz="1600" dirty="0">
                <a:solidFill>
                  <a:prstClr val="black"/>
                </a:solidFill>
                <a:latin typeface="Arial" panose="020B0604020202020204" pitchFamily="34" charset="0"/>
                <a:cs typeface="Arial" panose="020B0604020202020204" pitchFamily="34" charset="0"/>
              </a:rPr>
              <a:t>     an entity known to the SIU. </a:t>
            </a:r>
          </a:p>
          <a:p>
            <a:pPr algn="just">
              <a:lnSpc>
                <a:spcPct val="150000"/>
              </a:lnSpc>
            </a:pPr>
            <a:endParaRPr lang="en-US" sz="1600" dirty="0">
              <a:latin typeface="Arial" panose="020B0604020202020204" pitchFamily="34" charset="0"/>
              <a:cs typeface="Arial" panose="020B0604020202020204" pitchFamily="34" charset="0"/>
            </a:endParaRPr>
          </a:p>
          <a:p>
            <a:pPr marL="0" lvl="0" indent="0">
              <a:buNone/>
            </a:pP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2412274" y="191589"/>
            <a:ext cx="6331132" cy="369332"/>
          </a:xfrm>
          <a:prstGeom prst="rect">
            <a:avLst/>
          </a:prstGeom>
        </p:spPr>
        <p:txBody>
          <a:bodyPr wrap="square">
            <a:spAutoFit/>
          </a:bodyPr>
          <a:lstStyle/>
          <a:p>
            <a:pPr lvl="0" algn="ctr"/>
            <a:r>
              <a:rPr lang="en-US" b="1" dirty="0">
                <a:solidFill>
                  <a:prstClr val="black"/>
                </a:solidFill>
                <a:latin typeface="Arial" panose="020B0604020202020204" pitchFamily="34" charset="0"/>
                <a:cs typeface="Arial" panose="020B0604020202020204" pitchFamily="34" charset="0"/>
              </a:rPr>
              <a:t>FORMER BOARD MEMBER 2</a:t>
            </a:r>
          </a:p>
        </p:txBody>
      </p:sp>
      <p:sp>
        <p:nvSpPr>
          <p:cNvPr id="7" name="Slide Number Placeholder 6"/>
          <p:cNvSpPr>
            <a:spLocks noGrp="1"/>
          </p:cNvSpPr>
          <p:nvPr>
            <p:ph type="sldNum" sz="quarter" idx="12"/>
          </p:nvPr>
        </p:nvSpPr>
        <p:spPr/>
        <p:txBody>
          <a:bodyPr/>
          <a:lstStyle/>
          <a:p>
            <a:fld id="{A9CDD504-248B-3749-98AD-45ADFBB8EDAD}" type="slidenum">
              <a:rPr lang="en-US" smtClean="0"/>
              <a:t>31</a:t>
            </a:fld>
            <a:endParaRPr lang="en-US" dirty="0"/>
          </a:p>
        </p:txBody>
      </p:sp>
      <p:sp>
        <p:nvSpPr>
          <p:cNvPr id="8" name="Text Placeholder 1"/>
          <p:cNvSpPr>
            <a:spLocks noGrp="1"/>
          </p:cNvSpPr>
          <p:nvPr>
            <p:ph type="body" idx="1"/>
          </p:nvPr>
        </p:nvSpPr>
        <p:spPr>
          <a:xfrm>
            <a:off x="69670" y="1802674"/>
            <a:ext cx="5927906" cy="672584"/>
          </a:xfrm>
        </p:spPr>
        <p:txBody>
          <a:bodyPr>
            <a:normAutofit fontScale="92500" lnSpcReduction="1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37596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8046" y="2246811"/>
            <a:ext cx="5849529" cy="3913035"/>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174378" y="1428206"/>
            <a:ext cx="5181010" cy="531223"/>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997575" y="2246811"/>
            <a:ext cx="5968001" cy="3913035"/>
          </a:xfrm>
        </p:spPr>
        <p:txBody>
          <a:bodyPr>
            <a:normAutofit/>
          </a:bodyPr>
          <a:lstStyle/>
          <a:p>
            <a:pPr>
              <a:lnSpc>
                <a:spcPct val="170000"/>
              </a:lnSpc>
            </a:pPr>
            <a:r>
              <a:rPr lang="en-US" sz="1600" dirty="0">
                <a:latin typeface="Arial" panose="020B0604020202020204" pitchFamily="34" charset="0"/>
                <a:cs typeface="Arial" panose="020B0604020202020204" pitchFamily="34" charset="0"/>
              </a:rPr>
              <a:t>On 11 October 2017 the NPO transferred R5 000 000,00 to an entity known to the SIU . </a:t>
            </a:r>
          </a:p>
          <a:p>
            <a:pPr algn="just">
              <a:lnSpc>
                <a:spcPct val="150000"/>
              </a:lnSpc>
            </a:pPr>
            <a:r>
              <a:rPr lang="en-GB" sz="1600" dirty="0">
                <a:latin typeface="Arial" panose="020B0604020202020204" pitchFamily="34" charset="0"/>
                <a:cs typeface="Arial" panose="020B0604020202020204" pitchFamily="34" charset="0"/>
              </a:rPr>
              <a:t>Upon receipt of the money from the NPO, the entity paid/transferred an amount of R4 000 000 on the same day (11 Oct 2017) to conveyancers towards the payment of the property  for </a:t>
            </a:r>
            <a:r>
              <a:rPr lang="en-GB" sz="1600" dirty="0" smtClean="0">
                <a:latin typeface="Arial" panose="020B0604020202020204" pitchFamily="34" charset="0"/>
                <a:cs typeface="Arial" panose="020B0604020202020204" pitchFamily="34" charset="0"/>
              </a:rPr>
              <a:t>former board member 2.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2342605" y="217714"/>
            <a:ext cx="6267995"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7" name="Slide Number Placeholder 6"/>
          <p:cNvSpPr>
            <a:spLocks noGrp="1"/>
          </p:cNvSpPr>
          <p:nvPr>
            <p:ph type="sldNum" sz="quarter" idx="12"/>
          </p:nvPr>
        </p:nvSpPr>
        <p:spPr/>
        <p:txBody>
          <a:bodyPr/>
          <a:lstStyle/>
          <a:p>
            <a:fld id="{A9CDD504-248B-3749-98AD-45ADFBB8EDAD}" type="slidenum">
              <a:rPr lang="en-US" smtClean="0"/>
              <a:t>32</a:t>
            </a:fld>
            <a:endParaRPr lang="en-US" dirty="0"/>
          </a:p>
        </p:txBody>
      </p:sp>
      <p:sp>
        <p:nvSpPr>
          <p:cNvPr id="8" name="Text Placeholder 1"/>
          <p:cNvSpPr>
            <a:spLocks noGrp="1"/>
          </p:cNvSpPr>
          <p:nvPr>
            <p:ph type="body" idx="1"/>
          </p:nvPr>
        </p:nvSpPr>
        <p:spPr>
          <a:xfrm>
            <a:off x="148046" y="1872342"/>
            <a:ext cx="5849530" cy="602915"/>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900607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30629" y="2194560"/>
            <a:ext cx="5866947" cy="3965286"/>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399314" y="1842944"/>
            <a:ext cx="6357257" cy="653142"/>
          </a:xfrm>
        </p:spPr>
        <p:txBody>
          <a:bodyPr>
            <a:normAutofit fontScale="55000" lnSpcReduction="20000"/>
          </a:bodyPr>
          <a:lstStyle/>
          <a:p>
            <a:pPr>
              <a:lnSpc>
                <a:spcPct val="160000"/>
              </a:lnSpc>
            </a:pPr>
            <a:r>
              <a:rPr lang="en-US" u="sng" dirty="0">
                <a:latin typeface="Arial" panose="020B0604020202020204" pitchFamily="34" charset="0"/>
                <a:cs typeface="Arial" panose="020B0604020202020204" pitchFamily="34" charset="0"/>
              </a:rPr>
              <a:t>NPO’s/NPC’s  that contributed towards the purchase of  the former board members property continued </a:t>
            </a:r>
            <a:endParaRPr lang="en-US" dirty="0"/>
          </a:p>
          <a:p>
            <a:endParaRPr lang="en-US" dirty="0"/>
          </a:p>
        </p:txBody>
      </p:sp>
      <p:sp>
        <p:nvSpPr>
          <p:cNvPr id="5" name="Content Placeholder 4"/>
          <p:cNvSpPr>
            <a:spLocks noGrp="1"/>
          </p:cNvSpPr>
          <p:nvPr>
            <p:ph sz="quarter" idx="4"/>
          </p:nvPr>
        </p:nvSpPr>
        <p:spPr>
          <a:xfrm>
            <a:off x="5355771" y="2316480"/>
            <a:ext cx="6696892" cy="3843366"/>
          </a:xfrm>
        </p:spPr>
        <p:txBody>
          <a:bodyPr>
            <a:normAutofit lnSpcReduction="10000"/>
          </a:bodyPr>
          <a:lstStyle/>
          <a:p>
            <a:pPr marL="0" indent="0">
              <a:buNone/>
            </a:pPr>
            <a:r>
              <a:rPr lang="en-US" sz="1400" b="1" dirty="0">
                <a:latin typeface="Arial" panose="020B0604020202020204" pitchFamily="34" charset="0"/>
                <a:cs typeface="Arial" panose="020B0604020202020204" pitchFamily="34" charset="0"/>
              </a:rPr>
              <a:t>NPO 25 - Phase 2 </a:t>
            </a:r>
            <a:endParaRPr lang="en-US" sz="1400" b="1" dirty="0"/>
          </a:p>
          <a:p>
            <a:pPr algn="just">
              <a:lnSpc>
                <a:spcPct val="150000"/>
              </a:lnSpc>
            </a:pPr>
            <a:r>
              <a:rPr lang="en-US" sz="1400" dirty="0">
                <a:latin typeface="Arial" panose="020B0604020202020204" pitchFamily="34" charset="0"/>
                <a:cs typeface="Arial" panose="020B0604020202020204" pitchFamily="34" charset="0"/>
              </a:rPr>
              <a:t>The NPO applied for grant funding on or around 19 May 2016. The purpose of the application was to provide basic business skills and incubation around Mpumalanga</a:t>
            </a:r>
            <a:r>
              <a:rPr lang="en-US" sz="1400" dirty="0"/>
              <a:t>. </a:t>
            </a:r>
          </a:p>
          <a:p>
            <a:pPr algn="just">
              <a:lnSpc>
                <a:spcPct val="150000"/>
              </a:lnSpc>
            </a:pPr>
            <a:r>
              <a:rPr lang="en-US" sz="1400" dirty="0">
                <a:latin typeface="Arial" panose="020B0604020202020204" pitchFamily="34" charset="0"/>
                <a:cs typeface="Arial" panose="020B0604020202020204" pitchFamily="34" charset="0"/>
              </a:rPr>
              <a:t>The application was successful and funded for R1 million which was paid on 15 November 2016. </a:t>
            </a:r>
          </a:p>
          <a:p>
            <a:pPr algn="just">
              <a:lnSpc>
                <a:spcPct val="150000"/>
              </a:lnSpc>
            </a:pPr>
            <a:r>
              <a:rPr lang="en-US" sz="1400" dirty="0">
                <a:latin typeface="Arial" panose="020B0604020202020204" pitchFamily="34" charset="0"/>
                <a:cs typeface="Arial" panose="020B0604020202020204" pitchFamily="34" charset="0"/>
              </a:rPr>
              <a:t>The NPO paid an amount  R500 000.00 to conveyancer for purchase of an immovable  property of a trust where </a:t>
            </a:r>
            <a:r>
              <a:rPr lang="en-US" sz="1400" dirty="0" smtClean="0">
                <a:latin typeface="Arial" panose="020B0604020202020204" pitchFamily="34" charset="0"/>
                <a:cs typeface="Arial" panose="020B0604020202020204" pitchFamily="34" charset="0"/>
              </a:rPr>
              <a:t>former board member 2 is </a:t>
            </a:r>
            <a:r>
              <a:rPr lang="en-US" sz="1400" dirty="0">
                <a:latin typeface="Arial" panose="020B0604020202020204" pitchFamily="34" charset="0"/>
                <a:cs typeface="Arial" panose="020B0604020202020204" pitchFamily="34" charset="0"/>
              </a:rPr>
              <a:t>a  sole </a:t>
            </a:r>
            <a:r>
              <a:rPr lang="en-US" sz="1400" dirty="0" smtClean="0">
                <a:latin typeface="Arial" panose="020B0604020202020204" pitchFamily="34" charset="0"/>
                <a:cs typeface="Arial" panose="020B0604020202020204" pitchFamily="34" charset="0"/>
              </a:rPr>
              <a:t>trustee.</a:t>
            </a:r>
            <a:endParaRPr lang="en-US" sz="1400" dirty="0">
              <a:latin typeface="Arial" panose="020B0604020202020204" pitchFamily="34" charset="0"/>
              <a:cs typeface="Arial" panose="020B0604020202020204" pitchFamily="34" charset="0"/>
            </a:endParaRPr>
          </a:p>
          <a:p>
            <a:pPr algn="just">
              <a:lnSpc>
                <a:spcPct val="150000"/>
              </a:lnSpc>
            </a:pPr>
            <a:r>
              <a:rPr lang="en-US" sz="1400" dirty="0">
                <a:latin typeface="Arial" panose="020B0604020202020204" pitchFamily="34" charset="0"/>
                <a:cs typeface="Arial" panose="020B0604020202020204" pitchFamily="34" charset="0"/>
              </a:rPr>
              <a:t>The deal was cancelled and the money was transferred to conveyancer who facilitated the sale of R27 million property on 2 November 2017 on the instruction </a:t>
            </a:r>
            <a:r>
              <a:rPr lang="en-US" sz="1400" dirty="0" smtClean="0">
                <a:latin typeface="Arial" panose="020B0604020202020204" pitchFamily="34" charset="0"/>
                <a:cs typeface="Arial" panose="020B0604020202020204" pitchFamily="34" charset="0"/>
              </a:rPr>
              <a:t>former board member 2. </a:t>
            </a:r>
            <a:endParaRPr lang="en-US" sz="1400" dirty="0">
              <a:latin typeface="Arial" panose="020B0604020202020204" pitchFamily="34" charset="0"/>
              <a:cs typeface="Arial" panose="020B0604020202020204" pitchFamily="34" charset="0"/>
            </a:endParaRPr>
          </a:p>
          <a:p>
            <a:pPr algn="just">
              <a:lnSpc>
                <a:spcPct val="150000"/>
              </a:lnSpc>
            </a:pPr>
            <a:endParaRPr lang="en-US" sz="1400" dirty="0">
              <a:latin typeface="Arial" panose="020B0604020202020204" pitchFamily="34" charset="0"/>
              <a:cs typeface="Arial" panose="020B0604020202020204" pitchFamily="34" charset="0"/>
            </a:endParaRPr>
          </a:p>
          <a:p>
            <a:pPr>
              <a:lnSpc>
                <a:spcPct val="150000"/>
              </a:lnSpc>
            </a:pPr>
            <a:endParaRPr lang="en-US" sz="1400" dirty="0">
              <a:latin typeface="Times New Roman" panose="02020603050405020304" pitchFamily="18" charset="0"/>
              <a:ea typeface="Times New Roman" panose="02020603050405020304" pitchFamily="18" charset="0"/>
            </a:endParaRPr>
          </a:p>
          <a:p>
            <a:pPr>
              <a:lnSpc>
                <a:spcPct val="150000"/>
              </a:lnSpc>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2603862" y="217714"/>
            <a:ext cx="6087292"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a:t>
            </a:r>
          </a:p>
        </p:txBody>
      </p:sp>
      <p:sp>
        <p:nvSpPr>
          <p:cNvPr id="7" name="Slide Number Placeholder 6"/>
          <p:cNvSpPr>
            <a:spLocks noGrp="1"/>
          </p:cNvSpPr>
          <p:nvPr>
            <p:ph type="sldNum" sz="quarter" idx="12"/>
          </p:nvPr>
        </p:nvSpPr>
        <p:spPr/>
        <p:txBody>
          <a:bodyPr/>
          <a:lstStyle/>
          <a:p>
            <a:fld id="{A9CDD504-248B-3749-98AD-45ADFBB8EDAD}" type="slidenum">
              <a:rPr lang="en-US" smtClean="0"/>
              <a:t>33</a:t>
            </a:fld>
            <a:endParaRPr lang="en-US" dirty="0"/>
          </a:p>
        </p:txBody>
      </p:sp>
      <p:sp>
        <p:nvSpPr>
          <p:cNvPr id="8" name="Text Placeholder 1"/>
          <p:cNvSpPr>
            <a:spLocks noGrp="1"/>
          </p:cNvSpPr>
          <p:nvPr>
            <p:ph type="body" idx="1"/>
          </p:nvPr>
        </p:nvSpPr>
        <p:spPr>
          <a:xfrm>
            <a:off x="5399316" y="1184366"/>
            <a:ext cx="6357256" cy="357051"/>
          </a:xfrm>
        </p:spPr>
        <p:txBody>
          <a:bodyPr>
            <a:normAutofit fontScale="92500" lnSpcReduction="20000"/>
          </a:bodyPr>
          <a:lstStyle/>
          <a:p>
            <a:r>
              <a:rPr lang="en-US" dirty="0" smtClean="0"/>
              <a:t>New information since the last meeting</a:t>
            </a:r>
            <a:endParaRPr lang="en-US" dirty="0"/>
          </a:p>
        </p:txBody>
      </p:sp>
      <p:sp>
        <p:nvSpPr>
          <p:cNvPr id="9" name="Text Placeholder 1"/>
          <p:cNvSpPr txBox="1">
            <a:spLocks/>
          </p:cNvSpPr>
          <p:nvPr/>
        </p:nvSpPr>
        <p:spPr>
          <a:xfrm>
            <a:off x="121920" y="1651346"/>
            <a:ext cx="5233851" cy="97864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373778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1258" y="2475258"/>
            <a:ext cx="5355771" cy="3159188"/>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313714" y="1393372"/>
            <a:ext cx="5538652" cy="444138"/>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069875" y="2475258"/>
            <a:ext cx="5982788" cy="3684588"/>
          </a:xfrm>
        </p:spPr>
        <p:txBody>
          <a:bodyPr>
            <a:normAutofit/>
          </a:bodyPr>
          <a:lstStyle/>
          <a:p>
            <a:pPr algn="just">
              <a:lnSpc>
                <a:spcPct val="150000"/>
              </a:lnSpc>
            </a:pPr>
            <a:r>
              <a:rPr lang="en-US" sz="1600" dirty="0">
                <a:latin typeface="Arial" panose="020B0604020202020204" pitchFamily="34" charset="0"/>
                <a:cs typeface="Arial" panose="020B0604020202020204" pitchFamily="34" charset="0"/>
              </a:rPr>
              <a:t>An entity owned by one of the hijacking kingpins paid R470 000.00 to conveyancers, again the transaction was cancelled and the money to conveyancers who facilitated the sale of property for the benefit of </a:t>
            </a:r>
            <a:r>
              <a:rPr lang="en-US" sz="1600" dirty="0" smtClean="0">
                <a:latin typeface="Arial" panose="020B0604020202020204" pitchFamily="34" charset="0"/>
                <a:cs typeface="Arial" panose="020B0604020202020204" pitchFamily="34" charset="0"/>
              </a:rPr>
              <a:t>former board member 2.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2238102" y="156755"/>
            <a:ext cx="6372498" cy="416011"/>
          </a:xfrm>
          <a:prstGeom prst="rect">
            <a:avLst/>
          </a:prstGeom>
        </p:spPr>
        <p:txBody>
          <a:bodyPr wrap="square">
            <a:spAutoFit/>
          </a:bodyPr>
          <a:lstStyle/>
          <a:p>
            <a:pPr algn="ctr">
              <a:lnSpc>
                <a:spcPct val="150000"/>
              </a:lnSpc>
            </a:pPr>
            <a:r>
              <a:rPr lang="en-US" sz="1600" b="1" dirty="0">
                <a:solidFill>
                  <a:prstClr val="black"/>
                </a:solidFill>
                <a:latin typeface="Arial" panose="020B0604020202020204" pitchFamily="34" charset="0"/>
                <a:cs typeface="Arial" panose="020B0604020202020204" pitchFamily="34" charset="0"/>
              </a:rPr>
              <a:t>FORMER BOARD MEMBER 2</a:t>
            </a:r>
            <a:endParaRPr lang="en-US" sz="16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A9CDD504-248B-3749-98AD-45ADFBB8EDAD}" type="slidenum">
              <a:rPr lang="en-US" smtClean="0"/>
              <a:t>34</a:t>
            </a:fld>
            <a:endParaRPr lang="en-US" dirty="0"/>
          </a:p>
        </p:txBody>
      </p:sp>
      <p:sp>
        <p:nvSpPr>
          <p:cNvPr id="8" name="Text Placeholder 1"/>
          <p:cNvSpPr>
            <a:spLocks noGrp="1"/>
          </p:cNvSpPr>
          <p:nvPr>
            <p:ph type="body" idx="1"/>
          </p:nvPr>
        </p:nvSpPr>
        <p:spPr>
          <a:xfrm>
            <a:off x="148046" y="1907176"/>
            <a:ext cx="5538651" cy="568081"/>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3333487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74172" y="2475258"/>
            <a:ext cx="5442857" cy="3684588"/>
          </a:xfrm>
        </p:spPr>
        <p:txBody>
          <a:bodyPr>
            <a:normAutofit/>
          </a:bodyPr>
          <a:lstStyle/>
          <a:p>
            <a:pPr marL="0" indent="0">
              <a:buNone/>
            </a:pPr>
            <a:r>
              <a:rPr lang="en-US" sz="1400" dirty="0" smtClean="0">
                <a:latin typeface="Arial" panose="020B0604020202020204" pitchFamily="34" charset="0"/>
                <a:cs typeface="Arial" panose="020B0604020202020204" pitchFamily="34" charset="0"/>
              </a:rPr>
              <a:t>None </a:t>
            </a:r>
            <a:endParaRPr lang="en-US" sz="14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503817" y="1166949"/>
            <a:ext cx="5851571" cy="444137"/>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338354" y="1611086"/>
            <a:ext cx="6740435" cy="4548761"/>
          </a:xfrm>
        </p:spPr>
        <p:txBody>
          <a:bodyPr>
            <a:noAutofit/>
          </a:bodyPr>
          <a:lstStyle/>
          <a:p>
            <a:pPr marL="0" indent="0">
              <a:buNone/>
            </a:pPr>
            <a:r>
              <a:rPr lang="en-US" sz="1400" b="1" dirty="0">
                <a:latin typeface="Arial" panose="020B0604020202020204" pitchFamily="34" charset="0"/>
                <a:cs typeface="Arial" panose="020B0604020202020204" pitchFamily="34" charset="0"/>
              </a:rPr>
              <a:t>NPC 7 – PHASE 2 </a:t>
            </a:r>
          </a:p>
          <a:p>
            <a:pPr algn="just">
              <a:lnSpc>
                <a:spcPct val="170000"/>
              </a:lnSpc>
            </a:pPr>
            <a:r>
              <a:rPr lang="en-US" sz="1400" dirty="0">
                <a:latin typeface="Arial" panose="020B0604020202020204" pitchFamily="34" charset="0"/>
                <a:cs typeface="Arial" panose="020B0604020202020204" pitchFamily="34" charset="0"/>
              </a:rPr>
              <a:t>The NPC applied for grant funding to the NLC on 22 July 2015 . The application was rejected due to non submission of mandatory documents such as business and project plans</a:t>
            </a:r>
          </a:p>
          <a:p>
            <a:pPr algn="just">
              <a:lnSpc>
                <a:spcPct val="170000"/>
              </a:lnSpc>
            </a:pPr>
            <a:r>
              <a:rPr lang="en-US" sz="1400" dirty="0">
                <a:latin typeface="Arial" panose="020B0604020202020204" pitchFamily="34" charset="0"/>
                <a:cs typeface="Arial" panose="020B0604020202020204" pitchFamily="34" charset="0"/>
              </a:rPr>
              <a:t>On 15 June 2016 the NPC submitted an appeal and it was determined that the documents were indeed received but were not scanned as they were not labeled properly </a:t>
            </a:r>
          </a:p>
          <a:p>
            <a:pPr algn="just">
              <a:lnSpc>
                <a:spcPct val="170000"/>
              </a:lnSpc>
            </a:pPr>
            <a:r>
              <a:rPr lang="en-US" sz="1400" dirty="0">
                <a:latin typeface="Arial" panose="020B0604020202020204" pitchFamily="34" charset="0"/>
                <a:cs typeface="Arial" panose="020B0604020202020204" pitchFamily="34" charset="0"/>
              </a:rPr>
              <a:t>On 23 August 2016 the application submitted for reevaluation as it was discovered that the NPC did not submit progress report for other projects funded by the NLC. </a:t>
            </a:r>
          </a:p>
          <a:p>
            <a:pPr algn="just">
              <a:lnSpc>
                <a:spcPct val="170000"/>
              </a:lnSpc>
            </a:pPr>
            <a:r>
              <a:rPr lang="en-US" sz="1400" dirty="0">
                <a:latin typeface="Arial" panose="020B0604020202020204" pitchFamily="34" charset="0"/>
                <a:cs typeface="Arial" panose="020B0604020202020204" pitchFamily="34" charset="0"/>
              </a:rPr>
              <a:t>The NPC again submitted an appeal as they alleged that the reports were submitted to the NLC. </a:t>
            </a:r>
          </a:p>
          <a:p>
            <a:pPr marL="0" indent="0">
              <a:lnSpc>
                <a:spcPct val="170000"/>
              </a:lnSpc>
              <a:buNone/>
            </a:pPr>
            <a:endParaRPr lang="en-US" sz="1400" b="1" dirty="0">
              <a:latin typeface="Arial" panose="020B0604020202020204" pitchFamily="34" charset="0"/>
              <a:cs typeface="Arial" panose="020B0604020202020204" pitchFamily="34" charset="0"/>
            </a:endParaRPr>
          </a:p>
        </p:txBody>
      </p:sp>
      <p:sp>
        <p:nvSpPr>
          <p:cNvPr id="6" name="Rectangle 5"/>
          <p:cNvSpPr/>
          <p:nvPr/>
        </p:nvSpPr>
        <p:spPr>
          <a:xfrm>
            <a:off x="2743200" y="200297"/>
            <a:ext cx="5867400" cy="369332"/>
          </a:xfrm>
          <a:prstGeom prst="rect">
            <a:avLst/>
          </a:prstGeom>
        </p:spPr>
        <p:txBody>
          <a:bodyPr wrap="square">
            <a:spAutoFit/>
          </a:bodyPr>
          <a:lstStyle/>
          <a:p>
            <a:pPr algn="ctr"/>
            <a:r>
              <a:rPr lang="en-US" b="1" dirty="0">
                <a:solidFill>
                  <a:prstClr val="black"/>
                </a:solidFill>
                <a:latin typeface="Arial" panose="020B0604020202020204" pitchFamily="34" charset="0"/>
                <a:cs typeface="Arial" panose="020B0604020202020204" pitchFamily="34" charset="0"/>
              </a:rPr>
              <a:t>FORMER BOARD MEMBER </a:t>
            </a:r>
            <a:endParaRPr lang="en-US" dirty="0"/>
          </a:p>
        </p:txBody>
      </p:sp>
      <p:sp>
        <p:nvSpPr>
          <p:cNvPr id="7" name="Slide Number Placeholder 6"/>
          <p:cNvSpPr>
            <a:spLocks noGrp="1"/>
          </p:cNvSpPr>
          <p:nvPr>
            <p:ph type="sldNum" sz="quarter" idx="12"/>
          </p:nvPr>
        </p:nvSpPr>
        <p:spPr/>
        <p:txBody>
          <a:bodyPr/>
          <a:lstStyle/>
          <a:p>
            <a:fld id="{A9CDD504-248B-3749-98AD-45ADFBB8EDAD}" type="slidenum">
              <a:rPr lang="en-US" smtClean="0"/>
              <a:t>35</a:t>
            </a:fld>
            <a:endParaRPr lang="en-US" dirty="0"/>
          </a:p>
        </p:txBody>
      </p:sp>
      <p:sp>
        <p:nvSpPr>
          <p:cNvPr id="8" name="Text Placeholder 1"/>
          <p:cNvSpPr>
            <a:spLocks noGrp="1"/>
          </p:cNvSpPr>
          <p:nvPr>
            <p:ph type="body" idx="1"/>
          </p:nvPr>
        </p:nvSpPr>
        <p:spPr>
          <a:xfrm>
            <a:off x="174172" y="1811382"/>
            <a:ext cx="5164182" cy="663875"/>
          </a:xfrm>
        </p:spPr>
        <p:txBody>
          <a:bodyPr>
            <a:normAutofit fontScale="92500" lnSpcReduction="1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206868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17714" y="2475258"/>
            <a:ext cx="5779861" cy="3220148"/>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331130" y="1473021"/>
            <a:ext cx="5521236" cy="503825"/>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058535" y="1976846"/>
            <a:ext cx="5924459" cy="4183000"/>
          </a:xfrm>
        </p:spPr>
        <p:txBody>
          <a:bodyPr>
            <a:normAutofit/>
          </a:bodyPr>
          <a:lstStyle/>
          <a:p>
            <a:pPr>
              <a:lnSpc>
                <a:spcPct val="170000"/>
              </a:lnSpc>
            </a:pPr>
            <a:r>
              <a:rPr lang="en-US" sz="1600" dirty="0">
                <a:latin typeface="Arial" panose="020B0604020202020204" pitchFamily="34" charset="0"/>
                <a:cs typeface="Arial" panose="020B0604020202020204" pitchFamily="34" charset="0"/>
              </a:rPr>
              <a:t>19  October 2017 a Review committee comprising of former board member 2 accepted the appeal and R5miliion grant funding was awarded to the </a:t>
            </a:r>
            <a:r>
              <a:rPr lang="en-US" sz="1600" dirty="0" smtClean="0">
                <a:latin typeface="Arial" panose="020B0604020202020204" pitchFamily="34" charset="0"/>
                <a:cs typeface="Arial" panose="020B0604020202020204" pitchFamily="34" charset="0"/>
              </a:rPr>
              <a:t>NPC. </a:t>
            </a:r>
            <a:endParaRPr lang="en-US" sz="1600" dirty="0">
              <a:latin typeface="Arial" panose="020B0604020202020204" pitchFamily="34" charset="0"/>
              <a:cs typeface="Arial" panose="020B0604020202020204" pitchFamily="34" charset="0"/>
            </a:endParaRPr>
          </a:p>
          <a:p>
            <a:pPr>
              <a:lnSpc>
                <a:spcPct val="170000"/>
              </a:lnSpc>
            </a:pPr>
            <a:r>
              <a:rPr lang="en-US" sz="1600" dirty="0">
                <a:latin typeface="Arial" panose="020B0604020202020204" pitchFamily="34" charset="0"/>
                <a:cs typeface="Arial" panose="020B0604020202020204" pitchFamily="34" charset="0"/>
              </a:rPr>
              <a:t>On 26 October 2017 a grant funding agreement was signed by the NLC and the NPC. </a:t>
            </a:r>
          </a:p>
          <a:p>
            <a:pPr>
              <a:lnSpc>
                <a:spcPct val="170000"/>
              </a:lnSpc>
            </a:pPr>
            <a:r>
              <a:rPr lang="en-US" sz="1600" dirty="0">
                <a:latin typeface="Arial" panose="020B0604020202020204" pitchFamily="34" charset="0"/>
                <a:cs typeface="Arial" panose="020B0604020202020204" pitchFamily="34" charset="0"/>
              </a:rPr>
              <a:t>On 9 and 11 November 2017 the NPC transferred R1million and R1.5 million respectively to an entity that has the same directors and bank signatories as the </a:t>
            </a:r>
            <a:r>
              <a:rPr lang="en-US" sz="1600" dirty="0" smtClean="0">
                <a:latin typeface="Arial" panose="020B0604020202020204" pitchFamily="34" charset="0"/>
                <a:cs typeface="Arial" panose="020B0604020202020204" pitchFamily="34" charset="0"/>
              </a:rPr>
              <a:t>NPC.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2264229" y="261257"/>
            <a:ext cx="6174377" cy="369332"/>
          </a:xfrm>
          <a:prstGeom prst="rect">
            <a:avLst/>
          </a:prstGeom>
        </p:spPr>
        <p:txBody>
          <a:bodyPr wrap="square">
            <a:spAutoFit/>
          </a:bodyPr>
          <a:lstStyle/>
          <a:p>
            <a:pPr algn="ctr"/>
            <a:r>
              <a:rPr lang="en-US" b="1" dirty="0">
                <a:solidFill>
                  <a:prstClr val="black"/>
                </a:solidFill>
                <a:latin typeface="Arial" panose="020B0604020202020204" pitchFamily="34" charset="0"/>
                <a:cs typeface="Arial" panose="020B0604020202020204" pitchFamily="34" charset="0"/>
              </a:rPr>
              <a:t>FORMER BOARD MEMBER </a:t>
            </a:r>
            <a:endParaRPr lang="en-US" dirty="0"/>
          </a:p>
        </p:txBody>
      </p:sp>
      <p:sp>
        <p:nvSpPr>
          <p:cNvPr id="7" name="Slide Number Placeholder 6"/>
          <p:cNvSpPr>
            <a:spLocks noGrp="1"/>
          </p:cNvSpPr>
          <p:nvPr>
            <p:ph type="sldNum" sz="quarter" idx="12"/>
          </p:nvPr>
        </p:nvSpPr>
        <p:spPr/>
        <p:txBody>
          <a:bodyPr/>
          <a:lstStyle/>
          <a:p>
            <a:fld id="{A9CDD504-248B-3749-98AD-45ADFBB8EDAD}" type="slidenum">
              <a:rPr lang="en-US" smtClean="0"/>
              <a:t>36</a:t>
            </a:fld>
            <a:endParaRPr lang="en-US" dirty="0"/>
          </a:p>
        </p:txBody>
      </p:sp>
      <p:sp>
        <p:nvSpPr>
          <p:cNvPr id="8" name="Text Placeholder 1"/>
          <p:cNvSpPr>
            <a:spLocks noGrp="1"/>
          </p:cNvSpPr>
          <p:nvPr>
            <p:ph type="body" idx="1"/>
          </p:nvPr>
        </p:nvSpPr>
        <p:spPr>
          <a:xfrm>
            <a:off x="156754" y="1898468"/>
            <a:ext cx="5840821" cy="576789"/>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3858507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91886" y="2475258"/>
            <a:ext cx="5605689" cy="3684588"/>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686697" y="1148411"/>
            <a:ext cx="6139543" cy="697772"/>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529943" y="2220686"/>
            <a:ext cx="6514011" cy="3939160"/>
          </a:xfrm>
        </p:spPr>
        <p:txBody>
          <a:bodyPr>
            <a:normAutofit/>
          </a:bodyPr>
          <a:lstStyle/>
          <a:p>
            <a:pPr algn="just">
              <a:lnSpc>
                <a:spcPct val="150000"/>
              </a:lnSpc>
            </a:pPr>
            <a:r>
              <a:rPr lang="en-US" sz="1600" dirty="0">
                <a:latin typeface="Arial" panose="020B0604020202020204" pitchFamily="34" charset="0"/>
                <a:cs typeface="Arial" panose="020B0604020202020204" pitchFamily="34" charset="0"/>
              </a:rPr>
              <a:t>On 10 ,11 ,13 and 16 November 2017 the entity transferred R350 000.00, R350 000.00 and R300 000.00 respectively to another entity associated to one of the hijacking kingpins. </a:t>
            </a:r>
          </a:p>
          <a:p>
            <a:pPr algn="just">
              <a:lnSpc>
                <a:spcPct val="150000"/>
              </a:lnSpc>
            </a:pPr>
            <a:r>
              <a:rPr lang="en-US" sz="1600" dirty="0">
                <a:latin typeface="Arial" panose="020B0604020202020204" pitchFamily="34" charset="0"/>
                <a:cs typeface="Arial" panose="020B0604020202020204" pitchFamily="34" charset="0"/>
              </a:rPr>
              <a:t>On 10, 15 and 17 November 2017 the entity in turn transferred R300 000.00 , R100 000.00 and R100 000.00 respectively to conveyancers for a purchase of a property on behalf of former board member 2 </a:t>
            </a:r>
          </a:p>
        </p:txBody>
      </p:sp>
      <p:sp>
        <p:nvSpPr>
          <p:cNvPr id="6" name="Rectangle 5"/>
          <p:cNvSpPr/>
          <p:nvPr/>
        </p:nvSpPr>
        <p:spPr>
          <a:xfrm>
            <a:off x="2081348" y="278674"/>
            <a:ext cx="6529252" cy="369332"/>
          </a:xfrm>
          <a:prstGeom prst="rect">
            <a:avLst/>
          </a:prstGeom>
        </p:spPr>
        <p:txBody>
          <a:bodyPr wrap="square">
            <a:spAutoFit/>
          </a:bodyPr>
          <a:lstStyle/>
          <a:p>
            <a:pPr algn="ctr"/>
            <a:r>
              <a:rPr lang="en-US" b="1" dirty="0">
                <a:solidFill>
                  <a:prstClr val="black"/>
                </a:solidFill>
                <a:latin typeface="Arial" panose="020B0604020202020204" pitchFamily="34" charset="0"/>
                <a:cs typeface="Arial" panose="020B0604020202020204" pitchFamily="34" charset="0"/>
              </a:rPr>
              <a:t>FORMER BOARD MEMBER </a:t>
            </a:r>
            <a:endParaRPr lang="en-US" dirty="0"/>
          </a:p>
        </p:txBody>
      </p:sp>
      <p:sp>
        <p:nvSpPr>
          <p:cNvPr id="7" name="Slide Number Placeholder 6"/>
          <p:cNvSpPr>
            <a:spLocks noGrp="1"/>
          </p:cNvSpPr>
          <p:nvPr>
            <p:ph type="sldNum" sz="quarter" idx="12"/>
          </p:nvPr>
        </p:nvSpPr>
        <p:spPr/>
        <p:txBody>
          <a:bodyPr/>
          <a:lstStyle/>
          <a:p>
            <a:fld id="{A9CDD504-248B-3749-98AD-45ADFBB8EDAD}" type="slidenum">
              <a:rPr lang="en-US" smtClean="0"/>
              <a:t>37</a:t>
            </a:fld>
            <a:endParaRPr lang="en-US" dirty="0"/>
          </a:p>
        </p:txBody>
      </p:sp>
      <p:sp>
        <p:nvSpPr>
          <p:cNvPr id="8" name="Text Placeholder 1"/>
          <p:cNvSpPr>
            <a:spLocks noGrp="1"/>
          </p:cNvSpPr>
          <p:nvPr>
            <p:ph type="body" idx="1"/>
          </p:nvPr>
        </p:nvSpPr>
        <p:spPr>
          <a:xfrm>
            <a:off x="174172" y="1924594"/>
            <a:ext cx="5823404" cy="550663"/>
          </a:xfrm>
        </p:spPr>
        <p:txBody>
          <a:bodyPr>
            <a:normAutofit fontScale="850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984107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13510" y="2475258"/>
            <a:ext cx="5684066" cy="3684588"/>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852160" y="1446872"/>
            <a:ext cx="5904411" cy="564808"/>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773783" y="2264229"/>
            <a:ext cx="6287587" cy="3895617"/>
          </a:xfrm>
        </p:spPr>
        <p:txBody>
          <a:bodyPr>
            <a:normAutofit/>
          </a:bodyPr>
          <a:lstStyle/>
          <a:p>
            <a:pPr marL="0" indent="0">
              <a:lnSpc>
                <a:spcPct val="150000"/>
              </a:lnSpc>
              <a:buNone/>
            </a:pPr>
            <a:r>
              <a:rPr lang="en-US" sz="1600" b="1" u="sng" dirty="0">
                <a:latin typeface="Arial" panose="020B0604020202020204" pitchFamily="34" charset="0"/>
                <a:cs typeface="Arial" panose="020B0604020202020204" pitchFamily="34" charset="0"/>
              </a:rPr>
              <a:t>Preservation Order and Review Application </a:t>
            </a:r>
          </a:p>
          <a:p>
            <a:pPr algn="just">
              <a:lnSpc>
                <a:spcPct val="150000"/>
              </a:lnSpc>
            </a:pPr>
            <a:r>
              <a:rPr lang="en-US" sz="1600" dirty="0">
                <a:latin typeface="Arial" panose="020B0604020202020204" pitchFamily="34" charset="0"/>
                <a:cs typeface="Arial" panose="020B0604020202020204" pitchFamily="34" charset="0"/>
              </a:rPr>
              <a:t>On 15 June 2022 the SIU obtained a preservation order to preserve the property registered under Vhutanda Investment (Pty) Ltd  where Professor Nevhutanda is the sole </a:t>
            </a:r>
            <a:r>
              <a:rPr lang="en-US" sz="1600" dirty="0" smtClean="0">
                <a:latin typeface="Arial" panose="020B0604020202020204" pitchFamily="34" charset="0"/>
                <a:cs typeface="Arial" panose="020B0604020202020204" pitchFamily="34" charset="0"/>
              </a:rPr>
              <a:t>director. </a:t>
            </a: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Civil Litigation process is underway to review and set aside the grant funding contracts of all the NPO’s / NPC’s that contributed towards the sale of the property purchased  for the benefit of Prof Nevhutanda.</a:t>
            </a:r>
          </a:p>
        </p:txBody>
      </p:sp>
      <p:sp>
        <p:nvSpPr>
          <p:cNvPr id="6" name="Rectangle 5"/>
          <p:cNvSpPr/>
          <p:nvPr/>
        </p:nvSpPr>
        <p:spPr>
          <a:xfrm>
            <a:off x="2412274" y="87087"/>
            <a:ext cx="5817326" cy="416011"/>
          </a:xfrm>
          <a:prstGeom prst="rect">
            <a:avLst/>
          </a:prstGeom>
        </p:spPr>
        <p:txBody>
          <a:bodyPr wrap="square">
            <a:spAutoFit/>
          </a:bodyPr>
          <a:lstStyle/>
          <a:p>
            <a:pPr algn="ctr">
              <a:lnSpc>
                <a:spcPct val="150000"/>
              </a:lnSpc>
            </a:pPr>
            <a:r>
              <a:rPr lang="en-US" sz="1600" b="1" dirty="0">
                <a:solidFill>
                  <a:prstClr val="black"/>
                </a:solidFill>
                <a:latin typeface="Arial" panose="020B0604020202020204" pitchFamily="34" charset="0"/>
                <a:cs typeface="Arial" panose="020B0604020202020204" pitchFamily="34" charset="0"/>
              </a:rPr>
              <a:t>FORMER BOARD MEMBER 2</a:t>
            </a:r>
            <a:endParaRPr lang="en-US" sz="16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A9CDD504-248B-3749-98AD-45ADFBB8EDAD}" type="slidenum">
              <a:rPr lang="en-US" smtClean="0"/>
              <a:t>38</a:t>
            </a:fld>
            <a:endParaRPr lang="en-US" dirty="0"/>
          </a:p>
        </p:txBody>
      </p:sp>
      <p:sp>
        <p:nvSpPr>
          <p:cNvPr id="8" name="Text Placeholder 1"/>
          <p:cNvSpPr>
            <a:spLocks noGrp="1"/>
          </p:cNvSpPr>
          <p:nvPr>
            <p:ph type="body" idx="1"/>
          </p:nvPr>
        </p:nvSpPr>
        <p:spPr>
          <a:xfrm>
            <a:off x="69670" y="1872342"/>
            <a:ext cx="5460273" cy="602915"/>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376706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95794" y="2360023"/>
            <a:ext cx="5901781" cy="3799823"/>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791200" y="1462105"/>
            <a:ext cx="6235337" cy="340569"/>
          </a:xfrm>
        </p:spPr>
        <p:txBody>
          <a:bodyPr>
            <a:normAutofit fontScale="92500" lnSpcReduction="20000"/>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686697" y="1942011"/>
            <a:ext cx="6339840" cy="4217835"/>
          </a:xfrm>
        </p:spPr>
        <p:txBody>
          <a:bodyPr>
            <a:normAutofit/>
          </a:bodyPr>
          <a:lstStyle/>
          <a:p>
            <a:pPr marL="0" lvl="0" indent="0" defTabSz="457200">
              <a:lnSpc>
                <a:spcPct val="100000"/>
              </a:lnSpc>
              <a:spcBef>
                <a:spcPts val="600"/>
              </a:spcBef>
              <a:buNone/>
            </a:pPr>
            <a:endParaRPr lang="en-US" sz="1600" b="1" u="sng" dirty="0">
              <a:latin typeface="Arial" panose="020B0604020202020204" pitchFamily="34" charset="0"/>
              <a:cs typeface="Arial" panose="020B0604020202020204" pitchFamily="34" charset="0"/>
            </a:endParaRPr>
          </a:p>
          <a:p>
            <a:pPr marL="0" lvl="0" indent="0" defTabSz="457200">
              <a:lnSpc>
                <a:spcPct val="100000"/>
              </a:lnSpc>
              <a:spcBef>
                <a:spcPts val="600"/>
              </a:spcBef>
              <a:buNone/>
            </a:pPr>
            <a:r>
              <a:rPr lang="en-US" sz="1600" b="1" u="sng" dirty="0">
                <a:latin typeface="Arial" panose="020B0604020202020204" pitchFamily="34" charset="0"/>
                <a:cs typeface="Arial" panose="020B0604020202020204" pitchFamily="34" charset="0"/>
              </a:rPr>
              <a:t>Vehicle 1 purchased on behalf of former board member 2</a:t>
            </a:r>
          </a:p>
          <a:p>
            <a:pPr marL="342900" lvl="0" indent="-342900" algn="just" defTabSz="457200">
              <a:lnSpc>
                <a:spcPct val="150000"/>
              </a:lnSpc>
              <a:spcBef>
                <a:spcPts val="600"/>
              </a:spcBef>
              <a:buFont typeface="Arial"/>
              <a:buChar char="•"/>
            </a:pPr>
            <a:r>
              <a:rPr lang="en-US" sz="1600" dirty="0">
                <a:latin typeface="Arial" panose="020B0604020202020204" pitchFamily="34" charset="0"/>
                <a:cs typeface="Arial" panose="020B0604020202020204" pitchFamily="34" charset="0"/>
              </a:rPr>
              <a:t>The SIU identified that during the period August 2016 the former board member 2 purchased a Rolls Royce using funds from the NLC. </a:t>
            </a:r>
          </a:p>
          <a:p>
            <a:pPr marL="342900" lvl="0" indent="-342900" algn="just" defTabSz="457200">
              <a:lnSpc>
                <a:spcPct val="150000"/>
              </a:lnSpc>
              <a:spcBef>
                <a:spcPts val="600"/>
              </a:spcBef>
              <a:buFont typeface="Arial"/>
              <a:buChar char="•"/>
            </a:pPr>
            <a:r>
              <a:rPr lang="en-US" sz="1600" dirty="0">
                <a:latin typeface="Arial" panose="020B0604020202020204" pitchFamily="34" charset="0"/>
                <a:cs typeface="Arial" panose="020B0604020202020204" pitchFamily="34" charset="0"/>
              </a:rPr>
              <a:t>An Invoice  dated 31 August 2016 indicates that R6,300,000.00 was invoiced to former board member 2 for the above mentioned vehicle.</a:t>
            </a:r>
          </a:p>
          <a:p>
            <a:pPr marL="342900" lvl="0" indent="-342900" algn="just" defTabSz="457200">
              <a:lnSpc>
                <a:spcPct val="150000"/>
              </a:lnSpc>
              <a:spcBef>
                <a:spcPts val="600"/>
              </a:spcBef>
              <a:buFont typeface="Arial"/>
              <a:buChar char="•"/>
            </a:pPr>
            <a:r>
              <a:rPr lang="en-US" sz="1600" dirty="0">
                <a:latin typeface="Arial" panose="020B0604020202020204" pitchFamily="34" charset="0"/>
                <a:cs typeface="Arial" panose="020B0604020202020204" pitchFamily="34" charset="0"/>
              </a:rPr>
              <a:t> Notification of payments indicating the origin of the payments made for the purchase of the vehicle. The Notifications are tabled in the next slide. </a:t>
            </a:r>
          </a:p>
          <a:p>
            <a:pPr marL="342900" lvl="0" indent="-342900" defTabSz="457200">
              <a:lnSpc>
                <a:spcPct val="150000"/>
              </a:lnSpc>
              <a:spcBef>
                <a:spcPts val="600"/>
              </a:spcBef>
              <a:buFont typeface="Arial"/>
              <a:buChar char="•"/>
            </a:pPr>
            <a:endParaRPr lang="en-US" sz="1600" dirty="0">
              <a:solidFill>
                <a:prstClr val="black"/>
              </a:solidFill>
              <a:latin typeface="Arial" panose="020B0604020202020204" pitchFamily="34" charset="0"/>
              <a:cs typeface="Arial" panose="020B0604020202020204" pitchFamily="34" charset="0"/>
            </a:endParaRPr>
          </a:p>
          <a:p>
            <a:pPr marL="0" lvl="0" indent="0" defTabSz="457200">
              <a:lnSpc>
                <a:spcPct val="100000"/>
              </a:lnSpc>
              <a:spcBef>
                <a:spcPts val="600"/>
              </a:spcBef>
              <a:buNone/>
            </a:pPr>
            <a:endParaRPr lang="en-US" sz="1600" u="sng" dirty="0">
              <a:solidFill>
                <a:srgbClr val="FF0000"/>
              </a:solidFill>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
        <p:nvSpPr>
          <p:cNvPr id="7" name="Rectangle 6"/>
          <p:cNvSpPr/>
          <p:nvPr/>
        </p:nvSpPr>
        <p:spPr>
          <a:xfrm>
            <a:off x="2603863" y="217714"/>
            <a:ext cx="5948899"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  </a:t>
            </a:r>
          </a:p>
        </p:txBody>
      </p:sp>
      <p:sp>
        <p:nvSpPr>
          <p:cNvPr id="6" name="Slide Number Placeholder 5"/>
          <p:cNvSpPr>
            <a:spLocks noGrp="1"/>
          </p:cNvSpPr>
          <p:nvPr>
            <p:ph type="sldNum" sz="quarter" idx="12"/>
          </p:nvPr>
        </p:nvSpPr>
        <p:spPr/>
        <p:txBody>
          <a:bodyPr/>
          <a:lstStyle/>
          <a:p>
            <a:fld id="{A9CDD504-248B-3749-98AD-45ADFBB8EDAD}" type="slidenum">
              <a:rPr lang="en-US" smtClean="0"/>
              <a:t>39</a:t>
            </a:fld>
            <a:endParaRPr lang="en-US" dirty="0"/>
          </a:p>
        </p:txBody>
      </p:sp>
      <p:sp>
        <p:nvSpPr>
          <p:cNvPr id="8" name="Text Placeholder 1"/>
          <p:cNvSpPr>
            <a:spLocks noGrp="1"/>
          </p:cNvSpPr>
          <p:nvPr>
            <p:ph type="body" idx="1"/>
          </p:nvPr>
        </p:nvSpPr>
        <p:spPr>
          <a:xfrm>
            <a:off x="95795" y="1802674"/>
            <a:ext cx="5512526" cy="672584"/>
          </a:xfrm>
        </p:spPr>
        <p:txBody>
          <a:bodyPr>
            <a:normAutofit fontScale="92500" lnSpcReduction="1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45913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66" y="-87086"/>
            <a:ext cx="8759733" cy="1175657"/>
          </a:xfrm>
        </p:spPr>
        <p:txBody>
          <a:bodyPr>
            <a:normAutofit/>
          </a:bodyPr>
          <a:lstStyle/>
          <a:p>
            <a:r>
              <a:rPr lang="en-ZA" sz="2400" b="1" dirty="0">
                <a:latin typeface="Arial" panose="020B0604020202020204" pitchFamily="34" charset="0"/>
                <a:cs typeface="Arial" panose="020B0604020202020204" pitchFamily="34" charset="0"/>
              </a:rPr>
              <a:t>SIU VISION AND MISSION</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3133926" y="6569560"/>
            <a:ext cx="7345830" cy="246221"/>
          </a:xfrm>
          <a:prstGeom prst="rect">
            <a:avLst/>
          </a:prstGeom>
          <a:noFill/>
        </p:spPr>
        <p:txBody>
          <a:bodyPr wrap="square" rtlCol="0">
            <a:spAutoFit/>
          </a:bodyPr>
          <a:lstStyle/>
          <a:p>
            <a:pPr defTabSz="457200">
              <a:defRPr/>
            </a:pPr>
            <a:r>
              <a:rPr lang="en-US" sz="1000" b="1" dirty="0">
                <a:solidFill>
                  <a:prstClr val="black"/>
                </a:solidFill>
                <a:latin typeface="Arial"/>
                <a:cs typeface="Arial"/>
              </a:rPr>
              <a:t>Hotline: 0800 037 774    |     Website: https://www.siu.org.za   |   E-mail: info@siu.org.za </a:t>
            </a:r>
          </a:p>
        </p:txBody>
      </p:sp>
      <p:graphicFrame>
        <p:nvGraphicFramePr>
          <p:cNvPr id="7" name="Content Placeholder 6"/>
          <p:cNvGraphicFramePr>
            <a:graphicFrameLocks noGrp="1"/>
          </p:cNvGraphicFramePr>
          <p:nvPr>
            <p:ph idx="1"/>
          </p:nvPr>
        </p:nvGraphicFramePr>
        <p:xfrm>
          <a:off x="1638300" y="1630846"/>
          <a:ext cx="8915400" cy="423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defTabSz="457200">
              <a:defRPr/>
            </a:pPr>
            <a:fld id="{40E4637F-1127-AF4D-B96F-F7789FFD66FF}" type="slidenum">
              <a:rPr lang="en-US">
                <a:solidFill>
                  <a:prstClr val="black">
                    <a:tint val="75000"/>
                  </a:prstClr>
                </a:solidFill>
                <a:latin typeface="Calibri"/>
              </a:rPr>
              <a:pPr defTabSz="457200">
                <a:defRPr/>
              </a:pPr>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369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5986689" y="1532709"/>
            <a:ext cx="5958840" cy="418011"/>
          </a:xfrm>
        </p:spPr>
        <p:txBody>
          <a:bodyPr>
            <a:normAutofit lnSpcReduction="10000"/>
          </a:bodyPr>
          <a:lstStyle/>
          <a:p>
            <a:r>
              <a:rPr lang="en-US" dirty="0" smtClean="0"/>
              <a:t>New information since the last meeting</a:t>
            </a:r>
            <a:endParaRPr lang="en-US" dirty="0"/>
          </a:p>
        </p:txBody>
      </p:sp>
      <p:sp>
        <p:nvSpPr>
          <p:cNvPr id="9" name="Content Placeholder 8"/>
          <p:cNvSpPr>
            <a:spLocks noGrp="1"/>
          </p:cNvSpPr>
          <p:nvPr>
            <p:ph sz="half" idx="2"/>
          </p:nvPr>
        </p:nvSpPr>
        <p:spPr>
          <a:xfrm>
            <a:off x="200298" y="2203269"/>
            <a:ext cx="5797277" cy="3956577"/>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3" name="Rectangle 2"/>
          <p:cNvSpPr/>
          <p:nvPr/>
        </p:nvSpPr>
        <p:spPr>
          <a:xfrm>
            <a:off x="2664823" y="278674"/>
            <a:ext cx="5921603"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FORMER BOARD MEMBER 2 </a:t>
            </a:r>
          </a:p>
        </p:txBody>
      </p:sp>
      <p:sp>
        <p:nvSpPr>
          <p:cNvPr id="5" name="Slide Number Placeholder 4"/>
          <p:cNvSpPr>
            <a:spLocks noGrp="1"/>
          </p:cNvSpPr>
          <p:nvPr>
            <p:ph type="sldNum" sz="quarter" idx="12"/>
          </p:nvPr>
        </p:nvSpPr>
        <p:spPr/>
        <p:txBody>
          <a:bodyPr/>
          <a:lstStyle/>
          <a:p>
            <a:fld id="{A9CDD504-248B-3749-98AD-45ADFBB8EDAD}" type="slidenum">
              <a:rPr lang="en-US" smtClean="0"/>
              <a:t>40</a:t>
            </a:fld>
            <a:endParaRPr lang="en-US" dirty="0"/>
          </a:p>
        </p:txBody>
      </p:sp>
      <p:sp>
        <p:nvSpPr>
          <p:cNvPr id="8" name="Text Placeholder 1"/>
          <p:cNvSpPr>
            <a:spLocks noGrp="1"/>
          </p:cNvSpPr>
          <p:nvPr>
            <p:ph type="body" idx="1"/>
          </p:nvPr>
        </p:nvSpPr>
        <p:spPr>
          <a:xfrm>
            <a:off x="200298" y="1828800"/>
            <a:ext cx="5129348" cy="646458"/>
          </a:xfrm>
        </p:spPr>
        <p:txBody>
          <a:bodyPr>
            <a:normAutofit fontScale="92500" lnSpcReduction="1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pic>
        <p:nvPicPr>
          <p:cNvPr id="10" name="Picture 9"/>
          <p:cNvPicPr>
            <a:picLocks noChangeAspect="1"/>
          </p:cNvPicPr>
          <p:nvPr/>
        </p:nvPicPr>
        <p:blipFill rotWithShape="1">
          <a:blip r:embed="rId2"/>
          <a:srcRect l="12995" t="18200" r="26719" b="6524"/>
          <a:stretch/>
        </p:blipFill>
        <p:spPr>
          <a:xfrm>
            <a:off x="5997576" y="2044325"/>
            <a:ext cx="5750288" cy="4260682"/>
          </a:xfrm>
          <a:prstGeom prst="rect">
            <a:avLst/>
          </a:prstGeom>
        </p:spPr>
      </p:pic>
    </p:spTree>
    <p:extLst>
      <p:ext uri="{BB962C8B-B14F-4D97-AF65-F5344CB8AC3E}">
        <p14:creationId xmlns:p14="http://schemas.microsoft.com/office/powerpoint/2010/main" val="1587983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13510" y="2475258"/>
            <a:ext cx="5684066" cy="3684588"/>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172199" y="1651346"/>
            <a:ext cx="5723709" cy="448506"/>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172200" y="2475258"/>
            <a:ext cx="5863046" cy="3684588"/>
          </a:xfrm>
        </p:spPr>
        <p:txBody>
          <a:bodyPr>
            <a:normAutofit/>
          </a:bodyPr>
          <a:lstStyle/>
          <a:p>
            <a:pPr marL="0" indent="0" defTabSz="457200">
              <a:lnSpc>
                <a:spcPct val="150000"/>
              </a:lnSpc>
              <a:spcBef>
                <a:spcPts val="600"/>
              </a:spcBef>
              <a:buNone/>
            </a:pPr>
            <a:r>
              <a:rPr lang="en-US" sz="1600" b="1" u="sng" dirty="0">
                <a:latin typeface="Arial" panose="020B0604020202020204" pitchFamily="34" charset="0"/>
                <a:cs typeface="Arial" panose="020B0604020202020204" pitchFamily="34" charset="0"/>
              </a:rPr>
              <a:t>Vehicle  purchased on behalf of </a:t>
            </a:r>
            <a:r>
              <a:rPr lang="en-US" sz="1600" b="1" u="sng" dirty="0" smtClean="0">
                <a:latin typeface="Arial" panose="020B0604020202020204" pitchFamily="34" charset="0"/>
                <a:cs typeface="Arial" panose="020B0604020202020204" pitchFamily="34" charset="0"/>
              </a:rPr>
              <a:t>former board member 2</a:t>
            </a:r>
            <a:endParaRPr lang="en-US" sz="1600" dirty="0">
              <a:latin typeface="Arial" panose="020B0604020202020204" pitchFamily="34" charset="0"/>
              <a:cs typeface="Arial" panose="020B0604020202020204" pitchFamily="34" charset="0"/>
            </a:endParaRPr>
          </a:p>
          <a:p>
            <a:pPr marL="342900" lvl="0" indent="-342900" algn="just" defTabSz="457200">
              <a:lnSpc>
                <a:spcPct val="150000"/>
              </a:lnSpc>
              <a:spcBef>
                <a:spcPts val="600"/>
              </a:spcBef>
              <a:buFont typeface="Arial"/>
              <a:buChar char="•"/>
            </a:pPr>
            <a:r>
              <a:rPr lang="en-US" sz="1600" dirty="0">
                <a:latin typeface="Arial" panose="020B0604020202020204" pitchFamily="34" charset="0"/>
                <a:cs typeface="Arial" panose="020B0604020202020204" pitchFamily="34" charset="0"/>
              </a:rPr>
              <a:t>As indicated in the table in the previous </a:t>
            </a:r>
            <a:r>
              <a:rPr lang="en-US" sz="1600" dirty="0" smtClean="0">
                <a:latin typeface="Arial" panose="020B0604020202020204" pitchFamily="34" charset="0"/>
                <a:cs typeface="Arial" panose="020B0604020202020204" pitchFamily="34" charset="0"/>
              </a:rPr>
              <a:t>slide, payments </a:t>
            </a:r>
            <a:r>
              <a:rPr lang="en-US" sz="1600" dirty="0">
                <a:latin typeface="Arial" panose="020B0604020202020204" pitchFamily="34" charset="0"/>
                <a:cs typeface="Arial" panose="020B0604020202020204" pitchFamily="34" charset="0"/>
              </a:rPr>
              <a:t>for </a:t>
            </a:r>
            <a:r>
              <a:rPr lang="en-US" sz="1600" dirty="0" smtClean="0">
                <a:latin typeface="Arial" panose="020B0604020202020204" pitchFamily="34" charset="0"/>
                <a:cs typeface="Arial" panose="020B0604020202020204" pitchFamily="34" charset="0"/>
              </a:rPr>
              <a:t>“former board member 2” Rolls </a:t>
            </a:r>
            <a:r>
              <a:rPr lang="en-US" sz="1600" dirty="0">
                <a:latin typeface="Arial" panose="020B0604020202020204" pitchFamily="34" charset="0"/>
                <a:cs typeface="Arial" panose="020B0604020202020204" pitchFamily="34" charset="0"/>
              </a:rPr>
              <a:t>Royce were received from  </a:t>
            </a:r>
            <a:r>
              <a:rPr lang="en-US" sz="1600" dirty="0" smtClean="0">
                <a:latin typeface="Arial" panose="020B0604020202020204" pitchFamily="34" charset="0"/>
                <a:cs typeface="Arial" panose="020B0604020202020204" pitchFamily="34" charset="0"/>
              </a:rPr>
              <a:t>an entity  </a:t>
            </a:r>
            <a:r>
              <a:rPr lang="en-US" sz="1600" dirty="0">
                <a:latin typeface="Arial" panose="020B0604020202020204" pitchFamily="34" charset="0"/>
                <a:cs typeface="Arial" panose="020B0604020202020204" pitchFamily="34" charset="0"/>
              </a:rPr>
              <a:t>that has been contracted by NPO’s  and also received grant </a:t>
            </a:r>
            <a:r>
              <a:rPr lang="en-US" sz="1600" dirty="0" smtClean="0">
                <a:latin typeface="Arial" panose="020B0604020202020204" pitchFamily="34" charset="0"/>
                <a:cs typeface="Arial" panose="020B0604020202020204" pitchFamily="34" charset="0"/>
              </a:rPr>
              <a:t>funding. </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2429690" y="182880"/>
            <a:ext cx="5712824" cy="338554"/>
          </a:xfrm>
          <a:prstGeom prst="rect">
            <a:avLst/>
          </a:prstGeom>
        </p:spPr>
        <p:txBody>
          <a:bodyPr wrap="square">
            <a:spAutoFit/>
          </a:bodyPr>
          <a:lstStyle/>
          <a:p>
            <a:pPr algn="ctr"/>
            <a:r>
              <a:rPr lang="en-US" sz="1600" b="1" dirty="0">
                <a:solidFill>
                  <a:prstClr val="black"/>
                </a:solidFill>
                <a:latin typeface="Arial" panose="020B0604020202020204" pitchFamily="34" charset="0"/>
                <a:cs typeface="Arial" panose="020B0604020202020204" pitchFamily="34" charset="0"/>
              </a:rPr>
              <a:t>FORMER BOARD MEMBER 2 </a:t>
            </a:r>
            <a:endParaRPr lang="en-US" dirty="0"/>
          </a:p>
        </p:txBody>
      </p:sp>
      <p:sp>
        <p:nvSpPr>
          <p:cNvPr id="6" name="Slide Number Placeholder 5"/>
          <p:cNvSpPr>
            <a:spLocks noGrp="1"/>
          </p:cNvSpPr>
          <p:nvPr>
            <p:ph type="sldNum" sz="quarter" idx="12"/>
          </p:nvPr>
        </p:nvSpPr>
        <p:spPr/>
        <p:txBody>
          <a:bodyPr/>
          <a:lstStyle/>
          <a:p>
            <a:fld id="{A9CDD504-248B-3749-98AD-45ADFBB8EDAD}" type="slidenum">
              <a:rPr lang="en-US" smtClean="0"/>
              <a:t>41</a:t>
            </a:fld>
            <a:endParaRPr lang="en-US" dirty="0"/>
          </a:p>
        </p:txBody>
      </p:sp>
      <p:sp>
        <p:nvSpPr>
          <p:cNvPr id="8" name="Text Placeholder 1"/>
          <p:cNvSpPr>
            <a:spLocks noGrp="1"/>
          </p:cNvSpPr>
          <p:nvPr>
            <p:ph type="body" idx="1"/>
          </p:nvPr>
        </p:nvSpPr>
        <p:spPr>
          <a:xfrm>
            <a:off x="78378" y="1898468"/>
            <a:ext cx="5919198" cy="576789"/>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619012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21920" y="2063932"/>
            <a:ext cx="5875655" cy="3466012"/>
          </a:xfrm>
        </p:spPr>
        <p:txBody>
          <a:bodyPr>
            <a:normAutofit/>
          </a:bodyPr>
          <a:lstStyle/>
          <a:p>
            <a:pPr marL="0" lvl="0" indent="0" algn="just" defTabSz="457200">
              <a:lnSpc>
                <a:spcPct val="100000"/>
              </a:lnSpc>
              <a:spcBef>
                <a:spcPts val="0"/>
              </a:spcBef>
              <a:buNone/>
            </a:pPr>
            <a:endParaRPr lang="en-US" sz="1600" dirty="0">
              <a:latin typeface="Arial" panose="020B0604020202020204" pitchFamily="34" charset="0"/>
              <a:cs typeface="Arial" panose="020B0604020202020204" pitchFamily="34" charset="0"/>
            </a:endParaRPr>
          </a:p>
          <a:p>
            <a:pPr marL="285750" lvl="0" indent="-285750" algn="just" defTabSz="457200">
              <a:lnSpc>
                <a:spcPct val="150000"/>
              </a:lnSpc>
              <a:spcBef>
                <a:spcPts val="0"/>
              </a:spcBef>
            </a:pPr>
            <a:r>
              <a:rPr lang="en-US" sz="1600" dirty="0">
                <a:latin typeface="Arial" panose="020B0604020202020204" pitchFamily="34" charset="0"/>
                <a:cs typeface="Arial" panose="020B0604020202020204" pitchFamily="34" charset="0"/>
              </a:rPr>
              <a:t>The Senior official joined the NLC on 1 August 2014 on a fixed term contract of five years. On or about 27 November 2017, he was appointed at the NLC on a fixed term contract of five years for a different position </a:t>
            </a:r>
          </a:p>
          <a:p>
            <a:pPr marL="0" lvl="0" indent="0" defTabSz="457200">
              <a:lnSpc>
                <a:spcPct val="100000"/>
              </a:lnSpc>
              <a:spcBef>
                <a:spcPts val="0"/>
              </a:spcBef>
              <a:buNone/>
            </a:pPr>
            <a:endParaRPr lang="en-US" sz="1600" u="sng" dirty="0">
              <a:latin typeface="Arial" panose="020B0604020202020204" pitchFamily="34" charset="0"/>
              <a:cs typeface="Arial" panose="020B0604020202020204" pitchFamily="34" charset="0"/>
            </a:endParaRPr>
          </a:p>
          <a:p>
            <a:pPr marL="285750" lvl="0" indent="-285750" algn="just" defTabSz="457200">
              <a:lnSpc>
                <a:spcPct val="150000"/>
              </a:lnSpc>
              <a:spcBef>
                <a:spcPts val="0"/>
              </a:spcBef>
            </a:pPr>
            <a:endParaRPr lang="en-US" sz="1600" dirty="0">
              <a:latin typeface="Arial" panose="020B0604020202020204" pitchFamily="34" charset="0"/>
              <a:cs typeface="Arial" panose="020B0604020202020204" pitchFamily="34" charset="0"/>
            </a:endParaRPr>
          </a:p>
          <a:p>
            <a:pPr marL="0" lvl="0" indent="0" algn="just" defTabSz="457200">
              <a:lnSpc>
                <a:spcPct val="150000"/>
              </a:lnSpc>
              <a:spcBef>
                <a:spcPts val="0"/>
              </a:spcBef>
              <a:buNone/>
            </a:pPr>
            <a:endParaRPr lang="en-US" sz="1600" dirty="0">
              <a:latin typeface="Arial" panose="020B0604020202020204" pitchFamily="34" charset="0"/>
              <a:cs typeface="Arial" panose="020B0604020202020204" pitchFamily="34" charset="0"/>
            </a:endParaRPr>
          </a:p>
          <a:p>
            <a:endParaRPr lang="en-US" sz="3200" dirty="0"/>
          </a:p>
        </p:txBody>
      </p:sp>
      <p:sp>
        <p:nvSpPr>
          <p:cNvPr id="5" name="Content Placeholder 4"/>
          <p:cNvSpPr>
            <a:spLocks noGrp="1"/>
          </p:cNvSpPr>
          <p:nvPr>
            <p:ph sz="quarter" idx="4"/>
          </p:nvPr>
        </p:nvSpPr>
        <p:spPr>
          <a:xfrm>
            <a:off x="6172199" y="2133600"/>
            <a:ext cx="5784669" cy="4026246"/>
          </a:xfrm>
        </p:spPr>
        <p:txBody>
          <a:bodyPr>
            <a:normAutofit/>
          </a:bodyPr>
          <a:lstStyle/>
          <a:p>
            <a:pPr marL="0" lvl="0" indent="0" defTabSz="457200">
              <a:lnSpc>
                <a:spcPct val="100000"/>
              </a:lnSpc>
              <a:spcBef>
                <a:spcPts val="0"/>
              </a:spcBef>
              <a:buNone/>
            </a:pPr>
            <a:r>
              <a:rPr lang="en-US" sz="1600" u="sng" dirty="0">
                <a:latin typeface="Arial" panose="020B0604020202020204" pitchFamily="34" charset="0"/>
                <a:cs typeface="Arial" panose="020B0604020202020204" pitchFamily="34" charset="0"/>
              </a:rPr>
              <a:t>Property </a:t>
            </a:r>
            <a:r>
              <a:rPr lang="en-US" sz="1600" u="sng" dirty="0" smtClean="0">
                <a:latin typeface="Arial" panose="020B0604020202020204" pitchFamily="34" charset="0"/>
                <a:cs typeface="Arial" panose="020B0604020202020204" pitchFamily="34" charset="0"/>
              </a:rPr>
              <a:t>purchased  </a:t>
            </a:r>
            <a:r>
              <a:rPr lang="en-US" sz="1600" u="sng" dirty="0">
                <a:latin typeface="Arial" panose="020B0604020202020204" pitchFamily="34" charset="0"/>
                <a:cs typeface="Arial" panose="020B0604020202020204" pitchFamily="34" charset="0"/>
              </a:rPr>
              <a:t>using NLC funds – NPO 15 ( Phase 2)</a:t>
            </a:r>
          </a:p>
          <a:p>
            <a:pPr marL="0" lvl="0" indent="0" defTabSz="457200">
              <a:lnSpc>
                <a:spcPct val="100000"/>
              </a:lnSpc>
              <a:spcBef>
                <a:spcPts val="0"/>
              </a:spcBef>
              <a:buNone/>
            </a:pPr>
            <a:endParaRPr lang="en-US" sz="1600" b="1" dirty="0">
              <a:latin typeface="Arial" panose="020B0604020202020204" pitchFamily="34" charset="0"/>
              <a:cs typeface="Arial" panose="020B0604020202020204" pitchFamily="34" charset="0"/>
            </a:endParaRPr>
          </a:p>
          <a:p>
            <a:pPr marL="285750" lvl="0" indent="-285750" algn="just" defTabSz="457200">
              <a:lnSpc>
                <a:spcPct val="150000"/>
              </a:lnSpc>
              <a:spcBef>
                <a:spcPts val="0"/>
              </a:spcBef>
            </a:pPr>
            <a:r>
              <a:rPr lang="en-US" sz="1600" dirty="0">
                <a:latin typeface="Arial" panose="020B0604020202020204" pitchFamily="34" charset="0"/>
                <a:cs typeface="Arial" panose="020B0604020202020204" pitchFamily="34" charset="0"/>
              </a:rPr>
              <a:t>The NPO received grant funding of R28 million for the construction of  Vhafamadi Secondary school in </a:t>
            </a:r>
            <a:r>
              <a:rPr lang="en-US" sz="1600" dirty="0" smtClean="0">
                <a:latin typeface="Arial" panose="020B0604020202020204" pitchFamily="34" charset="0"/>
                <a:cs typeface="Arial" panose="020B0604020202020204" pitchFamily="34" charset="0"/>
              </a:rPr>
              <a:t>Limpopo. </a:t>
            </a:r>
            <a:endParaRPr lang="en-US" sz="1600" dirty="0">
              <a:latin typeface="Arial" panose="020B0604020202020204" pitchFamily="34" charset="0"/>
              <a:cs typeface="Arial" panose="020B0604020202020204" pitchFamily="34" charset="0"/>
            </a:endParaRPr>
          </a:p>
          <a:p>
            <a:pPr marL="285750" lvl="0" indent="-285750" algn="just" defTabSz="457200">
              <a:lnSpc>
                <a:spcPct val="150000"/>
              </a:lnSpc>
              <a:spcBef>
                <a:spcPts val="0"/>
              </a:spcBef>
            </a:pPr>
            <a:r>
              <a:rPr lang="en-US" sz="1600" dirty="0">
                <a:latin typeface="Arial" panose="020B0604020202020204" pitchFamily="34" charset="0"/>
                <a:cs typeface="Arial" panose="020B0604020202020204" pitchFamily="34" charset="0"/>
              </a:rPr>
              <a:t>After receiving the first tranche of R20 million on 17 August 2016, the NPO transferred R15 million to </a:t>
            </a:r>
            <a:r>
              <a:rPr lang="en-US" sz="1600" dirty="0" smtClean="0">
                <a:latin typeface="Arial" panose="020B0604020202020204" pitchFamily="34" charset="0"/>
                <a:cs typeface="Arial" panose="020B0604020202020204" pitchFamily="34" charset="0"/>
              </a:rPr>
              <a:t>the entity that transfer the money for the purchase of the property former board member 2.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2203269" y="139337"/>
            <a:ext cx="6349493"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NLC SENIOR EXECUTIVE    </a:t>
            </a:r>
          </a:p>
        </p:txBody>
      </p:sp>
      <p:sp>
        <p:nvSpPr>
          <p:cNvPr id="2" name="Slide Number Placeholder 1"/>
          <p:cNvSpPr>
            <a:spLocks noGrp="1"/>
          </p:cNvSpPr>
          <p:nvPr>
            <p:ph type="sldNum" sz="quarter" idx="12"/>
          </p:nvPr>
        </p:nvSpPr>
        <p:spPr/>
        <p:txBody>
          <a:bodyPr/>
          <a:lstStyle/>
          <a:p>
            <a:fld id="{A9CDD504-248B-3749-98AD-45ADFBB8EDAD}" type="slidenum">
              <a:rPr lang="en-US" smtClean="0"/>
              <a:t>42</a:t>
            </a:fld>
            <a:endParaRPr lang="en-US" dirty="0"/>
          </a:p>
        </p:txBody>
      </p:sp>
      <p:sp>
        <p:nvSpPr>
          <p:cNvPr id="7" name="Text Placeholder 1"/>
          <p:cNvSpPr>
            <a:spLocks noGrp="1"/>
          </p:cNvSpPr>
          <p:nvPr>
            <p:ph type="body" idx="1"/>
          </p:nvPr>
        </p:nvSpPr>
        <p:spPr>
          <a:xfrm>
            <a:off x="121920" y="1898468"/>
            <a:ext cx="5875655" cy="576789"/>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8" name="Text Placeholder 1"/>
          <p:cNvSpPr>
            <a:spLocks noGrp="1"/>
          </p:cNvSpPr>
          <p:nvPr>
            <p:ph type="body" idx="1"/>
          </p:nvPr>
        </p:nvSpPr>
        <p:spPr>
          <a:xfrm>
            <a:off x="6331131" y="1654629"/>
            <a:ext cx="5747658" cy="740228"/>
          </a:xfrm>
        </p:spPr>
        <p:txBody>
          <a:bodyPr>
            <a:no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800" dirty="0"/>
          </a:p>
        </p:txBody>
      </p:sp>
    </p:spTree>
    <p:extLst>
      <p:ext uri="{BB962C8B-B14F-4D97-AF65-F5344CB8AC3E}">
        <p14:creationId xmlns:p14="http://schemas.microsoft.com/office/powerpoint/2010/main" val="19106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 </a:t>
            </a:r>
          </a:p>
          <a:p>
            <a:endParaRPr lang="en-US" dirty="0"/>
          </a:p>
        </p:txBody>
      </p:sp>
      <p:sp>
        <p:nvSpPr>
          <p:cNvPr id="3" name="Content Placeholder 2"/>
          <p:cNvSpPr>
            <a:spLocks noGrp="1"/>
          </p:cNvSpPr>
          <p:nvPr>
            <p:ph sz="half" idx="2"/>
          </p:nvPr>
        </p:nvSpPr>
        <p:spPr>
          <a:xfrm>
            <a:off x="217714" y="2264229"/>
            <a:ext cx="5779861" cy="3895617"/>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104710" y="1349829"/>
            <a:ext cx="5250678" cy="548639"/>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997575" y="2264229"/>
            <a:ext cx="5845629" cy="3895617"/>
          </a:xfrm>
        </p:spPr>
        <p:txBody>
          <a:bodyPr>
            <a:noAutofit/>
          </a:bodyPr>
          <a:lstStyle/>
          <a:p>
            <a:pPr marL="0" indent="0" defTabSz="457200">
              <a:lnSpc>
                <a:spcPct val="150000"/>
              </a:lnSpc>
              <a:spcBef>
                <a:spcPts val="600"/>
              </a:spcBef>
              <a:buNone/>
            </a:pPr>
            <a:r>
              <a:rPr lang="en-US" sz="1800" u="sng" dirty="0">
                <a:latin typeface="Arial" panose="020B0604020202020204" pitchFamily="34" charset="0"/>
                <a:cs typeface="Arial" panose="020B0604020202020204" pitchFamily="34" charset="0"/>
              </a:rPr>
              <a:t>Property purchased by  the Senior Official using NLC funds – NPO 15 continued</a:t>
            </a:r>
            <a:endParaRPr lang="en-US" sz="1800" dirty="0">
              <a:latin typeface="Arial" panose="020B0604020202020204" pitchFamily="34" charset="0"/>
              <a:cs typeface="Arial" panose="020B0604020202020204" pitchFamily="34" charset="0"/>
            </a:endParaRPr>
          </a:p>
          <a:p>
            <a:pPr marL="342900" lvl="0" indent="-342900" algn="just" defTabSz="457200">
              <a:lnSpc>
                <a:spcPct val="150000"/>
              </a:lnSpc>
              <a:spcBef>
                <a:spcPts val="600"/>
              </a:spcBef>
              <a:buFont typeface="Arial"/>
              <a:buChar char="•"/>
            </a:pPr>
            <a:r>
              <a:rPr lang="en-US" sz="1800" dirty="0">
                <a:latin typeface="Arial" panose="020B0604020202020204" pitchFamily="34" charset="0"/>
                <a:cs typeface="Arial" panose="020B0604020202020204" pitchFamily="34" charset="0"/>
              </a:rPr>
              <a:t>On 31 October 2016 the entity  transferred R1 million to </a:t>
            </a:r>
            <a:r>
              <a:rPr lang="en-US" sz="1800" dirty="0" smtClean="0">
                <a:latin typeface="Arial" panose="020B0604020202020204" pitchFamily="34" charset="0"/>
                <a:cs typeface="Arial" panose="020B0604020202020204" pitchFamily="34" charset="0"/>
              </a:rPr>
              <a:t>conveyancers. The </a:t>
            </a:r>
            <a:r>
              <a:rPr lang="en-US" sz="1800" dirty="0">
                <a:latin typeface="Arial" panose="020B0604020202020204" pitchFamily="34" charset="0"/>
                <a:cs typeface="Arial" panose="020B0604020202020204" pitchFamily="34" charset="0"/>
              </a:rPr>
              <a:t>purpose of the payment was for the purchase of a property on behalf of  a </a:t>
            </a:r>
            <a:r>
              <a:rPr lang="en-US" sz="1800" dirty="0" smtClean="0">
                <a:latin typeface="Arial" panose="020B0604020202020204" pitchFamily="34" charset="0"/>
                <a:cs typeface="Arial" panose="020B0604020202020204" pitchFamily="34" charset="0"/>
              </a:rPr>
              <a:t>Family </a:t>
            </a:r>
            <a:r>
              <a:rPr lang="en-US" sz="1800" dirty="0">
                <a:latin typeface="Arial" panose="020B0604020202020204" pitchFamily="34" charset="0"/>
                <a:cs typeface="Arial" panose="020B0604020202020204" pitchFamily="34" charset="0"/>
              </a:rPr>
              <a:t>Trust.</a:t>
            </a:r>
          </a:p>
          <a:p>
            <a:pPr marL="342900" lvl="0" indent="-342900" algn="just" defTabSz="457200">
              <a:lnSpc>
                <a:spcPct val="150000"/>
              </a:lnSpc>
              <a:spcBef>
                <a:spcPts val="600"/>
              </a:spcBef>
              <a:buFont typeface="Arial"/>
              <a:buChar char="•"/>
            </a:pPr>
            <a:r>
              <a:rPr lang="en-US" sz="1800" dirty="0">
                <a:latin typeface="Arial" panose="020B0604020202020204" pitchFamily="34" charset="0"/>
                <a:cs typeface="Arial" panose="020B0604020202020204" pitchFamily="34" charset="0"/>
              </a:rPr>
              <a:t>NLC </a:t>
            </a:r>
            <a:r>
              <a:rPr lang="en-US" sz="1800" dirty="0" smtClean="0">
                <a:latin typeface="Arial" panose="020B0604020202020204" pitchFamily="34" charset="0"/>
                <a:cs typeface="Arial" panose="020B0604020202020204" pitchFamily="34" charset="0"/>
              </a:rPr>
              <a:t>senior official has </a:t>
            </a:r>
            <a:r>
              <a:rPr lang="en-US" sz="1800" dirty="0">
                <a:latin typeface="Arial" panose="020B0604020202020204" pitchFamily="34" charset="0"/>
                <a:cs typeface="Arial" panose="020B0604020202020204" pitchFamily="34" charset="0"/>
              </a:rPr>
              <a:t>been identified as a trustee of the trust at the time </a:t>
            </a:r>
            <a:r>
              <a:rPr lang="en-US" sz="1800" dirty="0" smtClean="0">
                <a:latin typeface="Arial" panose="020B0604020202020204" pitchFamily="34" charset="0"/>
                <a:cs typeface="Arial" panose="020B0604020202020204" pitchFamily="34" charset="0"/>
              </a:rPr>
              <a:t>when the property was </a:t>
            </a:r>
            <a:r>
              <a:rPr lang="en-US" sz="1800" dirty="0">
                <a:latin typeface="Arial" panose="020B0604020202020204" pitchFamily="34" charset="0"/>
                <a:cs typeface="Arial" panose="020B0604020202020204" pitchFamily="34" charset="0"/>
              </a:rPr>
              <a:t>purchase. </a:t>
            </a:r>
          </a:p>
          <a:p>
            <a:pPr marL="0" lvl="0" indent="0" defTabSz="457200">
              <a:lnSpc>
                <a:spcPct val="100000"/>
              </a:lnSpc>
              <a:spcBef>
                <a:spcPts val="600"/>
              </a:spcBef>
              <a:buNone/>
            </a:pPr>
            <a:endParaRPr lang="en-US" sz="1800" dirty="0">
              <a:solidFill>
                <a:srgbClr val="FF0000"/>
              </a:solidFill>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7" name="Rectangle 6"/>
          <p:cNvSpPr/>
          <p:nvPr/>
        </p:nvSpPr>
        <p:spPr>
          <a:xfrm>
            <a:off x="2647406" y="174171"/>
            <a:ext cx="5392396"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NLC SENIOR EXECUTIVE    </a:t>
            </a:r>
          </a:p>
        </p:txBody>
      </p:sp>
      <p:sp>
        <p:nvSpPr>
          <p:cNvPr id="6" name="Slide Number Placeholder 5"/>
          <p:cNvSpPr>
            <a:spLocks noGrp="1"/>
          </p:cNvSpPr>
          <p:nvPr>
            <p:ph type="sldNum" sz="quarter" idx="12"/>
          </p:nvPr>
        </p:nvSpPr>
        <p:spPr/>
        <p:txBody>
          <a:bodyPr/>
          <a:lstStyle/>
          <a:p>
            <a:fld id="{A9CDD504-248B-3749-98AD-45ADFBB8EDAD}" type="slidenum">
              <a:rPr lang="en-US" smtClean="0"/>
              <a:t>43</a:t>
            </a:fld>
            <a:endParaRPr lang="en-US" dirty="0"/>
          </a:p>
        </p:txBody>
      </p:sp>
      <p:sp>
        <p:nvSpPr>
          <p:cNvPr id="8" name="Text Placeholder 1"/>
          <p:cNvSpPr txBox="1">
            <a:spLocks/>
          </p:cNvSpPr>
          <p:nvPr/>
        </p:nvSpPr>
        <p:spPr>
          <a:xfrm>
            <a:off x="121920" y="1898468"/>
            <a:ext cx="5875655" cy="57678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smtClean="0">
                <a:latin typeface="Arial" panose="020B0604020202020204" pitchFamily="34" charset="0"/>
                <a:cs typeface="Arial" panose="020B0604020202020204" pitchFamily="34" charset="0"/>
              </a:rPr>
              <a:t>Information previously reported on the 2</a:t>
            </a:r>
            <a:r>
              <a:rPr lang="en-US" sz="1800" baseline="30000" dirty="0" smtClean="0">
                <a:latin typeface="Arial" panose="020B0604020202020204" pitchFamily="34" charset="0"/>
                <a:cs typeface="Arial" panose="020B0604020202020204" pitchFamily="34" charset="0"/>
              </a:rPr>
              <a:t>nd</a:t>
            </a:r>
            <a:r>
              <a:rPr lang="en-US" sz="1800" dirty="0" smtClean="0">
                <a:latin typeface="Arial" panose="020B0604020202020204" pitchFamily="34" charset="0"/>
                <a:cs typeface="Arial" panose="020B0604020202020204" pitchFamily="34" charset="0"/>
              </a:rPr>
              <a:t> March 2022 </a:t>
            </a:r>
          </a:p>
          <a:p>
            <a:endParaRPr lang="en-US" sz="1800" dirty="0"/>
          </a:p>
        </p:txBody>
      </p:sp>
    </p:spTree>
    <p:extLst>
      <p:ext uri="{BB962C8B-B14F-4D97-AF65-F5344CB8AC3E}">
        <p14:creationId xmlns:p14="http://schemas.microsoft.com/office/powerpoint/2010/main" val="829936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1257" y="2151017"/>
            <a:ext cx="5259978" cy="4008829"/>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904411" y="1436914"/>
            <a:ext cx="5450977" cy="487680"/>
          </a:xfrm>
        </p:spPr>
        <p:txBody>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5834743" y="1889761"/>
            <a:ext cx="6261463" cy="4270086"/>
          </a:xfrm>
        </p:spPr>
        <p:txBody>
          <a:bodyPr>
            <a:noAutofit/>
          </a:bodyPr>
          <a:lstStyle/>
          <a:p>
            <a:pPr marL="0" lvl="0" indent="0" algn="just" defTabSz="457200">
              <a:lnSpc>
                <a:spcPct val="150000"/>
              </a:lnSpc>
              <a:spcBef>
                <a:spcPts val="600"/>
              </a:spcBef>
              <a:buNone/>
            </a:pPr>
            <a:r>
              <a:rPr lang="en-US" sz="1800" u="sng" dirty="0">
                <a:latin typeface="Arial" panose="020B0604020202020204" pitchFamily="34" charset="0"/>
                <a:cs typeface="Arial" panose="020B0604020202020204" pitchFamily="34" charset="0"/>
              </a:rPr>
              <a:t>Property purchased by the   Senior  official of using NLC funds – NPO 5 </a:t>
            </a:r>
            <a:endParaRPr lang="en-US" sz="1800" u="sng" dirty="0"/>
          </a:p>
          <a:p>
            <a:pPr marL="285750" lvl="0" indent="-285750" algn="just" defTabSz="457200">
              <a:lnSpc>
                <a:spcPct val="150000"/>
              </a:lnSpc>
              <a:spcBef>
                <a:spcPts val="600"/>
              </a:spcBef>
            </a:pPr>
            <a:r>
              <a:rPr lang="en-US" sz="1800" dirty="0">
                <a:latin typeface="Arial" panose="020B0604020202020204" pitchFamily="34" charset="0"/>
                <a:cs typeface="Arial" panose="020B0604020202020204" pitchFamily="34" charset="0"/>
              </a:rPr>
              <a:t>The NPO was hijacked in that the individuals that applied for grant funding are not the legitimate members of the </a:t>
            </a:r>
            <a:r>
              <a:rPr lang="en-US" sz="1800" dirty="0" smtClean="0">
                <a:latin typeface="Arial" panose="020B0604020202020204" pitchFamily="34" charset="0"/>
                <a:cs typeface="Arial" panose="020B0604020202020204" pitchFamily="34" charset="0"/>
              </a:rPr>
              <a:t>NPO.</a:t>
            </a:r>
            <a:endParaRPr lang="en-US" sz="1800" dirty="0">
              <a:latin typeface="Arial" panose="020B0604020202020204" pitchFamily="34" charset="0"/>
              <a:cs typeface="Arial" panose="020B0604020202020204" pitchFamily="34" charset="0"/>
            </a:endParaRPr>
          </a:p>
          <a:p>
            <a:pPr marL="285750" lvl="0" indent="-285750" algn="just" defTabSz="457200">
              <a:lnSpc>
                <a:spcPct val="150000"/>
              </a:lnSpc>
              <a:spcBef>
                <a:spcPts val="600"/>
              </a:spcBef>
            </a:pPr>
            <a:r>
              <a:rPr lang="en-US" sz="1800" dirty="0">
                <a:latin typeface="Arial" panose="020B0604020202020204" pitchFamily="34" charset="0"/>
                <a:cs typeface="Arial" panose="020B0604020202020204" pitchFamily="34" charset="0"/>
              </a:rPr>
              <a:t>On 16 October </a:t>
            </a:r>
            <a:r>
              <a:rPr lang="en-US" sz="1800" dirty="0" smtClean="0">
                <a:latin typeface="Arial" panose="020B0604020202020204" pitchFamily="34" charset="0"/>
                <a:cs typeface="Arial" panose="020B0604020202020204" pitchFamily="34" charset="0"/>
              </a:rPr>
              <a:t>2017, </a:t>
            </a:r>
            <a:r>
              <a:rPr lang="en-US" sz="1800" dirty="0">
                <a:latin typeface="Arial" panose="020B0604020202020204" pitchFamily="34" charset="0"/>
                <a:cs typeface="Arial" panose="020B0604020202020204" pitchFamily="34" charset="0"/>
              </a:rPr>
              <a:t>the NPO received 20 million grant funding from the NLC</a:t>
            </a:r>
          </a:p>
          <a:p>
            <a:pPr marL="285750" lvl="0" indent="-285750" algn="just" defTabSz="457200">
              <a:lnSpc>
                <a:spcPct val="150000"/>
              </a:lnSpc>
              <a:spcBef>
                <a:spcPts val="600"/>
              </a:spcBef>
            </a:pPr>
            <a:r>
              <a:rPr lang="en-US" sz="1800" dirty="0">
                <a:latin typeface="Arial" panose="020B0604020202020204" pitchFamily="34" charset="0"/>
                <a:cs typeface="Arial" panose="020B0604020202020204" pitchFamily="34" charset="0"/>
              </a:rPr>
              <a:t>On the following </a:t>
            </a:r>
            <a:r>
              <a:rPr lang="en-US" sz="1800" dirty="0" smtClean="0">
                <a:latin typeface="Arial" panose="020B0604020202020204" pitchFamily="34" charset="0"/>
                <a:cs typeface="Arial" panose="020B0604020202020204" pitchFamily="34" charset="0"/>
              </a:rPr>
              <a:t>day, </a:t>
            </a:r>
            <a:r>
              <a:rPr lang="en-US" sz="1800" dirty="0">
                <a:latin typeface="Arial" panose="020B0604020202020204" pitchFamily="34" charset="0"/>
                <a:cs typeface="Arial" panose="020B0604020202020204" pitchFamily="34" charset="0"/>
              </a:rPr>
              <a:t>17 October 2017 the NPO  transferred  </a:t>
            </a:r>
            <a:r>
              <a:rPr lang="en-US" sz="1800" dirty="0" smtClean="0">
                <a:latin typeface="Arial" panose="020B0604020202020204" pitchFamily="34" charset="0"/>
                <a:cs typeface="Arial" panose="020B0604020202020204" pitchFamily="34" charset="0"/>
              </a:rPr>
              <a:t>R5 million  </a:t>
            </a:r>
            <a:r>
              <a:rPr lang="en-US" sz="1800" dirty="0">
                <a:latin typeface="Arial" panose="020B0604020202020204" pitchFamily="34" charset="0"/>
                <a:cs typeface="Arial" panose="020B0604020202020204" pitchFamily="34" charset="0"/>
              </a:rPr>
              <a:t>to entity an entity linked to the hijackers.</a:t>
            </a:r>
          </a:p>
          <a:p>
            <a:pPr marL="0" indent="0" algn="just">
              <a:buNone/>
            </a:pPr>
            <a:endParaRPr lang="en-US" sz="1800" dirty="0"/>
          </a:p>
        </p:txBody>
      </p:sp>
      <p:sp>
        <p:nvSpPr>
          <p:cNvPr id="6" name="Rectangle 5"/>
          <p:cNvSpPr/>
          <p:nvPr/>
        </p:nvSpPr>
        <p:spPr>
          <a:xfrm>
            <a:off x="2830286" y="182880"/>
            <a:ext cx="5434148"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NLC SENIOR EXECUTIVE    </a:t>
            </a:r>
          </a:p>
        </p:txBody>
      </p:sp>
      <p:sp>
        <p:nvSpPr>
          <p:cNvPr id="7" name="Slide Number Placeholder 6"/>
          <p:cNvSpPr>
            <a:spLocks noGrp="1"/>
          </p:cNvSpPr>
          <p:nvPr>
            <p:ph type="sldNum" sz="quarter" idx="12"/>
          </p:nvPr>
        </p:nvSpPr>
        <p:spPr/>
        <p:txBody>
          <a:bodyPr/>
          <a:lstStyle/>
          <a:p>
            <a:fld id="{A9CDD504-248B-3749-98AD-45ADFBB8EDAD}" type="slidenum">
              <a:rPr lang="en-US" smtClean="0"/>
              <a:t>44</a:t>
            </a:fld>
            <a:endParaRPr lang="en-US" dirty="0"/>
          </a:p>
        </p:txBody>
      </p:sp>
      <p:sp>
        <p:nvSpPr>
          <p:cNvPr id="8" name="Text Placeholder 1"/>
          <p:cNvSpPr>
            <a:spLocks noGrp="1"/>
          </p:cNvSpPr>
          <p:nvPr>
            <p:ph type="body" idx="1"/>
          </p:nvPr>
        </p:nvSpPr>
        <p:spPr>
          <a:xfrm>
            <a:off x="69670" y="1854926"/>
            <a:ext cx="5451565" cy="620332"/>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3708055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74172" y="2299063"/>
            <a:ext cx="5823403" cy="3860783"/>
          </a:xfrm>
        </p:spPr>
        <p:txBody>
          <a:bodyPr>
            <a:normAutofit/>
          </a:bodyPr>
          <a:lstStyle/>
          <a:p>
            <a:r>
              <a:rPr lang="en-US" sz="1600" dirty="0" smtClean="0">
                <a:latin typeface="Arial" panose="020B0604020202020204" pitchFamily="34" charset="0"/>
                <a:cs typeface="Arial" panose="020B0604020202020204" pitchFamily="34" charset="0"/>
              </a:rPr>
              <a:t>None </a:t>
            </a: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817327" y="1471342"/>
            <a:ext cx="5826033" cy="522921"/>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817327" y="2142309"/>
            <a:ext cx="6148250" cy="4017537"/>
          </a:xfrm>
        </p:spPr>
        <p:txBody>
          <a:bodyPr>
            <a:normAutofit/>
          </a:bodyPr>
          <a:lstStyle/>
          <a:p>
            <a:pPr marL="0" indent="0" algn="just" defTabSz="457200">
              <a:lnSpc>
                <a:spcPct val="150000"/>
              </a:lnSpc>
              <a:spcBef>
                <a:spcPts val="600"/>
              </a:spcBef>
              <a:buNone/>
            </a:pPr>
            <a:r>
              <a:rPr lang="en-US" sz="1800" b="1" u="sng" dirty="0">
                <a:latin typeface="Arial" panose="020B0604020202020204" pitchFamily="34" charset="0"/>
                <a:cs typeface="Arial" panose="020B0604020202020204" pitchFamily="34" charset="0"/>
              </a:rPr>
              <a:t>Property purchased by the   Senior  official of using NLC funds – NPO 5 (Phase 1)continued</a:t>
            </a:r>
            <a:endParaRPr lang="en-US" sz="1800" b="1" dirty="0">
              <a:latin typeface="Arial" panose="020B0604020202020204" pitchFamily="34" charset="0"/>
              <a:cs typeface="Arial" panose="020B0604020202020204" pitchFamily="34" charset="0"/>
            </a:endParaRPr>
          </a:p>
          <a:p>
            <a:pPr marL="342900" lvl="0" indent="-342900" algn="just" defTabSz="457200">
              <a:lnSpc>
                <a:spcPct val="150000"/>
              </a:lnSpc>
              <a:spcBef>
                <a:spcPts val="600"/>
              </a:spcBef>
              <a:buFont typeface="Arial"/>
              <a:buChar char="•"/>
            </a:pPr>
            <a:r>
              <a:rPr lang="en-US" sz="1800" dirty="0">
                <a:latin typeface="Arial" panose="020B0604020202020204" pitchFamily="34" charset="0"/>
                <a:cs typeface="Arial" panose="020B0604020202020204" pitchFamily="34" charset="0"/>
              </a:rPr>
              <a:t>The entity transferred R2.2 million to conveyancers on 19 October 2017 for the purchase of an immovable property on behalf of a trust.</a:t>
            </a:r>
          </a:p>
          <a:p>
            <a:pPr marL="342900" lvl="0" indent="-342900" algn="just" defTabSz="457200">
              <a:lnSpc>
                <a:spcPct val="150000"/>
              </a:lnSpc>
              <a:spcBef>
                <a:spcPts val="600"/>
              </a:spcBef>
              <a:buFont typeface="Arial"/>
              <a:buChar char="•"/>
            </a:pPr>
            <a:r>
              <a:rPr lang="en-US" sz="1800" dirty="0">
                <a:latin typeface="Arial" panose="020B0604020202020204" pitchFamily="34" charset="0"/>
                <a:cs typeface="Arial" panose="020B0604020202020204" pitchFamily="34" charset="0"/>
              </a:rPr>
              <a:t>During the period in question the brother and wife of the Senior officials were trustees of the trust.</a:t>
            </a:r>
            <a:endParaRPr lang="en-US" sz="1800" dirty="0"/>
          </a:p>
          <a:p>
            <a:pPr lvl="0" algn="just"/>
            <a:endParaRPr lang="en-US" sz="1800" dirty="0"/>
          </a:p>
          <a:p>
            <a:pPr algn="just"/>
            <a:endParaRPr lang="en-US" sz="1800" dirty="0"/>
          </a:p>
        </p:txBody>
      </p:sp>
      <p:sp>
        <p:nvSpPr>
          <p:cNvPr id="6" name="Rectangle 5"/>
          <p:cNvSpPr/>
          <p:nvPr/>
        </p:nvSpPr>
        <p:spPr>
          <a:xfrm>
            <a:off x="2508068" y="130629"/>
            <a:ext cx="5531733"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NLC SENIOR EXECUTIVE    </a:t>
            </a:r>
          </a:p>
        </p:txBody>
      </p:sp>
      <p:sp>
        <p:nvSpPr>
          <p:cNvPr id="7" name="Slide Number Placeholder 6"/>
          <p:cNvSpPr>
            <a:spLocks noGrp="1"/>
          </p:cNvSpPr>
          <p:nvPr>
            <p:ph type="sldNum" sz="quarter" idx="12"/>
          </p:nvPr>
        </p:nvSpPr>
        <p:spPr/>
        <p:txBody>
          <a:bodyPr/>
          <a:lstStyle/>
          <a:p>
            <a:fld id="{A9CDD504-248B-3749-98AD-45ADFBB8EDAD}" type="slidenum">
              <a:rPr lang="en-US" smtClean="0"/>
              <a:t>45</a:t>
            </a:fld>
            <a:endParaRPr lang="en-US" dirty="0"/>
          </a:p>
        </p:txBody>
      </p:sp>
      <p:sp>
        <p:nvSpPr>
          <p:cNvPr id="8" name="Text Placeholder 1"/>
          <p:cNvSpPr>
            <a:spLocks noGrp="1"/>
          </p:cNvSpPr>
          <p:nvPr>
            <p:ph type="body" idx="1"/>
          </p:nvPr>
        </p:nvSpPr>
        <p:spPr>
          <a:xfrm>
            <a:off x="174172" y="1854926"/>
            <a:ext cx="5216434" cy="620331"/>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523835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30630" y="2238103"/>
            <a:ext cx="5866946" cy="3921743"/>
          </a:xfrm>
        </p:spPr>
        <p:txBody>
          <a:bodyPr>
            <a:normAutofit fontScale="92500" lnSpcReduction="20000"/>
          </a:bodyPr>
          <a:lstStyle/>
          <a:p>
            <a:pPr marL="0" lvl="0" indent="0" algn="just" defTabSz="457200">
              <a:lnSpc>
                <a:spcPct val="150000"/>
              </a:lnSpc>
              <a:spcBef>
                <a:spcPts val="600"/>
              </a:spcBef>
              <a:buNone/>
            </a:pPr>
            <a:r>
              <a:rPr lang="en-US" sz="1900" b="1" u="sng" dirty="0">
                <a:latin typeface="Arial" panose="020B0604020202020204" pitchFamily="34" charset="0"/>
                <a:cs typeface="Arial" panose="020B0604020202020204" pitchFamily="34" charset="0"/>
              </a:rPr>
              <a:t>Establishment of Trusts by NLC Senior Official and Family to siphon money from the NLC </a:t>
            </a:r>
          </a:p>
          <a:p>
            <a:pPr algn="just">
              <a:lnSpc>
                <a:spcPct val="150000"/>
              </a:lnSpc>
              <a:buAutoNum type="arabicPeriod"/>
            </a:pPr>
            <a:r>
              <a:rPr lang="en-US" sz="1700" dirty="0">
                <a:latin typeface="Arial" panose="020B0604020202020204" pitchFamily="34" charset="0"/>
                <a:cs typeface="Arial" panose="020B0604020202020204" pitchFamily="34" charset="0"/>
              </a:rPr>
              <a:t>The senior official of NLC was involved in a number of business activities with individuals and entities that are directly or indirectly benefiting from NLC grants. We have identified the key individuals involved.</a:t>
            </a:r>
          </a:p>
          <a:p>
            <a:pPr algn="just">
              <a:lnSpc>
                <a:spcPct val="150000"/>
              </a:lnSpc>
              <a:buAutoNum type="arabicPeriod"/>
            </a:pPr>
            <a:r>
              <a:rPr lang="en-US" sz="1700" dirty="0">
                <a:latin typeface="Arial" panose="020B0604020202020204" pitchFamily="34" charset="0"/>
                <a:cs typeface="Arial" panose="020B0604020202020204" pitchFamily="34" charset="0"/>
              </a:rPr>
              <a:t>During 2015 and 2016, both the senior official of NLC and one known individual registered two Trusts.  </a:t>
            </a:r>
          </a:p>
          <a:p>
            <a:pPr algn="just">
              <a:lnSpc>
                <a:spcPct val="150000"/>
              </a:lnSpc>
              <a:buAutoNum type="arabicPeriod"/>
            </a:pPr>
            <a:r>
              <a:rPr lang="en-US" sz="1700" dirty="0">
                <a:latin typeface="Arial" panose="020B0604020202020204" pitchFamily="34" charset="0"/>
                <a:cs typeface="Arial" panose="020B0604020202020204" pitchFamily="34" charset="0"/>
              </a:rPr>
              <a:t>Tabled in the next slide are the NPOs that transferred monies to one of the trust account</a:t>
            </a:r>
            <a:r>
              <a:rPr lang="en-US" sz="2200" dirty="0">
                <a:latin typeface="Arial" panose="020B0604020202020204" pitchFamily="34" charset="0"/>
                <a:cs typeface="Arial" panose="020B0604020202020204" pitchFamily="34" charset="0"/>
              </a:rPr>
              <a:t>. </a:t>
            </a:r>
          </a:p>
          <a:p>
            <a:pPr marL="0" lvl="0" indent="0">
              <a:buNone/>
            </a:pPr>
            <a:endParaRPr lang="en-US" sz="2400" dirty="0"/>
          </a:p>
          <a:p>
            <a:endParaRPr lang="en-US" dirty="0"/>
          </a:p>
        </p:txBody>
      </p:sp>
      <p:sp>
        <p:nvSpPr>
          <p:cNvPr id="4" name="Text Placeholder 3"/>
          <p:cNvSpPr>
            <a:spLocks noGrp="1"/>
          </p:cNvSpPr>
          <p:nvPr>
            <p:ph type="body" sz="quarter" idx="3"/>
          </p:nvPr>
        </p:nvSpPr>
        <p:spPr>
          <a:xfrm>
            <a:off x="6252754" y="1462105"/>
            <a:ext cx="5102633" cy="427655"/>
          </a:xfrm>
        </p:spPr>
        <p:txBody>
          <a:bodyPr>
            <a:normAutofit fontScale="92500"/>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172199" y="2299063"/>
            <a:ext cx="5732417" cy="3860783"/>
          </a:xfrm>
        </p:spPr>
        <p:txBody>
          <a:bodyPr>
            <a:normAutofit/>
          </a:bodyPr>
          <a:lstStyle/>
          <a:p>
            <a:pPr algn="just"/>
            <a:r>
              <a:rPr lang="en-US" sz="1600" dirty="0">
                <a:latin typeface="Arial" panose="020B0604020202020204" pitchFamily="34" charset="0"/>
                <a:cs typeface="Arial" panose="020B0604020202020204" pitchFamily="34" charset="0"/>
              </a:rPr>
              <a:t>Two disciplinary  referrals were submitted to the NLC.</a:t>
            </a:r>
          </a:p>
          <a:p>
            <a:pPr algn="just"/>
            <a:r>
              <a:rPr lang="en-US" sz="1600" dirty="0">
                <a:latin typeface="Arial" panose="020B0604020202020204" pitchFamily="34" charset="0"/>
                <a:cs typeface="Arial" panose="020B0604020202020204" pitchFamily="34" charset="0"/>
              </a:rPr>
              <a:t>NPA </a:t>
            </a:r>
            <a:r>
              <a:rPr lang="en-US" sz="1600" dirty="0" smtClean="0">
                <a:latin typeface="Arial" panose="020B0604020202020204" pitchFamily="34" charset="0"/>
                <a:cs typeface="Arial" panose="020B0604020202020204" pitchFamily="34" charset="0"/>
              </a:rPr>
              <a:t>Referrals.</a:t>
            </a:r>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Pension of the </a:t>
            </a:r>
            <a:r>
              <a:rPr lang="en-US" sz="1600" dirty="0" smtClean="0">
                <a:latin typeface="Arial" panose="020B0604020202020204" pitchFamily="34" charset="0"/>
                <a:cs typeface="Arial" panose="020B0604020202020204" pitchFamily="34" charset="0"/>
              </a:rPr>
              <a:t>former Senior Executive </a:t>
            </a:r>
            <a:r>
              <a:rPr lang="en-US" sz="1600" dirty="0">
                <a:latin typeface="Arial" panose="020B0604020202020204" pitchFamily="34" charset="0"/>
                <a:cs typeface="Arial" panose="020B0604020202020204" pitchFamily="34" charset="0"/>
              </a:rPr>
              <a:t>has been preserved.</a:t>
            </a:r>
          </a:p>
        </p:txBody>
      </p:sp>
      <p:sp>
        <p:nvSpPr>
          <p:cNvPr id="7" name="Rectangle 6"/>
          <p:cNvSpPr/>
          <p:nvPr/>
        </p:nvSpPr>
        <p:spPr>
          <a:xfrm>
            <a:off x="2229394" y="261257"/>
            <a:ext cx="5810407" cy="338554"/>
          </a:xfrm>
          <a:prstGeom prst="rect">
            <a:avLst/>
          </a:prstGeom>
        </p:spPr>
        <p:txBody>
          <a:bodyPr wrap="square">
            <a:spAutoFit/>
          </a:bodyPr>
          <a:lstStyle/>
          <a:p>
            <a:pPr lvl="0" algn="ctr"/>
            <a:r>
              <a:rPr lang="en-US" sz="1600" b="1" dirty="0" smtClean="0">
                <a:solidFill>
                  <a:prstClr val="black"/>
                </a:solidFill>
                <a:latin typeface="Arial" panose="020B0604020202020204" pitchFamily="34" charset="0"/>
                <a:cs typeface="Arial" panose="020B0604020202020204" pitchFamily="34" charset="0"/>
              </a:rPr>
              <a:t>NLC FORMER SENIOR EXECUTIVE  </a:t>
            </a:r>
            <a:endParaRPr lang="en-US" sz="1600" b="1" dirty="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A9CDD504-248B-3749-98AD-45ADFBB8EDAD}" type="slidenum">
              <a:rPr lang="en-US" smtClean="0"/>
              <a:t>46</a:t>
            </a:fld>
            <a:endParaRPr lang="en-US" dirty="0"/>
          </a:p>
        </p:txBody>
      </p:sp>
      <p:sp>
        <p:nvSpPr>
          <p:cNvPr id="8" name="Text Placeholder 1"/>
          <p:cNvSpPr>
            <a:spLocks noGrp="1"/>
          </p:cNvSpPr>
          <p:nvPr>
            <p:ph type="body" idx="1"/>
          </p:nvPr>
        </p:nvSpPr>
        <p:spPr>
          <a:xfrm>
            <a:off x="130630" y="1889760"/>
            <a:ext cx="5866946" cy="585153"/>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523251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17073" y="182880"/>
            <a:ext cx="5556070" cy="748937"/>
          </a:xfrm>
        </p:spPr>
        <p:txBody>
          <a:bodyPr>
            <a:normAutofit/>
          </a:bodyPr>
          <a:lstStyle/>
          <a:p>
            <a:pPr lvl="0" algn="ctr">
              <a:lnSpc>
                <a:spcPct val="100000"/>
              </a:lnSpc>
              <a:spcBef>
                <a:spcPts val="0"/>
              </a:spcBef>
            </a:pPr>
            <a:r>
              <a:rPr lang="en-US" sz="1600" dirty="0">
                <a:solidFill>
                  <a:prstClr val="black"/>
                </a:solidFill>
                <a:latin typeface="Arial" panose="020B0604020202020204" pitchFamily="34" charset="0"/>
                <a:cs typeface="Arial" panose="020B0604020202020204" pitchFamily="34" charset="0"/>
              </a:rPr>
              <a:t>NLC SENIOR EXECUTIVE   </a:t>
            </a:r>
          </a:p>
          <a:p>
            <a:pPr algn="ctr"/>
            <a:endParaRPr lang="en-US" dirty="0"/>
          </a:p>
        </p:txBody>
      </p:sp>
      <p:sp>
        <p:nvSpPr>
          <p:cNvPr id="4" name="Text Placeholder 3"/>
          <p:cNvSpPr>
            <a:spLocks noGrp="1"/>
          </p:cNvSpPr>
          <p:nvPr>
            <p:ph type="body" sz="quarter" idx="3"/>
          </p:nvPr>
        </p:nvSpPr>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172200" y="2473234"/>
            <a:ext cx="5183188" cy="3686612"/>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2"/>
          </p:nvPr>
        </p:nvPicPr>
        <p:blipFill>
          <a:blip r:embed="rId2"/>
          <a:stretch>
            <a:fillRect/>
          </a:stretch>
        </p:blipFill>
        <p:spPr>
          <a:xfrm>
            <a:off x="419810" y="2253673"/>
            <a:ext cx="5420747" cy="3149600"/>
          </a:xfrm>
          <a:prstGeom prst="rect">
            <a:avLst/>
          </a:prstGeom>
        </p:spPr>
      </p:pic>
      <p:sp>
        <p:nvSpPr>
          <p:cNvPr id="3" name="Slide Number Placeholder 2"/>
          <p:cNvSpPr>
            <a:spLocks noGrp="1"/>
          </p:cNvSpPr>
          <p:nvPr>
            <p:ph type="sldNum" sz="quarter" idx="12"/>
          </p:nvPr>
        </p:nvSpPr>
        <p:spPr/>
        <p:txBody>
          <a:bodyPr/>
          <a:lstStyle/>
          <a:p>
            <a:fld id="{A9CDD504-248B-3749-98AD-45ADFBB8EDAD}" type="slidenum">
              <a:rPr lang="en-US" smtClean="0"/>
              <a:t>47</a:t>
            </a:fld>
            <a:endParaRPr lang="en-US" dirty="0"/>
          </a:p>
        </p:txBody>
      </p:sp>
      <p:sp>
        <p:nvSpPr>
          <p:cNvPr id="8" name="Text Placeholder 1"/>
          <p:cNvSpPr txBox="1">
            <a:spLocks/>
          </p:cNvSpPr>
          <p:nvPr/>
        </p:nvSpPr>
        <p:spPr>
          <a:xfrm>
            <a:off x="121920" y="1898468"/>
            <a:ext cx="5875655" cy="576789"/>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987457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00594" y="2475258"/>
            <a:ext cx="5596981" cy="3684588"/>
          </a:xfrm>
        </p:spPr>
        <p:txBody>
          <a:bodyPr/>
          <a:lstStyle/>
          <a:p>
            <a:pPr marL="0" lvl="0" indent="0" algn="just" defTabSz="457200">
              <a:lnSpc>
                <a:spcPct val="100000"/>
              </a:lnSpc>
              <a:spcBef>
                <a:spcPts val="600"/>
              </a:spcBef>
              <a:buNone/>
            </a:pPr>
            <a:r>
              <a:rPr lang="en-US" sz="1400" dirty="0">
                <a:latin typeface="Arial" panose="020B0604020202020204" pitchFamily="34" charset="0"/>
                <a:cs typeface="Arial" panose="020B0604020202020204" pitchFamily="34" charset="0"/>
              </a:rPr>
              <a:t>After the Trust received funds from the NLC funds, the funds were further redistributed to the Officials personal account and other family business.</a:t>
            </a:r>
          </a:p>
          <a:p>
            <a:pPr marL="0" lvl="0" indent="0" algn="just" defTabSz="457200">
              <a:lnSpc>
                <a:spcPct val="100000"/>
              </a:lnSpc>
              <a:spcBef>
                <a:spcPts val="600"/>
              </a:spcBef>
              <a:buNone/>
            </a:pP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627222" y="1227910"/>
            <a:ext cx="5373189" cy="766354"/>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953453" y="3402916"/>
            <a:ext cx="4930455" cy="2582248"/>
          </a:xfrm>
          <a:prstGeom prst="rect">
            <a:avLst/>
          </a:prstGeom>
        </p:spPr>
      </p:pic>
      <p:sp>
        <p:nvSpPr>
          <p:cNvPr id="8" name="Rectangle 7"/>
          <p:cNvSpPr/>
          <p:nvPr/>
        </p:nvSpPr>
        <p:spPr>
          <a:xfrm>
            <a:off x="2769326" y="174171"/>
            <a:ext cx="5270475"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NLC SENIOR EXECUTIVE    </a:t>
            </a:r>
          </a:p>
        </p:txBody>
      </p:sp>
      <p:sp>
        <p:nvSpPr>
          <p:cNvPr id="6" name="Slide Number Placeholder 5"/>
          <p:cNvSpPr>
            <a:spLocks noGrp="1"/>
          </p:cNvSpPr>
          <p:nvPr>
            <p:ph type="sldNum" sz="quarter" idx="12"/>
          </p:nvPr>
        </p:nvSpPr>
        <p:spPr/>
        <p:txBody>
          <a:bodyPr/>
          <a:lstStyle/>
          <a:p>
            <a:fld id="{A9CDD504-248B-3749-98AD-45ADFBB8EDAD}" type="slidenum">
              <a:rPr lang="en-US" smtClean="0"/>
              <a:t>48</a:t>
            </a:fld>
            <a:endParaRPr lang="en-US" dirty="0"/>
          </a:p>
        </p:txBody>
      </p:sp>
      <p:sp>
        <p:nvSpPr>
          <p:cNvPr id="9" name="Text Placeholder 1"/>
          <p:cNvSpPr>
            <a:spLocks noGrp="1"/>
          </p:cNvSpPr>
          <p:nvPr>
            <p:ph type="body" idx="1"/>
          </p:nvPr>
        </p:nvSpPr>
        <p:spPr>
          <a:xfrm>
            <a:off x="156754" y="1820090"/>
            <a:ext cx="5840821" cy="655167"/>
          </a:xfrm>
        </p:spPr>
        <p:txBody>
          <a:bodyPr>
            <a:normAutofit fontScale="92500" lnSpcReduction="1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892552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7018" y="2475258"/>
            <a:ext cx="5840557" cy="3684588"/>
          </a:xfrm>
        </p:spPr>
        <p:txBody>
          <a:bodyPr>
            <a:normAutofit/>
          </a:bodyPr>
          <a:lstStyle/>
          <a:p>
            <a:pPr marL="0" lvl="0" indent="0" defTabSz="457200">
              <a:lnSpc>
                <a:spcPct val="100000"/>
              </a:lnSpc>
              <a:spcBef>
                <a:spcPts val="600"/>
              </a:spcBef>
              <a:buNone/>
            </a:pPr>
            <a:r>
              <a:rPr lang="en-US" sz="1300" b="1" u="sng" dirty="0">
                <a:latin typeface="Arial" panose="020B0604020202020204" pitchFamily="34" charset="0"/>
                <a:cs typeface="Arial" panose="020B0604020202020204" pitchFamily="34" charset="0"/>
              </a:rPr>
              <a:t>Company belonging to the brother of the Senior official of NLC </a:t>
            </a:r>
          </a:p>
          <a:p>
            <a:pPr marL="0" lvl="0" indent="0" defTabSz="457200">
              <a:lnSpc>
                <a:spcPct val="100000"/>
              </a:lnSpc>
              <a:spcBef>
                <a:spcPts val="600"/>
              </a:spcBef>
              <a:buNone/>
            </a:pPr>
            <a:endParaRPr lang="en-US" sz="1300" b="1" u="sng" dirty="0">
              <a:latin typeface="Arial" panose="020B0604020202020204" pitchFamily="34" charset="0"/>
              <a:cs typeface="Arial" panose="020B0604020202020204" pitchFamily="34" charset="0"/>
            </a:endParaRPr>
          </a:p>
          <a:p>
            <a:pPr defTabSz="457200">
              <a:lnSpc>
                <a:spcPct val="100000"/>
              </a:lnSpc>
              <a:spcBef>
                <a:spcPts val="600"/>
              </a:spcBef>
            </a:pPr>
            <a:r>
              <a:rPr lang="en-US" sz="1300" dirty="0">
                <a:latin typeface="Arial" panose="020B0604020202020204" pitchFamily="34" charset="0"/>
                <a:cs typeface="Arial" panose="020B0604020202020204" pitchFamily="34" charset="0"/>
              </a:rPr>
              <a:t>The company was established by the elder brother to the senior official of NLC in 2016. The elder brother resigned as member in March 2017. The directorship remained in the close cycle of the friends and family members of the senior official of NLC. </a:t>
            </a:r>
          </a:p>
          <a:p>
            <a:pPr algn="just" defTabSz="457200">
              <a:lnSpc>
                <a:spcPct val="150000"/>
              </a:lnSpc>
              <a:spcBef>
                <a:spcPts val="600"/>
              </a:spcBef>
            </a:pPr>
            <a:r>
              <a:rPr lang="en-US" sz="1300" dirty="0">
                <a:latin typeface="Arial" panose="020B0604020202020204" pitchFamily="34" charset="0"/>
                <a:cs typeface="Arial" panose="020B0604020202020204" pitchFamily="34" charset="0"/>
              </a:rPr>
              <a:t>Tabled in the next slide shows the NPOs that transferred monies to the company belonging to the brother of one senior official of NLC;</a:t>
            </a:r>
          </a:p>
          <a:p>
            <a:pPr marL="0" lvl="0" indent="0" algn="just" defTabSz="457200">
              <a:lnSpc>
                <a:spcPct val="150000"/>
              </a:lnSpc>
              <a:spcBef>
                <a:spcPts val="600"/>
              </a:spcBef>
              <a:buNone/>
            </a:pPr>
            <a:endParaRPr lang="en-US" sz="1300" dirty="0">
              <a:latin typeface="Arial" panose="020B0604020202020204" pitchFamily="34" charset="0"/>
              <a:cs typeface="Arial" panose="020B0604020202020204" pitchFamily="34" charset="0"/>
            </a:endParaRPr>
          </a:p>
          <a:p>
            <a:pPr marL="0" indent="0">
              <a:buNone/>
            </a:pPr>
            <a:endParaRPr lang="en-US" sz="1300" dirty="0"/>
          </a:p>
        </p:txBody>
      </p:sp>
      <p:sp>
        <p:nvSpPr>
          <p:cNvPr id="4" name="Text Placeholder 3"/>
          <p:cNvSpPr>
            <a:spLocks noGrp="1"/>
          </p:cNvSpPr>
          <p:nvPr>
            <p:ph type="body" sz="quarter" idx="3"/>
          </p:nvPr>
        </p:nvSpPr>
        <p:spPr>
          <a:xfrm>
            <a:off x="6172200" y="1651346"/>
            <a:ext cx="5183188" cy="448506"/>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7" name="Rectangle 6"/>
          <p:cNvSpPr/>
          <p:nvPr/>
        </p:nvSpPr>
        <p:spPr>
          <a:xfrm>
            <a:off x="2185851" y="95794"/>
            <a:ext cx="5853950"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NLC SENIOR EXECUTIVE   </a:t>
            </a:r>
          </a:p>
        </p:txBody>
      </p:sp>
      <p:sp>
        <p:nvSpPr>
          <p:cNvPr id="6" name="Slide Number Placeholder 5"/>
          <p:cNvSpPr>
            <a:spLocks noGrp="1"/>
          </p:cNvSpPr>
          <p:nvPr>
            <p:ph type="sldNum" sz="quarter" idx="12"/>
          </p:nvPr>
        </p:nvSpPr>
        <p:spPr/>
        <p:txBody>
          <a:bodyPr/>
          <a:lstStyle/>
          <a:p>
            <a:fld id="{A9CDD504-248B-3749-98AD-45ADFBB8EDAD}" type="slidenum">
              <a:rPr lang="en-US" smtClean="0"/>
              <a:t>49</a:t>
            </a:fld>
            <a:endParaRPr lang="en-US" dirty="0"/>
          </a:p>
        </p:txBody>
      </p:sp>
      <p:sp>
        <p:nvSpPr>
          <p:cNvPr id="8" name="Text Placeholder 1"/>
          <p:cNvSpPr>
            <a:spLocks noGrp="1"/>
          </p:cNvSpPr>
          <p:nvPr>
            <p:ph type="body" idx="1"/>
          </p:nvPr>
        </p:nvSpPr>
        <p:spPr>
          <a:xfrm>
            <a:off x="157018" y="1889760"/>
            <a:ext cx="5840557" cy="585498"/>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336126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4294967295"/>
          </p:nvPr>
        </p:nvSpPr>
        <p:spPr>
          <a:xfrm>
            <a:off x="8242300" y="6293292"/>
            <a:ext cx="2311400" cy="365125"/>
          </a:xfrm>
          <a:prstGeom prst="rect">
            <a:avLst/>
          </a:prstGeom>
        </p:spPr>
        <p:txBody>
          <a:bodyPr/>
          <a:lstStyle/>
          <a:p>
            <a:pPr defTabSz="457200">
              <a:defRPr/>
            </a:pPr>
            <a:fld id="{9606CA99-BDBE-4114-A376-B0F3ABB74991}" type="slidenum">
              <a:rPr lang="en-ZA" altLang="en-US">
                <a:solidFill>
                  <a:prstClr val="black">
                    <a:tint val="75000"/>
                  </a:prstClr>
                </a:solidFill>
                <a:latin typeface="Arial" panose="020B0604020202020204" pitchFamily="34" charset="0"/>
                <a:cs typeface="Arial" panose="020B0604020202020204" pitchFamily="34" charset="0"/>
              </a:rPr>
              <a:pPr defTabSz="457200">
                <a:defRPr/>
              </a:pPr>
              <a:t>5</a:t>
            </a:fld>
            <a:endParaRPr lang="en-ZA" altLang="en-US" dirty="0">
              <a:solidFill>
                <a:prstClr val="black">
                  <a:tint val="75000"/>
                </a:prstClr>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264228" y="60961"/>
            <a:ext cx="7724503" cy="830995"/>
          </a:xfrm>
        </p:spPr>
        <p:txBody>
          <a:bodyPr>
            <a:noAutofit/>
          </a:bodyPr>
          <a:lstStyle/>
          <a:p>
            <a:pPr algn="ctr"/>
            <a:r>
              <a:rPr lang="en-ZA" sz="1600" b="1" dirty="0">
                <a:latin typeface="Arial" panose="020B0604020202020204" pitchFamily="34" charset="0"/>
                <a:cs typeface="Arial" panose="020B0604020202020204" pitchFamily="34" charset="0"/>
              </a:rPr>
              <a:t>SIU OUTCOMES CONSEQUENCE MANAGEMENT</a:t>
            </a:r>
            <a:endParaRPr lang="en-US" sz="1600" b="1" dirty="0">
              <a:latin typeface="Arial" panose="020B0604020202020204" pitchFamily="34" charset="0"/>
              <a:cs typeface="Arial" panose="020B0604020202020204" pitchFamily="34" charset="0"/>
            </a:endParaRPr>
          </a:p>
        </p:txBody>
      </p:sp>
      <p:graphicFrame>
        <p:nvGraphicFramePr>
          <p:cNvPr id="6" name="Diagram 5"/>
          <p:cNvGraphicFramePr/>
          <p:nvPr/>
        </p:nvGraphicFramePr>
        <p:xfrm>
          <a:off x="2118296" y="1803400"/>
          <a:ext cx="7940104" cy="3578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2717800" y="5422901"/>
            <a:ext cx="6667500" cy="375729"/>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ZA" b="1" dirty="0">
                <a:solidFill>
                  <a:prstClr val="white"/>
                </a:solidFill>
                <a:latin typeface="Arial" panose="020B0604020202020204" pitchFamily="34" charset="0"/>
                <a:cs typeface="Arial" panose="020B0604020202020204" pitchFamily="34" charset="0"/>
              </a:rPr>
              <a:t>SYSTEMIC RECOMMENDATIONS</a:t>
            </a:r>
          </a:p>
        </p:txBody>
      </p:sp>
    </p:spTree>
    <p:extLst>
      <p:ext uri="{BB962C8B-B14F-4D97-AF65-F5344CB8AC3E}">
        <p14:creationId xmlns:p14="http://schemas.microsoft.com/office/powerpoint/2010/main" val="1579991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 name="Canvas 615"/>
          <p:cNvGrpSpPr/>
          <p:nvPr/>
        </p:nvGrpSpPr>
        <p:grpSpPr>
          <a:xfrm>
            <a:off x="0" y="1567543"/>
            <a:ext cx="9370423" cy="4930209"/>
            <a:chOff x="0" y="0"/>
            <a:chExt cx="6108065" cy="3324225"/>
          </a:xfrm>
        </p:grpSpPr>
        <p:sp>
          <p:nvSpPr>
            <p:cNvPr id="615" name="Rectangle 614"/>
            <p:cNvSpPr/>
            <p:nvPr/>
          </p:nvSpPr>
          <p:spPr>
            <a:xfrm>
              <a:off x="0" y="0"/>
              <a:ext cx="6108065" cy="3324225"/>
            </a:xfrm>
            <a:prstGeom prst="rect">
              <a:avLst/>
            </a:prstGeom>
            <a:noFill/>
            <a:ln>
              <a:noFill/>
            </a:ln>
          </p:spPr>
        </p:sp>
        <p:grpSp>
          <p:nvGrpSpPr>
            <p:cNvPr id="616" name="Group 615"/>
            <p:cNvGrpSpPr>
              <a:grpSpLocks/>
            </p:cNvGrpSpPr>
            <p:nvPr/>
          </p:nvGrpSpPr>
          <p:grpSpPr bwMode="auto">
            <a:xfrm>
              <a:off x="681990" y="0"/>
              <a:ext cx="2986405" cy="1228090"/>
              <a:chOff x="1074" y="0"/>
              <a:chExt cx="4703" cy="1934"/>
            </a:xfrm>
          </p:grpSpPr>
          <p:sp>
            <p:nvSpPr>
              <p:cNvPr id="1026" name="Rectangle 1025"/>
              <p:cNvSpPr>
                <a:spLocks noChangeArrowheads="1"/>
              </p:cNvSpPr>
              <p:nvPr/>
            </p:nvSpPr>
            <p:spPr bwMode="auto">
              <a:xfrm>
                <a:off x="1083" y="6"/>
                <a:ext cx="446" cy="49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27" name="Rectangle 1026"/>
              <p:cNvSpPr>
                <a:spLocks noChangeArrowheads="1"/>
              </p:cNvSpPr>
              <p:nvPr/>
            </p:nvSpPr>
            <p:spPr bwMode="auto">
              <a:xfrm>
                <a:off x="1187" y="6"/>
                <a:ext cx="239" cy="122"/>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28" name="Rectangle 1027"/>
              <p:cNvSpPr>
                <a:spLocks noChangeArrowheads="1"/>
              </p:cNvSpPr>
              <p:nvPr/>
            </p:nvSpPr>
            <p:spPr bwMode="auto">
              <a:xfrm>
                <a:off x="1187" y="3"/>
                <a:ext cx="16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9" name="Rectangle 1028"/>
              <p:cNvSpPr>
                <a:spLocks noChangeArrowheads="1"/>
              </p:cNvSpPr>
              <p:nvPr/>
            </p:nvSpPr>
            <p:spPr bwMode="auto">
              <a:xfrm>
                <a:off x="1426" y="3"/>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0" name="Rectangle 1029"/>
              <p:cNvSpPr>
                <a:spLocks noChangeArrowheads="1"/>
              </p:cNvSpPr>
              <p:nvPr/>
            </p:nvSpPr>
            <p:spPr bwMode="auto">
              <a:xfrm>
                <a:off x="1539" y="6"/>
                <a:ext cx="1512" cy="49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31" name="Rectangle 1030"/>
              <p:cNvSpPr>
                <a:spLocks noChangeArrowheads="1"/>
              </p:cNvSpPr>
              <p:nvPr/>
            </p:nvSpPr>
            <p:spPr bwMode="auto">
              <a:xfrm>
                <a:off x="1642" y="251"/>
                <a:ext cx="1306" cy="12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32" name="Rectangle 1031"/>
              <p:cNvSpPr>
                <a:spLocks noChangeArrowheads="1"/>
              </p:cNvSpPr>
              <p:nvPr/>
            </p:nvSpPr>
            <p:spPr bwMode="auto">
              <a:xfrm>
                <a:off x="1932" y="249"/>
                <a:ext cx="3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Entity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3" name="Rectangle 1032"/>
              <p:cNvSpPr>
                <a:spLocks noChangeArrowheads="1"/>
              </p:cNvSpPr>
              <p:nvPr/>
            </p:nvSpPr>
            <p:spPr bwMode="auto">
              <a:xfrm>
                <a:off x="2428" y="249"/>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4" name="Rectangle 1033"/>
              <p:cNvSpPr>
                <a:spLocks noChangeArrowheads="1"/>
              </p:cNvSpPr>
              <p:nvPr/>
            </p:nvSpPr>
            <p:spPr bwMode="auto">
              <a:xfrm>
                <a:off x="2478" y="249"/>
                <a:ext cx="12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5" name="Rectangle 1034"/>
              <p:cNvSpPr>
                <a:spLocks noChangeArrowheads="1"/>
              </p:cNvSpPr>
              <p:nvPr/>
            </p:nvSpPr>
            <p:spPr bwMode="auto">
              <a:xfrm>
                <a:off x="2658" y="249"/>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6" name="Rectangle 1035"/>
              <p:cNvSpPr>
                <a:spLocks noChangeArrowheads="1"/>
              </p:cNvSpPr>
              <p:nvPr/>
            </p:nvSpPr>
            <p:spPr bwMode="auto">
              <a:xfrm>
                <a:off x="1642" y="374"/>
                <a:ext cx="1306" cy="122"/>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37" name="Rectangle 1036"/>
              <p:cNvSpPr>
                <a:spLocks noChangeArrowheads="1"/>
              </p:cNvSpPr>
              <p:nvPr/>
            </p:nvSpPr>
            <p:spPr bwMode="auto">
              <a:xfrm>
                <a:off x="1644" y="371"/>
                <a:ext cx="89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(enabling NPO)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8" name="Rectangle 1037"/>
              <p:cNvSpPr>
                <a:spLocks noChangeArrowheads="1"/>
              </p:cNvSpPr>
              <p:nvPr/>
            </p:nvSpPr>
            <p:spPr bwMode="auto">
              <a:xfrm>
                <a:off x="2943" y="37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9" name="Rectangle 1038"/>
              <p:cNvSpPr>
                <a:spLocks noChangeArrowheads="1"/>
              </p:cNvSpPr>
              <p:nvPr/>
            </p:nvSpPr>
            <p:spPr bwMode="auto">
              <a:xfrm>
                <a:off x="3056" y="6"/>
                <a:ext cx="1342" cy="49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40" name="Rectangle 1039"/>
              <p:cNvSpPr>
                <a:spLocks noChangeArrowheads="1"/>
              </p:cNvSpPr>
              <p:nvPr/>
            </p:nvSpPr>
            <p:spPr bwMode="auto">
              <a:xfrm>
                <a:off x="3164" y="6"/>
                <a:ext cx="1131" cy="122"/>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41" name="Rectangle 1040"/>
              <p:cNvSpPr>
                <a:spLocks noChangeArrowheads="1"/>
              </p:cNvSpPr>
              <p:nvPr/>
            </p:nvSpPr>
            <p:spPr bwMode="auto">
              <a:xfrm>
                <a:off x="3260" y="3"/>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42" name="Rectangle 1041"/>
              <p:cNvSpPr>
                <a:spLocks noChangeArrowheads="1"/>
              </p:cNvSpPr>
              <p:nvPr/>
            </p:nvSpPr>
            <p:spPr bwMode="auto">
              <a:xfrm>
                <a:off x="3979" y="3"/>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3" name="Rectangle 1042"/>
              <p:cNvSpPr>
                <a:spLocks noChangeArrowheads="1"/>
              </p:cNvSpPr>
              <p:nvPr/>
            </p:nvSpPr>
            <p:spPr bwMode="auto">
              <a:xfrm>
                <a:off x="4029" y="3"/>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44" name="Rectangle 1043"/>
              <p:cNvSpPr>
                <a:spLocks noChangeArrowheads="1"/>
              </p:cNvSpPr>
              <p:nvPr/>
            </p:nvSpPr>
            <p:spPr bwMode="auto">
              <a:xfrm>
                <a:off x="3164" y="128"/>
                <a:ext cx="1131" cy="12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45" name="Rectangle 1044"/>
              <p:cNvSpPr>
                <a:spLocks noChangeArrowheads="1"/>
              </p:cNvSpPr>
              <p:nvPr/>
            </p:nvSpPr>
            <p:spPr bwMode="auto">
              <a:xfrm>
                <a:off x="3593" y="125"/>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46" name="Rectangle 1045"/>
              <p:cNvSpPr>
                <a:spLocks noChangeArrowheads="1"/>
              </p:cNvSpPr>
              <p:nvPr/>
            </p:nvSpPr>
            <p:spPr bwMode="auto">
              <a:xfrm>
                <a:off x="3164" y="251"/>
                <a:ext cx="1131" cy="12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47" name="Rectangle 1046"/>
              <p:cNvSpPr>
                <a:spLocks noChangeArrowheads="1"/>
              </p:cNvSpPr>
              <p:nvPr/>
            </p:nvSpPr>
            <p:spPr bwMode="auto">
              <a:xfrm>
                <a:off x="3265" y="249"/>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48" name="Rectangle 1047"/>
              <p:cNvSpPr>
                <a:spLocks noChangeArrowheads="1"/>
              </p:cNvSpPr>
              <p:nvPr/>
            </p:nvSpPr>
            <p:spPr bwMode="auto">
              <a:xfrm>
                <a:off x="3164" y="374"/>
                <a:ext cx="1131" cy="122"/>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49" name="Rectangle 1048"/>
              <p:cNvSpPr>
                <a:spLocks noChangeArrowheads="1"/>
              </p:cNvSpPr>
              <p:nvPr/>
            </p:nvSpPr>
            <p:spPr bwMode="auto">
              <a:xfrm>
                <a:off x="3480" y="371"/>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50" name="Rectangle 1049"/>
              <p:cNvSpPr>
                <a:spLocks noChangeArrowheads="1"/>
              </p:cNvSpPr>
              <p:nvPr/>
            </p:nvSpPr>
            <p:spPr bwMode="auto">
              <a:xfrm>
                <a:off x="3979" y="37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1" name="Rectangle 1050"/>
              <p:cNvSpPr>
                <a:spLocks noChangeArrowheads="1"/>
              </p:cNvSpPr>
              <p:nvPr/>
            </p:nvSpPr>
            <p:spPr bwMode="auto">
              <a:xfrm>
                <a:off x="4406" y="6"/>
                <a:ext cx="1359" cy="49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52" name="Rectangle 1051"/>
              <p:cNvSpPr>
                <a:spLocks noChangeArrowheads="1"/>
              </p:cNvSpPr>
              <p:nvPr/>
            </p:nvSpPr>
            <p:spPr bwMode="auto">
              <a:xfrm>
                <a:off x="4511" y="128"/>
                <a:ext cx="1153" cy="12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53" name="Rectangle 1052"/>
              <p:cNvSpPr>
                <a:spLocks noChangeArrowheads="1"/>
              </p:cNvSpPr>
              <p:nvPr/>
            </p:nvSpPr>
            <p:spPr bwMode="auto">
              <a:xfrm>
                <a:off x="4722" y="125"/>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4" name="Rectangle 1053"/>
              <p:cNvSpPr>
                <a:spLocks noChangeArrowheads="1"/>
              </p:cNvSpPr>
              <p:nvPr/>
            </p:nvSpPr>
            <p:spPr bwMode="auto">
              <a:xfrm>
                <a:off x="4772" y="125"/>
                <a:ext cx="4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Amount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5" name="Rectangle 1054"/>
              <p:cNvSpPr>
                <a:spLocks noChangeArrowheads="1"/>
              </p:cNvSpPr>
              <p:nvPr/>
            </p:nvSpPr>
            <p:spPr bwMode="auto">
              <a:xfrm>
                <a:off x="5451" y="125"/>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6" name="Rectangle 1055"/>
              <p:cNvSpPr>
                <a:spLocks noChangeArrowheads="1"/>
              </p:cNvSpPr>
              <p:nvPr/>
            </p:nvSpPr>
            <p:spPr bwMode="auto">
              <a:xfrm>
                <a:off x="4511" y="251"/>
                <a:ext cx="1153" cy="12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57" name="Rectangle 1056"/>
              <p:cNvSpPr>
                <a:spLocks noChangeArrowheads="1"/>
              </p:cNvSpPr>
              <p:nvPr/>
            </p:nvSpPr>
            <p:spPr bwMode="auto">
              <a:xfrm>
                <a:off x="4561" y="249"/>
                <a:ext cx="75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Received by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8" name="Rectangle 1057"/>
              <p:cNvSpPr>
                <a:spLocks noChangeArrowheads="1"/>
              </p:cNvSpPr>
              <p:nvPr/>
            </p:nvSpPr>
            <p:spPr bwMode="auto">
              <a:xfrm>
                <a:off x="4511" y="374"/>
                <a:ext cx="1153" cy="122"/>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59" name="Rectangle 1058"/>
              <p:cNvSpPr>
                <a:spLocks noChangeArrowheads="1"/>
              </p:cNvSpPr>
              <p:nvPr/>
            </p:nvSpPr>
            <p:spPr bwMode="auto">
              <a:xfrm>
                <a:off x="4715" y="371"/>
                <a:ext cx="5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Upbrand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0" name="Rectangle 1059"/>
              <p:cNvSpPr>
                <a:spLocks noChangeArrowheads="1"/>
              </p:cNvSpPr>
              <p:nvPr/>
            </p:nvSpPr>
            <p:spPr bwMode="auto">
              <a:xfrm>
                <a:off x="5456" y="37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1" name="Rectangle 1060"/>
              <p:cNvSpPr>
                <a:spLocks noChangeArrowheads="1"/>
              </p:cNvSpPr>
              <p:nvPr/>
            </p:nvSpPr>
            <p:spPr bwMode="auto">
              <a:xfrm>
                <a:off x="5503" y="37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2" name="Rectangle 1061"/>
              <p:cNvSpPr>
                <a:spLocks noChangeArrowheads="1"/>
              </p:cNvSpPr>
              <p:nvPr/>
            </p:nvSpPr>
            <p:spPr bwMode="auto">
              <a:xfrm>
                <a:off x="1074" y="0"/>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63" name="Rectangle 1062"/>
              <p:cNvSpPr>
                <a:spLocks noChangeArrowheads="1"/>
              </p:cNvSpPr>
              <p:nvPr/>
            </p:nvSpPr>
            <p:spPr bwMode="auto">
              <a:xfrm>
                <a:off x="1074" y="0"/>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64" name="Rectangle 1063"/>
              <p:cNvSpPr>
                <a:spLocks noChangeArrowheads="1"/>
              </p:cNvSpPr>
              <p:nvPr/>
            </p:nvSpPr>
            <p:spPr bwMode="auto">
              <a:xfrm>
                <a:off x="1083" y="0"/>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65" name="Rectangle 1064"/>
              <p:cNvSpPr>
                <a:spLocks noChangeArrowheads="1"/>
              </p:cNvSpPr>
              <p:nvPr/>
            </p:nvSpPr>
            <p:spPr bwMode="auto">
              <a:xfrm>
                <a:off x="1529" y="0"/>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66" name="Rectangle 1065"/>
              <p:cNvSpPr>
                <a:spLocks noChangeArrowheads="1"/>
              </p:cNvSpPr>
              <p:nvPr/>
            </p:nvSpPr>
            <p:spPr bwMode="auto">
              <a:xfrm>
                <a:off x="1539" y="0"/>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67" name="Rectangle 1066"/>
              <p:cNvSpPr>
                <a:spLocks noChangeArrowheads="1"/>
              </p:cNvSpPr>
              <p:nvPr/>
            </p:nvSpPr>
            <p:spPr bwMode="auto">
              <a:xfrm>
                <a:off x="3051" y="0"/>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68" name="Rectangle 1067"/>
              <p:cNvSpPr>
                <a:spLocks noChangeArrowheads="1"/>
              </p:cNvSpPr>
              <p:nvPr/>
            </p:nvSpPr>
            <p:spPr bwMode="auto">
              <a:xfrm>
                <a:off x="3061" y="0"/>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69" name="Rectangle 1068"/>
              <p:cNvSpPr>
                <a:spLocks noChangeArrowheads="1"/>
              </p:cNvSpPr>
              <p:nvPr/>
            </p:nvSpPr>
            <p:spPr bwMode="auto">
              <a:xfrm>
                <a:off x="4401" y="0"/>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70" name="Rectangle 1069"/>
              <p:cNvSpPr>
                <a:spLocks noChangeArrowheads="1"/>
              </p:cNvSpPr>
              <p:nvPr/>
            </p:nvSpPr>
            <p:spPr bwMode="auto">
              <a:xfrm>
                <a:off x="4410" y="0"/>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71" name="Rectangle 1070"/>
              <p:cNvSpPr>
                <a:spLocks noChangeArrowheads="1"/>
              </p:cNvSpPr>
              <p:nvPr/>
            </p:nvSpPr>
            <p:spPr bwMode="auto">
              <a:xfrm>
                <a:off x="5767" y="0"/>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72" name="Rectangle 1071"/>
              <p:cNvSpPr>
                <a:spLocks noChangeArrowheads="1"/>
              </p:cNvSpPr>
              <p:nvPr/>
            </p:nvSpPr>
            <p:spPr bwMode="auto">
              <a:xfrm>
                <a:off x="5767" y="0"/>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73" name="Rectangle 1072"/>
              <p:cNvSpPr>
                <a:spLocks noChangeArrowheads="1"/>
              </p:cNvSpPr>
              <p:nvPr/>
            </p:nvSpPr>
            <p:spPr bwMode="auto">
              <a:xfrm>
                <a:off x="1074" y="6"/>
                <a:ext cx="9" cy="4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74" name="Rectangle 1073"/>
              <p:cNvSpPr>
                <a:spLocks noChangeArrowheads="1"/>
              </p:cNvSpPr>
              <p:nvPr/>
            </p:nvSpPr>
            <p:spPr bwMode="auto">
              <a:xfrm>
                <a:off x="1529" y="6"/>
                <a:ext cx="10" cy="4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75" name="Rectangle 1074"/>
              <p:cNvSpPr>
                <a:spLocks noChangeArrowheads="1"/>
              </p:cNvSpPr>
              <p:nvPr/>
            </p:nvSpPr>
            <p:spPr bwMode="auto">
              <a:xfrm>
                <a:off x="3051" y="6"/>
                <a:ext cx="10" cy="4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76" name="Rectangle 1075"/>
              <p:cNvSpPr>
                <a:spLocks noChangeArrowheads="1"/>
              </p:cNvSpPr>
              <p:nvPr/>
            </p:nvSpPr>
            <p:spPr bwMode="auto">
              <a:xfrm>
                <a:off x="4401" y="6"/>
                <a:ext cx="9" cy="4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77" name="Rectangle 1076"/>
              <p:cNvSpPr>
                <a:spLocks noChangeArrowheads="1"/>
              </p:cNvSpPr>
              <p:nvPr/>
            </p:nvSpPr>
            <p:spPr bwMode="auto">
              <a:xfrm>
                <a:off x="5767" y="6"/>
                <a:ext cx="10" cy="4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78" name="Rectangle 1077"/>
              <p:cNvSpPr>
                <a:spLocks noChangeArrowheads="1"/>
              </p:cNvSpPr>
              <p:nvPr/>
            </p:nvSpPr>
            <p:spPr bwMode="auto">
              <a:xfrm>
                <a:off x="1083" y="501"/>
                <a:ext cx="446"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79" name="Rectangle 1078"/>
              <p:cNvSpPr>
                <a:spLocks noChangeArrowheads="1"/>
              </p:cNvSpPr>
              <p:nvPr/>
            </p:nvSpPr>
            <p:spPr bwMode="auto">
              <a:xfrm>
                <a:off x="1187" y="501"/>
                <a:ext cx="239"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80" name="Rectangle 1079"/>
              <p:cNvSpPr>
                <a:spLocks noChangeArrowheads="1"/>
              </p:cNvSpPr>
              <p:nvPr/>
            </p:nvSpPr>
            <p:spPr bwMode="auto">
              <a:xfrm>
                <a:off x="1187" y="504"/>
                <a:ext cx="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81" name="Rectangle 1080"/>
              <p:cNvSpPr>
                <a:spLocks noChangeArrowheads="1"/>
              </p:cNvSpPr>
              <p:nvPr/>
            </p:nvSpPr>
            <p:spPr bwMode="auto">
              <a:xfrm>
                <a:off x="1287" y="504"/>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82" name="Rectangle 1081"/>
              <p:cNvSpPr>
                <a:spLocks noChangeArrowheads="1"/>
              </p:cNvSpPr>
              <p:nvPr/>
            </p:nvSpPr>
            <p:spPr bwMode="auto">
              <a:xfrm>
                <a:off x="1539" y="501"/>
                <a:ext cx="151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83" name="Rectangle 1082"/>
              <p:cNvSpPr>
                <a:spLocks noChangeArrowheads="1"/>
              </p:cNvSpPr>
              <p:nvPr/>
            </p:nvSpPr>
            <p:spPr bwMode="auto">
              <a:xfrm>
                <a:off x="1642" y="501"/>
                <a:ext cx="1306"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84" name="Rectangle 1083"/>
              <p:cNvSpPr>
                <a:spLocks noChangeArrowheads="1"/>
              </p:cNvSpPr>
              <p:nvPr/>
            </p:nvSpPr>
            <p:spPr bwMode="auto">
              <a:xfrm>
                <a:off x="1642" y="504"/>
                <a:ext cx="108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rivate company 10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85" name="Rectangle 1084"/>
              <p:cNvSpPr>
                <a:spLocks noChangeArrowheads="1"/>
              </p:cNvSpPr>
              <p:nvPr/>
            </p:nvSpPr>
            <p:spPr bwMode="auto">
              <a:xfrm>
                <a:off x="1642" y="625"/>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86" name="Rectangle 1085"/>
              <p:cNvSpPr>
                <a:spLocks noChangeArrowheads="1"/>
              </p:cNvSpPr>
              <p:nvPr/>
            </p:nvSpPr>
            <p:spPr bwMode="auto">
              <a:xfrm>
                <a:off x="2670" y="62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87" name="Rectangle 1086"/>
              <p:cNvSpPr>
                <a:spLocks noChangeArrowheads="1"/>
              </p:cNvSpPr>
              <p:nvPr/>
            </p:nvSpPr>
            <p:spPr bwMode="auto">
              <a:xfrm>
                <a:off x="3056" y="501"/>
                <a:ext cx="134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88" name="Rectangle 1087"/>
              <p:cNvSpPr>
                <a:spLocks noChangeArrowheads="1"/>
              </p:cNvSpPr>
              <p:nvPr/>
            </p:nvSpPr>
            <p:spPr bwMode="auto">
              <a:xfrm>
                <a:off x="3164" y="625"/>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89" name="Rectangle 1088"/>
              <p:cNvSpPr>
                <a:spLocks noChangeArrowheads="1"/>
              </p:cNvSpPr>
              <p:nvPr/>
            </p:nvSpPr>
            <p:spPr bwMode="auto">
              <a:xfrm>
                <a:off x="3164" y="627"/>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90" name="Rectangle 1089"/>
              <p:cNvSpPr>
                <a:spLocks noChangeArrowheads="1"/>
              </p:cNvSpPr>
              <p:nvPr/>
            </p:nvSpPr>
            <p:spPr bwMode="auto">
              <a:xfrm>
                <a:off x="4264" y="62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1" name="Rectangle 1090"/>
              <p:cNvSpPr>
                <a:spLocks noChangeArrowheads="1"/>
              </p:cNvSpPr>
              <p:nvPr/>
            </p:nvSpPr>
            <p:spPr bwMode="auto">
              <a:xfrm>
                <a:off x="4406" y="501"/>
                <a:ext cx="1359"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92" name="Rectangle 1091"/>
              <p:cNvSpPr>
                <a:spLocks noChangeArrowheads="1"/>
              </p:cNvSpPr>
              <p:nvPr/>
            </p:nvSpPr>
            <p:spPr bwMode="auto">
              <a:xfrm>
                <a:off x="4511" y="501"/>
                <a:ext cx="1153"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93" name="Rectangle 1092"/>
              <p:cNvSpPr>
                <a:spLocks noChangeArrowheads="1"/>
              </p:cNvSpPr>
              <p:nvPr/>
            </p:nvSpPr>
            <p:spPr bwMode="auto">
              <a:xfrm>
                <a:off x="4511" y="504"/>
                <a:ext cx="3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4" name="Rectangle 1093"/>
              <p:cNvSpPr>
                <a:spLocks noChangeArrowheads="1"/>
              </p:cNvSpPr>
              <p:nvPr/>
            </p:nvSpPr>
            <p:spPr bwMode="auto">
              <a:xfrm>
                <a:off x="4511" y="625"/>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95" name="Rectangle 1094"/>
              <p:cNvSpPr>
                <a:spLocks noChangeArrowheads="1"/>
              </p:cNvSpPr>
              <p:nvPr/>
            </p:nvSpPr>
            <p:spPr bwMode="auto">
              <a:xfrm>
                <a:off x="4511" y="627"/>
                <a:ext cx="6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560,000.00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6" name="Rectangle 1095"/>
              <p:cNvSpPr>
                <a:spLocks noChangeArrowheads="1"/>
              </p:cNvSpPr>
              <p:nvPr/>
            </p:nvSpPr>
            <p:spPr bwMode="auto">
              <a:xfrm>
                <a:off x="5460" y="62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7" name="Rectangle 1096"/>
              <p:cNvSpPr>
                <a:spLocks noChangeArrowheads="1"/>
              </p:cNvSpPr>
              <p:nvPr/>
            </p:nvSpPr>
            <p:spPr bwMode="auto">
              <a:xfrm>
                <a:off x="1074" y="496"/>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98" name="Rectangle 1097"/>
              <p:cNvSpPr>
                <a:spLocks noChangeArrowheads="1"/>
              </p:cNvSpPr>
              <p:nvPr/>
            </p:nvSpPr>
            <p:spPr bwMode="auto">
              <a:xfrm>
                <a:off x="1083" y="496"/>
                <a:ext cx="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99" name="Rectangle 1098"/>
              <p:cNvSpPr>
                <a:spLocks noChangeArrowheads="1"/>
              </p:cNvSpPr>
              <p:nvPr/>
            </p:nvSpPr>
            <p:spPr bwMode="auto">
              <a:xfrm>
                <a:off x="1529" y="496"/>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00" name="Rectangle 1099"/>
              <p:cNvSpPr>
                <a:spLocks noChangeArrowheads="1"/>
              </p:cNvSpPr>
              <p:nvPr/>
            </p:nvSpPr>
            <p:spPr bwMode="auto">
              <a:xfrm>
                <a:off x="1539" y="496"/>
                <a:ext cx="151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01" name="Rectangle 1100"/>
              <p:cNvSpPr>
                <a:spLocks noChangeArrowheads="1"/>
              </p:cNvSpPr>
              <p:nvPr/>
            </p:nvSpPr>
            <p:spPr bwMode="auto">
              <a:xfrm>
                <a:off x="3051" y="496"/>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02" name="Rectangle 1101"/>
              <p:cNvSpPr>
                <a:spLocks noChangeArrowheads="1"/>
              </p:cNvSpPr>
              <p:nvPr/>
            </p:nvSpPr>
            <p:spPr bwMode="auto">
              <a:xfrm>
                <a:off x="3061" y="496"/>
                <a:ext cx="134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03" name="Rectangle 1102"/>
              <p:cNvSpPr>
                <a:spLocks noChangeArrowheads="1"/>
              </p:cNvSpPr>
              <p:nvPr/>
            </p:nvSpPr>
            <p:spPr bwMode="auto">
              <a:xfrm>
                <a:off x="4401" y="496"/>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04" name="Rectangle 1103"/>
              <p:cNvSpPr>
                <a:spLocks noChangeArrowheads="1"/>
              </p:cNvSpPr>
              <p:nvPr/>
            </p:nvSpPr>
            <p:spPr bwMode="auto">
              <a:xfrm>
                <a:off x="4410" y="496"/>
                <a:ext cx="13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05" name="Rectangle 1104"/>
              <p:cNvSpPr>
                <a:spLocks noChangeArrowheads="1"/>
              </p:cNvSpPr>
              <p:nvPr/>
            </p:nvSpPr>
            <p:spPr bwMode="auto">
              <a:xfrm>
                <a:off x="5767" y="496"/>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06" name="Rectangle 1105"/>
              <p:cNvSpPr>
                <a:spLocks noChangeArrowheads="1"/>
              </p:cNvSpPr>
              <p:nvPr/>
            </p:nvSpPr>
            <p:spPr bwMode="auto">
              <a:xfrm>
                <a:off x="1074" y="501"/>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07" name="Rectangle 1106"/>
              <p:cNvSpPr>
                <a:spLocks noChangeArrowheads="1"/>
              </p:cNvSpPr>
              <p:nvPr/>
            </p:nvSpPr>
            <p:spPr bwMode="auto">
              <a:xfrm>
                <a:off x="1529" y="501"/>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08" name="Rectangle 1107"/>
              <p:cNvSpPr>
                <a:spLocks noChangeArrowheads="1"/>
              </p:cNvSpPr>
              <p:nvPr/>
            </p:nvSpPr>
            <p:spPr bwMode="auto">
              <a:xfrm>
                <a:off x="3051" y="501"/>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09" name="Rectangle 1108"/>
              <p:cNvSpPr>
                <a:spLocks noChangeArrowheads="1"/>
              </p:cNvSpPr>
              <p:nvPr/>
            </p:nvSpPr>
            <p:spPr bwMode="auto">
              <a:xfrm>
                <a:off x="4401" y="501"/>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10" name="Rectangle 1109"/>
              <p:cNvSpPr>
                <a:spLocks noChangeArrowheads="1"/>
              </p:cNvSpPr>
              <p:nvPr/>
            </p:nvSpPr>
            <p:spPr bwMode="auto">
              <a:xfrm>
                <a:off x="5767" y="501"/>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11" name="Rectangle 1110"/>
              <p:cNvSpPr>
                <a:spLocks noChangeArrowheads="1"/>
              </p:cNvSpPr>
              <p:nvPr/>
            </p:nvSpPr>
            <p:spPr bwMode="auto">
              <a:xfrm>
                <a:off x="1083" y="753"/>
                <a:ext cx="446"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12" name="Rectangle 1111"/>
              <p:cNvSpPr>
                <a:spLocks noChangeArrowheads="1"/>
              </p:cNvSpPr>
              <p:nvPr/>
            </p:nvSpPr>
            <p:spPr bwMode="auto">
              <a:xfrm>
                <a:off x="1187" y="753"/>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13" name="Rectangle 1112"/>
              <p:cNvSpPr>
                <a:spLocks noChangeArrowheads="1"/>
              </p:cNvSpPr>
              <p:nvPr/>
            </p:nvSpPr>
            <p:spPr bwMode="auto">
              <a:xfrm>
                <a:off x="1187" y="755"/>
                <a:ext cx="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4" name="Rectangle 1113"/>
              <p:cNvSpPr>
                <a:spLocks noChangeArrowheads="1"/>
              </p:cNvSpPr>
              <p:nvPr/>
            </p:nvSpPr>
            <p:spPr bwMode="auto">
              <a:xfrm>
                <a:off x="1287" y="755"/>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5" name="Rectangle 1114"/>
              <p:cNvSpPr>
                <a:spLocks noChangeArrowheads="1"/>
              </p:cNvSpPr>
              <p:nvPr/>
            </p:nvSpPr>
            <p:spPr bwMode="auto">
              <a:xfrm>
                <a:off x="1539" y="753"/>
                <a:ext cx="151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16" name="Rectangle 1115"/>
              <p:cNvSpPr>
                <a:spLocks noChangeArrowheads="1"/>
              </p:cNvSpPr>
              <p:nvPr/>
            </p:nvSpPr>
            <p:spPr bwMode="auto">
              <a:xfrm>
                <a:off x="1642" y="753"/>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17" name="Rectangle 1116"/>
              <p:cNvSpPr>
                <a:spLocks noChangeArrowheads="1"/>
              </p:cNvSpPr>
              <p:nvPr/>
            </p:nvSpPr>
            <p:spPr bwMode="auto">
              <a:xfrm>
                <a:off x="1642" y="755"/>
                <a:ext cx="102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Private company 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8" name="Rectangle 1117"/>
              <p:cNvSpPr>
                <a:spLocks noChangeArrowheads="1"/>
              </p:cNvSpPr>
              <p:nvPr/>
            </p:nvSpPr>
            <p:spPr bwMode="auto">
              <a:xfrm>
                <a:off x="1702" y="877"/>
                <a:ext cx="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9" name="Rectangle 1118"/>
              <p:cNvSpPr>
                <a:spLocks noChangeArrowheads="1"/>
              </p:cNvSpPr>
              <p:nvPr/>
            </p:nvSpPr>
            <p:spPr bwMode="auto">
              <a:xfrm>
                <a:off x="2481" y="87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0" name="Rectangle 1119"/>
              <p:cNvSpPr>
                <a:spLocks noChangeArrowheads="1"/>
              </p:cNvSpPr>
              <p:nvPr/>
            </p:nvSpPr>
            <p:spPr bwMode="auto">
              <a:xfrm>
                <a:off x="3056" y="753"/>
                <a:ext cx="134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21" name="Rectangle 1120"/>
              <p:cNvSpPr>
                <a:spLocks noChangeArrowheads="1"/>
              </p:cNvSpPr>
              <p:nvPr/>
            </p:nvSpPr>
            <p:spPr bwMode="auto">
              <a:xfrm>
                <a:off x="3164" y="875"/>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22" name="Rectangle 1121"/>
              <p:cNvSpPr>
                <a:spLocks noChangeArrowheads="1"/>
              </p:cNvSpPr>
              <p:nvPr/>
            </p:nvSpPr>
            <p:spPr bwMode="auto">
              <a:xfrm>
                <a:off x="3164" y="877"/>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23" name="Rectangle 1122"/>
              <p:cNvSpPr>
                <a:spLocks noChangeArrowheads="1"/>
              </p:cNvSpPr>
              <p:nvPr/>
            </p:nvSpPr>
            <p:spPr bwMode="auto">
              <a:xfrm>
                <a:off x="4264" y="87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4" name="Rectangle 1123"/>
              <p:cNvSpPr>
                <a:spLocks noChangeArrowheads="1"/>
              </p:cNvSpPr>
              <p:nvPr/>
            </p:nvSpPr>
            <p:spPr bwMode="auto">
              <a:xfrm>
                <a:off x="4406" y="753"/>
                <a:ext cx="1359"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25" name="Rectangle 1124"/>
              <p:cNvSpPr>
                <a:spLocks noChangeArrowheads="1"/>
              </p:cNvSpPr>
              <p:nvPr/>
            </p:nvSpPr>
            <p:spPr bwMode="auto">
              <a:xfrm>
                <a:off x="4511" y="753"/>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26" name="Rectangle 1125"/>
              <p:cNvSpPr>
                <a:spLocks noChangeArrowheads="1"/>
              </p:cNvSpPr>
              <p:nvPr/>
            </p:nvSpPr>
            <p:spPr bwMode="auto">
              <a:xfrm>
                <a:off x="4511" y="755"/>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7" name="Rectangle 1126"/>
              <p:cNvSpPr>
                <a:spLocks noChangeArrowheads="1"/>
              </p:cNvSpPr>
              <p:nvPr/>
            </p:nvSpPr>
            <p:spPr bwMode="auto">
              <a:xfrm>
                <a:off x="4511" y="875"/>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28" name="Rectangle 1127"/>
              <p:cNvSpPr>
                <a:spLocks noChangeArrowheads="1"/>
              </p:cNvSpPr>
              <p:nvPr/>
            </p:nvSpPr>
            <p:spPr bwMode="auto">
              <a:xfrm>
                <a:off x="4511" y="877"/>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2,710,000.00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9" name="Rectangle 1128"/>
              <p:cNvSpPr>
                <a:spLocks noChangeArrowheads="1"/>
              </p:cNvSpPr>
              <p:nvPr/>
            </p:nvSpPr>
            <p:spPr bwMode="auto">
              <a:xfrm>
                <a:off x="5611" y="87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30" name="Rectangle 1129"/>
              <p:cNvSpPr>
                <a:spLocks noChangeArrowheads="1"/>
              </p:cNvSpPr>
              <p:nvPr/>
            </p:nvSpPr>
            <p:spPr bwMode="auto">
              <a:xfrm>
                <a:off x="1074" y="747"/>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31" name="Rectangle 1130"/>
              <p:cNvSpPr>
                <a:spLocks noChangeArrowheads="1"/>
              </p:cNvSpPr>
              <p:nvPr/>
            </p:nvSpPr>
            <p:spPr bwMode="auto">
              <a:xfrm>
                <a:off x="1083" y="747"/>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32" name="Rectangle 1131"/>
              <p:cNvSpPr>
                <a:spLocks noChangeArrowheads="1"/>
              </p:cNvSpPr>
              <p:nvPr/>
            </p:nvSpPr>
            <p:spPr bwMode="auto">
              <a:xfrm>
                <a:off x="1529" y="747"/>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33" name="Rectangle 1132"/>
              <p:cNvSpPr>
                <a:spLocks noChangeArrowheads="1"/>
              </p:cNvSpPr>
              <p:nvPr/>
            </p:nvSpPr>
            <p:spPr bwMode="auto">
              <a:xfrm>
                <a:off x="1539" y="747"/>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34" name="Rectangle 1133"/>
              <p:cNvSpPr>
                <a:spLocks noChangeArrowheads="1"/>
              </p:cNvSpPr>
              <p:nvPr/>
            </p:nvSpPr>
            <p:spPr bwMode="auto">
              <a:xfrm>
                <a:off x="3051" y="747"/>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35" name="Rectangle 1134"/>
              <p:cNvSpPr>
                <a:spLocks noChangeArrowheads="1"/>
              </p:cNvSpPr>
              <p:nvPr/>
            </p:nvSpPr>
            <p:spPr bwMode="auto">
              <a:xfrm>
                <a:off x="3061" y="747"/>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36" name="Rectangle 1135"/>
              <p:cNvSpPr>
                <a:spLocks noChangeArrowheads="1"/>
              </p:cNvSpPr>
              <p:nvPr/>
            </p:nvSpPr>
            <p:spPr bwMode="auto">
              <a:xfrm>
                <a:off x="4401" y="747"/>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37" name="Rectangle 1136"/>
              <p:cNvSpPr>
                <a:spLocks noChangeArrowheads="1"/>
              </p:cNvSpPr>
              <p:nvPr/>
            </p:nvSpPr>
            <p:spPr bwMode="auto">
              <a:xfrm>
                <a:off x="4410" y="747"/>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38" name="Rectangle 1137"/>
              <p:cNvSpPr>
                <a:spLocks noChangeArrowheads="1"/>
              </p:cNvSpPr>
              <p:nvPr/>
            </p:nvSpPr>
            <p:spPr bwMode="auto">
              <a:xfrm>
                <a:off x="5767" y="747"/>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39" name="Rectangle 1138"/>
              <p:cNvSpPr>
                <a:spLocks noChangeArrowheads="1"/>
              </p:cNvSpPr>
              <p:nvPr/>
            </p:nvSpPr>
            <p:spPr bwMode="auto">
              <a:xfrm>
                <a:off x="1074" y="753"/>
                <a:ext cx="9"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40" name="Rectangle 1139"/>
              <p:cNvSpPr>
                <a:spLocks noChangeArrowheads="1"/>
              </p:cNvSpPr>
              <p:nvPr/>
            </p:nvSpPr>
            <p:spPr bwMode="auto">
              <a:xfrm>
                <a:off x="1529" y="753"/>
                <a:ext cx="10"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41" name="Rectangle 1140"/>
              <p:cNvSpPr>
                <a:spLocks noChangeArrowheads="1"/>
              </p:cNvSpPr>
              <p:nvPr/>
            </p:nvSpPr>
            <p:spPr bwMode="auto">
              <a:xfrm>
                <a:off x="3051" y="753"/>
                <a:ext cx="10"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42" name="Rectangle 1141"/>
              <p:cNvSpPr>
                <a:spLocks noChangeArrowheads="1"/>
              </p:cNvSpPr>
              <p:nvPr/>
            </p:nvSpPr>
            <p:spPr bwMode="auto">
              <a:xfrm>
                <a:off x="4401" y="753"/>
                <a:ext cx="9"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43" name="Rectangle 1142"/>
              <p:cNvSpPr>
                <a:spLocks noChangeArrowheads="1"/>
              </p:cNvSpPr>
              <p:nvPr/>
            </p:nvSpPr>
            <p:spPr bwMode="auto">
              <a:xfrm>
                <a:off x="5767" y="753"/>
                <a:ext cx="10"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44" name="Rectangle 1143"/>
              <p:cNvSpPr>
                <a:spLocks noChangeArrowheads="1"/>
              </p:cNvSpPr>
              <p:nvPr/>
            </p:nvSpPr>
            <p:spPr bwMode="auto">
              <a:xfrm>
                <a:off x="1083" y="1004"/>
                <a:ext cx="446"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45" name="Rectangle 1144"/>
              <p:cNvSpPr>
                <a:spLocks noChangeArrowheads="1"/>
              </p:cNvSpPr>
              <p:nvPr/>
            </p:nvSpPr>
            <p:spPr bwMode="auto">
              <a:xfrm>
                <a:off x="1187" y="1004"/>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46" name="Rectangle 1145"/>
              <p:cNvSpPr>
                <a:spLocks noChangeArrowheads="1"/>
              </p:cNvSpPr>
              <p:nvPr/>
            </p:nvSpPr>
            <p:spPr bwMode="auto">
              <a:xfrm>
                <a:off x="1187" y="1007"/>
                <a:ext cx="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7" name="Rectangle 1146"/>
              <p:cNvSpPr>
                <a:spLocks noChangeArrowheads="1"/>
              </p:cNvSpPr>
              <p:nvPr/>
            </p:nvSpPr>
            <p:spPr bwMode="auto">
              <a:xfrm>
                <a:off x="1287" y="100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8" name="Rectangle 1147"/>
              <p:cNvSpPr>
                <a:spLocks noChangeArrowheads="1"/>
              </p:cNvSpPr>
              <p:nvPr/>
            </p:nvSpPr>
            <p:spPr bwMode="auto">
              <a:xfrm>
                <a:off x="1539" y="1004"/>
                <a:ext cx="151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49" name="Rectangle 1148"/>
              <p:cNvSpPr>
                <a:spLocks noChangeArrowheads="1"/>
              </p:cNvSpPr>
              <p:nvPr/>
            </p:nvSpPr>
            <p:spPr bwMode="auto">
              <a:xfrm>
                <a:off x="1642" y="1126"/>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50" name="Rectangle 1149"/>
              <p:cNvSpPr>
                <a:spLocks noChangeArrowheads="1"/>
              </p:cNvSpPr>
              <p:nvPr/>
            </p:nvSpPr>
            <p:spPr bwMode="auto">
              <a:xfrm>
                <a:off x="1642" y="1129"/>
                <a:ext cx="111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10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1" name="Rectangle 1150"/>
              <p:cNvSpPr>
                <a:spLocks noChangeArrowheads="1"/>
              </p:cNvSpPr>
              <p:nvPr/>
            </p:nvSpPr>
            <p:spPr bwMode="auto">
              <a:xfrm>
                <a:off x="2272" y="1129"/>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2" name="Rectangle 1151"/>
              <p:cNvSpPr>
                <a:spLocks noChangeArrowheads="1"/>
              </p:cNvSpPr>
              <p:nvPr/>
            </p:nvSpPr>
            <p:spPr bwMode="auto">
              <a:xfrm>
                <a:off x="3056" y="1004"/>
                <a:ext cx="134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53" name="Rectangle 1152"/>
              <p:cNvSpPr>
                <a:spLocks noChangeArrowheads="1"/>
              </p:cNvSpPr>
              <p:nvPr/>
            </p:nvSpPr>
            <p:spPr bwMode="auto">
              <a:xfrm>
                <a:off x="3164" y="1126"/>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54" name="Rectangle 1153"/>
              <p:cNvSpPr>
                <a:spLocks noChangeArrowheads="1"/>
              </p:cNvSpPr>
              <p:nvPr/>
            </p:nvSpPr>
            <p:spPr bwMode="auto">
              <a:xfrm>
                <a:off x="3164" y="1129"/>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55" name="Rectangle 1154"/>
              <p:cNvSpPr>
                <a:spLocks noChangeArrowheads="1"/>
              </p:cNvSpPr>
              <p:nvPr/>
            </p:nvSpPr>
            <p:spPr bwMode="auto">
              <a:xfrm>
                <a:off x="4264" y="1129"/>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6" name="Rectangle 1155"/>
              <p:cNvSpPr>
                <a:spLocks noChangeArrowheads="1"/>
              </p:cNvSpPr>
              <p:nvPr/>
            </p:nvSpPr>
            <p:spPr bwMode="auto">
              <a:xfrm>
                <a:off x="4406" y="1004"/>
                <a:ext cx="1359"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57" name="Rectangle 1156"/>
              <p:cNvSpPr>
                <a:spLocks noChangeArrowheads="1"/>
              </p:cNvSpPr>
              <p:nvPr/>
            </p:nvSpPr>
            <p:spPr bwMode="auto">
              <a:xfrm>
                <a:off x="4511" y="1004"/>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58" name="Rectangle 1157"/>
              <p:cNvSpPr>
                <a:spLocks noChangeArrowheads="1"/>
              </p:cNvSpPr>
              <p:nvPr/>
            </p:nvSpPr>
            <p:spPr bwMode="auto">
              <a:xfrm>
                <a:off x="4511" y="1007"/>
                <a:ext cx="3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9" name="Rectangle 1158"/>
              <p:cNvSpPr>
                <a:spLocks noChangeArrowheads="1"/>
              </p:cNvSpPr>
              <p:nvPr/>
            </p:nvSpPr>
            <p:spPr bwMode="auto">
              <a:xfrm>
                <a:off x="4511" y="1126"/>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60" name="Rectangle 1159"/>
              <p:cNvSpPr>
                <a:spLocks noChangeArrowheads="1"/>
              </p:cNvSpPr>
              <p:nvPr/>
            </p:nvSpPr>
            <p:spPr bwMode="auto">
              <a:xfrm>
                <a:off x="4511" y="1129"/>
                <a:ext cx="6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150,069.23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61" name="Rectangle 1160"/>
              <p:cNvSpPr>
                <a:spLocks noChangeArrowheads="1"/>
              </p:cNvSpPr>
              <p:nvPr/>
            </p:nvSpPr>
            <p:spPr bwMode="auto">
              <a:xfrm>
                <a:off x="5460" y="1129"/>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62" name="Rectangle 1161"/>
              <p:cNvSpPr>
                <a:spLocks noChangeArrowheads="1"/>
              </p:cNvSpPr>
              <p:nvPr/>
            </p:nvSpPr>
            <p:spPr bwMode="auto">
              <a:xfrm>
                <a:off x="1074" y="997"/>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63" name="Rectangle 1162"/>
              <p:cNvSpPr>
                <a:spLocks noChangeArrowheads="1"/>
              </p:cNvSpPr>
              <p:nvPr/>
            </p:nvSpPr>
            <p:spPr bwMode="auto">
              <a:xfrm>
                <a:off x="1083" y="997"/>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64" name="Rectangle 1163"/>
              <p:cNvSpPr>
                <a:spLocks noChangeArrowheads="1"/>
              </p:cNvSpPr>
              <p:nvPr/>
            </p:nvSpPr>
            <p:spPr bwMode="auto">
              <a:xfrm>
                <a:off x="1529" y="997"/>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65" name="Rectangle 1164"/>
              <p:cNvSpPr>
                <a:spLocks noChangeArrowheads="1"/>
              </p:cNvSpPr>
              <p:nvPr/>
            </p:nvSpPr>
            <p:spPr bwMode="auto">
              <a:xfrm>
                <a:off x="1539" y="997"/>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66" name="Rectangle 1165"/>
              <p:cNvSpPr>
                <a:spLocks noChangeArrowheads="1"/>
              </p:cNvSpPr>
              <p:nvPr/>
            </p:nvSpPr>
            <p:spPr bwMode="auto">
              <a:xfrm>
                <a:off x="3051" y="997"/>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67" name="Rectangle 1166"/>
              <p:cNvSpPr>
                <a:spLocks noChangeArrowheads="1"/>
              </p:cNvSpPr>
              <p:nvPr/>
            </p:nvSpPr>
            <p:spPr bwMode="auto">
              <a:xfrm>
                <a:off x="3061" y="997"/>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68" name="Rectangle 1167"/>
              <p:cNvSpPr>
                <a:spLocks noChangeArrowheads="1"/>
              </p:cNvSpPr>
              <p:nvPr/>
            </p:nvSpPr>
            <p:spPr bwMode="auto">
              <a:xfrm>
                <a:off x="4401" y="997"/>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69" name="Rectangle 1168"/>
              <p:cNvSpPr>
                <a:spLocks noChangeArrowheads="1"/>
              </p:cNvSpPr>
              <p:nvPr/>
            </p:nvSpPr>
            <p:spPr bwMode="auto">
              <a:xfrm>
                <a:off x="4410" y="997"/>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70" name="Rectangle 1169"/>
              <p:cNvSpPr>
                <a:spLocks noChangeArrowheads="1"/>
              </p:cNvSpPr>
              <p:nvPr/>
            </p:nvSpPr>
            <p:spPr bwMode="auto">
              <a:xfrm>
                <a:off x="5767" y="997"/>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71" name="Rectangle 1170"/>
              <p:cNvSpPr>
                <a:spLocks noChangeArrowheads="1"/>
              </p:cNvSpPr>
              <p:nvPr/>
            </p:nvSpPr>
            <p:spPr bwMode="auto">
              <a:xfrm>
                <a:off x="1074" y="1003"/>
                <a:ext cx="9"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72" name="Rectangle 1171"/>
              <p:cNvSpPr>
                <a:spLocks noChangeArrowheads="1"/>
              </p:cNvSpPr>
              <p:nvPr/>
            </p:nvSpPr>
            <p:spPr bwMode="auto">
              <a:xfrm>
                <a:off x="1529" y="1003"/>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73" name="Rectangle 1172"/>
              <p:cNvSpPr>
                <a:spLocks noChangeArrowheads="1"/>
              </p:cNvSpPr>
              <p:nvPr/>
            </p:nvSpPr>
            <p:spPr bwMode="auto">
              <a:xfrm>
                <a:off x="3051" y="1003"/>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74" name="Rectangle 1173"/>
              <p:cNvSpPr>
                <a:spLocks noChangeArrowheads="1"/>
              </p:cNvSpPr>
              <p:nvPr/>
            </p:nvSpPr>
            <p:spPr bwMode="auto">
              <a:xfrm>
                <a:off x="4401" y="1003"/>
                <a:ext cx="9"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75" name="Rectangle 1174"/>
              <p:cNvSpPr>
                <a:spLocks noChangeArrowheads="1"/>
              </p:cNvSpPr>
              <p:nvPr/>
            </p:nvSpPr>
            <p:spPr bwMode="auto">
              <a:xfrm>
                <a:off x="5767" y="1003"/>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76" name="Rectangle 1175"/>
              <p:cNvSpPr>
                <a:spLocks noChangeArrowheads="1"/>
              </p:cNvSpPr>
              <p:nvPr/>
            </p:nvSpPr>
            <p:spPr bwMode="auto">
              <a:xfrm>
                <a:off x="1083" y="1254"/>
                <a:ext cx="446"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77" name="Rectangle 1176"/>
              <p:cNvSpPr>
                <a:spLocks noChangeArrowheads="1"/>
              </p:cNvSpPr>
              <p:nvPr/>
            </p:nvSpPr>
            <p:spPr bwMode="auto">
              <a:xfrm>
                <a:off x="1187" y="1254"/>
                <a:ext cx="239"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78" name="Rectangle 1177"/>
              <p:cNvSpPr>
                <a:spLocks noChangeArrowheads="1"/>
              </p:cNvSpPr>
              <p:nvPr/>
            </p:nvSpPr>
            <p:spPr bwMode="auto">
              <a:xfrm>
                <a:off x="1187" y="1257"/>
                <a:ext cx="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9" name="Rectangle 1178"/>
              <p:cNvSpPr>
                <a:spLocks noChangeArrowheads="1"/>
              </p:cNvSpPr>
              <p:nvPr/>
            </p:nvSpPr>
            <p:spPr bwMode="auto">
              <a:xfrm>
                <a:off x="1287" y="125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0" name="Rectangle 1179"/>
              <p:cNvSpPr>
                <a:spLocks noChangeArrowheads="1"/>
              </p:cNvSpPr>
              <p:nvPr/>
            </p:nvSpPr>
            <p:spPr bwMode="auto">
              <a:xfrm>
                <a:off x="1539" y="1254"/>
                <a:ext cx="151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81" name="Rectangle 1180"/>
              <p:cNvSpPr>
                <a:spLocks noChangeArrowheads="1"/>
              </p:cNvSpPr>
              <p:nvPr/>
            </p:nvSpPr>
            <p:spPr bwMode="auto">
              <a:xfrm>
                <a:off x="1642" y="1254"/>
                <a:ext cx="1306"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82" name="Rectangle 1181"/>
              <p:cNvSpPr>
                <a:spLocks noChangeArrowheads="1"/>
              </p:cNvSpPr>
              <p:nvPr/>
            </p:nvSpPr>
            <p:spPr bwMode="auto">
              <a:xfrm>
                <a:off x="2455" y="125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3" name="Rectangle 1182"/>
              <p:cNvSpPr>
                <a:spLocks noChangeArrowheads="1"/>
              </p:cNvSpPr>
              <p:nvPr/>
            </p:nvSpPr>
            <p:spPr bwMode="auto">
              <a:xfrm>
                <a:off x="1642" y="1378"/>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84" name="Rectangle 1183"/>
              <p:cNvSpPr>
                <a:spLocks noChangeArrowheads="1"/>
              </p:cNvSpPr>
              <p:nvPr/>
            </p:nvSpPr>
            <p:spPr bwMode="auto">
              <a:xfrm>
                <a:off x="1642" y="1380"/>
                <a:ext cx="43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NPO 10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5" name="Rectangle 1184"/>
              <p:cNvSpPr>
                <a:spLocks noChangeArrowheads="1"/>
              </p:cNvSpPr>
              <p:nvPr/>
            </p:nvSpPr>
            <p:spPr bwMode="auto">
              <a:xfrm>
                <a:off x="2483" y="1380"/>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6" name="Rectangle 1185"/>
              <p:cNvSpPr>
                <a:spLocks noChangeArrowheads="1"/>
              </p:cNvSpPr>
              <p:nvPr/>
            </p:nvSpPr>
            <p:spPr bwMode="auto">
              <a:xfrm>
                <a:off x="2531" y="1380"/>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7" name="Rectangle 1186"/>
              <p:cNvSpPr>
                <a:spLocks noChangeArrowheads="1"/>
              </p:cNvSpPr>
              <p:nvPr/>
            </p:nvSpPr>
            <p:spPr bwMode="auto">
              <a:xfrm>
                <a:off x="3056" y="1254"/>
                <a:ext cx="134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88" name="Rectangle 1187"/>
              <p:cNvSpPr>
                <a:spLocks noChangeArrowheads="1"/>
              </p:cNvSpPr>
              <p:nvPr/>
            </p:nvSpPr>
            <p:spPr bwMode="auto">
              <a:xfrm>
                <a:off x="3164" y="1378"/>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89" name="Rectangle 1188"/>
              <p:cNvSpPr>
                <a:spLocks noChangeArrowheads="1"/>
              </p:cNvSpPr>
              <p:nvPr/>
            </p:nvSpPr>
            <p:spPr bwMode="auto">
              <a:xfrm>
                <a:off x="3164" y="1380"/>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90" name="Rectangle 1189"/>
              <p:cNvSpPr>
                <a:spLocks noChangeArrowheads="1"/>
              </p:cNvSpPr>
              <p:nvPr/>
            </p:nvSpPr>
            <p:spPr bwMode="auto">
              <a:xfrm>
                <a:off x="4264" y="1380"/>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91" name="Rectangle 1190"/>
              <p:cNvSpPr>
                <a:spLocks noChangeArrowheads="1"/>
              </p:cNvSpPr>
              <p:nvPr/>
            </p:nvSpPr>
            <p:spPr bwMode="auto">
              <a:xfrm>
                <a:off x="4406" y="1254"/>
                <a:ext cx="1359"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92" name="Rectangle 1191"/>
              <p:cNvSpPr>
                <a:spLocks noChangeArrowheads="1"/>
              </p:cNvSpPr>
              <p:nvPr/>
            </p:nvSpPr>
            <p:spPr bwMode="auto">
              <a:xfrm>
                <a:off x="4511" y="1254"/>
                <a:ext cx="1153"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93" name="Rectangle 1192"/>
              <p:cNvSpPr>
                <a:spLocks noChangeArrowheads="1"/>
              </p:cNvSpPr>
              <p:nvPr/>
            </p:nvSpPr>
            <p:spPr bwMode="auto">
              <a:xfrm>
                <a:off x="4511" y="1257"/>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94" name="Rectangle 1193"/>
              <p:cNvSpPr>
                <a:spLocks noChangeArrowheads="1"/>
              </p:cNvSpPr>
              <p:nvPr/>
            </p:nvSpPr>
            <p:spPr bwMode="auto">
              <a:xfrm>
                <a:off x="4511" y="1378"/>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95" name="Rectangle 1194"/>
              <p:cNvSpPr>
                <a:spLocks noChangeArrowheads="1"/>
              </p:cNvSpPr>
              <p:nvPr/>
            </p:nvSpPr>
            <p:spPr bwMode="auto">
              <a:xfrm>
                <a:off x="4511" y="1380"/>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2,301,438.41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96" name="Rectangle 1195"/>
              <p:cNvSpPr>
                <a:spLocks noChangeArrowheads="1"/>
              </p:cNvSpPr>
              <p:nvPr/>
            </p:nvSpPr>
            <p:spPr bwMode="auto">
              <a:xfrm>
                <a:off x="5611" y="1380"/>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97" name="Rectangle 1196"/>
              <p:cNvSpPr>
                <a:spLocks noChangeArrowheads="1"/>
              </p:cNvSpPr>
              <p:nvPr/>
            </p:nvSpPr>
            <p:spPr bwMode="auto">
              <a:xfrm>
                <a:off x="1074" y="1248"/>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98" name="Rectangle 1197"/>
              <p:cNvSpPr>
                <a:spLocks noChangeArrowheads="1"/>
              </p:cNvSpPr>
              <p:nvPr/>
            </p:nvSpPr>
            <p:spPr bwMode="auto">
              <a:xfrm>
                <a:off x="1083" y="1248"/>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199" name="Rectangle 1198"/>
              <p:cNvSpPr>
                <a:spLocks noChangeArrowheads="1"/>
              </p:cNvSpPr>
              <p:nvPr/>
            </p:nvSpPr>
            <p:spPr bwMode="auto">
              <a:xfrm>
                <a:off x="1529" y="1248"/>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00" name="Rectangle 1199"/>
              <p:cNvSpPr>
                <a:spLocks noChangeArrowheads="1"/>
              </p:cNvSpPr>
              <p:nvPr/>
            </p:nvSpPr>
            <p:spPr bwMode="auto">
              <a:xfrm>
                <a:off x="1539" y="1248"/>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01" name="Rectangle 1200"/>
              <p:cNvSpPr>
                <a:spLocks noChangeArrowheads="1"/>
              </p:cNvSpPr>
              <p:nvPr/>
            </p:nvSpPr>
            <p:spPr bwMode="auto">
              <a:xfrm>
                <a:off x="3051" y="1248"/>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02" name="Rectangle 1201"/>
              <p:cNvSpPr>
                <a:spLocks noChangeArrowheads="1"/>
              </p:cNvSpPr>
              <p:nvPr/>
            </p:nvSpPr>
            <p:spPr bwMode="auto">
              <a:xfrm>
                <a:off x="3061" y="1248"/>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03" name="Rectangle 1202"/>
              <p:cNvSpPr>
                <a:spLocks noChangeArrowheads="1"/>
              </p:cNvSpPr>
              <p:nvPr/>
            </p:nvSpPr>
            <p:spPr bwMode="auto">
              <a:xfrm>
                <a:off x="4401" y="1248"/>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04" name="Rectangle 1203"/>
              <p:cNvSpPr>
                <a:spLocks noChangeArrowheads="1"/>
              </p:cNvSpPr>
              <p:nvPr/>
            </p:nvSpPr>
            <p:spPr bwMode="auto">
              <a:xfrm>
                <a:off x="4410" y="1248"/>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05" name="Rectangle 1204"/>
              <p:cNvSpPr>
                <a:spLocks noChangeArrowheads="1"/>
              </p:cNvSpPr>
              <p:nvPr/>
            </p:nvSpPr>
            <p:spPr bwMode="auto">
              <a:xfrm>
                <a:off x="5767" y="1248"/>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06" name="Rectangle 1205"/>
              <p:cNvSpPr>
                <a:spLocks noChangeArrowheads="1"/>
              </p:cNvSpPr>
              <p:nvPr/>
            </p:nvSpPr>
            <p:spPr bwMode="auto">
              <a:xfrm>
                <a:off x="1074" y="1254"/>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07" name="Rectangle 1206"/>
              <p:cNvSpPr>
                <a:spLocks noChangeArrowheads="1"/>
              </p:cNvSpPr>
              <p:nvPr/>
            </p:nvSpPr>
            <p:spPr bwMode="auto">
              <a:xfrm>
                <a:off x="1529" y="1254"/>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08" name="Rectangle 1207"/>
              <p:cNvSpPr>
                <a:spLocks noChangeArrowheads="1"/>
              </p:cNvSpPr>
              <p:nvPr/>
            </p:nvSpPr>
            <p:spPr bwMode="auto">
              <a:xfrm>
                <a:off x="3051" y="1254"/>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09" name="Rectangle 1208"/>
              <p:cNvSpPr>
                <a:spLocks noChangeArrowheads="1"/>
              </p:cNvSpPr>
              <p:nvPr/>
            </p:nvSpPr>
            <p:spPr bwMode="auto">
              <a:xfrm>
                <a:off x="4401" y="1254"/>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10" name="Rectangle 1209"/>
              <p:cNvSpPr>
                <a:spLocks noChangeArrowheads="1"/>
              </p:cNvSpPr>
              <p:nvPr/>
            </p:nvSpPr>
            <p:spPr bwMode="auto">
              <a:xfrm>
                <a:off x="5767" y="1254"/>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11" name="Rectangle 1210"/>
              <p:cNvSpPr>
                <a:spLocks noChangeArrowheads="1"/>
              </p:cNvSpPr>
              <p:nvPr/>
            </p:nvSpPr>
            <p:spPr bwMode="auto">
              <a:xfrm>
                <a:off x="1083" y="1506"/>
                <a:ext cx="446"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12" name="Rectangle 1211"/>
              <p:cNvSpPr>
                <a:spLocks noChangeArrowheads="1"/>
              </p:cNvSpPr>
              <p:nvPr/>
            </p:nvSpPr>
            <p:spPr bwMode="auto">
              <a:xfrm>
                <a:off x="1187" y="1506"/>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13" name="Rectangle 1212"/>
              <p:cNvSpPr>
                <a:spLocks noChangeArrowheads="1"/>
              </p:cNvSpPr>
              <p:nvPr/>
            </p:nvSpPr>
            <p:spPr bwMode="auto">
              <a:xfrm>
                <a:off x="1187" y="1508"/>
                <a:ext cx="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4" name="Rectangle 1213"/>
              <p:cNvSpPr>
                <a:spLocks noChangeArrowheads="1"/>
              </p:cNvSpPr>
              <p:nvPr/>
            </p:nvSpPr>
            <p:spPr bwMode="auto">
              <a:xfrm>
                <a:off x="1287" y="1508"/>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5" name="Rectangle 1214"/>
              <p:cNvSpPr>
                <a:spLocks noChangeArrowheads="1"/>
              </p:cNvSpPr>
              <p:nvPr/>
            </p:nvSpPr>
            <p:spPr bwMode="auto">
              <a:xfrm>
                <a:off x="1539" y="1506"/>
                <a:ext cx="151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16" name="Rectangle 1215"/>
              <p:cNvSpPr>
                <a:spLocks noChangeArrowheads="1"/>
              </p:cNvSpPr>
              <p:nvPr/>
            </p:nvSpPr>
            <p:spPr bwMode="auto">
              <a:xfrm>
                <a:off x="1642" y="1506"/>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17" name="Rectangle 1216"/>
              <p:cNvSpPr>
                <a:spLocks noChangeArrowheads="1"/>
              </p:cNvSpPr>
              <p:nvPr/>
            </p:nvSpPr>
            <p:spPr bwMode="auto">
              <a:xfrm>
                <a:off x="1642" y="1508"/>
                <a:ext cx="10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8" name="Rectangle 1217"/>
              <p:cNvSpPr>
                <a:spLocks noChangeArrowheads="1"/>
              </p:cNvSpPr>
              <p:nvPr/>
            </p:nvSpPr>
            <p:spPr bwMode="auto">
              <a:xfrm>
                <a:off x="2263" y="1508"/>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9" name="Rectangle 1218"/>
              <p:cNvSpPr>
                <a:spLocks noChangeArrowheads="1"/>
              </p:cNvSpPr>
              <p:nvPr/>
            </p:nvSpPr>
            <p:spPr bwMode="auto">
              <a:xfrm>
                <a:off x="1642" y="1628"/>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220" name="Rectangle 1219"/>
              <p:cNvSpPr>
                <a:spLocks noChangeArrowheads="1"/>
              </p:cNvSpPr>
              <p:nvPr/>
            </p:nvSpPr>
            <p:spPr bwMode="auto">
              <a:xfrm>
                <a:off x="1642" y="1630"/>
                <a:ext cx="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17" name="Group 616"/>
            <p:cNvGrpSpPr>
              <a:grpSpLocks/>
            </p:cNvGrpSpPr>
            <p:nvPr/>
          </p:nvGrpSpPr>
          <p:grpSpPr bwMode="auto">
            <a:xfrm>
              <a:off x="681990" y="952500"/>
              <a:ext cx="2986405" cy="1193165"/>
              <a:chOff x="1074" y="1500"/>
              <a:chExt cx="4703" cy="1879"/>
            </a:xfrm>
          </p:grpSpPr>
          <p:sp>
            <p:nvSpPr>
              <p:cNvPr id="827" name="Rectangle 826"/>
              <p:cNvSpPr>
                <a:spLocks noChangeArrowheads="1"/>
              </p:cNvSpPr>
              <p:nvPr/>
            </p:nvSpPr>
            <p:spPr bwMode="auto">
              <a:xfrm>
                <a:off x="2692" y="1630"/>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8" name="Rectangle 827"/>
              <p:cNvSpPr>
                <a:spLocks noChangeArrowheads="1"/>
              </p:cNvSpPr>
              <p:nvPr/>
            </p:nvSpPr>
            <p:spPr bwMode="auto">
              <a:xfrm>
                <a:off x="3056" y="1506"/>
                <a:ext cx="134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29" name="Rectangle 828"/>
              <p:cNvSpPr>
                <a:spLocks noChangeArrowheads="1"/>
              </p:cNvSpPr>
              <p:nvPr/>
            </p:nvSpPr>
            <p:spPr bwMode="auto">
              <a:xfrm>
                <a:off x="3164" y="1628"/>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30" name="Rectangle 829"/>
              <p:cNvSpPr>
                <a:spLocks noChangeArrowheads="1"/>
              </p:cNvSpPr>
              <p:nvPr/>
            </p:nvSpPr>
            <p:spPr bwMode="auto">
              <a:xfrm>
                <a:off x="3164" y="1630"/>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31" name="Rectangle 830"/>
              <p:cNvSpPr>
                <a:spLocks noChangeArrowheads="1"/>
              </p:cNvSpPr>
              <p:nvPr/>
            </p:nvSpPr>
            <p:spPr bwMode="auto">
              <a:xfrm>
                <a:off x="4264" y="1630"/>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2" name="Rectangle 831"/>
              <p:cNvSpPr>
                <a:spLocks noChangeArrowheads="1"/>
              </p:cNvSpPr>
              <p:nvPr/>
            </p:nvSpPr>
            <p:spPr bwMode="auto">
              <a:xfrm>
                <a:off x="4406" y="1506"/>
                <a:ext cx="1359"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33" name="Rectangle 832"/>
              <p:cNvSpPr>
                <a:spLocks noChangeArrowheads="1"/>
              </p:cNvSpPr>
              <p:nvPr/>
            </p:nvSpPr>
            <p:spPr bwMode="auto">
              <a:xfrm>
                <a:off x="4511" y="1506"/>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34" name="Rectangle 833"/>
              <p:cNvSpPr>
                <a:spLocks noChangeArrowheads="1"/>
              </p:cNvSpPr>
              <p:nvPr/>
            </p:nvSpPr>
            <p:spPr bwMode="auto">
              <a:xfrm>
                <a:off x="4511" y="1508"/>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5" name="Rectangle 834"/>
              <p:cNvSpPr>
                <a:spLocks noChangeArrowheads="1"/>
              </p:cNvSpPr>
              <p:nvPr/>
            </p:nvSpPr>
            <p:spPr bwMode="auto">
              <a:xfrm>
                <a:off x="4511" y="1628"/>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36" name="Rectangle 835"/>
              <p:cNvSpPr>
                <a:spLocks noChangeArrowheads="1"/>
              </p:cNvSpPr>
              <p:nvPr/>
            </p:nvSpPr>
            <p:spPr bwMode="auto">
              <a:xfrm>
                <a:off x="4511" y="1630"/>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1,160,000.00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7" name="Rectangle 836"/>
              <p:cNvSpPr>
                <a:spLocks noChangeArrowheads="1"/>
              </p:cNvSpPr>
              <p:nvPr/>
            </p:nvSpPr>
            <p:spPr bwMode="auto">
              <a:xfrm>
                <a:off x="5611" y="1630"/>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8" name="Rectangle 837"/>
              <p:cNvSpPr>
                <a:spLocks noChangeArrowheads="1"/>
              </p:cNvSpPr>
              <p:nvPr/>
            </p:nvSpPr>
            <p:spPr bwMode="auto">
              <a:xfrm>
                <a:off x="1074" y="1500"/>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39" name="Rectangle 838"/>
              <p:cNvSpPr>
                <a:spLocks noChangeArrowheads="1"/>
              </p:cNvSpPr>
              <p:nvPr/>
            </p:nvSpPr>
            <p:spPr bwMode="auto">
              <a:xfrm>
                <a:off x="1083" y="1500"/>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40" name="Rectangle 839"/>
              <p:cNvSpPr>
                <a:spLocks noChangeArrowheads="1"/>
              </p:cNvSpPr>
              <p:nvPr/>
            </p:nvSpPr>
            <p:spPr bwMode="auto">
              <a:xfrm>
                <a:off x="1529" y="1500"/>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41" name="Rectangle 840"/>
              <p:cNvSpPr>
                <a:spLocks noChangeArrowheads="1"/>
              </p:cNvSpPr>
              <p:nvPr/>
            </p:nvSpPr>
            <p:spPr bwMode="auto">
              <a:xfrm>
                <a:off x="1539" y="1500"/>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42" name="Rectangle 841"/>
              <p:cNvSpPr>
                <a:spLocks noChangeArrowheads="1"/>
              </p:cNvSpPr>
              <p:nvPr/>
            </p:nvSpPr>
            <p:spPr bwMode="auto">
              <a:xfrm>
                <a:off x="3051" y="1500"/>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43" name="Rectangle 842"/>
              <p:cNvSpPr>
                <a:spLocks noChangeArrowheads="1"/>
              </p:cNvSpPr>
              <p:nvPr/>
            </p:nvSpPr>
            <p:spPr bwMode="auto">
              <a:xfrm>
                <a:off x="3061" y="1500"/>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44" name="Rectangle 843"/>
              <p:cNvSpPr>
                <a:spLocks noChangeArrowheads="1"/>
              </p:cNvSpPr>
              <p:nvPr/>
            </p:nvSpPr>
            <p:spPr bwMode="auto">
              <a:xfrm>
                <a:off x="4401" y="1500"/>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45" name="Rectangle 844"/>
              <p:cNvSpPr>
                <a:spLocks noChangeArrowheads="1"/>
              </p:cNvSpPr>
              <p:nvPr/>
            </p:nvSpPr>
            <p:spPr bwMode="auto">
              <a:xfrm>
                <a:off x="4410" y="1500"/>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46" name="Rectangle 845"/>
              <p:cNvSpPr>
                <a:spLocks noChangeArrowheads="1"/>
              </p:cNvSpPr>
              <p:nvPr/>
            </p:nvSpPr>
            <p:spPr bwMode="auto">
              <a:xfrm>
                <a:off x="5767" y="1500"/>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47" name="Rectangle 846"/>
              <p:cNvSpPr>
                <a:spLocks noChangeArrowheads="1"/>
              </p:cNvSpPr>
              <p:nvPr/>
            </p:nvSpPr>
            <p:spPr bwMode="auto">
              <a:xfrm>
                <a:off x="1074" y="1506"/>
                <a:ext cx="9"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48" name="Rectangle 847"/>
              <p:cNvSpPr>
                <a:spLocks noChangeArrowheads="1"/>
              </p:cNvSpPr>
              <p:nvPr/>
            </p:nvSpPr>
            <p:spPr bwMode="auto">
              <a:xfrm>
                <a:off x="1529" y="1506"/>
                <a:ext cx="10"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49" name="Rectangle 848"/>
              <p:cNvSpPr>
                <a:spLocks noChangeArrowheads="1"/>
              </p:cNvSpPr>
              <p:nvPr/>
            </p:nvSpPr>
            <p:spPr bwMode="auto">
              <a:xfrm>
                <a:off x="3051" y="1506"/>
                <a:ext cx="10"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50" name="Rectangle 849"/>
              <p:cNvSpPr>
                <a:spLocks noChangeArrowheads="1"/>
              </p:cNvSpPr>
              <p:nvPr/>
            </p:nvSpPr>
            <p:spPr bwMode="auto">
              <a:xfrm>
                <a:off x="4401" y="1506"/>
                <a:ext cx="9"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51" name="Rectangle 850"/>
              <p:cNvSpPr>
                <a:spLocks noChangeArrowheads="1"/>
              </p:cNvSpPr>
              <p:nvPr/>
            </p:nvSpPr>
            <p:spPr bwMode="auto">
              <a:xfrm>
                <a:off x="5767" y="1506"/>
                <a:ext cx="10"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52" name="Rectangle 851"/>
              <p:cNvSpPr>
                <a:spLocks noChangeArrowheads="1"/>
              </p:cNvSpPr>
              <p:nvPr/>
            </p:nvSpPr>
            <p:spPr bwMode="auto">
              <a:xfrm>
                <a:off x="1083" y="1757"/>
                <a:ext cx="446"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53" name="Rectangle 852"/>
              <p:cNvSpPr>
                <a:spLocks noChangeArrowheads="1"/>
              </p:cNvSpPr>
              <p:nvPr/>
            </p:nvSpPr>
            <p:spPr bwMode="auto">
              <a:xfrm>
                <a:off x="1187" y="1757"/>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54" name="Rectangle 853"/>
              <p:cNvSpPr>
                <a:spLocks noChangeArrowheads="1"/>
              </p:cNvSpPr>
              <p:nvPr/>
            </p:nvSpPr>
            <p:spPr bwMode="auto">
              <a:xfrm>
                <a:off x="1187" y="1759"/>
                <a:ext cx="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5" name="Rectangle 854"/>
              <p:cNvSpPr>
                <a:spLocks noChangeArrowheads="1"/>
              </p:cNvSpPr>
              <p:nvPr/>
            </p:nvSpPr>
            <p:spPr bwMode="auto">
              <a:xfrm>
                <a:off x="1287" y="1759"/>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6" name="Rectangle 855"/>
              <p:cNvSpPr>
                <a:spLocks noChangeArrowheads="1"/>
              </p:cNvSpPr>
              <p:nvPr/>
            </p:nvSpPr>
            <p:spPr bwMode="auto">
              <a:xfrm>
                <a:off x="1539" y="1757"/>
                <a:ext cx="151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57" name="Rectangle 856"/>
              <p:cNvSpPr>
                <a:spLocks noChangeArrowheads="1"/>
              </p:cNvSpPr>
              <p:nvPr/>
            </p:nvSpPr>
            <p:spPr bwMode="auto">
              <a:xfrm>
                <a:off x="1642" y="1757"/>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58" name="Rectangle 857"/>
              <p:cNvSpPr>
                <a:spLocks noChangeArrowheads="1"/>
              </p:cNvSpPr>
              <p:nvPr/>
            </p:nvSpPr>
            <p:spPr bwMode="auto">
              <a:xfrm>
                <a:off x="1642" y="1759"/>
                <a:ext cx="6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Family trust</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9" name="Rectangle 858"/>
              <p:cNvSpPr>
                <a:spLocks noChangeArrowheads="1"/>
              </p:cNvSpPr>
              <p:nvPr/>
            </p:nvSpPr>
            <p:spPr bwMode="auto">
              <a:xfrm>
                <a:off x="1642" y="1879"/>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60" name="Rectangle 859"/>
              <p:cNvSpPr>
                <a:spLocks noChangeArrowheads="1"/>
              </p:cNvSpPr>
              <p:nvPr/>
            </p:nvSpPr>
            <p:spPr bwMode="auto">
              <a:xfrm>
                <a:off x="1642" y="1882"/>
                <a:ext cx="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1" name="Rectangle 860"/>
              <p:cNvSpPr>
                <a:spLocks noChangeArrowheads="1"/>
              </p:cNvSpPr>
              <p:nvPr/>
            </p:nvSpPr>
            <p:spPr bwMode="auto">
              <a:xfrm>
                <a:off x="2831" y="1882"/>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2" name="Rectangle 861"/>
              <p:cNvSpPr>
                <a:spLocks noChangeArrowheads="1"/>
              </p:cNvSpPr>
              <p:nvPr/>
            </p:nvSpPr>
            <p:spPr bwMode="auto">
              <a:xfrm>
                <a:off x="3056" y="1757"/>
                <a:ext cx="134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63" name="Rectangle 862"/>
              <p:cNvSpPr>
                <a:spLocks noChangeArrowheads="1"/>
              </p:cNvSpPr>
              <p:nvPr/>
            </p:nvSpPr>
            <p:spPr bwMode="auto">
              <a:xfrm>
                <a:off x="3164" y="1879"/>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64" name="Rectangle 863"/>
              <p:cNvSpPr>
                <a:spLocks noChangeArrowheads="1"/>
              </p:cNvSpPr>
              <p:nvPr/>
            </p:nvSpPr>
            <p:spPr bwMode="auto">
              <a:xfrm>
                <a:off x="3164" y="1882"/>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65" name="Rectangle 864"/>
              <p:cNvSpPr>
                <a:spLocks noChangeArrowheads="1"/>
              </p:cNvSpPr>
              <p:nvPr/>
            </p:nvSpPr>
            <p:spPr bwMode="auto">
              <a:xfrm>
                <a:off x="4264" y="1882"/>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6" name="Rectangle 865"/>
              <p:cNvSpPr>
                <a:spLocks noChangeArrowheads="1"/>
              </p:cNvSpPr>
              <p:nvPr/>
            </p:nvSpPr>
            <p:spPr bwMode="auto">
              <a:xfrm>
                <a:off x="4406" y="1757"/>
                <a:ext cx="1359"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67" name="Rectangle 866"/>
              <p:cNvSpPr>
                <a:spLocks noChangeArrowheads="1"/>
              </p:cNvSpPr>
              <p:nvPr/>
            </p:nvSpPr>
            <p:spPr bwMode="auto">
              <a:xfrm>
                <a:off x="4511" y="1757"/>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68" name="Rectangle 867"/>
              <p:cNvSpPr>
                <a:spLocks noChangeArrowheads="1"/>
              </p:cNvSpPr>
              <p:nvPr/>
            </p:nvSpPr>
            <p:spPr bwMode="auto">
              <a:xfrm>
                <a:off x="4511" y="1759"/>
                <a:ext cx="3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9" name="Rectangle 868"/>
              <p:cNvSpPr>
                <a:spLocks noChangeArrowheads="1"/>
              </p:cNvSpPr>
              <p:nvPr/>
            </p:nvSpPr>
            <p:spPr bwMode="auto">
              <a:xfrm>
                <a:off x="4511" y="1879"/>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70" name="Rectangle 869"/>
              <p:cNvSpPr>
                <a:spLocks noChangeArrowheads="1"/>
              </p:cNvSpPr>
              <p:nvPr/>
            </p:nvSpPr>
            <p:spPr bwMode="auto">
              <a:xfrm>
                <a:off x="4511" y="1882"/>
                <a:ext cx="6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950,000.00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1" name="Rectangle 870"/>
              <p:cNvSpPr>
                <a:spLocks noChangeArrowheads="1"/>
              </p:cNvSpPr>
              <p:nvPr/>
            </p:nvSpPr>
            <p:spPr bwMode="auto">
              <a:xfrm>
                <a:off x="5460" y="1882"/>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2" name="Rectangle 871"/>
              <p:cNvSpPr>
                <a:spLocks noChangeArrowheads="1"/>
              </p:cNvSpPr>
              <p:nvPr/>
            </p:nvSpPr>
            <p:spPr bwMode="auto">
              <a:xfrm>
                <a:off x="1074" y="1750"/>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73" name="Rectangle 872"/>
              <p:cNvSpPr>
                <a:spLocks noChangeArrowheads="1"/>
              </p:cNvSpPr>
              <p:nvPr/>
            </p:nvSpPr>
            <p:spPr bwMode="auto">
              <a:xfrm>
                <a:off x="1083" y="1750"/>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74" name="Rectangle 873"/>
              <p:cNvSpPr>
                <a:spLocks noChangeArrowheads="1"/>
              </p:cNvSpPr>
              <p:nvPr/>
            </p:nvSpPr>
            <p:spPr bwMode="auto">
              <a:xfrm>
                <a:off x="1529" y="1750"/>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75" name="Rectangle 874"/>
              <p:cNvSpPr>
                <a:spLocks noChangeArrowheads="1"/>
              </p:cNvSpPr>
              <p:nvPr/>
            </p:nvSpPr>
            <p:spPr bwMode="auto">
              <a:xfrm>
                <a:off x="1539" y="1750"/>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76" name="Rectangle 875"/>
              <p:cNvSpPr>
                <a:spLocks noChangeArrowheads="1"/>
              </p:cNvSpPr>
              <p:nvPr/>
            </p:nvSpPr>
            <p:spPr bwMode="auto">
              <a:xfrm>
                <a:off x="3051" y="1750"/>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77" name="Rectangle 876"/>
              <p:cNvSpPr>
                <a:spLocks noChangeArrowheads="1"/>
              </p:cNvSpPr>
              <p:nvPr/>
            </p:nvSpPr>
            <p:spPr bwMode="auto">
              <a:xfrm>
                <a:off x="3061" y="1750"/>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78" name="Rectangle 877"/>
              <p:cNvSpPr>
                <a:spLocks noChangeArrowheads="1"/>
              </p:cNvSpPr>
              <p:nvPr/>
            </p:nvSpPr>
            <p:spPr bwMode="auto">
              <a:xfrm>
                <a:off x="4401" y="1750"/>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79" name="Rectangle 878"/>
              <p:cNvSpPr>
                <a:spLocks noChangeArrowheads="1"/>
              </p:cNvSpPr>
              <p:nvPr/>
            </p:nvSpPr>
            <p:spPr bwMode="auto">
              <a:xfrm>
                <a:off x="4410" y="1750"/>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80" name="Rectangle 879"/>
              <p:cNvSpPr>
                <a:spLocks noChangeArrowheads="1"/>
              </p:cNvSpPr>
              <p:nvPr/>
            </p:nvSpPr>
            <p:spPr bwMode="auto">
              <a:xfrm>
                <a:off x="5767" y="1750"/>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81" name="Rectangle 880"/>
              <p:cNvSpPr>
                <a:spLocks noChangeArrowheads="1"/>
              </p:cNvSpPr>
              <p:nvPr/>
            </p:nvSpPr>
            <p:spPr bwMode="auto">
              <a:xfrm>
                <a:off x="1074" y="1756"/>
                <a:ext cx="9"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82" name="Rectangle 881"/>
              <p:cNvSpPr>
                <a:spLocks noChangeArrowheads="1"/>
              </p:cNvSpPr>
              <p:nvPr/>
            </p:nvSpPr>
            <p:spPr bwMode="auto">
              <a:xfrm>
                <a:off x="1529" y="1756"/>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83" name="Rectangle 882"/>
              <p:cNvSpPr>
                <a:spLocks noChangeArrowheads="1"/>
              </p:cNvSpPr>
              <p:nvPr/>
            </p:nvSpPr>
            <p:spPr bwMode="auto">
              <a:xfrm>
                <a:off x="3051" y="1756"/>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84" name="Rectangle 883"/>
              <p:cNvSpPr>
                <a:spLocks noChangeArrowheads="1"/>
              </p:cNvSpPr>
              <p:nvPr/>
            </p:nvSpPr>
            <p:spPr bwMode="auto">
              <a:xfrm>
                <a:off x="4401" y="1756"/>
                <a:ext cx="9"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85" name="Rectangle 884"/>
              <p:cNvSpPr>
                <a:spLocks noChangeArrowheads="1"/>
              </p:cNvSpPr>
              <p:nvPr/>
            </p:nvSpPr>
            <p:spPr bwMode="auto">
              <a:xfrm>
                <a:off x="5767" y="1756"/>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86" name="Rectangle 885"/>
              <p:cNvSpPr>
                <a:spLocks noChangeArrowheads="1"/>
              </p:cNvSpPr>
              <p:nvPr/>
            </p:nvSpPr>
            <p:spPr bwMode="auto">
              <a:xfrm>
                <a:off x="1083" y="2007"/>
                <a:ext cx="446"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87" name="Rectangle 886"/>
              <p:cNvSpPr>
                <a:spLocks noChangeArrowheads="1"/>
              </p:cNvSpPr>
              <p:nvPr/>
            </p:nvSpPr>
            <p:spPr bwMode="auto">
              <a:xfrm>
                <a:off x="1187" y="2007"/>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88" name="Rectangle 887"/>
              <p:cNvSpPr>
                <a:spLocks noChangeArrowheads="1"/>
              </p:cNvSpPr>
              <p:nvPr/>
            </p:nvSpPr>
            <p:spPr bwMode="auto">
              <a:xfrm>
                <a:off x="1187" y="2009"/>
                <a:ext cx="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9" name="Rectangle 888"/>
              <p:cNvSpPr>
                <a:spLocks noChangeArrowheads="1"/>
              </p:cNvSpPr>
              <p:nvPr/>
            </p:nvSpPr>
            <p:spPr bwMode="auto">
              <a:xfrm>
                <a:off x="1287" y="2009"/>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0" name="Rectangle 889"/>
              <p:cNvSpPr>
                <a:spLocks noChangeArrowheads="1"/>
              </p:cNvSpPr>
              <p:nvPr/>
            </p:nvSpPr>
            <p:spPr bwMode="auto">
              <a:xfrm>
                <a:off x="1539" y="2007"/>
                <a:ext cx="151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91" name="Rectangle 890"/>
              <p:cNvSpPr>
                <a:spLocks noChangeArrowheads="1"/>
              </p:cNvSpPr>
              <p:nvPr/>
            </p:nvSpPr>
            <p:spPr bwMode="auto">
              <a:xfrm>
                <a:off x="1642" y="2007"/>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92" name="Rectangle 891"/>
              <p:cNvSpPr>
                <a:spLocks noChangeArrowheads="1"/>
              </p:cNvSpPr>
              <p:nvPr/>
            </p:nvSpPr>
            <p:spPr bwMode="auto">
              <a:xfrm>
                <a:off x="1642" y="2009"/>
                <a:ext cx="111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11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3" name="Rectangle 892"/>
              <p:cNvSpPr>
                <a:spLocks noChangeArrowheads="1"/>
              </p:cNvSpPr>
              <p:nvPr/>
            </p:nvSpPr>
            <p:spPr bwMode="auto">
              <a:xfrm>
                <a:off x="1642" y="2129"/>
                <a:ext cx="1306"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94" name="Rectangle 893"/>
              <p:cNvSpPr>
                <a:spLocks noChangeArrowheads="1"/>
              </p:cNvSpPr>
              <p:nvPr/>
            </p:nvSpPr>
            <p:spPr bwMode="auto">
              <a:xfrm>
                <a:off x="1642" y="2131"/>
                <a:ext cx="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5" name="Rectangle 894"/>
              <p:cNvSpPr>
                <a:spLocks noChangeArrowheads="1"/>
              </p:cNvSpPr>
              <p:nvPr/>
            </p:nvSpPr>
            <p:spPr bwMode="auto">
              <a:xfrm>
                <a:off x="2342" y="213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6" name="Rectangle 895"/>
              <p:cNvSpPr>
                <a:spLocks noChangeArrowheads="1"/>
              </p:cNvSpPr>
              <p:nvPr/>
            </p:nvSpPr>
            <p:spPr bwMode="auto">
              <a:xfrm>
                <a:off x="3056" y="2007"/>
                <a:ext cx="134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97" name="Rectangle 896"/>
              <p:cNvSpPr>
                <a:spLocks noChangeArrowheads="1"/>
              </p:cNvSpPr>
              <p:nvPr/>
            </p:nvSpPr>
            <p:spPr bwMode="auto">
              <a:xfrm>
                <a:off x="3164" y="2129"/>
                <a:ext cx="1131"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98" name="Rectangle 897"/>
              <p:cNvSpPr>
                <a:spLocks noChangeArrowheads="1"/>
              </p:cNvSpPr>
              <p:nvPr/>
            </p:nvSpPr>
            <p:spPr bwMode="auto">
              <a:xfrm>
                <a:off x="3164" y="2131"/>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99" name="Rectangle 898"/>
              <p:cNvSpPr>
                <a:spLocks noChangeArrowheads="1"/>
              </p:cNvSpPr>
              <p:nvPr/>
            </p:nvSpPr>
            <p:spPr bwMode="auto">
              <a:xfrm>
                <a:off x="4264" y="213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0" name="Rectangle 899"/>
              <p:cNvSpPr>
                <a:spLocks noChangeArrowheads="1"/>
              </p:cNvSpPr>
              <p:nvPr/>
            </p:nvSpPr>
            <p:spPr bwMode="auto">
              <a:xfrm>
                <a:off x="4406" y="2007"/>
                <a:ext cx="1359"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01" name="Rectangle 900"/>
              <p:cNvSpPr>
                <a:spLocks noChangeArrowheads="1"/>
              </p:cNvSpPr>
              <p:nvPr/>
            </p:nvSpPr>
            <p:spPr bwMode="auto">
              <a:xfrm>
                <a:off x="4511" y="2007"/>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02" name="Rectangle 901"/>
              <p:cNvSpPr>
                <a:spLocks noChangeArrowheads="1"/>
              </p:cNvSpPr>
              <p:nvPr/>
            </p:nvSpPr>
            <p:spPr bwMode="auto">
              <a:xfrm>
                <a:off x="4511" y="2009"/>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3" name="Rectangle 902"/>
              <p:cNvSpPr>
                <a:spLocks noChangeArrowheads="1"/>
              </p:cNvSpPr>
              <p:nvPr/>
            </p:nvSpPr>
            <p:spPr bwMode="auto">
              <a:xfrm>
                <a:off x="4511" y="2129"/>
                <a:ext cx="1153"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04" name="Rectangle 903"/>
              <p:cNvSpPr>
                <a:spLocks noChangeArrowheads="1"/>
              </p:cNvSpPr>
              <p:nvPr/>
            </p:nvSpPr>
            <p:spPr bwMode="auto">
              <a:xfrm>
                <a:off x="4511" y="2131"/>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1,509,923.40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5" name="Rectangle 904"/>
              <p:cNvSpPr>
                <a:spLocks noChangeArrowheads="1"/>
              </p:cNvSpPr>
              <p:nvPr/>
            </p:nvSpPr>
            <p:spPr bwMode="auto">
              <a:xfrm>
                <a:off x="5611" y="213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6" name="Rectangle 905"/>
              <p:cNvSpPr>
                <a:spLocks noChangeArrowheads="1"/>
              </p:cNvSpPr>
              <p:nvPr/>
            </p:nvSpPr>
            <p:spPr bwMode="auto">
              <a:xfrm>
                <a:off x="1074" y="2001"/>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07" name="Rectangle 906"/>
              <p:cNvSpPr>
                <a:spLocks noChangeArrowheads="1"/>
              </p:cNvSpPr>
              <p:nvPr/>
            </p:nvSpPr>
            <p:spPr bwMode="auto">
              <a:xfrm>
                <a:off x="1083" y="2001"/>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08" name="Rectangle 907"/>
              <p:cNvSpPr>
                <a:spLocks noChangeArrowheads="1"/>
              </p:cNvSpPr>
              <p:nvPr/>
            </p:nvSpPr>
            <p:spPr bwMode="auto">
              <a:xfrm>
                <a:off x="1529" y="2001"/>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09" name="Rectangle 908"/>
              <p:cNvSpPr>
                <a:spLocks noChangeArrowheads="1"/>
              </p:cNvSpPr>
              <p:nvPr/>
            </p:nvSpPr>
            <p:spPr bwMode="auto">
              <a:xfrm>
                <a:off x="1539" y="2001"/>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10" name="Rectangle 909"/>
              <p:cNvSpPr>
                <a:spLocks noChangeArrowheads="1"/>
              </p:cNvSpPr>
              <p:nvPr/>
            </p:nvSpPr>
            <p:spPr bwMode="auto">
              <a:xfrm>
                <a:off x="3051" y="2001"/>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11" name="Rectangle 910"/>
              <p:cNvSpPr>
                <a:spLocks noChangeArrowheads="1"/>
              </p:cNvSpPr>
              <p:nvPr/>
            </p:nvSpPr>
            <p:spPr bwMode="auto">
              <a:xfrm>
                <a:off x="3061" y="2001"/>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12" name="Rectangle 911"/>
              <p:cNvSpPr>
                <a:spLocks noChangeArrowheads="1"/>
              </p:cNvSpPr>
              <p:nvPr/>
            </p:nvSpPr>
            <p:spPr bwMode="auto">
              <a:xfrm>
                <a:off x="4401" y="2001"/>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13" name="Rectangle 912"/>
              <p:cNvSpPr>
                <a:spLocks noChangeArrowheads="1"/>
              </p:cNvSpPr>
              <p:nvPr/>
            </p:nvSpPr>
            <p:spPr bwMode="auto">
              <a:xfrm>
                <a:off x="4410" y="2001"/>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14" name="Rectangle 913"/>
              <p:cNvSpPr>
                <a:spLocks noChangeArrowheads="1"/>
              </p:cNvSpPr>
              <p:nvPr/>
            </p:nvSpPr>
            <p:spPr bwMode="auto">
              <a:xfrm>
                <a:off x="5767" y="2001"/>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15" name="Rectangle 914"/>
              <p:cNvSpPr>
                <a:spLocks noChangeArrowheads="1"/>
              </p:cNvSpPr>
              <p:nvPr/>
            </p:nvSpPr>
            <p:spPr bwMode="auto">
              <a:xfrm>
                <a:off x="1074" y="2007"/>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16" name="Rectangle 915"/>
              <p:cNvSpPr>
                <a:spLocks noChangeArrowheads="1"/>
              </p:cNvSpPr>
              <p:nvPr/>
            </p:nvSpPr>
            <p:spPr bwMode="auto">
              <a:xfrm>
                <a:off x="1529" y="2007"/>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17" name="Rectangle 916"/>
              <p:cNvSpPr>
                <a:spLocks noChangeArrowheads="1"/>
              </p:cNvSpPr>
              <p:nvPr/>
            </p:nvSpPr>
            <p:spPr bwMode="auto">
              <a:xfrm>
                <a:off x="3051" y="2007"/>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18" name="Rectangle 917"/>
              <p:cNvSpPr>
                <a:spLocks noChangeArrowheads="1"/>
              </p:cNvSpPr>
              <p:nvPr/>
            </p:nvSpPr>
            <p:spPr bwMode="auto">
              <a:xfrm>
                <a:off x="4401" y="2007"/>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19" name="Rectangle 918"/>
              <p:cNvSpPr>
                <a:spLocks noChangeArrowheads="1"/>
              </p:cNvSpPr>
              <p:nvPr/>
            </p:nvSpPr>
            <p:spPr bwMode="auto">
              <a:xfrm>
                <a:off x="5767" y="2007"/>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20" name="Rectangle 919"/>
              <p:cNvSpPr>
                <a:spLocks noChangeArrowheads="1"/>
              </p:cNvSpPr>
              <p:nvPr/>
            </p:nvSpPr>
            <p:spPr bwMode="auto">
              <a:xfrm>
                <a:off x="1083" y="2258"/>
                <a:ext cx="446"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21" name="Rectangle 920"/>
              <p:cNvSpPr>
                <a:spLocks noChangeArrowheads="1"/>
              </p:cNvSpPr>
              <p:nvPr/>
            </p:nvSpPr>
            <p:spPr bwMode="auto">
              <a:xfrm>
                <a:off x="1187" y="2258"/>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22" name="Rectangle 921"/>
              <p:cNvSpPr>
                <a:spLocks noChangeArrowheads="1"/>
              </p:cNvSpPr>
              <p:nvPr/>
            </p:nvSpPr>
            <p:spPr bwMode="auto">
              <a:xfrm>
                <a:off x="1187" y="2261"/>
                <a:ext cx="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3" name="Rectangle 922"/>
              <p:cNvSpPr>
                <a:spLocks noChangeArrowheads="1"/>
              </p:cNvSpPr>
              <p:nvPr/>
            </p:nvSpPr>
            <p:spPr bwMode="auto">
              <a:xfrm>
                <a:off x="1287" y="226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4" name="Rectangle 923"/>
              <p:cNvSpPr>
                <a:spLocks noChangeArrowheads="1"/>
              </p:cNvSpPr>
              <p:nvPr/>
            </p:nvSpPr>
            <p:spPr bwMode="auto">
              <a:xfrm>
                <a:off x="1539" y="2258"/>
                <a:ext cx="1512"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25" name="Rectangle 924"/>
              <p:cNvSpPr>
                <a:spLocks noChangeArrowheads="1"/>
              </p:cNvSpPr>
              <p:nvPr/>
            </p:nvSpPr>
            <p:spPr bwMode="auto">
              <a:xfrm>
                <a:off x="1642" y="2258"/>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26" name="Rectangle 925"/>
              <p:cNvSpPr>
                <a:spLocks noChangeArrowheads="1"/>
              </p:cNvSpPr>
              <p:nvPr/>
            </p:nvSpPr>
            <p:spPr bwMode="auto">
              <a:xfrm>
                <a:off x="1642" y="226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7" name="Rectangle 926"/>
              <p:cNvSpPr>
                <a:spLocks noChangeArrowheads="1"/>
              </p:cNvSpPr>
              <p:nvPr/>
            </p:nvSpPr>
            <p:spPr bwMode="auto">
              <a:xfrm>
                <a:off x="1642" y="2380"/>
                <a:ext cx="1306"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28" name="Rectangle 927"/>
              <p:cNvSpPr>
                <a:spLocks noChangeArrowheads="1"/>
              </p:cNvSpPr>
              <p:nvPr/>
            </p:nvSpPr>
            <p:spPr bwMode="auto">
              <a:xfrm>
                <a:off x="1642" y="2383"/>
                <a:ext cx="10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9" name="Rectangle 928"/>
              <p:cNvSpPr>
                <a:spLocks noChangeArrowheads="1"/>
              </p:cNvSpPr>
              <p:nvPr/>
            </p:nvSpPr>
            <p:spPr bwMode="auto">
              <a:xfrm>
                <a:off x="2272" y="2383"/>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0" name="Rectangle 929"/>
              <p:cNvSpPr>
                <a:spLocks noChangeArrowheads="1"/>
              </p:cNvSpPr>
              <p:nvPr/>
            </p:nvSpPr>
            <p:spPr bwMode="auto">
              <a:xfrm>
                <a:off x="3056" y="2258"/>
                <a:ext cx="1342"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31" name="Rectangle 930"/>
              <p:cNvSpPr>
                <a:spLocks noChangeArrowheads="1"/>
              </p:cNvSpPr>
              <p:nvPr/>
            </p:nvSpPr>
            <p:spPr bwMode="auto">
              <a:xfrm>
                <a:off x="3164" y="2380"/>
                <a:ext cx="1131"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32" name="Rectangle 931"/>
              <p:cNvSpPr>
                <a:spLocks noChangeArrowheads="1"/>
              </p:cNvSpPr>
              <p:nvPr/>
            </p:nvSpPr>
            <p:spPr bwMode="auto">
              <a:xfrm>
                <a:off x="3164" y="2383"/>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33" name="Rectangle 932"/>
              <p:cNvSpPr>
                <a:spLocks noChangeArrowheads="1"/>
              </p:cNvSpPr>
              <p:nvPr/>
            </p:nvSpPr>
            <p:spPr bwMode="auto">
              <a:xfrm>
                <a:off x="4264" y="2383"/>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4" name="Rectangle 933"/>
              <p:cNvSpPr>
                <a:spLocks noChangeArrowheads="1"/>
              </p:cNvSpPr>
              <p:nvPr/>
            </p:nvSpPr>
            <p:spPr bwMode="auto">
              <a:xfrm>
                <a:off x="4406" y="2258"/>
                <a:ext cx="1359"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35" name="Rectangle 934"/>
              <p:cNvSpPr>
                <a:spLocks noChangeArrowheads="1"/>
              </p:cNvSpPr>
              <p:nvPr/>
            </p:nvSpPr>
            <p:spPr bwMode="auto">
              <a:xfrm>
                <a:off x="4511" y="2258"/>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36" name="Rectangle 935"/>
              <p:cNvSpPr>
                <a:spLocks noChangeArrowheads="1"/>
              </p:cNvSpPr>
              <p:nvPr/>
            </p:nvSpPr>
            <p:spPr bwMode="auto">
              <a:xfrm>
                <a:off x="4511" y="2261"/>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7" name="Rectangle 936"/>
              <p:cNvSpPr>
                <a:spLocks noChangeArrowheads="1"/>
              </p:cNvSpPr>
              <p:nvPr/>
            </p:nvSpPr>
            <p:spPr bwMode="auto">
              <a:xfrm>
                <a:off x="4511" y="2380"/>
                <a:ext cx="1153"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38" name="Rectangle 937"/>
              <p:cNvSpPr>
                <a:spLocks noChangeArrowheads="1"/>
              </p:cNvSpPr>
              <p:nvPr/>
            </p:nvSpPr>
            <p:spPr bwMode="auto">
              <a:xfrm>
                <a:off x="4511" y="2383"/>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2,562,250.00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9" name="Rectangle 938"/>
              <p:cNvSpPr>
                <a:spLocks noChangeArrowheads="1"/>
              </p:cNvSpPr>
              <p:nvPr/>
            </p:nvSpPr>
            <p:spPr bwMode="auto">
              <a:xfrm>
                <a:off x="5611" y="2383"/>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0" name="Rectangle 939"/>
              <p:cNvSpPr>
                <a:spLocks noChangeArrowheads="1"/>
              </p:cNvSpPr>
              <p:nvPr/>
            </p:nvSpPr>
            <p:spPr bwMode="auto">
              <a:xfrm>
                <a:off x="1074" y="2253"/>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41" name="Rectangle 940"/>
              <p:cNvSpPr>
                <a:spLocks noChangeArrowheads="1"/>
              </p:cNvSpPr>
              <p:nvPr/>
            </p:nvSpPr>
            <p:spPr bwMode="auto">
              <a:xfrm>
                <a:off x="1083" y="2253"/>
                <a:ext cx="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42" name="Rectangle 941"/>
              <p:cNvSpPr>
                <a:spLocks noChangeArrowheads="1"/>
              </p:cNvSpPr>
              <p:nvPr/>
            </p:nvSpPr>
            <p:spPr bwMode="auto">
              <a:xfrm>
                <a:off x="1529" y="2253"/>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43" name="Rectangle 942"/>
              <p:cNvSpPr>
                <a:spLocks noChangeArrowheads="1"/>
              </p:cNvSpPr>
              <p:nvPr/>
            </p:nvSpPr>
            <p:spPr bwMode="auto">
              <a:xfrm>
                <a:off x="1539" y="2253"/>
                <a:ext cx="151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44" name="Rectangle 943"/>
              <p:cNvSpPr>
                <a:spLocks noChangeArrowheads="1"/>
              </p:cNvSpPr>
              <p:nvPr/>
            </p:nvSpPr>
            <p:spPr bwMode="auto">
              <a:xfrm>
                <a:off x="3051" y="2253"/>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45" name="Rectangle 944"/>
              <p:cNvSpPr>
                <a:spLocks noChangeArrowheads="1"/>
              </p:cNvSpPr>
              <p:nvPr/>
            </p:nvSpPr>
            <p:spPr bwMode="auto">
              <a:xfrm>
                <a:off x="3061" y="2253"/>
                <a:ext cx="134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46" name="Rectangle 945"/>
              <p:cNvSpPr>
                <a:spLocks noChangeArrowheads="1"/>
              </p:cNvSpPr>
              <p:nvPr/>
            </p:nvSpPr>
            <p:spPr bwMode="auto">
              <a:xfrm>
                <a:off x="4401" y="2253"/>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47" name="Rectangle 946"/>
              <p:cNvSpPr>
                <a:spLocks noChangeArrowheads="1"/>
              </p:cNvSpPr>
              <p:nvPr/>
            </p:nvSpPr>
            <p:spPr bwMode="auto">
              <a:xfrm>
                <a:off x="4410" y="2253"/>
                <a:ext cx="13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48" name="Rectangle 947"/>
              <p:cNvSpPr>
                <a:spLocks noChangeArrowheads="1"/>
              </p:cNvSpPr>
              <p:nvPr/>
            </p:nvSpPr>
            <p:spPr bwMode="auto">
              <a:xfrm>
                <a:off x="5767" y="2253"/>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49" name="Rectangle 948"/>
              <p:cNvSpPr>
                <a:spLocks noChangeArrowheads="1"/>
              </p:cNvSpPr>
              <p:nvPr/>
            </p:nvSpPr>
            <p:spPr bwMode="auto">
              <a:xfrm>
                <a:off x="1074" y="2258"/>
                <a:ext cx="9"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50" name="Rectangle 949"/>
              <p:cNvSpPr>
                <a:spLocks noChangeArrowheads="1"/>
              </p:cNvSpPr>
              <p:nvPr/>
            </p:nvSpPr>
            <p:spPr bwMode="auto">
              <a:xfrm>
                <a:off x="1529" y="2258"/>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51" name="Rectangle 950"/>
              <p:cNvSpPr>
                <a:spLocks noChangeArrowheads="1"/>
              </p:cNvSpPr>
              <p:nvPr/>
            </p:nvSpPr>
            <p:spPr bwMode="auto">
              <a:xfrm>
                <a:off x="3051" y="2258"/>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52" name="Rectangle 951"/>
              <p:cNvSpPr>
                <a:spLocks noChangeArrowheads="1"/>
              </p:cNvSpPr>
              <p:nvPr/>
            </p:nvSpPr>
            <p:spPr bwMode="auto">
              <a:xfrm>
                <a:off x="4401" y="2258"/>
                <a:ext cx="9"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53" name="Rectangle 952"/>
              <p:cNvSpPr>
                <a:spLocks noChangeArrowheads="1"/>
              </p:cNvSpPr>
              <p:nvPr/>
            </p:nvSpPr>
            <p:spPr bwMode="auto">
              <a:xfrm>
                <a:off x="5767" y="2258"/>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54" name="Rectangle 953"/>
              <p:cNvSpPr>
                <a:spLocks noChangeArrowheads="1"/>
              </p:cNvSpPr>
              <p:nvPr/>
            </p:nvSpPr>
            <p:spPr bwMode="auto">
              <a:xfrm>
                <a:off x="1083" y="2510"/>
                <a:ext cx="446"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55" name="Rectangle 954"/>
              <p:cNvSpPr>
                <a:spLocks noChangeArrowheads="1"/>
              </p:cNvSpPr>
              <p:nvPr/>
            </p:nvSpPr>
            <p:spPr bwMode="auto">
              <a:xfrm>
                <a:off x="1187" y="2510"/>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56" name="Rectangle 955"/>
              <p:cNvSpPr>
                <a:spLocks noChangeArrowheads="1"/>
              </p:cNvSpPr>
              <p:nvPr/>
            </p:nvSpPr>
            <p:spPr bwMode="auto">
              <a:xfrm>
                <a:off x="1187" y="2512"/>
                <a:ext cx="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7" name="Rectangle 956"/>
              <p:cNvSpPr>
                <a:spLocks noChangeArrowheads="1"/>
              </p:cNvSpPr>
              <p:nvPr/>
            </p:nvSpPr>
            <p:spPr bwMode="auto">
              <a:xfrm>
                <a:off x="1287" y="2512"/>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8" name="Rectangle 957"/>
              <p:cNvSpPr>
                <a:spLocks noChangeArrowheads="1"/>
              </p:cNvSpPr>
              <p:nvPr/>
            </p:nvSpPr>
            <p:spPr bwMode="auto">
              <a:xfrm>
                <a:off x="1539" y="2510"/>
                <a:ext cx="1512"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59" name="Rectangle 958"/>
              <p:cNvSpPr>
                <a:spLocks noChangeArrowheads="1"/>
              </p:cNvSpPr>
              <p:nvPr/>
            </p:nvSpPr>
            <p:spPr bwMode="auto">
              <a:xfrm>
                <a:off x="1642" y="2510"/>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60" name="Rectangle 959"/>
              <p:cNvSpPr>
                <a:spLocks noChangeArrowheads="1"/>
              </p:cNvSpPr>
              <p:nvPr/>
            </p:nvSpPr>
            <p:spPr bwMode="auto">
              <a:xfrm>
                <a:off x="1642" y="2512"/>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1" name="Rectangle 960"/>
              <p:cNvSpPr>
                <a:spLocks noChangeArrowheads="1"/>
              </p:cNvSpPr>
              <p:nvPr/>
            </p:nvSpPr>
            <p:spPr bwMode="auto">
              <a:xfrm>
                <a:off x="1642" y="2632"/>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62" name="Rectangle 961"/>
              <p:cNvSpPr>
                <a:spLocks noChangeArrowheads="1"/>
              </p:cNvSpPr>
              <p:nvPr/>
            </p:nvSpPr>
            <p:spPr bwMode="auto">
              <a:xfrm>
                <a:off x="1642" y="2634"/>
                <a:ext cx="4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NPO 10</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3" name="Rectangle 962"/>
              <p:cNvSpPr>
                <a:spLocks noChangeArrowheads="1"/>
              </p:cNvSpPr>
              <p:nvPr/>
            </p:nvSpPr>
            <p:spPr bwMode="auto">
              <a:xfrm>
                <a:off x="1642" y="2754"/>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64" name="Rectangle 963"/>
              <p:cNvSpPr>
                <a:spLocks noChangeArrowheads="1"/>
              </p:cNvSpPr>
              <p:nvPr/>
            </p:nvSpPr>
            <p:spPr bwMode="auto">
              <a:xfrm>
                <a:off x="1642" y="2756"/>
                <a:ext cx="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5" name="Rectangle 964"/>
              <p:cNvSpPr>
                <a:spLocks noChangeArrowheads="1"/>
              </p:cNvSpPr>
              <p:nvPr/>
            </p:nvSpPr>
            <p:spPr bwMode="auto">
              <a:xfrm>
                <a:off x="2701" y="2756"/>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6" name="Rectangle 965"/>
              <p:cNvSpPr>
                <a:spLocks noChangeArrowheads="1"/>
              </p:cNvSpPr>
              <p:nvPr/>
            </p:nvSpPr>
            <p:spPr bwMode="auto">
              <a:xfrm>
                <a:off x="3056" y="2510"/>
                <a:ext cx="1342"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67" name="Rectangle 966"/>
              <p:cNvSpPr>
                <a:spLocks noChangeArrowheads="1"/>
              </p:cNvSpPr>
              <p:nvPr/>
            </p:nvSpPr>
            <p:spPr bwMode="auto">
              <a:xfrm>
                <a:off x="3164" y="2754"/>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68" name="Rectangle 967"/>
              <p:cNvSpPr>
                <a:spLocks noChangeArrowheads="1"/>
              </p:cNvSpPr>
              <p:nvPr/>
            </p:nvSpPr>
            <p:spPr bwMode="auto">
              <a:xfrm>
                <a:off x="3164" y="2756"/>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69" name="Rectangle 968"/>
              <p:cNvSpPr>
                <a:spLocks noChangeArrowheads="1"/>
              </p:cNvSpPr>
              <p:nvPr/>
            </p:nvSpPr>
            <p:spPr bwMode="auto">
              <a:xfrm>
                <a:off x="4264" y="2756"/>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0" name="Rectangle 969"/>
              <p:cNvSpPr>
                <a:spLocks noChangeArrowheads="1"/>
              </p:cNvSpPr>
              <p:nvPr/>
            </p:nvSpPr>
            <p:spPr bwMode="auto">
              <a:xfrm>
                <a:off x="4406" y="2510"/>
                <a:ext cx="1359"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71" name="Rectangle 970"/>
              <p:cNvSpPr>
                <a:spLocks noChangeArrowheads="1"/>
              </p:cNvSpPr>
              <p:nvPr/>
            </p:nvSpPr>
            <p:spPr bwMode="auto">
              <a:xfrm>
                <a:off x="4511" y="2632"/>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72" name="Rectangle 971"/>
              <p:cNvSpPr>
                <a:spLocks noChangeArrowheads="1"/>
              </p:cNvSpPr>
              <p:nvPr/>
            </p:nvSpPr>
            <p:spPr bwMode="auto">
              <a:xfrm>
                <a:off x="4511" y="2634"/>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3" name="Rectangle 972"/>
              <p:cNvSpPr>
                <a:spLocks noChangeArrowheads="1"/>
              </p:cNvSpPr>
              <p:nvPr/>
            </p:nvSpPr>
            <p:spPr bwMode="auto">
              <a:xfrm>
                <a:off x="4511" y="2754"/>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74" name="Rectangle 973"/>
              <p:cNvSpPr>
                <a:spLocks noChangeArrowheads="1"/>
              </p:cNvSpPr>
              <p:nvPr/>
            </p:nvSpPr>
            <p:spPr bwMode="auto">
              <a:xfrm>
                <a:off x="4511" y="2756"/>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4,000,000.00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5" name="Rectangle 974"/>
              <p:cNvSpPr>
                <a:spLocks noChangeArrowheads="1"/>
              </p:cNvSpPr>
              <p:nvPr/>
            </p:nvSpPr>
            <p:spPr bwMode="auto">
              <a:xfrm>
                <a:off x="5611" y="2756"/>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6" name="Rectangle 975"/>
              <p:cNvSpPr>
                <a:spLocks noChangeArrowheads="1"/>
              </p:cNvSpPr>
              <p:nvPr/>
            </p:nvSpPr>
            <p:spPr bwMode="auto">
              <a:xfrm>
                <a:off x="1074" y="2503"/>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77" name="Rectangle 976"/>
              <p:cNvSpPr>
                <a:spLocks noChangeArrowheads="1"/>
              </p:cNvSpPr>
              <p:nvPr/>
            </p:nvSpPr>
            <p:spPr bwMode="auto">
              <a:xfrm>
                <a:off x="1083" y="2503"/>
                <a:ext cx="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78" name="Rectangle 977"/>
              <p:cNvSpPr>
                <a:spLocks noChangeArrowheads="1"/>
              </p:cNvSpPr>
              <p:nvPr/>
            </p:nvSpPr>
            <p:spPr bwMode="auto">
              <a:xfrm>
                <a:off x="1529" y="2503"/>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79" name="Rectangle 978"/>
              <p:cNvSpPr>
                <a:spLocks noChangeArrowheads="1"/>
              </p:cNvSpPr>
              <p:nvPr/>
            </p:nvSpPr>
            <p:spPr bwMode="auto">
              <a:xfrm>
                <a:off x="1539" y="2503"/>
                <a:ext cx="151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80" name="Rectangle 979"/>
              <p:cNvSpPr>
                <a:spLocks noChangeArrowheads="1"/>
              </p:cNvSpPr>
              <p:nvPr/>
            </p:nvSpPr>
            <p:spPr bwMode="auto">
              <a:xfrm>
                <a:off x="3051" y="2503"/>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81" name="Rectangle 980"/>
              <p:cNvSpPr>
                <a:spLocks noChangeArrowheads="1"/>
              </p:cNvSpPr>
              <p:nvPr/>
            </p:nvSpPr>
            <p:spPr bwMode="auto">
              <a:xfrm>
                <a:off x="3061" y="2503"/>
                <a:ext cx="134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82" name="Rectangle 981"/>
              <p:cNvSpPr>
                <a:spLocks noChangeArrowheads="1"/>
              </p:cNvSpPr>
              <p:nvPr/>
            </p:nvSpPr>
            <p:spPr bwMode="auto">
              <a:xfrm>
                <a:off x="4401" y="2503"/>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83" name="Rectangle 982"/>
              <p:cNvSpPr>
                <a:spLocks noChangeArrowheads="1"/>
              </p:cNvSpPr>
              <p:nvPr/>
            </p:nvSpPr>
            <p:spPr bwMode="auto">
              <a:xfrm>
                <a:off x="4410" y="2503"/>
                <a:ext cx="13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84" name="Rectangle 983"/>
              <p:cNvSpPr>
                <a:spLocks noChangeArrowheads="1"/>
              </p:cNvSpPr>
              <p:nvPr/>
            </p:nvSpPr>
            <p:spPr bwMode="auto">
              <a:xfrm>
                <a:off x="5767" y="2503"/>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85" name="Rectangle 984"/>
              <p:cNvSpPr>
                <a:spLocks noChangeArrowheads="1"/>
              </p:cNvSpPr>
              <p:nvPr/>
            </p:nvSpPr>
            <p:spPr bwMode="auto">
              <a:xfrm>
                <a:off x="1074" y="2508"/>
                <a:ext cx="9" cy="3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86" name="Rectangle 985"/>
              <p:cNvSpPr>
                <a:spLocks noChangeArrowheads="1"/>
              </p:cNvSpPr>
              <p:nvPr/>
            </p:nvSpPr>
            <p:spPr bwMode="auto">
              <a:xfrm>
                <a:off x="1529" y="2508"/>
                <a:ext cx="10" cy="3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87" name="Rectangle 986"/>
              <p:cNvSpPr>
                <a:spLocks noChangeArrowheads="1"/>
              </p:cNvSpPr>
              <p:nvPr/>
            </p:nvSpPr>
            <p:spPr bwMode="auto">
              <a:xfrm>
                <a:off x="3051" y="2508"/>
                <a:ext cx="10" cy="3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88" name="Rectangle 987"/>
              <p:cNvSpPr>
                <a:spLocks noChangeArrowheads="1"/>
              </p:cNvSpPr>
              <p:nvPr/>
            </p:nvSpPr>
            <p:spPr bwMode="auto">
              <a:xfrm>
                <a:off x="4401" y="2508"/>
                <a:ext cx="9" cy="3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89" name="Rectangle 988"/>
              <p:cNvSpPr>
                <a:spLocks noChangeArrowheads="1"/>
              </p:cNvSpPr>
              <p:nvPr/>
            </p:nvSpPr>
            <p:spPr bwMode="auto">
              <a:xfrm>
                <a:off x="1083" y="2882"/>
                <a:ext cx="446"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90" name="Rectangle 989"/>
              <p:cNvSpPr>
                <a:spLocks noChangeArrowheads="1"/>
              </p:cNvSpPr>
              <p:nvPr/>
            </p:nvSpPr>
            <p:spPr bwMode="auto">
              <a:xfrm>
                <a:off x="1187" y="2882"/>
                <a:ext cx="239"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91" name="Rectangle 990"/>
              <p:cNvSpPr>
                <a:spLocks noChangeArrowheads="1"/>
              </p:cNvSpPr>
              <p:nvPr/>
            </p:nvSpPr>
            <p:spPr bwMode="auto">
              <a:xfrm>
                <a:off x="1187" y="2884"/>
                <a:ext cx="1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2" name="Rectangle 991"/>
              <p:cNvSpPr>
                <a:spLocks noChangeArrowheads="1"/>
              </p:cNvSpPr>
              <p:nvPr/>
            </p:nvSpPr>
            <p:spPr bwMode="auto">
              <a:xfrm>
                <a:off x="1385" y="2884"/>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3" name="Rectangle 992"/>
              <p:cNvSpPr>
                <a:spLocks noChangeArrowheads="1"/>
              </p:cNvSpPr>
              <p:nvPr/>
            </p:nvSpPr>
            <p:spPr bwMode="auto">
              <a:xfrm>
                <a:off x="1539" y="2882"/>
                <a:ext cx="151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94" name="Rectangle 993"/>
              <p:cNvSpPr>
                <a:spLocks noChangeArrowheads="1"/>
              </p:cNvSpPr>
              <p:nvPr/>
            </p:nvSpPr>
            <p:spPr bwMode="auto">
              <a:xfrm>
                <a:off x="1642" y="2882"/>
                <a:ext cx="1306"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95" name="Rectangle 994"/>
              <p:cNvSpPr>
                <a:spLocks noChangeArrowheads="1"/>
              </p:cNvSpPr>
              <p:nvPr/>
            </p:nvSpPr>
            <p:spPr bwMode="auto">
              <a:xfrm>
                <a:off x="1642" y="2884"/>
                <a:ext cx="107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4</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6" name="Rectangle 995"/>
              <p:cNvSpPr>
                <a:spLocks noChangeArrowheads="1"/>
              </p:cNvSpPr>
              <p:nvPr/>
            </p:nvSpPr>
            <p:spPr bwMode="auto">
              <a:xfrm>
                <a:off x="1642" y="3005"/>
                <a:ext cx="1306"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997" name="Rectangle 996"/>
              <p:cNvSpPr>
                <a:spLocks noChangeArrowheads="1"/>
              </p:cNvSpPr>
              <p:nvPr/>
            </p:nvSpPr>
            <p:spPr bwMode="auto">
              <a:xfrm>
                <a:off x="1642" y="3008"/>
                <a:ext cx="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8" name="Rectangle 997"/>
              <p:cNvSpPr>
                <a:spLocks noChangeArrowheads="1"/>
              </p:cNvSpPr>
              <p:nvPr/>
            </p:nvSpPr>
            <p:spPr bwMode="auto">
              <a:xfrm>
                <a:off x="2582" y="3008"/>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9" name="Rectangle 998"/>
              <p:cNvSpPr>
                <a:spLocks noChangeArrowheads="1"/>
              </p:cNvSpPr>
              <p:nvPr/>
            </p:nvSpPr>
            <p:spPr bwMode="auto">
              <a:xfrm>
                <a:off x="3056" y="2882"/>
                <a:ext cx="134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00" name="Rectangle 999"/>
              <p:cNvSpPr>
                <a:spLocks noChangeArrowheads="1"/>
              </p:cNvSpPr>
              <p:nvPr/>
            </p:nvSpPr>
            <p:spPr bwMode="auto">
              <a:xfrm>
                <a:off x="3164" y="3005"/>
                <a:ext cx="1131"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01" name="Rectangle 1000"/>
              <p:cNvSpPr>
                <a:spLocks noChangeArrowheads="1"/>
              </p:cNvSpPr>
              <p:nvPr/>
            </p:nvSpPr>
            <p:spPr bwMode="auto">
              <a:xfrm>
                <a:off x="3164" y="3008"/>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02" name="Rectangle 1001"/>
              <p:cNvSpPr>
                <a:spLocks noChangeArrowheads="1"/>
              </p:cNvSpPr>
              <p:nvPr/>
            </p:nvSpPr>
            <p:spPr bwMode="auto">
              <a:xfrm>
                <a:off x="4264" y="3008"/>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3" name="Rectangle 1002"/>
              <p:cNvSpPr>
                <a:spLocks noChangeArrowheads="1"/>
              </p:cNvSpPr>
              <p:nvPr/>
            </p:nvSpPr>
            <p:spPr bwMode="auto">
              <a:xfrm>
                <a:off x="4406" y="2882"/>
                <a:ext cx="1359"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04" name="Rectangle 1003"/>
              <p:cNvSpPr>
                <a:spLocks noChangeArrowheads="1"/>
              </p:cNvSpPr>
              <p:nvPr/>
            </p:nvSpPr>
            <p:spPr bwMode="auto">
              <a:xfrm>
                <a:off x="4511" y="2882"/>
                <a:ext cx="1153"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05" name="Rectangle 1004"/>
              <p:cNvSpPr>
                <a:spLocks noChangeArrowheads="1"/>
              </p:cNvSpPr>
              <p:nvPr/>
            </p:nvSpPr>
            <p:spPr bwMode="auto">
              <a:xfrm>
                <a:off x="4511" y="2884"/>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6" name="Rectangle 1005"/>
              <p:cNvSpPr>
                <a:spLocks noChangeArrowheads="1"/>
              </p:cNvSpPr>
              <p:nvPr/>
            </p:nvSpPr>
            <p:spPr bwMode="auto">
              <a:xfrm>
                <a:off x="4511" y="3005"/>
                <a:ext cx="1153" cy="1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07" name="Rectangle 1006"/>
              <p:cNvSpPr>
                <a:spLocks noChangeArrowheads="1"/>
              </p:cNvSpPr>
              <p:nvPr/>
            </p:nvSpPr>
            <p:spPr bwMode="auto">
              <a:xfrm>
                <a:off x="4511" y="3008"/>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2,305,000.00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8" name="Rectangle 1007"/>
              <p:cNvSpPr>
                <a:spLocks noChangeArrowheads="1"/>
              </p:cNvSpPr>
              <p:nvPr/>
            </p:nvSpPr>
            <p:spPr bwMode="auto">
              <a:xfrm>
                <a:off x="5611" y="3008"/>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9" name="Rectangle 1008"/>
              <p:cNvSpPr>
                <a:spLocks noChangeArrowheads="1"/>
              </p:cNvSpPr>
              <p:nvPr/>
            </p:nvSpPr>
            <p:spPr bwMode="auto">
              <a:xfrm>
                <a:off x="1074" y="2876"/>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10" name="Rectangle 1009"/>
              <p:cNvSpPr>
                <a:spLocks noChangeArrowheads="1"/>
              </p:cNvSpPr>
              <p:nvPr/>
            </p:nvSpPr>
            <p:spPr bwMode="auto">
              <a:xfrm>
                <a:off x="1083" y="2876"/>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11" name="Rectangle 1010"/>
              <p:cNvSpPr>
                <a:spLocks noChangeArrowheads="1"/>
              </p:cNvSpPr>
              <p:nvPr/>
            </p:nvSpPr>
            <p:spPr bwMode="auto">
              <a:xfrm>
                <a:off x="1529" y="2876"/>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12" name="Rectangle 1011"/>
              <p:cNvSpPr>
                <a:spLocks noChangeArrowheads="1"/>
              </p:cNvSpPr>
              <p:nvPr/>
            </p:nvSpPr>
            <p:spPr bwMode="auto">
              <a:xfrm>
                <a:off x="1539" y="2876"/>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13" name="Rectangle 1012"/>
              <p:cNvSpPr>
                <a:spLocks noChangeArrowheads="1"/>
              </p:cNvSpPr>
              <p:nvPr/>
            </p:nvSpPr>
            <p:spPr bwMode="auto">
              <a:xfrm>
                <a:off x="3051" y="2876"/>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14" name="Rectangle 1013"/>
              <p:cNvSpPr>
                <a:spLocks noChangeArrowheads="1"/>
              </p:cNvSpPr>
              <p:nvPr/>
            </p:nvSpPr>
            <p:spPr bwMode="auto">
              <a:xfrm>
                <a:off x="3061" y="2876"/>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15" name="Rectangle 1014"/>
              <p:cNvSpPr>
                <a:spLocks noChangeArrowheads="1"/>
              </p:cNvSpPr>
              <p:nvPr/>
            </p:nvSpPr>
            <p:spPr bwMode="auto">
              <a:xfrm>
                <a:off x="4401" y="2876"/>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16" name="Rectangle 1015"/>
              <p:cNvSpPr>
                <a:spLocks noChangeArrowheads="1"/>
              </p:cNvSpPr>
              <p:nvPr/>
            </p:nvSpPr>
            <p:spPr bwMode="auto">
              <a:xfrm>
                <a:off x="4410" y="2876"/>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17" name="Rectangle 1016"/>
              <p:cNvSpPr>
                <a:spLocks noChangeArrowheads="1"/>
              </p:cNvSpPr>
              <p:nvPr/>
            </p:nvSpPr>
            <p:spPr bwMode="auto">
              <a:xfrm>
                <a:off x="5767" y="2876"/>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18" name="Rectangle 1017"/>
              <p:cNvSpPr>
                <a:spLocks noChangeArrowheads="1"/>
              </p:cNvSpPr>
              <p:nvPr/>
            </p:nvSpPr>
            <p:spPr bwMode="auto">
              <a:xfrm>
                <a:off x="1074" y="2882"/>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19" name="Rectangle 1018"/>
              <p:cNvSpPr>
                <a:spLocks noChangeArrowheads="1"/>
              </p:cNvSpPr>
              <p:nvPr/>
            </p:nvSpPr>
            <p:spPr bwMode="auto">
              <a:xfrm>
                <a:off x="1529" y="2882"/>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20" name="Rectangle 1019"/>
              <p:cNvSpPr>
                <a:spLocks noChangeArrowheads="1"/>
              </p:cNvSpPr>
              <p:nvPr/>
            </p:nvSpPr>
            <p:spPr bwMode="auto">
              <a:xfrm>
                <a:off x="3051" y="2882"/>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21" name="Rectangle 1020"/>
              <p:cNvSpPr>
                <a:spLocks noChangeArrowheads="1"/>
              </p:cNvSpPr>
              <p:nvPr/>
            </p:nvSpPr>
            <p:spPr bwMode="auto">
              <a:xfrm>
                <a:off x="4401" y="2882"/>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22" name="Rectangle 1021"/>
              <p:cNvSpPr>
                <a:spLocks noChangeArrowheads="1"/>
              </p:cNvSpPr>
              <p:nvPr/>
            </p:nvSpPr>
            <p:spPr bwMode="auto">
              <a:xfrm>
                <a:off x="5767" y="2882"/>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23" name="Rectangle 1022"/>
              <p:cNvSpPr>
                <a:spLocks noChangeArrowheads="1"/>
              </p:cNvSpPr>
              <p:nvPr/>
            </p:nvSpPr>
            <p:spPr bwMode="auto">
              <a:xfrm>
                <a:off x="1083" y="3133"/>
                <a:ext cx="446"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24" name="Rectangle 1023"/>
              <p:cNvSpPr>
                <a:spLocks noChangeArrowheads="1"/>
              </p:cNvSpPr>
              <p:nvPr/>
            </p:nvSpPr>
            <p:spPr bwMode="auto">
              <a:xfrm>
                <a:off x="1187" y="3133"/>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1025" name="Rectangle 1024"/>
              <p:cNvSpPr>
                <a:spLocks noChangeArrowheads="1"/>
              </p:cNvSpPr>
              <p:nvPr/>
            </p:nvSpPr>
            <p:spPr bwMode="auto">
              <a:xfrm>
                <a:off x="1187" y="3136"/>
                <a:ext cx="1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18" name="Group 617"/>
            <p:cNvGrpSpPr>
              <a:grpSpLocks/>
            </p:cNvGrpSpPr>
            <p:nvPr/>
          </p:nvGrpSpPr>
          <p:grpSpPr bwMode="auto">
            <a:xfrm>
              <a:off x="681990" y="1986280"/>
              <a:ext cx="5426075" cy="1045845"/>
              <a:chOff x="1074" y="3128"/>
              <a:chExt cx="8545" cy="1647"/>
            </a:xfrm>
          </p:grpSpPr>
          <p:sp>
            <p:nvSpPr>
              <p:cNvPr id="629" name="Rectangle 628"/>
              <p:cNvSpPr>
                <a:spLocks noChangeArrowheads="1"/>
              </p:cNvSpPr>
              <p:nvPr/>
            </p:nvSpPr>
            <p:spPr bwMode="auto">
              <a:xfrm>
                <a:off x="1385" y="3136"/>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0" name="Rectangle 629"/>
              <p:cNvSpPr>
                <a:spLocks noChangeArrowheads="1"/>
              </p:cNvSpPr>
              <p:nvPr/>
            </p:nvSpPr>
            <p:spPr bwMode="auto">
              <a:xfrm>
                <a:off x="1539" y="3133"/>
                <a:ext cx="151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31" name="Rectangle 630"/>
              <p:cNvSpPr>
                <a:spLocks noChangeArrowheads="1"/>
              </p:cNvSpPr>
              <p:nvPr/>
            </p:nvSpPr>
            <p:spPr bwMode="auto">
              <a:xfrm>
                <a:off x="1642" y="3255"/>
                <a:ext cx="1306"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32" name="Rectangle 631"/>
              <p:cNvSpPr>
                <a:spLocks noChangeArrowheads="1"/>
              </p:cNvSpPr>
              <p:nvPr/>
            </p:nvSpPr>
            <p:spPr bwMode="auto">
              <a:xfrm>
                <a:off x="1575" y="3160"/>
                <a:ext cx="1097"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Private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1050" dirty="0">
                    <a:effectLst/>
                    <a:latin typeface="Calibri" panose="020F0502020204030204" pitchFamily="34" charset="0"/>
                    <a:ea typeface="Calibri" panose="020F0502020204030204" pitchFamily="34" charset="0"/>
                    <a:cs typeface="Times New Roman" panose="02020603050405020304" pitchFamily="18" charset="0"/>
                  </a:rPr>
                  <a:t>Company 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3" name="Rectangle 632"/>
              <p:cNvSpPr>
                <a:spLocks noChangeArrowheads="1"/>
              </p:cNvSpPr>
              <p:nvPr/>
            </p:nvSpPr>
            <p:spPr bwMode="auto">
              <a:xfrm>
                <a:off x="2711" y="3258"/>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4" name="Rectangle 633"/>
              <p:cNvSpPr>
                <a:spLocks noChangeArrowheads="1"/>
              </p:cNvSpPr>
              <p:nvPr/>
            </p:nvSpPr>
            <p:spPr bwMode="auto">
              <a:xfrm>
                <a:off x="3164" y="3255"/>
                <a:ext cx="1131"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35" name="Rectangle 634"/>
              <p:cNvSpPr>
                <a:spLocks noChangeArrowheads="1"/>
              </p:cNvSpPr>
              <p:nvPr/>
            </p:nvSpPr>
            <p:spPr bwMode="auto">
              <a:xfrm>
                <a:off x="3164" y="3258"/>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36" name="Rectangle 635"/>
              <p:cNvSpPr>
                <a:spLocks noChangeArrowheads="1"/>
              </p:cNvSpPr>
              <p:nvPr/>
            </p:nvSpPr>
            <p:spPr bwMode="auto">
              <a:xfrm>
                <a:off x="4264" y="3258"/>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7" name="Rectangle 636"/>
              <p:cNvSpPr>
                <a:spLocks noChangeArrowheads="1"/>
              </p:cNvSpPr>
              <p:nvPr/>
            </p:nvSpPr>
            <p:spPr bwMode="auto">
              <a:xfrm>
                <a:off x="4406" y="3133"/>
                <a:ext cx="1359"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38" name="Rectangle 637"/>
              <p:cNvSpPr>
                <a:spLocks noChangeArrowheads="1"/>
              </p:cNvSpPr>
              <p:nvPr/>
            </p:nvSpPr>
            <p:spPr bwMode="auto">
              <a:xfrm>
                <a:off x="4511" y="3133"/>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39" name="Rectangle 638"/>
              <p:cNvSpPr>
                <a:spLocks noChangeArrowheads="1"/>
              </p:cNvSpPr>
              <p:nvPr/>
            </p:nvSpPr>
            <p:spPr bwMode="auto">
              <a:xfrm>
                <a:off x="4511" y="3136"/>
                <a:ext cx="3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0" name="Rectangle 639"/>
              <p:cNvSpPr>
                <a:spLocks noChangeArrowheads="1"/>
              </p:cNvSpPr>
              <p:nvPr/>
            </p:nvSpPr>
            <p:spPr bwMode="auto">
              <a:xfrm>
                <a:off x="4511" y="3255"/>
                <a:ext cx="1153"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41" name="Rectangle 640"/>
              <p:cNvSpPr>
                <a:spLocks noChangeArrowheads="1"/>
              </p:cNvSpPr>
              <p:nvPr/>
            </p:nvSpPr>
            <p:spPr bwMode="auto">
              <a:xfrm>
                <a:off x="4511" y="3258"/>
                <a:ext cx="6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303,840.44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2" name="Rectangle 641"/>
              <p:cNvSpPr>
                <a:spLocks noChangeArrowheads="1"/>
              </p:cNvSpPr>
              <p:nvPr/>
            </p:nvSpPr>
            <p:spPr bwMode="auto">
              <a:xfrm>
                <a:off x="5460" y="3258"/>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3" name="Rectangle 642"/>
              <p:cNvSpPr>
                <a:spLocks noChangeArrowheads="1"/>
              </p:cNvSpPr>
              <p:nvPr/>
            </p:nvSpPr>
            <p:spPr bwMode="auto">
              <a:xfrm>
                <a:off x="1074" y="3128"/>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44" name="Rectangle 643"/>
              <p:cNvSpPr>
                <a:spLocks noChangeArrowheads="1"/>
              </p:cNvSpPr>
              <p:nvPr/>
            </p:nvSpPr>
            <p:spPr bwMode="auto">
              <a:xfrm>
                <a:off x="1083" y="3128"/>
                <a:ext cx="4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45" name="Rectangle 644"/>
              <p:cNvSpPr>
                <a:spLocks noChangeArrowheads="1"/>
              </p:cNvSpPr>
              <p:nvPr/>
            </p:nvSpPr>
            <p:spPr bwMode="auto">
              <a:xfrm>
                <a:off x="1529" y="3128"/>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46" name="Rectangle 645"/>
              <p:cNvSpPr>
                <a:spLocks noChangeArrowheads="1"/>
              </p:cNvSpPr>
              <p:nvPr/>
            </p:nvSpPr>
            <p:spPr bwMode="auto">
              <a:xfrm>
                <a:off x="1539" y="3128"/>
                <a:ext cx="151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47" name="Rectangle 646"/>
              <p:cNvSpPr>
                <a:spLocks noChangeArrowheads="1"/>
              </p:cNvSpPr>
              <p:nvPr/>
            </p:nvSpPr>
            <p:spPr bwMode="auto">
              <a:xfrm>
                <a:off x="3051" y="3128"/>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48" name="Rectangle 647"/>
              <p:cNvSpPr>
                <a:spLocks noChangeArrowheads="1"/>
              </p:cNvSpPr>
              <p:nvPr/>
            </p:nvSpPr>
            <p:spPr bwMode="auto">
              <a:xfrm>
                <a:off x="3061" y="3128"/>
                <a:ext cx="134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49" name="Rectangle 648"/>
              <p:cNvSpPr>
                <a:spLocks noChangeArrowheads="1"/>
              </p:cNvSpPr>
              <p:nvPr/>
            </p:nvSpPr>
            <p:spPr bwMode="auto">
              <a:xfrm>
                <a:off x="4401" y="3128"/>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50" name="Rectangle 649"/>
              <p:cNvSpPr>
                <a:spLocks noChangeArrowheads="1"/>
              </p:cNvSpPr>
              <p:nvPr/>
            </p:nvSpPr>
            <p:spPr bwMode="auto">
              <a:xfrm>
                <a:off x="4410" y="3128"/>
                <a:ext cx="13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51" name="Rectangle 650"/>
              <p:cNvSpPr>
                <a:spLocks noChangeArrowheads="1"/>
              </p:cNvSpPr>
              <p:nvPr/>
            </p:nvSpPr>
            <p:spPr bwMode="auto">
              <a:xfrm>
                <a:off x="5767" y="3128"/>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52" name="Rectangle 651"/>
              <p:cNvSpPr>
                <a:spLocks noChangeArrowheads="1"/>
              </p:cNvSpPr>
              <p:nvPr/>
            </p:nvSpPr>
            <p:spPr bwMode="auto">
              <a:xfrm>
                <a:off x="1074" y="3133"/>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53" name="Rectangle 652"/>
              <p:cNvSpPr>
                <a:spLocks noChangeArrowheads="1"/>
              </p:cNvSpPr>
              <p:nvPr/>
            </p:nvSpPr>
            <p:spPr bwMode="auto">
              <a:xfrm>
                <a:off x="1529" y="3133"/>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54" name="Rectangle 653"/>
              <p:cNvSpPr>
                <a:spLocks noChangeArrowheads="1"/>
              </p:cNvSpPr>
              <p:nvPr/>
            </p:nvSpPr>
            <p:spPr bwMode="auto">
              <a:xfrm>
                <a:off x="3051" y="3133"/>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55" name="Rectangle 654"/>
              <p:cNvSpPr>
                <a:spLocks noChangeArrowheads="1"/>
              </p:cNvSpPr>
              <p:nvPr/>
            </p:nvSpPr>
            <p:spPr bwMode="auto">
              <a:xfrm>
                <a:off x="4401" y="3133"/>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56" name="Rectangle 655"/>
              <p:cNvSpPr>
                <a:spLocks noChangeArrowheads="1"/>
              </p:cNvSpPr>
              <p:nvPr/>
            </p:nvSpPr>
            <p:spPr bwMode="auto">
              <a:xfrm>
                <a:off x="5767" y="3133"/>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57" name="Rectangle 656"/>
              <p:cNvSpPr>
                <a:spLocks noChangeArrowheads="1"/>
              </p:cNvSpPr>
              <p:nvPr/>
            </p:nvSpPr>
            <p:spPr bwMode="auto">
              <a:xfrm>
                <a:off x="1083" y="3385"/>
                <a:ext cx="446"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58" name="Rectangle 657"/>
              <p:cNvSpPr>
                <a:spLocks noChangeArrowheads="1"/>
              </p:cNvSpPr>
              <p:nvPr/>
            </p:nvSpPr>
            <p:spPr bwMode="auto">
              <a:xfrm>
                <a:off x="1187" y="3385"/>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59" name="Rectangle 658"/>
              <p:cNvSpPr>
                <a:spLocks noChangeArrowheads="1"/>
              </p:cNvSpPr>
              <p:nvPr/>
            </p:nvSpPr>
            <p:spPr bwMode="auto">
              <a:xfrm>
                <a:off x="1187" y="3387"/>
                <a:ext cx="1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0" name="Rectangle 659"/>
              <p:cNvSpPr>
                <a:spLocks noChangeArrowheads="1"/>
              </p:cNvSpPr>
              <p:nvPr/>
            </p:nvSpPr>
            <p:spPr bwMode="auto">
              <a:xfrm>
                <a:off x="1385" y="338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1" name="Rectangle 660"/>
              <p:cNvSpPr>
                <a:spLocks noChangeArrowheads="1"/>
              </p:cNvSpPr>
              <p:nvPr/>
            </p:nvSpPr>
            <p:spPr bwMode="auto">
              <a:xfrm>
                <a:off x="1539" y="3385"/>
                <a:ext cx="1512"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62" name="Rectangle 661"/>
              <p:cNvSpPr>
                <a:spLocks noChangeArrowheads="1"/>
              </p:cNvSpPr>
              <p:nvPr/>
            </p:nvSpPr>
            <p:spPr bwMode="auto">
              <a:xfrm>
                <a:off x="1642" y="3385"/>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63" name="Rectangle 662"/>
              <p:cNvSpPr>
                <a:spLocks noChangeArrowheads="1"/>
              </p:cNvSpPr>
              <p:nvPr/>
            </p:nvSpPr>
            <p:spPr bwMode="auto">
              <a:xfrm>
                <a:off x="1642" y="3387"/>
                <a:ext cx="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4" name="Rectangle 663"/>
              <p:cNvSpPr>
                <a:spLocks noChangeArrowheads="1"/>
              </p:cNvSpPr>
              <p:nvPr/>
            </p:nvSpPr>
            <p:spPr bwMode="auto">
              <a:xfrm>
                <a:off x="1829" y="3387"/>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5" name="Rectangle 664"/>
              <p:cNvSpPr>
                <a:spLocks noChangeArrowheads="1"/>
              </p:cNvSpPr>
              <p:nvPr/>
            </p:nvSpPr>
            <p:spPr bwMode="auto">
              <a:xfrm>
                <a:off x="1642" y="3509"/>
                <a:ext cx="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6" name="Rectangle 665"/>
              <p:cNvSpPr>
                <a:spLocks noChangeArrowheads="1"/>
              </p:cNvSpPr>
              <p:nvPr/>
            </p:nvSpPr>
            <p:spPr bwMode="auto">
              <a:xfrm>
                <a:off x="1642" y="3629"/>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67" name="Rectangle 666"/>
              <p:cNvSpPr>
                <a:spLocks noChangeArrowheads="1"/>
              </p:cNvSpPr>
              <p:nvPr/>
            </p:nvSpPr>
            <p:spPr bwMode="auto">
              <a:xfrm>
                <a:off x="1642" y="3631"/>
                <a:ext cx="10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8" name="Rectangle 667"/>
              <p:cNvSpPr>
                <a:spLocks noChangeArrowheads="1"/>
              </p:cNvSpPr>
              <p:nvPr/>
            </p:nvSpPr>
            <p:spPr bwMode="auto">
              <a:xfrm>
                <a:off x="2234" y="3631"/>
                <a:ext cx="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9" name="Rectangle 668"/>
              <p:cNvSpPr>
                <a:spLocks noChangeArrowheads="1"/>
              </p:cNvSpPr>
              <p:nvPr/>
            </p:nvSpPr>
            <p:spPr bwMode="auto">
              <a:xfrm>
                <a:off x="2713" y="3631"/>
                <a:ext cx="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0" name="Rectangle 669"/>
              <p:cNvSpPr>
                <a:spLocks noChangeArrowheads="1"/>
              </p:cNvSpPr>
              <p:nvPr/>
            </p:nvSpPr>
            <p:spPr bwMode="auto">
              <a:xfrm>
                <a:off x="2771" y="363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1" name="Rectangle 670"/>
              <p:cNvSpPr>
                <a:spLocks noChangeArrowheads="1"/>
              </p:cNvSpPr>
              <p:nvPr/>
            </p:nvSpPr>
            <p:spPr bwMode="auto">
              <a:xfrm>
                <a:off x="3056" y="3385"/>
                <a:ext cx="1342"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72" name="Rectangle 671"/>
              <p:cNvSpPr>
                <a:spLocks noChangeArrowheads="1"/>
              </p:cNvSpPr>
              <p:nvPr/>
            </p:nvSpPr>
            <p:spPr bwMode="auto">
              <a:xfrm>
                <a:off x="3164" y="3629"/>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73" name="Rectangle 672"/>
              <p:cNvSpPr>
                <a:spLocks noChangeArrowheads="1"/>
              </p:cNvSpPr>
              <p:nvPr/>
            </p:nvSpPr>
            <p:spPr bwMode="auto">
              <a:xfrm>
                <a:off x="3164" y="3631"/>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74" name="Rectangle 673"/>
              <p:cNvSpPr>
                <a:spLocks noChangeArrowheads="1"/>
              </p:cNvSpPr>
              <p:nvPr/>
            </p:nvSpPr>
            <p:spPr bwMode="auto">
              <a:xfrm>
                <a:off x="4264" y="363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5" name="Rectangle 674"/>
              <p:cNvSpPr>
                <a:spLocks noChangeArrowheads="1"/>
              </p:cNvSpPr>
              <p:nvPr/>
            </p:nvSpPr>
            <p:spPr bwMode="auto">
              <a:xfrm>
                <a:off x="4406" y="3385"/>
                <a:ext cx="1359"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76" name="Rectangle 675"/>
              <p:cNvSpPr>
                <a:spLocks noChangeArrowheads="1"/>
              </p:cNvSpPr>
              <p:nvPr/>
            </p:nvSpPr>
            <p:spPr bwMode="auto">
              <a:xfrm>
                <a:off x="4511" y="3507"/>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77" name="Rectangle 676"/>
              <p:cNvSpPr>
                <a:spLocks noChangeArrowheads="1"/>
              </p:cNvSpPr>
              <p:nvPr/>
            </p:nvSpPr>
            <p:spPr bwMode="auto">
              <a:xfrm>
                <a:off x="4511" y="3509"/>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8" name="Rectangle 677"/>
              <p:cNvSpPr>
                <a:spLocks noChangeArrowheads="1"/>
              </p:cNvSpPr>
              <p:nvPr/>
            </p:nvSpPr>
            <p:spPr bwMode="auto">
              <a:xfrm>
                <a:off x="4511" y="3629"/>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79" name="Rectangle 678"/>
              <p:cNvSpPr>
                <a:spLocks noChangeArrowheads="1"/>
              </p:cNvSpPr>
              <p:nvPr/>
            </p:nvSpPr>
            <p:spPr bwMode="auto">
              <a:xfrm>
                <a:off x="4511" y="3631"/>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5,900,000.00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0" name="Rectangle 679"/>
              <p:cNvSpPr>
                <a:spLocks noChangeArrowheads="1"/>
              </p:cNvSpPr>
              <p:nvPr/>
            </p:nvSpPr>
            <p:spPr bwMode="auto">
              <a:xfrm>
                <a:off x="5611" y="363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1" name="Rectangle 680"/>
              <p:cNvSpPr>
                <a:spLocks noChangeArrowheads="1"/>
              </p:cNvSpPr>
              <p:nvPr/>
            </p:nvSpPr>
            <p:spPr bwMode="auto">
              <a:xfrm>
                <a:off x="1074" y="3379"/>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82" name="Rectangle 681"/>
              <p:cNvSpPr>
                <a:spLocks noChangeArrowheads="1"/>
              </p:cNvSpPr>
              <p:nvPr/>
            </p:nvSpPr>
            <p:spPr bwMode="auto">
              <a:xfrm>
                <a:off x="1083" y="3379"/>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83" name="Rectangle 682"/>
              <p:cNvSpPr>
                <a:spLocks noChangeArrowheads="1"/>
              </p:cNvSpPr>
              <p:nvPr/>
            </p:nvSpPr>
            <p:spPr bwMode="auto">
              <a:xfrm>
                <a:off x="1529" y="3379"/>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84" name="Rectangle 683"/>
              <p:cNvSpPr>
                <a:spLocks noChangeArrowheads="1"/>
              </p:cNvSpPr>
              <p:nvPr/>
            </p:nvSpPr>
            <p:spPr bwMode="auto">
              <a:xfrm>
                <a:off x="1539" y="3379"/>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85" name="Rectangle 684"/>
              <p:cNvSpPr>
                <a:spLocks noChangeArrowheads="1"/>
              </p:cNvSpPr>
              <p:nvPr/>
            </p:nvSpPr>
            <p:spPr bwMode="auto">
              <a:xfrm>
                <a:off x="3051" y="3379"/>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86" name="Rectangle 685"/>
              <p:cNvSpPr>
                <a:spLocks noChangeArrowheads="1"/>
              </p:cNvSpPr>
              <p:nvPr/>
            </p:nvSpPr>
            <p:spPr bwMode="auto">
              <a:xfrm>
                <a:off x="3061" y="3379"/>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87" name="Rectangle 686"/>
              <p:cNvSpPr>
                <a:spLocks noChangeArrowheads="1"/>
              </p:cNvSpPr>
              <p:nvPr/>
            </p:nvSpPr>
            <p:spPr bwMode="auto">
              <a:xfrm>
                <a:off x="4401" y="3379"/>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88" name="Rectangle 687"/>
              <p:cNvSpPr>
                <a:spLocks noChangeArrowheads="1"/>
              </p:cNvSpPr>
              <p:nvPr/>
            </p:nvSpPr>
            <p:spPr bwMode="auto">
              <a:xfrm>
                <a:off x="4410" y="3379"/>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89" name="Rectangle 688"/>
              <p:cNvSpPr>
                <a:spLocks noChangeArrowheads="1"/>
              </p:cNvSpPr>
              <p:nvPr/>
            </p:nvSpPr>
            <p:spPr bwMode="auto">
              <a:xfrm>
                <a:off x="5767" y="3379"/>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90" name="Rectangle 689"/>
              <p:cNvSpPr>
                <a:spLocks noChangeArrowheads="1"/>
              </p:cNvSpPr>
              <p:nvPr/>
            </p:nvSpPr>
            <p:spPr bwMode="auto">
              <a:xfrm>
                <a:off x="1074" y="3385"/>
                <a:ext cx="9" cy="3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91" name="Rectangle 690"/>
              <p:cNvSpPr>
                <a:spLocks noChangeArrowheads="1"/>
              </p:cNvSpPr>
              <p:nvPr/>
            </p:nvSpPr>
            <p:spPr bwMode="auto">
              <a:xfrm>
                <a:off x="1529" y="3385"/>
                <a:ext cx="10" cy="3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92" name="Rectangle 691"/>
              <p:cNvSpPr>
                <a:spLocks noChangeArrowheads="1"/>
              </p:cNvSpPr>
              <p:nvPr/>
            </p:nvSpPr>
            <p:spPr bwMode="auto">
              <a:xfrm>
                <a:off x="3051" y="3385"/>
                <a:ext cx="10" cy="3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93" name="Rectangle 692"/>
              <p:cNvSpPr>
                <a:spLocks noChangeArrowheads="1"/>
              </p:cNvSpPr>
              <p:nvPr/>
            </p:nvSpPr>
            <p:spPr bwMode="auto">
              <a:xfrm>
                <a:off x="4401" y="3385"/>
                <a:ext cx="9" cy="3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94" name="Rectangle 693"/>
              <p:cNvSpPr>
                <a:spLocks noChangeArrowheads="1"/>
              </p:cNvSpPr>
              <p:nvPr/>
            </p:nvSpPr>
            <p:spPr bwMode="auto">
              <a:xfrm>
                <a:off x="5767" y="3385"/>
                <a:ext cx="10" cy="3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95" name="Rectangle 694"/>
              <p:cNvSpPr>
                <a:spLocks noChangeArrowheads="1"/>
              </p:cNvSpPr>
              <p:nvPr/>
            </p:nvSpPr>
            <p:spPr bwMode="auto">
              <a:xfrm>
                <a:off x="1083" y="3758"/>
                <a:ext cx="446"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96" name="Rectangle 695"/>
              <p:cNvSpPr>
                <a:spLocks noChangeArrowheads="1"/>
              </p:cNvSpPr>
              <p:nvPr/>
            </p:nvSpPr>
            <p:spPr bwMode="auto">
              <a:xfrm>
                <a:off x="1187" y="3758"/>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97" name="Rectangle 696"/>
              <p:cNvSpPr>
                <a:spLocks noChangeArrowheads="1"/>
              </p:cNvSpPr>
              <p:nvPr/>
            </p:nvSpPr>
            <p:spPr bwMode="auto">
              <a:xfrm>
                <a:off x="1187" y="3761"/>
                <a:ext cx="1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8" name="Rectangle 697"/>
              <p:cNvSpPr>
                <a:spLocks noChangeArrowheads="1"/>
              </p:cNvSpPr>
              <p:nvPr/>
            </p:nvSpPr>
            <p:spPr bwMode="auto">
              <a:xfrm>
                <a:off x="1385" y="376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9" name="Rectangle 698"/>
              <p:cNvSpPr>
                <a:spLocks noChangeArrowheads="1"/>
              </p:cNvSpPr>
              <p:nvPr/>
            </p:nvSpPr>
            <p:spPr bwMode="auto">
              <a:xfrm>
                <a:off x="1539" y="3758"/>
                <a:ext cx="151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00" name="Rectangle 699"/>
              <p:cNvSpPr>
                <a:spLocks noChangeArrowheads="1"/>
              </p:cNvSpPr>
              <p:nvPr/>
            </p:nvSpPr>
            <p:spPr bwMode="auto">
              <a:xfrm>
                <a:off x="1642" y="3758"/>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01" name="Rectangle 700"/>
              <p:cNvSpPr>
                <a:spLocks noChangeArrowheads="1"/>
              </p:cNvSpPr>
              <p:nvPr/>
            </p:nvSpPr>
            <p:spPr bwMode="auto">
              <a:xfrm>
                <a:off x="1642" y="3761"/>
                <a:ext cx="104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Private Company 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2" name="Rectangle 701"/>
              <p:cNvSpPr>
                <a:spLocks noChangeArrowheads="1"/>
              </p:cNvSpPr>
              <p:nvPr/>
            </p:nvSpPr>
            <p:spPr bwMode="auto">
              <a:xfrm>
                <a:off x="1990" y="376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3" name="Rectangle 702"/>
              <p:cNvSpPr>
                <a:spLocks noChangeArrowheads="1"/>
              </p:cNvSpPr>
              <p:nvPr/>
            </p:nvSpPr>
            <p:spPr bwMode="auto">
              <a:xfrm>
                <a:off x="2040" y="376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4" name="Rectangle 703"/>
              <p:cNvSpPr>
                <a:spLocks noChangeArrowheads="1"/>
              </p:cNvSpPr>
              <p:nvPr/>
            </p:nvSpPr>
            <p:spPr bwMode="auto">
              <a:xfrm>
                <a:off x="1642" y="3880"/>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05" name="Rectangle 704"/>
              <p:cNvSpPr>
                <a:spLocks noChangeArrowheads="1"/>
              </p:cNvSpPr>
              <p:nvPr/>
            </p:nvSpPr>
            <p:spPr bwMode="auto">
              <a:xfrm>
                <a:off x="1642" y="3883"/>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6" name="Rectangle 705"/>
              <p:cNvSpPr>
                <a:spLocks noChangeArrowheads="1"/>
              </p:cNvSpPr>
              <p:nvPr/>
            </p:nvSpPr>
            <p:spPr bwMode="auto">
              <a:xfrm>
                <a:off x="2502" y="3883"/>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7" name="Rectangle 706"/>
              <p:cNvSpPr>
                <a:spLocks noChangeArrowheads="1"/>
              </p:cNvSpPr>
              <p:nvPr/>
            </p:nvSpPr>
            <p:spPr bwMode="auto">
              <a:xfrm>
                <a:off x="3056" y="3758"/>
                <a:ext cx="134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08" name="Rectangle 707"/>
              <p:cNvSpPr>
                <a:spLocks noChangeArrowheads="1"/>
              </p:cNvSpPr>
              <p:nvPr/>
            </p:nvSpPr>
            <p:spPr bwMode="auto">
              <a:xfrm>
                <a:off x="3164" y="3880"/>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09" name="Rectangle 708"/>
              <p:cNvSpPr>
                <a:spLocks noChangeArrowheads="1"/>
              </p:cNvSpPr>
              <p:nvPr/>
            </p:nvSpPr>
            <p:spPr bwMode="auto">
              <a:xfrm>
                <a:off x="3164" y="3883"/>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10" name="Rectangle 709"/>
              <p:cNvSpPr>
                <a:spLocks noChangeArrowheads="1"/>
              </p:cNvSpPr>
              <p:nvPr/>
            </p:nvSpPr>
            <p:spPr bwMode="auto">
              <a:xfrm>
                <a:off x="4264" y="3883"/>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1" name="Rectangle 710"/>
              <p:cNvSpPr>
                <a:spLocks noChangeArrowheads="1"/>
              </p:cNvSpPr>
              <p:nvPr/>
            </p:nvSpPr>
            <p:spPr bwMode="auto">
              <a:xfrm>
                <a:off x="4406" y="3758"/>
                <a:ext cx="1359"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12" name="Rectangle 711"/>
              <p:cNvSpPr>
                <a:spLocks noChangeArrowheads="1"/>
              </p:cNvSpPr>
              <p:nvPr/>
            </p:nvSpPr>
            <p:spPr bwMode="auto">
              <a:xfrm>
                <a:off x="4511" y="3758"/>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13" name="Rectangle 712"/>
              <p:cNvSpPr>
                <a:spLocks noChangeArrowheads="1"/>
              </p:cNvSpPr>
              <p:nvPr/>
            </p:nvSpPr>
            <p:spPr bwMode="auto">
              <a:xfrm>
                <a:off x="4511" y="3761"/>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4" name="Rectangle 713"/>
              <p:cNvSpPr>
                <a:spLocks noChangeArrowheads="1"/>
              </p:cNvSpPr>
              <p:nvPr/>
            </p:nvSpPr>
            <p:spPr bwMode="auto">
              <a:xfrm>
                <a:off x="4511" y="3880"/>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15" name="Rectangle 714"/>
              <p:cNvSpPr>
                <a:spLocks noChangeArrowheads="1"/>
              </p:cNvSpPr>
              <p:nvPr/>
            </p:nvSpPr>
            <p:spPr bwMode="auto">
              <a:xfrm>
                <a:off x="4511" y="3883"/>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2,772,010.00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6" name="Rectangle 715"/>
              <p:cNvSpPr>
                <a:spLocks noChangeArrowheads="1"/>
              </p:cNvSpPr>
              <p:nvPr/>
            </p:nvSpPr>
            <p:spPr bwMode="auto">
              <a:xfrm>
                <a:off x="5611" y="3883"/>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7" name="Rectangle 716"/>
              <p:cNvSpPr>
                <a:spLocks noChangeArrowheads="1"/>
              </p:cNvSpPr>
              <p:nvPr/>
            </p:nvSpPr>
            <p:spPr bwMode="auto">
              <a:xfrm>
                <a:off x="1074" y="3751"/>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18" name="Rectangle 717"/>
              <p:cNvSpPr>
                <a:spLocks noChangeArrowheads="1"/>
              </p:cNvSpPr>
              <p:nvPr/>
            </p:nvSpPr>
            <p:spPr bwMode="auto">
              <a:xfrm>
                <a:off x="1083" y="3751"/>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19" name="Rectangle 718"/>
              <p:cNvSpPr>
                <a:spLocks noChangeArrowheads="1"/>
              </p:cNvSpPr>
              <p:nvPr/>
            </p:nvSpPr>
            <p:spPr bwMode="auto">
              <a:xfrm>
                <a:off x="1529" y="3751"/>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20" name="Rectangle 719"/>
              <p:cNvSpPr>
                <a:spLocks noChangeArrowheads="1"/>
              </p:cNvSpPr>
              <p:nvPr/>
            </p:nvSpPr>
            <p:spPr bwMode="auto">
              <a:xfrm>
                <a:off x="1539" y="3751"/>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21" name="Rectangle 720"/>
              <p:cNvSpPr>
                <a:spLocks noChangeArrowheads="1"/>
              </p:cNvSpPr>
              <p:nvPr/>
            </p:nvSpPr>
            <p:spPr bwMode="auto">
              <a:xfrm>
                <a:off x="3051" y="3751"/>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22" name="Rectangle 721"/>
              <p:cNvSpPr>
                <a:spLocks noChangeArrowheads="1"/>
              </p:cNvSpPr>
              <p:nvPr/>
            </p:nvSpPr>
            <p:spPr bwMode="auto">
              <a:xfrm>
                <a:off x="3061" y="3751"/>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23" name="Rectangle 722"/>
              <p:cNvSpPr>
                <a:spLocks noChangeArrowheads="1"/>
              </p:cNvSpPr>
              <p:nvPr/>
            </p:nvSpPr>
            <p:spPr bwMode="auto">
              <a:xfrm>
                <a:off x="4401" y="3751"/>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24" name="Rectangle 723"/>
              <p:cNvSpPr>
                <a:spLocks noChangeArrowheads="1"/>
              </p:cNvSpPr>
              <p:nvPr/>
            </p:nvSpPr>
            <p:spPr bwMode="auto">
              <a:xfrm>
                <a:off x="4410" y="3751"/>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25" name="Rectangle 724"/>
              <p:cNvSpPr>
                <a:spLocks noChangeArrowheads="1"/>
              </p:cNvSpPr>
              <p:nvPr/>
            </p:nvSpPr>
            <p:spPr bwMode="auto">
              <a:xfrm>
                <a:off x="5767" y="3751"/>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26" name="Rectangle 725"/>
              <p:cNvSpPr>
                <a:spLocks noChangeArrowheads="1"/>
              </p:cNvSpPr>
              <p:nvPr/>
            </p:nvSpPr>
            <p:spPr bwMode="auto">
              <a:xfrm>
                <a:off x="1074" y="3757"/>
                <a:ext cx="9"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27" name="Rectangle 726"/>
              <p:cNvSpPr>
                <a:spLocks noChangeArrowheads="1"/>
              </p:cNvSpPr>
              <p:nvPr/>
            </p:nvSpPr>
            <p:spPr bwMode="auto">
              <a:xfrm>
                <a:off x="1529" y="3757"/>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28" name="Rectangle 727"/>
              <p:cNvSpPr>
                <a:spLocks noChangeArrowheads="1"/>
              </p:cNvSpPr>
              <p:nvPr/>
            </p:nvSpPr>
            <p:spPr bwMode="auto">
              <a:xfrm>
                <a:off x="3051" y="3757"/>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29" name="Rectangle 728"/>
              <p:cNvSpPr>
                <a:spLocks noChangeArrowheads="1"/>
              </p:cNvSpPr>
              <p:nvPr/>
            </p:nvSpPr>
            <p:spPr bwMode="auto">
              <a:xfrm>
                <a:off x="4401" y="3757"/>
                <a:ext cx="9"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30" name="Rectangle 729"/>
              <p:cNvSpPr>
                <a:spLocks noChangeArrowheads="1"/>
              </p:cNvSpPr>
              <p:nvPr/>
            </p:nvSpPr>
            <p:spPr bwMode="auto">
              <a:xfrm>
                <a:off x="5767" y="3757"/>
                <a:ext cx="10" cy="2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31" name="Rectangle 730"/>
              <p:cNvSpPr>
                <a:spLocks noChangeArrowheads="1"/>
              </p:cNvSpPr>
              <p:nvPr/>
            </p:nvSpPr>
            <p:spPr bwMode="auto">
              <a:xfrm>
                <a:off x="1083" y="4008"/>
                <a:ext cx="446"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32" name="Rectangle 731"/>
              <p:cNvSpPr>
                <a:spLocks noChangeArrowheads="1"/>
              </p:cNvSpPr>
              <p:nvPr/>
            </p:nvSpPr>
            <p:spPr bwMode="auto">
              <a:xfrm>
                <a:off x="1187" y="4008"/>
                <a:ext cx="239"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33" name="Rectangle 732"/>
              <p:cNvSpPr>
                <a:spLocks noChangeArrowheads="1"/>
              </p:cNvSpPr>
              <p:nvPr/>
            </p:nvSpPr>
            <p:spPr bwMode="auto">
              <a:xfrm>
                <a:off x="1187" y="4011"/>
                <a:ext cx="1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4" name="Rectangle 733"/>
              <p:cNvSpPr>
                <a:spLocks noChangeArrowheads="1"/>
              </p:cNvSpPr>
              <p:nvPr/>
            </p:nvSpPr>
            <p:spPr bwMode="auto">
              <a:xfrm>
                <a:off x="1385" y="401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5" name="Rectangle 734"/>
              <p:cNvSpPr>
                <a:spLocks noChangeArrowheads="1"/>
              </p:cNvSpPr>
              <p:nvPr/>
            </p:nvSpPr>
            <p:spPr bwMode="auto">
              <a:xfrm>
                <a:off x="1539" y="4008"/>
                <a:ext cx="151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36" name="Rectangle 735"/>
              <p:cNvSpPr>
                <a:spLocks noChangeArrowheads="1"/>
              </p:cNvSpPr>
              <p:nvPr/>
            </p:nvSpPr>
            <p:spPr bwMode="auto">
              <a:xfrm>
                <a:off x="1642" y="4132"/>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37" name="Rectangle 736"/>
              <p:cNvSpPr>
                <a:spLocks noChangeArrowheads="1"/>
              </p:cNvSpPr>
              <p:nvPr/>
            </p:nvSpPr>
            <p:spPr bwMode="auto">
              <a:xfrm>
                <a:off x="1642" y="4134"/>
                <a:ext cx="36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NPO 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8" name="Rectangle 737"/>
              <p:cNvSpPr>
                <a:spLocks noChangeArrowheads="1"/>
              </p:cNvSpPr>
              <p:nvPr/>
            </p:nvSpPr>
            <p:spPr bwMode="auto">
              <a:xfrm>
                <a:off x="2263" y="4134"/>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9" name="Rectangle 738"/>
              <p:cNvSpPr>
                <a:spLocks noChangeArrowheads="1"/>
              </p:cNvSpPr>
              <p:nvPr/>
            </p:nvSpPr>
            <p:spPr bwMode="auto">
              <a:xfrm>
                <a:off x="2313" y="4134"/>
                <a:ext cx="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0" name="Rectangle 739"/>
              <p:cNvSpPr>
                <a:spLocks noChangeArrowheads="1"/>
              </p:cNvSpPr>
              <p:nvPr/>
            </p:nvSpPr>
            <p:spPr bwMode="auto">
              <a:xfrm>
                <a:off x="2701" y="4134"/>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1" name="Rectangle 740"/>
              <p:cNvSpPr>
                <a:spLocks noChangeArrowheads="1"/>
              </p:cNvSpPr>
              <p:nvPr/>
            </p:nvSpPr>
            <p:spPr bwMode="auto">
              <a:xfrm>
                <a:off x="3056" y="4008"/>
                <a:ext cx="1342"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42" name="Rectangle 741"/>
              <p:cNvSpPr>
                <a:spLocks noChangeArrowheads="1"/>
              </p:cNvSpPr>
              <p:nvPr/>
            </p:nvSpPr>
            <p:spPr bwMode="auto">
              <a:xfrm>
                <a:off x="3164" y="4132"/>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43" name="Rectangle 742"/>
              <p:cNvSpPr>
                <a:spLocks noChangeArrowheads="1"/>
              </p:cNvSpPr>
              <p:nvPr/>
            </p:nvSpPr>
            <p:spPr bwMode="auto">
              <a:xfrm>
                <a:off x="3164" y="4134"/>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44" name="Rectangle 743"/>
              <p:cNvSpPr>
                <a:spLocks noChangeArrowheads="1"/>
              </p:cNvSpPr>
              <p:nvPr/>
            </p:nvSpPr>
            <p:spPr bwMode="auto">
              <a:xfrm>
                <a:off x="4264" y="4134"/>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5" name="Rectangle 744"/>
              <p:cNvSpPr>
                <a:spLocks noChangeArrowheads="1"/>
              </p:cNvSpPr>
              <p:nvPr/>
            </p:nvSpPr>
            <p:spPr bwMode="auto">
              <a:xfrm>
                <a:off x="4406" y="4008"/>
                <a:ext cx="1359" cy="2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46" name="Rectangle 745"/>
              <p:cNvSpPr>
                <a:spLocks noChangeArrowheads="1"/>
              </p:cNvSpPr>
              <p:nvPr/>
            </p:nvSpPr>
            <p:spPr bwMode="auto">
              <a:xfrm>
                <a:off x="4511" y="4008"/>
                <a:ext cx="1153" cy="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47" name="Rectangle 746"/>
              <p:cNvSpPr>
                <a:spLocks noChangeArrowheads="1"/>
              </p:cNvSpPr>
              <p:nvPr/>
            </p:nvSpPr>
            <p:spPr bwMode="auto">
              <a:xfrm>
                <a:off x="4511" y="4011"/>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8" name="Rectangle 747"/>
              <p:cNvSpPr>
                <a:spLocks noChangeArrowheads="1"/>
              </p:cNvSpPr>
              <p:nvPr/>
            </p:nvSpPr>
            <p:spPr bwMode="auto">
              <a:xfrm>
                <a:off x="4511" y="4132"/>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49" name="Rectangle 748"/>
              <p:cNvSpPr>
                <a:spLocks noChangeArrowheads="1"/>
              </p:cNvSpPr>
              <p:nvPr/>
            </p:nvSpPr>
            <p:spPr bwMode="auto">
              <a:xfrm>
                <a:off x="4511" y="4134"/>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3,588,700.00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0" name="Rectangle 749"/>
              <p:cNvSpPr>
                <a:spLocks noChangeArrowheads="1"/>
              </p:cNvSpPr>
              <p:nvPr/>
            </p:nvSpPr>
            <p:spPr bwMode="auto">
              <a:xfrm>
                <a:off x="5611" y="4134"/>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1" name="Rectangle 750"/>
              <p:cNvSpPr>
                <a:spLocks noChangeArrowheads="1"/>
              </p:cNvSpPr>
              <p:nvPr/>
            </p:nvSpPr>
            <p:spPr bwMode="auto">
              <a:xfrm>
                <a:off x="1074" y="4002"/>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52" name="Rectangle 751"/>
              <p:cNvSpPr>
                <a:spLocks noChangeArrowheads="1"/>
              </p:cNvSpPr>
              <p:nvPr/>
            </p:nvSpPr>
            <p:spPr bwMode="auto">
              <a:xfrm>
                <a:off x="1083" y="4002"/>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53" name="Rectangle 752"/>
              <p:cNvSpPr>
                <a:spLocks noChangeArrowheads="1"/>
              </p:cNvSpPr>
              <p:nvPr/>
            </p:nvSpPr>
            <p:spPr bwMode="auto">
              <a:xfrm>
                <a:off x="1529" y="4002"/>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54" name="Rectangle 753"/>
              <p:cNvSpPr>
                <a:spLocks noChangeArrowheads="1"/>
              </p:cNvSpPr>
              <p:nvPr/>
            </p:nvSpPr>
            <p:spPr bwMode="auto">
              <a:xfrm>
                <a:off x="1539" y="4002"/>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55" name="Rectangle 754"/>
              <p:cNvSpPr>
                <a:spLocks noChangeArrowheads="1"/>
              </p:cNvSpPr>
              <p:nvPr/>
            </p:nvSpPr>
            <p:spPr bwMode="auto">
              <a:xfrm>
                <a:off x="3051" y="4002"/>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56" name="Rectangle 755"/>
              <p:cNvSpPr>
                <a:spLocks noChangeArrowheads="1"/>
              </p:cNvSpPr>
              <p:nvPr/>
            </p:nvSpPr>
            <p:spPr bwMode="auto">
              <a:xfrm>
                <a:off x="3061" y="4002"/>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57" name="Rectangle 756"/>
              <p:cNvSpPr>
                <a:spLocks noChangeArrowheads="1"/>
              </p:cNvSpPr>
              <p:nvPr/>
            </p:nvSpPr>
            <p:spPr bwMode="auto">
              <a:xfrm>
                <a:off x="4401" y="4002"/>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58" name="Rectangle 757"/>
              <p:cNvSpPr>
                <a:spLocks noChangeArrowheads="1"/>
              </p:cNvSpPr>
              <p:nvPr/>
            </p:nvSpPr>
            <p:spPr bwMode="auto">
              <a:xfrm>
                <a:off x="4410" y="4002"/>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59" name="Rectangle 758"/>
              <p:cNvSpPr>
                <a:spLocks noChangeArrowheads="1"/>
              </p:cNvSpPr>
              <p:nvPr/>
            </p:nvSpPr>
            <p:spPr bwMode="auto">
              <a:xfrm>
                <a:off x="5767" y="4002"/>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60" name="Rectangle 759"/>
              <p:cNvSpPr>
                <a:spLocks noChangeArrowheads="1"/>
              </p:cNvSpPr>
              <p:nvPr/>
            </p:nvSpPr>
            <p:spPr bwMode="auto">
              <a:xfrm>
                <a:off x="1074" y="4008"/>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61" name="Rectangle 760"/>
              <p:cNvSpPr>
                <a:spLocks noChangeArrowheads="1"/>
              </p:cNvSpPr>
              <p:nvPr/>
            </p:nvSpPr>
            <p:spPr bwMode="auto">
              <a:xfrm>
                <a:off x="1529" y="4008"/>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62" name="Rectangle 761"/>
              <p:cNvSpPr>
                <a:spLocks noChangeArrowheads="1"/>
              </p:cNvSpPr>
              <p:nvPr/>
            </p:nvSpPr>
            <p:spPr bwMode="auto">
              <a:xfrm>
                <a:off x="3051" y="4008"/>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63" name="Rectangle 762"/>
              <p:cNvSpPr>
                <a:spLocks noChangeArrowheads="1"/>
              </p:cNvSpPr>
              <p:nvPr/>
            </p:nvSpPr>
            <p:spPr bwMode="auto">
              <a:xfrm>
                <a:off x="4401" y="4008"/>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64" name="Rectangle 763"/>
              <p:cNvSpPr>
                <a:spLocks noChangeArrowheads="1"/>
              </p:cNvSpPr>
              <p:nvPr/>
            </p:nvSpPr>
            <p:spPr bwMode="auto">
              <a:xfrm>
                <a:off x="5767" y="4008"/>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65" name="Rectangle 764"/>
              <p:cNvSpPr>
                <a:spLocks noChangeArrowheads="1"/>
              </p:cNvSpPr>
              <p:nvPr/>
            </p:nvSpPr>
            <p:spPr bwMode="auto">
              <a:xfrm>
                <a:off x="1083" y="4260"/>
                <a:ext cx="446"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66" name="Rectangle 765"/>
              <p:cNvSpPr>
                <a:spLocks noChangeArrowheads="1"/>
              </p:cNvSpPr>
              <p:nvPr/>
            </p:nvSpPr>
            <p:spPr bwMode="auto">
              <a:xfrm>
                <a:off x="1187" y="4260"/>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67" name="Rectangle 766"/>
              <p:cNvSpPr>
                <a:spLocks noChangeArrowheads="1"/>
              </p:cNvSpPr>
              <p:nvPr/>
            </p:nvSpPr>
            <p:spPr bwMode="auto">
              <a:xfrm>
                <a:off x="1187" y="4262"/>
                <a:ext cx="1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8" name="Rectangle 767"/>
              <p:cNvSpPr>
                <a:spLocks noChangeArrowheads="1"/>
              </p:cNvSpPr>
              <p:nvPr/>
            </p:nvSpPr>
            <p:spPr bwMode="auto">
              <a:xfrm>
                <a:off x="1385" y="4262"/>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9" name="Rectangle 768"/>
              <p:cNvSpPr>
                <a:spLocks noChangeArrowheads="1"/>
              </p:cNvSpPr>
              <p:nvPr/>
            </p:nvSpPr>
            <p:spPr bwMode="auto">
              <a:xfrm>
                <a:off x="1539" y="4260"/>
                <a:ext cx="151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70" name="Rectangle 769"/>
              <p:cNvSpPr>
                <a:spLocks noChangeArrowheads="1"/>
              </p:cNvSpPr>
              <p:nvPr/>
            </p:nvSpPr>
            <p:spPr bwMode="auto">
              <a:xfrm>
                <a:off x="1642" y="4382"/>
                <a:ext cx="1306"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71" name="Rectangle 770"/>
              <p:cNvSpPr>
                <a:spLocks noChangeArrowheads="1"/>
              </p:cNvSpPr>
              <p:nvPr/>
            </p:nvSpPr>
            <p:spPr bwMode="auto">
              <a:xfrm>
                <a:off x="1642" y="4384"/>
                <a:ext cx="36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NPC 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2" name="Rectangle 771"/>
              <p:cNvSpPr>
                <a:spLocks noChangeArrowheads="1"/>
              </p:cNvSpPr>
              <p:nvPr/>
            </p:nvSpPr>
            <p:spPr bwMode="auto">
              <a:xfrm>
                <a:off x="2591" y="4384"/>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3" name="Rectangle 772"/>
              <p:cNvSpPr>
                <a:spLocks noChangeArrowheads="1"/>
              </p:cNvSpPr>
              <p:nvPr/>
            </p:nvSpPr>
            <p:spPr bwMode="auto">
              <a:xfrm>
                <a:off x="3056" y="4260"/>
                <a:ext cx="134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74" name="Rectangle 773"/>
              <p:cNvSpPr>
                <a:spLocks noChangeArrowheads="1"/>
              </p:cNvSpPr>
              <p:nvPr/>
            </p:nvSpPr>
            <p:spPr bwMode="auto">
              <a:xfrm>
                <a:off x="3164" y="4382"/>
                <a:ext cx="1131"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75" name="Rectangle 774"/>
              <p:cNvSpPr>
                <a:spLocks noChangeArrowheads="1"/>
              </p:cNvSpPr>
              <p:nvPr/>
            </p:nvSpPr>
            <p:spPr bwMode="auto">
              <a:xfrm>
                <a:off x="3164" y="4384"/>
                <a:ext cx="5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76" name="Rectangle 775"/>
              <p:cNvSpPr>
                <a:spLocks noChangeArrowheads="1"/>
              </p:cNvSpPr>
              <p:nvPr/>
            </p:nvSpPr>
            <p:spPr bwMode="auto">
              <a:xfrm>
                <a:off x="4264" y="4384"/>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7" name="Rectangle 776"/>
              <p:cNvSpPr>
                <a:spLocks noChangeArrowheads="1"/>
              </p:cNvSpPr>
              <p:nvPr/>
            </p:nvSpPr>
            <p:spPr bwMode="auto">
              <a:xfrm>
                <a:off x="4406" y="4260"/>
                <a:ext cx="1359"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78" name="Rectangle 777"/>
              <p:cNvSpPr>
                <a:spLocks noChangeArrowheads="1"/>
              </p:cNvSpPr>
              <p:nvPr/>
            </p:nvSpPr>
            <p:spPr bwMode="auto">
              <a:xfrm>
                <a:off x="4511" y="4260"/>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79" name="Rectangle 778"/>
              <p:cNvSpPr>
                <a:spLocks noChangeArrowheads="1"/>
              </p:cNvSpPr>
              <p:nvPr/>
            </p:nvSpPr>
            <p:spPr bwMode="auto">
              <a:xfrm>
                <a:off x="4511" y="4262"/>
                <a:ext cx="2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0" name="Rectangle 779"/>
              <p:cNvSpPr>
                <a:spLocks noChangeArrowheads="1"/>
              </p:cNvSpPr>
              <p:nvPr/>
            </p:nvSpPr>
            <p:spPr bwMode="auto">
              <a:xfrm>
                <a:off x="4511" y="4382"/>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81" name="Rectangle 780"/>
              <p:cNvSpPr>
                <a:spLocks noChangeArrowheads="1"/>
              </p:cNvSpPr>
              <p:nvPr/>
            </p:nvSpPr>
            <p:spPr bwMode="auto">
              <a:xfrm>
                <a:off x="4511" y="4384"/>
                <a:ext cx="7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4,097,478.50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2" name="Rectangle 781"/>
              <p:cNvSpPr>
                <a:spLocks noChangeArrowheads="1"/>
              </p:cNvSpPr>
              <p:nvPr/>
            </p:nvSpPr>
            <p:spPr bwMode="auto">
              <a:xfrm>
                <a:off x="5611" y="4384"/>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3" name="Rectangle 782"/>
              <p:cNvSpPr>
                <a:spLocks noChangeArrowheads="1"/>
              </p:cNvSpPr>
              <p:nvPr/>
            </p:nvSpPr>
            <p:spPr bwMode="auto">
              <a:xfrm>
                <a:off x="1074" y="4254"/>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84" name="Rectangle 783"/>
              <p:cNvSpPr>
                <a:spLocks noChangeArrowheads="1"/>
              </p:cNvSpPr>
              <p:nvPr/>
            </p:nvSpPr>
            <p:spPr bwMode="auto">
              <a:xfrm>
                <a:off x="1083" y="4254"/>
                <a:ext cx="4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85" name="Rectangle 784"/>
              <p:cNvSpPr>
                <a:spLocks noChangeArrowheads="1"/>
              </p:cNvSpPr>
              <p:nvPr/>
            </p:nvSpPr>
            <p:spPr bwMode="auto">
              <a:xfrm>
                <a:off x="1529" y="4254"/>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86" name="Rectangle 785"/>
              <p:cNvSpPr>
                <a:spLocks noChangeArrowheads="1"/>
              </p:cNvSpPr>
              <p:nvPr/>
            </p:nvSpPr>
            <p:spPr bwMode="auto">
              <a:xfrm>
                <a:off x="1539" y="4254"/>
                <a:ext cx="15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87" name="Rectangle 786"/>
              <p:cNvSpPr>
                <a:spLocks noChangeArrowheads="1"/>
              </p:cNvSpPr>
              <p:nvPr/>
            </p:nvSpPr>
            <p:spPr bwMode="auto">
              <a:xfrm>
                <a:off x="3051" y="4254"/>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88" name="Rectangle 787"/>
              <p:cNvSpPr>
                <a:spLocks noChangeArrowheads="1"/>
              </p:cNvSpPr>
              <p:nvPr/>
            </p:nvSpPr>
            <p:spPr bwMode="auto">
              <a:xfrm>
                <a:off x="3061" y="4254"/>
                <a:ext cx="13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89" name="Rectangle 788"/>
              <p:cNvSpPr>
                <a:spLocks noChangeArrowheads="1"/>
              </p:cNvSpPr>
              <p:nvPr/>
            </p:nvSpPr>
            <p:spPr bwMode="auto">
              <a:xfrm>
                <a:off x="4401" y="4254"/>
                <a:ext cx="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90" name="Rectangle 789"/>
              <p:cNvSpPr>
                <a:spLocks noChangeArrowheads="1"/>
              </p:cNvSpPr>
              <p:nvPr/>
            </p:nvSpPr>
            <p:spPr bwMode="auto">
              <a:xfrm>
                <a:off x="4410" y="4254"/>
                <a:ext cx="13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91" name="Rectangle 790"/>
              <p:cNvSpPr>
                <a:spLocks noChangeArrowheads="1"/>
              </p:cNvSpPr>
              <p:nvPr/>
            </p:nvSpPr>
            <p:spPr bwMode="auto">
              <a:xfrm>
                <a:off x="5767" y="4254"/>
                <a:ext cx="1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92" name="Rectangle 791"/>
              <p:cNvSpPr>
                <a:spLocks noChangeArrowheads="1"/>
              </p:cNvSpPr>
              <p:nvPr/>
            </p:nvSpPr>
            <p:spPr bwMode="auto">
              <a:xfrm>
                <a:off x="1074" y="4260"/>
                <a:ext cx="9"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93" name="Rectangle 792"/>
              <p:cNvSpPr>
                <a:spLocks noChangeArrowheads="1"/>
              </p:cNvSpPr>
              <p:nvPr/>
            </p:nvSpPr>
            <p:spPr bwMode="auto">
              <a:xfrm>
                <a:off x="1529" y="4260"/>
                <a:ext cx="10"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94" name="Rectangle 793"/>
              <p:cNvSpPr>
                <a:spLocks noChangeArrowheads="1"/>
              </p:cNvSpPr>
              <p:nvPr/>
            </p:nvSpPr>
            <p:spPr bwMode="auto">
              <a:xfrm>
                <a:off x="3051" y="4260"/>
                <a:ext cx="10"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95" name="Rectangle 794"/>
              <p:cNvSpPr>
                <a:spLocks noChangeArrowheads="1"/>
              </p:cNvSpPr>
              <p:nvPr/>
            </p:nvSpPr>
            <p:spPr bwMode="auto">
              <a:xfrm>
                <a:off x="4401" y="4260"/>
                <a:ext cx="9"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96" name="Rectangle 795"/>
              <p:cNvSpPr>
                <a:spLocks noChangeArrowheads="1"/>
              </p:cNvSpPr>
              <p:nvPr/>
            </p:nvSpPr>
            <p:spPr bwMode="auto">
              <a:xfrm>
                <a:off x="5767" y="4260"/>
                <a:ext cx="10" cy="2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97" name="Rectangle 796"/>
              <p:cNvSpPr>
                <a:spLocks noChangeArrowheads="1"/>
              </p:cNvSpPr>
              <p:nvPr/>
            </p:nvSpPr>
            <p:spPr bwMode="auto">
              <a:xfrm>
                <a:off x="1079" y="4511"/>
                <a:ext cx="455"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98" name="Rectangle 797"/>
              <p:cNvSpPr>
                <a:spLocks noChangeArrowheads="1"/>
              </p:cNvSpPr>
              <p:nvPr/>
            </p:nvSpPr>
            <p:spPr bwMode="auto">
              <a:xfrm>
                <a:off x="1187" y="4511"/>
                <a:ext cx="239"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799" name="Rectangle 798"/>
              <p:cNvSpPr>
                <a:spLocks noChangeArrowheads="1"/>
              </p:cNvSpPr>
              <p:nvPr/>
            </p:nvSpPr>
            <p:spPr bwMode="auto">
              <a:xfrm>
                <a:off x="1187" y="4508"/>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0" name="Rectangle 799"/>
              <p:cNvSpPr>
                <a:spLocks noChangeArrowheads="1"/>
              </p:cNvSpPr>
              <p:nvPr/>
            </p:nvSpPr>
            <p:spPr bwMode="auto">
              <a:xfrm>
                <a:off x="1534" y="4511"/>
                <a:ext cx="2872"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01" name="Rectangle 800"/>
              <p:cNvSpPr>
                <a:spLocks noChangeArrowheads="1"/>
              </p:cNvSpPr>
              <p:nvPr/>
            </p:nvSpPr>
            <p:spPr bwMode="auto">
              <a:xfrm>
                <a:off x="1642" y="4511"/>
                <a:ext cx="26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02" name="Rectangle 801"/>
              <p:cNvSpPr>
                <a:spLocks noChangeArrowheads="1"/>
              </p:cNvSpPr>
              <p:nvPr/>
            </p:nvSpPr>
            <p:spPr bwMode="auto">
              <a:xfrm>
                <a:off x="1642" y="4508"/>
                <a:ext cx="167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identified transactions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3" name="Rectangle 802"/>
              <p:cNvSpPr>
                <a:spLocks noChangeArrowheads="1"/>
              </p:cNvSpPr>
              <p:nvPr/>
            </p:nvSpPr>
            <p:spPr bwMode="auto">
              <a:xfrm>
                <a:off x="1642" y="4633"/>
                <a:ext cx="26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04" name="Rectangle 803"/>
              <p:cNvSpPr>
                <a:spLocks noChangeArrowheads="1"/>
              </p:cNvSpPr>
              <p:nvPr/>
            </p:nvSpPr>
            <p:spPr bwMode="auto">
              <a:xfrm>
                <a:off x="1642" y="4631"/>
                <a:ext cx="31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5" name="Rectangle 804"/>
              <p:cNvSpPr>
                <a:spLocks noChangeArrowheads="1"/>
              </p:cNvSpPr>
              <p:nvPr/>
            </p:nvSpPr>
            <p:spPr bwMode="auto">
              <a:xfrm>
                <a:off x="2102" y="463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6" name="Rectangle 805"/>
              <p:cNvSpPr>
                <a:spLocks noChangeArrowheads="1"/>
              </p:cNvSpPr>
              <p:nvPr/>
            </p:nvSpPr>
            <p:spPr bwMode="auto">
              <a:xfrm>
                <a:off x="4406" y="4511"/>
                <a:ext cx="1364"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07" name="Rectangle 806"/>
              <p:cNvSpPr>
                <a:spLocks noChangeArrowheads="1"/>
              </p:cNvSpPr>
              <p:nvPr/>
            </p:nvSpPr>
            <p:spPr bwMode="auto">
              <a:xfrm>
                <a:off x="4511" y="4511"/>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08" name="Rectangle 807"/>
              <p:cNvSpPr>
                <a:spLocks noChangeArrowheads="1"/>
              </p:cNvSpPr>
              <p:nvPr/>
            </p:nvSpPr>
            <p:spPr bwMode="auto">
              <a:xfrm>
                <a:off x="4511" y="4508"/>
                <a:ext cx="1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9" name="Rectangle 808"/>
              <p:cNvSpPr>
                <a:spLocks noChangeArrowheads="1"/>
              </p:cNvSpPr>
              <p:nvPr/>
            </p:nvSpPr>
            <p:spPr bwMode="auto">
              <a:xfrm>
                <a:off x="4511" y="4633"/>
                <a:ext cx="1153"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10" name="Rectangle 809"/>
              <p:cNvSpPr>
                <a:spLocks noChangeArrowheads="1"/>
              </p:cNvSpPr>
              <p:nvPr/>
            </p:nvSpPr>
            <p:spPr bwMode="auto">
              <a:xfrm>
                <a:off x="4511" y="4631"/>
                <a:ext cx="8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34,870,709.98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1" name="Rectangle 810"/>
              <p:cNvSpPr>
                <a:spLocks noChangeArrowheads="1"/>
              </p:cNvSpPr>
              <p:nvPr/>
            </p:nvSpPr>
            <p:spPr bwMode="auto">
              <a:xfrm>
                <a:off x="5710" y="4631"/>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2" name="Rectangle 811"/>
              <p:cNvSpPr>
                <a:spLocks noChangeArrowheads="1"/>
              </p:cNvSpPr>
              <p:nvPr/>
            </p:nvSpPr>
            <p:spPr bwMode="auto">
              <a:xfrm>
                <a:off x="5770" y="4511"/>
                <a:ext cx="3849"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13" name="Rectangle 812"/>
              <p:cNvSpPr>
                <a:spLocks noChangeArrowheads="1"/>
              </p:cNvSpPr>
              <p:nvPr/>
            </p:nvSpPr>
            <p:spPr bwMode="auto">
              <a:xfrm>
                <a:off x="5877" y="4511"/>
                <a:ext cx="3632" cy="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14" name="Rectangle 813"/>
              <p:cNvSpPr>
                <a:spLocks noChangeArrowheads="1"/>
              </p:cNvSpPr>
              <p:nvPr/>
            </p:nvSpPr>
            <p:spPr bwMode="auto">
              <a:xfrm>
                <a:off x="5877" y="4508"/>
                <a:ext cx="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5" name="Rectangle 814"/>
              <p:cNvSpPr>
                <a:spLocks noChangeArrowheads="1"/>
              </p:cNvSpPr>
              <p:nvPr/>
            </p:nvSpPr>
            <p:spPr bwMode="auto">
              <a:xfrm>
                <a:off x="1074" y="450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16" name="Rectangle 815"/>
              <p:cNvSpPr>
                <a:spLocks noChangeArrowheads="1"/>
              </p:cNvSpPr>
              <p:nvPr/>
            </p:nvSpPr>
            <p:spPr bwMode="auto">
              <a:xfrm>
                <a:off x="1074" y="450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17" name="Rectangle 816"/>
              <p:cNvSpPr>
                <a:spLocks noChangeArrowheads="1"/>
              </p:cNvSpPr>
              <p:nvPr/>
            </p:nvSpPr>
            <p:spPr bwMode="auto">
              <a:xfrm>
                <a:off x="1083" y="4504"/>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18" name="Rectangle 817"/>
              <p:cNvSpPr>
                <a:spLocks noChangeArrowheads="1"/>
              </p:cNvSpPr>
              <p:nvPr/>
            </p:nvSpPr>
            <p:spPr bwMode="auto">
              <a:xfrm>
                <a:off x="1093" y="4504"/>
                <a:ext cx="43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19" name="Rectangle 818"/>
              <p:cNvSpPr>
                <a:spLocks noChangeArrowheads="1"/>
              </p:cNvSpPr>
              <p:nvPr/>
            </p:nvSpPr>
            <p:spPr bwMode="auto">
              <a:xfrm>
                <a:off x="1529" y="4504"/>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20" name="Rectangle 819"/>
              <p:cNvSpPr>
                <a:spLocks noChangeArrowheads="1"/>
              </p:cNvSpPr>
              <p:nvPr/>
            </p:nvSpPr>
            <p:spPr bwMode="auto">
              <a:xfrm>
                <a:off x="1539" y="450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21" name="Rectangle 820"/>
              <p:cNvSpPr>
                <a:spLocks noChangeArrowheads="1"/>
              </p:cNvSpPr>
              <p:nvPr/>
            </p:nvSpPr>
            <p:spPr bwMode="auto">
              <a:xfrm>
                <a:off x="1548" y="4504"/>
                <a:ext cx="150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22" name="Rectangle 821"/>
              <p:cNvSpPr>
                <a:spLocks noChangeArrowheads="1"/>
              </p:cNvSpPr>
              <p:nvPr/>
            </p:nvSpPr>
            <p:spPr bwMode="auto">
              <a:xfrm>
                <a:off x="3051" y="4504"/>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23" name="Rectangle 822"/>
              <p:cNvSpPr>
                <a:spLocks noChangeArrowheads="1"/>
              </p:cNvSpPr>
              <p:nvPr/>
            </p:nvSpPr>
            <p:spPr bwMode="auto">
              <a:xfrm>
                <a:off x="3061" y="4504"/>
                <a:ext cx="134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24" name="Rectangle 823"/>
              <p:cNvSpPr>
                <a:spLocks noChangeArrowheads="1"/>
              </p:cNvSpPr>
              <p:nvPr/>
            </p:nvSpPr>
            <p:spPr bwMode="auto">
              <a:xfrm>
                <a:off x="4401" y="4504"/>
                <a:ext cx="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25" name="Rectangle 824"/>
              <p:cNvSpPr>
                <a:spLocks noChangeArrowheads="1"/>
              </p:cNvSpPr>
              <p:nvPr/>
            </p:nvSpPr>
            <p:spPr bwMode="auto">
              <a:xfrm>
                <a:off x="4410" y="4504"/>
                <a:ext cx="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826" name="Rectangle 825"/>
              <p:cNvSpPr>
                <a:spLocks noChangeArrowheads="1"/>
              </p:cNvSpPr>
              <p:nvPr/>
            </p:nvSpPr>
            <p:spPr bwMode="auto">
              <a:xfrm>
                <a:off x="4420" y="4504"/>
                <a:ext cx="134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grpSp>
        <p:sp>
          <p:nvSpPr>
            <p:cNvPr id="619" name="Rectangle 618"/>
            <p:cNvSpPr>
              <a:spLocks noChangeArrowheads="1"/>
            </p:cNvSpPr>
            <p:nvPr/>
          </p:nvSpPr>
          <p:spPr bwMode="auto">
            <a:xfrm>
              <a:off x="3662045" y="2860040"/>
              <a:ext cx="6350"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20" name="Rectangle 619"/>
            <p:cNvSpPr>
              <a:spLocks noChangeArrowheads="1"/>
            </p:cNvSpPr>
            <p:nvPr/>
          </p:nvSpPr>
          <p:spPr bwMode="auto">
            <a:xfrm>
              <a:off x="3662045" y="2860040"/>
              <a:ext cx="6350"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21" name="Rectangle 620"/>
            <p:cNvSpPr>
              <a:spLocks noChangeArrowheads="1"/>
            </p:cNvSpPr>
            <p:nvPr/>
          </p:nvSpPr>
          <p:spPr bwMode="auto">
            <a:xfrm>
              <a:off x="3668395" y="2860040"/>
              <a:ext cx="243967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22" name="Rectangle 621"/>
            <p:cNvSpPr>
              <a:spLocks noChangeArrowheads="1"/>
            </p:cNvSpPr>
            <p:nvPr/>
          </p:nvSpPr>
          <p:spPr bwMode="auto">
            <a:xfrm>
              <a:off x="2788285" y="3031490"/>
              <a:ext cx="876935" cy="50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23" name="Rectangle 622"/>
            <p:cNvSpPr>
              <a:spLocks noChangeArrowheads="1"/>
            </p:cNvSpPr>
            <p:nvPr/>
          </p:nvSpPr>
          <p:spPr bwMode="auto">
            <a:xfrm>
              <a:off x="2788285" y="3020695"/>
              <a:ext cx="876935" cy="50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24" name="Rectangle 623"/>
            <p:cNvSpPr>
              <a:spLocks noChangeArrowheads="1"/>
            </p:cNvSpPr>
            <p:nvPr/>
          </p:nvSpPr>
          <p:spPr bwMode="auto">
            <a:xfrm>
              <a:off x="3656330" y="3020695"/>
              <a:ext cx="27305" cy="50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25" name="Rectangle 624"/>
            <p:cNvSpPr>
              <a:spLocks noChangeArrowheads="1"/>
            </p:cNvSpPr>
            <p:nvPr/>
          </p:nvSpPr>
          <p:spPr bwMode="auto">
            <a:xfrm>
              <a:off x="3656330" y="3031490"/>
              <a:ext cx="27305" cy="50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26" name="Rectangle 625"/>
            <p:cNvSpPr>
              <a:spLocks noChangeArrowheads="1"/>
            </p:cNvSpPr>
            <p:nvPr/>
          </p:nvSpPr>
          <p:spPr bwMode="auto">
            <a:xfrm>
              <a:off x="3683635" y="3031490"/>
              <a:ext cx="2424430" cy="50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27" name="Rectangle 626"/>
            <p:cNvSpPr>
              <a:spLocks noChangeArrowheads="1"/>
            </p:cNvSpPr>
            <p:nvPr/>
          </p:nvSpPr>
          <p:spPr bwMode="auto">
            <a:xfrm>
              <a:off x="3683635" y="3020695"/>
              <a:ext cx="2424430" cy="50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3600" dirty="0"/>
            </a:p>
          </p:txBody>
        </p:sp>
        <p:sp>
          <p:nvSpPr>
            <p:cNvPr id="628" name="Rectangle 627"/>
            <p:cNvSpPr>
              <a:spLocks noChangeArrowheads="1"/>
            </p:cNvSpPr>
            <p:nvPr/>
          </p:nvSpPr>
          <p:spPr bwMode="auto">
            <a:xfrm>
              <a:off x="0" y="3038475"/>
              <a:ext cx="21554" cy="10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07000"/>
                </a:lnSpc>
                <a:spcAft>
                  <a:spcPts val="800"/>
                </a:spcAft>
              </a:pPr>
              <a:r>
                <a:rPr lang="en-GB"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Rectangle 6"/>
          <p:cNvSpPr/>
          <p:nvPr/>
        </p:nvSpPr>
        <p:spPr>
          <a:xfrm>
            <a:off x="2960501" y="187857"/>
            <a:ext cx="5079301" cy="338554"/>
          </a:xfrm>
          <a:prstGeom prst="rect">
            <a:avLst/>
          </a:prstGeom>
        </p:spPr>
        <p:txBody>
          <a:bodyPr wrap="square">
            <a:spAutoFit/>
          </a:bodyPr>
          <a:lstStyle/>
          <a:p>
            <a:pPr lvl="0"/>
            <a:r>
              <a:rPr lang="en-US" sz="1600" b="1" dirty="0">
                <a:solidFill>
                  <a:prstClr val="black"/>
                </a:solidFill>
                <a:latin typeface="Arial" panose="020B0604020202020204" pitchFamily="34" charset="0"/>
                <a:cs typeface="Arial" panose="020B0604020202020204" pitchFamily="34" charset="0"/>
              </a:rPr>
              <a:t>NLC SENIOR EXECUTIVE    </a:t>
            </a:r>
          </a:p>
        </p:txBody>
      </p:sp>
      <p:sp>
        <p:nvSpPr>
          <p:cNvPr id="6" name="Slide Number Placeholder 5"/>
          <p:cNvSpPr>
            <a:spLocks noGrp="1"/>
          </p:cNvSpPr>
          <p:nvPr>
            <p:ph type="sldNum" sz="quarter" idx="12"/>
          </p:nvPr>
        </p:nvSpPr>
        <p:spPr/>
        <p:txBody>
          <a:bodyPr/>
          <a:lstStyle/>
          <a:p>
            <a:fld id="{A9CDD504-248B-3749-98AD-45ADFBB8EDAD}" type="slidenum">
              <a:rPr lang="en-US" smtClean="0"/>
              <a:t>50</a:t>
            </a:fld>
            <a:endParaRPr lang="en-US" dirty="0"/>
          </a:p>
        </p:txBody>
      </p:sp>
      <p:sp>
        <p:nvSpPr>
          <p:cNvPr id="1221" name="Text Placeholder 1"/>
          <p:cNvSpPr txBox="1">
            <a:spLocks/>
          </p:cNvSpPr>
          <p:nvPr/>
        </p:nvSpPr>
        <p:spPr>
          <a:xfrm>
            <a:off x="1943445" y="979594"/>
            <a:ext cx="8402338" cy="94257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029971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9006" y="1454331"/>
            <a:ext cx="6461759" cy="1245325"/>
          </a:xfrm>
        </p:spPr>
        <p:txBody>
          <a:bodyPr>
            <a:noAutofit/>
          </a:bodyPr>
          <a:lstStyle/>
          <a:p>
            <a:pPr algn="just"/>
            <a:r>
              <a:rPr lang="en-US" sz="1200" b="0" dirty="0">
                <a:latin typeface="Arial" panose="020B0604020202020204" pitchFamily="34" charset="0"/>
                <a:cs typeface="Arial" panose="020B0604020202020204" pitchFamily="34" charset="0"/>
              </a:rPr>
              <a:t>During the a period 3 March 2016 to 11 July 2018, the company of the brother of one senior </a:t>
            </a:r>
            <a:r>
              <a:rPr lang="en-US" sz="1200" b="0" dirty="0" smtClean="0">
                <a:latin typeface="Arial" panose="020B0604020202020204" pitchFamily="34" charset="0"/>
                <a:cs typeface="Arial" panose="020B0604020202020204" pitchFamily="34" charset="0"/>
              </a:rPr>
              <a:t>executive </a:t>
            </a:r>
            <a:r>
              <a:rPr lang="en-US" sz="1200" b="0" dirty="0">
                <a:latin typeface="Arial" panose="020B0604020202020204" pitchFamily="34" charset="0"/>
                <a:cs typeface="Arial" panose="020B0604020202020204" pitchFamily="34" charset="0"/>
              </a:rPr>
              <a:t>of NLC paid a total of R5,6 million to the benefit of the senior NLC </a:t>
            </a:r>
            <a:r>
              <a:rPr lang="en-US" sz="1200" b="0" dirty="0" smtClean="0">
                <a:latin typeface="Arial" panose="020B0604020202020204" pitchFamily="34" charset="0"/>
                <a:cs typeface="Arial" panose="020B0604020202020204" pitchFamily="34" charset="0"/>
              </a:rPr>
              <a:t>Executive </a:t>
            </a:r>
            <a:r>
              <a:rPr lang="en-US" sz="1200" b="0" dirty="0">
                <a:latin typeface="Arial" panose="020B0604020202020204" pitchFamily="34" charset="0"/>
                <a:cs typeface="Arial" panose="020B0604020202020204" pitchFamily="34" charset="0"/>
              </a:rPr>
              <a:t>and entities linked to his family members. </a:t>
            </a:r>
          </a:p>
          <a:p>
            <a:pPr algn="just"/>
            <a:r>
              <a:rPr lang="en-US" sz="1200" b="0" dirty="0">
                <a:latin typeface="Arial" panose="020B0604020202020204" pitchFamily="34" charset="0"/>
                <a:cs typeface="Arial" panose="020B0604020202020204" pitchFamily="34" charset="0"/>
              </a:rPr>
              <a:t>Tabled below shows the amounts received from the company to the official and his family members</a:t>
            </a:r>
            <a:endParaRPr lang="en-US" sz="1200" b="0" dirty="0"/>
          </a:p>
        </p:txBody>
      </p:sp>
      <p:sp>
        <p:nvSpPr>
          <p:cNvPr id="3" name="Content Placeholder 2"/>
          <p:cNvSpPr>
            <a:spLocks noGrp="1"/>
          </p:cNvSpPr>
          <p:nvPr>
            <p:ph sz="half" idx="2"/>
          </p:nvPr>
        </p:nvSpPr>
        <p:spPr/>
        <p:txBody>
          <a:bodyPr>
            <a:normAutofit/>
          </a:bodyPr>
          <a:lstStyle/>
          <a:p>
            <a:pPr marL="0" indent="0" algn="just">
              <a:buNone/>
            </a:pPr>
            <a:endParaRPr lang="en-US" sz="1400" dirty="0">
              <a:latin typeface="Arial" panose="020B0604020202020204" pitchFamily="34" charset="0"/>
              <a:cs typeface="Arial" panose="020B0604020202020204" pitchFamily="34" charset="0"/>
            </a:endParaRPr>
          </a:p>
          <a:p>
            <a:pPr marL="0" indent="0">
              <a:buNone/>
            </a:pPr>
            <a:endParaRPr lang="en-US" sz="1400" dirty="0"/>
          </a:p>
        </p:txBody>
      </p:sp>
      <p:sp>
        <p:nvSpPr>
          <p:cNvPr id="4" name="Text Placeholder 3"/>
          <p:cNvSpPr>
            <a:spLocks noGrp="1"/>
          </p:cNvSpPr>
          <p:nvPr>
            <p:ph type="body" sz="quarter" idx="3"/>
          </p:nvPr>
        </p:nvSpPr>
        <p:spPr>
          <a:xfrm>
            <a:off x="7315200" y="1654628"/>
            <a:ext cx="4580708" cy="820629"/>
          </a:xfrm>
        </p:spPr>
        <p:txBody>
          <a:bodyPr>
            <a:normAutofit/>
          </a:bodyPr>
          <a:lstStyle/>
          <a:p>
            <a:r>
              <a:rPr lang="en-US" sz="2000" dirty="0" smtClean="0">
                <a:latin typeface="Arial" panose="020B0604020202020204" pitchFamily="34" charset="0"/>
                <a:cs typeface="Arial" panose="020B0604020202020204" pitchFamily="34" charset="0"/>
              </a:rPr>
              <a:t>New information since last meeting</a:t>
            </a:r>
            <a:endParaRPr lang="en-US" sz="20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7315200" y="2475258"/>
            <a:ext cx="4580708" cy="3684588"/>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209006" y="2699656"/>
            <a:ext cx="6461759" cy="3460191"/>
          </a:xfrm>
          <a:prstGeom prst="rect">
            <a:avLst/>
          </a:prstGeom>
        </p:spPr>
      </p:pic>
      <p:sp>
        <p:nvSpPr>
          <p:cNvPr id="8" name="Rectangle 7"/>
          <p:cNvSpPr/>
          <p:nvPr/>
        </p:nvSpPr>
        <p:spPr>
          <a:xfrm>
            <a:off x="2717073" y="226423"/>
            <a:ext cx="6017623"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NLC SENIOR EXECUTIVE  </a:t>
            </a:r>
          </a:p>
        </p:txBody>
      </p:sp>
      <p:sp>
        <p:nvSpPr>
          <p:cNvPr id="6" name="Slide Number Placeholder 5"/>
          <p:cNvSpPr>
            <a:spLocks noGrp="1"/>
          </p:cNvSpPr>
          <p:nvPr>
            <p:ph type="sldNum" sz="quarter" idx="12"/>
          </p:nvPr>
        </p:nvSpPr>
        <p:spPr/>
        <p:txBody>
          <a:bodyPr/>
          <a:lstStyle/>
          <a:p>
            <a:fld id="{A9CDD504-248B-3749-98AD-45ADFBB8EDAD}" type="slidenum">
              <a:rPr lang="en-US" smtClean="0"/>
              <a:t>51</a:t>
            </a:fld>
            <a:endParaRPr lang="en-US" dirty="0"/>
          </a:p>
        </p:txBody>
      </p:sp>
      <p:sp>
        <p:nvSpPr>
          <p:cNvPr id="9" name="Text Placeholder 1"/>
          <p:cNvSpPr txBox="1">
            <a:spLocks/>
          </p:cNvSpPr>
          <p:nvPr/>
        </p:nvSpPr>
        <p:spPr>
          <a:xfrm>
            <a:off x="1759131" y="1454330"/>
            <a:ext cx="6017624" cy="645522"/>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224332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30927" y="2475258"/>
            <a:ext cx="4484914" cy="3684588"/>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660571" y="1314994"/>
            <a:ext cx="5694817" cy="522515"/>
          </a:xfrm>
        </p:spPr>
        <p:txBody>
          <a:bodyPr/>
          <a:lstStyle/>
          <a:p>
            <a:r>
              <a:rPr lang="en-US" dirty="0" smtClean="0"/>
              <a:t>New information since the last meeting</a:t>
            </a:r>
            <a:endParaRPr lang="en-US" dirty="0"/>
          </a:p>
        </p:txBody>
      </p:sp>
      <p:sp>
        <p:nvSpPr>
          <p:cNvPr id="6" name="Rectangle 5"/>
          <p:cNvSpPr/>
          <p:nvPr/>
        </p:nvSpPr>
        <p:spPr>
          <a:xfrm>
            <a:off x="3248297" y="121920"/>
            <a:ext cx="5242560" cy="369332"/>
          </a:xfrm>
          <a:prstGeom prst="rect">
            <a:avLst/>
          </a:prstGeom>
        </p:spPr>
        <p:txBody>
          <a:bodyPr wrap="square">
            <a:spAutoFit/>
          </a:bodyPr>
          <a:lstStyle/>
          <a:p>
            <a:pPr lvl="0" algn="ctr"/>
            <a:r>
              <a:rPr lang="en-US" b="1" dirty="0">
                <a:solidFill>
                  <a:prstClr val="black"/>
                </a:solidFill>
                <a:latin typeface="Arial" panose="020B0604020202020204" pitchFamily="34" charset="0"/>
                <a:cs typeface="Arial" panose="020B0604020202020204" pitchFamily="34" charset="0"/>
              </a:rPr>
              <a:t>NLC SENIOR EXECUTIVE    </a:t>
            </a:r>
          </a:p>
        </p:txBody>
      </p:sp>
      <p:sp>
        <p:nvSpPr>
          <p:cNvPr id="7" name="Content Placeholder 6"/>
          <p:cNvSpPr>
            <a:spLocks noGrp="1"/>
          </p:cNvSpPr>
          <p:nvPr>
            <p:ph sz="quarter" idx="4"/>
          </p:nvPr>
        </p:nvSpPr>
        <p:spPr>
          <a:xfrm>
            <a:off x="5529943" y="1837509"/>
            <a:ext cx="6522720" cy="4322337"/>
          </a:xfrm>
        </p:spPr>
        <p:txBody>
          <a:bodyPr>
            <a:normAutofit fontScale="92500" lnSpcReduction="20000"/>
          </a:bodyPr>
          <a:lstStyle/>
          <a:p>
            <a:pPr marL="0" indent="0" algn="just">
              <a:lnSpc>
                <a:spcPct val="150000"/>
              </a:lnSpc>
              <a:buNone/>
            </a:pPr>
            <a:r>
              <a:rPr lang="en-US" sz="2000" b="1" u="sng" dirty="0">
                <a:latin typeface="Arial" panose="020B0604020202020204" pitchFamily="34" charset="0"/>
                <a:cs typeface="Arial" panose="020B0604020202020204" pitchFamily="34" charset="0"/>
              </a:rPr>
              <a:t>Settlement of vehicle using NLC funds -  NLC Senior Executive</a:t>
            </a:r>
            <a:endParaRPr lang="en-US" sz="2000" dirty="0">
              <a:latin typeface="Arial" panose="020B0604020202020204" pitchFamily="34" charset="0"/>
              <a:cs typeface="Arial" panose="020B0604020202020204" pitchFamily="34" charset="0"/>
            </a:endParaRPr>
          </a:p>
          <a:p>
            <a:pPr algn="just">
              <a:lnSpc>
                <a:spcPct val="150000"/>
              </a:lnSpc>
            </a:pPr>
            <a:r>
              <a:rPr lang="en-US" sz="1900" dirty="0">
                <a:latin typeface="Arial" panose="020B0604020202020204" pitchFamily="34" charset="0"/>
                <a:cs typeface="Arial" panose="020B0604020202020204" pitchFamily="34" charset="0"/>
              </a:rPr>
              <a:t>NPO 14 submitted an application for grant funding to the NLC in 2015 and it was not successful.</a:t>
            </a:r>
          </a:p>
          <a:p>
            <a:pPr algn="just">
              <a:lnSpc>
                <a:spcPct val="150000"/>
              </a:lnSpc>
            </a:pPr>
            <a:r>
              <a:rPr lang="en-US" sz="1900" dirty="0">
                <a:latin typeface="Arial" panose="020B0604020202020204" pitchFamily="34" charset="0"/>
                <a:cs typeface="Arial" panose="020B0604020202020204" pitchFamily="34" charset="0"/>
              </a:rPr>
              <a:t>NPO 14 was hijacked by several members known to SIU and they submitted an application for grant funding to the NLC on 05 September 2017 for the construction of an Old age home in Northern Cape province. </a:t>
            </a:r>
          </a:p>
          <a:p>
            <a:pPr algn="just">
              <a:lnSpc>
                <a:spcPct val="150000"/>
              </a:lnSpc>
            </a:pPr>
            <a:r>
              <a:rPr lang="en-US" sz="1900" dirty="0">
                <a:latin typeface="Arial" panose="020B0604020202020204" pitchFamily="34" charset="0"/>
                <a:cs typeface="Arial" panose="020B0604020202020204" pitchFamily="34" charset="0"/>
              </a:rPr>
              <a:t>The NLC granted  NPO 14 a total funding of R23 000 000.00.</a:t>
            </a:r>
          </a:p>
          <a:p>
            <a:pPr marL="0" indent="0" algn="just">
              <a:lnSpc>
                <a:spcPct val="150000"/>
              </a:lnSpc>
              <a:buNone/>
            </a:pPr>
            <a:endParaRPr lang="en-US" sz="2200" dirty="0">
              <a:latin typeface="Arial" panose="020B0604020202020204" pitchFamily="34" charset="0"/>
              <a:cs typeface="Arial" panose="020B0604020202020204" pitchFamily="34"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A9CDD504-248B-3749-98AD-45ADFBB8EDAD}" type="slidenum">
              <a:rPr lang="en-US" smtClean="0"/>
              <a:t>52</a:t>
            </a:fld>
            <a:endParaRPr lang="en-US" dirty="0"/>
          </a:p>
        </p:txBody>
      </p:sp>
      <p:sp>
        <p:nvSpPr>
          <p:cNvPr id="8" name="Text Placeholder 1"/>
          <p:cNvSpPr txBox="1">
            <a:spLocks noGrp="1"/>
          </p:cNvSpPr>
          <p:nvPr>
            <p:ph type="body" idx="1"/>
          </p:nvPr>
        </p:nvSpPr>
        <p:spPr>
          <a:xfrm>
            <a:off x="121920" y="1915886"/>
            <a:ext cx="5875655" cy="559372"/>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306549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39339" y="2475258"/>
            <a:ext cx="5103222" cy="3684588"/>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087292" y="1505389"/>
            <a:ext cx="5268096" cy="594464"/>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799909" y="2475258"/>
            <a:ext cx="6287588" cy="3684588"/>
          </a:xfrm>
        </p:spPr>
        <p:txBody>
          <a:bodyPr>
            <a:normAutofit/>
          </a:bodyPr>
          <a:lstStyle/>
          <a:p>
            <a:pPr algn="just">
              <a:lnSpc>
                <a:spcPct val="150000"/>
              </a:lnSpc>
            </a:pPr>
            <a:r>
              <a:rPr lang="en-US" sz="1600" dirty="0">
                <a:latin typeface="Arial" panose="020B0604020202020204" pitchFamily="34" charset="0"/>
                <a:cs typeface="Arial" panose="020B0604020202020204" pitchFamily="34" charset="0"/>
              </a:rPr>
              <a:t>It should be noted that the hijackers applied for grant funding of R20,036472.18 but the NLC approved funding of R23 </a:t>
            </a:r>
            <a:r>
              <a:rPr lang="en-US" sz="1600" dirty="0" smtClean="0">
                <a:latin typeface="Arial" panose="020B0604020202020204" pitchFamily="34" charset="0"/>
                <a:cs typeface="Arial" panose="020B0604020202020204" pitchFamily="34" charset="0"/>
              </a:rPr>
              <a:t>million. </a:t>
            </a: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On 23 October 2017 the NLC paid R20 million to the NPO and on 14 February 2019, R1million. On 4 March 2019 R1 million was again paid to the NPO by the NLC. On 13 March 2019  another R1million was paid to the </a:t>
            </a:r>
            <a:r>
              <a:rPr lang="en-US" sz="1600" dirty="0" smtClean="0">
                <a:latin typeface="Arial" panose="020B0604020202020204" pitchFamily="34" charset="0"/>
                <a:cs typeface="Arial" panose="020B0604020202020204" pitchFamily="34" charset="0"/>
              </a:rPr>
              <a:t>NPO.</a:t>
            </a: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The NLC later paid an additional funding of R3 825 063.16 on 23 May 2019 to the </a:t>
            </a:r>
            <a:r>
              <a:rPr lang="en-US" sz="1600" dirty="0" smtClean="0">
                <a:latin typeface="Arial" panose="020B0604020202020204" pitchFamily="34" charset="0"/>
                <a:cs typeface="Arial" panose="020B0604020202020204" pitchFamily="34" charset="0"/>
              </a:rPr>
              <a:t>NPO.</a:t>
            </a:r>
            <a:endParaRPr lang="en-US" sz="1600" dirty="0">
              <a:latin typeface="Arial" panose="020B0604020202020204" pitchFamily="34" charset="0"/>
              <a:cs typeface="Arial" panose="020B0604020202020204" pitchFamily="34" charset="0"/>
            </a:endParaRPr>
          </a:p>
          <a:p>
            <a:pPr algn="just">
              <a:lnSpc>
                <a:spcPct val="150000"/>
              </a:lnSpc>
            </a:pP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2499360" y="182880"/>
            <a:ext cx="5852160" cy="369332"/>
          </a:xfrm>
          <a:prstGeom prst="rect">
            <a:avLst/>
          </a:prstGeom>
        </p:spPr>
        <p:txBody>
          <a:bodyPr wrap="square">
            <a:spAutoFit/>
          </a:bodyPr>
          <a:lstStyle/>
          <a:p>
            <a:pPr lvl="0" algn="ctr"/>
            <a:r>
              <a:rPr lang="en-US" b="1" dirty="0">
                <a:solidFill>
                  <a:prstClr val="black"/>
                </a:solidFill>
                <a:latin typeface="Arial" panose="020B0604020202020204" pitchFamily="34" charset="0"/>
                <a:cs typeface="Arial" panose="020B0604020202020204" pitchFamily="34" charset="0"/>
              </a:rPr>
              <a:t>NLC SENIOR EXECUTIVE    </a:t>
            </a:r>
          </a:p>
        </p:txBody>
      </p:sp>
      <p:sp>
        <p:nvSpPr>
          <p:cNvPr id="7" name="Slide Number Placeholder 6"/>
          <p:cNvSpPr>
            <a:spLocks noGrp="1"/>
          </p:cNvSpPr>
          <p:nvPr>
            <p:ph type="sldNum" sz="quarter" idx="12"/>
          </p:nvPr>
        </p:nvSpPr>
        <p:spPr/>
        <p:txBody>
          <a:bodyPr/>
          <a:lstStyle/>
          <a:p>
            <a:fld id="{A9CDD504-248B-3749-98AD-45ADFBB8EDAD}" type="slidenum">
              <a:rPr lang="en-US" smtClean="0"/>
              <a:t>53</a:t>
            </a:fld>
            <a:endParaRPr lang="en-US" dirty="0"/>
          </a:p>
        </p:txBody>
      </p:sp>
      <p:sp>
        <p:nvSpPr>
          <p:cNvPr id="8" name="Text Placeholder 1"/>
          <p:cNvSpPr txBox="1">
            <a:spLocks noGrp="1"/>
          </p:cNvSpPr>
          <p:nvPr>
            <p:ph type="body" idx="1"/>
          </p:nvPr>
        </p:nvSpPr>
        <p:spPr>
          <a:xfrm>
            <a:off x="139338" y="1872342"/>
            <a:ext cx="5858238" cy="602915"/>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3732336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65462" y="2475258"/>
            <a:ext cx="5832113" cy="3684588"/>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374674" y="1262743"/>
            <a:ext cx="5695406" cy="714103"/>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172199" y="2290354"/>
            <a:ext cx="5732417" cy="3869492"/>
          </a:xfrm>
        </p:spPr>
        <p:txBody>
          <a:bodyPr>
            <a:normAutofit/>
          </a:bodyPr>
          <a:lstStyle/>
          <a:p>
            <a:pPr algn="just">
              <a:lnSpc>
                <a:spcPct val="150000"/>
              </a:lnSpc>
            </a:pPr>
            <a:r>
              <a:rPr lang="en-US" sz="1800" dirty="0">
                <a:latin typeface="Arial" panose="020B0604020202020204" pitchFamily="34" charset="0"/>
                <a:cs typeface="Arial" panose="020B0604020202020204" pitchFamily="34" charset="0"/>
              </a:rPr>
              <a:t>On 18 June </a:t>
            </a:r>
            <a:r>
              <a:rPr lang="en-US" sz="1800" dirty="0" smtClean="0">
                <a:latin typeface="Arial" panose="020B0604020202020204" pitchFamily="34" charset="0"/>
                <a:cs typeface="Arial" panose="020B0604020202020204" pitchFamily="34" charset="0"/>
              </a:rPr>
              <a:t>2019, </a:t>
            </a:r>
            <a:r>
              <a:rPr lang="en-US" sz="1800" dirty="0">
                <a:latin typeface="Arial" panose="020B0604020202020204" pitchFamily="34" charset="0"/>
                <a:cs typeface="Arial" panose="020B0604020202020204" pitchFamily="34" charset="0"/>
              </a:rPr>
              <a:t>the NPO transferred R1 million to an entity linked to one of the hijacking kingpins. </a:t>
            </a:r>
          </a:p>
          <a:p>
            <a:pPr algn="just">
              <a:lnSpc>
                <a:spcPct val="150000"/>
              </a:lnSpc>
            </a:pPr>
            <a:r>
              <a:rPr lang="en-US" sz="1800" dirty="0">
                <a:latin typeface="Arial" panose="020B0604020202020204" pitchFamily="34" charset="0"/>
                <a:cs typeface="Arial" panose="020B0604020202020204" pitchFamily="34" charset="0"/>
              </a:rPr>
              <a:t>On the same </a:t>
            </a:r>
            <a:r>
              <a:rPr lang="en-US" sz="1800" dirty="0" smtClean="0">
                <a:latin typeface="Arial" panose="020B0604020202020204" pitchFamily="34" charset="0"/>
                <a:cs typeface="Arial" panose="020B0604020202020204" pitchFamily="34" charset="0"/>
              </a:rPr>
              <a:t>day, </a:t>
            </a:r>
            <a:r>
              <a:rPr lang="en-US" sz="1800" dirty="0">
                <a:latin typeface="Arial" panose="020B0604020202020204" pitchFamily="34" charset="0"/>
                <a:cs typeface="Arial" panose="020B0604020202020204" pitchFamily="34" charset="0"/>
              </a:rPr>
              <a:t>R338 900.00 was paid from the above mentioned entity to BMW financial service towards a balloon payment for a vehicle purchased by the said Senior Executive of NLC. </a:t>
            </a:r>
          </a:p>
        </p:txBody>
      </p:sp>
      <p:sp>
        <p:nvSpPr>
          <p:cNvPr id="6" name="Rectangle 5"/>
          <p:cNvSpPr/>
          <p:nvPr/>
        </p:nvSpPr>
        <p:spPr>
          <a:xfrm>
            <a:off x="2595154" y="156754"/>
            <a:ext cx="5730240" cy="338554"/>
          </a:xfrm>
          <a:prstGeom prst="rect">
            <a:avLst/>
          </a:prstGeom>
        </p:spPr>
        <p:txBody>
          <a:bodyPr wrap="square">
            <a:spAutoFit/>
          </a:bodyPr>
          <a:lstStyle/>
          <a:p>
            <a:pPr lvl="0" algn="ctr"/>
            <a:r>
              <a:rPr lang="en-US" sz="1600" b="1" dirty="0">
                <a:solidFill>
                  <a:prstClr val="black"/>
                </a:solidFill>
                <a:latin typeface="Arial" panose="020B0604020202020204" pitchFamily="34" charset="0"/>
                <a:cs typeface="Arial" panose="020B0604020202020204" pitchFamily="34" charset="0"/>
              </a:rPr>
              <a:t>NLC SENIOR EXECUTIVE    </a:t>
            </a:r>
          </a:p>
        </p:txBody>
      </p:sp>
      <p:sp>
        <p:nvSpPr>
          <p:cNvPr id="7" name="Slide Number Placeholder 6"/>
          <p:cNvSpPr>
            <a:spLocks noGrp="1"/>
          </p:cNvSpPr>
          <p:nvPr>
            <p:ph type="sldNum" sz="quarter" idx="12"/>
          </p:nvPr>
        </p:nvSpPr>
        <p:spPr/>
        <p:txBody>
          <a:bodyPr/>
          <a:lstStyle/>
          <a:p>
            <a:fld id="{A9CDD504-248B-3749-98AD-45ADFBB8EDAD}" type="slidenum">
              <a:rPr lang="en-US" smtClean="0"/>
              <a:t>54</a:t>
            </a:fld>
            <a:endParaRPr lang="en-US" dirty="0"/>
          </a:p>
        </p:txBody>
      </p:sp>
      <p:sp>
        <p:nvSpPr>
          <p:cNvPr id="8" name="Text Placeholder 1"/>
          <p:cNvSpPr txBox="1">
            <a:spLocks noGrp="1"/>
          </p:cNvSpPr>
          <p:nvPr>
            <p:ph type="body" idx="1"/>
          </p:nvPr>
        </p:nvSpPr>
        <p:spPr>
          <a:xfrm>
            <a:off x="165462" y="1898468"/>
            <a:ext cx="5832113" cy="576789"/>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40990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9966" y="2475258"/>
            <a:ext cx="5727609" cy="3684588"/>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172200" y="1506583"/>
            <a:ext cx="5183188" cy="383177"/>
          </a:xfrm>
        </p:spPr>
        <p:txBody>
          <a:bodyPr>
            <a:normAutofit fontScale="92500" lnSpcReduction="10000"/>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852160" y="2116183"/>
            <a:ext cx="6069874" cy="4043663"/>
          </a:xfrm>
        </p:spPr>
        <p:txBody>
          <a:bodyPr>
            <a:noAutofit/>
          </a:bodyPr>
          <a:lstStyle/>
          <a:p>
            <a:pPr marL="0" lvl="0" indent="0" algn="just" defTabSz="457200">
              <a:lnSpc>
                <a:spcPct val="150000"/>
              </a:lnSpc>
              <a:spcBef>
                <a:spcPts val="0"/>
              </a:spcBef>
              <a:buNone/>
            </a:pPr>
            <a:r>
              <a:rPr lang="en-GB" sz="1600" u="sng" dirty="0">
                <a:latin typeface="Arial" panose="020B0604020202020204" pitchFamily="34" charset="0"/>
                <a:cs typeface="Arial" panose="020B0604020202020204" pitchFamily="34" charset="0"/>
              </a:rPr>
              <a:t>Property purchased on behalf of the former </a:t>
            </a:r>
            <a:r>
              <a:rPr lang="en-US" sz="1600" b="1" dirty="0">
                <a:solidFill>
                  <a:prstClr val="black"/>
                </a:solidFill>
                <a:latin typeface="Arial" panose="020B0604020202020204" pitchFamily="34" charset="0"/>
                <a:cs typeface="Arial" panose="020B0604020202020204" pitchFamily="34" charset="0"/>
              </a:rPr>
              <a:t>NLC FORMER SENIOR EXECUTIVE “2”</a:t>
            </a:r>
            <a:r>
              <a:rPr lang="en-GB" sz="1600" u="sng" dirty="0" smtClean="0">
                <a:latin typeface="Arial" panose="020B0604020202020204" pitchFamily="34" charset="0"/>
                <a:cs typeface="Arial" panose="020B0604020202020204" pitchFamily="34" charset="0"/>
              </a:rPr>
              <a:t> </a:t>
            </a:r>
            <a:r>
              <a:rPr lang="en-GB" sz="1600" u="sng" dirty="0">
                <a:latin typeface="Arial" panose="020B0604020202020204" pitchFamily="34" charset="0"/>
                <a:cs typeface="Arial" panose="020B0604020202020204" pitchFamily="34" charset="0"/>
              </a:rPr>
              <a:t>using NLC Funds </a:t>
            </a:r>
            <a:endParaRPr lang="en-US" sz="1600" u="sng" dirty="0">
              <a:latin typeface="Arial" panose="020B0604020202020204" pitchFamily="34" charset="0"/>
              <a:cs typeface="Arial" panose="020B0604020202020204" pitchFamily="34" charset="0"/>
            </a:endParaRPr>
          </a:p>
          <a:p>
            <a:pPr marL="285750" lvl="0" indent="-285750" algn="just" defTabSz="457200">
              <a:lnSpc>
                <a:spcPct val="150000"/>
              </a:lnSpc>
              <a:spcBef>
                <a:spcPts val="0"/>
              </a:spcBef>
            </a:pPr>
            <a:r>
              <a:rPr lang="en-US" sz="1600" dirty="0">
                <a:latin typeface="Arial" panose="020B0604020202020204" pitchFamily="34" charset="0"/>
                <a:cs typeface="Arial" panose="020B0604020202020204" pitchFamily="34" charset="0"/>
              </a:rPr>
              <a:t>The investigation has revealed that NPO 15 (Phase 2) received grand funding from the NLC to the tune of R28 million for the construction of a Vhafamadi Secondary school in Limpopo.</a:t>
            </a:r>
          </a:p>
          <a:p>
            <a:pPr marL="285750" lvl="0" indent="-285750" algn="just" defTabSz="457200">
              <a:lnSpc>
                <a:spcPct val="150000"/>
              </a:lnSpc>
              <a:spcBef>
                <a:spcPts val="0"/>
              </a:spcBef>
            </a:pPr>
            <a:r>
              <a:rPr lang="en-US" sz="1600" dirty="0">
                <a:latin typeface="Arial" panose="020B0604020202020204" pitchFamily="34" charset="0"/>
                <a:cs typeface="Arial" panose="020B0604020202020204" pitchFamily="34" charset="0"/>
              </a:rPr>
              <a:t>On 17 August 2016 the NPO received the first tranche of R20 million from the NLC.</a:t>
            </a:r>
          </a:p>
          <a:p>
            <a:pPr marL="285750" lvl="0" indent="-285750" algn="just" defTabSz="457200">
              <a:lnSpc>
                <a:spcPct val="150000"/>
              </a:lnSpc>
              <a:spcBef>
                <a:spcPts val="0"/>
              </a:spcBef>
            </a:pPr>
            <a:r>
              <a:rPr lang="en-US" sz="1600" dirty="0">
                <a:latin typeface="Arial" panose="020B0604020202020204" pitchFamily="34" charset="0"/>
                <a:cs typeface="Arial" panose="020B0604020202020204" pitchFamily="34" charset="0"/>
              </a:rPr>
              <a:t>On 29 August 2016 the NPO transferred R4 million to entity linked to NLC Senior official </a:t>
            </a:r>
            <a:r>
              <a:rPr lang="en-US" sz="1600" dirty="0" smtClean="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R2 million another entity linked to the same official.</a:t>
            </a:r>
          </a:p>
          <a:p>
            <a:pPr lvl="0"/>
            <a:endParaRPr lang="en-US" sz="1600" dirty="0"/>
          </a:p>
          <a:p>
            <a:endParaRPr lang="en-US" sz="1600" dirty="0"/>
          </a:p>
        </p:txBody>
      </p:sp>
      <p:sp>
        <p:nvSpPr>
          <p:cNvPr id="6" name="Rectangle 5"/>
          <p:cNvSpPr/>
          <p:nvPr/>
        </p:nvSpPr>
        <p:spPr>
          <a:xfrm>
            <a:off x="3570513" y="200297"/>
            <a:ext cx="5251269" cy="338554"/>
          </a:xfrm>
          <a:prstGeom prst="rect">
            <a:avLst/>
          </a:prstGeom>
        </p:spPr>
        <p:txBody>
          <a:bodyPr wrap="square">
            <a:spAutoFit/>
          </a:bodyPr>
          <a:lstStyle/>
          <a:p>
            <a:pPr algn="ctr"/>
            <a:r>
              <a:rPr lang="en-US" sz="1600" b="1" dirty="0" smtClean="0">
                <a:solidFill>
                  <a:prstClr val="black"/>
                </a:solidFill>
                <a:latin typeface="Arial" panose="020B0604020202020204" pitchFamily="34" charset="0"/>
                <a:cs typeface="Arial" panose="020B0604020202020204" pitchFamily="34" charset="0"/>
              </a:rPr>
              <a:t>NLC FORMER SENIOR EXECUTIVE “2” </a:t>
            </a:r>
            <a:endParaRPr lang="en-US" sz="1600" dirty="0"/>
          </a:p>
        </p:txBody>
      </p:sp>
      <p:sp>
        <p:nvSpPr>
          <p:cNvPr id="7" name="Slide Number Placeholder 6"/>
          <p:cNvSpPr>
            <a:spLocks noGrp="1"/>
          </p:cNvSpPr>
          <p:nvPr>
            <p:ph type="sldNum" sz="quarter" idx="12"/>
          </p:nvPr>
        </p:nvSpPr>
        <p:spPr/>
        <p:txBody>
          <a:bodyPr/>
          <a:lstStyle/>
          <a:p>
            <a:fld id="{A9CDD504-248B-3749-98AD-45ADFBB8EDAD}" type="slidenum">
              <a:rPr lang="en-US" smtClean="0"/>
              <a:t>55</a:t>
            </a:fld>
            <a:endParaRPr lang="en-US" dirty="0"/>
          </a:p>
        </p:txBody>
      </p:sp>
      <p:sp>
        <p:nvSpPr>
          <p:cNvPr id="8" name="Text Placeholder 1"/>
          <p:cNvSpPr txBox="1">
            <a:spLocks noGrp="1"/>
          </p:cNvSpPr>
          <p:nvPr>
            <p:ph type="body" idx="1"/>
          </p:nvPr>
        </p:nvSpPr>
        <p:spPr>
          <a:xfrm>
            <a:off x="191589" y="1889760"/>
            <a:ext cx="5805986" cy="585498"/>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692672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91542" y="130630"/>
            <a:ext cx="5730241" cy="470261"/>
          </a:xfrm>
        </p:spPr>
        <p:txBody>
          <a:bodyPr>
            <a:normAutofit/>
          </a:bodyPr>
          <a:lstStyle/>
          <a:p>
            <a:pPr algn="ctr"/>
            <a:r>
              <a:rPr lang="en-US" sz="1600" dirty="0">
                <a:solidFill>
                  <a:prstClr val="black"/>
                </a:solidFill>
                <a:latin typeface="Arial" panose="020B0604020202020204" pitchFamily="34" charset="0"/>
                <a:cs typeface="Arial" panose="020B0604020202020204" pitchFamily="34" charset="0"/>
              </a:rPr>
              <a:t>FORMER BOARD MEMBER 1</a:t>
            </a:r>
          </a:p>
        </p:txBody>
      </p:sp>
      <p:sp>
        <p:nvSpPr>
          <p:cNvPr id="3" name="Content Placeholder 2"/>
          <p:cNvSpPr>
            <a:spLocks noGrp="1"/>
          </p:cNvSpPr>
          <p:nvPr>
            <p:ph sz="half" idx="2"/>
          </p:nvPr>
        </p:nvSpPr>
        <p:spPr>
          <a:xfrm>
            <a:off x="156754" y="1872342"/>
            <a:ext cx="6688183" cy="4287503"/>
          </a:xfrm>
        </p:spPr>
        <p:txBody>
          <a:bodyPr>
            <a:normAutofit fontScale="85000" lnSpcReduction="10000"/>
          </a:bodyPr>
          <a:lstStyle/>
          <a:p>
            <a:pPr marL="0" lvl="0" indent="0" defTabSz="457200">
              <a:lnSpc>
                <a:spcPct val="100000"/>
              </a:lnSpc>
              <a:spcBef>
                <a:spcPts val="600"/>
              </a:spcBef>
              <a:buNone/>
            </a:pPr>
            <a:r>
              <a:rPr lang="en-US" sz="1400" b="1" u="sng" dirty="0">
                <a:latin typeface="Arial" panose="020B0604020202020204" pitchFamily="34" charset="0"/>
                <a:cs typeface="Arial" panose="020B0604020202020204" pitchFamily="34" charset="0"/>
              </a:rPr>
              <a:t>Former Board member 1</a:t>
            </a:r>
          </a:p>
          <a:p>
            <a:pPr marL="342900" lvl="0" indent="-342900" defTabSz="457200">
              <a:lnSpc>
                <a:spcPct val="150000"/>
              </a:lnSpc>
              <a:spcBef>
                <a:spcPts val="600"/>
              </a:spcBef>
              <a:buFont typeface="Arial"/>
              <a:buChar char="•"/>
            </a:pPr>
            <a:r>
              <a:rPr lang="en-US" sz="1400" dirty="0">
                <a:latin typeface="Arial" panose="020B0604020202020204" pitchFamily="34" charset="0"/>
                <a:cs typeface="Arial" panose="020B0604020202020204" pitchFamily="34" charset="0"/>
              </a:rPr>
              <a:t>Former board member 1  was appointed as a NLC Non – Executive Member to serve on its Board on 20 April 2017, by the then Minister of Trade and Industry , Dr Rob Davies , MP. His period of appointment was for five years with effect from 1 April 2017 ending 13 March 2022 .</a:t>
            </a:r>
          </a:p>
          <a:p>
            <a:pPr marL="0" indent="0">
              <a:lnSpc>
                <a:spcPct val="150000"/>
              </a:lnSpc>
              <a:buNone/>
            </a:pPr>
            <a:r>
              <a:rPr lang="en-US" sz="1400" u="sng" dirty="0">
                <a:latin typeface="Arial" panose="020B0604020202020204" pitchFamily="34" charset="0"/>
                <a:cs typeface="Arial" panose="020B0604020202020204" pitchFamily="34" charset="0"/>
              </a:rPr>
              <a:t>Money laundering by Former Board member</a:t>
            </a:r>
          </a:p>
          <a:p>
            <a:pPr marL="0" indent="0">
              <a:lnSpc>
                <a:spcPct val="150000"/>
              </a:lnSpc>
              <a:buNone/>
            </a:pPr>
            <a:r>
              <a:rPr lang="en-US" sz="1400" b="1" dirty="0">
                <a:latin typeface="Arial" panose="020B0604020202020204" pitchFamily="34" charset="0"/>
                <a:cs typeface="Arial" panose="020B0604020202020204" pitchFamily="34" charset="0"/>
              </a:rPr>
              <a:t>NPO 1</a:t>
            </a:r>
            <a:endParaRPr lang="en-US" sz="1400" b="1" u="sng" dirty="0">
              <a:latin typeface="Arial" panose="020B0604020202020204" pitchFamily="34" charset="0"/>
              <a:cs typeface="Arial" panose="020B0604020202020204" pitchFamily="34" charset="0"/>
            </a:endParaRPr>
          </a:p>
          <a:p>
            <a:pPr>
              <a:lnSpc>
                <a:spcPct val="170000"/>
              </a:lnSpc>
            </a:pPr>
            <a:r>
              <a:rPr lang="en-US" sz="1600" dirty="0">
                <a:latin typeface="Arial" panose="020B0604020202020204" pitchFamily="34" charset="0"/>
                <a:cs typeface="Arial" panose="020B0604020202020204" pitchFamily="34" charset="0"/>
              </a:rPr>
              <a:t>The investigation has identified that the identity of Non–profit Organisation, NPO 1 was hijacked and R23 000 000.00 grant funding was paid to the NPO.</a:t>
            </a:r>
          </a:p>
          <a:p>
            <a:pPr>
              <a:lnSpc>
                <a:spcPct val="170000"/>
              </a:lnSpc>
            </a:pPr>
            <a:r>
              <a:rPr lang="en-US" sz="1600" dirty="0">
                <a:latin typeface="Arial" panose="020B0604020202020204" pitchFamily="34" charset="0"/>
                <a:cs typeface="Arial" panose="020B0604020202020204" pitchFamily="34" charset="0"/>
              </a:rPr>
              <a:t>The purpose of the grant was to build an old age home in Mpumalanga. The project was started but not completed as funds allocated to the project were redirected to individuals connected to the NLC.</a:t>
            </a:r>
          </a:p>
          <a:p>
            <a:pPr marL="0" indent="0">
              <a:lnSpc>
                <a:spcPct val="170000"/>
              </a:lnSpc>
              <a:buNone/>
            </a:pP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7151855" y="1297577"/>
            <a:ext cx="4752761" cy="444137"/>
          </a:xfrm>
        </p:spPr>
        <p:txBody>
          <a:bodyPr>
            <a:normAutofit fontScale="92500"/>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7151856" y="1968137"/>
            <a:ext cx="4752760" cy="4191709"/>
          </a:xfrm>
        </p:spPr>
        <p:txBody>
          <a:bodyPr>
            <a:normAutofit/>
          </a:bodyPr>
          <a:lstStyle/>
          <a:p>
            <a:pPr marL="0" indent="0">
              <a:lnSpc>
                <a:spcPct val="150000"/>
              </a:lnSpc>
              <a:buNone/>
            </a:pPr>
            <a:r>
              <a:rPr lang="en-US" sz="1600" u="sng" dirty="0" smtClean="0">
                <a:latin typeface="Arial" panose="020B0604020202020204" pitchFamily="34" charset="0"/>
                <a:cs typeface="Arial" panose="020B0604020202020204" pitchFamily="34" charset="0"/>
              </a:rPr>
              <a:t>None </a:t>
            </a:r>
            <a:endParaRPr lang="en-US" sz="1600" u="sng"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A9CDD504-248B-3749-98AD-45ADFBB8EDAD}" type="slidenum">
              <a:rPr lang="en-US" smtClean="0"/>
              <a:t>56</a:t>
            </a:fld>
            <a:endParaRPr lang="en-US" dirty="0"/>
          </a:p>
        </p:txBody>
      </p:sp>
      <p:sp>
        <p:nvSpPr>
          <p:cNvPr id="7" name="Text Placeholder 1"/>
          <p:cNvSpPr txBox="1">
            <a:spLocks/>
          </p:cNvSpPr>
          <p:nvPr/>
        </p:nvSpPr>
        <p:spPr>
          <a:xfrm>
            <a:off x="1898469" y="1297578"/>
            <a:ext cx="4667794" cy="100148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817926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48046" y="2238103"/>
            <a:ext cx="6392091" cy="3921743"/>
          </a:xfrm>
        </p:spPr>
        <p:txBody>
          <a:bodyPr>
            <a:normAutofit fontScale="62500" lnSpcReduction="20000"/>
          </a:bodyPr>
          <a:lstStyle/>
          <a:p>
            <a:pPr algn="just">
              <a:lnSpc>
                <a:spcPct val="150000"/>
              </a:lnSpc>
            </a:pPr>
            <a:r>
              <a:rPr lang="en-US" sz="2200" dirty="0">
                <a:latin typeface="Arial" panose="020B0604020202020204" pitchFamily="34" charset="0"/>
                <a:cs typeface="Arial" panose="020B0604020202020204" pitchFamily="34" charset="0"/>
              </a:rPr>
              <a:t>The investigation has revealed that R5 000 000.00 of the R23 000 000.00 received  from the bank account of NPO 1 was transferred to one attorney of the group of companies belonging to the former board member, for the transfer of a luxurious immovable property in favor of their client.</a:t>
            </a:r>
          </a:p>
          <a:p>
            <a:pPr marL="0" indent="0">
              <a:buNone/>
            </a:pPr>
            <a:endParaRPr lang="en-US" sz="2200" u="sng" dirty="0">
              <a:latin typeface="Arial" panose="020B0604020202020204" pitchFamily="34" charset="0"/>
              <a:cs typeface="Arial" panose="020B0604020202020204" pitchFamily="34" charset="0"/>
            </a:endParaRPr>
          </a:p>
          <a:p>
            <a:pPr marL="0" indent="0">
              <a:buNone/>
            </a:pPr>
            <a:r>
              <a:rPr lang="en-US" sz="2200" u="sng" dirty="0">
                <a:latin typeface="Arial" panose="020B0604020202020204" pitchFamily="34" charset="0"/>
                <a:cs typeface="Arial" panose="020B0604020202020204" pitchFamily="34" charset="0"/>
              </a:rPr>
              <a:t>Money Laundering by Former board member 1 through his </a:t>
            </a:r>
          </a:p>
          <a:p>
            <a:pPr marL="0" indent="0">
              <a:buNone/>
            </a:pPr>
            <a:r>
              <a:rPr lang="en-US" sz="2200" u="sng" dirty="0">
                <a:latin typeface="Arial" panose="020B0604020202020204" pitchFamily="34" charset="0"/>
                <a:cs typeface="Arial" panose="020B0604020202020204" pitchFamily="34" charset="0"/>
              </a:rPr>
              <a:t>Family Trust </a:t>
            </a:r>
          </a:p>
          <a:p>
            <a:pPr algn="just">
              <a:lnSpc>
                <a:spcPct val="150000"/>
              </a:lnSpc>
            </a:pPr>
            <a:r>
              <a:rPr lang="en-US" sz="2200" dirty="0">
                <a:latin typeface="Arial" panose="020B0604020202020204" pitchFamily="34" charset="0"/>
                <a:cs typeface="Arial" panose="020B0604020202020204" pitchFamily="34" charset="0"/>
              </a:rPr>
              <a:t>On 6 December 2017, the Family Trust paid R565 000.00 from its account to the former board member’s private account. On 29 January 2020, further R300 000.00 was paid to an unidentified bank account. The reference for the payment has been identified as that of the former board member 1.  </a:t>
            </a:r>
          </a:p>
          <a:p>
            <a:pPr marL="0" indent="0">
              <a:buNone/>
            </a:pPr>
            <a:endParaRPr lang="en-US" dirty="0"/>
          </a:p>
        </p:txBody>
      </p:sp>
      <p:sp>
        <p:nvSpPr>
          <p:cNvPr id="4" name="Text Placeholder 3"/>
          <p:cNvSpPr>
            <a:spLocks noGrp="1"/>
          </p:cNvSpPr>
          <p:nvPr>
            <p:ph type="body" sz="quarter" idx="3"/>
          </p:nvPr>
        </p:nvSpPr>
        <p:spPr>
          <a:xfrm>
            <a:off x="6905897" y="1651346"/>
            <a:ext cx="5181599" cy="448506"/>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975566" y="2342606"/>
            <a:ext cx="4894217" cy="3817240"/>
          </a:xfrm>
        </p:spPr>
        <p:txBody>
          <a:bodyPr>
            <a:normAutofit/>
          </a:bodyPr>
          <a:lstStyle/>
          <a:p>
            <a:pPr marL="0" indent="0">
              <a:buNone/>
            </a:pPr>
            <a:r>
              <a:rPr lang="en-US" sz="1600" dirty="0" smtClean="0">
                <a:latin typeface="Arial" panose="020B0604020202020204" pitchFamily="34" charset="0"/>
                <a:cs typeface="Arial" panose="020B0604020202020204" pitchFamily="34" charset="0"/>
              </a:rPr>
              <a:t>None</a:t>
            </a:r>
            <a:r>
              <a:rPr lang="en-US" sz="1600" dirty="0" smtClean="0">
                <a:solidFill>
                  <a:srgbClr val="FF0000"/>
                </a:solidFill>
                <a:latin typeface="Arial" panose="020B0604020202020204" pitchFamily="34" charset="0"/>
                <a:cs typeface="Arial" panose="020B0604020202020204" pitchFamily="34" charset="0"/>
              </a:rPr>
              <a:t> </a:t>
            </a:r>
            <a:endParaRPr lang="en-US" sz="1600"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2664823" y="182880"/>
            <a:ext cx="5230741"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FORMER BOARD MEMBER 1</a:t>
            </a:r>
          </a:p>
        </p:txBody>
      </p:sp>
      <p:sp>
        <p:nvSpPr>
          <p:cNvPr id="7" name="Slide Number Placeholder 6"/>
          <p:cNvSpPr>
            <a:spLocks noGrp="1"/>
          </p:cNvSpPr>
          <p:nvPr>
            <p:ph type="sldNum" sz="quarter" idx="12"/>
          </p:nvPr>
        </p:nvSpPr>
        <p:spPr/>
        <p:txBody>
          <a:bodyPr/>
          <a:lstStyle/>
          <a:p>
            <a:fld id="{A9CDD504-248B-3749-98AD-45ADFBB8EDAD}" type="slidenum">
              <a:rPr lang="en-US" smtClean="0"/>
              <a:t>57</a:t>
            </a:fld>
            <a:endParaRPr lang="en-US" dirty="0"/>
          </a:p>
        </p:txBody>
      </p:sp>
      <p:sp>
        <p:nvSpPr>
          <p:cNvPr id="8" name="Text Placeholder 1"/>
          <p:cNvSpPr txBox="1">
            <a:spLocks noGrp="1"/>
          </p:cNvSpPr>
          <p:nvPr>
            <p:ph type="body" idx="1"/>
          </p:nvPr>
        </p:nvSpPr>
        <p:spPr>
          <a:xfrm>
            <a:off x="148046" y="1933303"/>
            <a:ext cx="5849529" cy="541610"/>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98436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6634" y="1968137"/>
            <a:ext cx="7089229" cy="4191709"/>
          </a:xfrm>
        </p:spPr>
        <p:txBody>
          <a:bodyPr>
            <a:noAutofit/>
          </a:bodyPr>
          <a:lstStyle/>
          <a:p>
            <a:pPr marL="0" indent="0" algn="just">
              <a:lnSpc>
                <a:spcPct val="170000"/>
              </a:lnSpc>
              <a:buNone/>
            </a:pPr>
            <a:r>
              <a:rPr lang="en-US" sz="1100" u="sng" dirty="0" smtClean="0">
                <a:latin typeface="Arial" panose="020B0604020202020204" pitchFamily="34" charset="0"/>
                <a:cs typeface="Arial" panose="020B0604020202020204" pitchFamily="34" charset="0"/>
              </a:rPr>
              <a:t>Money </a:t>
            </a:r>
            <a:r>
              <a:rPr lang="en-US" sz="1100" u="sng" dirty="0">
                <a:latin typeface="Arial" panose="020B0604020202020204" pitchFamily="34" charset="0"/>
                <a:cs typeface="Arial" panose="020B0604020202020204" pitchFamily="34" charset="0"/>
              </a:rPr>
              <a:t>laundering by Former board  member 1 through, NPO 2 –</a:t>
            </a:r>
          </a:p>
          <a:p>
            <a:pPr algn="just">
              <a:lnSpc>
                <a:spcPct val="170000"/>
              </a:lnSpc>
            </a:pPr>
            <a:r>
              <a:rPr lang="en-US" sz="1100" dirty="0">
                <a:latin typeface="Arial" panose="020B0604020202020204" pitchFamily="34" charset="0"/>
                <a:cs typeface="Arial" panose="020B0604020202020204" pitchFamily="34" charset="0"/>
              </a:rPr>
              <a:t>On 9 September 2016, NPO 2 submitted an application for grant funding for construction of a drug rehabilitation centre.</a:t>
            </a:r>
          </a:p>
          <a:p>
            <a:pPr algn="just">
              <a:lnSpc>
                <a:spcPct val="170000"/>
              </a:lnSpc>
            </a:pPr>
            <a:r>
              <a:rPr lang="en-US" sz="1100" dirty="0">
                <a:latin typeface="Arial" panose="020B0604020202020204" pitchFamily="34" charset="0"/>
                <a:cs typeface="Arial" panose="020B0604020202020204" pitchFamily="34" charset="0"/>
              </a:rPr>
              <a:t>On 7 October 2016 the application was approved for funding of R27 million. </a:t>
            </a:r>
          </a:p>
          <a:p>
            <a:pPr algn="just">
              <a:lnSpc>
                <a:spcPct val="170000"/>
              </a:lnSpc>
            </a:pPr>
            <a:r>
              <a:rPr lang="en-US" sz="1100" dirty="0">
                <a:latin typeface="Arial" panose="020B0604020202020204" pitchFamily="34" charset="0"/>
                <a:cs typeface="Arial" panose="020B0604020202020204" pitchFamily="34" charset="0"/>
              </a:rPr>
              <a:t>On 20 October 2016, two days after the signing of the Grant Agreement by NLC and NPO 2, NPO 2 appointed a company linked to one of the senior official of NLC for the construction and refurbishment of the rehabilitation centre. </a:t>
            </a:r>
          </a:p>
          <a:p>
            <a:pPr algn="just">
              <a:lnSpc>
                <a:spcPct val="170000"/>
              </a:lnSpc>
            </a:pPr>
            <a:r>
              <a:rPr lang="en-US" sz="1100" dirty="0">
                <a:latin typeface="Arial" panose="020B0604020202020204" pitchFamily="34" charset="0"/>
                <a:cs typeface="Arial" panose="020B0604020202020204" pitchFamily="34" charset="0"/>
              </a:rPr>
              <a:t>On 22 November 2016, a day after NPO 2 received a payment of R7.5 million into their account, R3,350.000.00 was transferred to the appointed company linked to senior official of NLC. On the same day the </a:t>
            </a:r>
            <a:r>
              <a:rPr lang="en-US" sz="1100" dirty="0" smtClean="0">
                <a:latin typeface="Arial" panose="020B0604020202020204" pitchFamily="34" charset="0"/>
                <a:cs typeface="Arial" panose="020B0604020202020204" pitchFamily="34" charset="0"/>
              </a:rPr>
              <a:t>same </a:t>
            </a:r>
            <a:r>
              <a:rPr lang="en-US" sz="1100" dirty="0">
                <a:latin typeface="Arial" panose="020B0604020202020204" pitchFamily="34" charset="0"/>
                <a:cs typeface="Arial" panose="020B0604020202020204" pitchFamily="34" charset="0"/>
              </a:rPr>
              <a:t>company transferred R1 million into the private bank account of the </a:t>
            </a:r>
            <a:r>
              <a:rPr lang="en-US" sz="1100" dirty="0" smtClean="0">
                <a:latin typeface="Arial" panose="020B0604020202020204" pitchFamily="34" charset="0"/>
                <a:cs typeface="Arial" panose="020B0604020202020204" pitchFamily="34" charset="0"/>
              </a:rPr>
              <a:t>former </a:t>
            </a:r>
            <a:r>
              <a:rPr lang="en-US" sz="1100" dirty="0">
                <a:latin typeface="Arial" panose="020B0604020202020204" pitchFamily="34" charset="0"/>
                <a:cs typeface="Arial" panose="020B0604020202020204" pitchFamily="34" charset="0"/>
              </a:rPr>
              <a:t>board member 1.</a:t>
            </a:r>
          </a:p>
          <a:p>
            <a:pPr algn="just">
              <a:lnSpc>
                <a:spcPct val="170000"/>
              </a:lnSpc>
            </a:pPr>
            <a:r>
              <a:rPr lang="en-US" sz="1100" dirty="0">
                <a:latin typeface="Arial" panose="020B0604020202020204" pitchFamily="34" charset="0"/>
                <a:cs typeface="Arial" panose="020B0604020202020204" pitchFamily="34" charset="0"/>
              </a:rPr>
              <a:t>It should be noted that the company appointed by NPO 2 was owned by  the brother to one of the senior official of NLC.  </a:t>
            </a:r>
          </a:p>
          <a:p>
            <a:pPr algn="just">
              <a:lnSpc>
                <a:spcPct val="120000"/>
              </a:lnSpc>
            </a:pPr>
            <a:endParaRPr lang="en-US" sz="1100" dirty="0">
              <a:latin typeface="Arial" panose="020B0604020202020204" pitchFamily="34" charset="0"/>
              <a:cs typeface="Arial" panose="020B0604020202020204" pitchFamily="34" charset="0"/>
            </a:endParaRPr>
          </a:p>
          <a:p>
            <a:pPr algn="just"/>
            <a:endParaRPr lang="en-US" sz="1100" dirty="0">
              <a:latin typeface="Arial" panose="020B0604020202020204" pitchFamily="34" charset="0"/>
              <a:cs typeface="Arial" panose="020B0604020202020204" pitchFamily="34" charset="0"/>
            </a:endParaRPr>
          </a:p>
          <a:p>
            <a:pPr algn="just"/>
            <a:endParaRPr lang="en-US" sz="1100" dirty="0">
              <a:latin typeface="Arial" panose="020B0604020202020204" pitchFamily="34" charset="0"/>
              <a:cs typeface="Arial" panose="020B0604020202020204" pitchFamily="34" charset="0"/>
            </a:endParaRPr>
          </a:p>
          <a:p>
            <a:pPr marL="0" indent="0">
              <a:buNone/>
            </a:pPr>
            <a:endParaRPr lang="en-US" sz="11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7332616" y="1288869"/>
            <a:ext cx="4859383" cy="548639"/>
          </a:xfrm>
        </p:spPr>
        <p:txBody>
          <a:bodyPr>
            <a:normAutofit fontScale="92500"/>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7402286" y="2036590"/>
            <a:ext cx="4545874" cy="4123256"/>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2534193" y="243840"/>
            <a:ext cx="5521235"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FORMER BOARD MEMBER 1</a:t>
            </a:r>
          </a:p>
        </p:txBody>
      </p:sp>
      <p:sp>
        <p:nvSpPr>
          <p:cNvPr id="6" name="Slide Number Placeholder 5"/>
          <p:cNvSpPr>
            <a:spLocks noGrp="1"/>
          </p:cNvSpPr>
          <p:nvPr>
            <p:ph type="sldNum" sz="quarter" idx="12"/>
          </p:nvPr>
        </p:nvSpPr>
        <p:spPr/>
        <p:txBody>
          <a:bodyPr/>
          <a:lstStyle/>
          <a:p>
            <a:fld id="{A9CDD504-248B-3749-98AD-45ADFBB8EDAD}" type="slidenum">
              <a:rPr lang="en-US" smtClean="0"/>
              <a:t>58</a:t>
            </a:fld>
            <a:endParaRPr lang="en-US" dirty="0"/>
          </a:p>
        </p:txBody>
      </p:sp>
      <p:sp>
        <p:nvSpPr>
          <p:cNvPr id="8" name="Text Placeholder 1"/>
          <p:cNvSpPr txBox="1">
            <a:spLocks noGrp="1"/>
          </p:cNvSpPr>
          <p:nvPr>
            <p:ph type="body" idx="1"/>
          </p:nvPr>
        </p:nvSpPr>
        <p:spPr>
          <a:xfrm>
            <a:off x="86634" y="1837508"/>
            <a:ext cx="5910942" cy="637749"/>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591537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30630" y="2116183"/>
            <a:ext cx="6888478" cy="4043663"/>
          </a:xfrm>
        </p:spPr>
        <p:txBody>
          <a:bodyPr>
            <a:normAutofit/>
          </a:bodyPr>
          <a:lstStyle/>
          <a:p>
            <a:pPr algn="just">
              <a:lnSpc>
                <a:spcPct val="150000"/>
              </a:lnSpc>
            </a:pPr>
            <a:r>
              <a:rPr lang="en-US" sz="1400" dirty="0">
                <a:latin typeface="Arial" panose="020B0604020202020204" pitchFamily="34" charset="0"/>
                <a:cs typeface="Arial" panose="020B0604020202020204" pitchFamily="34" charset="0"/>
              </a:rPr>
              <a:t>NPO 2 submitted an application to the NLC to build a new drug rehabilitation center in Gauteng. The NPO refurbished and build extra building structures to an existing drug rehabilitation center.</a:t>
            </a:r>
          </a:p>
          <a:p>
            <a:pPr marL="0" indent="0" algn="just">
              <a:buNone/>
            </a:pPr>
            <a:r>
              <a:rPr lang="en-US" sz="1400" b="1" dirty="0">
                <a:latin typeface="Arial" panose="020B0604020202020204" pitchFamily="34" charset="0"/>
                <a:cs typeface="Arial" panose="020B0604020202020204" pitchFamily="34" charset="0"/>
              </a:rPr>
              <a:t>N</a:t>
            </a:r>
            <a:r>
              <a:rPr lang="en-US" sz="1400" b="1" u="sng" dirty="0">
                <a:latin typeface="Arial" panose="020B0604020202020204" pitchFamily="34" charset="0"/>
                <a:cs typeface="Arial" panose="020B0604020202020204" pitchFamily="34" charset="0"/>
              </a:rPr>
              <a:t>PC 1</a:t>
            </a:r>
            <a:endParaRPr lang="en-US" sz="1400" b="1" dirty="0">
              <a:latin typeface="Arial" panose="020B0604020202020204" pitchFamily="34" charset="0"/>
              <a:cs typeface="Arial" panose="020B0604020202020204" pitchFamily="34" charset="0"/>
            </a:endParaRPr>
          </a:p>
          <a:p>
            <a:pPr marL="0" indent="0" algn="just">
              <a:lnSpc>
                <a:spcPct val="150000"/>
              </a:lnSpc>
              <a:buNone/>
            </a:pPr>
            <a:r>
              <a:rPr lang="en-US" sz="1400" u="sng" dirty="0">
                <a:latin typeface="Arial" panose="020B0604020202020204" pitchFamily="34" charset="0"/>
                <a:cs typeface="Arial" panose="020B0604020202020204" pitchFamily="34" charset="0"/>
              </a:rPr>
              <a:t>Money laundering by former board member 1</a:t>
            </a:r>
          </a:p>
          <a:p>
            <a:pPr algn="just">
              <a:lnSpc>
                <a:spcPct val="150000"/>
              </a:lnSpc>
            </a:pPr>
            <a:r>
              <a:rPr lang="en-US" sz="1400" dirty="0">
                <a:latin typeface="Arial" panose="020B0604020202020204" pitchFamily="34" charset="0"/>
                <a:cs typeface="Arial" panose="020B0604020202020204" pitchFamily="34" charset="0"/>
              </a:rPr>
              <a:t>On 19 October 2016, NPC 1 received grant funding of R7.5 million form the NLC. On 29 November 2016 a further grant of R7.5 million was paid by NLC to the NPC.</a:t>
            </a:r>
          </a:p>
          <a:p>
            <a:pPr algn="just">
              <a:lnSpc>
                <a:spcPct val="150000"/>
              </a:lnSpc>
            </a:pPr>
            <a:r>
              <a:rPr lang="en-US" sz="1400" dirty="0">
                <a:latin typeface="Arial" panose="020B0604020202020204" pitchFamily="34" charset="0"/>
                <a:cs typeface="Arial" panose="020B0604020202020204" pitchFamily="34" charset="0"/>
              </a:rPr>
              <a:t>The purpose of the grant application was to build a drug rehabilitation center in Mpumalanga. The construction of the center was on going in 2021 when SIU visited the area for site inspection and interview. </a:t>
            </a:r>
          </a:p>
          <a:p>
            <a:pPr algn="just">
              <a:lnSpc>
                <a:spcPct val="150000"/>
              </a:lnSpc>
            </a:pPr>
            <a:endParaRPr lang="en-US" sz="1400"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endParaRPr lang="en-US" dirty="0"/>
          </a:p>
        </p:txBody>
      </p:sp>
      <p:sp>
        <p:nvSpPr>
          <p:cNvPr id="4" name="Text Placeholder 3"/>
          <p:cNvSpPr>
            <a:spLocks noGrp="1"/>
          </p:cNvSpPr>
          <p:nvPr>
            <p:ph type="body" sz="quarter" idx="3"/>
          </p:nvPr>
        </p:nvSpPr>
        <p:spPr>
          <a:xfrm>
            <a:off x="7158446" y="1297577"/>
            <a:ext cx="4841965" cy="470263"/>
          </a:xfrm>
        </p:spPr>
        <p:txBody>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7019108" y="1968137"/>
            <a:ext cx="4911635" cy="4191709"/>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2203268" y="182880"/>
            <a:ext cx="6043749"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FORMER BOARD MEMBER 1</a:t>
            </a:r>
          </a:p>
        </p:txBody>
      </p:sp>
      <p:sp>
        <p:nvSpPr>
          <p:cNvPr id="7" name="Slide Number Placeholder 6"/>
          <p:cNvSpPr>
            <a:spLocks noGrp="1"/>
          </p:cNvSpPr>
          <p:nvPr>
            <p:ph type="sldNum" sz="quarter" idx="12"/>
          </p:nvPr>
        </p:nvSpPr>
        <p:spPr/>
        <p:txBody>
          <a:bodyPr/>
          <a:lstStyle/>
          <a:p>
            <a:fld id="{A9CDD504-248B-3749-98AD-45ADFBB8EDAD}" type="slidenum">
              <a:rPr lang="en-US" smtClean="0"/>
              <a:t>59</a:t>
            </a:fld>
            <a:endParaRPr lang="en-US" dirty="0"/>
          </a:p>
        </p:txBody>
      </p:sp>
      <p:sp>
        <p:nvSpPr>
          <p:cNvPr id="8" name="Text Placeholder 1"/>
          <p:cNvSpPr txBox="1">
            <a:spLocks noGrp="1"/>
          </p:cNvSpPr>
          <p:nvPr>
            <p:ph type="body" idx="1"/>
          </p:nvPr>
        </p:nvSpPr>
        <p:spPr>
          <a:xfrm>
            <a:off x="130630" y="1854926"/>
            <a:ext cx="5866946" cy="619987"/>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83945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6</a:t>
            </a:fld>
            <a:endParaRPr lang="en-ZA" dirty="0">
              <a:solidFill>
                <a:srgbClr val="000000">
                  <a:tint val="75000"/>
                </a:srgb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894" y="2965271"/>
            <a:ext cx="9358312" cy="274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435894" y="1750221"/>
            <a:ext cx="9358312" cy="3338927"/>
            <a:chOff x="387402" y="1052737"/>
            <a:chExt cx="9137598" cy="5904228"/>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02" y="1052737"/>
              <a:ext cx="9137598" cy="29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40632" y="5160967"/>
              <a:ext cx="7056783" cy="1795998"/>
            </a:xfrm>
            <a:prstGeom prst="rect">
              <a:avLst/>
            </a:prstGeom>
            <a:noFill/>
          </p:spPr>
          <p:txBody>
            <a:bodyPr wrap="square" rtlCol="0">
              <a:spAutoFit/>
            </a:bodyPr>
            <a:lstStyle/>
            <a:p>
              <a:r>
                <a:rPr lang="en-US" sz="6000" b="1" dirty="0"/>
                <a:t>PROCLAMATION</a:t>
              </a:r>
              <a:r>
                <a:rPr lang="en-US" dirty="0"/>
                <a:t> </a:t>
              </a:r>
            </a:p>
          </p:txBody>
        </p:sp>
      </p:grpSp>
    </p:spTree>
    <p:extLst>
      <p:ext uri="{BB962C8B-B14F-4D97-AF65-F5344CB8AC3E}">
        <p14:creationId xmlns:p14="http://schemas.microsoft.com/office/powerpoint/2010/main" val="2264795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30629" y="2246811"/>
            <a:ext cx="6540135" cy="3913035"/>
          </a:xfrm>
        </p:spPr>
        <p:txBody>
          <a:bodyPr>
            <a:normAutofit/>
          </a:bodyPr>
          <a:lstStyle/>
          <a:p>
            <a:pPr marL="0" indent="0" algn="just">
              <a:lnSpc>
                <a:spcPct val="150000"/>
              </a:lnSpc>
              <a:buNone/>
            </a:pPr>
            <a:r>
              <a:rPr lang="en-US" sz="1600" u="sng" dirty="0">
                <a:latin typeface="Arial" panose="020B0604020202020204" pitchFamily="34" charset="0"/>
                <a:cs typeface="Arial" panose="020B0604020202020204" pitchFamily="34" charset="0"/>
              </a:rPr>
              <a:t>Money laundering by former board member 1</a:t>
            </a:r>
          </a:p>
          <a:p>
            <a:pPr algn="just">
              <a:lnSpc>
                <a:spcPct val="150000"/>
              </a:lnSpc>
            </a:pPr>
            <a:r>
              <a:rPr lang="en-US" sz="1600" dirty="0">
                <a:latin typeface="Arial" panose="020B0604020202020204" pitchFamily="34" charset="0"/>
                <a:cs typeface="Arial" panose="020B0604020202020204" pitchFamily="34" charset="0"/>
              </a:rPr>
              <a:t>On 1 December 2016 NPC 1 transferred an amount of R3,499,024.83 into the bank account of the company owned by the brother of the senior official of NLC. On the following day, 2 December 2016, the same company transferred R1 million to the former board member’s bank account. </a:t>
            </a:r>
          </a:p>
          <a:p>
            <a:pPr algn="just">
              <a:lnSpc>
                <a:spcPct val="150000"/>
              </a:lnSpc>
            </a:pPr>
            <a:r>
              <a:rPr lang="en-US" sz="1600" dirty="0">
                <a:latin typeface="Arial" panose="020B0604020202020204" pitchFamily="34" charset="0"/>
                <a:cs typeface="Arial" panose="020B0604020202020204" pitchFamily="34" charset="0"/>
              </a:rPr>
              <a:t>The construction of Drug Rehabilitation Center was still ongoing when SIU visited the Center in November 2021.</a:t>
            </a:r>
          </a:p>
          <a:p>
            <a:endParaRPr lang="en-US" sz="3600" dirty="0"/>
          </a:p>
        </p:txBody>
      </p:sp>
      <p:sp>
        <p:nvSpPr>
          <p:cNvPr id="4" name="Text Placeholder 3"/>
          <p:cNvSpPr>
            <a:spLocks noGrp="1"/>
          </p:cNvSpPr>
          <p:nvPr>
            <p:ph type="body" sz="quarter" idx="3"/>
          </p:nvPr>
        </p:nvSpPr>
        <p:spPr>
          <a:xfrm>
            <a:off x="7376160" y="1651346"/>
            <a:ext cx="4746171" cy="351625"/>
          </a:xfrm>
        </p:spPr>
        <p:txBody>
          <a:bodyPr>
            <a:normAutofit fontScale="85000" lnSpcReduction="10000"/>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7201988" y="2474912"/>
            <a:ext cx="4746171" cy="3684933"/>
          </a:xfrm>
        </p:spPr>
        <p:txBody>
          <a:bodyPr>
            <a:normAutofit/>
          </a:bodyPr>
          <a:lstStyle/>
          <a:p>
            <a:r>
              <a:rPr lang="en-US" sz="1600" dirty="0" smtClean="0">
                <a:latin typeface="Arial" panose="020B0604020202020204" pitchFamily="34" charset="0"/>
                <a:cs typeface="Arial" panose="020B0604020202020204" pitchFamily="34" charset="0"/>
              </a:rPr>
              <a:t>None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3082833" y="191589"/>
            <a:ext cx="5068389"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FORMER BOARD MEMBER 1</a:t>
            </a:r>
          </a:p>
        </p:txBody>
      </p:sp>
      <p:sp>
        <p:nvSpPr>
          <p:cNvPr id="7" name="Slide Number Placeholder 6"/>
          <p:cNvSpPr>
            <a:spLocks noGrp="1"/>
          </p:cNvSpPr>
          <p:nvPr>
            <p:ph type="sldNum" sz="quarter" idx="12"/>
          </p:nvPr>
        </p:nvSpPr>
        <p:spPr/>
        <p:txBody>
          <a:bodyPr/>
          <a:lstStyle/>
          <a:p>
            <a:fld id="{A9CDD504-248B-3749-98AD-45ADFBB8EDAD}" type="slidenum">
              <a:rPr lang="en-US" smtClean="0"/>
              <a:t>60</a:t>
            </a:fld>
            <a:endParaRPr lang="en-US" dirty="0"/>
          </a:p>
        </p:txBody>
      </p:sp>
      <p:sp>
        <p:nvSpPr>
          <p:cNvPr id="8" name="Text Placeholder 1"/>
          <p:cNvSpPr txBox="1">
            <a:spLocks noGrp="1"/>
          </p:cNvSpPr>
          <p:nvPr>
            <p:ph type="body" idx="1"/>
          </p:nvPr>
        </p:nvSpPr>
        <p:spPr>
          <a:xfrm>
            <a:off x="130630" y="1942011"/>
            <a:ext cx="5866946" cy="532902"/>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420154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9966" y="2220686"/>
            <a:ext cx="6583680" cy="3939160"/>
          </a:xfrm>
        </p:spPr>
        <p:txBody>
          <a:bodyPr>
            <a:normAutofit/>
          </a:bodyPr>
          <a:lstStyle/>
          <a:p>
            <a:pPr marL="0" lvl="0" indent="0" algn="just">
              <a:lnSpc>
                <a:spcPct val="150000"/>
              </a:lnSpc>
              <a:buNone/>
            </a:pPr>
            <a:r>
              <a:rPr lang="en-US" sz="1600" b="1" u="sng" dirty="0">
                <a:latin typeface="Arial" panose="020B0604020202020204" pitchFamily="34" charset="0"/>
                <a:cs typeface="Arial" panose="020B0604020202020204" pitchFamily="34" charset="0"/>
              </a:rPr>
              <a:t>Conflict of Interest by former board member 1</a:t>
            </a:r>
            <a:endParaRPr lang="en-ZA" sz="1600" b="1" dirty="0">
              <a:latin typeface="Arial" panose="020B0604020202020204" pitchFamily="34" charset="0"/>
              <a:cs typeface="Arial" panose="020B0604020202020204" pitchFamily="34" charset="0"/>
            </a:endParaRPr>
          </a:p>
          <a:p>
            <a:pPr algn="just">
              <a:lnSpc>
                <a:spcPct val="150000"/>
              </a:lnSpc>
            </a:pPr>
            <a:r>
              <a:rPr lang="en-ZA" sz="1600" dirty="0">
                <a:latin typeface="Arial" panose="020B0604020202020204" pitchFamily="34" charset="0"/>
                <a:cs typeface="Arial" panose="020B0604020202020204" pitchFamily="34" charset="0"/>
              </a:rPr>
              <a:t>The SIU investigation has revealed that during the period March to May   2018, the former board member received a total amount of R5,470.000.00 into his personal bond account from various NPO’s. The bond was for his primary residence house situated in Gauteng.</a:t>
            </a:r>
          </a:p>
          <a:p>
            <a:pPr marL="0" indent="0" algn="just">
              <a:lnSpc>
                <a:spcPct val="150000"/>
              </a:lnSpc>
              <a:buNone/>
            </a:pPr>
            <a:r>
              <a:rPr lang="en-US" sz="1600" b="1" dirty="0">
                <a:latin typeface="Arial" panose="020B0604020202020204" pitchFamily="34" charset="0"/>
                <a:cs typeface="Arial" panose="020B0604020202020204" pitchFamily="34" charset="0"/>
              </a:rPr>
              <a:t>NPO 3</a:t>
            </a:r>
          </a:p>
          <a:p>
            <a:pPr marL="0" indent="0" algn="just">
              <a:lnSpc>
                <a:spcPct val="150000"/>
              </a:lnSpc>
              <a:buNone/>
            </a:pPr>
            <a:r>
              <a:rPr lang="en-US" sz="1600" dirty="0">
                <a:latin typeface="Arial" panose="020B0604020202020204" pitchFamily="34" charset="0"/>
                <a:cs typeface="Arial" panose="020B0604020202020204" pitchFamily="34" charset="0"/>
              </a:rPr>
              <a:t>Conflict of Interest by Former board member 1</a:t>
            </a:r>
          </a:p>
          <a:p>
            <a:pPr algn="just">
              <a:lnSpc>
                <a:spcPct val="150000"/>
              </a:lnSpc>
            </a:pPr>
            <a:r>
              <a:rPr lang="en-US" sz="1600" dirty="0">
                <a:latin typeface="Arial" panose="020B0604020202020204" pitchFamily="34" charset="0"/>
                <a:cs typeface="Arial" panose="020B0604020202020204" pitchFamily="34" charset="0"/>
              </a:rPr>
              <a:t>It has been determined that NPO, NPO 3 received grant from NLC to the tune of R8 million in 2015. </a:t>
            </a:r>
          </a:p>
          <a:p>
            <a:pPr algn="just">
              <a:lnSpc>
                <a:spcPct val="150000"/>
              </a:lnSpc>
            </a:pPr>
            <a:endParaRPr lang="en-ZA" sz="1600" dirty="0">
              <a:latin typeface="Arial" panose="020B0604020202020204" pitchFamily="34" charset="0"/>
              <a:cs typeface="Arial" panose="020B0604020202020204" pitchFamily="34" charset="0"/>
            </a:endParaRPr>
          </a:p>
          <a:p>
            <a:pPr algn="just">
              <a:lnSpc>
                <a:spcPct val="150000"/>
              </a:lnSpc>
            </a:pPr>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endParaRPr lang="en-US" sz="3600" dirty="0"/>
          </a:p>
        </p:txBody>
      </p:sp>
      <p:sp>
        <p:nvSpPr>
          <p:cNvPr id="4" name="Text Placeholder 3"/>
          <p:cNvSpPr>
            <a:spLocks noGrp="1"/>
          </p:cNvSpPr>
          <p:nvPr>
            <p:ph type="body" sz="quarter" idx="3"/>
          </p:nvPr>
        </p:nvSpPr>
        <p:spPr>
          <a:xfrm>
            <a:off x="7184570" y="1524000"/>
            <a:ext cx="4711338" cy="461554"/>
          </a:xfrm>
        </p:spPr>
        <p:txBody>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7184570" y="2475258"/>
            <a:ext cx="4170817" cy="3684588"/>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2429690" y="313509"/>
            <a:ext cx="6180910"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FORMER BOARD MEMBER 1</a:t>
            </a:r>
          </a:p>
        </p:txBody>
      </p:sp>
      <p:sp>
        <p:nvSpPr>
          <p:cNvPr id="7" name="Slide Number Placeholder 6"/>
          <p:cNvSpPr>
            <a:spLocks noGrp="1"/>
          </p:cNvSpPr>
          <p:nvPr>
            <p:ph type="sldNum" sz="quarter" idx="12"/>
          </p:nvPr>
        </p:nvSpPr>
        <p:spPr/>
        <p:txBody>
          <a:bodyPr/>
          <a:lstStyle/>
          <a:p>
            <a:fld id="{A9CDD504-248B-3749-98AD-45ADFBB8EDAD}" type="slidenum">
              <a:rPr lang="en-US" smtClean="0"/>
              <a:t>61</a:t>
            </a:fld>
            <a:endParaRPr lang="en-US" dirty="0"/>
          </a:p>
        </p:txBody>
      </p:sp>
      <p:sp>
        <p:nvSpPr>
          <p:cNvPr id="8" name="Text Placeholder 1"/>
          <p:cNvSpPr txBox="1">
            <a:spLocks noGrp="1"/>
          </p:cNvSpPr>
          <p:nvPr>
            <p:ph type="body" idx="1"/>
          </p:nvPr>
        </p:nvSpPr>
        <p:spPr>
          <a:xfrm>
            <a:off x="69670" y="1820090"/>
            <a:ext cx="5927906" cy="655167"/>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175316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4504" y="2133600"/>
            <a:ext cx="6470467" cy="4026246"/>
          </a:xfrm>
        </p:spPr>
        <p:txBody>
          <a:bodyPr>
            <a:normAutofit/>
          </a:bodyPr>
          <a:lstStyle/>
          <a:p>
            <a:pPr algn="just">
              <a:lnSpc>
                <a:spcPct val="150000"/>
              </a:lnSpc>
            </a:pPr>
            <a:r>
              <a:rPr lang="en-ZA" sz="1600" dirty="0">
                <a:latin typeface="Arial" panose="020B0604020202020204" pitchFamily="34" charset="0"/>
                <a:cs typeface="Arial" panose="020B0604020202020204" pitchFamily="34" charset="0"/>
              </a:rPr>
              <a:t>NPO 3 was used as a conduit to make an application on behalf of another NPO. The purpose of application was to develop women in the Eastern Cape. NPO 3 also received funds from Hijacked NPOs then transfer some of the funds to certain NLC officials.</a:t>
            </a:r>
          </a:p>
          <a:p>
            <a:pPr algn="just">
              <a:lnSpc>
                <a:spcPct val="150000"/>
              </a:lnSpc>
            </a:pPr>
            <a:r>
              <a:rPr lang="en-ZA" sz="1600" dirty="0">
                <a:latin typeface="Arial" panose="020B0604020202020204" pitchFamily="34" charset="0"/>
                <a:cs typeface="Arial" panose="020B0604020202020204" pitchFamily="34" charset="0"/>
              </a:rPr>
              <a:t>The SIU has determined that  upon receipt of grant funding from NLC, the hijacked NPOs transferred monies to one of the key role player's bank account. </a:t>
            </a:r>
          </a:p>
          <a:p>
            <a:pPr algn="just">
              <a:lnSpc>
                <a:spcPct val="150000"/>
              </a:lnSpc>
            </a:pPr>
            <a:r>
              <a:rPr lang="en-ZA" sz="1600" dirty="0">
                <a:latin typeface="Arial" panose="020B0604020202020204" pitchFamily="34" charset="0"/>
                <a:cs typeface="Arial" panose="020B0604020202020204" pitchFamily="34" charset="0"/>
              </a:rPr>
              <a:t>On 28 March 2018, NPO 3 paid R2 000 000.00 of the R5,470.000.00 paid into the personal bond account of the former board member 1. </a:t>
            </a:r>
          </a:p>
          <a:p>
            <a:pPr marL="514350" indent="-514350" algn="just">
              <a:lnSpc>
                <a:spcPct val="150000"/>
              </a:lnSpc>
              <a:buFont typeface="+mj-lt"/>
              <a:buAutoNum type="arabicPeriod"/>
            </a:pPr>
            <a:endParaRPr lang="en-ZA" sz="1600" dirty="0">
              <a:latin typeface="Arial" panose="020B0604020202020204" pitchFamily="34" charset="0"/>
              <a:cs typeface="Arial" panose="020B0604020202020204" pitchFamily="34" charset="0"/>
            </a:endParaRPr>
          </a:p>
          <a:p>
            <a:pPr marL="514350" indent="-514350" algn="just">
              <a:lnSpc>
                <a:spcPct val="150000"/>
              </a:lnSpc>
              <a:buFont typeface="+mj-lt"/>
              <a:buAutoNum type="arabicPeriod"/>
            </a:pPr>
            <a:endParaRPr lang="en-ZA" sz="1600" dirty="0">
              <a:latin typeface="Arial" panose="020B0604020202020204" pitchFamily="34" charset="0"/>
              <a:cs typeface="Arial" panose="020B0604020202020204" pitchFamily="34" charset="0"/>
            </a:endParaRPr>
          </a:p>
          <a:p>
            <a:pPr marL="514350" indent="-514350">
              <a:buFont typeface="+mj-lt"/>
              <a:buAutoNum type="arabicPeriod"/>
            </a:pPr>
            <a:endParaRPr lang="en-ZA" sz="1600" dirty="0">
              <a:latin typeface="Arial" panose="020B0604020202020204" pitchFamily="34" charset="0"/>
              <a:cs typeface="Arial" panose="020B0604020202020204" pitchFamily="34" charset="0"/>
            </a:endParaRPr>
          </a:p>
          <a:p>
            <a:pPr marL="514350" indent="-514350">
              <a:buFont typeface="+mj-lt"/>
              <a:buAutoNum type="arabicPeriod"/>
            </a:pPr>
            <a:endParaRPr lang="en-US" sz="1600" dirty="0"/>
          </a:p>
        </p:txBody>
      </p:sp>
      <p:sp>
        <p:nvSpPr>
          <p:cNvPr id="4" name="Text Placeholder 3"/>
          <p:cNvSpPr>
            <a:spLocks noGrp="1"/>
          </p:cNvSpPr>
          <p:nvPr>
            <p:ph type="body" sz="quarter" idx="3"/>
          </p:nvPr>
        </p:nvSpPr>
        <p:spPr>
          <a:xfrm>
            <a:off x="6853646" y="1497874"/>
            <a:ext cx="5190308" cy="470263"/>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940730" y="2229394"/>
            <a:ext cx="5103224" cy="3930452"/>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2394856" y="165463"/>
            <a:ext cx="5533537"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FORMER BOARD MEMBER 1 </a:t>
            </a:r>
          </a:p>
        </p:txBody>
      </p:sp>
      <p:sp>
        <p:nvSpPr>
          <p:cNvPr id="7" name="Slide Number Placeholder 6"/>
          <p:cNvSpPr>
            <a:spLocks noGrp="1"/>
          </p:cNvSpPr>
          <p:nvPr>
            <p:ph type="sldNum" sz="quarter" idx="12"/>
          </p:nvPr>
        </p:nvSpPr>
        <p:spPr/>
        <p:txBody>
          <a:bodyPr/>
          <a:lstStyle/>
          <a:p>
            <a:fld id="{A9CDD504-248B-3749-98AD-45ADFBB8EDAD}" type="slidenum">
              <a:rPr lang="en-US" smtClean="0"/>
              <a:t>62</a:t>
            </a:fld>
            <a:endParaRPr lang="en-US" dirty="0"/>
          </a:p>
        </p:txBody>
      </p:sp>
      <p:sp>
        <p:nvSpPr>
          <p:cNvPr id="8" name="Text Placeholder 1"/>
          <p:cNvSpPr txBox="1">
            <a:spLocks noGrp="1"/>
          </p:cNvSpPr>
          <p:nvPr>
            <p:ph type="body" idx="1"/>
          </p:nvPr>
        </p:nvSpPr>
        <p:spPr>
          <a:xfrm>
            <a:off x="104504" y="1854926"/>
            <a:ext cx="5893072" cy="62033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395607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21920" y="2264229"/>
            <a:ext cx="6583680" cy="3895617"/>
          </a:xfrm>
        </p:spPr>
        <p:txBody>
          <a:bodyPr>
            <a:normAutofit/>
          </a:bodyPr>
          <a:lstStyle/>
          <a:p>
            <a:pPr marL="0" indent="0">
              <a:buNone/>
            </a:pPr>
            <a:r>
              <a:rPr lang="en-ZA" sz="1600" b="1" dirty="0">
                <a:latin typeface="Arial" panose="020B0604020202020204" pitchFamily="34" charset="0"/>
                <a:cs typeface="Arial" panose="020B0604020202020204" pitchFamily="34" charset="0"/>
              </a:rPr>
              <a:t>NPO 4</a:t>
            </a:r>
            <a:endParaRPr lang="en-US" sz="1600" b="1" dirty="0">
              <a:latin typeface="Arial" panose="020B0604020202020204" pitchFamily="34" charset="0"/>
              <a:cs typeface="Arial" panose="020B0604020202020204" pitchFamily="34" charset="0"/>
            </a:endParaRPr>
          </a:p>
          <a:p>
            <a:pPr marL="0" indent="0" algn="just">
              <a:lnSpc>
                <a:spcPct val="150000"/>
              </a:lnSpc>
              <a:buNone/>
            </a:pPr>
            <a:r>
              <a:rPr lang="en-US" sz="1600" u="sng" dirty="0">
                <a:latin typeface="Arial" panose="020B0604020202020204" pitchFamily="34" charset="0"/>
                <a:cs typeface="Arial" panose="020B0604020202020204" pitchFamily="34" charset="0"/>
              </a:rPr>
              <a:t>Conflict of by board member </a:t>
            </a:r>
          </a:p>
          <a:p>
            <a:pPr algn="just">
              <a:lnSpc>
                <a:spcPct val="150000"/>
              </a:lnSpc>
            </a:pPr>
            <a:r>
              <a:rPr lang="en-ZA" sz="1600" dirty="0">
                <a:latin typeface="Arial" panose="020B0604020202020204" pitchFamily="34" charset="0"/>
                <a:cs typeface="Arial" panose="020B0604020202020204" pitchFamily="34" charset="0"/>
              </a:rPr>
              <a:t>During the period 2015 to 2018 NPO 4 received three NLC grants to the value of  R6,408,000.00. </a:t>
            </a:r>
          </a:p>
          <a:p>
            <a:pPr algn="just">
              <a:lnSpc>
                <a:spcPct val="150000"/>
              </a:lnSpc>
            </a:pPr>
            <a:r>
              <a:rPr lang="en-ZA" sz="1600" dirty="0">
                <a:latin typeface="Arial" panose="020B0604020202020204" pitchFamily="34" charset="0"/>
                <a:cs typeface="Arial" panose="020B0604020202020204" pitchFamily="34" charset="0"/>
              </a:rPr>
              <a:t>NPO 4 transferred R1,428,357.90 to one known company. On 4 April 2018, the known company transferred R1,970,000.00 to one former board member’s personal Bond account. </a:t>
            </a:r>
          </a:p>
          <a:p>
            <a:pPr marL="0" lvl="0" indent="0" algn="just">
              <a:lnSpc>
                <a:spcPct val="150000"/>
              </a:lnSpc>
              <a:buNone/>
            </a:pPr>
            <a:r>
              <a:rPr lang="en-US" sz="1600" dirty="0">
                <a:latin typeface="Arial" panose="020B0604020202020204" pitchFamily="34" charset="0"/>
                <a:cs typeface="Arial" panose="020B0604020202020204" pitchFamily="34" charset="0"/>
              </a:rPr>
              <a:t> </a:t>
            </a:r>
          </a:p>
          <a:p>
            <a:pPr marL="0" indent="0">
              <a:buNone/>
            </a:pPr>
            <a:endParaRPr lang="en-US" sz="1600" dirty="0"/>
          </a:p>
        </p:txBody>
      </p:sp>
      <p:sp>
        <p:nvSpPr>
          <p:cNvPr id="4" name="Text Placeholder 3"/>
          <p:cNvSpPr>
            <a:spLocks noGrp="1"/>
          </p:cNvSpPr>
          <p:nvPr>
            <p:ph type="body" sz="quarter" idx="3"/>
          </p:nvPr>
        </p:nvSpPr>
        <p:spPr>
          <a:xfrm>
            <a:off x="6844937" y="1437483"/>
            <a:ext cx="5172892" cy="417443"/>
          </a:xfrm>
        </p:spPr>
        <p:txBody>
          <a:bodyPr>
            <a:normAutofit lnSpcReduction="10000"/>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7019108" y="2475258"/>
            <a:ext cx="4336279" cy="3684588"/>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2281646" y="139337"/>
            <a:ext cx="5869577"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FORMER BOARD MEMBER 1</a:t>
            </a:r>
          </a:p>
        </p:txBody>
      </p:sp>
      <p:sp>
        <p:nvSpPr>
          <p:cNvPr id="7" name="Slide Number Placeholder 6"/>
          <p:cNvSpPr>
            <a:spLocks noGrp="1"/>
          </p:cNvSpPr>
          <p:nvPr>
            <p:ph type="sldNum" sz="quarter" idx="12"/>
          </p:nvPr>
        </p:nvSpPr>
        <p:spPr/>
        <p:txBody>
          <a:bodyPr/>
          <a:lstStyle/>
          <a:p>
            <a:fld id="{A9CDD504-248B-3749-98AD-45ADFBB8EDAD}" type="slidenum">
              <a:rPr lang="en-US" smtClean="0"/>
              <a:t>63</a:t>
            </a:fld>
            <a:endParaRPr lang="en-US" dirty="0"/>
          </a:p>
        </p:txBody>
      </p:sp>
      <p:sp>
        <p:nvSpPr>
          <p:cNvPr id="8" name="Text Placeholder 1"/>
          <p:cNvSpPr txBox="1">
            <a:spLocks noGrp="1"/>
          </p:cNvSpPr>
          <p:nvPr>
            <p:ph type="body" idx="1"/>
          </p:nvPr>
        </p:nvSpPr>
        <p:spPr>
          <a:xfrm>
            <a:off x="121920" y="1854926"/>
            <a:ext cx="5875655" cy="62033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428278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86" y="156755"/>
            <a:ext cx="9196251" cy="1384740"/>
          </a:xfrm>
        </p:spPr>
        <p:txBody>
          <a:bodyPr>
            <a:normAutofit/>
          </a:bodyPr>
          <a:lstStyle/>
          <a:p>
            <a:pPr algn="ctr"/>
            <a:r>
              <a:rPr lang="en-US" sz="2200" b="1" dirty="0" smtClean="0">
                <a:latin typeface="Arial" panose="020B0604020202020204" pitchFamily="34" charset="0"/>
                <a:cs typeface="Arial" panose="020B0604020202020204" pitchFamily="34" charset="0"/>
              </a:rPr>
              <a:t>Summary </a:t>
            </a:r>
            <a:r>
              <a:rPr lang="en-US" sz="2200" b="1" dirty="0">
                <a:latin typeface="Arial" panose="020B0604020202020204" pitchFamily="34" charset="0"/>
                <a:cs typeface="Arial" panose="020B0604020202020204" pitchFamily="34" charset="0"/>
              </a:rPr>
              <a:t>– Former Board Members 1 &amp; 2 </a:t>
            </a: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Summary of NPOs where board members and executives were involved in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0808243"/>
              </p:ext>
            </p:extLst>
          </p:nvPr>
        </p:nvGraphicFramePr>
        <p:xfrm>
          <a:off x="-457105" y="1428206"/>
          <a:ext cx="12442275" cy="499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t>64</a:t>
            </a:fld>
            <a:endParaRPr lang="en-US" dirty="0"/>
          </a:p>
        </p:txBody>
      </p:sp>
    </p:spTree>
    <p:extLst>
      <p:ext uri="{BB962C8B-B14F-4D97-AF65-F5344CB8AC3E}">
        <p14:creationId xmlns:p14="http://schemas.microsoft.com/office/powerpoint/2010/main" val="3611036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182" y="174171"/>
            <a:ext cx="8064137" cy="1541418"/>
          </a:xfrm>
        </p:spPr>
        <p:txBody>
          <a:bodyPr>
            <a:normAutofit/>
          </a:bodyPr>
          <a:lstStyle/>
          <a:p>
            <a:pPr algn="ctr"/>
            <a:r>
              <a:rPr lang="en-US" sz="1600" b="1" dirty="0">
                <a:latin typeface="Arial" panose="020B0604020202020204" pitchFamily="34" charset="0"/>
                <a:cs typeface="Arial" panose="020B0604020202020204" pitchFamily="34" charset="0"/>
              </a:rPr>
              <a:t>Summary Former Board Member 1 + </a:t>
            </a:r>
            <a:r>
              <a:rPr lang="en-US" sz="1600" b="1" dirty="0" smtClean="0">
                <a:latin typeface="Arial" panose="020B0604020202020204" pitchFamily="34" charset="0"/>
                <a:cs typeface="Arial" panose="020B0604020202020204" pitchFamily="34" charset="0"/>
              </a:rPr>
              <a:t>2</a:t>
            </a:r>
            <a:br>
              <a:rPr lang="en-US" sz="1600" b="1" dirty="0" smtClean="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Summary of NPO where board members and executives were involved in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5406546"/>
              </p:ext>
            </p:extLst>
          </p:nvPr>
        </p:nvGraphicFramePr>
        <p:xfrm>
          <a:off x="231296" y="1569855"/>
          <a:ext cx="11960703" cy="4944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t>65</a:t>
            </a:fld>
            <a:endParaRPr lang="en-US" dirty="0"/>
          </a:p>
        </p:txBody>
      </p:sp>
    </p:spTree>
    <p:extLst>
      <p:ext uri="{BB962C8B-B14F-4D97-AF65-F5344CB8AC3E}">
        <p14:creationId xmlns:p14="http://schemas.microsoft.com/office/powerpoint/2010/main" val="3704196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309" y="879565"/>
            <a:ext cx="9284936" cy="261257"/>
          </a:xfrm>
        </p:spPr>
        <p:txBody>
          <a:bodyPr>
            <a:normAutofit fontScale="90000"/>
          </a:bodyPr>
          <a:lstStyle/>
          <a:p>
            <a:pPr algn="ctr"/>
            <a:r>
              <a:rPr lang="en-US" sz="2000" b="1" dirty="0">
                <a:latin typeface="Arial" panose="020B0604020202020204" pitchFamily="34" charset="0"/>
                <a:cs typeface="Arial" panose="020B0604020202020204" pitchFamily="34" charset="0"/>
              </a:rPr>
              <a:t>Summary – Former Commissioner &amp; Senior Executive</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ZA" sz="2000" dirty="0">
                <a:solidFill>
                  <a:prstClr val="black"/>
                </a:solidFill>
                <a:latin typeface="Arial" panose="020B0604020202020204" pitchFamily="34" charset="0"/>
                <a:cs typeface="Arial" panose="020B0604020202020204" pitchFamily="34" charset="0"/>
              </a:rPr>
              <a:t>Summary of NPOs where board members and executives were involved in</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0877128"/>
              </p:ext>
            </p:extLst>
          </p:nvPr>
        </p:nvGraphicFramePr>
        <p:xfrm>
          <a:off x="428878" y="1844983"/>
          <a:ext cx="11393586" cy="4337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t>66</a:t>
            </a:fld>
            <a:endParaRPr lang="en-US" dirty="0"/>
          </a:p>
        </p:txBody>
      </p:sp>
    </p:spTree>
    <p:extLst>
      <p:ext uri="{BB962C8B-B14F-4D97-AF65-F5344CB8AC3E}">
        <p14:creationId xmlns:p14="http://schemas.microsoft.com/office/powerpoint/2010/main" val="39749852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353" y="165463"/>
            <a:ext cx="9379133" cy="2043783"/>
          </a:xfrm>
        </p:spPr>
        <p:txBody>
          <a:bodyPr>
            <a:normAutofit/>
          </a:bodyPr>
          <a:lstStyle/>
          <a:p>
            <a:pPr algn="ctr"/>
            <a:r>
              <a:rPr lang="en-US" sz="1400" b="1" dirty="0">
                <a:solidFill>
                  <a:prstClr val="black"/>
                </a:solidFill>
                <a:latin typeface="Arial" panose="020B0604020202020204" pitchFamily="34" charset="0"/>
                <a:cs typeface="Arial" panose="020B0604020202020204" pitchFamily="34" charset="0"/>
              </a:rPr>
              <a:t>SUMMARY – FORMER COMMISIONER &amp; SENIOR EXECUTIVE </a:t>
            </a:r>
            <a:br>
              <a:rPr lang="en-US" sz="1400" b="1" dirty="0">
                <a:solidFill>
                  <a:prstClr val="black"/>
                </a:solidFill>
                <a:latin typeface="Arial" panose="020B0604020202020204" pitchFamily="34" charset="0"/>
                <a:cs typeface="Arial" panose="020B0604020202020204" pitchFamily="34" charset="0"/>
              </a:rPr>
            </a:br>
            <a:r>
              <a:rPr lang="en-US" sz="1400" b="1" dirty="0">
                <a:solidFill>
                  <a:prstClr val="black"/>
                </a:solidFill>
                <a:latin typeface="Arial" panose="020B0604020202020204" pitchFamily="34" charset="0"/>
                <a:cs typeface="Arial" panose="020B0604020202020204" pitchFamily="34" charset="0"/>
              </a:rPr>
              <a:t/>
            </a:r>
            <a:br>
              <a:rPr lang="en-US" sz="1400" b="1" dirty="0">
                <a:solidFill>
                  <a:prstClr val="black"/>
                </a:solidFill>
                <a:latin typeface="Arial" panose="020B0604020202020204" pitchFamily="34" charset="0"/>
                <a:cs typeface="Arial" panose="020B0604020202020204" pitchFamily="34" charset="0"/>
              </a:rPr>
            </a:br>
            <a:r>
              <a:rPr lang="en-US" sz="2200"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
            </a:r>
            <a:br>
              <a:rPr lang="en-US" dirty="0">
                <a:solidFill>
                  <a:prstClr val="black"/>
                </a:solidFill>
                <a:latin typeface="Arial" panose="020B0604020202020204" pitchFamily="34" charset="0"/>
                <a:cs typeface="Arial" panose="020B0604020202020204" pitchFamily="34" charset="0"/>
              </a:rPr>
            </a:br>
            <a:r>
              <a:rPr lang="en-ZA" sz="2000" dirty="0">
                <a:solidFill>
                  <a:prstClr val="black"/>
                </a:solidFill>
                <a:latin typeface="Arial" panose="020B0604020202020204" pitchFamily="34" charset="0"/>
                <a:cs typeface="Arial" panose="020B0604020202020204" pitchFamily="34" charset="0"/>
              </a:rPr>
              <a:t>Summary of NPOs where board members and executives were involved in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316514"/>
              </p:ext>
            </p:extLst>
          </p:nvPr>
        </p:nvGraphicFramePr>
        <p:xfrm>
          <a:off x="838199" y="1780248"/>
          <a:ext cx="10919527" cy="4491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t>67</a:t>
            </a:fld>
            <a:endParaRPr lang="en-US" dirty="0"/>
          </a:p>
        </p:txBody>
      </p:sp>
    </p:spTree>
    <p:extLst>
      <p:ext uri="{BB962C8B-B14F-4D97-AF65-F5344CB8AC3E}">
        <p14:creationId xmlns:p14="http://schemas.microsoft.com/office/powerpoint/2010/main" val="14196794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1" y="2090057"/>
            <a:ext cx="5155474" cy="4069789"/>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712823" y="1262743"/>
            <a:ext cx="6331131" cy="592183"/>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573486" y="1968137"/>
            <a:ext cx="6470468" cy="4191709"/>
          </a:xfrm>
        </p:spPr>
        <p:txBody>
          <a:bodyPr>
            <a:noAutofit/>
          </a:bodyPr>
          <a:lstStyle/>
          <a:p>
            <a:pPr algn="just">
              <a:lnSpc>
                <a:spcPct val="170000"/>
              </a:lnSpc>
            </a:pPr>
            <a:r>
              <a:rPr lang="en-US" sz="1400" dirty="0">
                <a:latin typeface="Arial" panose="020B0604020202020204" pitchFamily="34" charset="0"/>
                <a:cs typeface="Arial" panose="020B0604020202020204" pitchFamily="34" charset="0"/>
              </a:rPr>
              <a:t>The Credo Mutwa project was a proactive funded project to build a museum and a library in honor of the great Credo Mutwa in Kuruman, Northern Cape.</a:t>
            </a:r>
          </a:p>
          <a:p>
            <a:pPr algn="just">
              <a:lnSpc>
                <a:spcPct val="170000"/>
              </a:lnSpc>
            </a:pPr>
            <a:r>
              <a:rPr lang="en-US" sz="1400" dirty="0">
                <a:latin typeface="Arial" panose="020B0604020202020204" pitchFamily="34" charset="0"/>
                <a:cs typeface="Arial" panose="020B0604020202020204" pitchFamily="34" charset="0"/>
              </a:rPr>
              <a:t> NPO 13 received R22  million in two tranches. R12 million (first tranche)  and R10 million (2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tranche)  into two different bank accounts of the NPO.</a:t>
            </a:r>
          </a:p>
          <a:p>
            <a:pPr algn="just">
              <a:lnSpc>
                <a:spcPct val="170000"/>
              </a:lnSpc>
            </a:pPr>
            <a:r>
              <a:rPr lang="en-US" sz="1400" dirty="0">
                <a:latin typeface="Arial" panose="020B0604020202020204" pitchFamily="34" charset="0"/>
                <a:cs typeface="Arial" panose="020B0604020202020204" pitchFamily="34" charset="0"/>
              </a:rPr>
              <a:t>The Chairperson of the NPO, told the SIU that he received a call from a gentleman who informed  him that he works with the NLC and that he was aware that the  NPO received a construction grant from the NLC. He further informed him that a certain entity associated with a NLC Senior official  should be given the construction part of the contract. </a:t>
            </a:r>
          </a:p>
          <a:p>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2185850" y="148046"/>
            <a:ext cx="5495935" cy="313932"/>
          </a:xfrm>
          <a:prstGeom prst="rect">
            <a:avLst/>
          </a:prstGeom>
        </p:spPr>
        <p:txBody>
          <a:bodyPr wrap="square">
            <a:spAutoFit/>
          </a:bodyPr>
          <a:lstStyle/>
          <a:p>
            <a:pPr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NLC OFFICIAL </a:t>
            </a:r>
          </a:p>
        </p:txBody>
      </p:sp>
      <p:sp>
        <p:nvSpPr>
          <p:cNvPr id="7" name="Slide Number Placeholder 6"/>
          <p:cNvSpPr>
            <a:spLocks noGrp="1"/>
          </p:cNvSpPr>
          <p:nvPr>
            <p:ph type="sldNum" sz="quarter" idx="12"/>
          </p:nvPr>
        </p:nvSpPr>
        <p:spPr/>
        <p:txBody>
          <a:bodyPr/>
          <a:lstStyle/>
          <a:p>
            <a:fld id="{A9CDD504-248B-3749-98AD-45ADFBB8EDAD}" type="slidenum">
              <a:rPr lang="en-US" smtClean="0"/>
              <a:t>68</a:t>
            </a:fld>
            <a:endParaRPr lang="en-US" dirty="0"/>
          </a:p>
        </p:txBody>
      </p:sp>
      <p:sp>
        <p:nvSpPr>
          <p:cNvPr id="8" name="Text Placeholder 1"/>
          <p:cNvSpPr txBox="1">
            <a:spLocks noGrp="1"/>
          </p:cNvSpPr>
          <p:nvPr>
            <p:ph type="body" idx="1"/>
          </p:nvPr>
        </p:nvSpPr>
        <p:spPr>
          <a:xfrm>
            <a:off x="191590" y="1854926"/>
            <a:ext cx="5268685" cy="62033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13305145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82880" y="2475258"/>
            <a:ext cx="5077097" cy="3684588"/>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026330" y="1297577"/>
            <a:ext cx="5329057" cy="583473"/>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817325" y="1994263"/>
            <a:ext cx="6087291" cy="4165583"/>
          </a:xfrm>
        </p:spPr>
        <p:txBody>
          <a:bodyPr>
            <a:normAutofit/>
          </a:bodyPr>
          <a:lstStyle/>
          <a:p>
            <a:pPr>
              <a:lnSpc>
                <a:spcPct val="150000"/>
              </a:lnSpc>
            </a:pPr>
            <a:r>
              <a:rPr lang="en-US" sz="1600" dirty="0">
                <a:latin typeface="Arial" panose="020B0604020202020204" pitchFamily="34" charset="0"/>
                <a:cs typeface="Arial" panose="020B0604020202020204" pitchFamily="34" charset="0"/>
              </a:rPr>
              <a:t>The Chairperson of the NP is from the area where said NLC official comes from .</a:t>
            </a:r>
          </a:p>
          <a:p>
            <a:pPr>
              <a:lnSpc>
                <a:spcPct val="150000"/>
              </a:lnSpc>
            </a:pPr>
            <a:r>
              <a:rPr lang="en-US" sz="1600" dirty="0">
                <a:latin typeface="Arial" panose="020B0604020202020204" pitchFamily="34" charset="0"/>
                <a:cs typeface="Arial" panose="020B0604020202020204" pitchFamily="34" charset="0"/>
              </a:rPr>
              <a:t>The SIU has identified that the NPO paid an amount of R1 500,000 to a construction company responsible for building the house of the NLC official in </a:t>
            </a:r>
            <a:r>
              <a:rPr lang="en-US" sz="1600" dirty="0" smtClean="0">
                <a:latin typeface="Arial" panose="020B0604020202020204" pitchFamily="34" charset="0"/>
                <a:cs typeface="Arial" panose="020B0604020202020204" pitchFamily="34" charset="0"/>
              </a:rPr>
              <a:t>Pretoria.</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 criminal referral has been submitted to the NPA. </a:t>
            </a:r>
          </a:p>
          <a:p>
            <a:pPr>
              <a:lnSpc>
                <a:spcPct val="150000"/>
              </a:lnSpc>
            </a:pPr>
            <a:r>
              <a:rPr lang="en-US" sz="1600" dirty="0">
                <a:latin typeface="Arial" panose="020B0604020202020204" pitchFamily="34" charset="0"/>
                <a:cs typeface="Arial" panose="020B0604020202020204" pitchFamily="34" charset="0"/>
              </a:rPr>
              <a:t>Civil process to recover the property is underway. </a:t>
            </a:r>
          </a:p>
          <a:p>
            <a:pPr>
              <a:lnSpc>
                <a:spcPct val="150000"/>
              </a:lnSpc>
            </a:pPr>
            <a:r>
              <a:rPr lang="en-US" sz="1600" dirty="0">
                <a:latin typeface="Arial" panose="020B0604020202020204" pitchFamily="34" charset="0"/>
                <a:cs typeface="Arial" panose="020B0604020202020204" pitchFamily="34" charset="0"/>
              </a:rPr>
              <a:t>The official resigned before the SIU could submit a disciplinary referral to the NLC.</a:t>
            </a:r>
          </a:p>
          <a:p>
            <a:pPr>
              <a:lnSpc>
                <a:spcPct val="150000"/>
              </a:lnSpc>
            </a:pP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2873828" y="139337"/>
            <a:ext cx="5736771"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NLC OFFICIAL  </a:t>
            </a:r>
          </a:p>
        </p:txBody>
      </p:sp>
      <p:sp>
        <p:nvSpPr>
          <p:cNvPr id="7" name="Slide Number Placeholder 6"/>
          <p:cNvSpPr>
            <a:spLocks noGrp="1"/>
          </p:cNvSpPr>
          <p:nvPr>
            <p:ph type="sldNum" sz="quarter" idx="12"/>
          </p:nvPr>
        </p:nvSpPr>
        <p:spPr/>
        <p:txBody>
          <a:bodyPr/>
          <a:lstStyle/>
          <a:p>
            <a:fld id="{A9CDD504-248B-3749-98AD-45ADFBB8EDAD}" type="slidenum">
              <a:rPr lang="en-US" smtClean="0"/>
              <a:t>69</a:t>
            </a:fld>
            <a:endParaRPr lang="en-US" dirty="0"/>
          </a:p>
        </p:txBody>
      </p:sp>
      <p:sp>
        <p:nvSpPr>
          <p:cNvPr id="8" name="Text Placeholder 1"/>
          <p:cNvSpPr txBox="1">
            <a:spLocks noGrp="1"/>
          </p:cNvSpPr>
          <p:nvPr>
            <p:ph type="body" idx="1"/>
          </p:nvPr>
        </p:nvSpPr>
        <p:spPr>
          <a:xfrm>
            <a:off x="182881" y="1881050"/>
            <a:ext cx="5338354" cy="594207"/>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10107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7</a:t>
            </a:fld>
            <a:endParaRPr lang="en-ZA" dirty="0">
              <a:solidFill>
                <a:srgbClr val="000000">
                  <a:tint val="75000"/>
                </a:srgbClr>
              </a:solidFill>
            </a:endParaRPr>
          </a:p>
        </p:txBody>
      </p:sp>
      <p:grpSp>
        <p:nvGrpSpPr>
          <p:cNvPr id="4" name="Group 3"/>
          <p:cNvGrpSpPr/>
          <p:nvPr/>
        </p:nvGrpSpPr>
        <p:grpSpPr>
          <a:xfrm>
            <a:off x="1143001" y="1743076"/>
            <a:ext cx="10935788" cy="3994505"/>
            <a:chOff x="177077" y="952341"/>
            <a:chExt cx="9721080" cy="590565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18148"/>
              <a:ext cx="9144000" cy="573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77" y="952341"/>
              <a:ext cx="9721080" cy="238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1950245" y="1236454"/>
            <a:ext cx="8119239" cy="1754326"/>
          </a:xfrm>
          <a:prstGeom prst="rect">
            <a:avLst/>
          </a:prstGeom>
          <a:noFill/>
        </p:spPr>
        <p:txBody>
          <a:bodyPr wrap="square" rtlCol="0">
            <a:spAutoFit/>
          </a:bodyPr>
          <a:lstStyle/>
          <a:p>
            <a:pPr algn="ctr"/>
            <a:endParaRPr lang="en-US" sz="5400" b="1" dirty="0"/>
          </a:p>
          <a:p>
            <a:pPr algn="ctr"/>
            <a:r>
              <a:rPr lang="en-US" sz="5400" b="1" dirty="0"/>
              <a:t>INVESTIGATION</a:t>
            </a:r>
          </a:p>
        </p:txBody>
      </p:sp>
    </p:spTree>
    <p:extLst>
      <p:ext uri="{BB962C8B-B14F-4D97-AF65-F5344CB8AC3E}">
        <p14:creationId xmlns:p14="http://schemas.microsoft.com/office/powerpoint/2010/main" val="3291846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6423" y="2475258"/>
            <a:ext cx="5225143" cy="3684588"/>
          </a:xfrm>
        </p:spPr>
        <p:txBody>
          <a:bodyPr>
            <a:normAutofit/>
          </a:bodyPr>
          <a:lstStyle/>
          <a:p>
            <a:pPr marL="0" indent="0">
              <a:buNone/>
            </a:pPr>
            <a:r>
              <a:rPr lang="en-US" sz="1800" b="1" dirty="0" smtClean="0">
                <a:latin typeface="Arial" panose="020B0604020202020204" pitchFamily="34" charset="0"/>
                <a:cs typeface="Arial" panose="020B0604020202020204" pitchFamily="34" charset="0"/>
              </a:rPr>
              <a:t>None </a:t>
            </a:r>
            <a:endParaRPr lang="en-US" sz="18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965371" y="1349829"/>
            <a:ext cx="5930538" cy="531221"/>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852160" y="1968137"/>
            <a:ext cx="6278880" cy="4191709"/>
          </a:xfrm>
        </p:spPr>
        <p:txBody>
          <a:bodyPr>
            <a:normAutofit/>
          </a:bodyPr>
          <a:lstStyle/>
          <a:p>
            <a:pPr marL="0" lvl="1" indent="0">
              <a:lnSpc>
                <a:spcPct val="160000"/>
              </a:lnSpc>
              <a:spcBef>
                <a:spcPts val="1000"/>
              </a:spcBef>
              <a:buNone/>
            </a:pPr>
            <a:r>
              <a:rPr lang="en-GB" sz="1800" u="sng" dirty="0">
                <a:latin typeface="Arial" panose="020B0604020202020204" pitchFamily="34" charset="0"/>
                <a:cs typeface="Arial" panose="020B0604020202020204" pitchFamily="34" charset="0"/>
              </a:rPr>
              <a:t>Purchase of property ERF 1194 Peach Street Ext 2 township on behalf of Hijacking Kingpin </a:t>
            </a:r>
            <a:endParaRPr lang="en-US" sz="1800" u="sng" dirty="0">
              <a:latin typeface="Arial" panose="020B0604020202020204" pitchFamily="34" charset="0"/>
              <a:cs typeface="Arial" panose="020B0604020202020204" pitchFamily="34" charset="0"/>
            </a:endParaRPr>
          </a:p>
          <a:p>
            <a:pPr marL="228600" lvl="1" algn="just">
              <a:lnSpc>
                <a:spcPct val="160000"/>
              </a:lnSpc>
              <a:spcBef>
                <a:spcPts val="1000"/>
              </a:spcBef>
            </a:pPr>
            <a:r>
              <a:rPr lang="en-GB" sz="1800" dirty="0">
                <a:latin typeface="Arial" panose="020B0604020202020204" pitchFamily="34" charset="0"/>
                <a:cs typeface="Arial" panose="020B0604020202020204" pitchFamily="34" charset="0"/>
              </a:rPr>
              <a:t>On 5 September 2017, NPO 7 </a:t>
            </a:r>
            <a:r>
              <a:rPr lang="en-GB" sz="1800" dirty="0" smtClean="0">
                <a:latin typeface="Arial" panose="020B0604020202020204" pitchFamily="34" charset="0"/>
                <a:cs typeface="Arial" panose="020B0604020202020204" pitchFamily="34" charset="0"/>
              </a:rPr>
              <a:t>submitted </a:t>
            </a:r>
            <a:r>
              <a:rPr lang="en-GB" sz="1800" dirty="0">
                <a:latin typeface="Arial" panose="020B0604020202020204" pitchFamily="34" charset="0"/>
                <a:cs typeface="Arial" panose="020B0604020202020204" pitchFamily="34" charset="0"/>
              </a:rPr>
              <a:t>an application for grant funding to the NLC for the purposes of the construction of an old age home facility in Muila Village Limpopo. </a:t>
            </a:r>
          </a:p>
          <a:p>
            <a:pPr marL="228600" lvl="1" algn="just">
              <a:lnSpc>
                <a:spcPct val="160000"/>
              </a:lnSpc>
              <a:spcBef>
                <a:spcPts val="1000"/>
              </a:spcBef>
            </a:pPr>
            <a:r>
              <a:rPr lang="en-GB" sz="1800" dirty="0">
                <a:latin typeface="Arial" panose="020B0604020202020204" pitchFamily="34" charset="0"/>
                <a:cs typeface="Arial" panose="020B0604020202020204" pitchFamily="34" charset="0"/>
              </a:rPr>
              <a:t>The NLC approved the application for the grant funding to the amount of R22 578,350.00 to the NPO.</a:t>
            </a:r>
            <a:endParaRPr lang="en-US" sz="1800" dirty="0">
              <a:latin typeface="Arial" panose="020B0604020202020204" pitchFamily="34" charset="0"/>
              <a:cs typeface="Arial" panose="020B0604020202020204" pitchFamily="34" charset="0"/>
            </a:endParaRPr>
          </a:p>
          <a:p>
            <a:pPr algn="just"/>
            <a:endParaRPr lang="en-US" sz="4000" dirty="0"/>
          </a:p>
        </p:txBody>
      </p:sp>
      <p:sp>
        <p:nvSpPr>
          <p:cNvPr id="6" name="Rectangle 5"/>
          <p:cNvSpPr/>
          <p:nvPr/>
        </p:nvSpPr>
        <p:spPr>
          <a:xfrm>
            <a:off x="2002970" y="226423"/>
            <a:ext cx="7219407" cy="313932"/>
          </a:xfrm>
          <a:prstGeom prst="rect">
            <a:avLst/>
          </a:prstGeom>
        </p:spPr>
        <p:txBody>
          <a:bodyPr wrap="square">
            <a:spAutoFit/>
          </a:bodyPr>
          <a:lstStyle/>
          <a:p>
            <a:pPr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PROPERTIES PURCHASED BY HIJACKING KINGPIN  </a:t>
            </a:r>
          </a:p>
        </p:txBody>
      </p:sp>
      <p:sp>
        <p:nvSpPr>
          <p:cNvPr id="7" name="Slide Number Placeholder 6"/>
          <p:cNvSpPr>
            <a:spLocks noGrp="1"/>
          </p:cNvSpPr>
          <p:nvPr>
            <p:ph type="sldNum" sz="quarter" idx="12"/>
          </p:nvPr>
        </p:nvSpPr>
        <p:spPr/>
        <p:txBody>
          <a:bodyPr/>
          <a:lstStyle/>
          <a:p>
            <a:fld id="{A9CDD504-248B-3749-98AD-45ADFBB8EDAD}" type="slidenum">
              <a:rPr lang="en-US" smtClean="0"/>
              <a:t>70</a:t>
            </a:fld>
            <a:endParaRPr lang="en-US" dirty="0"/>
          </a:p>
        </p:txBody>
      </p:sp>
      <p:sp>
        <p:nvSpPr>
          <p:cNvPr id="8" name="Text Placeholder 1"/>
          <p:cNvSpPr txBox="1">
            <a:spLocks noGrp="1"/>
          </p:cNvSpPr>
          <p:nvPr>
            <p:ph type="body" idx="1"/>
          </p:nvPr>
        </p:nvSpPr>
        <p:spPr>
          <a:xfrm>
            <a:off x="60961" y="1881050"/>
            <a:ext cx="5390606" cy="594207"/>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29677552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39338" y="2475258"/>
            <a:ext cx="5312229" cy="3684588"/>
          </a:xfrm>
        </p:spPr>
        <p:txBody>
          <a:bodyPr>
            <a:normAutofit/>
          </a:bodyPr>
          <a:lstStyle/>
          <a:p>
            <a:pPr algn="just">
              <a:lnSpc>
                <a:spcPct val="170000"/>
              </a:lnSpc>
            </a:pPr>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712823" y="1245326"/>
            <a:ext cx="6165667" cy="452845"/>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312229" y="1576251"/>
            <a:ext cx="6740884" cy="4583595"/>
          </a:xfrm>
        </p:spPr>
        <p:txBody>
          <a:bodyPr>
            <a:noAutofit/>
          </a:bodyPr>
          <a:lstStyle/>
          <a:p>
            <a:pPr algn="just">
              <a:lnSpc>
                <a:spcPct val="170000"/>
              </a:lnSpc>
            </a:pPr>
            <a:r>
              <a:rPr lang="en-GB" sz="1500" dirty="0">
                <a:solidFill>
                  <a:prstClr val="black"/>
                </a:solidFill>
                <a:latin typeface="Arial" panose="020B0604020202020204" pitchFamily="34" charset="0"/>
                <a:cs typeface="Arial" panose="020B0604020202020204" pitchFamily="34" charset="0"/>
              </a:rPr>
              <a:t>On 13 October 2017 (8 days after the receiving payment from the NLC) the NPO  transferred R3.3 million to a known  entity.</a:t>
            </a:r>
          </a:p>
          <a:p>
            <a:pPr algn="just">
              <a:lnSpc>
                <a:spcPct val="170000"/>
              </a:lnSpc>
            </a:pPr>
            <a:r>
              <a:rPr lang="en-GB" sz="1500" dirty="0">
                <a:solidFill>
                  <a:prstClr val="black"/>
                </a:solidFill>
                <a:latin typeface="Arial" panose="020B0604020202020204" pitchFamily="34" charset="0"/>
                <a:cs typeface="Arial" panose="020B0604020202020204" pitchFamily="34" charset="0"/>
              </a:rPr>
              <a:t> The hijacking kingpin  has been identified as the sole director of the said </a:t>
            </a:r>
            <a:r>
              <a:rPr lang="en-GB" sz="1500" dirty="0" smtClean="0">
                <a:solidFill>
                  <a:prstClr val="black"/>
                </a:solidFill>
                <a:latin typeface="Arial" panose="020B0604020202020204" pitchFamily="34" charset="0"/>
                <a:cs typeface="Arial" panose="020B0604020202020204" pitchFamily="34" charset="0"/>
              </a:rPr>
              <a:t>entity. </a:t>
            </a:r>
          </a:p>
          <a:p>
            <a:pPr algn="just">
              <a:lnSpc>
                <a:spcPct val="170000"/>
              </a:lnSpc>
            </a:pPr>
            <a:r>
              <a:rPr lang="en-GB" sz="1500" dirty="0" smtClean="0">
                <a:solidFill>
                  <a:prstClr val="black"/>
                </a:solidFill>
                <a:latin typeface="Arial" panose="020B0604020202020204" pitchFamily="34" charset="0"/>
                <a:cs typeface="Arial" panose="020B0604020202020204" pitchFamily="34" charset="0"/>
              </a:rPr>
              <a:t>On 23 October 2017 the entity transferred R830 000.00 in two tranches of R300 000.00 and R530 000.00 to Conveyancers for the purchase of a property on behalf of the hijacking kingpin </a:t>
            </a:r>
            <a:endParaRPr lang="en-GB" sz="1500" dirty="0" smtClean="0">
              <a:latin typeface="Arial" panose="020B0604020202020204" pitchFamily="34" charset="0"/>
              <a:cs typeface="Arial" panose="020B0604020202020204" pitchFamily="34" charset="0"/>
            </a:endParaRPr>
          </a:p>
          <a:p>
            <a:pPr algn="just">
              <a:lnSpc>
                <a:spcPct val="170000"/>
              </a:lnSpc>
            </a:pPr>
            <a:r>
              <a:rPr lang="en-GB" sz="1500" dirty="0" smtClean="0">
                <a:latin typeface="Arial" panose="020B0604020202020204" pitchFamily="34" charset="0"/>
                <a:cs typeface="Arial" panose="020B0604020202020204" pitchFamily="34" charset="0"/>
              </a:rPr>
              <a:t>On </a:t>
            </a:r>
            <a:r>
              <a:rPr lang="en-GB" sz="1500" dirty="0">
                <a:latin typeface="Arial" panose="020B0604020202020204" pitchFamily="34" charset="0"/>
                <a:cs typeface="Arial" panose="020B0604020202020204" pitchFamily="34" charset="0"/>
              </a:rPr>
              <a:t>20 October 2017 R300 000.00 was transferred from entity the  to Conveyancers &amp; Administrators of Estates. The transfer went towards the purchase of another property on behalf of the kingpin. The purchase price for the property was R980 </a:t>
            </a:r>
            <a:r>
              <a:rPr lang="en-GB" sz="1500" dirty="0" smtClean="0">
                <a:latin typeface="Arial" panose="020B0604020202020204" pitchFamily="34" charset="0"/>
                <a:cs typeface="Arial" panose="020B0604020202020204" pitchFamily="34" charset="0"/>
              </a:rPr>
              <a:t>000.00.</a:t>
            </a:r>
            <a:endParaRPr lang="en-US" sz="1500" b="1" dirty="0">
              <a:latin typeface="Arial" panose="020B0604020202020204" pitchFamily="34" charset="0"/>
              <a:cs typeface="Arial" panose="020B0604020202020204" pitchFamily="34" charset="0"/>
            </a:endParaRPr>
          </a:p>
          <a:p>
            <a:pPr algn="just">
              <a:lnSpc>
                <a:spcPct val="170000"/>
              </a:lnSpc>
            </a:pPr>
            <a:r>
              <a:rPr lang="en-GB" sz="150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p:txBody>
      </p:sp>
      <p:sp>
        <p:nvSpPr>
          <p:cNvPr id="7" name="Rectangle 6"/>
          <p:cNvSpPr/>
          <p:nvPr/>
        </p:nvSpPr>
        <p:spPr>
          <a:xfrm>
            <a:off x="2342606" y="287383"/>
            <a:ext cx="6803813"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PROPERTIES PURCHASED BY HIJACKING KINGPIN – MR C </a:t>
            </a:r>
          </a:p>
        </p:txBody>
      </p:sp>
      <p:sp>
        <p:nvSpPr>
          <p:cNvPr id="6" name="Slide Number Placeholder 5"/>
          <p:cNvSpPr>
            <a:spLocks noGrp="1"/>
          </p:cNvSpPr>
          <p:nvPr>
            <p:ph type="sldNum" sz="quarter" idx="12"/>
          </p:nvPr>
        </p:nvSpPr>
        <p:spPr/>
        <p:txBody>
          <a:bodyPr/>
          <a:lstStyle/>
          <a:p>
            <a:fld id="{A9CDD504-248B-3749-98AD-45ADFBB8EDAD}" type="slidenum">
              <a:rPr lang="en-US" smtClean="0"/>
              <a:t>71</a:t>
            </a:fld>
            <a:endParaRPr lang="en-US" dirty="0"/>
          </a:p>
        </p:txBody>
      </p:sp>
      <p:sp>
        <p:nvSpPr>
          <p:cNvPr id="8" name="Text Placeholder 1"/>
          <p:cNvSpPr txBox="1">
            <a:spLocks noGrp="1"/>
          </p:cNvSpPr>
          <p:nvPr>
            <p:ph type="body" idx="1"/>
          </p:nvPr>
        </p:nvSpPr>
        <p:spPr>
          <a:xfrm>
            <a:off x="139338" y="1802674"/>
            <a:ext cx="5120639" cy="672584"/>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3669408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461" y="2475258"/>
            <a:ext cx="5258059" cy="3684588"/>
          </a:xfrm>
        </p:spPr>
        <p:txBody>
          <a:bodyPr>
            <a:normAutofit/>
          </a:bodyPr>
          <a:lstStyle/>
          <a:p>
            <a:pPr algn="just">
              <a:lnSpc>
                <a:spcPct val="150000"/>
              </a:lnSpc>
              <a:spcBef>
                <a:spcPts val="0"/>
              </a:spcBef>
              <a:spcAft>
                <a:spcPts val="600"/>
              </a:spcAft>
              <a:buSzPts val="1100"/>
              <a:tabLst>
                <a:tab pos="540385" algn="l"/>
              </a:tabLst>
            </a:pPr>
            <a:r>
              <a:rPr lang="en-US" sz="1800" dirty="0" smtClean="0">
                <a:latin typeface="Arial" panose="020B0604020202020204" pitchFamily="34" charset="0"/>
                <a:cs typeface="Arial" panose="020B0604020202020204" pitchFamily="34" charset="0"/>
              </a:rPr>
              <a:t>None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026331" y="1402080"/>
            <a:ext cx="5982789" cy="478971"/>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5782491" y="1985554"/>
            <a:ext cx="6226629" cy="4174292"/>
          </a:xfrm>
        </p:spPr>
        <p:txBody>
          <a:bodyPr>
            <a:normAutofit fontScale="92500" lnSpcReduction="20000"/>
          </a:bodyPr>
          <a:lstStyle/>
          <a:p>
            <a:pPr marL="228600" lvl="2" algn="just">
              <a:lnSpc>
                <a:spcPct val="170000"/>
              </a:lnSpc>
              <a:spcBef>
                <a:spcPts val="1000"/>
              </a:spcBef>
              <a:spcAft>
                <a:spcPts val="600"/>
              </a:spcAft>
              <a:buSzPts val="1100"/>
              <a:tabLst>
                <a:tab pos="540385" algn="l"/>
              </a:tabLst>
            </a:pPr>
            <a:r>
              <a:rPr lang="en-GB" sz="1700" dirty="0">
                <a:latin typeface="Arial" panose="020B0604020202020204" pitchFamily="34" charset="0"/>
                <a:cs typeface="Arial" panose="020B0604020202020204" pitchFamily="34" charset="0"/>
              </a:rPr>
              <a:t>NPO 15 applied for funding from the NLC on 21 July 2016 for an amount of R25 089 836.00</a:t>
            </a:r>
          </a:p>
          <a:p>
            <a:pPr marL="228600" lvl="2" algn="just">
              <a:lnSpc>
                <a:spcPct val="170000"/>
              </a:lnSpc>
              <a:spcBef>
                <a:spcPts val="1000"/>
              </a:spcBef>
              <a:spcAft>
                <a:spcPts val="600"/>
              </a:spcAft>
              <a:buSzPts val="1100"/>
              <a:tabLst>
                <a:tab pos="540385" algn="l"/>
              </a:tabLst>
            </a:pPr>
            <a:r>
              <a:rPr lang="en-GB" sz="1700" dirty="0" smtClean="0">
                <a:latin typeface="Arial" panose="020B0604020202020204" pitchFamily="34" charset="0"/>
                <a:cs typeface="Arial" panose="020B0604020202020204" pitchFamily="34" charset="0"/>
              </a:rPr>
              <a:t>The </a:t>
            </a:r>
            <a:r>
              <a:rPr lang="en-GB" sz="1700" dirty="0">
                <a:latin typeface="Arial" panose="020B0604020202020204" pitchFamily="34" charset="0"/>
                <a:cs typeface="Arial" panose="020B0604020202020204" pitchFamily="34" charset="0"/>
              </a:rPr>
              <a:t>grant was for the construction of a school in Mashau Village, Vuwani in Limpopo. </a:t>
            </a:r>
            <a:endParaRPr lang="en-US" sz="1700" dirty="0">
              <a:latin typeface="Arial" panose="020B0604020202020204" pitchFamily="34" charset="0"/>
              <a:cs typeface="Arial" panose="020B0604020202020204" pitchFamily="34" charset="0"/>
            </a:endParaRPr>
          </a:p>
          <a:p>
            <a:pPr marL="228600" lvl="2" algn="just">
              <a:lnSpc>
                <a:spcPct val="170000"/>
              </a:lnSpc>
              <a:spcBef>
                <a:spcPts val="1000"/>
              </a:spcBef>
              <a:spcAft>
                <a:spcPts val="600"/>
              </a:spcAft>
              <a:buSzPts val="1100"/>
              <a:tabLst>
                <a:tab pos="540385" algn="l"/>
              </a:tabLst>
            </a:pPr>
            <a:r>
              <a:rPr lang="en-GB" sz="1700" dirty="0">
                <a:latin typeface="Arial" panose="020B0604020202020204" pitchFamily="34" charset="0"/>
                <a:cs typeface="Arial" panose="020B0604020202020204" pitchFamily="34" charset="0"/>
              </a:rPr>
              <a:t> On 17 August 2016 NLC paid an amount of R25 089 836.00 to their </a:t>
            </a:r>
            <a:r>
              <a:rPr lang="en-GB" sz="1700" dirty="0" smtClean="0">
                <a:latin typeface="Arial" panose="020B0604020202020204" pitchFamily="34" charset="0"/>
                <a:cs typeface="Arial" panose="020B0604020202020204" pitchFamily="34" charset="0"/>
              </a:rPr>
              <a:t>account. </a:t>
            </a:r>
            <a:endParaRPr lang="en-US" sz="1700" dirty="0">
              <a:latin typeface="Arial" panose="020B0604020202020204" pitchFamily="34" charset="0"/>
              <a:cs typeface="Arial" panose="020B0604020202020204" pitchFamily="34" charset="0"/>
            </a:endParaRPr>
          </a:p>
          <a:p>
            <a:pPr marL="228600" lvl="2" algn="just">
              <a:lnSpc>
                <a:spcPct val="170000"/>
              </a:lnSpc>
              <a:spcBef>
                <a:spcPts val="1000"/>
              </a:spcBef>
              <a:spcAft>
                <a:spcPts val="600"/>
              </a:spcAft>
              <a:buSzPts val="1100"/>
              <a:tabLst>
                <a:tab pos="540385" algn="l"/>
              </a:tabLst>
            </a:pPr>
            <a:r>
              <a:rPr lang="en-GB" sz="1700" dirty="0">
                <a:latin typeface="Arial" panose="020B0604020202020204" pitchFamily="34" charset="0"/>
                <a:cs typeface="Arial" panose="020B0604020202020204" pitchFamily="34" charset="0"/>
              </a:rPr>
              <a:t>On 23 August </a:t>
            </a:r>
            <a:r>
              <a:rPr lang="en-GB" sz="1700" dirty="0" smtClean="0">
                <a:latin typeface="Arial" panose="020B0604020202020204" pitchFamily="34" charset="0"/>
                <a:cs typeface="Arial" panose="020B0604020202020204" pitchFamily="34" charset="0"/>
              </a:rPr>
              <a:t>2016, </a:t>
            </a:r>
            <a:r>
              <a:rPr lang="en-GB" sz="1700" dirty="0">
                <a:latin typeface="Arial" panose="020B0604020202020204" pitchFamily="34" charset="0"/>
                <a:cs typeface="Arial" panose="020B0604020202020204" pitchFamily="34" charset="0"/>
              </a:rPr>
              <a:t>NPO 15  transferred R15 000 000.00 to a known private company </a:t>
            </a:r>
            <a:r>
              <a:rPr lang="en-GB" sz="1700" dirty="0" smtClean="0">
                <a:latin typeface="Arial" panose="020B0604020202020204" pitchFamily="34" charset="0"/>
                <a:cs typeface="Arial" panose="020B0604020202020204" pitchFamily="34" charset="0"/>
              </a:rPr>
              <a:t>in </a:t>
            </a:r>
            <a:r>
              <a:rPr lang="en-GB" sz="1700" dirty="0">
                <a:latin typeface="Arial" panose="020B0604020202020204" pitchFamily="34" charset="0"/>
                <a:cs typeface="Arial" panose="020B0604020202020204" pitchFamily="34" charset="0"/>
              </a:rPr>
              <a:t>two tranches; R14 000 000.00 and R1 000 000.00.</a:t>
            </a:r>
          </a:p>
          <a:p>
            <a:pPr marL="228600" lvl="2" algn="just">
              <a:lnSpc>
                <a:spcPct val="170000"/>
              </a:lnSpc>
              <a:spcBef>
                <a:spcPts val="1000"/>
              </a:spcBef>
              <a:spcAft>
                <a:spcPts val="600"/>
              </a:spcAft>
              <a:buSzPts val="1100"/>
              <a:tabLst>
                <a:tab pos="540385" algn="l"/>
              </a:tabLst>
            </a:pPr>
            <a:endParaRPr lang="en-US" dirty="0"/>
          </a:p>
        </p:txBody>
      </p:sp>
      <p:sp>
        <p:nvSpPr>
          <p:cNvPr id="6" name="Rectangle 5"/>
          <p:cNvSpPr/>
          <p:nvPr/>
        </p:nvSpPr>
        <p:spPr>
          <a:xfrm>
            <a:off x="2560320" y="209006"/>
            <a:ext cx="6586099"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PROPERTIES PURCHASED BY HIJACKING KINGPIN  </a:t>
            </a:r>
          </a:p>
        </p:txBody>
      </p:sp>
      <p:sp>
        <p:nvSpPr>
          <p:cNvPr id="7" name="Slide Number Placeholder 6"/>
          <p:cNvSpPr>
            <a:spLocks noGrp="1"/>
          </p:cNvSpPr>
          <p:nvPr>
            <p:ph type="sldNum" sz="quarter" idx="12"/>
          </p:nvPr>
        </p:nvSpPr>
        <p:spPr/>
        <p:txBody>
          <a:bodyPr/>
          <a:lstStyle/>
          <a:p>
            <a:fld id="{A9CDD504-248B-3749-98AD-45ADFBB8EDAD}" type="slidenum">
              <a:rPr lang="en-US" smtClean="0"/>
              <a:t>72</a:t>
            </a:fld>
            <a:endParaRPr lang="en-US" dirty="0"/>
          </a:p>
        </p:txBody>
      </p:sp>
      <p:sp>
        <p:nvSpPr>
          <p:cNvPr id="8" name="Text Placeholder 1"/>
          <p:cNvSpPr txBox="1">
            <a:spLocks noGrp="1"/>
          </p:cNvSpPr>
          <p:nvPr>
            <p:ph type="body" idx="1"/>
          </p:nvPr>
        </p:nvSpPr>
        <p:spPr>
          <a:xfrm>
            <a:off x="191589" y="1881051"/>
            <a:ext cx="5667874" cy="573224"/>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Information previously reported on the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March 2022 </a:t>
            </a:r>
          </a:p>
          <a:p>
            <a:endParaRPr lang="en-US" dirty="0"/>
          </a:p>
        </p:txBody>
      </p:sp>
    </p:spTree>
    <p:extLst>
      <p:ext uri="{BB962C8B-B14F-4D97-AF65-F5344CB8AC3E}">
        <p14:creationId xmlns:p14="http://schemas.microsoft.com/office/powerpoint/2010/main" val="3262838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0960" y="2264229"/>
            <a:ext cx="6888479" cy="3895617"/>
          </a:xfrm>
        </p:spPr>
        <p:txBody>
          <a:bodyPr>
            <a:noAutofit/>
          </a:bodyPr>
          <a:lstStyle/>
          <a:p>
            <a:pPr marL="0" indent="0" algn="just">
              <a:lnSpc>
                <a:spcPct val="150000"/>
              </a:lnSpc>
              <a:spcBef>
                <a:spcPts val="0"/>
              </a:spcBef>
              <a:spcAft>
                <a:spcPts val="600"/>
              </a:spcAft>
              <a:buSzPts val="1100"/>
              <a:buNone/>
              <a:tabLst>
                <a:tab pos="540385" algn="l"/>
              </a:tabLst>
            </a:pPr>
            <a:r>
              <a:rPr lang="en-US" sz="1600" u="sng" dirty="0" smtClean="0">
                <a:latin typeface="Arial" panose="020B0604020202020204" pitchFamily="34" charset="0"/>
                <a:ea typeface="Times New Roman" panose="02020603050405020304" pitchFamily="18" charset="0"/>
                <a:cs typeface="Arial" panose="020B0604020202020204" pitchFamily="34" charset="0"/>
              </a:rPr>
              <a:t>Background - </a:t>
            </a:r>
            <a:r>
              <a:rPr lang="en-US" sz="1600" dirty="0" smtClean="0">
                <a:latin typeface="Arial" panose="020B0604020202020204" pitchFamily="34" charset="0"/>
                <a:ea typeface="Times New Roman" panose="02020603050405020304" pitchFamily="18" charset="0"/>
                <a:cs typeface="Arial" panose="020B0604020202020204" pitchFamily="34" charset="0"/>
              </a:rPr>
              <a:t>NPO </a:t>
            </a:r>
            <a:r>
              <a:rPr lang="en-US" sz="1600" dirty="0">
                <a:latin typeface="Arial" panose="020B0604020202020204" pitchFamily="34" charset="0"/>
                <a:ea typeface="Times New Roman" panose="02020603050405020304" pitchFamily="18" charset="0"/>
                <a:cs typeface="Arial" panose="020B0604020202020204" pitchFamily="34" charset="0"/>
              </a:rPr>
              <a:t>1- PHASE 1</a:t>
            </a:r>
            <a:endParaRPr lang="en-US" sz="1600"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0"/>
              </a:spcBef>
              <a:spcAft>
                <a:spcPts val="600"/>
              </a:spcAft>
              <a:buSzPts val="1100"/>
              <a:tabLst>
                <a:tab pos="540385" algn="l"/>
              </a:tabLst>
            </a:pPr>
            <a:r>
              <a:rPr lang="en-US" sz="1600" dirty="0" smtClean="0">
                <a:latin typeface="Arial" panose="020B0604020202020204" pitchFamily="34" charset="0"/>
                <a:ea typeface="Times New Roman" panose="02020603050405020304" pitchFamily="18" charset="0"/>
                <a:cs typeface="Arial" panose="020B0604020202020204" pitchFamily="34" charset="0"/>
              </a:rPr>
              <a:t>NPO </a:t>
            </a:r>
            <a:r>
              <a:rPr lang="en-US" sz="1600" dirty="0">
                <a:latin typeface="Arial" panose="020B0604020202020204" pitchFamily="34" charset="0"/>
                <a:ea typeface="Times New Roman" panose="02020603050405020304" pitchFamily="18" charset="0"/>
                <a:cs typeface="Arial" panose="020B0604020202020204" pitchFamily="34" charset="0"/>
              </a:rPr>
              <a:t>1  was formed in Limpopo in 1999. The founding members of NPO 1 applied for grant funding and it was not approved. </a:t>
            </a:r>
          </a:p>
          <a:p>
            <a:pPr algn="just">
              <a:lnSpc>
                <a:spcPct val="150000"/>
              </a:lnSpc>
              <a:spcBef>
                <a:spcPts val="0"/>
              </a:spcBef>
              <a:spcAft>
                <a:spcPts val="600"/>
              </a:spcAft>
              <a:buSzPts val="1100"/>
              <a:tabLst>
                <a:tab pos="540385" algn="l"/>
              </a:tabLst>
            </a:pPr>
            <a:r>
              <a:rPr lang="en-US" sz="1600" dirty="0">
                <a:latin typeface="Arial" panose="020B0604020202020204" pitchFamily="34" charset="0"/>
                <a:ea typeface="Times New Roman" panose="02020603050405020304" pitchFamily="18" charset="0"/>
                <a:cs typeface="Arial" panose="020B0604020202020204" pitchFamily="34" charset="0"/>
              </a:rPr>
              <a:t>A fraudulent application was submitted to NLC on behalf of NPO 1 on 11 September 2017 by hijackers. </a:t>
            </a:r>
          </a:p>
          <a:p>
            <a:pPr algn="just">
              <a:lnSpc>
                <a:spcPct val="150000"/>
              </a:lnSpc>
              <a:spcBef>
                <a:spcPts val="0"/>
              </a:spcBef>
              <a:spcAft>
                <a:spcPts val="600"/>
              </a:spcAft>
              <a:buSzPts val="1100"/>
              <a:tabLst>
                <a:tab pos="540385" algn="l"/>
              </a:tabLst>
            </a:pPr>
            <a:r>
              <a:rPr lang="en-US" sz="1600" dirty="0">
                <a:latin typeface="Arial" panose="020B0604020202020204" pitchFamily="34" charset="0"/>
                <a:ea typeface="Times New Roman" panose="02020603050405020304" pitchFamily="18" charset="0"/>
                <a:cs typeface="Arial" panose="020B0604020202020204" pitchFamily="34" charset="0"/>
              </a:rPr>
              <a:t>On 23 October 2017 NLC approved the application and a grant funding of R23 000 000.00 was awarded to the hijacked NPO 1. </a:t>
            </a:r>
          </a:p>
          <a:p>
            <a:pPr algn="just">
              <a:lnSpc>
                <a:spcPct val="150000"/>
              </a:lnSpc>
              <a:spcBef>
                <a:spcPts val="0"/>
              </a:spcBef>
              <a:spcAft>
                <a:spcPts val="600"/>
              </a:spcAft>
              <a:buSzPts val="1100"/>
              <a:tabLst>
                <a:tab pos="540385" algn="l"/>
              </a:tabLst>
            </a:pPr>
            <a:r>
              <a:rPr lang="en-US" sz="1600" dirty="0">
                <a:latin typeface="Arial" panose="020B0604020202020204" pitchFamily="34" charset="0"/>
                <a:ea typeface="Times New Roman" panose="02020603050405020304" pitchFamily="18" charset="0"/>
                <a:cs typeface="Arial" panose="020B0604020202020204" pitchFamily="34" charset="0"/>
              </a:rPr>
              <a:t>The purpose of the grant was to build an old age home in  a village in Mpumalanga.</a:t>
            </a:r>
          </a:p>
          <a:p>
            <a:pPr lvl="2" algn="just">
              <a:lnSpc>
                <a:spcPct val="150000"/>
              </a:lnSpc>
              <a:spcBef>
                <a:spcPts val="0"/>
              </a:spcBef>
              <a:spcAft>
                <a:spcPts val="600"/>
              </a:spcAft>
              <a:buSzPts val="1100"/>
              <a:tabLst>
                <a:tab pos="540385" algn="l"/>
              </a:tabLst>
            </a:pP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Text Placeholder 3"/>
          <p:cNvSpPr>
            <a:spLocks noGrp="1"/>
          </p:cNvSpPr>
          <p:nvPr>
            <p:ph type="body" sz="quarter" idx="3"/>
          </p:nvPr>
        </p:nvSpPr>
        <p:spPr>
          <a:xfrm>
            <a:off x="7254240" y="1651346"/>
            <a:ext cx="4720046" cy="448506"/>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7175862" y="2475258"/>
            <a:ext cx="4876801" cy="3684588"/>
          </a:xfrm>
        </p:spPr>
        <p:txBody>
          <a:bodyPr>
            <a:normAutofit/>
          </a:bodyPr>
          <a:lstStyle/>
          <a:p>
            <a:pPr>
              <a:lnSpc>
                <a:spcPct val="150000"/>
              </a:lnSpc>
            </a:pPr>
            <a:r>
              <a:rPr lang="en-US" sz="1600" dirty="0">
                <a:latin typeface="Arial" panose="020B0604020202020204" pitchFamily="34" charset="0"/>
                <a:cs typeface="Arial" panose="020B0604020202020204" pitchFamily="34" charset="0"/>
              </a:rPr>
              <a:t>Referral for  former board member 1  has been referred to the National Prosecuting Authority for prosecution </a:t>
            </a:r>
          </a:p>
          <a:p>
            <a:pPr>
              <a:lnSpc>
                <a:spcPct val="150000"/>
              </a:lnSpc>
            </a:pPr>
            <a:r>
              <a:rPr lang="en-US" sz="1600" dirty="0">
                <a:latin typeface="Arial" panose="020B0604020202020204" pitchFamily="34" charset="0"/>
                <a:cs typeface="Arial" panose="020B0604020202020204" pitchFamily="34" charset="0"/>
              </a:rPr>
              <a:t>Civil Litigation to preserve properties is ongoing.</a:t>
            </a:r>
          </a:p>
          <a:p>
            <a:pPr>
              <a:lnSpc>
                <a:spcPct val="150000"/>
              </a:lnSpc>
            </a:pPr>
            <a:endParaRPr lang="en-US" sz="1600" dirty="0"/>
          </a:p>
        </p:txBody>
      </p:sp>
      <p:sp>
        <p:nvSpPr>
          <p:cNvPr id="6" name="Rectangle 5"/>
          <p:cNvSpPr/>
          <p:nvPr/>
        </p:nvSpPr>
        <p:spPr>
          <a:xfrm>
            <a:off x="2124891" y="209006"/>
            <a:ext cx="7158446" cy="313932"/>
          </a:xfrm>
          <a:prstGeom prst="rect">
            <a:avLst/>
          </a:prstGeom>
        </p:spPr>
        <p:txBody>
          <a:bodyPr wrap="square">
            <a:spAutoFit/>
          </a:bodyPr>
          <a:lstStyle/>
          <a:p>
            <a:pPr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73</a:t>
            </a:fld>
            <a:endParaRPr lang="en-US" dirty="0"/>
          </a:p>
        </p:txBody>
      </p:sp>
      <p:sp>
        <p:nvSpPr>
          <p:cNvPr id="8" name="Text Placeholder 1"/>
          <p:cNvSpPr txBox="1">
            <a:spLocks/>
          </p:cNvSpPr>
          <p:nvPr/>
        </p:nvSpPr>
        <p:spPr>
          <a:xfrm>
            <a:off x="60961" y="1567544"/>
            <a:ext cx="6479176" cy="9753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smtClean="0">
                <a:latin typeface="Arial" panose="020B0604020202020204" pitchFamily="34" charset="0"/>
                <a:cs typeface="Arial" panose="020B0604020202020204" pitchFamily="34" charset="0"/>
              </a:rPr>
              <a:t>Information previously reported on the 2</a:t>
            </a:r>
            <a:r>
              <a:rPr lang="en-US" sz="1800" baseline="30000" dirty="0" smtClean="0">
                <a:latin typeface="Arial" panose="020B0604020202020204" pitchFamily="34" charset="0"/>
                <a:cs typeface="Arial" panose="020B0604020202020204" pitchFamily="34" charset="0"/>
              </a:rPr>
              <a:t>nd</a:t>
            </a:r>
            <a:r>
              <a:rPr lang="en-US" sz="1800" dirty="0" smtClean="0">
                <a:latin typeface="Arial" panose="020B0604020202020204" pitchFamily="34" charset="0"/>
                <a:cs typeface="Arial" panose="020B0604020202020204" pitchFamily="34" charset="0"/>
              </a:rPr>
              <a:t> March 2022 </a:t>
            </a:r>
          </a:p>
          <a:p>
            <a:r>
              <a:rPr lang="en-US" sz="1800" dirty="0" smtClean="0"/>
              <a:t> </a:t>
            </a:r>
            <a:endParaRPr lang="en-US" sz="1800" dirty="0"/>
          </a:p>
        </p:txBody>
      </p:sp>
    </p:spTree>
    <p:extLst>
      <p:ext uri="{BB962C8B-B14F-4D97-AF65-F5344CB8AC3E}">
        <p14:creationId xmlns:p14="http://schemas.microsoft.com/office/powerpoint/2010/main" val="2926328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5463" y="1297577"/>
            <a:ext cx="5832112" cy="1177681"/>
          </a:xfrm>
        </p:spPr>
        <p:txBody>
          <a:bodyPr>
            <a:noAutofit/>
          </a:bodyPr>
          <a:lstStyle/>
          <a:p>
            <a:endParaRPr lang="en-US" sz="40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Information </a:t>
            </a:r>
            <a:r>
              <a:rPr lang="en-US" sz="1800" dirty="0">
                <a:latin typeface="Arial" panose="020B0604020202020204" pitchFamily="34" charset="0"/>
                <a:cs typeface="Arial" panose="020B0604020202020204" pitchFamily="34" charset="0"/>
              </a:rPr>
              <a:t>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800"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69669" y="1785257"/>
            <a:ext cx="7106193" cy="4374589"/>
          </a:xfrm>
        </p:spPr>
        <p:txBody>
          <a:bodyPr>
            <a:noAutofit/>
          </a:bodyPr>
          <a:lstStyle/>
          <a:p>
            <a:pPr marL="0" indent="0">
              <a:buNone/>
            </a:pPr>
            <a:r>
              <a:rPr lang="en-US" sz="1400" u="sng" dirty="0">
                <a:latin typeface="Arial" panose="020B0604020202020204" pitchFamily="34" charset="0"/>
                <a:cs typeface="Arial" panose="020B0604020202020204" pitchFamily="34" charset="0"/>
              </a:rPr>
              <a:t> </a:t>
            </a:r>
          </a:p>
          <a:p>
            <a:pPr marL="0" indent="0">
              <a:buNone/>
            </a:pPr>
            <a:r>
              <a:rPr lang="en-US" sz="1400" u="sng" dirty="0" smtClean="0">
                <a:latin typeface="Arial" panose="020B0604020202020204" pitchFamily="34" charset="0"/>
                <a:cs typeface="Arial" panose="020B0604020202020204" pitchFamily="34" charset="0"/>
              </a:rPr>
              <a:t>Financial Investigation - </a:t>
            </a:r>
            <a:r>
              <a:rPr lang="en-US" sz="1400" dirty="0">
                <a:latin typeface="Arial" panose="020B0604020202020204" pitchFamily="34" charset="0"/>
                <a:cs typeface="Arial" panose="020B0604020202020204" pitchFamily="34" charset="0"/>
              </a:rPr>
              <a:t>NPO 1 – PHASE 1</a:t>
            </a:r>
          </a:p>
          <a:p>
            <a:pPr marL="0" indent="0">
              <a:buNone/>
            </a:pPr>
            <a:r>
              <a:rPr lang="en-US" sz="1400" u="sng" dirty="0" smtClean="0">
                <a:latin typeface="Arial" panose="020B0604020202020204" pitchFamily="34" charset="0"/>
                <a:cs typeface="Arial" panose="020B0604020202020204" pitchFamily="34" charset="0"/>
              </a:rPr>
              <a:t> </a:t>
            </a:r>
            <a:endParaRPr lang="en-US" sz="1400" u="sng" dirty="0">
              <a:latin typeface="Arial" panose="020B0604020202020204" pitchFamily="34" charset="0"/>
              <a:cs typeface="Arial" panose="020B0604020202020204" pitchFamily="34" charset="0"/>
            </a:endParaRPr>
          </a:p>
          <a:p>
            <a:pPr algn="just">
              <a:lnSpc>
                <a:spcPct val="170000"/>
              </a:lnSpc>
              <a:spcBef>
                <a:spcPts val="0"/>
              </a:spcBef>
              <a:spcAft>
                <a:spcPts val="600"/>
              </a:spcAft>
              <a:buSzPts val="1100"/>
              <a:tabLst>
                <a:tab pos="540385" algn="l"/>
              </a:tabLst>
            </a:pPr>
            <a:r>
              <a:rPr lang="en-US" sz="1400" dirty="0">
                <a:latin typeface="Arial" panose="020B0604020202020204" pitchFamily="34" charset="0"/>
                <a:ea typeface="Times New Roman" panose="02020603050405020304" pitchFamily="18" charset="0"/>
                <a:cs typeface="Arial" panose="020B0604020202020204" pitchFamily="34" charset="0"/>
              </a:rPr>
              <a:t>On 28 October 2017, NPO 1 transferred an amount of R5 000 000.00 to an Attorneys for the purchase of a property owned by former NLC board member 1. </a:t>
            </a:r>
          </a:p>
          <a:p>
            <a:pPr algn="just">
              <a:lnSpc>
                <a:spcPct val="170000"/>
              </a:lnSpc>
              <a:spcBef>
                <a:spcPts val="0"/>
              </a:spcBef>
              <a:spcAft>
                <a:spcPts val="600"/>
              </a:spcAft>
              <a:buSzPts val="1100"/>
              <a:tabLst>
                <a:tab pos="540385" algn="l"/>
              </a:tabLst>
            </a:pPr>
            <a:r>
              <a:rPr lang="en-US" sz="1400" dirty="0">
                <a:latin typeface="Arial" panose="020B0604020202020204" pitchFamily="34" charset="0"/>
                <a:ea typeface="Times New Roman" panose="02020603050405020304" pitchFamily="18" charset="0"/>
                <a:cs typeface="Arial" panose="020B0604020202020204" pitchFamily="34" charset="0"/>
              </a:rPr>
              <a:t>Monies that came from NPO 1 and other NPO’s went to different companies and was ultimately transferred to the bond account of the former NLC’s board member 1.</a:t>
            </a:r>
          </a:p>
          <a:p>
            <a:pPr algn="just">
              <a:lnSpc>
                <a:spcPct val="170000"/>
              </a:lnSpc>
              <a:spcBef>
                <a:spcPts val="0"/>
              </a:spcBef>
              <a:spcAft>
                <a:spcPts val="600"/>
              </a:spcAft>
              <a:buSzPts val="1100"/>
              <a:tabLst>
                <a:tab pos="540385" algn="l"/>
              </a:tabLst>
            </a:pPr>
            <a:r>
              <a:rPr lang="en-US" sz="1400" dirty="0">
                <a:latin typeface="Arial" panose="020B0604020202020204" pitchFamily="34" charset="0"/>
                <a:ea typeface="Times New Roman" panose="02020603050405020304" pitchFamily="18" charset="0"/>
                <a:cs typeface="Arial" panose="020B0604020202020204" pitchFamily="34" charset="0"/>
              </a:rPr>
              <a:t>Almost R5 470 000 000.00 was paid from different companies that received money from different NPOs, including NP1.</a:t>
            </a:r>
          </a:p>
          <a:p>
            <a:pPr algn="just">
              <a:lnSpc>
                <a:spcPct val="170000"/>
              </a:lnSpc>
              <a:spcBef>
                <a:spcPts val="0"/>
              </a:spcBef>
              <a:spcAft>
                <a:spcPts val="600"/>
              </a:spcAft>
              <a:buSzPts val="1100"/>
              <a:tabLst>
                <a:tab pos="540385" algn="l"/>
              </a:tabLst>
            </a:pPr>
            <a:r>
              <a:rPr lang="en-US" sz="1400" dirty="0">
                <a:latin typeface="Arial" panose="020B0604020202020204" pitchFamily="34" charset="0"/>
                <a:ea typeface="Times New Roman" panose="02020603050405020304" pitchFamily="18" charset="0"/>
                <a:cs typeface="Arial" panose="020B0604020202020204" pitchFamily="34" charset="0"/>
              </a:rPr>
              <a:t>Construction of the old age home in Mpumalanga, commenced but remain unfinished to this day.</a:t>
            </a:r>
          </a:p>
          <a:p>
            <a:endParaRPr lang="en-US" sz="1400" dirty="0"/>
          </a:p>
        </p:txBody>
      </p:sp>
      <p:sp>
        <p:nvSpPr>
          <p:cNvPr id="4" name="Text Placeholder 3"/>
          <p:cNvSpPr>
            <a:spLocks noGrp="1"/>
          </p:cNvSpPr>
          <p:nvPr>
            <p:ph type="body" sz="quarter" idx="3"/>
          </p:nvPr>
        </p:nvSpPr>
        <p:spPr>
          <a:xfrm>
            <a:off x="7341326" y="1419498"/>
            <a:ext cx="4728754" cy="827314"/>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7410994" y="2475258"/>
            <a:ext cx="4580709" cy="3684588"/>
          </a:xfrm>
        </p:spPr>
        <p:txBody>
          <a:bodyPr>
            <a:normAutofit/>
          </a:bodyPr>
          <a:lstStyle/>
          <a:p>
            <a:pPr marL="0" indent="0">
              <a:buNone/>
            </a:pPr>
            <a:r>
              <a:rPr lang="en-US" sz="1400" dirty="0" smtClean="0">
                <a:latin typeface="Arial" panose="020B0604020202020204" pitchFamily="34" charset="0"/>
                <a:cs typeface="Arial" panose="020B0604020202020204" pitchFamily="34" charset="0"/>
              </a:rPr>
              <a:t>None </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2029096" y="261257"/>
            <a:ext cx="6932023" cy="313932"/>
          </a:xfrm>
          <a:prstGeom prst="rect">
            <a:avLst/>
          </a:prstGeom>
        </p:spPr>
        <p:txBody>
          <a:bodyPr wrap="square">
            <a:spAutoFit/>
          </a:bodyPr>
          <a:lstStyle/>
          <a:p>
            <a:pPr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74</a:t>
            </a:fld>
            <a:endParaRPr lang="en-US" dirty="0"/>
          </a:p>
        </p:txBody>
      </p:sp>
    </p:spTree>
    <p:extLst>
      <p:ext uri="{BB962C8B-B14F-4D97-AF65-F5344CB8AC3E}">
        <p14:creationId xmlns:p14="http://schemas.microsoft.com/office/powerpoint/2010/main" val="29837206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4172" y="1750422"/>
            <a:ext cx="5823404" cy="724836"/>
          </a:xfrm>
        </p:spPr>
        <p:txBody>
          <a:bodyPr>
            <a:no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6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74172" y="2438400"/>
            <a:ext cx="6435634" cy="3721446"/>
          </a:xfrm>
        </p:spPr>
        <p:txBody>
          <a:bodyPr>
            <a:noAutofit/>
          </a:bodyPr>
          <a:lstStyle/>
          <a:p>
            <a:pPr marL="0" lvl="2" indent="0">
              <a:lnSpc>
                <a:spcPct val="170000"/>
              </a:lnSpc>
              <a:spcBef>
                <a:spcPts val="1000"/>
              </a:spcBef>
              <a:spcAft>
                <a:spcPts val="600"/>
              </a:spcAft>
              <a:buSzPts val="1100"/>
              <a:buNone/>
              <a:tabLst>
                <a:tab pos="540385" algn="l"/>
              </a:tabLst>
            </a:pPr>
            <a:r>
              <a:rPr lang="en-US" sz="1600" dirty="0" smtClean="0">
                <a:latin typeface="Arial" panose="020B0604020202020204" pitchFamily="34" charset="0"/>
                <a:cs typeface="Arial" panose="020B0604020202020204" pitchFamily="34" charset="0"/>
              </a:rPr>
              <a:t>Background - NPO </a:t>
            </a:r>
            <a:r>
              <a:rPr lang="en-US" sz="1600" dirty="0">
                <a:latin typeface="Arial" panose="020B0604020202020204" pitchFamily="34" charset="0"/>
                <a:cs typeface="Arial" panose="020B0604020202020204" pitchFamily="34" charset="0"/>
              </a:rPr>
              <a:t>2 – PHASE 1</a:t>
            </a:r>
          </a:p>
          <a:p>
            <a:pPr marL="228600" lvl="2" algn="just">
              <a:lnSpc>
                <a:spcPct val="170000"/>
              </a:lnSpc>
              <a:spcBef>
                <a:spcPts val="1000"/>
              </a:spcBef>
              <a:spcAft>
                <a:spcPts val="600"/>
              </a:spcAft>
              <a:buSzPts val="1100"/>
              <a:tabLst>
                <a:tab pos="540385" algn="l"/>
              </a:tabLst>
            </a:pP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2016, the NPO 2 submitted an application for grant funding for HIV programmes to the value of R700 000.00. Their application was unsuccessful.</a:t>
            </a:r>
          </a:p>
          <a:p>
            <a:pPr marL="228600" lvl="2" algn="just">
              <a:lnSpc>
                <a:spcPct val="170000"/>
              </a:lnSpc>
              <a:spcBef>
                <a:spcPts val="1000"/>
              </a:spcBef>
              <a:spcAft>
                <a:spcPts val="600"/>
              </a:spcAft>
              <a:buSzPts val="1100"/>
              <a:tabLst>
                <a:tab pos="540385" algn="l"/>
              </a:tabLst>
            </a:pPr>
            <a:r>
              <a:rPr lang="en-US" sz="1600" dirty="0">
                <a:latin typeface="Arial" panose="020B0604020202020204" pitchFamily="34" charset="0"/>
                <a:cs typeface="Arial" panose="020B0604020202020204" pitchFamily="34" charset="0"/>
              </a:rPr>
              <a:t>In late November 2016, an amount of R15 000 000.00 was paid into the NPO’s bank account. The NPO 2 was hijacked and the signatories to the bank was changed to three known individuals.  </a:t>
            </a:r>
          </a:p>
          <a:p>
            <a:pPr marL="228600" lvl="2" algn="just">
              <a:lnSpc>
                <a:spcPct val="170000"/>
              </a:lnSpc>
              <a:spcBef>
                <a:spcPts val="1000"/>
              </a:spcBef>
              <a:spcAft>
                <a:spcPts val="600"/>
              </a:spcAft>
              <a:buSzPts val="1100"/>
              <a:tabLst>
                <a:tab pos="540385" algn="l"/>
              </a:tabLst>
            </a:pPr>
            <a:endParaRPr lang="en-US" sz="1600" dirty="0">
              <a:latin typeface="Arial" panose="020B0604020202020204" pitchFamily="34" charset="0"/>
              <a:cs typeface="Arial" panose="020B0604020202020204" pitchFamily="34" charset="0"/>
            </a:endParaRPr>
          </a:p>
          <a:p>
            <a:pPr marL="0" indent="0" algn="just">
              <a:buNone/>
            </a:pPr>
            <a:endParaRPr lang="en-US" sz="1600" u="sng" dirty="0">
              <a:latin typeface="Arial" panose="020B0604020202020204" pitchFamily="34" charset="0"/>
              <a:cs typeface="Arial" panose="020B0604020202020204" pitchFamily="34" charset="0"/>
            </a:endParaRPr>
          </a:p>
          <a:p>
            <a:endParaRPr lang="en-US" sz="1600" dirty="0"/>
          </a:p>
        </p:txBody>
      </p:sp>
      <p:sp>
        <p:nvSpPr>
          <p:cNvPr id="4" name="Text Placeholder 3"/>
          <p:cNvSpPr>
            <a:spLocks noGrp="1"/>
          </p:cNvSpPr>
          <p:nvPr>
            <p:ph type="body" sz="quarter" idx="3"/>
          </p:nvPr>
        </p:nvSpPr>
        <p:spPr>
          <a:xfrm>
            <a:off x="6932023" y="1454332"/>
            <a:ext cx="5111931" cy="444138"/>
          </a:xfrm>
        </p:spPr>
        <p:txBody>
          <a:bodyPr>
            <a:normAutofit/>
          </a:bodyPr>
          <a:lstStyle/>
          <a:p>
            <a:r>
              <a:rPr lang="en-US" sz="2000" dirty="0" smtClean="0">
                <a:latin typeface="Arial" panose="020B0604020202020204" pitchFamily="34" charset="0"/>
                <a:cs typeface="Arial" panose="020B0604020202020204" pitchFamily="34" charset="0"/>
              </a:rPr>
              <a:t>New information since the last meeting</a:t>
            </a:r>
            <a:endParaRPr lang="en-US" sz="20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6844936" y="2475258"/>
            <a:ext cx="5199018" cy="3684588"/>
          </a:xfrm>
        </p:spPr>
        <p:txBody>
          <a:bodyPr>
            <a:normAutofit/>
          </a:bodyPr>
          <a:lstStyle/>
          <a:p>
            <a:pPr>
              <a:lnSpc>
                <a:spcPct val="150000"/>
              </a:lnSpc>
            </a:pPr>
            <a:r>
              <a:rPr lang="en-US" sz="1600" dirty="0">
                <a:latin typeface="Arial" panose="020B0604020202020204" pitchFamily="34" charset="0"/>
                <a:cs typeface="Arial" panose="020B0604020202020204" pitchFamily="34" charset="0"/>
              </a:rPr>
              <a:t>Referrals for two individuals has been referred to the National Prosecuting Authority for prosecution </a:t>
            </a:r>
          </a:p>
          <a:p>
            <a:pPr>
              <a:lnSpc>
                <a:spcPct val="150000"/>
              </a:lnSpc>
            </a:pPr>
            <a:r>
              <a:rPr lang="en-US" sz="1600" dirty="0">
                <a:latin typeface="Arial" panose="020B0604020202020204" pitchFamily="34" charset="0"/>
                <a:cs typeface="Arial" panose="020B0604020202020204" pitchFamily="34" charset="0"/>
              </a:rPr>
              <a:t>Civil Litigation to set aside the grant award and preserve properties is ongoing.</a:t>
            </a:r>
          </a:p>
        </p:txBody>
      </p:sp>
      <p:sp>
        <p:nvSpPr>
          <p:cNvPr id="7" name="Rectangle 6"/>
          <p:cNvSpPr/>
          <p:nvPr/>
        </p:nvSpPr>
        <p:spPr>
          <a:xfrm>
            <a:off x="2447108" y="235131"/>
            <a:ext cx="5723851"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6" name="Slide Number Placeholder 5"/>
          <p:cNvSpPr>
            <a:spLocks noGrp="1"/>
          </p:cNvSpPr>
          <p:nvPr>
            <p:ph type="sldNum" sz="quarter" idx="12"/>
          </p:nvPr>
        </p:nvSpPr>
        <p:spPr/>
        <p:txBody>
          <a:bodyPr/>
          <a:lstStyle/>
          <a:p>
            <a:fld id="{A9CDD504-248B-3749-98AD-45ADFBB8EDAD}" type="slidenum">
              <a:rPr lang="en-US" smtClean="0"/>
              <a:t>75</a:t>
            </a:fld>
            <a:endParaRPr lang="en-US" dirty="0"/>
          </a:p>
        </p:txBody>
      </p:sp>
    </p:spTree>
    <p:extLst>
      <p:ext uri="{BB962C8B-B14F-4D97-AF65-F5344CB8AC3E}">
        <p14:creationId xmlns:p14="http://schemas.microsoft.com/office/powerpoint/2010/main" val="40658155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651346"/>
            <a:ext cx="5692775" cy="517319"/>
          </a:xfrm>
        </p:spPr>
        <p:txBody>
          <a:bodyPr>
            <a:normAutofit/>
          </a:bodyPr>
          <a:lstStyle/>
          <a:p>
            <a:r>
              <a:rPr lang="en-US" sz="1600" dirty="0">
                <a:latin typeface="Arial" panose="020B0604020202020204" pitchFamily="34" charset="0"/>
                <a:cs typeface="Arial" panose="020B0604020202020204" pitchFamily="34" charset="0"/>
              </a:rPr>
              <a:t>Information previously reported on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2022 </a:t>
            </a:r>
          </a:p>
          <a:p>
            <a:endParaRPr lang="en-US" sz="1400" dirty="0"/>
          </a:p>
        </p:txBody>
      </p:sp>
      <p:sp>
        <p:nvSpPr>
          <p:cNvPr id="3" name="Content Placeholder 2"/>
          <p:cNvSpPr>
            <a:spLocks noGrp="1"/>
          </p:cNvSpPr>
          <p:nvPr>
            <p:ph sz="half" idx="2"/>
          </p:nvPr>
        </p:nvSpPr>
        <p:spPr>
          <a:xfrm>
            <a:off x="182880" y="2168665"/>
            <a:ext cx="6374674" cy="3991181"/>
          </a:xfrm>
        </p:spPr>
        <p:txBody>
          <a:bodyPr>
            <a:noAutofit/>
          </a:bodyPr>
          <a:lstStyle/>
          <a:p>
            <a:pPr marL="0" indent="0" algn="just">
              <a:lnSpc>
                <a:spcPct val="150000"/>
              </a:lnSpc>
              <a:buNone/>
            </a:pPr>
            <a:r>
              <a:rPr lang="en-US" sz="1600" u="sng" dirty="0" smtClean="0">
                <a:latin typeface="Arial" panose="020B0604020202020204" pitchFamily="34" charset="0"/>
                <a:cs typeface="Arial" panose="020B0604020202020204" pitchFamily="34" charset="0"/>
              </a:rPr>
              <a:t>Findings - </a:t>
            </a:r>
            <a:r>
              <a:rPr lang="en-US" sz="1600" dirty="0" smtClean="0">
                <a:latin typeface="Arial" panose="020B0604020202020204" pitchFamily="34" charset="0"/>
                <a:cs typeface="Arial" panose="020B0604020202020204" pitchFamily="34" charset="0"/>
              </a:rPr>
              <a:t>NPO </a:t>
            </a:r>
            <a:r>
              <a:rPr lang="en-US" sz="1600" dirty="0">
                <a:latin typeface="Arial" panose="020B0604020202020204" pitchFamily="34" charset="0"/>
                <a:cs typeface="Arial" panose="020B0604020202020204" pitchFamily="34" charset="0"/>
              </a:rPr>
              <a:t>2 - PHASE 1 </a:t>
            </a:r>
            <a:endParaRPr lang="en-US" sz="1600" dirty="0"/>
          </a:p>
          <a:p>
            <a:pPr algn="just">
              <a:lnSpc>
                <a:spcPct val="150000"/>
              </a:lnSpc>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known individual hijacked the identity of NPO 2 and submitted an application to the NLC dated 9 September 2016 requesting funding for the construction of a drug rehabilitation centre in Gauteng.</a:t>
            </a:r>
          </a:p>
          <a:p>
            <a:pPr algn="just">
              <a:lnSpc>
                <a:spcPct val="150000"/>
              </a:lnSpc>
            </a:pPr>
            <a:r>
              <a:rPr lang="en-US" sz="1600" dirty="0">
                <a:latin typeface="Arial" panose="020B0604020202020204" pitchFamily="34" charset="0"/>
                <a:cs typeface="Arial" panose="020B0604020202020204" pitchFamily="34" charset="0"/>
              </a:rPr>
              <a:t>The application was approved and NLC awarded a total of R27 585,625,29 grant funding to the NPO 2.</a:t>
            </a:r>
          </a:p>
          <a:p>
            <a:pPr algn="just">
              <a:lnSpc>
                <a:spcPct val="150000"/>
              </a:lnSpc>
            </a:pPr>
            <a:r>
              <a:rPr lang="en-US" sz="1600" dirty="0">
                <a:latin typeface="Arial" panose="020B0604020202020204" pitchFamily="34" charset="0"/>
                <a:cs typeface="Arial" panose="020B0604020202020204" pitchFamily="34" charset="0"/>
              </a:rPr>
              <a:t>Few building blocks were constructed in an existing Drug rehab in Gauteng. The newly constructed structures are in poor quality. No Value for money.</a:t>
            </a:r>
          </a:p>
          <a:p>
            <a:endParaRPr lang="en-US" sz="3200" dirty="0"/>
          </a:p>
        </p:txBody>
      </p:sp>
      <p:sp>
        <p:nvSpPr>
          <p:cNvPr id="4" name="Text Placeholder 3"/>
          <p:cNvSpPr>
            <a:spLocks noGrp="1"/>
          </p:cNvSpPr>
          <p:nvPr>
            <p:ph type="body" sz="quarter" idx="3"/>
          </p:nvPr>
        </p:nvSpPr>
        <p:spPr>
          <a:xfrm>
            <a:off x="7123611" y="1419497"/>
            <a:ext cx="4850674" cy="505097"/>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7123611" y="2168665"/>
            <a:ext cx="4850674" cy="3991181"/>
          </a:xfrm>
        </p:spPr>
        <p:txBody>
          <a:bodyPr>
            <a:normAutofit/>
          </a:bodyPr>
          <a:lstStyle/>
          <a:p>
            <a:pPr>
              <a:lnSpc>
                <a:spcPct val="150000"/>
              </a:lnSpc>
            </a:pPr>
            <a:r>
              <a:rPr lang="en-US" sz="1600" dirty="0" smtClean="0">
                <a:latin typeface="Arial" panose="020B0604020202020204" pitchFamily="34" charset="0"/>
                <a:cs typeface="Arial" panose="020B0604020202020204" pitchFamily="34" charset="0"/>
              </a:rPr>
              <a:t>None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2133599" y="226423"/>
            <a:ext cx="6296297"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76</a:t>
            </a:fld>
            <a:endParaRPr lang="en-US" dirty="0"/>
          </a:p>
        </p:txBody>
      </p:sp>
    </p:spTree>
    <p:extLst>
      <p:ext uri="{BB962C8B-B14F-4D97-AF65-F5344CB8AC3E}">
        <p14:creationId xmlns:p14="http://schemas.microsoft.com/office/powerpoint/2010/main" val="3282710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0630" y="1431341"/>
            <a:ext cx="5866946" cy="702259"/>
          </a:xfrm>
        </p:spPr>
        <p:txBody>
          <a:bodyPr>
            <a:normAutofit/>
          </a:bodyPr>
          <a:lstStyle/>
          <a:p>
            <a:r>
              <a:rPr lang="en-US" sz="1600" dirty="0">
                <a:latin typeface="Arial" panose="020B0604020202020204" pitchFamily="34" charset="0"/>
                <a:cs typeface="Arial" panose="020B0604020202020204" pitchFamily="34" charset="0"/>
              </a:rPr>
              <a:t>Information previously reported on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2022 </a:t>
            </a:r>
          </a:p>
          <a:p>
            <a:endParaRPr lang="en-US" sz="14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p:txBody>
          <a:bodyPr>
            <a:normAutofit/>
          </a:bodyPr>
          <a:lstStyle/>
          <a:p>
            <a:pPr marL="0" lvl="0" indent="0" algn="just">
              <a:lnSpc>
                <a:spcPct val="150000"/>
              </a:lnSpc>
              <a:buNone/>
            </a:pPr>
            <a:r>
              <a:rPr lang="en-US" dirty="0">
                <a:solidFill>
                  <a:prstClr val="black"/>
                </a:solidFill>
                <a:latin typeface="Arial" panose="020B0604020202020204" pitchFamily="34" charset="0"/>
                <a:cs typeface="Arial" panose="020B0604020202020204" pitchFamily="34" charset="0"/>
              </a:rPr>
              <a:t> </a:t>
            </a:r>
          </a:p>
          <a:p>
            <a:pPr marL="0" indent="0">
              <a:buNone/>
            </a:pPr>
            <a:endParaRPr lang="en-US" dirty="0"/>
          </a:p>
        </p:txBody>
      </p:sp>
      <p:sp>
        <p:nvSpPr>
          <p:cNvPr id="4" name="Text Placeholder 3"/>
          <p:cNvSpPr>
            <a:spLocks noGrp="1"/>
          </p:cNvSpPr>
          <p:nvPr>
            <p:ph type="body" sz="quarter" idx="3"/>
          </p:nvPr>
        </p:nvSpPr>
        <p:spPr>
          <a:xfrm>
            <a:off x="6688182" y="1262744"/>
            <a:ext cx="5103223" cy="513806"/>
          </a:xfrm>
        </p:spPr>
        <p:txBody>
          <a:bodyPr>
            <a:normAutofit/>
          </a:bodyPr>
          <a:lstStyle/>
          <a:p>
            <a:r>
              <a:rPr lang="en-US" sz="1600" dirty="0" smtClean="0">
                <a:latin typeface="Arial" panose="020B0604020202020204" pitchFamily="34" charset="0"/>
                <a:cs typeface="Arial" panose="020B0604020202020204" pitchFamily="34" charset="0"/>
              </a:rPr>
              <a:t>New information since last meeting</a:t>
            </a:r>
            <a:endParaRPr lang="en-US" sz="16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6818810" y="2133600"/>
            <a:ext cx="4536577" cy="4026246"/>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130630" y="2133600"/>
            <a:ext cx="6392090" cy="4109330"/>
          </a:xfrm>
          <a:prstGeom prst="rect">
            <a:avLst/>
          </a:prstGeom>
        </p:spPr>
        <p:txBody>
          <a:bodyPr wrap="square">
            <a:spAutoFit/>
          </a:bodyPr>
          <a:lstStyle/>
          <a:p>
            <a:pPr algn="just">
              <a:lnSpc>
                <a:spcPct val="150000"/>
              </a:lnSpc>
            </a:pPr>
            <a:r>
              <a:rPr lang="en-US" sz="1600" b="1" u="sng" dirty="0">
                <a:latin typeface="Arial" panose="020B0604020202020204" pitchFamily="34" charset="0"/>
                <a:cs typeface="Arial" panose="020B0604020202020204" pitchFamily="34" charset="0"/>
              </a:rPr>
              <a:t>NPO 2 Financial </a:t>
            </a:r>
            <a:r>
              <a:rPr lang="en-US" sz="1600" b="1" u="sng" dirty="0" smtClean="0">
                <a:latin typeface="Arial" panose="020B0604020202020204" pitchFamily="34" charset="0"/>
                <a:cs typeface="Arial" panose="020B0604020202020204" pitchFamily="34" charset="0"/>
              </a:rPr>
              <a:t>Investigation -  </a:t>
            </a:r>
            <a:r>
              <a:rPr lang="en-US" sz="1600" dirty="0">
                <a:latin typeface="Arial" panose="020B0604020202020204" pitchFamily="34" charset="0"/>
                <a:cs typeface="Arial" panose="020B0604020202020204" pitchFamily="34" charset="0"/>
              </a:rPr>
              <a:t>NPO 2 – PHASE 1 </a:t>
            </a:r>
          </a:p>
          <a:p>
            <a:pPr algn="just">
              <a:lnSpc>
                <a:spcPct val="150000"/>
              </a:lnSpc>
            </a:pPr>
            <a:endParaRPr lang="en-US" sz="1600" b="1" u="sng"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As mentioned above NPO 2 was awarded R27 585,625,29. </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Of the amount paid to NPO 2, R10 ,406 387.34 was paid to one known individual’s personal account. </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R3.1 million was paid to the same individual’s Law Firm.</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R3,588,700 was paid to the company owned by the brother to one senior official of NLC.</a:t>
            </a:r>
            <a:r>
              <a:rPr lang="en-US" sz="1600" u="sng" dirty="0">
                <a:latin typeface="Arial" panose="020B0604020202020204" pitchFamily="34" charset="0"/>
                <a:cs typeface="Arial" panose="020B0604020202020204" pitchFamily="34" charset="0"/>
              </a:rPr>
              <a:t> </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NPO 2 bank statement reveal that two amounts R264 240,34 and R271 000.00,  were used for the purchase of two Food outlet Franchises owned by known individual. </a:t>
            </a:r>
          </a:p>
        </p:txBody>
      </p:sp>
      <p:sp>
        <p:nvSpPr>
          <p:cNvPr id="7" name="Rectangle 6"/>
          <p:cNvSpPr/>
          <p:nvPr/>
        </p:nvSpPr>
        <p:spPr>
          <a:xfrm>
            <a:off x="2151016" y="217714"/>
            <a:ext cx="6019943"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8" name="Slide Number Placeholder 7"/>
          <p:cNvSpPr>
            <a:spLocks noGrp="1"/>
          </p:cNvSpPr>
          <p:nvPr>
            <p:ph type="sldNum" sz="quarter" idx="12"/>
          </p:nvPr>
        </p:nvSpPr>
        <p:spPr/>
        <p:txBody>
          <a:bodyPr/>
          <a:lstStyle/>
          <a:p>
            <a:fld id="{A9CDD504-248B-3749-98AD-45ADFBB8EDAD}" type="slidenum">
              <a:rPr lang="en-US" smtClean="0"/>
              <a:t>77</a:t>
            </a:fld>
            <a:endParaRPr lang="en-US" dirty="0"/>
          </a:p>
        </p:txBody>
      </p:sp>
    </p:spTree>
    <p:extLst>
      <p:ext uri="{BB962C8B-B14F-4D97-AF65-F5344CB8AC3E}">
        <p14:creationId xmlns:p14="http://schemas.microsoft.com/office/powerpoint/2010/main" val="24656563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7714" y="1985554"/>
            <a:ext cx="6163491" cy="489704"/>
          </a:xfrm>
        </p:spPr>
        <p:txBody>
          <a:bodyPr>
            <a:noAutofit/>
          </a:bodyPr>
          <a:lstStyle/>
          <a:p>
            <a:r>
              <a:rPr lang="en-US" sz="2000" dirty="0">
                <a:latin typeface="Arial" panose="020B0604020202020204" pitchFamily="34" charset="0"/>
                <a:cs typeface="Arial" panose="020B0604020202020204" pitchFamily="34" charset="0"/>
              </a:rPr>
              <a:t>Information previously reported on the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March 2022 </a:t>
            </a:r>
          </a:p>
          <a:p>
            <a:endParaRPr lang="en-US" sz="2000" dirty="0">
              <a:solidFill>
                <a:srgbClr val="FF0000"/>
              </a:solidFill>
            </a:endParaRPr>
          </a:p>
        </p:txBody>
      </p:sp>
      <p:sp>
        <p:nvSpPr>
          <p:cNvPr id="3" name="Content Placeholder 2"/>
          <p:cNvSpPr>
            <a:spLocks noGrp="1"/>
          </p:cNvSpPr>
          <p:nvPr>
            <p:ph sz="half" idx="2"/>
          </p:nvPr>
        </p:nvSpPr>
        <p:spPr>
          <a:xfrm>
            <a:off x="217714" y="2123768"/>
            <a:ext cx="5779861" cy="4036078"/>
          </a:xfrm>
        </p:spPr>
        <p:txBody>
          <a:bodyPr>
            <a:normAutofit/>
          </a:bodyPr>
          <a:lstStyle/>
          <a:p>
            <a:pPr marL="0" indent="0" algn="just">
              <a:lnSpc>
                <a:spcPct val="150000"/>
              </a:lnSpc>
              <a:buNone/>
            </a:pPr>
            <a:r>
              <a:rPr lang="en-US" sz="1600" dirty="0">
                <a:latin typeface="Arial" panose="020B0604020202020204" pitchFamily="34" charset="0"/>
                <a:cs typeface="Arial" panose="020B0604020202020204" pitchFamily="34" charset="0"/>
              </a:rPr>
              <a:t>NPO 2 – PHASE 1</a:t>
            </a:r>
          </a:p>
          <a:p>
            <a:pPr marL="171450" indent="-171450" algn="just">
              <a:lnSpc>
                <a:spcPct val="150000"/>
              </a:lnSpc>
            </a:pPr>
            <a:r>
              <a:rPr lang="en-US" sz="1600" dirty="0" smtClean="0">
                <a:latin typeface="Arial" panose="020B0604020202020204" pitchFamily="34" charset="0"/>
                <a:cs typeface="Arial" panose="020B0604020202020204" pitchFamily="34" charset="0"/>
              </a:rPr>
              <a:t>Bank </a:t>
            </a:r>
            <a:r>
              <a:rPr lang="en-US" sz="1600" dirty="0">
                <a:latin typeface="Arial" panose="020B0604020202020204" pitchFamily="34" charset="0"/>
                <a:cs typeface="Arial" panose="020B0604020202020204" pitchFamily="34" charset="0"/>
              </a:rPr>
              <a:t>statements further revealed that R5 million was transferred to one Attorney for the purchase of R11 million farm.</a:t>
            </a:r>
          </a:p>
          <a:p>
            <a:pPr marL="171450" indent="-171450" algn="just">
              <a:lnSpc>
                <a:spcPct val="150000"/>
              </a:lnSpc>
            </a:pPr>
            <a:r>
              <a:rPr lang="en-US" sz="1600" dirty="0">
                <a:latin typeface="Arial" panose="020B0604020202020204" pitchFamily="34" charset="0"/>
                <a:cs typeface="Arial" panose="020B0604020202020204" pitchFamily="34" charset="0"/>
              </a:rPr>
              <a:t>It has been determined that R201 400.00 was paid from NPO 2 bank account for the purchase of a vehicle.</a:t>
            </a:r>
          </a:p>
          <a:p>
            <a:pPr marL="285750" indent="-285750" algn="just">
              <a:lnSpc>
                <a:spcPct val="150000"/>
              </a:lnSpc>
            </a:pPr>
            <a:endParaRPr lang="en-US" sz="1600" dirty="0">
              <a:latin typeface="Arial" panose="020B0604020202020204" pitchFamily="34" charset="0"/>
              <a:cs typeface="Arial" panose="020B0604020202020204" pitchFamily="34" charset="0"/>
            </a:endParaRPr>
          </a:p>
          <a:p>
            <a:pPr marL="285750" indent="-285750" algn="just">
              <a:lnSpc>
                <a:spcPct val="150000"/>
              </a:lnSpc>
            </a:pPr>
            <a:endParaRPr lang="en-US" sz="1600" dirty="0">
              <a:latin typeface="Arial" panose="020B0604020202020204" pitchFamily="34" charset="0"/>
              <a:cs typeface="Arial" panose="020B0604020202020204" pitchFamily="34" charset="0"/>
            </a:endParaRPr>
          </a:p>
          <a:p>
            <a:pPr marL="285750" indent="-285750" algn="just">
              <a:lnSpc>
                <a:spcPct val="150000"/>
              </a:lnSpc>
            </a:pPr>
            <a:endParaRPr lang="en-US" sz="1600" u="sng" dirty="0">
              <a:latin typeface="Arial" panose="020B0604020202020204" pitchFamily="34" charset="0"/>
              <a:cs typeface="Arial" panose="020B0604020202020204" pitchFamily="34" charset="0"/>
            </a:endParaRPr>
          </a:p>
          <a:p>
            <a:pPr marL="0" indent="0">
              <a:buNone/>
            </a:pPr>
            <a:endParaRPr lang="en-US" sz="1600" dirty="0"/>
          </a:p>
        </p:txBody>
      </p:sp>
      <p:sp>
        <p:nvSpPr>
          <p:cNvPr id="4" name="Text Placeholder 3"/>
          <p:cNvSpPr>
            <a:spLocks noGrp="1"/>
          </p:cNvSpPr>
          <p:nvPr>
            <p:ph type="body" sz="quarter" idx="3"/>
          </p:nvPr>
        </p:nvSpPr>
        <p:spPr>
          <a:xfrm>
            <a:off x="6592388" y="1358538"/>
            <a:ext cx="5355771" cy="487680"/>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6731726" y="2475258"/>
            <a:ext cx="4623662" cy="3684588"/>
          </a:xfrm>
        </p:spPr>
        <p:txBody>
          <a:bodyPr>
            <a:normAutofit/>
          </a:bodyPr>
          <a:lstStyle/>
          <a:p>
            <a:r>
              <a:rPr lang="en-US" sz="1600" dirty="0" smtClean="0">
                <a:latin typeface="Arial" panose="020B0604020202020204" pitchFamily="34" charset="0"/>
                <a:cs typeface="Arial" panose="020B0604020202020204" pitchFamily="34" charset="0"/>
              </a:rPr>
              <a:t>None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3021874" y="252549"/>
            <a:ext cx="5149085" cy="313932"/>
          </a:xfrm>
          <a:prstGeom prst="rect">
            <a:avLst/>
          </a:prstGeom>
        </p:spPr>
        <p:txBody>
          <a:bodyPr wrap="square">
            <a:spAutoFit/>
          </a:bodyPr>
          <a:lstStyle/>
          <a:p>
            <a:pPr lvl="0">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78</a:t>
            </a:fld>
            <a:endParaRPr lang="en-US" dirty="0"/>
          </a:p>
        </p:txBody>
      </p:sp>
    </p:spTree>
    <p:extLst>
      <p:ext uri="{BB962C8B-B14F-4D97-AF65-F5344CB8AC3E}">
        <p14:creationId xmlns:p14="http://schemas.microsoft.com/office/powerpoint/2010/main" val="20392952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8701" y="1436915"/>
            <a:ext cx="5902235" cy="966651"/>
          </a:xfrm>
        </p:spPr>
        <p:txBody>
          <a:bodyPr>
            <a:norm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800" dirty="0"/>
          </a:p>
        </p:txBody>
      </p:sp>
      <p:sp>
        <p:nvSpPr>
          <p:cNvPr id="3" name="Content Placeholder 2"/>
          <p:cNvSpPr>
            <a:spLocks noGrp="1"/>
          </p:cNvSpPr>
          <p:nvPr>
            <p:ph sz="half" idx="2"/>
          </p:nvPr>
        </p:nvSpPr>
        <p:spPr>
          <a:xfrm>
            <a:off x="158701" y="1872343"/>
            <a:ext cx="5838874" cy="4287503"/>
          </a:xfrm>
        </p:spPr>
        <p:txBody>
          <a:bodyPr>
            <a:noAutofit/>
          </a:bodyPr>
          <a:lstStyle/>
          <a:p>
            <a:pPr marL="0" indent="0" algn="just">
              <a:lnSpc>
                <a:spcPct val="150000"/>
              </a:lnSpc>
              <a:buNone/>
            </a:pPr>
            <a:r>
              <a:rPr lang="en-US" sz="1600" b="1" dirty="0" smtClean="0">
                <a:latin typeface="Arial" panose="020B0604020202020204" pitchFamily="34" charset="0"/>
                <a:cs typeface="Arial" panose="020B0604020202020204" pitchFamily="34" charset="0"/>
              </a:rPr>
              <a:t>NPO </a:t>
            </a:r>
            <a:r>
              <a:rPr lang="en-US" sz="1600" b="1" dirty="0">
                <a:latin typeface="Arial" panose="020B0604020202020204" pitchFamily="34" charset="0"/>
                <a:cs typeface="Arial" panose="020B0604020202020204" pitchFamily="34" charset="0"/>
              </a:rPr>
              <a:t>6 –  PHASE 1 </a:t>
            </a:r>
          </a:p>
          <a:p>
            <a:pPr algn="just">
              <a:lnSpc>
                <a:spcPct val="150000"/>
              </a:lnSpc>
            </a:pPr>
            <a:r>
              <a:rPr lang="en-US" sz="1600" dirty="0" smtClean="0">
                <a:latin typeface="Arial" panose="020B0604020202020204" pitchFamily="34" charset="0"/>
                <a:cs typeface="Arial" panose="020B0604020202020204" pitchFamily="34" charset="0"/>
              </a:rPr>
              <a:t>NPO </a:t>
            </a:r>
            <a:r>
              <a:rPr lang="en-US" sz="1600" dirty="0">
                <a:latin typeface="Arial" panose="020B0604020202020204" pitchFamily="34" charset="0"/>
                <a:cs typeface="Arial" panose="020B0604020202020204" pitchFamily="34" charset="0"/>
              </a:rPr>
              <a:t>6 applied for grant funding in 2016/2017 for construction of athletics tracks in Northern Cape. The application was approved and grant funding to the tune of R15 000 000.00 was approved. NPO 6 and NLC signed a Grant Agreement on 26 February 2018. NLC effected the payment of R15 million into the account number of NPO 6 on 7 March 2018. </a:t>
            </a:r>
          </a:p>
          <a:p>
            <a:pPr algn="just">
              <a:lnSpc>
                <a:spcPct val="150000"/>
              </a:lnSpc>
            </a:pPr>
            <a:r>
              <a:rPr lang="en-US" sz="1600" dirty="0">
                <a:latin typeface="Arial" panose="020B0604020202020204" pitchFamily="34" charset="0"/>
                <a:cs typeface="Arial" panose="020B0604020202020204" pitchFamily="34" charset="0"/>
              </a:rPr>
              <a:t>The initial 15 million granted to the NPO 6 was misused. The Project only started when NLC granted further amount of R4.2 million to the NPO.</a:t>
            </a:r>
          </a:p>
        </p:txBody>
      </p:sp>
      <p:sp>
        <p:nvSpPr>
          <p:cNvPr id="4" name="Text Placeholder 3"/>
          <p:cNvSpPr>
            <a:spLocks noGrp="1"/>
          </p:cNvSpPr>
          <p:nvPr>
            <p:ph type="body" sz="quarter" idx="3"/>
          </p:nvPr>
        </p:nvSpPr>
        <p:spPr>
          <a:xfrm>
            <a:off x="6984274" y="1375954"/>
            <a:ext cx="5059680" cy="496389"/>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6270171" y="2299064"/>
            <a:ext cx="5695405" cy="3860782"/>
          </a:xfrm>
        </p:spPr>
        <p:txBody>
          <a:bodyPr>
            <a:normAutofit/>
          </a:bodyPr>
          <a:lstStyle/>
          <a:p>
            <a:pPr>
              <a:lnSpc>
                <a:spcPct val="150000"/>
              </a:lnSpc>
            </a:pPr>
            <a:r>
              <a:rPr lang="en-US" sz="1600" dirty="0">
                <a:latin typeface="Arial" panose="020B0604020202020204" pitchFamily="34" charset="0"/>
                <a:cs typeface="Arial" panose="020B0604020202020204" pitchFamily="34" charset="0"/>
              </a:rPr>
              <a:t>The SIU obtained a preservation order against properties purchased through NLC </a:t>
            </a:r>
            <a:r>
              <a:rPr lang="en-US" sz="1600" dirty="0" smtClean="0">
                <a:latin typeface="Arial" panose="020B0604020202020204" pitchFamily="34" charset="0"/>
                <a:cs typeface="Arial" panose="020B0604020202020204" pitchFamily="34" charset="0"/>
              </a:rPr>
              <a:t>funds.  </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An application is being drafted to review and set aside the grant funding contract. </a:t>
            </a:r>
          </a:p>
        </p:txBody>
      </p:sp>
      <p:sp>
        <p:nvSpPr>
          <p:cNvPr id="6" name="Rectangle 5"/>
          <p:cNvSpPr/>
          <p:nvPr/>
        </p:nvSpPr>
        <p:spPr>
          <a:xfrm>
            <a:off x="2368730" y="269966"/>
            <a:ext cx="5802229"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79</a:t>
            </a:fld>
            <a:endParaRPr lang="en-US" dirty="0"/>
          </a:p>
        </p:txBody>
      </p:sp>
    </p:spTree>
    <p:extLst>
      <p:ext uri="{BB962C8B-B14F-4D97-AF65-F5344CB8AC3E}">
        <p14:creationId xmlns:p14="http://schemas.microsoft.com/office/powerpoint/2010/main" val="419641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74" y="1793966"/>
            <a:ext cx="11521439" cy="4206808"/>
          </a:xfrm>
        </p:spPr>
        <p:txBody>
          <a:bodyPr>
            <a:normAutofit/>
          </a:bodyPr>
          <a:lstStyle/>
          <a:p>
            <a:pPr marL="0" indent="0" algn="just">
              <a:lnSpc>
                <a:spcPct val="150000"/>
              </a:lnSpc>
              <a:buNone/>
            </a:pPr>
            <a:r>
              <a:rPr lang="en-US" sz="1800" dirty="0">
                <a:solidFill>
                  <a:prstClr val="black"/>
                </a:solidFill>
                <a:latin typeface="Arial" panose="020B0604020202020204" pitchFamily="34" charset="0"/>
                <a:cs typeface="Arial" panose="020B0604020202020204" pitchFamily="34" charset="0"/>
              </a:rPr>
              <a:t>On 20 November 2020 the Honorable President of the Republic of South Africa  has given the SIU the powers to investigate matters relating to the affairs of the National Lotteries Commission (“ NLC”). The Investigation commenced with Phase 1 comprised of allegations that emanate from the Department of Trade and Industry through Nexia SAB&amp;T report. The SIU has completed Phase 1 of the investigation which comprised of 12 allegations ( NPO’s / NPC’s). </a:t>
            </a:r>
            <a:endParaRPr lang="en-US" sz="1800" b="1" dirty="0">
              <a:solidFill>
                <a:srgbClr val="FF0000"/>
              </a:solidFill>
              <a:latin typeface="Arial" panose="020B0604020202020204" pitchFamily="34" charset="0"/>
              <a:cs typeface="Arial" panose="020B0604020202020204" pitchFamily="34" charset="0"/>
            </a:endParaRPr>
          </a:p>
          <a:p>
            <a:pPr marL="0" indent="0" algn="just">
              <a:lnSpc>
                <a:spcPct val="150000"/>
              </a:lnSpc>
              <a:buNone/>
            </a:pPr>
            <a:r>
              <a:rPr lang="en-US" sz="1800" dirty="0">
                <a:solidFill>
                  <a:prstClr val="black"/>
                </a:solidFill>
                <a:latin typeface="Arial" panose="020B0604020202020204" pitchFamily="34" charset="0"/>
                <a:cs typeface="Arial" panose="020B0604020202020204" pitchFamily="34" charset="0"/>
              </a:rPr>
              <a:t>The amount involved in Phase 1 investigations is </a:t>
            </a:r>
            <a:r>
              <a:rPr lang="en-US" sz="1800" b="1" dirty="0">
                <a:solidFill>
                  <a:prstClr val="black"/>
                </a:solidFill>
                <a:latin typeface="Arial" panose="020B0604020202020204" pitchFamily="34" charset="0"/>
                <a:cs typeface="Arial" panose="020B0604020202020204" pitchFamily="34" charset="0"/>
              </a:rPr>
              <a:t>R279 million</a:t>
            </a:r>
            <a:r>
              <a:rPr lang="en-US" sz="1800" dirty="0">
                <a:solidFill>
                  <a:prstClr val="black"/>
                </a:solidFill>
                <a:latin typeface="Arial" panose="020B0604020202020204" pitchFamily="34" charset="0"/>
                <a:cs typeface="Arial" panose="020B0604020202020204" pitchFamily="34" charset="0"/>
              </a:rPr>
              <a:t>. The said amount was </a:t>
            </a:r>
            <a:r>
              <a:rPr lang="en-US" sz="1800" dirty="0" smtClean="0">
                <a:solidFill>
                  <a:prstClr val="black"/>
                </a:solidFill>
                <a:latin typeface="Arial" panose="020B0604020202020204" pitchFamily="34" charset="0"/>
                <a:cs typeface="Arial" panose="020B0604020202020204" pitchFamily="34" charset="0"/>
              </a:rPr>
              <a:t>corruptly </a:t>
            </a:r>
            <a:r>
              <a:rPr lang="en-US" sz="1800" dirty="0">
                <a:solidFill>
                  <a:prstClr val="black"/>
                </a:solidFill>
                <a:latin typeface="Arial" panose="020B0604020202020204" pitchFamily="34" charset="0"/>
                <a:cs typeface="Arial" panose="020B0604020202020204" pitchFamily="34" charset="0"/>
              </a:rPr>
              <a:t>siphoned out of NLC with the assistance of Executive and Board members. </a:t>
            </a:r>
          </a:p>
          <a:p>
            <a:pPr marL="0" indent="0" algn="just">
              <a:lnSpc>
                <a:spcPct val="150000"/>
              </a:lnSpc>
              <a:buNone/>
            </a:pPr>
            <a:r>
              <a:rPr lang="en-US" sz="1800" dirty="0">
                <a:solidFill>
                  <a:prstClr val="black"/>
                </a:solidFill>
                <a:latin typeface="Arial" panose="020B0604020202020204" pitchFamily="34" charset="0"/>
                <a:cs typeface="Arial" panose="020B0604020202020204" pitchFamily="34" charset="0"/>
              </a:rPr>
              <a:t>SIU commenced with Phase 2 investigation with 17 matters on 1 March which later </a:t>
            </a:r>
            <a:r>
              <a:rPr lang="en-US" sz="1800" dirty="0">
                <a:latin typeface="Arial" panose="020B0604020202020204" pitchFamily="34" charset="0"/>
                <a:cs typeface="Arial" panose="020B0604020202020204" pitchFamily="34" charset="0"/>
              </a:rPr>
              <a:t>increased to 24 matters . </a:t>
            </a:r>
          </a:p>
          <a:p>
            <a:pPr marL="0" indent="0" algn="just">
              <a:buNone/>
            </a:pPr>
            <a:endParaRPr lang="en-US" sz="1800" dirty="0"/>
          </a:p>
        </p:txBody>
      </p:sp>
      <p:sp>
        <p:nvSpPr>
          <p:cNvPr id="4" name="Rectangle 3"/>
          <p:cNvSpPr/>
          <p:nvPr/>
        </p:nvSpPr>
        <p:spPr>
          <a:xfrm>
            <a:off x="1968137" y="95793"/>
            <a:ext cx="7315200"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EXECUTIVE SUMMARY </a:t>
            </a:r>
            <a:endParaRPr lang="en-US" dirty="0"/>
          </a:p>
        </p:txBody>
      </p:sp>
      <p:sp>
        <p:nvSpPr>
          <p:cNvPr id="5" name="Slide Number Placeholder 4"/>
          <p:cNvSpPr>
            <a:spLocks noGrp="1"/>
          </p:cNvSpPr>
          <p:nvPr>
            <p:ph type="sldNum" sz="quarter" idx="12"/>
          </p:nvPr>
        </p:nvSpPr>
        <p:spPr/>
        <p:txBody>
          <a:bodyPr/>
          <a:lstStyle/>
          <a:p>
            <a:fld id="{A9CDD504-248B-3749-98AD-45ADFBB8EDAD}" type="slidenum">
              <a:rPr lang="en-US" smtClean="0"/>
              <a:t>8</a:t>
            </a:fld>
            <a:endParaRPr lang="en-US" dirty="0"/>
          </a:p>
        </p:txBody>
      </p:sp>
    </p:spTree>
    <p:extLst>
      <p:ext uri="{BB962C8B-B14F-4D97-AF65-F5344CB8AC3E}">
        <p14:creationId xmlns:p14="http://schemas.microsoft.com/office/powerpoint/2010/main" val="24521694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7714" y="1651346"/>
            <a:ext cx="5779861" cy="823912"/>
          </a:xfrm>
        </p:spPr>
        <p:txBody>
          <a:bodyPr>
            <a:normAutofit/>
          </a:bodyPr>
          <a:lstStyle/>
          <a:p>
            <a:pPr algn="just">
              <a:lnSpc>
                <a:spcPct val="150000"/>
              </a:lnSpc>
            </a:pPr>
            <a:r>
              <a:rPr lang="en-US" sz="1600" dirty="0">
                <a:latin typeface="Arial" panose="020B0604020202020204" pitchFamily="34" charset="0"/>
                <a:cs typeface="Arial" panose="020B0604020202020204" pitchFamily="34" charset="0"/>
              </a:rPr>
              <a:t>Information previously reported on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2022 </a:t>
            </a:r>
          </a:p>
          <a:p>
            <a:pPr algn="just">
              <a:lnSpc>
                <a:spcPct val="150000"/>
              </a:lnSpc>
            </a:pPr>
            <a:endParaRPr lang="en-US" sz="14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217714" y="2020389"/>
            <a:ext cx="5779862" cy="4139457"/>
          </a:xfrm>
        </p:spPr>
        <p:txBody>
          <a:bodyPr>
            <a:normAutofit/>
          </a:bodyPr>
          <a:lstStyle/>
          <a:p>
            <a:pPr marL="0" indent="0" algn="just">
              <a:lnSpc>
                <a:spcPct val="150000"/>
              </a:lnSpc>
              <a:buNone/>
            </a:pPr>
            <a:r>
              <a:rPr lang="en-US" sz="1600" dirty="0">
                <a:latin typeface="Arial" panose="020B0604020202020204" pitchFamily="34" charset="0"/>
                <a:cs typeface="Arial" panose="020B0604020202020204" pitchFamily="34" charset="0"/>
              </a:rPr>
              <a:t>NPO 6 –  PHASE 1 </a:t>
            </a:r>
            <a:r>
              <a:rPr lang="en-US" sz="1600" dirty="0" smtClean="0">
                <a:latin typeface="Arial" panose="020B0604020202020204" pitchFamily="34" charset="0"/>
                <a:cs typeface="Arial" panose="020B0604020202020204" pitchFamily="34" charset="0"/>
              </a:rPr>
              <a:t>–</a:t>
            </a:r>
          </a:p>
          <a:p>
            <a:pPr marL="0" indent="0" algn="just">
              <a:lnSpc>
                <a:spcPct val="150000"/>
              </a:lnSpc>
              <a:buNone/>
            </a:pPr>
            <a:r>
              <a:rPr lang="en-US" sz="1600" dirty="0" smtClean="0">
                <a:latin typeface="Arial" panose="020B0604020202020204" pitchFamily="34" charset="0"/>
                <a:cs typeface="Arial" panose="020B0604020202020204" pitchFamily="34" charset="0"/>
              </a:rPr>
              <a:t>NPO </a:t>
            </a:r>
            <a:r>
              <a:rPr lang="en-US" sz="1600" dirty="0">
                <a:latin typeface="Arial" panose="020B0604020202020204" pitchFamily="34" charset="0"/>
                <a:cs typeface="Arial" panose="020B0604020202020204" pitchFamily="34" charset="0"/>
              </a:rPr>
              <a:t>6 paid R10 000 000 to one known company on the same day the money was paid into their account. On 14 March 2018, the known company paid an amount of R2 500 000.00 to the conveyancer</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270170" y="1651346"/>
            <a:ext cx="5712823" cy="369043"/>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6172199" y="2475258"/>
            <a:ext cx="5906589" cy="3684588"/>
          </a:xfrm>
        </p:spPr>
        <p:txBody>
          <a:bodyPr>
            <a:normAutofit/>
          </a:bodyPr>
          <a:lstStyle/>
          <a:p>
            <a:pPr algn="just">
              <a:lnSpc>
                <a:spcPct val="150000"/>
              </a:lnSpc>
            </a:pPr>
            <a:r>
              <a:rPr lang="en-US" sz="1600" dirty="0">
                <a:latin typeface="Arial" panose="020B0604020202020204" pitchFamily="34" charset="0"/>
                <a:cs typeface="Arial" panose="020B0604020202020204" pitchFamily="34" charset="0"/>
              </a:rPr>
              <a:t>Between 7 April 2018 and 23 July 2018 a total amount of R110 000.00 was paid for car repairs and deposit for vehicle on behalf of an individual known to the </a:t>
            </a:r>
            <a:r>
              <a:rPr lang="en-US" sz="1600" dirty="0" smtClean="0">
                <a:latin typeface="Arial" panose="020B0604020202020204" pitchFamily="34" charset="0"/>
                <a:cs typeface="Arial" panose="020B0604020202020204" pitchFamily="34" charset="0"/>
              </a:rPr>
              <a:t>SIU. </a:t>
            </a: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On 26 March 2018 the same individual purchased a vehicle to the value of R205 000.00 using the funds received from the NLC. </a:t>
            </a:r>
          </a:p>
          <a:p>
            <a:pPr algn="just">
              <a:lnSpc>
                <a:spcPct val="150000"/>
              </a:lnSpc>
            </a:pPr>
            <a:r>
              <a:rPr lang="en-US" sz="1600" dirty="0">
                <a:latin typeface="Arial" panose="020B0604020202020204" pitchFamily="34" charset="0"/>
                <a:cs typeface="Arial" panose="020B0604020202020204" pitchFamily="34" charset="0"/>
              </a:rPr>
              <a:t>R58 500 00 was paid </a:t>
            </a:r>
            <a:r>
              <a:rPr lang="en-US" sz="1600" dirty="0" smtClean="0">
                <a:latin typeface="Arial" panose="020B0604020202020204" pitchFamily="34" charset="0"/>
                <a:cs typeface="Arial" panose="020B0604020202020204" pitchFamily="34" charset="0"/>
              </a:rPr>
              <a:t>for a center known to SIU </a:t>
            </a:r>
            <a:r>
              <a:rPr lang="en-US" sz="1600" dirty="0">
                <a:latin typeface="Arial" panose="020B0604020202020204" pitchFamily="34" charset="0"/>
                <a:cs typeface="Arial" panose="020B0604020202020204" pitchFamily="34" charset="0"/>
              </a:rPr>
              <a:t>30 March 2018. </a:t>
            </a:r>
          </a:p>
          <a:p>
            <a:pPr marL="0" indent="0">
              <a:buNone/>
            </a:pPr>
            <a:endParaRPr lang="en-US" sz="3600" dirty="0"/>
          </a:p>
        </p:txBody>
      </p:sp>
      <p:sp>
        <p:nvSpPr>
          <p:cNvPr id="6" name="Rectangle 5"/>
          <p:cNvSpPr/>
          <p:nvPr/>
        </p:nvSpPr>
        <p:spPr>
          <a:xfrm>
            <a:off x="2751909" y="217714"/>
            <a:ext cx="5419050"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80</a:t>
            </a:fld>
            <a:endParaRPr lang="en-US" dirty="0"/>
          </a:p>
        </p:txBody>
      </p:sp>
    </p:spTree>
    <p:extLst>
      <p:ext uri="{BB962C8B-B14F-4D97-AF65-F5344CB8AC3E}">
        <p14:creationId xmlns:p14="http://schemas.microsoft.com/office/powerpoint/2010/main" val="25619767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0298" y="1924594"/>
            <a:ext cx="5797278" cy="550664"/>
          </a:xfrm>
        </p:spPr>
        <p:txBody>
          <a:bodyPr>
            <a:normAutofit fontScale="850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200298" y="2475258"/>
            <a:ext cx="5797277" cy="3684588"/>
          </a:xfrm>
        </p:spPr>
        <p:txBody>
          <a:bodyPr>
            <a:normAutofit/>
          </a:bodyPr>
          <a:lstStyle/>
          <a:p>
            <a:pPr>
              <a:lnSpc>
                <a:spcPct val="150000"/>
              </a:lnSpc>
            </a:pPr>
            <a:r>
              <a:rPr lang="en-US" sz="1600" dirty="0" smtClean="0">
                <a:latin typeface="Arial" panose="020B0604020202020204" pitchFamily="34" charset="0"/>
                <a:cs typeface="Arial" panose="020B0604020202020204" pitchFamily="34" charset="0"/>
              </a:rPr>
              <a:t>None</a:t>
            </a: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365966" y="1393372"/>
            <a:ext cx="5582194" cy="635726"/>
          </a:xfrm>
        </p:spPr>
        <p:txBody>
          <a:bodyPr>
            <a:normAutofit fontScale="92500"/>
          </a:bodyPr>
          <a:lstStyle/>
          <a:p>
            <a:r>
              <a:rPr lang="en-US" dirty="0" smtClean="0">
                <a:latin typeface="Arial" panose="020B0604020202020204" pitchFamily="34" charset="0"/>
                <a:cs typeface="Arial" panose="020B0604020202020204" pitchFamily="34" charset="0"/>
              </a:rPr>
              <a:t>New information since the last meeting</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5997577" y="2264229"/>
            <a:ext cx="6020252" cy="3895617"/>
          </a:xfrm>
        </p:spPr>
        <p:txBody>
          <a:bodyPr>
            <a:normAutofit fontScale="62500" lnSpcReduction="20000"/>
          </a:bodyPr>
          <a:lstStyle/>
          <a:p>
            <a:pPr>
              <a:lnSpc>
                <a:spcPct val="150000"/>
              </a:lnSpc>
            </a:pPr>
            <a:r>
              <a:rPr lang="en-US" dirty="0">
                <a:latin typeface="Arial" panose="020B0604020202020204" pitchFamily="34" charset="0"/>
                <a:cs typeface="Arial" panose="020B0604020202020204" pitchFamily="34" charset="0"/>
              </a:rPr>
              <a:t>R635 000.00 was paid to a business man known to the </a:t>
            </a:r>
            <a:r>
              <a:rPr lang="en-US" dirty="0" smtClean="0">
                <a:latin typeface="Arial" panose="020B0604020202020204" pitchFamily="34" charset="0"/>
                <a:cs typeface="Arial" panose="020B0604020202020204" pitchFamily="34" charset="0"/>
              </a:rPr>
              <a:t>SIU.</a:t>
            </a: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R2 207 000.00 was paid to service a </a:t>
            </a:r>
            <a:r>
              <a:rPr lang="en-US" dirty="0" smtClean="0">
                <a:latin typeface="Arial" panose="020B0604020202020204" pitchFamily="34" charset="0"/>
                <a:cs typeface="Arial" panose="020B0604020202020204" pitchFamily="34" charset="0"/>
              </a:rPr>
              <a:t>loan.</a:t>
            </a: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R182 000.00 was paid to the personal account of the individual mentioned </a:t>
            </a:r>
            <a:r>
              <a:rPr lang="en-US" dirty="0" smtClean="0">
                <a:latin typeface="Arial" panose="020B0604020202020204" pitchFamily="34" charset="0"/>
                <a:cs typeface="Arial" panose="020B0604020202020204" pitchFamily="34" charset="0"/>
              </a:rPr>
              <a:t>above. </a:t>
            </a: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R2122 550.00 was paid to the entity  other bank account held at </a:t>
            </a:r>
            <a:r>
              <a:rPr lang="en-US" dirty="0" smtClean="0">
                <a:latin typeface="Arial" panose="020B0604020202020204" pitchFamily="34" charset="0"/>
                <a:cs typeface="Arial" panose="020B0604020202020204" pitchFamily="34" charset="0"/>
              </a:rPr>
              <a:t>a known Bank.</a:t>
            </a: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R806 550.00 was used to purchase an IT </a:t>
            </a:r>
            <a:r>
              <a:rPr lang="en-US" dirty="0" smtClean="0">
                <a:latin typeface="Arial" panose="020B0604020202020204" pitchFamily="34" charset="0"/>
                <a:cs typeface="Arial" panose="020B0604020202020204" pitchFamily="34" charset="0"/>
              </a:rPr>
              <a:t>software.</a:t>
            </a:r>
            <a:endParaRPr lang="en-US" dirty="0"/>
          </a:p>
        </p:txBody>
      </p:sp>
      <p:sp>
        <p:nvSpPr>
          <p:cNvPr id="6" name="Rectangle 5"/>
          <p:cNvSpPr/>
          <p:nvPr/>
        </p:nvSpPr>
        <p:spPr>
          <a:xfrm>
            <a:off x="2464526" y="191589"/>
            <a:ext cx="6226628" cy="341632"/>
          </a:xfrm>
          <a:prstGeom prst="rect">
            <a:avLst/>
          </a:prstGeom>
        </p:spPr>
        <p:txBody>
          <a:bodyPr wrap="square">
            <a:spAutoFit/>
          </a:bodyPr>
          <a:lstStyle/>
          <a:p>
            <a:pPr lvl="0" algn="ctr">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81</a:t>
            </a:fld>
            <a:endParaRPr lang="en-US" dirty="0"/>
          </a:p>
        </p:txBody>
      </p:sp>
    </p:spTree>
    <p:extLst>
      <p:ext uri="{BB962C8B-B14F-4D97-AF65-F5344CB8AC3E}">
        <p14:creationId xmlns:p14="http://schemas.microsoft.com/office/powerpoint/2010/main" val="14359516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7714" y="1651346"/>
            <a:ext cx="5779861" cy="823912"/>
          </a:xfrm>
        </p:spPr>
        <p:txBody>
          <a:bodyPr>
            <a:normAutofit/>
          </a:bodyPr>
          <a:lstStyle/>
          <a:p>
            <a:pPr algn="just">
              <a:lnSpc>
                <a:spcPct val="150000"/>
              </a:lnSpc>
            </a:pPr>
            <a:r>
              <a:rPr lang="en-US" sz="1600" dirty="0">
                <a:latin typeface="Arial" panose="020B0604020202020204" pitchFamily="34" charset="0"/>
                <a:cs typeface="Arial" panose="020B0604020202020204" pitchFamily="34" charset="0"/>
              </a:rPr>
              <a:t>Information previously reported on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2022 </a:t>
            </a:r>
          </a:p>
          <a:p>
            <a:pPr algn="just">
              <a:lnSpc>
                <a:spcPct val="150000"/>
              </a:lnSpc>
            </a:pPr>
            <a:endParaRPr lang="en-US" sz="14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217714" y="2011680"/>
            <a:ext cx="5779861" cy="4148165"/>
          </a:xfrm>
        </p:spPr>
        <p:txBody>
          <a:bodyPr>
            <a:noAutofit/>
          </a:bodyPr>
          <a:lstStyle/>
          <a:p>
            <a:pPr marL="0" indent="0" algn="just">
              <a:lnSpc>
                <a:spcPct val="170000"/>
              </a:lnSpc>
              <a:buNone/>
            </a:pPr>
            <a:r>
              <a:rPr lang="en-US" sz="1600" dirty="0">
                <a:latin typeface="Arial" panose="020B0604020202020204" pitchFamily="34" charset="0"/>
                <a:cs typeface="Arial" panose="020B0604020202020204" pitchFamily="34" charset="0"/>
              </a:rPr>
              <a:t>NPO 8 -  PHASE 1</a:t>
            </a:r>
          </a:p>
          <a:p>
            <a:pPr algn="just">
              <a:lnSpc>
                <a:spcPct val="170000"/>
              </a:lnSpc>
            </a:pPr>
            <a:r>
              <a:rPr lang="en-US" sz="1600" dirty="0" smtClean="0">
                <a:latin typeface="Arial" panose="020B0604020202020204" pitchFamily="34" charset="0"/>
                <a:cs typeface="Arial" panose="020B0604020202020204" pitchFamily="34" charset="0"/>
              </a:rPr>
              <a:t>NPO </a:t>
            </a:r>
            <a:r>
              <a:rPr lang="en-US" sz="1600" dirty="0">
                <a:latin typeface="Arial" panose="020B0604020202020204" pitchFamily="34" charset="0"/>
                <a:cs typeface="Arial" panose="020B0604020202020204" pitchFamily="34" charset="0"/>
              </a:rPr>
              <a:t>8 submitted an application for grant funding to NLC on 11 February 2016 for R49 935 697.52. </a:t>
            </a:r>
          </a:p>
          <a:p>
            <a:pPr algn="just">
              <a:lnSpc>
                <a:spcPct val="170000"/>
              </a:lnSpc>
            </a:pPr>
            <a:r>
              <a:rPr lang="en-US" sz="1600" dirty="0">
                <a:latin typeface="Arial" panose="020B0604020202020204" pitchFamily="34" charset="0"/>
                <a:cs typeface="Arial" panose="020B0604020202020204" pitchFamily="34" charset="0"/>
              </a:rPr>
              <a:t>The purpose of the request was to assist another NPC, for the project of drilling 200 boreholes in Limpopo, Mpumalanga, North West, Free State and Eastern Cape Provinces.</a:t>
            </a:r>
          </a:p>
          <a:p>
            <a:pPr algn="just">
              <a:lnSpc>
                <a:spcPct val="170000"/>
              </a:lnSpc>
            </a:pPr>
            <a:r>
              <a:rPr lang="en-US" sz="1600" dirty="0">
                <a:latin typeface="Arial" panose="020B0604020202020204" pitchFamily="34" charset="0"/>
                <a:cs typeface="Arial" panose="020B0604020202020204" pitchFamily="34" charset="0"/>
              </a:rPr>
              <a:t>On 19 February 2016 NLC awarded NPO 8 Learning Centre grant funding of R 55,463,735.00. </a:t>
            </a:r>
          </a:p>
          <a:p>
            <a:endParaRPr lang="en-US" sz="1600" dirty="0"/>
          </a:p>
        </p:txBody>
      </p:sp>
      <p:sp>
        <p:nvSpPr>
          <p:cNvPr id="4" name="Text Placeholder 3"/>
          <p:cNvSpPr>
            <a:spLocks noGrp="1"/>
          </p:cNvSpPr>
          <p:nvPr>
            <p:ph type="body" sz="quarter" idx="3"/>
          </p:nvPr>
        </p:nvSpPr>
        <p:spPr>
          <a:xfrm>
            <a:off x="6583680" y="1651346"/>
            <a:ext cx="5399314" cy="448506"/>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296297" y="2351314"/>
            <a:ext cx="5686697" cy="3808532"/>
          </a:xfrm>
        </p:spPr>
        <p:txBody>
          <a:bodyPr>
            <a:normAutofit/>
          </a:bodyPr>
          <a:lstStyle/>
          <a:p>
            <a:pPr>
              <a:lnSpc>
                <a:spcPct val="200000"/>
              </a:lnSpc>
            </a:pPr>
            <a:r>
              <a:rPr lang="en-US" sz="1600" dirty="0">
                <a:latin typeface="Arial" panose="020B0604020202020204" pitchFamily="34" charset="0"/>
                <a:cs typeface="Arial" panose="020B0604020202020204" pitchFamily="34" charset="0"/>
              </a:rPr>
              <a:t>Referral to be submitted to the National Prosecuting Authority by 30 </a:t>
            </a:r>
            <a:r>
              <a:rPr lang="en-US" sz="1800" dirty="0">
                <a:latin typeface="Arial" panose="020B0604020202020204" pitchFamily="34" charset="0"/>
                <a:cs typeface="Arial" panose="020B0604020202020204" pitchFamily="34" charset="0"/>
              </a:rPr>
              <a:t>October</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2022.</a:t>
            </a:r>
            <a:endParaRPr lang="en-US" sz="1600" dirty="0">
              <a:latin typeface="Arial" panose="020B0604020202020204" pitchFamily="34" charset="0"/>
              <a:cs typeface="Arial" panose="020B0604020202020204" pitchFamily="34" charset="0"/>
            </a:endParaRPr>
          </a:p>
          <a:p>
            <a:pPr algn="just">
              <a:lnSpc>
                <a:spcPct val="200000"/>
              </a:lnSpc>
            </a:pPr>
            <a:r>
              <a:rPr lang="en-US" sz="1600" dirty="0">
                <a:latin typeface="Arial" panose="020B0604020202020204" pitchFamily="34" charset="0"/>
                <a:cs typeface="Arial" panose="020B0604020202020204" pitchFamily="34" charset="0"/>
              </a:rPr>
              <a:t>Civil litigation to recover the R10 million that was  freely given to the company linked to NLC official and the house bought using NLC funds by NPO Chairperson is </a:t>
            </a:r>
            <a:r>
              <a:rPr lang="en-US" sz="1600" dirty="0" smtClean="0">
                <a:latin typeface="Arial" panose="020B0604020202020204" pitchFamily="34" charset="0"/>
                <a:cs typeface="Arial" panose="020B0604020202020204" pitchFamily="34" charset="0"/>
              </a:rPr>
              <a:t>underway.</a:t>
            </a:r>
            <a:endParaRPr lang="en-US" sz="1600" dirty="0">
              <a:latin typeface="Arial" panose="020B0604020202020204" pitchFamily="34" charset="0"/>
              <a:cs typeface="Arial" panose="020B0604020202020204" pitchFamily="34" charset="0"/>
            </a:endParaRPr>
          </a:p>
          <a:p>
            <a:endParaRPr lang="en-US" sz="3200" dirty="0"/>
          </a:p>
        </p:txBody>
      </p:sp>
      <p:sp>
        <p:nvSpPr>
          <p:cNvPr id="6" name="Rectangle 5"/>
          <p:cNvSpPr/>
          <p:nvPr/>
        </p:nvSpPr>
        <p:spPr>
          <a:xfrm>
            <a:off x="2621280" y="217714"/>
            <a:ext cx="5549679"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82</a:t>
            </a:fld>
            <a:endParaRPr lang="en-US" dirty="0"/>
          </a:p>
        </p:txBody>
      </p:sp>
    </p:spTree>
    <p:extLst>
      <p:ext uri="{BB962C8B-B14F-4D97-AF65-F5344CB8AC3E}">
        <p14:creationId xmlns:p14="http://schemas.microsoft.com/office/powerpoint/2010/main" val="33626354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1" y="1651345"/>
            <a:ext cx="5936616" cy="1318277"/>
          </a:xfrm>
        </p:spPr>
        <p:txBody>
          <a:bodyPr>
            <a:noAutofit/>
          </a:bodyPr>
          <a:lstStyle/>
          <a:p>
            <a:pPr algn="just">
              <a:lnSpc>
                <a:spcPct val="150000"/>
              </a:lnSpc>
            </a:pPr>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pPr lvl="0" algn="just">
              <a:lnSpc>
                <a:spcPct val="150000"/>
              </a:lnSpc>
            </a:pPr>
            <a:endParaRPr lang="en-US" sz="1800" dirty="0">
              <a:solidFill>
                <a:prstClr val="black"/>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65463" y="2475258"/>
            <a:ext cx="6365966" cy="3684587"/>
          </a:xfrm>
        </p:spPr>
        <p:txBody>
          <a:bodyPr>
            <a:normAutofit/>
          </a:bodyPr>
          <a:lstStyle/>
          <a:p>
            <a:pPr marL="0" indent="0" algn="just">
              <a:lnSpc>
                <a:spcPct val="190000"/>
              </a:lnSpc>
              <a:buNone/>
            </a:pPr>
            <a:r>
              <a:rPr lang="en-US" sz="1600" dirty="0">
                <a:latin typeface="Arial" panose="020B0604020202020204" pitchFamily="34" charset="0"/>
                <a:cs typeface="Arial" panose="020B0604020202020204" pitchFamily="34" charset="0"/>
              </a:rPr>
              <a:t>NPO 8 -  PHASE 1</a:t>
            </a:r>
            <a:endParaRPr lang="en-US" sz="1600" dirty="0"/>
          </a:p>
          <a:p>
            <a:pPr algn="just">
              <a:lnSpc>
                <a:spcPct val="190000"/>
              </a:lnSpc>
            </a:pPr>
            <a:r>
              <a:rPr lang="en-US" sz="1600" dirty="0" smtClean="0">
                <a:latin typeface="Arial" panose="020B0604020202020204" pitchFamily="34" charset="0"/>
                <a:cs typeface="Arial" panose="020B0604020202020204" pitchFamily="34" charset="0"/>
              </a:rPr>
              <a:t>On </a:t>
            </a:r>
            <a:r>
              <a:rPr lang="en-US" sz="1600" dirty="0">
                <a:latin typeface="Arial" panose="020B0604020202020204" pitchFamily="34" charset="0"/>
                <a:cs typeface="Arial" panose="020B0604020202020204" pitchFamily="34" charset="0"/>
              </a:rPr>
              <a:t>22 February 2016, NPO 8 and another NPC signed a memorandum of understanding that the grant will be transferred to another NPC within two working days upon receipt thereof.</a:t>
            </a:r>
          </a:p>
          <a:p>
            <a:pPr algn="just">
              <a:lnSpc>
                <a:spcPct val="190000"/>
              </a:lnSpc>
            </a:pPr>
            <a:r>
              <a:rPr lang="en-US" sz="1600" dirty="0">
                <a:latin typeface="Arial" panose="020B0604020202020204" pitchFamily="34" charset="0"/>
                <a:cs typeface="Arial" panose="020B0604020202020204" pitchFamily="34" charset="0"/>
              </a:rPr>
              <a:t>On 24 February 2016, NPO 8 transferred the grant funding of </a:t>
            </a:r>
            <a:r>
              <a:rPr lang="en-US" sz="1600" dirty="0" smtClean="0">
                <a:latin typeface="Arial" panose="020B0604020202020204" pitchFamily="34" charset="0"/>
                <a:cs typeface="Arial" panose="020B0604020202020204" pitchFamily="34" charset="0"/>
              </a:rPr>
              <a:t>R55,250,000.00 </a:t>
            </a:r>
            <a:r>
              <a:rPr lang="en-US" sz="1600" dirty="0">
                <a:latin typeface="Arial" panose="020B0604020202020204" pitchFamily="34" charset="0"/>
                <a:cs typeface="Arial" panose="020B0604020202020204" pitchFamily="34" charset="0"/>
              </a:rPr>
              <a:t>to the bank account of another NPC as per the signed Agreement.</a:t>
            </a:r>
          </a:p>
          <a:p>
            <a:pPr algn="just">
              <a:lnSpc>
                <a:spcPct val="150000"/>
              </a:lnSpc>
            </a:pPr>
            <a:endParaRPr lang="en-US" sz="1600" dirty="0">
              <a:latin typeface="Arial" panose="020B0604020202020204" pitchFamily="34" charset="0"/>
              <a:cs typeface="Arial" panose="020B0604020202020204" pitchFamily="34" charset="0"/>
            </a:endParaRPr>
          </a:p>
          <a:p>
            <a:endParaRPr lang="en-US" sz="1600" dirty="0"/>
          </a:p>
        </p:txBody>
      </p:sp>
      <p:sp>
        <p:nvSpPr>
          <p:cNvPr id="4" name="Text Placeholder 3"/>
          <p:cNvSpPr>
            <a:spLocks noGrp="1"/>
          </p:cNvSpPr>
          <p:nvPr>
            <p:ph type="body" sz="quarter" idx="3"/>
          </p:nvPr>
        </p:nvSpPr>
        <p:spPr>
          <a:xfrm>
            <a:off x="6905897" y="1651346"/>
            <a:ext cx="4833256" cy="448506"/>
          </a:xfrm>
        </p:spPr>
        <p:txBody>
          <a:bodyPr>
            <a:normAutofit fontScale="92500"/>
          </a:bodyPr>
          <a:lstStyle/>
          <a:p>
            <a:r>
              <a:rPr lang="en-US" dirty="0" smtClean="0"/>
              <a:t>New information since the last meeting</a:t>
            </a:r>
            <a:endParaRPr lang="en-US" dirty="0"/>
          </a:p>
        </p:txBody>
      </p:sp>
      <p:sp>
        <p:nvSpPr>
          <p:cNvPr id="6" name="Content Placeholder 5"/>
          <p:cNvSpPr>
            <a:spLocks noGrp="1"/>
          </p:cNvSpPr>
          <p:nvPr>
            <p:ph sz="quarter" idx="4"/>
          </p:nvPr>
        </p:nvSpPr>
        <p:spPr>
          <a:xfrm>
            <a:off x="6966858" y="2475258"/>
            <a:ext cx="4388530" cy="3684588"/>
          </a:xfrm>
        </p:spPr>
        <p:txBody>
          <a:bodyPr>
            <a:normAutofit/>
          </a:bodyPr>
          <a:lstStyle/>
          <a:p>
            <a:pPr marL="0" indent="0">
              <a:buNone/>
            </a:pP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7" name="Rectangle 6"/>
          <p:cNvSpPr/>
          <p:nvPr/>
        </p:nvSpPr>
        <p:spPr>
          <a:xfrm>
            <a:off x="2255519" y="148046"/>
            <a:ext cx="6164193" cy="341632"/>
          </a:xfrm>
          <a:prstGeom prst="rect">
            <a:avLst/>
          </a:prstGeom>
        </p:spPr>
        <p:txBody>
          <a:bodyPr wrap="square">
            <a:spAutoFit/>
          </a:bodyPr>
          <a:lstStyle/>
          <a:p>
            <a:pPr lvl="0" algn="ctr">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INVESTIGATION INTO NPO’S AND NPC’s</a:t>
            </a:r>
          </a:p>
        </p:txBody>
      </p:sp>
      <p:sp>
        <p:nvSpPr>
          <p:cNvPr id="5" name="Slide Number Placeholder 4"/>
          <p:cNvSpPr>
            <a:spLocks noGrp="1"/>
          </p:cNvSpPr>
          <p:nvPr>
            <p:ph type="sldNum" sz="quarter" idx="12"/>
          </p:nvPr>
        </p:nvSpPr>
        <p:spPr/>
        <p:txBody>
          <a:bodyPr/>
          <a:lstStyle/>
          <a:p>
            <a:fld id="{A9CDD504-248B-3749-98AD-45ADFBB8EDAD}" type="slidenum">
              <a:rPr lang="en-US" smtClean="0"/>
              <a:t>83</a:t>
            </a:fld>
            <a:endParaRPr lang="en-US" dirty="0"/>
          </a:p>
        </p:txBody>
      </p:sp>
    </p:spTree>
    <p:extLst>
      <p:ext uri="{BB962C8B-B14F-4D97-AF65-F5344CB8AC3E}">
        <p14:creationId xmlns:p14="http://schemas.microsoft.com/office/powerpoint/2010/main" val="1201973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3212" y="1767840"/>
            <a:ext cx="5884364" cy="827314"/>
          </a:xfrm>
        </p:spPr>
        <p:txBody>
          <a:bodyPr>
            <a:normAutofit/>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191589" y="2185851"/>
            <a:ext cx="6583680" cy="3973995"/>
          </a:xfrm>
        </p:spPr>
        <p:txBody>
          <a:bodyPr>
            <a:noAutofit/>
          </a:bodyPr>
          <a:lstStyle/>
          <a:p>
            <a:pPr marL="0" indent="0">
              <a:lnSpc>
                <a:spcPct val="150000"/>
              </a:lnSpc>
              <a:buNone/>
            </a:pPr>
            <a:r>
              <a:rPr lang="en-US" sz="1400" b="1" dirty="0">
                <a:latin typeface="Arial" panose="020B0604020202020204" pitchFamily="34" charset="0"/>
                <a:cs typeface="Arial" panose="020B0604020202020204" pitchFamily="34" charset="0"/>
              </a:rPr>
              <a:t>NPO 8 -  PHASE 1 </a:t>
            </a:r>
          </a:p>
          <a:p>
            <a:pPr marL="0" indent="0">
              <a:lnSpc>
                <a:spcPct val="150000"/>
              </a:lnSpc>
              <a:buNone/>
            </a:pPr>
            <a:r>
              <a:rPr lang="en-US" sz="1400" u="sng" dirty="0" smtClean="0">
                <a:latin typeface="Arial" panose="020B0604020202020204" pitchFamily="34" charset="0"/>
                <a:cs typeface="Arial" panose="020B0604020202020204" pitchFamily="34" charset="0"/>
              </a:rPr>
              <a:t>Financial </a:t>
            </a:r>
            <a:r>
              <a:rPr lang="en-US" sz="1400" u="sng" dirty="0">
                <a:latin typeface="Arial" panose="020B0604020202020204" pitchFamily="34" charset="0"/>
                <a:cs typeface="Arial" panose="020B0604020202020204" pitchFamily="34" charset="0"/>
              </a:rPr>
              <a:t>Investigation (continued)</a:t>
            </a:r>
          </a:p>
          <a:p>
            <a:pPr algn="just">
              <a:lnSpc>
                <a:spcPct val="150000"/>
              </a:lnSpc>
            </a:pPr>
            <a:r>
              <a:rPr lang="en-US" sz="1400" dirty="0">
                <a:latin typeface="Arial" panose="020B0604020202020204" pitchFamily="34" charset="0"/>
                <a:cs typeface="Arial" panose="020B0604020202020204" pitchFamily="34" charset="0"/>
              </a:rPr>
              <a:t>A total of R10,005,200.00 was transferred to one entity for services which were never rendered.</a:t>
            </a:r>
          </a:p>
          <a:p>
            <a:pPr algn="just">
              <a:lnSpc>
                <a:spcPct val="150000"/>
              </a:lnSpc>
            </a:pPr>
            <a:r>
              <a:rPr lang="en-US" sz="1400" dirty="0">
                <a:latin typeface="Arial" panose="020B0604020202020204" pitchFamily="34" charset="0"/>
                <a:cs typeface="Arial" panose="020B0604020202020204" pitchFamily="34" charset="0"/>
              </a:rPr>
              <a:t>R599,750.30 was used to purchase a new vehicle. An amount of R158,000.00 was also used to purchase another new vehicle. </a:t>
            </a:r>
          </a:p>
          <a:p>
            <a:pPr algn="just">
              <a:lnSpc>
                <a:spcPct val="150000"/>
              </a:lnSpc>
            </a:pPr>
            <a:r>
              <a:rPr lang="en-US" sz="1400" dirty="0">
                <a:latin typeface="Arial" panose="020B0604020202020204" pitchFamily="34" charset="0"/>
                <a:cs typeface="Arial" panose="020B0604020202020204" pitchFamily="34" charset="0"/>
              </a:rPr>
              <a:t>R2,641,898.88 was used to purchase a property.</a:t>
            </a:r>
          </a:p>
          <a:p>
            <a:pPr algn="just">
              <a:lnSpc>
                <a:spcPct val="150000"/>
              </a:lnSpc>
            </a:pPr>
            <a:r>
              <a:rPr lang="en-US" sz="1400" dirty="0">
                <a:latin typeface="Arial" panose="020B0604020202020204" pitchFamily="34" charset="0"/>
                <a:cs typeface="Arial" panose="020B0604020202020204" pitchFamily="34" charset="0"/>
              </a:rPr>
              <a:t>R1 million was transferred to the Call account of the known entity.</a:t>
            </a:r>
          </a:p>
          <a:p>
            <a:pPr algn="just">
              <a:lnSpc>
                <a:spcPct val="150000"/>
              </a:lnSpc>
            </a:pPr>
            <a:r>
              <a:rPr lang="en-US" sz="1400" dirty="0">
                <a:latin typeface="Arial" panose="020B0604020202020204" pitchFamily="34" charset="0"/>
                <a:cs typeface="Arial" panose="020B0604020202020204" pitchFamily="34" charset="0"/>
              </a:rPr>
              <a:t> R2,2m was transferred to another known entity. </a:t>
            </a:r>
          </a:p>
          <a:p>
            <a:pPr algn="just">
              <a:lnSpc>
                <a:spcPct val="150000"/>
              </a:lnSpc>
            </a:pPr>
            <a:r>
              <a:rPr lang="en-US" sz="1400" dirty="0">
                <a:latin typeface="Arial" panose="020B0604020202020204" pitchFamily="34" charset="0"/>
                <a:cs typeface="Arial" panose="020B0604020202020204" pitchFamily="34" charset="0"/>
              </a:rPr>
              <a:t>R341, 575,30 was used to purchase a second hand</a:t>
            </a:r>
          </a:p>
        </p:txBody>
      </p:sp>
      <p:sp>
        <p:nvSpPr>
          <p:cNvPr id="4" name="Text Placeholder 3"/>
          <p:cNvSpPr>
            <a:spLocks noGrp="1"/>
          </p:cNvSpPr>
          <p:nvPr>
            <p:ph type="body" sz="quarter" idx="3"/>
          </p:nvPr>
        </p:nvSpPr>
        <p:spPr>
          <a:xfrm>
            <a:off x="6775269" y="1384664"/>
            <a:ext cx="5303519" cy="583474"/>
          </a:xfrm>
        </p:spPr>
        <p:txBody>
          <a:bodyPr>
            <a:normAutofit/>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940730" y="2475258"/>
            <a:ext cx="4414657" cy="3684588"/>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2734490" y="226423"/>
            <a:ext cx="5436469"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84</a:t>
            </a:fld>
            <a:endParaRPr lang="en-US" dirty="0"/>
          </a:p>
        </p:txBody>
      </p:sp>
    </p:spTree>
    <p:extLst>
      <p:ext uri="{BB962C8B-B14F-4D97-AF65-F5344CB8AC3E}">
        <p14:creationId xmlns:p14="http://schemas.microsoft.com/office/powerpoint/2010/main" val="1476818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5794" y="1651346"/>
            <a:ext cx="5901782" cy="699968"/>
          </a:xfrm>
        </p:spPr>
        <p:txBody>
          <a:bodyPr>
            <a:norm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600" dirty="0">
              <a:solidFill>
                <a:prstClr val="black"/>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95794" y="2133600"/>
            <a:ext cx="6365966" cy="4026246"/>
          </a:xfrm>
        </p:spPr>
        <p:txBody>
          <a:bodyPr>
            <a:normAutofit/>
          </a:bodyPr>
          <a:lstStyle/>
          <a:p>
            <a:pPr marL="0" indent="0">
              <a:lnSpc>
                <a:spcPct val="130000"/>
              </a:lnSpc>
              <a:buNone/>
            </a:pPr>
            <a:r>
              <a:rPr lang="en-US" sz="1600" b="1" dirty="0">
                <a:latin typeface="Arial" panose="020B0604020202020204" pitchFamily="34" charset="0"/>
                <a:cs typeface="Arial" panose="020B0604020202020204" pitchFamily="34" charset="0"/>
              </a:rPr>
              <a:t>NPO 8 -  PHASE 1</a:t>
            </a:r>
          </a:p>
          <a:p>
            <a:pPr marL="0" indent="0">
              <a:lnSpc>
                <a:spcPct val="130000"/>
              </a:lnSpc>
              <a:buFont typeface="Arial" panose="020B0604020202020204" pitchFamily="34" charset="0"/>
              <a:buNone/>
            </a:pPr>
            <a:r>
              <a:rPr lang="en-US" sz="1600" u="sng" dirty="0" smtClean="0">
                <a:latin typeface="Arial" panose="020B0604020202020204" pitchFamily="34" charset="0"/>
                <a:cs typeface="Arial" panose="020B0604020202020204" pitchFamily="34" charset="0"/>
              </a:rPr>
              <a:t>Value </a:t>
            </a:r>
            <a:r>
              <a:rPr lang="en-US" sz="1600" u="sng" dirty="0">
                <a:latin typeface="Arial" panose="020B0604020202020204" pitchFamily="34" charset="0"/>
                <a:cs typeface="Arial" panose="020B0604020202020204" pitchFamily="34" charset="0"/>
              </a:rPr>
              <a:t>for money</a:t>
            </a:r>
          </a:p>
          <a:p>
            <a:pPr algn="just">
              <a:lnSpc>
                <a:spcPct val="130000"/>
              </a:lnSpc>
            </a:pPr>
            <a:r>
              <a:rPr lang="en-US" sz="1600" dirty="0">
                <a:latin typeface="Arial" panose="020B0604020202020204" pitchFamily="34" charset="0"/>
                <a:cs typeface="Arial" panose="020B0604020202020204" pitchFamily="34" charset="0"/>
              </a:rPr>
              <a:t>200 Boreholes in five different provinces were  drilled and equipped by two private companies.</a:t>
            </a:r>
          </a:p>
          <a:p>
            <a:pPr algn="just">
              <a:lnSpc>
                <a:spcPct val="130000"/>
              </a:lnSpc>
            </a:pPr>
            <a:r>
              <a:rPr lang="en-US" sz="1600" dirty="0">
                <a:latin typeface="Arial" panose="020B0604020202020204" pitchFamily="34" charset="0"/>
                <a:cs typeface="Arial" panose="020B0604020202020204" pitchFamily="34" charset="0"/>
              </a:rPr>
              <a:t>One entity received R10 Million for doing no work.</a:t>
            </a:r>
          </a:p>
          <a:p>
            <a:pPr>
              <a:lnSpc>
                <a:spcPct val="130000"/>
              </a:lnSpc>
            </a:pP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7010400" y="1306286"/>
            <a:ext cx="4998720" cy="461554"/>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7106194" y="2037806"/>
            <a:ext cx="4815840" cy="4122040"/>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2238102" y="182880"/>
            <a:ext cx="6372497"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85</a:t>
            </a:fld>
            <a:endParaRPr lang="en-US" dirty="0"/>
          </a:p>
        </p:txBody>
      </p:sp>
    </p:spTree>
    <p:extLst>
      <p:ext uri="{BB962C8B-B14F-4D97-AF65-F5344CB8AC3E}">
        <p14:creationId xmlns:p14="http://schemas.microsoft.com/office/powerpoint/2010/main" val="32308512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9006" y="1602377"/>
            <a:ext cx="6392091" cy="609600"/>
          </a:xfrm>
        </p:spPr>
        <p:txBody>
          <a:bodyPr>
            <a:norm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8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278674" y="2094271"/>
            <a:ext cx="6601096" cy="4065575"/>
          </a:xfrm>
        </p:spPr>
        <p:txBody>
          <a:bodyPr>
            <a:noAutofit/>
          </a:bodyPr>
          <a:lstStyle/>
          <a:p>
            <a:pPr marL="0" indent="0" algn="just">
              <a:lnSpc>
                <a:spcPct val="150000"/>
              </a:lnSpc>
              <a:buNone/>
            </a:pPr>
            <a:r>
              <a:rPr lang="en-US" sz="1400" b="1" dirty="0">
                <a:latin typeface="Arial" panose="020B0604020202020204" pitchFamily="34" charset="0"/>
                <a:cs typeface="Arial" panose="020B0604020202020204" pitchFamily="34" charset="0"/>
              </a:rPr>
              <a:t>NPC 2  - PHASE 1  </a:t>
            </a:r>
          </a:p>
          <a:p>
            <a:pPr algn="just">
              <a:lnSpc>
                <a:spcPct val="150000"/>
              </a:lnSpc>
            </a:pPr>
            <a:r>
              <a:rPr lang="en-US" sz="1400" dirty="0" smtClean="0">
                <a:latin typeface="Arial" panose="020B0604020202020204" pitchFamily="34" charset="0"/>
                <a:cs typeface="Arial" panose="020B0604020202020204" pitchFamily="34" charset="0"/>
              </a:rPr>
              <a:t>NPC </a:t>
            </a:r>
            <a:r>
              <a:rPr lang="en-US" sz="1400" dirty="0">
                <a:latin typeface="Arial" panose="020B0604020202020204" pitchFamily="34" charset="0"/>
                <a:cs typeface="Arial" panose="020B0604020202020204" pitchFamily="34" charset="0"/>
              </a:rPr>
              <a:t>2 submitted an application on 7 June 2016 for grant funding to the amount of R50 541 950 by the founding members of NPC. The NPC 2 did not receive a response from the NLC.</a:t>
            </a:r>
          </a:p>
          <a:p>
            <a:pPr algn="just">
              <a:lnSpc>
                <a:spcPct val="150000"/>
              </a:lnSpc>
            </a:pPr>
            <a:r>
              <a:rPr lang="en-US" sz="1400" dirty="0">
                <a:latin typeface="Arial" panose="020B0604020202020204" pitchFamily="34" charset="0"/>
                <a:cs typeface="Arial" panose="020B0604020202020204" pitchFamily="34" charset="0"/>
              </a:rPr>
              <a:t>One known individual submitted documentation to the NLC of change of NPC ownership and also changed the banking details of the NPC. </a:t>
            </a:r>
          </a:p>
          <a:p>
            <a:pPr algn="just">
              <a:lnSpc>
                <a:spcPct val="150000"/>
              </a:lnSpc>
            </a:pPr>
            <a:r>
              <a:rPr lang="en-US" sz="1400" dirty="0">
                <a:latin typeface="Arial" panose="020B0604020202020204" pitchFamily="34" charset="0"/>
                <a:cs typeface="Arial" panose="020B0604020202020204" pitchFamily="34" charset="0"/>
              </a:rPr>
              <a:t>The NLC  adjudicated the initial application submitted on 7 June 2016.</a:t>
            </a:r>
          </a:p>
          <a:p>
            <a:pPr algn="just">
              <a:lnSpc>
                <a:spcPct val="150000"/>
              </a:lnSpc>
            </a:pPr>
            <a:r>
              <a:rPr lang="en-US" sz="1400" dirty="0">
                <a:latin typeface="Arial" panose="020B0604020202020204" pitchFamily="34" charset="0"/>
                <a:cs typeface="Arial" panose="020B0604020202020204" pitchFamily="34" charset="0"/>
              </a:rPr>
              <a:t>It should be noted that the initial application was adjudicated beyond the 150 days prescribed by the NLC Act.</a:t>
            </a:r>
          </a:p>
          <a:p>
            <a:pPr algn="just">
              <a:lnSpc>
                <a:spcPct val="150000"/>
              </a:lnSpc>
            </a:pPr>
            <a:r>
              <a:rPr lang="en-US" sz="1400" dirty="0">
                <a:latin typeface="Arial" panose="020B0604020202020204" pitchFamily="34" charset="0"/>
                <a:cs typeface="Arial" panose="020B0604020202020204" pitchFamily="34" charset="0"/>
              </a:rPr>
              <a:t>NPC 2 received a grant funding of R10 106 800.00 on 24 May 2017 from NLC.</a:t>
            </a:r>
          </a:p>
          <a:p>
            <a:pPr algn="just">
              <a:lnSpc>
                <a:spcPct val="150000"/>
              </a:lnSpc>
            </a:pPr>
            <a:endParaRPr lang="en-US" sz="1400" dirty="0">
              <a:latin typeface="Arial" panose="020B0604020202020204" pitchFamily="34" charset="0"/>
              <a:cs typeface="Arial" panose="020B0604020202020204" pitchFamily="34" charset="0"/>
            </a:endParaRPr>
          </a:p>
          <a:p>
            <a:pPr>
              <a:lnSpc>
                <a:spcPct val="150000"/>
              </a:lnSpc>
            </a:pPr>
            <a:endParaRPr lang="en-US" sz="14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879770" y="1314994"/>
            <a:ext cx="5129349" cy="548641"/>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6992982" y="2475258"/>
            <a:ext cx="5016137" cy="3684588"/>
          </a:xfrm>
        </p:spPr>
        <p:txBody>
          <a:bodyPr>
            <a:normAutofit/>
          </a:bodyPr>
          <a:lstStyle/>
          <a:p>
            <a:pPr marL="0" indent="0">
              <a:lnSpc>
                <a:spcPct val="150000"/>
              </a:lnSpc>
              <a:buNone/>
            </a:pPr>
            <a:r>
              <a:rPr lang="en-US" sz="1400" dirty="0">
                <a:latin typeface="Arial" panose="020B0604020202020204" pitchFamily="34" charset="0"/>
                <a:cs typeface="Arial" panose="020B0604020202020204" pitchFamily="34" charset="0"/>
              </a:rPr>
              <a:t>Referrals for one individual has been </a:t>
            </a:r>
            <a:r>
              <a:rPr lang="en-US" sz="1400" dirty="0" smtClean="0">
                <a:latin typeface="Arial" panose="020B0604020202020204" pitchFamily="34" charset="0"/>
                <a:cs typeface="Arial" panose="020B0604020202020204" pitchFamily="34" charset="0"/>
              </a:rPr>
              <a:t>made </a:t>
            </a:r>
            <a:r>
              <a:rPr lang="en-US" sz="1400" dirty="0">
                <a:latin typeface="Arial" panose="020B0604020202020204" pitchFamily="34" charset="0"/>
                <a:cs typeface="Arial" panose="020B0604020202020204" pitchFamily="34" charset="0"/>
              </a:rPr>
              <a:t>to the National Prosecuting Authority for </a:t>
            </a:r>
            <a:r>
              <a:rPr lang="en-US" sz="1400" dirty="0" smtClean="0">
                <a:latin typeface="Arial" panose="020B0604020202020204" pitchFamily="34" charset="0"/>
                <a:cs typeface="Arial" panose="020B0604020202020204" pitchFamily="34" charset="0"/>
              </a:rPr>
              <a:t>prosecution. </a:t>
            </a:r>
            <a:endParaRPr lang="en-US" sz="1400" dirty="0">
              <a:latin typeface="Arial" panose="020B0604020202020204" pitchFamily="34" charset="0"/>
              <a:cs typeface="Arial" panose="020B0604020202020204" pitchFamily="34" charset="0"/>
            </a:endParaRPr>
          </a:p>
          <a:p>
            <a:pPr marL="0" indent="0">
              <a:lnSpc>
                <a:spcPct val="150000"/>
              </a:lnSpc>
              <a:buNone/>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2490651" y="243840"/>
            <a:ext cx="6357258" cy="369332"/>
          </a:xfrm>
          <a:prstGeom prst="rect">
            <a:avLst/>
          </a:prstGeom>
        </p:spPr>
        <p:txBody>
          <a:bodyPr wrap="square">
            <a:spAutoFit/>
          </a:bodyPr>
          <a:lstStyle/>
          <a:p>
            <a:pPr lvl="0">
              <a:lnSpc>
                <a:spcPct val="90000"/>
              </a:lnSpc>
              <a:spcBef>
                <a:spcPts val="1000"/>
              </a:spcBef>
            </a:pPr>
            <a:r>
              <a:rPr lang="en-US" sz="20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86</a:t>
            </a:fld>
            <a:endParaRPr lang="en-US" dirty="0"/>
          </a:p>
        </p:txBody>
      </p:sp>
    </p:spTree>
    <p:extLst>
      <p:ext uri="{BB962C8B-B14F-4D97-AF65-F5344CB8AC3E}">
        <p14:creationId xmlns:p14="http://schemas.microsoft.com/office/powerpoint/2010/main" val="2381703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0298" y="1651346"/>
            <a:ext cx="6514011" cy="699968"/>
          </a:xfrm>
        </p:spPr>
        <p:txBody>
          <a:bodyPr>
            <a:no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8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200297" y="2475258"/>
            <a:ext cx="6705599" cy="3684588"/>
          </a:xfrm>
        </p:spPr>
        <p:txBody>
          <a:bodyPr>
            <a:noAutofit/>
          </a:bodyPr>
          <a:lstStyle/>
          <a:p>
            <a:pPr marL="0" indent="0" algn="just">
              <a:lnSpc>
                <a:spcPct val="150000"/>
              </a:lnSpc>
              <a:buNone/>
            </a:pPr>
            <a:r>
              <a:rPr lang="en-US" sz="1800" u="sng" dirty="0">
                <a:latin typeface="Arial" panose="020B0604020202020204" pitchFamily="34" charset="0"/>
                <a:cs typeface="Arial" panose="020B0604020202020204" pitchFamily="34" charset="0"/>
              </a:rPr>
              <a:t>Findings </a:t>
            </a:r>
            <a:r>
              <a:rPr lang="en-US" sz="1800" u="sng"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NPC </a:t>
            </a:r>
            <a:r>
              <a:rPr lang="en-US" sz="1800" dirty="0">
                <a:latin typeface="Arial" panose="020B0604020202020204" pitchFamily="34" charset="0"/>
                <a:cs typeface="Arial" panose="020B0604020202020204" pitchFamily="34" charset="0"/>
              </a:rPr>
              <a:t>2  - PHASE 1  </a:t>
            </a:r>
          </a:p>
          <a:p>
            <a:pPr algn="just">
              <a:lnSpc>
                <a:spcPct val="170000"/>
              </a:lnSpc>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purpose of the Application submitted by NPC 2 to NLC was to host South African Youth Awards. </a:t>
            </a:r>
          </a:p>
          <a:p>
            <a:pPr algn="just">
              <a:lnSpc>
                <a:spcPct val="170000"/>
              </a:lnSpc>
            </a:pPr>
            <a:r>
              <a:rPr lang="en-US" sz="1600" dirty="0">
                <a:latin typeface="Arial" panose="020B0604020202020204" pitchFamily="34" charset="0"/>
                <a:cs typeface="Arial" panose="020B0604020202020204" pitchFamily="34" charset="0"/>
              </a:rPr>
              <a:t>In the Final Report submitted to NLC, the NPC indicated that the event took place as planned. Invoices were also submitted for the said event.</a:t>
            </a:r>
          </a:p>
          <a:p>
            <a:pPr lvl="0" algn="just">
              <a:lnSpc>
                <a:spcPct val="170000"/>
              </a:lnSpc>
            </a:pPr>
            <a:r>
              <a:rPr lang="en-US" sz="1600" dirty="0">
                <a:latin typeface="Arial" panose="020B0604020202020204" pitchFamily="34" charset="0"/>
                <a:cs typeface="Arial" panose="020B0604020202020204" pitchFamily="34" charset="0"/>
              </a:rPr>
              <a:t>According to one Government entity, NPO 2 has never funded, sponsored or went in joint venture for hosting the any Awards.</a:t>
            </a:r>
          </a:p>
          <a:p>
            <a:pPr algn="just">
              <a:lnSpc>
                <a:spcPct val="170000"/>
              </a:lnSpc>
            </a:pPr>
            <a:endParaRPr lang="en-US" sz="1800" dirty="0">
              <a:latin typeface="Arial" panose="020B0604020202020204" pitchFamily="34" charset="0"/>
              <a:cs typeface="Arial" panose="020B0604020202020204" pitchFamily="34" charset="0"/>
            </a:endParaRPr>
          </a:p>
          <a:p>
            <a:endParaRPr lang="en-US" sz="2400" dirty="0"/>
          </a:p>
        </p:txBody>
      </p:sp>
      <p:sp>
        <p:nvSpPr>
          <p:cNvPr id="4" name="Text Placeholder 3"/>
          <p:cNvSpPr>
            <a:spLocks noGrp="1"/>
          </p:cNvSpPr>
          <p:nvPr>
            <p:ph type="body" sz="quarter" idx="3"/>
          </p:nvPr>
        </p:nvSpPr>
        <p:spPr>
          <a:xfrm>
            <a:off x="7515496" y="1419498"/>
            <a:ext cx="4572001" cy="680354"/>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a:xfrm>
            <a:off x="7454536" y="2475258"/>
            <a:ext cx="4632961" cy="3684588"/>
          </a:xfrm>
        </p:spPr>
        <p:txBody>
          <a:bodyPr>
            <a:normAutofit/>
          </a:bodyPr>
          <a:lstStyle/>
          <a:p>
            <a:r>
              <a:rPr lang="en-US" sz="1600" dirty="0" smtClean="0">
                <a:latin typeface="Arial" panose="020B0604020202020204" pitchFamily="34" charset="0"/>
                <a:cs typeface="Arial" panose="020B0604020202020204" pitchFamily="34" charset="0"/>
              </a:rPr>
              <a:t>None </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2525486" y="95794"/>
            <a:ext cx="5894227" cy="369332"/>
          </a:xfrm>
          <a:prstGeom prst="rect">
            <a:avLst/>
          </a:prstGeom>
        </p:spPr>
        <p:txBody>
          <a:bodyPr wrap="square">
            <a:spAutoFit/>
          </a:bodyPr>
          <a:lstStyle/>
          <a:p>
            <a:pPr algn="ctr"/>
            <a:r>
              <a:rPr lang="en-US" b="1" dirty="0">
                <a:solidFill>
                  <a:prstClr val="black"/>
                </a:solidFill>
                <a:latin typeface="Arial" panose="020B0604020202020204" pitchFamily="34" charset="0"/>
                <a:cs typeface="Arial" panose="020B0604020202020204" pitchFamily="34" charset="0"/>
              </a:rPr>
              <a:t>INVESTIGATION INTO NPO’S AND NPC’s</a:t>
            </a:r>
          </a:p>
        </p:txBody>
      </p:sp>
      <p:sp>
        <p:nvSpPr>
          <p:cNvPr id="5" name="Slide Number Placeholder 4"/>
          <p:cNvSpPr>
            <a:spLocks noGrp="1"/>
          </p:cNvSpPr>
          <p:nvPr>
            <p:ph type="sldNum" sz="quarter" idx="12"/>
          </p:nvPr>
        </p:nvSpPr>
        <p:spPr/>
        <p:txBody>
          <a:bodyPr/>
          <a:lstStyle/>
          <a:p>
            <a:fld id="{A9CDD504-248B-3749-98AD-45ADFBB8EDAD}" type="slidenum">
              <a:rPr lang="en-US" smtClean="0"/>
              <a:t>87</a:t>
            </a:fld>
            <a:endParaRPr lang="en-US" dirty="0"/>
          </a:p>
        </p:txBody>
      </p:sp>
    </p:spTree>
    <p:extLst>
      <p:ext uri="{BB962C8B-B14F-4D97-AF65-F5344CB8AC3E}">
        <p14:creationId xmlns:p14="http://schemas.microsoft.com/office/powerpoint/2010/main" val="12363433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793965"/>
            <a:ext cx="5997575" cy="326147"/>
          </a:xfrm>
        </p:spPr>
        <p:txBody>
          <a:bodyPr>
            <a:normAutofit fontScale="700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endParaRPr lang="en-US" dirty="0"/>
          </a:p>
        </p:txBody>
      </p:sp>
      <p:sp>
        <p:nvSpPr>
          <p:cNvPr id="3" name="Content Placeholder 2"/>
          <p:cNvSpPr>
            <a:spLocks noGrp="1"/>
          </p:cNvSpPr>
          <p:nvPr>
            <p:ph sz="half" idx="2"/>
          </p:nvPr>
        </p:nvSpPr>
        <p:spPr>
          <a:xfrm>
            <a:off x="121920" y="1898469"/>
            <a:ext cx="6731726" cy="4261377"/>
          </a:xfrm>
        </p:spPr>
        <p:txBody>
          <a:bodyPr>
            <a:normAutofit/>
          </a:bodyPr>
          <a:lstStyle/>
          <a:p>
            <a:pPr marL="0" indent="0" algn="just">
              <a:lnSpc>
                <a:spcPct val="150000"/>
              </a:lnSpc>
              <a:buNone/>
            </a:pPr>
            <a:r>
              <a:rPr lang="en-US" sz="1600" u="sng" dirty="0">
                <a:latin typeface="Arial" panose="020B0604020202020204" pitchFamily="34" charset="0"/>
                <a:cs typeface="Arial" panose="020B0604020202020204" pitchFamily="34" charset="0"/>
              </a:rPr>
              <a:t>Financial Investigation – NPC </a:t>
            </a:r>
            <a:r>
              <a:rPr lang="en-US" sz="1600" u="sng"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PHASE 1 </a:t>
            </a:r>
          </a:p>
          <a:p>
            <a:pPr algn="just">
              <a:lnSpc>
                <a:spcPct val="150000"/>
              </a:lnSpc>
            </a:pPr>
            <a:r>
              <a:rPr lang="en-US" sz="1600" dirty="0" smtClean="0">
                <a:latin typeface="Arial" panose="020B0604020202020204" pitchFamily="34" charset="0"/>
                <a:cs typeface="Arial" panose="020B0604020202020204" pitchFamily="34" charset="0"/>
              </a:rPr>
              <a:t>Financial </a:t>
            </a:r>
            <a:r>
              <a:rPr lang="en-US" sz="1600" dirty="0">
                <a:latin typeface="Arial" panose="020B0604020202020204" pitchFamily="34" charset="0"/>
                <a:cs typeface="Arial" panose="020B0604020202020204" pitchFamily="34" charset="0"/>
              </a:rPr>
              <a:t>analyses of the NPC 2 bank account shows that monies were transferred to Companies either owned by the known individual or his close friends. </a:t>
            </a:r>
          </a:p>
          <a:p>
            <a:pPr algn="just">
              <a:lnSpc>
                <a:spcPct val="150000"/>
              </a:lnSpc>
            </a:pPr>
            <a:r>
              <a:rPr lang="en-US" sz="1600" dirty="0">
                <a:latin typeface="Arial" panose="020B0604020202020204" pitchFamily="34" charset="0"/>
                <a:cs typeface="Arial" panose="020B0604020202020204" pitchFamily="34" charset="0"/>
              </a:rPr>
              <a:t>R3,210,200.00 was transferred to one entity linked to the known individual.</a:t>
            </a:r>
          </a:p>
          <a:p>
            <a:pPr algn="just">
              <a:lnSpc>
                <a:spcPct val="150000"/>
              </a:lnSpc>
            </a:pPr>
            <a:r>
              <a:rPr lang="en-US" sz="1600" dirty="0">
                <a:latin typeface="Arial" panose="020B0604020202020204" pitchFamily="34" charset="0"/>
                <a:cs typeface="Arial" panose="020B0604020202020204" pitchFamily="34" charset="0"/>
              </a:rPr>
              <a:t>R1,735, 000.00 was transferred to an investment entity.</a:t>
            </a:r>
          </a:p>
          <a:p>
            <a:pPr algn="just">
              <a:lnSpc>
                <a:spcPct val="150000"/>
              </a:lnSpc>
            </a:pPr>
            <a:r>
              <a:rPr lang="en-US" sz="1600" dirty="0">
                <a:latin typeface="Arial" panose="020B0604020202020204" pitchFamily="34" charset="0"/>
                <a:cs typeface="Arial" panose="020B0604020202020204" pitchFamily="34" charset="0"/>
              </a:rPr>
              <a:t>R1 033,323.00 was transferred to the trust account owned by the senior official of NLC and his family.</a:t>
            </a:r>
          </a:p>
          <a:p>
            <a:pPr algn="just">
              <a:lnSpc>
                <a:spcPct val="150000"/>
              </a:lnSpc>
            </a:pPr>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7262949" y="1558834"/>
            <a:ext cx="4850674" cy="339635"/>
          </a:xfrm>
        </p:spPr>
        <p:txBody>
          <a:bodyPr>
            <a:normAutofit fontScale="92500" lnSpcReduction="20000"/>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7201989" y="2029097"/>
            <a:ext cx="4728753" cy="4130749"/>
          </a:xfrm>
        </p:spPr>
        <p:txBody>
          <a:bodyPr>
            <a:normAutofit/>
          </a:bodyPr>
          <a:lstStyle/>
          <a:p>
            <a:r>
              <a:rPr lang="en-US" sz="2000" dirty="0" smtClean="0">
                <a:latin typeface="Arial" panose="020B0604020202020204" pitchFamily="34" charset="0"/>
                <a:cs typeface="Arial" panose="020B0604020202020204" pitchFamily="34" charset="0"/>
              </a:rPr>
              <a:t>None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3074126" y="200297"/>
            <a:ext cx="5096834"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88</a:t>
            </a:fld>
            <a:endParaRPr lang="en-US" dirty="0"/>
          </a:p>
        </p:txBody>
      </p:sp>
    </p:spTree>
    <p:extLst>
      <p:ext uri="{BB962C8B-B14F-4D97-AF65-F5344CB8AC3E}">
        <p14:creationId xmlns:p14="http://schemas.microsoft.com/office/powerpoint/2010/main" val="38413634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2880" y="1854926"/>
            <a:ext cx="5814695" cy="620332"/>
          </a:xfrm>
        </p:spPr>
        <p:txBody>
          <a:bodyPr>
            <a:normAutofit fontScale="92500" lnSpcReduction="20000"/>
          </a:bodyPr>
          <a:lstStyle/>
          <a:p>
            <a:r>
              <a:rPr lang="en-US" dirty="0">
                <a:latin typeface="Arial" panose="020B0604020202020204" pitchFamily="34" charset="0"/>
                <a:cs typeface="Arial" panose="020B0604020202020204" pitchFamily="34" charset="0"/>
              </a:rPr>
              <a:t>Information previously reported on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March 2022 </a:t>
            </a:r>
          </a:p>
          <a:p>
            <a:pPr lvl="0"/>
            <a:endParaRPr lang="en-US" dirty="0">
              <a:solidFill>
                <a:srgbClr val="FF0000"/>
              </a:solidFill>
            </a:endParaRPr>
          </a:p>
        </p:txBody>
      </p:sp>
      <p:sp>
        <p:nvSpPr>
          <p:cNvPr id="3" name="Content Placeholder 2"/>
          <p:cNvSpPr>
            <a:spLocks noGrp="1"/>
          </p:cNvSpPr>
          <p:nvPr>
            <p:ph sz="half" idx="2"/>
          </p:nvPr>
        </p:nvSpPr>
        <p:spPr>
          <a:xfrm>
            <a:off x="182880" y="2177143"/>
            <a:ext cx="5814696" cy="3982703"/>
          </a:xfrm>
        </p:spPr>
        <p:txBody>
          <a:bodyPr>
            <a:noAutofit/>
          </a:bodyPr>
          <a:lstStyle/>
          <a:p>
            <a:pPr marL="0" indent="0" algn="just">
              <a:lnSpc>
                <a:spcPct val="170000"/>
              </a:lnSpc>
              <a:buNone/>
            </a:pPr>
            <a:r>
              <a:rPr lang="en-US" sz="1600" u="sng" dirty="0">
                <a:latin typeface="Arial" panose="020B0604020202020204" pitchFamily="34" charset="0"/>
                <a:cs typeface="Arial" panose="020B0604020202020204" pitchFamily="34" charset="0"/>
              </a:rPr>
              <a:t>Financial Investigation – NPC </a:t>
            </a:r>
            <a:r>
              <a:rPr lang="en-US" sz="1600" u="sng" dirty="0" smtClean="0">
                <a:latin typeface="Arial" panose="020B0604020202020204" pitchFamily="34" charset="0"/>
                <a:cs typeface="Arial" panose="020B0604020202020204" pitchFamily="34" charset="0"/>
              </a:rPr>
              <a:t>2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PHASE 1 </a:t>
            </a:r>
          </a:p>
          <a:p>
            <a:pPr algn="just">
              <a:lnSpc>
                <a:spcPct val="170000"/>
              </a:lnSpc>
            </a:pPr>
            <a:r>
              <a:rPr lang="en-US" sz="1600" dirty="0" smtClean="0">
                <a:latin typeface="Arial" panose="020B0604020202020204" pitchFamily="34" charset="0"/>
                <a:cs typeface="Arial" panose="020B0604020202020204" pitchFamily="34" charset="0"/>
              </a:rPr>
              <a:t>R2,170,000.00 </a:t>
            </a:r>
            <a:r>
              <a:rPr lang="en-US" sz="1600" dirty="0">
                <a:latin typeface="Arial" panose="020B0604020202020204" pitchFamily="34" charset="0"/>
                <a:cs typeface="Arial" panose="020B0604020202020204" pitchFamily="34" charset="0"/>
              </a:rPr>
              <a:t>went to another known entity. </a:t>
            </a:r>
          </a:p>
          <a:p>
            <a:pPr algn="just">
              <a:lnSpc>
                <a:spcPct val="170000"/>
              </a:lnSpc>
            </a:pPr>
            <a:r>
              <a:rPr lang="en-US" sz="1600" dirty="0">
                <a:latin typeface="Arial" panose="020B0604020202020204" pitchFamily="34" charset="0"/>
                <a:cs typeface="Arial" panose="020B0604020202020204" pitchFamily="34" charset="0"/>
              </a:rPr>
              <a:t>R1,000,068.00 was transferred to another known entity. </a:t>
            </a:r>
          </a:p>
          <a:p>
            <a:pPr algn="just">
              <a:lnSpc>
                <a:spcPct val="170000"/>
              </a:lnSpc>
            </a:pPr>
            <a:r>
              <a:rPr lang="en-US" sz="1600" dirty="0">
                <a:latin typeface="Arial" panose="020B0604020202020204" pitchFamily="34" charset="0"/>
                <a:cs typeface="Arial" panose="020B0604020202020204" pitchFamily="34" charset="0"/>
              </a:rPr>
              <a:t>R151,600,46 went to another known entity. </a:t>
            </a:r>
          </a:p>
          <a:p>
            <a:pPr algn="just">
              <a:lnSpc>
                <a:spcPct val="170000"/>
              </a:lnSpc>
            </a:pPr>
            <a:r>
              <a:rPr lang="en-US" sz="1600" dirty="0">
                <a:latin typeface="Arial" panose="020B0604020202020204" pitchFamily="34" charset="0"/>
                <a:cs typeface="Arial" panose="020B0604020202020204" pitchFamily="34" charset="0"/>
              </a:rPr>
              <a:t>R1,500,000.00 was transferred to the senior official of NLC’s family company. </a:t>
            </a:r>
          </a:p>
          <a:p>
            <a:pPr algn="just">
              <a:lnSpc>
                <a:spcPct val="170000"/>
              </a:lnSpc>
            </a:pPr>
            <a:r>
              <a:rPr lang="en-US" sz="1600" dirty="0">
                <a:latin typeface="Arial" panose="020B0604020202020204" pitchFamily="34" charset="0"/>
                <a:cs typeface="Arial" panose="020B0604020202020204" pitchFamily="34" charset="0"/>
              </a:rPr>
              <a:t>R500 000.00 went to the company of wife of the senior official of NLC. </a:t>
            </a:r>
          </a:p>
          <a:p>
            <a:endParaRPr lang="en-US" sz="16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6244046" y="1489166"/>
            <a:ext cx="5111342" cy="470263"/>
          </a:xfrm>
        </p:spPr>
        <p:txBody>
          <a:bodyPr>
            <a:normAutofit/>
          </a:bodyPr>
          <a:lstStyle/>
          <a:p>
            <a:r>
              <a:rPr lang="en-US" dirty="0" smtClean="0"/>
              <a:t>New information since last meeting </a:t>
            </a:r>
            <a:endParaRPr lang="en-US" dirty="0"/>
          </a:p>
        </p:txBody>
      </p:sp>
      <p:sp>
        <p:nvSpPr>
          <p:cNvPr id="5" name="Content Placeholder 4"/>
          <p:cNvSpPr>
            <a:spLocks noGrp="1"/>
          </p:cNvSpPr>
          <p:nvPr>
            <p:ph sz="quarter" idx="4"/>
          </p:nvPr>
        </p:nvSpPr>
        <p:spPr>
          <a:xfrm>
            <a:off x="6244046" y="2238103"/>
            <a:ext cx="5111342" cy="3921743"/>
          </a:xfrm>
        </p:spPr>
        <p:txBody>
          <a:bodyPr>
            <a:normAutofit/>
          </a:bodyPr>
          <a:lstStyle/>
          <a:p>
            <a:r>
              <a:rPr lang="en-US" sz="2000" dirty="0" smtClean="0">
                <a:latin typeface="Arial" panose="020B0604020202020204" pitchFamily="34" charset="0"/>
                <a:cs typeface="Arial" panose="020B0604020202020204" pitchFamily="34" charset="0"/>
              </a:rPr>
              <a:t>none</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2560320" y="217714"/>
            <a:ext cx="5610639"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89</a:t>
            </a:fld>
            <a:endParaRPr lang="en-US" dirty="0"/>
          </a:p>
        </p:txBody>
      </p:sp>
    </p:spTree>
    <p:extLst>
      <p:ext uri="{BB962C8B-B14F-4D97-AF65-F5344CB8AC3E}">
        <p14:creationId xmlns:p14="http://schemas.microsoft.com/office/powerpoint/2010/main" val="366776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74" y="1793966"/>
            <a:ext cx="11521439" cy="4206808"/>
          </a:xfrm>
        </p:spPr>
        <p:txBody>
          <a:bodyPr>
            <a:normAutofit/>
          </a:bodyPr>
          <a:lstStyle/>
          <a:p>
            <a:pPr marL="0" indent="0" algn="just">
              <a:lnSpc>
                <a:spcPct val="150000"/>
              </a:lnSpc>
              <a:buNone/>
            </a:pPr>
            <a:r>
              <a:rPr lang="en-ZA" sz="2000" dirty="0" smtClean="0">
                <a:latin typeface="Arial" panose="020B0604020202020204" pitchFamily="34" charset="0"/>
                <a:cs typeface="Arial" panose="020B0604020202020204" pitchFamily="34" charset="0"/>
              </a:rPr>
              <a:t>Focus of the investigation:</a:t>
            </a:r>
          </a:p>
          <a:p>
            <a:pPr marL="342900" indent="-342900" algn="just">
              <a:lnSpc>
                <a:spcPct val="150000"/>
              </a:lnSpc>
            </a:pPr>
            <a:r>
              <a:rPr lang="en-ZA" sz="2000" dirty="0" smtClean="0">
                <a:latin typeface="Arial" panose="020B0604020202020204" pitchFamily="34" charset="0"/>
                <a:cs typeface="Arial" panose="020B0604020202020204" pitchFamily="34" charset="0"/>
              </a:rPr>
              <a:t>To investigate the maladministration </a:t>
            </a:r>
            <a:r>
              <a:rPr lang="en-ZA" sz="2000" dirty="0">
                <a:latin typeface="Arial" panose="020B0604020202020204" pitchFamily="34" charset="0"/>
                <a:cs typeface="Arial" panose="020B0604020202020204" pitchFamily="34" charset="0"/>
              </a:rPr>
              <a:t>in the affairs on the NLC in relation to </a:t>
            </a:r>
            <a:r>
              <a:rPr lang="en-ZA" sz="2000" dirty="0" smtClean="0">
                <a:latin typeface="Arial" panose="020B0604020202020204" pitchFamily="34" charset="0"/>
                <a:cs typeface="Arial" panose="020B0604020202020204" pitchFamily="34" charset="0"/>
              </a:rPr>
              <a:t>the:</a:t>
            </a:r>
            <a:endParaRPr lang="en-ZA" sz="2000" dirty="0">
              <a:latin typeface="Arial" panose="020B0604020202020204" pitchFamily="34" charset="0"/>
              <a:cs typeface="Arial" panose="020B0604020202020204" pitchFamily="34" charset="0"/>
            </a:endParaRPr>
          </a:p>
          <a:p>
            <a:pPr marL="800100" lvl="1" indent="-342900" algn="just">
              <a:lnSpc>
                <a:spcPct val="150000"/>
              </a:lnSpc>
              <a:buAutoNum type="alphaLcParenBoth"/>
            </a:pPr>
            <a:r>
              <a:rPr lang="en-ZA" sz="2000" dirty="0">
                <a:latin typeface="Arial" panose="020B0604020202020204" pitchFamily="34" charset="0"/>
                <a:cs typeface="Arial" panose="020B0604020202020204" pitchFamily="34" charset="0"/>
              </a:rPr>
              <a:t>Investments of funds in the National Distribution Trust Fund, established in terms of section 21 of the Lotteries Act (Act No. 57 of 1997), contrary to the provisions of the said act; and</a:t>
            </a:r>
          </a:p>
          <a:p>
            <a:pPr marL="800100" lvl="1" indent="-342900" algn="just">
              <a:lnSpc>
                <a:spcPct val="150000"/>
              </a:lnSpc>
              <a:buAutoNum type="alphaLcParenBoth"/>
            </a:pPr>
            <a:r>
              <a:rPr lang="en-ZA" sz="2000" dirty="0">
                <a:latin typeface="Arial" panose="020B0604020202020204" pitchFamily="34" charset="0"/>
                <a:cs typeface="Arial" panose="020B0604020202020204" pitchFamily="34" charset="0"/>
              </a:rPr>
              <a:t>Allocation of money in the Fund referred to in paragraph (a) to beneficiaries who were not entitled thereto in terms of the Lotteries Act, 1997, including the causes of such maladministration</a:t>
            </a:r>
          </a:p>
          <a:p>
            <a:pPr marL="457200" lvl="1" indent="0" algn="just">
              <a:buNone/>
            </a:pPr>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1968137" y="95793"/>
            <a:ext cx="7315200"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EXECUTIVE SUMMARY </a:t>
            </a:r>
            <a:endParaRPr lang="en-US" dirty="0"/>
          </a:p>
        </p:txBody>
      </p:sp>
      <p:sp>
        <p:nvSpPr>
          <p:cNvPr id="5" name="Slide Number Placeholder 4"/>
          <p:cNvSpPr>
            <a:spLocks noGrp="1"/>
          </p:cNvSpPr>
          <p:nvPr>
            <p:ph type="sldNum" sz="quarter" idx="12"/>
          </p:nvPr>
        </p:nvSpPr>
        <p:spPr/>
        <p:txBody>
          <a:bodyPr/>
          <a:lstStyle/>
          <a:p>
            <a:fld id="{A9CDD504-248B-3749-98AD-45ADFBB8EDAD}" type="slidenum">
              <a:rPr lang="en-US" smtClean="0"/>
              <a:t>9</a:t>
            </a:fld>
            <a:endParaRPr lang="en-US" dirty="0"/>
          </a:p>
        </p:txBody>
      </p:sp>
    </p:spTree>
    <p:extLst>
      <p:ext uri="{BB962C8B-B14F-4D97-AF65-F5344CB8AC3E}">
        <p14:creationId xmlns:p14="http://schemas.microsoft.com/office/powerpoint/2010/main" val="2565413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8046" y="1651346"/>
            <a:ext cx="5849529" cy="823912"/>
          </a:xfrm>
        </p:spPr>
        <p:txBody>
          <a:bodyPr>
            <a:no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endParaRPr lang="en-US" sz="16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48046" y="1776549"/>
            <a:ext cx="5849530" cy="4383297"/>
          </a:xfrm>
        </p:spPr>
        <p:txBody>
          <a:bodyPr>
            <a:noAutofit/>
          </a:bodyPr>
          <a:lstStyle/>
          <a:p>
            <a:pPr marL="0" indent="0" algn="just">
              <a:lnSpc>
                <a:spcPct val="180000"/>
              </a:lnSpc>
              <a:buNone/>
            </a:pPr>
            <a:r>
              <a:rPr lang="en-US" sz="1800" u="sng" dirty="0" smtClean="0">
                <a:latin typeface="Arial" panose="020B0604020202020204" pitchFamily="34" charset="0"/>
                <a:cs typeface="Arial" panose="020B0604020202020204" pitchFamily="34" charset="0"/>
              </a:rPr>
              <a:t>Background -  </a:t>
            </a:r>
            <a:r>
              <a:rPr lang="en-US" sz="2000" dirty="0">
                <a:latin typeface="Arial" panose="020B0604020202020204" pitchFamily="34" charset="0"/>
                <a:cs typeface="Arial" panose="020B0604020202020204" pitchFamily="34" charset="0"/>
              </a:rPr>
              <a:t>NPO 11 – PHASE 1 </a:t>
            </a:r>
          </a:p>
          <a:p>
            <a:pPr algn="just">
              <a:lnSpc>
                <a:spcPct val="180000"/>
              </a:lnSpc>
            </a:pPr>
            <a:r>
              <a:rPr lang="en-US" sz="1600" dirty="0" smtClean="0">
                <a:latin typeface="Arial" panose="020B0604020202020204" pitchFamily="34" charset="0"/>
                <a:cs typeface="Arial" panose="020B0604020202020204" pitchFamily="34" charset="0"/>
              </a:rPr>
              <a:t>NPC </a:t>
            </a:r>
            <a:r>
              <a:rPr lang="en-US" sz="1600" dirty="0">
                <a:latin typeface="Arial" panose="020B0604020202020204" pitchFamily="34" charset="0"/>
                <a:cs typeface="Arial" panose="020B0604020202020204" pitchFamily="34" charset="0"/>
              </a:rPr>
              <a:t>11 was hijacked by known individual.</a:t>
            </a:r>
          </a:p>
          <a:p>
            <a:pPr algn="just">
              <a:lnSpc>
                <a:spcPct val="180000"/>
              </a:lnSpc>
            </a:pPr>
            <a:r>
              <a:rPr lang="en-US" sz="1600" dirty="0">
                <a:latin typeface="Arial" panose="020B0604020202020204" pitchFamily="34" charset="0"/>
                <a:cs typeface="Arial" panose="020B0604020202020204" pitchFamily="34" charset="0"/>
              </a:rPr>
              <a:t>In terms of the Application submitted to the NLC by the hijackers were to build a cricket sport development and training for the disadvantaged communities in the Northern Cape.</a:t>
            </a:r>
          </a:p>
          <a:p>
            <a:pPr algn="just">
              <a:lnSpc>
                <a:spcPct val="180000"/>
              </a:lnSpc>
            </a:pPr>
            <a:r>
              <a:rPr lang="en-US" sz="1600" dirty="0">
                <a:latin typeface="Arial" panose="020B0604020202020204" pitchFamily="34" charset="0"/>
                <a:cs typeface="Arial" panose="020B0604020202020204" pitchFamily="34" charset="0"/>
              </a:rPr>
              <a:t>The grant funding of R5,5 million was awarded to the NPO by NLC. The entire amount was not used for its intended purposes.</a:t>
            </a:r>
          </a:p>
          <a:p>
            <a:pPr>
              <a:lnSpc>
                <a:spcPct val="150000"/>
              </a:lnSpc>
            </a:pPr>
            <a:endParaRPr lang="en-US" sz="2000" dirty="0">
              <a:latin typeface="Arial" panose="020B0604020202020204" pitchFamily="34" charset="0"/>
              <a:cs typeface="Arial" panose="020B0604020202020204" pitchFamily="34" charset="0"/>
            </a:endParaRPr>
          </a:p>
          <a:p>
            <a:pPr marL="0" indent="0">
              <a:lnSpc>
                <a:spcPct val="150000"/>
              </a:lnSpc>
              <a:buNone/>
            </a:pPr>
            <a:endParaRPr lang="en-US" sz="2000" u="sng" dirty="0">
              <a:latin typeface="Arial" panose="020B0604020202020204" pitchFamily="34" charset="0"/>
              <a:cs typeface="Arial" panose="020B0604020202020204" pitchFamily="34" charset="0"/>
            </a:endParaRPr>
          </a:p>
          <a:p>
            <a:endParaRPr lang="en-US" sz="2000" dirty="0"/>
          </a:p>
        </p:txBody>
      </p:sp>
      <p:sp>
        <p:nvSpPr>
          <p:cNvPr id="4" name="Text Placeholder 3"/>
          <p:cNvSpPr>
            <a:spLocks noGrp="1"/>
          </p:cNvSpPr>
          <p:nvPr>
            <p:ph type="body" sz="quarter" idx="3"/>
          </p:nvPr>
        </p:nvSpPr>
        <p:spPr>
          <a:xfrm>
            <a:off x="6426926" y="1314994"/>
            <a:ext cx="5538650" cy="583475"/>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172200" y="2475258"/>
            <a:ext cx="5793376" cy="3684588"/>
          </a:xfrm>
        </p:spPr>
        <p:txBody>
          <a:bodyPr>
            <a:normAutofit/>
          </a:bodyPr>
          <a:lstStyle/>
          <a:p>
            <a:r>
              <a:rPr lang="en-US" sz="2000" dirty="0" smtClean="0">
                <a:latin typeface="Arial" panose="020B0604020202020204" pitchFamily="34" charset="0"/>
                <a:cs typeface="Arial" panose="020B0604020202020204" pitchFamily="34" charset="0"/>
              </a:rPr>
              <a:t> none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2403566" y="235131"/>
            <a:ext cx="5767393"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90</a:t>
            </a:fld>
            <a:endParaRPr lang="en-US" dirty="0"/>
          </a:p>
        </p:txBody>
      </p:sp>
    </p:spTree>
    <p:extLst>
      <p:ext uri="{BB962C8B-B14F-4D97-AF65-F5344CB8AC3E}">
        <p14:creationId xmlns:p14="http://schemas.microsoft.com/office/powerpoint/2010/main" val="32670065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9670" y="1480458"/>
            <a:ext cx="5927906" cy="418012"/>
          </a:xfrm>
        </p:spPr>
        <p:txBody>
          <a:bodyPr>
            <a:noAutofit/>
          </a:bodyPr>
          <a:lstStyle/>
          <a:p>
            <a:r>
              <a:rPr lang="en-US" sz="1600" dirty="0">
                <a:latin typeface="Arial" panose="020B0604020202020204" pitchFamily="34" charset="0"/>
                <a:cs typeface="Arial" panose="020B0604020202020204" pitchFamily="34" charset="0"/>
              </a:rPr>
              <a:t>Information previously reported on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2022 </a:t>
            </a:r>
          </a:p>
        </p:txBody>
      </p:sp>
      <p:sp>
        <p:nvSpPr>
          <p:cNvPr id="3" name="Content Placeholder 2"/>
          <p:cNvSpPr>
            <a:spLocks noGrp="1"/>
          </p:cNvSpPr>
          <p:nvPr>
            <p:ph sz="half" idx="2"/>
          </p:nvPr>
        </p:nvSpPr>
        <p:spPr>
          <a:xfrm>
            <a:off x="69670" y="1898470"/>
            <a:ext cx="5927905" cy="4261375"/>
          </a:xfrm>
        </p:spPr>
        <p:txBody>
          <a:bodyPr>
            <a:noAutofit/>
          </a:bodyPr>
          <a:lstStyle/>
          <a:p>
            <a:pPr marL="0" indent="0" algn="just">
              <a:lnSpc>
                <a:spcPct val="180000"/>
              </a:lnSpc>
              <a:buNone/>
            </a:pPr>
            <a:r>
              <a:rPr lang="en-US" sz="1400" dirty="0">
                <a:latin typeface="Arial" panose="020B0604020202020204" pitchFamily="34" charset="0"/>
                <a:cs typeface="Arial" panose="020B0604020202020204" pitchFamily="34" charset="0"/>
              </a:rPr>
              <a:t>Financial Investigation – NPO </a:t>
            </a:r>
            <a:r>
              <a:rPr lang="en-US" sz="1400" dirty="0" smtClean="0">
                <a:latin typeface="Arial" panose="020B0604020202020204" pitchFamily="34" charset="0"/>
                <a:cs typeface="Arial" panose="020B0604020202020204" pitchFamily="34" charset="0"/>
              </a:rPr>
              <a:t>11– </a:t>
            </a:r>
            <a:r>
              <a:rPr lang="en-US" sz="1400" dirty="0">
                <a:latin typeface="Arial" panose="020B0604020202020204" pitchFamily="34" charset="0"/>
                <a:cs typeface="Arial" panose="020B0604020202020204" pitchFamily="34" charset="0"/>
              </a:rPr>
              <a:t>PHASE 1</a:t>
            </a:r>
          </a:p>
          <a:p>
            <a:pPr algn="just">
              <a:lnSpc>
                <a:spcPct val="180000"/>
              </a:lnSpc>
            </a:pPr>
            <a:r>
              <a:rPr lang="en-US" sz="1400" dirty="0">
                <a:latin typeface="Arial" panose="020B0604020202020204" pitchFamily="34" charset="0"/>
                <a:cs typeface="Arial" panose="020B0604020202020204" pitchFamily="34" charset="0"/>
              </a:rPr>
              <a:t>Financial analyses of bank statements of NPO 11 revealed the following;</a:t>
            </a:r>
          </a:p>
          <a:p>
            <a:pPr algn="just">
              <a:lnSpc>
                <a:spcPct val="180000"/>
              </a:lnSpc>
            </a:pPr>
            <a:r>
              <a:rPr lang="en-US" sz="1400" dirty="0">
                <a:latin typeface="Arial" panose="020B0604020202020204" pitchFamily="34" charset="0"/>
                <a:cs typeface="Arial" panose="020B0604020202020204" pitchFamily="34" charset="0"/>
              </a:rPr>
              <a:t>R1,782,000.00 and R500 000.00  were transferred to two entities owned by one of the known NPO hijacker.  </a:t>
            </a:r>
          </a:p>
          <a:p>
            <a:pPr algn="just">
              <a:lnSpc>
                <a:spcPct val="180000"/>
              </a:lnSpc>
            </a:pPr>
            <a:r>
              <a:rPr lang="en-US" sz="1400" dirty="0">
                <a:latin typeface="Arial" panose="020B0604020202020204" pitchFamily="34" charset="0"/>
                <a:cs typeface="Arial" panose="020B0604020202020204" pitchFamily="34" charset="0"/>
              </a:rPr>
              <a:t>R1 16 000.00 was transferred to one of the NPO hijacking key role player and close ally to the senior official of NLC. The entire amount was ultimately transferred to the entity linked to the family of the senior official of NLC.  </a:t>
            </a:r>
          </a:p>
          <a:p>
            <a:pPr algn="just">
              <a:lnSpc>
                <a:spcPct val="180000"/>
              </a:lnSpc>
            </a:pPr>
            <a:r>
              <a:rPr lang="en-US" sz="1400" dirty="0">
                <a:latin typeface="Arial" panose="020B0604020202020204" pitchFamily="34" charset="0"/>
                <a:cs typeface="Arial" panose="020B0604020202020204" pitchFamily="34" charset="0"/>
              </a:rPr>
              <a:t>The entire grant was embezzled no work was done. </a:t>
            </a:r>
          </a:p>
          <a:p>
            <a:endParaRPr lang="en-US" sz="1400" dirty="0"/>
          </a:p>
        </p:txBody>
      </p:sp>
      <p:sp>
        <p:nvSpPr>
          <p:cNvPr id="4" name="Text Placeholder 3"/>
          <p:cNvSpPr>
            <a:spLocks noGrp="1"/>
          </p:cNvSpPr>
          <p:nvPr>
            <p:ph type="body" sz="quarter" idx="3"/>
          </p:nvPr>
        </p:nvSpPr>
        <p:spPr>
          <a:xfrm>
            <a:off x="6278880" y="1480459"/>
            <a:ext cx="5486400" cy="418012"/>
          </a:xfrm>
        </p:spPr>
        <p:txBody>
          <a:bodyPr>
            <a:normAutofit/>
          </a:bodyPr>
          <a:lstStyle/>
          <a:p>
            <a:r>
              <a:rPr lang="en-US" sz="1800" dirty="0" smtClean="0">
                <a:latin typeface="Arial" panose="020B0604020202020204" pitchFamily="34" charset="0"/>
                <a:cs typeface="Arial" panose="020B0604020202020204" pitchFamily="34" charset="0"/>
              </a:rPr>
              <a:t>New information since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6278880" y="2107474"/>
            <a:ext cx="5076508" cy="4052372"/>
          </a:xfrm>
        </p:spPr>
        <p:txBody>
          <a:bodyPr>
            <a:normAutofit/>
          </a:bodyPr>
          <a:lstStyle/>
          <a:p>
            <a:r>
              <a:rPr lang="en-US" sz="1400" dirty="0" smtClean="0">
                <a:latin typeface="Arial" panose="020B0604020202020204" pitchFamily="34" charset="0"/>
                <a:cs typeface="Arial" panose="020B0604020202020204" pitchFamily="34" charset="0"/>
              </a:rPr>
              <a:t>None </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2673530" y="87086"/>
            <a:ext cx="5497429"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91</a:t>
            </a:fld>
            <a:endParaRPr lang="en-US" dirty="0"/>
          </a:p>
        </p:txBody>
      </p:sp>
    </p:spTree>
    <p:extLst>
      <p:ext uri="{BB962C8B-B14F-4D97-AF65-F5344CB8AC3E}">
        <p14:creationId xmlns:p14="http://schemas.microsoft.com/office/powerpoint/2010/main" val="28252139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0298" y="1651346"/>
            <a:ext cx="5797278" cy="517088"/>
          </a:xfrm>
        </p:spPr>
        <p:txBody>
          <a:bodyPr>
            <a:normAutofit/>
          </a:bodyPr>
          <a:lstStyle/>
          <a:p>
            <a:r>
              <a:rPr lang="en-US" sz="1600" dirty="0">
                <a:latin typeface="Arial" panose="020B0604020202020204" pitchFamily="34" charset="0"/>
                <a:cs typeface="Arial" panose="020B0604020202020204" pitchFamily="34" charset="0"/>
              </a:rPr>
              <a:t>Information previously reported on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2022 </a:t>
            </a:r>
          </a:p>
          <a:p>
            <a:endParaRPr lang="en-US" sz="14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200298" y="2015613"/>
            <a:ext cx="6653348" cy="4144233"/>
          </a:xfrm>
        </p:spPr>
        <p:txBody>
          <a:bodyPr>
            <a:noAutofit/>
          </a:bodyPr>
          <a:lstStyle/>
          <a:p>
            <a:pPr marL="0" indent="0" algn="just">
              <a:lnSpc>
                <a:spcPct val="180000"/>
              </a:lnSpc>
              <a:buNone/>
            </a:pPr>
            <a:r>
              <a:rPr lang="en-US" sz="1500" b="1" dirty="0">
                <a:latin typeface="Arial" panose="020B0604020202020204" pitchFamily="34" charset="0"/>
                <a:cs typeface="Arial" panose="020B0604020202020204" pitchFamily="34" charset="0"/>
              </a:rPr>
              <a:t>Background NPO 5  - PHASE 1 </a:t>
            </a:r>
          </a:p>
          <a:p>
            <a:pPr algn="just">
              <a:lnSpc>
                <a:spcPct val="180000"/>
              </a:lnSpc>
            </a:pPr>
            <a:r>
              <a:rPr lang="en-US" sz="1500" dirty="0" smtClean="0">
                <a:latin typeface="Arial" panose="020B0604020202020204" pitchFamily="34" charset="0"/>
                <a:cs typeface="Arial" panose="020B0604020202020204" pitchFamily="34" charset="0"/>
              </a:rPr>
              <a:t>NPO </a:t>
            </a:r>
            <a:r>
              <a:rPr lang="en-US" sz="1500" dirty="0">
                <a:latin typeface="Arial" panose="020B0604020202020204" pitchFamily="34" charset="0"/>
                <a:cs typeface="Arial" panose="020B0604020202020204" pitchFamily="34" charset="0"/>
              </a:rPr>
              <a:t>5 was hijacked by one of the known hijacking key individual.  </a:t>
            </a:r>
          </a:p>
          <a:p>
            <a:pPr algn="just">
              <a:lnSpc>
                <a:spcPct val="180000"/>
              </a:lnSpc>
            </a:pPr>
            <a:r>
              <a:rPr lang="en-US" sz="1500" dirty="0">
                <a:latin typeface="Arial" panose="020B0604020202020204" pitchFamily="34" charset="0"/>
                <a:cs typeface="Arial" panose="020B0604020202020204" pitchFamily="34" charset="0"/>
              </a:rPr>
              <a:t>They submitted a fraudulent application to the NLC in their name using NPO 5 profile to build an old age home in the North West Province.</a:t>
            </a:r>
          </a:p>
          <a:p>
            <a:pPr algn="just">
              <a:lnSpc>
                <a:spcPct val="180000"/>
              </a:lnSpc>
            </a:pPr>
            <a:r>
              <a:rPr lang="en-US" sz="1500" dirty="0">
                <a:latin typeface="Arial" panose="020B0604020202020204" pitchFamily="34" charset="0"/>
                <a:cs typeface="Arial" panose="020B0604020202020204" pitchFamily="34" charset="0"/>
              </a:rPr>
              <a:t>They then opened a new bank account for the NPO 5.</a:t>
            </a:r>
          </a:p>
          <a:p>
            <a:pPr algn="just">
              <a:lnSpc>
                <a:spcPct val="180000"/>
              </a:lnSpc>
            </a:pPr>
            <a:r>
              <a:rPr lang="en-US" sz="1500" dirty="0">
                <a:latin typeface="Arial" panose="020B0604020202020204" pitchFamily="34" charset="0"/>
                <a:cs typeface="Arial" panose="020B0604020202020204" pitchFamily="34" charset="0"/>
              </a:rPr>
              <a:t>The NPO 5 was approved R23 million grant funding by the NLC on 27 September 2017. On 16 October 2017 NLC made a payment of R20 000 000.00 to the NPO’s bank account. </a:t>
            </a:r>
          </a:p>
          <a:p>
            <a:pPr algn="just">
              <a:lnSpc>
                <a:spcPct val="150000"/>
              </a:lnSpc>
            </a:pPr>
            <a:endParaRPr lang="en-US" sz="1500" dirty="0">
              <a:latin typeface="Arial" panose="020B0604020202020204" pitchFamily="34" charset="0"/>
              <a:cs typeface="Arial" panose="020B0604020202020204" pitchFamily="34" charset="0"/>
            </a:endParaRPr>
          </a:p>
          <a:p>
            <a:pPr algn="just">
              <a:lnSpc>
                <a:spcPct val="150000"/>
              </a:lnSpc>
            </a:pPr>
            <a:endParaRPr lang="en-US" sz="1500" dirty="0">
              <a:latin typeface="Arial" panose="020B0604020202020204" pitchFamily="34" charset="0"/>
              <a:cs typeface="Arial" panose="020B0604020202020204" pitchFamily="34" charset="0"/>
            </a:endParaRPr>
          </a:p>
          <a:p>
            <a:endParaRPr lang="en-US" sz="1500" dirty="0"/>
          </a:p>
        </p:txBody>
      </p:sp>
      <p:sp>
        <p:nvSpPr>
          <p:cNvPr id="4" name="Text Placeholder 3"/>
          <p:cNvSpPr>
            <a:spLocks noGrp="1"/>
          </p:cNvSpPr>
          <p:nvPr>
            <p:ph type="body" sz="quarter" idx="3"/>
          </p:nvPr>
        </p:nvSpPr>
        <p:spPr>
          <a:xfrm>
            <a:off x="7071359" y="1651346"/>
            <a:ext cx="4885509" cy="448506"/>
          </a:xfrm>
        </p:spPr>
        <p:txBody>
          <a:bodyPr>
            <a:normAutofit/>
          </a:bodyPr>
          <a:lstStyle/>
          <a:p>
            <a:r>
              <a:rPr lang="en-US" dirty="0" smtClean="0"/>
              <a:t>New information since last meeting</a:t>
            </a:r>
            <a:endParaRPr lang="en-US" dirty="0"/>
          </a:p>
        </p:txBody>
      </p:sp>
      <p:sp>
        <p:nvSpPr>
          <p:cNvPr id="5" name="Content Placeholder 4"/>
          <p:cNvSpPr>
            <a:spLocks noGrp="1"/>
          </p:cNvSpPr>
          <p:nvPr>
            <p:ph sz="quarter" idx="4"/>
          </p:nvPr>
        </p:nvSpPr>
        <p:spPr>
          <a:xfrm>
            <a:off x="6940731" y="2272937"/>
            <a:ext cx="5085805" cy="3886909"/>
          </a:xfrm>
        </p:spPr>
        <p:txBody>
          <a:bodyPr>
            <a:normAutofit/>
          </a:bodyPr>
          <a:lstStyle/>
          <a:p>
            <a:pPr algn="just">
              <a:lnSpc>
                <a:spcPct val="150000"/>
              </a:lnSpc>
            </a:pPr>
            <a:r>
              <a:rPr lang="en-US" sz="1600" dirty="0">
                <a:latin typeface="Arial" panose="020B0604020202020204" pitchFamily="34" charset="0"/>
                <a:cs typeface="Arial" panose="020B0604020202020204" pitchFamily="34" charset="0"/>
              </a:rPr>
              <a:t>Disciplinary referral for NLC Senior </a:t>
            </a:r>
            <a:r>
              <a:rPr lang="en-US" sz="1600" dirty="0" smtClean="0">
                <a:latin typeface="Arial" panose="020B0604020202020204" pitchFamily="34" charset="0"/>
                <a:cs typeface="Arial" panose="020B0604020202020204" pitchFamily="34" charset="0"/>
              </a:rPr>
              <a:t>Executive </a:t>
            </a:r>
            <a:r>
              <a:rPr lang="en-US" sz="1600" dirty="0">
                <a:latin typeface="Arial" panose="020B0604020202020204" pitchFamily="34" charset="0"/>
                <a:cs typeface="Arial" panose="020B0604020202020204" pitchFamily="34" charset="0"/>
              </a:rPr>
              <a:t>was submitted to the NLC for receiving a kickback in a form of a property. The official resigned before the disciplinary hearing could take place. </a:t>
            </a:r>
          </a:p>
        </p:txBody>
      </p:sp>
      <p:sp>
        <p:nvSpPr>
          <p:cNvPr id="6" name="Rectangle 5"/>
          <p:cNvSpPr/>
          <p:nvPr/>
        </p:nvSpPr>
        <p:spPr>
          <a:xfrm>
            <a:off x="2516776" y="287383"/>
            <a:ext cx="5904413"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92</a:t>
            </a:fld>
            <a:endParaRPr lang="en-US" dirty="0"/>
          </a:p>
        </p:txBody>
      </p:sp>
    </p:spTree>
    <p:extLst>
      <p:ext uri="{BB962C8B-B14F-4D97-AF65-F5344CB8AC3E}">
        <p14:creationId xmlns:p14="http://schemas.microsoft.com/office/powerpoint/2010/main" val="19289745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6092" y="1767840"/>
            <a:ext cx="5701484" cy="424754"/>
          </a:xfrm>
        </p:spPr>
        <p:txBody>
          <a:bodyPr>
            <a:normAutofit/>
          </a:bodyPr>
          <a:lstStyle/>
          <a:p>
            <a:r>
              <a:rPr lang="en-US" sz="1600" dirty="0">
                <a:latin typeface="Arial" panose="020B0604020202020204" pitchFamily="34" charset="0"/>
                <a:cs typeface="Arial" panose="020B0604020202020204" pitchFamily="34" charset="0"/>
              </a:rPr>
              <a:t>Information previously reported on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2022 </a:t>
            </a:r>
          </a:p>
          <a:p>
            <a:endParaRPr lang="en-US" sz="14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21468" y="2192594"/>
            <a:ext cx="6183538" cy="3967252"/>
          </a:xfrm>
        </p:spPr>
        <p:txBody>
          <a:bodyPr>
            <a:normAutofit fontScale="55000" lnSpcReduction="20000"/>
          </a:bodyPr>
          <a:lstStyle/>
          <a:p>
            <a:pPr marL="0" indent="0">
              <a:lnSpc>
                <a:spcPct val="150000"/>
              </a:lnSpc>
              <a:buNone/>
            </a:pPr>
            <a:r>
              <a:rPr lang="en-US" u="sng" dirty="0">
                <a:latin typeface="Arial" panose="020B0604020202020204" pitchFamily="34" charset="0"/>
                <a:cs typeface="Arial" panose="020B0604020202020204" pitchFamily="34" charset="0"/>
              </a:rPr>
              <a:t>Financial Investigation – NPO </a:t>
            </a:r>
            <a:r>
              <a:rPr lang="en-US" u="sng" dirty="0" smtClean="0">
                <a:latin typeface="Arial" panose="020B0604020202020204" pitchFamily="34" charset="0"/>
                <a:cs typeface="Arial" panose="020B0604020202020204" pitchFamily="34" charset="0"/>
              </a:rPr>
              <a:t>5 - </a:t>
            </a:r>
            <a:r>
              <a:rPr lang="en-US" dirty="0">
                <a:latin typeface="Arial" panose="020B0604020202020204" pitchFamily="34" charset="0"/>
                <a:cs typeface="Arial" panose="020B0604020202020204" pitchFamily="34" charset="0"/>
              </a:rPr>
              <a:t>PHASE 1</a:t>
            </a:r>
            <a:endParaRPr lang="en-US" u="sng"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Between 17 and 27 October 2017 an amount totaling R11 700.000.00 was transferred from NPO 5’s bank account to business bank account of private company 2. </a:t>
            </a:r>
          </a:p>
          <a:p>
            <a:pPr algn="just">
              <a:lnSpc>
                <a:spcPct val="150000"/>
              </a:lnSpc>
            </a:pPr>
            <a:r>
              <a:rPr lang="en-US" dirty="0">
                <a:latin typeface="Arial" panose="020B0604020202020204" pitchFamily="34" charset="0"/>
                <a:cs typeface="Arial" panose="020B0604020202020204" pitchFamily="34" charset="0"/>
              </a:rPr>
              <a:t>Between 19 and 27 October 2017 the owner of private company 2  transferred an amount totaling R9 203 000.00 to a bank account of conveyancing Attorneys for the purchase of a R27 million immovable property to the benefit of former NLC board member 2. </a:t>
            </a:r>
          </a:p>
          <a:p>
            <a:pPr algn="just">
              <a:lnSpc>
                <a:spcPct val="150000"/>
              </a:lnSpc>
            </a:pPr>
            <a:r>
              <a:rPr lang="en-US" dirty="0">
                <a:latin typeface="Arial" panose="020B0604020202020204" pitchFamily="34" charset="0"/>
                <a:cs typeface="Arial" panose="020B0604020202020204" pitchFamily="34" charset="0"/>
              </a:rPr>
              <a:t>The old age home construction that was started remain unfinished to this day.  </a:t>
            </a:r>
          </a:p>
          <a:p>
            <a:pPr marL="0" indent="0">
              <a:lnSpc>
                <a:spcPct val="150000"/>
              </a:lnSpc>
              <a:buNone/>
            </a:pPr>
            <a:endParaRPr lang="en-US" dirty="0">
              <a:latin typeface="Arial" panose="020B0604020202020204" pitchFamily="34" charset="0"/>
              <a:cs typeface="Arial" panose="020B0604020202020204" pitchFamily="34" charset="0"/>
            </a:endParaRPr>
          </a:p>
          <a:p>
            <a:endParaRPr lang="en-US" dirty="0"/>
          </a:p>
        </p:txBody>
      </p:sp>
      <p:sp>
        <p:nvSpPr>
          <p:cNvPr id="4" name="Text Placeholder 3"/>
          <p:cNvSpPr>
            <a:spLocks noGrp="1"/>
          </p:cNvSpPr>
          <p:nvPr>
            <p:ph type="body" sz="quarter" idx="3"/>
          </p:nvPr>
        </p:nvSpPr>
        <p:spPr>
          <a:xfrm>
            <a:off x="6932023" y="1280160"/>
            <a:ext cx="5190308" cy="661851"/>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7071360" y="2113912"/>
            <a:ext cx="4972005" cy="3967252"/>
          </a:xfrm>
        </p:spPr>
        <p:txBody>
          <a:bodyPr>
            <a:normAutofit/>
          </a:bodyPr>
          <a:lstStyle/>
          <a:p>
            <a:pPr marL="0" indent="0">
              <a:buNone/>
            </a:pPr>
            <a:r>
              <a:rPr lang="en-US" sz="1600" dirty="0" smtClean="0">
                <a:latin typeface="Arial" panose="020B0604020202020204" pitchFamily="34" charset="0"/>
                <a:cs typeface="Arial" panose="020B0604020202020204" pitchFamily="34" charset="0"/>
              </a:rPr>
              <a:t>None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2508068" y="200297"/>
            <a:ext cx="5662891"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93</a:t>
            </a:fld>
            <a:endParaRPr lang="en-US" dirty="0"/>
          </a:p>
        </p:txBody>
      </p:sp>
    </p:spTree>
    <p:extLst>
      <p:ext uri="{BB962C8B-B14F-4D97-AF65-F5344CB8AC3E}">
        <p14:creationId xmlns:p14="http://schemas.microsoft.com/office/powerpoint/2010/main" val="26991496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086" y="1785256"/>
            <a:ext cx="5910490" cy="409303"/>
          </a:xfrm>
        </p:spPr>
        <p:txBody>
          <a:bodyPr>
            <a:noAutofit/>
          </a:bodyPr>
          <a:lstStyle/>
          <a:p>
            <a:r>
              <a:rPr lang="en-US" sz="1600" dirty="0">
                <a:latin typeface="Arial" panose="020B0604020202020204" pitchFamily="34" charset="0"/>
                <a:cs typeface="Arial" panose="020B0604020202020204" pitchFamily="34" charset="0"/>
              </a:rPr>
              <a:t>Information previously reported on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2022 </a:t>
            </a:r>
          </a:p>
          <a:p>
            <a:endParaRPr lang="en-US" sz="20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91590" y="1959429"/>
            <a:ext cx="5805986" cy="4200417"/>
          </a:xfrm>
        </p:spPr>
        <p:txBody>
          <a:bodyPr>
            <a:normAutofit fontScale="70000" lnSpcReduction="20000"/>
          </a:bodyPr>
          <a:lstStyle/>
          <a:p>
            <a:pPr marL="0" indent="0">
              <a:lnSpc>
                <a:spcPct val="150000"/>
              </a:lnSpc>
              <a:buNone/>
            </a:pPr>
            <a:r>
              <a:rPr lang="en-US" sz="2400" dirty="0">
                <a:latin typeface="Arial" panose="020B0604020202020204" pitchFamily="34" charset="0"/>
                <a:cs typeface="Arial" panose="020B0604020202020204" pitchFamily="34" charset="0"/>
              </a:rPr>
              <a:t>Background NPO 7 – PHASE 1  </a:t>
            </a:r>
          </a:p>
          <a:p>
            <a:pPr algn="just">
              <a:lnSpc>
                <a:spcPct val="150000"/>
              </a:lnSpc>
            </a:pPr>
            <a:r>
              <a:rPr lang="en-US" sz="2400" dirty="0" smtClean="0">
                <a:latin typeface="Arial" panose="020B0604020202020204" pitchFamily="34" charset="0"/>
                <a:cs typeface="Arial" panose="020B0604020202020204" pitchFamily="34" charset="0"/>
              </a:rPr>
              <a:t>An </a:t>
            </a:r>
            <a:r>
              <a:rPr lang="en-US" sz="2400" dirty="0">
                <a:latin typeface="Arial" panose="020B0604020202020204" pitchFamily="34" charset="0"/>
                <a:cs typeface="Arial" panose="020B0604020202020204" pitchFamily="34" charset="0"/>
              </a:rPr>
              <a:t>application for grant was submitted on behalf of the legitimate NPO members by known individuals. The application was for the construction of an old age home in Limpopo.</a:t>
            </a:r>
          </a:p>
          <a:p>
            <a:pPr algn="just">
              <a:lnSpc>
                <a:spcPct val="150000"/>
              </a:lnSpc>
            </a:pPr>
            <a:r>
              <a:rPr lang="en-US" sz="2400" dirty="0">
                <a:latin typeface="Arial" panose="020B0604020202020204" pitchFamily="34" charset="0"/>
                <a:cs typeface="Arial" panose="020B0604020202020204" pitchFamily="34" charset="0"/>
              </a:rPr>
              <a:t>The known individual changed the banking account of the NPO 7 without the knowledge of the legitimate members of NPO 7. </a:t>
            </a:r>
          </a:p>
          <a:p>
            <a:pPr algn="just">
              <a:lnSpc>
                <a:spcPct val="150000"/>
              </a:lnSpc>
            </a:pPr>
            <a:r>
              <a:rPr lang="en-US" sz="2400" dirty="0">
                <a:latin typeface="Arial" panose="020B0604020202020204" pitchFamily="34" charset="0"/>
                <a:cs typeface="Arial" panose="020B0604020202020204" pitchFamily="34" charset="0"/>
              </a:rPr>
              <a:t>The Application was subsequently approved and R20 000 000.00 was granted to NPO 7 by the NLC.</a:t>
            </a:r>
          </a:p>
          <a:p>
            <a:endParaRPr lang="en-US" dirty="0"/>
          </a:p>
        </p:txBody>
      </p:sp>
      <p:sp>
        <p:nvSpPr>
          <p:cNvPr id="4" name="Text Placeholder 3"/>
          <p:cNvSpPr>
            <a:spLocks noGrp="1"/>
          </p:cNvSpPr>
          <p:nvPr>
            <p:ph type="body" sz="quarter" idx="3"/>
          </p:nvPr>
        </p:nvSpPr>
        <p:spPr>
          <a:xfrm>
            <a:off x="6505303" y="1271452"/>
            <a:ext cx="5495107" cy="513805"/>
          </a:xfrm>
        </p:spPr>
        <p:txBody>
          <a:bodyPr>
            <a:normAutofit/>
          </a:bodyPr>
          <a:lstStyle/>
          <a:p>
            <a:r>
              <a:rPr lang="en-US" sz="1600" dirty="0" smtClean="0">
                <a:latin typeface="Arial" panose="020B0604020202020204" pitchFamily="34" charset="0"/>
                <a:cs typeface="Arial" panose="020B0604020202020204" pitchFamily="34" charset="0"/>
              </a:rPr>
              <a:t>New information since the last meeting</a:t>
            </a:r>
            <a:endParaRPr lang="en-US" sz="16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6583680" y="2025445"/>
            <a:ext cx="4771708" cy="4134401"/>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2238102" y="209006"/>
            <a:ext cx="5932857"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94</a:t>
            </a:fld>
            <a:endParaRPr lang="en-US" dirty="0"/>
          </a:p>
        </p:txBody>
      </p:sp>
    </p:spTree>
    <p:extLst>
      <p:ext uri="{BB962C8B-B14F-4D97-AF65-F5344CB8AC3E}">
        <p14:creationId xmlns:p14="http://schemas.microsoft.com/office/powerpoint/2010/main" val="19747203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1589" y="1651346"/>
            <a:ext cx="5805987" cy="570744"/>
          </a:xfrm>
        </p:spPr>
        <p:txBody>
          <a:bodyPr>
            <a:normAutofit/>
          </a:bodyPr>
          <a:lstStyle/>
          <a:p>
            <a:r>
              <a:rPr lang="en-US" sz="1600" dirty="0">
                <a:latin typeface="Arial" panose="020B0604020202020204" pitchFamily="34" charset="0"/>
                <a:cs typeface="Arial" panose="020B0604020202020204" pitchFamily="34" charset="0"/>
              </a:rPr>
              <a:t>Information previously reported on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2022 </a:t>
            </a:r>
          </a:p>
          <a:p>
            <a:endParaRPr lang="en-US" sz="1400" dirty="0">
              <a:solidFill>
                <a:prstClr val="black"/>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30630" y="2045110"/>
            <a:ext cx="6853644" cy="4114736"/>
          </a:xfrm>
        </p:spPr>
        <p:txBody>
          <a:bodyPr>
            <a:normAutofit/>
          </a:bodyPr>
          <a:lstStyle/>
          <a:p>
            <a:pPr marL="0" indent="0" algn="just">
              <a:lnSpc>
                <a:spcPct val="150000"/>
              </a:lnSpc>
              <a:buNone/>
            </a:pPr>
            <a:r>
              <a:rPr lang="en-US" sz="1800" b="1" dirty="0" smtClean="0">
                <a:latin typeface="Arial" panose="020B0604020202020204" pitchFamily="34" charset="0"/>
                <a:cs typeface="Arial" panose="020B0604020202020204" pitchFamily="34" charset="0"/>
              </a:rPr>
              <a:t>NPO </a:t>
            </a:r>
            <a:r>
              <a:rPr lang="en-US" sz="1800" b="1" dirty="0">
                <a:latin typeface="Arial" panose="020B0604020202020204" pitchFamily="34" charset="0"/>
                <a:cs typeface="Arial" panose="020B0604020202020204" pitchFamily="34" charset="0"/>
              </a:rPr>
              <a:t>7   </a:t>
            </a:r>
          </a:p>
          <a:p>
            <a:pPr algn="just">
              <a:lnSpc>
                <a:spcPct val="150000"/>
              </a:lnSpc>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legitimate members of NPO 7 became aware that NLC paid grant funding to the value of R22 578,350.00 to their NPO (i.e. NPO 7). </a:t>
            </a:r>
          </a:p>
          <a:p>
            <a:pPr algn="just">
              <a:lnSpc>
                <a:spcPct val="150000"/>
              </a:lnSpc>
            </a:pPr>
            <a:r>
              <a:rPr lang="en-US" sz="1600" dirty="0">
                <a:latin typeface="Arial" panose="020B0604020202020204" pitchFamily="34" charset="0"/>
                <a:cs typeface="Arial" panose="020B0604020202020204" pitchFamily="34" charset="0"/>
              </a:rPr>
              <a:t>They then approached the NLC to alert them that they paid money to the hijackers of NPO 7. </a:t>
            </a:r>
          </a:p>
          <a:p>
            <a:pPr algn="just">
              <a:lnSpc>
                <a:spcPct val="150000"/>
              </a:lnSpc>
            </a:pPr>
            <a:r>
              <a:rPr lang="en-US" sz="1600" dirty="0">
                <a:latin typeface="Arial" panose="020B0604020202020204" pitchFamily="34" charset="0"/>
                <a:cs typeface="Arial" panose="020B0604020202020204" pitchFamily="34" charset="0"/>
              </a:rPr>
              <a:t>NLC arranged a meeting with the legitimate members of NPO 7 and the hijackers to try and resolve the issues amicably. Instead of opening a criminal case against the hijackers and recover the money, NLC opted to grant further funding of R7 829 353.00 to the legitimate</a:t>
            </a:r>
          </a:p>
        </p:txBody>
      </p:sp>
      <p:sp>
        <p:nvSpPr>
          <p:cNvPr id="4" name="Text Placeholder 3"/>
          <p:cNvSpPr>
            <a:spLocks noGrp="1"/>
          </p:cNvSpPr>
          <p:nvPr>
            <p:ph type="body" sz="quarter" idx="3"/>
          </p:nvPr>
        </p:nvSpPr>
        <p:spPr>
          <a:xfrm>
            <a:off x="7471953" y="1506583"/>
            <a:ext cx="4580709" cy="383177"/>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2708366" y="148046"/>
            <a:ext cx="6426925" cy="487680"/>
          </a:xfrm>
        </p:spPr>
        <p:txBody>
          <a:bodyPr/>
          <a:lstStyle/>
          <a:p>
            <a:pPr marL="0" lvl="0" indent="0" algn="ctr">
              <a:buNone/>
            </a:pPr>
            <a:r>
              <a:rPr lang="en-US" sz="1600" b="1" dirty="0">
                <a:solidFill>
                  <a:prstClr val="black"/>
                </a:solidFill>
                <a:latin typeface="Arial" panose="020B0604020202020204" pitchFamily="34" charset="0"/>
                <a:cs typeface="Arial" panose="020B0604020202020204" pitchFamily="34" charset="0"/>
              </a:rPr>
              <a:t>INVESTIGATION INTO NPO’S AND NPC’s</a:t>
            </a:r>
          </a:p>
          <a:p>
            <a:pPr algn="ctr"/>
            <a:endParaRPr lang="en-US" dirty="0"/>
          </a:p>
        </p:txBody>
      </p:sp>
      <p:sp>
        <p:nvSpPr>
          <p:cNvPr id="6" name="Slide Number Placeholder 5"/>
          <p:cNvSpPr>
            <a:spLocks noGrp="1"/>
          </p:cNvSpPr>
          <p:nvPr>
            <p:ph type="sldNum" sz="quarter" idx="12"/>
          </p:nvPr>
        </p:nvSpPr>
        <p:spPr/>
        <p:txBody>
          <a:bodyPr/>
          <a:lstStyle/>
          <a:p>
            <a:fld id="{A9CDD504-248B-3749-98AD-45ADFBB8EDAD}" type="slidenum">
              <a:rPr lang="en-US" smtClean="0"/>
              <a:t>95</a:t>
            </a:fld>
            <a:endParaRPr lang="en-US" dirty="0"/>
          </a:p>
        </p:txBody>
      </p:sp>
      <p:sp>
        <p:nvSpPr>
          <p:cNvPr id="7" name="Rectangle 6"/>
          <p:cNvSpPr/>
          <p:nvPr/>
        </p:nvSpPr>
        <p:spPr>
          <a:xfrm>
            <a:off x="7654834" y="2045111"/>
            <a:ext cx="2812868" cy="416011"/>
          </a:xfrm>
          <a:prstGeom prst="rect">
            <a:avLst/>
          </a:prstGeom>
        </p:spPr>
        <p:txBody>
          <a:bodyPr wrap="square">
            <a:spAutoFit/>
          </a:bodyPr>
          <a:lstStyle/>
          <a:p>
            <a:pPr algn="just">
              <a:lnSpc>
                <a:spcPct val="150000"/>
              </a:lnSpc>
            </a:pPr>
            <a:r>
              <a:rPr lang="en-US" sz="1600" dirty="0" smtClean="0">
                <a:latin typeface="Arial" panose="020B0604020202020204" pitchFamily="34" charset="0"/>
                <a:cs typeface="Arial" panose="020B0604020202020204" pitchFamily="34" charset="0"/>
              </a:rPr>
              <a:t>None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3037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8377" y="1785256"/>
            <a:ext cx="5919199" cy="1018904"/>
          </a:xfrm>
        </p:spPr>
        <p:txBody>
          <a:bodyPr>
            <a:noAutofit/>
          </a:bodyPr>
          <a:lstStyle/>
          <a:p>
            <a:r>
              <a:rPr lang="en-US" sz="1800" dirty="0">
                <a:latin typeface="Arial" panose="020B0604020202020204" pitchFamily="34" charset="0"/>
                <a:cs typeface="Arial" panose="020B0604020202020204" pitchFamily="34" charset="0"/>
              </a:rPr>
              <a:t>Information previously reported on the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March 2022 </a:t>
            </a:r>
          </a:p>
          <a:p>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endParaRPr lang="en-US" sz="1800" dirty="0">
              <a:solidFill>
                <a:srgbClr val="FF0000"/>
              </a:solidFill>
            </a:endParaRPr>
          </a:p>
        </p:txBody>
      </p:sp>
      <p:sp>
        <p:nvSpPr>
          <p:cNvPr id="3" name="Content Placeholder 2"/>
          <p:cNvSpPr>
            <a:spLocks noGrp="1"/>
          </p:cNvSpPr>
          <p:nvPr>
            <p:ph sz="half" idx="2"/>
          </p:nvPr>
        </p:nvSpPr>
        <p:spPr>
          <a:xfrm>
            <a:off x="78378" y="1933303"/>
            <a:ext cx="6810102" cy="4226543"/>
          </a:xfrm>
        </p:spPr>
        <p:txBody>
          <a:bodyPr>
            <a:normAutofit fontScale="55000" lnSpcReduction="20000"/>
          </a:bodyPr>
          <a:lstStyle/>
          <a:p>
            <a:pPr marL="0" indent="0" algn="just">
              <a:lnSpc>
                <a:spcPct val="150000"/>
              </a:lnSpc>
              <a:buNone/>
            </a:pPr>
            <a:r>
              <a:rPr lang="en-US" b="1" dirty="0" smtClean="0">
                <a:latin typeface="Arial" panose="020B0604020202020204" pitchFamily="34" charset="0"/>
                <a:cs typeface="Arial" panose="020B0604020202020204" pitchFamily="34" charset="0"/>
              </a:rPr>
              <a:t>NPO </a:t>
            </a:r>
            <a:r>
              <a:rPr lang="en-US" b="1" dirty="0">
                <a:latin typeface="Arial" panose="020B0604020202020204" pitchFamily="34" charset="0"/>
                <a:cs typeface="Arial" panose="020B0604020202020204" pitchFamily="34" charset="0"/>
              </a:rPr>
              <a:t>7   </a:t>
            </a:r>
          </a:p>
          <a:p>
            <a:pPr algn="just">
              <a:lnSpc>
                <a:spcPct val="150000"/>
              </a:lnSpc>
            </a:pPr>
            <a:r>
              <a:rPr lang="en-US" dirty="0" smtClean="0">
                <a:latin typeface="Arial" panose="020B0604020202020204" pitchFamily="34" charset="0"/>
                <a:cs typeface="Arial" panose="020B0604020202020204" pitchFamily="34" charset="0"/>
              </a:rPr>
              <a:t>Out </a:t>
            </a:r>
            <a:r>
              <a:rPr lang="en-US" dirty="0">
                <a:latin typeface="Arial" panose="020B0604020202020204" pitchFamily="34" charset="0"/>
                <a:cs typeface="Arial" panose="020B0604020202020204" pitchFamily="34" charset="0"/>
              </a:rPr>
              <a:t>of the</a:t>
            </a:r>
            <a:r>
              <a:rPr lang="en-US" b="1" dirty="0">
                <a:latin typeface="Arial" panose="020B0604020202020204" pitchFamily="34" charset="0"/>
                <a:cs typeface="Arial" panose="020B0604020202020204" pitchFamily="34" charset="0"/>
              </a:rPr>
              <a:t> R22 578,350.00</a:t>
            </a:r>
            <a:r>
              <a:rPr lang="en-US" dirty="0">
                <a:latin typeface="Arial" panose="020B0604020202020204" pitchFamily="34" charset="0"/>
                <a:cs typeface="Arial" panose="020B0604020202020204" pitchFamily="34" charset="0"/>
              </a:rPr>
              <a:t> paid to the hijackers, R4 000 000.00 was transferred to conveyancing Attorneys for the purchase of R27 000 000.00 immovable property by the “former NLC board member 2”.  </a:t>
            </a:r>
          </a:p>
          <a:p>
            <a:pPr algn="just">
              <a:lnSpc>
                <a:spcPct val="150000"/>
              </a:lnSpc>
            </a:pPr>
            <a:r>
              <a:rPr lang="en-US" dirty="0">
                <a:latin typeface="Arial" panose="020B0604020202020204" pitchFamily="34" charset="0"/>
                <a:cs typeface="Arial" panose="020B0604020202020204" pitchFamily="34" charset="0"/>
              </a:rPr>
              <a:t>The remainder of the </a:t>
            </a:r>
            <a:r>
              <a:rPr lang="en-US" b="1" dirty="0">
                <a:latin typeface="Arial" panose="020B0604020202020204" pitchFamily="34" charset="0"/>
                <a:cs typeface="Arial" panose="020B0604020202020204" pitchFamily="34" charset="0"/>
              </a:rPr>
              <a:t>R22 578,350.00</a:t>
            </a:r>
            <a:r>
              <a:rPr lang="en-US" dirty="0">
                <a:latin typeface="Arial" panose="020B0604020202020204" pitchFamily="34" charset="0"/>
                <a:cs typeface="Arial" panose="020B0604020202020204" pitchFamily="34" charset="0"/>
              </a:rPr>
              <a:t>  loot was transferred to a company owned by one of the hijackers. The funds were laundered from his company to other companies linked to himself and those of the family of the senior official of NLC. </a:t>
            </a:r>
          </a:p>
          <a:p>
            <a:pPr algn="just">
              <a:lnSpc>
                <a:spcPct val="150000"/>
              </a:lnSpc>
            </a:pPr>
            <a:r>
              <a:rPr lang="en-US" dirty="0">
                <a:latin typeface="Arial" panose="020B0604020202020204" pitchFamily="34" charset="0"/>
                <a:cs typeface="Arial" panose="020B0604020202020204" pitchFamily="34" charset="0"/>
              </a:rPr>
              <a:t>Construction of the old age home was started by the legitimate members of NPO 7 after they were awarded over R7 million grant by the NLC but the project was abandoned few years back.</a:t>
            </a:r>
          </a:p>
          <a:p>
            <a:endParaRPr lang="en-US" dirty="0"/>
          </a:p>
        </p:txBody>
      </p:sp>
      <p:sp>
        <p:nvSpPr>
          <p:cNvPr id="4" name="Text Placeholder 3"/>
          <p:cNvSpPr>
            <a:spLocks noGrp="1"/>
          </p:cNvSpPr>
          <p:nvPr>
            <p:ph type="body" sz="quarter" idx="3"/>
          </p:nvPr>
        </p:nvSpPr>
        <p:spPr>
          <a:xfrm>
            <a:off x="7184570" y="1314994"/>
            <a:ext cx="4833259" cy="470262"/>
          </a:xfrm>
        </p:spPr>
        <p:txBody>
          <a:bodyPr>
            <a:normAutofit/>
          </a:bodyPr>
          <a:lstStyle/>
          <a:p>
            <a:r>
              <a:rPr lang="en-US" sz="1800" dirty="0" smtClean="0">
                <a:latin typeface="Arial" panose="020B0604020202020204" pitchFamily="34" charset="0"/>
                <a:cs typeface="Arial" panose="020B0604020202020204" pitchFamily="34" charset="0"/>
              </a:rPr>
              <a:t>New information since the last meeting</a:t>
            </a:r>
            <a:endParaRPr lang="en-US" sz="1800"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4"/>
          </p:nvPr>
        </p:nvSpPr>
        <p:spPr>
          <a:xfrm>
            <a:off x="7036526" y="2475258"/>
            <a:ext cx="4920342" cy="3684588"/>
          </a:xfrm>
        </p:spPr>
        <p:txBody>
          <a:bodyPr>
            <a:normAutofit/>
          </a:bodyPr>
          <a:lstStyle/>
          <a:p>
            <a:r>
              <a:rPr lang="en-US" sz="1800" dirty="0" smtClean="0">
                <a:latin typeface="Arial" panose="020B0604020202020204" pitchFamily="34" charset="0"/>
                <a:cs typeface="Arial" panose="020B0604020202020204" pitchFamily="34" charset="0"/>
              </a:rPr>
              <a:t>None </a:t>
            </a:r>
            <a:endParaRPr lang="en-US" sz="1800" dirty="0">
              <a:latin typeface="Arial" panose="020B0604020202020204" pitchFamily="34" charset="0"/>
              <a:cs typeface="Arial" panose="020B0604020202020204" pitchFamily="34" charset="0"/>
            </a:endParaRPr>
          </a:p>
        </p:txBody>
      </p:sp>
      <p:sp>
        <p:nvSpPr>
          <p:cNvPr id="8" name="Rectangle 7"/>
          <p:cNvSpPr/>
          <p:nvPr/>
        </p:nvSpPr>
        <p:spPr>
          <a:xfrm>
            <a:off x="2264229" y="330926"/>
            <a:ext cx="6155484" cy="341632"/>
          </a:xfrm>
          <a:prstGeom prst="rect">
            <a:avLst/>
          </a:prstGeom>
        </p:spPr>
        <p:txBody>
          <a:bodyPr wrap="square">
            <a:spAutoFit/>
          </a:bodyPr>
          <a:lstStyle/>
          <a:p>
            <a:pPr lvl="0" algn="ctr">
              <a:lnSpc>
                <a:spcPct val="90000"/>
              </a:lnSpc>
              <a:spcBef>
                <a:spcPts val="1000"/>
              </a:spcBef>
            </a:pPr>
            <a:r>
              <a:rPr lang="en-US" b="1" dirty="0">
                <a:solidFill>
                  <a:prstClr val="black"/>
                </a:solidFill>
                <a:latin typeface="Arial" panose="020B0604020202020204" pitchFamily="34" charset="0"/>
                <a:cs typeface="Arial" panose="020B0604020202020204" pitchFamily="34" charset="0"/>
              </a:rPr>
              <a:t>INVESTIGATION INTO NPO’S AND NPC’s</a:t>
            </a:r>
          </a:p>
        </p:txBody>
      </p:sp>
      <p:sp>
        <p:nvSpPr>
          <p:cNvPr id="5" name="Slide Number Placeholder 4"/>
          <p:cNvSpPr>
            <a:spLocks noGrp="1"/>
          </p:cNvSpPr>
          <p:nvPr>
            <p:ph type="sldNum" sz="quarter" idx="12"/>
          </p:nvPr>
        </p:nvSpPr>
        <p:spPr/>
        <p:txBody>
          <a:bodyPr/>
          <a:lstStyle/>
          <a:p>
            <a:fld id="{A9CDD504-248B-3749-98AD-45ADFBB8EDAD}" type="slidenum">
              <a:rPr lang="en-US" smtClean="0"/>
              <a:t>96</a:t>
            </a:fld>
            <a:endParaRPr lang="en-US" dirty="0"/>
          </a:p>
        </p:txBody>
      </p:sp>
    </p:spTree>
    <p:extLst>
      <p:ext uri="{BB962C8B-B14F-4D97-AF65-F5344CB8AC3E}">
        <p14:creationId xmlns:p14="http://schemas.microsoft.com/office/powerpoint/2010/main" val="1781770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5794" y="1651345"/>
            <a:ext cx="5901782" cy="464837"/>
          </a:xfrm>
        </p:spPr>
        <p:txBody>
          <a:bodyPr>
            <a:normAutofit/>
          </a:bodyPr>
          <a:lstStyle/>
          <a:p>
            <a:r>
              <a:rPr lang="en-US" sz="1600" dirty="0">
                <a:latin typeface="Arial" panose="020B0604020202020204" pitchFamily="34" charset="0"/>
                <a:cs typeface="Arial" panose="020B0604020202020204" pitchFamily="34" charset="0"/>
              </a:rPr>
              <a:t>Information previously </a:t>
            </a:r>
            <a:r>
              <a:rPr lang="en-US" sz="1800" dirty="0">
                <a:latin typeface="Arial" panose="020B0604020202020204" pitchFamily="34" charset="0"/>
                <a:cs typeface="Arial" panose="020B0604020202020204" pitchFamily="34" charset="0"/>
              </a:rPr>
              <a:t>reported</a:t>
            </a:r>
            <a:r>
              <a:rPr lang="en-US" sz="1600" dirty="0">
                <a:latin typeface="Arial" panose="020B0604020202020204" pitchFamily="34" charset="0"/>
                <a:cs typeface="Arial" panose="020B0604020202020204" pitchFamily="34" charset="0"/>
              </a:rPr>
              <a:t> on the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2022 </a:t>
            </a:r>
          </a:p>
          <a:p>
            <a:endParaRPr lang="en-US" sz="1400"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95794" y="1889760"/>
            <a:ext cx="5901782" cy="4270086"/>
          </a:xfrm>
        </p:spPr>
        <p:txBody>
          <a:bodyPr>
            <a:normAutofit/>
          </a:bodyPr>
          <a:lstStyle/>
          <a:p>
            <a:pPr marL="0" indent="0" algn="just">
              <a:lnSpc>
                <a:spcPct val="150000"/>
              </a:lnSpc>
              <a:buNone/>
            </a:pPr>
            <a:r>
              <a:rPr lang="en-US" sz="2000" b="1" dirty="0" smtClean="0">
                <a:latin typeface="Arial" panose="020B0604020202020204" pitchFamily="34" charset="0"/>
                <a:cs typeface="Arial" panose="020B0604020202020204" pitchFamily="34" charset="0"/>
              </a:rPr>
              <a:t>Background - </a:t>
            </a:r>
            <a:r>
              <a:rPr lang="en-US" sz="1800" b="1" dirty="0" smtClean="0">
                <a:latin typeface="Arial" panose="020B0604020202020204" pitchFamily="34" charset="0"/>
                <a:cs typeface="Arial" panose="020B0604020202020204" pitchFamily="34" charset="0"/>
              </a:rPr>
              <a:t>NPO </a:t>
            </a:r>
            <a:r>
              <a:rPr lang="en-US" sz="1800" b="1" dirty="0">
                <a:latin typeface="Arial" panose="020B0604020202020204" pitchFamily="34" charset="0"/>
                <a:cs typeface="Arial" panose="020B0604020202020204" pitchFamily="34" charset="0"/>
              </a:rPr>
              <a:t>13  - PHASE 1</a:t>
            </a:r>
          </a:p>
          <a:p>
            <a:pPr algn="just">
              <a:lnSpc>
                <a:spcPct val="170000"/>
              </a:lnSpc>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NLC initiated a project (i.e. proactive funded project ) to build a museum and a library in the Northern Cape province.</a:t>
            </a:r>
          </a:p>
          <a:p>
            <a:pPr algn="just">
              <a:lnSpc>
                <a:spcPct val="170000"/>
              </a:lnSpc>
            </a:pPr>
            <a:r>
              <a:rPr lang="en-US" sz="1600" dirty="0">
                <a:latin typeface="Arial" panose="020B0604020202020204" pitchFamily="34" charset="0"/>
                <a:cs typeface="Arial" panose="020B0604020202020204" pitchFamily="34" charset="0"/>
              </a:rPr>
              <a:t>The NPO 13 received R20.1 million in two tranches (i.e. R10 million and 10.1 million) paid in  two different bank accounts of NPO 13.</a:t>
            </a:r>
          </a:p>
          <a:p>
            <a:pPr algn="just">
              <a:lnSpc>
                <a:spcPct val="170000"/>
              </a:lnSpc>
            </a:pPr>
            <a:r>
              <a:rPr lang="en-US" sz="1600" dirty="0">
                <a:latin typeface="Arial" panose="020B0604020202020204" pitchFamily="34" charset="0"/>
                <a:cs typeface="Arial" panose="020B0604020202020204" pitchFamily="34" charset="0"/>
              </a:rPr>
              <a:t>The construction work was awarded by NPO 13 to a company owned by the cousin of a senior NLC official</a:t>
            </a:r>
            <a:r>
              <a:rPr lang="en-US" sz="1800" dirty="0">
                <a:latin typeface="Arial" panose="020B0604020202020204" pitchFamily="34" charset="0"/>
                <a:cs typeface="Arial" panose="020B0604020202020204" pitchFamily="34" charset="0"/>
              </a:rPr>
              <a:t>. </a:t>
            </a:r>
          </a:p>
        </p:txBody>
      </p:sp>
      <p:sp>
        <p:nvSpPr>
          <p:cNvPr id="4" name="Text Placeholder 3"/>
          <p:cNvSpPr>
            <a:spLocks noGrp="1"/>
          </p:cNvSpPr>
          <p:nvPr>
            <p:ph type="body" sz="quarter" idx="3"/>
          </p:nvPr>
        </p:nvSpPr>
        <p:spPr>
          <a:xfrm>
            <a:off x="6731726" y="1428206"/>
            <a:ext cx="5303519" cy="566057"/>
          </a:xfrm>
        </p:spPr>
        <p:txBody>
          <a:bodyPr/>
          <a:lstStyle/>
          <a:p>
            <a:r>
              <a:rPr lang="en-US" dirty="0" smtClean="0"/>
              <a:t>New information since the last meeting</a:t>
            </a:r>
            <a:endParaRPr lang="en-US" dirty="0"/>
          </a:p>
        </p:txBody>
      </p:sp>
      <p:sp>
        <p:nvSpPr>
          <p:cNvPr id="5" name="Content Placeholder 4"/>
          <p:cNvSpPr>
            <a:spLocks noGrp="1"/>
          </p:cNvSpPr>
          <p:nvPr>
            <p:ph sz="quarter" idx="4"/>
          </p:nvPr>
        </p:nvSpPr>
        <p:spPr>
          <a:xfrm>
            <a:off x="6627223" y="2475258"/>
            <a:ext cx="5408021" cy="3684588"/>
          </a:xfrm>
        </p:spPr>
        <p:txBody>
          <a:bodyPr>
            <a:normAutofit/>
          </a:bodyPr>
          <a:lstStyle/>
          <a:p>
            <a:pPr algn="just">
              <a:lnSpc>
                <a:spcPct val="150000"/>
              </a:lnSpc>
            </a:pPr>
            <a:r>
              <a:rPr lang="en-US" sz="1600" dirty="0">
                <a:latin typeface="Arial" panose="020B0604020202020204" pitchFamily="34" charset="0"/>
                <a:cs typeface="Arial" panose="020B0604020202020204" pitchFamily="34" charset="0"/>
              </a:rPr>
              <a:t>Referrals for four individuals has been </a:t>
            </a:r>
            <a:r>
              <a:rPr lang="en-US" sz="1600" dirty="0" smtClean="0">
                <a:latin typeface="Arial" panose="020B0604020202020204" pitchFamily="34" charset="0"/>
                <a:cs typeface="Arial" panose="020B0604020202020204" pitchFamily="34" charset="0"/>
              </a:rPr>
              <a:t>made </a:t>
            </a:r>
            <a:r>
              <a:rPr lang="en-US" sz="1600" dirty="0">
                <a:latin typeface="Arial" panose="020B0604020202020204" pitchFamily="34" charset="0"/>
                <a:cs typeface="Arial" panose="020B0604020202020204" pitchFamily="34" charset="0"/>
              </a:rPr>
              <a:t>to the National Prosecuting Authority for </a:t>
            </a:r>
            <a:r>
              <a:rPr lang="en-US" sz="1600" dirty="0" smtClean="0">
                <a:latin typeface="Arial" panose="020B0604020202020204" pitchFamily="34" charset="0"/>
                <a:cs typeface="Arial" panose="020B0604020202020204" pitchFamily="34" charset="0"/>
              </a:rPr>
              <a:t>prosecution. </a:t>
            </a: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Civil Litigation to set aside and recover is </a:t>
            </a:r>
            <a:r>
              <a:rPr lang="en-US" sz="1600" dirty="0" smtClean="0">
                <a:latin typeface="Arial" panose="020B0604020202020204" pitchFamily="34" charset="0"/>
                <a:cs typeface="Arial" panose="020B0604020202020204" pitchFamily="34" charset="0"/>
              </a:rPr>
              <a:t>underway.</a:t>
            </a:r>
            <a:endParaRPr lang="en-US" sz="1600" dirty="0">
              <a:latin typeface="Arial" panose="020B0604020202020204" pitchFamily="34" charset="0"/>
              <a:cs typeface="Arial" panose="020B0604020202020204" pitchFamily="34" charset="0"/>
            </a:endParaRPr>
          </a:p>
          <a:p>
            <a:pPr marL="0" indent="0" algn="just">
              <a:buNone/>
            </a:pPr>
            <a:endParaRPr lang="en-US" sz="3200" dirty="0">
              <a:solidFill>
                <a:srgbClr val="FF0000"/>
              </a:solidFill>
            </a:endParaRPr>
          </a:p>
        </p:txBody>
      </p:sp>
      <p:sp>
        <p:nvSpPr>
          <p:cNvPr id="6" name="Rectangle 5"/>
          <p:cNvSpPr/>
          <p:nvPr/>
        </p:nvSpPr>
        <p:spPr>
          <a:xfrm>
            <a:off x="2299062" y="235131"/>
            <a:ext cx="6444344" cy="313932"/>
          </a:xfrm>
          <a:prstGeom prst="rect">
            <a:avLst/>
          </a:prstGeom>
        </p:spPr>
        <p:txBody>
          <a:bodyPr wrap="square">
            <a:spAutoFit/>
          </a:bodyPr>
          <a:lstStyle/>
          <a:p>
            <a:pPr lvl="0" algn="ctr">
              <a:lnSpc>
                <a:spcPct val="90000"/>
              </a:lnSpc>
              <a:spcBef>
                <a:spcPts val="1000"/>
              </a:spcBef>
            </a:pPr>
            <a:r>
              <a:rPr lang="en-US" sz="1600" b="1" dirty="0">
                <a:solidFill>
                  <a:prstClr val="black"/>
                </a:solidFill>
                <a:latin typeface="Arial" panose="020B0604020202020204" pitchFamily="34" charset="0"/>
                <a:cs typeface="Arial" panose="020B0604020202020204" pitchFamily="34" charset="0"/>
              </a:rPr>
              <a:t>INVESTIGATION INTO NPO’S AND NPC’s</a:t>
            </a:r>
          </a:p>
        </p:txBody>
      </p:sp>
      <p:sp>
        <p:nvSpPr>
          <p:cNvPr id="7" name="Slide Number Placeholder 6"/>
          <p:cNvSpPr>
            <a:spLocks noGrp="1"/>
          </p:cNvSpPr>
          <p:nvPr>
            <p:ph type="sldNum" sz="quarter" idx="12"/>
          </p:nvPr>
        </p:nvSpPr>
        <p:spPr/>
        <p:txBody>
          <a:bodyPr/>
          <a:lstStyle/>
          <a:p>
            <a:fld id="{A9CDD504-248B-3749-98AD-45ADFBB8EDAD}" type="slidenum">
              <a:rPr lang="en-US" smtClean="0"/>
              <a:t>97</a:t>
            </a:fld>
            <a:endParaRPr lang="en-US" dirty="0"/>
          </a:p>
        </p:txBody>
      </p:sp>
    </p:spTree>
    <p:extLst>
      <p:ext uri="{BB962C8B-B14F-4D97-AF65-F5344CB8AC3E}">
        <p14:creationId xmlns:p14="http://schemas.microsoft.com/office/powerpoint/2010/main" val="18243160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3212" y="1896827"/>
            <a:ext cx="5884364" cy="490963"/>
          </a:xfrm>
        </p:spPr>
        <p:txBody>
          <a:bodyPr>
            <a:noAutofit/>
          </a:bodyPr>
          <a:lstStyle/>
          <a:p>
            <a:r>
              <a:rPr lang="en-US" sz="2000" dirty="0">
                <a:latin typeface="Arial" panose="020B0604020202020204" pitchFamily="34" charset="0"/>
                <a:cs typeface="Arial" panose="020B0604020202020204" pitchFamily="34" charset="0"/>
              </a:rPr>
              <a:t>Information previously reported on the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March 2022 </a:t>
            </a:r>
          </a:p>
          <a:p>
            <a:endParaRPr lang="en-US" sz="16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65463" y="2203269"/>
            <a:ext cx="6287588" cy="3956577"/>
          </a:xfrm>
        </p:spPr>
        <p:txBody>
          <a:bodyPr>
            <a:normAutofit/>
          </a:bodyPr>
          <a:lstStyle/>
          <a:p>
            <a:pPr marL="0" indent="0">
              <a:buNone/>
            </a:pPr>
            <a:r>
              <a:rPr lang="en-US" sz="1600" b="1" dirty="0">
                <a:latin typeface="Arial" panose="020B0604020202020204" pitchFamily="34" charset="0"/>
                <a:cs typeface="Arial" panose="020B0604020202020204" pitchFamily="34" charset="0"/>
              </a:rPr>
              <a:t>NPO 13  - PHASE 1</a:t>
            </a:r>
          </a:p>
          <a:p>
            <a:pPr marL="0" indent="0">
              <a:buNone/>
            </a:pPr>
            <a:r>
              <a:rPr lang="en-US" sz="1600" u="sng" dirty="0" smtClean="0">
                <a:latin typeface="Arial" panose="020B0604020202020204" pitchFamily="34" charset="0"/>
                <a:cs typeface="Arial" panose="020B0604020202020204" pitchFamily="34" charset="0"/>
              </a:rPr>
              <a:t>Companies </a:t>
            </a:r>
            <a:r>
              <a:rPr lang="en-US" sz="1600" u="sng" dirty="0">
                <a:latin typeface="Arial" panose="020B0604020202020204" pitchFamily="34" charset="0"/>
                <a:cs typeface="Arial" panose="020B0604020202020204" pitchFamily="34" charset="0"/>
              </a:rPr>
              <a:t>appointed for the construction of the museum </a:t>
            </a:r>
          </a:p>
          <a:p>
            <a:pPr>
              <a:lnSpc>
                <a:spcPct val="150000"/>
              </a:lnSpc>
            </a:pPr>
            <a:r>
              <a:rPr lang="en-US" sz="1600" dirty="0">
                <a:latin typeface="Arial" panose="020B0604020202020204" pitchFamily="34" charset="0"/>
                <a:cs typeface="Arial" panose="020B0604020202020204" pitchFamily="34" charset="0"/>
              </a:rPr>
              <a:t>Construction company -  owned by cousin of the senior NLC official.</a:t>
            </a:r>
          </a:p>
          <a:p>
            <a:pPr>
              <a:lnSpc>
                <a:spcPct val="150000"/>
              </a:lnSpc>
            </a:pPr>
            <a:r>
              <a:rPr lang="en-US" sz="1600" dirty="0">
                <a:latin typeface="Arial" panose="020B0604020202020204" pitchFamily="34" charset="0"/>
                <a:cs typeface="Arial" panose="020B0604020202020204" pitchFamily="34" charset="0"/>
              </a:rPr>
              <a:t>Engineering company - owned by the brother of the senior NLC official.</a:t>
            </a:r>
          </a:p>
          <a:p>
            <a:pPr>
              <a:lnSpc>
                <a:spcPct val="150000"/>
              </a:lnSpc>
            </a:pPr>
            <a:r>
              <a:rPr lang="en-US" sz="1600" dirty="0">
                <a:latin typeface="Arial" panose="020B0604020202020204" pitchFamily="34" charset="0"/>
                <a:cs typeface="Arial" panose="020B0604020202020204" pitchFamily="34" charset="0"/>
              </a:rPr>
              <a:t>Company B - owned by the wife of the senior NLC official.  </a:t>
            </a:r>
          </a:p>
          <a:p>
            <a:pPr>
              <a:lnSpc>
                <a:spcPct val="150000"/>
              </a:lnSpc>
            </a:pPr>
            <a:r>
              <a:rPr lang="en-US" sz="1600" dirty="0">
                <a:latin typeface="Arial" panose="020B0604020202020204" pitchFamily="34" charset="0"/>
                <a:cs typeface="Arial" panose="020B0604020202020204" pitchFamily="34" charset="0"/>
              </a:rPr>
              <a:t>The biggest chunk of the grant went to the above mentioned companies. </a:t>
            </a:r>
          </a:p>
          <a:p>
            <a:pPr marL="0" indent="0">
              <a:buNone/>
            </a:pPr>
            <a:endParaRPr lang="en-US" sz="1600" dirty="0"/>
          </a:p>
        </p:txBody>
      </p:sp>
      <p:sp>
        <p:nvSpPr>
          <p:cNvPr id="4" name="Text Placeholder 3"/>
          <p:cNvSpPr>
            <a:spLocks noGrp="1"/>
          </p:cNvSpPr>
          <p:nvPr>
            <p:ph type="body" sz="quarter" idx="3"/>
          </p:nvPr>
        </p:nvSpPr>
        <p:spPr>
          <a:xfrm>
            <a:off x="7158446" y="1410789"/>
            <a:ext cx="5181599" cy="1759131"/>
          </a:xfrm>
        </p:spPr>
        <p:txBody>
          <a:bodyPr/>
          <a:lstStyle/>
          <a:p>
            <a:r>
              <a:rPr lang="en-US" sz="2000" dirty="0" smtClean="0">
                <a:latin typeface="Arial" panose="020B0604020202020204" pitchFamily="34" charset="0"/>
                <a:cs typeface="Arial" panose="020B0604020202020204" pitchFamily="34" charset="0"/>
              </a:rPr>
              <a:t>New information since the last meeting</a:t>
            </a:r>
          </a:p>
          <a:p>
            <a:endParaRPr lang="en-US" dirty="0"/>
          </a:p>
          <a:p>
            <a:r>
              <a:rPr lang="en-US" sz="1800" dirty="0" smtClean="0">
                <a:latin typeface="Arial" panose="020B0604020202020204" pitchFamily="34" charset="0"/>
                <a:cs typeface="Arial" panose="020B0604020202020204" pitchFamily="34" charset="0"/>
              </a:rPr>
              <a:t>None </a:t>
            </a:r>
          </a:p>
          <a:p>
            <a:endParaRPr lang="en-US" dirty="0"/>
          </a:p>
        </p:txBody>
      </p:sp>
      <p:sp>
        <p:nvSpPr>
          <p:cNvPr id="5" name="Content Placeholder 4"/>
          <p:cNvSpPr>
            <a:spLocks noGrp="1"/>
          </p:cNvSpPr>
          <p:nvPr>
            <p:ph sz="quarter" idx="4"/>
          </p:nvPr>
        </p:nvSpPr>
        <p:spPr>
          <a:xfrm>
            <a:off x="2051427" y="184201"/>
            <a:ext cx="8076642" cy="512486"/>
          </a:xfrm>
        </p:spPr>
        <p:txBody>
          <a:bodyPr/>
          <a:lstStyle/>
          <a:p>
            <a:pPr marL="0" lvl="0" indent="0" algn="ctr">
              <a:buNone/>
            </a:pPr>
            <a:r>
              <a:rPr lang="en-US" sz="1600" b="1" dirty="0">
                <a:solidFill>
                  <a:prstClr val="black"/>
                </a:solidFill>
                <a:latin typeface="Arial" panose="020B0604020202020204" pitchFamily="34" charset="0"/>
                <a:cs typeface="Arial" panose="020B0604020202020204" pitchFamily="34" charset="0"/>
              </a:rPr>
              <a:t>INVESTIGATION INTO NPO’S AND NPC</a:t>
            </a:r>
          </a:p>
        </p:txBody>
      </p:sp>
      <p:sp>
        <p:nvSpPr>
          <p:cNvPr id="6" name="Slide Number Placeholder 5"/>
          <p:cNvSpPr>
            <a:spLocks noGrp="1"/>
          </p:cNvSpPr>
          <p:nvPr>
            <p:ph type="sldNum" sz="quarter" idx="12"/>
          </p:nvPr>
        </p:nvSpPr>
        <p:spPr/>
        <p:txBody>
          <a:bodyPr/>
          <a:lstStyle/>
          <a:p>
            <a:fld id="{A9CDD504-248B-3749-98AD-45ADFBB8EDAD}" type="slidenum">
              <a:rPr lang="en-US" smtClean="0"/>
              <a:t>98</a:t>
            </a:fld>
            <a:endParaRPr lang="en-US" dirty="0"/>
          </a:p>
        </p:txBody>
      </p:sp>
    </p:spTree>
    <p:extLst>
      <p:ext uri="{BB962C8B-B14F-4D97-AF65-F5344CB8AC3E}">
        <p14:creationId xmlns:p14="http://schemas.microsoft.com/office/powerpoint/2010/main" val="18724893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8046" y="1820090"/>
            <a:ext cx="5849530" cy="655168"/>
          </a:xfrm>
        </p:spPr>
        <p:txBody>
          <a:bodyPr>
            <a:normAutofit/>
          </a:bodyPr>
          <a:lstStyle/>
          <a:p>
            <a:r>
              <a:rPr lang="en-US" sz="2000" dirty="0">
                <a:latin typeface="Arial" panose="020B0604020202020204" pitchFamily="34" charset="0"/>
                <a:cs typeface="Arial" panose="020B0604020202020204" pitchFamily="34" charset="0"/>
              </a:rPr>
              <a:t>Information previously reported on the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March 2022 </a:t>
            </a:r>
          </a:p>
          <a:p>
            <a:endParaRPr lang="en-US" sz="2000" dirty="0"/>
          </a:p>
        </p:txBody>
      </p:sp>
      <p:sp>
        <p:nvSpPr>
          <p:cNvPr id="3" name="Content Placeholder 2"/>
          <p:cNvSpPr>
            <a:spLocks noGrp="1"/>
          </p:cNvSpPr>
          <p:nvPr>
            <p:ph sz="half" idx="2"/>
          </p:nvPr>
        </p:nvSpPr>
        <p:spPr>
          <a:xfrm>
            <a:off x="148046" y="2325188"/>
            <a:ext cx="5849531" cy="3834657"/>
          </a:xfrm>
        </p:spPr>
        <p:txBody>
          <a:bodyPr>
            <a:normAutofit/>
          </a:bodyPr>
          <a:lstStyle/>
          <a:p>
            <a:pPr marL="0" indent="0">
              <a:buNone/>
            </a:pPr>
            <a:r>
              <a:rPr lang="en-US" sz="1600" b="1" u="sng" dirty="0">
                <a:latin typeface="Arial" panose="020B0604020202020204" pitchFamily="34" charset="0"/>
                <a:cs typeface="Arial" panose="020B0604020202020204" pitchFamily="34" charset="0"/>
              </a:rPr>
              <a:t>Gratification </a:t>
            </a:r>
            <a:r>
              <a:rPr lang="en-US" sz="1600" b="1" u="sng"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NPO </a:t>
            </a:r>
            <a:r>
              <a:rPr lang="en-US" sz="1600" b="1" dirty="0">
                <a:latin typeface="Arial" panose="020B0604020202020204" pitchFamily="34" charset="0"/>
                <a:cs typeface="Arial" panose="020B0604020202020204" pitchFamily="34" charset="0"/>
              </a:rPr>
              <a:t>13  - PHASE 1</a:t>
            </a:r>
          </a:p>
          <a:p>
            <a:pPr algn="just">
              <a:lnSpc>
                <a:spcPct val="150000"/>
              </a:lnSpc>
            </a:pPr>
            <a:r>
              <a:rPr lang="en-US" sz="1600" dirty="0" smtClean="0">
                <a:latin typeface="Arial" panose="020B0604020202020204" pitchFamily="34" charset="0"/>
                <a:cs typeface="Arial" panose="020B0604020202020204" pitchFamily="34" charset="0"/>
              </a:rPr>
              <a:t>NPO </a:t>
            </a:r>
            <a:r>
              <a:rPr lang="en-US" sz="1600" dirty="0">
                <a:latin typeface="Arial" panose="020B0604020202020204" pitchFamily="34" charset="0"/>
                <a:cs typeface="Arial" panose="020B0604020202020204" pitchFamily="34" charset="0"/>
              </a:rPr>
              <a:t>13 paid an amount of R1.5 million to a construction company which was responsible for the building of a house for one senior NLC official. </a:t>
            </a:r>
          </a:p>
          <a:p>
            <a:pPr marL="0" indent="0" algn="just">
              <a:lnSpc>
                <a:spcPct val="150000"/>
              </a:lnSpc>
              <a:buFont typeface="Arial" panose="020B0604020202020204" pitchFamily="34" charset="0"/>
              <a:buNone/>
            </a:pPr>
            <a:r>
              <a:rPr lang="en-US" sz="1600" dirty="0">
                <a:latin typeface="Arial" panose="020B0604020202020204" pitchFamily="34" charset="0"/>
                <a:cs typeface="Arial" panose="020B0604020202020204" pitchFamily="34" charset="0"/>
              </a:rPr>
              <a:t>Value for money</a:t>
            </a:r>
          </a:p>
          <a:p>
            <a:pPr algn="just">
              <a:lnSpc>
                <a:spcPct val="150000"/>
              </a:lnSpc>
            </a:pPr>
            <a:r>
              <a:rPr lang="en-US" sz="1600" dirty="0">
                <a:latin typeface="Arial" panose="020B0604020202020204" pitchFamily="34" charset="0"/>
                <a:cs typeface="Arial" panose="020B0604020202020204" pitchFamily="34" charset="0"/>
              </a:rPr>
              <a:t>The project was completed but the building structure does not correlate with the money paid to NPO 13 by NLC. The SIU is in a process of acquiring services of a quantity surveyor to determine</a:t>
            </a:r>
          </a:p>
        </p:txBody>
      </p:sp>
      <p:sp>
        <p:nvSpPr>
          <p:cNvPr id="4" name="Text Placeholder 3"/>
          <p:cNvSpPr>
            <a:spLocks noGrp="1"/>
          </p:cNvSpPr>
          <p:nvPr>
            <p:ph type="body" sz="quarter" idx="3"/>
          </p:nvPr>
        </p:nvSpPr>
        <p:spPr>
          <a:xfrm>
            <a:off x="6365966" y="1471750"/>
            <a:ext cx="5381896" cy="348340"/>
          </a:xfrm>
        </p:spPr>
        <p:txBody>
          <a:bodyPr>
            <a:noAutofit/>
          </a:bodyPr>
          <a:lstStyle/>
          <a:p>
            <a:r>
              <a:rPr lang="en-US" sz="2000" dirty="0" smtClean="0">
                <a:latin typeface="Arial" panose="020B0604020202020204" pitchFamily="34" charset="0"/>
                <a:cs typeface="Arial" panose="020B0604020202020204" pitchFamily="34" charset="0"/>
              </a:rPr>
              <a:t>New information since the last meeting</a:t>
            </a:r>
            <a:endParaRPr lang="en-US" sz="20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1654630" y="200297"/>
            <a:ext cx="9100456" cy="322217"/>
          </a:xfrm>
        </p:spPr>
        <p:txBody>
          <a:bodyPr/>
          <a:lstStyle/>
          <a:p>
            <a:pPr marL="0" lvl="0" indent="0" algn="ctr">
              <a:buNone/>
            </a:pPr>
            <a:r>
              <a:rPr lang="en-US" sz="1600" b="1" dirty="0">
                <a:solidFill>
                  <a:prstClr val="black"/>
                </a:solidFill>
                <a:latin typeface="Arial" panose="020B0604020202020204" pitchFamily="34" charset="0"/>
                <a:cs typeface="Arial" panose="020B0604020202020204" pitchFamily="34" charset="0"/>
              </a:rPr>
              <a:t>INVESTIGATION INTO NPO’S AND NPC’s</a:t>
            </a:r>
          </a:p>
          <a:p>
            <a:pPr algn="ctr"/>
            <a:endParaRPr lang="en-US" dirty="0"/>
          </a:p>
        </p:txBody>
      </p:sp>
      <p:sp>
        <p:nvSpPr>
          <p:cNvPr id="6" name="Slide Number Placeholder 5"/>
          <p:cNvSpPr>
            <a:spLocks noGrp="1"/>
          </p:cNvSpPr>
          <p:nvPr>
            <p:ph type="sldNum" sz="quarter" idx="12"/>
          </p:nvPr>
        </p:nvSpPr>
        <p:spPr/>
        <p:txBody>
          <a:bodyPr/>
          <a:lstStyle/>
          <a:p>
            <a:fld id="{A9CDD504-248B-3749-98AD-45ADFBB8EDAD}" type="slidenum">
              <a:rPr lang="en-US" smtClean="0"/>
              <a:t>99</a:t>
            </a:fld>
            <a:endParaRPr lang="en-US" dirty="0"/>
          </a:p>
        </p:txBody>
      </p:sp>
      <p:sp>
        <p:nvSpPr>
          <p:cNvPr id="7" name="Rectangle 6"/>
          <p:cNvSpPr/>
          <p:nvPr/>
        </p:nvSpPr>
        <p:spPr>
          <a:xfrm>
            <a:off x="6244047" y="2569029"/>
            <a:ext cx="4284616" cy="338554"/>
          </a:xfrm>
          <a:prstGeom prst="rect">
            <a:avLst/>
          </a:prstGeom>
        </p:spPr>
        <p:txBody>
          <a:bodyPr wrap="square">
            <a:spAutoFit/>
          </a:bodyPr>
          <a:lstStyle/>
          <a:p>
            <a:r>
              <a:rPr lang="en-US" sz="1600" dirty="0" smtClean="0">
                <a:solidFill>
                  <a:prstClr val="black"/>
                </a:solidFill>
                <a:latin typeface="Arial" panose="020B0604020202020204" pitchFamily="34" charset="0"/>
                <a:cs typeface="Arial" panose="020B0604020202020204" pitchFamily="34" charset="0"/>
              </a:rPr>
              <a:t>None </a:t>
            </a:r>
            <a:endParaRPr lang="en-GB" sz="1600" dirty="0"/>
          </a:p>
        </p:txBody>
      </p:sp>
    </p:spTree>
    <p:extLst>
      <p:ext uri="{BB962C8B-B14F-4D97-AF65-F5344CB8AC3E}">
        <p14:creationId xmlns:p14="http://schemas.microsoft.com/office/powerpoint/2010/main" val="2231245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4629</TotalTime>
  <Words>12157</Words>
  <Application>Microsoft Office PowerPoint</Application>
  <PresentationFormat>Widescreen</PresentationFormat>
  <Paragraphs>1280</Paragraphs>
  <Slides>119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119</vt:i4>
      </vt:variant>
    </vt:vector>
  </HeadingPairs>
  <TitlesOfParts>
    <vt:vector size="124" baseType="lpstr">
      <vt:lpstr>Arial</vt:lpstr>
      <vt:lpstr>Calibri</vt:lpstr>
      <vt:lpstr>Calibri Light</vt:lpstr>
      <vt:lpstr>Times New Roman</vt:lpstr>
      <vt:lpstr>Office Theme</vt:lpstr>
      <vt:lpstr>PowerPoint Presentation</vt:lpstr>
      <vt:lpstr>Presentation Outline</vt:lpstr>
      <vt:lpstr>SIU LEGISLATIVE MANDATE</vt:lpstr>
      <vt:lpstr>SIU VISION AND MISSION</vt:lpstr>
      <vt:lpstr>SIU OUTCOMES CONSEQUENCE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 Former Board Members 1 &amp; 2    Summary of NPOs where board members and executives were involved in </vt:lpstr>
      <vt:lpstr>Summary Former Board Member 1 + 2   Summary of NPO where board members and executives were involved in</vt:lpstr>
      <vt:lpstr>Summary – Former Commissioner &amp; Senior Executive    Summary of NPOs where board members and executives were involved in  </vt:lpstr>
      <vt:lpstr>SUMMARY – FORMER COMMISIONER &amp; SENIOR EXECUTIVE     Summary of NPOs where board members and executives were involved 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Accounts IWW</dc:creator>
  <cp:lastModifiedBy>Andre Hermans</cp:lastModifiedBy>
  <cp:revision>629</cp:revision>
  <dcterms:created xsi:type="dcterms:W3CDTF">2021-06-02T11:08:26Z</dcterms:created>
  <dcterms:modified xsi:type="dcterms:W3CDTF">2022-09-26T12:05:40Z</dcterms:modified>
</cp:coreProperties>
</file>