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53" r:id="rId3"/>
    <p:sldId id="360" r:id="rId4"/>
    <p:sldId id="361" r:id="rId5"/>
    <p:sldId id="368" r:id="rId6"/>
    <p:sldId id="364" r:id="rId7"/>
    <p:sldId id="371" r:id="rId8"/>
    <p:sldId id="372" r:id="rId9"/>
    <p:sldId id="373" r:id="rId10"/>
    <p:sldId id="374" r:id="rId11"/>
    <p:sldId id="375" r:id="rId12"/>
    <p:sldId id="37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vhulawi Kolani" initials="TK" lastIdx="1" clrIdx="0">
    <p:extLst>
      <p:ext uri="{19B8F6BF-5375-455C-9EA6-DF929625EA0E}">
        <p15:presenceInfo xmlns:p15="http://schemas.microsoft.com/office/powerpoint/2012/main" userId="S::Thivhulawi.Kolani@dmr.gov.za::e58fe7d8-399a-4700-ae35-c9538b59d5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008000"/>
    <a:srgbClr val="FFFFFF"/>
    <a:srgbClr val="00B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2" d="100"/>
          <a:sy n="72" d="100"/>
        </p:scale>
        <p:origin x="678" y="54"/>
      </p:cViewPr>
      <p:guideLst/>
    </p:cSldViewPr>
  </p:slideViewPr>
  <p:notesTextViewPr>
    <p:cViewPr>
      <p:scale>
        <a:sx n="1" d="1"/>
        <a:sy n="1" d="1"/>
      </p:scale>
      <p:origin x="0" y="0"/>
    </p:cViewPr>
  </p:notesTextViewPr>
  <p:sorterViewPr>
    <p:cViewPr>
      <p:scale>
        <a:sx n="100" d="100"/>
        <a:sy n="100" d="100"/>
      </p:scale>
      <p:origin x="0" y="-27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B6C0E-57EB-4B9C-B4DD-46228023990E}" type="doc">
      <dgm:prSet loTypeId="urn:microsoft.com/office/officeart/2008/layout/VerticalCurvedList" loCatId="list" qsTypeId="urn:microsoft.com/office/officeart/2005/8/quickstyle/3d3" qsCatId="3D" csTypeId="urn:microsoft.com/office/officeart/2005/8/colors/accent0_1" csCatId="mainScheme" phldr="1"/>
      <dgm:spPr/>
      <dgm:t>
        <a:bodyPr/>
        <a:lstStyle/>
        <a:p>
          <a:endParaRPr lang="en-ZA"/>
        </a:p>
      </dgm:t>
    </dgm:pt>
    <dgm:pt modelId="{A0A53FA7-56FD-4848-81BE-EA7BC1C64325}">
      <dgm:prSet phldrT="[Text]" custT="1"/>
      <dgm:spPr/>
      <dgm:t>
        <a:bodyPr/>
        <a:lstStyle/>
        <a:p>
          <a:r>
            <a:rPr lang="en-ZA" sz="2400" dirty="0"/>
            <a:t>Introduction</a:t>
          </a:r>
        </a:p>
      </dgm:t>
    </dgm:pt>
    <dgm:pt modelId="{AF3CBDCC-167C-4D55-901A-63553C8E6553}" type="parTrans" cxnId="{446B2587-31D2-4ADD-9C44-7F21B4348202}">
      <dgm:prSet/>
      <dgm:spPr/>
      <dgm:t>
        <a:bodyPr/>
        <a:lstStyle/>
        <a:p>
          <a:endParaRPr lang="en-ZA" sz="2400"/>
        </a:p>
      </dgm:t>
    </dgm:pt>
    <dgm:pt modelId="{9CA238B3-4054-4F0B-A702-FD552BC4CE35}" type="sibTrans" cxnId="{446B2587-31D2-4ADD-9C44-7F21B4348202}">
      <dgm:prSet/>
      <dgm:spPr/>
      <dgm:t>
        <a:bodyPr/>
        <a:lstStyle/>
        <a:p>
          <a:endParaRPr lang="en-ZA" sz="2400"/>
        </a:p>
      </dgm:t>
    </dgm:pt>
    <dgm:pt modelId="{2F40C0FC-DE44-4CB4-9930-C8EAA2D9E54B}">
      <dgm:prSet phldrT="[Text]" custT="1"/>
      <dgm:spPr/>
      <dgm:t>
        <a:bodyPr/>
        <a:lstStyle/>
        <a:p>
          <a:r>
            <a:rPr lang="en-ZA" sz="2400" dirty="0"/>
            <a:t>HRC Findings</a:t>
          </a:r>
        </a:p>
      </dgm:t>
    </dgm:pt>
    <dgm:pt modelId="{A3717B85-8070-4BF0-A42D-457CE87F52B1}" type="parTrans" cxnId="{E5C31BD1-CE30-49B1-9AFA-190D1BFE1684}">
      <dgm:prSet/>
      <dgm:spPr/>
      <dgm:t>
        <a:bodyPr/>
        <a:lstStyle/>
        <a:p>
          <a:endParaRPr lang="en-ZA" sz="2400"/>
        </a:p>
      </dgm:t>
    </dgm:pt>
    <dgm:pt modelId="{5823F633-B5EB-4854-A4F7-FDF9E4793C50}" type="sibTrans" cxnId="{E5C31BD1-CE30-49B1-9AFA-190D1BFE1684}">
      <dgm:prSet/>
      <dgm:spPr/>
      <dgm:t>
        <a:bodyPr/>
        <a:lstStyle/>
        <a:p>
          <a:endParaRPr lang="en-ZA" sz="2400"/>
        </a:p>
      </dgm:t>
    </dgm:pt>
    <dgm:pt modelId="{08D2EE32-5DCB-4985-908D-C79C1A87B952}">
      <dgm:prSet phldrT="[Text]" custT="1"/>
      <dgm:spPr/>
      <dgm:t>
        <a:bodyPr/>
        <a:lstStyle/>
        <a:p>
          <a:r>
            <a:rPr lang="en-ZA" sz="2400" dirty="0"/>
            <a:t>Response to Findings &amp; Recommendations</a:t>
          </a:r>
        </a:p>
      </dgm:t>
    </dgm:pt>
    <dgm:pt modelId="{485BD174-FD10-4226-AA32-B52BACC25D07}" type="parTrans" cxnId="{1ABF1509-7DDB-453F-B99C-4A3247AFAD88}">
      <dgm:prSet/>
      <dgm:spPr/>
      <dgm:t>
        <a:bodyPr/>
        <a:lstStyle/>
        <a:p>
          <a:endParaRPr lang="en-ZA" sz="2400"/>
        </a:p>
      </dgm:t>
    </dgm:pt>
    <dgm:pt modelId="{FF691ECE-F0E8-4023-9FFC-42398787D95F}" type="sibTrans" cxnId="{1ABF1509-7DDB-453F-B99C-4A3247AFAD88}">
      <dgm:prSet/>
      <dgm:spPr/>
      <dgm:t>
        <a:bodyPr/>
        <a:lstStyle/>
        <a:p>
          <a:endParaRPr lang="en-ZA" sz="2400"/>
        </a:p>
      </dgm:t>
    </dgm:pt>
    <dgm:pt modelId="{5961BB8E-6416-4780-8035-E6B080E5DF16}">
      <dgm:prSet phldrT="[Text]" custT="1"/>
      <dgm:spPr/>
      <dgm:t>
        <a:bodyPr/>
        <a:lstStyle/>
        <a:p>
          <a:r>
            <a:rPr lang="en-ZA" sz="2400" dirty="0"/>
            <a:t>Conclusion</a:t>
          </a:r>
        </a:p>
      </dgm:t>
    </dgm:pt>
    <dgm:pt modelId="{5FD5E73F-F962-42D1-B190-EE9CCF848FDB}" type="parTrans" cxnId="{761B5963-81BA-498A-9BAC-AF6BCDD1B4C2}">
      <dgm:prSet/>
      <dgm:spPr/>
      <dgm:t>
        <a:bodyPr/>
        <a:lstStyle/>
        <a:p>
          <a:endParaRPr lang="en-ZA" sz="2400"/>
        </a:p>
      </dgm:t>
    </dgm:pt>
    <dgm:pt modelId="{20A636AF-9A21-4F5C-B6B2-B7C88978AB99}" type="sibTrans" cxnId="{761B5963-81BA-498A-9BAC-AF6BCDD1B4C2}">
      <dgm:prSet/>
      <dgm:spPr/>
      <dgm:t>
        <a:bodyPr/>
        <a:lstStyle/>
        <a:p>
          <a:endParaRPr lang="en-ZA" sz="2400"/>
        </a:p>
      </dgm:t>
    </dgm:pt>
    <dgm:pt modelId="{8C7DF79B-0944-43CF-9090-B9D001E72E7E}" type="pres">
      <dgm:prSet presAssocID="{866B6C0E-57EB-4B9C-B4DD-46228023990E}" presName="Name0" presStyleCnt="0">
        <dgm:presLayoutVars>
          <dgm:chMax val="7"/>
          <dgm:chPref val="7"/>
          <dgm:dir/>
        </dgm:presLayoutVars>
      </dgm:prSet>
      <dgm:spPr/>
    </dgm:pt>
    <dgm:pt modelId="{FE9E235B-8D0E-4589-AA2E-18C41BA4D76B}" type="pres">
      <dgm:prSet presAssocID="{866B6C0E-57EB-4B9C-B4DD-46228023990E}" presName="Name1" presStyleCnt="0"/>
      <dgm:spPr/>
    </dgm:pt>
    <dgm:pt modelId="{85D02D7F-E5D5-477A-8745-D15446E2837C}" type="pres">
      <dgm:prSet presAssocID="{866B6C0E-57EB-4B9C-B4DD-46228023990E}" presName="cycle" presStyleCnt="0"/>
      <dgm:spPr/>
    </dgm:pt>
    <dgm:pt modelId="{B33089C8-3009-48E9-B0E6-BB78A8C37D70}" type="pres">
      <dgm:prSet presAssocID="{866B6C0E-57EB-4B9C-B4DD-46228023990E}" presName="srcNode" presStyleLbl="node1" presStyleIdx="0" presStyleCnt="4"/>
      <dgm:spPr/>
    </dgm:pt>
    <dgm:pt modelId="{9B82E2D7-89B1-4557-88D6-EBD28B3B718E}" type="pres">
      <dgm:prSet presAssocID="{866B6C0E-57EB-4B9C-B4DD-46228023990E}" presName="conn" presStyleLbl="parChTrans1D2" presStyleIdx="0" presStyleCnt="1"/>
      <dgm:spPr/>
    </dgm:pt>
    <dgm:pt modelId="{8B3A6CC7-3B99-4BE3-BE4A-D1D3656AD2F3}" type="pres">
      <dgm:prSet presAssocID="{866B6C0E-57EB-4B9C-B4DD-46228023990E}" presName="extraNode" presStyleLbl="node1" presStyleIdx="0" presStyleCnt="4"/>
      <dgm:spPr/>
    </dgm:pt>
    <dgm:pt modelId="{15077EF4-34AB-4F47-BBD7-67824D243D00}" type="pres">
      <dgm:prSet presAssocID="{866B6C0E-57EB-4B9C-B4DD-46228023990E}" presName="dstNode" presStyleLbl="node1" presStyleIdx="0" presStyleCnt="4"/>
      <dgm:spPr/>
    </dgm:pt>
    <dgm:pt modelId="{5C6C8F57-6F4A-44E2-BA84-ABE456462B70}" type="pres">
      <dgm:prSet presAssocID="{A0A53FA7-56FD-4848-81BE-EA7BC1C64325}" presName="text_1" presStyleLbl="node1" presStyleIdx="0" presStyleCnt="4">
        <dgm:presLayoutVars>
          <dgm:bulletEnabled val="1"/>
        </dgm:presLayoutVars>
      </dgm:prSet>
      <dgm:spPr/>
    </dgm:pt>
    <dgm:pt modelId="{954D7F51-2D69-474D-9763-DBFCE21FD969}" type="pres">
      <dgm:prSet presAssocID="{A0A53FA7-56FD-4848-81BE-EA7BC1C64325}" presName="accent_1" presStyleCnt="0"/>
      <dgm:spPr/>
    </dgm:pt>
    <dgm:pt modelId="{CBC9EAF5-6D53-465F-951B-3E4E10DF0C24}" type="pres">
      <dgm:prSet presAssocID="{A0A53FA7-56FD-4848-81BE-EA7BC1C64325}" presName="accentRepeatNode" presStyleLbl="solidFgAcc1" presStyleIdx="0" presStyleCnt="4"/>
      <dgm:spPr/>
    </dgm:pt>
    <dgm:pt modelId="{D1BF4A6A-CEBD-40AA-AD67-AF0F133A316B}" type="pres">
      <dgm:prSet presAssocID="{2F40C0FC-DE44-4CB4-9930-C8EAA2D9E54B}" presName="text_2" presStyleLbl="node1" presStyleIdx="1" presStyleCnt="4">
        <dgm:presLayoutVars>
          <dgm:bulletEnabled val="1"/>
        </dgm:presLayoutVars>
      </dgm:prSet>
      <dgm:spPr/>
    </dgm:pt>
    <dgm:pt modelId="{47788A8F-08AC-4227-B822-D0ABDA3EFAB8}" type="pres">
      <dgm:prSet presAssocID="{2F40C0FC-DE44-4CB4-9930-C8EAA2D9E54B}" presName="accent_2" presStyleCnt="0"/>
      <dgm:spPr/>
    </dgm:pt>
    <dgm:pt modelId="{F13E7EE5-228C-4213-B215-2E43AD7F9B00}" type="pres">
      <dgm:prSet presAssocID="{2F40C0FC-DE44-4CB4-9930-C8EAA2D9E54B}" presName="accentRepeatNode" presStyleLbl="solidFgAcc1" presStyleIdx="1" presStyleCnt="4"/>
      <dgm:spPr/>
    </dgm:pt>
    <dgm:pt modelId="{DAD3EA3B-4306-424E-83BB-F699154DD991}" type="pres">
      <dgm:prSet presAssocID="{08D2EE32-5DCB-4985-908D-C79C1A87B952}" presName="text_3" presStyleLbl="node1" presStyleIdx="2" presStyleCnt="4">
        <dgm:presLayoutVars>
          <dgm:bulletEnabled val="1"/>
        </dgm:presLayoutVars>
      </dgm:prSet>
      <dgm:spPr/>
    </dgm:pt>
    <dgm:pt modelId="{87DC1FD7-3DAD-4E7C-BECE-A5CA1BE2F56B}" type="pres">
      <dgm:prSet presAssocID="{08D2EE32-5DCB-4985-908D-C79C1A87B952}" presName="accent_3" presStyleCnt="0"/>
      <dgm:spPr/>
    </dgm:pt>
    <dgm:pt modelId="{609937BA-FC30-436B-9654-10B6510345CE}" type="pres">
      <dgm:prSet presAssocID="{08D2EE32-5DCB-4985-908D-C79C1A87B952}" presName="accentRepeatNode" presStyleLbl="solidFgAcc1" presStyleIdx="2" presStyleCnt="4"/>
      <dgm:spPr/>
    </dgm:pt>
    <dgm:pt modelId="{B85387D4-6215-46FA-97FE-ABF0A98B81B8}" type="pres">
      <dgm:prSet presAssocID="{5961BB8E-6416-4780-8035-E6B080E5DF16}" presName="text_4" presStyleLbl="node1" presStyleIdx="3" presStyleCnt="4">
        <dgm:presLayoutVars>
          <dgm:bulletEnabled val="1"/>
        </dgm:presLayoutVars>
      </dgm:prSet>
      <dgm:spPr/>
    </dgm:pt>
    <dgm:pt modelId="{8D7DA297-28AF-4EA7-B857-7162ADEB5D73}" type="pres">
      <dgm:prSet presAssocID="{5961BB8E-6416-4780-8035-E6B080E5DF16}" presName="accent_4" presStyleCnt="0"/>
      <dgm:spPr/>
    </dgm:pt>
    <dgm:pt modelId="{18AE04A1-861C-443D-9A54-4CAE16DD5F3B}" type="pres">
      <dgm:prSet presAssocID="{5961BB8E-6416-4780-8035-E6B080E5DF16}" presName="accentRepeatNode" presStyleLbl="solidFgAcc1" presStyleIdx="3" presStyleCnt="4"/>
      <dgm:spPr/>
    </dgm:pt>
  </dgm:ptLst>
  <dgm:cxnLst>
    <dgm:cxn modelId="{1ABF1509-7DDB-453F-B99C-4A3247AFAD88}" srcId="{866B6C0E-57EB-4B9C-B4DD-46228023990E}" destId="{08D2EE32-5DCB-4985-908D-C79C1A87B952}" srcOrd="2" destOrd="0" parTransId="{485BD174-FD10-4226-AA32-B52BACC25D07}" sibTransId="{FF691ECE-F0E8-4023-9FFC-42398787D95F}"/>
    <dgm:cxn modelId="{B1A8331B-EAAF-4A4D-97AA-EA4A6582E5EE}" type="presOf" srcId="{9CA238B3-4054-4F0B-A702-FD552BC4CE35}" destId="{9B82E2D7-89B1-4557-88D6-EBD28B3B718E}" srcOrd="0" destOrd="0" presId="urn:microsoft.com/office/officeart/2008/layout/VerticalCurvedList"/>
    <dgm:cxn modelId="{761B5963-81BA-498A-9BAC-AF6BCDD1B4C2}" srcId="{866B6C0E-57EB-4B9C-B4DD-46228023990E}" destId="{5961BB8E-6416-4780-8035-E6B080E5DF16}" srcOrd="3" destOrd="0" parTransId="{5FD5E73F-F962-42D1-B190-EE9CCF848FDB}" sibTransId="{20A636AF-9A21-4F5C-B6B2-B7C88978AB99}"/>
    <dgm:cxn modelId="{92C68C6F-F093-49DA-A8F5-11731113FAD9}" type="presOf" srcId="{08D2EE32-5DCB-4985-908D-C79C1A87B952}" destId="{DAD3EA3B-4306-424E-83BB-F699154DD991}" srcOrd="0" destOrd="0" presId="urn:microsoft.com/office/officeart/2008/layout/VerticalCurvedList"/>
    <dgm:cxn modelId="{C3E58A52-50C1-496A-B5A9-7CA7AA04376F}" type="presOf" srcId="{5961BB8E-6416-4780-8035-E6B080E5DF16}" destId="{B85387D4-6215-46FA-97FE-ABF0A98B81B8}" srcOrd="0" destOrd="0" presId="urn:microsoft.com/office/officeart/2008/layout/VerticalCurvedList"/>
    <dgm:cxn modelId="{2A6A2486-AB7F-4D7C-8B37-8FCE1241E32A}" type="presOf" srcId="{2F40C0FC-DE44-4CB4-9930-C8EAA2D9E54B}" destId="{D1BF4A6A-CEBD-40AA-AD67-AF0F133A316B}" srcOrd="0" destOrd="0" presId="urn:microsoft.com/office/officeart/2008/layout/VerticalCurvedList"/>
    <dgm:cxn modelId="{446B2587-31D2-4ADD-9C44-7F21B4348202}" srcId="{866B6C0E-57EB-4B9C-B4DD-46228023990E}" destId="{A0A53FA7-56FD-4848-81BE-EA7BC1C64325}" srcOrd="0" destOrd="0" parTransId="{AF3CBDCC-167C-4D55-901A-63553C8E6553}" sibTransId="{9CA238B3-4054-4F0B-A702-FD552BC4CE35}"/>
    <dgm:cxn modelId="{2F5653A5-6B7F-4331-9FF7-B1848FCBEF1B}" type="presOf" srcId="{866B6C0E-57EB-4B9C-B4DD-46228023990E}" destId="{8C7DF79B-0944-43CF-9090-B9D001E72E7E}" srcOrd="0" destOrd="0" presId="urn:microsoft.com/office/officeart/2008/layout/VerticalCurvedList"/>
    <dgm:cxn modelId="{16BEC9A6-F29B-4FCF-89D8-3DA304CFB12F}" type="presOf" srcId="{A0A53FA7-56FD-4848-81BE-EA7BC1C64325}" destId="{5C6C8F57-6F4A-44E2-BA84-ABE456462B70}" srcOrd="0" destOrd="0" presId="urn:microsoft.com/office/officeart/2008/layout/VerticalCurvedList"/>
    <dgm:cxn modelId="{E5C31BD1-CE30-49B1-9AFA-190D1BFE1684}" srcId="{866B6C0E-57EB-4B9C-B4DD-46228023990E}" destId="{2F40C0FC-DE44-4CB4-9930-C8EAA2D9E54B}" srcOrd="1" destOrd="0" parTransId="{A3717B85-8070-4BF0-A42D-457CE87F52B1}" sibTransId="{5823F633-B5EB-4854-A4F7-FDF9E4793C50}"/>
    <dgm:cxn modelId="{14C0F0A3-F6A6-4512-9A4E-E4E7CC7657E7}" type="presParOf" srcId="{8C7DF79B-0944-43CF-9090-B9D001E72E7E}" destId="{FE9E235B-8D0E-4589-AA2E-18C41BA4D76B}" srcOrd="0" destOrd="0" presId="urn:microsoft.com/office/officeart/2008/layout/VerticalCurvedList"/>
    <dgm:cxn modelId="{5582BCD7-513F-469F-9A9B-6BEECF3130C7}" type="presParOf" srcId="{FE9E235B-8D0E-4589-AA2E-18C41BA4D76B}" destId="{85D02D7F-E5D5-477A-8745-D15446E2837C}" srcOrd="0" destOrd="0" presId="urn:microsoft.com/office/officeart/2008/layout/VerticalCurvedList"/>
    <dgm:cxn modelId="{9FCB71CA-E44C-4A90-9E57-B035BAFCDC05}" type="presParOf" srcId="{85D02D7F-E5D5-477A-8745-D15446E2837C}" destId="{B33089C8-3009-48E9-B0E6-BB78A8C37D70}" srcOrd="0" destOrd="0" presId="urn:microsoft.com/office/officeart/2008/layout/VerticalCurvedList"/>
    <dgm:cxn modelId="{9E64B4DF-8356-416D-A231-B8F1171C2F49}" type="presParOf" srcId="{85D02D7F-E5D5-477A-8745-D15446E2837C}" destId="{9B82E2D7-89B1-4557-88D6-EBD28B3B718E}" srcOrd="1" destOrd="0" presId="urn:microsoft.com/office/officeart/2008/layout/VerticalCurvedList"/>
    <dgm:cxn modelId="{9C8BD3F3-D765-4013-9827-D059F897F191}" type="presParOf" srcId="{85D02D7F-E5D5-477A-8745-D15446E2837C}" destId="{8B3A6CC7-3B99-4BE3-BE4A-D1D3656AD2F3}" srcOrd="2" destOrd="0" presId="urn:microsoft.com/office/officeart/2008/layout/VerticalCurvedList"/>
    <dgm:cxn modelId="{B2A24328-6CB3-4C93-9A1A-77752D1B1363}" type="presParOf" srcId="{85D02D7F-E5D5-477A-8745-D15446E2837C}" destId="{15077EF4-34AB-4F47-BBD7-67824D243D00}" srcOrd="3" destOrd="0" presId="urn:microsoft.com/office/officeart/2008/layout/VerticalCurvedList"/>
    <dgm:cxn modelId="{55D63B9F-9BC7-4D9B-BAB8-D188C12E28A4}" type="presParOf" srcId="{FE9E235B-8D0E-4589-AA2E-18C41BA4D76B}" destId="{5C6C8F57-6F4A-44E2-BA84-ABE456462B70}" srcOrd="1" destOrd="0" presId="urn:microsoft.com/office/officeart/2008/layout/VerticalCurvedList"/>
    <dgm:cxn modelId="{4CE6362E-1045-40BC-9E7E-9BF9679A0F83}" type="presParOf" srcId="{FE9E235B-8D0E-4589-AA2E-18C41BA4D76B}" destId="{954D7F51-2D69-474D-9763-DBFCE21FD969}" srcOrd="2" destOrd="0" presId="urn:microsoft.com/office/officeart/2008/layout/VerticalCurvedList"/>
    <dgm:cxn modelId="{507DE185-6830-44BA-9941-6441270F57B5}" type="presParOf" srcId="{954D7F51-2D69-474D-9763-DBFCE21FD969}" destId="{CBC9EAF5-6D53-465F-951B-3E4E10DF0C24}" srcOrd="0" destOrd="0" presId="urn:microsoft.com/office/officeart/2008/layout/VerticalCurvedList"/>
    <dgm:cxn modelId="{940B8CAB-EF55-482B-A47F-3CE882E0BB40}" type="presParOf" srcId="{FE9E235B-8D0E-4589-AA2E-18C41BA4D76B}" destId="{D1BF4A6A-CEBD-40AA-AD67-AF0F133A316B}" srcOrd="3" destOrd="0" presId="urn:microsoft.com/office/officeart/2008/layout/VerticalCurvedList"/>
    <dgm:cxn modelId="{BD53E220-AE16-47FC-B628-6F01AD27C5C3}" type="presParOf" srcId="{FE9E235B-8D0E-4589-AA2E-18C41BA4D76B}" destId="{47788A8F-08AC-4227-B822-D0ABDA3EFAB8}" srcOrd="4" destOrd="0" presId="urn:microsoft.com/office/officeart/2008/layout/VerticalCurvedList"/>
    <dgm:cxn modelId="{95052D67-38C0-499E-8547-50174CB28955}" type="presParOf" srcId="{47788A8F-08AC-4227-B822-D0ABDA3EFAB8}" destId="{F13E7EE5-228C-4213-B215-2E43AD7F9B00}" srcOrd="0" destOrd="0" presId="urn:microsoft.com/office/officeart/2008/layout/VerticalCurvedList"/>
    <dgm:cxn modelId="{40C54AD3-7CEF-4A39-B312-47172EDDCBD0}" type="presParOf" srcId="{FE9E235B-8D0E-4589-AA2E-18C41BA4D76B}" destId="{DAD3EA3B-4306-424E-83BB-F699154DD991}" srcOrd="5" destOrd="0" presId="urn:microsoft.com/office/officeart/2008/layout/VerticalCurvedList"/>
    <dgm:cxn modelId="{A3B65171-92D8-4CAE-A4CA-B29CFCC21989}" type="presParOf" srcId="{FE9E235B-8D0E-4589-AA2E-18C41BA4D76B}" destId="{87DC1FD7-3DAD-4E7C-BECE-A5CA1BE2F56B}" srcOrd="6" destOrd="0" presId="urn:microsoft.com/office/officeart/2008/layout/VerticalCurvedList"/>
    <dgm:cxn modelId="{3BA6FBF7-BFDF-4112-9A7D-49899A3299BC}" type="presParOf" srcId="{87DC1FD7-3DAD-4E7C-BECE-A5CA1BE2F56B}" destId="{609937BA-FC30-436B-9654-10B6510345CE}" srcOrd="0" destOrd="0" presId="urn:microsoft.com/office/officeart/2008/layout/VerticalCurvedList"/>
    <dgm:cxn modelId="{8A71FB7E-95DE-4518-A4C8-1201CB656F10}" type="presParOf" srcId="{FE9E235B-8D0E-4589-AA2E-18C41BA4D76B}" destId="{B85387D4-6215-46FA-97FE-ABF0A98B81B8}" srcOrd="7" destOrd="0" presId="urn:microsoft.com/office/officeart/2008/layout/VerticalCurvedList"/>
    <dgm:cxn modelId="{60754814-0AB1-48F9-AF04-6638A719B0AA}" type="presParOf" srcId="{FE9E235B-8D0E-4589-AA2E-18C41BA4D76B}" destId="{8D7DA297-28AF-4EA7-B857-7162ADEB5D73}" srcOrd="8" destOrd="0" presId="urn:microsoft.com/office/officeart/2008/layout/VerticalCurvedList"/>
    <dgm:cxn modelId="{0A2D2C06-06CE-41B9-A40D-3A4144600BC1}" type="presParOf" srcId="{8D7DA297-28AF-4EA7-B857-7162ADEB5D73}" destId="{18AE04A1-861C-443D-9A54-4CAE16DD5F3B}"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37643-04DD-4381-82FC-865BC4211D8F}"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ZA"/>
        </a:p>
      </dgm:t>
    </dgm:pt>
    <dgm:pt modelId="{96EC6803-74D9-4848-8A41-5F38F661950C}">
      <dgm:prSet phldrT="[Text]" custT="1"/>
      <dgm:spPr/>
      <dgm:t>
        <a:bodyPr/>
        <a:lstStyle/>
        <a:p>
          <a:r>
            <a:rPr lang="en-ZA" sz="1200" dirty="0"/>
            <a:t>Findings</a:t>
          </a:r>
        </a:p>
      </dgm:t>
    </dgm:pt>
    <dgm:pt modelId="{973FE1E9-6677-4782-B88E-8F139BC931A3}" type="parTrans" cxnId="{75B2E44B-54C1-484D-AB16-F04EA13D4FD8}">
      <dgm:prSet/>
      <dgm:spPr/>
      <dgm:t>
        <a:bodyPr/>
        <a:lstStyle/>
        <a:p>
          <a:endParaRPr lang="en-ZA" sz="1200"/>
        </a:p>
      </dgm:t>
    </dgm:pt>
    <dgm:pt modelId="{023EEBD6-E9F8-4753-B7D5-C5B097A11302}" type="sibTrans" cxnId="{75B2E44B-54C1-484D-AB16-F04EA13D4FD8}">
      <dgm:prSet/>
      <dgm:spPr/>
      <dgm:t>
        <a:bodyPr/>
        <a:lstStyle/>
        <a:p>
          <a:endParaRPr lang="en-ZA" sz="1200"/>
        </a:p>
      </dgm:t>
    </dgm:pt>
    <dgm:pt modelId="{305F5028-74FF-4503-A756-101248A51E2D}">
      <dgm:prSet phldrT="[Text]" custT="1"/>
      <dgm:spPr/>
      <dgm:t>
        <a:bodyPr/>
        <a:lstStyle/>
        <a:p>
          <a:r>
            <a:rPr lang="en-ZA" sz="1200" dirty="0"/>
            <a:t>Limited Research</a:t>
          </a:r>
        </a:p>
      </dgm:t>
    </dgm:pt>
    <dgm:pt modelId="{675B142B-C00E-466B-8FB0-DF921475B4BD}" type="parTrans" cxnId="{A913F575-24B2-435E-80D4-780630ED0660}">
      <dgm:prSet custT="1"/>
      <dgm:spPr/>
      <dgm:t>
        <a:bodyPr/>
        <a:lstStyle/>
        <a:p>
          <a:endParaRPr lang="en-ZA" sz="1200"/>
        </a:p>
      </dgm:t>
    </dgm:pt>
    <dgm:pt modelId="{D532CFB7-D2ED-4289-AAC0-3961C7D28E62}" type="sibTrans" cxnId="{A913F575-24B2-435E-80D4-780630ED0660}">
      <dgm:prSet/>
      <dgm:spPr/>
      <dgm:t>
        <a:bodyPr/>
        <a:lstStyle/>
        <a:p>
          <a:endParaRPr lang="en-ZA" sz="1200"/>
        </a:p>
      </dgm:t>
    </dgm:pt>
    <dgm:pt modelId="{7D80766B-E5B5-467E-A5E1-E764ABA4E0F7}">
      <dgm:prSet phldrT="[Text]" custT="1"/>
      <dgm:spPr/>
      <dgm:t>
        <a:bodyPr/>
        <a:lstStyle/>
        <a:p>
          <a:r>
            <a:rPr lang="en-ZA" sz="1200" dirty="0"/>
            <a:t>Criminal Profiling</a:t>
          </a:r>
        </a:p>
      </dgm:t>
    </dgm:pt>
    <dgm:pt modelId="{8CB93F84-E717-4AC8-8E2C-BE5670FC22F9}" type="parTrans" cxnId="{6257D9C5-2DF9-4532-B854-8DF1275EAB4C}">
      <dgm:prSet custT="1"/>
      <dgm:spPr/>
      <dgm:t>
        <a:bodyPr/>
        <a:lstStyle/>
        <a:p>
          <a:endParaRPr lang="en-ZA" sz="1200"/>
        </a:p>
      </dgm:t>
    </dgm:pt>
    <dgm:pt modelId="{BF4758B6-99D4-463D-BE8A-E32730318CA9}" type="sibTrans" cxnId="{6257D9C5-2DF9-4532-B854-8DF1275EAB4C}">
      <dgm:prSet/>
      <dgm:spPr/>
      <dgm:t>
        <a:bodyPr/>
        <a:lstStyle/>
        <a:p>
          <a:endParaRPr lang="en-ZA" sz="1200"/>
        </a:p>
      </dgm:t>
    </dgm:pt>
    <dgm:pt modelId="{0C33BE1D-D5CE-41B9-87C1-61F5D14B548B}">
      <dgm:prSet phldrT="[Text]" custT="1"/>
      <dgm:spPr/>
      <dgm:t>
        <a:bodyPr/>
        <a:lstStyle/>
        <a:p>
          <a:r>
            <a:rPr lang="en-ZA" sz="1200" dirty="0"/>
            <a:t>Immigration</a:t>
          </a:r>
        </a:p>
      </dgm:t>
    </dgm:pt>
    <dgm:pt modelId="{D4056282-CF90-4584-9484-AE8BDADB38A9}" type="parTrans" cxnId="{7812DA5C-F926-40AF-84FA-19E2327C01A6}">
      <dgm:prSet custT="1"/>
      <dgm:spPr/>
      <dgm:t>
        <a:bodyPr/>
        <a:lstStyle/>
        <a:p>
          <a:endParaRPr lang="en-ZA" sz="1200"/>
        </a:p>
      </dgm:t>
    </dgm:pt>
    <dgm:pt modelId="{BD78A8B3-818F-4286-AB31-9B7CCF015542}" type="sibTrans" cxnId="{7812DA5C-F926-40AF-84FA-19E2327C01A6}">
      <dgm:prSet/>
      <dgm:spPr/>
      <dgm:t>
        <a:bodyPr/>
        <a:lstStyle/>
        <a:p>
          <a:endParaRPr lang="en-ZA" sz="1200"/>
        </a:p>
      </dgm:t>
    </dgm:pt>
    <dgm:pt modelId="{BF64B885-348C-47DA-834D-AA28835F00DD}">
      <dgm:prSet phldrT="[Text]" custT="1"/>
      <dgm:spPr/>
      <dgm:t>
        <a:bodyPr/>
        <a:lstStyle/>
        <a:p>
          <a:r>
            <a:rPr lang="en-ZA" sz="1200" dirty="0"/>
            <a:t>Economic Crimes</a:t>
          </a:r>
        </a:p>
      </dgm:t>
    </dgm:pt>
    <dgm:pt modelId="{979635DA-D131-4B95-B755-C84ED983837C}" type="parTrans" cxnId="{DA0B1B19-9A9A-4D46-A5D9-9AAF36DB86B5}">
      <dgm:prSet custT="1"/>
      <dgm:spPr/>
      <dgm:t>
        <a:bodyPr/>
        <a:lstStyle/>
        <a:p>
          <a:endParaRPr lang="en-ZA" sz="1200"/>
        </a:p>
      </dgm:t>
    </dgm:pt>
    <dgm:pt modelId="{49C4E466-0683-417A-8F3E-119FE20E9CC9}" type="sibTrans" cxnId="{DA0B1B19-9A9A-4D46-A5D9-9AAF36DB86B5}">
      <dgm:prSet/>
      <dgm:spPr/>
      <dgm:t>
        <a:bodyPr/>
        <a:lstStyle/>
        <a:p>
          <a:endParaRPr lang="en-ZA" sz="1200"/>
        </a:p>
      </dgm:t>
    </dgm:pt>
    <dgm:pt modelId="{ED9FCF1B-424A-4F29-B392-12CAE0E4B254}">
      <dgm:prSet phldrT="[Text]" custT="1"/>
      <dgm:spPr/>
      <dgm:t>
        <a:bodyPr/>
        <a:lstStyle/>
        <a:p>
          <a:r>
            <a:rPr lang="en-ZA" sz="1200" dirty="0"/>
            <a:t>Job Creation Opportunities</a:t>
          </a:r>
        </a:p>
      </dgm:t>
    </dgm:pt>
    <dgm:pt modelId="{1CF72584-107F-4B63-9149-29251094EF02}" type="parTrans" cxnId="{BDE15B97-49D0-4910-AE3E-32890EDC818E}">
      <dgm:prSet custT="1"/>
      <dgm:spPr/>
      <dgm:t>
        <a:bodyPr/>
        <a:lstStyle/>
        <a:p>
          <a:endParaRPr lang="en-ZA" sz="1200"/>
        </a:p>
      </dgm:t>
    </dgm:pt>
    <dgm:pt modelId="{BF664562-D143-4B1F-A788-2CF83D3E2CF0}" type="sibTrans" cxnId="{BDE15B97-49D0-4910-AE3E-32890EDC818E}">
      <dgm:prSet/>
      <dgm:spPr/>
      <dgm:t>
        <a:bodyPr/>
        <a:lstStyle/>
        <a:p>
          <a:endParaRPr lang="en-ZA" sz="1200"/>
        </a:p>
      </dgm:t>
    </dgm:pt>
    <dgm:pt modelId="{E996891B-5D0C-4090-A792-D374944C808A}">
      <dgm:prSet phldrT="[Text]" custT="1"/>
      <dgm:spPr/>
      <dgm:t>
        <a:bodyPr/>
        <a:lstStyle/>
        <a:p>
          <a:r>
            <a:rPr lang="en-ZA" sz="1200" dirty="0"/>
            <a:t>Human Rights Violations</a:t>
          </a:r>
        </a:p>
      </dgm:t>
    </dgm:pt>
    <dgm:pt modelId="{294040A7-BC06-41BF-81B1-30C965E259AB}" type="parTrans" cxnId="{B7E8D73F-3D5A-4CD9-BCF8-F80B5F7C3113}">
      <dgm:prSet custT="1"/>
      <dgm:spPr/>
      <dgm:t>
        <a:bodyPr/>
        <a:lstStyle/>
        <a:p>
          <a:endParaRPr lang="en-ZA" sz="1200"/>
        </a:p>
      </dgm:t>
    </dgm:pt>
    <dgm:pt modelId="{2FE162FD-4305-48EF-8827-BBECAD740D73}" type="sibTrans" cxnId="{B7E8D73F-3D5A-4CD9-BCF8-F80B5F7C3113}">
      <dgm:prSet/>
      <dgm:spPr/>
      <dgm:t>
        <a:bodyPr/>
        <a:lstStyle/>
        <a:p>
          <a:endParaRPr lang="en-ZA" sz="1200"/>
        </a:p>
      </dgm:t>
    </dgm:pt>
    <dgm:pt modelId="{5BD419B9-055C-4B37-B242-EEBB2F44D1C5}">
      <dgm:prSet phldrT="[Text]" custT="1"/>
      <dgm:spPr/>
      <dgm:t>
        <a:bodyPr/>
        <a:lstStyle/>
        <a:p>
          <a:r>
            <a:rPr lang="en-ZA" sz="1200" dirty="0"/>
            <a:t>Inequality &amp; Poverty</a:t>
          </a:r>
        </a:p>
      </dgm:t>
    </dgm:pt>
    <dgm:pt modelId="{98C4BDD2-E59D-4E9B-AD73-CE3893547122}" type="parTrans" cxnId="{79533523-1C79-44CD-9A14-31E88C05AC7B}">
      <dgm:prSet custT="1"/>
      <dgm:spPr/>
      <dgm:t>
        <a:bodyPr/>
        <a:lstStyle/>
        <a:p>
          <a:endParaRPr lang="en-ZA" sz="1200"/>
        </a:p>
      </dgm:t>
    </dgm:pt>
    <dgm:pt modelId="{34AF3AED-6E4B-4F47-AB9D-040A134F77FD}" type="sibTrans" cxnId="{79533523-1C79-44CD-9A14-31E88C05AC7B}">
      <dgm:prSet/>
      <dgm:spPr/>
      <dgm:t>
        <a:bodyPr/>
        <a:lstStyle/>
        <a:p>
          <a:endParaRPr lang="en-ZA" sz="1200"/>
        </a:p>
      </dgm:t>
    </dgm:pt>
    <dgm:pt modelId="{08D0ACC3-E720-46B1-9AFA-5C7CCA229FB2}">
      <dgm:prSet phldrT="[Text]" custT="1"/>
      <dgm:spPr/>
      <dgm:t>
        <a:bodyPr/>
        <a:lstStyle/>
        <a:p>
          <a:r>
            <a:rPr lang="en-ZA" sz="1200" dirty="0"/>
            <a:t>Legislative Challenges</a:t>
          </a:r>
        </a:p>
      </dgm:t>
    </dgm:pt>
    <dgm:pt modelId="{6EF9672A-2C08-4CF0-93E9-FDD8CD6C0E1B}" type="parTrans" cxnId="{7E6FEECD-13A2-488D-8965-732B51F18493}">
      <dgm:prSet custT="1"/>
      <dgm:spPr/>
      <dgm:t>
        <a:bodyPr/>
        <a:lstStyle/>
        <a:p>
          <a:endParaRPr lang="en-ZA" sz="1200"/>
        </a:p>
      </dgm:t>
    </dgm:pt>
    <dgm:pt modelId="{0243853E-6490-4669-8E00-DEDE76FBCE6C}" type="sibTrans" cxnId="{7E6FEECD-13A2-488D-8965-732B51F18493}">
      <dgm:prSet/>
      <dgm:spPr/>
      <dgm:t>
        <a:bodyPr/>
        <a:lstStyle/>
        <a:p>
          <a:endParaRPr lang="en-ZA" sz="1200"/>
        </a:p>
      </dgm:t>
    </dgm:pt>
    <dgm:pt modelId="{D92E4206-158C-4A47-9594-B706398D19E4}" type="pres">
      <dgm:prSet presAssocID="{04137643-04DD-4381-82FC-865BC4211D8F}" presName="Name0" presStyleCnt="0">
        <dgm:presLayoutVars>
          <dgm:chMax val="1"/>
          <dgm:dir/>
          <dgm:animLvl val="ctr"/>
          <dgm:resizeHandles val="exact"/>
        </dgm:presLayoutVars>
      </dgm:prSet>
      <dgm:spPr/>
    </dgm:pt>
    <dgm:pt modelId="{BB2BAE72-6BFC-43BB-B6CF-EEC6D2DA1122}" type="pres">
      <dgm:prSet presAssocID="{96EC6803-74D9-4848-8A41-5F38F661950C}" presName="centerShape" presStyleLbl="node0" presStyleIdx="0" presStyleCnt="1"/>
      <dgm:spPr/>
    </dgm:pt>
    <dgm:pt modelId="{3669DDDA-0B68-4E2F-949A-64399C743A07}" type="pres">
      <dgm:prSet presAssocID="{675B142B-C00E-466B-8FB0-DF921475B4BD}" presName="parTrans" presStyleLbl="sibTrans2D1" presStyleIdx="0" presStyleCnt="8"/>
      <dgm:spPr/>
    </dgm:pt>
    <dgm:pt modelId="{BDE66C0E-9C11-45EE-9BB5-7B399323083C}" type="pres">
      <dgm:prSet presAssocID="{675B142B-C00E-466B-8FB0-DF921475B4BD}" presName="connectorText" presStyleLbl="sibTrans2D1" presStyleIdx="0" presStyleCnt="8"/>
      <dgm:spPr/>
    </dgm:pt>
    <dgm:pt modelId="{6DFB259E-3CD3-4428-9FDB-69B59B36D390}" type="pres">
      <dgm:prSet presAssocID="{305F5028-74FF-4503-A756-101248A51E2D}" presName="node" presStyleLbl="node1" presStyleIdx="0" presStyleCnt="8">
        <dgm:presLayoutVars>
          <dgm:bulletEnabled val="1"/>
        </dgm:presLayoutVars>
      </dgm:prSet>
      <dgm:spPr/>
    </dgm:pt>
    <dgm:pt modelId="{5F56260E-84A3-4196-ADD2-4FC538118E6A}" type="pres">
      <dgm:prSet presAssocID="{294040A7-BC06-41BF-81B1-30C965E259AB}" presName="parTrans" presStyleLbl="sibTrans2D1" presStyleIdx="1" presStyleCnt="8"/>
      <dgm:spPr/>
    </dgm:pt>
    <dgm:pt modelId="{64159807-56D7-4B0C-867B-5E3BBAD8D7C6}" type="pres">
      <dgm:prSet presAssocID="{294040A7-BC06-41BF-81B1-30C965E259AB}" presName="connectorText" presStyleLbl="sibTrans2D1" presStyleIdx="1" presStyleCnt="8"/>
      <dgm:spPr/>
    </dgm:pt>
    <dgm:pt modelId="{430FFCD9-1E4D-4F8A-9461-8738D86E614B}" type="pres">
      <dgm:prSet presAssocID="{E996891B-5D0C-4090-A792-D374944C808A}" presName="node" presStyleLbl="node1" presStyleIdx="1" presStyleCnt="8">
        <dgm:presLayoutVars>
          <dgm:bulletEnabled val="1"/>
        </dgm:presLayoutVars>
      </dgm:prSet>
      <dgm:spPr/>
    </dgm:pt>
    <dgm:pt modelId="{7D41E286-FE10-4462-BCC6-21B71DC7D0EE}" type="pres">
      <dgm:prSet presAssocID="{8CB93F84-E717-4AC8-8E2C-BE5670FC22F9}" presName="parTrans" presStyleLbl="sibTrans2D1" presStyleIdx="2" presStyleCnt="8"/>
      <dgm:spPr/>
    </dgm:pt>
    <dgm:pt modelId="{FEFC6C90-4B83-4526-8677-843993A090A6}" type="pres">
      <dgm:prSet presAssocID="{8CB93F84-E717-4AC8-8E2C-BE5670FC22F9}" presName="connectorText" presStyleLbl="sibTrans2D1" presStyleIdx="2" presStyleCnt="8"/>
      <dgm:spPr/>
    </dgm:pt>
    <dgm:pt modelId="{1A5B6530-E6E3-4DCA-9381-CC1E0C0063F3}" type="pres">
      <dgm:prSet presAssocID="{7D80766B-E5B5-467E-A5E1-E764ABA4E0F7}" presName="node" presStyleLbl="node1" presStyleIdx="2" presStyleCnt="8">
        <dgm:presLayoutVars>
          <dgm:bulletEnabled val="1"/>
        </dgm:presLayoutVars>
      </dgm:prSet>
      <dgm:spPr/>
    </dgm:pt>
    <dgm:pt modelId="{28F1C9A1-8C49-4A26-BE53-5912B2EC7F02}" type="pres">
      <dgm:prSet presAssocID="{D4056282-CF90-4584-9484-AE8BDADB38A9}" presName="parTrans" presStyleLbl="sibTrans2D1" presStyleIdx="3" presStyleCnt="8"/>
      <dgm:spPr/>
    </dgm:pt>
    <dgm:pt modelId="{6553C06B-2AD8-4A48-B579-095777D20E23}" type="pres">
      <dgm:prSet presAssocID="{D4056282-CF90-4584-9484-AE8BDADB38A9}" presName="connectorText" presStyleLbl="sibTrans2D1" presStyleIdx="3" presStyleCnt="8"/>
      <dgm:spPr/>
    </dgm:pt>
    <dgm:pt modelId="{3A9158C2-A02B-424B-A991-B30778494EE3}" type="pres">
      <dgm:prSet presAssocID="{0C33BE1D-D5CE-41B9-87C1-61F5D14B548B}" presName="node" presStyleLbl="node1" presStyleIdx="3" presStyleCnt="8">
        <dgm:presLayoutVars>
          <dgm:bulletEnabled val="1"/>
        </dgm:presLayoutVars>
      </dgm:prSet>
      <dgm:spPr/>
    </dgm:pt>
    <dgm:pt modelId="{2BC5F3E5-ED10-48B9-8B87-B5A818BBC9F1}" type="pres">
      <dgm:prSet presAssocID="{979635DA-D131-4B95-B755-C84ED983837C}" presName="parTrans" presStyleLbl="sibTrans2D1" presStyleIdx="4" presStyleCnt="8"/>
      <dgm:spPr/>
    </dgm:pt>
    <dgm:pt modelId="{D24207D5-3326-4D5E-A585-DB805F31C69E}" type="pres">
      <dgm:prSet presAssocID="{979635DA-D131-4B95-B755-C84ED983837C}" presName="connectorText" presStyleLbl="sibTrans2D1" presStyleIdx="4" presStyleCnt="8"/>
      <dgm:spPr/>
    </dgm:pt>
    <dgm:pt modelId="{26466BAF-D316-4551-9CF9-95A2C5862144}" type="pres">
      <dgm:prSet presAssocID="{BF64B885-348C-47DA-834D-AA28835F00DD}" presName="node" presStyleLbl="node1" presStyleIdx="4" presStyleCnt="8">
        <dgm:presLayoutVars>
          <dgm:bulletEnabled val="1"/>
        </dgm:presLayoutVars>
      </dgm:prSet>
      <dgm:spPr/>
    </dgm:pt>
    <dgm:pt modelId="{65C8F232-1638-4EF8-9A5E-A565AD866A11}" type="pres">
      <dgm:prSet presAssocID="{1CF72584-107F-4B63-9149-29251094EF02}" presName="parTrans" presStyleLbl="sibTrans2D1" presStyleIdx="5" presStyleCnt="8"/>
      <dgm:spPr/>
    </dgm:pt>
    <dgm:pt modelId="{559AFCB8-6CA1-4BD2-BE7D-BD824882B790}" type="pres">
      <dgm:prSet presAssocID="{1CF72584-107F-4B63-9149-29251094EF02}" presName="connectorText" presStyleLbl="sibTrans2D1" presStyleIdx="5" presStyleCnt="8"/>
      <dgm:spPr/>
    </dgm:pt>
    <dgm:pt modelId="{46954599-11DE-490A-9B3D-299C7A6FDF62}" type="pres">
      <dgm:prSet presAssocID="{ED9FCF1B-424A-4F29-B392-12CAE0E4B254}" presName="node" presStyleLbl="node1" presStyleIdx="5" presStyleCnt="8">
        <dgm:presLayoutVars>
          <dgm:bulletEnabled val="1"/>
        </dgm:presLayoutVars>
      </dgm:prSet>
      <dgm:spPr/>
    </dgm:pt>
    <dgm:pt modelId="{2C903546-E69D-46B8-BCBB-1262DBF410C5}" type="pres">
      <dgm:prSet presAssocID="{98C4BDD2-E59D-4E9B-AD73-CE3893547122}" presName="parTrans" presStyleLbl="sibTrans2D1" presStyleIdx="6" presStyleCnt="8"/>
      <dgm:spPr/>
    </dgm:pt>
    <dgm:pt modelId="{0DB55FC1-8254-43E5-A496-01BCB778405F}" type="pres">
      <dgm:prSet presAssocID="{98C4BDD2-E59D-4E9B-AD73-CE3893547122}" presName="connectorText" presStyleLbl="sibTrans2D1" presStyleIdx="6" presStyleCnt="8"/>
      <dgm:spPr/>
    </dgm:pt>
    <dgm:pt modelId="{2FC10160-ABF3-416E-B316-431C1AA94B4F}" type="pres">
      <dgm:prSet presAssocID="{5BD419B9-055C-4B37-B242-EEBB2F44D1C5}" presName="node" presStyleLbl="node1" presStyleIdx="6" presStyleCnt="8">
        <dgm:presLayoutVars>
          <dgm:bulletEnabled val="1"/>
        </dgm:presLayoutVars>
      </dgm:prSet>
      <dgm:spPr/>
    </dgm:pt>
    <dgm:pt modelId="{B22E790C-BA27-47B5-B9AD-BD3816A99539}" type="pres">
      <dgm:prSet presAssocID="{6EF9672A-2C08-4CF0-93E9-FDD8CD6C0E1B}" presName="parTrans" presStyleLbl="sibTrans2D1" presStyleIdx="7" presStyleCnt="8"/>
      <dgm:spPr/>
    </dgm:pt>
    <dgm:pt modelId="{93F54308-59B9-46F6-9DC4-E31FFC764810}" type="pres">
      <dgm:prSet presAssocID="{6EF9672A-2C08-4CF0-93E9-FDD8CD6C0E1B}" presName="connectorText" presStyleLbl="sibTrans2D1" presStyleIdx="7" presStyleCnt="8"/>
      <dgm:spPr/>
    </dgm:pt>
    <dgm:pt modelId="{F2306E7C-0EDE-4238-AC3E-D728D7208CB0}" type="pres">
      <dgm:prSet presAssocID="{08D0ACC3-E720-46B1-9AFA-5C7CCA229FB2}" presName="node" presStyleLbl="node1" presStyleIdx="7" presStyleCnt="8">
        <dgm:presLayoutVars>
          <dgm:bulletEnabled val="1"/>
        </dgm:presLayoutVars>
      </dgm:prSet>
      <dgm:spPr/>
    </dgm:pt>
  </dgm:ptLst>
  <dgm:cxnLst>
    <dgm:cxn modelId="{8E64FA06-EFF0-428B-9E45-4969B0FE0273}" type="presOf" srcId="{1CF72584-107F-4B63-9149-29251094EF02}" destId="{65C8F232-1638-4EF8-9A5E-A565AD866A11}" srcOrd="0" destOrd="0" presId="urn:microsoft.com/office/officeart/2005/8/layout/radial5"/>
    <dgm:cxn modelId="{4B8FA508-F302-4607-A6E9-C7FE57F45C53}" type="presOf" srcId="{04137643-04DD-4381-82FC-865BC4211D8F}" destId="{D92E4206-158C-4A47-9594-B706398D19E4}" srcOrd="0" destOrd="0" presId="urn:microsoft.com/office/officeart/2005/8/layout/radial5"/>
    <dgm:cxn modelId="{DA0B1B19-9A9A-4D46-A5D9-9AAF36DB86B5}" srcId="{96EC6803-74D9-4848-8A41-5F38F661950C}" destId="{BF64B885-348C-47DA-834D-AA28835F00DD}" srcOrd="4" destOrd="0" parTransId="{979635DA-D131-4B95-B755-C84ED983837C}" sibTransId="{49C4E466-0683-417A-8F3E-119FE20E9CC9}"/>
    <dgm:cxn modelId="{79533523-1C79-44CD-9A14-31E88C05AC7B}" srcId="{96EC6803-74D9-4848-8A41-5F38F661950C}" destId="{5BD419B9-055C-4B37-B242-EEBB2F44D1C5}" srcOrd="6" destOrd="0" parTransId="{98C4BDD2-E59D-4E9B-AD73-CE3893547122}" sibTransId="{34AF3AED-6E4B-4F47-AB9D-040A134F77FD}"/>
    <dgm:cxn modelId="{98A04B35-B0DF-4368-BF94-876E3044CCB3}" type="presOf" srcId="{8CB93F84-E717-4AC8-8E2C-BE5670FC22F9}" destId="{7D41E286-FE10-4462-BCC6-21B71DC7D0EE}" srcOrd="0" destOrd="0" presId="urn:microsoft.com/office/officeart/2005/8/layout/radial5"/>
    <dgm:cxn modelId="{B7E8D73F-3D5A-4CD9-BCF8-F80B5F7C3113}" srcId="{96EC6803-74D9-4848-8A41-5F38F661950C}" destId="{E996891B-5D0C-4090-A792-D374944C808A}" srcOrd="1" destOrd="0" parTransId="{294040A7-BC06-41BF-81B1-30C965E259AB}" sibTransId="{2FE162FD-4305-48EF-8827-BBECAD740D73}"/>
    <dgm:cxn modelId="{7812DA5C-F926-40AF-84FA-19E2327C01A6}" srcId="{96EC6803-74D9-4848-8A41-5F38F661950C}" destId="{0C33BE1D-D5CE-41B9-87C1-61F5D14B548B}" srcOrd="3" destOrd="0" parTransId="{D4056282-CF90-4584-9484-AE8BDADB38A9}" sibTransId="{BD78A8B3-818F-4286-AB31-9B7CCF015542}"/>
    <dgm:cxn modelId="{DADC7061-A29F-4A16-8F7E-7153216A6239}" type="presOf" srcId="{98C4BDD2-E59D-4E9B-AD73-CE3893547122}" destId="{2C903546-E69D-46B8-BCBB-1262DBF410C5}" srcOrd="0" destOrd="0" presId="urn:microsoft.com/office/officeart/2005/8/layout/radial5"/>
    <dgm:cxn modelId="{58C86247-7627-4383-B897-7BF53BF2B1BE}" type="presOf" srcId="{D4056282-CF90-4584-9484-AE8BDADB38A9}" destId="{28F1C9A1-8C49-4A26-BE53-5912B2EC7F02}" srcOrd="0" destOrd="0" presId="urn:microsoft.com/office/officeart/2005/8/layout/radial5"/>
    <dgm:cxn modelId="{4CF74369-3FA5-4421-9686-6A4650391A02}" type="presOf" srcId="{6EF9672A-2C08-4CF0-93E9-FDD8CD6C0E1B}" destId="{93F54308-59B9-46F6-9DC4-E31FFC764810}" srcOrd="1" destOrd="0" presId="urn:microsoft.com/office/officeart/2005/8/layout/radial5"/>
    <dgm:cxn modelId="{2F4A464B-2152-4FF7-9281-FDAD5AB27DD0}" type="presOf" srcId="{5BD419B9-055C-4B37-B242-EEBB2F44D1C5}" destId="{2FC10160-ABF3-416E-B316-431C1AA94B4F}" srcOrd="0" destOrd="0" presId="urn:microsoft.com/office/officeart/2005/8/layout/radial5"/>
    <dgm:cxn modelId="{75B2E44B-54C1-484D-AB16-F04EA13D4FD8}" srcId="{04137643-04DD-4381-82FC-865BC4211D8F}" destId="{96EC6803-74D9-4848-8A41-5F38F661950C}" srcOrd="0" destOrd="0" parTransId="{973FE1E9-6677-4782-B88E-8F139BC931A3}" sibTransId="{023EEBD6-E9F8-4753-B7D5-C5B097A11302}"/>
    <dgm:cxn modelId="{3AE1866E-1264-4FBC-B551-9060DC73E2B5}" type="presOf" srcId="{979635DA-D131-4B95-B755-C84ED983837C}" destId="{D24207D5-3326-4D5E-A585-DB805F31C69E}" srcOrd="1" destOrd="0" presId="urn:microsoft.com/office/officeart/2005/8/layout/radial5"/>
    <dgm:cxn modelId="{3903FC70-55F7-4739-B8C1-C5CBC50D25B7}" type="presOf" srcId="{98C4BDD2-E59D-4E9B-AD73-CE3893547122}" destId="{0DB55FC1-8254-43E5-A496-01BCB778405F}" srcOrd="1" destOrd="0" presId="urn:microsoft.com/office/officeart/2005/8/layout/radial5"/>
    <dgm:cxn modelId="{A913F575-24B2-435E-80D4-780630ED0660}" srcId="{96EC6803-74D9-4848-8A41-5F38F661950C}" destId="{305F5028-74FF-4503-A756-101248A51E2D}" srcOrd="0" destOrd="0" parTransId="{675B142B-C00E-466B-8FB0-DF921475B4BD}" sibTransId="{D532CFB7-D2ED-4289-AAC0-3961C7D28E62}"/>
    <dgm:cxn modelId="{F6C15285-7333-4485-A31A-33A60BD3962A}" type="presOf" srcId="{1CF72584-107F-4B63-9149-29251094EF02}" destId="{559AFCB8-6CA1-4BD2-BE7D-BD824882B790}" srcOrd="1" destOrd="0" presId="urn:microsoft.com/office/officeart/2005/8/layout/radial5"/>
    <dgm:cxn modelId="{F4CEF586-1B16-4F1B-89E6-9AC679E961F2}" type="presOf" srcId="{D4056282-CF90-4584-9484-AE8BDADB38A9}" destId="{6553C06B-2AD8-4A48-B579-095777D20E23}" srcOrd="1" destOrd="0" presId="urn:microsoft.com/office/officeart/2005/8/layout/radial5"/>
    <dgm:cxn modelId="{9D3AE989-8714-47E5-8793-967FDA2EF74D}" type="presOf" srcId="{294040A7-BC06-41BF-81B1-30C965E259AB}" destId="{5F56260E-84A3-4196-ADD2-4FC538118E6A}" srcOrd="0" destOrd="0" presId="urn:microsoft.com/office/officeart/2005/8/layout/radial5"/>
    <dgm:cxn modelId="{666F2B8A-61BA-4589-AFCC-7085D23FDAB4}" type="presOf" srcId="{979635DA-D131-4B95-B755-C84ED983837C}" destId="{2BC5F3E5-ED10-48B9-8B87-B5A818BBC9F1}" srcOrd="0" destOrd="0" presId="urn:microsoft.com/office/officeart/2005/8/layout/radial5"/>
    <dgm:cxn modelId="{BDE15B97-49D0-4910-AE3E-32890EDC818E}" srcId="{96EC6803-74D9-4848-8A41-5F38F661950C}" destId="{ED9FCF1B-424A-4F29-B392-12CAE0E4B254}" srcOrd="5" destOrd="0" parTransId="{1CF72584-107F-4B63-9149-29251094EF02}" sibTransId="{BF664562-D143-4B1F-A788-2CF83D3E2CF0}"/>
    <dgm:cxn modelId="{FA4A9A9A-4CF4-4E41-88C1-05F74D8251DE}" type="presOf" srcId="{294040A7-BC06-41BF-81B1-30C965E259AB}" destId="{64159807-56D7-4B0C-867B-5E3BBAD8D7C6}" srcOrd="1" destOrd="0" presId="urn:microsoft.com/office/officeart/2005/8/layout/radial5"/>
    <dgm:cxn modelId="{16CBB5AD-1EBF-45BC-A6E3-3B38DBB55A60}" type="presOf" srcId="{675B142B-C00E-466B-8FB0-DF921475B4BD}" destId="{3669DDDA-0B68-4E2F-949A-64399C743A07}" srcOrd="0" destOrd="0" presId="urn:microsoft.com/office/officeart/2005/8/layout/radial5"/>
    <dgm:cxn modelId="{E6AF9FB3-653F-4A98-BA37-AA03AD631FB6}" type="presOf" srcId="{08D0ACC3-E720-46B1-9AFA-5C7CCA229FB2}" destId="{F2306E7C-0EDE-4238-AC3E-D728D7208CB0}" srcOrd="0" destOrd="0" presId="urn:microsoft.com/office/officeart/2005/8/layout/radial5"/>
    <dgm:cxn modelId="{FA3CD5B6-C28C-447B-9858-304CF83B88A5}" type="presOf" srcId="{305F5028-74FF-4503-A756-101248A51E2D}" destId="{6DFB259E-3CD3-4428-9FDB-69B59B36D390}" srcOrd="0" destOrd="0" presId="urn:microsoft.com/office/officeart/2005/8/layout/radial5"/>
    <dgm:cxn modelId="{F5D64AB8-B822-4CF4-9B77-7EB7DBD8F77E}" type="presOf" srcId="{8CB93F84-E717-4AC8-8E2C-BE5670FC22F9}" destId="{FEFC6C90-4B83-4526-8677-843993A090A6}" srcOrd="1" destOrd="0" presId="urn:microsoft.com/office/officeart/2005/8/layout/radial5"/>
    <dgm:cxn modelId="{6257D9C5-2DF9-4532-B854-8DF1275EAB4C}" srcId="{96EC6803-74D9-4848-8A41-5F38F661950C}" destId="{7D80766B-E5B5-467E-A5E1-E764ABA4E0F7}" srcOrd="2" destOrd="0" parTransId="{8CB93F84-E717-4AC8-8E2C-BE5670FC22F9}" sibTransId="{BF4758B6-99D4-463D-BE8A-E32730318CA9}"/>
    <dgm:cxn modelId="{36A6F0CA-89B0-4704-904E-36E9C1D8A690}" type="presOf" srcId="{ED9FCF1B-424A-4F29-B392-12CAE0E4B254}" destId="{46954599-11DE-490A-9B3D-299C7A6FDF62}" srcOrd="0" destOrd="0" presId="urn:microsoft.com/office/officeart/2005/8/layout/radial5"/>
    <dgm:cxn modelId="{3750E8CD-9179-4469-A648-F454A3EF2B5D}" type="presOf" srcId="{7D80766B-E5B5-467E-A5E1-E764ABA4E0F7}" destId="{1A5B6530-E6E3-4DCA-9381-CC1E0C0063F3}" srcOrd="0" destOrd="0" presId="urn:microsoft.com/office/officeart/2005/8/layout/radial5"/>
    <dgm:cxn modelId="{7E6FEECD-13A2-488D-8965-732B51F18493}" srcId="{96EC6803-74D9-4848-8A41-5F38F661950C}" destId="{08D0ACC3-E720-46B1-9AFA-5C7CCA229FB2}" srcOrd="7" destOrd="0" parTransId="{6EF9672A-2C08-4CF0-93E9-FDD8CD6C0E1B}" sibTransId="{0243853E-6490-4669-8E00-DEDE76FBCE6C}"/>
    <dgm:cxn modelId="{2F7E27D8-265D-488C-8063-EDC18C19171A}" type="presOf" srcId="{675B142B-C00E-466B-8FB0-DF921475B4BD}" destId="{BDE66C0E-9C11-45EE-9BB5-7B399323083C}" srcOrd="1" destOrd="0" presId="urn:microsoft.com/office/officeart/2005/8/layout/radial5"/>
    <dgm:cxn modelId="{8BDE75E5-6CAF-4231-8F5B-B7CB2EC6062B}" type="presOf" srcId="{96EC6803-74D9-4848-8A41-5F38F661950C}" destId="{BB2BAE72-6BFC-43BB-B6CF-EEC6D2DA1122}" srcOrd="0" destOrd="0" presId="urn:microsoft.com/office/officeart/2005/8/layout/radial5"/>
    <dgm:cxn modelId="{A175A4E8-7772-4FF7-BAC0-FE352E7D9E6E}" type="presOf" srcId="{6EF9672A-2C08-4CF0-93E9-FDD8CD6C0E1B}" destId="{B22E790C-BA27-47B5-B9AD-BD3816A99539}" srcOrd="0" destOrd="0" presId="urn:microsoft.com/office/officeart/2005/8/layout/radial5"/>
    <dgm:cxn modelId="{7CB4DEE8-F9C3-4B9D-A67B-CCE0E4F41EB3}" type="presOf" srcId="{E996891B-5D0C-4090-A792-D374944C808A}" destId="{430FFCD9-1E4D-4F8A-9461-8738D86E614B}" srcOrd="0" destOrd="0" presId="urn:microsoft.com/office/officeart/2005/8/layout/radial5"/>
    <dgm:cxn modelId="{BB2C0FE9-8F70-4554-990D-318C64B756E2}" type="presOf" srcId="{BF64B885-348C-47DA-834D-AA28835F00DD}" destId="{26466BAF-D316-4551-9CF9-95A2C5862144}" srcOrd="0" destOrd="0" presId="urn:microsoft.com/office/officeart/2005/8/layout/radial5"/>
    <dgm:cxn modelId="{532E5BEE-B130-4DA5-AC37-D0FDF228B4F3}" type="presOf" srcId="{0C33BE1D-D5CE-41B9-87C1-61F5D14B548B}" destId="{3A9158C2-A02B-424B-A991-B30778494EE3}" srcOrd="0" destOrd="0" presId="urn:microsoft.com/office/officeart/2005/8/layout/radial5"/>
    <dgm:cxn modelId="{EB9B33F7-3941-4454-8442-ADE33EE3F8C0}" type="presParOf" srcId="{D92E4206-158C-4A47-9594-B706398D19E4}" destId="{BB2BAE72-6BFC-43BB-B6CF-EEC6D2DA1122}" srcOrd="0" destOrd="0" presId="urn:microsoft.com/office/officeart/2005/8/layout/radial5"/>
    <dgm:cxn modelId="{50EC871B-9FA9-4DCE-BF00-48804D571350}" type="presParOf" srcId="{D92E4206-158C-4A47-9594-B706398D19E4}" destId="{3669DDDA-0B68-4E2F-949A-64399C743A07}" srcOrd="1" destOrd="0" presId="urn:microsoft.com/office/officeart/2005/8/layout/radial5"/>
    <dgm:cxn modelId="{A61ED262-8BA3-4069-8874-B06287ADAE78}" type="presParOf" srcId="{3669DDDA-0B68-4E2F-949A-64399C743A07}" destId="{BDE66C0E-9C11-45EE-9BB5-7B399323083C}" srcOrd="0" destOrd="0" presId="urn:microsoft.com/office/officeart/2005/8/layout/radial5"/>
    <dgm:cxn modelId="{A3D68FC9-DF0B-4D39-BD38-79C2F3B52CAD}" type="presParOf" srcId="{D92E4206-158C-4A47-9594-B706398D19E4}" destId="{6DFB259E-3CD3-4428-9FDB-69B59B36D390}" srcOrd="2" destOrd="0" presId="urn:microsoft.com/office/officeart/2005/8/layout/radial5"/>
    <dgm:cxn modelId="{40CF99F7-70F8-43F9-AF38-A43F5C35458B}" type="presParOf" srcId="{D92E4206-158C-4A47-9594-B706398D19E4}" destId="{5F56260E-84A3-4196-ADD2-4FC538118E6A}" srcOrd="3" destOrd="0" presId="urn:microsoft.com/office/officeart/2005/8/layout/radial5"/>
    <dgm:cxn modelId="{DEFDB225-5FF7-473D-B570-1A60249BE537}" type="presParOf" srcId="{5F56260E-84A3-4196-ADD2-4FC538118E6A}" destId="{64159807-56D7-4B0C-867B-5E3BBAD8D7C6}" srcOrd="0" destOrd="0" presId="urn:microsoft.com/office/officeart/2005/8/layout/radial5"/>
    <dgm:cxn modelId="{4B2256F5-3AF9-4446-A28F-66A97835D07D}" type="presParOf" srcId="{D92E4206-158C-4A47-9594-B706398D19E4}" destId="{430FFCD9-1E4D-4F8A-9461-8738D86E614B}" srcOrd="4" destOrd="0" presId="urn:microsoft.com/office/officeart/2005/8/layout/radial5"/>
    <dgm:cxn modelId="{C56FBB4E-CEDD-43C2-8133-1DD5CAD7FA97}" type="presParOf" srcId="{D92E4206-158C-4A47-9594-B706398D19E4}" destId="{7D41E286-FE10-4462-BCC6-21B71DC7D0EE}" srcOrd="5" destOrd="0" presId="urn:microsoft.com/office/officeart/2005/8/layout/radial5"/>
    <dgm:cxn modelId="{11B8470F-12F8-4E1F-BF45-1FD1D4EB2BAE}" type="presParOf" srcId="{7D41E286-FE10-4462-BCC6-21B71DC7D0EE}" destId="{FEFC6C90-4B83-4526-8677-843993A090A6}" srcOrd="0" destOrd="0" presId="urn:microsoft.com/office/officeart/2005/8/layout/radial5"/>
    <dgm:cxn modelId="{4B09E709-B3B1-417F-862F-6788C470D7F8}" type="presParOf" srcId="{D92E4206-158C-4A47-9594-B706398D19E4}" destId="{1A5B6530-E6E3-4DCA-9381-CC1E0C0063F3}" srcOrd="6" destOrd="0" presId="urn:microsoft.com/office/officeart/2005/8/layout/radial5"/>
    <dgm:cxn modelId="{0E1E1D84-79CC-48C8-8F16-FA4F9ED41924}" type="presParOf" srcId="{D92E4206-158C-4A47-9594-B706398D19E4}" destId="{28F1C9A1-8C49-4A26-BE53-5912B2EC7F02}" srcOrd="7" destOrd="0" presId="urn:microsoft.com/office/officeart/2005/8/layout/radial5"/>
    <dgm:cxn modelId="{8DCF71C0-B6F1-4297-903F-EF4E5FF39178}" type="presParOf" srcId="{28F1C9A1-8C49-4A26-BE53-5912B2EC7F02}" destId="{6553C06B-2AD8-4A48-B579-095777D20E23}" srcOrd="0" destOrd="0" presId="urn:microsoft.com/office/officeart/2005/8/layout/radial5"/>
    <dgm:cxn modelId="{E5184B3C-D527-4B7F-9B91-6749AA89DED0}" type="presParOf" srcId="{D92E4206-158C-4A47-9594-B706398D19E4}" destId="{3A9158C2-A02B-424B-A991-B30778494EE3}" srcOrd="8" destOrd="0" presId="urn:microsoft.com/office/officeart/2005/8/layout/radial5"/>
    <dgm:cxn modelId="{A25F0B3C-32E3-4069-9E41-491CB13A8475}" type="presParOf" srcId="{D92E4206-158C-4A47-9594-B706398D19E4}" destId="{2BC5F3E5-ED10-48B9-8B87-B5A818BBC9F1}" srcOrd="9" destOrd="0" presId="urn:microsoft.com/office/officeart/2005/8/layout/radial5"/>
    <dgm:cxn modelId="{F4EF8A07-8A9E-4FC8-9372-3485CE54D91A}" type="presParOf" srcId="{2BC5F3E5-ED10-48B9-8B87-B5A818BBC9F1}" destId="{D24207D5-3326-4D5E-A585-DB805F31C69E}" srcOrd="0" destOrd="0" presId="urn:microsoft.com/office/officeart/2005/8/layout/radial5"/>
    <dgm:cxn modelId="{E3650A4A-D7BC-4614-8919-2F04B95299D6}" type="presParOf" srcId="{D92E4206-158C-4A47-9594-B706398D19E4}" destId="{26466BAF-D316-4551-9CF9-95A2C5862144}" srcOrd="10" destOrd="0" presId="urn:microsoft.com/office/officeart/2005/8/layout/radial5"/>
    <dgm:cxn modelId="{7519EEED-13F4-453C-9BDB-AC6CC1B9460E}" type="presParOf" srcId="{D92E4206-158C-4A47-9594-B706398D19E4}" destId="{65C8F232-1638-4EF8-9A5E-A565AD866A11}" srcOrd="11" destOrd="0" presId="urn:microsoft.com/office/officeart/2005/8/layout/radial5"/>
    <dgm:cxn modelId="{2F3D8ECB-D528-4EC5-96E7-D705040435C5}" type="presParOf" srcId="{65C8F232-1638-4EF8-9A5E-A565AD866A11}" destId="{559AFCB8-6CA1-4BD2-BE7D-BD824882B790}" srcOrd="0" destOrd="0" presId="urn:microsoft.com/office/officeart/2005/8/layout/radial5"/>
    <dgm:cxn modelId="{C9BB278E-35E6-4356-A7FC-F4F41A162E08}" type="presParOf" srcId="{D92E4206-158C-4A47-9594-B706398D19E4}" destId="{46954599-11DE-490A-9B3D-299C7A6FDF62}" srcOrd="12" destOrd="0" presId="urn:microsoft.com/office/officeart/2005/8/layout/radial5"/>
    <dgm:cxn modelId="{45DAAACD-977E-4928-94D8-1AC5F81B1A78}" type="presParOf" srcId="{D92E4206-158C-4A47-9594-B706398D19E4}" destId="{2C903546-E69D-46B8-BCBB-1262DBF410C5}" srcOrd="13" destOrd="0" presId="urn:microsoft.com/office/officeart/2005/8/layout/radial5"/>
    <dgm:cxn modelId="{FD21D812-8A42-4B71-889A-F4F06783BF1C}" type="presParOf" srcId="{2C903546-E69D-46B8-BCBB-1262DBF410C5}" destId="{0DB55FC1-8254-43E5-A496-01BCB778405F}" srcOrd="0" destOrd="0" presId="urn:microsoft.com/office/officeart/2005/8/layout/radial5"/>
    <dgm:cxn modelId="{D0A3E34E-0331-4D5C-8484-B69F2767FF8A}" type="presParOf" srcId="{D92E4206-158C-4A47-9594-B706398D19E4}" destId="{2FC10160-ABF3-416E-B316-431C1AA94B4F}" srcOrd="14" destOrd="0" presId="urn:microsoft.com/office/officeart/2005/8/layout/radial5"/>
    <dgm:cxn modelId="{B6AB923C-9BC6-4450-B8FC-634D4B43AF9B}" type="presParOf" srcId="{D92E4206-158C-4A47-9594-B706398D19E4}" destId="{B22E790C-BA27-47B5-B9AD-BD3816A99539}" srcOrd="15" destOrd="0" presId="urn:microsoft.com/office/officeart/2005/8/layout/radial5"/>
    <dgm:cxn modelId="{57C21E0C-1C14-4179-8856-D7B1E897DF6E}" type="presParOf" srcId="{B22E790C-BA27-47B5-B9AD-BD3816A99539}" destId="{93F54308-59B9-46F6-9DC4-E31FFC764810}" srcOrd="0" destOrd="0" presId="urn:microsoft.com/office/officeart/2005/8/layout/radial5"/>
    <dgm:cxn modelId="{04DF13C3-33B0-4E9C-BC5F-480DECD5A6F7}" type="presParOf" srcId="{D92E4206-158C-4A47-9594-B706398D19E4}" destId="{F2306E7C-0EDE-4238-AC3E-D728D7208CB0}" srcOrd="16"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2E2D7-89B1-4557-88D6-EBD28B3B718E}">
      <dsp:nvSpPr>
        <dsp:cNvPr id="0" name=""/>
        <dsp:cNvSpPr/>
      </dsp:nvSpPr>
      <dsp:spPr>
        <a:xfrm>
          <a:off x="-5529108" y="-846518"/>
          <a:ext cx="6583258" cy="6583258"/>
        </a:xfrm>
        <a:prstGeom prst="blockArc">
          <a:avLst>
            <a:gd name="adj1" fmla="val 18900000"/>
            <a:gd name="adj2" fmla="val 2700000"/>
            <a:gd name="adj3" fmla="val 328"/>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C6C8F57-6F4A-44E2-BA84-ABE456462B70}">
      <dsp:nvSpPr>
        <dsp:cNvPr id="0" name=""/>
        <dsp:cNvSpPr/>
      </dsp:nvSpPr>
      <dsp:spPr>
        <a:xfrm>
          <a:off x="551844" y="375960"/>
          <a:ext cx="7462089" cy="75231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7147" tIns="60960" rIns="60960" bIns="60960" numCol="1" spcCol="1270" anchor="ctr" anchorCtr="0">
          <a:noAutofit/>
        </a:bodyPr>
        <a:lstStyle/>
        <a:p>
          <a:pPr marL="0" lvl="0" indent="0" algn="l" defTabSz="1066800">
            <a:lnSpc>
              <a:spcPct val="90000"/>
            </a:lnSpc>
            <a:spcBef>
              <a:spcPct val="0"/>
            </a:spcBef>
            <a:spcAft>
              <a:spcPct val="35000"/>
            </a:spcAft>
            <a:buNone/>
          </a:pPr>
          <a:r>
            <a:rPr lang="en-ZA" sz="2400" kern="1200" dirty="0"/>
            <a:t>Introduction</a:t>
          </a:r>
        </a:p>
      </dsp:txBody>
      <dsp:txXfrm>
        <a:off x="551844" y="375960"/>
        <a:ext cx="7462089" cy="752311"/>
      </dsp:txXfrm>
    </dsp:sp>
    <dsp:sp modelId="{CBC9EAF5-6D53-465F-951B-3E4E10DF0C24}">
      <dsp:nvSpPr>
        <dsp:cNvPr id="0" name=""/>
        <dsp:cNvSpPr/>
      </dsp:nvSpPr>
      <dsp:spPr>
        <a:xfrm>
          <a:off x="81649" y="281921"/>
          <a:ext cx="940389" cy="9403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1BF4A6A-CEBD-40AA-AD67-AF0F133A316B}">
      <dsp:nvSpPr>
        <dsp:cNvPr id="0" name=""/>
        <dsp:cNvSpPr/>
      </dsp:nvSpPr>
      <dsp:spPr>
        <a:xfrm>
          <a:off x="983161" y="1504623"/>
          <a:ext cx="7030772" cy="75231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7147" tIns="60960" rIns="60960" bIns="60960" numCol="1" spcCol="1270" anchor="ctr" anchorCtr="0">
          <a:noAutofit/>
        </a:bodyPr>
        <a:lstStyle/>
        <a:p>
          <a:pPr marL="0" lvl="0" indent="0" algn="l" defTabSz="1066800">
            <a:lnSpc>
              <a:spcPct val="90000"/>
            </a:lnSpc>
            <a:spcBef>
              <a:spcPct val="0"/>
            </a:spcBef>
            <a:spcAft>
              <a:spcPct val="35000"/>
            </a:spcAft>
            <a:buNone/>
          </a:pPr>
          <a:r>
            <a:rPr lang="en-ZA" sz="2400" kern="1200" dirty="0"/>
            <a:t>HRC Findings</a:t>
          </a:r>
        </a:p>
      </dsp:txBody>
      <dsp:txXfrm>
        <a:off x="983161" y="1504623"/>
        <a:ext cx="7030772" cy="752311"/>
      </dsp:txXfrm>
    </dsp:sp>
    <dsp:sp modelId="{F13E7EE5-228C-4213-B215-2E43AD7F9B00}">
      <dsp:nvSpPr>
        <dsp:cNvPr id="0" name=""/>
        <dsp:cNvSpPr/>
      </dsp:nvSpPr>
      <dsp:spPr>
        <a:xfrm>
          <a:off x="512967" y="1410584"/>
          <a:ext cx="940389" cy="9403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AD3EA3B-4306-424E-83BB-F699154DD991}">
      <dsp:nvSpPr>
        <dsp:cNvPr id="0" name=""/>
        <dsp:cNvSpPr/>
      </dsp:nvSpPr>
      <dsp:spPr>
        <a:xfrm>
          <a:off x="983161" y="2633286"/>
          <a:ext cx="7030772" cy="75231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7147" tIns="60960" rIns="60960" bIns="60960" numCol="1" spcCol="1270" anchor="ctr" anchorCtr="0">
          <a:noAutofit/>
        </a:bodyPr>
        <a:lstStyle/>
        <a:p>
          <a:pPr marL="0" lvl="0" indent="0" algn="l" defTabSz="1066800">
            <a:lnSpc>
              <a:spcPct val="90000"/>
            </a:lnSpc>
            <a:spcBef>
              <a:spcPct val="0"/>
            </a:spcBef>
            <a:spcAft>
              <a:spcPct val="35000"/>
            </a:spcAft>
            <a:buNone/>
          </a:pPr>
          <a:r>
            <a:rPr lang="en-ZA" sz="2400" kern="1200" dirty="0"/>
            <a:t>Response to Findings &amp; Recommendations</a:t>
          </a:r>
        </a:p>
      </dsp:txBody>
      <dsp:txXfrm>
        <a:off x="983161" y="2633286"/>
        <a:ext cx="7030772" cy="752311"/>
      </dsp:txXfrm>
    </dsp:sp>
    <dsp:sp modelId="{609937BA-FC30-436B-9654-10B6510345CE}">
      <dsp:nvSpPr>
        <dsp:cNvPr id="0" name=""/>
        <dsp:cNvSpPr/>
      </dsp:nvSpPr>
      <dsp:spPr>
        <a:xfrm>
          <a:off x="512967" y="2539247"/>
          <a:ext cx="940389" cy="9403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85387D4-6215-46FA-97FE-ABF0A98B81B8}">
      <dsp:nvSpPr>
        <dsp:cNvPr id="0" name=""/>
        <dsp:cNvSpPr/>
      </dsp:nvSpPr>
      <dsp:spPr>
        <a:xfrm>
          <a:off x="551844" y="3761949"/>
          <a:ext cx="7462089" cy="752311"/>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7147" tIns="60960" rIns="60960" bIns="60960" numCol="1" spcCol="1270" anchor="ctr" anchorCtr="0">
          <a:noAutofit/>
        </a:bodyPr>
        <a:lstStyle/>
        <a:p>
          <a:pPr marL="0" lvl="0" indent="0" algn="l" defTabSz="1066800">
            <a:lnSpc>
              <a:spcPct val="90000"/>
            </a:lnSpc>
            <a:spcBef>
              <a:spcPct val="0"/>
            </a:spcBef>
            <a:spcAft>
              <a:spcPct val="35000"/>
            </a:spcAft>
            <a:buNone/>
          </a:pPr>
          <a:r>
            <a:rPr lang="en-ZA" sz="2400" kern="1200" dirty="0"/>
            <a:t>Conclusion</a:t>
          </a:r>
        </a:p>
      </dsp:txBody>
      <dsp:txXfrm>
        <a:off x="551844" y="3761949"/>
        <a:ext cx="7462089" cy="752311"/>
      </dsp:txXfrm>
    </dsp:sp>
    <dsp:sp modelId="{18AE04A1-861C-443D-9A54-4CAE16DD5F3B}">
      <dsp:nvSpPr>
        <dsp:cNvPr id="0" name=""/>
        <dsp:cNvSpPr/>
      </dsp:nvSpPr>
      <dsp:spPr>
        <a:xfrm>
          <a:off x="81649" y="3667911"/>
          <a:ext cx="940389" cy="9403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BAE72-6BFC-43BB-B6CF-EEC6D2DA1122}">
      <dsp:nvSpPr>
        <dsp:cNvPr id="0" name=""/>
        <dsp:cNvSpPr/>
      </dsp:nvSpPr>
      <dsp:spPr>
        <a:xfrm>
          <a:off x="4153943" y="1862058"/>
          <a:ext cx="1244938" cy="124493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Findings</a:t>
          </a:r>
        </a:p>
      </dsp:txBody>
      <dsp:txXfrm>
        <a:off x="4336260" y="2044375"/>
        <a:ext cx="880304" cy="880304"/>
      </dsp:txXfrm>
    </dsp:sp>
    <dsp:sp modelId="{3669DDDA-0B68-4E2F-949A-64399C743A07}">
      <dsp:nvSpPr>
        <dsp:cNvPr id="0" name=""/>
        <dsp:cNvSpPr/>
      </dsp:nvSpPr>
      <dsp:spPr>
        <a:xfrm rot="16200000">
          <a:off x="4584658" y="1299471"/>
          <a:ext cx="383509" cy="4232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642185" y="1441654"/>
        <a:ext cx="268456" cy="253967"/>
      </dsp:txXfrm>
    </dsp:sp>
    <dsp:sp modelId="{6DFB259E-3CD3-4428-9FDB-69B59B36D390}">
      <dsp:nvSpPr>
        <dsp:cNvPr id="0" name=""/>
        <dsp:cNvSpPr/>
      </dsp:nvSpPr>
      <dsp:spPr>
        <a:xfrm>
          <a:off x="4216190" y="18010"/>
          <a:ext cx="1120444" cy="112044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Limited Research</a:t>
          </a:r>
        </a:p>
      </dsp:txBody>
      <dsp:txXfrm>
        <a:off x="4380275" y="182095"/>
        <a:ext cx="792274" cy="792274"/>
      </dsp:txXfrm>
    </dsp:sp>
    <dsp:sp modelId="{5F56260E-84A3-4196-ADD2-4FC538118E6A}">
      <dsp:nvSpPr>
        <dsp:cNvPr id="0" name=""/>
        <dsp:cNvSpPr/>
      </dsp:nvSpPr>
      <dsp:spPr>
        <a:xfrm rot="18900000">
          <a:off x="5272967" y="1584578"/>
          <a:ext cx="383509" cy="423279"/>
        </a:xfrm>
        <a:prstGeom prst="rightArrow">
          <a:avLst>
            <a:gd name="adj1" fmla="val 60000"/>
            <a:gd name="adj2" fmla="val 50000"/>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5289816" y="1709911"/>
        <a:ext cx="268456" cy="253967"/>
      </dsp:txXfrm>
    </dsp:sp>
    <dsp:sp modelId="{430FFCD9-1E4D-4F8A-9461-8738D86E614B}">
      <dsp:nvSpPr>
        <dsp:cNvPr id="0" name=""/>
        <dsp:cNvSpPr/>
      </dsp:nvSpPr>
      <dsp:spPr>
        <a:xfrm>
          <a:off x="5564144" y="576351"/>
          <a:ext cx="1120444" cy="1120444"/>
        </a:xfrm>
        <a:prstGeom prst="ellipse">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Human Rights Violations</a:t>
          </a:r>
        </a:p>
      </dsp:txBody>
      <dsp:txXfrm>
        <a:off x="5728229" y="740436"/>
        <a:ext cx="792274" cy="792274"/>
      </dsp:txXfrm>
    </dsp:sp>
    <dsp:sp modelId="{7D41E286-FE10-4462-BCC6-21B71DC7D0EE}">
      <dsp:nvSpPr>
        <dsp:cNvPr id="0" name=""/>
        <dsp:cNvSpPr/>
      </dsp:nvSpPr>
      <dsp:spPr>
        <a:xfrm>
          <a:off x="5558074" y="2272887"/>
          <a:ext cx="383509" cy="423279"/>
        </a:xfrm>
        <a:prstGeom prst="rightArrow">
          <a:avLst>
            <a:gd name="adj1" fmla="val 60000"/>
            <a:gd name="adj2" fmla="val 50000"/>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5558074" y="2357543"/>
        <a:ext cx="268456" cy="253967"/>
      </dsp:txXfrm>
    </dsp:sp>
    <dsp:sp modelId="{1A5B6530-E6E3-4DCA-9381-CC1E0C0063F3}">
      <dsp:nvSpPr>
        <dsp:cNvPr id="0" name=""/>
        <dsp:cNvSpPr/>
      </dsp:nvSpPr>
      <dsp:spPr>
        <a:xfrm>
          <a:off x="6122484" y="1924305"/>
          <a:ext cx="1120444" cy="1120444"/>
        </a:xfrm>
        <a:prstGeom prst="ellipse">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Criminal Profiling</a:t>
          </a:r>
        </a:p>
      </dsp:txBody>
      <dsp:txXfrm>
        <a:off x="6286569" y="2088390"/>
        <a:ext cx="792274" cy="792274"/>
      </dsp:txXfrm>
    </dsp:sp>
    <dsp:sp modelId="{28F1C9A1-8C49-4A26-BE53-5912B2EC7F02}">
      <dsp:nvSpPr>
        <dsp:cNvPr id="0" name=""/>
        <dsp:cNvSpPr/>
      </dsp:nvSpPr>
      <dsp:spPr>
        <a:xfrm rot="2700000">
          <a:off x="5272967" y="2961197"/>
          <a:ext cx="383509" cy="423279"/>
        </a:xfrm>
        <a:prstGeom prst="rightArrow">
          <a:avLst>
            <a:gd name="adj1" fmla="val 60000"/>
            <a:gd name="adj2" fmla="val 50000"/>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5289816" y="3005176"/>
        <a:ext cx="268456" cy="253967"/>
      </dsp:txXfrm>
    </dsp:sp>
    <dsp:sp modelId="{3A9158C2-A02B-424B-A991-B30778494EE3}">
      <dsp:nvSpPr>
        <dsp:cNvPr id="0" name=""/>
        <dsp:cNvSpPr/>
      </dsp:nvSpPr>
      <dsp:spPr>
        <a:xfrm>
          <a:off x="5564144" y="3272258"/>
          <a:ext cx="1120444" cy="1120444"/>
        </a:xfrm>
        <a:prstGeom prst="ellipse">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Immigration</a:t>
          </a:r>
        </a:p>
      </dsp:txBody>
      <dsp:txXfrm>
        <a:off x="5728229" y="3436343"/>
        <a:ext cx="792274" cy="792274"/>
      </dsp:txXfrm>
    </dsp:sp>
    <dsp:sp modelId="{2BC5F3E5-ED10-48B9-8B87-B5A818BBC9F1}">
      <dsp:nvSpPr>
        <dsp:cNvPr id="0" name=""/>
        <dsp:cNvSpPr/>
      </dsp:nvSpPr>
      <dsp:spPr>
        <a:xfrm rot="5400000">
          <a:off x="4584658" y="3246304"/>
          <a:ext cx="383509" cy="423279"/>
        </a:xfrm>
        <a:prstGeom prst="rightArrow">
          <a:avLst>
            <a:gd name="adj1" fmla="val 60000"/>
            <a:gd name="adj2" fmla="val 50000"/>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642185" y="3273434"/>
        <a:ext cx="268456" cy="253967"/>
      </dsp:txXfrm>
    </dsp:sp>
    <dsp:sp modelId="{26466BAF-D316-4551-9CF9-95A2C5862144}">
      <dsp:nvSpPr>
        <dsp:cNvPr id="0" name=""/>
        <dsp:cNvSpPr/>
      </dsp:nvSpPr>
      <dsp:spPr>
        <a:xfrm>
          <a:off x="4216190" y="3830599"/>
          <a:ext cx="1120444" cy="1120444"/>
        </a:xfrm>
        <a:prstGeom prst="ellipse">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Economic Crimes</a:t>
          </a:r>
        </a:p>
      </dsp:txBody>
      <dsp:txXfrm>
        <a:off x="4380275" y="3994684"/>
        <a:ext cx="792274" cy="792274"/>
      </dsp:txXfrm>
    </dsp:sp>
    <dsp:sp modelId="{65C8F232-1638-4EF8-9A5E-A565AD866A11}">
      <dsp:nvSpPr>
        <dsp:cNvPr id="0" name=""/>
        <dsp:cNvSpPr/>
      </dsp:nvSpPr>
      <dsp:spPr>
        <a:xfrm rot="8100000">
          <a:off x="3896348" y="2961197"/>
          <a:ext cx="383509" cy="423279"/>
        </a:xfrm>
        <a:prstGeom prst="rightArrow">
          <a:avLst>
            <a:gd name="adj1" fmla="val 60000"/>
            <a:gd name="adj2" fmla="val 50000"/>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3994552" y="3005176"/>
        <a:ext cx="268456" cy="253967"/>
      </dsp:txXfrm>
    </dsp:sp>
    <dsp:sp modelId="{46954599-11DE-490A-9B3D-299C7A6FDF62}">
      <dsp:nvSpPr>
        <dsp:cNvPr id="0" name=""/>
        <dsp:cNvSpPr/>
      </dsp:nvSpPr>
      <dsp:spPr>
        <a:xfrm>
          <a:off x="2868237" y="3272258"/>
          <a:ext cx="1120444" cy="1120444"/>
        </a:xfrm>
        <a:prstGeom prst="ellipse">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Job Creation Opportunities</a:t>
          </a:r>
        </a:p>
      </dsp:txBody>
      <dsp:txXfrm>
        <a:off x="3032322" y="3436343"/>
        <a:ext cx="792274" cy="792274"/>
      </dsp:txXfrm>
    </dsp:sp>
    <dsp:sp modelId="{2C903546-E69D-46B8-BCBB-1262DBF410C5}">
      <dsp:nvSpPr>
        <dsp:cNvPr id="0" name=""/>
        <dsp:cNvSpPr/>
      </dsp:nvSpPr>
      <dsp:spPr>
        <a:xfrm rot="10800000">
          <a:off x="3611241" y="2272887"/>
          <a:ext cx="383509" cy="423279"/>
        </a:xfrm>
        <a:prstGeom prst="rightArrow">
          <a:avLst>
            <a:gd name="adj1" fmla="val 60000"/>
            <a:gd name="adj2" fmla="val 50000"/>
          </a:avLst>
        </a:prstGeom>
        <a:solidFill>
          <a:schemeClr val="accent5">
            <a:hueOff val="-5793037"/>
            <a:satOff val="-14931"/>
            <a:lumOff val="-100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3726294" y="2357543"/>
        <a:ext cx="268456" cy="253967"/>
      </dsp:txXfrm>
    </dsp:sp>
    <dsp:sp modelId="{2FC10160-ABF3-416E-B316-431C1AA94B4F}">
      <dsp:nvSpPr>
        <dsp:cNvPr id="0" name=""/>
        <dsp:cNvSpPr/>
      </dsp:nvSpPr>
      <dsp:spPr>
        <a:xfrm>
          <a:off x="2309896" y="1924305"/>
          <a:ext cx="1120444" cy="1120444"/>
        </a:xfrm>
        <a:prstGeom prst="ellipse">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Inequality &amp; Poverty</a:t>
          </a:r>
        </a:p>
      </dsp:txBody>
      <dsp:txXfrm>
        <a:off x="2473981" y="2088390"/>
        <a:ext cx="792274" cy="792274"/>
      </dsp:txXfrm>
    </dsp:sp>
    <dsp:sp modelId="{B22E790C-BA27-47B5-B9AD-BD3816A99539}">
      <dsp:nvSpPr>
        <dsp:cNvPr id="0" name=""/>
        <dsp:cNvSpPr/>
      </dsp:nvSpPr>
      <dsp:spPr>
        <a:xfrm rot="13500000">
          <a:off x="3896348" y="1584578"/>
          <a:ext cx="383509" cy="423279"/>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3994552" y="1709911"/>
        <a:ext cx="268456" cy="253967"/>
      </dsp:txXfrm>
    </dsp:sp>
    <dsp:sp modelId="{F2306E7C-0EDE-4238-AC3E-D728D7208CB0}">
      <dsp:nvSpPr>
        <dsp:cNvPr id="0" name=""/>
        <dsp:cNvSpPr/>
      </dsp:nvSpPr>
      <dsp:spPr>
        <a:xfrm>
          <a:off x="2868237" y="576351"/>
          <a:ext cx="1120444" cy="112044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t>Legislative Challenges</a:t>
          </a:r>
        </a:p>
      </dsp:txBody>
      <dsp:txXfrm>
        <a:off x="3032322" y="740436"/>
        <a:ext cx="792274" cy="7922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4E91278-CC61-40BD-BF18-528E5722E847}" type="datetimeFigureOut">
              <a:rPr lang="en-US" smtClean="0"/>
              <a:t>9/23/2022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6E596A2-91B9-4D49-8E83-589BE7A39CCC}" type="slidenum">
              <a:rPr lang="en-US" smtClean="0"/>
              <a:t>‹#›</a:t>
            </a:fld>
            <a:endParaRPr lang="en-US"/>
          </a:p>
        </p:txBody>
      </p:sp>
    </p:spTree>
    <p:extLst>
      <p:ext uri="{BB962C8B-B14F-4D97-AF65-F5344CB8AC3E}">
        <p14:creationId xmlns:p14="http://schemas.microsoft.com/office/powerpoint/2010/main" val="177548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54560A4-07CC-4F19-9E48-8E235B97BBD3}"/>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5" name="Footer Placeholder 4">
            <a:extLst>
              <a:ext uri="{FF2B5EF4-FFF2-40B4-BE49-F238E27FC236}">
                <a16:creationId xmlns:a16="http://schemas.microsoft.com/office/drawing/2014/main" id="{CEFE646A-B0E3-4449-97CD-9265C7605A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400637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7F1A46-068A-4CB7-A2DA-09D248E1BB77}"/>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5" name="Footer Placeholder 4">
            <a:extLst>
              <a:ext uri="{FF2B5EF4-FFF2-40B4-BE49-F238E27FC236}">
                <a16:creationId xmlns:a16="http://schemas.microsoft.com/office/drawing/2014/main" id="{128A0739-1BAD-4DDE-B4B1-9FE5B7F752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421164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C7D4CC-7B07-4CDE-9841-3E5C57F230E0}"/>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5" name="Footer Placeholder 4">
            <a:extLst>
              <a:ext uri="{FF2B5EF4-FFF2-40B4-BE49-F238E27FC236}">
                <a16:creationId xmlns:a16="http://schemas.microsoft.com/office/drawing/2014/main" id="{7A41B420-052B-46B9-8ED4-147B51C5273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70659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2910F-23AC-49A0-879F-C853AFADB8CD}"/>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5" name="Footer Placeholder 4">
            <a:extLst>
              <a:ext uri="{FF2B5EF4-FFF2-40B4-BE49-F238E27FC236}">
                <a16:creationId xmlns:a16="http://schemas.microsoft.com/office/drawing/2014/main" id="{5AACB73B-378E-41FF-92F4-A7A1BBA52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233955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81D4F-5F6C-4597-BC48-B0414D4AE159}"/>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5" name="Footer Placeholder 4">
            <a:extLst>
              <a:ext uri="{FF2B5EF4-FFF2-40B4-BE49-F238E27FC236}">
                <a16:creationId xmlns:a16="http://schemas.microsoft.com/office/drawing/2014/main" id="{40E2FA77-2CB1-41A7-8C31-5218C9AE46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420230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6C44C4E-2E69-4A69-9BE2-E1C14F0A5CB6}"/>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6" name="Footer Placeholder 5">
            <a:extLst>
              <a:ext uri="{FF2B5EF4-FFF2-40B4-BE49-F238E27FC236}">
                <a16:creationId xmlns:a16="http://schemas.microsoft.com/office/drawing/2014/main" id="{2E41441D-59E3-4B9A-ACD3-DD10E29999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10594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F67342-2EC6-491F-BE0E-17F36A30B4D0}"/>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8" name="Footer Placeholder 7">
            <a:extLst>
              <a:ext uri="{FF2B5EF4-FFF2-40B4-BE49-F238E27FC236}">
                <a16:creationId xmlns:a16="http://schemas.microsoft.com/office/drawing/2014/main" id="{B5493597-D2C1-41AD-A890-95BD50C4FAC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80456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E47EF2-2316-4F65-902B-F2B15238028C}"/>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4" name="Footer Placeholder 3">
            <a:extLst>
              <a:ext uri="{FF2B5EF4-FFF2-40B4-BE49-F238E27FC236}">
                <a16:creationId xmlns:a16="http://schemas.microsoft.com/office/drawing/2014/main" id="{763A4B20-144E-4046-9C91-309787456DD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1170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E683D-493E-4934-8827-E5B2D2E6071B}"/>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3" name="Footer Placeholder 2">
            <a:extLst>
              <a:ext uri="{FF2B5EF4-FFF2-40B4-BE49-F238E27FC236}">
                <a16:creationId xmlns:a16="http://schemas.microsoft.com/office/drawing/2014/main" id="{9607A2B4-E164-4AD0-BF5F-8ACC9EC5249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303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82DC9-E6EA-47DC-A287-3ECE796432CF}"/>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6" name="Footer Placeholder 5">
            <a:extLst>
              <a:ext uri="{FF2B5EF4-FFF2-40B4-BE49-F238E27FC236}">
                <a16:creationId xmlns:a16="http://schemas.microsoft.com/office/drawing/2014/main" id="{494A2419-23AA-4884-BD73-5F0C8493E4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209816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0ADD3-50FA-4CF6-9605-C3CD19F55A73}"/>
              </a:ext>
            </a:extLst>
          </p:cNvPr>
          <p:cNvSpPr>
            <a:spLocks noGrp="1"/>
          </p:cNvSpPr>
          <p:nvPr>
            <p:ph type="dt" sz="half" idx="10"/>
          </p:nvPr>
        </p:nvSpPr>
        <p:spPr/>
        <p:txBody>
          <a:bodyPr/>
          <a:lstStyle/>
          <a:p>
            <a:fld id="{2A6434C0-3FA5-4F29-9AC8-23689A7F31BB}" type="datetimeFigureOut">
              <a:rPr lang="en-ZA" smtClean="0"/>
              <a:t>2022/09/23</a:t>
            </a:fld>
            <a:endParaRPr lang="en-ZA"/>
          </a:p>
        </p:txBody>
      </p:sp>
      <p:sp>
        <p:nvSpPr>
          <p:cNvPr id="6" name="Footer Placeholder 5">
            <a:extLst>
              <a:ext uri="{FF2B5EF4-FFF2-40B4-BE49-F238E27FC236}">
                <a16:creationId xmlns:a16="http://schemas.microsoft.com/office/drawing/2014/main" id="{D26DFECA-EAD3-4F3D-93A3-4F0A4223A19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405119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t>2022/09/23</a:t>
            </a:fld>
            <a:endParaRPr lang="en-ZA"/>
          </a:p>
        </p:txBody>
      </p:sp>
      <p:sp>
        <p:nvSpPr>
          <p:cNvPr id="5" name="Footer Placeholder 4">
            <a:extLst>
              <a:ext uri="{FF2B5EF4-FFF2-40B4-BE49-F238E27FC236}">
                <a16:creationId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t>‹#›</a:t>
            </a:fld>
            <a:endParaRPr lang="en-ZA"/>
          </a:p>
        </p:txBody>
      </p:sp>
    </p:spTree>
    <p:extLst>
      <p:ext uri="{BB962C8B-B14F-4D97-AF65-F5344CB8AC3E}">
        <p14:creationId xmlns:p14="http://schemas.microsoft.com/office/powerpoint/2010/main" val="289836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4.sv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diagramData" Target="../diagrams/data2.xml"/><Relationship Id="rId5" Type="http://schemas.openxmlformats.org/officeDocument/2006/relationships/image" Target="../media/image4.sv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9DD8-45BA-4DBC-981C-BE4418616E2C}"/>
              </a:ext>
            </a:extLst>
          </p:cNvPr>
          <p:cNvSpPr>
            <a:spLocks noGrp="1"/>
          </p:cNvSpPr>
          <p:nvPr>
            <p:ph type="ctrTitle"/>
          </p:nvPr>
        </p:nvSpPr>
        <p:spPr>
          <a:xfrm>
            <a:off x="2610679" y="3269975"/>
            <a:ext cx="8812695" cy="1169503"/>
          </a:xfrm>
          <a:noFill/>
        </p:spPr>
        <p:txBody>
          <a:bodyPr>
            <a:normAutofit fontScale="90000"/>
          </a:bodyPr>
          <a:lstStyle/>
          <a:p>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br>
              <a:rPr lang="en-ZA" sz="3600" b="1" dirty="0">
                <a:latin typeface="Baskerville Old Face" panose="02020602080505020303" pitchFamily="18" charset="0"/>
                <a:cs typeface="Angsana New" panose="020B0502040204020203" pitchFamily="18" charset="-34"/>
              </a:rPr>
            </a:br>
            <a:endParaRPr lang="en-ZA" b="1" dirty="0">
              <a:latin typeface="Eras Light ITC" panose="020B0402030504020804" pitchFamily="34" charset="0"/>
              <a:cs typeface="Arial" panose="020B0604020202020204" pitchFamily="34" charset="0"/>
            </a:endParaRPr>
          </a:p>
        </p:txBody>
      </p:sp>
      <p:sp>
        <p:nvSpPr>
          <p:cNvPr id="6" name="Rectangle 5">
            <a:extLst>
              <a:ext uri="{FF2B5EF4-FFF2-40B4-BE49-F238E27FC236}">
                <a16:creationId xmlns:a16="http://schemas.microsoft.com/office/drawing/2014/main" id="{7CE583C1-9938-44F7-9975-BCF10F2ABA0A}"/>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id="{FB1323A7-E4DD-4394-A7F5-37144C64EE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8" name="Graphic 7">
            <a:extLst>
              <a:ext uri="{FF2B5EF4-FFF2-40B4-BE49-F238E27FC236}">
                <a16:creationId xmlns:a16="http://schemas.microsoft.com/office/drawing/2014/main" id="{2A778D4F-1A4E-4023-AC08-2FFC8D3D91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407120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11312"/>
            <a:ext cx="9382540" cy="861963"/>
          </a:xfrm>
        </p:spPr>
        <p:txBody>
          <a:bodyPr>
            <a:noAutofit/>
          </a:bodyPr>
          <a:lstStyle/>
          <a:p>
            <a:r>
              <a:rPr lang="en-ZA" sz="4400" b="1" kern="0" dirty="0"/>
              <a:t>Recommendations (2) </a:t>
            </a:r>
            <a:endParaRPr lang="en-ZA" sz="4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30761"/>
            <a:ext cx="9382540" cy="4539194"/>
          </a:xfrm>
        </p:spPr>
        <p:txBody>
          <a:bodyPr>
            <a:noAutofit/>
          </a:bodyPr>
          <a:lstStyle/>
          <a:p>
            <a:pPr marL="285750" indent="-285750">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endParaRPr lang="en-GB" sz="3200" dirty="0">
              <a:solidFill>
                <a:schemeClr val="tx1"/>
              </a:solidFill>
              <a:effectLst>
                <a:outerShdw blurRad="50800" dist="38100" dir="2700000" algn="tl">
                  <a:srgbClr val="000000">
                    <a:alpha val="40000"/>
                  </a:srgbClr>
                </a:outerShdw>
              </a:effectLst>
              <a:latin typeface="+mj-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endParaRPr lang="en-GB" sz="1600" dirty="0">
              <a:solidFill>
                <a:schemeClr val="tx1"/>
              </a:solidFill>
              <a:effectLst>
                <a:outerShdw blurRad="50800" dist="38100" dir="2700000" algn="tl">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graphicFrame>
        <p:nvGraphicFramePr>
          <p:cNvPr id="8" name="Table 8">
            <a:extLst>
              <a:ext uri="{FF2B5EF4-FFF2-40B4-BE49-F238E27FC236}">
                <a16:creationId xmlns:a16="http://schemas.microsoft.com/office/drawing/2014/main" id="{A174FBCF-3881-C523-2939-06832480114D}"/>
              </a:ext>
            </a:extLst>
          </p:cNvPr>
          <p:cNvGraphicFramePr>
            <a:graphicFrameLocks noGrp="1"/>
          </p:cNvGraphicFramePr>
          <p:nvPr>
            <p:extLst>
              <p:ext uri="{D42A27DB-BD31-4B8C-83A1-F6EECF244321}">
                <p14:modId xmlns:p14="http://schemas.microsoft.com/office/powerpoint/2010/main" val="377710708"/>
              </p:ext>
            </p:extLst>
          </p:nvPr>
        </p:nvGraphicFramePr>
        <p:xfrm>
          <a:off x="2319130" y="1312113"/>
          <a:ext cx="9751176" cy="2859008"/>
        </p:xfrm>
        <a:graphic>
          <a:graphicData uri="http://schemas.openxmlformats.org/drawingml/2006/table">
            <a:tbl>
              <a:tblPr firstRow="1" bandRow="1">
                <a:tableStyleId>{68D230F3-CF80-4859-8CE7-A43EE81993B5}</a:tableStyleId>
              </a:tblPr>
              <a:tblGrid>
                <a:gridCol w="4875588">
                  <a:extLst>
                    <a:ext uri="{9D8B030D-6E8A-4147-A177-3AD203B41FA5}">
                      <a16:colId xmlns:a16="http://schemas.microsoft.com/office/drawing/2014/main" val="2990737373"/>
                    </a:ext>
                  </a:extLst>
                </a:gridCol>
                <a:gridCol w="4875588">
                  <a:extLst>
                    <a:ext uri="{9D8B030D-6E8A-4147-A177-3AD203B41FA5}">
                      <a16:colId xmlns:a16="http://schemas.microsoft.com/office/drawing/2014/main" val="3871973400"/>
                    </a:ext>
                  </a:extLst>
                </a:gridCol>
              </a:tblGrid>
              <a:tr h="481568">
                <a:tc>
                  <a:txBody>
                    <a:bodyPr/>
                    <a:lstStyle/>
                    <a:p>
                      <a:r>
                        <a:rPr lang="en-ZA" dirty="0"/>
                        <a:t>Recommendation</a:t>
                      </a:r>
                    </a:p>
                  </a:txBody>
                  <a:tcPr/>
                </a:tc>
                <a:tc>
                  <a:txBody>
                    <a:bodyPr/>
                    <a:lstStyle/>
                    <a:p>
                      <a:r>
                        <a:rPr lang="en-ZA" dirty="0"/>
                        <a:t>Progress to Date</a:t>
                      </a:r>
                    </a:p>
                  </a:txBody>
                  <a:tcPr/>
                </a:tc>
                <a:extLst>
                  <a:ext uri="{0D108BD9-81ED-4DB2-BD59-A6C34878D82A}">
                    <a16:rowId xmlns:a16="http://schemas.microsoft.com/office/drawing/2014/main" val="249028768"/>
                  </a:ext>
                </a:extLst>
              </a:tr>
              <a:tr h="91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Social conditions such as poverty and unemployment be monitored by way of implementation of development plans in mining areas;</a:t>
                      </a:r>
                    </a:p>
                  </a:txBody>
                  <a:tcPr/>
                </a:tc>
                <a:tc>
                  <a:txBody>
                    <a:bodyPr/>
                    <a:lstStyle/>
                    <a:p>
                      <a:r>
                        <a:rPr lang="en-ZA" dirty="0"/>
                        <a:t>The Department notes the recommendation</a:t>
                      </a:r>
                    </a:p>
                  </a:txBody>
                  <a:tcPr/>
                </a:tc>
                <a:extLst>
                  <a:ext uri="{0D108BD9-81ED-4DB2-BD59-A6C34878D82A}">
                    <a16:rowId xmlns:a16="http://schemas.microsoft.com/office/drawing/2014/main" val="3856930381"/>
                  </a:ext>
                </a:extLst>
              </a:tr>
              <a:tr h="91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State takes a firm stance in addressing the extent to which illegality pervades the entire mining industry, causing negative environmental and health impacts.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Department notes the recommendation</a:t>
                      </a:r>
                    </a:p>
                    <a:p>
                      <a:endParaRPr lang="en-ZA" dirty="0"/>
                    </a:p>
                  </a:txBody>
                  <a:tcPr/>
                </a:tc>
                <a:extLst>
                  <a:ext uri="{0D108BD9-81ED-4DB2-BD59-A6C34878D82A}">
                    <a16:rowId xmlns:a16="http://schemas.microsoft.com/office/drawing/2014/main" val="3727675030"/>
                  </a:ext>
                </a:extLst>
              </a:tr>
            </a:tbl>
          </a:graphicData>
        </a:graphic>
      </p:graphicFrame>
    </p:spTree>
    <p:extLst>
      <p:ext uri="{BB962C8B-B14F-4D97-AF65-F5344CB8AC3E}">
        <p14:creationId xmlns:p14="http://schemas.microsoft.com/office/powerpoint/2010/main" val="383997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34429"/>
            <a:ext cx="9382540" cy="861963"/>
          </a:xfrm>
        </p:spPr>
        <p:txBody>
          <a:bodyPr>
            <a:noAutofit/>
          </a:bodyPr>
          <a:lstStyle/>
          <a:p>
            <a:r>
              <a:rPr lang="en-ZA" sz="4400" b="1" kern="0" dirty="0"/>
              <a:t>Conclusion </a:t>
            </a:r>
            <a:endParaRPr lang="en-ZA" sz="4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30761"/>
            <a:ext cx="9382540" cy="4539194"/>
          </a:xfrm>
        </p:spPr>
        <p:txBody>
          <a:bodyPr>
            <a:noAutofit/>
          </a:bodyPr>
          <a:lstStyle/>
          <a:p>
            <a:pPr marL="285750" indent="-285750">
              <a:buFont typeface="Arial" panose="020B0604020202020204" pitchFamily="34" charset="0"/>
              <a:buChar char="•"/>
            </a:pPr>
            <a:r>
              <a:rPr lang="en-ZA" sz="2000" b="0" i="0" u="none" strike="noStrike" baseline="0" dirty="0">
                <a:solidFill>
                  <a:srgbClr val="000000"/>
                </a:solidFill>
                <a:latin typeface="Calibri" panose="020F0502020204030204" pitchFamily="34" charset="0"/>
              </a:rPr>
              <a:t>The Department is committed to find sustainable solutions in the illicit mining together with other law enforcement agencies</a:t>
            </a:r>
          </a:p>
          <a:p>
            <a:pPr marL="285750" indent="-285750">
              <a:buFont typeface="Arial" panose="020B0604020202020204" pitchFamily="34" charset="0"/>
              <a:buChar char="•"/>
            </a:pPr>
            <a:endParaRPr lang="en-ZA" sz="20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endParaRPr lang="en-GB" sz="3200" dirty="0">
              <a:solidFill>
                <a:schemeClr val="tx1"/>
              </a:solidFill>
              <a:effectLst>
                <a:outerShdw blurRad="50800" dist="38100" dir="2700000" algn="tl">
                  <a:srgbClr val="000000">
                    <a:alpha val="40000"/>
                  </a:srgbClr>
                </a:outerShdw>
              </a:effectLst>
              <a:latin typeface="+mj-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endParaRPr lang="en-GB" sz="1600" dirty="0">
              <a:solidFill>
                <a:schemeClr val="tx1"/>
              </a:solidFill>
              <a:effectLst>
                <a:outerShdw blurRad="50800" dist="38100" dir="2700000" algn="tl">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140189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ctrTitle"/>
          </p:nvPr>
        </p:nvSpPr>
        <p:spPr/>
        <p:txBody>
          <a:bodyPr>
            <a:noAutofit/>
          </a:bodyPr>
          <a:lstStyle/>
          <a:p>
            <a:r>
              <a:rPr lang="en-ZA" sz="4400" b="1" kern="0" dirty="0"/>
              <a:t>Thank You </a:t>
            </a:r>
            <a:endParaRPr lang="en-ZA" sz="4400" b="1" dirty="0"/>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233302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14" name="Title 13">
            <a:extLst>
              <a:ext uri="{FF2B5EF4-FFF2-40B4-BE49-F238E27FC236}">
                <a16:creationId xmlns:a16="http://schemas.microsoft.com/office/drawing/2014/main" id="{0116C354-D0AA-F015-BE7C-C6EFB13187D1}"/>
              </a:ext>
            </a:extLst>
          </p:cNvPr>
          <p:cNvSpPr>
            <a:spLocks noGrp="1"/>
          </p:cNvSpPr>
          <p:nvPr>
            <p:ph type="ctrTitle"/>
          </p:nvPr>
        </p:nvSpPr>
        <p:spPr>
          <a:xfrm>
            <a:off x="1976437" y="1161431"/>
            <a:ext cx="10215563" cy="2387600"/>
          </a:xfrm>
        </p:spPr>
        <p:txBody>
          <a:bodyPr>
            <a:normAutofit/>
          </a:bodyPr>
          <a:lstStyle/>
          <a:p>
            <a:r>
              <a:rPr lang="en-US" sz="2400" b="1" u="none" strike="noStrike" baseline="0" dirty="0"/>
              <a:t>Response on the briefing to the Portfolio Committee on Mineral Resources and Energy of the </a:t>
            </a:r>
            <a:r>
              <a:rPr lang="en-ZA" sz="2400" b="1" u="none" strike="noStrike" baseline="0" dirty="0"/>
              <a:t>National Assembly o</a:t>
            </a:r>
            <a:r>
              <a:rPr lang="en-US" sz="2400" b="1" u="none" strike="noStrike" baseline="0" dirty="0"/>
              <a:t>n SAHRC Report </a:t>
            </a:r>
            <a:br>
              <a:rPr lang="en-US" sz="2400" b="1" u="none" strike="noStrike" baseline="0" dirty="0"/>
            </a:br>
            <a:r>
              <a:rPr lang="en-US" sz="2400" b="1" u="none" strike="noStrike" baseline="0" dirty="0"/>
              <a:t>on the Hearing on Issues and Challenges in relation to Unregulated Artisanal</a:t>
            </a:r>
            <a:br>
              <a:rPr lang="en-US" sz="2400" b="1" u="none" strike="noStrike" baseline="0" dirty="0"/>
            </a:br>
            <a:r>
              <a:rPr lang="en-US" sz="2400" b="1" u="none" strike="noStrike" baseline="0" dirty="0"/>
              <a:t>Underground and Surface Mining Activities in South Africa </a:t>
            </a:r>
            <a:endParaRPr lang="en-ZA" sz="2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subTitle" idx="1"/>
          </p:nvPr>
        </p:nvSpPr>
        <p:spPr>
          <a:xfrm>
            <a:off x="2410683" y="4910257"/>
            <a:ext cx="9144000" cy="1006692"/>
          </a:xfrm>
        </p:spPr>
        <p:txBody>
          <a:bodyPr>
            <a:noAutofit/>
          </a:bodyPr>
          <a:lstStyle/>
          <a:p>
            <a:pPr marL="0" marR="0" indent="0" algn="just">
              <a:lnSpc>
                <a:spcPct val="100000"/>
              </a:lnSpc>
              <a:spcBef>
                <a:spcPts val="0"/>
              </a:spcBef>
              <a:spcAft>
                <a:spcPts val="0"/>
              </a:spcAft>
              <a:buNone/>
            </a:pPr>
            <a:r>
              <a:rPr lang="en-GB" sz="2000" dirty="0">
                <a:latin typeface="+mj-lt"/>
                <a:ea typeface="Times New Roman" panose="02020603050405020304" pitchFamily="18" charset="0"/>
                <a:cs typeface="Times New Roman" panose="02020603050405020304" pitchFamily="18" charset="0"/>
              </a:rPr>
              <a:t>Department of Mineral Resources &amp; Energy, </a:t>
            </a:r>
          </a:p>
          <a:p>
            <a:pPr algn="just">
              <a:lnSpc>
                <a:spcPct val="100000"/>
              </a:lnSpc>
              <a:spcBef>
                <a:spcPts val="0"/>
              </a:spcBef>
            </a:pPr>
            <a:r>
              <a:rPr lang="en-GB" sz="2000" dirty="0">
                <a:latin typeface="+mj-lt"/>
                <a:ea typeface="Times New Roman" panose="02020603050405020304" pitchFamily="18" charset="0"/>
                <a:cs typeface="Times New Roman" panose="02020603050405020304" pitchFamily="18" charset="0"/>
              </a:rPr>
              <a:t>23</a:t>
            </a:r>
            <a:r>
              <a:rPr lang="en-GB" sz="2000" dirty="0">
                <a:solidFill>
                  <a:schemeClr val="tx1"/>
                </a:solidFill>
                <a:latin typeface="+mj-lt"/>
                <a:ea typeface="Times New Roman" panose="02020603050405020304" pitchFamily="18" charset="0"/>
                <a:cs typeface="Times New Roman" panose="02020603050405020304" pitchFamily="18" charset="0"/>
              </a:rPr>
              <a:t> Sep</a:t>
            </a:r>
            <a:r>
              <a:rPr lang="en-GB" sz="2000" dirty="0">
                <a:latin typeface="+mj-lt"/>
                <a:ea typeface="Times New Roman" panose="02020603050405020304" pitchFamily="18" charset="0"/>
                <a:cs typeface="Times New Roman" panose="02020603050405020304" pitchFamily="18" charset="0"/>
              </a:rPr>
              <a:t>tember 2022</a:t>
            </a:r>
          </a:p>
          <a:p>
            <a:pPr marL="0" marR="0" indent="0" algn="just">
              <a:lnSpc>
                <a:spcPct val="150000"/>
              </a:lnSpc>
              <a:spcBef>
                <a:spcPts val="0"/>
              </a:spcBef>
              <a:spcAft>
                <a:spcPts val="0"/>
              </a:spcAft>
              <a:buNone/>
            </a:pPr>
            <a:endParaRPr lang="en-GB" sz="1800" dirty="0">
              <a:solidFill>
                <a:schemeClr val="tx1"/>
              </a:solidFill>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300188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4288"/>
            <a:ext cx="9382540" cy="861963"/>
          </a:xfrm>
        </p:spPr>
        <p:txBody>
          <a:bodyPr>
            <a:noAutofit/>
          </a:bodyPr>
          <a:lstStyle/>
          <a:p>
            <a:r>
              <a:rPr lang="en-ZA" sz="4400" b="1" kern="0" dirty="0"/>
              <a:t>Outline </a:t>
            </a:r>
            <a:endParaRPr lang="en-ZA" sz="4400" b="1" dirty="0"/>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graphicFrame>
        <p:nvGraphicFramePr>
          <p:cNvPr id="6" name="Diagram 5">
            <a:extLst>
              <a:ext uri="{FF2B5EF4-FFF2-40B4-BE49-F238E27FC236}">
                <a16:creationId xmlns:a16="http://schemas.microsoft.com/office/drawing/2014/main" id="{7A02CFAB-A1FC-2A07-3C47-69F7042C7851}"/>
              </a:ext>
            </a:extLst>
          </p:cNvPr>
          <p:cNvGraphicFramePr/>
          <p:nvPr>
            <p:extLst>
              <p:ext uri="{D42A27DB-BD31-4B8C-83A1-F6EECF244321}">
                <p14:modId xmlns:p14="http://schemas.microsoft.com/office/powerpoint/2010/main" val="2286098032"/>
              </p:ext>
            </p:extLst>
          </p:nvPr>
        </p:nvGraphicFramePr>
        <p:xfrm>
          <a:off x="2319130" y="1060005"/>
          <a:ext cx="8082170" cy="48902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1967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425147" y="568798"/>
            <a:ext cx="9382540" cy="861963"/>
          </a:xfrm>
        </p:spPr>
        <p:txBody>
          <a:bodyPr>
            <a:noAutofit/>
          </a:bodyPr>
          <a:lstStyle/>
          <a:p>
            <a:r>
              <a:rPr lang="en-ZA" sz="4400" b="1" kern="0" dirty="0"/>
              <a:t>Introduction </a:t>
            </a:r>
            <a:endParaRPr lang="en-ZA" sz="4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30761"/>
            <a:ext cx="9382540" cy="4539194"/>
          </a:xfrm>
        </p:spPr>
        <p:txBody>
          <a:bodyPr>
            <a:noAutofit/>
          </a:bodyPr>
          <a:lstStyle/>
          <a:p>
            <a:pPr marL="285750" indent="-285750" algn="just">
              <a:buFont typeface="Arial" panose="020B0604020202020204" pitchFamily="34" charset="0"/>
              <a:buChar char="•"/>
            </a:pPr>
            <a:r>
              <a:rPr lang="en-US" sz="2000" b="0" i="0" u="none" strike="noStrike" baseline="0" dirty="0">
                <a:solidFill>
                  <a:srgbClr val="000000"/>
                </a:solidFill>
              </a:rPr>
              <a:t>In 2013, hosted a roundtable discussion on illegal mining to discuss human rights concerns associated with illegal mining. The hearings and site visits were held in Northern Cape (mining community of </a:t>
            </a:r>
            <a:r>
              <a:rPr lang="en-US" sz="2000" b="0" i="0" u="none" strike="noStrike" baseline="0" dirty="0" err="1">
                <a:solidFill>
                  <a:srgbClr val="000000"/>
                </a:solidFill>
              </a:rPr>
              <a:t>Kommagas</a:t>
            </a:r>
            <a:r>
              <a:rPr lang="en-US" sz="2000" dirty="0">
                <a:solidFill>
                  <a:srgbClr val="000000"/>
                </a:solidFill>
              </a:rPr>
              <a:t>) to understand the </a:t>
            </a:r>
            <a:r>
              <a:rPr lang="en-US" sz="2000" b="0" i="0" u="none" strike="noStrike" baseline="0" dirty="0">
                <a:solidFill>
                  <a:srgbClr val="000000"/>
                </a:solidFill>
              </a:rPr>
              <a:t>artisanal mining tragedy that happened at </a:t>
            </a:r>
            <a:r>
              <a:rPr lang="en-US" sz="2000" b="0" i="0" u="none" strike="noStrike" baseline="0" dirty="0" err="1">
                <a:solidFill>
                  <a:srgbClr val="000000"/>
                </a:solidFill>
              </a:rPr>
              <a:t>Bontekoemine</a:t>
            </a:r>
            <a:r>
              <a:rPr lang="en-US" sz="2000" b="0" i="0" u="none" strike="noStrike" baseline="0" dirty="0">
                <a:solidFill>
                  <a:srgbClr val="000000"/>
                </a:solidFill>
              </a:rPr>
              <a:t>.</a:t>
            </a:r>
            <a:endParaRPr lang="en-ZA" sz="2000" dirty="0">
              <a:solidFill>
                <a:srgbClr val="000000"/>
              </a:solidFill>
            </a:endParaRPr>
          </a:p>
          <a:p>
            <a:pPr marL="285750" indent="-285750" algn="just">
              <a:buFont typeface="Arial" panose="020B0604020202020204" pitchFamily="34" charset="0"/>
              <a:buChar char="•"/>
            </a:pPr>
            <a:r>
              <a:rPr lang="en-US" sz="2000" b="0" i="0" u="none" strike="noStrike" baseline="0" dirty="0">
                <a:solidFill>
                  <a:srgbClr val="000000"/>
                </a:solidFill>
              </a:rPr>
              <a:t>In 2015,  SAHRC undertook an investigative hearing into the issues and challenges relating to unregulated artisanal underground and above ground mining in South Africa. With an objective to exploit avenues on how </a:t>
            </a:r>
            <a:r>
              <a:rPr lang="en-US" sz="2000" b="0" i="0" u="none" strike="noStrike" baseline="0" dirty="0" err="1">
                <a:solidFill>
                  <a:srgbClr val="000000"/>
                </a:solidFill>
              </a:rPr>
              <a:t>zama-zamas</a:t>
            </a:r>
            <a:r>
              <a:rPr lang="en-US" sz="2000" b="0" i="0" u="none" strike="noStrike" baseline="0" dirty="0">
                <a:solidFill>
                  <a:srgbClr val="000000"/>
                </a:solidFill>
              </a:rPr>
              <a:t> can be counteracted and how livelihoods taken away with retrenchments of workers be installed with artisanal mining.</a:t>
            </a:r>
          </a:p>
          <a:p>
            <a:pPr marL="285750" indent="-285750" algn="just">
              <a:buFont typeface="Arial" panose="020B0604020202020204" pitchFamily="34" charset="0"/>
              <a:buChar char="•"/>
            </a:pPr>
            <a:r>
              <a:rPr lang="en-US" sz="2000" b="0" i="0" u="none" strike="noStrike" baseline="0" dirty="0">
                <a:solidFill>
                  <a:srgbClr val="000000"/>
                </a:solidFill>
              </a:rPr>
              <a:t>The panel received submissions and heard oral testimonies from representatives from Chamber of Mines, Department of Mineral Resources, Department of Health, Department of </a:t>
            </a:r>
            <a:r>
              <a:rPr lang="en-US" sz="2000" b="0" i="0" u="none" strike="noStrike" baseline="0" dirty="0" err="1">
                <a:solidFill>
                  <a:srgbClr val="000000"/>
                </a:solidFill>
              </a:rPr>
              <a:t>Labour</a:t>
            </a:r>
            <a:r>
              <a:rPr lang="en-US" sz="2000" b="0" i="0" u="none" strike="noStrike" baseline="0" dirty="0">
                <a:solidFill>
                  <a:srgbClr val="000000"/>
                </a:solidFill>
              </a:rPr>
              <a:t>, the National Coordination Strategic Management Team on illegal Mining amongst other stakeholders.</a:t>
            </a:r>
          </a:p>
          <a:p>
            <a:endParaRPr lang="en-GB" sz="3200" dirty="0">
              <a:solidFill>
                <a:schemeClr val="tx1"/>
              </a:solidFill>
              <a:effectLst>
                <a:outerShdw blurRad="50800" dist="38100" dir="2700000" algn="tl">
                  <a:srgbClr val="000000">
                    <a:alpha val="40000"/>
                  </a:srgbClr>
                </a:outerShdw>
              </a:effectLst>
              <a:latin typeface="+mj-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endParaRPr lang="en-GB" sz="1600" dirty="0">
              <a:solidFill>
                <a:schemeClr val="tx1"/>
              </a:solidFill>
              <a:effectLst>
                <a:outerShdw blurRad="50800" dist="38100" dir="2700000" algn="tl">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238996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34429"/>
            <a:ext cx="9382540" cy="861963"/>
          </a:xfrm>
        </p:spPr>
        <p:txBody>
          <a:bodyPr>
            <a:noAutofit/>
          </a:bodyPr>
          <a:lstStyle/>
          <a:p>
            <a:r>
              <a:rPr lang="en-ZA" sz="4400" b="1" kern="0" dirty="0"/>
              <a:t>Findings </a:t>
            </a:r>
            <a:endParaRPr lang="en-ZA" sz="4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30761"/>
            <a:ext cx="9382540" cy="4539194"/>
          </a:xfrm>
        </p:spPr>
        <p:txBody>
          <a:bodyPr>
            <a:noAutofit/>
          </a:bodyPr>
          <a:lstStyle/>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Lack of research and literature on the issue in South Africa</a:t>
            </a: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Poor understanding of the profile of the ‘</a:t>
            </a:r>
            <a:r>
              <a:rPr lang="en-US" sz="2000" b="0" i="0" u="none" strike="noStrike" baseline="0" dirty="0" err="1">
                <a:solidFill>
                  <a:srgbClr val="000000"/>
                </a:solidFill>
                <a:latin typeface="Calibri" panose="020F0502020204030204" pitchFamily="34" charset="0"/>
              </a:rPr>
              <a:t>zama-zama</a:t>
            </a:r>
            <a:r>
              <a:rPr lang="en-US" sz="2000" b="0" i="0" u="none" strike="noStrike" baseline="0" dirty="0">
                <a:solidFill>
                  <a:srgbClr val="000000"/>
                </a:solidFill>
                <a:latin typeface="Calibri" panose="020F0502020204030204" pitchFamily="34" charset="0"/>
              </a:rPr>
              <a:t>’</a:t>
            </a: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As not all </a:t>
            </a:r>
            <a:r>
              <a:rPr lang="en-US" sz="2000" b="0" i="0" u="none" strike="noStrike" baseline="0" dirty="0" err="1">
                <a:solidFill>
                  <a:srgbClr val="000000"/>
                </a:solidFill>
                <a:latin typeface="Calibri" panose="020F0502020204030204" pitchFamily="34" charset="0"/>
              </a:rPr>
              <a:t>zama-zamas</a:t>
            </a:r>
            <a:r>
              <a:rPr lang="en-US" sz="2000" b="0" i="0" u="none" strike="noStrike" baseline="0" dirty="0">
                <a:solidFill>
                  <a:srgbClr val="000000"/>
                </a:solidFill>
                <a:latin typeface="Calibri" panose="020F0502020204030204" pitchFamily="34" charset="0"/>
              </a:rPr>
              <a:t> began with intention to becoming involved in criminal syndicates and;</a:t>
            </a:r>
          </a:p>
          <a:p>
            <a:pPr marL="285750" indent="-285750">
              <a:buFont typeface="Arial" panose="020B0604020202020204" pitchFamily="34" charset="0"/>
              <a:buChar char="•"/>
            </a:pPr>
            <a:r>
              <a:rPr lang="en-ZA" sz="2000" b="0" i="0" u="none" strike="noStrike" baseline="0" dirty="0">
                <a:solidFill>
                  <a:srgbClr val="000000"/>
                </a:solidFill>
                <a:latin typeface="Calibri" panose="020F0502020204030204" pitchFamily="34" charset="0"/>
              </a:rPr>
              <a:t>Not all </a:t>
            </a:r>
            <a:r>
              <a:rPr lang="en-ZA" sz="2000" b="0" i="0" u="none" strike="noStrike" baseline="0" dirty="0" err="1">
                <a:solidFill>
                  <a:srgbClr val="000000"/>
                </a:solidFill>
                <a:latin typeface="Calibri" panose="020F0502020204030204" pitchFamily="34" charset="0"/>
              </a:rPr>
              <a:t>zamazamas</a:t>
            </a:r>
            <a:r>
              <a:rPr lang="en-ZA" sz="2000" b="0" i="0" u="none" strike="noStrike" baseline="0" dirty="0">
                <a:solidFill>
                  <a:srgbClr val="000000"/>
                </a:solidFill>
                <a:latin typeface="Calibri" panose="020F0502020204030204" pitchFamily="34" charset="0"/>
              </a:rPr>
              <a:t> are non-nationals and illegal immigrants</a:t>
            </a: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Legislations like Mineral and Petroleum Resources Development Act have failed to prevent criminal and dangerous practices</a:t>
            </a: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That artisanal and small-scale mining is linked to other forms of criminality like: thieving of cables and tax evasion</a:t>
            </a:r>
          </a:p>
          <a:p>
            <a:pPr marL="285750" indent="-285750">
              <a:buFont typeface="Arial" panose="020B0604020202020204" pitchFamily="34" charset="0"/>
              <a:buChar char="•"/>
            </a:pPr>
            <a:r>
              <a:rPr lang="en-US" sz="2000" b="0" i="0" u="none" strike="noStrike" baseline="0" dirty="0">
                <a:solidFill>
                  <a:srgbClr val="000000"/>
                </a:solidFill>
                <a:latin typeface="Calibri" panose="020F0502020204030204" pitchFamily="34" charset="0"/>
              </a:rPr>
              <a:t>That some artisanal mining process have the potential to enable job creation and support informal trade and other economic activities</a:t>
            </a:r>
          </a:p>
          <a:p>
            <a:pPr marL="285750" indent="-285750">
              <a:buFont typeface="Arial" panose="020B0604020202020204" pitchFamily="34" charset="0"/>
              <a:buChar char="•"/>
            </a:pPr>
            <a:r>
              <a:rPr lang="en-US" sz="2000" dirty="0">
                <a:solidFill>
                  <a:srgbClr val="000000"/>
                </a:solidFill>
                <a:latin typeface="Calibri" panose="020F0502020204030204" pitchFamily="34" charset="0"/>
              </a:rPr>
              <a:t>H</a:t>
            </a:r>
            <a:r>
              <a:rPr lang="en-US" sz="2000" b="0" i="0" u="none" strike="noStrike" baseline="0" dirty="0">
                <a:solidFill>
                  <a:srgbClr val="000000"/>
                </a:solidFill>
                <a:latin typeface="Calibri" panose="020F0502020204030204" pitchFamily="34" charset="0"/>
              </a:rPr>
              <a:t>uman rights violation (</a:t>
            </a:r>
            <a:r>
              <a:rPr lang="en-ZA" sz="2000" b="0" i="0" u="none" strike="noStrike" baseline="0" dirty="0">
                <a:solidFill>
                  <a:srgbClr val="000000"/>
                </a:solidFill>
                <a:latin typeface="Calibri" panose="020F0502020204030204" pitchFamily="34" charset="0"/>
              </a:rPr>
              <a:t>Right to life, Right to dignity, Right to safe environment, </a:t>
            </a:r>
            <a:r>
              <a:rPr lang="en-US" sz="2000" b="0" i="0" u="none" strike="noStrike" baseline="0" dirty="0">
                <a:solidFill>
                  <a:srgbClr val="000000"/>
                </a:solidFill>
                <a:latin typeface="Calibri" panose="020F0502020204030204" pitchFamily="34" charset="0"/>
              </a:rPr>
              <a:t>Freedom and security of person, </a:t>
            </a:r>
            <a:r>
              <a:rPr lang="en-ZA" sz="2000" b="0" i="0" u="none" strike="noStrike" baseline="0" dirty="0">
                <a:solidFill>
                  <a:srgbClr val="000000"/>
                </a:solidFill>
                <a:latin typeface="Calibri" panose="020F0502020204030204" pitchFamily="34" charset="0"/>
              </a:rPr>
              <a:t>Right to health)</a:t>
            </a:r>
          </a:p>
          <a:p>
            <a:pPr marL="285750" indent="-285750">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endParaRPr lang="en-GB" sz="3200" dirty="0">
              <a:solidFill>
                <a:schemeClr val="tx1"/>
              </a:solidFill>
              <a:effectLst>
                <a:outerShdw blurRad="50800" dist="38100" dir="2700000" algn="tl">
                  <a:srgbClr val="000000">
                    <a:alpha val="40000"/>
                  </a:srgbClr>
                </a:outerShdw>
              </a:effectLst>
              <a:latin typeface="+mj-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endParaRPr lang="en-GB" sz="1600" dirty="0">
              <a:solidFill>
                <a:schemeClr val="tx1"/>
              </a:solidFill>
              <a:effectLst>
                <a:outerShdw blurRad="50800" dist="38100" dir="2700000" algn="tl">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26964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37728"/>
            <a:ext cx="9382540" cy="861963"/>
          </a:xfrm>
        </p:spPr>
        <p:txBody>
          <a:bodyPr>
            <a:noAutofit/>
          </a:bodyPr>
          <a:lstStyle/>
          <a:p>
            <a:r>
              <a:rPr lang="en-ZA" sz="4400" b="1" kern="0" dirty="0"/>
              <a:t>Summary Findings</a:t>
            </a:r>
            <a:endParaRPr lang="en-ZA" sz="4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30761"/>
            <a:ext cx="9382540" cy="4539194"/>
          </a:xfrm>
        </p:spPr>
        <p:txBody>
          <a:bodyPr>
            <a:noAutofit/>
          </a:bodyPr>
          <a:lstStyle/>
          <a:p>
            <a:pPr lvl="1"/>
            <a:endParaRPr lang="en-GB" sz="3200" dirty="0">
              <a:solidFill>
                <a:schemeClr val="tx1"/>
              </a:solidFill>
              <a:effectLst>
                <a:outerShdw blurRad="50800" dist="38100" dir="2700000" algn="tl">
                  <a:srgbClr val="000000">
                    <a:alpha val="40000"/>
                  </a:srgbClr>
                </a:outerShdw>
              </a:effectLst>
              <a:latin typeface="+mj-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endParaRPr lang="en-GB" sz="1600" dirty="0">
              <a:solidFill>
                <a:schemeClr val="tx1"/>
              </a:solidFill>
              <a:effectLst>
                <a:outerShdw blurRad="50800" dist="38100" dir="2700000" algn="tl">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graphicFrame>
        <p:nvGraphicFramePr>
          <p:cNvPr id="5" name="Diagram 4">
            <a:extLst>
              <a:ext uri="{FF2B5EF4-FFF2-40B4-BE49-F238E27FC236}">
                <a16:creationId xmlns:a16="http://schemas.microsoft.com/office/drawing/2014/main" id="{D48A5465-BD60-1405-EF76-4CFCCC2376F1}"/>
              </a:ext>
            </a:extLst>
          </p:cNvPr>
          <p:cNvGraphicFramePr/>
          <p:nvPr>
            <p:extLst>
              <p:ext uri="{D42A27DB-BD31-4B8C-83A1-F6EECF244321}">
                <p14:modId xmlns:p14="http://schemas.microsoft.com/office/powerpoint/2010/main" val="3149678510"/>
              </p:ext>
            </p:extLst>
          </p:nvPr>
        </p:nvGraphicFramePr>
        <p:xfrm>
          <a:off x="1486235" y="1060683"/>
          <a:ext cx="9552826" cy="49690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49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11312"/>
            <a:ext cx="9382540" cy="861963"/>
          </a:xfrm>
        </p:spPr>
        <p:txBody>
          <a:bodyPr>
            <a:noAutofit/>
          </a:bodyPr>
          <a:lstStyle/>
          <a:p>
            <a:r>
              <a:rPr lang="en-ZA" sz="4400" b="1" kern="0" dirty="0"/>
              <a:t>Findings (1) </a:t>
            </a:r>
            <a:endParaRPr lang="en-ZA" sz="4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30761"/>
            <a:ext cx="9382540" cy="4539194"/>
          </a:xfrm>
        </p:spPr>
        <p:txBody>
          <a:bodyPr>
            <a:noAutofit/>
          </a:bodyPr>
          <a:lstStyle/>
          <a:p>
            <a:pPr marL="285750" indent="-285750">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endParaRPr lang="en-GB" sz="3200" dirty="0">
              <a:solidFill>
                <a:schemeClr val="tx1"/>
              </a:solidFill>
              <a:effectLst>
                <a:outerShdw blurRad="50800" dist="38100" dir="2700000" algn="tl">
                  <a:srgbClr val="000000">
                    <a:alpha val="40000"/>
                  </a:srgbClr>
                </a:outerShdw>
              </a:effectLst>
              <a:latin typeface="+mj-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endParaRPr lang="en-GB" sz="1600" dirty="0">
              <a:solidFill>
                <a:schemeClr val="tx1"/>
              </a:solidFill>
              <a:effectLst>
                <a:outerShdw blurRad="50800" dist="38100" dir="2700000" algn="tl">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graphicFrame>
        <p:nvGraphicFramePr>
          <p:cNvPr id="8" name="Table 8">
            <a:extLst>
              <a:ext uri="{FF2B5EF4-FFF2-40B4-BE49-F238E27FC236}">
                <a16:creationId xmlns:a16="http://schemas.microsoft.com/office/drawing/2014/main" id="{A174FBCF-3881-C523-2939-06832480114D}"/>
              </a:ext>
            </a:extLst>
          </p:cNvPr>
          <p:cNvGraphicFramePr>
            <a:graphicFrameLocks noGrp="1"/>
          </p:cNvGraphicFramePr>
          <p:nvPr>
            <p:extLst>
              <p:ext uri="{D42A27DB-BD31-4B8C-83A1-F6EECF244321}">
                <p14:modId xmlns:p14="http://schemas.microsoft.com/office/powerpoint/2010/main" val="739882440"/>
              </p:ext>
            </p:extLst>
          </p:nvPr>
        </p:nvGraphicFramePr>
        <p:xfrm>
          <a:off x="2319130" y="973274"/>
          <a:ext cx="9751176" cy="5891727"/>
        </p:xfrm>
        <a:graphic>
          <a:graphicData uri="http://schemas.openxmlformats.org/drawingml/2006/table">
            <a:tbl>
              <a:tblPr firstRow="1" bandRow="1">
                <a:tableStyleId>{68D230F3-CF80-4859-8CE7-A43EE81993B5}</a:tableStyleId>
              </a:tblPr>
              <a:tblGrid>
                <a:gridCol w="4875588">
                  <a:extLst>
                    <a:ext uri="{9D8B030D-6E8A-4147-A177-3AD203B41FA5}">
                      <a16:colId xmlns:a16="http://schemas.microsoft.com/office/drawing/2014/main" val="2990737373"/>
                    </a:ext>
                  </a:extLst>
                </a:gridCol>
                <a:gridCol w="4875588">
                  <a:extLst>
                    <a:ext uri="{9D8B030D-6E8A-4147-A177-3AD203B41FA5}">
                      <a16:colId xmlns:a16="http://schemas.microsoft.com/office/drawing/2014/main" val="3871973400"/>
                    </a:ext>
                  </a:extLst>
                </a:gridCol>
              </a:tblGrid>
              <a:tr h="481568">
                <a:tc>
                  <a:txBody>
                    <a:bodyPr/>
                    <a:lstStyle/>
                    <a:p>
                      <a:r>
                        <a:rPr lang="en-ZA" dirty="0"/>
                        <a:t>Finding</a:t>
                      </a:r>
                    </a:p>
                  </a:txBody>
                  <a:tcPr/>
                </a:tc>
                <a:tc>
                  <a:txBody>
                    <a:bodyPr/>
                    <a:lstStyle/>
                    <a:p>
                      <a:r>
                        <a:rPr lang="en-ZA" dirty="0"/>
                        <a:t>Progress to Date</a:t>
                      </a:r>
                    </a:p>
                  </a:txBody>
                  <a:tcPr/>
                </a:tc>
                <a:extLst>
                  <a:ext uri="{0D108BD9-81ED-4DB2-BD59-A6C34878D82A}">
                    <a16:rowId xmlns:a16="http://schemas.microsoft.com/office/drawing/2014/main" val="249028768"/>
                  </a:ext>
                </a:extLst>
              </a:tr>
              <a:tr h="842744">
                <a:tc>
                  <a:txBody>
                    <a:bodyPr/>
                    <a:lstStyle/>
                    <a:p>
                      <a:pPr marL="0" indent="0">
                        <a:buFont typeface="Arial" panose="020B0604020202020204" pitchFamily="34" charset="0"/>
                        <a:buNone/>
                      </a:pPr>
                      <a:r>
                        <a:rPr lang="en-US" sz="1800" b="0" u="none" strike="noStrike" baseline="0" dirty="0">
                          <a:solidFill>
                            <a:srgbClr val="000000"/>
                          </a:solidFill>
                        </a:rPr>
                        <a:t>Lack of research and literature on the issue in South Africa</a:t>
                      </a:r>
                      <a:endParaRPr lang="en-US" sz="1800" b="0" i="0" u="none" strike="noStrike" baseline="0" dirty="0">
                        <a:solidFill>
                          <a:srgbClr val="000000"/>
                        </a:solidFill>
                        <a:latin typeface="Calibri" panose="020F0502020204030204" pitchFamily="34" charset="0"/>
                      </a:endParaRPr>
                    </a:p>
                  </a:txBody>
                  <a:tcPr/>
                </a:tc>
                <a:tc>
                  <a:txBody>
                    <a:bodyPr/>
                    <a:lstStyle/>
                    <a:p>
                      <a:r>
                        <a:rPr lang="en-ZA" dirty="0"/>
                        <a:t>A comparative study was conducted in Ghana, Kenya &amp; Zambia which led to the development of the Artisanal &amp; Small Scale Mining Policy 2022</a:t>
                      </a:r>
                    </a:p>
                  </a:txBody>
                  <a:tcPr/>
                </a:tc>
                <a:extLst>
                  <a:ext uri="{0D108BD9-81ED-4DB2-BD59-A6C34878D82A}">
                    <a16:rowId xmlns:a16="http://schemas.microsoft.com/office/drawing/2014/main" val="3771329190"/>
                  </a:ext>
                </a:extLst>
              </a:tr>
              <a:tr h="842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baseline="0" dirty="0">
                          <a:solidFill>
                            <a:srgbClr val="000000"/>
                          </a:solidFill>
                        </a:rPr>
                        <a:t>Poor understanding of the profile of the ‘</a:t>
                      </a:r>
                      <a:r>
                        <a:rPr lang="en-US" sz="1800" b="0" u="none" strike="noStrike" baseline="0" dirty="0" err="1">
                          <a:solidFill>
                            <a:srgbClr val="000000"/>
                          </a:solidFill>
                        </a:rPr>
                        <a:t>zama-zama</a:t>
                      </a:r>
                      <a:r>
                        <a:rPr lang="en-US" sz="1800" b="0" u="none" strike="noStrike" baseline="0" dirty="0">
                          <a:solidFill>
                            <a:srgbClr val="000000"/>
                          </a:solidFill>
                        </a:rPr>
                        <a:t>’</a:t>
                      </a:r>
                      <a:endParaRPr lang="en-US" sz="1800" b="0" i="0" u="none" strike="noStrike" baseline="0" dirty="0">
                        <a:solidFill>
                          <a:srgbClr val="000000"/>
                        </a:solidFill>
                        <a:latin typeface="Calibri" panose="020F0502020204030204" pitchFamily="34" charset="0"/>
                      </a:endParaRPr>
                    </a:p>
                  </a:txBody>
                  <a:tcPr/>
                </a:tc>
                <a:tc>
                  <a:txBody>
                    <a:bodyPr/>
                    <a:lstStyle/>
                    <a:p>
                      <a:r>
                        <a:rPr lang="en-ZA" dirty="0"/>
                        <a:t>Government has established a National Coordination Strategic Management Team (NCSMT) to focus on illicit mining inclusive of illegal mining</a:t>
                      </a:r>
                    </a:p>
                  </a:txBody>
                  <a:tcPr/>
                </a:tc>
                <a:extLst>
                  <a:ext uri="{0D108BD9-81ED-4DB2-BD59-A6C34878D82A}">
                    <a16:rowId xmlns:a16="http://schemas.microsoft.com/office/drawing/2014/main" val="2740109498"/>
                  </a:ext>
                </a:extLst>
              </a:tr>
              <a:tr h="842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baseline="0" dirty="0">
                          <a:solidFill>
                            <a:srgbClr val="000000"/>
                          </a:solidFill>
                        </a:rPr>
                        <a:t>As not all </a:t>
                      </a:r>
                      <a:r>
                        <a:rPr lang="en-US" sz="1800" b="0" u="none" strike="noStrike" baseline="0" dirty="0" err="1">
                          <a:solidFill>
                            <a:srgbClr val="000000"/>
                          </a:solidFill>
                        </a:rPr>
                        <a:t>zama-zamas</a:t>
                      </a:r>
                      <a:r>
                        <a:rPr lang="en-US" sz="1800" b="0" u="none" strike="noStrike" baseline="0" dirty="0">
                          <a:solidFill>
                            <a:srgbClr val="000000"/>
                          </a:solidFill>
                        </a:rPr>
                        <a:t> began with intention to becoming involved in criminal syndicates </a:t>
                      </a:r>
                      <a:endParaRPr lang="en-US" sz="1800" b="0" i="0" u="none" strike="noStrike" baseline="0" dirty="0">
                        <a:solidFill>
                          <a:srgbClr val="000000"/>
                        </a:solidFill>
                        <a:latin typeface="Calibri" panose="020F0502020204030204" pitchFamily="34" charset="0"/>
                      </a:endParaRPr>
                    </a:p>
                  </a:txBody>
                  <a:tcPr/>
                </a:tc>
                <a:tc>
                  <a:txBody>
                    <a:bodyPr/>
                    <a:lstStyle/>
                    <a:p>
                      <a:r>
                        <a:rPr lang="en-ZA" dirty="0"/>
                        <a:t>It is the view of Government that illicit mining is a criminal offense and cannot be equated to job creation and economic development</a:t>
                      </a:r>
                    </a:p>
                  </a:txBody>
                  <a:tcPr/>
                </a:tc>
                <a:extLst>
                  <a:ext uri="{0D108BD9-81ED-4DB2-BD59-A6C34878D82A}">
                    <a16:rowId xmlns:a16="http://schemas.microsoft.com/office/drawing/2014/main" val="1536166682"/>
                  </a:ext>
                </a:extLst>
              </a:tr>
              <a:tr h="842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u="none" strike="noStrike" baseline="0" dirty="0">
                          <a:solidFill>
                            <a:srgbClr val="000000"/>
                          </a:solidFill>
                        </a:rPr>
                        <a:t>Not all </a:t>
                      </a:r>
                      <a:r>
                        <a:rPr lang="en-ZA" sz="1800" b="0" u="none" strike="noStrike" baseline="0" dirty="0" err="1">
                          <a:solidFill>
                            <a:srgbClr val="000000"/>
                          </a:solidFill>
                        </a:rPr>
                        <a:t>zama-zamas</a:t>
                      </a:r>
                      <a:r>
                        <a:rPr lang="en-ZA" sz="1800" b="0" u="none" strike="noStrike" baseline="0" dirty="0">
                          <a:solidFill>
                            <a:srgbClr val="000000"/>
                          </a:solidFill>
                        </a:rPr>
                        <a:t> are non-nationals and illegal immigrants</a:t>
                      </a:r>
                      <a:endParaRPr lang="en-ZA" sz="1800" b="0" i="0" u="none" strike="noStrike" baseline="0" dirty="0">
                        <a:solidFill>
                          <a:srgbClr val="000000"/>
                        </a:solidFill>
                        <a:latin typeface="Calibri" panose="020F0502020204030204" pitchFamily="34" charset="0"/>
                      </a:endParaRPr>
                    </a:p>
                  </a:txBody>
                  <a:tcPr/>
                </a:tc>
                <a:tc>
                  <a:txBody>
                    <a:bodyPr/>
                    <a:lstStyle/>
                    <a:p>
                      <a:r>
                        <a:rPr lang="en-ZA" dirty="0"/>
                        <a:t>This is the understanding of Government that there are multitude of players at local, regional and international level that are partaking in this activity</a:t>
                      </a:r>
                    </a:p>
                  </a:txBody>
                  <a:tcPr/>
                </a:tc>
                <a:extLst>
                  <a:ext uri="{0D108BD9-81ED-4DB2-BD59-A6C34878D82A}">
                    <a16:rowId xmlns:a16="http://schemas.microsoft.com/office/drawing/2014/main" val="1847665664"/>
                  </a:ext>
                </a:extLst>
              </a:tr>
              <a:tr h="1203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baseline="0" dirty="0">
                          <a:solidFill>
                            <a:srgbClr val="000000"/>
                          </a:solidFill>
                        </a:rPr>
                        <a:t>Legislations like Mineral and Petroleum Resources Development Act have failed to prevent criminal and dangerous practices</a:t>
                      </a:r>
                      <a:endParaRPr lang="en-US" sz="1800" b="0" i="0" u="none" strike="noStrike" baseline="0" dirty="0">
                        <a:solidFill>
                          <a:srgbClr val="000000"/>
                        </a:solidFill>
                        <a:latin typeface="Calibri" panose="020F0502020204030204" pitchFamily="34" charset="0"/>
                      </a:endParaRPr>
                    </a:p>
                  </a:txBody>
                  <a:tcPr/>
                </a:tc>
                <a:tc>
                  <a:txBody>
                    <a:bodyPr/>
                    <a:lstStyle/>
                    <a:p>
                      <a:r>
                        <a:rPr lang="en-ZA" dirty="0"/>
                        <a:t>Government have observed gaps in the legislation and is currently focusing on amendment of the MPRDA.</a:t>
                      </a:r>
                    </a:p>
                  </a:txBody>
                  <a:tcPr/>
                </a:tc>
                <a:extLst>
                  <a:ext uri="{0D108BD9-81ED-4DB2-BD59-A6C34878D82A}">
                    <a16:rowId xmlns:a16="http://schemas.microsoft.com/office/drawing/2014/main" val="1047031032"/>
                  </a:ext>
                </a:extLst>
              </a:tr>
            </a:tbl>
          </a:graphicData>
        </a:graphic>
      </p:graphicFrame>
    </p:spTree>
    <p:extLst>
      <p:ext uri="{BB962C8B-B14F-4D97-AF65-F5344CB8AC3E}">
        <p14:creationId xmlns:p14="http://schemas.microsoft.com/office/powerpoint/2010/main" val="269210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11312"/>
            <a:ext cx="9382540" cy="861963"/>
          </a:xfrm>
        </p:spPr>
        <p:txBody>
          <a:bodyPr>
            <a:noAutofit/>
          </a:bodyPr>
          <a:lstStyle/>
          <a:p>
            <a:r>
              <a:rPr lang="en-ZA" sz="4400" b="1" kern="0" dirty="0"/>
              <a:t>Findings (2) </a:t>
            </a:r>
            <a:endParaRPr lang="en-ZA" sz="4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30761"/>
            <a:ext cx="9382540" cy="4539194"/>
          </a:xfrm>
        </p:spPr>
        <p:txBody>
          <a:bodyPr>
            <a:noAutofit/>
          </a:bodyPr>
          <a:lstStyle/>
          <a:p>
            <a:pPr marL="285750" indent="-285750">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endParaRPr lang="en-GB" sz="3200" dirty="0">
              <a:solidFill>
                <a:schemeClr val="tx1"/>
              </a:solidFill>
              <a:effectLst>
                <a:outerShdw blurRad="50800" dist="38100" dir="2700000" algn="tl">
                  <a:srgbClr val="000000">
                    <a:alpha val="40000"/>
                  </a:srgbClr>
                </a:outerShdw>
              </a:effectLst>
              <a:latin typeface="+mj-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endParaRPr lang="en-GB" sz="1600" dirty="0">
              <a:solidFill>
                <a:schemeClr val="tx1"/>
              </a:solidFill>
              <a:effectLst>
                <a:outerShdw blurRad="50800" dist="38100" dir="2700000" algn="tl">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graphicFrame>
        <p:nvGraphicFramePr>
          <p:cNvPr id="8" name="Table 8">
            <a:extLst>
              <a:ext uri="{FF2B5EF4-FFF2-40B4-BE49-F238E27FC236}">
                <a16:creationId xmlns:a16="http://schemas.microsoft.com/office/drawing/2014/main" id="{A174FBCF-3881-C523-2939-06832480114D}"/>
              </a:ext>
            </a:extLst>
          </p:cNvPr>
          <p:cNvGraphicFramePr>
            <a:graphicFrameLocks noGrp="1"/>
          </p:cNvGraphicFramePr>
          <p:nvPr>
            <p:extLst>
              <p:ext uri="{D42A27DB-BD31-4B8C-83A1-F6EECF244321}">
                <p14:modId xmlns:p14="http://schemas.microsoft.com/office/powerpoint/2010/main" val="949241946"/>
              </p:ext>
            </p:extLst>
          </p:nvPr>
        </p:nvGraphicFramePr>
        <p:xfrm>
          <a:off x="2319130" y="973275"/>
          <a:ext cx="9872870" cy="4115411"/>
        </p:xfrm>
        <a:graphic>
          <a:graphicData uri="http://schemas.openxmlformats.org/drawingml/2006/table">
            <a:tbl>
              <a:tblPr firstRow="1" bandRow="1">
                <a:tableStyleId>{68D230F3-CF80-4859-8CE7-A43EE81993B5}</a:tableStyleId>
              </a:tblPr>
              <a:tblGrid>
                <a:gridCol w="4936435">
                  <a:extLst>
                    <a:ext uri="{9D8B030D-6E8A-4147-A177-3AD203B41FA5}">
                      <a16:colId xmlns:a16="http://schemas.microsoft.com/office/drawing/2014/main" val="2990737373"/>
                    </a:ext>
                  </a:extLst>
                </a:gridCol>
                <a:gridCol w="4936435">
                  <a:extLst>
                    <a:ext uri="{9D8B030D-6E8A-4147-A177-3AD203B41FA5}">
                      <a16:colId xmlns:a16="http://schemas.microsoft.com/office/drawing/2014/main" val="3871973400"/>
                    </a:ext>
                  </a:extLst>
                </a:gridCol>
              </a:tblGrid>
              <a:tr h="484166">
                <a:tc>
                  <a:txBody>
                    <a:bodyPr/>
                    <a:lstStyle/>
                    <a:p>
                      <a:r>
                        <a:rPr lang="en-ZA" dirty="0"/>
                        <a:t>Findings</a:t>
                      </a:r>
                    </a:p>
                  </a:txBody>
                  <a:tcPr/>
                </a:tc>
                <a:tc>
                  <a:txBody>
                    <a:bodyPr/>
                    <a:lstStyle/>
                    <a:p>
                      <a:r>
                        <a:rPr lang="en-ZA" dirty="0"/>
                        <a:t>Progress to Date</a:t>
                      </a:r>
                    </a:p>
                  </a:txBody>
                  <a:tcPr/>
                </a:tc>
                <a:extLst>
                  <a:ext uri="{0D108BD9-81ED-4DB2-BD59-A6C34878D82A}">
                    <a16:rowId xmlns:a16="http://schemas.microsoft.com/office/drawing/2014/main" val="249028768"/>
                  </a:ext>
                </a:extLst>
              </a:tr>
              <a:tr h="1210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baseline="0" dirty="0">
                          <a:solidFill>
                            <a:srgbClr val="000000"/>
                          </a:solidFill>
                        </a:rPr>
                        <a:t>That artisanal and small-scale mining is linked to other forms of criminality like: thieving of cables and tax evasion</a:t>
                      </a:r>
                      <a:endParaRPr lang="en-US" sz="1800" b="0" i="0" u="none" strike="noStrike" baseline="0" dirty="0">
                        <a:solidFill>
                          <a:srgbClr val="000000"/>
                        </a:solidFill>
                        <a:latin typeface="Calibri" panose="020F0502020204030204" pitchFamily="34" charset="0"/>
                      </a:endParaRPr>
                    </a:p>
                  </a:txBody>
                  <a:tcPr/>
                </a:tc>
                <a:tc>
                  <a:txBody>
                    <a:bodyPr/>
                    <a:lstStyle/>
                    <a:p>
                      <a:r>
                        <a:rPr lang="en-ZA" dirty="0"/>
                        <a:t>The Department notes the finding but does not agree with this statement</a:t>
                      </a:r>
                    </a:p>
                  </a:txBody>
                  <a:tcPr/>
                </a:tc>
                <a:extLst>
                  <a:ext uri="{0D108BD9-81ED-4DB2-BD59-A6C34878D82A}">
                    <a16:rowId xmlns:a16="http://schemas.microsoft.com/office/drawing/2014/main" val="2351124579"/>
                  </a:ext>
                </a:extLst>
              </a:tr>
              <a:tr h="1210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baseline="0" dirty="0">
                          <a:solidFill>
                            <a:srgbClr val="000000"/>
                          </a:solidFill>
                        </a:rPr>
                        <a:t>That some artisanal mining process have the potential to enable job creation and support informal trade and other economic activities</a:t>
                      </a:r>
                      <a:endParaRPr lang="en-US" sz="1800" b="0" i="0" u="none" strike="noStrike" baseline="0" dirty="0">
                        <a:solidFill>
                          <a:srgbClr val="000000"/>
                        </a:solidFill>
                        <a:latin typeface="Calibri" panose="020F0502020204030204" pitchFamily="34" charset="0"/>
                      </a:endParaRPr>
                    </a:p>
                  </a:txBody>
                  <a:tcPr/>
                </a:tc>
                <a:tc>
                  <a:txBody>
                    <a:bodyPr/>
                    <a:lstStyle/>
                    <a:p>
                      <a:r>
                        <a:rPr lang="en-ZA" dirty="0"/>
                        <a:t>The Department notes this finding</a:t>
                      </a:r>
                    </a:p>
                  </a:txBody>
                  <a:tcPr/>
                </a:tc>
                <a:extLst>
                  <a:ext uri="{0D108BD9-81ED-4DB2-BD59-A6C34878D82A}">
                    <a16:rowId xmlns:a16="http://schemas.microsoft.com/office/drawing/2014/main" val="2860238451"/>
                  </a:ext>
                </a:extLst>
              </a:tr>
              <a:tr h="1210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Illegal Mining contributes to H</a:t>
                      </a:r>
                      <a:r>
                        <a:rPr lang="en-US" sz="1800" b="0" u="none" strike="noStrike" baseline="0" dirty="0">
                          <a:solidFill>
                            <a:srgbClr val="000000"/>
                          </a:solidFill>
                        </a:rPr>
                        <a:t>uman rights violation (</a:t>
                      </a:r>
                      <a:r>
                        <a:rPr lang="en-ZA" sz="1800" b="0" u="none" strike="noStrike" baseline="0" dirty="0">
                          <a:solidFill>
                            <a:srgbClr val="000000"/>
                          </a:solidFill>
                        </a:rPr>
                        <a:t>Right to life, Right to dignity, Right to safe environment, </a:t>
                      </a:r>
                      <a:r>
                        <a:rPr lang="en-US" sz="1800" b="0" u="none" strike="noStrike" baseline="0" dirty="0">
                          <a:solidFill>
                            <a:srgbClr val="000000"/>
                          </a:solidFill>
                        </a:rPr>
                        <a:t>Freedom and security of person, </a:t>
                      </a:r>
                      <a:r>
                        <a:rPr lang="en-ZA" sz="1800" b="0" u="none" strike="noStrike" baseline="0" dirty="0">
                          <a:solidFill>
                            <a:srgbClr val="000000"/>
                          </a:solidFill>
                        </a:rPr>
                        <a:t>Right to health)</a:t>
                      </a:r>
                      <a:endParaRPr lang="en-ZA" sz="1800" b="0" i="0" u="none" strike="noStrike" baseline="0" dirty="0">
                        <a:solidFill>
                          <a:srgbClr val="000000"/>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Department notes this finding</a:t>
                      </a:r>
                    </a:p>
                    <a:p>
                      <a:endParaRPr lang="en-ZA" dirty="0"/>
                    </a:p>
                  </a:txBody>
                  <a:tcPr/>
                </a:tc>
                <a:extLst>
                  <a:ext uri="{0D108BD9-81ED-4DB2-BD59-A6C34878D82A}">
                    <a16:rowId xmlns:a16="http://schemas.microsoft.com/office/drawing/2014/main" val="3164110388"/>
                  </a:ext>
                </a:extLst>
              </a:tr>
            </a:tbl>
          </a:graphicData>
        </a:graphic>
      </p:graphicFrame>
    </p:spTree>
    <p:extLst>
      <p:ext uri="{BB962C8B-B14F-4D97-AF65-F5344CB8AC3E}">
        <p14:creationId xmlns:p14="http://schemas.microsoft.com/office/powerpoint/2010/main" val="110559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11312"/>
            <a:ext cx="9382540" cy="861963"/>
          </a:xfrm>
        </p:spPr>
        <p:txBody>
          <a:bodyPr>
            <a:noAutofit/>
          </a:bodyPr>
          <a:lstStyle/>
          <a:p>
            <a:r>
              <a:rPr lang="en-ZA" sz="4400" b="1" kern="0" dirty="0"/>
              <a:t>Recommendations (1) </a:t>
            </a:r>
            <a:endParaRPr lang="en-ZA" sz="4400" b="1" dirty="0"/>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30761"/>
            <a:ext cx="9382540" cy="4539194"/>
          </a:xfrm>
        </p:spPr>
        <p:txBody>
          <a:bodyPr>
            <a:noAutofit/>
          </a:bodyPr>
          <a:lstStyle/>
          <a:p>
            <a:pPr marL="285750" indent="-285750">
              <a:buFont typeface="Arial" panose="020B0604020202020204" pitchFamily="34" charset="0"/>
              <a:buChar char="•"/>
            </a:pPr>
            <a:endParaRPr lang="en-US" sz="2000" b="0" i="0" u="none" strike="noStrike" baseline="0" dirty="0">
              <a:solidFill>
                <a:srgbClr val="000000"/>
              </a:solidFill>
              <a:latin typeface="Calibri" panose="020F0502020204030204" pitchFamily="34" charset="0"/>
            </a:endParaRPr>
          </a:p>
          <a:p>
            <a:endParaRPr lang="en-GB" sz="3200" dirty="0">
              <a:solidFill>
                <a:schemeClr val="tx1"/>
              </a:solidFill>
              <a:effectLst>
                <a:outerShdw blurRad="50800" dist="38100" dir="2700000" algn="tl">
                  <a:srgbClr val="000000">
                    <a:alpha val="40000"/>
                  </a:srgbClr>
                </a:outerShdw>
              </a:effectLst>
              <a:latin typeface="+mj-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
            </a:pPr>
            <a:endParaRPr lang="en-GB" sz="1600" dirty="0">
              <a:solidFill>
                <a:schemeClr val="tx1"/>
              </a:solidFill>
              <a:effectLst>
                <a:outerShdw blurRad="50800" dist="38100" dir="2700000" algn="tl">
                  <a:srgbClr val="000000">
                    <a:alpha val="40000"/>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graphicFrame>
        <p:nvGraphicFramePr>
          <p:cNvPr id="8" name="Table 8">
            <a:extLst>
              <a:ext uri="{FF2B5EF4-FFF2-40B4-BE49-F238E27FC236}">
                <a16:creationId xmlns:a16="http://schemas.microsoft.com/office/drawing/2014/main" id="{A174FBCF-3881-C523-2939-06832480114D}"/>
              </a:ext>
            </a:extLst>
          </p:cNvPr>
          <p:cNvGraphicFramePr>
            <a:graphicFrameLocks noGrp="1"/>
          </p:cNvGraphicFramePr>
          <p:nvPr>
            <p:extLst>
              <p:ext uri="{D42A27DB-BD31-4B8C-83A1-F6EECF244321}">
                <p14:modId xmlns:p14="http://schemas.microsoft.com/office/powerpoint/2010/main" val="2151786509"/>
              </p:ext>
            </p:extLst>
          </p:nvPr>
        </p:nvGraphicFramePr>
        <p:xfrm>
          <a:off x="2319130" y="973274"/>
          <a:ext cx="9751176" cy="5329669"/>
        </p:xfrm>
        <a:graphic>
          <a:graphicData uri="http://schemas.openxmlformats.org/drawingml/2006/table">
            <a:tbl>
              <a:tblPr firstRow="1" bandRow="1">
                <a:tableStyleId>{68D230F3-CF80-4859-8CE7-A43EE81993B5}</a:tableStyleId>
              </a:tblPr>
              <a:tblGrid>
                <a:gridCol w="4875588">
                  <a:extLst>
                    <a:ext uri="{9D8B030D-6E8A-4147-A177-3AD203B41FA5}">
                      <a16:colId xmlns:a16="http://schemas.microsoft.com/office/drawing/2014/main" val="2990737373"/>
                    </a:ext>
                  </a:extLst>
                </a:gridCol>
                <a:gridCol w="4875588">
                  <a:extLst>
                    <a:ext uri="{9D8B030D-6E8A-4147-A177-3AD203B41FA5}">
                      <a16:colId xmlns:a16="http://schemas.microsoft.com/office/drawing/2014/main" val="3871973400"/>
                    </a:ext>
                  </a:extLst>
                </a:gridCol>
              </a:tblGrid>
              <a:tr h="481568">
                <a:tc>
                  <a:txBody>
                    <a:bodyPr/>
                    <a:lstStyle/>
                    <a:p>
                      <a:r>
                        <a:rPr lang="en-ZA" dirty="0"/>
                        <a:t>Recommendation</a:t>
                      </a:r>
                    </a:p>
                  </a:txBody>
                  <a:tcPr/>
                </a:tc>
                <a:tc>
                  <a:txBody>
                    <a:bodyPr/>
                    <a:lstStyle/>
                    <a:p>
                      <a:r>
                        <a:rPr lang="en-ZA" dirty="0"/>
                        <a:t>Progress to Date</a:t>
                      </a:r>
                    </a:p>
                  </a:txBody>
                  <a:tcPr/>
                </a:tc>
                <a:extLst>
                  <a:ext uri="{0D108BD9-81ED-4DB2-BD59-A6C34878D82A}">
                    <a16:rowId xmlns:a16="http://schemas.microsoft.com/office/drawing/2014/main" val="249028768"/>
                  </a:ext>
                </a:extLst>
              </a:tr>
              <a:tr h="842744">
                <a:tc>
                  <a:txBody>
                    <a:bodyPr/>
                    <a:lstStyle/>
                    <a:p>
                      <a:pPr marL="0" indent="0">
                        <a:buFont typeface="Arial" panose="020B0604020202020204" pitchFamily="34" charset="0"/>
                        <a:buNone/>
                      </a:pPr>
                      <a:r>
                        <a:rPr lang="en-US" sz="1800" b="0" i="0" u="none" strike="noStrike" baseline="0" dirty="0">
                          <a:solidFill>
                            <a:srgbClr val="000000"/>
                          </a:solidFill>
                          <a:latin typeface="Calibri" panose="020F0502020204030204" pitchFamily="34" charset="0"/>
                        </a:rPr>
                        <a:t>That artisanal mining cannot be eradicated if social economic conditions like poverty, unemployment, inequality persists;</a:t>
                      </a:r>
                    </a:p>
                  </a:txBody>
                  <a:tcPr/>
                </a:tc>
                <a:tc>
                  <a:txBody>
                    <a:bodyPr/>
                    <a:lstStyle/>
                    <a:p>
                      <a:r>
                        <a:rPr lang="en-ZA" dirty="0"/>
                        <a:t>The Government notes the recommendation however do not agree with the it</a:t>
                      </a:r>
                    </a:p>
                  </a:txBody>
                  <a:tcPr/>
                </a:tc>
                <a:extLst>
                  <a:ext uri="{0D108BD9-81ED-4DB2-BD59-A6C34878D82A}">
                    <a16:rowId xmlns:a16="http://schemas.microsoft.com/office/drawing/2014/main" val="3771329190"/>
                  </a:ext>
                </a:extLst>
              </a:tr>
              <a:tr h="842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That the current mining legislation does not properly provide for artisanal mining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Calibri" panose="020F0502020204030204" pitchFamily="34" charset="0"/>
                      </a:endParaRPr>
                    </a:p>
                  </a:txBody>
                  <a:tcPr/>
                </a:tc>
                <a:tc>
                  <a:txBody>
                    <a:bodyPr/>
                    <a:lstStyle/>
                    <a:p>
                      <a:r>
                        <a:rPr lang="en-ZA" dirty="0"/>
                        <a:t>The Government has observed the recommendation and has rectified it with the gazetting of the ASM Policy in 2022</a:t>
                      </a:r>
                    </a:p>
                  </a:txBody>
                  <a:tcPr/>
                </a:tc>
                <a:extLst>
                  <a:ext uri="{0D108BD9-81ED-4DB2-BD59-A6C34878D82A}">
                    <a16:rowId xmlns:a16="http://schemas.microsoft.com/office/drawing/2014/main" val="1536166682"/>
                  </a:ext>
                </a:extLst>
              </a:tr>
              <a:tr h="842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Research that identifies the size, shape and scope of artisanal mining in the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0" i="0" u="none" strike="noStrike" baseline="0" dirty="0">
                        <a:solidFill>
                          <a:srgbClr val="000000"/>
                        </a:solidFill>
                        <a:latin typeface="Calibri" panose="020F0502020204030204" pitchFamily="34" charset="0"/>
                      </a:endParaRPr>
                    </a:p>
                  </a:txBody>
                  <a:tcPr/>
                </a:tc>
                <a:tc>
                  <a:txBody>
                    <a:bodyPr/>
                    <a:lstStyle/>
                    <a:p>
                      <a:r>
                        <a:rPr lang="en-ZA" dirty="0"/>
                        <a:t>Research will be continued and expanded in this artisanal mining economy</a:t>
                      </a:r>
                    </a:p>
                  </a:txBody>
                  <a:tcPr/>
                </a:tc>
                <a:extLst>
                  <a:ext uri="{0D108BD9-81ED-4DB2-BD59-A6C34878D82A}">
                    <a16:rowId xmlns:a16="http://schemas.microsoft.com/office/drawing/2014/main" val="1847665664"/>
                  </a:ext>
                </a:extLst>
              </a:tr>
              <a:tr h="91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Build the profiles of </a:t>
                      </a:r>
                      <a:r>
                        <a:rPr lang="en-US" sz="1800" b="0" i="0" u="none" strike="noStrike" baseline="0" dirty="0" err="1">
                          <a:solidFill>
                            <a:srgbClr val="000000"/>
                          </a:solidFill>
                          <a:latin typeface="Calibri" panose="020F0502020204030204" pitchFamily="34" charset="0"/>
                        </a:rPr>
                        <a:t>zama-zamas</a:t>
                      </a:r>
                      <a:r>
                        <a:rPr lang="en-US" sz="1800" b="0" i="0" u="none" strike="noStrike" baseline="0" dirty="0">
                          <a:solidFill>
                            <a:srgbClr val="000000"/>
                          </a:solidFill>
                          <a:latin typeface="Calibri" panose="020F0502020204030204" pitchFamily="34" charset="0"/>
                        </a:rPr>
                        <a:t>, illegal gold trading syndicates, and corrupt SAPS and security officials;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Calibri" panose="020F0502020204030204" pitchFamily="34" charset="0"/>
                      </a:endParaRPr>
                    </a:p>
                  </a:txBody>
                  <a:tcPr/>
                </a:tc>
                <a:tc>
                  <a:txBody>
                    <a:bodyPr/>
                    <a:lstStyle/>
                    <a:p>
                      <a:r>
                        <a:rPr lang="en-ZA" dirty="0"/>
                        <a:t>This will be dealt with by the law enforcement agencies</a:t>
                      </a:r>
                    </a:p>
                  </a:txBody>
                  <a:tcPr/>
                </a:tc>
                <a:extLst>
                  <a:ext uri="{0D108BD9-81ED-4DB2-BD59-A6C34878D82A}">
                    <a16:rowId xmlns:a16="http://schemas.microsoft.com/office/drawing/2014/main" val="1047031032"/>
                  </a:ext>
                </a:extLst>
              </a:tr>
              <a:tr h="91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Look at opportunities that artisanal mining can offer for marginalized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Government has observed the recommendation and has rectified it with the gazetting of the ASM Policy in 2022</a:t>
                      </a:r>
                    </a:p>
                  </a:txBody>
                  <a:tcPr/>
                </a:tc>
                <a:extLst>
                  <a:ext uri="{0D108BD9-81ED-4DB2-BD59-A6C34878D82A}">
                    <a16:rowId xmlns:a16="http://schemas.microsoft.com/office/drawing/2014/main" val="3711658912"/>
                  </a:ext>
                </a:extLst>
              </a:tr>
            </a:tbl>
          </a:graphicData>
        </a:graphic>
      </p:graphicFrame>
    </p:spTree>
    <p:extLst>
      <p:ext uri="{BB962C8B-B14F-4D97-AF65-F5344CB8AC3E}">
        <p14:creationId xmlns:p14="http://schemas.microsoft.com/office/powerpoint/2010/main" val="1323368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23424</TotalTime>
  <Words>884</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Baskerville Old Face</vt:lpstr>
      <vt:lpstr>Calibri</vt:lpstr>
      <vt:lpstr>Calibri Light</vt:lpstr>
      <vt:lpstr>Eras Light ITC</vt:lpstr>
      <vt:lpstr>Wingdings</vt:lpstr>
      <vt:lpstr>Office Theme</vt:lpstr>
      <vt:lpstr>             </vt:lpstr>
      <vt:lpstr>Response on the briefing to the Portfolio Committee on Mineral Resources and Energy of the National Assembly on SAHRC Report  on the Hearing on Issues and Challenges in relation to Unregulated Artisanal Underground and Surface Mining Activities in South Africa </vt:lpstr>
      <vt:lpstr>Outline </vt:lpstr>
      <vt:lpstr>Introduction </vt:lpstr>
      <vt:lpstr>Findings </vt:lpstr>
      <vt:lpstr>Summary Findings</vt:lpstr>
      <vt:lpstr>Findings (1) </vt:lpstr>
      <vt:lpstr>Findings (2) </vt:lpstr>
      <vt:lpstr>Recommendations (1) </vt:lpstr>
      <vt:lpstr>Recommendations (2) </vt:lpstr>
      <vt:lpstr>Conclusion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Sandile Mlonyeni</cp:lastModifiedBy>
  <cp:revision>440</cp:revision>
  <cp:lastPrinted>2022-03-16T09:57:20Z</cp:lastPrinted>
  <dcterms:created xsi:type="dcterms:W3CDTF">2020-05-28T19:48:51Z</dcterms:created>
  <dcterms:modified xsi:type="dcterms:W3CDTF">2022-09-23T08:44:08Z</dcterms:modified>
  <cp:contentStatus/>
</cp:coreProperties>
</file>