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slideLayouts/slideLayout1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 id="2147483687" r:id="rId2"/>
  </p:sldMasterIdLst>
  <p:notesMasterIdLst>
    <p:notesMasterId r:id="rId28"/>
  </p:notesMasterIdLst>
  <p:sldIdLst>
    <p:sldId id="256" r:id="rId3"/>
    <p:sldId id="3261" r:id="rId4"/>
    <p:sldId id="3263" r:id="rId5"/>
    <p:sldId id="3223" r:id="rId6"/>
    <p:sldId id="3234" r:id="rId7"/>
    <p:sldId id="3224" r:id="rId8"/>
    <p:sldId id="3231" r:id="rId9"/>
    <p:sldId id="3254" r:id="rId10"/>
    <p:sldId id="3225" r:id="rId11"/>
    <p:sldId id="3235" r:id="rId12"/>
    <p:sldId id="3255" r:id="rId13"/>
    <p:sldId id="3256" r:id="rId14"/>
    <p:sldId id="3257" r:id="rId15"/>
    <p:sldId id="3240" r:id="rId16"/>
    <p:sldId id="3246" r:id="rId17"/>
    <p:sldId id="3259" r:id="rId18"/>
    <p:sldId id="3248" r:id="rId19"/>
    <p:sldId id="3258" r:id="rId20"/>
    <p:sldId id="3250" r:id="rId21"/>
    <p:sldId id="3244" r:id="rId22"/>
    <p:sldId id="3260" r:id="rId23"/>
    <p:sldId id="3253" r:id="rId24"/>
    <p:sldId id="3252" r:id="rId25"/>
    <p:sldId id="3262" r:id="rId26"/>
    <p:sldId id="3243"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B7531"/>
    <a:srgbClr val="B48138"/>
    <a:srgbClr val="BD986E"/>
    <a:srgbClr val="A36301"/>
    <a:srgbClr val="7C460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07" autoAdjust="0"/>
    <p:restoredTop sz="94660"/>
  </p:normalViewPr>
  <p:slideViewPr>
    <p:cSldViewPr snapToGrid="0">
      <p:cViewPr>
        <p:scale>
          <a:sx n="68" d="100"/>
          <a:sy n="68" d="100"/>
        </p:scale>
        <p:origin x="-1092" y="-210"/>
      </p:cViewPr>
      <p:guideLst>
        <p:guide orient="horz" pos="2160"/>
        <p:guide pos="3840"/>
      </p:guideLst>
    </p:cSldViewPr>
  </p:slideViewPr>
  <p:notesTextViewPr>
    <p:cViewPr>
      <p:scale>
        <a:sx n="1" d="1"/>
        <a:sy n="1" d="1"/>
      </p:scale>
      <p:origin x="0" y="0"/>
    </p:cViewPr>
  </p:notesTextViewPr>
  <p:sorterViewPr>
    <p:cViewPr varScale="1">
      <p:scale>
        <a:sx n="1" d="1"/>
        <a:sy n="1" d="1"/>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D70B3E-16F6-954E-881D-DB49715395AE}" type="datetimeFigureOut">
              <a:rPr lang="en-US" smtClean="0"/>
              <a:pPr/>
              <a:t>9/21/2022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7AAE0D-F9C3-A54E-98DB-72E96DAAADFC}" type="slidenum">
              <a:rPr lang="en-US" smtClean="0"/>
              <a:pPr/>
              <a:t>‹#›</a:t>
            </a:fld>
            <a:endParaRPr lang="en-US" dirty="0"/>
          </a:p>
        </p:txBody>
      </p:sp>
    </p:spTree>
    <p:extLst>
      <p:ext uri="{BB962C8B-B14F-4D97-AF65-F5344CB8AC3E}">
        <p14:creationId xmlns:p14="http://schemas.microsoft.com/office/powerpoint/2010/main" xmlns="" val="3462648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5FD5B6-A96F-4833-93A7-2FCC8D73254D}"/>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xmlns="" id="{F73EAD2C-081F-415B-BE49-32DA8FE6DC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xmlns="" val="2492257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F6FD3D-CC66-4AB0-B29F-042E2CC524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3C1B82ED-223E-4C56-9B18-87BA0B1800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xmlns="" id="{4DE181F7-6AE1-43BF-BDC6-D91D9F14A9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xmlns="" val="638022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009B1B-6A5D-41C7-8D00-6E967D07AF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536170B7-1FDB-4520-8D7F-3E0DCD6222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9822237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EAF9F13F-BBDD-4C13-A1A4-02140F08131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B7D4C49E-5730-4B76-A770-47D6F06FD9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17512586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889B76-E181-D249-A560-A893D84651B3}"/>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12FE08B9-ADEA-4345-BFDC-07F8E2FDDA37}"/>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D39F45CA-DDE4-2243-BC2B-B1D2FE9A5F02}"/>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pPr/>
              <a:t>9/21/2022</a:t>
            </a:fld>
            <a:endParaRPr lang="en-US" dirty="0"/>
          </a:p>
        </p:txBody>
      </p:sp>
      <p:sp>
        <p:nvSpPr>
          <p:cNvPr id="5" name="Footer Placeholder 4">
            <a:extLst>
              <a:ext uri="{FF2B5EF4-FFF2-40B4-BE49-F238E27FC236}">
                <a16:creationId xmlns:a16="http://schemas.microsoft.com/office/drawing/2014/main" xmlns="" id="{D6581421-0D5F-7849-9989-551A50C63350}"/>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xmlns="" id="{42688B33-3630-3D4E-912D-47220AD5C6AD}"/>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pPr/>
              <a:t>‹#›</a:t>
            </a:fld>
            <a:endParaRPr lang="en-US" dirty="0"/>
          </a:p>
        </p:txBody>
      </p:sp>
    </p:spTree>
    <p:extLst>
      <p:ext uri="{BB962C8B-B14F-4D97-AF65-F5344CB8AC3E}">
        <p14:creationId xmlns:p14="http://schemas.microsoft.com/office/powerpoint/2010/main" xmlns="" val="10521237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C72E91-52A0-B44E-A7BB-BB054BF7BA7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E8AC09B4-0FDC-5E43-90E8-0C6C17CDCD6B}"/>
              </a:ext>
            </a:extLst>
          </p:cNvPr>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4D1C29F-5639-4F40-9F29-986C9E3B5065}"/>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pPr/>
              <a:t>9/21/2022</a:t>
            </a:fld>
            <a:endParaRPr lang="en-US" dirty="0"/>
          </a:p>
        </p:txBody>
      </p:sp>
      <p:sp>
        <p:nvSpPr>
          <p:cNvPr id="5" name="Footer Placeholder 4">
            <a:extLst>
              <a:ext uri="{FF2B5EF4-FFF2-40B4-BE49-F238E27FC236}">
                <a16:creationId xmlns:a16="http://schemas.microsoft.com/office/drawing/2014/main" xmlns="" id="{B9D499F5-7341-C049-9E5B-1F5B6D5DA01D}"/>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xmlns="" id="{C61D8154-0B3A-3B46-A014-041A6B22E41A}"/>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pPr/>
              <a:t>‹#›</a:t>
            </a:fld>
            <a:endParaRPr lang="en-US" dirty="0"/>
          </a:p>
        </p:txBody>
      </p:sp>
    </p:spTree>
    <p:extLst>
      <p:ext uri="{BB962C8B-B14F-4D97-AF65-F5344CB8AC3E}">
        <p14:creationId xmlns:p14="http://schemas.microsoft.com/office/powerpoint/2010/main" xmlns="" val="1625711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D24A94-D2C2-DC48-BEAC-1F1FCCA0CC68}"/>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452AF8E0-D954-3B4F-9C79-AADA5160118A}"/>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5BA97AC1-1F48-9143-A3E5-539056702CC9}"/>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pPr/>
              <a:t>9/21/2022</a:t>
            </a:fld>
            <a:endParaRPr lang="en-US" dirty="0"/>
          </a:p>
        </p:txBody>
      </p:sp>
      <p:sp>
        <p:nvSpPr>
          <p:cNvPr id="5" name="Footer Placeholder 4">
            <a:extLst>
              <a:ext uri="{FF2B5EF4-FFF2-40B4-BE49-F238E27FC236}">
                <a16:creationId xmlns:a16="http://schemas.microsoft.com/office/drawing/2014/main" xmlns="" id="{4C097294-C9FB-6E41-8D14-AE2A1FC75C34}"/>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xmlns="" id="{A5D5C048-88FD-1541-9338-5AEC00F5453A}"/>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pPr/>
              <a:t>‹#›</a:t>
            </a:fld>
            <a:endParaRPr lang="en-US" dirty="0"/>
          </a:p>
        </p:txBody>
      </p:sp>
    </p:spTree>
    <p:extLst>
      <p:ext uri="{BB962C8B-B14F-4D97-AF65-F5344CB8AC3E}">
        <p14:creationId xmlns:p14="http://schemas.microsoft.com/office/powerpoint/2010/main" xmlns="" val="36831325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4F8222-C6F7-B248-BEDE-9E0FEE67EA13}"/>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F6DC9CDA-E3C7-104C-8432-B9E73062A423}"/>
              </a:ext>
            </a:extLst>
          </p:cNvPr>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39C8983A-31E3-FD4A-91F6-F9BEE6A96707}"/>
              </a:ext>
            </a:extLst>
          </p:cNvPr>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1E558D5A-392B-2346-91A3-44536215F6BF}"/>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pPr/>
              <a:t>9/21/2022</a:t>
            </a:fld>
            <a:endParaRPr lang="en-US" dirty="0"/>
          </a:p>
        </p:txBody>
      </p:sp>
      <p:sp>
        <p:nvSpPr>
          <p:cNvPr id="6" name="Footer Placeholder 5">
            <a:extLst>
              <a:ext uri="{FF2B5EF4-FFF2-40B4-BE49-F238E27FC236}">
                <a16:creationId xmlns:a16="http://schemas.microsoft.com/office/drawing/2014/main" xmlns="" id="{42507868-C00A-4442-83D6-061A6CE43DC1}"/>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xmlns="" id="{C1011666-D7CE-EC48-B147-F1BF5AB5A65F}"/>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pPr/>
              <a:t>‹#›</a:t>
            </a:fld>
            <a:endParaRPr lang="en-US" dirty="0"/>
          </a:p>
        </p:txBody>
      </p:sp>
    </p:spTree>
    <p:extLst>
      <p:ext uri="{BB962C8B-B14F-4D97-AF65-F5344CB8AC3E}">
        <p14:creationId xmlns:p14="http://schemas.microsoft.com/office/powerpoint/2010/main" xmlns="" val="32619093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8608ED-7911-4D45-801A-D17051C5D3A3}"/>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xmlns="" id="{6B915E2D-E1CC-8249-8B91-F89496F0FD02}"/>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88723908-FBA8-FE42-96D2-D0B97E30BA33}"/>
              </a:ext>
            </a:extLst>
          </p:cNvPr>
          <p:cNvSpPr>
            <a:spLocks noGrp="1"/>
          </p:cNvSpPr>
          <p:nvPr>
            <p:ph sz="half" idx="2"/>
          </p:nvPr>
        </p:nvSpPr>
        <p:spPr>
          <a:xfrm>
            <a:off x="839788"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07073A1E-6D35-B143-864C-597B4703B087}"/>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FCD0ED81-FBD0-D746-803A-8813BA3CFF1E}"/>
              </a:ext>
            </a:extLst>
          </p:cNvPr>
          <p:cNvSpPr>
            <a:spLocks noGrp="1"/>
          </p:cNvSpPr>
          <p:nvPr>
            <p:ph sz="quarter" idx="4"/>
          </p:nvPr>
        </p:nvSpPr>
        <p:spPr>
          <a:xfrm>
            <a:off x="6172200"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54C99BD8-AEC1-2942-B9DE-0B94FD02F230}"/>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pPr/>
              <a:t>9/21/2022</a:t>
            </a:fld>
            <a:endParaRPr lang="en-US" dirty="0"/>
          </a:p>
        </p:txBody>
      </p:sp>
      <p:sp>
        <p:nvSpPr>
          <p:cNvPr id="8" name="Footer Placeholder 7">
            <a:extLst>
              <a:ext uri="{FF2B5EF4-FFF2-40B4-BE49-F238E27FC236}">
                <a16:creationId xmlns:a16="http://schemas.microsoft.com/office/drawing/2014/main" xmlns="" id="{49859414-831B-8C4A-BBF2-27389FDEE8AA}"/>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a:extLst>
              <a:ext uri="{FF2B5EF4-FFF2-40B4-BE49-F238E27FC236}">
                <a16:creationId xmlns:a16="http://schemas.microsoft.com/office/drawing/2014/main" xmlns="" id="{25E1D35C-272B-AF4D-8F83-36C85BBF0F69}"/>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pPr/>
              <a:t>‹#›</a:t>
            </a:fld>
            <a:endParaRPr lang="en-US" dirty="0"/>
          </a:p>
        </p:txBody>
      </p:sp>
    </p:spTree>
    <p:extLst>
      <p:ext uri="{BB962C8B-B14F-4D97-AF65-F5344CB8AC3E}">
        <p14:creationId xmlns:p14="http://schemas.microsoft.com/office/powerpoint/2010/main" xmlns="" val="30446264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3689C0-87E6-4848-BA41-4ABC1E2BA0AD}"/>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xmlns="" id="{96D866D2-895F-E94D-997B-25BC1B36D3BE}"/>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pPr/>
              <a:t>9/21/2022</a:t>
            </a:fld>
            <a:endParaRPr lang="en-US" dirty="0"/>
          </a:p>
        </p:txBody>
      </p:sp>
      <p:sp>
        <p:nvSpPr>
          <p:cNvPr id="4" name="Footer Placeholder 3">
            <a:extLst>
              <a:ext uri="{FF2B5EF4-FFF2-40B4-BE49-F238E27FC236}">
                <a16:creationId xmlns:a16="http://schemas.microsoft.com/office/drawing/2014/main" xmlns="" id="{5E357C8E-AB82-6740-9BB6-3BDF7E30F725}"/>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xmlns="" id="{9C50AF2D-3C0A-E14D-BBB8-12FA09BFF83A}"/>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pPr/>
              <a:t>‹#›</a:t>
            </a:fld>
            <a:endParaRPr lang="en-US" dirty="0"/>
          </a:p>
        </p:txBody>
      </p:sp>
    </p:spTree>
    <p:extLst>
      <p:ext uri="{BB962C8B-B14F-4D97-AF65-F5344CB8AC3E}">
        <p14:creationId xmlns:p14="http://schemas.microsoft.com/office/powerpoint/2010/main" xmlns="" val="4147387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307DF6B-1663-3B4C-B9E4-F9AD5A0AC2C8}"/>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pPr/>
              <a:t>9/21/2022</a:t>
            </a:fld>
            <a:endParaRPr lang="en-US" dirty="0"/>
          </a:p>
        </p:txBody>
      </p:sp>
      <p:sp>
        <p:nvSpPr>
          <p:cNvPr id="3" name="Footer Placeholder 2">
            <a:extLst>
              <a:ext uri="{FF2B5EF4-FFF2-40B4-BE49-F238E27FC236}">
                <a16:creationId xmlns:a16="http://schemas.microsoft.com/office/drawing/2014/main" xmlns="" id="{E9D9E209-5D49-FA42-9024-5719419642C2}"/>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xmlns="" id="{1715B513-2D2B-7644-A5F4-F4BF67DA03D2}"/>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pPr/>
              <a:t>‹#›</a:t>
            </a:fld>
            <a:endParaRPr lang="en-US" dirty="0"/>
          </a:p>
        </p:txBody>
      </p:sp>
    </p:spTree>
    <p:extLst>
      <p:ext uri="{BB962C8B-B14F-4D97-AF65-F5344CB8AC3E}">
        <p14:creationId xmlns:p14="http://schemas.microsoft.com/office/powerpoint/2010/main" xmlns="" val="2669179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6471F91-16DB-40B9-BF7F-BDBAF549D01F}"/>
              </a:ext>
            </a:extLst>
          </p:cNvPr>
          <p:cNvSpPr>
            <a:spLocks noGrp="1"/>
          </p:cNvSpPr>
          <p:nvPr>
            <p:ph type="title"/>
          </p:nvPr>
        </p:nvSpPr>
        <p:spPr>
          <a:xfrm>
            <a:off x="838200" y="365125"/>
            <a:ext cx="10515600" cy="841375"/>
          </a:xfrm>
        </p:spPr>
        <p:txBody>
          <a:bodyPr>
            <a:normAutofit/>
          </a:bodyPr>
          <a:lstStyle>
            <a:lvl1pPr>
              <a:defRPr sz="3000"/>
            </a:lvl1pPr>
          </a:lstStyle>
          <a:p>
            <a:r>
              <a:rPr lang="en-US"/>
              <a:t>Click to edit Master title style</a:t>
            </a:r>
          </a:p>
        </p:txBody>
      </p:sp>
      <p:sp>
        <p:nvSpPr>
          <p:cNvPr id="3" name="Content Placeholder 2">
            <a:extLst>
              <a:ext uri="{FF2B5EF4-FFF2-40B4-BE49-F238E27FC236}">
                <a16:creationId xmlns:a16="http://schemas.microsoft.com/office/drawing/2014/main" xmlns="" id="{03993D52-1844-464C-8874-BD541E66C4EC}"/>
              </a:ext>
            </a:extLst>
          </p:cNvPr>
          <p:cNvSpPr>
            <a:spLocks noGrp="1"/>
          </p:cNvSpPr>
          <p:nvPr>
            <p:ph idx="1"/>
          </p:nvPr>
        </p:nvSpPr>
        <p:spPr>
          <a:xfrm>
            <a:off x="838200" y="1346200"/>
            <a:ext cx="10515600" cy="416790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5704015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B11C708-3B18-FA4D-8A67-8DEE5FCF851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8F1E6788-6106-C64E-AA38-7324F22A65EA}"/>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43632A29-D6B8-814D-8344-B38843D25502}"/>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140A7107-27DD-E949-80B9-A2420548869D}"/>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pPr/>
              <a:t>9/21/2022</a:t>
            </a:fld>
            <a:endParaRPr lang="en-US" dirty="0"/>
          </a:p>
        </p:txBody>
      </p:sp>
      <p:sp>
        <p:nvSpPr>
          <p:cNvPr id="6" name="Footer Placeholder 5">
            <a:extLst>
              <a:ext uri="{FF2B5EF4-FFF2-40B4-BE49-F238E27FC236}">
                <a16:creationId xmlns:a16="http://schemas.microsoft.com/office/drawing/2014/main" xmlns="" id="{42D928FE-ECC4-374F-9461-7A8E98BD25FC}"/>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xmlns="" id="{4268723E-8231-D74F-B1E0-50C44BF41A19}"/>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pPr/>
              <a:t>‹#›</a:t>
            </a:fld>
            <a:endParaRPr lang="en-US" dirty="0"/>
          </a:p>
        </p:txBody>
      </p:sp>
    </p:spTree>
    <p:extLst>
      <p:ext uri="{BB962C8B-B14F-4D97-AF65-F5344CB8AC3E}">
        <p14:creationId xmlns:p14="http://schemas.microsoft.com/office/powerpoint/2010/main" xmlns="" val="38367049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56C90C-51AD-D94C-9D6E-EF6A7A4316FC}"/>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DC2CE4D0-3622-C440-A090-6EC07B63B5BE}"/>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xmlns="" id="{0F2C1620-4AAD-F044-B9AC-9BB781E4A627}"/>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6B95B305-760F-454C-B955-30EA3871FFC2}"/>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pPr/>
              <a:t>9/21/2022</a:t>
            </a:fld>
            <a:endParaRPr lang="en-US" dirty="0"/>
          </a:p>
        </p:txBody>
      </p:sp>
      <p:sp>
        <p:nvSpPr>
          <p:cNvPr id="6" name="Footer Placeholder 5">
            <a:extLst>
              <a:ext uri="{FF2B5EF4-FFF2-40B4-BE49-F238E27FC236}">
                <a16:creationId xmlns:a16="http://schemas.microsoft.com/office/drawing/2014/main" xmlns="" id="{A09DC23E-5425-3D44-8CEE-C389424BD044}"/>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xmlns="" id="{8D9BA3D5-09A1-B543-A1A4-E6D96FA6BDAC}"/>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pPr/>
              <a:t>‹#›</a:t>
            </a:fld>
            <a:endParaRPr lang="en-US" dirty="0"/>
          </a:p>
        </p:txBody>
      </p:sp>
    </p:spTree>
    <p:extLst>
      <p:ext uri="{BB962C8B-B14F-4D97-AF65-F5344CB8AC3E}">
        <p14:creationId xmlns:p14="http://schemas.microsoft.com/office/powerpoint/2010/main" xmlns="" val="391445243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672E49-E56F-054F-82C8-8D2BDAF25270}"/>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96FCC895-35F6-3A4B-A185-04A85E6C88C1}"/>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541B9A4-D2FD-1441-AC03-5AABB9162450}"/>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pPr/>
              <a:t>9/21/2022</a:t>
            </a:fld>
            <a:endParaRPr lang="en-US" dirty="0"/>
          </a:p>
        </p:txBody>
      </p:sp>
      <p:sp>
        <p:nvSpPr>
          <p:cNvPr id="5" name="Footer Placeholder 4">
            <a:extLst>
              <a:ext uri="{FF2B5EF4-FFF2-40B4-BE49-F238E27FC236}">
                <a16:creationId xmlns:a16="http://schemas.microsoft.com/office/drawing/2014/main" xmlns="" id="{F9ADA6F4-D9D6-1749-BDAC-78E6F00C48FC}"/>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xmlns="" id="{BDA61966-342A-6D40-BC49-1FBCB6BDC324}"/>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pPr/>
              <a:t>‹#›</a:t>
            </a:fld>
            <a:endParaRPr lang="en-US" dirty="0"/>
          </a:p>
        </p:txBody>
      </p:sp>
    </p:spTree>
    <p:extLst>
      <p:ext uri="{BB962C8B-B14F-4D97-AF65-F5344CB8AC3E}">
        <p14:creationId xmlns:p14="http://schemas.microsoft.com/office/powerpoint/2010/main" xmlns="" val="13196279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1EB4FCCB-56A1-D045-B676-0C22480E3D47}"/>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DAF033EA-0A77-3941-A6FC-E4548FD50A7F}"/>
              </a:ext>
            </a:extLst>
          </p:cNvPr>
          <p:cNvSpPr>
            <a:spLocks noGrp="1"/>
          </p:cNvSpPr>
          <p:nvPr>
            <p:ph type="body" orient="vert" idx="1"/>
          </p:nvPr>
        </p:nvSpPr>
        <p:spPr>
          <a:xfrm>
            <a:off x="838200"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9A3E381-F48E-FC43-BD93-D5DE6B215D42}"/>
              </a:ext>
            </a:extLst>
          </p:cNvPr>
          <p:cNvSpPr>
            <a:spLocks noGrp="1"/>
          </p:cNvSpPr>
          <p:nvPr>
            <p:ph type="dt" sz="half" idx="10"/>
          </p:nvPr>
        </p:nvSpPr>
        <p:spPr>
          <a:xfrm>
            <a:off x="838200" y="6356350"/>
            <a:ext cx="2743200" cy="365125"/>
          </a:xfrm>
          <a:prstGeom prst="rect">
            <a:avLst/>
          </a:prstGeom>
        </p:spPr>
        <p:txBody>
          <a:bodyPr/>
          <a:lstStyle/>
          <a:p>
            <a:fld id="{6B2547FE-F924-5046-A5A6-4AADB4474AA5}" type="datetimeFigureOut">
              <a:rPr lang="en-US" smtClean="0"/>
              <a:pPr/>
              <a:t>9/21/2022</a:t>
            </a:fld>
            <a:endParaRPr lang="en-US" dirty="0"/>
          </a:p>
        </p:txBody>
      </p:sp>
      <p:sp>
        <p:nvSpPr>
          <p:cNvPr id="5" name="Footer Placeholder 4">
            <a:extLst>
              <a:ext uri="{FF2B5EF4-FFF2-40B4-BE49-F238E27FC236}">
                <a16:creationId xmlns:a16="http://schemas.microsoft.com/office/drawing/2014/main" xmlns="" id="{BCD4F638-5272-DD46-80C3-39DB5B57E9E8}"/>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xmlns="" id="{44D21A2C-0E13-934A-9948-C1E211C82D7E}"/>
              </a:ext>
            </a:extLst>
          </p:cNvPr>
          <p:cNvSpPr>
            <a:spLocks noGrp="1"/>
          </p:cNvSpPr>
          <p:nvPr>
            <p:ph type="sldNum" sz="quarter" idx="12"/>
          </p:nvPr>
        </p:nvSpPr>
        <p:spPr>
          <a:xfrm>
            <a:off x="8610600" y="6356350"/>
            <a:ext cx="2743200" cy="365125"/>
          </a:xfrm>
          <a:prstGeom prst="rect">
            <a:avLst/>
          </a:prstGeom>
        </p:spPr>
        <p:txBody>
          <a:bodyPr/>
          <a:lstStyle/>
          <a:p>
            <a:fld id="{4CC52A06-4B01-0D4F-A15B-205FAF7FB52D}" type="slidenum">
              <a:rPr lang="en-US" smtClean="0"/>
              <a:pPr/>
              <a:t>‹#›</a:t>
            </a:fld>
            <a:endParaRPr lang="en-US" dirty="0"/>
          </a:p>
        </p:txBody>
      </p:sp>
    </p:spTree>
    <p:extLst>
      <p:ext uri="{BB962C8B-B14F-4D97-AF65-F5344CB8AC3E}">
        <p14:creationId xmlns:p14="http://schemas.microsoft.com/office/powerpoint/2010/main" xmlns="" val="1753796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16A515-1E95-441A-A469-6DE568E6264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76A0BF24-FD9C-4399-BEB3-4680E042A51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CAE86440-5D7B-4AD9-A762-4217338D4D27}"/>
              </a:ext>
            </a:extLst>
          </p:cNvPr>
          <p:cNvSpPr>
            <a:spLocks noGrp="1"/>
          </p:cNvSpPr>
          <p:nvPr>
            <p:ph type="dt" sz="half" idx="10"/>
          </p:nvPr>
        </p:nvSpPr>
        <p:spPr>
          <a:xfrm>
            <a:off x="838200" y="6356350"/>
            <a:ext cx="2743200" cy="365125"/>
          </a:xfrm>
          <a:prstGeom prst="rect">
            <a:avLst/>
          </a:prstGeom>
        </p:spPr>
        <p:txBody>
          <a:bodyPr/>
          <a:lstStyle/>
          <a:p>
            <a:fld id="{FC8E130E-D38D-4BD0-9BE5-F7B48C079C23}" type="datetimeFigureOut">
              <a:rPr lang="en-US" smtClean="0"/>
              <a:pPr/>
              <a:t>9/21/2022</a:t>
            </a:fld>
            <a:endParaRPr lang="en-US" dirty="0"/>
          </a:p>
        </p:txBody>
      </p:sp>
      <p:sp>
        <p:nvSpPr>
          <p:cNvPr id="5" name="Footer Placeholder 4">
            <a:extLst>
              <a:ext uri="{FF2B5EF4-FFF2-40B4-BE49-F238E27FC236}">
                <a16:creationId xmlns:a16="http://schemas.microsoft.com/office/drawing/2014/main" xmlns="" id="{85A57B59-1EC8-4D0E-804F-54E678656FF4}"/>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xmlns="" id="{2BDAD5E3-7B39-4DBF-8233-B4D0F4598817}"/>
              </a:ext>
            </a:extLst>
          </p:cNvPr>
          <p:cNvSpPr>
            <a:spLocks noGrp="1"/>
          </p:cNvSpPr>
          <p:nvPr>
            <p:ph type="sldNum" sz="quarter" idx="12"/>
          </p:nvPr>
        </p:nvSpPr>
        <p:spPr>
          <a:xfrm>
            <a:off x="9095509" y="6310312"/>
            <a:ext cx="2743200" cy="365125"/>
          </a:xfrm>
          <a:prstGeom prst="rect">
            <a:avLst/>
          </a:prstGeom>
        </p:spPr>
        <p:txBody>
          <a:bodyPr/>
          <a:lstStyle/>
          <a:p>
            <a:fld id="{01BA374B-96E1-4B69-AC0E-0EF63C3DFBAB}" type="slidenum">
              <a:rPr lang="en-US" smtClean="0"/>
              <a:pPr/>
              <a:t>‹#›</a:t>
            </a:fld>
            <a:endParaRPr lang="en-US" dirty="0"/>
          </a:p>
        </p:txBody>
      </p:sp>
    </p:spTree>
    <p:extLst>
      <p:ext uri="{BB962C8B-B14F-4D97-AF65-F5344CB8AC3E}">
        <p14:creationId xmlns:p14="http://schemas.microsoft.com/office/powerpoint/2010/main" xmlns="" val="3628356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3075E09-9F93-4318-BB19-B8BC2265FF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07972C81-D9AA-4E31-B83B-56ECE7C449E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1C368783-258F-400D-B781-E429BA422A3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3641699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CB3E57-E82C-44C0-A626-65DC40D51E3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D9CC1B8E-7174-4D60-9600-452FDABBC6E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B2A2B9B7-76B5-4583-BD56-42656DFA6FA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E6CDE24E-AED2-4805-95B8-6FF986CCD50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9B52D666-D9AA-46E9-9284-B2A6BA3DEDF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34748030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1724FB-C5FC-4F4F-A678-39444E9E87A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xmlns="" val="1843849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61149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244031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128E999-6500-4261-BFB7-61A22CAC956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C1B83943-5EEB-4F94-8EEA-331E71A1FB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F5DB0ECC-1D84-4E56-BD64-A135577DF4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xmlns="" val="2332619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CF9F4903-2802-44B3-A366-9D2FA599F17F}"/>
              </a:ext>
            </a:extLst>
          </p:cNvPr>
          <p:cNvSpPr>
            <a:spLocks noGrp="1"/>
          </p:cNvSpPr>
          <p:nvPr>
            <p:ph type="title"/>
          </p:nvPr>
        </p:nvSpPr>
        <p:spPr>
          <a:xfrm>
            <a:off x="838200" y="365125"/>
            <a:ext cx="10515600" cy="80327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EDC4B379-CBAA-4B9F-8D36-1A83BC2EC0CE}"/>
              </a:ext>
            </a:extLst>
          </p:cNvPr>
          <p:cNvSpPr>
            <a:spLocks noGrp="1"/>
          </p:cNvSpPr>
          <p:nvPr>
            <p:ph type="body" idx="1"/>
          </p:nvPr>
        </p:nvSpPr>
        <p:spPr>
          <a:xfrm>
            <a:off x="838200" y="1330461"/>
            <a:ext cx="10515600" cy="418364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Rectangle 12">
            <a:extLst>
              <a:ext uri="{FF2B5EF4-FFF2-40B4-BE49-F238E27FC236}">
                <a16:creationId xmlns:a16="http://schemas.microsoft.com/office/drawing/2014/main" xmlns="" id="{72F041E8-8966-486A-93D2-1D48649C61F8}"/>
              </a:ext>
            </a:extLst>
          </p:cNvPr>
          <p:cNvSpPr/>
          <p:nvPr userDrawn="1"/>
        </p:nvSpPr>
        <p:spPr>
          <a:xfrm>
            <a:off x="9125803" y="5938324"/>
            <a:ext cx="2807159" cy="7824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latin typeface="+mj-lt"/>
            </a:endParaRPr>
          </a:p>
        </p:txBody>
      </p:sp>
      <p:pic>
        <p:nvPicPr>
          <p:cNvPr id="14" name="Picture 13">
            <a:extLst>
              <a:ext uri="{FF2B5EF4-FFF2-40B4-BE49-F238E27FC236}">
                <a16:creationId xmlns:a16="http://schemas.microsoft.com/office/drawing/2014/main" xmlns="" id="{606F2D13-B305-4AF5-83F1-E488A7AA25BF}"/>
              </a:ext>
            </a:extLst>
          </p:cNvPr>
          <p:cNvPicPr>
            <a:picLocks noChangeAspect="1"/>
          </p:cNvPicPr>
          <p:nvPr userDrawn="1"/>
        </p:nvPicPr>
        <p:blipFill>
          <a:blip r:embed="rId14" cstate="email">
            <a:extLst>
              <a:ext uri="{28A0092B-C50C-407E-A947-70E740481C1C}">
                <a14:useLocalDpi xmlns:a14="http://schemas.microsoft.com/office/drawing/2010/main" xmlns=""/>
              </a:ext>
            </a:extLst>
          </a:blip>
          <a:stretch>
            <a:fillRect/>
          </a:stretch>
        </p:blipFill>
        <p:spPr>
          <a:xfrm>
            <a:off x="10283316" y="6066502"/>
            <a:ext cx="673402" cy="673402"/>
          </a:xfrm>
          <a:prstGeom prst="rect">
            <a:avLst/>
          </a:prstGeom>
        </p:spPr>
      </p:pic>
      <p:pic>
        <p:nvPicPr>
          <p:cNvPr id="15" name="Picture 14">
            <a:extLst>
              <a:ext uri="{FF2B5EF4-FFF2-40B4-BE49-F238E27FC236}">
                <a16:creationId xmlns:a16="http://schemas.microsoft.com/office/drawing/2014/main" xmlns="" id="{D16CADF3-918E-4D37-B501-81D644BF9825}"/>
              </a:ext>
            </a:extLst>
          </p:cNvPr>
          <p:cNvPicPr>
            <a:picLocks noChangeAspect="1"/>
          </p:cNvPicPr>
          <p:nvPr userDrawn="1"/>
        </p:nvPicPr>
        <p:blipFill>
          <a:blip r:embed="rId15" cstate="email">
            <a:extLst>
              <a:ext uri="{28A0092B-C50C-407E-A947-70E740481C1C}">
                <a14:useLocalDpi xmlns:a14="http://schemas.microsoft.com/office/drawing/2010/main" xmlns=""/>
              </a:ext>
            </a:extLst>
          </a:blip>
          <a:stretch>
            <a:fillRect/>
          </a:stretch>
        </p:blipFill>
        <p:spPr>
          <a:xfrm>
            <a:off x="9350823" y="5837082"/>
            <a:ext cx="721432" cy="1020918"/>
          </a:xfrm>
          <a:prstGeom prst="rect">
            <a:avLst/>
          </a:prstGeom>
        </p:spPr>
      </p:pic>
      <p:pic>
        <p:nvPicPr>
          <p:cNvPr id="17" name="Picture 4" descr="National Development Agency">
            <a:extLst>
              <a:ext uri="{FF2B5EF4-FFF2-40B4-BE49-F238E27FC236}">
                <a16:creationId xmlns:a16="http://schemas.microsoft.com/office/drawing/2014/main" xmlns="" id="{1BD63299-C114-41EA-90AB-3B6DBDC27CD5}"/>
              </a:ext>
            </a:extLst>
          </p:cNvPr>
          <p:cNvPicPr>
            <a:picLocks noChangeAspect="1" noChangeArrowheads="1"/>
          </p:cNvPicPr>
          <p:nvPr userDrawn="1"/>
        </p:nvPicPr>
        <p:blipFill>
          <a:blip r:embed="rId16" cstate="email">
            <a:extLst>
              <a:ext uri="{28A0092B-C50C-407E-A947-70E740481C1C}">
                <a14:useLocalDpi xmlns:a14="http://schemas.microsoft.com/office/drawing/2010/main" xmlns=""/>
              </a:ext>
            </a:extLst>
          </a:blip>
          <a:srcRect/>
          <a:stretch>
            <a:fillRect/>
          </a:stretch>
        </p:blipFill>
        <p:spPr bwMode="auto">
          <a:xfrm>
            <a:off x="8566150" y="5946986"/>
            <a:ext cx="515872" cy="786390"/>
          </a:xfrm>
          <a:prstGeom prst="rect">
            <a:avLst/>
          </a:prstGeom>
          <a:noFill/>
          <a:extLst>
            <a:ext uri="{909E8E84-426E-40DD-AFC4-6F175D3DCCD1}">
              <a14:hiddenFill xmlns:a14="http://schemas.microsoft.com/office/drawing/2010/main" xmlns="">
                <a:solidFill>
                  <a:srgbClr val="FFFFFF"/>
                </a:solidFill>
              </a14:hiddenFill>
            </a:ext>
          </a:extLst>
        </p:spPr>
      </p:pic>
      <p:pic>
        <p:nvPicPr>
          <p:cNvPr id="18" name="Picture 6" descr="Department of Social Development Bursaries and Financial ...">
            <a:extLst>
              <a:ext uri="{FF2B5EF4-FFF2-40B4-BE49-F238E27FC236}">
                <a16:creationId xmlns:a16="http://schemas.microsoft.com/office/drawing/2014/main" xmlns="" id="{31E18506-1CA4-484A-B276-165C56594203}"/>
              </a:ext>
            </a:extLst>
          </p:cNvPr>
          <p:cNvPicPr>
            <a:picLocks noChangeAspect="1" noChangeArrowheads="1"/>
          </p:cNvPicPr>
          <p:nvPr userDrawn="1"/>
        </p:nvPicPr>
        <p:blipFill>
          <a:blip r:embed="rId17" cstate="email">
            <a:extLst>
              <a:ext uri="{28A0092B-C50C-407E-A947-70E740481C1C}">
                <a14:useLocalDpi xmlns:a14="http://schemas.microsoft.com/office/drawing/2010/main" xmlns=""/>
              </a:ext>
            </a:extLst>
          </a:blip>
          <a:srcRect/>
          <a:stretch>
            <a:fillRect/>
          </a:stretch>
        </p:blipFill>
        <p:spPr bwMode="auto">
          <a:xfrm>
            <a:off x="637320" y="5938324"/>
            <a:ext cx="1750831" cy="916268"/>
          </a:xfrm>
          <a:prstGeom prst="rect">
            <a:avLst/>
          </a:prstGeom>
          <a:noFill/>
          <a:extLst>
            <a:ext uri="{909E8E84-426E-40DD-AFC4-6F175D3DCCD1}">
              <a14:hiddenFill xmlns:a14="http://schemas.microsoft.com/office/drawing/2010/main" xmlns="">
                <a:solidFill>
                  <a:srgbClr val="FFFFFF"/>
                </a:solidFill>
              </a14:hiddenFill>
            </a:ext>
          </a:extLst>
        </p:spPr>
      </p:pic>
      <p:sp>
        <p:nvSpPr>
          <p:cNvPr id="19" name="Rectangle 18">
            <a:extLst>
              <a:ext uri="{FF2B5EF4-FFF2-40B4-BE49-F238E27FC236}">
                <a16:creationId xmlns:a16="http://schemas.microsoft.com/office/drawing/2014/main" xmlns="" id="{D433A343-558B-43F3-A8E6-B41A67E2BFB4}"/>
              </a:ext>
            </a:extLst>
          </p:cNvPr>
          <p:cNvSpPr/>
          <p:nvPr userDrawn="1"/>
        </p:nvSpPr>
        <p:spPr>
          <a:xfrm>
            <a:off x="0" y="-1588"/>
            <a:ext cx="5036024" cy="248589"/>
          </a:xfrm>
          <a:prstGeom prst="rect">
            <a:avLst/>
          </a:prstGeom>
          <a:solidFill>
            <a:srgbClr val="B481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B48138"/>
              </a:solidFill>
            </a:endParaRPr>
          </a:p>
        </p:txBody>
      </p:sp>
      <p:sp>
        <p:nvSpPr>
          <p:cNvPr id="24" name="Rectangle 23">
            <a:extLst>
              <a:ext uri="{FF2B5EF4-FFF2-40B4-BE49-F238E27FC236}">
                <a16:creationId xmlns:a16="http://schemas.microsoft.com/office/drawing/2014/main" xmlns="" id="{A211CFFC-F9D9-8B43-AE15-5A874B99750E}"/>
              </a:ext>
            </a:extLst>
          </p:cNvPr>
          <p:cNvSpPr/>
          <p:nvPr userDrawn="1"/>
        </p:nvSpPr>
        <p:spPr>
          <a:xfrm>
            <a:off x="7150418" y="5633328"/>
            <a:ext cx="5036024" cy="248589"/>
          </a:xfrm>
          <a:prstGeom prst="rect">
            <a:avLst/>
          </a:prstGeom>
          <a:solidFill>
            <a:srgbClr val="B481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B48138"/>
              </a:solidFill>
            </a:endParaRPr>
          </a:p>
        </p:txBody>
      </p:sp>
      <p:pic>
        <p:nvPicPr>
          <p:cNvPr id="25" name="Picture 24">
            <a:extLst>
              <a:ext uri="{FF2B5EF4-FFF2-40B4-BE49-F238E27FC236}">
                <a16:creationId xmlns:a16="http://schemas.microsoft.com/office/drawing/2014/main" xmlns="" id="{BE04898D-4836-FD4F-98AF-954B4D494D08}"/>
              </a:ext>
            </a:extLst>
          </p:cNvPr>
          <p:cNvPicPr>
            <a:picLocks noChangeAspect="1"/>
          </p:cNvPicPr>
          <p:nvPr userDrawn="1"/>
        </p:nvPicPr>
        <p:blipFill rotWithShape="1">
          <a:blip r:embed="rId18" cstate="email">
            <a:extLst>
              <a:ext uri="{28A0092B-C50C-407E-A947-70E740481C1C}">
                <a14:useLocalDpi xmlns:a14="http://schemas.microsoft.com/office/drawing/2010/main" xmlns=""/>
              </a:ext>
            </a:extLst>
          </a:blip>
          <a:srcRect/>
          <a:stretch/>
        </p:blipFill>
        <p:spPr>
          <a:xfrm>
            <a:off x="10988772" y="6029893"/>
            <a:ext cx="966309" cy="722291"/>
          </a:xfrm>
          <a:prstGeom prst="rect">
            <a:avLst/>
          </a:prstGeom>
        </p:spPr>
      </p:pic>
    </p:spTree>
    <p:extLst>
      <p:ext uri="{BB962C8B-B14F-4D97-AF65-F5344CB8AC3E}">
        <p14:creationId xmlns:p14="http://schemas.microsoft.com/office/powerpoint/2010/main" xmlns="" val="21696142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6" r:id="rId8"/>
    <p:sldLayoutId id="2147483680" r:id="rId9"/>
    <p:sldLayoutId id="2147483681" r:id="rId10"/>
    <p:sldLayoutId id="2147483682" r:id="rId11"/>
    <p:sldLayoutId id="2147483683" r:id="rId12"/>
  </p:sldLayoutIdLst>
  <p:txStyles>
    <p:titleStyle>
      <a:lvl1pPr algn="l" defTabSz="914400" rtl="0" eaLnBrk="1" latinLnBrk="0" hangingPunct="1">
        <a:lnSpc>
          <a:spcPct val="90000"/>
        </a:lnSpc>
        <a:spcBef>
          <a:spcPct val="0"/>
        </a:spcBef>
        <a:buNone/>
        <a:defRPr sz="30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B48138"/>
        </a:buClr>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B48138"/>
        </a:buClr>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B48138"/>
        </a:buClr>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B48138"/>
        </a:buClr>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B48138"/>
        </a:buClr>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703200325"/>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xmlns="" id="{290B6F49-87D2-4719-92A1-018149BC3C06}"/>
              </a:ext>
            </a:extLst>
          </p:cNvPr>
          <p:cNvSpPr>
            <a:spLocks noGrp="1"/>
          </p:cNvSpPr>
          <p:nvPr>
            <p:ph type="ctrTitle"/>
          </p:nvPr>
        </p:nvSpPr>
        <p:spPr>
          <a:xfrm>
            <a:off x="1019523" y="-2053271"/>
            <a:ext cx="10353675" cy="6703330"/>
          </a:xfrm>
        </p:spPr>
        <p:txBody>
          <a:bodyPr>
            <a:noAutofit/>
          </a:bodyPr>
          <a:lstStyle/>
          <a:p>
            <a:r>
              <a:rPr lang="en-US" sz="4400" dirty="0">
                <a:latin typeface="Arial Black" panose="020B0A04020102020204" pitchFamily="34" charset="0"/>
              </a:rPr>
              <a:t>NATIONAL PLAN OF ACTION FOR CHILDREN</a:t>
            </a:r>
            <a:br>
              <a:rPr lang="en-US" sz="4400" dirty="0">
                <a:latin typeface="Arial Black" panose="020B0A04020102020204" pitchFamily="34" charset="0"/>
              </a:rPr>
            </a:br>
            <a:r>
              <a:rPr lang="en-US" sz="4400" dirty="0">
                <a:latin typeface="Arial Black" panose="020B0A04020102020204" pitchFamily="34" charset="0"/>
              </a:rPr>
              <a:t> 2019-2024</a:t>
            </a:r>
            <a:br>
              <a:rPr lang="en-US" sz="4400" dirty="0">
                <a:latin typeface="Arial Black" panose="020B0A04020102020204" pitchFamily="34" charset="0"/>
              </a:rPr>
            </a:br>
            <a:r>
              <a:rPr lang="en-US" sz="4400" dirty="0">
                <a:latin typeface="Arial Black" panose="020B0A04020102020204" pitchFamily="34" charset="0"/>
              </a:rPr>
              <a:t/>
            </a:r>
            <a:br>
              <a:rPr lang="en-US" sz="4400" dirty="0">
                <a:latin typeface="Arial Black" panose="020B0A04020102020204" pitchFamily="34" charset="0"/>
              </a:rPr>
            </a:br>
            <a:r>
              <a:rPr lang="en-US" sz="2800" dirty="0">
                <a:latin typeface="Arial Black" panose="020B0A04020102020204" pitchFamily="34" charset="0"/>
              </a:rPr>
              <a:t>PORTFOLIO COMMITTEE</a:t>
            </a:r>
            <a:br>
              <a:rPr lang="en-US" sz="2800" dirty="0">
                <a:latin typeface="Arial Black" panose="020B0A04020102020204" pitchFamily="34" charset="0"/>
              </a:rPr>
            </a:br>
            <a:r>
              <a:rPr lang="en-US" sz="2800" dirty="0">
                <a:latin typeface="Arial Black" panose="020B0A04020102020204" pitchFamily="34" charset="0"/>
              </a:rPr>
              <a:t> 21 SEPTEMBER 2022</a:t>
            </a:r>
            <a:endParaRPr lang="en-ZA" sz="2800" dirty="0">
              <a:latin typeface="Arial Black" panose="020B0A04020102020204" pitchFamily="34" charset="0"/>
            </a:endParaRPr>
          </a:p>
        </p:txBody>
      </p:sp>
      <p:sp>
        <p:nvSpPr>
          <p:cNvPr id="10" name="TextBox 9">
            <a:extLst>
              <a:ext uri="{FF2B5EF4-FFF2-40B4-BE49-F238E27FC236}">
                <a16:creationId xmlns:a16="http://schemas.microsoft.com/office/drawing/2014/main" xmlns=""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xmlns=""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Tree>
    <p:extLst>
      <p:ext uri="{BB962C8B-B14F-4D97-AF65-F5344CB8AC3E}">
        <p14:creationId xmlns:p14="http://schemas.microsoft.com/office/powerpoint/2010/main" xmlns="" val="1868038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xmlns="" id="{3B043EA8-3816-4419-BC1F-C05B08792D63}"/>
              </a:ext>
            </a:extLst>
          </p:cNvPr>
          <p:cNvSpPr>
            <a:spLocks noGrp="1"/>
          </p:cNvSpPr>
          <p:nvPr>
            <p:ph type="subTitle" idx="1"/>
          </p:nvPr>
        </p:nvSpPr>
        <p:spPr>
          <a:xfrm>
            <a:off x="23751" y="592282"/>
            <a:ext cx="12192000" cy="5045337"/>
          </a:xfrm>
        </p:spPr>
        <p:txBody>
          <a:bodyPr>
            <a:normAutofit fontScale="25000" lnSpcReduction="20000"/>
          </a:bodyPr>
          <a:lstStyle/>
          <a:p>
            <a:pPr marL="342900" indent="-342900" algn="just">
              <a:buFont typeface="Wingdings" panose="05000000000000000000" pitchFamily="2" charset="2"/>
              <a:buChar char="q"/>
            </a:pPr>
            <a:r>
              <a:rPr lang="en-ZA" sz="9600" dirty="0"/>
              <a:t>To provide a mechanism through which government facilitates and transforms its national, regional and international commitments and strategic targets into a coherent national plan of action to advance children’s rights.</a:t>
            </a:r>
          </a:p>
          <a:p>
            <a:r>
              <a:rPr lang="en-ZA" sz="9600" dirty="0"/>
              <a:t> </a:t>
            </a:r>
          </a:p>
          <a:p>
            <a:r>
              <a:rPr lang="en-US" sz="9600" b="1" dirty="0">
                <a:latin typeface="Arial Black" panose="020B0A04020102020204" pitchFamily="34" charset="0"/>
              </a:rPr>
              <a:t>VISION</a:t>
            </a:r>
            <a:endParaRPr lang="en-US" sz="9600" b="1" dirty="0"/>
          </a:p>
          <a:p>
            <a:pPr marL="342900" indent="-342900" algn="just">
              <a:buFont typeface="Wingdings" panose="05000000000000000000" pitchFamily="2" charset="2"/>
              <a:buChar char="q"/>
            </a:pPr>
            <a:r>
              <a:rPr lang="en-ZA" sz="9600" dirty="0"/>
              <a:t>The vision for the NPAC is aligned with the NDP. </a:t>
            </a:r>
          </a:p>
          <a:p>
            <a:pPr marL="342900" indent="-342900" algn="just">
              <a:buFont typeface="Wingdings" panose="05000000000000000000" pitchFamily="2" charset="2"/>
              <a:buChar char="q"/>
            </a:pPr>
            <a:r>
              <a:rPr lang="en-ZA" sz="9600" dirty="0"/>
              <a:t> The National Development Plan 2030 (NDP) is generally regarded as the visionary “map” through which all South Africans are called upon to build a sustainable, equitable and just future. </a:t>
            </a:r>
          </a:p>
          <a:p>
            <a:pPr marL="342900" indent="-342900" algn="just">
              <a:buFont typeface="Wingdings" panose="05000000000000000000" pitchFamily="2" charset="2"/>
              <a:buChar char="q"/>
            </a:pPr>
            <a:r>
              <a:rPr lang="en-ZA" sz="9600" dirty="0"/>
              <a:t>This plan envisions a South Africa where everyone feels free yet connected to others; where everyone embraces their full potential; a country where opportunity is determined not by birth, but by ability, education and hard work. </a:t>
            </a:r>
          </a:p>
          <a:p>
            <a:r>
              <a:rPr lang="en-US" sz="9600" b="1" dirty="0">
                <a:latin typeface="Arial Black" panose="020B0A04020102020204" pitchFamily="34" charset="0"/>
              </a:rPr>
              <a:t>MISSION</a:t>
            </a:r>
            <a:endParaRPr lang="en-ZA" sz="9600" dirty="0"/>
          </a:p>
          <a:p>
            <a:pPr marL="342900" indent="-342900" algn="just">
              <a:buFont typeface="Wingdings" panose="05000000000000000000" pitchFamily="2" charset="2"/>
              <a:buChar char="q"/>
            </a:pPr>
            <a:r>
              <a:rPr lang="en-ZA" sz="9600" dirty="0"/>
              <a:t>To advance the full realisation of children’s rights through the promotion, implementation and monitoring of the National Plan of Action for Children</a:t>
            </a:r>
          </a:p>
          <a:p>
            <a:pPr algn="l"/>
            <a:endParaRPr lang="en-US" sz="8800" b="1" dirty="0"/>
          </a:p>
          <a:p>
            <a:pPr algn="l"/>
            <a:endParaRPr lang="en-ZA" sz="9600" dirty="0"/>
          </a:p>
          <a:p>
            <a:pPr marL="285750" indent="-285750" algn="just">
              <a:buFont typeface="Wingdings" panose="05000000000000000000" pitchFamily="2" charset="2"/>
              <a:buChar char="q"/>
            </a:pPr>
            <a:endParaRPr lang="en-ZA" sz="9600" dirty="0"/>
          </a:p>
          <a:p>
            <a:pPr marL="285750" indent="-285750" algn="just">
              <a:buFont typeface="Wingdings" panose="05000000000000000000" pitchFamily="2" charset="2"/>
              <a:buChar char="q"/>
            </a:pPr>
            <a:endParaRPr lang="en-ZA" sz="1800" dirty="0"/>
          </a:p>
          <a:p>
            <a:r>
              <a:rPr lang="en-ZA" dirty="0"/>
              <a:t> </a:t>
            </a:r>
            <a:endParaRPr lang="en-ZA" sz="2000" dirty="0"/>
          </a:p>
          <a:p>
            <a:pPr algn="just"/>
            <a:endParaRPr lang="en-ZA" sz="2200" dirty="0"/>
          </a:p>
        </p:txBody>
      </p:sp>
      <p:sp>
        <p:nvSpPr>
          <p:cNvPr id="8" name="Title 7">
            <a:extLst>
              <a:ext uri="{FF2B5EF4-FFF2-40B4-BE49-F238E27FC236}">
                <a16:creationId xmlns:a16="http://schemas.microsoft.com/office/drawing/2014/main" xmlns="" id="{290B6F49-87D2-4719-92A1-018149BC3C06}"/>
              </a:ext>
            </a:extLst>
          </p:cNvPr>
          <p:cNvSpPr>
            <a:spLocks noGrp="1"/>
          </p:cNvSpPr>
          <p:nvPr>
            <p:ph type="ctrTitle"/>
          </p:nvPr>
        </p:nvSpPr>
        <p:spPr>
          <a:xfrm>
            <a:off x="300841" y="72736"/>
            <a:ext cx="10531737" cy="519546"/>
          </a:xfrm>
        </p:spPr>
        <p:txBody>
          <a:bodyPr>
            <a:noAutofit/>
          </a:bodyPr>
          <a:lstStyle/>
          <a:p>
            <a:r>
              <a:rPr lang="en-US" sz="2400" dirty="0">
                <a:latin typeface="Arial Black" panose="020B0A04020102020204" pitchFamily="34" charset="0"/>
              </a:rPr>
              <a:t>PURPOSE OF THE NPAC</a:t>
            </a:r>
            <a:endParaRPr lang="en-ZA" sz="2400" dirty="0">
              <a:latin typeface="Arial Black" panose="020B0A04020102020204" pitchFamily="34" charset="0"/>
            </a:endParaRPr>
          </a:p>
        </p:txBody>
      </p:sp>
      <p:sp>
        <p:nvSpPr>
          <p:cNvPr id="10" name="TextBox 9">
            <a:extLst>
              <a:ext uri="{FF2B5EF4-FFF2-40B4-BE49-F238E27FC236}">
                <a16:creationId xmlns:a16="http://schemas.microsoft.com/office/drawing/2014/main" xmlns=""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xmlns=""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Tree>
    <p:extLst>
      <p:ext uri="{BB962C8B-B14F-4D97-AF65-F5344CB8AC3E}">
        <p14:creationId xmlns:p14="http://schemas.microsoft.com/office/powerpoint/2010/main" xmlns="" val="2544217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xmlns="" id="{3B043EA8-3816-4419-BC1F-C05B08792D63}"/>
              </a:ext>
            </a:extLst>
          </p:cNvPr>
          <p:cNvSpPr>
            <a:spLocks noGrp="1"/>
          </p:cNvSpPr>
          <p:nvPr>
            <p:ph type="subTitle" idx="1"/>
          </p:nvPr>
        </p:nvSpPr>
        <p:spPr>
          <a:xfrm>
            <a:off x="1" y="1461155"/>
            <a:ext cx="11981467" cy="4457308"/>
          </a:xfrm>
        </p:spPr>
        <p:txBody>
          <a:bodyPr>
            <a:normAutofit fontScale="25000" lnSpcReduction="20000"/>
          </a:bodyPr>
          <a:lstStyle/>
          <a:p>
            <a:pPr marL="342900" indent="-342900" algn="just">
              <a:buFont typeface="Wingdings" panose="05000000000000000000" pitchFamily="2" charset="2"/>
              <a:buChar char="q"/>
            </a:pPr>
            <a:r>
              <a:rPr lang="en-ZA" sz="9600" dirty="0"/>
              <a:t>To provide a clear set of strategic priorities, directly aligned to government’s development plan and its regulatory implementation and monitoring mechanisms.</a:t>
            </a:r>
            <a:endParaRPr lang="en-ZA" sz="11200" b="1" dirty="0">
              <a:latin typeface="Arial Black" panose="020B0A04020102020204" pitchFamily="34" charset="0"/>
            </a:endParaRPr>
          </a:p>
          <a:p>
            <a:endParaRPr lang="en-ZA" sz="11200" b="1" dirty="0">
              <a:latin typeface="Arial Black" panose="020B0A04020102020204" pitchFamily="34" charset="0"/>
            </a:endParaRPr>
          </a:p>
          <a:p>
            <a:r>
              <a:rPr lang="en-ZA" sz="11200" b="1" dirty="0">
                <a:latin typeface="Arial Black" panose="020B0A04020102020204" pitchFamily="34" charset="0"/>
              </a:rPr>
              <a:t>OBJECTIVES</a:t>
            </a:r>
          </a:p>
          <a:p>
            <a:pPr algn="just"/>
            <a:r>
              <a:rPr lang="en-ZA" sz="9600" b="1" u="sng" dirty="0"/>
              <a:t>Policy Level </a:t>
            </a:r>
          </a:p>
          <a:p>
            <a:pPr marL="342900" indent="-342900" algn="just">
              <a:buFont typeface="Wingdings" panose="05000000000000000000" pitchFamily="2" charset="2"/>
              <a:buChar char="q"/>
            </a:pPr>
            <a:r>
              <a:rPr lang="en-ZA" sz="9600" dirty="0"/>
              <a:t>Promote, protect, advance and monitor children’s rights to survival and development, protection, non-discrimination and participation in the period 2019-2024 in South Africa by; </a:t>
            </a:r>
          </a:p>
          <a:p>
            <a:pPr marL="800100" lvl="1" indent="-342900" algn="just">
              <a:buFont typeface="Wingdings" panose="05000000000000000000" pitchFamily="2" charset="2"/>
              <a:buChar char="q"/>
            </a:pPr>
            <a:r>
              <a:rPr lang="en-ZA" sz="9600" dirty="0"/>
              <a:t>Strengthening the capacity of the Children’s Rights and Child Welfare Sector;  </a:t>
            </a:r>
          </a:p>
          <a:p>
            <a:pPr marL="800100" lvl="1" indent="-342900" algn="just">
              <a:buFont typeface="Wingdings" panose="05000000000000000000" pitchFamily="2" charset="2"/>
              <a:buChar char="q"/>
            </a:pPr>
            <a:r>
              <a:rPr lang="en-ZA" sz="9600" dirty="0"/>
              <a:t>Enhancing knowledge development on Children’s Rights at all levels of government, public and private sector, communities, schools, families, caregivers and children.</a:t>
            </a:r>
          </a:p>
          <a:p>
            <a:pPr marL="800100" lvl="1" indent="-342900" algn="just">
              <a:buFont typeface="Wingdings" panose="05000000000000000000" pitchFamily="2" charset="2"/>
              <a:buChar char="q"/>
            </a:pPr>
            <a:r>
              <a:rPr lang="en-ZA" sz="9600" dirty="0"/>
              <a:t>Promoting policies and legislation to advance the realisation of all children’s rights</a:t>
            </a:r>
          </a:p>
          <a:p>
            <a:pPr marL="342900" indent="-342900" algn="just">
              <a:buFont typeface="Wingdings" panose="05000000000000000000" pitchFamily="2" charset="2"/>
              <a:buChar char="q"/>
            </a:pPr>
            <a:endParaRPr lang="en-ZA" sz="9600" dirty="0"/>
          </a:p>
          <a:p>
            <a:pPr marL="342900" indent="-342900" algn="just">
              <a:buFont typeface="Wingdings" panose="05000000000000000000" pitchFamily="2" charset="2"/>
              <a:buChar char="q"/>
            </a:pPr>
            <a:endParaRPr lang="en-ZA" sz="8000" dirty="0"/>
          </a:p>
          <a:p>
            <a:pPr marL="342900" indent="-342900" algn="l">
              <a:buFont typeface="Wingdings" panose="05000000000000000000" pitchFamily="2" charset="2"/>
              <a:buChar char="q"/>
            </a:pPr>
            <a:endParaRPr lang="en-ZA" sz="9600" dirty="0"/>
          </a:p>
          <a:p>
            <a:pPr marL="342900" indent="-342900" algn="l">
              <a:buFont typeface="Wingdings" panose="05000000000000000000" pitchFamily="2" charset="2"/>
              <a:buChar char="q"/>
            </a:pPr>
            <a:endParaRPr lang="en-ZA" sz="9600" dirty="0"/>
          </a:p>
          <a:p>
            <a:pPr marL="342900" indent="-342900" algn="l">
              <a:buFont typeface="Wingdings" panose="05000000000000000000" pitchFamily="2" charset="2"/>
              <a:buChar char="q"/>
            </a:pPr>
            <a:endParaRPr lang="en-ZA" sz="9600" dirty="0"/>
          </a:p>
          <a:p>
            <a:pPr marL="342900" indent="-342900" algn="l">
              <a:buFont typeface="Wingdings" panose="05000000000000000000" pitchFamily="2" charset="2"/>
              <a:buChar char="q"/>
            </a:pPr>
            <a:endParaRPr lang="en-ZA" sz="9600" dirty="0"/>
          </a:p>
          <a:p>
            <a:pPr marL="342900" indent="-342900" algn="l">
              <a:buFont typeface="Wingdings" panose="05000000000000000000" pitchFamily="2" charset="2"/>
              <a:buChar char="q"/>
            </a:pPr>
            <a:endParaRPr lang="en-ZA" sz="14400" dirty="0"/>
          </a:p>
          <a:p>
            <a:pPr algn="l"/>
            <a:endParaRPr lang="en-ZA" sz="5000" dirty="0"/>
          </a:p>
        </p:txBody>
      </p:sp>
      <p:sp>
        <p:nvSpPr>
          <p:cNvPr id="8" name="Title 7">
            <a:extLst>
              <a:ext uri="{FF2B5EF4-FFF2-40B4-BE49-F238E27FC236}">
                <a16:creationId xmlns:a16="http://schemas.microsoft.com/office/drawing/2014/main" xmlns="" id="{290B6F49-87D2-4719-92A1-018149BC3C06}"/>
              </a:ext>
            </a:extLst>
          </p:cNvPr>
          <p:cNvSpPr>
            <a:spLocks noGrp="1"/>
          </p:cNvSpPr>
          <p:nvPr>
            <p:ph type="ctrTitle"/>
          </p:nvPr>
        </p:nvSpPr>
        <p:spPr>
          <a:xfrm>
            <a:off x="70083" y="987417"/>
            <a:ext cx="11680537" cy="446809"/>
          </a:xfrm>
        </p:spPr>
        <p:txBody>
          <a:bodyPr>
            <a:noAutofit/>
          </a:bodyPr>
          <a:lstStyle/>
          <a:p>
            <a:r>
              <a:rPr lang="en-US" sz="3200" dirty="0"/>
              <a:t/>
            </a:r>
            <a:br>
              <a:rPr lang="en-US" sz="3200" dirty="0"/>
            </a:br>
            <a:r>
              <a:rPr lang="en-US" sz="3200" dirty="0"/>
              <a:t/>
            </a:r>
            <a:br>
              <a:rPr lang="en-US" sz="3200" dirty="0"/>
            </a:br>
            <a:r>
              <a:rPr lang="en-US" sz="3200" dirty="0"/>
              <a:t/>
            </a:r>
            <a:br>
              <a:rPr lang="en-US" sz="3200" dirty="0"/>
            </a:br>
            <a:r>
              <a:rPr lang="en-US" sz="3200" dirty="0"/>
              <a:t/>
            </a:r>
            <a:br>
              <a:rPr lang="en-US" sz="3200" dirty="0"/>
            </a:br>
            <a:r>
              <a:rPr lang="en-US" sz="3200" dirty="0"/>
              <a:t/>
            </a:r>
            <a:br>
              <a:rPr lang="en-US" sz="3200" dirty="0"/>
            </a:br>
            <a:r>
              <a:rPr lang="en-US" sz="3200" dirty="0"/>
              <a:t/>
            </a:r>
            <a:br>
              <a:rPr lang="en-US" sz="3200" dirty="0"/>
            </a:br>
            <a:r>
              <a:rPr lang="en-US" sz="3200" dirty="0"/>
              <a:t/>
            </a:r>
            <a:br>
              <a:rPr lang="en-US" sz="3200" dirty="0"/>
            </a:br>
            <a:r>
              <a:rPr lang="en-US" sz="2800" dirty="0">
                <a:latin typeface="Arial Black" panose="020B0A04020102020204" pitchFamily="34" charset="0"/>
              </a:rPr>
              <a:t/>
            </a:r>
            <a:br>
              <a:rPr lang="en-US" sz="2800" dirty="0">
                <a:latin typeface="Arial Black" panose="020B0A04020102020204" pitchFamily="34" charset="0"/>
              </a:rPr>
            </a:br>
            <a:r>
              <a:rPr lang="en-US" sz="2800" dirty="0">
                <a:latin typeface="Arial Black" panose="020B0A04020102020204" pitchFamily="34" charset="0"/>
              </a:rPr>
              <a:t>G</a:t>
            </a:r>
            <a:br>
              <a:rPr lang="en-US" sz="2800" dirty="0">
                <a:latin typeface="Arial Black" panose="020B0A04020102020204" pitchFamily="34" charset="0"/>
              </a:rPr>
            </a:br>
            <a:r>
              <a:rPr lang="en-US" sz="2800" dirty="0">
                <a:latin typeface="Arial Black" panose="020B0A04020102020204" pitchFamily="34" charset="0"/>
              </a:rPr>
              <a:t/>
            </a:r>
            <a:br>
              <a:rPr lang="en-US" sz="2800" dirty="0">
                <a:latin typeface="Arial Black" panose="020B0A04020102020204" pitchFamily="34" charset="0"/>
              </a:rPr>
            </a:br>
            <a:r>
              <a:rPr lang="en-US" sz="2800" dirty="0">
                <a:latin typeface="Arial Black" panose="020B0A04020102020204" pitchFamily="34" charset="0"/>
              </a:rPr>
              <a:t/>
            </a:r>
            <a:br>
              <a:rPr lang="en-US" sz="2800" dirty="0">
                <a:latin typeface="Arial Black" panose="020B0A04020102020204" pitchFamily="34" charset="0"/>
              </a:rPr>
            </a:br>
            <a:r>
              <a:rPr lang="en-US" sz="2800" dirty="0">
                <a:latin typeface="Arial Black" panose="020B0A04020102020204" pitchFamily="34" charset="0"/>
              </a:rPr>
              <a:t/>
            </a:r>
            <a:br>
              <a:rPr lang="en-US" sz="2800" dirty="0">
                <a:latin typeface="Arial Black" panose="020B0A04020102020204" pitchFamily="34" charset="0"/>
              </a:rPr>
            </a:br>
            <a:r>
              <a:rPr lang="en-US" sz="2800" dirty="0">
                <a:latin typeface="Arial Black" panose="020B0A04020102020204" pitchFamily="34" charset="0"/>
              </a:rPr>
              <a:t>GOAL AND OBJECTIVES</a:t>
            </a:r>
            <a:br>
              <a:rPr lang="en-US" sz="2800" dirty="0">
                <a:latin typeface="Arial Black" panose="020B0A04020102020204" pitchFamily="34" charset="0"/>
              </a:rPr>
            </a:br>
            <a:r>
              <a:rPr lang="en-US" sz="2800" dirty="0">
                <a:latin typeface="Arial Black" panose="020B0A04020102020204" pitchFamily="34" charset="0"/>
              </a:rPr>
              <a:t/>
            </a:r>
            <a:br>
              <a:rPr lang="en-US" sz="2800" dirty="0">
                <a:latin typeface="Arial Black" panose="020B0A04020102020204" pitchFamily="34" charset="0"/>
              </a:rPr>
            </a:br>
            <a:r>
              <a:rPr lang="en-US" sz="2800" dirty="0">
                <a:latin typeface="Arial Black" panose="020B0A04020102020204" pitchFamily="34" charset="0"/>
              </a:rPr>
              <a:t>GOAL </a:t>
            </a:r>
            <a:endParaRPr lang="en-ZA" sz="2800" dirty="0"/>
          </a:p>
        </p:txBody>
      </p:sp>
      <p:sp>
        <p:nvSpPr>
          <p:cNvPr id="10" name="TextBox 9">
            <a:extLst>
              <a:ext uri="{FF2B5EF4-FFF2-40B4-BE49-F238E27FC236}">
                <a16:creationId xmlns:a16="http://schemas.microsoft.com/office/drawing/2014/main" xmlns=""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xmlns=""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Tree>
    <p:extLst>
      <p:ext uri="{BB962C8B-B14F-4D97-AF65-F5344CB8AC3E}">
        <p14:creationId xmlns:p14="http://schemas.microsoft.com/office/powerpoint/2010/main" xmlns="" val="8462015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xmlns="" id="{3B043EA8-3816-4419-BC1F-C05B08792D63}"/>
              </a:ext>
            </a:extLst>
          </p:cNvPr>
          <p:cNvSpPr>
            <a:spLocks noGrp="1"/>
          </p:cNvSpPr>
          <p:nvPr>
            <p:ph type="subTitle" idx="1"/>
          </p:nvPr>
        </p:nvSpPr>
        <p:spPr>
          <a:xfrm>
            <a:off x="1" y="467590"/>
            <a:ext cx="12192000" cy="5450873"/>
          </a:xfrm>
        </p:spPr>
        <p:txBody>
          <a:bodyPr>
            <a:normAutofit fontScale="25000" lnSpcReduction="20000"/>
          </a:bodyPr>
          <a:lstStyle/>
          <a:p>
            <a:pPr algn="just"/>
            <a:r>
              <a:rPr lang="en-ZA" sz="9600" b="1" u="sng" dirty="0"/>
              <a:t>Mainstreaming level</a:t>
            </a:r>
            <a:endParaRPr lang="en-ZA" sz="9600" dirty="0"/>
          </a:p>
          <a:p>
            <a:pPr marL="342900" indent="-342900" algn="just">
              <a:buFont typeface="Wingdings" panose="05000000000000000000" pitchFamily="2" charset="2"/>
              <a:buChar char="q"/>
            </a:pPr>
            <a:r>
              <a:rPr lang="en-ZA" sz="9600" dirty="0"/>
              <a:t>Mainstream a child-centred approach (in developmental interventions) in all sectors and spheres of government.</a:t>
            </a:r>
          </a:p>
          <a:p>
            <a:pPr algn="just"/>
            <a:r>
              <a:rPr lang="en-ZA" sz="9600" b="1" u="sng" dirty="0"/>
              <a:t>Advocacy Level </a:t>
            </a:r>
            <a:endParaRPr lang="en-ZA" sz="9600" dirty="0"/>
          </a:p>
          <a:p>
            <a:pPr marL="342900" indent="-342900" algn="just">
              <a:buFont typeface="Wingdings" panose="05000000000000000000" pitchFamily="2" charset="2"/>
              <a:buChar char="q"/>
            </a:pPr>
            <a:r>
              <a:rPr lang="en-ZA" sz="9600" dirty="0"/>
              <a:t>Strengthen and heighten awareness within government departments and in the general public of the principles of Children’s Rights implementation - including civil rights, freedoms and capacities of the child;</a:t>
            </a:r>
          </a:p>
          <a:p>
            <a:pPr marL="342900" indent="-342900" algn="just">
              <a:buFont typeface="Wingdings" panose="05000000000000000000" pitchFamily="2" charset="2"/>
              <a:buChar char="q"/>
            </a:pPr>
            <a:r>
              <a:rPr lang="en-ZA" sz="9600" dirty="0"/>
              <a:t>Support and embrace participation and contributions by children themselves and by the Children’s Rights sector towards the national transformation process, and progress towards unity and social cohesion.</a:t>
            </a:r>
          </a:p>
          <a:p>
            <a:pPr algn="just"/>
            <a:r>
              <a:rPr lang="en-ZA" sz="9600" b="1" u="sng" dirty="0"/>
              <a:t>Institutional level </a:t>
            </a:r>
          </a:p>
          <a:p>
            <a:pPr marL="342900" indent="-342900" algn="just">
              <a:buFont typeface="Wingdings" panose="05000000000000000000" pitchFamily="2" charset="2"/>
              <a:buChar char="q"/>
            </a:pPr>
            <a:r>
              <a:rPr lang="en-ZA" sz="9600" dirty="0"/>
              <a:t>Strengthen leadership and consolidate institutional arrangements and measures of children’s rights co-ordination and implementation;</a:t>
            </a:r>
          </a:p>
          <a:p>
            <a:pPr marL="342900" indent="-342900" algn="just">
              <a:buFont typeface="Wingdings" panose="05000000000000000000" pitchFamily="2" charset="2"/>
              <a:buChar char="q"/>
            </a:pPr>
            <a:r>
              <a:rPr lang="en-ZA" sz="9600" dirty="0"/>
              <a:t>Create an enabling environment for the implementation of the 4</a:t>
            </a:r>
            <a:r>
              <a:rPr lang="en-ZA" sz="9600" baseline="30000" dirty="0"/>
              <a:t>th</a:t>
            </a:r>
            <a:r>
              <a:rPr lang="en-ZA" sz="9600" dirty="0"/>
              <a:t> NPAC;</a:t>
            </a:r>
          </a:p>
          <a:p>
            <a:pPr marL="342900" indent="-342900" algn="just">
              <a:buFont typeface="Wingdings" panose="05000000000000000000" pitchFamily="2" charset="2"/>
              <a:buChar char="q"/>
            </a:pPr>
            <a:r>
              <a:rPr lang="en-ZA" sz="9600" dirty="0"/>
              <a:t>Enhance the influence and authority of the apex structure and its focal points;</a:t>
            </a:r>
          </a:p>
          <a:p>
            <a:pPr marL="342900" indent="-342900" algn="just">
              <a:buFont typeface="Wingdings" panose="05000000000000000000" pitchFamily="2" charset="2"/>
              <a:buChar char="q"/>
            </a:pPr>
            <a:r>
              <a:rPr lang="en-ZA" sz="9600" dirty="0"/>
              <a:t>Resource allocation: Align the Plan with government’s MTEF programme</a:t>
            </a:r>
          </a:p>
          <a:p>
            <a:endParaRPr lang="en-ZA" sz="11200" b="1" dirty="0">
              <a:latin typeface="Arial Black" panose="020B0A04020102020204" pitchFamily="34" charset="0"/>
            </a:endParaRPr>
          </a:p>
          <a:p>
            <a:pPr marL="342900" indent="-342900" algn="just">
              <a:buFont typeface="Wingdings" panose="05000000000000000000" pitchFamily="2" charset="2"/>
              <a:buChar char="q"/>
            </a:pPr>
            <a:endParaRPr lang="en-ZA" sz="9600" dirty="0"/>
          </a:p>
          <a:p>
            <a:pPr marL="342900" indent="-342900" algn="just">
              <a:buFont typeface="Wingdings" panose="05000000000000000000" pitchFamily="2" charset="2"/>
              <a:buChar char="q"/>
            </a:pPr>
            <a:endParaRPr lang="en-ZA" sz="8000" dirty="0"/>
          </a:p>
          <a:p>
            <a:pPr marL="342900" indent="-342900" algn="l">
              <a:buFont typeface="Wingdings" panose="05000000000000000000" pitchFamily="2" charset="2"/>
              <a:buChar char="q"/>
            </a:pPr>
            <a:endParaRPr lang="en-ZA" sz="9600" dirty="0"/>
          </a:p>
          <a:p>
            <a:pPr marL="342900" indent="-342900" algn="l">
              <a:buFont typeface="Wingdings" panose="05000000000000000000" pitchFamily="2" charset="2"/>
              <a:buChar char="q"/>
            </a:pPr>
            <a:endParaRPr lang="en-ZA" sz="9600" dirty="0"/>
          </a:p>
          <a:p>
            <a:pPr marL="342900" indent="-342900" algn="l">
              <a:buFont typeface="Wingdings" panose="05000000000000000000" pitchFamily="2" charset="2"/>
              <a:buChar char="q"/>
            </a:pPr>
            <a:endParaRPr lang="en-ZA" sz="9600" dirty="0"/>
          </a:p>
          <a:p>
            <a:pPr marL="342900" indent="-342900" algn="l">
              <a:buFont typeface="Wingdings" panose="05000000000000000000" pitchFamily="2" charset="2"/>
              <a:buChar char="q"/>
            </a:pPr>
            <a:endParaRPr lang="en-ZA" sz="9600" dirty="0"/>
          </a:p>
          <a:p>
            <a:pPr marL="342900" indent="-342900" algn="l">
              <a:buFont typeface="Wingdings" panose="05000000000000000000" pitchFamily="2" charset="2"/>
              <a:buChar char="q"/>
            </a:pPr>
            <a:endParaRPr lang="en-ZA" sz="14400" dirty="0"/>
          </a:p>
          <a:p>
            <a:pPr algn="l"/>
            <a:endParaRPr lang="en-ZA" sz="5000" dirty="0"/>
          </a:p>
        </p:txBody>
      </p:sp>
      <p:sp>
        <p:nvSpPr>
          <p:cNvPr id="8" name="Title 7">
            <a:extLst>
              <a:ext uri="{FF2B5EF4-FFF2-40B4-BE49-F238E27FC236}">
                <a16:creationId xmlns:a16="http://schemas.microsoft.com/office/drawing/2014/main" xmlns="" id="{290B6F49-87D2-4719-92A1-018149BC3C06}"/>
              </a:ext>
            </a:extLst>
          </p:cNvPr>
          <p:cNvSpPr>
            <a:spLocks noGrp="1"/>
          </p:cNvSpPr>
          <p:nvPr>
            <p:ph type="ctrTitle"/>
          </p:nvPr>
        </p:nvSpPr>
        <p:spPr>
          <a:xfrm>
            <a:off x="258618" y="103908"/>
            <a:ext cx="11680537" cy="446809"/>
          </a:xfrm>
        </p:spPr>
        <p:txBody>
          <a:bodyPr>
            <a:noAutofit/>
          </a:bodyPr>
          <a:lstStyle/>
          <a:p>
            <a:r>
              <a:rPr lang="en-US" sz="3200" dirty="0"/>
              <a:t/>
            </a:r>
            <a:br>
              <a:rPr lang="en-US" sz="3200" dirty="0"/>
            </a:br>
            <a:r>
              <a:rPr lang="en-US" sz="3200" dirty="0"/>
              <a:t/>
            </a:r>
            <a:br>
              <a:rPr lang="en-US" sz="3200" dirty="0"/>
            </a:br>
            <a:r>
              <a:rPr lang="en-US" sz="3200" dirty="0"/>
              <a:t/>
            </a:r>
            <a:br>
              <a:rPr lang="en-US" sz="3200" dirty="0"/>
            </a:br>
            <a:r>
              <a:rPr lang="en-US" sz="3200" dirty="0"/>
              <a:t/>
            </a:r>
            <a:br>
              <a:rPr lang="en-US" sz="3200" dirty="0"/>
            </a:br>
            <a:r>
              <a:rPr lang="en-US" sz="2400" dirty="0">
                <a:latin typeface="Arial Black" panose="020B0A04020102020204" pitchFamily="34" charset="0"/>
              </a:rPr>
              <a:t>OBJECTIVES ( CONT….)</a:t>
            </a:r>
            <a:endParaRPr lang="en-ZA" sz="2800" dirty="0"/>
          </a:p>
        </p:txBody>
      </p:sp>
      <p:sp>
        <p:nvSpPr>
          <p:cNvPr id="10" name="TextBox 9">
            <a:extLst>
              <a:ext uri="{FF2B5EF4-FFF2-40B4-BE49-F238E27FC236}">
                <a16:creationId xmlns:a16="http://schemas.microsoft.com/office/drawing/2014/main" xmlns=""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xmlns=""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Tree>
    <p:extLst>
      <p:ext uri="{BB962C8B-B14F-4D97-AF65-F5344CB8AC3E}">
        <p14:creationId xmlns:p14="http://schemas.microsoft.com/office/powerpoint/2010/main" xmlns="" val="35817051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xmlns="" id="{3B043EA8-3816-4419-BC1F-C05B08792D63}"/>
              </a:ext>
            </a:extLst>
          </p:cNvPr>
          <p:cNvSpPr>
            <a:spLocks noGrp="1"/>
          </p:cNvSpPr>
          <p:nvPr>
            <p:ph type="subTitle" idx="1"/>
          </p:nvPr>
        </p:nvSpPr>
        <p:spPr>
          <a:xfrm>
            <a:off x="1" y="467590"/>
            <a:ext cx="12192000" cy="5450873"/>
          </a:xfrm>
        </p:spPr>
        <p:txBody>
          <a:bodyPr>
            <a:normAutofit fontScale="25000" lnSpcReduction="20000"/>
          </a:bodyPr>
          <a:lstStyle/>
          <a:p>
            <a:pPr marL="342900" indent="-342900" algn="just">
              <a:buFont typeface="Wingdings" panose="05000000000000000000" pitchFamily="2" charset="2"/>
              <a:buChar char="q"/>
            </a:pPr>
            <a:r>
              <a:rPr lang="en-ZA" sz="9600" b="1" u="sng" dirty="0"/>
              <a:t>Monitoring and Evaluation </a:t>
            </a:r>
          </a:p>
          <a:p>
            <a:pPr marL="342900" indent="-342900" algn="just">
              <a:buFont typeface="Wingdings" panose="05000000000000000000" pitchFamily="2" charset="2"/>
              <a:buChar char="q"/>
            </a:pPr>
            <a:r>
              <a:rPr lang="en-ZA" sz="9600" dirty="0"/>
              <a:t>Strengthen national measures for children’s rights implementation, general principles and civil rights and freedoms for delivery on children’s rights;</a:t>
            </a:r>
          </a:p>
          <a:p>
            <a:pPr marL="342900" indent="-342900" algn="just">
              <a:buFont typeface="Wingdings" panose="05000000000000000000" pitchFamily="2" charset="2"/>
              <a:buChar char="q"/>
            </a:pPr>
            <a:r>
              <a:rPr lang="en-ZA" sz="9600" dirty="0"/>
              <a:t>Set macro goals and indicators to enable Departments, Provinces, Municipalities and organs of civil society to create micro goals and indicators in line with their 2019-2024 MTSF and MTEF;</a:t>
            </a:r>
          </a:p>
          <a:p>
            <a:pPr marL="342900" indent="-342900" algn="just">
              <a:buFont typeface="Wingdings" panose="05000000000000000000" pitchFamily="2" charset="2"/>
              <a:buChar char="q"/>
            </a:pPr>
            <a:r>
              <a:rPr lang="en-ZA" sz="9600" dirty="0"/>
              <a:t>Co-ordinate and facilitate compliance with South Africa’s Child Rights treaty reporting and the dissemination and South Africa’s response to the concluding observations and recommendations received from the UN and AU committees respectively;</a:t>
            </a:r>
          </a:p>
          <a:p>
            <a:pPr marL="342900" indent="-342900" algn="just">
              <a:buFont typeface="Wingdings" panose="05000000000000000000" pitchFamily="2" charset="2"/>
              <a:buChar char="q"/>
            </a:pPr>
            <a:r>
              <a:rPr lang="en-ZA" sz="9600" dirty="0"/>
              <a:t>Develop the NPAC Comprehensive National Children’s Rights Implementation Matrix to ensure integrated implementation and monitoring.</a:t>
            </a:r>
          </a:p>
          <a:p>
            <a:pPr marL="342900" indent="-342900" algn="just">
              <a:buFont typeface="Wingdings" panose="05000000000000000000" pitchFamily="2" charset="2"/>
              <a:buChar char="q"/>
            </a:pPr>
            <a:r>
              <a:rPr lang="en-ZA" sz="9600" dirty="0"/>
              <a:t>Mobilise the involvement of strategic partners in the implementation of the national children’s rights agenda.</a:t>
            </a:r>
          </a:p>
          <a:p>
            <a:pPr marL="342900" indent="-342900" algn="just">
              <a:buFont typeface="Wingdings" panose="05000000000000000000" pitchFamily="2" charset="2"/>
              <a:buChar char="q"/>
            </a:pPr>
            <a:endParaRPr lang="en-ZA" sz="8000" dirty="0"/>
          </a:p>
          <a:p>
            <a:pPr marL="342900" indent="-342900" algn="l">
              <a:buFont typeface="Wingdings" panose="05000000000000000000" pitchFamily="2" charset="2"/>
              <a:buChar char="q"/>
            </a:pPr>
            <a:endParaRPr lang="en-ZA" sz="9600" dirty="0"/>
          </a:p>
          <a:p>
            <a:pPr marL="342900" indent="-342900" algn="l">
              <a:buFont typeface="Wingdings" panose="05000000000000000000" pitchFamily="2" charset="2"/>
              <a:buChar char="q"/>
            </a:pPr>
            <a:endParaRPr lang="en-ZA" sz="9600" dirty="0"/>
          </a:p>
          <a:p>
            <a:pPr marL="342900" indent="-342900" algn="l">
              <a:buFont typeface="Wingdings" panose="05000000000000000000" pitchFamily="2" charset="2"/>
              <a:buChar char="q"/>
            </a:pPr>
            <a:endParaRPr lang="en-ZA" sz="9600" dirty="0"/>
          </a:p>
          <a:p>
            <a:pPr marL="342900" indent="-342900" algn="l">
              <a:buFont typeface="Wingdings" panose="05000000000000000000" pitchFamily="2" charset="2"/>
              <a:buChar char="q"/>
            </a:pPr>
            <a:endParaRPr lang="en-ZA" sz="9600" dirty="0"/>
          </a:p>
          <a:p>
            <a:pPr marL="342900" indent="-342900" algn="l">
              <a:buFont typeface="Wingdings" panose="05000000000000000000" pitchFamily="2" charset="2"/>
              <a:buChar char="q"/>
            </a:pPr>
            <a:endParaRPr lang="en-ZA" sz="14400" dirty="0"/>
          </a:p>
          <a:p>
            <a:pPr algn="l"/>
            <a:endParaRPr lang="en-ZA" sz="5000" dirty="0"/>
          </a:p>
        </p:txBody>
      </p:sp>
      <p:sp>
        <p:nvSpPr>
          <p:cNvPr id="8" name="Title 7">
            <a:extLst>
              <a:ext uri="{FF2B5EF4-FFF2-40B4-BE49-F238E27FC236}">
                <a16:creationId xmlns:a16="http://schemas.microsoft.com/office/drawing/2014/main" xmlns="" id="{290B6F49-87D2-4719-92A1-018149BC3C06}"/>
              </a:ext>
            </a:extLst>
          </p:cNvPr>
          <p:cNvSpPr>
            <a:spLocks noGrp="1"/>
          </p:cNvSpPr>
          <p:nvPr>
            <p:ph type="ctrTitle"/>
          </p:nvPr>
        </p:nvSpPr>
        <p:spPr>
          <a:xfrm>
            <a:off x="258618" y="103908"/>
            <a:ext cx="11680537" cy="446809"/>
          </a:xfrm>
        </p:spPr>
        <p:txBody>
          <a:bodyPr>
            <a:noAutofit/>
          </a:bodyPr>
          <a:lstStyle/>
          <a:p>
            <a:r>
              <a:rPr lang="en-US" sz="3200" dirty="0"/>
              <a:t/>
            </a:r>
            <a:br>
              <a:rPr lang="en-US" sz="3200" dirty="0"/>
            </a:br>
            <a:r>
              <a:rPr lang="en-US" sz="3200" dirty="0"/>
              <a:t/>
            </a:r>
            <a:br>
              <a:rPr lang="en-US" sz="3200" dirty="0"/>
            </a:br>
            <a:r>
              <a:rPr lang="en-US" sz="3200" dirty="0"/>
              <a:t/>
            </a:r>
            <a:br>
              <a:rPr lang="en-US" sz="3200" dirty="0"/>
            </a:br>
            <a:r>
              <a:rPr lang="en-US" sz="3200" dirty="0"/>
              <a:t/>
            </a:r>
            <a:br>
              <a:rPr lang="en-US" sz="3200" dirty="0"/>
            </a:br>
            <a:r>
              <a:rPr lang="en-US" sz="2400" dirty="0">
                <a:latin typeface="Arial Black" panose="020B0A04020102020204" pitchFamily="34" charset="0"/>
              </a:rPr>
              <a:t>OBJECTIVES ( CONT….)</a:t>
            </a:r>
            <a:endParaRPr lang="en-ZA" sz="2800" dirty="0"/>
          </a:p>
        </p:txBody>
      </p:sp>
      <p:sp>
        <p:nvSpPr>
          <p:cNvPr id="10" name="TextBox 9">
            <a:extLst>
              <a:ext uri="{FF2B5EF4-FFF2-40B4-BE49-F238E27FC236}">
                <a16:creationId xmlns:a16="http://schemas.microsoft.com/office/drawing/2014/main" xmlns=""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xmlns=""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Tree>
    <p:extLst>
      <p:ext uri="{BB962C8B-B14F-4D97-AF65-F5344CB8AC3E}">
        <p14:creationId xmlns:p14="http://schemas.microsoft.com/office/powerpoint/2010/main" xmlns="" val="28159658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xmlns="" id="{3B043EA8-3816-4419-BC1F-C05B08792D63}"/>
              </a:ext>
            </a:extLst>
          </p:cNvPr>
          <p:cNvSpPr>
            <a:spLocks noGrp="1"/>
          </p:cNvSpPr>
          <p:nvPr>
            <p:ph type="subTitle" idx="1"/>
          </p:nvPr>
        </p:nvSpPr>
        <p:spPr>
          <a:xfrm>
            <a:off x="44605" y="594246"/>
            <a:ext cx="12096595" cy="5159783"/>
          </a:xfrm>
        </p:spPr>
        <p:txBody>
          <a:bodyPr>
            <a:normAutofit fontScale="25000" lnSpcReduction="20000"/>
          </a:bodyPr>
          <a:lstStyle/>
          <a:p>
            <a:pPr algn="l"/>
            <a:r>
              <a:rPr lang="en-ZA" sz="5600" dirty="0"/>
              <a:t> </a:t>
            </a:r>
          </a:p>
          <a:p>
            <a:pPr marL="1143000" indent="-1143000" algn="just">
              <a:buFont typeface="Wingdings" panose="05000000000000000000" pitchFamily="2" charset="2"/>
              <a:buChar char="q"/>
            </a:pPr>
            <a:r>
              <a:rPr lang="en-ZA" sz="9600" dirty="0"/>
              <a:t>Central to delivery against the NPAC is the requirement for functional, effective and efficient institutional mechanisms for the co-ordination of the NPAC goals and objectives. </a:t>
            </a:r>
          </a:p>
          <a:p>
            <a:pPr marL="1143000" indent="-1143000" algn="just">
              <a:buFont typeface="Wingdings" panose="05000000000000000000" pitchFamily="2" charset="2"/>
              <a:buChar char="q"/>
            </a:pPr>
            <a:r>
              <a:rPr lang="en-ZA" sz="9600" dirty="0"/>
              <a:t>This involves multiple international, regional and national instruments and commitments. In this chapter, the institutional mechanisms for the coordination of the 4</a:t>
            </a:r>
            <a:r>
              <a:rPr lang="en-ZA" sz="9600" baseline="30000" dirty="0"/>
              <a:t>th</a:t>
            </a:r>
            <a:r>
              <a:rPr lang="en-ZA" sz="9600" dirty="0"/>
              <a:t> NPAC are presented, in terms of </a:t>
            </a:r>
          </a:p>
          <a:p>
            <a:pPr marL="1828800" lvl="1" indent="-1371600" algn="just">
              <a:buAutoNum type="alphaLcParenBoth"/>
            </a:pPr>
            <a:r>
              <a:rPr lang="en-ZA" sz="9600" dirty="0"/>
              <a:t>International and regional instruments, including the African Charter on the Rights and Welfare of the Child, the United Nations Convention on the Rights of Child, the National Development Plan and the Sustainable Development Goals; </a:t>
            </a:r>
          </a:p>
          <a:p>
            <a:pPr marL="1828800" lvl="1" indent="-1371600" algn="just">
              <a:buAutoNum type="alphaLcParenBoth"/>
            </a:pPr>
            <a:r>
              <a:rPr lang="en-ZA" sz="9600" dirty="0"/>
              <a:t>South African legislation pertaining to child care and protection; </a:t>
            </a:r>
          </a:p>
          <a:p>
            <a:pPr marL="1828800" lvl="1" indent="-1371600" algn="just">
              <a:buAutoNum type="alphaLcParenBoth"/>
            </a:pPr>
            <a:r>
              <a:rPr lang="en-ZA" sz="9600" dirty="0"/>
              <a:t>Oversight and accountability mechanisms; </a:t>
            </a:r>
          </a:p>
          <a:p>
            <a:pPr marL="1828800" lvl="1" indent="-1371600" algn="just">
              <a:buAutoNum type="alphaLcParenBoth"/>
            </a:pPr>
            <a:r>
              <a:rPr lang="en-ZA" sz="9600" dirty="0"/>
              <a:t>The function and management of Children’s Rights within national, provincial and municipal departments, as well as societal institutions; and finally, </a:t>
            </a:r>
          </a:p>
          <a:p>
            <a:pPr marL="1828800" lvl="1" indent="-1371600" algn="just">
              <a:buAutoNum type="alphaLcParenBoth"/>
            </a:pPr>
            <a:r>
              <a:rPr lang="en-ZA" sz="9600" dirty="0"/>
              <a:t>Implementation resources in terms of budget allocation and funding. </a:t>
            </a:r>
          </a:p>
          <a:p>
            <a:pPr algn="l"/>
            <a:endParaRPr lang="en-ZA" sz="9600" dirty="0"/>
          </a:p>
          <a:p>
            <a:pPr algn="l"/>
            <a:r>
              <a:rPr lang="en-ZA" sz="9600" dirty="0"/>
              <a:t> </a:t>
            </a:r>
          </a:p>
          <a:p>
            <a:pPr algn="l"/>
            <a:endParaRPr lang="en-ZA" sz="9600" dirty="0"/>
          </a:p>
          <a:p>
            <a:pPr algn="l"/>
            <a:endParaRPr lang="en-ZA" sz="9600" dirty="0"/>
          </a:p>
          <a:p>
            <a:pPr marL="285750" indent="-285750" algn="just">
              <a:buFont typeface="Wingdings" panose="05000000000000000000" pitchFamily="2" charset="2"/>
              <a:buChar char="q"/>
            </a:pPr>
            <a:endParaRPr lang="en-ZA" dirty="0"/>
          </a:p>
          <a:p>
            <a:pPr marL="285750" indent="-285750" algn="just">
              <a:buFont typeface="Wingdings" panose="05000000000000000000" pitchFamily="2" charset="2"/>
              <a:buChar char="q"/>
            </a:pPr>
            <a:endParaRPr lang="en-ZA" sz="1800" dirty="0"/>
          </a:p>
          <a:p>
            <a:r>
              <a:rPr lang="en-ZA" dirty="0"/>
              <a:t> </a:t>
            </a:r>
            <a:endParaRPr lang="en-ZA" sz="2000" dirty="0"/>
          </a:p>
          <a:p>
            <a:pPr algn="just"/>
            <a:endParaRPr lang="en-ZA" sz="2200" dirty="0"/>
          </a:p>
        </p:txBody>
      </p:sp>
      <p:sp>
        <p:nvSpPr>
          <p:cNvPr id="8" name="Title 7">
            <a:extLst>
              <a:ext uri="{FF2B5EF4-FFF2-40B4-BE49-F238E27FC236}">
                <a16:creationId xmlns:a16="http://schemas.microsoft.com/office/drawing/2014/main" xmlns="" id="{290B6F49-87D2-4719-92A1-018149BC3C06}"/>
              </a:ext>
            </a:extLst>
          </p:cNvPr>
          <p:cNvSpPr>
            <a:spLocks noGrp="1"/>
          </p:cNvSpPr>
          <p:nvPr>
            <p:ph type="ctrTitle"/>
          </p:nvPr>
        </p:nvSpPr>
        <p:spPr>
          <a:xfrm>
            <a:off x="374073" y="456741"/>
            <a:ext cx="11767127" cy="830496"/>
          </a:xfrm>
        </p:spPr>
        <p:txBody>
          <a:bodyPr>
            <a:noAutofit/>
          </a:bodyPr>
          <a:lstStyle/>
          <a:p>
            <a:r>
              <a:rPr lang="en-US" sz="4400" dirty="0"/>
              <a:t/>
            </a:r>
            <a:br>
              <a:rPr lang="en-US" sz="4400" dirty="0"/>
            </a:br>
            <a:r>
              <a:rPr lang="en-US" sz="4400" dirty="0"/>
              <a:t/>
            </a:r>
            <a:br>
              <a:rPr lang="en-US" sz="4400" dirty="0"/>
            </a:br>
            <a:r>
              <a:rPr lang="en-US" sz="3200" dirty="0">
                <a:latin typeface="Arial Black" panose="020B0A04020102020204" pitchFamily="34" charset="0"/>
              </a:rPr>
              <a:t>Institutional Mechanisms</a:t>
            </a:r>
            <a:br>
              <a:rPr lang="en-US" sz="3200" dirty="0">
                <a:latin typeface="Arial Black" panose="020B0A04020102020204" pitchFamily="34" charset="0"/>
              </a:rPr>
            </a:br>
            <a:endParaRPr lang="en-ZA" sz="4400" dirty="0">
              <a:latin typeface="Arial Black" panose="020B0A04020102020204" pitchFamily="34" charset="0"/>
            </a:endParaRPr>
          </a:p>
        </p:txBody>
      </p:sp>
      <p:sp>
        <p:nvSpPr>
          <p:cNvPr id="10" name="TextBox 9">
            <a:extLst>
              <a:ext uri="{FF2B5EF4-FFF2-40B4-BE49-F238E27FC236}">
                <a16:creationId xmlns:a16="http://schemas.microsoft.com/office/drawing/2014/main" xmlns=""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xmlns=""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
        <p:nvSpPr>
          <p:cNvPr id="2" name="Rectangle 1"/>
          <p:cNvSpPr/>
          <p:nvPr/>
        </p:nvSpPr>
        <p:spPr>
          <a:xfrm>
            <a:off x="193964" y="334064"/>
            <a:ext cx="11480800" cy="769441"/>
          </a:xfrm>
          <a:prstGeom prst="rect">
            <a:avLst/>
          </a:prstGeom>
        </p:spPr>
        <p:txBody>
          <a:bodyPr wrap="square">
            <a:spAutoFit/>
          </a:bodyPr>
          <a:lstStyle/>
          <a:p>
            <a:pPr algn="just"/>
            <a:r>
              <a:rPr lang="en-US" sz="4400" b="1" dirty="0"/>
              <a:t> </a:t>
            </a:r>
          </a:p>
        </p:txBody>
      </p:sp>
    </p:spTree>
    <p:extLst>
      <p:ext uri="{BB962C8B-B14F-4D97-AF65-F5344CB8AC3E}">
        <p14:creationId xmlns:p14="http://schemas.microsoft.com/office/powerpoint/2010/main" xmlns="" val="22008153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xmlns="" id="{3B043EA8-3816-4419-BC1F-C05B08792D63}"/>
              </a:ext>
            </a:extLst>
          </p:cNvPr>
          <p:cNvSpPr>
            <a:spLocks noGrp="1"/>
          </p:cNvSpPr>
          <p:nvPr>
            <p:ph type="subTitle" idx="1"/>
          </p:nvPr>
        </p:nvSpPr>
        <p:spPr>
          <a:xfrm>
            <a:off x="193963" y="933495"/>
            <a:ext cx="11892020" cy="4308361"/>
          </a:xfrm>
        </p:spPr>
        <p:txBody>
          <a:bodyPr>
            <a:normAutofit/>
          </a:bodyPr>
          <a:lstStyle/>
          <a:p>
            <a:pPr algn="just"/>
            <a:r>
              <a:rPr lang="en-US" b="1" dirty="0"/>
              <a:t> </a:t>
            </a:r>
          </a:p>
        </p:txBody>
      </p:sp>
      <p:sp>
        <p:nvSpPr>
          <p:cNvPr id="8" name="Title 7">
            <a:extLst>
              <a:ext uri="{FF2B5EF4-FFF2-40B4-BE49-F238E27FC236}">
                <a16:creationId xmlns:a16="http://schemas.microsoft.com/office/drawing/2014/main" xmlns="" id="{290B6F49-87D2-4719-92A1-018149BC3C06}"/>
              </a:ext>
            </a:extLst>
          </p:cNvPr>
          <p:cNvSpPr>
            <a:spLocks noGrp="1"/>
          </p:cNvSpPr>
          <p:nvPr>
            <p:ph type="ctrTitle"/>
          </p:nvPr>
        </p:nvSpPr>
        <p:spPr>
          <a:xfrm>
            <a:off x="193963" y="84253"/>
            <a:ext cx="11167328" cy="572500"/>
          </a:xfrm>
        </p:spPr>
        <p:txBody>
          <a:bodyPr>
            <a:noAutofit/>
          </a:bodyPr>
          <a:lstStyle/>
          <a:p>
            <a:r>
              <a:rPr lang="en-US" sz="4400" dirty="0"/>
              <a:t/>
            </a:r>
            <a:br>
              <a:rPr lang="en-US" sz="4400" dirty="0"/>
            </a:br>
            <a:r>
              <a:rPr lang="en-US" sz="4400" dirty="0"/>
              <a:t/>
            </a:r>
            <a:br>
              <a:rPr lang="en-US" sz="4400" dirty="0"/>
            </a:br>
            <a:r>
              <a:rPr lang="en-ZA" sz="2400" dirty="0">
                <a:latin typeface="Arial Black" panose="020B0A04020102020204" pitchFamily="34" charset="0"/>
              </a:rPr>
              <a:t>PARTICIPATORY DIAGNOSTIC REVIEW</a:t>
            </a:r>
            <a:endParaRPr lang="en-ZA" sz="3200" dirty="0">
              <a:latin typeface="Arial Black" panose="020B0A04020102020204" pitchFamily="34" charset="0"/>
            </a:endParaRPr>
          </a:p>
        </p:txBody>
      </p:sp>
      <p:sp>
        <p:nvSpPr>
          <p:cNvPr id="10" name="TextBox 9">
            <a:extLst>
              <a:ext uri="{FF2B5EF4-FFF2-40B4-BE49-F238E27FC236}">
                <a16:creationId xmlns:a16="http://schemas.microsoft.com/office/drawing/2014/main" xmlns=""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xmlns=""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
        <p:nvSpPr>
          <p:cNvPr id="7" name="Rectangle 2"/>
          <p:cNvSpPr>
            <a:spLocks noChangeArrowheads="1"/>
          </p:cNvSpPr>
          <p:nvPr/>
        </p:nvSpPr>
        <p:spPr bwMode="auto">
          <a:xfrm>
            <a:off x="3702050" y="3402013"/>
            <a:ext cx="4022725" cy="6350"/>
          </a:xfrm>
          <a:prstGeom prst="rect">
            <a:avLst/>
          </a:prstGeom>
          <a:solidFill>
            <a:srgbClr val="000000"/>
          </a:solidFill>
          <a:ln w="9525">
            <a:solidFill>
              <a:schemeClr val="tx1"/>
            </a:solidFill>
            <a:prstDash val="solid"/>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ZA" dirty="0"/>
          </a:p>
        </p:txBody>
      </p:sp>
      <p:sp>
        <p:nvSpPr>
          <p:cNvPr id="2" name="AutoShape 2" descr="data:image/png;base64,iVBORw0KGgoAAAANSUhEUgAABPgAAAJ8CAYAAABjth9uAAAAAXNSR0IArs4c6QAAIABJREFUeF7s3QuUVNWZ8P1nn4KmQVBIFLzFJIpGTSJGA0aMRnHUSLwlitHIqxjrBoIBvASMGocYEzVEDEJ312kVdTJeEBNIvEQnGkKC47h8/TTLmYERNcYrMYKKKN1N7W8dp9u3bbq6zj5n97lU/XutWbNG99ln1+85Euefqi4l/KRVYGcReV9E3k7rC+DcCCCAAAIIIIAAAggggAACCCCAAALhBVT4LT6+Q6FQmKi1vldrfZbrusv62n/atGlDOzo67hORI3pZd1epVDqj668XCoX9tdatIjJORDpE5FERmV4qldZ1v9bvut7O5fda2+sCzoDAFxCOyxBAAAEEEEAAAQQQQAABBBBAAIFaErAa+KZOnbrn1q1bfycio7XWp1ULfMVicbdyubxaRN7SWj/TA/Zx13UXe3+tUCiM0Vo/JCIfiMiNIrKDiEwVkTdF5JhSqfSSyboKcc/qPfyeOcTDROALgcelCCCAAAIIIIAAAggggAACCCCAQK0IWAt8kyZNahg+fPgSpdTxIrKd1vrMaoGvUCgcqrV+UGtdcF33zgqoKp/Pl0RkYiaTmdDU1LTGW1csFg8rl8v3aa2bXdedIyJ+1/V2G7/X2l4X5jki8IXR41oEEEAAAQQQQAABBBBAAAEEEECgRgRsBT4vfF0mIudorX+olFqktT6vWuDL5XJnKKWaReS4Uqn0eG+mxWJxZLlcXqm1fsp13bNERHvrZs2aNXjTpk3LRWRIY2PjxPb29kY/6xYuXPhOz/vYvkeYsxg8VwQ+AyyWIoAAAggggAACCCCAAAIIIIAAArUqYCXw5XK58Uqpe5RSF2qtnxeR3/kJfPl8fp6InC0iXuSbKSI7icgarfUs13W9j+TqbDZ7sOM4D2utF7iu663/6CeXy81XSp0uIt67+Xbys67r47zd97F9jzBnMXjQCHwGWCxFAAEEEEAAAQQQQAABBBBAAAEEalUgdOCbNm3azh0dHY9orVe6rjstn897X4JRNfDl8/mBIuJ9CceJIvIX76O2SqntvC/OEJFRSqlzW1pa7sjn84d07lfs+THeXC53hVJqtvcOwM4Befftc11v7xS0fY8wZzF40Ah8BlgsRQABBBBAAAEEEEAAAQQQQAABBGpVIFTg6/y9e65S6jNtbW0nL1myZGO3WNbnR3Tz+bz3RRn3iMjAtra2U7xrPeRsNjvKcZwHvN/jJyJHKqX21lrfr7U+p+dHfrsHPqXUID/regt8hULhCD/X+r2H33WVPpbs82Ej8PmEYhkCCCCAAAIIIIAAAggggAACCCBQywKhAl+hUDhPa/1TrfXJrut634YrfgNfX6id4c774oxviMhm3sHXqxaBr5b/yeS1IYAAAggggAACCCCAAAIIIIAAAj4FAge+GTNmbP/BBx/cr5Q6rI97vd3XF2hMmjQpIyKZpUuXtnXfo/PLN+7QWp+mtX7Rz+/WC/N77xL6O/iGiYj3P5V+RorI+yLyrs9ZswwBBBBAAAEEEEAAAQQQQAABBBBAoAYFAgc+73foKaWO1Fp7X4zx0Y/WerRSao5SqqS1/vPAgQMfWbRo0T962nV7p99Nrute2CPweV+ecW65XD5mwIABf+vr23Edxxmmtf664ziD/KwrlUpedPzYT7Vv0TW9R5izdDtYX3HPWzaqM/Bt863ANfic8pIQQAABBBBAAAEEEEAAAQQQQAABBCoIBA58lUT9fkR3ypQpwxsaGh4WkeGZTOa4pqYm79t3vY/47iUiDyulXtBan1gqld7P5/MlEZmYyWQmNDU1rfHWFYtF75tz7/O+nMN1Xe/jvMrnut6O7vda2+vCPJh8RDeMHtcigAACCCCAAAIIIIAAAggggAACNSIQWeDL5XKnKqXu8T522/VlGYVC4Uyt9S0i8opSaoHWulFEZolIg9b6pK7f65fL5cYqpbwv3vA+ynu9iHhf0DFVRN7qHgcN1m1zFoNrrZ4lxHNE4AuBx6UIIIAAAggggAACCCCAAAIIIIBArQjEGvi8d93lcrljlVJetPuciLRrrf/oOM7MlpaW/+yOnM1mD3Acp1lExolIh4g8KiLTS6XSOtN1vcVGbw+b9zDZL+DDROALCMdlCCCAAAIIIIAAAggggAACCCCAQC0JWA98feHk8/l5Wuunu97BFydkks4S0IHAFxCOyxBAAAEEEEAAAQQQQAABBBBAAIFaEogs8GWz2VFKqWVa67mtra2r4kRM0llCOBD4QuBxKQIIIIAAAggggAACCCCAAAIIIFArApEFvlwud4JSasKGDRvmLF261PtderH9JOksIRAIfCHwuBQBBBBAAAEEEEAAAQQQQAABBBCoFYHIAl+tgCXodRD4EjQMjoIAAggggAACCCCAAAIIIIAAAgjEJUDgi0s+/H0JfOEN2QEBBBBAAAEEEEAAAQQQQAABBBBIvQCBL70jJPCld3acHAEEAgoceen/XBnw0tguU6Lee/Tq0dfFdgBujAACCCCAAAIIIIAAAjUvQOBL74gJfOmdHSdHAIGAAkdduu5VEb1LwMvjuuwSAl9c9NwXAQQQQAABBBBAAIH6ECDwpXfOBL70zo6TI4BAQAECX0A4LkMAAQQQQAABBBBAAIGaFiDwpXe8BL70zo6TI4BAQIH+CnyvPnWn7PqlMwKequplvIOvKhELEEAAAQQQQAABBBBAIIwAgS+MXrzXEvji9efuCCAQg0B/BD4v7nUFvn6KfAS+GJ4VbokAAggggAACCCCAQD0JEPjSO20CX3pnx8kRQCCggO3A1xX3uo7jBb5+iHwEvoDz5jIEEEAAAQQQQAABBBDwJ0Dg8+eUxFUEviROhTMhgEC/CtgMfD3jXj9GPgJfvz4VbI4AAggggAACCCCAAAIEvvQ+AwS+9M6OkyOAQEABW4GvUtzrp8hH4As4by5DAAEEEEAAAQQQQAABfwIEPn9OSVxF4EviVDgTAgj0q4CNwFct7vVD5CPw9etTweYIIIAAAggggAACCCBA4EvvM0DgS+/sODkCCAQUCBv4/MY9y5GPwBdw3lyGAAIIIIAAAggggAAC/gQIfP6ckriKwJfEqXAmBBDoV4Ewgc807lmMfAS+fn0q2BwBBBBAAAEEEEAAAQQIfOl9Bgh86Z0dJ0cgToHhIjJRRMaJyGgR2VFEBsR5IJN7Dx253wHKyQw0uSbutW2b1r+8ZdP6N+I+h8/7d4jImyLynIj8h4jcLyIbfV7LMgQQQAABBBBAAAEEEIhJgMAXE7yF2xL4LCCyBQJ1JjBZRM4XkVQFsu4zIvBF/sS2i8giEfmXyO/MDRFAAAEEEEAAAQQQQMC3AIHPN1XiFhL4EjcSDoRAogVmiMg5iT6hj8MR+Hwg9c+SW0VkYf9sza4IIIAAAggggAACCCAQVoDAF1YwvusJfPHZc2cE0iZwlIhcl7ZD93ZeAl+sU7xYRB6N6wSzFz1RUFqa47p/wPu+N3/62KEBr+UyBBBAAAEEEEAAAQR8CxD4fFMlbiGBL3Ej4UAIJFbgJhEZk9jTGRyMwGeAZX/p0yJynv1t/e1I4PPnxCoEEEAAAQQQQACB+hQg8KV37gS+9M6OkyMQpcAeInJvlDfsz3sR+PpT19fe3xKRl3yttLyIwGcZlO0QQAABBBBAAAEEakqAwJfecRL40js7To5AlALeN+bOi/KG/XkvAl9/6vra+4rOb9b1tdjmIgKfTU32QgABBBBAAAEEEKg1AQJfeidK4Evv7Dg5AlEK5ESkEOUN+/NeBL7+1PW1d4uIuL5WWl5E4LMMynYIIIAAAggggAACNSVA4EvvOAl86Z0dJ0cgSoFZInJWlDfsz3sR+PpT19fevxSR632ttLyIwGcZlO0QQAABBBBAAAEEakqAwJfecRL40js7To5AlAIXisiZUd6wP+9F4OtPXV973yEi832ttLyIwGcZlO0QQAABBBBAAAEEakqAwJfecRL40js7To5AlALGgW/BggW7Tps2beeBAwd+7D8jHnvssXfHjx+/tvvhK63t+QI3b9689eKLL/7b4sWL/xHmxRP4wuhZuZbAZ8b43vzpY4eaXcJqBBBAAAEEEEAAAQTMBQh85mZJuYLAl5RJcA4Eki1gFPiee+65z++1116NlV5Sz1BH4Ks+/LZN61/esmn9G9VXpmIFgc9sTAQ+My9WI4AAAggggAACCAQUIPAFhEvAZQS+BAyBIyCQAgHfgW/16tX7HHroocOqvaZ169Z9MHr06Ge9dQS+aloiBL7qRn5W8BFdP0qsQQABBBBAAAEEEKhXAQJfeidP4Evv7Dg5AlEK+Ap8PUPd3Xff/ea3v/3tv3YdtHv86+vjtnfdddenTz/99B3b29v14sWLX585c+arNl8sH9G1qRloL97BZ8bGO/jMvFiNAAIIIIAAAgggEFCAwBcQLgGXEfgSMASOgEAKBHwFvu4Br2fc6x75xowZM6Sv36VH4Nv2ieAdfHb+KeEdfHYc2QUBBBBAAAEEEECgNgUIfOmdK4EvvbPj5AhEKeAr8HX97r3169e353K5F1asWPFukEMS+Ah8QZ4bP9cQ+PwosQYBBBBAAAEEEECgXgUIfOmdPIEvvbPj5AhEKRAq8HUFu54HrvQuPwIfga+/Hm4CX3/Jsi8CCCCAAAIIIIBALQgQ+NI7RQJfemfHyRGIUsAo8PX8/XoEvvCj4iO64Q29HQh8dhzZBQEEEEAAAQQQQKA2BQh86Z0rgS+9s+PkCEQp4CvwVfodfAS+8KMi8IU3JPDZMWQXBBBAAAEEEEAAgdoVIPCld7YEvvTOjpMjEKWAr8A3bdq0T1533XWfGjJkSMY73GOPPfbu+PHj13Y/aPdv2uUjuv5HSODzb9XXSt7BZ8eRXRBAAAEEEEAAAQRqU4DAl965EvjSOztOjkCUAr4Cn3eg7u/i6+uA7e3tevHixa/PnDnz1Z7r+B1828oR+Ow87gQ+O47sggACCCCAAAIIIFCbAgS+9M6VwJfe2XFyBKIU8B34vEN1fZtupQP2/B19BL7qo4w78O322RH7DWzIDKl+0uorDj1mLzn+zC9WXxh2hVLXnz3end19GwJfWFSuRwABBBBAAAEEEKhlAQJfeqdL4Evv7Dg5AlEKGAU+72A9P67bddhKH8vt/mJ4B9+2oyXwBXjcCXwB0LgEAQQQQAABBBBAoJ4FCHzpnT6BL72z4+QIRClgHPiiPJzpvYaO3O8A5WQGml4X53oCXwB9Al8ANC5BAAEEEEAAAQQQqGcBAl96p0/gS+/sODkCUQoQ+KLU7uVeBL4AAyDwBUDjEgQQQAABBBBAAIF6FiDwpXf6BL70zo6TIxClAIEvSm0Cnx1tAp8dR3ZBAAEEEEAAAQQQqBsBAl96R03gS+/sODkCUQoQ+KLUJvDZ0Sbw2XFkFwQQQAABBBBAAIG6ESDwpXfUBL70zo6TIxClAIEvSm0Cnx1tAp8dR3ZBAAEEEEAAAQQQqBsBAl96R03gS+/sODkCUQoQ+KLUJvDZ0Sbw2XFkFwQQQAABBBBAAIG6ESDwpXfUBL70zo6TIxClAIEvSm0Cnx1tAp8dR3ZBAAEEEEAAAQQQqBsBAl96R03gS+/sODkCUQoQ+KLUJvDZ0Sbw2XFkFwQQQAABBBBAAIG6EbAe+AqFwkSt9b1a67Nc111WTbJQKOyvtW4VkXEi0iEij4rI9FKptK77tbbX9XYu2/fwu181owp/n8AXEI7LEKgzAQJfzANv27T+5S2b1r8R1zF2++yI/QY2ZIbYuP+hx+wlx5/5RRtb9b0Hga//jbkDAggggAACCCCAQE0JWA18U6dO3XPr1q2/E5HRWuvTqgW+QqEwRmv9kIh8ICI3isgOIjJVRN4UkWNKpdJLnrbtdRXiXmLO4vMJI/D5hGIZAnUuQOCL+QEg8AUYAIEvABqXIIAAAggggAACCNSzgLXAN2nSpIbhw4cvUUodLyLbaa3PrBL4VD6fL4nIxEwmM6GpqWmNN4hisXhYuVy+T2vd7LruHBGxva63edu+h9/9wjx7BL4welyLQP0IEPhinjWBL8AACHwB0LgEAQQQQAABBBBAoJ4FbAU+L2hdJiLnaK1/qJRapLU+r6/AVywWR5bL5ZVa66dc1z1LRLQ3iFmzZg3etGnTchEZ0tjYOLG9vb3R5rqFCxe+03PgSTqLwcNI4DPAYikCdSxA4It5+AS+AAMg8AVA4xIEEEAAAQQQQACBehawEvhyudx4pdQ9SqkLtdbPi8jvqgW+bDZ7sOM4D2utF7iuO6/7EHK53Hyl1Oki4r2bbyeb67o+9tv9fkk6i8HDSOAzwGIpAnUsQOCLefgEvgADIPAFQOMSBBBAAAEEEEAAgXoWCB34pk2btnNHR8cjWuuVrutOy+fz3pdlVA18+Xz+kM51Rdd17+wR+K5QSs0WkeM6/7q3n5V1pVLp8Z4DT9JZDB5GAp8BFksRqGMBAl/MwyfwBRgAgS8AGpcggAACCCCAAAII1LNAqMDX+Xv3XKXUZ9ra2k5esmTJxm6xrM+P6BYKhSO01vdrrc/p+VHeXC73UeBTSg2yua63wJeksxg8jAQ+AyyWIlDHAr4D36mnnrr9lVdeuds+++wzuKGhQW3dulX/13/91/tXXnnlK8uWLfvo1xscfPDBjTfccMOnxo4dO7ShocHZvHlzefXq1e8UCoW/Pf/8821d1rb38/YdOnK/A5STGeh3nmMPPkBuXnytDGwYKIUZl8rKP23z3/FU3MrvtVfMuUDy554pTTf9Un58rfd9Uf/78x8rfy377rNXxf3XrVv3wejRo5+ttMCvc7V1Xd+iu/foz8nlc38k4748XgYNGiSbN78nf1q9Un541Vx5/fVXfZHyLbq+mLovem/+9LFDja/iAgQQQAABBBBAAAEEDAVCBb5CoXCe1vqnWuuTXddd7d3bb+BL0rvmknQWg/kR+AywWIpAHQv4CnyTJk3aYeHChXvsuOOOA9esWfP+2rVr3/dC37777jv473//e/uMGTNeWrp06dvDhw/PrFq1ap/Pf/7zQ1544YUPvHUHHnjgdiNHjmx47LHH3vnqV7/6P5617f265mcS+IYO3U5+edMCOfLwQ+S1N/5uFPj8Xnv5nBky9byzpGFQg1x/480fC3y/vHmBfPbTn5KMI+0ZRzq6XsOoUaMGbr/99gO8KNrl1fP59OvsZ50X+IaP2GHIHbf+Sr7w+TGy7vn/kf95bo0ceMBBMmrULvLnx1bK2ed5vxWj+g+Br7pRjxUEPmMyLkAAAQQQQAABBBAIIhA48M2YMWP7Dz744H6l1GF93Pht72O2vb1rLkm/9y5JZ+lmOUxEvP+p9DNSRN4XkXeDDJ5rEECgbgQKInJKtVe7fPnyPU444YQdVqxY8fY3v/nNl7rW//a3v93j+OOPH/7b3/5248knn/zS1VdfPXL27Nmjnn322c1HH330Cxs3bix/6Utfarz77rv32HXXXRvmzZv32jXXXPMP2/t1nWfoyP32V05mQLXX4/39H879nkzL/x/JZBx58x8bjAJftWsPHz9WLplVkMO+8mUZMCAjbe3t2wS+rjO2bVr/2pZN6//u/d8XX3zxJ6+44oqdX3nllfYzzzzzpaeeeuqD3l6LX2c/6/7l7tInvjf9wsEXnH+R/OXZp2VK7tvy3nubxHtH340LWmX3XT8lP/3ZPLn9X2+uyhpV4Hv37S3u+RNvv7L7gc6bt3zy8E/sek3VQyZogRa9+efTx+2doCNxFAQQQAABBBBAAIEaFQgc+PL5/ECl1JFa652622itRyul5iilSlrrPw8cOPCRRYsW/aOnX7VvrnUcZ5jW+uuO4wzq61t0TdeVSiUvOn7sJ0ln6XawvuKet2xUZ+Db5luBa/RZ5WUhgEAwgRneG+qqXfr000/vs9deew36wQ9+8MoNN9zwVtf6yy+/fKdLL710l6eeeuq98ePHr/u3f/u3zx5xxBHbL168+I2ZM2e+3rXu1ltv3X3y5MmfvOeeezZ8+9vffsn2fl33GTpyv8/7+YjueWefLlf+YKb8f8/8p+w8aicZNmyo78Dn59oVd7d++M7AN9a/+eE9jvraoX0Fvle3bFq//qCDDmq89957P/vJT35ywI9+9KPXrr322jcrzcWvs591s+cUBy9p/dfBXzt8gjS7C+Xnv/jpR7f958t/KmedMUWW/fou+f4PvlftMZGoAt+WLR2LchOWzO1+oPOve+TcxsHDbqh6yAQt6Ax83jvu+UEAAQQQQAABBBBAoF8FAge+Sqfy+xFdEVH5fL4kIhMzmcyEpqamNd6exWLR++bc+7TWza7rzumHdb0dPUln8TtwPqLrV4p1CNS3gK+P6FYi+uUvf7nHGWecsdMf/vCHjUcfffS6tWvX7r/bbrs1XHzxxX9bvHjxR//lzaWXXjrysssu2+2ZZ5557ytf+cpa2/uddNJJw1zX/eyQIdsNnD33x3LnPb+pOFXv997d3HStjBixg1xw0ZXy4x9eJNtvP8xX4PN77V23LpTGxka56tqFcs53TpUzJp3YV+B7ecum9W8sW7bsM6eccson/vCHP7xz9NFHP9fXY+nX2c+6U888PvP7B/88ZPfdPiWXz/u+/Gr53R/d+uyzsvL9iy6Xp5/5v/Kdc75Z9Z+UqAKf8CUbVWfBAgQQQAABBBBAAAEEugtEFvhyudypSql7tNandX2pRi6XG6uUekBEvF/Kfr2I7CAiU0XkrUwmc1xTU9Pz3mH7YV1izhLicSTwhcDjUgTqSCBw4Ov6PXrDhg3z3nH28k9/+tO/P/fcc5/fYYcdMvl8/sVf/epXH72DeNq0aZ+87rrrPvXaa6+1V/riiDD7mQQ+L74defhX5Jrrm+XnC2/68Msu/Aa+INfeOP+fqwa+k47/2gfNzc2f9v5Lq1mzZv31tttu29jXM+jX2c+6rx0ztvzoQ48N2WGH4XLh96fLn1b/4aNbf/Pk0+VHV1wjr772ihx7wler/mNB4KtK1HMBv4PPmIwLEEAAAQQQQAABBIIIxBr4vANns9kDHMdpFpFxIh/+EvJHRWR6qVRa1/0F2VzXW2yM6yxBhtZ5DYEvBB6XIlBHAoEC3ze+8Y1hv/jFL/b4zGc+M2j58uVvfetb33pxv/32G/TAAw/sPXjwYCeXy72wYsWKj34HaLXAZ2u/al+y4X2j7bTcZFl+38NSuOAHH47Zb+ALeq2fwHdzy/WDzjjjjB39vHvPr/OJJ574nJ95nJM9Xf/LkqWDGxsHy4XfP19W//sqAl90fwAQ+KKz5k4IIIAAAggggEBdC1gPfH1p5vP5eVrrp7vewRenfJLOEtCBwBcQjssQqDMB48A3efLk4ddee+2nvG97ffjhhzeeccYZf924ceNWz83PO8Z6voPP5n59Bb4Tjz9aFlx7xYe/F++7Uy+R/177v/89kZ/AF+baaoFvz91HvP7rpbcN975puOudkNWeQb/OftbxDr5q2v369wl8/crL5ggggAACCCCAAAJdApEFvmw2O0optUxrPbe1tfX/vX0ghlkk6SwhXj6BLwQelyJQRwJGge+yyy4befHFF+8yePDgzL333vsPL+51t/LzO9+6/w4+2/v1Ffi80Hb2d77V52i96Dfua9t+qXDYa/v6HXzFc7618corvr/9a6+9tuXLX/7ymq5Y2tdB/Tr7Wcfv4Iv1n3YCX6z83BwBBBBAAAEEEKgfgcgCXy6XO0EpNWHDhg1zli5d6v3Ovdh+knSWEAgEvhB4XIpAHQn4Dnzz58/fpVgset/QLc3NzW9ceOGFr/V0+v3vf7/X4YcfvsPixYtfnzlz5qtdf//WW2/dY/LkyTv9+te//sepp576ovfXbe/n7dlX4Dvr2yfL1756yDaj9f7a4MGN8sjKx+SFF/8m//yTbb+INcy11d7Bt+hnl7131pmTtlu2bNmbp59++seCaaXn0K+zn3UXXJT1vkV3SKVv0Z185rnyqxV3y0VzvC9c7vuH38FXTWibv0/gMybjAgQQQAABBBBAAIEgApEFviCH45o+BQh8PCAIIOBHwFfgu+SSS3byvgXX2/Cqq6565dprr/17b5v/5Cc/2Xn27Nm7PPvss5snTJjwnPdutIMPPrjxrrvu2nOXXXYZ1PURVNv7dZ2l2u/g6+3Mfj6iWwnSz7XVAt+D99605eCDxgz82c9+9tpll132up+h+XX2s+72u1p2/N70C4dccP5F8pdnn5YpuW/Le+9tkr1Hf05uXNAqu+/6Kfnpz+bJ7f96c9WjEfiqEvVcQOAzJuMCBBBAAAEEEEAAgSACBL4gasm4hsCXjDlwCgSSLlA18A0fPjyzatWqfb7whS8MWb9+ffvGjRu9Lzz62M+TTz753ne+852/HnDAAY133333nvvss8/gv/71rx/893//9/sHHnjgdt7vl3v88cffmThx4offfm5zPy8imnyLbs+z9xbpvHf1tSy8+sOlhRmXyso/Pd7rHMMGvqFDt5M/PvivHSN32lFmzZr10s0337yh5426Xpv317u+vMSPs+fiZ912I9Q+++yzz5BFC26SfT+3v7zw4jpZs/a/5MADDpJRo3aRx/59lRRmTPkw+lX7IfBVE9rm7xP4jMm4AAEEEEAAAQQQQCCIAIEviFoyriHwJWMOnAKBpAtUDXzf/e53R1x//fV7bL/99gMqvZjHHnvs3fHjx6/1/v6ECRO2u+qqq3Y9+OCDhzY0NDibN28ur169+p1CofC3559/vs32ft490xr4vJDYeuPVW5WScs9vHu6y7i3w+XHuur7aPHb77Ij9BjZkhnxpzJflwu/NkS8f/BUZNGiQbN78nvxp9Ur54VVz5fXXP/q0dZ/PM4HP+B93Ap8xGRcggAACCCCAAAIIBBEg8AVRS8Y1BL5kzIFTIJB0gaqBL+kvoPv5gnxEt9Lr+z9nflMumDpFLrr06orv4LNh07Zp/ctbNq0vyRa5AAAgAElEQVR/o6+9Zs6cueOMGTNGee/yW7Fixbs27tu1R1fgs7Engc9YkcBnTMYFCCCAAAIIIIAAAkEECHxB1JJxDYEvGXPgFAgkXYDA18uEvI/ONi34kez3udFyxjkz5LnnfX33RaBZVwt83kek77zzzk97H3s+5ZRT1j3zzDMfBLpRhYsIfDY1jfci8BmTcQECCCCAAAIIIIBAEAECXxC1ZFxD4EvGHDgFAkkXIPD1MqGxBx8gN1z7Q/nN/f8mP5nf1K8zrBb4vI/YNjU1ffq3v/3tht6+uTjs4Qh8YQVDXU/gC8XHxQgggAACCCCAAAJ+BQh8fqWSt47Al7yZcCIEkihA4It5KtUCX38fj8DX38J97k/gi5WfmyOAAAIIIIAAAvUjQOBL76wJfOmdHSdHIEqBWSJyVpQ37M972fwdfP15zu5711LgG3/saPn6GV/ofzqlrj97vDu7+41mL3qioLQ09//Nrd6BwGeVk80QQAABBBBAAAEEKgkQ+NL7bBD40js7To5AlAI5ESlEecP+vBeBz1zX5jv4Jpyyrxx50r7mhzC9gsBnKsZ6BBBAAAEEEEAAgToXIPCl9wEg8KV3dpwcgSgFJorIvChv2J/3IvCZ69oMfKfmDpYxh37K/BCmVxD4TMVYjwACCCCAAAIIIFDnAgS+9D4ABL70zo6TIxClwB4icm+UN+zPexH4zHVtBr7v/eSf5JOjhpofwvQKAp+pGOsRQAABBBBAAAEE6lyAwJfeB4DAl97ZcXIEoha4SUTGRH3T/rgfgc9c1Vbg22PvT0p27uHmBwhyBYEviBrXIIAAAggggAACCNSxAIEvvcMn8KV3dpwcgagFjhKR66K+aX/cj8Bnrmor8J05/RDZ76BdzA8Q5AoCXxA1rkEAAQQQQAABBBCoYwECX3qHT+BL7+w4OQJxCMwQkXPiuLHNexL4zDVtBL6vHr+3HDvp8+Y3D3oFgS+oHNchgAACCCCAAAII1KkAgS+9gyfwpXd2nByBuAQmi8j5IjIwrgOEvS+Bz1wwTOAbMMCRfzp1fxl/3GjzG4e5gsAXRo9rEUAAAQQQQAABBOpQgMCX3qET+NI7O06OQJwCw0XE+2bdcSLiVZsdRWRAnAcyuTeBz0Trf9eaBL7MAEeG7TBIRu6+vey1/8gPvzF3yNAG85uGvYLAF1aQ6xFAAAEEEEAAAQTqTIDAl96BE/jSOztOjgACAQWOunTdqyI6ol8EF/CQ2152yaNXj47tdyDetjr7pGg5yNqriWIjAl8UytwDAQQQQAABBBBAoIYECHzpHSaBL72z4+QIIBBQgMBnDkfgMzezeMV786ePHWpxP7ZCAAEEEEAAAQQQQKBXAQJfeh8MAl96Z8fJEUAgoACBzxyOwGduZvEKAp9FTLZCAAEEEEAAAQQQqCxA4Evv00HgS+/sODkCCAQUIPCZwxH4zM0sXkHgs4jJVggggAACCCCAAAIEvlp8Bgh8tThVXhMCCPQpQOAzf0AIfOZmFq8g8FnEZCsEEEAAAQQQQAABAl8tPgMEvlqcKq8JAQQIfJafAQKfZVCz7Qh8Zl6sRgABBBBAAAEEEAgowEd0A8Il4DICXwKGwBEQQCBaAd7BZ+5N4DM3s3gFgc8iJlshgAACCCCAAAIIVBYg8KX36SDwpXd2nBwBBAIKEPjM4Qh85mYWryDwWcRkKwQQQAABBBBAAAECXy0+AwS+WpwqrwkBBPoUIPCZPyAEPnMzi1cQ+CxishUCCCCAAAIIIIAAga8WnwECXy1OldeEAAIEPsvPAIHPMqjZdgQ+My9WI4AAAggggAACCAQU4CO6AeEScBmBLwFD4AgIIBCtAO/gM/cm8JmbWbyCwGcRk60QQAABBBBAAAEEKgsQ+NL7dBD40js7To4AAgEFCHzmcAQ+czOLVxD4LGKyFQIIIIAAAggggACBrxafAQJfLU6V14QAAn0KEPjMHxACn7mZxSsIfBYx2QoBBBBAAAEEEECAwFeLzwCBrxanymtCAAECn+VngMBnGdRsOwKfmRerEUAAAQQQQAABBAIK8BHdgHAJuIzAl4AhcAQEEIhWgHfwmXsT+MzNLF5B4LOIyVYIIIAAAggggAAClQUIfOl9Ogh86Z0dJ0cAgYACBD5zOAKfuZnFKwh8FjHZCgEEEEAAAQQQQIDAV4vPAIGvFqfKa0IAgT4FCHzmDwiBz9zM4hUEPouYbIUAAggggAACCCBA4KvFZ4DAV4tT5TUhgACBz/IzQOCzDGq2HYHPzIvVCCCAAAIIIIAAAgEF+IhuQLgEXEbgS8AQOAICCEQrwDv4zL0JfOZmFq8g8FnEZCsEEEAAAQQQQACBygIEvvQ+HQS+9M6OkyOAQEABAp85HIHP3MziFQQ+i5hshQACCCCAAAIIIEDgq8VngMBXi1PlNSGAQJ8CBD7zB4TAZ25m8QoCn0VMtkIAAQQQQAABBBAg8NXiM0Dgq8Wp8poQQIDAZ/kZIPBZBjXbjsBn5sVqBBBAAAEEEEAAgYACfEQ3IFwCLiPwJWAIHAEBBKIV4B185t4EPnMzi1cQ+CxishUCCCCAAAIIIIBAZQECX3qfDgJfemfHyRFAIKAAgc8cjsBnbmbxCgKfRUy2QgABBBBAAAEEECDw1eIzQOCrxanymhBAoE8BAp/5A0LgMzezeAWBzyImWyGAAAIIIIAAAggQ+GrxGSDw1eJUeU0IIEDgs/wMEPgsg5ptR+Az82I1AggggAACCCCAQEABPqIbEC4BlxH4EjAEjoAAAtEK8A4+c28Cn7mZxSsIfBYx2QoBBBBAAAEEEECgsgCBL71PB4EvvbPj5AggEFCAwGcOR+AzN7N4BYHPIiZbIYAAAggggAACCPRz4CsWi0eWy+X5InKgiLSLyANbt26dedNNN/21L/xp06YN7ejouE9Ejuhl3V2lUumMrr9eKBT211q3isg4EekQkUdFZHqpVFrX/Vq/63o7l99rba8L+IAS+ALCcRkCCKRXgMBnPjsCn7mZxSsIfBYx2QoBBBBAAAEEEECgHwNfLpcbr5RaISLrtdY3KqV2FZGpIvJWJpM5rqmp6flKty8Wi7uVy+XV3lqt9TM91j3uuu5i768VCoUxWuuHROQDEblRRHbovMebInJMqVR6yWRdhbhn9R5+zxzi4STwhcDjUgQQSKcAgc98bgQ+czOLVxD4LGKyFQIIIIAAAggggEA/Bb5Zs2YN3rRp03Kl1J6O4/xTc3Pzi96tstnsBMdxVmitf+y67k8q3b5QKByqtX5Qa11wXffOCutUPp8vicjETCYzoampaY23rlgsHlYul+/TWje7rjtHRPyu6+02fq+1vS7Ms0ngC6PHtQggkEoBAp/52Ah85mYWryDwWcRkKwQQQAABBBBAAIF+CnzTpk3buaOjY4VS6omWlpbzu26Tz+e/KCK/997R57ruvEq3z+VyZyilmkXkuFKp9Hhv64rF4shyubxSa/2U67pniYj21nXFRREZ0tjYOLG9vb3Rz7qFCxe+0/M+tu8R5iwGDyuBzwCLpQggUBsCBD7zORL4zM0sXkHgs4jJVggggAACCCCAAAL9FPh62VZNnTp1n61bty4QkbFa6+Nd132i0u3z+bwX/84WES/yzRSRnURkjdZ6luu63kdydTabPdhxnIe11gt6xsJcLjdfKXW6iHjv5tvJz7quj/N2P5Pte4Q5i8HDSuAzwGIpAgjUhgCBz3yOBD5zM4tXEPgsYrIVAggggAACCCCAQASBr9vv09tDRDYppSa3tLQs7yPuDRSRZSJyooj8xfuorVJqO++LM0RklFLq3JaWljvy+fwhIvI7rXWx58d4c7ncFUqp2d47ADvvU3Vdb+8UtH2PMGcxeFgJfAZYLEUAgdoQIPCZz5HAZ25m8QoCn0VMtkIAAQQQQAABBBCIIPBls9ndHcc5WkQ+0fkFGHt0Rbrebp/P570vyrhHRAa2tbWdsmTJko3eumw2O8pxnAdExIt9Ryql9tZa36+1Psd1XS8IfvTTPfAppQb5Wddb4CsUCkf4udbvPfyuq/SxZJ8PLIHPJxTLEECgdgQIfOazJPCZm1m8gsBnEZOtEEAAAQQQQAABBCIIfN1vkc/nd/TedSciQ71IVyqVXjMZQme487444xsispl38PWqR+AzeahYiwACNSFA4DMfI4HP3MziFQQ+i5hshQACCCCAAAIIIBBx4PNu1/n79S7o6ws0Jk2alBGRzNKlS9u6H7Hzyzfu0FqfprV+0c/v1gvze+8S+jv4homI9z+VfkaKyPsi8i4POAIIIFAvAkfNWfuUOI73519qfra8+8ZVqxce1hTXgW9eee6DAwZkvC+/Ss3Pu29vcc+fePuV3Q983rzlk4d/YtdrUvMiPvxWML3559PH7Z2mM3NWBBBAAAEEEEAAgXQKqDDHLhaLXyqXyytEZEGpVJrffa/OL8A4t1wuH9Pa2vpkz/t0+713N7mue2GlawcMGPC3vr4d13GcYVrrrzuOM8jPulKp9HbPs1T7Fl3Te4Q5S7ez9RX3vGWjOgPfNt8KHGamXIsAAggkWeCouc+tFSXeO5hT87N1y6bL/zj/wBviOvAtq767KuM4Y+K6f5D7btnSsSg3Ycnc7teef90j5zYOHhabY5DX0Rn4UvW8BnmdXIMAAggggAACCCAQv0DYwDfSi2qdH6M9rlQqvem9pKlTp+65detW7yO6G9va2o7p+v163V/ulClThjc0NDwsIsMzmcxxTU1Nz3t/P5/P7yUiDyulXtBan1gqld7P5/MlEZmYyWQmNDU1rfHWFYtF75tz7/O+nMN1Xe/jvMrnut7U/V5re12YJ4CP6IbR41oEEEilAB/RNR8bH9E1N7N4BR/RtYjJVggggAACCCCAAAKVBUIFPm/bQqFwptb6FhFZ2+ObcLfTWp/kuu5qb10ulztVKXWP97Hbri/L6HbtK0qpBVrrRhGZJSINPa4dq5TyvnjD+yjv9SLifUHHVBF5q3sczOVyftdtcxaDa/3ew9e6EA8ngS8EHpcigEA6BQh85nMj8JmbWbyCwGcRk60QQAABBBBAAAEE+jHwee+cy+VyxyqlvPD2ORFp11r/UWt9UWtr6zNdt+4t8FW61nGcmS0tLf/Z/djZbPYAx3GaRWSciHSIyKMiMr1UKq0zXVfhLN43+Fq7h3cmv/sFfEAJfAHhuAwBBNIrQOAznx2Bz9zM4hUEPouYbIUAAggggAACCCDQv4HPt6/3xRta66e73sHn+8J+WJikswR8eQS+gHBchgAC6RUg8JnPjsBnbmbxCgKfRUy2QgABBBBAAAEEEEhA4Mtms6OUUsu01nNbW1tXxTmUJJ0lhAOBLwQelyKAQDoFCHzmcyPwmZtZvILAZxGTrRBAAAEEEEAAAQQSEPhyudwJSqkJGzZsmLN06VLvd+nF9pOks4RAIPCFwONSBBBIpwCBz3xuBD5zM4tXEPgsYrIVAggggAACCCCAQAICH0OwLkDgs07KhgggkHQBAp/5hAh85mYWryDwWcRkKwQQQAABBBBAAAECXy0+AwS+WpwqrwkBBPoUIPCZPyAEPnMzi1cQ+CxishUCCCCAAAIIIIAAga8WnwECXy1OldeEAAIEPsvPAIHPMqjZdgQ+My9WI4AAAggggAACCAQUUAGv47L4BQh88c+AEyCAQMQCvIPPHJzAZ25m8QoCn0VMtkIAAQQQQAABBBCoLEDgS+/TQeBL7+w4OQIIBBQg8JnDEfjMzSxeQeCziMlWCCCAAAIIIIAAAgS+WnwGCHy1OFVeEwII9ClA4DN/QAh85mYWryDwWcRkKwQQQAABBBBAAAECXy0+AwS+WpwqrwkBBAh8lp8BAp9lULPtCHxmXqxGAAEEEEAAAQQQCCjAR3QDwiXgMgJfAobAERBAIFoB3sFn7k3gMzezeAWBzyImWyGAAAIIIIAAAghUFiDwpffpIPCld3acHAEEAgoQ+MzhCHzmZhavIPBZxGQrBBBAAAEEEEAAAQJfLT4DBL5anCqvCQEE+hQg8Jk/IAQ+czOLVxD4LGKyFQIIIIAAAggggACBrxafAQJfLU6V14QAAgQ+y88Agc8yqNl2BD4zL1YjgAACCCCAAAIIBBTgI7oB4RJwGYEvAUPgCAggEK0A7+Az9ybwmZtZvILAZxGTrRBAAAEEEEAAAQQqCxD40vt0EPjSOztOjgACAQUIfOZwBD5zM4tXEPgsYrIVAggggAACCCCAAIGvFp8BAl8tTpXXhAACfQoQ+MwfEAKfuZnFKwh8FjHZCgEEEEAAAQQQQIDAV4vPAIGvFqfKa0IAAQKf5WeAwGcZ1Gw7Ap+ZF6sRQAABBBBAAAEEAgrwEd2AcAm4jMCXgCFwBAQQiFaAd/CZexP4zM0sXkHgs4jJVggggAACCCCAAAKVBQh86X06CHzpnR0nRwCBgAIEPnM4Ap+5mcUrCHwWMdkKAQQQQAABBBBAgMBXi88Aga8Wp8prQgCBPgUIfOYPCIHP3MziFQQ+i5hshQACCCCAAAIIIEDgq8VngMBXi1PlNSGAAIHP8jNA4LMMarYdgc/Mi9UIIIAAAggggAACAQX4iG5AuARcRuBLwBA4AgIIRCvAO/jMvQl85mYWryDwWcRkKwQQQAABBBBAAIHKAgS+9D4dBL70zo6TI4BAQAECnzkcgc/czOIVBD6LmGyFAAIIIIAAAgggQOCrxWeAwFeLU+U1IYBAnwIEPvMHhMBnbmbxCgKfRUy2QgABBBBAAAEEECDw1eIzQOCrxanymhBAgMBn+Rkg8FkGNduOwGfmxWoEEEAAAQQQQACBgAJ8RDcgXAIuI/AlYAgcAQEEohXgHXzm3gQ+czOLVxD4LGKyFQIIIIAAAggggEBlAQJfep8OAl96Z8fJEUAgoACBzxyOwGduZvEKAp9FTLZCAAEEEEAAAQQQIPDV4jNA4KvFqfKaEECgTwECn/kDQuAzN7N4BYHPIiZbIYAAAggggAACCBD4avEZIPDV4lR5TQggQOCz/AwQ+CyDmm1H4DPzYjUCCCCAAAIIIIBAQAE+ohsQLgGXEfgSMASOgAAC0QrwDj5zbwKfuZnFKwh8FjHZCgEEEEAAAQQQQKCyAIEvvU8HgS+9s+PkCCAQUIDAZw5H4DM3s3gFgc8iJlshgAACCCCAAAIIEPhq8Rkg8NXiVHlNCCDQpwCBz/wBIfCZm1m8gsBnEZOtEEAAAQQQQAABBAh8tfgMEPhqcaq8JgQQIPBZfgYIfJZBzbYj8Jl5sRoBBBBAAAEEEEAgoAAf0Q0Il4DLCHwJGAJHQACBaAV4B5+5N4HP3MziFQQ+i5hshQACCCCAAAIIIFBZgMCX3qeDwJfe2XFyBBAIKEDgM4cj8JmbWbyCwGcRk60QQAABBBBAAAEECHy1+AwQ+GpxqrwmBBDoU4DAZ/6AEPjMzSxeQeCziMlWCCCAAAIIIIAAAgS+WnwGCHy1OFVeEwIIEPgsPwMEPsugZtsR+My8WI0AAggggAACCCAQUICP6AaES8BlBL4EDIEjIIBAtAK8g8/cm8BnbmbxCgKfRUy2QgABBBBAAAEEEKgsQOBL79NB4Evv7Dg5AggEFCDwmcMR+MzNLF5B4LOIyVYIIIAAAggggAACBL5afAYIfLU4VV4TAgj0KUDgM39ACHzmZhavIPBZxGQrBBBAAAEEEEAAAQJfLT4DBL5anCqvCQEECHyWnwECn2VQs+0IfGZerEYAAQQQQAABBBAIKMBHdAPCJeAyAl8ChsAREEAgWgHewWfuTeAzN7N4BYHPIiZbIYAAAggggAACCFQWIPCl9+kg8KV3dpwcAQQCChD4zOEIfOZmFq8g8FnEZCsEEEAAAQQQQAABAl8tPgMEvlqcKq8JAQT6FCDwmT8gBD5zM4tXEPgsYrIVAggggAACCCCAQD8HvmKxeGS5XJ4vIgeKSLuIPLB169aZN91001+r4RcKhf211q0iMk5EOkTkURGZXiqV1nW/1va63s5l+x5+96tmVOHvE/gCwnEZAgikV4DAZz47Ap+5mcUrCHwWMdkKAQQQQAABBBBAoB8DXy6XG6+UWiEi67XWNyqldhWRqSLyViaTOa6pqen5SrcvFApjtNYPicgHInKjiOzQee2bInJMqVR6ybvW9roKcS8xZ/H5wBL4fEKxDAEEakeAwGc+SwKfuZnFKwh8FjHZCgEEEEAAAQQQQKCfAt+sWbMGb9q0ablSak/Hcf6pubn5Re9W2Wx2guM4K7TWP3Zd9ycVbq/y+XxJRCZmMpkJTU1Na7x1xWLxsHK5fJ/Wutl13TkiYntdb8exfQ+/+4V5Ngl8YfS4FgEEUilA4DMfG4HP3MziFQQ+i5hshQACCCCAAAIIINBPgW/atGk7d3R0rFBKPdHS0nJ+123y+fwXReT33jv6XNed19vti8XiyHK5vFJr/ZTrumeJiPbWdUVDERnS2Ng4sb29vdHmuoULF77T8zxJOovBw0rgM8BiKQII1IYAgc98jgQ+czOLVxD4LGKyFQIIIIAAAggggEA/Bb5etlVTp07dZ+vWrQtEZKzW+njXdZ/o7fbZbPZgx3Ee1lov6BkBc7ncfKXU6SLivZtvJ5vruj722/1MSTqLwcNK4DPAYikCCNSGAIHPfI4EPnMzi1cQ+CxishUCCCCAAAIIIIBABIGvWCzuVi6XV4vIHiKySSk1uaWlZXmlW+fz+UNE5Hda66Lrund2X5fL5a5QSs0WkeM6/7q1daVS6fGeZ0rSWQweVgKfARZLEUCgNgQIfOZzJPCZm1m8gsBnEZOtEEAAAQQQQAABBCIIfNlsdnfHcY4WkU90flHGHkqpc1taWu7o7faFQuEIrfX9WutzXNddVinwKaUG2VzXW+BL0lkMHlYCnwEWSxFAoDYECHzmcyTwmZtZvILAZxGTrRBAAAEEEEAAAQQiCHzdb5HP53f03p0nIkNF5MhSqfRazyMk6V1zSTqLwcNK4DPAYikCCNSGAIHPfI4EPnMzi1cQ+CxishUCCCCAAAIIIIBAxIHPu10+n/e+XOMC72O2vb1rLkm/9y5JZ+k2qmFVHtxRIvK+iGzzpSE88AgggECtChw197m1osT7LzhS87N1y6bL/zj/wBviOvAtq767KuM4Y+K6f5D7btnSsSg3Ycnc7teef90j5zYOHhabY5DXoUVv/vn0cal6XoO8Tq5BAAEEEEAAAQQQiF9AhTlCsVj8UrlcXiEiC0ql0vzue3V+Uca55XL5mNbW1id73qfaN9c6jjNMa/11x3EG9fUtuqbrSqXS20k+S4/A11fkG9kZ+N4NM0OuRQABBNIkcNSctU+J43h//qXmZ8u7b1y1euFhTXEd+OaV5z44YEDG+3b71Py8+/YW9/yJt1/Z/cDnzVs+efgndr0mNS9CRDoD395pOjNnRQABBBBAAAEEEEinQNjAN9KLbyKyufOdem96DFOnTt1z69at3kd0N7a1tR2zZMmSjb3wqHw+XxKRiZlMZkJTU9Mab02xWPS+Ofc+rXWz67pzRMT2ut4mZfsefvcL89TwEd0welyLAAKpFOAjuuZj4yO65mYWr+AjuhYx2QoBBBBAAAEEEECgskCowOdtWygUztRa3yIia70op5TaTkSmi8h2WuuTXNf1vllXcrncqUqpe7TWp3V9qUYulxurlHpARNpE5HoR2aHzCzreymQyxzU1NT3fea3tdYk5S4iHk8AXAo9LEUAgnQIEPvO5EfjMzSxeQeCziMlWCCCAAAIIIIAAAv0Y+Lx32OVyuWOVUl6g+5yItGut/6i1vqi1tfWZrlv3Fvi8v5fNZg9wHKdZRMaJSIeIPOoFwlKptK77sW2uS9JZQjycBL4QeFyKAALpFCDwmc+NwGduZvEKAp9FTLZCAAEEEEAAAQQQ6N/A59vX++INrfXTXe/g831hPyxM0lkCvjwCX0A4LkMAgfQKEPjMZ0fgMzezeAWBzyImWyGAAAIIIIAAAggkIPBls9lRSqllWuu5ra2tq+IcSpLOEsKBwBcCj0sRQCCdAgQ+87kR+MzNLF5B4LOIyVYIIIAAAggggAACCQh8uVzuBKXUhA0bNsxZunSp9zv3YvtJ0llCIBD4QuBxKQIIpFOAwGc+NwKfuZnFKwh8FjHZCgEEEEAAAQQQQCABgY8hWBcg8FknZUMEalOg9N9fOkkpvTxtr648IDO8sNeTb3c/N4HPfIoEPnMzi1cQ+CxishUCCCCAAAIIIIAAga8Wn4HAge/WVdkrHUd0uSyq63+nAeicw1uvTMM5OSMCSRMg8MU+kUsevXr0dXGdgsAXl/yH9yXwxcrPzRFAAAEEEEAAgfoRUPXzUmvulQYOfLXy/+zV3ER5QQj0kwCBr59g/W9L4PNv9b8rlbr+7PHu7O6XzV70REFpaTbdKub1BL6YB8DtEUAAAQQQQACBehEg8KV30gS+9M6OkyMQqQCBL1Lu3m5G4DMdAYHPVIz1CCCAAAIIIIAAAnUuQOBL7wNA4Evv7Dg5ApEKEPgi5Sbw2eAm8NlQZA8EEEAAAQQQQACBOhIg8KV32AS+9M6OkyMQqQCBL1JuAp8NbgKfDUX2QAABBBBAAAEEEKgjAQJfeodN4Evv7Dg5ApEKEPgi5Sbw2eAm8NlQZA8EEEAAAQQQQACBOhIg8KV32AS+9M6OkyMQqQCBL1JuAp8NbgKfDUX2QAABBBBAAAEEEKgjAQJfeodN4Evv7Dg5ApEKEPgi5Sbw2eAm8NlQZA8EEEAAAQQQQACBOhIg8KV32AS+9M6OkyMQqQCBL1JuAp8NbgKfDUX2QAABBBBAAAEEEKgjAQJfeodN4Evv7Dg5ApEKEPgi5Sbw2eAm8NlQZA8EEEAAAQQQQACBOhIg8KV32AS+9M6OkyMQqQCBL1JuAp8NbgKfDUX2QAABBBBAAAEEEKgjAQJfeodN4Evv7Dg5ApEKEPgi5Sbw2VhuaSoAACAASURBVOAm8NlQZA8EEEAAAQQQQACBOhIg8KV32AS+9M6OkyMQqQCBL1JuAp8NbgKfDUX2QAABBBBAAAEEEKgjAQJfeodN4Evv7Dg5ApEKEPgi5Sbw2eAm8NlQZA8EEEAAAQQQQACBOhIg8KV32AS+9M6OkyMQqQCBL1JuAp8NbgKfDUX2QAABBBBAAAEEEKgjAQJfeodN4Evv7Dg5ApEKEPgi5Sbw2eAm8NlQZA8EEEAAAQQQQACBOhIg8KV32AS+9M6OkyMQqQCBL1JuAp8NbgKfDUX2QAABBBBAAAEEEKgjAQJfeodN4Evv7Dg5ApEKEPgi5Sbw2eAm8NlQZA8EEEAAAQQQQACBOhIg8KV32AS+9M6OkyMQqQCBL1JuAp8NbgKfDUX2QAABBBBAAAEEEKgjAQJfeodN4Evv7Dg5ApEKEPgi5Sbw2eAm8NlQZA8EEEAAAQQQQACBOhIg8KV32AS+9M6OkyMQqQCBL1JuAp8NbgKfDUX2QAABBBBAAAEEEKgjAQJfeodN4Evv7Dg5ApEKEPgi5Sbw2eAm8NlQZA8EEEAAAQQQQACBOhIg8KV32AS+9M6OkyMQqQCBL1JuAp8NbgKfDUX2QAABBBBAAAEEEKgjAQJfeodN4Evv7Dg5ApEKEPgi5Sbw2eAm8NlQZA8EEEAAAQQQQACBOhIg8KV32AS+9M6OkyMQqQCBL1JuAp8NbgKfDUX2QAABBBBAAAEEEKgjAQJfeodN4Evv7Dg5ApEKEPgi5Sbw2eAm8NlQZA8EEEAAAQQQQACBOhIg8KV32AS+9M6OkyMQqQCBL1JuAp8NbgKfDUX2QAABBBBAAAEEEKgjAQJfeodN4Evv7Dg5ApEKEPgi5Sbw2eAm8NlQZA8EEEAAAQQQQACBOhIg8KV32AS+9M6OkyMQqQCBL1JuAp8NbgKfDUX2QAABBBBAAAEEEKgjAQJfeodN4Evv7Dg5ApEKEPgi5Sbw2eAm8NlQZA8EEEAAAQQQQACBOhIg8KV32AS+9M6OkyMQqQCBL1JuAp8NbgKfDUX2QAABBBBAAAEEEKgjAQJfeodN4Evv7Dg5ApEKEPgi5Sbw2eAm8NlQZA8EEEAAAQQQQACBOhIg8KV32AS+9M6OkyMQqQCBL1JuAp8NbgKfDUX2QAABBBBAAAEEEKgjAQJfeodN4Evv7Dg5ApEKEPgi5Sbw2eAm8NlQZA8EEEAAAQQQQACBOhIg8KV32AS+9M6OkyMQqQCBL1JuAp8NbgKfDUX2QAABBBBAAAEEEKgjAQJfeodN4Evv7Dg5ApEKEPgi5Sbw2eAm8NlQZA8EEEAAAQQQQACBOhIg8KV32AS+9M6OkyMQqQCBL1JuAp8NbgKfDUX2QAABBBBAAAEEEKgjAQJfeodN4Evv7Dg5ApEKEPgi5Sbw2eAm8NlQZA8EEEAAAQQQQACBOhIg8KV32AS+9M6OkyMQqQCBL1JuAp8NbgKfDUX2QAABBBBAAAEEEKgjAQJfeodN4Evv7Dg5ApEKEPgi5Sbw2eAm8NlQZA8EEEAAAQQQQACBOhIg8KV32AS+9M6OkyMQqQCBL1JuAp8NbgKfDUX2QAABBBBAAAEEEKgjAQJfeodN4Evv7Dg5ApEKEPgi5Sbw2eAm8NlQZA8EEEAAAQQQQACBOhIg8KV32AS+9M6OkyMQqQCBL1JuAp8NbgKfDUX2QAABBBBAAAEEEKgjARuBT+VyuWOVUteJyP4i4u25Rms9y3Xdh0REV/KcNm3a0I6OjvtE5Ihe1txVKpXO6PrrhUJhf611q4iME5EOEXlURKaXSqV13a/1u663M/m91va6gM8bgS8gHJchUG8CBL7YJ37Jo1eP9v4zMpaf21ZnnxQtB8Vy86A3JfAFleM6BBBAAAEEEEAAgToVCB34CoXCmVrrW0Rkrda62XNUSk0XkT2VUue2tLTcUcm2WCzuVi6XV4vIW1rrZ3qse9x13cXeXysUCmO01l4s/EBEbhSRHURkqoi8KSLHlEqll0zWVYh7Vu/h98whnjsCXwg8LkWgngQIfLFPm8BnOgICn6kY6xFAAAEEEEAAAQTqXCBU4JsyZcrwhoaGh0Wkva2tbeKSJUs2ep75fH5HEfmdiJTb2tqO6frrPa0LhcKhWusHtdYF13XvrDALlc/nSyIyMZPJTGhqalrjrSsWi4eVy+X7vKjouu4cryv6XNfbbfxea3tdmMev7gPf7EVPFKRc3iUMYhzX/nzGIVfGcV/uWb8CBL7YZ0/gMx0Bgc9UjPUIIIAAAggggAACdS4QKvBls9kDHMf5jYjcWiqVruhumcvlfqGUOtlxnPHNzc2v9Oacy+XOUEp57/o7rlQqPd7bmmKxOLJcLq/UWj/luu5ZXR/5nTVr1uBNmzYtF5EhjY2NE9vb2xv9rFu4cOE7Pe9j+x5hzmLwPBL4Fj1RUFo+fNdoin7emz997NAUnZej1oAAgS/2IRL4TEdA4DMVYz0CCCCAAAIIIIBAnQuECnyV7PL5/BCl1G+01rs6jvO15ubm9b2tzefz80TkbJEPI81MEdmp5+/vy2azBzuO87DWeoHrut76j35yudx8pdTpIuK9m28nP+u6Ps7bfR/b9whzFoPnkcBH4DN4XFhazwIEvtinT+AzHQGBz1SM9QgggAACCCCAAAJ1LtAvga/r9/J1Rjnv47Pb/OTz+YEiskxEThSRv3gftVVKbed9cYaIjOr6/X35fP4Q7+O+Wutiz4/x5nK5K5RSs713AHbeoOq63t4paPseYc5i8DwS+Ah8Bo8LS+tZgMAX+/QJfKYjIPCZirEeAQQQQAABBBBAoM4FrAe+XC53vFLqdhF5tq2t7eRKv38vn897X5Rxj4gMbGtrO6VrXTabHeU4zgMi4sW+I5VSe2ut79dan+O6rhcEP/rpHviUUoP8rOst8BUKhSP8XOv3Hn7XVfpYss9nksBH4PP5qLCs3gUIfLE/AQQ+0xEQ+EzFWI8AAggggAACCCBQ5wI2A5/K5XLfUUp5X4jxdEdHx2k333zzq0F8O8Od986/b4jIZt7B16sigY/AF+QfL66pQwECX+xDJ/CZjoDAZyrGegQQQAABBBBAAIE6F7AS+CZNmpQZMWLEpSLyQxG5r62t7ZxK79zr7u1dJyKZpUuXtnX/651fvnGH1vo0rfWLfn63Xpjfe5fQ38E3rMqzOUpE3heRbb40pNozfcuq767KOM6YauuS9Pe3bOlYlJuwZG73M51/3SPnNg4edkOSzlntLFr05p9PH+fFWX4QiEzg2pVfmDhi5wGVvqk8snOY3uih297cfemPX/7Yn3FHzX1urShJ1T9DW7dsuvyP8w+M7c8q/sw3ffLsrefPfHuW7IQAAggggAACCCDQt0DowDdp0qSGESNGzBeRovdlGRs2bLiwZ7Dr7Qjdfu/dTa7rXtgj8HlfnnFuuVw+ZsCAAX/r69txHccZprX+uuM4g/ysK5VKb/c8T7Vv0TW9R5izdDubF/j6inwjOwPfu6YP+c0rz31wwIDMF02vi3P9u29vcc+fePuV3c9w3rzlk4d/Ytdr4jyX6b07/5+9vU2vYz0CYQQu/9W+x+6xf+MtYfaI49oll72875+XvvmxP+OOmrP2KXEc78+/1PxsefeNq1YvPKwprgPzZ35c8iL8mR+fPXdGAAEEEEAAAQTqTSBs4FP5fP4yEblCROaVSqWrxPv3WR8/U6ZMGd7Q0PCwiAzPZDLHNTU1Pe9dls/n9xKRh5VSL2itTyyVSu/n83nvY78TM5nMhKampjXeumKx6H1z7n3el3O4rut9nNc7i591vZ3O77W21/mQqriEj+jyEd0wzw/X1pEAH9GNfdh8RNd0BHxE11SM9QgggAACCCCAAAJ1LhAq8BUKhTFa64e8j9l6UU5r/bGP2iql3spkMvOampo25HK5U5VS93gfu+36soyub9sVkVeUUgu01o0iMktEGrTWJ7muu9qbTy6XG6uU8r54w9v/ehHxvqBjqoh4+38UBw3WbXMWg2utniXE80fgI/CFeHy4tJ4ECHyxT5vAZzoCAp+pWM2un73oiYKUy7uk7QX+fMYhH/vUQdrOz3kRQAABBBBAIH0CoQJfPp+/QET6+r1CLzmOM765ufmV3gKf9667XC53rFLKi3afE5F2rfUfHceZ2dLS8p/dObPZ7AGO4zSLyDgR6RCRR0VkeqlUWme6rsJZxOY9vDP53S/gY0PgI/AFfHS4rN4ECHyxT5zAZzoCAp+pWM2u9wKf0uL9+1+aft6bP33s0DQdmLMigAACCCCAQPoFQgU+05efz+fnaa2f7noHn+n1Ntcn6SwBXxeBj3/pD/jocFm9CRD4Yp84gc90BAQ+U7GaXU/gq9nR8sIQQAABBBBAwLJAZIEvm82OUkot01rPbW1tXWX5dRhtl6SzGB3844sJfAS+EI8Pl9aTAIEv9mkT+ExHQOAzFavZ9QS+mh0tLwwBBBBAAAEELAtEFvhyudwJSqkJGzZsmOPnW3Ytv86PbZeks4R4nQQ+Al+Ix4dL60mAwBf7tAl8piMg8JmK1ex6Al/NjpYXhgACCCCAAAKWBSILfJbPzXYiBD4CH/8cIOBLgMDni6k/FxH4THUJfKZiNbuewFezo+WFIYAAAggggIBlAQKfZdAItyPwEfgifNy4VZoFCHyxT4/AZzoCAp+p2Dbrb12VvdJxRJfLorr+d+hNI9jgnMNbP/btswS+CNC5BQIIIIAAAgjUhACBL71jJPAR+NL79HLySAUIfJFy93YzAp/pCAh8pmLbrL9tdfZJ0XJQ6I2i3IC5R6nNvRBAAAEEEECgxgQIfOkdKIGPwJfep5eTRypA4IuUm8Bng5vQE1qRwBeaMMwG782fPnZomA24FgEEEEAAAQQQMBUg8JmKJWc9gY/Al5ynkZMkWoDAF/t4eAef6QgIfKZi26wn8IUmDLMBgS+MHtcigAACCCCAQCABAl8gtkRcROAj8CXiQeQQyRcg8MU+IwKf6QgIfKZiBL7QYlY3IPBZ5WQzBBBAAAEEEPAjQODzo5TMNQQ+Al8yn0xOlTgBAl/sIyHwmY6AwGcqRuALLWZ1AwKfVU42QwABBBBAAAE/AgQ+P0rJXEPgI/Al88nkVIkTIPDFPhICn+kICHymYgS+0GJWNyDwWeVkMwQQQAABBBDwI0Dg86OUzDUEPgJfMp9MTpU4AQJf7CMh8JmOgMBnKkbgCy1mdQMCn1VONkMAAQQQQAABPwIEPj9KyVxD4CPwJfPJ5FSJEyDwxT4SAp/pCAh8pmIEvtBiVjcg8FnlZDMEEEAAAQQQ8CNA4POjlMw1BD4CXzKfTE6VOAECX+wjIfCZjoDAZypG4AstZnUDAp9VTjZDAAEEEEAAAT8CBD4/SslcQ+Aj8CXzyeRUiRMg8MU+EgKf6QgIfKZiBL7QYlY3IPBZ5WQzBBBAAAEEEPAjQODzo5TMNQQ+Al8yn0xOlTgBAl/sIyHwmY6AwGcqRuALLWZ1AwKfVU42QwABBBBAAAE/AgQ+P0rJXEPgI/Al88nkVIkTIPDFPhICn+kICHymYgS+0GJWNyDwWeVkMwQQQAABBBDwI0Dg86OUzDUEPgJfMp9MTpU4AQJf7CMh8JmOgMBnKkbgCy1mdQMCn1VONkMAAQQQQAABPwIEPj9KyVxD4CPwJfPJ5FSJEyDwxT4SAp/pCAh8pmIEvtBiVjcg8FnlZDMEEEAAAQQQ8CNA4POjlMw1BD4CXzKfTE6VOAECX+wjIfCZjoDAZypG4AstZnUDAp9VTjZDAAEEEEAAAT8CBD4/SslcQ+Aj8CXzyeRUiRMg8MU+EgKf6QgIfKZiBL7QYlY3IPBZ5WQzBBBAAAEEEPAjQODzo5TMNQQ+Al8yn0xOlTgBAl/sIyHwmY6AwGcqRuALLWZ1AwKfVU42QwABBBBAAAE/AgQ+P0rJXEPgI/Al88nkVIkTIPDFPhICn+kICHymYgS+0GJWNyDwWeVkMwQQQAABBBDwI0Dg86OUzDUEPgJfMp9MTpU4AQJf7CMh8JmOgMBnKkbgCy1mdQMCn1VONkMAAQQQQAABPwIEPj9KyVxD4CPwJfPJ5FSJEyDwxT4SAp/pCAh8pmIEvtBiVjcg8FnlZDMEEEAAAQQQ8CNA4POjlMw1BD4CXzKfTE6VOAECX+wjIfCZjoDAZypG4AstZnUDAp9VTjZDAAEEEEAAAT8CBD4/SslcQ+Aj8CXzyeRUiRMg8MU+EgKf6QgIfKZiBL7QYlY3IPBZ5WQzBBBAAAEEEPAjQODzo5TMNQQ+Al8yn0xOlTgBAl/sIyHwmY6AwGcqRuALLWZ1AwKfVU42QwABBBBAAAE/AgQ+P0rJXEPgI/Al88nkVIkTIPDFPhICn+kICHymYgS+0GJWNyDwWeVkMwQQQAABBBDwI0Dg86OUzDUEPgJfMp9MTpU4AQJf7CMh8JmOgMBnKkbgCy1mdQMCn1VONkMAAQQQQAABPwIEPj9KyVxD4CPwJfPJ5FSJEyDwxT4SAp/pCAh8pmIEvtBiVjcg8FnlZDMEEEAAAQQQ8CNA4POjlMw1BD4CXzKfTE6VOAECX+wjIfCZjoDAZypG4AstZnUDAp9VTjZDAAEEEEAAAT8CBD4/SslcQ+Aj8CXzyeRUiRMg8MU+EgKf6QgIfKZiBL7QYlY3IPBZ5WQzBBBAAAEEEPAjQODzo5TMNQQ+Al8yn0xOlTgBAl/sIyHwmY6AwGcqRuALLWZ1AwKfVU42QwABBBBAAAE/AgQ+P0rJXEPgI/Al88nkVIkTIPDFPhICn+kICHymYgS+0GJWNyDwWeVkMwQQQAABBBDwI0Dg86OUzDUEPgJfMp9MTpU4AQJf7CMh8JmOgMBnKkbgCy1mdQMCn1VONkMAAQQQQAABPwIEPj9KyVxD4CPwJfPJ5FSJEyDwxT4SAp/pCAh8pmIEvtBiVjcg8FnlZDMEEEAAAQQQ8CNA4POjlMw1BD4CXzKfTE6VOAECX+wjIfCZjoDAZypG4AstZnUDAp9VTjZDAAEEEEAAAT8CBD4/SslcQ+Aj8CXzyeRUiRMg8MU+EgKf6QgIfKZiBL7QYlY3IPBZ5WQzBBBAAAEEEPAjQODzo5TMNQQ+Al8yn0xOlTgBAl/sIyHwmY6AwGcqRuALLWZ1AwKfVU42QwABBBBAAAE/AgQ+P0rJXEPgI/Al88nkVIkTIPDFPhICn+kICHymYgS+0GJWNyDwWeVkMwQQQAABBBDwI0Dg86OUzDUEPgJfMp9MTpU4AQJf7CMh8JmOgMBnKkbgCy1mdQMCn1VONkMAAQQQQAABPwIEPj9KyVxD4CPwJfPJ5FSJEyDwxT4SAp/pCAh8pmIEvtBiVjcg8FnlZDMEEEAAAQQQ8CNA4POjlMw1BD4CXzKfTE6VOAECX+wjIfCZjoDAZypG4AstZnUDAp9VTjZDAAEEEEAAAT8CBD4/SslcQ+Aj8CXzyeRUiRMg8MU+EgKf6QgIfKZiBL7QYlY3IPBZ5WQzBBBAAAEEEPAjQODzo5TMNQQ+Al8yn0xOlTgBAl/sIyHwmY6AwGcqRuALLWZ1AwKfVU42QwABBBCoB4ELFz3xqmjZJU2vVYlc8rPpY69LypkJfEmZhPk5CHwEPvOnhivqUoDAF/vYCXymIyDwmYoR+EKLWd2AwGeVk80QQAABBOpBgMAXfso2Ap/K5XLHKqW8arm/iHh7rtFaz3Jd9yER0X0ds1Ao7K+1bhWRcSLSISKPisj0Uqm0rvt1ttf1dibb9/C7X8AxEvgIfAEfHS6rNwECX+wTJ/CZjoDAZypG4AstZnUDAp9VTjZDAAEEEKgHAQJf+CmHDnyFQuFMrfUtIrJWa93sHUkpNV1E9lRKndvS0nJHpWMWCoUxWmsvAn4gIjeKyA4iMlVE3hSRY0ql0kvetbbXVYh7iTmLz7ES+Ah8Ph8VltW7AIEv9ieAwGc6AgKfqRiBL7SY1Q0IfFY52QwBBBBAoB4ECHzhpxwq8E2ZMmV4Q0PDwyLS3tbWNnHJkiUbvSPl8/kdReR3IlJua2s7puuv9ziuyufzJRGZmMlkJjQ1Na3x/n6xWDysXC7f58VC13XneL3Q8rre1Gzfw+9+YSZI4CPwhXl+uLaOBAh8sQ+bwGc6AgKfqRiBL7SY1Q0IfFY52QwBBBBAoB4ECHzhpxwq8GWz2QMcx/mNiNxaKpWu6H6cXC73C6XUyY7jjG9ubn6l51GLxeLIcrm8Umv9lOu6Z3V9lHfWrFmDN23atFxEhjQ2Nk5sb29vtLlu4cKF7yT5LAYjJfAR+AweF5bWswCBL/bpE/hMR0DgMxUj8IUWs7oBgc8qJ5shgAACCNSDAIEv/JRDBb5Kt8/n80OUUr/RWu/qOM7Xmpub1/dcm81mD3Yc52Gt9QLXdef1iIPzlVKni4j3br6dbK7r+thv9/sl6SwGIyXwEfgMHheW1rMAgS/26RP4TEdA4DMVI/CFFrO6AYHPKiebIYAAAgjUgwCBL/yU+yXwdf1evs54533MdpuffD5/iPcxXq110XXdO3sEviuUUrNF5LjOv25tXalUerznYZJ0FoOREvgIfAaPC0vrWYDAF/v0CXymIyDwmYoR+EKLWd2AwGeVk80QQAABBOpBgMAXfsrWA18ulzteKXW7iDzb1tZ2coXfv+d9ccYRWuv7tdbnuK67rFLgU0oNsrmut8CXpLMYjJTAR+AzeFxYWs8CBL7Yp0/gMx0Bgc9UjMAXWszqBgQ+q5xshgACCCBQDwIEvvBTthn4VC6X+45SyvvijKc7OjpOu/nmm1+tdMQkvWsuSWcxGCmBj8Bn8LiwtJ4FCHyxT5/AZzoCAp+pGIEvtJjVDQh8VjnZDAEEEECgHgQIfOGnbCXwTZo0KTNixIhLReSHInJfW1vbOZXeudd15CT93rsknaXbSIdVGe8oEXlfRLb50pBqj8Utq767KuM4Y6qtS9Lf37KlY1FuwpK53c90/nWPnNs4eNgNSTpntbNo0Zt/Pn2cF2f5QSAygWtXfmHiiJ0HfOxXIUR28xA3eui2N3df+uOXP/Zn3FFzn1srSlL1z9DWLZsu/+P8A2P7s4o/80M8hCEvjfPPfOYecnghLo9z7iGOzaUIIIAAAgjEKnDhjf+xVkSl6t/z2z7YdPnCi46K7d/zew4sdOCbNGlSw4gRI+aLSFFEmjds2HDh0qVL26o9GdW+RddxnGFa6687jjOor2/RNV1XKpXe7nm2JJ2lR+DrK/KN7Ax871az7vn3b1557oMDBmS+aHpdnOvffXuLe/7E26/sfobz5i2fPPwTu14T57lM7935L/17m17HegTCCFz+q32P3WP/xlvC7BHHtUsue3nfPy9982N/xh01Z+1T4jjen3+p+dny7htXrV54WFNcB+bP/LjkReL8M5+51+fc43vV3BkBBBBAAIFwArMX/vtTSmVS9e/5mzauv6rlsm/E9u/5tgOfyufzl4nIFSIyr1QqXSXev8/6+/Gu9T7OOzGTyUxoampa411WLBa9b869T2vd7Lqu9wUdttf1djrb9/C7nz+p3lfxEV0+ohvm+eHaOhLgI7qxD5uP6JqOgI/omopts/621dknRctBoTeKcgPmHqU290IAAQQQQCBRAnxEN/w4Qr2Dr1AojNFaPyQiGRF5WGv9sXfuKaXeymQy85qamjbkcrlTlVL3aK1P6/pSjVwuN1Yp9YCIeNddLyI7iMhUEfGuO66pqel57yX2w7rEnCXECAl8BL4Qjw+X1pMAgS/2aRP4TEdA6DEVI/CFFrO6Ab+DzyonmyGAAAII1IMAgS/8lEMFvnw+f4GI9PV545ccxxnf3Nz8Sm+Bzzt+Nps9wHGcZhEZJyIdIvKoiEwvlUrrur88m+uSdJYQIyTwEfhCPD5cWk8CBL7Yp03gMx0Bgc9UjMAXWszqBgQ+q5xshgACCCBQDwIEvvBTDhX4TG+fz+fnaa2f7noHn+n1Ntcn6SwBXxeBj8AX8NHhsnoTIPDFPnECn+kICHymYgS+0GJWNyDwWeVkMwQQQACBehAg8IWfcmSBL5vNjlJKLdNaz21tbV0V/ujBd0jSWYK/ig+/RdL7Ft1tvjSk2p78Xp5qQv369/mX/n7lZfPeBAh8sT8XBD7TERD4TMUIfKHFrG7Af9Zb5WQzBBBAAIF6ECDwhZ9yZIEvl8udoJSasGHDhjl+vmU3/EurvEOSzhLidRL4eAdfiMeHS+tJgMAX+7QJfKYjIPCZihH4QotZ3YDAZ5WTzRBAAAEE6kGAwBd+ypEFvvBHZYceAgQ+Ah//UCDgS4DA54upPxcR+Ex1CXymYgS+0GJWNyDwWeVkMwQQQACBehAg8IWfMoEvvGFcOxD4CHxxPXvcN2UCBL7YB0bgMx0Bgc9UjMAXWszqBgQ+q5xshgACCCBQDwIEvvBTJvCFN4xrBwIfgS+uZ4/7pkyAwBf7wAh8piMg8JmKEfhCi1ndgMBnlZPNEEAAAQTqQYDAF37KBL7whnHtQOAj8MX17HHflAkQ+GIfGIHPdAQEPlMxAl9oMasbEPiscrIZAggggEA9CBD4wk+ZwBfeMK4dCHwEvriePe6bMgECX+wDI/CZjoDAZypG4AstZnUDAp9VTjZDAAEEEKgHAQJf+CkT+MIbxrUDgY/AF9ezx31TJkDgi31gBD7TERD4TMUIfKHFrG5A4LPKyWYIIIAAAvUgQOALP2UCX3jDuHYg8BH44nr2uG/KBAh8sQ+MwGc6AgKfqRiBL7SY1Q0IfFY52QwBBBBAoB4ECHzhp0zgC28Y1w4EPgJfXM8e902ZAIEv9oER+ExHQOAzFSPwhRazugGBzyonmyGAAAII1IMAgS/8lAl84Q3j2oHAR+CL69njvikTIPDFPjACn+kICHymYgS+0GJWNyDwWeVkMwQQQACBehAg8IWfMoEvvGFcOxD4CHxxPXvcN2UCBL7YB0bgMx0Bgc9UjldH6wAAIABJREFUjMAXWszqBgQ+q5xshgACCCBQDwIEvvBTJvCFN4xrBwIfgS+uZ4/7pkyAwBf7wAh8piMg8JmKEfhCi1ndgMBnlZPNEEAAAQTqQYDAF37KBL7whnHtQOAj8MX17HHflAkQ+GIfGIHPdAQEPlMxAl9oMasbEPiscrIZAggggEA9CBD4wk+ZwBfeMK4dCHwEvriePe6bMgECX+wDI/CZjoDAZypG4AstZnUDAp9VTjZDAAEEEKgHAQJf+Cn//+29D7RlVXWnO9e5RVEghIInYNRO25028ZlE0ybgUxITSAOm/Jto2RqTCHLPObcQEwt8eZAnhBBNxxDEdAG37t4FVPD1UF9BDNqgwksIEkiIcdAmw7wHCSZN1G4NsQopoaq4ddYbG8/Bw+X+OXOtuWvuc853x3B0mtpr7r2/39pr3fXd/QfBl8/QqwKCD8Hn1ffY75gRQPC5B4bg00aA4NMSQ/BlEzMtgOAzxUkxCEAAAhCYBgIIvvyUEXz5DL0qIPgQfF59j/2OGQEEn3tgCD5tBAg+LTEEXzYx0wIIPlOcFIMABCAAgWkggODLTxnBl8/QqwKCD8Hn1ffY75gRQPC5B4bg00aA4NMSQ/BlEzMtgOAzxUkxCEAAAhCYBgIIvvyUEXz5DL0qIPgQfF59j/2OGQEEn3tgCD5tBAg+LTEEXzYx0wIIPlOcFIMABCAAgWkggODLTxnBl8/QqwKCD8Hn1ffY75gRQPC5B4bg00aA4NMSQ/BlEzMtgOAzxUkxCEAAAhCYBgIIvvyUEXz5DL0qIPgQfF59j/2OGQEEn3tgCD5tBAg+LTEEXzYx0wIIPlOcFIMABCAAgWkggODLTxnBl8/QqwKCD8Hn1ffY75gRQPC5B4bg00aA4NMSQ/BlEzMtgOAzxUkxCEAAAhCYBgIIvvyUEXz5DL0qIPgQfF59j/2OGQEEn3tgCD5tBAg+LTEEXzYx0wIIPlOcFIMABCAAgWkggODLTxnBl8/QqwKCD8Hn1ffY75gRQPC5B4bg00aA4NMSQ/BlEzMtgOAzxUkxCEAAAhCYBgIIvvyUEXz5DL0qIPgQfF59j/2OGQEEn3tgCD5tBAg+LTEEXzYx0wIIPlOcFIMABCAAgWkggODLTxnBl8/QqwKCD8Hn1ffY75gRQPC5B4bg00aA4NMSQ/BlEzMtgOAzxUkxCEAAAhCYBgIIvvyUEXz5DL0qIPgQfF59j/2OGQEEn3tgCD5tBAg+LTEEXzYx0wIIPlOcFIMABCAAgWkggODLTxnBl8/QqwKCD8Hn1ffY75gRQPC5B4bg00aA4NMSQ/BlEzMtgOAzwnn+tnsvNSp1yMq0Quvbv3feSZcfsh2yIwhAAAITQgDBlx8kgi+foVcFBB+Cz6vvsd8xI4Dgcw8MwaeNAMGnJYbgyyZmWgDBZ4STxZ4RSMpAAAIQGAMCjPn5ISH48hl6VUDwIfi8+h77HTMCCD73wBB82ggQfFpiCL5sYqYFEHxGOFnsGYGkDAQgAIExIMCYnx8Sgi+foVcFBB+Cz6vvsd8xI4Dgcw8MwaeNAMGnJYbgyyZmWgDBZ4STxZ4RSMpAAAIQGAMCjPn5ISH48hl6VUDwIfi8+h77HTMCCD73wBB82ggQfFpiCL5sYqYFEHxGOFnsGYGkDAQgAIExIMCYnx8Sgi+foVcFBB+Cz6vvsd8xI4Dgcw8MwaeNAMGnJYbgyyZmWgDBZ4STxZ4RSMpAAAIQGAMCjPn5ISH48hl6VUDwIfi8+h77HTMCCD73wBB82ggQfFpiCL5sYqYFEHxGOFnsGYGkDAQgAIExIMCYnx8Sgi+foVcFBB+Cz6vvsd8xI4Dgcw8MwaeNAMGnJYbgyyZmWgDBZ4STxZ4RSMpAAAIQGAMCjPn5ISH48hl6VUDwIfi8+h77HTMCCD73wBB82ggQfFpiCL5sYqYFEHxGOFnsGYGkDAQgAIExIMCYnx8Sgi+foVcFBB+Cz6vvsd8xI4Dgcw8MwaeNAMGnJYbgyyZmWgDBZ4STxZ4RSMpAAAIQGAMCjPn5ISH48hl6VUDwIfi8+h77HTMCCD73wBB82ggQfFpiCL5sYqYFEHxGOFnsGYGkDAQgAIExIMCYnx8Sgi+foVcFBB+Cz6vvsd8xI4Dgcw8MwaeNAMGnJYbgyyZmWgDBZ4STxZ4RSMpAAAIQGAMCjPn5ISH48hl6VUDwIfi8+h77HTMCCD73wBB82ggQfFpiCL5sYqYFEHxGOFnsGYGkDAQgAIExIMCYnx8Sgi+foVcFBB+Cz6vvsd8xI4Dgcw8MwaeNAMGnJYbgyyZmWgDBZ4STxZ4RSMpAAAIQGAMCjPn5ISH48hl6VUDwIfi8+h77HTMCCD73wBB82ggQfFpiCL5sYqYFEHxGOFnsGYGkDAQgMLEEdv7ZO1/fCq2bx+0EHz+8tbH748Ujw8fNmJ+fIoIvn6FXBQQfgs+r77HfMSOA4HMPDMGnjQDBpyWG4MsmZloAwWeEk8WeEUjKQAACE0sAwecbbRD5td8776TLfY/iu3tH8DUlCf1xIPgQfPpeQ4upJIDgc48dwaeNAMGnJYbgyyZmWgDBZ4QTwWcEkjIQgMDEEkDw+UaL4PPlP0l7R/Ah+CapP3MuNRJA8NUId7TSCL7ROA39+TFc+cuvLM8fbnY+Y76K4g33zH5BorxM1ch7Y8SudwKN2z+Cr3GRcEAQgEDDCCD4fANB8Pnyn6S9I/hY7E1Sf+ZcaiSA4KsR7milEXyjcULwaTmtsj2CzxCmvhR38OmZLdsCwWcEkjIQgMDEEkDw+UY70YJv8+bN6zdu3FiGEA4viuKta6E+99xzj1pcXLxFRF61zLYfH67R7XZfHGPcISIni8iiiNwhIucVRfHgcNtRt1vu2EZta73dWpxW+HcEH4IvsevQbNoIIPjcE0fwaSPgTi4tsWdsj+DLRphTAMGXQ2+oLYLPCCRlIACBiSWA4PONdmIFX6fTOTKEcHmMcU5Edo0i+Obm5p7X6/XuEZFvxhj/ekk095ZleU3137rd7ktjjLeJyD4RuUpEjhGRLSLysIicXhTFQ5rtVpB7pvsY9ZgzuiOCD8GX0X1oOk0EEHzuaSP4tBEg+LTEEHzZxEwLIPiMcCL4jEBSBgIQmFgCCD7faCdR8IVOp/PvRaQUeepdL0+7+24l5N1u9xUxxs/EGLtlWX5she2q+oWIbJqZmTltfn7+/mq7ubm5U3q93i0xxu1lWV4oIqNut9xuRm1rvV1Ob0TwIfhy+g9tp4gAgs89bASfNgIEn5YYgi+bmGkBBJ8RTgSfEUjKQAACE0sAwecb7cQJvqG78J4tItXngc8QkYdGuYOv3W6/NYSwXUTOLIri3uWimZubO6HX690ZY7yvLMu3i0isttu6desRe/fuvVlEjtywYcOmJ554YsMo223btu1bS/djvY+cY1F0TwQfgk/RXdh0mgkg+NzTR/BpI0DwaYkh+LKJmRZA8BnhRPAZgaQMBCAwsQQQfL7RTpzg63Q631s9Ntvr9X7ziCOO+Md9+/bdGkL4yiiCr9PpXCYivywileR7j4gcLyL3xxi3lmVZPZIbZ2dnf6zVat0eY/xwWZbV9k/9tNvtK0IIbxGR6m6+40fZbvA473Ad633kHIuieyL4EHyK7sKm00wAweeePoJPGwGCT0sMwZdNzLQAgs8IJ4LPCCRlIACBiSWA4PONduIE3zDOd7/73d8zquDrdDqHichNIvI6Efmb6lHbEMKzqg9niMiJIYSzFxYWPtrpdF4uIp+t3u239DHedrt9SQjh/OoOwP5xrLndcncKWu8j51gU3RPBh+BTdBc2nWYCCD739BF82ggQfFpiCL5sYqYFXAVftdgLsfWyUc+o1ZLY60lYbfvBNqNsO+p+l26374jWld0fLx4Z/u8IvlSatIMABKaFAILPN2kEX59/p9OpPpRxo4gcduDAgTfu3LlzT/VPs7OzJ7ZarU+LSCX7fjqE8MIY460xxneUZVkJwad+hgVf9eXeUbZbTvB1u91XjdJ21H2Mut1KjyWP2EURfAi+EbsKm007AQSfew9A8GkjQPBpiSH4somZFnAXfK3Qql5jM1Y/jx/e2ojgG6vIOFgIQKABBBB8viEg+Ebg3xd31YczXiMij3EH37LQEHwIvhGuJjaBgAiCz70XIPi0ESD4tMQQfNnETAsg+BJwIvgSoNEEAhCYegIIPt8ugOAb4r958+YZEZnZtWvXgeFY+h/f+GiM8c0xxn8c5d16Oe+9a+g7+I5eo6ueKCKPi8gzPhqyVhe//q533jXTar10re2a9O/79y9e3T5t50XDx/Suy//k7A1HHP37TTrOtY4lSnzsQ+edXMlZfiBwyAj87p0/vOnY56xb6Uvlh+w4tDu67YaHn7/rA1952hh36kV//4AEGatr6OD+vRd/7oofdRurGPO1Pc9ue88xn9ztctRW8sy9OtYP/9FbNx13/FFjN+Z/6sYvPX/XlX/+tDH/gqv+8gGRMFZj/oF9ey/e9t5T3cZ8bX9lewhAYLwJMOb75te0MX/V921oUSnfwTd4t961ZVlesETwVR/POLvX652+bt26f1rt67itVuvoGOOrW63W4aNsVxRPf7dHtd+1vqKr3UfOsQxxqATfapLvhL7ge1Sb03V3nv2ZdetmfkTbznP7Rx/ZX75r00cuHT6Gcy67+Rc3HvfcD3oel3bf/V/6X6htx/YQyCFw8SdedMb3vXjD9Tk1PNrufN9XXnT3roefNsadeuED90mrVY1/Y/Oz/9Gvv/+ebafMex0wY74XeRHPMZ/cpzP36qwvu/6NZ7zgB549dmP+wgfvetHdn7z/aWP++dv+4r4QZsZqzN+75xvvX3jfa9zGfL+ez54hAAEPAoz5HtS/u8+mjflugu+ss87auH79+ttFZOPMzMyZ8/PzX64wdTqd7xeR20MI/xBjfF1RFI93Op1CRDbNzMycNj8/f39fylVfzr2l+jhHWZbV47xhxO2W6wGjtrXeLqc38oguj+jm9B/aThEBHtF1D5tHdLUR8Iiultgztr/hntkvSJSRP7SQvUOLAuRuQVF4XMsEY3KRpj2ulXwiNIQABMaCAGO+b0xNG/MPmeBrt9tvCiHcWD12O/hYRrfbfVuMsfoL41dDCB+OMW4Qka0isj7G+PqyLO+p4mq32yeFEKoPb1SP8l4pItUHOraIyDeH5aBiu2cci6Kt6bFkdEcEH4Ivo/vQdJoIIPjc00bwaSNA9GiJIfiyiZkW4B18CTh5B18CNJpAAAJTTwDB59sFEHxDgq+6667dbp8RQqik3Q+KyBMxxs+1Wq33LCws/O1wVLOzsy9ptVrbReRkEVkUkTtE5LyiKB7UbrecbKxqWO5DUy+xSyL4EHyJXYdm00YAweeeOIJPGwGCT0sMwZdNzLQAgi8BJ4IvARpNIACBqSeA4PPtAhMt+NZC2+l0LosxfnFwB99a29f57006lsTzRPAh+BK7Ds2mjQCCzz1xBJ82AgSflhiCL5uYaQEEXwJOBF8CNJpAAAJTTwDB59sFplbwzc7OnhhCuCnGeNGOHTvu8oyhSceSwQHBh+DL6D40nSYCCD73tBF82ggQfFpiCL5sYqYFEHwJOBF8CdBoAgEITD0BBJ9vF5hawddut18bQjht9+7dF+7atat6l57bT5OOJQMCgg/Bl9F9aDpNBBB87mkj+LQRIPi0xBB82cRMCyD4EnAi+BKg0QQCEJh6Agg+3y4wtYLPF/tE7h3Bh+CbyI7NSdkTQPDZM1VWRPApgQmCT0sMwZdNzLQAgi8BJ4IvAdoENzmf3/MnOF1OzZIAgs+Spr4Wgk/PjBbLE0DwMfFzbUBgJAIIvpEw1bkRgk9LF8GnJYbgyyZmWgDBl4ATwZcAbYKbIPgmOFxOzZQAgs8Up7oYgk+NjAYrEEDwIfi4OCAwEgEE30iY6twIwaeli+DTEkPwZRMzLYDgS8CJ4EuANsFNEHwTHC6nZkoAwWeKU10MwadGRgMEnwiPa3EdQCCdAIIvnZ1RSwSfFiSCT0sMwZdNzLQAgi8BJ4IvAdoEN0HwTXC4nJopAQSfKU51MQSfGhkNEHwIPq4CCOQQQPDl0DNpi+DTYkTwaYkh+LKJmRZA8CXgRPAlQJvgJgi+CQ6XUzMlgOAzxakuhuBTI6MBgg/Bx1UAgRwCCL4ceiZtEXxajAg+LTEEXzYx0wIIvgScCL4EaBPcBME3weFyaqYEEHymONXFEHxqZDRA8CH4uAogkEMAwZdDz6Qtgk+LEcGnJYbgyyZmWgDBl4ATwZcAbYKbIPgmOFxOzZQAgs8Up7oYgk+NjAYIPgQfVwEEcggg+HLombRF8GkxIvi0xBB82cRMCyD4EnAi+BKgTXATBN8Eh8upmRJA8JniVBdD8KmR0QDBh+DjKoBADgEEXw49k7YIPi1GBJ+WGIIvm5hpAQRfAk4EXwK0CW6C4JvgcDk1UwIIPlOc6mIIPjUyGiD4EHxcBRDIIYDgy6Fn0hbBp8WI4NMSQ/BlEzMtgOBLwIngS4A2wU0QfBMcLqdmSgDBZ4pTXQzBp0ZGAwQfgo+rAAI5BBB8OfRM2iL4tBgRfFpiCL5sYqYFEHwJOBF8CdAmuAmCb4LD5dRMCSD4THGqiyH41MhogOBD8HEVQCCHAIIvh55JWwSfFiOCT0sMwZdNzLQAgi8BJ4IvAdoEN0HwTXC4nJopAQSfKU51MQSfGhkNEHwIPq4CCOQQQPDl0DNpi+DTYkTwaYkh+LKJmRZA8CXgRPAlQJvgJgi+CQ6XUzMlgOAzxakuhuBTI6MBgg/Bx1UAgRwCCL4ceiZtEXxajAg+LTEEXzYx0wIIvgScCL4EaBPcBME3weFyaqYEEHymONXFEHxqZDRA8CH4uAogkEMAwZdDz6Qtgk+LEcGnJYbgyyZmWgDBl4ATwZcAbYKbIPgmOFxOzZQAgs8Up7oYgk+NjAYIPgQfVwEEcggg+HLombRF8GkxIvi0xBB82cRMCyD4EnAi+BKgTXATBN8Eh8upmRJA8JniVBdD8KmR0QDBh+DjKoBADgEEXw49k7YIPi1GBJ+WGIIvm5hpAQRfAk4EXwK0CW6C4JvgcDk1UwIIPlOc6mIIPjUyGiD4EHxcBRDIIYDgy6Fn0hbBp8WI4NMSQ/BlEzMtgOBLwIngS4A2wU0QfBMcLqdmSgDBZ4pTXQzBp0ZGAwQfgo+rAAI5BBB8OfRM2iL4tBgRfFpiCL5sYqYFEHwJOBF8CdAmuAmCb4LD5dRMCSD4THGqiyH41MhogOBD8HEVQCCHAIIvh55JWwSfFiOCT0sMwZdNzLQAgi8BJ4IvAdoEN0HwTXC4nJopAQSfKU51MQSfGhkNEHwIPq4CCOQQQPDl0DNpi+DTYkTwaYkh+LKJmRZA8CXgRPAlQJvgJgi+CQ6XUzMlgOAzxakuhuBTI6MBgg/Bx1UAgRwCCL4ceiZtEXxajAg+LTEEXzYx0wIIvgScCL4EaBPcBME3weFyaqYEEHymONXFEHxqZDRA8CH4uAogkEMAwZdDz6Qtgk+LEcGnJYbgyyZmWgDBl4ATwZcAbYKbIPgmOFxOzZQAgs8Up7oYgk+NjAYIPgQfVwEEcggg+HLombRF8GkxIvi0xBB82cRMCyD4EnAi+BKgTXATBN8Eh8upmRJA8JniVBdD8KmR0QDBh+DjKoBADgEEXw49k7YIPi1GBJ+WGIIvm5hpAQRfAk4EXwK0CW6C4JvgcDk1UwIIPlOc6mIIPjUyGiD4EHxcBRDIIYDgy6Fn0hbBp8WI4NMSQ/BlEzMtgOBLwIngS4A2wU0QfBMcLqdmSgDBZ4pTXQzBp0ZGAwQfgo+rAAI5BBB8OfRM2iL4tBgRfFpiCL5sYqYFEHwJOBF8CdAmuAmCb4LD5dRMCSD4THGqiyH41MhogOBD8HEVQCCHAIIvh55JWwSfFiOCT0sMwZdNzLQAgi8BJ4IvAdoEN0HwTXC4nJopAQSfKU51MQSfGhkNEHwIPq4CCOQQQPDl0DNpi+DTYkTwaYkh+LKJmRZA8CXgRPAlQJvgJgi+CQ6XUzMlgOAzxakuhuBTI6MBgg/Bx1UAgRwCCL4ceiZtEXxajAg+LTEEXzYx0wIIvgScCL4EaBPcBME3weFyaqYEEHymONXFEHxqZDRA8CH4uAogkEMAwZdDz6Qtgk+LEcGnJYbgyyZmWgDBl4ATwZcAbYKbIPgmOFxOzZQAgs8Up7oYgk+NjAYIPgQfVwEEcggg+HLombRF8GkxIvi0xBB82cRMCyD4EnAi+BKgLdPkD+6avbTVktjrSRj8vzaV663yjp/ccenwHhB89fKm+uQQQPD5Zong8+U/SXt/jog8LiKPaE/qhntmvyBRXqZt57o9iz1X/Ox8vAkg+NzzQ/BpI2DM1xJD8GUTMy2A4EvAieBLgLZME37Pt+GYWMX12k88ZpqNOQEEn2+ACD5f/pO0dwTf1Z/vhijbxyxUJv4xC2wSDhfB554igk8bAYJPSwzBl03MtIDrXM9izzRLdTHvxR6CTx2ZZQPXa9/yRKg1PgQY832z8h7zl5598MXB3jMIIPgQfBndh6bTRADB5542gk8bAYJPSwzBl03MtIDrIp/FnmmW6mLeiz0Enzoyywau177liVBrfAgw5vtm5T3mI/h887fcO4IPwWfZn6g1wQQQfO7hIvi0ESD4tMQQfNnETAu4LvJZ7JlmqS7mvdhD8Kkjs2zgeu1bngi1xocAY75vVt5jPoLPN3/LvSP4EHyW/YlaE0wAweceLoJPGwGCT0sMwZdNzLSA6yKfxZ5plupi3os9BJ86MssGrte+5YlQa3wIMOb7ZuU95iP4fPO33DuCD8Fn2Z+oNcEEEHzu4SL4tBEg+LTEEHzZxEwLuC7yWeyZZqku5r3YQ/CpI7Ns4HrtW54ItcaHAGO+b1beYz6Czzd/y70j+BB8lv2JWhNMAMHnHi6CTxsBgk9LDMGXTcy0gOsin8WeaZbqYt6LPQSfOjLLBq7XvuWJUGt8CDDm+2blPeYj+Hzzt9w7gg/BZ9mfqDXBBBB87uEi+LQRIPi0xBB82cRMC7gu8lnsmWapLua92EPwqSOzbOB67VueCLXGhwBjvm9W3mM+gs83f8u9I/gQfJb9iVoTTADB5x4ugk8bAYJPSwzBl03MtIDrIp/FnmmW6mLeiz0Enzoyywau177liVBrfAgw5vtm5T3mI/h887fcO4IPwWfZn6g1wQQQfO7hIvi0ESD4tMQQfNnETAu4LvJZ7JlmqS7mvdhD8Kkjs2zgeu1bngi1xocAY75vVt5jPoLPN3/LvSP4EHyW/YlaE0wAweceLoJPGwGCT0sMwZdNzLSA6yKfxZ5plupi3os9BJ86MssGrte+5YlQa3wIMOb7ZuU95tcq+DZv3rx+48aNZQjh8KIo3joK6m63++IY4w4ROVlEFkXkDhE5ryiKB4fbW2+33LFZ72PUeqNwWmYbBB+CL7Hr0GzaCCD43BNH8GkjQPBpiSH4somZFnBd5LPYM81SXcx7sYfgU0dm2cD12rc8EWqNDwHGfN+svMf82gRfp9M5MoRweYxxTkR2jSL4ut3uS2OMt4nIPhG5SkSOEZEtIvKwiJxeFMVD1QFbb7eC3GvMsYzYRRF8CL4RuwqbTTsBBJ97D0DwaSNA8GmJIfiyiZkWcF3ks9gzzVJdzHuxh+BTR2bZwPXatzwRao0PAcZ836y8x/w6BF/odDr/XkRKEXlZfwcfH0HwVe0KEdk0MzNz2vz8/P1V27m5uVN6vd4tMcbtZVleKCLW2y3XA6z3MWq9nN6I4EPw5fSfsW97wdWf/5pE+d5xOhGvCQDB595LEHzaCBB8WmIIvmxipgVcF/ks9kyzVBfzmusHB4rgU0dm2cD12rc8EWqNDwHGfN+svMd8c8E3Nzf3vF6vd4+IPFtELheRM0TkobUE39zc3Am9Xu/OGON9ZVm+XURidXBbt249Yu/evTeLyJEbNmzY9MQTT2yw3G7btm3fWgqhScei6J4IPgSfortM3qYIvtEzRfCNzqqmLRF8WrAIPi0xBF82MdMCrot8FnumWaqLeS/2EHzqyCwbuF77lidCrfEhwJjvm5X3mG8u+DqdTnUHzVW9Xu83jzjiiH/ct2/frSGEr6wl+GZnZ3+s1WrdHmP8cFmWlw0fWLvdviKE8BYRqe7mO95yu8Fjv8P7a9KxKLongg/Bp+guk7cpgm/0TBF8o7OqaUsEnxYsgk9LDMGXTcy0gOsin8WeaZbqYt6LPQSfOjLLBq7XvuWJUGt8CDDm+2blPeabC77hgu9+97u/Z1TB1+l0Xi4in63e2VeW5ceWCL5LQgjni8iZ/f9utl1RFPcuhdCkY1F0TwQfgk/RXSZvUwTf6Jki+EZnVdOWCD4tWASflhiCL5uYaQHXRT6LPdMs1cW8F3sIPnVklg1cr33LE6HW+BBgzPfNynvMb4zg63a7r4ox3hpjfEdZljetJPiqL/Jabrec4GvSsSi6J4IPwafoLpO3KYJv9EwRfKOzqmlLBJ8WLIJPSwzBl03MtIDrIp/FnmmW6mLeiz0Enzoyywau177liVBrfAgw5vtm5T3mN0bwNemuuSYdi6J7IvgQfIruMnmbIvhGzxTBNzqrmrZE8GnBIvi0xBB82cRMC7gu8lnsmWapLua92EPwqSOzbOB67VueCLXGhwBjvm9W3mN+YwRfk95716RjGQroaBGp/rfSzwki8riIPKrt0tfdefZn1q2b+RFtO8/tH31kf/muTR+5dPgYzrns5l/ceNxzP+h5XNp9R4mPfei8k1+obWe1/WXXv/GMF/zAs6+3qneo6ix88K4X3f3J+5/W18/f9hf3hTBTXQdj87N3zzfev/C+18wf6gO++BMvOuP7Xrxh7HLf+b6vvOjuXQ8/LfdTL3zgPmm1xir3/Y9+/f33bDvlkOc+6Gen6722AAAgAElEQVSM+Yf6ivvu/jzHfHKfztyrs2au98u+2rPXXM+Y75t7tXfPMd//7DkCLwKM+V7kv7Nf7zF/6dkHSxyad/Ct9eXaVqt1dIzx1a1W6/DVvqKr3a4oikeWnnOTjmXo2FaTe9VmJ/YF3zO+CrxWptff9c67Zlqtl661XZP+ff/+xavbp+28aPiY3nX5n5y94Yijf79Jx7nWsfQn/uruS5efD//RWzcdd/xRT3vnpcuBKHf6qRu/9PxdV/750/r6BVf95QMiwY2l8hSe3PzAvr0Xb3vvqYe8z/7unT+86djnrBu73G+74eHn7/rAV56W+6kX/f0DEmSscj+4f+/Fn7viRw957oM+ypifcrXatPEc88ndJsOUKp65V8fLXJ+Sml0br7meMd8uw9RK3td+6nHTbrwJMOb75uc95i89ezfBJyKh0+kUIrJpZmbmtPn5+furg5ubm6u+nHtLjHF7WZYX1rDdcj2gSccyag/lEV0e0R21rzy1Hbdwq5GZNvC6hZtHdE1jTCnGI7paajyiqyX2jO15TC8bYU4B18f0mOtzostv6zXXD46caz8/w4wKrtd+xnHTdIwJMOb7huc95rsJvna7/aYQwo0xxjcPPqrRbrdPCiF8urqxRUSuFJFjRGSLiHxzZmbmzPn5+S9XB1zDdo05lozuiOBD8Km7DxOAGplpA68JAMFnGmNKMQSflhqCT0sMwZdNzLSA6yKfud40S3Uxr7kewaeOqo4Grtd+HSdEzeYTYMz3zch7zG+U4KsOZnZ29iWtVmu7iJwsIosicoeInFcUxYPDB2u53XKy0etYMrojgg/Bp+4+TABqZKYNvCYABJ9pjCnFEHxaagg+LTEEXzYx0wKui3zmetMs1cW85noEnzqqOhq4Xvt1nBA1m0+AMd83I+8xv1bBtxbaTqdzWYzxi4M7+Nbavs5/b9KxJJ4ngg/Bp+46TABqZKYNvCYABJ9pjCnFEHxaagg+LTEEXzYx0wKui3zmetMs1cW85noEnzqqOhq4Xvt1nBA1m0+AMd83I+8x303wzc7OnhhCuCnGeNGOHTvu8oyhSceSwQHBh+BTdx8mADUy0wZeEwCCzzTGlGIIPi01BJ+WGIIvm5hpAddFPnO9aZbqYl5zPYJPHVUdDVyv/TpOiJrNJ8CY75uR95jvJvja7fZrQwin7d69+8Jdu3ZV79xz+2nSsWRAQPAh+NTdhwlAjcy0gdcEgOAzjTGlGIJPSw3BpyWG4MsmZlrAdZHPXG+apbqY11yP4FNHVUcD12u/jhOiZvMJMOb7ZuQ95rsJPl/sE7l3BB+CT92xmQDUyEwbeE0ACD7TGFOKIfi01BB8WmIIvmxipgVcF/nM9aZZqot5zfUIPnVUdTRwvfbrOCFqNp8AY75vRt5jPoLPN3/LvSP4EHzq/sQEoEZm2sBrAkDwmcaYUgzBp6WG4NMSQ/BlEzMt4LrIZ643zVJdzGuuR/Cpo6qjgeu1X8cJUbP5BBjzfTPyHvMRfL75W+4dwYfgU/cnJgA1MtMGXhMAgs80xpRiCD4tNQSflhiCL5uYaQHXRT5zvWmW6mJecz2CTx1VHQ1cr/06ToiazSfAmO+bkfeYj+Dzzd9y7wg+BJ+6PzEBqJGZNvCaABB8pjGmFEPwaakh+LTEEHzZxEwLuC7ymetNs1QX85rrEXzqqOpo4Hrt13FC1Gw+AcZ834y8x3wEn2/+lntH8CH41P2JCUCNzLSB1wSA4DONMaUYgk9LDcGnJYbgyyZmWsB1kc9cb5qlupjXXI/gU0dVRwPXa7+OE6Jm8wkw5vtm5D3mI/h887fcO4IPwafuT0wAamSmDbwmAASfaYwpxRB8WmoIPi0xBF82MdMCrot85nrTLNXFvOZ6BJ86qjoauF77dZwQNZtPgDHfNyPvMR/B55u/5d4RfAg+dX9iAlAjM23gNQEg+ExjTCmG4NNSQ/BpiSH4somZFnBd5DPXm2apLuY11yP41FHV0cD12q/jhKjZfAKM+b4ZeY/5CD7f/C33juBD8Kn7ExOAGplpA68JAMFnGmNKMQSflhqCT0sMwZdNzLSA6yKfud40S3Uxr7kewaeOqo4Grtd+HSdEzeYTYMz3zch7zEfw+eZvuXcEH4JP3Z+YANTITBt4TQAIPtMYU4oh+LTUEHxaYgi+bGKmBVwX+cz1plmqi3nN9Qg+dVR1NHC99us4IWo2nwBjvm9G3mM+gs83f8u9I/gQfOr+xASgRmbawGsCQPCZxphSDMGnpYbg0xJD8GUTMy3gushnrjfNUl3Ma65H8KmjqqOB67VfxwlRs/kEGPN9M/Ie8xF8vvlb7h3Bh+BT9ycmADUy0wZeEwCCzzTGlGIIPi01BJ+WGIIvm5hpAddFPnO9aZbqYl5zPYJPHVUdDVyv/TpOiJrNJ8CY75uR95iP4PPN33LvCD4En7o/MQGokZk28JoAEHymMaYUQ/BpqSH4tMQQfNnETAu4LvKZ602zVBfzmusRfOqo6mjgeu3XcULUbD4BxnzfjLzHfASfb/6We0fwIfjU/YkJQI3MtIHXBIDgM40xpRiCT0sNwaclhuDLJmZawHWRz1xvmqW6mNdcj+BTR1VHA9drv44TombzCTDm+2bkPeYj+Hzzt9w7gg/Bp+5PTABqZKYNvCYABJ9pjCnFEHxaagg+LTEEXzYx0wKui3zmetMs1cW85noEnzqqOhq4Xvt1nBA1m0+AMd83I+8xH8Hnm7/l3hF8CD51f2ICUCMzbeA1ASD4TGNMKYbg01JD8GmJIfiyiZkWcF3kM9ebZqku5jXXI/jUUdXRwPXar+OEqNl8Aoz5vhl5j/kIPt/8LfeO4EPwqfsTE4AamWkDrwkAwWcaY0oxBJ+WGoJPSwzBl03MtIDrIp+53jRLdTGvuR7Bp46qjgau134dJ0TN5hNgzPfNyHvMR/D55m+5dwQfgk/dn5gA1MhMG3hNAAg+0xhTiiH4tNQQfFpiCL5sYqYFXBf5zPWmWaqLec31CD51VHU0cL326zghajafAGO+b0beYz6Czzd/y70j+BB86v7EBKBGZtrAawJA8JnGmFIMwaelhuDTEkPwZRMzLeC6yGeuN81SXcxrrkfwqaOqo4HrtV/HCVGz+QQY830z8h7zEXy++VvuHcGH4FP3JyYANTLTBl4TAILPNMaUYgg+LTUEn5YYgi+bmGkB10U+c71plupiXnM9gk8dVR0NXK/9Ok6Ims0nwJjvm5H3mI/g883fcu8IPgSfuj8xAaiRmTbwmgAQfKYxphRD8GmpIfi0xBB82cRMC7gu8pnrTbNUF/Oa6xF86qjqaOB67ddxQtRsPgHGfN+MvMd8BJ9v/pZ7R/Ah+NT9iQlAjcy0gdcEgOAzjTGlGIJPSw3BpyWG4MsmZlrAdZHPXG+apbqY11yP4FNHVUcD12u/jhOiZvMJMOb7ZuQ95iP4fPO33DuCD8Gn7k9MAGpkpg28JgAEn2mMKcUQfFpqCD4tMQRfNjHTAq6LfOZ60yzVxbzmegSfOqo6Grhe+3WcEDWbT4Ax3zcj7zEfweebv+XeEXwIPnV/YgJQIzNt4DUBIPhMY0wphuDTUkPwaYkh+LKJmRZwXeQz15tmqS7mNdcj+NRR1dHA9dqv44So2XwCjPm+GXmP+Qg+3/wt947gQ/Cp+xMTgBqZaQOvCQDBZxpjSjEEn5Yagk9LDMGXTcy0gOsin7neNEt1Ma+5HsGnjqqOBq7Xfh0nRM3mE2DM983Ie8xH8Pnmb7l3BB+CT92fmADUyEwbeE0ACD7TGFOKIfi01BB8WmIIvmxipgVcF/nM9aZZqot5zfUIPnVUdTRwvfbrOCFqNp8AY75vRt5jPoLPN3/LvSP4EHzq/sQEoEZm2sBrAkDwmcaYUgzBp6WG4NMSQ/BlEzMt4LrIZ643zVJdzGuuR/Cpo6qjgeu1X8cJUbP5BBjzfTPyHvMRfL75W+4dwYfgU/cnJgA1MtMGXhMAgs80xpRiCD4tNQSflhiCL5uYaQHXRT5zvWmW6mJecz2CTx1VHQ1cr/06ToiazSfAmO+bkfeYj+Dzzd9y7wg+BJ+6PzEBqJGZNvCaABB8pjGmFEPwaakh+LTEEHzZxEwLuC7ymetNs1QX85rrEXzqqOpo4Hrt13FC1Gw+AcZ834y8x3wEn2/+lntH8CH41P2JCUCNzLSB1wSA4DONMaUYgk9LDcGnJYbgyyZmWsB1kc9cb5qlupjXXI/gU0dVRwPXa7+OE6Jm8wkw5vtm5D3mI/h887fcO4IPwafuT0wAamSmDbwmAASfaYwpxRB8WmoIPi0xBF82MdMCrot85nrTLNXFvOZ6BJ86qjoauF77dZwQNZtPgDHfNyPvMR/B55u/5d4RfAg+dX9iAlAjM23gNQEg+ExjTCmG4NNSQ/BpiSH4somZFnBd5DPXm2apLuY11yP41FHV0cD12q/jhKjZfAKM+b4ZeY/5CD7f/C33juBD8Kn7ExOAGplpA68JAMFnGmNKMQSflhqCT0sMwZdNzLSA6yKfud40S3Uxr7kewaeOqo4Grtd+HSdEzeYTYMz3zch7zEfw+eZvuXcEH4JP3Z+YANTITBt4TQAIPtMYU4oh+LTUEHxaYgi+bGKmBVwX+cz1plmqi3nN9Qg+dVR1NHC99us4IWo2nwBjvm9G3mM+gs83f8u9I/gQfOr+xASgRmbawGsCQPCZxphSDMGnpYbg0xJD8GUTMy3gushnrjfNUl3Ma65H8KmjqqOB67VfxwlRs/kEGPN9M/Ie8xF8vvlb7h3Bh+BT9ycmADUy0wZeEwCCzzTGlGIIPi01BJ+WGIIvm5hpAddFPnO9aZbqYl5zPYJPHVUdDVyv/TpOiJrNJ8CY75uR95iP4PPN33LvCD4En7o/MQGokZk28JoAEHymMaYUQ/BpqSH4tMQQfNnETAu4LvKZ602zVBfzmusRfOqo6mjgeu3XcULUbD4BxnzfjLzHfASfb/6We0fwIfjU/YkJQI3MtIHXBIDgM40xpRiCT0sNwaclhuDLJmZawHWRz1xvmqW6mNdcj+BTR1VHA9drv44TombzCTDm+2bkPeYj+Hzzt9w7gg/Bp+5PTABqZKYNvCYABJ9pjCnFEHxaagg+LTEEXzYx0wKui3zmetMs1cW85noEnzqqOhq4Xvt1nBA1m0+AMd83I+8xH8Hnm7/l3hF8CD51f2ICUCMzbeA1ASD4TGNMKYbg01JD8GmJIfiyiZkWcF3kM9ebZqku5jXXI/jUUdXRwPXar+OEqNl8Aoz5vhl5j/kIPt/8LfeO4EPwqfsTE4AamWkDrwkAwWcaY0oxBJ+WGoJPSwzBl03MtIDrIp+53jRLdTGvuR7Bp46qjgau134dJ0TN5hNgzPfNyHvMR/D55m+5dwQfgk/dn5gA1MhMG3hNAAg+0xhTiiH4tNQQfFpiCL5sYqYFXBf5zPWmWaqLec31CD51VHU0cL326zghajafAGO+b0beYz6Czzd/y70j+BB86v7EBKBGZtrAawJA8JnGmFIMwaelhuDTEkPwZRMzLeC6yGeuN81SXcxrrkfwqaOqo4HrtV/HCVGz+QQY830z8h7zEXy++VvuHcGH4FP3JyYANTLTBl4TAILPNMaUYgg+LTUEn5YYgi+bmGkB10U+c71plupiXnM9gk8dVR0NXK/9Ok6Ims0nwJjvm5H3mI/g883fcu8IPgSfuj8xAaiRmTbwmgAQfKYxphRD8GmpIfi0xBB82cRMC7gu8pnrTbNUF/Oa6xF86qjqaOB67ddxQtRsPgHGfN+MvMf8Rgm+c88996jFxcVbRORVy8Ty8aIo3jr4791u98Uxxh0icrKILIrIHSJyXlEUDw63HXW75brBqG2tt0vskgg+BJ+66zABqJGZNvCaABB8pjGmFEPwaakh+LTEEHzZxEwLuC7ymetNs1QX85rrEXzqqOpo4Hrt13FC1Gw+AcZ834y8x/xGCb65ubnn9Xq9e0TkmzHGv15ycPeWZXlN9d+63e5LY4y3icg+EblKRI4RkS0i8rCInF4UxUOa7VaQe6b7GPWYM7ojgg/Bp+4+TABqZKYNvCYABJ9pjCnFEHxaagg+LTEEXzYx0wKui3zmetMs1cW85noEnzqqOhq4Xvt1nBA1m0+AMd83I+8xv1GCr9vtviLG+JkYY7csy4+tEE3odDqFiGyamZk5bX5+/v5qu7m5uVN6vd4tMcbtZVleKCKjbrfcbkZta71dTm9E8CH41P2HCUCNzLSB1wSA4DONMaUYgk9LDcGnJYbgyyZmWsB1kc9cb5qlupjXXI/gU0dVRwPXa7+OE6Jm8wkw5vtm5D3mN0rwtdvtt4YQtovImUVR3LtcNHNzcyf0er07Y4z3lWX5dhGJ1XZbt249Yu/evTeLyJEbNmzY9MQTT2wYZbtt27Z9a+l+rPeRcyyK7ongQ/Apust3NmUCUCMzbeA1ASD4TGNMKYbg01JD8GmJIfiyiZkWcF3kM9ebZqku5jXXI/jUUdXRwPXar+OEqNl8Aoz5vhl5j/mNEnydTucyEfllEakk33tE5HgRuT/GuLUsy+qR3Dg7O/tjrVbr9hjjh8uyrLZ/6qfdbl8RQniLiFR38x0/ynaDx3mH61jvI+dYFN0TwYfgU3QXBJ8aVg0NvCYABF8NYepKIvh0vEQQfFpiCL5sYqYFXBf5LPZMs1QX85rrEXzqqOpo4Hrt13FC1Gw+AcZ834y8x/zGCL5Op3OYiNwkIq8Tkb+pHrUNITyr+nCGiJwYQjh7YWHho51O5+Ui8tkY49zSx3jb7fYlIYTzqzsA+ye25nbL3SlovY+cY1F0TwQfgk/RXRB8alg1NPCaABB8NYSpK4ng0/FC8Gl5LbP9DffMfkGivMyg1KErgdg1Yc1izwRjchGvuR7BlxyZZUMEnyVNao1EgDF/JEy1beQ95jdJ8FUfyrhRRA47cODAG3fu3LmnOrjZ2dkTW63Wp0Wkkn0/HUJ4YYzx1hjjO8qyrITgUz/Dgi+EcPgo2y0n+Lrd7qtGaTvqPkbdbqXHkkfsfQg+BN+IXeW7mzEBqJGZNvCaABB8pjGmFEPwaakherTEnrE9gi8bYU4B10U+c31OdPltveZ6BF9+dgYVXK99g+OnxBgSYMz3Dc17zG+M4Fsthr64qz6c8RoReYw7+JalheBD8KlHMyYANTLTBl4TAILPNMaUYgg+LTUEn5YYgi+bmGkB10U+c71plupiXnM9gk8dVR0NXK/9Ok6Ims0nwJjvm5H3mN8owbd58+YZEZnZtWvXgeED639846MxxjfHGP9xlHfr5bz3rqHv4DtaRKr/rfRzgog8LiKParv0dXee/Zl162Z+RNvOc/tHH9lfvmvTRy4dPoZzLrv5Fzce99wPeh6Xdt9R4mMfOu/kF2rbWW1/2fVvPOMFP/Ds663qHao6Cx+860V3f/L+p/X187f9xX0hzFTXwdj87N3zjfcvvO8184f6gC/+xIvO+L4Xbxi73He+7ysvunvXw0/L/dQLH7hPWq2xyn3/o19//z3bTjnkuQ/6GWP+ob7ivrs/zzGf3Kcz9+qsmev9sq/27DXXM+b75l7t3XPM9z97jsCLAGO+F/nv7Nd7zF969sELx9B7764ty/KC4ePofzzj7F6vd/q6dev+abWv47ZaraNjjK9utVqHj7JdURSPLD3ntb6iq91HzrEMHdtqcq/a7MS+4HvGV4HXyvT6u95510yr9dK1tmvSv+/fv3h1+7SdFw0f07su/5OzNxxx9O836TjXOpb+xF/dfeny8+E/euum444/6mMuO8/Y6adu/NLzd13550/r6xdc9ZcPiAQ3limnc2Df3ou3vffUQ95nf/fOH9507HPWjV3ut93w8PN3feArT8v91Iv+/gEJMla5H9y/9+LPXfGjhzz3QR9lzE+5Wm3aeI755G6TYUoVz9yr42WuT0nNro3XXM+Yb5dhaiXvaz/1uGk33gQY833z8x7zl569m+A766yzNq5fv/52Edk4MzNz5vz8/Jerg+t0Ot8vIreHEP4hxvi6oige73Q6hYhsmpmZOW1+fv7+aru5ubnqy7m3VB/nKMuyepw3jLjdcj1g1LbW2+X0Rh7R5RFddf/hFm41MtMGXrdw84iuaYwpxXhEV0uNR3S1xJ6xPe/gy0aYU8D1MT3m+pzo8tt6zfWDI+faz88wo4LrtZ9x3DQdYwKM+b7heY/5jRF81YF0u923xRirx8a+GkL4cIxxg4hsFZH1McbXl2V5T7Vdu90+KYRQfXijepT3ShGpPtCxRUS+OSwHFdu9KYRwY/UI8ODDHYq2pseS0R0RfAg+dfdhAlAjM23gNQEg+ExjTCmG4NNSQ/BpiSH4somZFnBd5DPXm2apLuY11yP41FHV0cD12q/jhKjZfAKM+b4ZeY/5jRJ81V137Xb7jBBCJe1+UESeiDF+rtVqvWdhYeFvhw92dnb2Ja1Wa7uInCwiiyJyh4icVxTFg9rt2u32MwRfVcNyH5p6iV0SwYfgU3cdJgA1MtMGXhMAgs80xpRiCD4tNQSflhiCL5uYaQHXRT5zvWmW6mJecz2CTx1VHQ1cr/06ToiazSfAmO+bkfeY3zTB55ZGp9O5LMb4xcEdfG4Hkr5jBB+CT917mADUyEwbeE0ACD7TGFOKIfi01BB8WmIIvmxipgVcF/nM9aZZqot5zfUIPnVUdTRwvfbrOCFqNp8AY75vRt5jPoLvO3fqnRhCuCnGeNGOHTvu8u0SyXtH8CH41J2HCUCNzLSB1wSA4DONMaUYgk9LDcGnJYbgyyZmWsB1kc9cb5qlupjXXI/gU0dVRwPXa7+OE6Jm8wkw5vtm5D3mI/i+806/14YQTtu9e/eFu3btqt7rN44/CD4En7rfMgGokZk28JoAEHymMaYUQ/BpqSH4tMQQfNnETAu4LvKZ602zVBfzmusRfOqo6mjgeu3XcUKHuub5V3++K73e9x7q/ebu70PvfvmluTVS2zPmp5Kzaec95iP4bHJsQhUEH4JP3Q+ZANTITBt4TQAIPtMYU4oh+LTUEHxaYgi+bGKmBVwX+cz1plmqi3nN9Qg+dVR1NHC99us4oUNdsxJ8IUr13v1x+nHNnTHft6t4j/kIPt/8LfeO4GMCUPcnJgA1MtMGXhMAgs80xpRiCD4tNQSflhiCL5uYaQEWewk4Hz+8tbH748Ujw00vuPrzX5MoY3U3j9dcj+BL6HT2TVyvffvTOfQVEXx65qzv9MwsW3iP+Qg+yzR9ayH4EHzqHsgEoEZm2sBrAkDwmcaYUgzBp6WG4NMSQ/BlEzMt4LrIZ643zVJdzGuuR/Cpo6qjgeu1X8cJHeqaCD49ccZ8PTPLFt5jPoLPMk3fWgg+BJ+6BzIBqJGZNvCaABB8pjGmFEPwaakh+LTEEHzZxEwLuC7ymetNs1QX85rrEXzqqOpo4Hrt13FCh7omgk9PnDFfz8yyhfeYj+CzTNO3FoIPwafugUwAamSmDbwmAASfaYwpxRB8WmoIPi0xBF82MdMCrot85nrTLNXFvOZ6BJ86qjoauF37N9wz+wWJ8rI6Tqq2msz1JmgZ800wJhfxHvMRfMnRNa4hgg/Bp+6UTABqZKYNvCYABJ9pjCnFEHxaavzSryWG4MsmZlrAbZFfnQVzvWmW6mJecz2CTx1VHQ3crn0EXx1xjlzTLXfG/JEzqm1D7zEfwVdbtIe8MIIPwafudPzSr0Zm2sBrAkDwmcaYUgzBp6WG4NMSQ/BlEzMtwGIvAScf2UiAtkwTRI8Nx8Qqbtc+uScmZtPMLXcEn02AOVW81ncrHXPIORnauhJA8CH41B0QwadGZtrAawJA8JnGmFIMwaelhuDTEkPwZRMzLcBiLwEngi8BGoLPBppdFbdrH8FnF2JCJbfcEXwJaRk38VrfIfiMg2xAOQQfgk/dDRF8amSmDbwmAASfaYwpxRB8WmoIPi0xBF82MdMCLPYScCL4EqAh+Gyg2VVxu/YRfHYhJlRyyx3Bl5CWcROv9R2CzzjIBpRD8CH41N0QwadGZtrAawJA8JnGmFIMwaelhuDTEkPwZRMzLcBiLwEngi8BGoLPBppdFbdrH8FnF2JCJbfcEXwJaRk38VrfIfiMg2xAOQQfgk/dDRF8amSmDbwmAASfaYwpxRB8WmoIPi0xBF82MdMCLPYScCL4EqAh+Gyg2VVxu/YRfHYhJlRyyx3Bl5CWcROv9R2CzzjIBpRD8CH41N0QwadGZtrAawJA8JnGmFIMwaelhuDTEkPwZRMzLcBiLwEngi8BGoLPBppdFbdrH8FnF2JCJbfcEXwJaRk38VrfIfiMg2xAOQQfgk/dDRF8amSmDbwmAASfaYwpxRB8WmoIPi0xBF82MdMCLPYScCL4EqAh+Gyg2VVxu/YRfHYhJlRyyx3Bl5CWcROv9R2CzzjIBpRD8CH41N0QwadGZtrAawJA8JnGmFIMwaelhuDTEkPwZRMzLcBiLwEngi8BGoLPBppdFbdrH8FnF2JCJbfcEXwJaRk38VrfIfiMg2xAOQQfgk/dDRF8amSmDbwmAASfaYwpxRB8WmoIPi0xBF82MdMCLPYScCL4EqAh+Gyg2VVxu/YRfHYhJlRyyx3Bl5CWcROv9R2CzzjIBpRD8CH41N0QwadGZtrAawJA8JnGmFIMwaelhuDTEkPwZRMzLcBiLwEngi8BGoLPBppdFbdrH8FnF2JCJbfcEXwJaRk38VrfIfiMg2xAOQQfgk/dDRF8amSmDbwmAASfaYwpxRB8WmoIPi0xBF82MdMCLPYScCL4EqAh+Gyg2VVxu/YRfHYhJlRyyx3Bl5CWcROv9R2CzzjIBpRD8CH41N0QwadGZtrAawJA8JnGmFIMwaelhuDTEkPwZRMzLcBiLwEngi8BGoLPBppdFbdrH8FnF2JCJbfcEXwJaRk38VrfIfiMg2xAOQQfgk/dDRF8au7ktooAACAASURBVGSmDbwmAASfaYwpxRB8WmoIPi0xBF82MdMCLPYScCL4EqAh+Gyg2VVxu/YRfHYhJlRyyx3Bl5CWcROv9R2CzzjIBpRD8CH41N0QwadGZtrAawJA8JnGmFIMwaelhuDTEkPwZRMzLcBiLwEngi8BGoLPBppdFbdrH8FnF2JCJbfcEXwJaRk38VrfIfiMg2xAOQQfgk/dDRF8amSmDbwmAASfaYwpxRB8WmoIPi0xBF82MdMCLPYScCL4EqAh+Gyg2VVxu/YRfHYhJlRyyx3Bl5CWcROv9R2CzzjIBpRD8CH41N0QwadGZtrAawJA8JnGmFIMwaelhuDTEkPwZRMzLcBiLwEngi8BGoLPBppdFbdrH8FnF2JCJbfcEXwJaRk38VrfIfiMg2xAOQQfgk/dDRF8amSmDbwmAASfaYwpxRB8WmoIPi0xBF82MdMCLPYScCL4EqAh+Gyg2VVxu/YRfHYhJlRyyx3Bl5CWcROv9R2CzzjIBpRD8CH41N0QwadGZtrAawJA8JnGmFIMwaelhuDTEkPwZRMzLcBiLwEngi8BGoLPBppdFbdrH8FnF2JCJbfcEXwJaRk38VrfIfiMg2xAOQQfgk/dDRF8amSmDbwmAASfaYwpxRB8WmoIPi0xBF82MdMCLPYScCL4EqAh+Gyg2VVxu/YRfHYhJlRyyx3Bl5CWcROv9R2CzzjIBpRD8CH41N0QwadGZtrAawJA8JnGmFIMwaelhuDTEkPwZRMzLcBiLwEngi8BGoLPBppdFbdrH8FnF2JCJbfcEXwJaRk38VrfIfiMg2xAOQQfgk/dDRF8amSmDbwmAASfaYwpxRB8WmoIPi0xBF82MdMCLPYScCL4EqAh+Gyg2VVxu/YRfHYhJlRyyx3Bl5CWcROv9R2CzzjIBpRD8CH41N0QwadGZtrAawJA8JnGmFIMwaelhuDTEkPwZRMzLcBiLwEngi8BGoLPBppdFbdrH8FnF2JCJbfcEXwJaRk38VrfIfiMg2xAOQQfgk/dDRF8amSmDbwmAASfaYwpxRB8WmoIPi0xBF82MdMCLPYScCL4EqAh+Gyg2VVxu/YRfHYhJlRyyx3Bl5CWcROv9R2CzzjIBpRD8CH41N0QwadGZtrAawJA8JnGmFIMwaelhuDTEkPwZRMzLcBiLwEngi8BGoLPBppdFbdrH8FnF2JCJbfcEXwJaRk38VrfIfiMg2xAOQQfgk/dDRF8amSmDbwmAASfaYwpxRB8WmoIPi0xBF82MdMCLPYScCL4EqAh+Gyg2VVxu/YRfHYhJlRyyx3Bl5CWcROv9R2CzzjIBpRD8CH41N0QwadGZtrAawJA8JnGmFIMwaelhuDTEkPwZRMzLcBiLwEngi8BGoLPBppdFbdrH8FnF2JCJbfcEXwJaRk38VrfIfiMg2xAOQQfgk/dDRF8amSmDbwmAASfaYwpxRB8WmoIPi0xBF82MdMCLPYScCL4EqAh+Gyg2VVxu/YRfHYhJlRyyx3Bl5CWcROv9R2CzzjIBpRD8CH41N0QwadGZtrAawJA8JnGmFIMwaelhuDTEkPwZRMzLcBiLwEngi8BGoLPBppdFbdrH8FnF2JCJbfcEXwJaRk38VrfIfiMg2xAOQQfgk/dDRF8amSmDbwmAASfaYwpxRB8WmoIPi0xBF82MdMCLPYScCL4EqAh+Gyg2VVxu/YRfHYhJlRyyx3Bl5CWcROv9R2CzzjIBpRD8CH41N0QwadGZtrAawJA8JnGmFIMwaelhuDTEkPwZRMzLcBiLwEngi8BGoLPBppdFbdrH8FnF2JCJbfcEXwJaRk38VrfIfiMg2xAOQQfgk/dDRF8amSmDbwmAASfaYwpxRB8WmoIPi0xBF82MdMCLPYScCL4EqAh+Gyg2VVxu/YRfHYhJlRyyx3Bl5CWcROv9R2CzzjIBpRD8CH41N0QwadGZtrAawJA8JnGmFIMwaelhuDTEkPwZRMzLcBiLwEngi8BGoLPBppdFbdrH8FnF2JCJbfcEXwJaRk38VrfIfiMg2xAOQQfgk/dDRF8amSmDbwmAASfaYwpxRB8WmoIPi0xBF82MdMCLPYScCL4EqAh+Gyg2VVxu/YRfHYhJlRyyx3Bl5CWcROv9R2CzzjIBpRD8CH41N0QwadGZtrAawJA8JnGmFIMwaelhuDTEkPwZRMzLcBiLwEngi8BGoLPBppdFbdrH8FnF2JCJbfcEXwJaRk38VrfIfiMg2xAOQQfgk/dDRF8amSmDbwmAASfaYwpxRB8WmoIPi0xBF82MdMCLPYScCL4EqAh+Gyg2VVxu/YRfHYhJlRyyx3Bl5CWcROv9R2CzzjIBpRD8CH41N0QwadGZtrAawJA8JnGmFIMwaelhuDTEkPwZRMzLcBiLwEngi8BGoLPBppdFbdrH8FnF2JCJbfcEXwJaRk38VrfIfiMg2xAOQQfgk/dDRF8amSmDbwmAASfaYwpxRB8WmoIPi0xBF82MdMCLPYScCL4EqAh+Gyg2VVxu/YRfHYhJlRyyx3Bl5CWcROv9R2CzzjIBpRD8CH41N0QwadGZtrAawJA8JnGmFIMwaelhuDTEkPwZRMzLcBiLwEngi8BGoLPBppdFbdrH8FnF2JCJbfcEXwJaRk38VrfIfiMgxylXLfbfXGMcYeInCwiiyJyh4icVxTFg6O0X2MbBB+CT92NEHxqZKYNvCYABJ9pjCnFEHxaagg+LTEEXzYx0wIs9hJwIvgSoCH4bKDZVXG79hF8diEmVHLLHcGXkJZxE6/1HYLPOMi1ynW73ZfGGG8TkX0icpWIHCMiW0TkYRE5vSiKh9aqgeAbIsBiL7O7fKc5gs8EY3IRrwkAwZccmVVDBJ+WJGO+lhiCL5uYaQEWewk4EXwJ0BB8NtDsqrhd+wg+uxATKrnlzvouIS3jJl7rOwSfcZBrlAudTqcQkU0zMzOnzc/P319tPzc3d0qv17slxri9LMsLMw+JO/i4g0/dhRB8amSmDbwmAASfaYwpxRB8WmoIPi0xBF82MdMCLPYScCL4EqAh+Gyg2VVxu/YRfHYhJlRyyx3Bl5CWcROv9R2CzzjI1crNzc2d0Ov17owx3leW5dtFJFbbb9269Yi9e/feLCJHbtiwYdO2bdu+lXFYCD4En7r7IPjUyEwbeE0ACD7TGFOKIfi01BB8WmIIvmxipgVY7CXgRPAlQEPw2UCzq+J27SP47EJMqOSWO4IvIS3jJl7rOwSfcZCrlZudnf2xVqt1e4zxw2VZXja8bbvdviKE8BYROSXzMV0EH4JP3asRfGpkpg28JgAEn2mMKcUQfFpqCD4tMQRfNjHTAiz2EnAi+BKgIfhsoNlVcbv2EXx2ISZUcssdwZeQlnETr/Udgs84yNXKdTqdl4vIZ2OMc2VZfmyJ4LskhHC+iJxZFMW9GYeF4EPwqbsPgk+NzLSB1wSA4DONMaUYgk9LDcGnJYbgyyZmWoDFXgJOBF8CNASfDTS7Km7XPoLPLsSESm65I/gS0jJu4rW+Q/AZB7lauW63+6oY460xxneUZXkTgs8APos9A4h8ZMMEYkYRrwkAwZcRmk1TBJ+WI2O+lhiCL5uYaQEWewk4EXwJ0BB8NtDsqrhd+wg+uxATKrnljuBLSMu4idf6DsFnHORq5biDrwbYLPZMoHIHnwnG5CJeEwCCLzkyq4YIPi1JxnwtMQRfNjHTAiz2EnAi+BKgIfhsoNlVcbv2EXx2ISZUcssdwZeQlnETr/Udgs84yNXKGb2D7wUiUv1vpZ/jRCQcwtNiVxCAAAQgAAEIQAACEIAABCAAAQhAAAINJIAgqiGUtb6i22q1jo4xvrooikdW2f1qcq9q9qwaDp2SEIAABCAAAQhAAAIQgAAEIAABCEAAAmNGAMFXT2Ch0+kUIrJpZmbmtPn5+fur3czNzZ3S6/VuiTFuL8vywnp2TVUIQAACEIAABCAAAQhAAAIQgAAEIACBaSKA4Ksp7Xa7fVII4dMickBErhSRY0Rki4h8c2Zm5sz5+fkv17RrykIAAhCAAAQgAAEIQAACEIAABCAAAQhMEQEEX41hz87OvqTVam0XkZNFZFFE7hCR84qieLDG3VIaAhCAAAQgAAEIQAACEIAABCAAAQhAYIoIIPimKGxOFQIQgAAEIAABCEAAAhCAAAQgAAEIQGDyCCD4Ji9TzggCEIAABCAAAQhAAAIQgAAEIAABCEBgiggg+KYobE4VAhCAAAQgAAEIQAACEIAABCAAAQhAYPIIIPgmL1POCAIQgAAEIAABCEAAAhCAAAQgAAEIQGCKCCD4pihsThUCEIAABCAAAQhAAAIQgAAEIAABCEBg8ggg+CYvU84IAhCAAAQgAAEIQAACEIAABCAAAQhAYIoIIPimKGxOFQIQgAAEIAABCEAAAhCAAAQgAAEIQGDyCCD4Ji9TzggCEIAABCAAAQhAAAIQgAAEIAABCEBgiggg+KYobE4VAhCAAAQgAAEIQAACEIAABCAAAQhAYPIIIPgmL1POCAIQgAAEIAABCEAAAhCAAAQgAAEIQGCKCCD4pihsThUCEIAABCAAAQhAAAIQgAAEIAABCEBg8ggg+CYv07E7o7m5uef1er17ROT7Vjn4R0TkzKIo7h3aJnS73dNE5NdjjP+biBwpIo+JyJ/1er3/fceOHX89djCm9IDb7fYlIYTfHDX/ubm5E3q93iUi8iYReY6I9ETkn2KMV4UQrimKouoH/IwRgXa7/UMi8n+GEH5WRDYOMhWRj4vIbxdFUY0BMuJ4UW263JgxRkQm41A7nc7HROQVrVbrldu3b//q8Fl1u90fjzH+YTV2hxB+fv369f9t3759t4YQTlnt7GOMby7L8qZ+7c0icnFRFL+9tE2n03m5iHw2xvihsiwvmwyik3EWo2Yz2E5EjlnmzPeIyF+GELYuLCz87WSQmcyz6F+r/1FE/kcI4acWFhb+bumZvvvd7/6eoev/40VRvLXaZqjt0iYHReS/i8g1u3fv3rZr164Dk0lvfM9KOUb/Vrvd/i8hhJ9epo+E/r+9TUQ+Vf3uVxTFEwMy3W73hTHGO2OMf1qW5dtFJI4vtck68qEx/OsicnpRFA8tM1ev9HsC67wx6g5D8/q1ZVleMHzoQ/1gvYi8piiKO4b/vd1uXxFCOGfJWp/8E/NH8CWCo5kdgaEFey/G+LnlKocQHheRy4uieLD/C1+1ILw6xvjLInK/iJQi8vUQwskxxl8SkWeFEM5eWFj4qN2RUqkuAn3B974Y4+0i8vDS/Qznv2XLln978ODBz4rIvxGRv44x/k0I4XAR+QkReZ6I/PGBAwfevHPnzmrxx0/DCWzevHnm2GOP/XUR+Y1+9n8UQrin1+utCyG8TkQq4feNSgAtLCz81ZYtW449ePDgJTHG4/qndlgI4Weq/zvG+Mci8uQv/UvHjIZjmNjDW0nwdbvdV/Xl3mODbLdu3XrEY489dkGv13vhMmNA9Uvh6SJybH/7m4cW/v8SY/zZsiw/v9wvlAi+5nWvBMG3e5nfD74/hFD9ce9r1RiwnDRq3plP5xENS7oY4zllWV63zCL/SSHfl7lLBd/PL/39oD/v/7SIHB9jvLwsy4sQO83qX9oxut1uvzOEUA7G+MHZ9P+oe6eIfH91va9bt+4nr7nmmn8a/Hu73f7ZEMLNMca55fpWs6hM19Es+SPN9SLSHZaz/TXdMwRfp9NhnTdmXeWcc845bmZm5v8RkUfXrVv3mmuuuWbv4BQ6nc6viMgVItKKMf7m8B9dq9/99u7de3MI4dkHDx78D9dee+03yT8vfARfHj9aGxAYEnx/PviL7RplQ6fTqWTAxSLyW7t37/6tXbt2VX/JffLnne9853PXrVt3c3VHYAjhjIWFhS8aHCYlaiTQF3znL3OX5jP22m63fyeE8J6lArcviqq7AKtf8t9ZFMUf1HjIlDYi0O12z4kxFiJy0+Li4jnXXXfdo8Ol2+32K0MInwwh/FWM8eeX3p05uOujarNhw4ZN27Zt+5bRoVHGgMBygq/dbv9cCKH6Rf9rMzMzPzc/P1/9kWa1n2rMf5+IXBpj/L/27NnTru7WGZYGIYTqTr2n9Y9RJZLBaVJCSWDUbIYWh59Z7veDwfjRFzwXKg+DzQ8Rgf61+moRqcbn/7b0DqzqMPq/B5wrIkeJyH9dcgdf1XbpUxzV3X3P7kvBEw4ePHjqtdde+/eH6JTYzQgEtGN0p9P5keqPtDHGjwzfAdTpdE4VkU+IyEeq3+/6d3F/enAInU6nukN7TkR+piiKvxnh0NjkEBFYIvj29+XtrcO7X+b3BNZ5hygf6910Op0FEXnd8F24nU7nsOp3/OoPtNX+YoyPH3XUUW+48sorq5t3qnG8eoLvbhG5tSiKbvU3etb5eckg+PL40dqAgFbwnXPOOf9uZmbmjhDCAzHG1y33OGa3231djLG6w+/XyrKs/jLET4MJaATfGo/8PfmYRgjhvy4sLHQafMocmoice+65z1lcXPyTCsa6detOu+aaa/7ncmA6nc4HRORVrVbrl7Zv3/6Pw9sg+JrdlZZcr19rt9u/EEKohO4XFxcX33zdddd9ba0z6Ha7b4sxVkLw3gMHDrxhcHduv3b1OO9tInJWjPH8six/f2jRxyO6a8F1+ncrwTe0MLh7xD8QOp3xdO92MA70Rfxrlz6CedZZZ21cv3797SGE+2KMZ4rIU3/wHZKDzxB8/cVhJXequ0OW/ffpJu979toxutPpHBNC+Eyv13t0WAD0f0es7u6r5oKPxhhvGgjAwd0/1ase+COfb94r/P42uDP3k/0nbfYt/X1v6e/1rPOal+OoR9Rut98aQrghxviGsiyflPDnnnvuv1pcXLwrxvjkndshhLnhOaB/B+4nQgi/uLCwcCP5j0p75e0QfPkMqZBJQCv4+rfwX7vSYx6Zh0NzBwJKwVe91+ED1WJ+z549C8N3bzocOrvMIDD0WM37U9+RhuDLCOAQNB384r5u3bqfWFxc3CQilYC757DDDtt89dVX/8tahzC4g1NEds/MzJw5Pz//5SGBN3is5zW9Xq+ShtUjm0/dtT2qRFrrGPh3ewKjZrPWHXztdvtHQwjVI0GfLoqiej0HPw0kMBgHYozvCiHs7P/x9anHdGdnZ3+y1Wp9LMb4KyGEDykEX3WnR3Xtv6nX652+Y8eOLzTw9Kf2kIbEzchjdP8OoDMHj+EOPb63T0Sq9zJW/eS4gcwbkgdPSb+pBd7AEx8e60XkH0II1fqtekdbdbfuk+9KXCr4WOc1MMgRD2noLtyrBr/X93/Xr16Z9XP9Mp8KIZxVybzq/99fAz4l/ch/RNirbIbgy2dIhUwCo7w0P8Z492Ay79+K/6shhFcvLCz8eebuad4AAhrB1/9Lf/X47ev7H1X54+qOver9a0VRVIt/Xq7cgExHOYR2u31RCOH9S9+3M0rbwTYIPg2tQ7/t0B0c1YvRq7tqZ6o7MPbs2XPWWi/FH3rf5rExxteXZVl9jOmpn+FFgYi8oNfr3RJC+IvBo7qjSqRDT4U9jprNKoIvbNmy5QcOHjxY3dlZfazll7lbv7n9akjwnd5qteZjjN8efky3evVGdXdPjLHdarU+M4rgq8TPt7/97baI/G6M8a+4e6t5+aeM0d1u980xxp3VY37Vi/gHH9AQkd8piuI/99/lVb2y4cnHcfvy4Malj+02j8Z0HtHwWL9nz57f2bhx487qd77hR3WXCj7WeePbV4Y+lvTNwRjf/4DGplar9VPVmfV6vep9mp+rHscdugNXBnftkn9+/gi+fIZUyCQwykc2Wq3W3x155JFXVM/rr/W4Rubh0NyBwBpf0X3G11Cr9+1t3LjxJ1qt1q/GGKt3s1RfXa1+vh5jvHDPnj0f4c4+hyCVu1xJ7K4k/QdfTx3eDYJPCf0Qb77k5fo3tlqt/THGt4UQOgsLC9eudDibN29ev3Hjxv+7+kPOSh9MWvr47+CdLYNHdUeVSIcYCbv7zh0bIz0+vcZXdJ9cK/S/onrBWsIY8H4Ehq/VXq9X3YV1weARrcHjudWdWdVdfL1erxL5Sx/Rrb7Au9LPPw0+1ON3hux5OQIpY/RSodcXftVdmj9bFMW9Q2NH9UqG6waP7y798AaJNIPA0rG+0+lUH0qpPqj31KO6ywi+6u78Zd+72Yyz4ihWIzAs9A477LB91dfRReSh/heuqzv2qq9lv6j6oMbhhx/+rMHju4M7/ljn5/cvBF8+QypkEkh4RPeSEEL1yyF38GWyb0rz1b6iO8rXUM8+++zj161bd0YI4f8QkR+qXsZfFMX7uZuvKQkvfxz93H9j6R18y3wpt/pgzk8j+Jqd5yoLvM0DCXP88ccf13/v4gnLffm2X2PwUY1LROSyla7lpYuCviiofpF88lHdGOOG6gX8fEW3ef0mQfA94yu6IYTqccxbuHO7efkuPaLha/XgwYPHV49VDx7T7X9AoXpn0+tmZmb+eQXBt9xXdPfEGD9z1FFH/engZe3NJzFdR5gyRp977rlHLS4u3hJj/EZZlm/pdDrbReSkwdc1B1/qjDH+f9Wd4Mcee+yTj/kt9+GW6aLdzLNdbqxvt9u/NPyobqfTqR7ffEWr1Xrl9u3bv9r/3ZB1XjMjXfOout3uG6q7cEMIm2KM1Zd0qw/nXDj4wnX/EdzqVQzV+1aPFJFdIrK5umO3Kk7+ayJecwME35qI2KBuAlrB1/9r3serRzkGg8XSY+z/BbB6JOwTz33ucy++9NJLF+s+D+qnE9A8orvaXvp3c1WfWv/XInJKURT/I/2oaFk3gVHfwddut98UQhg8glN9ieupH+7gqzulvPrLfRSn2+1Wv/T94dKPZgz2NPioRozx44Mv5i53FMvVnpubO2XoUd0PVnMAgi8vwzpaJwi+Zb+iW8exUdOewJI7+HaHED41eEw3xvg7rVbrRyvB12q1jl1B8HE3j30stVdMHaP7dwCdGkL4j9U8ICKf739d88lj7r+n7yQReYeI3BxjLMuy/E+1nxA7UBNYbqzv36H/1KO61SsWhgUf6zw15kY1GNyFG2OsHqWvPqpRvYLhqS9cD72nr/ry/YkhhOpVC0+t2cg/P04EXz5DKmQS0Aq+Eb+uc06Msbql/9eKorgi8xBpXjOBUQVfp9N5Wf+OnBsGX1BbemidTqd67O8/DP4SWPOhUz6DQKfT+V4R+VMRqf7CV30B8eHlyiH4MiA7N13hq9eh3W5fUz2mu/Ru26GPalQf4Di9KIqHVjqFlWoPHtXt/1X41Qg+506wzO4RfM3LpM4jWuYRvOpjWe9ptVrVxzGqO7T+S/W72nK/D/K4Vp3J1Fs7dYzu//Gv+hhL9Z7e/xRCeNfghfzVEfcFwNUxxt8OIVw8fPdPvWdEdS2Blcb64Ud1ReSfq/foDn5vZ52npdys7Yc+jPP16l3pMcYfGn5H6tB7+h4QkWf3j/5NRVE8Uf3f5J+fJ4IvnyEVMgloBV/1x4But1u9VPl8Efmt3bt3/9bw+9b6fxm4WUSqgWLVBWLmodPciMCogm/oXT3/JsZ4VlmWtww/htvtdl8aY/xkCOHvq7sBiqJ4zOgQKVMTgaG7taqvas0WRVG9c/Gpn3POOedfz8zM3CAir+IR3ZpCqLHsCgs8Offcc5/Tf1T3ua1W6zXbt2+/e62Paiw9zJVqDz2q+4qqTYzxN1K/0lwjmqkujeCbrviX+Upm9fXj20Sk+qBG9eL111YfTEDwTVa/SB2jB1/GFZEvVo/nDt7XOKDTv0PoT2OMD4QQnlO9vH/79u3fmCx6k3E2q431g0d1ReSw6h1tQ3+YZ5035vH313W/0P8d7JalN2X079J9rYg8q/pQUvUBnaFTJv/M/BF8mQBpnk9glI9sVHtptVp/uLCwUIk7WfIl1f9XRMoQwr/0er2fCSG8WUQeX+6ri/lHS4U6CIwq+Kp9D93h87+IyFdF5M9ijPtDCD8iIi8Rkeq9PM/44mYdx01NEwLV+9YqWf8BEdkvIrfGGKsXMFfvT3tNCKF6R0f1c+3i4uJ7r7vuukeH98ojuiYZ1FZkpQVetcOhR3W/vG7dutMWFxcvF5FfFJEvxRir96st+zOYC1arPXhUV0SOQfDVFm9y4aGPZ/xDjPGvlxYafFjr29/+djWmf7YSQUVRVB9n4GcMCSxzB9+R/cd0T6vG+8HXExF8YxjuKoecOkYP3QF0+nD/GOxq6N+rd/Pe2H95f5wsepNxNqsJvqFHdd+2RPCxzhvz+Aev4KlOI8b4hrIsPz18Sv1/r165s2/wAZ3hf2edn9cBEHx5/GhtQGClL2YuLb10kVZ9SfW44457W3ULf/VSdRE5vJI7IvKpgwcPXnzttdf+d4PDo8QhIKARfNXhVHd1tVqti6sPrYhI9Zhni+wPQVA17mJubu4FvV7vvdWLskXkOf1d/c8Qwmd6vd7vlWX5peV2j+CrMRSD0qst8Kq7sfuP6s6JyPUiclT1qNVaux3MBWvV7t/p/V4E31pED/2/r/V13Bjj3dUjPfv37/9fEXyHPh/rPS53rXY6neox3d8TkV8d3L2B4LMm71svZ4zu/174myuN351O5zIRuTjGeM5K7+P2PXv2XhFY627tLVu2/ODBgwf/REQWl75ah3Xe+PahobtwZbkvXHc6ne8Tkburx7MHH9BZerbkn54/gi+dHS0hAAEIQAACEIAABCAAAQhAAAIQgAAEIOBOAMHnHgEHAAEIQAACEIAABCAAAQhAAAIQgAAEIACBdAIIvnR2tIQABCAAAQhAAAIQgAAEIAABCEAAAhCAgDsBBJ97BBwABCAAAQhAAAIQgAAEIAABCEAAAhCAAATSCSD40tnREgIQgAAEIAABCEAAAhCAAAQgAAEIQAAC7gQQfO4RcAAQgAAEIAABCEAAAhCAAAQgAAEIQAACEEgngOBLZ0dLCEAApkTECgAAC0dJREFUAhCAAAQgAAEIQAACEIAABCAAAQi4E0DwuUfAAUAAAhCAAAQgAAEIQAACEIAABCAAAQhAIJ0Agi+dHS0hAAEIQAACEIAABCAAAQhAAAIQgAAEIOBOAMHnHgEHAAEIQAACEIAABCAAAQhAAAIQgAAEIACBdAIIvnR2tIQABCAAAQhAAAIQgAAEIAABCEAAAhCAgDsBBJ97BBwABCAAAQhAAAIQgAAEIAABCEAAAhCAAATSCSD40tnREgIQgAAEIAABCEAAAhCAAAQgAAEIQAAC7gQQfO4RcAAQgAAEIAABCEAAAhCAAAQgAAEIQAACEEgngOBLZ0dLCEAAAhCAAAQgAAEIQAACEIAABCAAAQi4E0DwuUfAAUAAAhCAAAQgAAEIQAACEIAABCAAAQhAIJ0Agi+dHS0hAAEIQAACEIAABCAAAQhAAAIQgAAEIOBOAMHnHgEHAAEIQAACEIAABCAAAQhAAAIQgAAEIACBdAIIvnR2tIQABCAAAQhAAAIQgAAEIAABCEAAAhCAgDsBBJ97BBwABCAAAQhAAAIQgAAEIAABCEAAAhCAAATSCSD40tnREgIQgAAEIAABCEAAAhCAAAQgAAEIQAAC7gQQfO4RcAAQgAAEIAABCEAAAhCAAAQgAAEIQAACEEgngOBLZ0dLCEAAAhCAAAQgAAEIQAACEIAABCAAAQi4E0DwuUfAAUAAAhCAAAQgAAEIQAACEIAABCAAAQhAIJ0Agi+dHS0hAAEIQAACEIAABCAAAQhAAAIQgAAEIOBOAMHnHgEHAAEIQAACEDhkBNYfsj01d0dRRJ5o7uGZHhl5fwfnAVOqFIMABCAAAQhAAAINJIDga2AoHBIEIAABCECgJgIbROS4mmqPS9l/njLB9+xxCaam43wYwVcTWcpCAAIQgAAEINAoAgi+RsXBwUAAAhCAAARqJYDgE0Hw1drFGlccwde4SDggCEAAAhCAAATqIIDgq4MqNSEAAQhAAALNJPCk4HvZK55/5Ht+79V/18xDtD+qKPLYO07Z8cJ+5akUfBdc9fmv2pNtbsUrzjvpef2jQ/A1NyaODAIQgAAEIAABQwIIPkOYlIIABCAAAQg0nACCb+07+EK73T4jhHC5iLxYRKrfle6PMW4ty/I2Eane4ffkT7fbfXGMcYeInCwiiyJyh4icVxTFg8P9YMTtRt6voo9V7+B78hFdBN+K1Ebmbp3jiPUUcbMpBCAAAQhAAALTTADBN83pc+4QgAAEIDBtBBB8awi+brf7thjj9SLyQIxxe9VBQgjnici/DSGcvbCw8NG+3HtpjLESfvtE5CoROUZEtohIdcfY6UVRPKTcbqT9Kjssgu87eaz4kY0a8h4px263O1L/UebN5hCAAAQgAAEITDEBBN8Uh8+pQwACEIDA1BFA8K0i+M4666yN69evv736CMeBAwc27dy5c0/VQzqdTnUX3GdFpHfgwIHTd+7c+Uin0ylEZNPMzMxp8/Pz91fbzc3NndLr9W6pxGBZlhdWbnCU7RT7ffJ4FD8IvlUEn4L7SHlb11PkzKYQgAAEIAABCEDgycdO+IEABCAAAQhAYDoIIPhWEXyzs7MvabVanxKRPyiK4pLhLtFut/9zCOENrVbrlZUA7PV6d8YY7yvL8u2Dx3a3bt16xN69e28WkSM3bNiw6YknntgwynaPP/74C0bZ7/bt27Xv0UPwrSL4rPMeNcdR+8+2bdu+NR3DEmcJAQhAAAIQgIAFAQSfBUVqQAACEIAABMaDAIJv7XfwPSPJTqdzZAjhUzHG57ZarZ9aXFz8V61W6/YY44fLsrxsiQi8IoTwFhGp7uY7fpTtBo/zLt3x0v1u3779G8puhuBb4xHd5Xim5j1qjqP2n5XqKfsAm0MAAhCAAAQgMCUEEHxTEjSnCQEIQAACEBARBF+C4Bu8p60v9C7sdDovrx7ZjTHOlWX5sSWC75IQwvkicmb/v6+5XVEU9y7XO5fuN6EHI/gSBF9q3qPmOGr/WaleQj+gCQQgAAEIQAACU0AAwTcFIXOKEIAABCAAgT4BBJ9S8LXb7Z8NIXxERL504MCBN1Tv5et2u6+KMd4aY3xHWZY3rST4QgiHj7LdciJnuf0m9GIEn1Lw5eQ9ao6j9h8EX0KPpwkEIAABCEBgigkg+KY4fE4dAhCAAASmjgCCb3TBF9rt9i+EEKqPaXxxcXHxzdddd93Xqh4z6h1Y/d6lvYNvxf0m9FYE3+iCLzvvJULOul5C/DSBAAQgAAEIQGCaCCD4piltzhUCEIAABKadAIJvBMG3efPmmWOPPfbXReQ3ROSWAwcOvGPwRd2qA83Ozv7YKO/W076Db639JnReBN8Igm8t7qPmPXhnnnW9hNxpAgEIQAACEIDAFBJA8E1h6JwyBCAAAQhMLQEE3xqCb/PmzeuPPfbYK0RkTkS27969+4Jdu3YdGO4xc3NzJ6z2ddxWq3V0jPHVrVbr8FG2K4rikVH2m9BrEXxrCL5RuI+a96g5auolZE4TCEAAAhCAAASmlACCb0qD57QhAAEIQGAqCSD4Vhd8odPpvE9ELhGRy4qieL+IxGV6SrVd9ejuppmZmdPm5+fvr7aZm5urvpx7S4xxe1mWF4qIZrtR9qvttAi+1QVfHXmPkuOo/UKbN9tDAAIQgAAEIDDFBBB8Uxw+pw4BCEAAAlNHAMG3iuDrdrsvjTHeJiIzInJ7jPFpd+6FEL45MzNz2fz8/O52u31SCOHTIlJtc6WIHCMiW0Sk2ubM+fn5L1e9a5TtNPtV9lgE3yqCT8PdOsdR6imzZnMIQAACEIAABKacAIJvyjsApw8BCEAAAlNFAMG3iuDrdDq/IiK/v0qPeKjVar1y+/btX622mZ2dfUmr1douIieLyKKI3CEi5xVF8eBwjbW20+5X0WMRfKsIPi136xzXqqfImU0hAAEIQAACEICAIPjoBBCAAAQgAIHpIYDgG+EjGxPUHRB8I3xkY4Ly5lQgAAEIQAACEJhiAgi+KQ6fU4cABCAAgakjgOBD8E1Fp7/ivJOe1z/Rh/uPUU/FeXOSEIAABCAAAQhMLwEE3/Rmz5lDAAIQgMD0EUDwIfimotcj+KYiZk4SAhCAAAQgAIEhAgg+ugMEIAABCEBgeggg+BB8U9HbEXxTETMnCQEIQAACEIAAgo8+AAEIQAACEJhKAk8Kvqk88++e9D+LyBNTwuCpd/BNyfkud5o8ojvF4XPqEIAABCAAgWkiwB1805Q25woBCEAAAtNOAME3pXfwTXHHR/BNcficOgQgAAEIQGCaCCD4piltzhUCEIAABKadQHVH17T/xCm7g2/a867O/wAQIAABCEAAAhCAwKQTQPBNesKcHwQgAAEIQAACEIAABCAAAQhAAAIQgMBEE0DwTXS8nBwEIAABCEAAAhCAAAQgAAEIQAACEIDApBNA8E16wpwfBCAAAQhAAAIQgAAEIAABCEAAAhCAwEQTQPBNdLycHAQgAAEIQAACEIAABCAAAQhAAAIQgMCkE0DwTXrCnB8EIAABCEAAAhCAAAQgAAEIQAACEIDARBNA8E10vJwcBCAAAQhAAAIQgAAEIAABCEAAAhCAwKQTQPBNesKcHwQgAAEIQAACEIAABCAAAQhAAAIQgMBEE0DwTXS8nBwEIAABCEAAAhCAAAQgAAEIQAACEIDApBNA8E16wpwfBCAAAQhAAAIQgAAEIAABCEAAAhCAwEQTQPBNdLycHAQgAAEIQAACEIAABCAAAQhAAAIQgMCkE0DwTXrCnB8EIAABCEAAAhCAAAQgAAEIQAACEIDARBNA8E10vJwcBCAAAQhAAAIQgAAEIAABCEAAAhCAwKQT+P8BRlCgIkKP5xYAAAAASUVORK5CYI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
        <p:nvSpPr>
          <p:cNvPr id="4" name="Rectangle 3"/>
          <p:cNvSpPr/>
          <p:nvPr/>
        </p:nvSpPr>
        <p:spPr>
          <a:xfrm>
            <a:off x="193963" y="619522"/>
            <a:ext cx="11892020" cy="5577681"/>
          </a:xfrm>
          <a:prstGeom prst="rect">
            <a:avLst/>
          </a:prstGeom>
        </p:spPr>
        <p:txBody>
          <a:bodyPr wrap="square">
            <a:spAutoFit/>
          </a:bodyPr>
          <a:lstStyle/>
          <a:p>
            <a:pPr marL="285750" indent="-285750" algn="just">
              <a:lnSpc>
                <a:spcPct val="115000"/>
              </a:lnSpc>
              <a:spcAft>
                <a:spcPts val="0"/>
              </a:spcAft>
              <a:buFont typeface="Wingdings" panose="05000000000000000000" pitchFamily="2" charset="2"/>
              <a:buChar char="q"/>
            </a:pPr>
            <a:r>
              <a:rPr lang="en-ZA" sz="2400" dirty="0">
                <a:latin typeface="+mj-lt"/>
                <a:ea typeface="Calibri" panose="020F0502020204030204" pitchFamily="34" charset="0"/>
                <a:cs typeface="Times New Roman" panose="02020603050405020304" pitchFamily="18" charset="0"/>
              </a:rPr>
              <a:t>Offices on the Rights of the Child (ORC) throughout the country, involved the participation of children to solicit inputs in relation mainly to general principles, civil rights and freedoms of the child - or to determine access by children to their survival, protection, development and participation rights. </a:t>
            </a:r>
          </a:p>
          <a:p>
            <a:pPr marL="285750" indent="-285750" algn="just">
              <a:lnSpc>
                <a:spcPct val="115000"/>
              </a:lnSpc>
              <a:spcAft>
                <a:spcPts val="0"/>
              </a:spcAft>
              <a:buFont typeface="Wingdings" panose="05000000000000000000" pitchFamily="2" charset="2"/>
              <a:buChar char="q"/>
            </a:pPr>
            <a:r>
              <a:rPr lang="en-ZA" sz="2400" dirty="0">
                <a:latin typeface="+mj-lt"/>
                <a:ea typeface="Calibri" panose="020F0502020204030204" pitchFamily="34" charset="0"/>
                <a:cs typeface="Times New Roman" panose="02020603050405020304" pitchFamily="18" charset="0"/>
              </a:rPr>
              <a:t>Henceforth, ORCs will also facilitate in partnership with Arts and Culture dialogue with and among children on issues of social cohesion. </a:t>
            </a:r>
          </a:p>
          <a:p>
            <a:pPr marL="285750" indent="-285750" algn="just">
              <a:lnSpc>
                <a:spcPct val="115000"/>
              </a:lnSpc>
              <a:spcAft>
                <a:spcPts val="0"/>
              </a:spcAft>
              <a:buFont typeface="Wingdings" panose="05000000000000000000" pitchFamily="2" charset="2"/>
              <a:buChar char="q"/>
            </a:pPr>
            <a:r>
              <a:rPr lang="en-ZA" sz="2400" dirty="0">
                <a:latin typeface="+mj-lt"/>
                <a:ea typeface="Calibri" panose="020F0502020204030204" pitchFamily="34" charset="0"/>
                <a:cs typeface="Times New Roman" panose="02020603050405020304" pitchFamily="18" charset="0"/>
              </a:rPr>
              <a:t>Child participation anchors the contribution of the child rights sector to sustainable transformation and social cohesion in South Africa. </a:t>
            </a:r>
          </a:p>
          <a:p>
            <a:pPr marL="285750" indent="-285750" algn="just">
              <a:lnSpc>
                <a:spcPct val="115000"/>
              </a:lnSpc>
              <a:spcAft>
                <a:spcPts val="0"/>
              </a:spcAft>
              <a:buFont typeface="Wingdings" panose="05000000000000000000" pitchFamily="2" charset="2"/>
              <a:buChar char="q"/>
            </a:pPr>
            <a:r>
              <a:rPr lang="en-ZA" sz="2400" dirty="0">
                <a:latin typeface="+mj-lt"/>
                <a:ea typeface="Calibri" panose="020F0502020204030204" pitchFamily="34" charset="0"/>
                <a:cs typeface="Times New Roman" panose="02020603050405020304" pitchFamily="18" charset="0"/>
              </a:rPr>
              <a:t>It is through focused child participation facilitated by relevant technocrats that children as future adults are enabled to responsibly embrace and internalise the principle of child rights and related obligations. </a:t>
            </a:r>
          </a:p>
          <a:p>
            <a:pPr marL="285750" indent="-285750" algn="just">
              <a:lnSpc>
                <a:spcPct val="115000"/>
              </a:lnSpc>
              <a:spcAft>
                <a:spcPts val="0"/>
              </a:spcAft>
              <a:buFont typeface="Wingdings" panose="05000000000000000000" pitchFamily="2" charset="2"/>
              <a:buChar char="q"/>
            </a:pPr>
            <a:r>
              <a:rPr lang="en-ZA" sz="2400" dirty="0">
                <a:latin typeface="+mj-lt"/>
                <a:ea typeface="Calibri" panose="020F0502020204030204" pitchFamily="34" charset="0"/>
                <a:cs typeface="Times New Roman" panose="02020603050405020304" pitchFamily="18" charset="0"/>
              </a:rPr>
              <a:t>When this is achieved, children are likely in the long-term, to take this understanding into adult and parenthood. </a:t>
            </a:r>
            <a:endParaRPr lang="en-ZA" sz="24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41348307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xmlns="" id="{3B043EA8-3816-4419-BC1F-C05B08792D63}"/>
              </a:ext>
            </a:extLst>
          </p:cNvPr>
          <p:cNvSpPr>
            <a:spLocks noGrp="1"/>
          </p:cNvSpPr>
          <p:nvPr>
            <p:ph type="subTitle" idx="1"/>
          </p:nvPr>
        </p:nvSpPr>
        <p:spPr>
          <a:xfrm>
            <a:off x="0" y="877294"/>
            <a:ext cx="12192000" cy="4162298"/>
          </a:xfrm>
        </p:spPr>
        <p:txBody>
          <a:bodyPr>
            <a:normAutofit fontScale="47500" lnSpcReduction="20000"/>
          </a:bodyPr>
          <a:lstStyle/>
          <a:p>
            <a:pPr marL="457200" indent="-457200" algn="l">
              <a:buFont typeface="Wingdings" panose="05000000000000000000" pitchFamily="2" charset="2"/>
              <a:buChar char="q"/>
            </a:pPr>
            <a:endParaRPr lang="en-ZA" dirty="0"/>
          </a:p>
          <a:p>
            <a:pPr algn="l"/>
            <a:endParaRPr lang="en-ZA" sz="2900" dirty="0"/>
          </a:p>
          <a:p>
            <a:pPr marL="457200" lvl="0" indent="-457200" algn="l">
              <a:buFont typeface="Wingdings" panose="05000000000000000000" pitchFamily="2" charset="2"/>
              <a:buChar char="q"/>
            </a:pPr>
            <a:r>
              <a:rPr lang="en-GB" sz="5100" dirty="0"/>
              <a:t>The NPAC outlines the Implementation Plan for the financial years 2020-2024  to include the following sub programmes.</a:t>
            </a:r>
          </a:p>
          <a:p>
            <a:pPr lvl="0" algn="l"/>
            <a:endParaRPr lang="en-GB" sz="5100" dirty="0"/>
          </a:p>
          <a:p>
            <a:pPr marL="914400" lvl="1" indent="-457200" algn="l">
              <a:buFont typeface="Wingdings" panose="05000000000000000000" pitchFamily="2" charset="2"/>
              <a:buChar char="q"/>
            </a:pPr>
            <a:r>
              <a:rPr lang="en-GB" sz="5100" dirty="0"/>
              <a:t>Strengthening Institutional Support and Capacity Development;  </a:t>
            </a:r>
          </a:p>
          <a:p>
            <a:pPr marL="914400" lvl="1" indent="-457200" algn="l">
              <a:buFont typeface="Wingdings" panose="05000000000000000000" pitchFamily="2" charset="2"/>
              <a:buChar char="q"/>
            </a:pPr>
            <a:r>
              <a:rPr lang="en-GB" sz="5100" dirty="0"/>
              <a:t>Child Rights Advocacy and Social Mobilisation; and  </a:t>
            </a:r>
          </a:p>
          <a:p>
            <a:pPr marL="914400" lvl="1" indent="-457200" algn="l">
              <a:buFont typeface="Wingdings" panose="05000000000000000000" pitchFamily="2" charset="2"/>
              <a:buChar char="q"/>
            </a:pPr>
            <a:r>
              <a:rPr lang="en-GB" sz="5100" dirty="0"/>
              <a:t>Monitoring Child Rights Compliance.</a:t>
            </a:r>
          </a:p>
          <a:p>
            <a:pPr marL="914400" lvl="1" indent="-457200" algn="l">
              <a:buFont typeface="Wingdings" panose="05000000000000000000" pitchFamily="2" charset="2"/>
              <a:buChar char="q"/>
            </a:pPr>
            <a:r>
              <a:rPr lang="en-GB" sz="5100" dirty="0"/>
              <a:t>Coordinate Key Child Rights Priority Programmes </a:t>
            </a:r>
            <a:endParaRPr lang="en-ZA" sz="5100" dirty="0"/>
          </a:p>
          <a:p>
            <a:pPr marL="1143000" indent="-1143000" algn="l">
              <a:buFont typeface="Wingdings" panose="05000000000000000000" pitchFamily="2" charset="2"/>
              <a:buChar char="q"/>
            </a:pPr>
            <a:endParaRPr lang="en-ZA" sz="8000" dirty="0"/>
          </a:p>
          <a:p>
            <a:pPr marL="285750" indent="-285750" algn="just">
              <a:buFont typeface="Wingdings" panose="05000000000000000000" pitchFamily="2" charset="2"/>
              <a:buChar char="q"/>
            </a:pPr>
            <a:endParaRPr lang="en-ZA" sz="4000" dirty="0"/>
          </a:p>
          <a:p>
            <a:pPr marL="285750" indent="-285750" algn="just">
              <a:buFont typeface="Wingdings" panose="05000000000000000000" pitchFamily="2" charset="2"/>
              <a:buChar char="q"/>
            </a:pPr>
            <a:endParaRPr lang="en-ZA" sz="1800" dirty="0"/>
          </a:p>
          <a:p>
            <a:r>
              <a:rPr lang="en-ZA" dirty="0"/>
              <a:t> </a:t>
            </a:r>
            <a:endParaRPr lang="en-ZA" sz="2000" dirty="0"/>
          </a:p>
          <a:p>
            <a:pPr algn="just"/>
            <a:endParaRPr lang="en-ZA" sz="2200" dirty="0"/>
          </a:p>
        </p:txBody>
      </p:sp>
      <p:sp>
        <p:nvSpPr>
          <p:cNvPr id="8" name="Title 7">
            <a:extLst>
              <a:ext uri="{FF2B5EF4-FFF2-40B4-BE49-F238E27FC236}">
                <a16:creationId xmlns:a16="http://schemas.microsoft.com/office/drawing/2014/main" xmlns="" id="{290B6F49-87D2-4719-92A1-018149BC3C06}"/>
              </a:ext>
            </a:extLst>
          </p:cNvPr>
          <p:cNvSpPr>
            <a:spLocks noGrp="1"/>
          </p:cNvSpPr>
          <p:nvPr>
            <p:ph type="ctrTitle"/>
          </p:nvPr>
        </p:nvSpPr>
        <p:spPr>
          <a:xfrm>
            <a:off x="193964" y="148624"/>
            <a:ext cx="11693236" cy="543229"/>
          </a:xfrm>
        </p:spPr>
        <p:txBody>
          <a:bodyPr>
            <a:noAutofit/>
          </a:bodyPr>
          <a:lstStyle/>
          <a:p>
            <a:r>
              <a:rPr lang="en-US" sz="4400" dirty="0"/>
              <a:t/>
            </a:r>
            <a:br>
              <a:rPr lang="en-US" sz="4400" dirty="0"/>
            </a:br>
            <a:r>
              <a:rPr lang="en-US" sz="4400" dirty="0"/>
              <a:t/>
            </a:r>
            <a:br>
              <a:rPr lang="en-US" sz="4400" dirty="0"/>
            </a:br>
            <a:r>
              <a:rPr lang="en-US" sz="4400" dirty="0"/>
              <a:t/>
            </a:r>
            <a:br>
              <a:rPr lang="en-US" sz="4400" dirty="0"/>
            </a:br>
            <a:r>
              <a:rPr lang="en-US" sz="4400" dirty="0"/>
              <a:t/>
            </a:r>
            <a:br>
              <a:rPr lang="en-US" sz="4400" dirty="0"/>
            </a:br>
            <a:r>
              <a:rPr lang="en-US" sz="4400" dirty="0"/>
              <a:t/>
            </a:r>
            <a:br>
              <a:rPr lang="en-US" sz="4400" dirty="0"/>
            </a:br>
            <a:r>
              <a:rPr lang="en-US" sz="4400" dirty="0"/>
              <a:t/>
            </a:r>
            <a:br>
              <a:rPr lang="en-US" sz="4400" dirty="0"/>
            </a:br>
            <a:r>
              <a:rPr lang="en-US" sz="4400" dirty="0"/>
              <a:t/>
            </a:r>
            <a:br>
              <a:rPr lang="en-US" sz="4400" dirty="0"/>
            </a:br>
            <a:r>
              <a:rPr lang="en-US" sz="4400" dirty="0"/>
              <a:t/>
            </a:r>
            <a:br>
              <a:rPr lang="en-US" sz="4400" dirty="0"/>
            </a:br>
            <a:r>
              <a:rPr lang="en-US" sz="4400" dirty="0"/>
              <a:t/>
            </a:r>
            <a:br>
              <a:rPr lang="en-US" sz="4400" dirty="0"/>
            </a:br>
            <a:r>
              <a:rPr lang="en-US" sz="2800" dirty="0">
                <a:latin typeface="Arial Black" panose="020B0A04020102020204" pitchFamily="34" charset="0"/>
              </a:rPr>
              <a:t>NPAC IMPLEMENTATION PLAN</a:t>
            </a:r>
          </a:p>
        </p:txBody>
      </p:sp>
      <p:sp>
        <p:nvSpPr>
          <p:cNvPr id="10" name="TextBox 9">
            <a:extLst>
              <a:ext uri="{FF2B5EF4-FFF2-40B4-BE49-F238E27FC236}">
                <a16:creationId xmlns:a16="http://schemas.microsoft.com/office/drawing/2014/main" xmlns=""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xmlns=""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
        <p:nvSpPr>
          <p:cNvPr id="2" name="Rectangle 1"/>
          <p:cNvSpPr/>
          <p:nvPr/>
        </p:nvSpPr>
        <p:spPr>
          <a:xfrm>
            <a:off x="193964" y="334064"/>
            <a:ext cx="11480800" cy="769441"/>
          </a:xfrm>
          <a:prstGeom prst="rect">
            <a:avLst/>
          </a:prstGeom>
        </p:spPr>
        <p:txBody>
          <a:bodyPr wrap="square">
            <a:spAutoFit/>
          </a:bodyPr>
          <a:lstStyle/>
          <a:p>
            <a:pPr algn="just"/>
            <a:r>
              <a:rPr lang="en-US" sz="4400" b="1" dirty="0"/>
              <a:t> </a:t>
            </a:r>
          </a:p>
        </p:txBody>
      </p:sp>
    </p:spTree>
    <p:extLst>
      <p:ext uri="{BB962C8B-B14F-4D97-AF65-F5344CB8AC3E}">
        <p14:creationId xmlns:p14="http://schemas.microsoft.com/office/powerpoint/2010/main" xmlns="" val="7390560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xmlns="" id="{3B043EA8-3816-4419-BC1F-C05B08792D63}"/>
              </a:ext>
            </a:extLst>
          </p:cNvPr>
          <p:cNvSpPr>
            <a:spLocks noGrp="1"/>
          </p:cNvSpPr>
          <p:nvPr>
            <p:ph type="subTitle" idx="1"/>
          </p:nvPr>
        </p:nvSpPr>
        <p:spPr>
          <a:xfrm>
            <a:off x="115455" y="722004"/>
            <a:ext cx="11961090" cy="5020875"/>
          </a:xfrm>
        </p:spPr>
        <p:txBody>
          <a:bodyPr>
            <a:noAutofit/>
          </a:bodyPr>
          <a:lstStyle/>
          <a:p>
            <a:pPr marL="342900" indent="-342900" algn="just">
              <a:buFont typeface="Wingdings" panose="05000000000000000000" pitchFamily="2" charset="2"/>
              <a:buChar char="q"/>
            </a:pPr>
            <a:r>
              <a:rPr lang="en-ZA" dirty="0"/>
              <a:t>The NPAC is used as a planning instrument. It  details the strategic priorities of government pertaining to children and reflect a holistic vision of the country’s commitments to advance a better life for its children. </a:t>
            </a:r>
          </a:p>
          <a:p>
            <a:pPr marL="342900" indent="-342900" algn="just">
              <a:buFont typeface="Wingdings" panose="05000000000000000000" pitchFamily="2" charset="2"/>
              <a:buChar char="q"/>
            </a:pPr>
            <a:r>
              <a:rPr lang="en-ZA" dirty="0"/>
              <a:t>It is aligned to the Constitution, the Sustainable Development Goals, the priorities and outcomes of the NDP and the key regional and international instruments that the country has ratified, in particular, the UNCRC and its optional protocols as well as the African Charter on the Rights and Welfare of the Child . </a:t>
            </a:r>
          </a:p>
          <a:p>
            <a:pPr marL="342900" indent="-342900" algn="just">
              <a:buFont typeface="Wingdings" panose="05000000000000000000" pitchFamily="2" charset="2"/>
              <a:buChar char="q"/>
            </a:pPr>
            <a:r>
              <a:rPr lang="en-ZA" dirty="0"/>
              <a:t>The values and principles of these conventions are domesticated and harmonised in a range of government’s policies and legislation. </a:t>
            </a:r>
          </a:p>
          <a:p>
            <a:pPr marL="342900" indent="-342900" algn="just">
              <a:buFont typeface="Wingdings" panose="05000000000000000000" pitchFamily="2" charset="2"/>
              <a:buChar char="q"/>
            </a:pPr>
            <a:r>
              <a:rPr lang="en-ZA" dirty="0"/>
              <a:t>The Monitoring and Evaluation of the implementation of these policies and legislation is imperative to ensure that children’s rights to survival, development, protection and participation are realised.</a:t>
            </a:r>
            <a:endParaRPr lang="en-ZA" sz="1800" dirty="0"/>
          </a:p>
          <a:p>
            <a:pPr algn="l"/>
            <a:endParaRPr lang="en-ZA" sz="1800" dirty="0"/>
          </a:p>
          <a:p>
            <a:pPr marL="285750" indent="-285750" algn="just">
              <a:buFont typeface="Wingdings" panose="05000000000000000000" pitchFamily="2" charset="2"/>
              <a:buChar char="q"/>
            </a:pPr>
            <a:endParaRPr lang="en-ZA" sz="1800" dirty="0"/>
          </a:p>
          <a:p>
            <a:pPr marL="285750" indent="-285750" algn="just">
              <a:buFont typeface="Wingdings" panose="05000000000000000000" pitchFamily="2" charset="2"/>
              <a:buChar char="q"/>
            </a:pPr>
            <a:endParaRPr lang="en-ZA" sz="1800" dirty="0"/>
          </a:p>
          <a:p>
            <a:r>
              <a:rPr lang="en-ZA" sz="1800" dirty="0"/>
              <a:t> </a:t>
            </a:r>
          </a:p>
          <a:p>
            <a:pPr algn="just"/>
            <a:endParaRPr lang="en-ZA" sz="1800" dirty="0"/>
          </a:p>
        </p:txBody>
      </p:sp>
      <p:sp>
        <p:nvSpPr>
          <p:cNvPr id="8" name="Title 7">
            <a:extLst>
              <a:ext uri="{FF2B5EF4-FFF2-40B4-BE49-F238E27FC236}">
                <a16:creationId xmlns:a16="http://schemas.microsoft.com/office/drawing/2014/main" xmlns="" id="{290B6F49-87D2-4719-92A1-018149BC3C06}"/>
              </a:ext>
            </a:extLst>
          </p:cNvPr>
          <p:cNvSpPr>
            <a:spLocks noGrp="1"/>
          </p:cNvSpPr>
          <p:nvPr>
            <p:ph type="ctrTitle"/>
          </p:nvPr>
        </p:nvSpPr>
        <p:spPr>
          <a:xfrm>
            <a:off x="193964" y="198784"/>
            <a:ext cx="11882581" cy="445972"/>
          </a:xfrm>
        </p:spPr>
        <p:txBody>
          <a:bodyPr>
            <a:noAutofit/>
          </a:bodyPr>
          <a:lstStyle/>
          <a:p>
            <a:pPr algn="l"/>
            <a:r>
              <a:rPr lang="en-US" sz="4400" dirty="0"/>
              <a:t/>
            </a:r>
            <a:br>
              <a:rPr lang="en-US" sz="4400" dirty="0"/>
            </a:br>
            <a:r>
              <a:rPr lang="en-US" sz="4400" dirty="0"/>
              <a:t/>
            </a:r>
            <a:br>
              <a:rPr lang="en-US" sz="4400" dirty="0"/>
            </a:br>
            <a:r>
              <a:rPr lang="en-US" sz="4400" dirty="0"/>
              <a:t/>
            </a:r>
            <a:br>
              <a:rPr lang="en-US" sz="4400" dirty="0"/>
            </a:br>
            <a:r>
              <a:rPr lang="en-US" sz="4400" dirty="0"/>
              <a:t/>
            </a:r>
            <a:br>
              <a:rPr lang="en-US" sz="4400" dirty="0"/>
            </a:br>
            <a:r>
              <a:rPr lang="en-US" sz="4400" dirty="0"/>
              <a:t/>
            </a:r>
            <a:br>
              <a:rPr lang="en-US" sz="4400" dirty="0"/>
            </a:br>
            <a:r>
              <a:rPr lang="en-US" sz="4400" dirty="0"/>
              <a:t/>
            </a:r>
            <a:br>
              <a:rPr lang="en-US" sz="4400" dirty="0"/>
            </a:br>
            <a:endParaRPr lang="en-ZA" sz="4400" dirty="0"/>
          </a:p>
        </p:txBody>
      </p:sp>
      <p:sp>
        <p:nvSpPr>
          <p:cNvPr id="10" name="TextBox 9">
            <a:extLst>
              <a:ext uri="{FF2B5EF4-FFF2-40B4-BE49-F238E27FC236}">
                <a16:creationId xmlns:a16="http://schemas.microsoft.com/office/drawing/2014/main" xmlns=""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xmlns=""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
        <p:nvSpPr>
          <p:cNvPr id="2" name="Rectangle 1"/>
          <p:cNvSpPr/>
          <p:nvPr/>
        </p:nvSpPr>
        <p:spPr>
          <a:xfrm>
            <a:off x="193964" y="334064"/>
            <a:ext cx="11480800" cy="769441"/>
          </a:xfrm>
          <a:prstGeom prst="rect">
            <a:avLst/>
          </a:prstGeom>
        </p:spPr>
        <p:txBody>
          <a:bodyPr wrap="square">
            <a:spAutoFit/>
          </a:bodyPr>
          <a:lstStyle/>
          <a:p>
            <a:pPr algn="just"/>
            <a:r>
              <a:rPr lang="en-US" sz="4400" b="1" dirty="0"/>
              <a:t> </a:t>
            </a:r>
          </a:p>
        </p:txBody>
      </p:sp>
      <p:sp>
        <p:nvSpPr>
          <p:cNvPr id="4" name="Rectangle 3"/>
          <p:cNvSpPr/>
          <p:nvPr/>
        </p:nvSpPr>
        <p:spPr>
          <a:xfrm>
            <a:off x="115456" y="121535"/>
            <a:ext cx="11961090" cy="461665"/>
          </a:xfrm>
          <a:prstGeom prst="rect">
            <a:avLst/>
          </a:prstGeom>
        </p:spPr>
        <p:txBody>
          <a:bodyPr wrap="square">
            <a:spAutoFit/>
          </a:bodyPr>
          <a:lstStyle/>
          <a:p>
            <a:pPr algn="ctr"/>
            <a:r>
              <a:rPr lang="en-US" sz="2400" b="1" dirty="0">
                <a:latin typeface="Arial Black" panose="020B0A04020102020204" pitchFamily="34" charset="0"/>
              </a:rPr>
              <a:t>MONITORING THE REALIZATION OF CHILDREN’S RIGHTS</a:t>
            </a:r>
          </a:p>
        </p:txBody>
      </p:sp>
    </p:spTree>
    <p:extLst>
      <p:ext uri="{BB962C8B-B14F-4D97-AF65-F5344CB8AC3E}">
        <p14:creationId xmlns:p14="http://schemas.microsoft.com/office/powerpoint/2010/main" xmlns="" val="39398821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xmlns="" id="{3B043EA8-3816-4419-BC1F-C05B08792D63}"/>
              </a:ext>
            </a:extLst>
          </p:cNvPr>
          <p:cNvSpPr>
            <a:spLocks noGrp="1"/>
          </p:cNvSpPr>
          <p:nvPr>
            <p:ph type="subTitle" idx="1"/>
          </p:nvPr>
        </p:nvSpPr>
        <p:spPr>
          <a:xfrm>
            <a:off x="115455" y="780034"/>
            <a:ext cx="11961090" cy="4857583"/>
          </a:xfrm>
        </p:spPr>
        <p:txBody>
          <a:bodyPr>
            <a:noAutofit/>
          </a:bodyPr>
          <a:lstStyle/>
          <a:p>
            <a:pPr marL="342900" indent="-342900" algn="just">
              <a:buFont typeface="Wingdings" panose="05000000000000000000" pitchFamily="2" charset="2"/>
              <a:buChar char="q"/>
            </a:pPr>
            <a:r>
              <a:rPr lang="en-ZA" dirty="0"/>
              <a:t>Since the current NPAC coincides with the term of the 6</a:t>
            </a:r>
            <a:r>
              <a:rPr lang="en-ZA" baseline="30000" dirty="0"/>
              <a:t>th   </a:t>
            </a:r>
            <a:r>
              <a:rPr lang="en-ZA" dirty="0"/>
              <a:t>Administration of the government of the Republic, it provides an opportunity for government to strengthen the monitoring of government’s child rights commitments within its regulatory framework and institutionalised M&amp;E mechanism.  </a:t>
            </a:r>
          </a:p>
          <a:p>
            <a:pPr marL="342900" indent="-342900" algn="just">
              <a:buFont typeface="Wingdings" panose="05000000000000000000" pitchFamily="2" charset="2"/>
              <a:buChar char="q"/>
            </a:pPr>
            <a:r>
              <a:rPr lang="en-ZA" dirty="0"/>
              <a:t>Accordingly, the M&amp;E Framework for the National Plan of Action for Children is developed within the context, procedures and processes of government’s Performance Management Monitoring and Evaluation Policy Framework (2007). </a:t>
            </a:r>
          </a:p>
          <a:p>
            <a:pPr marL="342900" indent="-342900" algn="just">
              <a:buFont typeface="Wingdings" panose="05000000000000000000" pitchFamily="2" charset="2"/>
              <a:buChar char="q"/>
            </a:pPr>
            <a:r>
              <a:rPr lang="en-ZA" dirty="0"/>
              <a:t>The latter is applicable to all entities in the national, provincial, and local spheres of government. </a:t>
            </a:r>
          </a:p>
          <a:p>
            <a:pPr marL="342900" indent="-342900" algn="just">
              <a:buFont typeface="Wingdings" panose="05000000000000000000" pitchFamily="2" charset="2"/>
              <a:buChar char="q"/>
            </a:pPr>
            <a:r>
              <a:rPr lang="en-ZA" dirty="0"/>
              <a:t>There is a coordination and monitoring structure that has been established which serve as a platform to hold all implementers responsible.</a:t>
            </a:r>
          </a:p>
          <a:p>
            <a:pPr marL="342900" indent="-342900" algn="just">
              <a:buFont typeface="Wingdings" panose="05000000000000000000" pitchFamily="2" charset="2"/>
              <a:buChar char="q"/>
            </a:pPr>
            <a:r>
              <a:rPr lang="en-ZA" dirty="0"/>
              <a:t>This structure is intersectoral in nature with both government departments and civil society represented. </a:t>
            </a:r>
          </a:p>
          <a:p>
            <a:pPr marL="457200" indent="-457200" algn="l">
              <a:buFont typeface="Wingdings" panose="05000000000000000000" pitchFamily="2" charset="2"/>
              <a:buChar char="q"/>
            </a:pPr>
            <a:endParaRPr lang="en-ZA" sz="1800" dirty="0"/>
          </a:p>
          <a:p>
            <a:pPr algn="l"/>
            <a:endParaRPr lang="en-ZA" sz="1800" dirty="0"/>
          </a:p>
          <a:p>
            <a:pPr marL="285750" indent="-285750" algn="just">
              <a:buFont typeface="Wingdings" panose="05000000000000000000" pitchFamily="2" charset="2"/>
              <a:buChar char="q"/>
            </a:pPr>
            <a:endParaRPr lang="en-ZA" sz="1800" dirty="0"/>
          </a:p>
          <a:p>
            <a:pPr marL="285750" indent="-285750" algn="just">
              <a:buFont typeface="Wingdings" panose="05000000000000000000" pitchFamily="2" charset="2"/>
              <a:buChar char="q"/>
            </a:pPr>
            <a:endParaRPr lang="en-ZA" sz="1800" dirty="0"/>
          </a:p>
          <a:p>
            <a:r>
              <a:rPr lang="en-ZA" sz="1800" dirty="0"/>
              <a:t> </a:t>
            </a:r>
          </a:p>
          <a:p>
            <a:pPr algn="just"/>
            <a:endParaRPr lang="en-ZA" sz="1800" dirty="0"/>
          </a:p>
        </p:txBody>
      </p:sp>
      <p:sp>
        <p:nvSpPr>
          <p:cNvPr id="8" name="Title 7">
            <a:extLst>
              <a:ext uri="{FF2B5EF4-FFF2-40B4-BE49-F238E27FC236}">
                <a16:creationId xmlns:a16="http://schemas.microsoft.com/office/drawing/2014/main" xmlns="" id="{290B6F49-87D2-4719-92A1-018149BC3C06}"/>
              </a:ext>
            </a:extLst>
          </p:cNvPr>
          <p:cNvSpPr>
            <a:spLocks noGrp="1"/>
          </p:cNvSpPr>
          <p:nvPr>
            <p:ph type="ctrTitle"/>
          </p:nvPr>
        </p:nvSpPr>
        <p:spPr>
          <a:xfrm>
            <a:off x="193964" y="198784"/>
            <a:ext cx="11882581" cy="445972"/>
          </a:xfrm>
        </p:spPr>
        <p:txBody>
          <a:bodyPr>
            <a:noAutofit/>
          </a:bodyPr>
          <a:lstStyle/>
          <a:p>
            <a:pPr algn="l"/>
            <a:r>
              <a:rPr lang="en-US" sz="4400" dirty="0"/>
              <a:t/>
            </a:r>
            <a:br>
              <a:rPr lang="en-US" sz="4400" dirty="0"/>
            </a:br>
            <a:r>
              <a:rPr lang="en-US" sz="4400" dirty="0"/>
              <a:t/>
            </a:r>
            <a:br>
              <a:rPr lang="en-US" sz="4400" dirty="0"/>
            </a:br>
            <a:r>
              <a:rPr lang="en-US" sz="4400" dirty="0"/>
              <a:t/>
            </a:r>
            <a:br>
              <a:rPr lang="en-US" sz="4400" dirty="0"/>
            </a:br>
            <a:r>
              <a:rPr lang="en-US" sz="4400" dirty="0"/>
              <a:t/>
            </a:r>
            <a:br>
              <a:rPr lang="en-US" sz="4400" dirty="0"/>
            </a:br>
            <a:r>
              <a:rPr lang="en-US" sz="4400" dirty="0"/>
              <a:t/>
            </a:r>
            <a:br>
              <a:rPr lang="en-US" sz="4400" dirty="0"/>
            </a:br>
            <a:r>
              <a:rPr lang="en-US" sz="4400" dirty="0"/>
              <a:t/>
            </a:r>
            <a:br>
              <a:rPr lang="en-US" sz="4400" dirty="0"/>
            </a:br>
            <a:endParaRPr lang="en-ZA" sz="4400" dirty="0"/>
          </a:p>
        </p:txBody>
      </p:sp>
      <p:sp>
        <p:nvSpPr>
          <p:cNvPr id="10" name="TextBox 9">
            <a:extLst>
              <a:ext uri="{FF2B5EF4-FFF2-40B4-BE49-F238E27FC236}">
                <a16:creationId xmlns:a16="http://schemas.microsoft.com/office/drawing/2014/main" xmlns=""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xmlns=""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
        <p:nvSpPr>
          <p:cNvPr id="2" name="Rectangle 1"/>
          <p:cNvSpPr/>
          <p:nvPr/>
        </p:nvSpPr>
        <p:spPr>
          <a:xfrm>
            <a:off x="193964" y="334064"/>
            <a:ext cx="11480800" cy="769441"/>
          </a:xfrm>
          <a:prstGeom prst="rect">
            <a:avLst/>
          </a:prstGeom>
        </p:spPr>
        <p:txBody>
          <a:bodyPr wrap="square">
            <a:spAutoFit/>
          </a:bodyPr>
          <a:lstStyle/>
          <a:p>
            <a:pPr algn="just"/>
            <a:r>
              <a:rPr lang="en-US" sz="4400" b="1" dirty="0"/>
              <a:t> </a:t>
            </a:r>
          </a:p>
        </p:txBody>
      </p:sp>
      <p:sp>
        <p:nvSpPr>
          <p:cNvPr id="4" name="Rectangle 3"/>
          <p:cNvSpPr/>
          <p:nvPr/>
        </p:nvSpPr>
        <p:spPr>
          <a:xfrm>
            <a:off x="115456" y="121535"/>
            <a:ext cx="11961090" cy="461665"/>
          </a:xfrm>
          <a:prstGeom prst="rect">
            <a:avLst/>
          </a:prstGeom>
        </p:spPr>
        <p:txBody>
          <a:bodyPr wrap="square">
            <a:spAutoFit/>
          </a:bodyPr>
          <a:lstStyle/>
          <a:p>
            <a:pPr algn="ctr"/>
            <a:r>
              <a:rPr lang="en-US" sz="2400" b="1" dirty="0">
                <a:latin typeface="Arial Black" panose="020B0A04020102020204" pitchFamily="34" charset="0"/>
              </a:rPr>
              <a:t>MONITORING THE REALIZATION OF CHILDREN’S RIGHTS</a:t>
            </a:r>
          </a:p>
        </p:txBody>
      </p:sp>
    </p:spTree>
    <p:extLst>
      <p:ext uri="{BB962C8B-B14F-4D97-AF65-F5344CB8AC3E}">
        <p14:creationId xmlns:p14="http://schemas.microsoft.com/office/powerpoint/2010/main" xmlns="" val="42419500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xmlns="" id="{3B043EA8-3816-4419-BC1F-C05B08792D63}"/>
              </a:ext>
            </a:extLst>
          </p:cNvPr>
          <p:cNvSpPr>
            <a:spLocks noGrp="1"/>
          </p:cNvSpPr>
          <p:nvPr>
            <p:ph type="subTitle" idx="1"/>
          </p:nvPr>
        </p:nvSpPr>
        <p:spPr>
          <a:xfrm>
            <a:off x="0" y="691853"/>
            <a:ext cx="12192000" cy="5199681"/>
          </a:xfrm>
        </p:spPr>
        <p:txBody>
          <a:bodyPr>
            <a:normAutofit fontScale="25000" lnSpcReduction="20000"/>
          </a:bodyPr>
          <a:lstStyle/>
          <a:p>
            <a:pPr algn="l"/>
            <a:endParaRPr lang="en-ZA" sz="2900" dirty="0"/>
          </a:p>
          <a:p>
            <a:pPr algn="l"/>
            <a:r>
              <a:rPr lang="en-ZA" sz="9600" dirty="0"/>
              <a:t>The NPAC outlines that a sound monitoring system should be able to:</a:t>
            </a:r>
          </a:p>
          <a:p>
            <a:pPr marL="457200" lvl="0" indent="-457200" algn="l">
              <a:buFont typeface="Wingdings" panose="05000000000000000000" pitchFamily="2" charset="2"/>
              <a:buChar char="q"/>
            </a:pPr>
            <a:r>
              <a:rPr lang="en-ZA" sz="9600" dirty="0"/>
              <a:t>Incorporate and link different aspects of children’s lives in ways that can explain both positive and negative outcomes in terms of a variety of environmental factors operating at individual, family and community levels;</a:t>
            </a:r>
          </a:p>
          <a:p>
            <a:pPr marL="457200" lvl="0" indent="-457200" algn="l">
              <a:buFont typeface="Wingdings" panose="05000000000000000000" pitchFamily="2" charset="2"/>
              <a:buChar char="q"/>
            </a:pPr>
            <a:r>
              <a:rPr lang="en-ZA" sz="9600" dirty="0"/>
              <a:t>Articulate and examine the links between developmental stages in individual children, environmental conditions, and child outcomes (short and long term);</a:t>
            </a:r>
          </a:p>
          <a:p>
            <a:pPr marL="457200" lvl="0" indent="-457200" algn="l">
              <a:buFont typeface="Wingdings" panose="05000000000000000000" pitchFamily="2" charset="2"/>
              <a:buChar char="q"/>
            </a:pPr>
            <a:r>
              <a:rPr lang="en-ZA" sz="9600" dirty="0"/>
              <a:t>Include measures of the physical and social environment, and of poverty, as experienced by children;</a:t>
            </a:r>
          </a:p>
          <a:p>
            <a:pPr marL="457200" lvl="0" indent="-457200" algn="l">
              <a:buFont typeface="Wingdings" panose="05000000000000000000" pitchFamily="2" charset="2"/>
              <a:buChar char="q"/>
            </a:pPr>
            <a:r>
              <a:rPr lang="en-ZA" sz="9600" dirty="0"/>
              <a:t>Disaggregate data across a number of key lines (gender, age, population group, residential location, birth location, disability, education);</a:t>
            </a:r>
          </a:p>
          <a:p>
            <a:pPr marL="457200" lvl="0" indent="-457200" algn="l">
              <a:buFont typeface="Wingdings" panose="05000000000000000000" pitchFamily="2" charset="2"/>
              <a:buChar char="q"/>
            </a:pPr>
            <a:r>
              <a:rPr lang="en-ZA" sz="9600" dirty="0"/>
              <a:t>Track the nature and scale of impact of major epidemics such as HIV/AIDS, and other health conditions such as under-nutrition, rising obesity and mental illness on children’s lives, and the effectiveness of various responses to conditions brought about by these conditions;</a:t>
            </a:r>
          </a:p>
          <a:p>
            <a:pPr marL="457200" lvl="0" indent="-457200" algn="l">
              <a:buFont typeface="Wingdings" panose="05000000000000000000" pitchFamily="2" charset="2"/>
              <a:buChar char="q"/>
            </a:pPr>
            <a:r>
              <a:rPr lang="en-ZA" sz="9600" dirty="0"/>
              <a:t>Produce and integrate data sets that are as cost-effective, accessible and uncomplicated as possible. </a:t>
            </a:r>
          </a:p>
          <a:p>
            <a:pPr marL="1143000" indent="-1143000" algn="l">
              <a:buFont typeface="Wingdings" panose="05000000000000000000" pitchFamily="2" charset="2"/>
              <a:buChar char="q"/>
            </a:pPr>
            <a:endParaRPr lang="en-ZA" sz="8000" dirty="0"/>
          </a:p>
          <a:p>
            <a:pPr marL="285750" indent="-285750" algn="just">
              <a:buFont typeface="Wingdings" panose="05000000000000000000" pitchFamily="2" charset="2"/>
              <a:buChar char="q"/>
            </a:pPr>
            <a:endParaRPr lang="en-ZA" sz="4000" dirty="0"/>
          </a:p>
          <a:p>
            <a:pPr marL="285750" indent="-285750" algn="just">
              <a:buFont typeface="Wingdings" panose="05000000000000000000" pitchFamily="2" charset="2"/>
              <a:buChar char="q"/>
            </a:pPr>
            <a:endParaRPr lang="en-ZA" sz="1800" dirty="0"/>
          </a:p>
          <a:p>
            <a:r>
              <a:rPr lang="en-ZA" dirty="0"/>
              <a:t> </a:t>
            </a:r>
            <a:endParaRPr lang="en-ZA" sz="2000" dirty="0"/>
          </a:p>
          <a:p>
            <a:pPr algn="just"/>
            <a:endParaRPr lang="en-ZA" sz="2200" dirty="0"/>
          </a:p>
        </p:txBody>
      </p:sp>
      <p:sp>
        <p:nvSpPr>
          <p:cNvPr id="8" name="Title 7">
            <a:extLst>
              <a:ext uri="{FF2B5EF4-FFF2-40B4-BE49-F238E27FC236}">
                <a16:creationId xmlns:a16="http://schemas.microsoft.com/office/drawing/2014/main" xmlns="" id="{290B6F49-87D2-4719-92A1-018149BC3C06}"/>
              </a:ext>
            </a:extLst>
          </p:cNvPr>
          <p:cNvSpPr>
            <a:spLocks noGrp="1"/>
          </p:cNvSpPr>
          <p:nvPr>
            <p:ph type="ctrTitle"/>
          </p:nvPr>
        </p:nvSpPr>
        <p:spPr>
          <a:xfrm>
            <a:off x="0" y="148624"/>
            <a:ext cx="12192000" cy="543229"/>
          </a:xfrm>
        </p:spPr>
        <p:txBody>
          <a:bodyPr>
            <a:noAutofit/>
          </a:bodyPr>
          <a:lstStyle/>
          <a:p>
            <a:pPr algn="l"/>
            <a:r>
              <a:rPr lang="en-US" sz="4400" dirty="0"/>
              <a:t/>
            </a:r>
            <a:br>
              <a:rPr lang="en-US" sz="4400" dirty="0"/>
            </a:br>
            <a:r>
              <a:rPr lang="en-US" sz="4400" dirty="0"/>
              <a:t/>
            </a:r>
            <a:br>
              <a:rPr lang="en-US" sz="4400" dirty="0"/>
            </a:br>
            <a:r>
              <a:rPr lang="en-US" sz="4400" dirty="0"/>
              <a:t/>
            </a:r>
            <a:br>
              <a:rPr lang="en-US" sz="4400" dirty="0"/>
            </a:br>
            <a:r>
              <a:rPr lang="en-US" sz="4400" dirty="0"/>
              <a:t/>
            </a:r>
            <a:br>
              <a:rPr lang="en-US" sz="4400" dirty="0"/>
            </a:br>
            <a:r>
              <a:rPr lang="en-US" sz="4400" dirty="0"/>
              <a:t/>
            </a:r>
            <a:br>
              <a:rPr lang="en-US" sz="4400" dirty="0"/>
            </a:br>
            <a:r>
              <a:rPr lang="en-US" sz="4400" dirty="0"/>
              <a:t/>
            </a:r>
            <a:br>
              <a:rPr lang="en-US" sz="4400" dirty="0"/>
            </a:br>
            <a:r>
              <a:rPr lang="en-US" sz="4400" dirty="0"/>
              <a:t/>
            </a:r>
            <a:br>
              <a:rPr lang="en-US" sz="4400" dirty="0"/>
            </a:br>
            <a:r>
              <a:rPr lang="en-US" sz="4400" dirty="0"/>
              <a:t/>
            </a:r>
            <a:br>
              <a:rPr lang="en-US" sz="4400" dirty="0"/>
            </a:br>
            <a:r>
              <a:rPr lang="en-US" sz="4400" dirty="0"/>
              <a:t/>
            </a:r>
            <a:br>
              <a:rPr lang="en-US" sz="4400" dirty="0"/>
            </a:br>
            <a:r>
              <a:rPr lang="en-US" sz="2400" dirty="0">
                <a:latin typeface="Arial Black" panose="020B0A04020102020204" pitchFamily="34" charset="0"/>
              </a:rPr>
              <a:t>CHARACTERISTICS OF AN EFFECTIVE MONITORING SYSTEM</a:t>
            </a:r>
            <a:endParaRPr lang="en-ZA" sz="2800" dirty="0"/>
          </a:p>
        </p:txBody>
      </p:sp>
      <p:sp>
        <p:nvSpPr>
          <p:cNvPr id="10" name="TextBox 9">
            <a:extLst>
              <a:ext uri="{FF2B5EF4-FFF2-40B4-BE49-F238E27FC236}">
                <a16:creationId xmlns:a16="http://schemas.microsoft.com/office/drawing/2014/main" xmlns=""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xmlns=""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
        <p:nvSpPr>
          <p:cNvPr id="2" name="Rectangle 1"/>
          <p:cNvSpPr/>
          <p:nvPr/>
        </p:nvSpPr>
        <p:spPr>
          <a:xfrm>
            <a:off x="193964" y="334064"/>
            <a:ext cx="11480800" cy="769441"/>
          </a:xfrm>
          <a:prstGeom prst="rect">
            <a:avLst/>
          </a:prstGeom>
        </p:spPr>
        <p:txBody>
          <a:bodyPr wrap="square">
            <a:spAutoFit/>
          </a:bodyPr>
          <a:lstStyle/>
          <a:p>
            <a:pPr algn="just"/>
            <a:r>
              <a:rPr lang="en-US" sz="4400" b="1" dirty="0"/>
              <a:t> </a:t>
            </a:r>
          </a:p>
        </p:txBody>
      </p:sp>
    </p:spTree>
    <p:extLst>
      <p:ext uri="{BB962C8B-B14F-4D97-AF65-F5344CB8AC3E}">
        <p14:creationId xmlns:p14="http://schemas.microsoft.com/office/powerpoint/2010/main" xmlns="" val="498599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908BA3-7EBF-4162-896E-07270886FADC}"/>
              </a:ext>
            </a:extLst>
          </p:cNvPr>
          <p:cNvSpPr>
            <a:spLocks noGrp="1"/>
          </p:cNvSpPr>
          <p:nvPr>
            <p:ph type="title"/>
          </p:nvPr>
        </p:nvSpPr>
        <p:spPr>
          <a:xfrm>
            <a:off x="838200" y="129454"/>
            <a:ext cx="10515600" cy="426727"/>
          </a:xfrm>
        </p:spPr>
        <p:txBody>
          <a:bodyPr>
            <a:noAutofit/>
          </a:bodyPr>
          <a:lstStyle/>
          <a:p>
            <a:pPr algn="ctr"/>
            <a:r>
              <a:rPr lang="en-US" sz="2000" dirty="0">
                <a:latin typeface="Arial Black" panose="020B0A04020102020204" pitchFamily="34" charset="0"/>
              </a:rPr>
              <a:t>PRESENTATION OUTLINE </a:t>
            </a:r>
            <a:endParaRPr lang="en-ZA" sz="2000" dirty="0">
              <a:latin typeface="Arial Black" panose="020B0A04020102020204" pitchFamily="34" charset="0"/>
            </a:endParaRPr>
          </a:p>
        </p:txBody>
      </p:sp>
      <p:sp>
        <p:nvSpPr>
          <p:cNvPr id="3" name="Content Placeholder 2">
            <a:extLst>
              <a:ext uri="{FF2B5EF4-FFF2-40B4-BE49-F238E27FC236}">
                <a16:creationId xmlns:a16="http://schemas.microsoft.com/office/drawing/2014/main" xmlns="" id="{76C73C17-CCDC-45F9-B610-D48CF1C491BC}"/>
              </a:ext>
            </a:extLst>
          </p:cNvPr>
          <p:cNvSpPr>
            <a:spLocks noGrp="1"/>
          </p:cNvSpPr>
          <p:nvPr>
            <p:ph idx="1"/>
          </p:nvPr>
        </p:nvSpPr>
        <p:spPr>
          <a:xfrm>
            <a:off x="405353" y="556181"/>
            <a:ext cx="11786647" cy="5637229"/>
          </a:xfrm>
        </p:spPr>
        <p:txBody>
          <a:bodyPr>
            <a:normAutofit fontScale="77500" lnSpcReduction="20000"/>
          </a:bodyPr>
          <a:lstStyle/>
          <a:p>
            <a:pPr marL="457200" indent="-457200">
              <a:buAutoNum type="arabicPeriod"/>
            </a:pPr>
            <a:r>
              <a:rPr lang="en-US" sz="2600" dirty="0"/>
              <a:t>Purpose of the Presentation </a:t>
            </a:r>
          </a:p>
          <a:p>
            <a:pPr marL="457200" indent="-457200">
              <a:buAutoNum type="arabicPeriod"/>
            </a:pPr>
            <a:r>
              <a:rPr lang="en-US" sz="2600" dirty="0"/>
              <a:t>Contextual Overview</a:t>
            </a:r>
          </a:p>
          <a:p>
            <a:pPr marL="457200" indent="-457200">
              <a:buAutoNum type="arabicPeriod"/>
            </a:pPr>
            <a:r>
              <a:rPr lang="en-US" sz="2600" dirty="0"/>
              <a:t>Summary of Intent</a:t>
            </a:r>
          </a:p>
          <a:p>
            <a:pPr marL="457200" indent="-457200">
              <a:buAutoNum type="arabicPeriod"/>
            </a:pPr>
            <a:r>
              <a:rPr lang="en-US" sz="2600" dirty="0"/>
              <a:t>Targeted Stakeholders </a:t>
            </a:r>
          </a:p>
          <a:p>
            <a:pPr marL="457200" indent="-457200">
              <a:buAutoNum type="arabicPeriod"/>
            </a:pPr>
            <a:r>
              <a:rPr lang="en-US" sz="2600" dirty="0"/>
              <a:t>Strategic Directions</a:t>
            </a:r>
          </a:p>
          <a:p>
            <a:pPr marL="457200" indent="-457200">
              <a:buAutoNum type="arabicPeriod"/>
            </a:pPr>
            <a:r>
              <a:rPr lang="en-US" sz="2600" dirty="0"/>
              <a:t>Assumptions</a:t>
            </a:r>
          </a:p>
          <a:p>
            <a:pPr marL="457200" indent="-457200">
              <a:buAutoNum type="arabicPeriod"/>
            </a:pPr>
            <a:r>
              <a:rPr lang="en-US" sz="2600" dirty="0"/>
              <a:t>Purpose , vision and Mission</a:t>
            </a:r>
          </a:p>
          <a:p>
            <a:pPr marL="457200" indent="-457200">
              <a:buAutoNum type="arabicPeriod"/>
            </a:pPr>
            <a:r>
              <a:rPr lang="en-US" sz="2600" dirty="0"/>
              <a:t>Goal and Objectives </a:t>
            </a:r>
          </a:p>
          <a:p>
            <a:pPr marL="457200" indent="-457200">
              <a:buAutoNum type="arabicPeriod"/>
            </a:pPr>
            <a:r>
              <a:rPr lang="en-US" sz="2600" dirty="0"/>
              <a:t>Institutional mechanisms</a:t>
            </a:r>
          </a:p>
          <a:p>
            <a:pPr marL="457200" indent="-457200">
              <a:buAutoNum type="arabicPeriod"/>
            </a:pPr>
            <a:r>
              <a:rPr lang="en-US" sz="2600" dirty="0"/>
              <a:t>Participatory Diagnostic Review</a:t>
            </a:r>
          </a:p>
          <a:p>
            <a:pPr marL="457200" indent="-457200">
              <a:buAutoNum type="arabicPeriod"/>
            </a:pPr>
            <a:r>
              <a:rPr lang="en-US" sz="2600" dirty="0"/>
              <a:t>NPAC Plan</a:t>
            </a:r>
          </a:p>
          <a:p>
            <a:pPr marL="457200" indent="-457200">
              <a:buAutoNum type="arabicPeriod"/>
            </a:pPr>
            <a:r>
              <a:rPr lang="en-US" sz="2600" dirty="0"/>
              <a:t>Monitoring and Evaluation</a:t>
            </a:r>
          </a:p>
          <a:p>
            <a:pPr marL="457200" indent="-457200">
              <a:buAutoNum type="arabicPeriod"/>
            </a:pPr>
            <a:r>
              <a:rPr lang="en-US" sz="2600" dirty="0"/>
              <a:t> Current Status </a:t>
            </a:r>
          </a:p>
          <a:p>
            <a:pPr marL="457200" indent="-457200">
              <a:buAutoNum type="arabicPeriod"/>
            </a:pPr>
            <a:r>
              <a:rPr lang="en-US" sz="2600" dirty="0"/>
              <a:t>Challenges </a:t>
            </a:r>
          </a:p>
          <a:p>
            <a:pPr marL="457200" indent="-457200">
              <a:buAutoNum type="arabicPeriod"/>
            </a:pPr>
            <a:r>
              <a:rPr lang="en-US" sz="2600" dirty="0"/>
              <a:t>Conclusion </a:t>
            </a:r>
          </a:p>
          <a:p>
            <a:pPr marL="457200" indent="-457200">
              <a:buAutoNum type="arabicPeriod"/>
            </a:pPr>
            <a:r>
              <a:rPr lang="en-US" sz="2600" dirty="0"/>
              <a:t>Recommendations </a:t>
            </a:r>
          </a:p>
          <a:p>
            <a:pPr marL="457200" indent="-457200">
              <a:buAutoNum type="arabicPeriod"/>
            </a:pPr>
            <a:endParaRPr lang="en-US" sz="2600" dirty="0"/>
          </a:p>
          <a:p>
            <a:pPr marL="457200" indent="-457200">
              <a:buAutoNum type="arabicPeriod"/>
            </a:pPr>
            <a:endParaRPr lang="en-US" sz="2600" dirty="0"/>
          </a:p>
          <a:p>
            <a:pPr marL="457200" indent="-457200">
              <a:buAutoNum type="arabicPeriod"/>
            </a:pPr>
            <a:endParaRPr lang="en-US" sz="2600" dirty="0"/>
          </a:p>
          <a:p>
            <a:pPr marL="457200" indent="-457200">
              <a:buAutoNum type="arabicPeriod"/>
            </a:pPr>
            <a:endParaRPr lang="en-US" sz="2600" dirty="0"/>
          </a:p>
          <a:p>
            <a:pPr marL="457200" indent="-457200">
              <a:buAutoNum type="arabicPeriod"/>
            </a:pPr>
            <a:endParaRPr lang="en-US" dirty="0"/>
          </a:p>
          <a:p>
            <a:pPr marL="457200" indent="-457200">
              <a:buAutoNum type="arabicPeriod"/>
            </a:pPr>
            <a:endParaRPr lang="en-US" dirty="0"/>
          </a:p>
          <a:p>
            <a:pPr marL="457200" indent="-457200">
              <a:buAutoNum type="arabicPeriod"/>
            </a:pPr>
            <a:endParaRPr lang="en-US" dirty="0"/>
          </a:p>
          <a:p>
            <a:pPr marL="457200" indent="-457200">
              <a:buAutoNum type="arabicPeriod"/>
            </a:pPr>
            <a:endParaRPr lang="en-US" dirty="0"/>
          </a:p>
          <a:p>
            <a:pPr marL="457200" indent="-457200">
              <a:buAutoNum type="arabicPeriod"/>
            </a:pPr>
            <a:endParaRPr lang="en-US" dirty="0"/>
          </a:p>
          <a:p>
            <a:pPr marL="457200" indent="-457200">
              <a:buAutoNum type="arabicPeriod"/>
            </a:pPr>
            <a:endParaRPr lang="en-US" dirty="0"/>
          </a:p>
          <a:p>
            <a:pPr marL="0" indent="0">
              <a:buNone/>
            </a:pPr>
            <a:endParaRPr lang="en-ZA" dirty="0"/>
          </a:p>
        </p:txBody>
      </p:sp>
    </p:spTree>
    <p:extLst>
      <p:ext uri="{BB962C8B-B14F-4D97-AF65-F5344CB8AC3E}">
        <p14:creationId xmlns:p14="http://schemas.microsoft.com/office/powerpoint/2010/main" xmlns="" val="1163002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xmlns="" id="{3B043EA8-3816-4419-BC1F-C05B08792D63}"/>
              </a:ext>
            </a:extLst>
          </p:cNvPr>
          <p:cNvSpPr>
            <a:spLocks noGrp="1"/>
          </p:cNvSpPr>
          <p:nvPr>
            <p:ph type="subTitle" idx="1"/>
          </p:nvPr>
        </p:nvSpPr>
        <p:spPr>
          <a:xfrm>
            <a:off x="41274" y="534401"/>
            <a:ext cx="12150725" cy="5575453"/>
          </a:xfrm>
        </p:spPr>
        <p:txBody>
          <a:bodyPr>
            <a:normAutofit fontScale="25000" lnSpcReduction="20000"/>
          </a:bodyPr>
          <a:lstStyle/>
          <a:p>
            <a:pPr algn="just"/>
            <a:r>
              <a:rPr lang="en-ZA" sz="9600" dirty="0">
                <a:latin typeface="Arial" panose="020B0604020202020204" pitchFamily="34" charset="0"/>
                <a:cs typeface="Arial" panose="020B0604020202020204" pitchFamily="34" charset="0"/>
              </a:rPr>
              <a:t>To ensure the effective </a:t>
            </a:r>
            <a:r>
              <a:rPr lang="en-GB" sz="9600" dirty="0"/>
              <a:t>implementation of the NPAC, the ORC mandate has been structured and aligned with its implementation plan to respond to its core functions as follows:</a:t>
            </a:r>
          </a:p>
          <a:p>
            <a:pPr marL="342900" indent="-342900" algn="just">
              <a:buFont typeface="Wingdings" panose="05000000000000000000" pitchFamily="2" charset="2"/>
              <a:buChar char="q"/>
            </a:pPr>
            <a:r>
              <a:rPr lang="en-GB" sz="9600" b="1" dirty="0"/>
              <a:t>Strengthening Institutional Support and Capacity Development;  </a:t>
            </a:r>
          </a:p>
          <a:p>
            <a:pPr marL="800100" lvl="1" indent="-342900" algn="just">
              <a:buFont typeface="Wingdings" panose="05000000000000000000" pitchFamily="2" charset="2"/>
              <a:buChar char="q"/>
            </a:pPr>
            <a:r>
              <a:rPr lang="en-ZA" sz="9600" dirty="0"/>
              <a:t>For this sub programme, the DSD (ORC), and partners joined forces to advocate for a strengthened Child Rights Governance system which aims </a:t>
            </a:r>
            <a:r>
              <a:rPr lang="en-US" sz="9600" dirty="0"/>
              <a:t>make children’s rights a national priority to be actioned by all organs of state through government-wide mainstreaming of child-centred planning to address risks, gaps and challenges impacting on the effective realization of child rights.</a:t>
            </a:r>
            <a:endParaRPr lang="en-ZA" sz="9600" dirty="0"/>
          </a:p>
          <a:p>
            <a:pPr marL="800100" lvl="1" indent="-342900" algn="just">
              <a:buFont typeface="Wingdings" panose="05000000000000000000" pitchFamily="2" charset="2"/>
              <a:buChar char="q"/>
            </a:pPr>
            <a:r>
              <a:rPr lang="en-ZA" sz="9600" dirty="0"/>
              <a:t>Furthermore, through partnership with UNICEF, the Child Rights Capacity Building Manual was developed to ensure that relevant institutions across the development continuum have the knowledge, technical capacity, and support necessary to engage in child-sensitive planning across their governance value chain, and to build South Africa’s state-wide child-centred, rights-based transformational agenda. </a:t>
            </a:r>
          </a:p>
          <a:p>
            <a:pPr marL="342900" indent="-342900" algn="just">
              <a:buFont typeface="Wingdings" panose="05000000000000000000" pitchFamily="2" charset="2"/>
              <a:buChar char="q"/>
            </a:pPr>
            <a:r>
              <a:rPr lang="en-ZA" sz="9600" b="1" dirty="0"/>
              <a:t>Child Rights Advocacy and Social Mobilisation </a:t>
            </a:r>
          </a:p>
          <a:p>
            <a:pPr marL="800100" lvl="1" indent="-342900" algn="just">
              <a:buFont typeface="Wingdings" panose="05000000000000000000" pitchFamily="2" charset="2"/>
              <a:buChar char="q"/>
            </a:pPr>
            <a:r>
              <a:rPr lang="en-ZA" sz="9600" dirty="0"/>
              <a:t>Government continues to partner with key stakeholders to implement various advocacy programmes. To strengthen this, the draft Child Rights Advocacy Strategy, has been developed to advance the rights and best interests of the children.</a:t>
            </a:r>
          </a:p>
          <a:p>
            <a:pPr marL="342900" indent="-342900" algn="just">
              <a:buFont typeface="Wingdings" panose="05000000000000000000" pitchFamily="2" charset="2"/>
              <a:buChar char="q"/>
            </a:pPr>
            <a:endParaRPr lang="en-ZA" sz="4400" dirty="0"/>
          </a:p>
          <a:p>
            <a:pPr marL="800100" lvl="1" indent="-342900" algn="just">
              <a:buFont typeface="Wingdings" panose="05000000000000000000" pitchFamily="2" charset="2"/>
              <a:buChar char="q"/>
            </a:pPr>
            <a:endParaRPr lang="en-ZA" sz="4000" dirty="0"/>
          </a:p>
          <a:p>
            <a:pPr marL="342900" indent="-342900" algn="just">
              <a:buFont typeface="Wingdings" panose="05000000000000000000" pitchFamily="2" charset="2"/>
              <a:buChar char="q"/>
            </a:pPr>
            <a:endParaRPr lang="en-ZA" sz="4400" dirty="0"/>
          </a:p>
          <a:p>
            <a:pPr marL="342900" indent="-342900" algn="just">
              <a:buFont typeface="Wingdings" panose="05000000000000000000" pitchFamily="2" charset="2"/>
              <a:buChar char="q"/>
            </a:pPr>
            <a:endParaRPr lang="en-GB" sz="4400" dirty="0"/>
          </a:p>
          <a:p>
            <a:pPr marL="342900" indent="-342900" algn="just">
              <a:buFont typeface="Wingdings" panose="05000000000000000000" pitchFamily="2" charset="2"/>
              <a:buChar char="q"/>
            </a:pPr>
            <a:endParaRPr lang="en-GB" sz="4400" dirty="0"/>
          </a:p>
          <a:p>
            <a:pPr marL="342900" indent="-342900" algn="just">
              <a:buFont typeface="Wingdings" panose="05000000000000000000" pitchFamily="2" charset="2"/>
              <a:buChar char="q"/>
            </a:pPr>
            <a:endParaRPr lang="en-GB" sz="4400" dirty="0"/>
          </a:p>
          <a:p>
            <a:pPr marL="342900" indent="-342900" algn="just">
              <a:buFont typeface="Wingdings" panose="05000000000000000000" pitchFamily="2" charset="2"/>
              <a:buChar char="q"/>
            </a:pPr>
            <a:endParaRPr lang="en-GB" sz="4400" dirty="0"/>
          </a:p>
          <a:p>
            <a:pPr marL="342900" indent="-342900" algn="just">
              <a:buFont typeface="Wingdings" panose="05000000000000000000" pitchFamily="2" charset="2"/>
              <a:buChar char="q"/>
            </a:pPr>
            <a:endParaRPr lang="en-ZA" sz="44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q"/>
            </a:pPr>
            <a:endParaRPr lang="en-ZA" dirty="0"/>
          </a:p>
          <a:p>
            <a:endParaRPr lang="en-US" sz="2000" dirty="0"/>
          </a:p>
          <a:p>
            <a:pPr algn="just"/>
            <a:endParaRPr lang="en-US" sz="2000" dirty="0"/>
          </a:p>
          <a:p>
            <a:pPr algn="just"/>
            <a:endParaRPr lang="en-US" sz="2000" dirty="0"/>
          </a:p>
          <a:p>
            <a:pPr algn="just"/>
            <a:endParaRPr lang="en-ZA" sz="2200" dirty="0"/>
          </a:p>
        </p:txBody>
      </p:sp>
      <p:sp>
        <p:nvSpPr>
          <p:cNvPr id="8" name="Title 7">
            <a:extLst>
              <a:ext uri="{FF2B5EF4-FFF2-40B4-BE49-F238E27FC236}">
                <a16:creationId xmlns:a16="http://schemas.microsoft.com/office/drawing/2014/main" xmlns="" id="{290B6F49-87D2-4719-92A1-018149BC3C06}"/>
              </a:ext>
            </a:extLst>
          </p:cNvPr>
          <p:cNvSpPr>
            <a:spLocks noGrp="1"/>
          </p:cNvSpPr>
          <p:nvPr>
            <p:ph type="ctrTitle"/>
          </p:nvPr>
        </p:nvSpPr>
        <p:spPr>
          <a:xfrm>
            <a:off x="193964" y="72736"/>
            <a:ext cx="11767127" cy="752079"/>
          </a:xfrm>
        </p:spPr>
        <p:txBody>
          <a:bodyPr>
            <a:noAutofit/>
          </a:bodyPr>
          <a:lstStyle/>
          <a:p>
            <a:pPr algn="l"/>
            <a:r>
              <a:rPr lang="en-US" sz="4400" dirty="0"/>
              <a:t/>
            </a:r>
            <a:br>
              <a:rPr lang="en-US" sz="4400" dirty="0"/>
            </a:br>
            <a:r>
              <a:rPr lang="en-US" sz="4400" dirty="0"/>
              <a:t/>
            </a:r>
            <a:br>
              <a:rPr lang="en-US" sz="4400" dirty="0"/>
            </a:br>
            <a:endParaRPr lang="en-ZA" sz="4400" dirty="0"/>
          </a:p>
        </p:txBody>
      </p:sp>
      <p:sp>
        <p:nvSpPr>
          <p:cNvPr id="10" name="TextBox 9">
            <a:extLst>
              <a:ext uri="{FF2B5EF4-FFF2-40B4-BE49-F238E27FC236}">
                <a16:creationId xmlns:a16="http://schemas.microsoft.com/office/drawing/2014/main" xmlns=""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xmlns=""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
        <p:nvSpPr>
          <p:cNvPr id="3" name="Rectangle 2"/>
          <p:cNvSpPr/>
          <p:nvPr/>
        </p:nvSpPr>
        <p:spPr>
          <a:xfrm>
            <a:off x="41275" y="10982"/>
            <a:ext cx="12044708" cy="461665"/>
          </a:xfrm>
          <a:prstGeom prst="rect">
            <a:avLst/>
          </a:prstGeom>
        </p:spPr>
        <p:txBody>
          <a:bodyPr wrap="square">
            <a:spAutoFit/>
          </a:bodyPr>
          <a:lstStyle/>
          <a:p>
            <a:r>
              <a:rPr lang="en-US" sz="2400" b="1" dirty="0">
                <a:latin typeface="Arial Black" panose="020B0A04020102020204" pitchFamily="34" charset="0"/>
              </a:rPr>
              <a:t>CURRENT STATUS ON THE IMPLEMENTATION OF THE NPAC</a:t>
            </a:r>
          </a:p>
        </p:txBody>
      </p:sp>
      <p:sp>
        <p:nvSpPr>
          <p:cNvPr id="2" name="AutoShape 2" descr="data:image/png;base64,iVBORw0KGgoAAAANSUhEUgAABPgAAAJ8CAYAAABjth9uAAAAAXNSR0IArs4c6QAAIABJREFUeF7s3QuUVNWZ8P1nn4KmQVBIFLzFJIpGTSJGA0aMRnHUSLwlitHIqxjrBoIBvASMGocYEzVEDEJ312kVdTJeEBNIvEQnGkKC47h8/TTLmYERNcYrMYKKKN1N7W8dp9u3bbq6zj5n97lU/XutWbNG99ln1+85Euefqi4l/KRVYGcReV9E3k7rC+DcCCCAAAIIIIAAAggggAACCCCAAALhBVT4LT6+Q6FQmKi1vldrfZbrusv62n/atGlDOzo67hORI3pZd1epVDqj668XCoX9tdatIjJORDpE5FERmV4qldZ1v9bvut7O5fda2+sCzoDAFxCOyxBAAAEEEEAAAQQQQAABBBBAAIFaErAa+KZOnbrn1q1bfycio7XWp1ULfMVicbdyubxaRN7SWj/TA/Zx13UXe3+tUCiM0Vo/JCIfiMiNIrKDiEwVkTdF5JhSqfSSyboKcc/qPfyeOcTDROALgcelCCCAAAIIIIAAAggggAACCCCAQK0IWAt8kyZNahg+fPgSpdTxIrKd1vrMaoGvUCgcqrV+UGtdcF33zgqoKp/Pl0RkYiaTmdDU1LTGW1csFg8rl8v3aa2bXdedIyJ+1/V2G7/X2l4X5jki8IXR41oEEEAAAQQQQAABBBBAAAEEEECgRgRsBT4vfF0mIudorX+olFqktT6vWuDL5XJnKKWaReS4Uqn0eG+mxWJxZLlcXqm1fsp13bNERHvrZs2aNXjTpk3LRWRIY2PjxPb29kY/6xYuXPhOz/vYvkeYsxg8VwQ+AyyWIoAAAggggAACCCCAAAIIIIAAArUqYCXw5XK58Uqpe5RSF2qtnxeR3/kJfPl8fp6InC0iXuSbKSI7icgarfUs13W9j+TqbDZ7sOM4D2utF7iu663/6CeXy81XSp0uIt67+Xbys67r47zd97F9jzBnMXjQCHwGWCxFAAEEEEAAAQQQQAABBBBAAAEEalUgdOCbNm3azh0dHY9orVe6rjstn897X4JRNfDl8/mBIuJ9CceJIvIX76O2SqntvC/OEJFRSqlzW1pa7sjn84d07lfs+THeXC53hVJqtvcOwM4Befftc11v7xS0fY8wZzF40Ah8BlgsRQABBBBAAAEEEEAAAQQQQAABBGpVIFTg6/y9e65S6jNtbW0nL1myZGO3WNbnR3Tz+bz3RRn3iMjAtra2U7xrPeRsNjvKcZwHvN/jJyJHKqX21lrfr7U+p+dHfrsHPqXUID/regt8hULhCD/X+r2H33WVPpbs82Ej8PmEYhkCCCCAAAIIIIAAAggggAACCCBQywKhAl+hUDhPa/1TrfXJrut634YrfgNfX6id4c774oxviMhm3sHXqxaBr5b/yeS1IYAAAggggAACCCCAAAIIIIAAAj4FAge+GTNmbP/BBx/cr5Q6rI97vd3XF2hMmjQpIyKZpUuXtnXfo/PLN+7QWp+mtX7Rz+/WC/N77xL6O/iGiYj3P5V+RorI+yLyrs9ZswwBBBBAAAEEEEAAAQQQQAABBBBAoAYFAgc+73foKaWO1Fp7X4zx0Y/WerRSao5SqqS1/vPAgQMfWbRo0T962nV7p99Nrute2CPweV+ecW65XD5mwIABf+vr23Edxxmmtf664ziD/KwrlUpedPzYT7Vv0TW9R5izdDtYX3HPWzaqM/Bt863ANfic8pIQQAABBBBAAAEEEEAAAQQQQAABBCoIBA58lUT9fkR3ypQpwxsaGh4WkeGZTOa4pqYm79t3vY/47iUiDyulXtBan1gqld7P5/MlEZmYyWQmNDU1rfHWFYtF75tz7/O+nMN1Xe/jvMrnut6O7vda2+vCPJh8RDeMHtcigAACCCCAAAIIIIAAAggggAACNSIQWeDL5XKnKqXu8T522/VlGYVC4Uyt9S0i8opSaoHWulFEZolIg9b6pK7f65fL5cYqpbwv3vA+ynu9iHhf0DFVRN7qHgcN1m1zFoNrrZ4lxHNE4AuBx6UIIIAAAggggAACCCCAAAIIIIBArQjEGvi8d93lcrljlVJetPuciLRrrf/oOM7MlpaW/+yOnM1mD3Acp1lExolIh4g8KiLTS6XSOtN1vcVGbw+b9zDZL+DDROALCMdlCCCAAAIIIIAAAggggAACCCCAQC0JWA98feHk8/l5Wuunu97BFydkks4S0IHAFxCOyxBAAAEEEEAAAQQQQAABBBBAAIFaEogs8GWz2VFKqWVa67mtra2r4kRM0llCOBD4QuBxKQIIIIAAAggggAACCCCAAAIIIFArApEFvlwud4JSasKGDRvmLF261PtderH9JOksIRAIfCHwuBQBBBBAAAEEEEAAAQQQQAABBBCoFYHIAl+tgCXodRD4EjQMjoIAAggggAACCCCAAAIIIIAAAgjEJUDgi0s+/H0JfOEN2QEBBBBAAAEEEEAAAQQQQAABBBBIvQCBL70jJPCld3acHAEEAgoceen/XBnw0tguU6Lee/Tq0dfFdgBujAACCCCAAAIIIIAAAjUvQOBL74gJfOmdHSdHAIGAAkdduu5VEb1LwMvjuuwSAl9c9NwXAQQQQAABBBBAAIH6ECDwpXfOBL70zo6TI4BAQAECX0A4LkMAAQQQQAABBBBAAIGaFiDwpXe8BL70zo6TI4BAQIH+CnyvPnWn7PqlMwKequplvIOvKhELEEAAAQQQQAABBBBAIIwAgS+MXrzXEvji9efuCCAQg0B/BD4v7nUFvn6KfAS+GJ4VbokAAggggAACCCCAQD0JEPjSO20CX3pnx8kRQCCggO3A1xX3uo7jBb5+iHwEvoDz5jIEEEAAAQQQQAABBBDwJ0Dg8+eUxFUEviROhTMhgEC/CtgMfD3jXj9GPgJfvz4VbI4AAggggAACCCCAAAIEvvQ+AwS+9M6OkyOAQEABW4GvUtzrp8hH4As4by5DAAEEEEAAAQQQQAABfwIEPn9OSVxF4EviVDgTAgj0q4CNwFct7vVD5CPw9etTweYIIIAAAggggAACCCBA4EvvM0DgS+/sODkCCAQUCBv4/MY9y5GPwBdw3lyGAAIIIIAAAggggAAC/gQIfP6ckriKwJfEqXAmBBDoV4Ewgc807lmMfAS+fn0q2BwBBBBAAAEEEEAAAQQIfOl9Bgh86Z0dJ0cgToHhIjJRRMaJyGgR2VFEBsR5IJN7Dx253wHKyQw0uSbutW2b1r+8ZdP6N+I+h8/7d4jImyLynIj8h4jcLyIbfV7LMgQQQAABBBBAAAEEEIhJgMAXE7yF2xL4LCCyBQJ1JjBZRM4XkVQFsu4zIvBF/sS2i8giEfmXyO/MDRFAAAEEEEAAAQQQQMC3AIHPN1XiFhL4EjcSDoRAogVmiMg5iT6hj8MR+Hwg9c+SW0VkYf9sza4IIIAAAggggAACCCAQVoDAF1YwvusJfPHZc2cE0iZwlIhcl7ZD93ZeAl+sU7xYRB6N6wSzFz1RUFqa47p/wPu+N3/62KEBr+UyBBBAAAEEEEAAAQR8CxD4fFMlbiGBL3Ej4UAIJFbgJhEZk9jTGRyMwGeAZX/p0yJynv1t/e1I4PPnxCoEEEAAAQQQQACB+hQg8KV37gS+9M6OkyMQpcAeInJvlDfsz3sR+PpT19fe3xKRl3yttLyIwGcZlO0QQAABBBBAAAEEakqAwJfecRL40js7To5AlALeN+bOi/KG/XkvAl9/6vra+4rOb9b1tdjmIgKfTU32QgABBBBAAAEEEKg1AQJfeidK4Evv7Dg5AlEK5ESkEOUN+/NeBL7+1PW1d4uIuL5WWl5E4LMMynYIIIAAAggggAACNSVA4EvvOAl86Z0dJ0cgSoFZInJWlDfsz3sR+PpT19fevxSR632ttLyIwGcZlO0QQAABBBBAAAEEakqAwJfecRL40js7To5AlAIXisiZUd6wP+9F4OtPXV973yEi832ttLyIwGcZlO0QQAABBBBAAAEEakqAwJfecRL40js7To5AlALGgW/BggW7Tps2beeBAwd+7D8jHnvssXfHjx+/tvvhK63t+QI3b9689eKLL/7b4sWL/xHmxRP4wuhZuZbAZ8b43vzpY4eaXcJqBBBAAAEEEEAAAQTMBQh85mZJuYLAl5RJcA4Eki1gFPiee+65z++1116NlV5Sz1BH4Ks+/LZN61/esmn9G9VXpmIFgc9sTAQ+My9WI4AAAggggAACCAQUIPAFhEvAZQS+BAyBIyCQAgHfgW/16tX7HHroocOqvaZ169Z9MHr06Ge9dQS+aloiBL7qRn5W8BFdP0qsQQABBBBAAAEEEKhXAQJfeidP4Evv7Dg5AlEK+Ap8PUPd3Xff/ea3v/3tv3YdtHv86+vjtnfdddenTz/99B3b29v14sWLX585c+arNl8sH9G1qRloL97BZ8bGO/jMvFiNAAIIIIAAAgggEFCAwBcQLgGXEfgSMASOgEAKBHwFvu4Br2fc6x75xowZM6Sv36VH4Nv2ieAdfHb+KeEdfHYc2QUBBBBAAAEEEECgNgUIfOmdK4EvvbPj5AhEKeAr8HX97r3169e353K5F1asWPFukEMS+Ah8QZ4bP9cQ+PwosQYBBBBAAAEEEECgXgUIfOmdPIEvvbPj5AhEKRAq8HUFu54HrvQuPwIfga+/Hm4CX3/Jsi8CCCCAAAIIIIBALQgQ+NI7RQJfemfHyRGIUsAo8PX8/XoEvvCj4iO64Q29HQh8dhzZBQEEEEAAAQQQQKA2BQh86Z0rgS+9s+PkCEQp4CvwVfodfAS+8KMi8IU3JPDZMWQXBBBAAAEEEEAAgdoVIPCld7YEvvTOjpMjEKWAr8A3bdq0T1533XWfGjJkSMY73GOPPfbu+PHj13Y/aPdv2uUjuv5HSODzb9XXSt7BZ8eRXRBAAAEEEEAAAQRqU4DAl965EvjSOztOjkCUAr4Cn3eg7u/i6+uA7e3tevHixa/PnDnz1Z7r+B1828oR+Ow87gQ+O47sggACCCCAAAIIIFCbAgS+9M6VwJfe2XFyBKIU8B34vEN1fZtupQP2/B19BL7qo4w78O322RH7DWzIDKl+0uorDj1mLzn+zC9WXxh2hVLXnz3end19GwJfWFSuRwABBBBAAAEEEKhlAQJfeqdL4Evv7Dg5AlEKGAU+72A9P67bddhKH8vt/mJ4B9+2oyXwBXjcCXwB0LgEAQQQQAABBBBAoJ4FCHzpnT6BL72z4+QIRClgHPiiPJzpvYaO3O8A5WQGml4X53oCXwB9Al8ANC5BAAEEEEAAAQQQqGcBAl96p0/gS+/sODkCUQoQ+KLU7uVeBL4AAyDwBUDjEgQQQAABBBBAAIF6FiDwpXf6BL70zo6TIxClAIEvSm0Cnx1tAp8dR3ZBAAEEEEAAAQQQqBsBAl96R03gS+/sODkCUQoQ+KLUJvDZ0Sbw2XFkFwQQQAABBBBAAIG6ESDwpXfUBL70zo6TIxClAIEvSm0Cnx1tAp8dR3ZBAAEEEEAAAQQQqBsBAl96R03gS+/sODkCUQoQ+KLUJvDZ0Sbw2XFkFwQQQAABBBBAAIG6ESDwpXfUBL70zo6TIxClAIEvSm0Cnx1tAp8dR3ZBAAEEEEAAAQQQqBsBAl96R03gS+/sODkCUQoQ+KLUJvDZ0Sbw2XFkFwQQQAABBBBAAIG6EbAe+AqFwkSt9b1a67Nc111WTbJQKOyvtW4VkXEi0iEij4rI9FKptK77tbbX9XYu2/fwu181owp/n8AXEI7LEKgzAQJfzANv27T+5S2b1r8R1zF2++yI/QY2ZIbYuP+hx+wlx5/5RRtb9b0Hga//jbkDAggggAACCCCAQE0JWA18U6dO3XPr1q2/E5HRWuvTqgW+QqEwRmv9kIh8ICI3isgOIjJVRN4UkWNKpdJLnrbtdRXiXmLO4vMJI/D5hGIZAnUuQOCL+QEg8AUYAIEvABqXIIAAAggggAACCNSzgLXAN2nSpIbhw4cvUUodLyLbaa3PrBL4VD6fL4nIxEwmM6GpqWmNN4hisXhYuVy+T2vd7LruHBGxva63edu+h9/9wjx7BL4welyLQP0IEPhinjWBL8AACHwB0LgEAQQQQAABBBBAoJ4FbAU+L2hdJiLnaK1/qJRapLU+r6/AVywWR5bL5ZVa66dc1z1LRLQ3iFmzZg3etGnTchEZ0tjYOLG9vb3R5rqFCxe+03PgSTqLwcNI4DPAYikCdSxA4It5+AS+AAMg8AVA4xIEEEAAAQQQQACBehawEvhyudx4pdQ9SqkLtdbPi8jvqgW+bDZ7sOM4D2utF7iuO6/7EHK53Hyl1Oki4r2bbyeb67o+9tv9fkk6i8HDSOAzwGIpAnUsQOCLefgEvgADIPAFQOMSBBBAAAEEEEAAgXoWCB34pk2btnNHR8cjWuuVrutOy+fz3pdlVA18+Xz+kM51Rdd17+wR+K5QSs0WkeM6/7q3n5V1pVLp8Z4DT9JZDB5GAp8BFksRqGMBAl/MwyfwBRgAgS8AGpcggAACCCCAAAII1LNAqMDX+Xv3XKXUZ9ra2k5esmTJxm6xrM+P6BYKhSO01vdrrc/p+VHeXC73UeBTSg2yua63wJeksxg8jAQ+AyyWIlDHAr4D36mnnrr9lVdeuds+++wzuKGhQW3dulX/13/91/tXXnnlK8uWLfvo1xscfPDBjTfccMOnxo4dO7ShocHZvHlzefXq1e8UCoW/Pf/8821d1rb38/YdOnK/A5STGeh3nmMPPkBuXnytDGwYKIUZl8rKP23z3/FU3MrvtVfMuUDy554pTTf9Un58rfd9Uf/78x8rfy377rNXxf3XrVv3wejRo5+ttMCvc7V1Xd+iu/foz8nlc38k4748XgYNGiSbN78nf1q9Un541Vx5/fVXfZHyLbq+mLovem/+9LFDja/iAgQQQAABBBBAAAEEDAVCBb5CoXCe1vqnWuuTXddd7d3bb+BL0rvmknQWg/kR+AywWIpAHQv4CnyTJk3aYeHChXvsuOOOA9esWfP+2rVr3/dC37777jv473//e/uMGTNeWrp06dvDhw/PrFq1ap/Pf/7zQ1544YUPvHUHHnjgdiNHjmx47LHH3vnqV7/6P5617f265mcS+IYO3U5+edMCOfLwQ+S1N/5uFPj8Xnv5nBky9byzpGFQg1x/480fC3y/vHmBfPbTn5KMI+0ZRzq6XsOoUaMGbr/99gO8KNrl1fP59OvsZ50X+IaP2GHIHbf+Sr7w+TGy7vn/kf95bo0ceMBBMmrULvLnx1bK2ed5vxWj+g+Br7pRjxUEPmMyLkAAAQQQQAABBBAIIhA48M2YMWP7Dz744H6l1GF93Pht72O2vb1rLkm/9y5JZ+lmOUxEvP+p9DNSRN4XkXeDDJ5rEECgbgQKInJKtVe7fPnyPU444YQdVqxY8fY3v/nNl7rW//a3v93j+OOPH/7b3/5248knn/zS1VdfPXL27Nmjnn322c1HH330Cxs3bix/6Utfarz77rv32HXXXRvmzZv32jXXXPMP2/t1nWfoyP32V05mQLXX4/39H879nkzL/x/JZBx58x8bjAJftWsPHz9WLplVkMO+8mUZMCAjbe3t2wS+rjO2bVr/2pZN6//u/d8XX3zxJ6+44oqdX3nllfYzzzzzpaeeeuqD3l6LX2c/6/7l7tInvjf9wsEXnH+R/OXZp2VK7tvy3nubxHtH340LWmX3XT8lP/3ZPLn9X2+uyhpV4Hv37S3u+RNvv7L7gc6bt3zy8E/sek3VQyZogRa9+efTx+2doCNxFAQQQAABBBBAAIEaFQgc+PL5/ECl1JFa652622itRyul5iilSlrrPw8cOPCRRYsW/aOnX7VvrnUcZ5jW+uuO4wzq61t0TdeVSiUvOn7sJ0ln6XawvuKet2xUZ+Db5luBa/RZ5WUhgEAwgRneG+qqXfr000/vs9deew36wQ9+8MoNN9zwVtf6yy+/fKdLL710l6eeeuq98ePHr/u3f/u3zx5xxBHbL168+I2ZM2e+3rXu1ltv3X3y5MmfvOeeezZ8+9vffsn2fl33GTpyv8/7+YjueWefLlf+YKb8f8/8p+w8aicZNmyo78Dn59oVd7d++M7AN9a/+eE9jvraoX0Fvle3bFq//qCDDmq89957P/vJT35ywI9+9KPXrr322jcrzcWvs591s+cUBy9p/dfBXzt8gjS7C+Xnv/jpR7f958t/KmedMUWW/fou+f4PvlftMZGoAt+WLR2LchOWzO1+oPOve+TcxsHDbqh6yAQt6Ax83jvu+UEAAQQQQAABBBBAoF8FAge+Sqfy+xFdEVH5fL4kIhMzmcyEpqamNd6exWLR++bc+7TWza7rzumHdb0dPUln8TtwPqLrV4p1CNS3gK+P6FYi+uUvf7nHGWecsdMf/vCHjUcfffS6tWvX7r/bbrs1XHzxxX9bvHjxR//lzaWXXjrysssu2+2ZZ5557ytf+cpa2/uddNJJw1zX/eyQIdsNnD33x3LnPb+pOFXv997d3HStjBixg1xw0ZXy4x9eJNtvP8xX4PN77V23LpTGxka56tqFcs53TpUzJp3YV+B7ecum9W8sW7bsM6eccson/vCHP7xz9NFHP9fXY+nX2c+6U888PvP7B/88ZPfdPiWXz/u+/Gr53R/d+uyzsvL9iy6Xp5/5v/Kdc75Z9Z+UqAKf8CUbVWfBAgQQQAABBBBAAAEEugtEFvhyudypSql7tNandX2pRi6XG6uUekBEvF/Kfr2I7CAiU0XkrUwmc1xTU9Pz3mH7YV1izhLicSTwhcDjUgTqSCBw4Ov6PXrDhg3z3nH28k9/+tO/P/fcc5/fYYcdMvl8/sVf/epXH72DeNq0aZ+87rrrPvXaa6+1V/riiDD7mQQ+L74defhX5Jrrm+XnC2/68Msu/Aa+INfeOP+fqwa+k47/2gfNzc2f9v5Lq1mzZv31tttu29jXM+jX2c+6rx0ztvzoQ48N2WGH4XLh96fLn1b/4aNbf/Pk0+VHV1wjr772ihx7wler/mNB4KtK1HMBv4PPmIwLEEAAAQQQQAABBIIIxBr4vANns9kDHMdpFpFxIh/+EvJHRWR6qVRa1/0F2VzXW2yM6yxBhtZ5DYEvBB6XIlBHAoEC3ze+8Y1hv/jFL/b4zGc+M2j58uVvfetb33pxv/32G/TAAw/sPXjwYCeXy72wYsWKj34HaLXAZ2u/al+y4X2j7bTcZFl+38NSuOAHH47Zb+ALeq2fwHdzy/WDzjjjjB39vHvPr/OJJ574nJ95nJM9Xf/LkqWDGxsHy4XfP19W//sqAl90fwAQ+KKz5k4IIIAAAggggEBdC1gPfH1p5vP5eVrrp7vewRenfJLOEtCBwBcQjssQqDMB48A3efLk4ddee+2nvG97ffjhhzeeccYZf924ceNWz83PO8Z6voPP5n59Bb4Tjz9aFlx7xYe/F++7Uy+R/177v/89kZ/AF+baaoFvz91HvP7rpbcN975puOudkNWeQb/OftbxDr5q2v369wl8/crL5ggggAACCCCAAAJdApEFvmw2O0optUxrPbe1tfX/vX0ghlkk6SwhXj6BLwQelyJQRwJGge+yyy4befHFF+8yePDgzL333vsPL+51t/LzO9+6/w4+2/v1Ffi80Hb2d77V52i96Dfua9t+qXDYa/v6HXzFc7618corvr/9a6+9tuXLX/7ymq5Y2tdB/Tr7Wcfv4Iv1n3YCX6z83BwBBBBAAAEEEKgfgcgCXy6XO0EpNWHDhg1zli5d6v3Ovdh+knSWEAgEvhB4XIpAHQn4Dnzz58/fpVgset/QLc3NzW9ceOGFr/V0+v3vf7/X4YcfvsPixYtfnzlz5qtdf//WW2/dY/LkyTv9+te//sepp576ovfXbe/n7dlX4Dvr2yfL1756yDaj9f7a4MGN8sjKx+SFF/8m//yTbb+INcy11d7Bt+hnl7131pmTtlu2bNmbp59++seCaaXn0K+zn3UXXJT1vkV3SKVv0Z185rnyqxV3y0VzvC9c7vuH38FXTWibv0/gMybjAgQQQAABBBBAAIEgApEFviCH45o+BQh8PCAIIOBHwFfgu+SSS3byvgXX2/Cqq6565dprr/17b5v/5Cc/2Xn27Nm7PPvss5snTJjwnPdutIMPPrjxrrvu2nOXXXYZ1PURVNv7dZ2l2u/g6+3Mfj6iWwnSz7XVAt+D99605eCDxgz82c9+9tpll132up+h+XX2s+72u1p2/N70C4dccP5F8pdnn5YpuW/Le+9tkr1Hf05uXNAqu+/6Kfnpz+bJ7f96c9WjEfiqEvVcQOAzJuMCBBBAAAEEEEAAgSACBL4gasm4hsCXjDlwCgSSLlA18A0fPjyzatWqfb7whS8MWb9+ffvGjRu9Lzz62M+TTz753ne+852/HnDAAY133333nvvss8/gv/71rx/893//9/sHHnjgdt7vl3v88cffmThx4offfm5zPy8imnyLbs+z9xbpvHf1tSy8+sOlhRmXyso/Pd7rHMMGvqFDt5M/PvivHSN32lFmzZr10s0337yh5426Xpv317u+vMSPs+fiZ912I9Q+++yzz5BFC26SfT+3v7zw4jpZs/a/5MADDpJRo3aRx/59lRRmTPkw+lX7IfBVE9rm7xP4jMm4AAEEEEAAAQQQQCCIAIEviFoyriHwJWMOnAKBpAtUDXzf/e53R1x//fV7bL/99gMqvZjHHnvs3fHjx6/1/v6ECRO2u+qqq3Y9+OCDhzY0NDibN28ur169+p1CofC3559/vs32ft490xr4vJDYeuPVW5WScs9vHu6y7i3w+XHuur7aPHb77Ij9BjZkhnxpzJflwu/NkS8f/BUZNGiQbN78nvxp9Ur54VVz5fXXP/q0dZ/PM4HP+B93Ap8xGRcggAACCCCAAAIIBBEg8AVRS8Y1BL5kzIFTIJB0gaqBL+kvoPv5gnxEt9Lr+z9nflMumDpFLrr06orv4LNh07Zp/ctbNq0vyRa5AAAgAElEQVR/o6+9Zs6cueOMGTNGee/yW7Fixbs27tu1R1fgs7Engc9YkcBnTMYFCCCAAAIIIIAAAkEECHxB1JJxDYEvGXPgFAgkXYDA18uEvI/ONi34kez3udFyxjkz5LnnfX33RaBZVwt83kek77zzzk97H3s+5ZRT1j3zzDMfBLpRhYsIfDY1jfci8BmTcQECCCCAAAIIIIBAEAECXxC1ZFxD4EvGHDgFAkkXIPD1MqGxBx8gN1z7Q/nN/f8mP5nf1K8zrBb4vI/YNjU1ffq3v/3tht6+uTjs4Qh8YQVDXU/gC8XHxQgggAACCCCAAAJ+BQh8fqWSt47Al7yZcCIEkihA4It5KtUCX38fj8DX38J97k/gi5WfmyOAAAIIIIAAAvUjQOBL76wJfOmdHSdHIEqBWSJyVpQ37M972fwdfP15zu5711LgG3/saPn6GV/ofzqlrj97vDu7+41mL3qioLQ09//Nrd6BwGeVk80QQAABBBBAAAEEKgkQ+NL7bBD40js7To5AlAI5ESlEecP+vBeBz1zX5jv4Jpyyrxx50r7mhzC9gsBnKsZ6BBBAAAEEEEAAgToXIPCl9wEg8KV3dpwcgSgFJorIvChv2J/3IvCZ69oMfKfmDpYxh37K/BCmVxD4TMVYjwACCCCAAAIIIFDnAgS+9D4ABL70zo6TIxClwB4icm+UN+zPexH4zHVtBr7v/eSf5JOjhpofwvQKAp+pGOsRQAABBBBAAAEE6lyAwJfeB4DAl97ZcXIEoha4SUTGRH3T/rgfgc9c1Vbg22PvT0p27uHmBwhyBYEviBrXIIAAAggggAACCNSxAIEvvcMn8KV3dpwcgagFjhKR66K+aX/cj8Bnrmor8J05/RDZ76BdzA8Q5AoCXxA1rkEAAQQQQAABBBCoYwECX3qHT+BL7+w4OQJxCMwQkXPiuLHNexL4zDVtBL6vHr+3HDvp8+Y3D3oFgS+oHNchgAACCCCAAAII1KkAgS+9gyfwpXd2nByBuAQmi8j5IjIwrgOEvS+Bz1wwTOAbMMCRfzp1fxl/3GjzG4e5gsAXRo9rEUAAAQQQQAABBOpQgMCX3qET+NI7O06OQJwCw0XE+2bdcSLiVZsdRWRAnAcyuTeBz0Trf9eaBL7MAEeG7TBIRu6+vey1/8gPvzF3yNAG85uGvYLAF1aQ6xFAAAEEEEAAAQTqTIDAl96BE/jSOztOjgACAQWOunTdqyI6ol8EF/CQ2152yaNXj47tdyDetjr7pGg5yNqriWIjAl8UytwDAQQQQAABBBBAoIYECHzpHSaBL72z4+QIIBBQgMBnDkfgMzezeMV786ePHWpxP7ZCAAEEEEAAAQQQQKBXAQJfeh8MAl96Z8fJEUAgoACBzxyOwGduZvEKAp9FTLZCAAEEEEAAAQQQqCxA4Evv00HgS+/sODkCCAQUIPCZwxH4zM0sXkHgs4jJVggggAACCCCAAAIEvlp8Bgh8tThVXhMCCPQpQOAzf0AIfOZmFq8g8FnEZCsEEEAAAQQQQAABAl8tPgMEvlqcKq8JAQQIfJafAQKfZVCz7Qh8Zl6sRgABBBBAAAEEEAgowEd0A8Il4DICXwKGwBEQQCBaAd7BZ+5N4DM3s3gFgc8iJlshgAACCCCAAAIIVBYg8KX36SDwpXd2nBwBBAIKEPjM4Qh85mYWryDwWcRkKwQQQAABBBBAAAECXy0+AwS+WpwqrwkBBPoUIPCZPyAEPnMzi1cQ+CxishUCCCCAAAIIIIAAga8WnwECXy1OldeEAAIEPsvPAIHPMqjZdgQ+My9WI4AAAggggAACCAQU4CO6AeEScBmBLwFD4AgIIBCtAO/gM/cm8JmbWbyCwGcRk60QQAABBBBAAAEEKgsQ+NL7dBD40js7To4AAgEFCHzmcAQ+czOLVxD4LGKyFQIIIIAAAggggACBrxafAQJfLU6V14QAAn0KEPjMHxACn7mZxSsIfBYx2QoBBBBAAAEEEECAwFeLzwCBrxanymtCAAECn+VngMBnGdRsOwKfmRerEUAAAQQQQAABBAIK8BHdgHAJuIzAl4AhcAQEEIhWgHfwmXsT+MzNLF5B4LOIyVYIIIAAAggggAAClQUIfOl9Ogh86Z0dJ0cAgYACBD5zOAKfuZnFKwh8FjHZCgEEEEAAAQQQQIDAV4vPAIGvFqfKa0IAgT4FCHzmDwiBz9zM4hUEPouYbIUAAggggAACCCBA4KvFZ4DAV4tT5TUhgACBz/IzQOCzDGq2HYHPzIvVCCCAAAIIIIAAAgEF+IhuQLgEXEbgS8AQOAICCEQrwDv4zL0JfOZmFq8g8FnEZCsEEEAAAQQQQACBygIEvvQ+HQS+9M6OkyOAQEABAp85HIHP3MziFQQ+i5hshQACCCCAAAIIIEDgq8VngMBXi1PlNSGAQJ8CBD7zB4TAZ25m8QoCn0VMtkIAAQQQQAABBBAg8NXiM0Dgq8Wp8poQQIDAZ/kZIPBZBjXbjsBn5sVqBBBAAAEEEEAAgYACfEQ3IFwCLiPwJWAIHAEBBKIV4B185t4EPnMzi1cQ+CxishUCCCCAAAIIIIBAZQECX3qfDgJfemfHyRFAIKAAgc8cjsBnbmbxCgKfRUy2QgABBBBAAAEEECDw1eIzQOCrxanymhBAoE8BAp/5A0LgMzezeAWBzyImWyGAAAIIIIAAAggQ+GrxGSDw1eJUeU0IIEDgs/wMEPgsg5ptR+Az82I1AggggAACCCCAQEABPqIbEC4BlxH4EjAEjoAAAtEK8A4+c28Cn7mZxSsIfBYx2QoBBBBAAAEEEECgsgCBL71PB4EvvbPj5AggEFCAwGcOR+AzN7N4BYHPIiZbIYAAAggggAACCPRz4CsWi0eWy+X5InKgiLSLyANbt26dedNNN/21L/xp06YN7ejouE9Ejuhl3V2lUumMrr9eKBT211q3isg4EekQkUdFZHqpVFrX/Vq/63o7l99rba8L+IAS+ALCcRkCCKRXgMBnPjsCn7mZxSsIfBYx2QoBBBBAAAEEEECgHwNfLpcbr5RaISLrtdY3KqV2FZGpIvJWJpM5rqmp6flKty8Wi7uVy+XV3lqt9TM91j3uuu5i768VCoUxWuuHROQDEblRRHbovMebInJMqVR6yWRdhbhn9R5+zxzi4STwhcDjUgQQSKcAgc98bgQ+czOLVxD4LGKyFQIIIIAAAggggEA/Bb5Zs2YN3rRp03Kl1J6O4/xTc3Pzi96tstnsBMdxVmitf+y67k8q3b5QKByqtX5Qa11wXffOCutUPp8vicjETCYzoampaY23rlgsHlYul+/TWje7rjtHRPyu6+02fq+1vS7Ms0ngC6PHtQggkEoBAp/52Ah85mYWryDwWcRkKwQQQAABBBBAAIF+CnzTpk3buaOjY4VS6omWlpbzu26Tz+e/KCK/997R57ruvEq3z+VyZyilmkXkuFKp9Hhv64rF4shyubxSa/2U67pniYj21nXFRREZ0tjYOLG9vb3Rz7qFCxe+0/M+tu8R5iwGDyuBzwCLpQggUBsCBD7zORL4zM0sXkHgs4jJVggggAACCCCAAAL9FPh62VZNnTp1n61bty4QkbFa6+Nd132i0u3z+bwX/84WES/yzRSRnURkjdZ6luu63kdydTabPdhxnIe11gt6xsJcLjdfKXW6iHjv5tvJz7quj/N2P5Pte4Q5i8HDSuAzwGIpAgjUhgCBz3yOBD5zM4tXEPgsYrIVAggggAACCCCAQASBr9vv09tDRDYppSa3tLQs7yPuDRSRZSJyooj8xfuorVJqO++LM0RklFLq3JaWljvy+fwhIvI7rXWx58d4c7ncFUqp2d47ADvvU3Vdb+8UtH2PMGcxeFgJfAZYLEUAgdoQIPCZz5HAZ25m8QoCn0VMtkIAAQQQQAABBBCIIPBls9ndHcc5WkQ+0fkFGHt0Rbrebp/P570vyrhHRAa2tbWdsmTJko3eumw2O8pxnAdExIt9Ryql9tZa36+1Psd1XS8IfvTTPfAppQb5Wddb4CsUCkf4udbvPfyuq/SxZJ8PLIHPJxTLEECgdgQIfOazJPCZm1m8gsBnEZOtEEAAAQQQQAABBCIIfN1vkc/nd/TedSciQ71IVyqVXjMZQme487444xsispl38PWqR+AzeahYiwACNSFA4DMfI4HP3MziFQQ+i5hshQACCCCAAAIIIBBx4PNu1/n79S7o6ws0Jk2alBGRzNKlS9u6H7Hzyzfu0FqfprV+0c/v1gvze+8S+jv4homI9z+VfkaKyPsi8i4POAIIIFAvAkfNWfuUOI73519qfra8+8ZVqxce1hTXgW9eee6DAwZkvC+/Ss3Pu29vcc+fePuV3Q983rzlk4d/YtdrUvMiPvxWML3559PH7Z2mM3NWBBBAAAEEEEAAgXQKqDDHLhaLXyqXyytEZEGpVJrffa/OL8A4t1wuH9Pa2vpkz/t0+713N7mue2GlawcMGPC3vr4d13GcYVrrrzuOM8jPulKp9HbPs1T7Fl3Te4Q5S7ez9RX3vGWjOgPfNt8KHGamXIsAAggkWeCouc+tFSXeO5hT87N1y6bL/zj/wBviOvAtq767KuM4Y+K6f5D7btnSsSg3Ycnc7teef90j5zYOHhabY5DX0Rn4UvW8BnmdXIMAAggggAACCCAQv0DYwDfSi2qdH6M9rlQqvem9pKlTp+65detW7yO6G9va2o7p+v163V/ulClThjc0NDwsIsMzmcxxTU1Nz3t/P5/P7yUiDyulXtBan1gqld7P5/MlEZmYyWQmNDU1rfHWFYtF75tz7/O+nMN1Xe/jvMrnut7U/V5re12YJ4CP6IbR41oEEEilAB/RNR8bH9E1N7N4BR/RtYjJVggggAACCCCAAAKVBUIFPm/bQqFwptb6FhFZ2+ObcLfTWp/kuu5qb10ulztVKXWP97Hbri/L6HbtK0qpBVrrRhGZJSINPa4dq5TyvnjD+yjv9SLifUHHVBF5q3sczOVyftdtcxaDa/3ew9e6EA8ngS8EHpcigEA6BQh85nMj8JmbWbyCwGcRk60QQAABBBBAAAEE+jHwee+cy+VyxyqlvPD2ORFp11r/UWt9UWtr6zNdt+4t8FW61nGcmS0tLf/Z/djZbPYAx3GaRWSciHSIyKMiMr1UKq0zXVfhLN43+Fq7h3cmv/sFfEAJfAHhuAwBBNIrQOAznx2Bz9zM4hUEPouYbIUAAggggAACCCDQv4HPt6/3xRta66e73sHn+8J+WJikswR8eQS+gHBchgAC6RUg8JnPjsBnbmbxCgKfRUy2QgABBBBAAAEEEEhA4Mtms6OUUsu01nNbW1tXxTmUJJ0lhAOBLwQelyKAQDoFCHzmcyPwmZtZvILAZxGTrRBAAAEEEEAAAQQSEPhyudwJSqkJGzZsmLN06VLvd+nF9pOks4RAIPCFwONSBBBIpwCBz3xuBD5zM4tXEPgsYrIVAggggAACCCCAQAICH0OwLkDgs07KhgggkHQBAp/5hAh85mYWryDwWcRkKwQQQAABBBBAAAECXy0+AwS+WpwqrwkBBPoUIPCZPyAEPnMzi1cQ+CxishUCCCCAAAIIIIAAga8WnwECXy1OldeEAAIEPsvPAIHPMqjZdgQ+My9WI4AAAggggAACCAQUUAGv47L4BQh88c+AEyCAQMQCvIPPHJzAZ25m8QoCn0VMtkIAAQQQQAABBBCoLEDgS+/TQeBL7+w4OQIIBBQg8JnDEfjMzSxeQeCziMlWCCCAAAIIIIAAAgS+WnwGCHy1OFVeEwII9ClA4DN/QAh85mYWryDwWcRkKwQQQAABBBBAAAECXy0+AwS+WpwqrwkBBAh8lp8BAp9lULPtCHxmXqxGAAEEEEAAAQQQCCjAR3QDwiXgMgJfAobAERBAIFoB3sFn7k3gMzezeAWBzyImWyGAAAIIIIAAAghUFiDwpffpIPCld3acHAEEAgoQ+MzhCHzmZhavIPBZxGQrBBBAAAEEEEAAAQJfLT4DBL5anCqvCQEE+hQg8Jk/IAQ+czOLVxD4LGKyFQIIIIAAAggggACBrxafAQJfLU6V14QAAgQ+y88Agc8yqNl2BD4zL1YjgAACCCCAAAIIBBTgI7oB4RJwGYEvAUPgCAggEK0A7+Az9ybwmZtZvILAZxGTrRBAAAEEEEAAAQQqCxD40vt0EPjSOztOjgACAQUIfOZwBD5zM4tXEPgsYrIVAggggAACCCCAAIGvFp8BAl8tTpXXhAACfQoQ+MwfEAKfuZnFKwh8FjHZCgEEEEAAAQQQQIDAV4vPAIGvFqfKa0IAAQKf5WeAwGcZ1Gw7Ap+ZF6sRQAABBBBAAAEEAgrwEd2AcAm4jMCXgCFwBAQQiFaAd/CZexP4zM0sXkHgs4jJVggggAACCCCAAAKVBQh86X06CHzpnR0nRwCBgAIEPnM4Ap+5mcUrCHwWMdkKAQQQQAABBBBAgMBXi88Aga8Wp8prQgCBPgUIfOYPCIHP3MziFQQ+i5hshQACCCCAAAIIIEDgq8VngMBXi1PlNSGAAIHP8jNA4LMMarYdgc/Mi9UIIIAAAggggAACAQX4iG5AuARcRuBLwBA4AgIIRCvAO/jMvQl85mYWryDwWcRkKwQQQAABBBBAAIHKAgS+9D4dBL70zo6TI4BAQAECnzkcgc/czOIVBD6LmGyFAAIIIIAAAgggQOCrxWeAwFeLU+U1IYBAnwIEPvMHhMBnbmbxCgKfRUy2QgABBBBAAAEEECDw1eIzQOCrxanymhBAgMBn+Rkg8FkGNduOwGfmxWoEEEAAAQQQQACBgAJ8RDcgXAIuI/AlYAgcAQEEohXgHXzm3gQ+czOLVxD4LGKyFQIIIIAAAggggEBlAQJfep8OAl96Z8fJEUAgoACBzxyOwGduZvEKAp9FTLZCAAEEEEAAAQQQIPDV4jNA4KvFqfKaEECgTwECn/kDQuAzN7N4BYHPIiZbIYAAAggggAACCBD4avEZIPDV4lR5TQggQOCz/AwQ+CyDmm1H4DPzYjUCCCCAAAIIIIBAQAE+ohsQLgGXEfgSMASOgAAC0QrwDj5zbwKfuZnFKwh8FjHZCgEEEEAAAQQQQKCyAIEvvU8HgS+9s+PkCCAQUIDAZw5H4DM3s3gFgc8iJlshgAACCCCAAAIIEPhq8Rkg8NXiVHlNCCDQpwCBz/wBIfCZm1m8gsBnEZOtEEAAAQQQQAABBAh8tfgMEPhqcaq8JgQQIPBZfgYIfJZBzbYj8Jl5sRoBBBBAAAEEEEAgoAAf0Q0Il4DLCHwJGAJHQACBaAV4B5+5N4HP3MziFQQ+i5hshQACCCCAAAIIIFBZgMCX3qeDwJfe2XFyBBAIKEDgM4cj8JmbWbyCwGcRk60QQAABBBBAAAEECHy1+AwQ+GpxqrwmBBDoU4DAZ/6AEPjMzSxeQeCziMlWCCCAAAIIIIAAAgS+WnwGCHy1OFVeEwIIEPgsPwMEPsugZtsR+My8WI0AAggggAACCCAQUICP6AaES8BlBL4EDIEjIIBAtAK8g8/cm8BnbmbxCgKfRUy2QgABBBBAAAEEEKgsQOBL79NB4Evv7Dg5AggEFCDwmcMR+MzNLF5B4LOIyVYIIIAAAggggAACBL5afAYIfLU4VV4TAgj0KUDgM39ACHzmZhavIPBZxGQrBBBAAAEEEEAAAQJfLT4DBL5anCqvCQEECHyWnwECn2VQs+0IfGZerEYAAQQQQAABBBAIKMBHdAPCJeAyAl8ChsAREEAgWgHewWfuTeAzN7N4BYHPIiZbIYAAAggggAACCFQWIPCl9+kg8KV3dpwcAQQCChD4zOEIfOZmFq8g8FnEZCsEEEAAAQQQQAABAl8tPgMEvlqcKq8JAQT6FCDwmT8gBD5zM4tXEPgsYrIVAggggAACCCCAQD8HvmKxeGS5XJ4vIgeKSLuIPLB169aZN91001+r4RcKhf211q0iMk5EOkTkURGZXiqV1nW/1va63s5l+x5+96tmVOHvE/gCwnEZAgikV4DAZz47Ap+5mcUrCHwWMdkKAQQQQAABBBBAoB8DXy6XG6+UWiEi67XWNyqldhWRqSLyViaTOa6pqen5SrcvFApjtNYPicgHInKjiOzQee2bInJMqVR6ybvW9roKcS8xZ/H5wBL4fEKxDAEEakeAwGc+SwKfuZnFKwh8FjHZCgEEEEAAAQQQQKCfAt+sWbMGb9q0ablSak/Hcf6pubn5Re9W2Wx2guM4K7TWP3Zd9ycVbq/y+XxJRCZmMpkJTU1Na7x1xWLxsHK5fJ/Wutl13TkiYntdb8exfQ+/+4V5Ngl8YfS4FgEEUilA4DMfG4HP3MziFQQ+i5hshQACCCCAAAIIINBPgW/atGk7d3R0rFBKPdHS0nJ+123y+fwXReT33jv6XNed19vti8XiyHK5vFJr/ZTrumeJiPbWdUVDERnS2Ng4sb29vdHmuoULF77T8zxJOovBw0rgM8BiKQII1IYAgc98jgQ+czOLVxD4LGKyFQIIIIAAAggggEA/Bb5etlVTp07dZ+vWrQtEZKzW+njXdZ/o7fbZbPZgx3Ee1lov6BkBc7ncfKXU6SLivZtvJ5vruj722/1MSTqLwcNK4DPAYikCCNSGAIHPfI4EPnMzi1cQ+CxishUCCCCAAAIIIIBABIGvWCzuVi6XV4vIHiKySSk1uaWlZXmlW+fz+UNE5Hda66Lrund2X5fL5a5QSs0WkeM6/7q1daVS6fGeZ0rSWQweVgKfARZLEUCgNgQIfOZzJPCZm1m8gsBnEZOtEEAAAQQQQAABBCIIfNlsdnfHcY4WkU90flHGHkqpc1taWu7o7faFQuEIrfX9WutzXNddVinwKaUG2VzXW+BL0lkMHlYCnwEWSxFAoDYECHzmcyTwmZtZvILAZxGTrRBAAAEEEEAAAQQiCHzdb5HP53f03p0nIkNF5MhSqfRazyMk6V1zSTqLwcNK4DPAYikCCNSGAIHPfI4EPnMzi1cQ+CxishUCCCCAAAIIIIBAxIHPu10+n/e+XOMC72O2vb1rLkm/9y5JZ+k2qmFVHtxRIvK+iGzzpSE88AgggECtChw197m1osT7LzhS87N1y6bL/zj/wBviOvAtq767KuM4Y+K6f5D7btnSsSg3Ycnc7teef90j5zYOHhabY5DXoUVv/vn0cal6XoO8Tq5BAAEEEEAAAQQQiF9AhTlCsVj8UrlcXiEiC0ql0vzue3V+Uca55XL5mNbW1id73qfaN9c6jjNMa/11x3EG9fUtuqbrSqXS20k+S4/A11fkG9kZ+N4NM0OuRQABBNIkcNSctU+J43h//qXmZ8u7b1y1euFhTXEd+OaV5z44YEDG+3b71Py8+/YW9/yJt1/Z/cDnzVs+efgndr0mNS9CRDoD395pOjNnRQABBBBAAAEEEEinQNjAN9KLbyKyufOdem96DFOnTt1z69at3kd0N7a1tR2zZMmSjb3wqHw+XxKRiZlMZkJTU9Mab02xWPS+Ofc+rXWz67pzRMT2ut4mZfsefvcL89TwEd0welyLAAKpFOAjuuZj4yO65mYWr+AjuhYx2QoBBBBAAAEEEECgskCowOdtWygUztRa3yIia70op5TaTkSmi8h2WuuTXNf1vllXcrncqUqpe7TWp3V9qUYulxurlHpARNpE5HoR2aHzCzreymQyxzU1NT3fea3tdYk5S4iHk8AXAo9LEUAgnQIEPvO5EfjMzSxeQeCziMlWCCCAAAIIIIAAAv0Y+Lx32OVyuWOVUl6g+5yItGut/6i1vqi1tfWZrlv3Fvi8v5fNZg9wHKdZRMaJSIeIPOoFwlKptK77sW2uS9JZQjycBL4QeFyKAALpFCDwmc+NwGduZvEKAp9FTLZCAAEEEEAAAQQQ6N/A59vX++INrfXTXe/g831hPyxM0lkCvjwCX0A4LkMAgfQKEPjMZ0fgMzezeAWBzyImWyGAAAIIIIAAAggkIPBls9lRSqllWuu5ra2tq+IcSpLOEsKBwBcCj0sRQCCdAgQ+87kR+MzNLF5B4LOIyVYIIIAAAggggAACCQh8uVzuBKXUhA0bNsxZunSp9zv3YvtJ0llCIBD4QuBxKQIIpFOAwGc+NwKfuZnFKwh8FjHZCgEEEEAAAQQQQCABgY8hWBcg8FknZUMEalOg9N9fOkkpvTxtr648IDO8sNeTb3c/N4HPfIoEPnMzi1cQ+CxishUCCCCAAAIIIIAAga8Wn4HAge/WVdkrHUd0uSyq63+nAeicw1uvTMM5OSMCSRMg8MU+kUsevXr0dXGdgsAXl/yH9yXwxcrPzRFAAAEEEEAAgfoRUPXzUmvulQYOfLXy/+zV3ER5QQj0kwCBr59g/W9L4PNv9b8rlbr+7PHu7O6XzV70REFpaTbdKub1BL6YB8DtEUAAAQQQQACBehEg8KV30gS+9M6OkyMQqQCBL1Lu3m5G4DMdAYHPVIz1CCCAAAIIIIAAAnUuQOBL7wNA4Evv7Dg5ApEKEPgi5Sbw2eAm8NlQZA8EEEAAAQQQQACBOhIg8KV32AS+9M6OkyMQqQCBL1JuAp8NbgKfDUX2QAABBBBAAAEEEKgjAQJfeodN4Evv7Dg5ApEKEPgi5Sbw2eAm8NlQZA8EEEAAAQQQQACBOhIg8KV32AS+9M6OkyMQqQCBL1JuAp8NbgKfDUX2QAABBBBAAAEEEKgjAQJfeodN4Evv7Dg5ApEKEPgi5Sbw2eAm8NlQZA8EEEAAAQQQQACBOhIg8KV32AS+9M6OkyMQqQCBL1JuAp8NbgKfDUX2QAABBBBAAAEEEKgjAQJfeodN4Evv7Dg5ApEKEPgi5Sbw2eAm8NlQZA8EEEAAAQQQQACBOhIg8KV32AS+9M6OkyMQqQCBL1JuAp8NbgKfDUX2QAABBBBAAAEEEKgjAQJfeodN4Evv7Dg5ApEKEPgi5Sbw2VhuaSoAACAASURBVOAm8NlQZA8EEEAAAQQQQACBOhIg8KV32AS+9M6OkyMQqQCBL1JuAp8NbgKfDUX2QAABBBBAAAEEEKgjAQJfeodN4Evv7Dg5ApEKEPgi5Sbw2eAm8NlQZA8EEEAAAQQQQACBOhIg8KV32AS+9M6OkyMQqQCBL1JuAp8NbgKfDUX2QAABBBBAAAEEEKgjAQJfeodN4Evv7Dg5ApEKEPgi5Sbw2eAm8NlQZA8EEEAAAQQQQACBOhIg8KV32AS+9M6OkyMQqQCBL1JuAp8NbgKfDUX2QAABBBBAAAEEEKgjAQJfeodN4Evv7Dg5ApEKEPgi5Sbw2eAm8NlQZA8EEEAAAQQQQACBOhIg8KV32AS+9M6OkyMQqQCBL1JuAp8NbgKfDUX2QAABBBBAAAEEEKgjAQJfeodN4Evv7Dg5ApEKEPgi5Sbw2eAm8NlQZA8EEEAAAQQQQACBOhIg8KV32AS+9M6OkyMQqQCBL1JuAp8NbgKfDUX2QAABBBBAAAEEEKgjAQJfeodN4Evv7Dg5ApEKEPgi5Sbw2eAm8NlQZA8EEEAAAQQQQACBOhIg8KV32AS+9M6OkyMQqQCBL1JuAp8NbgKfDUX2QAABBBBAAAEEEKgjAQJfeodN4Evv7Dg5ApEKEPgi5Sbw2eAm8NlQZA8EEEAAAQQQQACBOhIg8KV32AS+9M6OkyMQqQCBL1JuAp8NbgKfDUX2QAABBBBAAAEEEKgjAQJfeodN4Evv7Dg5ApEKEPgi5Sbw2eAm8NlQZA8EEEAAAQQQQACBOhIg8KV32AS+9M6OkyMQqQCBL1JuAp8NbgKfDUX2QAABBBBAAAEEEKgjAQJfeodN4Evv7Dg5ApEKEPgi5Sbw2eAm8NlQZA8EEEAAAQQQQACBOhIg8KV32AS+9M6OkyMQqQCBL1JuAp8NbgKfDUX2QAABBBBAAAEEEKgjAQJfeodN4Evv7Dg5ApEKEPgi5Sbw2eAm8NlQZA8EEEAAAQQQQACBOhIg8KV32AS+9M6OkyMQqQCBL1JuAp8NbgKfDUX2QAABBBBAAAEEEKgjAQJfeodN4Evv7Dg5ApEKEPgi5Sbw2eAm8NlQZA8EEEAAAQQQQACBOhIg8KV32AS+9M6OkyMQqQCBL1JuAp8NbgKfDUX2QAABBBBAAAEEEKgjAQJfeodN4Evv7Dg5ApEKEPgi5Sbw2eAm8NlQZA8EEEAAAQQQQACBOhIg8KV32AS+9M6OkyMQqQCBL1JuAp8NbgKfDUX2QAABBBBAAAEEEKgjAQJfeodN4Evv7Dg5ApEKEPgi5Sbw2eAm8NlQZA8EEEAAAQQQQACBOhIg8KV32AS+9M6OkyMQqQCBL1JuAp8NbgKfDUX2QAABBBBAAAEEEKgjAQJfeodN4Evv7Dg5ApEKEPgi5Sbw2eAm8NlQZA8EEEAAAQQQQACBOhIg8KV32AS+9M6OkyMQqQCBL1JuAp8NbgKfDUX2QAABBBBAAAEEEKgjAQJfeodN4Evv7Dg5ApEKEPgi5Sbw2eAm8NlQZA8EEEAAAQQQQACBOhIg8KV32AS+9M6OkyMQqQCBL1JuAp8NbgKfDUX2QAABBBBAAAEEEKgjAQJfeodN4Evv7Dg5ApEKEPgi5Sbw2eAm8NlQZA8EEEAAAQQQQACBOhIg8KV32AS+9M6OkyMQqQCBL1JuAp8NbgKfDUX2QAABBBBAAAEEEKgjARuBT+VyuWOVUteJyP4i4u25Rms9y3Xdh0REV/KcNm3a0I6OjvtE5Ihe1txVKpXO6PrrhUJhf611q4iME5EOEXlURKaXSqV13a/1u663M/m91va6gM8bgS8gHJchUG8CBL7YJ37Jo1eP9v4zMpaf21ZnnxQtB8Vy86A3JfAFleM6BBBAAAEEEEAAgToVCB34CoXCmVrrW0Rkrda62XNUSk0XkT2VUue2tLTcUcm2WCzuVi6XV4vIW1rrZ3qse9x13cXeXysUCmO01l4s/EBEbhSRHURkqoi8KSLHlEqll0zWVYh7Vu/h98whnjsCXwg8LkWgngQIfLFPm8BnOgICn6kY6xFAAAEEEEAAAQTqXCBU4JsyZcrwhoaGh0Wkva2tbeKSJUs2ep75fH5HEfmdiJTb2tqO6frrPa0LhcKhWusHtdYF13XvrDALlc/nSyIyMZPJTGhqalrjrSsWi4eVy+X7vKjouu4cryv6XNfbbfxea3tdmMev7gPf7EVPFKRc3iUMYhzX/nzGIVfGcV/uWb8CBL7YZ0/gMx0Bgc9UjPUIIIAAAggggAACdS4QKvBls9kDHMf5jYjcWiqVruhumcvlfqGUOtlxnPHNzc2v9Oacy+XOUEp57/o7rlQqPd7bmmKxOLJcLq/UWj/luu5ZXR/5nTVr1uBNmzYtF5EhjY2NE9vb2xv9rFu4cOE7Pe9j+x5hzmLwPBL4Fj1RUFo+fNdoin7emz997NAUnZej1oAAgS/2IRL4TEdA4DMVYz0CCCCAAAIIIIBAnQuECnyV7PL5/BCl1G+01rs6jvO15ubm9b2tzefz80TkbJEPI81MEdmp5+/vy2azBzuO87DWeoHrut76j35yudx8pdTpIuK9m28nP+u6Ps7bfR/b9whzFoPnkcBH4DN4XFhazwIEvtinT+AzHQGBz1SM9QgggAACCCCAAAJ1LtAvga/r9/J1Rjnv47Pb/OTz+YEiskxEThSRv3gftVVKbed9cYaIjOr6/X35fP4Q7+O+Wutiz4/x5nK5K5RSs713AHbeoOq63t4paPseYc5i8DwS+Ah8Bo8LS+tZgMAX+/QJfKYjIPCZirEeAQQQQAABBBBAoM4FrAe+XC53vFLqdhF5tq2t7eRKv38vn897X5Rxj4gMbGtrO6VrXTabHeU4zgMi4sW+I5VSe2ut79dan+O6rhcEP/rpHviUUoP8rOst8BUKhSP8XOv3Hn7XVfpYss9nksBH4PP5qLCs3gUIfLE/AQQ+0xEQ+EzFWI8AAggggAACCCBQ5wI2A5/K5XLfUUp5X4jxdEdHx2k333zzq0F8O8Od986/b4jIZt7B16sigY/AF+QfL66pQwECX+xDJ/CZjoDAZyrGegQQQAABBBBAAIE6F7AS+CZNmpQZMWLEpSLyQxG5r62t7ZxK79zr7u1dJyKZpUuXtnX/651fvnGH1vo0rfWLfn63Xpjfe5fQ38E3rMqzOUpE3heRbb40pNozfcuq767KOM6YauuS9Pe3bOlYlJuwZG73M51/3SPnNg4edkOSzlntLFr05p9PH+fFWX4QiEzg2pVfmDhi5wGVvqk8snOY3uih297cfemPX/7Yn3FHzX1urShJ1T9DW7dsuvyP8w+M7c8q/sw3ffLsrefPfHuW7IQAAggggAACCCDQt0DowDdp0qSGESNGzBeRovdlGRs2bLiwZ7Dr7Qjdfu/dTa7rXtgj8HlfnnFuuVw+ZsCAAX/r69txHccZprX+uuM4g/ysK5VKb/c8T7Vv0TW9R5izdDubF/j6inwjOwPfu6YP+c0rz31wwIDMF02vi3P9u29vcc+fePuV3c9w3rzlk4d/Ytdr4jyX6b07/5+9vU2vYz0CYQQu/9W+x+6xf+MtYfaI49oll72875+XvvmxP+OOmrP2KXEc78+/1PxsefeNq1YvPKwprgPzZ35c8iL8mR+fPXdGAAEEEEAAAQTqTSBs4FP5fP4yEblCROaVSqWrxPv3WR8/U6ZMGd7Q0PCwiAzPZDLHNTU1Pe9dls/n9xKRh5VSL2itTyyVSu/n83nvY78TM5nMhKampjXeumKx6H1z7n3el3O4rut9nNc7i591vZ3O77W21/mQqriEj+jyEd0wzw/X1pEAH9GNfdh8RNd0BHxE11SM9QgggAACCCCAAAJ1LhAq8BUKhTFa64e8j9l6UU5r/bGP2iql3spkMvOampo25HK5U5VS93gfu+36soyub9sVkVeUUgu01o0iMktEGrTWJ7muu9qbTy6XG6uU8r54w9v/ehHxvqBjqoh4+38UBw3WbXMWg2utniXE80fgI/CFeHy4tJ4ECHyxT5vAZzoCAp+pWM2un73oiYKUy7uk7QX+fMYhH/vUQdrOz3kRQAABBBBAIH0CoQJfPp+/QET6+r1CLzmOM765ufmV3gKf9667XC53rFLKi3afE5F2rfUfHceZ2dLS8p/dObPZ7AGO4zSLyDgR6RCRR0VkeqlUWme6rsJZxOY9vDP53S/gY0PgI/AFfHS4rN4ECHyxT5zAZzoCAp+pWM2u9wKf0uL9+1+aft6bP33s0DQdmLMigAACCCCAQPoFQgU+05efz+fnaa2f7noHn+n1Ntcn6SwBXxeBj3/pD/jocFm9CRD4Yp84gc90BAQ+U7GaXU/gq9nR8sIQQAABBBBAwLJAZIEvm82OUkot01rPbW1tXWX5dRhtl6SzGB3844sJfAS+EI8Pl9aTAIEv9mkT+ExHQOAzFavZ9QS+mh0tLwwBBBBAAAEELAtEFvhyudwJSqkJGzZsmOPnW3Ytv86PbZeks4R4nQQ+Al+Ix4dL60mAwBf7tAl8piMg8JmK1ex6Al/NjpYXhgACCCCAAAKWBSILfJbPzXYiBD4CH/8cIOBLgMDni6k/FxH4THUJfKZiNbuewFezo+WFIYAAAggggIBlAQKfZdAItyPwEfgifNy4VZoFCHyxT4/AZzoCAp+p2Dbrb12VvdJxRJfLorr+d+hNI9jgnMNbP/btswS+CNC5BQIIIIAAAgjUhACBL71jJPAR+NL79HLySAUIfJFy93YzAp/pCAh8pmLbrL9tdfZJ0XJQ6I2i3IC5R6nNvRBAAAEEEECgxgQIfOkdKIGPwJfep5eTRypA4IuUm8Bng5vQE1qRwBeaMMwG782fPnZomA24FgEEEEAAAQQQMBUg8JmKJWc9gY/Al5ynkZMkWoDAF/t4eAef6QgIfKZi26wn8IUmDLMBgS+MHtcigAACCCCAQCABAl8gtkRcROAj8CXiQeQQyRcg8MU+IwKf6QgIfKZiBL7QYlY3IPBZ5WQzBBBAAAEEEPAjQODzo5TMNQQ+Al8yn0xOlTgBAl/sIyHwmY6AwGcqRuALLWZ1AwKfVU42QwABBBBAAAE/AgQ+P0rJXEPgI/Al88nkVIkTIPDFPhICn+kICHymYgS+0GJWNyDwWeVkMwQQQAABBBDwI0Dg86OUzDUEPgJfMp9MTpU4AQJf7CMh8JmOgMBnKkbgCy1mdQMCn1VONkMAAQQQQAABPwIEPj9KyVxD4CPwJfPJ5FSJEyDwxT4SAp/pCAh8pmIEvtBiVjcg8FnlZDMEEEAAAQQQ8CNA4POjlMw1BD4CXzKfTE6VOAECX+wjIfCZjoDAZypG4AstZnUDAp9VTjZDAAEEEEAAAT8CBD4/SslcQ+Aj8CXzyeRUiRMg8MU+EgKf6QgIfKZiBL7QYlY3IPBZ5WQzBBBAAAEEEPAjQODzo5TMNQQ+Al8yn0xOlTgBAl/sIyHwmY6AwGcqRuALLWZ1AwKfVU42QwABBBBAAAE/AgQ+P0rJXEPgI/Al88nkVIkTIPDFPhICn+kICHymYgS+0GJWNyDwWeVkMwQQQAABBBDwI0Dg86OUzDUEPgJfMp9MTpU4AQJf7CMh8JmOgMBnKkbgCy1mdQMCn1VONkMAAQQQQAABPwIEPj9KyVxD4CPwJfPJ5FSJEyDwxT4SAp/pCAh8pmIEvtBiVjcg8FnlZDMEEEAAAQQQ8CNA4POjlMw1BD4CXzKfTE6VOAECX+wjIfCZjoDAZypG4AstZnUDAp9VTjZDAAEEEEAAAT8CBD4/SslcQ+Aj8CXzyeRUiRMg8MU+EgKf6QgIfKZiBL7QYlY3IPBZ5WQzBBBAAAEEEPAjQODzo5TMNQQ+Al8yn0xOlTgBAl/sIyHwmY6AwGcqRuALLWZ1AwKfVU42QwABBBBAAAE/AgQ+P0rJXEPgI/Al88nkVIkTIPDFPhICn+kICHymYgS+0GJWNyDwWeVkMwQQQAABBBDwI0Dg86OUzDUEPgJfMp9MTpU4AQJf7CMh8JmOgMBnKkbgCy1mdQMCn1VONkMAAQQQQAABPwIEPj9KyVxD4CPwJfPJ5FSJEyDwxT4SAp/pCAh8pmIEvtBiVjcg8FnlZDMEEEAAAQQQ8CNA4POjlMw1BD4CXzKfTE6VOAECX+wjIfCZjoDAZypG4AstZnUDAp9VTjZDAAEEEEAAAT8CBD4/SslcQ+Aj8CXzyeRUiRMg8MU+EgKf6QgIfKZiBL7QYlY3IPBZ5WQzBBBAAAEEEPAjQODzo5TMNQQ+Al8yn0xOlTgBAl/sIyHwmY6AwGcqRuALLWZ1AwKfVU42QwABBBBAAAE/AgQ+P0rJXEPgI/Al88nkVIkTIPDFPhICn+kICHymYgS+0GJWNyDwWeVkMwQQQAABBBDwI0Dg86OUzDUEPgJfMp9MTpU4AQJf7CMh8JmOgMBnKkbgCy1mdQMCn1VONkMAAQQQQAABPwIEPj9KyVxD4CPwJfPJ5FSJEyDwxT4SAp/pCAh8pmIEvtBiVjcg8FnlZDMEEEAAAQQQ8CNA4POjlMw1BD4CXzKfTE6VOAECX+wjIfCZjoDAZypG4AstZnUDAp9VTjZDAAEEEEAAAT8CBD4/SslcQ+Aj8CXzyeRUiRMg8MU+EgKf6QgIfKZiBL7QYlY3IPBZ5WQzBBBAAAEEEPAjQODzo5TMNQQ+Al8yn0xOlTgBAl/sIyHwmY6AwGcqRuALLWZ1AwKfVU42QwABBBBAAAE/AgQ+P0rJXEPgI/Al88nkVIkTIPDFPhICn+kICHymYgS+0GJWNyDwWeVkMwQQQAABBBDwI0Dg86OUzDUEPgJfMp9MTpU4AQJf7CMh8JmOgMBnKkbgCy1mdQMCn1VONkMAAQQQQAABPwIEPj9KyVxD4CPwJfPJ5FSJEyDwxT4SAp/pCAh8pmIEvtBiVjcg8FnlZDMEEEAAAQQQ8CNA4POjlMw1BD4CXzKfTE6VOAECX+wjIfCZjoDAZypG4AstZnUDAp9VTjZDAAEEEEAAAT8CBD4/SslcQ+Aj8CXzyeRUiRMg8MU+EgKf6QgIfKZiBL7QYlY3IPBZ5WQzBBBAAAEEEPAjQODzo5TMNQQ+Al8yn0xOlTgBAl/sIyHwmY6AwGcqRuALLWZ1AwKfVU42QwABBBBAAAE/AgQ+P0rJXEPgI/Al88nkVIkTIPDFPhICn+kICHymYgS+0GJWNyDwWeVkMwQQQAABBBDwI0Dg86OUzDUEPgJfMp9MTpU4AQJf7CMh8JmOgMBnKkbgCy1mdQMCn1VONkMAAQQQQAABPwIEPj9KyVxD4CPwJfPJ5FSJEyDwxT4SAp/pCAh8pmIEvtBiVjcg8FnlZDMEEEAAAQQQ8CNA4POjlMw1BD4CXzKfTE6VOAECX+wjIfCZjoDAZypG4AstZnUDAp9VTjZDAAEEEEAAAT8CBD4/SslcQ+Aj8CXzyeRUiRMg8MU+EgKf6QgIfKZiBL7QYlY3IPBZ5WQzBBBAAAEEEPAjQODzo5TMNQQ+Al8yn0xOlTgBAl/sIyHwmY6AwGcqRuALLWZ1AwKfVU42QwABBBCoB4ELFz3xqmjZJU2vVYlc8rPpY69LypkJfEmZhPk5CHwEPvOnhivqUoDAF/vYCXymIyDwmYoR+EKLWd2AwGeVk80QQAABBOpBgMAXfso2Ap/K5XLHKqW8arm/iHh7rtFaz3Jd9yER0X0ds1Ao7K+1bhWRcSLSISKPisj0Uqm0rvt1ttf1dibb9/C7X8AxEvgIfAEfHS6rNwECX+wTJ/CZjoDAZypG4AstZnUDAp9VTjZDAAEEEKgHAQJf+CmHDnyFQuFMrfUtIrJWa93sHUkpNV1E9lRKndvS0nJHpWMWCoUxWmsvAn4gIjeKyA4iMlVE3hSRY0ql0kvetbbXVYh7iTmLz7ES+Ah8Ph8VltW7AIEv9ieAwGc6AgKfqRiBL7SY1Q0IfFY52QwBBBBAoB4ECHzhpxwq8E2ZMmV4Q0PDwyLS3tbWNnHJkiUbvSPl8/kdReR3IlJua2s7puuv9ziuyufzJRGZmMlkJjQ1Na3x/n6xWDysXC7f58VC13XneL3Q8rre1Gzfw+9+YSZI4CPwhXl+uLaOBAh8sQ+bwGc6AgKfqRiBL7SY1Q0IfFY52QwBBBBAoB4ECHzhpxwq8GWz2QMcx/mNiNxaKpWu6H6cXC73C6XUyY7jjG9ubn6l51GLxeLIcrm8Umv9lOu6Z3V9lHfWrFmDN23atFxEhjQ2Nk5sb29vtLlu4cKF7yT5LAYjJfAR+AweF5bWswCBL/bpE/hMR0DgMxUj8IUWs7oBgc8qJ5shgAACCNSDAIEv/JRDBb5Kt8/n80OUUr/RWu/qOM7Xmpub1/dcm81mD3Yc52Gt9QLXdef1iIPzlVKni4j3br6dbK7r+thv9/sl6SwGIyXwEfgMHheW1rMAgS/26RP4TEdA4DMVI/CFFrO6AYHPKiebIYAAAgjUgwCBL/yU+yXwdf1evs54533MdpuffD5/iPcxXq110XXdO3sEviuUUrNF5LjOv25tXalUerznYZJ0FoOREvgIfAaPC0vrWYDAF/v0CXymIyDwmYoR+EKLWd2AwGeVk80QQAABBOpBgMAXfsrWA18ulzteKXW7iDzb1tZ2coXfv+d9ccYRWuv7tdbnuK67rFLgU0oNsrmut8CXpLMYjJTAR+AzeFxYWs8CBL7Yp0/gMx0Bgc9UjMAXWszqBgQ+q5xshgACCCBQDwIEvvBTthn4VC6X+45SyvvijKc7OjpOu/nmm1+tdMQkvWsuSWcxGCmBj8Bn8LiwtJ4FCHyxT5/AZzoCAp+pGIEvtJjVDQh8VjnZDAEEEECgHgQIfOGnbCXwTZo0KTNixIhLReSHInJfW1vbOZXeudd15CT93rsknaXbSIdVGe8oEXlfRLb50pBqj8Utq767KuM4Y6qtS9Lf37KlY1FuwpK53c90/nWPnNs4eNgNSTpntbNo0Zt/Pn2cF2f5QSAygWtXfmHiiJ0HfOxXIUR28xA3eui2N3df+uOXP/Zn3FFzn1srSlL1z9DWLZsu/+P8A2P7s4o/80M8hCEvjfPPfOYecnghLo9z7iGOzaUIIIAAAgjEKnDhjf+xVkSl6t/z2z7YdPnCi46K7d/zew4sdOCbNGlSw4gRI+aLSFFEmjds2HDh0qVL26o9GdW+RddxnGFa6687jjOor2/RNV1XKpXe7nm2JJ2lR+DrK/KN7Ax871az7vn3b1557oMDBmS+aHpdnOvffXuLe/7E26/sfobz5i2fPPwTu14T57lM7935L/17m17HegTCCFz+q32P3WP/xlvC7BHHtUsue3nfPy9982N/xh01Z+1T4jjen3+p+dny7htXrV54WFNcB+bP/LjkReL8M5+51+fc43vV3BkBBBBAAIFwArMX/vtTSmVS9e/5mzauv6rlsm/E9u/5tgOfyufzl4nIFSIyr1QqXSXev8/6+/Gu9T7OOzGTyUxoampa411WLBa9b869T2vd7Lqu9wUdttf1djrb9/C7nz+p3lfxEV0+ohvm+eHaOhLgI7qxD5uP6JqOgI/omopts/621dknRctBoTeKcgPmHqU290IAAQQQQCBRAnxEN/w4Qr2Dr1AojNFaPyQiGRF5WGv9sXfuKaXeymQy85qamjbkcrlTlVL3aK1P6/pSjVwuN1Yp9YCIeNddLyI7iMhUEfGuO66pqel57yX2w7rEnCXECAl8BL4Qjw+X1pMAgS/2aRP4TEdA6DEVI/CFFrO6Ab+DzyonmyGAAAII1IMAgS/8lEMFvnw+f4GI9PV545ccxxnf3Nz8Sm+Bzzt+Nps9wHGcZhEZJyIdIvKoiEwvlUrrur88m+uSdJYQIyTwEfhCPD5cWk8CBL7Yp03gMx0Bgc9UjMAXWszqBgQ+q5xshgACCCBQDwIEvvBTDhX4TG+fz+fnaa2f7noHn+n1Ntcn6SwBXxeBj8AX8NHhsnoTIPDFPnECn+kICHymYgS+0GJWNyDwWeVkMwQQQACBehAg8IWfcmSBL5vNjlJKLdNaz21tbV0V/ujBd0jSWYK/ig+/RdL7Ft1tvjSk2p78Xp5qQv369/mX/n7lZfPeBAh8sT8XBD7TERD4TMUIfKHFrG7Af9Zb5WQzBBBAAIF6ECDwhZ9yZIEvl8udoJSasGHDhjl+vmU3/EurvEOSzhLidRL4eAdfiMeHS+tJgMAX+7QJfKYjIPCZihH4QotZ3YDAZ5WTzRBAAAEE6kGAwBd+ypEFvvBHZYceAgQ+Ah//UCDgS4DA54upPxcR+Ex1CXymYgS+0GJWNyDwWeVkMwQQQACBehAg8IWfMoEvvGFcOxD4CHxxPXvcN2UCBL7YB0bgMx0Bgc9UjMAXWszqBgQ+q5xshgACCCBQDwIEvvBTJvCFN4xrBwIfgS+uZ4/7pkyAwBf7wAh8piMg8JmKEfhCi1ndgMBnlZPNEEAAAQTqQYDAF37KBL7whnHtQOAj8MX17HHflAkQ+GIfGIHPdAQEPlMxAl9oMasbEPiscrIZAggggEA9CBD4wk+ZwBfeMK4dCHwEvriePe6bMgECX+wDI/CZjoDAZypG4AstZnUDAp9VTjZDAAEEEKgHAQJf+CkT+MIbxrUDgY/AF9ezx31TJkDgi31gBD7TERD4TMUIfKHFrG5A4LPKyWYIIIAAAvUgQOALP2UCX3jDuHYg8BH44nr2uG/KBAh8sQ+MwGc6AgKfqRiBL7SY1Q0IfFY52QwBBBBAoB4ECHzhp0zgC28Y1w4EPgJfXM8e902ZAIEv9oER+ExHQOAzFSPwhRazugGBzyonmyGAAAII1IMAgS/8lAl84Q3j2oHAR+CL69njvikTIPDFPjACn+kICHymYgS+0GJWNyDwWeVkMwQQQACBehAg8IWfMoEvvGFcOxD4CHxxPXvcN2UCBL7YB0bgMx0Bgc9UjldH6wAAIABJREFUjMAXWszqBgQ+q5xshgACCCBQDwIEvvBTJvCFN4xrBwIfgS+uZ4/7pkyAwBf7wAh8piMg8JmKEfhCi1ndgMBnlZPNEEAAAQTqQYDAF37KBL7whnHtQOAj8MX17HHflAkQ+GIfGIHPdAQEPlMxAl9oMasbEPiscrIZAggggEA9CBD4wk+ZwBfeMK4dCHwEvriePe6bMgECX+wDI/CZjoDAZypG4AstZnUDAp9VTjZDAAEEEKgHAQJf+Cn//+29D7RlVXWnO9e5RVEghIInYNRO25028ZlE0ybgUxITSAOm/Jto2RqTCHLPObcQEwt8eZAnhBBNxxDEdAG37t4FVPD1UF9BDNqgwksIEkiIcdAmw7wHCSZN1G4NsQopoaq4ddYbG8/Bw+X+OXOtuWvuc853x3B0mtpr7r2/39pr3fXd/QfBl8/QqwKCD8Hn1ffY75gRQPC5B4bg00aA4NMSQ/BlEzMtgOAzxUkxCEAAAhCYBgIIvvyUEXz5DL0qIPgQfF59j/2OGQEEn3tgCD5tBAg+LTEEXzYx0wIIPlOcFIMABCAAgWkggODLTxnBl8/QqwKCD8Hn1ffY75gRQPC5B4bg00aA4NMSQ/BlEzMtgOAzxUkxCEAAAhCYBgIIvvyUEXz5DL0qIPgQfF59j/2OGQEEn3tgCD5tBAg+LTEEXzYx0wIIPlOcFIMABCAAgWkggODLTxnBl8/QqwKCD8Hn1ffY75gRQPC5B4bg00aA4NMSQ/BlEzMtgOAzxUkxCEAAAhCYBgIIvvyUEXz5DL0qIPgQfF59j/2OGQEEn3tgCD5tBAg+LTEEXzYx0wIIPlOcFIMABCAAgWkggODLTxnBl8/QqwKCD8Hn1ffY75gRQPC5B4bg00aA4NMSQ/BlEzMtgOAzxUkxCEAAAhCYBgIIvvyUEXz5DL0qIPgQfF59j/2OGQEEn3tgCD5tBAg+LTEEXzYx0wIIPlOcFIMABCAAgWkggODLTxnBl8/QqwKCD8Hn1ffY75gRQPC5B4bg00aA4NMSQ/BlEzMtgOAzxUkxCEAAAhCYBgIIvvyUEXz5DL0qIPgQfF59j/2OGQEEn3tgCD5tBAg+LTEEXzYx0wIIPlOcFIMABCAAgWkggODLTxnBl8/QqwKCD8Hn1ffY75gRQPC5B4bg00aA4NMSQ/BlEzMtgOAzxUkxCEAAAhCYBgIIvvyUEXz5DL0qIPgQfF59j/2OGQEEn3tgCD5tBAg+LTEEXzYx0wIIPlOcFIMABCAAgWkggODLTxnBl8/QqwKCD8Hn1ffY75gRQPC5B4bg00aA4NMSQ/BlEzMtgOAzwnn+tnsvNSp1yMq0Quvbv3feSZcfsh2yIwhAAAITQgDBlx8kgi+foVcFBB+Cz6vvsd8xI4Dgcw8MwaeNAMGnJYbgyyZmWgDBZ4STxZ4RSMpAAAIQGAMCjPn5ISH48hl6VUDwIfi8+h77HTMCCD73wBB82ggQfFpiCL5sYqYFEHxGOFnsGYGkDAQgAIExIMCYnx8Sgi+foVcFBB+Cz6vvsd8xI4Dgcw8MwaeNAMGnJYbgyyZmWgDBZ4STxZ4RSMpAAAIQGAMCjPn5ISH48hl6VUDwIfi8+h77HTMCCD73wBB82ggQfFpiCL5sYqYFEHxGOFnsGYGkDAQgAIExIMCYnx8Sgi+foVcFBB+Cz6vvsd8xI4Dgcw8MwaeNAMGnJYbgyyZmWgDBZ4STxZ4RSMpAAAIQGAMCjPn5ISH48hl6VUDwIfi8+h77HTMCCD73wBB82ggQfFpiCL5sYqYFEHxGOFnsGYGkDAQgAIExIMCYnx8Sgi+foVcFBB+Cz6vvsd8xI4Dgcw8MwaeNAMGnJYbgyyZmWgDBZ4STxZ4RSMpAAAIQGAMCjPn5ISH48hl6VUDwIfi8+h77HTMCCD73wBB82ggQfFpiCL5sYqYFEHxGOFnsGYGkDAQgAIExIMCYnx8Sgi+foVcFBB+Cz6vvsd8xI4Dgcw8MwaeNAMGnJYbgyyZmWgDBZ4STxZ4RSMpAAAIQGAMCjPn5ISH48hl6VUDwIfi8+h77HTMCCD73wBB82ggQfFpiCL5sYqYFEHxGOFnsGYGkDAQgAIExIMCYnx8Sgi+foVcFBB+Cz6vvsd8xI4Dgcw8MwaeNAMGnJYbgyyZmWgDBZ4STxZ4RSMpAAAIQGAMCjPn5ISH48hl6VUDwIfi8+h77HTMCCD73wBB82ggQfFpiCL5sYqYFEHxGOFnsGYGkDAQgAIExIMCYnx8Sgi+foVcFBB+Cz6vvsd8xI4Dgcw8MwaeNAMGnJYbgyyZmWgDBZ4STxZ4RSMpAAAIQGAMCjPn5ISH48hl6VUDwIfi8+h77HTMCCD73wBB82ggQfFpiCL5sYqYFEHxGOFnsGYGkDAQgMLEEdv7ZO1/fCq2bx+0EHz+8tbH748Ujw8fNmJ+fIoIvn6FXBQQfgs+r77HfMSOA4HMPDMGnjQDBpyWG4MsmZloAwWeEk8WeEUjKQAACE0sAwecbbRD5td8776TLfY/iu3tH8DUlCf1xIPgQfPpeQ4upJIDgc48dwaeNAMGnJYbgyyZmWgDBZ4QTwWcEkjIQgMDEEkDw+UaL4PPlP0l7R/Ah+CapP3MuNRJA8NUId7TSCL7ROA39+TFc+cuvLM8fbnY+Y76K4g33zH5BorxM1ch7Y8SudwKN2z+Cr3GRcEAQgEDDCCD4fANB8Pnyn6S9I/hY7E1Sf+ZcaiSA4KsR7milEXyjcULwaTmtsj2CzxCmvhR38OmZLdsCwWcEkjIQgMDEEkDw+UY70YJv8+bN6zdu3FiGEA4viuKta6E+99xzj1pcXLxFRF61zLYfH67R7XZfHGPcISIni8iiiNwhIucVRfHgcNtRt1vu2EZta73dWpxW+HcEH4IvsevQbNoIIPjcE0fwaSPgTi4tsWdsj+DLRphTAMGXQ2+oLYLPCCRlIACBiSWA4PONdmIFX6fTOTKEcHmMcU5Edo0i+Obm5p7X6/XuEZFvxhj/ekk095ZleU3137rd7ktjjLeJyD4RuUpEjhGRLSLysIicXhTFQ5rtVpB7pvsY9ZgzuiOCD8GX0X1oOk0EEHzuaSP4tBEg+LTEEHzZxEwLIPiMcCL4jEBSBgIQmFgCCD7faCdR8IVOp/PvRaQUeepdL0+7+24l5N1u9xUxxs/EGLtlWX5she2q+oWIbJqZmTltfn7+/mq7ubm5U3q93i0xxu1lWV4oIqNut9xuRm1rvV1Ob0TwIfhy+g9tp4gAgs89bASfNgIEn5YYgi+bmGkBBJ8RTgSfEUjKQAACE0sAwecb7cQJvqG78J4tItXngc8QkYdGuYOv3W6/NYSwXUTOLIri3uWimZubO6HX690ZY7yvLMu3i0isttu6desRe/fuvVlEjtywYcOmJ554YsMo223btu1bS/djvY+cY1F0TwQfgk/RXdh0mgkg+NzTR/BpI0DwaYkh+LKJmRZA8BnhRPAZgaQMBCAwsQQQfL7RTpzg63Q631s9Ntvr9X7ziCOO+Md9+/bdGkL4yiiCr9PpXCYivywileR7j4gcLyL3xxi3lmVZPZIbZ2dnf6zVat0eY/xwWZbV9k/9tNvtK0IIbxGR6m6+40fZbvA473Ad633kHIuieyL4EHyK7sKm00wAweeePoJPGwGCT0sMwZdNzLQAgs8IJ4LPCCRlIACBiSWA4PONduIE3zDOd7/73d8zquDrdDqHichNIvI6Efmb6lHbEMKzqg9niMiJIYSzFxYWPtrpdF4uIp+t3u239DHedrt9SQjh/OoOwP5xrLndcncKWu8j51gU3RPBh+BTdBc2nWYCCD739BF82ggQfFpiCL5sYqYFXAVftdgLsfWyUc+o1ZLY60lYbfvBNqNsO+p+l26374jWld0fLx4Z/u8IvlSatIMABKaFAILPN2kEX59/p9OpPpRxo4gcduDAgTfu3LlzT/VPs7OzJ7ZarU+LSCX7fjqE8MIY460xxneUZVkJwad+hgVf9eXeUbZbTvB1u91XjdJ21H2Mut1KjyWP2EURfAi+EbsKm007AQSfew9A8GkjQPBpiSH4somZFnAXfK3Qql5jM1Y/jx/e2ojgG6vIOFgIQKABBBB8viEg+Ebg3xd31YczXiMij3EH37LQEHwIvhGuJjaBgAiCz70XIPi0ESD4tMQQfNnETAsg+BJwIvgSoNEEAhCYegIIPt8ugOAb4r958+YZEZnZtWvXgeFY+h/f+GiM8c0xxn8c5d16Oe+9a+g7+I5eo6ueKCKPi8gzPhqyVhe//q533jXTar10re2a9O/79y9e3T5t50XDx/Suy//k7A1HHP37TTrOtY4lSnzsQ+edXMlZfiBwyAj87p0/vOnY56xb6Uvlh+w4tDu67YaHn7/rA1952hh36kV//4AEGatr6OD+vRd/7oofdRurGPO1Pc9ue88xn9ztctRW8sy9OtYP/9FbNx13/FFjN+Z/6sYvPX/XlX/+tDH/gqv+8gGRMFZj/oF9ey/e9t5T3cZ8bX9lewhAYLwJMOb75te0MX/V921oUSnfwTd4t961ZVlesETwVR/POLvX652+bt26f1rt67itVuvoGOOrW63W4aNsVxRPf7dHtd+1vqKr3UfOsQxxqATfapLvhL7ge1Sb03V3nv2ZdetmfkTbznP7Rx/ZX75r00cuHT6Gcy67+Rc3HvfcD3oel3bf/V/6X6htx/YQyCFw8SdedMb3vXjD9Tk1PNrufN9XXnT3roefNsadeuED90mrVY1/Y/Oz/9Gvv/+ebafMex0wY74XeRHPMZ/cpzP36qwvu/6NZ7zgB549dmP+wgfvetHdn7z/aWP++dv+4r4QZsZqzN+75xvvX3jfa9zGfL+ez54hAAEPAoz5HtS/u8+mjflugu+ss87auH79+ttFZOPMzMyZ8/PzX64wdTqd7xeR20MI/xBjfF1RFI93Op1CRDbNzMycNj8/f39fylVfzr2l+jhHWZbV47xhxO2W6wGjtrXeLqc38oguj+jm9B/aThEBHtF1D5tHdLUR8Iiultgztr/hntkvSJSRP7SQvUOLAuRuQVF4XMsEY3KRpj2ulXwiNIQABMaCAGO+b0xNG/MPmeBrt9tvCiHcWD12O/hYRrfbfVuMsfoL41dDCB+OMW4Qka0isj7G+PqyLO+p4mq32yeFEKoPb1SP8l4pItUHOraIyDeH5aBiu2cci6Kt6bFkdEcEH4Ivo/vQdJoIIPjc00bwaSNA9GiJIfiyiZkW4B18CTh5B18CNJpAAAJTTwDB59sFEHxDgq+6667dbp8RQqik3Q+KyBMxxs+1Wq33LCws/O1wVLOzsy9ptVrbReRkEVkUkTtE5LyiKB7UbrecbKxqWO5DUy+xSyL4EHyJXYdm00YAweeeOIJPGwGCT0sMwZdNzLQAgi8BJ4IvARpNIACBqSeA4PPtAhMt+NZC2+l0LosxfnFwB99a29f57006lsTzRPAh+BK7Ds2mjQCCzz1xBJ82AgSflhiCL5uYaQEEXwJOBF8CNJpAAAJTTwDB59sFplbwzc7OnhhCuCnGeNGOHTvu8oyhSceSwQHBh+DL6D40nSYCCD73tBF82ggQfFpiCL5sYqYFEHwJOBF8CdBoAgEITD0BBJ9vF5hawddut18bQjht9+7dF+7atat6l57bT5OOJQMCgg/Bl9F9aDpNBBB87mkj+LQRIPi0xBB82cRMCyD4EnAi+BKg0QQCEJh6Agg+3y4wtYLPF/tE7h3Bh+CbyI7NSdkTQPDZM1VWRPApgQmCT0sMwZdNzLQAgi8BJ4IvAdoENzmf3/MnOF1OzZIAgs+Spr4Wgk/PjBbLE0DwMfFzbUBgJAIIvpEw1bkRgk9LF8GnJYbgyyZmWgDBl4ATwZcAbYKbIPgmOFxOzZQAgs8Up7oYgk+NjAYrEEDwIfi4OCAwEgEE30iY6twIwaeli+DTEkPwZRMzLYDgS8CJ4EuANsFNEHwTHC6nZkoAwWeKU10MwadGRgMEnwiPa3EdQCCdAIIvnZ1RSwSfFiSCT0sMwZdNzLQAgi8BJ4IvAdoEN0HwTXC4nJopAQSfKU51MQSfGhkNEHwIPq4CCOQQQPDl0DNpi+DTYkTwaYkh+LKJmRZA8CXgRPAlQJvgJgi+CQ6XUzMlgOAzxakuhuBTI6MBgg/Bx1UAgRwCCL4ceiZtEXxajAg+LTEEXzYx0wIIvgScCL4EaBPcBME3weFyaqYEEHymONXFEHxqZDRA8CH4uAogkEMAwZdDz6Qtgk+LEcGnJYbgyyZmWgDBl4ATwZcAbYKbIPgmOFxOzZQAgs8Up7oYgk+NjAYIPgQfVwEEcggg+HLombRF8GkxIvi0xBB82cRMCyD4EnAi+BKgTXATBN8Eh8upmRJA8JniVBdD8KmR0QDBh+DjKoBADgEEXw49k7YIPi1GBJ+WGIIvm5hpAQRfAk4EXwK0CW6C4JvgcDk1UwIIPlOc6mIIPjUyGiD4EHxcBRDIIYDgy6Fn0hbBp8WI4NMSQ/BlEzMtgOBLwIngS4A2wU0QfBMcLqdmSgDBZ4pTXQzBp0ZGAwQfgo+rAAI5BBB8OfRM2iL4tBgRfFpiCL5sYqYFEHwJOBF8CdAmuAmCb4LD5dRMCSD4THGqiyH41MhogOBD8HEVQCCHAIIvh55JWwSfFiOCT0sMwZdNzLQAgi8BJ4IvAdoEN0HwTXC4nJopAQSfKU51MQSfGhkNEHwIPq4CCOQQQPDl0DNpi+DTYkTwaYkh+LKJmRZA8CXgRPAlQJvgJgi+CQ6XUzMlgOAzxakuhuBTI6MBgg/Bx1UAgRwCCL4ceiZtEXxajAg+LTEEXzYx0wIIvgScCL4EaBPcBME3weFyaqYEEHymONXFEHxqZDRA8CH4uAogkEMAwZdDz6Qtgk+LEcGnJYbgyyZmWgDBl4ATwZcAbYKbIPgmOFxOzZQAgs8Up7oYgk+NjAYIPgQfVwEEcggg+HLombRF8GkxIvi0xBB82cRMCyD4EnAi+BKgTXATBN8Eh8upmRJA8JniVBdD8KmR0QDBh+DjKoBADgEEXw49k7YIPi1GBJ+WGIIvm5hpAQRfAk4EXwK0CW6C4JvgcDk1UwIIPlOc6mIIPjUyGiD4EHxcBRDIIYDgy6Fn0hbBp8WI4NMSQ/BlEzMtgOBLwIngS4A2wU0QfBMcLqdmSgDBZ4pTXQzBp0ZGAwQfgo+rAAI5BBB8OfRM2iL4tBgRfFpiCL5sYqYFEHwJOBF8CdAmuAmCb4LD5dRMCSD4THGqiyH41MhogOBD8HEVQCCHAIIvh55JWwSfFiOCT0sMwZdNzLQAgi8BJ4IvAdoEN0HwTXC4nJopAQSfKU51MQSfGhkNEHwIPq4CCOQQQPDl0DNpi+DTYkTwaYkh+LKJmRZA8CXgRPAlQJvgJgi+CQ6XUzMlgOAzxakuhuBTI6MBgg/Bx1UAgRwCCL4ceiZtEXxajAg+LTEEXzYx0wIIvgScCL4EaBPcBME3weFyaqYEEHymONXFEHxqZDRA8CH4uAogkEMAwZdDz6Qtgk+LEcGnJYbgyyZmWgDBl4ATwZcAbYKbIPgmOFxOzZQAgs8Up7oYgk+NjAYIPgQfVwEEcggg+HLombRF8GkxIvi0xBB82cRMCyD4EnAi+BKgTXATBN8Eh8upmRJA8JniVBdD8KmR0QDBh+DjKoBADgEEXw49k7YIPi1GBJ+WGIIvm5hpAQRfAk4EXwK0CW6C4JvgcDk1UwIIPlOc6mIIPjUyGiD4EHxcBRDIIYDgy6Fn0hbBp8WI4NMSQ/BlEzMtgOBLwIngS4A2wU0QfBMcLqdmSgDBZ4pTXQzBp0ZGAwQfgo+rAAI5BBB8OfRM2iL4tBgRfFpiCL5sYqYFEHwJOBF8CdAmuAmCb4LD5dRMCSD4THGqiyH41MhogOBD8HEVQCCHAIIvh55JWwSfFiOCT0sMwZdNzLQAgi8BJ4IvAdoEN0HwTXC4nJopAQSfKU51MQSfGhkNEHwIPq4CCOQQQPDl0DNpi+DTYkTwaYkh+LKJmRZA8CXgRPAlQJvgJgi+CQ6XUzMlgOAzxakuhuBTI6MBgg/Bx1UAgRwCCL4ceiZtEXxajAg+LTEEXzYx0wIIvgScCL4EaBPcBME3weFyaqYEEHymONXFEHxqZDRA8CH4uAogkEMAwZdDz6Qtgk+LEcGnJYbgyyZmWgDBl4ATwZcAbYKbIPgmOFxOzZQAgs8Up7oYgk+NjAYIPgQfVwEEcggg+HLombRF8GkxIvi0xBB82cRMCyD4EnAi+BKgLdPkD+6avbTVktjrSRj8vzaV663yjp/ccenwHhB89fKm+uQQQPD5Zong8+U/SXt/jog8LiKPaE/qhntmvyBRXqZt57o9iz1X/Ox8vAkg+NzzQ/BpI2DM1xJD8GUTMy2A4EvAieBLgLZME37Pt+GYWMX12k88ZpqNOQEEn2+ACD5f/pO0dwTf1Z/vhijbxyxUJv4xC2wSDhfB554igk8bAYJPSwzBl03MtIDrXM9izzRLdTHvxR6CTx2ZZQPXa9/yRKg1PgQY832z8h7zl5598MXB3jMIIPgQfBndh6bTRADB5542gk8bAYJPSwzBl03MtIDrIp/FnmmW6mLeiz0Enzoyywau177liVBrfAgw5vtm5T3mI/h887fcO4IPwWfZn6g1wQQQfO7hIvi0ESD4tMQQfNnETAu4LvJZ7JlmqS7mvdhD8Kkjs2zgeu1bngi1xocAY75vVt5jPoLPN3/LvSP4EHyW/YlaE0wAweceLoJPGwGCT0sMwZdNzLSA6yKfxZ5plupi3os9BJ86MssGrte+5YlQa3wIMOb7ZuU95iP4fPO33DuCD8Fn2Z+oNcEEEHzu4SL4tBEg+LTEEHzZxEwLuC7yWeyZZqku5r3YQ/CpI7Ns4HrtW54ItcaHAGO+b1beYz6Czzd/y70j+BB8lv2JWhNMAMHnHi6CTxsBgk9LDMGXTcy0gOsin8WeaZbqYt6LPQSfOjLLBq7XvuWJUGt8CDDm+2blPeYj+Hzzt9w7gg/BZ9mfqDXBBBB87uEi+LQRIPi0xBB82cRMC7gu8lnsmWapLua92EPwqSOzbOB67VueCLXGhwBjvm9W3mM+gs83f8u9I/gQfJb9iVoTTADB5x4ugk8bAYJPSwzBl03MtIDrIp/FnmmW6mLeiz0Enzoyywau177liVBrfAgw5vtm5T3mI/h887fcO4IPwWfZn6g1wQQQfO7hIvi0ESD4tMQQfNnETAu4LvJZ7JlmqS7mvdhD8Kkjs2zgeu1bngi1xocAY75vVt5jPoLPN3/LvSP4EHyW/YlaE0wAweceLoJPGwGCT0sMwZdNzLSA6yKfxZ5plupi3os9BJ86MssGrte+5YlQa3wIMOb7ZuU95tcq+DZv3rx+48aNZQjh8KIo3joK6m63++IY4w4ROVlEFkXkDhE5ryiKB4fbW2+33LFZ72PUeqNwWmYbBB+CL7Hr0GzaCCD43BNH8GkjQPBpiSH4somZFnBd5LPYM81SXcx7sYfgU0dm2cD12rc8EWqNDwHGfN+svMf82gRfp9M5MoRweYxxTkR2jSL4ut3uS2OMt4nIPhG5SkSOEZEtIvKwiJxeFMVD1QFbb7eC3GvMsYzYRRF8CL4RuwqbTTsBBJ97D0DwaSNA8GmJIfiyiZkWcF3ks9gzzVJdzHuxh+BTR2bZwPXatzwRao0PAcZ836y8x/w6BF/odDr/XkRKEXlZfwcfH0HwVe0KEdk0MzNz2vz8/P1V27m5uVN6vd4tMcbtZVleKCLW2y3XA6z3MWq9nN6I4EPw5fSfsW97wdWf/5pE+d5xOhGvCQDB595LEHzaCBB8WmIIvmxipgVcF/ks9kyzVBfzmusHB4rgU0dm2cD12rc8EWqNDwHGfN+svMd8c8E3Nzf3vF6vd4+IPFtELheRM0TkobUE39zc3Am9Xu/OGON9ZVm+XURidXBbt249Yu/evTeLyJEbNmzY9MQTT2yw3G7btm3fWgqhScei6J4IPgSfortM3qYIvtEzRfCNzqqmLRF8WrAIPi0xBF82MdMCrot8FnumWaqLeS/2EHzqyCwbuF77lidCrfEhwJjvm5X3mG8u+DqdTnUHzVW9Xu83jzjiiH/ct2/frSGEr6wl+GZnZ3+s1WrdHmP8cFmWlw0fWLvdviKE8BYRqe7mO95yu8Fjv8P7a9KxKLongg/Bp+guk7cpgm/0TBF8o7OqaUsEnxYsgk9LDMGXTcy0gOsin8WeaZbqYt6LPQSfOjLLBq7XvuWJUGt8CDDm+2blPeabC77hgu9+97u/Z1TB1+l0Xi4in63e2VeW5ceWCL5LQgjni8iZ/f9utl1RFPcuhdCkY1F0TwQfgk/RXSZvUwTf6Jki+EZnVdOWCD4tWASflhiCL5uYaQHXRT6LPdMs1cW8F3sIPnVklg1cr33LE6HW+BBgzPfNynvMb4zg63a7r4ox3hpjfEdZljetJPiqL/Jabrec4GvSsSi6J4IPwafoLpO3KYJv9EwRfKOzqmlLBJ8WLIJPSwzBl03MtIDrIp/FnmmW6mLeiz0Enzoyywau177liVBrfAgw5vtm5T3mN0bwNemuuSYdi6J7IvgQfIruMnmbIvhGzxTBNzqrmrZE8GnBIvi0xBB82cRMC7gu8lnsmWapLua92EPwqSOzbOB67VueCLXGhwBjvm9W3mN+YwRfk95716RjGQroaBGp/rfSzwki8riIPKrt0tfdefZn1q2b+RFtO8/tH31kf/muTR+5dPgYzrns5l/ceNxzP+h5XNp9R4mPfei8k1+obWe1/WXXv/GMF/zAs6+3qneo6ix88K4X3f3J+5/W18/f9hf3hTBTXQdj87N3zzfev/C+18wf6gO++BMvOuP7Xrxh7HLf+b6vvOjuXQ8/LfdTL3zgPmm1xir3/Y9+/f33bDvlkOc+6Gen6722AAAgAElEQVSM+Yf6ivvu/jzHfHKfztyrs2au98u+2rPXXM+Y75t7tXfPMd//7DkCLwKM+V7kv7Nf7zF/6dkHSxyad/Ct9eXaVqt1dIzx1a1W6/DVvqKr3a4oikeWnnOTjmXo2FaTe9VmJ/YF3zO+CrxWptff9c67Zlqtl661XZP+ff/+xavbp+28aPiY3nX5n5y94Yijf79Jx7nWsfQn/uruS5efD//RWzcdd/xRT3vnpcuBKHf6qRu/9PxdV/750/r6BVf95QMiwY2l8hSe3PzAvr0Xb3vvqYe8z/7unT+86djnrBu73G+74eHn7/rAV56W+6kX/f0DEmSscj+4f+/Fn7viRw957oM+ypifcrXatPEc88ndJsOUKp65V8fLXJ+Sml0br7meMd8uw9RK3td+6nHTbrwJMOb75uc95i89ezfBJyKh0+kUIrJpZmbmtPn5+furg5ubm6u+nHtLjHF7WZYX1rDdcj2gSccyag/lEV0e0R21rzy1Hbdwq5GZNvC6hZtHdE1jTCnGI7paajyiqyX2jO15TC8bYU4B18f0mOtzostv6zXXD46caz8/w4wKrtd+xnHTdIwJMOb7huc95rsJvna7/aYQwo0xxjcPPqrRbrdPCiF8urqxRUSuFJFjRGSLiHxzZmbmzPn5+S9XB1zDdo05lozuiOBD8Km7DxOAGplpA68JAMFnGmNKMQSflhqCT0sMwZdNzLSA6yKfud40S3Uxr7kewaeOqo4Grtd+HSdEzeYTYMz3zch7zG+U4KsOZnZ29iWtVmu7iJwsIosicoeInFcUxYPDB2u53XKy0etYMrojgg/Bp+4+TABqZKYNvCYABJ9pjCnFEHxaagg+LTEEXzYx0wKui3zmetMs1cW85noEnzqqOhq4Xvt1nBA1m0+AMd83I+8xv1bBtxbaTqdzWYzxi4M7+Nbavs5/b9KxJJ4ngg/Bp+46TABqZKYNvCYABJ9pjCnFEHxaagg+LTEEXzYx0wKui3zmetMs1cW85noEnzqqOhq4Xvt1nBA1m0+AMd83I+8x303wzc7OnhhCuCnGeNGOHTvu8oyhSceSwQHBh+BTdx8mADUy0wZeEwCCzzTGlGIIPi01BJ+WGIIvm5hpAddFPnO9aZbqYl5zPYJPHVUdDVyv/TpOiJrNJ8CY75uR95jvJvja7fZrQwin7d69+8Jdu3ZV79xz+2nSsWRAQPAh+NTdhwlAjcy0gdcEgOAzjTGlGIJPSw3BpyWG4MsmZlrAdZHPXG+apbqY11yP4FNHVUcD12u/jhOiZvMJMOb7ZuQ95rsJPl/sE7l3BB+CT92xmQDUyEwbeE0ACD7TGFOKIfi01BB8WmIIvmxipgVcF/nM9aZZqot5zfUIPnVUdTRwvfbrOCFqNp8AY75vRt5jPoLPN3/LvSP4EHzq/sQEoEZm2sBrAkDwmcaYUgzBp6WG4NMSQ/BlEzMt4LrIZ643zVJdzGuuR/Cpo6qjgeu1X8cJUbP5BBjzfTPyHvMRfL75W+4dwYfgU/cnJgA1MtMGXhMAgs80xpRiCD4tNQSflhiCL5uYaQHXRT5zvWmW6mJecz2CTx1VHQ1cr/06ToiazSfAmO+bkfeYj+Dzzd9y7wg+BJ+6PzEBqJGZNvCaABB8pjGmFEPwaakh+LTEEHzZxEwLuC7ymetNs1QX85rrEXzqqOpo4Hrt13FC1Gw+AcZ834y8x3wEn2/+lntH8CH41P2JCUCNzLSB1wSA4DONMaUYgk9LDcGnJYbgyyZmWsB1kc9cb5qlupjXXI/gU0dVRwPXa7+OE6Jm8wkw5vtm5D3mI/h887fcO4IPwafuT0wAamSmDbwmAASfaYwpxRB8WmoIPi0xBF82MdMCrot85nrTLNXFvOZ6BJ86qjoauF77dZwQNZtPgDHfNyPvMR/B55u/5d4RfAg+dX9iAlAjM23gNQEg+ExjTCmG4NNSQ/BpiSH4somZFnBd5DPXm2apLuY11yP41FHV0cD12q/jhKjZfAKM+b4ZeY/5CD7f/C33juBD8Kn7ExOAGplpA68JAMFnGmNKMQSflhqCT0sMwZdNzLSA6yKfud40S3Uxr7kewaeOqo4Grtd+HSdEzeYTYMz3zch7zEfw+eZvuXcEH4JP3Z+YANTITBt4TQAIPtMYU4oh+LTUEHxaYgi+bGKmBVwX+cz1plmqi3nN9Qg+dVR1NHC99us4IWo2nwBjvm9G3mM+gs83f8u9I/gQfOr+xASgRmbawGsCQPCZxphSDMGnpYbg0xJD8GUTMy3gushnrjfNUl3Ma65H8KmjqqOB67VfxwlRs/kEGPN9M/Ie8xF8vvlb7h3Bh+BT9ycmADUy0wZeEwCCzzTGlGIIPi01BJ+WGIIvm5hpAddFPnO9aZbqYl5zPYJPHVUdDVyv/TpOiJrNJ8CY75uR95iP4PPN33LvCD4En7o/MQGokZk28JoAEHymMaYUQ/BpqSH4tMQQfNnETAu4LvKZ602zVBfzmusRfOqo6mjgeu3XcULUbD4BxnzfjLzHfASfb/6We0fwIfjU/YkJQI3MtIHXBIDgM40xpRiCT0sNwaclhuDLJmZawHWRz1xvmqW6mNdcj+BTR1VHA9drv44TombzCTDm+2bkPeYj+Hzzt9w7gg/Bp+5PTABqZKYNvCYABJ9pjCnFEHxaagg+LTEEXzYx0wKui3zmetMs1cW85noEnzqqOhq4Xvt1nBA1m0+AMd83I+8xH8Hnm7/l3hF8CD51f2ICUCMzbeA1ASD4TGNMKYbg01JD8GmJIfiyiZkWcF3kM9ebZqku5jXXI/jUUdXRwPXar+OEqNl8Aoz5vhl5j/kIPt/8LfeO4EPwqfsTE4AamWkDrwkAwWcaY0oxBJ+WGoJPSwzBl03MtIDrIp+53jRLdTGvuR7Bp46qjgau134dJ0TN5hNgzPfNyHvMR/D55m+5dwQfgk/dn5gA1MhMG3hNAAg+0xhTiiH4tNQQfFpiCL5sYqYFXBf5zPWmWaqLec31CD51VHU0cL326zghajafAGO+b0beYz6Czzd/y70j+BB86v7EBKBGZtrAawJA8JnGmFIMwaelhuDTEkPwZRMzLeC6yGeuN81SXcxrrkfwqaOqo4HrtV/HCVGz+QQY830z8h7zEXy++VvuHcGH4FP3JyYANTLTBl4TAILPNMaUYgg+LTUEn5YYgi+bmGkB10U+c71plupiXnM9gk8dVR0NXK/9Ok6Ims0nwJjvm5H3mI/g883fcu8IPgSfuj8xAaiRmTbwmgAQfKYxphRD8GmpIfi0xBB82cRMC7gu8pnrTbNUF/Oa6xF86qjqaOB67ddxQtRsPgHGfN+MvMd8BJ9v/pZ7R/Ah+NT9iQlAjcy0gdcEgOAzjTGlGIJPSw3BpyWG4MsmZlrAdZHPXG+apbqY11yP4FNHVUcD12u/jhOiZvMJMOb7ZuQ95iP4fPO33DuCD8Gn7k9MAGpkpg28JgAEn2mMKcUQfFpqCD4tMQRfNjHTAq6LfOZ60yzVxbzmegSfOqo6Grhe+3WcEDWbT4Ax3zcj7zEfweebv+XeEXwIPnV/YgJQIzNt4DUBIPhMY0wphuDTUkPwaYkh+LKJmRZwXeQz15tmqS7mNdcj+NRR1dHA9dqv44So2XwCjPm+GXmP+Qg+3/wt947gQ/Cp+xMTgBqZaQOvCQDBZxpjSjEEn5Yagk9LDMGXTcy0gOsin7neNEt1Ma+5HsGnjqqOBq7Xfh0nRM3mE2DM983Ie8xH8Pnmb7l3BB+CT92fmADUyEwbeE0ACD7TGFOKIfi01BB8WmIIvmxipgVcF/nM9aZZqot5zfUIPnVUdTRwvfbrOCFqNp8AY75vRt5jPoLPN3/LvSP4EHzq/sQEoEZm2sBrAkDwmcaYUgzBp6WG4NMSQ/BlEzMt4LrIZ643zVJdzGuuR/Cpo6qjgeu1X8cJUbP5BBjzfTPyHvMRfL75W+4dwYfgU/cnJgA1MtMGXhMAgs80xpRiCD4tNQSflhiCL5uYaQHXRT5zvWmW6mJecz2CTx1VHQ1cr/06ToiazSfAmO+bkfeYj+Dzzd9y7wg+BJ+6PzEBqJGZNvCaABB8pjGmFEPwaakh+LTEEHzZxEwLuC7ymetNs1QX85rrEXzqqOpo4Hrt13FC1Gw+AcZ834y8x3wEn2/+lntH8CH41P2JCUCNzLSB1wSA4DONMaUYgk9LDcGnJYbgyyZmWsB1kc9cb5qlupjXXI/gU0dVRwPXa7+OE6Jm8wkw5vtm5D3mI/h887fcO4IPwafuT0wAamSmDbwmAASfaYwpxRB8WmoIPi0xBF82MdMCrot85nrTLNXFvOZ6BJ86qjoauF77dZwQNZtPgDHfNyPvMR/B55u/5d4RfAg+dX9iAlAjM23gNQEg+ExjTCmG4NNSQ/BpiSH4somZFnBd5DPXm2apLuY11yP41FHV0cD12q/jhKjZfAKM+b4ZeY/5CD7f/C33juBD8Kn7ExOAGplpA68JAMFnGmNKMQSflhqCT0sMwZdNzLSA6yKfud40S3Uxr7kewaeOqo4Grtd+HSdEzeYTYMz3zch7zEfw+eZvuXcEH4JP3Z+YANTITBt4TQAIPtMYU4oh+LTUEHxaYgi+bGKmBVwX+cz1plmqi3nN9Qg+dVR1NHC99us4IWo2nwBjvm9G3mM+gs83f8u9I/gQfOr+xASgRmbawGsCQPCZxphSDMGnpYbg0xJD8GUTMy3gushnrjfNUl3Ma65H8KmjqqOB67VfxwlRs/kEGPN9M/Ie8xF8vvlb7h3Bh+BT9ycmADUy0wZeEwCCzzTGlGIIPi01BJ+WGIIvm5hpAddFPnO9aZbqYl5zPYJPHVUdDVyv/TpOiJrNJ8CY75uR95iP4PPN33LvCD4En7o/MQGokZk28JoAEHymMaYUQ/BpqSH4tMQQfNnETAu4LvKZ602zVBfzmusRfOqo6mjgeu3XcULUbD4BxnzfjLzHfASfb/6We0fwIfjU/YkJQI3MtIHXBIDgM40xpRiCT0sNwaclhuDLJmZawHWRz1xvmqW6mNdcj+BTR1VHA9drv44TombzCTDm+2bkPeYj+Hzzt9w7gg/Bp+5PTABqZKYNvCYABJ9pjCnFEHxaagg+LTEEXzYx0wKui3zmetMs1cW85noEnzqqOhq4Xvt1nBA1m0+AMd83I+8xH8Hnm7/l3hF8CD51f2ICUCMzbeA1ASD4TGNMKYbg01JD8GmJIfiyiZkWcF3kM9ebZqku5jXXI/jUUdXRwPXar+OEqNl8Aoz5vhl5j/kIPt/8LfeO4EPwqfsTE4AamWkDrwkAwWcaY0oxBJ+WGoJPSwzBl03MtIDrIp+53jRLdTGvuR7Bp46qjgau134dJ0TN5hNgzPfNyHvMR/D55m+5dwQfgk/dn5gA1MhMG3hNAAg+0xhTiiH4tNQQfFpiCL5sYqYFXBf5zPWmWaqLec31CD51VHU0cL326zghajafAGO+b0beYz6Czzd/y70j+BB86v7EBKBGZtrAawJA8JnGmFIMwaelhuDTEkPwZRMzLeC6yGeuN81SXcxrrkfwqaOqo4HrtV/HCVGz+QQY830z8h7zEXy++VvuHcGH4FP3JyYANTLTBl4TAILPNMaUYgg+LTUEn5YYgi+bmGkB10U+c71plupiXnM9gk8dVR0NXK/9Ok6Ims0nwJjvm5H3mI/g883fcu8IPgSfuj8xAaiRmTbwmgAQfKYxphRD8GmpIfi0xBB82cRMC7gu8pnrTbNUF/Oa6xF86qjqaOB67ddxQtRsPgHGfN+MvMf8Rgm+c88996jFxcVbRORVy8Ty8aIo3jr4791u98Uxxh0icrKILIrIHSJyXlEUDw63HXW75brBqG2tt0vskgg+BJ+66zABqJGZNvCaABB8pjGmFEPwaakh+LTEEHzZxEwLuC7ymetNs1QX85rrEXzqqOpo4Hrt13FC1Gw+AcZ834y8x/xGCb65ubnn9Xq9e0TkmzHGv15ycPeWZXlN9d+63e5LY4y3icg+EblKRI4RkS0i8rCInF4UxUOa7VaQe6b7GPWYM7ojgg/Bp+4+TABqZKYNvCYABJ9pjCnFEHxaagg+LTEEXzYx0wKui3zmetMs1cW85noEnzqqOhq4Xvt1nBA1m0+AMd83I+8xv1GCr9vtviLG+JkYY7csy4+tEE3odDqFiGyamZk5bX5+/v5qu7m5uVN6vd4tMcbtZVleKCKjbrfcbkZta71dTm9E8CH41P2HCUCNzLSB1wSA4DONMaUYgk9LDcGnJYbgyyZmWsB1kc9cb5qlupjXXI/gU0dVRwPXa7+OE6Jm8wkw5vtm5D3mN0rwtdvtt4YQtovImUVR3LtcNHNzcyf0er07Y4z3lWX5dhGJ1XZbt249Yu/evTeLyJEbNmzY9MQTT2wYZbtt27Z9a+l+rPeRcyyK7ongQ/Apust3NmUCUCMzbeA1ASD4TGNMKYbg01JD8GmJIfiyiZkWcF3kM9ebZqku5jXXI/jUUdXRwPXar+OEqNl8Aoz5vhl5j/mNEnydTucyEfllEakk33tE5HgRuT/GuLUsy+qR3Dg7O/tjrVbr9hjjh8uyrLZ/6qfdbl8RQniLiFR38x0/ynaDx3mH61jvI+dYFN0TwYfgU3QXBJ8aVg0NvCYABF8NYepKIvh0vEQQfFpiCL5sYqYFXBf5LPZMs1QX85rrEXzqqOpo4Hrt13FC1Gw+AcZ834y8x/zGCL5Op3OYiNwkIq8Tkb+pHrUNITyr+nCGiJwYQjh7YWHho51O5+Ui8tkY49zSx3jb7fYlIYTzqzsA+ye25nbL3SlovY+cY1F0TwQfgk/RXRB8alg1NPCaABB8NYSpK4ng0/FC8Gl5LbP9DffMfkGivMyg1KErgdg1Yc1izwRjchGvuR7BlxyZZUMEnyVNao1EgDF/JEy1beQ95jdJ8FUfyrhRRA47cODAG3fu3LmnOrjZ2dkTW63Wp0Wkkn0/HUJ4YYzx1hjjO8qyrITgUz/Dgi+EcPgo2y0n+Lrd7qtGaTvqPkbdbqXHkkfsfQg+BN+IXeW7mzEBqJGZNvCaABB8pjGmFEPwaakherTEnrE9gi8bYU4B10U+c31OdPltveZ6BF9+dgYVXK99g+OnxBgSYMz3Dc17zG+M4Fsthr64qz6c8RoReYw7+JalheBD8KlHMyYANTLTBl4TAILPNMaUYgg+LTUEn5YYgi+bmGkB10U+c71plupiXnM9gk8dVR0NXK/9Ok6Ims0nwJjvm5H3mN8owbd58+YZEZnZtWvXgeED639846MxxjfHGP9xlHfr5bz3rqHv4DtaRKr/rfRzgog8LiKParv0dXee/Zl162Z+RNvOc/tHH9lfvmvTRy4dPoZzLrv5Fzce99wPeh6Xdt9R4mMfOu/kF2rbWW1/2fVvPOMFP/Ds663qHao6Cx+860V3f/L+p/X187f9xX0hzFTXwdj87N3zjfcvvO8184f6gC/+xIvO+L4Xbxi73He+7ysvunvXw0/L/dQLH7hPWq2xyn3/o19//z3bTjnkuQ/6GWP+ob7ivrs/zzGf3Kcz9+qsmev9sq/27DXXM+b75l7t3XPM9z97jsCLAGO+F/nv7Nd7zF969sELx9B7764ty/KC4ePofzzj7F6vd/q6dev+abWv47ZaraNjjK9utVqHj7JdURSPLD3ntb6iq91HzrEMHdtqcq/a7MS+4HvGV4HXyvT6u95510yr9dK1tmvSv+/fv3h1+7SdFw0f07su/5OzNxxx9O836TjXOpb+xF/dfeny8+E/euum444/6mMuO8/Y6adu/NLzd13550/r6xdc9ZcPiAQ3limnc2Df3ou3vffUQ95nf/fOH9507HPWjV3ut93w8PN3feArT8v91Iv+/gEJMla5H9y/9+LPXfGjhzz3QR9lzE+5Wm3aeI755G6TYUoVz9yr42WuT0nNro3XXM+Yb5dhaiXvaz/1uGk33gQY833z8x7zl569m+A766yzNq5fv/52Edk4MzNz5vz8/Jerg+t0Ot8vIreHEP4hxvi6oige73Q6hYhsmpmZOW1+fv7+aru5ubnqy7m3VB/nKMuyepw3jLjdcj1g1LbW2+X0Rh7R5RFddf/hFm41MtMGXrdw84iuaYwpxXhEV0uNR3S1xJ6xPe/gy0aYU8D1MT3m+pzo8tt6zfWDI+faz88wo4LrtZ9x3DQdYwKM+b7heY/5jRF81YF0u923xRirx8a+GkL4cIxxg4hsFZH1McbXl2V5T7Vdu90+KYRQfXijepT3ShGpPtCxRUS+OSwHFdu9KYRwY/UI8ODDHYq2pseS0R0RfAg+dfdhAlAjM23gNQEg+ExjTCmG4NNSQ/BpiSH4somZFnBd5DPXm2apLuY11yP41FHV0cD12q/jhKjZfAKM+b4ZeY/5jRJ81V137Xb7jBBCJe1+UESeiDF+rtVqvWdhYeFvhw92dnb2Ja1Wa7uInCwiiyJyh4icVxTFg9rt2u32MwRfVcNyH5p6iV0SwYfgU3cdJgA1MtMGXhMAgs80xpRiCD4tNQSflhiCL5uYaQHXRT5zvWmW6mJecz2CTx1VHQ1cr/06ToiazSfAmO+bkfeY3zTB55ZGp9O5LMb4xcEdfG4Hkr5jBB+CT917mADUyEwbeE0ACD7TGFOKIfi01BB8WmIIvmxipgVcF/nM9aZZqot5zfUIPnVUdTRwvfbrOCFqNp8AY75vRt5jPoLvO3fqnRhCuCnGeNGOHTvu8u0SyXtH8CH41J2HCUCNzLSB1wSA4DONMaUYgk9LDcGnJYbgyyZmWsB1kc9cb5qlupjXXI/gU0dVRwPXa7+OE6Jm8wkw5vtm5D3mI/i+806/14YQTtu9e/eFu3btqt7rN44/CD4En7rfMgGokZk28JoAEHymMaYUQ/BpqSH4tMQQfNnETAu4LvKZ602zVBfzmusRfOqo6mjgeu3XcUKHuub5V3++K73e9x7q/ebu70PvfvmluTVS2zPmp5Kzaec95iP4bHJsQhUEH4JP3Q+ZANTITBt4TQAIPtMYU4oh+LTUEHxaYgi+bGKmBVwX+cz1plmqi3nN9Qg+dVR1NHC99us4oUNdsxJ8IUr13v1x+nHNnTHft6t4j/kIPt/8LfeO4GMCUPcnJgA1MtMGXhMAgs80xpRiCD4tNQSflhiCL5uYaQEWewk4Hz+8tbH748Ujw00vuPrzX5MoY3U3j9dcj+BL6HT2TVyvffvTOfQVEXx65qzv9MwsW3iP+Qg+yzR9ayH4EHzqHsgEoEZm2sBrAkDwmcaYUgzBp6WG4NMSQ/BlEzMt4LrIZ643zVJdzGuuR/Cpo6qjgeu1X8cJHeqaCD49ccZ8PTPLFt5jPoLPMk3fWgg+BJ+6BzIBqJGZNvCaABB8pjGmFEPwaakh+LTEEHzZxEwLuC7ymetNs1QX85rrEXzqqOpo4Hrt13FCh7omgk9PnDFfz8yyhfeYj+CzTNO3FoIPwafugUwAamSmDbwmAASfaYwpxRB8WmoIPi0xBF82MdMCrot85nrTLNXFvOZ6BJ86qjoauF37N9wz+wWJ8rI6Tqq2msz1JmgZ800wJhfxHvMRfMnRNa4hgg/Bp+6UTABqZKYNvCYABJ9pjCnFEHxaavzSryWG4MsmZlrAbZFfnQVzvWmW6mJecz2CTx1VHQ3crn0EXx1xjlzTLXfG/JEzqm1D7zEfwVdbtIe8MIIPwafudPzSr0Zm2sBrAkDwmcaYUgzBp6WG4NMSQ/BlEzMtwGIvAScf2UiAtkwTRI8Nx8Qqbtc+uScmZtPMLXcEn02AOVW81ncrHXPIORnauhJA8CH41B0QwadGZtrAawJA8JnGmFIMwaelhuDTEkPwZRMzLcBiLwEngi8BGoLPBppdFbdrH8FnF2JCJbfcEXwJaRk38VrfIfiMg2xAOQQfgk/dDRF8amSmDbwmAASfaYwpxRB8WmoIPi0xBF82MdMCLPYScCL4EqAh+Gyg2VVxu/YRfHYhJlRyyx3Bl5CWcROv9R2CzzjIBpRD8CH41N0QwadGZtrAawJA8JnGmFIMwaelhuDTEkPwZRMzLcBiLwEngi8BGoLPBppdFbdrH8FnF2JCJbfcEXwJaRk38VrfIfiMg2xAOQQfgk/dDRF8amSmDbwmAASfaYwpxRB8WmoIPi0xBF82MdMCLPYScCL4EqAh+Gyg2VVxu/YRfHYhJlRyyx3Bl5CWcROv9R2CzzjIBpRD8CH41N0QwadGZtrAawJA8JnGmFIMwaelhuDTEkPwZRMzLcBiLwEngi8BGoLPBppdFbdrH8FnF2JCJbfcEXwJaRk38VrfIfiMg2xAOQQfgk/dDRF8amSmDbwmAASfaYwpxRB8WmoIPi0xBF82MdMCLPYScCL4EqAh+Gyg2VVxu/YRfHYhJlRyyx3Bl5CWcROv9R2CzzjIBpRD8CH41N0QwadGZtrAawJA8JnGmFIMwaelhuDTEkPwZRMzLcBiLwEngi8BGoLPBppdFbdrH8FnF2JCJbfcEXwJaRk38VrfIfiMg2xAOQQfgk/dDRF8amSmDbwmAASfaYwpxRB8WmoIPi0xBF82MdMCLPYScCL4EqAh+Gyg2VVxu/YRfHYhJlRyyx3Bl5CWcROv9R2CzzjIBpRD8CH41N0QwadGZtrAawJA8JnGmFIMwaelhuDTEkPwZRMzLcBiLwEngi8BGoLPBppdFbdrH8FnF2JCJbfcEXwJaRk38VrfIfiMg2xAOQQfgk/dDRF8amSmDbwmAASfaYwpxRB8WmoIPi0xBF82MdMCLPYScCL4EqAh+Gyg2VVxu/YRfHYhJlRyyx3Bl5CWcROv9R2CzzjIBpRD8CH41N0QwadGZtrAawJA8JnGmFIMwaelhuDTEkPwZRMzLcBiLwEngi8BGoLPBppdFbdrH8FnF2JCJbfcEXwJaRk38VrfIfiMg2xAOQQfgk/dDRF8au7ktooAACAASURBVGSmDbwmAASfaYwpxRB8WmoIPi0xBF82MdMCLPYScCL4EqAh+Gyg2VVxu/YRfHYhJlRyyx3Bl5CWcROv9R2CzzjIBpRD8CH41N0QwadGZtrAawJA8JnGmFIMwaelhuDTEkPwZRMzLcBiLwEngi8BGoLPBppdFbdrH8FnF2JCJbfcEXwJaRk38VrfIfiMg2xAOQQfgk/dDRF8amSmDbwmAASfaYwpxRB8WmoIPi0xBF82MdMCLPYScCL4EqAh+Gyg2VVxu/YRfHYhJlRyyx3Bl5CWcROv9R2CzzjIBpRD8CH41N0QwadGZtrAawJA8JnGmFIMwaelhuDTEkPwZRMzLcBiLwEngi8BGoLPBppdFbdrH8FnF2JCJbfcEXwJaRk38VrfIfiMg2xAOQQfgk/dDRF8amSmDbwmAASfaYwpxRB8WmoIPi0xBF82MdMCLPYScCL4EqAh+Gyg2VVxu/YRfHYhJlRyyx3Bl5CWcROv9R2CzzjIBpRD8CH41N0QwadGZtrAawJA8JnGmFIMwaelhuDTEkPwZRMzLcBiLwEngi8BGoLPBppdFbdrH8FnF2JCJbfcEXwJaRk38VrfIfiMg2xAOQQfgk/dDRF8amSmDbwmAASfaYwpxRB8WmoIPi0xBF82MdMCLPYScCL4EqAh+Gyg2VVxu/YRfHYhJlRyyx3Bl5CWcROv9R2CzzjIBpRD8CH41N0QwadGZtrAawJA8JnGmFIMwaelhuDTEkPwZRMzLcBiLwEngi8BGoLPBppdFbdrH8FnF2JCJbfcEXwJaRk38VrfIfiMg2xAOQQfgk/dDRF8amSmDbwmAASfaYwpxRB8WmoIPi0xBF82MdMCLPYScCL4EqAh+Gyg2VVxu/YRfHYhJlRyyx3Bl5CWcROv9R2CzzjIBpRD8CH41N0QwadGZtrAawJA8JnGmFIMwaelhuDTEkPwZRMzLcBiLwEngi8BGoLPBppdFbdrH8FnF2JCJbfcEXwJaRk38VrfIfiMg2xAOQQfgk/dDRF8amSmDbwmAASfaYwpxRB8WmoIPi0xBF82MdMCLPYScCL4EqAh+Gyg2VVxu/YRfHYhJlRyyx3Bl5CWcROv9R2CzzjIBpRD8CH41N0QwadGZtrAawJA8JnGmFIMwaelhuDTEkPwZRMzLcBiLwEngi8BGoLPBppdFbdrH8FnF2JCJbfcEXwJaRk38VrfIfiMg2xAOQQfgk/dDRF8amSmDbwmAASfaYwpxRB8WmoIPi0xBF82MdMCLPYScCL4EqAh+Gyg2VVxu/YRfHYhJlRyyx3Bl5CWcROv9R2CzzjIBpRD8CH41N0QwadGZtrAawJA8JnGmFIMwaelhuDTEkPwZRMzLcBiLwEngi8BGoLPBppdFbdrH8FnF2JCJbfcEXwJaRk38VrfIfiMg2xAOQQfgk/dDRF8amSmDbwmAASfaYwpxRB8WmoIPi0xBF82MdMCLPYScCL4EqAh+Gyg2VVxu/YRfHYhJlRyyx3Bl5CWcROv9R2CzzjIBpRD8CH41N0QwadGZtrAawJA8JnGmFIMwaelhuDTEkPwZRMzLcBiLwEngi8BGoLPBppdFbdrH8FnF2JCJbfcEXwJaRk38VrfIfiMg2xAOQQfgk/dDRF8amSmDbwmAASfaYwpxRB8WmoIPi0xBF82MdMCLPYScCL4EqAh+Gyg2VVxu/YRfHYhJlRyyx3Bl5CWcROv9R2CzzjIBpRD8CH41N0QwadGZtrAawJA8JnGmFIMwaelhuDTEkPwZRMzLcBiLwEngi8BGoLPBppdFbdrH8FnF2JCJbfcEXwJaRk38VrfIfiMg2xAOQQfgk/dDRF8amSmDbwmAASfaYwpxRB8WmoIPi0xBF82MdMCLPYScCL4EqAh+Gyg2VVxu/YRfHYhJlRyyx3Bl5CWcROv9R2CzzjIBpRD8CH41N0QwadGZtrAawJA8JnGmFIMwaelhuDTEkPwZRMzLcBiLwEngi8BGoLPBppdFbdrH8FnF2JCJbfcEXwJaRk38VrfIfiMg2xAOQQfgk/dDRF8amSmDbwmAASfaYwpxRB8WmoIPi0xBF82MdMCLPYScCL4EqAh+Gyg2VVxu/YRfHYhJlRyyx3Bl5CWcROv9R2CzzjIBpRD8CH41N0QwadGZtrAawJA8JnGmFIMwaelhuDTEkPwZRMzLcBiLwEngi8BGoLPBppdFbdrH8FnF2JCJbfcEXwJaRk38VrfIfiMg2xAOQQfgk/dDRF8amSmDbwmAASfaYwpxRB8WmoIPi0xBF82MdMCLPYScCL4EqAh+Gyg2VVxu/YRfHYhJlRyyx3Bl5CWcROv9R2CzzjIBpRD8CH41N0QwadGZtrAawJA8JnGmFIMwaelhuDTEkPwZRMzLcBiLwEngi8BGoLPBppdFbdrH8FnF2JCJbfcEXwJaRk38VrfIfiMg2xAOQQfgk/dDRF8amSmDbwmAASfaYwpxRB8WmoIPi0xBF82MdMCLPYScCL4EqAh+Gyg2VVxu/YRfHYhJlRyyx3Bl5CWcROv9R2CzzjIBpRD8CH41N0QwadGZtrAawJA8JnGmFIMwaelhuDTEkPwZRMzLcBiLwEngi8BGoLPBppdFbdrH8FnF2JCJbfcEXwJaRk38VrfIfiMgxylXLfbfXGMcYeInCwiiyJyh4icVxTFg6O0X2MbBB+CT92NEHxqZKYNvCYABJ9pjCnFEHxaagg+LTEEXzYx0wIs9hJwIvgSoCH4bKDZVXG79hF8diEmVHLLHcGXkJZxE6/1HYLPOMi1ynW73ZfGGG8TkX0icpWIHCMiW0TkYRE5vSiKh9aqgeAbIsBiL7O7fKc5gs8EY3IRrwkAwZccmVVDBJ+WJGO+lhiCL5uYaQEWewk4EXwJ0BB8NtDsqrhd+wg+uxATKrnlzvouIS3jJl7rOwSfcZBrlAudTqcQkU0zMzOnzc/P319tPzc3d0qv17slxri9LMsLMw+JO/i4g0/dhRB8amSmDbwmAASfaYwpxRB8WmoIPi0xBF82MdMCLPYScCL4EqAh+Gyg2VVxu/YRfHYhJlRyyx3Bl5CWcROv9R2CzzjI1crNzc2d0Ov17owx3leW5dtFJFbbb9269Yi9e/feLCJHbtiwYdO2bdu+lXFYCD4En7r7IPjUyEwbeE0ACD7TGFOKIfi01BB8WmIIvmxipgVY7CXgRPAlQEPw2UCzq+J27SP47EJMqOSWO4IvIS3jJl7rOwSfcZCrlZudnf2xVqt1e4zxw2VZXja8bbvdviKE8BYROSXzMV0EH4JP3asRfGpkpg28JgAEn2mMKcUQfFpqCD4tMQRfNjHTAiz2EnAi+BKgIfhsoNlVcbv2EXx2ISZUcssdwZeQlnETr/Udgs84yNXKdTqdl4vIZ2OMc2VZfmyJ4LskhHC+iJxZFMW9GYeF4EPwqbsPgk+NzLSB1wSA4DONMaUYgk9LDcGnJYbgyyZmWoDFXgJOBF8CNASfDTS7Km7XPoLPLsSESm65I/gS0jJu4rW+Q/AZB7lauW63+6oY460xxneUZXkTgs8APos9A4h8ZMMEYkYRrwkAwZcRmk1TBJ+WI2O+lhiCL5uYaQEWewk4EXwJ0BB8NtDsqrhd+wg+uxATKrnljuBLSMu4idf6DsFnHORq5biDrwbYLPZMoHIHnwnG5CJeEwCCLzkyq4YIPi1JxnwtMQRfNjHTAiz2EnAi+BKgIfhsoNlVcbv2EXx2ISZUcssdwZeQlnETr/Udgs84yNXKGb2D7wUiUv1vpZ/jRCQcwtNiVxCAAAQgAAEIQAACEIAABCAAAQhAAAINJIAgqiGUtb6i22q1jo4xvrooikdW2f1qcq9q9qwaDp2SEIAABCAAAQhAAAIQgAAEIAABCEAAAmNGAMFXT2Ch0+kUIrJpZmbmtPn5+fur3czNzZ3S6/VuiTFuL8vywnp2TVUIQAACEIAABCAAAQhAAAIQgAAEIACBaSKA4Ksp7Xa7fVII4dMickBErhSRY0Rki4h8c2Zm5sz5+fkv17RrykIAAhCAAAQgAAEIQAACEIAABCAAAQhMEQEEX41hz87OvqTVam0XkZNFZFFE7hCR84qieLDG3VIaAhCAAAQgAAEIQAACEIAABCAAAQhAYIoIIPimKGxOFQIQgAAEIAABCEAAAhCAAAQgAAEIQGDyCCD4Ji9TzggCEIAABCAAAQhAAAIQgAAEIAABCEBgiggg+KYobE4VAhCAAAQgAAEIQAACEIAABCAAAQhAYPIIIPgmL1POCAIQgAAEIAABCEAAAhCAAAQgAAEIQGCKCCD4pihsThUCEIAABCAAAQhAAAIQgAAEIAABCEBg8ggg+CYvU84IAhCAAAQgAAEIQAACEIAABCAAAQhAYIoIIPimKGxOFQIQgAAEIAABCEAAAhCAAAQgAAEIQGDyCCD4Ji9TzggCEIAABCAAAQhAAAIQgAAEIAABCEBgiggg+KYobE4VAhCAAAQgAAEIQAACEIAABCAAAQhAYPIIIPgmL1POCAIQgAAEIAABCEAAAhCAAAQgAAEIQGCKCCD4pihsThUCEIAABCAAAQhAAAIQgAAEIAABCEBg8ggg+CYv07E7o7m5uef1er17ROT7Vjn4R0TkzKIo7h3aJnS73dNE5NdjjP+biBwpIo+JyJ/1er3/fceOHX89djCm9IDb7fYlIYTfHDX/ubm5E3q93iUi8iYReY6I9ETkn2KMV4UQrimKouoH/IwRgXa7/UMi8n+GEH5WRDYOMhWRj4vIbxdFUY0BMuJ4UW263JgxRkQm41A7nc7HROQVrVbrldu3b//q8Fl1u90fjzH+YTV2hxB+fv369f9t3759t4YQTlnt7GOMby7L8qZ+7c0icnFRFL+9tE2n03m5iHw2xvihsiwvmwyik3EWo2Yz2E5EjlnmzPeIyF+GELYuLCz87WSQmcyz6F+r/1FE/kcI4acWFhb+bumZvvvd7/6eoev/40VRvLXaZqjt0iYHReS/i8g1u3fv3rZr164Dk0lvfM9KOUb/Vrvd/i8hhJ9epo+E/r+9TUQ+Vf3uVxTFEwMy3W73hTHGO2OMf1qW5dtFJI4vtck68qEx/OsicnpRFA8tM1ev9HsC67wx6g5D8/q1ZVleMHzoQ/1gvYi8piiKO4b/vd1uXxFCOGfJWp/8E/NH8CWCo5kdgaEFey/G+LnlKocQHheRy4uieLD/C1+1ILw6xvjLInK/iJQi8vUQwskxxl8SkWeFEM5eWFj4qN2RUqkuAn3B974Y4+0i8vDS/Qznv2XLln978ODBz4rIvxGRv44x/k0I4XAR+QkReZ6I/PGBAwfevHPnzmrxx0/DCWzevHnm2GOP/XUR+Y1+9n8UQrin1+utCyG8TkQq4feNSgAtLCz81ZYtW449ePDgJTHG4/qndlgI4Weq/zvG+Mci8uQv/UvHjIZjmNjDW0nwdbvdV/Xl3mODbLdu3XrEY489dkGv13vhMmNA9Uvh6SJybH/7m4cW/v8SY/zZsiw/v9wvlAi+5nWvBMG3e5nfD74/hFD9ce9r1RiwnDRq3plP5xENS7oY4zllWV63zCL/SSHfl7lLBd/PL/39oD/v/7SIHB9jvLwsy4sQO83qX9oxut1uvzOEUA7G+MHZ9P+oe6eIfH91va9bt+4nr7nmmn8a/Hu73f7ZEMLNMca55fpWs6hM19Es+SPN9SLSHZaz/TXdMwRfp9NhnTdmXeWcc845bmZm5v8RkUfXrVv3mmuuuWbv4BQ6nc6viMgVItKKMf7m8B9dq9/99u7de3MI4dkHDx78D9dee+03yT8vfARfHj9aGxAYEnx/PviL7RplQ6fTqWTAxSLyW7t37/6tXbt2VX/JffLnne9853PXrVt3c3VHYAjhjIWFhS8aHCYlaiTQF3znL3OX5jP22m63fyeE8J6lArcviqq7AKtf8t9ZFMUf1HjIlDYi0O12z4kxFiJy0+Li4jnXXXfdo8Ol2+32K0MInwwh/FWM8eeX3p05uOujarNhw4ZN27Zt+5bRoVHGgMBygq/dbv9cCKH6Rf9rMzMzPzc/P1/9kWa1n2rMf5+IXBpj/L/27NnTru7WGZYGIYTqTr2n9Y9RJZLBaVJCSWDUbIYWh59Z7veDwfjRFzwXKg+DzQ8Rgf61+moRqcbn/7b0DqzqMPq/B5wrIkeJyH9dcgdf1XbpUxzV3X3P7kvBEw4ePHjqtdde+/eH6JTYzQgEtGN0p9P5keqPtDHGjwzfAdTpdE4VkU+IyEeq3+/6d3F/enAInU6nukN7TkR+piiKvxnh0NjkEBFYIvj29+XtrcO7X+b3BNZ5hygf6910Op0FEXnd8F24nU7nsOp3/OoPtNX+YoyPH3XUUW+48sorq5t3qnG8eoLvbhG5tSiKbvU3etb5eckg+PL40dqAgFbwnXPOOf9uZmbmjhDCAzHG1y33OGa3231djLG6w+/XyrKs/jLET4MJaATfGo/8PfmYRgjhvy4sLHQafMocmoice+65z1lcXPyTCsa6detOu+aaa/7ncmA6nc4HRORVrVbrl7Zv3/6Pw9sg+JrdlZZcr19rt9u/EEKohO4XFxcX33zdddd9ba0z6Ha7b4sxVkLw3gMHDrxhcHduv3b1OO9tInJWjPH8six/f2jRxyO6a8F1+ncrwTe0MLh7xD8QOp3xdO92MA70Rfxrlz6CedZZZ21cv3797SGE+2KMZ4rIU3/wHZKDzxB8/cVhJXequ0OW/ffpJu979toxutPpHBNC+Eyv13t0WAD0f0es7u6r5oKPxhhvGgjAwd0/1ase+COfb94r/P42uDP3k/0nbfYt/X1v6e/1rPOal+OoR9Rut98aQrghxviGsiyflPDnnnvuv1pcXLwrxvjkndshhLnhOaB/B+4nQgi/uLCwcCP5j0p75e0QfPkMqZBJQCv4+rfwX7vSYx6Zh0NzBwJKwVe91+ED1WJ+z549C8N3bzocOrvMIDD0WM37U9+RhuDLCOAQNB384r5u3bqfWFxc3CQilYC757DDDtt89dVX/8tahzC4g1NEds/MzJw5Pz//5SGBN3is5zW9Xq+ShtUjm0/dtT2qRFrrGPh3ewKjZrPWHXztdvtHQwjVI0GfLoqiej0HPw0kMBgHYozvCiHs7P/x9anHdGdnZ3+y1Wp9LMb4KyGEDykEX3WnR3Xtv6nX652+Y8eOLzTw9Kf2kIbEzchjdP8OoDMHj+EOPb63T0Sq9zJW/eS4gcwbkgdPSb+pBd7AEx8e60XkH0II1fqtekdbdbfuk+9KXCr4WOc1MMgRD2noLtyrBr/X93/Xr16Z9XP9Mp8KIZxVybzq/99fAz4l/ch/RNirbIbgy2dIhUwCo7w0P8Z492Ay79+K/6shhFcvLCz8eebuad4AAhrB1/9Lf/X47ev7H1X54+qOver9a0VRVIt/Xq7cgExHOYR2u31RCOH9S9+3M0rbwTYIPg2tQ7/t0B0c1YvRq7tqZ6o7MPbs2XPWWi/FH3rf5rExxteXZVl9jOmpn+FFgYi8oNfr3RJC+IvBo7qjSqRDT4U9jprNKoIvbNmy5QcOHjxY3dlZfazll7lbv7n9akjwnd5qteZjjN8efky3evVGdXdPjLHdarU+M4rgq8TPt7/97baI/G6M8a+4e6t5+aeM0d1u980xxp3VY37Vi/gHH9AQkd8piuI/99/lVb2y4cnHcfvy4Malj+02j8Z0HtHwWL9nz57f2bhx487qd77hR3WXCj7WeePbV4Y+lvTNwRjf/4DGplar9VPVmfV6vep9mp+rHscdugNXBnftkn9+/gi+fIZUyCQwykc2Wq3W3x155JFXVM/rr/W4Rubh0NyBwBpf0X3G11Cr9+1t3LjxJ1qt1q/GGKt3s1RfXa1+vh5jvHDPnj0f4c4+hyCVu1xJ7K4k/QdfTx3eDYJPCf0Qb77k5fo3tlqt/THGt4UQOgsLC9eudDibN29ev3Hjxv+7+kPOSh9MWvr47+CdLYNHdUeVSIcYCbv7zh0bIz0+vcZXdJ9cK/S/onrBWsIY8H4Ehq/VXq9X3YV1weARrcHjudWdWdVdfL1erxL5Sx/Rrb7Au9LPPw0+1ON3hux5OQIpY/RSodcXftVdmj9bFMW9Q2NH9UqG6waP7y798AaJNIPA0rG+0+lUH0qpPqj31KO6ywi+6u78Zd+72Yyz4ihWIzAs9A477LB91dfRReSh/heuqzv2qq9lv6j6oMbhhx/+rMHju4M7/ljn5/cvBF8+QypkEkh4RPeSEEL1yyF38GWyb0rz1b6iO8rXUM8+++zj161bd0YI4f8QkR+qXsZfFMX7uZuvKQkvfxz93H9j6R18y3wpt/pgzk8j+Jqd5yoLvM0DCXP88ccf13/v4gnLffm2X2PwUY1LROSyla7lpYuCviiofpF88lHdGOOG6gX8fEW3ef0mQfA94yu6IYTqccxbuHO7efkuPaLha/XgwYPHV49VDx7T7X9AoXpn0+tmZmb+eQXBt9xXdPfEGD9z1FFH/engZe3NJzFdR5gyRp977rlHLS4u3hJj/EZZlm/pdDrbReSkwdc1B1/qjDH+f9Wd4Mcee+yTj/kt9+GW6aLdzLNdbqxvt9u/NPyobqfTqR7ffEWr1Xrl9u3bv9r/3ZB1XjMjXfOout3uG6q7cEMIm2KM1Zd0qw/nXDj4wnX/EdzqVQzV+1aPFJFdIrK5umO3Kk7+ayJecwME35qI2KBuAlrB1/9r3serRzkGg8XSY+z/BbB6JOwTz33ucy++9NJLF+s+D+qnE9A8orvaXvp3c1WfWv/XInJKURT/I/2oaFk3gVHfwddut98UQhg8glN9ieupH+7gqzulvPrLfRSn2+1Wv/T94dKPZgz2NPioRozx44Mv5i53FMvVnpubO2XoUd0PVnMAgi8vwzpaJwi+Zb+iW8exUdOewJI7+HaHED41eEw3xvg7rVbrRyvB12q1jl1B8HE3j30stVdMHaP7dwCdGkL4j9U8ICKf739d88lj7r+n7yQReYeI3BxjLMuy/E+1nxA7UBNYbqzv36H/1KO61SsWhgUf6zw15kY1GNyFG2OsHqWvPqpRvYLhqS9cD72nr/ry/YkhhOpVC0+t2cg/P04EXz5DKmQS0Aq+Eb+uc06Msbql/9eKorgi8xBpXjOBUQVfp9N5Wf+OnBsGX1BbemidTqd67O8/DP4SWPOhUz6DQKfT+V4R+VMRqf7CV30B8eHlyiH4MiA7N13hq9eh3W5fUz2mu/Ru26GPalQf4Di9KIqHVjqFlWoPHtXt/1X41Qg+506wzO4RfM3LpM4jWuYRvOpjWe9ptVrVxzGqO7T+S/W72nK/D/K4Vp3J1Fs7dYzu//Gv+hhL9Z7e/xRCeNfghfzVEfcFwNUxxt8OIVw8fPdPvWdEdS2Blcb64Ud1ReSfq/foDn5vZ52npdys7Yc+jPP16l3pMcYfGn5H6tB7+h4QkWf3j/5NRVE8Uf3f5J+fJ4IvnyEVMgloBV/1x4But1u9VPl8Efmt3bt3/9bw+9b6fxm4WUSqgWLVBWLmodPciMCogm/oXT3/JsZ4VlmWtww/htvtdl8aY/xkCOHvq7sBiqJ4zOgQKVMTgaG7taqvas0WRVG9c/Gpn3POOedfz8zM3CAir+IR3ZpCqLHsCgs8Offcc5/Tf1T3ua1W6zXbt2+/e62Paiw9zJVqDz2q+4qqTYzxN1K/0lwjmqkujeCbrviX+Upm9fXj20Sk+qBG9eL111YfTEDwTVa/SB2jB1/GFZEvVo/nDt7XOKDTv0PoT2OMD4QQnlO9vH/79u3fmCx6k3E2q431g0d1ReSw6h1tQ3+YZ5035vH313W/0P8d7JalN2X079J9rYg8q/pQUvUBnaFTJv/M/BF8mQBpnk9glI9sVHtptVp/uLCwUIk7WfIl1f9XRMoQwr/0er2fCSG8WUQeX+6ri/lHS4U6CIwq+Kp9D93h87+IyFdF5M9ijPtDCD8iIi8Rkeq9PM/44mYdx01NEwLV+9YqWf8BEdkvIrfGGKsXMFfvT3tNCKF6R0f1c+3i4uJ7r7vuukeH98ojuiYZ1FZkpQVetcOhR3W/vG7dutMWFxcvF5FfFJEvxRir96st+zOYC1arPXhUV0SOQfDVFm9y4aGPZ/xDjPGvlxYafFjr29/+djWmf7YSQUVRVB9n4GcMCSxzB9+R/cd0T6vG+8HXExF8YxjuKoecOkYP3QF0+nD/GOxq6N+rd/Pe2H95f5wsepNxNqsJvqFHdd+2RPCxzhvz+Aev4KlOI8b4hrIsPz18Sv1/r165s2/wAZ3hf2edn9cBEHx5/GhtQGClL2YuLb10kVZ9SfW44457W3ULf/VSdRE5vJI7IvKpgwcPXnzttdf+d4PDo8QhIKARfNXhVHd1tVqti6sPrYhI9Zhni+wPQVA17mJubu4FvV7vvdWLskXkOf1d/c8Qwmd6vd7vlWX5peV2j+CrMRSD0qst8Kq7sfuP6s6JyPUiclT1qNVaux3MBWvV7t/p/V4E31pED/2/r/V13Bjj3dUjPfv37/9fEXyHPh/rPS53rXY6neox3d8TkV8d3L2B4LMm71svZ4zu/174myuN351O5zIRuTjGeM5K7+P2PXv2XhFY627tLVu2/ODBgwf/REQWl75ah3Xe+PahobtwZbkvXHc6ne8Tkburx7MHH9BZerbkn54/gi+dHS0hAAEIQAACEIAABCAAAQhAAAIQgAAEIOBOAMHnHgEHAAEIQAACEIAABCAAAQhAAAIQgAAEIACBdAIIvnR2tIQABCAAAQhAAAIQgAAEIAABCEAAAhCAgDsBBJ97BBwABCAAAQhAAAIQgAAEIAABCEAAAhCAAATSCSD40tnREgIQgAAEIAABCEAAAhCAAAQgAAEIQAAC7gQQfO4RcAAQgAAEIAABCEAAAhCAAAQgAAEIQAACEEgngOBLZ0dLCEAApkTECgAAC0dJREFUAhCAAAQgAAEIQAACEIAABCAAAQi4E0DwuUfAAUAAAhCAAAQgAAEIQAACEIAABCAAAQhAIJ0Agi+dHS0hAAEIQAACEIAABCAAAQhAAAIQgAAEIOBOAMHnHgEHAAEIQAACEIAABCAAAQhAAAIQgAAEIACBdAIIvnR2tIQABCAAAQhAAAIQgAAEIAABCEAAAhCAgDsBBJ97BBwABCAAAQhAAAIQgAAEIAABCEAAAhCAAATSCSD40tnREgIQgAAEIAABCEAAAhCAAAQgAAEIQAAC7gQQfO4RcAAQgAAEIAABCEAAAhCAAAQgAAEIQAACEEgngOBLZ0dLCEAAAhCAAAQgAAEIQAACEIAABCAAAQi4E0DwuUfAAUAAAhCAAAQgAAEIQAACEIAABCAAAQhAIJ0Agi+dHS0hAAEIQAACEIAABCAAAQhAAAIQgAAEIOBOAMHnHgEHAAEIQAACEIAABCAAAQhAAAIQgAAEIACBdAIIvnR2tIQABCAAAQhAAAIQgAAEIAABCEAAAhCAgDsBBJ97BBwABCAAAQhAAAIQgAAEIAABCEAAAhCAAATSCSD40tnREgIQgAAEIAABCEAAAhCAAAQgAAEIQAAC7gQQfO4RcAAQgAAEIAABCEAAAhCAAAQgAAEIQAACEEgngOBLZ0dLCEAAAhCAAAQgAAEIQAACEIAABCAAAQi4E0DwuUfAAUAAAhCAAAQgAAEIQAACEIAABCAAAQhAIJ0Agi+dHS0hAAEIQAACEIAABCAAAQhAAAIQgAAEIOBOAMHnHgEHAAEIQAACEDhkBNYfsj01d0dRRJ5o7uGZHhl5fwfnAVOqFIMABCAAAQhAAAINJIDga2AoHBIEIAABCECgJgIbROS4mmqPS9l/njLB9+xxCaam43wYwVcTWcpCAAIQgAAEINAoAgi+RsXBwUAAAhCAAARqJYDgE0Hw1drFGlccwde4SDggCEAAAhCAAATqIIDgq4MqNSEAAQhAAALNJPCk4HvZK55/5Ht+79V/18xDtD+qKPLYO07Z8cJ+5akUfBdc9fmv2pNtbsUrzjvpef2jQ/A1NyaODAIQgAAEIAABQwIIPkOYlIIABCAAAQg0nACCb+07+EK73T4jhHC5iLxYRKrfle6PMW4ty/I2Eane4ffkT7fbfXGMcYeInCwiiyJyh4icVxTFg8P9YMTtRt6voo9V7+B78hFdBN+K1Ebmbp3jiPUUcbMpBCAAAQhAAALTTADBN83pc+4QgAAEIDBtBBB8awi+brf7thjj9SLyQIxxe9VBQgjnici/DSGcvbCw8NG+3HtpjLESfvtE5CoROUZEtohIdcfY6UVRPKTcbqT9Kjssgu87eaz4kY0a8h4px263O1L/UebN5hCAAAQgAAEITDEBBN8Uh8+pQwACEIDA1BFA8K0i+M4666yN69evv736CMeBAwc27dy5c0/VQzqdTnUX3GdFpHfgwIHTd+7c+Uin0ylEZNPMzMxp8/Pz91fbzc3NndLr9W6pxGBZlhdWbnCU7RT7ffJ4FD8IvlUEn4L7SHlb11PkzKYQgAAEIAABCEDgycdO+IEABCAAAQhAYDoIIPhWEXyzs7MvabVanxKRPyiK4pLhLtFut/9zCOENrVbrlZUA7PV6d8YY7yvL8u2Dx3a3bt16xN69e28WkSM3bNiw6YknntgwynaPP/74C0bZ7/bt27Xv0UPwrSL4rPMeNcdR+8+2bdu+NR3DEmcJAQhAAAIQgIAFAQSfBUVqQAACEIAABMaDAIJv7XfwPSPJTqdzZAjhUzHG57ZarZ9aXFz8V61W6/YY44fLsrxsiQi8IoTwFhGp7uY7fpTtBo/zLt3x0v1u3779G8puhuBb4xHd5Xim5j1qjqP2n5XqKfsAm0MAAhCAAAQgMCUEEHxTEjSnCQEIQAACEBARBF+C4Bu8p60v9C7sdDovrx7ZjTHOlWX5sSWC75IQwvkicmb/v6+5XVEU9y7XO5fuN6EHI/gSBF9q3qPmOGr/WaleQj+gCQQgAAEIQAACU0AAwTcFIXOKEIAABCAAgT4BBJ9S8LXb7Z8NIXxERL504MCBN1Tv5et2u6+KMd4aY3xHWZY3rST4QgiHj7LdciJnuf0m9GIEn1Lw5eQ9ao6j9h8EX0KPpwkEIAABCEBgigkg+KY4fE4dAhCAAASmjgCCb3TBF9rt9i+EEKqPaXxxcXHxzdddd93Xqh4z6h1Y/d6lvYNvxf0m9FYE3+iCLzvvJULOul5C/DSBAAQgAAEIQGCaCCD4piltzhUCEIAABKadAIJvBMG3efPmmWOPPfbXReQ3ROSWAwcOvGPwRd2qA83Ozv7YKO/W076Db639JnReBN8Igm8t7qPmPXhnnnW9hNxpAgEIQAACEIDAFBJA8E1h6JwyBCAAAQhMLQEE3xqCb/PmzeuPPfbYK0RkTkS27969+4Jdu3YdGO4xc3NzJ6z2ddxWq3V0jPHVrVbr8FG2K4rikVH2m9BrEXxrCL5RuI+a96g5auolZE4TCEAAAhCAAASmlACCb0qD57QhAAEIQGAqCSD4Vhd8odPpvE9ELhGRy4qieL+IxGV6SrVd9ejuppmZmdPm5+fvr7aZm5urvpx7S4xxe1mWF4qIZrtR9qvttAi+1QVfHXmPkuOo/UKbN9tDAAIQgAAEIDDFBBB8Uxw+pw4BCEAAAlNHAMG3iuDrdrsvjTHeJiIzInJ7jPFpd+6FEL45MzNz2fz8/O52u31SCOHTIlJtc6WIHCMiW0Sk2ubM+fn5L1e9a5TtNPtV9lgE3yqCT8PdOsdR6imzZnMIQAACEIAABKacAIJvyjsApw8BCEAAAlNFAMG3iuDrdDq/IiK/v0qPeKjVar1y+/btX622mZ2dfUmr1douIieLyKKI3CEi5xVF8eBwjbW20+5X0WMRfKsIPi136xzXqqfImU0hAAEIQAACEICAIPjoBBCAAAQgAIHpIYDgG+EjGxPUHRB8I3xkY4Ly5lQgAAEIQAACEJhiAgi+KQ6fU4cABCAAgakjgOBD8E1Fp7/ivJOe1z/Rh/uPUU/FeXOSEIAABCAAAQhMLwEE3/Rmz5lDAAIQgMD0EUDwIfimotcj+KYiZk4SAhCAAAQgAIEhAgg+ugMEIAABCEBgeggg+BB8U9HbEXxTETMnCQEIQAACEIAAgo8+AAEIQAACEJhKAk8Kvqk88++e9D+LyBNTwuCpd/BNyfkud5o8ojvF4XPqEIAABCAAgWkiwB1805Q25woBCEAAAtNOAME3pXfwTXHHR/BNcficOgQgAAEIQGCaCCD4piltzhUCEIAABKadQHVH17T/xCm7g2/a867O/wAQIAABCEAAAhCAwKQTQPBNesKcHwQgAAEIQAACEIAABCAAAQhAAAIQgMBEE0DwTXS8nBwEIAABCEAAAhCAAAQgAAEIQAACEIDApBNA8E16wpwfBCAAAQhAAAIQgAAEIAABCEAAAhCAwEQTQPBNdLycHAQgAAEIQAACEIAABCAAAQhAAAIQgMCkE0DwTXrCnB8EIAABCEAAAhCAAAQgAAEIQAACEIDARBNA8E10vJwcBCAAAQhAAAIQgAAEIAABCEAAAhCAwKQTQPBNesKcHwQgAAEIQAACEIAABCAAAQhAAAIQgMBEE0DwTXS8nBwEIAABCEAAAhCAAAQgAAEIQAACEIDApBNA8E16wpwfBCAAAQhAAAIQgAAEIAABCEAAAhCAwEQTQPBNdLycHAQgAAEIQAACEIAABCAAAQhAAAIQgMCkE0DwTXrCnB8EIAABCEAAAhCAAAQgAAEIQAACEIDARBNA8E10vJwcBCAAAQhAAAIQgAAEIAABCEAAAhCAwKQT+P8BRlCgIkKP5xYAAAAASUVORK5CYI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Tree>
    <p:extLst>
      <p:ext uri="{BB962C8B-B14F-4D97-AF65-F5344CB8AC3E}">
        <p14:creationId xmlns:p14="http://schemas.microsoft.com/office/powerpoint/2010/main" xmlns="" val="27634693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xmlns="" id="{3B043EA8-3816-4419-BC1F-C05B08792D63}"/>
              </a:ext>
            </a:extLst>
          </p:cNvPr>
          <p:cNvSpPr>
            <a:spLocks noGrp="1"/>
          </p:cNvSpPr>
          <p:nvPr>
            <p:ph type="subTitle" idx="1"/>
          </p:nvPr>
        </p:nvSpPr>
        <p:spPr>
          <a:xfrm>
            <a:off x="41274" y="534202"/>
            <a:ext cx="12150725" cy="5554872"/>
          </a:xfrm>
        </p:spPr>
        <p:txBody>
          <a:bodyPr>
            <a:normAutofit fontScale="25000" lnSpcReduction="20000"/>
          </a:bodyPr>
          <a:lstStyle/>
          <a:p>
            <a:pPr algn="just"/>
            <a:r>
              <a:rPr lang="en-ZA" sz="9600" b="1" dirty="0"/>
              <a:t>Monitoring Child Rights Compliance </a:t>
            </a:r>
          </a:p>
          <a:p>
            <a:pPr marL="342900" indent="-342900" algn="just">
              <a:buFont typeface="Wingdings" panose="05000000000000000000" pitchFamily="2" charset="2"/>
              <a:buChar char="q"/>
            </a:pPr>
            <a:r>
              <a:rPr lang="en-ZA" sz="8000" dirty="0"/>
              <a:t> the department presented the two annual reports on the implementation of NPAC to Cabinet in 2020 and 2021 respectively</a:t>
            </a:r>
          </a:p>
          <a:p>
            <a:pPr marL="342900" indent="-342900" algn="just">
              <a:buFont typeface="Wingdings" panose="05000000000000000000" pitchFamily="2" charset="2"/>
              <a:buChar char="q"/>
            </a:pPr>
            <a:r>
              <a:rPr lang="en-ZA" sz="8000" dirty="0"/>
              <a:t>For this sub programme, Committees have been established to facilitate mainstreaming and coordination of child rights issues at national and provincial level.</a:t>
            </a:r>
          </a:p>
          <a:p>
            <a:pPr marL="342900" indent="-342900" algn="just">
              <a:buFont typeface="Wingdings" panose="05000000000000000000" pitchFamily="2" charset="2"/>
              <a:buChar char="q"/>
            </a:pPr>
            <a:r>
              <a:rPr lang="en-ZA" sz="8000" dirty="0"/>
              <a:t> The National Children’s Rights Intersectoral Coordination Committee comprises of Government and civil society.</a:t>
            </a:r>
          </a:p>
          <a:p>
            <a:pPr marL="342900" indent="-342900" algn="just">
              <a:buFont typeface="Wingdings" panose="05000000000000000000" pitchFamily="2" charset="2"/>
              <a:buChar char="q"/>
            </a:pPr>
            <a:r>
              <a:rPr lang="en-ZA" sz="8000" dirty="0"/>
              <a:t>The National Steering Committee on Child Rights</a:t>
            </a:r>
            <a:r>
              <a:rPr lang="en-ZA" sz="8000" b="1" dirty="0"/>
              <a:t> </a:t>
            </a:r>
            <a:r>
              <a:rPr lang="en-ZA" sz="8000" dirty="0"/>
              <a:t>comprises of national Government departments.</a:t>
            </a:r>
          </a:p>
          <a:p>
            <a:pPr marL="342900" indent="-342900" algn="just">
              <a:buFont typeface="Wingdings" panose="05000000000000000000" pitchFamily="2" charset="2"/>
              <a:buChar char="q"/>
            </a:pPr>
            <a:r>
              <a:rPr lang="en-ZA" sz="8000" dirty="0"/>
              <a:t>Furthermore, the provincial Steering Committee on the rights of the child comprises of provincial ORCs. </a:t>
            </a:r>
          </a:p>
          <a:p>
            <a:pPr marL="342900" indent="-342900" algn="just">
              <a:buFont typeface="Wingdings" panose="05000000000000000000" pitchFamily="2" charset="2"/>
              <a:buChar char="q"/>
            </a:pPr>
            <a:r>
              <a:rPr lang="en-ZA" sz="8000" dirty="0"/>
              <a:t>Measures are also being strengthened at district level</a:t>
            </a:r>
            <a:r>
              <a:rPr lang="en-ZA" sz="8000" b="1" dirty="0"/>
              <a:t> </a:t>
            </a:r>
            <a:r>
              <a:rPr lang="en-ZA" sz="8000" dirty="0"/>
              <a:t>to facilitate mainstreaming and coordination of child rights at district level. </a:t>
            </a:r>
          </a:p>
          <a:p>
            <a:pPr marL="342900" indent="-342900" algn="just">
              <a:buFont typeface="Wingdings" panose="05000000000000000000" pitchFamily="2" charset="2"/>
              <a:buChar char="q"/>
            </a:pPr>
            <a:r>
              <a:rPr lang="en-ZA" sz="8000" dirty="0"/>
              <a:t>Compliance with national, regional and international treaty reporting obligations, through annual reports on the implementation of the NPAC and State Party reports to the UNCRC and African Committee of Experts on the Rights and Welfare of the Child.</a:t>
            </a:r>
          </a:p>
          <a:p>
            <a:pPr marL="342900" indent="-342900" algn="just">
              <a:buFont typeface="Wingdings" panose="05000000000000000000" pitchFamily="2" charset="2"/>
              <a:buChar char="q"/>
            </a:pPr>
            <a:r>
              <a:rPr lang="en-ZA" sz="8000" dirty="0"/>
              <a:t>The draft child rights national monitoring, reporting and follow-up framework has been developed to amongst others;</a:t>
            </a:r>
          </a:p>
          <a:p>
            <a:pPr marL="800100" lvl="1" indent="-342900" algn="just">
              <a:buFont typeface="Wingdings" panose="05000000000000000000" pitchFamily="2" charset="2"/>
              <a:buChar char="q"/>
            </a:pPr>
            <a:r>
              <a:rPr lang="en-US" sz="8000" dirty="0"/>
              <a:t>Support the collection and consolidation of appropriately disaggregated data to assess progress in the overall goal to ensure the development of all children to their full potential and; to identify systemic gaps and challenges and their implications and facilitate use of information in government’s ongoing systems strengthening cycle aligned to national planning cycles.</a:t>
            </a:r>
          </a:p>
          <a:p>
            <a:pPr marL="800100" lvl="1" indent="-342900" algn="just">
              <a:buFont typeface="Wingdings" panose="05000000000000000000" pitchFamily="2" charset="2"/>
              <a:buChar char="q"/>
            </a:pPr>
            <a:endParaRPr lang="en-US" sz="3200" dirty="0"/>
          </a:p>
          <a:p>
            <a:pPr marL="342900" indent="-342900" algn="just">
              <a:buFont typeface="Wingdings" panose="05000000000000000000" pitchFamily="2" charset="2"/>
              <a:buChar char="q"/>
            </a:pPr>
            <a:endParaRPr lang="en-ZA" sz="4400" dirty="0"/>
          </a:p>
          <a:p>
            <a:pPr marL="342900" indent="-342900" algn="just">
              <a:buFont typeface="Wingdings" panose="05000000000000000000" pitchFamily="2" charset="2"/>
              <a:buChar char="q"/>
            </a:pPr>
            <a:endParaRPr lang="en-ZA" sz="4400" dirty="0"/>
          </a:p>
          <a:p>
            <a:pPr marL="342900" indent="-342900" algn="just">
              <a:buFont typeface="Wingdings" panose="05000000000000000000" pitchFamily="2" charset="2"/>
              <a:buChar char="q"/>
            </a:pPr>
            <a:endParaRPr lang="en-ZA" sz="4400" dirty="0"/>
          </a:p>
          <a:p>
            <a:pPr marL="800100" lvl="1" indent="-342900" algn="just">
              <a:buFont typeface="Wingdings" panose="05000000000000000000" pitchFamily="2" charset="2"/>
              <a:buChar char="q"/>
            </a:pPr>
            <a:endParaRPr lang="en-ZA" sz="4000" dirty="0"/>
          </a:p>
          <a:p>
            <a:pPr marL="342900" indent="-342900" algn="just">
              <a:buFont typeface="Wingdings" panose="05000000000000000000" pitchFamily="2" charset="2"/>
              <a:buChar char="q"/>
            </a:pPr>
            <a:endParaRPr lang="en-ZA" sz="4400" dirty="0"/>
          </a:p>
          <a:p>
            <a:pPr marL="342900" indent="-342900" algn="just">
              <a:buFont typeface="Wingdings" panose="05000000000000000000" pitchFamily="2" charset="2"/>
              <a:buChar char="q"/>
            </a:pPr>
            <a:endParaRPr lang="en-GB" sz="4400" dirty="0"/>
          </a:p>
          <a:p>
            <a:pPr marL="342900" indent="-342900" algn="just">
              <a:buFont typeface="Wingdings" panose="05000000000000000000" pitchFamily="2" charset="2"/>
              <a:buChar char="q"/>
            </a:pPr>
            <a:endParaRPr lang="en-GB" sz="4400" dirty="0"/>
          </a:p>
          <a:p>
            <a:pPr marL="342900" indent="-342900" algn="just">
              <a:buFont typeface="Wingdings" panose="05000000000000000000" pitchFamily="2" charset="2"/>
              <a:buChar char="q"/>
            </a:pPr>
            <a:endParaRPr lang="en-GB" sz="4400" dirty="0"/>
          </a:p>
          <a:p>
            <a:pPr marL="342900" indent="-342900" algn="just">
              <a:buFont typeface="Wingdings" panose="05000000000000000000" pitchFamily="2" charset="2"/>
              <a:buChar char="q"/>
            </a:pPr>
            <a:endParaRPr lang="en-GB" sz="4400" dirty="0"/>
          </a:p>
          <a:p>
            <a:pPr marL="342900" indent="-342900" algn="just">
              <a:buFont typeface="Wingdings" panose="05000000000000000000" pitchFamily="2" charset="2"/>
              <a:buChar char="q"/>
            </a:pPr>
            <a:endParaRPr lang="en-ZA" sz="44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q"/>
            </a:pPr>
            <a:endParaRPr lang="en-ZA" dirty="0"/>
          </a:p>
          <a:p>
            <a:endParaRPr lang="en-US" sz="2000" dirty="0"/>
          </a:p>
          <a:p>
            <a:pPr algn="just"/>
            <a:endParaRPr lang="en-US" sz="2000" dirty="0"/>
          </a:p>
          <a:p>
            <a:pPr algn="just"/>
            <a:endParaRPr lang="en-US" sz="2000" dirty="0"/>
          </a:p>
          <a:p>
            <a:pPr algn="just"/>
            <a:endParaRPr lang="en-ZA" sz="2200" dirty="0"/>
          </a:p>
        </p:txBody>
      </p:sp>
      <p:sp>
        <p:nvSpPr>
          <p:cNvPr id="8" name="Title 7">
            <a:extLst>
              <a:ext uri="{FF2B5EF4-FFF2-40B4-BE49-F238E27FC236}">
                <a16:creationId xmlns:a16="http://schemas.microsoft.com/office/drawing/2014/main" xmlns="" id="{290B6F49-87D2-4719-92A1-018149BC3C06}"/>
              </a:ext>
            </a:extLst>
          </p:cNvPr>
          <p:cNvSpPr>
            <a:spLocks noGrp="1"/>
          </p:cNvSpPr>
          <p:nvPr>
            <p:ph type="ctrTitle"/>
          </p:nvPr>
        </p:nvSpPr>
        <p:spPr>
          <a:xfrm>
            <a:off x="193964" y="72736"/>
            <a:ext cx="11767127" cy="752079"/>
          </a:xfrm>
        </p:spPr>
        <p:txBody>
          <a:bodyPr>
            <a:noAutofit/>
          </a:bodyPr>
          <a:lstStyle/>
          <a:p>
            <a:pPr algn="l"/>
            <a:r>
              <a:rPr lang="en-US" sz="4400" dirty="0"/>
              <a:t/>
            </a:r>
            <a:br>
              <a:rPr lang="en-US" sz="4400" dirty="0"/>
            </a:br>
            <a:r>
              <a:rPr lang="en-US" sz="4400" dirty="0"/>
              <a:t/>
            </a:r>
            <a:br>
              <a:rPr lang="en-US" sz="4400" dirty="0"/>
            </a:br>
            <a:endParaRPr lang="en-ZA" sz="4400" dirty="0"/>
          </a:p>
        </p:txBody>
      </p:sp>
      <p:sp>
        <p:nvSpPr>
          <p:cNvPr id="10" name="TextBox 9">
            <a:extLst>
              <a:ext uri="{FF2B5EF4-FFF2-40B4-BE49-F238E27FC236}">
                <a16:creationId xmlns:a16="http://schemas.microsoft.com/office/drawing/2014/main" xmlns=""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xmlns=""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
        <p:nvSpPr>
          <p:cNvPr id="3" name="Rectangle 2"/>
          <p:cNvSpPr/>
          <p:nvPr/>
        </p:nvSpPr>
        <p:spPr>
          <a:xfrm>
            <a:off x="41275" y="10982"/>
            <a:ext cx="12044708" cy="461665"/>
          </a:xfrm>
          <a:prstGeom prst="rect">
            <a:avLst/>
          </a:prstGeom>
        </p:spPr>
        <p:txBody>
          <a:bodyPr wrap="square">
            <a:spAutoFit/>
          </a:bodyPr>
          <a:lstStyle/>
          <a:p>
            <a:r>
              <a:rPr lang="en-US" sz="2400" b="1" dirty="0">
                <a:latin typeface="Arial Black" panose="020B0A04020102020204" pitchFamily="34" charset="0"/>
              </a:rPr>
              <a:t>CURRENT STATUS ON THE IMPLEMENTATION OF THE NPAC</a:t>
            </a:r>
          </a:p>
        </p:txBody>
      </p:sp>
      <p:sp>
        <p:nvSpPr>
          <p:cNvPr id="2" name="AutoShape 2" descr="data:image/png;base64,iVBORw0KGgoAAAANSUhEUgAABPgAAAJ8CAYAAABjth9uAAAAAXNSR0IArs4c6QAAIABJREFUeF7s3QuUVNWZ8P1nn4KmQVBIFLzFJIpGTSJGA0aMRnHUSLwlitHIqxjrBoIBvASMGocYEzVEDEJ312kVdTJeEBNIvEQnGkKC47h8/TTLmYERNcYrMYKKKN1N7W8dp9u3bbq6zj5n97lU/XutWbNG99ln1+85Euefqi4l/KRVYGcReV9E3k7rC+DcCCCAAAIIIIAAAggggAACCCCAAALhBVT4LT6+Q6FQmKi1vldrfZbrusv62n/atGlDOzo67hORI3pZd1epVDqj668XCoX9tdatIjJORDpE5FERmV4qldZ1v9bvut7O5fda2+sCzoDAFxCOyxBAAAEEEEAAAQQQQAABBBBAAIFaErAa+KZOnbrn1q1bfycio7XWp1ULfMVicbdyubxaRN7SWj/TA/Zx13UXe3+tUCiM0Vo/JCIfiMiNIrKDiEwVkTdF5JhSqfSSyboKcc/qPfyeOcTDROALgcelCCCAAAIIIIAAAggggAACCCCAQK0IWAt8kyZNahg+fPgSpdTxIrKd1vrMaoGvUCgcqrV+UGtdcF33zgqoKp/Pl0RkYiaTmdDU1LTGW1csFg8rl8v3aa2bXdedIyJ+1/V2G7/X2l4X5jki8IXR41oEEEAAAQQQQAABBBBAAAEEEECgRgRsBT4vfF0mIudorX+olFqktT6vWuDL5XJnKKWaReS4Uqn0eG+mxWJxZLlcXqm1fsp13bNERHvrZs2aNXjTpk3LRWRIY2PjxPb29kY/6xYuXPhOz/vYvkeYsxg8VwQ+AyyWIoAAAggggAACCCCAAAIIIIAAArUqYCXw5XK58Uqpe5RSF2qtnxeR3/kJfPl8fp6InC0iXuSbKSI7icgarfUs13W9j+TqbDZ7sOM4D2utF7iu663/6CeXy81XSp0uIt67+Xbys67r47zd97F9jzBnMXjQCHwGWCxFAAEEEEAAAQQQQAABBBBAAAEEalUgdOCbNm3azh0dHY9orVe6rjstn897X4JRNfDl8/mBIuJ9CceJIvIX76O2SqntvC/OEJFRSqlzW1pa7sjn84d07lfs+THeXC53hVJqtvcOwM4Befftc11v7xS0fY8wZzF40Ah8BlgsRQABBBBAAAEEEEAAAQQQQAABBGpVIFTg6/y9e65S6jNtbW0nL1myZGO3WNbnR3Tz+bz3RRn3iMjAtra2U7xrPeRsNjvKcZwHvN/jJyJHKqX21lrfr7U+p+dHfrsHPqXUID/regt8hULhCD/X+r2H33WVPpbs82Ej8PmEYhkCCCCAAAIIIIAAAggggAACCCBQywKhAl+hUDhPa/1TrfXJrut634YrfgNfX6id4c774oxviMhm3sHXqxaBr5b/yeS1IYAAAggggAACCCCAAAIIIIAAAj4FAge+GTNmbP/BBx/cr5Q6rI97vd3XF2hMmjQpIyKZpUuXtnXfo/PLN+7QWp+mtX7Rz+/WC/N77xL6O/iGiYj3P5V+RorI+yLyrs9ZswwBBBBAAAEEEEAAAQQQQAABBBBAoAYFAgc+73foKaWO1Fp7X4zx0Y/WerRSao5SqqS1/vPAgQMfWbRo0T962nV7p99Nrute2CPweV+ecW65XD5mwIABf+vr23Edxxmmtf664ziD/KwrlUpedPzYT7Vv0TW9R5izdDtYX3HPWzaqM/Bt863ANfic8pIQQAABBBBAAAEEEEAAAQQQQAABBCoIBA58lUT9fkR3ypQpwxsaGh4WkeGZTOa4pqYm79t3vY/47iUiDyulXtBan1gqld7P5/MlEZmYyWQmNDU1rfHWFYtF75tz7/O+nMN1Xe/jvMrnut6O7vda2+vCPJh8RDeMHtcigAACCCCAAAIIIIAAAggggAACNSIQWeDL5XKnKqXu8T522/VlGYVC4Uyt9S0i8opSaoHWulFEZolIg9b6pK7f65fL5cYqpbwv3vA+ynu9iHhf0DFVRN7qHgcN1m1zFoNrrZ4lxHNE4AuBx6UIIIAAAggggAACCCCAAAIIIIBArQjEGvi8d93lcrljlVJetPuciLRrrf/oOM7MlpaW/+yOnM1mD3Acp1lExolIh4g8KiLTS6XSOtN1vcVGbw+b9zDZL+DDROALCMdlCCCAAAIIIIAAAggggAACCCCAQC0JWA98feHk8/l5Wuunu97BFydkks4S0IHAFxCOyxBAAAEEEEAAAQQQQAABBBBAAIFaEogs8GWz2VFKqWVa67mtra2r4kRM0llCOBD4QuBxKQIIIIAAAggggAACCCCAAAIIIFArApEFvlwud4JSasKGDRvmLF261PtderH9JOksIRAIfCHwuBQBBBBAAAEEEEAAAQQQQAABBBCoFYHIAl+tgCXodRD4EjQMjoIAAggggAACCCCAAAIIIIAAAgjEJUDgi0s+/H0JfOEN2QEBBBBAAAEEEEAAAQQQQAABBBBIvQCBL70jJPCld3acHAEEAgoceen/XBnw0tguU6Lee/Tq0dfFdgBujAACCCCAAAIIIIAAAjUvQOBL74gJfOmdHSdHAIGAAkdduu5VEb1LwMvjuuwSAl9c9NwXAQQQQAABBBBAAIH6ECDwpXfOBL70zo6TI4BAQAECX0A4LkMAAQQQQAABBBBAAIGaFiDwpXe8BL70zo6TI4BAQIH+CnyvPnWn7PqlMwKequplvIOvKhELEEAAAQQQQAABBBBAIIwAgS+MXrzXEvji9efuCCAQg0B/BD4v7nUFvn6KfAS+GJ4VbokAAggggAACCCCAQD0JEPjSO20CX3pnx8kRQCCggO3A1xX3uo7jBb5+iHwEvoDz5jIEEEAAAQQQQAABBBDwJ0Dg8+eUxFUEviROhTMhgEC/CtgMfD3jXj9GPgJfvz4VbI4AAggggAACCCCAAAIEvvQ+AwS+9M6OkyOAQEABW4GvUtzrp8hH4As4by5DAAEEEEAAAQQQQAABfwIEPn9OSVxF4EviVDgTAgj0q4CNwFct7vVD5CPw9etTweYIIIAAAggggAACCCBA4EvvM0DgS+/sODkCCAQUCBv4/MY9y5GPwBdw3lyGAAIIIIAAAggggAAC/gQIfP6ckriKwJfEqXAmBBDoV4Ewgc807lmMfAS+fn0q2BwBBBBAAAEEEEAAAQQIfOl9Bgh86Z0dJ0cgToHhIjJRRMaJyGgR2VFEBsR5IJN7Dx253wHKyQw0uSbutW2b1r+8ZdP6N+I+h8/7d4jImyLynIj8h4jcLyIbfV7LMgQQQAABBBBAAAEEEIhJgMAXE7yF2xL4LCCyBQJ1JjBZRM4XkVQFsu4zIvBF/sS2i8giEfmXyO/MDRFAAAEEEEAAAQQQQMC3AIHPN1XiFhL4EjcSDoRAogVmiMg5iT6hj8MR+Hwg9c+SW0VkYf9sza4IIIAAAggggAACCCAQVoDAF1YwvusJfPHZc2cE0iZwlIhcl7ZD93ZeAl+sU7xYRB6N6wSzFz1RUFqa47p/wPu+N3/62KEBr+UyBBBAAAEEEEAAAQR8CxD4fFMlbiGBL3Ej4UAIJFbgJhEZk9jTGRyMwGeAZX/p0yJynv1t/e1I4PPnxCoEEEAAAQQQQACB+hQg8KV37gS+9M6OkyMQpcAeInJvlDfsz3sR+PpT19fe3xKRl3yttLyIwGcZlO0QQAABBBBAAAEEakqAwJfecRL40js7To5AlALeN+bOi/KG/XkvAl9/6vra+4rOb9b1tdjmIgKfTU32QgABBBBAAAEEEKg1AQJfeidK4Evv7Dg5AlEK5ESkEOUN+/NeBL7+1PW1d4uIuL5WWl5E4LMMynYIIIAAAggggAACNSVA4EvvOAl86Z0dJ0cgSoFZInJWlDfsz3sR+PpT19fevxSR632ttLyIwGcZlO0QQAABBBBAAAEEakqAwJfecRL40js7To5AlAIXisiZUd6wP+9F4OtPXV973yEi832ttLyIwGcZlO0QQAABBBBAAAEEakqAwJfecRL40js7To5AlALGgW/BggW7Tps2beeBAwd+7D8jHnvssXfHjx+/tvvhK63t+QI3b9689eKLL/7b4sWL/xHmxRP4wuhZuZbAZ8b43vzpY4eaXcJqBBBAAAEEEEAAAQTMBQh85mZJuYLAl5RJcA4Eki1gFPiee+65z++1116NlV5Sz1BH4Ks+/LZN61/esmn9G9VXpmIFgc9sTAQ+My9WI4AAAggggAACCAQUIPAFhEvAZQS+BAyBIyCQAgHfgW/16tX7HHroocOqvaZ169Z9MHr06Ge9dQS+aloiBL7qRn5W8BFdP0qsQQABBBBAAAEEEKhXAQJfeidP4Evv7Dg5AlEK+Ap8PUPd3Xff/ea3v/3tv3YdtHv86+vjtnfdddenTz/99B3b29v14sWLX585c+arNl8sH9G1qRloL97BZ8bGO/jMvFiNAAIIIIAAAgggEFCAwBcQLgGXEfgSMASOgEAKBHwFvu4Br2fc6x75xowZM6Sv36VH4Nv2ieAdfHb+KeEdfHYc2QUBBBBAAAEEEECgNgUIfOmdK4EvvbPj5AhEKeAr8HX97r3169e353K5F1asWPFukEMS+Ah8QZ4bP9cQ+PwosQYBBBBAAAEEEECgXgUIfOmdPIEvvbPj5AhEKRAq8HUFu54HrvQuPwIfga+/Hm4CX3/Jsi8CCCCAAAIIIIBALQgQ+NI7RQJfemfHyRGIUsAo8PX8/XoEvvCj4iO64Q29HQh8dhzZBQEEEEAAAQQQQKA2BQh86Z0rgS+9s+PkCEQp4CvwVfodfAS+8KMi8IU3JPDZMWQXBBBAAAEEEEAAgdoVIPCld7YEvvTOjpMjEKWAr8A3bdq0T1533XWfGjJkSMY73GOPPfbu+PHj13Y/aPdv2uUjuv5HSODzb9XXSt7BZ8eRXRBAAAEEEEAAAQRqU4DAl965EvjSOztOjkCUAr4Cn3eg7u/i6+uA7e3tevHixa/PnDnz1Z7r+B1828oR+Ow87gQ+O47sggACCCCAAAIIIFCbAgS+9M6VwJfe2XFyBKIU8B34vEN1fZtupQP2/B19BL7qo4w78O322RH7DWzIDKl+0uorDj1mLzn+zC9WXxh2hVLXnz3end19GwJfWFSuRwABBBBAAAEEEKhlAQJfeqdL4Evv7Dg5AlEKGAU+72A9P67bddhKH8vt/mJ4B9+2oyXwBXjcCXwB0LgEAQQQQAABBBBAoJ4FCHzpnT6BL72z4+QIRClgHPiiPJzpvYaO3O8A5WQGml4X53oCXwB9Al8ANC5BAAEEEEAAAQQQqGcBAl96p0/gS+/sODkCUQoQ+KLU7uVeBL4AAyDwBUDjEgQQQAABBBBAAIF6FiDwpXf6BL70zo6TIxClAIEvSm0Cnx1tAp8dR3ZBAAEEEEAAAQQQqBsBAl96R03gS+/sODkCUQoQ+KLUJvDZ0Sbw2XFkFwQQQAABBBBAAIG6ESDwpXfUBL70zo6TIxClAIEvSm0Cnx1tAp8dR3ZBAAEEEEAAAQQQqBsBAl96R03gS+/sODkCUQoQ+KLUJvDZ0Sbw2XFkFwQQQAABBBBAAIG6ESDwpXfUBL70zo6TIxClAIEvSm0Cnx1tAp8dR3ZBAAEEEEAAAQQQqBsBAl96R03gS+/sODkCUQoQ+KLUJvDZ0Sbw2XFkFwQQQAABBBBAAIG6EbAe+AqFwkSt9b1a67Nc111WTbJQKOyvtW4VkXEi0iEij4rI9FKptK77tbbX9XYu2/fwu181owp/n8AXEI7LEKgzAQJfzANv27T+5S2b1r8R1zF2++yI/QY2ZIbYuP+hx+wlx5/5RRtb9b0Hga//jbkDAggggAACCCCAQE0JWA18U6dO3XPr1q2/E5HRWuvTqgW+QqEwRmv9kIh8ICI3isgOIjJVRN4UkWNKpdJLnrbtdRXiXmLO4vMJI/D5hGIZAnUuQOCL+QEg8AUYAIEvABqXIIAAAggggAACCNSzgLXAN2nSpIbhw4cvUUodLyLbaa3PrBL4VD6fL4nIxEwmM6GpqWmNN4hisXhYuVy+T2vd7LruHBGxva63edu+h9/9wjx7BL4welyLQP0IEPhinjWBL8AACHwB0LgEAQQQQAABBBBAoJ4FbAU+L2hdJiLnaK1/qJRapLU+r6/AVywWR5bL5ZVa66dc1z1LRLQ3iFmzZg3etGnTchEZ0tjYOLG9vb3R5rqFCxe+03PgSTqLwcNI4DPAYikCdSxA4It5+AS+AAMg8AVA4xIEEEAAAQQQQACBehawEvhyudx4pdQ9SqkLtdbPi8jvqgW+bDZ7sOM4D2utF7iuO6/7EHK53Hyl1Oki4r2bbyeb67o+9tv9fkk6i8HDSOAzwGIpAnUsQOCLefgEvgADIPAFQOMSBBBAAAEEEEAAgXoWCB34pk2btnNHR8cjWuuVrutOy+fz3pdlVA18+Xz+kM51Rdd17+wR+K5QSs0WkeM6/7q3n5V1pVLp8Z4DT9JZDB5GAp8BFksRqGMBAl/MwyfwBRgAgS8AGpcggAACCCCAAAII1LNAqMDX+Xv3XKXUZ9ra2k5esmTJxm6xrM+P6BYKhSO01vdrrc/p+VHeXC73UeBTSg2yua63wJeksxg8jAQ+AyyWIlDHAr4D36mnnrr9lVdeuds+++wzuKGhQW3dulX/13/91/tXXnnlK8uWLfvo1xscfPDBjTfccMOnxo4dO7ShocHZvHlzefXq1e8UCoW/Pf/8821d1rb38/YdOnK/A5STGeh3nmMPPkBuXnytDGwYKIUZl8rKP23z3/FU3MrvtVfMuUDy554pTTf9Un58rfd9Uf/78x8rfy377rNXxf3XrVv3wejRo5+ttMCvc7V1Xd+iu/foz8nlc38k4748XgYNGiSbN78nf1q9Un541Vx5/fVXfZHyLbq+mLovem/+9LFDja/iAgQQQAABBBBAAAEEDAVCBb5CoXCe1vqnWuuTXddd7d3bb+BL0rvmknQWg/kR+AywWIpAHQv4CnyTJk3aYeHChXvsuOOOA9esWfP+2rVr3/dC37777jv473//e/uMGTNeWrp06dvDhw/PrFq1ap/Pf/7zQ1544YUPvHUHHnjgdiNHjmx47LHH3vnqV7/6P5617f265mcS+IYO3U5+edMCOfLwQ+S1N/5uFPj8Xnv5nBky9byzpGFQg1x/480fC3y/vHmBfPbTn5KMI+0ZRzq6XsOoUaMGbr/99gO8KNrl1fP59OvsZ50X+IaP2GHIHbf+Sr7w+TGy7vn/kf95bo0ceMBBMmrULvLnx1bK2ed5vxWj+g+Br7pRjxUEPmMyLkAAAQQQQAABBBAIIhA48M2YMWP7Dz744H6l1GF93Pht72O2vb1rLkm/9y5JZ+lmOUxEvP+p9DNSRN4XkXeDDJ5rEECgbgQKInJKtVe7fPnyPU444YQdVqxY8fY3v/nNl7rW//a3v93j+OOPH/7b3/5248knn/zS1VdfPXL27Nmjnn322c1HH330Cxs3bix/6Utfarz77rv32HXXXRvmzZv32jXXXPMP2/t1nWfoyP32V05mQLXX4/39H879nkzL/x/JZBx58x8bjAJftWsPHz9WLplVkMO+8mUZMCAjbe3t2wS+rjO2bVr/2pZN6//u/d8XX3zxJ6+44oqdX3nllfYzzzzzpaeeeuqD3l6LX2c/6/7l7tInvjf9wsEXnH+R/OXZp2VK7tvy3nubxHtH340LWmX3XT8lP/3ZPLn9X2+uyhpV4Hv37S3u+RNvv7L7gc6bt3zy8E/sek3VQyZogRa9+efTx+2doCNxFAQQQAABBBBAAIEaFQgc+PL5/ECl1JFa652622itRyul5iilSlrrPw8cOPCRRYsW/aOnX7VvrnUcZ5jW+uuO4wzq61t0TdeVSiUvOn7sJ0ln6XawvuKet2xUZ+Db5luBa/RZ5WUhgEAwgRneG+qqXfr000/vs9deew36wQ9+8MoNN9zwVtf6yy+/fKdLL710l6eeeuq98ePHr/u3f/u3zx5xxBHbL168+I2ZM2e+3rXu1ltv3X3y5MmfvOeeezZ8+9vffsn2fl33GTpyv8/7+YjueWefLlf+YKb8f8/8p+w8aicZNmyo78Dn59oVd7d++M7AN9a/+eE9jvraoX0Fvle3bFq//qCDDmq89957P/vJT35ywI9+9KPXrr322jcrzcWvs591s+cUBy9p/dfBXzt8gjS7C+Xnv/jpR7f958t/KmedMUWW/fou+f4PvlftMZGoAt+WLR2LchOWzO1+oPOve+TcxsHDbqh6yAQt6Ax83jvu+UEAAQQQQAABBBBAoF8FAge+Sqfy+xFdEVH5fL4kIhMzmcyEpqamNd6exWLR++bc+7TWza7rzumHdb0dPUln8TtwPqLrV4p1CNS3gK+P6FYi+uUvf7nHGWecsdMf/vCHjUcfffS6tWvX7r/bbrs1XHzxxX9bvHjxR//lzaWXXjrysssu2+2ZZ5557ytf+cpa2/uddNJJw1zX/eyQIdsNnD33x3LnPb+pOFXv997d3HStjBixg1xw0ZXy4x9eJNtvP8xX4PN77V23LpTGxka56tqFcs53TpUzJp3YV+B7ecum9W8sW7bsM6eccson/vCHP7xz9NFHP9fXY+nX2c+6U888PvP7B/88ZPfdPiWXz/u+/Gr53R/d+uyzsvL9iy6Xp5/5v/Kdc75Z9Z+UqAKf8CUbVWfBAgQQQAABBBBAAAEEugtEFvhyudypSql7tNandX2pRi6XG6uUekBEvF/Kfr2I7CAiU0XkrUwmc1xTU9Pz3mH7YV1izhLicSTwhcDjUgTqSCBw4Ov6PXrDhg3z3nH28k9/+tO/P/fcc5/fYYcdMvl8/sVf/epXH72DeNq0aZ+87rrrPvXaa6+1V/riiDD7mQQ+L74defhX5Jrrm+XnC2/68Msu/Aa+INfeOP+fqwa+k47/2gfNzc2f9v5Lq1mzZv31tttu29jXM+jX2c+6rx0ztvzoQ48N2WGH4XLh96fLn1b/4aNbf/Pk0+VHV1wjr772ihx7wler/mNB4KtK1HMBv4PPmIwLEEAAAQQQQAABBIIIxBr4vANns9kDHMdpFpFxIh/+EvJHRWR6qVRa1/0F2VzXW2yM6yxBhtZ5DYEvBB6XIlBHAoEC3ze+8Y1hv/jFL/b4zGc+M2j58uVvfetb33pxv/32G/TAAw/sPXjwYCeXy72wYsWKj34HaLXAZ2u/al+y4X2j7bTcZFl+38NSuOAHH47Zb+ALeq2fwHdzy/WDzjjjjB39vHvPr/OJJ574nJ95nJM9Xf/LkqWDGxsHy4XfP19W//sqAl90fwAQ+KKz5k4IIIAAAggggEBdC1gPfH1p5vP5eVrrp7vewRenfJLOEtCBwBcQjssQqDMB48A3efLk4ddee+2nvG97ffjhhzeeccYZf924ceNWz83PO8Z6voPP5n59Bb4Tjz9aFlx7xYe/F++7Uy+R/177v/89kZ/AF+baaoFvz91HvP7rpbcN975puOudkNWeQb/OftbxDr5q2v369wl8/crL5ggggAACCCCAAAJdApEFvmw2O0optUxrPbe1tfX/vX0ghlkk6SwhXj6BLwQelyJQRwJGge+yyy4befHFF+8yePDgzL333vsPL+51t/LzO9+6/w4+2/v1Ffi80Hb2d77V52i96Dfua9t+qXDYa/v6HXzFc7618corvr/9a6+9tuXLX/7ymq5Y2tdB/Tr7Wcfv4Iv1n3YCX6z83BwBBBBAAAEEEKgfgcgCXy6XO0EpNWHDhg1zli5d6v3Ovdh+knSWEAgEvhB4XIpAHQn4Dnzz58/fpVgset/QLc3NzW9ceOGFr/V0+v3vf7/X4YcfvsPixYtfnzlz5qtdf//WW2/dY/LkyTv9+te//sepp576ovfXbe/n7dlX4Dvr2yfL1756yDaj9f7a4MGN8sjKx+SFF/8m//yTbb+INcy11d7Bt+hnl7131pmTtlu2bNmbp59++seCaaXn0K+zn3UXXJT1vkV3SKVv0Z185rnyqxV3y0VzvC9c7vuH38FXTWibv0/gMybjAgQQQAABBBBAAIEgApEFviCH45o+BQh8PCAIIOBHwFfgu+SSS3byvgXX2/Cqq6565dprr/17b5v/5Cc/2Xn27Nm7PPvss5snTJjwnPdutIMPPrjxrrvu2nOXXXYZ1PURVNv7dZ2l2u/g6+3Mfj6iWwnSz7XVAt+D99605eCDxgz82c9+9tpll132up+h+XX2s+72u1p2/N70C4dccP5F8pdnn5YpuW/Le+9tkr1Hf05uXNAqu+/6Kfnpz+bJ7f96c9WjEfiqEvVcQOAzJuMCBBBAAAEEEEAAgSACBL4gasm4hsCXjDlwCgSSLlA18A0fPjyzatWqfb7whS8MWb9+ffvGjRu9Lzz62M+TTz753ne+852/HnDAAY133333nvvss8/gv/71rx/893//9/sHHnjgdt7vl3v88cffmThx4offfm5zPy8imnyLbs+z9xbpvHf1tSy8+sOlhRmXyso/Pd7rHMMGvqFDt5M/PvivHSN32lFmzZr10s0337yh5426Xpv317u+vMSPs+fiZ912I9Q+++yzz5BFC26SfT+3v7zw4jpZs/a/5MADDpJRo3aRx/59lRRmTPkw+lX7IfBVE9rm7xP4jMm4AAEEEEAAAQQQQCCIAIEviFoyriHwJWMOnAKBpAtUDXzf/e53R1x//fV7bL/99gMqvZjHHnvs3fHjx6/1/v6ECRO2u+qqq3Y9+OCDhzY0NDibN28ur169+p1CofC3559/vs32ft490xr4vJDYeuPVW5WScs9vHu6y7i3w+XHuur7aPHb77Ij9BjZkhnxpzJflwu/NkS8f/BUZNGiQbN78nvxp9Ur54VVz5fXXP/q0dZ/PM4HP+B93Ap8xGRcggAACCCCAAAIIBBEg8AVRS8Y1BL5kzIFTIJB0gaqBL+kvoPv5gnxEt9Lr+z9nflMumDpFLrr06orv4LNh07Zp/ctbNq0vyRa5AAAgAElEQVR/o6+9Zs6cueOMGTNGee/yW7Fixbs27tu1R1fgs7Engc9YkcBnTMYFCCCAAAIIIIAAAkEECHxB1JJxDYEvGXPgFAgkXYDA18uEvI/ONi34kez3udFyxjkz5LnnfX33RaBZVwt83kek77zzzk97H3s+5ZRT1j3zzDMfBLpRhYsIfDY1jfci8BmTcQECCCCAAAIIIIBAEAECXxC1ZFxD4EvGHDgFAkkXIPD1MqGxBx8gN1z7Q/nN/f8mP5nf1K8zrBb4vI/YNjU1ffq3v/3tht6+uTjs4Qh8YQVDXU/gC8XHxQgggAACCCCAAAJ+BQh8fqWSt47Al7yZcCIEkihA4It5KtUCX38fj8DX38J97k/gi5WfmyOAAAIIIIAAAvUjQOBL76wJfOmdHSdHIEqBWSJyVpQ37M972fwdfP15zu5711LgG3/saPn6GV/ofzqlrj97vDu7+41mL3qioLQ09//Nrd6BwGeVk80QQAABBBBAAAEEKgkQ+NL7bBD40js7To5AlAI5ESlEecP+vBeBz1zX5jv4Jpyyrxx50r7mhzC9gsBnKsZ6BBBAAAEEEEAAgToXIPCl9wEg8KV3dpwcgSgFJorIvChv2J/3IvCZ69oMfKfmDpYxh37K/BCmVxD4TMVYjwACCCCAAAIIIFDnAgS+9D4ABL70zo6TIxClwB4icm+UN+zPexH4zHVtBr7v/eSf5JOjhpofwvQKAp+pGOsRQAABBBBAAAEE6lyAwJfeB4DAl97ZcXIEoha4SUTGRH3T/rgfgc9c1Vbg22PvT0p27uHmBwhyBYEviBrXIIAAAggggAACCNSxAIEvvcMn8KV3dpwcgagFjhKR66K+aX/cj8Bnrmor8J05/RDZ76BdzA8Q5AoCXxA1rkEAAQQQQAABBBCoYwECX3qHT+BL7+w4OQJxCMwQkXPiuLHNexL4zDVtBL6vHr+3HDvp8+Y3D3oFgS+oHNchgAACCCCAAAII1KkAgS+9gyfwpXd2nByBuAQmi8j5IjIwrgOEvS+Bz1wwTOAbMMCRfzp1fxl/3GjzG4e5gsAXRo9rEUAAAQQQQAABBOpQgMCX3qET+NI7O06OQJwCw0XE+2bdcSLiVZsdRWRAnAcyuTeBz0Trf9eaBL7MAEeG7TBIRu6+vey1/8gPvzF3yNAG85uGvYLAF1aQ6xFAAAEEEEAAAQTqTIDAl96BE/jSOztOjgACAQWOunTdqyI6ol8EF/CQ2152yaNXj47tdyDetjr7pGg5yNqriWIjAl8UytwDAQQQQAABBBBAoIYECHzpHSaBL72z4+QIIBBQgMBnDkfgMzezeMV786ePHWpxP7ZCAAEEEEAAAQQQQKBXAQJfeh8MAl96Z8fJEUAgoACBzxyOwGduZvEKAp9FTLZCAAEEEEAAAQQQqCxA4Evv00HgS+/sODkCCAQUIPCZwxH4zM0sXkHgs4jJVggggAACCCCAAAIEvlp8Bgh8tThVXhMCCPQpQOAzf0AIfOZmFq8g8FnEZCsEEEAAAQQQQAABAl8tPgMEvlqcKq8JAQQIfJafAQKfZVCz7Qh8Zl6sRgABBBBAAAEEEAgowEd0A8Il4DICXwKGwBEQQCBaAd7BZ+5N4DM3s3gFgc8iJlshgAACCCCAAAIIVBYg8KX36SDwpXd2nBwBBAIKEPjM4Qh85mYWryDwWcRkKwQQQAABBBBAAAECXy0+AwS+WpwqrwkBBPoUIPCZPyAEPnMzi1cQ+CxishUCCCCAAAIIIIAAga8WnwECXy1OldeEAAIEPsvPAIHPMqjZdgQ+My9WI4AAAggggAACCAQU4CO6AeEScBmBLwFD4AgIIBCtAO/gM/cm8JmbWbyCwGcRk60QQAABBBBAAAEEKgsQ+NL7dBD40js7To4AAgEFCHzmcAQ+czOLVxD4LGKyFQIIIIAAAggggACBrxafAQJfLU6V14QAAn0KEPjMHxACn7mZxSsIfBYx2QoBBBBAAAEEEECAwFeLzwCBrxanymtCAAECn+VngMBnGdRsOwKfmRerEUAAAQQQQAABBAIK8BHdgHAJuIzAl4AhcAQEEIhWgHfwmXsT+MzNLF5B4LOIyVYIIIAAAggggAAClQUIfOl9Ogh86Z0dJ0cAgYACBD5zOAKfuZnFKwh8FjHZCgEEEEAAAQQQQIDAV4vPAIGvFqfKa0IAgT4FCHzmDwiBz9zM4hUEPouYbIUAAggggAACCCBA4KvFZ4DAV4tT5TUhgACBz/IzQOCzDGq2HYHPzIvVCCCAAAIIIIAAAgEF+IhuQLgEXEbgS8AQOAICCEQrwDv4zL0JfOZmFq8g8FnEZCsEEEAAAQQQQACBygIEvvQ+HQS+9M6OkyOAQEABAp85HIHP3MziFQQ+i5hshQACCCCAAAIIIEDgq8VngMBXi1PlNSGAQJ8CBD7zB4TAZ25m8QoCn0VMtkIAAQQQQAABBBAg8NXiM0Dgq8Wp8poQQIDAZ/kZIPBZBjXbjsBn5sVqBBBAAAEEEEAAgYACfEQ3IFwCLiPwJWAIHAEBBKIV4B185t4EPnMzi1cQ+CxishUCCCCAAAIIIIBAZQECX3qfDgJfemfHyRFAIKAAgc8cjsBnbmbxCgKfRUy2QgABBBBAAAEEECDw1eIzQOCrxanymhBAoE8BAp/5A0LgMzezeAWBzyImWyGAAAIIIIAAAggQ+GrxGSDw1eJUeU0IIEDgs/wMEPgsg5ptR+Az82I1AggggAACCCCAQEABPqIbEC4BlxH4EjAEjoAAAtEK8A4+c28Cn7mZxSsIfBYx2QoBBBBAAAEEEECgsgCBL71PB4EvvbPj5AggEFCAwGcOR+AzN7N4BYHPIiZbIYAAAggggAACCPRz4CsWi0eWy+X5InKgiLSLyANbt26dedNNN/21L/xp06YN7ejouE9Ejuhl3V2lUumMrr9eKBT211q3isg4EekQkUdFZHqpVFrX/Vq/63o7l99rba8L+IAS+ALCcRkCCKRXgMBnPjsCn7mZxSsIfBYx2QoBBBBAAAEEEECgHwNfLpcbr5RaISLrtdY3KqV2FZGpIvJWJpM5rqmp6flKty8Wi7uVy+XV3lqt9TM91j3uuu5i768VCoUxWuuHROQDEblRRHbovMebInJMqVR6yWRdhbhn9R5+zxzi4STwhcDjUgQQSKcAgc98bgQ+czOLVxD4LGKyFQIIIIAAAggggEA/Bb5Zs2YN3rRp03Kl1J6O4/xTc3Pzi96tstnsBMdxVmitf+y67k8q3b5QKByqtX5Qa11wXffOCutUPp8vicjETCYzoampaY23rlgsHlYul+/TWje7rjtHRPyu6+02fq+1vS7Ms0ngC6PHtQggkEoBAp/52Ah85mYWryDwWcRkKwQQQAABBBBAAIF+CnzTpk3buaOjY4VS6omWlpbzu26Tz+e/KCK/997R57ruvEq3z+VyZyilmkXkuFKp9Hhv64rF4shyubxSa/2U67pniYj21nXFRREZ0tjYOLG9vb3Rz7qFCxe+0/M+tu8R5iwGDyuBzwCLpQggUBsCBD7zORL4zM0sXkHgs4jJVggggAACCCCAAAL9FPh62VZNnTp1n61bty4QkbFa6+Nd132i0u3z+bwX/84WES/yzRSRnURkjdZ6luu63kdydTabPdhxnIe11gt6xsJcLjdfKXW6iHjv5tvJz7quj/N2P5Pte4Q5i8HDSuAzwGIpAgjUhgCBz3yOBD5zM4tXEPgsYrIVAggggAACCCCAQASBr9vv09tDRDYppSa3tLQs7yPuDRSRZSJyooj8xfuorVJqO++LM0RklFLq3JaWljvy+fwhIvI7rXWx58d4c7ncFUqp2d47ADvvU3Vdb+8UtH2PMGcxeFgJfAZYLEUAgdoQIPCZz5HAZ25m8QoCn0VMtkIAAQQQQAABBBCIIPBls9ndHcc5WkQ+0fkFGHt0Rbrebp/P570vyrhHRAa2tbWdsmTJko3eumw2O8pxnAdExIt9Ryql9tZa36+1Psd1XS8IfvTTPfAppQb5Wddb4CsUCkf4udbvPfyuq/SxZJ8PLIHPJxTLEECgdgQIfOazJPCZm1m8gsBnEZOtEEAAAQQQQAABBCIIfN1vkc/nd/TedSciQ71IVyqVXjMZQme487444xsispl38PWqR+AzeahYiwACNSFA4DMfI4HP3MziFQQ+i5hshQACCCCAAAIIIBBx4PNu1/n79S7o6ws0Jk2alBGRzNKlS9u6H7Hzyzfu0FqfprV+0c/v1gvze+8S+jv4homI9z+VfkaKyPsi8i4POAIIIFAvAkfNWfuUOI73519qfra8+8ZVqxce1hTXgW9eee6DAwZkvC+/Ss3Pu29vcc+fePuV3Q983rzlk4d/YtdrUvMiPvxWML3559PH7Z2mM3NWBBBAAAEEEEAAgXQKqDDHLhaLXyqXyytEZEGpVJrffa/OL8A4t1wuH9Pa2vpkz/t0+713N7mue2GlawcMGPC3vr4d13GcYVrrrzuOM8jPulKp9HbPs1T7Fl3Te4Q5S7ez9RX3vGWjOgPfNt8KHGamXIsAAggkWeCouc+tFSXeO5hT87N1y6bL/zj/wBviOvAtq767KuM4Y+K6f5D7btnSsSg3Ycnc7teef90j5zYOHhabY5DX0Rn4UvW8BnmdXIMAAggggAACCCAQv0DYwDfSi2qdH6M9rlQqvem9pKlTp+65detW7yO6G9va2o7p+v163V/ulClThjc0NDwsIsMzmcxxTU1Nz3t/P5/P7yUiDyulXtBan1gqld7P5/MlEZmYyWQmNDU1rfHWFYtF75tz7/O+nMN1Xe/jvMrnut7U/V5re12YJ4CP6IbR41oEEEilAB/RNR8bH9E1N7N4BR/RtYjJVggggAACCCCAAAKVBUIFPm/bQqFwptb6FhFZ2+ObcLfTWp/kuu5qb10ulztVKXWP97Hbri/L6HbtK0qpBVrrRhGZJSINPa4dq5TyvnjD+yjv9SLifUHHVBF5q3sczOVyftdtcxaDa/3ew9e6EA8ngS8EHpcigEA6BQh85nMj8JmbWbyCwGcRk60QQAABBBBAAAEE+jHwee+cy+VyxyqlvPD2ORFp11r/UWt9UWtr6zNdt+4t8FW61nGcmS0tLf/Z/djZbPYAx3GaRWSciHSIyKMiMr1UKq0zXVfhLN43+Fq7h3cmv/sFfEAJfAHhuAwBBNIrQOAznx2Bz9zM4hUEPouYbIUAAggggAACCCDQv4HPt6/3xRta66e73sHn+8J+WJikswR8eQS+gHBchgAC6RUg8JnPjsBnbmbxCgKfRUy2QgABBBBAAAEEEEhA4Mtms6OUUsu01nNbW1tXxTmUJJ0lhAOBLwQelyKAQDoFCHzmcyPwmZtZvILAZxGTrRBAAAEEEEAAAQQSEPhyudwJSqkJGzZsmLN06VLvd+nF9pOks4RAIPCFwONSBBBIpwCBz3xuBD5zM4tXEPgsYrIVAggggAACCCCAQAICH0OwLkDgs07KhgggkHQBAp/5hAh85mYWryDwWcRkKwQQQAABBBBAAAECXy0+AwS+WpwqrwkBBPoUIPCZPyAEPnMzi1cQ+CxishUCCCCAAAIIIIAAga8WnwECXy1OldeEAAIEPsvPAIHPMqjZdgQ+My9WI4AAAggggAACCAQUUAGv47L4BQh88c+AEyCAQMQCvIPPHJzAZ25m8QoCn0VMtkIAAQQQQAABBBCoLEDgS+/TQeBL7+w4OQIIBBQg8JnDEfjMzSxeQeCziMlWCCCAAAIIIIAAAgS+WnwGCHy1OFVeEwII9ClA4DN/QAh85mYWryDwWcRkKwQQQAABBBBAAAECXy0+AwS+WpwqrwkBBAh8lp8BAp9lULPtCHxmXqxGAAEEEEAAAQQQCCjAR3QDwiXgMgJfAobAERBAIFoB3sFn7k3gMzezeAWBzyImWyGAAAIIIIAAAghUFiDwpffpIPCld3acHAEEAgoQ+MzhCHzmZhavIPBZxGQrBBBAAAEEEEAAAQJfLT4DBL5anCqvCQEE+hQg8Jk/IAQ+czOLVxD4LGKyFQIIIIAAAggggACBrxafAQJfLU6V14QAAgQ+y88Agc8yqNl2BD4zL1YjgAACCCCAAAIIBBTgI7oB4RJwGYEvAUPgCAggEK0A7+Az9ybwmZtZvILAZxGTrRBAAAEEEEAAAQQqCxD40vt0EPjSOztOjgACAQUIfOZwBD5zM4tXEPgsYrIVAggggAACCCCAAIGvFp8BAl8tTpXXhAACfQoQ+MwfEAKfuZnFKwh8FjHZCgEEEEAAAQQQQIDAV4vPAIGvFqfKa0IAAQKf5WeAwGcZ1Gw7Ap+ZF6sRQAABBBBAAAEEAgrwEd2AcAm4jMCXgCFwBAQQiFaAd/CZexP4zM0sXkHgs4jJVggggAACCCCAAAKVBQh86X06CHzpnR0nRwCBgAIEPnM4Ap+5mcUrCHwWMdkKAQQQQAABBBBAgMBXi88Aga8Wp8prQgCBPgUIfOYPCIHP3MziFQQ+i5hshQACCCCAAAIIIEDgq8VngMBXi1PlNSGAAIHP8jNA4LMMarYdgc/Mi9UIIIAAAggggAACAQX4iG5AuARcRuBLwBA4AgIIRCvAO/jMvQl85mYWryDwWcRkKwQQQAABBBBAAIHKAgS+9D4dBL70zo6TI4BAQAECnzkcgc/czOIVBD6LmGyFAAIIIIAAAgggQOCrxWeAwFeLU+U1IYBAnwIEPvMHhMBnbmbxCgKfRUy2QgABBBBAAAEEECDw1eIzQOCrxanymhBAgMBn+Rkg8FkGNduOwGfmxWoEEEAAAQQQQACBgAJ8RDcgXAIuI/AlYAgcAQEEohXgHXzm3gQ+czOLVxD4LGKyFQIIIIAAAggggEBlAQJfep8OAl96Z8fJEUAgoACBzxyOwGduZvEKAp9FTLZCAAEEEEAAAQQQIPDV4jNA4KvFqfKaEECgTwECn/kDQuAzN7N4BYHPIiZbIYAAAggggAACCBD4avEZIPDV4lR5TQggQOCz/AwQ+CyDmm1H4DPzYjUCCCCAAAIIIIBAQAE+ohsQLgGXEfgSMASOgAAC0QrwDj5zbwKfuZnFKwh8FjHZCgEEEEAAAQQQQKCyAIEvvU8HgS+9s+PkCCAQUIDAZw5H4DM3s3gFgc8iJlshgAACCCCAAAIIEPhq8Rkg8NXiVHlNCCDQpwCBz/wBIfCZm1m8gsBnEZOtEEAAAQQQQAABBAh8tfgMEPhqcaq8JgQQIPBZfgYIfJZBzbYj8Jl5sRoBBBBAAAEEEEAgoAAf0Q0Il4DLCHwJGAJHQACBaAV4B5+5N4HP3MziFQQ+i5hshQACCCCAAAIIIFBZgMCX3qeDwJfe2XFyBBAIKEDgM4cj8JmbWbyCwGcRk60QQAABBBBAAAEECHy1+AwQ+GpxqrwmBBDoU4DAZ/6AEPjMzSxeQeCziMlWCCCAAAIIIIAAAgS+WnwGCHy1OFVeEwIIEPgsPwMEPsugZtsR+My8WI0AAggggAACCCAQUICP6AaES8BlBL4EDIEjIIBAtAK8g8/cm8BnbmbxCgKfRUy2QgABBBBAAAEEEKgsQOBL79NB4Evv7Dg5AggEFCDwmcMR+MzNLF5B4LOIyVYIIIAAAggggAACBL5afAYIfLU4VV4TAgj0KUDgM39ACHzmZhavIPBZxGQrBBBAAAEEEEAAAQJfLT4DBL5anCqvCQEECHyWnwECn2VQs+0IfGZerEYAAQQQQAABBBAIKMBHdAPCJeAyAl8ChsAREEAgWgHewWfuTeAzN7N4BYHPIiZbIYAAAggggAACCFQWIPCl9+kg8KV3dpwcAQQCChD4zOEIfOZmFq8g8FnEZCsEEEAAAQQQQAABAl8tPgMEvlqcKq8JAQT6FCDwmT8gBD5zM4tXEPgsYrIVAggggAACCCCAQD8HvmKxeGS5XJ4vIgeKSLuIPLB169aZN91001+r4RcKhf211q0iMk5EOkTkURGZXiqV1nW/1va63s5l+x5+96tmVOHvE/gCwnEZAgikV4DAZz47Ap+5mcUrCHwWMdkKAQQQQAABBBBAoB8DXy6XG6+UWiEi67XWNyqldhWRqSLyViaTOa6pqen5SrcvFApjtNYPicgHInKjiOzQee2bInJMqVR6ybvW9roKcS8xZ/H5wBL4fEKxDAEEakeAwGc+SwKfuZnFKwh8FjHZCgEEEEAAAQQQQKCfAt+sWbMGb9q0ablSak/Hcf6pubn5Re9W2Wx2guM4K7TWP3Zd9ycVbq/y+XxJRCZmMpkJTU1Na7x1xWLxsHK5fJ/Wutl13TkiYntdb8exfQ+/+4V5Ngl8YfS4FgEEUilA4DMfG4HP3MziFQQ+i5hshQACCCCAAAIIINBPgW/atGk7d3R0rFBKPdHS0nJ+123y+fwXReT33jv6XNed19vti8XiyHK5vFJr/ZTrumeJiPbWdUVDERnS2Ng4sb29vdHmuoULF77T8zxJOovBw0rgM8BiKQII1IYAgc98jgQ+czOLVxD4LGKyFQIIIIAAAggggEA/Bb5etlVTp07dZ+vWrQtEZKzW+njXdZ/o7fbZbPZgx3Ee1lov6BkBc7ncfKXU6SLivZtvJ5vruj722/1MSTqLwcNK4DPAYikCCNSGAIHPfI4EPnMzi1cQ+CxishUCCCCAAAIIIIBABIGvWCzuVi6XV4vIHiKySSk1uaWlZXmlW+fz+UNE5Hda66Lrund2X5fL5a5QSs0WkeM6/7q1daVS6fGeZ0rSWQweVgKfARZLEUCgNgQIfOZzJPCZm1m8gsBnEZOtEEAAAQQQQAABBCIIfNlsdnfHcY4WkU90flHGHkqpc1taWu7o7faFQuEIrfX9WutzXNddVinwKaUG2VzXW+BL0lkMHlYCnwEWSxFAoDYECHzmcyTwmZtZvILAZxGTrRBAAAEEEEAAAQQiCHzdb5HP53f03p0nIkNF5MhSqfRazyMk6V1zSTqLwcNK4DPAYikCCNSGAIHPfI4EPnMzi1cQ+CxishUCCCCAAAIIIIBAxIHPu10+n/e+XOMC72O2vb1rLkm/9y5JZ+k2qmFVHtxRIvK+iGzzpSE88AgggECtChw197m1osT7LzhS87N1y6bL/zj/wBviOvAtq767KuM4Y+K6f5D7btnSsSg3Ycnc7teef90j5zYOHhabY5DXoUVv/vn0cal6XoO8Tq5BAAEEEEAAAQQQiF9AhTlCsVj8UrlcXiEiC0ql0vzue3V+Uca55XL5mNbW1id73qfaN9c6jjNMa/11x3EG9fUtuqbrSqXS20k+S4/A11fkG9kZ+N4NM0OuRQABBNIkcNSctU+J43h//qXmZ8u7b1y1euFhTXEd+OaV5z44YEDG+3b71Py8+/YW9/yJt1/Z/cDnzVs+efgndr0mNS9CRDoD395pOjNnRQABBBBAAAEEEEinQNjAN9KLbyKyufOdem96DFOnTt1z69at3kd0N7a1tR2zZMmSjb3wqHw+XxKRiZlMZkJTU9Mab02xWPS+Ofc+rXWz67pzRMT2ut4mZfsefvcL89TwEd0welyLAAKpFOAjuuZj4yO65mYWr+AjuhYx2QoBBBBAAAEEEECgskCowOdtWygUztRa3yIia70op5TaTkSmi8h2WuuTXNf1vllXcrncqUqpe7TWp3V9qUYulxurlHpARNpE5HoR2aHzCzreymQyxzU1NT3fea3tdYk5S4iHk8AXAo9LEUAgnQIEPvO5EfjMzSxeQeCziMlWCCCAAAIIIIAAAv0Y+Lx32OVyuWOVUl6g+5yItGut/6i1vqi1tfWZrlv3Fvi8v5fNZg9wHKdZRMaJSIeIPOoFwlKptK77sW2uS9JZQjycBL4QeFyKAALpFCDwmc+NwGduZvEKAp9FTLZCAAEEEEAAAQQQ6N/A59vX++INrfXTXe/g831hPyxM0lkCvjwCX0A4LkMAgfQKEPjMZ0fgMzezeAWBzyImWyGAAAIIIIAAAggkIPBls9lRSqllWuu5ra2tq+IcSpLOEsKBwBcCj0sRQCCdAgQ+87kR+MzNLF5B4LOIyVYIIIAAAggggAACCQh8uVzuBKXUhA0bNsxZunSp9zv3YvtJ0llCIBD4QuBxKQIIpFOAwGc+NwKfuZnFKwh8FjHZCgEEEEAAAQQQQCABgY8hWBcg8FknZUMEalOg9N9fOkkpvTxtr648IDO8sNeTb3c/N4HPfIoEPnMzi1cQ+CxishUCCCCAAAIIIIAAga8Wn4HAge/WVdkrHUd0uSyq63+nAeicw1uvTMM5OSMCSRMg8MU+kUsevXr0dXGdgsAXl/yH9yXwxcrPzRFAAAEEEEAAgfoRUPXzUmvulQYOfLXy/+zV3ER5QQj0kwCBr59g/W9L4PNv9b8rlbr+7PHu7O6XzV70REFpaTbdKub1BL6YB8DtEUAAAQQQQACBehEg8KV30gS+9M6OkyMQqQCBL1Lu3m5G4DMdAYHPVIz1CCCAAAIIIIAAAnUuQOBL7wNA4Evv7Dg5ApEKEPgi5Sbw2eAm8NlQZA8EEEAAAQQQQACBOhIg8KV32AS+9M6OkyMQqQCBL1JuAp8NbgKfDUX2QAABBBBAAAEEEKgjAQJfeodN4Evv7Dg5ApEKEPgi5Sbw2eAm8NlQZA8EEEAAAQQQQACBOhIg8KV32AS+9M6OkyMQqQCBL1JuAp8NbgKfDUX2QAABBBBAAAEEEKgjAQJfeodN4Evv7Dg5ApEKEPgi5Sbw2eAm8NlQZA8EEEAAAQQQQACBOhIg8KV32AS+9M6OkyMQqQCBL1JuAp8NbgKfDUX2QAABBBBAAAEEEKgjAQJfeodN4Evv7Dg5ApEKEPgi5Sbw2eAm8NlQZA8EEEAAAQQQQACBOhIg8KV32AS+9M6OkyMQqQCBL1JuAp8NbgKfDUX2QAABBBBAAAEEEKgjAQJfeodN4Evv7Dg5ApEKEPgi5Sbw2VhuaSoAACAASURBVOAm8NlQZA8EEEAAAQQQQACBOhIg8KV32AS+9M6OkyMQqQCBL1JuAp8NbgKfDUX2QAABBBBAAAEEEKgjAQJfeodN4Evv7Dg5ApEKEPgi5Sbw2eAm8NlQZA8EEEAAAQQQQACBOhIg8KV32AS+9M6OkyMQqQCBL1JuAp8NbgKfDUX2QAABBBBAAAEEEKgjAQJfeodN4Evv7Dg5ApEKEPgi5Sbw2eAm8NlQZA8EEEAAAQQQQACBOhIg8KV32AS+9M6OkyMQqQCBL1JuAp8NbgKfDUX2QAABBBBAAAEEEKgjAQJfeodN4Evv7Dg5ApEKEPgi5Sbw2eAm8NlQZA8EEEAAAQQQQACBOhIg8KV32AS+9M6OkyMQqQCBL1JuAp8NbgKfDUX2QAABBBBAAAEEEKgjAQJfeodN4Evv7Dg5ApEKEPgi5Sbw2eAm8NlQZA8EEEAAAQQQQACBOhIg8KV32AS+9M6OkyMQqQCBL1JuAp8NbgKfDUX2QAABBBBAAAEEEKgjAQJfeodN4Evv7Dg5ApEKEPgi5Sbw2eAm8NlQZA8EEEAAAQQQQACBOhIg8KV32AS+9M6OkyMQqQCBL1JuAp8NbgKfDUX2QAABBBBAAAEEEKgjAQJfeodN4Evv7Dg5ApEKEPgi5Sbw2eAm8NlQZA8EEEAAAQQQQACBOhIg8KV32AS+9M6OkyMQqQCBL1JuAp8NbgKfDUX2QAABBBBAAAEEEKgjAQJfeodN4Evv7Dg5ApEKEPgi5Sbw2eAm8NlQZA8EEEAAAQQQQACBOhIg8KV32AS+9M6OkyMQqQCBL1JuAp8NbgKfDUX2QAABBBBAAAEEEKgjAQJfeodN4Evv7Dg5ApEKEPgi5Sbw2eAm8NlQZA8EEEAAAQQQQACBOhIg8KV32AS+9M6OkyMQqQCBL1JuAp8NbgKfDUX2QAABBBBAAAEEEKgjAQJfeodN4Evv7Dg5ApEKEPgi5Sbw2eAm8NlQZA8EEEAAAQQQQACBOhIg8KV32AS+9M6OkyMQqQCBL1JuAp8NbgKfDUX2QAABBBBAAAEEEKgjAQJfeodN4Evv7Dg5ApEKEPgi5Sbw2eAm8NlQZA8EEEAAAQQQQACBOhIg8KV32AS+9M6OkyMQqQCBL1JuAp8NbgKfDUX2QAABBBBAAAEEEKgjAQJfeodN4Evv7Dg5ApEKEPgi5Sbw2eAm8NlQZA8EEEAAAQQQQACBOhIg8KV32AS+9M6OkyMQqQCBL1JuAp8NbgKfDUX2QAABBBBAAAEEEKgjAQJfeodN4Evv7Dg5ApEKEPgi5Sbw2eAm8NlQZA8EEEAAAQQQQACBOhIg8KV32AS+9M6OkyMQqQCBL1JuAp8NbgKfDUX2QAABBBBAAAEEEKgjAQJfeodN4Evv7Dg5ApEKEPgi5Sbw2eAm8NlQZA8EEEAAAQQQQACBOhIg8KV32AS+9M6OkyMQqQCBL1JuAp8NbgKfDUX2QAABBBBAAAEEEKgjAQJfeodN4Evv7Dg5ApEKEPgi5Sbw2eAm8NlQZA8EEEAAAQQQQACBOhIg8KV32AS+9M6OkyMQqQCBL1JuAp8NbgKfDUX2QAABBBBAAAEEEKgjAQJfeodN4Evv7Dg5ApEKEPgi5Sbw2eAm8NlQZA8EEEAAAQQQQACBOhIg8KV32AS+9M6OkyMQqQCBL1JuAp8NbgKfDUX2QAABBBBAAAEEEKgjARuBT+VyuWOVUteJyP4i4u25Rms9y3Xdh0REV/KcNm3a0I6OjvtE5Ihe1txVKpXO6PrrhUJhf611q4iME5EOEXlURKaXSqV13a/1u663M/m91va6gM8bgS8gHJchUG8CBL7YJ37Jo1eP9v4zMpaf21ZnnxQtB8Vy86A3JfAFleM6BBBAAAEEEEAAgToVCB34CoXCmVrrW0Rkrda62XNUSk0XkT2VUue2tLTcUcm2WCzuVi6XV4vIW1rrZ3qse9x13cXeXysUCmO01l4s/EBEbhSRHURkqoi8KSLHlEqll0zWVYh7Vu/h98whnjsCXwg8LkWgngQIfLFPm8BnOgICn6kY6xFAAAEEEEAAAQTqXCBU4JsyZcrwhoaGh0Wkva2tbeKSJUs2ep75fH5HEfmdiJTb2tqO6frrPa0LhcKhWusHtdYF13XvrDALlc/nSyIyMZPJTGhqalrjrSsWi4eVy+X7vKjouu4cryv6XNfbbfxea3tdmMev7gPf7EVPFKRc3iUMYhzX/nzGIVfGcV/uWb8CBL7YZ0/gMx0Bgc9UjPUIIIAAAggggAACdS4QKvBls9kDHMf5jYjcWiqVruhumcvlfqGUOtlxnPHNzc2v9Oacy+XOUEp57/o7rlQqPd7bmmKxOLJcLq/UWj/luu5ZXR/5nTVr1uBNmzYtF5EhjY2NE9vb2xv9rFu4cOE7Pe9j+x5hzmLwPBL4Fj1RUFo+fNdoin7emz997NAUnZej1oAAgS/2IRL4TEdA4DMVYz0CCCCAAAIIIIBAnQuECnyV7PL5/BCl1G+01rs6jvO15ubm9b2tzefz80TkbJEPI81MEdmp5+/vy2azBzuO87DWeoHrut76j35yudx8pdTpIuK9m28nP+u6Ps7bfR/b9whzFoPnkcBH4DN4XFhazwIEvtinT+AzHQGBz1SM9QgggAACCCCAAAJ1LtAvga/r9/J1Rjnv47Pb/OTz+YEiskxEThSRv3gftVVKbed9cYaIjOr6/X35fP4Q7+O+Wutiz4/x5nK5K5RSs713AHbeoOq63t4paPseYc5i8DwS+Ah8Bo8LS+tZgMAX+/QJfKYjIPCZirEeAQQQQAABBBBAoM4FrAe+XC53vFLqdhF5tq2t7eRKv38vn897X5Rxj4gMbGtrO6VrXTabHeU4zgMi4sW+I5VSe2ut79dan+O6rhcEP/rpHviUUoP8rOst8BUKhSP8XOv3Hn7XVfpYss9nksBH4PP5qLCs3gUIfLE/AQQ+0xEQ+EzFWI8AAggggAACCCBQ5wI2A5/K5XLfUUp5X4jxdEdHx2k333zzq0F8O8Od986/b4jIZt7B16sigY/AF+QfL66pQwECX+xDJ/CZjoDAZyrGegQQQAABBBBAAIE6F7AS+CZNmpQZMWLEpSLyQxG5r62t7ZxK79zr7u1dJyKZpUuXtnX/651fvnGH1vo0rfWLfn63Xpjfe5fQ38E3rMqzOUpE3heRbb40pNozfcuq767KOM6YauuS9Pe3bOlYlJuwZG73M51/3SPnNg4edkOSzlntLFr05p9PH+fFWX4QiEzg2pVfmDhi5wGVvqk8snOY3uih297cfemPX/7Yn3FHzX1urShJ1T9DW7dsuvyP8w+M7c8q/sw3ffLsrefPfHuW7IQAAggggAACCCDQt0DowDdp0qSGESNGzBeRovdlGRs2bLiwZ7Dr7Qjdfu/dTa7rXtgj8HlfnnFuuVw+ZsCAAX/r69txHccZprX+uuM4g/ysK5VKb/c8T7Vv0TW9R5izdDubF/j6inwjOwPfu6YP+c0rz31wwIDMF02vi3P9u29vcc+fePuV3c9w3rzlk4d/Ytdr4jyX6b07/5+9vU2vYz0CYQQu/9W+x+6xf+MtYfaI49oll72875+XvvmxP+OOmrP2KXEc78+/1PxsefeNq1YvPKwprgPzZ35c8iL8mR+fPXdGAAEEEEAAAQTqTSBs4FP5fP4yEblCROaVSqWrxPv3WR8/U6ZMGd7Q0PCwiAzPZDLHNTU1Pe9dls/n9xKRh5VSL2itTyyVSu/n83nvY78TM5nMhKampjXeumKx6H1z7n3el3O4rut9nNc7i591vZ3O77W21/mQqriEj+jyEd0wzw/X1pEAH9GNfdh8RNd0BHxE11SM9QgggAACCCCAAAJ1LhAq8BUKhTFa64e8j9l6UU5r/bGP2iql3spkMvOampo25HK5U5VS93gfu+36soyub9sVkVeUUgu01o0iMktEGrTWJ7muu9qbTy6XG6uU8r54w9v/ehHxvqBjqoh4+38UBw3WbXMWg2utniXE80fgI/CFeHy4tJ4ECHyxT5vAZzoCAp+pWM2un73oiYKUy7uk7QX+fMYhH/vUQdrOz3kRQAABBBBAIH0CoQJfPp+/QET6+r1CLzmOM765ufmV3gKf9667XC53rFLKi3afE5F2rfUfHceZ2dLS8p/dObPZ7AGO4zSLyDgR6RCRR0VkeqlUWme6rsJZxOY9vDP53S/gY0PgI/AFfHS4rN4ECHyxT5zAZzoCAp+pWM2u9wKf0uL9+1+aft6bP33s0DQdmLMigAACCCCAQPoFQgU+05efz+fnaa2f7noHn+n1Ntcn6SwBXxeBj3/pD/jocFm9CRD4Yp84gc90BAQ+U7GaXU/gq9nR8sIQQAABBBBAwLJAZIEvm82OUkot01rPbW1tXWX5dRhtl6SzGB3844sJfAS+EI8Pl9aTAIEv9mkT+ExHQOAzFavZ9QS+mh0tLwwBBBBAAAEELAtEFvhyudwJSqkJGzZsmOPnW3Ytv86PbZeks4R4nQQ+Al+Ix4dL60mAwBf7tAl8piMg8JmK1ex6Al/NjpYXhgACCCCAAAKWBSILfJbPzXYiBD4CH/8cIOBLgMDni6k/FxH4THUJfKZiNbuewFezo+WFIYAAAggggIBlAQKfZdAItyPwEfgifNy4VZoFCHyxT4/AZzoCAp+p2Dbrb12VvdJxRJfLorr+d+hNI9jgnMNbP/btswS+CNC5BQIIIIAAAgjUhACBL71jJPAR+NL79HLySAUIfJFy93YzAp/pCAh8pmLbrL9tdfZJ0XJQ6I2i3IC5R6nNvRBAAAEEEECgxgQIfOkdKIGPwJfep5eTRypA4IuUm8Bng5vQE1qRwBeaMMwG782fPnZomA24FgEEEEAAAQQQMBUg8JmKJWc9gY/Al5ynkZMkWoDAF/t4eAef6QgIfKZi26wn8IUmDLMBgS+MHtcigAACCCCAQCABAl8gtkRcROAj8CXiQeQQyRcg8MU+IwKf6QgIfKZiBL7QYlY3IPBZ5WQzBBBAAAEEEPAjQODzo5TMNQQ+Al8yn0xOlTgBAl/sIyHwmY6AwGcqRuALLWZ1AwKfVU42QwABBBBAAAE/AgQ+P0rJXEPgI/Al88nkVIkTIPDFPhICn+kICHymYgS+0GJWNyDwWeVkMwQQQAABBBDwI0Dg86OUzDUEPgJfMp9MTpU4AQJf7CMh8JmOgMBnKkbgCy1mdQMCn1VONkMAAQQQQAABPwIEPj9KyVxD4CPwJfPJ5FSJEyDwxT4SAp/pCAh8pmIEvtBiVjcg8FnlZDMEEEAAAQQQ8CNA4POjlMw1BD4CXzKfTE6VOAECX+wjIfCZjoDAZypG4AstZnUDAp9VTjZDAAEEEEAAAT8CBD4/SslcQ+Aj8CXzyeRUiRMg8MU+EgKf6QgIfKZiBL7QYlY3IPBZ5WQzBBBAAAEEEPAjQODzo5TMNQQ+Al8yn0xOlTgBAl/sIyHwmY6AwGcqRuALLWZ1AwKfVU42QwABBBBAAAE/AgQ+P0rJXEPgI/Al88nkVIkTIPDFPhICn+kICHymYgS+0GJWNyDwWeVkMwQQQAABBBDwI0Dg86OUzDUEPgJfMp9MTpU4AQJf7CMh8JmOgMBnKkbgCy1mdQMCn1VONkMAAQQQQAABPwIEPj9KyVxD4CPwJfPJ5FSJEyDwxT4SAp/pCAh8pmIEvtBiVjcg8FnlZDMEEEAAAQQQ8CNA4POjlMw1BD4CXzKfTE6VOAECX+wjIfCZjoDAZypG4AstZnUDAp9VTjZDAAEEEEAAAT8CBD4/SslcQ+Aj8CXzyeRUiRMg8MU+EgKf6QgIfKZiBL7QYlY3IPBZ5WQzBBBAAAEEEPAjQODzo5TMNQQ+Al8yn0xOlTgBAl/sIyHwmY6AwGcqRuALLWZ1AwKfVU42QwABBBBAAAE/AgQ+P0rJXEPgI/Al88nkVIkTIPDFPhICn+kICHymYgS+0GJWNyDwWeVkMwQQQAABBBDwI0Dg86OUzDUEPgJfMp9MTpU4AQJf7CMh8JmOgMBnKkbgCy1mdQMCn1VONkMAAQQQQAABPwIEPj9KyVxD4CPwJfPJ5FSJEyDwxT4SAp/pCAh8pmIEvtBiVjcg8FnlZDMEEEAAAQQQ8CNA4POjlMw1BD4CXzKfTE6VOAECX+wjIfCZjoDAZypG4AstZnUDAp9VTjZDAAEEEEAAAT8CBD4/SslcQ+Aj8CXzyeRUiRMg8MU+EgKf6QgIfKZiBL7QYlY3IPBZ5WQzBBBAAAEEEPAjQODzo5TMNQQ+Al8yn0xOlTgBAl/sIyHwmY6AwGcqRuALLWZ1AwKfVU42QwABBBBAAAE/AgQ+P0rJXEPgI/Al88nkVIkTIPDFPhICn+kICHymYgS+0GJWNyDwWeVkMwQQQAABBBDwI0Dg86OUzDUEPgJfMp9MTpU4AQJf7CMh8JmOgMBnKkbgCy1mdQMCn1VONkMAAQQQQAABPwIEPj9KyVxD4CPwJfPJ5FSJEyDwxT4SAp/pCAh8pmIEvtBiVjcg8FnlZDMEEEAAAQQQ8CNA4POjlMw1BD4CXzKfTE6VOAECX+wjIfCZjoDAZypG4AstZnUDAp9VTjZDAAEEEEAAAT8CBD4/SslcQ+Aj8CXzyeRUiRMg8MU+EgKf6QgIfKZiBL7QYlY3IPBZ5WQzBBBAAAEEEPAjQODzo5TMNQQ+Al8yn0xOlTgBAl/sIyHwmY6AwGcqRuALLWZ1AwKfVU42QwABBBBAAAE/AgQ+P0rJXEPgI/Al88nkVIkTIPDFPhICn+kICHymYgS+0GJWNyDwWeVkMwQQQAABBBDwI0Dg86OUzDUEPgJfMp9MTpU4AQJf7CMh8JmOgMBnKkbgCy1mdQMCn1VONkMAAQQQQAABPwIEPj9KyVxD4CPwJfPJ5FSJEyDwxT4SAp/pCAh8pmIEvtBiVjcg8FnlZDMEEEAAAQQQ8CNA4POjlMw1BD4CXzKfTE6VOAECX+wjIfCZjoDAZypG4AstZnUDAp9VTjZDAAEEEEAAAT8CBD4/SslcQ+Aj8CXzyeRUiRMg8MU+EgKf6QgIfKZiBL7QYlY3IPBZ5WQzBBBAAAEEEPAjQODzo5TMNQQ+Al8yn0xOlTgBAl/sIyHwmY6AwGcqRuALLWZ1AwKfVU42QwABBBBAAAE/AgQ+P0rJXEPgI/Al88nkVIkTIPDFPhICn+kICHymYgS+0GJWNyDwWeVkMwQQQAABBBDwI0Dg86OUzDUEPgJfMp9MTpU4AQJf7CMh8JmOgMBnKkbgCy1mdQMCn1VONkMAAQQQQAABPwIEPj9KyVxD4CPwJfPJ5FSJEyDwxT4SAp/pCAh8pmIEvtBiVjcg8FnlZDMEEEAAAQQQ8CNA4POjlMw1BD4CXzKfTE6VOAECX+wjIfCZjoDAZypG4AstZnUDAp9VTjZDAAEEEEAAAT8CBD4/SslcQ+Aj8CXzyeRUiRMg8MU+EgKf6QgIfKZiBL7QYlY3IPBZ5WQzBBBAAAEEEPAjQODzo5TMNQQ+Al8yn0xOlTgBAl/sIyHwmY6AwGcqRuALLWZ1AwKfVU42QwABBBCoB4ELFz3xqmjZJU2vVYlc8rPpY69LypkJfEmZhPk5CHwEPvOnhivqUoDAF/vYCXymIyDwmYoR+EKLWd2AwGeVk80QQAABBOpBgMAXfso2Ap/K5XLHKqW8arm/iHh7rtFaz3Jd9yER0X0ds1Ao7K+1bhWRcSLSISKPisj0Uqm0rvt1ttf1dibb9/C7X8AxEvgIfAEfHS6rNwECX+wTJ/CZjoDAZypG4AstZnUDAp9VTjZDAAEEEKgHAQJf+CmHDnyFQuFMrfUtIrJWa93sHUkpNV1E9lRKndvS0nJHpWMWCoUxWmsvAn4gIjeKyA4iMlVE3hSRY0ql0kvetbbXVYh7iTmLz7ES+Ah8Ph8VltW7AIEv9ieAwGc6AgKfqRiBL7SY1Q0IfFY52QwBBBBAoB4ECHzhpxwq8E2ZMmV4Q0PDwyLS3tbWNnHJkiUbvSPl8/kdReR3IlJua2s7puuv9ziuyufzJRGZmMlkJjQ1Na3x/n6xWDysXC7f58VC13XneL3Q8rre1Gzfw+9+YSZI4CPwhXl+uLaOBAh8sQ+bwGc6AgKfqRiBL7SY1Q0IfFY52QwBBBBAoB4ECHzhpxwq8GWz2QMcx/mNiNxaKpWu6H6cXC73C6XUyY7jjG9ubn6l51GLxeLIcrm8Umv9lOu6Z3V9lHfWrFmDN23atFxEhjQ2Nk5sb29vtLlu4cKF7yT5LAYjJfAR+AweF5bWswCBL/bpE/hMR0DgMxUj8IUWs7oBgc8qJ5shgAACCNSDAIEv/JRDBb5Kt8/n80OUUr/RWu/qOM7Xmpub1/dcm81mD3Yc52Gt9QLXdef1iIPzlVKni4j3br6dbK7r+thv9/sl6SwGIyXwEfgMHheW1rMAgS/26RP4TEdA4DMVI/CFFrO6AYHPKiebIYAAAgjUgwCBL/yU+yXwdf1evs54533MdpuffD5/iPcxXq110XXdO3sEviuUUrNF5LjOv25tXalUerznYZJ0FoOREvgIfAaPC0vrWYDAF/v0CXymIyDwmYoR+EKLWd2AwGeVk80QQAABBOpBgMAXfsrWA18ulzteKXW7iDzb1tZ2coXfv+d9ccYRWuv7tdbnuK67rFLgU0oNsrmut8CXpLMYjJTAR+AzeFxYWs8CBL7Yp0/gMx0Bgc9UjMAXWszqBgQ+q5xshgACCCBQDwIEvvBTthn4VC6X+45SyvvijKc7OjpOu/nmm1+tdMQkvWsuSWcxGCmBj8Bn8LiwtJ4FCHyxT5/AZzoCAp+pGIEvtJjVDQh8VjnZDAEEEECgHgQIfOGnbCXwTZo0KTNixIhLReSHInJfW1vbOZXeudd15CT93rsknaXbSIdVGe8oEXlfRLb50pBqj8Utq767KuM4Y6qtS9Lf37KlY1FuwpK53c90/nWPnNs4eNgNSTpntbNo0Zt/Pn2cF2f5QSAygWtXfmHiiJ0HfOxXIUR28xA3eui2N3df+uOXP/Zn3FFzn1srSlL1z9DWLZsu/+P8A2P7s4o/80M8hCEvjfPPfOYecnghLo9z7iGOzaUIIIAAAgjEKnDhjf+xVkSl6t/z2z7YdPnCi46K7d/zew4sdOCbNGlSw4gRI+aLSFFEmjds2HDh0qVL26o9GdW+RddxnGFa6687jjOor2/RNV1XKpXe7nm2JJ2lR+DrK/KN7Ax871az7vn3b1557oMDBmS+aHpdnOvffXuLe/7E26/sfobz5i2fPPwTu14T57lM7935L/17m17HegTCCFz+q32P3WP/xlvC7BHHtUsue3nfPy9982N/xh01Z+1T4jjen3+p+dny7htXrV54WFNcB+bP/LjkReL8M5+51+fc43vV3BkBBBBAAIFwArMX/vtTSmVS9e/5mzauv6rlsm/E9u/5tgOfyufzl4nIFSIyr1QqXSXev8/6+/Gu9T7OOzGTyUxoampa411WLBa9b869T2vd7Lqu9wUdttf1djrb9/C7nz+p3lfxEV0+ohvm+eHaOhLgI7qxD5uP6JqOgI/omopts/621dknRctBoTeKcgPmHqU290IAAQQQQCBRAnxEN/w4Qr2Dr1AojNFaPyQiGRF5WGv9sXfuKaXeymQy85qamjbkcrlTlVL3aK1P6/pSjVwuN1Yp9YCIeNddLyI7iMhUEfGuO66pqel57yX2w7rEnCXECAl8BL4Qjw+X1pMAgS/2aRP4TEdA6DEVI/CFFrO6Ab+DzyonmyGAAAII1IMAgS/8lEMFvnw+f4GI9PV545ccxxnf3Nz8Sm+Bzzt+Nps9wHGcZhEZJyIdIvKoiEwvlUrrur88m+uSdJYQIyTwEfhCPD5cWk8CBL7Yp03gMx0Bgc9UjMAXWszqBgQ+q5xshgACCCBQDwIEvvBTDhX4TG+fz+fnaa2f7noHn+n1Ntcn6SwBXxeBj8AX8NHhsnoTIPDFPnECn+kICHymYgS+0GJWNyDwWeVkMwQQQACBehAg8IWfcmSBL5vNjlJKLdNaz21tbV0V/ujBd0jSWYK/ig+/RdL7Ft1tvjSk2p78Xp5qQv369/mX/n7lZfPeBAh8sT8XBD7TERD4TMUIfKHFrG7Af9Zb5WQzBBBAAIF6ECDwhZ9yZIEvl8udoJSasGHDhjl+vmU3/EurvEOSzhLidRL4eAdfiMeHS+tJgMAX+7QJfKYjIPCZihH4QotZ3YDAZ5WTzRBAAAEE6kGAwBd+ypEFvvBHZYceAgQ+Ah//UCDgS4DA54upPxcR+Ex1CXymYgS+0GJWNyDwWeVkMwQQQACBehAg8IWfMoEvvGFcOxD4CHxxPXvcN2UCBL7YB0bgMx0Bgc9UjMAXWszqBgQ+q5xshgACCCBQDwIEvvBTJvCFN4xrBwIfgS+uZ4/7pkyAwBf7wAh8piMg8JmKEfhCi1ndgMBnlZPNEEAAAQTqQYDAF37KBL7whnHtQOAj8MX17HHflAkQ+GIfGIHPdAQEPlMxAl9oMasbEPiscrIZAggggEA9CBD4wk+ZwBfeMK4dCHwEvriePe6bMgECX+wDI/CZjoDAZypG4AstZnUDAp9VTjZDAAEEEKgHAQJf+CkT+MIbxrUDgY/AF9ezx31TJkDgi31gBD7TERD4TMUIfKHFrG5A4LPKyWYIIIAAAvUgQOALP2UCX3jDuHYg8BH44nr2uG/KBAh8sQ+MwGc6AgKfqRiBL7SY1Q0IfFY52QwBBBBAoB4ECHzhp0zgC28Y1w4EPgJfXM8e902ZAIEv9oER+ExHQOAzFSPwhRazugGBzyonmyGAAAII1IMAgS/8lAl84Q3j2oHAR+CL69njvikTIPDFPjACn+kICHymYgS+0GJWNyDwWeVkMwQQQACBehAg8IWfMoEvvGFcOxD4CHxxPXvcN2UCBL7YB0bgMx0Bgc9UjldH6wAAIABJREFUjMAXWszqBgQ+q5xshgACCCBQDwIEvvBTJvCFN4xrBwIfgS+uZ4/7pkyAwBf7wAh8piMg8JmKEfhCi1ndgMBnlZPNEEAAAQTqQYDAF37KBL7whnHtQOAj8MX17HHflAkQ+GIfGIHPdAQEPlMxAl9oMasbEPiscrIZAggggEA9CBD4wk+ZwBfeMK4dCHwEvriePe6bMgECX+wDI/CZjoDAZypG4AstZnUDAp9VTjZDAAEEEKgHAQJf+Cn//+29D7RlVXWnO9e5RVEghIInYNRO25028ZlE0ybgUxITSAOm/Jto2RqTCHLPObcQEwt8eZAnhBBNxxDEdAG37t4FVPD1UF9BDNqgwksIEkiIcdAmw7wHCSZN1G4NsQopoaq4ddYbG8/Bw+X+OXOtuWvuc853x3B0mtpr7r2/39pr3fXd/QfBl8/QqwKCD8Hn1ffY75gRQPC5B4bg00aA4NMSQ/BlEzMtgOAzxUkxCEAAAhCYBgIIvvyUEXz5DL0qIPgQfF59j/2OGQEEn3tgCD5tBAg+LTEEXzYx0wIIPlOcFIMABCAAgWkggODLTxnBl8/QqwKCD8Hn1ffY75gRQPC5B4bg00aA4NMSQ/BlEzMtgOAzxUkxCEAAAhCYBgIIvvyUEXz5DL0qIPgQfF59j/2OGQEEn3tgCD5tBAg+LTEEXzYx0wIIPlOcFIMABCAAgWkggODLTxnBl8/QqwKCD8Hn1ffY75gRQPC5B4bg00aA4NMSQ/BlEzMtgOAzxUkxCEAAAhCYBgIIvvyUEXz5DL0qIPgQfF59j/2OGQEEn3tgCD5tBAg+LTEEXzYx0wIIPlOcFIMABCAAgWkggODLTxnBl8/QqwKCD8Hn1ffY75gRQPC5B4bg00aA4NMSQ/BlEzMtgOAzxUkxCEAAAhCYBgIIvvyUEXz5DL0qIPgQfF59j/2OGQEEn3tgCD5tBAg+LTEEXzYx0wIIPlOcFIMABCAAgWkggODLTxnBl8/QqwKCD8Hn1ffY75gRQPC5B4bg00aA4NMSQ/BlEzMtgOAzxUkxCEAAAhCYBgIIvvyUEXz5DL0qIPgQfF59j/2OGQEEn3tgCD5tBAg+LTEEXzYx0wIIPlOcFIMABCAAgWkggODLTxnBl8/QqwKCD8Hn1ffY75gRQPC5B4bg00aA4NMSQ/BlEzMtgOAzxUkxCEAAAhCYBgIIvvyUEXz5DL0qIPgQfF59j/2OGQEEn3tgCD5tBAg+LTEEXzYx0wIIPlOcFIMABCAAgWkggODLTxnBl8/QqwKCD8Hn1ffY75gRQPC5B4bg00aA4NMSQ/BlEzMtgOAzwnn+tnsvNSp1yMq0Quvbv3feSZcfsh2yIwhAAAITQgDBlx8kgi+foVcFBB+Cz6vvsd8xI4Dgcw8MwaeNAMGnJYbgyyZmWgDBZ4STxZ4RSMpAAAIQGAMCjPn5ISH48hl6VUDwIfi8+h77HTMCCD73wBB82ggQfFpiCL5sYqYFEHxGOFnsGYGkDAQgAIExIMCYnx8Sgi+foVcFBB+Cz6vvsd8xI4Dgcw8MwaeNAMGnJYbgyyZmWgDBZ4STxZ4RSMpAAAIQGAMCjPn5ISH48hl6VUDwIfi8+h77HTMCCD73wBB82ggQfFpiCL5sYqYFEHxGOFnsGYGkDAQgAIExIMCYnx8Sgi+foVcFBB+Cz6vvsd8xI4Dgcw8MwaeNAMGnJYbgyyZmWgDBZ4STxZ4RSMpAAAIQGAMCjPn5ISH48hl6VUDwIfi8+h77HTMCCD73wBB82ggQfFpiCL5sYqYFEHxGOFnsGYGkDAQgAIExIMCYnx8Sgi+foVcFBB+Cz6vvsd8xI4Dgcw8MwaeNAMGnJYbgyyZmWgDBZ4STxZ4RSMpAAAIQGAMCjPn5ISH48hl6VUDwIfi8+h77HTMCCD73wBB82ggQfFpiCL5sYqYFEHxGOFnsGYGkDAQgAIExIMCYnx8Sgi+foVcFBB+Cz6vvsd8xI4Dgcw8MwaeNAMGnJYbgyyZmWgDBZ4STxZ4RSMpAAAIQGAMCjPn5ISH48hl6VUDwIfi8+h77HTMCCD73wBB82ggQfFpiCL5sYqYFEHxGOFnsGYGkDAQgAIExIMCYnx8Sgi+foVcFBB+Cz6vvsd8xI4Dgcw8MwaeNAMGnJYbgyyZmWgDBZ4STxZ4RSMpAAAIQGAMCjPn5ISH48hl6VUDwIfi8+h77HTMCCD73wBB82ggQfFpiCL5sYqYFEHxGOFnsGYGkDAQgAIExIMCYnx8Sgi+foVcFBB+Cz6vvsd8xI4Dgcw8MwaeNAMGnJYbgyyZmWgDBZ4STxZ4RSMpAAAIQGAMCjPn5ISH48hl6VUDwIfi8+h77HTMCCD73wBB82ggQfFpiCL5sYqYFEHxGOFnsGYGkDAQgMLEEdv7ZO1/fCq2bx+0EHz+8tbH748Ujw8fNmJ+fIoIvn6FXBQQfgs+r77HfMSOA4HMPDMGnjQDBpyWG4MsmZloAwWeEk8WeEUjKQAACE0sAwecbbRD5td8776TLfY/iu3tH8DUlCf1xIPgQfPpeQ4upJIDgc48dwaeNAMGnJYbgyyZmWgDBZ4QTwWcEkjIQgMDEEkDw+UaL4PPlP0l7R/Ah+CapP3MuNRJA8NUId7TSCL7ROA39+TFc+cuvLM8fbnY+Y76K4g33zH5BorxM1ch7Y8SudwKN2z+Cr3GRcEAQgEDDCCD4fANB8Pnyn6S9I/hY7E1Sf+ZcaiSA4KsR7milEXyjcULwaTmtsj2CzxCmvhR38OmZLdsCwWcEkjIQgMDEEkDw+UY70YJv8+bN6zdu3FiGEA4viuKta6E+99xzj1pcXLxFRF61zLYfH67R7XZfHGPcISIni8iiiNwhIucVRfHgcNtRt1vu2EZta73dWpxW+HcEH4IvsevQbNoIIPjcE0fwaSPgTi4tsWdsj+DLRphTAMGXQ2+oLYLPCCRlIACBiSWA4PONdmIFX6fTOTKEcHmMcU5Edo0i+Obm5p7X6/XuEZFvxhj/ekk095ZleU3137rd7ktjjLeJyD4RuUpEjhGRLSLysIicXhTFQ5rtVpB7pvsY9ZgzuiOCD8GX0X1oOk0EEHzuaSP4tBEg+LTEEHzZxEwLIPiMcCL4jEBSBgIQmFgCCD7faCdR8IVOp/PvRaQUeepdL0+7+24l5N1u9xUxxs/EGLtlWX5she2q+oWIbJqZmTltfn7+/mq7ubm5U3q93i0xxu1lWV4oIqNut9xuRm1rvV1Ob0TwIfhy+g9tp4gAgs89bASfNgIEn5YYgi+bmGkBBJ8RTgSfEUjKQAACE0sAwecb7cQJvqG78J4tItXngc8QkYdGuYOv3W6/NYSwXUTOLIri3uWimZubO6HX690ZY7yvLMu3i0isttu6desRe/fuvVlEjtywYcOmJ554YsMo223btu1bS/djvY+cY1F0TwQfgk/RXdh0mgkg+NzTR/BpI0DwaYkh+LKJmRZA8BnhRPAZgaQMBCAwsQQQfL7RTpzg63Q631s9Ntvr9X7ziCOO+Md9+/bdGkL4yiiCr9PpXCYivywileR7j4gcLyL3xxi3lmVZPZIbZ2dnf6zVat0eY/xwWZbV9k/9tNvtK0IIbxGR6m6+40fZbvA473Ad633kHIuieyL4EHyK7sKm00wAweeePoJPGwGCT0sMwZdNzLQAgs8IJ4LPCCRlIACBiSWA4PONduIE3zDOd7/73d8zquDrdDqHichNIvI6Efmb6lHbEMKzqg9niMiJIYSzFxYWPtrpdF4uIp+t3u239DHedrt9SQjh/OoOwP5xrLndcncKWu8j51gU3RPBh+BTdBc2nWYCCD739BF82ggQfFpiCL5sYqYFXAVftdgLsfWyUc+o1ZLY60lYbfvBNqNsO+p+l26374jWld0fLx4Z/u8IvlSatIMABKaFAILPN2kEX59/p9OpPpRxo4gcduDAgTfu3LlzT/VPs7OzJ7ZarU+LSCX7fjqE8MIY460xxneUZVkJwad+hgVf9eXeUbZbTvB1u91XjdJ21H2Mut1KjyWP2EURfAi+EbsKm007AQSfew9A8GkjQPBpiSH4somZFnAXfK3Qql5jM1Y/jx/e2ojgG6vIOFgIQKABBBB8viEg+Ebg3xd31YczXiMij3EH37LQEHwIvhGuJjaBgAiCz70XIPi0ESD4tMQQfNnETAsg+BJwIvgSoNEEAhCYegIIPt8ugOAb4r958+YZEZnZtWvXgeFY+h/f+GiM8c0xxn8c5d16Oe+9a+g7+I5eo6ueKCKPi8gzPhqyVhe//q533jXTar10re2a9O/79y9e3T5t50XDx/Suy//k7A1HHP37TTrOtY4lSnzsQ+edXMlZfiBwyAj87p0/vOnY56xb6Uvlh+w4tDu67YaHn7/rA1952hh36kV//4AEGatr6OD+vRd/7oofdRurGPO1Pc9ue88xn9ztctRW8sy9OtYP/9FbNx13/FFjN+Z/6sYvPX/XlX/+tDH/gqv+8gGRMFZj/oF9ey/e9t5T3cZ8bX9lewhAYLwJMOb75te0MX/V921oUSnfwTd4t961ZVlesETwVR/POLvX652+bt26f1rt67itVuvoGOOrW63W4aNsVxRPf7dHtd+1vqKr3UfOsQxxqATfapLvhL7ge1Sb03V3nv2ZdetmfkTbznP7Rx/ZX75r00cuHT6Gcy67+Rc3HvfcD3oel3bf/V/6X6htx/YQyCFw8SdedMb3vXjD9Tk1PNrufN9XXnT3roefNsadeuED90mrVY1/Y/Oz/9Gvv/+ebafMex0wY74XeRHPMZ/cpzP36qwvu/6NZ7zgB549dmP+wgfvetHdn7z/aWP++dv+4r4QZsZqzN+75xvvX3jfa9zGfL+ez54hAAEPAoz5HtS/u8+mjflugu+ss87auH79+ttFZOPMzMyZ8/PzX64wdTqd7xeR20MI/xBjfF1RFI93Op1CRDbNzMycNj8/f39fylVfzr2l+jhHWZbV47xhxO2W6wGjtrXeLqc38oguj+jm9B/aThEBHtF1D5tHdLUR8Iiultgztr/hntkvSJSRP7SQvUOLAuRuQVF4XMsEY3KRpj2ulXwiNIQABMaCAGO+b0xNG/MPmeBrt9tvCiHcWD12O/hYRrfbfVuMsfoL41dDCB+OMW4Qka0isj7G+PqyLO+p4mq32yeFEKoPb1SP8l4pItUHOraIyDeH5aBiu2cci6Kt6bFkdEcEH4Ivo/vQdJoIIPjc00bwaSNA9GiJIfiyiZkW4B18CTh5B18CNJpAAAJTTwDB59sFEHxDgq+6667dbp8RQqik3Q+KyBMxxs+1Wq33LCws/O1wVLOzsy9ptVrbReRkEVkUkTtE5LyiKB7UbrecbKxqWO5DUy+xSyL4EHyJXYdm00YAweeeOIJPGwGCT0sMwZdNzLQAgi8BJ4IvARpNIACBqSeA4PPtAhMt+NZC2+l0LosxfnFwB99a29f57006lsTzRPAh+BK7Ds2mjQCCzz1xBJ82AgSflhiCL5uYaQEEXwJOBF8CNJpAAAJTTwDB59sFplbwzc7OnhhCuCnGeNGOHTvu8oyhSceSwQHBh+DL6D40nSYCCD73tBF82ggQfFpiCL5sYqYFEHwJOBF8CdBoAgEITD0BBJ9vF5hawddut18bQjht9+7dF+7atat6l57bT5OOJQMCgg/Bl9F9aDpNBBB87mkj+LQRIPi0xBB82cRMCyD4EnAi+BKg0QQCEJh6Agg+3y4wtYLPF/tE7h3Bh+CbyI7NSdkTQPDZM1VWRPApgQmCT0sMwZdNzLQAgi8BJ4IvAdoENzmf3/MnOF1OzZIAgs+Spr4Wgk/PjBbLE0DwMfFzbUBgJAIIvpEw1bkRgk9LF8GnJYbgyyZmWgDBl4ATwZcAbYKbIPgmOFxOzZQAgs8Up7oYgk+NjAYrEEDwIfi4OCAwEgEE30iY6twIwaeli+DTEkPwZRMzLYDgS8CJ4EuANsFNEHwTHC6nZkoAwWeKU10MwadGRgMEnwiPa3EdQCCdAIIvnZ1RSwSfFiSCT0sMwZdNzLQAgi8BJ4IvAdoEN0HwTXC4nJopAQSfKU51MQSfGhkNEHwIPq4CCOQQQPDl0DNpi+DTYkTwaYkh+LKJmRZA8CXgRPAlQJvgJgi+CQ6XUzMlgOAzxakuhuBTI6MBgg/Bx1UAgRwCCL4ceiZtEXxajAg+LTEEXzYx0wIIvgScCL4EaBPcBME3weFyaqYEEHymONXFEHxqZDRA8CH4uAogkEMAwZdDz6Qtgk+LEcGnJYbgyyZmWgDBl4ATwZcAbYKbIPgmOFxOzZQAgs8Up7oYgk+NjAYIPgQfVwEEcggg+HLombRF8GkxIvi0xBB82cRMCyD4EnAi+BKgTXATBN8Eh8upmRJA8JniVBdD8KmR0QDBh+DjKoBADgEEXw49k7YIPi1GBJ+WGIIvm5hpAQRfAk4EXwK0CW6C4JvgcDk1UwIIPlOc6mIIPjUyGiD4EHxcBRDIIYDgy6Fn0hbBp8WI4NMSQ/BlEzMtgOBLwIngS4A2wU0QfBMcLqdmSgDBZ4pTXQzBp0ZGAwQfgo+rAAI5BBB8OfRM2iL4tBgRfFpiCL5sYqYFEHwJOBF8CdAmuAmCb4LD5dRMCSD4THGqiyH41MhogOBD8HEVQCCHAIIvh55JWwSfFiOCT0sMwZdNzLQAgi8BJ4IvAdoEN0HwTXC4nJopAQSfKU51MQSfGhkNEHwIPq4CCOQQQPDl0DNpi+DTYkTwaYkh+LKJmRZA8CXgRPAlQJvgJgi+CQ6XUzMlgOAzxakuhuBTI6MBgg/Bx1UAgRwCCL4ceiZtEXxajAg+LTEEXzYx0wIIvgScCL4EaBPcBME3weFyaqYEEHymONXFEHxqZDRA8CH4uAogkEMAwZdDz6Qtgk+LEcGnJYbgyyZmWgDBl4ATwZcAbYKbIPgmOFxOzZQAgs8Up7oYgk+NjAYIPgQfVwEEcggg+HLombRF8GkxIvi0xBB82cRMCyD4EnAi+BKgTXATBN8Eh8upmRJA8JniVBdD8KmR0QDBh+DjKoBADgEEXw49k7YIPi1GBJ+WGIIvm5hpAQRfAk4EXwK0CW6C4JvgcDk1UwIIPlOc6mIIPjUyGiD4EHxcBRDIIYDgy6Fn0hbBp8WI4NMSQ/BlEzMtgOBLwIngS4A2wU0QfBMcLqdmSgDBZ4pTXQzBp0ZGAwQfgo+rAAI5BBB8OfRM2iL4tBgRfFpiCL5sYqYFEHwJOBF8CdAmuAmCb4LD5dRMCSD4THGqiyH41MhogOBD8HEVQCCHAIIvh55JWwSfFiOCT0sMwZdNzLQAgi8BJ4IvAdoEN0HwTXC4nJopAQSfKU51MQSfGhkNEHwIPq4CCOQQQPDl0DNpi+DTYkTwaYkh+LKJmRZA8CXgRPAlQJvgJgi+CQ6XUzMlgOAzxakuhuBTI6MBgg/Bx1UAgRwCCL4ceiZtEXxajAg+LTEEXzYx0wIIvgScCL4EaBPcBME3weFyaqYEEHymONXFEHxqZDRA8CH4uAogkEMAwZdDz6Qtgk+LEcGnJYbgyyZmWgDBl4ATwZcAbYKbIPgmOFxOzZQAgs8Up7oYgk+NjAYIPgQfVwEEcggg+HLombRF8GkxIvi0xBB82cRMCyD4EnAi+BKgTXATBN8Eh8upmRJA8JniVBdD8KmR0QDBh+DjKoBADgEEXw49k7YIPi1GBJ+WGIIvm5hpAQRfAk4EXwK0CW6C4JvgcDk1UwIIPlOc6mIIPjUyGiD4EHxcBRDIIYDgy6Fn0hbBp8WI4NMSQ/BlEzMtgOBLwIngS4A2wU0QfBMcLqdmSgDBZ4pTXQzBp0ZGAwQfgo+rAAI5BBB8OfRM2iL4tBgRfFpiCL5sYqYFEHwJOBF8CdAmuAmCb4LD5dRMCSD4THGqiyH41MhogOBD8HEVQCCHAIIvh55JWwSfFiOCT0sMwZdNzLQAgi8BJ4IvAdoEN0HwTXC4nJopAQSfKU51MQSfGhkNEHwIPq4CCOQQQPDl0DNpi+DTYkTwaYkh+LKJmRZA8CXgRPAlQJvgJgi+CQ6XUzMlgOAzxakuhuBTI6MBgg/Bx1UAgRwCCL4ceiZtEXxajAg+LTEEXzYx0wIIvgScCL4EaBPcBME3weFyaqYEEHymONXFEHxqZDRA8CH4uAogkEMAwZdDz6Qtgk+LEcGnJYbgyyZmWgDBl4ATwZcAbYKbIPgmOFxOzZQAgs8Up7oYgk+NjAYIPgQfVwEEcggg+HLombRF8GkxIvi0xBB82cRMCyD4EnAi+BKgLdPkD+6avbTVktjrSRj8vzaV663yjp/ccenwHhB89fKm+uQQQPD5Zong8+U/SXt/jog8LiKPaE/qhntmvyBRXqZt57o9iz1X/Ox8vAkg+NzzQ/BpI2DM1xJD8GUTMy2A4EvAieBLgLZME37Pt+GYWMX12k88ZpqNOQEEn2+ACD5f/pO0dwTf1Z/vhijbxyxUJv4xC2wSDhfB554igk8bAYJPSwzBl03MtIDrXM9izzRLdTHvxR6CTx2ZZQPXa9/yRKg1PgQY832z8h7zl5598MXB3jMIIPgQfBndh6bTRADB5542gk8bAYJPSwzBl03MtIDrIp/FnmmW6mLeiz0Enzoyywau177liVBrfAgw5vtm5T3mI/h887fcO4IPwWfZn6g1wQQQfO7hIvi0ESD4tMQQfNnETAu4LvJZ7JlmqS7mvdhD8Kkjs2zgeu1bngi1xocAY75vVt5jPoLPN3/LvSP4EHyW/YlaE0wAweceLoJPGwGCT0sMwZdNzLSA6yKfxZ5plupi3os9BJ86MssGrte+5YlQa3wIMOb7ZuU95iP4fPO33DuCD8Fn2Z+oNcEEEHzu4SL4tBEg+LTEEHzZxEwLuC7yWeyZZqku5r3YQ/CpI7Ns4HrtW54ItcaHAGO+b1beYz6Czzd/y70j+BB8lv2JWhNMAMHnHi6CTxsBgk9LDMGXTcy0gOsin8WeaZbqYt6LPQSfOjLLBq7XvuWJUGt8CDDm+2blPeYj+Hzzt9w7gg/BZ9mfqDXBBBB87uEi+LQRIPi0xBB82cRMC7gu8lnsmWapLua92EPwqSOzbOB67VueCLXGhwBjvm9W3mM+gs83f8u9I/gQfJb9iVoTTADB5x4ugk8bAYJPSwzBl03MtIDrIp/FnmmW6mLeiz0Enzoyywau177liVBrfAgw5vtm5T3mI/h887fcO4IPwWfZn6g1wQQQfO7hIvi0ESD4tMQQfNnETAu4LvJZ7JlmqS7mvdhD8Kkjs2zgeu1bngi1xocAY75vVt5jPoLPN3/LvSP4EHyW/YlaE0wAweceLoJPGwGCT0sMwZdNzLSA6yKfxZ5plupi3os9BJ86MssGrte+5YlQa3wIMOb7ZuU95tcq+DZv3rx+48aNZQjh8KIo3joK6m63++IY4w4ROVlEFkXkDhE5ryiKB4fbW2+33LFZ72PUeqNwWmYbBB+CL7Hr0GzaCCD43BNH8GkjQPBpiSH4somZFnBd5LPYM81SXcx7sYfgU0dm2cD12rc8EWqNDwHGfN+svMf82gRfp9M5MoRweYxxTkR2jSL4ut3uS2OMt4nIPhG5SkSOEZEtIvKwiJxeFMVD1QFbb7eC3GvMsYzYRRF8CL4RuwqbTTsBBJ97D0DwaSNA8GmJIfiyiZkWcF3ks9gzzVJdzHuxh+BTR2bZwPXatzwRao0PAcZ836y8x/w6BF/odDr/XkRKEXlZfwcfH0HwVe0KEdk0MzNz2vz8/P1V27m5uVN6vd4tMcbtZVleKCLW2y3XA6z3MWq9nN6I4EPw5fSfsW97wdWf/5pE+d5xOhGvCQDB595LEHzaCBB8WmIIvmxipgVcF/ks9kyzVBfzmusHB4rgU0dm2cD12rc8EWqNDwHGfN+svMd8c8E3Nzf3vF6vd4+IPFtELheRM0TkobUE39zc3Am9Xu/OGON9ZVm+XURidXBbt249Yu/evTeLyJEbNmzY9MQTT2yw3G7btm3fWgqhScei6J4IPgSfortM3qYIvtEzRfCNzqqmLRF8WrAIPi0xBF82MdMCrot8FnumWaqLeS/2EHzqyCwbuF77lidCrfEhwJjvm5X3mG8u+DqdTnUHzVW9Xu83jzjiiH/ct2/frSGEr6wl+GZnZ3+s1WrdHmP8cFmWlw0fWLvdviKE8BYRqe7mO95yu8Fjv8P7a9KxKLongg/Bp+guk7cpgm/0TBF8o7OqaUsEnxYsgk9LDMGXTcy0gOsin8WeaZbqYt6LPQSfOjLLBq7XvuWJUGt8CDDm+2blPeabC77hgu9+97u/Z1TB1+l0Xi4in63e2VeW5ceWCL5LQgjni8iZ/f9utl1RFPcuhdCkY1F0TwQfgk/RXSZvUwTf6Jki+EZnVdOWCD4tWASflhiCL5uYaQHXRT6LPdMs1cW8F3sIPnVklg1cr33LE6HW+BBgzPfNynvMb4zg63a7r4ox3hpjfEdZljetJPiqL/Jabrec4GvSsSi6J4IPwafoLpO3KYJv9EwRfKOzqmlLBJ8WLIJPSwzBl03MtIDrIp/FnmmW6mLeiz0Enzoyywau177liVBrfAgw5vtm5T3mN0bwNemuuSYdi6J7IvgQfIruMnmbIvhGzxTBNzqrmrZE8GnBIvi0xBB82cRMC7gu8lnsmWapLua92EPwqSOzbOB67VueCLXGhwBjvm9W3mN+YwRfk95716RjGQroaBGp/rfSzwki8riIPKrt0tfdefZn1q2b+RFtO8/tH31kf/muTR+5dPgYzrns5l/ceNxzP+h5XNp9R4mPfei8k1+obWe1/WXXv/GMF/zAs6+3qneo6ix88K4X3f3J+5/W18/f9hf3hTBTXQdj87N3zzfev/C+18wf6gO++BMvOuP7Xrxh7HLf+b6vvOjuXQ8/LfdTL3zgPmm1xir3/Y9+/f33bDvlkOc+6Gen6722AAAgAElEQVSM+Yf6ivvu/jzHfHKfztyrs2au98u+2rPXXM+Y75t7tXfPMd//7DkCLwKM+V7kv7Nf7zF/6dkHSxyad/Ct9eXaVqt1dIzx1a1W6/DVvqKr3a4oikeWnnOTjmXo2FaTe9VmJ/YF3zO+CrxWptff9c67Zlqtl661XZP+ff/+xavbp+28aPiY3nX5n5y94Yijf79Jx7nWsfQn/uruS5efD//RWzcdd/xRT3vnpcuBKHf6qRu/9PxdV/750/r6BVf95QMiwY2l8hSe3PzAvr0Xb3vvqYe8z/7unT+86djnrBu73G+74eHn7/rAV56W+6kX/f0DEmSscj+4f+/Fn7viRw957oM+ypifcrXatPEc88ndJsOUKp65V8fLXJ+Sml0br7meMd8uw9RK3td+6nHTbrwJMOb75uc95i89ezfBJyKh0+kUIrJpZmbmtPn5+furg5ubm6u+nHtLjHF7WZYX1rDdcj2gSccyag/lEV0e0R21rzy1Hbdwq5GZNvC6hZtHdE1jTCnGI7paajyiqyX2jO15TC8bYU4B18f0mOtzostv6zXXD46caz8/w4wKrtd+xnHTdIwJMOb7huc95rsJvna7/aYQwo0xxjcPPqrRbrdPCiF8urqxRUSuFJFjRGSLiHxzZmbmzPn5+S9XB1zDdo05lozuiOBD8Km7DxOAGplpA68JAMFnGmNKMQSflhqCT0sMwZdNzLSA6yKfud40S3Uxr7kewaeOqo4Grtd+HSdEzeYTYMz3zch7zG+U4KsOZnZ29iWtVmu7iJwsIosicoeInFcUxYPDB2u53XKy0etYMrojgg/Bp+4+TABqZKYNvCYABJ9pjCnFEHxaagg+LTEEXzYx0wKui3zmetMs1cW85noEnzqqOhq4Xvt1nBA1m0+AMd83I+8xv1bBtxbaTqdzWYzxi4M7+Nbavs5/b9KxJJ4ngg/Bp+46TABqZKYNvCYABJ9pjCnFEHxaagg+LTEEXzYx0wKui3zmetMs1cW85noEnzqqOhq4Xvt1nBA1m0+AMd83I+8x303wzc7OnhhCuCnGeNGOHTvu8oyhSceSwQHBh+BTdx8mADUy0wZeEwCCzzTGlGIIPi01BJ+WGIIvm5hpAddFPnO9aZbqYl5zPYJPHVUdDVyv/TpOiJrNJ8CY75uR95jvJvja7fZrQwin7d69+8Jdu3ZV79xz+2nSsWRAQPAh+NTdhwlAjcy0gdcEgOAzjTGlGIJPSw3BpyWG4MsmZlrAdZHPXG+apbqY11yP4FNHVUcD12u/jhOiZvMJMOb7ZuQ95rsJPl/sE7l3BB+CT92xmQDUyEwbeE0ACD7TGFOKIfi01BB8WmIIvmxipgVcF/nM9aZZqot5zfUIPnVUdTRwvfbrOCFqNp8AY75vRt5jPoLPN3/LvSP4EHzq/sQEoEZm2sBrAkDwmcaYUgzBp6WG4NMSQ/BlEzMt4LrIZ643zVJdzGuuR/Cpo6qjgeu1X8cJUbP5BBjzfTPyHvMRfL75W+4dwYfgU/cnJgA1MtMGXhMAgs80xpRiCD4tNQSflhiCL5uYaQHXRT5zvWmW6mJecz2CTx1VHQ1cr/06ToiazSfAmO+bkfeYj+Dzzd9y7wg+BJ+6PzEBqJGZNvCaABB8pjGmFEPwaakh+LTEEHzZxEwLuC7ymetNs1QX85rrEXzqqOpo4Hrt13FC1Gw+AcZ834y8x3wEn2/+lntH8CH41P2JCUCNzLSB1wSA4DONMaUYgk9LDcGnJYbgyyZmWsB1kc9cb5qlupjXXI/gU0dVRwPXa7+OE6Jm8wkw5vtm5D3mI/h887fcO4IPwafuT0wAamSmDbwmAASfaYwpxRB8WmoIPi0xBF82MdMCrot85nrTLNXFvOZ6BJ86qjoauF77dZwQNZtPgDHfNyPvMR/B55u/5d4RfAg+dX9iAlAjM23gNQEg+ExjTCmG4NNSQ/BpiSH4somZFnBd5DPXm2apLuY11yP41FHV0cD12q/jhKjZfAKM+b4ZeY/5CD7f/C33juBD8Kn7ExOAGplpA68JAMFnGmNKMQSflhqCT0sMwZdNzLSA6yKfud40S3Uxr7kewaeOqo4Grtd+HSdEzeYTYMz3zch7zEfw+eZvuXcEH4JP3Z+YANTITBt4TQAIPtMYU4oh+LTUEHxaYgi+bGKmBVwX+cz1plmqi3nN9Qg+dVR1NHC99us4IWo2nwBjvm9G3mM+gs83f8u9I/gQfOr+xASgRmbawGsCQPCZxphSDMGnpYbg0xJD8GUTMy3gushnrjfNUl3Ma65H8KmjqqOB67VfxwlRs/kEGPN9M/Ie8xF8vvlb7h3Bh+BT9ycmADUy0wZeEwCCzzTGlGIIPi01BJ+WGIIvm5hpAddFPnO9aZbqYl5zPYJPHVUdDVyv/TpOiJrNJ8CY75uR95iP4PPN33LvCD4En7o/MQGokZk28JoAEHymMaYUQ/BpqSH4tMQQfNnETAu4LvKZ602zVBfzmusRfOqo6mjgeu3XcULUbD4BxnzfjLzHfASfb/6We0fwIfjU/YkJQI3MtIHXBIDgM40xpRiCT0sNwaclhuDLJmZawHWRz1xvmqW6mNdcj+BTR1VHA9drv44TombzCTDm+2bkPeYj+Hzzt9w7gg/Bp+5PTABqZKYNvCYABJ9pjCnFEHxaagg+LTEEXzYx0wKui3zmetMs1cW85noEnzqqOhq4Xvt1nBA1m0+AMd83I+8xH8Hnm7/l3hF8CD51f2ICUCMzbeA1ASD4TGNMKYbg01JD8GmJIfiyiZkWcF3kM9ebZqku5jXXI/jUUdXRwPXar+OEqNl8Aoz5vhl5j/kIPt/8LfeO4EPwqfsTE4AamWkDrwkAwWcaY0oxBJ+WGoJPSwzBl03MtIDrIp+53jRLdTGvuR7Bp46qjgau134dJ0TN5hNgzPfNyHvMR/D55m+5dwQfgk/dn5gA1MhMG3hNAAg+0xhTiiH4tNQQfFpiCL5sYqYFXBf5zPWmWaqLec31CD51VHU0cL326zghajafAGO+b0beYz6Czzd/y70j+BB86v7EBKBGZtrAawJA8JnGmFIMwaelhuDTEkPwZRMzLeC6yGeuN81SXcxrrkfwqaOqo4HrtV/HCVGz+QQY830z8h7zEXy++VvuHcGH4FP3JyYANTLTBl4TAILPNMaUYgg+LTUEn5YYgi+bmGkB10U+c71plupiXnM9gk8dVR0NXK/9Ok6Ims0nwJjvm5H3mI/g883fcu8IPgSfuj8xAaiRmTbwmgAQfKYxphRD8GmpIfi0xBB82cRMC7gu8pnrTbNUF/Oa6xF86qjqaOB67ddxQtRsPgHGfN+MvMd8BJ9v/pZ7R/Ah+NT9iQlAjcy0gdcEgOAzjTGlGIJPSw3BpyWG4MsmZlrAdZHPXG+apbqY11yP4FNHVUcD12u/jhOiZvMJMOb7ZuQ95iP4fPO33DuCD8Gn7k9MAGpkpg28JgAEn2mMKcUQfFpqCD4tMQRfNjHTAq6LfOZ60yzVxbzmegSfOqo6Grhe+3WcEDWbT4Ax3zcj7zEfweebv+XeEXwIPnV/YgJQIzNt4DUBIPhMY0wphuDTUkPwaYkh+LKJmRZwXeQz15tmqS7mNdcj+NRR1dHA9dqv44So2XwCjPm+GXmP+Qg+3/wt947gQ/Cp+xMTgBqZaQOvCQDBZxpjSjEEn5Yagk9LDMGXTcy0gOsin7neNEt1Ma+5HsGnjqqOBq7Xfh0nRM3mE2DM983Ie8xH8Pnmb7l3BB+CT92fmADUyEwbeE0ACD7TGFOKIfi01BB8WmIIvmxipgVcF/nM9aZZqot5zfUIPnVUdTRwvfbrOCFqNp8AY75vRt5jPoLPN3/LvSP4EHzq/sQEoEZm2sBrAkDwmcaYUgzBp6WG4NMSQ/BlEzMt4LrIZ643zVJdzGuuR/Cpo6qjgeu1X8cJUbP5BBjzfTPyHvMRfL75W+4dwYfgU/cnJgA1MtMGXhMAgs80xpRiCD4tNQSflhiCL5uYaQHXRT5zvWmW6mJecz2CTx1VHQ1cr/06ToiazSfAmO+bkfeYj+Dzzd9y7wg+BJ+6PzEBqJGZNvCaABB8pjGmFEPwaakh+LTEEHzZxEwLuC7ymetNs1QX85rrEXzqqOpo4Hrt13FC1Gw+AcZ834y8x3wEn2/+lntH8CH41P2JCUCNzLSB1wSA4DONMaUYgk9LDcGnJYbgyyZmWsB1kc9cb5qlupjXXI/gU0dVRwPXa7+OE6Jm8wkw5vtm5D3mI/h887fcO4IPwafuT0wAamSmDbwmAASfaYwpxRB8WmoIPi0xBF82MdMCrot85nrTLNXFvOZ6BJ86qjoauF77dZwQNZtPgDHfNyPvMR/B55u/5d4RfAg+dX9iAlAjM23gNQEg+ExjTCmG4NNSQ/BpiSH4somZFnBd5DPXm2apLuY11yP41FHV0cD12q/jhKjZfAKM+b4ZeY/5CD7f/C33juBD8Kn7ExOAGplpA68JAMFnGmNKMQSflhqCT0sMwZdNzLSA6yKfud40S3Uxr7kewaeOqo4Grtd+HSdEzeYTYMz3zch7zEfw+eZvuXcEH4JP3Z+YANTITBt4TQAIPtMYU4oh+LTUEHxaYgi+bGKmBVwX+cz1plmqi3nN9Qg+dVR1NHC99us4IWo2nwBjvm9G3mM+gs83f8u9I/gQfOr+xASgRmbawGsCQPCZxphSDMGnpYbg0xJD8GUTMy3gushnrjfNUl3Ma65H8KmjqqOB67VfxwlRs/kEGPN9M/Ie8xF8vvlb7h3Bh+BT9ycmADUy0wZeEwCCzzTGlGIIPi01BJ+WGIIvm5hpAddFPnO9aZbqYl5zPYJPHVUdDVyv/TpOiJrNJ8CY75uR95iP4PPN33LvCD4En7o/MQGokZk28JoAEHymMaYUQ/BpqSH4tMQQfNnETAu4LvKZ602zVBfzmusRfOqo6mjgeu3XcULUbD4BxnzfjLzHfASfb/6We0fwIfjU/YkJQI3MtIHXBIDgM40xpRiCT0sNwaclhuDLJmZawHWRz1xvmqW6mNdcj+BTR1VHA9drv44TombzCTDm+2bkPeYj+Hzzt9w7gg/Bp+5PTABqZKYNvCYABJ9pjCnFEHxaagg+LTEEXzYx0wKui3zmetMs1cW85noEnzqqOhq4Xvt1nBA1m0+AMd83I+8xH8Hnm7/l3hF8CD51f2ICUCMzbeA1ASD4TGNMKYbg01JD8GmJIfiyiZkWcF3kM9ebZqku5jXXI/jUUdXRwPXar+OEqNl8Aoz5vhl5j/kIPt/8LfeO4EPwqfsTE4AamWkDrwkAwWcaY0oxBJ+WGoJPSwzBl03MtIDrIp+53jRLdTGvuR7Bp46qjgau134dJ0TN5hNgzPfNyHvMR/D55m+5dwQfgk/dn5gA1MhMG3hNAAg+0xhTiiH4tNQQfFpiCL5sYqYFXBf5zPWmWaqLec31CD51VHU0cL326zghajafAGO+b0beYz6Czzd/y70j+BB86v7EBKBGZtrAawJA8JnGmFIMwaelhuDTEkPwZRMzLeC6yGeuN81SXcxrrkfwqaOqo4HrtV/HCVGz+QQY830z8h7zEXy++VvuHcGH4FP3JyYANTLTBl4TAILPNMaUYgg+LTUEn5YYgi+bmGkB10U+c71plupiXnM9gk8dVR0NXK/9Ok6Ims0nwJjvm5H3mI/g883fcu8IPgSfuj8xAaiRmTbwmgAQfKYxphRD8GmpIfi0xBB82cRMC7gu8pnrTbNUF/Oa6xF86qjqaOB67ddxQtRsPgHGfN+MvMf8Rgm+c88996jFxcVbRORVy8Ty8aIo3jr4791u98Uxxh0icrKILIrIHSJyXlEUDw63HXW75brBqG2tt0vskgg+BJ+66zABqJGZNvCaABB8pjGmFEPwaakh+LTEEHzZxEwLuC7ymetNs1QX85rrEXzqqOpo4Hrt13FC1Gw+AcZ834y8x/xGCb65ubnn9Xq9e0TkmzHGv15ycPeWZXlN9d+63e5LY4y3icg+EblKRI4RkS0i8rCInF4UxUOa7VaQe6b7GPWYM7ojgg/Bp+4+TABqZKYNvCYABJ9pjCnFEHxaagg+LTEEXzYx0wKui3zmetMs1cW85noEnzqqOhq4Xvt1nBA1m0+AMd83I+8xv1GCr9vtviLG+JkYY7csy4+tEE3odDqFiGyamZk5bX5+/v5qu7m5uVN6vd4tMcbtZVleKCKjbrfcbkZta71dTm9E8CH41P2HCUCNzLSB1wSA4DONMaUYgk9LDcGnJYbgyyZmWsB1kc9cb5qlupjXXI/gU0dVRwPXa7+OE6Jm8wkw5vtm5D3mN0rwtdvtt4YQtovImUVR3LtcNHNzcyf0er07Y4z3lWX5dhGJ1XZbt249Yu/evTeLyJEbNmzY9MQTT2wYZbtt27Z9a+l+rPeRcyyK7ongQ/Apust3NmUCUCMzbeA1ASD4TGNMKYbg01JD8GmJIfiyiZkWcF3kM9ebZqku5jXXI/jUUdXRwPXar+OEqNl8Aoz5vhl5j/mNEnydTucyEfllEakk33tE5HgRuT/GuLUsy+qR3Dg7O/tjrVbr9hjjh8uyrLZ/6qfdbl8RQniLiFR38x0/ynaDx3mH61jvI+dYFN0TwYfgU3QXBJ8aVg0NvCYABF8NYepKIvh0vEQQfFpiCL5sYqYFXBf5LPZMs1QX85rrEXzqqOpo4Hrt13FC1Gw+AcZ834y8x/zGCL5Op3OYiNwkIq8Tkb+pHrUNITyr+nCGiJwYQjh7YWHho51O5+Ui8tkY49zSx3jb7fYlIYTzqzsA+ye25nbL3SlovY+cY1F0TwQfgk/RXRB8alg1NPCaABB8NYSpK4ng0/FC8Gl5LbP9DffMfkGivMyg1KErgdg1Yc1izwRjchGvuR7BlxyZZUMEnyVNao1EgDF/JEy1beQ95jdJ8FUfyrhRRA47cODAG3fu3LmnOrjZ2dkTW63Wp0Wkkn0/HUJ4YYzx1hjjO8qyrITgUz/Dgi+EcPgo2y0n+Lrd7qtGaTvqPkbdbqXHkkfsfQg+BN+IXeW7mzEBqJGZNvCaABB8pjGmFEPwaakherTEnrE9gi8bYU4B10U+c31OdPltveZ6BF9+dgYVXK99g+OnxBgSYMz3Dc17zG+M4Fsthr64qz6c8RoReYw7+JalheBD8KlHMyYANTLTBl4TAILPNMaUYgg+LTUEn5YYgi+bmGkB10U+c71plupiXnM9gk8dVR0NXK/9Ok6Ims0nwJjvm5H3mN8owbd58+YZEZnZtWvXgeED639846MxxjfHGP9xlHfr5bz3rqHv4DtaRKr/rfRzgog8LiKParv0dXee/Zl162Z+RNvOc/tHH9lfvmvTRy4dPoZzLrv5Fzce99wPeh6Xdt9R4mMfOu/kF2rbWW1/2fVvPOMFP/Ds663qHao6Cx+860V3f/L+p/X187f9xX0hzFTXwdj87N3zjfcvvO8184f6gC/+xIvO+L4Xbxi73He+7ysvunvXw0/L/dQLH7hPWq2xyn3/o19//z3bTjnkuQ/6GWP+ob7ivrs/zzGf3Kcz9+qsmev9sq/27DXXM+b75l7t3XPM9z97jsCLAGO+F/nv7Nd7zF969sELx9B7764ty/KC4ePofzzj7F6vd/q6dev+abWv47ZaraNjjK9utVqHj7JdURSPLD3ntb6iq91HzrEMHdtqcq/a7MS+4HvGV4HXyvT6u95510yr9dK1tmvSv+/fv3h1+7SdFw0f07su/5OzNxxx9O836TjXOpb+xF/dfeny8+E/euum444/6mMuO8/Y6adu/NLzd13550/r6xdc9ZcPiAQ3limnc2Df3ou3vffUQ95nf/fOH9507HPWjV3ut93w8PN3feArT8v91Iv+/gEJMla5H9y/9+LPXfGjhzz3QR9lzE+5Wm3aeI755G6TYUoVz9yr42WuT0nNro3XXM+Yb5dhaiXvaz/1uGk33gQY833z8x7zl569m+A766yzNq5fv/52Edk4MzNz5vz8/Jerg+t0Ot8vIreHEP4hxvi6oige73Q6hYhsmpmZOW1+fv7+aru5ubnqy7m3VB/nKMuyepw3jLjdcj1g1LbW2+X0Rh7R5RFddf/hFm41MtMGXrdw84iuaYwpxXhEV0uNR3S1xJ6xPe/gy0aYU8D1MT3m+pzo8tt6zfWDI+faz88wo4LrtZ9x3DQdYwKM+b7heY/5jRF81YF0u923xRirx8a+GkL4cIxxg4hsFZH1McbXl2V5T7Vdu90+KYRQfXijepT3ShGpPtCxRUS+OSwHFdu9KYRwY/UI8ODDHYq2pseS0R0RfAg+dfdhAlAjM23gNQEg+ExjTCmG4NNSQ/BpiSH4somZFnBd5DPXm2apLuY11yP41FHV0cD12q/jhKjZfAKM+b4ZeY/5jRJ81V137Xb7jBBCJe1+UESeiDF+rtVqvWdhYeFvhw92dnb2Ja1Wa7uInCwiiyJyh4icVxTFg9rt2u32MwRfVcNyH5p6iV0SwYfgU3cdJgA1MtMGXhMAgs80xpRiCD4tNQSflhiCL5uYaQHXRT5zvWmW6mJecz2CTx1VHQ1cr/06ToiazSfAmO+bkfeY3zTB55ZGp9O5LMb4xcEdfG4Hkr5jBB+CT917mADUyEwbeE0ACD7TGFOKIfi01BB8WmIIvmxipgVcF/nM9aZZqot5zfUIPnVUdTRwvfbrOCFqNp8AY75vRt5jPoLvO3fqnRhCuCnGeNGOHTvu8u0SyXtH8CH41J2HCUCNzLSB1wSA4DONMaUYgk9LDcGnJYbgyyZmWsB1kc9cb5qlupjXXI/gU0dVRwPXa7+OE6Jm8wkw5vtm5D3mI/i+806/14YQTtu9e/eFu3btqt7rN44/CD4En7rfMgGokZk28JoAEHymMaYUQ/BpqSH4tMQQfNnETAu4LvKZ602zVBfzmusRfOqo6mjgeu3XcUKHuub5V3++K73e9x7q/ebu70PvfvmluTVS2zPmp5Kzaec95iP4bHJsQhUEH4JP3Q+ZANTITBt4TQAIPtMYU4oh+LTUEHxaYgi+bGKmBVwX+cz1plmqi3nN9Qg+dVR1NHC99us4oUNdsxJ8IUr13v1x+nHNnTHft6t4j/kIPt/8LfeO4GMCUPcnJgA1MtMGXhMAgs80xpRiCD4tNQSflhiCL5uYaQEWewk4Hz+8tbH748Ujw00vuPrzX5MoY3U3j9dcj+BL6HT2TVyvffvTOfQVEXx65qzv9MwsW3iP+Qg+yzR9ayH4EHzqHsgEoEZm2sBrAkDwmcaYUgzBp6WG4NMSQ/BlEzMt4LrIZ643zVJdzGuuR/Cpo6qjgeu1X8cJHeqaCD49ccZ8PTPLFt5jPoLPMk3fWgg+BJ+6BzIBqJGZNvCaABB8pjGmFEPwaakh+LTEEHzZxEwLuC7ymetNs1QX85rrEXzqqOpo4Hrt13FCh7omgk9PnDFfz8yyhfeYj+CzTNO3FoIPwafugUwAamSmDbwmAASfaYwpxRB8WmoIPi0xBF82MdMCrot85nrTLNXFvOZ6BJ86qjoauF37N9wz+wWJ8rI6Tqq2msz1JmgZ800wJhfxHvMRfMnRNa4hgg/Bp+6UTABqZKYNvCYABJ9pjCnFEHxaavzSryWG4MsmZlrAbZFfnQVzvWmW6mJecz2CTx1VHQ3crn0EXx1xjlzTLXfG/JEzqm1D7zEfwVdbtIe8MIIPwafudPzSr0Zm2sBrAkDwmcaYUgzBp6WG4NMSQ/BlEzMtwGIvAScf2UiAtkwTRI8Nx8Qqbtc+uScmZtPMLXcEn02AOVW81ncrHXPIORnauhJA8CH41B0QwadGZtrAawJA8JnGmFIMwaelhuDTEkPwZRMzLcBiLwEngi8BGoLPBppdFbdrH8FnF2JCJbfcEXwJaRk38VrfIfiMg2xAOQQfgk/dDRF8amSmDbwmAASfaYwpxRB8WmoIPi0xBF82MdMCLPYScCL4EqAh+Gyg2VVxu/YRfHYhJlRyyx3Bl5CWcROv9R2CzzjIBpRD8CH41N0QwadGZtrAawJA8JnGmFIMwaelhuDTEkPwZRMzLcBiLwEngi8BGoLPBppdFbdrH8FnF2JCJbfcEXwJaRk38VrfIfiMg2xAOQQfgk/dDRF8amSmDbwmAASfaYwpxRB8WmoIPi0xBF82MdMCLPYScCL4EqAh+Gyg2VVxu/YRfHYhJlRyyx3Bl5CWcROv9R2CzzjIBpRD8CH41N0QwadGZtrAawJA8JnGmFIMwaelhuDTEkPwZRMzLcBiLwEngi8BGoLPBppdFbdrH8FnF2JCJbfcEXwJaRk38VrfIfiMg2xAOQQfgk/dDRF8amSmDbwmAASfaYwpxRB8WmoIPi0xBF82MdMCLPYScCL4EqAh+Gyg2VVxu/YRfHYhJlRyyx3Bl5CWcROv9R2CzzjIBpRD8CH41N0QwadGZtrAawJA8JnGmFIMwaelhuDTEkPwZRMzLcBiLwEngi8BGoLPBppdFbdrH8FnF2JCJbfcEXwJaRk38VrfIfiMg2xAOQQfgk/dDRF8amSmDbwmAASfaYwpxRB8WmoIPi0xBF82MdMCLPYScCL4EqAh+Gyg2VVxu/YRfHYhJlRyyx3Bl5CWcROv9R2CzzjIBpRD8CH41N0QwadGZtrAawJA8JnGmFIMwaelhuDTEkPwZRMzLcBiLwEngi8BGoLPBppdFbdrH8FnF2JCJbfcEXwJaRk38VrfIfiMg2xAOQQfgk/dDRF8amSmDbwmAASfaYwpxRB8WmoIPi0xBF82MdMCLPYScCL4EqAh+Gyg2VVxu/YRfHYhJlRyyx3Bl5CWcROv9R2CzzjIBpRD8CH41N0QwadGZtrAawJA8JnGmFIMwaelhuDTEkPwZRMzLcBiLwEngi8BGoLPBppdFbdrH8FnF2JCJbfcEXwJaRk38VrfIfiMg2xAOQQfgk/dDRF8au7ktooAACAASURBVGSmDbwmAASfaYwpxRB8WmoIPi0xBF82MdMCLPYScCL4EqAh+Gyg2VVxu/YRfHYhJlRyyx3Bl5CWcROv9R2CzzjIBpRD8CH41N0QwadGZtrAawJA8JnGmFIMwaelhuDTEkPwZRMzLcBiLwEngi8BGoLPBppdFbdrH8FnF2JCJbfcEXwJaRk38VrfIfiMg2xAOQQfgk/dDRF8amSmDbwmAASfaYwpxRB8WmoIPi0xBF82MdMCLPYScCL4EqAh+Gyg2VVxu/YRfHYhJlRyyx3Bl5CWcROv9R2CzzjIBpRD8CH41N0QwadGZtrAawJA8JnGmFIMwaelhuDTEkPwZRMzLcBiLwEngi8BGoLPBppdFbdrH8FnF2JCJbfcEXwJaRk38VrfIfiMg2xAOQQfgk/dDRF8amSmDbwmAASfaYwpxRB8WmoIPi0xBF82MdMCLPYScCL4EqAh+Gyg2VVxu/YRfHYhJlRyyx3Bl5CWcROv9R2CzzjIBpRD8CH41N0QwadGZtrAawJA8JnGmFIMwaelhuDTEkPwZRMzLcBiLwEngi8BGoLPBppdFbdrH8FnF2JCJbfcEXwJaRk38VrfIfiMg2xAOQQfgk/dDRF8amSmDbwmAASfaYwpxRB8WmoIPi0xBF82MdMCLPYScCL4EqAh+Gyg2VVxu/YRfHYhJlRyyx3Bl5CWcROv9R2CzzjIBpRD8CH41N0QwadGZtrAawJA8JnGmFIMwaelhuDTEkPwZRMzLcBiLwEngi8BGoLPBppdFbdrH8FnF2JCJbfcEXwJaRk38VrfIfiMg2xAOQQfgk/dDRF8amSmDbwmAASfaYwpxRB8WmoIPi0xBF82MdMCLPYScCL4EqAh+Gyg2VVxu/YRfHYhJlRyyx3Bl5CWcROv9R2CzzjIBpRD8CH41N0QwadGZtrAawJA8JnGmFIMwaelhuDTEkPwZRMzLcBiLwEngi8BGoLPBppdFbdrH8FnF2JCJbfcEXwJaRk38VrfIfiMg2xAOQQfgk/dDRF8amSmDbwmAASfaYwpxRB8WmoIPi0xBF82MdMCLPYScCL4EqAh+Gyg2VVxu/YRfHYhJlRyyx3Bl5CWcROv9R2CzzjIBpRD8CH41N0QwadGZtrAawJA8JnGmFIMwaelhuDTEkPwZRMzLcBiLwEngi8BGoLPBppdFbdrH8FnF2JCJbfcEXwJaRk38VrfIfiMg2xAOQQfgk/dDRF8amSmDbwmAASfaYwpxRB8WmoIPi0xBF82MdMCLPYScCL4EqAh+Gyg2VVxu/YRfHYhJlRyyx3Bl5CWcROv9R2CzzjIBpRD8CH41N0QwadGZtrAawJA8JnGmFIMwaelhuDTEkPwZRMzLcBiLwEngi8BGoLPBppdFbdrH8FnF2JCJbfcEXwJaRk38VrfIfiMg2xAOQQfgk/dDRF8amSmDbwmAASfaYwpxRB8WmoIPi0xBF82MdMCLPYScCL4EqAh+Gyg2VVxu/YRfHYhJlRyyx3Bl5CWcROv9R2CzzjIBpRD8CH41N0QwadGZtrAawJA8JnGmFIMwaelhuDTEkPwZRMzLcBiLwEngi8BGoLPBppdFbdrH8FnF2JCJbfcEXwJaRk38VrfIfiMg2xAOQQfgk/dDRF8amSmDbwmAASfaYwpxRB8WmoIPi0xBF82MdMCLPYScCL4EqAh+Gyg2VVxu/YRfHYhJlRyyx3Bl5CWcROv9R2CzzjIBpRD8CH41N0QwadGZtrAawJA8JnGmFIMwaelhuDTEkPwZRMzLcBiLwEngi8BGoLPBppdFbdrH8FnF2JCJbfcEXwJaRk38VrfIfiMg2xAOQQfgk/dDRF8amSmDbwmAASfaYwpxRB8WmoIPi0xBF82MdMCLPYScCL4EqAh+Gyg2VVxu/YRfHYhJlRyyx3Bl5CWcROv9R2CzzjIBpRD8CH41N0QwadGZtrAawJA8JnGmFIMwaelhuDTEkPwZRMzLcBiLwEngi8BGoLPBppdFbdrH8FnF2JCJbfcEXwJaRk38VrfIfiMg2xAOQQfgk/dDRF8amSmDbwmAASfaYwpxRB8WmoIPi0xBF82MdMCLPYScCL4EqAh+Gyg2VVxu/YRfHYhJlRyyx3Bl5CWcROv9R2CzzjIBpRD8CH41N0QwadGZtrAawJA8JnGmFIMwaelhuDTEkPwZRMzLcBiLwEngi8BGoLPBppdFbdrH8FnF2JCJbfcEXwJaRk38VrfIfiMg2xAOQQfgk/dDRF8amSmDbwmAASfaYwpxRB8WmoIPi0xBF82MdMCLPYScCL4EqAh+Gyg2VVxu/YRfHYhJlRyyx3Bl5CWcROv9R2CzzjIBpRD8CH41N0QwadGZtrAawJA8JnGmFIMwaelhuDTEkPwZRMzLcBiLwEngi8BGoLPBppdFbdrH8FnF2JCJbfcEXwJaRk38VrfIfiMg2xAOQQfgk/dDRF8amSmDbwmAASfaYwpxRB8WmoIPi0xBF82MdMCLPYScCL4EqAh+Gyg2VVxu/YRfHYhJlRyyx3Bl5CWcROv9R2CzzjIBpRD8CH41N0QwadGZtrAawJA8JnGmFIMwaelhuDTEkPwZRMzLcBiLwEngi8BGoLPBppdFbdrH8FnF2JCJbfcEXwJaRk38VrfIfiMgxylXLfbfXGMcYeInCwiiyJyh4icVxTFg6O0X2MbBB+CT92NEHxqZKYNvCYABJ9pjCnFEHxaagg+LTEEXzYx0wIs9hJwIvgSoCH4bKDZVXG79hF8diEmVHLLHcGXkJZxE6/1HYLPOMi1ynW73ZfGGG8TkX0icpWIHCMiW0TkYRE5vSiKh9aqgeAbIsBiL7O7fKc5gs8EY3IRrwkAwZccmVVDBJ+WJGO+lhiCL5uYaQEWewk4EXwJ0BB8NtDsqrhd+wg+uxATKrnlzvouIS3jJl7rOwSfcZBrlAudTqcQkU0zMzOnzc/P319tPzc3d0qv17slxri9LMsLMw+JO/i4g0/dhRB8amSmDbwmAASfaYwpxRB8WmoIPi0xBF82MdMCLPYScCL4EqAh+Gyg2VVxu/YRfHYhJlRyyx3Bl5CWcROv9R2CzzjI1crNzc2d0Ov17owx3leW5dtFJFbbb9269Yi9e/feLCJHbtiwYdO2bdu+lXFYCD4En7r7IPjUyEwbeE0ACD7TGFOKIfi01BB8WmIIvmxipgVY7CXgRPAlQEPw2UCzq+J27SP47EJMqOSWO4IvIS3jJl7rOwSfcZCrlZudnf2xVqt1e4zxw2VZXja8bbvdviKE8BYROSXzMV0EH4JP3asRfGpkpg28JgAEn2mMKcUQfFpqCD4tMQRfNjHTAiz2EnAi+BKgIfhsoNlVcbv2EXx2ISZUcssdwZeQlnETr/Udgs84yNXKdTqdl4vIZ2OMc2VZfmyJ4LskhHC+iJxZFMW9GYeF4EPwqbsPgk+NzLSB1wSA4DONMaUYgk9LDcGnJYbgyyZmWoDFXgJOBF8CNASfDTS7Km7XPoLPLsSESm65I/gS0jJu4rW+Q/AZB7lauW63+6oY460xxneUZXkTgs8APos9A4h8ZMMEYkYRrwkAwZcRmk1TBJ+WI2O+lhiCL5uYaQEWewk4EXwJ0BB8NtDsqrhd+wg+uxATKrnljuBLSMu4idf6DsFnHORq5biDrwbYLPZMoHIHnwnG5CJeEwCCLzkyq4YIPi1JxnwtMQRfNjHTAiz2EnAi+BKgIfhsoNlVcbv2EXx2ISZUcssdwZeQlnETr/Udgs84yNXKGb2D7wUiUv1vpZ/jRCQcwtNiVxCAAAQgAAEIQAACEIAABCAAAQhAAAINJIAgqiGUtb6i22q1jo4xvrooikdW2f1qcq9q9qwaDp2SEIAABCAAAQhAAAIQgAAEIAABCEAAAmNGAMFXT2Ch0+kUIrJpZmbmtPn5+fur3czNzZ3S6/VuiTFuL8vywnp2TVUIQAACEIAABCAAAQhAAAIQgAAEIACBaSKA4Ksp7Xa7fVII4dMickBErhSRY0Rki4h8c2Zm5sz5+fkv17RrykIAAhCAAAQgAAEIQAACEIAABCAAAQhMEQEEX41hz87OvqTVam0XkZNFZFFE7hCR84qieLDG3VIaAhCAAAQgAAEIQAACEIAABCAAAQhAYIoIIPimKGxOFQIQgAAEIAABCEAAAhCAAAQgAAEIQGDyCCD4Ji9TzggCEIAABCAAAQhAAAIQgAAEIAABCEBgiggg+KYobE4VAhCAAAQgAAEIQAACEIAABCAAAQhAYPIIIPgmL1POCAIQgAAEIAABCEAAAhCAAAQgAAEIQGCKCCD4pihsThUCEIAABCAAAQhAAAIQgAAEIAABCEBg8ggg+CYvU84IAhCAAAQgAAEIQAACEIAABCAAAQhAYIoIIPimKGxOFQIQgAAEIAABCEAAAhCAAAQgAAEIQGDyCCD4Ji9TzggCEIAABCAAAQhAAAIQgAAEIAABCEBgiggg+KYobE4VAhCAAAQgAAEIQAACEIAABCAAAQhAYPIIIPgmL1POCAIQgAAEIAABCEAAAhCAAAQgAAEIQGCKCCD4pihsThUCEIAABCAAAQhAAAIQgAAEIAABCEBg8ggg+CYv07E7o7m5uef1er17ROT7Vjn4R0TkzKIo7h3aJnS73dNE5NdjjP+biBwpIo+JyJ/1er3/fceOHX89djCm9IDb7fYlIYTfHDX/ubm5E3q93iUi8iYReY6I9ETkn2KMV4UQrimKouoH/IwRgXa7/UMi8n+GEH5WRDYOMhWRj4vIbxdFUY0BMuJ4UW263JgxRkQm41A7nc7HROQVrVbrldu3b//q8Fl1u90fjzH+YTV2hxB+fv369f9t3759t4YQTlnt7GOMby7L8qZ+7c0icnFRFL+9tE2n03m5iHw2xvihsiwvmwyik3EWo2Yz2E5EjlnmzPeIyF+GELYuLCz87WSQmcyz6F+r/1FE/kcI4acWFhb+bumZvvvd7/6eoev/40VRvLXaZqjt0iYHReS/i8g1u3fv3rZr164Dk0lvfM9KOUb/Vrvd/i8hhJ9epo+E/r+9TUQ+Vf3uVxTFEwMy3W73hTHGO2OMf1qW5dtFJI4vtck68qEx/OsicnpRFA8tM1ev9HsC67wx6g5D8/q1ZVleMHzoQ/1gvYi8piiKO4b/vd1uXxFCOGfJWp/8E/NH8CWCo5kdgaEFey/G+LnlKocQHheRy4uieLD/C1+1ILw6xvjLInK/iJQi8vUQwskxxl8SkWeFEM5eWFj4qN2RUqkuAn3B974Y4+0i8vDS/Qznv2XLln978ODBz4rIvxGRv44x/k0I4XAR+QkReZ6I/PGBAwfevHPnzmrxx0/DCWzevHnm2GOP/XUR+Y1+9n8UQrin1+utCyG8TkQq4feNSgAtLCz81ZYtW449ePDgJTHG4/qndlgI4Weq/zvG+Mci8uQv/UvHjIZjmNjDW0nwdbvdV/Xl3mODbLdu3XrEY489dkGv13vhMmNA9Uvh6SJybH/7m4cW/v8SY/zZsiw/v9wvlAi+5nWvBMG3e5nfD74/hFD9ce9r1RiwnDRq3plP5xENS7oY4zllWV63zCL/SSHfl7lLBd/PL/39oD/v/7SIHB9jvLwsy4sQO83qX9oxut1uvzOEUA7G+MHZ9P+oe6eIfH91va9bt+4nr7nmmn8a/Hu73f7ZEMLNMca55fpWs6hM19Es+SPN9SLSHZaz/TXdMwRfp9NhnTdmXeWcc845bmZm5v8RkUfXrVv3mmuuuWbv4BQ6nc6viMgVItKKMf7m8B9dq9/99u7de3MI4dkHDx78D9dee+03yT8vfARfHj9aGxAYEnx/PviL7RplQ6fTqWTAxSLyW7t37/6tXbt2VX/JffLnne9853PXrVt3c3VHYAjhjIWFhS8aHCYlaiTQF3znL3OX5jP22m63fyeE8J6lArcviqq7AKtf8t9ZFMUf1HjIlDYi0O12z4kxFiJy0+Li4jnXXXfdo8Ol2+32K0MInwwh/FWM8eeX3p05uOujarNhw4ZN27Zt+5bRoVHGgMBygq/dbv9cCKH6Rf9rMzMzPzc/P1/9kWa1n2rMf5+IXBpj/L/27NnTru7WGZYGIYTqTr2n9Y9RJZLBaVJCSWDUbIYWh59Z7veDwfjRFzwXKg+DzQ8Rgf61+moRqcbn/7b0DqzqMPq/B5wrIkeJyH9dcgdf1XbpUxzV3X3P7kvBEw4ePHjqtdde+/eH6JTYzQgEtGN0p9P5keqPtDHGjwzfAdTpdE4VkU+IyEeq3+/6d3F/enAInU6nukN7TkR+piiKvxnh0NjkEBFYIvj29+XtrcO7X+b3BNZ5hygf6910Op0FEXnd8F24nU7nsOp3/OoPtNX+YoyPH3XUUW+48sorq5t3qnG8eoLvbhG5tSiKbvU3etb5eckg+PL40dqAgFbwnXPOOf9uZmbmjhDCAzHG1y33OGa3231djLG6w+/XyrKs/jLET4MJaATfGo/8PfmYRgjhvy4sLHQafMocmoice+65z1lcXPyTCsa6detOu+aaa/7ncmA6nc4HRORVrVbrl7Zv3/6Pw9sg+JrdlZZcr19rt9u/EEKohO4XFxcX33zdddd9ba0z6Ha7b4sxVkLw3gMHDrxhcHduv3b1OO9tInJWjPH8six/f2jRxyO6a8F1+ncrwTe0MLh7xD8QOp3xdO92MA70Rfxrlz6CedZZZ21cv3797SGE+2KMZ4rIU3/wHZKDzxB8/cVhJXequ0OW/ffpJu979toxutPpHBNC+Eyv13t0WAD0f0es7u6r5oKPxhhvGgjAwd0/1ase+COfb94r/P42uDP3k/0nbfYt/X1v6e/1rPOal+OoR9Rut98aQrghxviGsiyflPDnnnvuv1pcXLwrxvjkndshhLnhOaB/B+4nQgi/uLCwcCP5j0p75e0QfPkMqZBJQCv4+rfwX7vSYx6Zh0NzBwJKwVe91+ED1WJ+z549C8N3bzocOrvMIDD0WM37U9+RhuDLCOAQNB384r5u3bqfWFxc3CQilYC757DDDtt89dVX/8tahzC4g1NEds/MzJw5Pz//5SGBN3is5zW9Xq+ShtUjm0/dtT2qRFrrGPh3ewKjZrPWHXztdvtHQwjVI0GfLoqiej0HPw0kMBgHYozvCiHs7P/x9anHdGdnZ3+y1Wp9LMb4KyGEDykEX3WnR3Xtv6nX652+Y8eOLzTw9Kf2kIbEzchjdP8OoDMHj+EOPb63T0Sq9zJW/eS4gcwbkgdPSb+pBd7AEx8e60XkH0II1fqtekdbdbfuk+9KXCr4WOc1MMgRD2noLtyrBr/X93/Xr16Z9XP9Mp8KIZxVybzq/99fAz4l/ch/RNirbIbgy2dIhUwCo7w0P8Z492Ay79+K/6shhFcvLCz8eebuad4AAhrB1/9Lf/X47ev7H1X54+qOver9a0VRVIt/Xq7cgExHOYR2u31RCOH9S9+3M0rbwTYIPg2tQ7/t0B0c1YvRq7tqZ6o7MPbs2XPWWi/FH3rf5rExxteXZVl9jOmpn+FFgYi8oNfr3RJC+IvBo7qjSqRDT4U9jprNKoIvbNmy5QcOHjxY3dlZfazll7lbv7n9akjwnd5qteZjjN8efky3evVGdXdPjLHdarU+M4rgq8TPt7/97baI/G6M8a+4e6t5+aeM0d1u980xxp3VY37Vi/gHH9AQkd8piuI/99/lVb2y4cnHcfvy4Malj+02j8Z0HtHwWL9nz57f2bhx487qd77hR3WXCj7WeePbV4Y+lvTNwRjf/4DGplar9VPVmfV6vep9mp+rHscdugNXBnftkn9+/gi+fIZUyCQwykc2Wq3W3x155JFXVM/rr/W4Rubh0NyBwBpf0X3G11Cr9+1t3LjxJ1qt1q/GGKt3s1RfXa1+vh5jvHDPnj0f4c4+hyCVu1xJ7K4k/QdfTx3eDYJPCf0Qb77k5fo3tlqt/THGt4UQOgsLC9eudDibN29ev3Hjxv+7+kPOSh9MWvr47+CdLYNHdUeVSIcYCbv7zh0bIz0+vcZXdJ9cK/S/onrBWsIY8H4Ehq/VXq9X3YV1weARrcHjudWdWdVdfL1erxL5Sx/Rrb7Au9LPPw0+1ON3hux5OQIpY/RSodcXftVdmj9bFMW9Q2NH9UqG6waP7y798AaJNIPA0rG+0+lUH0qpPqj31KO6ywi+6u78Zd+72Yyz4ihWIzAs9A477LB91dfRReSh/heuqzv2qq9lv6j6oMbhhx/+rMHju4M7/ljn5/cvBF8+QypkEkh4RPeSEEL1yyF38GWyb0rz1b6iO8rXUM8+++zj161bd0YI4f8QkR+qXsZfFMX7uZuvKQkvfxz93H9j6R18y3wpt/pgzk8j+Jqd5yoLvM0DCXP88ccf13/v4gnLffm2X2PwUY1LROSyla7lpYuCviiofpF88lHdGOOG6gX8fEW3ef0mQfA94yu6IYTqccxbuHO7efkuPaLha/XgwYPHV49VDx7T7X9AoXpn0+tmZmb+eQXBt9xXdPfEGD9z1FFH/engZe3NJzFdR5gyRp977rlHLS4u3hJj/EZZlm/pdDrbReSkwdc1B1/qjDH+f9Wd4Mcee+yTj/kt9+GW6aLdzLNdbqxvt9u/NPyobqfTqR7ffEWr1Xrl9u3bv9r/3ZB1XjMjXfOout3uG6q7cEMIm2KM1Zd0qw/nXDj4wnX/EdzqVQzV+1aPFJFdIrK5umO3Kk7+ayJecwME35qI2KBuAlrB1/9r3serRzkGg8XSY+z/BbB6JOwTz33ucy++9NJLF+s+D+qnE9A8orvaXvp3c1WfWv/XInJKURT/I/2oaFk3gVHfwddut98UQhg8glN9ieupH+7gqzulvPrLfRSn2+1Wv/T94dKPZgz2NPioRozx44Mv5i53FMvVnpubO2XoUd0PVnMAgi8vwzpaJwi+Zb+iW8exUdOewJI7+HaHED41eEw3xvg7rVbrRyvB12q1jl1B8HE3j30stVdMHaP7dwCdGkL4j9U8ICKf739d88lj7r+n7yQReYeI3BxjLMuy/E+1nxA7UBNYbqzv36H/1KO61SsWhgUf6zw15kY1GNyFG2OsHqWvPqpRvYLhqS9cD72nr/ry/YkhhOpVC0+t2cg/P04EXz5DKmQS0Aq+Eb+uc06Msbql/9eKorgi8xBpXjOBUQVfp9N5Wf+OnBsGX1BbemidTqd67O8/DP4SWPOhUz6DQKfT+V4R+VMRqf7CV30B8eHlyiH4MiA7N13hq9eh3W5fUz2mu/Ru26GPalQf4Di9KIqHVjqFlWoPHtXt/1X41Qg+506wzO4RfM3LpM4jWuYRvOpjWe9ptVrVxzGqO7T+S/W72nK/D/K4Vp3J1Fs7dYzu//Gv+hhL9Z7e/xRCeNfghfzVEfcFwNUxxt8OIVw8fPdPvWdEdS2Blcb64Ud1ReSfq/foDn5vZ52npdys7Yc+jPP16l3pMcYfGn5H6tB7+h4QkWf3j/5NRVE8Uf3f5J+fJ4IvnyEVMgloBV/1x4But1u9VPl8Efmt3bt3/9bw+9b6fxm4WUSqgWLVBWLmodPciMCogm/oXT3/JsZ4VlmWtww/htvtdl8aY/xkCOHvq7sBiqJ4zOgQKVMTgaG7taqvas0WRVG9c/Gpn3POOedfz8zM3CAir+IR3ZpCqLHsCgs8Offcc5/Tf1T3ua1W6zXbt2+/e62Paiw9zJVqDz2q+4qqTYzxN1K/0lwjmqkujeCbrviX+Upm9fXj20Sk+qBG9eL111YfTEDwTVa/SB2jB1/GFZEvVo/nDt7XOKDTv0PoT2OMD4QQnlO9vH/79u3fmCx6k3E2q431g0d1ReSw6h1tQ3+YZ5035vH313W/0P8d7JalN2X079J9rYg8q/pQUvUBnaFTJv/M/BF8mQBpnk9glI9sVHtptVp/uLCwUIk7WfIl1f9XRMoQwr/0er2fCSG8WUQeX+6ri/lHS4U6CIwq+Kp9D93h87+IyFdF5M9ijPtDCD8iIi8Rkeq9PM/44mYdx01NEwLV+9YqWf8BEdkvIrfGGKsXMFfvT3tNCKF6R0f1c+3i4uJ7r7vuukeH98ojuiYZ1FZkpQVetcOhR3W/vG7dutMWFxcvF5FfFJEvxRir96st+zOYC1arPXhUV0SOQfDVFm9y4aGPZ/xDjPGvlxYafFjr29/+djWmf7YSQUVRVB9n4GcMCSxzB9+R/cd0T6vG+8HXExF8YxjuKoecOkYP3QF0+nD/GOxq6N+rd/Pe2H95f5wsepNxNqsJvqFHdd+2RPCxzhvz+Aev4KlOI8b4hrIsPz18Sv1/r165s2/wAZ3hf2edn9cBEHx5/GhtQGClL2YuLb10kVZ9SfW44457W3ULf/VSdRE5vJI7IvKpgwcPXnzttdf+d4PDo8QhIKARfNXhVHd1tVqti6sPrYhI9Zhni+wPQVA17mJubu4FvV7vvdWLskXkOf1d/c8Qwmd6vd7vlWX5peV2j+CrMRSD0qst8Kq7sfuP6s6JyPUiclT1qNVaux3MBWvV7t/p/V4E31pED/2/r/V13Bjj3dUjPfv37/9fEXyHPh/rPS53rXY6neox3d8TkV8d3L2B4LMm71svZ4zu/174myuN351O5zIRuTjGeM5K7+P2PXv2XhFY627tLVu2/ODBgwf/REQWl75ah3Xe+PahobtwZbkvXHc6ne8Tkburx7MHH9BZerbkn54/gi+dHS0hAAEIQAACEIAABCAAAQhAAAIQgAAEIOBOAMHnHgEHAAEIQAACEIAABCAAAQhAAAIQgAAEIACBdAIIvnR2tIQABCAAAQhAAAIQgAAEIAABCEAAAhCAgDsBBJ97BBwABCAAAQhAAAIQgAAEIAABCEAAAhCAAATSCSD40tnREgIQgAAEIAABCEAAAhCAAAQgAAEIQAAC7gQQfO4RcAAQgAAEIAABCEAAAhCAAAQgAAEIQAACEEgngOBLZ0dLCEAApkTECgAAC0dJREFUAhCAAAQgAAEIQAACEIAABCAAAQi4E0DwuUfAAUAAAhCAAAQgAAEIQAACEIAABCAAAQhAIJ0Agi+dHS0hAAEIQAACEIAABCAAAQhAAAIQgAAEIOBOAMHnHgEHAAEIQAACEIAABCAAAQhAAAIQgAAEIACBdAIIvnR2tIQABCAAAQhAAAIQgAAEIAABCEAAAhCAgDsBBJ97BBwABCAAAQhAAAIQgAAEIAABCEAAAhCAAATSCSD40tnREgIQgAAEIAABCEAAAhCAAAQgAAEIQAAC7gQQfO4RcAAQgAAEIAABCEAAAhCAAAQgAAEIQAACEEgngOBLZ0dLCEAAAhCAAAQgAAEIQAACEIAABCAAAQi4E0DwuUfAAUAAAhCAAAQgAAEIQAACEIAABCAAAQhAIJ0Agi+dHS0hAAEIQAACEIAABCAAAQhAAAIQgAAEIOBOAMHnHgEHAAEIQAACEIAABCAAAQhAAAIQgAAEIACBdAIIvnR2tIQABCAAAQhAAAIQgAAEIAABCEAAAhCAgDsBBJ97BBwABCAAAQhAAAIQgAAEIAABCEAAAhCAAATSCSD40tnREgIQgAAEIAABCEAAAhCAAAQgAAEIQAAC7gQQfO4RcAAQgAAEIAABCEAAAhCAAAQgAAEIQAACEEgngOBLZ0dLCEAAAhCAAAQgAAEIQAACEIAABCAAAQi4E0DwuUfAAUAAAhCAAAQgAAEIQAACEIAABCAAAQhAIJ0Agi+dHS0hAAEIQAACEIAABCAAAQhAAAIQgAAEIOBOAMHnHgEHAAEIQAACEDhkBNYfsj01d0dRRJ5o7uGZHhl5fwfnAVOqFIMABCAAAQhAAAINJIDga2AoHBIEIAABCECgJgIbROS4mmqPS9l/njLB9+xxCaam43wYwVcTWcpCAAIQgAAEINAoAgi+RsXBwUAAAhCAAARqJYDgE0Hw1drFGlccwde4SDggCEAAAhCAAATqIIDgq4MqNSEAAQhAAALNJPCk4HvZK55/5Ht+79V/18xDtD+qKPLYO07Z8cJ+5akUfBdc9fmv2pNtbsUrzjvpef2jQ/A1NyaODAIQgAAEIAABQwIIPkOYlIIABCAAAQg0nACCb+07+EK73T4jhHC5iLxYRKrfle6PMW4ty/I2Eane4ffkT7fbfXGMcYeInCwiiyJyh4icVxTFg8P9YMTtRt6voo9V7+B78hFdBN+K1Ebmbp3jiPUUcbMpBCAAAQhAAALTTADBN83pc+4QgAAEIDBtBBB8awi+brf7thjj9SLyQIxxe9VBQgjnici/DSGcvbCw8NG+3HtpjLESfvtE5CoROUZEtohIdcfY6UVRPKTcbqT9Kjssgu87eaz4kY0a8h4px263O1L/UebN5hCAAAQgAAEITDEBBN8Uh8+pQwACEIDA1BFA8K0i+M4666yN69evv736CMeBAwc27dy5c0/VQzqdTnUX3GdFpHfgwIHTd+7c+Uin0ylEZNPMzMxp8/Pz91fbzc3NndLr9W6pxGBZlhdWbnCU7RT7ffJ4FD8IvlUEn4L7SHlb11PkzKYQgAAEIAABCEDgycdO+IEABCAAAQhAYDoIIPhWEXyzs7MvabVanxKRPyiK4pLhLtFut/9zCOENrVbrlZUA7PV6d8YY7yvL8u2Dx3a3bt16xN69e28WkSM3bNiw6YknntgwynaPP/74C0bZ7/bt27Xv0UPwrSL4rPMeNcdR+8+2bdu+NR3DEmcJAQhAAAIQgIAFAQSfBUVqQAACEIAABMaDAIJv7XfwPSPJTqdzZAjhUzHG57ZarZ9aXFz8V61W6/YY44fLsrxsiQi8IoTwFhGp7uY7fpTtBo/zLt3x0v1u3779G8puhuBb4xHd5Xim5j1qjqP2n5XqKfsAm0MAAhCAAAQgMCUEEHxTEjSnCQEIQAACEBARBF+C4Bu8p60v9C7sdDovrx7ZjTHOlWX5sSWC75IQwvkicmb/v6+5XVEU9y7XO5fuN6EHI/gSBF9q3qPmOGr/WaleQj+gCQQgAAEIQAACU0AAwTcFIXOKEIAABCAAgT4BBJ9S8LXb7Z8NIXxERL504MCBN1Tv5et2u6+KMd4aY3xHWZY3rST4QgiHj7LdciJnuf0m9GIEn1Lw5eQ9ao6j9h8EX0KPpwkEIAABCEBgigkg+KY4fE4dAhCAAASmjgCCb3TBF9rt9i+EEKqPaXxxcXHxzdddd93Xqh4z6h1Y/d6lvYNvxf0m9FYE3+iCLzvvJULOul5C/DSBAAQgAAEIQGCaCCD4piltzhUCEIAABKadAIJvBMG3efPmmWOPPfbXReQ3ROSWAwcOvGPwRd2qA83Ozv7YKO/W076Db639JnReBN8Igm8t7qPmPXhnnnW9hNxpAgEIQAACEIDAFBJA8E1h6JwyBCAAAQhMLQEE3xqCb/PmzeuPPfbYK0RkTkS27969+4Jdu3YdGO4xc3NzJ6z2ddxWq3V0jPHVrVbr8FG2K4rikVH2m9BrEXxrCL5RuI+a96g5auolZE4TCEAAAhCAAASmlACCb0qD57QhAAEIQGAqCSD4Vhd8odPpvE9ELhGRy4qieL+IxGV6SrVd9ejuppmZmdPm5+fvr7aZm5urvpx7S4xxe1mWF4qIZrtR9qvttAi+1QVfHXmPkuOo/UKbN9tDAAIQgAAEIDDFBBB8Uxw+pw4BCEAAAlNHAMG3iuDrdrsvjTHeJiIzInJ7jPFpd+6FEL45MzNz2fz8/O52u31SCOHTIlJtc6WIHCMiW0Sk2ubM+fn5L1e9a5TtNPtV9lgE3yqCT8PdOsdR6imzZnMIQAACEIAABKacAIJvyjsApw8BCEAAAlNFAMG3iuDrdDq/IiK/v0qPeKjVar1y+/btX622mZ2dfUmr1douIieLyKKI3CEi5xVF8eBwjbW20+5X0WMRfKsIPi136xzXqqfImU0hAAEIQAACEICAIPjoBBCAAAQgAIHpIYDgG+EjGxPUHRB8I3xkY4Ly5lQgAAEIQAACEJhiAgi+KQ6fU4cABCAAgakjgOBD8E1Fp7/ivJOe1z/Rh/uPUU/FeXOSEIAABCAAAQhMLwEE3/Rmz5lDAAIQgMD0EUDwIfimotcj+KYiZk4SAhCAAAQgAIEhAgg+ugMEIAABCEBgeggg+BB8U9HbEXxTETMnCQEIQAACEIAAgo8+AAEIQAACEJhKAk8Kvqk88++e9D+LyBNTwuCpd/BNyfkud5o8ojvF4XPqEIAABCAAgWkiwB1805Q25woBCEAAAtNOAME3pXfwTXHHR/BNcficOgQgAAEIQGCaCCD4piltzhUCEIAABKadQHVH17T/xCm7g2/a867O/wAQIAABCEAAAhCAwKQTQPBNesKcHwQgAAEIQAACEIAABCAAAQhAAAIQgMBEE0DwTXS8nBwEIAABCEAAAhCAAAQgAAEIQAACEIDApBNA8E16wpwfBCAAAQhAAAIQgAAEIAABCEAAAhCAwEQTQPBNdLycHAQgAAEIQAACEIAABCAAAQhAAAIQgMCkE0DwTXrCnB8EIAABCEAAAhCAAAQgAAEIQAACEIDARBNA8E10vJwcBCAAAQhAAAIQgAAEIAABCEAAAhCAwKQTQPBNesKcHwQgAAEIQAACEIAABCAAAQhAAAIQgMBEE0DwTXS8nBwEIAABCEAAAhCAAAQgAAEIQAACEIDApBNA8E16wpwfBCAAAQhAAAIQgAAEIAABCEAAAhCAwEQTQPBNdLycHAQgAAEIQAACEIAABCAAAQhAAAIQgMCkE0DwTXrCnB8EIAABCEAAAhCAAAQgAAEIQAACEIDARBNA8E10vJwcBCAAAQhAAAIQgAAEIAABCEAAAhCAwKQT+P8BRlCgIkKP5xYAAAAASUVORK5CYI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Tree>
    <p:extLst>
      <p:ext uri="{BB962C8B-B14F-4D97-AF65-F5344CB8AC3E}">
        <p14:creationId xmlns:p14="http://schemas.microsoft.com/office/powerpoint/2010/main" xmlns="" val="1741828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xmlns="" id="{3B043EA8-3816-4419-BC1F-C05B08792D63}"/>
              </a:ext>
            </a:extLst>
          </p:cNvPr>
          <p:cNvSpPr>
            <a:spLocks noGrp="1"/>
          </p:cNvSpPr>
          <p:nvPr>
            <p:ph type="subTitle" idx="1"/>
          </p:nvPr>
        </p:nvSpPr>
        <p:spPr>
          <a:xfrm>
            <a:off x="152390" y="1103505"/>
            <a:ext cx="11969793" cy="5529507"/>
          </a:xfrm>
        </p:spPr>
        <p:txBody>
          <a:bodyPr>
            <a:normAutofit/>
          </a:bodyPr>
          <a:lstStyle/>
          <a:p>
            <a:pPr algn="just"/>
            <a:r>
              <a:rPr lang="en-GB" sz="2800" dirty="0"/>
              <a:t>The NPAC  Implementation is characterised by the following impediments: Strengthening Institutional Support and Capacity Development;  </a:t>
            </a:r>
          </a:p>
          <a:p>
            <a:pPr algn="just"/>
            <a:endParaRPr lang="en-GB" sz="2800" dirty="0"/>
          </a:p>
          <a:p>
            <a:pPr marL="457200" indent="-457200" algn="just">
              <a:buFont typeface="Wingdings" panose="05000000000000000000" pitchFamily="2" charset="2"/>
              <a:buChar char="q"/>
            </a:pPr>
            <a:r>
              <a:rPr lang="en-GB" sz="2800" dirty="0"/>
              <a:t>Inadequate participation by government departments  </a:t>
            </a:r>
          </a:p>
          <a:p>
            <a:pPr marL="457200" indent="-457200" algn="just">
              <a:buFont typeface="Wingdings" panose="05000000000000000000" pitchFamily="2" charset="2"/>
              <a:buChar char="q"/>
            </a:pPr>
            <a:r>
              <a:rPr lang="en-GB" sz="2800" dirty="0"/>
              <a:t>Institutional arrangements not standardised at all levels.</a:t>
            </a:r>
          </a:p>
          <a:p>
            <a:pPr marL="457200" indent="-457200" algn="just">
              <a:buFont typeface="Wingdings" panose="05000000000000000000" pitchFamily="2" charset="2"/>
              <a:buChar char="q"/>
            </a:pPr>
            <a:r>
              <a:rPr lang="en-GB" sz="2800" dirty="0"/>
              <a:t>Limited capacity to cascade the implementation of the NPAC at Provincial, District and Local levels</a:t>
            </a:r>
            <a:endParaRPr lang="en-ZA" sz="2800" dirty="0"/>
          </a:p>
          <a:p>
            <a:pPr algn="just"/>
            <a:endParaRPr lang="en-ZA" sz="4000" dirty="0">
              <a:solidFill>
                <a:srgbClr val="FF0000"/>
              </a:solidFill>
            </a:endParaRPr>
          </a:p>
          <a:p>
            <a:pPr marL="285750" indent="-285750" algn="just">
              <a:buFont typeface="Wingdings" panose="05000000000000000000" pitchFamily="2" charset="2"/>
              <a:buChar char="q"/>
            </a:pPr>
            <a:endParaRPr lang="en-ZA" sz="1800" dirty="0"/>
          </a:p>
          <a:p>
            <a:r>
              <a:rPr lang="en-ZA" dirty="0"/>
              <a:t> </a:t>
            </a:r>
            <a:endParaRPr lang="en-ZA" sz="2000" dirty="0"/>
          </a:p>
          <a:p>
            <a:pPr algn="just"/>
            <a:endParaRPr lang="en-ZA" sz="2200" dirty="0"/>
          </a:p>
        </p:txBody>
      </p:sp>
      <p:sp>
        <p:nvSpPr>
          <p:cNvPr id="8" name="Title 7">
            <a:extLst>
              <a:ext uri="{FF2B5EF4-FFF2-40B4-BE49-F238E27FC236}">
                <a16:creationId xmlns:a16="http://schemas.microsoft.com/office/drawing/2014/main" xmlns="" id="{290B6F49-87D2-4719-92A1-018149BC3C06}"/>
              </a:ext>
            </a:extLst>
          </p:cNvPr>
          <p:cNvSpPr>
            <a:spLocks noGrp="1"/>
          </p:cNvSpPr>
          <p:nvPr>
            <p:ph type="ctrTitle"/>
          </p:nvPr>
        </p:nvSpPr>
        <p:spPr>
          <a:xfrm>
            <a:off x="152390" y="334065"/>
            <a:ext cx="11563947" cy="675752"/>
          </a:xfrm>
        </p:spPr>
        <p:txBody>
          <a:bodyPr>
            <a:noAutofit/>
          </a:bodyPr>
          <a:lstStyle/>
          <a:p>
            <a:pPr algn="l"/>
            <a:r>
              <a:rPr lang="en-US" sz="4400" dirty="0"/>
              <a:t/>
            </a:r>
            <a:br>
              <a:rPr lang="en-US" sz="4400" dirty="0"/>
            </a:br>
            <a:r>
              <a:rPr lang="en-US" sz="4400" dirty="0"/>
              <a:t/>
            </a:r>
            <a:br>
              <a:rPr lang="en-US" sz="4400" dirty="0"/>
            </a:br>
            <a:r>
              <a:rPr lang="en-US" sz="4400" dirty="0"/>
              <a:t/>
            </a:r>
            <a:br>
              <a:rPr lang="en-US" sz="4400" dirty="0"/>
            </a:br>
            <a:r>
              <a:rPr lang="en-US" sz="4400" dirty="0"/>
              <a:t/>
            </a:r>
            <a:br>
              <a:rPr lang="en-US" sz="4400" dirty="0"/>
            </a:br>
            <a:r>
              <a:rPr lang="en-US" sz="4400" dirty="0"/>
              <a:t/>
            </a:r>
            <a:br>
              <a:rPr lang="en-US" sz="4400" dirty="0"/>
            </a:br>
            <a:r>
              <a:rPr lang="en-US" sz="4400" dirty="0"/>
              <a:t/>
            </a:r>
            <a:br>
              <a:rPr lang="en-US" sz="4400" dirty="0"/>
            </a:br>
            <a:r>
              <a:rPr lang="en-US" sz="4400" dirty="0"/>
              <a:t/>
            </a:r>
            <a:br>
              <a:rPr lang="en-US" sz="4400" dirty="0"/>
            </a:br>
            <a:r>
              <a:rPr lang="en-US" sz="4400" dirty="0"/>
              <a:t/>
            </a:r>
            <a:br>
              <a:rPr lang="en-US" sz="4400" dirty="0"/>
            </a:br>
            <a:r>
              <a:rPr lang="en-US" sz="4400" dirty="0"/>
              <a:t/>
            </a:r>
            <a:br>
              <a:rPr lang="en-US" sz="4400" dirty="0"/>
            </a:br>
            <a:r>
              <a:rPr lang="en-US" sz="4400" dirty="0"/>
              <a:t/>
            </a:r>
            <a:br>
              <a:rPr lang="en-US" sz="4400" dirty="0"/>
            </a:br>
            <a:r>
              <a:rPr lang="en-US" sz="4400" dirty="0"/>
              <a:t/>
            </a:r>
            <a:br>
              <a:rPr lang="en-US" sz="4400" dirty="0"/>
            </a:br>
            <a:r>
              <a:rPr lang="en-US" sz="4400" dirty="0"/>
              <a:t/>
            </a:r>
            <a:br>
              <a:rPr lang="en-US" sz="4400" dirty="0"/>
            </a:br>
            <a:r>
              <a:rPr lang="en-US" sz="4400" dirty="0"/>
              <a:t/>
            </a:r>
            <a:br>
              <a:rPr lang="en-US" sz="4400" dirty="0"/>
            </a:br>
            <a:endParaRPr lang="en-ZA" sz="4400" dirty="0"/>
          </a:p>
        </p:txBody>
      </p:sp>
      <p:sp>
        <p:nvSpPr>
          <p:cNvPr id="10" name="TextBox 9">
            <a:extLst>
              <a:ext uri="{FF2B5EF4-FFF2-40B4-BE49-F238E27FC236}">
                <a16:creationId xmlns:a16="http://schemas.microsoft.com/office/drawing/2014/main" xmlns=""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xmlns=""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
        <p:nvSpPr>
          <p:cNvPr id="2" name="Rectangle 1"/>
          <p:cNvSpPr/>
          <p:nvPr/>
        </p:nvSpPr>
        <p:spPr>
          <a:xfrm>
            <a:off x="-755099" y="287220"/>
            <a:ext cx="11480800" cy="769441"/>
          </a:xfrm>
          <a:prstGeom prst="rect">
            <a:avLst/>
          </a:prstGeom>
        </p:spPr>
        <p:txBody>
          <a:bodyPr wrap="square">
            <a:spAutoFit/>
          </a:bodyPr>
          <a:lstStyle/>
          <a:p>
            <a:pPr algn="just"/>
            <a:r>
              <a:rPr lang="en-US" sz="4400" b="1" dirty="0"/>
              <a:t> </a:t>
            </a:r>
          </a:p>
        </p:txBody>
      </p:sp>
      <p:sp>
        <p:nvSpPr>
          <p:cNvPr id="3" name="Rectangle 2"/>
          <p:cNvSpPr/>
          <p:nvPr/>
        </p:nvSpPr>
        <p:spPr>
          <a:xfrm>
            <a:off x="1629389" y="224988"/>
            <a:ext cx="8609947" cy="461665"/>
          </a:xfrm>
          <a:prstGeom prst="rect">
            <a:avLst/>
          </a:prstGeom>
        </p:spPr>
        <p:txBody>
          <a:bodyPr wrap="square">
            <a:spAutoFit/>
          </a:bodyPr>
          <a:lstStyle/>
          <a:p>
            <a:pPr algn="ctr"/>
            <a:r>
              <a:rPr lang="en-US" sz="2400" b="1" dirty="0">
                <a:latin typeface="Arial Black" panose="020B0A04020102020204" pitchFamily="34" charset="0"/>
              </a:rPr>
              <a:t>CHALLENGES</a:t>
            </a:r>
          </a:p>
        </p:txBody>
      </p:sp>
    </p:spTree>
    <p:extLst>
      <p:ext uri="{BB962C8B-B14F-4D97-AF65-F5344CB8AC3E}">
        <p14:creationId xmlns:p14="http://schemas.microsoft.com/office/powerpoint/2010/main" xmlns="" val="19628082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xmlns="" id="{3B043EA8-3816-4419-BC1F-C05B08792D63}"/>
              </a:ext>
            </a:extLst>
          </p:cNvPr>
          <p:cNvSpPr>
            <a:spLocks noGrp="1"/>
          </p:cNvSpPr>
          <p:nvPr>
            <p:ph type="subTitle" idx="1"/>
          </p:nvPr>
        </p:nvSpPr>
        <p:spPr>
          <a:xfrm>
            <a:off x="-76547" y="597707"/>
            <a:ext cx="12021822" cy="4766760"/>
          </a:xfrm>
        </p:spPr>
        <p:txBody>
          <a:bodyPr>
            <a:normAutofit fontScale="25000" lnSpcReduction="20000"/>
          </a:bodyPr>
          <a:lstStyle/>
          <a:p>
            <a:pPr marL="342900" indent="-342900" algn="just">
              <a:buFont typeface="Wingdings" panose="05000000000000000000" pitchFamily="2" charset="2"/>
              <a:buChar char="q"/>
            </a:pPr>
            <a:r>
              <a:rPr lang="en-ZA" sz="8800" dirty="0"/>
              <a:t>The ORC remains responsible for the co-ordination, development, mainstreaming, capacity building, advocacy, monitoring and evaluation of the NPAC. </a:t>
            </a:r>
          </a:p>
          <a:p>
            <a:pPr marL="342900" indent="-342900" algn="just">
              <a:buFont typeface="Wingdings" panose="05000000000000000000" pitchFamily="2" charset="2"/>
              <a:buChar char="q"/>
            </a:pPr>
            <a:r>
              <a:rPr lang="en-ZA" sz="8800" dirty="0"/>
              <a:t>The implementation of the NPAC is the responsibility of all line function departments in partnership with a range of stakeholders at all spheres of government. </a:t>
            </a:r>
          </a:p>
          <a:p>
            <a:pPr marL="342900" indent="-342900" algn="just">
              <a:buFont typeface="Wingdings" panose="05000000000000000000" pitchFamily="2" charset="2"/>
              <a:buChar char="q"/>
            </a:pPr>
            <a:r>
              <a:rPr lang="en-ZA" sz="8800" dirty="0"/>
              <a:t>Recognising that Government cannot alone deliver on the national agenda on the rights of the child, the NPAC advocates for the strengthening of an appropriate, efficient and well-oiled national children’s rights system. </a:t>
            </a:r>
          </a:p>
          <a:p>
            <a:pPr marL="342900" indent="-342900" algn="just">
              <a:buFont typeface="Wingdings" panose="05000000000000000000" pitchFamily="2" charset="2"/>
              <a:buChar char="q"/>
            </a:pPr>
            <a:r>
              <a:rPr lang="en-ZA" sz="8800" dirty="0"/>
              <a:t>It further aims to ensure a dedicated child rights system mainstreaming across all spheres of Government and key relevant sectors of society to capitalise on the multiple opportunities relevant to continuously expanding in our nation, in the region and internationally for the benefit of our children. </a:t>
            </a:r>
          </a:p>
          <a:p>
            <a:pPr marL="342900" indent="-342900" algn="just">
              <a:buFont typeface="Wingdings" panose="05000000000000000000" pitchFamily="2" charset="2"/>
              <a:buChar char="q"/>
            </a:pPr>
            <a:r>
              <a:rPr lang="en-ZA" sz="8800" dirty="0"/>
              <a:t>Although the focus of the NPAC is on Children’s Rights, this plan also calls on all of us to instil in our children a strong conviction that – the rights of a child are intrinsically linked to corresponding responsibilities. </a:t>
            </a:r>
          </a:p>
          <a:p>
            <a:pPr marL="342900" indent="-342900" algn="just">
              <a:buFont typeface="Wingdings" panose="05000000000000000000" pitchFamily="2" charset="2"/>
              <a:buChar char="q"/>
            </a:pPr>
            <a:r>
              <a:rPr lang="en-ZA" sz="8800" dirty="0"/>
              <a:t>The NPAC aims to ensure that Parliament, families and households, communities, faith and community-based organizations, non-government organizations, traditional healers and leaders, the business sector, as well as international agencies will continue with the implementation of their respective mandates, to support the effective implementation of the NPAC.  </a:t>
            </a:r>
          </a:p>
          <a:p>
            <a:r>
              <a:rPr lang="en-ZA" sz="9600" dirty="0"/>
              <a:t> </a:t>
            </a:r>
          </a:p>
          <a:p>
            <a:pPr marL="1143000" indent="-1143000" algn="l">
              <a:buFont typeface="Wingdings" panose="05000000000000000000" pitchFamily="2" charset="2"/>
              <a:buChar char="q"/>
            </a:pPr>
            <a:endParaRPr lang="en-ZA" sz="7200" dirty="0"/>
          </a:p>
          <a:p>
            <a:pPr marL="285750" indent="-285750" algn="just">
              <a:buFont typeface="Wingdings" panose="05000000000000000000" pitchFamily="2" charset="2"/>
              <a:buChar char="q"/>
            </a:pPr>
            <a:endParaRPr lang="en-ZA" sz="4000" dirty="0"/>
          </a:p>
          <a:p>
            <a:pPr marL="285750" indent="-285750" algn="just">
              <a:buFont typeface="Wingdings" panose="05000000000000000000" pitchFamily="2" charset="2"/>
              <a:buChar char="q"/>
            </a:pPr>
            <a:endParaRPr lang="en-ZA" sz="1800" dirty="0"/>
          </a:p>
          <a:p>
            <a:r>
              <a:rPr lang="en-ZA" dirty="0"/>
              <a:t> </a:t>
            </a:r>
            <a:endParaRPr lang="en-ZA" sz="2000" dirty="0"/>
          </a:p>
          <a:p>
            <a:pPr algn="just"/>
            <a:endParaRPr lang="en-ZA" sz="2200" dirty="0"/>
          </a:p>
        </p:txBody>
      </p:sp>
      <p:sp>
        <p:nvSpPr>
          <p:cNvPr id="8" name="Title 7">
            <a:extLst>
              <a:ext uri="{FF2B5EF4-FFF2-40B4-BE49-F238E27FC236}">
                <a16:creationId xmlns:a16="http://schemas.microsoft.com/office/drawing/2014/main" xmlns="" id="{290B6F49-87D2-4719-92A1-018149BC3C06}"/>
              </a:ext>
            </a:extLst>
          </p:cNvPr>
          <p:cNvSpPr>
            <a:spLocks noGrp="1"/>
          </p:cNvSpPr>
          <p:nvPr>
            <p:ph type="ctrTitle"/>
          </p:nvPr>
        </p:nvSpPr>
        <p:spPr>
          <a:xfrm>
            <a:off x="1245210" y="196920"/>
            <a:ext cx="11563947" cy="675752"/>
          </a:xfrm>
        </p:spPr>
        <p:txBody>
          <a:bodyPr>
            <a:noAutofit/>
          </a:bodyPr>
          <a:lstStyle/>
          <a:p>
            <a:pPr algn="l"/>
            <a:r>
              <a:rPr lang="en-US" sz="4400" dirty="0"/>
              <a:t/>
            </a:r>
            <a:br>
              <a:rPr lang="en-US" sz="4400" dirty="0"/>
            </a:br>
            <a:r>
              <a:rPr lang="en-US" sz="4400" dirty="0"/>
              <a:t/>
            </a:r>
            <a:br>
              <a:rPr lang="en-US" sz="4400" dirty="0"/>
            </a:br>
            <a:r>
              <a:rPr lang="en-US" sz="4400" dirty="0"/>
              <a:t/>
            </a:r>
            <a:br>
              <a:rPr lang="en-US" sz="4400" dirty="0"/>
            </a:br>
            <a:r>
              <a:rPr lang="en-US" sz="4400" dirty="0"/>
              <a:t/>
            </a:r>
            <a:br>
              <a:rPr lang="en-US" sz="4400" dirty="0"/>
            </a:br>
            <a:r>
              <a:rPr lang="en-US" sz="4400" dirty="0"/>
              <a:t/>
            </a:r>
            <a:br>
              <a:rPr lang="en-US" sz="4400" dirty="0"/>
            </a:br>
            <a:r>
              <a:rPr lang="en-US" sz="4400" dirty="0"/>
              <a:t/>
            </a:r>
            <a:br>
              <a:rPr lang="en-US" sz="4400" dirty="0"/>
            </a:br>
            <a:r>
              <a:rPr lang="en-US" sz="4400" dirty="0"/>
              <a:t/>
            </a:r>
            <a:br>
              <a:rPr lang="en-US" sz="4400" dirty="0"/>
            </a:br>
            <a:r>
              <a:rPr lang="en-US" sz="4400" dirty="0"/>
              <a:t/>
            </a:r>
            <a:br>
              <a:rPr lang="en-US" sz="4400" dirty="0"/>
            </a:br>
            <a:r>
              <a:rPr lang="en-US" sz="4400" dirty="0"/>
              <a:t/>
            </a:r>
            <a:br>
              <a:rPr lang="en-US" sz="4400" dirty="0"/>
            </a:br>
            <a:r>
              <a:rPr lang="en-US" sz="4400" dirty="0"/>
              <a:t/>
            </a:r>
            <a:br>
              <a:rPr lang="en-US" sz="4400" dirty="0"/>
            </a:br>
            <a:r>
              <a:rPr lang="en-US" sz="4400" dirty="0"/>
              <a:t/>
            </a:r>
            <a:br>
              <a:rPr lang="en-US" sz="4400" dirty="0"/>
            </a:br>
            <a:r>
              <a:rPr lang="en-US" sz="4400" dirty="0"/>
              <a:t/>
            </a:r>
            <a:br>
              <a:rPr lang="en-US" sz="4400" dirty="0"/>
            </a:br>
            <a:r>
              <a:rPr lang="en-US" sz="4400" dirty="0"/>
              <a:t/>
            </a:r>
            <a:br>
              <a:rPr lang="en-US" sz="4400" dirty="0"/>
            </a:br>
            <a:endParaRPr lang="en-ZA" sz="4400" dirty="0"/>
          </a:p>
        </p:txBody>
      </p:sp>
      <p:sp>
        <p:nvSpPr>
          <p:cNvPr id="10" name="TextBox 9">
            <a:extLst>
              <a:ext uri="{FF2B5EF4-FFF2-40B4-BE49-F238E27FC236}">
                <a16:creationId xmlns:a16="http://schemas.microsoft.com/office/drawing/2014/main" xmlns=""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xmlns=""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
        <p:nvSpPr>
          <p:cNvPr id="2" name="Rectangle 1"/>
          <p:cNvSpPr/>
          <p:nvPr/>
        </p:nvSpPr>
        <p:spPr>
          <a:xfrm>
            <a:off x="193964" y="334064"/>
            <a:ext cx="11480800" cy="769441"/>
          </a:xfrm>
          <a:prstGeom prst="rect">
            <a:avLst/>
          </a:prstGeom>
        </p:spPr>
        <p:txBody>
          <a:bodyPr wrap="square">
            <a:spAutoFit/>
          </a:bodyPr>
          <a:lstStyle/>
          <a:p>
            <a:pPr algn="just"/>
            <a:r>
              <a:rPr lang="en-US" sz="4400" b="1" dirty="0"/>
              <a:t> </a:t>
            </a:r>
          </a:p>
        </p:txBody>
      </p:sp>
      <p:sp>
        <p:nvSpPr>
          <p:cNvPr id="3" name="Rectangle 2"/>
          <p:cNvSpPr/>
          <p:nvPr/>
        </p:nvSpPr>
        <p:spPr>
          <a:xfrm>
            <a:off x="1125682" y="62946"/>
            <a:ext cx="9821108" cy="523220"/>
          </a:xfrm>
          <a:prstGeom prst="rect">
            <a:avLst/>
          </a:prstGeom>
        </p:spPr>
        <p:txBody>
          <a:bodyPr wrap="square">
            <a:spAutoFit/>
          </a:bodyPr>
          <a:lstStyle/>
          <a:p>
            <a:pPr algn="ctr"/>
            <a:r>
              <a:rPr lang="en-US" sz="2800" b="1" dirty="0">
                <a:latin typeface="Arial Black" panose="020B0A04020102020204" pitchFamily="34" charset="0"/>
              </a:rPr>
              <a:t>CONCLUSION</a:t>
            </a:r>
          </a:p>
        </p:txBody>
      </p:sp>
    </p:spTree>
    <p:extLst>
      <p:ext uri="{BB962C8B-B14F-4D97-AF65-F5344CB8AC3E}">
        <p14:creationId xmlns:p14="http://schemas.microsoft.com/office/powerpoint/2010/main" xmlns="" val="32547330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2D17F7-8923-424A-BB6E-0151B9DEE533}"/>
              </a:ext>
            </a:extLst>
          </p:cNvPr>
          <p:cNvSpPr>
            <a:spLocks noGrp="1"/>
          </p:cNvSpPr>
          <p:nvPr>
            <p:ph type="title"/>
          </p:nvPr>
        </p:nvSpPr>
        <p:spPr/>
        <p:txBody>
          <a:bodyPr/>
          <a:lstStyle/>
          <a:p>
            <a:pPr algn="ctr"/>
            <a:r>
              <a:rPr lang="en-US" dirty="0">
                <a:latin typeface="Arial Black" panose="020B0A04020102020204" pitchFamily="34" charset="0"/>
              </a:rPr>
              <a:t>RECOMMENDATIONS</a:t>
            </a:r>
            <a:endParaRPr lang="en-ZA" dirty="0">
              <a:latin typeface="Arial Black" panose="020B0A04020102020204" pitchFamily="34" charset="0"/>
            </a:endParaRPr>
          </a:p>
        </p:txBody>
      </p:sp>
      <p:sp>
        <p:nvSpPr>
          <p:cNvPr id="3" name="Content Placeholder 2">
            <a:extLst>
              <a:ext uri="{FF2B5EF4-FFF2-40B4-BE49-F238E27FC236}">
                <a16:creationId xmlns:a16="http://schemas.microsoft.com/office/drawing/2014/main" xmlns="" id="{17781377-473A-4E59-BDEA-6C68FF9FF2CC}"/>
              </a:ext>
            </a:extLst>
          </p:cNvPr>
          <p:cNvSpPr>
            <a:spLocks noGrp="1"/>
          </p:cNvSpPr>
          <p:nvPr>
            <p:ph idx="1"/>
          </p:nvPr>
        </p:nvSpPr>
        <p:spPr>
          <a:xfrm>
            <a:off x="113121" y="1346200"/>
            <a:ext cx="11934335" cy="4167909"/>
          </a:xfrm>
        </p:spPr>
        <p:txBody>
          <a:bodyPr>
            <a:normAutofit/>
          </a:bodyPr>
          <a:lstStyle/>
          <a:p>
            <a:r>
              <a:rPr lang="en-US" sz="4000" dirty="0">
                <a:latin typeface="+mj-lt"/>
              </a:rPr>
              <a:t>It is recommended that  the portfolio committee :</a:t>
            </a:r>
          </a:p>
          <a:p>
            <a:pPr lvl="1"/>
            <a:r>
              <a:rPr lang="en-US" sz="3600" dirty="0">
                <a:latin typeface="+mj-lt"/>
              </a:rPr>
              <a:t>Note the National Plan of Action for Children 2019 -2024</a:t>
            </a:r>
            <a:endParaRPr lang="en-ZA" sz="3600" dirty="0">
              <a:latin typeface="+mj-lt"/>
            </a:endParaRPr>
          </a:p>
        </p:txBody>
      </p:sp>
    </p:spTree>
    <p:extLst>
      <p:ext uri="{BB962C8B-B14F-4D97-AF65-F5344CB8AC3E}">
        <p14:creationId xmlns:p14="http://schemas.microsoft.com/office/powerpoint/2010/main" xmlns="" val="16242255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xmlns="" id="{3B043EA8-3816-4419-BC1F-C05B08792D63}"/>
              </a:ext>
            </a:extLst>
          </p:cNvPr>
          <p:cNvSpPr>
            <a:spLocks noGrp="1"/>
          </p:cNvSpPr>
          <p:nvPr>
            <p:ph type="subTitle" idx="1"/>
          </p:nvPr>
        </p:nvSpPr>
        <p:spPr>
          <a:xfrm>
            <a:off x="508000" y="2888673"/>
            <a:ext cx="11453091" cy="2722014"/>
          </a:xfrm>
        </p:spPr>
        <p:txBody>
          <a:bodyPr>
            <a:normAutofit fontScale="70000" lnSpcReduction="20000"/>
          </a:bodyPr>
          <a:lstStyle/>
          <a:p>
            <a:r>
              <a:rPr lang="en-GB" sz="11000" dirty="0">
                <a:latin typeface="Arial Black" panose="020B0A04020102020204" pitchFamily="34" charset="0"/>
              </a:rPr>
              <a:t>THANK YOU</a:t>
            </a:r>
            <a:endParaRPr lang="en-ZA" sz="11200" dirty="0">
              <a:latin typeface="Arial Black" panose="020B0A04020102020204" pitchFamily="34" charset="0"/>
            </a:endParaRPr>
          </a:p>
          <a:p>
            <a:pPr algn="l"/>
            <a:endParaRPr lang="en-ZA" sz="9600" dirty="0"/>
          </a:p>
          <a:p>
            <a:pPr marL="285750" indent="-285750" algn="just">
              <a:buFont typeface="Wingdings" panose="05000000000000000000" pitchFamily="2" charset="2"/>
              <a:buChar char="q"/>
            </a:pPr>
            <a:endParaRPr lang="en-ZA" dirty="0"/>
          </a:p>
          <a:p>
            <a:pPr marL="285750" indent="-285750" algn="just">
              <a:buFont typeface="Wingdings" panose="05000000000000000000" pitchFamily="2" charset="2"/>
              <a:buChar char="q"/>
            </a:pPr>
            <a:endParaRPr lang="en-ZA" sz="1800" dirty="0"/>
          </a:p>
          <a:p>
            <a:r>
              <a:rPr lang="en-ZA" dirty="0"/>
              <a:t> </a:t>
            </a:r>
            <a:endParaRPr lang="en-ZA" sz="2000" dirty="0"/>
          </a:p>
          <a:p>
            <a:pPr algn="just"/>
            <a:endParaRPr lang="en-ZA" sz="2200" dirty="0"/>
          </a:p>
        </p:txBody>
      </p:sp>
      <p:sp>
        <p:nvSpPr>
          <p:cNvPr id="10" name="TextBox 9">
            <a:extLst>
              <a:ext uri="{FF2B5EF4-FFF2-40B4-BE49-F238E27FC236}">
                <a16:creationId xmlns:a16="http://schemas.microsoft.com/office/drawing/2014/main" xmlns=""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xmlns=""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Tree>
    <p:extLst>
      <p:ext uri="{BB962C8B-B14F-4D97-AF65-F5344CB8AC3E}">
        <p14:creationId xmlns:p14="http://schemas.microsoft.com/office/powerpoint/2010/main" xmlns="" val="1161199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8CC9AE-8CE0-42D4-A8E8-81FA2059BA91}"/>
              </a:ext>
            </a:extLst>
          </p:cNvPr>
          <p:cNvSpPr>
            <a:spLocks noGrp="1"/>
          </p:cNvSpPr>
          <p:nvPr>
            <p:ph type="title"/>
          </p:nvPr>
        </p:nvSpPr>
        <p:spPr>
          <a:xfrm>
            <a:off x="282804" y="365125"/>
            <a:ext cx="11070996" cy="841375"/>
          </a:xfrm>
        </p:spPr>
        <p:txBody>
          <a:bodyPr/>
          <a:lstStyle/>
          <a:p>
            <a:pPr algn="ctr"/>
            <a:r>
              <a:rPr lang="en-US" dirty="0">
                <a:latin typeface="Arial Black" panose="020B0A04020102020204" pitchFamily="34" charset="0"/>
              </a:rPr>
              <a:t>PURPOSE </a:t>
            </a:r>
            <a:endParaRPr lang="en-ZA" dirty="0">
              <a:latin typeface="Arial Black" panose="020B0A04020102020204" pitchFamily="34" charset="0"/>
            </a:endParaRPr>
          </a:p>
        </p:txBody>
      </p:sp>
      <p:sp>
        <p:nvSpPr>
          <p:cNvPr id="3" name="Content Placeholder 2">
            <a:extLst>
              <a:ext uri="{FF2B5EF4-FFF2-40B4-BE49-F238E27FC236}">
                <a16:creationId xmlns:a16="http://schemas.microsoft.com/office/drawing/2014/main" xmlns="" id="{1C3D7E3E-67E5-4B65-B351-CFB81C89162D}"/>
              </a:ext>
            </a:extLst>
          </p:cNvPr>
          <p:cNvSpPr>
            <a:spLocks noGrp="1"/>
          </p:cNvSpPr>
          <p:nvPr>
            <p:ph idx="1"/>
          </p:nvPr>
        </p:nvSpPr>
        <p:spPr>
          <a:xfrm>
            <a:off x="197963" y="1346200"/>
            <a:ext cx="11840066" cy="4167909"/>
          </a:xfrm>
        </p:spPr>
        <p:txBody>
          <a:bodyPr>
            <a:normAutofit/>
          </a:bodyPr>
          <a:lstStyle/>
          <a:p>
            <a:pPr marL="0" indent="0" algn="just">
              <a:buNone/>
            </a:pPr>
            <a:r>
              <a:rPr lang="en-US" sz="3600" dirty="0">
                <a:latin typeface="+mj-lt"/>
              </a:rPr>
              <a:t>The purpose of the presentation is to present a National Plan of Action for Children ( 2019-2024)  to the Portfolio Committee for noting </a:t>
            </a:r>
            <a:endParaRPr lang="en-ZA" sz="3600" dirty="0">
              <a:latin typeface="+mj-lt"/>
            </a:endParaRPr>
          </a:p>
        </p:txBody>
      </p:sp>
    </p:spTree>
    <p:extLst>
      <p:ext uri="{BB962C8B-B14F-4D97-AF65-F5344CB8AC3E}">
        <p14:creationId xmlns:p14="http://schemas.microsoft.com/office/powerpoint/2010/main" xmlns="" val="750572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xmlns="" id="{3B043EA8-3816-4419-BC1F-C05B08792D63}"/>
              </a:ext>
            </a:extLst>
          </p:cNvPr>
          <p:cNvSpPr>
            <a:spLocks noGrp="1"/>
          </p:cNvSpPr>
          <p:nvPr>
            <p:ph type="subTitle" idx="1"/>
          </p:nvPr>
        </p:nvSpPr>
        <p:spPr>
          <a:xfrm>
            <a:off x="100362" y="650449"/>
            <a:ext cx="11973874" cy="5268016"/>
          </a:xfrm>
        </p:spPr>
        <p:txBody>
          <a:bodyPr>
            <a:normAutofit fontScale="32500" lnSpcReduction="20000"/>
          </a:bodyPr>
          <a:lstStyle/>
          <a:p>
            <a:pPr marL="342900" indent="-342900" algn="just">
              <a:buFont typeface="Wingdings" panose="05000000000000000000" pitchFamily="2" charset="2"/>
              <a:buChar char="q"/>
            </a:pPr>
            <a:r>
              <a:rPr lang="en-ZA" sz="5000" dirty="0"/>
              <a:t>South Africa officially ratified the United Nations Convention on the Right of the Child (UNCRC) in 1995.</a:t>
            </a:r>
          </a:p>
          <a:p>
            <a:pPr marL="342900" indent="-342900" algn="just">
              <a:buFont typeface="Wingdings" panose="05000000000000000000" pitchFamily="2" charset="2"/>
              <a:buChar char="q"/>
            </a:pPr>
            <a:r>
              <a:rPr lang="en-ZA" sz="5000" dirty="0"/>
              <a:t>This was the first ever international instrument to be ratified by the new Democratic Government of South Africa.</a:t>
            </a:r>
          </a:p>
          <a:p>
            <a:pPr marL="342900" indent="-342900" algn="just">
              <a:buFont typeface="Wingdings" panose="05000000000000000000" pitchFamily="2" charset="2"/>
              <a:buChar char="q"/>
            </a:pPr>
            <a:r>
              <a:rPr lang="en-ZA" sz="5000" dirty="0"/>
              <a:t>In line with this ratification, the former President, Mr. Nelson Mandela ensured the establishment of the Inter-Ministerial Cabinet Committee on the Rights of the Child, whose steering committee included the then newly formed South African Human Rights Commission (SAHRC) and UNICEF - with the primary task to develop and implement the National Plan of Action (NPAC) Framework. </a:t>
            </a:r>
          </a:p>
          <a:p>
            <a:pPr marL="342900" indent="-342900" algn="just">
              <a:buFont typeface="Wingdings" panose="05000000000000000000" pitchFamily="2" charset="2"/>
              <a:buChar char="q"/>
            </a:pPr>
            <a:r>
              <a:rPr lang="en-ZA" sz="5000" dirty="0"/>
              <a:t>The first National Programme of Action for Children was approved by Cabinet in 1996.</a:t>
            </a:r>
          </a:p>
          <a:p>
            <a:pPr marL="342900" indent="-342900" algn="just">
              <a:buFont typeface="Wingdings" panose="05000000000000000000" pitchFamily="2" charset="2"/>
              <a:buChar char="q"/>
            </a:pPr>
            <a:r>
              <a:rPr lang="en-ZA" sz="5000" dirty="0"/>
              <a:t>The ratification further, obligates the country to submit periodic reports to the United Nations Committee on the Rights of the Child in terms of article 44 of the Convention.</a:t>
            </a:r>
          </a:p>
          <a:p>
            <a:pPr marL="342900" indent="-342900" algn="just">
              <a:buFont typeface="Wingdings" panose="05000000000000000000" pitchFamily="2" charset="2"/>
              <a:buChar char="q"/>
            </a:pPr>
            <a:r>
              <a:rPr lang="en-ZA" sz="5000" dirty="0"/>
              <a:t>Adhering to its obligations under the UNCRC, government submitted its initial country report to the United Nations Committee on the Rights of the Child in 1997. </a:t>
            </a:r>
          </a:p>
          <a:p>
            <a:pPr marL="342900" indent="-342900" algn="just">
              <a:buFont typeface="Wingdings" panose="05000000000000000000" pitchFamily="2" charset="2"/>
              <a:buChar char="q"/>
            </a:pPr>
            <a:r>
              <a:rPr lang="en-ZA" sz="5000" dirty="0"/>
              <a:t>The report outlines measures put in place to promote and protect the rights of children including the drafting and approval of the country’s first NPAC as well as the establishment of the South African Human Rights Commission to amongst others, to protect, promote and monitor children’s rights.</a:t>
            </a:r>
          </a:p>
          <a:p>
            <a:pPr marL="342900" indent="-342900" algn="just">
              <a:buFont typeface="Wingdings" panose="05000000000000000000" pitchFamily="2" charset="2"/>
              <a:buChar char="q"/>
            </a:pPr>
            <a:r>
              <a:rPr lang="en-ZA" sz="5000" dirty="0"/>
              <a:t>These measures were welcomed by the committee.</a:t>
            </a:r>
          </a:p>
          <a:p>
            <a:pPr marL="342900" indent="-342900" algn="just">
              <a:buFont typeface="Wingdings" panose="05000000000000000000" pitchFamily="2" charset="2"/>
              <a:buChar char="q"/>
            </a:pPr>
            <a:r>
              <a:rPr lang="en-ZA" sz="5000" dirty="0"/>
              <a:t>In 1998, the Office on the Rights of the Child (ORC) was established in The Presidency and co-ordination of child rights activities was moved from the Department of Health (previously designated by Cabinet to lead the NPAC process) to this office. </a:t>
            </a:r>
          </a:p>
          <a:p>
            <a:pPr algn="just"/>
            <a:endParaRPr lang="en-ZA" sz="2200" dirty="0"/>
          </a:p>
        </p:txBody>
      </p:sp>
      <p:sp>
        <p:nvSpPr>
          <p:cNvPr id="8" name="Title 7">
            <a:extLst>
              <a:ext uri="{FF2B5EF4-FFF2-40B4-BE49-F238E27FC236}">
                <a16:creationId xmlns:a16="http://schemas.microsoft.com/office/drawing/2014/main" xmlns="" id="{290B6F49-87D2-4719-92A1-018149BC3C06}"/>
              </a:ext>
            </a:extLst>
          </p:cNvPr>
          <p:cNvSpPr>
            <a:spLocks noGrp="1"/>
          </p:cNvSpPr>
          <p:nvPr>
            <p:ph type="ctrTitle"/>
          </p:nvPr>
        </p:nvSpPr>
        <p:spPr>
          <a:xfrm>
            <a:off x="498573" y="141402"/>
            <a:ext cx="10347010" cy="415636"/>
          </a:xfrm>
        </p:spPr>
        <p:txBody>
          <a:bodyPr>
            <a:noAutofit/>
          </a:bodyPr>
          <a:lstStyle/>
          <a:p>
            <a:r>
              <a:rPr lang="en-US" sz="2400" dirty="0">
                <a:latin typeface="Arial Black" panose="020B0A04020102020204" pitchFamily="34" charset="0"/>
              </a:rPr>
              <a:t>CONXTUAL OVERVIEW </a:t>
            </a:r>
            <a:endParaRPr lang="en-ZA" sz="2400" dirty="0">
              <a:latin typeface="Arial Black" panose="020B0A04020102020204" pitchFamily="34" charset="0"/>
            </a:endParaRPr>
          </a:p>
        </p:txBody>
      </p:sp>
      <p:sp>
        <p:nvSpPr>
          <p:cNvPr id="10" name="TextBox 9">
            <a:extLst>
              <a:ext uri="{FF2B5EF4-FFF2-40B4-BE49-F238E27FC236}">
                <a16:creationId xmlns:a16="http://schemas.microsoft.com/office/drawing/2014/main" xmlns=""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xmlns=""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Tree>
    <p:extLst>
      <p:ext uri="{BB962C8B-B14F-4D97-AF65-F5344CB8AC3E}">
        <p14:creationId xmlns:p14="http://schemas.microsoft.com/office/powerpoint/2010/main" xmlns="" val="2909367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xmlns="" id="{3B043EA8-3816-4419-BC1F-C05B08792D63}"/>
              </a:ext>
            </a:extLst>
          </p:cNvPr>
          <p:cNvSpPr>
            <a:spLocks noGrp="1"/>
          </p:cNvSpPr>
          <p:nvPr>
            <p:ph type="subTitle" idx="1"/>
          </p:nvPr>
        </p:nvSpPr>
        <p:spPr>
          <a:xfrm>
            <a:off x="322118" y="939535"/>
            <a:ext cx="11549763" cy="4515692"/>
          </a:xfrm>
        </p:spPr>
        <p:txBody>
          <a:bodyPr>
            <a:normAutofit fontScale="47500" lnSpcReduction="20000"/>
          </a:bodyPr>
          <a:lstStyle/>
          <a:p>
            <a:pPr marL="342900" indent="-342900" algn="just">
              <a:buFont typeface="Wingdings" panose="05000000000000000000" pitchFamily="2" charset="2"/>
              <a:buChar char="q"/>
            </a:pPr>
            <a:r>
              <a:rPr lang="en-US" sz="5100" dirty="0"/>
              <a:t>To date, the country has developed four National Plans of Action for Children. With the first one developed in 1996, the second in 2000, the third in 2012 and the fourth in 2019. </a:t>
            </a:r>
          </a:p>
          <a:p>
            <a:pPr marL="342900" indent="-342900" algn="just">
              <a:buFont typeface="Wingdings" panose="05000000000000000000" pitchFamily="2" charset="2"/>
              <a:buChar char="q"/>
            </a:pPr>
            <a:r>
              <a:rPr lang="en-US" sz="5100" dirty="0"/>
              <a:t>The NPAC is aligned with the National Development Plan (NDP) vision 2030, specifically chapter 11 which asserts that by 2030 children should be benefitting from services and benefits aimed at facilitating access to nutrition, health care, education, social care and safety, the elimination of problems such as hunger, malnutrition and micronutrient deficiencies that affect physical growth and cognitive development, especially among children.</a:t>
            </a:r>
          </a:p>
          <a:p>
            <a:pPr marL="342900" indent="-342900" algn="just">
              <a:buFont typeface="Wingdings" panose="05000000000000000000" pitchFamily="2" charset="2"/>
              <a:buChar char="q"/>
            </a:pPr>
            <a:r>
              <a:rPr lang="en-US" sz="5100" dirty="0"/>
              <a:t>The NPAC is implemented by government departments as per existing mandates and in collaboration with civil society. </a:t>
            </a:r>
            <a:endParaRPr lang="en-ZA" sz="5100" dirty="0"/>
          </a:p>
          <a:p>
            <a:pPr algn="just"/>
            <a:endParaRPr lang="en-ZA" sz="4400" dirty="0"/>
          </a:p>
          <a:p>
            <a:r>
              <a:rPr lang="en-ZA" sz="4400" dirty="0"/>
              <a:t> </a:t>
            </a:r>
          </a:p>
          <a:p>
            <a:pPr algn="just"/>
            <a:endParaRPr lang="en-ZA" sz="2200" dirty="0"/>
          </a:p>
        </p:txBody>
      </p:sp>
      <p:sp>
        <p:nvSpPr>
          <p:cNvPr id="8" name="Title 7">
            <a:extLst>
              <a:ext uri="{FF2B5EF4-FFF2-40B4-BE49-F238E27FC236}">
                <a16:creationId xmlns:a16="http://schemas.microsoft.com/office/drawing/2014/main" xmlns="" id="{290B6F49-87D2-4719-92A1-018149BC3C06}"/>
              </a:ext>
            </a:extLst>
          </p:cNvPr>
          <p:cNvSpPr>
            <a:spLocks noGrp="1"/>
          </p:cNvSpPr>
          <p:nvPr>
            <p:ph type="ctrTitle"/>
          </p:nvPr>
        </p:nvSpPr>
        <p:spPr>
          <a:xfrm>
            <a:off x="459002" y="-154829"/>
            <a:ext cx="10347010" cy="788674"/>
          </a:xfrm>
        </p:spPr>
        <p:txBody>
          <a:bodyPr>
            <a:noAutofit/>
          </a:bodyPr>
          <a:lstStyle/>
          <a:p>
            <a:r>
              <a:rPr lang="en-US" sz="2400" dirty="0">
                <a:latin typeface="Arial Black" panose="020B0A04020102020204" pitchFamily="34" charset="0"/>
              </a:rPr>
              <a:t>CONTEXTUAL OVERVIEW (CONT….) </a:t>
            </a:r>
            <a:endParaRPr lang="en-ZA" sz="2400" dirty="0">
              <a:latin typeface="Arial Black" panose="020B0A04020102020204" pitchFamily="34" charset="0"/>
            </a:endParaRPr>
          </a:p>
        </p:txBody>
      </p:sp>
      <p:sp>
        <p:nvSpPr>
          <p:cNvPr id="10" name="TextBox 9">
            <a:extLst>
              <a:ext uri="{FF2B5EF4-FFF2-40B4-BE49-F238E27FC236}">
                <a16:creationId xmlns:a16="http://schemas.microsoft.com/office/drawing/2014/main" xmlns=""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xmlns=""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Tree>
    <p:extLst>
      <p:ext uri="{BB962C8B-B14F-4D97-AF65-F5344CB8AC3E}">
        <p14:creationId xmlns:p14="http://schemas.microsoft.com/office/powerpoint/2010/main" xmlns="" val="3214022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xmlns="" id="{3B043EA8-3816-4419-BC1F-C05B08792D63}"/>
              </a:ext>
            </a:extLst>
          </p:cNvPr>
          <p:cNvSpPr>
            <a:spLocks noGrp="1"/>
          </p:cNvSpPr>
          <p:nvPr>
            <p:ph type="subTitle" idx="1"/>
          </p:nvPr>
        </p:nvSpPr>
        <p:spPr>
          <a:xfrm>
            <a:off x="111512" y="584462"/>
            <a:ext cx="12011357" cy="5158416"/>
          </a:xfrm>
        </p:spPr>
        <p:txBody>
          <a:bodyPr>
            <a:normAutofit fontScale="25000" lnSpcReduction="20000"/>
          </a:bodyPr>
          <a:lstStyle/>
          <a:p>
            <a:pPr algn="just"/>
            <a:r>
              <a:rPr lang="en-ZA" sz="8000" dirty="0"/>
              <a:t>Informed by the principles adopted in shaping South Africa’s human rights based constitutional democracy, the 4</a:t>
            </a:r>
            <a:r>
              <a:rPr lang="en-ZA" sz="8000" baseline="30000" dirty="0"/>
              <a:t>th</a:t>
            </a:r>
            <a:r>
              <a:rPr lang="en-ZA" sz="8000" dirty="0"/>
              <a:t> NPAC charts an integrated, consultative and participatory process for continued delivery on children’s rights. The NPAC strengthens children’s rights’ implementation through the following alignment to strategic areas and commitments:</a:t>
            </a:r>
          </a:p>
          <a:p>
            <a:pPr algn="just"/>
            <a:r>
              <a:rPr lang="en-ZA" sz="8000" dirty="0"/>
              <a:t> Coordination and dissemination of information on the context of the national agenda on children’s rights; </a:t>
            </a:r>
          </a:p>
          <a:p>
            <a:pPr marL="1143000" lvl="1" indent="-685800" algn="just">
              <a:buFont typeface="Wingdings" panose="05000000000000000000" pitchFamily="2" charset="2"/>
              <a:buChar char="§"/>
            </a:pPr>
            <a:r>
              <a:rPr lang="en-ZA" sz="8000" dirty="0"/>
              <a:t>Facilitation of the process to develop capacity of the national children’s rights system at the three spheres of Government;</a:t>
            </a:r>
          </a:p>
          <a:p>
            <a:pPr marL="1143000" lvl="1" indent="-685800" algn="just">
              <a:buFont typeface="Wingdings" panose="05000000000000000000" pitchFamily="2" charset="2"/>
              <a:buChar char="§"/>
            </a:pPr>
            <a:r>
              <a:rPr lang="en-ZA" sz="8000" dirty="0"/>
              <a:t>Mainstreaming the NPAC in the framework of the country’s National Development Plan (NDP); </a:t>
            </a:r>
          </a:p>
          <a:p>
            <a:pPr marL="1143000" lvl="1" indent="-685800" algn="just">
              <a:buFont typeface="Wingdings" panose="05000000000000000000" pitchFamily="2" charset="2"/>
              <a:buChar char="§"/>
            </a:pPr>
            <a:r>
              <a:rPr lang="en-ZA" sz="8000" dirty="0"/>
              <a:t>Reflection on children’s rights achievements since 1996 including child survival, protection, development and participation performance in 2012-2017;</a:t>
            </a:r>
          </a:p>
          <a:p>
            <a:pPr marL="1143000" lvl="1" indent="-685800" algn="just">
              <a:buFont typeface="Wingdings" panose="05000000000000000000" pitchFamily="2" charset="2"/>
              <a:buChar char="§"/>
            </a:pPr>
            <a:r>
              <a:rPr lang="en-ZA" sz="8000" dirty="0"/>
              <a:t>Monitoring the implementation of the NPAC within government’s regulatory frameworks and alignment with the country’s regional (AU- ACRWC) and international (UNCRC) treaty obligations to ensure that both government and civil society honour their obligations;</a:t>
            </a:r>
          </a:p>
          <a:p>
            <a:pPr marL="1143000" lvl="1" indent="-685800" algn="just">
              <a:buFont typeface="Wingdings" panose="05000000000000000000" pitchFamily="2" charset="2"/>
              <a:buChar char="§"/>
            </a:pPr>
            <a:r>
              <a:rPr lang="en-ZA" sz="8000" dirty="0"/>
              <a:t>Alignment to the Sustainable Development Goals (SDGs);</a:t>
            </a:r>
          </a:p>
          <a:p>
            <a:pPr marL="1143000" lvl="1" indent="-685800" algn="just">
              <a:buFont typeface="Wingdings" panose="05000000000000000000" pitchFamily="2" charset="2"/>
              <a:buChar char="§"/>
            </a:pPr>
            <a:r>
              <a:rPr lang="en-ZA" sz="8000" dirty="0"/>
              <a:t>Alignment to the AU Agenda 63 and related child rights and welfare instruments and protocols;</a:t>
            </a:r>
          </a:p>
          <a:p>
            <a:pPr lvl="1" algn="l"/>
            <a:endParaRPr lang="en-ZA" sz="9600" dirty="0"/>
          </a:p>
          <a:p>
            <a:pPr marL="285750" indent="-285750" algn="just">
              <a:buFont typeface="Wingdings" panose="05000000000000000000" pitchFamily="2" charset="2"/>
              <a:buChar char="q"/>
            </a:pPr>
            <a:endParaRPr lang="en-ZA" sz="8000" dirty="0"/>
          </a:p>
          <a:p>
            <a:pPr marL="285750" indent="-285750" algn="just">
              <a:buFont typeface="Wingdings" panose="05000000000000000000" pitchFamily="2" charset="2"/>
              <a:buChar char="q"/>
            </a:pPr>
            <a:endParaRPr lang="en-ZA" sz="7200" dirty="0"/>
          </a:p>
          <a:p>
            <a:r>
              <a:rPr lang="en-ZA" dirty="0"/>
              <a:t> </a:t>
            </a:r>
            <a:endParaRPr lang="en-ZA" sz="2000" dirty="0"/>
          </a:p>
          <a:p>
            <a:pPr algn="just"/>
            <a:endParaRPr lang="en-ZA" sz="2200" dirty="0"/>
          </a:p>
        </p:txBody>
      </p:sp>
      <p:sp>
        <p:nvSpPr>
          <p:cNvPr id="8" name="Title 7">
            <a:extLst>
              <a:ext uri="{FF2B5EF4-FFF2-40B4-BE49-F238E27FC236}">
                <a16:creationId xmlns:a16="http://schemas.microsoft.com/office/drawing/2014/main" xmlns="" id="{290B6F49-87D2-4719-92A1-018149BC3C06}"/>
              </a:ext>
            </a:extLst>
          </p:cNvPr>
          <p:cNvSpPr>
            <a:spLocks noGrp="1"/>
          </p:cNvSpPr>
          <p:nvPr>
            <p:ph type="ctrTitle"/>
          </p:nvPr>
        </p:nvSpPr>
        <p:spPr>
          <a:xfrm>
            <a:off x="791847" y="0"/>
            <a:ext cx="10069919" cy="584462"/>
          </a:xfrm>
        </p:spPr>
        <p:txBody>
          <a:bodyPr>
            <a:noAutofit/>
          </a:bodyPr>
          <a:lstStyle/>
          <a:p>
            <a:r>
              <a:rPr lang="en-US" sz="4400" dirty="0"/>
              <a:t>   </a:t>
            </a:r>
            <a:r>
              <a:rPr lang="en-US" sz="2400" dirty="0">
                <a:latin typeface="Arial Black" panose="020B0A04020102020204" pitchFamily="34" charset="0"/>
              </a:rPr>
              <a:t>SUMMARY OF INTENT</a:t>
            </a:r>
            <a:endParaRPr lang="en-ZA" sz="4400" dirty="0">
              <a:latin typeface="Arial Black" panose="020B0A04020102020204" pitchFamily="34" charset="0"/>
            </a:endParaRPr>
          </a:p>
        </p:txBody>
      </p:sp>
      <p:sp>
        <p:nvSpPr>
          <p:cNvPr id="10" name="TextBox 9">
            <a:extLst>
              <a:ext uri="{FF2B5EF4-FFF2-40B4-BE49-F238E27FC236}">
                <a16:creationId xmlns:a16="http://schemas.microsoft.com/office/drawing/2014/main" xmlns=""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xmlns=""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Tree>
    <p:extLst>
      <p:ext uri="{BB962C8B-B14F-4D97-AF65-F5344CB8AC3E}">
        <p14:creationId xmlns:p14="http://schemas.microsoft.com/office/powerpoint/2010/main" xmlns="" val="3721430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xmlns="" id="{3B043EA8-3816-4419-BC1F-C05B08792D63}"/>
              </a:ext>
            </a:extLst>
          </p:cNvPr>
          <p:cNvSpPr>
            <a:spLocks noGrp="1"/>
          </p:cNvSpPr>
          <p:nvPr>
            <p:ph type="subTitle" idx="1"/>
          </p:nvPr>
        </p:nvSpPr>
        <p:spPr>
          <a:xfrm>
            <a:off x="1" y="332509"/>
            <a:ext cx="12019174" cy="5585955"/>
          </a:xfrm>
        </p:spPr>
        <p:txBody>
          <a:bodyPr>
            <a:normAutofit fontScale="25000" lnSpcReduction="20000"/>
          </a:bodyPr>
          <a:lstStyle/>
          <a:p>
            <a:pPr algn="just"/>
            <a:r>
              <a:rPr lang="en-ZA" sz="8000" dirty="0"/>
              <a:t>The 4</a:t>
            </a:r>
            <a:r>
              <a:rPr lang="en-ZA" sz="8000" baseline="30000" dirty="0"/>
              <a:t>th</a:t>
            </a:r>
            <a:r>
              <a:rPr lang="en-ZA" sz="8000" dirty="0"/>
              <a:t> NPAC is intended to target the following stakeholders:</a:t>
            </a:r>
          </a:p>
          <a:p>
            <a:pPr marL="342900" indent="-342900" algn="just">
              <a:buFont typeface="Wingdings" panose="05000000000000000000" pitchFamily="2" charset="2"/>
              <a:buChar char="q"/>
            </a:pPr>
            <a:r>
              <a:rPr lang="en-ZA" sz="8000" b="1" dirty="0"/>
              <a:t>Cabinet</a:t>
            </a:r>
            <a:r>
              <a:rPr lang="en-ZA" sz="8000" dirty="0"/>
              <a:t> for its approval and endorsement of implementation, so as to ensure that during the 5-year MTSF period Cabinet strengthens integration, mainstreaming and monitoring of a children’s rights; </a:t>
            </a:r>
          </a:p>
          <a:p>
            <a:pPr marL="342900" indent="-342900" algn="just">
              <a:buFont typeface="Wingdings" panose="05000000000000000000" pitchFamily="2" charset="2"/>
              <a:buChar char="q"/>
            </a:pPr>
            <a:r>
              <a:rPr lang="en-ZA" sz="8000" b="1" dirty="0"/>
              <a:t>Parliament</a:t>
            </a:r>
            <a:r>
              <a:rPr lang="en-ZA" sz="8000" dirty="0"/>
              <a:t> for informed oversight on children’s rights implementation across all committees, as well as keeping the executive to account;</a:t>
            </a:r>
          </a:p>
          <a:p>
            <a:pPr marL="342900" indent="-342900" algn="just">
              <a:buFont typeface="Wingdings" panose="05000000000000000000" pitchFamily="2" charset="2"/>
              <a:buChar char="q"/>
            </a:pPr>
            <a:r>
              <a:rPr lang="en-ZA" sz="8000" b="1" dirty="0"/>
              <a:t>Officials in Government </a:t>
            </a:r>
            <a:r>
              <a:rPr lang="en-ZA" sz="8000" dirty="0"/>
              <a:t>at Director-General (DG), and government Fosad, Clusters; Deputy Director-General (DDG), Chief Director levels and the entire delivery chain to ensure that there is a common understanding and commitment to the implementation of the NPAC;</a:t>
            </a:r>
          </a:p>
          <a:p>
            <a:pPr marL="342900" indent="-342900" algn="just">
              <a:buFont typeface="Wingdings" panose="05000000000000000000" pitchFamily="2" charset="2"/>
              <a:buChar char="q"/>
            </a:pPr>
            <a:r>
              <a:rPr lang="en-ZA" sz="8000" b="1" dirty="0"/>
              <a:t>Children’s Rights practitioners </a:t>
            </a:r>
            <a:r>
              <a:rPr lang="en-ZA" sz="8000" dirty="0"/>
              <a:t>to ensure they are familiar with the NPAC delivery goals and proactively move government towards these achievements; </a:t>
            </a:r>
          </a:p>
          <a:p>
            <a:pPr marL="342900" indent="-342900" algn="just">
              <a:buFont typeface="Wingdings" panose="05000000000000000000" pitchFamily="2" charset="2"/>
              <a:buChar char="q"/>
            </a:pPr>
            <a:r>
              <a:rPr lang="en-ZA" sz="8000" b="1" dirty="0"/>
              <a:t>All formations of civil society </a:t>
            </a:r>
            <a:r>
              <a:rPr lang="en-ZA" sz="8000" dirty="0"/>
              <a:t>including business to support government in the achievement of the NPAC through Private-Public Partnership;</a:t>
            </a:r>
          </a:p>
          <a:p>
            <a:pPr marL="342900" indent="-342900" algn="just">
              <a:buFont typeface="Wingdings" panose="05000000000000000000" pitchFamily="2" charset="2"/>
              <a:buChar char="q"/>
            </a:pPr>
            <a:r>
              <a:rPr lang="en-ZA" sz="8000" b="1" dirty="0"/>
              <a:t>Children</a:t>
            </a:r>
            <a:r>
              <a:rPr lang="en-ZA" sz="8000" dirty="0"/>
              <a:t> as active citizens and agents of change.  The African Charter on Human and People’s Rights (1981/1986) states that, “Considering that enjoyment of rights and freedom also implies the performance of duties on the part of everyone”;</a:t>
            </a:r>
          </a:p>
          <a:p>
            <a:pPr marL="342900" indent="-342900" algn="just">
              <a:buFont typeface="Wingdings" panose="05000000000000000000" pitchFamily="2" charset="2"/>
              <a:buChar char="q"/>
            </a:pPr>
            <a:r>
              <a:rPr lang="en-ZA" sz="8000" b="1" dirty="0"/>
              <a:t>Service delivery Departments </a:t>
            </a:r>
            <a:r>
              <a:rPr lang="en-ZA" sz="8000" dirty="0"/>
              <a:t>to incorporate the performance targets of the NPAC over the next five years;</a:t>
            </a:r>
          </a:p>
          <a:p>
            <a:pPr marL="342900" indent="-342900" algn="just">
              <a:buFont typeface="Wingdings" panose="05000000000000000000" pitchFamily="2" charset="2"/>
              <a:buChar char="q"/>
            </a:pPr>
            <a:r>
              <a:rPr lang="en-ZA" sz="8000" b="1" dirty="0"/>
              <a:t>Chapter 9 institutions</a:t>
            </a:r>
            <a:r>
              <a:rPr lang="en-ZA" sz="8000" dirty="0"/>
              <a:t>, human rights organisations, and other independent bodies for advocacy, oversight, monitoring and reporting; and,</a:t>
            </a:r>
          </a:p>
          <a:p>
            <a:pPr marL="342900" indent="-342900" algn="just">
              <a:buFont typeface="Wingdings" panose="05000000000000000000" pitchFamily="2" charset="2"/>
              <a:buChar char="q"/>
            </a:pPr>
            <a:r>
              <a:rPr lang="en-ZA" sz="8000" b="1" dirty="0"/>
              <a:t>The AU and UN </a:t>
            </a:r>
            <a:r>
              <a:rPr lang="en-ZA" sz="8000" dirty="0"/>
              <a:t>for support towards the advancement of children’s rights.</a:t>
            </a:r>
          </a:p>
          <a:p>
            <a:pPr marL="342900" indent="-342900" algn="l">
              <a:buFont typeface="Wingdings" panose="05000000000000000000" pitchFamily="2" charset="2"/>
              <a:buChar char="q"/>
            </a:pPr>
            <a:endParaRPr lang="en-ZA" sz="9600" dirty="0"/>
          </a:p>
          <a:p>
            <a:pPr marL="342900" indent="-342900" algn="l">
              <a:buFont typeface="Wingdings" panose="05000000000000000000" pitchFamily="2" charset="2"/>
              <a:buChar char="q"/>
            </a:pPr>
            <a:endParaRPr lang="en-ZA" sz="9600" dirty="0"/>
          </a:p>
          <a:p>
            <a:pPr marL="342900" indent="-342900" algn="l">
              <a:buFont typeface="Wingdings" panose="05000000000000000000" pitchFamily="2" charset="2"/>
              <a:buChar char="q"/>
            </a:pPr>
            <a:endParaRPr lang="en-ZA" sz="9600" dirty="0"/>
          </a:p>
          <a:p>
            <a:pPr marL="342900" indent="-342900" algn="l">
              <a:buFont typeface="Wingdings" panose="05000000000000000000" pitchFamily="2" charset="2"/>
              <a:buChar char="q"/>
            </a:pPr>
            <a:endParaRPr lang="en-ZA" sz="9600" dirty="0"/>
          </a:p>
          <a:p>
            <a:pPr marL="342900" indent="-342900" algn="l">
              <a:buFont typeface="Wingdings" panose="05000000000000000000" pitchFamily="2" charset="2"/>
              <a:buChar char="q"/>
            </a:pPr>
            <a:endParaRPr lang="en-ZA" sz="14400" dirty="0"/>
          </a:p>
          <a:p>
            <a:pPr algn="l"/>
            <a:endParaRPr lang="en-ZA" sz="5000" dirty="0"/>
          </a:p>
        </p:txBody>
      </p:sp>
      <p:sp>
        <p:nvSpPr>
          <p:cNvPr id="8" name="Title 7">
            <a:extLst>
              <a:ext uri="{FF2B5EF4-FFF2-40B4-BE49-F238E27FC236}">
                <a16:creationId xmlns:a16="http://schemas.microsoft.com/office/drawing/2014/main" xmlns="" id="{290B6F49-87D2-4719-92A1-018149BC3C06}"/>
              </a:ext>
            </a:extLst>
          </p:cNvPr>
          <p:cNvSpPr>
            <a:spLocks noGrp="1"/>
          </p:cNvSpPr>
          <p:nvPr>
            <p:ph type="ctrTitle"/>
          </p:nvPr>
        </p:nvSpPr>
        <p:spPr>
          <a:xfrm>
            <a:off x="258618" y="1"/>
            <a:ext cx="10226937" cy="426026"/>
          </a:xfrm>
        </p:spPr>
        <p:txBody>
          <a:bodyPr>
            <a:noAutofit/>
          </a:bodyPr>
          <a:lstStyle/>
          <a:p>
            <a:r>
              <a:rPr lang="en-US" sz="3200" dirty="0"/>
              <a:t/>
            </a:r>
            <a:br>
              <a:rPr lang="en-US" sz="3200" dirty="0"/>
            </a:br>
            <a:r>
              <a:rPr lang="en-US" sz="3200" dirty="0"/>
              <a:t/>
            </a:r>
            <a:br>
              <a:rPr lang="en-US" sz="3200" dirty="0"/>
            </a:br>
            <a:r>
              <a:rPr lang="en-US" sz="3200" dirty="0"/>
              <a:t/>
            </a:r>
            <a:br>
              <a:rPr lang="en-US" sz="3200" dirty="0"/>
            </a:br>
            <a:r>
              <a:rPr lang="en-US" sz="3200" dirty="0"/>
              <a:t/>
            </a:r>
            <a:br>
              <a:rPr lang="en-US" sz="3200" dirty="0"/>
            </a:br>
            <a:r>
              <a:rPr lang="en-US" sz="2400" dirty="0">
                <a:latin typeface="Arial Black" panose="020B0A04020102020204" pitchFamily="34" charset="0"/>
              </a:rPr>
              <a:t>TARGETED STAKEHOLDERS</a:t>
            </a:r>
            <a:endParaRPr lang="en-ZA" sz="2800" dirty="0"/>
          </a:p>
        </p:txBody>
      </p:sp>
      <p:sp>
        <p:nvSpPr>
          <p:cNvPr id="10" name="TextBox 9">
            <a:extLst>
              <a:ext uri="{FF2B5EF4-FFF2-40B4-BE49-F238E27FC236}">
                <a16:creationId xmlns:a16="http://schemas.microsoft.com/office/drawing/2014/main" xmlns=""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xmlns=""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Tree>
    <p:extLst>
      <p:ext uri="{BB962C8B-B14F-4D97-AF65-F5344CB8AC3E}">
        <p14:creationId xmlns:p14="http://schemas.microsoft.com/office/powerpoint/2010/main" xmlns="" val="23201228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xmlns="" id="{3B043EA8-3816-4419-BC1F-C05B08792D63}"/>
              </a:ext>
            </a:extLst>
          </p:cNvPr>
          <p:cNvSpPr>
            <a:spLocks noGrp="1"/>
          </p:cNvSpPr>
          <p:nvPr>
            <p:ph type="subTitle" idx="1"/>
          </p:nvPr>
        </p:nvSpPr>
        <p:spPr>
          <a:xfrm>
            <a:off x="114300" y="529938"/>
            <a:ext cx="12001500" cy="5080750"/>
          </a:xfrm>
        </p:spPr>
        <p:txBody>
          <a:bodyPr>
            <a:normAutofit fontScale="25000" lnSpcReduction="20000"/>
          </a:bodyPr>
          <a:lstStyle/>
          <a:p>
            <a:pPr algn="l"/>
            <a:endParaRPr lang="en-ZA" sz="8000" b="1" dirty="0"/>
          </a:p>
          <a:p>
            <a:pPr marL="342900" indent="-342900" algn="just">
              <a:buFont typeface="Wingdings" panose="05000000000000000000" pitchFamily="2" charset="2"/>
              <a:buChar char="q"/>
            </a:pPr>
            <a:r>
              <a:rPr lang="en-ZA" sz="9600" dirty="0"/>
              <a:t>In its strategic orientation, the 4</a:t>
            </a:r>
            <a:r>
              <a:rPr lang="en-ZA" sz="9600" baseline="30000" dirty="0"/>
              <a:t>th</a:t>
            </a:r>
            <a:r>
              <a:rPr lang="en-ZA" sz="9600" dirty="0"/>
              <a:t> NPAC;</a:t>
            </a:r>
          </a:p>
          <a:p>
            <a:pPr marL="800100" lvl="1" indent="-342900" algn="just">
              <a:buFont typeface="Wingdings" panose="05000000000000000000" pitchFamily="2" charset="2"/>
              <a:buChar char="q"/>
            </a:pPr>
            <a:r>
              <a:rPr lang="en-ZA" sz="9600" dirty="0"/>
              <a:t>Is based on South Africa’s Constitutional, regional and international commitments.</a:t>
            </a:r>
          </a:p>
          <a:p>
            <a:pPr marL="800100" lvl="1" indent="-342900" algn="just">
              <a:buFont typeface="Wingdings" panose="05000000000000000000" pitchFamily="2" charset="2"/>
              <a:buChar char="q"/>
            </a:pPr>
            <a:r>
              <a:rPr lang="en-ZA" sz="9600" dirty="0"/>
              <a:t>Transforms these commitments into developmental programmes offered by government and non-governmental stakeholders. </a:t>
            </a:r>
          </a:p>
          <a:p>
            <a:pPr marL="800100" lvl="1" indent="-342900" algn="just">
              <a:buFont typeface="Wingdings" panose="05000000000000000000" pitchFamily="2" charset="2"/>
              <a:buChar char="q"/>
            </a:pPr>
            <a:r>
              <a:rPr lang="en-ZA" sz="9600" dirty="0"/>
              <a:t>Draws these interventions into a high-level strategic plan that can be owned and monitored by all sectors.  </a:t>
            </a:r>
          </a:p>
          <a:p>
            <a:pPr marL="342900" lvl="0" indent="-342900" algn="just">
              <a:buFont typeface="Wingdings" panose="05000000000000000000" pitchFamily="2" charset="2"/>
              <a:buChar char="q"/>
            </a:pPr>
            <a:endParaRPr lang="en-ZA" sz="9600" dirty="0"/>
          </a:p>
          <a:p>
            <a:pPr algn="l"/>
            <a:endParaRPr lang="en-ZA" sz="9600" dirty="0"/>
          </a:p>
          <a:p>
            <a:pPr marL="285750" indent="-285750" algn="l">
              <a:buFont typeface="Wingdings" panose="05000000000000000000" pitchFamily="2" charset="2"/>
              <a:buChar char="q"/>
            </a:pPr>
            <a:endParaRPr lang="en-ZA" sz="9600" dirty="0"/>
          </a:p>
          <a:p>
            <a:pPr algn="l"/>
            <a:r>
              <a:rPr lang="en-ZA" sz="9600" dirty="0"/>
              <a:t> </a:t>
            </a:r>
          </a:p>
          <a:p>
            <a:pPr algn="l"/>
            <a:endParaRPr lang="en-ZA" sz="5000" dirty="0"/>
          </a:p>
        </p:txBody>
      </p:sp>
      <p:sp>
        <p:nvSpPr>
          <p:cNvPr id="8" name="Title 7">
            <a:extLst>
              <a:ext uri="{FF2B5EF4-FFF2-40B4-BE49-F238E27FC236}">
                <a16:creationId xmlns:a16="http://schemas.microsoft.com/office/drawing/2014/main" xmlns="" id="{290B6F49-87D2-4719-92A1-018149BC3C06}"/>
              </a:ext>
            </a:extLst>
          </p:cNvPr>
          <p:cNvSpPr>
            <a:spLocks noGrp="1"/>
          </p:cNvSpPr>
          <p:nvPr>
            <p:ph type="ctrTitle"/>
          </p:nvPr>
        </p:nvSpPr>
        <p:spPr>
          <a:xfrm>
            <a:off x="258618" y="141402"/>
            <a:ext cx="10226937" cy="529937"/>
          </a:xfrm>
        </p:spPr>
        <p:txBody>
          <a:bodyPr>
            <a:noAutofit/>
          </a:bodyPr>
          <a:lstStyle/>
          <a:p>
            <a:r>
              <a:rPr lang="en-US" sz="3200" dirty="0"/>
              <a:t/>
            </a:r>
            <a:br>
              <a:rPr lang="en-US" sz="3200" dirty="0"/>
            </a:br>
            <a:r>
              <a:rPr lang="en-US" sz="3200" dirty="0"/>
              <a:t/>
            </a:r>
            <a:br>
              <a:rPr lang="en-US" sz="3200" dirty="0"/>
            </a:br>
            <a:r>
              <a:rPr lang="en-US" sz="3200" dirty="0"/>
              <a:t/>
            </a:r>
            <a:br>
              <a:rPr lang="en-US" sz="3200" dirty="0"/>
            </a:br>
            <a:r>
              <a:rPr lang="en-US" sz="3200" dirty="0"/>
              <a:t/>
            </a:r>
            <a:br>
              <a:rPr lang="en-US" sz="3200" dirty="0"/>
            </a:br>
            <a:r>
              <a:rPr lang="en-US" sz="2800" dirty="0">
                <a:latin typeface="Arial Black" panose="020B0A04020102020204" pitchFamily="34" charset="0"/>
              </a:rPr>
              <a:t>STRATEGIC DIRECTION</a:t>
            </a:r>
            <a:endParaRPr lang="en-ZA" sz="2800" dirty="0"/>
          </a:p>
        </p:txBody>
      </p:sp>
      <p:sp>
        <p:nvSpPr>
          <p:cNvPr id="10" name="TextBox 9">
            <a:extLst>
              <a:ext uri="{FF2B5EF4-FFF2-40B4-BE49-F238E27FC236}">
                <a16:creationId xmlns:a16="http://schemas.microsoft.com/office/drawing/2014/main" xmlns=""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xmlns=""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Tree>
    <p:extLst>
      <p:ext uri="{BB962C8B-B14F-4D97-AF65-F5344CB8AC3E}">
        <p14:creationId xmlns:p14="http://schemas.microsoft.com/office/powerpoint/2010/main" xmlns="" val="1057696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a:extLst>
              <a:ext uri="{FF2B5EF4-FFF2-40B4-BE49-F238E27FC236}">
                <a16:creationId xmlns:a16="http://schemas.microsoft.com/office/drawing/2014/main" xmlns="" id="{3B043EA8-3816-4419-BC1F-C05B08792D63}"/>
              </a:ext>
            </a:extLst>
          </p:cNvPr>
          <p:cNvSpPr>
            <a:spLocks noGrp="1"/>
          </p:cNvSpPr>
          <p:nvPr>
            <p:ph type="subTitle" idx="1"/>
          </p:nvPr>
        </p:nvSpPr>
        <p:spPr>
          <a:xfrm>
            <a:off x="38924" y="800100"/>
            <a:ext cx="12017958" cy="5091433"/>
          </a:xfrm>
        </p:spPr>
        <p:txBody>
          <a:bodyPr>
            <a:normAutofit fontScale="25000" lnSpcReduction="20000"/>
          </a:bodyPr>
          <a:lstStyle/>
          <a:p>
            <a:pPr marL="342900" indent="-342900" algn="l">
              <a:buFont typeface="Wingdings" panose="05000000000000000000" pitchFamily="2" charset="2"/>
              <a:buChar char="q"/>
            </a:pPr>
            <a:endParaRPr lang="en-ZA" sz="9600" dirty="0"/>
          </a:p>
          <a:p>
            <a:pPr marL="342900" indent="-342900" algn="just">
              <a:buFont typeface="Wingdings" panose="05000000000000000000" pitchFamily="2" charset="2"/>
              <a:buChar char="q"/>
            </a:pPr>
            <a:r>
              <a:rPr lang="en-ZA" sz="9600" dirty="0"/>
              <a:t>South Africa’s 4</a:t>
            </a:r>
            <a:r>
              <a:rPr lang="en-ZA" sz="9600" baseline="30000" dirty="0"/>
              <a:t>th</a:t>
            </a:r>
            <a:r>
              <a:rPr lang="en-ZA" sz="9600" dirty="0"/>
              <a:t> NPAC is based on the following assumptions, as it evolves towards goals and outcomes for the next five years, 2019-2024: </a:t>
            </a:r>
          </a:p>
          <a:p>
            <a:pPr marL="342900" lvl="0" indent="-342900" algn="just">
              <a:buFont typeface="Wingdings" panose="05000000000000000000" pitchFamily="2" charset="2"/>
              <a:buChar char="q"/>
            </a:pPr>
            <a:r>
              <a:rPr lang="en-ZA" sz="9600" dirty="0"/>
              <a:t>The current plight of children in South Africa compels all relevant organs of society to intensify their commitment, investment and collaboration to ensure that every child has equal opportunities to reach his or her full potential;</a:t>
            </a:r>
          </a:p>
          <a:p>
            <a:pPr marL="342900" indent="-342900" algn="just">
              <a:buFont typeface="Wingdings" panose="05000000000000000000" pitchFamily="2" charset="2"/>
              <a:buChar char="q"/>
            </a:pPr>
            <a:r>
              <a:rPr lang="en-ZA" sz="9600" dirty="0"/>
              <a:t>Government remains committed to advancing the Constitutional mandate of children’s rights, the implementation of the UN Convention on the Rights of the Child and the AU Charter on the Rights and Welfare of the Child;</a:t>
            </a:r>
          </a:p>
          <a:p>
            <a:pPr marL="342900" lvl="0" indent="-342900" algn="just">
              <a:buFont typeface="Wingdings" panose="05000000000000000000" pitchFamily="2" charset="2"/>
              <a:buChar char="q"/>
            </a:pPr>
            <a:r>
              <a:rPr lang="en-ZA" sz="9600" dirty="0"/>
              <a:t>Children’s rights implementation is a vital component of the national development agenda and the NDP;</a:t>
            </a:r>
          </a:p>
          <a:p>
            <a:pPr marL="342900" lvl="0" indent="-342900" algn="just">
              <a:buFont typeface="Wingdings" panose="05000000000000000000" pitchFamily="2" charset="2"/>
              <a:buChar char="q"/>
            </a:pPr>
            <a:r>
              <a:rPr lang="en-ZA" sz="9600" dirty="0"/>
              <a:t>Investment in children is a development imperative and is therefore directly linked to sustained social and economic stability and national security.</a:t>
            </a:r>
          </a:p>
          <a:p>
            <a:pPr marL="457200" indent="-457200" algn="l">
              <a:buFont typeface="Wingdings" panose="05000000000000000000" pitchFamily="2" charset="2"/>
              <a:buChar char="q"/>
            </a:pPr>
            <a:endParaRPr lang="en-ZA" sz="11200" dirty="0"/>
          </a:p>
          <a:p>
            <a:pPr marL="285750" indent="-285750" algn="l">
              <a:buFont typeface="Wingdings" panose="05000000000000000000" pitchFamily="2" charset="2"/>
              <a:buChar char="q"/>
            </a:pPr>
            <a:endParaRPr lang="en-ZA" sz="11200" dirty="0"/>
          </a:p>
          <a:p>
            <a:pPr algn="l"/>
            <a:endParaRPr lang="en-ZA" sz="9600" dirty="0"/>
          </a:p>
          <a:p>
            <a:pPr marL="285750" indent="-285750" algn="just">
              <a:buFont typeface="Wingdings" panose="05000000000000000000" pitchFamily="2" charset="2"/>
              <a:buChar char="q"/>
            </a:pPr>
            <a:endParaRPr lang="en-ZA" dirty="0"/>
          </a:p>
          <a:p>
            <a:pPr marL="285750" indent="-285750" algn="just">
              <a:buFont typeface="Wingdings" panose="05000000000000000000" pitchFamily="2" charset="2"/>
              <a:buChar char="q"/>
            </a:pPr>
            <a:endParaRPr lang="en-ZA" sz="1800" dirty="0"/>
          </a:p>
          <a:p>
            <a:r>
              <a:rPr lang="en-ZA" dirty="0"/>
              <a:t> </a:t>
            </a:r>
            <a:endParaRPr lang="en-ZA" sz="2000" dirty="0"/>
          </a:p>
          <a:p>
            <a:pPr algn="just"/>
            <a:endParaRPr lang="en-ZA" sz="2200" dirty="0"/>
          </a:p>
        </p:txBody>
      </p:sp>
      <p:sp>
        <p:nvSpPr>
          <p:cNvPr id="8" name="Title 7">
            <a:extLst>
              <a:ext uri="{FF2B5EF4-FFF2-40B4-BE49-F238E27FC236}">
                <a16:creationId xmlns:a16="http://schemas.microsoft.com/office/drawing/2014/main" xmlns="" id="{290B6F49-87D2-4719-92A1-018149BC3C06}"/>
              </a:ext>
            </a:extLst>
          </p:cNvPr>
          <p:cNvSpPr>
            <a:spLocks noGrp="1"/>
          </p:cNvSpPr>
          <p:nvPr>
            <p:ph type="ctrTitle"/>
          </p:nvPr>
        </p:nvSpPr>
        <p:spPr>
          <a:xfrm>
            <a:off x="193964" y="0"/>
            <a:ext cx="10531737" cy="592281"/>
          </a:xfrm>
        </p:spPr>
        <p:txBody>
          <a:bodyPr>
            <a:noAutofit/>
          </a:bodyPr>
          <a:lstStyle/>
          <a:p>
            <a:r>
              <a:rPr lang="en-US" sz="4400" dirty="0"/>
              <a:t/>
            </a:r>
            <a:br>
              <a:rPr lang="en-US" sz="4400" dirty="0"/>
            </a:br>
            <a:r>
              <a:rPr lang="en-US" sz="4400" dirty="0"/>
              <a:t/>
            </a:r>
            <a:br>
              <a:rPr lang="en-US" sz="4400" dirty="0"/>
            </a:br>
            <a:r>
              <a:rPr lang="en-US" sz="4400" dirty="0"/>
              <a:t/>
            </a:r>
            <a:br>
              <a:rPr lang="en-US" sz="4400" dirty="0"/>
            </a:br>
            <a:r>
              <a:rPr lang="en-US" sz="4400" dirty="0"/>
              <a:t/>
            </a:r>
            <a:br>
              <a:rPr lang="en-US" sz="4400" dirty="0"/>
            </a:br>
            <a:r>
              <a:rPr lang="en-US" sz="2400" dirty="0">
                <a:latin typeface="Arial Black" panose="020B0A04020102020204" pitchFamily="34" charset="0"/>
              </a:rPr>
              <a:t>ASSUMPTIONS</a:t>
            </a:r>
            <a:endParaRPr lang="en-ZA" sz="2800" dirty="0">
              <a:latin typeface="Arial Black" panose="020B0A04020102020204" pitchFamily="34" charset="0"/>
            </a:endParaRPr>
          </a:p>
        </p:txBody>
      </p:sp>
      <p:sp>
        <p:nvSpPr>
          <p:cNvPr id="10" name="TextBox 9">
            <a:extLst>
              <a:ext uri="{FF2B5EF4-FFF2-40B4-BE49-F238E27FC236}">
                <a16:creationId xmlns:a16="http://schemas.microsoft.com/office/drawing/2014/main" xmlns="" id="{3C6AA4A6-01CA-492F-B88E-83F4BB39D405}"/>
              </a:ext>
            </a:extLst>
          </p:cNvPr>
          <p:cNvSpPr txBox="1"/>
          <p:nvPr/>
        </p:nvSpPr>
        <p:spPr>
          <a:xfrm>
            <a:off x="10725701" y="5610688"/>
            <a:ext cx="1466299" cy="307777"/>
          </a:xfrm>
          <a:prstGeom prst="rect">
            <a:avLst/>
          </a:prstGeom>
          <a:noFill/>
        </p:spPr>
        <p:txBody>
          <a:bodyPr wrap="none" rtlCol="0">
            <a:spAutoFit/>
          </a:bodyPr>
          <a:lstStyle/>
          <a:p>
            <a:r>
              <a:rPr lang="en-ZA" sz="1400" dirty="0">
                <a:solidFill>
                  <a:schemeClr val="bg1"/>
                </a:solidFill>
              </a:rPr>
              <a:t>www.dsd.gov.za</a:t>
            </a:r>
          </a:p>
        </p:txBody>
      </p:sp>
      <p:sp>
        <p:nvSpPr>
          <p:cNvPr id="12" name="TextBox 11">
            <a:extLst>
              <a:ext uri="{FF2B5EF4-FFF2-40B4-BE49-F238E27FC236}">
                <a16:creationId xmlns:a16="http://schemas.microsoft.com/office/drawing/2014/main" xmlns="" id="{D303A005-CE76-4958-B350-565FA77D6C91}"/>
              </a:ext>
            </a:extLst>
          </p:cNvPr>
          <p:cNvSpPr txBox="1"/>
          <p:nvPr/>
        </p:nvSpPr>
        <p:spPr>
          <a:xfrm>
            <a:off x="2787588" y="5637618"/>
            <a:ext cx="4408579" cy="253916"/>
          </a:xfrm>
          <a:prstGeom prst="rect">
            <a:avLst/>
          </a:prstGeom>
          <a:noFill/>
        </p:spPr>
        <p:txBody>
          <a:bodyPr wrap="none" rtlCol="0">
            <a:spAutoFit/>
          </a:bodyPr>
          <a:lstStyle/>
          <a:p>
            <a:r>
              <a:rPr lang="en-ZA" sz="1050" b="1" spc="300" dirty="0">
                <a:solidFill>
                  <a:srgbClr val="AB7531"/>
                </a:solidFill>
              </a:rPr>
              <a:t>BUILDING A CARING SOCIETY. TOGETHER.</a:t>
            </a:r>
          </a:p>
        </p:txBody>
      </p:sp>
    </p:spTree>
    <p:extLst>
      <p:ext uri="{BB962C8B-B14F-4D97-AF65-F5344CB8AC3E}">
        <p14:creationId xmlns:p14="http://schemas.microsoft.com/office/powerpoint/2010/main" xmlns="" val="329689645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4523</TotalTime>
  <Words>3072</Words>
  <Application>Microsoft Office PowerPoint</Application>
  <PresentationFormat>Custom</PresentationFormat>
  <Paragraphs>353</Paragraphs>
  <Slides>25</Slides>
  <Notes>0</Notes>
  <HiddenSlides>0</HiddenSlides>
  <MMClips>0</MMClips>
  <ScaleCrop>false</ScaleCrop>
  <HeadingPairs>
    <vt:vector size="4" baseType="variant">
      <vt:variant>
        <vt:lpstr>Theme</vt:lpstr>
      </vt:variant>
      <vt:variant>
        <vt:i4>2</vt:i4>
      </vt:variant>
      <vt:variant>
        <vt:lpstr>Slide Titles</vt:lpstr>
      </vt:variant>
      <vt:variant>
        <vt:i4>25</vt:i4>
      </vt:variant>
    </vt:vector>
  </HeadingPairs>
  <TitlesOfParts>
    <vt:vector size="27" baseType="lpstr">
      <vt:lpstr>Custom Design</vt:lpstr>
      <vt:lpstr>1_Custom Design</vt:lpstr>
      <vt:lpstr>NATIONAL PLAN OF ACTION FOR CHILDREN  2019-2024  PORTFOLIO COMMITTEE  21 SEPTEMBER 2022</vt:lpstr>
      <vt:lpstr>PRESENTATION OUTLINE </vt:lpstr>
      <vt:lpstr>PURPOSE </vt:lpstr>
      <vt:lpstr>CONXTUAL OVERVIEW </vt:lpstr>
      <vt:lpstr>CONTEXTUAL OVERVIEW (CONT….) </vt:lpstr>
      <vt:lpstr>   SUMMARY OF INTENT</vt:lpstr>
      <vt:lpstr>    TARGETED STAKEHOLDERS</vt:lpstr>
      <vt:lpstr>    STRATEGIC DIRECTION</vt:lpstr>
      <vt:lpstr>    ASSUMPTIONS</vt:lpstr>
      <vt:lpstr>PURPOSE OF THE NPAC</vt:lpstr>
      <vt:lpstr>        G    GOAL AND OBJECTIVES  GOAL </vt:lpstr>
      <vt:lpstr>    OBJECTIVES ( CONT….)</vt:lpstr>
      <vt:lpstr>    OBJECTIVES ( CONT….)</vt:lpstr>
      <vt:lpstr>  Institutional Mechanisms </vt:lpstr>
      <vt:lpstr>  PARTICIPATORY DIAGNOSTIC REVIEW</vt:lpstr>
      <vt:lpstr>         NPAC IMPLEMENTATION PLAN</vt:lpstr>
      <vt:lpstr>      </vt:lpstr>
      <vt:lpstr>      </vt:lpstr>
      <vt:lpstr>         CHARACTERISTICS OF AN EFFECTIVE MONITORING SYSTEM</vt:lpstr>
      <vt:lpstr>  </vt:lpstr>
      <vt:lpstr>  </vt:lpstr>
      <vt:lpstr>             </vt:lpstr>
      <vt:lpstr>             </vt:lpstr>
      <vt:lpstr>RECOMMENDATIONS</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Browne</dc:creator>
  <cp:lastModifiedBy>USER</cp:lastModifiedBy>
  <cp:revision>282</cp:revision>
  <dcterms:created xsi:type="dcterms:W3CDTF">2020-06-04T13:24:09Z</dcterms:created>
  <dcterms:modified xsi:type="dcterms:W3CDTF">2022-09-21T10:30:13Z</dcterms:modified>
</cp:coreProperties>
</file>