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461" r:id="rId2"/>
    <p:sldId id="510" r:id="rId3"/>
    <p:sldId id="513" r:id="rId4"/>
    <p:sldId id="458" r:id="rId5"/>
  </p:sldIdLst>
  <p:sldSz cx="9144000" cy="6858000" type="screen4x3"/>
  <p:notesSz cx="6799263" cy="9929813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wazi Mahlangu" initials="LM" lastIdx="3" clrIdx="0"/>
  <p:cmAuthor id="1" name="Lesetja Toona" initials="LT" lastIdx="1" clrIdx="1">
    <p:extLst>
      <p:ext uri="{19B8F6BF-5375-455C-9EA6-DF929625EA0E}">
        <p15:presenceInfo xmlns:p15="http://schemas.microsoft.com/office/powerpoint/2012/main" xmlns="" userId="S-1-5-21-218121654-3283966679-327353353-204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414" autoAdjust="0"/>
    <p:restoredTop sz="92639" autoAdjust="0"/>
  </p:normalViewPr>
  <p:slideViewPr>
    <p:cSldViewPr>
      <p:cViewPr varScale="1">
        <p:scale>
          <a:sx n="73" d="100"/>
          <a:sy n="73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7" cy="496491"/>
          </a:xfrm>
          <a:prstGeom prst="rect">
            <a:avLst/>
          </a:prstGeom>
        </p:spPr>
        <p:txBody>
          <a:bodyPr vert="horz" lIns="93196" tIns="46598" rIns="93196" bIns="4659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343" y="0"/>
            <a:ext cx="2946347" cy="496491"/>
          </a:xfrm>
          <a:prstGeom prst="rect">
            <a:avLst/>
          </a:prstGeom>
        </p:spPr>
        <p:txBody>
          <a:bodyPr vert="horz" lIns="93196" tIns="46598" rIns="93196" bIns="46598" rtlCol="0"/>
          <a:lstStyle>
            <a:lvl1pPr algn="r">
              <a:defRPr sz="1200"/>
            </a:lvl1pPr>
          </a:lstStyle>
          <a:p>
            <a:fld id="{7FBC0D0F-C5EE-49F2-9365-CB8ECB237492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1600"/>
            <a:ext cx="2946347" cy="496491"/>
          </a:xfrm>
          <a:prstGeom prst="rect">
            <a:avLst/>
          </a:prstGeom>
        </p:spPr>
        <p:txBody>
          <a:bodyPr vert="horz" lIns="93196" tIns="46598" rIns="93196" bIns="4659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343" y="9431600"/>
            <a:ext cx="2946347" cy="496491"/>
          </a:xfrm>
          <a:prstGeom prst="rect">
            <a:avLst/>
          </a:prstGeom>
        </p:spPr>
        <p:txBody>
          <a:bodyPr vert="horz" lIns="93196" tIns="46598" rIns="93196" bIns="46598" rtlCol="0" anchor="b"/>
          <a:lstStyle>
            <a:lvl1pPr algn="r">
              <a:defRPr sz="1200"/>
            </a:lvl1pPr>
          </a:lstStyle>
          <a:p>
            <a:fld id="{60903502-1FF9-47FB-A51A-EFE8370E3B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2177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7" cy="496491"/>
          </a:xfrm>
          <a:prstGeom prst="rect">
            <a:avLst/>
          </a:prstGeom>
        </p:spPr>
        <p:txBody>
          <a:bodyPr vert="horz" lIns="93196" tIns="46598" rIns="93196" bIns="4659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3" y="0"/>
            <a:ext cx="2946347" cy="496491"/>
          </a:xfrm>
          <a:prstGeom prst="rect">
            <a:avLst/>
          </a:prstGeom>
        </p:spPr>
        <p:txBody>
          <a:bodyPr vert="horz" lIns="93196" tIns="46598" rIns="93196" bIns="46598" rtlCol="0"/>
          <a:lstStyle>
            <a:lvl1pPr algn="r">
              <a:defRPr sz="1200"/>
            </a:lvl1pPr>
          </a:lstStyle>
          <a:p>
            <a:fld id="{B4CB5A10-0600-4FD6-B817-C95223BBB0E7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96" tIns="46598" rIns="93196" bIns="4659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16662"/>
            <a:ext cx="5439410" cy="4468416"/>
          </a:xfrm>
          <a:prstGeom prst="rect">
            <a:avLst/>
          </a:prstGeom>
        </p:spPr>
        <p:txBody>
          <a:bodyPr vert="horz" lIns="93196" tIns="46598" rIns="93196" bIns="4659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1600"/>
            <a:ext cx="2946347" cy="496491"/>
          </a:xfrm>
          <a:prstGeom prst="rect">
            <a:avLst/>
          </a:prstGeom>
        </p:spPr>
        <p:txBody>
          <a:bodyPr vert="horz" lIns="93196" tIns="46598" rIns="93196" bIns="4659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3" y="9431600"/>
            <a:ext cx="2946347" cy="496491"/>
          </a:xfrm>
          <a:prstGeom prst="rect">
            <a:avLst/>
          </a:prstGeom>
        </p:spPr>
        <p:txBody>
          <a:bodyPr vert="horz" lIns="93196" tIns="46598" rIns="93196" bIns="46598" rtlCol="0" anchor="b"/>
          <a:lstStyle>
            <a:lvl1pPr algn="r">
              <a:defRPr sz="1200"/>
            </a:lvl1pPr>
          </a:lstStyle>
          <a:p>
            <a:fld id="{E5E26D49-773D-485C-8ECC-F581738D1F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1511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B15B-67DB-4A62-8464-B98EDC4B277F}" type="datetime1">
              <a:rPr lang="en-US" smtClean="0"/>
              <a:pPr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DB8B8-F605-4586-B934-FF56C8C71D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2130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E1A0F-C290-4759-B8DA-A654BA5FAD13}" type="datetime1">
              <a:rPr lang="en-US" smtClean="0"/>
              <a:pPr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DB8B8-F605-4586-B934-FF56C8C71D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3080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2FDE-4BC1-448B-8D82-D74B9E6D82BD}" type="datetime1">
              <a:rPr lang="en-US" smtClean="0"/>
              <a:pPr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DB8B8-F605-4586-B934-FF56C8C71D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0774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38E3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1662" b="0" i="0" u="none" strike="noStrike" cap="none" normalizeH="0" baseline="0" noProof="0" smtClean="0">
              <a:ln>
                <a:noFill/>
              </a:ln>
              <a:solidFill>
                <a:schemeClr val="tx1"/>
              </a:solidFill>
              <a:effectLst/>
              <a:latin typeface="Univers 45 Light" pitchFamily="2" charset="0"/>
            </a:endParaRPr>
          </a:p>
        </p:txBody>
      </p:sp>
      <p:cxnSp>
        <p:nvCxnSpPr>
          <p:cNvPr id="20" name="Straight Connector 19"/>
          <p:cNvCxnSpPr/>
          <p:nvPr userDrawn="1"/>
        </p:nvCxnSpPr>
        <p:spPr bwMode="auto">
          <a:xfrm>
            <a:off x="0" y="404664"/>
            <a:ext cx="9144000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 userDrawn="1"/>
        </p:nvCxnSpPr>
        <p:spPr bwMode="auto">
          <a:xfrm>
            <a:off x="0" y="3802257"/>
            <a:ext cx="9144000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252046" y="3933826"/>
            <a:ext cx="8639908" cy="863327"/>
          </a:xfrm>
        </p:spPr>
        <p:txBody>
          <a:bodyPr anchor="b"/>
          <a:lstStyle>
            <a:lvl1pPr>
              <a:defRPr sz="2954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ZA" noProof="0" smtClean="0"/>
              <a:t>Click to add title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252046" y="4941938"/>
            <a:ext cx="8639908" cy="647303"/>
          </a:xfrm>
        </p:spPr>
        <p:txBody>
          <a:bodyPr/>
          <a:lstStyle>
            <a:lvl1pPr>
              <a:defRPr sz="2215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ZA" noProof="0" smtClean="0"/>
              <a:t>Click to add subtitle</a:t>
            </a:r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185051" y="5877272"/>
            <a:ext cx="8773898" cy="1152128"/>
            <a:chOff x="200472" y="5877272"/>
            <a:chExt cx="9505056" cy="1152128"/>
          </a:xfrm>
        </p:grpSpPr>
        <p:sp>
          <p:nvSpPr>
            <p:cNvPr id="33" name="Rounded Rectangle 32"/>
            <p:cNvSpPr/>
            <p:nvPr userDrawn="1"/>
          </p:nvSpPr>
          <p:spPr bwMode="auto">
            <a:xfrm>
              <a:off x="200472" y="5877272"/>
              <a:ext cx="9505056" cy="1152128"/>
            </a:xfrm>
            <a:prstGeom prst="roundRect">
              <a:avLst>
                <a:gd name="adj" fmla="val 14079"/>
              </a:avLst>
            </a:prstGeom>
            <a:solidFill>
              <a:schemeClr val="bg1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r="16200000" sx="102000" sy="102000" rotWithShape="0">
                <a:prstClr val="black">
                  <a:alpha val="11000"/>
                </a:prstClr>
              </a:outerShdw>
            </a:effectLst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8440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ZA" sz="1662" b="0" i="0" u="none" strike="noStrike" cap="none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latin typeface="Univers 45 Light" pitchFamily="2" charset="0"/>
              </a:endParaRPr>
            </a:p>
          </p:txBody>
        </p:sp>
        <p:pic>
          <p:nvPicPr>
            <p:cNvPr id="34" name="Picture 33" descr="Internal Memo"/>
            <p:cNvPicPr/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7538813" y="5949280"/>
              <a:ext cx="1878683" cy="74918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328" y="375916"/>
            <a:ext cx="9158655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181574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92520-ED4D-457F-A3C0-594854FE469C}" type="datetime1">
              <a:rPr lang="en-US" smtClean="0"/>
              <a:pPr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DB8B8-F605-4586-B934-FF56C8C71D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259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1B94-2437-4DCA-8B58-0FF29DF70061}" type="datetime1">
              <a:rPr lang="en-US" smtClean="0"/>
              <a:pPr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DB8B8-F605-4586-B934-FF56C8C71D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3234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3B872-37E6-45C6-A3DE-1F9E14835206}" type="datetime1">
              <a:rPr lang="en-US" smtClean="0"/>
              <a:pPr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DB8B8-F605-4586-B934-FF56C8C71D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7979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4EF0-7F9B-45DB-AF6A-83AFDADB650D}" type="datetime1">
              <a:rPr lang="en-US" smtClean="0"/>
              <a:pPr/>
              <a:t>9/21/2022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DB8B8-F605-4586-B934-FF56C8C71D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9523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2B4A1-76A4-4152-B6EA-4D147C7FA083}" type="datetime1">
              <a:rPr lang="en-US" smtClean="0"/>
              <a:pPr/>
              <a:t>9/21/2022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DB8B8-F605-4586-B934-FF56C8C71D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9644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256F-47FB-499C-A9C4-F050638B504D}" type="datetime1">
              <a:rPr lang="en-US" smtClean="0"/>
              <a:pPr/>
              <a:t>9/21/2022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DB8B8-F605-4586-B934-FF56C8C71D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7203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EC91A-8DBF-4ADE-9EB2-BE9EA84D7751}" type="datetime1">
              <a:rPr lang="en-US" smtClean="0"/>
              <a:pPr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DB8B8-F605-4586-B934-FF56C8C71D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9878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54C87-A040-4F02-AB98-E8281257125C}" type="datetime1">
              <a:rPr lang="en-US" smtClean="0"/>
              <a:pPr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DB8B8-F605-4586-B934-FF56C8C71D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6610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9D9EF-9E71-4091-9D62-4D911DEC1BAD}" type="datetime1">
              <a:rPr lang="en-US" smtClean="0"/>
              <a:pPr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DB8B8-F605-4586-B934-FF56C8C71D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0054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ZA" sz="3200" b="1" dirty="0" smtClean="0"/>
              <a:t>  </a:t>
            </a:r>
            <a:r>
              <a:rPr lang="en-US" sz="2600" b="1" dirty="0" smtClean="0"/>
              <a:t>PRESENTATION </a:t>
            </a:r>
            <a:r>
              <a:rPr lang="en-US" sz="2600" b="1" dirty="0"/>
              <a:t>TO SCOPA ON </a:t>
            </a:r>
            <a:r>
              <a:rPr lang="en-US" sz="2600" b="1" dirty="0" smtClean="0"/>
              <a:t>2020-21 IRREGULAR AND </a:t>
            </a:r>
            <a:br>
              <a:rPr lang="en-US" sz="2600" b="1" dirty="0" smtClean="0"/>
            </a:br>
            <a:r>
              <a:rPr lang="en-US" sz="2600" b="1" dirty="0" smtClean="0"/>
              <a:t>FRUITLESS </a:t>
            </a:r>
            <a:r>
              <a:rPr lang="en-US" sz="2600" b="1" dirty="0"/>
              <a:t>&amp; WASTEFUL EXPENDITURE </a:t>
            </a:r>
            <a:r>
              <a:rPr lang="en-US" sz="2600" b="1" dirty="0" smtClean="0"/>
              <a:t>FOR PMTE</a:t>
            </a:r>
            <a:endParaRPr lang="en-US" sz="26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ZA" sz="2400" b="1" dirty="0" smtClean="0"/>
              <a:t>22 FEBRUARY 2022</a:t>
            </a:r>
            <a:endParaRPr lang="en-ZA" sz="2400" b="1" dirty="0"/>
          </a:p>
        </p:txBody>
      </p:sp>
      <p:pic>
        <p:nvPicPr>
          <p:cNvPr id="4" name="Picture 2" descr="Publi Works &amp; Infrastruc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943600"/>
            <a:ext cx="18669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6201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DB8B8-F605-4586-B934-FF56C8C71DD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-38637"/>
            <a:ext cx="9144000" cy="685800"/>
          </a:xfrm>
          <a:prstGeom prst="rect">
            <a:avLst/>
          </a:prstGeom>
          <a:pattFill prst="dkHorz">
            <a:fgClr>
              <a:srgbClr val="FF6600"/>
            </a:fgClr>
            <a:bgClr>
              <a:srgbClr val="FF9933"/>
            </a:bgClr>
          </a:patt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/>
              <a:t>PHASE 1 – PROJECT TO ASSESS IRREGULAR AND FRUITLESS &amp; WASTEFUL EXPENDITURE – PMTE</a:t>
            </a:r>
            <a:endParaRPr lang="en-US" sz="24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096000"/>
            <a:ext cx="9144000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Publi Works &amp; Infrastruc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280" y="6172200"/>
            <a:ext cx="18669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50561256"/>
              </p:ext>
            </p:extLst>
          </p:nvPr>
        </p:nvGraphicFramePr>
        <p:xfrm>
          <a:off x="76200" y="762000"/>
          <a:ext cx="9067801" cy="381000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203794"/>
                <a:gridCol w="1372431"/>
                <a:gridCol w="1504146"/>
                <a:gridCol w="4987430"/>
              </a:tblGrid>
              <a:tr h="4724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REGION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IE ASSESSED</a:t>
                      </a:r>
                      <a:r>
                        <a:rPr lang="en-US" sz="1400" b="1" u="none" strike="noStrike" baseline="0" dirty="0" smtClean="0">
                          <a:effectLst/>
                        </a:rPr>
                        <a:t> &amp; DETERMINED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FWE ASSESSED &amp;</a:t>
                      </a:r>
                      <a:r>
                        <a:rPr lang="en-US" sz="1400" b="1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400" b="1" u="none" strike="noStrike" dirty="0" smtClean="0">
                          <a:effectLst/>
                        </a:rPr>
                        <a:t>DETERMINED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REPLY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 SCOPA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472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Cape Town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smtClean="0">
                          <a:effectLst/>
                        </a:rPr>
                        <a:t>R 230,440,010.00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</a:t>
                      </a:r>
                      <a:r>
                        <a:rPr lang="en-US" sz="1200" u="none" strike="noStrike" dirty="0" smtClean="0">
                          <a:effectLst/>
                        </a:rPr>
                        <a:t>R </a:t>
                      </a:r>
                      <a:r>
                        <a:rPr lang="en-US" sz="1200" u="none" strike="noStrike" dirty="0">
                          <a:effectLst/>
                        </a:rPr>
                        <a:t>2,918,226.00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Assessment and determination completed by 25 October 2021. The transactions were referred to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Labour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Relations on 29 March 2022. Quality assurance delayed finalization and referral to </a:t>
                      </a:r>
                      <a:r>
                        <a:rPr lang="en-US" sz="1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Labour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Relations.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472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Kimberly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  </a:t>
                      </a:r>
                      <a:r>
                        <a:rPr lang="en-US" sz="1200" b="1" u="none" strike="noStrike" dirty="0" smtClean="0">
                          <a:effectLst/>
                        </a:rPr>
                        <a:t>R 3,272,145.00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</a:t>
                      </a:r>
                      <a:r>
                        <a:rPr lang="en-US" sz="1200" u="none" strike="noStrike" dirty="0" smtClean="0">
                          <a:effectLst/>
                        </a:rPr>
                        <a:t>R </a:t>
                      </a:r>
                      <a:r>
                        <a:rPr lang="en-US" sz="1200" u="none" strike="noStrike" dirty="0">
                          <a:effectLst/>
                        </a:rPr>
                        <a:t>285,330.23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Assessment and determination completed by 6 August 2021. The transactions were referred to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Labour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Relations on 29 March 2022. Quality assurance delayed finalization and referral to </a:t>
                      </a:r>
                      <a:r>
                        <a:rPr lang="en-US" sz="1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Labour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Relations.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472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>
                          <a:effectLst/>
                        </a:rPr>
                        <a:t>Polokwane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 smtClean="0">
                          <a:effectLst/>
                        </a:rPr>
                        <a:t>R 3,389,046.00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Assessment and determination completed by 01</a:t>
                      </a:r>
                      <a:r>
                        <a:rPr lang="en-US" sz="12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October 2021. The transactions were referred to </a:t>
                      </a:r>
                      <a:r>
                        <a:rPr lang="en-US" sz="1200" b="0" i="0" u="none" strike="noStrike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Labour</a:t>
                      </a:r>
                      <a:r>
                        <a:rPr lang="en-US" sz="12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Relations </a:t>
                      </a: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on 5</a:t>
                      </a:r>
                      <a:r>
                        <a:rPr lang="en-US" sz="12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October 2011. 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Quality assurance delayed finalization and referral to </a:t>
                      </a:r>
                      <a:r>
                        <a:rPr lang="en-US" sz="1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Labour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Relations.</a:t>
                      </a:r>
                      <a:endParaRPr lang="en-US" sz="1200" b="0" i="0" u="none" strike="noStrike" kern="1200" baseline="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</a:tr>
              <a:tr h="472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Bloemfontein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 smtClean="0">
                          <a:effectLst/>
                        </a:rPr>
                        <a:t>R 15,808,503.00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Assessment and determination completed by 07 June 2022.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The transactions were referred to </a:t>
                      </a:r>
                      <a:r>
                        <a:rPr lang="en-US" sz="1200" b="0" i="0" u="none" strike="noStrike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Labour</a:t>
                      </a:r>
                      <a:r>
                        <a:rPr lang="en-US" sz="12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Relations </a:t>
                      </a: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on 5</a:t>
                      </a:r>
                      <a:r>
                        <a:rPr lang="en-US" sz="12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August 2022. 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Quality assurance delayed finalization and referral to </a:t>
                      </a:r>
                      <a:r>
                        <a:rPr lang="en-US" sz="1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Labour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Relations.</a:t>
                      </a:r>
                    </a:p>
                  </a:txBody>
                  <a:tcPr marL="7620" marR="7620" marT="7620" marB="0" anchor="ctr"/>
                </a:tc>
              </a:tr>
              <a:tr h="27432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Pretoria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280,917,359.00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Assessment and determination completed by 07 June 2022</a:t>
                      </a:r>
                    </a:p>
                  </a:txBody>
                  <a:tcPr marL="7620" marR="7620" marT="7620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Umtata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 38,934,998.00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Assessment and determination completed by 20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April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2022</a:t>
                      </a:r>
                    </a:p>
                  </a:txBody>
                  <a:tcPr marL="7620" marR="7620" marT="7620" marB="0" anchor="ctr"/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Port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Elizabeth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 55 731 733,00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Assessment and determination completed by 18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February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2022</a:t>
                      </a:r>
                    </a:p>
                  </a:txBody>
                  <a:tcPr marL="7620" marR="7620" marT="7620" marB="0" anchor="ctr"/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Durban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 52 123 295,00</a:t>
                      </a:r>
                      <a:endParaRPr lang="en-ZA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Assessment and determination completed by 20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April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2022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1524000" y="4572000"/>
            <a:ext cx="5867400" cy="16002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DPWI applied to NT in </a:t>
            </a:r>
            <a:r>
              <a:rPr lang="en-US" b="1" dirty="0" smtClean="0">
                <a:solidFill>
                  <a:schemeClr val="tx1"/>
                </a:solidFill>
              </a:rPr>
              <a:t>August 2022</a:t>
            </a:r>
            <a:r>
              <a:rPr lang="en-US" dirty="0" smtClean="0">
                <a:solidFill>
                  <a:schemeClr val="tx1"/>
                </a:solidFill>
              </a:rPr>
              <a:t> to condone IE transactions in line with the IE Framework. It is anticipated that feedback will be </a:t>
            </a:r>
            <a:r>
              <a:rPr lang="en-US" dirty="0" err="1" smtClean="0">
                <a:solidFill>
                  <a:schemeClr val="tx1"/>
                </a:solidFill>
              </a:rPr>
              <a:t>finalised</a:t>
            </a:r>
            <a:r>
              <a:rPr lang="en-US" dirty="0" smtClean="0">
                <a:solidFill>
                  <a:schemeClr val="tx1"/>
                </a:solidFill>
              </a:rPr>
              <a:t> before end </a:t>
            </a:r>
            <a:r>
              <a:rPr lang="en-US" b="1" dirty="0" smtClean="0">
                <a:solidFill>
                  <a:schemeClr val="tx1"/>
                </a:solidFill>
              </a:rPr>
              <a:t>October 2022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850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38637"/>
            <a:ext cx="9144000" cy="685800"/>
          </a:xfrm>
          <a:prstGeom prst="rect">
            <a:avLst/>
          </a:prstGeom>
          <a:pattFill prst="dkHorz">
            <a:fgClr>
              <a:srgbClr val="FF6600"/>
            </a:fgClr>
            <a:bgClr>
              <a:srgbClr val="FF9933"/>
            </a:bgClr>
          </a:patt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/>
              <a:t>UNRESOLVED 2020/21 AUDIT MATTERS UNDER ASSESSMENT </a:t>
            </a:r>
            <a:r>
              <a:rPr lang="en-US" sz="2400" b="1" dirty="0" smtClean="0"/>
              <a:t>–FRUITLESS </a:t>
            </a:r>
            <a:r>
              <a:rPr lang="en-US" sz="2400" b="1" dirty="0"/>
              <a:t>&amp;</a:t>
            </a:r>
            <a:r>
              <a:rPr lang="en-US" sz="2400" b="1" dirty="0" smtClean="0"/>
              <a:t> WASTEFUL EXPENDITURE</a:t>
            </a:r>
            <a:endParaRPr lang="en-US" sz="2400" b="1" dirty="0"/>
          </a:p>
        </p:txBody>
      </p:sp>
      <p:pic>
        <p:nvPicPr>
          <p:cNvPr id="5" name="Picture 2" descr="Publi Works &amp; Infrastruc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280" y="6172200"/>
            <a:ext cx="18669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0" y="6096000"/>
            <a:ext cx="9144000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79456055"/>
              </p:ext>
            </p:extLst>
          </p:nvPr>
        </p:nvGraphicFramePr>
        <p:xfrm>
          <a:off x="51216" y="762000"/>
          <a:ext cx="9067800" cy="3703320"/>
        </p:xfrm>
        <a:graphic>
          <a:graphicData uri="http://schemas.openxmlformats.org/drawingml/2006/table">
            <a:tbl>
              <a:tblPr firstRow="1" firstCol="1" bandRow="1">
                <a:tableStyleId>{284E427A-3D55-4303-BF80-6455036E1DE7}</a:tableStyleId>
              </a:tblPr>
              <a:tblGrid>
                <a:gridCol w="1890393"/>
                <a:gridCol w="1868391"/>
                <a:gridCol w="5309016"/>
              </a:tblGrid>
              <a:tr h="0">
                <a:tc>
                  <a:txBody>
                    <a:bodyPr/>
                    <a:lstStyle/>
                    <a:p>
                      <a:pPr marL="11430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 smtClean="0">
                          <a:effectLst/>
                          <a:latin typeface="+mj-lt"/>
                        </a:rPr>
                        <a:t>Incident Description</a:t>
                      </a:r>
                      <a:endParaRPr lang="en-ZA" sz="13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+mj-lt"/>
                        </a:rPr>
                        <a:t>Amount</a:t>
                      </a:r>
                      <a:endParaRPr lang="en-ZA" sz="13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300" dirty="0" smtClean="0">
                          <a:effectLst/>
                          <a:latin typeface="+mj-lt"/>
                        </a:rPr>
                        <a:t>Assessment</a:t>
                      </a:r>
                      <a:r>
                        <a:rPr lang="en-ZA" sz="1300" baseline="0" dirty="0" smtClean="0">
                          <a:effectLst/>
                          <a:latin typeface="+mj-lt"/>
                        </a:rPr>
                        <a:t> Outcome</a:t>
                      </a:r>
                      <a:endParaRPr lang="en-ZA" sz="13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58738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300" b="0" dirty="0" smtClean="0">
                          <a:effectLst/>
                          <a:latin typeface="+mj-lt"/>
                        </a:rPr>
                        <a:t>Interest on overdue account</a:t>
                      </a:r>
                      <a:endParaRPr lang="en-GB" sz="1300" b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+mj-lt"/>
                        </a:rPr>
                        <a:t>R 1 890 943.81</a:t>
                      </a:r>
                      <a:endParaRPr lang="en-ZA" sz="13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7475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300" baseline="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Amount confirmed as fruitless and wasteful expenditure. It was found that the Department failed to manage and monitor the projects effectively. </a:t>
                      </a:r>
                      <a:endParaRPr lang="en-ZA" sz="13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58738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300" b="0" dirty="0" smtClean="0">
                          <a:effectLst/>
                          <a:latin typeface="+mj-lt"/>
                        </a:rPr>
                        <a:t>Interest on overdue account</a:t>
                      </a:r>
                      <a:endParaRPr lang="en-GB" sz="1300" b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+mj-lt"/>
                        </a:rPr>
                        <a:t>R 567.70</a:t>
                      </a:r>
                      <a:endParaRPr lang="en-ZA" sz="13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7475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300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Amount confirmed as fruitless and wasteful expenditure. It was found that delays in processing the payment could have been avoided. </a:t>
                      </a:r>
                      <a:endParaRPr lang="en-ZA" sz="13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60325" indent="-1588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300" b="0" kern="1200" dirty="0" smtClean="0">
                          <a:effectLst/>
                          <a:latin typeface="+mj-lt"/>
                        </a:rPr>
                        <a:t>Interest on overdue account</a:t>
                      </a:r>
                      <a:endParaRPr lang="en-GB" sz="13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300" kern="1200" dirty="0">
                          <a:effectLst/>
                          <a:latin typeface="+mj-lt"/>
                        </a:rPr>
                        <a:t>R 6 738 646.85</a:t>
                      </a:r>
                      <a:endParaRPr lang="en-ZA" sz="13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7475" indent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3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Not</a:t>
                      </a:r>
                      <a:r>
                        <a:rPr lang="en-ZA" sz="13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FWE</a:t>
                      </a:r>
                      <a:r>
                        <a:rPr lang="en-ZA" sz="1300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payment made to Basil Reed Business Rescue </a:t>
                      </a:r>
                      <a:r>
                        <a:rPr lang="en-ZA" sz="13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Practioneer</a:t>
                      </a:r>
                      <a:r>
                        <a:rPr lang="en-ZA" sz="1300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as a result of interim judgment. Court further ordered guarantee equivalent to the amount in favour of DPWI until final judgment. </a:t>
                      </a:r>
                      <a:endParaRPr lang="en-ZA" sz="13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58738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300" b="0" dirty="0" smtClean="0">
                          <a:effectLst/>
                          <a:latin typeface="+mj-lt"/>
                        </a:rPr>
                        <a:t>Interest on overdue account</a:t>
                      </a:r>
                      <a:endParaRPr lang="en-GB" sz="1300" b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+mj-lt"/>
                        </a:rPr>
                        <a:t>R 192 057.58</a:t>
                      </a:r>
                      <a:endParaRPr lang="en-ZA" sz="13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7475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3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Not</a:t>
                      </a:r>
                      <a:r>
                        <a:rPr lang="en-ZA" sz="13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FWE </a:t>
                      </a:r>
                      <a:r>
                        <a:rPr lang="en-ZA" sz="1300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ZA" sz="1300" baseline="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This interest is </a:t>
                      </a:r>
                      <a:r>
                        <a:rPr lang="en-ZA" sz="1300" i="1" baseline="0" dirty="0" err="1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mora</a:t>
                      </a:r>
                      <a:r>
                        <a:rPr lang="en-ZA" sz="1300" i="1" baseline="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interest.</a:t>
                      </a:r>
                      <a:r>
                        <a:rPr lang="en-ZA" sz="1300" i="0" baseline="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Which is interest upon interest and was not part of judgment obtained against PMTE.</a:t>
                      </a:r>
                      <a:endParaRPr lang="en-ZA" sz="13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58738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300" b="0" dirty="0" smtClean="0">
                          <a:effectLst/>
                          <a:latin typeface="+mj-lt"/>
                        </a:rPr>
                        <a:t>Interest on overdue account</a:t>
                      </a:r>
                      <a:endParaRPr lang="en-GB" sz="1300" b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 smtClean="0">
                          <a:effectLst/>
                          <a:latin typeface="+mj-lt"/>
                        </a:rPr>
                        <a:t>R 2,065.90</a:t>
                      </a:r>
                      <a:endParaRPr lang="en-GB" sz="1300" dirty="0">
                        <a:effectLst/>
                        <a:latin typeface="+mj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7475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3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Not</a:t>
                      </a:r>
                      <a:r>
                        <a:rPr lang="en-ZA" sz="13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FWE </a:t>
                      </a:r>
                      <a:r>
                        <a:rPr lang="en-ZA" sz="1300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ZA" sz="13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interest</a:t>
                      </a:r>
                      <a:r>
                        <a:rPr lang="en-ZA" sz="1300" baseline="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payable was unavoidable as it was paid to the GEPF within a month of receiving the invoice.</a:t>
                      </a:r>
                      <a:endParaRPr lang="en-ZA" sz="13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58738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300" b="0" dirty="0" smtClean="0">
                          <a:effectLst/>
                          <a:latin typeface="+mj-lt"/>
                        </a:rPr>
                        <a:t>Impairment</a:t>
                      </a:r>
                      <a:r>
                        <a:rPr lang="en-GB" sz="1300" b="0" baseline="0" dirty="0" smtClean="0">
                          <a:effectLst/>
                          <a:latin typeface="+mj-lt"/>
                        </a:rPr>
                        <a:t> on Receivables</a:t>
                      </a:r>
                      <a:endParaRPr lang="en-GB" sz="1300" b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+mj-lt"/>
                        </a:rPr>
                        <a:t>R 118 380 233.10</a:t>
                      </a:r>
                      <a:endParaRPr lang="en-ZA" sz="13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7475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3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Not</a:t>
                      </a:r>
                      <a:r>
                        <a:rPr lang="en-ZA" sz="13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FWE</a:t>
                      </a:r>
                      <a:r>
                        <a:rPr lang="en-ZA" sz="1300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ZA" sz="13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Receivables </a:t>
                      </a:r>
                      <a:r>
                        <a:rPr lang="en-ZA" sz="1300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impaired. They are currently being recovered from the affected landlords.</a:t>
                      </a:r>
                      <a:endParaRPr lang="en-ZA" sz="13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58738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0" dirty="0" smtClean="0">
                          <a:effectLst/>
                          <a:latin typeface="+mj-lt"/>
                        </a:rPr>
                        <a:t>Payment of loss of income suffered by landlord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 smtClean="0">
                          <a:effectLst/>
                          <a:latin typeface="+mj-lt"/>
                        </a:rPr>
                        <a:t>R 5 347 412.18</a:t>
                      </a:r>
                      <a:endParaRPr lang="en-GB" sz="1300" dirty="0">
                        <a:effectLst/>
                        <a:latin typeface="+mj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43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3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Not</a:t>
                      </a:r>
                      <a:r>
                        <a:rPr lang="en-ZA" sz="13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FWE </a:t>
                      </a:r>
                      <a:r>
                        <a:rPr lang="en-ZA" sz="1300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3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delay was caused by Statistics SA and this led to a court order being issued in </a:t>
                      </a:r>
                      <a:r>
                        <a:rPr lang="en-US" sz="1300" dirty="0" err="1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favour</a:t>
                      </a:r>
                      <a:r>
                        <a:rPr lang="en-US" sz="13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of the landlord. A claim has been issued against 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Statistics SA who should recognize</a:t>
                      </a:r>
                      <a:r>
                        <a:rPr lang="en-US" sz="1300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the FWE.</a:t>
                      </a:r>
                      <a:endParaRPr lang="en-ZA" sz="13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5280">
                <a:tc>
                  <a:txBody>
                    <a:bodyPr/>
                    <a:lstStyle/>
                    <a:p>
                      <a:pPr marL="58738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+mj-lt"/>
                        </a:rPr>
                        <a:t>TOTAL</a:t>
                      </a:r>
                      <a:endParaRPr lang="en-ZA" sz="13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563" algn="l"/>
                        </a:tabLst>
                      </a:pPr>
                      <a:r>
                        <a:rPr lang="en-US" sz="1300" b="1" u="none" strike="noStrike" dirty="0" smtClean="0">
                          <a:effectLst/>
                          <a:latin typeface="+mj-lt"/>
                        </a:rPr>
                        <a:t>R 132,551,927.12</a:t>
                      </a:r>
                      <a:endParaRPr lang="en-ZA" sz="13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880" algn="l"/>
                          <a:tab pos="1350010" algn="r"/>
                        </a:tabLst>
                      </a:pPr>
                      <a:endParaRPr lang="en-ZA" sz="13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3162300" y="4495800"/>
            <a:ext cx="2819400" cy="13716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Above assessments were </a:t>
            </a:r>
            <a:r>
              <a:rPr lang="en-US" dirty="0" err="1" smtClean="0">
                <a:solidFill>
                  <a:schemeClr val="tx1"/>
                </a:solidFill>
              </a:rPr>
              <a:t>finalised</a:t>
            </a:r>
            <a:r>
              <a:rPr lang="en-US" dirty="0" smtClean="0">
                <a:solidFill>
                  <a:schemeClr val="tx1"/>
                </a:solidFill>
              </a:rPr>
              <a:t> and audited </a:t>
            </a:r>
            <a:r>
              <a:rPr lang="en-US" dirty="0">
                <a:solidFill>
                  <a:schemeClr val="tx1"/>
                </a:solidFill>
              </a:rPr>
              <a:t>in </a:t>
            </a:r>
            <a:r>
              <a:rPr lang="en-US" dirty="0" smtClean="0">
                <a:solidFill>
                  <a:schemeClr val="tx1"/>
                </a:solidFill>
              </a:rPr>
              <a:t>2021/22 </a:t>
            </a:r>
            <a:r>
              <a:rPr lang="en-US" dirty="0">
                <a:solidFill>
                  <a:schemeClr val="tx1"/>
                </a:solidFill>
              </a:rPr>
              <a:t>Financial Year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379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838200"/>
            <a:ext cx="9144000" cy="1905000"/>
          </a:xfrm>
          <a:prstGeom prst="rect">
            <a:avLst/>
          </a:prstGeom>
          <a:pattFill prst="dkHorz">
            <a:fgClr>
              <a:srgbClr val="FF6600"/>
            </a:fgClr>
            <a:bgClr>
              <a:srgbClr val="FF9933"/>
            </a:bgClr>
          </a:patt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Thank You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13957" y="3035876"/>
            <a:ext cx="2441575" cy="2389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913A-6667-42CE-B5CE-9CDC9F4C2959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9" name="Picture 2" descr="Publi Works &amp; Infrastructur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76600"/>
            <a:ext cx="5824515" cy="1998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29960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AMO_REPORTCONTROLSVISIBLE" val="Empty"/>
  <p:tag name="_AMO_UNIQUEIDENTIFIER" val="159b5d73-4099-4576-b1a9-a11b0ddf5b7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15554</TotalTime>
  <Words>537</Words>
  <Application>Microsoft Office PowerPoint</Application>
  <PresentationFormat>On-screen Show (4:3)</PresentationFormat>
  <Paragraphs>71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Thank You</vt:lpstr>
    </vt:vector>
  </TitlesOfParts>
  <Company>NDPW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Mazibuko</dc:creator>
  <cp:lastModifiedBy>USER</cp:lastModifiedBy>
  <cp:revision>731</cp:revision>
  <cp:lastPrinted>2018-10-26T09:03:27Z</cp:lastPrinted>
  <dcterms:created xsi:type="dcterms:W3CDTF">2014-10-05T11:42:24Z</dcterms:created>
  <dcterms:modified xsi:type="dcterms:W3CDTF">2022-09-21T06:40:47Z</dcterms:modified>
</cp:coreProperties>
</file>