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41"/>
  </p:notesMasterIdLst>
  <p:handoutMasterIdLst>
    <p:handoutMasterId r:id="rId42"/>
  </p:handoutMasterIdLst>
  <p:sldIdLst>
    <p:sldId id="271" r:id="rId2"/>
    <p:sldId id="8360" r:id="rId3"/>
    <p:sldId id="8361" r:id="rId4"/>
    <p:sldId id="8441" r:id="rId5"/>
    <p:sldId id="8425" r:id="rId6"/>
    <p:sldId id="8440" r:id="rId7"/>
    <p:sldId id="8439" r:id="rId8"/>
    <p:sldId id="8426" r:id="rId9"/>
    <p:sldId id="8428" r:id="rId10"/>
    <p:sldId id="8429" r:id="rId11"/>
    <p:sldId id="8431" r:id="rId12"/>
    <p:sldId id="8430" r:id="rId13"/>
    <p:sldId id="8432" r:id="rId14"/>
    <p:sldId id="8433" r:id="rId15"/>
    <p:sldId id="8442" r:id="rId16"/>
    <p:sldId id="8443" r:id="rId17"/>
    <p:sldId id="8445" r:id="rId18"/>
    <p:sldId id="8471" r:id="rId19"/>
    <p:sldId id="8372" r:id="rId20"/>
    <p:sldId id="8469" r:id="rId21"/>
    <p:sldId id="8470" r:id="rId22"/>
    <p:sldId id="8466" r:id="rId23"/>
    <p:sldId id="8467" r:id="rId24"/>
    <p:sldId id="8452" r:id="rId25"/>
    <p:sldId id="8434" r:id="rId26"/>
    <p:sldId id="8388" r:id="rId27"/>
    <p:sldId id="8389" r:id="rId28"/>
    <p:sldId id="8437" r:id="rId29"/>
    <p:sldId id="8416" r:id="rId30"/>
    <p:sldId id="8468" r:id="rId31"/>
    <p:sldId id="8453" r:id="rId32"/>
    <p:sldId id="8455" r:id="rId33"/>
    <p:sldId id="8454" r:id="rId34"/>
    <p:sldId id="8457" r:id="rId35"/>
    <p:sldId id="8450" r:id="rId36"/>
    <p:sldId id="8465" r:id="rId37"/>
    <p:sldId id="8462" r:id="rId38"/>
    <p:sldId id="8463" r:id="rId39"/>
    <p:sldId id="8464" r:id="rId40"/>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BB142F-D5C4-48EC-A3A1-A83533888295}" v="8" dt="2022-09-19T14:01:40.8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44" autoAdjust="0"/>
    <p:restoredTop sz="91865" autoAdjust="0"/>
  </p:normalViewPr>
  <p:slideViewPr>
    <p:cSldViewPr snapToGrid="0">
      <p:cViewPr varScale="1">
        <p:scale>
          <a:sx n="73" d="100"/>
          <a:sy n="73" d="100"/>
        </p:scale>
        <p:origin x="336" y="78"/>
      </p:cViewPr>
      <p:guideLst/>
    </p:cSldViewPr>
  </p:slideViewPr>
  <p:notesTextViewPr>
    <p:cViewPr>
      <p:scale>
        <a:sx n="1" d="1"/>
        <a:sy n="1" d="1"/>
      </p:scale>
      <p:origin x="0" y="0"/>
    </p:cViewPr>
  </p:notesTextViewPr>
  <p:sorterViewPr>
    <p:cViewPr>
      <p:scale>
        <a:sx n="75" d="100"/>
        <a:sy n="75" d="100"/>
      </p:scale>
      <p:origin x="0" y="-58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6621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3852" y="0"/>
            <a:ext cx="2972547" cy="466215"/>
          </a:xfrm>
          <a:prstGeom prst="rect">
            <a:avLst/>
          </a:prstGeom>
        </p:spPr>
        <p:txBody>
          <a:bodyPr vert="horz" lIns="91440" tIns="45720" rIns="91440" bIns="45720" rtlCol="0"/>
          <a:lstStyle>
            <a:lvl1pPr algn="r">
              <a:defRPr sz="1200"/>
            </a:lvl1pPr>
          </a:lstStyle>
          <a:p>
            <a:fld id="{B2F4CEB5-0094-4FB6-971F-7701DDEEA888}" type="datetimeFigureOut">
              <a:rPr lang="en-ZA" smtClean="0"/>
              <a:t>2022/09/20</a:t>
            </a:fld>
            <a:endParaRPr lang="en-ZA"/>
          </a:p>
        </p:txBody>
      </p:sp>
      <p:sp>
        <p:nvSpPr>
          <p:cNvPr id="4" name="Footer Placeholder 3"/>
          <p:cNvSpPr>
            <a:spLocks noGrp="1"/>
          </p:cNvSpPr>
          <p:nvPr>
            <p:ph type="ftr" sz="quarter" idx="2"/>
          </p:nvPr>
        </p:nvSpPr>
        <p:spPr>
          <a:xfrm>
            <a:off x="0" y="8847648"/>
            <a:ext cx="2972547" cy="46621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3852" y="8847648"/>
            <a:ext cx="2972547" cy="466215"/>
          </a:xfrm>
          <a:prstGeom prst="rect">
            <a:avLst/>
          </a:prstGeom>
        </p:spPr>
        <p:txBody>
          <a:bodyPr vert="horz" lIns="91440" tIns="45720" rIns="91440" bIns="45720" rtlCol="0" anchor="b"/>
          <a:lstStyle>
            <a:lvl1pPr algn="r">
              <a:defRPr sz="1200"/>
            </a:lvl1pPr>
          </a:lstStyle>
          <a:p>
            <a:fld id="{714331C0-614C-48EC-AE33-9154F18B099C}" type="slidenum">
              <a:rPr lang="en-ZA" smtClean="0"/>
              <a:t>‹#›</a:t>
            </a:fld>
            <a:endParaRPr lang="en-ZA"/>
          </a:p>
        </p:txBody>
      </p:sp>
    </p:spTree>
    <p:extLst>
      <p:ext uri="{BB962C8B-B14F-4D97-AF65-F5344CB8AC3E}">
        <p14:creationId xmlns:p14="http://schemas.microsoft.com/office/powerpoint/2010/main" val="1976526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66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3852" y="0"/>
            <a:ext cx="2972547" cy="466215"/>
          </a:xfrm>
          <a:prstGeom prst="rect">
            <a:avLst/>
          </a:prstGeom>
        </p:spPr>
        <p:txBody>
          <a:bodyPr vert="horz" lIns="91440" tIns="45720" rIns="91440" bIns="45720" rtlCol="0"/>
          <a:lstStyle>
            <a:lvl1pPr algn="r">
              <a:defRPr sz="1200"/>
            </a:lvl1pPr>
          </a:lstStyle>
          <a:p>
            <a:fld id="{9277A711-8BD5-4284-BEC5-7007EC7BD596}" type="datetimeFigureOut">
              <a:rPr lang="en-US" smtClean="0"/>
              <a:t>9/20/2022</a:t>
            </a:fld>
            <a:endParaRPr lang="en-US"/>
          </a:p>
        </p:txBody>
      </p:sp>
      <p:sp>
        <p:nvSpPr>
          <p:cNvPr id="4" name="Slide Image Placeholder 3"/>
          <p:cNvSpPr>
            <a:spLocks noGrp="1" noRot="1" noChangeAspect="1"/>
          </p:cNvSpPr>
          <p:nvPr>
            <p:ph type="sldImg" idx="2"/>
          </p:nvPr>
        </p:nvSpPr>
        <p:spPr>
          <a:xfrm>
            <a:off x="636588" y="1165225"/>
            <a:ext cx="5584825" cy="31416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480" y="4481916"/>
            <a:ext cx="5487041" cy="366715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648"/>
            <a:ext cx="2972547" cy="4662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3852" y="8847648"/>
            <a:ext cx="2972547" cy="466215"/>
          </a:xfrm>
          <a:prstGeom prst="rect">
            <a:avLst/>
          </a:prstGeom>
        </p:spPr>
        <p:txBody>
          <a:bodyPr vert="horz" lIns="91440" tIns="45720" rIns="91440" bIns="45720" rtlCol="0" anchor="b"/>
          <a:lstStyle>
            <a:lvl1pPr algn="r">
              <a:defRPr sz="1200"/>
            </a:lvl1pPr>
          </a:lstStyle>
          <a:p>
            <a:fld id="{7FA9E824-E5AC-49C5-B0DC-EC7917C9F0FC}" type="slidenum">
              <a:rPr lang="en-US" smtClean="0"/>
              <a:t>‹#›</a:t>
            </a:fld>
            <a:endParaRPr lang="en-US"/>
          </a:p>
        </p:txBody>
      </p:sp>
    </p:spTree>
    <p:extLst>
      <p:ext uri="{BB962C8B-B14F-4D97-AF65-F5344CB8AC3E}">
        <p14:creationId xmlns:p14="http://schemas.microsoft.com/office/powerpoint/2010/main" val="3301874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a16="http://schemas.microsoft.com/office/drawing/2014/main"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198488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a16="http://schemas.microsoft.com/office/drawing/2014/main"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val="1003320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b="11165"/>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cxnSp>
        <p:nvCxnSpPr>
          <p:cNvPr id="28" name="Straight Connector 27">
            <a:extLst>
              <a:ext uri="{FF2B5EF4-FFF2-40B4-BE49-F238E27FC236}">
                <a16:creationId xmlns:a16="http://schemas.microsoft.com/office/drawing/2014/main" id="{F79A047A-8B61-E048-BF5B-F056E75509E9}"/>
              </a:ext>
            </a:extLst>
          </p:cNvPr>
          <p:cNvCxnSpPr>
            <a:cxnSpLocks/>
          </p:cNvCxnSpPr>
          <p:nvPr userDrawn="1"/>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A58D35-01AD-384E-B073-154A9AC6DA05}"/>
              </a:ext>
            </a:extLst>
          </p:cNvPr>
          <p:cNvCxnSpPr>
            <a:cxnSpLocks/>
          </p:cNvCxnSpPr>
          <p:nvPr userDrawn="1"/>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946035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61919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p:cNvSpPr>
            <a:spLocks noGrp="1" noChangeArrowheads="1"/>
          </p:cNvSpPr>
          <p:nvPr>
            <p:ph type="dt" sz="half" idx="10"/>
          </p:nvPr>
        </p:nvSpPr>
        <p:spPr>
          <a:ln/>
        </p:spPr>
        <p:txBody>
          <a:bodyPr/>
          <a:lstStyle>
            <a:lvl1pPr>
              <a:defRPr/>
            </a:lvl1pPr>
          </a:lstStyle>
          <a:p>
            <a:fld id="{31C3E03C-C562-4564-9493-35F1997D4893}" type="datetimeFigureOut">
              <a:rPr lang="en-ZA" smtClean="0"/>
              <a:t>2022/09/20</a:t>
            </a:fld>
            <a:endParaRPr lang="en-ZA"/>
          </a:p>
        </p:txBody>
      </p:sp>
      <p:sp>
        <p:nvSpPr>
          <p:cNvPr id="5" name="Rectangle 5"/>
          <p:cNvSpPr>
            <a:spLocks noGrp="1" noChangeArrowheads="1"/>
          </p:cNvSpPr>
          <p:nvPr>
            <p:ph type="ftr" sz="quarter" idx="11"/>
          </p:nvPr>
        </p:nvSpPr>
        <p:spPr>
          <a:ln/>
        </p:spPr>
        <p:txBody>
          <a:bodyPr/>
          <a:lstStyle>
            <a:lvl1pPr>
              <a:defRPr/>
            </a:lvl1pPr>
          </a:lstStyle>
          <a:p>
            <a:endParaRPr lang="en-ZA"/>
          </a:p>
        </p:txBody>
      </p:sp>
      <p:sp>
        <p:nvSpPr>
          <p:cNvPr id="6" name="Rectangle 6"/>
          <p:cNvSpPr>
            <a:spLocks noGrp="1" noChangeArrowheads="1"/>
          </p:cNvSpPr>
          <p:nvPr>
            <p:ph type="sldNum" sz="quarter" idx="12"/>
          </p:nvPr>
        </p:nvSpPr>
        <p:spPr>
          <a:ln/>
        </p:spPr>
        <p:txBody>
          <a:bodyPr/>
          <a:lstStyle>
            <a:lvl1pPr>
              <a:defRPr/>
            </a:lvl1pPr>
          </a:lstStyle>
          <a:p>
            <a:fld id="{4616AFDE-F004-4532-B6EB-F705270A331D}" type="slidenum">
              <a:rPr lang="en-ZA" smtClean="0"/>
              <a:t>‹#›</a:t>
            </a:fld>
            <a:endParaRPr lang="en-ZA"/>
          </a:p>
        </p:txBody>
      </p:sp>
    </p:spTree>
    <p:extLst>
      <p:ext uri="{BB962C8B-B14F-4D97-AF65-F5344CB8AC3E}">
        <p14:creationId xmlns:p14="http://schemas.microsoft.com/office/powerpoint/2010/main" val="2288587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3980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150E4-CD0D-2147-BD01-936532EDC0F2}"/>
              </a:ext>
            </a:extLst>
          </p:cNvPr>
          <p:cNvSpPr>
            <a:spLocks noGrp="1"/>
          </p:cNvSpPr>
          <p:nvPr>
            <p:ph type="body" sz="quarter" idx="13"/>
          </p:nvPr>
        </p:nvSpPr>
        <p:spPr/>
        <p:txBody>
          <a:bodyPr/>
          <a:lstStyle/>
          <a:p>
            <a:r>
              <a:rPr lang="en-US" dirty="0"/>
              <a:t>PRESENTATION TO COGTA PORTFOLIO COMMITTEE - MANGAUNG METRO</a:t>
            </a:r>
          </a:p>
          <a:p>
            <a:r>
              <a:rPr lang="en-US" dirty="0"/>
              <a:t>SECTION 139(7) INTERVENTION</a:t>
            </a:r>
          </a:p>
        </p:txBody>
      </p:sp>
      <p:sp>
        <p:nvSpPr>
          <p:cNvPr id="3" name="Text Placeholder 2">
            <a:extLst>
              <a:ext uri="{FF2B5EF4-FFF2-40B4-BE49-F238E27FC236}">
                <a16:creationId xmlns:a16="http://schemas.microsoft.com/office/drawing/2014/main" id="{C360F1A8-600F-A446-AF6A-1BADD7726357}"/>
              </a:ext>
            </a:extLst>
          </p:cNvPr>
          <p:cNvSpPr>
            <a:spLocks noGrp="1"/>
          </p:cNvSpPr>
          <p:nvPr>
            <p:ph type="body" sz="quarter" idx="15"/>
          </p:nvPr>
        </p:nvSpPr>
        <p:spPr/>
        <p:txBody>
          <a:bodyPr/>
          <a:lstStyle/>
          <a:p>
            <a:r>
              <a:rPr lang="en-US" dirty="0"/>
              <a:t>Briefing to Portfolio Committee: 21 September 2022</a:t>
            </a:r>
          </a:p>
        </p:txBody>
      </p:sp>
    </p:spTree>
    <p:extLst>
      <p:ext uri="{BB962C8B-B14F-4D97-AF65-F5344CB8AC3E}">
        <p14:creationId xmlns:p14="http://schemas.microsoft.com/office/powerpoint/2010/main" val="276655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33472"/>
          </a:xfrm>
        </p:spPr>
        <p:txBody>
          <a:bodyPr/>
          <a:lstStyle/>
          <a:p>
            <a:pPr algn="ctr"/>
            <a:r>
              <a:rPr lang="en-US" sz="3600" b="1" dirty="0">
                <a:solidFill>
                  <a:schemeClr val="accent2"/>
                </a:solidFill>
                <a:ea typeface="ＭＳ Ｐゴシック" panose="020B0600070205080204" pitchFamily="34" charset="-128"/>
              </a:rPr>
              <a:t>Governance &amp; institutional capacity </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144723" y="752582"/>
            <a:ext cx="11726236" cy="535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lgn="just">
              <a:lnSpc>
                <a:spcPct val="150000"/>
              </a:lnSpc>
              <a:spcBef>
                <a:spcPts val="0"/>
              </a:spcBef>
              <a:buNone/>
              <a:defRPr/>
            </a:pPr>
            <a:endParaRPr lang="en-GB" sz="1900" dirty="0">
              <a:solidFill>
                <a:sysClr val="windowText" lastClr="000000"/>
              </a:solidFill>
            </a:endParaRPr>
          </a:p>
          <a:p>
            <a:pPr lvl="0" algn="just">
              <a:lnSpc>
                <a:spcPct val="150000"/>
              </a:lnSpc>
              <a:spcBef>
                <a:spcPts val="0"/>
              </a:spcBef>
              <a:defRPr/>
            </a:pPr>
            <a:endParaRPr lang="en-GB" sz="1900" dirty="0">
              <a:solidFill>
                <a:sysClr val="windowText" lastClr="000000"/>
              </a:solidFill>
            </a:endParaRPr>
          </a:p>
        </p:txBody>
      </p:sp>
      <p:cxnSp>
        <p:nvCxnSpPr>
          <p:cNvPr id="6" name="Straight Connector 5">
            <a:extLst>
              <a:ext uri="{FF2B5EF4-FFF2-40B4-BE49-F238E27FC236}">
                <a16:creationId xmlns:a16="http://schemas.microsoft.com/office/drawing/2014/main" id="{24DADC39-8850-87EE-1ABA-83E2984861FB}"/>
              </a:ext>
            </a:extLst>
          </p:cNvPr>
          <p:cNvCxnSpPr/>
          <p:nvPr/>
        </p:nvCxnSpPr>
        <p:spPr>
          <a:xfrm>
            <a:off x="4562168" y="936680"/>
            <a:ext cx="0" cy="439502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4C631F3-8157-8323-FDDE-F77AFE1B86DE}"/>
              </a:ext>
            </a:extLst>
          </p:cNvPr>
          <p:cNvSpPr txBox="1"/>
          <p:nvPr/>
        </p:nvSpPr>
        <p:spPr>
          <a:xfrm>
            <a:off x="4788316" y="752582"/>
            <a:ext cx="6915984" cy="5550237"/>
          </a:xfrm>
          <a:prstGeom prst="rect">
            <a:avLst/>
          </a:prstGeom>
          <a:noFill/>
        </p:spPr>
        <p:txBody>
          <a:bodyPr wrap="square" rtlCol="0">
            <a:spAutoFit/>
          </a:bodyPr>
          <a:lstStyle/>
          <a:p>
            <a:r>
              <a:rPr lang="en-GB" b="1" dirty="0"/>
              <a:t>Progress to date</a:t>
            </a:r>
          </a:p>
          <a:p>
            <a:endParaRPr lang="en-GB" dirty="0"/>
          </a:p>
          <a:p>
            <a:pPr marL="285750" indent="-285750" algn="just">
              <a:lnSpc>
                <a:spcPct val="150000"/>
              </a:lnSpc>
              <a:spcAft>
                <a:spcPts val="1000"/>
              </a:spcAft>
              <a:buFont typeface="Arial" panose="020B0604020202020204" pitchFamily="34" charset="0"/>
              <a:buChar char="•"/>
            </a:pPr>
            <a:r>
              <a:rPr lang="en-US" sz="1800" dirty="0">
                <a:solidFill>
                  <a:srgbClr val="000000"/>
                </a:solidFill>
                <a:ea typeface="Century Gothic" panose="020B0502020202020204" pitchFamily="34" charset="0"/>
                <a:cs typeface="Arial" panose="020B0604020202020204" pitchFamily="34" charset="0"/>
              </a:rPr>
              <a:t>Municipal Staff Regulations (MSR) came into effect from 01 July 2022 - outlines </a:t>
            </a:r>
            <a:r>
              <a:rPr lang="en-US" sz="1800" dirty="0" err="1">
                <a:solidFill>
                  <a:srgbClr val="000000"/>
                </a:solidFill>
                <a:ea typeface="Century Gothic" panose="020B0502020202020204" pitchFamily="34" charset="0"/>
                <a:cs typeface="Arial" panose="020B0604020202020204" pitchFamily="34" charset="0"/>
              </a:rPr>
              <a:t>standardised</a:t>
            </a:r>
            <a:r>
              <a:rPr lang="en-US" sz="1800" dirty="0">
                <a:solidFill>
                  <a:srgbClr val="000000"/>
                </a:solidFill>
                <a:ea typeface="Century Gothic" panose="020B0502020202020204" pitchFamily="34" charset="0"/>
                <a:cs typeface="Arial" panose="020B0604020202020204" pitchFamily="34" charset="0"/>
              </a:rPr>
              <a:t> processes and procedures when embarking on staff establishment. </a:t>
            </a:r>
          </a:p>
          <a:p>
            <a:pPr marL="285750" indent="-285750" algn="just">
              <a:lnSpc>
                <a:spcPct val="150000"/>
              </a:lnSpc>
              <a:spcAft>
                <a:spcPts val="1000"/>
              </a:spcAft>
              <a:buFont typeface="Arial" panose="020B0604020202020204" pitchFamily="34" charset="0"/>
              <a:buChar char="•"/>
            </a:pPr>
            <a:r>
              <a:rPr lang="en-US" sz="1800" dirty="0">
                <a:solidFill>
                  <a:srgbClr val="000000"/>
                </a:solidFill>
                <a:ea typeface="Century Gothic" panose="020B0502020202020204" pitchFamily="34" charset="0"/>
                <a:cs typeface="Arial" panose="020B0604020202020204" pitchFamily="34" charset="0"/>
              </a:rPr>
              <a:t>The Macro structure review process commenced during October 2021 and consultations were made with National Treasury and national CoGTA.</a:t>
            </a:r>
          </a:p>
          <a:p>
            <a:pPr marL="285750" indent="-285750" algn="just">
              <a:lnSpc>
                <a:spcPct val="150000"/>
              </a:lnSpc>
              <a:spcAft>
                <a:spcPts val="1000"/>
              </a:spcAft>
              <a:buFont typeface="Arial" panose="020B0604020202020204" pitchFamily="34" charset="0"/>
              <a:buChar char="•"/>
            </a:pPr>
            <a:r>
              <a:rPr lang="en-US" sz="1800" dirty="0">
                <a:solidFill>
                  <a:srgbClr val="000000"/>
                </a:solidFill>
                <a:ea typeface="Century Gothic" panose="020B0502020202020204" pitchFamily="34" charset="0"/>
                <a:cs typeface="Arial" panose="020B0604020202020204" pitchFamily="34" charset="0"/>
              </a:rPr>
              <a:t>Proposed public office bearers and macro-structures (Head of Departments) reduction from nine (9) to seven (7) tabled at LLF and was adopted. </a:t>
            </a:r>
          </a:p>
          <a:p>
            <a:pPr marL="285750" indent="-285750" algn="just">
              <a:lnSpc>
                <a:spcPct val="150000"/>
              </a:lnSpc>
              <a:spcAft>
                <a:spcPts val="1000"/>
              </a:spcAft>
              <a:buFont typeface="Arial" panose="020B0604020202020204" pitchFamily="34" charset="0"/>
              <a:buChar char="•"/>
            </a:pPr>
            <a:r>
              <a:rPr lang="en-US" sz="1800" dirty="0">
                <a:solidFill>
                  <a:srgbClr val="000000"/>
                </a:solidFill>
                <a:ea typeface="Century Gothic" panose="020B0502020202020204" pitchFamily="34" charset="0"/>
                <a:cs typeface="Arial" panose="020B0604020202020204" pitchFamily="34" charset="0"/>
              </a:rPr>
              <a:t>Recently both structures were further refined to be in sync with requirements of the MSR. </a:t>
            </a:r>
            <a:endParaRPr lang="en-GB" dirty="0"/>
          </a:p>
        </p:txBody>
      </p:sp>
      <p:sp>
        <p:nvSpPr>
          <p:cNvPr id="9" name="TextBox 8">
            <a:extLst>
              <a:ext uri="{FF2B5EF4-FFF2-40B4-BE49-F238E27FC236}">
                <a16:creationId xmlns:a16="http://schemas.microsoft.com/office/drawing/2014/main" id="{29868D11-ED6C-AFFF-0D56-D4FE5F770CC0}"/>
              </a:ext>
            </a:extLst>
          </p:cNvPr>
          <p:cNvSpPr txBox="1"/>
          <p:nvPr/>
        </p:nvSpPr>
        <p:spPr>
          <a:xfrm>
            <a:off x="498684" y="792844"/>
            <a:ext cx="3640693" cy="4008790"/>
          </a:xfrm>
          <a:prstGeom prst="rect">
            <a:avLst/>
          </a:prstGeom>
          <a:noFill/>
        </p:spPr>
        <p:txBody>
          <a:bodyPr wrap="square" rtlCol="0">
            <a:spAutoFit/>
          </a:bodyPr>
          <a:lstStyle/>
          <a:p>
            <a:pPr>
              <a:lnSpc>
                <a:spcPct val="150000"/>
              </a:lnSpc>
              <a:spcBef>
                <a:spcPts val="600"/>
              </a:spcBef>
              <a:spcAft>
                <a:spcPts val="1500"/>
              </a:spcAft>
            </a:pPr>
            <a:r>
              <a:rPr lang="en-GB" b="1" dirty="0"/>
              <a:t>Status Quo</a:t>
            </a:r>
          </a:p>
          <a:p>
            <a:pPr marL="285750" indent="-285750">
              <a:lnSpc>
                <a:spcPct val="150000"/>
              </a:lnSpc>
              <a:spcBef>
                <a:spcPts val="600"/>
              </a:spcBef>
              <a:spcAft>
                <a:spcPts val="1500"/>
              </a:spcAft>
              <a:buFont typeface="Arial" panose="020B0604020202020204" pitchFamily="34" charset="0"/>
              <a:buChar char="•"/>
            </a:pPr>
            <a:r>
              <a:rPr lang="en-GB" dirty="0"/>
              <a:t>Lack, misplaced capacity and poor commitment  within administration.</a:t>
            </a:r>
          </a:p>
          <a:p>
            <a:pPr marL="285750" indent="-285750">
              <a:lnSpc>
                <a:spcPct val="150000"/>
              </a:lnSpc>
              <a:spcBef>
                <a:spcPts val="600"/>
              </a:spcBef>
              <a:spcAft>
                <a:spcPts val="1500"/>
              </a:spcAft>
              <a:buFont typeface="Arial" panose="020B0604020202020204" pitchFamily="34" charset="0"/>
              <a:buChar char="•"/>
            </a:pPr>
            <a:r>
              <a:rPr lang="en-GB" dirty="0"/>
              <a:t>Bloated organisational structure in public office bearers.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832723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33472"/>
          </a:xfrm>
        </p:spPr>
        <p:txBody>
          <a:bodyPr/>
          <a:lstStyle/>
          <a:p>
            <a:pPr algn="ctr"/>
            <a:r>
              <a:rPr lang="en-US" sz="3600" b="1" dirty="0">
                <a:solidFill>
                  <a:schemeClr val="accent2"/>
                </a:solidFill>
                <a:ea typeface="ＭＳ Ｐゴシック" panose="020B0600070205080204" pitchFamily="34" charset="-128"/>
              </a:rPr>
              <a:t>Governance &amp; institutional capacity </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144723" y="752582"/>
            <a:ext cx="11726236" cy="535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lgn="just">
              <a:lnSpc>
                <a:spcPct val="150000"/>
              </a:lnSpc>
              <a:spcBef>
                <a:spcPts val="0"/>
              </a:spcBef>
              <a:buNone/>
              <a:defRPr/>
            </a:pPr>
            <a:endParaRPr lang="en-GB" sz="1900" dirty="0">
              <a:solidFill>
                <a:sysClr val="windowText" lastClr="000000"/>
              </a:solidFill>
            </a:endParaRPr>
          </a:p>
          <a:p>
            <a:pPr lvl="0" algn="just">
              <a:lnSpc>
                <a:spcPct val="150000"/>
              </a:lnSpc>
              <a:spcBef>
                <a:spcPts val="0"/>
              </a:spcBef>
              <a:defRPr/>
            </a:pPr>
            <a:endParaRPr lang="en-GB" sz="1900" dirty="0">
              <a:solidFill>
                <a:sysClr val="windowText" lastClr="000000"/>
              </a:solidFill>
            </a:endParaRPr>
          </a:p>
        </p:txBody>
      </p:sp>
      <p:cxnSp>
        <p:nvCxnSpPr>
          <p:cNvPr id="6" name="Straight Connector 5">
            <a:extLst>
              <a:ext uri="{FF2B5EF4-FFF2-40B4-BE49-F238E27FC236}">
                <a16:creationId xmlns:a16="http://schemas.microsoft.com/office/drawing/2014/main" id="{24DADC39-8850-87EE-1ABA-83E2984861FB}"/>
              </a:ext>
            </a:extLst>
          </p:cNvPr>
          <p:cNvCxnSpPr/>
          <p:nvPr/>
        </p:nvCxnSpPr>
        <p:spPr>
          <a:xfrm>
            <a:off x="4562168" y="936680"/>
            <a:ext cx="0" cy="439502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4C631F3-8157-8323-FDDE-F77AFE1B86DE}"/>
              </a:ext>
            </a:extLst>
          </p:cNvPr>
          <p:cNvSpPr txBox="1"/>
          <p:nvPr/>
        </p:nvSpPr>
        <p:spPr>
          <a:xfrm>
            <a:off x="4788316" y="752582"/>
            <a:ext cx="6915984" cy="5432256"/>
          </a:xfrm>
          <a:prstGeom prst="rect">
            <a:avLst/>
          </a:prstGeom>
          <a:noFill/>
        </p:spPr>
        <p:txBody>
          <a:bodyPr wrap="square" rtlCol="0">
            <a:spAutoFit/>
          </a:bodyPr>
          <a:lstStyle/>
          <a:p>
            <a:r>
              <a:rPr lang="en-GB" b="1" dirty="0"/>
              <a:t>Progress to date</a:t>
            </a:r>
          </a:p>
          <a:p>
            <a:endParaRPr lang="en-GB" dirty="0"/>
          </a:p>
          <a:p>
            <a:pPr marL="285750" indent="-285750" algn="just">
              <a:spcAft>
                <a:spcPts val="1000"/>
              </a:spcAft>
              <a:buFont typeface="Arial" panose="020B0604020202020204" pitchFamily="34" charset="0"/>
              <a:buChar char="•"/>
            </a:pPr>
            <a:r>
              <a:rPr lang="en-US" sz="1800" dirty="0">
                <a:solidFill>
                  <a:srgbClr val="000000"/>
                </a:solidFill>
                <a:ea typeface="Century Gothic" panose="020B0502020202020204" pitchFamily="34" charset="0"/>
                <a:cs typeface="Arial" panose="020B0604020202020204" pitchFamily="34" charset="0"/>
              </a:rPr>
              <a:t>Refined and aligned structure ready for consultation further with the Public Office Bearers, Executive Management Team (EMT) and LLF. Both macro and public office bearers organizational structures to be tabled to council for approval end of September 2022. </a:t>
            </a:r>
          </a:p>
          <a:p>
            <a:pPr marL="285750" indent="-285750" algn="just">
              <a:spcAft>
                <a:spcPts val="1000"/>
              </a:spcAft>
              <a:buFont typeface="Arial" panose="020B0604020202020204" pitchFamily="34" charset="0"/>
              <a:buChar char="•"/>
            </a:pPr>
            <a:r>
              <a:rPr lang="en-US" sz="1800" dirty="0">
                <a:solidFill>
                  <a:srgbClr val="000000"/>
                </a:solidFill>
                <a:ea typeface="Century Gothic" panose="020B0502020202020204" pitchFamily="34" charset="0"/>
                <a:cs typeface="Arial" panose="020B0604020202020204" pitchFamily="34" charset="0"/>
              </a:rPr>
              <a:t>Micro structure (staff below) will be reviewed and consulted with relevant stakeholders.</a:t>
            </a:r>
          </a:p>
          <a:p>
            <a:pPr marL="285750" indent="-285750" algn="just">
              <a:spcAft>
                <a:spcPts val="1000"/>
              </a:spcAft>
              <a:buFont typeface="Arial" panose="020B0604020202020204" pitchFamily="34" charset="0"/>
              <a:buChar char="•"/>
            </a:pPr>
            <a:r>
              <a:rPr lang="en-US" dirty="0">
                <a:solidFill>
                  <a:srgbClr val="000000"/>
                </a:solidFill>
                <a:ea typeface="Calibri" panose="020F0502020204030204" pitchFamily="34" charset="0"/>
                <a:cs typeface="Arial" panose="020B0604020202020204" pitchFamily="34" charset="0"/>
              </a:rPr>
              <a:t>Audit Committee (</a:t>
            </a:r>
            <a:r>
              <a:rPr lang="en-GB" sz="1800" dirty="0">
                <a:solidFill>
                  <a:sysClr val="windowText" lastClr="000000"/>
                </a:solidFill>
              </a:rPr>
              <a:t>AFS, APR &amp; AR reviewed by Audit Committee submitted to the Auditor General on time.</a:t>
            </a:r>
          </a:p>
          <a:p>
            <a:pPr marL="285750" indent="-285750" algn="just">
              <a:spcAft>
                <a:spcPts val="1000"/>
              </a:spcAft>
              <a:buFont typeface="Arial" panose="020B0604020202020204" pitchFamily="34" charset="0"/>
              <a:buChar char="•"/>
            </a:pPr>
            <a:r>
              <a:rPr lang="en-US" dirty="0">
                <a:solidFill>
                  <a:srgbClr val="000000"/>
                </a:solidFill>
                <a:ea typeface="Calibri" panose="020F0502020204030204" pitchFamily="34" charset="0"/>
                <a:cs typeface="Arial" panose="020B0604020202020204" pitchFamily="34" charset="0"/>
              </a:rPr>
              <a:t>MPAC, s79 and  S80 are sitting regularly.</a:t>
            </a:r>
          </a:p>
          <a:p>
            <a:pPr marL="285750" indent="-285750" algn="just">
              <a:spcAft>
                <a:spcPts val="1000"/>
              </a:spcAft>
              <a:buFont typeface="Arial" panose="020B0604020202020204" pitchFamily="34" charset="0"/>
              <a:buChar char="•"/>
            </a:pPr>
            <a:r>
              <a:rPr lang="en-GB" sz="1800" dirty="0" err="1">
                <a:solidFill>
                  <a:sysClr val="windowText" lastClr="000000"/>
                </a:solidFill>
              </a:rPr>
              <a:t>Whippery</a:t>
            </a:r>
            <a:r>
              <a:rPr lang="en-GB" sz="1800" dirty="0">
                <a:solidFill>
                  <a:sysClr val="windowText" lastClr="000000"/>
                </a:solidFill>
              </a:rPr>
              <a:t> meetings are sitting although the recall of the chief whip has disturbed the rhythm.</a:t>
            </a:r>
            <a:endParaRPr kumimoji="0" lang="en-ZA" sz="1800" b="0" i="0" u="none" strike="noStrike" kern="1200" cap="none" spc="0" normalizeH="0" baseline="0" noProof="0" dirty="0">
              <a:ln>
                <a:noFill/>
              </a:ln>
              <a:solidFill>
                <a:sysClr val="windowText" lastClr="000000"/>
              </a:solidFill>
              <a:effectLst/>
              <a:uLnTx/>
              <a:uFillTx/>
              <a:ea typeface="+mn-ea"/>
              <a:cs typeface="+mn-cs"/>
            </a:endParaRPr>
          </a:p>
          <a:p>
            <a:pPr marL="285750" indent="-285750" algn="just">
              <a:lnSpc>
                <a:spcPct val="150000"/>
              </a:lnSpc>
              <a:spcAft>
                <a:spcPts val="1000"/>
              </a:spcAft>
              <a:buFont typeface="Arial" panose="020B0604020202020204" pitchFamily="34" charset="0"/>
              <a:buChar char="•"/>
            </a:pPr>
            <a:endParaRPr lang="en-ZA" sz="1800" dirty="0">
              <a:solidFill>
                <a:srgbClr val="000000"/>
              </a:solidFill>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dirty="0"/>
          </a:p>
        </p:txBody>
      </p:sp>
      <p:sp>
        <p:nvSpPr>
          <p:cNvPr id="9" name="TextBox 8">
            <a:extLst>
              <a:ext uri="{FF2B5EF4-FFF2-40B4-BE49-F238E27FC236}">
                <a16:creationId xmlns:a16="http://schemas.microsoft.com/office/drawing/2014/main" id="{29868D11-ED6C-AFFF-0D56-D4FE5F770CC0}"/>
              </a:ext>
            </a:extLst>
          </p:cNvPr>
          <p:cNvSpPr txBox="1"/>
          <p:nvPr/>
        </p:nvSpPr>
        <p:spPr>
          <a:xfrm>
            <a:off x="498684" y="823666"/>
            <a:ext cx="4053652" cy="4962897"/>
          </a:xfrm>
          <a:prstGeom prst="rect">
            <a:avLst/>
          </a:prstGeom>
          <a:noFill/>
        </p:spPr>
        <p:txBody>
          <a:bodyPr wrap="square" rtlCol="0">
            <a:spAutoFit/>
          </a:bodyPr>
          <a:lstStyle/>
          <a:p>
            <a:pPr>
              <a:lnSpc>
                <a:spcPct val="150000"/>
              </a:lnSpc>
              <a:spcBef>
                <a:spcPts val="600"/>
              </a:spcBef>
              <a:spcAft>
                <a:spcPts val="1500"/>
              </a:spcAft>
            </a:pPr>
            <a:r>
              <a:rPr lang="en-GB" b="1" dirty="0"/>
              <a:t>Status Quo</a:t>
            </a:r>
          </a:p>
          <a:p>
            <a:pPr marL="285750" indent="-285750">
              <a:lnSpc>
                <a:spcPct val="150000"/>
              </a:lnSpc>
              <a:spcBef>
                <a:spcPts val="600"/>
              </a:spcBef>
              <a:spcAft>
                <a:spcPts val="1500"/>
              </a:spcAft>
              <a:buFont typeface="Arial" panose="020B0604020202020204" pitchFamily="34" charset="0"/>
              <a:buChar char="•"/>
            </a:pPr>
            <a:r>
              <a:rPr lang="en-GB" dirty="0"/>
              <a:t>Lack, misplaced capacity and poor commitment  within administration.</a:t>
            </a:r>
          </a:p>
          <a:p>
            <a:pPr marL="285750" indent="-285750">
              <a:lnSpc>
                <a:spcPct val="150000"/>
              </a:lnSpc>
              <a:spcBef>
                <a:spcPts val="600"/>
              </a:spcBef>
              <a:spcAft>
                <a:spcPts val="1500"/>
              </a:spcAft>
              <a:buFont typeface="Arial" panose="020B0604020202020204" pitchFamily="34" charset="0"/>
              <a:buChar char="•"/>
            </a:pPr>
            <a:r>
              <a:rPr lang="en-GB" dirty="0"/>
              <a:t>Bloated organisational structure in public office bearers.</a:t>
            </a:r>
          </a:p>
          <a:p>
            <a:pPr marL="285750" indent="-285750">
              <a:lnSpc>
                <a:spcPct val="150000"/>
              </a:lnSpc>
              <a:spcBef>
                <a:spcPts val="600"/>
              </a:spcBef>
              <a:spcAft>
                <a:spcPts val="1500"/>
              </a:spcAft>
              <a:buFont typeface="Arial" panose="020B0604020202020204" pitchFamily="34" charset="0"/>
              <a:buChar char="•"/>
            </a:pPr>
            <a:r>
              <a:rPr lang="en-GB" dirty="0"/>
              <a:t>Council and council committees not sitting.</a:t>
            </a:r>
          </a:p>
          <a:p>
            <a:pPr marL="285750" indent="-285750">
              <a:lnSpc>
                <a:spcPct val="150000"/>
              </a:lnSpc>
              <a:spcBef>
                <a:spcPts val="600"/>
              </a:spcBef>
              <a:spcAft>
                <a:spcPts val="1500"/>
              </a:spcAft>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62304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33472"/>
          </a:xfrm>
        </p:spPr>
        <p:txBody>
          <a:bodyPr/>
          <a:lstStyle/>
          <a:p>
            <a:pPr algn="ctr"/>
            <a:r>
              <a:rPr lang="en-US" sz="3600" b="1" dirty="0">
                <a:solidFill>
                  <a:schemeClr val="accent2"/>
                </a:solidFill>
                <a:ea typeface="ＭＳ Ｐゴシック" panose="020B0600070205080204" pitchFamily="34" charset="-128"/>
              </a:rPr>
              <a:t>Governance &amp; institutional capacity </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144723" y="752582"/>
            <a:ext cx="11726236" cy="535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lgn="just">
              <a:lnSpc>
                <a:spcPct val="150000"/>
              </a:lnSpc>
              <a:spcBef>
                <a:spcPts val="0"/>
              </a:spcBef>
              <a:buNone/>
              <a:defRPr/>
            </a:pPr>
            <a:endParaRPr lang="en-GB" sz="1900" dirty="0">
              <a:solidFill>
                <a:sysClr val="windowText" lastClr="000000"/>
              </a:solidFill>
            </a:endParaRPr>
          </a:p>
          <a:p>
            <a:pPr lvl="0" algn="just">
              <a:lnSpc>
                <a:spcPct val="150000"/>
              </a:lnSpc>
              <a:spcBef>
                <a:spcPts val="0"/>
              </a:spcBef>
              <a:defRPr/>
            </a:pPr>
            <a:endParaRPr lang="en-GB" sz="1900" dirty="0">
              <a:solidFill>
                <a:sysClr val="windowText" lastClr="000000"/>
              </a:solidFill>
            </a:endParaRPr>
          </a:p>
        </p:txBody>
      </p:sp>
      <p:cxnSp>
        <p:nvCxnSpPr>
          <p:cNvPr id="6" name="Straight Connector 5">
            <a:extLst>
              <a:ext uri="{FF2B5EF4-FFF2-40B4-BE49-F238E27FC236}">
                <a16:creationId xmlns:a16="http://schemas.microsoft.com/office/drawing/2014/main" id="{24DADC39-8850-87EE-1ABA-83E2984861FB}"/>
              </a:ext>
            </a:extLst>
          </p:cNvPr>
          <p:cNvCxnSpPr/>
          <p:nvPr/>
        </p:nvCxnSpPr>
        <p:spPr>
          <a:xfrm>
            <a:off x="4562168" y="936680"/>
            <a:ext cx="0" cy="439502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4C631F3-8157-8323-FDDE-F77AFE1B86DE}"/>
              </a:ext>
            </a:extLst>
          </p:cNvPr>
          <p:cNvSpPr txBox="1"/>
          <p:nvPr/>
        </p:nvSpPr>
        <p:spPr>
          <a:xfrm>
            <a:off x="4788316" y="752582"/>
            <a:ext cx="6915984" cy="5047536"/>
          </a:xfrm>
          <a:prstGeom prst="rect">
            <a:avLst/>
          </a:prstGeom>
          <a:noFill/>
        </p:spPr>
        <p:txBody>
          <a:bodyPr wrap="square" rtlCol="0">
            <a:spAutoFit/>
          </a:bodyPr>
          <a:lstStyle/>
          <a:p>
            <a:r>
              <a:rPr lang="en-GB" b="1" dirty="0"/>
              <a:t>Progress to date</a:t>
            </a:r>
          </a:p>
          <a:p>
            <a:endParaRPr lang="en-GB" dirty="0"/>
          </a:p>
          <a:p>
            <a:pPr marL="285750" indent="-285750" algn="just">
              <a:lnSpc>
                <a:spcPct val="150000"/>
              </a:lnSpc>
              <a:spcAft>
                <a:spcPts val="1000"/>
              </a:spcAft>
              <a:buFont typeface="Arial" panose="020B0604020202020204" pitchFamily="34" charset="0"/>
              <a:buChar char="•"/>
            </a:pPr>
            <a:r>
              <a:rPr lang="en-US" sz="1800" dirty="0">
                <a:solidFill>
                  <a:srgbClr val="000000"/>
                </a:solidFill>
                <a:ea typeface="Century Gothic" panose="020B0502020202020204" pitchFamily="34" charset="0"/>
                <a:cs typeface="Arial" panose="020B0604020202020204" pitchFamily="34" charset="0"/>
              </a:rPr>
              <a:t>Refined and aligned structure ready for consultation further with the Public Office Bearers, Executive Management Team (EMT) and LLF. Both macro and public office bearers organizational structures to be tabled to council for approval end of September 2022. </a:t>
            </a:r>
          </a:p>
          <a:p>
            <a:pPr marL="285750" indent="-285750" algn="just">
              <a:lnSpc>
                <a:spcPct val="150000"/>
              </a:lnSpc>
              <a:spcAft>
                <a:spcPts val="1000"/>
              </a:spcAft>
              <a:buFont typeface="Arial" panose="020B0604020202020204" pitchFamily="34" charset="0"/>
              <a:buChar char="•"/>
            </a:pPr>
            <a:r>
              <a:rPr lang="en-US" sz="1800" dirty="0">
                <a:solidFill>
                  <a:srgbClr val="000000"/>
                </a:solidFill>
                <a:ea typeface="Century Gothic" panose="020B0502020202020204" pitchFamily="34" charset="0"/>
                <a:cs typeface="Arial" panose="020B0604020202020204" pitchFamily="34" charset="0"/>
              </a:rPr>
              <a:t>Micro structure (staff below) will be reviewed and consulted with relevant stakeholders.</a:t>
            </a:r>
          </a:p>
          <a:p>
            <a:pPr marL="285750" indent="-285750" algn="just">
              <a:lnSpc>
                <a:spcPct val="150000"/>
              </a:lnSpc>
              <a:spcAft>
                <a:spcPts val="1000"/>
              </a:spcAft>
              <a:buFont typeface="Arial" panose="020B0604020202020204" pitchFamily="34" charset="0"/>
              <a:buChar char="•"/>
            </a:pPr>
            <a:r>
              <a:rPr lang="en-US" dirty="0">
                <a:solidFill>
                  <a:srgbClr val="000000"/>
                </a:solidFill>
                <a:ea typeface="Calibri" panose="020F0502020204030204" pitchFamily="34" charset="0"/>
                <a:cs typeface="Arial" panose="020B0604020202020204" pitchFamily="34" charset="0"/>
              </a:rPr>
              <a:t>Shortlisting for both DC and risk committee conducted, interviews scheduled for the week of 19 September 2022.</a:t>
            </a:r>
            <a:endParaRPr lang="en-ZA" sz="1800" dirty="0">
              <a:solidFill>
                <a:srgbClr val="000000"/>
              </a:solidFill>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dirty="0"/>
          </a:p>
        </p:txBody>
      </p:sp>
      <p:sp>
        <p:nvSpPr>
          <p:cNvPr id="9" name="TextBox 8">
            <a:extLst>
              <a:ext uri="{FF2B5EF4-FFF2-40B4-BE49-F238E27FC236}">
                <a16:creationId xmlns:a16="http://schemas.microsoft.com/office/drawing/2014/main" id="{29868D11-ED6C-AFFF-0D56-D4FE5F770CC0}"/>
              </a:ext>
            </a:extLst>
          </p:cNvPr>
          <p:cNvSpPr txBox="1"/>
          <p:nvPr/>
        </p:nvSpPr>
        <p:spPr>
          <a:xfrm>
            <a:off x="498684" y="710652"/>
            <a:ext cx="4053652" cy="4278094"/>
          </a:xfrm>
          <a:prstGeom prst="rect">
            <a:avLst/>
          </a:prstGeom>
          <a:noFill/>
        </p:spPr>
        <p:txBody>
          <a:bodyPr wrap="square" rtlCol="0">
            <a:spAutoFit/>
          </a:bodyPr>
          <a:lstStyle/>
          <a:p>
            <a:pPr>
              <a:lnSpc>
                <a:spcPct val="150000"/>
              </a:lnSpc>
              <a:spcBef>
                <a:spcPts val="600"/>
              </a:spcBef>
              <a:spcAft>
                <a:spcPts val="1500"/>
              </a:spcAft>
            </a:pPr>
            <a:r>
              <a:rPr lang="en-GB" b="1" dirty="0"/>
              <a:t>Status Quo</a:t>
            </a:r>
          </a:p>
          <a:p>
            <a:pPr marL="285750" indent="-285750">
              <a:lnSpc>
                <a:spcPct val="150000"/>
              </a:lnSpc>
              <a:spcBef>
                <a:spcPts val="600"/>
              </a:spcBef>
              <a:spcAft>
                <a:spcPts val="1500"/>
              </a:spcAft>
              <a:buFont typeface="Arial" panose="020B0604020202020204" pitchFamily="34" charset="0"/>
              <a:buChar char="•"/>
            </a:pPr>
            <a:r>
              <a:rPr lang="en-GB" dirty="0"/>
              <a:t>Lack of capacity and commitment in administration.</a:t>
            </a:r>
          </a:p>
          <a:p>
            <a:pPr marL="285750" indent="-285750">
              <a:lnSpc>
                <a:spcPct val="150000"/>
              </a:lnSpc>
              <a:spcBef>
                <a:spcPts val="600"/>
              </a:spcBef>
              <a:spcAft>
                <a:spcPts val="1500"/>
              </a:spcAft>
              <a:buFont typeface="Arial" panose="020B0604020202020204" pitchFamily="34" charset="0"/>
              <a:buChar char="•"/>
            </a:pPr>
            <a:r>
              <a:rPr lang="en-GB" dirty="0"/>
              <a:t>Bloated organisational structure in public office bearers.</a:t>
            </a:r>
          </a:p>
          <a:p>
            <a:pPr marL="285750" indent="-285750">
              <a:lnSpc>
                <a:spcPct val="150000"/>
              </a:lnSpc>
              <a:spcBef>
                <a:spcPts val="600"/>
              </a:spcBef>
              <a:spcAft>
                <a:spcPts val="1500"/>
              </a:spcAft>
              <a:buFont typeface="Arial" panose="020B0604020202020204" pitchFamily="34" charset="0"/>
              <a:buChar char="•"/>
            </a:pPr>
            <a:r>
              <a:rPr lang="en-GB" dirty="0"/>
              <a:t>Disciplinary Board and risk committees not established</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17745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33472"/>
          </a:xfrm>
        </p:spPr>
        <p:txBody>
          <a:bodyPr/>
          <a:lstStyle/>
          <a:p>
            <a:pPr algn="ctr"/>
            <a:r>
              <a:rPr lang="en-US" sz="3600" b="1" dirty="0">
                <a:solidFill>
                  <a:schemeClr val="accent2"/>
                </a:solidFill>
                <a:ea typeface="ＭＳ Ｐゴシック" panose="020B0600070205080204" pitchFamily="34" charset="-128"/>
              </a:rPr>
              <a:t>Governance &amp; institutional capacity </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144723" y="752582"/>
            <a:ext cx="11726236" cy="535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lgn="just">
              <a:lnSpc>
                <a:spcPct val="150000"/>
              </a:lnSpc>
              <a:spcBef>
                <a:spcPts val="0"/>
              </a:spcBef>
              <a:buNone/>
              <a:defRPr/>
            </a:pPr>
            <a:endParaRPr lang="en-GB" sz="1900" dirty="0">
              <a:solidFill>
                <a:sysClr val="windowText" lastClr="000000"/>
              </a:solidFill>
            </a:endParaRPr>
          </a:p>
          <a:p>
            <a:pPr lvl="0" algn="just">
              <a:lnSpc>
                <a:spcPct val="150000"/>
              </a:lnSpc>
              <a:spcBef>
                <a:spcPts val="0"/>
              </a:spcBef>
              <a:defRPr/>
            </a:pPr>
            <a:endParaRPr lang="en-GB" sz="1900" dirty="0">
              <a:solidFill>
                <a:sysClr val="windowText" lastClr="000000"/>
              </a:solidFill>
            </a:endParaRPr>
          </a:p>
        </p:txBody>
      </p:sp>
      <p:cxnSp>
        <p:nvCxnSpPr>
          <p:cNvPr id="6" name="Straight Connector 5">
            <a:extLst>
              <a:ext uri="{FF2B5EF4-FFF2-40B4-BE49-F238E27FC236}">
                <a16:creationId xmlns:a16="http://schemas.microsoft.com/office/drawing/2014/main" id="{24DADC39-8850-87EE-1ABA-83E2984861FB}"/>
              </a:ext>
            </a:extLst>
          </p:cNvPr>
          <p:cNvCxnSpPr/>
          <p:nvPr/>
        </p:nvCxnSpPr>
        <p:spPr>
          <a:xfrm>
            <a:off x="5220930" y="1093997"/>
            <a:ext cx="0" cy="439502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4C631F3-8157-8323-FDDE-F77AFE1B86DE}"/>
              </a:ext>
            </a:extLst>
          </p:cNvPr>
          <p:cNvSpPr txBox="1"/>
          <p:nvPr/>
        </p:nvSpPr>
        <p:spPr>
          <a:xfrm>
            <a:off x="5673212" y="752582"/>
            <a:ext cx="6031087" cy="5304016"/>
          </a:xfrm>
          <a:prstGeom prst="rect">
            <a:avLst/>
          </a:prstGeom>
          <a:noFill/>
        </p:spPr>
        <p:txBody>
          <a:bodyPr wrap="square" rtlCol="0">
            <a:spAutoFit/>
          </a:bodyPr>
          <a:lstStyle/>
          <a:p>
            <a:r>
              <a:rPr lang="en-GB" b="1" dirty="0"/>
              <a:t>Strategic matters</a:t>
            </a:r>
          </a:p>
          <a:p>
            <a:endParaRPr lang="en-GB" dirty="0"/>
          </a:p>
          <a:p>
            <a:pPr marL="285750" indent="-285750" algn="just">
              <a:lnSpc>
                <a:spcPct val="150000"/>
              </a:lnSpc>
              <a:spcAft>
                <a:spcPts val="1000"/>
              </a:spcAft>
              <a:buFont typeface="Arial" panose="020B0604020202020204" pitchFamily="34" charset="0"/>
              <a:buChar char="•"/>
            </a:pPr>
            <a:r>
              <a:rPr lang="en-GB" sz="1800" dirty="0">
                <a:solidFill>
                  <a:sysClr val="windowText" lastClr="000000"/>
                </a:solidFill>
              </a:rPr>
              <a:t>Lack and or poor coordinated corporate calendar for strategic meetings of the municipality [Council meetings, committees and EMT).</a:t>
            </a:r>
          </a:p>
          <a:p>
            <a:pPr marL="285750" indent="-285750" algn="just">
              <a:lnSpc>
                <a:spcPct val="150000"/>
              </a:lnSpc>
              <a:spcAft>
                <a:spcPts val="1000"/>
              </a:spcAft>
              <a:buFont typeface="Arial" panose="020B0604020202020204" pitchFamily="34" charset="0"/>
              <a:buChar char="•"/>
            </a:pPr>
            <a:r>
              <a:rPr lang="en-GB" sz="1800" dirty="0">
                <a:solidFill>
                  <a:sysClr val="windowText" lastClr="000000"/>
                </a:solidFill>
              </a:rPr>
              <a:t>Contract management framework and functioning of bid committees and procurements.</a:t>
            </a:r>
          </a:p>
          <a:p>
            <a:pPr marL="285750" indent="-285750" algn="just">
              <a:lnSpc>
                <a:spcPct val="150000"/>
              </a:lnSpc>
              <a:spcAft>
                <a:spcPts val="1000"/>
              </a:spcAft>
              <a:buFont typeface="Arial" panose="020B0604020202020204" pitchFamily="34" charset="0"/>
              <a:buChar char="•"/>
            </a:pPr>
            <a:r>
              <a:rPr lang="en-GB" sz="1800" dirty="0">
                <a:solidFill>
                  <a:sysClr val="windowText" lastClr="000000"/>
                </a:solidFill>
              </a:rPr>
              <a:t>Strategic Planning session planned for mid-October 2022.</a:t>
            </a:r>
          </a:p>
          <a:p>
            <a:pPr marL="285750" indent="-285750" algn="just">
              <a:lnSpc>
                <a:spcPct val="150000"/>
              </a:lnSpc>
              <a:spcAft>
                <a:spcPts val="1000"/>
              </a:spcAft>
              <a:buFont typeface="Arial" panose="020B0604020202020204" pitchFamily="34" charset="0"/>
              <a:buChar char="•"/>
            </a:pPr>
            <a:r>
              <a:rPr lang="en-GB" sz="1800" dirty="0">
                <a:solidFill>
                  <a:sysClr val="windowText" lastClr="000000"/>
                </a:solidFill>
              </a:rPr>
              <a:t>Policy review inline with MSR underway.</a:t>
            </a:r>
            <a:endParaRPr lang="en-GB" dirty="0">
              <a:solidFill>
                <a:sysClr val="windowText" lastClr="000000"/>
              </a:solidFill>
            </a:endParaRPr>
          </a:p>
          <a:p>
            <a:pPr marL="285750" indent="-285750" algn="just">
              <a:lnSpc>
                <a:spcPct val="150000"/>
              </a:lnSpc>
              <a:spcAft>
                <a:spcPts val="1000"/>
              </a:spcAft>
              <a:buFont typeface="Arial" panose="020B0604020202020204" pitchFamily="34" charset="0"/>
              <a:buChar char="•"/>
            </a:pPr>
            <a:endParaRPr lang="en-ZA" sz="1800" dirty="0">
              <a:solidFill>
                <a:srgbClr val="000000"/>
              </a:solidFill>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dirty="0"/>
          </a:p>
        </p:txBody>
      </p:sp>
      <p:sp>
        <p:nvSpPr>
          <p:cNvPr id="9" name="TextBox 8">
            <a:extLst>
              <a:ext uri="{FF2B5EF4-FFF2-40B4-BE49-F238E27FC236}">
                <a16:creationId xmlns:a16="http://schemas.microsoft.com/office/drawing/2014/main" id="{29868D11-ED6C-AFFF-0D56-D4FE5F770CC0}"/>
              </a:ext>
            </a:extLst>
          </p:cNvPr>
          <p:cNvSpPr txBox="1"/>
          <p:nvPr/>
        </p:nvSpPr>
        <p:spPr>
          <a:xfrm>
            <a:off x="742534" y="687013"/>
            <a:ext cx="4332868" cy="6091411"/>
          </a:xfrm>
          <a:prstGeom prst="rect">
            <a:avLst/>
          </a:prstGeom>
          <a:noFill/>
        </p:spPr>
        <p:txBody>
          <a:bodyPr wrap="square" rtlCol="0">
            <a:spAutoFit/>
          </a:bodyPr>
          <a:lstStyle/>
          <a:p>
            <a:pPr>
              <a:lnSpc>
                <a:spcPct val="150000"/>
              </a:lnSpc>
              <a:spcBef>
                <a:spcPts val="600"/>
              </a:spcBef>
              <a:spcAft>
                <a:spcPts val="1500"/>
              </a:spcAft>
            </a:pPr>
            <a:r>
              <a:rPr lang="en-GB" b="1" dirty="0"/>
              <a:t>Strategic matters</a:t>
            </a:r>
          </a:p>
          <a:p>
            <a:pPr marL="285750" indent="-285750" algn="just">
              <a:lnSpc>
                <a:spcPct val="150000"/>
              </a:lnSpc>
              <a:spcBef>
                <a:spcPts val="0"/>
              </a:spcBef>
              <a:buFont typeface="Arial" panose="020B0604020202020204" pitchFamily="34" charset="0"/>
              <a:buChar char="•"/>
              <a:defRPr/>
            </a:pPr>
            <a:r>
              <a:rPr lang="en-GB" sz="1800" dirty="0">
                <a:solidFill>
                  <a:sysClr val="windowText" lastClr="000000"/>
                </a:solidFill>
              </a:rPr>
              <a:t>No document management system (DMS) and </a:t>
            </a:r>
            <a:r>
              <a:rPr lang="en-GB" dirty="0">
                <a:solidFill>
                  <a:sysClr val="windowText" lastClr="000000"/>
                </a:solidFill>
              </a:rPr>
              <a:t>impacting on </a:t>
            </a:r>
            <a:r>
              <a:rPr lang="en-GB" sz="1800" dirty="0">
                <a:solidFill>
                  <a:sysClr val="windowText" lastClr="000000"/>
                </a:solidFill>
              </a:rPr>
              <a:t>audit reports and knowledge-management.</a:t>
            </a:r>
          </a:p>
          <a:p>
            <a:pPr marL="285750" indent="-285750" algn="just">
              <a:lnSpc>
                <a:spcPct val="150000"/>
              </a:lnSpc>
              <a:spcBef>
                <a:spcPts val="0"/>
              </a:spcBef>
              <a:buFont typeface="Arial" panose="020B0604020202020204" pitchFamily="34" charset="0"/>
              <a:buChar char="•"/>
              <a:defRPr/>
            </a:pPr>
            <a:r>
              <a:rPr lang="en-GB" sz="1800" dirty="0">
                <a:solidFill>
                  <a:sysClr val="windowText" lastClr="000000"/>
                </a:solidFill>
              </a:rPr>
              <a:t>UIFW investigations and consequence management are very slow but MPAC is already seized with the matter.</a:t>
            </a:r>
          </a:p>
          <a:p>
            <a:pPr marL="285750" indent="-285750" algn="just">
              <a:lnSpc>
                <a:spcPct val="150000"/>
              </a:lnSpc>
              <a:buFont typeface="Arial" panose="020B0604020202020204" pitchFamily="34" charset="0"/>
              <a:buChar char="•"/>
              <a:defRPr/>
            </a:pPr>
            <a:r>
              <a:rPr lang="en-GB" sz="1800" dirty="0">
                <a:solidFill>
                  <a:sysClr val="windowText" lastClr="000000"/>
                </a:solidFill>
              </a:rPr>
              <a:t>Headcount of employees and finalisation of placement of former Naledi Municipality employees has not yet been finalised.</a:t>
            </a:r>
          </a:p>
          <a:p>
            <a:pPr marL="285750" indent="-285750" algn="just">
              <a:lnSpc>
                <a:spcPct val="150000"/>
              </a:lnSpc>
              <a:spcBef>
                <a:spcPts val="0"/>
              </a:spcBef>
              <a:buFont typeface="Arial" panose="020B0604020202020204" pitchFamily="34" charset="0"/>
              <a:buChar char="•"/>
              <a:defRPr/>
            </a:pPr>
            <a:endParaRPr lang="en-GB" sz="1800" dirty="0">
              <a:solidFill>
                <a:sysClr val="windowText" lastClr="000000"/>
              </a:solidFill>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051649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33472"/>
          </a:xfrm>
        </p:spPr>
        <p:txBody>
          <a:bodyPr/>
          <a:lstStyle/>
          <a:p>
            <a:pPr algn="ctr"/>
            <a:r>
              <a:rPr lang="en-US" sz="3600" b="1" dirty="0">
                <a:solidFill>
                  <a:schemeClr val="accent2"/>
                </a:solidFill>
                <a:ea typeface="ＭＳ Ｐゴシック" panose="020B0600070205080204" pitchFamily="34" charset="-128"/>
              </a:rPr>
              <a:t>Governance &amp; institutional capacity </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144723" y="752582"/>
            <a:ext cx="11726236" cy="535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lgn="just">
              <a:lnSpc>
                <a:spcPct val="150000"/>
              </a:lnSpc>
              <a:spcBef>
                <a:spcPts val="0"/>
              </a:spcBef>
              <a:buNone/>
              <a:defRPr/>
            </a:pPr>
            <a:endParaRPr lang="en-GB" sz="1900" dirty="0">
              <a:solidFill>
                <a:sysClr val="windowText" lastClr="000000"/>
              </a:solidFill>
            </a:endParaRPr>
          </a:p>
          <a:p>
            <a:pPr lvl="0" algn="just">
              <a:lnSpc>
                <a:spcPct val="150000"/>
              </a:lnSpc>
              <a:spcBef>
                <a:spcPts val="0"/>
              </a:spcBef>
              <a:defRPr/>
            </a:pPr>
            <a:endParaRPr lang="en-GB" sz="1900" dirty="0">
              <a:solidFill>
                <a:sysClr val="windowText" lastClr="000000"/>
              </a:solidFill>
            </a:endParaRPr>
          </a:p>
        </p:txBody>
      </p:sp>
      <p:cxnSp>
        <p:nvCxnSpPr>
          <p:cNvPr id="6" name="Straight Connector 5">
            <a:extLst>
              <a:ext uri="{FF2B5EF4-FFF2-40B4-BE49-F238E27FC236}">
                <a16:creationId xmlns:a16="http://schemas.microsoft.com/office/drawing/2014/main" id="{24DADC39-8850-87EE-1ABA-83E2984861FB}"/>
              </a:ext>
            </a:extLst>
          </p:cNvPr>
          <p:cNvCxnSpPr/>
          <p:nvPr/>
        </p:nvCxnSpPr>
        <p:spPr>
          <a:xfrm>
            <a:off x="5348748" y="1370591"/>
            <a:ext cx="0" cy="439502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4C631F3-8157-8323-FDDE-F77AFE1B86DE}"/>
              </a:ext>
            </a:extLst>
          </p:cNvPr>
          <p:cNvSpPr txBox="1"/>
          <p:nvPr/>
        </p:nvSpPr>
        <p:spPr>
          <a:xfrm>
            <a:off x="5453180" y="750663"/>
            <a:ext cx="6472695" cy="5634876"/>
          </a:xfrm>
          <a:prstGeom prst="rect">
            <a:avLst/>
          </a:prstGeom>
          <a:noFill/>
        </p:spPr>
        <p:txBody>
          <a:bodyPr wrap="square" rtlCol="0">
            <a:spAutoFit/>
          </a:bodyPr>
          <a:lstStyle/>
          <a:p>
            <a:pPr>
              <a:lnSpc>
                <a:spcPct val="150000"/>
              </a:lnSpc>
              <a:spcBef>
                <a:spcPts val="600"/>
              </a:spcBef>
              <a:spcAft>
                <a:spcPts val="1500"/>
              </a:spcAft>
            </a:pPr>
            <a:r>
              <a:rPr lang="en-GB" b="1" dirty="0"/>
              <a:t>Strategic matters</a:t>
            </a:r>
          </a:p>
          <a:p>
            <a:pPr marL="285750" indent="-285750" algn="just">
              <a:lnSpc>
                <a:spcPct val="150000"/>
              </a:lnSpc>
              <a:spcBef>
                <a:spcPts val="0"/>
              </a:spcBef>
              <a:buFont typeface="Arial" panose="020B0604020202020204" pitchFamily="34" charset="0"/>
              <a:buChar char="•"/>
              <a:defRPr/>
            </a:pPr>
            <a:r>
              <a:rPr lang="en-GB" dirty="0"/>
              <a:t>Employments costs are ballooning and threatening the survival of the institution.</a:t>
            </a:r>
          </a:p>
          <a:p>
            <a:pPr marL="285750" indent="-285750" algn="just">
              <a:lnSpc>
                <a:spcPct val="150000"/>
              </a:lnSpc>
              <a:spcBef>
                <a:spcPts val="0"/>
              </a:spcBef>
              <a:buFont typeface="Arial" panose="020B0604020202020204" pitchFamily="34" charset="0"/>
              <a:buChar char="•"/>
              <a:defRPr/>
            </a:pPr>
            <a:r>
              <a:rPr lang="en-GB" dirty="0"/>
              <a:t>Poor stakeholders management strategy is affecting the attainment of strategic objectives that the municipality has set itself.</a:t>
            </a:r>
          </a:p>
          <a:p>
            <a:pPr marL="285750" indent="-285750" algn="just">
              <a:lnSpc>
                <a:spcPct val="150000"/>
              </a:lnSpc>
              <a:spcBef>
                <a:spcPts val="0"/>
              </a:spcBef>
              <a:buFont typeface="Arial" panose="020B0604020202020204" pitchFamily="34" charset="0"/>
              <a:buChar char="•"/>
              <a:defRPr/>
            </a:pPr>
            <a:r>
              <a:rPr lang="en-GB" dirty="0"/>
              <a:t>Poor management of capital grants is seriously affecting the provision of basic service delivery which lead to public protests.</a:t>
            </a:r>
          </a:p>
          <a:p>
            <a:pPr marL="285750" indent="-285750" algn="just">
              <a:lnSpc>
                <a:spcPct val="150000"/>
              </a:lnSpc>
              <a:spcBef>
                <a:spcPts val="0"/>
              </a:spcBef>
              <a:buFont typeface="Arial" panose="020B0604020202020204" pitchFamily="34" charset="0"/>
              <a:buChar char="•"/>
              <a:defRPr/>
            </a:pPr>
            <a:r>
              <a:rPr lang="en-GB" dirty="0"/>
              <a:t>CENTLEC governance leaves much to be desired. Majority of the  Board members resigned hence there is  no quorum. Currently, NCR is monitoring the financial affairs of the entity.</a:t>
            </a:r>
          </a:p>
        </p:txBody>
      </p:sp>
      <p:sp>
        <p:nvSpPr>
          <p:cNvPr id="9" name="TextBox 8">
            <a:extLst>
              <a:ext uri="{FF2B5EF4-FFF2-40B4-BE49-F238E27FC236}">
                <a16:creationId xmlns:a16="http://schemas.microsoft.com/office/drawing/2014/main" id="{29868D11-ED6C-AFFF-0D56-D4FE5F770CC0}"/>
              </a:ext>
            </a:extLst>
          </p:cNvPr>
          <p:cNvSpPr txBox="1"/>
          <p:nvPr/>
        </p:nvSpPr>
        <p:spPr>
          <a:xfrm>
            <a:off x="339363" y="479331"/>
            <a:ext cx="4710314" cy="6378669"/>
          </a:xfrm>
          <a:prstGeom prst="rect">
            <a:avLst/>
          </a:prstGeom>
          <a:noFill/>
        </p:spPr>
        <p:txBody>
          <a:bodyPr wrap="square" rtlCol="0">
            <a:spAutoFit/>
          </a:bodyPr>
          <a:lstStyle/>
          <a:p>
            <a:pPr>
              <a:lnSpc>
                <a:spcPct val="150000"/>
              </a:lnSpc>
              <a:spcBef>
                <a:spcPts val="600"/>
              </a:spcBef>
              <a:spcAft>
                <a:spcPts val="1500"/>
              </a:spcAft>
            </a:pPr>
            <a:r>
              <a:rPr lang="en-GB" b="1" dirty="0"/>
              <a:t>Strategic matters</a:t>
            </a:r>
          </a:p>
          <a:p>
            <a:pPr marL="285750" indent="-285750" algn="just">
              <a:lnSpc>
                <a:spcPct val="150000"/>
              </a:lnSpc>
              <a:spcBef>
                <a:spcPts val="0"/>
              </a:spcBef>
              <a:buFont typeface="Arial" panose="020B0604020202020204" pitchFamily="34" charset="0"/>
              <a:buChar char="•"/>
              <a:defRPr/>
            </a:pPr>
            <a:r>
              <a:rPr lang="en-GB" dirty="0"/>
              <a:t>Lack of synergy among political parties and intra-party issues are derailing the achievement that could have been  registered. </a:t>
            </a:r>
          </a:p>
          <a:p>
            <a:pPr marL="285750" indent="-285750" algn="just">
              <a:lnSpc>
                <a:spcPct val="150000"/>
              </a:lnSpc>
              <a:spcBef>
                <a:spcPts val="0"/>
              </a:spcBef>
              <a:buFont typeface="Arial" panose="020B0604020202020204" pitchFamily="34" charset="0"/>
              <a:buChar char="•"/>
              <a:defRPr/>
            </a:pPr>
            <a:r>
              <a:rPr lang="en-GB" dirty="0"/>
              <a:t>More synergy is needed among Troika members to drive the vision and mission of MMM.</a:t>
            </a:r>
          </a:p>
          <a:p>
            <a:pPr marL="285750" indent="-285750" algn="just">
              <a:lnSpc>
                <a:spcPct val="150000"/>
              </a:lnSpc>
              <a:spcBef>
                <a:spcPts val="0"/>
              </a:spcBef>
              <a:buFont typeface="Arial" panose="020B0604020202020204" pitchFamily="34" charset="0"/>
              <a:buChar char="•"/>
              <a:defRPr/>
            </a:pPr>
            <a:r>
              <a:rPr lang="en-GB" dirty="0"/>
              <a:t>Weak internal controls and poor focus on fighting incidents of fraud and corruption in the institution is affecting public confidence in the institution.</a:t>
            </a:r>
          </a:p>
          <a:p>
            <a:pPr marL="285750" indent="-285750" algn="just">
              <a:lnSpc>
                <a:spcPct val="150000"/>
              </a:lnSpc>
              <a:spcBef>
                <a:spcPts val="0"/>
              </a:spcBef>
              <a:buFont typeface="Arial" panose="020B0604020202020204" pitchFamily="34" charset="0"/>
              <a:buChar char="•"/>
              <a:defRPr/>
            </a:pPr>
            <a:r>
              <a:rPr lang="en-GB" dirty="0"/>
              <a:t>Low staff morale impacting on efficiency and effective of staff</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566256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33472"/>
          </a:xfrm>
        </p:spPr>
        <p:txBody>
          <a:bodyPr/>
          <a:lstStyle/>
          <a:p>
            <a:pPr algn="ctr"/>
            <a:r>
              <a:rPr lang="en-US" sz="3600" b="1" dirty="0">
                <a:solidFill>
                  <a:schemeClr val="accent2"/>
                </a:solidFill>
                <a:ea typeface="ＭＳ Ｐゴシック" panose="020B0600070205080204" pitchFamily="34" charset="-128"/>
              </a:rPr>
              <a:t>Financial management  </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138314" y="752582"/>
            <a:ext cx="11726236" cy="535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lgn="just">
              <a:lnSpc>
                <a:spcPct val="150000"/>
              </a:lnSpc>
              <a:spcBef>
                <a:spcPts val="0"/>
              </a:spcBef>
              <a:buNone/>
              <a:defRPr/>
            </a:pPr>
            <a:endParaRPr lang="en-GB" sz="1900" dirty="0">
              <a:solidFill>
                <a:sysClr val="windowText" lastClr="000000"/>
              </a:solidFill>
            </a:endParaRPr>
          </a:p>
          <a:p>
            <a:pPr lvl="0" algn="just">
              <a:lnSpc>
                <a:spcPct val="150000"/>
              </a:lnSpc>
              <a:spcBef>
                <a:spcPts val="0"/>
              </a:spcBef>
              <a:defRPr/>
            </a:pPr>
            <a:endParaRPr lang="en-GB" sz="1900" dirty="0">
              <a:solidFill>
                <a:sysClr val="windowText" lastClr="000000"/>
              </a:solidFill>
            </a:endParaRPr>
          </a:p>
        </p:txBody>
      </p:sp>
      <p:cxnSp>
        <p:nvCxnSpPr>
          <p:cNvPr id="6" name="Straight Connector 5">
            <a:extLst>
              <a:ext uri="{FF2B5EF4-FFF2-40B4-BE49-F238E27FC236}">
                <a16:creationId xmlns:a16="http://schemas.microsoft.com/office/drawing/2014/main" id="{24DADC39-8850-87EE-1ABA-83E2984861FB}"/>
              </a:ext>
            </a:extLst>
          </p:cNvPr>
          <p:cNvCxnSpPr/>
          <p:nvPr/>
        </p:nvCxnSpPr>
        <p:spPr>
          <a:xfrm>
            <a:off x="5348748" y="1370591"/>
            <a:ext cx="0" cy="439502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4C631F3-8157-8323-FDDE-F77AFE1B86DE}"/>
              </a:ext>
            </a:extLst>
          </p:cNvPr>
          <p:cNvSpPr txBox="1"/>
          <p:nvPr/>
        </p:nvSpPr>
        <p:spPr>
          <a:xfrm>
            <a:off x="5442343" y="752582"/>
            <a:ext cx="6472695" cy="6478697"/>
          </a:xfrm>
          <a:prstGeom prst="rect">
            <a:avLst/>
          </a:prstGeom>
          <a:noFill/>
        </p:spPr>
        <p:txBody>
          <a:bodyPr wrap="square" rtlCol="0">
            <a:spAutoFit/>
          </a:bodyPr>
          <a:lstStyle/>
          <a:p>
            <a:pPr>
              <a:lnSpc>
                <a:spcPct val="150000"/>
              </a:lnSpc>
            </a:pPr>
            <a:r>
              <a:rPr lang="en-GB" b="1" dirty="0"/>
              <a:t>Progress to date</a:t>
            </a:r>
          </a:p>
          <a:p>
            <a:pPr marL="342900" marR="0" lvl="0" indent="-342900" algn="just" fontAlgn="auto">
              <a:lnSpc>
                <a:spcPct val="150000"/>
              </a:lnSpc>
              <a:spcBef>
                <a:spcPts val="0"/>
              </a:spcBef>
              <a:spcAft>
                <a:spcPts val="0"/>
              </a:spcAft>
              <a:buClrTx/>
              <a:buSzTx/>
              <a:buFont typeface="Arial" panose="020B0604020202020204" pitchFamily="34" charset="0"/>
              <a:buChar char="•"/>
              <a:tabLst/>
              <a:defRPr/>
            </a:pPr>
            <a:r>
              <a:rPr lang="en-GB" dirty="0"/>
              <a:t>Revenue management strategy revised and implemented aggressively.</a:t>
            </a:r>
          </a:p>
          <a:p>
            <a:pPr marL="342900" marR="0" lvl="0" indent="-342900" algn="just" fontAlgn="auto">
              <a:lnSpc>
                <a:spcPct val="150000"/>
              </a:lnSpc>
              <a:spcBef>
                <a:spcPts val="0"/>
              </a:spcBef>
              <a:spcAft>
                <a:spcPts val="0"/>
              </a:spcAft>
              <a:buClrTx/>
              <a:buSzTx/>
              <a:buFont typeface="Arial" panose="020B0604020202020204" pitchFamily="34" charset="0"/>
              <a:buChar char="•"/>
              <a:tabLst/>
              <a:defRPr/>
            </a:pPr>
            <a:r>
              <a:rPr lang="en-GB" dirty="0"/>
              <a:t>Disconnections have commenced  within the business sector and ongoing</a:t>
            </a:r>
          </a:p>
          <a:p>
            <a:pPr marL="342900" marR="0" lvl="0" indent="-342900" algn="just" fontAlgn="auto">
              <a:lnSpc>
                <a:spcPct val="150000"/>
              </a:lnSpc>
              <a:spcBef>
                <a:spcPts val="0"/>
              </a:spcBef>
              <a:spcAft>
                <a:spcPts val="0"/>
              </a:spcAft>
              <a:buClrTx/>
              <a:buSzTx/>
              <a:buFont typeface="Arial" panose="020B0604020202020204" pitchFamily="34" charset="0"/>
              <a:buChar char="•"/>
              <a:tabLst/>
              <a:defRPr/>
            </a:pPr>
            <a:r>
              <a:rPr lang="en-GB" dirty="0"/>
              <a:t>Profiling critical vacancies and ensuring that the revenue value chain activities such as billing are streamlined by conducting meter audits.</a:t>
            </a:r>
          </a:p>
          <a:p>
            <a:pPr marL="342900" marR="0" lvl="0" indent="-342900" algn="just" fontAlgn="auto">
              <a:lnSpc>
                <a:spcPct val="150000"/>
              </a:lnSpc>
              <a:spcBef>
                <a:spcPts val="0"/>
              </a:spcBef>
              <a:spcAft>
                <a:spcPts val="0"/>
              </a:spcAft>
              <a:buClrTx/>
              <a:buSzTx/>
              <a:buFont typeface="Arial" panose="020B0604020202020204" pitchFamily="34" charset="0"/>
              <a:buChar char="•"/>
              <a:tabLst/>
              <a:defRPr/>
            </a:pPr>
            <a:r>
              <a:rPr lang="en-GB" dirty="0"/>
              <a:t>Systems being put in place for coordination on meter replacement and installation between finance and Engineering.</a:t>
            </a:r>
          </a:p>
          <a:p>
            <a:pPr marL="342900" marR="0" lvl="0" indent="-342900" algn="just" fontAlgn="auto">
              <a:lnSpc>
                <a:spcPct val="150000"/>
              </a:lnSpc>
              <a:spcBef>
                <a:spcPts val="0"/>
              </a:spcBef>
              <a:spcAft>
                <a:spcPts val="0"/>
              </a:spcAft>
              <a:buClrTx/>
              <a:buSzTx/>
              <a:buFont typeface="Arial" panose="020B0604020202020204" pitchFamily="34" charset="0"/>
              <a:buChar char="•"/>
              <a:tabLst/>
              <a:defRPr/>
            </a:pPr>
            <a:r>
              <a:rPr lang="en-GB" dirty="0"/>
              <a:t>Tariff is not cost reflective. The next policy review session will review and revise the current policy.</a:t>
            </a:r>
          </a:p>
          <a:p>
            <a:pPr marL="342900" marR="0" lvl="0" indent="-342900" algn="just" fontAlgn="auto">
              <a:lnSpc>
                <a:spcPct val="150000"/>
              </a:lnSpc>
              <a:spcBef>
                <a:spcPts val="0"/>
              </a:spcBef>
              <a:spcAft>
                <a:spcPts val="0"/>
              </a:spcAft>
              <a:buClrTx/>
              <a:buSzTx/>
              <a:buFont typeface="Arial" panose="020B0604020202020204" pitchFamily="34" charset="0"/>
              <a:buChar char="•"/>
              <a:tabLst/>
              <a:defRPr/>
            </a:pPr>
            <a:r>
              <a:rPr lang="en-GB" dirty="0"/>
              <a:t>As of 31 July 2022 collection rate was 74,3%</a:t>
            </a:r>
          </a:p>
          <a:p>
            <a:pPr marL="342900" marR="0" lvl="0" indent="-342900" algn="just" defTabSz="914400" rtl="0" eaLnBrk="1" fontAlgn="auto" latinLnBrk="0" hangingPunct="1">
              <a:spcBef>
                <a:spcPts val="0"/>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a:p>
            <a:endParaRPr lang="en-GB" dirty="0"/>
          </a:p>
        </p:txBody>
      </p:sp>
      <p:sp>
        <p:nvSpPr>
          <p:cNvPr id="9" name="TextBox 8">
            <a:extLst>
              <a:ext uri="{FF2B5EF4-FFF2-40B4-BE49-F238E27FC236}">
                <a16:creationId xmlns:a16="http://schemas.microsoft.com/office/drawing/2014/main" id="{29868D11-ED6C-AFFF-0D56-D4FE5F770CC0}"/>
              </a:ext>
            </a:extLst>
          </p:cNvPr>
          <p:cNvSpPr txBox="1"/>
          <p:nvPr/>
        </p:nvSpPr>
        <p:spPr>
          <a:xfrm>
            <a:off x="327450" y="697035"/>
            <a:ext cx="4710314" cy="4924425"/>
          </a:xfrm>
          <a:prstGeom prst="rect">
            <a:avLst/>
          </a:prstGeom>
          <a:noFill/>
        </p:spPr>
        <p:txBody>
          <a:bodyPr wrap="square" rtlCol="0">
            <a:spAutoFit/>
          </a:bodyPr>
          <a:lstStyle/>
          <a:p>
            <a:pPr>
              <a:lnSpc>
                <a:spcPct val="150000"/>
              </a:lnSpc>
              <a:spcBef>
                <a:spcPts val="600"/>
              </a:spcBef>
              <a:spcAft>
                <a:spcPts val="1500"/>
              </a:spcAft>
            </a:pPr>
            <a:r>
              <a:rPr lang="en-GB" b="1" dirty="0"/>
              <a:t>Status Quo </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900" i="0" u="none" strike="noStrike" kern="1200" cap="none" spc="0" normalizeH="0" baseline="0" noProof="0" dirty="0">
                <a:ln>
                  <a:noFill/>
                </a:ln>
                <a:solidFill>
                  <a:sysClr val="windowText" lastClr="000000"/>
                </a:solidFill>
                <a:effectLst/>
                <a:uLnTx/>
                <a:uFillTx/>
                <a:latin typeface="Arial" panose="020B0604020202020204"/>
                <a:ea typeface="+mn-ea"/>
                <a:cs typeface="+mn-cs"/>
              </a:rPr>
              <a:t>Funded Budget Status</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900" i="0" u="none" strike="noStrike" kern="1200" cap="none" spc="0" normalizeH="0" baseline="0" noProof="0" dirty="0">
                <a:ln>
                  <a:noFill/>
                </a:ln>
                <a:solidFill>
                  <a:sysClr val="windowText" lastClr="000000"/>
                </a:solidFill>
                <a:effectLst/>
                <a:uLnTx/>
                <a:uFillTx/>
                <a:latin typeface="Arial" panose="020B0604020202020204"/>
                <a:ea typeface="+mn-ea"/>
                <a:cs typeface="+mn-cs"/>
              </a:rPr>
              <a:t>Revenue Management Value Chain/revenue raising measures</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900" i="0" u="none" strike="noStrike" kern="1200" cap="none" spc="0" normalizeH="0" baseline="0" noProof="0" dirty="0">
                <a:ln>
                  <a:noFill/>
                </a:ln>
                <a:solidFill>
                  <a:sysClr val="windowText" lastClr="000000"/>
                </a:solidFill>
                <a:effectLst/>
                <a:uLnTx/>
                <a:uFillTx/>
                <a:latin typeface="Arial" panose="020B0604020202020204"/>
                <a:ea typeface="+mn-ea"/>
                <a:cs typeface="+mn-cs"/>
              </a:rPr>
              <a:t>Customer care, data inaccuracy and incomplete set of data used to account for revenue </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900" i="0" u="none" strike="noStrike" kern="1200" cap="none" spc="0" normalizeH="0" baseline="0" noProof="0" dirty="0">
                <a:ln>
                  <a:noFill/>
                </a:ln>
                <a:solidFill>
                  <a:sysClr val="windowText" lastClr="000000"/>
                </a:solidFill>
                <a:effectLst/>
                <a:uLnTx/>
                <a:uFillTx/>
                <a:latin typeface="Arial" panose="020B0604020202020204"/>
                <a:ea typeface="+mn-ea"/>
                <a:cs typeface="+mn-cs"/>
              </a:rPr>
              <a:t>Tariffs not cost reflective</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900" i="0" u="none" strike="noStrike" kern="1200" cap="none" spc="0" normalizeH="0" baseline="0" noProof="0" dirty="0">
                <a:ln>
                  <a:noFill/>
                </a:ln>
                <a:effectLst/>
                <a:uLnTx/>
                <a:uFillTx/>
                <a:latin typeface="Arial" panose="020B0604020202020204"/>
                <a:ea typeface="+mn-ea"/>
                <a:cs typeface="+mn-cs"/>
              </a:rPr>
              <a:t>The collection rate for the quarter ended 31 </a:t>
            </a:r>
            <a:r>
              <a:rPr lang="en-GB" sz="1900" dirty="0">
                <a:latin typeface="Arial" panose="020B0604020202020204"/>
              </a:rPr>
              <a:t>M</a:t>
            </a:r>
            <a:r>
              <a:rPr kumimoji="0" lang="en-GB" sz="1900" i="0" u="none" strike="noStrike" kern="1200" cap="none" spc="0" normalizeH="0" baseline="0" noProof="0" dirty="0">
                <a:ln>
                  <a:noFill/>
                </a:ln>
                <a:effectLst/>
                <a:uLnTx/>
                <a:uFillTx/>
                <a:latin typeface="Arial" panose="020B0604020202020204"/>
                <a:ea typeface="+mn-ea"/>
                <a:cs typeface="+mn-cs"/>
              </a:rPr>
              <a:t>arch 2022 was 63,48%</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160177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33472"/>
          </a:xfrm>
        </p:spPr>
        <p:txBody>
          <a:bodyPr/>
          <a:lstStyle/>
          <a:p>
            <a:pPr algn="ctr"/>
            <a:r>
              <a:rPr lang="en-US" sz="3600" b="1" dirty="0">
                <a:solidFill>
                  <a:schemeClr val="accent2"/>
                </a:solidFill>
                <a:ea typeface="ＭＳ Ｐゴシック" panose="020B0600070205080204" pitchFamily="34" charset="-128"/>
              </a:rPr>
              <a:t>Financial management  </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138314" y="752582"/>
            <a:ext cx="11726236" cy="535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lgn="just">
              <a:lnSpc>
                <a:spcPct val="150000"/>
              </a:lnSpc>
              <a:spcBef>
                <a:spcPts val="0"/>
              </a:spcBef>
              <a:buNone/>
              <a:defRPr/>
            </a:pPr>
            <a:endParaRPr lang="en-GB" sz="1900" dirty="0">
              <a:solidFill>
                <a:sysClr val="windowText" lastClr="000000"/>
              </a:solidFill>
            </a:endParaRPr>
          </a:p>
          <a:p>
            <a:pPr lvl="0" algn="just">
              <a:lnSpc>
                <a:spcPct val="150000"/>
              </a:lnSpc>
              <a:spcBef>
                <a:spcPts val="0"/>
              </a:spcBef>
              <a:defRPr/>
            </a:pPr>
            <a:endParaRPr lang="en-GB" sz="1900" dirty="0">
              <a:solidFill>
                <a:sysClr val="windowText" lastClr="000000"/>
              </a:solidFill>
            </a:endParaRPr>
          </a:p>
        </p:txBody>
      </p:sp>
      <p:cxnSp>
        <p:nvCxnSpPr>
          <p:cNvPr id="6" name="Straight Connector 5">
            <a:extLst>
              <a:ext uri="{FF2B5EF4-FFF2-40B4-BE49-F238E27FC236}">
                <a16:creationId xmlns:a16="http://schemas.microsoft.com/office/drawing/2014/main" id="{24DADC39-8850-87EE-1ABA-83E2984861FB}"/>
              </a:ext>
            </a:extLst>
          </p:cNvPr>
          <p:cNvCxnSpPr/>
          <p:nvPr/>
        </p:nvCxnSpPr>
        <p:spPr>
          <a:xfrm>
            <a:off x="5348748" y="1370591"/>
            <a:ext cx="0" cy="439502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4C631F3-8157-8323-FDDE-F77AFE1B86DE}"/>
              </a:ext>
            </a:extLst>
          </p:cNvPr>
          <p:cNvSpPr txBox="1"/>
          <p:nvPr/>
        </p:nvSpPr>
        <p:spPr>
          <a:xfrm>
            <a:off x="5442343" y="752582"/>
            <a:ext cx="6472695" cy="6273512"/>
          </a:xfrm>
          <a:prstGeom prst="rect">
            <a:avLst/>
          </a:prstGeom>
          <a:noFill/>
        </p:spPr>
        <p:txBody>
          <a:bodyPr wrap="square" rtlCol="0">
            <a:spAutoFit/>
          </a:bodyPr>
          <a:lstStyle/>
          <a:p>
            <a:pPr algn="just">
              <a:lnSpc>
                <a:spcPct val="150000"/>
              </a:lnSpc>
              <a:defRPr/>
            </a:pPr>
            <a:r>
              <a:rPr lang="en-GB" b="1" dirty="0"/>
              <a:t>Progress to date</a:t>
            </a:r>
          </a:p>
          <a:p>
            <a:pPr marL="285750" indent="-285750" algn="just">
              <a:lnSpc>
                <a:spcPct val="150000"/>
              </a:lnSpc>
              <a:buFont typeface="Arial" panose="020B0604020202020204" pitchFamily="34" charset="0"/>
              <a:buChar char="•"/>
              <a:defRPr/>
            </a:pPr>
            <a:r>
              <a:rPr lang="en-GB" dirty="0"/>
              <a:t>Indigent Register is now being verified and updated for correctness.</a:t>
            </a:r>
          </a:p>
          <a:p>
            <a:pPr marL="285750" indent="-285750" algn="just">
              <a:lnSpc>
                <a:spcPct val="150000"/>
              </a:lnSpc>
              <a:buFont typeface="Arial" panose="020B0604020202020204" pitchFamily="34" charset="0"/>
              <a:buChar char="•"/>
              <a:defRPr/>
            </a:pPr>
            <a:r>
              <a:rPr lang="en-GB" dirty="0"/>
              <a:t>Process of restructuring Contracts Management Department and the Bid Committees are currently.</a:t>
            </a:r>
          </a:p>
          <a:p>
            <a:pPr marL="285750" indent="-285750" algn="just">
              <a:lnSpc>
                <a:spcPct val="150000"/>
              </a:lnSpc>
              <a:buFont typeface="Arial" panose="020B0604020202020204" pitchFamily="34" charset="0"/>
              <a:buChar char="•"/>
              <a:defRPr/>
            </a:pPr>
            <a:r>
              <a:rPr lang="en-GB" dirty="0"/>
              <a:t>Circular on Cost Containment issued, and strict adherence is being monitored. </a:t>
            </a:r>
          </a:p>
          <a:p>
            <a:pPr marL="285750" indent="-285750" algn="just">
              <a:lnSpc>
                <a:spcPct val="150000"/>
              </a:lnSpc>
              <a:buFont typeface="Arial" panose="020B0604020202020204" pitchFamily="34" charset="0"/>
              <a:buChar char="•"/>
              <a:defRPr/>
            </a:pPr>
            <a:r>
              <a:rPr lang="en-GB" dirty="0"/>
              <a:t>Audit undertaken to capacitate payroll unit and movement to finance component for complete control.</a:t>
            </a:r>
          </a:p>
          <a:p>
            <a:pPr marL="285750" indent="-285750" algn="just">
              <a:lnSpc>
                <a:spcPct val="150000"/>
              </a:lnSpc>
              <a:buFont typeface="Arial" panose="020B0604020202020204" pitchFamily="34" charset="0"/>
              <a:buChar char="•"/>
              <a:defRPr/>
            </a:pPr>
            <a:r>
              <a:rPr lang="en-GB" dirty="0"/>
              <a:t>Daily managing Cashflow and Expenditure Control.</a:t>
            </a:r>
          </a:p>
          <a:p>
            <a:pPr marL="285750" indent="-285750" algn="just">
              <a:lnSpc>
                <a:spcPct val="150000"/>
              </a:lnSpc>
              <a:buFont typeface="Arial" panose="020B0604020202020204" pitchFamily="34" charset="0"/>
              <a:buChar char="•"/>
              <a:defRPr/>
            </a:pPr>
            <a:r>
              <a:rPr lang="en-GB" dirty="0"/>
              <a:t>Finance staff nominated for National Treasury training to obtain the Minimum Standards as per the gazette.</a:t>
            </a:r>
          </a:p>
          <a:p>
            <a:pPr marL="285750" indent="-285750" algn="just">
              <a:lnSpc>
                <a:spcPct val="150000"/>
              </a:lnSpc>
              <a:buFont typeface="Arial" panose="020B0604020202020204" pitchFamily="34" charset="0"/>
              <a:buChar char="•"/>
              <a:defRPr/>
            </a:pPr>
            <a:r>
              <a:rPr lang="en-GB" dirty="0"/>
              <a:t>Gross financial misconduct has been detected through duplication of payments and non-compliance with the tariffs on tenders awarded.</a:t>
            </a:r>
          </a:p>
        </p:txBody>
      </p:sp>
      <p:sp>
        <p:nvSpPr>
          <p:cNvPr id="9" name="TextBox 8">
            <a:extLst>
              <a:ext uri="{FF2B5EF4-FFF2-40B4-BE49-F238E27FC236}">
                <a16:creationId xmlns:a16="http://schemas.microsoft.com/office/drawing/2014/main" id="{29868D11-ED6C-AFFF-0D56-D4FE5F770CC0}"/>
              </a:ext>
            </a:extLst>
          </p:cNvPr>
          <p:cNvSpPr txBox="1"/>
          <p:nvPr/>
        </p:nvSpPr>
        <p:spPr>
          <a:xfrm>
            <a:off x="327450" y="697035"/>
            <a:ext cx="4549348" cy="6050374"/>
          </a:xfrm>
          <a:prstGeom prst="rect">
            <a:avLst/>
          </a:prstGeom>
          <a:noFill/>
        </p:spPr>
        <p:txBody>
          <a:bodyPr wrap="square" rtlCol="0">
            <a:spAutoFit/>
          </a:bodyPr>
          <a:lstStyle/>
          <a:p>
            <a:pPr>
              <a:lnSpc>
                <a:spcPct val="150000"/>
              </a:lnSpc>
              <a:spcBef>
                <a:spcPts val="600"/>
              </a:spcBef>
              <a:spcAft>
                <a:spcPts val="1500"/>
              </a:spcAft>
            </a:pPr>
            <a:r>
              <a:rPr lang="en-GB" b="1" dirty="0"/>
              <a:t>Status Quo</a:t>
            </a:r>
          </a:p>
          <a:p>
            <a:pPr marL="285750" marR="0" lvl="0" indent="-285750" algn="just" fontAlgn="auto">
              <a:lnSpc>
                <a:spcPct val="150000"/>
              </a:lnSpc>
              <a:spcBef>
                <a:spcPts val="0"/>
              </a:spcBef>
              <a:spcAft>
                <a:spcPts val="0"/>
              </a:spcAft>
              <a:buClrTx/>
              <a:buSzTx/>
              <a:buFont typeface="Arial" panose="020B0604020202020204" pitchFamily="34" charset="0"/>
              <a:buChar char="•"/>
              <a:tabLst/>
              <a:defRPr/>
            </a:pPr>
            <a:r>
              <a:rPr lang="en-US" dirty="0"/>
              <a:t>Outdated Indigent Register.</a:t>
            </a:r>
          </a:p>
          <a:p>
            <a:pPr marL="285750" marR="0" lvl="0" indent="-285750" algn="just" fontAlgn="auto">
              <a:lnSpc>
                <a:spcPct val="150000"/>
              </a:lnSpc>
              <a:spcBef>
                <a:spcPts val="0"/>
              </a:spcBef>
              <a:spcAft>
                <a:spcPts val="0"/>
              </a:spcAft>
              <a:buClrTx/>
              <a:buSzTx/>
              <a:buFont typeface="Arial" panose="020B0604020202020204" pitchFamily="34" charset="0"/>
              <a:buChar char="•"/>
              <a:tabLst/>
              <a:defRPr/>
            </a:pPr>
            <a:r>
              <a:rPr lang="en-US" dirty="0"/>
              <a:t>Poor synergy between contract management, supply chain and end user (extensions not in line with MFMA) and no value for money.</a:t>
            </a:r>
          </a:p>
          <a:p>
            <a:pPr marL="285750" marR="0" lvl="0" indent="-285750" algn="just" fontAlgn="auto">
              <a:lnSpc>
                <a:spcPct val="150000"/>
              </a:lnSpc>
              <a:spcBef>
                <a:spcPts val="0"/>
              </a:spcBef>
              <a:spcAft>
                <a:spcPts val="0"/>
              </a:spcAft>
              <a:buClrTx/>
              <a:buSzTx/>
              <a:buFont typeface="Arial" panose="020B0604020202020204" pitchFamily="34" charset="0"/>
              <a:buChar char="•"/>
              <a:tabLst/>
              <a:defRPr/>
            </a:pPr>
            <a:r>
              <a:rPr lang="en-US" dirty="0"/>
              <a:t>Cost containment and realistic cash flow management</a:t>
            </a:r>
          </a:p>
          <a:p>
            <a:pPr marL="285750" marR="0" lvl="0" indent="-285750" algn="just" fontAlgn="auto">
              <a:lnSpc>
                <a:spcPct val="150000"/>
              </a:lnSpc>
              <a:spcBef>
                <a:spcPts val="0"/>
              </a:spcBef>
              <a:spcAft>
                <a:spcPts val="0"/>
              </a:spcAft>
              <a:buClrTx/>
              <a:buSzTx/>
              <a:buFont typeface="Arial" panose="020B0604020202020204" pitchFamily="34" charset="0"/>
              <a:buChar char="•"/>
              <a:tabLst/>
              <a:defRPr/>
            </a:pPr>
            <a:r>
              <a:rPr lang="en-US" dirty="0"/>
              <a:t>Inadequate financial control environment</a:t>
            </a:r>
          </a:p>
          <a:p>
            <a:pPr marL="285750" indent="-285750" algn="just">
              <a:lnSpc>
                <a:spcPct val="150000"/>
              </a:lnSpc>
              <a:buFont typeface="Arial" panose="020B0604020202020204" pitchFamily="34" charset="0"/>
              <a:buChar char="•"/>
              <a:defRPr/>
            </a:pPr>
            <a:r>
              <a:rPr lang="en-GB" sz="1800" dirty="0"/>
              <a:t>The payroll department is placed under the wrong component i.e., Corporate Services. It must be place under Finance.</a:t>
            </a:r>
          </a:p>
        </p:txBody>
      </p:sp>
    </p:spTree>
    <p:extLst>
      <p:ext uri="{BB962C8B-B14F-4D97-AF65-F5344CB8AC3E}">
        <p14:creationId xmlns:p14="http://schemas.microsoft.com/office/powerpoint/2010/main" val="66133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33472"/>
          </a:xfrm>
        </p:spPr>
        <p:txBody>
          <a:bodyPr/>
          <a:lstStyle/>
          <a:p>
            <a:pPr algn="ctr"/>
            <a:r>
              <a:rPr lang="en-US" sz="3600" b="1" dirty="0">
                <a:solidFill>
                  <a:schemeClr val="accent2"/>
                </a:solidFill>
                <a:ea typeface="ＭＳ Ｐゴシック" panose="020B0600070205080204" pitchFamily="34" charset="-128"/>
              </a:rPr>
              <a:t>Financial management  </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138314" y="752582"/>
            <a:ext cx="11726236" cy="535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lgn="just">
              <a:lnSpc>
                <a:spcPct val="150000"/>
              </a:lnSpc>
              <a:spcBef>
                <a:spcPts val="0"/>
              </a:spcBef>
              <a:buNone/>
              <a:defRPr/>
            </a:pPr>
            <a:endParaRPr lang="en-GB" sz="1900" dirty="0">
              <a:solidFill>
                <a:sysClr val="windowText" lastClr="000000"/>
              </a:solidFill>
            </a:endParaRPr>
          </a:p>
          <a:p>
            <a:pPr lvl="0" algn="just">
              <a:lnSpc>
                <a:spcPct val="150000"/>
              </a:lnSpc>
              <a:spcBef>
                <a:spcPts val="0"/>
              </a:spcBef>
              <a:defRPr/>
            </a:pPr>
            <a:endParaRPr lang="en-GB" sz="1900" dirty="0">
              <a:solidFill>
                <a:sysClr val="windowText" lastClr="000000"/>
              </a:solidFill>
            </a:endParaRPr>
          </a:p>
        </p:txBody>
      </p:sp>
      <p:cxnSp>
        <p:nvCxnSpPr>
          <p:cNvPr id="6" name="Straight Connector 5">
            <a:extLst>
              <a:ext uri="{FF2B5EF4-FFF2-40B4-BE49-F238E27FC236}">
                <a16:creationId xmlns:a16="http://schemas.microsoft.com/office/drawing/2014/main" id="{24DADC39-8850-87EE-1ABA-83E2984861FB}"/>
              </a:ext>
            </a:extLst>
          </p:cNvPr>
          <p:cNvCxnSpPr/>
          <p:nvPr/>
        </p:nvCxnSpPr>
        <p:spPr>
          <a:xfrm>
            <a:off x="5348748" y="1370591"/>
            <a:ext cx="0" cy="439502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4C631F3-8157-8323-FDDE-F77AFE1B86DE}"/>
              </a:ext>
            </a:extLst>
          </p:cNvPr>
          <p:cNvSpPr txBox="1"/>
          <p:nvPr/>
        </p:nvSpPr>
        <p:spPr>
          <a:xfrm>
            <a:off x="5442343" y="752582"/>
            <a:ext cx="6472695" cy="5039841"/>
          </a:xfrm>
          <a:prstGeom prst="rect">
            <a:avLst/>
          </a:prstGeom>
          <a:noFill/>
        </p:spPr>
        <p:txBody>
          <a:bodyPr wrap="square" rtlCol="0">
            <a:spAutoFit/>
          </a:bodyPr>
          <a:lstStyle/>
          <a:p>
            <a:pPr>
              <a:spcBef>
                <a:spcPts val="600"/>
              </a:spcBef>
              <a:spcAft>
                <a:spcPts val="1500"/>
              </a:spcAft>
            </a:pPr>
            <a:r>
              <a:rPr lang="en-GB" b="1" dirty="0"/>
              <a:t>Progress to date</a:t>
            </a:r>
          </a:p>
          <a:p>
            <a:pPr marL="285750" indent="-285750" algn="just">
              <a:spcBef>
                <a:spcPts val="600"/>
              </a:spcBef>
              <a:spcAft>
                <a:spcPts val="1500"/>
              </a:spcAft>
              <a:buFont typeface="Arial" panose="020B0604020202020204" pitchFamily="34" charset="0"/>
              <a:buChar char="•"/>
            </a:pPr>
            <a:r>
              <a:rPr lang="en-GB" dirty="0"/>
              <a:t>Application for Neighbourhood Development Grant submitted to National Treasury for an amount of approximately R30 million, spent R26 million, R4,2 million remains unspent and an application for roll over has been submitted. </a:t>
            </a:r>
          </a:p>
          <a:p>
            <a:pPr marL="285750" indent="-285750" algn="just">
              <a:spcBef>
                <a:spcPts val="600"/>
              </a:spcBef>
              <a:spcAft>
                <a:spcPts val="1500"/>
              </a:spcAft>
              <a:buFont typeface="Arial" panose="020B0604020202020204" pitchFamily="34" charset="0"/>
              <a:buChar char="•"/>
            </a:pPr>
            <a:r>
              <a:rPr lang="en-GB" dirty="0"/>
              <a:t>Revised Procurement Plans are being aligned to the SDBIP and realistic Cashflows implemented</a:t>
            </a:r>
          </a:p>
          <a:p>
            <a:pPr marL="285750" indent="-285750" algn="just">
              <a:spcBef>
                <a:spcPts val="600"/>
              </a:spcBef>
              <a:spcAft>
                <a:spcPts val="1500"/>
              </a:spcAft>
              <a:buFont typeface="Arial" panose="020B0604020202020204" pitchFamily="34" charset="0"/>
              <a:buChar char="•"/>
            </a:pPr>
            <a:r>
              <a:rPr lang="en-GB" dirty="0"/>
              <a:t>AFS – finalised and submitted to stakeholders and Auditor-General on  August 2022</a:t>
            </a:r>
          </a:p>
          <a:p>
            <a:pPr marL="285750" indent="-285750" algn="just">
              <a:spcBef>
                <a:spcPts val="600"/>
              </a:spcBef>
              <a:spcAft>
                <a:spcPts val="1500"/>
              </a:spcAft>
              <a:buFont typeface="Arial" panose="020B0604020202020204" pitchFamily="34" charset="0"/>
              <a:buChar char="•"/>
            </a:pPr>
            <a:r>
              <a:rPr lang="en-GB" dirty="0"/>
              <a:t>Arrangements are entered with creditors where required. Invalid and irregular invoices submitted to finance</a:t>
            </a:r>
          </a:p>
          <a:p>
            <a:pPr marL="285750" indent="-285750" algn="just">
              <a:spcBef>
                <a:spcPts val="600"/>
              </a:spcBef>
              <a:spcAft>
                <a:spcPts val="1500"/>
              </a:spcAft>
              <a:buFont typeface="Arial" panose="020B0604020202020204" pitchFamily="34" charset="0"/>
              <a:buChar char="•"/>
            </a:pPr>
            <a:r>
              <a:rPr lang="en-GB" dirty="0"/>
              <a:t>All grant funded expenditures are paid within 7 days.</a:t>
            </a:r>
          </a:p>
        </p:txBody>
      </p:sp>
      <p:sp>
        <p:nvSpPr>
          <p:cNvPr id="9" name="TextBox 8">
            <a:extLst>
              <a:ext uri="{FF2B5EF4-FFF2-40B4-BE49-F238E27FC236}">
                <a16:creationId xmlns:a16="http://schemas.microsoft.com/office/drawing/2014/main" id="{29868D11-ED6C-AFFF-0D56-D4FE5F770CC0}"/>
              </a:ext>
            </a:extLst>
          </p:cNvPr>
          <p:cNvSpPr txBox="1"/>
          <p:nvPr/>
        </p:nvSpPr>
        <p:spPr>
          <a:xfrm>
            <a:off x="87826" y="697035"/>
            <a:ext cx="5064274" cy="5455340"/>
          </a:xfrm>
          <a:prstGeom prst="rect">
            <a:avLst/>
          </a:prstGeom>
          <a:noFill/>
        </p:spPr>
        <p:txBody>
          <a:bodyPr wrap="square" rtlCol="0">
            <a:spAutoFit/>
          </a:bodyPr>
          <a:lstStyle/>
          <a:p>
            <a:pPr>
              <a:lnSpc>
                <a:spcPct val="150000"/>
              </a:lnSpc>
              <a:spcBef>
                <a:spcPts val="600"/>
              </a:spcBef>
              <a:spcAft>
                <a:spcPts val="1500"/>
              </a:spcAft>
            </a:pPr>
            <a:r>
              <a:rPr lang="en-GB" b="1" dirty="0"/>
              <a:t>Status Quo</a:t>
            </a:r>
          </a:p>
          <a:p>
            <a:pPr marL="285750" indent="-285750" algn="just">
              <a:spcBef>
                <a:spcPts val="600"/>
              </a:spcBef>
              <a:spcAft>
                <a:spcPts val="1500"/>
              </a:spcAft>
              <a:buFont typeface="Arial" panose="020B0604020202020204" pitchFamily="34" charset="0"/>
              <a:buChar char="•"/>
            </a:pPr>
            <a:r>
              <a:rPr lang="en-GB" dirty="0"/>
              <a:t>Unspent Conditional Grants e.g. USDG &amp; Neighbourhood development grant, a total allocation the unspent conditional grants amounted to R508 750 792. The municipality received approximately R300 million during the last quarter of the financial year.</a:t>
            </a:r>
          </a:p>
          <a:p>
            <a:pPr marL="285750" indent="-285750" algn="just">
              <a:spcBef>
                <a:spcPts val="600"/>
              </a:spcBef>
              <a:spcAft>
                <a:spcPts val="1500"/>
              </a:spcAft>
              <a:buFont typeface="Arial" panose="020B0604020202020204" pitchFamily="34" charset="0"/>
              <a:buChar char="•"/>
            </a:pPr>
            <a:r>
              <a:rPr lang="en-GB" dirty="0"/>
              <a:t>Lack of alignment between procurement Plans and the budget </a:t>
            </a:r>
          </a:p>
          <a:p>
            <a:pPr marL="285750" indent="-285750" algn="just">
              <a:spcBef>
                <a:spcPts val="600"/>
              </a:spcBef>
              <a:spcAft>
                <a:spcPts val="1500"/>
              </a:spcAft>
              <a:buFont typeface="Arial" panose="020B0604020202020204" pitchFamily="34" charset="0"/>
              <a:buChar char="•"/>
            </a:pPr>
            <a:r>
              <a:rPr lang="en-GB" dirty="0"/>
              <a:t>Preparation of AFS – ensuring timeous submission to AG and other stakeholders</a:t>
            </a:r>
          </a:p>
          <a:p>
            <a:pPr marL="285750" indent="-285750" algn="just">
              <a:spcBef>
                <a:spcPts val="600"/>
              </a:spcBef>
              <a:spcAft>
                <a:spcPts val="1500"/>
              </a:spcAft>
              <a:buFont typeface="Arial" panose="020B0604020202020204" pitchFamily="34" charset="0"/>
              <a:buChar char="•"/>
            </a:pPr>
            <a:r>
              <a:rPr lang="en-GB" dirty="0"/>
              <a:t>The municipality is unable to pay all creditors within 30 days due to the following reasons:</a:t>
            </a:r>
          </a:p>
          <a:p>
            <a:pPr marL="285750" indent="-285750" algn="just">
              <a:spcBef>
                <a:spcPts val="600"/>
              </a:spcBef>
              <a:spcAft>
                <a:spcPts val="1500"/>
              </a:spcAft>
              <a:buFont typeface="Arial" panose="020B0604020202020204" pitchFamily="34" charset="0"/>
              <a:buChar char="•"/>
            </a:pPr>
            <a:r>
              <a:rPr lang="en-GB" dirty="0"/>
              <a:t>Cashflow constraints.</a:t>
            </a:r>
          </a:p>
        </p:txBody>
      </p:sp>
    </p:spTree>
    <p:extLst>
      <p:ext uri="{BB962C8B-B14F-4D97-AF65-F5344CB8AC3E}">
        <p14:creationId xmlns:p14="http://schemas.microsoft.com/office/powerpoint/2010/main" val="429824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33472"/>
          </a:xfrm>
        </p:spPr>
        <p:txBody>
          <a:bodyPr/>
          <a:lstStyle/>
          <a:p>
            <a:pPr algn="ctr"/>
            <a:r>
              <a:rPr lang="en-US" sz="3600" b="1" dirty="0">
                <a:solidFill>
                  <a:schemeClr val="accent2"/>
                </a:solidFill>
                <a:ea typeface="ＭＳ Ｐゴシック" panose="020B0600070205080204" pitchFamily="34" charset="-128"/>
              </a:rPr>
              <a:t>Financial management  </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138314" y="752582"/>
            <a:ext cx="11726236" cy="535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lgn="just">
              <a:lnSpc>
                <a:spcPct val="150000"/>
              </a:lnSpc>
              <a:spcBef>
                <a:spcPts val="0"/>
              </a:spcBef>
              <a:buNone/>
              <a:defRPr/>
            </a:pPr>
            <a:endParaRPr lang="en-GB" sz="1900" dirty="0">
              <a:solidFill>
                <a:sysClr val="windowText" lastClr="000000"/>
              </a:solidFill>
            </a:endParaRPr>
          </a:p>
          <a:p>
            <a:pPr lvl="0" algn="just">
              <a:lnSpc>
                <a:spcPct val="150000"/>
              </a:lnSpc>
              <a:spcBef>
                <a:spcPts val="0"/>
              </a:spcBef>
              <a:defRPr/>
            </a:pPr>
            <a:endParaRPr lang="en-GB" sz="1900" dirty="0">
              <a:solidFill>
                <a:sysClr val="windowText" lastClr="000000"/>
              </a:solidFill>
            </a:endParaRPr>
          </a:p>
        </p:txBody>
      </p:sp>
      <p:cxnSp>
        <p:nvCxnSpPr>
          <p:cNvPr id="6" name="Straight Connector 5">
            <a:extLst>
              <a:ext uri="{FF2B5EF4-FFF2-40B4-BE49-F238E27FC236}">
                <a16:creationId xmlns:a16="http://schemas.microsoft.com/office/drawing/2014/main" id="{24DADC39-8850-87EE-1ABA-83E2984861FB}"/>
              </a:ext>
            </a:extLst>
          </p:cNvPr>
          <p:cNvCxnSpPr/>
          <p:nvPr/>
        </p:nvCxnSpPr>
        <p:spPr>
          <a:xfrm>
            <a:off x="5348748" y="1370591"/>
            <a:ext cx="0" cy="439502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4C631F3-8157-8323-FDDE-F77AFE1B86DE}"/>
              </a:ext>
            </a:extLst>
          </p:cNvPr>
          <p:cNvSpPr txBox="1"/>
          <p:nvPr/>
        </p:nvSpPr>
        <p:spPr>
          <a:xfrm>
            <a:off x="5442343" y="752582"/>
            <a:ext cx="6472695" cy="5578450"/>
          </a:xfrm>
          <a:prstGeom prst="rect">
            <a:avLst/>
          </a:prstGeom>
          <a:noFill/>
        </p:spPr>
        <p:txBody>
          <a:bodyPr wrap="square" rtlCol="0">
            <a:spAutoFit/>
          </a:bodyPr>
          <a:lstStyle/>
          <a:p>
            <a:pPr>
              <a:spcBef>
                <a:spcPts val="600"/>
              </a:spcBef>
              <a:spcAft>
                <a:spcPts val="1500"/>
              </a:spcAft>
            </a:pPr>
            <a:r>
              <a:rPr lang="en-GB" b="1" dirty="0"/>
              <a:t>Progress to date</a:t>
            </a:r>
          </a:p>
          <a:p>
            <a:pPr marL="285750" indent="-285750" algn="just">
              <a:spcBef>
                <a:spcPts val="600"/>
              </a:spcBef>
              <a:spcAft>
                <a:spcPts val="1500"/>
              </a:spcAft>
              <a:buFont typeface="Arial" panose="020B0604020202020204" pitchFamily="34" charset="0"/>
              <a:buChar char="•"/>
            </a:pPr>
            <a:r>
              <a:rPr lang="en-GB" dirty="0"/>
              <a:t>Integration process underway to conduct audit and integrate all systems. </a:t>
            </a:r>
          </a:p>
          <a:p>
            <a:pPr marL="285750" indent="-285750" algn="just">
              <a:spcBef>
                <a:spcPts val="600"/>
              </a:spcBef>
              <a:spcAft>
                <a:spcPts val="1500"/>
              </a:spcAft>
              <a:buFont typeface="Arial" panose="020B0604020202020204" pitchFamily="34" charset="0"/>
              <a:buChar char="•"/>
            </a:pPr>
            <a:r>
              <a:rPr lang="en-GB" dirty="0"/>
              <a:t>Revised Procurement Plans are being aligned to the SDBIP and realistic Cashflows implemented</a:t>
            </a:r>
          </a:p>
          <a:p>
            <a:pPr marL="285750" indent="-285750" algn="just">
              <a:spcBef>
                <a:spcPts val="600"/>
              </a:spcBef>
              <a:spcAft>
                <a:spcPts val="1500"/>
              </a:spcAft>
              <a:buFont typeface="Arial" panose="020B0604020202020204" pitchFamily="34" charset="0"/>
              <a:buChar char="•"/>
            </a:pPr>
            <a:r>
              <a:rPr lang="en-GB" dirty="0"/>
              <a:t>AFS – finalised and submitted to stakeholders and Auditor-General on  August 2022</a:t>
            </a:r>
          </a:p>
          <a:p>
            <a:pPr marL="285750" indent="-285750" algn="just">
              <a:spcBef>
                <a:spcPts val="600"/>
              </a:spcBef>
              <a:spcAft>
                <a:spcPts val="1500"/>
              </a:spcAft>
              <a:buFont typeface="Arial" panose="020B0604020202020204" pitchFamily="34" charset="0"/>
              <a:buChar char="•"/>
            </a:pPr>
            <a:r>
              <a:rPr lang="en-GB" dirty="0"/>
              <a:t>Arrangements are entered with creditors where required. Invalid and irregular invoices submitted to finance</a:t>
            </a:r>
          </a:p>
          <a:p>
            <a:pPr marL="285750" indent="-285750" algn="just">
              <a:spcBef>
                <a:spcPts val="600"/>
              </a:spcBef>
              <a:spcAft>
                <a:spcPts val="1500"/>
              </a:spcAft>
              <a:buFont typeface="Arial" panose="020B0604020202020204" pitchFamily="34" charset="0"/>
              <a:buChar char="•"/>
            </a:pPr>
            <a:r>
              <a:rPr lang="en-GB" dirty="0"/>
              <a:t>All grant funded expenditures are paid within 7 days.</a:t>
            </a:r>
          </a:p>
          <a:p>
            <a:pPr marL="285750" indent="-285750" algn="just">
              <a:spcBef>
                <a:spcPts val="600"/>
              </a:spcBef>
              <a:spcAft>
                <a:spcPts val="1500"/>
              </a:spcAft>
              <a:buFont typeface="Arial" panose="020B0604020202020204" pitchFamily="34" charset="0"/>
              <a:buChar char="•"/>
            </a:pPr>
            <a:r>
              <a:rPr lang="en-GB" dirty="0"/>
              <a:t>Repair fleet and reduce outsourcing. (Address excessive claim of overtime.</a:t>
            </a:r>
          </a:p>
          <a:p>
            <a:pPr marL="285750" indent="-285750" algn="just">
              <a:spcBef>
                <a:spcPts val="600"/>
              </a:spcBef>
              <a:spcAft>
                <a:spcPts val="1500"/>
              </a:spcAft>
              <a:buFont typeface="Arial" panose="020B0604020202020204" pitchFamily="34" charset="0"/>
              <a:buChar char="•"/>
            </a:pPr>
            <a:r>
              <a:rPr lang="en-GB" dirty="0"/>
              <a:t>Introduction of Shift system at LLF for deliberation. </a:t>
            </a:r>
          </a:p>
        </p:txBody>
      </p:sp>
      <p:sp>
        <p:nvSpPr>
          <p:cNvPr id="9" name="TextBox 8">
            <a:extLst>
              <a:ext uri="{FF2B5EF4-FFF2-40B4-BE49-F238E27FC236}">
                <a16:creationId xmlns:a16="http://schemas.microsoft.com/office/drawing/2014/main" id="{29868D11-ED6C-AFFF-0D56-D4FE5F770CC0}"/>
              </a:ext>
            </a:extLst>
          </p:cNvPr>
          <p:cNvSpPr txBox="1"/>
          <p:nvPr/>
        </p:nvSpPr>
        <p:spPr>
          <a:xfrm>
            <a:off x="87826" y="697035"/>
            <a:ext cx="5064274" cy="5219378"/>
          </a:xfrm>
          <a:prstGeom prst="rect">
            <a:avLst/>
          </a:prstGeom>
          <a:noFill/>
        </p:spPr>
        <p:txBody>
          <a:bodyPr wrap="square" rtlCol="0">
            <a:spAutoFit/>
          </a:bodyPr>
          <a:lstStyle/>
          <a:p>
            <a:pPr>
              <a:lnSpc>
                <a:spcPct val="150000"/>
              </a:lnSpc>
              <a:spcBef>
                <a:spcPts val="600"/>
              </a:spcBef>
              <a:spcAft>
                <a:spcPts val="1500"/>
              </a:spcAft>
            </a:pPr>
            <a:r>
              <a:rPr lang="en-GB" b="1" dirty="0"/>
              <a:t>Status Quo</a:t>
            </a:r>
          </a:p>
          <a:p>
            <a:pPr marL="461963" indent="-285750" algn="just" defTabSz="914400" eaLnBrk="1" hangingPunct="1">
              <a:lnSpc>
                <a:spcPct val="150000"/>
              </a:lnSpc>
              <a:spcBef>
                <a:spcPts val="0"/>
              </a:spcBef>
              <a:buFont typeface="Arial" panose="020B0604020202020204" pitchFamily="34" charset="0"/>
              <a:buChar char="•"/>
            </a:pPr>
            <a:r>
              <a:rPr lang="en-GB" sz="1800" dirty="0"/>
              <a:t>There are too many operating systems in the municipality, hence no synergy.</a:t>
            </a:r>
          </a:p>
          <a:p>
            <a:pPr marL="461963" indent="-285750" algn="just" defTabSz="914400" eaLnBrk="1" hangingPunct="1">
              <a:lnSpc>
                <a:spcPct val="150000"/>
              </a:lnSpc>
              <a:spcBef>
                <a:spcPts val="0"/>
              </a:spcBef>
              <a:buFont typeface="Arial" panose="020B0604020202020204" pitchFamily="34" charset="0"/>
              <a:buChar char="•"/>
            </a:pPr>
            <a:r>
              <a:rPr lang="en-GB" sz="1800" dirty="0"/>
              <a:t>Heavy reliance on consultants to perform duties such as compiling financial statements and assets management.</a:t>
            </a:r>
          </a:p>
          <a:p>
            <a:pPr marL="461963" indent="-285750" algn="just" defTabSz="914400" eaLnBrk="1" hangingPunct="1">
              <a:lnSpc>
                <a:spcPct val="150000"/>
              </a:lnSpc>
              <a:spcBef>
                <a:spcPts val="0"/>
              </a:spcBef>
              <a:buFont typeface="Arial" panose="020B0604020202020204" pitchFamily="34" charset="0"/>
              <a:buChar char="•"/>
            </a:pPr>
            <a:r>
              <a:rPr lang="en-GB" sz="1800" dirty="0"/>
              <a:t>The overtime costs is amounting to R186m per annum. </a:t>
            </a:r>
          </a:p>
          <a:p>
            <a:pPr marL="461963" indent="-285750" algn="just" defTabSz="914400" eaLnBrk="1" hangingPunct="1">
              <a:lnSpc>
                <a:spcPct val="150000"/>
              </a:lnSpc>
              <a:spcBef>
                <a:spcPts val="0"/>
              </a:spcBef>
              <a:buFont typeface="Arial" panose="020B0604020202020204" pitchFamily="34" charset="0"/>
              <a:buChar char="•"/>
            </a:pPr>
            <a:r>
              <a:rPr lang="en-GB" sz="1800" dirty="0"/>
              <a:t>The acting allowances is also exorbitant at approximately R60m per annum.</a:t>
            </a:r>
          </a:p>
          <a:p>
            <a:pPr marL="461963" indent="-285750" algn="just" defTabSz="914400" eaLnBrk="1" hangingPunct="1">
              <a:lnSpc>
                <a:spcPct val="150000"/>
              </a:lnSpc>
              <a:spcBef>
                <a:spcPts val="0"/>
              </a:spcBef>
              <a:buFont typeface="Arial" panose="020B0604020202020204" pitchFamily="34" charset="0"/>
              <a:buChar char="•"/>
            </a:pPr>
            <a:r>
              <a:rPr lang="en-GB" dirty="0"/>
              <a:t>Repairs and maintenance works contracted.</a:t>
            </a:r>
            <a:endParaRPr lang="en-GB" sz="1800" dirty="0"/>
          </a:p>
        </p:txBody>
      </p:sp>
    </p:spTree>
    <p:extLst>
      <p:ext uri="{BB962C8B-B14F-4D97-AF65-F5344CB8AC3E}">
        <p14:creationId xmlns:p14="http://schemas.microsoft.com/office/powerpoint/2010/main" val="3035344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215780" y="71422"/>
            <a:ext cx="11205636" cy="433472"/>
          </a:xfrm>
        </p:spPr>
        <p:txBody>
          <a:bodyPr/>
          <a:lstStyle/>
          <a:p>
            <a:pPr algn="ctr"/>
            <a:r>
              <a:rPr lang="en-ZA" sz="3600" b="1" dirty="0">
                <a:solidFill>
                  <a:schemeClr val="accent2"/>
                </a:solidFill>
                <a:ea typeface="ＭＳ Ｐゴシック" panose="020B0600070205080204" pitchFamily="34" charset="-128"/>
              </a:rPr>
              <a:t>FINANCIAL MANAGEMENT </a:t>
            </a:r>
            <a:r>
              <a:rPr lang="en-ZA" b="1" dirty="0">
                <a:solidFill>
                  <a:schemeClr val="accent2"/>
                </a:solidFill>
              </a:rPr>
              <a:t> </a:t>
            </a:r>
          </a:p>
        </p:txBody>
      </p:sp>
      <p:sp>
        <p:nvSpPr>
          <p:cNvPr id="4" name="TextBox 3">
            <a:extLst>
              <a:ext uri="{FF2B5EF4-FFF2-40B4-BE49-F238E27FC236}">
                <a16:creationId xmlns:a16="http://schemas.microsoft.com/office/drawing/2014/main" id="{465C4A26-8F6A-D468-BA94-5471CAECB578}"/>
              </a:ext>
            </a:extLst>
          </p:cNvPr>
          <p:cNvSpPr txBox="1"/>
          <p:nvPr/>
        </p:nvSpPr>
        <p:spPr>
          <a:xfrm>
            <a:off x="359596" y="750013"/>
            <a:ext cx="11445411" cy="369332"/>
          </a:xfrm>
          <a:prstGeom prst="rect">
            <a:avLst/>
          </a:prstGeom>
          <a:noFill/>
        </p:spPr>
        <p:txBody>
          <a:bodyPr wrap="square" rtlCol="0">
            <a:spAutoFit/>
          </a:bodyPr>
          <a:lstStyle/>
          <a:p>
            <a:r>
              <a:rPr lang="en-GB" b="1" dirty="0"/>
              <a:t>OUTSTANDING DEBT </a:t>
            </a:r>
            <a:endParaRPr lang="en-US" b="1" dirty="0"/>
          </a:p>
        </p:txBody>
      </p:sp>
      <p:graphicFrame>
        <p:nvGraphicFramePr>
          <p:cNvPr id="5" name="Table 5">
            <a:extLst>
              <a:ext uri="{FF2B5EF4-FFF2-40B4-BE49-F238E27FC236}">
                <a16:creationId xmlns:a16="http://schemas.microsoft.com/office/drawing/2014/main" id="{590452C3-0B48-E880-6F57-FE6D49A3E5C0}"/>
              </a:ext>
            </a:extLst>
          </p:cNvPr>
          <p:cNvGraphicFramePr>
            <a:graphicFrameLocks noGrp="1"/>
          </p:cNvGraphicFramePr>
          <p:nvPr>
            <p:extLst>
              <p:ext uri="{D42A27DB-BD31-4B8C-83A1-F6EECF244321}">
                <p14:modId xmlns:p14="http://schemas.microsoft.com/office/powerpoint/2010/main" val="2210788262"/>
              </p:ext>
            </p:extLst>
          </p:nvPr>
        </p:nvGraphicFramePr>
        <p:xfrm>
          <a:off x="386993" y="1427588"/>
          <a:ext cx="10959434" cy="4659091"/>
        </p:xfrm>
        <a:graphic>
          <a:graphicData uri="http://schemas.openxmlformats.org/drawingml/2006/table">
            <a:tbl>
              <a:tblPr firstRow="1" bandRow="1">
                <a:tableStyleId>{5C22544A-7EE6-4342-B048-85BDC9FD1C3A}</a:tableStyleId>
              </a:tblPr>
              <a:tblGrid>
                <a:gridCol w="3653145">
                  <a:extLst>
                    <a:ext uri="{9D8B030D-6E8A-4147-A177-3AD203B41FA5}">
                      <a16:colId xmlns:a16="http://schemas.microsoft.com/office/drawing/2014/main" val="3481363735"/>
                    </a:ext>
                  </a:extLst>
                </a:gridCol>
                <a:gridCol w="2423156">
                  <a:extLst>
                    <a:ext uri="{9D8B030D-6E8A-4147-A177-3AD203B41FA5}">
                      <a16:colId xmlns:a16="http://schemas.microsoft.com/office/drawing/2014/main" val="2770341995"/>
                    </a:ext>
                  </a:extLst>
                </a:gridCol>
                <a:gridCol w="4883133">
                  <a:extLst>
                    <a:ext uri="{9D8B030D-6E8A-4147-A177-3AD203B41FA5}">
                      <a16:colId xmlns:a16="http://schemas.microsoft.com/office/drawing/2014/main" val="487738149"/>
                    </a:ext>
                  </a:extLst>
                </a:gridCol>
              </a:tblGrid>
              <a:tr h="547708">
                <a:tc>
                  <a:txBody>
                    <a:bodyPr/>
                    <a:lstStyle/>
                    <a:p>
                      <a:r>
                        <a:rPr lang="en-GB" dirty="0"/>
                        <a:t>Institution</a:t>
                      </a:r>
                    </a:p>
                  </a:txBody>
                  <a:tcPr/>
                </a:tc>
                <a:tc>
                  <a:txBody>
                    <a:bodyPr/>
                    <a:lstStyle/>
                    <a:p>
                      <a:r>
                        <a:rPr lang="en-GB" dirty="0"/>
                        <a:t>Total</a:t>
                      </a:r>
                      <a:endParaRPr lang="en-GB" sz="1200" dirty="0"/>
                    </a:p>
                  </a:txBody>
                  <a:tcPr/>
                </a:tc>
                <a:tc>
                  <a:txBody>
                    <a:bodyPr/>
                    <a:lstStyle/>
                    <a:p>
                      <a:r>
                        <a:rPr lang="en-GB" dirty="0"/>
                        <a:t>Action Undertaken</a:t>
                      </a:r>
                    </a:p>
                  </a:txBody>
                  <a:tcPr/>
                </a:tc>
                <a:extLst>
                  <a:ext uri="{0D108BD9-81ED-4DB2-BD59-A6C34878D82A}">
                    <a16:rowId xmlns:a16="http://schemas.microsoft.com/office/drawing/2014/main" val="2266416635"/>
                  </a:ext>
                </a:extLst>
              </a:tr>
              <a:tr h="1186701">
                <a:tc>
                  <a:txBody>
                    <a:bodyPr/>
                    <a:lstStyle/>
                    <a:p>
                      <a:r>
                        <a:rPr lang="en-GB" dirty="0"/>
                        <a:t>Organ of State (inclusive of all gov dept &amp; parastatals</a:t>
                      </a:r>
                    </a:p>
                  </a:txBody>
                  <a:tcPr/>
                </a:tc>
                <a:tc>
                  <a:txBody>
                    <a:bodyPr/>
                    <a:lstStyle/>
                    <a:p>
                      <a:r>
                        <a:rPr lang="en-GB" dirty="0"/>
                        <a:t>R1,321bn</a:t>
                      </a:r>
                    </a:p>
                  </a:txBody>
                  <a:tcPr/>
                </a:tc>
                <a:tc>
                  <a:txBody>
                    <a:bodyPr/>
                    <a:lstStyle/>
                    <a:p>
                      <a:pPr marL="285750" indent="-285750">
                        <a:buFont typeface="Arial" panose="020B0604020202020204" pitchFamily="34" charset="0"/>
                        <a:buChar char="•"/>
                      </a:pPr>
                      <a:r>
                        <a:rPr lang="en-GB" dirty="0"/>
                        <a:t>Engaged provincial public works through Office of the Premier</a:t>
                      </a:r>
                    </a:p>
                    <a:p>
                      <a:pPr marL="285750" indent="-285750">
                        <a:buFont typeface="Arial" panose="020B0604020202020204" pitchFamily="34" charset="0"/>
                        <a:buChar char="•"/>
                      </a:pPr>
                      <a:r>
                        <a:rPr lang="en-GB" dirty="0"/>
                        <a:t>Commitment made for payment of R86m. Public Works made payment of R33m.</a:t>
                      </a:r>
                    </a:p>
                  </a:txBody>
                  <a:tcPr/>
                </a:tc>
                <a:extLst>
                  <a:ext uri="{0D108BD9-81ED-4DB2-BD59-A6C34878D82A}">
                    <a16:rowId xmlns:a16="http://schemas.microsoft.com/office/drawing/2014/main" val="836659374"/>
                  </a:ext>
                </a:extLst>
              </a:tr>
              <a:tr h="2008263">
                <a:tc>
                  <a:txBody>
                    <a:bodyPr/>
                    <a:lstStyle/>
                    <a:p>
                      <a:r>
                        <a:rPr lang="en-GB" dirty="0"/>
                        <a:t>Commercial</a:t>
                      </a:r>
                    </a:p>
                  </a:txBody>
                  <a:tcPr/>
                </a:tc>
                <a:tc>
                  <a:txBody>
                    <a:bodyPr/>
                    <a:lstStyle/>
                    <a:p>
                      <a:r>
                        <a:rPr lang="en-GB" dirty="0"/>
                        <a:t>R1,577bn</a:t>
                      </a:r>
                    </a:p>
                  </a:txBody>
                  <a:tcPr/>
                </a:tc>
                <a:tc>
                  <a:txBody>
                    <a:bodyPr/>
                    <a:lstStyle/>
                    <a:p>
                      <a:pPr marL="285750" indent="-285750">
                        <a:buFont typeface="Arial" panose="020B0604020202020204" pitchFamily="34" charset="0"/>
                        <a:buChar char="•"/>
                      </a:pPr>
                      <a:r>
                        <a:rPr lang="en-GB" dirty="0"/>
                        <a:t>Profile top 100 business owing municipality.</a:t>
                      </a:r>
                    </a:p>
                    <a:p>
                      <a:pPr marL="285750" indent="-285750">
                        <a:buFont typeface="Arial" panose="020B0604020202020204" pitchFamily="34" charset="0"/>
                        <a:buChar char="•"/>
                      </a:pPr>
                      <a:r>
                        <a:rPr lang="en-GB" dirty="0"/>
                        <a:t>Enforcement of credit control and debt collection policy.</a:t>
                      </a:r>
                    </a:p>
                    <a:p>
                      <a:pPr marL="285750" indent="-285750">
                        <a:buFont typeface="Arial" panose="020B0604020202020204" pitchFamily="34" charset="0"/>
                        <a:buChar char="•"/>
                      </a:pPr>
                      <a:r>
                        <a:rPr lang="en-GB" dirty="0"/>
                        <a:t>Disconnection conducted but not effective.</a:t>
                      </a:r>
                    </a:p>
                    <a:p>
                      <a:pPr marL="285750" indent="-285750">
                        <a:buFont typeface="Arial" panose="020B0604020202020204" pitchFamily="34" charset="0"/>
                        <a:buChar char="•"/>
                      </a:pPr>
                      <a:r>
                        <a:rPr lang="en-GB" dirty="0"/>
                        <a:t>Collaboration with CENTLEC for joint disconnections.</a:t>
                      </a:r>
                    </a:p>
                  </a:txBody>
                  <a:tcPr/>
                </a:tc>
                <a:extLst>
                  <a:ext uri="{0D108BD9-81ED-4DB2-BD59-A6C34878D82A}">
                    <a16:rowId xmlns:a16="http://schemas.microsoft.com/office/drawing/2014/main" val="687118987"/>
                  </a:ext>
                </a:extLst>
              </a:tr>
              <a:tr h="912847">
                <a:tc>
                  <a:txBody>
                    <a:bodyPr/>
                    <a:lstStyle/>
                    <a:p>
                      <a:r>
                        <a:rPr lang="en-GB" dirty="0"/>
                        <a:t>Households</a:t>
                      </a:r>
                    </a:p>
                  </a:txBody>
                  <a:tcPr/>
                </a:tc>
                <a:tc>
                  <a:txBody>
                    <a:bodyPr/>
                    <a:lstStyle/>
                    <a:p>
                      <a:r>
                        <a:rPr lang="en-GB" dirty="0"/>
                        <a:t>R6,019bn</a:t>
                      </a:r>
                    </a:p>
                  </a:txBody>
                  <a:tcPr/>
                </a:tc>
                <a:tc>
                  <a:txBody>
                    <a:bodyPr/>
                    <a:lstStyle/>
                    <a:p>
                      <a:pPr marL="285750" indent="-285750">
                        <a:buFont typeface="Arial" panose="020B0604020202020204" pitchFamily="34" charset="0"/>
                        <a:buChar char="•"/>
                      </a:pPr>
                      <a:r>
                        <a:rPr lang="en-GB" dirty="0"/>
                        <a:t>Issued 14 days notices once completed with businesses. Similar approach as commercial.</a:t>
                      </a:r>
                    </a:p>
                  </a:txBody>
                  <a:tcPr/>
                </a:tc>
                <a:extLst>
                  <a:ext uri="{0D108BD9-81ED-4DB2-BD59-A6C34878D82A}">
                    <a16:rowId xmlns:a16="http://schemas.microsoft.com/office/drawing/2014/main" val="1067866459"/>
                  </a:ext>
                </a:extLst>
              </a:tr>
            </a:tbl>
          </a:graphicData>
        </a:graphic>
      </p:graphicFrame>
    </p:spTree>
    <p:extLst>
      <p:ext uri="{BB962C8B-B14F-4D97-AF65-F5344CB8AC3E}">
        <p14:creationId xmlns:p14="http://schemas.microsoft.com/office/powerpoint/2010/main" val="355911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ZA" altLang="en-US" b="1" dirty="0">
                <a:solidFill>
                  <a:schemeClr val="accent2"/>
                </a:solidFill>
                <a:ea typeface="ＭＳ Ｐゴシック" panose="020B0600070205080204" pitchFamily="34" charset="-128"/>
              </a:rPr>
              <a:t>Purpose </a:t>
            </a:r>
            <a:r>
              <a:rPr lang="en-ZA" altLang="en-US" sz="2400" b="1" dirty="0">
                <a:solidFill>
                  <a:schemeClr val="accent2"/>
                </a:solidFill>
                <a:ea typeface="ＭＳ Ｐゴシック" panose="020B0600070205080204" pitchFamily="34" charset="-128"/>
              </a:rPr>
              <a:t> </a:t>
            </a:r>
            <a:endParaRPr lang="en-ZA" b="1" dirty="0">
              <a:solidFill>
                <a:schemeClr val="accent2"/>
              </a:solidFill>
            </a:endParaRP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225288" y="781878"/>
            <a:ext cx="11966712" cy="5966670"/>
          </a:xfrm>
        </p:spPr>
        <p:txBody>
          <a:bodyPr/>
          <a:lstStyle/>
          <a:p>
            <a:pPr marL="0" indent="0" algn="just">
              <a:buClr>
                <a:srgbClr val="FF0000"/>
              </a:buClr>
              <a:buNone/>
            </a:pPr>
            <a:endParaRPr lang="en-US" sz="2800" dirty="0">
              <a:solidFill>
                <a:schemeClr val="tx1"/>
              </a:solidFill>
            </a:endParaRPr>
          </a:p>
          <a:p>
            <a:pPr marL="0" indent="0" algn="just">
              <a:buClr>
                <a:srgbClr val="FF0000"/>
              </a:buClr>
              <a:buNone/>
            </a:pPr>
            <a:endParaRPr lang="en-US" sz="2400" dirty="0"/>
          </a:p>
          <a:p>
            <a:pPr marL="92075" indent="-92075" algn="just">
              <a:buClr>
                <a:srgbClr val="FF0000"/>
              </a:buClr>
              <a:buNone/>
            </a:pPr>
            <a:r>
              <a:rPr lang="en-US" sz="2400" dirty="0"/>
              <a:t> To brief the Portfolio Committee of COGTA on the status of the section 139(7) intervention in </a:t>
            </a:r>
            <a:r>
              <a:rPr lang="en-US" sz="2400" dirty="0" err="1"/>
              <a:t>Manguang</a:t>
            </a:r>
            <a:r>
              <a:rPr lang="en-US" sz="2400" dirty="0"/>
              <a:t> Metro. </a:t>
            </a:r>
          </a:p>
        </p:txBody>
      </p:sp>
    </p:spTree>
    <p:extLst>
      <p:ext uri="{BB962C8B-B14F-4D97-AF65-F5344CB8AC3E}">
        <p14:creationId xmlns:p14="http://schemas.microsoft.com/office/powerpoint/2010/main" val="826030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33472"/>
          </a:xfrm>
        </p:spPr>
        <p:txBody>
          <a:bodyPr/>
          <a:lstStyle/>
          <a:p>
            <a:pPr algn="ctr"/>
            <a:r>
              <a:rPr lang="en-US" sz="3600" b="1" dirty="0">
                <a:solidFill>
                  <a:schemeClr val="accent2"/>
                </a:solidFill>
                <a:ea typeface="ＭＳ Ｐゴシック" panose="020B0600070205080204" pitchFamily="34" charset="-128"/>
              </a:rPr>
              <a:t>Service delivery : HUMAN SETTLEMENT</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232882" y="686761"/>
            <a:ext cx="11726236" cy="575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buNone/>
            </a:pPr>
            <a:endParaRPr lang="en-GB" sz="1900" dirty="0">
              <a:solidFill>
                <a:prstClr val="black"/>
              </a:solidFill>
              <a:latin typeface="+mj-lt"/>
              <a:ea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C1BE3108-CF3C-C2E2-BACA-AED1D54A4D55}"/>
              </a:ext>
            </a:extLst>
          </p:cNvPr>
          <p:cNvCxnSpPr/>
          <p:nvPr/>
        </p:nvCxnSpPr>
        <p:spPr>
          <a:xfrm>
            <a:off x="3303642" y="961655"/>
            <a:ext cx="0" cy="499478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9A9384B-5FF9-C811-6E41-B8295218AF5F}"/>
              </a:ext>
            </a:extLst>
          </p:cNvPr>
          <p:cNvSpPr txBox="1"/>
          <p:nvPr/>
        </p:nvSpPr>
        <p:spPr>
          <a:xfrm>
            <a:off x="3441291" y="715305"/>
            <a:ext cx="8602674" cy="5501506"/>
          </a:xfrm>
          <a:prstGeom prst="rect">
            <a:avLst/>
          </a:prstGeom>
          <a:noFill/>
        </p:spPr>
        <p:txBody>
          <a:bodyPr wrap="square" rtlCol="0">
            <a:spAutoFit/>
          </a:bodyPr>
          <a:lstStyle/>
          <a:p>
            <a:pPr marL="176213" lvl="0" algn="just">
              <a:lnSpc>
                <a:spcPct val="150000"/>
              </a:lnSpc>
              <a:spcBef>
                <a:spcPts val="0"/>
              </a:spcBef>
              <a:spcAft>
                <a:spcPts val="0"/>
              </a:spcAft>
            </a:pPr>
            <a:r>
              <a:rPr lang="en-GB" sz="1900" b="1" dirty="0">
                <a:solidFill>
                  <a:prstClr val="black"/>
                </a:solidFill>
                <a:latin typeface="+mj-lt"/>
                <a:cs typeface="Times New Roman" panose="02020603050405020304" pitchFamily="18" charset="0"/>
              </a:rPr>
              <a:t>Progress to date</a:t>
            </a:r>
          </a:p>
          <a:p>
            <a:pPr marL="342900" indent="-342900" algn="just">
              <a:buFont typeface="Arial" panose="020B0604020202020204" pitchFamily="34" charset="0"/>
              <a:buChar char="•"/>
            </a:pPr>
            <a:r>
              <a:rPr lang="en-US" sz="1900" dirty="0"/>
              <a:t>SHRA has taken over management of FRESHCO and placed it under administration. Administrator has concluded the process and will be presenting the final report to MAYCO &amp; Council</a:t>
            </a:r>
          </a:p>
          <a:p>
            <a:pPr marL="342900" indent="-342900" algn="just">
              <a:buFont typeface="Arial" panose="020B0604020202020204" pitchFamily="34" charset="0"/>
              <a:buChar char="•"/>
            </a:pPr>
            <a:r>
              <a:rPr lang="en-US" sz="1900" dirty="0"/>
              <a:t>Mixed development project is underway. Social Housing Phase concluded but land transfer remains unresolved. Acting City Manager was engaged by SHRA &amp; Developer on the matter. Land belongs to Municipality.</a:t>
            </a:r>
          </a:p>
          <a:p>
            <a:pPr marL="342900" indent="-342900" algn="just">
              <a:buFont typeface="Arial" panose="020B0604020202020204" pitchFamily="34" charset="0"/>
              <a:buChar char="•"/>
            </a:pPr>
            <a:r>
              <a:rPr lang="en-US" sz="1900" dirty="0"/>
              <a:t>22 rental schemes belonging to the municipality. MMM started with the process of conducting audits in some of the units. One of the old age homes has been audited. Some of the tenants have already signed new agreements and awaiting to be signed by MMM.</a:t>
            </a:r>
          </a:p>
          <a:p>
            <a:pPr marL="342900" indent="-342900" algn="just">
              <a:buFont typeface="Arial" panose="020B0604020202020204" pitchFamily="34" charset="0"/>
              <a:buChar char="•"/>
            </a:pPr>
            <a:r>
              <a:rPr lang="en-US" sz="1900" dirty="0"/>
              <a:t>Vista Park 3 Developer is still on-site. Internal services installed at extension 261 which is now ready for construction of Top structures.</a:t>
            </a:r>
          </a:p>
          <a:p>
            <a:pPr marL="342900" indent="-342900" algn="just">
              <a:buFont typeface="Arial" panose="020B0604020202020204" pitchFamily="34" charset="0"/>
              <a:buChar char="•"/>
            </a:pPr>
            <a:r>
              <a:rPr lang="en-US" sz="1900" dirty="0"/>
              <a:t>Developer is currently installing internal services at extension 263 &amp; 263.</a:t>
            </a:r>
          </a:p>
          <a:p>
            <a:pPr marL="342900" indent="-342900" algn="just">
              <a:buFont typeface="Arial" panose="020B0604020202020204" pitchFamily="34" charset="0"/>
              <a:buChar char="•"/>
            </a:pPr>
            <a:r>
              <a:rPr lang="en-US" sz="1900" dirty="0"/>
              <a:t>Developer awaiting MMM to confirm housing typologies to be constructed in various extensions including student accommodation. Land valuation process has been concluded.</a:t>
            </a:r>
          </a:p>
          <a:p>
            <a:pPr marL="342900" indent="-342900" algn="just">
              <a:buFont typeface="Arial" panose="020B0604020202020204" pitchFamily="34" charset="0"/>
              <a:buChar char="•"/>
            </a:pPr>
            <a:r>
              <a:rPr lang="en-US" sz="1900" dirty="0"/>
              <a:t>Over 3000 title deeds were issued</a:t>
            </a:r>
            <a:endParaRPr lang="en-ZA" sz="1900" dirty="0"/>
          </a:p>
        </p:txBody>
      </p:sp>
      <p:sp>
        <p:nvSpPr>
          <p:cNvPr id="9" name="TextBox 8">
            <a:extLst>
              <a:ext uri="{FF2B5EF4-FFF2-40B4-BE49-F238E27FC236}">
                <a16:creationId xmlns:a16="http://schemas.microsoft.com/office/drawing/2014/main" id="{20FE7F88-0EC8-EE5A-0C74-906EFD114258}"/>
              </a:ext>
            </a:extLst>
          </p:cNvPr>
          <p:cNvSpPr txBox="1"/>
          <p:nvPr/>
        </p:nvSpPr>
        <p:spPr>
          <a:xfrm>
            <a:off x="355651" y="686761"/>
            <a:ext cx="2652555" cy="5424562"/>
          </a:xfrm>
          <a:prstGeom prst="rect">
            <a:avLst/>
          </a:prstGeom>
          <a:noFill/>
        </p:spPr>
        <p:txBody>
          <a:bodyPr wrap="square" rtlCol="0">
            <a:spAutoFit/>
          </a:bodyPr>
          <a:lstStyle/>
          <a:p>
            <a:pPr>
              <a:lnSpc>
                <a:spcPct val="150000"/>
              </a:lnSpc>
            </a:pPr>
            <a:r>
              <a:rPr lang="en-GB" sz="1900" b="1" dirty="0">
                <a:solidFill>
                  <a:prstClr val="black"/>
                </a:solidFill>
                <a:latin typeface="+mj-lt"/>
                <a:cs typeface="Times New Roman" panose="02020603050405020304" pitchFamily="18" charset="0"/>
              </a:rPr>
              <a:t>Status Quo:</a:t>
            </a:r>
          </a:p>
          <a:p>
            <a:pPr marL="342900" indent="-342900" algn="just">
              <a:buFont typeface="Arial" panose="020B0604020202020204" pitchFamily="34" charset="0"/>
              <a:buChar char="•"/>
            </a:pPr>
            <a:r>
              <a:rPr lang="en-US" sz="2000" dirty="0" err="1"/>
              <a:t>Brandwaag</a:t>
            </a:r>
            <a:r>
              <a:rPr lang="en-US" sz="2000" dirty="0"/>
              <a:t> Social</a:t>
            </a:r>
          </a:p>
          <a:p>
            <a:pPr algn="just"/>
            <a:endParaRPr lang="en-US" sz="2000" dirty="0"/>
          </a:p>
          <a:p>
            <a:pPr algn="just"/>
            <a:endParaRPr lang="en-US" sz="2000" dirty="0"/>
          </a:p>
          <a:p>
            <a:pPr marL="342900" indent="-342900" algn="just">
              <a:buFont typeface="Arial" panose="020B0604020202020204" pitchFamily="34" charset="0"/>
              <a:buChar char="•"/>
            </a:pPr>
            <a:r>
              <a:rPr lang="en-US" sz="2000" dirty="0"/>
              <a:t>Hillside View project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Municipal Rental</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Vista Park 3</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Land Acquisition</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Title Deeds</a:t>
            </a:r>
            <a:endParaRPr lang="en-GB" dirty="0"/>
          </a:p>
        </p:txBody>
      </p:sp>
    </p:spTree>
    <p:extLst>
      <p:ext uri="{BB962C8B-B14F-4D97-AF65-F5344CB8AC3E}">
        <p14:creationId xmlns:p14="http://schemas.microsoft.com/office/powerpoint/2010/main" val="105218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33472"/>
          </a:xfrm>
        </p:spPr>
        <p:txBody>
          <a:bodyPr/>
          <a:lstStyle/>
          <a:p>
            <a:pPr algn="ctr"/>
            <a:r>
              <a:rPr lang="en-US" sz="2800" b="1" dirty="0">
                <a:solidFill>
                  <a:schemeClr val="accent2"/>
                </a:solidFill>
                <a:ea typeface="ＭＳ Ｐゴシック" panose="020B0600070205080204" pitchFamily="34" charset="-128"/>
              </a:rPr>
              <a:t>Service delivery: HUMAN SETTLEMENTDS  </a:t>
            </a:r>
            <a:endParaRPr lang="en-ZA" sz="28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232882" y="811657"/>
            <a:ext cx="11726236" cy="604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just">
              <a:buFontTx/>
              <a:buNone/>
            </a:pPr>
            <a:r>
              <a:rPr lang="en-US" sz="2000" b="1" kern="0" dirty="0">
                <a:latin typeface="Arial" panose="020B0604020202020204" pitchFamily="34" charset="0"/>
                <a:cs typeface="Arial" panose="020B0604020202020204" pitchFamily="34" charset="0"/>
              </a:rPr>
              <a:t>VISTA PARK 3 CURRENT PROGRESS</a:t>
            </a:r>
          </a:p>
          <a:p>
            <a:pPr marL="176213" marR="0" lvl="0" indent="0" algn="just" defTabSz="685800" rtl="0" eaLnBrk="0" fontAlgn="base" latinLnBrk="0" hangingPunct="0">
              <a:lnSpc>
                <a:spcPct val="150000"/>
              </a:lnSpc>
              <a:spcBef>
                <a:spcPts val="0"/>
              </a:spcBef>
              <a:spcAft>
                <a:spcPct val="0"/>
              </a:spcAft>
              <a:buClrTx/>
              <a:buSzTx/>
              <a:buFont typeface="Arial" panose="020B0604020202020204" pitchFamily="34" charset="0"/>
              <a:buNone/>
              <a:tabLst/>
              <a:defRPr/>
            </a:pPr>
            <a:endParaRPr kumimoji="0" lang="en-US" sz="1800" b="0" i="0" u="none" strike="noStrike" kern="100" cap="none" spc="0" normalizeH="0" baseline="0" noProof="0" dirty="0">
              <a:ln>
                <a:noFill/>
              </a:ln>
              <a:solidFill>
                <a:prstClr val="black"/>
              </a:solidFill>
              <a:effectLst/>
              <a:uLnTx/>
              <a:uFillTx/>
              <a:latin typeface="Arial" panose="020B0604020202020204"/>
              <a:ea typeface="Calibri" panose="020F0502020204030204" pitchFamily="34" charset="0"/>
              <a:cs typeface="+mn-cs"/>
            </a:endParaRPr>
          </a:p>
          <a:p>
            <a:pPr marL="176213" marR="0" lvl="0" indent="0" algn="just" defTabSz="685800" rtl="0" eaLnBrk="0" fontAlgn="base" latinLnBrk="0" hangingPunct="0">
              <a:lnSpc>
                <a:spcPct val="150000"/>
              </a:lnSpc>
              <a:spcBef>
                <a:spcPts val="0"/>
              </a:spcBef>
              <a:spcAft>
                <a:spcPct val="0"/>
              </a:spcAft>
              <a:buClrTx/>
              <a:buSzTx/>
              <a:buFont typeface="Arial" panose="020B0604020202020204" pitchFamily="34" charset="0"/>
              <a:buNone/>
              <a:tabLst/>
              <a:defRPr/>
            </a:pPr>
            <a:endParaRPr kumimoji="0" lang="en-ZA" sz="1600" b="0" i="0" u="none" strike="noStrike" kern="100" cap="none" spc="0" normalizeH="0" baseline="0" noProof="0" dirty="0">
              <a:ln>
                <a:noFill/>
              </a:ln>
              <a:solidFill>
                <a:prstClr val="black"/>
              </a:solidFill>
              <a:effectLst/>
              <a:uLnTx/>
              <a:uFillTx/>
              <a:latin typeface="Arial" panose="020B0604020202020204"/>
              <a:ea typeface="Calibri" panose="020F0502020204030204" pitchFamily="34" charset="0"/>
              <a:cs typeface="+mn-cs"/>
            </a:endParaRPr>
          </a:p>
        </p:txBody>
      </p:sp>
      <p:pic>
        <p:nvPicPr>
          <p:cNvPr id="6" name="Picture 5" descr="A picture containing ground, outdoor, sky, dirt&#10;&#10;Description automatically generated">
            <a:extLst>
              <a:ext uri="{FF2B5EF4-FFF2-40B4-BE49-F238E27FC236}">
                <a16:creationId xmlns:a16="http://schemas.microsoft.com/office/drawing/2014/main" id="{CC57B0C2-AE2E-BBF2-E0A0-395BD2581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92" y="1210381"/>
            <a:ext cx="3506470" cy="3058160"/>
          </a:xfrm>
          <a:prstGeom prst="rect">
            <a:avLst/>
          </a:prstGeom>
        </p:spPr>
      </p:pic>
      <p:pic>
        <p:nvPicPr>
          <p:cNvPr id="8" name="Picture 7" descr="A picture containing sky, outdoor, ground, shore&#10;&#10;Description automatically generated">
            <a:extLst>
              <a:ext uri="{FF2B5EF4-FFF2-40B4-BE49-F238E27FC236}">
                <a16:creationId xmlns:a16="http://schemas.microsoft.com/office/drawing/2014/main" id="{56FF6B60-A279-A079-C19D-2CA2F96B48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4559" y="1210381"/>
            <a:ext cx="3017048" cy="3058160"/>
          </a:xfrm>
          <a:prstGeom prst="rect">
            <a:avLst/>
          </a:prstGeom>
        </p:spPr>
      </p:pic>
      <p:pic>
        <p:nvPicPr>
          <p:cNvPr id="10" name="Picture 9" descr="A picture containing outdoor, boat&#10;&#10;Description automatically generated">
            <a:extLst>
              <a:ext uri="{FF2B5EF4-FFF2-40B4-BE49-F238E27FC236}">
                <a16:creationId xmlns:a16="http://schemas.microsoft.com/office/drawing/2014/main" id="{141E8CCB-6A7E-BD66-47B6-13DB0C95AF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3933" y="1210381"/>
            <a:ext cx="3017048" cy="3058160"/>
          </a:xfrm>
          <a:prstGeom prst="rect">
            <a:avLst/>
          </a:prstGeom>
        </p:spPr>
      </p:pic>
      <p:pic>
        <p:nvPicPr>
          <p:cNvPr id="12" name="Picture 11" descr="A picture containing sky, outdoor, ground, dirt&#10;&#10;Description automatically generated">
            <a:extLst>
              <a:ext uri="{FF2B5EF4-FFF2-40B4-BE49-F238E27FC236}">
                <a16:creationId xmlns:a16="http://schemas.microsoft.com/office/drawing/2014/main" id="{B4EB00FB-C9AD-06D3-8D88-842F424AF3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5123" y="4338379"/>
            <a:ext cx="3881755" cy="2428239"/>
          </a:xfrm>
          <a:prstGeom prst="rect">
            <a:avLst/>
          </a:prstGeom>
        </p:spPr>
      </p:pic>
    </p:spTree>
    <p:extLst>
      <p:ext uri="{BB962C8B-B14F-4D97-AF65-F5344CB8AC3E}">
        <p14:creationId xmlns:p14="http://schemas.microsoft.com/office/powerpoint/2010/main" val="3177078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33472"/>
          </a:xfrm>
        </p:spPr>
        <p:txBody>
          <a:bodyPr/>
          <a:lstStyle/>
          <a:p>
            <a:pPr algn="ctr"/>
            <a:r>
              <a:rPr lang="en-US" sz="3600" b="1" dirty="0">
                <a:solidFill>
                  <a:schemeClr val="accent2"/>
                </a:solidFill>
                <a:ea typeface="ＭＳ Ｐゴシック" panose="020B0600070205080204" pitchFamily="34" charset="-128"/>
              </a:rPr>
              <a:t>Service delivery : planning </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232882" y="686761"/>
            <a:ext cx="11726236" cy="575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buNone/>
            </a:pPr>
            <a:endParaRPr lang="en-GB" sz="1900" dirty="0">
              <a:solidFill>
                <a:prstClr val="black"/>
              </a:solidFill>
              <a:latin typeface="+mj-lt"/>
              <a:ea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C1BE3108-CF3C-C2E2-BACA-AED1D54A4D55}"/>
              </a:ext>
            </a:extLst>
          </p:cNvPr>
          <p:cNvCxnSpPr/>
          <p:nvPr/>
        </p:nvCxnSpPr>
        <p:spPr>
          <a:xfrm>
            <a:off x="4552336" y="1248697"/>
            <a:ext cx="0" cy="499478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9A9384B-5FF9-C811-6E41-B8295218AF5F}"/>
              </a:ext>
            </a:extLst>
          </p:cNvPr>
          <p:cNvSpPr txBox="1"/>
          <p:nvPr/>
        </p:nvSpPr>
        <p:spPr>
          <a:xfrm>
            <a:off x="4709653" y="757721"/>
            <a:ext cx="6994661" cy="5786199"/>
          </a:xfrm>
          <a:prstGeom prst="rect">
            <a:avLst/>
          </a:prstGeom>
          <a:noFill/>
        </p:spPr>
        <p:txBody>
          <a:bodyPr wrap="square" rtlCol="0">
            <a:spAutoFit/>
          </a:bodyPr>
          <a:lstStyle/>
          <a:p>
            <a:pPr marL="176213" lvl="0">
              <a:lnSpc>
                <a:spcPct val="150000"/>
              </a:lnSpc>
              <a:spcBef>
                <a:spcPts val="0"/>
              </a:spcBef>
              <a:spcAft>
                <a:spcPts val="0"/>
              </a:spcAft>
            </a:pPr>
            <a:r>
              <a:rPr lang="en-GB" sz="2000" b="1" dirty="0">
                <a:solidFill>
                  <a:srgbClr val="000000"/>
                </a:solidFill>
                <a:cs typeface="Arial" panose="020B0604020202020204" pitchFamily="34" charset="0"/>
              </a:rPr>
              <a:t>Progress to date:  </a:t>
            </a:r>
          </a:p>
          <a:p>
            <a:pPr marL="342900" indent="-342900" algn="just">
              <a:buFont typeface="Arial" panose="020B0604020202020204" pitchFamily="34" charset="0"/>
              <a:buChar char="•"/>
            </a:pPr>
            <a:r>
              <a:rPr lang="en-GB" sz="2000" dirty="0">
                <a:solidFill>
                  <a:srgbClr val="000000"/>
                </a:solidFill>
                <a:cs typeface="Arial" panose="020B0604020202020204" pitchFamily="34" charset="0"/>
              </a:rPr>
              <a:t>The Municipality has approved for the appointment of an Authorised Official, Municipal Planning Tribunal and Appeal Tribunal nominations will be advertised from the end of September.</a:t>
            </a:r>
          </a:p>
          <a:p>
            <a:pPr marL="342900" indent="-342900" algn="just">
              <a:buFont typeface="Arial" panose="020B0604020202020204" pitchFamily="34" charset="0"/>
              <a:buChar char="•"/>
            </a:pPr>
            <a:r>
              <a:rPr lang="en-GB" sz="2000" dirty="0">
                <a:solidFill>
                  <a:srgbClr val="000000"/>
                </a:solidFill>
                <a:cs typeface="Arial" panose="020B0604020202020204" pitchFamily="34" charset="0"/>
              </a:rPr>
              <a:t>Electronic submission of plans and TP applications: Orbit system is being reviewed, the system does not meet the needs of the municipality.</a:t>
            </a:r>
          </a:p>
          <a:p>
            <a:pPr marL="342900" indent="-342900" algn="just">
              <a:buFont typeface="Arial" panose="020B0604020202020204" pitchFamily="34" charset="0"/>
              <a:buChar char="•"/>
            </a:pPr>
            <a:r>
              <a:rPr lang="en-GB" sz="2000" dirty="0">
                <a:solidFill>
                  <a:srgbClr val="000000"/>
                </a:solidFill>
                <a:cs typeface="Arial" panose="020B0604020202020204" pitchFamily="34" charset="0"/>
              </a:rPr>
              <a:t>Information sharing on building control reform is ongoing with  CSP, National Treasury and World Bank. These Stakeholders are assisting with the development of Building Control Reform Action Plan to address backlog in building control.</a:t>
            </a:r>
          </a:p>
          <a:p>
            <a:pPr marL="342900" indent="-342900" algn="just">
              <a:buFont typeface="Arial" panose="020B0604020202020204" pitchFamily="34" charset="0"/>
              <a:buChar char="•"/>
            </a:pPr>
            <a:r>
              <a:rPr lang="en-GB" sz="2000" dirty="0">
                <a:solidFill>
                  <a:srgbClr val="000000"/>
                </a:solidFill>
                <a:cs typeface="Arial" panose="020B0604020202020204" pitchFamily="34" charset="0"/>
              </a:rPr>
              <a:t>Building control backlog to be finalised by the 14</a:t>
            </a:r>
            <a:r>
              <a:rPr lang="en-GB" sz="2000" baseline="30000" dirty="0">
                <a:solidFill>
                  <a:srgbClr val="000000"/>
                </a:solidFill>
                <a:cs typeface="Arial" panose="020B0604020202020204" pitchFamily="34" charset="0"/>
              </a:rPr>
              <a:t> </a:t>
            </a:r>
            <a:r>
              <a:rPr lang="en-GB" sz="2000" dirty="0">
                <a:solidFill>
                  <a:srgbClr val="000000"/>
                </a:solidFill>
                <a:cs typeface="Arial" panose="020B0604020202020204" pitchFamily="34" charset="0"/>
              </a:rPr>
              <a:t>October 2022.</a:t>
            </a:r>
          </a:p>
          <a:p>
            <a:pPr marL="342900" indent="-342900" algn="just">
              <a:buFont typeface="Arial" panose="020B0604020202020204" pitchFamily="34" charset="0"/>
              <a:buChar char="•"/>
            </a:pPr>
            <a:r>
              <a:rPr lang="en-GB" sz="2000" dirty="0">
                <a:solidFill>
                  <a:srgbClr val="000000"/>
                </a:solidFill>
                <a:cs typeface="Arial" panose="020B0604020202020204" pitchFamily="34" charset="0"/>
              </a:rPr>
              <a:t>Valuers offered to assist with scanning of building plans for ease in scrutinising and valuation.</a:t>
            </a:r>
          </a:p>
          <a:p>
            <a:endParaRPr lang="en-GB" sz="2000" dirty="0">
              <a:solidFill>
                <a:srgbClr val="000000"/>
              </a:solidFill>
              <a:cs typeface="Arial" panose="020B0604020202020204" pitchFamily="34" charset="0"/>
            </a:endParaRPr>
          </a:p>
        </p:txBody>
      </p:sp>
      <p:sp>
        <p:nvSpPr>
          <p:cNvPr id="9" name="TextBox 8">
            <a:extLst>
              <a:ext uri="{FF2B5EF4-FFF2-40B4-BE49-F238E27FC236}">
                <a16:creationId xmlns:a16="http://schemas.microsoft.com/office/drawing/2014/main" id="{20FE7F88-0EC8-EE5A-0C74-906EFD114258}"/>
              </a:ext>
            </a:extLst>
          </p:cNvPr>
          <p:cNvSpPr txBox="1"/>
          <p:nvPr/>
        </p:nvSpPr>
        <p:spPr>
          <a:xfrm>
            <a:off x="232882" y="757721"/>
            <a:ext cx="4078563" cy="2977738"/>
          </a:xfrm>
          <a:prstGeom prst="rect">
            <a:avLst/>
          </a:prstGeom>
          <a:noFill/>
        </p:spPr>
        <p:txBody>
          <a:bodyPr wrap="square" rtlCol="0">
            <a:spAutoFit/>
          </a:bodyPr>
          <a:lstStyle/>
          <a:p>
            <a:pPr>
              <a:lnSpc>
                <a:spcPct val="150000"/>
              </a:lnSpc>
            </a:pPr>
            <a:r>
              <a:rPr lang="en-GB" sz="1900" b="1" dirty="0">
                <a:solidFill>
                  <a:prstClr val="black"/>
                </a:solidFill>
                <a:latin typeface="+mj-lt"/>
                <a:cs typeface="Times New Roman" panose="02020603050405020304" pitchFamily="18" charset="0"/>
              </a:rPr>
              <a:t>Status Quo:</a:t>
            </a:r>
          </a:p>
          <a:p>
            <a:pPr marL="285750" indent="-285750" algn="just">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 Lack of compliance with SPLUMA to establish Municipal Planning Tribunal, Appeal Tribunal, and Authorised Official.</a:t>
            </a:r>
          </a:p>
          <a:p>
            <a:pPr marL="285750" indent="-285750" algn="just">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Backlog on building control.</a:t>
            </a:r>
            <a:endParaRPr lang="en-GB" dirty="0"/>
          </a:p>
          <a:p>
            <a:endParaRPr lang="en-GB" dirty="0"/>
          </a:p>
        </p:txBody>
      </p:sp>
    </p:spTree>
    <p:extLst>
      <p:ext uri="{BB962C8B-B14F-4D97-AF65-F5344CB8AC3E}">
        <p14:creationId xmlns:p14="http://schemas.microsoft.com/office/powerpoint/2010/main" val="4112441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33472"/>
          </a:xfrm>
        </p:spPr>
        <p:txBody>
          <a:bodyPr/>
          <a:lstStyle/>
          <a:p>
            <a:pPr algn="ctr"/>
            <a:r>
              <a:rPr lang="en-US" sz="3600" b="1" dirty="0">
                <a:solidFill>
                  <a:schemeClr val="accent2"/>
                </a:solidFill>
                <a:ea typeface="ＭＳ Ｐゴシック" panose="020B0600070205080204" pitchFamily="34" charset="-128"/>
              </a:rPr>
              <a:t>Service delivery : planning </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232882" y="616935"/>
            <a:ext cx="11726236" cy="575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buNone/>
            </a:pPr>
            <a:endParaRPr lang="en-GB" sz="1900" dirty="0">
              <a:solidFill>
                <a:prstClr val="black"/>
              </a:solidFill>
              <a:latin typeface="+mj-lt"/>
              <a:ea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C1BE3108-CF3C-C2E2-BACA-AED1D54A4D55}"/>
              </a:ext>
            </a:extLst>
          </p:cNvPr>
          <p:cNvCxnSpPr/>
          <p:nvPr/>
        </p:nvCxnSpPr>
        <p:spPr>
          <a:xfrm>
            <a:off x="4552336" y="1248697"/>
            <a:ext cx="0" cy="499478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9A9384B-5FF9-C811-6E41-B8295218AF5F}"/>
              </a:ext>
            </a:extLst>
          </p:cNvPr>
          <p:cNvSpPr txBox="1"/>
          <p:nvPr/>
        </p:nvSpPr>
        <p:spPr>
          <a:xfrm>
            <a:off x="4709653" y="757721"/>
            <a:ext cx="6994661" cy="5170646"/>
          </a:xfrm>
          <a:prstGeom prst="rect">
            <a:avLst/>
          </a:prstGeom>
          <a:noFill/>
        </p:spPr>
        <p:txBody>
          <a:bodyPr wrap="square" rtlCol="0">
            <a:spAutoFit/>
          </a:bodyPr>
          <a:lstStyle/>
          <a:p>
            <a:pPr marL="176213" lvl="0">
              <a:lnSpc>
                <a:spcPct val="150000"/>
              </a:lnSpc>
              <a:spcBef>
                <a:spcPts val="0"/>
              </a:spcBef>
              <a:spcAft>
                <a:spcPts val="0"/>
              </a:spcAft>
            </a:pPr>
            <a:r>
              <a:rPr lang="en-GB" sz="2000" b="1" dirty="0"/>
              <a:t>Progress to date:  </a:t>
            </a:r>
          </a:p>
          <a:p>
            <a:pPr marL="342900" indent="-342900" algn="just">
              <a:buFont typeface="Arial" panose="020B0604020202020204" pitchFamily="34" charset="0"/>
              <a:buChar char="•"/>
            </a:pPr>
            <a:r>
              <a:rPr lang="en-GB" sz="2000" dirty="0"/>
              <a:t>Refurbishment of Fresh Produce Market (FPM) budgeted for the current financial year..</a:t>
            </a:r>
          </a:p>
          <a:p>
            <a:pPr marL="342900" indent="-342900" algn="just">
              <a:buFont typeface="Arial" panose="020B0604020202020204" pitchFamily="34" charset="0"/>
              <a:buChar char="•"/>
            </a:pPr>
            <a:r>
              <a:rPr lang="en-GB" sz="2000" dirty="0"/>
              <a:t>In the financial year 2021/22, FPM had a turnover of above R529m and generated revenue of over R29.6m which is 93.5% of the annual target.</a:t>
            </a:r>
          </a:p>
          <a:p>
            <a:pPr marL="342900" indent="-342900" algn="just">
              <a:buFont typeface="Arial" panose="020B0604020202020204" pitchFamily="34" charset="0"/>
              <a:buChar char="•"/>
            </a:pPr>
            <a:r>
              <a:rPr lang="en-GB" sz="2000" dirty="0"/>
              <a:t>Request to Municipal to reinvest profits made into developing and maintaining the market.</a:t>
            </a:r>
          </a:p>
          <a:p>
            <a:pPr marL="342900" indent="-342900" algn="just">
              <a:buFont typeface="Arial" panose="020B0604020202020204" pitchFamily="34" charset="0"/>
              <a:buChar char="•"/>
            </a:pPr>
            <a:r>
              <a:rPr lang="en-GB" sz="2000" dirty="0"/>
              <a:t>Comprehensive Integrated Transport Plan was developed by Q&amp;A Consulting Engineering Services and the project was expected to completed on 14 September 2022, extension was granted until December.</a:t>
            </a:r>
          </a:p>
          <a:p>
            <a:pPr marL="342900" indent="-342900" algn="just">
              <a:buFont typeface="Arial" panose="020B0604020202020204" pitchFamily="34" charset="0"/>
              <a:buChar char="•"/>
            </a:pPr>
            <a:r>
              <a:rPr lang="en-GB" sz="2000" dirty="0"/>
              <a:t>Generated highest revenue in the year 2021/22 to an amount of is R 5,5 Million.</a:t>
            </a:r>
          </a:p>
          <a:p>
            <a:endParaRPr lang="en-GB" sz="2000" dirty="0"/>
          </a:p>
          <a:p>
            <a:endParaRPr lang="en-GB" sz="2000" dirty="0">
              <a:solidFill>
                <a:srgbClr val="000000"/>
              </a:solidFill>
              <a:cs typeface="Arial" panose="020B0604020202020204" pitchFamily="34" charset="0"/>
            </a:endParaRPr>
          </a:p>
        </p:txBody>
      </p:sp>
      <p:sp>
        <p:nvSpPr>
          <p:cNvPr id="9" name="TextBox 8">
            <a:extLst>
              <a:ext uri="{FF2B5EF4-FFF2-40B4-BE49-F238E27FC236}">
                <a16:creationId xmlns:a16="http://schemas.microsoft.com/office/drawing/2014/main" id="{20FE7F88-0EC8-EE5A-0C74-906EFD114258}"/>
              </a:ext>
            </a:extLst>
          </p:cNvPr>
          <p:cNvSpPr txBox="1"/>
          <p:nvPr/>
        </p:nvSpPr>
        <p:spPr>
          <a:xfrm>
            <a:off x="232882" y="757721"/>
            <a:ext cx="4078563" cy="4316566"/>
          </a:xfrm>
          <a:prstGeom prst="rect">
            <a:avLst/>
          </a:prstGeom>
          <a:noFill/>
        </p:spPr>
        <p:txBody>
          <a:bodyPr wrap="square" rtlCol="0">
            <a:spAutoFit/>
          </a:bodyPr>
          <a:lstStyle/>
          <a:p>
            <a:pPr>
              <a:lnSpc>
                <a:spcPct val="150000"/>
              </a:lnSpc>
            </a:pPr>
            <a:r>
              <a:rPr lang="en-GB" sz="1900" b="1" dirty="0">
                <a:solidFill>
                  <a:prstClr val="black"/>
                </a:solidFill>
                <a:latin typeface="+mj-lt"/>
                <a:cs typeface="Times New Roman" panose="02020603050405020304" pitchFamily="18" charset="0"/>
              </a:rPr>
              <a:t>Status Quo:</a:t>
            </a:r>
            <a:endParaRPr lang="en-GB" sz="2000" b="1" dirty="0">
              <a:solidFill>
                <a:srgbClr val="000000"/>
              </a:solidFill>
              <a:cs typeface="Arial" panose="020B0604020202020204" pitchFamily="34" charset="0"/>
            </a:endParaRPr>
          </a:p>
          <a:p>
            <a:pPr marL="342900" indent="-342900">
              <a:buFont typeface="Arial" panose="020B0604020202020204" pitchFamily="34" charset="0"/>
              <a:buChar char="•"/>
            </a:pPr>
            <a:r>
              <a:rPr lang="en-GB" sz="2000" dirty="0"/>
              <a:t>Poor contract / lease management at  fresh produce market (FPM).</a:t>
            </a:r>
          </a:p>
          <a:p>
            <a:endParaRPr lang="en-GB" sz="2000" dirty="0"/>
          </a:p>
          <a:p>
            <a:pPr marL="342900" indent="-342900">
              <a:buFont typeface="Arial" panose="020B0604020202020204" pitchFamily="34" charset="0"/>
              <a:buChar char="•"/>
            </a:pPr>
            <a:r>
              <a:rPr lang="en-GB" sz="2000" dirty="0"/>
              <a:t>FPM property deteriorated, agents starting to relocate. </a:t>
            </a:r>
          </a:p>
          <a:p>
            <a:endParaRPr lang="en-GB" dirty="0"/>
          </a:p>
          <a:p>
            <a:endParaRPr lang="en-GB" dirty="0"/>
          </a:p>
          <a:p>
            <a:endParaRPr lang="en-GB" dirty="0"/>
          </a:p>
          <a:p>
            <a:pPr marL="285750" indent="-285750">
              <a:buFont typeface="Arial" panose="020B0604020202020204" pitchFamily="34" charset="0"/>
              <a:buChar char="•"/>
            </a:pPr>
            <a:r>
              <a:rPr lang="en-GB" dirty="0"/>
              <a:t>Comprehensive Integrated Transport Plan (CITP):</a:t>
            </a:r>
          </a:p>
          <a:p>
            <a:endParaRPr lang="en-GB" dirty="0"/>
          </a:p>
          <a:p>
            <a:endParaRPr lang="en-GB" dirty="0"/>
          </a:p>
        </p:txBody>
      </p:sp>
    </p:spTree>
    <p:extLst>
      <p:ext uri="{BB962C8B-B14F-4D97-AF65-F5344CB8AC3E}">
        <p14:creationId xmlns:p14="http://schemas.microsoft.com/office/powerpoint/2010/main" val="1072236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33472"/>
          </a:xfrm>
        </p:spPr>
        <p:txBody>
          <a:bodyPr/>
          <a:lstStyle/>
          <a:p>
            <a:pPr algn="ctr"/>
            <a:r>
              <a:rPr lang="en-US" sz="3600" b="1" dirty="0">
                <a:solidFill>
                  <a:schemeClr val="accent2"/>
                </a:solidFill>
                <a:ea typeface="ＭＳ Ｐゴシック" panose="020B0600070205080204" pitchFamily="34" charset="-128"/>
              </a:rPr>
              <a:t>Service delivery : SOLID WASTE </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232882" y="686761"/>
            <a:ext cx="11726236" cy="575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buNone/>
            </a:pPr>
            <a:endParaRPr lang="en-GB" sz="1900" dirty="0">
              <a:solidFill>
                <a:prstClr val="black"/>
              </a:solidFill>
              <a:latin typeface="+mj-lt"/>
              <a:ea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C1BE3108-CF3C-C2E2-BACA-AED1D54A4D55}"/>
              </a:ext>
            </a:extLst>
          </p:cNvPr>
          <p:cNvCxnSpPr/>
          <p:nvPr/>
        </p:nvCxnSpPr>
        <p:spPr>
          <a:xfrm>
            <a:off x="4552336" y="1248697"/>
            <a:ext cx="0" cy="499478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9A9384B-5FF9-C811-6E41-B8295218AF5F}"/>
              </a:ext>
            </a:extLst>
          </p:cNvPr>
          <p:cNvSpPr txBox="1"/>
          <p:nvPr/>
        </p:nvSpPr>
        <p:spPr>
          <a:xfrm>
            <a:off x="4709654" y="757721"/>
            <a:ext cx="6508954" cy="4862550"/>
          </a:xfrm>
          <a:prstGeom prst="rect">
            <a:avLst/>
          </a:prstGeom>
          <a:noFill/>
        </p:spPr>
        <p:txBody>
          <a:bodyPr wrap="square" rtlCol="0">
            <a:spAutoFit/>
          </a:bodyPr>
          <a:lstStyle/>
          <a:p>
            <a:pPr marL="176213" lvl="0" algn="just">
              <a:lnSpc>
                <a:spcPct val="150000"/>
              </a:lnSpc>
              <a:spcBef>
                <a:spcPts val="0"/>
              </a:spcBef>
              <a:spcAft>
                <a:spcPts val="0"/>
              </a:spcAft>
            </a:pPr>
            <a:r>
              <a:rPr lang="en-GB" sz="1900" b="1" dirty="0">
                <a:solidFill>
                  <a:prstClr val="black"/>
                </a:solidFill>
                <a:latin typeface="+mj-lt"/>
                <a:ea typeface="Times New Roman" panose="02020603050405020304" pitchFamily="18" charset="0"/>
                <a:cs typeface="Times New Roman" panose="02020603050405020304" pitchFamily="18" charset="0"/>
              </a:rPr>
              <a:t>Progress to date</a:t>
            </a:r>
          </a:p>
          <a:p>
            <a:pPr marL="519113" lvl="0" indent="-342900" algn="just">
              <a:lnSpc>
                <a:spcPct val="150000"/>
              </a:lnSpc>
              <a:spcBef>
                <a:spcPts val="0"/>
              </a:spcBef>
              <a:spcAft>
                <a:spcPts val="0"/>
              </a:spcAft>
              <a:buFont typeface="Arial" panose="020B0604020202020204" pitchFamily="34" charset="0"/>
              <a:buChar char="•"/>
            </a:pPr>
            <a:r>
              <a:rPr lang="en-GB" sz="1900" dirty="0">
                <a:solidFill>
                  <a:prstClr val="black"/>
                </a:solidFill>
                <a:latin typeface="+mj-lt"/>
                <a:ea typeface="Times New Roman" panose="02020603050405020304" pitchFamily="18" charset="0"/>
                <a:cs typeface="Times New Roman" panose="02020603050405020304" pitchFamily="18" charset="0"/>
              </a:rPr>
              <a:t>Status quo analysis completed - (Waste and Fleet Management)</a:t>
            </a:r>
          </a:p>
          <a:p>
            <a:pPr marL="519113" lvl="0" indent="-342900" algn="just">
              <a:lnSpc>
                <a:spcPct val="150000"/>
              </a:lnSpc>
              <a:spcBef>
                <a:spcPts val="0"/>
              </a:spcBef>
              <a:spcAft>
                <a:spcPts val="0"/>
              </a:spcAft>
              <a:buFont typeface="Arial" panose="020B0604020202020204" pitchFamily="34" charset="0"/>
              <a:buChar char="•"/>
            </a:pPr>
            <a:r>
              <a:rPr lang="en-GB" sz="1900" dirty="0">
                <a:solidFill>
                  <a:prstClr val="black"/>
                </a:solidFill>
                <a:latin typeface="+mj-lt"/>
                <a:ea typeface="Times New Roman" panose="02020603050405020304" pitchFamily="18" charset="0"/>
                <a:cs typeface="Times New Roman" panose="02020603050405020304" pitchFamily="18" charset="0"/>
              </a:rPr>
              <a:t>Vehicle replacement strategy finalised.</a:t>
            </a:r>
          </a:p>
          <a:p>
            <a:pPr marL="519113" lvl="0" indent="-342900" algn="just">
              <a:lnSpc>
                <a:spcPct val="150000"/>
              </a:lnSpc>
              <a:spcBef>
                <a:spcPts val="0"/>
              </a:spcBef>
              <a:spcAft>
                <a:spcPts val="0"/>
              </a:spcAft>
              <a:buFont typeface="Arial" panose="020B0604020202020204" pitchFamily="34" charset="0"/>
              <a:buChar char="•"/>
            </a:pPr>
            <a:r>
              <a:rPr lang="en-GB" sz="1900" dirty="0" err="1">
                <a:solidFill>
                  <a:prstClr val="black"/>
                </a:solidFill>
                <a:latin typeface="+mj-lt"/>
                <a:ea typeface="Times New Roman" panose="02020603050405020304" pitchFamily="18" charset="0"/>
                <a:cs typeface="Times New Roman" panose="02020603050405020304" pitchFamily="18" charset="0"/>
              </a:rPr>
              <a:t>Mangaung</a:t>
            </a:r>
            <a:r>
              <a:rPr lang="en-GB" sz="1900" dirty="0">
                <a:solidFill>
                  <a:prstClr val="black"/>
                </a:solidFill>
                <a:latin typeface="+mj-lt"/>
                <a:ea typeface="Times New Roman" panose="02020603050405020304" pitchFamily="18" charset="0"/>
                <a:cs typeface="Times New Roman" panose="02020603050405020304" pitchFamily="18" charset="0"/>
              </a:rPr>
              <a:t> Clean-up (MMM/ Business Sector) Bloemfontein, </a:t>
            </a:r>
            <a:r>
              <a:rPr lang="en-GB" sz="1900" dirty="0" err="1">
                <a:solidFill>
                  <a:prstClr val="black"/>
                </a:solidFill>
                <a:latin typeface="+mj-lt"/>
                <a:ea typeface="Times New Roman" panose="02020603050405020304" pitchFamily="18" charset="0"/>
                <a:cs typeface="Times New Roman" panose="02020603050405020304" pitchFamily="18" charset="0"/>
              </a:rPr>
              <a:t>Thaba</a:t>
            </a:r>
            <a:r>
              <a:rPr lang="en-GB" sz="1900" dirty="0">
                <a:solidFill>
                  <a:prstClr val="black"/>
                </a:solidFill>
                <a:latin typeface="+mj-lt"/>
                <a:ea typeface="Times New Roman" panose="02020603050405020304" pitchFamily="18" charset="0"/>
                <a:cs typeface="Times New Roman" panose="02020603050405020304" pitchFamily="18" charset="0"/>
              </a:rPr>
              <a:t> </a:t>
            </a:r>
            <a:r>
              <a:rPr lang="en-GB" sz="1900" dirty="0" err="1">
                <a:solidFill>
                  <a:prstClr val="black"/>
                </a:solidFill>
                <a:latin typeface="+mj-lt"/>
                <a:ea typeface="Times New Roman" panose="02020603050405020304" pitchFamily="18" charset="0"/>
                <a:cs typeface="Times New Roman" panose="02020603050405020304" pitchFamily="18" charset="0"/>
              </a:rPr>
              <a:t>Nchu</a:t>
            </a:r>
            <a:r>
              <a:rPr lang="en-GB" sz="1900" dirty="0">
                <a:solidFill>
                  <a:prstClr val="black"/>
                </a:solidFill>
                <a:latin typeface="+mj-lt"/>
                <a:ea typeface="Times New Roman" panose="02020603050405020304" pitchFamily="18" charset="0"/>
                <a:cs typeface="Times New Roman" panose="02020603050405020304" pitchFamily="18" charset="0"/>
              </a:rPr>
              <a:t> and Botshabelo</a:t>
            </a:r>
          </a:p>
          <a:p>
            <a:pPr marL="519113" lvl="0" indent="-342900" algn="just">
              <a:lnSpc>
                <a:spcPct val="150000"/>
              </a:lnSpc>
              <a:spcBef>
                <a:spcPts val="0"/>
              </a:spcBef>
              <a:spcAft>
                <a:spcPts val="0"/>
              </a:spcAft>
              <a:buFont typeface="Arial" panose="020B0604020202020204" pitchFamily="34" charset="0"/>
              <a:buChar char="•"/>
            </a:pPr>
            <a:r>
              <a:rPr lang="en-GB" sz="1900" dirty="0">
                <a:solidFill>
                  <a:prstClr val="black"/>
                </a:solidFill>
                <a:latin typeface="+mj-lt"/>
                <a:ea typeface="Times New Roman" panose="02020603050405020304" pitchFamily="18" charset="0"/>
                <a:cs typeface="Times New Roman" panose="02020603050405020304" pitchFamily="18" charset="0"/>
              </a:rPr>
              <a:t>Local Political engagement </a:t>
            </a:r>
            <a:r>
              <a:rPr lang="en-GB" sz="1900" dirty="0" err="1">
                <a:solidFill>
                  <a:prstClr val="black"/>
                </a:solidFill>
                <a:latin typeface="+mj-lt"/>
                <a:ea typeface="Times New Roman" panose="02020603050405020304" pitchFamily="18" charset="0"/>
                <a:cs typeface="Times New Roman" panose="02020603050405020304" pitchFamily="18" charset="0"/>
              </a:rPr>
              <a:t>i.t.o</a:t>
            </a:r>
            <a:r>
              <a:rPr lang="en-GB" sz="1900" dirty="0">
                <a:solidFill>
                  <a:prstClr val="black"/>
                </a:solidFill>
                <a:latin typeface="+mj-lt"/>
                <a:ea typeface="Times New Roman" panose="02020603050405020304" pitchFamily="18" charset="0"/>
                <a:cs typeface="Times New Roman" panose="02020603050405020304" pitchFamily="18" charset="0"/>
              </a:rPr>
              <a:t> current strategic approach and communication – ongoing</a:t>
            </a:r>
          </a:p>
          <a:p>
            <a:pPr marL="519113" lvl="0" indent="-342900" algn="just">
              <a:lnSpc>
                <a:spcPct val="150000"/>
              </a:lnSpc>
              <a:spcBef>
                <a:spcPts val="0"/>
              </a:spcBef>
              <a:spcAft>
                <a:spcPts val="0"/>
              </a:spcAft>
              <a:buFont typeface="Arial" panose="020B0604020202020204" pitchFamily="34" charset="0"/>
              <a:buChar char="•"/>
            </a:pPr>
            <a:r>
              <a:rPr lang="en-GB" sz="1900" dirty="0">
                <a:solidFill>
                  <a:prstClr val="black"/>
                </a:solidFill>
                <a:latin typeface="+mj-lt"/>
                <a:ea typeface="Times New Roman" panose="02020603050405020304" pitchFamily="18" charset="0"/>
                <a:cs typeface="Times New Roman" panose="02020603050405020304" pitchFamily="18" charset="0"/>
              </a:rPr>
              <a:t>Fleet stabilisation strategy finalised</a:t>
            </a:r>
          </a:p>
          <a:p>
            <a:pPr marL="519113" lvl="0" indent="-342900" algn="just">
              <a:lnSpc>
                <a:spcPct val="150000"/>
              </a:lnSpc>
              <a:spcBef>
                <a:spcPts val="0"/>
              </a:spcBef>
              <a:spcAft>
                <a:spcPts val="0"/>
              </a:spcAft>
              <a:buFont typeface="Arial" panose="020B0604020202020204" pitchFamily="34" charset="0"/>
              <a:buChar char="•"/>
            </a:pPr>
            <a:r>
              <a:rPr lang="en-GB" sz="1900" dirty="0">
                <a:solidFill>
                  <a:prstClr val="black"/>
                </a:solidFill>
                <a:latin typeface="+mj-lt"/>
                <a:ea typeface="Times New Roman" panose="02020603050405020304" pitchFamily="18" charset="0"/>
                <a:cs typeface="Times New Roman" panose="02020603050405020304" pitchFamily="18" charset="0"/>
              </a:rPr>
              <a:t>Continuous engagement  with Labour Unions and Senior Management</a:t>
            </a:r>
          </a:p>
        </p:txBody>
      </p:sp>
      <p:sp>
        <p:nvSpPr>
          <p:cNvPr id="9" name="TextBox 8">
            <a:extLst>
              <a:ext uri="{FF2B5EF4-FFF2-40B4-BE49-F238E27FC236}">
                <a16:creationId xmlns:a16="http://schemas.microsoft.com/office/drawing/2014/main" id="{20FE7F88-0EC8-EE5A-0C74-906EFD114258}"/>
              </a:ext>
            </a:extLst>
          </p:cNvPr>
          <p:cNvSpPr txBox="1"/>
          <p:nvPr/>
        </p:nvSpPr>
        <p:spPr>
          <a:xfrm>
            <a:off x="582257" y="757721"/>
            <a:ext cx="3729188" cy="3716402"/>
          </a:xfrm>
          <a:prstGeom prst="rect">
            <a:avLst/>
          </a:prstGeom>
          <a:noFill/>
        </p:spPr>
        <p:txBody>
          <a:bodyPr wrap="square" rtlCol="0">
            <a:spAutoFit/>
          </a:bodyPr>
          <a:lstStyle/>
          <a:p>
            <a:pPr algn="just">
              <a:lnSpc>
                <a:spcPct val="150000"/>
              </a:lnSpc>
            </a:pPr>
            <a:r>
              <a:rPr lang="en-GB" sz="1900" b="1" dirty="0">
                <a:solidFill>
                  <a:prstClr val="black"/>
                </a:solidFill>
                <a:latin typeface="+mj-lt"/>
                <a:cs typeface="Times New Roman" panose="02020603050405020304" pitchFamily="18" charset="0"/>
              </a:rPr>
              <a:t>Status Quo:</a:t>
            </a:r>
          </a:p>
          <a:p>
            <a:pPr marL="285750" indent="-285750" algn="just">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Poor waste and fleet management</a:t>
            </a:r>
          </a:p>
          <a:p>
            <a:pPr marL="285750" indent="-285750" algn="just">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Non maintenance of fleet</a:t>
            </a:r>
          </a:p>
          <a:p>
            <a:pPr marL="285750" indent="-285750" algn="just">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Over utilisation of service providers.</a:t>
            </a:r>
          </a:p>
          <a:p>
            <a:pPr marL="285750" indent="-285750" algn="just">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Staff instability.</a:t>
            </a:r>
          </a:p>
          <a:p>
            <a:endParaRPr lang="en-GB" dirty="0"/>
          </a:p>
          <a:p>
            <a:endParaRPr lang="en-GB" dirty="0"/>
          </a:p>
        </p:txBody>
      </p:sp>
    </p:spTree>
    <p:extLst>
      <p:ext uri="{BB962C8B-B14F-4D97-AF65-F5344CB8AC3E}">
        <p14:creationId xmlns:p14="http://schemas.microsoft.com/office/powerpoint/2010/main" val="1268363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33472"/>
          </a:xfrm>
        </p:spPr>
        <p:txBody>
          <a:bodyPr/>
          <a:lstStyle/>
          <a:p>
            <a:pPr algn="ctr"/>
            <a:r>
              <a:rPr lang="en-US" sz="3600" b="1" dirty="0">
                <a:solidFill>
                  <a:schemeClr val="accent2"/>
                </a:solidFill>
                <a:ea typeface="ＭＳ Ｐゴシック" panose="020B0600070205080204" pitchFamily="34" charset="-128"/>
              </a:rPr>
              <a:t>Service delivery : SOLID WASTE </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232882" y="686761"/>
            <a:ext cx="11726236" cy="575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buNone/>
            </a:pPr>
            <a:endParaRPr lang="en-GB" sz="1900" dirty="0">
              <a:solidFill>
                <a:prstClr val="black"/>
              </a:solidFill>
              <a:latin typeface="+mj-lt"/>
              <a:ea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C1BE3108-CF3C-C2E2-BACA-AED1D54A4D55}"/>
              </a:ext>
            </a:extLst>
          </p:cNvPr>
          <p:cNvCxnSpPr/>
          <p:nvPr/>
        </p:nvCxnSpPr>
        <p:spPr>
          <a:xfrm>
            <a:off x="4552336" y="1248697"/>
            <a:ext cx="0" cy="499478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9A9384B-5FF9-C811-6E41-B8295218AF5F}"/>
              </a:ext>
            </a:extLst>
          </p:cNvPr>
          <p:cNvSpPr txBox="1"/>
          <p:nvPr/>
        </p:nvSpPr>
        <p:spPr>
          <a:xfrm>
            <a:off x="4709654" y="757721"/>
            <a:ext cx="6508954" cy="5301131"/>
          </a:xfrm>
          <a:prstGeom prst="rect">
            <a:avLst/>
          </a:prstGeom>
          <a:noFill/>
        </p:spPr>
        <p:txBody>
          <a:bodyPr wrap="square" rtlCol="0">
            <a:spAutoFit/>
          </a:bodyPr>
          <a:lstStyle/>
          <a:p>
            <a:pPr marL="176213" lvl="0">
              <a:lnSpc>
                <a:spcPct val="150000"/>
              </a:lnSpc>
              <a:spcBef>
                <a:spcPts val="0"/>
              </a:spcBef>
              <a:spcAft>
                <a:spcPts val="0"/>
              </a:spcAft>
            </a:pPr>
            <a:r>
              <a:rPr lang="en-GB" sz="1900" b="1" dirty="0">
                <a:solidFill>
                  <a:prstClr val="black"/>
                </a:solidFill>
                <a:latin typeface="+mj-lt"/>
                <a:cs typeface="Times New Roman" panose="02020603050405020304" pitchFamily="18" charset="0"/>
              </a:rPr>
              <a:t>Progress to date</a:t>
            </a:r>
          </a:p>
          <a:p>
            <a:pPr marL="461963" marR="0" lvl="0" indent="-285750" fontAlgn="base">
              <a:lnSpc>
                <a:spcPct val="150000"/>
              </a:lnSpc>
              <a:spcBef>
                <a:spcPts val="0"/>
              </a:spcBef>
              <a:spcAft>
                <a:spcPct val="0"/>
              </a:spcAft>
              <a:buClrTx/>
              <a:buSzTx/>
              <a:buFont typeface="Arial" panose="020B0604020202020204" pitchFamily="34" charset="0"/>
              <a:buChar char="•"/>
              <a:tabLst/>
              <a:defRPr/>
            </a:pPr>
            <a:r>
              <a:rPr lang="en-GB" sz="1900" dirty="0">
                <a:solidFill>
                  <a:prstClr val="black"/>
                </a:solidFill>
                <a:latin typeface="+mj-lt"/>
                <a:cs typeface="Times New Roman" panose="02020603050405020304" pitchFamily="18" charset="0"/>
              </a:rPr>
              <a:t>Southern Landfill Site:</a:t>
            </a:r>
            <a:r>
              <a:rPr lang="en-ZA" sz="1900" dirty="0">
                <a:solidFill>
                  <a:prstClr val="black"/>
                </a:solidFill>
                <a:latin typeface="+mj-lt"/>
                <a:cs typeface="Times New Roman" panose="02020603050405020304" pitchFamily="18" charset="0"/>
              </a:rPr>
              <a:t> </a:t>
            </a:r>
            <a:r>
              <a:rPr lang="en-US" sz="1900" dirty="0">
                <a:solidFill>
                  <a:prstClr val="black"/>
                </a:solidFill>
                <a:latin typeface="+mj-lt"/>
                <a:cs typeface="Times New Roman" panose="02020603050405020304" pitchFamily="18" charset="0"/>
              </a:rPr>
              <a:t>Access road partially cleaned</a:t>
            </a:r>
            <a:r>
              <a:rPr lang="en-ZA" sz="1900" dirty="0">
                <a:solidFill>
                  <a:prstClr val="black"/>
                </a:solidFill>
                <a:latin typeface="+mj-lt"/>
                <a:cs typeface="Times New Roman" panose="02020603050405020304" pitchFamily="18" charset="0"/>
              </a:rPr>
              <a:t>, </a:t>
            </a:r>
            <a:r>
              <a:rPr lang="en-GB" sz="1900" dirty="0">
                <a:solidFill>
                  <a:prstClr val="black"/>
                </a:solidFill>
                <a:latin typeface="+mj-lt"/>
                <a:cs typeface="Times New Roman" panose="02020603050405020304" pitchFamily="18" charset="0"/>
              </a:rPr>
              <a:t>Entrances cleared for public access, Law enforcement deployed to assist with illegal dumping; Continuous efforts to keep area clean as well as to increased management</a:t>
            </a:r>
            <a:r>
              <a:rPr lang="en-ZA" sz="1900" dirty="0">
                <a:solidFill>
                  <a:prstClr val="black"/>
                </a:solidFill>
                <a:latin typeface="+mj-lt"/>
                <a:cs typeface="Times New Roman" panose="02020603050405020304" pitchFamily="18" charset="0"/>
              </a:rPr>
              <a:t> </a:t>
            </a:r>
            <a:r>
              <a:rPr lang="en-GB" sz="1900" dirty="0">
                <a:solidFill>
                  <a:prstClr val="black"/>
                </a:solidFill>
                <a:latin typeface="+mj-lt"/>
                <a:cs typeface="Times New Roman" panose="02020603050405020304" pitchFamily="18" charset="0"/>
              </a:rPr>
              <a:t>oversight. </a:t>
            </a:r>
          </a:p>
          <a:p>
            <a:pPr marL="461963" marR="0" lvl="0" indent="-285750" fontAlgn="base">
              <a:lnSpc>
                <a:spcPct val="150000"/>
              </a:lnSpc>
              <a:spcBef>
                <a:spcPts val="0"/>
              </a:spcBef>
              <a:spcAft>
                <a:spcPct val="0"/>
              </a:spcAft>
              <a:buClrTx/>
              <a:buSzTx/>
              <a:buFont typeface="Arial" panose="020B0604020202020204" pitchFamily="34" charset="0"/>
              <a:buChar char="•"/>
              <a:tabLst/>
              <a:defRPr/>
            </a:pPr>
            <a:r>
              <a:rPr lang="en-GB" sz="1900" dirty="0">
                <a:solidFill>
                  <a:prstClr val="black"/>
                </a:solidFill>
                <a:latin typeface="+mj-lt"/>
                <a:cs typeface="Times New Roman" panose="02020603050405020304" pitchFamily="18" charset="0"/>
              </a:rPr>
              <a:t>DFFE appointed contractor – Not adhering to contract conditions. First report received in Sept 2022.</a:t>
            </a:r>
          </a:p>
          <a:p>
            <a:pPr marL="461963" marR="0" lvl="1" indent="-285750" fontAlgn="base">
              <a:lnSpc>
                <a:spcPct val="150000"/>
              </a:lnSpc>
              <a:spcBef>
                <a:spcPts val="0"/>
              </a:spcBef>
              <a:spcAft>
                <a:spcPct val="0"/>
              </a:spcAft>
              <a:buClrTx/>
              <a:buSzTx/>
              <a:buFont typeface="Arial" panose="020B0604020202020204" pitchFamily="34" charset="0"/>
              <a:buChar char="•"/>
              <a:tabLst>
                <a:tab pos="914400" algn="l"/>
              </a:tabLst>
              <a:defRPr/>
            </a:pPr>
            <a:r>
              <a:rPr lang="en-GB" sz="1900" dirty="0">
                <a:solidFill>
                  <a:prstClr val="black"/>
                </a:solidFill>
                <a:latin typeface="+mj-lt"/>
                <a:cs typeface="Times New Roman" panose="02020603050405020304" pitchFamily="18" charset="0"/>
              </a:rPr>
              <a:t>Northern Landfill site:</a:t>
            </a:r>
            <a:r>
              <a:rPr lang="en-ZA" sz="1900" dirty="0">
                <a:solidFill>
                  <a:prstClr val="black"/>
                </a:solidFill>
                <a:latin typeface="+mj-lt"/>
                <a:cs typeface="Times New Roman" panose="02020603050405020304" pitchFamily="18" charset="0"/>
              </a:rPr>
              <a:t> </a:t>
            </a:r>
            <a:r>
              <a:rPr lang="en-US" sz="1900" dirty="0">
                <a:solidFill>
                  <a:prstClr val="black"/>
                </a:solidFill>
                <a:latin typeface="+mj-lt"/>
                <a:cs typeface="Times New Roman" panose="02020603050405020304" pitchFamily="18" charset="0"/>
              </a:rPr>
              <a:t>Access road cleared; Entrance cleared; Weekly reporting; </a:t>
            </a:r>
            <a:r>
              <a:rPr lang="en-GB" sz="1900" dirty="0">
                <a:solidFill>
                  <a:prstClr val="black"/>
                </a:solidFill>
                <a:latin typeface="+mj-lt"/>
                <a:cs typeface="Times New Roman" panose="02020603050405020304" pitchFamily="18" charset="0"/>
              </a:rPr>
              <a:t>Landfill entrance opened and leveraged private sector to provide support. (Put recent pics)</a:t>
            </a:r>
            <a:endParaRPr lang="en-ZA" sz="1900" dirty="0">
              <a:solidFill>
                <a:prstClr val="black"/>
              </a:solidFill>
              <a:latin typeface="+mj-lt"/>
              <a:cs typeface="Times New Roman" panose="02020603050405020304" pitchFamily="18" charset="0"/>
            </a:endParaRPr>
          </a:p>
        </p:txBody>
      </p:sp>
      <p:sp>
        <p:nvSpPr>
          <p:cNvPr id="9" name="TextBox 8">
            <a:extLst>
              <a:ext uri="{FF2B5EF4-FFF2-40B4-BE49-F238E27FC236}">
                <a16:creationId xmlns:a16="http://schemas.microsoft.com/office/drawing/2014/main" id="{20FE7F88-0EC8-EE5A-0C74-906EFD114258}"/>
              </a:ext>
            </a:extLst>
          </p:cNvPr>
          <p:cNvSpPr txBox="1"/>
          <p:nvPr/>
        </p:nvSpPr>
        <p:spPr>
          <a:xfrm>
            <a:off x="582257" y="757721"/>
            <a:ext cx="3729188" cy="3716402"/>
          </a:xfrm>
          <a:prstGeom prst="rect">
            <a:avLst/>
          </a:prstGeom>
          <a:noFill/>
        </p:spPr>
        <p:txBody>
          <a:bodyPr wrap="square" rtlCol="0">
            <a:spAutoFit/>
          </a:bodyPr>
          <a:lstStyle/>
          <a:p>
            <a:pPr>
              <a:lnSpc>
                <a:spcPct val="150000"/>
              </a:lnSpc>
            </a:pPr>
            <a:r>
              <a:rPr lang="en-GB" sz="1900" b="1" dirty="0">
                <a:solidFill>
                  <a:prstClr val="black"/>
                </a:solidFill>
                <a:latin typeface="+mj-lt"/>
                <a:cs typeface="Times New Roman" panose="02020603050405020304" pitchFamily="18" charset="0"/>
              </a:rPr>
              <a:t>Status Quo</a:t>
            </a:r>
            <a:r>
              <a:rPr lang="en-GB" sz="1900" dirty="0">
                <a:solidFill>
                  <a:prstClr val="black"/>
                </a:solidFill>
                <a:latin typeface="+mj-lt"/>
                <a:cs typeface="Times New Roman" panose="02020603050405020304" pitchFamily="18" charset="0"/>
              </a:rPr>
              <a:t>:</a:t>
            </a:r>
          </a:p>
          <a:p>
            <a:pPr marL="285750" indent="-28575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Poor waste and fleet management</a:t>
            </a:r>
          </a:p>
          <a:p>
            <a:pPr marL="285750" indent="-28575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Non maintenance of fleet</a:t>
            </a:r>
          </a:p>
          <a:p>
            <a:pPr marL="285750" indent="-28575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Over utilisation of service providers.</a:t>
            </a:r>
          </a:p>
          <a:p>
            <a:pPr marL="285750" indent="-28575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Staff instability</a:t>
            </a:r>
          </a:p>
          <a:p>
            <a:endParaRPr lang="en-GB" dirty="0"/>
          </a:p>
          <a:p>
            <a:endParaRPr lang="en-GB" dirty="0"/>
          </a:p>
        </p:txBody>
      </p:sp>
    </p:spTree>
    <p:extLst>
      <p:ext uri="{BB962C8B-B14F-4D97-AF65-F5344CB8AC3E}">
        <p14:creationId xmlns:p14="http://schemas.microsoft.com/office/powerpoint/2010/main" val="2633252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33472"/>
          </a:xfrm>
        </p:spPr>
        <p:txBody>
          <a:bodyPr/>
          <a:lstStyle/>
          <a:p>
            <a:pPr algn="ctr"/>
            <a:r>
              <a:rPr lang="en-ZA" sz="3600" b="1" dirty="0">
                <a:solidFill>
                  <a:schemeClr val="accent2"/>
                </a:solidFill>
              </a:rPr>
              <a:t>Service delivery: solid waste</a:t>
            </a:r>
          </a:p>
        </p:txBody>
      </p:sp>
      <p:sp>
        <p:nvSpPr>
          <p:cNvPr id="4" name="TextBox 4">
            <a:extLst>
              <a:ext uri="{FF2B5EF4-FFF2-40B4-BE49-F238E27FC236}">
                <a16:creationId xmlns:a16="http://schemas.microsoft.com/office/drawing/2014/main" id="{424DC204-FED6-0013-C451-71FAF34C55D4}"/>
              </a:ext>
            </a:extLst>
          </p:cNvPr>
          <p:cNvSpPr txBox="1"/>
          <p:nvPr/>
        </p:nvSpPr>
        <p:spPr>
          <a:xfrm>
            <a:off x="246674" y="844532"/>
            <a:ext cx="9171398" cy="5632311"/>
          </a:xfrm>
          <a:prstGeom prst="rect">
            <a:avLst/>
          </a:prstGeom>
          <a:noFill/>
        </p:spPr>
        <p:txBody>
          <a:bodyPr wrap="square" rtlCol="0">
            <a:spAutoFit/>
          </a:bodyPr>
          <a:lstStyle/>
          <a:p>
            <a:pPr marL="342900" indent="-342900">
              <a:buFont typeface="Arial" panose="020B0604020202020204" pitchFamily="34" charset="0"/>
              <a:buChar char="•"/>
              <a:tabLst>
                <a:tab pos="457200" algn="l"/>
              </a:tabLst>
            </a:pPr>
            <a:r>
              <a:rPr lang="en-GB" sz="2000" dirty="0">
                <a:solidFill>
                  <a:srgbClr val="000000"/>
                </a:solidFill>
                <a:effectLst>
                  <a:outerShdw blurRad="38100" dist="19050" dir="2700000" algn="tl">
                    <a:srgbClr val="000000">
                      <a:alpha val="40000"/>
                    </a:srgbClr>
                  </a:outerShdw>
                </a:effectLst>
                <a:ea typeface="Times New Roman" panose="02020603050405020304" pitchFamily="18" charset="0"/>
                <a:cs typeface="Arial" panose="020B0604020202020204" pitchFamily="34" charset="0"/>
              </a:rPr>
              <a:t>Metro Wide – 3 week clean-up of Mangaung initiated on the 27</a:t>
            </a:r>
            <a:r>
              <a:rPr lang="en-GB" sz="2000" baseline="30000" dirty="0">
                <a:solidFill>
                  <a:srgbClr val="000000"/>
                </a:solidFill>
                <a:effectLst>
                  <a:outerShdw blurRad="38100" dist="19050" dir="2700000" algn="tl">
                    <a:srgbClr val="000000">
                      <a:alpha val="40000"/>
                    </a:srgbClr>
                  </a:outerShdw>
                </a:effectLst>
                <a:ea typeface="Times New Roman" panose="02020603050405020304" pitchFamily="18" charset="0"/>
                <a:cs typeface="Arial" panose="020B0604020202020204" pitchFamily="34" charset="0"/>
              </a:rPr>
              <a:t>th</a:t>
            </a:r>
            <a:r>
              <a:rPr lang="en-GB" sz="2000" dirty="0">
                <a:solidFill>
                  <a:srgbClr val="000000"/>
                </a:solidFill>
                <a:effectLst>
                  <a:outerShdw blurRad="38100" dist="19050" dir="2700000" algn="tl">
                    <a:srgbClr val="000000">
                      <a:alpha val="40000"/>
                    </a:srgbClr>
                  </a:outerShdw>
                </a:effectLst>
                <a:ea typeface="Times New Roman" panose="02020603050405020304" pitchFamily="18" charset="0"/>
                <a:cs typeface="Arial" panose="020B0604020202020204" pitchFamily="34" charset="0"/>
              </a:rPr>
              <a:t> June 2022</a:t>
            </a:r>
            <a:endParaRPr lang="en-ZA" sz="2000" dirty="0">
              <a:solidFill>
                <a:srgbClr val="000000"/>
              </a:solidFill>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tabLst>
                <a:tab pos="914400" algn="l"/>
              </a:tabLst>
            </a:pPr>
            <a:r>
              <a:rPr lang="en-GB" sz="2000" dirty="0">
                <a:solidFill>
                  <a:srgbClr val="000000"/>
                </a:solidFill>
                <a:effectLst>
                  <a:outerShdw blurRad="38100" dist="19050" dir="2700000" algn="tl">
                    <a:srgbClr val="000000">
                      <a:alpha val="40000"/>
                    </a:srgbClr>
                  </a:outerShdw>
                </a:effectLst>
                <a:ea typeface="Times New Roman" panose="02020603050405020304" pitchFamily="18" charset="0"/>
                <a:cs typeface="Arial" panose="020B0604020202020204" pitchFamily="34" charset="0"/>
              </a:rPr>
              <a:t>Partnerships with business</a:t>
            </a:r>
            <a:endParaRPr lang="en-ZA" sz="2000" dirty="0">
              <a:solidFill>
                <a:srgbClr val="000000"/>
              </a:solidFill>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tabLst>
                <a:tab pos="914400" algn="l"/>
              </a:tabLst>
            </a:pPr>
            <a:r>
              <a:rPr lang="en-GB" sz="2000" dirty="0">
                <a:solidFill>
                  <a:srgbClr val="000000"/>
                </a:solidFill>
                <a:effectLst>
                  <a:outerShdw blurRad="38100" dist="19050" dir="2700000" algn="tl">
                    <a:srgbClr val="000000">
                      <a:alpha val="40000"/>
                    </a:srgbClr>
                  </a:outerShdw>
                </a:effectLst>
                <a:ea typeface="Times New Roman" panose="02020603050405020304" pitchFamily="18" charset="0"/>
                <a:cs typeface="Arial" panose="020B0604020202020204" pitchFamily="34" charset="0"/>
              </a:rPr>
              <a:t>PEP utilised for cleaning</a:t>
            </a:r>
            <a:endParaRPr lang="en-ZA" sz="2000" dirty="0">
              <a:solidFill>
                <a:srgbClr val="000000"/>
              </a:solidFill>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tabLst>
                <a:tab pos="457200" algn="l"/>
              </a:tabLst>
            </a:pPr>
            <a:r>
              <a:rPr lang="en-GB" sz="2000" dirty="0">
                <a:solidFill>
                  <a:srgbClr val="000000"/>
                </a:solidFill>
                <a:effectLst>
                  <a:outerShdw blurRad="38100" dist="19050" dir="2700000" algn="tl">
                    <a:srgbClr val="000000">
                      <a:alpha val="40000"/>
                    </a:srgbClr>
                  </a:outerShdw>
                </a:effectLst>
                <a:ea typeface="Times New Roman" panose="02020603050405020304" pitchFamily="18" charset="0"/>
                <a:cs typeface="Arial" panose="020B0604020202020204" pitchFamily="34" charset="0"/>
              </a:rPr>
              <a:t>Partnership with Cheetah Rugby / MMM /  CCBSA</a:t>
            </a:r>
            <a:endParaRPr lang="en-ZA" sz="2000" dirty="0">
              <a:solidFill>
                <a:srgbClr val="000000"/>
              </a:solidFill>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tabLst>
                <a:tab pos="914400" algn="l"/>
              </a:tabLst>
            </a:pPr>
            <a:r>
              <a:rPr lang="en-GB" sz="2000" dirty="0">
                <a:solidFill>
                  <a:srgbClr val="000000"/>
                </a:solidFill>
                <a:effectLst>
                  <a:outerShdw blurRad="38100" dist="19050" dir="2700000" algn="tl">
                    <a:srgbClr val="000000">
                      <a:alpha val="40000"/>
                    </a:srgbClr>
                  </a:outerShdw>
                </a:effectLst>
                <a:ea typeface="Times New Roman" panose="02020603050405020304" pitchFamily="18" charset="0"/>
                <a:cs typeface="Arial" panose="020B0604020202020204" pitchFamily="34" charset="0"/>
              </a:rPr>
              <a:t>Ongoing partnership with all activities within the stadium - Recycling</a:t>
            </a:r>
            <a:endParaRPr lang="en-ZA" sz="2000" dirty="0">
              <a:solidFill>
                <a:srgbClr val="000000"/>
              </a:solidFill>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tabLst>
                <a:tab pos="914400" algn="l"/>
              </a:tabLst>
            </a:pPr>
            <a:r>
              <a:rPr lang="en-GB" sz="2000" dirty="0">
                <a:solidFill>
                  <a:srgbClr val="000000"/>
                </a:solidFill>
                <a:effectLst>
                  <a:outerShdw blurRad="38100" dist="19050" dir="2700000" algn="tl">
                    <a:srgbClr val="000000">
                      <a:alpha val="40000"/>
                    </a:srgbClr>
                  </a:outerShdw>
                </a:effectLst>
                <a:ea typeface="Times New Roman" panose="02020603050405020304" pitchFamily="18" charset="0"/>
                <a:cs typeface="Arial" panose="020B0604020202020204" pitchFamily="34" charset="0"/>
              </a:rPr>
              <a:t>Recycling stations (10) strategic points at events</a:t>
            </a:r>
            <a:endParaRPr lang="en-ZA" sz="2000" dirty="0">
              <a:solidFill>
                <a:srgbClr val="000000"/>
              </a:solidFill>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tabLst>
                <a:tab pos="914400" algn="l"/>
              </a:tabLst>
            </a:pPr>
            <a:r>
              <a:rPr lang="en-GB" sz="2000" dirty="0">
                <a:solidFill>
                  <a:srgbClr val="000000"/>
                </a:solidFill>
                <a:effectLst>
                  <a:outerShdw blurRad="38100" dist="19050" dir="2700000" algn="tl">
                    <a:srgbClr val="000000">
                      <a:alpha val="40000"/>
                    </a:srgbClr>
                  </a:outerShdw>
                </a:effectLst>
                <a:ea typeface="Times New Roman" panose="02020603050405020304" pitchFamily="18" charset="0"/>
                <a:cs typeface="Arial" panose="020B0604020202020204" pitchFamily="34" charset="0"/>
              </a:rPr>
              <a:t>Linking with SMME’s</a:t>
            </a:r>
            <a:endParaRPr lang="en-ZA" sz="2000" dirty="0">
              <a:solidFill>
                <a:srgbClr val="000000"/>
              </a:solidFill>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tabLst>
                <a:tab pos="457200" algn="l"/>
              </a:tabLst>
            </a:pPr>
            <a:r>
              <a:rPr lang="en-GB" sz="2000" dirty="0">
                <a:solidFill>
                  <a:srgbClr val="000000"/>
                </a:solidFill>
                <a:effectLst>
                  <a:outerShdw blurRad="38100" dist="19050" dir="2700000" algn="tl">
                    <a:srgbClr val="000000">
                      <a:alpha val="40000"/>
                    </a:srgbClr>
                  </a:outerShdw>
                </a:effectLst>
                <a:ea typeface="Times New Roman" panose="02020603050405020304" pitchFamily="18" charset="0"/>
                <a:cs typeface="Arial" panose="020B0604020202020204" pitchFamily="34" charset="0"/>
              </a:rPr>
              <a:t>Partnerships with:</a:t>
            </a:r>
            <a:endParaRPr lang="en-ZA" sz="2000" dirty="0">
              <a:solidFill>
                <a:srgbClr val="000000"/>
              </a:solidFill>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tabLst>
                <a:tab pos="914400" algn="l"/>
              </a:tabLst>
            </a:pPr>
            <a:r>
              <a:rPr lang="en-GB" sz="2000" dirty="0">
                <a:solidFill>
                  <a:srgbClr val="000000"/>
                </a:solidFill>
                <a:effectLst>
                  <a:outerShdw blurRad="38100" dist="19050" dir="2700000" algn="tl">
                    <a:srgbClr val="000000">
                      <a:alpha val="40000"/>
                    </a:srgbClr>
                  </a:outerShdw>
                </a:effectLst>
                <a:ea typeface="Times New Roman" panose="02020603050405020304" pitchFamily="18" charset="0"/>
                <a:cs typeface="Arial" panose="020B0604020202020204" pitchFamily="34" charset="0"/>
              </a:rPr>
              <a:t>National Real Estate</a:t>
            </a:r>
            <a:endParaRPr lang="en-ZA" sz="2000" dirty="0">
              <a:solidFill>
                <a:srgbClr val="000000"/>
              </a:solidFill>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tabLst>
                <a:tab pos="914400" algn="l"/>
              </a:tabLst>
            </a:pPr>
            <a:r>
              <a:rPr lang="en-GB" sz="2000" dirty="0">
                <a:solidFill>
                  <a:srgbClr val="000000"/>
                </a:solidFill>
                <a:effectLst>
                  <a:outerShdw blurRad="38100" dist="19050" dir="2700000" algn="tl">
                    <a:srgbClr val="000000">
                      <a:alpha val="40000"/>
                    </a:srgbClr>
                  </a:outerShdw>
                </a:effectLst>
                <a:ea typeface="Times New Roman" panose="02020603050405020304" pitchFamily="18" charset="0"/>
                <a:cs typeface="Arial" panose="020B0604020202020204" pitchFamily="34" charset="0"/>
              </a:rPr>
              <a:t>Government Garage – FS</a:t>
            </a:r>
            <a:endParaRPr lang="en-ZA" sz="2000" dirty="0">
              <a:solidFill>
                <a:srgbClr val="000000"/>
              </a:solidFill>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tabLst>
                <a:tab pos="914400" algn="l"/>
              </a:tabLst>
            </a:pPr>
            <a:r>
              <a:rPr lang="en-GB" sz="2000" dirty="0">
                <a:solidFill>
                  <a:srgbClr val="000000"/>
                </a:solidFill>
                <a:effectLst>
                  <a:outerShdw blurRad="38100" dist="19050" dir="2700000" algn="tl">
                    <a:srgbClr val="000000">
                      <a:alpha val="40000"/>
                    </a:srgbClr>
                  </a:outerShdw>
                </a:effectLst>
                <a:ea typeface="Times New Roman" panose="02020603050405020304" pitchFamily="18" charset="0"/>
                <a:cs typeface="Arial" panose="020B0604020202020204" pitchFamily="34" charset="0"/>
              </a:rPr>
              <a:t>SENTLEC</a:t>
            </a:r>
            <a:endParaRPr lang="en-ZA" sz="2000" dirty="0">
              <a:solidFill>
                <a:srgbClr val="000000"/>
              </a:solidFill>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tabLst>
                <a:tab pos="914400" algn="l"/>
              </a:tabLst>
            </a:pPr>
            <a:r>
              <a:rPr lang="en-GB" sz="2000" dirty="0">
                <a:solidFill>
                  <a:srgbClr val="000000"/>
                </a:solidFill>
                <a:effectLst>
                  <a:outerShdw blurRad="38100" dist="19050" dir="2700000" algn="tl">
                    <a:srgbClr val="000000">
                      <a:alpha val="40000"/>
                    </a:srgbClr>
                  </a:outerShdw>
                </a:effectLst>
                <a:ea typeface="Times New Roman" panose="02020603050405020304" pitchFamily="18" charset="0"/>
                <a:cs typeface="Arial" panose="020B0604020202020204" pitchFamily="34" charset="0"/>
              </a:rPr>
              <a:t>PEP </a:t>
            </a:r>
          </a:p>
          <a:p>
            <a:pPr marL="285750" indent="-285750">
              <a:buFont typeface="Arial" panose="020B0604020202020204" pitchFamily="34" charset="0"/>
              <a:buChar char="•"/>
              <a:tabLst>
                <a:tab pos="914400" algn="l"/>
              </a:tabLst>
            </a:pPr>
            <a:r>
              <a:rPr lang="en-GB" sz="2000" b="1" dirty="0">
                <a:solidFill>
                  <a:srgbClr val="000000"/>
                </a:solidFill>
                <a:effectLst>
                  <a:outerShdw blurRad="38100" dist="19050" dir="2700000" algn="tl">
                    <a:srgbClr val="000000">
                      <a:alpha val="40000"/>
                    </a:srgbClr>
                  </a:outerShdw>
                </a:effectLst>
                <a:ea typeface="Times New Roman" panose="02020603050405020304" pitchFamily="18" charset="0"/>
                <a:cs typeface="Arial" panose="020B0604020202020204" pitchFamily="34" charset="0"/>
              </a:rPr>
              <a:t>NEW PARTNERSHIPS IN PROCESS</a:t>
            </a:r>
          </a:p>
          <a:p>
            <a:pPr marL="742950" lvl="1" indent="-285750">
              <a:buFont typeface="Arial" panose="020B0604020202020204" pitchFamily="34" charset="0"/>
              <a:buChar char="•"/>
              <a:tabLst>
                <a:tab pos="914400" algn="l"/>
              </a:tabLst>
            </a:pPr>
            <a:r>
              <a:rPr lang="en-GB" sz="2000" dirty="0">
                <a:solidFill>
                  <a:srgbClr val="FF0000"/>
                </a:solidFill>
                <a:effectLst>
                  <a:outerShdw blurRad="38100" dist="19050" dir="2700000" algn="tl">
                    <a:srgbClr val="000000">
                      <a:alpha val="40000"/>
                    </a:srgbClr>
                  </a:outerShdw>
                </a:effectLst>
                <a:ea typeface="Times New Roman" panose="02020603050405020304" pitchFamily="18" charset="0"/>
                <a:cs typeface="Arial" panose="020B0604020202020204" pitchFamily="34" charset="0"/>
              </a:rPr>
              <a:t>MTN</a:t>
            </a:r>
          </a:p>
          <a:p>
            <a:pPr marL="742950" lvl="1" indent="-285750">
              <a:buFont typeface="Arial" panose="020B0604020202020204" pitchFamily="34" charset="0"/>
              <a:buChar char="•"/>
              <a:tabLst>
                <a:tab pos="914400" algn="l"/>
              </a:tabLst>
            </a:pPr>
            <a:r>
              <a:rPr lang="en-GB" sz="2000" dirty="0">
                <a:solidFill>
                  <a:srgbClr val="FF0000"/>
                </a:solidFill>
                <a:effectLst>
                  <a:outerShdw blurRad="38100" dist="19050" dir="2700000" algn="tl">
                    <a:srgbClr val="000000">
                      <a:alpha val="40000"/>
                    </a:srgbClr>
                  </a:outerShdw>
                </a:effectLst>
                <a:ea typeface="Times New Roman" panose="02020603050405020304" pitchFamily="18" charset="0"/>
                <a:cs typeface="Arial" panose="020B0604020202020204" pitchFamily="34" charset="0"/>
              </a:rPr>
              <a:t>INTERSTATE</a:t>
            </a:r>
          </a:p>
          <a:p>
            <a:pPr marL="742950" lvl="1" indent="-285750">
              <a:buFont typeface="Arial" panose="020B0604020202020204" pitchFamily="34" charset="0"/>
              <a:buChar char="•"/>
              <a:tabLst>
                <a:tab pos="914400" algn="l"/>
              </a:tabLst>
            </a:pPr>
            <a:r>
              <a:rPr lang="en-GB" sz="2000" dirty="0">
                <a:solidFill>
                  <a:srgbClr val="FF0000"/>
                </a:solidFill>
                <a:effectLst>
                  <a:outerShdw blurRad="38100" dist="19050" dir="2700000" algn="tl">
                    <a:srgbClr val="000000">
                      <a:alpha val="40000"/>
                    </a:srgbClr>
                  </a:outerShdw>
                </a:effectLst>
                <a:ea typeface="Times New Roman" panose="02020603050405020304" pitchFamily="18" charset="0"/>
                <a:cs typeface="Arial" panose="020B0604020202020204" pitchFamily="34" charset="0"/>
              </a:rPr>
              <a:t>CUT</a:t>
            </a:r>
          </a:p>
          <a:p>
            <a:pPr marL="742950" lvl="1" indent="-285750">
              <a:buFont typeface="Arial" panose="020B0604020202020204" pitchFamily="34" charset="0"/>
              <a:buChar char="•"/>
              <a:tabLst>
                <a:tab pos="914400" algn="l"/>
              </a:tabLst>
            </a:pPr>
            <a:r>
              <a:rPr lang="en-GB" sz="2000" dirty="0">
                <a:solidFill>
                  <a:srgbClr val="FF0000"/>
                </a:solidFill>
                <a:effectLst>
                  <a:outerShdw blurRad="38100" dist="19050" dir="2700000" algn="tl">
                    <a:srgbClr val="000000">
                      <a:alpha val="40000"/>
                    </a:srgbClr>
                  </a:outerShdw>
                </a:effectLst>
                <a:ea typeface="Times New Roman" panose="02020603050405020304" pitchFamily="18" charset="0"/>
                <a:cs typeface="Arial" panose="020B0604020202020204" pitchFamily="34" charset="0"/>
              </a:rPr>
              <a:t>Anchor of Hope</a:t>
            </a:r>
          </a:p>
          <a:p>
            <a:pPr>
              <a:tabLst>
                <a:tab pos="914400" algn="l"/>
              </a:tabLst>
            </a:pPr>
            <a:endParaRPr lang="en-GB" sz="2000" b="1" dirty="0">
              <a:solidFill>
                <a:srgbClr val="000000"/>
              </a:solidFill>
              <a:effectLst>
                <a:outerShdw blurRad="38100" dist="19050" dir="2700000" algn="tl">
                  <a:srgbClr val="000000">
                    <a:alpha val="40000"/>
                  </a:srgbClr>
                </a:outerShdw>
              </a:effectLst>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8EBB4C04-3425-77F3-A1A5-76B861DE281A}"/>
              </a:ext>
            </a:extLst>
          </p:cNvPr>
          <p:cNvPicPr>
            <a:picLocks noChangeAspect="1"/>
          </p:cNvPicPr>
          <p:nvPr/>
        </p:nvPicPr>
        <p:blipFill>
          <a:blip r:embed="rId2"/>
          <a:stretch>
            <a:fillRect/>
          </a:stretch>
        </p:blipFill>
        <p:spPr>
          <a:xfrm>
            <a:off x="10091730" y="2804458"/>
            <a:ext cx="1612591" cy="2269375"/>
          </a:xfrm>
          <a:prstGeom prst="rect">
            <a:avLst/>
          </a:prstGeom>
        </p:spPr>
      </p:pic>
      <p:pic>
        <p:nvPicPr>
          <p:cNvPr id="7" name="Picture 6">
            <a:extLst>
              <a:ext uri="{FF2B5EF4-FFF2-40B4-BE49-F238E27FC236}">
                <a16:creationId xmlns:a16="http://schemas.microsoft.com/office/drawing/2014/main" id="{7873200A-1D7C-FD46-51A3-F36B6593C6A1}"/>
              </a:ext>
            </a:extLst>
          </p:cNvPr>
          <p:cNvPicPr>
            <a:picLocks noChangeAspect="1"/>
          </p:cNvPicPr>
          <p:nvPr/>
        </p:nvPicPr>
        <p:blipFill>
          <a:blip r:embed="rId3"/>
          <a:stretch>
            <a:fillRect/>
          </a:stretch>
        </p:blipFill>
        <p:spPr>
          <a:xfrm>
            <a:off x="10091730" y="683764"/>
            <a:ext cx="1612590" cy="2099777"/>
          </a:xfrm>
          <a:prstGeom prst="rect">
            <a:avLst/>
          </a:prstGeom>
        </p:spPr>
      </p:pic>
      <p:pic>
        <p:nvPicPr>
          <p:cNvPr id="3" name="Picture 2">
            <a:extLst>
              <a:ext uri="{FF2B5EF4-FFF2-40B4-BE49-F238E27FC236}">
                <a16:creationId xmlns:a16="http://schemas.microsoft.com/office/drawing/2014/main" id="{4A7B7E5B-EA46-2448-C158-2E86E8707436}"/>
              </a:ext>
            </a:extLst>
          </p:cNvPr>
          <p:cNvPicPr>
            <a:picLocks noChangeAspect="1"/>
          </p:cNvPicPr>
          <p:nvPr/>
        </p:nvPicPr>
        <p:blipFill>
          <a:blip r:embed="rId4"/>
          <a:stretch>
            <a:fillRect/>
          </a:stretch>
        </p:blipFill>
        <p:spPr>
          <a:xfrm>
            <a:off x="5108423" y="2970709"/>
            <a:ext cx="4440685" cy="2495935"/>
          </a:xfrm>
          <a:prstGeom prst="rect">
            <a:avLst/>
          </a:prstGeom>
          <a:ln>
            <a:solidFill>
              <a:srgbClr val="FF0000"/>
            </a:solidFill>
          </a:ln>
        </p:spPr>
      </p:pic>
      <p:pic>
        <p:nvPicPr>
          <p:cNvPr id="9" name="Picture 8" descr="A group of people standing in front of a fire truck&#10;&#10;Description automatically generated with medium confidence">
            <a:extLst>
              <a:ext uri="{FF2B5EF4-FFF2-40B4-BE49-F238E27FC236}">
                <a16:creationId xmlns:a16="http://schemas.microsoft.com/office/drawing/2014/main" id="{AE6C8FAD-9418-FD82-7103-703572341A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0145" y="5224402"/>
            <a:ext cx="2234453" cy="1489635"/>
          </a:xfrm>
          <a:prstGeom prst="rect">
            <a:avLst/>
          </a:prstGeom>
          <a:ln>
            <a:solidFill>
              <a:srgbClr val="FF0000"/>
            </a:solidFill>
          </a:ln>
        </p:spPr>
      </p:pic>
    </p:spTree>
    <p:extLst>
      <p:ext uri="{BB962C8B-B14F-4D97-AF65-F5344CB8AC3E}">
        <p14:creationId xmlns:p14="http://schemas.microsoft.com/office/powerpoint/2010/main" val="3308969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rocks on the side&#10;&#10;Description automatically generated with low confidence">
            <a:extLst>
              <a:ext uri="{FF2B5EF4-FFF2-40B4-BE49-F238E27FC236}">
                <a16:creationId xmlns:a16="http://schemas.microsoft.com/office/drawing/2014/main" id="{CE9EDC56-C3EC-8359-C35E-8A0E54E37369}"/>
              </a:ext>
            </a:extLst>
          </p:cNvPr>
          <p:cNvPicPr>
            <a:picLocks noChangeAspect="1"/>
          </p:cNvPicPr>
          <p:nvPr/>
        </p:nvPicPr>
        <p:blipFill>
          <a:blip r:embed="rId2"/>
          <a:stretch>
            <a:fillRect/>
          </a:stretch>
        </p:blipFill>
        <p:spPr>
          <a:xfrm>
            <a:off x="374893" y="804468"/>
            <a:ext cx="3516963" cy="2215291"/>
          </a:xfrm>
          <a:prstGeom prst="rect">
            <a:avLst/>
          </a:prstGeom>
          <a:ln>
            <a:solidFill>
              <a:srgbClr val="FF0000"/>
            </a:solidFill>
          </a:ln>
        </p:spPr>
      </p:pic>
      <p:pic>
        <p:nvPicPr>
          <p:cNvPr id="5" name="Picture 4">
            <a:extLst>
              <a:ext uri="{FF2B5EF4-FFF2-40B4-BE49-F238E27FC236}">
                <a16:creationId xmlns:a16="http://schemas.microsoft.com/office/drawing/2014/main" id="{50407024-9282-968F-ACD7-755568733401}"/>
              </a:ext>
            </a:extLst>
          </p:cNvPr>
          <p:cNvPicPr>
            <a:picLocks noChangeAspect="1"/>
          </p:cNvPicPr>
          <p:nvPr/>
        </p:nvPicPr>
        <p:blipFill>
          <a:blip r:embed="rId3"/>
          <a:stretch>
            <a:fillRect/>
          </a:stretch>
        </p:blipFill>
        <p:spPr>
          <a:xfrm>
            <a:off x="374892" y="3593669"/>
            <a:ext cx="3516963" cy="2054095"/>
          </a:xfrm>
          <a:prstGeom prst="rect">
            <a:avLst/>
          </a:prstGeom>
          <a:ln>
            <a:solidFill>
              <a:srgbClr val="FF0000"/>
            </a:solidFill>
          </a:ln>
        </p:spPr>
      </p:pic>
      <p:pic>
        <p:nvPicPr>
          <p:cNvPr id="6" name="Picture 5" descr="A group of people wearing orange jumpsuits&#10;&#10;Description automatically generated with medium confidence">
            <a:extLst>
              <a:ext uri="{FF2B5EF4-FFF2-40B4-BE49-F238E27FC236}">
                <a16:creationId xmlns:a16="http://schemas.microsoft.com/office/drawing/2014/main" id="{BA2F5D25-B93F-6752-4CBE-FA5C7A54A1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3711" y="4208271"/>
            <a:ext cx="2654725" cy="1769816"/>
          </a:xfrm>
          <a:prstGeom prst="rect">
            <a:avLst/>
          </a:prstGeom>
          <a:ln>
            <a:solidFill>
              <a:srgbClr val="FF0000"/>
            </a:solidFill>
          </a:ln>
        </p:spPr>
      </p:pic>
      <p:sp>
        <p:nvSpPr>
          <p:cNvPr id="7" name="TextBox 6">
            <a:extLst>
              <a:ext uri="{FF2B5EF4-FFF2-40B4-BE49-F238E27FC236}">
                <a16:creationId xmlns:a16="http://schemas.microsoft.com/office/drawing/2014/main" id="{D5989F7C-5EE7-E318-E162-FEE8DBBC5F4B}"/>
              </a:ext>
            </a:extLst>
          </p:cNvPr>
          <p:cNvSpPr txBox="1"/>
          <p:nvPr/>
        </p:nvSpPr>
        <p:spPr>
          <a:xfrm>
            <a:off x="591671" y="3155576"/>
            <a:ext cx="3083858" cy="307777"/>
          </a:xfrm>
          <a:prstGeom prst="rect">
            <a:avLst/>
          </a:prstGeom>
          <a:noFill/>
        </p:spPr>
        <p:txBody>
          <a:bodyPr wrap="square" rtlCol="0">
            <a:spAutoFit/>
          </a:bodyPr>
          <a:lstStyle/>
          <a:p>
            <a:pPr algn="ctr"/>
            <a:r>
              <a:rPr lang="en-GB" sz="1400" b="1" dirty="0"/>
              <a:t>SOUTHERN LADFILL BEFORE</a:t>
            </a:r>
          </a:p>
        </p:txBody>
      </p:sp>
      <p:sp>
        <p:nvSpPr>
          <p:cNvPr id="8" name="TextBox 7">
            <a:extLst>
              <a:ext uri="{FF2B5EF4-FFF2-40B4-BE49-F238E27FC236}">
                <a16:creationId xmlns:a16="http://schemas.microsoft.com/office/drawing/2014/main" id="{A7B5376E-ED86-01B3-4B6B-359A2A12854C}"/>
              </a:ext>
            </a:extLst>
          </p:cNvPr>
          <p:cNvSpPr txBox="1"/>
          <p:nvPr/>
        </p:nvSpPr>
        <p:spPr>
          <a:xfrm>
            <a:off x="591444" y="5778080"/>
            <a:ext cx="3083858" cy="307777"/>
          </a:xfrm>
          <a:prstGeom prst="rect">
            <a:avLst/>
          </a:prstGeom>
          <a:noFill/>
        </p:spPr>
        <p:txBody>
          <a:bodyPr wrap="square" rtlCol="0">
            <a:spAutoFit/>
          </a:bodyPr>
          <a:lstStyle/>
          <a:p>
            <a:pPr algn="ctr"/>
            <a:r>
              <a:rPr lang="en-GB" sz="1400" b="1" dirty="0"/>
              <a:t>SOUTHERN LADFILL AFTER</a:t>
            </a:r>
          </a:p>
        </p:txBody>
      </p:sp>
      <p:sp>
        <p:nvSpPr>
          <p:cNvPr id="9" name="TextBox 8">
            <a:extLst>
              <a:ext uri="{FF2B5EF4-FFF2-40B4-BE49-F238E27FC236}">
                <a16:creationId xmlns:a16="http://schemas.microsoft.com/office/drawing/2014/main" id="{EE116AF0-DA04-A434-A6E3-1A4C3BD7C954}"/>
              </a:ext>
            </a:extLst>
          </p:cNvPr>
          <p:cNvSpPr txBox="1"/>
          <p:nvPr/>
        </p:nvSpPr>
        <p:spPr>
          <a:xfrm>
            <a:off x="9108142" y="5978087"/>
            <a:ext cx="3083858" cy="307777"/>
          </a:xfrm>
          <a:prstGeom prst="rect">
            <a:avLst/>
          </a:prstGeom>
          <a:noFill/>
        </p:spPr>
        <p:txBody>
          <a:bodyPr wrap="square" rtlCol="0">
            <a:spAutoFit/>
          </a:bodyPr>
          <a:lstStyle/>
          <a:p>
            <a:pPr algn="ctr"/>
            <a:r>
              <a:rPr lang="en-GB" sz="1400" b="1" dirty="0"/>
              <a:t>PEP UTILISATION - CLEANUP</a:t>
            </a:r>
          </a:p>
        </p:txBody>
      </p:sp>
      <p:pic>
        <p:nvPicPr>
          <p:cNvPr id="15" name="Picture 14" descr="A picture containing tree, outdoor, sky&#10;&#10;Description automatically generated">
            <a:extLst>
              <a:ext uri="{FF2B5EF4-FFF2-40B4-BE49-F238E27FC236}">
                <a16:creationId xmlns:a16="http://schemas.microsoft.com/office/drawing/2014/main" id="{E8821773-4B52-FE7A-9598-CFC755E3AE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8790" y="4254390"/>
            <a:ext cx="4757986" cy="1677578"/>
          </a:xfrm>
          <a:prstGeom prst="rect">
            <a:avLst/>
          </a:prstGeom>
          <a:ln>
            <a:solidFill>
              <a:srgbClr val="FF0000"/>
            </a:solidFill>
          </a:ln>
        </p:spPr>
      </p:pic>
      <p:sp>
        <p:nvSpPr>
          <p:cNvPr id="16" name="TextBox 15">
            <a:extLst>
              <a:ext uri="{FF2B5EF4-FFF2-40B4-BE49-F238E27FC236}">
                <a16:creationId xmlns:a16="http://schemas.microsoft.com/office/drawing/2014/main" id="{59D22C85-FD1C-C575-2CD2-552BF3F1077F}"/>
              </a:ext>
            </a:extLst>
          </p:cNvPr>
          <p:cNvSpPr txBox="1"/>
          <p:nvPr/>
        </p:nvSpPr>
        <p:spPr>
          <a:xfrm>
            <a:off x="5025854" y="5931968"/>
            <a:ext cx="3083858" cy="523220"/>
          </a:xfrm>
          <a:prstGeom prst="rect">
            <a:avLst/>
          </a:prstGeom>
          <a:noFill/>
        </p:spPr>
        <p:txBody>
          <a:bodyPr wrap="square" rtlCol="0">
            <a:spAutoFit/>
          </a:bodyPr>
          <a:lstStyle/>
          <a:p>
            <a:pPr algn="ctr"/>
            <a:r>
              <a:rPr lang="en-GB" sz="1400" b="1" dirty="0"/>
              <a:t>COMMUNITY ENGAGEMENT – SERVICE DELIVERY</a:t>
            </a:r>
          </a:p>
        </p:txBody>
      </p:sp>
      <p:pic>
        <p:nvPicPr>
          <p:cNvPr id="18" name="Picture 17" descr="A picture containing person, outdoor, marketplace, busy&#10;&#10;Description automatically generated">
            <a:extLst>
              <a:ext uri="{FF2B5EF4-FFF2-40B4-BE49-F238E27FC236}">
                <a16:creationId xmlns:a16="http://schemas.microsoft.com/office/drawing/2014/main" id="{81CD6161-C669-C9ED-6120-164FBA4FCE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5151" y="2616599"/>
            <a:ext cx="3101697" cy="1453402"/>
          </a:xfrm>
          <a:prstGeom prst="rect">
            <a:avLst/>
          </a:prstGeom>
          <a:ln>
            <a:solidFill>
              <a:srgbClr val="FF0000"/>
            </a:solidFill>
          </a:ln>
        </p:spPr>
      </p:pic>
      <p:pic>
        <p:nvPicPr>
          <p:cNvPr id="20" name="Picture 19">
            <a:extLst>
              <a:ext uri="{FF2B5EF4-FFF2-40B4-BE49-F238E27FC236}">
                <a16:creationId xmlns:a16="http://schemas.microsoft.com/office/drawing/2014/main" id="{9EEA42DE-0632-865A-5633-14EBAA44B0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5151" y="926032"/>
            <a:ext cx="3101697" cy="1544202"/>
          </a:xfrm>
          <a:prstGeom prst="rect">
            <a:avLst/>
          </a:prstGeom>
          <a:ln>
            <a:solidFill>
              <a:srgbClr val="FF0000"/>
            </a:solidFill>
          </a:ln>
        </p:spPr>
      </p:pic>
      <p:pic>
        <p:nvPicPr>
          <p:cNvPr id="21" name="Picture 20">
            <a:extLst>
              <a:ext uri="{FF2B5EF4-FFF2-40B4-BE49-F238E27FC236}">
                <a16:creationId xmlns:a16="http://schemas.microsoft.com/office/drawing/2014/main" id="{7D769D07-ED10-4ABB-AA04-0283B1A25034}"/>
              </a:ext>
            </a:extLst>
          </p:cNvPr>
          <p:cNvPicPr>
            <a:picLocks noChangeAspect="1"/>
          </p:cNvPicPr>
          <p:nvPr/>
        </p:nvPicPr>
        <p:blipFill>
          <a:blip r:embed="rId8"/>
          <a:stretch>
            <a:fillRect/>
          </a:stretch>
        </p:blipFill>
        <p:spPr>
          <a:xfrm>
            <a:off x="8498541" y="966918"/>
            <a:ext cx="3289397" cy="2757494"/>
          </a:xfrm>
          <a:prstGeom prst="rect">
            <a:avLst/>
          </a:prstGeom>
          <a:ln>
            <a:solidFill>
              <a:srgbClr val="FF0000"/>
            </a:solidFill>
          </a:ln>
        </p:spPr>
      </p:pic>
      <p:sp>
        <p:nvSpPr>
          <p:cNvPr id="22" name="Right Brace 21">
            <a:extLst>
              <a:ext uri="{FF2B5EF4-FFF2-40B4-BE49-F238E27FC236}">
                <a16:creationId xmlns:a16="http://schemas.microsoft.com/office/drawing/2014/main" id="{BFABED29-DA71-B711-D44D-65E642222B9C}"/>
              </a:ext>
            </a:extLst>
          </p:cNvPr>
          <p:cNvSpPr/>
          <p:nvPr/>
        </p:nvSpPr>
        <p:spPr>
          <a:xfrm>
            <a:off x="7646848" y="926032"/>
            <a:ext cx="152446" cy="314396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b="1">
              <a:ln w="22225">
                <a:solidFill>
                  <a:schemeClr val="accent2"/>
                </a:solidFill>
                <a:prstDash val="solid"/>
              </a:ln>
              <a:solidFill>
                <a:schemeClr val="accent2">
                  <a:lumMod val="40000"/>
                  <a:lumOff val="60000"/>
                </a:schemeClr>
              </a:solidFill>
            </a:endParaRPr>
          </a:p>
        </p:txBody>
      </p:sp>
      <p:sp>
        <p:nvSpPr>
          <p:cNvPr id="23" name="TextBox 22">
            <a:extLst>
              <a:ext uri="{FF2B5EF4-FFF2-40B4-BE49-F238E27FC236}">
                <a16:creationId xmlns:a16="http://schemas.microsoft.com/office/drawing/2014/main" id="{7E88B748-93F0-4E91-41A2-180A86947661}"/>
              </a:ext>
            </a:extLst>
          </p:cNvPr>
          <p:cNvSpPr txBox="1"/>
          <p:nvPr/>
        </p:nvSpPr>
        <p:spPr>
          <a:xfrm rot="5400000">
            <a:off x="6879475" y="2344127"/>
            <a:ext cx="2260281" cy="307777"/>
          </a:xfrm>
          <a:prstGeom prst="rect">
            <a:avLst/>
          </a:prstGeom>
          <a:noFill/>
        </p:spPr>
        <p:txBody>
          <a:bodyPr wrap="square" rtlCol="0">
            <a:spAutoFit/>
          </a:bodyPr>
          <a:lstStyle/>
          <a:p>
            <a:pPr algn="ctr"/>
            <a:r>
              <a:rPr lang="en-GB" sz="1400" b="1" dirty="0"/>
              <a:t>LACK OF RESOURCES</a:t>
            </a:r>
          </a:p>
        </p:txBody>
      </p:sp>
      <p:sp>
        <p:nvSpPr>
          <p:cNvPr id="24" name="TextBox 23">
            <a:extLst>
              <a:ext uri="{FF2B5EF4-FFF2-40B4-BE49-F238E27FC236}">
                <a16:creationId xmlns:a16="http://schemas.microsoft.com/office/drawing/2014/main" id="{E2395427-8177-FAB1-00CD-D33360FE1741}"/>
              </a:ext>
            </a:extLst>
          </p:cNvPr>
          <p:cNvSpPr txBox="1"/>
          <p:nvPr/>
        </p:nvSpPr>
        <p:spPr>
          <a:xfrm>
            <a:off x="8691589" y="3787385"/>
            <a:ext cx="2903299" cy="307777"/>
          </a:xfrm>
          <a:prstGeom prst="rect">
            <a:avLst/>
          </a:prstGeom>
          <a:noFill/>
        </p:spPr>
        <p:txBody>
          <a:bodyPr wrap="square" rtlCol="0">
            <a:spAutoFit/>
          </a:bodyPr>
          <a:lstStyle/>
          <a:p>
            <a:pPr algn="ctr"/>
            <a:r>
              <a:rPr lang="en-GB" sz="1400" b="1" dirty="0"/>
              <a:t>NEW AWARENESS MATERIAL</a:t>
            </a:r>
          </a:p>
        </p:txBody>
      </p:sp>
    </p:spTree>
    <p:extLst>
      <p:ext uri="{BB962C8B-B14F-4D97-AF65-F5344CB8AC3E}">
        <p14:creationId xmlns:p14="http://schemas.microsoft.com/office/powerpoint/2010/main" val="154755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33472"/>
          </a:xfrm>
        </p:spPr>
        <p:txBody>
          <a:bodyPr/>
          <a:lstStyle/>
          <a:p>
            <a:pPr algn="ctr"/>
            <a:r>
              <a:rPr lang="en-US" sz="3600" b="1" dirty="0">
                <a:solidFill>
                  <a:schemeClr val="accent2"/>
                </a:solidFill>
                <a:ea typeface="ＭＳ Ｐゴシック" panose="020B0600070205080204" pitchFamily="34" charset="-128"/>
              </a:rPr>
              <a:t>Service delivery : SOLID WASTE </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232882" y="686761"/>
            <a:ext cx="11726236" cy="575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buNone/>
            </a:pPr>
            <a:endParaRPr lang="en-GB" sz="1900" dirty="0">
              <a:solidFill>
                <a:prstClr val="black"/>
              </a:solidFill>
              <a:latin typeface="+mj-lt"/>
              <a:ea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C1BE3108-CF3C-C2E2-BACA-AED1D54A4D55}"/>
              </a:ext>
            </a:extLst>
          </p:cNvPr>
          <p:cNvCxnSpPr/>
          <p:nvPr/>
        </p:nvCxnSpPr>
        <p:spPr>
          <a:xfrm>
            <a:off x="4327640" y="1266626"/>
            <a:ext cx="0" cy="499478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9A9384B-5FF9-C811-6E41-B8295218AF5F}"/>
              </a:ext>
            </a:extLst>
          </p:cNvPr>
          <p:cNvSpPr txBox="1"/>
          <p:nvPr/>
        </p:nvSpPr>
        <p:spPr>
          <a:xfrm>
            <a:off x="4395019" y="762407"/>
            <a:ext cx="6508954" cy="2708434"/>
          </a:xfrm>
          <a:prstGeom prst="rect">
            <a:avLst/>
          </a:prstGeom>
          <a:noFill/>
        </p:spPr>
        <p:txBody>
          <a:bodyPr wrap="square" rtlCol="0">
            <a:spAutoFit/>
          </a:bodyPr>
          <a:lstStyle/>
          <a:p>
            <a:pPr marL="176213" lvl="0">
              <a:lnSpc>
                <a:spcPct val="150000"/>
              </a:lnSpc>
              <a:spcBef>
                <a:spcPts val="0"/>
              </a:spcBef>
              <a:spcAft>
                <a:spcPts val="0"/>
              </a:spcAft>
            </a:pPr>
            <a:r>
              <a:rPr lang="en-GB" sz="2000" dirty="0">
                <a:solidFill>
                  <a:srgbClr val="000000"/>
                </a:solidFill>
                <a:cs typeface="Arial" panose="020B0604020202020204" pitchFamily="34" charset="0"/>
              </a:rPr>
              <a:t>Status Quo still to be addresses </a:t>
            </a:r>
          </a:p>
          <a:p>
            <a:endParaRPr lang="en-GB" sz="2000" dirty="0">
              <a:solidFill>
                <a:srgbClr val="000000"/>
              </a:solidFill>
              <a:cs typeface="Arial" panose="020B0604020202020204" pitchFamily="34" charset="0"/>
            </a:endParaRPr>
          </a:p>
          <a:p>
            <a:pPr marL="285750" indent="-285750">
              <a:buFont typeface="Arial" panose="020B0604020202020204" pitchFamily="34" charset="0"/>
              <a:buChar char="•"/>
            </a:pPr>
            <a:r>
              <a:rPr lang="en-GB" sz="2000" dirty="0">
                <a:solidFill>
                  <a:srgbClr val="000000"/>
                </a:solidFill>
                <a:cs typeface="Arial" panose="020B0604020202020204" pitchFamily="34" charset="0"/>
              </a:rPr>
              <a:t>Lack of supervision / Management oversight and reporting</a:t>
            </a:r>
          </a:p>
          <a:p>
            <a:pPr marL="285750" indent="-285750">
              <a:buFont typeface="Arial" panose="020B0604020202020204" pitchFamily="34" charset="0"/>
              <a:buChar char="•"/>
            </a:pPr>
            <a:r>
              <a:rPr lang="en-GB" sz="2000" dirty="0">
                <a:solidFill>
                  <a:srgbClr val="000000"/>
                </a:solidFill>
                <a:cs typeface="Arial" panose="020B0604020202020204" pitchFamily="34" charset="0"/>
              </a:rPr>
              <a:t>Scavengers – Open bags</a:t>
            </a:r>
          </a:p>
          <a:p>
            <a:pPr marL="285750" indent="-285750">
              <a:buFont typeface="Arial" panose="020B0604020202020204" pitchFamily="34" charset="0"/>
              <a:buChar char="•"/>
            </a:pPr>
            <a:r>
              <a:rPr lang="en-GB" sz="2000" dirty="0">
                <a:solidFill>
                  <a:srgbClr val="000000"/>
                </a:solidFill>
                <a:cs typeface="Arial" panose="020B0604020202020204" pitchFamily="34" charset="0"/>
              </a:rPr>
              <a:t>Erratic collection</a:t>
            </a:r>
          </a:p>
          <a:p>
            <a:pPr marL="285750" indent="-285750">
              <a:buFont typeface="Arial" panose="020B0604020202020204" pitchFamily="34" charset="0"/>
              <a:buChar char="•"/>
            </a:pPr>
            <a:r>
              <a:rPr lang="en-GB" sz="2000" dirty="0">
                <a:solidFill>
                  <a:srgbClr val="000000"/>
                </a:solidFill>
                <a:cs typeface="Arial" panose="020B0604020202020204" pitchFamily="34" charset="0"/>
              </a:rPr>
              <a:t>Supervisor monitoring and evaluation</a:t>
            </a:r>
          </a:p>
          <a:p>
            <a:pPr marL="285750" indent="-285750">
              <a:buFont typeface="Arial" panose="020B0604020202020204" pitchFamily="34" charset="0"/>
              <a:buChar char="•"/>
            </a:pPr>
            <a:r>
              <a:rPr lang="en-GB" sz="2000" dirty="0">
                <a:solidFill>
                  <a:srgbClr val="000000"/>
                </a:solidFill>
                <a:cs typeface="Arial" panose="020B0604020202020204" pitchFamily="34" charset="0"/>
              </a:rPr>
              <a:t>Fleet status</a:t>
            </a:r>
          </a:p>
        </p:txBody>
      </p:sp>
      <p:sp>
        <p:nvSpPr>
          <p:cNvPr id="9" name="TextBox 8">
            <a:extLst>
              <a:ext uri="{FF2B5EF4-FFF2-40B4-BE49-F238E27FC236}">
                <a16:creationId xmlns:a16="http://schemas.microsoft.com/office/drawing/2014/main" id="{20FE7F88-0EC8-EE5A-0C74-906EFD114258}"/>
              </a:ext>
            </a:extLst>
          </p:cNvPr>
          <p:cNvSpPr txBox="1"/>
          <p:nvPr/>
        </p:nvSpPr>
        <p:spPr>
          <a:xfrm>
            <a:off x="582257" y="757721"/>
            <a:ext cx="3729188" cy="5701561"/>
          </a:xfrm>
          <a:prstGeom prst="rect">
            <a:avLst/>
          </a:prstGeom>
          <a:noFill/>
        </p:spPr>
        <p:txBody>
          <a:bodyPr wrap="square" rtlCol="0">
            <a:spAutoFit/>
          </a:bodyPr>
          <a:lstStyle/>
          <a:p>
            <a:pPr>
              <a:lnSpc>
                <a:spcPct val="150000"/>
              </a:lnSpc>
            </a:pPr>
            <a:r>
              <a:rPr lang="en-GB" sz="1900" dirty="0">
                <a:solidFill>
                  <a:prstClr val="black"/>
                </a:solidFill>
                <a:latin typeface="+mj-lt"/>
                <a:cs typeface="Times New Roman" panose="02020603050405020304" pitchFamily="18" charset="0"/>
              </a:rPr>
              <a:t>Status Quo still to be addresses:</a:t>
            </a:r>
          </a:p>
          <a:p>
            <a:r>
              <a:rPr lang="en-GB" sz="2000" b="1" dirty="0">
                <a:solidFill>
                  <a:srgbClr val="000000"/>
                </a:solidFill>
                <a:cs typeface="Arial" panose="020B0604020202020204" pitchFamily="34" charset="0"/>
              </a:rPr>
              <a:t>Development of new collection report  / schedule concluded</a:t>
            </a:r>
          </a:p>
          <a:p>
            <a:endParaRPr lang="en-GB" sz="2000" dirty="0">
              <a:solidFill>
                <a:srgbClr val="000000"/>
              </a:solidFill>
              <a:cs typeface="Arial" panose="020B0604020202020204" pitchFamily="34" charset="0"/>
            </a:endParaRPr>
          </a:p>
          <a:p>
            <a:pPr marL="360363" lvl="1" indent="-360363">
              <a:buFont typeface="Arial" panose="020B0604020202020204" pitchFamily="34" charset="0"/>
              <a:buChar char="•"/>
            </a:pPr>
            <a:r>
              <a:rPr lang="en-GB" sz="2000" dirty="0">
                <a:solidFill>
                  <a:srgbClr val="000000"/>
                </a:solidFill>
                <a:cs typeface="Arial" panose="020B0604020202020204" pitchFamily="34" charset="0"/>
              </a:rPr>
              <a:t>Will support targets and evaluation of performance</a:t>
            </a:r>
          </a:p>
          <a:p>
            <a:pPr marL="360363" lvl="1" indent="-360363">
              <a:buFont typeface="Arial" panose="020B0604020202020204" pitchFamily="34" charset="0"/>
              <a:buChar char="•"/>
            </a:pPr>
            <a:r>
              <a:rPr lang="en-GB" sz="2000" dirty="0">
                <a:solidFill>
                  <a:srgbClr val="000000"/>
                </a:solidFill>
                <a:cs typeface="Arial" panose="020B0604020202020204" pitchFamily="34" charset="0"/>
              </a:rPr>
              <a:t>Utilisation to disseminate critical information and requests tabled by political principals</a:t>
            </a:r>
          </a:p>
          <a:p>
            <a:pPr marL="360363" lvl="1" indent="-360363">
              <a:buFont typeface="Arial" panose="020B0604020202020204" pitchFamily="34" charset="0"/>
              <a:buChar char="•"/>
            </a:pPr>
            <a:r>
              <a:rPr lang="en-GB" sz="2000" dirty="0">
                <a:solidFill>
                  <a:srgbClr val="000000"/>
                </a:solidFill>
                <a:cs typeface="Arial" panose="020B0604020202020204" pitchFamily="34" charset="0"/>
              </a:rPr>
              <a:t>Collection rate increase communication to Public</a:t>
            </a:r>
          </a:p>
          <a:p>
            <a:pPr marL="360363" lvl="1" indent="-360363">
              <a:buFont typeface="Arial" panose="020B0604020202020204" pitchFamily="34" charset="0"/>
              <a:buChar char="•"/>
            </a:pPr>
            <a:r>
              <a:rPr lang="en-GB" sz="2000" dirty="0">
                <a:solidFill>
                  <a:srgbClr val="000000"/>
                </a:solidFill>
                <a:cs typeface="Arial" panose="020B0604020202020204" pitchFamily="34" charset="0"/>
              </a:rPr>
              <a:t>Utilisation of Social Media platforms to disseminate schedule</a:t>
            </a:r>
          </a:p>
          <a:p>
            <a:endParaRPr lang="en-GB" dirty="0"/>
          </a:p>
          <a:p>
            <a:endParaRPr lang="en-GB" dirty="0"/>
          </a:p>
        </p:txBody>
      </p:sp>
      <p:pic>
        <p:nvPicPr>
          <p:cNvPr id="7" name="Picture 6" descr="Table&#10;&#10;Description automatically generated">
            <a:extLst>
              <a:ext uri="{FF2B5EF4-FFF2-40B4-BE49-F238E27FC236}">
                <a16:creationId xmlns:a16="http://schemas.microsoft.com/office/drawing/2014/main" id="{62CFA9BB-37E3-64BC-83B9-C8B765162F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6657" y="2182426"/>
            <a:ext cx="2850975" cy="4016742"/>
          </a:xfrm>
          <a:prstGeom prst="rect">
            <a:avLst/>
          </a:prstGeom>
          <a:ln>
            <a:solidFill>
              <a:srgbClr val="FF0000"/>
            </a:solidFill>
          </a:ln>
        </p:spPr>
      </p:pic>
      <p:pic>
        <p:nvPicPr>
          <p:cNvPr id="11" name="Picture 10" descr="Table&#10;&#10;Description automatically generated">
            <a:extLst>
              <a:ext uri="{FF2B5EF4-FFF2-40B4-BE49-F238E27FC236}">
                <a16:creationId xmlns:a16="http://schemas.microsoft.com/office/drawing/2014/main" id="{84A202B0-6592-FB8B-9DC2-C04F949CA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8965" y="3546487"/>
            <a:ext cx="4571800" cy="2667615"/>
          </a:xfrm>
          <a:prstGeom prst="rect">
            <a:avLst/>
          </a:prstGeom>
          <a:ln>
            <a:solidFill>
              <a:srgbClr val="FF0000"/>
            </a:solidFill>
          </a:ln>
        </p:spPr>
      </p:pic>
    </p:spTree>
    <p:extLst>
      <p:ext uri="{BB962C8B-B14F-4D97-AF65-F5344CB8AC3E}">
        <p14:creationId xmlns:p14="http://schemas.microsoft.com/office/powerpoint/2010/main" val="2944756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113016" y="109453"/>
            <a:ext cx="12078984" cy="433472"/>
          </a:xfrm>
        </p:spPr>
        <p:txBody>
          <a:bodyPr/>
          <a:lstStyle/>
          <a:p>
            <a:pPr algn="ctr"/>
            <a:r>
              <a:rPr lang="en-US" sz="3200" b="1" dirty="0">
                <a:solidFill>
                  <a:schemeClr val="accent2"/>
                </a:solidFill>
                <a:ea typeface="ＭＳ Ｐゴシック" panose="020B0600070205080204" pitchFamily="34" charset="-128"/>
              </a:rPr>
              <a:t>Service delivery : WATER &amp; SEWER INFRASTRUCTURE </a:t>
            </a:r>
            <a:endParaRPr lang="en-ZA" sz="32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232882" y="757721"/>
            <a:ext cx="11726236" cy="575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buNone/>
            </a:pPr>
            <a:endParaRPr lang="en-GB" sz="1900" dirty="0">
              <a:solidFill>
                <a:prstClr val="black"/>
              </a:solidFill>
              <a:latin typeface="+mj-lt"/>
              <a:ea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C1BE3108-CF3C-C2E2-BACA-AED1D54A4D55}"/>
              </a:ext>
            </a:extLst>
          </p:cNvPr>
          <p:cNvCxnSpPr/>
          <p:nvPr/>
        </p:nvCxnSpPr>
        <p:spPr>
          <a:xfrm>
            <a:off x="4552336" y="1248697"/>
            <a:ext cx="0" cy="499478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9A9384B-5FF9-C811-6E41-B8295218AF5F}"/>
              </a:ext>
            </a:extLst>
          </p:cNvPr>
          <p:cNvSpPr txBox="1"/>
          <p:nvPr/>
        </p:nvSpPr>
        <p:spPr>
          <a:xfrm>
            <a:off x="4709653" y="696077"/>
            <a:ext cx="7085075" cy="6178294"/>
          </a:xfrm>
          <a:prstGeom prst="rect">
            <a:avLst/>
          </a:prstGeom>
          <a:noFill/>
        </p:spPr>
        <p:txBody>
          <a:bodyPr wrap="square" rtlCol="0">
            <a:spAutoFit/>
          </a:bodyPr>
          <a:lstStyle/>
          <a:p>
            <a:pPr marL="176213" lvl="0">
              <a:lnSpc>
                <a:spcPct val="150000"/>
              </a:lnSpc>
              <a:spcBef>
                <a:spcPts val="0"/>
              </a:spcBef>
              <a:spcAft>
                <a:spcPts val="0"/>
              </a:spcAft>
            </a:pPr>
            <a:r>
              <a:rPr lang="en-GB" sz="1900" b="1" dirty="0">
                <a:solidFill>
                  <a:prstClr val="black"/>
                </a:solidFill>
                <a:latin typeface="+mj-lt"/>
                <a:ea typeface="Times New Roman" panose="02020603050405020304" pitchFamily="18" charset="0"/>
                <a:cs typeface="Times New Roman" panose="02020603050405020304" pitchFamily="18" charset="0"/>
              </a:rPr>
              <a:t>Progress to date</a:t>
            </a:r>
          </a:p>
          <a:p>
            <a:pPr marL="285750" lvl="0" indent="-285750" algn="just">
              <a:spcBef>
                <a:spcPts val="0"/>
              </a:spcBef>
              <a:spcAft>
                <a:spcPts val="0"/>
              </a:spcAft>
              <a:buFont typeface="Arial" panose="020B0604020202020204" pitchFamily="34" charset="0"/>
              <a:buChar char="•"/>
            </a:pPr>
            <a:r>
              <a:rPr lang="en-GB" sz="1900" dirty="0">
                <a:solidFill>
                  <a:prstClr val="black"/>
                </a:solidFill>
                <a:latin typeface="+mj-lt"/>
                <a:cs typeface="Times New Roman" panose="02020603050405020304" pitchFamily="18" charset="0"/>
              </a:rPr>
              <a:t>Water and sewer reticulation network study conducted.</a:t>
            </a:r>
          </a:p>
          <a:p>
            <a:pPr marL="285750" lvl="0" indent="-285750" algn="just">
              <a:spcBef>
                <a:spcPts val="0"/>
              </a:spcBef>
              <a:spcAft>
                <a:spcPts val="0"/>
              </a:spcAft>
              <a:buFont typeface="Arial" panose="020B0604020202020204" pitchFamily="34" charset="0"/>
              <a:buChar char="•"/>
            </a:pPr>
            <a:r>
              <a:rPr lang="en-GB" sz="1900" dirty="0">
                <a:solidFill>
                  <a:prstClr val="black"/>
                </a:solidFill>
                <a:latin typeface="+mj-lt"/>
                <a:cs typeface="Times New Roman" panose="02020603050405020304" pitchFamily="18" charset="0"/>
              </a:rPr>
              <a:t>Draft water maintenance and rehabilitation report compiled. </a:t>
            </a:r>
          </a:p>
          <a:p>
            <a:pPr marL="285750" lvl="0" indent="-285750" algn="just">
              <a:spcBef>
                <a:spcPts val="0"/>
              </a:spcBef>
              <a:spcAft>
                <a:spcPts val="0"/>
              </a:spcAft>
              <a:buFont typeface="Arial" panose="020B0604020202020204" pitchFamily="34" charset="0"/>
              <a:buChar char="•"/>
            </a:pPr>
            <a:r>
              <a:rPr lang="en-GB" sz="1900" dirty="0">
                <a:solidFill>
                  <a:prstClr val="black"/>
                </a:solidFill>
                <a:latin typeface="+mj-lt"/>
                <a:cs typeface="Times New Roman" panose="02020603050405020304" pitchFamily="18" charset="0"/>
              </a:rPr>
              <a:t>Refurbishment of water supply system project is currently addressing pipe bursts through a pipe replacement contract. </a:t>
            </a:r>
          </a:p>
          <a:p>
            <a:pPr marL="285750" lvl="0" indent="-285750" algn="just">
              <a:spcBef>
                <a:spcPts val="0"/>
              </a:spcBef>
              <a:spcAft>
                <a:spcPts val="0"/>
              </a:spcAft>
              <a:buFont typeface="Arial" panose="020B0604020202020204" pitchFamily="34" charset="0"/>
              <a:buChar char="•"/>
            </a:pPr>
            <a:r>
              <a:rPr lang="en-GB" sz="1900" dirty="0">
                <a:solidFill>
                  <a:prstClr val="black"/>
                </a:solidFill>
                <a:latin typeface="+mj-lt"/>
                <a:cs typeface="Times New Roman" panose="02020603050405020304" pitchFamily="18" charset="0"/>
              </a:rPr>
              <a:t>Procurement processes fast tracked and contractor appointed to supply material to attend to  burst pipes as well as leaks emanating from different types of water infrastructure. </a:t>
            </a:r>
          </a:p>
          <a:p>
            <a:pPr marL="285750" lvl="0" indent="-285750" algn="just">
              <a:spcBef>
                <a:spcPts val="0"/>
              </a:spcBef>
              <a:spcAft>
                <a:spcPts val="0"/>
              </a:spcAft>
              <a:buFont typeface="Arial" panose="020B0604020202020204" pitchFamily="34" charset="0"/>
              <a:buChar char="•"/>
            </a:pPr>
            <a:r>
              <a:rPr lang="en-GB" sz="1900" dirty="0">
                <a:solidFill>
                  <a:prstClr val="black"/>
                </a:solidFill>
                <a:latin typeface="+mj-lt"/>
                <a:cs typeface="Times New Roman" panose="02020603050405020304" pitchFamily="18" charset="0"/>
              </a:rPr>
              <a:t>Professional Service Provider (PSP) in process of  revising the 10-year Water Conservation and Demand Management plan. One of the sub projects identified is the identification of formal sites which have an incomplete/complete water reticulation system but no meters being installed. This exercise will be done using GIS and estimated costs will be determined. The expected completion of the revised plan will be before the end of December 2022.</a:t>
            </a:r>
          </a:p>
          <a:p>
            <a:pPr marL="519113" lvl="0" indent="-342900" algn="just">
              <a:spcBef>
                <a:spcPts val="0"/>
              </a:spcBef>
              <a:spcAft>
                <a:spcPts val="0"/>
              </a:spcAft>
              <a:buFont typeface="Arial" panose="020B0604020202020204" pitchFamily="34" charset="0"/>
              <a:buChar char="•"/>
            </a:pPr>
            <a:endParaRPr lang="en-GB" sz="1900" dirty="0">
              <a:solidFill>
                <a:prstClr val="black"/>
              </a:solidFill>
              <a:latin typeface="+mj-lt"/>
              <a:ea typeface="Times New Roman" panose="02020603050405020304" pitchFamily="18" charset="0"/>
              <a:cs typeface="Times New Roman" panose="02020603050405020304" pitchFamily="18" charset="0"/>
            </a:endParaRPr>
          </a:p>
          <a:p>
            <a:pPr marL="519113" lvl="0" indent="-342900" algn="just">
              <a:spcBef>
                <a:spcPts val="0"/>
              </a:spcBef>
              <a:spcAft>
                <a:spcPts val="0"/>
              </a:spcAft>
              <a:buFont typeface="Arial" panose="020B0604020202020204" pitchFamily="34" charset="0"/>
              <a:buChar char="•"/>
            </a:pPr>
            <a:endParaRPr lang="en-GB" sz="1900" b="1" dirty="0">
              <a:solidFill>
                <a:prstClr val="black"/>
              </a:solidFill>
              <a:latin typeface="+mj-lt"/>
              <a:ea typeface="Times New Roman" panose="02020603050405020304" pitchFamily="18" charset="0"/>
              <a:cs typeface="Times New Roman" panose="02020603050405020304" pitchFamily="18" charset="0"/>
            </a:endParaRPr>
          </a:p>
          <a:p>
            <a:pPr marL="176213" lvl="0">
              <a:lnSpc>
                <a:spcPct val="150000"/>
              </a:lnSpc>
              <a:spcBef>
                <a:spcPts val="0"/>
              </a:spcBef>
              <a:spcAft>
                <a:spcPts val="0"/>
              </a:spcAft>
            </a:pPr>
            <a:endParaRPr lang="en-GB" sz="1900" b="1" dirty="0">
              <a:solidFill>
                <a:prstClr val="black"/>
              </a:solidFill>
              <a:latin typeface="+mj-lt"/>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0FE7F88-0EC8-EE5A-0C74-906EFD114258}"/>
              </a:ext>
            </a:extLst>
          </p:cNvPr>
          <p:cNvSpPr txBox="1"/>
          <p:nvPr/>
        </p:nvSpPr>
        <p:spPr>
          <a:xfrm>
            <a:off x="113016" y="757721"/>
            <a:ext cx="4198429" cy="5486117"/>
          </a:xfrm>
          <a:prstGeom prst="rect">
            <a:avLst/>
          </a:prstGeom>
          <a:noFill/>
        </p:spPr>
        <p:txBody>
          <a:bodyPr wrap="square" rtlCol="0">
            <a:spAutoFit/>
          </a:bodyPr>
          <a:lstStyle/>
          <a:p>
            <a:pPr>
              <a:lnSpc>
                <a:spcPct val="150000"/>
              </a:lnSpc>
            </a:pPr>
            <a:r>
              <a:rPr lang="en-GB" sz="1900" b="1" dirty="0">
                <a:solidFill>
                  <a:prstClr val="black"/>
                </a:solidFill>
                <a:latin typeface="+mj-lt"/>
                <a:cs typeface="Times New Roman" panose="02020603050405020304" pitchFamily="18" charset="0"/>
              </a:rPr>
              <a:t>Status Quo</a:t>
            </a:r>
          </a:p>
          <a:p>
            <a:pPr marL="285750" indent="-285750" algn="just">
              <a:buFont typeface="Arial" panose="020B0604020202020204" pitchFamily="34" charset="0"/>
              <a:buChar char="•"/>
            </a:pPr>
            <a:r>
              <a:rPr lang="en-GB" sz="1900" dirty="0">
                <a:solidFill>
                  <a:prstClr val="black"/>
                </a:solidFill>
                <a:latin typeface="+mj-lt"/>
                <a:cs typeface="Times New Roman" panose="02020603050405020304" pitchFamily="18" charset="0"/>
              </a:rPr>
              <a:t>High risk asbestos water pipes that need urgent replacement attention and funding constraints.</a:t>
            </a:r>
          </a:p>
          <a:p>
            <a:pPr marL="285750" indent="-285750" algn="just">
              <a:buFont typeface="Arial" panose="020B0604020202020204" pitchFamily="34" charset="0"/>
              <a:buChar char="•"/>
            </a:pPr>
            <a:r>
              <a:rPr lang="en-GB" sz="1900" dirty="0">
                <a:solidFill>
                  <a:prstClr val="black"/>
                </a:solidFill>
                <a:latin typeface="+mj-lt"/>
                <a:cs typeface="Times New Roman" panose="02020603050405020304" pitchFamily="18" charset="0"/>
              </a:rPr>
              <a:t>High vacancy rate experienced in water department and other sub-directorates in Engineering Services;</a:t>
            </a:r>
          </a:p>
          <a:p>
            <a:pPr marL="285750" indent="-285750" algn="just">
              <a:buFont typeface="Arial" panose="020B0604020202020204" pitchFamily="34" charset="0"/>
              <a:buChar char="•"/>
            </a:pPr>
            <a:r>
              <a:rPr lang="en-GB" sz="1900" dirty="0">
                <a:solidFill>
                  <a:prstClr val="black"/>
                </a:solidFill>
                <a:latin typeface="+mj-lt"/>
                <a:cs typeface="Times New Roman" panose="02020603050405020304" pitchFamily="18" charset="0"/>
              </a:rPr>
              <a:t>Insufficient budget allocated for operation and capital projects;</a:t>
            </a:r>
          </a:p>
          <a:p>
            <a:pPr marL="285750" indent="-285750" algn="just">
              <a:buFont typeface="Arial" panose="020B0604020202020204" pitchFamily="34" charset="0"/>
              <a:buChar char="•"/>
            </a:pPr>
            <a:r>
              <a:rPr lang="en-GB" sz="1900" dirty="0">
                <a:solidFill>
                  <a:prstClr val="black"/>
                </a:solidFill>
                <a:latin typeface="+mj-lt"/>
                <a:cs typeface="Times New Roman" panose="02020603050405020304" pitchFamily="18" charset="0"/>
              </a:rPr>
              <a:t>Insufficient and unreliable fleet allocated to water department. </a:t>
            </a:r>
          </a:p>
          <a:p>
            <a:pPr marL="285750" indent="-285750" algn="just">
              <a:buFont typeface="Arial" panose="020B0604020202020204" pitchFamily="34" charset="0"/>
              <a:buChar char="•"/>
            </a:pPr>
            <a:r>
              <a:rPr lang="en-GB" sz="1900" dirty="0">
                <a:solidFill>
                  <a:prstClr val="black"/>
                </a:solidFill>
                <a:latin typeface="+mj-lt"/>
                <a:cs typeface="Times New Roman" panose="02020603050405020304" pitchFamily="18" charset="0"/>
              </a:rPr>
              <a:t>New tenders were put into obeyance by National Treasury </a:t>
            </a:r>
          </a:p>
          <a:p>
            <a:pPr marL="285750" indent="-285750" algn="just">
              <a:buFont typeface="Arial" panose="020B0604020202020204" pitchFamily="34" charset="0"/>
              <a:buChar char="•"/>
            </a:pPr>
            <a:r>
              <a:rPr lang="en-GB" sz="1900" dirty="0">
                <a:solidFill>
                  <a:prstClr val="black"/>
                </a:solidFill>
                <a:latin typeface="+mj-lt"/>
                <a:cs typeface="Times New Roman" panose="02020603050405020304" pitchFamily="18" charset="0"/>
              </a:rPr>
              <a:t>Delays due to procurement processes specifically for water and sewer materials </a:t>
            </a:r>
          </a:p>
          <a:p>
            <a:endParaRPr lang="en-GB" dirty="0"/>
          </a:p>
        </p:txBody>
      </p:sp>
    </p:spTree>
    <p:extLst>
      <p:ext uri="{BB962C8B-B14F-4D97-AF65-F5344CB8AC3E}">
        <p14:creationId xmlns:p14="http://schemas.microsoft.com/office/powerpoint/2010/main" val="243066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33472"/>
          </a:xfrm>
        </p:spPr>
        <p:txBody>
          <a:bodyPr/>
          <a:lstStyle/>
          <a:p>
            <a:pPr algn="ctr"/>
            <a:r>
              <a:rPr lang="en-US" sz="3600" b="1" dirty="0">
                <a:solidFill>
                  <a:schemeClr val="accent2"/>
                </a:solidFill>
                <a:ea typeface="ＭＳ Ｐゴシック" panose="020B0600070205080204" pitchFamily="34" charset="-128"/>
              </a:rPr>
              <a:t>OUTLINE </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595746" y="893852"/>
            <a:ext cx="8604250"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60363" marR="0" lvl="0" indent="-360363" algn="l" defTabSz="685800" rtl="0" eaLnBrk="0" fontAlgn="base" latinLnBrk="0" hangingPunct="0">
              <a:lnSpc>
                <a:spcPct val="150000"/>
              </a:lnSpc>
              <a:spcBef>
                <a:spcPts val="750"/>
              </a:spcBef>
              <a:spcAft>
                <a:spcPct val="0"/>
              </a:spcAft>
              <a:buClrTx/>
              <a:buSzTx/>
              <a:buFont typeface="Arial" panose="020B0604020202020204" pitchFamily="34" charset="0"/>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Background </a:t>
            </a:r>
          </a:p>
          <a:p>
            <a:pPr marL="360363" marR="0" lvl="0" indent="-360363" algn="l" defTabSz="685800" rtl="0" eaLnBrk="0" fontAlgn="base" latinLnBrk="0" hangingPunct="0">
              <a:lnSpc>
                <a:spcPct val="150000"/>
              </a:lnSpc>
              <a:spcBef>
                <a:spcPts val="750"/>
              </a:spcBef>
              <a:spcAft>
                <a:spcPct val="0"/>
              </a:spcAft>
              <a:buClrTx/>
              <a:buSzTx/>
              <a:buFont typeface="Arial" panose="020B0604020202020204" pitchFamily="34" charset="0"/>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Local Government Performance </a:t>
            </a:r>
            <a:r>
              <a:rPr lang="en-US" sz="2800" dirty="0">
                <a:solidFill>
                  <a:prstClr val="black"/>
                </a:solidFill>
                <a:latin typeface="Calibri" panose="020F0502020204030204"/>
              </a:rPr>
              <a:t>Areas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20725" marR="0" lvl="0" indent="-360363" algn="l" defTabSz="685800" rtl="0" eaLnBrk="0" fontAlgn="base" latinLnBrk="0" hangingPunct="0">
              <a:lnSpc>
                <a:spcPct val="150000"/>
              </a:lnSpc>
              <a:spcBef>
                <a:spcPts val="75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Governance and Institutional Capacity</a:t>
            </a:r>
          </a:p>
          <a:p>
            <a:pPr marL="720725" marR="0" lvl="0" indent="-360363" algn="l" defTabSz="685800" rtl="0" eaLnBrk="0" fontAlgn="base" latinLnBrk="0" hangingPunct="0">
              <a:lnSpc>
                <a:spcPct val="150000"/>
              </a:lnSpc>
              <a:spcBef>
                <a:spcPts val="75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Finance</a:t>
            </a:r>
          </a:p>
          <a:p>
            <a:pPr marL="720725" marR="0" lvl="0" indent="-360363" algn="l" defTabSz="685800" rtl="0" eaLnBrk="0" fontAlgn="base" latinLnBrk="0" hangingPunct="0">
              <a:lnSpc>
                <a:spcPct val="150000"/>
              </a:lnSpc>
              <a:spcBef>
                <a:spcPts val="75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Service Delivery</a:t>
            </a:r>
          </a:p>
          <a:p>
            <a:pPr marL="360363" marR="0" lvl="0" indent="-360363" algn="l" defTabSz="685800" rtl="0" eaLnBrk="0" fontAlgn="base" latinLnBrk="0" hangingPunct="0">
              <a:lnSpc>
                <a:spcPct val="150000"/>
              </a:lnSpc>
              <a:spcBef>
                <a:spcPts val="750"/>
              </a:spcBef>
              <a:spcAft>
                <a:spcPct val="0"/>
              </a:spcAft>
              <a:buClrTx/>
              <a:buSzTx/>
              <a:buFont typeface="Arial" panose="020B0604020202020204" pitchFamily="34" charset="0"/>
              <a:buNone/>
              <a:tabLst/>
              <a:defRPr/>
            </a:pPr>
            <a:r>
              <a:rPr kumimoji="0" lang="en-ZA" sz="2800" b="0" i="0" u="none" strike="noStrike" kern="1200" cap="none" spc="0" normalizeH="0" baseline="0" noProof="0" dirty="0">
                <a:ln>
                  <a:noFill/>
                </a:ln>
                <a:solidFill>
                  <a:prstClr val="black"/>
                </a:solidFill>
                <a:effectLst/>
                <a:uLnTx/>
                <a:uFillTx/>
                <a:latin typeface="Calibri" panose="020F0502020204030204"/>
                <a:ea typeface="+mn-ea"/>
                <a:cs typeface="+mn-cs"/>
              </a:rPr>
              <a:t>3.  Conclusion</a:t>
            </a: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5020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113016" y="109453"/>
            <a:ext cx="12078984" cy="433472"/>
          </a:xfrm>
        </p:spPr>
        <p:txBody>
          <a:bodyPr/>
          <a:lstStyle/>
          <a:p>
            <a:pPr algn="ctr"/>
            <a:r>
              <a:rPr lang="en-US" sz="3200" b="1" dirty="0">
                <a:solidFill>
                  <a:schemeClr val="accent2"/>
                </a:solidFill>
                <a:ea typeface="ＭＳ Ｐゴシック" panose="020B0600070205080204" pitchFamily="34" charset="-128"/>
              </a:rPr>
              <a:t>Service delivery : WATER &amp; SEWER INFRASTRUCTURE </a:t>
            </a:r>
            <a:endParaRPr lang="en-ZA" sz="32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232882" y="757721"/>
            <a:ext cx="11726236" cy="575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buNone/>
            </a:pPr>
            <a:endParaRPr lang="en-GB" sz="1900" dirty="0">
              <a:solidFill>
                <a:prstClr val="black"/>
              </a:solidFill>
              <a:latin typeface="+mj-lt"/>
              <a:ea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C1BE3108-CF3C-C2E2-BACA-AED1D54A4D55}"/>
              </a:ext>
            </a:extLst>
          </p:cNvPr>
          <p:cNvCxnSpPr/>
          <p:nvPr/>
        </p:nvCxnSpPr>
        <p:spPr>
          <a:xfrm>
            <a:off x="5299311" y="901557"/>
            <a:ext cx="0" cy="499478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9A9384B-5FF9-C811-6E41-B8295218AF5F}"/>
              </a:ext>
            </a:extLst>
          </p:cNvPr>
          <p:cNvSpPr txBox="1"/>
          <p:nvPr/>
        </p:nvSpPr>
        <p:spPr>
          <a:xfrm>
            <a:off x="5432211" y="542925"/>
            <a:ext cx="6778072" cy="7109639"/>
          </a:xfrm>
          <a:prstGeom prst="rect">
            <a:avLst/>
          </a:prstGeom>
          <a:noFill/>
        </p:spPr>
        <p:txBody>
          <a:bodyPr wrap="square" rtlCol="0">
            <a:spAutoFit/>
          </a:bodyPr>
          <a:lstStyle/>
          <a:p>
            <a:pPr marL="176213" lvl="0">
              <a:lnSpc>
                <a:spcPct val="150000"/>
              </a:lnSpc>
              <a:spcBef>
                <a:spcPts val="0"/>
              </a:spcBef>
              <a:spcAft>
                <a:spcPts val="0"/>
              </a:spcAft>
            </a:pPr>
            <a:r>
              <a:rPr lang="en-GB" sz="1900" b="1" dirty="0">
                <a:solidFill>
                  <a:prstClr val="black"/>
                </a:solidFill>
                <a:latin typeface="+mj-lt"/>
                <a:ea typeface="Times New Roman" panose="02020603050405020304" pitchFamily="18" charset="0"/>
                <a:cs typeface="Times New Roman" panose="02020603050405020304" pitchFamily="18" charset="0"/>
              </a:rPr>
              <a:t>Progress to date</a:t>
            </a:r>
          </a:p>
          <a:p>
            <a:pPr marL="519113" lvl="0" indent="-342900" algn="just">
              <a:spcBef>
                <a:spcPts val="0"/>
              </a:spcBef>
              <a:spcAft>
                <a:spcPts val="0"/>
              </a:spcAft>
              <a:buFont typeface="Arial" panose="020B0604020202020204" pitchFamily="34" charset="0"/>
              <a:buChar char="•"/>
            </a:pPr>
            <a:r>
              <a:rPr lang="en-GB" sz="1900" dirty="0">
                <a:solidFill>
                  <a:prstClr val="black"/>
                </a:solidFill>
                <a:latin typeface="+mj-lt"/>
                <a:ea typeface="Times New Roman" panose="02020603050405020304" pitchFamily="18" charset="0"/>
                <a:cs typeface="Times New Roman" panose="02020603050405020304" pitchFamily="18" charset="0"/>
              </a:rPr>
              <a:t>Conducted a reticulation network study completed and rehabilitation report has been compiled.</a:t>
            </a:r>
          </a:p>
          <a:p>
            <a:pPr marL="519113" lvl="0" indent="-342900" algn="just">
              <a:spcBef>
                <a:spcPts val="0"/>
              </a:spcBef>
              <a:spcAft>
                <a:spcPts val="0"/>
              </a:spcAft>
              <a:buFont typeface="Arial" panose="020B0604020202020204" pitchFamily="34" charset="0"/>
              <a:buChar char="•"/>
            </a:pPr>
            <a:endParaRPr lang="en-GB" sz="1900" dirty="0">
              <a:solidFill>
                <a:prstClr val="black"/>
              </a:solidFill>
              <a:latin typeface="+mj-lt"/>
              <a:ea typeface="Times New Roman" panose="02020603050405020304" pitchFamily="18" charset="0"/>
              <a:cs typeface="Times New Roman" panose="02020603050405020304" pitchFamily="18" charset="0"/>
            </a:endParaRPr>
          </a:p>
          <a:p>
            <a:pPr marL="519113" lvl="0" indent="-342900" algn="just">
              <a:spcBef>
                <a:spcPts val="0"/>
              </a:spcBef>
              <a:spcAft>
                <a:spcPts val="0"/>
              </a:spcAft>
              <a:buFont typeface="Arial" panose="020B0604020202020204" pitchFamily="34" charset="0"/>
              <a:buChar char="•"/>
            </a:pPr>
            <a:r>
              <a:rPr lang="en-GB" sz="1900" dirty="0">
                <a:solidFill>
                  <a:prstClr val="black"/>
                </a:solidFill>
                <a:latin typeface="+mj-lt"/>
                <a:ea typeface="Times New Roman" panose="02020603050405020304" pitchFamily="18" charset="0"/>
                <a:cs typeface="Times New Roman" panose="02020603050405020304" pitchFamily="18" charset="0"/>
              </a:rPr>
              <a:t>Critical vacant posts identified to be advertised (30Sept)</a:t>
            </a:r>
          </a:p>
          <a:p>
            <a:pPr marL="519113" lvl="0" indent="-342900" algn="just">
              <a:spcBef>
                <a:spcPts val="0"/>
              </a:spcBef>
              <a:spcAft>
                <a:spcPts val="0"/>
              </a:spcAft>
              <a:buFont typeface="Arial" panose="020B0604020202020204" pitchFamily="34" charset="0"/>
              <a:buChar char="•"/>
            </a:pPr>
            <a:endParaRPr lang="en-GB" sz="1900" dirty="0">
              <a:solidFill>
                <a:prstClr val="black"/>
              </a:solidFill>
              <a:latin typeface="+mj-lt"/>
              <a:ea typeface="Times New Roman" panose="02020603050405020304" pitchFamily="18" charset="0"/>
              <a:cs typeface="Times New Roman" panose="02020603050405020304" pitchFamily="18" charset="0"/>
            </a:endParaRPr>
          </a:p>
          <a:p>
            <a:pPr marL="519113" lvl="0" indent="-342900" algn="just">
              <a:spcBef>
                <a:spcPts val="0"/>
              </a:spcBef>
              <a:spcAft>
                <a:spcPts val="0"/>
              </a:spcAft>
              <a:buFont typeface="Arial" panose="020B0604020202020204" pitchFamily="34" charset="0"/>
              <a:buChar char="•"/>
            </a:pPr>
            <a:r>
              <a:rPr lang="en-GB" sz="1900" dirty="0">
                <a:solidFill>
                  <a:prstClr val="black"/>
                </a:solidFill>
                <a:latin typeface="+mj-lt"/>
                <a:ea typeface="Times New Roman" panose="02020603050405020304" pitchFamily="18" charset="0"/>
                <a:cs typeface="Times New Roman" panose="02020603050405020304" pitchFamily="18" charset="0"/>
              </a:rPr>
              <a:t>Prioritise budget and source additional funding (rehabilitation report) – application to DWS (WSIP)</a:t>
            </a:r>
          </a:p>
          <a:p>
            <a:pPr marL="176213" lvl="0" algn="just">
              <a:spcBef>
                <a:spcPts val="0"/>
              </a:spcBef>
              <a:spcAft>
                <a:spcPts val="0"/>
              </a:spcAft>
            </a:pPr>
            <a:endParaRPr lang="en-GB" sz="1900" dirty="0">
              <a:solidFill>
                <a:prstClr val="black"/>
              </a:solidFill>
              <a:latin typeface="+mj-lt"/>
              <a:ea typeface="Times New Roman" panose="02020603050405020304" pitchFamily="18" charset="0"/>
              <a:cs typeface="Times New Roman" panose="02020603050405020304" pitchFamily="18" charset="0"/>
            </a:endParaRPr>
          </a:p>
          <a:p>
            <a:pPr marL="519113" lvl="0" indent="-342900" algn="just">
              <a:spcBef>
                <a:spcPts val="0"/>
              </a:spcBef>
              <a:spcAft>
                <a:spcPts val="0"/>
              </a:spcAft>
              <a:buFont typeface="Arial" panose="020B0604020202020204" pitchFamily="34" charset="0"/>
              <a:buChar char="•"/>
            </a:pPr>
            <a:r>
              <a:rPr lang="en-GB" sz="1900" dirty="0">
                <a:solidFill>
                  <a:prstClr val="black"/>
                </a:solidFill>
                <a:latin typeface="+mj-lt"/>
                <a:ea typeface="Times New Roman" panose="02020603050405020304" pitchFamily="18" charset="0"/>
                <a:cs typeface="Times New Roman" panose="02020603050405020304" pitchFamily="18" charset="0"/>
              </a:rPr>
              <a:t>Repairs of fleet ongoing (additional 15% operational)</a:t>
            </a:r>
          </a:p>
          <a:p>
            <a:pPr marL="176213" lvl="0" algn="just">
              <a:spcBef>
                <a:spcPts val="0"/>
              </a:spcBef>
              <a:spcAft>
                <a:spcPts val="0"/>
              </a:spcAft>
            </a:pPr>
            <a:endParaRPr lang="en-GB" sz="1900" dirty="0">
              <a:solidFill>
                <a:prstClr val="black"/>
              </a:solidFill>
              <a:latin typeface="+mj-lt"/>
              <a:ea typeface="Times New Roman" panose="02020603050405020304" pitchFamily="18" charset="0"/>
              <a:cs typeface="Times New Roman" panose="02020603050405020304" pitchFamily="18" charset="0"/>
            </a:endParaRPr>
          </a:p>
          <a:p>
            <a:pPr marL="519113" lvl="0" indent="-342900" algn="just">
              <a:spcBef>
                <a:spcPts val="0"/>
              </a:spcBef>
              <a:spcAft>
                <a:spcPts val="0"/>
              </a:spcAft>
              <a:buFont typeface="Arial" panose="020B0604020202020204" pitchFamily="34" charset="0"/>
              <a:buChar char="•"/>
            </a:pPr>
            <a:r>
              <a:rPr lang="en-GB" sz="1900" dirty="0">
                <a:solidFill>
                  <a:prstClr val="black"/>
                </a:solidFill>
                <a:latin typeface="+mj-lt"/>
                <a:ea typeface="Times New Roman" panose="02020603050405020304" pitchFamily="18" charset="0"/>
                <a:cs typeface="Times New Roman" panose="02020603050405020304" pitchFamily="18" charset="0"/>
              </a:rPr>
              <a:t>Procurement processes being streamlined (committees convening regularly) </a:t>
            </a:r>
          </a:p>
          <a:p>
            <a:pPr marL="176213" lvl="0" algn="just">
              <a:spcBef>
                <a:spcPts val="0"/>
              </a:spcBef>
              <a:spcAft>
                <a:spcPts val="0"/>
              </a:spcAft>
            </a:pPr>
            <a:endParaRPr lang="en-GB" sz="1900" dirty="0">
              <a:solidFill>
                <a:prstClr val="black"/>
              </a:solidFill>
              <a:latin typeface="+mj-lt"/>
              <a:ea typeface="Times New Roman" panose="02020603050405020304" pitchFamily="18" charset="0"/>
              <a:cs typeface="Times New Roman" panose="02020603050405020304" pitchFamily="18" charset="0"/>
            </a:endParaRPr>
          </a:p>
          <a:p>
            <a:pPr marL="519113" lvl="0" indent="-342900" algn="just">
              <a:spcBef>
                <a:spcPts val="0"/>
              </a:spcBef>
              <a:spcAft>
                <a:spcPts val="0"/>
              </a:spcAft>
              <a:buFont typeface="Arial" panose="020B0604020202020204" pitchFamily="34" charset="0"/>
              <a:buChar char="•"/>
            </a:pPr>
            <a:r>
              <a:rPr lang="en-GB" sz="1900" dirty="0">
                <a:solidFill>
                  <a:prstClr val="black"/>
                </a:solidFill>
                <a:latin typeface="+mj-lt"/>
                <a:ea typeface="Times New Roman" panose="02020603050405020304" pitchFamily="18" charset="0"/>
                <a:cs typeface="Times New Roman" panose="02020603050405020304" pitchFamily="18" charset="0"/>
              </a:rPr>
              <a:t>Resurfacing roads (29,5km); pothole repairs and re-gravelling/grading of gravel roads</a:t>
            </a:r>
          </a:p>
          <a:p>
            <a:pPr marL="176213" lvl="0" algn="just">
              <a:spcBef>
                <a:spcPts val="0"/>
              </a:spcBef>
              <a:spcAft>
                <a:spcPts val="0"/>
              </a:spcAft>
            </a:pPr>
            <a:r>
              <a:rPr lang="en-GB" sz="1900" dirty="0">
                <a:solidFill>
                  <a:prstClr val="black"/>
                </a:solidFill>
                <a:latin typeface="+mj-lt"/>
                <a:ea typeface="Times New Roman" panose="02020603050405020304" pitchFamily="18" charset="0"/>
                <a:cs typeface="Times New Roman" panose="02020603050405020304" pitchFamily="18" charset="0"/>
              </a:rPr>
              <a:t>   </a:t>
            </a:r>
          </a:p>
          <a:p>
            <a:pPr marL="519113" indent="-342900" algn="just">
              <a:buFont typeface="Arial" panose="020B0604020202020204" pitchFamily="34" charset="0"/>
              <a:buChar char="•"/>
            </a:pPr>
            <a:r>
              <a:rPr lang="en-GB" sz="1900" dirty="0">
                <a:solidFill>
                  <a:prstClr val="black"/>
                </a:solidFill>
                <a:ea typeface="Times New Roman" panose="02020603050405020304" pitchFamily="18" charset="0"/>
                <a:cs typeface="Times New Roman" panose="02020603050405020304" pitchFamily="18" charset="0"/>
              </a:rPr>
              <a:t>Refurbishment of water supply systems project in implementation as well as Water Conservation Demand Management Plan</a:t>
            </a:r>
          </a:p>
          <a:p>
            <a:pPr marL="176213" lvl="0" algn="just">
              <a:spcBef>
                <a:spcPts val="0"/>
              </a:spcBef>
              <a:spcAft>
                <a:spcPts val="0"/>
              </a:spcAft>
            </a:pPr>
            <a:endParaRPr lang="en-GB" sz="1900" dirty="0">
              <a:solidFill>
                <a:prstClr val="black"/>
              </a:solidFill>
              <a:latin typeface="+mj-lt"/>
              <a:ea typeface="Times New Roman" panose="02020603050405020304" pitchFamily="18" charset="0"/>
              <a:cs typeface="Times New Roman" panose="02020603050405020304" pitchFamily="18" charset="0"/>
            </a:endParaRPr>
          </a:p>
          <a:p>
            <a:pPr marL="519113" lvl="0" indent="-342900" algn="just">
              <a:spcBef>
                <a:spcPts val="0"/>
              </a:spcBef>
              <a:spcAft>
                <a:spcPts val="0"/>
              </a:spcAft>
              <a:buFont typeface="Arial" panose="020B0604020202020204" pitchFamily="34" charset="0"/>
              <a:buChar char="•"/>
            </a:pPr>
            <a:endParaRPr lang="en-GB" sz="1900" b="1" dirty="0">
              <a:solidFill>
                <a:prstClr val="black"/>
              </a:solidFill>
              <a:latin typeface="+mj-lt"/>
              <a:ea typeface="Times New Roman" panose="02020603050405020304" pitchFamily="18" charset="0"/>
              <a:cs typeface="Times New Roman" panose="02020603050405020304" pitchFamily="18" charset="0"/>
            </a:endParaRPr>
          </a:p>
          <a:p>
            <a:pPr marL="176213" lvl="0">
              <a:lnSpc>
                <a:spcPct val="150000"/>
              </a:lnSpc>
              <a:spcBef>
                <a:spcPts val="0"/>
              </a:spcBef>
              <a:spcAft>
                <a:spcPts val="0"/>
              </a:spcAft>
            </a:pPr>
            <a:endParaRPr lang="en-GB" sz="1900" b="1" dirty="0">
              <a:solidFill>
                <a:prstClr val="black"/>
              </a:solidFill>
              <a:latin typeface="+mj-lt"/>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0FE7F88-0EC8-EE5A-0C74-906EFD114258}"/>
              </a:ext>
            </a:extLst>
          </p:cNvPr>
          <p:cNvSpPr txBox="1"/>
          <p:nvPr/>
        </p:nvSpPr>
        <p:spPr>
          <a:xfrm>
            <a:off x="94731" y="542925"/>
            <a:ext cx="5071679" cy="5516895"/>
          </a:xfrm>
          <a:prstGeom prst="rect">
            <a:avLst/>
          </a:prstGeom>
          <a:noFill/>
        </p:spPr>
        <p:txBody>
          <a:bodyPr wrap="square" rtlCol="0">
            <a:spAutoFit/>
          </a:bodyPr>
          <a:lstStyle/>
          <a:p>
            <a:pPr>
              <a:lnSpc>
                <a:spcPct val="150000"/>
              </a:lnSpc>
            </a:pPr>
            <a:r>
              <a:rPr lang="en-GB" sz="1900" b="1" dirty="0">
                <a:solidFill>
                  <a:prstClr val="black"/>
                </a:solidFill>
                <a:latin typeface="+mj-lt"/>
                <a:cs typeface="Times New Roman" panose="02020603050405020304" pitchFamily="18" charset="0"/>
              </a:rPr>
              <a:t>Status Quo</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High risk aged water and sewer pipes urgent replacement and funding constraints.</a:t>
            </a:r>
          </a:p>
          <a:p>
            <a:pPr algn="just"/>
            <a:endParaRPr lang="en-GB" dirty="0"/>
          </a:p>
          <a:p>
            <a:pPr marL="285750" indent="-285750" algn="just">
              <a:buFont typeface="Arial" panose="020B0604020202020204" pitchFamily="34" charset="0"/>
              <a:buChar char="•"/>
            </a:pPr>
            <a:r>
              <a:rPr lang="en-GB" dirty="0"/>
              <a:t>High vacancy rate Engineering Services;</a:t>
            </a:r>
          </a:p>
          <a:p>
            <a:pPr algn="just"/>
            <a:endParaRPr lang="en-GB" dirty="0"/>
          </a:p>
          <a:p>
            <a:pPr marL="285750" indent="-285750" algn="just">
              <a:buFont typeface="Arial" panose="020B0604020202020204" pitchFamily="34" charset="0"/>
              <a:buChar char="•"/>
            </a:pPr>
            <a:r>
              <a:rPr lang="en-GB" dirty="0"/>
              <a:t>Insufficient budget allocated for operation and capital projects(WTW &amp; WWTW’s)</a:t>
            </a:r>
          </a:p>
          <a:p>
            <a:pPr algn="just"/>
            <a:endParaRPr lang="en-GB" dirty="0"/>
          </a:p>
          <a:p>
            <a:pPr marL="285750" indent="-285750" algn="just">
              <a:buFont typeface="Arial" panose="020B0604020202020204" pitchFamily="34" charset="0"/>
              <a:buChar char="•"/>
            </a:pPr>
            <a:r>
              <a:rPr lang="en-GB" dirty="0"/>
              <a:t>Insufficient and unreliable yellow fleet</a:t>
            </a:r>
          </a:p>
          <a:p>
            <a:pPr algn="just"/>
            <a:r>
              <a:rPr lang="en-GB" dirty="0"/>
              <a:t> </a:t>
            </a:r>
          </a:p>
          <a:p>
            <a:pPr marL="285750" indent="-285750" algn="just">
              <a:buFont typeface="Arial" panose="020B0604020202020204" pitchFamily="34" charset="0"/>
              <a:buChar char="•"/>
            </a:pPr>
            <a:r>
              <a:rPr lang="en-GB" dirty="0"/>
              <a:t>Delays in procurement processes specifically for water and sewer materials and equipment </a:t>
            </a:r>
          </a:p>
          <a:p>
            <a:pPr algn="just"/>
            <a:endParaRPr lang="en-GB" dirty="0"/>
          </a:p>
          <a:p>
            <a:pPr marL="285750" indent="-285750" algn="just">
              <a:buFont typeface="Arial" panose="020B0604020202020204" pitchFamily="34" charset="0"/>
              <a:buChar char="•"/>
            </a:pPr>
            <a:r>
              <a:rPr lang="en-GB" dirty="0"/>
              <a:t>Poor road infrastructure </a:t>
            </a:r>
          </a:p>
          <a:p>
            <a:pPr algn="just"/>
            <a:endParaRPr lang="en-GB" dirty="0"/>
          </a:p>
          <a:p>
            <a:pPr marL="285750" indent="-285750" algn="just">
              <a:buFont typeface="Arial" panose="020B0604020202020204" pitchFamily="34" charset="0"/>
              <a:buChar char="•"/>
            </a:pPr>
            <a:r>
              <a:rPr lang="en-GB" dirty="0"/>
              <a:t>Water leakages (water losses)</a:t>
            </a:r>
          </a:p>
          <a:p>
            <a:endParaRPr lang="en-GB" dirty="0"/>
          </a:p>
        </p:txBody>
      </p:sp>
    </p:spTree>
    <p:extLst>
      <p:ext uri="{BB962C8B-B14F-4D97-AF65-F5344CB8AC3E}">
        <p14:creationId xmlns:p14="http://schemas.microsoft.com/office/powerpoint/2010/main" val="1078815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113016" y="109453"/>
            <a:ext cx="12078984" cy="433472"/>
          </a:xfrm>
        </p:spPr>
        <p:txBody>
          <a:bodyPr/>
          <a:lstStyle/>
          <a:p>
            <a:pPr algn="ctr"/>
            <a:r>
              <a:rPr lang="en-US" sz="3200" b="1" dirty="0">
                <a:solidFill>
                  <a:schemeClr val="accent2"/>
                </a:solidFill>
                <a:ea typeface="ＭＳ Ｐゴシック" panose="020B0600070205080204" pitchFamily="34" charset="-128"/>
              </a:rPr>
              <a:t>Service delivery : INFRASTRUCTURE PROGRESS</a:t>
            </a:r>
            <a:endParaRPr lang="en-ZA" sz="3200" b="1" dirty="0">
              <a:solidFill>
                <a:schemeClr val="accent2"/>
              </a:solidFill>
            </a:endParaRPr>
          </a:p>
        </p:txBody>
      </p:sp>
      <p:sp>
        <p:nvSpPr>
          <p:cNvPr id="8" name="TextBox 7">
            <a:extLst>
              <a:ext uri="{FF2B5EF4-FFF2-40B4-BE49-F238E27FC236}">
                <a16:creationId xmlns:a16="http://schemas.microsoft.com/office/drawing/2014/main" id="{99A9384B-5FF9-C811-6E41-B8295218AF5F}"/>
              </a:ext>
            </a:extLst>
          </p:cNvPr>
          <p:cNvSpPr txBox="1"/>
          <p:nvPr/>
        </p:nvSpPr>
        <p:spPr>
          <a:xfrm>
            <a:off x="5413928" y="511704"/>
            <a:ext cx="6778072" cy="1061509"/>
          </a:xfrm>
          <a:prstGeom prst="rect">
            <a:avLst/>
          </a:prstGeom>
          <a:noFill/>
        </p:spPr>
        <p:txBody>
          <a:bodyPr wrap="square" rtlCol="0">
            <a:spAutoFit/>
          </a:bodyPr>
          <a:lstStyle/>
          <a:p>
            <a:pPr marL="176213" lvl="0" algn="just">
              <a:spcBef>
                <a:spcPts val="0"/>
              </a:spcBef>
              <a:spcAft>
                <a:spcPts val="0"/>
              </a:spcAft>
            </a:pPr>
            <a:endParaRPr lang="en-GB" sz="1900" dirty="0">
              <a:solidFill>
                <a:prstClr val="black"/>
              </a:solidFill>
              <a:latin typeface="+mj-lt"/>
              <a:ea typeface="Times New Roman" panose="02020603050405020304" pitchFamily="18" charset="0"/>
              <a:cs typeface="Times New Roman" panose="02020603050405020304" pitchFamily="18" charset="0"/>
            </a:endParaRPr>
          </a:p>
          <a:p>
            <a:pPr marL="519113" lvl="0" indent="-342900" algn="just">
              <a:spcBef>
                <a:spcPts val="0"/>
              </a:spcBef>
              <a:spcAft>
                <a:spcPts val="0"/>
              </a:spcAft>
              <a:buFont typeface="Arial" panose="020B0604020202020204" pitchFamily="34" charset="0"/>
              <a:buChar char="•"/>
            </a:pPr>
            <a:endParaRPr lang="en-GB" sz="1900" b="1" dirty="0">
              <a:solidFill>
                <a:prstClr val="black"/>
              </a:solidFill>
              <a:latin typeface="+mj-lt"/>
              <a:ea typeface="Times New Roman" panose="02020603050405020304" pitchFamily="18" charset="0"/>
              <a:cs typeface="Times New Roman" panose="02020603050405020304" pitchFamily="18" charset="0"/>
            </a:endParaRPr>
          </a:p>
          <a:p>
            <a:pPr marL="176213" lvl="0">
              <a:lnSpc>
                <a:spcPct val="150000"/>
              </a:lnSpc>
              <a:spcBef>
                <a:spcPts val="0"/>
              </a:spcBef>
              <a:spcAft>
                <a:spcPts val="0"/>
              </a:spcAft>
            </a:pPr>
            <a:endParaRPr lang="en-GB" sz="1900" b="1" dirty="0">
              <a:solidFill>
                <a:prstClr val="black"/>
              </a:solidFill>
              <a:latin typeface="+mj-lt"/>
              <a:ea typeface="Times New Roman" panose="02020603050405020304" pitchFamily="18" charset="0"/>
              <a:cs typeface="Times New Roman" panose="02020603050405020304" pitchFamily="18" charset="0"/>
            </a:endParaRPr>
          </a:p>
        </p:txBody>
      </p:sp>
      <p:pic>
        <p:nvPicPr>
          <p:cNvPr id="11" name="Picture 10" descr="Graphical user interface, website&#10;&#10;Description automatically generated">
            <a:extLst>
              <a:ext uri="{FF2B5EF4-FFF2-40B4-BE49-F238E27FC236}">
                <a16:creationId xmlns:a16="http://schemas.microsoft.com/office/drawing/2014/main" id="{4C175D54-075A-C3F9-3DF1-FA2B64880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85" y="745290"/>
            <a:ext cx="3943719" cy="5493585"/>
          </a:xfrm>
          <a:prstGeom prst="rect">
            <a:avLst/>
          </a:prstGeom>
        </p:spPr>
      </p:pic>
      <p:pic>
        <p:nvPicPr>
          <p:cNvPr id="12" name="Picture 11">
            <a:extLst>
              <a:ext uri="{FF2B5EF4-FFF2-40B4-BE49-F238E27FC236}">
                <a16:creationId xmlns:a16="http://schemas.microsoft.com/office/drawing/2014/main" id="{51D2900A-ACE0-CA93-57E2-1931D3D3A008}"/>
              </a:ext>
            </a:extLst>
          </p:cNvPr>
          <p:cNvPicPr>
            <a:picLocks noChangeAspect="1"/>
          </p:cNvPicPr>
          <p:nvPr/>
        </p:nvPicPr>
        <p:blipFill>
          <a:blip r:embed="rId3" cstate="print"/>
          <a:srcRect/>
          <a:stretch>
            <a:fillRect/>
          </a:stretch>
        </p:blipFill>
        <p:spPr bwMode="auto">
          <a:xfrm>
            <a:off x="6261769" y="745290"/>
            <a:ext cx="5301582" cy="5479823"/>
          </a:xfrm>
          <a:prstGeom prst="rect">
            <a:avLst/>
          </a:prstGeom>
          <a:noFill/>
          <a:ln w="9525">
            <a:noFill/>
            <a:miter lim="800000"/>
            <a:headEnd/>
            <a:tailEnd/>
          </a:ln>
        </p:spPr>
      </p:pic>
    </p:spTree>
    <p:extLst>
      <p:ext uri="{BB962C8B-B14F-4D97-AF65-F5344CB8AC3E}">
        <p14:creationId xmlns:p14="http://schemas.microsoft.com/office/powerpoint/2010/main" val="3761701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3" y="112712"/>
            <a:ext cx="11726236" cy="1027650"/>
          </a:xfrm>
        </p:spPr>
        <p:txBody>
          <a:bodyPr/>
          <a:lstStyle/>
          <a:p>
            <a:pPr algn="ctr"/>
            <a:r>
              <a:rPr lang="en-US" sz="3600" b="1" dirty="0">
                <a:solidFill>
                  <a:schemeClr val="accent2"/>
                </a:solidFill>
                <a:ea typeface="ＭＳ Ｐゴシック" panose="020B0600070205080204" pitchFamily="34" charset="-128"/>
              </a:rPr>
              <a:t>Service delivery: integrated public transport network (</a:t>
            </a:r>
            <a:r>
              <a:rPr lang="en-US" sz="3600" b="1" dirty="0" err="1">
                <a:solidFill>
                  <a:schemeClr val="accent2"/>
                </a:solidFill>
                <a:ea typeface="ＭＳ Ｐゴシック" panose="020B0600070205080204" pitchFamily="34" charset="-128"/>
              </a:rPr>
              <a:t>iptn</a:t>
            </a:r>
            <a:r>
              <a:rPr lang="en-US" sz="3600" b="1" dirty="0">
                <a:solidFill>
                  <a:schemeClr val="accent2"/>
                </a:solidFill>
                <a:ea typeface="ＭＳ Ｐゴシック" panose="020B0600070205080204" pitchFamily="34" charset="-128"/>
              </a:rPr>
              <a:t>)</a:t>
            </a:r>
            <a:endParaRPr lang="en-ZA" sz="3600" b="1" dirty="0">
              <a:solidFill>
                <a:schemeClr val="accent2"/>
              </a:solidFill>
              <a:ea typeface="ＭＳ Ｐゴシック" panose="020B0600070205080204" pitchFamily="34" charset="-128"/>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232882" y="686761"/>
            <a:ext cx="11726236" cy="575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buNone/>
            </a:pPr>
            <a:endParaRPr lang="en-GB" sz="1900" dirty="0">
              <a:solidFill>
                <a:prstClr val="black"/>
              </a:solidFill>
              <a:latin typeface="+mj-lt"/>
              <a:ea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C1BE3108-CF3C-C2E2-BACA-AED1D54A4D55}"/>
              </a:ext>
            </a:extLst>
          </p:cNvPr>
          <p:cNvCxnSpPr>
            <a:cxnSpLocks/>
          </p:cNvCxnSpPr>
          <p:nvPr/>
        </p:nvCxnSpPr>
        <p:spPr>
          <a:xfrm flipH="1">
            <a:off x="4741609" y="1369007"/>
            <a:ext cx="45733" cy="495984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9A9384B-5FF9-C811-6E41-B8295218AF5F}"/>
              </a:ext>
            </a:extLst>
          </p:cNvPr>
          <p:cNvSpPr txBox="1"/>
          <p:nvPr/>
        </p:nvSpPr>
        <p:spPr>
          <a:xfrm>
            <a:off x="4966994" y="1038781"/>
            <a:ext cx="6992126" cy="5739713"/>
          </a:xfrm>
          <a:prstGeom prst="rect">
            <a:avLst/>
          </a:prstGeom>
          <a:noFill/>
        </p:spPr>
        <p:txBody>
          <a:bodyPr wrap="square" rtlCol="0">
            <a:spAutoFit/>
          </a:bodyPr>
          <a:lstStyle/>
          <a:p>
            <a:pPr>
              <a:lnSpc>
                <a:spcPct val="150000"/>
              </a:lnSpc>
            </a:pPr>
            <a:r>
              <a:rPr lang="en-GB" sz="1900" b="1" dirty="0">
                <a:solidFill>
                  <a:prstClr val="black"/>
                </a:solidFill>
                <a:latin typeface="+mj-lt"/>
                <a:cs typeface="Times New Roman" panose="02020603050405020304" pitchFamily="18" charset="0"/>
              </a:rPr>
              <a:t>Progress to date</a:t>
            </a:r>
          </a:p>
          <a:p>
            <a:pPr marL="342900" indent="-34290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Forensic Investigation underway by Minister of Transport to be finalised end of September 2022.</a:t>
            </a:r>
          </a:p>
          <a:p>
            <a:pPr marL="342900" indent="-34290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Reconfiguration of ITPN underway.</a:t>
            </a:r>
          </a:p>
          <a:p>
            <a:pPr marL="342900" indent="-34290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Bus certification of fitness underway to be finalised by 23 September 2022.</a:t>
            </a:r>
          </a:p>
          <a:p>
            <a:pPr marL="285750" indent="-28575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Moshoeshoe Road (a) construction of base and surface layer – 1.2km ( four lanes); curbing and storm water drain.</a:t>
            </a:r>
          </a:p>
          <a:p>
            <a:pPr marL="285750" lvl="2" indent="-28575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Construction of  Moshoeshoe (a) and (b) started 22 August 2022. Appointed 88 workers (locals) on site. </a:t>
            </a:r>
          </a:p>
          <a:p>
            <a:pPr marL="285750" lvl="2" indent="-28575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Appointed 20 subcontractors (locals) both Moshoeshoe (a) and (b). </a:t>
            </a:r>
          </a:p>
          <a:p>
            <a:pPr marL="176213" lvl="0" algn="just">
              <a:lnSpc>
                <a:spcPct val="150000"/>
              </a:lnSpc>
              <a:spcBef>
                <a:spcPts val="0"/>
              </a:spcBef>
              <a:spcAft>
                <a:spcPts val="0"/>
              </a:spcAft>
            </a:pPr>
            <a:endParaRPr lang="en-GB" sz="1900" b="1" dirty="0">
              <a:solidFill>
                <a:prstClr val="black"/>
              </a:solidFill>
              <a:latin typeface="+mj-lt"/>
              <a:cs typeface="Times New Roman" panose="02020603050405020304" pitchFamily="18" charset="0"/>
            </a:endParaRPr>
          </a:p>
        </p:txBody>
      </p:sp>
      <p:sp>
        <p:nvSpPr>
          <p:cNvPr id="9" name="TextBox 8">
            <a:extLst>
              <a:ext uri="{FF2B5EF4-FFF2-40B4-BE49-F238E27FC236}">
                <a16:creationId xmlns:a16="http://schemas.microsoft.com/office/drawing/2014/main" id="{20FE7F88-0EC8-EE5A-0C74-906EFD114258}"/>
              </a:ext>
            </a:extLst>
          </p:cNvPr>
          <p:cNvSpPr txBox="1"/>
          <p:nvPr/>
        </p:nvSpPr>
        <p:spPr>
          <a:xfrm>
            <a:off x="357672" y="1198365"/>
            <a:ext cx="4609321" cy="5301131"/>
          </a:xfrm>
          <a:prstGeom prst="rect">
            <a:avLst/>
          </a:prstGeom>
          <a:noFill/>
        </p:spPr>
        <p:txBody>
          <a:bodyPr wrap="square" rtlCol="0">
            <a:spAutoFit/>
          </a:bodyPr>
          <a:lstStyle/>
          <a:p>
            <a:pPr>
              <a:lnSpc>
                <a:spcPct val="150000"/>
              </a:lnSpc>
            </a:pPr>
            <a:r>
              <a:rPr lang="en-GB" sz="1900" b="1" dirty="0">
                <a:solidFill>
                  <a:prstClr val="black"/>
                </a:solidFill>
                <a:latin typeface="+mj-lt"/>
                <a:cs typeface="Times New Roman" panose="02020603050405020304" pitchFamily="18" charset="0"/>
              </a:rPr>
              <a:t>Status Quo</a:t>
            </a:r>
          </a:p>
          <a:p>
            <a:pPr marL="285750" indent="-28575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10 buses procured &amp; parked at Fleet Management Workshop</a:t>
            </a:r>
          </a:p>
          <a:p>
            <a:pPr marL="285750" indent="-28575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Approximately 16 Staff members seconded/appointed</a:t>
            </a:r>
          </a:p>
          <a:p>
            <a:pPr marL="285750" indent="-28575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17,4km of trunk route</a:t>
            </a:r>
          </a:p>
          <a:p>
            <a:pPr marL="285750" indent="-28575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R103m for roll-over</a:t>
            </a:r>
          </a:p>
          <a:p>
            <a:pPr marL="285750" indent="-28575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R249m (22/23) of Public Transport Network Grant</a:t>
            </a:r>
          </a:p>
          <a:p>
            <a:pPr marL="285750" indent="-28575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Incomplete Moshoeshoe Road Part (a) &amp; (b).</a:t>
            </a:r>
          </a:p>
          <a:p>
            <a:pPr>
              <a:lnSpc>
                <a:spcPct val="150000"/>
              </a:lnSpc>
            </a:pPr>
            <a:endParaRPr lang="en-GB" sz="1900" b="1" dirty="0">
              <a:solidFill>
                <a:prstClr val="black"/>
              </a:solidFill>
              <a:latin typeface="+mj-lt"/>
              <a:cs typeface="Times New Roman" panose="02020603050405020304" pitchFamily="18" charset="0"/>
            </a:endParaRPr>
          </a:p>
        </p:txBody>
      </p:sp>
    </p:spTree>
    <p:extLst>
      <p:ext uri="{BB962C8B-B14F-4D97-AF65-F5344CB8AC3E}">
        <p14:creationId xmlns:p14="http://schemas.microsoft.com/office/powerpoint/2010/main" val="1699225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2" y="1237728"/>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365782" y="1102868"/>
            <a:ext cx="11726236" cy="575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buNone/>
            </a:pPr>
            <a:endParaRPr lang="en-GB" sz="1900" dirty="0">
              <a:solidFill>
                <a:prstClr val="black"/>
              </a:solidFill>
              <a:latin typeface="+mj-lt"/>
              <a:ea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C1BE3108-CF3C-C2E2-BACA-AED1D54A4D55}"/>
              </a:ext>
            </a:extLst>
          </p:cNvPr>
          <p:cNvCxnSpPr>
            <a:cxnSpLocks/>
          </p:cNvCxnSpPr>
          <p:nvPr/>
        </p:nvCxnSpPr>
        <p:spPr>
          <a:xfrm flipH="1">
            <a:off x="4647337" y="1189078"/>
            <a:ext cx="45733" cy="495984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9A9384B-5FF9-C811-6E41-B8295218AF5F}"/>
              </a:ext>
            </a:extLst>
          </p:cNvPr>
          <p:cNvSpPr txBox="1"/>
          <p:nvPr/>
        </p:nvSpPr>
        <p:spPr>
          <a:xfrm>
            <a:off x="5196879" y="1237495"/>
            <a:ext cx="6629339" cy="4862550"/>
          </a:xfrm>
          <a:prstGeom prst="rect">
            <a:avLst/>
          </a:prstGeom>
          <a:noFill/>
        </p:spPr>
        <p:txBody>
          <a:bodyPr wrap="square" rtlCol="0">
            <a:spAutoFit/>
          </a:bodyPr>
          <a:lstStyle/>
          <a:p>
            <a:pPr>
              <a:lnSpc>
                <a:spcPct val="150000"/>
              </a:lnSpc>
            </a:pPr>
            <a:r>
              <a:rPr lang="en-GB" sz="1900" b="1" dirty="0">
                <a:solidFill>
                  <a:prstClr val="black"/>
                </a:solidFill>
                <a:latin typeface="+mj-lt"/>
                <a:cs typeface="Times New Roman" panose="02020603050405020304" pitchFamily="18" charset="0"/>
              </a:rPr>
              <a:t>Progress to date</a:t>
            </a:r>
          </a:p>
          <a:p>
            <a:pPr marL="342900" indent="-34290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Phase 1(c)</a:t>
            </a:r>
          </a:p>
          <a:p>
            <a:pPr marL="342900" lvl="1" indent="-34290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Finalise all outstanding issues on Vehicle Operating Company (VOC) for IPTN trunk route</a:t>
            </a:r>
          </a:p>
          <a:p>
            <a:pPr marL="342900" lvl="1" indent="-34290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Signed starter services agreement, Interim Depo and Bus Lease Contract. </a:t>
            </a:r>
          </a:p>
          <a:p>
            <a:pPr marL="342900" lvl="1" indent="-34290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Fleet Maintenance Agreement to be signed by end of September 2022.</a:t>
            </a:r>
          </a:p>
          <a:p>
            <a:pPr marL="342900" lvl="1" indent="-342900">
              <a:lnSpc>
                <a:spcPct val="150000"/>
              </a:lnSpc>
              <a:buFont typeface="Arial" panose="020B0604020202020204" pitchFamily="34" charset="0"/>
              <a:buChar char="•"/>
            </a:pPr>
            <a:r>
              <a:rPr lang="en-GB" sz="1900" dirty="0" err="1">
                <a:solidFill>
                  <a:prstClr val="black"/>
                </a:solidFill>
                <a:latin typeface="+mj-lt"/>
                <a:cs typeface="Times New Roman" panose="02020603050405020304" pitchFamily="18" charset="0"/>
              </a:rPr>
              <a:t>Hauweng</a:t>
            </a:r>
            <a:r>
              <a:rPr lang="en-GB" sz="1900" dirty="0">
                <a:solidFill>
                  <a:prstClr val="black"/>
                </a:solidFill>
                <a:latin typeface="+mj-lt"/>
                <a:cs typeface="Times New Roman" panose="02020603050405020304" pitchFamily="18" charset="0"/>
              </a:rPr>
              <a:t> Bus Go-live! Intended to be launched October 2022.</a:t>
            </a:r>
          </a:p>
          <a:p>
            <a:pPr marL="176213" lvl="0" algn="just">
              <a:lnSpc>
                <a:spcPct val="150000"/>
              </a:lnSpc>
              <a:spcBef>
                <a:spcPts val="0"/>
              </a:spcBef>
              <a:spcAft>
                <a:spcPts val="0"/>
              </a:spcAft>
            </a:pPr>
            <a:endParaRPr lang="en-GB" sz="1900" b="1" dirty="0">
              <a:solidFill>
                <a:prstClr val="black"/>
              </a:solidFill>
              <a:latin typeface="+mj-lt"/>
              <a:cs typeface="Times New Roman" panose="02020603050405020304" pitchFamily="18" charset="0"/>
            </a:endParaRPr>
          </a:p>
        </p:txBody>
      </p:sp>
      <p:sp>
        <p:nvSpPr>
          <p:cNvPr id="9" name="TextBox 8">
            <a:extLst>
              <a:ext uri="{FF2B5EF4-FFF2-40B4-BE49-F238E27FC236}">
                <a16:creationId xmlns:a16="http://schemas.microsoft.com/office/drawing/2014/main" id="{20FE7F88-0EC8-EE5A-0C74-906EFD114258}"/>
              </a:ext>
            </a:extLst>
          </p:cNvPr>
          <p:cNvSpPr txBox="1"/>
          <p:nvPr/>
        </p:nvSpPr>
        <p:spPr>
          <a:xfrm>
            <a:off x="247295" y="1447372"/>
            <a:ext cx="4606749" cy="3108223"/>
          </a:xfrm>
          <a:prstGeom prst="rect">
            <a:avLst/>
          </a:prstGeom>
          <a:noFill/>
        </p:spPr>
        <p:txBody>
          <a:bodyPr wrap="square" rtlCol="0">
            <a:spAutoFit/>
          </a:bodyPr>
          <a:lstStyle/>
          <a:p>
            <a:pPr>
              <a:lnSpc>
                <a:spcPct val="150000"/>
              </a:lnSpc>
            </a:pPr>
            <a:r>
              <a:rPr lang="en-GB" sz="1900" b="1" dirty="0">
                <a:solidFill>
                  <a:prstClr val="black"/>
                </a:solidFill>
                <a:latin typeface="+mj-lt"/>
                <a:cs typeface="Times New Roman" panose="02020603050405020304" pitchFamily="18" charset="0"/>
              </a:rPr>
              <a:t>Status Quo: </a:t>
            </a:r>
          </a:p>
          <a:p>
            <a:pPr marL="342900" indent="-34290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Incomplete Bus Stops/Shelters on Phase 1(c)</a:t>
            </a:r>
          </a:p>
          <a:p>
            <a:pPr marL="342900" indent="-34290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Terminated old contracts for Moshoeshoe Road part (a) &amp; (b) (none performance).</a:t>
            </a:r>
          </a:p>
          <a:p>
            <a:pPr>
              <a:lnSpc>
                <a:spcPct val="150000"/>
              </a:lnSpc>
            </a:pPr>
            <a:endParaRPr lang="en-GB" sz="1900" b="1" dirty="0">
              <a:solidFill>
                <a:prstClr val="black"/>
              </a:solidFill>
              <a:latin typeface="+mj-lt"/>
              <a:cs typeface="Times New Roman" panose="02020603050405020304" pitchFamily="18" charset="0"/>
            </a:endParaRPr>
          </a:p>
        </p:txBody>
      </p:sp>
      <p:sp>
        <p:nvSpPr>
          <p:cNvPr id="10" name="Title 1">
            <a:extLst>
              <a:ext uri="{FF2B5EF4-FFF2-40B4-BE49-F238E27FC236}">
                <a16:creationId xmlns:a16="http://schemas.microsoft.com/office/drawing/2014/main" id="{87BD1FC5-99E7-556F-1500-26E0E2477A59}"/>
              </a:ext>
            </a:extLst>
          </p:cNvPr>
          <p:cNvSpPr>
            <a:spLocks noGrp="1"/>
          </p:cNvSpPr>
          <p:nvPr>
            <p:ph type="title"/>
          </p:nvPr>
        </p:nvSpPr>
        <p:spPr>
          <a:xfrm>
            <a:off x="498683" y="112712"/>
            <a:ext cx="11726236" cy="1027650"/>
          </a:xfrm>
        </p:spPr>
        <p:txBody>
          <a:bodyPr/>
          <a:lstStyle/>
          <a:p>
            <a:pPr algn="ctr"/>
            <a:r>
              <a:rPr lang="en-US" sz="3600" b="1" dirty="0">
                <a:solidFill>
                  <a:schemeClr val="accent2"/>
                </a:solidFill>
                <a:ea typeface="ＭＳ Ｐゴシック" panose="020B0600070205080204" pitchFamily="34" charset="-128"/>
              </a:rPr>
              <a:t>Service delivery: integrated public transport network (</a:t>
            </a:r>
            <a:r>
              <a:rPr lang="en-US" sz="3600" b="1" dirty="0" err="1">
                <a:solidFill>
                  <a:schemeClr val="accent2"/>
                </a:solidFill>
                <a:ea typeface="ＭＳ Ｐゴシック" panose="020B0600070205080204" pitchFamily="34" charset="-128"/>
              </a:rPr>
              <a:t>iptn</a:t>
            </a:r>
            <a:r>
              <a:rPr lang="en-US" sz="3600" b="1" dirty="0">
                <a:solidFill>
                  <a:schemeClr val="accent2"/>
                </a:solidFill>
                <a:ea typeface="ＭＳ Ｐゴシック" panose="020B0600070205080204" pitchFamily="34" charset="-128"/>
              </a:rPr>
              <a:t>)</a:t>
            </a:r>
            <a:endParaRPr lang="en-ZA" sz="3600" b="1" dirty="0">
              <a:solidFill>
                <a:schemeClr val="accent2"/>
              </a:solidFill>
              <a:ea typeface="ＭＳ Ｐゴシック" panose="020B0600070205080204" pitchFamily="34" charset="-128"/>
            </a:endParaRPr>
          </a:p>
        </p:txBody>
      </p:sp>
    </p:spTree>
    <p:extLst>
      <p:ext uri="{BB962C8B-B14F-4D97-AF65-F5344CB8AC3E}">
        <p14:creationId xmlns:p14="http://schemas.microsoft.com/office/powerpoint/2010/main" val="3460562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832981" y="101003"/>
            <a:ext cx="11205636" cy="1059203"/>
          </a:xfrm>
        </p:spPr>
        <p:txBody>
          <a:bodyPr/>
          <a:lstStyle/>
          <a:p>
            <a:pPr algn="ctr"/>
            <a:r>
              <a:rPr lang="en-US" sz="3600" b="1" dirty="0">
                <a:solidFill>
                  <a:schemeClr val="accent2"/>
                </a:solidFill>
                <a:ea typeface="ＭＳ Ｐゴシック" panose="020B0600070205080204" pitchFamily="34" charset="-128"/>
              </a:rPr>
              <a:t>Service delivery: integrated public transport network (</a:t>
            </a:r>
            <a:r>
              <a:rPr lang="en-US" sz="3600" b="1" dirty="0" err="1">
                <a:solidFill>
                  <a:schemeClr val="accent2"/>
                </a:solidFill>
                <a:ea typeface="ＭＳ Ｐゴシック" panose="020B0600070205080204" pitchFamily="34" charset="-128"/>
              </a:rPr>
              <a:t>iptn</a:t>
            </a:r>
            <a:r>
              <a:rPr lang="en-US" b="1" dirty="0">
                <a:solidFill>
                  <a:schemeClr val="accent2"/>
                </a:solidFill>
                <a:ea typeface="ＭＳ Ｐゴシック" panose="020B0600070205080204" pitchFamily="34" charset="-128"/>
              </a:rPr>
              <a:t>)</a:t>
            </a:r>
            <a:endParaRPr lang="en-ZA"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232882" y="1160206"/>
            <a:ext cx="11726236" cy="527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buNone/>
            </a:pPr>
            <a:endParaRPr lang="en-GB" sz="1900" dirty="0">
              <a:solidFill>
                <a:prstClr val="black"/>
              </a:solidFill>
              <a:latin typeface="+mj-lt"/>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0FE7F88-0EC8-EE5A-0C74-906EFD114258}"/>
              </a:ext>
            </a:extLst>
          </p:cNvPr>
          <p:cNvSpPr txBox="1"/>
          <p:nvPr/>
        </p:nvSpPr>
        <p:spPr>
          <a:xfrm>
            <a:off x="675333" y="1315037"/>
            <a:ext cx="8114705" cy="3569888"/>
          </a:xfrm>
          <a:prstGeom prst="rect">
            <a:avLst/>
          </a:prstGeom>
          <a:noFill/>
        </p:spPr>
        <p:txBody>
          <a:bodyPr wrap="square" rtlCol="0">
            <a:spAutoFit/>
          </a:bodyPr>
          <a:lstStyle/>
          <a:p>
            <a:pPr>
              <a:lnSpc>
                <a:spcPct val="150000"/>
              </a:lnSpc>
            </a:pPr>
            <a:r>
              <a:rPr lang="en-GB" sz="2000" b="1" dirty="0"/>
              <a:t>Pending strategic matters</a:t>
            </a:r>
            <a:r>
              <a:rPr lang="en-GB" sz="1900" b="1" dirty="0">
                <a:solidFill>
                  <a:prstClr val="black"/>
                </a:solidFill>
                <a:latin typeface="+mj-lt"/>
                <a:cs typeface="Times New Roman" panose="02020603050405020304" pitchFamily="18" charset="0"/>
              </a:rPr>
              <a:t>: </a:t>
            </a:r>
          </a:p>
          <a:p>
            <a:pPr marL="342900" indent="-34290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VOC Shareholders certificate outstanding</a:t>
            </a:r>
          </a:p>
          <a:p>
            <a:pPr marL="342900" indent="-34290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Unity between the VOC Board of Directors and Taxi Association Steering Committee</a:t>
            </a:r>
          </a:p>
          <a:p>
            <a:pPr marL="342900" indent="-34290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Procurement of furniture for VOC Offices.</a:t>
            </a:r>
          </a:p>
          <a:p>
            <a:pPr marL="342900" indent="-34290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Appointment of Management Staff for VOC.</a:t>
            </a:r>
          </a:p>
          <a:p>
            <a:pPr marL="342900" indent="-342900">
              <a:lnSpc>
                <a:spcPct val="150000"/>
              </a:lnSpc>
              <a:buFont typeface="Arial" panose="020B0604020202020204" pitchFamily="34" charset="0"/>
              <a:buChar char="•"/>
            </a:pPr>
            <a:r>
              <a:rPr lang="en-GB" sz="1900" dirty="0">
                <a:solidFill>
                  <a:prstClr val="black"/>
                </a:solidFill>
                <a:latin typeface="+mj-lt"/>
                <a:cs typeface="Times New Roman" panose="02020603050405020304" pitchFamily="18" charset="0"/>
              </a:rPr>
              <a:t>Illegal parking of private vehicles to addressed. </a:t>
            </a:r>
          </a:p>
          <a:p>
            <a:pPr>
              <a:lnSpc>
                <a:spcPct val="150000"/>
              </a:lnSpc>
            </a:pPr>
            <a:endParaRPr lang="en-GB" sz="1900" b="1" dirty="0">
              <a:solidFill>
                <a:prstClr val="black"/>
              </a:solidFill>
              <a:latin typeface="+mj-lt"/>
              <a:cs typeface="Times New Roman" panose="02020603050405020304" pitchFamily="18" charset="0"/>
            </a:endParaRPr>
          </a:p>
        </p:txBody>
      </p:sp>
    </p:spTree>
    <p:extLst>
      <p:ext uri="{BB962C8B-B14F-4D97-AF65-F5344CB8AC3E}">
        <p14:creationId xmlns:p14="http://schemas.microsoft.com/office/powerpoint/2010/main" val="3989748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33472"/>
          </a:xfrm>
        </p:spPr>
        <p:txBody>
          <a:bodyPr/>
          <a:lstStyle/>
          <a:p>
            <a:pPr algn="ctr"/>
            <a:r>
              <a:rPr lang="en-US" sz="3600" b="1" dirty="0">
                <a:solidFill>
                  <a:schemeClr val="accent2"/>
                </a:solidFill>
                <a:ea typeface="ＭＳ Ｐゴシック" panose="020B0600070205080204" pitchFamily="34" charset="-128"/>
              </a:rPr>
              <a:t>Service delivery : social services </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232882" y="616935"/>
            <a:ext cx="11726236" cy="575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C1BE3108-CF3C-C2E2-BACA-AED1D54A4D55}"/>
              </a:ext>
            </a:extLst>
          </p:cNvPr>
          <p:cNvCxnSpPr/>
          <p:nvPr/>
        </p:nvCxnSpPr>
        <p:spPr>
          <a:xfrm>
            <a:off x="5633885" y="1098755"/>
            <a:ext cx="0" cy="499478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9A9384B-5FF9-C811-6E41-B8295218AF5F}"/>
              </a:ext>
            </a:extLst>
          </p:cNvPr>
          <p:cNvSpPr txBox="1"/>
          <p:nvPr/>
        </p:nvSpPr>
        <p:spPr>
          <a:xfrm>
            <a:off x="5824120" y="857748"/>
            <a:ext cx="6174326" cy="5432256"/>
          </a:xfrm>
          <a:prstGeom prst="rect">
            <a:avLst/>
          </a:prstGeom>
          <a:noFill/>
        </p:spPr>
        <p:txBody>
          <a:bodyPr wrap="square" rtlCol="0">
            <a:spAutoFit/>
          </a:bodyPr>
          <a:lstStyle/>
          <a:p>
            <a:pPr marL="176213" indent="0">
              <a:lnSpc>
                <a:spcPct val="150000"/>
              </a:lnSpc>
              <a:buFontTx/>
              <a:buNone/>
              <a:defRPr/>
            </a:pPr>
            <a:r>
              <a:rPr lang="en-GB" sz="1900" b="1" dirty="0">
                <a:solidFill>
                  <a:prstClr val="black"/>
                </a:solidFill>
                <a:latin typeface="+mj-lt"/>
                <a:cs typeface="Times New Roman" panose="02020603050405020304" pitchFamily="18" charset="0"/>
              </a:rPr>
              <a:t>Progress to date</a:t>
            </a:r>
          </a:p>
          <a:p>
            <a:pPr marL="285750" marR="0" lvl="0" indent="-285750" algn="just" fontAlgn="auto">
              <a:lnSpc>
                <a:spcPct val="100000"/>
              </a:lnSpc>
              <a:spcBef>
                <a:spcPts val="0"/>
              </a:spcBef>
              <a:spcAft>
                <a:spcPts val="0"/>
              </a:spcAft>
              <a:buClrTx/>
              <a:buSzTx/>
              <a:buFont typeface="Arial" panose="020B0604020202020204" pitchFamily="34" charset="0"/>
              <a:buChar char="•"/>
              <a:tabLst/>
              <a:defRPr/>
            </a:pPr>
            <a:r>
              <a:rPr lang="en-GB" sz="1800" dirty="0">
                <a:solidFill>
                  <a:srgbClr val="000000"/>
                </a:solidFill>
                <a:latin typeface="Arial" panose="020B0604020202020204"/>
                <a:cs typeface="Arial" panose="020B0604020202020204" pitchFamily="34" charset="0"/>
              </a:rPr>
              <a:t>Library Launch by (LIASA) Library Information Association of South Africa.</a:t>
            </a:r>
          </a:p>
          <a:p>
            <a:pPr marL="285750" marR="0" lvl="0" indent="-285750" algn="just" fontAlgn="auto">
              <a:lnSpc>
                <a:spcPct val="100000"/>
              </a:lnSpc>
              <a:spcBef>
                <a:spcPts val="0"/>
              </a:spcBef>
              <a:spcAft>
                <a:spcPts val="0"/>
              </a:spcAft>
              <a:buClrTx/>
              <a:buSzTx/>
              <a:buFont typeface="Arial" panose="020B0604020202020204" pitchFamily="34" charset="0"/>
              <a:buChar char="•"/>
              <a:tabLst/>
              <a:defRPr/>
            </a:pPr>
            <a:endParaRPr lang="en-GB" sz="1800" dirty="0">
              <a:solidFill>
                <a:srgbClr val="000000"/>
              </a:solidFill>
              <a:latin typeface="Arial" panose="020B0604020202020204"/>
              <a:cs typeface="Arial" panose="020B0604020202020204" pitchFamily="34" charset="0"/>
            </a:endParaRPr>
          </a:p>
          <a:p>
            <a:pPr marL="285750" marR="0" lvl="0" indent="-285750" algn="just" fontAlgn="auto">
              <a:lnSpc>
                <a:spcPct val="100000"/>
              </a:lnSpc>
              <a:spcBef>
                <a:spcPts val="0"/>
              </a:spcBef>
              <a:spcAft>
                <a:spcPts val="0"/>
              </a:spcAft>
              <a:buClrTx/>
              <a:buSzTx/>
              <a:buFont typeface="Arial" panose="020B0604020202020204" pitchFamily="34" charset="0"/>
              <a:buChar char="•"/>
              <a:tabLst/>
              <a:defRPr/>
            </a:pPr>
            <a:r>
              <a:rPr lang="en-GB" sz="1800" dirty="0">
                <a:solidFill>
                  <a:srgbClr val="000000"/>
                </a:solidFill>
                <a:latin typeface="Arial" panose="020B0604020202020204"/>
                <a:cs typeface="Arial" panose="020B0604020202020204" pitchFamily="34" charset="0"/>
              </a:rPr>
              <a:t>Establishment of the Substance Abuse Committee by the Executive Mayor.</a:t>
            </a:r>
          </a:p>
          <a:p>
            <a:pPr marL="285750" marR="0" lvl="0" indent="-285750" algn="just" fontAlgn="auto">
              <a:lnSpc>
                <a:spcPct val="100000"/>
              </a:lnSpc>
              <a:spcBef>
                <a:spcPts val="0"/>
              </a:spcBef>
              <a:spcAft>
                <a:spcPts val="0"/>
              </a:spcAft>
              <a:buClrTx/>
              <a:buSzTx/>
              <a:buFont typeface="Arial" panose="020B0604020202020204" pitchFamily="34" charset="0"/>
              <a:buChar char="•"/>
              <a:tabLst/>
              <a:defRPr/>
            </a:pPr>
            <a:endParaRPr lang="en-GB" sz="1800" dirty="0">
              <a:solidFill>
                <a:srgbClr val="000000"/>
              </a:solidFill>
              <a:latin typeface="Arial" panose="020B0604020202020204"/>
              <a:cs typeface="Arial" panose="020B0604020202020204" pitchFamily="34" charset="0"/>
            </a:endParaRPr>
          </a:p>
          <a:p>
            <a:pPr marL="285750" marR="0" lvl="0" indent="-285750" algn="just" fontAlgn="auto">
              <a:lnSpc>
                <a:spcPct val="100000"/>
              </a:lnSpc>
              <a:spcBef>
                <a:spcPts val="0"/>
              </a:spcBef>
              <a:spcAft>
                <a:spcPts val="0"/>
              </a:spcAft>
              <a:buClrTx/>
              <a:buSzTx/>
              <a:buFont typeface="Arial" panose="020B0604020202020204" pitchFamily="34" charset="0"/>
              <a:buChar char="•"/>
              <a:tabLst/>
              <a:defRPr/>
            </a:pPr>
            <a:r>
              <a:rPr lang="en-GB" sz="1800" dirty="0">
                <a:solidFill>
                  <a:srgbClr val="000000"/>
                </a:solidFill>
                <a:latin typeface="Arial" panose="020B0604020202020204"/>
                <a:cs typeface="Arial" panose="020B0604020202020204" pitchFamily="34" charset="0"/>
              </a:rPr>
              <a:t>Establishment of Heritage Council by the Executive Mayor.</a:t>
            </a:r>
          </a:p>
          <a:p>
            <a:pPr marL="285750" marR="0" lvl="0" indent="-285750" algn="just" fontAlgn="auto">
              <a:lnSpc>
                <a:spcPct val="100000"/>
              </a:lnSpc>
              <a:spcBef>
                <a:spcPts val="0"/>
              </a:spcBef>
              <a:spcAft>
                <a:spcPts val="0"/>
              </a:spcAft>
              <a:buClrTx/>
              <a:buSzTx/>
              <a:buFont typeface="Arial" panose="020B0604020202020204" pitchFamily="34" charset="0"/>
              <a:buChar char="•"/>
              <a:tabLst/>
              <a:defRPr/>
            </a:pPr>
            <a:endParaRPr lang="en-GB" sz="1800" dirty="0">
              <a:solidFill>
                <a:srgbClr val="000000"/>
              </a:solidFill>
              <a:latin typeface="Arial" panose="020B0604020202020204"/>
              <a:cs typeface="Arial" panose="020B0604020202020204" pitchFamily="34" charset="0"/>
            </a:endParaRPr>
          </a:p>
          <a:p>
            <a:pPr marL="285750" marR="0" lvl="0" indent="-285750" algn="just" fontAlgn="auto">
              <a:lnSpc>
                <a:spcPct val="100000"/>
              </a:lnSpc>
              <a:spcBef>
                <a:spcPts val="0"/>
              </a:spcBef>
              <a:spcAft>
                <a:spcPts val="0"/>
              </a:spcAft>
              <a:buClrTx/>
              <a:buSzTx/>
              <a:buFont typeface="Arial" panose="020B0604020202020204" pitchFamily="34" charset="0"/>
              <a:buChar char="•"/>
              <a:tabLst/>
              <a:defRPr/>
            </a:pPr>
            <a:r>
              <a:rPr lang="en-GB" sz="1800" dirty="0">
                <a:solidFill>
                  <a:srgbClr val="000000"/>
                </a:solidFill>
                <a:latin typeface="Arial" panose="020B0604020202020204"/>
                <a:cs typeface="Arial" panose="020B0604020202020204" pitchFamily="34" charset="0"/>
              </a:rPr>
              <a:t>Resuscitation of the District HIV / Aids Council by the Executive Mayor.</a:t>
            </a:r>
          </a:p>
          <a:p>
            <a:pPr marL="285750" marR="0" lvl="0" indent="-285750" algn="just" fontAlgn="auto">
              <a:lnSpc>
                <a:spcPct val="100000"/>
              </a:lnSpc>
              <a:spcBef>
                <a:spcPts val="0"/>
              </a:spcBef>
              <a:spcAft>
                <a:spcPts val="0"/>
              </a:spcAft>
              <a:buClrTx/>
              <a:buSzTx/>
              <a:buFont typeface="Arial" panose="020B0604020202020204" pitchFamily="34" charset="0"/>
              <a:buChar char="•"/>
              <a:tabLst/>
              <a:defRPr/>
            </a:pPr>
            <a:r>
              <a:rPr lang="en-ZA" sz="1800" dirty="0">
                <a:solidFill>
                  <a:srgbClr val="000000"/>
                </a:solidFill>
                <a:latin typeface="Arial" panose="020B0604020202020204"/>
                <a:cs typeface="Arial" panose="020B0604020202020204" pitchFamily="34" charset="0"/>
              </a:rPr>
              <a:t>Sufficient budget to develop a Comprehensive Risk and Vulnerability Assessment of the City.</a:t>
            </a:r>
          </a:p>
          <a:p>
            <a:pPr marL="285750" indent="-285750" algn="just">
              <a:buFont typeface="Arial" panose="020B0604020202020204" pitchFamily="34" charset="0"/>
              <a:buChar char="•"/>
              <a:defRPr/>
            </a:pPr>
            <a:r>
              <a:rPr lang="en-GB" sz="1800" dirty="0">
                <a:solidFill>
                  <a:prstClr val="black"/>
                </a:solidFill>
                <a:latin typeface="+mj-lt"/>
                <a:cs typeface="Times New Roman" panose="02020603050405020304" pitchFamily="18" charset="0"/>
              </a:rPr>
              <a:t>Transferred  existing  Zoo staff to the Natural Resource Management Unit</a:t>
            </a:r>
            <a:endParaRPr kumimoji="0" lang="en-GB" sz="20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176213" indent="0">
              <a:lnSpc>
                <a:spcPct val="150000"/>
              </a:lnSpc>
              <a:buFontTx/>
              <a:buNone/>
              <a:defRPr/>
            </a:pPr>
            <a:endParaRPr lang="en-GB" sz="1900" dirty="0">
              <a:solidFill>
                <a:prstClr val="black"/>
              </a:solidFill>
              <a:latin typeface="+mj-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9" name="TextBox 8">
            <a:extLst>
              <a:ext uri="{FF2B5EF4-FFF2-40B4-BE49-F238E27FC236}">
                <a16:creationId xmlns:a16="http://schemas.microsoft.com/office/drawing/2014/main" id="{20FE7F88-0EC8-EE5A-0C74-906EFD114258}"/>
              </a:ext>
            </a:extLst>
          </p:cNvPr>
          <p:cNvSpPr txBox="1"/>
          <p:nvPr/>
        </p:nvSpPr>
        <p:spPr>
          <a:xfrm>
            <a:off x="232881" y="757721"/>
            <a:ext cx="5479661" cy="5632311"/>
          </a:xfrm>
          <a:prstGeom prst="rect">
            <a:avLst/>
          </a:prstGeom>
          <a:noFill/>
        </p:spPr>
        <p:txBody>
          <a:bodyPr wrap="square" rtlCol="0">
            <a:spAutoFit/>
          </a:bodyPr>
          <a:lstStyle/>
          <a:p>
            <a:pPr marL="0" marR="0" lvl="0" indent="0" algn="just" fontAlgn="auto">
              <a:lnSpc>
                <a:spcPct val="150000"/>
              </a:lnSpc>
              <a:spcBef>
                <a:spcPts val="0"/>
              </a:spcBef>
              <a:spcAft>
                <a:spcPts val="0"/>
              </a:spcAft>
              <a:buClrTx/>
              <a:buSzTx/>
              <a:buFontTx/>
              <a:buNone/>
              <a:tabLst/>
              <a:defRPr/>
            </a:pPr>
            <a:r>
              <a:rPr lang="en-GB" sz="1900" b="1" dirty="0">
                <a:solidFill>
                  <a:prstClr val="black"/>
                </a:solidFill>
                <a:latin typeface="+mj-lt"/>
                <a:cs typeface="Times New Roman" panose="02020603050405020304" pitchFamily="18" charset="0"/>
              </a:rPr>
              <a:t>Status:</a:t>
            </a:r>
          </a:p>
          <a:p>
            <a:pPr marL="285750" marR="0" lvl="0" indent="-285750" algn="just" fontAlgn="auto">
              <a:lnSpc>
                <a:spcPct val="150000"/>
              </a:lnSpc>
              <a:spcBef>
                <a:spcPts val="0"/>
              </a:spcBef>
              <a:spcAft>
                <a:spcPts val="0"/>
              </a:spcAft>
              <a:buClrTx/>
              <a:buSzTx/>
              <a:buFont typeface="Arial" panose="020B0604020202020204" pitchFamily="34" charset="0"/>
              <a:buChar char="•"/>
              <a:tabLst/>
              <a:defRPr/>
            </a:pPr>
            <a:r>
              <a:rPr lang="en-GB" sz="1900" dirty="0">
                <a:solidFill>
                  <a:prstClr val="black"/>
                </a:solidFill>
                <a:latin typeface="+mj-lt"/>
                <a:cs typeface="Times New Roman" panose="02020603050405020304" pitchFamily="18" charset="0"/>
              </a:rPr>
              <a:t>No maintenance and upgrades since relocation of the zoo in 2013. </a:t>
            </a:r>
          </a:p>
          <a:p>
            <a:pPr marL="285750" marR="0" lvl="0" indent="-285750" algn="just" fontAlgn="auto">
              <a:lnSpc>
                <a:spcPct val="150000"/>
              </a:lnSpc>
              <a:spcBef>
                <a:spcPts val="0"/>
              </a:spcBef>
              <a:spcAft>
                <a:spcPts val="0"/>
              </a:spcAft>
              <a:buClrTx/>
              <a:buSzTx/>
              <a:buFont typeface="Arial" panose="020B0604020202020204" pitchFamily="34" charset="0"/>
              <a:buChar char="•"/>
              <a:tabLst/>
              <a:defRPr/>
            </a:pPr>
            <a:r>
              <a:rPr lang="en-GB" sz="1900" dirty="0">
                <a:solidFill>
                  <a:prstClr val="black"/>
                </a:solidFill>
                <a:latin typeface="+mj-lt"/>
                <a:cs typeface="Times New Roman" panose="02020603050405020304" pitchFamily="18" charset="0"/>
              </a:rPr>
              <a:t>The Zoo is currently still closed and without animals ( there are only 11 buffalos  present in Zoo).</a:t>
            </a:r>
          </a:p>
          <a:p>
            <a:pPr marL="342900" indent="-342900" algn="just">
              <a:lnSpc>
                <a:spcPct val="150000"/>
              </a:lnSpc>
              <a:buFont typeface="Arial" panose="020B0604020202020204" pitchFamily="34" charset="0"/>
              <a:buChar char="•"/>
              <a:defRPr/>
            </a:pPr>
            <a:r>
              <a:rPr lang="en-GB" sz="1900" dirty="0">
                <a:solidFill>
                  <a:prstClr val="black"/>
                </a:solidFill>
                <a:latin typeface="+mj-lt"/>
                <a:cs typeface="Times New Roman" panose="02020603050405020304" pitchFamily="18" charset="0"/>
              </a:rPr>
              <a:t>Reduction of Capital funding projected for the 2022/23 financial year and insufficient funding projected in the Operational Budget for 2022/23 financial year (e.g. Food for animals not enough for one month just for 11 Buffalo).</a:t>
            </a:r>
          </a:p>
          <a:p>
            <a:pPr marL="342900" indent="-342900" algn="just">
              <a:lnSpc>
                <a:spcPct val="150000"/>
              </a:lnSpc>
              <a:buFont typeface="Arial" panose="020B0604020202020204" pitchFamily="34" charset="0"/>
              <a:buChar char="•"/>
              <a:defRPr/>
            </a:pPr>
            <a:r>
              <a:rPr lang="en-GB" sz="1900" dirty="0">
                <a:solidFill>
                  <a:prstClr val="black"/>
                </a:solidFill>
                <a:latin typeface="+mj-lt"/>
                <a:cs typeface="Times New Roman" panose="02020603050405020304" pitchFamily="18" charset="0"/>
              </a:rPr>
              <a:t>Public demands resuscitation of the Zoo.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17966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543076"/>
          </a:xfrm>
        </p:spPr>
        <p:txBody>
          <a:bodyPr/>
          <a:lstStyle/>
          <a:p>
            <a:pPr algn="ctr"/>
            <a:r>
              <a:rPr lang="en-US" sz="3600" b="1" dirty="0">
                <a:solidFill>
                  <a:schemeClr val="accent2"/>
                </a:solidFill>
                <a:ea typeface="ＭＳ Ｐゴシック" panose="020B0600070205080204" pitchFamily="34" charset="-128"/>
              </a:rPr>
              <a:t>Service delivery : </a:t>
            </a:r>
            <a:r>
              <a:rPr lang="en-ZA" sz="3600" b="1" dirty="0">
                <a:solidFill>
                  <a:schemeClr val="accent2"/>
                </a:solidFill>
                <a:ea typeface="ＭＳ Ｐゴシック" panose="020B0600070205080204" pitchFamily="34" charset="-128"/>
              </a:rPr>
              <a:t>disaster management</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232882" y="616935"/>
            <a:ext cx="11726236" cy="575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C1BE3108-CF3C-C2E2-BACA-AED1D54A4D55}"/>
              </a:ext>
            </a:extLst>
          </p:cNvPr>
          <p:cNvCxnSpPr/>
          <p:nvPr/>
        </p:nvCxnSpPr>
        <p:spPr>
          <a:xfrm>
            <a:off x="5417574" y="1035793"/>
            <a:ext cx="0" cy="499478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9A9384B-5FF9-C811-6E41-B8295218AF5F}"/>
              </a:ext>
            </a:extLst>
          </p:cNvPr>
          <p:cNvSpPr txBox="1"/>
          <p:nvPr/>
        </p:nvSpPr>
        <p:spPr>
          <a:xfrm>
            <a:off x="5643725" y="757721"/>
            <a:ext cx="6171903" cy="5293757"/>
          </a:xfrm>
          <a:prstGeom prst="rect">
            <a:avLst/>
          </a:prstGeom>
          <a:noFill/>
        </p:spPr>
        <p:txBody>
          <a:bodyPr wrap="square" rtlCol="0">
            <a:spAutoFit/>
          </a:bodyPr>
          <a:lstStyle/>
          <a:p>
            <a:pPr algn="just">
              <a:defRPr/>
            </a:pPr>
            <a:r>
              <a:rPr lang="en-ZA" sz="2000" b="1" dirty="0">
                <a:solidFill>
                  <a:srgbClr val="000000"/>
                </a:solidFill>
                <a:latin typeface="Arial" panose="020B0604020202020204"/>
                <a:cs typeface="Arial" panose="020B0604020202020204" pitchFamily="34" charset="0"/>
              </a:rPr>
              <a:t>Progress to date:</a:t>
            </a:r>
          </a:p>
          <a:p>
            <a:pPr algn="just">
              <a:defRPr/>
            </a:pPr>
            <a:endParaRPr lang="en-ZA" sz="2000" b="1" dirty="0">
              <a:solidFill>
                <a:srgbClr val="000000"/>
              </a:solidFill>
              <a:latin typeface="Arial" panose="020B0604020202020204"/>
              <a:cs typeface="Arial" panose="020B0604020202020204" pitchFamily="34" charset="0"/>
            </a:endParaRPr>
          </a:p>
          <a:p>
            <a:pPr marL="342900" indent="-342900" algn="just">
              <a:buFont typeface="Arial" panose="020B0604020202020204" pitchFamily="34" charset="0"/>
              <a:buChar char="•"/>
              <a:defRPr/>
            </a:pPr>
            <a:r>
              <a:rPr lang="en-ZA" sz="2000" dirty="0">
                <a:solidFill>
                  <a:srgbClr val="000000"/>
                </a:solidFill>
                <a:latin typeface="Arial" panose="020B0604020202020204"/>
                <a:cs typeface="Arial" panose="020B0604020202020204" pitchFamily="34" charset="0"/>
              </a:rPr>
              <a:t>Sufficient funding to enable the sub directorate to respond to humanitarian needs of affected households (e.g., blankets, mattresses, temporary shelter [shacks] and etc.)</a:t>
            </a:r>
          </a:p>
          <a:p>
            <a:pPr marL="0" indent="0" algn="just">
              <a:buNone/>
              <a:defRPr/>
            </a:pPr>
            <a:endParaRPr lang="en-US" sz="2000" dirty="0">
              <a:solidFill>
                <a:srgbClr val="000000"/>
              </a:solidFill>
              <a:latin typeface="Arial" panose="020B0604020202020204"/>
              <a:cs typeface="Arial" panose="020B0604020202020204" pitchFamily="34" charset="0"/>
            </a:endParaRPr>
          </a:p>
          <a:p>
            <a:pPr marL="342900" indent="-342900" algn="just">
              <a:buFont typeface="Arial" panose="020B0604020202020204" pitchFamily="34" charset="0"/>
              <a:buChar char="•"/>
              <a:defRPr/>
            </a:pPr>
            <a:r>
              <a:rPr lang="en-GB" sz="2000" dirty="0">
                <a:solidFill>
                  <a:srgbClr val="000000"/>
                </a:solidFill>
                <a:latin typeface="Arial" panose="020B0604020202020204"/>
                <a:cs typeface="Arial" panose="020B0604020202020204" pitchFamily="34" charset="0"/>
              </a:rPr>
              <a:t>Immediate replacement of backup batteries of two-way radio repeaters.</a:t>
            </a:r>
          </a:p>
          <a:p>
            <a:pPr algn="just">
              <a:defRPr/>
            </a:pPr>
            <a:endParaRPr lang="en-GB" sz="2000" dirty="0">
              <a:solidFill>
                <a:srgbClr val="000000"/>
              </a:solidFill>
              <a:latin typeface="Arial" panose="020B0604020202020204"/>
              <a:cs typeface="Arial" panose="020B0604020202020204" pitchFamily="34" charset="0"/>
            </a:endParaRPr>
          </a:p>
          <a:p>
            <a:pPr marL="342900" indent="-342900" algn="just">
              <a:buFont typeface="Arial" panose="020B0604020202020204" pitchFamily="34" charset="0"/>
              <a:buChar char="•"/>
              <a:defRPr/>
            </a:pPr>
            <a:r>
              <a:rPr lang="en-GB" sz="2000" dirty="0">
                <a:solidFill>
                  <a:srgbClr val="000000"/>
                </a:solidFill>
                <a:latin typeface="Arial" panose="020B0604020202020204"/>
                <a:cs typeface="Arial" panose="020B0604020202020204" pitchFamily="34" charset="0"/>
              </a:rPr>
              <a:t>Installation of additional two-way radio repeaters.</a:t>
            </a:r>
          </a:p>
          <a:p>
            <a:pPr algn="just">
              <a:defRPr/>
            </a:pPr>
            <a:endParaRPr lang="en-GB" sz="2000" dirty="0">
              <a:solidFill>
                <a:srgbClr val="000000"/>
              </a:solidFill>
              <a:latin typeface="Arial" panose="020B0604020202020204"/>
              <a:cs typeface="Arial" panose="020B0604020202020204" pitchFamily="34" charset="0"/>
            </a:endParaRPr>
          </a:p>
          <a:p>
            <a:pPr marL="342900" indent="-342900" algn="just">
              <a:buFont typeface="Arial" panose="020B0604020202020204" pitchFamily="34" charset="0"/>
              <a:buChar char="•"/>
              <a:defRPr/>
            </a:pPr>
            <a:r>
              <a:rPr lang="en-US" sz="2000" dirty="0">
                <a:solidFill>
                  <a:srgbClr val="000000"/>
                </a:solidFill>
                <a:latin typeface="Arial" panose="020B0604020202020204"/>
                <a:cs typeface="Arial" panose="020B0604020202020204" pitchFamily="34" charset="0"/>
              </a:rPr>
              <a:t>R300 000 worth of fire and emergency equipment were donated by Sanlam in this month.</a:t>
            </a:r>
          </a:p>
          <a:p>
            <a:pPr algn="just">
              <a:defRPr/>
            </a:pPr>
            <a:endParaRPr lang="en-GB" sz="2000" b="1" dirty="0">
              <a:solidFill>
                <a:srgbClr val="000000"/>
              </a:solidFill>
              <a:latin typeface="Arial" panose="020B0604020202020204"/>
              <a:cs typeface="Arial" panose="020B0604020202020204" pitchFamily="34" charset="0"/>
            </a:endParaRPr>
          </a:p>
          <a:p>
            <a:pPr algn="just">
              <a:defRPr/>
            </a:pPr>
            <a:endParaRPr lang="en-ZA" sz="2000" dirty="0">
              <a:solidFill>
                <a:srgbClr val="000000"/>
              </a:solidFill>
              <a:latin typeface="Arial" panose="020B0604020202020204"/>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sz="1800" dirty="0">
              <a:solidFill>
                <a:srgbClr val="000000"/>
              </a:solidFill>
              <a:latin typeface="Arial" panose="020B0604020202020204"/>
            </a:endParaRPr>
          </a:p>
        </p:txBody>
      </p:sp>
      <p:sp>
        <p:nvSpPr>
          <p:cNvPr id="9" name="TextBox 8">
            <a:extLst>
              <a:ext uri="{FF2B5EF4-FFF2-40B4-BE49-F238E27FC236}">
                <a16:creationId xmlns:a16="http://schemas.microsoft.com/office/drawing/2014/main" id="{20FE7F88-0EC8-EE5A-0C74-906EFD114258}"/>
              </a:ext>
            </a:extLst>
          </p:cNvPr>
          <p:cNvSpPr txBox="1"/>
          <p:nvPr/>
        </p:nvSpPr>
        <p:spPr>
          <a:xfrm>
            <a:off x="232881" y="757721"/>
            <a:ext cx="4958543" cy="6063198"/>
          </a:xfrm>
          <a:prstGeom prst="rect">
            <a:avLst/>
          </a:prstGeom>
          <a:noFill/>
        </p:spPr>
        <p:txBody>
          <a:bodyPr wrap="square" rtlCol="0">
            <a:spAutoFit/>
          </a:bodyPr>
          <a:lstStyle/>
          <a:p>
            <a:pPr marL="0" indent="0">
              <a:lnSpc>
                <a:spcPct val="150000"/>
              </a:lnSpc>
              <a:buFontTx/>
              <a:buNone/>
              <a:defRPr/>
            </a:pPr>
            <a:r>
              <a:rPr lang="en-GB" sz="2000" b="1" dirty="0">
                <a:solidFill>
                  <a:srgbClr val="000000"/>
                </a:solidFill>
                <a:latin typeface="Arial" panose="020B0604020202020204"/>
                <a:cs typeface="Arial" panose="020B0604020202020204" pitchFamily="34" charset="0"/>
              </a:rPr>
              <a:t>Progress to date:</a:t>
            </a:r>
          </a:p>
          <a:p>
            <a:pPr marL="342900" indent="-342900" algn="just">
              <a:buFont typeface="Arial" panose="020B0604020202020204" pitchFamily="34" charset="0"/>
              <a:buChar char="•"/>
              <a:defRPr/>
            </a:pPr>
            <a:r>
              <a:rPr lang="en-ZA" sz="2000" dirty="0">
                <a:solidFill>
                  <a:srgbClr val="000000"/>
                </a:solidFill>
                <a:latin typeface="Arial" panose="020B0604020202020204"/>
                <a:cs typeface="Arial" panose="020B0604020202020204" pitchFamily="34" charset="0"/>
              </a:rPr>
              <a:t>Procurement of a Disaster Information Management System (requirement in terms with Disaster Management Act).</a:t>
            </a:r>
          </a:p>
          <a:p>
            <a:pPr marL="342900" indent="-342900" algn="just">
              <a:buFont typeface="Arial" panose="020B0604020202020204" pitchFamily="34" charset="0"/>
              <a:buChar char="•"/>
              <a:defRPr/>
            </a:pPr>
            <a:endParaRPr lang="en-US" sz="2000" dirty="0">
              <a:solidFill>
                <a:srgbClr val="000000"/>
              </a:solidFill>
              <a:latin typeface="Arial" panose="020B0604020202020204"/>
              <a:cs typeface="Arial" panose="020B0604020202020204" pitchFamily="34" charset="0"/>
            </a:endParaRPr>
          </a:p>
          <a:p>
            <a:pPr marL="342900" indent="-342900" algn="just">
              <a:buFont typeface="Arial" panose="020B0604020202020204" pitchFamily="34" charset="0"/>
              <a:buChar char="•"/>
              <a:defRPr/>
            </a:pPr>
            <a:r>
              <a:rPr lang="en-ZA" sz="2000" dirty="0">
                <a:solidFill>
                  <a:srgbClr val="000000"/>
                </a:solidFill>
                <a:latin typeface="Arial" panose="020B0604020202020204"/>
                <a:cs typeface="Arial" panose="020B0604020202020204" pitchFamily="34" charset="0"/>
              </a:rPr>
              <a:t>Procurement of at least one (1) LDV  for each region to ensure effective response and recovery interventions.</a:t>
            </a:r>
          </a:p>
          <a:p>
            <a:pPr algn="just">
              <a:defRPr/>
            </a:pPr>
            <a:endParaRPr lang="en-ZA" sz="2000" dirty="0">
              <a:solidFill>
                <a:srgbClr val="000000"/>
              </a:solidFill>
              <a:latin typeface="Arial" panose="020B0604020202020204"/>
              <a:cs typeface="Arial" panose="020B0604020202020204" pitchFamily="34" charset="0"/>
            </a:endParaRPr>
          </a:p>
          <a:p>
            <a:pPr marL="342900" indent="-342900" algn="just">
              <a:buFont typeface="Arial" panose="020B0604020202020204" pitchFamily="34" charset="0"/>
              <a:buChar char="•"/>
              <a:defRPr/>
            </a:pPr>
            <a:r>
              <a:rPr lang="en-US" sz="2000" dirty="0">
                <a:solidFill>
                  <a:srgbClr val="000000"/>
                </a:solidFill>
                <a:latin typeface="Arial" panose="020B0604020202020204"/>
                <a:cs typeface="Arial" panose="020B0604020202020204" pitchFamily="34" charset="0"/>
              </a:rPr>
              <a:t>Participating in a Multi-Disciplinary / Integrated Operations with other Law Enforcement Agencies.</a:t>
            </a:r>
          </a:p>
          <a:p>
            <a:pPr algn="just">
              <a:defRPr/>
            </a:pPr>
            <a:endParaRPr lang="en-US" sz="2000" dirty="0">
              <a:solidFill>
                <a:srgbClr val="000000"/>
              </a:solidFill>
              <a:latin typeface="Arial" panose="020B0604020202020204"/>
              <a:cs typeface="Arial" panose="020B0604020202020204" pitchFamily="34" charset="0"/>
            </a:endParaRPr>
          </a:p>
          <a:p>
            <a:pPr marL="342900" indent="-342900" algn="just">
              <a:buFont typeface="Arial" panose="020B0604020202020204" pitchFamily="34" charset="0"/>
              <a:buChar char="•"/>
              <a:defRPr/>
            </a:pPr>
            <a:r>
              <a:rPr lang="en-US" sz="2000" dirty="0">
                <a:solidFill>
                  <a:srgbClr val="000000"/>
                </a:solidFill>
                <a:latin typeface="Arial" panose="020B0604020202020204"/>
                <a:cs typeface="Arial" panose="020B0604020202020204" pitchFamily="34" charset="0"/>
              </a:rPr>
              <a:t>Collaborating with the University of the Free State on Safety &amp; Security Matters.</a:t>
            </a:r>
          </a:p>
          <a:p>
            <a:pPr algn="just">
              <a:defRPr/>
            </a:pPr>
            <a:endParaRPr lang="en-ZA" sz="2000" dirty="0">
              <a:solidFill>
                <a:srgbClr val="000000"/>
              </a:solidFill>
              <a:latin typeface="Arial" panose="020B0604020202020204"/>
              <a:cs typeface="Arial" panose="020B0604020202020204" pitchFamily="34" charset="0"/>
            </a:endParaRPr>
          </a:p>
          <a:p>
            <a:pPr marL="342900" indent="-342900" algn="just">
              <a:buFont typeface="Arial" panose="020B0604020202020204" pitchFamily="34" charset="0"/>
              <a:buChar char="•"/>
              <a:defRPr/>
            </a:pPr>
            <a:endParaRPr lang="en-US" sz="2000" dirty="0">
              <a:solidFill>
                <a:srgbClr val="000000"/>
              </a:solidFill>
              <a:latin typeface="Arial" panose="020B0604020202020204"/>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41782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108155" y="109453"/>
            <a:ext cx="11769213" cy="942108"/>
          </a:xfrm>
        </p:spPr>
        <p:txBody>
          <a:bodyPr/>
          <a:lstStyle/>
          <a:p>
            <a:pPr algn="ctr"/>
            <a:r>
              <a:rPr lang="en-ZA" sz="3600" b="1" dirty="0">
                <a:solidFill>
                  <a:schemeClr val="accent2"/>
                </a:solidFill>
                <a:ea typeface="ＭＳ Ｐゴシック" panose="020B0600070205080204" pitchFamily="34" charset="-128"/>
              </a:rPr>
              <a:t>Service delivery: </a:t>
            </a:r>
            <a:r>
              <a:rPr lang="en-US" sz="3600" b="1" dirty="0">
                <a:solidFill>
                  <a:schemeClr val="accent2"/>
                </a:solidFill>
                <a:ea typeface="ＭＳ Ｐゴシック" panose="020B0600070205080204" pitchFamily="34" charset="-128"/>
              </a:rPr>
              <a:t>MUNICIPAL POLICE SERVICE  </a:t>
            </a:r>
            <a:r>
              <a:rPr lang="en-US" sz="2400" b="1" u="sng" dirty="0"/>
              <a:t/>
            </a:r>
            <a:br>
              <a:rPr lang="en-US" sz="2400" b="1" u="sng" dirty="0"/>
            </a:br>
            <a:endParaRPr lang="en-ZA" b="1" dirty="0">
              <a:solidFill>
                <a:schemeClr val="accent2"/>
              </a:solidFill>
            </a:endParaRPr>
          </a:p>
        </p:txBody>
      </p:sp>
      <p:graphicFrame>
        <p:nvGraphicFramePr>
          <p:cNvPr id="3" name="Table 18">
            <a:extLst>
              <a:ext uri="{FF2B5EF4-FFF2-40B4-BE49-F238E27FC236}">
                <a16:creationId xmlns:a16="http://schemas.microsoft.com/office/drawing/2014/main" id="{3046178E-3871-746C-65F0-1C89D65AFFF8}"/>
              </a:ext>
            </a:extLst>
          </p:cNvPr>
          <p:cNvGraphicFramePr>
            <a:graphicFrameLocks noGrp="1"/>
          </p:cNvGraphicFramePr>
          <p:nvPr>
            <p:extLst>
              <p:ext uri="{D42A27DB-BD31-4B8C-83A1-F6EECF244321}">
                <p14:modId xmlns:p14="http://schemas.microsoft.com/office/powerpoint/2010/main" val="1431855403"/>
              </p:ext>
            </p:extLst>
          </p:nvPr>
        </p:nvGraphicFramePr>
        <p:xfrm>
          <a:off x="784406" y="839281"/>
          <a:ext cx="10919914" cy="5351493"/>
        </p:xfrm>
        <a:graphic>
          <a:graphicData uri="http://schemas.openxmlformats.org/drawingml/2006/table">
            <a:tbl>
              <a:tblPr firstRow="1" bandRow="1">
                <a:tableStyleId>{21E4AEA4-8DFA-4A89-87EB-49C32662AFE0}</a:tableStyleId>
              </a:tblPr>
              <a:tblGrid>
                <a:gridCol w="8505368">
                  <a:extLst>
                    <a:ext uri="{9D8B030D-6E8A-4147-A177-3AD203B41FA5}">
                      <a16:colId xmlns:a16="http://schemas.microsoft.com/office/drawing/2014/main" val="4191507593"/>
                    </a:ext>
                  </a:extLst>
                </a:gridCol>
                <a:gridCol w="2414546">
                  <a:extLst>
                    <a:ext uri="{9D8B030D-6E8A-4147-A177-3AD203B41FA5}">
                      <a16:colId xmlns:a16="http://schemas.microsoft.com/office/drawing/2014/main" val="2674276616"/>
                    </a:ext>
                  </a:extLst>
                </a:gridCol>
              </a:tblGrid>
              <a:tr h="546719">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gn="l"/>
                      <a:r>
                        <a:rPr lang="en-ZA" sz="1600" b="1" u="none" strike="noStrike" baseline="0" dirty="0">
                          <a:solidFill>
                            <a:schemeClr val="bg1"/>
                          </a:solidFill>
                        </a:rPr>
                        <a:t>Activity </a:t>
                      </a:r>
                      <a:endParaRPr lang="en-ZA" sz="1600" dirty="0">
                        <a:solidFill>
                          <a:schemeClr val="bg1"/>
                        </a:solidFill>
                        <a:latin typeface="Arial" panose="020B0604020202020204" pitchFamily="34" charset="0"/>
                        <a:cs typeface="Arial" panose="020B0604020202020204" pitchFamily="34" charset="0"/>
                      </a:endParaRPr>
                    </a:p>
                  </a:txBody>
                  <a:tcPr marL="58057" marR="58057" marT="29029" marB="29029" anchor="ctr"/>
                </a:tc>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gn="ctr"/>
                      <a:r>
                        <a:rPr lang="en-ZA" sz="1600" b="1" u="none" strike="noStrike" baseline="0" dirty="0">
                          <a:solidFill>
                            <a:schemeClr val="bg1"/>
                          </a:solidFill>
                        </a:rPr>
                        <a:t>Estimate Revenue Per Month </a:t>
                      </a:r>
                      <a:endParaRPr lang="en-ZA" sz="1600" dirty="0">
                        <a:solidFill>
                          <a:schemeClr val="bg1"/>
                        </a:solidFill>
                        <a:latin typeface="Arial" panose="020B0604020202020204" pitchFamily="34" charset="0"/>
                        <a:cs typeface="Arial" panose="020B0604020202020204" pitchFamily="34" charset="0"/>
                      </a:endParaRPr>
                    </a:p>
                  </a:txBody>
                  <a:tcPr marL="58057" marR="58057" marT="29029" marB="29029" anchor="ctr"/>
                </a:tc>
                <a:extLst>
                  <a:ext uri="{0D108BD9-81ED-4DB2-BD59-A6C34878D82A}">
                    <a16:rowId xmlns:a16="http://schemas.microsoft.com/office/drawing/2014/main" val="3936923792"/>
                  </a:ext>
                </a:extLst>
              </a:tr>
              <a:tr h="302441">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r>
                        <a:rPr lang="en-ZA" sz="1600" b="0" u="none" strike="noStrike" baseline="0" dirty="0">
                          <a:solidFill>
                            <a:srgbClr val="000000"/>
                          </a:solidFill>
                        </a:rPr>
                        <a:t>Reintroduction of Parking meters or parking marshal. </a:t>
                      </a:r>
                      <a:endParaRPr lang="en-ZA" sz="1600" dirty="0">
                        <a:latin typeface="Arial" panose="020B0604020202020204" pitchFamily="34" charset="0"/>
                        <a:cs typeface="Arial" panose="020B0604020202020204" pitchFamily="34" charset="0"/>
                      </a:endParaRPr>
                    </a:p>
                  </a:txBody>
                  <a:tcPr marL="58057" marR="58057" marT="29029" marB="29029" anchor="ct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ZA" sz="1600" b="0" u="none" strike="noStrike" baseline="0" dirty="0">
                          <a:solidFill>
                            <a:srgbClr val="000000"/>
                          </a:solidFill>
                        </a:rPr>
                        <a:t>R 250 000,00 </a:t>
                      </a:r>
                      <a:endParaRPr lang="en-ZA" sz="1600" dirty="0">
                        <a:latin typeface="Arial" panose="020B0604020202020204" pitchFamily="34" charset="0"/>
                        <a:cs typeface="Arial" panose="020B0604020202020204" pitchFamily="34" charset="0"/>
                      </a:endParaRPr>
                    </a:p>
                  </a:txBody>
                  <a:tcPr marL="58057" marR="58057" marT="29029" marB="29029" anchor="ctr"/>
                </a:tc>
                <a:extLst>
                  <a:ext uri="{0D108BD9-81ED-4DB2-BD59-A6C34878D82A}">
                    <a16:rowId xmlns:a16="http://schemas.microsoft.com/office/drawing/2014/main" val="1601509440"/>
                  </a:ext>
                </a:extLst>
              </a:tr>
              <a:tr h="546719">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r>
                        <a:rPr lang="en-ZA" sz="1600" b="0" u="none" strike="noStrike" baseline="0" dirty="0">
                          <a:solidFill>
                            <a:srgbClr val="000000"/>
                          </a:solidFill>
                        </a:rPr>
                        <a:t>Enforcement of by laws to informal traders after formalisation by Economic Development  Directorate.</a:t>
                      </a:r>
                      <a:endParaRPr lang="en-ZA" sz="1600" dirty="0">
                        <a:latin typeface="Arial" panose="020B0604020202020204" pitchFamily="34" charset="0"/>
                        <a:cs typeface="Arial" panose="020B0604020202020204" pitchFamily="34" charset="0"/>
                      </a:endParaRPr>
                    </a:p>
                  </a:txBody>
                  <a:tcPr marL="58057" marR="58057" marT="29029" marB="29029" anchor="ct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ZA" sz="1600" b="0" u="none" strike="noStrike" baseline="0" dirty="0">
                          <a:solidFill>
                            <a:srgbClr val="000000"/>
                          </a:solidFill>
                        </a:rPr>
                        <a:t>R 100 000,00</a:t>
                      </a:r>
                      <a:endParaRPr lang="en-ZA" sz="1600" dirty="0">
                        <a:latin typeface="Arial" panose="020B0604020202020204" pitchFamily="34" charset="0"/>
                        <a:cs typeface="Arial" panose="020B0604020202020204" pitchFamily="34" charset="0"/>
                      </a:endParaRPr>
                    </a:p>
                  </a:txBody>
                  <a:tcPr marL="58057" marR="58057" marT="29029" marB="29029" anchor="ctr"/>
                </a:tc>
                <a:extLst>
                  <a:ext uri="{0D108BD9-81ED-4DB2-BD59-A6C34878D82A}">
                    <a16:rowId xmlns:a16="http://schemas.microsoft.com/office/drawing/2014/main" val="640939886"/>
                  </a:ext>
                </a:extLst>
              </a:tr>
              <a:tr h="546719">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r>
                        <a:rPr lang="en-ZA" sz="1600" b="0" u="none" strike="noStrike" baseline="0" dirty="0">
                          <a:solidFill>
                            <a:srgbClr val="000000"/>
                          </a:solidFill>
                        </a:rPr>
                        <a:t>Creation of Animal and vehicle pounds in Botshabelo, Thaba’Nchu, Wepener and Soutpan, Dewetsdorp and Van Stadensrus.</a:t>
                      </a:r>
                      <a:endParaRPr lang="en-ZA" sz="1600" dirty="0">
                        <a:latin typeface="Arial" panose="020B0604020202020204" pitchFamily="34" charset="0"/>
                        <a:cs typeface="Arial" panose="020B0604020202020204" pitchFamily="34" charset="0"/>
                      </a:endParaRPr>
                    </a:p>
                  </a:txBody>
                  <a:tcPr marL="58057" marR="58057" marT="29029" marB="29029" anchor="ct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ZA" sz="1600" b="0" u="none" strike="noStrike" baseline="0" dirty="0">
                          <a:solidFill>
                            <a:srgbClr val="000000"/>
                          </a:solidFill>
                        </a:rPr>
                        <a:t>R 100 000,00</a:t>
                      </a:r>
                      <a:endParaRPr lang="en-ZA" sz="1600" dirty="0">
                        <a:latin typeface="Arial" panose="020B0604020202020204" pitchFamily="34" charset="0"/>
                        <a:cs typeface="Arial" panose="020B0604020202020204" pitchFamily="34" charset="0"/>
                      </a:endParaRPr>
                    </a:p>
                  </a:txBody>
                  <a:tcPr marL="58057" marR="58057" marT="29029" marB="29029" anchor="ctr"/>
                </a:tc>
                <a:extLst>
                  <a:ext uri="{0D108BD9-81ED-4DB2-BD59-A6C34878D82A}">
                    <a16:rowId xmlns:a16="http://schemas.microsoft.com/office/drawing/2014/main" val="3264435741"/>
                  </a:ext>
                </a:extLst>
              </a:tr>
              <a:tr h="546719">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r>
                        <a:rPr lang="en-ZA" sz="1600" b="0" u="none" strike="noStrike" baseline="0" dirty="0">
                          <a:solidFill>
                            <a:srgbClr val="000000"/>
                          </a:solidFill>
                        </a:rPr>
                        <a:t>Taking over testing and licensing centres that are within Mangaung Municipal area from Provincial Government.</a:t>
                      </a:r>
                      <a:endParaRPr lang="en-ZA" sz="1600" dirty="0">
                        <a:latin typeface="Arial" panose="020B0604020202020204" pitchFamily="34" charset="0"/>
                        <a:cs typeface="Arial" panose="020B0604020202020204" pitchFamily="34" charset="0"/>
                      </a:endParaRPr>
                    </a:p>
                  </a:txBody>
                  <a:tcPr marL="58057" marR="58057" marT="29029" marB="29029" anchor="ct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lvl="0" indent="0" algn="r" defTabSz="1645920" rtl="0" eaLnBrk="1" fontAlgn="auto" latinLnBrk="0" hangingPunct="1">
                        <a:lnSpc>
                          <a:spcPct val="100000"/>
                        </a:lnSpc>
                        <a:spcBef>
                          <a:spcPts val="0"/>
                        </a:spcBef>
                        <a:spcAft>
                          <a:spcPts val="0"/>
                        </a:spcAft>
                        <a:buClrTx/>
                        <a:buSzTx/>
                        <a:buFontTx/>
                        <a:buNone/>
                        <a:tabLst/>
                        <a:defRPr/>
                      </a:pPr>
                      <a:r>
                        <a:rPr lang="en-ZA" sz="1600" b="0" u="none" strike="noStrike" baseline="0" dirty="0">
                          <a:solidFill>
                            <a:srgbClr val="000000"/>
                          </a:solidFill>
                        </a:rPr>
                        <a:t>R 16 650 000,00</a:t>
                      </a:r>
                      <a:endParaRPr lang="en-ZA" sz="1600" dirty="0">
                        <a:latin typeface="Arial" panose="020B0604020202020204" pitchFamily="34" charset="0"/>
                        <a:cs typeface="Arial" panose="020B0604020202020204" pitchFamily="34" charset="0"/>
                      </a:endParaRPr>
                    </a:p>
                  </a:txBody>
                  <a:tcPr marL="58057" marR="58057" marT="29029" marB="29029" anchor="ctr"/>
                </a:tc>
                <a:extLst>
                  <a:ext uri="{0D108BD9-81ED-4DB2-BD59-A6C34878D82A}">
                    <a16:rowId xmlns:a16="http://schemas.microsoft.com/office/drawing/2014/main" val="1383663389"/>
                  </a:ext>
                </a:extLst>
              </a:tr>
              <a:tr h="546719">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lvl="0" indent="0" algn="l" defTabSz="1645920" rtl="0" eaLnBrk="1" fontAlgn="auto" latinLnBrk="0" hangingPunct="1">
                        <a:lnSpc>
                          <a:spcPct val="100000"/>
                        </a:lnSpc>
                        <a:spcBef>
                          <a:spcPts val="0"/>
                        </a:spcBef>
                        <a:spcAft>
                          <a:spcPts val="0"/>
                        </a:spcAft>
                        <a:buClrTx/>
                        <a:buSzTx/>
                        <a:buFontTx/>
                        <a:buNone/>
                        <a:tabLst/>
                        <a:defRPr/>
                      </a:pPr>
                      <a:r>
                        <a:rPr lang="en-ZA" sz="1600" b="0" u="none" strike="noStrike" baseline="0" dirty="0">
                          <a:solidFill>
                            <a:srgbClr val="000000"/>
                          </a:solidFill>
                        </a:rPr>
                        <a:t>Consider building weighbridges in two strategic Northern Cape entry points to Bloemfontein (long-term) or secure the use of mobile vehicle weighbridge.</a:t>
                      </a:r>
                      <a:endParaRPr lang="en-ZA" sz="1600" dirty="0">
                        <a:latin typeface="Arial" panose="020B0604020202020204" pitchFamily="34" charset="0"/>
                        <a:cs typeface="Arial" panose="020B0604020202020204" pitchFamily="34" charset="0"/>
                      </a:endParaRPr>
                    </a:p>
                  </a:txBody>
                  <a:tcPr marL="58057" marR="58057" marT="29029" marB="29029" anchor="ct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ZA" sz="1600" b="0" u="none" strike="noStrike" baseline="0" dirty="0">
                          <a:solidFill>
                            <a:srgbClr val="000000"/>
                          </a:solidFill>
                        </a:rPr>
                        <a:t>R 250 000,00</a:t>
                      </a:r>
                      <a:endParaRPr lang="en-ZA" sz="1600" dirty="0">
                        <a:latin typeface="Arial" panose="020B0604020202020204" pitchFamily="34" charset="0"/>
                        <a:cs typeface="Arial" panose="020B0604020202020204" pitchFamily="34" charset="0"/>
                      </a:endParaRPr>
                    </a:p>
                  </a:txBody>
                  <a:tcPr marL="58057" marR="58057" marT="29029" marB="29029" anchor="ctr"/>
                </a:tc>
                <a:extLst>
                  <a:ext uri="{0D108BD9-81ED-4DB2-BD59-A6C34878D82A}">
                    <a16:rowId xmlns:a16="http://schemas.microsoft.com/office/drawing/2014/main" val="2853010608"/>
                  </a:ext>
                </a:extLst>
              </a:tr>
              <a:tr h="302441">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r>
                        <a:rPr lang="en-ZA" sz="1600" dirty="0"/>
                        <a:t>Traffic Contravention System- Roadblocks for Outstanding Warrant of Arrests.</a:t>
                      </a:r>
                      <a:endParaRPr lang="en-ZA" sz="1600" dirty="0">
                        <a:latin typeface="Arial" panose="020B0604020202020204" pitchFamily="34" charset="0"/>
                        <a:cs typeface="Arial" panose="020B0604020202020204" pitchFamily="34" charset="0"/>
                      </a:endParaRPr>
                    </a:p>
                  </a:txBody>
                  <a:tcPr marL="58057" marR="58057" marT="29029" marB="29029" anchor="ct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ZA" sz="1600" dirty="0"/>
                        <a:t>R 500 000,00</a:t>
                      </a:r>
                      <a:endParaRPr lang="en-ZA" sz="1600" dirty="0">
                        <a:latin typeface="Arial" panose="020B0604020202020204" pitchFamily="34" charset="0"/>
                        <a:cs typeface="Arial" panose="020B0604020202020204" pitchFamily="34" charset="0"/>
                      </a:endParaRPr>
                    </a:p>
                  </a:txBody>
                  <a:tcPr marL="58057" marR="58057" marT="29029" marB="29029" anchor="ctr"/>
                </a:tc>
                <a:extLst>
                  <a:ext uri="{0D108BD9-81ED-4DB2-BD59-A6C34878D82A}">
                    <a16:rowId xmlns:a16="http://schemas.microsoft.com/office/drawing/2014/main" val="1966058717"/>
                  </a:ext>
                </a:extLst>
              </a:tr>
              <a:tr h="302441">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r>
                        <a:rPr lang="en-ZA" sz="1600" dirty="0"/>
                        <a:t>Handheld Speed Cameras / Static or Automated Speed Cameras.</a:t>
                      </a:r>
                      <a:endParaRPr lang="en-ZA" sz="1600" dirty="0">
                        <a:latin typeface="Arial" panose="020B0604020202020204" pitchFamily="34" charset="0"/>
                        <a:cs typeface="Arial" panose="020B0604020202020204" pitchFamily="34" charset="0"/>
                      </a:endParaRPr>
                    </a:p>
                  </a:txBody>
                  <a:tcPr marL="58057" marR="58057" marT="29029" marB="29029" anchor="ct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ZA" sz="1600" dirty="0"/>
                        <a:t>R 500 000,00</a:t>
                      </a:r>
                      <a:endParaRPr lang="en-ZA" sz="1600" dirty="0">
                        <a:latin typeface="Arial" panose="020B0604020202020204" pitchFamily="34" charset="0"/>
                        <a:cs typeface="Arial" panose="020B0604020202020204" pitchFamily="34" charset="0"/>
                      </a:endParaRPr>
                    </a:p>
                  </a:txBody>
                  <a:tcPr marL="58057" marR="58057" marT="29029" marB="29029" anchor="ctr"/>
                </a:tc>
                <a:extLst>
                  <a:ext uri="{0D108BD9-81ED-4DB2-BD59-A6C34878D82A}">
                    <a16:rowId xmlns:a16="http://schemas.microsoft.com/office/drawing/2014/main" val="956737470"/>
                  </a:ext>
                </a:extLst>
              </a:tr>
              <a:tr h="546719">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r>
                        <a:rPr lang="en-ZA" sz="1600" dirty="0"/>
                        <a:t>Revive the use of Section 341 Notices and Commence.</a:t>
                      </a:r>
                    </a:p>
                    <a:p>
                      <a:r>
                        <a:rPr lang="en-ZA" sz="1600" dirty="0"/>
                        <a:t>Impoundment of Motor Vehicles transgressing the Road Traffic Laws.</a:t>
                      </a:r>
                      <a:endParaRPr lang="en-ZA" sz="1600" dirty="0">
                        <a:latin typeface="Arial" panose="020B0604020202020204" pitchFamily="34" charset="0"/>
                        <a:cs typeface="Arial" panose="020B0604020202020204" pitchFamily="34" charset="0"/>
                      </a:endParaRPr>
                    </a:p>
                  </a:txBody>
                  <a:tcPr marL="58057" marR="58057" marT="29029" marB="29029" anchor="ct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ZA" sz="1600" dirty="0"/>
                        <a:t>R 1 000 000,00</a:t>
                      </a:r>
                      <a:endParaRPr lang="en-ZA" sz="1600" dirty="0">
                        <a:latin typeface="Arial" panose="020B0604020202020204" pitchFamily="34" charset="0"/>
                        <a:cs typeface="Arial" panose="020B0604020202020204" pitchFamily="34" charset="0"/>
                      </a:endParaRPr>
                    </a:p>
                  </a:txBody>
                  <a:tcPr marL="58057" marR="58057" marT="29029" marB="29029" anchor="ctr"/>
                </a:tc>
                <a:extLst>
                  <a:ext uri="{0D108BD9-81ED-4DB2-BD59-A6C34878D82A}">
                    <a16:rowId xmlns:a16="http://schemas.microsoft.com/office/drawing/2014/main" val="1347314424"/>
                  </a:ext>
                </a:extLst>
              </a:tr>
              <a:tr h="400483">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r>
                        <a:rPr lang="en-ZA" sz="1600" dirty="0"/>
                        <a:t>Utilization of Wheel Clamps for non moving Violations.</a:t>
                      </a:r>
                      <a:endParaRPr lang="en-ZA" sz="1600" dirty="0">
                        <a:latin typeface="Arial" panose="020B0604020202020204" pitchFamily="34" charset="0"/>
                        <a:cs typeface="Arial" panose="020B0604020202020204" pitchFamily="34" charset="0"/>
                      </a:endParaRPr>
                    </a:p>
                  </a:txBody>
                  <a:tcPr marL="58057" marR="58057" marT="29029" marB="29029" anchor="ct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lvl="0" indent="0" algn="r" defTabSz="1645920" rtl="0" eaLnBrk="1" fontAlgn="auto" latinLnBrk="0" hangingPunct="1">
                        <a:lnSpc>
                          <a:spcPct val="100000"/>
                        </a:lnSpc>
                        <a:spcBef>
                          <a:spcPts val="0"/>
                        </a:spcBef>
                        <a:spcAft>
                          <a:spcPts val="0"/>
                        </a:spcAft>
                        <a:buClrTx/>
                        <a:buSzTx/>
                        <a:buFontTx/>
                        <a:buNone/>
                        <a:tabLst/>
                        <a:defRPr/>
                      </a:pPr>
                      <a:r>
                        <a:rPr lang="en-ZA" sz="1600" dirty="0"/>
                        <a:t>R 250 000,00</a:t>
                      </a:r>
                      <a:endParaRPr lang="en-ZA" sz="1600" dirty="0">
                        <a:latin typeface="Arial" panose="020B0604020202020204" pitchFamily="34" charset="0"/>
                        <a:cs typeface="Arial" panose="020B0604020202020204" pitchFamily="34" charset="0"/>
                      </a:endParaRPr>
                    </a:p>
                  </a:txBody>
                  <a:tcPr marL="58057" marR="58057" marT="29029" marB="29029" anchor="ctr"/>
                </a:tc>
                <a:extLst>
                  <a:ext uri="{0D108BD9-81ED-4DB2-BD59-A6C34878D82A}">
                    <a16:rowId xmlns:a16="http://schemas.microsoft.com/office/drawing/2014/main" val="254996215"/>
                  </a:ext>
                </a:extLst>
              </a:tr>
              <a:tr h="302441">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marL="0" marR="0" lvl="0" indent="0" algn="l" defTabSz="1645920" rtl="0" eaLnBrk="1" fontAlgn="auto" latinLnBrk="0" hangingPunct="1">
                        <a:lnSpc>
                          <a:spcPct val="100000"/>
                        </a:lnSpc>
                        <a:spcBef>
                          <a:spcPts val="0"/>
                        </a:spcBef>
                        <a:spcAft>
                          <a:spcPts val="0"/>
                        </a:spcAft>
                        <a:buClrTx/>
                        <a:buSzTx/>
                        <a:buFontTx/>
                        <a:buNone/>
                        <a:tabLst/>
                        <a:defRPr/>
                      </a:pPr>
                      <a:r>
                        <a:rPr lang="en-ZA" sz="1600" dirty="0"/>
                        <a:t>Control and Enforce Laws and By Laws regarding Construction on the Road Network.</a:t>
                      </a:r>
                      <a:endParaRPr lang="en-ZA" sz="1600" dirty="0">
                        <a:latin typeface="Arial" panose="020B0604020202020204" pitchFamily="34" charset="0"/>
                        <a:cs typeface="Arial" panose="020B0604020202020204" pitchFamily="34" charset="0"/>
                      </a:endParaRPr>
                    </a:p>
                  </a:txBody>
                  <a:tcPr marL="58057" marR="58057" marT="29029" marB="29029" anchor="ct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ZA" sz="1600" dirty="0"/>
                        <a:t>R 250 000,00</a:t>
                      </a:r>
                      <a:endParaRPr lang="en-ZA" sz="1600" dirty="0">
                        <a:latin typeface="Arial" panose="020B0604020202020204" pitchFamily="34" charset="0"/>
                        <a:cs typeface="Arial" panose="020B0604020202020204" pitchFamily="34" charset="0"/>
                      </a:endParaRPr>
                    </a:p>
                  </a:txBody>
                  <a:tcPr marL="58057" marR="58057" marT="29029" marB="29029" anchor="ctr"/>
                </a:tc>
                <a:extLst>
                  <a:ext uri="{0D108BD9-81ED-4DB2-BD59-A6C34878D82A}">
                    <a16:rowId xmlns:a16="http://schemas.microsoft.com/office/drawing/2014/main" val="2914508351"/>
                  </a:ext>
                </a:extLst>
              </a:tr>
              <a:tr h="460932">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ZA" sz="1600" b="1" u="none" strike="noStrike" baseline="0" dirty="0">
                          <a:solidFill>
                            <a:srgbClr val="000000"/>
                          </a:solidFill>
                        </a:rPr>
                        <a:t>TOTAL </a:t>
                      </a:r>
                      <a:endParaRPr lang="en-ZA" sz="1600" b="1" dirty="0">
                        <a:latin typeface="Arial" panose="020B0604020202020204" pitchFamily="34" charset="0"/>
                        <a:cs typeface="Arial" panose="020B0604020202020204" pitchFamily="34" charset="0"/>
                      </a:endParaRPr>
                    </a:p>
                  </a:txBody>
                  <a:tcPr marL="58057" marR="58057" marT="29029" marB="29029" anchor="ct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r"/>
                      <a:r>
                        <a:rPr lang="en-ZA" sz="1600" b="1" u="none" strike="noStrike" baseline="0" dirty="0">
                          <a:solidFill>
                            <a:srgbClr val="000000"/>
                          </a:solidFill>
                        </a:rPr>
                        <a:t>R 19 625 000,00</a:t>
                      </a:r>
                      <a:endParaRPr lang="en-ZA" sz="1600" b="1" dirty="0">
                        <a:latin typeface="Arial" panose="020B0604020202020204" pitchFamily="34" charset="0"/>
                        <a:cs typeface="Arial" panose="020B0604020202020204" pitchFamily="34" charset="0"/>
                      </a:endParaRPr>
                    </a:p>
                  </a:txBody>
                  <a:tcPr marL="58057" marR="58057" marT="29029" marB="29029" anchor="ctr"/>
                </a:tc>
                <a:extLst>
                  <a:ext uri="{0D108BD9-81ED-4DB2-BD59-A6C34878D82A}">
                    <a16:rowId xmlns:a16="http://schemas.microsoft.com/office/drawing/2014/main" val="3474885043"/>
                  </a:ext>
                </a:extLst>
              </a:tr>
            </a:tbl>
          </a:graphicData>
        </a:graphic>
      </p:graphicFrame>
    </p:spTree>
    <p:extLst>
      <p:ext uri="{BB962C8B-B14F-4D97-AF65-F5344CB8AC3E}">
        <p14:creationId xmlns:p14="http://schemas.microsoft.com/office/powerpoint/2010/main" val="4032099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2"/>
            <a:ext cx="11604826" cy="973533"/>
          </a:xfrm>
        </p:spPr>
        <p:txBody>
          <a:bodyPr/>
          <a:lstStyle/>
          <a:p>
            <a:pPr algn="ctr" fontAlgn="base">
              <a:spcAft>
                <a:spcPct val="0"/>
              </a:spcAft>
              <a:defRPr/>
            </a:pPr>
            <a:r>
              <a:rPr lang="en-ZA" sz="3600" b="1" dirty="0">
                <a:solidFill>
                  <a:schemeClr val="accent2"/>
                </a:solidFill>
                <a:ea typeface="ＭＳ Ｐゴシック" panose="020B0600070205080204" pitchFamily="34" charset="-128"/>
              </a:rPr>
              <a:t>recommendations</a:t>
            </a:r>
          </a:p>
        </p:txBody>
      </p:sp>
      <p:sp>
        <p:nvSpPr>
          <p:cNvPr id="3" name="Rectangle 3">
            <a:extLst>
              <a:ext uri="{FF2B5EF4-FFF2-40B4-BE49-F238E27FC236}">
                <a16:creationId xmlns:a16="http://schemas.microsoft.com/office/drawing/2014/main" id="{DEFBCCA8-52EE-7F67-3C12-9D8FF332242E}"/>
              </a:ext>
            </a:extLst>
          </p:cNvPr>
          <p:cNvSpPr txBox="1">
            <a:spLocks noChangeArrowheads="1"/>
          </p:cNvSpPr>
          <p:nvPr/>
        </p:nvSpPr>
        <p:spPr bwMode="auto">
          <a:xfrm>
            <a:off x="2231923" y="1082986"/>
            <a:ext cx="7629832" cy="528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1" indent="0" algn="just" defTabSz="914400" rtl="0" eaLnBrk="1" fontAlgn="base" latinLnBrk="0" hangingPunct="1">
              <a:lnSpc>
                <a:spcPct val="100000"/>
              </a:lnSpc>
              <a:spcBef>
                <a:spcPct val="20000"/>
              </a:spcBef>
              <a:spcAft>
                <a:spcPct val="0"/>
              </a:spcAft>
              <a:buClrTx/>
              <a:buSzTx/>
              <a:buFontTx/>
              <a:buNone/>
              <a:tabLst/>
              <a:defRPr/>
            </a:pPr>
            <a:endParaRPr kumimoji="0" lang="en-US" sz="2000" i="0" u="none" strike="noStrike" kern="0" cap="none" spc="0" normalizeH="0" baseline="0" noProof="0" dirty="0">
              <a:ln>
                <a:noFill/>
              </a:ln>
              <a:solidFill>
                <a:srgbClr val="000000"/>
              </a:solidFill>
              <a:effectLst/>
              <a:uLnTx/>
              <a:uFillTx/>
              <a:latin typeface="Arial" charset="0"/>
              <a:ea typeface="+mn-ea"/>
              <a:cs typeface="+mn-cs"/>
            </a:endParaRPr>
          </a:p>
          <a:p>
            <a:pPr marL="0" marR="0" lvl="1" indent="0" algn="just" defTabSz="914400" rtl="0" eaLnBrk="1" fontAlgn="base" latinLnBrk="0" hangingPunct="1">
              <a:lnSpc>
                <a:spcPct val="100000"/>
              </a:lnSpc>
              <a:spcBef>
                <a:spcPct val="20000"/>
              </a:spcBef>
              <a:spcAft>
                <a:spcPct val="0"/>
              </a:spcAft>
              <a:buClrTx/>
              <a:buSzTx/>
              <a:buFontTx/>
              <a:buNone/>
              <a:tabLst/>
              <a:defRPr/>
            </a:pPr>
            <a:endParaRPr lang="en-US" sz="2000" kern="0" dirty="0">
              <a:solidFill>
                <a:srgbClr val="000000"/>
              </a:solidFill>
              <a:latin typeface="Arial" charset="0"/>
            </a:endParaRPr>
          </a:p>
          <a:p>
            <a:pPr marL="0" marR="0" lvl="1" indent="0" algn="just" defTabSz="914400" rtl="0" eaLnBrk="1" fontAlgn="base" latinLnBrk="0" hangingPunct="1">
              <a:lnSpc>
                <a:spcPct val="100000"/>
              </a:lnSpc>
              <a:spcBef>
                <a:spcPct val="20000"/>
              </a:spcBef>
              <a:spcAft>
                <a:spcPct val="0"/>
              </a:spcAft>
              <a:buClrTx/>
              <a:buSzTx/>
              <a:buFontTx/>
              <a:buNone/>
              <a:tabLst/>
              <a:defRPr/>
            </a:pPr>
            <a:endParaRPr kumimoji="0" lang="en-US" sz="2000" i="0" u="none" strike="noStrike" kern="0" cap="none" spc="0" normalizeH="0" baseline="0" noProof="0" dirty="0">
              <a:ln>
                <a:noFill/>
              </a:ln>
              <a:solidFill>
                <a:srgbClr val="000000"/>
              </a:solidFill>
              <a:effectLst/>
              <a:uLnTx/>
              <a:uFillTx/>
              <a:latin typeface="Arial" charset="0"/>
              <a:ea typeface="+mn-ea"/>
              <a:cs typeface="+mn-cs"/>
            </a:endParaRPr>
          </a:p>
          <a:p>
            <a:pPr marL="0" marR="0" lvl="1" indent="0" algn="just" defTabSz="914400" rtl="0" eaLnBrk="1" fontAlgn="base" latinLnBrk="0" hangingPunct="1">
              <a:lnSpc>
                <a:spcPct val="100000"/>
              </a:lnSpc>
              <a:spcBef>
                <a:spcPct val="20000"/>
              </a:spcBef>
              <a:spcAft>
                <a:spcPct val="0"/>
              </a:spcAft>
              <a:buClrTx/>
              <a:buSzTx/>
              <a:buFontTx/>
              <a:buNone/>
              <a:tabLst/>
              <a:defRPr/>
            </a:pPr>
            <a:endParaRPr lang="en-US" sz="2000" kern="0" dirty="0">
              <a:solidFill>
                <a:srgbClr val="000000"/>
              </a:solidFill>
              <a:latin typeface="Arial" charset="0"/>
            </a:endParaRPr>
          </a:p>
          <a:p>
            <a:pPr marL="0" marR="0" lvl="1" indent="0" algn="just" defTabSz="914400" rtl="0" eaLnBrk="1" fontAlgn="base" latinLnBrk="0" hangingPunct="1">
              <a:lnSpc>
                <a:spcPct val="100000"/>
              </a:lnSpc>
              <a:spcBef>
                <a:spcPct val="20000"/>
              </a:spcBef>
              <a:spcAft>
                <a:spcPct val="0"/>
              </a:spcAft>
              <a:buClrTx/>
              <a:buSzTx/>
              <a:buFontTx/>
              <a:buNone/>
              <a:tabLst/>
              <a:defRPr/>
            </a:pPr>
            <a:r>
              <a:rPr kumimoji="0" lang="en-US" sz="2000" i="0" u="none" strike="noStrike" kern="0" cap="none" spc="0" normalizeH="0" baseline="0" noProof="0" dirty="0">
                <a:ln>
                  <a:noFill/>
                </a:ln>
                <a:solidFill>
                  <a:srgbClr val="000000"/>
                </a:solidFill>
                <a:effectLst/>
                <a:uLnTx/>
                <a:uFillTx/>
                <a:latin typeface="Arial" charset="0"/>
                <a:ea typeface="+mn-ea"/>
                <a:cs typeface="+mn-cs"/>
              </a:rPr>
              <a:t>It is recommended that the Portfolio Committee </a:t>
            </a:r>
            <a:r>
              <a:rPr lang="en-US" sz="2000" kern="0" dirty="0">
                <a:solidFill>
                  <a:srgbClr val="000000"/>
                </a:solidFill>
                <a:latin typeface="Arial" charset="0"/>
              </a:rPr>
              <a:t>for Cooperative Governance to take </a:t>
            </a:r>
            <a:r>
              <a:rPr kumimoji="0" lang="en-US" sz="2000" i="0" u="none" strike="noStrike" kern="0" cap="none" spc="0" normalizeH="0" baseline="0" noProof="0" dirty="0">
                <a:ln>
                  <a:noFill/>
                </a:ln>
                <a:solidFill>
                  <a:srgbClr val="000000"/>
                </a:solidFill>
                <a:effectLst/>
                <a:uLnTx/>
                <a:uFillTx/>
                <a:latin typeface="Arial" charset="0"/>
                <a:ea typeface="+mn-ea"/>
                <a:cs typeface="+mn-cs"/>
              </a:rPr>
              <a:t>note of the content and progress made on the intervention. </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1800" b="1" i="0" u="none" strike="noStrike" kern="0" cap="none" spc="0" normalizeH="0" baseline="0" noProof="0" dirty="0">
              <a:ln>
                <a:noFill/>
              </a:ln>
              <a:solidFill>
                <a:srgbClr val="070797"/>
              </a:solidFill>
              <a:effectLst/>
              <a:uLnTx/>
              <a:uFillTx/>
              <a:latin typeface="Arial" charset="0"/>
              <a:ea typeface="+mn-ea"/>
              <a:cs typeface="+mn-cs"/>
            </a:endParaRPr>
          </a:p>
        </p:txBody>
      </p:sp>
    </p:spTree>
    <p:extLst>
      <p:ext uri="{BB962C8B-B14F-4D97-AF65-F5344CB8AC3E}">
        <p14:creationId xmlns:p14="http://schemas.microsoft.com/office/powerpoint/2010/main" val="3496279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2CCE15-52CF-AF3D-227E-7B0587C876A7}"/>
              </a:ext>
            </a:extLst>
          </p:cNvPr>
          <p:cNvSpPr txBox="1"/>
          <p:nvPr/>
        </p:nvSpPr>
        <p:spPr>
          <a:xfrm>
            <a:off x="3048856" y="2821130"/>
            <a:ext cx="6097712" cy="7017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FF0000"/>
              </a:buClr>
              <a:buSzTx/>
              <a:buFont typeface="Arial" panose="020B0604020202020204" pitchFamily="34" charset="0"/>
              <a:buNone/>
              <a:tabLst/>
              <a:defRPr/>
            </a:pPr>
            <a:r>
              <a:rPr kumimoji="0" lang="en-US" sz="4400" b="1" i="0" strike="noStrike" kern="1200" cap="none" spc="0" normalizeH="0" baseline="0" noProof="0" dirty="0">
                <a:ln>
                  <a:noFill/>
                </a:ln>
                <a:solidFill>
                  <a:schemeClr val="accent2"/>
                </a:solidFill>
                <a:effectLst/>
                <a:uLnTx/>
                <a:uFillTx/>
                <a:latin typeface="Arial" panose="020B0604020202020204"/>
                <a:ea typeface="+mn-ea"/>
                <a:cs typeface="+mn-cs"/>
              </a:rPr>
              <a:t>THANK YOU  </a:t>
            </a:r>
          </a:p>
        </p:txBody>
      </p:sp>
    </p:spTree>
    <p:extLst>
      <p:ext uri="{BB962C8B-B14F-4D97-AF65-F5344CB8AC3E}">
        <p14:creationId xmlns:p14="http://schemas.microsoft.com/office/powerpoint/2010/main" val="666123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2"/>
            <a:ext cx="11205636" cy="494153"/>
          </a:xfrm>
        </p:spPr>
        <p:txBody>
          <a:bodyPr/>
          <a:lstStyle/>
          <a:p>
            <a:pPr algn="ctr"/>
            <a:r>
              <a:rPr lang="en-US" sz="3600" b="1" dirty="0">
                <a:solidFill>
                  <a:schemeClr val="accent2"/>
                </a:solidFill>
                <a:ea typeface="ＭＳ Ｐゴシック" panose="020B0600070205080204" pitchFamily="34" charset="-128"/>
              </a:rPr>
              <a:t>background </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EABE483F-E077-5883-4C15-735844618705}"/>
              </a:ext>
            </a:extLst>
          </p:cNvPr>
          <p:cNvCxnSpPr/>
          <p:nvPr/>
        </p:nvCxnSpPr>
        <p:spPr>
          <a:xfrm>
            <a:off x="5417574" y="1413388"/>
            <a:ext cx="0" cy="429970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228A0F8-DAC7-70F8-59F1-1CBA5205A897}"/>
              </a:ext>
            </a:extLst>
          </p:cNvPr>
          <p:cNvSpPr txBox="1"/>
          <p:nvPr/>
        </p:nvSpPr>
        <p:spPr>
          <a:xfrm>
            <a:off x="282373" y="752582"/>
            <a:ext cx="4984625" cy="5113644"/>
          </a:xfrm>
          <a:prstGeom prst="rect">
            <a:avLst/>
          </a:prstGeom>
          <a:noFill/>
        </p:spPr>
        <p:txBody>
          <a:bodyPr wrap="square" rtlCol="0">
            <a:spAutoFit/>
          </a:bodyPr>
          <a:lstStyle/>
          <a:p>
            <a:pPr marL="171450" marR="0" lvl="0" indent="-171450" algn="just" defTabSz="685800" rtl="0" eaLnBrk="0" fontAlgn="base" latinLnBrk="0" hangingPunct="0">
              <a:lnSpc>
                <a:spcPct val="150000"/>
              </a:lnSpc>
              <a:spcBef>
                <a:spcPts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err="1">
                <a:ln>
                  <a:noFill/>
                </a:ln>
                <a:effectLst/>
                <a:uLnTx/>
                <a:uFillTx/>
                <a:latin typeface="+mj-lt"/>
                <a:ea typeface="Times New Roman" panose="02020603050405020304" pitchFamily="18" charset="0"/>
                <a:cs typeface="+mn-cs"/>
              </a:rPr>
              <a:t>Mangaung</a:t>
            </a:r>
            <a:r>
              <a:rPr kumimoji="0" lang="en-GB" sz="2000" b="0" i="0" u="none" strike="noStrike" kern="1200" cap="none" spc="0" normalizeH="0" baseline="0" noProof="0" dirty="0">
                <a:ln>
                  <a:noFill/>
                </a:ln>
                <a:effectLst/>
                <a:uLnTx/>
                <a:uFillTx/>
                <a:latin typeface="+mj-lt"/>
                <a:ea typeface="Times New Roman" panose="02020603050405020304" pitchFamily="18" charset="0"/>
                <a:cs typeface="+mn-cs"/>
              </a:rPr>
              <a:t> Metropolitan Municipality is currently under national intervention in terms of Section 139 (7), of the Constitution of South Africa.</a:t>
            </a:r>
          </a:p>
          <a:p>
            <a:pPr marL="171450" marR="0" lvl="0" indent="-171450" algn="just" defTabSz="685800" rtl="0" eaLnBrk="0" fontAlgn="base" latinLnBrk="0" hangingPunct="0">
              <a:lnSpc>
                <a:spcPct val="150000"/>
              </a:lnSpc>
              <a:spcBef>
                <a:spcPts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mj-lt"/>
                <a:ea typeface="Times New Roman" panose="02020603050405020304" pitchFamily="18" charset="0"/>
                <a:cs typeface="+mn-cs"/>
              </a:rPr>
              <a:t>Multi-sectoral teams were deployed in an acting capacity to positions of Heads of Departments and Acting City Manager until the positions are filled or for a six-months period which ever that comes first requested by the Minister of CoGTA as part of the intervention.  </a:t>
            </a:r>
          </a:p>
        </p:txBody>
      </p:sp>
      <p:sp>
        <p:nvSpPr>
          <p:cNvPr id="9" name="TextBox 8">
            <a:extLst>
              <a:ext uri="{FF2B5EF4-FFF2-40B4-BE49-F238E27FC236}">
                <a16:creationId xmlns:a16="http://schemas.microsoft.com/office/drawing/2014/main" id="{8CC6DCF7-FBF6-5899-29E7-65E84B6E37E0}"/>
              </a:ext>
            </a:extLst>
          </p:cNvPr>
          <p:cNvSpPr txBox="1"/>
          <p:nvPr/>
        </p:nvSpPr>
        <p:spPr>
          <a:xfrm>
            <a:off x="5502528" y="1078835"/>
            <a:ext cx="6306014" cy="4651979"/>
          </a:xfrm>
          <a:prstGeom prst="rect">
            <a:avLst/>
          </a:prstGeom>
          <a:noFill/>
        </p:spPr>
        <p:txBody>
          <a:bodyPr wrap="square" rtlCol="0">
            <a:spAutoFit/>
          </a:bodyPr>
          <a:lstStyle/>
          <a:p>
            <a:pPr marL="171450" marR="0" lvl="0" indent="-171450" algn="just" defTabSz="685800" rtl="0" eaLnBrk="0" fontAlgn="base" latinLnBrk="0" hangingPunct="0">
              <a:lnSpc>
                <a:spcPct val="150000"/>
              </a:lnSpc>
              <a:spcBef>
                <a:spcPts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mj-lt"/>
                <a:ea typeface="Times New Roman" panose="02020603050405020304" pitchFamily="18" charset="0"/>
                <a:cs typeface="+mn-cs"/>
              </a:rPr>
              <a:t>The team is constituted by the following persons: Acting City Manager - National CoGTA; Acting Heads of Department for Engineering and Planning - Municipal Infrastructure Support Agent (MISA); Corporate Services - National CoGTA; Chief Financial Officer - National Treasury; Human Settlement - DHS; Waste and Fleet – DFFE. Transport Specialist – DT. The team arrived at MMM at different time periods due to logistical arrangements with their respective Departments.</a:t>
            </a:r>
            <a:endParaRPr lang="en-GB"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794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2"/>
            <a:ext cx="11205636" cy="494153"/>
          </a:xfrm>
        </p:spPr>
        <p:txBody>
          <a:bodyPr/>
          <a:lstStyle/>
          <a:p>
            <a:pPr algn="ctr"/>
            <a:r>
              <a:rPr lang="en-US" sz="3600" b="1" dirty="0">
                <a:solidFill>
                  <a:schemeClr val="accent2"/>
                </a:solidFill>
                <a:ea typeface="ＭＳ Ｐゴシック" panose="020B0600070205080204" pitchFamily="34" charset="-128"/>
              </a:rPr>
              <a:t>background </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1117785" y="752582"/>
            <a:ext cx="11726236" cy="535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None/>
              <a:tabLst/>
              <a:defRPr/>
            </a:pPr>
            <a:endParaRPr kumimoji="0" lang="en-GB" sz="2000" b="0" i="0" u="none" strike="noStrike" kern="1200" cap="none" spc="0" normalizeH="0" baseline="0" noProof="0" dirty="0">
              <a:ln>
                <a:noFill/>
              </a:ln>
              <a:solidFill>
                <a:srgbClr val="000000"/>
              </a:solidFill>
              <a:uLnTx/>
              <a:uFillTx/>
              <a:latin typeface="Arial" panose="020B0604020202020204" pitchFamily="34" charset="0"/>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EABE483F-E077-5883-4C15-735844618705}"/>
              </a:ext>
            </a:extLst>
          </p:cNvPr>
          <p:cNvCxnSpPr/>
          <p:nvPr/>
        </p:nvCxnSpPr>
        <p:spPr>
          <a:xfrm>
            <a:off x="5417574" y="1413388"/>
            <a:ext cx="0" cy="429970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CC6DCF7-FBF6-5899-29E7-65E84B6E37E0}"/>
              </a:ext>
            </a:extLst>
          </p:cNvPr>
          <p:cNvSpPr txBox="1"/>
          <p:nvPr/>
        </p:nvSpPr>
        <p:spPr>
          <a:xfrm>
            <a:off x="5502528" y="1078835"/>
            <a:ext cx="6306014" cy="5016758"/>
          </a:xfrm>
          <a:prstGeom prst="rect">
            <a:avLst/>
          </a:prstGeom>
          <a:noFill/>
        </p:spPr>
        <p:txBody>
          <a:bodyPr wrap="square" rtlCol="0">
            <a:spAutoFit/>
          </a:bodyPr>
          <a:lstStyle/>
          <a:p>
            <a:pPr marL="171450" marR="0" lvl="0" indent="-171450" algn="just" defTabSz="685800" rtl="0" eaLnBrk="0" fontAlgn="base" latinLnBrk="0" hangingPunct="0">
              <a:lnSpc>
                <a:spcPct val="150000"/>
              </a:lnSpc>
              <a:spcBef>
                <a:spcPts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mj-lt"/>
                <a:ea typeface="Times New Roman" panose="02020603050405020304" pitchFamily="18" charset="0"/>
                <a:cs typeface="+mn-cs"/>
              </a:rPr>
              <a:t>The Terms of Reference for the intervention provided that the intervention will be implemented by National Cabinet Representative supported by technical expects. </a:t>
            </a:r>
          </a:p>
          <a:p>
            <a:pPr marL="171450" marR="0" lvl="0" indent="-171450" algn="just" defTabSz="685800" rtl="0" eaLnBrk="0" fontAlgn="base" latinLnBrk="0" hangingPunct="0">
              <a:lnSpc>
                <a:spcPct val="150000"/>
              </a:lnSpc>
              <a:spcBef>
                <a:spcPts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mj-lt"/>
                <a:ea typeface="Times New Roman" panose="02020603050405020304" pitchFamily="18" charset="0"/>
                <a:cs typeface="+mn-cs"/>
              </a:rPr>
              <a:t>The following persons were appointed and joined the team end July 2022</a:t>
            </a:r>
          </a:p>
          <a:p>
            <a:pPr marL="171450" marR="0" lvl="0" indent="-171450" algn="just" defTabSz="685800" rtl="0" eaLnBrk="0" fontAlgn="base" latinLnBrk="0" hangingPunct="0">
              <a:lnSpc>
                <a:spcPct val="150000"/>
              </a:lnSpc>
              <a:spcBef>
                <a:spcPts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mj-lt"/>
                <a:ea typeface="Times New Roman" panose="02020603050405020304" pitchFamily="18" charset="0"/>
                <a:cs typeface="+mn-cs"/>
              </a:rPr>
              <a:t>National Cabinet Representative – Mr Paul Maseko; Finance Experts Sanjay </a:t>
            </a:r>
            <a:r>
              <a:rPr kumimoji="0" lang="en-GB" sz="2000" b="0" i="0" u="none" strike="noStrike" kern="1200" cap="none" spc="0" normalizeH="0" baseline="0" noProof="0" dirty="0" err="1">
                <a:ln>
                  <a:noFill/>
                </a:ln>
                <a:effectLst/>
                <a:uLnTx/>
                <a:uFillTx/>
                <a:latin typeface="+mj-lt"/>
                <a:ea typeface="Times New Roman" panose="02020603050405020304" pitchFamily="18" charset="0"/>
                <a:cs typeface="+mn-cs"/>
              </a:rPr>
              <a:t>Mewalall</a:t>
            </a:r>
            <a:r>
              <a:rPr kumimoji="0" lang="en-GB" sz="2000" b="0" i="0" u="none" strike="noStrike" kern="1200" cap="none" spc="0" normalizeH="0" baseline="0" noProof="0" dirty="0">
                <a:ln>
                  <a:noFill/>
                </a:ln>
                <a:effectLst/>
                <a:uLnTx/>
                <a:uFillTx/>
                <a:latin typeface="+mj-lt"/>
                <a:ea typeface="Times New Roman" panose="02020603050405020304" pitchFamily="18" charset="0"/>
                <a:cs typeface="+mn-cs"/>
              </a:rPr>
              <a:t>, Governance and Institutional Mr Lulamile Mapholoba and Service Delivery, Mr Erick Ngomane</a:t>
            </a:r>
            <a:r>
              <a:rPr lang="en-GB" sz="2000" dirty="0">
                <a:latin typeface="+mj-lt"/>
                <a:ea typeface="Times New Roman" panose="02020603050405020304" pitchFamily="18" charset="0"/>
              </a:rPr>
              <a:t>.</a:t>
            </a:r>
            <a:endParaRPr kumimoji="0" lang="en-ZA" sz="2000" b="0" i="0" u="none" strike="noStrike" kern="1200" cap="none" spc="0" normalizeH="0" baseline="0" noProof="0" dirty="0">
              <a:ln>
                <a:noFill/>
              </a:ln>
              <a:effectLst/>
              <a:uLnTx/>
              <a:uFillTx/>
              <a:latin typeface="+mj-lt"/>
              <a:ea typeface="+mn-ea"/>
              <a:cs typeface="+mn-cs"/>
            </a:endParaRPr>
          </a:p>
          <a:p>
            <a:pPr marL="342900" indent="-342900" algn="just">
              <a:buFont typeface="Arial" panose="020B0604020202020204" pitchFamily="34" charset="0"/>
              <a:buChar char="•"/>
            </a:pPr>
            <a:endParaRPr lang="en-GB"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049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2"/>
            <a:ext cx="11205636" cy="494153"/>
          </a:xfrm>
        </p:spPr>
        <p:txBody>
          <a:bodyPr/>
          <a:lstStyle/>
          <a:p>
            <a:pPr algn="ctr"/>
            <a:r>
              <a:rPr lang="en-US" sz="3600" b="1" dirty="0">
                <a:solidFill>
                  <a:schemeClr val="accent2"/>
                </a:solidFill>
                <a:ea typeface="ＭＳ Ｐゴシック" panose="020B0600070205080204" pitchFamily="34" charset="-128"/>
              </a:rPr>
              <a:t>INTERVENTION FOCUS AREAS</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1117785" y="752582"/>
            <a:ext cx="11726236" cy="535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None/>
              <a:tabLst/>
              <a:defRPr/>
            </a:pPr>
            <a:endParaRPr kumimoji="0" lang="en-GB" sz="2000" b="0" i="0" u="none" strike="noStrike" kern="1200" cap="none" spc="0" normalizeH="0" baseline="0" noProof="0" dirty="0">
              <a:ln>
                <a:noFill/>
              </a:ln>
              <a:solidFill>
                <a:srgbClr val="000000"/>
              </a:solidFill>
              <a:uLnTx/>
              <a:uFillTx/>
              <a:latin typeface="Arial" panose="020B0604020202020204" pitchFamily="34" charset="0"/>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EABE483F-E077-5883-4C15-735844618705}"/>
              </a:ext>
            </a:extLst>
          </p:cNvPr>
          <p:cNvCxnSpPr/>
          <p:nvPr/>
        </p:nvCxnSpPr>
        <p:spPr>
          <a:xfrm>
            <a:off x="5122607" y="1582994"/>
            <a:ext cx="0" cy="429970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228A0F8-DAC7-70F8-59F1-1CBA5205A897}"/>
              </a:ext>
            </a:extLst>
          </p:cNvPr>
          <p:cNvSpPr txBox="1"/>
          <p:nvPr/>
        </p:nvSpPr>
        <p:spPr>
          <a:xfrm>
            <a:off x="373638" y="970049"/>
            <a:ext cx="4532658" cy="378565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Decrease h</a:t>
            </a:r>
            <a:r>
              <a:rPr lang="en-US" sz="2000" dirty="0">
                <a:latin typeface="Arial" panose="020B0604020202020204" pitchFamily="34" charset="0"/>
                <a:cs typeface="Arial" panose="020B0604020202020204" pitchFamily="34" charset="0"/>
              </a:rPr>
              <a:t>igh overtime and “acting” expenditure</a:t>
            </a: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Fill vacant positions</a:t>
            </a:r>
            <a:endParaRPr kumimoji="0" lang="en-GB" sz="2000" b="0" i="0" u="none" strike="noStrike" kern="1200" cap="none" spc="0" normalizeH="0" baseline="0" noProof="0" dirty="0">
              <a:ln>
                <a:noFill/>
              </a:ln>
              <a:solidFill>
                <a:srgbClr val="000000"/>
              </a:solidFill>
              <a:uLnTx/>
              <a:uFillTx/>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kumimoji="0" lang="en-GB" sz="2000" b="0" i="0" u="none" strike="noStrike" kern="1200" cap="none" spc="0" normalizeH="0" baseline="0" noProof="0" dirty="0">
                <a:ln>
                  <a:noFill/>
                </a:ln>
                <a:solidFill>
                  <a:srgbClr val="000000"/>
                </a:solidFill>
                <a:uLnTx/>
                <a:uFillTx/>
                <a:latin typeface="Arial" panose="020B0604020202020204" pitchFamily="34" charset="0"/>
                <a:cs typeface="Arial" panose="020B0604020202020204" pitchFamily="34" charset="0"/>
              </a:rPr>
              <a:t>Train councillors and administration on recent LG legislation</a:t>
            </a:r>
          </a:p>
          <a:p>
            <a:pPr marL="342900" indent="-342900" algn="jus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ppoint Municipal Planning Tribunal and Appeals Authority Tribunal </a:t>
            </a: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Formation of the </a:t>
            </a:r>
            <a:r>
              <a:rPr lang="en-US" sz="2000" dirty="0" err="1">
                <a:latin typeface="Arial" panose="020B0604020202020204" pitchFamily="34" charset="0"/>
                <a:cs typeface="Arial" panose="020B0604020202020204" pitchFamily="34" charset="0"/>
              </a:rPr>
              <a:t>Mangaung</a:t>
            </a:r>
            <a:r>
              <a:rPr lang="en-US" sz="2000" dirty="0">
                <a:latin typeface="Arial" panose="020B0604020202020204" pitchFamily="34" charset="0"/>
                <a:cs typeface="Arial" panose="020B0604020202020204" pitchFamily="34" charset="0"/>
              </a:rPr>
              <a:t> Transport Forum to support the development of the City Integrated Transport Plan</a:t>
            </a:r>
          </a:p>
        </p:txBody>
      </p:sp>
      <p:sp>
        <p:nvSpPr>
          <p:cNvPr id="9" name="TextBox 8">
            <a:extLst>
              <a:ext uri="{FF2B5EF4-FFF2-40B4-BE49-F238E27FC236}">
                <a16:creationId xmlns:a16="http://schemas.microsoft.com/office/drawing/2014/main" id="{8CC6DCF7-FBF6-5899-29E7-65E84B6E37E0}"/>
              </a:ext>
            </a:extLst>
          </p:cNvPr>
          <p:cNvSpPr txBox="1"/>
          <p:nvPr/>
        </p:nvSpPr>
        <p:spPr>
          <a:xfrm>
            <a:off x="5502528" y="1078835"/>
            <a:ext cx="5644046" cy="5324535"/>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Re-use of resurfacing material to re-gravel roads in Metro</a:t>
            </a:r>
          </a:p>
          <a:p>
            <a:pPr marL="342900" indent="-342900" algn="jus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Integrated approach on utilization of EPWP / PEP / CWP</a:t>
            </a:r>
          </a:p>
          <a:p>
            <a:pPr marL="342900" indent="-342900" algn="just">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Implement Fleet Management System</a:t>
            </a:r>
          </a:p>
          <a:p>
            <a:pPr marL="342900" indent="-342900" algn="just">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Strengthen Business partnerships</a:t>
            </a:r>
          </a:p>
          <a:p>
            <a:pPr marL="342900" indent="-342900" algn="just">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Put systems &amp; processes in place in all directorates</a:t>
            </a:r>
          </a:p>
          <a:p>
            <a:pPr marL="342900" indent="-342900" algn="just">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Review the organisational structure.</a:t>
            </a:r>
          </a:p>
          <a:p>
            <a:pPr marL="342900" indent="-342900" algn="just">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Review and implement current FRP.</a:t>
            </a:r>
          </a:p>
          <a:p>
            <a:pPr marL="342900" indent="-342900" algn="just">
              <a:buFont typeface="Arial" panose="020B0604020202020204" pitchFamily="34" charset="0"/>
              <a:buChar char="•"/>
            </a:pPr>
            <a:r>
              <a:rPr lang="en-GB" sz="2000" dirty="0">
                <a:solidFill>
                  <a:srgbClr val="000000"/>
                </a:solidFill>
                <a:latin typeface="Arial" panose="020B0604020202020204" pitchFamily="34" charset="0"/>
                <a:cs typeface="Arial" panose="020B0604020202020204" pitchFamily="34" charset="0"/>
              </a:rPr>
              <a:t>Improve revenue collection and management.</a:t>
            </a: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Implement Job card management System (curb overtime)</a:t>
            </a:r>
          </a:p>
          <a:p>
            <a:pPr marL="342900" indent="-342900" algn="just">
              <a:buFont typeface="Arial" panose="020B0604020202020204" pitchFamily="34" charset="0"/>
              <a:buChar char="•"/>
            </a:pPr>
            <a:r>
              <a:rPr lang="en-US" sz="2000" dirty="0">
                <a:latin typeface="Arial" panose="020B0604020202020204" pitchFamily="34" charset="0"/>
                <a:cs typeface="Arial" panose="020B0604020202020204" pitchFamily="34" charset="0"/>
              </a:rPr>
              <a:t>Strengthen intergovernmental relations – DDM Model</a:t>
            </a:r>
            <a:endParaRPr lang="en-GB" sz="2000" dirty="0"/>
          </a:p>
          <a:p>
            <a:pPr marL="342900" indent="-342900" algn="just">
              <a:buFont typeface="Arial" panose="020B0604020202020204" pitchFamily="34" charset="0"/>
              <a:buChar char="•"/>
            </a:pPr>
            <a:endParaRPr lang="en-GB"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11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2"/>
            <a:ext cx="11205636" cy="494153"/>
          </a:xfrm>
        </p:spPr>
        <p:txBody>
          <a:bodyPr/>
          <a:lstStyle/>
          <a:p>
            <a:pPr algn="ctr"/>
            <a:r>
              <a:rPr lang="en-US" sz="3600" b="1" dirty="0">
                <a:solidFill>
                  <a:schemeClr val="accent2"/>
                </a:solidFill>
                <a:ea typeface="ＭＳ Ｐゴシック" panose="020B0600070205080204" pitchFamily="34" charset="-128"/>
              </a:rPr>
              <a:t>Governance &amp; institutional capacity </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232882" y="752582"/>
            <a:ext cx="11726236" cy="535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None/>
              <a:tabLst/>
              <a:defRPr/>
            </a:pPr>
            <a:endParaRPr kumimoji="0" lang="en-GB" sz="2000" b="0" i="0" u="none" strike="noStrike" kern="1200" cap="none" spc="0" normalizeH="0" baseline="0" noProof="0" dirty="0">
              <a:ln>
                <a:noFill/>
              </a:ln>
              <a:solidFill>
                <a:srgbClr val="000000"/>
              </a:solidFill>
              <a:uLnTx/>
              <a:uFillTx/>
              <a:latin typeface="Arial" panose="020B0604020202020204" pitchFamily="34" charset="0"/>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EABE483F-E077-5883-4C15-735844618705}"/>
              </a:ext>
            </a:extLst>
          </p:cNvPr>
          <p:cNvCxnSpPr/>
          <p:nvPr/>
        </p:nvCxnSpPr>
        <p:spPr>
          <a:xfrm>
            <a:off x="4198374" y="1279146"/>
            <a:ext cx="0" cy="429970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228A0F8-DAC7-70F8-59F1-1CBA5205A897}"/>
              </a:ext>
            </a:extLst>
          </p:cNvPr>
          <p:cNvSpPr txBox="1"/>
          <p:nvPr/>
        </p:nvSpPr>
        <p:spPr>
          <a:xfrm>
            <a:off x="400042" y="921222"/>
            <a:ext cx="3097149" cy="1600438"/>
          </a:xfrm>
          <a:prstGeom prst="rect">
            <a:avLst/>
          </a:prstGeom>
          <a:noFill/>
        </p:spPr>
        <p:txBody>
          <a:bodyPr wrap="square" rtlCol="0">
            <a:spAutoFit/>
          </a:bodyPr>
          <a:lstStyle/>
          <a:p>
            <a:endParaRPr lang="en-GB" sz="2000" dirty="0"/>
          </a:p>
          <a:p>
            <a:endParaRPr lang="en-GB" sz="2000" dirty="0"/>
          </a:p>
          <a:p>
            <a:pPr marL="342900" indent="-342900">
              <a:buFont typeface="Arial" panose="020B0604020202020204" pitchFamily="34" charset="0"/>
              <a:buChar char="•"/>
            </a:pPr>
            <a:r>
              <a:rPr lang="en-GB" sz="2000" dirty="0"/>
              <a:t>Cause of instability</a:t>
            </a:r>
          </a:p>
          <a:p>
            <a:endParaRPr lang="en-GB" sz="2000" dirty="0"/>
          </a:p>
          <a:p>
            <a:endParaRPr lang="en-GB" dirty="0"/>
          </a:p>
        </p:txBody>
      </p:sp>
      <p:sp>
        <p:nvSpPr>
          <p:cNvPr id="8" name="TextBox 7">
            <a:extLst>
              <a:ext uri="{FF2B5EF4-FFF2-40B4-BE49-F238E27FC236}">
                <a16:creationId xmlns:a16="http://schemas.microsoft.com/office/drawing/2014/main" id="{7ACB7E37-3A0C-4BF4-3400-D4399892A573}"/>
              </a:ext>
            </a:extLst>
          </p:cNvPr>
          <p:cNvSpPr txBox="1"/>
          <p:nvPr/>
        </p:nvSpPr>
        <p:spPr>
          <a:xfrm>
            <a:off x="4464176" y="901557"/>
            <a:ext cx="6646604" cy="4190314"/>
          </a:xfrm>
          <a:prstGeom prst="rect">
            <a:avLst/>
          </a:prstGeom>
          <a:noFill/>
        </p:spPr>
        <p:txBody>
          <a:bodyPr wrap="square" rtlCol="0">
            <a:spAutoFit/>
          </a:bodyPr>
          <a:lstStyle/>
          <a:p>
            <a:pPr algn="just">
              <a:lnSpc>
                <a:spcPct val="150000"/>
              </a:lnSpc>
              <a:defRPr/>
            </a:pPr>
            <a:endParaRPr lang="en-GB" sz="2000" b="1" dirty="0"/>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err="1">
                <a:ln>
                  <a:noFill/>
                </a:ln>
                <a:solidFill>
                  <a:srgbClr val="000000"/>
                </a:solidFill>
                <a:uLnTx/>
                <a:uFillTx/>
                <a:latin typeface="Arial" panose="020B0604020202020204" pitchFamily="34" charset="0"/>
                <a:ea typeface="+mn-ea"/>
                <a:cs typeface="Arial" panose="020B0604020202020204" pitchFamily="34" charset="0"/>
              </a:rPr>
              <a:t>Mangaung</a:t>
            </a:r>
            <a:r>
              <a:rPr kumimoji="0" lang="en-GB" sz="2000" b="0" i="0" u="none" strike="noStrike" kern="1200" cap="none" spc="0" normalizeH="0" baseline="0" noProof="0" dirty="0">
                <a:ln>
                  <a:noFill/>
                </a:ln>
                <a:solidFill>
                  <a:srgbClr val="000000"/>
                </a:solidFill>
                <a:uLnTx/>
                <a:uFillTx/>
                <a:latin typeface="Arial" panose="020B0604020202020204" pitchFamily="34" charset="0"/>
                <a:ea typeface="+mn-ea"/>
                <a:cs typeface="Arial" panose="020B0604020202020204" pitchFamily="34" charset="0"/>
              </a:rPr>
              <a:t> Metro is characterised by elements of lack and poor oversight and governance systems, political instability, factionalism  in municipal council, high vacancy rates at senior management level and lower levels, low staff morale, poor work ethics and professionalism, prolonged disciplinary matters, high litigations including costs and poor planning for transitional measures. </a:t>
            </a:r>
          </a:p>
        </p:txBody>
      </p:sp>
    </p:spTree>
    <p:extLst>
      <p:ext uri="{BB962C8B-B14F-4D97-AF65-F5344CB8AC3E}">
        <p14:creationId xmlns:p14="http://schemas.microsoft.com/office/powerpoint/2010/main" val="478826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33472"/>
          </a:xfrm>
        </p:spPr>
        <p:txBody>
          <a:bodyPr/>
          <a:lstStyle/>
          <a:p>
            <a:pPr algn="ctr"/>
            <a:r>
              <a:rPr lang="en-US" sz="3600" b="1" dirty="0">
                <a:solidFill>
                  <a:schemeClr val="accent2"/>
                </a:solidFill>
                <a:ea typeface="ＭＳ Ｐゴシック" panose="020B0600070205080204" pitchFamily="34" charset="-128"/>
              </a:rPr>
              <a:t>Governance &amp; institutional capacity </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137655" y="542925"/>
            <a:ext cx="11726236" cy="535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lgn="just">
              <a:lnSpc>
                <a:spcPct val="150000"/>
              </a:lnSpc>
              <a:spcBef>
                <a:spcPts val="0"/>
              </a:spcBef>
              <a:buNone/>
              <a:defRPr/>
            </a:pPr>
            <a:endParaRPr lang="en-GB" sz="1900" dirty="0">
              <a:solidFill>
                <a:sysClr val="windowText" lastClr="000000"/>
              </a:solidFill>
            </a:endParaRPr>
          </a:p>
          <a:p>
            <a:pPr lvl="0" algn="just">
              <a:lnSpc>
                <a:spcPct val="150000"/>
              </a:lnSpc>
              <a:spcBef>
                <a:spcPts val="0"/>
              </a:spcBef>
              <a:defRPr/>
            </a:pPr>
            <a:endParaRPr lang="en-GB" sz="1900" dirty="0">
              <a:solidFill>
                <a:sysClr val="windowText" lastClr="000000"/>
              </a:solidFill>
            </a:endParaRPr>
          </a:p>
        </p:txBody>
      </p:sp>
      <p:cxnSp>
        <p:nvCxnSpPr>
          <p:cNvPr id="6" name="Straight Connector 5">
            <a:extLst>
              <a:ext uri="{FF2B5EF4-FFF2-40B4-BE49-F238E27FC236}">
                <a16:creationId xmlns:a16="http://schemas.microsoft.com/office/drawing/2014/main" id="{24DADC39-8850-87EE-1ABA-83E2984861FB}"/>
              </a:ext>
            </a:extLst>
          </p:cNvPr>
          <p:cNvCxnSpPr/>
          <p:nvPr/>
        </p:nvCxnSpPr>
        <p:spPr>
          <a:xfrm>
            <a:off x="3755923" y="1002889"/>
            <a:ext cx="0" cy="439502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4C631F3-8157-8323-FDDE-F77AFE1B86DE}"/>
              </a:ext>
            </a:extLst>
          </p:cNvPr>
          <p:cNvSpPr txBox="1"/>
          <p:nvPr/>
        </p:nvSpPr>
        <p:spPr>
          <a:xfrm>
            <a:off x="4227878" y="752582"/>
            <a:ext cx="7731240" cy="5632311"/>
          </a:xfrm>
          <a:prstGeom prst="rect">
            <a:avLst/>
          </a:prstGeom>
          <a:noFill/>
        </p:spPr>
        <p:txBody>
          <a:bodyPr wrap="square" rtlCol="0">
            <a:spAutoFit/>
          </a:bodyPr>
          <a:lstStyle/>
          <a:p>
            <a:pPr>
              <a:lnSpc>
                <a:spcPct val="150000"/>
              </a:lnSpc>
              <a:spcBef>
                <a:spcPts val="600"/>
              </a:spcBef>
              <a:spcAft>
                <a:spcPts val="600"/>
              </a:spcAft>
            </a:pPr>
            <a:r>
              <a:rPr lang="en-GB" b="1" dirty="0"/>
              <a:t>Progress to date</a:t>
            </a:r>
          </a:p>
          <a:p>
            <a:pPr marL="342900" marR="0" lvl="0" indent="-342900" algn="just"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Times New Roman" panose="02020603050405020304" pitchFamily="18" charset="0"/>
              </a:rPr>
              <a:t>The </a:t>
            </a:r>
            <a:r>
              <a:rPr lang="en-US" sz="1800" dirty="0">
                <a:solidFill>
                  <a:srgbClr val="000000"/>
                </a:solidFill>
                <a:latin typeface="Arial" panose="020B0604020202020204" pitchFamily="34" charset="0"/>
                <a:ea typeface="Century Gothic" panose="020B0502020202020204" pitchFamily="34" charset="0"/>
                <a:cs typeface="Times New Roman" panose="02020603050405020304" pitchFamily="18" charset="0"/>
              </a:rPr>
              <a:t>post of City Manager has been advertised with a closing date of 26 August 2022. </a:t>
            </a:r>
          </a:p>
          <a:p>
            <a:pPr marL="342900" marR="0" lvl="0" indent="-342900" algn="just"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Times New Roman" panose="02020603050405020304" pitchFamily="18" charset="0"/>
              </a:rPr>
              <a:t>The Council meeting scheduled for 31 August 2021 resolved and appointed</a:t>
            </a:r>
            <a:r>
              <a:rPr lang="en-US" sz="1800" dirty="0">
                <a:solidFill>
                  <a:srgbClr val="000000"/>
                </a:solidFill>
                <a:latin typeface="Arial" panose="020B0604020202020204" pitchFamily="34" charset="0"/>
                <a:ea typeface="Century Gothic" panose="020B0502020202020204" pitchFamily="34" charset="0"/>
                <a:cs typeface="Times New Roman" panose="02020603050405020304" pitchFamily="18" charset="0"/>
              </a:rPr>
              <a:t> selection panel for the interview process of the City Manager position. Shortlisting for position of City Manager scheduled for 22 September 2022.</a:t>
            </a:r>
          </a:p>
          <a:p>
            <a:pPr marL="342900" marR="0" lvl="0" indent="-342900" algn="just"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lang="en-US" dirty="0">
                <a:solidFill>
                  <a:srgbClr val="000000"/>
                </a:solidFill>
                <a:latin typeface="Arial" panose="020B0604020202020204" pitchFamily="34" charset="0"/>
                <a:ea typeface="Century Gothic" panose="020B0502020202020204" pitchFamily="34" charset="0"/>
                <a:cs typeface="Times New Roman" panose="02020603050405020304" pitchFamily="18" charset="0"/>
              </a:rPr>
              <a:t>LGSETA approached to provide support with funding for screening and competency assessments</a:t>
            </a:r>
            <a:endParaRPr lang="en-US" sz="1800" dirty="0">
              <a:solidFill>
                <a:srgbClr val="000000"/>
              </a:solidFill>
              <a:latin typeface="Arial" panose="020B0604020202020204" pitchFamily="34" charset="0"/>
              <a:ea typeface="Century Gothic" panose="020B050202020202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Due to processes </a:t>
            </a:r>
            <a:r>
              <a:rPr 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underway to review the organizational structure the vacant Heads of Department positions have not been advertised. </a:t>
            </a:r>
          </a:p>
          <a:p>
            <a:endParaRPr lang="en-GB" dirty="0"/>
          </a:p>
        </p:txBody>
      </p:sp>
      <p:sp>
        <p:nvSpPr>
          <p:cNvPr id="9" name="TextBox 8">
            <a:extLst>
              <a:ext uri="{FF2B5EF4-FFF2-40B4-BE49-F238E27FC236}">
                <a16:creationId xmlns:a16="http://schemas.microsoft.com/office/drawing/2014/main" id="{29868D11-ED6C-AFFF-0D56-D4FE5F770CC0}"/>
              </a:ext>
            </a:extLst>
          </p:cNvPr>
          <p:cNvSpPr txBox="1"/>
          <p:nvPr/>
        </p:nvSpPr>
        <p:spPr>
          <a:xfrm>
            <a:off x="382801" y="752582"/>
            <a:ext cx="3373122" cy="4647426"/>
          </a:xfrm>
          <a:prstGeom prst="rect">
            <a:avLst/>
          </a:prstGeom>
          <a:noFill/>
        </p:spPr>
        <p:txBody>
          <a:bodyPr wrap="square" rtlCol="0">
            <a:spAutoFit/>
          </a:bodyPr>
          <a:lstStyle/>
          <a:p>
            <a:pPr>
              <a:lnSpc>
                <a:spcPct val="150000"/>
              </a:lnSpc>
              <a:spcBef>
                <a:spcPts val="600"/>
              </a:spcBef>
              <a:spcAft>
                <a:spcPts val="600"/>
              </a:spcAft>
            </a:pPr>
            <a:r>
              <a:rPr lang="en-GB" b="1" dirty="0"/>
              <a:t>Status Quo</a:t>
            </a:r>
          </a:p>
          <a:p>
            <a:pPr marL="285750" indent="-285750">
              <a:lnSpc>
                <a:spcPct val="150000"/>
              </a:lnSpc>
              <a:spcBef>
                <a:spcPts val="600"/>
              </a:spcBef>
              <a:spcAft>
                <a:spcPts val="600"/>
              </a:spcAft>
              <a:buFont typeface="Arial" panose="020B0604020202020204" pitchFamily="34" charset="0"/>
              <a:buChar char="•"/>
            </a:pPr>
            <a:r>
              <a:rPr lang="en-GB" dirty="0"/>
              <a:t>High vacancy rate at all levels, Municipality failed to develop recruitment plan for filling of vacancies at the end of fixed term contracts.</a:t>
            </a:r>
          </a:p>
          <a:p>
            <a:pPr marL="285750" indent="-285750">
              <a:lnSpc>
                <a:spcPct val="150000"/>
              </a:lnSpc>
              <a:spcBef>
                <a:spcPts val="600"/>
              </a:spcBef>
              <a:spcAft>
                <a:spcPts val="600"/>
              </a:spcAft>
              <a:buFont typeface="Arial" panose="020B0604020202020204" pitchFamily="34" charset="0"/>
              <a:buChar char="•"/>
            </a:pPr>
            <a:r>
              <a:rPr lang="en-GB" dirty="0"/>
              <a:t>Organisational structure last reviewed 2016.</a:t>
            </a:r>
          </a:p>
          <a:p>
            <a:pPr marL="285750" indent="-285750">
              <a:lnSpc>
                <a:spcPct val="150000"/>
              </a:lnSpc>
              <a:spcBef>
                <a:spcPts val="600"/>
              </a:spcBef>
              <a:spcAft>
                <a:spcPts val="600"/>
              </a:spcAft>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942999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09453"/>
            <a:ext cx="11205636" cy="433472"/>
          </a:xfrm>
        </p:spPr>
        <p:txBody>
          <a:bodyPr/>
          <a:lstStyle/>
          <a:p>
            <a:pPr algn="ctr"/>
            <a:r>
              <a:rPr lang="en-US" sz="3600" b="1" dirty="0">
                <a:solidFill>
                  <a:schemeClr val="accent2"/>
                </a:solidFill>
                <a:ea typeface="ＭＳ Ｐゴシック" panose="020B0600070205080204" pitchFamily="34" charset="-128"/>
              </a:rPr>
              <a:t>Governance &amp; institutional capacity </a:t>
            </a:r>
            <a:endParaRPr lang="en-ZA" sz="3600" b="1" dirty="0">
              <a:solidFill>
                <a:schemeClr val="accent2"/>
              </a:solidFill>
            </a:endParaRPr>
          </a:p>
        </p:txBody>
      </p:sp>
      <p:sp>
        <p:nvSpPr>
          <p:cNvPr id="4" name="Content Placeholder 2">
            <a:extLst>
              <a:ext uri="{FF2B5EF4-FFF2-40B4-BE49-F238E27FC236}">
                <a16:creationId xmlns:a16="http://schemas.microsoft.com/office/drawing/2014/main" id="{D99CDA15-F2C5-E22E-CFB4-0A63C028D6E9}"/>
              </a:ext>
            </a:extLst>
          </p:cNvPr>
          <p:cNvSpPr txBox="1">
            <a:spLocks/>
          </p:cNvSpPr>
          <p:nvPr/>
        </p:nvSpPr>
        <p:spPr bwMode="auto">
          <a:xfrm>
            <a:off x="498683" y="901557"/>
            <a:ext cx="11460435" cy="50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685800" rtl="0" eaLnBrk="0" fontAlgn="base" latinLnBrk="0" hangingPunct="0">
              <a:lnSpc>
                <a:spcPct val="150000"/>
              </a:lnSpc>
              <a:spcBef>
                <a:spcPts val="750"/>
              </a:spcBef>
              <a:spcAft>
                <a:spcPct val="0"/>
              </a:spcAft>
              <a:buClrTx/>
              <a:buSzTx/>
              <a:buNone/>
              <a:tabLst/>
              <a:defRPr/>
            </a:pP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58751BE2-EE85-3967-2046-DE97A4F5A1D4}"/>
              </a:ext>
            </a:extLst>
          </p:cNvPr>
          <p:cNvSpPr txBox="1">
            <a:spLocks/>
          </p:cNvSpPr>
          <p:nvPr/>
        </p:nvSpPr>
        <p:spPr bwMode="auto">
          <a:xfrm>
            <a:off x="144723" y="752582"/>
            <a:ext cx="11726236" cy="535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lgn="just">
              <a:lnSpc>
                <a:spcPct val="150000"/>
              </a:lnSpc>
              <a:spcBef>
                <a:spcPts val="0"/>
              </a:spcBef>
              <a:buNone/>
              <a:defRPr/>
            </a:pPr>
            <a:endParaRPr lang="en-GB" sz="1900" dirty="0">
              <a:solidFill>
                <a:sysClr val="windowText" lastClr="000000"/>
              </a:solidFill>
            </a:endParaRPr>
          </a:p>
          <a:p>
            <a:pPr lvl="0" algn="just">
              <a:lnSpc>
                <a:spcPct val="150000"/>
              </a:lnSpc>
              <a:spcBef>
                <a:spcPts val="0"/>
              </a:spcBef>
              <a:defRPr/>
            </a:pPr>
            <a:endParaRPr lang="en-GB" sz="1900" dirty="0">
              <a:solidFill>
                <a:sysClr val="windowText" lastClr="000000"/>
              </a:solidFill>
            </a:endParaRPr>
          </a:p>
        </p:txBody>
      </p:sp>
      <p:cxnSp>
        <p:nvCxnSpPr>
          <p:cNvPr id="6" name="Straight Connector 5">
            <a:extLst>
              <a:ext uri="{FF2B5EF4-FFF2-40B4-BE49-F238E27FC236}">
                <a16:creationId xmlns:a16="http://schemas.microsoft.com/office/drawing/2014/main" id="{24DADC39-8850-87EE-1ABA-83E2984861FB}"/>
              </a:ext>
            </a:extLst>
          </p:cNvPr>
          <p:cNvCxnSpPr/>
          <p:nvPr/>
        </p:nvCxnSpPr>
        <p:spPr>
          <a:xfrm>
            <a:off x="4739149" y="1120877"/>
            <a:ext cx="0" cy="439502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4C631F3-8157-8323-FDDE-F77AFE1B86DE}"/>
              </a:ext>
            </a:extLst>
          </p:cNvPr>
          <p:cNvSpPr txBox="1"/>
          <p:nvPr/>
        </p:nvSpPr>
        <p:spPr>
          <a:xfrm>
            <a:off x="5093111" y="752582"/>
            <a:ext cx="6098762" cy="5427127"/>
          </a:xfrm>
          <a:prstGeom prst="rect">
            <a:avLst/>
          </a:prstGeom>
          <a:noFill/>
        </p:spPr>
        <p:txBody>
          <a:bodyPr wrap="square" rtlCol="0">
            <a:spAutoFit/>
          </a:bodyPr>
          <a:lstStyle/>
          <a:p>
            <a:r>
              <a:rPr lang="en-GB" sz="2000" b="1" dirty="0"/>
              <a:t>Progress to date</a:t>
            </a:r>
          </a:p>
          <a:p>
            <a:endParaRPr lang="en-GB" sz="2000" dirty="0"/>
          </a:p>
          <a:p>
            <a:pPr marL="285750" marR="0" lvl="0" indent="-285750" algn="just" defTabSz="914400" rtl="0" eaLnBrk="1" fontAlgn="auto" latinLnBrk="0" hangingPunct="1">
              <a:lnSpc>
                <a:spcPct val="150000"/>
              </a:lnSpc>
              <a:spcBef>
                <a:spcPts val="0"/>
              </a:spcBef>
              <a:spcAft>
                <a:spcPts val="1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ea typeface="Century Gothic" panose="020B0502020202020204" pitchFamily="34" charset="0"/>
                <a:cs typeface="Times New Roman" panose="02020603050405020304" pitchFamily="18" charset="0"/>
              </a:rPr>
              <a:t>Currently in the process of developing an Individual Performance Management Framework to be able to implement proper consequence management and aiding in capacitating the employees with necessary skills where needed. This document will be in circulation to the relevant forums such as </a:t>
            </a:r>
            <a:r>
              <a:rPr kumimoji="0" lang="en-US" sz="2000" b="0" i="0" u="none" strike="noStrike" kern="1200" cap="none" spc="0" normalizeH="0" baseline="0" noProof="0" dirty="0" err="1">
                <a:ln>
                  <a:noFill/>
                </a:ln>
                <a:solidFill>
                  <a:srgbClr val="000000"/>
                </a:solidFill>
                <a:effectLst/>
                <a:uLnTx/>
                <a:uFillTx/>
                <a:ea typeface="Century Gothic" panose="020B0502020202020204" pitchFamily="34" charset="0"/>
                <a:cs typeface="Times New Roman" panose="02020603050405020304" pitchFamily="18" charset="0"/>
              </a:rPr>
              <a:t>labour</a:t>
            </a:r>
            <a:r>
              <a:rPr kumimoji="0" lang="en-US" sz="2000" b="0" i="0" u="none" strike="noStrike" kern="1200" cap="none" spc="0" normalizeH="0" baseline="0" noProof="0" dirty="0">
                <a:ln>
                  <a:noFill/>
                </a:ln>
                <a:solidFill>
                  <a:srgbClr val="000000"/>
                </a:solidFill>
                <a:effectLst/>
                <a:uLnTx/>
                <a:uFillTx/>
                <a:ea typeface="Century Gothic" panose="020B0502020202020204" pitchFamily="34" charset="0"/>
                <a:cs typeface="Times New Roman" panose="02020603050405020304" pitchFamily="18" charset="0"/>
              </a:rPr>
              <a:t> representatives and other stakeholders to mention but a few for inputs.</a:t>
            </a:r>
          </a:p>
          <a:p>
            <a:pPr marL="285750" marR="0" lvl="0" indent="-285750" algn="just" defTabSz="914400" rtl="0" eaLnBrk="1" fontAlgn="auto" latinLnBrk="0" hangingPunct="1">
              <a:lnSpc>
                <a:spcPct val="150000"/>
              </a:lnSpc>
              <a:spcBef>
                <a:spcPts val="0"/>
              </a:spcBef>
              <a:spcAft>
                <a:spcPts val="1000"/>
              </a:spcAft>
              <a:buClrTx/>
              <a:buSzTx/>
              <a:buFont typeface="Arial" panose="020B0604020202020204" pitchFamily="34" charset="0"/>
              <a:buChar char="•"/>
              <a:tabLst/>
              <a:defRPr/>
            </a:pPr>
            <a:r>
              <a:rPr lang="en-US" sz="2000" dirty="0">
                <a:solidFill>
                  <a:srgbClr val="000000"/>
                </a:solidFill>
                <a:ea typeface="Calibri" panose="020F0502020204030204" pitchFamily="34" charset="0"/>
                <a:cs typeface="Times New Roman" panose="02020603050405020304" pitchFamily="18" charset="0"/>
              </a:rPr>
              <a:t>LLF sitting, EMT forging </a:t>
            </a:r>
            <a:r>
              <a:rPr lang="en-US" sz="2000" dirty="0" err="1">
                <a:solidFill>
                  <a:srgbClr val="000000"/>
                </a:solidFill>
                <a:ea typeface="Calibri" panose="020F0502020204030204" pitchFamily="34" charset="0"/>
                <a:cs typeface="Times New Roman" panose="02020603050405020304" pitchFamily="18" charset="0"/>
              </a:rPr>
              <a:t>labour</a:t>
            </a:r>
            <a:r>
              <a:rPr lang="en-US" sz="2000" dirty="0">
                <a:solidFill>
                  <a:srgbClr val="000000"/>
                </a:solidFill>
                <a:ea typeface="Calibri" panose="020F0502020204030204" pitchFamily="34" charset="0"/>
                <a:cs typeface="Times New Roman" panose="02020603050405020304" pitchFamily="18" charset="0"/>
              </a:rPr>
              <a:t> peace with LLF.</a:t>
            </a:r>
            <a:endParaRPr kumimoji="0" lang="en-ZA" sz="20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2000" dirty="0"/>
          </a:p>
        </p:txBody>
      </p:sp>
      <p:sp>
        <p:nvSpPr>
          <p:cNvPr id="9" name="TextBox 8">
            <a:extLst>
              <a:ext uri="{FF2B5EF4-FFF2-40B4-BE49-F238E27FC236}">
                <a16:creationId xmlns:a16="http://schemas.microsoft.com/office/drawing/2014/main" id="{29868D11-ED6C-AFFF-0D56-D4FE5F770CC0}"/>
              </a:ext>
            </a:extLst>
          </p:cNvPr>
          <p:cNvSpPr txBox="1"/>
          <p:nvPr/>
        </p:nvSpPr>
        <p:spPr>
          <a:xfrm>
            <a:off x="498683" y="823666"/>
            <a:ext cx="3857007" cy="5062924"/>
          </a:xfrm>
          <a:prstGeom prst="rect">
            <a:avLst/>
          </a:prstGeom>
          <a:noFill/>
        </p:spPr>
        <p:txBody>
          <a:bodyPr wrap="square" rtlCol="0">
            <a:spAutoFit/>
          </a:bodyPr>
          <a:lstStyle/>
          <a:p>
            <a:pPr>
              <a:lnSpc>
                <a:spcPct val="150000"/>
              </a:lnSpc>
              <a:spcBef>
                <a:spcPts val="600"/>
              </a:spcBef>
              <a:spcAft>
                <a:spcPts val="1500"/>
              </a:spcAft>
            </a:pPr>
            <a:r>
              <a:rPr lang="en-GB" sz="2000" b="1" dirty="0"/>
              <a:t>Status Quo</a:t>
            </a:r>
          </a:p>
          <a:p>
            <a:pPr marL="285750" indent="-285750">
              <a:lnSpc>
                <a:spcPct val="150000"/>
              </a:lnSpc>
              <a:spcBef>
                <a:spcPts val="600"/>
              </a:spcBef>
              <a:spcAft>
                <a:spcPts val="1500"/>
              </a:spcAft>
              <a:buFont typeface="Arial" panose="020B0604020202020204" pitchFamily="34" charset="0"/>
              <a:buChar char="•"/>
            </a:pPr>
            <a:r>
              <a:rPr lang="en-GB" sz="2000" dirty="0"/>
              <a:t>Lack, misplaced capacity and poor commitment  within administration.</a:t>
            </a:r>
          </a:p>
          <a:p>
            <a:pPr marL="285750" indent="-285750">
              <a:lnSpc>
                <a:spcPct val="150000"/>
              </a:lnSpc>
              <a:spcBef>
                <a:spcPts val="600"/>
              </a:spcBef>
              <a:spcAft>
                <a:spcPts val="1500"/>
              </a:spcAft>
              <a:buFont typeface="Arial" panose="020B0604020202020204" pitchFamily="34" charset="0"/>
              <a:buChar char="•"/>
            </a:pPr>
            <a:r>
              <a:rPr lang="en-GB" sz="2000" dirty="0"/>
              <a:t>Bloated organisational structure in public office bearers.</a:t>
            </a:r>
          </a:p>
          <a:p>
            <a:pPr marL="285750" indent="-285750">
              <a:lnSpc>
                <a:spcPct val="150000"/>
              </a:lnSpc>
              <a:spcBef>
                <a:spcPts val="600"/>
              </a:spcBef>
              <a:spcAft>
                <a:spcPts val="1500"/>
              </a:spcAft>
              <a:buFont typeface="Arial" panose="020B0604020202020204" pitchFamily="34" charset="0"/>
              <a:buChar char="•"/>
            </a:pPr>
            <a:r>
              <a:rPr lang="en-GB" sz="2000" dirty="0"/>
              <a:t>Dysfunctional LLF</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622637321"/>
      </p:ext>
    </p:extLst>
  </p:cSld>
  <p:clrMapOvr>
    <a:masterClrMapping/>
  </p:clrMapOvr>
</p:sld>
</file>

<file path=ppt/theme/theme1.xml><?xml version="1.0" encoding="utf-8"?>
<a:theme xmlns:a="http://schemas.openxmlformats.org/drawingml/2006/main" name="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0-PowerPoint Template 2</Template>
  <TotalTime>4091</TotalTime>
  <Words>4063</Words>
  <Application>Microsoft Office PowerPoint</Application>
  <PresentationFormat>Widescreen</PresentationFormat>
  <Paragraphs>454</Paragraphs>
  <Slides>39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ＭＳ Ｐゴシック</vt:lpstr>
      <vt:lpstr>Arial</vt:lpstr>
      <vt:lpstr>Calibri</vt:lpstr>
      <vt:lpstr>Century Gothic</vt:lpstr>
      <vt:lpstr>Copperplate Gothic Bold</vt:lpstr>
      <vt:lpstr>Gill Sans MT</vt:lpstr>
      <vt:lpstr>Times</vt:lpstr>
      <vt:lpstr>Times New Roman</vt:lpstr>
      <vt:lpstr>Wingdings</vt:lpstr>
      <vt:lpstr>Office Theme</vt:lpstr>
      <vt:lpstr>PowerPoint Presentation</vt:lpstr>
      <vt:lpstr>Purpose  </vt:lpstr>
      <vt:lpstr>OUTLINE </vt:lpstr>
      <vt:lpstr>background </vt:lpstr>
      <vt:lpstr>background </vt:lpstr>
      <vt:lpstr>INTERVENTION FOCUS AREAS</vt:lpstr>
      <vt:lpstr>Governance &amp; institutional capacity </vt:lpstr>
      <vt:lpstr>Governance &amp; institutional capacity </vt:lpstr>
      <vt:lpstr>Governance &amp; institutional capacity </vt:lpstr>
      <vt:lpstr>Governance &amp; institutional capacity </vt:lpstr>
      <vt:lpstr>Governance &amp; institutional capacity </vt:lpstr>
      <vt:lpstr>Governance &amp; institutional capacity </vt:lpstr>
      <vt:lpstr>Governance &amp; institutional capacity </vt:lpstr>
      <vt:lpstr>Governance &amp; institutional capacity </vt:lpstr>
      <vt:lpstr>Financial management  </vt:lpstr>
      <vt:lpstr>Financial management  </vt:lpstr>
      <vt:lpstr>Financial management  </vt:lpstr>
      <vt:lpstr>Financial management  </vt:lpstr>
      <vt:lpstr>FINANCIAL MANAGEMENT  </vt:lpstr>
      <vt:lpstr>Service delivery : HUMAN SETTLEMENT</vt:lpstr>
      <vt:lpstr>Service delivery: HUMAN SETTLEMENTDS  </vt:lpstr>
      <vt:lpstr>Service delivery : planning </vt:lpstr>
      <vt:lpstr>Service delivery : planning </vt:lpstr>
      <vt:lpstr>Service delivery : SOLID WASTE </vt:lpstr>
      <vt:lpstr>Service delivery : SOLID WASTE </vt:lpstr>
      <vt:lpstr>Service delivery: solid waste</vt:lpstr>
      <vt:lpstr>PowerPoint Presentation</vt:lpstr>
      <vt:lpstr>Service delivery : SOLID WASTE </vt:lpstr>
      <vt:lpstr>Service delivery : WATER &amp; SEWER INFRASTRUCTURE </vt:lpstr>
      <vt:lpstr>Service delivery : WATER &amp; SEWER INFRASTRUCTURE </vt:lpstr>
      <vt:lpstr>Service delivery : INFRASTRUCTURE PROGRESS</vt:lpstr>
      <vt:lpstr>Service delivery: integrated public transport network (iptn)</vt:lpstr>
      <vt:lpstr>Service delivery: integrated public transport network (iptn)</vt:lpstr>
      <vt:lpstr>Service delivery: integrated public transport network (iptn)</vt:lpstr>
      <vt:lpstr>Service delivery : social services </vt:lpstr>
      <vt:lpstr>Service delivery : disaster management</vt:lpstr>
      <vt:lpstr>Service delivery: MUNICIPAL POLICE SERVICE   </vt:lpstr>
      <vt:lpstr>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DESTEA</dc:title>
  <dc:creator>IDP and OPM office</dc:creator>
  <cp:lastModifiedBy>Shereen Cassiem</cp:lastModifiedBy>
  <cp:revision>105</cp:revision>
  <cp:lastPrinted>2022-09-18T08:38:44Z</cp:lastPrinted>
  <dcterms:created xsi:type="dcterms:W3CDTF">2019-02-01T05:59:09Z</dcterms:created>
  <dcterms:modified xsi:type="dcterms:W3CDTF">2022-09-20T09:55:08Z</dcterms:modified>
</cp:coreProperties>
</file>