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2"/>
  </p:notesMasterIdLst>
  <p:sldIdLst>
    <p:sldId id="271" r:id="rId5"/>
    <p:sldId id="305" r:id="rId6"/>
    <p:sldId id="8352" r:id="rId7"/>
    <p:sldId id="10705242" r:id="rId8"/>
    <p:sldId id="8358" r:id="rId9"/>
    <p:sldId id="8360" r:id="rId10"/>
    <p:sldId id="2107" r:id="rId11"/>
    <p:sldId id="10705236" r:id="rId12"/>
    <p:sldId id="10705237" r:id="rId13"/>
    <p:sldId id="10705239" r:id="rId14"/>
    <p:sldId id="8341" r:id="rId15"/>
    <p:sldId id="10705252" r:id="rId16"/>
    <p:sldId id="10705253" r:id="rId17"/>
    <p:sldId id="10705249" r:id="rId18"/>
    <p:sldId id="10705240" r:id="rId19"/>
    <p:sldId id="8363" r:id="rId20"/>
    <p:sldId id="269" r:id="rId21"/>
  </p:sldIdLst>
  <p:sldSz cx="12192000" cy="6858000"/>
  <p:notesSz cx="7019925" cy="9305925"/>
  <p:embeddedFontLst>
    <p:embeddedFont>
      <p:font typeface="Gill Sans MT" panose="020B0502020104020203" pitchFamily="34" charset="0"/>
      <p:regular r:id="rId23"/>
      <p:bold r:id="rId24"/>
      <p:italic r:id="rId25"/>
      <p:boldItalic r:id="rId26"/>
    </p:embeddedFont>
    <p:embeddedFont>
      <p:font typeface="Copperplate Gothic Bold" panose="020E0705020206020404" pitchFamily="34" charset="0"/>
      <p:regular r:id="rId27"/>
    </p:embeddedFont>
    <p:embeddedFont>
      <p:font typeface="ＭＳ Ｐゴシック" panose="020B0600070205080204" pitchFamily="34" charset="-128"/>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AD56D2-C539-8D72-03BC-1A9BBB28C154}" name="Sekedi Thenga" initials="ST" userId="S::SekediT@cogta.gov.za::46a5ccb8-d596-4082-8edd-0f4fd6c88c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6357" autoAdjust="0"/>
  </p:normalViewPr>
  <p:slideViewPr>
    <p:cSldViewPr snapToGrid="0" snapToObjects="1">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B2905-7AEB-455F-8812-37CCDF0F0A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24FE71BB-4123-4E66-9F62-2490C44E42B3}">
      <dgm:prSet phldrT="[Text]" custT="1"/>
      <dgm:spPr/>
      <dgm:t>
        <a:bodyPr/>
        <a:lstStyle/>
        <a:p>
          <a:pPr>
            <a:lnSpc>
              <a:spcPct val="100000"/>
            </a:lnSpc>
            <a:spcAft>
              <a:spcPts val="0"/>
            </a:spcAft>
          </a:pPr>
          <a:r>
            <a:rPr lang="en-GB" sz="2000" b="1" dirty="0"/>
            <a:t>GOVERNANCE   </a:t>
          </a:r>
          <a:endParaRPr lang="en-ZA" sz="2000" b="1" dirty="0"/>
        </a:p>
      </dgm:t>
    </dgm:pt>
    <dgm:pt modelId="{E18BC4E8-D674-4D23-A8D7-6435908C2955}" type="parTrans" cxnId="{DAC65F46-AE41-4012-BFDB-7BD462D9212F}">
      <dgm:prSet/>
      <dgm:spPr/>
      <dgm:t>
        <a:bodyPr/>
        <a:lstStyle/>
        <a:p>
          <a:endParaRPr lang="en-ZA"/>
        </a:p>
      </dgm:t>
    </dgm:pt>
    <dgm:pt modelId="{82FFDDA2-591F-4BD6-8036-832FCE27A28E}" type="sibTrans" cxnId="{DAC65F46-AE41-4012-BFDB-7BD462D9212F}">
      <dgm:prSet/>
      <dgm:spPr/>
      <dgm:t>
        <a:bodyPr/>
        <a:lstStyle/>
        <a:p>
          <a:endParaRPr lang="en-ZA"/>
        </a:p>
      </dgm:t>
    </dgm:pt>
    <dgm:pt modelId="{DF73E96B-85F1-4D7E-AE13-37299DCA4538}">
      <dgm:prSet phldrT="[Text]" custT="1"/>
      <dgm:spPr/>
      <dgm:t>
        <a:bodyPr/>
        <a:lstStyle/>
        <a:p>
          <a:pPr algn="just"/>
          <a:endParaRPr lang="en-ZA" sz="1400" dirty="0">
            <a:latin typeface="Arial" panose="020B0604020202020204" pitchFamily="34" charset="0"/>
            <a:cs typeface="Arial" panose="020B0604020202020204" pitchFamily="34" charset="0"/>
          </a:endParaRPr>
        </a:p>
      </dgm:t>
    </dgm:pt>
    <dgm:pt modelId="{7D405ACA-596B-46DF-BE58-FD0BC1B35106}" type="parTrans" cxnId="{E956A285-7449-4F97-908E-DD294B190E44}">
      <dgm:prSet/>
      <dgm:spPr/>
      <dgm:t>
        <a:bodyPr/>
        <a:lstStyle/>
        <a:p>
          <a:endParaRPr lang="en-ZA"/>
        </a:p>
      </dgm:t>
    </dgm:pt>
    <dgm:pt modelId="{F4486283-0ABF-49E8-B370-29DA909889B9}" type="sibTrans" cxnId="{E956A285-7449-4F97-908E-DD294B190E44}">
      <dgm:prSet/>
      <dgm:spPr/>
      <dgm:t>
        <a:bodyPr/>
        <a:lstStyle/>
        <a:p>
          <a:endParaRPr lang="en-ZA"/>
        </a:p>
      </dgm:t>
    </dgm:pt>
    <dgm:pt modelId="{A5F7D1D0-AF6E-407E-B844-40F74A6D9FFA}">
      <dgm:prSet custT="1"/>
      <dgm:spPr/>
      <dgm:t>
        <a:bodyPr/>
        <a:lstStyle/>
        <a:p>
          <a:pPr algn="just"/>
          <a:endParaRPr lang="en-ZA" sz="2000" b="0" dirty="0"/>
        </a:p>
      </dgm:t>
    </dgm:pt>
    <dgm:pt modelId="{945096FA-48D5-4466-BD2D-3E374FC13D11}" type="parTrans" cxnId="{3C43B6F5-0C64-4DA0-898A-24E596F9584F}">
      <dgm:prSet/>
      <dgm:spPr/>
      <dgm:t>
        <a:bodyPr/>
        <a:lstStyle/>
        <a:p>
          <a:endParaRPr lang="en-ZA"/>
        </a:p>
      </dgm:t>
    </dgm:pt>
    <dgm:pt modelId="{DB084D3F-689A-48F7-B9BB-61FC2C8B7F4D}" type="sibTrans" cxnId="{3C43B6F5-0C64-4DA0-898A-24E596F9584F}">
      <dgm:prSet/>
      <dgm:spPr/>
      <dgm:t>
        <a:bodyPr/>
        <a:lstStyle/>
        <a:p>
          <a:endParaRPr lang="en-ZA"/>
        </a:p>
      </dgm:t>
    </dgm:pt>
    <dgm:pt modelId="{45C0FA2F-1010-4267-A23B-868261AC87B2}">
      <dgm:prSet custT="1"/>
      <dgm:spPr/>
      <dgm:t>
        <a:bodyPr/>
        <a:lstStyle/>
        <a:p>
          <a:r>
            <a:rPr lang="en-GB" sz="2000" b="1" dirty="0"/>
            <a:t>INSTITUTIONAL CAPACITY</a:t>
          </a:r>
          <a:endParaRPr lang="en-ZA" sz="2000" b="1" dirty="0"/>
        </a:p>
      </dgm:t>
    </dgm:pt>
    <dgm:pt modelId="{9A77E094-3F2D-4D6F-8F98-A014720F25F4}" type="sibTrans" cxnId="{6815AA78-8356-4E8B-B35C-A504AFD72706}">
      <dgm:prSet/>
      <dgm:spPr/>
      <dgm:t>
        <a:bodyPr/>
        <a:lstStyle/>
        <a:p>
          <a:endParaRPr lang="en-ZA"/>
        </a:p>
      </dgm:t>
    </dgm:pt>
    <dgm:pt modelId="{DCA7CE03-5A94-4998-B38D-EE1F93C7D59D}" type="parTrans" cxnId="{6815AA78-8356-4E8B-B35C-A504AFD72706}">
      <dgm:prSet/>
      <dgm:spPr/>
      <dgm:t>
        <a:bodyPr/>
        <a:lstStyle/>
        <a:p>
          <a:endParaRPr lang="en-ZA"/>
        </a:p>
      </dgm:t>
    </dgm:pt>
    <dgm:pt modelId="{805E1927-266D-4703-946B-7C324CFA8BD0}">
      <dgm:prSet custT="1"/>
      <dgm:spPr/>
      <dgm:t>
        <a:bodyPr/>
        <a:lstStyle/>
        <a:p>
          <a:pPr algn="just"/>
          <a:r>
            <a:rPr lang="en-GB" sz="1400" b="1" dirty="0">
              <a:solidFill>
                <a:schemeClr val="dk1"/>
              </a:solidFill>
              <a:effectLst/>
              <a:latin typeface="Arial" panose="020B0604020202020204" pitchFamily="34" charset="0"/>
              <a:ea typeface="+mn-ea"/>
              <a:cs typeface="Arial" panose="020B0604020202020204" pitchFamily="34" charset="0"/>
            </a:rPr>
            <a:t>Inadequate oversight and or consequence management by both Political and Administrative Governance Structures.</a:t>
          </a:r>
        </a:p>
      </dgm:t>
    </dgm:pt>
    <dgm:pt modelId="{B3407C85-F256-491A-9D19-AA8F837B5F2E}" type="parTrans" cxnId="{7DEFE064-1C77-4804-9373-BA33A6616BAD}">
      <dgm:prSet/>
      <dgm:spPr/>
      <dgm:t>
        <a:bodyPr/>
        <a:lstStyle/>
        <a:p>
          <a:endParaRPr lang="en-US"/>
        </a:p>
      </dgm:t>
    </dgm:pt>
    <dgm:pt modelId="{D1EDAE4F-3BDD-4136-A971-C7FB2B8F2ABF}" type="sibTrans" cxnId="{7DEFE064-1C77-4804-9373-BA33A6616BAD}">
      <dgm:prSet/>
      <dgm:spPr/>
      <dgm:t>
        <a:bodyPr/>
        <a:lstStyle/>
        <a:p>
          <a:endParaRPr lang="en-US"/>
        </a:p>
      </dgm:t>
    </dgm:pt>
    <dgm:pt modelId="{C2F37928-9638-4F26-9F38-810EAF109630}">
      <dgm:prSet custT="1"/>
      <dgm:spPr/>
      <dgm:t>
        <a:bodyPr/>
        <a:lstStyle/>
        <a:p>
          <a:pPr algn="just"/>
          <a:endParaRPr lang="en-GB" sz="1200" b="1" dirty="0">
            <a:solidFill>
              <a:schemeClr val="dk1"/>
            </a:solidFill>
            <a:effectLst/>
            <a:latin typeface="Arial" panose="020B0604020202020204" pitchFamily="34" charset="0"/>
            <a:ea typeface="+mn-ea"/>
            <a:cs typeface="Arial" panose="020B0604020202020204" pitchFamily="34" charset="0"/>
          </a:endParaRPr>
        </a:p>
      </dgm:t>
    </dgm:pt>
    <dgm:pt modelId="{D99188AD-2D20-463A-865E-B12BC55677C2}" type="parTrans" cxnId="{0D9ADF73-A63F-464D-88AD-338EAA17FBE3}">
      <dgm:prSet/>
      <dgm:spPr/>
      <dgm:t>
        <a:bodyPr/>
        <a:lstStyle/>
        <a:p>
          <a:endParaRPr lang="en-US"/>
        </a:p>
      </dgm:t>
    </dgm:pt>
    <dgm:pt modelId="{0E4AF44D-1B5E-480D-B73D-47B28E31F045}" type="sibTrans" cxnId="{0D9ADF73-A63F-464D-88AD-338EAA17FBE3}">
      <dgm:prSet/>
      <dgm:spPr/>
      <dgm:t>
        <a:bodyPr/>
        <a:lstStyle/>
        <a:p>
          <a:endParaRPr lang="en-US"/>
        </a:p>
      </dgm:t>
    </dgm:pt>
    <dgm:pt modelId="{B9375CA7-FD9C-4DCB-A1C9-4B3FBBF0D874}">
      <dgm:prSet custT="1"/>
      <dgm:spPr/>
      <dgm:t>
        <a:bodyPr/>
        <a:lstStyle/>
        <a:p>
          <a:pPr algn="just">
            <a:buClrTx/>
            <a:buSzTx/>
            <a:buFont typeface="Arial" panose="020B0604020202020204" pitchFamily="34" charset="0"/>
            <a:buChar char="•"/>
          </a:pPr>
          <a:r>
            <a:rPr lang="en-GB" sz="1400" b="1" dirty="0">
              <a:solidFill>
                <a:schemeClr val="dk1"/>
              </a:solidFill>
              <a:effectLst/>
              <a:latin typeface="Arial" panose="020B0604020202020204" pitchFamily="34" charset="0"/>
              <a:ea typeface="+mn-ea"/>
              <a:cs typeface="Arial" panose="020B0604020202020204" pitchFamily="34" charset="0"/>
            </a:rPr>
            <a:t>Inadequate Public Participation and Stakeholder Engagement processes.</a:t>
          </a:r>
        </a:p>
      </dgm:t>
    </dgm:pt>
    <dgm:pt modelId="{181F05E5-E21B-4393-8795-BF4D1492BBEF}" type="parTrans" cxnId="{F583C582-913E-4B21-AE5C-4669F6919BF3}">
      <dgm:prSet/>
      <dgm:spPr/>
      <dgm:t>
        <a:bodyPr/>
        <a:lstStyle/>
        <a:p>
          <a:endParaRPr lang="en-US"/>
        </a:p>
      </dgm:t>
    </dgm:pt>
    <dgm:pt modelId="{E5908D40-7C9D-4D54-AB2B-9F4A1935A2C3}" type="sibTrans" cxnId="{F583C582-913E-4B21-AE5C-4669F6919BF3}">
      <dgm:prSet/>
      <dgm:spPr/>
      <dgm:t>
        <a:bodyPr/>
        <a:lstStyle/>
        <a:p>
          <a:endParaRPr lang="en-US"/>
        </a:p>
      </dgm:t>
    </dgm:pt>
    <dgm:pt modelId="{D462EC37-0847-41E9-ABF9-D9EB844136A0}">
      <dgm:prSet custT="1"/>
      <dgm:spPr/>
      <dgm:t>
        <a:bodyPr/>
        <a:lstStyle/>
        <a:p>
          <a:pPr algn="just"/>
          <a:r>
            <a:rPr lang="en-GB" sz="1400" b="1" dirty="0">
              <a:solidFill>
                <a:schemeClr val="dk1"/>
              </a:solidFill>
              <a:effectLst/>
              <a:latin typeface="Arial" panose="020B0604020202020204" pitchFamily="34" charset="0"/>
              <a:ea typeface="+mn-ea"/>
              <a:cs typeface="Arial" panose="020B0604020202020204" pitchFamily="34" charset="0"/>
            </a:rPr>
            <a:t>Repeat negative Audit Outcomes.</a:t>
          </a:r>
        </a:p>
      </dgm:t>
    </dgm:pt>
    <dgm:pt modelId="{03A2B5D8-387F-4E5A-8688-A72AC5922F33}" type="parTrans" cxnId="{C7F28E33-9B2E-4AD7-8AF5-3D5BB80A40AA}">
      <dgm:prSet/>
      <dgm:spPr/>
      <dgm:t>
        <a:bodyPr/>
        <a:lstStyle/>
        <a:p>
          <a:endParaRPr lang="en-US"/>
        </a:p>
      </dgm:t>
    </dgm:pt>
    <dgm:pt modelId="{09B8A785-D220-42FD-A2AC-B6011036045E}" type="sibTrans" cxnId="{C7F28E33-9B2E-4AD7-8AF5-3D5BB80A40AA}">
      <dgm:prSet/>
      <dgm:spPr/>
      <dgm:t>
        <a:bodyPr/>
        <a:lstStyle/>
        <a:p>
          <a:endParaRPr lang="en-US"/>
        </a:p>
      </dgm:t>
    </dgm:pt>
    <dgm:pt modelId="{6B121D6C-0197-43F2-882C-FEC92D0619A1}">
      <dgm:prSet custT="1"/>
      <dgm:spPr/>
      <dgm:t>
        <a:bodyPr/>
        <a:lstStyle/>
        <a:p>
          <a:pPr algn="just"/>
          <a:r>
            <a:rPr lang="en-GB" sz="1400" b="1" dirty="0">
              <a:solidFill>
                <a:schemeClr val="dk1"/>
              </a:solidFill>
              <a:effectLst/>
              <a:latin typeface="Arial" panose="020B0604020202020204" pitchFamily="34" charset="0"/>
              <a:ea typeface="+mn-ea"/>
              <a:cs typeface="Arial" panose="020B0604020202020204" pitchFamily="34" charset="0"/>
            </a:rPr>
            <a:t>MPAC resolutions not acted upon or implemented.</a:t>
          </a:r>
        </a:p>
      </dgm:t>
    </dgm:pt>
    <dgm:pt modelId="{6456F74C-B2AA-47D3-894E-1B43A50D44A8}" type="parTrans" cxnId="{F1F2666C-C878-4F4A-8EF6-720616EF3A89}">
      <dgm:prSet/>
      <dgm:spPr/>
      <dgm:t>
        <a:bodyPr/>
        <a:lstStyle/>
        <a:p>
          <a:endParaRPr lang="en-US"/>
        </a:p>
      </dgm:t>
    </dgm:pt>
    <dgm:pt modelId="{8971D708-E950-4C9F-A0E9-8A71285C62CE}" type="sibTrans" cxnId="{F1F2666C-C878-4F4A-8EF6-720616EF3A89}">
      <dgm:prSet/>
      <dgm:spPr/>
      <dgm:t>
        <a:bodyPr/>
        <a:lstStyle/>
        <a:p>
          <a:endParaRPr lang="en-US"/>
        </a:p>
      </dgm:t>
    </dgm:pt>
    <dgm:pt modelId="{F110A251-2D79-4546-AF8A-519E315D474B}">
      <dgm:prSet custT="1"/>
      <dgm:spPr/>
      <dgm:t>
        <a:bodyPr/>
        <a:lstStyle/>
        <a:p>
          <a:pPr algn="just"/>
          <a:endParaRPr lang="en-GB" sz="1200" b="1" dirty="0">
            <a:solidFill>
              <a:schemeClr val="dk1"/>
            </a:solidFill>
            <a:effectLst/>
            <a:latin typeface="Arial" panose="020B0604020202020204" pitchFamily="34" charset="0"/>
            <a:ea typeface="+mn-ea"/>
            <a:cs typeface="Arial" panose="020B0604020202020204" pitchFamily="34" charset="0"/>
          </a:endParaRPr>
        </a:p>
      </dgm:t>
    </dgm:pt>
    <dgm:pt modelId="{6A5B1CE5-3A58-4040-8981-51929546484D}" type="parTrans" cxnId="{2752DF79-A42F-4F3E-B760-2573B4092A3A}">
      <dgm:prSet/>
      <dgm:spPr/>
      <dgm:t>
        <a:bodyPr/>
        <a:lstStyle/>
        <a:p>
          <a:endParaRPr lang="en-US"/>
        </a:p>
      </dgm:t>
    </dgm:pt>
    <dgm:pt modelId="{0C544DEB-AF61-4790-821A-BD5B2936489E}" type="sibTrans" cxnId="{2752DF79-A42F-4F3E-B760-2573B4092A3A}">
      <dgm:prSet/>
      <dgm:spPr/>
      <dgm:t>
        <a:bodyPr/>
        <a:lstStyle/>
        <a:p>
          <a:endParaRPr lang="en-US"/>
        </a:p>
      </dgm:t>
    </dgm:pt>
    <dgm:pt modelId="{169080A0-1BCA-4EBE-8288-5D3BEE9FE767}">
      <dgm:prSet custT="1"/>
      <dgm:spPr/>
      <dgm:t>
        <a:bodyPr/>
        <a:lstStyle/>
        <a:p>
          <a:pPr algn="just">
            <a:buClrTx/>
            <a:buSzTx/>
            <a:buFont typeface="Arial" panose="020B0604020202020204" pitchFamily="34" charset="0"/>
            <a:buChar char="•"/>
          </a:pPr>
          <a:r>
            <a:rPr lang="en-GB" sz="1400" b="1" dirty="0">
              <a:solidFill>
                <a:schemeClr val="dk1"/>
              </a:solidFill>
              <a:effectLst/>
              <a:latin typeface="Arial" panose="020B0604020202020204" pitchFamily="34" charset="0"/>
              <a:ea typeface="+mn-ea"/>
              <a:cs typeface="Arial" panose="020B0604020202020204" pitchFamily="34" charset="0"/>
            </a:rPr>
            <a:t>Evidence of non-compliance and absence of accountability and consequence management.</a:t>
          </a:r>
        </a:p>
      </dgm:t>
    </dgm:pt>
    <dgm:pt modelId="{3FF81C94-F8F0-4A87-9D53-80A00117DFDD}" type="parTrans" cxnId="{89C0ECCF-31C3-49B7-8A2D-D508ED398237}">
      <dgm:prSet/>
      <dgm:spPr/>
      <dgm:t>
        <a:bodyPr/>
        <a:lstStyle/>
        <a:p>
          <a:endParaRPr lang="en-US"/>
        </a:p>
      </dgm:t>
    </dgm:pt>
    <dgm:pt modelId="{8D16D4B6-D1FA-4686-88A7-2E7BB2FEF39B}" type="sibTrans" cxnId="{89C0ECCF-31C3-49B7-8A2D-D508ED398237}">
      <dgm:prSet/>
      <dgm:spPr/>
      <dgm:t>
        <a:bodyPr/>
        <a:lstStyle/>
        <a:p>
          <a:endParaRPr lang="en-US"/>
        </a:p>
      </dgm:t>
    </dgm:pt>
    <dgm:pt modelId="{9C62B418-C9A0-4216-84A4-656D5B20C34A}">
      <dgm:prSet custT="1"/>
      <dgm:spPr/>
      <dgm:t>
        <a:bodyPr/>
        <a:lstStyle/>
        <a:p>
          <a:pPr algn="just"/>
          <a:r>
            <a:rPr lang="en-GB" sz="1400" b="1" dirty="0">
              <a:solidFill>
                <a:schemeClr val="dk1"/>
              </a:solidFill>
              <a:effectLst/>
              <a:latin typeface="Arial" panose="020B0604020202020204" pitchFamily="34" charset="0"/>
              <a:ea typeface="+mn-ea"/>
              <a:cs typeface="Arial" panose="020B0604020202020204" pitchFamily="34" charset="0"/>
            </a:rPr>
            <a:t>Poor Records Management.</a:t>
          </a:r>
        </a:p>
      </dgm:t>
    </dgm:pt>
    <dgm:pt modelId="{91BED868-12EC-43B4-9E50-2F0B85F92554}" type="parTrans" cxnId="{06177814-E046-4BD3-8BCC-1733761647AA}">
      <dgm:prSet/>
      <dgm:spPr/>
      <dgm:t>
        <a:bodyPr/>
        <a:lstStyle/>
        <a:p>
          <a:endParaRPr lang="en-US"/>
        </a:p>
      </dgm:t>
    </dgm:pt>
    <dgm:pt modelId="{0F869A94-CE6A-4A1C-8E84-4B47D42BF3F1}" type="sibTrans" cxnId="{06177814-E046-4BD3-8BCC-1733761647AA}">
      <dgm:prSet/>
      <dgm:spPr/>
      <dgm:t>
        <a:bodyPr/>
        <a:lstStyle/>
        <a:p>
          <a:endParaRPr lang="en-US"/>
        </a:p>
      </dgm:t>
    </dgm:pt>
    <dgm:pt modelId="{CB2637A8-E0C5-4A9F-ABE0-F8813A6826CC}">
      <dgm:prSet custT="1"/>
      <dgm:spPr/>
      <dgm:t>
        <a:bodyPr/>
        <a:lstStyle/>
        <a:p>
          <a:pPr algn="just"/>
          <a:r>
            <a:rPr lang="en-GB" sz="1400" b="1" dirty="0">
              <a:solidFill>
                <a:schemeClr val="dk1"/>
              </a:solidFill>
              <a:effectLst/>
              <a:latin typeface="Arial" panose="020B0604020202020204" pitchFamily="34" charset="0"/>
              <a:ea typeface="+mn-ea"/>
              <a:cs typeface="Arial" panose="020B0604020202020204" pitchFamily="34" charset="0"/>
            </a:rPr>
            <a:t>ICT Governance inefficiencies pose a risk of information loss.</a:t>
          </a:r>
        </a:p>
      </dgm:t>
    </dgm:pt>
    <dgm:pt modelId="{B139C947-EB48-4734-9158-93DCEAC2037D}" type="parTrans" cxnId="{1A8331B3-76DB-4898-8FE5-BEBC361AF502}">
      <dgm:prSet/>
      <dgm:spPr/>
      <dgm:t>
        <a:bodyPr/>
        <a:lstStyle/>
        <a:p>
          <a:endParaRPr lang="en-US"/>
        </a:p>
      </dgm:t>
    </dgm:pt>
    <dgm:pt modelId="{819B42A5-D03B-4DA9-972C-AFB214374D59}" type="sibTrans" cxnId="{1A8331B3-76DB-4898-8FE5-BEBC361AF502}">
      <dgm:prSet/>
      <dgm:spPr/>
      <dgm:t>
        <a:bodyPr/>
        <a:lstStyle/>
        <a:p>
          <a:endParaRPr lang="en-US"/>
        </a:p>
      </dgm:t>
    </dgm:pt>
    <dgm:pt modelId="{3DD05B38-0FB9-44CD-929E-305164CC0377}">
      <dgm:prSet custT="1"/>
      <dgm:spPr/>
      <dgm:t>
        <a:bodyPr/>
        <a:lstStyle/>
        <a:p>
          <a:pPr algn="just"/>
          <a:r>
            <a:rPr lang="en-GB" sz="1400" b="1" dirty="0">
              <a:solidFill>
                <a:schemeClr val="dk1"/>
              </a:solidFill>
              <a:effectLst/>
              <a:latin typeface="Arial" panose="020B0604020202020204" pitchFamily="34" charset="0"/>
              <a:ea typeface="+mn-ea"/>
              <a:cs typeface="Arial" panose="020B0604020202020204" pitchFamily="34" charset="0"/>
            </a:rPr>
            <a:t>Lack of  Disaster Recovery strategy and plan.</a:t>
          </a:r>
          <a:endParaRPr lang="en-US" sz="1400" b="1" dirty="0">
            <a:solidFill>
              <a:schemeClr val="dk1"/>
            </a:solidFill>
            <a:effectLst/>
            <a:latin typeface="Arial" panose="020B0604020202020204" pitchFamily="34" charset="0"/>
            <a:ea typeface="+mn-ea"/>
            <a:cs typeface="Arial" panose="020B0604020202020204" pitchFamily="34" charset="0"/>
          </a:endParaRPr>
        </a:p>
      </dgm:t>
    </dgm:pt>
    <dgm:pt modelId="{D3C2D099-FF21-4FD9-AAD1-7FA4F459D3D5}" type="parTrans" cxnId="{5A243BFE-0192-4B61-9C97-35D2DB58CF85}">
      <dgm:prSet/>
      <dgm:spPr/>
      <dgm:t>
        <a:bodyPr/>
        <a:lstStyle/>
        <a:p>
          <a:endParaRPr lang="en-US"/>
        </a:p>
      </dgm:t>
    </dgm:pt>
    <dgm:pt modelId="{49144AAB-CCCD-487A-A422-C6A07AA3D995}" type="sibTrans" cxnId="{5A243BFE-0192-4B61-9C97-35D2DB58CF85}">
      <dgm:prSet/>
      <dgm:spPr/>
      <dgm:t>
        <a:bodyPr/>
        <a:lstStyle/>
        <a:p>
          <a:endParaRPr lang="en-US"/>
        </a:p>
      </dgm:t>
    </dgm:pt>
    <dgm:pt modelId="{219FF838-61D8-49F6-BC00-CE8F19429724}">
      <dgm:prSet custT="1"/>
      <dgm:spPr/>
      <dgm:t>
        <a:bodyPr/>
        <a:lstStyle/>
        <a:p>
          <a:pPr algn="just"/>
          <a:endParaRPr lang="en-US" sz="1200" dirty="0">
            <a:solidFill>
              <a:schemeClr val="dk1"/>
            </a:solidFill>
            <a:effectLst/>
            <a:latin typeface="Arial" panose="020B0604020202020204" pitchFamily="34" charset="0"/>
            <a:ea typeface="+mn-ea"/>
            <a:cs typeface="Arial" panose="020B0604020202020204" pitchFamily="34" charset="0"/>
          </a:endParaRPr>
        </a:p>
      </dgm:t>
    </dgm:pt>
    <dgm:pt modelId="{C26B2CA8-907B-4E14-BBCD-2B32AD2D3C94}" type="parTrans" cxnId="{EA1F2882-D51A-4CC1-8F65-A51398274B07}">
      <dgm:prSet/>
      <dgm:spPr/>
      <dgm:t>
        <a:bodyPr/>
        <a:lstStyle/>
        <a:p>
          <a:endParaRPr lang="en-US"/>
        </a:p>
      </dgm:t>
    </dgm:pt>
    <dgm:pt modelId="{A8C40639-D803-4347-A96C-68DDDF883663}" type="sibTrans" cxnId="{EA1F2882-D51A-4CC1-8F65-A51398274B07}">
      <dgm:prSet/>
      <dgm:spPr/>
      <dgm:t>
        <a:bodyPr/>
        <a:lstStyle/>
        <a:p>
          <a:endParaRPr lang="en-US"/>
        </a:p>
      </dgm:t>
    </dgm:pt>
    <dgm:pt modelId="{D3860918-32B6-431D-918B-883EA6CA18EA}">
      <dgm:prSet custT="1"/>
      <dgm:spPr/>
      <dgm:t>
        <a:bodyPr/>
        <a:lstStyle/>
        <a:p>
          <a:pPr algn="just">
            <a:buFont typeface="Arial" panose="020B0604020202020204" pitchFamily="34" charset="0"/>
            <a:buChar char="•"/>
          </a:pPr>
          <a:r>
            <a:rPr lang="en-GB" sz="1400" b="1" dirty="0">
              <a:effectLst/>
              <a:latin typeface="Arial" panose="020B0604020202020204" pitchFamily="34" charset="0"/>
              <a:ea typeface="Calibri" panose="020F0502020204030204" pitchFamily="34" charset="0"/>
              <a:cs typeface="Arial" panose="020B0604020202020204" pitchFamily="34" charset="0"/>
            </a:rPr>
            <a:t>Human resources and financial policies not reviewed.</a:t>
          </a:r>
          <a:endParaRPr lang="en-US" sz="1400" b="1" dirty="0">
            <a:solidFill>
              <a:schemeClr val="dk1"/>
            </a:solidFill>
            <a:effectLst/>
            <a:latin typeface="Arial" panose="020B0604020202020204" pitchFamily="34" charset="0"/>
            <a:ea typeface="+mn-ea"/>
            <a:cs typeface="Arial" panose="020B0604020202020204" pitchFamily="34" charset="0"/>
          </a:endParaRPr>
        </a:p>
      </dgm:t>
    </dgm:pt>
    <dgm:pt modelId="{31700223-67EB-4E4D-97E2-252D8CC0E3F1}" type="parTrans" cxnId="{A121AF0D-3ED5-4D92-8567-00C0BA9A6600}">
      <dgm:prSet/>
      <dgm:spPr/>
      <dgm:t>
        <a:bodyPr/>
        <a:lstStyle/>
        <a:p>
          <a:endParaRPr lang="en-US"/>
        </a:p>
      </dgm:t>
    </dgm:pt>
    <dgm:pt modelId="{0F16930C-89C6-4AF5-8DD2-296AAD12DB18}" type="sibTrans" cxnId="{A121AF0D-3ED5-4D92-8567-00C0BA9A6600}">
      <dgm:prSet/>
      <dgm:spPr/>
      <dgm:t>
        <a:bodyPr/>
        <a:lstStyle/>
        <a:p>
          <a:endParaRPr lang="en-US"/>
        </a:p>
      </dgm:t>
    </dgm:pt>
    <dgm:pt modelId="{A392A9A6-4D6B-4922-BC65-AA97497A0521}">
      <dgm:prSet custT="1"/>
      <dgm:spPr/>
      <dgm:t>
        <a:bodyPr/>
        <a:lstStyle/>
        <a:p>
          <a:pPr algn="just"/>
          <a:r>
            <a:rPr lang="en-GB" sz="1400" b="1" dirty="0">
              <a:effectLst/>
              <a:latin typeface="Arial" panose="020B0604020202020204" pitchFamily="34" charset="0"/>
              <a:ea typeface="Calibri" panose="020F0502020204030204" pitchFamily="34" charset="0"/>
              <a:cs typeface="Arial" panose="020B0604020202020204" pitchFamily="34" charset="0"/>
            </a:rPr>
            <a:t>The Local Labour Forum is not functional.</a:t>
          </a:r>
        </a:p>
      </dgm:t>
    </dgm:pt>
    <dgm:pt modelId="{B8677CE9-1444-417B-810F-BD854AE919A6}" type="parTrans" cxnId="{7D440570-1BF5-4D47-B0D7-71C996DDEEAB}">
      <dgm:prSet/>
      <dgm:spPr/>
      <dgm:t>
        <a:bodyPr/>
        <a:lstStyle/>
        <a:p>
          <a:endParaRPr lang="en-US"/>
        </a:p>
      </dgm:t>
    </dgm:pt>
    <dgm:pt modelId="{03084C12-6640-4980-B4BA-C612A3234C27}" type="sibTrans" cxnId="{7D440570-1BF5-4D47-B0D7-71C996DDEEAB}">
      <dgm:prSet/>
      <dgm:spPr/>
      <dgm:t>
        <a:bodyPr/>
        <a:lstStyle/>
        <a:p>
          <a:endParaRPr lang="en-US"/>
        </a:p>
      </dgm:t>
    </dgm:pt>
    <dgm:pt modelId="{D4F59D5F-E1DA-4933-AE29-9797009D3A84}">
      <dgm:prSet custT="1"/>
      <dgm:spPr/>
      <dgm:t>
        <a:bodyPr/>
        <a:lstStyle/>
        <a:p>
          <a:pPr algn="just"/>
          <a:r>
            <a:rPr lang="en-US" sz="1500" b="1" i="0" dirty="0">
              <a:solidFill>
                <a:schemeClr val="dk1"/>
              </a:solidFill>
              <a:effectLst/>
              <a:latin typeface="Arial" panose="020B0604020202020204" pitchFamily="34" charset="0"/>
              <a:ea typeface="+mn-ea"/>
              <a:cs typeface="Arial" panose="020B0604020202020204" pitchFamily="34" charset="0"/>
            </a:rPr>
            <a:t>Disciplinary Board not acting against transgressors.</a:t>
          </a:r>
          <a:endParaRPr lang="en-GB" sz="1500" b="1" dirty="0">
            <a:latin typeface="Arial" panose="020B0604020202020204" pitchFamily="34" charset="0"/>
            <a:ea typeface="Times New Roman" panose="02020603050405020304" pitchFamily="18" charset="0"/>
          </a:endParaRPr>
        </a:p>
      </dgm:t>
    </dgm:pt>
    <dgm:pt modelId="{B3825744-EEC4-4128-A43F-795F05495E68}" type="parTrans" cxnId="{75DDDBBB-8ED8-432C-B923-B486E40F6512}">
      <dgm:prSet/>
      <dgm:spPr/>
      <dgm:t>
        <a:bodyPr/>
        <a:lstStyle/>
        <a:p>
          <a:endParaRPr lang="en-US"/>
        </a:p>
      </dgm:t>
    </dgm:pt>
    <dgm:pt modelId="{16DCF0C4-81B3-44C3-9C93-90DD4BAB2273}" type="sibTrans" cxnId="{75DDDBBB-8ED8-432C-B923-B486E40F6512}">
      <dgm:prSet/>
      <dgm:spPr/>
      <dgm:t>
        <a:bodyPr/>
        <a:lstStyle/>
        <a:p>
          <a:endParaRPr lang="en-US"/>
        </a:p>
      </dgm:t>
    </dgm:pt>
    <dgm:pt modelId="{02E6E291-30D4-4AAF-A605-9F6C16275767}">
      <dgm:prSet custT="1"/>
      <dgm:spPr/>
      <dgm:t>
        <a:bodyPr/>
        <a:lstStyle/>
        <a:p>
          <a:pPr algn="just"/>
          <a:endParaRPr lang="en-GB" sz="1200" b="1" dirty="0">
            <a:solidFill>
              <a:schemeClr val="dk1"/>
            </a:solidFill>
            <a:effectLst/>
            <a:latin typeface="Arial" panose="020B0604020202020204" pitchFamily="34" charset="0"/>
            <a:ea typeface="+mn-ea"/>
            <a:cs typeface="Arial" panose="020B0604020202020204" pitchFamily="34" charset="0"/>
          </a:endParaRPr>
        </a:p>
      </dgm:t>
    </dgm:pt>
    <dgm:pt modelId="{6002E5BA-0A68-4028-A7BF-16CFF15BC7FC}" type="parTrans" cxnId="{769CF5B6-8BC2-4753-9E87-B53575E4206F}">
      <dgm:prSet/>
      <dgm:spPr/>
      <dgm:t>
        <a:bodyPr/>
        <a:lstStyle/>
        <a:p>
          <a:endParaRPr lang="en-US"/>
        </a:p>
      </dgm:t>
    </dgm:pt>
    <dgm:pt modelId="{4232AFBE-A1B9-4CEE-857C-BD65069A69A5}" type="sibTrans" cxnId="{769CF5B6-8BC2-4753-9E87-B53575E4206F}">
      <dgm:prSet/>
      <dgm:spPr/>
      <dgm:t>
        <a:bodyPr/>
        <a:lstStyle/>
        <a:p>
          <a:endParaRPr lang="en-US"/>
        </a:p>
      </dgm:t>
    </dgm:pt>
    <dgm:pt modelId="{78D2F8E5-683F-4F4D-922D-80E8E35F3E60}">
      <dgm:prSet custT="1"/>
      <dgm:spPr/>
      <dgm:t>
        <a:bodyPr/>
        <a:lstStyle/>
        <a:p>
          <a:pPr algn="just"/>
          <a:r>
            <a:rPr lang="en-US" sz="1400" b="1" dirty="0">
              <a:solidFill>
                <a:schemeClr val="dk1"/>
              </a:solidFill>
              <a:effectLst/>
              <a:latin typeface="Arial" panose="020B0604020202020204" pitchFamily="34" charset="0"/>
              <a:ea typeface="+mn-ea"/>
              <a:cs typeface="Arial" panose="020B0604020202020204" pitchFamily="34" charset="0"/>
            </a:rPr>
            <a:t>Grossly inflated Salary bill;</a:t>
          </a:r>
        </a:p>
      </dgm:t>
    </dgm:pt>
    <dgm:pt modelId="{24A5F9C1-3C03-490C-BDAC-4E5DECE9D825}" type="parTrans" cxnId="{D06EBF55-ABBF-4BBB-B1C3-841F420B5B00}">
      <dgm:prSet/>
      <dgm:spPr/>
      <dgm:t>
        <a:bodyPr/>
        <a:lstStyle/>
        <a:p>
          <a:endParaRPr lang="en-US"/>
        </a:p>
      </dgm:t>
    </dgm:pt>
    <dgm:pt modelId="{B75E4319-513E-4ACA-945B-6C634A7F261B}" type="sibTrans" cxnId="{D06EBF55-ABBF-4BBB-B1C3-841F420B5B00}">
      <dgm:prSet/>
      <dgm:spPr/>
      <dgm:t>
        <a:bodyPr/>
        <a:lstStyle/>
        <a:p>
          <a:endParaRPr lang="en-US"/>
        </a:p>
      </dgm:t>
    </dgm:pt>
    <dgm:pt modelId="{A669CE16-D88D-4FBA-B43B-32E2A0D20809}">
      <dgm:prSet custT="1"/>
      <dgm:spPr/>
      <dgm:t>
        <a:bodyPr/>
        <a:lstStyle/>
        <a:p>
          <a:pPr algn="just"/>
          <a:r>
            <a:rPr lang="en-US" sz="1400" b="1" i="0" dirty="0">
              <a:solidFill>
                <a:schemeClr val="dk1"/>
              </a:solidFill>
              <a:effectLst/>
              <a:latin typeface="Arial" panose="020B0604020202020204" pitchFamily="34" charset="0"/>
              <a:ea typeface="+mn-ea"/>
              <a:cs typeface="Arial" panose="020B0604020202020204" pitchFamily="34" charset="0"/>
            </a:rPr>
            <a:t>Bloated Organizational Structure that is not fit for purpose;</a:t>
          </a:r>
        </a:p>
      </dgm:t>
    </dgm:pt>
    <dgm:pt modelId="{63D54B02-B75A-495C-83A1-9FA5677BECB5}" type="parTrans" cxnId="{CAA15E33-31EA-40B4-84A5-9EEDA8840989}">
      <dgm:prSet/>
      <dgm:spPr/>
      <dgm:t>
        <a:bodyPr/>
        <a:lstStyle/>
        <a:p>
          <a:endParaRPr lang="en-US"/>
        </a:p>
      </dgm:t>
    </dgm:pt>
    <dgm:pt modelId="{5C4844E7-911A-43EF-8E2E-12151701CE1C}" type="sibTrans" cxnId="{CAA15E33-31EA-40B4-84A5-9EEDA8840989}">
      <dgm:prSet/>
      <dgm:spPr/>
      <dgm:t>
        <a:bodyPr/>
        <a:lstStyle/>
        <a:p>
          <a:endParaRPr lang="en-US"/>
        </a:p>
      </dgm:t>
    </dgm:pt>
    <dgm:pt modelId="{0B19643E-BAD5-462F-9187-3D13202867B4}">
      <dgm:prSet custT="1"/>
      <dgm:spPr/>
      <dgm:t>
        <a:bodyPr/>
        <a:lstStyle/>
        <a:p>
          <a:pPr algn="just"/>
          <a:r>
            <a:rPr lang="en-GB" sz="1400" b="1" dirty="0">
              <a:latin typeface="Arial" panose="020B0604020202020204" pitchFamily="34" charset="0"/>
              <a:cs typeface="Arial" panose="020B0604020202020204" pitchFamily="34" charset="0"/>
            </a:rPr>
            <a:t>Payment of acting allowances to senior management and other employees contributes to the excessive salary bill;</a:t>
          </a:r>
          <a:endParaRPr lang="en-US" sz="1400" b="1" dirty="0">
            <a:latin typeface="Arial" panose="020B0604020202020204" pitchFamily="34" charset="0"/>
            <a:cs typeface="Arial" panose="020B0604020202020204" pitchFamily="34" charset="0"/>
          </a:endParaRPr>
        </a:p>
      </dgm:t>
    </dgm:pt>
    <dgm:pt modelId="{6071D7F9-6FA0-4D7B-AD1C-C66343DB0A28}" type="parTrans" cxnId="{00E8BC9D-51EA-41EF-8177-409441DE4B30}">
      <dgm:prSet/>
      <dgm:spPr/>
      <dgm:t>
        <a:bodyPr/>
        <a:lstStyle/>
        <a:p>
          <a:endParaRPr lang="en-US"/>
        </a:p>
      </dgm:t>
    </dgm:pt>
    <dgm:pt modelId="{430CE96E-CD84-451F-BB7B-104DD10C06D0}" type="sibTrans" cxnId="{00E8BC9D-51EA-41EF-8177-409441DE4B30}">
      <dgm:prSet/>
      <dgm:spPr/>
      <dgm:t>
        <a:bodyPr/>
        <a:lstStyle/>
        <a:p>
          <a:endParaRPr lang="en-US"/>
        </a:p>
      </dgm:t>
    </dgm:pt>
    <dgm:pt modelId="{91C8479B-74EE-4B70-B06F-9A9E80E4B231}">
      <dgm:prSet custT="1"/>
      <dgm:spPr/>
      <dgm:t>
        <a:bodyPr/>
        <a:lstStyle/>
        <a:p>
          <a:pPr algn="just"/>
          <a:r>
            <a:rPr lang="en-US" sz="1400" b="1" i="0" dirty="0">
              <a:solidFill>
                <a:schemeClr val="dk1"/>
              </a:solidFill>
              <a:effectLst/>
              <a:latin typeface="Arial" panose="020B0604020202020204" pitchFamily="34" charset="0"/>
              <a:ea typeface="+mn-ea"/>
              <a:cs typeface="Arial" panose="020B0604020202020204" pitchFamily="34" charset="0"/>
            </a:rPr>
            <a:t>Staff paid on the basis of Grade 6 Salary scales though a Grade 4 Municipality; </a:t>
          </a:r>
        </a:p>
      </dgm:t>
    </dgm:pt>
    <dgm:pt modelId="{1BE1EB2F-98C6-4F2F-8C27-5ECDD367E937}" type="parTrans" cxnId="{490A3B61-9878-4344-88CC-9AB837F8A255}">
      <dgm:prSet/>
      <dgm:spPr/>
      <dgm:t>
        <a:bodyPr/>
        <a:lstStyle/>
        <a:p>
          <a:endParaRPr lang="en-US"/>
        </a:p>
      </dgm:t>
    </dgm:pt>
    <dgm:pt modelId="{B62DECB4-9801-4222-9D61-944B4B75A9BD}" type="sibTrans" cxnId="{490A3B61-9878-4344-88CC-9AB837F8A255}">
      <dgm:prSet/>
      <dgm:spPr/>
      <dgm:t>
        <a:bodyPr/>
        <a:lstStyle/>
        <a:p>
          <a:endParaRPr lang="en-US"/>
        </a:p>
      </dgm:t>
    </dgm:pt>
    <dgm:pt modelId="{AC09E30D-7140-4205-BADE-E5DCC6217391}">
      <dgm:prSet custT="1"/>
      <dgm:spPr/>
      <dgm:t>
        <a:bodyPr/>
        <a:lstStyle/>
        <a:p>
          <a:pPr algn="just"/>
          <a:endParaRPr lang="en-US" sz="1400" b="1" i="0" dirty="0">
            <a:solidFill>
              <a:schemeClr val="dk1"/>
            </a:solidFill>
            <a:effectLst/>
            <a:latin typeface="Arial" panose="020B0604020202020204" pitchFamily="34" charset="0"/>
            <a:ea typeface="+mn-ea"/>
            <a:cs typeface="Arial" panose="020B0604020202020204" pitchFamily="34" charset="0"/>
          </a:endParaRPr>
        </a:p>
      </dgm:t>
    </dgm:pt>
    <dgm:pt modelId="{58024611-D868-4E2C-906B-29426F5594C8}" type="parTrans" cxnId="{B2F9C375-B3E9-4818-B64B-010D9A94A12B}">
      <dgm:prSet/>
      <dgm:spPr/>
      <dgm:t>
        <a:bodyPr/>
        <a:lstStyle/>
        <a:p>
          <a:endParaRPr lang="en-US"/>
        </a:p>
      </dgm:t>
    </dgm:pt>
    <dgm:pt modelId="{A1A86DAD-2A38-4EC0-81FE-018581CCEDBD}" type="sibTrans" cxnId="{B2F9C375-B3E9-4818-B64B-010D9A94A12B}">
      <dgm:prSet/>
      <dgm:spPr/>
      <dgm:t>
        <a:bodyPr/>
        <a:lstStyle/>
        <a:p>
          <a:endParaRPr lang="en-US"/>
        </a:p>
      </dgm:t>
    </dgm:pt>
    <dgm:pt modelId="{087ADC69-AD4C-43C9-AEF1-63610E18E78B}">
      <dgm:prSet custT="1"/>
      <dgm:spPr/>
      <dgm:t>
        <a:bodyPr/>
        <a:lstStyle/>
        <a:p>
          <a:pPr algn="just">
            <a:buClrTx/>
            <a:buSzTx/>
            <a:buFont typeface="Arial" panose="020B0604020202020204" pitchFamily="34" charset="0"/>
            <a:buChar char="•"/>
          </a:pPr>
          <a:r>
            <a:rPr lang="en-US" sz="1400" b="1" dirty="0">
              <a:solidFill>
                <a:schemeClr val="dk1"/>
              </a:solidFill>
              <a:effectLst/>
              <a:latin typeface="Arial" panose="020B0604020202020204" pitchFamily="34" charset="0"/>
              <a:ea typeface="+mn-ea"/>
              <a:cs typeface="Arial" panose="020B0604020202020204" pitchFamily="34" charset="0"/>
            </a:rPr>
            <a:t>Potential Ghost Employees;</a:t>
          </a:r>
          <a:endParaRPr lang="en-US" sz="1400" b="1" i="0" dirty="0">
            <a:solidFill>
              <a:schemeClr val="dk1"/>
            </a:solidFill>
            <a:effectLst/>
            <a:latin typeface="Arial" panose="020B0604020202020204" pitchFamily="34" charset="0"/>
            <a:ea typeface="+mn-ea"/>
            <a:cs typeface="Arial" panose="020B0604020202020204" pitchFamily="34" charset="0"/>
          </a:endParaRPr>
        </a:p>
      </dgm:t>
    </dgm:pt>
    <dgm:pt modelId="{620937FD-8776-4AE4-ADC7-4850104CB2CB}" type="parTrans" cxnId="{4EE269EF-7B2F-483C-B797-52DB32D39FA4}">
      <dgm:prSet/>
      <dgm:spPr/>
      <dgm:t>
        <a:bodyPr/>
        <a:lstStyle/>
        <a:p>
          <a:endParaRPr lang="en-US"/>
        </a:p>
      </dgm:t>
    </dgm:pt>
    <dgm:pt modelId="{BD567F02-3330-477C-811A-F51022976F33}" type="sibTrans" cxnId="{4EE269EF-7B2F-483C-B797-52DB32D39FA4}">
      <dgm:prSet/>
      <dgm:spPr/>
      <dgm:t>
        <a:bodyPr/>
        <a:lstStyle/>
        <a:p>
          <a:endParaRPr lang="en-US"/>
        </a:p>
      </dgm:t>
    </dgm:pt>
    <dgm:pt modelId="{42CCEFCD-38BA-405A-BA24-060F992F5858}">
      <dgm:prSet custT="1"/>
      <dgm:spPr/>
      <dgm:t>
        <a:bodyPr/>
        <a:lstStyle/>
        <a:p>
          <a:pPr algn="just"/>
          <a:r>
            <a:rPr lang="en-GB" sz="1400" b="1" dirty="0">
              <a:latin typeface="Arial" panose="020B0604020202020204" pitchFamily="34" charset="0"/>
              <a:cs typeface="Arial" panose="020B0604020202020204" pitchFamily="34" charset="0"/>
            </a:rPr>
            <a:t>Absorption of 60 of the 107 temporary employees which worked for the municipality for more than three months as general workers after the 2016 amalgamation process;</a:t>
          </a:r>
        </a:p>
      </dgm:t>
    </dgm:pt>
    <dgm:pt modelId="{5FDCCB43-BC57-4E90-B075-B5C2FF21CB53}" type="parTrans" cxnId="{CB531A7D-2328-4614-B755-770AB9065FA5}">
      <dgm:prSet/>
      <dgm:spPr/>
      <dgm:t>
        <a:bodyPr/>
        <a:lstStyle/>
        <a:p>
          <a:endParaRPr lang="en-US"/>
        </a:p>
      </dgm:t>
    </dgm:pt>
    <dgm:pt modelId="{86EE289A-3E5A-4EE3-8088-1EEC2CCD8FC8}" type="sibTrans" cxnId="{CB531A7D-2328-4614-B755-770AB9065FA5}">
      <dgm:prSet/>
      <dgm:spPr/>
      <dgm:t>
        <a:bodyPr/>
        <a:lstStyle/>
        <a:p>
          <a:endParaRPr lang="en-US"/>
        </a:p>
      </dgm:t>
    </dgm:pt>
    <dgm:pt modelId="{6298E14C-60E2-4440-8AEC-9108EAD3CBFA}">
      <dgm:prSet custT="1"/>
      <dgm:spPr/>
      <dgm:t>
        <a:bodyPr/>
        <a:lstStyle/>
        <a:p>
          <a:pPr algn="just"/>
          <a:r>
            <a:rPr lang="en-US" sz="1400" b="1" i="0" dirty="0">
              <a:solidFill>
                <a:schemeClr val="dk1"/>
              </a:solidFill>
              <a:effectLst/>
              <a:latin typeface="Arial" panose="020B0604020202020204" pitchFamily="34" charset="0"/>
              <a:ea typeface="+mn-ea"/>
              <a:cs typeface="Arial" panose="020B0604020202020204" pitchFamily="34" charset="0"/>
            </a:rPr>
            <a:t>Acting Arrangements resulting in functionaries occupying positions which task grade is beyond their competence; </a:t>
          </a:r>
        </a:p>
      </dgm:t>
    </dgm:pt>
    <dgm:pt modelId="{F537C55C-E8D1-4F79-8D38-CC042CBF0ECA}" type="parTrans" cxnId="{7FA07C03-190C-465D-B7D8-6A74D4FDDF19}">
      <dgm:prSet/>
      <dgm:spPr/>
      <dgm:t>
        <a:bodyPr/>
        <a:lstStyle/>
        <a:p>
          <a:endParaRPr lang="en-US"/>
        </a:p>
      </dgm:t>
    </dgm:pt>
    <dgm:pt modelId="{5B368797-C82D-46B1-A943-460070B0DDFE}" type="sibTrans" cxnId="{7FA07C03-190C-465D-B7D8-6A74D4FDDF19}">
      <dgm:prSet/>
      <dgm:spPr/>
      <dgm:t>
        <a:bodyPr/>
        <a:lstStyle/>
        <a:p>
          <a:endParaRPr lang="en-US"/>
        </a:p>
      </dgm:t>
    </dgm:pt>
    <dgm:pt modelId="{598D331D-6E69-4FC8-8A10-F4E965A63876}">
      <dgm:prSet custT="1"/>
      <dgm:spPr/>
      <dgm:t>
        <a:bodyPr/>
        <a:lstStyle/>
        <a:p>
          <a:pPr algn="just"/>
          <a:r>
            <a:rPr lang="en-US" sz="1400" b="1" i="0" dirty="0">
              <a:solidFill>
                <a:schemeClr val="dk1"/>
              </a:solidFill>
              <a:effectLst/>
              <a:latin typeface="Arial" panose="020B0604020202020204" pitchFamily="34" charset="0"/>
              <a:ea typeface="+mn-ea"/>
              <a:cs typeface="Arial" panose="020B0604020202020204" pitchFamily="34" charset="0"/>
            </a:rPr>
            <a:t>Excessive use of overtime;</a:t>
          </a:r>
        </a:p>
      </dgm:t>
    </dgm:pt>
    <dgm:pt modelId="{D3389BC4-FA77-4F37-B7C8-64A6A4006000}" type="parTrans" cxnId="{F18B28C7-13D7-4EF6-9A2A-3EE4785CC9D8}">
      <dgm:prSet/>
      <dgm:spPr/>
      <dgm:t>
        <a:bodyPr/>
        <a:lstStyle/>
        <a:p>
          <a:endParaRPr lang="en-US"/>
        </a:p>
      </dgm:t>
    </dgm:pt>
    <dgm:pt modelId="{8A1798CF-2A02-431C-B7C2-CAF6FA1344CF}" type="sibTrans" cxnId="{F18B28C7-13D7-4EF6-9A2A-3EE4785CC9D8}">
      <dgm:prSet/>
      <dgm:spPr/>
      <dgm:t>
        <a:bodyPr/>
        <a:lstStyle/>
        <a:p>
          <a:endParaRPr lang="en-US"/>
        </a:p>
      </dgm:t>
    </dgm:pt>
    <dgm:pt modelId="{A5D87918-832F-4B82-B99A-C241BFBD74D4}">
      <dgm:prSet custT="1"/>
      <dgm:spPr/>
      <dgm:t>
        <a:bodyPr/>
        <a:lstStyle/>
        <a:p>
          <a:pPr algn="just"/>
          <a:endParaRPr lang="en-US" sz="1200" b="1" i="0" dirty="0">
            <a:solidFill>
              <a:schemeClr val="dk1"/>
            </a:solidFill>
            <a:effectLst/>
            <a:latin typeface="Arial" panose="020B0604020202020204" pitchFamily="34" charset="0"/>
            <a:ea typeface="+mn-ea"/>
            <a:cs typeface="Arial" panose="020B0604020202020204" pitchFamily="34" charset="0"/>
          </a:endParaRPr>
        </a:p>
      </dgm:t>
    </dgm:pt>
    <dgm:pt modelId="{06A1F777-C22E-46F6-8664-61379A3BB34A}" type="parTrans" cxnId="{93D9C802-12EA-429B-BE4D-7A55C7F6EDC5}">
      <dgm:prSet/>
      <dgm:spPr/>
      <dgm:t>
        <a:bodyPr/>
        <a:lstStyle/>
        <a:p>
          <a:endParaRPr lang="en-US"/>
        </a:p>
      </dgm:t>
    </dgm:pt>
    <dgm:pt modelId="{D6BDC6BB-1FA9-481B-8D9C-8E0915DA2262}" type="sibTrans" cxnId="{93D9C802-12EA-429B-BE4D-7A55C7F6EDC5}">
      <dgm:prSet/>
      <dgm:spPr/>
      <dgm:t>
        <a:bodyPr/>
        <a:lstStyle/>
        <a:p>
          <a:endParaRPr lang="en-US"/>
        </a:p>
      </dgm:t>
    </dgm:pt>
    <dgm:pt modelId="{CB87A8CD-4421-4B5B-8AC9-52C096B92479}">
      <dgm:prSet custT="1"/>
      <dgm:spPr/>
      <dgm:t>
        <a:bodyPr/>
        <a:lstStyle/>
        <a:p>
          <a:pPr algn="just">
            <a:buClrTx/>
            <a:buSzTx/>
            <a:buFont typeface="Arial" panose="020B0604020202020204" pitchFamily="34" charset="0"/>
            <a:buChar char="•"/>
          </a:pPr>
          <a:r>
            <a:rPr lang="en-US" sz="1400" b="1" i="0" dirty="0">
              <a:solidFill>
                <a:schemeClr val="dk1"/>
              </a:solidFill>
              <a:effectLst/>
              <a:latin typeface="Arial" panose="020B0604020202020204" pitchFamily="34" charset="0"/>
              <a:ea typeface="+mn-ea"/>
              <a:cs typeface="Arial" panose="020B0604020202020204" pitchFamily="34" charset="0"/>
            </a:rPr>
            <a:t>Lack of technical skills especially for service delivery (e.g. Municipality has no qualified electrical Engineer on its payroll); and</a:t>
          </a:r>
        </a:p>
      </dgm:t>
    </dgm:pt>
    <dgm:pt modelId="{252A6D8D-31F7-460D-8C38-89ECFD40E683}" type="parTrans" cxnId="{CD6146E1-A9B6-4A64-848C-D7BCC0B6FFCB}">
      <dgm:prSet/>
      <dgm:spPr/>
      <dgm:t>
        <a:bodyPr/>
        <a:lstStyle/>
        <a:p>
          <a:endParaRPr lang="en-US"/>
        </a:p>
      </dgm:t>
    </dgm:pt>
    <dgm:pt modelId="{A6F514F1-D1A0-4E12-B402-07345F0807D4}" type="sibTrans" cxnId="{CD6146E1-A9B6-4A64-848C-D7BCC0B6FFCB}">
      <dgm:prSet/>
      <dgm:spPr/>
      <dgm:t>
        <a:bodyPr/>
        <a:lstStyle/>
        <a:p>
          <a:endParaRPr lang="en-US"/>
        </a:p>
      </dgm:t>
    </dgm:pt>
    <dgm:pt modelId="{69825217-EF3E-4B88-B793-FE1A15196EA6}">
      <dgm:prSet custT="1"/>
      <dgm:spPr/>
      <dgm:t>
        <a:bodyPr/>
        <a:lstStyle/>
        <a:p>
          <a:pPr algn="just"/>
          <a:r>
            <a:rPr lang="en-GB" sz="1400" b="1" dirty="0">
              <a:latin typeface="Arial" panose="020B0604020202020204" pitchFamily="34" charset="0"/>
              <a:cs typeface="Arial" panose="020B0604020202020204" pitchFamily="34" charset="0"/>
            </a:rPr>
            <a:t>Allegations of unlawful suspensions and dismissal of employees.</a:t>
          </a:r>
          <a:endParaRPr lang="en-US" sz="1400" b="1" i="0" dirty="0">
            <a:solidFill>
              <a:schemeClr val="dk1"/>
            </a:solidFill>
            <a:effectLst/>
            <a:latin typeface="+mn-lt"/>
            <a:ea typeface="+mn-ea"/>
            <a:cs typeface="+mn-cs"/>
          </a:endParaRPr>
        </a:p>
      </dgm:t>
    </dgm:pt>
    <dgm:pt modelId="{C5D1CF6B-B50A-4531-830A-F213B804B08E}" type="parTrans" cxnId="{6876F0DA-6AD0-47E6-B58F-7FE2338F6679}">
      <dgm:prSet/>
      <dgm:spPr/>
      <dgm:t>
        <a:bodyPr/>
        <a:lstStyle/>
        <a:p>
          <a:endParaRPr lang="en-US"/>
        </a:p>
      </dgm:t>
    </dgm:pt>
    <dgm:pt modelId="{E9BD29B6-58C4-4D49-A3D9-06DB4B350104}" type="sibTrans" cxnId="{6876F0DA-6AD0-47E6-B58F-7FE2338F6679}">
      <dgm:prSet/>
      <dgm:spPr/>
      <dgm:t>
        <a:bodyPr/>
        <a:lstStyle/>
        <a:p>
          <a:endParaRPr lang="en-US"/>
        </a:p>
      </dgm:t>
    </dgm:pt>
    <dgm:pt modelId="{1C9F85BA-3C94-4E9B-A721-778A2003D5BB}" type="pres">
      <dgm:prSet presAssocID="{FC3B2905-7AEB-455F-8812-37CCDF0F0A71}" presName="Name0" presStyleCnt="0">
        <dgm:presLayoutVars>
          <dgm:dir/>
          <dgm:animLvl val="lvl"/>
          <dgm:resizeHandles val="exact"/>
        </dgm:presLayoutVars>
      </dgm:prSet>
      <dgm:spPr/>
      <dgm:t>
        <a:bodyPr/>
        <a:lstStyle/>
        <a:p>
          <a:endParaRPr lang="en-US"/>
        </a:p>
      </dgm:t>
    </dgm:pt>
    <dgm:pt modelId="{00F7EE64-9A07-4CDB-87E7-5FF027CC3C7A}" type="pres">
      <dgm:prSet presAssocID="{24FE71BB-4123-4E66-9F62-2490C44E42B3}" presName="linNode" presStyleCnt="0"/>
      <dgm:spPr/>
    </dgm:pt>
    <dgm:pt modelId="{29856624-010C-43A3-90AC-59FEE0ADEDF1}" type="pres">
      <dgm:prSet presAssocID="{24FE71BB-4123-4E66-9F62-2490C44E42B3}" presName="parentText" presStyleLbl="node1" presStyleIdx="0" presStyleCnt="2" custScaleX="79695" custScaleY="90927">
        <dgm:presLayoutVars>
          <dgm:chMax val="1"/>
          <dgm:bulletEnabled val="1"/>
        </dgm:presLayoutVars>
      </dgm:prSet>
      <dgm:spPr/>
      <dgm:t>
        <a:bodyPr/>
        <a:lstStyle/>
        <a:p>
          <a:endParaRPr lang="en-US"/>
        </a:p>
      </dgm:t>
    </dgm:pt>
    <dgm:pt modelId="{9DD2A5E3-495C-476E-A76C-AFECF4971839}" type="pres">
      <dgm:prSet presAssocID="{24FE71BB-4123-4E66-9F62-2490C44E42B3}" presName="descendantText" presStyleLbl="alignAccFollowNode1" presStyleIdx="0" presStyleCnt="2" custScaleX="181127" custScaleY="205662" custLinFactNeighborX="10" custLinFactNeighborY="-9">
        <dgm:presLayoutVars>
          <dgm:bulletEnabled val="1"/>
        </dgm:presLayoutVars>
      </dgm:prSet>
      <dgm:spPr/>
      <dgm:t>
        <a:bodyPr/>
        <a:lstStyle/>
        <a:p>
          <a:endParaRPr lang="en-US"/>
        </a:p>
      </dgm:t>
    </dgm:pt>
    <dgm:pt modelId="{753E822C-6E07-438B-8867-3FEF9BB4ED9B}" type="pres">
      <dgm:prSet presAssocID="{82FFDDA2-591F-4BD6-8036-832FCE27A28E}" presName="sp" presStyleCnt="0"/>
      <dgm:spPr/>
    </dgm:pt>
    <dgm:pt modelId="{FB0ABB20-41F9-4272-993B-6045B7DE8B48}" type="pres">
      <dgm:prSet presAssocID="{45C0FA2F-1010-4267-A23B-868261AC87B2}" presName="linNode" presStyleCnt="0"/>
      <dgm:spPr/>
    </dgm:pt>
    <dgm:pt modelId="{D51F1D74-D9F9-42F1-AECE-217C06009BAD}" type="pres">
      <dgm:prSet presAssocID="{45C0FA2F-1010-4267-A23B-868261AC87B2}" presName="parentText" presStyleLbl="node1" presStyleIdx="1" presStyleCnt="2" custScaleX="84988" custScaleY="83893">
        <dgm:presLayoutVars>
          <dgm:chMax val="1"/>
          <dgm:bulletEnabled val="1"/>
        </dgm:presLayoutVars>
      </dgm:prSet>
      <dgm:spPr/>
      <dgm:t>
        <a:bodyPr/>
        <a:lstStyle/>
        <a:p>
          <a:endParaRPr lang="en-US"/>
        </a:p>
      </dgm:t>
    </dgm:pt>
    <dgm:pt modelId="{70E92798-EDBB-4B71-A9F4-69158CBC6263}" type="pres">
      <dgm:prSet presAssocID="{45C0FA2F-1010-4267-A23B-868261AC87B2}" presName="descendantText" presStyleLbl="alignAccFollowNode1" presStyleIdx="1" presStyleCnt="2" custScaleX="186957" custScaleY="210278" custLinFactNeighborX="8290" custLinFactNeighborY="63222">
        <dgm:presLayoutVars>
          <dgm:bulletEnabled val="1"/>
        </dgm:presLayoutVars>
      </dgm:prSet>
      <dgm:spPr/>
      <dgm:t>
        <a:bodyPr/>
        <a:lstStyle/>
        <a:p>
          <a:endParaRPr lang="en-US"/>
        </a:p>
      </dgm:t>
    </dgm:pt>
  </dgm:ptLst>
  <dgm:cxnLst>
    <dgm:cxn modelId="{1A505D04-D6B4-49F5-8D3C-4C2A0B610788}" type="presOf" srcId="{A669CE16-D88D-4FBA-B43B-32E2A0D20809}" destId="{70E92798-EDBB-4B71-A9F4-69158CBC6263}" srcOrd="0" destOrd="2" presId="urn:microsoft.com/office/officeart/2005/8/layout/vList5"/>
    <dgm:cxn modelId="{3DDDAFCC-0A9B-45AE-8FC9-6B583BAAA3E8}" type="presOf" srcId="{C2F37928-9638-4F26-9F38-810EAF109630}" destId="{9DD2A5E3-495C-476E-A76C-AFECF4971839}" srcOrd="0" destOrd="15" presId="urn:microsoft.com/office/officeart/2005/8/layout/vList5"/>
    <dgm:cxn modelId="{9D52CAD3-4EC7-4382-AE8A-B38F680FBA3E}" type="presOf" srcId="{D4F59D5F-E1DA-4933-AE29-9797009D3A84}" destId="{9DD2A5E3-495C-476E-A76C-AFECF4971839}" srcOrd="0" destOrd="12" presId="urn:microsoft.com/office/officeart/2005/8/layout/vList5"/>
    <dgm:cxn modelId="{2E90FBEF-1A53-4CDA-BFFE-EBEAAFD0AAB9}" type="presOf" srcId="{087ADC69-AD4C-43C9-AEF1-63610E18E78B}" destId="{70E92798-EDBB-4B71-A9F4-69158CBC6263}" srcOrd="0" destOrd="5" presId="urn:microsoft.com/office/officeart/2005/8/layout/vList5"/>
    <dgm:cxn modelId="{A121AF0D-3ED5-4D92-8567-00C0BA9A6600}" srcId="{24FE71BB-4123-4E66-9F62-2490C44E42B3}" destId="{D3860918-32B6-431D-918B-883EA6CA18EA}" srcOrd="10" destOrd="0" parTransId="{31700223-67EB-4E4D-97E2-252D8CC0E3F1}" sibTransId="{0F16930C-89C6-4AF5-8DD2-296AAD12DB18}"/>
    <dgm:cxn modelId="{2752DF79-A42F-4F3E-B760-2573B4092A3A}" srcId="{24FE71BB-4123-4E66-9F62-2490C44E42B3}" destId="{F110A251-2D79-4546-AF8A-519E315D474B}" srcOrd="14" destOrd="0" parTransId="{6A5B1CE5-3A58-4040-8981-51929546484D}" sibTransId="{0C544DEB-AF61-4790-821A-BD5B2936489E}"/>
    <dgm:cxn modelId="{CD6146E1-A9B6-4A64-848C-D7BCC0B6FFCB}" srcId="{45C0FA2F-1010-4267-A23B-868261AC87B2}" destId="{CB87A8CD-4421-4B5B-8AC9-52C096B92479}" srcOrd="9" destOrd="0" parTransId="{252A6D8D-31F7-460D-8C38-89ECFD40E683}" sibTransId="{A6F514F1-D1A0-4E12-B402-07345F0807D4}"/>
    <dgm:cxn modelId="{490A3B61-9878-4344-88CC-9AB837F8A255}" srcId="{45C0FA2F-1010-4267-A23B-868261AC87B2}" destId="{91C8479B-74EE-4B70-B06F-9A9E80E4B231}" srcOrd="4" destOrd="0" parTransId="{1BE1EB2F-98C6-4F2F-8C27-5ECDD367E937}" sibTransId="{B62DECB4-9801-4222-9D61-944B4B75A9BD}"/>
    <dgm:cxn modelId="{75DDDBBB-8ED8-432C-B923-B486E40F6512}" srcId="{24FE71BB-4123-4E66-9F62-2490C44E42B3}" destId="{D4F59D5F-E1DA-4933-AE29-9797009D3A84}" srcOrd="12" destOrd="0" parTransId="{B3825744-EEC4-4128-A43F-795F05495E68}" sibTransId="{16DCF0C4-81B3-44C3-9C93-90DD4BAB2273}"/>
    <dgm:cxn modelId="{7093D407-015D-49A1-ACE2-E7D35E3FED28}" type="presOf" srcId="{3DD05B38-0FB9-44CD-929E-305164CC0377}" destId="{9DD2A5E3-495C-476E-A76C-AFECF4971839}" srcOrd="0" destOrd="9" presId="urn:microsoft.com/office/officeart/2005/8/layout/vList5"/>
    <dgm:cxn modelId="{C2DA74A0-BEEF-43CB-A472-68F4BC2F96C5}" type="presOf" srcId="{D3860918-32B6-431D-918B-883EA6CA18EA}" destId="{9DD2A5E3-495C-476E-A76C-AFECF4971839}" srcOrd="0" destOrd="10" presId="urn:microsoft.com/office/officeart/2005/8/layout/vList5"/>
    <dgm:cxn modelId="{4EE269EF-7B2F-483C-B797-52DB32D39FA4}" srcId="{45C0FA2F-1010-4267-A23B-868261AC87B2}" destId="{087ADC69-AD4C-43C9-AEF1-63610E18E78B}" srcOrd="5" destOrd="0" parTransId="{620937FD-8776-4AE4-ADC7-4850104CB2CB}" sibTransId="{BD567F02-3330-477C-811A-F51022976F33}"/>
    <dgm:cxn modelId="{7DEFE064-1C77-4804-9373-BA33A6616BAD}" srcId="{24FE71BB-4123-4E66-9F62-2490C44E42B3}" destId="{805E1927-266D-4703-946B-7C324CFA8BD0}" srcOrd="2" destOrd="0" parTransId="{B3407C85-F256-491A-9D19-AA8F837B5F2E}" sibTransId="{D1EDAE4F-3BDD-4136-A971-C7FB2B8F2ABF}"/>
    <dgm:cxn modelId="{7D8E7060-1237-4AC2-ADF6-BB4C03653B64}" type="presOf" srcId="{F110A251-2D79-4546-AF8A-519E315D474B}" destId="{9DD2A5E3-495C-476E-A76C-AFECF4971839}" srcOrd="0" destOrd="14" presId="urn:microsoft.com/office/officeart/2005/8/layout/vList5"/>
    <dgm:cxn modelId="{C0A6EF79-C7C7-4033-845C-6BCF38460949}" type="presOf" srcId="{42CCEFCD-38BA-405A-BA24-060F992F5858}" destId="{70E92798-EDBB-4B71-A9F4-69158CBC6263}" srcOrd="0" destOrd="6" presId="urn:microsoft.com/office/officeart/2005/8/layout/vList5"/>
    <dgm:cxn modelId="{EC6CFE99-A243-4E5C-B898-63A66413C80B}" type="presOf" srcId="{9C62B418-C9A0-4216-84A4-656D5B20C34A}" destId="{9DD2A5E3-495C-476E-A76C-AFECF4971839}" srcOrd="0" destOrd="7" presId="urn:microsoft.com/office/officeart/2005/8/layout/vList5"/>
    <dgm:cxn modelId="{5A243BFE-0192-4B61-9C97-35D2DB58CF85}" srcId="{24FE71BB-4123-4E66-9F62-2490C44E42B3}" destId="{3DD05B38-0FB9-44CD-929E-305164CC0377}" srcOrd="9" destOrd="0" parTransId="{D3C2D099-FF21-4FD9-AAD1-7FA4F459D3D5}" sibTransId="{49144AAB-CCCD-487A-A422-C6A07AA3D995}"/>
    <dgm:cxn modelId="{6876F0DA-6AD0-47E6-B58F-7FE2338F6679}" srcId="{45C0FA2F-1010-4267-A23B-868261AC87B2}" destId="{69825217-EF3E-4B88-B793-FE1A15196EA6}" srcOrd="10" destOrd="0" parTransId="{C5D1CF6B-B50A-4531-830A-F213B804B08E}" sibTransId="{E9BD29B6-58C4-4D49-A3D9-06DB4B350104}"/>
    <dgm:cxn modelId="{F1F2666C-C878-4F4A-8EF6-720616EF3A89}" srcId="{24FE71BB-4123-4E66-9F62-2490C44E42B3}" destId="{6B121D6C-0197-43F2-882C-FEC92D0619A1}" srcOrd="5" destOrd="0" parTransId="{6456F74C-B2AA-47D3-894E-1B43A50D44A8}" sibTransId="{8971D708-E950-4C9F-A0E9-8A71285C62CE}"/>
    <dgm:cxn modelId="{93D9C802-12EA-429B-BE4D-7A55C7F6EDC5}" srcId="{45C0FA2F-1010-4267-A23B-868261AC87B2}" destId="{A5D87918-832F-4B82-B99A-C241BFBD74D4}" srcOrd="11" destOrd="0" parTransId="{06A1F777-C22E-46F6-8664-61379A3BB34A}" sibTransId="{D6BDC6BB-1FA9-481B-8D9C-8E0915DA2262}"/>
    <dgm:cxn modelId="{CA5E7B42-900B-40EA-9133-0461F8D4C57D}" type="presOf" srcId="{D462EC37-0847-41E9-ABF9-D9EB844136A0}" destId="{9DD2A5E3-495C-476E-A76C-AFECF4971839}" srcOrd="0" destOrd="4" presId="urn:microsoft.com/office/officeart/2005/8/layout/vList5"/>
    <dgm:cxn modelId="{53D61612-D316-4DF4-82AE-BC56AA3B24D3}" type="presOf" srcId="{6B121D6C-0197-43F2-882C-FEC92D0619A1}" destId="{9DD2A5E3-495C-476E-A76C-AFECF4971839}" srcOrd="0" destOrd="5" presId="urn:microsoft.com/office/officeart/2005/8/layout/vList5"/>
    <dgm:cxn modelId="{D06EBF55-ABBF-4BBB-B1C3-841F420B5B00}" srcId="{45C0FA2F-1010-4267-A23B-868261AC87B2}" destId="{78D2F8E5-683F-4F4D-922D-80E8E35F3E60}" srcOrd="1" destOrd="0" parTransId="{24A5F9C1-3C03-490C-BDAC-4E5DECE9D825}" sibTransId="{B75E4319-513E-4ACA-945B-6C634A7F261B}"/>
    <dgm:cxn modelId="{4ADBDB96-1A71-4B9F-A980-AEF05BB0CAAC}" type="presOf" srcId="{91C8479B-74EE-4B70-B06F-9A9E80E4B231}" destId="{70E92798-EDBB-4B71-A9F4-69158CBC6263}" srcOrd="0" destOrd="4" presId="urn:microsoft.com/office/officeart/2005/8/layout/vList5"/>
    <dgm:cxn modelId="{CAA15E33-31EA-40B4-84A5-9EEDA8840989}" srcId="{45C0FA2F-1010-4267-A23B-868261AC87B2}" destId="{A669CE16-D88D-4FBA-B43B-32E2A0D20809}" srcOrd="2" destOrd="0" parTransId="{63D54B02-B75A-495C-83A1-9FA5677BECB5}" sibTransId="{5C4844E7-911A-43EF-8E2E-12151701CE1C}"/>
    <dgm:cxn modelId="{9FAE0B2A-D3DA-48E6-B079-E4B99FE505FC}" type="presOf" srcId="{169080A0-1BCA-4EBE-8288-5D3BEE9FE767}" destId="{9DD2A5E3-495C-476E-A76C-AFECF4971839}" srcOrd="0" destOrd="6" presId="urn:microsoft.com/office/officeart/2005/8/layout/vList5"/>
    <dgm:cxn modelId="{6815AA78-8356-4E8B-B35C-A504AFD72706}" srcId="{FC3B2905-7AEB-455F-8812-37CCDF0F0A71}" destId="{45C0FA2F-1010-4267-A23B-868261AC87B2}" srcOrd="1" destOrd="0" parTransId="{DCA7CE03-5A94-4998-B38D-EE1F93C7D59D}" sibTransId="{9A77E094-3F2D-4D6F-8F98-A014720F25F4}"/>
    <dgm:cxn modelId="{C7F28E33-9B2E-4AD7-8AF5-3D5BB80A40AA}" srcId="{24FE71BB-4123-4E66-9F62-2490C44E42B3}" destId="{D462EC37-0847-41E9-ABF9-D9EB844136A0}" srcOrd="4" destOrd="0" parTransId="{03A2B5D8-387F-4E5A-8688-A72AC5922F33}" sibTransId="{09B8A785-D220-42FD-A2AC-B6011036045E}"/>
    <dgm:cxn modelId="{EA1F2882-D51A-4CC1-8F65-A51398274B07}" srcId="{24FE71BB-4123-4E66-9F62-2490C44E42B3}" destId="{219FF838-61D8-49F6-BC00-CE8F19429724}" srcOrd="13" destOrd="0" parTransId="{C26B2CA8-907B-4E14-BBCD-2B32AD2D3C94}" sibTransId="{A8C40639-D803-4347-A96C-68DDDF883663}"/>
    <dgm:cxn modelId="{3C43B6F5-0C64-4DA0-898A-24E596F9584F}" srcId="{45C0FA2F-1010-4267-A23B-868261AC87B2}" destId="{A5F7D1D0-AF6E-407E-B844-40F74A6D9FFA}" srcOrd="0" destOrd="0" parTransId="{945096FA-48D5-4466-BD2D-3E374FC13D11}" sibTransId="{DB084D3F-689A-48F7-B9BB-61FC2C8B7F4D}"/>
    <dgm:cxn modelId="{DDBE9D3F-9237-4708-AD4F-14DF0F614F40}" type="presOf" srcId="{45C0FA2F-1010-4267-A23B-868261AC87B2}" destId="{D51F1D74-D9F9-42F1-AECE-217C06009BAD}" srcOrd="0" destOrd="0" presId="urn:microsoft.com/office/officeart/2005/8/layout/vList5"/>
    <dgm:cxn modelId="{73307F76-9A08-4616-A19A-4838A955029A}" type="presOf" srcId="{DF73E96B-85F1-4D7E-AE13-37299DCA4538}" destId="{9DD2A5E3-495C-476E-A76C-AFECF4971839}" srcOrd="0" destOrd="0" presId="urn:microsoft.com/office/officeart/2005/8/layout/vList5"/>
    <dgm:cxn modelId="{F2EEF13E-6D08-4A16-9BDA-75D441459F48}" type="presOf" srcId="{CB87A8CD-4421-4B5B-8AC9-52C096B92479}" destId="{70E92798-EDBB-4B71-A9F4-69158CBC6263}" srcOrd="0" destOrd="9" presId="urn:microsoft.com/office/officeart/2005/8/layout/vList5"/>
    <dgm:cxn modelId="{7D440570-1BF5-4D47-B0D7-71C996DDEEAB}" srcId="{24FE71BB-4123-4E66-9F62-2490C44E42B3}" destId="{A392A9A6-4D6B-4922-BC65-AA97497A0521}" srcOrd="11" destOrd="0" parTransId="{B8677CE9-1444-417B-810F-BD854AE919A6}" sibTransId="{03084C12-6640-4980-B4BA-C612A3234C27}"/>
    <dgm:cxn modelId="{7D4BA79A-3A67-4199-8D60-EE1E989EAB89}" type="presOf" srcId="{24FE71BB-4123-4E66-9F62-2490C44E42B3}" destId="{29856624-010C-43A3-90AC-59FEE0ADEDF1}" srcOrd="0" destOrd="0" presId="urn:microsoft.com/office/officeart/2005/8/layout/vList5"/>
    <dgm:cxn modelId="{EE0EAFB9-A434-466D-990F-2C6153AA33EC}" type="presOf" srcId="{598D331D-6E69-4FC8-8A10-F4E965A63876}" destId="{70E92798-EDBB-4B71-A9F4-69158CBC6263}" srcOrd="0" destOrd="8" presId="urn:microsoft.com/office/officeart/2005/8/layout/vList5"/>
    <dgm:cxn modelId="{31199869-4A57-4DC1-8314-06C4F3D7632C}" type="presOf" srcId="{B9375CA7-FD9C-4DCB-A1C9-4B3FBBF0D874}" destId="{9DD2A5E3-495C-476E-A76C-AFECF4971839}" srcOrd="0" destOrd="3" presId="urn:microsoft.com/office/officeart/2005/8/layout/vList5"/>
    <dgm:cxn modelId="{7FA07C03-190C-465D-B7D8-6A74D4FDDF19}" srcId="{45C0FA2F-1010-4267-A23B-868261AC87B2}" destId="{6298E14C-60E2-4440-8AEC-9108EAD3CBFA}" srcOrd="7" destOrd="0" parTransId="{F537C55C-E8D1-4F79-8D38-CC042CBF0ECA}" sibTransId="{5B368797-C82D-46B1-A943-460070B0DDFE}"/>
    <dgm:cxn modelId="{08472915-5998-4075-B428-8172FA410FEA}" type="presOf" srcId="{78D2F8E5-683F-4F4D-922D-80E8E35F3E60}" destId="{70E92798-EDBB-4B71-A9F4-69158CBC6263}" srcOrd="0" destOrd="1" presId="urn:microsoft.com/office/officeart/2005/8/layout/vList5"/>
    <dgm:cxn modelId="{B2F9C375-B3E9-4818-B64B-010D9A94A12B}" srcId="{45C0FA2F-1010-4267-A23B-868261AC87B2}" destId="{AC09E30D-7140-4205-BADE-E5DCC6217391}" srcOrd="12" destOrd="0" parTransId="{58024611-D868-4E2C-906B-29426F5594C8}" sibTransId="{A1A86DAD-2A38-4EC0-81FE-018581CCEDBD}"/>
    <dgm:cxn modelId="{88922167-2592-4B0F-A0FD-B026DBC09728}" type="presOf" srcId="{219FF838-61D8-49F6-BC00-CE8F19429724}" destId="{9DD2A5E3-495C-476E-A76C-AFECF4971839}" srcOrd="0" destOrd="13" presId="urn:microsoft.com/office/officeart/2005/8/layout/vList5"/>
    <dgm:cxn modelId="{93149644-A0A4-4F91-B94E-D6A63255E134}" type="presOf" srcId="{02E6E291-30D4-4AAF-A605-9F6C16275767}" destId="{9DD2A5E3-495C-476E-A76C-AFECF4971839}" srcOrd="0" destOrd="1" presId="urn:microsoft.com/office/officeart/2005/8/layout/vList5"/>
    <dgm:cxn modelId="{AB56BA37-CAD0-49B9-9D26-8D02C3E6EDBC}" type="presOf" srcId="{69825217-EF3E-4B88-B793-FE1A15196EA6}" destId="{70E92798-EDBB-4B71-A9F4-69158CBC6263}" srcOrd="0" destOrd="10" presId="urn:microsoft.com/office/officeart/2005/8/layout/vList5"/>
    <dgm:cxn modelId="{F18B28C7-13D7-4EF6-9A2A-3EE4785CC9D8}" srcId="{45C0FA2F-1010-4267-A23B-868261AC87B2}" destId="{598D331D-6E69-4FC8-8A10-F4E965A63876}" srcOrd="8" destOrd="0" parTransId="{D3389BC4-FA77-4F37-B7C8-64A6A4006000}" sibTransId="{8A1798CF-2A02-431C-B7C2-CAF6FA1344CF}"/>
    <dgm:cxn modelId="{CFE3AE7A-2E29-419B-A354-08F54572EDB8}" type="presOf" srcId="{0B19643E-BAD5-462F-9187-3D13202867B4}" destId="{70E92798-EDBB-4B71-A9F4-69158CBC6263}" srcOrd="0" destOrd="3" presId="urn:microsoft.com/office/officeart/2005/8/layout/vList5"/>
    <dgm:cxn modelId="{0D9ADF73-A63F-464D-88AD-338EAA17FBE3}" srcId="{24FE71BB-4123-4E66-9F62-2490C44E42B3}" destId="{C2F37928-9638-4F26-9F38-810EAF109630}" srcOrd="15" destOrd="0" parTransId="{D99188AD-2D20-463A-865E-B12BC55677C2}" sibTransId="{0E4AF44D-1B5E-480D-B73D-47B28E31F045}"/>
    <dgm:cxn modelId="{F583C582-913E-4B21-AE5C-4669F6919BF3}" srcId="{24FE71BB-4123-4E66-9F62-2490C44E42B3}" destId="{B9375CA7-FD9C-4DCB-A1C9-4B3FBBF0D874}" srcOrd="3" destOrd="0" parTransId="{181F05E5-E21B-4393-8795-BF4D1492BBEF}" sibTransId="{E5908D40-7C9D-4D54-AB2B-9F4A1935A2C3}"/>
    <dgm:cxn modelId="{92B9E9BA-E649-4923-A940-2A5E795BB87E}" type="presOf" srcId="{6298E14C-60E2-4440-8AEC-9108EAD3CBFA}" destId="{70E92798-EDBB-4B71-A9F4-69158CBC6263}" srcOrd="0" destOrd="7" presId="urn:microsoft.com/office/officeart/2005/8/layout/vList5"/>
    <dgm:cxn modelId="{06177814-E046-4BD3-8BCC-1733761647AA}" srcId="{24FE71BB-4123-4E66-9F62-2490C44E42B3}" destId="{9C62B418-C9A0-4216-84A4-656D5B20C34A}" srcOrd="7" destOrd="0" parTransId="{91BED868-12EC-43B4-9E50-2F0B85F92554}" sibTransId="{0F869A94-CE6A-4A1C-8E84-4B47D42BF3F1}"/>
    <dgm:cxn modelId="{E23A97EB-D888-4A18-B0E3-4DC8D202443D}" type="presOf" srcId="{A392A9A6-4D6B-4922-BC65-AA97497A0521}" destId="{9DD2A5E3-495C-476E-A76C-AFECF4971839}" srcOrd="0" destOrd="11" presId="urn:microsoft.com/office/officeart/2005/8/layout/vList5"/>
    <dgm:cxn modelId="{CB531A7D-2328-4614-B755-770AB9065FA5}" srcId="{45C0FA2F-1010-4267-A23B-868261AC87B2}" destId="{42CCEFCD-38BA-405A-BA24-060F992F5858}" srcOrd="6" destOrd="0" parTransId="{5FDCCB43-BC57-4E90-B075-B5C2FF21CB53}" sibTransId="{86EE289A-3E5A-4EE3-8088-1EEC2CCD8FC8}"/>
    <dgm:cxn modelId="{2572ED5A-2742-4676-AC5C-462DA9CFEE8C}" type="presOf" srcId="{805E1927-266D-4703-946B-7C324CFA8BD0}" destId="{9DD2A5E3-495C-476E-A76C-AFECF4971839}" srcOrd="0" destOrd="2" presId="urn:microsoft.com/office/officeart/2005/8/layout/vList5"/>
    <dgm:cxn modelId="{C4DB32E4-A1DE-41F8-B30D-9DB252EEB403}" type="presOf" srcId="{A5D87918-832F-4B82-B99A-C241BFBD74D4}" destId="{70E92798-EDBB-4B71-A9F4-69158CBC6263}" srcOrd="0" destOrd="11" presId="urn:microsoft.com/office/officeart/2005/8/layout/vList5"/>
    <dgm:cxn modelId="{00E8BC9D-51EA-41EF-8177-409441DE4B30}" srcId="{45C0FA2F-1010-4267-A23B-868261AC87B2}" destId="{0B19643E-BAD5-462F-9187-3D13202867B4}" srcOrd="3" destOrd="0" parTransId="{6071D7F9-6FA0-4D7B-AD1C-C66343DB0A28}" sibTransId="{430CE96E-CD84-451F-BB7B-104DD10C06D0}"/>
    <dgm:cxn modelId="{89C0ECCF-31C3-49B7-8A2D-D508ED398237}" srcId="{24FE71BB-4123-4E66-9F62-2490C44E42B3}" destId="{169080A0-1BCA-4EBE-8288-5D3BEE9FE767}" srcOrd="6" destOrd="0" parTransId="{3FF81C94-F8F0-4A87-9D53-80A00117DFDD}" sibTransId="{8D16D4B6-D1FA-4686-88A7-2E7BB2FEF39B}"/>
    <dgm:cxn modelId="{50E018FC-58A0-40DD-B9B5-82397B36643D}" type="presOf" srcId="{CB2637A8-E0C5-4A9F-ABE0-F8813A6826CC}" destId="{9DD2A5E3-495C-476E-A76C-AFECF4971839}" srcOrd="0" destOrd="8" presId="urn:microsoft.com/office/officeart/2005/8/layout/vList5"/>
    <dgm:cxn modelId="{769CF5B6-8BC2-4753-9E87-B53575E4206F}" srcId="{24FE71BB-4123-4E66-9F62-2490C44E42B3}" destId="{02E6E291-30D4-4AAF-A605-9F6C16275767}" srcOrd="1" destOrd="0" parTransId="{6002E5BA-0A68-4028-A7BF-16CFF15BC7FC}" sibTransId="{4232AFBE-A1B9-4CEE-857C-BD65069A69A5}"/>
    <dgm:cxn modelId="{E956A285-7449-4F97-908E-DD294B190E44}" srcId="{24FE71BB-4123-4E66-9F62-2490C44E42B3}" destId="{DF73E96B-85F1-4D7E-AE13-37299DCA4538}" srcOrd="0" destOrd="0" parTransId="{7D405ACA-596B-46DF-BE58-FD0BC1B35106}" sibTransId="{F4486283-0ABF-49E8-B370-29DA909889B9}"/>
    <dgm:cxn modelId="{F349D67D-07B0-43AF-94D2-3C1F6E611AED}" type="presOf" srcId="{FC3B2905-7AEB-455F-8812-37CCDF0F0A71}" destId="{1C9F85BA-3C94-4E9B-A721-778A2003D5BB}" srcOrd="0" destOrd="0" presId="urn:microsoft.com/office/officeart/2005/8/layout/vList5"/>
    <dgm:cxn modelId="{DAC65F46-AE41-4012-BFDB-7BD462D9212F}" srcId="{FC3B2905-7AEB-455F-8812-37CCDF0F0A71}" destId="{24FE71BB-4123-4E66-9F62-2490C44E42B3}" srcOrd="0" destOrd="0" parTransId="{E18BC4E8-D674-4D23-A8D7-6435908C2955}" sibTransId="{82FFDDA2-591F-4BD6-8036-832FCE27A28E}"/>
    <dgm:cxn modelId="{1A8331B3-76DB-4898-8FE5-BEBC361AF502}" srcId="{24FE71BB-4123-4E66-9F62-2490C44E42B3}" destId="{CB2637A8-E0C5-4A9F-ABE0-F8813A6826CC}" srcOrd="8" destOrd="0" parTransId="{B139C947-EB48-4734-9158-93DCEAC2037D}" sibTransId="{819B42A5-D03B-4DA9-972C-AFB214374D59}"/>
    <dgm:cxn modelId="{8C50729B-4051-4BE7-B43E-7B842D51BEE3}" type="presOf" srcId="{AC09E30D-7140-4205-BADE-E5DCC6217391}" destId="{70E92798-EDBB-4B71-A9F4-69158CBC6263}" srcOrd="0" destOrd="12" presId="urn:microsoft.com/office/officeart/2005/8/layout/vList5"/>
    <dgm:cxn modelId="{B0B33499-F5E5-494F-8FAD-EAC27B5E9265}" type="presOf" srcId="{A5F7D1D0-AF6E-407E-B844-40F74A6D9FFA}" destId="{70E92798-EDBB-4B71-A9F4-69158CBC6263}" srcOrd="0" destOrd="0" presId="urn:microsoft.com/office/officeart/2005/8/layout/vList5"/>
    <dgm:cxn modelId="{2D45CC54-AC9B-4457-BF3D-B10586C9DA3D}" type="presParOf" srcId="{1C9F85BA-3C94-4E9B-A721-778A2003D5BB}" destId="{00F7EE64-9A07-4CDB-87E7-5FF027CC3C7A}" srcOrd="0" destOrd="0" presId="urn:microsoft.com/office/officeart/2005/8/layout/vList5"/>
    <dgm:cxn modelId="{7372BEFE-FC89-45F8-AA2C-193DCB66CDCA}" type="presParOf" srcId="{00F7EE64-9A07-4CDB-87E7-5FF027CC3C7A}" destId="{29856624-010C-43A3-90AC-59FEE0ADEDF1}" srcOrd="0" destOrd="0" presId="urn:microsoft.com/office/officeart/2005/8/layout/vList5"/>
    <dgm:cxn modelId="{6F7EF70E-CD9A-41DF-AB4B-595A65591CDE}" type="presParOf" srcId="{00F7EE64-9A07-4CDB-87E7-5FF027CC3C7A}" destId="{9DD2A5E3-495C-476E-A76C-AFECF4971839}" srcOrd="1" destOrd="0" presId="urn:microsoft.com/office/officeart/2005/8/layout/vList5"/>
    <dgm:cxn modelId="{D879F614-C217-465A-90D2-38E9307E7426}" type="presParOf" srcId="{1C9F85BA-3C94-4E9B-A721-778A2003D5BB}" destId="{753E822C-6E07-438B-8867-3FEF9BB4ED9B}" srcOrd="1" destOrd="0" presId="urn:microsoft.com/office/officeart/2005/8/layout/vList5"/>
    <dgm:cxn modelId="{45EA4718-AE0B-46D6-859B-BDB5C94A5E25}" type="presParOf" srcId="{1C9F85BA-3C94-4E9B-A721-778A2003D5BB}" destId="{FB0ABB20-41F9-4272-993B-6045B7DE8B48}" srcOrd="2" destOrd="0" presId="urn:microsoft.com/office/officeart/2005/8/layout/vList5"/>
    <dgm:cxn modelId="{7FB4716E-299B-4B8F-BC65-9B26C9FB352A}" type="presParOf" srcId="{FB0ABB20-41F9-4272-993B-6045B7DE8B48}" destId="{D51F1D74-D9F9-42F1-AECE-217C06009BAD}" srcOrd="0" destOrd="0" presId="urn:microsoft.com/office/officeart/2005/8/layout/vList5"/>
    <dgm:cxn modelId="{EA2F8ECE-670F-4815-AEDF-210385713FF3}" type="presParOf" srcId="{FB0ABB20-41F9-4272-993B-6045B7DE8B48}" destId="{70E92798-EDBB-4B71-A9F4-69158CBC62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B2905-7AEB-455F-8812-37CCDF0F0A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24FE71BB-4123-4E66-9F62-2490C44E42B3}">
      <dgm:prSet phldrT="[Text]" custT="1"/>
      <dgm:spPr/>
      <dgm:t>
        <a:bodyPr/>
        <a:lstStyle/>
        <a:p>
          <a:pPr>
            <a:lnSpc>
              <a:spcPct val="100000"/>
            </a:lnSpc>
            <a:spcAft>
              <a:spcPts val="0"/>
            </a:spcAft>
          </a:pPr>
          <a:r>
            <a:rPr lang="en-GB" sz="2000" b="1" dirty="0"/>
            <a:t>FINANCIAL MANAGEMENT  </a:t>
          </a:r>
          <a:endParaRPr lang="en-ZA" sz="2000" b="1" dirty="0"/>
        </a:p>
      </dgm:t>
    </dgm:pt>
    <dgm:pt modelId="{E18BC4E8-D674-4D23-A8D7-6435908C2955}" type="parTrans" cxnId="{DAC65F46-AE41-4012-BFDB-7BD462D9212F}">
      <dgm:prSet/>
      <dgm:spPr/>
      <dgm:t>
        <a:bodyPr/>
        <a:lstStyle/>
        <a:p>
          <a:endParaRPr lang="en-ZA"/>
        </a:p>
      </dgm:t>
    </dgm:pt>
    <dgm:pt modelId="{82FFDDA2-591F-4BD6-8036-832FCE27A28E}" type="sibTrans" cxnId="{DAC65F46-AE41-4012-BFDB-7BD462D9212F}">
      <dgm:prSet/>
      <dgm:spPr/>
      <dgm:t>
        <a:bodyPr/>
        <a:lstStyle/>
        <a:p>
          <a:endParaRPr lang="en-ZA"/>
        </a:p>
      </dgm:t>
    </dgm:pt>
    <dgm:pt modelId="{DF73E96B-85F1-4D7E-AE13-37299DCA4538}">
      <dgm:prSet phldrT="[Text]" custT="1"/>
      <dgm:spPr/>
      <dgm:t>
        <a:bodyPr/>
        <a:lstStyle/>
        <a:p>
          <a:pPr algn="just"/>
          <a:endParaRPr lang="en-ZA" sz="1400" dirty="0">
            <a:latin typeface="Arial" panose="020B0604020202020204" pitchFamily="34" charset="0"/>
            <a:cs typeface="Arial" panose="020B0604020202020204" pitchFamily="34" charset="0"/>
          </a:endParaRPr>
        </a:p>
      </dgm:t>
    </dgm:pt>
    <dgm:pt modelId="{7D405ACA-596B-46DF-BE58-FD0BC1B35106}" type="parTrans" cxnId="{E956A285-7449-4F97-908E-DD294B190E44}">
      <dgm:prSet/>
      <dgm:spPr/>
      <dgm:t>
        <a:bodyPr/>
        <a:lstStyle/>
        <a:p>
          <a:endParaRPr lang="en-ZA"/>
        </a:p>
      </dgm:t>
    </dgm:pt>
    <dgm:pt modelId="{F4486283-0ABF-49E8-B370-29DA909889B9}" type="sibTrans" cxnId="{E956A285-7449-4F97-908E-DD294B190E44}">
      <dgm:prSet/>
      <dgm:spPr/>
      <dgm:t>
        <a:bodyPr/>
        <a:lstStyle/>
        <a:p>
          <a:endParaRPr lang="en-ZA"/>
        </a:p>
      </dgm:t>
    </dgm:pt>
    <dgm:pt modelId="{A5F7D1D0-AF6E-407E-B844-40F74A6D9FFA}">
      <dgm:prSet custT="1"/>
      <dgm:spPr/>
      <dgm:t>
        <a:bodyPr/>
        <a:lstStyle/>
        <a:p>
          <a:pPr algn="just"/>
          <a:endParaRPr lang="en-ZA" sz="2000" b="0" dirty="0"/>
        </a:p>
      </dgm:t>
    </dgm:pt>
    <dgm:pt modelId="{945096FA-48D5-4466-BD2D-3E374FC13D11}" type="parTrans" cxnId="{3C43B6F5-0C64-4DA0-898A-24E596F9584F}">
      <dgm:prSet/>
      <dgm:spPr/>
      <dgm:t>
        <a:bodyPr/>
        <a:lstStyle/>
        <a:p>
          <a:endParaRPr lang="en-ZA"/>
        </a:p>
      </dgm:t>
    </dgm:pt>
    <dgm:pt modelId="{DB084D3F-689A-48F7-B9BB-61FC2C8B7F4D}" type="sibTrans" cxnId="{3C43B6F5-0C64-4DA0-898A-24E596F9584F}">
      <dgm:prSet/>
      <dgm:spPr/>
      <dgm:t>
        <a:bodyPr/>
        <a:lstStyle/>
        <a:p>
          <a:endParaRPr lang="en-ZA"/>
        </a:p>
      </dgm:t>
    </dgm:pt>
    <dgm:pt modelId="{45C0FA2F-1010-4267-A23B-868261AC87B2}">
      <dgm:prSet custT="1"/>
      <dgm:spPr/>
      <dgm:t>
        <a:bodyPr/>
        <a:lstStyle/>
        <a:p>
          <a:r>
            <a:rPr lang="en-GB" sz="2000" b="1" dirty="0"/>
            <a:t>SERVICE DELIVERY</a:t>
          </a:r>
          <a:endParaRPr lang="en-ZA" sz="2000" b="1" dirty="0"/>
        </a:p>
      </dgm:t>
    </dgm:pt>
    <dgm:pt modelId="{9A77E094-3F2D-4D6F-8F98-A014720F25F4}" type="sibTrans" cxnId="{6815AA78-8356-4E8B-B35C-A504AFD72706}">
      <dgm:prSet/>
      <dgm:spPr/>
      <dgm:t>
        <a:bodyPr/>
        <a:lstStyle/>
        <a:p>
          <a:endParaRPr lang="en-ZA"/>
        </a:p>
      </dgm:t>
    </dgm:pt>
    <dgm:pt modelId="{DCA7CE03-5A94-4998-B38D-EE1F93C7D59D}" type="parTrans" cxnId="{6815AA78-8356-4E8B-B35C-A504AFD72706}">
      <dgm:prSet/>
      <dgm:spPr/>
      <dgm:t>
        <a:bodyPr/>
        <a:lstStyle/>
        <a:p>
          <a:endParaRPr lang="en-ZA"/>
        </a:p>
      </dgm:t>
    </dgm:pt>
    <dgm:pt modelId="{C2F37928-9638-4F26-9F38-810EAF109630}">
      <dgm:prSet custT="1"/>
      <dgm:spPr/>
      <dgm:t>
        <a:bodyPr/>
        <a:lstStyle/>
        <a:p>
          <a:pPr algn="just"/>
          <a:endParaRPr lang="en-GB" sz="1200" b="1" dirty="0">
            <a:solidFill>
              <a:schemeClr val="dk1"/>
            </a:solidFill>
            <a:effectLst/>
            <a:latin typeface="Arial" panose="020B0604020202020204" pitchFamily="34" charset="0"/>
            <a:ea typeface="+mn-ea"/>
            <a:cs typeface="Arial" panose="020B0604020202020204" pitchFamily="34" charset="0"/>
          </a:endParaRPr>
        </a:p>
      </dgm:t>
    </dgm:pt>
    <dgm:pt modelId="{D99188AD-2D20-463A-865E-B12BC55677C2}" type="parTrans" cxnId="{0D9ADF73-A63F-464D-88AD-338EAA17FBE3}">
      <dgm:prSet/>
      <dgm:spPr/>
      <dgm:t>
        <a:bodyPr/>
        <a:lstStyle/>
        <a:p>
          <a:endParaRPr lang="en-US"/>
        </a:p>
      </dgm:t>
    </dgm:pt>
    <dgm:pt modelId="{0E4AF44D-1B5E-480D-B73D-47B28E31F045}" type="sibTrans" cxnId="{0D9ADF73-A63F-464D-88AD-338EAA17FBE3}">
      <dgm:prSet/>
      <dgm:spPr/>
      <dgm:t>
        <a:bodyPr/>
        <a:lstStyle/>
        <a:p>
          <a:endParaRPr lang="en-US"/>
        </a:p>
      </dgm:t>
    </dgm:pt>
    <dgm:pt modelId="{F110A251-2D79-4546-AF8A-519E315D474B}">
      <dgm:prSet custT="1"/>
      <dgm:spPr/>
      <dgm:t>
        <a:bodyPr/>
        <a:lstStyle/>
        <a:p>
          <a:pPr algn="just"/>
          <a:endParaRPr lang="en-GB" sz="1200" b="1" dirty="0">
            <a:solidFill>
              <a:schemeClr val="dk1"/>
            </a:solidFill>
            <a:effectLst/>
            <a:latin typeface="Arial" panose="020B0604020202020204" pitchFamily="34" charset="0"/>
            <a:ea typeface="+mn-ea"/>
            <a:cs typeface="Arial" panose="020B0604020202020204" pitchFamily="34" charset="0"/>
          </a:endParaRPr>
        </a:p>
      </dgm:t>
    </dgm:pt>
    <dgm:pt modelId="{6A5B1CE5-3A58-4040-8981-51929546484D}" type="parTrans" cxnId="{2752DF79-A42F-4F3E-B760-2573B4092A3A}">
      <dgm:prSet/>
      <dgm:spPr/>
      <dgm:t>
        <a:bodyPr/>
        <a:lstStyle/>
        <a:p>
          <a:endParaRPr lang="en-US"/>
        </a:p>
      </dgm:t>
    </dgm:pt>
    <dgm:pt modelId="{0C544DEB-AF61-4790-821A-BD5B2936489E}" type="sibTrans" cxnId="{2752DF79-A42F-4F3E-B760-2573B4092A3A}">
      <dgm:prSet/>
      <dgm:spPr/>
      <dgm:t>
        <a:bodyPr/>
        <a:lstStyle/>
        <a:p>
          <a:endParaRPr lang="en-US"/>
        </a:p>
      </dgm:t>
    </dgm:pt>
    <dgm:pt modelId="{219FF838-61D8-49F6-BC00-CE8F19429724}">
      <dgm:prSet custT="1"/>
      <dgm:spPr/>
      <dgm:t>
        <a:bodyPr/>
        <a:lstStyle/>
        <a:p>
          <a:pPr algn="just"/>
          <a:endParaRPr lang="en-US" sz="1200" dirty="0">
            <a:solidFill>
              <a:schemeClr val="dk1"/>
            </a:solidFill>
            <a:effectLst/>
            <a:latin typeface="Arial" panose="020B0604020202020204" pitchFamily="34" charset="0"/>
            <a:ea typeface="+mn-ea"/>
            <a:cs typeface="Arial" panose="020B0604020202020204" pitchFamily="34" charset="0"/>
          </a:endParaRPr>
        </a:p>
      </dgm:t>
    </dgm:pt>
    <dgm:pt modelId="{C26B2CA8-907B-4E14-BBCD-2B32AD2D3C94}" type="parTrans" cxnId="{EA1F2882-D51A-4CC1-8F65-A51398274B07}">
      <dgm:prSet/>
      <dgm:spPr/>
      <dgm:t>
        <a:bodyPr/>
        <a:lstStyle/>
        <a:p>
          <a:endParaRPr lang="en-US"/>
        </a:p>
      </dgm:t>
    </dgm:pt>
    <dgm:pt modelId="{A8C40639-D803-4347-A96C-68DDDF883663}" type="sibTrans" cxnId="{EA1F2882-D51A-4CC1-8F65-A51398274B07}">
      <dgm:prSet/>
      <dgm:spPr/>
      <dgm:t>
        <a:bodyPr/>
        <a:lstStyle/>
        <a:p>
          <a:endParaRPr lang="en-US"/>
        </a:p>
      </dgm:t>
    </dgm:pt>
    <dgm:pt modelId="{02E6E291-30D4-4AAF-A605-9F6C16275767}">
      <dgm:prSet custT="1"/>
      <dgm:spPr/>
      <dgm:t>
        <a:bodyPr/>
        <a:lstStyle/>
        <a:p>
          <a:pPr algn="just"/>
          <a:endParaRPr lang="en-GB" sz="1200" b="1" dirty="0">
            <a:solidFill>
              <a:schemeClr val="dk1"/>
            </a:solidFill>
            <a:effectLst/>
            <a:latin typeface="Arial" panose="020B0604020202020204" pitchFamily="34" charset="0"/>
            <a:ea typeface="+mn-ea"/>
            <a:cs typeface="Arial" panose="020B0604020202020204" pitchFamily="34" charset="0"/>
          </a:endParaRPr>
        </a:p>
      </dgm:t>
    </dgm:pt>
    <dgm:pt modelId="{6002E5BA-0A68-4028-A7BF-16CFF15BC7FC}" type="parTrans" cxnId="{769CF5B6-8BC2-4753-9E87-B53575E4206F}">
      <dgm:prSet/>
      <dgm:spPr/>
      <dgm:t>
        <a:bodyPr/>
        <a:lstStyle/>
        <a:p>
          <a:endParaRPr lang="en-US"/>
        </a:p>
      </dgm:t>
    </dgm:pt>
    <dgm:pt modelId="{4232AFBE-A1B9-4CEE-857C-BD65069A69A5}" type="sibTrans" cxnId="{769CF5B6-8BC2-4753-9E87-B53575E4206F}">
      <dgm:prSet/>
      <dgm:spPr/>
      <dgm:t>
        <a:bodyPr/>
        <a:lstStyle/>
        <a:p>
          <a:endParaRPr lang="en-US"/>
        </a:p>
      </dgm:t>
    </dgm:pt>
    <dgm:pt modelId="{AC09E30D-7140-4205-BADE-E5DCC6217391}">
      <dgm:prSet custT="1"/>
      <dgm:spPr/>
      <dgm:t>
        <a:bodyPr/>
        <a:lstStyle/>
        <a:p>
          <a:pPr algn="just"/>
          <a:endParaRPr lang="en-US" sz="1400" b="1" i="0" dirty="0">
            <a:solidFill>
              <a:schemeClr val="dk1"/>
            </a:solidFill>
            <a:effectLst/>
            <a:latin typeface="Arial" panose="020B0604020202020204" pitchFamily="34" charset="0"/>
            <a:ea typeface="+mn-ea"/>
            <a:cs typeface="Arial" panose="020B0604020202020204" pitchFamily="34" charset="0"/>
          </a:endParaRPr>
        </a:p>
      </dgm:t>
    </dgm:pt>
    <dgm:pt modelId="{58024611-D868-4E2C-906B-29426F5594C8}" type="parTrans" cxnId="{B2F9C375-B3E9-4818-B64B-010D9A94A12B}">
      <dgm:prSet/>
      <dgm:spPr/>
      <dgm:t>
        <a:bodyPr/>
        <a:lstStyle/>
        <a:p>
          <a:endParaRPr lang="en-US"/>
        </a:p>
      </dgm:t>
    </dgm:pt>
    <dgm:pt modelId="{A1A86DAD-2A38-4EC0-81FE-018581CCEDBD}" type="sibTrans" cxnId="{B2F9C375-B3E9-4818-B64B-010D9A94A12B}">
      <dgm:prSet/>
      <dgm:spPr/>
      <dgm:t>
        <a:bodyPr/>
        <a:lstStyle/>
        <a:p>
          <a:endParaRPr lang="en-US"/>
        </a:p>
      </dgm:t>
    </dgm:pt>
    <dgm:pt modelId="{A5D87918-832F-4B82-B99A-C241BFBD74D4}">
      <dgm:prSet custT="1"/>
      <dgm:spPr/>
      <dgm:t>
        <a:bodyPr/>
        <a:lstStyle/>
        <a:p>
          <a:pPr algn="just"/>
          <a:endParaRPr lang="en-US" sz="1400" b="1" i="0" dirty="0">
            <a:solidFill>
              <a:schemeClr val="dk1"/>
            </a:solidFill>
            <a:effectLst/>
            <a:latin typeface="Arial" panose="020B0604020202020204" pitchFamily="34" charset="0"/>
            <a:ea typeface="+mn-ea"/>
            <a:cs typeface="Arial" panose="020B0604020202020204" pitchFamily="34" charset="0"/>
          </a:endParaRPr>
        </a:p>
      </dgm:t>
    </dgm:pt>
    <dgm:pt modelId="{06A1F777-C22E-46F6-8664-61379A3BB34A}" type="parTrans" cxnId="{93D9C802-12EA-429B-BE4D-7A55C7F6EDC5}">
      <dgm:prSet/>
      <dgm:spPr/>
      <dgm:t>
        <a:bodyPr/>
        <a:lstStyle/>
        <a:p>
          <a:endParaRPr lang="en-US"/>
        </a:p>
      </dgm:t>
    </dgm:pt>
    <dgm:pt modelId="{D6BDC6BB-1FA9-481B-8D9C-8E0915DA2262}" type="sibTrans" cxnId="{93D9C802-12EA-429B-BE4D-7A55C7F6EDC5}">
      <dgm:prSet/>
      <dgm:spPr/>
      <dgm:t>
        <a:bodyPr/>
        <a:lstStyle/>
        <a:p>
          <a:endParaRPr lang="en-US"/>
        </a:p>
      </dgm:t>
    </dgm:pt>
    <dgm:pt modelId="{831B07DB-E36B-491D-8CAE-80C6AF73F83B}">
      <dgm:prSet custT="1"/>
      <dgm:spPr/>
      <dgm:t>
        <a:bodyPr/>
        <a:lstStyle/>
        <a:p>
          <a:pPr algn="just"/>
          <a:r>
            <a:rPr lang="en-GB" sz="1400" b="1" dirty="0">
              <a:solidFill>
                <a:schemeClr val="dk1"/>
              </a:solidFill>
              <a:effectLst/>
              <a:latin typeface="Arial" panose="020B0604020202020204" pitchFamily="34" charset="0"/>
              <a:ea typeface="+mn-ea"/>
              <a:cs typeface="Arial" panose="020B0604020202020204" pitchFamily="34" charset="0"/>
            </a:rPr>
            <a:t>Poor quality of data and information; </a:t>
          </a:r>
          <a:endParaRPr lang="en-US" sz="1400" b="1" dirty="0">
            <a:solidFill>
              <a:schemeClr val="dk1"/>
            </a:solidFill>
            <a:effectLst/>
            <a:latin typeface="Arial" panose="020B0604020202020204" pitchFamily="34" charset="0"/>
            <a:ea typeface="+mn-ea"/>
            <a:cs typeface="Arial" panose="020B0604020202020204" pitchFamily="34" charset="0"/>
          </a:endParaRPr>
        </a:p>
      </dgm:t>
    </dgm:pt>
    <dgm:pt modelId="{BF2BFBF6-9163-43A2-AFBF-029FB31E5238}" type="parTrans" cxnId="{9F9FC705-33E8-49AA-83DA-D174A5DDEC2D}">
      <dgm:prSet/>
      <dgm:spPr/>
      <dgm:t>
        <a:bodyPr/>
        <a:lstStyle/>
        <a:p>
          <a:endParaRPr lang="en-US"/>
        </a:p>
      </dgm:t>
    </dgm:pt>
    <dgm:pt modelId="{78CE2771-ED1C-4926-988E-D06A47CBDF57}" type="sibTrans" cxnId="{9F9FC705-33E8-49AA-83DA-D174A5DDEC2D}">
      <dgm:prSet/>
      <dgm:spPr/>
      <dgm:t>
        <a:bodyPr/>
        <a:lstStyle/>
        <a:p>
          <a:endParaRPr lang="en-US"/>
        </a:p>
      </dgm:t>
    </dgm:pt>
    <dgm:pt modelId="{5DA0D4CA-3A13-47B7-A0AA-79DDF9718539}">
      <dgm:prSet custT="1"/>
      <dgm:spPr/>
      <dgm:t>
        <a:bodyPr/>
        <a:lstStyle/>
        <a:p>
          <a:pPr algn="just"/>
          <a:r>
            <a:rPr lang="en-US" sz="1400" b="1" dirty="0">
              <a:solidFill>
                <a:schemeClr val="dk1"/>
              </a:solidFill>
              <a:effectLst/>
              <a:latin typeface="Arial" panose="020B0604020202020204" pitchFamily="34" charset="0"/>
              <a:ea typeface="+mn-ea"/>
              <a:cs typeface="Arial" panose="020B0604020202020204" pitchFamily="34" charset="0"/>
            </a:rPr>
            <a:t>High Eskom debt default amounted to R733m as at end May 2022;</a:t>
          </a:r>
          <a:r>
            <a:rPr lang="en-GB" sz="1400" b="1" dirty="0">
              <a:latin typeface="Arial" panose="020B0604020202020204" pitchFamily="34" charset="0"/>
              <a:cs typeface="Arial" panose="020B0604020202020204" pitchFamily="34" charset="0"/>
            </a:rPr>
            <a:t> </a:t>
          </a:r>
        </a:p>
      </dgm:t>
    </dgm:pt>
    <dgm:pt modelId="{158CB2A0-12A5-4712-98C1-F4E30D6F2641}" type="parTrans" cxnId="{9B758509-DA3A-4946-BAC9-E720453A58D7}">
      <dgm:prSet/>
      <dgm:spPr/>
      <dgm:t>
        <a:bodyPr/>
        <a:lstStyle/>
        <a:p>
          <a:endParaRPr lang="en-US"/>
        </a:p>
      </dgm:t>
    </dgm:pt>
    <dgm:pt modelId="{9CF43DFE-5E34-4FC2-86D9-C74030E08BED}" type="sibTrans" cxnId="{9B758509-DA3A-4946-BAC9-E720453A58D7}">
      <dgm:prSet/>
      <dgm:spPr/>
      <dgm:t>
        <a:bodyPr/>
        <a:lstStyle/>
        <a:p>
          <a:endParaRPr lang="en-US"/>
        </a:p>
      </dgm:t>
    </dgm:pt>
    <dgm:pt modelId="{13C0128C-4B80-4402-B687-A8EB066C605A}">
      <dgm:prSet custT="1"/>
      <dgm:spPr/>
      <dgm:t>
        <a:bodyPr/>
        <a:lstStyle/>
        <a:p>
          <a:pPr algn="just"/>
          <a:r>
            <a:rPr lang="en-GB" sz="1400" b="1" dirty="0">
              <a:latin typeface="Arial" panose="020B0604020202020204" pitchFamily="34" charset="0"/>
              <a:cs typeface="Arial" panose="020B0604020202020204" pitchFamily="34" charset="0"/>
            </a:rPr>
            <a:t>Monthly Eskom debt (both historical and current) repayment not honoured;</a:t>
          </a:r>
        </a:p>
      </dgm:t>
    </dgm:pt>
    <dgm:pt modelId="{74CCA99D-E804-43A9-9F8C-37C7072BF4E2}" type="parTrans" cxnId="{5AC9C7A6-54EA-49D3-848E-FBC54F9CA2B5}">
      <dgm:prSet/>
      <dgm:spPr/>
      <dgm:t>
        <a:bodyPr/>
        <a:lstStyle/>
        <a:p>
          <a:endParaRPr lang="en-US"/>
        </a:p>
      </dgm:t>
    </dgm:pt>
    <dgm:pt modelId="{8FEB3E86-1849-435D-830D-76F4661DDB7C}" type="sibTrans" cxnId="{5AC9C7A6-54EA-49D3-848E-FBC54F9CA2B5}">
      <dgm:prSet/>
      <dgm:spPr/>
      <dgm:t>
        <a:bodyPr/>
        <a:lstStyle/>
        <a:p>
          <a:endParaRPr lang="en-US"/>
        </a:p>
      </dgm:t>
    </dgm:pt>
    <dgm:pt modelId="{2B56B298-F9EA-4834-BD27-48462E50208F}">
      <dgm:prSet custT="1"/>
      <dgm:spPr/>
      <dgm:t>
        <a:bodyPr/>
        <a:lstStyle/>
        <a:p>
          <a:pPr algn="just"/>
          <a:r>
            <a:rPr lang="en-GB" sz="1400" b="1" dirty="0">
              <a:latin typeface="Arial" panose="020B0604020202020204" pitchFamily="34" charset="0"/>
              <a:cs typeface="Arial" panose="020B0604020202020204" pitchFamily="34" charset="0"/>
            </a:rPr>
            <a:t>Revenue from electricity sales diverted to pay salaries;</a:t>
          </a:r>
        </a:p>
      </dgm:t>
    </dgm:pt>
    <dgm:pt modelId="{8CA28B59-62EB-4F23-8921-FD8E761A9020}" type="parTrans" cxnId="{D63D04AA-146C-45EB-BAFB-D3105E479341}">
      <dgm:prSet/>
      <dgm:spPr/>
      <dgm:t>
        <a:bodyPr/>
        <a:lstStyle/>
        <a:p>
          <a:endParaRPr lang="en-US"/>
        </a:p>
      </dgm:t>
    </dgm:pt>
    <dgm:pt modelId="{A682C3CC-5BE8-4656-8AD5-E93010CB29EE}" type="sibTrans" cxnId="{D63D04AA-146C-45EB-BAFB-D3105E479341}">
      <dgm:prSet/>
      <dgm:spPr/>
      <dgm:t>
        <a:bodyPr/>
        <a:lstStyle/>
        <a:p>
          <a:endParaRPr lang="en-US"/>
        </a:p>
      </dgm:t>
    </dgm:pt>
    <dgm:pt modelId="{6A26D549-5EAE-4C4D-96C1-F3B7F5B61871}">
      <dgm:prSet custT="1"/>
      <dgm:spPr/>
      <dgm:t>
        <a:bodyPr/>
        <a:lstStyle/>
        <a:p>
          <a:pPr algn="just"/>
          <a:r>
            <a:rPr lang="en-ZA" sz="1400" b="1" dirty="0">
              <a:latin typeface="Arial" panose="020B0604020202020204" pitchFamily="34" charset="0"/>
              <a:cs typeface="Arial" panose="020B0604020202020204" pitchFamily="34" charset="0"/>
            </a:rPr>
            <a:t>Declining primary sources of revenue due to low revenue collection;</a:t>
          </a:r>
        </a:p>
      </dgm:t>
    </dgm:pt>
    <dgm:pt modelId="{3609163F-51A6-416F-B86B-0F8C09480E2C}" type="parTrans" cxnId="{6015404E-4F4D-4508-B8FF-4A96B35C5DB5}">
      <dgm:prSet/>
      <dgm:spPr/>
      <dgm:t>
        <a:bodyPr/>
        <a:lstStyle/>
        <a:p>
          <a:endParaRPr lang="en-US"/>
        </a:p>
      </dgm:t>
    </dgm:pt>
    <dgm:pt modelId="{35AB1E96-2846-424A-84FE-4DFA5FAD36E3}" type="sibTrans" cxnId="{6015404E-4F4D-4508-B8FF-4A96B35C5DB5}">
      <dgm:prSet/>
      <dgm:spPr/>
      <dgm:t>
        <a:bodyPr/>
        <a:lstStyle/>
        <a:p>
          <a:endParaRPr lang="en-US"/>
        </a:p>
      </dgm:t>
    </dgm:pt>
    <dgm:pt modelId="{4BABEA61-30A2-4052-B086-5052A0B9CC39}">
      <dgm:prSet custT="1"/>
      <dgm:spPr/>
      <dgm:t>
        <a:bodyPr/>
        <a:lstStyle/>
        <a:p>
          <a:pPr algn="just"/>
          <a:endParaRPr lang="en-ZA" sz="1400" b="0" dirty="0">
            <a:latin typeface="Arial" panose="020B0604020202020204" pitchFamily="34" charset="0"/>
            <a:cs typeface="Arial" panose="020B0604020202020204" pitchFamily="34" charset="0"/>
          </a:endParaRPr>
        </a:p>
      </dgm:t>
    </dgm:pt>
    <dgm:pt modelId="{BDCE2739-9FA4-4BC8-BA2F-E41613C3D34D}" type="parTrans" cxnId="{5B27CA0E-F1DA-4EF4-BE82-7E0DAF0BABE4}">
      <dgm:prSet/>
      <dgm:spPr/>
      <dgm:t>
        <a:bodyPr/>
        <a:lstStyle/>
        <a:p>
          <a:endParaRPr lang="en-US"/>
        </a:p>
      </dgm:t>
    </dgm:pt>
    <dgm:pt modelId="{A2B19432-9D3C-43A7-AA2C-0389567594C8}" type="sibTrans" cxnId="{5B27CA0E-F1DA-4EF4-BE82-7E0DAF0BABE4}">
      <dgm:prSet/>
      <dgm:spPr/>
      <dgm:t>
        <a:bodyPr/>
        <a:lstStyle/>
        <a:p>
          <a:endParaRPr lang="en-US"/>
        </a:p>
      </dgm:t>
    </dgm:pt>
    <dgm:pt modelId="{079B77BA-E94B-4405-8F7A-B33033248D60}">
      <dgm:prSet custT="1"/>
      <dgm:spPr/>
      <dgm:t>
        <a:bodyPr/>
        <a:lstStyle/>
        <a:p>
          <a:pPr algn="just">
            <a:buFont typeface="Arial" panose="020B0604020202020204" pitchFamily="34" charset="0"/>
            <a:buChar char="•"/>
          </a:pPr>
          <a:r>
            <a:rPr lang="en-GB" sz="1400" b="1" dirty="0">
              <a:latin typeface="Arial" panose="020B0604020202020204" pitchFamily="34" charset="0"/>
              <a:cs typeface="Arial" panose="020B0604020202020204" pitchFamily="34" charset="0"/>
            </a:rPr>
            <a:t>Loss of income due to Illegal electricity connections;</a:t>
          </a:r>
          <a:endParaRPr lang="en-ZA" sz="1400" b="1" dirty="0">
            <a:latin typeface="Arial" panose="020B0604020202020204" pitchFamily="34" charset="0"/>
            <a:cs typeface="Arial" panose="020B0604020202020204" pitchFamily="34" charset="0"/>
          </a:endParaRPr>
        </a:p>
      </dgm:t>
    </dgm:pt>
    <dgm:pt modelId="{7280FAF7-CAD4-4A89-B538-1B2DDE540A7B}" type="parTrans" cxnId="{A2D252D8-D40A-447B-9758-B414BBAF54F8}">
      <dgm:prSet/>
      <dgm:spPr/>
      <dgm:t>
        <a:bodyPr/>
        <a:lstStyle/>
        <a:p>
          <a:endParaRPr lang="en-US"/>
        </a:p>
      </dgm:t>
    </dgm:pt>
    <dgm:pt modelId="{905B610C-2792-402B-92F4-C88DFD54E38D}" type="sibTrans" cxnId="{A2D252D8-D40A-447B-9758-B414BBAF54F8}">
      <dgm:prSet/>
      <dgm:spPr/>
      <dgm:t>
        <a:bodyPr/>
        <a:lstStyle/>
        <a:p>
          <a:endParaRPr lang="en-US"/>
        </a:p>
      </dgm:t>
    </dgm:pt>
    <dgm:pt modelId="{5BF7502D-5313-4450-86AF-FC6343878C33}">
      <dgm:prSet custT="1"/>
      <dgm:spPr/>
      <dgm:t>
        <a:bodyPr/>
        <a:lstStyle/>
        <a:p>
          <a:pPr algn="just"/>
          <a:r>
            <a:rPr lang="en-GB" sz="1400" b="1" dirty="0">
              <a:latin typeface="Arial" panose="020B0604020202020204" pitchFamily="34" charset="0"/>
              <a:cs typeface="Arial" panose="020B0604020202020204" pitchFamily="34" charset="0"/>
            </a:rPr>
            <a:t>Reduction of Equitable Share allocation since the amalgamation;</a:t>
          </a:r>
        </a:p>
      </dgm:t>
    </dgm:pt>
    <dgm:pt modelId="{D7C60DC4-1910-465C-B3F2-687DABE7D3A3}" type="parTrans" cxnId="{D6973439-92EB-4F7E-8573-F0A9EABDAE3D}">
      <dgm:prSet/>
      <dgm:spPr/>
      <dgm:t>
        <a:bodyPr/>
        <a:lstStyle/>
        <a:p>
          <a:endParaRPr lang="en-US"/>
        </a:p>
      </dgm:t>
    </dgm:pt>
    <dgm:pt modelId="{C65BCF60-5635-46B7-982C-FB25306B6583}" type="sibTrans" cxnId="{D6973439-92EB-4F7E-8573-F0A9EABDAE3D}">
      <dgm:prSet/>
      <dgm:spPr/>
      <dgm:t>
        <a:bodyPr/>
        <a:lstStyle/>
        <a:p>
          <a:endParaRPr lang="en-US"/>
        </a:p>
      </dgm:t>
    </dgm:pt>
    <dgm:pt modelId="{3698DA2F-BD2A-44CB-8A73-B6E401965719}">
      <dgm:prSet custT="1"/>
      <dgm:spPr/>
      <dgm:t>
        <a:bodyPr/>
        <a:lstStyle/>
        <a:p>
          <a:pPr algn="just"/>
          <a:r>
            <a:rPr lang="en-GB" sz="1400" b="1" dirty="0">
              <a:latin typeface="Arial" panose="020B0604020202020204" pitchFamily="34" charset="0"/>
              <a:cs typeface="Arial" panose="020B0604020202020204" pitchFamily="34" charset="0"/>
            </a:rPr>
            <a:t>Unfunded budget passed by Council;</a:t>
          </a:r>
        </a:p>
      </dgm:t>
    </dgm:pt>
    <dgm:pt modelId="{87704DF3-BFFC-4410-8292-7517AC1997FF}" type="parTrans" cxnId="{DC4D025B-53EA-4C0A-8EE1-D2B199FE304E}">
      <dgm:prSet/>
      <dgm:spPr/>
      <dgm:t>
        <a:bodyPr/>
        <a:lstStyle/>
        <a:p>
          <a:endParaRPr lang="en-US"/>
        </a:p>
      </dgm:t>
    </dgm:pt>
    <dgm:pt modelId="{637BA1BE-B6A1-46DC-886B-D9F0DD9F9F1C}" type="sibTrans" cxnId="{DC4D025B-53EA-4C0A-8EE1-D2B199FE304E}">
      <dgm:prSet/>
      <dgm:spPr/>
      <dgm:t>
        <a:bodyPr/>
        <a:lstStyle/>
        <a:p>
          <a:endParaRPr lang="en-US"/>
        </a:p>
      </dgm:t>
    </dgm:pt>
    <dgm:pt modelId="{96E8941C-D713-4429-89FE-BE693D9598B0}">
      <dgm:prSet custT="1"/>
      <dgm:spPr/>
      <dgm:t>
        <a:bodyPr/>
        <a:lstStyle/>
        <a:p>
          <a:pPr algn="just"/>
          <a:r>
            <a:rPr lang="en-GB" sz="1400" b="1" dirty="0">
              <a:latin typeface="Arial" panose="020B0604020202020204" pitchFamily="34" charset="0"/>
              <a:cs typeface="Arial" panose="020B0604020202020204" pitchFamily="34" charset="0"/>
            </a:rPr>
            <a:t>Inadequate implementation of the Property Rates policy; </a:t>
          </a:r>
        </a:p>
      </dgm:t>
    </dgm:pt>
    <dgm:pt modelId="{0E913CFC-8032-413F-BD9C-688A56883C60}" type="parTrans" cxnId="{4B214F11-04B1-4BD6-BD0B-A5E7AE2202AE}">
      <dgm:prSet/>
      <dgm:spPr/>
      <dgm:t>
        <a:bodyPr/>
        <a:lstStyle/>
        <a:p>
          <a:endParaRPr lang="en-US"/>
        </a:p>
      </dgm:t>
    </dgm:pt>
    <dgm:pt modelId="{0DA7721B-D9F6-447E-801B-91C618C29421}" type="sibTrans" cxnId="{4B214F11-04B1-4BD6-BD0B-A5E7AE2202AE}">
      <dgm:prSet/>
      <dgm:spPr/>
      <dgm:t>
        <a:bodyPr/>
        <a:lstStyle/>
        <a:p>
          <a:endParaRPr lang="en-US"/>
        </a:p>
      </dgm:t>
    </dgm:pt>
    <dgm:pt modelId="{F3235664-FE52-4009-945A-8590640D691A}">
      <dgm:prSet custT="1"/>
      <dgm:spPr/>
      <dgm:t>
        <a:bodyPr/>
        <a:lstStyle/>
        <a:p>
          <a:pPr algn="just"/>
          <a:r>
            <a:rPr lang="en-GB" sz="1400" b="1" dirty="0">
              <a:latin typeface="Arial" panose="020B0604020202020204" pitchFamily="34" charset="0"/>
              <a:cs typeface="Arial" panose="020B0604020202020204" pitchFamily="34" charset="0"/>
            </a:rPr>
            <a:t>Loss of revenue from changed use properties; and</a:t>
          </a:r>
        </a:p>
      </dgm:t>
    </dgm:pt>
    <dgm:pt modelId="{C218EBE3-77D3-43D7-998B-10F66CA77ABF}" type="parTrans" cxnId="{990FA204-5286-4641-B020-5E54815AAC44}">
      <dgm:prSet/>
      <dgm:spPr/>
      <dgm:t>
        <a:bodyPr/>
        <a:lstStyle/>
        <a:p>
          <a:endParaRPr lang="en-US"/>
        </a:p>
      </dgm:t>
    </dgm:pt>
    <dgm:pt modelId="{2DB3FF35-35AE-44B3-8799-59B4533B2E75}" type="sibTrans" cxnId="{990FA204-5286-4641-B020-5E54815AAC44}">
      <dgm:prSet/>
      <dgm:spPr/>
      <dgm:t>
        <a:bodyPr/>
        <a:lstStyle/>
        <a:p>
          <a:endParaRPr lang="en-US"/>
        </a:p>
      </dgm:t>
    </dgm:pt>
    <dgm:pt modelId="{6D24ECBC-649D-46BB-BA77-BCEEA473ACD6}">
      <dgm:prSet custT="1"/>
      <dgm:spPr/>
      <dgm:t>
        <a:bodyPr/>
        <a:lstStyle/>
        <a:p>
          <a:pPr algn="just"/>
          <a:r>
            <a:rPr lang="en-GB" sz="1400" b="1" dirty="0">
              <a:latin typeface="Arial" panose="020B0604020202020204" pitchFamily="34" charset="0"/>
              <a:cs typeface="Arial" panose="020B0604020202020204" pitchFamily="34" charset="0"/>
            </a:rPr>
            <a:t>Allegations of Municipal Councillors and Administrators defaulting on Rates and taxes.</a:t>
          </a:r>
        </a:p>
      </dgm:t>
    </dgm:pt>
    <dgm:pt modelId="{31D1299A-BC15-47C2-926F-CA85279AB795}" type="parTrans" cxnId="{3186A8BC-62A6-4DB8-8C59-5E826381B096}">
      <dgm:prSet/>
      <dgm:spPr/>
      <dgm:t>
        <a:bodyPr/>
        <a:lstStyle/>
        <a:p>
          <a:endParaRPr lang="en-US"/>
        </a:p>
      </dgm:t>
    </dgm:pt>
    <dgm:pt modelId="{975DDCF8-075B-4EF1-9AD3-1A8BA793121A}" type="sibTrans" cxnId="{3186A8BC-62A6-4DB8-8C59-5E826381B096}">
      <dgm:prSet/>
      <dgm:spPr/>
      <dgm:t>
        <a:bodyPr/>
        <a:lstStyle/>
        <a:p>
          <a:endParaRPr lang="en-US"/>
        </a:p>
      </dgm:t>
    </dgm:pt>
    <dgm:pt modelId="{3349F004-44B8-471E-8B38-A2ABB8FFA0E8}">
      <dgm:prSet custT="1"/>
      <dgm:spPr/>
      <dgm:t>
        <a:bodyPr/>
        <a:lstStyle/>
        <a:p>
          <a:pPr algn="just"/>
          <a:endParaRPr lang="en-US" sz="1400" b="1" dirty="0">
            <a:solidFill>
              <a:schemeClr val="dk1"/>
            </a:solidFill>
            <a:effectLst/>
            <a:latin typeface="Arial" panose="020B0604020202020204" pitchFamily="34" charset="0"/>
            <a:ea typeface="+mn-ea"/>
            <a:cs typeface="Arial" panose="020B0604020202020204" pitchFamily="34" charset="0"/>
          </a:endParaRPr>
        </a:p>
      </dgm:t>
    </dgm:pt>
    <dgm:pt modelId="{DE25EE1F-9DA7-4BB8-B0C4-4587E1E02212}" type="parTrans" cxnId="{F4E0F6A2-74F4-46D7-9AF5-487F7378EAE4}">
      <dgm:prSet/>
      <dgm:spPr/>
      <dgm:t>
        <a:bodyPr/>
        <a:lstStyle/>
        <a:p>
          <a:endParaRPr lang="en-US"/>
        </a:p>
      </dgm:t>
    </dgm:pt>
    <dgm:pt modelId="{4CDDA382-424A-4B6E-BFD3-53A8CBFA3D84}" type="sibTrans" cxnId="{F4E0F6A2-74F4-46D7-9AF5-487F7378EAE4}">
      <dgm:prSet/>
      <dgm:spPr/>
      <dgm:t>
        <a:bodyPr/>
        <a:lstStyle/>
        <a:p>
          <a:endParaRPr lang="en-US"/>
        </a:p>
      </dgm:t>
    </dgm:pt>
    <dgm:pt modelId="{2B4BB54E-352A-4B19-9286-82D497EF508A}">
      <dgm:prSet custT="1"/>
      <dgm:spPr/>
      <dgm:t>
        <a:bodyPr/>
        <a:lstStyle/>
        <a:p>
          <a:pPr algn="just"/>
          <a:endParaRPr lang="en-US" sz="1400" b="1" dirty="0">
            <a:solidFill>
              <a:schemeClr val="dk1"/>
            </a:solidFill>
            <a:effectLst/>
            <a:latin typeface="Arial" panose="020B0604020202020204" pitchFamily="34" charset="0"/>
            <a:ea typeface="+mn-ea"/>
            <a:cs typeface="Arial" panose="020B0604020202020204" pitchFamily="34" charset="0"/>
          </a:endParaRPr>
        </a:p>
      </dgm:t>
    </dgm:pt>
    <dgm:pt modelId="{9A182023-EE60-4DD6-9B30-C77E0A7CF3F1}" type="parTrans" cxnId="{3DB1E385-A88A-4E73-9FCB-3E4E557B49AE}">
      <dgm:prSet/>
      <dgm:spPr/>
      <dgm:t>
        <a:bodyPr/>
        <a:lstStyle/>
        <a:p>
          <a:endParaRPr lang="en-US"/>
        </a:p>
      </dgm:t>
    </dgm:pt>
    <dgm:pt modelId="{EE2C9935-17C4-4B25-A555-0F4C44A7C957}" type="sibTrans" cxnId="{3DB1E385-A88A-4E73-9FCB-3E4E557B49AE}">
      <dgm:prSet/>
      <dgm:spPr/>
      <dgm:t>
        <a:bodyPr/>
        <a:lstStyle/>
        <a:p>
          <a:endParaRPr lang="en-US"/>
        </a:p>
      </dgm:t>
    </dgm:pt>
    <dgm:pt modelId="{393213BF-DCEE-4EA4-9927-5A5E5658D5B3}">
      <dgm:prSet custT="1"/>
      <dgm:spPr/>
      <dgm:t>
        <a:bodyPr/>
        <a:lstStyle/>
        <a:p>
          <a:pPr algn="just"/>
          <a:endParaRPr lang="en-US" sz="1400" b="1" dirty="0">
            <a:solidFill>
              <a:schemeClr val="dk1"/>
            </a:solidFill>
            <a:effectLst/>
            <a:latin typeface="Arial" panose="020B0604020202020204" pitchFamily="34" charset="0"/>
            <a:ea typeface="+mn-ea"/>
            <a:cs typeface="Arial" panose="020B0604020202020204" pitchFamily="34" charset="0"/>
          </a:endParaRPr>
        </a:p>
      </dgm:t>
    </dgm:pt>
    <dgm:pt modelId="{97DEE678-4C94-4E9E-BE7F-6B67176E8F36}" type="parTrans" cxnId="{72947149-F798-441F-A552-6A290B7C43AE}">
      <dgm:prSet/>
      <dgm:spPr/>
      <dgm:t>
        <a:bodyPr/>
        <a:lstStyle/>
        <a:p>
          <a:endParaRPr lang="en-US"/>
        </a:p>
      </dgm:t>
    </dgm:pt>
    <dgm:pt modelId="{08CB09DE-CE5D-400C-98D0-CF3CDB5D4A3A}" type="sibTrans" cxnId="{72947149-F798-441F-A552-6A290B7C43AE}">
      <dgm:prSet/>
      <dgm:spPr/>
      <dgm:t>
        <a:bodyPr/>
        <a:lstStyle/>
        <a:p>
          <a:endParaRPr lang="en-US"/>
        </a:p>
      </dgm:t>
    </dgm:pt>
    <dgm:pt modelId="{0BED8DF4-F4DC-4595-9AEE-94DE338967CE}">
      <dgm:prSet custT="1"/>
      <dgm:spPr/>
      <dgm:t>
        <a:bodyPr/>
        <a:lstStyle/>
        <a:p>
          <a:pPr algn="just"/>
          <a:r>
            <a:rPr lang="en-GB" sz="1400" b="1" dirty="0">
              <a:latin typeface="Arial" panose="020B0604020202020204" pitchFamily="34" charset="0"/>
              <a:cs typeface="Arial" panose="020B0604020202020204" pitchFamily="34" charset="0"/>
            </a:rPr>
            <a:t>Inability to provide regular and predictable supply of electricity to residents and business; </a:t>
          </a:r>
        </a:p>
      </dgm:t>
    </dgm:pt>
    <dgm:pt modelId="{19DACFE4-AFB0-4A20-B69C-412969C9D56C}" type="parTrans" cxnId="{4DED520E-A395-4A8F-9887-2CB35A48B0F9}">
      <dgm:prSet/>
      <dgm:spPr/>
      <dgm:t>
        <a:bodyPr/>
        <a:lstStyle/>
        <a:p>
          <a:endParaRPr lang="en-US"/>
        </a:p>
      </dgm:t>
    </dgm:pt>
    <dgm:pt modelId="{A3C7C183-49E6-443A-8854-C79400295159}" type="sibTrans" cxnId="{4DED520E-A395-4A8F-9887-2CB35A48B0F9}">
      <dgm:prSet/>
      <dgm:spPr/>
      <dgm:t>
        <a:bodyPr/>
        <a:lstStyle/>
        <a:p>
          <a:endParaRPr lang="en-US"/>
        </a:p>
      </dgm:t>
    </dgm:pt>
    <dgm:pt modelId="{1E3D984C-26E4-49E9-96A9-D246D55A76CE}">
      <dgm:prSet custT="1"/>
      <dgm:spPr/>
      <dgm:t>
        <a:bodyPr/>
        <a:lstStyle/>
        <a:p>
          <a:pPr algn="just"/>
          <a:r>
            <a:rPr lang="en-GB" sz="1400" b="1" dirty="0">
              <a:latin typeface="Arial" panose="020B0604020202020204" pitchFamily="34" charset="0"/>
              <a:cs typeface="Arial" panose="020B0604020202020204" pitchFamily="34" charset="0"/>
            </a:rPr>
            <a:t>Water and Sanitation challenges (though it is said to be the competence of the Chris Hani District Municipality);</a:t>
          </a:r>
        </a:p>
      </dgm:t>
    </dgm:pt>
    <dgm:pt modelId="{CAB45CE9-6A1F-46E1-A133-EE5C4FEB9C14}" type="parTrans" cxnId="{33092DD5-6A89-42B8-AC4A-1797FA512C1B}">
      <dgm:prSet/>
      <dgm:spPr/>
      <dgm:t>
        <a:bodyPr/>
        <a:lstStyle/>
        <a:p>
          <a:endParaRPr lang="en-US"/>
        </a:p>
      </dgm:t>
    </dgm:pt>
    <dgm:pt modelId="{5535B44E-0B71-4CF1-BD80-E27856371456}" type="sibTrans" cxnId="{33092DD5-6A89-42B8-AC4A-1797FA512C1B}">
      <dgm:prSet/>
      <dgm:spPr/>
      <dgm:t>
        <a:bodyPr/>
        <a:lstStyle/>
        <a:p>
          <a:endParaRPr lang="en-US"/>
        </a:p>
      </dgm:t>
    </dgm:pt>
    <dgm:pt modelId="{E5C2727F-E09A-4E31-B213-90A8631A31C1}">
      <dgm:prSet custT="1"/>
      <dgm:spPr/>
      <dgm:t>
        <a:bodyPr/>
        <a:lstStyle/>
        <a:p>
          <a:pPr algn="just"/>
          <a:r>
            <a:rPr lang="en-GB" sz="1400" b="1" dirty="0">
              <a:latin typeface="Arial" panose="020B0604020202020204" pitchFamily="34" charset="0"/>
              <a:cs typeface="Arial" panose="020B0604020202020204" pitchFamily="34" charset="0"/>
            </a:rPr>
            <a:t>Ageing electricity infrastructure leading to unreliable power supply;</a:t>
          </a:r>
        </a:p>
      </dgm:t>
    </dgm:pt>
    <dgm:pt modelId="{719A7C35-8E23-43AD-B0BB-9CCD9471F343}" type="parTrans" cxnId="{A99262D9-2BC0-4A0B-AD36-C9A618DED483}">
      <dgm:prSet/>
      <dgm:spPr/>
      <dgm:t>
        <a:bodyPr/>
        <a:lstStyle/>
        <a:p>
          <a:endParaRPr lang="en-US"/>
        </a:p>
      </dgm:t>
    </dgm:pt>
    <dgm:pt modelId="{714DF999-C71A-4A0D-AAA9-A139D9712527}" type="sibTrans" cxnId="{A99262D9-2BC0-4A0B-AD36-C9A618DED483}">
      <dgm:prSet/>
      <dgm:spPr/>
      <dgm:t>
        <a:bodyPr/>
        <a:lstStyle/>
        <a:p>
          <a:endParaRPr lang="en-US"/>
        </a:p>
      </dgm:t>
    </dgm:pt>
    <dgm:pt modelId="{4C0769FA-DD36-45FC-80F7-BFC572655214}">
      <dgm:prSet custT="1"/>
      <dgm:spPr/>
      <dgm:t>
        <a:bodyPr/>
        <a:lstStyle/>
        <a:p>
          <a:pPr algn="just"/>
          <a:r>
            <a:rPr lang="en-GB" sz="1400" b="1" dirty="0">
              <a:latin typeface="Arial" panose="020B0604020202020204" pitchFamily="34" charset="0"/>
              <a:cs typeface="Arial" panose="020B0604020202020204" pitchFamily="34" charset="0"/>
            </a:rPr>
            <a:t>Theft and vandalism to electricity infrastructure;</a:t>
          </a:r>
        </a:p>
      </dgm:t>
    </dgm:pt>
    <dgm:pt modelId="{4F046F6F-8616-471E-9057-468FAD97812B}" type="parTrans" cxnId="{C098A8D4-48A0-4F02-BA10-E7103E0CAFE5}">
      <dgm:prSet/>
      <dgm:spPr/>
      <dgm:t>
        <a:bodyPr/>
        <a:lstStyle/>
        <a:p>
          <a:endParaRPr lang="en-US"/>
        </a:p>
      </dgm:t>
    </dgm:pt>
    <dgm:pt modelId="{E7D1EEED-216E-4D86-A4D9-1F7D480A3533}" type="sibTrans" cxnId="{C098A8D4-48A0-4F02-BA10-E7103E0CAFE5}">
      <dgm:prSet/>
      <dgm:spPr/>
      <dgm:t>
        <a:bodyPr/>
        <a:lstStyle/>
        <a:p>
          <a:endParaRPr lang="en-US"/>
        </a:p>
      </dgm:t>
    </dgm:pt>
    <dgm:pt modelId="{22A37C37-DFC0-4B8C-9364-72AA3812FCE3}">
      <dgm:prSet custT="1"/>
      <dgm:spPr/>
      <dgm:t>
        <a:bodyPr/>
        <a:lstStyle/>
        <a:p>
          <a:pPr algn="just"/>
          <a:r>
            <a:rPr lang="en-GB" sz="1400" b="1" dirty="0">
              <a:latin typeface="Arial" panose="020B0604020202020204" pitchFamily="34" charset="0"/>
              <a:cs typeface="Arial" panose="020B0604020202020204" pitchFamily="34" charset="0"/>
            </a:rPr>
            <a:t>Waste management challenges - inadequate plant &amp; yellow fleet to collect waste; </a:t>
          </a:r>
        </a:p>
      </dgm:t>
    </dgm:pt>
    <dgm:pt modelId="{151F4429-A466-4DE5-856F-F8730F381C66}" type="parTrans" cxnId="{6B79A2C7-7859-4D2A-AFF4-B8F1F346836D}">
      <dgm:prSet/>
      <dgm:spPr/>
      <dgm:t>
        <a:bodyPr/>
        <a:lstStyle/>
        <a:p>
          <a:endParaRPr lang="en-US"/>
        </a:p>
      </dgm:t>
    </dgm:pt>
    <dgm:pt modelId="{678A06F5-701B-40A4-B476-F283BB353082}" type="sibTrans" cxnId="{6B79A2C7-7859-4D2A-AFF4-B8F1F346836D}">
      <dgm:prSet/>
      <dgm:spPr/>
      <dgm:t>
        <a:bodyPr/>
        <a:lstStyle/>
        <a:p>
          <a:endParaRPr lang="en-US"/>
        </a:p>
      </dgm:t>
    </dgm:pt>
    <dgm:pt modelId="{C3B7CA75-88DB-47DC-83F6-FA8CD8B09856}">
      <dgm:prSet custT="1"/>
      <dgm:spPr/>
      <dgm:t>
        <a:bodyPr/>
        <a:lstStyle/>
        <a:p>
          <a:pPr algn="just"/>
          <a:endParaRPr lang="en-GB" sz="1400" b="1" dirty="0">
            <a:latin typeface="Arial" panose="020B0604020202020204" pitchFamily="34" charset="0"/>
            <a:cs typeface="Arial" panose="020B0604020202020204" pitchFamily="34" charset="0"/>
          </a:endParaRPr>
        </a:p>
      </dgm:t>
    </dgm:pt>
    <dgm:pt modelId="{7A1A4E30-725D-4A78-9E88-839FB4ABFE13}" type="parTrans" cxnId="{3A43E569-BD1F-47C3-BDDE-5B94A6AED853}">
      <dgm:prSet/>
      <dgm:spPr/>
      <dgm:t>
        <a:bodyPr/>
        <a:lstStyle/>
        <a:p>
          <a:endParaRPr lang="en-US"/>
        </a:p>
      </dgm:t>
    </dgm:pt>
    <dgm:pt modelId="{E8229D15-FD35-4A29-B17C-C86ACEAD4083}" type="sibTrans" cxnId="{3A43E569-BD1F-47C3-BDDE-5B94A6AED853}">
      <dgm:prSet/>
      <dgm:spPr/>
      <dgm:t>
        <a:bodyPr/>
        <a:lstStyle/>
        <a:p>
          <a:endParaRPr lang="en-US"/>
        </a:p>
      </dgm:t>
    </dgm:pt>
    <dgm:pt modelId="{73E631CF-3364-455F-A3CA-CEB0FC81CBDE}">
      <dgm:prSet custT="1"/>
      <dgm:spPr/>
      <dgm:t>
        <a:bodyPr/>
        <a:lstStyle/>
        <a:p>
          <a:pPr algn="just">
            <a:buFont typeface="Arial" panose="020B0604020202020204" pitchFamily="34" charset="0"/>
            <a:buChar char="•"/>
          </a:pPr>
          <a:r>
            <a:rPr lang="en-GB" sz="1400" b="1" dirty="0">
              <a:latin typeface="Arial" panose="020B0604020202020204" pitchFamily="34" charset="0"/>
              <a:cs typeface="Arial" panose="020B0604020202020204" pitchFamily="34" charset="0"/>
            </a:rPr>
            <a:t>Rampant illegal dumping taking place throughout the municipality; </a:t>
          </a:r>
        </a:p>
      </dgm:t>
    </dgm:pt>
    <dgm:pt modelId="{EC9915E0-ACBE-499E-8EA7-74441A8D66DC}" type="parTrans" cxnId="{F3C3065E-86DC-4B2A-AF90-0EBEC16B6E89}">
      <dgm:prSet/>
      <dgm:spPr/>
      <dgm:t>
        <a:bodyPr/>
        <a:lstStyle/>
        <a:p>
          <a:endParaRPr lang="en-US"/>
        </a:p>
      </dgm:t>
    </dgm:pt>
    <dgm:pt modelId="{D4475332-D375-4DF6-BE48-1D0E095DD30D}" type="sibTrans" cxnId="{F3C3065E-86DC-4B2A-AF90-0EBEC16B6E89}">
      <dgm:prSet/>
      <dgm:spPr/>
      <dgm:t>
        <a:bodyPr/>
        <a:lstStyle/>
        <a:p>
          <a:endParaRPr lang="en-US"/>
        </a:p>
      </dgm:t>
    </dgm:pt>
    <dgm:pt modelId="{F13D58ED-3DD3-4C07-B45D-8056219D25B6}">
      <dgm:prSet custT="1"/>
      <dgm:spPr/>
      <dgm:t>
        <a:bodyPr/>
        <a:lstStyle/>
        <a:p>
          <a:pPr algn="just"/>
          <a:r>
            <a:rPr lang="en-GB" sz="1400" b="1" dirty="0">
              <a:latin typeface="Arial" panose="020B0604020202020204" pitchFamily="34" charset="0"/>
              <a:cs typeface="Arial" panose="020B0604020202020204" pitchFamily="34" charset="0"/>
            </a:rPr>
            <a:t>Ineffective environmental management;</a:t>
          </a:r>
        </a:p>
      </dgm:t>
    </dgm:pt>
    <dgm:pt modelId="{3D876300-A658-43C7-9F24-4976DF2F693E}" type="parTrans" cxnId="{0BFEF315-07AC-445E-BD1B-E49791FBA872}">
      <dgm:prSet/>
      <dgm:spPr/>
      <dgm:t>
        <a:bodyPr/>
        <a:lstStyle/>
        <a:p>
          <a:endParaRPr lang="en-US"/>
        </a:p>
      </dgm:t>
    </dgm:pt>
    <dgm:pt modelId="{527B93C7-68F4-4A9F-8460-B3376D0DA77E}" type="sibTrans" cxnId="{0BFEF315-07AC-445E-BD1B-E49791FBA872}">
      <dgm:prSet/>
      <dgm:spPr/>
      <dgm:t>
        <a:bodyPr/>
        <a:lstStyle/>
        <a:p>
          <a:endParaRPr lang="en-US"/>
        </a:p>
      </dgm:t>
    </dgm:pt>
    <dgm:pt modelId="{4AB635EA-29F4-42B3-810E-C249B42E7E3F}">
      <dgm:prSet custT="1"/>
      <dgm:spPr/>
      <dgm:t>
        <a:bodyPr/>
        <a:lstStyle/>
        <a:p>
          <a:pPr algn="just"/>
          <a:r>
            <a:rPr lang="en-GB" sz="1400" b="1" dirty="0">
              <a:latin typeface="Arial" panose="020B0604020202020204" pitchFamily="34" charset="0"/>
              <a:cs typeface="Arial" panose="020B0604020202020204" pitchFamily="34" charset="0"/>
            </a:rPr>
            <a:t>Inadequate road infrastructure maintenance with Potholes all over the municipality;</a:t>
          </a:r>
        </a:p>
      </dgm:t>
    </dgm:pt>
    <dgm:pt modelId="{DEAA9FE4-768D-4297-8DC1-11DA6A3B9E66}" type="parTrans" cxnId="{FB6378B0-35EE-4C93-B743-2B0E3770AD74}">
      <dgm:prSet/>
      <dgm:spPr/>
      <dgm:t>
        <a:bodyPr/>
        <a:lstStyle/>
        <a:p>
          <a:endParaRPr lang="en-US"/>
        </a:p>
      </dgm:t>
    </dgm:pt>
    <dgm:pt modelId="{C5FA7368-52A2-48BE-A1E1-50BAC7D69518}" type="sibTrans" cxnId="{FB6378B0-35EE-4C93-B743-2B0E3770AD74}">
      <dgm:prSet/>
      <dgm:spPr/>
      <dgm:t>
        <a:bodyPr/>
        <a:lstStyle/>
        <a:p>
          <a:endParaRPr lang="en-US"/>
        </a:p>
      </dgm:t>
    </dgm:pt>
    <dgm:pt modelId="{8CAA6FBE-2695-4EDF-817E-415A82392576}">
      <dgm:prSet custT="1"/>
      <dgm:spPr/>
      <dgm:t>
        <a:bodyPr/>
        <a:lstStyle/>
        <a:p>
          <a:pPr algn="just"/>
          <a:r>
            <a:rPr lang="en-GB" sz="1400" b="1" dirty="0">
              <a:latin typeface="Arial" panose="020B0604020202020204" pitchFamily="34" charset="0"/>
              <a:cs typeface="Arial" panose="020B0604020202020204" pitchFamily="34" charset="0"/>
            </a:rPr>
            <a:t>Inadequate Disaster management capacity (One fire truck in Komani available  and only three fire fighters are appointed); and</a:t>
          </a:r>
        </a:p>
      </dgm:t>
    </dgm:pt>
    <dgm:pt modelId="{FA3DA596-68F4-4732-A59B-798EEB33CD5D}" type="parTrans" cxnId="{2A88F7B3-0564-4FA0-92A6-4810C651DD5E}">
      <dgm:prSet/>
      <dgm:spPr/>
      <dgm:t>
        <a:bodyPr/>
        <a:lstStyle/>
        <a:p>
          <a:endParaRPr lang="en-US"/>
        </a:p>
      </dgm:t>
    </dgm:pt>
    <dgm:pt modelId="{ADA02883-19B0-477E-A42F-151E84C70861}" type="sibTrans" cxnId="{2A88F7B3-0564-4FA0-92A6-4810C651DD5E}">
      <dgm:prSet/>
      <dgm:spPr/>
      <dgm:t>
        <a:bodyPr/>
        <a:lstStyle/>
        <a:p>
          <a:endParaRPr lang="en-US"/>
        </a:p>
      </dgm:t>
    </dgm:pt>
    <dgm:pt modelId="{D22418A2-3B0F-4B9C-BE4B-60A75CB8AC7E}">
      <dgm:prSet custT="1"/>
      <dgm:spPr/>
      <dgm:t>
        <a:bodyPr/>
        <a:lstStyle/>
        <a:p>
          <a:pPr algn="just"/>
          <a:r>
            <a:rPr lang="en-GB" sz="1400" b="1" dirty="0">
              <a:latin typeface="Arial" panose="020B0604020202020204" pitchFamily="34" charset="0"/>
              <a:cs typeface="Arial" panose="020B0604020202020204" pitchFamily="34" charset="0"/>
            </a:rPr>
            <a:t>Weak capacity of SAPS in the municipality is impacting on the need to secure the assets of the municipality and curb vandalism to electricity infrastructure. </a:t>
          </a:r>
          <a:endParaRPr lang="en-US" sz="1400" b="1" dirty="0">
            <a:latin typeface="Arial" panose="020B0604020202020204" pitchFamily="34" charset="0"/>
            <a:cs typeface="Arial" panose="020B0604020202020204" pitchFamily="34" charset="0"/>
          </a:endParaRPr>
        </a:p>
      </dgm:t>
    </dgm:pt>
    <dgm:pt modelId="{EF1D5E80-BD2A-4BC6-A181-BD89AD717A76}" type="parTrans" cxnId="{52E139ED-D575-4D75-BD36-4C7EC2BF9B66}">
      <dgm:prSet/>
      <dgm:spPr/>
      <dgm:t>
        <a:bodyPr/>
        <a:lstStyle/>
        <a:p>
          <a:endParaRPr lang="en-US"/>
        </a:p>
      </dgm:t>
    </dgm:pt>
    <dgm:pt modelId="{C27E4F01-D0EB-4E03-9387-BF1921FBFB95}" type="sibTrans" cxnId="{52E139ED-D575-4D75-BD36-4C7EC2BF9B66}">
      <dgm:prSet/>
      <dgm:spPr/>
      <dgm:t>
        <a:bodyPr/>
        <a:lstStyle/>
        <a:p>
          <a:endParaRPr lang="en-US"/>
        </a:p>
      </dgm:t>
    </dgm:pt>
    <dgm:pt modelId="{3E276C08-255F-490A-B1EF-D246C88659D4}">
      <dgm:prSet custT="1"/>
      <dgm:spPr/>
      <dgm:t>
        <a:bodyPr/>
        <a:lstStyle/>
        <a:p>
          <a:pPr algn="just"/>
          <a:endParaRPr lang="en-GB" sz="1400" b="1" dirty="0">
            <a:latin typeface="Arial" panose="020B0604020202020204" pitchFamily="34" charset="0"/>
            <a:cs typeface="Arial" panose="020B0604020202020204" pitchFamily="34" charset="0"/>
          </a:endParaRPr>
        </a:p>
      </dgm:t>
    </dgm:pt>
    <dgm:pt modelId="{5CF19B64-4069-4699-BBEE-13618E5DD862}" type="parTrans" cxnId="{1732DC71-FDAF-4AD6-808B-1E9913AE1A56}">
      <dgm:prSet/>
      <dgm:spPr/>
      <dgm:t>
        <a:bodyPr/>
        <a:lstStyle/>
        <a:p>
          <a:endParaRPr lang="en-US"/>
        </a:p>
      </dgm:t>
    </dgm:pt>
    <dgm:pt modelId="{5DC9AE1B-CD84-4C2F-BB8E-45E333A26941}" type="sibTrans" cxnId="{1732DC71-FDAF-4AD6-808B-1E9913AE1A56}">
      <dgm:prSet/>
      <dgm:spPr/>
      <dgm:t>
        <a:bodyPr/>
        <a:lstStyle/>
        <a:p>
          <a:endParaRPr lang="en-US"/>
        </a:p>
      </dgm:t>
    </dgm:pt>
    <dgm:pt modelId="{1C9F85BA-3C94-4E9B-A721-778A2003D5BB}" type="pres">
      <dgm:prSet presAssocID="{FC3B2905-7AEB-455F-8812-37CCDF0F0A71}" presName="Name0" presStyleCnt="0">
        <dgm:presLayoutVars>
          <dgm:dir/>
          <dgm:animLvl val="lvl"/>
          <dgm:resizeHandles val="exact"/>
        </dgm:presLayoutVars>
      </dgm:prSet>
      <dgm:spPr/>
      <dgm:t>
        <a:bodyPr/>
        <a:lstStyle/>
        <a:p>
          <a:endParaRPr lang="en-US"/>
        </a:p>
      </dgm:t>
    </dgm:pt>
    <dgm:pt modelId="{00F7EE64-9A07-4CDB-87E7-5FF027CC3C7A}" type="pres">
      <dgm:prSet presAssocID="{24FE71BB-4123-4E66-9F62-2490C44E42B3}" presName="linNode" presStyleCnt="0"/>
      <dgm:spPr/>
    </dgm:pt>
    <dgm:pt modelId="{29856624-010C-43A3-90AC-59FEE0ADEDF1}" type="pres">
      <dgm:prSet presAssocID="{24FE71BB-4123-4E66-9F62-2490C44E42B3}" presName="parentText" presStyleLbl="node1" presStyleIdx="0" presStyleCnt="2" custScaleX="88175" custScaleY="140871">
        <dgm:presLayoutVars>
          <dgm:chMax val="1"/>
          <dgm:bulletEnabled val="1"/>
        </dgm:presLayoutVars>
      </dgm:prSet>
      <dgm:spPr/>
      <dgm:t>
        <a:bodyPr/>
        <a:lstStyle/>
        <a:p>
          <a:endParaRPr lang="en-US"/>
        </a:p>
      </dgm:t>
    </dgm:pt>
    <dgm:pt modelId="{9DD2A5E3-495C-476E-A76C-AFECF4971839}" type="pres">
      <dgm:prSet presAssocID="{24FE71BB-4123-4E66-9F62-2490C44E42B3}" presName="descendantText" presStyleLbl="alignAccFollowNode1" presStyleIdx="0" presStyleCnt="2" custScaleX="181127" custScaleY="189656" custLinFactNeighborX="10" custLinFactNeighborY="-83">
        <dgm:presLayoutVars>
          <dgm:bulletEnabled val="1"/>
        </dgm:presLayoutVars>
      </dgm:prSet>
      <dgm:spPr/>
      <dgm:t>
        <a:bodyPr/>
        <a:lstStyle/>
        <a:p>
          <a:endParaRPr lang="en-US"/>
        </a:p>
      </dgm:t>
    </dgm:pt>
    <dgm:pt modelId="{753E822C-6E07-438B-8867-3FEF9BB4ED9B}" type="pres">
      <dgm:prSet presAssocID="{82FFDDA2-591F-4BD6-8036-832FCE27A28E}" presName="sp" presStyleCnt="0"/>
      <dgm:spPr/>
    </dgm:pt>
    <dgm:pt modelId="{FB0ABB20-41F9-4272-993B-6045B7DE8B48}" type="pres">
      <dgm:prSet presAssocID="{45C0FA2F-1010-4267-A23B-868261AC87B2}" presName="linNode" presStyleCnt="0"/>
      <dgm:spPr/>
    </dgm:pt>
    <dgm:pt modelId="{D51F1D74-D9F9-42F1-AECE-217C06009BAD}" type="pres">
      <dgm:prSet presAssocID="{45C0FA2F-1010-4267-A23B-868261AC87B2}" presName="parentText" presStyleLbl="node1" presStyleIdx="1" presStyleCnt="2" custScaleX="82141" custScaleY="138788">
        <dgm:presLayoutVars>
          <dgm:chMax val="1"/>
          <dgm:bulletEnabled val="1"/>
        </dgm:presLayoutVars>
      </dgm:prSet>
      <dgm:spPr/>
      <dgm:t>
        <a:bodyPr/>
        <a:lstStyle/>
        <a:p>
          <a:endParaRPr lang="en-US"/>
        </a:p>
      </dgm:t>
    </dgm:pt>
    <dgm:pt modelId="{70E92798-EDBB-4B71-A9F4-69158CBC6263}" type="pres">
      <dgm:prSet presAssocID="{45C0FA2F-1010-4267-A23B-868261AC87B2}" presName="descendantText" presStyleLbl="alignAccFollowNode1" presStyleIdx="1" presStyleCnt="2" custScaleX="167985" custScaleY="210278" custLinFactNeighborX="67" custLinFactNeighborY="83">
        <dgm:presLayoutVars>
          <dgm:bulletEnabled val="1"/>
        </dgm:presLayoutVars>
      </dgm:prSet>
      <dgm:spPr/>
      <dgm:t>
        <a:bodyPr/>
        <a:lstStyle/>
        <a:p>
          <a:endParaRPr lang="en-US"/>
        </a:p>
      </dgm:t>
    </dgm:pt>
  </dgm:ptLst>
  <dgm:cxnLst>
    <dgm:cxn modelId="{33092DD5-6A89-42B8-AC4A-1797FA512C1B}" srcId="{45C0FA2F-1010-4267-A23B-868261AC87B2}" destId="{1E3D984C-26E4-49E9-96A9-D246D55A76CE}" srcOrd="3" destOrd="0" parTransId="{CAB45CE9-6A1F-46E1-A133-EE5C4FEB9C14}" sibTransId="{5535B44E-0B71-4CF1-BD80-E27856371456}"/>
    <dgm:cxn modelId="{EF58CD38-E427-45A1-A1BB-0CA6EA61AF49}" type="presOf" srcId="{3E276C08-255F-490A-B1EF-D246C88659D4}" destId="{70E92798-EDBB-4B71-A9F4-69158CBC6263}" srcOrd="0" destOrd="1" presId="urn:microsoft.com/office/officeart/2005/8/layout/vList5"/>
    <dgm:cxn modelId="{4B214F11-04B1-4BD6-BD0B-A5E7AE2202AE}" srcId="{24FE71BB-4123-4E66-9F62-2490C44E42B3}" destId="{96E8941C-D713-4429-89FE-BE693D9598B0}" srcOrd="12" destOrd="0" parTransId="{0E913CFC-8032-413F-BD9C-688A56883C60}" sibTransId="{0DA7721B-D9F6-447E-801B-91C618C29421}"/>
    <dgm:cxn modelId="{B9F56EBB-0D17-4EEB-8B41-D9F66620BE7E}" type="presOf" srcId="{2B4BB54E-352A-4B19-9286-82D497EF508A}" destId="{9DD2A5E3-495C-476E-A76C-AFECF4971839}" srcOrd="0" destOrd="2" presId="urn:microsoft.com/office/officeart/2005/8/layout/vList5"/>
    <dgm:cxn modelId="{FB6378B0-35EE-4C93-B743-2B0E3770AD74}" srcId="{45C0FA2F-1010-4267-A23B-868261AC87B2}" destId="{4AB635EA-29F4-42B3-810E-C249B42E7E3F}" srcOrd="9" destOrd="0" parTransId="{DEAA9FE4-768D-4297-8DC1-11DA6A3B9E66}" sibTransId="{C5FA7368-52A2-48BE-A1E1-50BAC7D69518}"/>
    <dgm:cxn modelId="{57D9A145-C875-4FC4-826E-DB4FC20224C3}" type="presOf" srcId="{1E3D984C-26E4-49E9-96A9-D246D55A76CE}" destId="{70E92798-EDBB-4B71-A9F4-69158CBC6263}" srcOrd="0" destOrd="3" presId="urn:microsoft.com/office/officeart/2005/8/layout/vList5"/>
    <dgm:cxn modelId="{3DDDAFCC-0A9B-45AE-8FC9-6B583BAAA3E8}" type="presOf" srcId="{C2F37928-9638-4F26-9F38-810EAF109630}" destId="{9DD2A5E3-495C-476E-A76C-AFECF4971839}" srcOrd="0" destOrd="19" presId="urn:microsoft.com/office/officeart/2005/8/layout/vList5"/>
    <dgm:cxn modelId="{A817FAB7-9E15-465A-9690-895D007FD9A0}" type="presOf" srcId="{3349F004-44B8-471E-8B38-A2ABB8FFA0E8}" destId="{9DD2A5E3-495C-476E-A76C-AFECF4971839}" srcOrd="0" destOrd="1" presId="urn:microsoft.com/office/officeart/2005/8/layout/vList5"/>
    <dgm:cxn modelId="{E9D89706-D6C4-4A79-A0D0-DC6321163825}" type="presOf" srcId="{8CAA6FBE-2695-4EDF-817E-415A82392576}" destId="{70E92798-EDBB-4B71-A9F4-69158CBC6263}" srcOrd="0" destOrd="10" presId="urn:microsoft.com/office/officeart/2005/8/layout/vList5"/>
    <dgm:cxn modelId="{9DDD6249-D6E8-40C5-9DA3-B250FA06B6CF}" type="presOf" srcId="{5DA0D4CA-3A13-47B7-A0AA-79DDF9718539}" destId="{9DD2A5E3-495C-476E-A76C-AFECF4971839}" srcOrd="0" destOrd="5" presId="urn:microsoft.com/office/officeart/2005/8/layout/vList5"/>
    <dgm:cxn modelId="{CD4B0317-A815-4078-BFBE-E6FACF2A8267}" type="presOf" srcId="{0BED8DF4-F4DC-4595-9AEE-94DE338967CE}" destId="{70E92798-EDBB-4B71-A9F4-69158CBC6263}" srcOrd="0" destOrd="2" presId="urn:microsoft.com/office/officeart/2005/8/layout/vList5"/>
    <dgm:cxn modelId="{0888E5C9-7007-4329-855D-F33BB68A8C07}" type="presOf" srcId="{4AB635EA-29F4-42B3-810E-C249B42E7E3F}" destId="{70E92798-EDBB-4B71-A9F4-69158CBC6263}" srcOrd="0" destOrd="9" presId="urn:microsoft.com/office/officeart/2005/8/layout/vList5"/>
    <dgm:cxn modelId="{4DED520E-A395-4A8F-9887-2CB35A48B0F9}" srcId="{45C0FA2F-1010-4267-A23B-868261AC87B2}" destId="{0BED8DF4-F4DC-4595-9AEE-94DE338967CE}" srcOrd="2" destOrd="0" parTransId="{19DACFE4-AFB0-4A20-B69C-412969C9D56C}" sibTransId="{A3C7C183-49E6-443A-8854-C79400295159}"/>
    <dgm:cxn modelId="{1732DC71-FDAF-4AD6-808B-1E9913AE1A56}" srcId="{45C0FA2F-1010-4267-A23B-868261AC87B2}" destId="{3E276C08-255F-490A-B1EF-D246C88659D4}" srcOrd="1" destOrd="0" parTransId="{5CF19B64-4069-4699-BBEE-13618E5DD862}" sibTransId="{5DC9AE1B-CD84-4C2F-BB8E-45E333A26941}"/>
    <dgm:cxn modelId="{7E5A2B50-5B75-415A-8E72-C05CE9A7AFC9}" type="presOf" srcId="{5BF7502D-5313-4450-86AF-FC6343878C33}" destId="{9DD2A5E3-495C-476E-A76C-AFECF4971839}" srcOrd="0" destOrd="10" presId="urn:microsoft.com/office/officeart/2005/8/layout/vList5"/>
    <dgm:cxn modelId="{EA1F2882-D51A-4CC1-8F65-A51398274B07}" srcId="{24FE71BB-4123-4E66-9F62-2490C44E42B3}" destId="{219FF838-61D8-49F6-BC00-CE8F19429724}" srcOrd="17" destOrd="0" parTransId="{C26B2CA8-907B-4E14-BBCD-2B32AD2D3C94}" sibTransId="{A8C40639-D803-4347-A96C-68DDDF883663}"/>
    <dgm:cxn modelId="{B0B33499-F5E5-494F-8FAD-EAC27B5E9265}" type="presOf" srcId="{A5F7D1D0-AF6E-407E-B844-40F74A6D9FFA}" destId="{70E92798-EDBB-4B71-A9F4-69158CBC6263}" srcOrd="0" destOrd="0" presId="urn:microsoft.com/office/officeart/2005/8/layout/vList5"/>
    <dgm:cxn modelId="{769CF5B6-8BC2-4753-9E87-B53575E4206F}" srcId="{24FE71BB-4123-4E66-9F62-2490C44E42B3}" destId="{02E6E291-30D4-4AAF-A605-9F6C16275767}" srcOrd="16" destOrd="0" parTransId="{6002E5BA-0A68-4028-A7BF-16CFF15BC7FC}" sibTransId="{4232AFBE-A1B9-4CEE-857C-BD65069A69A5}"/>
    <dgm:cxn modelId="{68F51726-1CA8-49BF-A3D9-E7A7C24027F3}" type="presOf" srcId="{96E8941C-D713-4429-89FE-BE693D9598B0}" destId="{9DD2A5E3-495C-476E-A76C-AFECF4971839}" srcOrd="0" destOrd="12" presId="urn:microsoft.com/office/officeart/2005/8/layout/vList5"/>
    <dgm:cxn modelId="{51AE5A05-298C-4AF9-9442-74CE0C1B33A1}" type="presOf" srcId="{E5C2727F-E09A-4E31-B213-90A8631A31C1}" destId="{70E92798-EDBB-4B71-A9F4-69158CBC6263}" srcOrd="0" destOrd="4" presId="urn:microsoft.com/office/officeart/2005/8/layout/vList5"/>
    <dgm:cxn modelId="{6B79A2C7-7859-4D2A-AFF4-B8F1F346836D}" srcId="{45C0FA2F-1010-4267-A23B-868261AC87B2}" destId="{22A37C37-DFC0-4B8C-9364-72AA3812FCE3}" srcOrd="6" destOrd="0" parTransId="{151F4429-A466-4DE5-856F-F8730F381C66}" sibTransId="{678A06F5-701B-40A4-B476-F283BB353082}"/>
    <dgm:cxn modelId="{F4E0F6A2-74F4-46D7-9AF5-487F7378EAE4}" srcId="{24FE71BB-4123-4E66-9F62-2490C44E42B3}" destId="{3349F004-44B8-471E-8B38-A2ABB8FFA0E8}" srcOrd="1" destOrd="0" parTransId="{DE25EE1F-9DA7-4BB8-B0C4-4587E1E02212}" sibTransId="{4CDDA382-424A-4B6E-BFD3-53A8CBFA3D84}"/>
    <dgm:cxn modelId="{7D8E7060-1237-4AC2-ADF6-BB4C03653B64}" type="presOf" srcId="{F110A251-2D79-4546-AF8A-519E315D474B}" destId="{9DD2A5E3-495C-476E-A76C-AFECF4971839}" srcOrd="0" destOrd="18" presId="urn:microsoft.com/office/officeart/2005/8/layout/vList5"/>
    <dgm:cxn modelId="{A3D7E206-229D-4826-B8FE-9A35E9E02505}" type="presOf" srcId="{3698DA2F-BD2A-44CB-8A73-B6E401965719}" destId="{9DD2A5E3-495C-476E-A76C-AFECF4971839}" srcOrd="0" destOrd="11" presId="urn:microsoft.com/office/officeart/2005/8/layout/vList5"/>
    <dgm:cxn modelId="{3A43E569-BD1F-47C3-BDDE-5B94A6AED853}" srcId="{45C0FA2F-1010-4267-A23B-868261AC87B2}" destId="{C3B7CA75-88DB-47DC-83F6-FA8CD8B09856}" srcOrd="12" destOrd="0" parTransId="{7A1A4E30-725D-4A78-9E88-839FB4ABFE13}" sibTransId="{E8229D15-FD35-4A29-B17C-C86ACEAD4083}"/>
    <dgm:cxn modelId="{239E1CE6-F193-48F0-9A8C-7D7608AB1FC6}" type="presOf" srcId="{831B07DB-E36B-491D-8CAE-80C6AF73F83B}" destId="{9DD2A5E3-495C-476E-A76C-AFECF4971839}" srcOrd="0" destOrd="4" presId="urn:microsoft.com/office/officeart/2005/8/layout/vList5"/>
    <dgm:cxn modelId="{D6973439-92EB-4F7E-8573-F0A9EABDAE3D}" srcId="{24FE71BB-4123-4E66-9F62-2490C44E42B3}" destId="{5BF7502D-5313-4450-86AF-FC6343878C33}" srcOrd="10" destOrd="0" parTransId="{D7C60DC4-1910-465C-B3F2-687DABE7D3A3}" sibTransId="{C65BCF60-5635-46B7-982C-FB25306B6583}"/>
    <dgm:cxn modelId="{C2603724-25EA-4B9E-88C6-019297396407}" type="presOf" srcId="{6A26D549-5EAE-4C4D-96C1-F3B7F5B61871}" destId="{9DD2A5E3-495C-476E-A76C-AFECF4971839}" srcOrd="0" destOrd="8" presId="urn:microsoft.com/office/officeart/2005/8/layout/vList5"/>
    <dgm:cxn modelId="{5AC9C7A6-54EA-49D3-848E-FBC54F9CA2B5}" srcId="{24FE71BB-4123-4E66-9F62-2490C44E42B3}" destId="{13C0128C-4B80-4402-B687-A8EB066C605A}" srcOrd="6" destOrd="0" parTransId="{74CCA99D-E804-43A9-9F8C-37C7072BF4E2}" sibTransId="{8FEB3E86-1849-435D-830D-76F4661DDB7C}"/>
    <dgm:cxn modelId="{50325CDF-D555-418D-9FB1-F237575552E1}" type="presOf" srcId="{F13D58ED-3DD3-4C07-B45D-8056219D25B6}" destId="{70E92798-EDBB-4B71-A9F4-69158CBC6263}" srcOrd="0" destOrd="8" presId="urn:microsoft.com/office/officeart/2005/8/layout/vList5"/>
    <dgm:cxn modelId="{93D9C802-12EA-429B-BE4D-7A55C7F6EDC5}" srcId="{45C0FA2F-1010-4267-A23B-868261AC87B2}" destId="{A5D87918-832F-4B82-B99A-C241BFBD74D4}" srcOrd="13" destOrd="0" parTransId="{06A1F777-C22E-46F6-8664-61379A3BB34A}" sibTransId="{D6BDC6BB-1FA9-481B-8D9C-8E0915DA2262}"/>
    <dgm:cxn modelId="{DDBE9D3F-9237-4708-AD4F-14DF0F614F40}" type="presOf" srcId="{45C0FA2F-1010-4267-A23B-868261AC87B2}" destId="{D51F1D74-D9F9-42F1-AECE-217C06009BAD}" srcOrd="0" destOrd="0" presId="urn:microsoft.com/office/officeart/2005/8/layout/vList5"/>
    <dgm:cxn modelId="{E956A285-7449-4F97-908E-DD294B190E44}" srcId="{24FE71BB-4123-4E66-9F62-2490C44E42B3}" destId="{DF73E96B-85F1-4D7E-AE13-37299DCA4538}" srcOrd="0" destOrd="0" parTransId="{7D405ACA-596B-46DF-BE58-FD0BC1B35106}" sibTransId="{F4486283-0ABF-49E8-B370-29DA909889B9}"/>
    <dgm:cxn modelId="{3DB1E385-A88A-4E73-9FCB-3E4E557B49AE}" srcId="{24FE71BB-4123-4E66-9F62-2490C44E42B3}" destId="{2B4BB54E-352A-4B19-9286-82D497EF508A}" srcOrd="2" destOrd="0" parTransId="{9A182023-EE60-4DD6-9B30-C77E0A7CF3F1}" sibTransId="{EE2C9935-17C4-4B25-A555-0F4C44A7C957}"/>
    <dgm:cxn modelId="{ED76CA93-85C0-4753-9403-89D8853DB067}" type="presOf" srcId="{079B77BA-E94B-4405-8F7A-B33033248D60}" destId="{9DD2A5E3-495C-476E-A76C-AFECF4971839}" srcOrd="0" destOrd="9" presId="urn:microsoft.com/office/officeart/2005/8/layout/vList5"/>
    <dgm:cxn modelId="{13426F02-8CDD-4BB1-8A17-9B7570E60AE8}" type="presOf" srcId="{D22418A2-3B0F-4B9C-BE4B-60A75CB8AC7E}" destId="{70E92798-EDBB-4B71-A9F4-69158CBC6263}" srcOrd="0" destOrd="11" presId="urn:microsoft.com/office/officeart/2005/8/layout/vList5"/>
    <dgm:cxn modelId="{F6F37EC0-1A54-40B6-8A83-913409F38A02}" type="presOf" srcId="{2B56B298-F9EA-4834-BD27-48462E50208F}" destId="{9DD2A5E3-495C-476E-A76C-AFECF4971839}" srcOrd="0" destOrd="7" presId="urn:microsoft.com/office/officeart/2005/8/layout/vList5"/>
    <dgm:cxn modelId="{DC4D025B-53EA-4C0A-8EE1-D2B199FE304E}" srcId="{24FE71BB-4123-4E66-9F62-2490C44E42B3}" destId="{3698DA2F-BD2A-44CB-8A73-B6E401965719}" srcOrd="11" destOrd="0" parTransId="{87704DF3-BFFC-4410-8292-7517AC1997FF}" sibTransId="{637BA1BE-B6A1-46DC-886B-D9F0DD9F9F1C}"/>
    <dgm:cxn modelId="{E5585156-BC1D-443F-ACB4-0CBA36142817}" type="presOf" srcId="{13C0128C-4B80-4402-B687-A8EB066C605A}" destId="{9DD2A5E3-495C-476E-A76C-AFECF4971839}" srcOrd="0" destOrd="6" presId="urn:microsoft.com/office/officeart/2005/8/layout/vList5"/>
    <dgm:cxn modelId="{6015404E-4F4D-4508-B8FF-4A96B35C5DB5}" srcId="{24FE71BB-4123-4E66-9F62-2490C44E42B3}" destId="{6A26D549-5EAE-4C4D-96C1-F3B7F5B61871}" srcOrd="8" destOrd="0" parTransId="{3609163F-51A6-416F-B86B-0F8C09480E2C}" sibTransId="{35AB1E96-2846-424A-84FE-4DFA5FAD36E3}"/>
    <dgm:cxn modelId="{0BFEF315-07AC-445E-BD1B-E49791FBA872}" srcId="{45C0FA2F-1010-4267-A23B-868261AC87B2}" destId="{F13D58ED-3DD3-4C07-B45D-8056219D25B6}" srcOrd="8" destOrd="0" parTransId="{3D876300-A658-43C7-9F24-4976DF2F693E}" sibTransId="{527B93C7-68F4-4A9F-8460-B3376D0DA77E}"/>
    <dgm:cxn modelId="{2752DF79-A42F-4F3E-B760-2573B4092A3A}" srcId="{24FE71BB-4123-4E66-9F62-2490C44E42B3}" destId="{F110A251-2D79-4546-AF8A-519E315D474B}" srcOrd="18" destOrd="0" parTransId="{6A5B1CE5-3A58-4040-8981-51929546484D}" sibTransId="{0C544DEB-AF61-4790-821A-BD5B2936489E}"/>
    <dgm:cxn modelId="{A990064E-F128-47F1-822B-1AF21B43876A}" type="presOf" srcId="{22A37C37-DFC0-4B8C-9364-72AA3812FCE3}" destId="{70E92798-EDBB-4B71-A9F4-69158CBC6263}" srcOrd="0" destOrd="6" presId="urn:microsoft.com/office/officeart/2005/8/layout/vList5"/>
    <dgm:cxn modelId="{0DFBE3E4-EF8D-4379-9A24-78233B084568}" type="presOf" srcId="{4C0769FA-DD36-45FC-80F7-BFC572655214}" destId="{70E92798-EDBB-4B71-A9F4-69158CBC6263}" srcOrd="0" destOrd="5" presId="urn:microsoft.com/office/officeart/2005/8/layout/vList5"/>
    <dgm:cxn modelId="{73307F76-9A08-4616-A19A-4838A955029A}" type="presOf" srcId="{DF73E96B-85F1-4D7E-AE13-37299DCA4538}" destId="{9DD2A5E3-495C-476E-A76C-AFECF4971839}" srcOrd="0" destOrd="0" presId="urn:microsoft.com/office/officeart/2005/8/layout/vList5"/>
    <dgm:cxn modelId="{F349D67D-07B0-43AF-94D2-3C1F6E611AED}" type="presOf" srcId="{FC3B2905-7AEB-455F-8812-37CCDF0F0A71}" destId="{1C9F85BA-3C94-4E9B-A721-778A2003D5BB}" srcOrd="0" destOrd="0" presId="urn:microsoft.com/office/officeart/2005/8/layout/vList5"/>
    <dgm:cxn modelId="{627510E7-9715-426C-83FE-9C77482339A1}" type="presOf" srcId="{393213BF-DCEE-4EA4-9927-5A5E5658D5B3}" destId="{9DD2A5E3-495C-476E-A76C-AFECF4971839}" srcOrd="0" destOrd="3" presId="urn:microsoft.com/office/officeart/2005/8/layout/vList5"/>
    <dgm:cxn modelId="{B1F0E44B-917F-4906-A3EC-961840D6AD68}" type="presOf" srcId="{6D24ECBC-649D-46BB-BA77-BCEEA473ACD6}" destId="{9DD2A5E3-495C-476E-A76C-AFECF4971839}" srcOrd="0" destOrd="14" presId="urn:microsoft.com/office/officeart/2005/8/layout/vList5"/>
    <dgm:cxn modelId="{8C50729B-4051-4BE7-B43E-7B842D51BEE3}" type="presOf" srcId="{AC09E30D-7140-4205-BADE-E5DCC6217391}" destId="{70E92798-EDBB-4B71-A9F4-69158CBC6263}" srcOrd="0" destOrd="14" presId="urn:microsoft.com/office/officeart/2005/8/layout/vList5"/>
    <dgm:cxn modelId="{52E139ED-D575-4D75-BD36-4C7EC2BF9B66}" srcId="{45C0FA2F-1010-4267-A23B-868261AC87B2}" destId="{D22418A2-3B0F-4B9C-BE4B-60A75CB8AC7E}" srcOrd="11" destOrd="0" parTransId="{EF1D5E80-BD2A-4BC6-A181-BD89AD717A76}" sibTransId="{C27E4F01-D0EB-4E03-9387-BF1921FBFB95}"/>
    <dgm:cxn modelId="{8A4D64EF-5CB3-496A-9276-9DE574CC74DD}" type="presOf" srcId="{73E631CF-3364-455F-A3CA-CEB0FC81CBDE}" destId="{70E92798-EDBB-4B71-A9F4-69158CBC6263}" srcOrd="0" destOrd="7" presId="urn:microsoft.com/office/officeart/2005/8/layout/vList5"/>
    <dgm:cxn modelId="{93149644-A0A4-4F91-B94E-D6A63255E134}" type="presOf" srcId="{02E6E291-30D4-4AAF-A605-9F6C16275767}" destId="{9DD2A5E3-495C-476E-A76C-AFECF4971839}" srcOrd="0" destOrd="16" presId="urn:microsoft.com/office/officeart/2005/8/layout/vList5"/>
    <dgm:cxn modelId="{C098A8D4-48A0-4F02-BA10-E7103E0CAFE5}" srcId="{45C0FA2F-1010-4267-A23B-868261AC87B2}" destId="{4C0769FA-DD36-45FC-80F7-BFC572655214}" srcOrd="5" destOrd="0" parTransId="{4F046F6F-8616-471E-9057-468FAD97812B}" sibTransId="{E7D1EEED-216E-4D86-A4D9-1F7D480A3533}"/>
    <dgm:cxn modelId="{93D5BCD8-2F77-483A-8974-7004933BA8E6}" type="presOf" srcId="{C3B7CA75-88DB-47DC-83F6-FA8CD8B09856}" destId="{70E92798-EDBB-4B71-A9F4-69158CBC6263}" srcOrd="0" destOrd="12" presId="urn:microsoft.com/office/officeart/2005/8/layout/vList5"/>
    <dgm:cxn modelId="{C4DB32E4-A1DE-41F8-B30D-9DB252EEB403}" type="presOf" srcId="{A5D87918-832F-4B82-B99A-C241BFBD74D4}" destId="{70E92798-EDBB-4B71-A9F4-69158CBC6263}" srcOrd="0" destOrd="13" presId="urn:microsoft.com/office/officeart/2005/8/layout/vList5"/>
    <dgm:cxn modelId="{5B27CA0E-F1DA-4EF4-BE82-7E0DAF0BABE4}" srcId="{24FE71BB-4123-4E66-9F62-2490C44E42B3}" destId="{4BABEA61-30A2-4052-B086-5052A0B9CC39}" srcOrd="15" destOrd="0" parTransId="{BDCE2739-9FA4-4BC8-BA2F-E41613C3D34D}" sibTransId="{A2B19432-9D3C-43A7-AA2C-0389567594C8}"/>
    <dgm:cxn modelId="{0D9ADF73-A63F-464D-88AD-338EAA17FBE3}" srcId="{24FE71BB-4123-4E66-9F62-2490C44E42B3}" destId="{C2F37928-9638-4F26-9F38-810EAF109630}" srcOrd="19" destOrd="0" parTransId="{D99188AD-2D20-463A-865E-B12BC55677C2}" sibTransId="{0E4AF44D-1B5E-480D-B73D-47B28E31F045}"/>
    <dgm:cxn modelId="{88922167-2592-4B0F-A0FD-B026DBC09728}" type="presOf" srcId="{219FF838-61D8-49F6-BC00-CE8F19429724}" destId="{9DD2A5E3-495C-476E-A76C-AFECF4971839}" srcOrd="0" destOrd="17" presId="urn:microsoft.com/office/officeart/2005/8/layout/vList5"/>
    <dgm:cxn modelId="{D63D04AA-146C-45EB-BAFB-D3105E479341}" srcId="{24FE71BB-4123-4E66-9F62-2490C44E42B3}" destId="{2B56B298-F9EA-4834-BD27-48462E50208F}" srcOrd="7" destOrd="0" parTransId="{8CA28B59-62EB-4F23-8921-FD8E761A9020}" sibTransId="{A682C3CC-5BE8-4656-8AD5-E93010CB29EE}"/>
    <dgm:cxn modelId="{9F9FC705-33E8-49AA-83DA-D174A5DDEC2D}" srcId="{24FE71BB-4123-4E66-9F62-2490C44E42B3}" destId="{831B07DB-E36B-491D-8CAE-80C6AF73F83B}" srcOrd="4" destOrd="0" parTransId="{BF2BFBF6-9163-43A2-AFBF-029FB31E5238}" sibTransId="{78CE2771-ED1C-4926-988E-D06A47CBDF57}"/>
    <dgm:cxn modelId="{DAC65F46-AE41-4012-BFDB-7BD462D9212F}" srcId="{FC3B2905-7AEB-455F-8812-37CCDF0F0A71}" destId="{24FE71BB-4123-4E66-9F62-2490C44E42B3}" srcOrd="0" destOrd="0" parTransId="{E18BC4E8-D674-4D23-A8D7-6435908C2955}" sibTransId="{82FFDDA2-591F-4BD6-8036-832FCE27A28E}"/>
    <dgm:cxn modelId="{6815AA78-8356-4E8B-B35C-A504AFD72706}" srcId="{FC3B2905-7AEB-455F-8812-37CCDF0F0A71}" destId="{45C0FA2F-1010-4267-A23B-868261AC87B2}" srcOrd="1" destOrd="0" parTransId="{DCA7CE03-5A94-4998-B38D-EE1F93C7D59D}" sibTransId="{9A77E094-3F2D-4D6F-8F98-A014720F25F4}"/>
    <dgm:cxn modelId="{990FA204-5286-4641-B020-5E54815AAC44}" srcId="{24FE71BB-4123-4E66-9F62-2490C44E42B3}" destId="{F3235664-FE52-4009-945A-8590640D691A}" srcOrd="13" destOrd="0" parTransId="{C218EBE3-77D3-43D7-998B-10F66CA77ABF}" sibTransId="{2DB3FF35-35AE-44B3-8799-59B4533B2E75}"/>
    <dgm:cxn modelId="{7D4BA79A-3A67-4199-8D60-EE1E989EAB89}" type="presOf" srcId="{24FE71BB-4123-4E66-9F62-2490C44E42B3}" destId="{29856624-010C-43A3-90AC-59FEE0ADEDF1}" srcOrd="0" destOrd="0" presId="urn:microsoft.com/office/officeart/2005/8/layout/vList5"/>
    <dgm:cxn modelId="{72947149-F798-441F-A552-6A290B7C43AE}" srcId="{24FE71BB-4123-4E66-9F62-2490C44E42B3}" destId="{393213BF-DCEE-4EA4-9927-5A5E5658D5B3}" srcOrd="3" destOrd="0" parTransId="{97DEE678-4C94-4E9E-BE7F-6B67176E8F36}" sibTransId="{08CB09DE-CE5D-400C-98D0-CF3CDB5D4A3A}"/>
    <dgm:cxn modelId="{B2F9C375-B3E9-4818-B64B-010D9A94A12B}" srcId="{45C0FA2F-1010-4267-A23B-868261AC87B2}" destId="{AC09E30D-7140-4205-BADE-E5DCC6217391}" srcOrd="14" destOrd="0" parTransId="{58024611-D868-4E2C-906B-29426F5594C8}" sibTransId="{A1A86DAD-2A38-4EC0-81FE-018581CCEDBD}"/>
    <dgm:cxn modelId="{A2D252D8-D40A-447B-9758-B414BBAF54F8}" srcId="{24FE71BB-4123-4E66-9F62-2490C44E42B3}" destId="{079B77BA-E94B-4405-8F7A-B33033248D60}" srcOrd="9" destOrd="0" parTransId="{7280FAF7-CAD4-4A89-B538-1B2DDE540A7B}" sibTransId="{905B610C-2792-402B-92F4-C88DFD54E38D}"/>
    <dgm:cxn modelId="{9B758509-DA3A-4946-BAC9-E720453A58D7}" srcId="{24FE71BB-4123-4E66-9F62-2490C44E42B3}" destId="{5DA0D4CA-3A13-47B7-A0AA-79DDF9718539}" srcOrd="5" destOrd="0" parTransId="{158CB2A0-12A5-4712-98C1-F4E30D6F2641}" sibTransId="{9CF43DFE-5E34-4FC2-86D9-C74030E08BED}"/>
    <dgm:cxn modelId="{F3C3065E-86DC-4B2A-AF90-0EBEC16B6E89}" srcId="{45C0FA2F-1010-4267-A23B-868261AC87B2}" destId="{73E631CF-3364-455F-A3CA-CEB0FC81CBDE}" srcOrd="7" destOrd="0" parTransId="{EC9915E0-ACBE-499E-8EA7-74441A8D66DC}" sibTransId="{D4475332-D375-4DF6-BE48-1D0E095DD30D}"/>
    <dgm:cxn modelId="{7FDB5779-7C1E-451A-B713-0437EF234B82}" type="presOf" srcId="{F3235664-FE52-4009-945A-8590640D691A}" destId="{9DD2A5E3-495C-476E-A76C-AFECF4971839}" srcOrd="0" destOrd="13" presId="urn:microsoft.com/office/officeart/2005/8/layout/vList5"/>
    <dgm:cxn modelId="{A99262D9-2BC0-4A0B-AD36-C9A618DED483}" srcId="{45C0FA2F-1010-4267-A23B-868261AC87B2}" destId="{E5C2727F-E09A-4E31-B213-90A8631A31C1}" srcOrd="4" destOrd="0" parTransId="{719A7C35-8E23-43AD-B0BB-9CCD9471F343}" sibTransId="{714DF999-C71A-4A0D-AAA9-A139D9712527}"/>
    <dgm:cxn modelId="{3C43B6F5-0C64-4DA0-898A-24E596F9584F}" srcId="{45C0FA2F-1010-4267-A23B-868261AC87B2}" destId="{A5F7D1D0-AF6E-407E-B844-40F74A6D9FFA}" srcOrd="0" destOrd="0" parTransId="{945096FA-48D5-4466-BD2D-3E374FC13D11}" sibTransId="{DB084D3F-689A-48F7-B9BB-61FC2C8B7F4D}"/>
    <dgm:cxn modelId="{3186A8BC-62A6-4DB8-8C59-5E826381B096}" srcId="{24FE71BB-4123-4E66-9F62-2490C44E42B3}" destId="{6D24ECBC-649D-46BB-BA77-BCEEA473ACD6}" srcOrd="14" destOrd="0" parTransId="{31D1299A-BC15-47C2-926F-CA85279AB795}" sibTransId="{975DDCF8-075B-4EF1-9AD3-1A8BA793121A}"/>
    <dgm:cxn modelId="{2A88F7B3-0564-4FA0-92A6-4810C651DD5E}" srcId="{45C0FA2F-1010-4267-A23B-868261AC87B2}" destId="{8CAA6FBE-2695-4EDF-817E-415A82392576}" srcOrd="10" destOrd="0" parTransId="{FA3DA596-68F4-4732-A59B-798EEB33CD5D}" sibTransId="{ADA02883-19B0-477E-A42F-151E84C70861}"/>
    <dgm:cxn modelId="{BE625DB9-1AFF-4B7B-97AE-0C5189E50621}" type="presOf" srcId="{4BABEA61-30A2-4052-B086-5052A0B9CC39}" destId="{9DD2A5E3-495C-476E-A76C-AFECF4971839}" srcOrd="0" destOrd="15" presId="urn:microsoft.com/office/officeart/2005/8/layout/vList5"/>
    <dgm:cxn modelId="{2D45CC54-AC9B-4457-BF3D-B10586C9DA3D}" type="presParOf" srcId="{1C9F85BA-3C94-4E9B-A721-778A2003D5BB}" destId="{00F7EE64-9A07-4CDB-87E7-5FF027CC3C7A}" srcOrd="0" destOrd="0" presId="urn:microsoft.com/office/officeart/2005/8/layout/vList5"/>
    <dgm:cxn modelId="{7372BEFE-FC89-45F8-AA2C-193DCB66CDCA}" type="presParOf" srcId="{00F7EE64-9A07-4CDB-87E7-5FF027CC3C7A}" destId="{29856624-010C-43A3-90AC-59FEE0ADEDF1}" srcOrd="0" destOrd="0" presId="urn:microsoft.com/office/officeart/2005/8/layout/vList5"/>
    <dgm:cxn modelId="{6F7EF70E-CD9A-41DF-AB4B-595A65591CDE}" type="presParOf" srcId="{00F7EE64-9A07-4CDB-87E7-5FF027CC3C7A}" destId="{9DD2A5E3-495C-476E-A76C-AFECF4971839}" srcOrd="1" destOrd="0" presId="urn:microsoft.com/office/officeart/2005/8/layout/vList5"/>
    <dgm:cxn modelId="{D879F614-C217-465A-90D2-38E9307E7426}" type="presParOf" srcId="{1C9F85BA-3C94-4E9B-A721-778A2003D5BB}" destId="{753E822C-6E07-438B-8867-3FEF9BB4ED9B}" srcOrd="1" destOrd="0" presId="urn:microsoft.com/office/officeart/2005/8/layout/vList5"/>
    <dgm:cxn modelId="{45EA4718-AE0B-46D6-859B-BDB5C94A5E25}" type="presParOf" srcId="{1C9F85BA-3C94-4E9B-A721-778A2003D5BB}" destId="{FB0ABB20-41F9-4272-993B-6045B7DE8B48}" srcOrd="2" destOrd="0" presId="urn:microsoft.com/office/officeart/2005/8/layout/vList5"/>
    <dgm:cxn modelId="{7FB4716E-299B-4B8F-BC65-9B26C9FB352A}" type="presParOf" srcId="{FB0ABB20-41F9-4272-993B-6045B7DE8B48}" destId="{D51F1D74-D9F9-42F1-AECE-217C06009BAD}" srcOrd="0" destOrd="0" presId="urn:microsoft.com/office/officeart/2005/8/layout/vList5"/>
    <dgm:cxn modelId="{EA2F8ECE-670F-4815-AEDF-210385713FF3}" type="presParOf" srcId="{FB0ABB20-41F9-4272-993B-6045B7DE8B48}" destId="{70E92798-EDBB-4B71-A9F4-69158CBC62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A5E3-495C-476E-A76C-AFECF4971839}">
      <dsp:nvSpPr>
        <dsp:cNvPr id="0" name=""/>
        <dsp:cNvSpPr/>
      </dsp:nvSpPr>
      <dsp:spPr>
        <a:xfrm rot="5400000">
          <a:off x="5681491" y="-3316478"/>
          <a:ext cx="2908015" cy="95442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endParaRPr lang="en-ZA" sz="14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endParaRPr lang="en-GB" sz="12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r>
            <a:rPr lang="en-GB" sz="1400" b="1" kern="1200" dirty="0">
              <a:solidFill>
                <a:schemeClr val="dk1"/>
              </a:solidFill>
              <a:effectLst/>
              <a:latin typeface="Arial" panose="020B0604020202020204" pitchFamily="34" charset="0"/>
              <a:ea typeface="+mn-ea"/>
              <a:cs typeface="Arial" panose="020B0604020202020204" pitchFamily="34" charset="0"/>
            </a:rPr>
            <a:t>Inadequate oversight and or consequence management by both Political and Administrative Governance Structures.</a:t>
          </a:r>
        </a:p>
        <a:p>
          <a:pPr marL="114300" lvl="1" indent="-114300" algn="just" defTabSz="622300">
            <a:lnSpc>
              <a:spcPct val="90000"/>
            </a:lnSpc>
            <a:spcBef>
              <a:spcPct val="0"/>
            </a:spcBef>
            <a:spcAft>
              <a:spcPct val="15000"/>
            </a:spcAft>
            <a:buClrTx/>
            <a:buSzTx/>
            <a:buFont typeface="Arial" panose="020B0604020202020204" pitchFamily="34" charset="0"/>
            <a:buChar char="••"/>
          </a:pPr>
          <a:r>
            <a:rPr lang="en-GB" sz="1400" b="1" kern="1200" dirty="0">
              <a:solidFill>
                <a:schemeClr val="dk1"/>
              </a:solidFill>
              <a:effectLst/>
              <a:latin typeface="Arial" panose="020B0604020202020204" pitchFamily="34" charset="0"/>
              <a:ea typeface="+mn-ea"/>
              <a:cs typeface="Arial" panose="020B0604020202020204" pitchFamily="34" charset="0"/>
            </a:rPr>
            <a:t>Inadequate Public Participation and Stakeholder Engagement processes.</a:t>
          </a:r>
        </a:p>
        <a:p>
          <a:pPr marL="114300" lvl="1" indent="-114300" algn="just" defTabSz="622300">
            <a:lnSpc>
              <a:spcPct val="90000"/>
            </a:lnSpc>
            <a:spcBef>
              <a:spcPct val="0"/>
            </a:spcBef>
            <a:spcAft>
              <a:spcPct val="15000"/>
            </a:spcAft>
            <a:buChar char="••"/>
          </a:pPr>
          <a:r>
            <a:rPr lang="en-GB" sz="1400" b="1" kern="1200" dirty="0">
              <a:solidFill>
                <a:schemeClr val="dk1"/>
              </a:solidFill>
              <a:effectLst/>
              <a:latin typeface="Arial" panose="020B0604020202020204" pitchFamily="34" charset="0"/>
              <a:ea typeface="+mn-ea"/>
              <a:cs typeface="Arial" panose="020B0604020202020204" pitchFamily="34" charset="0"/>
            </a:rPr>
            <a:t>Repeat negative Audit Outcomes.</a:t>
          </a:r>
        </a:p>
        <a:p>
          <a:pPr marL="114300" lvl="1" indent="-114300" algn="just" defTabSz="622300">
            <a:lnSpc>
              <a:spcPct val="90000"/>
            </a:lnSpc>
            <a:spcBef>
              <a:spcPct val="0"/>
            </a:spcBef>
            <a:spcAft>
              <a:spcPct val="15000"/>
            </a:spcAft>
            <a:buChar char="••"/>
          </a:pPr>
          <a:r>
            <a:rPr lang="en-GB" sz="1400" b="1" kern="1200" dirty="0">
              <a:solidFill>
                <a:schemeClr val="dk1"/>
              </a:solidFill>
              <a:effectLst/>
              <a:latin typeface="Arial" panose="020B0604020202020204" pitchFamily="34" charset="0"/>
              <a:ea typeface="+mn-ea"/>
              <a:cs typeface="Arial" panose="020B0604020202020204" pitchFamily="34" charset="0"/>
            </a:rPr>
            <a:t>MPAC resolutions not acted upon or implemented.</a:t>
          </a:r>
        </a:p>
        <a:p>
          <a:pPr marL="114300" lvl="1" indent="-114300" algn="just" defTabSz="622300">
            <a:lnSpc>
              <a:spcPct val="90000"/>
            </a:lnSpc>
            <a:spcBef>
              <a:spcPct val="0"/>
            </a:spcBef>
            <a:spcAft>
              <a:spcPct val="15000"/>
            </a:spcAft>
            <a:buClrTx/>
            <a:buSzTx/>
            <a:buFont typeface="Arial" panose="020B0604020202020204" pitchFamily="34" charset="0"/>
            <a:buChar char="••"/>
          </a:pPr>
          <a:r>
            <a:rPr lang="en-GB" sz="1400" b="1" kern="1200" dirty="0">
              <a:solidFill>
                <a:schemeClr val="dk1"/>
              </a:solidFill>
              <a:effectLst/>
              <a:latin typeface="Arial" panose="020B0604020202020204" pitchFamily="34" charset="0"/>
              <a:ea typeface="+mn-ea"/>
              <a:cs typeface="Arial" panose="020B0604020202020204" pitchFamily="34" charset="0"/>
            </a:rPr>
            <a:t>Evidence of non-compliance and absence of accountability and consequence management.</a:t>
          </a:r>
        </a:p>
        <a:p>
          <a:pPr marL="114300" lvl="1" indent="-114300" algn="just" defTabSz="622300">
            <a:lnSpc>
              <a:spcPct val="90000"/>
            </a:lnSpc>
            <a:spcBef>
              <a:spcPct val="0"/>
            </a:spcBef>
            <a:spcAft>
              <a:spcPct val="15000"/>
            </a:spcAft>
            <a:buChar char="••"/>
          </a:pPr>
          <a:r>
            <a:rPr lang="en-GB" sz="1400" b="1" kern="1200" dirty="0">
              <a:solidFill>
                <a:schemeClr val="dk1"/>
              </a:solidFill>
              <a:effectLst/>
              <a:latin typeface="Arial" panose="020B0604020202020204" pitchFamily="34" charset="0"/>
              <a:ea typeface="+mn-ea"/>
              <a:cs typeface="Arial" panose="020B0604020202020204" pitchFamily="34" charset="0"/>
            </a:rPr>
            <a:t>Poor Records Management.</a:t>
          </a:r>
        </a:p>
        <a:p>
          <a:pPr marL="114300" lvl="1" indent="-114300" algn="just" defTabSz="622300">
            <a:lnSpc>
              <a:spcPct val="90000"/>
            </a:lnSpc>
            <a:spcBef>
              <a:spcPct val="0"/>
            </a:spcBef>
            <a:spcAft>
              <a:spcPct val="15000"/>
            </a:spcAft>
            <a:buChar char="••"/>
          </a:pPr>
          <a:r>
            <a:rPr lang="en-GB" sz="1400" b="1" kern="1200" dirty="0">
              <a:solidFill>
                <a:schemeClr val="dk1"/>
              </a:solidFill>
              <a:effectLst/>
              <a:latin typeface="Arial" panose="020B0604020202020204" pitchFamily="34" charset="0"/>
              <a:ea typeface="+mn-ea"/>
              <a:cs typeface="Arial" panose="020B0604020202020204" pitchFamily="34" charset="0"/>
            </a:rPr>
            <a:t>ICT Governance inefficiencies pose a risk of information loss.</a:t>
          </a:r>
        </a:p>
        <a:p>
          <a:pPr marL="114300" lvl="1" indent="-114300" algn="just" defTabSz="622300">
            <a:lnSpc>
              <a:spcPct val="90000"/>
            </a:lnSpc>
            <a:spcBef>
              <a:spcPct val="0"/>
            </a:spcBef>
            <a:spcAft>
              <a:spcPct val="15000"/>
            </a:spcAft>
            <a:buChar char="••"/>
          </a:pPr>
          <a:r>
            <a:rPr lang="en-GB" sz="1400" b="1" kern="1200" dirty="0">
              <a:solidFill>
                <a:schemeClr val="dk1"/>
              </a:solidFill>
              <a:effectLst/>
              <a:latin typeface="Arial" panose="020B0604020202020204" pitchFamily="34" charset="0"/>
              <a:ea typeface="+mn-ea"/>
              <a:cs typeface="Arial" panose="020B0604020202020204" pitchFamily="34" charset="0"/>
            </a:rPr>
            <a:t>Lack of  Disaster Recovery strategy and plan.</a:t>
          </a:r>
          <a:endParaRPr lang="en-US" sz="14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Font typeface="Arial" panose="020B0604020202020204" pitchFamily="34" charset="0"/>
            <a:buChar char="••"/>
          </a:pPr>
          <a:r>
            <a:rPr lang="en-GB" sz="1400" b="1" kern="1200" dirty="0">
              <a:effectLst/>
              <a:latin typeface="Arial" panose="020B0604020202020204" pitchFamily="34" charset="0"/>
              <a:ea typeface="Calibri" panose="020F0502020204030204" pitchFamily="34" charset="0"/>
              <a:cs typeface="Arial" panose="020B0604020202020204" pitchFamily="34" charset="0"/>
            </a:rPr>
            <a:t>Human resources and financial policies not reviewed.</a:t>
          </a:r>
          <a:endParaRPr lang="en-US" sz="14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r>
            <a:rPr lang="en-GB" sz="1400" b="1" kern="1200" dirty="0">
              <a:effectLst/>
              <a:latin typeface="Arial" panose="020B0604020202020204" pitchFamily="34" charset="0"/>
              <a:ea typeface="Calibri" panose="020F0502020204030204" pitchFamily="34" charset="0"/>
              <a:cs typeface="Arial" panose="020B0604020202020204" pitchFamily="34" charset="0"/>
            </a:rPr>
            <a:t>The Local Labour Forum is not functional.</a:t>
          </a:r>
        </a:p>
        <a:p>
          <a:pPr marL="114300" lvl="1" indent="-114300" algn="just" defTabSz="666750">
            <a:lnSpc>
              <a:spcPct val="90000"/>
            </a:lnSpc>
            <a:spcBef>
              <a:spcPct val="0"/>
            </a:spcBef>
            <a:spcAft>
              <a:spcPct val="15000"/>
            </a:spcAft>
            <a:buChar char="••"/>
          </a:pPr>
          <a:r>
            <a:rPr lang="en-US" sz="1500" b="1" i="0" kern="1200" dirty="0">
              <a:solidFill>
                <a:schemeClr val="dk1"/>
              </a:solidFill>
              <a:effectLst/>
              <a:latin typeface="Arial" panose="020B0604020202020204" pitchFamily="34" charset="0"/>
              <a:ea typeface="+mn-ea"/>
              <a:cs typeface="Arial" panose="020B0604020202020204" pitchFamily="34" charset="0"/>
            </a:rPr>
            <a:t>Disciplinary Board not acting against transgressors.</a:t>
          </a:r>
          <a:endParaRPr lang="en-GB" sz="1500" b="1" kern="1200" dirty="0">
            <a:latin typeface="Arial" panose="020B0604020202020204" pitchFamily="34" charset="0"/>
            <a:ea typeface="Times New Roman" panose="02020603050405020304" pitchFamily="18" charset="0"/>
          </a:endParaRPr>
        </a:p>
        <a:p>
          <a:pPr marL="114300" lvl="1" indent="-114300" algn="just" defTabSz="533400">
            <a:lnSpc>
              <a:spcPct val="90000"/>
            </a:lnSpc>
            <a:spcBef>
              <a:spcPct val="0"/>
            </a:spcBef>
            <a:spcAft>
              <a:spcPct val="15000"/>
            </a:spcAft>
            <a:buChar char="••"/>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533400">
            <a:lnSpc>
              <a:spcPct val="90000"/>
            </a:lnSpc>
            <a:spcBef>
              <a:spcPct val="0"/>
            </a:spcBef>
            <a:spcAft>
              <a:spcPct val="15000"/>
            </a:spcAft>
            <a:buChar char="••"/>
          </a:pPr>
          <a:endParaRPr lang="en-GB" sz="12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533400">
            <a:lnSpc>
              <a:spcPct val="90000"/>
            </a:lnSpc>
            <a:spcBef>
              <a:spcPct val="0"/>
            </a:spcBef>
            <a:spcAft>
              <a:spcPct val="15000"/>
            </a:spcAft>
            <a:buChar char="••"/>
          </a:pPr>
          <a:endParaRPr lang="en-GB" sz="1200" b="1" kern="1200" dirty="0">
            <a:solidFill>
              <a:schemeClr val="dk1"/>
            </a:solidFill>
            <a:effectLst/>
            <a:latin typeface="Arial" panose="020B0604020202020204" pitchFamily="34" charset="0"/>
            <a:ea typeface="+mn-ea"/>
            <a:cs typeface="Arial" panose="020B0604020202020204" pitchFamily="34" charset="0"/>
          </a:endParaRPr>
        </a:p>
      </dsp:txBody>
      <dsp:txXfrm rot="-5400000">
        <a:off x="2363357" y="143614"/>
        <a:ext cx="9402326" cy="2624099"/>
      </dsp:txXfrm>
    </dsp:sp>
    <dsp:sp modelId="{29856624-010C-43A3-90AC-59FEE0ADEDF1}">
      <dsp:nvSpPr>
        <dsp:cNvPr id="0" name=""/>
        <dsp:cNvSpPr/>
      </dsp:nvSpPr>
      <dsp:spPr>
        <a:xfrm>
          <a:off x="876" y="652236"/>
          <a:ext cx="2362184" cy="1607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en-GB" sz="2000" b="1" kern="1200" dirty="0"/>
            <a:t>GOVERNANCE   </a:t>
          </a:r>
          <a:endParaRPr lang="en-ZA" sz="2000" b="1" kern="1200" dirty="0"/>
        </a:p>
      </dsp:txBody>
      <dsp:txXfrm>
        <a:off x="79329" y="730689"/>
        <a:ext cx="2205278" cy="1450203"/>
      </dsp:txXfrm>
    </dsp:sp>
    <dsp:sp modelId="{70E92798-EDBB-4B71-A9F4-69158CBC6263}">
      <dsp:nvSpPr>
        <dsp:cNvPr id="0" name=""/>
        <dsp:cNvSpPr/>
      </dsp:nvSpPr>
      <dsp:spPr>
        <a:xfrm rot="5400000">
          <a:off x="5683680" y="-251300"/>
          <a:ext cx="2973284" cy="94757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endParaRPr lang="en-ZA" sz="2000" b="0" kern="1200" dirty="0"/>
        </a:p>
        <a:p>
          <a:pPr marL="114300" lvl="1" indent="-114300" algn="just" defTabSz="622300">
            <a:lnSpc>
              <a:spcPct val="90000"/>
            </a:lnSpc>
            <a:spcBef>
              <a:spcPct val="0"/>
            </a:spcBef>
            <a:spcAft>
              <a:spcPct val="15000"/>
            </a:spcAft>
            <a:buChar char="••"/>
          </a:pPr>
          <a:r>
            <a:rPr lang="en-US" sz="1400" b="1" kern="1200" dirty="0">
              <a:solidFill>
                <a:schemeClr val="dk1"/>
              </a:solidFill>
              <a:effectLst/>
              <a:latin typeface="Arial" panose="020B0604020202020204" pitchFamily="34" charset="0"/>
              <a:ea typeface="+mn-ea"/>
              <a:cs typeface="Arial" panose="020B0604020202020204" pitchFamily="34" charset="0"/>
            </a:rPr>
            <a:t>Grossly inflated Salary bill;</a:t>
          </a:r>
        </a:p>
        <a:p>
          <a:pPr marL="114300" lvl="1" indent="-114300" algn="just" defTabSz="622300">
            <a:lnSpc>
              <a:spcPct val="90000"/>
            </a:lnSpc>
            <a:spcBef>
              <a:spcPct val="0"/>
            </a:spcBef>
            <a:spcAft>
              <a:spcPct val="15000"/>
            </a:spcAft>
            <a:buChar char="••"/>
          </a:pPr>
          <a:r>
            <a:rPr lang="en-US" sz="1400" b="1" i="0" kern="1200" dirty="0">
              <a:solidFill>
                <a:schemeClr val="dk1"/>
              </a:solidFill>
              <a:effectLst/>
              <a:latin typeface="Arial" panose="020B0604020202020204" pitchFamily="34" charset="0"/>
              <a:ea typeface="+mn-ea"/>
              <a:cs typeface="Arial" panose="020B0604020202020204" pitchFamily="34" charset="0"/>
            </a:rPr>
            <a:t>Bloated Organizational Structure that is not fit for purpose;</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Payment of acting allowances to senior management and other employees contributes to the excessive salary bill;</a:t>
          </a: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n-US" sz="1400" b="1" i="0" kern="1200" dirty="0">
              <a:solidFill>
                <a:schemeClr val="dk1"/>
              </a:solidFill>
              <a:effectLst/>
              <a:latin typeface="Arial" panose="020B0604020202020204" pitchFamily="34" charset="0"/>
              <a:ea typeface="+mn-ea"/>
              <a:cs typeface="Arial" panose="020B0604020202020204" pitchFamily="34" charset="0"/>
            </a:rPr>
            <a:t>Staff paid on the basis of Grade 6 Salary scales though a Grade 4 Municipality; </a:t>
          </a:r>
        </a:p>
        <a:p>
          <a:pPr marL="114300" lvl="1" indent="-114300" algn="just" defTabSz="622300">
            <a:lnSpc>
              <a:spcPct val="90000"/>
            </a:lnSpc>
            <a:spcBef>
              <a:spcPct val="0"/>
            </a:spcBef>
            <a:spcAft>
              <a:spcPct val="15000"/>
            </a:spcAft>
            <a:buClrTx/>
            <a:buSzTx/>
            <a:buFont typeface="Arial" panose="020B0604020202020204" pitchFamily="34" charset="0"/>
            <a:buChar char="••"/>
          </a:pPr>
          <a:r>
            <a:rPr lang="en-US" sz="1400" b="1" kern="1200" dirty="0">
              <a:solidFill>
                <a:schemeClr val="dk1"/>
              </a:solidFill>
              <a:effectLst/>
              <a:latin typeface="Arial" panose="020B0604020202020204" pitchFamily="34" charset="0"/>
              <a:ea typeface="+mn-ea"/>
              <a:cs typeface="Arial" panose="020B0604020202020204" pitchFamily="34" charset="0"/>
            </a:rPr>
            <a:t>Potential Ghost Employees;</a:t>
          </a:r>
          <a:endParaRPr lang="en-US" sz="1400" b="1" i="0"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Absorption of 60 of the 107 temporary employees which worked for the municipality for more than three months as general workers after the 2016 amalgamation process;</a:t>
          </a:r>
        </a:p>
        <a:p>
          <a:pPr marL="114300" lvl="1" indent="-114300" algn="just" defTabSz="622300">
            <a:lnSpc>
              <a:spcPct val="90000"/>
            </a:lnSpc>
            <a:spcBef>
              <a:spcPct val="0"/>
            </a:spcBef>
            <a:spcAft>
              <a:spcPct val="15000"/>
            </a:spcAft>
            <a:buChar char="••"/>
          </a:pPr>
          <a:r>
            <a:rPr lang="en-US" sz="1400" b="1" i="0" kern="1200" dirty="0">
              <a:solidFill>
                <a:schemeClr val="dk1"/>
              </a:solidFill>
              <a:effectLst/>
              <a:latin typeface="Arial" panose="020B0604020202020204" pitchFamily="34" charset="0"/>
              <a:ea typeface="+mn-ea"/>
              <a:cs typeface="Arial" panose="020B0604020202020204" pitchFamily="34" charset="0"/>
            </a:rPr>
            <a:t>Acting Arrangements resulting in functionaries occupying positions which task grade is beyond their competence; </a:t>
          </a:r>
        </a:p>
        <a:p>
          <a:pPr marL="114300" lvl="1" indent="-114300" algn="just" defTabSz="622300">
            <a:lnSpc>
              <a:spcPct val="90000"/>
            </a:lnSpc>
            <a:spcBef>
              <a:spcPct val="0"/>
            </a:spcBef>
            <a:spcAft>
              <a:spcPct val="15000"/>
            </a:spcAft>
            <a:buChar char="••"/>
          </a:pPr>
          <a:r>
            <a:rPr lang="en-US" sz="1400" b="1" i="0" kern="1200" dirty="0">
              <a:solidFill>
                <a:schemeClr val="dk1"/>
              </a:solidFill>
              <a:effectLst/>
              <a:latin typeface="Arial" panose="020B0604020202020204" pitchFamily="34" charset="0"/>
              <a:ea typeface="+mn-ea"/>
              <a:cs typeface="Arial" panose="020B0604020202020204" pitchFamily="34" charset="0"/>
            </a:rPr>
            <a:t>Excessive use of overtime;</a:t>
          </a:r>
        </a:p>
        <a:p>
          <a:pPr marL="114300" lvl="1" indent="-114300" algn="just" defTabSz="622300">
            <a:lnSpc>
              <a:spcPct val="90000"/>
            </a:lnSpc>
            <a:spcBef>
              <a:spcPct val="0"/>
            </a:spcBef>
            <a:spcAft>
              <a:spcPct val="15000"/>
            </a:spcAft>
            <a:buClrTx/>
            <a:buSzTx/>
            <a:buFont typeface="Arial" panose="020B0604020202020204" pitchFamily="34" charset="0"/>
            <a:buChar char="••"/>
          </a:pPr>
          <a:r>
            <a:rPr lang="en-US" sz="1400" b="1" i="0" kern="1200" dirty="0">
              <a:solidFill>
                <a:schemeClr val="dk1"/>
              </a:solidFill>
              <a:effectLst/>
              <a:latin typeface="Arial" panose="020B0604020202020204" pitchFamily="34" charset="0"/>
              <a:ea typeface="+mn-ea"/>
              <a:cs typeface="Arial" panose="020B0604020202020204" pitchFamily="34" charset="0"/>
            </a:rPr>
            <a:t>Lack of technical skills especially for service delivery (e.g. Municipality has no qualified electrical Engineer on its payroll); and</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Allegations of unlawful suspensions and dismissal of employees.</a:t>
          </a:r>
          <a:endParaRPr lang="en-US" sz="1400" b="1" i="0" kern="1200" dirty="0">
            <a:solidFill>
              <a:schemeClr val="dk1"/>
            </a:solidFill>
            <a:effectLst/>
            <a:latin typeface="+mn-lt"/>
            <a:ea typeface="+mn-ea"/>
            <a:cs typeface="+mn-cs"/>
          </a:endParaRPr>
        </a:p>
        <a:p>
          <a:pPr marL="114300" lvl="1" indent="-114300" algn="just" defTabSz="533400">
            <a:lnSpc>
              <a:spcPct val="90000"/>
            </a:lnSpc>
            <a:spcBef>
              <a:spcPct val="0"/>
            </a:spcBef>
            <a:spcAft>
              <a:spcPct val="15000"/>
            </a:spcAft>
            <a:buChar char="••"/>
          </a:pPr>
          <a:endParaRPr lang="en-US" sz="1200" b="1" i="0"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endParaRPr lang="en-US" sz="1400" b="1" i="0" kern="1200" dirty="0">
            <a:solidFill>
              <a:schemeClr val="dk1"/>
            </a:solidFill>
            <a:effectLst/>
            <a:latin typeface="Arial" panose="020B0604020202020204" pitchFamily="34" charset="0"/>
            <a:ea typeface="+mn-ea"/>
            <a:cs typeface="Arial" panose="020B0604020202020204" pitchFamily="34" charset="0"/>
          </a:endParaRPr>
        </a:p>
      </dsp:txBody>
      <dsp:txXfrm rot="-5400000">
        <a:off x="2432424" y="3145100"/>
        <a:ext cx="9330652" cy="2682996"/>
      </dsp:txXfrm>
    </dsp:sp>
    <dsp:sp modelId="{D51F1D74-D9F9-42F1-AECE-217C06009BAD}">
      <dsp:nvSpPr>
        <dsp:cNvPr id="0" name=""/>
        <dsp:cNvSpPr/>
      </dsp:nvSpPr>
      <dsp:spPr>
        <a:xfrm>
          <a:off x="876" y="3743421"/>
          <a:ext cx="2423004" cy="1482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t>INSTITUTIONAL CAPACITY</a:t>
          </a:r>
          <a:endParaRPr lang="en-ZA" sz="2000" b="1" kern="1200" dirty="0"/>
        </a:p>
      </dsp:txBody>
      <dsp:txXfrm>
        <a:off x="73260" y="3815805"/>
        <a:ext cx="2278236" cy="1338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A5E3-495C-476E-A76C-AFECF4971839}">
      <dsp:nvSpPr>
        <dsp:cNvPr id="0" name=""/>
        <dsp:cNvSpPr/>
      </dsp:nvSpPr>
      <dsp:spPr>
        <a:xfrm rot="5400000">
          <a:off x="5881664" y="-3323190"/>
          <a:ext cx="2695694" cy="93420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endParaRPr lang="en-ZA"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endParaRPr lang="en-US" sz="14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endParaRPr lang="en-US" sz="14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endParaRPr lang="en-US" sz="14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r>
            <a:rPr lang="en-GB" sz="1400" b="1" kern="1200" dirty="0">
              <a:solidFill>
                <a:schemeClr val="dk1"/>
              </a:solidFill>
              <a:effectLst/>
              <a:latin typeface="Arial" panose="020B0604020202020204" pitchFamily="34" charset="0"/>
              <a:ea typeface="+mn-ea"/>
              <a:cs typeface="Arial" panose="020B0604020202020204" pitchFamily="34" charset="0"/>
            </a:rPr>
            <a:t>Poor quality of data and information; </a:t>
          </a:r>
          <a:endParaRPr lang="en-US" sz="14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r>
            <a:rPr lang="en-US" sz="1400" b="1" kern="1200" dirty="0">
              <a:solidFill>
                <a:schemeClr val="dk1"/>
              </a:solidFill>
              <a:effectLst/>
              <a:latin typeface="Arial" panose="020B0604020202020204" pitchFamily="34" charset="0"/>
              <a:ea typeface="+mn-ea"/>
              <a:cs typeface="Arial" panose="020B0604020202020204" pitchFamily="34" charset="0"/>
            </a:rPr>
            <a:t>High Eskom debt default amounted to R733m as at end May 2022;</a:t>
          </a:r>
          <a:r>
            <a:rPr lang="en-GB" sz="1400" b="1" kern="1200" dirty="0">
              <a:latin typeface="Arial" panose="020B0604020202020204" pitchFamily="34" charset="0"/>
              <a:cs typeface="Arial" panose="020B0604020202020204" pitchFamily="34" charset="0"/>
            </a:rPr>
            <a:t> </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Monthly Eskom debt (both historical and current) repayment not honoured;</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Revenue from electricity sales diverted to pay salaries;</a:t>
          </a:r>
        </a:p>
        <a:p>
          <a:pPr marL="114300" lvl="1" indent="-114300" algn="just" defTabSz="622300">
            <a:lnSpc>
              <a:spcPct val="90000"/>
            </a:lnSpc>
            <a:spcBef>
              <a:spcPct val="0"/>
            </a:spcBef>
            <a:spcAft>
              <a:spcPct val="15000"/>
            </a:spcAft>
            <a:buChar char="••"/>
          </a:pPr>
          <a:r>
            <a:rPr lang="en-ZA" sz="1400" b="1" kern="1200" dirty="0">
              <a:latin typeface="Arial" panose="020B0604020202020204" pitchFamily="34" charset="0"/>
              <a:cs typeface="Arial" panose="020B0604020202020204" pitchFamily="34" charset="0"/>
            </a:rPr>
            <a:t>Declining primary sources of revenue due to low revenue collection;</a:t>
          </a:r>
        </a:p>
        <a:p>
          <a:pPr marL="114300" lvl="1" indent="-114300" algn="just" defTabSz="622300">
            <a:lnSpc>
              <a:spcPct val="90000"/>
            </a:lnSpc>
            <a:spcBef>
              <a:spcPct val="0"/>
            </a:spcBef>
            <a:spcAft>
              <a:spcPct val="15000"/>
            </a:spcAft>
            <a:buFont typeface="Arial" panose="020B0604020202020204" pitchFamily="34" charset="0"/>
            <a:buChar char="••"/>
          </a:pPr>
          <a:r>
            <a:rPr lang="en-GB" sz="1400" b="1" kern="1200" dirty="0">
              <a:latin typeface="Arial" panose="020B0604020202020204" pitchFamily="34" charset="0"/>
              <a:cs typeface="Arial" panose="020B0604020202020204" pitchFamily="34" charset="0"/>
            </a:rPr>
            <a:t>Loss of income due to Illegal electricity connections;</a:t>
          </a:r>
          <a:endParaRPr lang="en-ZA"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Reduction of Equitable Share allocation since the amalgamation;</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Unfunded budget passed by Council;</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Inadequate implementation of the Property Rates policy; </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Loss of revenue from changed use properties; and</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Allegations of Municipal Councillors and Administrators defaulting on Rates and taxes.</a:t>
          </a:r>
        </a:p>
        <a:p>
          <a:pPr marL="114300" lvl="1" indent="-114300" algn="just" defTabSz="622300">
            <a:lnSpc>
              <a:spcPct val="90000"/>
            </a:lnSpc>
            <a:spcBef>
              <a:spcPct val="0"/>
            </a:spcBef>
            <a:spcAft>
              <a:spcPct val="15000"/>
            </a:spcAft>
            <a:buChar char="••"/>
          </a:pPr>
          <a:endParaRPr lang="en-ZA" sz="1400" b="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buChar char="••"/>
          </a:pPr>
          <a:endParaRPr lang="en-GB" sz="12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533400">
            <a:lnSpc>
              <a:spcPct val="90000"/>
            </a:lnSpc>
            <a:spcBef>
              <a:spcPct val="0"/>
            </a:spcBef>
            <a:spcAft>
              <a:spcPct val="15000"/>
            </a:spcAft>
            <a:buChar char="••"/>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533400">
            <a:lnSpc>
              <a:spcPct val="90000"/>
            </a:lnSpc>
            <a:spcBef>
              <a:spcPct val="0"/>
            </a:spcBef>
            <a:spcAft>
              <a:spcPct val="15000"/>
            </a:spcAft>
            <a:buChar char="••"/>
          </a:pPr>
          <a:endParaRPr lang="en-GB" sz="1200" b="1"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533400">
            <a:lnSpc>
              <a:spcPct val="90000"/>
            </a:lnSpc>
            <a:spcBef>
              <a:spcPct val="0"/>
            </a:spcBef>
            <a:spcAft>
              <a:spcPct val="15000"/>
            </a:spcAft>
            <a:buChar char="••"/>
          </a:pPr>
          <a:endParaRPr lang="en-GB" sz="1200" b="1" kern="1200" dirty="0">
            <a:solidFill>
              <a:schemeClr val="dk1"/>
            </a:solidFill>
            <a:effectLst/>
            <a:latin typeface="Arial" panose="020B0604020202020204" pitchFamily="34" charset="0"/>
            <a:ea typeface="+mn-ea"/>
            <a:cs typeface="Arial" panose="020B0604020202020204" pitchFamily="34" charset="0"/>
          </a:endParaRPr>
        </a:p>
      </dsp:txBody>
      <dsp:txXfrm rot="-5400000">
        <a:off x="2558475" y="131592"/>
        <a:ext cx="9210481" cy="2432508"/>
      </dsp:txXfrm>
    </dsp:sp>
    <dsp:sp modelId="{29856624-010C-43A3-90AC-59FEE0ADEDF1}">
      <dsp:nvSpPr>
        <dsp:cNvPr id="0" name=""/>
        <dsp:cNvSpPr/>
      </dsp:nvSpPr>
      <dsp:spPr>
        <a:xfrm>
          <a:off x="21" y="97593"/>
          <a:ext cx="2558162" cy="250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en-GB" sz="2000" b="1" kern="1200" dirty="0"/>
            <a:t>FINANCIAL MANAGEMENT  </a:t>
          </a:r>
          <a:endParaRPr lang="en-ZA" sz="2000" b="1" kern="1200" dirty="0"/>
        </a:p>
      </dsp:txBody>
      <dsp:txXfrm>
        <a:off x="122200" y="219772"/>
        <a:ext cx="2313804" cy="2258496"/>
      </dsp:txXfrm>
    </dsp:sp>
    <dsp:sp modelId="{70E92798-EDBB-4B71-A9F4-69158CBC6263}">
      <dsp:nvSpPr>
        <dsp:cNvPr id="0" name=""/>
        <dsp:cNvSpPr/>
      </dsp:nvSpPr>
      <dsp:spPr>
        <a:xfrm rot="5400000">
          <a:off x="5744127" y="-388409"/>
          <a:ext cx="2988806" cy="933937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endParaRPr lang="en-ZA" sz="2000" b="0" kern="1200" dirty="0"/>
        </a:p>
        <a:p>
          <a:pPr marL="114300" lvl="1" indent="-114300" algn="just" defTabSz="622300">
            <a:lnSpc>
              <a:spcPct val="90000"/>
            </a:lnSpc>
            <a:spcBef>
              <a:spcPct val="0"/>
            </a:spcBef>
            <a:spcAft>
              <a:spcPct val="15000"/>
            </a:spcAft>
            <a:buChar char="••"/>
          </a:pPr>
          <a:endParaRPr lang="en-GB"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Inability to provide regular and predictable supply of electricity to residents and business; </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Water and Sanitation challenges (though it is said to be the competence of the Chris Hani District Municipality);</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Ageing electricity infrastructure leading to unreliable power supply;</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Theft and vandalism to electricity infrastructure;</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Waste management challenges - inadequate plant &amp; yellow fleet to collect waste; </a:t>
          </a:r>
        </a:p>
        <a:p>
          <a:pPr marL="114300" lvl="1" indent="-114300" algn="just" defTabSz="622300">
            <a:lnSpc>
              <a:spcPct val="90000"/>
            </a:lnSpc>
            <a:spcBef>
              <a:spcPct val="0"/>
            </a:spcBef>
            <a:spcAft>
              <a:spcPct val="15000"/>
            </a:spcAft>
            <a:buFont typeface="Arial" panose="020B0604020202020204" pitchFamily="34" charset="0"/>
            <a:buChar char="••"/>
          </a:pPr>
          <a:r>
            <a:rPr lang="en-GB" sz="1400" b="1" kern="1200" dirty="0">
              <a:latin typeface="Arial" panose="020B0604020202020204" pitchFamily="34" charset="0"/>
              <a:cs typeface="Arial" panose="020B0604020202020204" pitchFamily="34" charset="0"/>
            </a:rPr>
            <a:t>Rampant illegal dumping taking place throughout the municipality; </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Ineffective environmental management;</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Inadequate road infrastructure maintenance with Potholes all over the municipality;</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Inadequate Disaster management capacity (One fire truck in Komani available  and only three fire fighters are appointed); and</a:t>
          </a:r>
        </a:p>
        <a:p>
          <a:pPr marL="114300" lvl="1" indent="-114300" algn="just" defTabSz="622300">
            <a:lnSpc>
              <a:spcPct val="90000"/>
            </a:lnSpc>
            <a:spcBef>
              <a:spcPct val="0"/>
            </a:spcBef>
            <a:spcAft>
              <a:spcPct val="15000"/>
            </a:spcAft>
            <a:buChar char="••"/>
          </a:pPr>
          <a:r>
            <a:rPr lang="en-GB" sz="1400" b="1" kern="1200" dirty="0">
              <a:latin typeface="Arial" panose="020B0604020202020204" pitchFamily="34" charset="0"/>
              <a:cs typeface="Arial" panose="020B0604020202020204" pitchFamily="34" charset="0"/>
            </a:rPr>
            <a:t>Weak capacity of SAPS in the municipality is impacting on the need to secure the assets of the municipality and curb vandalism to electricity infrastructure. </a:t>
          </a:r>
          <a:endParaRPr lang="en-US"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endParaRPr lang="en-GB" sz="1400" b="1"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endParaRPr lang="en-US" sz="1400" b="1" i="0" kern="1200" dirty="0">
            <a:solidFill>
              <a:schemeClr val="dk1"/>
            </a:solidFill>
            <a:effectLst/>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endParaRPr lang="en-US" sz="1400" b="1" i="0" kern="1200" dirty="0">
            <a:solidFill>
              <a:schemeClr val="dk1"/>
            </a:solidFill>
            <a:effectLst/>
            <a:latin typeface="Arial" panose="020B0604020202020204" pitchFamily="34" charset="0"/>
            <a:ea typeface="+mn-ea"/>
            <a:cs typeface="Arial" panose="020B0604020202020204" pitchFamily="34" charset="0"/>
          </a:endParaRPr>
        </a:p>
      </dsp:txBody>
      <dsp:txXfrm rot="-5400000">
        <a:off x="2568841" y="2932778"/>
        <a:ext cx="9193478" cy="2697004"/>
      </dsp:txXfrm>
    </dsp:sp>
    <dsp:sp modelId="{D51F1D74-D9F9-42F1-AECE-217C06009BAD}">
      <dsp:nvSpPr>
        <dsp:cNvPr id="0" name=""/>
        <dsp:cNvSpPr/>
      </dsp:nvSpPr>
      <dsp:spPr>
        <a:xfrm>
          <a:off x="21" y="3047183"/>
          <a:ext cx="2568798" cy="2465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t>SERVICE DELIVERY</a:t>
          </a:r>
          <a:endParaRPr lang="en-ZA" sz="2000" b="1" kern="1200" dirty="0"/>
        </a:p>
      </dsp:txBody>
      <dsp:txXfrm>
        <a:off x="120394" y="3167556"/>
        <a:ext cx="2328052" cy="22250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93613EB9-776A-4F3A-9F38-EC1AAC53D685}" type="datetimeFigureOut">
              <a:rPr lang="en-ZA" smtClean="0"/>
              <a:t>2022/09/20</a:t>
            </a:fld>
            <a:endParaRPr lang="en-ZA"/>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AC97E82F-7A33-4DB2-9B5E-9741981764FA}" type="slidenum">
              <a:rPr lang="en-ZA" smtClean="0"/>
              <a:t>‹#›</a:t>
            </a:fld>
            <a:endParaRPr lang="en-ZA"/>
          </a:p>
        </p:txBody>
      </p:sp>
    </p:spTree>
    <p:extLst>
      <p:ext uri="{BB962C8B-B14F-4D97-AF65-F5344CB8AC3E}">
        <p14:creationId xmlns:p14="http://schemas.microsoft.com/office/powerpoint/2010/main" val="341785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5461F-C938-4D2C-A991-E10980CA7957}" type="slidenum">
              <a:rPr lang="en-ZA" smtClean="0"/>
              <a:t>8</a:t>
            </a:fld>
            <a:endParaRPr lang="en-ZA"/>
          </a:p>
        </p:txBody>
      </p:sp>
    </p:spTree>
    <p:extLst>
      <p:ext uri="{BB962C8B-B14F-4D97-AF65-F5344CB8AC3E}">
        <p14:creationId xmlns:p14="http://schemas.microsoft.com/office/powerpoint/2010/main" val="285325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5461F-C938-4D2C-A991-E10980CA7957}" type="slidenum">
              <a:rPr lang="en-ZA" smtClean="0"/>
              <a:t>9</a:t>
            </a:fld>
            <a:endParaRPr lang="en-ZA"/>
          </a:p>
        </p:txBody>
      </p:sp>
    </p:spTree>
    <p:extLst>
      <p:ext uri="{BB962C8B-B14F-4D97-AF65-F5344CB8AC3E}">
        <p14:creationId xmlns:p14="http://schemas.microsoft.com/office/powerpoint/2010/main" val="2326094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182B25-0756-4DFE-9698-0F9202B8DC3F}" type="datetime1">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3139036251"/>
      </p:ext>
    </p:extLst>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755444" y="2743200"/>
            <a:ext cx="8681110" cy="2057400"/>
          </a:xfrm>
        </p:spPr>
        <p:txBody>
          <a:bodyPr/>
          <a:lstStyle/>
          <a:p>
            <a:endParaRPr lang="en-US" dirty="0"/>
          </a:p>
          <a:p>
            <a:r>
              <a:rPr lang="en-US" dirty="0"/>
              <a:t>ENOCH MGIJIMA – UPDATE REPORT ON THE IMPLEMENTATION OF SECTION 139(7) INTERVENTION</a:t>
            </a:r>
          </a:p>
        </p:txBody>
      </p:sp>
      <p:sp>
        <p:nvSpPr>
          <p:cNvPr id="5" name="Text Placeholder 4">
            <a:extLst>
              <a:ext uri="{FF2B5EF4-FFF2-40B4-BE49-F238E27FC236}">
                <a16:creationId xmlns:a16="http://schemas.microsoft.com/office/drawing/2014/main" id="{33DB2C7D-7B93-DBB8-044D-BDCB2A08CA74}"/>
              </a:ext>
            </a:extLst>
          </p:cNvPr>
          <p:cNvSpPr>
            <a:spLocks noGrp="1"/>
          </p:cNvSpPr>
          <p:nvPr>
            <p:ph type="body" sz="quarter" idx="15"/>
          </p:nvPr>
        </p:nvSpPr>
        <p:spPr/>
        <p:txBody>
          <a:bodyPr/>
          <a:lstStyle/>
          <a:p>
            <a:r>
              <a:rPr lang="en-US" dirty="0"/>
              <a:t>PRESENTATION TO THE COGTA PORTFOLIO COMMITTEE: MR MPHO MOGALE: </a:t>
            </a:r>
          </a:p>
          <a:p>
            <a:r>
              <a:rPr lang="en-US" dirty="0" smtClean="0"/>
              <a:t>21 SEPTEMBER </a:t>
            </a:r>
            <a:r>
              <a:rPr lang="en-US" dirty="0"/>
              <a:t>2022</a:t>
            </a:r>
            <a:endParaRPr lang="en-ZA" dirty="0"/>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71450" y="75586"/>
            <a:ext cx="11532870" cy="409837"/>
          </a:xfrm>
        </p:spPr>
        <p:txBody>
          <a:bodyPr/>
          <a:lstStyle/>
          <a:p>
            <a:pPr algn="ctr"/>
            <a:r>
              <a:rPr lang="en-ZA" sz="2000" b="1" dirty="0">
                <a:solidFill>
                  <a:schemeClr val="accent2"/>
                </a:solidFill>
              </a:rPr>
              <a:t> </a:t>
            </a:r>
            <a:r>
              <a:rPr lang="en-US" sz="2000" b="1" cap="none" dirty="0">
                <a:solidFill>
                  <a:srgbClr val="ED7D31"/>
                </a:solidFill>
                <a:latin typeface="Gill Sans MT" panose="020B0502020104020203" pitchFamily="34" charset="77"/>
                <a:ea typeface="+mn-ea"/>
                <a:cs typeface="+mn-cs"/>
              </a:rPr>
              <a:t>FILLED AND VACANT SENIOR MANAGER POSTS AT ENOCH MGIJIMA LM AS AT JUNE 2022</a:t>
            </a:r>
            <a:endParaRPr lang="en-ZA" sz="2000" b="1" dirty="0">
              <a:solidFill>
                <a:schemeClr val="accent2"/>
              </a:solidFill>
            </a:endParaRPr>
          </a:p>
        </p:txBody>
      </p:sp>
      <p:graphicFrame>
        <p:nvGraphicFramePr>
          <p:cNvPr id="3" name="Table 3">
            <a:extLst>
              <a:ext uri="{FF2B5EF4-FFF2-40B4-BE49-F238E27FC236}">
                <a16:creationId xmlns:a16="http://schemas.microsoft.com/office/drawing/2014/main" id="{4B4E3517-2BDB-F30D-CA0C-B94FB901E803}"/>
              </a:ext>
            </a:extLst>
          </p:cNvPr>
          <p:cNvGraphicFramePr>
            <a:graphicFrameLocks noGrp="1"/>
          </p:cNvGraphicFramePr>
          <p:nvPr>
            <p:extLst>
              <p:ext uri="{D42A27DB-BD31-4B8C-83A1-F6EECF244321}">
                <p14:modId xmlns:p14="http://schemas.microsoft.com/office/powerpoint/2010/main" val="3706169913"/>
              </p:ext>
            </p:extLst>
          </p:nvPr>
        </p:nvGraphicFramePr>
        <p:xfrm>
          <a:off x="304801" y="620889"/>
          <a:ext cx="11040536" cy="5700891"/>
        </p:xfrm>
        <a:graphic>
          <a:graphicData uri="http://schemas.openxmlformats.org/drawingml/2006/table">
            <a:tbl>
              <a:tblPr firstRow="1" bandRow="1">
                <a:tableStyleId>{5C22544A-7EE6-4342-B048-85BDC9FD1C3A}</a:tableStyleId>
              </a:tblPr>
              <a:tblGrid>
                <a:gridCol w="1380067">
                  <a:extLst>
                    <a:ext uri="{9D8B030D-6E8A-4147-A177-3AD203B41FA5}">
                      <a16:colId xmlns:a16="http://schemas.microsoft.com/office/drawing/2014/main" val="3750449066"/>
                    </a:ext>
                  </a:extLst>
                </a:gridCol>
                <a:gridCol w="1380067">
                  <a:extLst>
                    <a:ext uri="{9D8B030D-6E8A-4147-A177-3AD203B41FA5}">
                      <a16:colId xmlns:a16="http://schemas.microsoft.com/office/drawing/2014/main" val="3753455987"/>
                    </a:ext>
                  </a:extLst>
                </a:gridCol>
                <a:gridCol w="1380067">
                  <a:extLst>
                    <a:ext uri="{9D8B030D-6E8A-4147-A177-3AD203B41FA5}">
                      <a16:colId xmlns:a16="http://schemas.microsoft.com/office/drawing/2014/main" val="3206000198"/>
                    </a:ext>
                  </a:extLst>
                </a:gridCol>
                <a:gridCol w="1380067">
                  <a:extLst>
                    <a:ext uri="{9D8B030D-6E8A-4147-A177-3AD203B41FA5}">
                      <a16:colId xmlns:a16="http://schemas.microsoft.com/office/drawing/2014/main" val="2802808973"/>
                    </a:ext>
                  </a:extLst>
                </a:gridCol>
                <a:gridCol w="1380067">
                  <a:extLst>
                    <a:ext uri="{9D8B030D-6E8A-4147-A177-3AD203B41FA5}">
                      <a16:colId xmlns:a16="http://schemas.microsoft.com/office/drawing/2014/main" val="4114146042"/>
                    </a:ext>
                  </a:extLst>
                </a:gridCol>
                <a:gridCol w="1380067">
                  <a:extLst>
                    <a:ext uri="{9D8B030D-6E8A-4147-A177-3AD203B41FA5}">
                      <a16:colId xmlns:a16="http://schemas.microsoft.com/office/drawing/2014/main" val="2164622740"/>
                    </a:ext>
                  </a:extLst>
                </a:gridCol>
                <a:gridCol w="1380067">
                  <a:extLst>
                    <a:ext uri="{9D8B030D-6E8A-4147-A177-3AD203B41FA5}">
                      <a16:colId xmlns:a16="http://schemas.microsoft.com/office/drawing/2014/main" val="1396291294"/>
                    </a:ext>
                  </a:extLst>
                </a:gridCol>
                <a:gridCol w="1380067">
                  <a:extLst>
                    <a:ext uri="{9D8B030D-6E8A-4147-A177-3AD203B41FA5}">
                      <a16:colId xmlns:a16="http://schemas.microsoft.com/office/drawing/2014/main" val="2364317068"/>
                    </a:ext>
                  </a:extLst>
                </a:gridCol>
              </a:tblGrid>
              <a:tr h="790900">
                <a:tc>
                  <a:txBody>
                    <a:bodyPr/>
                    <a:lstStyle/>
                    <a:p>
                      <a:pPr algn="ctr" fontAlgn="ctr"/>
                      <a:r>
                        <a:rPr lang="en-US" sz="1600" b="1" u="none" strike="noStrike" dirty="0">
                          <a:effectLst/>
                        </a:rPr>
                        <a:t>Designation </a:t>
                      </a:r>
                      <a:endParaRPr lang="en-US" sz="1600" b="1" i="0" u="none" strike="noStrike" dirty="0">
                        <a:solidFill>
                          <a:srgbClr val="000000"/>
                        </a:solidFill>
                        <a:effectLst/>
                        <a:latin typeface="Arial" panose="020B0604020202020204" pitchFamily="34" charset="0"/>
                      </a:endParaRPr>
                    </a:p>
                  </a:txBody>
                  <a:tcPr marL="7755" marR="7755" marT="7755" marB="0" anchor="ctr"/>
                </a:tc>
                <a:tc>
                  <a:txBody>
                    <a:bodyPr/>
                    <a:lstStyle/>
                    <a:p>
                      <a:pPr algn="ctr" fontAlgn="ctr"/>
                      <a:r>
                        <a:rPr lang="en-US" sz="1600" b="1" u="none" strike="noStrike" dirty="0">
                          <a:effectLst/>
                        </a:rPr>
                        <a:t>Name</a:t>
                      </a:r>
                      <a:endParaRPr lang="en-US" sz="1600" b="1" i="0" u="none" strike="noStrike" dirty="0">
                        <a:solidFill>
                          <a:srgbClr val="000000"/>
                        </a:solidFill>
                        <a:effectLst/>
                        <a:latin typeface="Arial" panose="020B0604020202020204" pitchFamily="34" charset="0"/>
                      </a:endParaRPr>
                    </a:p>
                  </a:txBody>
                  <a:tcPr marL="7755" marR="7755" marT="7755" marB="0" anchor="ctr"/>
                </a:tc>
                <a:tc>
                  <a:txBody>
                    <a:bodyPr/>
                    <a:lstStyle/>
                    <a:p>
                      <a:pPr algn="ctr" fontAlgn="b"/>
                      <a:r>
                        <a:rPr lang="en-US" sz="1600" b="1" u="none" strike="noStrike" dirty="0">
                          <a:effectLst/>
                        </a:rPr>
                        <a:t>Filled/Vacant</a:t>
                      </a:r>
                      <a:endParaRPr lang="en-US" sz="1600" b="1" i="0" u="none" strike="noStrike" dirty="0">
                        <a:solidFill>
                          <a:srgbClr val="2F2B20"/>
                        </a:solidFill>
                        <a:effectLst/>
                        <a:latin typeface="Arial" panose="020B0604020202020204" pitchFamily="34" charset="0"/>
                      </a:endParaRPr>
                    </a:p>
                  </a:txBody>
                  <a:tcPr marL="7755" marR="7755" marT="7755" marB="0" anchor="ctr"/>
                </a:tc>
                <a:tc>
                  <a:txBody>
                    <a:bodyPr/>
                    <a:lstStyle/>
                    <a:p>
                      <a:pPr algn="ctr" fontAlgn="b"/>
                      <a:r>
                        <a:rPr lang="en-US" sz="1600" b="1" u="none" strike="noStrike" dirty="0">
                          <a:effectLst/>
                        </a:rPr>
                        <a:t>Qualification</a:t>
                      </a:r>
                      <a:endParaRPr lang="en-US" sz="1600" b="1" i="0" u="none" strike="noStrike" dirty="0">
                        <a:solidFill>
                          <a:srgbClr val="2F2B20"/>
                        </a:solidFill>
                        <a:effectLst/>
                        <a:latin typeface="Arial" panose="020B0604020202020204" pitchFamily="34" charset="0"/>
                      </a:endParaRPr>
                    </a:p>
                  </a:txBody>
                  <a:tcPr marL="7755" marR="7755" marT="7755" marB="0" anchor="ctr"/>
                </a:tc>
                <a:tc>
                  <a:txBody>
                    <a:bodyPr/>
                    <a:lstStyle/>
                    <a:p>
                      <a:pPr algn="ctr" fontAlgn="b"/>
                      <a:r>
                        <a:rPr lang="en-US" sz="1600" b="1" u="none" strike="noStrike" dirty="0">
                          <a:effectLst/>
                        </a:rPr>
                        <a:t>Years in Experience</a:t>
                      </a:r>
                      <a:endParaRPr lang="en-US" sz="1600" b="1" i="0" u="none" strike="noStrike" dirty="0">
                        <a:solidFill>
                          <a:srgbClr val="2F2B20"/>
                        </a:solidFill>
                        <a:effectLst/>
                        <a:latin typeface="Arial" panose="020B0604020202020204" pitchFamily="34" charset="0"/>
                      </a:endParaRPr>
                    </a:p>
                  </a:txBody>
                  <a:tcPr marL="7755" marR="7755" marT="7755" marB="0" anchor="ctr"/>
                </a:tc>
                <a:tc>
                  <a:txBody>
                    <a:bodyPr/>
                    <a:lstStyle/>
                    <a:p>
                      <a:pPr algn="ctr" fontAlgn="b"/>
                      <a:r>
                        <a:rPr lang="en-US" sz="1600" b="1" u="none" strike="noStrike" dirty="0">
                          <a:effectLst/>
                        </a:rPr>
                        <a:t>Date of Appointment</a:t>
                      </a:r>
                      <a:endParaRPr lang="en-US" sz="1600" b="1" i="0" u="none" strike="noStrike" dirty="0">
                        <a:solidFill>
                          <a:srgbClr val="2F2B20"/>
                        </a:solidFill>
                        <a:effectLst/>
                        <a:latin typeface="Arial" panose="020B0604020202020204" pitchFamily="34" charset="0"/>
                      </a:endParaRPr>
                    </a:p>
                  </a:txBody>
                  <a:tcPr marL="7755" marR="7755" marT="7755" marB="0" anchor="ctr"/>
                </a:tc>
                <a:tc>
                  <a:txBody>
                    <a:bodyPr/>
                    <a:lstStyle/>
                    <a:p>
                      <a:pPr algn="ctr" fontAlgn="b"/>
                      <a:r>
                        <a:rPr lang="en-GB" sz="1600" b="1" i="0" u="none" strike="noStrike" dirty="0">
                          <a:solidFill>
                            <a:srgbClr val="2F2B20"/>
                          </a:solidFill>
                          <a:effectLst/>
                          <a:latin typeface="Arial" panose="020B0604020202020204" pitchFamily="34" charset="0"/>
                        </a:rPr>
                        <a:t>Date of Expiry of Contract </a:t>
                      </a:r>
                      <a:endParaRPr lang="en-US" sz="1600" b="1" i="0" u="none" strike="noStrike" dirty="0">
                        <a:solidFill>
                          <a:srgbClr val="2F2B20"/>
                        </a:solidFill>
                        <a:effectLst/>
                        <a:latin typeface="Arial" panose="020B0604020202020204" pitchFamily="34" charset="0"/>
                      </a:endParaRPr>
                    </a:p>
                  </a:txBody>
                  <a:tcPr marL="7755" marR="7755" marT="7755" marB="0" anchor="ctr"/>
                </a:tc>
                <a:tc>
                  <a:txBody>
                    <a:bodyPr/>
                    <a:lstStyle/>
                    <a:p>
                      <a:pPr algn="ctr" fontAlgn="b"/>
                      <a:r>
                        <a:rPr lang="en-US" sz="1600" b="1" u="none" strike="noStrike" dirty="0">
                          <a:effectLst/>
                        </a:rPr>
                        <a:t>Competency assessment results </a:t>
                      </a:r>
                      <a:endParaRPr lang="en-US" sz="1600" b="1" i="0" u="none" strike="noStrike" dirty="0">
                        <a:solidFill>
                          <a:srgbClr val="2F2B20"/>
                        </a:solidFill>
                        <a:effectLst/>
                        <a:latin typeface="Arial" panose="020B0604020202020204" pitchFamily="34" charset="0"/>
                      </a:endParaRPr>
                    </a:p>
                  </a:txBody>
                  <a:tcPr marL="7755" marR="7755" marT="7755" marB="0" anchor="ctr"/>
                </a:tc>
                <a:extLst>
                  <a:ext uri="{0D108BD9-81ED-4DB2-BD59-A6C34878D82A}">
                    <a16:rowId xmlns:a16="http://schemas.microsoft.com/office/drawing/2014/main" val="582265898"/>
                  </a:ext>
                </a:extLst>
              </a:tr>
              <a:tr h="955491">
                <a:tc>
                  <a:txBody>
                    <a:bodyPr/>
                    <a:lstStyle/>
                    <a:p>
                      <a:pPr algn="l" fontAlgn="ctr"/>
                      <a:r>
                        <a:rPr lang="en-US" sz="1600" b="1" u="none" strike="noStrike" dirty="0">
                          <a:effectLst/>
                          <a:latin typeface="Arial" panose="020B0604020202020204" pitchFamily="34" charset="0"/>
                          <a:cs typeface="Arial" panose="020B0604020202020204" pitchFamily="34" charset="0"/>
                        </a:rPr>
                        <a:t>Municipal Manager</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ctr"/>
                      <a:r>
                        <a:rPr lang="en-US" sz="1400" b="1" u="none" strike="noStrike" dirty="0">
                          <a:effectLst/>
                          <a:latin typeface="Arial" panose="020B0604020202020204" pitchFamily="34" charset="0"/>
                          <a:cs typeface="Arial" panose="020B0604020202020204" pitchFamily="34" charset="0"/>
                        </a:rPr>
                        <a:t>N </a:t>
                      </a:r>
                      <a:r>
                        <a:rPr lang="en-US" sz="1400" b="1" u="none" strike="noStrike" dirty="0" err="1">
                          <a:effectLst/>
                          <a:latin typeface="Arial" panose="020B0604020202020204" pitchFamily="34" charset="0"/>
                          <a:cs typeface="Arial" panose="020B0604020202020204" pitchFamily="34" charset="0"/>
                        </a:rPr>
                        <a:t>Zondani</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Filled</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Magister Atrium Developmental Studies</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16</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01/09/2019</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31/08/2023</a:t>
                      </a: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Competent</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extLst>
                  <a:ext uri="{0D108BD9-81ED-4DB2-BD59-A6C34878D82A}">
                    <a16:rowId xmlns:a16="http://schemas.microsoft.com/office/drawing/2014/main" val="245189393"/>
                  </a:ext>
                </a:extLst>
              </a:tr>
              <a:tr h="790900">
                <a:tc>
                  <a:txBody>
                    <a:bodyPr/>
                    <a:lstStyle/>
                    <a:p>
                      <a:pPr algn="l" fontAlgn="ctr"/>
                      <a:r>
                        <a:rPr lang="en-US" sz="1600" b="1" u="none" strike="noStrike" dirty="0">
                          <a:effectLst/>
                          <a:latin typeface="Arial" panose="020B0604020202020204" pitchFamily="34" charset="0"/>
                          <a:cs typeface="Arial" panose="020B0604020202020204" pitchFamily="34" charset="0"/>
                        </a:rPr>
                        <a:t>Chief Financial Officer</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ctr"/>
                      <a:r>
                        <a:rPr lang="en-US" sz="1400" b="1" u="none" strike="noStrike" dirty="0">
                          <a:effectLst/>
                          <a:latin typeface="Arial" panose="020B0604020202020204" pitchFamily="34" charset="0"/>
                          <a:cs typeface="Arial" panose="020B0604020202020204" pitchFamily="34" charset="0"/>
                        </a:rPr>
                        <a:t>P </a:t>
                      </a:r>
                      <a:r>
                        <a:rPr lang="en-US" sz="1400" b="1" u="none" strike="noStrike" dirty="0" err="1">
                          <a:effectLst/>
                          <a:latin typeface="Arial" panose="020B0604020202020204" pitchFamily="34" charset="0"/>
                          <a:cs typeface="Arial" panose="020B0604020202020204" pitchFamily="34" charset="0"/>
                        </a:rPr>
                        <a:t>Mahlasela</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Filled</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Bachelor of Commerce in Accounting</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16</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u="none" strike="noStrike">
                          <a:effectLst/>
                          <a:latin typeface="Arial" panose="020B0604020202020204" pitchFamily="34" charset="0"/>
                          <a:cs typeface="Arial" panose="020B0604020202020204" pitchFamily="34" charset="0"/>
                        </a:rPr>
                        <a:t>01/03/2021</a:t>
                      </a:r>
                      <a:endParaRPr lang="en-US" sz="1400" b="1" i="0" u="none" strike="noStrike">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14/02/2026</a:t>
                      </a: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Competent</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extLst>
                  <a:ext uri="{0D108BD9-81ED-4DB2-BD59-A6C34878D82A}">
                    <a16:rowId xmlns:a16="http://schemas.microsoft.com/office/drawing/2014/main" val="918593847"/>
                  </a:ext>
                </a:extLst>
              </a:tr>
              <a:tr h="790900">
                <a:tc>
                  <a:txBody>
                    <a:bodyPr/>
                    <a:lstStyle/>
                    <a:p>
                      <a:pPr algn="l" fontAlgn="ctr"/>
                      <a:r>
                        <a:rPr lang="en-US" sz="1600" b="1" u="none" strike="noStrike" dirty="0">
                          <a:effectLst/>
                          <a:latin typeface="Arial" panose="020B0604020202020204" pitchFamily="34" charset="0"/>
                          <a:cs typeface="Arial" panose="020B0604020202020204" pitchFamily="34" charset="0"/>
                        </a:rPr>
                        <a:t>Corporate Services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ctr"/>
                      <a:r>
                        <a:rPr lang="en-US" sz="1400" b="1" i="0" u="none" strike="noStrike" dirty="0">
                          <a:solidFill>
                            <a:srgbClr val="000000"/>
                          </a:solidFill>
                          <a:effectLst/>
                          <a:latin typeface="Arial" panose="020B0604020202020204" pitchFamily="34" charset="0"/>
                          <a:cs typeface="Arial" panose="020B0604020202020204" pitchFamily="34" charset="0"/>
                        </a:rPr>
                        <a:t>Vacant</a:t>
                      </a:r>
                    </a:p>
                  </a:txBody>
                  <a:tcPr marL="7755" marR="7755" marT="7755" marB="0" anchor="ctr"/>
                </a:tc>
                <a:tc>
                  <a:txBody>
                    <a:bodyPr/>
                    <a:lstStyle/>
                    <a:p>
                      <a:pPr algn="l" fontAlgn="b"/>
                      <a:r>
                        <a:rPr lang="en-US" sz="1400" b="1" i="0" u="none" strike="noStrike" dirty="0">
                          <a:solidFill>
                            <a:srgbClr val="2F2B20"/>
                          </a:solidFill>
                          <a:effectLst/>
                          <a:latin typeface="Arial" panose="020B0604020202020204" pitchFamily="34" charset="0"/>
                          <a:cs typeface="Arial" panose="020B0604020202020204" pitchFamily="34" charset="0"/>
                        </a:rPr>
                        <a:t>Vacant</a:t>
                      </a:r>
                    </a:p>
                  </a:txBody>
                  <a:tcPr marL="7755" marR="7755" marT="7755" marB="0" anchor="ctr"/>
                </a:tc>
                <a:tc>
                  <a:txBody>
                    <a:bodyPr/>
                    <a:lstStyle/>
                    <a:p>
                      <a:pPr algn="l" fontAlgn="b"/>
                      <a:r>
                        <a:rPr lang="en-US" sz="1400" b="1" i="0" u="none" strike="noStrike" dirty="0">
                          <a:solidFill>
                            <a:srgbClr val="2F2B20"/>
                          </a:solidFill>
                          <a:effectLst/>
                          <a:latin typeface="Arial" panose="020B0604020202020204" pitchFamily="34" charset="0"/>
                          <a:cs typeface="Arial" panose="020B0604020202020204" pitchFamily="34" charset="0"/>
                        </a:rPr>
                        <a:t>N/A</a:t>
                      </a: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N/A</a:t>
                      </a: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N/A</a:t>
                      </a: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N/A</a:t>
                      </a: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N/A</a:t>
                      </a:r>
                    </a:p>
                  </a:txBody>
                  <a:tcPr marL="7755" marR="7755" marT="7755" marB="0" anchor="ctr"/>
                </a:tc>
                <a:extLst>
                  <a:ext uri="{0D108BD9-81ED-4DB2-BD59-A6C34878D82A}">
                    <a16:rowId xmlns:a16="http://schemas.microsoft.com/office/drawing/2014/main" val="3552163495"/>
                  </a:ext>
                </a:extLst>
              </a:tr>
              <a:tr h="790900">
                <a:tc>
                  <a:txBody>
                    <a:bodyPr/>
                    <a:lstStyle/>
                    <a:p>
                      <a:pPr algn="l" fontAlgn="ctr"/>
                      <a:r>
                        <a:rPr lang="en-US" sz="1600" b="1" u="none" strike="noStrike" dirty="0">
                          <a:effectLst/>
                          <a:latin typeface="Arial" panose="020B0604020202020204" pitchFamily="34" charset="0"/>
                          <a:cs typeface="Arial" panose="020B0604020202020204" pitchFamily="34" charset="0"/>
                        </a:rPr>
                        <a:t>Community Services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ctr"/>
                      <a:r>
                        <a:rPr lang="en-US" sz="1400" b="1" u="none" strike="noStrike">
                          <a:effectLst/>
                          <a:latin typeface="Arial" panose="020B0604020202020204" pitchFamily="34" charset="0"/>
                          <a:cs typeface="Arial" panose="020B0604020202020204" pitchFamily="34" charset="0"/>
                        </a:rPr>
                        <a:t>L Bolani</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a:effectLst/>
                          <a:latin typeface="Arial" panose="020B0604020202020204" pitchFamily="34" charset="0"/>
                          <a:cs typeface="Arial" panose="020B0604020202020204" pitchFamily="34" charset="0"/>
                        </a:rPr>
                        <a:t>Filled</a:t>
                      </a:r>
                      <a:endParaRPr lang="en-US" sz="1400" b="1" i="0" u="none" strike="noStrike">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BTech: Management</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3</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u="none" strike="noStrike">
                          <a:effectLst/>
                          <a:latin typeface="Arial" panose="020B0604020202020204" pitchFamily="34" charset="0"/>
                          <a:cs typeface="Arial" panose="020B0604020202020204" pitchFamily="34" charset="0"/>
                        </a:rPr>
                        <a:t>01/12/2019</a:t>
                      </a:r>
                      <a:endParaRPr lang="en-US" sz="1400" b="1" i="0" u="none" strike="noStrike">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30/11/2024</a:t>
                      </a: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Competent</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extLst>
                  <a:ext uri="{0D108BD9-81ED-4DB2-BD59-A6C34878D82A}">
                    <a16:rowId xmlns:a16="http://schemas.microsoft.com/office/drawing/2014/main" val="903840166"/>
                  </a:ext>
                </a:extLst>
              </a:tr>
              <a:tr h="790900">
                <a:tc>
                  <a:txBody>
                    <a:bodyPr/>
                    <a:lstStyle/>
                    <a:p>
                      <a:pPr algn="l" fontAlgn="ctr"/>
                      <a:r>
                        <a:rPr lang="en-US" sz="1600" b="1" u="none" strike="noStrike" dirty="0">
                          <a:effectLst/>
                          <a:latin typeface="Arial" panose="020B0604020202020204" pitchFamily="34" charset="0"/>
                          <a:cs typeface="Arial" panose="020B0604020202020204" pitchFamily="34" charset="0"/>
                        </a:rPr>
                        <a:t>Technical Services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ctr"/>
                      <a:r>
                        <a:rPr lang="en-US" sz="1400" b="1" u="none" strike="noStrike" dirty="0">
                          <a:effectLst/>
                          <a:latin typeface="Arial" panose="020B0604020202020204" pitchFamily="34" charset="0"/>
                          <a:cs typeface="Arial" panose="020B0604020202020204" pitchFamily="34" charset="0"/>
                        </a:rPr>
                        <a:t> Z </a:t>
                      </a:r>
                      <a:r>
                        <a:rPr lang="en-US" sz="1400" b="1" u="none" strike="noStrike" dirty="0" err="1">
                          <a:effectLst/>
                          <a:latin typeface="Arial" panose="020B0604020202020204" pitchFamily="34" charset="0"/>
                          <a:cs typeface="Arial" panose="020B0604020202020204" pitchFamily="34" charset="0"/>
                        </a:rPr>
                        <a:t>Nkosinkulu</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Filled</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 BTech Engineering Civil</a:t>
                      </a:r>
                    </a:p>
                  </a:txBody>
                  <a:tcPr marL="7755" marR="7755" marT="7755" marB="0" anchor="ctr"/>
                </a:tc>
                <a:tc>
                  <a:txBody>
                    <a:bodyPr/>
                    <a:lstStyle/>
                    <a:p>
                      <a:pPr algn="ctr" fontAlgn="b"/>
                      <a:r>
                        <a:rPr lang="en-US" sz="1400" b="1" u="none" strike="noStrike">
                          <a:effectLst/>
                          <a:latin typeface="Arial" panose="020B0604020202020204" pitchFamily="34" charset="0"/>
                          <a:cs typeface="Arial" panose="020B0604020202020204" pitchFamily="34" charset="0"/>
                        </a:rPr>
                        <a:t> 5</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 01/09/2021</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31/08/2026</a:t>
                      </a: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Competent </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extLst>
                  <a:ext uri="{0D108BD9-81ED-4DB2-BD59-A6C34878D82A}">
                    <a16:rowId xmlns:a16="http://schemas.microsoft.com/office/drawing/2014/main" val="1545014993"/>
                  </a:ext>
                </a:extLst>
              </a:tr>
              <a:tr h="790900">
                <a:tc>
                  <a:txBody>
                    <a:bodyPr/>
                    <a:lstStyle/>
                    <a:p>
                      <a:pPr algn="l" fontAlgn="ctr"/>
                      <a:r>
                        <a:rPr lang="en-US" sz="1600" b="1" u="none" strike="noStrike" dirty="0">
                          <a:effectLst/>
                          <a:latin typeface="Arial" panose="020B0604020202020204" pitchFamily="34" charset="0"/>
                          <a:cs typeface="Arial" panose="020B0604020202020204" pitchFamily="34" charset="0"/>
                        </a:rPr>
                        <a:t>COO</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ctr"/>
                      <a:r>
                        <a:rPr lang="en-US" sz="1400" b="1" u="none" strike="noStrike" dirty="0">
                          <a:effectLst/>
                          <a:latin typeface="Arial" panose="020B0604020202020204" pitchFamily="34" charset="0"/>
                          <a:cs typeface="Arial" panose="020B0604020202020204" pitchFamily="34" charset="0"/>
                        </a:rPr>
                        <a:t>D A Van </a:t>
                      </a:r>
                      <a:r>
                        <a:rPr lang="en-US" sz="1400" b="1" u="none" strike="noStrike" dirty="0" err="1">
                          <a:effectLst/>
                          <a:latin typeface="Arial" panose="020B0604020202020204" pitchFamily="34" charset="0"/>
                          <a:cs typeface="Arial" panose="020B0604020202020204" pitchFamily="34" charset="0"/>
                        </a:rPr>
                        <a:t>Wyk</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Filled</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l" fontAlgn="b"/>
                      <a:r>
                        <a:rPr lang="en-US" sz="1400" b="1" u="none" strike="noStrike" dirty="0">
                          <a:effectLst/>
                          <a:latin typeface="Arial" panose="020B0604020202020204" pitchFamily="34" charset="0"/>
                          <a:cs typeface="Arial" panose="020B0604020202020204" pitchFamily="34" charset="0"/>
                        </a:rPr>
                        <a:t>BPA </a:t>
                      </a:r>
                      <a:r>
                        <a:rPr lang="en-US" sz="1400" b="1" u="none" strike="noStrike" dirty="0" err="1">
                          <a:effectLst/>
                          <a:latin typeface="Arial" panose="020B0604020202020204" pitchFamily="34" charset="0"/>
                          <a:cs typeface="Arial" panose="020B0604020202020204" pitchFamily="34" charset="0"/>
                        </a:rPr>
                        <a:t>Honours</a:t>
                      </a:r>
                      <a:endParaRPr lang="en-US" sz="1400" b="1" u="none" strike="noStrike" dirty="0">
                        <a:effectLst/>
                        <a:latin typeface="Arial" panose="020B0604020202020204" pitchFamily="34" charset="0"/>
                        <a:cs typeface="Arial" panose="020B0604020202020204" pitchFamily="34" charset="0"/>
                      </a:endParaRPr>
                    </a:p>
                    <a:p>
                      <a:pPr algn="l" fontAlgn="b"/>
                      <a:r>
                        <a:rPr lang="en-US" sz="1400" b="1" i="0" u="none" strike="noStrike" dirty="0">
                          <a:solidFill>
                            <a:srgbClr val="2F2B20"/>
                          </a:solidFill>
                          <a:effectLst/>
                          <a:latin typeface="Arial" panose="020B0604020202020204" pitchFamily="34" charset="0"/>
                          <a:cs typeface="Arial" panose="020B0604020202020204" pitchFamily="34" charset="0"/>
                        </a:rPr>
                        <a:t>Post Grad Dip</a:t>
                      </a: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27</a:t>
                      </a: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01/12/2019</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tc>
                  <a:txBody>
                    <a:bodyPr/>
                    <a:lstStyle/>
                    <a:p>
                      <a:pPr algn="ctr" fontAlgn="b"/>
                      <a:r>
                        <a:rPr lang="en-US" sz="1400" b="1" i="0" u="none" strike="noStrike" dirty="0">
                          <a:solidFill>
                            <a:srgbClr val="2F2B20"/>
                          </a:solidFill>
                          <a:effectLst/>
                          <a:latin typeface="Arial" panose="020B0604020202020204" pitchFamily="34" charset="0"/>
                          <a:cs typeface="Arial" panose="020B0604020202020204" pitchFamily="34" charset="0"/>
                        </a:rPr>
                        <a:t>30/11/2024</a:t>
                      </a:r>
                    </a:p>
                  </a:txBody>
                  <a:tcPr marL="7755" marR="7755" marT="7755" marB="0" anchor="ctr"/>
                </a:tc>
                <a:tc>
                  <a:txBody>
                    <a:bodyPr/>
                    <a:lstStyle/>
                    <a:p>
                      <a:pPr algn="ctr" fontAlgn="b"/>
                      <a:r>
                        <a:rPr lang="en-US" sz="1400" b="1" u="none" strike="noStrike" dirty="0">
                          <a:effectLst/>
                          <a:latin typeface="Arial" panose="020B0604020202020204" pitchFamily="34" charset="0"/>
                          <a:cs typeface="Arial" panose="020B0604020202020204" pitchFamily="34" charset="0"/>
                        </a:rPr>
                        <a:t>Competent</a:t>
                      </a:r>
                      <a:endParaRPr lang="en-US" sz="1400" b="1" i="0" u="none" strike="noStrike" dirty="0">
                        <a:solidFill>
                          <a:srgbClr val="2F2B20"/>
                        </a:solidFill>
                        <a:effectLst/>
                        <a:latin typeface="Arial" panose="020B0604020202020204" pitchFamily="34" charset="0"/>
                        <a:cs typeface="Arial" panose="020B0604020202020204" pitchFamily="34" charset="0"/>
                      </a:endParaRPr>
                    </a:p>
                  </a:txBody>
                  <a:tcPr marL="7755" marR="7755" marT="7755" marB="0" anchor="ctr"/>
                </a:tc>
                <a:extLst>
                  <a:ext uri="{0D108BD9-81ED-4DB2-BD59-A6C34878D82A}">
                    <a16:rowId xmlns:a16="http://schemas.microsoft.com/office/drawing/2014/main" val="2711497343"/>
                  </a:ext>
                </a:extLst>
              </a:tr>
            </a:tbl>
          </a:graphicData>
        </a:graphic>
      </p:graphicFrame>
    </p:spTree>
    <p:extLst>
      <p:ext uri="{BB962C8B-B14F-4D97-AF65-F5344CB8AC3E}">
        <p14:creationId xmlns:p14="http://schemas.microsoft.com/office/powerpoint/2010/main" val="124705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71450" y="109452"/>
            <a:ext cx="11532870" cy="409837"/>
          </a:xfrm>
        </p:spPr>
        <p:txBody>
          <a:bodyPr/>
          <a:lstStyle/>
          <a:p>
            <a:pPr algn="ctr"/>
            <a:r>
              <a:rPr lang="en-ZA" sz="2000" b="1" dirty="0">
                <a:solidFill>
                  <a:schemeClr val="accent2"/>
                </a:solidFill>
              </a:rPr>
              <a:t> EXECUTIVE SUMMARY ON PROGRESS  </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735043"/>
            <a:ext cx="12192000" cy="6122957"/>
          </a:xfrm>
        </p:spPr>
        <p:txBody>
          <a:bodyPr/>
          <a:lstStyle/>
          <a:p>
            <a:pPr marL="0" indent="0" algn="just">
              <a:lnSpc>
                <a:spcPct val="100000"/>
              </a:lnSpc>
              <a:buClr>
                <a:srgbClr val="FF0000"/>
              </a:buClr>
              <a:buNone/>
            </a:pPr>
            <a:r>
              <a:rPr lang="en-US" sz="1800" b="1" dirty="0">
                <a:latin typeface="Calibri" panose="020F0502020204030204" pitchFamily="34" charset="0"/>
                <a:cs typeface="Calibri" panose="020F0502020204030204" pitchFamily="34" charset="0"/>
              </a:rPr>
              <a:t>The following progress has been registered to date:</a:t>
            </a:r>
            <a:endParaRPr lang="en-GB" sz="1800" b="1" dirty="0">
              <a:latin typeface="Calibri" panose="020F0502020204030204" pitchFamily="34" charset="0"/>
              <a:cs typeface="Calibri" panose="020F0502020204030204" pitchFamily="34" charset="0"/>
            </a:endParaRPr>
          </a:p>
          <a:p>
            <a:pPr algn="just">
              <a:lnSpc>
                <a:spcPct val="150000"/>
              </a:lnSpc>
              <a:spcBef>
                <a:spcPts val="225"/>
              </a:spcBef>
              <a:spcAft>
                <a:spcPts val="225"/>
              </a:spcAft>
            </a:pPr>
            <a:r>
              <a:rPr lang="en-US" sz="20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As is report was completed and presented to Council on 11 August 2022</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 The new FRP is 90% complete, however the NCR is currently implementing the Interim FRP which will be replaced by the new FRP, once approved by National Treasury.</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 The Municipal Council provides full support to the NCR intervention initiatives.</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Directives have been issued by the NCR to the Municipal Manager, however the resistance which was subtle in the initial months however  has come out in the open.</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 The NCR enjoys a working relationship with the internal political arm of Council </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The NCR has introduced several internal control tools to mitigate non-compliance and to improve efficiencies in the service delivery value chain, however these have been acknowledged but not implemented fully. </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Some ghost employees have been taken off the payroll however further investigation on irregular appointments and salary anomalies will be pursued.</a:t>
            </a:r>
          </a:p>
          <a:p>
            <a:pPr marL="0" indent="0" algn="just">
              <a:lnSpc>
                <a:spcPct val="100000"/>
              </a:lnSpc>
              <a:spcBef>
                <a:spcPts val="225"/>
              </a:spcBef>
              <a:spcAft>
                <a:spcPts val="225"/>
              </a:spcAft>
              <a:buNone/>
            </a:pPr>
            <a:endParaRPr lang="en-GB" sz="2400" dirty="0">
              <a:latin typeface="Calibri" panose="020F0502020204030204" pitchFamily="34" charset="0"/>
              <a:cs typeface="Calibri" panose="020F0502020204030204" pitchFamily="34" charset="0"/>
            </a:endParaRPr>
          </a:p>
          <a:p>
            <a:pPr marL="360363" indent="-360363" algn="just">
              <a:lnSpc>
                <a:spcPct val="100000"/>
              </a:lnSpc>
              <a:buClr>
                <a:schemeClr val="accent2"/>
              </a:buClr>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320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71450" y="109452"/>
            <a:ext cx="11532870" cy="409837"/>
          </a:xfrm>
        </p:spPr>
        <p:txBody>
          <a:bodyPr/>
          <a:lstStyle/>
          <a:p>
            <a:pPr algn="ctr"/>
            <a:r>
              <a:rPr lang="en-ZA" sz="2000" b="1" dirty="0">
                <a:solidFill>
                  <a:schemeClr val="accent2"/>
                </a:solidFill>
              </a:rPr>
              <a:t> EXECUTIVE SUMMARY ON PROGRESS  </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0" y="735043"/>
            <a:ext cx="12191999" cy="6122957"/>
          </a:xfrm>
        </p:spPr>
        <p:txBody>
          <a:bodyPr/>
          <a:lstStyle/>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Directives and advice of the NCR is completely disregarded by the Municipal Manager</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The NCR has engaged with various stakeholders, from LLF, Chamber of Business, SALGA, COGTA and Provincial Treasuries for the purpose of collaboration and information sharing.</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The NCR is in the process of moving from the rescue phase of the intervention towards stabilization. </a:t>
            </a:r>
          </a:p>
          <a:p>
            <a:pPr algn="just">
              <a:lnSpc>
                <a:spcPct val="150000"/>
              </a:lnSpc>
              <a:spcBef>
                <a:spcPts val="225"/>
              </a:spcBef>
              <a:spcAft>
                <a:spcPts val="225"/>
              </a:spcAft>
            </a:pPr>
            <a:r>
              <a:rPr lang="en-US" dirty="0">
                <a:latin typeface="Calibri" panose="020F0502020204030204" pitchFamily="34" charset="0"/>
                <a:cs typeface="Calibri" panose="020F0502020204030204" pitchFamily="34" charset="0"/>
              </a:rPr>
              <a:t> The new FRP has been aligned to the Service Delivery Budget Implementation Plan to ensure that it is fully institutionalized beyond the intervention. </a:t>
            </a:r>
          </a:p>
          <a:p>
            <a:pPr algn="just">
              <a:lnSpc>
                <a:spcPct val="150000"/>
              </a:lnSpc>
              <a:spcBef>
                <a:spcPts val="450"/>
              </a:spcBef>
              <a:spcAft>
                <a:spcPts val="450"/>
              </a:spcAft>
            </a:pPr>
            <a:r>
              <a:rPr lang="en-US" dirty="0">
                <a:latin typeface="Calibri" panose="020F0502020204030204" pitchFamily="34" charset="0"/>
                <a:cs typeface="Calibri" panose="020F0502020204030204" pitchFamily="34" charset="0"/>
              </a:rPr>
              <a:t>  The NCR in consolidating the new FRP has realized that there is a huge gap in digging deeper into all root causes of the failure of governance and finances, due to lack of historical and current information that is critical for an informed diagnosis.</a:t>
            </a:r>
          </a:p>
          <a:p>
            <a:pPr algn="just">
              <a:lnSpc>
                <a:spcPct val="150000"/>
              </a:lnSpc>
              <a:spcBef>
                <a:spcPts val="450"/>
              </a:spcBef>
              <a:spcAft>
                <a:spcPts val="450"/>
              </a:spcAft>
            </a:pPr>
            <a:r>
              <a:rPr lang="en-US" dirty="0">
                <a:latin typeface="Calibri" panose="020F0502020204030204" pitchFamily="34" charset="0"/>
                <a:cs typeface="Calibri" panose="020F0502020204030204" pitchFamily="34" charset="0"/>
              </a:rPr>
              <a:t> It is for this reason that the NCR approached NT to provide a high-capacity team that is capable of accessing electronic data and reconstruct the required information and close gaps.</a:t>
            </a:r>
          </a:p>
        </p:txBody>
      </p:sp>
    </p:spTree>
    <p:extLst>
      <p:ext uri="{BB962C8B-B14F-4D97-AF65-F5344CB8AC3E}">
        <p14:creationId xmlns:p14="http://schemas.microsoft.com/office/powerpoint/2010/main" val="275035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71450" y="109452"/>
            <a:ext cx="11532870" cy="409837"/>
          </a:xfrm>
        </p:spPr>
        <p:txBody>
          <a:bodyPr/>
          <a:lstStyle/>
          <a:p>
            <a:pPr algn="ctr"/>
            <a:r>
              <a:rPr lang="en-ZA" sz="2000" b="1" dirty="0">
                <a:solidFill>
                  <a:schemeClr val="accent2"/>
                </a:solidFill>
              </a:rPr>
              <a:t> EXECUTIVE SUMMARY ON PROGRESS  </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259896" y="735043"/>
            <a:ext cx="11672207" cy="6122957"/>
          </a:xfrm>
        </p:spPr>
        <p:txBody>
          <a:bodyPr/>
          <a:lstStyle/>
          <a:p>
            <a:pPr marL="0" indent="0" algn="just">
              <a:lnSpc>
                <a:spcPct val="100000"/>
              </a:lnSpc>
              <a:buClr>
                <a:srgbClr val="FF0000"/>
              </a:buClr>
              <a:buNone/>
            </a:pPr>
            <a:endParaRPr lang="en-GB" b="1" dirty="0">
              <a:latin typeface="Calibri" panose="020F0502020204030204" pitchFamily="34" charset="0"/>
              <a:cs typeface="Calibri" panose="020F0502020204030204" pitchFamily="34" charset="0"/>
            </a:endParaRPr>
          </a:p>
          <a:p>
            <a:pPr algn="just">
              <a:lnSpc>
                <a:spcPct val="150000"/>
              </a:lnSpc>
              <a:spcBef>
                <a:spcPts val="450"/>
              </a:spcBef>
              <a:spcAft>
                <a:spcPts val="450"/>
              </a:spcAft>
            </a:pPr>
            <a:r>
              <a:rPr lang="en-US" dirty="0">
                <a:latin typeface="Calibri" panose="020F0502020204030204" pitchFamily="34" charset="0"/>
                <a:cs typeface="Calibri" panose="020F0502020204030204" pitchFamily="34" charset="0"/>
              </a:rPr>
              <a:t>The NCR team has been defied and offered no assistance in accessing such data by the Accounting Officer. </a:t>
            </a:r>
          </a:p>
          <a:p>
            <a:pPr algn="just">
              <a:lnSpc>
                <a:spcPct val="150000"/>
              </a:lnSpc>
              <a:spcBef>
                <a:spcPts val="450"/>
              </a:spcBef>
              <a:spcAft>
                <a:spcPts val="450"/>
              </a:spcAft>
            </a:pPr>
            <a:r>
              <a:rPr lang="en-US" dirty="0">
                <a:latin typeface="Calibri" panose="020F0502020204030204" pitchFamily="34" charset="0"/>
                <a:cs typeface="Calibri" panose="020F0502020204030204" pitchFamily="34" charset="0"/>
              </a:rPr>
              <a:t>This has hindered the NCR to gain better insights on financial governance failures, in order to design a relevant solution.</a:t>
            </a:r>
          </a:p>
          <a:p>
            <a:pPr algn="just">
              <a:lnSpc>
                <a:spcPct val="150000"/>
              </a:lnSpc>
              <a:spcBef>
                <a:spcPts val="450"/>
              </a:spcBef>
              <a:spcAft>
                <a:spcPts val="450"/>
              </a:spcAft>
            </a:pPr>
            <a:r>
              <a:rPr lang="en-US" dirty="0">
                <a:latin typeface="Calibri" panose="020F0502020204030204" pitchFamily="34" charset="0"/>
                <a:cs typeface="Calibri" panose="020F0502020204030204" pitchFamily="34" charset="0"/>
              </a:rPr>
              <a:t> Despite the intervention of the Executive Mayor, the top management has refused to allow the NT team to have access to municipal-owned devices that would enable NT to reconstruct the required information. </a:t>
            </a:r>
          </a:p>
          <a:p>
            <a:pPr algn="just">
              <a:lnSpc>
                <a:spcPct val="150000"/>
              </a:lnSpc>
              <a:spcBef>
                <a:spcPts val="450"/>
              </a:spcBef>
              <a:spcAft>
                <a:spcPts val="450"/>
              </a:spcAft>
            </a:pPr>
            <a:r>
              <a:rPr lang="en-US" dirty="0">
                <a:latin typeface="Calibri" panose="020F0502020204030204" pitchFamily="34" charset="0"/>
                <a:cs typeface="Calibri" panose="020F0502020204030204" pitchFamily="34" charset="0"/>
              </a:rPr>
              <a:t> Denial of access to essential records will disable the NCR in clearing non compliance expenditure from past years which is currently approximately R1billion.</a:t>
            </a:r>
          </a:p>
          <a:p>
            <a:pPr algn="just">
              <a:lnSpc>
                <a:spcPct val="150000"/>
              </a:lnSpc>
              <a:spcBef>
                <a:spcPts val="450"/>
              </a:spcBef>
              <a:spcAft>
                <a:spcPts val="450"/>
              </a:spcAft>
            </a:pPr>
            <a:r>
              <a:rPr lang="en-US" dirty="0">
                <a:latin typeface="Calibri" panose="020F0502020204030204" pitchFamily="34" charset="0"/>
                <a:cs typeface="Calibri" panose="020F0502020204030204" pitchFamily="34" charset="0"/>
              </a:rPr>
              <a:t> The NCR is leveraging additional funding from DBSA that will be used for service delivery quick wins.</a:t>
            </a:r>
          </a:p>
          <a:p>
            <a:pPr marL="0" indent="0" algn="just">
              <a:lnSpc>
                <a:spcPts val="1125"/>
              </a:lnSpc>
              <a:spcBef>
                <a:spcPts val="450"/>
              </a:spcBef>
              <a:spcAft>
                <a:spcPts val="450"/>
              </a:spcAft>
              <a:buNone/>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0" indent="0" algn="just">
              <a:lnSpc>
                <a:spcPts val="1200"/>
              </a:lnSpc>
              <a:spcBef>
                <a:spcPts val="225"/>
              </a:spcBef>
              <a:spcAft>
                <a:spcPts val="225"/>
              </a:spcAft>
              <a:buNone/>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0" indent="0" algn="just">
              <a:lnSpc>
                <a:spcPts val="1200"/>
              </a:lnSpc>
              <a:spcBef>
                <a:spcPts val="225"/>
              </a:spcBef>
              <a:spcAft>
                <a:spcPts val="225"/>
              </a:spcAft>
              <a:buNone/>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just">
              <a:buFont typeface="+mj-lt"/>
              <a:buAutoNum type="arabicPeriod"/>
              <a:tabLst>
                <a:tab pos="534988" algn="l"/>
              </a:tabLst>
            </a:pPr>
            <a:endParaRPr lang="en-GB" dirty="0">
              <a:latin typeface="Calibri" panose="020F0502020204030204" pitchFamily="34" charset="0"/>
              <a:cs typeface="Calibri" panose="020F0502020204030204" pitchFamily="34" charset="0"/>
            </a:endParaRPr>
          </a:p>
          <a:p>
            <a:pPr marL="360363" indent="-360363" algn="just">
              <a:buClr>
                <a:schemeClr val="accent2"/>
              </a:buClr>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722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71450" y="109452"/>
            <a:ext cx="11532870" cy="409837"/>
          </a:xfrm>
        </p:spPr>
        <p:txBody>
          <a:bodyPr/>
          <a:lstStyle/>
          <a:p>
            <a:pPr algn="ctr"/>
            <a:r>
              <a:rPr lang="en-ZA" sz="2000" b="1" dirty="0">
                <a:solidFill>
                  <a:schemeClr val="accent2"/>
                </a:solidFill>
              </a:rPr>
              <a:t> support provided by COGTA  </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171450" y="735043"/>
            <a:ext cx="11672207" cy="6122957"/>
          </a:xfrm>
        </p:spPr>
        <p:txBody>
          <a:bodyPr/>
          <a:lstStyle/>
          <a:p>
            <a:pPr marL="0" indent="0" algn="just">
              <a:buClr>
                <a:srgbClr val="FF0000"/>
              </a:buClr>
              <a:buNone/>
            </a:pPr>
            <a:r>
              <a:rPr lang="en-US" sz="1800" b="1" dirty="0">
                <a:latin typeface="Arial" panose="020B0604020202020204" pitchFamily="34" charset="0"/>
                <a:cs typeface="Arial" panose="020B0604020202020204" pitchFamily="34" charset="0"/>
              </a:rPr>
              <a:t>COGTA undertook the following activities:</a:t>
            </a:r>
          </a:p>
          <a:p>
            <a:pPr marL="0" indent="0" algn="just">
              <a:buClr>
                <a:srgbClr val="FF0000"/>
              </a:buClr>
              <a:buNone/>
            </a:pPr>
            <a:endParaRPr lang="en-GB" sz="1800" b="1" dirty="0">
              <a:latin typeface="Arial" panose="020B0604020202020204" pitchFamily="34" charset="0"/>
              <a:cs typeface="Arial" panose="020B0604020202020204" pitchFamily="34" charset="0"/>
            </a:endParaRPr>
          </a:p>
          <a:p>
            <a:pPr marL="342900" indent="-342900" algn="just">
              <a:lnSpc>
                <a:spcPct val="100000"/>
              </a:lnSpc>
              <a:spcBef>
                <a:spcPts val="600"/>
              </a:spcBef>
              <a:buFont typeface="+mj-lt"/>
              <a:buAutoNum type="arabicPeriod"/>
              <a:tabLst>
                <a:tab pos="534988" algn="l"/>
              </a:tabLst>
            </a:pPr>
            <a:r>
              <a:rPr lang="en-GB" dirty="0">
                <a:latin typeface="Arial" panose="020B0604020202020204" pitchFamily="34" charset="0"/>
                <a:cs typeface="Arial" panose="020B0604020202020204" pitchFamily="34" charset="0"/>
              </a:rPr>
              <a:t>Provincial COGTA and SALGA are supporting the NCR Team with institutional memory with regard to previous interventions.</a:t>
            </a:r>
          </a:p>
          <a:p>
            <a:pPr marL="342900" indent="-342900" algn="just">
              <a:lnSpc>
                <a:spcPct val="100000"/>
              </a:lnSpc>
              <a:spcBef>
                <a:spcPts val="600"/>
              </a:spcBef>
              <a:buFont typeface="+mj-lt"/>
              <a:buAutoNum type="arabicPeriod"/>
              <a:tabLst>
                <a:tab pos="534988" algn="l"/>
              </a:tabLst>
            </a:pPr>
            <a:r>
              <a:rPr lang="en-GB" dirty="0">
                <a:latin typeface="Arial" panose="020B0604020202020204" pitchFamily="34" charset="0"/>
                <a:cs typeface="Arial" panose="020B0604020202020204" pitchFamily="34" charset="0"/>
              </a:rPr>
              <a:t>Mobilised MISA participation in support with the development of the Electricity Master Plan in the 2022/23 FY.</a:t>
            </a:r>
          </a:p>
          <a:p>
            <a:pPr marL="342900" indent="-342900" algn="just">
              <a:lnSpc>
                <a:spcPct val="100000"/>
              </a:lnSpc>
              <a:spcBef>
                <a:spcPts val="600"/>
              </a:spcBef>
              <a:buFont typeface="+mj-lt"/>
              <a:buAutoNum type="arabicPeriod"/>
              <a:tabLst>
                <a:tab pos="534988" algn="l"/>
              </a:tabLst>
            </a:pPr>
            <a:r>
              <a:rPr lang="en-GB" dirty="0">
                <a:latin typeface="Arial" panose="020B0604020202020204" pitchFamily="34" charset="0"/>
                <a:cs typeface="Arial" panose="020B0604020202020204" pitchFamily="34" charset="0"/>
              </a:rPr>
              <a:t>COGTA has seconded Mr. Pankie Matomela and Ms </a:t>
            </a:r>
            <a:r>
              <a:rPr lang="en-GB" dirty="0" err="1">
                <a:latin typeface="Arial" panose="020B0604020202020204" pitchFamily="34" charset="0"/>
                <a:cs typeface="Arial" panose="020B0604020202020204" pitchFamily="34" charset="0"/>
              </a:rPr>
              <a:t>Mirriam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Chikwanda</a:t>
            </a:r>
            <a:r>
              <a:rPr lang="en-GB" dirty="0">
                <a:latin typeface="Arial" panose="020B0604020202020204" pitchFamily="34" charset="0"/>
                <a:cs typeface="Arial" panose="020B0604020202020204" pitchFamily="34" charset="0"/>
              </a:rPr>
              <a:t> to support the NCR  Team.</a:t>
            </a:r>
          </a:p>
          <a:p>
            <a:pPr marL="342900" indent="-342900" algn="just">
              <a:lnSpc>
                <a:spcPct val="100000"/>
              </a:lnSpc>
              <a:spcBef>
                <a:spcPts val="600"/>
              </a:spcBef>
              <a:buFont typeface="+mj-lt"/>
              <a:buAutoNum type="arabicPeriod"/>
              <a:tabLst>
                <a:tab pos="534988" algn="l"/>
              </a:tabLst>
            </a:pPr>
            <a:r>
              <a:rPr lang="en-US" sz="2000" dirty="0">
                <a:latin typeface="Arial" panose="020B0604020202020204" pitchFamily="34" charset="0"/>
                <a:cs typeface="Arial" panose="020B0604020202020204" pitchFamily="34" charset="0"/>
              </a:rPr>
              <a:t>COGTA and SALGA are supporting the NCR to deal with staff cost stabilization, in particular an attempt to argue for an exemption to the South African Local Government Bargaining Council.</a:t>
            </a:r>
          </a:p>
          <a:p>
            <a:pPr marL="342900" indent="-342900" algn="just">
              <a:lnSpc>
                <a:spcPct val="100000"/>
              </a:lnSpc>
              <a:spcBef>
                <a:spcPts val="600"/>
              </a:spcBef>
              <a:buFont typeface="+mj-lt"/>
              <a:buAutoNum type="arabicPeriod"/>
              <a:tabLst>
                <a:tab pos="534988" algn="l"/>
              </a:tabLst>
            </a:pPr>
            <a:r>
              <a:rPr lang="en-GB" sz="2000" dirty="0">
                <a:latin typeface="Arial" panose="020B0604020202020204" pitchFamily="34" charset="0"/>
                <a:cs typeface="Arial" panose="020B0604020202020204" pitchFamily="34" charset="0"/>
              </a:rPr>
              <a:t>The following Departments has been mobilized to support the NCR Team: Transport &amp; Roads (filling of pot holes); Water and Sanitation(Sewerage spillages and water provision; Justice (Disciplinary cases); Minerals and Energy (Electricity), Environmental Affairs(Waste Management); Public Service and Administration (Organogram).</a:t>
            </a:r>
          </a:p>
          <a:p>
            <a:pPr marL="342900" indent="-342900" algn="just">
              <a:lnSpc>
                <a:spcPct val="100000"/>
              </a:lnSpc>
              <a:spcBef>
                <a:spcPts val="600"/>
              </a:spcBef>
              <a:buFont typeface="+mj-lt"/>
              <a:buAutoNum type="arabicPeriod"/>
              <a:tabLst>
                <a:tab pos="534988" algn="l"/>
              </a:tabLst>
            </a:pPr>
            <a:r>
              <a:rPr lang="en-GB" sz="2000" dirty="0">
                <a:latin typeface="Arial" panose="020B0604020202020204" pitchFamily="34" charset="0"/>
                <a:cs typeface="Arial" panose="020B0604020202020204" pitchFamily="34" charset="0"/>
              </a:rPr>
              <a:t>The municipality is currently under MIG cost reimbursement due to poor performance on MIG expenditure;</a:t>
            </a:r>
          </a:p>
          <a:p>
            <a:pPr marL="342900" indent="-342900" algn="just">
              <a:lnSpc>
                <a:spcPct val="100000"/>
              </a:lnSpc>
              <a:spcBef>
                <a:spcPts val="600"/>
              </a:spcBef>
              <a:buFont typeface="+mj-lt"/>
              <a:buAutoNum type="arabicPeriod"/>
              <a:tabLst>
                <a:tab pos="534988" algn="l"/>
              </a:tabLst>
            </a:pPr>
            <a:endParaRPr lang="en-GB" sz="2000" dirty="0">
              <a:latin typeface="Arial" panose="020B0604020202020204" pitchFamily="34" charset="0"/>
              <a:cs typeface="Arial" panose="020B0604020202020204" pitchFamily="34" charset="0"/>
            </a:endParaRPr>
          </a:p>
          <a:p>
            <a:pPr marL="342900" indent="-342900" algn="just">
              <a:lnSpc>
                <a:spcPct val="100000"/>
              </a:lnSpc>
              <a:spcBef>
                <a:spcPts val="600"/>
              </a:spcBef>
              <a:buFont typeface="+mj-lt"/>
              <a:buAutoNum type="arabicPeriod"/>
              <a:tabLst>
                <a:tab pos="534988" algn="l"/>
              </a:tabLst>
            </a:pPr>
            <a:endParaRPr lang="en-GB" dirty="0">
              <a:latin typeface="Arial" panose="020B0604020202020204" pitchFamily="34" charset="0"/>
              <a:cs typeface="Arial" panose="020B0604020202020204" pitchFamily="34" charset="0"/>
            </a:endParaRPr>
          </a:p>
          <a:p>
            <a:pPr marL="342900" indent="-342900" algn="just">
              <a:lnSpc>
                <a:spcPct val="100000"/>
              </a:lnSpc>
              <a:spcBef>
                <a:spcPts val="600"/>
              </a:spcBef>
              <a:buFont typeface="+mj-lt"/>
              <a:buAutoNum type="arabicPeriod"/>
              <a:tabLst>
                <a:tab pos="534988" algn="l"/>
              </a:tabLst>
            </a:pPr>
            <a:endParaRPr lang="en-GB" sz="2000" dirty="0">
              <a:latin typeface="Arial" panose="020B0604020202020204" pitchFamily="34" charset="0"/>
              <a:cs typeface="Arial" panose="020B0604020202020204" pitchFamily="34" charset="0"/>
            </a:endParaRPr>
          </a:p>
          <a:p>
            <a:pPr marL="342900" indent="-342900" algn="just">
              <a:lnSpc>
                <a:spcPct val="100000"/>
              </a:lnSpc>
              <a:spcBef>
                <a:spcPts val="600"/>
              </a:spcBef>
              <a:buFont typeface="+mj-lt"/>
              <a:buAutoNum type="arabicPeriod"/>
              <a:tabLst>
                <a:tab pos="534988" algn="l"/>
              </a:tabLst>
            </a:pPr>
            <a:endParaRPr lang="en-US" sz="2000" dirty="0">
              <a:latin typeface="Arial" panose="020B0604020202020204" pitchFamily="34" charset="0"/>
              <a:cs typeface="Arial" panose="020B0604020202020204" pitchFamily="34" charset="0"/>
            </a:endParaRPr>
          </a:p>
          <a:p>
            <a:pPr marL="360363" indent="-360363" algn="just">
              <a:buClr>
                <a:schemeClr val="accent2"/>
              </a:buClr>
              <a:buNone/>
            </a:pPr>
            <a:endParaRPr lang="en-US" sz="2400" dirty="0"/>
          </a:p>
        </p:txBody>
      </p:sp>
    </p:spTree>
    <p:extLst>
      <p:ext uri="{BB962C8B-B14F-4D97-AF65-F5344CB8AC3E}">
        <p14:creationId xmlns:p14="http://schemas.microsoft.com/office/powerpoint/2010/main" val="269253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High level observations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26570" y="711198"/>
            <a:ext cx="11473543" cy="6152445"/>
          </a:xfrm>
        </p:spPr>
        <p:txBody>
          <a:bodyPr/>
          <a:lstStyle/>
          <a:p>
            <a:pPr algn="just"/>
            <a:endParaRPr lang="en-US" b="1"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The Council is very supportive of the intervention.</a:t>
            </a:r>
          </a:p>
          <a:p>
            <a:pPr algn="just"/>
            <a:r>
              <a:rPr lang="en-US" dirty="0">
                <a:latin typeface="Calibri" panose="020F0502020204030204" pitchFamily="34" charset="0"/>
                <a:cs typeface="Calibri" panose="020F0502020204030204" pitchFamily="34" charset="0"/>
              </a:rPr>
              <a:t>There is exogenous political interference in the operations of the Municipality.</a:t>
            </a:r>
          </a:p>
          <a:p>
            <a:pPr algn="just"/>
            <a:r>
              <a:rPr lang="en-US" dirty="0">
                <a:latin typeface="Calibri" panose="020F0502020204030204" pitchFamily="34" charset="0"/>
                <a:cs typeface="Calibri" panose="020F0502020204030204" pitchFamily="34" charset="0"/>
              </a:rPr>
              <a:t>A recent special Council meeting which had been requested by the NCR to present a report on the defiance of the records reconstruction project has been postponed twice without a convincing rationale.</a:t>
            </a:r>
          </a:p>
          <a:p>
            <a:pPr algn="just"/>
            <a:r>
              <a:rPr lang="en-US" dirty="0">
                <a:latin typeface="Calibri" panose="020F0502020204030204" pitchFamily="34" charset="0"/>
                <a:cs typeface="Calibri" panose="020F0502020204030204" pitchFamily="34" charset="0"/>
              </a:rPr>
              <a:t>The stakeholders have all their hopes on this national intervention and have pledged support to the NCR Team.</a:t>
            </a:r>
          </a:p>
          <a:p>
            <a:pPr algn="just"/>
            <a:r>
              <a:rPr lang="en-US" dirty="0">
                <a:latin typeface="Calibri" panose="020F0502020204030204" pitchFamily="34" charset="0"/>
                <a:cs typeface="Calibri" panose="020F0502020204030204" pitchFamily="34" charset="0"/>
              </a:rPr>
              <a:t>The organizational re-design process will stabilize staff costs once the process is completed.</a:t>
            </a:r>
          </a:p>
          <a:p>
            <a:pPr algn="just"/>
            <a:r>
              <a:rPr lang="en-US" dirty="0">
                <a:latin typeface="Calibri" panose="020F0502020204030204" pitchFamily="34" charset="0"/>
                <a:cs typeface="Calibri" panose="020F0502020204030204" pitchFamily="34" charset="0"/>
              </a:rPr>
              <a:t>There is a significant number of employees including </a:t>
            </a:r>
            <a:r>
              <a:rPr lang="en-US" dirty="0" err="1">
                <a:latin typeface="Calibri" panose="020F0502020204030204" pitchFamily="34" charset="0"/>
                <a:cs typeface="Calibri" panose="020F0502020204030204" pitchFamily="34" charset="0"/>
              </a:rPr>
              <a:t>labour</a:t>
            </a:r>
            <a:r>
              <a:rPr lang="en-US" dirty="0">
                <a:latin typeface="Calibri" panose="020F0502020204030204" pitchFamily="34" charset="0"/>
                <a:cs typeface="Calibri" panose="020F0502020204030204" pitchFamily="34" charset="0"/>
              </a:rPr>
              <a:t> representatives who are desperate for change and stability.</a:t>
            </a:r>
          </a:p>
          <a:p>
            <a:pPr algn="just"/>
            <a:r>
              <a:rPr lang="en-US" dirty="0">
                <a:latin typeface="Calibri" panose="020F0502020204030204" pitchFamily="34" charset="0"/>
                <a:cs typeface="Calibri" panose="020F0502020204030204" pitchFamily="34" charset="0"/>
              </a:rPr>
              <a:t>Efforts to deal with malfeasance and corruption are underway despite push back from management.</a:t>
            </a:r>
          </a:p>
          <a:p>
            <a:pPr algn="just"/>
            <a:r>
              <a:rPr lang="en-US" dirty="0">
                <a:latin typeface="Calibri" panose="020F0502020204030204" pitchFamily="34" charset="0"/>
                <a:cs typeface="Calibri" panose="020F0502020204030204" pitchFamily="34" charset="0"/>
              </a:rPr>
              <a:t>The resistance and defiance led by the municipal manager and the CFO to the records management process is revealing a bigger threat and risk to the project. </a:t>
            </a:r>
          </a:p>
          <a:p>
            <a:pPr algn="just"/>
            <a:r>
              <a:rPr lang="en-US" dirty="0">
                <a:latin typeface="Calibri" panose="020F0502020204030204" pitchFamily="34" charset="0"/>
                <a:cs typeface="Calibri" panose="020F0502020204030204" pitchFamily="34" charset="0"/>
              </a:rPr>
              <a:t>Support by all to the implementation of the new FRP will lead to service delivery gains.</a:t>
            </a:r>
          </a:p>
          <a:p>
            <a:pPr marL="0" indent="0" algn="just">
              <a:buNone/>
            </a:pP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buClr>
                <a:srgbClr val="FF0000"/>
              </a:buClr>
              <a:buFont typeface="Wingdings" panose="05000000000000000000" pitchFamily="2" charset="2"/>
              <a:buChar char="q"/>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8356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78134"/>
            <a:ext cx="11205636" cy="557746"/>
          </a:xfrm>
        </p:spPr>
        <p:txBody>
          <a:bodyPr/>
          <a:lstStyle/>
          <a:p>
            <a:pPr algn="ctr"/>
            <a:r>
              <a:rPr lang="en-US" b="1" dirty="0">
                <a:solidFill>
                  <a:schemeClr val="accent2"/>
                </a:solidFill>
                <a:ea typeface="ＭＳ Ｐゴシック" panose="020B0600070205080204" pitchFamily="34" charset="-128"/>
              </a:rPr>
              <a:t>recommendations</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70114" y="980501"/>
            <a:ext cx="11205637" cy="4114013"/>
          </a:xfrm>
        </p:spPr>
        <p:txBody>
          <a:bodyPr/>
          <a:lstStyle/>
          <a:p>
            <a:pPr algn="just">
              <a:lnSpc>
                <a:spcPct val="150000"/>
              </a:lnSpc>
              <a:spcAft>
                <a:spcPts val="8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a:t>
            </a:r>
            <a:r>
              <a:rPr lang="en-US" dirty="0">
                <a:latin typeface="Arial" panose="020B0604020202020204" pitchFamily="34" charset="0"/>
                <a:ea typeface="Calibri" panose="020F0502020204030204" pitchFamily="34" charset="0"/>
                <a:cs typeface="Times New Roman" panose="02020603050405020304" pitchFamily="18" charset="0"/>
              </a:rPr>
              <a:t>P</a:t>
            </a:r>
            <a:r>
              <a:rPr lang="en-US" dirty="0">
                <a:effectLst/>
                <a:latin typeface="Arial" panose="020B0604020202020204" pitchFamily="34" charset="0"/>
                <a:ea typeface="Calibri" panose="020F0502020204030204" pitchFamily="34" charset="0"/>
                <a:cs typeface="Times New Roman" panose="02020603050405020304" pitchFamily="18" charset="0"/>
              </a:rPr>
              <a:t>ortfolio Committee note the progress report with regards to</a:t>
            </a:r>
            <a:r>
              <a:rPr lang="en-US" dirty="0">
                <a:latin typeface="Arial" panose="020B0604020202020204" pitchFamily="34" charset="0"/>
                <a:ea typeface="Calibri" panose="020F0502020204030204" pitchFamily="34" charset="0"/>
                <a:cs typeface="Times New Roman" panose="02020603050405020304" pitchFamily="18" charset="0"/>
              </a:rPr>
              <a:t> the section 139(7) national intervention in Enoch </a:t>
            </a:r>
            <a:r>
              <a:rPr lang="en-US" dirty="0" err="1">
                <a:latin typeface="Arial" panose="020B0604020202020204" pitchFamily="34" charset="0"/>
                <a:ea typeface="Calibri" panose="020F0502020204030204" pitchFamily="34" charset="0"/>
                <a:cs typeface="Times New Roman" panose="02020603050405020304" pitchFamily="18" charset="0"/>
              </a:rPr>
              <a:t>Mgijima</a:t>
            </a:r>
            <a:r>
              <a:rPr lang="en-US" dirty="0">
                <a:latin typeface="Arial" panose="020B0604020202020204" pitchFamily="34" charset="0"/>
                <a:ea typeface="Calibri" panose="020F0502020204030204" pitchFamily="34" charset="0"/>
                <a:cs typeface="Times New Roman" panose="02020603050405020304" pitchFamily="18" charset="0"/>
              </a:rPr>
              <a:t> Local Municipality.</a:t>
            </a:r>
            <a:endParaRPr lang="en-US"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42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altLang="en-US" b="1" dirty="0">
                <a:solidFill>
                  <a:schemeClr val="accent2"/>
                </a:solidFill>
                <a:ea typeface="ＭＳ Ｐゴシック" panose="020B0600070205080204" pitchFamily="34" charset="-128"/>
              </a:rPr>
              <a:t>Purpose of the presentation</a:t>
            </a:r>
            <a:r>
              <a:rPr lang="en-ZA" altLang="en-US" sz="2400" b="1" dirty="0">
                <a:solidFill>
                  <a:srgbClr val="FF0000"/>
                </a:solidFill>
                <a:ea typeface="ＭＳ Ｐゴシック" panose="020B0600070205080204" pitchFamily="34" charset="-128"/>
              </a:rPr>
              <a:t> </a:t>
            </a:r>
            <a:endParaRPr lang="en-ZA" b="1" dirty="0">
              <a:solidFill>
                <a:srgbClr val="FF0000"/>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498684" y="781878"/>
            <a:ext cx="11205636" cy="5161722"/>
          </a:xfrm>
        </p:spPr>
        <p:txBody>
          <a:bodyPr/>
          <a:lstStyle/>
          <a:p>
            <a:pPr marL="0" indent="0" algn="just">
              <a:buClr>
                <a:srgbClr val="FF0000"/>
              </a:buClr>
              <a:buNone/>
            </a:pPr>
            <a:endParaRPr lang="en-US" sz="2800" dirty="0">
              <a:solidFill>
                <a:schemeClr val="tx1"/>
              </a:solidFill>
            </a:endParaRPr>
          </a:p>
          <a:p>
            <a:pPr algn="just">
              <a:buClr>
                <a:schemeClr val="accent2"/>
              </a:buClr>
              <a:buFont typeface="Wingdings" panose="05000000000000000000" pitchFamily="2" charset="2"/>
              <a:buChar char="v"/>
            </a:pPr>
            <a:endParaRPr lang="en-US" sz="2400" dirty="0"/>
          </a:p>
          <a:p>
            <a:pPr algn="just">
              <a:lnSpc>
                <a:spcPct val="150000"/>
              </a:lnSpc>
              <a:buClr>
                <a:schemeClr val="accent2"/>
              </a:buClr>
            </a:pPr>
            <a:r>
              <a:rPr lang="en-GB" sz="2800" dirty="0">
                <a:latin typeface="Arial" panose="020B0604020202020204" pitchFamily="34" charset="0"/>
                <a:cs typeface="Arial" panose="020B0604020202020204" pitchFamily="34" charset="0"/>
              </a:rPr>
              <a:t>The purpose of this presentation is to provide the Portfolio Committee on Cooperative Governance and Traditional Affairs a  progress report with regards to the Section 139(7) intervention in the Enoch Mgijima Local Municipality (EMLM).  </a:t>
            </a:r>
          </a:p>
          <a:p>
            <a:pPr marL="0" indent="0" algn="just">
              <a:lnSpc>
                <a:spcPct val="150000"/>
              </a:lnSpc>
              <a:buClr>
                <a:schemeClr val="accent2"/>
              </a:buClr>
              <a:buNone/>
            </a:pPr>
            <a:endParaRPr lang="en-GB" sz="2400" dirty="0"/>
          </a:p>
          <a:p>
            <a:pPr marL="0" indent="0" algn="just">
              <a:buClr>
                <a:schemeClr val="accent2"/>
              </a:buClr>
              <a:buNone/>
            </a:pPr>
            <a:endParaRPr lang="en-GB" sz="2400" dirty="0"/>
          </a:p>
          <a:p>
            <a:pPr marL="0" indent="0" algn="just">
              <a:buClr>
                <a:schemeClr val="accent2"/>
              </a:buClr>
              <a:buNone/>
            </a:pPr>
            <a:endParaRPr lang="en-US" sz="2400" dirty="0"/>
          </a:p>
          <a:p>
            <a:pPr marL="0" indent="0" algn="just">
              <a:buClr>
                <a:schemeClr val="accent2"/>
              </a:buClr>
              <a:buNone/>
            </a:pPr>
            <a:endParaRPr lang="en-US" sz="2400" dirty="0"/>
          </a:p>
        </p:txBody>
      </p:sp>
    </p:spTree>
    <p:extLst>
      <p:ext uri="{BB962C8B-B14F-4D97-AF65-F5344CB8AC3E}">
        <p14:creationId xmlns:p14="http://schemas.microsoft.com/office/powerpoint/2010/main" val="34497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2D70-DA5C-8B53-7994-85EE1ABFED0B}"/>
              </a:ext>
            </a:extLst>
          </p:cNvPr>
          <p:cNvSpPr>
            <a:spLocks noGrp="1"/>
          </p:cNvSpPr>
          <p:nvPr>
            <p:ph type="title"/>
          </p:nvPr>
        </p:nvSpPr>
        <p:spPr/>
        <p:txBody>
          <a:bodyPr/>
          <a:lstStyle/>
          <a:p>
            <a:pPr algn="ctr"/>
            <a:r>
              <a:rPr lang="en-GB" b="1" dirty="0">
                <a:solidFill>
                  <a:schemeClr val="accent2"/>
                </a:solidFill>
              </a:rPr>
              <a:t>Political representation in EMLM</a:t>
            </a:r>
            <a:br>
              <a:rPr lang="en-GB" b="1" dirty="0">
                <a:solidFill>
                  <a:schemeClr val="accent2"/>
                </a:solidFill>
              </a:rPr>
            </a:br>
            <a:r>
              <a:rPr lang="en-GB" b="1" dirty="0">
                <a:solidFill>
                  <a:schemeClr val="accent2"/>
                </a:solidFill>
              </a:rPr>
              <a:t/>
            </a:r>
            <a:br>
              <a:rPr lang="en-GB" b="1" dirty="0">
                <a:solidFill>
                  <a:schemeClr val="accent2"/>
                </a:solidFill>
              </a:rPr>
            </a:br>
            <a:endParaRPr lang="en-US" b="1" dirty="0">
              <a:solidFill>
                <a:schemeClr val="accent2"/>
              </a:solidFill>
            </a:endParaRPr>
          </a:p>
        </p:txBody>
      </p:sp>
      <p:graphicFrame>
        <p:nvGraphicFramePr>
          <p:cNvPr id="4" name="Table 4">
            <a:extLst>
              <a:ext uri="{FF2B5EF4-FFF2-40B4-BE49-F238E27FC236}">
                <a16:creationId xmlns:a16="http://schemas.microsoft.com/office/drawing/2014/main" id="{E9B7DB33-E39C-6585-D2A4-4B0D3368591E}"/>
              </a:ext>
            </a:extLst>
          </p:cNvPr>
          <p:cNvGraphicFramePr>
            <a:graphicFrameLocks noGrp="1"/>
          </p:cNvGraphicFramePr>
          <p:nvPr>
            <p:extLst>
              <p:ext uri="{D42A27DB-BD31-4B8C-83A1-F6EECF244321}">
                <p14:modId xmlns:p14="http://schemas.microsoft.com/office/powerpoint/2010/main" val="2593106827"/>
              </p:ext>
            </p:extLst>
          </p:nvPr>
        </p:nvGraphicFramePr>
        <p:xfrm>
          <a:off x="402771" y="719666"/>
          <a:ext cx="11301550" cy="3931920"/>
        </p:xfrm>
        <a:graphic>
          <a:graphicData uri="http://schemas.openxmlformats.org/drawingml/2006/table">
            <a:tbl>
              <a:tblPr firstRow="1" bandRow="1">
                <a:tableStyleId>{5C22544A-7EE6-4342-B048-85BDC9FD1C3A}</a:tableStyleId>
              </a:tblPr>
              <a:tblGrid>
                <a:gridCol w="2839126">
                  <a:extLst>
                    <a:ext uri="{9D8B030D-6E8A-4147-A177-3AD203B41FA5}">
                      <a16:colId xmlns:a16="http://schemas.microsoft.com/office/drawing/2014/main" val="2100288384"/>
                    </a:ext>
                  </a:extLst>
                </a:gridCol>
                <a:gridCol w="8462424">
                  <a:extLst>
                    <a:ext uri="{9D8B030D-6E8A-4147-A177-3AD203B41FA5}">
                      <a16:colId xmlns:a16="http://schemas.microsoft.com/office/drawing/2014/main" val="776443869"/>
                    </a:ext>
                  </a:extLst>
                </a:gridCol>
              </a:tblGrid>
              <a:tr h="3874912">
                <a:tc>
                  <a:txBody>
                    <a:bodyPr/>
                    <a:lstStyle/>
                    <a:p>
                      <a:r>
                        <a:rPr lang="en-GB" sz="2000" b="1" dirty="0">
                          <a:solidFill>
                            <a:schemeClr val="tx1"/>
                          </a:solidFill>
                          <a:latin typeface="Arial" panose="020B0604020202020204" pitchFamily="34" charset="0"/>
                          <a:cs typeface="Arial" panose="020B0604020202020204" pitchFamily="34" charset="0"/>
                        </a:rPr>
                        <a:t>Political Management</a:t>
                      </a:r>
                      <a:endParaRPr lang="en-US" sz="2000" b="1" dirty="0">
                        <a:solidFill>
                          <a:schemeClr val="tx1"/>
                        </a:solidFill>
                        <a:latin typeface="Arial" panose="020B0604020202020204" pitchFamily="34" charset="0"/>
                        <a:cs typeface="Arial" panose="020B0604020202020204" pitchFamily="34" charset="0"/>
                      </a:endParaRPr>
                    </a:p>
                  </a:txBody>
                  <a:tcPr/>
                </a:tc>
                <a:tc>
                  <a:txBody>
                    <a:bodyPr/>
                    <a:lstStyle/>
                    <a:p>
                      <a:pPr marL="87313" lvl="1" indent="0" algn="just">
                        <a:lnSpc>
                          <a:spcPct val="100000"/>
                        </a:lnSpc>
                        <a:spcBef>
                          <a:spcPts val="0"/>
                        </a:spcBef>
                        <a:buClr>
                          <a:schemeClr val="accent2"/>
                        </a:buClr>
                        <a:buSzPct val="122000"/>
                        <a:buFont typeface="Arial" panose="020B0604020202020204" pitchFamily="34" charset="0"/>
                        <a:buNone/>
                      </a:pPr>
                      <a:r>
                        <a:rPr lang="en-GB"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Post the 1 November 2021 Local Government Elections, allocation of seats in the Enoch Mgijima Local Municipality Council is constituted of nine (9) political parties: African National Congress (ANC) 44; Democratic Alliance (DA) 7; Economic Freedom Fighters (EFF) 6; The Independents 5; ISANCO 2; ATM 1; Independent 1; Patriotic Alliance (PA) 1; and United Democratic Movement (UDM) 1.</a:t>
                      </a:r>
                    </a:p>
                    <a:p>
                      <a:pPr marL="452438" lvl="1" indent="-360363" algn="just">
                        <a:lnSpc>
                          <a:spcPct val="100000"/>
                        </a:lnSpc>
                        <a:spcBef>
                          <a:spcPts val="0"/>
                        </a:spcBef>
                        <a:buClr>
                          <a:schemeClr val="accent2"/>
                        </a:buClr>
                        <a:buSzPct val="122000"/>
                        <a:buFont typeface="Arial" panose="020B0604020202020204" pitchFamily="34" charset="0"/>
                        <a:buChar char="•"/>
                      </a:pPr>
                      <a:endParaRPr lang="en-GB"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7313" lvl="1" indent="0" algn="just">
                        <a:lnSpc>
                          <a:spcPct val="100000"/>
                        </a:lnSpc>
                        <a:spcBef>
                          <a:spcPts val="0"/>
                        </a:spcBef>
                        <a:buClr>
                          <a:schemeClr val="accent2"/>
                        </a:buClr>
                        <a:buSzPct val="122000"/>
                        <a:buFont typeface="Arial" panose="020B0604020202020204" pitchFamily="34" charset="0"/>
                        <a:buNone/>
                      </a:pPr>
                      <a:r>
                        <a:rPr lang="en-GB"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ANC has retained Enoch Mgijima LM Council by a majority with 44 seats out of 68 after it obtained 62.17% of the votes from the voting community during the local government elections held in November 2021, which won them 22 out of the 33 wards. </a:t>
                      </a:r>
                    </a:p>
                    <a:p>
                      <a:pPr marL="452438" lvl="1" indent="-360363" algn="just">
                        <a:lnSpc>
                          <a:spcPct val="100000"/>
                        </a:lnSpc>
                        <a:spcBef>
                          <a:spcPts val="0"/>
                        </a:spcBef>
                        <a:buClr>
                          <a:schemeClr val="accent2"/>
                        </a:buClr>
                        <a:buSzPct val="122000"/>
                        <a:buFont typeface="Arial" panose="020B0604020202020204" pitchFamily="34" charset="0"/>
                        <a:buChar char="•"/>
                      </a:pPr>
                      <a:endParaRPr lang="en-GB"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7313" lvl="1" indent="0" algn="just">
                        <a:lnSpc>
                          <a:spcPct val="100000"/>
                        </a:lnSpc>
                        <a:spcBef>
                          <a:spcPts val="0"/>
                        </a:spcBef>
                        <a:buClr>
                          <a:schemeClr val="accent2"/>
                        </a:buClr>
                        <a:buSzPct val="122000"/>
                        <a:buFont typeface="Arial" panose="020B0604020202020204" pitchFamily="34" charset="0"/>
                        <a:buNone/>
                      </a:pPr>
                      <a:r>
                        <a:rPr lang="en-GB"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Council is constituted of 20 (34%) returning councillors out of the 68 council seats.</a:t>
                      </a:r>
                    </a:p>
                  </a:txBody>
                  <a:tcPr/>
                </a:tc>
                <a:extLst>
                  <a:ext uri="{0D108BD9-81ED-4DB2-BD59-A6C34878D82A}">
                    <a16:rowId xmlns:a16="http://schemas.microsoft.com/office/drawing/2014/main" val="3544340053"/>
                  </a:ext>
                </a:extLst>
              </a:tr>
            </a:tbl>
          </a:graphicData>
        </a:graphic>
      </p:graphicFrame>
    </p:spTree>
    <p:extLst>
      <p:ext uri="{BB962C8B-B14F-4D97-AF65-F5344CB8AC3E}">
        <p14:creationId xmlns:p14="http://schemas.microsoft.com/office/powerpoint/2010/main" val="313869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altLang="en-US" b="1" dirty="0">
                <a:solidFill>
                  <a:schemeClr val="accent2"/>
                </a:solidFill>
                <a:ea typeface="ＭＳ Ｐゴシック" panose="020B0600070205080204" pitchFamily="34" charset="-128"/>
              </a:rPr>
              <a:t>BACKGROUND</a:t>
            </a:r>
            <a:endParaRPr lang="en-ZA" b="1" dirty="0">
              <a:solidFill>
                <a:srgbClr val="FF0000"/>
              </a:solidFill>
            </a:endParaRPr>
          </a:p>
        </p:txBody>
      </p:sp>
      <p:sp>
        <p:nvSpPr>
          <p:cNvPr id="4" name="Content Placeholder 4">
            <a:extLst>
              <a:ext uri="{FF2B5EF4-FFF2-40B4-BE49-F238E27FC236}">
                <a16:creationId xmlns:a16="http://schemas.microsoft.com/office/drawing/2014/main" id="{19CDB8C0-A25E-4575-ACF3-247240E08FE1}"/>
              </a:ext>
            </a:extLst>
          </p:cNvPr>
          <p:cNvSpPr txBox="1">
            <a:spLocks/>
          </p:cNvSpPr>
          <p:nvPr/>
        </p:nvSpPr>
        <p:spPr>
          <a:xfrm>
            <a:off x="96253" y="681037"/>
            <a:ext cx="12095747" cy="5711005"/>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500"/>
              </a:spcBef>
              <a:spcAft>
                <a:spcPts val="1000"/>
              </a:spcAft>
            </a:pPr>
            <a:r>
              <a:rPr lang="en-US" sz="2000" dirty="0">
                <a:solidFill>
                  <a:srgbClr val="000000"/>
                </a:solidFill>
                <a:latin typeface="Calibri" panose="020F0502020204030204" pitchFamily="34" charset="0"/>
                <a:ea typeface="Arial" panose="020B0604020202020204" pitchFamily="34" charset="0"/>
                <a:cs typeface="Calibri" panose="020F0502020204030204" pitchFamily="34" charset="0"/>
              </a:rPr>
              <a:t>The Enoch Mgijima Local Municipality (EMLM) has been in a prolonged financial and service delivery crisis. </a:t>
            </a:r>
          </a:p>
          <a:p>
            <a:pPr algn="just">
              <a:lnSpc>
                <a:spcPct val="100000"/>
              </a:lnSpc>
              <a:spcBef>
                <a:spcPts val="500"/>
              </a:spcBef>
              <a:spcAft>
                <a:spcPts val="1000"/>
              </a:spcAft>
            </a:pPr>
            <a:r>
              <a:rPr lang="en-US" sz="2000" dirty="0">
                <a:solidFill>
                  <a:srgbClr val="000000"/>
                </a:solidFill>
                <a:latin typeface="Calibri" panose="020F0502020204030204" pitchFamily="34" charset="0"/>
                <a:ea typeface="Arial" panose="020B0604020202020204" pitchFamily="34" charset="0"/>
                <a:cs typeface="Calibri" panose="020F0502020204030204" pitchFamily="34" charset="0"/>
              </a:rPr>
              <a:t>The Eastern Cape Provincial Executive Council (PEC) intervened in terms of S139(1) and S139(5) of the Constitution in September 2018. </a:t>
            </a:r>
          </a:p>
          <a:p>
            <a:pPr algn="just">
              <a:lnSpc>
                <a:spcPct val="100000"/>
              </a:lnSpc>
              <a:spcBef>
                <a:spcPts val="500"/>
              </a:spcBef>
              <a:spcAft>
                <a:spcPts val="1000"/>
              </a:spcAft>
            </a:pPr>
            <a:r>
              <a:rPr lang="en-US" sz="2000" dirty="0">
                <a:solidFill>
                  <a:srgbClr val="000000"/>
                </a:solidFill>
                <a:latin typeface="Calibri" panose="020F0502020204030204" pitchFamily="34" charset="0"/>
                <a:ea typeface="Arial" panose="020B0604020202020204" pitchFamily="34" charset="0"/>
                <a:cs typeface="Calibri" panose="020F0502020204030204" pitchFamily="34" charset="0"/>
              </a:rPr>
              <a:t>A Financial Recovery Plan (FRP) was developed but the implementation thereof could not yield the desired traction.</a:t>
            </a:r>
          </a:p>
          <a:p>
            <a:pPr algn="just">
              <a:lnSpc>
                <a:spcPct val="100000"/>
              </a:lnSpc>
              <a:spcBef>
                <a:spcPts val="500"/>
              </a:spcBef>
              <a:spcAft>
                <a:spcPts val="1000"/>
              </a:spcAft>
            </a:pPr>
            <a:r>
              <a:rPr lang="en-ZA" sz="2000" dirty="0">
                <a:effectLst/>
                <a:latin typeface="Calibri" panose="020F0502020204030204" pitchFamily="34" charset="0"/>
                <a:ea typeface="Calibri" panose="020F0502020204030204" pitchFamily="34" charset="0"/>
                <a:cs typeface="Calibri" panose="020F0502020204030204" pitchFamily="34" charset="0"/>
              </a:rPr>
              <a:t>The </a:t>
            </a:r>
            <a:r>
              <a:rPr lang="en-GB" sz="2000" dirty="0">
                <a:effectLst/>
                <a:latin typeface="Calibri" panose="020F0502020204030204" pitchFamily="34" charset="0"/>
                <a:ea typeface="Calibri" panose="020F0502020204030204" pitchFamily="34" charset="0"/>
                <a:cs typeface="Calibri" panose="020F0502020204030204" pitchFamily="34" charset="0"/>
              </a:rPr>
              <a:t>previous Council failed to provide oversight and support required for implementation of the FRP throughout the intervention period.</a:t>
            </a:r>
          </a:p>
          <a:p>
            <a:pPr algn="just">
              <a:lnSpc>
                <a:spcPct val="100000"/>
              </a:lnSpc>
              <a:spcBef>
                <a:spcPts val="500"/>
              </a:spcBef>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The financial crisis in the Municipality persisted with material breach of its obligations to provide basic services and persistently failure to </a:t>
            </a:r>
            <a:r>
              <a:rPr lang="en-US" sz="2000" dirty="0" err="1">
                <a:effectLst/>
                <a:latin typeface="Calibri" panose="020F0502020204030204" pitchFamily="34" charset="0"/>
                <a:ea typeface="Calibri" panose="020F0502020204030204" pitchFamily="34" charset="0"/>
                <a:cs typeface="Calibri" panose="020F0502020204030204" pitchFamily="34" charset="0"/>
              </a:rPr>
              <a:t>honour</a:t>
            </a:r>
            <a:r>
              <a:rPr lang="en-US" sz="2000" dirty="0">
                <a:effectLst/>
                <a:latin typeface="Calibri" panose="020F0502020204030204" pitchFamily="34" charset="0"/>
                <a:ea typeface="Calibri" panose="020F0502020204030204" pitchFamily="34" charset="0"/>
                <a:cs typeface="Calibri" panose="020F0502020204030204" pitchFamily="34" charset="0"/>
              </a:rPr>
              <a:t> its financial commitments continued. </a:t>
            </a:r>
          </a:p>
          <a:p>
            <a:pPr algn="just">
              <a:lnSpc>
                <a:spcPct val="100000"/>
              </a:lnSpc>
              <a:spcBef>
                <a:spcPts val="500"/>
              </a:spcBef>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This perennial state of affairs necessitated national government intervention. In April 2022, Cabinet resolved to intervene in Enoch </a:t>
            </a:r>
            <a:r>
              <a:rPr lang="en-US" sz="2000" dirty="0" err="1">
                <a:effectLst/>
                <a:latin typeface="Calibri" panose="020F0502020204030204" pitchFamily="34" charset="0"/>
                <a:ea typeface="Calibri" panose="020F0502020204030204" pitchFamily="34" charset="0"/>
                <a:cs typeface="Calibri" panose="020F0502020204030204" pitchFamily="34" charset="0"/>
              </a:rPr>
              <a:t>Mgijima</a:t>
            </a:r>
            <a:r>
              <a:rPr lang="en-US" sz="2000" dirty="0">
                <a:effectLst/>
                <a:latin typeface="Calibri" panose="020F0502020204030204" pitchFamily="34" charset="0"/>
                <a:ea typeface="Calibri" panose="020F0502020204030204" pitchFamily="34" charset="0"/>
                <a:cs typeface="Calibri" panose="020F0502020204030204" pitchFamily="34" charset="0"/>
              </a:rPr>
              <a:t> Local Municipality in terms of section 139(7) of the Constitution. </a:t>
            </a:r>
          </a:p>
          <a:p>
            <a:pPr algn="just">
              <a:lnSpc>
                <a:spcPct val="100000"/>
              </a:lnSpc>
              <a:spcBef>
                <a:spcPts val="500"/>
              </a:spcBef>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A Special Council Induction meeting took place on 13 May 2022 where the Minister of Finance formally launched the national intervention and introduced the National Cabinet Representative (NCR).</a:t>
            </a:r>
          </a:p>
          <a:p>
            <a:pPr algn="just">
              <a:lnSpc>
                <a:spcPct val="100000"/>
              </a:lnSpc>
              <a:spcBef>
                <a:spcPts val="500"/>
              </a:spcBef>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COGTA assigned two senior officials to join the NCR Team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15000"/>
              </a:lnSpc>
              <a:spcBef>
                <a:spcPts val="500"/>
              </a:spcBef>
              <a:spcAft>
                <a:spcPts val="1000"/>
              </a:spcAft>
              <a:buFont typeface="+mj-lt"/>
              <a:buAutoNum type="arabicPeriod"/>
            </a:pPr>
            <a:endPar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338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altLang="en-US" b="1" dirty="0">
                <a:solidFill>
                  <a:schemeClr val="accent2"/>
                </a:solidFill>
                <a:ea typeface="ＭＳ Ｐゴシック" panose="020B0600070205080204" pitchFamily="34" charset="-128"/>
              </a:rPr>
              <a:t>OBJECTIVES OF THE SECTION 139(7) INTERVENTION IN EMLM</a:t>
            </a:r>
            <a:endParaRPr lang="en-ZA" b="1" dirty="0">
              <a:solidFill>
                <a:srgbClr val="FF0000"/>
              </a:solidFill>
            </a:endParaRPr>
          </a:p>
        </p:txBody>
      </p:sp>
      <p:sp>
        <p:nvSpPr>
          <p:cNvPr id="5" name="Content Placeholder 4">
            <a:extLst>
              <a:ext uri="{FF2B5EF4-FFF2-40B4-BE49-F238E27FC236}">
                <a16:creationId xmlns:a16="http://schemas.microsoft.com/office/drawing/2014/main" id="{CD38E7F5-42BE-4386-BCBF-BFF2C2E0ABC3}"/>
              </a:ext>
            </a:extLst>
          </p:cNvPr>
          <p:cNvSpPr txBox="1">
            <a:spLocks/>
          </p:cNvSpPr>
          <p:nvPr/>
        </p:nvSpPr>
        <p:spPr>
          <a:xfrm>
            <a:off x="333432" y="681037"/>
            <a:ext cx="11205636" cy="5583628"/>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500"/>
              </a:spcBef>
              <a:spcAft>
                <a:spcPts val="1000"/>
              </a:spcAft>
              <a:buNone/>
            </a:pPr>
            <a:r>
              <a:rPr lang="en-ZA" sz="2000" dirty="0">
                <a:solidFill>
                  <a:srgbClr val="000000"/>
                </a:solidFill>
                <a:latin typeface="Calibri" panose="020F0502020204030204" pitchFamily="34" charset="0"/>
                <a:ea typeface="Arial" panose="020B0604020202020204" pitchFamily="34" charset="0"/>
                <a:cs typeface="Calibri" panose="020F0502020204030204" pitchFamily="34" charset="0"/>
              </a:rPr>
              <a:t>The intervention will focus on four objectives:</a:t>
            </a:r>
          </a:p>
          <a:p>
            <a:pPr marL="0" indent="0" algn="just">
              <a:lnSpc>
                <a:spcPct val="100000"/>
              </a:lnSpc>
              <a:spcBef>
                <a:spcPts val="500"/>
              </a:spcBef>
              <a:spcAft>
                <a:spcPts val="1000"/>
              </a:spcAft>
              <a:buNone/>
            </a:pPr>
            <a:endParaRPr lang="en-ZA" sz="20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457200" indent="-457200" algn="just">
              <a:lnSpc>
                <a:spcPct val="100000"/>
              </a:lnSpc>
              <a:spcBef>
                <a:spcPts val="500"/>
              </a:spcBef>
              <a:spcAft>
                <a:spcPts val="1000"/>
              </a:spcAft>
              <a:buFont typeface="+mj-lt"/>
              <a:buAutoNum type="arabicPeriod"/>
            </a:pPr>
            <a:r>
              <a:rPr lang="en-ZA" sz="2000" dirty="0">
                <a:solidFill>
                  <a:srgbClr val="000000"/>
                </a:solidFill>
                <a:latin typeface="Calibri" panose="020F0502020204030204" pitchFamily="34" charset="0"/>
                <a:ea typeface="Arial" panose="020B0604020202020204" pitchFamily="34" charset="0"/>
                <a:cs typeface="Calibri" panose="020F0502020204030204" pitchFamily="34" charset="0"/>
              </a:rPr>
              <a:t>To conduct an assessment of the state of the EMLM in terms of operations and finances, as well as the implementation of the FRP.</a:t>
            </a:r>
          </a:p>
          <a:p>
            <a:pPr marL="457200" indent="-457200" algn="just">
              <a:lnSpc>
                <a:spcPct val="100000"/>
              </a:lnSpc>
              <a:spcBef>
                <a:spcPts val="500"/>
              </a:spcBef>
              <a:spcAft>
                <a:spcPts val="1000"/>
              </a:spcAft>
              <a:buFont typeface="+mj-lt"/>
              <a:buAutoNum type="arabicPeriod"/>
            </a:pPr>
            <a:r>
              <a:rPr lang="en-ZA" sz="2000" dirty="0">
                <a:solidFill>
                  <a:srgbClr val="000000"/>
                </a:solidFill>
                <a:latin typeface="Calibri" panose="020F0502020204030204" pitchFamily="34" charset="0"/>
                <a:ea typeface="Arial" panose="020B0604020202020204" pitchFamily="34" charset="0"/>
                <a:cs typeface="Calibri" panose="020F0502020204030204" pitchFamily="34" charset="0"/>
              </a:rPr>
              <a:t>To determine the best way forward to change the status quo of EMLM from a poor or dilapidated state of finances and operations to a future state of a sustainable self-sufficiency. </a:t>
            </a:r>
          </a:p>
          <a:p>
            <a:pPr marL="457200" indent="-457200" algn="just">
              <a:lnSpc>
                <a:spcPct val="100000"/>
              </a:lnSpc>
              <a:spcBef>
                <a:spcPts val="500"/>
              </a:spcBef>
              <a:spcAft>
                <a:spcPts val="1000"/>
              </a:spcAft>
              <a:buFont typeface="+mj-lt"/>
              <a:buAutoNum type="arabicPeriod"/>
            </a:pPr>
            <a:r>
              <a:rPr lang="en-ZA" sz="2000" dirty="0">
                <a:solidFill>
                  <a:srgbClr val="000000"/>
                </a:solidFill>
                <a:latin typeface="Calibri" panose="020F0502020204030204" pitchFamily="34" charset="0"/>
                <a:ea typeface="Arial" panose="020B0604020202020204" pitchFamily="34" charset="0"/>
                <a:cs typeface="Calibri" panose="020F0502020204030204" pitchFamily="34" charset="0"/>
              </a:rPr>
              <a:t>To create an environment conducive for economic stimulation and growth that would culminate in the reduction of poverty and social dependence.</a:t>
            </a:r>
          </a:p>
          <a:p>
            <a:pPr marL="457200" indent="-457200" algn="just">
              <a:lnSpc>
                <a:spcPct val="100000"/>
              </a:lnSpc>
              <a:spcBef>
                <a:spcPts val="500"/>
              </a:spcBef>
              <a:spcAft>
                <a:spcPts val="1000"/>
              </a:spcAft>
              <a:buFont typeface="+mj-lt"/>
              <a:buAutoNum type="arabicPeriod"/>
            </a:pPr>
            <a:r>
              <a:rPr lang="en-Z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Facilitate the development and implementation of a new Financial Recovery Plan.</a:t>
            </a:r>
            <a:endParaRPr lang="en-ZA" sz="20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7866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205636" cy="608220"/>
          </a:xfrm>
        </p:spPr>
        <p:txBody>
          <a:bodyPr/>
          <a:lstStyle/>
          <a:p>
            <a:pPr algn="ctr"/>
            <a:r>
              <a:rPr lang="en-ZA" b="1" dirty="0">
                <a:solidFill>
                  <a:schemeClr val="accent2"/>
                </a:solidFill>
              </a:rPr>
              <a:t>INTERVENTION PLAN</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216568" y="717672"/>
            <a:ext cx="11622506" cy="5394370"/>
          </a:xfrm>
        </p:spPr>
        <p:txBody>
          <a:bodyPr/>
          <a:lstStyle/>
          <a:p>
            <a:pPr marL="644525" indent="-285750" algn="just">
              <a:lnSpc>
                <a:spcPct val="100000"/>
              </a:lnSpc>
              <a:buClr>
                <a:srgbClr val="000000"/>
              </a:buClr>
              <a:defRPr/>
            </a:pPr>
            <a:r>
              <a:rPr lang="en-ZA" dirty="0">
                <a:latin typeface="Calibri" panose="020F0502020204030204" pitchFamily="34" charset="0"/>
                <a:ea typeface="Times New Roman" panose="02020603050405020304" pitchFamily="18" charset="0"/>
                <a:cs typeface="Calibri" panose="020F0502020204030204" pitchFamily="34" charset="0"/>
              </a:rPr>
              <a:t>In pursuit of the above objectives, the NCR Team aligned its activities to National Treasury stipulated deliverables, amongst others:</a:t>
            </a:r>
          </a:p>
          <a:p>
            <a:pPr marL="1165225" lvl="1" indent="-349250" algn="just">
              <a:lnSpc>
                <a:spcPct val="100000"/>
              </a:lnSpc>
              <a:buClr>
                <a:schemeClr val="tx1"/>
              </a:buClr>
              <a:buFont typeface="+mj-lt"/>
              <a:buAutoNum type="arabicPeriod"/>
            </a:pPr>
            <a:r>
              <a:rPr lang="en-ZA" sz="2000" dirty="0">
                <a:latin typeface="Calibri" panose="020F0502020204030204" pitchFamily="34" charset="0"/>
                <a:ea typeface="Times New Roman" panose="02020603050405020304" pitchFamily="18" charset="0"/>
                <a:cs typeface="Calibri" panose="020F0502020204030204" pitchFamily="34" charset="0"/>
              </a:rPr>
              <a:t>As Is Assessment; </a:t>
            </a:r>
          </a:p>
          <a:p>
            <a:pPr marL="1165225" lvl="1" indent="-349250" algn="just">
              <a:lnSpc>
                <a:spcPct val="100000"/>
              </a:lnSpc>
              <a:buClr>
                <a:schemeClr val="tx1"/>
              </a:buClr>
              <a:buFont typeface="+mj-lt"/>
              <a:buAutoNum type="arabicPeriod"/>
            </a:pPr>
            <a:r>
              <a:rPr lang="en-ZA" sz="2000" dirty="0">
                <a:latin typeface="Calibri" panose="020F0502020204030204" pitchFamily="34" charset="0"/>
                <a:ea typeface="Times New Roman" panose="02020603050405020304" pitchFamily="18" charset="0"/>
                <a:cs typeface="Calibri" panose="020F0502020204030204" pitchFamily="34" charset="0"/>
              </a:rPr>
              <a:t>Status Assessment of implementation of the current FRP.</a:t>
            </a:r>
          </a:p>
          <a:p>
            <a:pPr marL="1165225" lvl="1" indent="-349250" algn="just">
              <a:lnSpc>
                <a:spcPct val="100000"/>
              </a:lnSpc>
              <a:buClr>
                <a:schemeClr val="tx1"/>
              </a:buClr>
              <a:buFont typeface="+mj-lt"/>
              <a:buAutoNum type="arabicPeriod"/>
            </a:pPr>
            <a:r>
              <a:rPr lang="en-ZA" sz="2000" dirty="0">
                <a:latin typeface="Calibri" panose="020F0502020204030204" pitchFamily="34" charset="0"/>
                <a:ea typeface="Times New Roman" panose="02020603050405020304" pitchFamily="18" charset="0"/>
                <a:cs typeface="Calibri" panose="020F0502020204030204" pitchFamily="34" charset="0"/>
              </a:rPr>
              <a:t>Update and or Develop a new FRP.</a:t>
            </a:r>
          </a:p>
          <a:p>
            <a:pPr marL="1165225" lvl="1" indent="-349250" algn="just">
              <a:lnSpc>
                <a:spcPct val="100000"/>
              </a:lnSpc>
              <a:buClr>
                <a:schemeClr val="tx1"/>
              </a:buClr>
              <a:buFont typeface="+mj-lt"/>
              <a:buAutoNum type="arabicPeriod"/>
            </a:pPr>
            <a:r>
              <a:rPr lang="en-ZA" sz="2000" dirty="0">
                <a:latin typeface="Calibri" panose="020F0502020204030204" pitchFamily="34" charset="0"/>
                <a:ea typeface="Times New Roman" panose="02020603050405020304" pitchFamily="18" charset="0"/>
                <a:cs typeface="Calibri" panose="020F0502020204030204" pitchFamily="34" charset="0"/>
              </a:rPr>
              <a:t>Monitor and Oversee the Implementation of the New FRP.</a:t>
            </a:r>
          </a:p>
          <a:p>
            <a:pPr marL="1165225" lvl="1" indent="-349250" algn="just">
              <a:lnSpc>
                <a:spcPct val="100000"/>
              </a:lnSpc>
              <a:buClr>
                <a:schemeClr val="tx1"/>
              </a:buClr>
              <a:buFont typeface="+mj-lt"/>
              <a:buAutoNum type="arabicPeriod"/>
            </a:pPr>
            <a:r>
              <a:rPr lang="en-ZA" sz="2000" dirty="0">
                <a:latin typeface="Calibri" panose="020F0502020204030204" pitchFamily="34" charset="0"/>
                <a:ea typeface="Times New Roman" panose="02020603050405020304" pitchFamily="18" charset="0"/>
                <a:cs typeface="Calibri" panose="020F0502020204030204" pitchFamily="34" charset="0"/>
              </a:rPr>
              <a:t>Periodically report to Parliament through National Treasury on the progress of the project at EMLM.</a:t>
            </a:r>
          </a:p>
          <a:p>
            <a:pPr marL="644525" indent="-285750" algn="just">
              <a:lnSpc>
                <a:spcPct val="100000"/>
              </a:lnSpc>
              <a:buClr>
                <a:schemeClr val="tx1"/>
              </a:buClr>
            </a:pPr>
            <a:r>
              <a:rPr lang="en-US" dirty="0">
                <a:latin typeface="Calibri" panose="020F0502020204030204" pitchFamily="34" charset="0"/>
                <a:cs typeface="Calibri" panose="020F0502020204030204" pitchFamily="34" charset="0"/>
              </a:rPr>
              <a:t>Additionally, the NCR Team engaged relevant stakeholders with the view to foster partnerships and ensure buy in that will add value with regard to changing the status in the EMLM.</a:t>
            </a:r>
          </a:p>
          <a:p>
            <a:pPr marL="644525" indent="-285750" algn="just">
              <a:lnSpc>
                <a:spcPct val="100000"/>
              </a:lnSpc>
              <a:buClr>
                <a:schemeClr val="tx1"/>
              </a:buClr>
            </a:pPr>
            <a:r>
              <a:rPr lang="en-US" dirty="0">
                <a:latin typeface="Calibri" panose="020F0502020204030204" pitchFamily="34" charset="0"/>
                <a:cs typeface="Calibri" panose="020F0502020204030204" pitchFamily="34" charset="0"/>
              </a:rPr>
              <a:t>Stakeholders engaged amongst others, were municipal Troika, MAYCO, Council, Chris Hani District Municipality, Organized Business, Citizens, Rate payers Association, Provincial and National SALGA, Organized Labour, Ward Committees, National and Provincial COGTA and Treasuries.</a:t>
            </a:r>
          </a:p>
        </p:txBody>
      </p:sp>
    </p:spTree>
    <p:extLst>
      <p:ext uri="{BB962C8B-B14F-4D97-AF65-F5344CB8AC3E}">
        <p14:creationId xmlns:p14="http://schemas.microsoft.com/office/powerpoint/2010/main" val="350655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2C565-EAD6-4F0A-B866-E0DC5151BE57}"/>
              </a:ext>
            </a:extLst>
          </p:cNvPr>
          <p:cNvSpPr>
            <a:spLocks noGrp="1"/>
          </p:cNvSpPr>
          <p:nvPr>
            <p:ph idx="1"/>
          </p:nvPr>
        </p:nvSpPr>
        <p:spPr>
          <a:xfrm>
            <a:off x="4613909" y="686863"/>
            <a:ext cx="5278194" cy="5475129"/>
          </a:xfrm>
        </p:spPr>
        <p:txBody>
          <a:bodyPr anchor="ctr">
            <a:normAutofit/>
          </a:bodyPr>
          <a:lstStyle/>
          <a:p>
            <a:pPr marL="0" indent="0">
              <a:buNone/>
            </a:pPr>
            <a:endParaRPr lang="en-US" sz="2300" dirty="0"/>
          </a:p>
          <a:p>
            <a:endParaRPr lang="en-US" sz="2300" dirty="0"/>
          </a:p>
        </p:txBody>
      </p:sp>
      <p:sp>
        <p:nvSpPr>
          <p:cNvPr id="10" name="TextBox 9">
            <a:extLst>
              <a:ext uri="{FF2B5EF4-FFF2-40B4-BE49-F238E27FC236}">
                <a16:creationId xmlns:a16="http://schemas.microsoft.com/office/drawing/2014/main" id="{EB0024FE-C13D-4877-AE9F-F2AC387CB7F7}"/>
              </a:ext>
            </a:extLst>
          </p:cNvPr>
          <p:cNvSpPr txBox="1"/>
          <p:nvPr/>
        </p:nvSpPr>
        <p:spPr>
          <a:xfrm>
            <a:off x="836107" y="1184214"/>
            <a:ext cx="11052870" cy="830997"/>
          </a:xfrm>
          <a:prstGeom prst="rect">
            <a:avLst/>
          </a:prstGeom>
          <a:noFill/>
        </p:spPr>
        <p:txBody>
          <a:bodyPr wrap="square">
            <a:spAutoFit/>
          </a:bodyPr>
          <a:lstStyle/>
          <a:p>
            <a:pPr algn="just">
              <a:buClr>
                <a:srgbClr val="C00000"/>
              </a:buClr>
            </a:pPr>
            <a:r>
              <a:rPr lang="en-ZA" sz="2400" b="1" dirty="0">
                <a:latin typeface="Arial" panose="020B0604020202020204" pitchFamily="34" charset="0"/>
                <a:cs typeface="Arial" panose="020B0604020202020204" pitchFamily="34" charset="0"/>
              </a:rPr>
              <a:t>The lenses through which the NCR Team assessed the sustainability of EMLM was based on the following 4 pillars:</a:t>
            </a:r>
          </a:p>
        </p:txBody>
      </p:sp>
      <p:sp>
        <p:nvSpPr>
          <p:cNvPr id="12" name="Rectangle 11">
            <a:extLst>
              <a:ext uri="{FF2B5EF4-FFF2-40B4-BE49-F238E27FC236}">
                <a16:creationId xmlns:a16="http://schemas.microsoft.com/office/drawing/2014/main" id="{910E3364-BE6E-43E9-AE8B-D0A0AE96CF66}"/>
              </a:ext>
            </a:extLst>
          </p:cNvPr>
          <p:cNvSpPr/>
          <p:nvPr/>
        </p:nvSpPr>
        <p:spPr>
          <a:xfrm rot="5400000">
            <a:off x="2772348" y="348877"/>
            <a:ext cx="870271" cy="474275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228600" algn="ctr">
              <a:lnSpc>
                <a:spcPct val="115000"/>
              </a:lnSpc>
              <a:spcBef>
                <a:spcPts val="500"/>
              </a:spcBef>
              <a:spcAft>
                <a:spcPts val="1000"/>
              </a:spcAft>
            </a:pPr>
            <a:r>
              <a:rPr lang="en-ZA" sz="1600" b="1" dirty="0">
                <a:solidFill>
                  <a:schemeClr val="tx1"/>
                </a:solidFill>
                <a:ea typeface="Times New Roman" panose="02020603050405020304" pitchFamily="18" charset="0"/>
                <a:cs typeface="Times New Roman" panose="02020603050405020304" pitchFamily="18" charset="0"/>
              </a:rPr>
              <a:t>GOVERNANCE</a:t>
            </a:r>
          </a:p>
        </p:txBody>
      </p:sp>
      <p:sp>
        <p:nvSpPr>
          <p:cNvPr id="13" name="Rectangle 12">
            <a:extLst>
              <a:ext uri="{FF2B5EF4-FFF2-40B4-BE49-F238E27FC236}">
                <a16:creationId xmlns:a16="http://schemas.microsoft.com/office/drawing/2014/main" id="{F689A8AE-3489-419A-9E55-5881152AA2E0}"/>
              </a:ext>
            </a:extLst>
          </p:cNvPr>
          <p:cNvSpPr/>
          <p:nvPr/>
        </p:nvSpPr>
        <p:spPr>
          <a:xfrm rot="5400000">
            <a:off x="2819950" y="1373630"/>
            <a:ext cx="775067" cy="474275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228600" algn="ctr">
              <a:lnSpc>
                <a:spcPct val="115000"/>
              </a:lnSpc>
              <a:spcBef>
                <a:spcPts val="500"/>
              </a:spcBef>
              <a:spcAft>
                <a:spcPts val="1000"/>
              </a:spcAft>
            </a:pPr>
            <a:r>
              <a:rPr lang="en-ZA" sz="1600" b="1" dirty="0">
                <a:solidFill>
                  <a:schemeClr val="tx1"/>
                </a:solidFill>
                <a:ea typeface="Times New Roman" panose="02020603050405020304" pitchFamily="18" charset="0"/>
                <a:cs typeface="Times New Roman" panose="02020603050405020304" pitchFamily="18" charset="0"/>
              </a:rPr>
              <a:t>INSTITUTIONAL CAPACITY</a:t>
            </a:r>
          </a:p>
        </p:txBody>
      </p:sp>
      <p:sp>
        <p:nvSpPr>
          <p:cNvPr id="14" name="Rectangle 13">
            <a:extLst>
              <a:ext uri="{FF2B5EF4-FFF2-40B4-BE49-F238E27FC236}">
                <a16:creationId xmlns:a16="http://schemas.microsoft.com/office/drawing/2014/main" id="{FE3C5A29-2987-4CF7-B408-F64ED5229C56}"/>
              </a:ext>
            </a:extLst>
          </p:cNvPr>
          <p:cNvSpPr/>
          <p:nvPr/>
        </p:nvSpPr>
        <p:spPr>
          <a:xfrm rot="5400000">
            <a:off x="2859795" y="2248827"/>
            <a:ext cx="718391" cy="4765772"/>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ZA" sz="1600" b="1" dirty="0">
                <a:solidFill>
                  <a:schemeClr val="tx1"/>
                </a:solidFill>
                <a:ea typeface="Times New Roman" panose="02020603050405020304" pitchFamily="18" charset="0"/>
                <a:cs typeface="Times New Roman" panose="02020603050405020304" pitchFamily="18" charset="0"/>
              </a:rPr>
              <a:t>FINANCIAL MANAGEMENT</a:t>
            </a:r>
          </a:p>
        </p:txBody>
      </p:sp>
      <p:sp>
        <p:nvSpPr>
          <p:cNvPr id="15" name="Rectangle 14">
            <a:extLst>
              <a:ext uri="{FF2B5EF4-FFF2-40B4-BE49-F238E27FC236}">
                <a16:creationId xmlns:a16="http://schemas.microsoft.com/office/drawing/2014/main" id="{88B55C55-2B74-451D-9CDE-BF60D179D4D8}"/>
              </a:ext>
            </a:extLst>
          </p:cNvPr>
          <p:cNvSpPr/>
          <p:nvPr/>
        </p:nvSpPr>
        <p:spPr>
          <a:xfrm rot="5400000">
            <a:off x="2805452" y="3166905"/>
            <a:ext cx="781050" cy="4765772"/>
          </a:xfrm>
          <a:prstGeom prst="rect">
            <a:avLst/>
          </a:prstGeom>
          <a:solidFill>
            <a:schemeClr val="tx2">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ZA" sz="1600" b="1" dirty="0">
                <a:solidFill>
                  <a:schemeClr val="tx1"/>
                </a:solidFill>
                <a:ea typeface="Times New Roman" panose="02020603050405020304" pitchFamily="18" charset="0"/>
                <a:cs typeface="Times New Roman" panose="02020603050405020304" pitchFamily="18" charset="0"/>
              </a:rPr>
              <a:t>SERVICE DELIVERY</a:t>
            </a:r>
          </a:p>
        </p:txBody>
      </p:sp>
      <p:sp>
        <p:nvSpPr>
          <p:cNvPr id="16" name="Rectangle 15">
            <a:extLst>
              <a:ext uri="{FF2B5EF4-FFF2-40B4-BE49-F238E27FC236}">
                <a16:creationId xmlns:a16="http://schemas.microsoft.com/office/drawing/2014/main" id="{78E2D0CE-34CB-4121-9BAC-6D2D7C1DEC07}"/>
              </a:ext>
            </a:extLst>
          </p:cNvPr>
          <p:cNvSpPr/>
          <p:nvPr/>
        </p:nvSpPr>
        <p:spPr>
          <a:xfrm>
            <a:off x="6770914" y="2083201"/>
            <a:ext cx="5118063" cy="4140761"/>
          </a:xfrm>
          <a:prstGeom prst="rect">
            <a:avLst/>
          </a:prstGeom>
          <a:solidFill>
            <a:schemeClr val="bg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en-ZA" sz="1600" b="1" dirty="0">
                <a:solidFill>
                  <a:schemeClr val="tx1"/>
                </a:solidFill>
              </a:rPr>
              <a:t>Each of these pillars are inter-depended with each affecting the other.</a:t>
            </a:r>
          </a:p>
          <a:p>
            <a:pPr marL="171450" indent="-171450" algn="just">
              <a:buFont typeface="Arial" panose="020B0604020202020204" pitchFamily="34" charset="0"/>
              <a:buChar char="•"/>
            </a:pPr>
            <a:endParaRPr lang="en-ZA" sz="1600" b="1" dirty="0">
              <a:solidFill>
                <a:schemeClr val="tx1"/>
              </a:solidFill>
            </a:endParaRPr>
          </a:p>
          <a:p>
            <a:pPr marL="171450" indent="-171450" algn="just">
              <a:buFont typeface="Arial" panose="020B0604020202020204" pitchFamily="34" charset="0"/>
              <a:buChar char="•"/>
            </a:pPr>
            <a:r>
              <a:rPr lang="en-ZA" sz="1600" b="1" dirty="0">
                <a:solidFill>
                  <a:schemeClr val="tx1"/>
                </a:solidFill>
              </a:rPr>
              <a:t>The relationship between the pillars is critical for the success of the institution towards self-sustainability. </a:t>
            </a:r>
          </a:p>
          <a:p>
            <a:pPr marL="171450" indent="-171450" algn="just">
              <a:buFont typeface="Arial" panose="020B0604020202020204" pitchFamily="34" charset="0"/>
              <a:buChar char="•"/>
            </a:pPr>
            <a:endParaRPr lang="en-ZA" sz="1600" b="1" dirty="0">
              <a:solidFill>
                <a:schemeClr val="tx1"/>
              </a:solidFill>
            </a:endParaRPr>
          </a:p>
          <a:p>
            <a:pPr marL="171450" indent="-171450" algn="just">
              <a:buFont typeface="Arial" panose="020B0604020202020204" pitchFamily="34" charset="0"/>
              <a:buChar char="•"/>
            </a:pPr>
            <a:r>
              <a:rPr lang="en-ZA" sz="1600" b="1" dirty="0">
                <a:solidFill>
                  <a:schemeClr val="tx1"/>
                </a:solidFill>
              </a:rPr>
              <a:t>Effective service delivery is dependent on  Good Governance, Institutional Capacity and sound Financial Management.</a:t>
            </a:r>
          </a:p>
          <a:p>
            <a:pPr algn="just"/>
            <a:endParaRPr lang="en-ZA" sz="1600" b="1" dirty="0">
              <a:solidFill>
                <a:schemeClr val="tx1"/>
              </a:solidFill>
            </a:endParaRPr>
          </a:p>
          <a:p>
            <a:pPr marL="171450" indent="-171450" algn="just">
              <a:buFont typeface="Arial" panose="020B0604020202020204" pitchFamily="34" charset="0"/>
              <a:buChar char="•"/>
            </a:pPr>
            <a:r>
              <a:rPr lang="en-ZA" sz="1600" b="1" dirty="0">
                <a:solidFill>
                  <a:schemeClr val="tx1"/>
                </a:solidFill>
              </a:rPr>
              <a:t>The “As Is” assessment has revealed major challenges within each of these pillars in the EMLM.</a:t>
            </a:r>
            <a:endParaRPr lang="en-ZA" sz="1600" dirty="0">
              <a:solidFill>
                <a:schemeClr val="tx1"/>
              </a:solidFill>
            </a:endParaRPr>
          </a:p>
        </p:txBody>
      </p:sp>
      <p:sp>
        <p:nvSpPr>
          <p:cNvPr id="17" name="Title 5">
            <a:extLst>
              <a:ext uri="{FF2B5EF4-FFF2-40B4-BE49-F238E27FC236}">
                <a16:creationId xmlns:a16="http://schemas.microsoft.com/office/drawing/2014/main" id="{8970E7D3-6A2B-F0AD-0365-82494B9E651D}"/>
              </a:ext>
            </a:extLst>
          </p:cNvPr>
          <p:cNvSpPr txBox="1">
            <a:spLocks/>
          </p:cNvSpPr>
          <p:nvPr/>
        </p:nvSpPr>
        <p:spPr>
          <a:xfrm>
            <a:off x="813091" y="271760"/>
            <a:ext cx="11075886" cy="7255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19" tIns="45709" rIns="91419" bIns="45709" rtlCol="0" anchor="ctr">
            <a:normAutofit fontScale="97500"/>
          </a:bodyPr>
          <a:lstStyle>
            <a:lvl1pPr algn="l" defTabSz="914309"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399" b="1" dirty="0">
                <a:solidFill>
                  <a:schemeClr val="tx1"/>
                </a:solidFill>
                <a:latin typeface="Arial" panose="020B0604020202020204" pitchFamily="34" charset="0"/>
                <a:cs typeface="Arial" panose="020B0604020202020204" pitchFamily="34" charset="0"/>
              </a:rPr>
              <a:t>As Is Assessment of EMLM</a:t>
            </a:r>
            <a:endParaRPr lang="en-ZA" sz="4399" b="1" dirty="0">
              <a:solidFill>
                <a:schemeClr val="tx1"/>
              </a:solidFill>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2A06A616-D2FE-4E12-8627-6605D49B155E}"/>
              </a:ext>
            </a:extLst>
          </p:cNvPr>
          <p:cNvSpPr/>
          <p:nvPr/>
        </p:nvSpPr>
        <p:spPr>
          <a:xfrm>
            <a:off x="5715000" y="2242666"/>
            <a:ext cx="1023257" cy="870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0E8E1DC-08BB-489E-9A7A-46AAA9FBCDE6}"/>
              </a:ext>
            </a:extLst>
          </p:cNvPr>
          <p:cNvSpPr/>
          <p:nvPr/>
        </p:nvSpPr>
        <p:spPr>
          <a:xfrm>
            <a:off x="5685651" y="3278837"/>
            <a:ext cx="1023257" cy="870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E8B9CB3-B360-4ED4-8606-200A252AE81A}"/>
              </a:ext>
            </a:extLst>
          </p:cNvPr>
          <p:cNvSpPr/>
          <p:nvPr/>
        </p:nvSpPr>
        <p:spPr>
          <a:xfrm>
            <a:off x="5685652" y="4202329"/>
            <a:ext cx="1023257" cy="870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A21958AE-B68B-4F29-819B-49F9270D5BFD}"/>
              </a:ext>
            </a:extLst>
          </p:cNvPr>
          <p:cNvSpPr/>
          <p:nvPr/>
        </p:nvSpPr>
        <p:spPr>
          <a:xfrm>
            <a:off x="5675412" y="5138358"/>
            <a:ext cx="1023257" cy="870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45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0" y="8375"/>
            <a:ext cx="12192000" cy="571585"/>
          </a:xfrm>
        </p:spPr>
        <p:txBody>
          <a:bodyPr lIns="91440" tIns="45720" rIns="91440" bIns="45720" anchor="ctr"/>
          <a:lstStyle/>
          <a:p>
            <a:pPr algn="ctr"/>
            <a:r>
              <a:rPr lang="en-GB" b="1" dirty="0">
                <a:solidFill>
                  <a:schemeClr val="accent2"/>
                </a:solidFill>
              </a:rPr>
              <a:t>Outcomes of the AS is assessment</a:t>
            </a:r>
            <a:endParaRPr lang="en-GB" b="1" dirty="0">
              <a:solidFill>
                <a:schemeClr val="tx1">
                  <a:lumMod val="50000"/>
                  <a:lumOff val="50000"/>
                </a:schemeClr>
              </a:solidFill>
              <a:highlight>
                <a:srgbClr val="FFFF00"/>
              </a:highlight>
              <a:latin typeface="Gill Sans MT"/>
            </a:endParaRPr>
          </a:p>
        </p:txBody>
      </p:sp>
      <p:graphicFrame>
        <p:nvGraphicFramePr>
          <p:cNvPr id="6" name="Diagram 5">
            <a:extLst>
              <a:ext uri="{FF2B5EF4-FFF2-40B4-BE49-F238E27FC236}">
                <a16:creationId xmlns:a16="http://schemas.microsoft.com/office/drawing/2014/main" id="{15E893B5-ACE9-38EC-FE8D-A6D2EA8C7CBD}"/>
              </a:ext>
            </a:extLst>
          </p:cNvPr>
          <p:cNvGraphicFramePr/>
          <p:nvPr>
            <p:extLst>
              <p:ext uri="{D42A27DB-BD31-4B8C-83A1-F6EECF244321}">
                <p14:modId xmlns:p14="http://schemas.microsoft.com/office/powerpoint/2010/main" val="231451160"/>
              </p:ext>
            </p:extLst>
          </p:nvPr>
        </p:nvGraphicFramePr>
        <p:xfrm>
          <a:off x="141889" y="579960"/>
          <a:ext cx="11908221" cy="5973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81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0" y="8375"/>
            <a:ext cx="12192000" cy="571585"/>
          </a:xfrm>
        </p:spPr>
        <p:txBody>
          <a:bodyPr lIns="91440" tIns="45720" rIns="91440" bIns="45720" anchor="ctr"/>
          <a:lstStyle/>
          <a:p>
            <a:pPr algn="ctr"/>
            <a:r>
              <a:rPr lang="en-GB" b="1" dirty="0">
                <a:solidFill>
                  <a:schemeClr val="accent2"/>
                </a:solidFill>
              </a:rPr>
              <a:t>Outcomes of the AS is assessment</a:t>
            </a:r>
            <a:endParaRPr lang="en-GB" b="1" dirty="0">
              <a:solidFill>
                <a:schemeClr val="tx1">
                  <a:lumMod val="50000"/>
                  <a:lumOff val="50000"/>
                </a:schemeClr>
              </a:solidFill>
              <a:highlight>
                <a:srgbClr val="FFFF00"/>
              </a:highlight>
              <a:latin typeface="Gill Sans MT"/>
            </a:endParaRPr>
          </a:p>
        </p:txBody>
      </p:sp>
      <p:graphicFrame>
        <p:nvGraphicFramePr>
          <p:cNvPr id="6" name="Diagram 5">
            <a:extLst>
              <a:ext uri="{FF2B5EF4-FFF2-40B4-BE49-F238E27FC236}">
                <a16:creationId xmlns:a16="http://schemas.microsoft.com/office/drawing/2014/main" id="{15E893B5-ACE9-38EC-FE8D-A6D2EA8C7CBD}"/>
              </a:ext>
            </a:extLst>
          </p:cNvPr>
          <p:cNvGraphicFramePr/>
          <p:nvPr>
            <p:extLst>
              <p:ext uri="{D42A27DB-BD31-4B8C-83A1-F6EECF244321}">
                <p14:modId xmlns:p14="http://schemas.microsoft.com/office/powerpoint/2010/main" val="1065130093"/>
              </p:ext>
            </p:extLst>
          </p:nvPr>
        </p:nvGraphicFramePr>
        <p:xfrm>
          <a:off x="141889" y="579960"/>
          <a:ext cx="11908221" cy="5775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46721"/>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64A14EC38F5849A5537181CE63B6A0" ma:contentTypeVersion="14" ma:contentTypeDescription="Create a new document." ma:contentTypeScope="" ma:versionID="86b5d09a9021c8e5cfffcb8145e8cb4a">
  <xsd:schema xmlns:xsd="http://www.w3.org/2001/XMLSchema" xmlns:xs="http://www.w3.org/2001/XMLSchema" xmlns:p="http://schemas.microsoft.com/office/2006/metadata/properties" xmlns:ns3="f4dfbf45-2e30-4e31-9c21-026773de3fa6" xmlns:ns4="33fb371e-59e6-4c57-86f0-0a559c9982a9" targetNamespace="http://schemas.microsoft.com/office/2006/metadata/properties" ma:root="true" ma:fieldsID="a7244362a970cc7d8475ff4c5056864b" ns3:_="" ns4:_="">
    <xsd:import namespace="f4dfbf45-2e30-4e31-9c21-026773de3fa6"/>
    <xsd:import namespace="33fb371e-59e6-4c57-86f0-0a559c9982a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dfbf45-2e30-4e31-9c21-026773de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fb371e-59e6-4c57-86f0-0a559c9982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29246-5C07-4956-82A7-A81846222B24}">
  <ds:schemaRefs>
    <ds:schemaRef ds:uri="http://schemas.microsoft.com/sharepoint/v3/contenttype/forms"/>
  </ds:schemaRefs>
</ds:datastoreItem>
</file>

<file path=customXml/itemProps2.xml><?xml version="1.0" encoding="utf-8"?>
<ds:datastoreItem xmlns:ds="http://schemas.openxmlformats.org/officeDocument/2006/customXml" ds:itemID="{0EB90F40-2003-4562-AEF4-5BEFB19D7506}">
  <ds:schemaRefs>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f4dfbf45-2e30-4e31-9c21-026773de3fa6"/>
    <ds:schemaRef ds:uri="33fb371e-59e6-4c57-86f0-0a559c9982a9"/>
    <ds:schemaRef ds:uri="http://www.w3.org/XML/1998/namespace"/>
    <ds:schemaRef ds:uri="http://purl.org/dc/dcmitype/"/>
  </ds:schemaRefs>
</ds:datastoreItem>
</file>

<file path=customXml/itemProps3.xml><?xml version="1.0" encoding="utf-8"?>
<ds:datastoreItem xmlns:ds="http://schemas.openxmlformats.org/officeDocument/2006/customXml" ds:itemID="{C8F6BD15-ED4B-485E-A5C7-88C4C77C7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dfbf45-2e30-4e31-9c21-026773de3fa6"/>
    <ds:schemaRef ds:uri="33fb371e-59e6-4c57-86f0-0a559c998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DCOG Powerpoint Template</Template>
  <TotalTime>17</TotalTime>
  <Words>2162</Words>
  <Application>Microsoft Office PowerPoint</Application>
  <PresentationFormat>Widescreen</PresentationFormat>
  <Paragraphs>215</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Gill Sans MT</vt:lpstr>
      <vt:lpstr>Arial</vt:lpstr>
      <vt:lpstr>Times New Roman</vt:lpstr>
      <vt:lpstr>Copperplate Gothic Bold</vt:lpstr>
      <vt:lpstr>ＭＳ Ｐゴシック</vt:lpstr>
      <vt:lpstr>Calibri</vt:lpstr>
      <vt:lpstr>Wingdings</vt:lpstr>
      <vt:lpstr>Office Theme</vt:lpstr>
      <vt:lpstr>PowerPoint Presentation</vt:lpstr>
      <vt:lpstr>Purpose of the presentation </vt:lpstr>
      <vt:lpstr>Political representation in EMLM  </vt:lpstr>
      <vt:lpstr>BACKGROUND</vt:lpstr>
      <vt:lpstr>OBJECTIVES OF THE SECTION 139(7) INTERVENTION IN EMLM</vt:lpstr>
      <vt:lpstr>INTERVENTION PLAN</vt:lpstr>
      <vt:lpstr>PowerPoint Presentation</vt:lpstr>
      <vt:lpstr>Outcomes of the AS is assessment</vt:lpstr>
      <vt:lpstr>Outcomes of the AS is assessment</vt:lpstr>
      <vt:lpstr> FILLED AND VACANT SENIOR MANAGER POSTS AT ENOCH MGIJIMA LM AS AT JUNE 2022</vt:lpstr>
      <vt:lpstr> EXECUTIVE SUMMARY ON PROGRESS  </vt:lpstr>
      <vt:lpstr> EXECUTIVE SUMMARY ON PROGRESS  </vt:lpstr>
      <vt:lpstr> EXECUTIVE SUMMARY ON PROGRESS  </vt:lpstr>
      <vt:lpstr> support provided by COGTA  </vt:lpstr>
      <vt:lpstr>High level observations </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158</cp:revision>
  <cp:lastPrinted>2022-05-27T13:41:11Z</cp:lastPrinted>
  <dcterms:created xsi:type="dcterms:W3CDTF">2021-02-13T08:50:29Z</dcterms:created>
  <dcterms:modified xsi:type="dcterms:W3CDTF">2022-09-20T09:57:00Z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0x010100F864A14EC38F5849A5537181CE63B6A0</vt:lpwstr>
  </property>
</Properties>
</file>