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3762" r:id="rId1"/>
    <p:sldMasterId id="2147483786" r:id="rId2"/>
  </p:sldMasterIdLst>
  <p:notesMasterIdLst>
    <p:notesMasterId r:id="rId32"/>
  </p:notesMasterIdLst>
  <p:handoutMasterIdLst>
    <p:handoutMasterId r:id="rId33"/>
  </p:handoutMasterIdLst>
  <p:sldIdLst>
    <p:sldId id="7520" r:id="rId3"/>
    <p:sldId id="7630" r:id="rId4"/>
    <p:sldId id="7631" r:id="rId5"/>
    <p:sldId id="7447" r:id="rId6"/>
    <p:sldId id="1858" r:id="rId7"/>
    <p:sldId id="7575" r:id="rId8"/>
    <p:sldId id="7628" r:id="rId9"/>
    <p:sldId id="7627" r:id="rId10"/>
    <p:sldId id="7623" r:id="rId11"/>
    <p:sldId id="7579" r:id="rId12"/>
    <p:sldId id="7622" r:id="rId13"/>
    <p:sldId id="7634" r:id="rId14"/>
    <p:sldId id="7597" r:id="rId15"/>
    <p:sldId id="7611" r:id="rId16"/>
    <p:sldId id="7612" r:id="rId17"/>
    <p:sldId id="7621" r:id="rId18"/>
    <p:sldId id="7581" r:id="rId19"/>
    <p:sldId id="7613" r:id="rId20"/>
    <p:sldId id="7635" r:id="rId21"/>
    <p:sldId id="7636" r:id="rId22"/>
    <p:sldId id="7595" r:id="rId23"/>
    <p:sldId id="7632" r:id="rId24"/>
    <p:sldId id="7637" r:id="rId25"/>
    <p:sldId id="7639" r:id="rId26"/>
    <p:sldId id="7605" r:id="rId27"/>
    <p:sldId id="7606" r:id="rId28"/>
    <p:sldId id="7610" r:id="rId29"/>
    <p:sldId id="7553" r:id="rId30"/>
    <p:sldId id="1820" r:id="rId31"/>
  </p:sldIdLst>
  <p:sldSz cx="15360650" cy="8640763"/>
  <p:notesSz cx="6797675" cy="9926638"/>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xmlns="">
        <p15:guide id="1" orient="horz" pos="2268" userDrawn="1">
          <p15:clr>
            <a:srgbClr val="A4A3A4"/>
          </p15:clr>
        </p15:guide>
        <p15:guide id="2" orient="horz" pos="2404" userDrawn="1">
          <p15:clr>
            <a:srgbClr val="A4A3A4"/>
          </p15:clr>
        </p15:guide>
        <p15:guide id="3" pos="4883" userDrawn="1">
          <p15:clr>
            <a:srgbClr val="A4A3A4"/>
          </p15:clr>
        </p15:guide>
        <p15:guide id="4" pos="379" userDrawn="1">
          <p15:clr>
            <a:srgbClr val="A4A3A4"/>
          </p15:clr>
        </p15:guide>
        <p15:guide id="5" pos="9297" userDrawn="1">
          <p15:clr>
            <a:srgbClr val="A4A3A4"/>
          </p15:clr>
        </p15:guide>
        <p15:guide id="6" orient="horz" pos="5352" userDrawn="1">
          <p15:clr>
            <a:srgbClr val="A4A3A4"/>
          </p15:clr>
        </p15:guide>
        <p15:guide id="7" orient="horz" pos="5171" userDrawn="1">
          <p15:clr>
            <a:srgbClr val="A4A3A4"/>
          </p15:clr>
        </p15:guide>
        <p15:guide id="9" orient="horz" pos="227" userDrawn="1">
          <p15:clr>
            <a:srgbClr val="A4A3A4"/>
          </p15:clr>
        </p15:guide>
        <p15:guide id="10" orient="horz" pos="907" userDrawn="1">
          <p15:clr>
            <a:srgbClr val="A4A3A4"/>
          </p15:clr>
        </p15:guide>
        <p15:guide id="11" orient="horz" pos="1134" userDrawn="1">
          <p15:clr>
            <a:srgbClr val="A4A3A4"/>
          </p15:clr>
        </p15:guide>
        <p15:guide id="12" orient="horz" pos="1361" userDrawn="1">
          <p15:clr>
            <a:srgbClr val="A4A3A4"/>
          </p15:clr>
        </p15:guide>
        <p15:guide id="13" pos="5292" userDrawn="1">
          <p15:clr>
            <a:srgbClr val="A4A3A4"/>
          </p15:clr>
        </p15:guide>
        <p15:guide id="14" pos="8195"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2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A7500"/>
    <a:srgbClr val="99FF33"/>
    <a:srgbClr val="FF9933"/>
    <a:srgbClr val="D60093"/>
    <a:srgbClr val="000000"/>
    <a:srgbClr val="33CCCC"/>
    <a:srgbClr val="FFFF99"/>
    <a:srgbClr val="FFCC00"/>
    <a:srgbClr val="556D94"/>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88" autoAdjust="0"/>
    <p:restoredTop sz="94434" autoAdjust="0"/>
  </p:normalViewPr>
  <p:slideViewPr>
    <p:cSldViewPr>
      <p:cViewPr varScale="1">
        <p:scale>
          <a:sx n="55" d="100"/>
          <a:sy n="55" d="100"/>
        </p:scale>
        <p:origin x="-1086" y="-78"/>
      </p:cViewPr>
      <p:guideLst>
        <p:guide orient="horz" pos="2268"/>
        <p:guide orient="horz" pos="2404"/>
        <p:guide orient="horz" pos="5352"/>
        <p:guide orient="horz" pos="5171"/>
        <p:guide orient="horz" pos="227"/>
        <p:guide orient="horz" pos="907"/>
        <p:guide orient="horz" pos="1134"/>
        <p:guide orient="horz" pos="1361"/>
        <p:guide pos="4883"/>
        <p:guide pos="379"/>
        <p:guide pos="9297"/>
        <p:guide pos="5292"/>
        <p:guide pos="8195"/>
      </p:guideLst>
    </p:cSldViewPr>
  </p:slideViewPr>
  <p:outlineViewPr>
    <p:cViewPr>
      <p:scale>
        <a:sx n="33" d="100"/>
        <a:sy n="33" d="100"/>
      </p:scale>
      <p:origin x="0" y="66782"/>
    </p:cViewPr>
  </p:outlineViewPr>
  <p:notesTextViewPr>
    <p:cViewPr>
      <p:scale>
        <a:sx n="125" d="100"/>
        <a:sy n="125" d="100"/>
      </p:scale>
      <p:origin x="0" y="0"/>
    </p:cViewPr>
  </p:notesTextViewPr>
  <p:notesViewPr>
    <p:cSldViewPr>
      <p:cViewPr varScale="1">
        <p:scale>
          <a:sx n="60" d="100"/>
          <a:sy n="60" d="100"/>
        </p:scale>
        <p:origin x="3197" y="43"/>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5"/>
            <a:ext cx="2946400" cy="498476"/>
          </a:xfrm>
          <a:prstGeom prst="rect">
            <a:avLst/>
          </a:prstGeom>
        </p:spPr>
        <p:txBody>
          <a:bodyPr vert="horz" lIns="91250" tIns="45625" rIns="91250" bIns="45625" rtlCol="0"/>
          <a:lstStyle>
            <a:lvl1pPr algn="l" eaLnBrk="1" fontAlgn="auto" hangingPunct="1">
              <a:spcBef>
                <a:spcPts val="0"/>
              </a:spcBef>
              <a:spcAft>
                <a:spcPts val="0"/>
              </a:spcAft>
              <a:defRPr sz="1200">
                <a:latin typeface="+mn-lt"/>
              </a:defRPr>
            </a:lvl1pPr>
          </a:lstStyle>
          <a:p>
            <a:pPr>
              <a:defRPr/>
            </a:pPr>
            <a:endParaRPr dirty="0"/>
          </a:p>
        </p:txBody>
      </p:sp>
      <p:sp>
        <p:nvSpPr>
          <p:cNvPr id="3" name="Date Placeholder 2"/>
          <p:cNvSpPr>
            <a:spLocks noGrp="1"/>
          </p:cNvSpPr>
          <p:nvPr>
            <p:ph type="dt" sz="quarter" idx="1"/>
          </p:nvPr>
        </p:nvSpPr>
        <p:spPr>
          <a:xfrm>
            <a:off x="3849694" y="5"/>
            <a:ext cx="2946400" cy="498476"/>
          </a:xfrm>
          <a:prstGeom prst="rect">
            <a:avLst/>
          </a:prstGeom>
        </p:spPr>
        <p:txBody>
          <a:bodyPr vert="horz" lIns="91250" tIns="45625" rIns="91250" bIns="45625" rtlCol="0"/>
          <a:lstStyle>
            <a:lvl1pPr algn="r" eaLnBrk="1" fontAlgn="auto" hangingPunct="1">
              <a:spcBef>
                <a:spcPts val="0"/>
              </a:spcBef>
              <a:spcAft>
                <a:spcPts val="0"/>
              </a:spcAft>
              <a:defRPr sz="1200">
                <a:latin typeface="+mn-lt"/>
              </a:defRPr>
            </a:lvl1pPr>
          </a:lstStyle>
          <a:p>
            <a:pPr>
              <a:defRPr/>
            </a:pPr>
            <a:fld id="{99DC2F2F-E52C-41D5-AD9A-905D3F71283B}" type="datetimeFigureOut">
              <a:rPr lang="en-US"/>
              <a:pPr>
                <a:defRPr/>
              </a:pPr>
              <a:t>9/22/2022</a:t>
            </a:fld>
            <a:endParaRPr dirty="0"/>
          </a:p>
        </p:txBody>
      </p:sp>
      <p:sp>
        <p:nvSpPr>
          <p:cNvPr id="4" name="Footer Placeholder 3"/>
          <p:cNvSpPr>
            <a:spLocks noGrp="1"/>
          </p:cNvSpPr>
          <p:nvPr>
            <p:ph type="ftr" sz="quarter" idx="2"/>
          </p:nvPr>
        </p:nvSpPr>
        <p:spPr>
          <a:xfrm>
            <a:off x="2" y="9428165"/>
            <a:ext cx="2946400" cy="498476"/>
          </a:xfrm>
          <a:prstGeom prst="rect">
            <a:avLst/>
          </a:prstGeom>
        </p:spPr>
        <p:txBody>
          <a:bodyPr vert="horz" lIns="91250" tIns="45625" rIns="91250" bIns="45625" rtlCol="0" anchor="b"/>
          <a:lstStyle>
            <a:lvl1pPr algn="l" eaLnBrk="1" fontAlgn="auto" hangingPunct="1">
              <a:spcBef>
                <a:spcPts val="0"/>
              </a:spcBef>
              <a:spcAft>
                <a:spcPts val="0"/>
              </a:spcAft>
              <a:defRPr sz="1200">
                <a:latin typeface="+mn-lt"/>
              </a:defRPr>
            </a:lvl1pPr>
          </a:lstStyle>
          <a:p>
            <a:pPr>
              <a:defRPr/>
            </a:pPr>
            <a:endParaRPr dirty="0"/>
          </a:p>
        </p:txBody>
      </p:sp>
      <p:sp>
        <p:nvSpPr>
          <p:cNvPr id="5" name="Slide Number Placeholder 4"/>
          <p:cNvSpPr>
            <a:spLocks noGrp="1"/>
          </p:cNvSpPr>
          <p:nvPr>
            <p:ph type="sldNum" sz="quarter" idx="3"/>
          </p:nvPr>
        </p:nvSpPr>
        <p:spPr>
          <a:xfrm>
            <a:off x="3849694" y="9428165"/>
            <a:ext cx="2946400" cy="498476"/>
          </a:xfrm>
          <a:prstGeom prst="rect">
            <a:avLst/>
          </a:prstGeom>
        </p:spPr>
        <p:txBody>
          <a:bodyPr vert="horz" wrap="square" lIns="91250" tIns="45625" rIns="91250" bIns="45625" numCol="1" anchor="b" anchorCtr="0" compatLnSpc="1">
            <a:prstTxWarp prst="textNoShape">
              <a:avLst/>
            </a:prstTxWarp>
          </a:bodyPr>
          <a:lstStyle>
            <a:lvl1pPr algn="r" eaLnBrk="1" hangingPunct="1">
              <a:defRPr sz="1200">
                <a:latin typeface="Franklin Gothic Medium" panose="020B0603020102020204" pitchFamily="34" charset="0"/>
              </a:defRPr>
            </a:lvl1pPr>
          </a:lstStyle>
          <a:p>
            <a:pPr>
              <a:defRPr/>
            </a:pPr>
            <a:fld id="{A576586D-96D2-4842-BFA5-4182E9CFFCFF}" type="slidenum">
              <a:rPr lang="en-US" altLang="en-US"/>
              <a:pPr>
                <a:defRPr/>
              </a:pPr>
              <a:t>‹#›</a:t>
            </a:fld>
            <a:endParaRPr lang="en-US" altLang="en-US" dirty="0"/>
          </a:p>
        </p:txBody>
      </p:sp>
    </p:spTree>
    <p:extLst>
      <p:ext uri="{BB962C8B-B14F-4D97-AF65-F5344CB8AC3E}">
        <p14:creationId xmlns:p14="http://schemas.microsoft.com/office/powerpoint/2010/main" xmlns="" val="42308546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5"/>
            <a:ext cx="2946400" cy="496889"/>
          </a:xfrm>
          <a:prstGeom prst="rect">
            <a:avLst/>
          </a:prstGeom>
        </p:spPr>
        <p:txBody>
          <a:bodyPr vert="horz" lIns="91250" tIns="45625" rIns="91250" bIns="45625" rtlCol="0"/>
          <a:lstStyle>
            <a:lvl1pPr algn="l" eaLnBrk="1" fontAlgn="auto" hangingPunct="1">
              <a:spcBef>
                <a:spcPts val="0"/>
              </a:spcBef>
              <a:spcAft>
                <a:spcPts val="0"/>
              </a:spcAft>
              <a:defRPr sz="1200">
                <a:latin typeface="+mn-lt"/>
              </a:defRPr>
            </a:lvl1pPr>
          </a:lstStyle>
          <a:p>
            <a:pPr>
              <a:defRPr/>
            </a:pPr>
            <a:endParaRPr dirty="0"/>
          </a:p>
        </p:txBody>
      </p:sp>
      <p:sp>
        <p:nvSpPr>
          <p:cNvPr id="3" name="Date Placeholder 2"/>
          <p:cNvSpPr>
            <a:spLocks noGrp="1"/>
          </p:cNvSpPr>
          <p:nvPr>
            <p:ph type="dt" idx="1"/>
          </p:nvPr>
        </p:nvSpPr>
        <p:spPr>
          <a:xfrm>
            <a:off x="3849694" y="5"/>
            <a:ext cx="2946400" cy="496889"/>
          </a:xfrm>
          <a:prstGeom prst="rect">
            <a:avLst/>
          </a:prstGeom>
        </p:spPr>
        <p:txBody>
          <a:bodyPr vert="horz" lIns="91250" tIns="45625" rIns="91250" bIns="45625" rtlCol="0"/>
          <a:lstStyle>
            <a:lvl1pPr algn="r" eaLnBrk="1" fontAlgn="auto" hangingPunct="1">
              <a:spcBef>
                <a:spcPts val="0"/>
              </a:spcBef>
              <a:spcAft>
                <a:spcPts val="0"/>
              </a:spcAft>
              <a:defRPr sz="1200">
                <a:latin typeface="+mn-lt"/>
              </a:defRPr>
            </a:lvl1pPr>
          </a:lstStyle>
          <a:p>
            <a:pPr>
              <a:defRPr/>
            </a:pPr>
            <a:fld id="{3D60A1C1-82D8-469E-9FAA-F22C96C6D264}" type="datetimeFigureOut">
              <a:rPr lang="en-US"/>
              <a:pPr>
                <a:defRPr/>
              </a:pPr>
              <a:t>9/22/2022</a:t>
            </a:fld>
            <a:endParaRPr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250" tIns="45625" rIns="91250" bIns="45625" rtlCol="0" anchor="ctr"/>
          <a:lstStyle/>
          <a:p>
            <a:pPr lvl="0"/>
            <a:endParaRPr noProof="0" dirty="0"/>
          </a:p>
        </p:txBody>
      </p:sp>
      <p:sp>
        <p:nvSpPr>
          <p:cNvPr id="5" name="Notes Placeholder 4"/>
          <p:cNvSpPr>
            <a:spLocks noGrp="1"/>
          </p:cNvSpPr>
          <p:nvPr>
            <p:ph type="body" sz="quarter" idx="3"/>
          </p:nvPr>
        </p:nvSpPr>
        <p:spPr>
          <a:xfrm>
            <a:off x="679455" y="4714880"/>
            <a:ext cx="5438775" cy="4467225"/>
          </a:xfrm>
          <a:prstGeom prst="rect">
            <a:avLst/>
          </a:prstGeom>
        </p:spPr>
        <p:txBody>
          <a:bodyPr vert="horz" lIns="91250" tIns="45625" rIns="91250" bIns="45625" rtlCol="0"/>
          <a:lstStyle/>
          <a:p>
            <a:pPr lvl="0"/>
            <a:r>
              <a:rPr noProof="0"/>
              <a:t>Click to edit Master text styles</a:t>
            </a:r>
          </a:p>
          <a:p>
            <a:pPr lvl="1"/>
            <a:r>
              <a:rPr noProof="0"/>
              <a:t>Second level</a:t>
            </a:r>
          </a:p>
          <a:p>
            <a:pPr lvl="2"/>
            <a:r>
              <a:rPr noProof="0"/>
              <a:t>Third level</a:t>
            </a:r>
          </a:p>
          <a:p>
            <a:pPr lvl="3"/>
            <a:r>
              <a:rPr noProof="0"/>
              <a:t>Fourth level</a:t>
            </a:r>
          </a:p>
          <a:p>
            <a:pPr lvl="4"/>
            <a:r>
              <a:rPr noProof="0"/>
              <a:t>Fifth level</a:t>
            </a:r>
          </a:p>
        </p:txBody>
      </p:sp>
      <p:sp>
        <p:nvSpPr>
          <p:cNvPr id="6" name="Footer Placeholder 5"/>
          <p:cNvSpPr>
            <a:spLocks noGrp="1"/>
          </p:cNvSpPr>
          <p:nvPr>
            <p:ph type="ftr" sz="quarter" idx="4"/>
          </p:nvPr>
        </p:nvSpPr>
        <p:spPr>
          <a:xfrm>
            <a:off x="2" y="9428163"/>
            <a:ext cx="2946400" cy="496888"/>
          </a:xfrm>
          <a:prstGeom prst="rect">
            <a:avLst/>
          </a:prstGeom>
        </p:spPr>
        <p:txBody>
          <a:bodyPr vert="horz" lIns="91250" tIns="45625" rIns="91250" bIns="45625" rtlCol="0" anchor="b"/>
          <a:lstStyle>
            <a:lvl1pPr algn="l" eaLnBrk="1" fontAlgn="auto" hangingPunct="1">
              <a:spcBef>
                <a:spcPts val="0"/>
              </a:spcBef>
              <a:spcAft>
                <a:spcPts val="0"/>
              </a:spcAft>
              <a:defRPr sz="1200">
                <a:latin typeface="+mn-lt"/>
              </a:defRPr>
            </a:lvl1pPr>
          </a:lstStyle>
          <a:p>
            <a:pPr>
              <a:defRPr/>
            </a:pPr>
            <a:endParaRPr dirty="0"/>
          </a:p>
        </p:txBody>
      </p:sp>
      <p:sp>
        <p:nvSpPr>
          <p:cNvPr id="7" name="Slide Number Placeholder 6"/>
          <p:cNvSpPr>
            <a:spLocks noGrp="1"/>
          </p:cNvSpPr>
          <p:nvPr>
            <p:ph type="sldNum" sz="quarter" idx="5"/>
          </p:nvPr>
        </p:nvSpPr>
        <p:spPr>
          <a:xfrm>
            <a:off x="3849694" y="9428163"/>
            <a:ext cx="2946400" cy="496888"/>
          </a:xfrm>
          <a:prstGeom prst="rect">
            <a:avLst/>
          </a:prstGeom>
        </p:spPr>
        <p:txBody>
          <a:bodyPr vert="horz" wrap="square" lIns="91250" tIns="45625" rIns="91250" bIns="45625" numCol="1" anchor="b" anchorCtr="0" compatLnSpc="1">
            <a:prstTxWarp prst="textNoShape">
              <a:avLst/>
            </a:prstTxWarp>
          </a:bodyPr>
          <a:lstStyle>
            <a:lvl1pPr algn="r" eaLnBrk="1" hangingPunct="1">
              <a:defRPr sz="1200">
                <a:latin typeface="Franklin Gothic Medium" panose="020B0603020102020204" pitchFamily="34" charset="0"/>
              </a:defRPr>
            </a:lvl1pPr>
          </a:lstStyle>
          <a:p>
            <a:pPr>
              <a:defRPr/>
            </a:pPr>
            <a:fld id="{5E4D0E5B-79B7-4BBC-908A-48815ED10371}" type="slidenum">
              <a:rPr lang="en-US" altLang="en-US"/>
              <a:pPr>
                <a:defRPr/>
              </a:pPr>
              <a:t>‹#›</a:t>
            </a:fld>
            <a:endParaRPr lang="en-US" altLang="en-US" dirty="0"/>
          </a:p>
        </p:txBody>
      </p:sp>
    </p:spTree>
    <p:extLst>
      <p:ext uri="{BB962C8B-B14F-4D97-AF65-F5344CB8AC3E}">
        <p14:creationId xmlns:p14="http://schemas.microsoft.com/office/powerpoint/2010/main" xmlns="" val="12807341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4EAFD09-17CE-48E4-B140-CAC92E1661C2}" type="slidenum">
              <a:rPr lang="en-ZA" smtClean="0"/>
              <a:pPr/>
              <a:t>1</a:t>
            </a:fld>
            <a:endParaRPr lang="en-ZA" dirty="0"/>
          </a:p>
        </p:txBody>
      </p:sp>
    </p:spTree>
    <p:extLst>
      <p:ext uri="{BB962C8B-B14F-4D97-AF65-F5344CB8AC3E}">
        <p14:creationId xmlns:p14="http://schemas.microsoft.com/office/powerpoint/2010/main" xmlns="" val="3123217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16</a:t>
            </a:fld>
            <a:endParaRPr lang="en-US" dirty="0">
              <a:solidFill>
                <a:srgbClr val="000000"/>
              </a:solidFill>
            </a:endParaRPr>
          </a:p>
        </p:txBody>
      </p:sp>
    </p:spTree>
    <p:extLst>
      <p:ext uri="{BB962C8B-B14F-4D97-AF65-F5344CB8AC3E}">
        <p14:creationId xmlns:p14="http://schemas.microsoft.com/office/powerpoint/2010/main" xmlns="" val="3267629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17</a:t>
            </a:fld>
            <a:endParaRPr lang="en-US" dirty="0">
              <a:solidFill>
                <a:srgbClr val="000000"/>
              </a:solidFill>
            </a:endParaRPr>
          </a:p>
        </p:txBody>
      </p:sp>
    </p:spTree>
    <p:extLst>
      <p:ext uri="{BB962C8B-B14F-4D97-AF65-F5344CB8AC3E}">
        <p14:creationId xmlns:p14="http://schemas.microsoft.com/office/powerpoint/2010/main" xmlns="" val="384221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18</a:t>
            </a:fld>
            <a:endParaRPr lang="en-US" dirty="0">
              <a:solidFill>
                <a:srgbClr val="000000"/>
              </a:solidFill>
            </a:endParaRPr>
          </a:p>
        </p:txBody>
      </p:sp>
    </p:spTree>
    <p:extLst>
      <p:ext uri="{BB962C8B-B14F-4D97-AF65-F5344CB8AC3E}">
        <p14:creationId xmlns:p14="http://schemas.microsoft.com/office/powerpoint/2010/main" xmlns="" val="1322692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19</a:t>
            </a:fld>
            <a:endParaRPr lang="en-US" dirty="0">
              <a:solidFill>
                <a:srgbClr val="000000"/>
              </a:solidFill>
            </a:endParaRPr>
          </a:p>
        </p:txBody>
      </p:sp>
    </p:spTree>
    <p:extLst>
      <p:ext uri="{BB962C8B-B14F-4D97-AF65-F5344CB8AC3E}">
        <p14:creationId xmlns:p14="http://schemas.microsoft.com/office/powerpoint/2010/main" xmlns="" val="1711572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20</a:t>
            </a:fld>
            <a:endParaRPr lang="en-US" dirty="0">
              <a:solidFill>
                <a:srgbClr val="000000"/>
              </a:solidFill>
            </a:endParaRPr>
          </a:p>
        </p:txBody>
      </p:sp>
    </p:spTree>
    <p:extLst>
      <p:ext uri="{BB962C8B-B14F-4D97-AF65-F5344CB8AC3E}">
        <p14:creationId xmlns:p14="http://schemas.microsoft.com/office/powerpoint/2010/main" xmlns="" val="965464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pPr/>
              <a:t>21</a:t>
            </a:fld>
            <a:endParaRPr lang="en-US" dirty="0"/>
          </a:p>
        </p:txBody>
      </p:sp>
    </p:spTree>
    <p:extLst>
      <p:ext uri="{BB962C8B-B14F-4D97-AF65-F5344CB8AC3E}">
        <p14:creationId xmlns:p14="http://schemas.microsoft.com/office/powerpoint/2010/main" xmlns="" val="2037590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pPr/>
              <a:t>22</a:t>
            </a:fld>
            <a:endParaRPr lang="en-US" dirty="0"/>
          </a:p>
        </p:txBody>
      </p:sp>
    </p:spTree>
    <p:extLst>
      <p:ext uri="{BB962C8B-B14F-4D97-AF65-F5344CB8AC3E}">
        <p14:creationId xmlns:p14="http://schemas.microsoft.com/office/powerpoint/2010/main" xmlns="" val="3067107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pPr/>
              <a:t>23</a:t>
            </a:fld>
            <a:endParaRPr lang="en-US" dirty="0"/>
          </a:p>
        </p:txBody>
      </p:sp>
    </p:spTree>
    <p:extLst>
      <p:ext uri="{BB962C8B-B14F-4D97-AF65-F5344CB8AC3E}">
        <p14:creationId xmlns:p14="http://schemas.microsoft.com/office/powerpoint/2010/main" xmlns="" val="1781069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pPr/>
              <a:t>24</a:t>
            </a:fld>
            <a:endParaRPr lang="en-US" dirty="0"/>
          </a:p>
        </p:txBody>
      </p:sp>
    </p:spTree>
    <p:extLst>
      <p:ext uri="{BB962C8B-B14F-4D97-AF65-F5344CB8AC3E}">
        <p14:creationId xmlns:p14="http://schemas.microsoft.com/office/powerpoint/2010/main" xmlns="" val="9350190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pPr/>
              <a:t>25</a:t>
            </a:fld>
            <a:endParaRPr lang="en-US" dirty="0"/>
          </a:p>
        </p:txBody>
      </p:sp>
    </p:spTree>
    <p:extLst>
      <p:ext uri="{BB962C8B-B14F-4D97-AF65-F5344CB8AC3E}">
        <p14:creationId xmlns:p14="http://schemas.microsoft.com/office/powerpoint/2010/main" xmlns="" val="3050964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8</a:t>
            </a:fld>
            <a:endParaRPr lang="en-US" dirty="0">
              <a:solidFill>
                <a:srgbClr val="000000"/>
              </a:solidFill>
            </a:endParaRPr>
          </a:p>
        </p:txBody>
      </p:sp>
    </p:spTree>
    <p:extLst>
      <p:ext uri="{BB962C8B-B14F-4D97-AF65-F5344CB8AC3E}">
        <p14:creationId xmlns:p14="http://schemas.microsoft.com/office/powerpoint/2010/main" xmlns="" val="3395893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pPr/>
              <a:t>26</a:t>
            </a:fld>
            <a:endParaRPr lang="en-US" dirty="0"/>
          </a:p>
        </p:txBody>
      </p:sp>
    </p:spTree>
    <p:extLst>
      <p:ext uri="{BB962C8B-B14F-4D97-AF65-F5344CB8AC3E}">
        <p14:creationId xmlns:p14="http://schemas.microsoft.com/office/powerpoint/2010/main" xmlns="" val="12924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pPr/>
              <a:t>27</a:t>
            </a:fld>
            <a:endParaRPr lang="en-US" dirty="0"/>
          </a:p>
        </p:txBody>
      </p:sp>
    </p:spTree>
    <p:extLst>
      <p:ext uri="{BB962C8B-B14F-4D97-AF65-F5344CB8AC3E}">
        <p14:creationId xmlns:p14="http://schemas.microsoft.com/office/powerpoint/2010/main" xmlns="" val="2162585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4EAFD09-17CE-48E4-B140-CAC92E1661C2}" type="slidenum">
              <a:rPr lang="en-ZA" smtClean="0"/>
              <a:pPr/>
              <a:t>29</a:t>
            </a:fld>
            <a:endParaRPr lang="en-ZA"/>
          </a:p>
        </p:txBody>
      </p:sp>
    </p:spTree>
    <p:extLst>
      <p:ext uri="{BB962C8B-B14F-4D97-AF65-F5344CB8AC3E}">
        <p14:creationId xmlns:p14="http://schemas.microsoft.com/office/powerpoint/2010/main" xmlns="" val="3744202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9</a:t>
            </a:fld>
            <a:endParaRPr lang="en-US" dirty="0">
              <a:solidFill>
                <a:srgbClr val="000000"/>
              </a:solidFill>
            </a:endParaRPr>
          </a:p>
        </p:txBody>
      </p:sp>
    </p:spTree>
    <p:extLst>
      <p:ext uri="{BB962C8B-B14F-4D97-AF65-F5344CB8AC3E}">
        <p14:creationId xmlns:p14="http://schemas.microsoft.com/office/powerpoint/2010/main" xmlns="" val="1275276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10</a:t>
            </a:fld>
            <a:endParaRPr lang="en-US" dirty="0">
              <a:solidFill>
                <a:srgbClr val="000000"/>
              </a:solidFill>
            </a:endParaRPr>
          </a:p>
        </p:txBody>
      </p:sp>
    </p:spTree>
    <p:extLst>
      <p:ext uri="{BB962C8B-B14F-4D97-AF65-F5344CB8AC3E}">
        <p14:creationId xmlns:p14="http://schemas.microsoft.com/office/powerpoint/2010/main" xmlns="" val="2813660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11</a:t>
            </a:fld>
            <a:endParaRPr lang="en-US" dirty="0">
              <a:solidFill>
                <a:srgbClr val="000000"/>
              </a:solidFill>
            </a:endParaRPr>
          </a:p>
        </p:txBody>
      </p:sp>
    </p:spTree>
    <p:extLst>
      <p:ext uri="{BB962C8B-B14F-4D97-AF65-F5344CB8AC3E}">
        <p14:creationId xmlns:p14="http://schemas.microsoft.com/office/powerpoint/2010/main" xmlns="" val="3408127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12</a:t>
            </a:fld>
            <a:endParaRPr lang="en-US" dirty="0">
              <a:solidFill>
                <a:srgbClr val="000000"/>
              </a:solidFill>
            </a:endParaRPr>
          </a:p>
        </p:txBody>
      </p:sp>
    </p:spTree>
    <p:extLst>
      <p:ext uri="{BB962C8B-B14F-4D97-AF65-F5344CB8AC3E}">
        <p14:creationId xmlns:p14="http://schemas.microsoft.com/office/powerpoint/2010/main" xmlns="" val="812771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13</a:t>
            </a:fld>
            <a:endParaRPr lang="en-US" dirty="0">
              <a:solidFill>
                <a:srgbClr val="000000"/>
              </a:solidFill>
            </a:endParaRPr>
          </a:p>
        </p:txBody>
      </p:sp>
    </p:spTree>
    <p:extLst>
      <p:ext uri="{BB962C8B-B14F-4D97-AF65-F5344CB8AC3E}">
        <p14:creationId xmlns:p14="http://schemas.microsoft.com/office/powerpoint/2010/main" xmlns="" val="1691078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14</a:t>
            </a:fld>
            <a:endParaRPr lang="en-US" dirty="0">
              <a:solidFill>
                <a:srgbClr val="000000"/>
              </a:solidFill>
            </a:endParaRPr>
          </a:p>
        </p:txBody>
      </p:sp>
    </p:spTree>
    <p:extLst>
      <p:ext uri="{BB962C8B-B14F-4D97-AF65-F5344CB8AC3E}">
        <p14:creationId xmlns:p14="http://schemas.microsoft.com/office/powerpoint/2010/main" xmlns="" val="522275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BFDAF-A84E-9341-9F60-7644AA1AA56F}" type="slidenum">
              <a:rPr lang="en-US" smtClean="0">
                <a:solidFill>
                  <a:srgbClr val="000000"/>
                </a:solidFill>
              </a:rPr>
              <a:pPr/>
              <a:t>15</a:t>
            </a:fld>
            <a:endParaRPr lang="en-US" dirty="0">
              <a:solidFill>
                <a:srgbClr val="000000"/>
              </a:solidFill>
            </a:endParaRPr>
          </a:p>
        </p:txBody>
      </p:sp>
    </p:spTree>
    <p:extLst>
      <p:ext uri="{BB962C8B-B14F-4D97-AF65-F5344CB8AC3E}">
        <p14:creationId xmlns:p14="http://schemas.microsoft.com/office/powerpoint/2010/main" xmlns="" val="777684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20084" y="1416856"/>
            <a:ext cx="11520488" cy="3008266"/>
          </a:xfrm>
        </p:spPr>
        <p:txBody>
          <a:bodyPr anchor="b">
            <a:normAutofit/>
          </a:bodyPr>
          <a:lstStyle>
            <a:lvl1pPr algn="ctr">
              <a:defRPr sz="5998"/>
            </a:lvl1pPr>
          </a:lstStyle>
          <a:p>
            <a:r>
              <a:rPr lang="en-US"/>
              <a:t>Click to edit Master title style</a:t>
            </a:r>
            <a:endParaRPr/>
          </a:p>
        </p:txBody>
      </p:sp>
      <p:sp>
        <p:nvSpPr>
          <p:cNvPr id="3" name="Subtitle 2"/>
          <p:cNvSpPr>
            <a:spLocks noGrp="1"/>
          </p:cNvSpPr>
          <p:nvPr>
            <p:ph type="subTitle" idx="1"/>
          </p:nvPr>
        </p:nvSpPr>
        <p:spPr>
          <a:xfrm>
            <a:off x="1920084" y="4538401"/>
            <a:ext cx="11520488" cy="2086184"/>
          </a:xfrm>
        </p:spPr>
        <p:txBody>
          <a:bodyPr>
            <a:normAutofit/>
          </a:bodyPr>
          <a:lstStyle>
            <a:lvl1pPr marL="0" indent="0" algn="ctr">
              <a:buNone/>
              <a:defRPr sz="2399">
                <a:solidFill>
                  <a:schemeClr val="tx1">
                    <a:lumMod val="75000"/>
                    <a:lumOff val="25000"/>
                  </a:schemeClr>
                </a:solidFill>
              </a:defRPr>
            </a:lvl1pPr>
            <a:lvl2pPr marL="457072" indent="0" algn="ctr">
              <a:buNone/>
              <a:defRPr sz="2799"/>
            </a:lvl2pPr>
            <a:lvl3pPr marL="914145" indent="0" algn="ctr">
              <a:buNone/>
              <a:defRPr sz="2399"/>
            </a:lvl3pPr>
            <a:lvl4pPr marL="1371216" indent="0" algn="ctr">
              <a:buNone/>
              <a:defRPr sz="1999"/>
            </a:lvl4pPr>
            <a:lvl5pPr marL="1828287" indent="0" algn="ctr">
              <a:buNone/>
              <a:defRPr sz="1999"/>
            </a:lvl5pPr>
            <a:lvl6pPr marL="2285360" indent="0" algn="ctr">
              <a:buNone/>
              <a:defRPr sz="1999"/>
            </a:lvl6pPr>
            <a:lvl7pPr marL="2742432" indent="0" algn="ctr">
              <a:buNone/>
              <a:defRPr sz="1999"/>
            </a:lvl7pPr>
            <a:lvl8pPr marL="3199504" indent="0" algn="ctr">
              <a:buNone/>
              <a:defRPr sz="1999"/>
            </a:lvl8pPr>
            <a:lvl9pPr marL="3656576" indent="0" algn="ctr">
              <a:buNone/>
              <a:defRPr sz="1999"/>
            </a:lvl9pPr>
          </a:lstStyle>
          <a:p>
            <a:r>
              <a:rPr lang="en-US"/>
              <a:t>Click to edit Master subtitle style</a:t>
            </a:r>
            <a:endParaRPr/>
          </a:p>
        </p:txBody>
      </p:sp>
      <p:sp>
        <p:nvSpPr>
          <p:cNvPr id="4" name="Date Placeholder 3"/>
          <p:cNvSpPr>
            <a:spLocks noGrp="1"/>
          </p:cNvSpPr>
          <p:nvPr>
            <p:ph type="dt" sz="half" idx="10"/>
          </p:nvPr>
        </p:nvSpPr>
        <p:spPr/>
        <p:txBody>
          <a:bodyPr/>
          <a:lstStyle/>
          <a:p>
            <a:fld id="{A8224893-DBDA-4BFA-9CE1-4BFE7CD0F8CF}" type="datetime1">
              <a:rPr lang="en-US"/>
              <a:pPr/>
              <a:t>9/22/2022</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178085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F4E5243-F52A-4D37-9694-EB26C6C31910}" type="datetime1">
              <a:rPr lang="en-US"/>
              <a:pPr/>
              <a:t>9/22/2022</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1826492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992468" y="346031"/>
            <a:ext cx="3312140" cy="7430656"/>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056045" y="346031"/>
            <a:ext cx="9744413" cy="74306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A77B6E1-634A-48DC-9E8B-D894023267EF}" type="datetime1">
              <a:rPr lang="en-US"/>
              <a:pPr/>
              <a:t>9/22/2022</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1136451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2408" y="672062"/>
            <a:ext cx="6337919" cy="316828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342413" y="4288382"/>
            <a:ext cx="6337920" cy="1760155"/>
          </a:xfrm>
        </p:spPr>
        <p:txBody>
          <a:bodyPr>
            <a:normAutofit/>
          </a:bodyPr>
          <a:lstStyle>
            <a:lvl1pPr marL="0" indent="0" algn="l">
              <a:spcBef>
                <a:spcPts val="600"/>
              </a:spcBef>
              <a:buNone/>
              <a:defRPr sz="2400">
                <a:solidFill>
                  <a:schemeClr val="tx1">
                    <a:lumMod val="65000"/>
                    <a:lumOff val="35000"/>
                  </a:schemeClr>
                </a:solidFill>
              </a:defRPr>
            </a:lvl1pPr>
            <a:lvl2pPr marL="457209" indent="0" algn="ctr">
              <a:buNone/>
              <a:defRPr>
                <a:solidFill>
                  <a:schemeClr val="tx1">
                    <a:tint val="75000"/>
                  </a:schemeClr>
                </a:solidFill>
              </a:defRPr>
            </a:lvl2pPr>
            <a:lvl3pPr marL="914419" indent="0" algn="ctr">
              <a:buNone/>
              <a:defRPr>
                <a:solidFill>
                  <a:schemeClr val="tx1">
                    <a:tint val="75000"/>
                  </a:schemeClr>
                </a:solidFill>
              </a:defRPr>
            </a:lvl3pPr>
            <a:lvl4pPr marL="1371628" indent="0" algn="ctr">
              <a:buNone/>
              <a:defRPr>
                <a:solidFill>
                  <a:schemeClr val="tx1">
                    <a:tint val="75000"/>
                  </a:schemeClr>
                </a:solidFill>
              </a:defRPr>
            </a:lvl4pPr>
            <a:lvl5pPr marL="1828836" indent="0" algn="ctr">
              <a:buNone/>
              <a:defRPr>
                <a:solidFill>
                  <a:schemeClr val="tx1">
                    <a:tint val="75000"/>
                  </a:schemeClr>
                </a:solidFill>
              </a:defRPr>
            </a:lvl5pPr>
            <a:lvl6pPr marL="2286045"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ZA" dirty="0"/>
              <a:t>Property Management Trading Entity</a:t>
            </a:r>
          </a:p>
        </p:txBody>
      </p:sp>
      <p:sp>
        <p:nvSpPr>
          <p:cNvPr id="6" name="Slide Number Placeholder 5"/>
          <p:cNvSpPr>
            <a:spLocks noGrp="1"/>
          </p:cNvSpPr>
          <p:nvPr>
            <p:ph type="sldNum" sz="quarter" idx="12"/>
          </p:nvPr>
        </p:nvSpPr>
        <p:spPr/>
        <p:txBody>
          <a:bodyPr/>
          <a:lstStyle/>
          <a:p>
            <a:pPr>
              <a:defRPr/>
            </a:pPr>
            <a:fld id="{2F0236A5-E93B-4230-9DFE-0EFCE7A31F11}" type="slidenum">
              <a:rPr lang="en-US" altLang="en-US" smtClean="0"/>
              <a:pPr>
                <a:defRPr/>
              </a:pPr>
              <a:t>‹#›</a:t>
            </a:fld>
            <a:endParaRPr lang="en-US" altLang="en-US" dirty="0"/>
          </a:p>
        </p:txBody>
      </p:sp>
    </p:spTree>
    <p:extLst>
      <p:ext uri="{BB962C8B-B14F-4D97-AF65-F5344CB8AC3E}">
        <p14:creationId xmlns:p14="http://schemas.microsoft.com/office/powerpoint/2010/main" xmlns="" val="19605832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 y="1690337"/>
            <a:ext cx="15360650" cy="1456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1" y="3606002"/>
            <a:ext cx="6780046" cy="5034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928233" y="402222"/>
            <a:ext cx="14193281" cy="1344119"/>
          </a:xfrm>
        </p:spPr>
        <p:txBody>
          <a:bodyPr>
            <a:normAutofit/>
          </a:bodyPr>
          <a:lstStyle>
            <a:lvl1pPr>
              <a:defRPr sz="4401">
                <a:solidFill>
                  <a:schemeClr val="accent1"/>
                </a:solidFill>
              </a:defRPr>
            </a:lvl1pPr>
          </a:lstStyle>
          <a:p>
            <a:r>
              <a:rPr lang="en-US"/>
              <a:t>Click to edit Master title style</a:t>
            </a:r>
            <a:endParaRPr dirty="0"/>
          </a:p>
        </p:txBody>
      </p:sp>
      <p:sp>
        <p:nvSpPr>
          <p:cNvPr id="3" name="Content Placeholder 2"/>
          <p:cNvSpPr>
            <a:spLocks noGrp="1"/>
          </p:cNvSpPr>
          <p:nvPr>
            <p:ph idx="1"/>
          </p:nvPr>
        </p:nvSpPr>
        <p:spPr>
          <a:xfrm>
            <a:off x="1418836" y="2034365"/>
            <a:ext cx="12885962" cy="5643602"/>
          </a:xfrm>
        </p:spPr>
        <p:txBody>
          <a:bodyPr>
            <a:normAutofit/>
          </a:bodyPr>
          <a:lstStyle>
            <a:lvl1pPr>
              <a:defRPr sz="3200"/>
            </a:lvl1pPr>
            <a:lvl2pPr marL="722328" indent="-357195">
              <a:lnSpc>
                <a:spcPct val="100000"/>
              </a:lnSpc>
              <a:buFont typeface="Courier New" pitchFamily="49" charset="0"/>
              <a:buChar char="o"/>
              <a:defRPr sz="3200"/>
            </a:lvl2pPr>
            <a:lvl3pPr marL="1069996" indent="-357195">
              <a:lnSpc>
                <a:spcPct val="100000"/>
              </a:lnSpc>
              <a:defRPr sz="32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17" name="Rectangle 16"/>
          <p:cNvSpPr/>
          <p:nvPr/>
        </p:nvSpPr>
        <p:spPr>
          <a:xfrm>
            <a:off x="3" y="3677441"/>
            <a:ext cx="748176" cy="210580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userDrawn="1"/>
        </p:nvSpPr>
        <p:spPr>
          <a:xfrm>
            <a:off x="0" y="3605213"/>
            <a:ext cx="6780053" cy="5035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16" name="Rectangle 15"/>
          <p:cNvSpPr/>
          <p:nvPr userDrawn="1"/>
        </p:nvSpPr>
        <p:spPr>
          <a:xfrm>
            <a:off x="3" y="3676651"/>
            <a:ext cx="748227" cy="210661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18" name="Slide Number Placeholder 6"/>
          <p:cNvSpPr txBox="1">
            <a:spLocks/>
          </p:cNvSpPr>
          <p:nvPr userDrawn="1"/>
        </p:nvSpPr>
        <p:spPr bwMode="auto">
          <a:xfrm>
            <a:off x="13409812" y="8290464"/>
            <a:ext cx="1536465" cy="34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eaLnBrk="1" hangingPunct="1">
              <a:defRPr/>
            </a:pPr>
            <a:fld id="{D1E6525A-AF3E-4A74-B5A2-F8AD59DAB6EE}" type="slidenum">
              <a:rPr lang="en-GB" altLang="en-US" sz="1600" b="1" smtClean="0">
                <a:solidFill>
                  <a:srgbClr val="595959"/>
                </a:solidFill>
              </a:rPr>
              <a:pPr algn="r" eaLnBrk="1" hangingPunct="1">
                <a:defRPr/>
              </a:pPr>
              <a:t>‹#›</a:t>
            </a:fld>
            <a:endParaRPr lang="en-GB" altLang="en-US" sz="1600" b="1" dirty="0">
              <a:solidFill>
                <a:srgbClr val="595959"/>
              </a:solidFill>
            </a:endParaRPr>
          </a:p>
        </p:txBody>
      </p:sp>
    </p:spTree>
    <p:extLst>
      <p:ext uri="{BB962C8B-B14F-4D97-AF65-F5344CB8AC3E}">
        <p14:creationId xmlns:p14="http://schemas.microsoft.com/office/powerpoint/2010/main" xmlns="" val="32507422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2408" y="672061"/>
            <a:ext cx="10947314" cy="2880254"/>
          </a:xfrm>
        </p:spPr>
        <p:txBody>
          <a:bodyPr anchor="b">
            <a:normAutofit/>
          </a:bodyPr>
          <a:lstStyle>
            <a:lvl1pPr algn="l">
              <a:defRPr sz="5400" b="1" cap="none" baseline="0"/>
            </a:lvl1pPr>
          </a:lstStyle>
          <a:p>
            <a:r>
              <a:rPr lang="en-US"/>
              <a:t>Click to edit Master title style</a:t>
            </a:r>
            <a:endParaRPr/>
          </a:p>
        </p:txBody>
      </p:sp>
      <p:sp>
        <p:nvSpPr>
          <p:cNvPr id="3" name="Text Placeholder 2"/>
          <p:cNvSpPr>
            <a:spLocks noGrp="1"/>
          </p:cNvSpPr>
          <p:nvPr>
            <p:ph type="body" idx="1"/>
          </p:nvPr>
        </p:nvSpPr>
        <p:spPr>
          <a:xfrm>
            <a:off x="1342408" y="3936350"/>
            <a:ext cx="10947314" cy="1728153"/>
          </a:xfrm>
        </p:spPr>
        <p:txBody>
          <a:bodyPr anchor="t">
            <a:normAutofit/>
          </a:bodyPr>
          <a:lstStyle>
            <a:lvl1pPr marL="0" indent="0">
              <a:spcBef>
                <a:spcPts val="600"/>
              </a:spcBef>
              <a:buNone/>
              <a:defRPr sz="2400">
                <a:solidFill>
                  <a:schemeClr val="tx1">
                    <a:lumMod val="65000"/>
                    <a:lumOff val="35000"/>
                  </a:schemeClr>
                </a:solidFill>
              </a:defRPr>
            </a:lvl1pPr>
            <a:lvl2pPr marL="457209" indent="0">
              <a:buNone/>
              <a:defRPr sz="1800">
                <a:solidFill>
                  <a:schemeClr val="tx1">
                    <a:tint val="75000"/>
                  </a:schemeClr>
                </a:solidFill>
              </a:defRPr>
            </a:lvl2pPr>
            <a:lvl3pPr marL="914419" indent="0">
              <a:buNone/>
              <a:defRPr sz="1600">
                <a:solidFill>
                  <a:schemeClr val="tx1">
                    <a:tint val="75000"/>
                  </a:schemeClr>
                </a:solidFill>
              </a:defRPr>
            </a:lvl3pPr>
            <a:lvl4pPr marL="1371628" indent="0">
              <a:buNone/>
              <a:defRPr sz="1400">
                <a:solidFill>
                  <a:schemeClr val="tx1">
                    <a:tint val="75000"/>
                  </a:schemeClr>
                </a:solidFill>
              </a:defRPr>
            </a:lvl4pPr>
            <a:lvl5pPr marL="1828836" indent="0">
              <a:buNone/>
              <a:defRPr sz="1400">
                <a:solidFill>
                  <a:schemeClr val="tx1">
                    <a:tint val="75000"/>
                  </a:schemeClr>
                </a:solidFill>
              </a:defRPr>
            </a:lvl5pPr>
            <a:lvl6pPr marL="2286045"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ZA" dirty="0"/>
              <a:t>Property Management Trading Entity</a:t>
            </a:r>
          </a:p>
        </p:txBody>
      </p:sp>
      <p:sp>
        <p:nvSpPr>
          <p:cNvPr id="6" name="Slide Number Placeholder 5"/>
          <p:cNvSpPr>
            <a:spLocks noGrp="1"/>
          </p:cNvSpPr>
          <p:nvPr>
            <p:ph type="sldNum" sz="quarter" idx="12"/>
          </p:nvPr>
        </p:nvSpPr>
        <p:spPr/>
        <p:txBody>
          <a:bodyPr/>
          <a:lstStyle/>
          <a:p>
            <a:pPr>
              <a:defRPr/>
            </a:pPr>
            <a:fld id="{F5930A21-4D9B-4390-937D-C750EFC54818}" type="slidenum">
              <a:rPr lang="en-US" altLang="en-US" smtClean="0"/>
              <a:pPr>
                <a:defRPr/>
              </a:pPr>
              <a:t>‹#›</a:t>
            </a:fld>
            <a:endParaRPr lang="en-US" altLang="en-US" dirty="0"/>
          </a:p>
        </p:txBody>
      </p:sp>
    </p:spTree>
    <p:extLst>
      <p:ext uri="{BB962C8B-B14F-4D97-AF65-F5344CB8AC3E}">
        <p14:creationId xmlns:p14="http://schemas.microsoft.com/office/powerpoint/2010/main" xmlns="" val="20401209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2406" y="2304204"/>
            <a:ext cx="5358422" cy="5280466"/>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886618" y="2304204"/>
            <a:ext cx="5358422" cy="5280466"/>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ZA" dirty="0"/>
              <a:t>Property Management Trading Entity</a:t>
            </a:r>
          </a:p>
        </p:txBody>
      </p:sp>
      <p:sp>
        <p:nvSpPr>
          <p:cNvPr id="7" name="Slide Number Placeholder 6"/>
          <p:cNvSpPr>
            <a:spLocks noGrp="1"/>
          </p:cNvSpPr>
          <p:nvPr>
            <p:ph type="sldNum" sz="quarter" idx="12"/>
          </p:nvPr>
        </p:nvSpPr>
        <p:spPr/>
        <p:txBody>
          <a:bodyPr/>
          <a:lstStyle/>
          <a:p>
            <a:pPr>
              <a:defRPr/>
            </a:pPr>
            <a:fld id="{C94B10FC-271D-4988-8E3F-804273D6D675}" type="slidenum">
              <a:rPr lang="en-US" altLang="en-US" smtClean="0"/>
              <a:pPr>
                <a:defRPr/>
              </a:pPr>
              <a:t>‹#›</a:t>
            </a:fld>
            <a:endParaRPr lang="en-US" altLang="en-US" dirty="0"/>
          </a:p>
        </p:txBody>
      </p:sp>
    </p:spTree>
    <p:extLst>
      <p:ext uri="{BB962C8B-B14F-4D97-AF65-F5344CB8AC3E}">
        <p14:creationId xmlns:p14="http://schemas.microsoft.com/office/powerpoint/2010/main" xmlns="" val="19306145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342407" y="2304203"/>
            <a:ext cx="5358422" cy="864078"/>
          </a:xfrm>
        </p:spPr>
        <p:txBody>
          <a:bodyPr anchor="ctr">
            <a:normAutofit/>
          </a:bodyPr>
          <a:lstStyle>
            <a:lvl1pPr marL="0" indent="0">
              <a:spcBef>
                <a:spcPts val="0"/>
              </a:spcBef>
              <a:buNone/>
              <a:defRPr sz="2000" b="0"/>
            </a:lvl1pPr>
            <a:lvl2pPr marL="457209" indent="0">
              <a:buNone/>
              <a:defRPr sz="2000" b="1"/>
            </a:lvl2pPr>
            <a:lvl3pPr marL="914419" indent="0">
              <a:buNone/>
              <a:defRPr sz="1800" b="1"/>
            </a:lvl3pPr>
            <a:lvl4pPr marL="1371628" indent="0">
              <a:buNone/>
              <a:defRPr sz="1600" b="1"/>
            </a:lvl4pPr>
            <a:lvl5pPr marL="1828836" indent="0">
              <a:buNone/>
              <a:defRPr sz="1600" b="1"/>
            </a:lvl5pPr>
            <a:lvl6pPr marL="2286045" indent="0">
              <a:buNone/>
              <a:defRPr sz="1600" b="1"/>
            </a:lvl6pPr>
            <a:lvl7pPr marL="2743255" indent="0">
              <a:buNone/>
              <a:defRPr sz="1600" b="1"/>
            </a:lvl7pPr>
            <a:lvl8pPr marL="3200464" indent="0">
              <a:buNone/>
              <a:defRPr sz="1600" b="1"/>
            </a:lvl8pPr>
            <a:lvl9pPr marL="3657673" indent="0">
              <a:buNone/>
              <a:defRPr sz="1600" b="1"/>
            </a:lvl9pPr>
          </a:lstStyle>
          <a:p>
            <a:pPr lvl="0"/>
            <a:r>
              <a:rPr lang="en-US"/>
              <a:t>Edit Master text styles</a:t>
            </a:r>
          </a:p>
        </p:txBody>
      </p:sp>
      <p:sp>
        <p:nvSpPr>
          <p:cNvPr id="4" name="Content Placeholder 3"/>
          <p:cNvSpPr>
            <a:spLocks noGrp="1"/>
          </p:cNvSpPr>
          <p:nvPr>
            <p:ph sz="half" idx="2"/>
          </p:nvPr>
        </p:nvSpPr>
        <p:spPr>
          <a:xfrm>
            <a:off x="1342407" y="3264289"/>
            <a:ext cx="5358422" cy="432038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931299" y="2304203"/>
            <a:ext cx="5358422" cy="864078"/>
          </a:xfrm>
        </p:spPr>
        <p:txBody>
          <a:bodyPr anchor="ctr">
            <a:normAutofit/>
          </a:bodyPr>
          <a:lstStyle>
            <a:lvl1pPr marL="0" indent="0">
              <a:spcBef>
                <a:spcPts val="0"/>
              </a:spcBef>
              <a:buNone/>
              <a:defRPr sz="2000" b="0"/>
            </a:lvl1pPr>
            <a:lvl2pPr marL="457209" indent="0">
              <a:buNone/>
              <a:defRPr sz="2000" b="1"/>
            </a:lvl2pPr>
            <a:lvl3pPr marL="914419" indent="0">
              <a:buNone/>
              <a:defRPr sz="1800" b="1"/>
            </a:lvl3pPr>
            <a:lvl4pPr marL="1371628" indent="0">
              <a:buNone/>
              <a:defRPr sz="1600" b="1"/>
            </a:lvl4pPr>
            <a:lvl5pPr marL="1828836" indent="0">
              <a:buNone/>
              <a:defRPr sz="1600" b="1"/>
            </a:lvl5pPr>
            <a:lvl6pPr marL="2286045" indent="0">
              <a:buNone/>
              <a:defRPr sz="1600" b="1"/>
            </a:lvl6pPr>
            <a:lvl7pPr marL="2743255" indent="0">
              <a:buNone/>
              <a:defRPr sz="1600" b="1"/>
            </a:lvl7pPr>
            <a:lvl8pPr marL="3200464" indent="0">
              <a:buNone/>
              <a:defRPr sz="1600" b="1"/>
            </a:lvl8pPr>
            <a:lvl9pPr marL="3657673" indent="0">
              <a:buNone/>
              <a:defRPr sz="1600" b="1"/>
            </a:lvl9pPr>
          </a:lstStyle>
          <a:p>
            <a:pPr lvl="0"/>
            <a:r>
              <a:rPr lang="en-US"/>
              <a:t>Edit Master text styles</a:t>
            </a:r>
          </a:p>
        </p:txBody>
      </p:sp>
      <p:sp>
        <p:nvSpPr>
          <p:cNvPr id="6" name="Content Placeholder 5"/>
          <p:cNvSpPr>
            <a:spLocks noGrp="1"/>
          </p:cNvSpPr>
          <p:nvPr>
            <p:ph sz="quarter" idx="4"/>
          </p:nvPr>
        </p:nvSpPr>
        <p:spPr>
          <a:xfrm>
            <a:off x="6931299" y="3264289"/>
            <a:ext cx="5358422" cy="432038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r>
              <a:rPr lang="en-ZA" dirty="0"/>
              <a:t>Property Management Trading Entity</a:t>
            </a:r>
          </a:p>
        </p:txBody>
      </p:sp>
      <p:sp>
        <p:nvSpPr>
          <p:cNvPr id="9" name="Slide Number Placeholder 8"/>
          <p:cNvSpPr>
            <a:spLocks noGrp="1"/>
          </p:cNvSpPr>
          <p:nvPr>
            <p:ph type="sldNum" sz="quarter" idx="12"/>
          </p:nvPr>
        </p:nvSpPr>
        <p:spPr/>
        <p:txBody>
          <a:bodyPr/>
          <a:lstStyle/>
          <a:p>
            <a:pPr>
              <a:defRPr/>
            </a:pPr>
            <a:fld id="{27FC8D9F-83FA-4383-A595-A5952E9A2D99}" type="slidenum">
              <a:rPr lang="en-US" altLang="en-US" smtClean="0"/>
              <a:pPr>
                <a:defRPr/>
              </a:pPr>
              <a:t>‹#›</a:t>
            </a:fld>
            <a:endParaRPr lang="en-US" altLang="en-US" dirty="0"/>
          </a:p>
        </p:txBody>
      </p:sp>
    </p:spTree>
    <p:extLst>
      <p:ext uri="{BB962C8B-B14F-4D97-AF65-F5344CB8AC3E}">
        <p14:creationId xmlns:p14="http://schemas.microsoft.com/office/powerpoint/2010/main" xmlns="" val="32075226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ZA" dirty="0"/>
              <a:t>Property Management Trading Entity</a:t>
            </a:r>
          </a:p>
        </p:txBody>
      </p:sp>
      <p:sp>
        <p:nvSpPr>
          <p:cNvPr id="5" name="Slide Number Placeholder 4"/>
          <p:cNvSpPr>
            <a:spLocks noGrp="1"/>
          </p:cNvSpPr>
          <p:nvPr>
            <p:ph type="sldNum" sz="quarter" idx="12"/>
          </p:nvPr>
        </p:nvSpPr>
        <p:spPr/>
        <p:txBody>
          <a:bodyPr/>
          <a:lstStyle/>
          <a:p>
            <a:pPr>
              <a:defRPr/>
            </a:pPr>
            <a:fld id="{9A70B0D6-31AC-48B0-B07E-E8845715940D}" type="slidenum">
              <a:rPr lang="en-US" altLang="en-US" smtClean="0"/>
              <a:pPr>
                <a:defRPr/>
              </a:pPr>
              <a:t>‹#›</a:t>
            </a:fld>
            <a:endParaRPr lang="en-US" altLang="en-US" dirty="0"/>
          </a:p>
        </p:txBody>
      </p:sp>
    </p:spTree>
    <p:extLst>
      <p:ext uri="{BB962C8B-B14F-4D97-AF65-F5344CB8AC3E}">
        <p14:creationId xmlns:p14="http://schemas.microsoft.com/office/powerpoint/2010/main" xmlns="" val="9355515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r>
              <a:rPr lang="en-ZA" dirty="0"/>
              <a:t>Property Management Trading Entity</a:t>
            </a:r>
          </a:p>
        </p:txBody>
      </p:sp>
      <p:sp>
        <p:nvSpPr>
          <p:cNvPr id="4" name="Slide Number Placeholder 3"/>
          <p:cNvSpPr>
            <a:spLocks noGrp="1"/>
          </p:cNvSpPr>
          <p:nvPr>
            <p:ph type="sldNum" sz="quarter" idx="12"/>
          </p:nvPr>
        </p:nvSpPr>
        <p:spPr/>
        <p:txBody>
          <a:bodyPr/>
          <a:lstStyle/>
          <a:p>
            <a:pPr>
              <a:defRPr/>
            </a:pPr>
            <a:fld id="{F31CA876-1CF5-478F-AB29-5295F39A2719}" type="slidenum">
              <a:rPr lang="en-US" altLang="en-US" smtClean="0"/>
              <a:pPr>
                <a:defRPr/>
              </a:pPr>
              <a:t>‹#›</a:t>
            </a:fld>
            <a:endParaRPr lang="en-US" altLang="en-US" dirty="0"/>
          </a:p>
        </p:txBody>
      </p:sp>
    </p:spTree>
    <p:extLst>
      <p:ext uri="{BB962C8B-B14F-4D97-AF65-F5344CB8AC3E}">
        <p14:creationId xmlns:p14="http://schemas.microsoft.com/office/powerpoint/2010/main" xmlns="" val="5614397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2407" y="672059"/>
            <a:ext cx="5185570" cy="1920170"/>
          </a:xfrm>
        </p:spPr>
        <p:txBody>
          <a:bodyPr anchor="b">
            <a:normAutofit/>
          </a:bodyPr>
          <a:lstStyle>
            <a:lvl1pPr algn="l">
              <a:defRPr sz="3600" b="1"/>
            </a:lvl1pPr>
          </a:lstStyle>
          <a:p>
            <a:r>
              <a:rPr lang="en-US"/>
              <a:t>Click to edit Master title style</a:t>
            </a:r>
            <a:endParaRPr/>
          </a:p>
        </p:txBody>
      </p:sp>
      <p:sp>
        <p:nvSpPr>
          <p:cNvPr id="3" name="Content Placeholder 2"/>
          <p:cNvSpPr>
            <a:spLocks noGrp="1"/>
          </p:cNvSpPr>
          <p:nvPr>
            <p:ph idx="1"/>
          </p:nvPr>
        </p:nvSpPr>
        <p:spPr>
          <a:xfrm>
            <a:off x="7392239" y="672060"/>
            <a:ext cx="7394238" cy="691261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342407" y="2784247"/>
            <a:ext cx="5185570" cy="4800424"/>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9" indent="0">
              <a:buNone/>
              <a:defRPr sz="1200"/>
            </a:lvl2pPr>
            <a:lvl3pPr marL="914419" indent="0">
              <a:buNone/>
              <a:defRPr sz="1000"/>
            </a:lvl3pPr>
            <a:lvl4pPr marL="1371628" indent="0">
              <a:buNone/>
              <a:defRPr sz="900"/>
            </a:lvl4pPr>
            <a:lvl5pPr marL="1828836" indent="0">
              <a:buNone/>
              <a:defRPr sz="900"/>
            </a:lvl5pPr>
            <a:lvl6pPr marL="2286045" indent="0">
              <a:buNone/>
              <a:defRPr sz="900"/>
            </a:lvl6pPr>
            <a:lvl7pPr marL="2743255" indent="0">
              <a:buNone/>
              <a:defRPr sz="900"/>
            </a:lvl7pPr>
            <a:lvl8pPr marL="3200464" indent="0">
              <a:buNone/>
              <a:defRPr sz="900"/>
            </a:lvl8pPr>
            <a:lvl9pPr marL="365767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ZA" dirty="0"/>
              <a:t>Property Management Trading Entity</a:t>
            </a:r>
          </a:p>
        </p:txBody>
      </p:sp>
      <p:sp>
        <p:nvSpPr>
          <p:cNvPr id="7" name="Slide Number Placeholder 6"/>
          <p:cNvSpPr>
            <a:spLocks noGrp="1"/>
          </p:cNvSpPr>
          <p:nvPr>
            <p:ph type="sldNum" sz="quarter" idx="12"/>
          </p:nvPr>
        </p:nvSpPr>
        <p:spPr/>
        <p:txBody>
          <a:bodyPr/>
          <a:lstStyle/>
          <a:p>
            <a:pPr>
              <a:defRPr/>
            </a:pPr>
            <a:fld id="{3915693E-F138-485D-947F-AF0AF9888C0E}" type="slidenum">
              <a:rPr lang="en-US" altLang="en-US" smtClean="0"/>
              <a:pPr>
                <a:defRPr/>
              </a:pPr>
              <a:t>‹#›</a:t>
            </a:fld>
            <a:endParaRPr lang="en-US" altLang="en-US" dirty="0"/>
          </a:p>
        </p:txBody>
      </p:sp>
    </p:spTree>
    <p:extLst>
      <p:ext uri="{BB962C8B-B14F-4D97-AF65-F5344CB8AC3E}">
        <p14:creationId xmlns:p14="http://schemas.microsoft.com/office/powerpoint/2010/main" xmlns="" val="7809770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2D3E9E-A95C-48F2-B4BF-A71542E0BE9A}" type="datetime1">
              <a:rPr lang="en-US"/>
              <a:pPr/>
              <a:t>9/22/2022</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690849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2407" y="672059"/>
            <a:ext cx="5185570" cy="1920170"/>
          </a:xfrm>
        </p:spPr>
        <p:txBody>
          <a:bodyPr anchor="b">
            <a:noAutofit/>
          </a:bodyPr>
          <a:lstStyle>
            <a:lvl1pPr algn="l">
              <a:defRPr sz="3600" b="1"/>
            </a:lvl1pPr>
          </a:lstStyle>
          <a:p>
            <a:r>
              <a:rPr lang="en-US"/>
              <a:t>Click to edit Master title style</a:t>
            </a:r>
            <a:endParaRPr/>
          </a:p>
        </p:txBody>
      </p:sp>
      <p:sp>
        <p:nvSpPr>
          <p:cNvPr id="3" name="Picture Placeholder 2"/>
          <p:cNvSpPr>
            <a:spLocks noGrp="1"/>
          </p:cNvSpPr>
          <p:nvPr>
            <p:ph type="pic" idx="1"/>
          </p:nvPr>
        </p:nvSpPr>
        <p:spPr>
          <a:xfrm>
            <a:off x="7392244" y="672060"/>
            <a:ext cx="7284313" cy="7296644"/>
          </a:xfrm>
          <a:ln w="50800">
            <a:solidFill>
              <a:schemeClr val="tx1">
                <a:lumMod val="65000"/>
                <a:lumOff val="35000"/>
              </a:schemeClr>
            </a:solidFill>
            <a:miter lim="800000"/>
          </a:ln>
        </p:spPr>
        <p:txBody>
          <a:bodyPr>
            <a:normAutofit/>
          </a:bodyPr>
          <a:lstStyle>
            <a:lvl1pPr marL="0" indent="0" algn="ctr">
              <a:buNone/>
              <a:defRPr sz="2400"/>
            </a:lvl1pPr>
            <a:lvl2pPr marL="457209" indent="0">
              <a:buNone/>
              <a:defRPr sz="2800"/>
            </a:lvl2pPr>
            <a:lvl3pPr marL="914419" indent="0">
              <a:buNone/>
              <a:defRPr sz="2400"/>
            </a:lvl3pPr>
            <a:lvl4pPr marL="1371628" indent="0">
              <a:buNone/>
              <a:defRPr sz="2000"/>
            </a:lvl4pPr>
            <a:lvl5pPr marL="1828836" indent="0">
              <a:buNone/>
              <a:defRPr sz="2000"/>
            </a:lvl5pPr>
            <a:lvl6pPr marL="2286045" indent="0">
              <a:buNone/>
              <a:defRPr sz="2000"/>
            </a:lvl6pPr>
            <a:lvl7pPr marL="2743255" indent="0">
              <a:buNone/>
              <a:defRPr sz="2000"/>
            </a:lvl7pPr>
            <a:lvl8pPr marL="3200464" indent="0">
              <a:buNone/>
              <a:defRPr sz="2000"/>
            </a:lvl8pPr>
            <a:lvl9pPr marL="3657673"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1342407" y="2784247"/>
            <a:ext cx="5185570" cy="4800424"/>
          </a:xfrm>
        </p:spPr>
        <p:txBody>
          <a:bodyPr>
            <a:normAutofit/>
          </a:bodyPr>
          <a:lstStyle>
            <a:lvl1pPr marL="0" indent="0">
              <a:lnSpc>
                <a:spcPct val="110000"/>
              </a:lnSpc>
              <a:spcBef>
                <a:spcPts val="600"/>
              </a:spcBef>
              <a:buNone/>
              <a:defRPr sz="1800"/>
            </a:lvl1pPr>
            <a:lvl2pPr marL="457209" indent="0">
              <a:buNone/>
              <a:defRPr sz="1200"/>
            </a:lvl2pPr>
            <a:lvl3pPr marL="914419" indent="0">
              <a:buNone/>
              <a:defRPr sz="1000"/>
            </a:lvl3pPr>
            <a:lvl4pPr marL="1371628" indent="0">
              <a:buNone/>
              <a:defRPr sz="900"/>
            </a:lvl4pPr>
            <a:lvl5pPr marL="1828836" indent="0">
              <a:buNone/>
              <a:defRPr sz="900"/>
            </a:lvl5pPr>
            <a:lvl6pPr marL="2286045" indent="0">
              <a:buNone/>
              <a:defRPr sz="900"/>
            </a:lvl6pPr>
            <a:lvl7pPr marL="2743255" indent="0">
              <a:buNone/>
              <a:defRPr sz="900"/>
            </a:lvl7pPr>
            <a:lvl8pPr marL="3200464" indent="0">
              <a:buNone/>
              <a:defRPr sz="900"/>
            </a:lvl8pPr>
            <a:lvl9pPr marL="3657673" indent="0">
              <a:buNone/>
              <a:defRPr sz="900"/>
            </a:lvl9pPr>
          </a:lstStyle>
          <a:p>
            <a:pPr lvl="0"/>
            <a:r>
              <a:rPr lang="en-US"/>
              <a:t>Edit Master text styles</a:t>
            </a:r>
          </a:p>
        </p:txBody>
      </p:sp>
    </p:spTree>
    <p:extLst>
      <p:ext uri="{BB962C8B-B14F-4D97-AF65-F5344CB8AC3E}">
        <p14:creationId xmlns:p14="http://schemas.microsoft.com/office/powerpoint/2010/main" xmlns="" val="37184687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ZA" dirty="0"/>
              <a:t>Property Management Trading Entity</a:t>
            </a:r>
          </a:p>
        </p:txBody>
      </p:sp>
      <p:sp>
        <p:nvSpPr>
          <p:cNvPr id="6" name="Slide Number Placeholder 5"/>
          <p:cNvSpPr>
            <a:spLocks noGrp="1"/>
          </p:cNvSpPr>
          <p:nvPr>
            <p:ph type="sldNum" sz="quarter" idx="12"/>
          </p:nvPr>
        </p:nvSpPr>
        <p:spPr/>
        <p:txBody>
          <a:bodyPr/>
          <a:lstStyle/>
          <a:p>
            <a:pPr>
              <a:defRPr/>
            </a:pPr>
            <a:fld id="{CB3C8A4E-2182-497F-A199-CB878891684E}" type="slidenum">
              <a:rPr lang="en-US" altLang="en-US" smtClean="0"/>
              <a:pPr>
                <a:defRPr/>
              </a:pPr>
              <a:t>‹#›</a:t>
            </a:fld>
            <a:endParaRPr lang="en-US" altLang="en-US" dirty="0"/>
          </a:p>
        </p:txBody>
      </p:sp>
    </p:spTree>
    <p:extLst>
      <p:ext uri="{BB962C8B-B14F-4D97-AF65-F5344CB8AC3E}">
        <p14:creationId xmlns:p14="http://schemas.microsoft.com/office/powerpoint/2010/main" xmlns="" val="34820756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041349" y="672060"/>
            <a:ext cx="2976902" cy="691261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342414" y="672060"/>
            <a:ext cx="9410848" cy="691261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ZA" dirty="0"/>
              <a:t>Property Management Trading Entity</a:t>
            </a:r>
          </a:p>
        </p:txBody>
      </p:sp>
      <p:sp>
        <p:nvSpPr>
          <p:cNvPr id="6" name="Slide Number Placeholder 5"/>
          <p:cNvSpPr>
            <a:spLocks noGrp="1"/>
          </p:cNvSpPr>
          <p:nvPr>
            <p:ph type="sldNum" sz="quarter" idx="12"/>
          </p:nvPr>
        </p:nvSpPr>
        <p:spPr/>
        <p:txBody>
          <a:bodyPr/>
          <a:lstStyle/>
          <a:p>
            <a:pPr>
              <a:defRPr/>
            </a:pPr>
            <a:fld id="{E57CF964-3B99-4A7A-8955-D3E7184B3ECD}" type="slidenum">
              <a:rPr lang="en-US" altLang="en-US" smtClean="0"/>
              <a:pPr>
                <a:defRPr/>
              </a:pPr>
              <a:t>‹#›</a:t>
            </a:fld>
            <a:endParaRPr lang="en-US" altLang="en-US" dirty="0"/>
          </a:p>
        </p:txBody>
      </p:sp>
    </p:spTree>
    <p:extLst>
      <p:ext uri="{BB962C8B-B14F-4D97-AF65-F5344CB8AC3E}">
        <p14:creationId xmlns:p14="http://schemas.microsoft.com/office/powerpoint/2010/main" xmlns="" val="13415084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59645" y="434431"/>
            <a:ext cx="10617307" cy="576064"/>
          </a:xfrm>
          <a:prstGeom prst="rect">
            <a:avLst/>
          </a:prstGeom>
        </p:spPr>
        <p:txBody>
          <a:bodyPr anchor="b"/>
          <a:lstStyle>
            <a:lvl1pPr algn="r">
              <a:lnSpc>
                <a:spcPts val="3000"/>
              </a:lnSpc>
              <a:defRPr>
                <a:solidFill>
                  <a:schemeClr val="bg1">
                    <a:lumMod val="65000"/>
                  </a:schemeClr>
                </a:solidFill>
                <a:latin typeface="+mj-lt"/>
                <a:cs typeface="Arial" pitchFamily="34" charset="0"/>
              </a:defRPr>
            </a:lvl1pPr>
          </a:lstStyle>
          <a:p>
            <a:r>
              <a:rPr lang="en-US" altLang="ko-KR" dirty="0"/>
              <a:t>Title</a:t>
            </a:r>
            <a:endParaRPr lang="ko-KR" altLang="en-US" dirty="0"/>
          </a:p>
        </p:txBody>
      </p:sp>
      <p:sp>
        <p:nvSpPr>
          <p:cNvPr id="5" name="Rectangle 4"/>
          <p:cNvSpPr/>
          <p:nvPr userDrawn="1"/>
        </p:nvSpPr>
        <p:spPr>
          <a:xfrm>
            <a:off x="-15464" y="1409020"/>
            <a:ext cx="15360649" cy="1415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6"/>
          <p:cNvSpPr txBox="1">
            <a:spLocks/>
          </p:cNvSpPr>
          <p:nvPr userDrawn="1"/>
        </p:nvSpPr>
        <p:spPr>
          <a:xfrm>
            <a:off x="13255512" y="7992791"/>
            <a:ext cx="1536466" cy="344029"/>
          </a:xfrm>
          <a:prstGeom prst="rect">
            <a:avLst/>
          </a:prstGeom>
        </p:spPr>
        <p:txBody>
          <a:bodyPr vert="horz" lIns="91440" tIns="45720" rIns="91440" bIns="45720" rtlCol="0" anchor="ctr"/>
          <a:lstStyle/>
          <a:p>
            <a:pPr marL="0" marR="0" lvl="0" indent="0" algn="r" defTabSz="914419"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bg1">
                    <a:lumMod val="65000"/>
                  </a:schemeClr>
                </a:solidFill>
                <a:effectLst/>
                <a:uLnTx/>
                <a:uFillTx/>
                <a:latin typeface="+mn-lt"/>
                <a:ea typeface="+mn-ea"/>
                <a:cs typeface="+mn-cs"/>
              </a:rPr>
              <a:t>Slide </a:t>
            </a:r>
            <a:fld id="{AAEAE4A8-A6E5-453E-B946-FB774B73F48C}" type="slidenum">
              <a:rPr kumimoji="0" lang="en-GB" sz="1600" b="1" i="0" u="none" strike="noStrike" kern="1200" cap="none" spc="0" normalizeH="0" baseline="0" noProof="0" smtClean="0">
                <a:ln>
                  <a:noFill/>
                </a:ln>
                <a:solidFill>
                  <a:schemeClr val="bg1">
                    <a:lumMod val="65000"/>
                  </a:schemeClr>
                </a:solidFill>
                <a:effectLst/>
                <a:uLnTx/>
                <a:uFillTx/>
                <a:latin typeface="+mn-lt"/>
                <a:ea typeface="+mn-ea"/>
                <a:cs typeface="+mn-cs"/>
              </a:rPr>
              <a:pPr marL="0" marR="0" lvl="0" indent="0" algn="r" defTabSz="914419" rtl="0" eaLnBrk="1" fontAlgn="auto" latinLnBrk="0" hangingPunct="1">
                <a:lnSpc>
                  <a:spcPct val="100000"/>
                </a:lnSpc>
                <a:spcBef>
                  <a:spcPts val="0"/>
                </a:spcBef>
                <a:spcAft>
                  <a:spcPts val="0"/>
                </a:spcAft>
                <a:buClrTx/>
                <a:buSzTx/>
                <a:buFontTx/>
                <a:buNone/>
                <a:tabLst/>
                <a:defRPr/>
              </a:pPr>
              <a:t>‹#›</a:t>
            </a:fld>
            <a:endParaRPr kumimoji="0" lang="en-GB" sz="1600" b="1"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7" name="Content Placeholder 2"/>
          <p:cNvSpPr>
            <a:spLocks noGrp="1"/>
          </p:cNvSpPr>
          <p:nvPr>
            <p:ph idx="1"/>
          </p:nvPr>
        </p:nvSpPr>
        <p:spPr>
          <a:xfrm>
            <a:off x="1691075" y="1949080"/>
            <a:ext cx="13067454" cy="5827686"/>
          </a:xfrm>
          <a:prstGeom prst="rect">
            <a:avLst/>
          </a:prstGeom>
        </p:spPr>
        <p:txBody>
          <a:bodyPr>
            <a:normAutofit/>
          </a:bodyPr>
          <a:lstStyle>
            <a:lvl1pPr>
              <a:lnSpc>
                <a:spcPct val="100000"/>
              </a:lnSpc>
              <a:spcBef>
                <a:spcPts val="600"/>
              </a:spcBef>
              <a:defRPr sz="1600">
                <a:solidFill>
                  <a:schemeClr val="tx1">
                    <a:lumMod val="75000"/>
                    <a:lumOff val="25000"/>
                  </a:schemeClr>
                </a:solidFill>
                <a:latin typeface="+mn-lt"/>
              </a:defRPr>
            </a:lvl1pPr>
            <a:lvl2pPr marL="722328" indent="-357195">
              <a:lnSpc>
                <a:spcPct val="100000"/>
              </a:lnSpc>
              <a:spcBef>
                <a:spcPts val="600"/>
              </a:spcBef>
              <a:buFont typeface="Courier New" pitchFamily="49" charset="0"/>
              <a:buChar char="o"/>
              <a:defRPr sz="1600">
                <a:solidFill>
                  <a:schemeClr val="tx1">
                    <a:lumMod val="75000"/>
                    <a:lumOff val="25000"/>
                  </a:schemeClr>
                </a:solidFill>
                <a:latin typeface="+mn-lt"/>
              </a:defRPr>
            </a:lvl2pPr>
            <a:lvl3pPr marL="1069996" indent="-357195">
              <a:lnSpc>
                <a:spcPct val="100000"/>
              </a:lnSpc>
              <a:spcBef>
                <a:spcPts val="600"/>
              </a:spcBef>
              <a:defRPr sz="1600">
                <a:solidFill>
                  <a:schemeClr val="tx1">
                    <a:lumMod val="75000"/>
                    <a:lumOff val="25000"/>
                  </a:schemeClr>
                </a:solidFill>
                <a:latin typeface="+mn-lt"/>
              </a:defRPr>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xmlns="" val="2607888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2049" y="768068"/>
            <a:ext cx="13056553" cy="1440127"/>
          </a:xfrm>
        </p:spPr>
        <p:txBody>
          <a:bodyPr/>
          <a:lstStyle/>
          <a:p>
            <a:r>
              <a:rPr lang="en-US"/>
              <a:t>Click to edit Master title style</a:t>
            </a:r>
          </a:p>
        </p:txBody>
      </p:sp>
      <p:sp>
        <p:nvSpPr>
          <p:cNvPr id="3" name="Text Placeholder 2"/>
          <p:cNvSpPr>
            <a:spLocks noGrp="1"/>
          </p:cNvSpPr>
          <p:nvPr>
            <p:ph type="body" sz="half" idx="1"/>
          </p:nvPr>
        </p:nvSpPr>
        <p:spPr>
          <a:xfrm>
            <a:off x="1152049" y="2496220"/>
            <a:ext cx="6400271" cy="51844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08330" y="2496220"/>
            <a:ext cx="6400271" cy="51844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solidFill>
                  <a:srgbClr val="000000"/>
                </a:solidFill>
              </a:defRPr>
            </a:lvl1pPr>
          </a:lstStyle>
          <a:p>
            <a:pPr>
              <a:defRPr/>
            </a:pPr>
            <a:fld id="{83299177-A0F9-4F7D-AC70-3DE11D9275F1}" type="datetime1">
              <a:rPr lang="en-US" smtClean="0"/>
              <a:pPr>
                <a:defRPr/>
              </a:pPr>
              <a:t>9/22/2022</a:t>
            </a:fld>
            <a:endParaRPr lang="en-US"/>
          </a:p>
        </p:txBody>
      </p:sp>
      <p:sp>
        <p:nvSpPr>
          <p:cNvPr id="6" name="Rectangle 5"/>
          <p:cNvSpPr>
            <a:spLocks noGrp="1" noChangeArrowheads="1"/>
          </p:cNvSpPr>
          <p:nvPr>
            <p:ph type="ftr" sz="quarter" idx="11"/>
          </p:nvPr>
        </p:nvSpPr>
        <p:spPr/>
        <p:txBody>
          <a:bodyPr/>
          <a:lstStyle>
            <a:lvl1pPr>
              <a:defRPr>
                <a:solidFill>
                  <a:srgbClr val="000000"/>
                </a:solidFill>
              </a:defRPr>
            </a:lvl1pPr>
          </a:lstStyle>
          <a:p>
            <a:pPr>
              <a:defRPr/>
            </a:pPr>
            <a:endParaRPr lang="en-US"/>
          </a:p>
        </p:txBody>
      </p:sp>
      <p:sp>
        <p:nvSpPr>
          <p:cNvPr id="7" name="Rectangle 6"/>
          <p:cNvSpPr>
            <a:spLocks noGrp="1" noChangeArrowheads="1"/>
          </p:cNvSpPr>
          <p:nvPr>
            <p:ph type="sldNum" sz="quarter" idx="12"/>
          </p:nvPr>
        </p:nvSpPr>
        <p:spPr/>
        <p:txBody>
          <a:bodyPr/>
          <a:lstStyle>
            <a:lvl1pPr>
              <a:defRPr>
                <a:solidFill>
                  <a:srgbClr val="000000"/>
                </a:solidFill>
              </a:defRPr>
            </a:lvl1pPr>
          </a:lstStyle>
          <a:p>
            <a:pPr>
              <a:defRPr/>
            </a:pPr>
            <a:fld id="{68DC8A37-0289-4278-945E-797DE5145CAE}" type="slidenum">
              <a:rPr lang="en-US"/>
              <a:pPr>
                <a:defRPr/>
              </a:pPr>
              <a:t>‹#›</a:t>
            </a:fld>
            <a:endParaRPr lang="en-US"/>
          </a:p>
        </p:txBody>
      </p:sp>
    </p:spTree>
    <p:extLst>
      <p:ext uri="{BB962C8B-B14F-4D97-AF65-F5344CB8AC3E}">
        <p14:creationId xmlns:p14="http://schemas.microsoft.com/office/powerpoint/2010/main" xmlns="" val="5297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48044" y="2157575"/>
            <a:ext cx="13248561" cy="3592390"/>
          </a:xfrm>
        </p:spPr>
        <p:txBody>
          <a:bodyPr anchor="b">
            <a:normAutofit/>
          </a:bodyPr>
          <a:lstStyle>
            <a:lvl1pPr>
              <a:defRPr sz="5998" b="0"/>
            </a:lvl1pPr>
          </a:lstStyle>
          <a:p>
            <a:r>
              <a:rPr lang="en-US"/>
              <a:t>Click to edit Master title style</a:t>
            </a:r>
            <a:endParaRPr/>
          </a:p>
        </p:txBody>
      </p:sp>
      <p:sp>
        <p:nvSpPr>
          <p:cNvPr id="3" name="Text Placeholder 2"/>
          <p:cNvSpPr>
            <a:spLocks noGrp="1"/>
          </p:cNvSpPr>
          <p:nvPr>
            <p:ph type="body" idx="1"/>
          </p:nvPr>
        </p:nvSpPr>
        <p:spPr>
          <a:xfrm>
            <a:off x="1048044" y="5736107"/>
            <a:ext cx="13248561" cy="1890166"/>
          </a:xfrm>
        </p:spPr>
        <p:txBody>
          <a:bodyPr anchor="t">
            <a:normAutofit/>
          </a:bodyPr>
          <a:lstStyle>
            <a:lvl1pPr marL="0" indent="0">
              <a:buNone/>
              <a:defRPr sz="2399">
                <a:solidFill>
                  <a:schemeClr val="tx1">
                    <a:lumMod val="75000"/>
                    <a:lumOff val="25000"/>
                  </a:schemeClr>
                </a:solidFill>
              </a:defRPr>
            </a:lvl1pPr>
            <a:lvl2pPr marL="457072" indent="0">
              <a:buNone/>
              <a:defRPr sz="1799">
                <a:solidFill>
                  <a:schemeClr val="tx1">
                    <a:tint val="75000"/>
                  </a:schemeClr>
                </a:solidFill>
              </a:defRPr>
            </a:lvl2pPr>
            <a:lvl3pPr marL="914145" indent="0">
              <a:buNone/>
              <a:defRPr sz="1600">
                <a:solidFill>
                  <a:schemeClr val="tx1">
                    <a:tint val="75000"/>
                  </a:schemeClr>
                </a:solidFill>
              </a:defRPr>
            </a:lvl3pPr>
            <a:lvl4pPr marL="1371216" indent="0">
              <a:buNone/>
              <a:defRPr sz="1400">
                <a:solidFill>
                  <a:schemeClr val="tx1">
                    <a:tint val="75000"/>
                  </a:schemeClr>
                </a:solidFill>
              </a:defRPr>
            </a:lvl4pPr>
            <a:lvl5pPr marL="1828287" indent="0">
              <a:buNone/>
              <a:defRPr sz="1400">
                <a:solidFill>
                  <a:schemeClr val="tx1">
                    <a:tint val="75000"/>
                  </a:schemeClr>
                </a:solidFill>
              </a:defRPr>
            </a:lvl5pPr>
            <a:lvl6pPr marL="2285360" indent="0">
              <a:buNone/>
              <a:defRPr sz="1400">
                <a:solidFill>
                  <a:schemeClr val="tx1">
                    <a:tint val="75000"/>
                  </a:schemeClr>
                </a:solidFill>
              </a:defRPr>
            </a:lvl6pPr>
            <a:lvl7pPr marL="2742432" indent="0">
              <a:buNone/>
              <a:defRPr sz="1400">
                <a:solidFill>
                  <a:schemeClr val="tx1">
                    <a:tint val="75000"/>
                  </a:schemeClr>
                </a:solidFill>
              </a:defRPr>
            </a:lvl7pPr>
            <a:lvl8pPr marL="3199504" indent="0">
              <a:buNone/>
              <a:defRPr sz="1400">
                <a:solidFill>
                  <a:schemeClr val="tx1">
                    <a:tint val="75000"/>
                  </a:schemeClr>
                </a:solidFill>
              </a:defRPr>
            </a:lvl8pPr>
            <a:lvl9pPr marL="3656576"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0F84E2-2D7A-43CF-AC90-352A289A783A}" type="datetime1">
              <a:rPr lang="en-US"/>
              <a:pPr/>
              <a:t>9/22/2022</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3436258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56048" y="2304206"/>
            <a:ext cx="6528277" cy="5482483"/>
          </a:xfrm>
        </p:spPr>
        <p:txBody>
          <a:bodyPr/>
          <a:lstStyle>
            <a:lvl1pPr>
              <a:defRPr sz="2399"/>
            </a:lvl1pPr>
            <a:lvl2pPr>
              <a:defRPr sz="1999"/>
            </a:lvl2pPr>
            <a:lvl3pPr>
              <a:defRPr sz="1799"/>
            </a:lvl3pPr>
            <a:lvl4pPr>
              <a:defRPr sz="1600"/>
            </a:lvl4pPr>
            <a:lvl5pPr>
              <a:defRPr sz="1600"/>
            </a:lvl5pPr>
            <a:lvl6pPr>
              <a:defRPr sz="1799"/>
            </a:lvl6pPr>
            <a:lvl7pPr>
              <a:defRPr sz="1799"/>
            </a:lvl7pPr>
            <a:lvl8pPr>
              <a:defRPr sz="1799"/>
            </a:lvl8pPr>
            <a:lvl9pPr>
              <a:defRPr sz="17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776331" y="2304206"/>
            <a:ext cx="6528277" cy="5482483"/>
          </a:xfrm>
        </p:spPr>
        <p:txBody>
          <a:bodyPr/>
          <a:lstStyle>
            <a:lvl1pPr>
              <a:defRPr sz="2399"/>
            </a:lvl1pPr>
            <a:lvl2pPr>
              <a:defRPr sz="1999"/>
            </a:lvl2pPr>
            <a:lvl3pPr>
              <a:defRPr sz="1799"/>
            </a:lvl3pPr>
            <a:lvl4pPr>
              <a:defRPr sz="1600"/>
            </a:lvl4pPr>
            <a:lvl5pPr>
              <a:defRPr sz="1600"/>
            </a:lvl5pPr>
            <a:lvl6pPr>
              <a:defRPr sz="1799"/>
            </a:lvl6pPr>
            <a:lvl7pPr>
              <a:defRPr sz="1799"/>
            </a:lvl7pPr>
            <a:lvl8pPr>
              <a:defRPr sz="1799"/>
            </a:lvl8pPr>
            <a:lvl9pPr>
              <a:defRPr sz="17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12952B5-7A2F-4CC8-B7CE-9234E21C2837}" type="datetime1">
              <a:rPr lang="en-US"/>
              <a:pPr/>
              <a:t>9/22/2022</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336760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59888" y="2119057"/>
            <a:ext cx="6496275" cy="921681"/>
          </a:xfrm>
        </p:spPr>
        <p:txBody>
          <a:bodyPr anchor="b">
            <a:normAutofit/>
          </a:bodyPr>
          <a:lstStyle>
            <a:lvl1pPr marL="0" indent="0">
              <a:buNone/>
              <a:defRPr sz="2399" b="1"/>
            </a:lvl1pPr>
            <a:lvl2pPr marL="457072" indent="0">
              <a:buNone/>
              <a:defRPr sz="1999" b="1"/>
            </a:lvl2pPr>
            <a:lvl3pPr marL="914145" indent="0">
              <a:buNone/>
              <a:defRPr sz="1799" b="1"/>
            </a:lvl3pPr>
            <a:lvl4pPr marL="1371216" indent="0">
              <a:buNone/>
              <a:defRPr sz="1600" b="1"/>
            </a:lvl4pPr>
            <a:lvl5pPr marL="1828287"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a:t>Edit Master text styles</a:t>
            </a:r>
          </a:p>
        </p:txBody>
      </p:sp>
      <p:sp>
        <p:nvSpPr>
          <p:cNvPr id="4" name="Content Placeholder 3"/>
          <p:cNvSpPr>
            <a:spLocks noGrp="1"/>
          </p:cNvSpPr>
          <p:nvPr>
            <p:ph sz="half" idx="2"/>
          </p:nvPr>
        </p:nvSpPr>
        <p:spPr>
          <a:xfrm>
            <a:off x="1059888" y="3159398"/>
            <a:ext cx="6496275" cy="4697433"/>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830334" y="2119057"/>
            <a:ext cx="6498275" cy="921681"/>
          </a:xfrm>
        </p:spPr>
        <p:txBody>
          <a:bodyPr anchor="b"/>
          <a:lstStyle>
            <a:lvl1pPr marL="0" indent="0">
              <a:buNone/>
              <a:defRPr sz="2399" b="1"/>
            </a:lvl1pPr>
            <a:lvl2pPr marL="457072" indent="0">
              <a:buNone/>
              <a:defRPr sz="1999" b="1"/>
            </a:lvl2pPr>
            <a:lvl3pPr marL="914145" indent="0">
              <a:buNone/>
              <a:defRPr sz="1799" b="1"/>
            </a:lvl3pPr>
            <a:lvl4pPr marL="1371216" indent="0">
              <a:buNone/>
              <a:defRPr sz="1600" b="1"/>
            </a:lvl4pPr>
            <a:lvl5pPr marL="1828287"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a:t>Edit Master text styles</a:t>
            </a:r>
          </a:p>
        </p:txBody>
      </p:sp>
      <p:sp>
        <p:nvSpPr>
          <p:cNvPr id="6" name="Content Placeholder 5"/>
          <p:cNvSpPr>
            <a:spLocks noGrp="1"/>
          </p:cNvSpPr>
          <p:nvPr>
            <p:ph sz="quarter" idx="4"/>
          </p:nvPr>
        </p:nvSpPr>
        <p:spPr>
          <a:xfrm>
            <a:off x="7830334" y="3159398"/>
            <a:ext cx="6498275" cy="4697433"/>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CE1DA07A-9201-4B4B-BAF2-015AFA30F520}" type="datetime1">
              <a:rPr lang="en-US"/>
              <a:pPr/>
              <a:t>9/22/2022</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4FAB73BC-B049-4115-A692-8D63A059BFB8}" type="slidenum">
              <a:rPr/>
              <a:pPr/>
              <a:t>‹#›</a:t>
            </a:fld>
            <a:endParaRPr dirty="0"/>
          </a:p>
        </p:txBody>
      </p:sp>
      <p:sp>
        <p:nvSpPr>
          <p:cNvPr id="10" name="Title 9"/>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xmlns="" val="231503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pPr/>
              <a:t>9/22/2022</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4FAB73BC-B049-4115-A692-8D63A059BFB8}" type="slidenum">
              <a:rPr/>
              <a:pPr/>
              <a:t>‹#›</a:t>
            </a:fld>
            <a:endParaRPr dirty="0"/>
          </a:p>
        </p:txBody>
      </p:sp>
      <p:sp>
        <p:nvSpPr>
          <p:cNvPr id="6" name="Title 5"/>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xmlns="" val="87401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a:pPr/>
              <a:t>9/22/2022</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345931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9885" y="576052"/>
            <a:ext cx="4953810" cy="2016174"/>
          </a:xfrm>
        </p:spPr>
        <p:txBody>
          <a:bodyPr anchor="b">
            <a:normAutofit/>
          </a:bodyPr>
          <a:lstStyle>
            <a:lvl1pPr>
              <a:defRPr sz="3199" b="0"/>
            </a:lvl1pPr>
          </a:lstStyle>
          <a:p>
            <a:r>
              <a:rPr lang="en-US"/>
              <a:t>Click to edit Master title style</a:t>
            </a:r>
            <a:endParaRPr/>
          </a:p>
        </p:txBody>
      </p:sp>
      <p:sp>
        <p:nvSpPr>
          <p:cNvPr id="3" name="Content Placeholder 2"/>
          <p:cNvSpPr>
            <a:spLocks noGrp="1"/>
          </p:cNvSpPr>
          <p:nvPr>
            <p:ph idx="1"/>
          </p:nvPr>
        </p:nvSpPr>
        <p:spPr>
          <a:xfrm>
            <a:off x="6528280" y="1248111"/>
            <a:ext cx="7609120" cy="6144543"/>
          </a:xfrm>
        </p:spPr>
        <p:txBody>
          <a:bodyPr>
            <a:normAutofit/>
          </a:bodyPr>
          <a:lstStyle>
            <a:lvl1pPr>
              <a:defRPr sz="2399"/>
            </a:lvl1pPr>
            <a:lvl2pPr>
              <a:defRPr sz="1999"/>
            </a:lvl2pPr>
            <a:lvl3pPr>
              <a:defRPr sz="1799"/>
            </a:lvl3pPr>
            <a:lvl4pPr>
              <a:defRPr sz="1600"/>
            </a:lvl4pPr>
            <a:lvl5pPr>
              <a:defRPr sz="1600"/>
            </a:lvl5pPr>
            <a:lvl6pPr>
              <a:defRPr sz="1999"/>
            </a:lvl6pPr>
            <a:lvl7pPr>
              <a:defRPr sz="1999"/>
            </a:lvl7pPr>
            <a:lvl8pPr>
              <a:defRPr sz="1999"/>
            </a:lvl8pPr>
            <a:lvl9pPr>
              <a:defRPr sz="19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59885" y="2592230"/>
            <a:ext cx="4953810" cy="4800425"/>
          </a:xfrm>
        </p:spPr>
        <p:txBody>
          <a:bodyPr>
            <a:normAutofit/>
          </a:bodyPr>
          <a:lstStyle>
            <a:lvl1pPr marL="0" indent="0">
              <a:lnSpc>
                <a:spcPct val="100000"/>
              </a:lnSpc>
              <a:buNone/>
              <a:defRPr sz="1400"/>
            </a:lvl1pPr>
            <a:lvl2pPr marL="457072" indent="0">
              <a:buNone/>
              <a:defRPr sz="1200"/>
            </a:lvl2pPr>
            <a:lvl3pPr marL="914145" indent="0">
              <a:buNone/>
              <a:defRPr sz="1000"/>
            </a:lvl3pPr>
            <a:lvl4pPr marL="1371216" indent="0">
              <a:buNone/>
              <a:defRPr sz="900"/>
            </a:lvl4pPr>
            <a:lvl5pPr marL="1828287" indent="0">
              <a:buNone/>
              <a:defRPr sz="900"/>
            </a:lvl5pPr>
            <a:lvl6pPr marL="2285360" indent="0">
              <a:buNone/>
              <a:defRPr sz="900"/>
            </a:lvl6pPr>
            <a:lvl7pPr marL="2742432" indent="0">
              <a:buNone/>
              <a:defRPr sz="900"/>
            </a:lvl7pPr>
            <a:lvl8pPr marL="3199504" indent="0">
              <a:buNone/>
              <a:defRPr sz="900"/>
            </a:lvl8pPr>
            <a:lvl9pPr marL="3656576"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6E2C9B-5FA2-460D-9BE7-B0812FC2A6FF}" type="datetime1">
              <a:rPr lang="en-US"/>
              <a:pPr/>
              <a:t>9/22/2022</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309925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9885" y="576051"/>
            <a:ext cx="4953810" cy="2016178"/>
          </a:xfrm>
        </p:spPr>
        <p:txBody>
          <a:bodyPr anchor="b">
            <a:normAutofit/>
          </a:bodyPr>
          <a:lstStyle>
            <a:lvl1pPr>
              <a:defRPr sz="3199" b="0"/>
            </a:lvl1pPr>
          </a:lstStyle>
          <a:p>
            <a:r>
              <a:rPr lang="en-US"/>
              <a:t>Click to edit Master title style</a:t>
            </a:r>
            <a:endParaRPr/>
          </a:p>
        </p:txBody>
      </p:sp>
      <p:sp>
        <p:nvSpPr>
          <p:cNvPr id="3" name="Picture Placeholder 2"/>
          <p:cNvSpPr>
            <a:spLocks noGrp="1"/>
          </p:cNvSpPr>
          <p:nvPr>
            <p:ph type="pic" idx="1"/>
          </p:nvPr>
        </p:nvSpPr>
        <p:spPr>
          <a:xfrm>
            <a:off x="6528280" y="1248111"/>
            <a:ext cx="7611202" cy="6144543"/>
          </a:xfrm>
        </p:spPr>
        <p:txBody>
          <a:bodyPr>
            <a:normAutofit/>
          </a:bodyPr>
          <a:lstStyle>
            <a:lvl1pPr marL="0" indent="0" algn="ctr">
              <a:buNone/>
              <a:defRPr sz="2399"/>
            </a:lvl1pPr>
            <a:lvl2pPr marL="457072" indent="0">
              <a:buNone/>
              <a:defRPr sz="2799"/>
            </a:lvl2pPr>
            <a:lvl3pPr marL="914145" indent="0">
              <a:buNone/>
              <a:defRPr sz="2399"/>
            </a:lvl3pPr>
            <a:lvl4pPr marL="1371216" indent="0">
              <a:buNone/>
              <a:defRPr sz="1999"/>
            </a:lvl4pPr>
            <a:lvl5pPr marL="1828287" indent="0">
              <a:buNone/>
              <a:defRPr sz="1999"/>
            </a:lvl5pPr>
            <a:lvl6pPr marL="2285360" indent="0">
              <a:buNone/>
              <a:defRPr sz="1999"/>
            </a:lvl6pPr>
            <a:lvl7pPr marL="2742432" indent="0">
              <a:buNone/>
              <a:defRPr sz="1999"/>
            </a:lvl7pPr>
            <a:lvl8pPr marL="3199504" indent="0">
              <a:buNone/>
              <a:defRPr sz="1999"/>
            </a:lvl8pPr>
            <a:lvl9pPr marL="3656576" indent="0">
              <a:buNone/>
              <a:defRPr sz="1999"/>
            </a:lvl9pPr>
          </a:lstStyle>
          <a:p>
            <a:r>
              <a:rPr lang="en-US" dirty="0"/>
              <a:t>Click icon to add picture</a:t>
            </a:r>
            <a:endParaRPr dirty="0"/>
          </a:p>
        </p:txBody>
      </p:sp>
      <p:sp>
        <p:nvSpPr>
          <p:cNvPr id="4" name="Text Placeholder 3"/>
          <p:cNvSpPr>
            <a:spLocks noGrp="1"/>
          </p:cNvSpPr>
          <p:nvPr>
            <p:ph type="body" sz="half" idx="2"/>
          </p:nvPr>
        </p:nvSpPr>
        <p:spPr>
          <a:xfrm>
            <a:off x="1059885" y="2592229"/>
            <a:ext cx="4953810" cy="4800424"/>
          </a:xfrm>
        </p:spPr>
        <p:txBody>
          <a:bodyPr>
            <a:normAutofit/>
          </a:bodyPr>
          <a:lstStyle>
            <a:lvl1pPr marL="0" indent="0">
              <a:lnSpc>
                <a:spcPct val="100000"/>
              </a:lnSpc>
              <a:buNone/>
              <a:defRPr sz="1400"/>
            </a:lvl1pPr>
            <a:lvl2pPr marL="457072" indent="0">
              <a:buNone/>
              <a:defRPr sz="1200"/>
            </a:lvl2pPr>
            <a:lvl3pPr marL="914145" indent="0">
              <a:buNone/>
              <a:defRPr sz="1000"/>
            </a:lvl3pPr>
            <a:lvl4pPr marL="1371216" indent="0">
              <a:buNone/>
              <a:defRPr sz="900"/>
            </a:lvl4pPr>
            <a:lvl5pPr marL="1828287" indent="0">
              <a:buNone/>
              <a:defRPr sz="900"/>
            </a:lvl5pPr>
            <a:lvl6pPr marL="2285360" indent="0">
              <a:buNone/>
              <a:defRPr sz="900"/>
            </a:lvl6pPr>
            <a:lvl7pPr marL="2742432" indent="0">
              <a:buNone/>
              <a:defRPr sz="900"/>
            </a:lvl7pPr>
            <a:lvl8pPr marL="3199504" indent="0">
              <a:buNone/>
              <a:defRPr sz="900"/>
            </a:lvl8pPr>
            <a:lvl9pPr marL="3656576"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374940-A916-4C8B-9648-02A2D3898F9E}" type="datetime1">
              <a:rPr lang="en-US"/>
              <a:pPr/>
              <a:t>9/22/2022</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226393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4772" y="460844"/>
            <a:ext cx="13248561" cy="1670147"/>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064772" y="2304206"/>
            <a:ext cx="13248561" cy="54824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056045" y="8008709"/>
            <a:ext cx="3456147" cy="460041"/>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a:pPr/>
              <a:t>9/22/2022</a:t>
            </a:fld>
            <a:endParaRPr dirty="0"/>
          </a:p>
        </p:txBody>
      </p:sp>
      <p:sp>
        <p:nvSpPr>
          <p:cNvPr id="5" name="Footer Placeholder 4"/>
          <p:cNvSpPr>
            <a:spLocks noGrp="1"/>
          </p:cNvSpPr>
          <p:nvPr>
            <p:ph type="ftr" sz="quarter" idx="3"/>
          </p:nvPr>
        </p:nvSpPr>
        <p:spPr>
          <a:xfrm>
            <a:off x="5088216" y="8008709"/>
            <a:ext cx="5184219" cy="460041"/>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dirty="0"/>
          </a:p>
        </p:txBody>
      </p:sp>
      <p:sp>
        <p:nvSpPr>
          <p:cNvPr id="6" name="Slide Number Placeholder 5"/>
          <p:cNvSpPr>
            <a:spLocks noGrp="1"/>
          </p:cNvSpPr>
          <p:nvPr>
            <p:ph type="sldNum" sz="quarter" idx="4"/>
          </p:nvPr>
        </p:nvSpPr>
        <p:spPr>
          <a:xfrm>
            <a:off x="10857186" y="8008709"/>
            <a:ext cx="3456147" cy="460041"/>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a:pPr/>
              <a:t>‹#›</a:t>
            </a:fld>
            <a:endParaRPr dirty="0"/>
          </a:p>
        </p:txBody>
      </p:sp>
      <p:pic>
        <p:nvPicPr>
          <p:cNvPr id="8" name="Picture 7"/>
          <p:cNvPicPr>
            <a:picLocks noChangeAspect="1"/>
          </p:cNvPicPr>
          <p:nvPr userDrawn="1"/>
        </p:nvPicPr>
        <p:blipFill rotWithShape="1">
          <a:blip r:embed="rId13" cstate="print">
            <a:extLst>
              <a:ext uri="{28A0092B-C50C-407E-A947-70E740481C1C}">
                <a14:useLocalDpi xmlns:a14="http://schemas.microsoft.com/office/drawing/2010/main" xmlns="" val="0"/>
              </a:ext>
            </a:extLst>
          </a:blip>
          <a:srcRect l="5735" t="23213" r="3640" b="21991"/>
          <a:stretch/>
        </p:blipFill>
        <p:spPr>
          <a:xfrm>
            <a:off x="12576869" y="338277"/>
            <a:ext cx="2376264" cy="1013058"/>
          </a:xfrm>
          <a:prstGeom prst="rect">
            <a:avLst/>
          </a:prstGeom>
        </p:spPr>
      </p:pic>
    </p:spTree>
    <p:extLst>
      <p:ext uri="{BB962C8B-B14F-4D97-AF65-F5344CB8AC3E}">
        <p14:creationId xmlns:p14="http://schemas.microsoft.com/office/powerpoint/2010/main" xmlns="" val="274048388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145" rtl="0" eaLnBrk="1" latinLnBrk="0" hangingPunct="1">
        <a:lnSpc>
          <a:spcPct val="90000"/>
        </a:lnSpc>
        <a:spcBef>
          <a:spcPct val="0"/>
        </a:spcBef>
        <a:buNone/>
        <a:defRPr sz="3199" kern="1200">
          <a:solidFill>
            <a:schemeClr val="tx2"/>
          </a:solidFill>
          <a:latin typeface="+mj-lt"/>
          <a:ea typeface="+mj-ea"/>
          <a:cs typeface="+mj-cs"/>
        </a:defRPr>
      </a:lvl1pPr>
    </p:titleStyle>
    <p:bodyStyle>
      <a:lvl1pPr marL="228536" indent="-228536" algn="l" defTabSz="914145" rtl="0" eaLnBrk="1" latinLnBrk="0" hangingPunct="1">
        <a:lnSpc>
          <a:spcPct val="90000"/>
        </a:lnSpc>
        <a:spcBef>
          <a:spcPts val="1000"/>
        </a:spcBef>
        <a:buFont typeface="Wingdings 2" pitchFamily="18" charset="2"/>
        <a:buChar char=""/>
        <a:defRPr sz="2399" kern="1200">
          <a:solidFill>
            <a:schemeClr val="tx2"/>
          </a:solidFill>
          <a:latin typeface="+mn-lt"/>
          <a:ea typeface="+mn-ea"/>
          <a:cs typeface="+mn-cs"/>
        </a:defRPr>
      </a:lvl1pPr>
      <a:lvl2pPr marL="685608" indent="-228536" algn="l" defTabSz="914145" rtl="0" eaLnBrk="1" latinLnBrk="0" hangingPunct="1">
        <a:lnSpc>
          <a:spcPct val="90000"/>
        </a:lnSpc>
        <a:spcBef>
          <a:spcPts val="500"/>
        </a:spcBef>
        <a:buFont typeface="Wingdings 2" pitchFamily="18" charset="2"/>
        <a:buChar char=""/>
        <a:defRPr sz="1999" kern="1200">
          <a:solidFill>
            <a:schemeClr val="tx2"/>
          </a:solidFill>
          <a:latin typeface="+mn-lt"/>
          <a:ea typeface="+mn-ea"/>
          <a:cs typeface="+mn-cs"/>
        </a:defRPr>
      </a:lvl2pPr>
      <a:lvl3pPr marL="1142680" indent="-228536" algn="l" defTabSz="914145" rtl="0" eaLnBrk="1" latinLnBrk="0" hangingPunct="1">
        <a:lnSpc>
          <a:spcPct val="90000"/>
        </a:lnSpc>
        <a:spcBef>
          <a:spcPts val="500"/>
        </a:spcBef>
        <a:buFont typeface="Wingdings 2" pitchFamily="18" charset="2"/>
        <a:buChar char=""/>
        <a:defRPr sz="1799" kern="1200">
          <a:solidFill>
            <a:schemeClr val="tx2"/>
          </a:solidFill>
          <a:latin typeface="+mn-lt"/>
          <a:ea typeface="+mn-ea"/>
          <a:cs typeface="+mn-cs"/>
        </a:defRPr>
      </a:lvl3pPr>
      <a:lvl4pPr marL="1599752" indent="-228536" algn="l" defTabSz="914145" rtl="0" eaLnBrk="1" latinLnBrk="0" hangingPunct="1">
        <a:lnSpc>
          <a:spcPct val="90000"/>
        </a:lnSpc>
        <a:spcBef>
          <a:spcPts val="500"/>
        </a:spcBef>
        <a:buFont typeface="Wingdings 2" pitchFamily="18" charset="2"/>
        <a:buChar char=""/>
        <a:defRPr sz="1600" kern="1200">
          <a:solidFill>
            <a:schemeClr val="tx2"/>
          </a:solidFill>
          <a:latin typeface="+mn-lt"/>
          <a:ea typeface="+mn-ea"/>
          <a:cs typeface="+mn-cs"/>
        </a:defRPr>
      </a:lvl4pPr>
      <a:lvl5pPr marL="2056824" indent="-228536" algn="l" defTabSz="914145" rtl="0" eaLnBrk="1" latinLnBrk="0" hangingPunct="1">
        <a:lnSpc>
          <a:spcPct val="90000"/>
        </a:lnSpc>
        <a:spcBef>
          <a:spcPts val="500"/>
        </a:spcBef>
        <a:buFont typeface="Wingdings 2" pitchFamily="18" charset="2"/>
        <a:buChar char=""/>
        <a:defRPr sz="1600" kern="1200">
          <a:solidFill>
            <a:schemeClr val="tx2"/>
          </a:solidFill>
          <a:latin typeface="+mn-lt"/>
          <a:ea typeface="+mn-ea"/>
          <a:cs typeface="+mn-cs"/>
        </a:defRPr>
      </a:lvl5pPr>
      <a:lvl6pPr marL="2513896" indent="-228536" algn="l" defTabSz="914145"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968" indent="-228536" algn="l" defTabSz="914145"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8040" indent="-228536" algn="l" defTabSz="914145"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5111" indent="-228536" algn="l" defTabSz="914145"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a:defPPr>
      <a:lvl1pPr marL="0" algn="l" defTabSz="914145" rtl="0" eaLnBrk="1" latinLnBrk="0" hangingPunct="1">
        <a:defRPr sz="1799" kern="1200">
          <a:solidFill>
            <a:schemeClr val="tx1"/>
          </a:solidFill>
          <a:latin typeface="+mn-lt"/>
          <a:ea typeface="+mn-ea"/>
          <a:cs typeface="+mn-cs"/>
        </a:defRPr>
      </a:lvl1pPr>
      <a:lvl2pPr marL="457072" algn="l" defTabSz="914145" rtl="0" eaLnBrk="1" latinLnBrk="0" hangingPunct="1">
        <a:defRPr sz="1799" kern="1200">
          <a:solidFill>
            <a:schemeClr val="tx1"/>
          </a:solidFill>
          <a:latin typeface="+mn-lt"/>
          <a:ea typeface="+mn-ea"/>
          <a:cs typeface="+mn-cs"/>
        </a:defRPr>
      </a:lvl2pPr>
      <a:lvl3pPr marL="914145" algn="l" defTabSz="914145" rtl="0" eaLnBrk="1" latinLnBrk="0" hangingPunct="1">
        <a:defRPr sz="1799" kern="1200">
          <a:solidFill>
            <a:schemeClr val="tx1"/>
          </a:solidFill>
          <a:latin typeface="+mn-lt"/>
          <a:ea typeface="+mn-ea"/>
          <a:cs typeface="+mn-cs"/>
        </a:defRPr>
      </a:lvl3pPr>
      <a:lvl4pPr marL="1371216" algn="l" defTabSz="914145" rtl="0" eaLnBrk="1" latinLnBrk="0" hangingPunct="1">
        <a:defRPr sz="1799" kern="1200">
          <a:solidFill>
            <a:schemeClr val="tx1"/>
          </a:solidFill>
          <a:latin typeface="+mn-lt"/>
          <a:ea typeface="+mn-ea"/>
          <a:cs typeface="+mn-cs"/>
        </a:defRPr>
      </a:lvl4pPr>
      <a:lvl5pPr marL="1828287" algn="l" defTabSz="914145" rtl="0" eaLnBrk="1" latinLnBrk="0" hangingPunct="1">
        <a:defRPr sz="1799" kern="1200">
          <a:solidFill>
            <a:schemeClr val="tx1"/>
          </a:solidFill>
          <a:latin typeface="+mn-lt"/>
          <a:ea typeface="+mn-ea"/>
          <a:cs typeface="+mn-cs"/>
        </a:defRPr>
      </a:lvl5pPr>
      <a:lvl6pPr marL="2285360" algn="l" defTabSz="914145" rtl="0" eaLnBrk="1" latinLnBrk="0" hangingPunct="1">
        <a:defRPr sz="1799" kern="1200">
          <a:solidFill>
            <a:schemeClr val="tx1"/>
          </a:solidFill>
          <a:latin typeface="+mn-lt"/>
          <a:ea typeface="+mn-ea"/>
          <a:cs typeface="+mn-cs"/>
        </a:defRPr>
      </a:lvl6pPr>
      <a:lvl7pPr marL="2742432" algn="l" defTabSz="914145" rtl="0" eaLnBrk="1" latinLnBrk="0" hangingPunct="1">
        <a:defRPr sz="1799" kern="1200">
          <a:solidFill>
            <a:schemeClr val="tx1"/>
          </a:solidFill>
          <a:latin typeface="+mn-lt"/>
          <a:ea typeface="+mn-ea"/>
          <a:cs typeface="+mn-cs"/>
        </a:defRPr>
      </a:lvl7pPr>
      <a:lvl8pPr marL="3199504" algn="l" defTabSz="914145" rtl="0" eaLnBrk="1" latinLnBrk="0" hangingPunct="1">
        <a:defRPr sz="1799" kern="1200">
          <a:solidFill>
            <a:schemeClr val="tx1"/>
          </a:solidFill>
          <a:latin typeface="+mn-lt"/>
          <a:ea typeface="+mn-ea"/>
          <a:cs typeface="+mn-cs"/>
        </a:defRPr>
      </a:lvl8pPr>
      <a:lvl9pPr marL="3656576" algn="l" defTabSz="914145" rtl="0" eaLnBrk="1" latinLnBrk="0" hangingPunct="1">
        <a:defRPr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2413" y="672061"/>
            <a:ext cx="10947315" cy="1344119"/>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342413" y="2304204"/>
            <a:ext cx="10947315" cy="52804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736644" y="7755356"/>
            <a:ext cx="1728523" cy="34402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5586B75A-687E-405C-8A0B-8D00578BA2C3}" type="datetime1">
              <a:rPr lang="en-US" smtClean="0"/>
              <a:pPr/>
              <a:t>9/22/2022</a:t>
            </a:fld>
            <a:endParaRPr lang="en-US" dirty="0"/>
          </a:p>
        </p:txBody>
      </p:sp>
      <p:sp>
        <p:nvSpPr>
          <p:cNvPr id="5" name="Footer Placeholder 4"/>
          <p:cNvSpPr>
            <a:spLocks noGrp="1"/>
          </p:cNvSpPr>
          <p:nvPr>
            <p:ph type="ftr" sz="quarter" idx="3"/>
          </p:nvPr>
        </p:nvSpPr>
        <p:spPr>
          <a:xfrm>
            <a:off x="1342414" y="7755356"/>
            <a:ext cx="7124156" cy="344029"/>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10753262" y="7755356"/>
            <a:ext cx="1536466" cy="34402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4FAB73BC-B049-4115-A692-8D63A059BFB8}" type="slidenum">
              <a:rPr lang="en-US" smtClean="0"/>
              <a:pPr/>
              <a:t>‹#›</a:t>
            </a:fld>
            <a:endParaRPr lang="en-US" dirty="0"/>
          </a:p>
        </p:txBody>
      </p:sp>
      <p:pic>
        <p:nvPicPr>
          <p:cNvPr id="8" name="Picture 7"/>
          <p:cNvPicPr>
            <a:picLocks noChangeAspect="1"/>
          </p:cNvPicPr>
          <p:nvPr userDrawn="1"/>
        </p:nvPicPr>
        <p:blipFill rotWithShape="1">
          <a:blip r:embed="rId15" cstate="print">
            <a:extLst>
              <a:ext uri="{28A0092B-C50C-407E-A947-70E740481C1C}">
                <a14:useLocalDpi xmlns:a14="http://schemas.microsoft.com/office/drawing/2010/main" xmlns="" val="0"/>
              </a:ext>
            </a:extLst>
          </a:blip>
          <a:srcRect l="5735" t="23213" r="3640" b="21991"/>
          <a:stretch/>
        </p:blipFill>
        <p:spPr>
          <a:xfrm>
            <a:off x="12576869" y="338277"/>
            <a:ext cx="2376264" cy="1013058"/>
          </a:xfrm>
          <a:prstGeom prst="rect">
            <a:avLst/>
          </a:prstGeom>
        </p:spPr>
      </p:pic>
    </p:spTree>
    <p:extLst>
      <p:ext uri="{BB962C8B-B14F-4D97-AF65-F5344CB8AC3E}">
        <p14:creationId xmlns:p14="http://schemas.microsoft.com/office/powerpoint/2010/main" xmlns="" val="68169075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19" rtl="0" eaLnBrk="1" latinLnBrk="0" hangingPunct="1">
        <a:lnSpc>
          <a:spcPct val="80000"/>
        </a:lnSpc>
        <a:spcBef>
          <a:spcPct val="0"/>
        </a:spcBef>
        <a:buNone/>
        <a:defRPr sz="4401" b="0" kern="1200">
          <a:solidFill>
            <a:schemeClr val="accent1"/>
          </a:solidFill>
          <a:latin typeface="+mj-lt"/>
          <a:ea typeface="+mj-ea"/>
          <a:cs typeface="+mj-cs"/>
        </a:defRPr>
      </a:lvl1pPr>
    </p:titleStyle>
    <p:bodyStyle>
      <a:lvl1pPr marL="274325" indent="-228605" algn="l" defTabSz="914419" rtl="0" eaLnBrk="1" latinLnBrk="0" hangingPunct="1">
        <a:lnSpc>
          <a:spcPct val="90000"/>
        </a:lnSpc>
        <a:spcBef>
          <a:spcPts val="18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1pPr>
      <a:lvl2pPr marL="594371" indent="-228605" algn="l" defTabSz="914419" rtl="0" eaLnBrk="1" latinLnBrk="0" hangingPunct="1">
        <a:lnSpc>
          <a:spcPct val="90000"/>
        </a:lnSpc>
        <a:spcBef>
          <a:spcPts val="10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2pPr>
      <a:lvl3pPr marL="777255" indent="-182884" algn="l" defTabSz="914419" rtl="0" eaLnBrk="1" latinLnBrk="0" hangingPunct="1">
        <a:lnSpc>
          <a:spcPct val="90000"/>
        </a:lnSpc>
        <a:spcBef>
          <a:spcPts val="6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3pPr>
      <a:lvl4pPr marL="960139" indent="-182884" algn="l" defTabSz="914419" rtl="0" eaLnBrk="1" latinLnBrk="0" hangingPunct="1">
        <a:lnSpc>
          <a:spcPct val="90000"/>
        </a:lnSpc>
        <a:spcBef>
          <a:spcPts val="6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4pPr>
      <a:lvl5pPr marL="1097301" indent="-137163" algn="l" defTabSz="914419" rtl="0" eaLnBrk="1" latinLnBrk="0" hangingPunct="1">
        <a:lnSpc>
          <a:spcPct val="90000"/>
        </a:lnSpc>
        <a:spcBef>
          <a:spcPts val="6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5pPr>
      <a:lvl6pPr marL="1234465" indent="-137163" algn="l" defTabSz="914419"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28" indent="-137163" algn="l" defTabSz="914419"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90" indent="-137163" algn="l" defTabSz="914419"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53" indent="-137163" algn="l" defTabSz="914419"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19" rtl="0" eaLnBrk="1" latinLnBrk="0" hangingPunct="1">
        <a:defRPr sz="1800" kern="1200">
          <a:solidFill>
            <a:schemeClr val="tx1"/>
          </a:solidFill>
          <a:latin typeface="+mn-lt"/>
          <a:ea typeface="+mn-ea"/>
          <a:cs typeface="+mn-cs"/>
        </a:defRPr>
      </a:lvl1pPr>
      <a:lvl2pPr marL="457209" algn="l" defTabSz="914419" rtl="0" eaLnBrk="1" latinLnBrk="0" hangingPunct="1">
        <a:defRPr sz="1800" kern="1200">
          <a:solidFill>
            <a:schemeClr val="tx1"/>
          </a:solidFill>
          <a:latin typeface="+mn-lt"/>
          <a:ea typeface="+mn-ea"/>
          <a:cs typeface="+mn-cs"/>
        </a:defRPr>
      </a:lvl2pPr>
      <a:lvl3pPr marL="914419" algn="l" defTabSz="914419" rtl="0" eaLnBrk="1" latinLnBrk="0" hangingPunct="1">
        <a:defRPr sz="1800" kern="1200">
          <a:solidFill>
            <a:schemeClr val="tx1"/>
          </a:solidFill>
          <a:latin typeface="+mn-lt"/>
          <a:ea typeface="+mn-ea"/>
          <a:cs typeface="+mn-cs"/>
        </a:defRPr>
      </a:lvl3pPr>
      <a:lvl4pPr marL="1371628" algn="l" defTabSz="914419" rtl="0" eaLnBrk="1" latinLnBrk="0" hangingPunct="1">
        <a:defRPr sz="1800" kern="1200">
          <a:solidFill>
            <a:schemeClr val="tx1"/>
          </a:solidFill>
          <a:latin typeface="+mn-lt"/>
          <a:ea typeface="+mn-ea"/>
          <a:cs typeface="+mn-cs"/>
        </a:defRPr>
      </a:lvl4pPr>
      <a:lvl5pPr marL="1828836" algn="l" defTabSz="914419" rtl="0" eaLnBrk="1" latinLnBrk="0" hangingPunct="1">
        <a:defRPr sz="1800" kern="1200">
          <a:solidFill>
            <a:schemeClr val="tx1"/>
          </a:solidFill>
          <a:latin typeface="+mn-lt"/>
          <a:ea typeface="+mn-ea"/>
          <a:cs typeface="+mn-cs"/>
        </a:defRPr>
      </a:lvl5pPr>
      <a:lvl6pPr marL="2286045" algn="l" defTabSz="914419" rtl="0" eaLnBrk="1" latinLnBrk="0" hangingPunct="1">
        <a:defRPr sz="1800" kern="1200">
          <a:solidFill>
            <a:schemeClr val="tx1"/>
          </a:solidFill>
          <a:latin typeface="+mn-lt"/>
          <a:ea typeface="+mn-ea"/>
          <a:cs typeface="+mn-cs"/>
        </a:defRPr>
      </a:lvl6pPr>
      <a:lvl7pPr marL="2743255" algn="l" defTabSz="914419" rtl="0" eaLnBrk="1" latinLnBrk="0" hangingPunct="1">
        <a:defRPr sz="1800" kern="1200">
          <a:solidFill>
            <a:schemeClr val="tx1"/>
          </a:solidFill>
          <a:latin typeface="+mn-lt"/>
          <a:ea typeface="+mn-ea"/>
          <a:cs typeface="+mn-cs"/>
        </a:defRPr>
      </a:lvl7pPr>
      <a:lvl8pPr marL="3200464" algn="l" defTabSz="914419" rtl="0" eaLnBrk="1" latinLnBrk="0" hangingPunct="1">
        <a:defRPr sz="1800" kern="1200">
          <a:solidFill>
            <a:schemeClr val="tx1"/>
          </a:solidFill>
          <a:latin typeface="+mn-lt"/>
          <a:ea typeface="+mn-ea"/>
          <a:cs typeface="+mn-cs"/>
        </a:defRPr>
      </a:lvl8pPr>
      <a:lvl9pPr marL="3657673" algn="l" defTabSz="91441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4838"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cstate="print"/>
          <a:stretch>
            <a:fillRect/>
          </a:stretch>
        </p:blipFill>
        <p:spPr>
          <a:xfrm>
            <a:off x="352" y="2261259"/>
            <a:ext cx="15360650" cy="4176177"/>
          </a:xfrm>
          <a:prstGeom prst="rect">
            <a:avLst/>
          </a:prstGeom>
        </p:spPr>
      </p:pic>
      <p:sp>
        <p:nvSpPr>
          <p:cNvPr id="10" name="Rectangle 9"/>
          <p:cNvSpPr/>
          <p:nvPr/>
        </p:nvSpPr>
        <p:spPr>
          <a:xfrm>
            <a:off x="352" y="-14645"/>
            <a:ext cx="15359946" cy="22759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Subtitle 2"/>
          <p:cNvSpPr>
            <a:spLocks noGrp="1"/>
          </p:cNvSpPr>
          <p:nvPr>
            <p:ph type="subTitle" idx="1"/>
          </p:nvPr>
        </p:nvSpPr>
        <p:spPr>
          <a:xfrm>
            <a:off x="626068" y="473439"/>
            <a:ext cx="14474454" cy="4824315"/>
          </a:xfrm>
        </p:spPr>
        <p:txBody>
          <a:bodyPr>
            <a:normAutofit/>
          </a:bodyPr>
          <a:lstStyle/>
          <a:p>
            <a:pPr>
              <a:lnSpc>
                <a:spcPct val="100000"/>
              </a:lnSpc>
            </a:pPr>
            <a:r>
              <a:rPr lang="en-US" sz="3000" b="1" dirty="0" smtClean="0">
                <a:solidFill>
                  <a:schemeClr val="bg1"/>
                </a:solidFill>
              </a:rPr>
              <a:t>Report </a:t>
            </a:r>
            <a:r>
              <a:rPr lang="en-US" sz="3000" b="1" dirty="0">
                <a:solidFill>
                  <a:schemeClr val="bg1"/>
                </a:solidFill>
              </a:rPr>
              <a:t>to the Standing Committee on Public Accounts on </a:t>
            </a:r>
            <a:r>
              <a:rPr lang="en-GB" sz="3000" b="1" dirty="0">
                <a:solidFill>
                  <a:schemeClr val="bg1"/>
                </a:solidFill>
              </a:rPr>
              <a:t>implementation of corrective measures and the ongoing processes to effect the Committee recommendations and those of the DPWI/SIU </a:t>
            </a:r>
            <a:r>
              <a:rPr lang="en-GB" sz="3000" b="1" dirty="0" smtClean="0">
                <a:solidFill>
                  <a:schemeClr val="bg1"/>
                </a:solidFill>
              </a:rPr>
              <a:t>investigations</a:t>
            </a:r>
            <a:endParaRPr lang="en-ZA" sz="3000" b="1" dirty="0">
              <a:solidFill>
                <a:schemeClr val="bg1"/>
              </a:solidFill>
            </a:endParaRPr>
          </a:p>
        </p:txBody>
      </p:sp>
      <p:pic>
        <p:nvPicPr>
          <p:cNvPr id="6" name="Picture 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127899" y="6839540"/>
            <a:ext cx="3765482" cy="1291888"/>
          </a:xfrm>
          <a:prstGeom prst="rect">
            <a:avLst/>
          </a:prstGeom>
        </p:spPr>
      </p:pic>
      <p:sp>
        <p:nvSpPr>
          <p:cNvPr id="2" name="Rectangle 1"/>
          <p:cNvSpPr/>
          <p:nvPr/>
        </p:nvSpPr>
        <p:spPr>
          <a:xfrm>
            <a:off x="6737737" y="6977548"/>
            <a:ext cx="7561237" cy="945515"/>
          </a:xfrm>
          <a:prstGeom prst="rect">
            <a:avLst/>
          </a:prstGeom>
        </p:spPr>
        <p:txBody>
          <a:bodyPr wrap="none">
            <a:spAutoFit/>
          </a:bodyPr>
          <a:lstStyle/>
          <a:p>
            <a:pPr algn="r"/>
            <a:r>
              <a:rPr lang="en-US" sz="2520" spc="38"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Standing Committee on Public Accounts (SCOPA)</a:t>
            </a:r>
          </a:p>
          <a:p>
            <a:pPr algn="r"/>
            <a:r>
              <a:rPr lang="en-US" sz="3024" b="1" spc="38" dirty="0" smtClean="0">
                <a:latin typeface="Arial" panose="020B0604020202020204" pitchFamily="34" charset="0"/>
                <a:ea typeface="Times New Roman" panose="02020603050405020304" pitchFamily="18" charset="0"/>
                <a:cs typeface="Times New Roman" panose="02020603050405020304" pitchFamily="18" charset="0"/>
              </a:rPr>
              <a:t> 21 SEPTEMBER 2022</a:t>
            </a:r>
            <a:r>
              <a:rPr lang="en-US" sz="2520" b="1" spc="38" dirty="0" smtClean="0">
                <a:latin typeface="Arial" panose="020B0604020202020204" pitchFamily="34" charset="0"/>
                <a:ea typeface="Times New Roman" panose="02020603050405020304" pitchFamily="18" charset="0"/>
                <a:cs typeface="Times New Roman" panose="02020603050405020304" pitchFamily="18" charset="0"/>
              </a:rPr>
              <a:t> </a:t>
            </a:r>
            <a:endParaRPr lang="en-GB" sz="2520" b="1" dirty="0"/>
          </a:p>
        </p:txBody>
      </p:sp>
    </p:spTree>
    <p:custDataLst>
      <p:tags r:id="rId1"/>
    </p:custDataLst>
    <p:extLst>
      <p:ext uri="{BB962C8B-B14F-4D97-AF65-F5344CB8AC3E}">
        <p14:creationId xmlns:p14="http://schemas.microsoft.com/office/powerpoint/2010/main" xmlns="" val="32678255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 xmlns:a16="http://schemas.microsoft.com/office/drawing/2014/main" id="{BC55959B-C655-5C41-9218-75B865D299AD}"/>
              </a:ext>
            </a:extLst>
          </p:cNvPr>
          <p:cNvGraphicFramePr>
            <a:graphicFrameLocks noGrp="1"/>
          </p:cNvGraphicFramePr>
          <p:nvPr>
            <p:extLst>
              <p:ext uri="{D42A27DB-BD31-4B8C-83A1-F6EECF244321}">
                <p14:modId xmlns:p14="http://schemas.microsoft.com/office/powerpoint/2010/main" xmlns="" val="219140699"/>
              </p:ext>
            </p:extLst>
          </p:nvPr>
        </p:nvGraphicFramePr>
        <p:xfrm>
          <a:off x="119485" y="1656085"/>
          <a:ext cx="15121680" cy="6583680"/>
        </p:xfrm>
        <a:graphic>
          <a:graphicData uri="http://schemas.openxmlformats.org/drawingml/2006/table">
            <a:tbl>
              <a:tblPr firstCol="1" bandRow="1">
                <a:tableStyleId>{93296810-A885-4BE3-A3E7-6D5BEEA58F35}</a:tableStyleId>
              </a:tblPr>
              <a:tblGrid>
                <a:gridCol w="2664296">
                  <a:extLst>
                    <a:ext uri="{9D8B030D-6E8A-4147-A177-3AD203B41FA5}">
                      <a16:colId xmlns="" xmlns:a16="http://schemas.microsoft.com/office/drawing/2014/main" val="1001693843"/>
                    </a:ext>
                  </a:extLst>
                </a:gridCol>
                <a:gridCol w="12457384">
                  <a:extLst>
                    <a:ext uri="{9D8B030D-6E8A-4147-A177-3AD203B41FA5}">
                      <a16:colId xmlns="" xmlns:a16="http://schemas.microsoft.com/office/drawing/2014/main" val="1138882096"/>
                    </a:ext>
                  </a:extLst>
                </a:gridCol>
              </a:tblGrid>
              <a:tr h="6264696">
                <a:tc>
                  <a:txBody>
                    <a:bodyPr/>
                    <a:lstStyle/>
                    <a:p>
                      <a:pPr marL="263525" indent="-263525" algn="l">
                        <a:lnSpc>
                          <a:spcPct val="100000"/>
                        </a:lnSpc>
                        <a:spcAft>
                          <a:spcPts val="0"/>
                        </a:spcAft>
                      </a:pPr>
                      <a:r>
                        <a:rPr lang="en-US" sz="2000" b="1" dirty="0">
                          <a:effectLst/>
                          <a:latin typeface="Calibri" panose="020F0502020204030204" pitchFamily="34" charset="0"/>
                          <a:ea typeface="+mn-ea"/>
                          <a:cs typeface="Calibri" panose="020F0502020204030204" pitchFamily="34" charset="0"/>
                        </a:rPr>
                        <a:t> 3. Legal action is taken against implicated companies, and processes to recover the money paid are set in motion</a:t>
                      </a:r>
                      <a:r>
                        <a:rPr lang="en-US" sz="2000" b="1" dirty="0" smtClean="0">
                          <a:effectLst/>
                          <a:latin typeface="Calibri" panose="020F0502020204030204" pitchFamily="34" charset="0"/>
                          <a:ea typeface="+mn-ea"/>
                          <a:cs typeface="Calibri" panose="020F0502020204030204" pitchFamily="34" charset="0"/>
                        </a:rPr>
                        <a:t>.</a:t>
                      </a:r>
                    </a:p>
                  </a:txBody>
                  <a:tcPr marL="51435" marR="51435" marT="0" marB="0"/>
                </a:tc>
                <a:tc>
                  <a:txBody>
                    <a:bodyPr/>
                    <a:lstStyle/>
                    <a:p>
                      <a:pPr algn="just"/>
                      <a:r>
                        <a:rPr lang="en-US" sz="1800" kern="1200" dirty="0">
                          <a:solidFill>
                            <a:schemeClr val="tx1"/>
                          </a:solidFill>
                          <a:effectLst/>
                          <a:latin typeface="Calibri" panose="020F0502020204030204" pitchFamily="34" charset="0"/>
                          <a:ea typeface="+mn-ea"/>
                          <a:cs typeface="Calibri" panose="020F0502020204030204" pitchFamily="34" charset="0"/>
                        </a:rPr>
                        <a:t>The SIU launched an application on </a:t>
                      </a:r>
                      <a:r>
                        <a:rPr lang="en-US" sz="1800" b="1" kern="1200" dirty="0">
                          <a:solidFill>
                            <a:schemeClr val="tx1"/>
                          </a:solidFill>
                          <a:effectLst/>
                          <a:latin typeface="Calibri" panose="020F0502020204030204" pitchFamily="34" charset="0"/>
                          <a:ea typeface="+mn-ea"/>
                          <a:cs typeface="Calibri" panose="020F0502020204030204" pitchFamily="34" charset="0"/>
                        </a:rPr>
                        <a:t>23 September 2020 </a:t>
                      </a:r>
                      <a:r>
                        <a:rPr lang="en-US" sz="1800" kern="1200" dirty="0">
                          <a:solidFill>
                            <a:schemeClr val="tx1"/>
                          </a:solidFill>
                          <a:effectLst/>
                          <a:latin typeface="Calibri" panose="020F0502020204030204" pitchFamily="34" charset="0"/>
                          <a:ea typeface="+mn-ea"/>
                          <a:cs typeface="Calibri" panose="020F0502020204030204" pitchFamily="34" charset="0"/>
                        </a:rPr>
                        <a:t>to freeze the service providers’ bank accounts. The Tribunal made an order by agreement that the service providers would not make any further claims for payment from the Department, the service providers would settle any proven claim and that the SIU will by a pre-determined date institute proceedings to set aside the contract. </a:t>
                      </a:r>
                      <a:endParaRPr lang="en-US" sz="1800" kern="1200" dirty="0" smtClean="0">
                        <a:solidFill>
                          <a:schemeClr val="tx1"/>
                        </a:solidFill>
                        <a:effectLst/>
                        <a:latin typeface="Calibri" panose="020F0502020204030204" pitchFamily="34" charset="0"/>
                        <a:ea typeface="+mn-ea"/>
                        <a:cs typeface="Calibri" panose="020F0502020204030204" pitchFamily="34" charset="0"/>
                      </a:endParaRPr>
                    </a:p>
                    <a:p>
                      <a:pPr algn="just"/>
                      <a:endParaRPr lang="en-US" sz="1800" kern="1200" dirty="0" smtClean="0">
                        <a:solidFill>
                          <a:schemeClr val="tx1"/>
                        </a:solidFill>
                        <a:effectLst/>
                        <a:latin typeface="Calibri" panose="020F0502020204030204" pitchFamily="34" charset="0"/>
                        <a:ea typeface="+mn-ea"/>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latin typeface="Calibri" panose="020F0502020204030204" pitchFamily="34" charset="0"/>
                          <a:ea typeface="+mn-ea"/>
                          <a:cs typeface="Calibri" panose="020F0502020204030204" pitchFamily="34" charset="0"/>
                        </a:rPr>
                        <a:t>CRIMINAL</a:t>
                      </a:r>
                      <a:r>
                        <a:rPr lang="en-US" sz="1800" b="1" kern="1200" baseline="0" dirty="0" smtClean="0">
                          <a:solidFill>
                            <a:schemeClr val="tx1"/>
                          </a:solidFill>
                          <a:effectLst/>
                          <a:latin typeface="Calibri" panose="020F0502020204030204" pitchFamily="34" charset="0"/>
                          <a:ea typeface="+mn-ea"/>
                          <a:cs typeface="Calibri" panose="020F0502020204030204" pitchFamily="34" charset="0"/>
                        </a:rPr>
                        <a:t> MATTERS:</a:t>
                      </a:r>
                    </a:p>
                    <a:p>
                      <a:pPr marL="0" marR="0" indent="0" algn="just" defTabSz="914419"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Calibri" panose="020F0502020204030204" pitchFamily="34" charset="0"/>
                          <a:ea typeface="+mn-ea"/>
                          <a:cs typeface="Calibri" panose="020F0502020204030204" pitchFamily="34" charset="0"/>
                        </a:rPr>
                        <a:t>The SIU received</a:t>
                      </a:r>
                      <a:r>
                        <a:rPr lang="en-US" sz="1800" kern="1200" baseline="0" dirty="0" smtClean="0">
                          <a:solidFill>
                            <a:schemeClr val="tx1"/>
                          </a:solidFill>
                          <a:effectLst/>
                          <a:latin typeface="Calibri" panose="020F0502020204030204" pitchFamily="34" charset="0"/>
                          <a:ea typeface="+mn-ea"/>
                          <a:cs typeface="Calibri" panose="020F0502020204030204" pitchFamily="34" charset="0"/>
                        </a:rPr>
                        <a:t> correspondence from the NPA in March 2021 indicating that the matter was erroneously referred to the National Director of Public Prosecutions in Polokwane. The matter was transferred back to the Director of Public Prosecutions’ office in Pretoria. The matter is </a:t>
                      </a:r>
                      <a:r>
                        <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rPr>
                        <a:t>now with the Police and the SIU met with the lead investigator on the matter for a briefing session. The lead investigator from the Police has made contact with DPWI to retrieve all the original records.  The Department has provided the Police with the records on </a:t>
                      </a:r>
                      <a:r>
                        <a:rPr kumimoji="0" lang="en-US" sz="1800" b="1"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rPr>
                        <a:t>22 July 2021</a:t>
                      </a:r>
                      <a:r>
                        <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rPr>
                        <a:t>. As a result thereof the lead Investigator was able to register a criminal case on </a:t>
                      </a:r>
                      <a:r>
                        <a:rPr kumimoji="0" lang="en-US" sz="1800" b="1"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rPr>
                        <a:t>22 July 2021 </a:t>
                      </a:r>
                      <a:r>
                        <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rPr>
                        <a:t>at SAPS Pretoria-Central:  CAS 359/07/2021. The investigation is still on-going.</a:t>
                      </a:r>
                    </a:p>
                    <a:p>
                      <a:pPr algn="just"/>
                      <a:endParaRPr lang="en-US" sz="1800" kern="1200" dirty="0" smtClean="0">
                        <a:solidFill>
                          <a:schemeClr val="tx1"/>
                        </a:solidFill>
                        <a:effectLst/>
                        <a:latin typeface="Calibri" panose="020F0502020204030204" pitchFamily="34" charset="0"/>
                        <a:ea typeface="+mn-ea"/>
                        <a:cs typeface="Calibri" panose="020F0502020204030204" pitchFamily="34" charset="0"/>
                      </a:endParaRPr>
                    </a:p>
                    <a:p>
                      <a:pPr algn="just"/>
                      <a:r>
                        <a:rPr lang="en-US" sz="1800" b="1" kern="1200" dirty="0" smtClean="0">
                          <a:solidFill>
                            <a:schemeClr val="tx1"/>
                          </a:solidFill>
                          <a:effectLst/>
                          <a:latin typeface="Calibri" panose="020F0502020204030204" pitchFamily="34" charset="0"/>
                          <a:ea typeface="+mn-ea"/>
                          <a:cs typeface="Calibri" panose="020F0502020204030204" pitchFamily="34" charset="0"/>
                        </a:rPr>
                        <a:t>RECOVERY</a:t>
                      </a:r>
                      <a:r>
                        <a:rPr lang="en-US" sz="1800" b="1" kern="1200" baseline="0" dirty="0" smtClean="0">
                          <a:solidFill>
                            <a:schemeClr val="tx1"/>
                          </a:solidFill>
                          <a:effectLst/>
                          <a:latin typeface="Calibri" panose="020F0502020204030204" pitchFamily="34" charset="0"/>
                          <a:ea typeface="+mn-ea"/>
                          <a:cs typeface="Calibri" panose="020F0502020204030204" pitchFamily="34" charset="0"/>
                        </a:rPr>
                        <a:t> OF FUNDS:</a:t>
                      </a:r>
                    </a:p>
                    <a:p>
                      <a:pPr algn="just"/>
                      <a:r>
                        <a:rPr lang="en-US" sz="1800" kern="1200" dirty="0" smtClean="0">
                          <a:solidFill>
                            <a:schemeClr val="tx1"/>
                          </a:solidFill>
                          <a:effectLst/>
                          <a:latin typeface="Calibri" panose="020F0502020204030204" pitchFamily="34" charset="0"/>
                          <a:ea typeface="+mn-ea"/>
                          <a:cs typeface="Calibri" panose="020F0502020204030204" pitchFamily="34" charset="0"/>
                        </a:rPr>
                        <a:t>On </a:t>
                      </a:r>
                      <a:r>
                        <a:rPr lang="en-US" sz="1800" b="1" kern="1200" dirty="0">
                          <a:solidFill>
                            <a:schemeClr val="tx1"/>
                          </a:solidFill>
                          <a:effectLst/>
                          <a:latin typeface="Calibri" panose="020F0502020204030204" pitchFamily="34" charset="0"/>
                          <a:ea typeface="+mn-ea"/>
                          <a:cs typeface="Calibri" panose="020F0502020204030204" pitchFamily="34" charset="0"/>
                        </a:rPr>
                        <a:t>17 November 2020</a:t>
                      </a:r>
                      <a:r>
                        <a:rPr lang="en-US" sz="1800" kern="1200" dirty="0">
                          <a:solidFill>
                            <a:schemeClr val="tx1"/>
                          </a:solidFill>
                          <a:effectLst/>
                          <a:latin typeface="Calibri" panose="020F0502020204030204" pitchFamily="34" charset="0"/>
                          <a:ea typeface="+mn-ea"/>
                          <a:cs typeface="Calibri" panose="020F0502020204030204" pitchFamily="34" charset="0"/>
                        </a:rPr>
                        <a:t>, the SIU instituted legal action against Caledon River Properties (Pty) Ltd t/a </a:t>
                      </a:r>
                      <a:r>
                        <a:rPr lang="en-US" sz="1800" kern="1200" dirty="0" err="1">
                          <a:solidFill>
                            <a:schemeClr val="tx1"/>
                          </a:solidFill>
                          <a:effectLst/>
                          <a:latin typeface="Calibri" panose="020F0502020204030204" pitchFamily="34" charset="0"/>
                          <a:ea typeface="+mn-ea"/>
                          <a:cs typeface="Calibri" panose="020F0502020204030204" pitchFamily="34" charset="0"/>
                        </a:rPr>
                        <a:t>Magwa</a:t>
                      </a:r>
                      <a:r>
                        <a:rPr lang="en-US" sz="1800" kern="1200" dirty="0">
                          <a:solidFill>
                            <a:schemeClr val="tx1"/>
                          </a:solidFill>
                          <a:effectLst/>
                          <a:latin typeface="Calibri" panose="020F0502020204030204" pitchFamily="34" charset="0"/>
                          <a:ea typeface="+mn-ea"/>
                          <a:cs typeface="Calibri" panose="020F0502020204030204" pitchFamily="34" charset="0"/>
                        </a:rPr>
                        <a:t> and </a:t>
                      </a:r>
                      <a:r>
                        <a:rPr lang="en-US" sz="1800" kern="1200" dirty="0" err="1">
                          <a:solidFill>
                            <a:schemeClr val="tx1"/>
                          </a:solidFill>
                          <a:effectLst/>
                          <a:latin typeface="Calibri" panose="020F0502020204030204" pitchFamily="34" charset="0"/>
                          <a:ea typeface="+mn-ea"/>
                          <a:cs typeface="Calibri" panose="020F0502020204030204" pitchFamily="34" charset="0"/>
                        </a:rPr>
                        <a:t>Profteam</a:t>
                      </a:r>
                      <a:r>
                        <a:rPr lang="en-US" sz="1800" kern="1200" dirty="0">
                          <a:solidFill>
                            <a:schemeClr val="tx1"/>
                          </a:solidFill>
                          <a:effectLst/>
                          <a:latin typeface="Calibri" panose="020F0502020204030204" pitchFamily="34" charset="0"/>
                          <a:ea typeface="+mn-ea"/>
                          <a:cs typeface="Calibri" panose="020F0502020204030204" pitchFamily="34" charset="0"/>
                        </a:rPr>
                        <a:t> CC with the Special Tribunal under case number GP17/2020. </a:t>
                      </a:r>
                      <a:r>
                        <a:rPr lang="en-US" sz="1800" kern="1200" dirty="0" smtClean="0">
                          <a:solidFill>
                            <a:schemeClr val="tx1"/>
                          </a:solidFill>
                          <a:effectLst/>
                          <a:latin typeface="Calibri" panose="020F0502020204030204" pitchFamily="34" charset="0"/>
                          <a:ea typeface="+mn-ea"/>
                          <a:cs typeface="Calibri" panose="020F0502020204030204" pitchFamily="34" charset="0"/>
                        </a:rPr>
                        <a:t>The </a:t>
                      </a:r>
                      <a:r>
                        <a:rPr lang="en-US" sz="1800" kern="1200" dirty="0">
                          <a:solidFill>
                            <a:schemeClr val="tx1"/>
                          </a:solidFill>
                          <a:effectLst/>
                          <a:latin typeface="Calibri" panose="020F0502020204030204" pitchFamily="34" charset="0"/>
                          <a:ea typeface="+mn-ea"/>
                          <a:cs typeface="Calibri" panose="020F0502020204030204" pitchFamily="34" charset="0"/>
                        </a:rPr>
                        <a:t>application is opposed and the matter has been enrolled to argue jurisdiction which was raised as a point in </a:t>
                      </a:r>
                      <a:r>
                        <a:rPr lang="en-US" sz="1800" kern="1200" dirty="0" err="1">
                          <a:solidFill>
                            <a:schemeClr val="tx1"/>
                          </a:solidFill>
                          <a:effectLst/>
                          <a:latin typeface="Calibri" panose="020F0502020204030204" pitchFamily="34" charset="0"/>
                          <a:ea typeface="+mn-ea"/>
                          <a:cs typeface="Calibri" panose="020F0502020204030204" pitchFamily="34" charset="0"/>
                        </a:rPr>
                        <a:t>limine</a:t>
                      </a:r>
                      <a:r>
                        <a:rPr lang="en-US" sz="1800" kern="1200" dirty="0">
                          <a:solidFill>
                            <a:schemeClr val="tx1"/>
                          </a:solidFill>
                          <a:effectLst/>
                          <a:latin typeface="Calibri" panose="020F0502020204030204" pitchFamily="34" charset="0"/>
                          <a:ea typeface="+mn-ea"/>
                          <a:cs typeface="Calibri" panose="020F0502020204030204" pitchFamily="34" charset="0"/>
                        </a:rPr>
                        <a:t>. The matter was heard on </a:t>
                      </a:r>
                      <a:r>
                        <a:rPr lang="en-US" sz="1800" b="1" kern="1200" dirty="0">
                          <a:solidFill>
                            <a:schemeClr val="tx1"/>
                          </a:solidFill>
                          <a:effectLst/>
                          <a:latin typeface="Calibri" panose="020F0502020204030204" pitchFamily="34" charset="0"/>
                          <a:ea typeface="+mn-ea"/>
                          <a:cs typeface="Calibri" panose="020F0502020204030204" pitchFamily="34" charset="0"/>
                        </a:rPr>
                        <a:t>Tuesday 26 January 2021 </a:t>
                      </a:r>
                      <a:r>
                        <a:rPr lang="en-US" sz="1800" kern="1200" dirty="0">
                          <a:solidFill>
                            <a:schemeClr val="tx1"/>
                          </a:solidFill>
                          <a:effectLst/>
                          <a:latin typeface="Calibri" panose="020F0502020204030204" pitchFamily="34" charset="0"/>
                          <a:ea typeface="+mn-ea"/>
                          <a:cs typeface="Calibri" panose="020F0502020204030204" pitchFamily="34" charset="0"/>
                        </a:rPr>
                        <a:t>in the Special Tribunal. The Tribunal on </a:t>
                      </a:r>
                      <a:r>
                        <a:rPr lang="en-US" sz="1800" b="1" kern="1200" dirty="0">
                          <a:solidFill>
                            <a:schemeClr val="tx1"/>
                          </a:solidFill>
                          <a:effectLst/>
                          <a:latin typeface="Calibri" panose="020F0502020204030204" pitchFamily="34" charset="0"/>
                          <a:ea typeface="+mn-ea"/>
                          <a:cs typeface="Calibri" panose="020F0502020204030204" pitchFamily="34" charset="0"/>
                        </a:rPr>
                        <a:t>25 February 2021 </a:t>
                      </a:r>
                      <a:r>
                        <a:rPr lang="en-US" sz="1800" kern="1200" dirty="0">
                          <a:solidFill>
                            <a:schemeClr val="tx1"/>
                          </a:solidFill>
                          <a:effectLst/>
                          <a:latin typeface="Calibri" panose="020F0502020204030204" pitchFamily="34" charset="0"/>
                          <a:ea typeface="+mn-ea"/>
                          <a:cs typeface="Calibri" panose="020F0502020204030204" pitchFamily="34" charset="0"/>
                        </a:rPr>
                        <a:t>dismissed the respondent’s points in </a:t>
                      </a:r>
                      <a:r>
                        <a:rPr lang="en-US" sz="1800" kern="1200" dirty="0" err="1">
                          <a:solidFill>
                            <a:schemeClr val="tx1"/>
                          </a:solidFill>
                          <a:effectLst/>
                          <a:latin typeface="Calibri" panose="020F0502020204030204" pitchFamily="34" charset="0"/>
                          <a:ea typeface="+mn-ea"/>
                          <a:cs typeface="Calibri" panose="020F0502020204030204" pitchFamily="34" charset="0"/>
                        </a:rPr>
                        <a:t>limine</a:t>
                      </a:r>
                      <a:r>
                        <a:rPr lang="en-US" sz="1800" kern="1200" dirty="0">
                          <a:solidFill>
                            <a:schemeClr val="tx1"/>
                          </a:solidFill>
                          <a:effectLst/>
                          <a:latin typeface="Calibri" panose="020F0502020204030204" pitchFamily="34" charset="0"/>
                          <a:ea typeface="+mn-ea"/>
                          <a:cs typeface="Calibri" panose="020F0502020204030204" pitchFamily="34" charset="0"/>
                        </a:rPr>
                        <a:t> and the matter will proceed in the absence of any appeal. </a:t>
                      </a:r>
                      <a:endParaRPr lang="en-US" sz="1800" kern="1200" dirty="0" smtClean="0">
                        <a:solidFill>
                          <a:schemeClr val="tx1"/>
                        </a:solidFill>
                        <a:effectLst/>
                        <a:latin typeface="Calibri" panose="020F0502020204030204" pitchFamily="34" charset="0"/>
                        <a:ea typeface="+mn-ea"/>
                        <a:cs typeface="Calibri" panose="020F0502020204030204" pitchFamily="34" charset="0"/>
                      </a:endParaRPr>
                    </a:p>
                    <a:p>
                      <a:pPr algn="just"/>
                      <a:endParaRPr lang="en-US" sz="1800" kern="1200" dirty="0" smtClean="0">
                        <a:solidFill>
                          <a:schemeClr val="tx1"/>
                        </a:solidFill>
                        <a:effectLst/>
                        <a:highlight>
                          <a:srgbClr val="FFFF00"/>
                        </a:highlight>
                        <a:latin typeface="Calibri" panose="020F0502020204030204" pitchFamily="34" charset="0"/>
                        <a:ea typeface="+mn-ea"/>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On </a:t>
                      </a:r>
                      <a:r>
                        <a:rPr lang="en-US" sz="18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9 March 2022</a:t>
                      </a:r>
                      <a:r>
                        <a:rPr lang="en-US"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the Special Tribunal judgment was handed down on the matter. The judgment strips the contractor, </a:t>
                      </a:r>
                      <a:r>
                        <a:rPr lang="en-US" sz="18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Magwa</a:t>
                      </a:r>
                      <a:r>
                        <a:rPr lang="en-US"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and principal agent, Caledon/aka </a:t>
                      </a:r>
                      <a:r>
                        <a:rPr lang="en-US" sz="18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Profteam</a:t>
                      </a:r>
                      <a:r>
                        <a:rPr lang="en-US"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of any profits arising from the </a:t>
                      </a:r>
                      <a:r>
                        <a:rPr lang="en-US" sz="18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BeitBridge</a:t>
                      </a:r>
                      <a:r>
                        <a:rPr lang="en-US"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Border Fence project.</a:t>
                      </a:r>
                    </a:p>
                    <a:p>
                      <a:pPr marL="0" marR="0" indent="0" algn="just" defTabSz="914419" rtl="0" eaLnBrk="1" fontAlgn="auto" latinLnBrk="0" hangingPunct="1">
                        <a:lnSpc>
                          <a:spcPct val="100000"/>
                        </a:lnSpc>
                        <a:spcBef>
                          <a:spcPts val="0"/>
                        </a:spcBef>
                        <a:spcAft>
                          <a:spcPts val="0"/>
                        </a:spcAft>
                        <a:buClrTx/>
                        <a:buSzTx/>
                        <a:buFontTx/>
                        <a:buNone/>
                        <a:tabLst/>
                        <a:defRPr/>
                      </a:pPr>
                      <a:endParaRPr lang="en-US" sz="1800" b="0" kern="1200" dirty="0" smtClean="0">
                        <a:solidFill>
                          <a:schemeClr val="tx1"/>
                        </a:solidFill>
                        <a:effectLst/>
                        <a:latin typeface="Calibri" panose="020F0502020204030204" pitchFamily="34" charset="0"/>
                        <a:ea typeface="+mn-ea"/>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r>
                        <a:rPr lang="en-US" sz="1800" b="0" kern="1200" dirty="0" smtClean="0">
                          <a:solidFill>
                            <a:srgbClr val="FF0000"/>
                          </a:solidFill>
                          <a:effectLst/>
                          <a:latin typeface="Calibri" panose="020F0502020204030204" pitchFamily="34" charset="0"/>
                          <a:ea typeface="+mn-ea"/>
                          <a:cs typeface="Calibri" panose="020F0502020204030204" pitchFamily="34" charset="0"/>
                        </a:rPr>
                        <a:t>The</a:t>
                      </a:r>
                      <a:r>
                        <a:rPr lang="en-US" sz="1800" b="0" kern="1200" baseline="0" dirty="0" smtClean="0">
                          <a:solidFill>
                            <a:srgbClr val="FF0000"/>
                          </a:solidFill>
                          <a:effectLst/>
                          <a:latin typeface="Calibri" panose="020F0502020204030204" pitchFamily="34" charset="0"/>
                          <a:ea typeface="+mn-ea"/>
                          <a:cs typeface="Calibri" panose="020F0502020204030204" pitchFamily="34" charset="0"/>
                        </a:rPr>
                        <a:t> judgment of the </a:t>
                      </a:r>
                      <a:r>
                        <a:rPr lang="en-US" sz="1800" b="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Special Tribunal was appealed on the 19</a:t>
                      </a:r>
                      <a:r>
                        <a:rPr lang="en-US" sz="1800" b="0" baseline="300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th</a:t>
                      </a:r>
                      <a:r>
                        <a:rPr lang="en-US" sz="1800" b="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May by the</a:t>
                      </a:r>
                      <a:r>
                        <a:rPr lang="en-US" sz="1800" b="0" baseline="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contractor and principal agent. </a:t>
                      </a:r>
                      <a:r>
                        <a:rPr lang="en-US" sz="1800" b="1" baseline="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Their appeal was dismissed with costs on the 7</a:t>
                      </a:r>
                      <a:r>
                        <a:rPr lang="en-US" sz="1800" b="1" baseline="300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th</a:t>
                      </a:r>
                      <a:r>
                        <a:rPr lang="en-US" sz="1800" b="1" baseline="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September 2022.  </a:t>
                      </a:r>
                    </a:p>
                    <a:p>
                      <a:pPr marL="0" marR="0" indent="0" algn="just" defTabSz="914419" rtl="0" eaLnBrk="1" fontAlgn="auto" latinLnBrk="0" hangingPunct="1">
                        <a:lnSpc>
                          <a:spcPct val="100000"/>
                        </a:lnSpc>
                        <a:spcBef>
                          <a:spcPts val="0"/>
                        </a:spcBef>
                        <a:spcAft>
                          <a:spcPts val="0"/>
                        </a:spcAft>
                        <a:buClrTx/>
                        <a:buSzTx/>
                        <a:buFontTx/>
                        <a:buNone/>
                        <a:tabLst/>
                        <a:defRPr/>
                      </a:pPr>
                      <a:endParaRPr lang="en-US" sz="1800" b="1" kern="1200" dirty="0">
                        <a:solidFill>
                          <a:srgbClr val="FF0000"/>
                        </a:solidFill>
                        <a:effectLst/>
                        <a:latin typeface="Calibri" panose="020F0502020204030204" pitchFamily="34" charset="0"/>
                        <a:ea typeface="+mn-ea"/>
                        <a:cs typeface="Calibri" panose="020F0502020204030204" pitchFamily="34" charset="0"/>
                      </a:endParaRPr>
                    </a:p>
                  </a:txBody>
                  <a:tcPr marL="51435" marR="51435" marT="0" marB="0"/>
                </a:tc>
                <a:extLst>
                  <a:ext uri="{0D108BD9-81ED-4DB2-BD59-A6C34878D82A}">
                    <a16:rowId xmlns="" xmlns:a16="http://schemas.microsoft.com/office/drawing/2014/main" val="3664017623"/>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407517" y="3672309"/>
            <a:ext cx="692818" cy="369332"/>
          </a:xfrm>
          <a:prstGeom prst="rect">
            <a:avLst/>
          </a:prstGeom>
          <a:solidFill>
            <a:srgbClr val="FFFF00"/>
          </a:solidFill>
        </p:spPr>
        <p:txBody>
          <a:bodyPr wrap="none" rtlCol="0">
            <a:spAutoFit/>
          </a:bodyPr>
          <a:lstStyle/>
          <a:p>
            <a:r>
              <a:rPr lang="en-ZA" b="1" dirty="0" smtClean="0"/>
              <a:t>GRC</a:t>
            </a:r>
            <a:endParaRPr lang="en-ZA" b="1" dirty="0"/>
          </a:p>
        </p:txBody>
      </p:sp>
    </p:spTree>
    <p:extLst>
      <p:ext uri="{BB962C8B-B14F-4D97-AF65-F5344CB8AC3E}">
        <p14:creationId xmlns:p14="http://schemas.microsoft.com/office/powerpoint/2010/main" xmlns="" val="34252119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BC55959B-C655-5C41-9218-75B865D299AD}"/>
              </a:ext>
            </a:extLst>
          </p:cNvPr>
          <p:cNvGraphicFramePr>
            <a:graphicFrameLocks noGrp="1"/>
          </p:cNvGraphicFramePr>
          <p:nvPr>
            <p:extLst>
              <p:ext uri="{D42A27DB-BD31-4B8C-83A1-F6EECF244321}">
                <p14:modId xmlns:p14="http://schemas.microsoft.com/office/powerpoint/2010/main" xmlns="" val="3071583169"/>
              </p:ext>
            </p:extLst>
          </p:nvPr>
        </p:nvGraphicFramePr>
        <p:xfrm>
          <a:off x="72008" y="1656085"/>
          <a:ext cx="15169157" cy="6583680"/>
        </p:xfrm>
        <a:graphic>
          <a:graphicData uri="http://schemas.openxmlformats.org/drawingml/2006/table">
            <a:tbl>
              <a:tblPr firstCol="1" bandRow="1">
                <a:tableStyleId>{93296810-A885-4BE3-A3E7-6D5BEEA58F35}</a:tableStyleId>
              </a:tblPr>
              <a:tblGrid>
                <a:gridCol w="3169674">
                  <a:extLst>
                    <a:ext uri="{9D8B030D-6E8A-4147-A177-3AD203B41FA5}">
                      <a16:colId xmlns:a16="http://schemas.microsoft.com/office/drawing/2014/main" xmlns="" val="1001693843"/>
                    </a:ext>
                  </a:extLst>
                </a:gridCol>
                <a:gridCol w="11999483">
                  <a:extLst>
                    <a:ext uri="{9D8B030D-6E8A-4147-A177-3AD203B41FA5}">
                      <a16:colId xmlns:a16="http://schemas.microsoft.com/office/drawing/2014/main" xmlns="" val="1138882096"/>
                    </a:ext>
                  </a:extLst>
                </a:gridCol>
              </a:tblGrid>
              <a:tr h="6264696">
                <a:tc>
                  <a:txBody>
                    <a:bodyPr/>
                    <a:lstStyle/>
                    <a:p>
                      <a:pPr algn="l">
                        <a:lnSpc>
                          <a:spcPct val="110000"/>
                        </a:lnSpc>
                        <a:spcAft>
                          <a:spcPts val="0"/>
                        </a:spcAft>
                      </a:pPr>
                      <a:r>
                        <a:rPr lang="en-US" sz="1800" b="1" dirty="0">
                          <a:solidFill>
                            <a:schemeClr val="bg1"/>
                          </a:solidFill>
                          <a:effectLst/>
                          <a:latin typeface="Calibri" panose="020F0502020204030204" pitchFamily="34" charset="0"/>
                          <a:ea typeface="Century Gothic" panose="020B0502020202020204" pitchFamily="34" charset="-128"/>
                          <a:cs typeface="Calibri" panose="020F0502020204030204" pitchFamily="34" charset="0"/>
                        </a:rPr>
                        <a:t> 4. The Department writes to NT requesting to blacklist and monitor the Principal Agent and Main Contractor from doing business with Government, in terms of Regulation 14 of the Preferential Procurement Regulations, 2017</a:t>
                      </a:r>
                      <a:r>
                        <a:rPr lang="en-US" sz="1800" b="1" dirty="0" smtClean="0">
                          <a:solidFill>
                            <a:schemeClr val="bg1"/>
                          </a:solidFill>
                          <a:effectLst/>
                          <a:latin typeface="Calibri" panose="020F0502020204030204" pitchFamily="34" charset="0"/>
                          <a:ea typeface="Century Gothic" panose="020B0502020202020204" pitchFamily="34" charset="-128"/>
                          <a:cs typeface="Calibri" panose="020F0502020204030204" pitchFamily="34" charset="0"/>
                        </a:rPr>
                        <a:t>.</a:t>
                      </a:r>
                    </a:p>
                  </a:txBody>
                  <a:tcPr marL="64806" marR="64806" marT="0" marB="0"/>
                </a:tc>
                <a:tc>
                  <a:txBody>
                    <a:bodyPr/>
                    <a:lstStyle/>
                    <a:p>
                      <a:pPr marL="0" marR="0" lvl="0" indent="0" algn="just" defTabSz="914391" rtl="0" eaLnBrk="1" fontAlgn="auto" latinLnBrk="0" hangingPunct="1">
                        <a:lnSpc>
                          <a:spcPct val="100000"/>
                        </a:lnSpc>
                        <a:spcBef>
                          <a:spcPts val="0"/>
                        </a:spcBef>
                        <a:spcAft>
                          <a:spcPts val="0"/>
                        </a:spcAft>
                        <a:buClrTx/>
                        <a:buSzTx/>
                        <a:buFontTx/>
                        <a:buNone/>
                        <a:tabLst/>
                        <a:defRPr/>
                      </a:pPr>
                      <a:r>
                        <a:rPr lang="en-ZA" sz="1800" kern="1200" dirty="0">
                          <a:solidFill>
                            <a:schemeClr val="tx1"/>
                          </a:solidFill>
                          <a:effectLst/>
                          <a:latin typeface="Calibri" panose="020F0502020204030204" pitchFamily="34" charset="0"/>
                          <a:ea typeface="+mn-ea"/>
                          <a:cs typeface="Calibri" panose="020F0502020204030204" pitchFamily="34" charset="0"/>
                        </a:rPr>
                        <a:t>It was</a:t>
                      </a:r>
                      <a:r>
                        <a:rPr lang="en-ZA" sz="1800" kern="1200" baseline="0" dirty="0">
                          <a:solidFill>
                            <a:schemeClr val="tx1"/>
                          </a:solidFill>
                          <a:effectLst/>
                          <a:latin typeface="Calibri" panose="020F0502020204030204" pitchFamily="34" charset="0"/>
                          <a:ea typeface="+mn-ea"/>
                          <a:cs typeface="Calibri" panose="020F0502020204030204" pitchFamily="34" charset="0"/>
                        </a:rPr>
                        <a:t> recommended that t</a:t>
                      </a:r>
                      <a:r>
                        <a:rPr lang="en-ZA" sz="1800" kern="1200" dirty="0">
                          <a:solidFill>
                            <a:schemeClr val="tx1"/>
                          </a:solidFill>
                          <a:effectLst/>
                          <a:latin typeface="Calibri" panose="020F0502020204030204" pitchFamily="34" charset="0"/>
                          <a:ea typeface="+mn-ea"/>
                          <a:cs typeface="Calibri" panose="020F0502020204030204" pitchFamily="34" charset="0"/>
                        </a:rPr>
                        <a:t>he Principal Agent and the Main Contractor must be restricted from doing business with government subject to the application of</a:t>
                      </a:r>
                      <a:r>
                        <a:rPr lang="en-ZA" sz="1800" kern="1200" baseline="0" dirty="0">
                          <a:solidFill>
                            <a:schemeClr val="tx1"/>
                          </a:solidFill>
                          <a:effectLst/>
                          <a:latin typeface="Calibri" panose="020F0502020204030204" pitchFamily="34" charset="0"/>
                          <a:ea typeface="+mn-ea"/>
                          <a:cs typeface="Calibri" panose="020F0502020204030204" pitchFamily="34" charset="0"/>
                        </a:rPr>
                        <a:t> the relevant due process and </a:t>
                      </a:r>
                      <a:r>
                        <a:rPr lang="en-ZA" sz="1800" kern="1200" dirty="0">
                          <a:solidFill>
                            <a:schemeClr val="tx1"/>
                          </a:solidFill>
                          <a:effectLst/>
                          <a:latin typeface="Calibri" panose="020F0502020204030204" pitchFamily="34" charset="0"/>
                          <a:ea typeface="+mn-ea"/>
                          <a:cs typeface="Calibri" panose="020F0502020204030204" pitchFamily="34" charset="0"/>
                        </a:rPr>
                        <a:t>National Treasury</a:t>
                      </a:r>
                      <a:r>
                        <a:rPr lang="en-ZA" sz="1800" kern="1200" baseline="0" dirty="0">
                          <a:solidFill>
                            <a:schemeClr val="tx1"/>
                          </a:solidFill>
                          <a:effectLst/>
                          <a:latin typeface="Calibri" panose="020F0502020204030204" pitchFamily="34" charset="0"/>
                          <a:ea typeface="+mn-ea"/>
                          <a:cs typeface="Calibri" panose="020F0502020204030204" pitchFamily="34" charset="0"/>
                        </a:rPr>
                        <a:t> concurrence</a:t>
                      </a:r>
                      <a:r>
                        <a:rPr lang="en-ZA" sz="1800" kern="1200" dirty="0">
                          <a:solidFill>
                            <a:schemeClr val="tx1"/>
                          </a:solidFill>
                          <a:effectLst/>
                          <a:latin typeface="Calibri" panose="020F0502020204030204" pitchFamily="34" charset="0"/>
                          <a:ea typeface="+mn-ea"/>
                          <a:cs typeface="Calibri" panose="020F0502020204030204" pitchFamily="34" charset="0"/>
                        </a:rPr>
                        <a:t>, pursuant to the examination</a:t>
                      </a:r>
                      <a:r>
                        <a:rPr lang="en-ZA" sz="1800" kern="1200" baseline="0" dirty="0">
                          <a:solidFill>
                            <a:schemeClr val="tx1"/>
                          </a:solidFill>
                          <a:effectLst/>
                          <a:latin typeface="Calibri" panose="020F0502020204030204" pitchFamily="34" charset="0"/>
                          <a:ea typeface="+mn-ea"/>
                          <a:cs typeface="Calibri" panose="020F0502020204030204" pitchFamily="34" charset="0"/>
                        </a:rPr>
                        <a:t> of the findings of the </a:t>
                      </a:r>
                      <a:r>
                        <a:rPr lang="en-ZA" sz="1800" kern="1200" dirty="0">
                          <a:solidFill>
                            <a:schemeClr val="tx1"/>
                          </a:solidFill>
                          <a:effectLst/>
                          <a:latin typeface="Calibri" panose="020F0502020204030204" pitchFamily="34" charset="0"/>
                          <a:ea typeface="+mn-ea"/>
                          <a:cs typeface="Calibri" panose="020F0502020204030204" pitchFamily="34" charset="0"/>
                        </a:rPr>
                        <a:t>investigation that they acted in an irregular manner in their</a:t>
                      </a:r>
                      <a:r>
                        <a:rPr lang="en-ZA" sz="1800" kern="1200" baseline="0" dirty="0">
                          <a:solidFill>
                            <a:schemeClr val="tx1"/>
                          </a:solidFill>
                          <a:effectLst/>
                          <a:latin typeface="Calibri" panose="020F0502020204030204" pitchFamily="34" charset="0"/>
                          <a:ea typeface="+mn-ea"/>
                          <a:cs typeface="Calibri" panose="020F0502020204030204" pitchFamily="34" charset="0"/>
                        </a:rPr>
                        <a:t> respective engagements with the DPWI</a:t>
                      </a:r>
                      <a:r>
                        <a:rPr lang="en-ZA" sz="1800" kern="1200" dirty="0">
                          <a:solidFill>
                            <a:schemeClr val="tx1"/>
                          </a:solidFill>
                          <a:effectLst/>
                          <a:latin typeface="Calibri" panose="020F0502020204030204" pitchFamily="34" charset="0"/>
                          <a:ea typeface="+mn-ea"/>
                          <a:cs typeface="Calibri" panose="020F0502020204030204" pitchFamily="34" charset="0"/>
                        </a:rPr>
                        <a:t>. The matter</a:t>
                      </a:r>
                      <a:r>
                        <a:rPr lang="en-ZA" sz="1800" kern="1200" baseline="0" dirty="0">
                          <a:solidFill>
                            <a:schemeClr val="tx1"/>
                          </a:solidFill>
                          <a:effectLst/>
                          <a:latin typeface="Calibri" panose="020F0502020204030204" pitchFamily="34" charset="0"/>
                          <a:ea typeface="+mn-ea"/>
                          <a:cs typeface="Calibri" panose="020F0502020204030204" pitchFamily="34" charset="0"/>
                        </a:rPr>
                        <a:t> </a:t>
                      </a:r>
                      <a:r>
                        <a:rPr lang="en-ZA" sz="1800" kern="1200" baseline="0" dirty="0" smtClean="0">
                          <a:solidFill>
                            <a:schemeClr val="tx1"/>
                          </a:solidFill>
                          <a:effectLst/>
                          <a:latin typeface="Calibri" panose="020F0502020204030204" pitchFamily="34" charset="0"/>
                          <a:ea typeface="+mn-ea"/>
                          <a:cs typeface="Calibri" panose="020F0502020204030204" pitchFamily="34" charset="0"/>
                        </a:rPr>
                        <a:t>served </a:t>
                      </a:r>
                      <a:r>
                        <a:rPr lang="en-ZA" sz="1800" kern="1200" baseline="0" dirty="0">
                          <a:solidFill>
                            <a:schemeClr val="tx1"/>
                          </a:solidFill>
                          <a:effectLst/>
                          <a:latin typeface="Calibri" panose="020F0502020204030204" pitchFamily="34" charset="0"/>
                          <a:ea typeface="+mn-ea"/>
                          <a:cs typeface="Calibri" panose="020F0502020204030204" pitchFamily="34" charset="0"/>
                        </a:rPr>
                        <a:t>before the Restriction Committee &amp; Authority (RCAA) </a:t>
                      </a:r>
                      <a:r>
                        <a:rPr lang="en-ZA" sz="1800" b="1" kern="1200" baseline="0" dirty="0">
                          <a:solidFill>
                            <a:schemeClr val="tx1"/>
                          </a:solidFill>
                          <a:effectLst/>
                          <a:latin typeface="Calibri" panose="020F0502020204030204" pitchFamily="34" charset="0"/>
                          <a:ea typeface="+mn-ea"/>
                          <a:cs typeface="Calibri" panose="020F0502020204030204" pitchFamily="34" charset="0"/>
                        </a:rPr>
                        <a:t>on 28 August 2020</a:t>
                      </a:r>
                      <a:r>
                        <a:rPr lang="en-ZA" sz="1800" kern="1200" baseline="0" dirty="0">
                          <a:solidFill>
                            <a:schemeClr val="tx1"/>
                          </a:solidFill>
                          <a:effectLst/>
                          <a:latin typeface="Calibri" panose="020F0502020204030204" pitchFamily="34" charset="0"/>
                          <a:ea typeface="+mn-ea"/>
                          <a:cs typeface="Calibri" panose="020F0502020204030204" pitchFamily="34" charset="0"/>
                        </a:rPr>
                        <a:t>, after which detailed evidence contained in the Investigation Report was sought by the RCAA to enable it to continue its business. The Department was compelled to delay the release of this information and to reconstitute the composition of the RCAA, recognising that the chairperson of the RCAA was one of the officials </a:t>
                      </a:r>
                      <a:r>
                        <a:rPr lang="en-ZA" sz="1800" kern="1200" baseline="0" dirty="0" smtClean="0">
                          <a:solidFill>
                            <a:schemeClr val="tx1"/>
                          </a:solidFill>
                          <a:effectLst/>
                          <a:latin typeface="Calibri" panose="020F0502020204030204" pitchFamily="34" charset="0"/>
                          <a:ea typeface="+mn-ea"/>
                          <a:cs typeface="Calibri" panose="020F0502020204030204" pitchFamily="34" charset="0"/>
                        </a:rPr>
                        <a:t>cited in </a:t>
                      </a:r>
                      <a:r>
                        <a:rPr lang="en-ZA" sz="1800" kern="1200" baseline="0" dirty="0">
                          <a:solidFill>
                            <a:schemeClr val="tx1"/>
                          </a:solidFill>
                          <a:effectLst/>
                          <a:latin typeface="Calibri" panose="020F0502020204030204" pitchFamily="34" charset="0"/>
                          <a:ea typeface="+mn-ea"/>
                          <a:cs typeface="Calibri" panose="020F0502020204030204" pitchFamily="34" charset="0"/>
                        </a:rPr>
                        <a:t>the investigation report and subject to disciplinary action. This was also delayed to allow the Department to initiate and advance disciplinary processes before releasing the investigation report to third parties to protect the confidentiality of the information contained in the report. </a:t>
                      </a:r>
                    </a:p>
                    <a:p>
                      <a:pPr marL="0" marR="0" lvl="0" indent="0" algn="just" defTabSz="914391" rtl="0" eaLnBrk="1" fontAlgn="auto" latinLnBrk="0" hangingPunct="1">
                        <a:lnSpc>
                          <a:spcPct val="100000"/>
                        </a:lnSpc>
                        <a:spcBef>
                          <a:spcPts val="0"/>
                        </a:spcBef>
                        <a:spcAft>
                          <a:spcPts val="0"/>
                        </a:spcAft>
                        <a:buClrTx/>
                        <a:buSzTx/>
                        <a:buFontTx/>
                        <a:buNone/>
                        <a:tabLst/>
                        <a:defRPr/>
                      </a:pPr>
                      <a:endParaRPr lang="en-ZA" sz="1800" kern="1200" baseline="0" dirty="0">
                        <a:solidFill>
                          <a:schemeClr val="tx1"/>
                        </a:solidFill>
                        <a:effectLst/>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lang="en-ZA" sz="1800" kern="1200" baseline="0" dirty="0">
                          <a:solidFill>
                            <a:schemeClr val="tx1"/>
                          </a:solidFill>
                          <a:effectLst/>
                          <a:latin typeface="Calibri" panose="020F0502020204030204" pitchFamily="34" charset="0"/>
                          <a:ea typeface="+mn-ea"/>
                          <a:cs typeface="Calibri" panose="020F0502020204030204" pitchFamily="34" charset="0"/>
                        </a:rPr>
                        <a:t>On </a:t>
                      </a:r>
                      <a:r>
                        <a:rPr lang="en-ZA" sz="1800" b="1" kern="1200" baseline="0" dirty="0">
                          <a:solidFill>
                            <a:schemeClr val="tx1"/>
                          </a:solidFill>
                          <a:effectLst/>
                          <a:latin typeface="Calibri" panose="020F0502020204030204" pitchFamily="34" charset="0"/>
                          <a:ea typeface="+mn-ea"/>
                          <a:cs typeface="Calibri" panose="020F0502020204030204" pitchFamily="34" charset="0"/>
                        </a:rPr>
                        <a:t>11 February 2021</a:t>
                      </a:r>
                      <a:r>
                        <a:rPr lang="en-ZA" sz="1800" kern="1200" baseline="0" dirty="0">
                          <a:solidFill>
                            <a:schemeClr val="tx1"/>
                          </a:solidFill>
                          <a:effectLst/>
                          <a:latin typeface="Calibri" panose="020F0502020204030204" pitchFamily="34" charset="0"/>
                          <a:ea typeface="+mn-ea"/>
                          <a:cs typeface="Calibri" panose="020F0502020204030204" pitchFamily="34" charset="0"/>
                        </a:rPr>
                        <a:t>, the Department approved the final charges against the officials and formally reconstituted the Restriction Committee and Authority to exclude from membership of the Committee any person who may have a conflict of interest. On </a:t>
                      </a:r>
                      <a:r>
                        <a:rPr lang="en-ZA" sz="1800" b="1" kern="1200" baseline="0" dirty="0">
                          <a:solidFill>
                            <a:schemeClr val="tx1"/>
                          </a:solidFill>
                          <a:effectLst/>
                          <a:latin typeface="Calibri" panose="020F0502020204030204" pitchFamily="34" charset="0"/>
                          <a:ea typeface="+mn-ea"/>
                          <a:cs typeface="Calibri" panose="020F0502020204030204" pitchFamily="34" charset="0"/>
                        </a:rPr>
                        <a:t>12 February 2021</a:t>
                      </a:r>
                      <a:r>
                        <a:rPr lang="en-ZA" sz="1800" kern="1200" baseline="0" dirty="0">
                          <a:solidFill>
                            <a:schemeClr val="tx1"/>
                          </a:solidFill>
                          <a:effectLst/>
                          <a:latin typeface="Calibri" panose="020F0502020204030204" pitchFamily="34" charset="0"/>
                          <a:ea typeface="+mn-ea"/>
                          <a:cs typeface="Calibri" panose="020F0502020204030204" pitchFamily="34" charset="0"/>
                        </a:rPr>
                        <a:t>, the matter was tabled again with the RCAA and all the relevant reports and supporting evidence were provided to the committee to enable it to conclude its work. </a:t>
                      </a:r>
                      <a:r>
                        <a:rPr lang="en-US" sz="1800" kern="1200" baseline="0" dirty="0">
                          <a:solidFill>
                            <a:schemeClr val="tx1"/>
                          </a:solidFill>
                          <a:effectLst/>
                          <a:latin typeface="Calibri" panose="020F0502020204030204" pitchFamily="34" charset="0"/>
                          <a:ea typeface="+mn-ea"/>
                          <a:cs typeface="Calibri" panose="020F0502020204030204" pitchFamily="34" charset="0"/>
                        </a:rPr>
                        <a:t>The Committee has considered and studied the relevant investigation reports and on </a:t>
                      </a:r>
                      <a:r>
                        <a:rPr lang="en-US" sz="1800" b="1" kern="1200" baseline="0" dirty="0">
                          <a:solidFill>
                            <a:schemeClr val="tx1"/>
                          </a:solidFill>
                          <a:effectLst/>
                          <a:latin typeface="Calibri" panose="020F0502020204030204" pitchFamily="34" charset="0"/>
                          <a:ea typeface="+mn-ea"/>
                          <a:cs typeface="Calibri" panose="020F0502020204030204" pitchFamily="34" charset="0"/>
                        </a:rPr>
                        <a:t>17 March 2021 </a:t>
                      </a:r>
                      <a:r>
                        <a:rPr lang="en-US" sz="1800" kern="1200" baseline="0" dirty="0">
                          <a:solidFill>
                            <a:schemeClr val="tx1"/>
                          </a:solidFill>
                          <a:effectLst/>
                          <a:latin typeface="Calibri" panose="020F0502020204030204" pitchFamily="34" charset="0"/>
                          <a:ea typeface="+mn-ea"/>
                          <a:cs typeface="Calibri" panose="020F0502020204030204" pitchFamily="34" charset="0"/>
                        </a:rPr>
                        <a:t>issued letters to the contractor and consultant requesting reasons why the Department should not recommend to National Treasury their restriction from doing business with the State. On </a:t>
                      </a:r>
                      <a:r>
                        <a:rPr lang="en-US" sz="1800" b="1" kern="1200" baseline="0" dirty="0">
                          <a:solidFill>
                            <a:schemeClr val="tx1"/>
                          </a:solidFill>
                          <a:effectLst/>
                          <a:latin typeface="Calibri" panose="020F0502020204030204" pitchFamily="34" charset="0"/>
                          <a:ea typeface="+mn-ea"/>
                          <a:cs typeface="Calibri" panose="020F0502020204030204" pitchFamily="34" charset="0"/>
                        </a:rPr>
                        <a:t>1</a:t>
                      </a:r>
                      <a:r>
                        <a:rPr lang="en-US" sz="1800" b="1" kern="1200" baseline="30000" dirty="0">
                          <a:solidFill>
                            <a:schemeClr val="tx1"/>
                          </a:solidFill>
                          <a:effectLst/>
                          <a:latin typeface="Calibri" panose="020F0502020204030204" pitchFamily="34" charset="0"/>
                          <a:ea typeface="+mn-ea"/>
                          <a:cs typeface="Calibri" panose="020F0502020204030204" pitchFamily="34" charset="0"/>
                        </a:rPr>
                        <a:t>st</a:t>
                      </a:r>
                      <a:r>
                        <a:rPr lang="en-US" sz="1800" b="1" kern="1200" baseline="0" dirty="0">
                          <a:solidFill>
                            <a:schemeClr val="tx1"/>
                          </a:solidFill>
                          <a:effectLst/>
                          <a:latin typeface="Calibri" panose="020F0502020204030204" pitchFamily="34" charset="0"/>
                          <a:ea typeface="+mn-ea"/>
                          <a:cs typeface="Calibri" panose="020F0502020204030204" pitchFamily="34" charset="0"/>
                        </a:rPr>
                        <a:t> April 2021 </a:t>
                      </a:r>
                      <a:r>
                        <a:rPr lang="en-US" sz="1800" kern="1200" baseline="0" dirty="0">
                          <a:solidFill>
                            <a:schemeClr val="tx1"/>
                          </a:solidFill>
                          <a:effectLst/>
                          <a:latin typeface="Calibri" panose="020F0502020204030204" pitchFamily="34" charset="0"/>
                          <a:ea typeface="+mn-ea"/>
                          <a:cs typeface="Calibri" panose="020F0502020204030204" pitchFamily="34" charset="0"/>
                        </a:rPr>
                        <a:t>the Consultant responded to the Department’s letter denying the allegations levelled against it and further contended that it has not committed any fraudulent misrepresentation but that the advance payment was sought based on the request of senior officials of the Department. </a:t>
                      </a:r>
                      <a:r>
                        <a:rPr lang="en-US" sz="1800" kern="1200" baseline="0" dirty="0" smtClean="0">
                          <a:solidFill>
                            <a:schemeClr val="tx1"/>
                          </a:solidFill>
                          <a:effectLst/>
                          <a:latin typeface="Calibri" panose="020F0502020204030204" pitchFamily="34" charset="0"/>
                          <a:ea typeface="+mn-ea"/>
                          <a:cs typeface="Calibri" panose="020F0502020204030204" pitchFamily="34" charset="0"/>
                        </a:rPr>
                        <a:t> </a:t>
                      </a:r>
                      <a:endParaRPr lang="en-US" sz="1800" kern="1200" baseline="0" dirty="0">
                        <a:solidFill>
                          <a:schemeClr val="tx1"/>
                        </a:solidFill>
                        <a:effectLst/>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endParaRPr lang="en-US" sz="1800" kern="1200" baseline="0" dirty="0">
                        <a:solidFill>
                          <a:schemeClr val="tx1"/>
                        </a:solidFill>
                        <a:effectLst/>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effectLst/>
                          <a:latin typeface="Calibri" panose="020F0502020204030204" pitchFamily="34" charset="0"/>
                          <a:ea typeface="+mn-ea"/>
                          <a:cs typeface="Calibri" panose="020F0502020204030204" pitchFamily="34" charset="0"/>
                        </a:rPr>
                        <a:t>The </a:t>
                      </a:r>
                      <a:r>
                        <a:rPr lang="en-US" sz="1800" kern="1200" baseline="0" dirty="0">
                          <a:solidFill>
                            <a:schemeClr val="tx1"/>
                          </a:solidFill>
                          <a:effectLst/>
                          <a:latin typeface="Calibri" panose="020F0502020204030204" pitchFamily="34" charset="0"/>
                          <a:ea typeface="+mn-ea"/>
                          <a:cs typeface="Calibri" panose="020F0502020204030204" pitchFamily="34" charset="0"/>
                        </a:rPr>
                        <a:t>RCAA met on the </a:t>
                      </a:r>
                      <a:r>
                        <a:rPr lang="en-US" sz="1800" b="1" kern="1200" baseline="0" dirty="0">
                          <a:solidFill>
                            <a:schemeClr val="tx1"/>
                          </a:solidFill>
                          <a:effectLst/>
                          <a:latin typeface="Calibri" panose="020F0502020204030204" pitchFamily="34" charset="0"/>
                          <a:ea typeface="+mn-ea"/>
                          <a:cs typeface="Calibri" panose="020F0502020204030204" pitchFamily="34" charset="0"/>
                        </a:rPr>
                        <a:t>04 May 2021 </a:t>
                      </a:r>
                      <a:r>
                        <a:rPr lang="en-US" sz="1800" kern="1200" baseline="0" dirty="0">
                          <a:solidFill>
                            <a:schemeClr val="tx1"/>
                          </a:solidFill>
                          <a:effectLst/>
                          <a:latin typeface="Calibri" panose="020F0502020204030204" pitchFamily="34" charset="0"/>
                          <a:ea typeface="+mn-ea"/>
                          <a:cs typeface="Calibri" panose="020F0502020204030204" pitchFamily="34" charset="0"/>
                        </a:rPr>
                        <a:t>and deliberated on the matter and resolved that the contractor and principal agent be recommended for restriction to National Treasury. Due process has been followed and the referral to National Treasury was </a:t>
                      </a:r>
                      <a:r>
                        <a:rPr lang="en-US" sz="1800" kern="1200" baseline="0" dirty="0" smtClean="0">
                          <a:solidFill>
                            <a:schemeClr val="tx1"/>
                          </a:solidFill>
                          <a:effectLst/>
                          <a:latin typeface="Calibri" panose="020F0502020204030204" pitchFamily="34" charset="0"/>
                          <a:ea typeface="+mn-ea"/>
                          <a:cs typeface="Calibri" panose="020F0502020204030204" pitchFamily="34" charset="0"/>
                        </a:rPr>
                        <a:t>submitted on </a:t>
                      </a:r>
                      <a:r>
                        <a:rPr lang="en-US" sz="1800" b="1" kern="1200" baseline="0" dirty="0">
                          <a:solidFill>
                            <a:schemeClr val="tx1"/>
                          </a:solidFill>
                          <a:effectLst/>
                          <a:latin typeface="Calibri" panose="020F0502020204030204" pitchFamily="34" charset="0"/>
                          <a:ea typeface="+mn-ea"/>
                          <a:cs typeface="Calibri" panose="020F0502020204030204" pitchFamily="34" charset="0"/>
                        </a:rPr>
                        <a:t>07 May 2021</a:t>
                      </a:r>
                      <a:r>
                        <a:rPr lang="en-US" sz="1800" kern="1200" baseline="0" dirty="0">
                          <a:solidFill>
                            <a:schemeClr val="tx1"/>
                          </a:solidFill>
                          <a:effectLst/>
                          <a:latin typeface="Calibri" panose="020F0502020204030204" pitchFamily="34" charset="0"/>
                          <a:ea typeface="+mn-ea"/>
                          <a:cs typeface="Calibri" panose="020F0502020204030204" pitchFamily="34" charset="0"/>
                        </a:rPr>
                        <a:t>. </a:t>
                      </a:r>
                      <a:r>
                        <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National Treasury wrote back requesting several documents from the Department and the information was provided by the Chairperson of RCAA during the week of 14 -16 July 2021. </a:t>
                      </a:r>
                      <a:endPar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endParaRPr>
                    </a:p>
                  </a:txBody>
                  <a:tcPr marL="64806" marR="64806" marT="0" marB="0"/>
                </a:tc>
                <a:extLst>
                  <a:ext uri="{0D108BD9-81ED-4DB2-BD59-A6C34878D82A}">
                    <a16:rowId xmlns:a16="http://schemas.microsoft.com/office/drawing/2014/main" xmlns="" val="10000"/>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191493" y="4320381"/>
            <a:ext cx="692818" cy="369332"/>
          </a:xfrm>
          <a:prstGeom prst="rect">
            <a:avLst/>
          </a:prstGeom>
          <a:solidFill>
            <a:srgbClr val="FFFF00"/>
          </a:solidFill>
        </p:spPr>
        <p:txBody>
          <a:bodyPr wrap="none" rtlCol="0">
            <a:spAutoFit/>
          </a:bodyPr>
          <a:lstStyle/>
          <a:p>
            <a:r>
              <a:rPr lang="en-ZA" b="1" dirty="0" smtClean="0"/>
              <a:t>SCM</a:t>
            </a:r>
            <a:endParaRPr lang="en-ZA" b="1" dirty="0"/>
          </a:p>
        </p:txBody>
      </p:sp>
    </p:spTree>
    <p:extLst>
      <p:ext uri="{BB962C8B-B14F-4D97-AF65-F5344CB8AC3E}">
        <p14:creationId xmlns:p14="http://schemas.microsoft.com/office/powerpoint/2010/main" xmlns="" val="7689732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BC55959B-C655-5C41-9218-75B865D299AD}"/>
              </a:ext>
            </a:extLst>
          </p:cNvPr>
          <p:cNvGraphicFramePr>
            <a:graphicFrameLocks noGrp="1"/>
          </p:cNvGraphicFramePr>
          <p:nvPr>
            <p:extLst>
              <p:ext uri="{D42A27DB-BD31-4B8C-83A1-F6EECF244321}">
                <p14:modId xmlns:p14="http://schemas.microsoft.com/office/powerpoint/2010/main" xmlns="" val="3260976346"/>
              </p:ext>
            </p:extLst>
          </p:nvPr>
        </p:nvGraphicFramePr>
        <p:xfrm>
          <a:off x="72008" y="1656085"/>
          <a:ext cx="15169157" cy="6858000"/>
        </p:xfrm>
        <a:graphic>
          <a:graphicData uri="http://schemas.openxmlformats.org/drawingml/2006/table">
            <a:tbl>
              <a:tblPr firstCol="1" bandRow="1">
                <a:tableStyleId>{93296810-A885-4BE3-A3E7-6D5BEEA58F35}</a:tableStyleId>
              </a:tblPr>
              <a:tblGrid>
                <a:gridCol w="3169674">
                  <a:extLst>
                    <a:ext uri="{9D8B030D-6E8A-4147-A177-3AD203B41FA5}">
                      <a16:colId xmlns:a16="http://schemas.microsoft.com/office/drawing/2014/main" xmlns="" val="1001693843"/>
                    </a:ext>
                  </a:extLst>
                </a:gridCol>
                <a:gridCol w="11999483">
                  <a:extLst>
                    <a:ext uri="{9D8B030D-6E8A-4147-A177-3AD203B41FA5}">
                      <a16:colId xmlns:a16="http://schemas.microsoft.com/office/drawing/2014/main" xmlns="" val="1138882096"/>
                    </a:ext>
                  </a:extLst>
                </a:gridCol>
              </a:tblGrid>
              <a:tr h="6264696">
                <a:tc>
                  <a:txBody>
                    <a:bodyPr/>
                    <a:lstStyle/>
                    <a:p>
                      <a:pPr algn="l">
                        <a:lnSpc>
                          <a:spcPct val="110000"/>
                        </a:lnSpc>
                        <a:spcAft>
                          <a:spcPts val="0"/>
                        </a:spcAft>
                      </a:pPr>
                      <a:r>
                        <a:rPr lang="en-US" sz="1800" b="1" dirty="0">
                          <a:solidFill>
                            <a:schemeClr val="bg1"/>
                          </a:solidFill>
                          <a:effectLst/>
                          <a:latin typeface="Calibri" panose="020F0502020204030204" pitchFamily="34" charset="0"/>
                          <a:ea typeface="Century Gothic" panose="020B0502020202020204" pitchFamily="34" charset="-128"/>
                          <a:cs typeface="Calibri" panose="020F0502020204030204" pitchFamily="34" charset="0"/>
                        </a:rPr>
                        <a:t> 4. The Department writes to NT requesting to blacklist and monitor the Principal Agent and Main Contractor from doing business with Government, in terms of Regulation 14 of the Preferential Procurement Regulations, </a:t>
                      </a:r>
                      <a:r>
                        <a:rPr lang="en-US" sz="1800" b="1" dirty="0" smtClean="0">
                          <a:solidFill>
                            <a:schemeClr val="bg1"/>
                          </a:solidFill>
                          <a:effectLst/>
                          <a:latin typeface="Calibri" panose="020F0502020204030204" pitchFamily="34" charset="0"/>
                          <a:ea typeface="Century Gothic" panose="020B0502020202020204" pitchFamily="34" charset="-128"/>
                          <a:cs typeface="Calibri" panose="020F0502020204030204" pitchFamily="34" charset="0"/>
                        </a:rPr>
                        <a:t>2017</a:t>
                      </a:r>
                      <a:r>
                        <a:rPr lang="en-US" sz="1800" b="1" baseline="0" dirty="0" smtClean="0">
                          <a:solidFill>
                            <a:schemeClr val="bg1"/>
                          </a:solidFill>
                          <a:effectLst/>
                          <a:latin typeface="Calibri" panose="020F0502020204030204" pitchFamily="34" charset="0"/>
                          <a:ea typeface="Century Gothic" panose="020B0502020202020204" pitchFamily="34" charset="-128"/>
                          <a:cs typeface="Calibri" panose="020F0502020204030204" pitchFamily="34" charset="0"/>
                        </a:rPr>
                        <a:t> … (</a:t>
                      </a:r>
                      <a:r>
                        <a:rPr lang="en-US" sz="1800" b="1" baseline="0" dirty="0" err="1" smtClean="0">
                          <a:solidFill>
                            <a:schemeClr val="bg1"/>
                          </a:solidFill>
                          <a:effectLst/>
                          <a:latin typeface="Calibri" panose="020F0502020204030204" pitchFamily="34" charset="0"/>
                          <a:ea typeface="Century Gothic" panose="020B0502020202020204" pitchFamily="34" charset="-128"/>
                          <a:cs typeface="Calibri" panose="020F0502020204030204" pitchFamily="34" charset="0"/>
                        </a:rPr>
                        <a:t>cont</a:t>
                      </a:r>
                      <a:r>
                        <a:rPr lang="en-US" sz="1800" b="1" baseline="0" dirty="0" smtClean="0">
                          <a:solidFill>
                            <a:schemeClr val="bg1"/>
                          </a:solidFill>
                          <a:effectLst/>
                          <a:latin typeface="Calibri" panose="020F0502020204030204" pitchFamily="34" charset="0"/>
                          <a:ea typeface="Century Gothic" panose="020B0502020202020204" pitchFamily="34" charset="-128"/>
                          <a:cs typeface="Calibri" panose="020F0502020204030204" pitchFamily="34" charset="0"/>
                        </a:rPr>
                        <a:t>)…</a:t>
                      </a:r>
                      <a:endParaRPr lang="en-US" sz="1800" b="1" dirty="0" smtClean="0">
                        <a:solidFill>
                          <a:schemeClr val="bg1"/>
                        </a:solidFill>
                        <a:effectLst/>
                        <a:latin typeface="Calibri" panose="020F0502020204030204" pitchFamily="34" charset="0"/>
                        <a:ea typeface="Century Gothic" panose="020B0502020202020204" pitchFamily="34" charset="-128"/>
                        <a:cs typeface="Calibri" panose="020F0502020204030204" pitchFamily="34" charset="0"/>
                      </a:endParaRPr>
                    </a:p>
                  </a:txBody>
                  <a:tcPr marL="64806" marR="64806" marT="0" marB="0"/>
                </a:tc>
                <a:tc>
                  <a:txBody>
                    <a:bodyPr/>
                    <a:lstStyle/>
                    <a:p>
                      <a:pPr marL="0" marR="0" lvl="0" indent="0" algn="just" defTabSz="91439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rPr>
                        <a:t>Both the companies were placed under restriction by National Treasury in September 2021 for a period of 10 years. They have appealed, however, whilst the Department and National Treasury were still addressing the appeal, the companies launched an urgent court application to challenge restriction of their companies and to review the decision of National Treasury. </a:t>
                      </a:r>
                    </a:p>
                    <a:p>
                      <a:pPr marL="0" marR="0" lvl="0" indent="0" algn="just" defTabSz="914391"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rPr>
                        <a:t>National Treasury consulted with  the Department on the court application and advised that it considered temporary withdrawal of the companies from the list of restricted suppliers and to provide the companies with an opportunity to make representations since it would appear that the companies were not afforded sufficient opportunity to make representations  </a:t>
                      </a:r>
                    </a:p>
                    <a:p>
                      <a:pPr marL="0" marR="0" lvl="0" indent="0" algn="just" defTabSz="914391"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rPr>
                        <a:t>The National Treasury issued the companies with the letters to this effect and the part of the court application was then abandoned. </a:t>
                      </a:r>
                    </a:p>
                    <a:p>
                      <a:pPr marL="0" marR="0" lvl="0" indent="0" algn="just" defTabSz="914391"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rPr>
                        <a:t>During January 2022 the National Treasury convened a meeting with DPWI to provide feedback on the matter and it was reported that the National Treasury has reviewed the file further and it intends to oppose Part B of the court application which is mainly the review of its decisions based on the fact that the National Treasury is satisfied that the DPWI followed due process and that a letter to this effect will be issued to this companies. </a:t>
                      </a:r>
                    </a:p>
                    <a:p>
                      <a:pPr marL="0" marR="0" lvl="0" indent="0" algn="just" defTabSz="914391"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rPr>
                        <a:t>Further feedback from National Treasury is awaited by the DPWI in relation to the notification of the companies of the intended course of action as well as the opposition to the court review application.  </a:t>
                      </a:r>
                    </a:p>
                    <a:p>
                      <a:pPr marL="0" marR="0" lvl="0" indent="0" algn="just" defTabSz="914391"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dirty="0" smtClean="0">
                          <a:ln>
                            <a:noFill/>
                          </a:ln>
                          <a:solidFill>
                            <a:srgbClr val="FF0000"/>
                          </a:solidFill>
                          <a:effectLst/>
                          <a:uLnTx/>
                          <a:uFillTx/>
                          <a:latin typeface="Calibri" panose="020F0502020204030204" pitchFamily="34" charset="0"/>
                          <a:ea typeface="+mn-ea"/>
                          <a:cs typeface="Calibri" panose="020F0502020204030204" pitchFamily="34" charset="0"/>
                        </a:rPr>
                        <a:t>The restriction imposed on both </a:t>
                      </a:r>
                      <a:r>
                        <a:rPr kumimoji="0" lang="en-ZA" sz="1800" b="0" i="0" u="none" strike="noStrike" kern="1200" cap="none" spc="0" normalizeH="0" baseline="0" dirty="0" err="1" smtClean="0">
                          <a:ln>
                            <a:noFill/>
                          </a:ln>
                          <a:solidFill>
                            <a:srgbClr val="FF0000"/>
                          </a:solidFill>
                          <a:effectLst/>
                          <a:uLnTx/>
                          <a:uFillTx/>
                          <a:latin typeface="Calibri" panose="020F0502020204030204" pitchFamily="34" charset="0"/>
                          <a:ea typeface="+mn-ea"/>
                          <a:cs typeface="Calibri" panose="020F0502020204030204" pitchFamily="34" charset="0"/>
                        </a:rPr>
                        <a:t>Magwa</a:t>
                      </a:r>
                      <a:r>
                        <a:rPr kumimoji="0" lang="en-ZA" sz="1800" b="0" i="0" u="none" strike="noStrike" kern="1200" cap="none" spc="0" normalizeH="0" baseline="0" dirty="0" smtClean="0">
                          <a:ln>
                            <a:noFill/>
                          </a:ln>
                          <a:solidFill>
                            <a:srgbClr val="FF0000"/>
                          </a:solidFill>
                          <a:effectLst/>
                          <a:uLnTx/>
                          <a:uFillTx/>
                          <a:latin typeface="Calibri" panose="020F0502020204030204" pitchFamily="34" charset="0"/>
                          <a:ea typeface="+mn-ea"/>
                          <a:cs typeface="Calibri" panose="020F0502020204030204" pitchFamily="34" charset="0"/>
                        </a:rPr>
                        <a:t> and </a:t>
                      </a:r>
                      <a:r>
                        <a:rPr kumimoji="0" lang="en-ZA" sz="1800" b="0" i="0" u="none" strike="noStrike" kern="1200" cap="none" spc="0" normalizeH="0" baseline="0" dirty="0" err="1" smtClean="0">
                          <a:ln>
                            <a:noFill/>
                          </a:ln>
                          <a:solidFill>
                            <a:srgbClr val="FF0000"/>
                          </a:solidFill>
                          <a:effectLst/>
                          <a:uLnTx/>
                          <a:uFillTx/>
                          <a:latin typeface="Calibri" panose="020F0502020204030204" pitchFamily="34" charset="0"/>
                          <a:ea typeface="+mn-ea"/>
                          <a:cs typeface="Calibri" panose="020F0502020204030204" pitchFamily="34" charset="0"/>
                        </a:rPr>
                        <a:t>Profteam</a:t>
                      </a:r>
                      <a:r>
                        <a:rPr kumimoji="0" lang="en-ZA" sz="1800" b="0" i="0" u="none" strike="noStrike" kern="1200" cap="none" spc="0" normalizeH="0" baseline="0" dirty="0" smtClean="0">
                          <a:ln>
                            <a:noFill/>
                          </a:ln>
                          <a:solidFill>
                            <a:srgbClr val="FF0000"/>
                          </a:solidFill>
                          <a:effectLst/>
                          <a:uLnTx/>
                          <a:uFillTx/>
                          <a:latin typeface="Calibri" panose="020F0502020204030204" pitchFamily="34" charset="0"/>
                          <a:ea typeface="+mn-ea"/>
                          <a:cs typeface="Calibri" panose="020F0502020204030204" pitchFamily="34" charset="0"/>
                        </a:rPr>
                        <a:t> was subsequently uplifted by National Treasury and referred back to the Department on </a:t>
                      </a:r>
                      <a:r>
                        <a:rPr kumimoji="0" lang="en-ZA" sz="1800" b="1" i="0" u="none" strike="noStrike" kern="1200" cap="none" spc="0" normalizeH="0" baseline="0" dirty="0" smtClean="0">
                          <a:ln>
                            <a:noFill/>
                          </a:ln>
                          <a:solidFill>
                            <a:srgbClr val="FF0000"/>
                          </a:solidFill>
                          <a:effectLst/>
                          <a:uLnTx/>
                          <a:uFillTx/>
                          <a:latin typeface="Calibri" panose="020F0502020204030204" pitchFamily="34" charset="0"/>
                          <a:ea typeface="+mn-ea"/>
                          <a:cs typeface="Calibri" panose="020F0502020204030204" pitchFamily="34" charset="0"/>
                        </a:rPr>
                        <a:t>21 February 2022</a:t>
                      </a:r>
                      <a:r>
                        <a:rPr kumimoji="0" lang="en-ZA" sz="1800" b="0" i="0" u="none" strike="noStrike" kern="1200" cap="none" spc="0" normalizeH="0" baseline="0" dirty="0" smtClean="0">
                          <a:ln>
                            <a:noFill/>
                          </a:ln>
                          <a:solidFill>
                            <a:srgbClr val="FF0000"/>
                          </a:solidFill>
                          <a:effectLst/>
                          <a:uLnTx/>
                          <a:uFillTx/>
                          <a:latin typeface="Calibri" panose="020F0502020204030204" pitchFamily="34" charset="0"/>
                          <a:ea typeface="+mn-ea"/>
                          <a:cs typeface="Calibri" panose="020F0502020204030204" pitchFamily="34" charset="0"/>
                        </a:rPr>
                        <a:t>.</a:t>
                      </a:r>
                      <a:r>
                        <a:rPr kumimoji="0" lang="en-US" sz="1800" b="0" i="0" u="none" strike="noStrike" kern="1200" cap="none" spc="0" normalizeH="0" baseline="0" noProof="0" dirty="0" smtClean="0">
                          <a:ln>
                            <a:noFill/>
                          </a:ln>
                          <a:solidFill>
                            <a:srgbClr val="FF0000"/>
                          </a:solidFill>
                          <a:effectLst/>
                          <a:uLnTx/>
                          <a:uFillTx/>
                          <a:latin typeface="Calibri" panose="020F0502020204030204" pitchFamily="34" charset="0"/>
                          <a:ea typeface="+mn-ea"/>
                          <a:cs typeface="Calibri" panose="020F0502020204030204" pitchFamily="34" charset="0"/>
                        </a:rPr>
                        <a:t> </a:t>
                      </a:r>
                      <a:r>
                        <a:rPr kumimoji="0" lang="en-ZA" sz="1800" b="0" i="0" u="none" strike="noStrike" kern="1200" cap="none" spc="0" normalizeH="0" baseline="0" dirty="0" smtClean="0">
                          <a:ln>
                            <a:noFill/>
                          </a:ln>
                          <a:solidFill>
                            <a:srgbClr val="FF0000"/>
                          </a:solidFill>
                          <a:effectLst/>
                          <a:uLnTx/>
                          <a:uFillTx/>
                          <a:latin typeface="Calibri" panose="020F0502020204030204" pitchFamily="34" charset="0"/>
                          <a:ea typeface="+mn-ea"/>
                          <a:cs typeface="Calibri" panose="020F0502020204030204" pitchFamily="34" charset="0"/>
                        </a:rPr>
                        <a:t>NT requested DPWI to reconsider the matter and decide as to whether restriction is to be imposed or not.  </a:t>
                      </a:r>
                    </a:p>
                    <a:p>
                      <a:pPr marL="0" marR="0" lvl="0" indent="0" algn="just" defTabSz="914391"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dirty="0" smtClean="0">
                        <a:ln>
                          <a:noFill/>
                        </a:ln>
                        <a:solidFill>
                          <a:srgbClr val="FF0000"/>
                        </a:solidFill>
                        <a:effectLst/>
                        <a:uLnTx/>
                        <a:uFillTx/>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dirty="0" smtClean="0">
                          <a:ln>
                            <a:noFill/>
                          </a:ln>
                          <a:solidFill>
                            <a:srgbClr val="FF0000"/>
                          </a:solidFill>
                          <a:effectLst/>
                          <a:uLnTx/>
                          <a:uFillTx/>
                          <a:latin typeface="Calibri" panose="020F0502020204030204" pitchFamily="34" charset="0"/>
                          <a:ea typeface="+mn-ea"/>
                          <a:cs typeface="Calibri" panose="020F0502020204030204" pitchFamily="34" charset="0"/>
                        </a:rPr>
                        <a:t>The request from NT was referred to the DPWI’s Restriction Committee and Authority for consideration. </a:t>
                      </a:r>
                    </a:p>
                    <a:p>
                      <a:pPr marL="0" marR="0" lvl="0" indent="0" algn="just" defTabSz="914391" rtl="0" eaLnBrk="1" fontAlgn="auto" latinLnBrk="0" hangingPunct="1">
                        <a:lnSpc>
                          <a:spcPct val="100000"/>
                        </a:lnSpc>
                        <a:spcBef>
                          <a:spcPts val="0"/>
                        </a:spcBef>
                        <a:spcAft>
                          <a:spcPts val="0"/>
                        </a:spcAft>
                        <a:buClrTx/>
                        <a:buSzTx/>
                        <a:buFontTx/>
                        <a:buNone/>
                        <a:tabLst/>
                        <a:defRPr/>
                      </a:pPr>
                      <a:endParaRPr lang="en-US" sz="1800" kern="1200" baseline="0" dirty="0">
                        <a:solidFill>
                          <a:schemeClr val="tx1"/>
                        </a:solidFill>
                        <a:effectLst/>
                        <a:latin typeface="Calibri" panose="020F0502020204030204" pitchFamily="34" charset="0"/>
                        <a:ea typeface="+mn-ea"/>
                        <a:cs typeface="Calibri" panose="020F0502020204030204" pitchFamily="34" charset="0"/>
                      </a:endParaRPr>
                    </a:p>
                  </a:txBody>
                  <a:tcPr marL="64806" marR="64806" marT="0" marB="0"/>
                </a:tc>
                <a:extLst>
                  <a:ext uri="{0D108BD9-81ED-4DB2-BD59-A6C34878D82A}">
                    <a16:rowId xmlns:a16="http://schemas.microsoft.com/office/drawing/2014/main" xmlns="" val="10000"/>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191493" y="4248373"/>
            <a:ext cx="692818" cy="369332"/>
          </a:xfrm>
          <a:prstGeom prst="rect">
            <a:avLst/>
          </a:prstGeom>
          <a:solidFill>
            <a:srgbClr val="FFFF00"/>
          </a:solidFill>
        </p:spPr>
        <p:txBody>
          <a:bodyPr wrap="none" rtlCol="0">
            <a:spAutoFit/>
          </a:bodyPr>
          <a:lstStyle/>
          <a:p>
            <a:r>
              <a:rPr lang="en-ZA" b="1" dirty="0" smtClean="0"/>
              <a:t>SCM</a:t>
            </a:r>
            <a:endParaRPr lang="en-ZA" b="1" dirty="0"/>
          </a:p>
        </p:txBody>
      </p:sp>
    </p:spTree>
    <p:extLst>
      <p:ext uri="{BB962C8B-B14F-4D97-AF65-F5344CB8AC3E}">
        <p14:creationId xmlns:p14="http://schemas.microsoft.com/office/powerpoint/2010/main" xmlns="" val="37990239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BC55959B-C655-5C41-9218-75B865D299AD}"/>
              </a:ext>
            </a:extLst>
          </p:cNvPr>
          <p:cNvGraphicFramePr>
            <a:graphicFrameLocks noGrp="1"/>
          </p:cNvGraphicFramePr>
          <p:nvPr>
            <p:extLst>
              <p:ext uri="{D42A27DB-BD31-4B8C-83A1-F6EECF244321}">
                <p14:modId xmlns:p14="http://schemas.microsoft.com/office/powerpoint/2010/main" xmlns="" val="2291153721"/>
              </p:ext>
            </p:extLst>
          </p:nvPr>
        </p:nvGraphicFramePr>
        <p:xfrm>
          <a:off x="263500" y="1584077"/>
          <a:ext cx="15097149" cy="6583680"/>
        </p:xfrm>
        <a:graphic>
          <a:graphicData uri="http://schemas.openxmlformats.org/drawingml/2006/table">
            <a:tbl>
              <a:tblPr firstCol="1" bandRow="1">
                <a:tableStyleId>{93296810-A885-4BE3-A3E7-6D5BEEA58F35}</a:tableStyleId>
              </a:tblPr>
              <a:tblGrid>
                <a:gridCol w="3848293">
                  <a:extLst>
                    <a:ext uri="{9D8B030D-6E8A-4147-A177-3AD203B41FA5}">
                      <a16:colId xmlns:a16="http://schemas.microsoft.com/office/drawing/2014/main" xmlns="" val="1001693843"/>
                    </a:ext>
                  </a:extLst>
                </a:gridCol>
                <a:gridCol w="11248856">
                  <a:extLst>
                    <a:ext uri="{9D8B030D-6E8A-4147-A177-3AD203B41FA5}">
                      <a16:colId xmlns:a16="http://schemas.microsoft.com/office/drawing/2014/main" xmlns="" val="1138882096"/>
                    </a:ext>
                  </a:extLst>
                </a:gridCol>
              </a:tblGrid>
              <a:tr h="6048672">
                <a:tc>
                  <a:txBody>
                    <a:bodyPr/>
                    <a:lstStyle/>
                    <a:p>
                      <a:pPr marL="268288" marR="0" lvl="0" indent="-268288" algn="l" defTabSz="914391" rtl="0" eaLnBrk="1" fontAlgn="auto" latinLnBrk="0" hangingPunct="1">
                        <a:lnSpc>
                          <a:spcPct val="100000"/>
                        </a:lnSpc>
                        <a:spcBef>
                          <a:spcPts val="0"/>
                        </a:spcBef>
                        <a:spcAft>
                          <a:spcPts val="0"/>
                        </a:spcAft>
                        <a:buClrTx/>
                        <a:buSzTx/>
                        <a:buFontTx/>
                        <a:buNone/>
                        <a:tabLst/>
                        <a:defRPr/>
                      </a:pPr>
                      <a:r>
                        <a:rPr lang="en-US" sz="2000" kern="1200" dirty="0">
                          <a:solidFill>
                            <a:srgbClr val="FFFFFF"/>
                          </a:solidFill>
                          <a:effectLst/>
                          <a:latin typeface="Calibri" panose="020F0502020204030204" pitchFamily="34" charset="0"/>
                          <a:ea typeface="+mn-ea"/>
                          <a:cs typeface="Calibri" panose="020F0502020204030204" pitchFamily="34" charset="0"/>
                        </a:rPr>
                        <a:t>5. The several contracts that the Principal Agent and the Main Contractor have with the Department are terminated with immediate effect</a:t>
                      </a:r>
                      <a:r>
                        <a:rPr lang="en-US" sz="2000" kern="1200" dirty="0" smtClean="0">
                          <a:solidFill>
                            <a:srgbClr val="FFFFFF"/>
                          </a:solidFill>
                          <a:effectLst/>
                          <a:latin typeface="Calibri" panose="020F0502020204030204" pitchFamily="34" charset="0"/>
                          <a:ea typeface="+mn-ea"/>
                          <a:cs typeface="Calibri" panose="020F0502020204030204" pitchFamily="34" charset="0"/>
                        </a:rPr>
                        <a:t>.</a:t>
                      </a:r>
                    </a:p>
                    <a:p>
                      <a:pPr marL="268288" marR="0" lvl="0" indent="-268288" algn="l" defTabSz="914391" rtl="0" eaLnBrk="1" fontAlgn="auto" latinLnBrk="0" hangingPunct="1">
                        <a:lnSpc>
                          <a:spcPct val="100000"/>
                        </a:lnSpc>
                        <a:spcBef>
                          <a:spcPts val="0"/>
                        </a:spcBef>
                        <a:spcAft>
                          <a:spcPts val="0"/>
                        </a:spcAft>
                        <a:buClrTx/>
                        <a:buSzTx/>
                        <a:buFontTx/>
                        <a:buNone/>
                        <a:tabLst/>
                        <a:defRPr/>
                      </a:pPr>
                      <a:endParaRPr lang="en-US" sz="2000" kern="1200" dirty="0" smtClean="0">
                        <a:solidFill>
                          <a:srgbClr val="FFFFFF"/>
                        </a:solidFill>
                        <a:effectLst/>
                        <a:latin typeface="Calibri" panose="020F0502020204030204" pitchFamily="34" charset="0"/>
                        <a:ea typeface="+mn-ea"/>
                        <a:cs typeface="Calibri" panose="020F0502020204030204" pitchFamily="34" charset="0"/>
                      </a:endParaRPr>
                    </a:p>
                    <a:p>
                      <a:pPr marL="268288" marR="0" lvl="0" indent="-268288" algn="l" defTabSz="914391" rtl="0" eaLnBrk="1" fontAlgn="auto" latinLnBrk="0" hangingPunct="1">
                        <a:lnSpc>
                          <a:spcPct val="100000"/>
                        </a:lnSpc>
                        <a:spcBef>
                          <a:spcPts val="0"/>
                        </a:spcBef>
                        <a:spcAft>
                          <a:spcPts val="0"/>
                        </a:spcAft>
                        <a:buClrTx/>
                        <a:buSzTx/>
                        <a:buFontTx/>
                        <a:buNone/>
                        <a:tabLst/>
                        <a:defRPr/>
                      </a:pPr>
                      <a:endParaRPr lang="en-US" sz="2000" kern="1200" dirty="0" smtClean="0">
                        <a:solidFill>
                          <a:srgbClr val="FFFFFF"/>
                        </a:solidFill>
                        <a:effectLst/>
                        <a:latin typeface="Calibri" panose="020F0502020204030204" pitchFamily="34" charset="0"/>
                        <a:ea typeface="+mn-ea"/>
                        <a:cs typeface="Calibri" panose="020F0502020204030204" pitchFamily="34" charset="0"/>
                      </a:endParaRPr>
                    </a:p>
                  </a:txBody>
                  <a:tcPr marL="51435" marR="51435" marT="0" marB="0"/>
                </a:tc>
                <a:tc>
                  <a:txBody>
                    <a:bodyPr/>
                    <a:lstStyle/>
                    <a:p>
                      <a:pPr marL="0" lvl="0" algn="l" defTabSz="914419" rtl="0" eaLnBrk="1" latinLnBrk="0" hangingPunct="1"/>
                      <a:r>
                        <a:rPr lang="en-GB" sz="1600" b="0" kern="1200" dirty="0">
                          <a:solidFill>
                            <a:schemeClr val="dk1"/>
                          </a:solidFill>
                          <a:effectLst/>
                          <a:latin typeface="+mn-lt"/>
                          <a:ea typeface="+mn-ea"/>
                          <a:cs typeface="+mn-cs"/>
                        </a:rPr>
                        <a:t>DPWI Internal Audit unit has reviewed the current contracts of Magwa Construction and </a:t>
                      </a:r>
                      <a:r>
                        <a:rPr lang="en-GB" sz="1600" b="0" kern="1200" dirty="0" err="1">
                          <a:solidFill>
                            <a:schemeClr val="dk1"/>
                          </a:solidFill>
                          <a:effectLst/>
                          <a:latin typeface="+mn-lt"/>
                          <a:ea typeface="+mn-ea"/>
                          <a:cs typeface="+mn-cs"/>
                        </a:rPr>
                        <a:t>Profteam</a:t>
                      </a:r>
                      <a:r>
                        <a:rPr lang="en-GB" sz="1600" b="0" kern="1200" dirty="0">
                          <a:solidFill>
                            <a:schemeClr val="dk1"/>
                          </a:solidFill>
                          <a:effectLst/>
                          <a:latin typeface="+mn-lt"/>
                          <a:ea typeface="+mn-ea"/>
                          <a:cs typeface="+mn-cs"/>
                        </a:rPr>
                        <a:t> </a:t>
                      </a:r>
                      <a:r>
                        <a:rPr lang="en-GB" sz="1600" b="0" kern="1200" dirty="0" smtClean="0">
                          <a:solidFill>
                            <a:schemeClr val="dk1"/>
                          </a:solidFill>
                          <a:effectLst/>
                          <a:latin typeface="+mn-lt"/>
                          <a:ea typeface="+mn-ea"/>
                          <a:cs typeface="+mn-cs"/>
                        </a:rPr>
                        <a:t>on </a:t>
                      </a:r>
                      <a:r>
                        <a:rPr lang="en-GB" sz="1600" b="0" kern="1200" dirty="0">
                          <a:solidFill>
                            <a:schemeClr val="dk1"/>
                          </a:solidFill>
                          <a:effectLst/>
                          <a:latin typeface="+mn-lt"/>
                          <a:ea typeface="+mn-ea"/>
                          <a:cs typeface="+mn-cs"/>
                        </a:rPr>
                        <a:t>a sample basis </a:t>
                      </a:r>
                      <a:r>
                        <a:rPr lang="en-GB" sz="1600" b="0" kern="1200" dirty="0" smtClean="0">
                          <a:solidFill>
                            <a:schemeClr val="dk1"/>
                          </a:solidFill>
                          <a:effectLst/>
                          <a:latin typeface="+mn-lt"/>
                          <a:ea typeface="+mn-ea"/>
                          <a:cs typeface="+mn-cs"/>
                        </a:rPr>
                        <a:t>(tabulated in the following slides).</a:t>
                      </a:r>
                      <a:r>
                        <a:rPr lang="en-GB" sz="1600" b="0" kern="1200" baseline="0" dirty="0" smtClean="0">
                          <a:solidFill>
                            <a:schemeClr val="dk1"/>
                          </a:solidFill>
                          <a:effectLst/>
                          <a:latin typeface="+mn-lt"/>
                          <a:ea typeface="+mn-ea"/>
                          <a:cs typeface="+mn-cs"/>
                        </a:rPr>
                        <a:t> B</a:t>
                      </a:r>
                      <a:r>
                        <a:rPr lang="en-GB" sz="1600" b="0" kern="1200" dirty="0" smtClean="0">
                          <a:solidFill>
                            <a:schemeClr val="dk1"/>
                          </a:solidFill>
                          <a:effectLst/>
                          <a:latin typeface="+mn-lt"/>
                          <a:ea typeface="+mn-ea"/>
                          <a:cs typeface="+mn-cs"/>
                        </a:rPr>
                        <a:t>elow </a:t>
                      </a:r>
                      <a:r>
                        <a:rPr lang="en-GB" sz="1600" b="0" kern="1200" dirty="0">
                          <a:solidFill>
                            <a:schemeClr val="dk1"/>
                          </a:solidFill>
                          <a:effectLst/>
                          <a:latin typeface="+mn-lt"/>
                          <a:ea typeface="+mn-ea"/>
                          <a:cs typeface="+mn-cs"/>
                        </a:rPr>
                        <a:t>is the high level outcome of the audit.</a:t>
                      </a:r>
                    </a:p>
                    <a:p>
                      <a:pPr marL="0" lvl="0" algn="l" defTabSz="914419" rtl="0" eaLnBrk="1" latinLnBrk="0" hangingPunct="1"/>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smtClean="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smtClean="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smtClean="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smtClean="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smtClean="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marR="0" lvl="0" indent="0" algn="l" defTabSz="914419"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0" kern="1200" dirty="0" smtClean="0">
                          <a:solidFill>
                            <a:schemeClr val="dk1"/>
                          </a:solidFill>
                          <a:effectLst/>
                          <a:latin typeface="+mn-lt"/>
                          <a:ea typeface="+mn-ea"/>
                          <a:cs typeface="+mn-cs"/>
                        </a:rPr>
                        <a:t>The audit of these contracts (excluding the</a:t>
                      </a:r>
                      <a:r>
                        <a:rPr lang="en-GB" sz="1600" b="0" kern="1200" baseline="0" dirty="0" smtClean="0">
                          <a:solidFill>
                            <a:schemeClr val="dk1"/>
                          </a:solidFill>
                          <a:effectLst/>
                          <a:latin typeface="+mn-lt"/>
                          <a:ea typeface="+mn-ea"/>
                          <a:cs typeface="+mn-cs"/>
                        </a:rPr>
                        <a:t> Beit B</a:t>
                      </a:r>
                      <a:r>
                        <a:rPr lang="en-GB" sz="1600" b="0" kern="1200" dirty="0" smtClean="0">
                          <a:solidFill>
                            <a:schemeClr val="dk1"/>
                          </a:solidFill>
                          <a:effectLst/>
                          <a:latin typeface="+mn-lt"/>
                          <a:ea typeface="+mn-ea"/>
                          <a:cs typeface="+mn-cs"/>
                        </a:rPr>
                        <a:t>ridge</a:t>
                      </a:r>
                      <a:r>
                        <a:rPr lang="en-GB" sz="1600" b="0" kern="1200" baseline="0" dirty="0" smtClean="0">
                          <a:solidFill>
                            <a:schemeClr val="dk1"/>
                          </a:solidFill>
                          <a:effectLst/>
                          <a:latin typeface="+mn-lt"/>
                          <a:ea typeface="+mn-ea"/>
                          <a:cs typeface="+mn-cs"/>
                        </a:rPr>
                        <a:t> border fence, </a:t>
                      </a:r>
                      <a:r>
                        <a:rPr lang="en-GB" sz="1600" b="0" kern="1200" dirty="0" smtClean="0">
                          <a:solidFill>
                            <a:schemeClr val="dk1"/>
                          </a:solidFill>
                          <a:effectLst/>
                          <a:latin typeface="+mn-lt"/>
                          <a:ea typeface="+mn-ea"/>
                          <a:cs typeface="+mn-cs"/>
                        </a:rPr>
                        <a:t>which is subject</a:t>
                      </a:r>
                      <a:r>
                        <a:rPr lang="en-GB" sz="1600" b="0" kern="1200" baseline="0" dirty="0" smtClean="0">
                          <a:solidFill>
                            <a:schemeClr val="dk1"/>
                          </a:solidFill>
                          <a:effectLst/>
                          <a:latin typeface="+mn-lt"/>
                          <a:ea typeface="+mn-ea"/>
                          <a:cs typeface="+mn-cs"/>
                        </a:rPr>
                        <a:t> to its own investigations) </a:t>
                      </a:r>
                      <a:r>
                        <a:rPr lang="en-GB" sz="1600" b="0" kern="1200" dirty="0" smtClean="0">
                          <a:solidFill>
                            <a:schemeClr val="dk1"/>
                          </a:solidFill>
                          <a:effectLst/>
                          <a:latin typeface="+mn-lt"/>
                          <a:ea typeface="+mn-ea"/>
                          <a:cs typeface="+mn-cs"/>
                        </a:rPr>
                        <a:t>has been concluded. </a:t>
                      </a:r>
                    </a:p>
                    <a:p>
                      <a:pPr marL="0" marR="0" lvl="0" indent="0" algn="l" defTabSz="91441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b="0" kern="1200" dirty="0" smtClean="0">
                        <a:solidFill>
                          <a:schemeClr val="dk1"/>
                        </a:solidFill>
                        <a:effectLst/>
                        <a:latin typeface="+mn-lt"/>
                        <a:ea typeface="+mn-ea"/>
                        <a:cs typeface="+mn-cs"/>
                      </a:endParaRPr>
                    </a:p>
                    <a:p>
                      <a:pPr marL="0" marR="0" lvl="0" indent="0" algn="l" defTabSz="914419"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0" kern="1200" dirty="0" smtClean="0">
                          <a:solidFill>
                            <a:schemeClr val="dk1"/>
                          </a:solidFill>
                          <a:effectLst/>
                          <a:latin typeface="+mn-lt"/>
                          <a:ea typeface="+mn-ea"/>
                          <a:cs typeface="+mn-cs"/>
                        </a:rPr>
                        <a:t>Based on the work performed and reviewed under the procurement processes and site visitations, </a:t>
                      </a:r>
                      <a:r>
                        <a:rPr lang="en-GB" sz="1600" b="1" kern="1200" dirty="0" smtClean="0">
                          <a:solidFill>
                            <a:schemeClr val="dk1"/>
                          </a:solidFill>
                          <a:effectLst/>
                          <a:latin typeface="+mn-lt"/>
                          <a:ea typeface="+mn-ea"/>
                          <a:cs typeface="+mn-cs"/>
                        </a:rPr>
                        <a:t>the audit report concluded that,</a:t>
                      </a:r>
                      <a:r>
                        <a:rPr lang="en-GB" sz="1600" b="1" kern="1200" baseline="0" dirty="0" smtClean="0">
                          <a:solidFill>
                            <a:schemeClr val="dk1"/>
                          </a:solidFill>
                          <a:effectLst/>
                          <a:latin typeface="+mn-lt"/>
                          <a:ea typeface="+mn-ea"/>
                          <a:cs typeface="+mn-cs"/>
                        </a:rPr>
                        <a:t> </a:t>
                      </a:r>
                      <a:r>
                        <a:rPr lang="en-GB" sz="1600" b="1" kern="1200" dirty="0" smtClean="0">
                          <a:solidFill>
                            <a:schemeClr val="dk1"/>
                          </a:solidFill>
                          <a:effectLst/>
                          <a:latin typeface="+mn-lt"/>
                          <a:ea typeface="+mn-ea"/>
                          <a:cs typeface="+mn-cs"/>
                        </a:rPr>
                        <a:t>based on the sampled audited sites,</a:t>
                      </a:r>
                      <a:r>
                        <a:rPr lang="en-GB" sz="1600" b="1" kern="1200" baseline="0" dirty="0" smtClean="0">
                          <a:solidFill>
                            <a:schemeClr val="dk1"/>
                          </a:solidFill>
                          <a:effectLst/>
                          <a:latin typeface="+mn-lt"/>
                          <a:ea typeface="+mn-ea"/>
                          <a:cs typeface="+mn-cs"/>
                        </a:rPr>
                        <a:t> t</a:t>
                      </a:r>
                      <a:r>
                        <a:rPr lang="en-GB" sz="1600" b="1" kern="1200" dirty="0" smtClean="0">
                          <a:solidFill>
                            <a:schemeClr val="dk1"/>
                          </a:solidFill>
                          <a:effectLst/>
                          <a:latin typeface="+mn-lt"/>
                          <a:ea typeface="+mn-ea"/>
                          <a:cs typeface="+mn-cs"/>
                        </a:rPr>
                        <a:t>here is no material non-compliance finding by the Principal Agent and the Main Contractor noted that warrants the termination of these contracts.</a:t>
                      </a:r>
                    </a:p>
                    <a:p>
                      <a:pPr marL="0" marR="0" lvl="0" indent="0" algn="l" defTabSz="91441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b="0" kern="1200" dirty="0" smtClean="0">
                        <a:solidFill>
                          <a:schemeClr val="dk1"/>
                        </a:solidFill>
                        <a:effectLst/>
                        <a:latin typeface="+mn-lt"/>
                        <a:ea typeface="+mn-ea"/>
                        <a:cs typeface="+mn-cs"/>
                      </a:endParaRPr>
                    </a:p>
                    <a:p>
                      <a:pPr marL="0" marR="0" lvl="0" indent="0" algn="l" defTabSz="914419"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0" kern="1200" dirty="0" smtClean="0">
                          <a:solidFill>
                            <a:schemeClr val="dk1"/>
                          </a:solidFill>
                          <a:effectLst/>
                          <a:latin typeface="+mn-lt"/>
                          <a:ea typeface="+mn-ea"/>
                          <a:cs typeface="+mn-cs"/>
                        </a:rPr>
                        <a:t>Feedback have been reported to SCOPA previously and the findings recommendations are being followed for implementation. </a:t>
                      </a:r>
                    </a:p>
                  </a:txBody>
                  <a:tcPr marL="51435" marR="51435" marT="0" marB="0"/>
                </a:tc>
                <a:extLst>
                  <a:ext uri="{0D108BD9-81ED-4DB2-BD59-A6C34878D82A}">
                    <a16:rowId xmlns:a16="http://schemas.microsoft.com/office/drawing/2014/main" xmlns="" val="3664017623"/>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xmlns="" val="222815116"/>
              </p:ext>
            </p:extLst>
          </p:nvPr>
        </p:nvGraphicFramePr>
        <p:xfrm>
          <a:off x="4151933" y="2232149"/>
          <a:ext cx="11089233" cy="3544640"/>
        </p:xfrm>
        <a:graphic>
          <a:graphicData uri="http://schemas.openxmlformats.org/drawingml/2006/table">
            <a:tbl>
              <a:tblPr firstRow="1" bandRow="1">
                <a:tableStyleId>{5C22544A-7EE6-4342-B048-85BDC9FD1C3A}</a:tableStyleId>
              </a:tblPr>
              <a:tblGrid>
                <a:gridCol w="3767672">
                  <a:extLst>
                    <a:ext uri="{9D8B030D-6E8A-4147-A177-3AD203B41FA5}">
                      <a16:colId xmlns:a16="http://schemas.microsoft.com/office/drawing/2014/main" xmlns="" val="20000"/>
                    </a:ext>
                  </a:extLst>
                </a:gridCol>
                <a:gridCol w="3524049">
                  <a:extLst>
                    <a:ext uri="{9D8B030D-6E8A-4147-A177-3AD203B41FA5}">
                      <a16:colId xmlns:a16="http://schemas.microsoft.com/office/drawing/2014/main" xmlns="" val="20001"/>
                    </a:ext>
                  </a:extLst>
                </a:gridCol>
                <a:gridCol w="3797512">
                  <a:extLst>
                    <a:ext uri="{9D8B030D-6E8A-4147-A177-3AD203B41FA5}">
                      <a16:colId xmlns:a16="http://schemas.microsoft.com/office/drawing/2014/main" xmlns="" val="20002"/>
                    </a:ext>
                  </a:extLst>
                </a:gridCol>
              </a:tblGrid>
              <a:tr h="630936">
                <a:tc>
                  <a:txBody>
                    <a:bodyPr/>
                    <a:lstStyle/>
                    <a:p>
                      <a:pPr>
                        <a:lnSpc>
                          <a:spcPct val="115000"/>
                        </a:lnSpc>
                        <a:spcAft>
                          <a:spcPts val="0"/>
                        </a:spcAft>
                      </a:pPr>
                      <a:r>
                        <a:rPr lang="en-ZA" sz="1800" b="1" dirty="0">
                          <a:solidFill>
                            <a:schemeClr val="tx1"/>
                          </a:solidFill>
                          <a:effectLst/>
                          <a:latin typeface="Calibri" panose="020F0502020204030204" pitchFamily="34" charset="0"/>
                          <a:ea typeface="Calibri" panose="020F0502020204030204" pitchFamily="34" charset="0"/>
                        </a:rPr>
                        <a:t>PROJECT STATUS </a:t>
                      </a:r>
                      <a:endParaRPr lang="en-ZA"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5">
                        <a:lumMod val="90000"/>
                      </a:schemeClr>
                    </a:solidFill>
                  </a:tcPr>
                </a:tc>
                <a:tc>
                  <a:txBody>
                    <a:bodyPr/>
                    <a:lstStyle/>
                    <a:p>
                      <a:pPr>
                        <a:lnSpc>
                          <a:spcPct val="115000"/>
                        </a:lnSpc>
                        <a:spcAft>
                          <a:spcPts val="0"/>
                        </a:spcAft>
                      </a:pPr>
                      <a:r>
                        <a:rPr lang="en-ZA" sz="1800" b="1" dirty="0">
                          <a:solidFill>
                            <a:schemeClr val="tx1"/>
                          </a:solidFill>
                          <a:effectLst/>
                          <a:latin typeface="Calibri" panose="020F0502020204030204" pitchFamily="34" charset="0"/>
                          <a:ea typeface="Calibri" panose="020F0502020204030204" pitchFamily="34" charset="0"/>
                        </a:rPr>
                        <a:t>NUMBER OF ACTIVE CONTRACTS PER PROJECT STATUS (PROFTEAM)</a:t>
                      </a:r>
                      <a:endParaRPr lang="en-ZA"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5">
                        <a:lumMod val="90000"/>
                      </a:schemeClr>
                    </a:solidFill>
                  </a:tcPr>
                </a:tc>
                <a:tc>
                  <a:txBody>
                    <a:bodyPr/>
                    <a:lstStyle/>
                    <a:p>
                      <a:pPr>
                        <a:lnSpc>
                          <a:spcPct val="115000"/>
                        </a:lnSpc>
                        <a:spcAft>
                          <a:spcPts val="0"/>
                        </a:spcAft>
                      </a:pPr>
                      <a:r>
                        <a:rPr lang="en-ZA" sz="1800" b="1" dirty="0">
                          <a:solidFill>
                            <a:schemeClr val="tx1"/>
                          </a:solidFill>
                          <a:effectLst/>
                          <a:latin typeface="Calibri" panose="020F0502020204030204" pitchFamily="34" charset="0"/>
                          <a:ea typeface="Calibri" panose="020F0502020204030204" pitchFamily="34" charset="0"/>
                        </a:rPr>
                        <a:t>NUMBER OF ACTIVE CONTRACTS PER PROJECT STATUS (MAGWA) </a:t>
                      </a:r>
                      <a:endParaRPr lang="en-ZA"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5">
                        <a:lumMod val="90000"/>
                      </a:schemeClr>
                    </a:solidFill>
                  </a:tcPr>
                </a:tc>
                <a:extLst>
                  <a:ext uri="{0D108BD9-81ED-4DB2-BD59-A6C34878D82A}">
                    <a16:rowId xmlns:a16="http://schemas.microsoft.com/office/drawing/2014/main" xmlns="" val="10000"/>
                  </a:ext>
                </a:extLst>
              </a:tr>
              <a:tr h="463190">
                <a:tc>
                  <a:txBody>
                    <a:bodyPr/>
                    <a:lstStyle/>
                    <a:p>
                      <a:pP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Final Delivery (Status 7) </a:t>
                      </a:r>
                    </a:p>
                  </a:txBody>
                  <a:tcPr marL="68580" marR="68580" marT="0" marB="0">
                    <a:solidFill>
                      <a:schemeClr val="accent5"/>
                    </a:solidFill>
                  </a:tcPr>
                </a:tc>
                <a:tc>
                  <a:txBody>
                    <a:bodyPr/>
                    <a:lstStyle/>
                    <a:p>
                      <a:pPr algn="ct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6</a:t>
                      </a:r>
                    </a:p>
                  </a:txBody>
                  <a:tcPr marL="68580" marR="68580" marT="0" marB="0">
                    <a:solidFill>
                      <a:schemeClr val="accent5"/>
                    </a:solidFill>
                  </a:tcPr>
                </a:tc>
                <a:tc>
                  <a:txBody>
                    <a:bodyPr/>
                    <a:lstStyle/>
                    <a:p>
                      <a:pPr algn="ct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3</a:t>
                      </a:r>
                    </a:p>
                  </a:txBody>
                  <a:tcPr marL="68580" marR="68580" marT="0" marB="0">
                    <a:solidFill>
                      <a:schemeClr val="accent5"/>
                    </a:solidFill>
                  </a:tcPr>
                </a:tc>
                <a:extLst>
                  <a:ext uri="{0D108BD9-81ED-4DB2-BD59-A6C34878D82A}">
                    <a16:rowId xmlns:a16="http://schemas.microsoft.com/office/drawing/2014/main" xmlns="" val="10001"/>
                  </a:ext>
                </a:extLst>
              </a:tr>
              <a:tr h="463190">
                <a:tc>
                  <a:txBody>
                    <a:bodyPr/>
                    <a:lstStyle/>
                    <a:p>
                      <a:pP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Practical Completion (Status 6A)</a:t>
                      </a:r>
                    </a:p>
                  </a:txBody>
                  <a:tcPr marL="68580" marR="68580" marT="0" marB="0"/>
                </a:tc>
                <a:tc>
                  <a:txBody>
                    <a:bodyPr/>
                    <a:lstStyle/>
                    <a:p>
                      <a:pPr algn="ct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5</a:t>
                      </a:r>
                    </a:p>
                  </a:txBody>
                  <a:tcPr marL="68580" marR="68580" marT="0" marB="0"/>
                </a:tc>
                <a:tc>
                  <a:txBody>
                    <a:bodyPr/>
                    <a:lstStyle/>
                    <a:p>
                      <a:pPr algn="ct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5</a:t>
                      </a:r>
                    </a:p>
                  </a:txBody>
                  <a:tcPr marL="68580" marR="68580" marT="0" marB="0"/>
                </a:tc>
                <a:extLst>
                  <a:ext uri="{0D108BD9-81ED-4DB2-BD59-A6C34878D82A}">
                    <a16:rowId xmlns:a16="http://schemas.microsoft.com/office/drawing/2014/main" xmlns="" val="10002"/>
                  </a:ext>
                </a:extLst>
              </a:tr>
              <a:tr h="482718">
                <a:tc>
                  <a:txBody>
                    <a:bodyPr/>
                    <a:lstStyle/>
                    <a:p>
                      <a:pP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Construction Stage (Status 5B)</a:t>
                      </a:r>
                    </a:p>
                  </a:txBody>
                  <a:tcPr marL="68580" marR="68580" marT="0" marB="0">
                    <a:solidFill>
                      <a:schemeClr val="accent5"/>
                    </a:solidFill>
                  </a:tcPr>
                </a:tc>
                <a:tc>
                  <a:txBody>
                    <a:bodyPr/>
                    <a:lstStyle/>
                    <a:p>
                      <a:pPr algn="ct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4</a:t>
                      </a:r>
                    </a:p>
                  </a:txBody>
                  <a:tcPr marL="68580" marR="68580" marT="0" marB="0">
                    <a:solidFill>
                      <a:schemeClr val="accent5"/>
                    </a:solidFill>
                  </a:tcPr>
                </a:tc>
                <a:tc>
                  <a:txBody>
                    <a:bodyPr/>
                    <a:lstStyle/>
                    <a:p>
                      <a:pPr algn="ct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3</a:t>
                      </a:r>
                    </a:p>
                  </a:txBody>
                  <a:tcPr marL="68580" marR="68580" marT="0" marB="0">
                    <a:solidFill>
                      <a:schemeClr val="accent5"/>
                    </a:solidFill>
                  </a:tcPr>
                </a:tc>
                <a:extLst>
                  <a:ext uri="{0D108BD9-81ED-4DB2-BD59-A6C34878D82A}">
                    <a16:rowId xmlns:a16="http://schemas.microsoft.com/office/drawing/2014/main" xmlns="" val="10003"/>
                  </a:ext>
                </a:extLst>
              </a:tr>
              <a:tr h="578226">
                <a:tc>
                  <a:txBody>
                    <a:bodyPr/>
                    <a:lstStyle/>
                    <a:p>
                      <a:pP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Tender  Stage (Status 5)</a:t>
                      </a:r>
                    </a:p>
                  </a:txBody>
                  <a:tcPr marL="68580" marR="68580" marT="0" marB="0"/>
                </a:tc>
                <a:tc>
                  <a:txBody>
                    <a:bodyPr/>
                    <a:lstStyle/>
                    <a:p>
                      <a:pPr algn="ct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2</a:t>
                      </a:r>
                    </a:p>
                  </a:txBody>
                  <a:tcPr marL="68580" marR="68580" marT="0" marB="0"/>
                </a:tc>
                <a:tc>
                  <a:txBody>
                    <a:bodyPr/>
                    <a:lstStyle/>
                    <a:p>
                      <a:pPr algn="ct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0</a:t>
                      </a:r>
                    </a:p>
                  </a:txBody>
                  <a:tcPr marL="68580" marR="68580" marT="0" marB="0"/>
                </a:tc>
                <a:extLst>
                  <a:ext uri="{0D108BD9-81ED-4DB2-BD59-A6C34878D82A}">
                    <a16:rowId xmlns:a16="http://schemas.microsoft.com/office/drawing/2014/main" xmlns="" val="10004"/>
                  </a:ext>
                </a:extLst>
              </a:tr>
              <a:tr h="463190">
                <a:tc>
                  <a:txBody>
                    <a:bodyPr/>
                    <a:lstStyle/>
                    <a:p>
                      <a:pP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Design State (Status 4)</a:t>
                      </a:r>
                    </a:p>
                  </a:txBody>
                  <a:tcPr marL="68580" marR="68580" marT="0" marB="0">
                    <a:solidFill>
                      <a:schemeClr val="accent5"/>
                    </a:solidFill>
                  </a:tcPr>
                </a:tc>
                <a:tc>
                  <a:txBody>
                    <a:bodyPr/>
                    <a:lstStyle/>
                    <a:p>
                      <a:pPr algn="ctr">
                        <a:lnSpc>
                          <a:spcPct val="115000"/>
                        </a:lnSpc>
                        <a:spcAft>
                          <a:spcPts val="0"/>
                        </a:spcAft>
                      </a:pPr>
                      <a:r>
                        <a:rPr lang="en-ZA" sz="1800" dirty="0" smtClean="0">
                          <a:solidFill>
                            <a:schemeClr val="tx1"/>
                          </a:solidFill>
                          <a:effectLst/>
                          <a:latin typeface="Calibri" panose="020F0502020204030204" pitchFamily="34" charset="0"/>
                          <a:ea typeface="Calibri" panose="020F0502020204030204" pitchFamily="34" charset="0"/>
                        </a:rPr>
                        <a:t>2.</a:t>
                      </a:r>
                      <a:endParaRPr lang="en-ZA"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5"/>
                    </a:solidFill>
                  </a:tcPr>
                </a:tc>
                <a:tc>
                  <a:txBody>
                    <a:bodyPr/>
                    <a:lstStyle/>
                    <a:p>
                      <a:pPr algn="ctr">
                        <a:lnSpc>
                          <a:spcPct val="115000"/>
                        </a:lnSpc>
                        <a:spcAft>
                          <a:spcPts val="0"/>
                        </a:spcAft>
                      </a:pPr>
                      <a:r>
                        <a:rPr lang="en-ZA" sz="1800" dirty="0">
                          <a:solidFill>
                            <a:schemeClr val="tx1"/>
                          </a:solidFill>
                          <a:effectLst/>
                          <a:latin typeface="Calibri" panose="020F0502020204030204" pitchFamily="34" charset="0"/>
                          <a:ea typeface="Calibri" panose="020F0502020204030204" pitchFamily="34" charset="0"/>
                        </a:rPr>
                        <a:t>0</a:t>
                      </a:r>
                    </a:p>
                  </a:txBody>
                  <a:tcPr marL="68580" marR="68580" marT="0" marB="0">
                    <a:solidFill>
                      <a:schemeClr val="accent5"/>
                    </a:solidFill>
                  </a:tcPr>
                </a:tc>
                <a:extLst>
                  <a:ext uri="{0D108BD9-81ED-4DB2-BD59-A6C34878D82A}">
                    <a16:rowId xmlns:a16="http://schemas.microsoft.com/office/drawing/2014/main" xmlns="" val="10005"/>
                  </a:ext>
                </a:extLst>
              </a:tr>
              <a:tr h="463190">
                <a:tc>
                  <a:txBody>
                    <a:bodyPr/>
                    <a:lstStyle/>
                    <a:p>
                      <a:pPr>
                        <a:lnSpc>
                          <a:spcPct val="115000"/>
                        </a:lnSpc>
                        <a:spcAft>
                          <a:spcPts val="0"/>
                        </a:spcAft>
                      </a:pPr>
                      <a:r>
                        <a:rPr lang="en-ZA" sz="1800" b="1" dirty="0">
                          <a:solidFill>
                            <a:schemeClr val="tx1"/>
                          </a:solidFill>
                          <a:effectLst/>
                          <a:latin typeface="Calibri" panose="020F0502020204030204" pitchFamily="34" charset="0"/>
                          <a:ea typeface="Calibri" panose="020F0502020204030204" pitchFamily="34" charset="0"/>
                        </a:rPr>
                        <a:t>Total</a:t>
                      </a:r>
                      <a:endParaRPr lang="en-ZA" sz="1800" dirty="0">
                        <a:solidFill>
                          <a:schemeClr val="tx1"/>
                        </a:solidFill>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ZA" sz="1800" b="1" dirty="0">
                          <a:solidFill>
                            <a:schemeClr val="tx1"/>
                          </a:solidFill>
                          <a:effectLst/>
                          <a:latin typeface="Calibri" panose="020F0502020204030204" pitchFamily="34" charset="0"/>
                          <a:ea typeface="Calibri" panose="020F0502020204030204" pitchFamily="34" charset="0"/>
                        </a:rPr>
                        <a:t>19</a:t>
                      </a:r>
                      <a:endParaRPr lang="en-ZA" sz="1800" dirty="0">
                        <a:solidFill>
                          <a:schemeClr val="tx1"/>
                        </a:solidFill>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ZA" sz="1800" b="1" dirty="0">
                          <a:solidFill>
                            <a:schemeClr val="tx1"/>
                          </a:solidFill>
                          <a:effectLst/>
                          <a:latin typeface="Calibri" panose="020F0502020204030204" pitchFamily="34" charset="0"/>
                          <a:ea typeface="Calibri" panose="020F0502020204030204" pitchFamily="34" charset="0"/>
                        </a:rPr>
                        <a:t>11</a:t>
                      </a:r>
                      <a:endParaRPr lang="en-ZA" sz="1800" dirty="0">
                        <a:solidFill>
                          <a:schemeClr val="tx1"/>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6"/>
                  </a:ext>
                </a:extLst>
              </a:tr>
            </a:tbl>
          </a:graphicData>
        </a:graphic>
      </p:graphicFrame>
      <p:sp>
        <p:nvSpPr>
          <p:cNvPr id="5"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7"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551533" y="3312269"/>
            <a:ext cx="1673856" cy="369332"/>
          </a:xfrm>
          <a:prstGeom prst="rect">
            <a:avLst/>
          </a:prstGeom>
          <a:solidFill>
            <a:srgbClr val="FFFF00"/>
          </a:solidFill>
        </p:spPr>
        <p:txBody>
          <a:bodyPr wrap="none" rtlCol="0">
            <a:spAutoFit/>
          </a:bodyPr>
          <a:lstStyle/>
          <a:p>
            <a:r>
              <a:rPr lang="en-ZA" b="1" dirty="0" smtClean="0"/>
              <a:t>Internal Audit</a:t>
            </a:r>
            <a:endParaRPr lang="en-ZA" b="1" dirty="0"/>
          </a:p>
        </p:txBody>
      </p:sp>
    </p:spTree>
    <p:extLst>
      <p:ext uri="{BB962C8B-B14F-4D97-AF65-F5344CB8AC3E}">
        <p14:creationId xmlns:p14="http://schemas.microsoft.com/office/powerpoint/2010/main" xmlns="" val="34353506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BC55959B-C655-5C41-9218-75B865D299AD}"/>
              </a:ext>
            </a:extLst>
          </p:cNvPr>
          <p:cNvGraphicFramePr>
            <a:graphicFrameLocks noGrp="1"/>
          </p:cNvGraphicFramePr>
          <p:nvPr>
            <p:extLst>
              <p:ext uri="{D42A27DB-BD31-4B8C-83A1-F6EECF244321}">
                <p14:modId xmlns:p14="http://schemas.microsoft.com/office/powerpoint/2010/main" xmlns="" val="431543956"/>
              </p:ext>
            </p:extLst>
          </p:nvPr>
        </p:nvGraphicFramePr>
        <p:xfrm>
          <a:off x="263500" y="1800101"/>
          <a:ext cx="15097149" cy="6264696"/>
        </p:xfrm>
        <a:graphic>
          <a:graphicData uri="http://schemas.openxmlformats.org/drawingml/2006/table">
            <a:tbl>
              <a:tblPr firstCol="1" bandRow="1">
                <a:tableStyleId>{93296810-A885-4BE3-A3E7-6D5BEEA58F35}</a:tableStyleId>
              </a:tblPr>
              <a:tblGrid>
                <a:gridCol w="3848293">
                  <a:extLst>
                    <a:ext uri="{9D8B030D-6E8A-4147-A177-3AD203B41FA5}">
                      <a16:colId xmlns:a16="http://schemas.microsoft.com/office/drawing/2014/main" xmlns="" val="1001693843"/>
                    </a:ext>
                  </a:extLst>
                </a:gridCol>
                <a:gridCol w="11248856">
                  <a:extLst>
                    <a:ext uri="{9D8B030D-6E8A-4147-A177-3AD203B41FA5}">
                      <a16:colId xmlns:a16="http://schemas.microsoft.com/office/drawing/2014/main" xmlns="" val="1138882096"/>
                    </a:ext>
                  </a:extLst>
                </a:gridCol>
              </a:tblGrid>
              <a:tr h="6264696">
                <a:tc>
                  <a:txBody>
                    <a:bodyPr/>
                    <a:lstStyle/>
                    <a:p>
                      <a:pPr marL="268288" marR="0" lvl="0" indent="-268288" algn="l" defTabSz="914391" rtl="0" eaLnBrk="1" fontAlgn="auto" latinLnBrk="0" hangingPunct="1">
                        <a:lnSpc>
                          <a:spcPct val="100000"/>
                        </a:lnSpc>
                        <a:spcBef>
                          <a:spcPts val="0"/>
                        </a:spcBef>
                        <a:spcAft>
                          <a:spcPts val="0"/>
                        </a:spcAft>
                        <a:buClrTx/>
                        <a:buSzTx/>
                        <a:buFontTx/>
                        <a:buNone/>
                        <a:tabLst/>
                        <a:defRPr/>
                      </a:pPr>
                      <a:r>
                        <a:rPr lang="en-US" sz="2000" kern="1200" dirty="0" smtClean="0">
                          <a:solidFill>
                            <a:srgbClr val="FFFFFF"/>
                          </a:solidFill>
                          <a:effectLst/>
                          <a:latin typeface="Calibri" panose="020F0502020204030204" pitchFamily="34" charset="0"/>
                          <a:ea typeface="+mn-ea"/>
                          <a:cs typeface="Calibri" panose="020F0502020204030204" pitchFamily="34" charset="0"/>
                        </a:rPr>
                        <a:t>6. </a:t>
                      </a:r>
                      <a:r>
                        <a:rPr lang="en-US" sz="2000" kern="1200" dirty="0">
                          <a:solidFill>
                            <a:srgbClr val="FFFFFF"/>
                          </a:solidFill>
                          <a:effectLst/>
                          <a:latin typeface="Calibri" panose="020F0502020204030204" pitchFamily="34" charset="0"/>
                          <a:ea typeface="+mn-ea"/>
                          <a:cs typeface="Calibri" panose="020F0502020204030204" pitchFamily="34" charset="0"/>
                        </a:rPr>
                        <a:t>The several contracts that the Principal Agent and the Main Contractor have with the Department are terminated with immediate effect</a:t>
                      </a:r>
                      <a:r>
                        <a:rPr lang="en-US" sz="2000" kern="1200" dirty="0" smtClean="0">
                          <a:solidFill>
                            <a:srgbClr val="FFFFFF"/>
                          </a:solidFill>
                          <a:effectLst/>
                          <a:latin typeface="Calibri" panose="020F0502020204030204" pitchFamily="34" charset="0"/>
                          <a:ea typeface="+mn-ea"/>
                          <a:cs typeface="Calibri" panose="020F0502020204030204" pitchFamily="34" charset="0"/>
                        </a:rPr>
                        <a:t>.</a:t>
                      </a:r>
                    </a:p>
                    <a:p>
                      <a:pPr marL="268288" marR="0" lvl="0" indent="-268288" algn="l" defTabSz="914391" rtl="0" eaLnBrk="1" fontAlgn="auto" latinLnBrk="0" hangingPunct="1">
                        <a:lnSpc>
                          <a:spcPct val="100000"/>
                        </a:lnSpc>
                        <a:spcBef>
                          <a:spcPts val="0"/>
                        </a:spcBef>
                        <a:spcAft>
                          <a:spcPts val="0"/>
                        </a:spcAft>
                        <a:buClrTx/>
                        <a:buSzTx/>
                        <a:buFontTx/>
                        <a:buNone/>
                        <a:tabLst/>
                        <a:defRPr/>
                      </a:pPr>
                      <a:endParaRPr lang="en-US" sz="2000" kern="1200" dirty="0" smtClean="0">
                        <a:solidFill>
                          <a:srgbClr val="FFFFFF"/>
                        </a:solidFill>
                        <a:effectLst/>
                        <a:latin typeface="Calibri" panose="020F0502020204030204" pitchFamily="34" charset="0"/>
                        <a:ea typeface="+mn-ea"/>
                        <a:cs typeface="Calibri" panose="020F0502020204030204" pitchFamily="34" charset="0"/>
                      </a:endParaRPr>
                    </a:p>
                    <a:p>
                      <a:pPr marL="268288" marR="0" lvl="0" indent="-268288" algn="l" defTabSz="914391" rtl="0" eaLnBrk="1" fontAlgn="auto" latinLnBrk="0" hangingPunct="1">
                        <a:lnSpc>
                          <a:spcPct val="100000"/>
                        </a:lnSpc>
                        <a:spcBef>
                          <a:spcPts val="0"/>
                        </a:spcBef>
                        <a:spcAft>
                          <a:spcPts val="0"/>
                        </a:spcAft>
                        <a:buClrTx/>
                        <a:buSzTx/>
                        <a:buFontTx/>
                        <a:buNone/>
                        <a:tabLst/>
                        <a:defRPr/>
                      </a:pPr>
                      <a:endParaRPr lang="en-US" sz="2000" kern="1200" dirty="0" smtClean="0">
                        <a:solidFill>
                          <a:srgbClr val="FFFFFF"/>
                        </a:solidFill>
                        <a:effectLst/>
                        <a:latin typeface="Calibri" panose="020F0502020204030204" pitchFamily="34" charset="0"/>
                        <a:ea typeface="+mn-ea"/>
                        <a:cs typeface="Calibri" panose="020F0502020204030204" pitchFamily="34" charset="0"/>
                      </a:endParaRPr>
                    </a:p>
                    <a:p>
                      <a:pPr marL="268288" marR="0" lvl="0" indent="-268288" algn="l" defTabSz="914391" rtl="0" eaLnBrk="1" fontAlgn="auto" latinLnBrk="0" hangingPunct="1">
                        <a:lnSpc>
                          <a:spcPct val="100000"/>
                        </a:lnSpc>
                        <a:spcBef>
                          <a:spcPts val="0"/>
                        </a:spcBef>
                        <a:spcAft>
                          <a:spcPts val="0"/>
                        </a:spcAft>
                        <a:buClrTx/>
                        <a:buSzTx/>
                        <a:buFontTx/>
                        <a:buNone/>
                        <a:tabLst/>
                        <a:defRPr/>
                      </a:pPr>
                      <a:endParaRPr lang="en-US" sz="2000" kern="1200" dirty="0">
                        <a:solidFill>
                          <a:srgbClr val="FFFFFF"/>
                        </a:solidFill>
                        <a:effectLst/>
                        <a:latin typeface="Calibri" panose="020F0502020204030204" pitchFamily="34" charset="0"/>
                        <a:ea typeface="+mn-ea"/>
                        <a:cs typeface="Calibri" panose="020F0502020204030204" pitchFamily="34" charset="0"/>
                      </a:endParaRPr>
                    </a:p>
                  </a:txBody>
                  <a:tcPr marL="51435" marR="51435" marT="0" marB="0"/>
                </a:tc>
                <a:tc>
                  <a:txBody>
                    <a:bodyPr/>
                    <a:lstStyle/>
                    <a:p>
                      <a:pPr marL="0" lvl="0" algn="l" defTabSz="914419" rtl="0" eaLnBrk="1" latinLnBrk="0" hangingPunct="1"/>
                      <a:r>
                        <a:rPr lang="en-GB" sz="1600" b="1" kern="1200" dirty="0" smtClean="0">
                          <a:solidFill>
                            <a:schemeClr val="tx1"/>
                          </a:solidFill>
                          <a:effectLst/>
                          <a:latin typeface="Calibri" panose="020F0502020204030204" pitchFamily="34" charset="0"/>
                          <a:ea typeface="+mn-ea"/>
                          <a:cs typeface="Calibri" panose="020F0502020204030204" pitchFamily="34" charset="0"/>
                        </a:rPr>
                        <a:t>Below are the details of</a:t>
                      </a:r>
                      <a:r>
                        <a:rPr lang="en-GB" sz="1600" b="1" kern="1200" baseline="0" dirty="0" smtClean="0">
                          <a:solidFill>
                            <a:schemeClr val="tx1"/>
                          </a:solidFill>
                          <a:effectLst/>
                          <a:latin typeface="Calibri" panose="020F0502020204030204" pitchFamily="34" charset="0"/>
                          <a:ea typeface="+mn-ea"/>
                          <a:cs typeface="Calibri" panose="020F0502020204030204" pitchFamily="34" charset="0"/>
                        </a:rPr>
                        <a:t> the site visitations: PROFTEAM</a:t>
                      </a:r>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txBody>
                  <a:tcPr marL="51435" marR="51435" marT="0" marB="0"/>
                </a:tc>
                <a:extLst>
                  <a:ext uri="{0D108BD9-81ED-4DB2-BD59-A6C34878D82A}">
                    <a16:rowId xmlns:a16="http://schemas.microsoft.com/office/drawing/2014/main" xmlns="" val="3664017623"/>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xmlns="" val="1381954210"/>
              </p:ext>
            </p:extLst>
          </p:nvPr>
        </p:nvGraphicFramePr>
        <p:xfrm>
          <a:off x="4223941" y="2304155"/>
          <a:ext cx="10945216" cy="4204547"/>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gridCol w="2016224">
                  <a:extLst>
                    <a:ext uri="{9D8B030D-6E8A-4147-A177-3AD203B41FA5}">
                      <a16:colId xmlns:a16="http://schemas.microsoft.com/office/drawing/2014/main" xmlns="" val="20002"/>
                    </a:ext>
                  </a:extLst>
                </a:gridCol>
                <a:gridCol w="3672408"/>
                <a:gridCol w="1368152"/>
                <a:gridCol w="1656184"/>
              </a:tblGrid>
              <a:tr h="808250">
                <a:tc>
                  <a:txBody>
                    <a:bodyPr/>
                    <a:lstStyle/>
                    <a:p>
                      <a:pPr marL="0" marR="0">
                        <a:lnSpc>
                          <a:spcPct val="107000"/>
                        </a:lnSpc>
                        <a:spcBef>
                          <a:spcPts val="0"/>
                        </a:spcBef>
                        <a:spcAft>
                          <a:spcPts val="800"/>
                        </a:spcAft>
                      </a:pPr>
                      <a:r>
                        <a:rPr lang="en-ZA" sz="1600" b="1" dirty="0">
                          <a:effectLst/>
                          <a:latin typeface="Arial" panose="020B0604020202020204" pitchFamily="34" charset="0"/>
                          <a:ea typeface="Calibri" panose="020F0502020204030204" pitchFamily="34" charset="0"/>
                          <a:cs typeface="Arial" panose="020B0604020202020204" pitchFamily="34" charset="0"/>
                        </a:rPr>
                        <a:t>WCS Number</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tc>
                  <a:txBody>
                    <a:bodyPr/>
                    <a:lstStyle/>
                    <a:p>
                      <a:pPr marL="0" marR="0">
                        <a:lnSpc>
                          <a:spcPct val="107000"/>
                        </a:lnSpc>
                        <a:spcBef>
                          <a:spcPts val="0"/>
                        </a:spcBef>
                        <a:spcAft>
                          <a:spcPts val="800"/>
                        </a:spcAft>
                      </a:pPr>
                      <a:r>
                        <a:rPr lang="en-ZA" sz="1600" b="1">
                          <a:effectLst/>
                          <a:latin typeface="Arial" panose="020B0604020202020204" pitchFamily="34" charset="0"/>
                          <a:ea typeface="Calibri" panose="020F0502020204030204" pitchFamily="34" charset="0"/>
                          <a:cs typeface="Arial" panose="020B0604020202020204" pitchFamily="34" charset="0"/>
                        </a:rPr>
                        <a:t>Project Status</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tc>
                  <a:txBody>
                    <a:bodyPr/>
                    <a:lstStyle/>
                    <a:p>
                      <a:pPr marL="0" marR="0">
                        <a:lnSpc>
                          <a:spcPct val="107000"/>
                        </a:lnSpc>
                        <a:spcBef>
                          <a:spcPts val="0"/>
                        </a:spcBef>
                        <a:spcAft>
                          <a:spcPts val="800"/>
                        </a:spcAft>
                      </a:pPr>
                      <a:r>
                        <a:rPr lang="en-ZA" sz="1600" b="1">
                          <a:effectLst/>
                          <a:latin typeface="Arial" panose="020B0604020202020204" pitchFamily="34" charset="0"/>
                          <a:ea typeface="Calibri" panose="020F0502020204030204" pitchFamily="34" charset="0"/>
                          <a:cs typeface="Arial" panose="020B0604020202020204" pitchFamily="34" charset="0"/>
                        </a:rPr>
                        <a:t>Status Description</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tc>
                  <a:txBody>
                    <a:bodyPr/>
                    <a:lstStyle/>
                    <a:p>
                      <a:pPr marL="0" marR="0">
                        <a:lnSpc>
                          <a:spcPct val="107000"/>
                        </a:lnSpc>
                        <a:spcBef>
                          <a:spcPts val="0"/>
                        </a:spcBef>
                        <a:spcAft>
                          <a:spcPts val="800"/>
                        </a:spcAft>
                      </a:pPr>
                      <a:r>
                        <a:rPr lang="en-ZA" sz="1600" b="1">
                          <a:effectLst/>
                          <a:latin typeface="Arial" panose="020B0604020202020204" pitchFamily="34" charset="0"/>
                          <a:ea typeface="Calibri" panose="020F0502020204030204" pitchFamily="34" charset="0"/>
                          <a:cs typeface="Arial" panose="020B0604020202020204" pitchFamily="34" charset="0"/>
                        </a:rPr>
                        <a:t>Contract Description</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tc>
                  <a:txBody>
                    <a:bodyPr/>
                    <a:lstStyle/>
                    <a:p>
                      <a:pPr marL="0" marR="0">
                        <a:lnSpc>
                          <a:spcPct val="107000"/>
                        </a:lnSpc>
                        <a:spcBef>
                          <a:spcPts val="0"/>
                        </a:spcBef>
                        <a:spcAft>
                          <a:spcPts val="800"/>
                        </a:spcAft>
                      </a:pPr>
                      <a:r>
                        <a:rPr lang="en-ZA" sz="1600" b="1">
                          <a:effectLst/>
                          <a:latin typeface="Arial" panose="020B0604020202020204" pitchFamily="34" charset="0"/>
                          <a:ea typeface="Calibri" panose="020F0502020204030204" pitchFamily="34" charset="0"/>
                          <a:cs typeface="Arial" panose="020B0604020202020204" pitchFamily="34" charset="0"/>
                        </a:rPr>
                        <a:t>Amount (R)</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tc>
                  <a:txBody>
                    <a:bodyPr/>
                    <a:lstStyle/>
                    <a:p>
                      <a:pPr marL="0" marR="0">
                        <a:lnSpc>
                          <a:spcPct val="107000"/>
                        </a:lnSpc>
                        <a:spcBef>
                          <a:spcPts val="0"/>
                        </a:spcBef>
                        <a:spcAft>
                          <a:spcPts val="800"/>
                        </a:spcAft>
                      </a:pPr>
                      <a:r>
                        <a:rPr lang="en-ZA" sz="1600" b="1">
                          <a:effectLst/>
                          <a:latin typeface="Arial" panose="020B0604020202020204" pitchFamily="34" charset="0"/>
                          <a:ea typeface="Calibri" panose="020F0502020204030204" pitchFamily="34" charset="0"/>
                          <a:cs typeface="Arial" panose="020B0604020202020204" pitchFamily="34" charset="0"/>
                        </a:rPr>
                        <a:t>Site Visit Conducted</a:t>
                      </a:r>
                      <a:br>
                        <a:rPr lang="en-ZA" sz="1600" b="1">
                          <a:effectLst/>
                          <a:latin typeface="Arial" panose="020B0604020202020204" pitchFamily="34" charset="0"/>
                          <a:ea typeface="Calibri" panose="020F0502020204030204" pitchFamily="34" charset="0"/>
                          <a:cs typeface="Arial" panose="020B0604020202020204" pitchFamily="34" charset="0"/>
                        </a:rPr>
                      </a:br>
                      <a:r>
                        <a:rPr lang="en-ZA" sz="1600" b="1">
                          <a:effectLst/>
                          <a:latin typeface="Arial" panose="020B0604020202020204" pitchFamily="34" charset="0"/>
                          <a:ea typeface="Calibri" panose="020F0502020204030204" pitchFamily="34" charset="0"/>
                          <a:cs typeface="Arial" panose="020B0604020202020204" pitchFamily="34" charset="0"/>
                        </a:rPr>
                        <a:t>Yes/No</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extLst>
                  <a:ext uri="{0D108BD9-81ED-4DB2-BD59-A6C34878D82A}">
                    <a16:rowId xmlns:a16="http://schemas.microsoft.com/office/drawing/2014/main" xmlns="" val="10000"/>
                  </a:ext>
                </a:extLst>
              </a:tr>
              <a:tr h="775928">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053707</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solidFill>
                  </a:tcPr>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7</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solidFill>
                  </a:tcPr>
                </a:tc>
                <a:tc>
                  <a:txBody>
                    <a:bodyPr/>
                    <a:lstStyle/>
                    <a:p>
                      <a:pPr marL="0" marR="0">
                        <a:lnSpc>
                          <a:spcPct val="107000"/>
                        </a:lnSpc>
                        <a:spcBef>
                          <a:spcPts val="0"/>
                        </a:spcBef>
                        <a:spcAft>
                          <a:spcPts val="800"/>
                        </a:spcAft>
                      </a:pPr>
                      <a:r>
                        <a:rPr lang="en-ZA" sz="1600">
                          <a:effectLst/>
                          <a:latin typeface="Arial" panose="020B0604020202020204" pitchFamily="34" charset="0"/>
                          <a:ea typeface="Calibri" panose="020F0502020204030204" pitchFamily="34" charset="0"/>
                          <a:cs typeface="Arial" panose="020B0604020202020204" pitchFamily="34" charset="0"/>
                        </a:rPr>
                        <a:t>Final Delivery Stage</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solidFill>
                  </a:tcPr>
                </a:tc>
                <a:tc>
                  <a:txBody>
                    <a:bodyPr/>
                    <a:lstStyle/>
                    <a:p>
                      <a:pPr marL="0" marR="0">
                        <a:lnSpc>
                          <a:spcPct val="107000"/>
                        </a:lnSpc>
                        <a:spcBef>
                          <a:spcPts val="0"/>
                        </a:spcBef>
                        <a:spcAft>
                          <a:spcPts val="800"/>
                        </a:spcAft>
                      </a:pPr>
                      <a:r>
                        <a:rPr lang="en-ZA" sz="1600">
                          <a:effectLst/>
                          <a:latin typeface="Arial" panose="020B0604020202020204" pitchFamily="34" charset="0"/>
                          <a:ea typeface="Calibri" panose="020F0502020204030204" pitchFamily="34" charset="0"/>
                          <a:cs typeface="Arial" panose="020B0604020202020204" pitchFamily="34" charset="0"/>
                        </a:rPr>
                        <a:t>Appointment Of Contract: Maintenance And Servicing (Pafuri)</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solidFill>
                  </a:tcPr>
                </a:tc>
                <a:tc>
                  <a:txBody>
                    <a:bodyPr/>
                    <a:lstStyle/>
                    <a:p>
                      <a:pPr marL="0" marR="0">
                        <a:lnSpc>
                          <a:spcPct val="107000"/>
                        </a:lnSpc>
                        <a:spcBef>
                          <a:spcPts val="0"/>
                        </a:spcBef>
                        <a:spcAft>
                          <a:spcPts val="800"/>
                        </a:spcAft>
                      </a:pPr>
                      <a:r>
                        <a:rPr lang="en-ZA" sz="1600">
                          <a:effectLst/>
                          <a:latin typeface="Arial" panose="020B0604020202020204" pitchFamily="34" charset="0"/>
                          <a:ea typeface="Calibri" panose="020F0502020204030204" pitchFamily="34" charset="0"/>
                          <a:cs typeface="Arial" panose="020B0604020202020204" pitchFamily="34" charset="0"/>
                        </a:rPr>
                        <a:t>1 494 613,12</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solidFill>
                  </a:tcPr>
                </a:tc>
                <a:tc>
                  <a:txBody>
                    <a:bodyPr/>
                    <a:lstStyle/>
                    <a:p>
                      <a:pPr marL="0" marR="0" algn="ctr">
                        <a:lnSpc>
                          <a:spcPct val="107000"/>
                        </a:lnSpc>
                        <a:spcBef>
                          <a:spcPts val="0"/>
                        </a:spcBef>
                        <a:spcAft>
                          <a:spcPts val="800"/>
                        </a:spcAft>
                      </a:pPr>
                      <a:r>
                        <a:rPr lang="en-ZA" sz="1600">
                          <a:effectLst/>
                          <a:latin typeface="Arial" panose="020B0604020202020204" pitchFamily="34" charset="0"/>
                          <a:ea typeface="Calibri" panose="020F0502020204030204" pitchFamily="34" charset="0"/>
                          <a:cs typeface="Arial" panose="020B0604020202020204" pitchFamily="34" charset="0"/>
                        </a:rPr>
                        <a:t>Yes</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solidFill>
                  </a:tcPr>
                </a:tc>
                <a:extLst>
                  <a:ext uri="{0D108BD9-81ED-4DB2-BD59-A6C34878D82A}">
                    <a16:rowId xmlns:a16="http://schemas.microsoft.com/office/drawing/2014/main" xmlns="" val="10001"/>
                  </a:ext>
                </a:extLst>
              </a:tr>
              <a:tr h="767662">
                <a:tc>
                  <a:txBody>
                    <a:bodyPr/>
                    <a:lstStyle/>
                    <a:p>
                      <a:pPr marL="0" marR="0">
                        <a:lnSpc>
                          <a:spcPct val="107000"/>
                        </a:lnSpc>
                        <a:spcBef>
                          <a:spcPts val="0"/>
                        </a:spcBef>
                        <a:spcAft>
                          <a:spcPts val="800"/>
                        </a:spcAft>
                      </a:pPr>
                      <a:r>
                        <a:rPr lang="en-ZA" sz="1600">
                          <a:effectLst/>
                          <a:latin typeface="Arial" panose="020B0604020202020204" pitchFamily="34" charset="0"/>
                          <a:ea typeface="Calibri" panose="020F0502020204030204" pitchFamily="34" charset="0"/>
                          <a:cs typeface="Arial" panose="020B0604020202020204" pitchFamily="34" charset="0"/>
                        </a:rPr>
                        <a:t>054331</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7</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Final Delivery Stage</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nSpc>
                          <a:spcPct val="107000"/>
                        </a:lnSpc>
                        <a:spcBef>
                          <a:spcPts val="0"/>
                        </a:spcBef>
                        <a:spcAft>
                          <a:spcPts val="800"/>
                        </a:spcAft>
                      </a:pPr>
                      <a:r>
                        <a:rPr lang="en-ZA" sz="1600">
                          <a:effectLst/>
                          <a:latin typeface="Arial" panose="020B0604020202020204" pitchFamily="34" charset="0"/>
                          <a:ea typeface="Calibri" panose="020F0502020204030204" pitchFamily="34" charset="0"/>
                          <a:cs typeface="Arial" panose="020B0604020202020204" pitchFamily="34" charset="0"/>
                        </a:rPr>
                        <a:t>Ports Of Entry: 36 Months Re (Golela And Onverwacht)</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nSpc>
                          <a:spcPct val="107000"/>
                        </a:lnSpc>
                        <a:spcBef>
                          <a:spcPts val="0"/>
                        </a:spcBef>
                        <a:spcAft>
                          <a:spcPts val="800"/>
                        </a:spcAft>
                      </a:pPr>
                      <a:r>
                        <a:rPr lang="en-ZA" sz="1600">
                          <a:effectLst/>
                          <a:latin typeface="Arial" panose="020B0604020202020204" pitchFamily="34" charset="0"/>
                          <a:ea typeface="Calibri" panose="020F0502020204030204" pitchFamily="34" charset="0"/>
                          <a:cs typeface="Arial" panose="020B0604020202020204" pitchFamily="34" charset="0"/>
                        </a:rPr>
                        <a:t>3 287 640,97</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Yes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xmlns="" val="10002"/>
                  </a:ext>
                </a:extLst>
              </a:tr>
              <a:tr h="600490">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052983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bg1">
                        <a:lumMod val="85000"/>
                      </a:schemeClr>
                    </a:solidFill>
                  </a:tcPr>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6A</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bg1">
                        <a:lumMod val="85000"/>
                      </a:schemeClr>
                    </a:solidFill>
                  </a:tcPr>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Practical Completion Stage</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bg1">
                        <a:lumMod val="85000"/>
                      </a:schemeClr>
                    </a:solidFill>
                  </a:tcPr>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Ramatlabama, Kopfontein And Derdepoort: 36 Months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bg1">
                        <a:lumMod val="85000"/>
                      </a:schemeClr>
                    </a:solidFill>
                  </a:tcPr>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1 448 836,52</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Yes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xmlns="" val="10004"/>
                  </a:ext>
                </a:extLst>
              </a:tr>
              <a:tr h="720080">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052500</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bg1">
                        <a:lumMod val="95000"/>
                      </a:schemeClr>
                    </a:solidFill>
                  </a:tcPr>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5B</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bg1">
                        <a:lumMod val="95000"/>
                      </a:schemeClr>
                    </a:solidFill>
                  </a:tcPr>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Construction Stage</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bg1">
                        <a:lumMod val="95000"/>
                      </a:schemeClr>
                    </a:solidFill>
                  </a:tcPr>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Upgrading And Maintenance Of Buildings, Civil Infr.</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bg1">
                        <a:lumMod val="95000"/>
                      </a:schemeClr>
                    </a:solidFill>
                  </a:tcPr>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4 046 582,97</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bg1">
                        <a:lumMod val="95000"/>
                      </a:schemeClr>
                    </a:solidFill>
                  </a:tcPr>
                </a:tc>
                <a:tc>
                  <a:txBody>
                    <a:bodyPr/>
                    <a:lstStyle/>
                    <a:p>
                      <a:pPr marL="0" marR="0" algn="ctr">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Yes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xmlns="" val="10005"/>
                  </a:ext>
                </a:extLst>
              </a:tr>
              <a:tr h="532137">
                <a:tc>
                  <a:txBody>
                    <a:bodyPr/>
                    <a:lstStyle/>
                    <a:p>
                      <a:pPr marL="0" marR="0">
                        <a:lnSpc>
                          <a:spcPct val="107000"/>
                        </a:lnSpc>
                        <a:spcBef>
                          <a:spcPts val="0"/>
                        </a:spcBef>
                        <a:spcAft>
                          <a:spcPts val="800"/>
                        </a:spcAft>
                      </a:pPr>
                      <a:r>
                        <a:rPr lang="en-ZA" sz="1600">
                          <a:effectLst/>
                          <a:latin typeface="Arial" panose="020B0604020202020204" pitchFamily="34" charset="0"/>
                          <a:ea typeface="Calibri" panose="020F0502020204030204" pitchFamily="34" charset="0"/>
                          <a:cs typeface="Arial" panose="020B0604020202020204" pitchFamily="34" charset="0"/>
                        </a:rPr>
                        <a:t>055769</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solidFill>
                  </a:tcPr>
                </a:tc>
                <a:tc>
                  <a:txBody>
                    <a:bodyPr/>
                    <a:lstStyle/>
                    <a:p>
                      <a:pPr marL="0" marR="0">
                        <a:lnSpc>
                          <a:spcPct val="107000"/>
                        </a:lnSpc>
                        <a:spcBef>
                          <a:spcPts val="0"/>
                        </a:spcBef>
                        <a:spcAft>
                          <a:spcPts val="800"/>
                        </a:spcAft>
                      </a:pPr>
                      <a:r>
                        <a:rPr lang="en-ZA" sz="1600">
                          <a:effectLst/>
                          <a:latin typeface="Arial" panose="020B0604020202020204" pitchFamily="34" charset="0"/>
                          <a:ea typeface="Calibri" panose="020F0502020204030204" pitchFamily="34" charset="0"/>
                          <a:cs typeface="Arial" panose="020B0604020202020204" pitchFamily="34" charset="0"/>
                        </a:rPr>
                        <a:t>5B</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solidFill>
                  </a:tcPr>
                </a:tc>
                <a:tc>
                  <a:txBody>
                    <a:bodyPr/>
                    <a:lstStyle/>
                    <a:p>
                      <a:pPr marL="0" marR="0">
                        <a:lnSpc>
                          <a:spcPct val="107000"/>
                        </a:lnSpc>
                        <a:spcBef>
                          <a:spcPts val="0"/>
                        </a:spcBef>
                        <a:spcAft>
                          <a:spcPts val="800"/>
                        </a:spcAft>
                      </a:pPr>
                      <a:r>
                        <a:rPr lang="en-ZA" sz="1600">
                          <a:effectLst/>
                          <a:latin typeface="Arial" panose="020B0604020202020204" pitchFamily="34" charset="0"/>
                          <a:ea typeface="Calibri" panose="020F0502020204030204" pitchFamily="34" charset="0"/>
                          <a:cs typeface="Arial" panose="020B0604020202020204" pitchFamily="34" charset="0"/>
                        </a:rPr>
                        <a:t>Construction Stage</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solidFill>
                  </a:tcPr>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Beitbridge Borderline Base: (Phase 1):40 Km Border</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solidFill>
                  </a:tcPr>
                </a:tc>
                <a:tc>
                  <a:txBody>
                    <a:bodyPr/>
                    <a:lstStyle/>
                    <a:p>
                      <a:pPr marL="0" marR="0">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3 259 071,48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solidFill>
                  </a:tcPr>
                </a:tc>
                <a:tc>
                  <a:txBody>
                    <a:bodyPr/>
                    <a:lstStyle/>
                    <a:p>
                      <a:pPr marL="0" marR="0" algn="ctr">
                        <a:lnSpc>
                          <a:spcPct val="107000"/>
                        </a:lnSpc>
                        <a:spcBef>
                          <a:spcPts val="0"/>
                        </a:spcBef>
                        <a:spcAft>
                          <a:spcPts val="800"/>
                        </a:spcAft>
                      </a:pPr>
                      <a:r>
                        <a:rPr lang="en-ZA" sz="1600" dirty="0">
                          <a:effectLst/>
                          <a:latin typeface="Arial" panose="020B0604020202020204" pitchFamily="34" charset="0"/>
                          <a:ea typeface="Calibri" panose="020F0502020204030204" pitchFamily="34" charset="0"/>
                          <a:cs typeface="Arial" panose="020B0604020202020204" pitchFamily="34" charset="0"/>
                        </a:rPr>
                        <a:t>Yes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solidFill>
                  </a:tcPr>
                </a:tc>
              </a:tr>
            </a:tbl>
          </a:graphicData>
        </a:graphic>
      </p:graphicFrame>
      <p:sp>
        <p:nvSpPr>
          <p:cNvPr id="5"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7"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551533" y="3528293"/>
            <a:ext cx="1673856" cy="369332"/>
          </a:xfrm>
          <a:prstGeom prst="rect">
            <a:avLst/>
          </a:prstGeom>
          <a:solidFill>
            <a:srgbClr val="FFFF00"/>
          </a:solidFill>
        </p:spPr>
        <p:txBody>
          <a:bodyPr wrap="none" rtlCol="0">
            <a:spAutoFit/>
          </a:bodyPr>
          <a:lstStyle/>
          <a:p>
            <a:r>
              <a:rPr lang="en-ZA" b="1" dirty="0" smtClean="0"/>
              <a:t>Internal Audit</a:t>
            </a:r>
            <a:endParaRPr lang="en-ZA" b="1" dirty="0"/>
          </a:p>
        </p:txBody>
      </p:sp>
    </p:spTree>
    <p:extLst>
      <p:ext uri="{BB962C8B-B14F-4D97-AF65-F5344CB8AC3E}">
        <p14:creationId xmlns:p14="http://schemas.microsoft.com/office/powerpoint/2010/main" xmlns="" val="32891529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BC55959B-C655-5C41-9218-75B865D299AD}"/>
              </a:ext>
            </a:extLst>
          </p:cNvPr>
          <p:cNvGraphicFramePr>
            <a:graphicFrameLocks noGrp="1"/>
          </p:cNvGraphicFramePr>
          <p:nvPr>
            <p:extLst>
              <p:ext uri="{D42A27DB-BD31-4B8C-83A1-F6EECF244321}">
                <p14:modId xmlns:p14="http://schemas.microsoft.com/office/powerpoint/2010/main" xmlns="" val="3861119853"/>
              </p:ext>
            </p:extLst>
          </p:nvPr>
        </p:nvGraphicFramePr>
        <p:xfrm>
          <a:off x="263500" y="1800101"/>
          <a:ext cx="15097149" cy="6264696"/>
        </p:xfrm>
        <a:graphic>
          <a:graphicData uri="http://schemas.openxmlformats.org/drawingml/2006/table">
            <a:tbl>
              <a:tblPr firstCol="1" bandRow="1">
                <a:tableStyleId>{93296810-A885-4BE3-A3E7-6D5BEEA58F35}</a:tableStyleId>
              </a:tblPr>
              <a:tblGrid>
                <a:gridCol w="3848293">
                  <a:extLst>
                    <a:ext uri="{9D8B030D-6E8A-4147-A177-3AD203B41FA5}">
                      <a16:colId xmlns:a16="http://schemas.microsoft.com/office/drawing/2014/main" xmlns="" val="1001693843"/>
                    </a:ext>
                  </a:extLst>
                </a:gridCol>
                <a:gridCol w="11248856">
                  <a:extLst>
                    <a:ext uri="{9D8B030D-6E8A-4147-A177-3AD203B41FA5}">
                      <a16:colId xmlns:a16="http://schemas.microsoft.com/office/drawing/2014/main" xmlns="" val="1138882096"/>
                    </a:ext>
                  </a:extLst>
                </a:gridCol>
              </a:tblGrid>
              <a:tr h="6264696">
                <a:tc>
                  <a:txBody>
                    <a:bodyPr/>
                    <a:lstStyle/>
                    <a:p>
                      <a:pPr marL="268288" marR="0" lvl="0" indent="-268288" algn="l" defTabSz="914391" rtl="0" eaLnBrk="1" fontAlgn="auto" latinLnBrk="0" hangingPunct="1">
                        <a:lnSpc>
                          <a:spcPct val="100000"/>
                        </a:lnSpc>
                        <a:spcBef>
                          <a:spcPts val="0"/>
                        </a:spcBef>
                        <a:spcAft>
                          <a:spcPts val="0"/>
                        </a:spcAft>
                        <a:buClrTx/>
                        <a:buSzTx/>
                        <a:buFontTx/>
                        <a:buNone/>
                        <a:tabLst/>
                        <a:defRPr/>
                      </a:pPr>
                      <a:r>
                        <a:rPr lang="en-US" sz="2000" kern="1200" dirty="0">
                          <a:solidFill>
                            <a:srgbClr val="FFFFFF"/>
                          </a:solidFill>
                          <a:effectLst/>
                          <a:latin typeface="Calibri" panose="020F0502020204030204" pitchFamily="34" charset="0"/>
                          <a:ea typeface="+mn-ea"/>
                          <a:cs typeface="Calibri" panose="020F0502020204030204" pitchFamily="34" charset="0"/>
                        </a:rPr>
                        <a:t>7</a:t>
                      </a:r>
                      <a:r>
                        <a:rPr lang="en-US" sz="2000" kern="1200" dirty="0" smtClean="0">
                          <a:solidFill>
                            <a:srgbClr val="FFFFFF"/>
                          </a:solidFill>
                          <a:effectLst/>
                          <a:latin typeface="Calibri" panose="020F0502020204030204" pitchFamily="34" charset="0"/>
                          <a:ea typeface="+mn-ea"/>
                          <a:cs typeface="Calibri" panose="020F0502020204030204" pitchFamily="34" charset="0"/>
                        </a:rPr>
                        <a:t>. </a:t>
                      </a:r>
                      <a:r>
                        <a:rPr lang="en-US" sz="2000" kern="1200" dirty="0">
                          <a:solidFill>
                            <a:srgbClr val="FFFFFF"/>
                          </a:solidFill>
                          <a:effectLst/>
                          <a:latin typeface="Calibri" panose="020F0502020204030204" pitchFamily="34" charset="0"/>
                          <a:ea typeface="+mn-ea"/>
                          <a:cs typeface="Calibri" panose="020F0502020204030204" pitchFamily="34" charset="0"/>
                        </a:rPr>
                        <a:t>The several contracts that the Principal Agent and the Main Contractor have with the Department are terminated with immediate effect</a:t>
                      </a:r>
                      <a:r>
                        <a:rPr lang="en-US" sz="2000" kern="1200" dirty="0" smtClean="0">
                          <a:solidFill>
                            <a:srgbClr val="FFFFFF"/>
                          </a:solidFill>
                          <a:effectLst/>
                          <a:latin typeface="Calibri" panose="020F0502020204030204" pitchFamily="34" charset="0"/>
                          <a:ea typeface="+mn-ea"/>
                          <a:cs typeface="Calibri" panose="020F0502020204030204" pitchFamily="34" charset="0"/>
                        </a:rPr>
                        <a:t>.</a:t>
                      </a:r>
                    </a:p>
                    <a:p>
                      <a:pPr marL="268288" marR="0" lvl="0" indent="-268288" algn="l" defTabSz="914391" rtl="0" eaLnBrk="1" fontAlgn="auto" latinLnBrk="0" hangingPunct="1">
                        <a:lnSpc>
                          <a:spcPct val="100000"/>
                        </a:lnSpc>
                        <a:spcBef>
                          <a:spcPts val="0"/>
                        </a:spcBef>
                        <a:spcAft>
                          <a:spcPts val="0"/>
                        </a:spcAft>
                        <a:buClrTx/>
                        <a:buSzTx/>
                        <a:buFontTx/>
                        <a:buNone/>
                        <a:tabLst/>
                        <a:defRPr/>
                      </a:pPr>
                      <a:endParaRPr lang="en-US" sz="2000" kern="1200" dirty="0" smtClean="0">
                        <a:solidFill>
                          <a:srgbClr val="FFFFFF"/>
                        </a:solidFill>
                        <a:effectLst/>
                        <a:latin typeface="Calibri" panose="020F0502020204030204" pitchFamily="34" charset="0"/>
                        <a:ea typeface="+mn-ea"/>
                        <a:cs typeface="Calibri" panose="020F0502020204030204" pitchFamily="34" charset="0"/>
                      </a:endParaRPr>
                    </a:p>
                    <a:p>
                      <a:pPr marL="268288" marR="0" lvl="0" indent="-268288" algn="l" defTabSz="914391" rtl="0" eaLnBrk="1" fontAlgn="auto" latinLnBrk="0" hangingPunct="1">
                        <a:lnSpc>
                          <a:spcPct val="100000"/>
                        </a:lnSpc>
                        <a:spcBef>
                          <a:spcPts val="0"/>
                        </a:spcBef>
                        <a:spcAft>
                          <a:spcPts val="0"/>
                        </a:spcAft>
                        <a:buClrTx/>
                        <a:buSzTx/>
                        <a:buFontTx/>
                        <a:buNone/>
                        <a:tabLst/>
                        <a:defRPr/>
                      </a:pPr>
                      <a:endParaRPr lang="en-US" sz="2000" kern="1200" dirty="0" smtClean="0">
                        <a:solidFill>
                          <a:srgbClr val="FFFFFF"/>
                        </a:solidFill>
                        <a:effectLst/>
                        <a:latin typeface="Calibri" panose="020F0502020204030204" pitchFamily="34" charset="0"/>
                        <a:ea typeface="+mn-ea"/>
                        <a:cs typeface="Calibri" panose="020F0502020204030204" pitchFamily="34" charset="0"/>
                      </a:endParaRPr>
                    </a:p>
                    <a:p>
                      <a:pPr marL="268288" marR="0" lvl="0" indent="-268288" algn="l" defTabSz="914391" rtl="0" eaLnBrk="1" fontAlgn="auto" latinLnBrk="0" hangingPunct="1">
                        <a:lnSpc>
                          <a:spcPct val="100000"/>
                        </a:lnSpc>
                        <a:spcBef>
                          <a:spcPts val="0"/>
                        </a:spcBef>
                        <a:spcAft>
                          <a:spcPts val="0"/>
                        </a:spcAft>
                        <a:buClrTx/>
                        <a:buSzTx/>
                        <a:buFontTx/>
                        <a:buNone/>
                        <a:tabLst/>
                        <a:defRPr/>
                      </a:pPr>
                      <a:endParaRPr lang="en-US" sz="2000" kern="1200" dirty="0">
                        <a:solidFill>
                          <a:srgbClr val="FFFFFF"/>
                        </a:solidFill>
                        <a:effectLst/>
                        <a:latin typeface="Calibri" panose="020F0502020204030204" pitchFamily="34" charset="0"/>
                        <a:ea typeface="+mn-ea"/>
                        <a:cs typeface="Calibri" panose="020F0502020204030204" pitchFamily="34" charset="0"/>
                      </a:endParaRPr>
                    </a:p>
                  </a:txBody>
                  <a:tcPr marL="51435" marR="51435" marT="0" marB="0"/>
                </a:tc>
                <a:tc>
                  <a:txBody>
                    <a:bodyPr/>
                    <a:lstStyle/>
                    <a:p>
                      <a:pPr marL="0" lvl="0" algn="l" defTabSz="914419" rtl="0" eaLnBrk="1" latinLnBrk="0" hangingPunct="1"/>
                      <a:r>
                        <a:rPr lang="en-GB" sz="1600" b="1" kern="1200" dirty="0" smtClean="0">
                          <a:solidFill>
                            <a:schemeClr val="tx1"/>
                          </a:solidFill>
                          <a:effectLst/>
                          <a:latin typeface="Calibri" panose="020F0502020204030204" pitchFamily="34" charset="0"/>
                          <a:ea typeface="+mn-ea"/>
                          <a:cs typeface="Calibri" panose="020F0502020204030204" pitchFamily="34" charset="0"/>
                        </a:rPr>
                        <a:t>Below are the details of</a:t>
                      </a:r>
                      <a:r>
                        <a:rPr lang="en-GB" sz="1600" b="1" kern="1200" baseline="0" dirty="0" smtClean="0">
                          <a:solidFill>
                            <a:schemeClr val="tx1"/>
                          </a:solidFill>
                          <a:effectLst/>
                          <a:latin typeface="Calibri" panose="020F0502020204030204" pitchFamily="34" charset="0"/>
                          <a:ea typeface="+mn-ea"/>
                          <a:cs typeface="Calibri" panose="020F0502020204030204" pitchFamily="34" charset="0"/>
                        </a:rPr>
                        <a:t> the site visitations: MAGWA</a:t>
                      </a:r>
                      <a:endParaRPr lang="en-GB" sz="16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0" lvl="0" algn="l" defTabSz="914419" rtl="0" eaLnBrk="1" latinLnBrk="0" hangingPunct="1"/>
                      <a:endParaRPr lang="en-GB" sz="2000" b="1" kern="1200" dirty="0">
                        <a:solidFill>
                          <a:schemeClr val="tx1"/>
                        </a:solidFill>
                        <a:effectLst/>
                        <a:latin typeface="Calibri" panose="020F0502020204030204" pitchFamily="34" charset="0"/>
                        <a:ea typeface="+mn-ea"/>
                        <a:cs typeface="Calibri" panose="020F0502020204030204" pitchFamily="34" charset="0"/>
                      </a:endParaRPr>
                    </a:p>
                  </a:txBody>
                  <a:tcPr marL="51435" marR="51435" marT="0" marB="0"/>
                </a:tc>
                <a:extLst>
                  <a:ext uri="{0D108BD9-81ED-4DB2-BD59-A6C34878D82A}">
                    <a16:rowId xmlns:a16="http://schemas.microsoft.com/office/drawing/2014/main" xmlns="" val="3664017623"/>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xmlns="" val="2899974979"/>
              </p:ext>
            </p:extLst>
          </p:nvPr>
        </p:nvGraphicFramePr>
        <p:xfrm>
          <a:off x="4223941" y="2304155"/>
          <a:ext cx="10945216" cy="5356675"/>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1"/>
                    </a:ext>
                  </a:extLst>
                </a:gridCol>
                <a:gridCol w="2304256">
                  <a:extLst>
                    <a:ext uri="{9D8B030D-6E8A-4147-A177-3AD203B41FA5}">
                      <a16:colId xmlns:a16="http://schemas.microsoft.com/office/drawing/2014/main" xmlns="" val="20002"/>
                    </a:ext>
                  </a:extLst>
                </a:gridCol>
                <a:gridCol w="2952328"/>
                <a:gridCol w="2088232"/>
                <a:gridCol w="1656184"/>
              </a:tblGrid>
              <a:tr h="808250">
                <a:tc>
                  <a:txBody>
                    <a:bodyPr/>
                    <a:lstStyle/>
                    <a:p>
                      <a:pPr marL="0" marR="0">
                        <a:lnSpc>
                          <a:spcPct val="107000"/>
                        </a:lnSpc>
                        <a:spcBef>
                          <a:spcPts val="0"/>
                        </a:spcBef>
                        <a:spcAft>
                          <a:spcPts val="800"/>
                        </a:spcAft>
                      </a:pPr>
                      <a:r>
                        <a:rPr lang="en-ZA" sz="1600" b="1" dirty="0">
                          <a:effectLst/>
                          <a:latin typeface="Arial" panose="020B0604020202020204" pitchFamily="34" charset="0"/>
                          <a:ea typeface="Calibri" panose="020F0502020204030204" pitchFamily="34" charset="0"/>
                          <a:cs typeface="Arial" panose="020B0604020202020204" pitchFamily="34" charset="0"/>
                        </a:rPr>
                        <a:t>WCS Number</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tc>
                  <a:txBody>
                    <a:bodyPr/>
                    <a:lstStyle/>
                    <a:p>
                      <a:pPr marL="0" marR="0">
                        <a:lnSpc>
                          <a:spcPct val="107000"/>
                        </a:lnSpc>
                        <a:spcBef>
                          <a:spcPts val="0"/>
                        </a:spcBef>
                        <a:spcAft>
                          <a:spcPts val="800"/>
                        </a:spcAft>
                      </a:pPr>
                      <a:r>
                        <a:rPr lang="en-ZA" sz="1600" b="1">
                          <a:effectLst/>
                          <a:latin typeface="Arial" panose="020B0604020202020204" pitchFamily="34" charset="0"/>
                          <a:ea typeface="Calibri" panose="020F0502020204030204" pitchFamily="34" charset="0"/>
                          <a:cs typeface="Arial" panose="020B0604020202020204" pitchFamily="34" charset="0"/>
                        </a:rPr>
                        <a:t>Project Status</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tc>
                  <a:txBody>
                    <a:bodyPr/>
                    <a:lstStyle/>
                    <a:p>
                      <a:pPr marL="0" marR="0">
                        <a:lnSpc>
                          <a:spcPct val="107000"/>
                        </a:lnSpc>
                        <a:spcBef>
                          <a:spcPts val="0"/>
                        </a:spcBef>
                        <a:spcAft>
                          <a:spcPts val="800"/>
                        </a:spcAft>
                      </a:pPr>
                      <a:r>
                        <a:rPr lang="en-ZA" sz="1600" b="1">
                          <a:effectLst/>
                          <a:latin typeface="Arial" panose="020B0604020202020204" pitchFamily="34" charset="0"/>
                          <a:ea typeface="Calibri" panose="020F0502020204030204" pitchFamily="34" charset="0"/>
                          <a:cs typeface="Arial" panose="020B0604020202020204" pitchFamily="34" charset="0"/>
                        </a:rPr>
                        <a:t>Status Description</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tc>
                  <a:txBody>
                    <a:bodyPr/>
                    <a:lstStyle/>
                    <a:p>
                      <a:pPr marL="0" marR="0">
                        <a:lnSpc>
                          <a:spcPct val="107000"/>
                        </a:lnSpc>
                        <a:spcBef>
                          <a:spcPts val="0"/>
                        </a:spcBef>
                        <a:spcAft>
                          <a:spcPts val="800"/>
                        </a:spcAft>
                      </a:pPr>
                      <a:r>
                        <a:rPr lang="en-ZA" sz="1600" b="1">
                          <a:effectLst/>
                          <a:latin typeface="Arial" panose="020B0604020202020204" pitchFamily="34" charset="0"/>
                          <a:ea typeface="Calibri" panose="020F0502020204030204" pitchFamily="34" charset="0"/>
                          <a:cs typeface="Arial" panose="020B0604020202020204" pitchFamily="34" charset="0"/>
                        </a:rPr>
                        <a:t>Contract Description</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tc>
                  <a:txBody>
                    <a:bodyPr/>
                    <a:lstStyle/>
                    <a:p>
                      <a:pPr marL="0" marR="0">
                        <a:lnSpc>
                          <a:spcPct val="107000"/>
                        </a:lnSpc>
                        <a:spcBef>
                          <a:spcPts val="0"/>
                        </a:spcBef>
                        <a:spcAft>
                          <a:spcPts val="800"/>
                        </a:spcAft>
                      </a:pPr>
                      <a:r>
                        <a:rPr lang="en-ZA" sz="1600" b="1">
                          <a:effectLst/>
                          <a:latin typeface="Arial" panose="020B0604020202020204" pitchFamily="34" charset="0"/>
                          <a:ea typeface="Calibri" panose="020F0502020204030204" pitchFamily="34" charset="0"/>
                          <a:cs typeface="Arial" panose="020B0604020202020204" pitchFamily="34" charset="0"/>
                        </a:rPr>
                        <a:t>Amount (R)</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tc>
                  <a:txBody>
                    <a:bodyPr/>
                    <a:lstStyle/>
                    <a:p>
                      <a:pPr marL="0" marR="0">
                        <a:lnSpc>
                          <a:spcPct val="107000"/>
                        </a:lnSpc>
                        <a:spcBef>
                          <a:spcPts val="0"/>
                        </a:spcBef>
                        <a:spcAft>
                          <a:spcPts val="800"/>
                        </a:spcAft>
                      </a:pPr>
                      <a:r>
                        <a:rPr lang="en-ZA" sz="1600" b="1">
                          <a:effectLst/>
                          <a:latin typeface="Arial" panose="020B0604020202020204" pitchFamily="34" charset="0"/>
                          <a:ea typeface="Calibri" panose="020F0502020204030204" pitchFamily="34" charset="0"/>
                          <a:cs typeface="Arial" panose="020B0604020202020204" pitchFamily="34" charset="0"/>
                        </a:rPr>
                        <a:t>Site Visit Conducted</a:t>
                      </a:r>
                      <a:br>
                        <a:rPr lang="en-ZA" sz="1600" b="1">
                          <a:effectLst/>
                          <a:latin typeface="Arial" panose="020B0604020202020204" pitchFamily="34" charset="0"/>
                          <a:ea typeface="Calibri" panose="020F0502020204030204" pitchFamily="34" charset="0"/>
                          <a:cs typeface="Arial" panose="020B0604020202020204" pitchFamily="34" charset="0"/>
                        </a:rPr>
                      </a:br>
                      <a:r>
                        <a:rPr lang="en-ZA" sz="1600" b="1">
                          <a:effectLst/>
                          <a:latin typeface="Arial" panose="020B0604020202020204" pitchFamily="34" charset="0"/>
                          <a:ea typeface="Calibri" panose="020F0502020204030204" pitchFamily="34" charset="0"/>
                          <a:cs typeface="Arial" panose="020B0604020202020204" pitchFamily="34" charset="0"/>
                        </a:rPr>
                        <a:t>Yes/No</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5">
                        <a:lumMod val="90000"/>
                      </a:schemeClr>
                    </a:solidFill>
                  </a:tcPr>
                </a:tc>
                <a:extLst>
                  <a:ext uri="{0D108BD9-81ED-4DB2-BD59-A6C34878D82A}">
                    <a16:rowId xmlns:a16="http://schemas.microsoft.com/office/drawing/2014/main" xmlns="" val="10000"/>
                  </a:ext>
                </a:extLst>
              </a:tr>
              <a:tr h="944370">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052500</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5B</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tc>
                  <a:txBody>
                    <a:bodyPr/>
                    <a:lstStyle/>
                    <a:p>
                      <a:pPr marL="0" marR="0" algn="l" defTabSz="914419" rtl="0" eaLnBrk="1" latinLnBrk="0" hangingPunct="1">
                        <a:lnSpc>
                          <a:spcPct val="107000"/>
                        </a:lnSpc>
                        <a:spcBef>
                          <a:spcPts val="0"/>
                        </a:spcBef>
                        <a:spcAft>
                          <a:spcPts val="800"/>
                        </a:spcAft>
                      </a:pPr>
                      <a:r>
                        <a:rPr lang="en-ZA" sz="1600" kern="1200">
                          <a:solidFill>
                            <a:schemeClr val="dk1"/>
                          </a:solidFill>
                          <a:effectLst/>
                          <a:latin typeface="Arial" panose="020B0604020202020204" pitchFamily="34" charset="0"/>
                          <a:ea typeface="Calibri" panose="020F0502020204030204" pitchFamily="34" charset="0"/>
                          <a:cs typeface="Arial" panose="020B0604020202020204" pitchFamily="34" charset="0"/>
                        </a:rPr>
                        <a:t>Construction Stage</a:t>
                      </a:r>
                      <a:endParaRPr lang="en-US" sz="1600" kern="120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tc>
                  <a:txBody>
                    <a:bodyPr/>
                    <a:lstStyle/>
                    <a:p>
                      <a:pPr marL="0" marR="0" algn="l" defTabSz="914419" rtl="0" eaLnBrk="1" latinLnBrk="0" hangingPunct="1">
                        <a:lnSpc>
                          <a:spcPct val="107000"/>
                        </a:lnSpc>
                        <a:spcBef>
                          <a:spcPts val="0"/>
                        </a:spcBef>
                        <a:spcAft>
                          <a:spcPts val="800"/>
                        </a:spcAft>
                      </a:pPr>
                      <a:r>
                        <a:rPr lang="en-ZA" sz="1600" kern="1200">
                          <a:solidFill>
                            <a:schemeClr val="dk1"/>
                          </a:solidFill>
                          <a:effectLst/>
                          <a:latin typeface="Arial" panose="020B0604020202020204" pitchFamily="34" charset="0"/>
                          <a:ea typeface="Calibri" panose="020F0502020204030204" pitchFamily="34" charset="0"/>
                          <a:cs typeface="Arial" panose="020B0604020202020204" pitchFamily="34" charset="0"/>
                        </a:rPr>
                        <a:t>Upgrading And Maintenance Of Buildings, Civil Infr (Beitbridge)</a:t>
                      </a:r>
                      <a:endParaRPr lang="en-US" sz="1600" kern="120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tc>
                  <a:txBody>
                    <a:bodyPr/>
                    <a:lstStyle/>
                    <a:p>
                      <a:pPr marL="0" marR="0" algn="l" defTabSz="914419" rtl="0" eaLnBrk="1" latinLnBrk="0" hangingPunct="1">
                        <a:lnSpc>
                          <a:spcPct val="107000"/>
                        </a:lnSpc>
                        <a:spcBef>
                          <a:spcPts val="0"/>
                        </a:spcBef>
                        <a:spcAft>
                          <a:spcPts val="800"/>
                        </a:spcAft>
                      </a:pPr>
                      <a:r>
                        <a:rPr lang="en-ZA" sz="1600" kern="1200">
                          <a:solidFill>
                            <a:schemeClr val="dk1"/>
                          </a:solidFill>
                          <a:effectLst/>
                          <a:latin typeface="Arial" panose="020B0604020202020204" pitchFamily="34" charset="0"/>
                          <a:ea typeface="Calibri" panose="020F0502020204030204" pitchFamily="34" charset="0"/>
                          <a:cs typeface="Arial" panose="020B0604020202020204" pitchFamily="34" charset="0"/>
                        </a:rPr>
                        <a:t>94 088 097,10</a:t>
                      </a:r>
                      <a:endParaRPr lang="en-US" sz="1600" kern="120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tc>
                  <a:txBody>
                    <a:bodyPr/>
                    <a:lstStyle/>
                    <a:p>
                      <a:pPr marL="0" marR="0" algn="l" defTabSz="914419" rtl="0" eaLnBrk="1" latinLnBrk="0" hangingPunct="1">
                        <a:lnSpc>
                          <a:spcPct val="107000"/>
                        </a:lnSpc>
                        <a:spcBef>
                          <a:spcPts val="0"/>
                        </a:spcBef>
                        <a:spcAft>
                          <a:spcPts val="800"/>
                        </a:spcAft>
                      </a:pPr>
                      <a:r>
                        <a:rPr lang="en-ZA" sz="1600" kern="1200">
                          <a:solidFill>
                            <a:schemeClr val="dk1"/>
                          </a:solidFill>
                          <a:effectLst/>
                          <a:latin typeface="Arial" panose="020B0604020202020204" pitchFamily="34" charset="0"/>
                          <a:ea typeface="Calibri" panose="020F0502020204030204" pitchFamily="34" charset="0"/>
                          <a:cs typeface="Arial" panose="020B0604020202020204" pitchFamily="34" charset="0"/>
                        </a:rPr>
                        <a:t>Yes</a:t>
                      </a:r>
                      <a:endParaRPr lang="en-US" sz="1600" kern="120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extLst>
                  <a:ext uri="{0D108BD9-81ED-4DB2-BD59-A6C34878D82A}">
                    <a16:rowId xmlns:a16="http://schemas.microsoft.com/office/drawing/2014/main" xmlns="" val="10001"/>
                  </a:ext>
                </a:extLst>
              </a:tr>
              <a:tr h="767662">
                <a:tc>
                  <a:txBody>
                    <a:bodyPr/>
                    <a:lstStyle/>
                    <a:p>
                      <a:pPr marL="0" marR="0" algn="l" defTabSz="914419" rtl="0" eaLnBrk="1" latinLnBrk="0" hangingPunct="1">
                        <a:lnSpc>
                          <a:spcPct val="107000"/>
                        </a:lnSpc>
                        <a:spcBef>
                          <a:spcPts val="0"/>
                        </a:spcBef>
                        <a:spcAft>
                          <a:spcPts val="800"/>
                        </a:spcAft>
                      </a:pPr>
                      <a:r>
                        <a:rPr lang="en-ZA" sz="16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055769</a:t>
                      </a:r>
                      <a:endParaRPr lang="en-US" sz="1600" kern="120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5B</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Construction Stage</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Beitbridge Borderline Base: (Phase 1):40 Km Border</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37 176 843,50</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defTabSz="914419" rtl="0" eaLnBrk="1" latinLnBrk="0" hangingPunct="1">
                        <a:lnSpc>
                          <a:spcPct val="107000"/>
                        </a:lnSpc>
                        <a:spcBef>
                          <a:spcPts val="0"/>
                        </a:spcBef>
                        <a:spcAft>
                          <a:spcPts val="800"/>
                        </a:spcAft>
                      </a:pPr>
                      <a:r>
                        <a:rPr lang="en-ZA" sz="1600" kern="1200">
                          <a:solidFill>
                            <a:schemeClr val="dk1"/>
                          </a:solidFill>
                          <a:effectLst/>
                          <a:latin typeface="Arial" panose="020B0604020202020204" pitchFamily="34" charset="0"/>
                          <a:ea typeface="Calibri" panose="020F0502020204030204" pitchFamily="34" charset="0"/>
                          <a:cs typeface="Arial" panose="020B0604020202020204" pitchFamily="34" charset="0"/>
                        </a:rPr>
                        <a:t>Yes</a:t>
                      </a:r>
                      <a:endParaRPr lang="en-US" sz="1600" kern="120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0002"/>
                  </a:ext>
                </a:extLst>
              </a:tr>
              <a:tr h="914409">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055165</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5B</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Construction Stage</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Appointment of A Service Provider/S for The Maintenance</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(Ramatselitso, Ongeluksnek, Boesmansnek)</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17 170 625,20</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Yes</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xmlns="" val="10004"/>
                  </a:ext>
                </a:extLst>
              </a:tr>
              <a:tr h="898048">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054631</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6A</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Practical Completion Stage</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Skilpadshek Port Of Entry: 36 Months Repairs, Main</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46 348 067,74</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Yes</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xmlns="" val="10005"/>
                  </a:ext>
                </a:extLst>
              </a:tr>
              <a:tr h="532137">
                <a:tc>
                  <a:txBody>
                    <a:bodyPr/>
                    <a:lstStyle/>
                    <a:p>
                      <a:pPr marL="0" marR="0" algn="l" defTabSz="914419" rtl="0" eaLnBrk="1" latinLnBrk="0" hangingPunct="1">
                        <a:lnSpc>
                          <a:spcPct val="107000"/>
                        </a:lnSpc>
                        <a:spcBef>
                          <a:spcPts val="0"/>
                        </a:spcBef>
                        <a:spcAft>
                          <a:spcPts val="800"/>
                        </a:spcAft>
                      </a:pPr>
                      <a:r>
                        <a:rPr lang="en-ZA" sz="16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052734</a:t>
                      </a:r>
                      <a:endParaRPr lang="en-US" sz="1600" kern="120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tc>
                  <a:txBody>
                    <a:bodyPr/>
                    <a:lstStyle/>
                    <a:p>
                      <a:pPr marL="0" marR="0" algn="l" defTabSz="914419" rtl="0" eaLnBrk="1" latinLnBrk="0" hangingPunct="1">
                        <a:lnSpc>
                          <a:spcPct val="107000"/>
                        </a:lnSpc>
                        <a:spcBef>
                          <a:spcPts val="0"/>
                        </a:spcBef>
                        <a:spcAft>
                          <a:spcPts val="800"/>
                        </a:spcAft>
                      </a:pPr>
                      <a:r>
                        <a:rPr lang="en-ZA" sz="1600" kern="1200">
                          <a:solidFill>
                            <a:schemeClr val="dk1"/>
                          </a:solidFill>
                          <a:effectLst/>
                          <a:latin typeface="Arial" panose="020B0604020202020204" pitchFamily="34" charset="0"/>
                          <a:ea typeface="Calibri" panose="020F0502020204030204" pitchFamily="34" charset="0"/>
                          <a:cs typeface="Arial" panose="020B0604020202020204" pitchFamily="34" charset="0"/>
                        </a:rPr>
                        <a:t>7</a:t>
                      </a:r>
                      <a:endParaRPr lang="en-US" sz="1600" kern="120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tc>
                  <a:txBody>
                    <a:bodyPr/>
                    <a:lstStyle/>
                    <a:p>
                      <a:pPr marL="0" marR="0" algn="l" defTabSz="914419" rtl="0" eaLnBrk="1" latinLnBrk="0" hangingPunct="1">
                        <a:lnSpc>
                          <a:spcPct val="107000"/>
                        </a:lnSpc>
                        <a:spcBef>
                          <a:spcPts val="0"/>
                        </a:spcBef>
                        <a:spcAft>
                          <a:spcPts val="800"/>
                        </a:spcAft>
                      </a:pPr>
                      <a:r>
                        <a:rPr lang="en-ZA" sz="1600" kern="1200">
                          <a:solidFill>
                            <a:schemeClr val="dk1"/>
                          </a:solidFill>
                          <a:effectLst/>
                          <a:latin typeface="Arial" panose="020B0604020202020204" pitchFamily="34" charset="0"/>
                          <a:ea typeface="Calibri" panose="020F0502020204030204" pitchFamily="34" charset="0"/>
                          <a:cs typeface="Arial" panose="020B0604020202020204" pitchFamily="34" charset="0"/>
                        </a:rPr>
                        <a:t>Final Delivery Stage</a:t>
                      </a:r>
                      <a:endParaRPr lang="en-US" sz="1600" kern="120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tc>
                  <a:txBody>
                    <a:bodyPr/>
                    <a:lstStyle/>
                    <a:p>
                      <a:pPr marL="0" marR="0" algn="l" defTabSz="914419" rtl="0" eaLnBrk="1" latinLnBrk="0" hangingPunct="1">
                        <a:lnSpc>
                          <a:spcPct val="107000"/>
                        </a:lnSpc>
                        <a:spcBef>
                          <a:spcPts val="0"/>
                        </a:spcBef>
                        <a:spcAft>
                          <a:spcPts val="800"/>
                        </a:spcAft>
                      </a:pPr>
                      <a:r>
                        <a:rPr lang="en-ZA" sz="1600" kern="1200">
                          <a:solidFill>
                            <a:schemeClr val="dk1"/>
                          </a:solidFill>
                          <a:effectLst/>
                          <a:latin typeface="Arial" panose="020B0604020202020204" pitchFamily="34" charset="0"/>
                          <a:ea typeface="Calibri" panose="020F0502020204030204" pitchFamily="34" charset="0"/>
                          <a:cs typeface="Arial" panose="020B0604020202020204" pitchFamily="34" charset="0"/>
                        </a:rPr>
                        <a:t>Land Ports Of Entry: Groblers Bridge And Stockpoort</a:t>
                      </a:r>
                      <a:endParaRPr lang="en-US" sz="1600" kern="120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43 172 755,90</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tc>
                  <a:txBody>
                    <a:bodyPr/>
                    <a:lstStyle/>
                    <a:p>
                      <a:pPr marL="0" marR="0" algn="l" defTabSz="914419" rtl="0" eaLnBrk="1" latinLnBrk="0" hangingPunct="1">
                        <a:lnSpc>
                          <a:spcPct val="107000"/>
                        </a:lnSpc>
                        <a:spcBef>
                          <a:spcPts val="0"/>
                        </a:spcBef>
                        <a:spcAft>
                          <a:spcPts val="800"/>
                        </a:spcAft>
                      </a:pPr>
                      <a:r>
                        <a:rPr lang="en-ZA"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Yes</a:t>
                      </a:r>
                      <a:endParaRPr lang="en-US" sz="1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solidFill>
                  </a:tcPr>
                </a:tc>
              </a:tr>
            </a:tbl>
          </a:graphicData>
        </a:graphic>
      </p:graphicFrame>
      <p:sp>
        <p:nvSpPr>
          <p:cNvPr id="5"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7"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551533" y="3528293"/>
            <a:ext cx="1673856" cy="369332"/>
          </a:xfrm>
          <a:prstGeom prst="rect">
            <a:avLst/>
          </a:prstGeom>
          <a:solidFill>
            <a:srgbClr val="FFFF00"/>
          </a:solidFill>
        </p:spPr>
        <p:txBody>
          <a:bodyPr wrap="none" rtlCol="0">
            <a:spAutoFit/>
          </a:bodyPr>
          <a:lstStyle/>
          <a:p>
            <a:r>
              <a:rPr lang="en-ZA" b="1" dirty="0" smtClean="0"/>
              <a:t>Internal Audit</a:t>
            </a:r>
            <a:endParaRPr lang="en-ZA" b="1" dirty="0"/>
          </a:p>
        </p:txBody>
      </p:sp>
    </p:spTree>
    <p:extLst>
      <p:ext uri="{BB962C8B-B14F-4D97-AF65-F5344CB8AC3E}">
        <p14:creationId xmlns:p14="http://schemas.microsoft.com/office/powerpoint/2010/main" xmlns="" val="12659502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 xmlns:a16="http://schemas.microsoft.com/office/drawing/2014/main" id="{BC55959B-C655-5C41-9218-75B865D299AD}"/>
              </a:ext>
            </a:extLst>
          </p:cNvPr>
          <p:cNvGraphicFramePr>
            <a:graphicFrameLocks noGrp="1"/>
          </p:cNvGraphicFramePr>
          <p:nvPr>
            <p:extLst>
              <p:ext uri="{D42A27DB-BD31-4B8C-83A1-F6EECF244321}">
                <p14:modId xmlns:p14="http://schemas.microsoft.com/office/powerpoint/2010/main" xmlns="" val="577961352"/>
              </p:ext>
            </p:extLst>
          </p:nvPr>
        </p:nvGraphicFramePr>
        <p:xfrm>
          <a:off x="13402" y="1656085"/>
          <a:ext cx="15169157" cy="6120680"/>
        </p:xfrm>
        <a:graphic>
          <a:graphicData uri="http://schemas.openxmlformats.org/drawingml/2006/table">
            <a:tbl>
              <a:tblPr firstCol="1" bandRow="1">
                <a:tableStyleId>{93296810-A885-4BE3-A3E7-6D5BEEA58F35}</a:tableStyleId>
              </a:tblPr>
              <a:tblGrid>
                <a:gridCol w="3866648">
                  <a:extLst>
                    <a:ext uri="{9D8B030D-6E8A-4147-A177-3AD203B41FA5}">
                      <a16:colId xmlns="" xmlns:a16="http://schemas.microsoft.com/office/drawing/2014/main" val="1001693843"/>
                    </a:ext>
                  </a:extLst>
                </a:gridCol>
                <a:gridCol w="11302509">
                  <a:extLst>
                    <a:ext uri="{9D8B030D-6E8A-4147-A177-3AD203B41FA5}">
                      <a16:colId xmlns="" xmlns:a16="http://schemas.microsoft.com/office/drawing/2014/main" val="1138882096"/>
                    </a:ext>
                  </a:extLst>
                </a:gridCol>
              </a:tblGrid>
              <a:tr h="6120680">
                <a:tc>
                  <a:txBody>
                    <a:bodyPr/>
                    <a:lstStyle/>
                    <a:p>
                      <a:pPr marL="268288" marR="0" indent="-268288" algn="l">
                        <a:lnSpc>
                          <a:spcPct val="100000"/>
                        </a:lnSpc>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9</a:t>
                      </a:r>
                      <a:r>
                        <a:rPr lang="en-US" sz="2000" dirty="0" smtClean="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 process of vetting of all Supply Chain Management personnel is </a:t>
                      </a:r>
                      <a:r>
                        <a:rPr lang="en-US" sz="2000" dirty="0" smtClean="0">
                          <a:effectLst/>
                          <a:latin typeface="Calibri" panose="020F0502020204030204" pitchFamily="34" charset="0"/>
                          <a:ea typeface="Calibri" panose="020F0502020204030204" pitchFamily="34" charset="0"/>
                          <a:cs typeface="Calibri" panose="020F0502020204030204" pitchFamily="34" charset="0"/>
                        </a:rPr>
                        <a:t>in</a:t>
                      </a:r>
                      <a:r>
                        <a:rPr lang="en-US" sz="2000" baseline="0" dirty="0" smtClean="0">
                          <a:effectLst/>
                          <a:latin typeface="Calibri" panose="020F0502020204030204" pitchFamily="34" charset="0"/>
                          <a:ea typeface="Calibri" panose="020F0502020204030204" pitchFamily="34" charset="0"/>
                          <a:cs typeface="Calibri" panose="020F0502020204030204" pitchFamily="34" charset="0"/>
                        </a:rPr>
                        <a:t>itiated</a:t>
                      </a:r>
                      <a:r>
                        <a:rPr lang="en-US" sz="20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0000"/>
                        </a:lnSpc>
                        <a:spcBef>
                          <a:spcPts val="0"/>
                        </a:spcBef>
                        <a:spcAft>
                          <a:spcPts val="0"/>
                        </a:spcAft>
                      </a:pPr>
                      <a:r>
                        <a:rPr lang="en-ZA" sz="2000" dirty="0">
                          <a:effectLst/>
                          <a:latin typeface="Calibri" panose="020F0502020204030204" pitchFamily="34" charset="0"/>
                          <a:ea typeface="Calibri" panose="020F0502020204030204" pitchFamily="34" charset="0"/>
                          <a:cs typeface="Calibri" panose="020F0502020204030204" pitchFamily="34" charset="0"/>
                        </a:rPr>
                        <a:t> </a:t>
                      </a:r>
                      <a:endParaRPr lang="en-ZA" sz="2000" dirty="0" smtClean="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0000"/>
                        </a:lnSpc>
                        <a:spcBef>
                          <a:spcPts val="0"/>
                        </a:spcBef>
                        <a:spcAft>
                          <a:spcPts val="0"/>
                        </a:spcAft>
                      </a:pPr>
                      <a:endParaRPr lang="en-GB" sz="2000" dirty="0" smtClean="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0000"/>
                        </a:lnSpc>
                        <a:spcBef>
                          <a:spcPts val="0"/>
                        </a:spcBef>
                        <a:spcAft>
                          <a:spcPts val="0"/>
                        </a:spcAft>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274325" marR="0" lvl="0" indent="-228605" algn="l" defTabSz="914419" rtl="0" eaLnBrk="1" fontAlgn="auto" latinLnBrk="0" hangingPunct="1">
                        <a:lnSpc>
                          <a:spcPct val="90000"/>
                        </a:lnSpc>
                        <a:spcBef>
                          <a:spcPts val="1800"/>
                        </a:spcBef>
                        <a:spcAft>
                          <a:spcPts val="0"/>
                        </a:spcAft>
                        <a:buClr>
                          <a:prstClr val="black">
                            <a:lumMod val="65000"/>
                            <a:lumOff val="35000"/>
                          </a:prstClr>
                        </a:buClr>
                        <a:buSzPct val="80000"/>
                        <a:buFont typeface="Arial" pitchFamily="34" charset="0"/>
                        <a:buChar char="•"/>
                        <a:tabLst/>
                        <a:defRPr/>
                      </a:pPr>
                      <a:endParaRPr kumimoji="0" lang="en-US" sz="1600" b="0" i="0" u="none" strike="noStrike" kern="1200" cap="none" spc="0" normalizeH="0" baseline="0" noProof="0" dirty="0" smtClean="0">
                        <a:ln>
                          <a:noFill/>
                        </a:ln>
                        <a:solidFill>
                          <a:prstClr val="black">
                            <a:lumMod val="65000"/>
                            <a:lumOff val="35000"/>
                          </a:prstClr>
                        </a:solidFill>
                        <a:effectLst/>
                        <a:uLnTx/>
                        <a:uFillTx/>
                        <a:latin typeface="Calibri" panose="020F0502020204030204" pitchFamily="34" charset="0"/>
                        <a:cs typeface="Calibri" panose="020F0502020204030204" pitchFamily="34" charset="0"/>
                      </a:endParaRPr>
                    </a:p>
                    <a:p>
                      <a:pPr marL="274325" marR="0" lvl="0" indent="-228605" algn="l" defTabSz="914419" rtl="0" eaLnBrk="1" fontAlgn="auto" latinLnBrk="0" hangingPunct="1">
                        <a:lnSpc>
                          <a:spcPct val="90000"/>
                        </a:lnSpc>
                        <a:spcBef>
                          <a:spcPts val="1800"/>
                        </a:spcBef>
                        <a:spcAft>
                          <a:spcPts val="0"/>
                        </a:spcAft>
                        <a:buClr>
                          <a:prstClr val="black">
                            <a:lumMod val="65000"/>
                            <a:lumOff val="35000"/>
                          </a:prstClr>
                        </a:buClr>
                        <a:buSzPct val="80000"/>
                        <a:buFont typeface="Arial" pitchFamily="34" charset="0"/>
                        <a:buChar char="•"/>
                        <a:tabLst/>
                        <a:defRPr/>
                      </a:pPr>
                      <a:endParaRPr kumimoji="0" lang="en-US" sz="1600" b="0" i="0" u="none" strike="noStrike" kern="1200" cap="none" spc="0" normalizeH="0" baseline="0" noProof="0" dirty="0" smtClean="0">
                        <a:ln>
                          <a:noFill/>
                        </a:ln>
                        <a:solidFill>
                          <a:prstClr val="black">
                            <a:lumMod val="65000"/>
                            <a:lumOff val="35000"/>
                          </a:prstClr>
                        </a:solidFill>
                        <a:effectLst/>
                        <a:uLnTx/>
                        <a:uFillTx/>
                        <a:latin typeface="Calibri" panose="020F0502020204030204" pitchFamily="34" charset="0"/>
                        <a:cs typeface="Calibri" panose="020F0502020204030204" pitchFamily="34" charset="0"/>
                      </a:endParaRPr>
                    </a:p>
                    <a:p>
                      <a:pPr marL="274325" marR="0" lvl="0" indent="-228605" algn="l" defTabSz="914419" rtl="0" eaLnBrk="1" fontAlgn="auto" latinLnBrk="0" hangingPunct="1">
                        <a:lnSpc>
                          <a:spcPct val="90000"/>
                        </a:lnSpc>
                        <a:spcBef>
                          <a:spcPts val="1800"/>
                        </a:spcBef>
                        <a:spcAft>
                          <a:spcPts val="0"/>
                        </a:spcAft>
                        <a:buClr>
                          <a:prstClr val="black">
                            <a:lumMod val="65000"/>
                            <a:lumOff val="35000"/>
                          </a:prstClr>
                        </a:buClr>
                        <a:buSzPct val="80000"/>
                        <a:buFont typeface="Arial" pitchFamily="34" charset="0"/>
                        <a:buChar char="•"/>
                        <a:tabLst/>
                        <a:defRPr/>
                      </a:pPr>
                      <a:endParaRPr kumimoji="0" lang="en-US" sz="1600" b="0" i="0" u="none" strike="noStrike" kern="1200" cap="none" spc="0" normalizeH="0" baseline="0" noProof="0" dirty="0" smtClean="0">
                        <a:ln>
                          <a:noFill/>
                        </a:ln>
                        <a:solidFill>
                          <a:prstClr val="black">
                            <a:lumMod val="65000"/>
                            <a:lumOff val="35000"/>
                          </a:prstClr>
                        </a:solidFill>
                        <a:effectLst/>
                        <a:uLnTx/>
                        <a:uFillTx/>
                        <a:latin typeface="Calibri" panose="020F0502020204030204" pitchFamily="34" charset="0"/>
                        <a:cs typeface="Calibri" panose="020F0502020204030204" pitchFamily="34" charset="0"/>
                      </a:endParaRPr>
                    </a:p>
                    <a:p>
                      <a:pPr marL="274325" marR="0" lvl="0" indent="-228605" algn="l" defTabSz="914419" rtl="0" eaLnBrk="1" fontAlgn="auto" latinLnBrk="0" hangingPunct="1">
                        <a:lnSpc>
                          <a:spcPct val="90000"/>
                        </a:lnSpc>
                        <a:spcBef>
                          <a:spcPts val="1800"/>
                        </a:spcBef>
                        <a:spcAft>
                          <a:spcPts val="0"/>
                        </a:spcAft>
                        <a:buClr>
                          <a:prstClr val="black">
                            <a:lumMod val="65000"/>
                            <a:lumOff val="35000"/>
                          </a:prstClr>
                        </a:buClr>
                        <a:buSzPct val="80000"/>
                        <a:buFont typeface="Arial" pitchFamily="34" charset="0"/>
                        <a:buChar char="•"/>
                        <a:tabLst/>
                        <a:defRPr/>
                      </a:pPr>
                      <a:endParaRPr kumimoji="0" lang="en-US" sz="1600" b="0" i="0" u="none" strike="noStrike" kern="1200" cap="none" spc="0" normalizeH="0" baseline="0" noProof="0" dirty="0" smtClean="0">
                        <a:ln>
                          <a:noFill/>
                        </a:ln>
                        <a:solidFill>
                          <a:prstClr val="black">
                            <a:lumMod val="65000"/>
                            <a:lumOff val="35000"/>
                          </a:prstClr>
                        </a:solidFill>
                        <a:effectLst/>
                        <a:uLnTx/>
                        <a:uFillTx/>
                        <a:latin typeface="Calibri" panose="020F0502020204030204" pitchFamily="34" charset="0"/>
                        <a:cs typeface="Calibri" panose="020F0502020204030204" pitchFamily="34" charset="0"/>
                      </a:endParaRPr>
                    </a:p>
                    <a:p>
                      <a:pPr marL="274325" marR="0" lvl="0" indent="-228605" algn="l" defTabSz="914419" rtl="0" eaLnBrk="1" fontAlgn="auto" latinLnBrk="0" hangingPunct="1">
                        <a:lnSpc>
                          <a:spcPct val="90000"/>
                        </a:lnSpc>
                        <a:spcBef>
                          <a:spcPts val="1800"/>
                        </a:spcBef>
                        <a:spcAft>
                          <a:spcPts val="0"/>
                        </a:spcAft>
                        <a:buClr>
                          <a:prstClr val="black">
                            <a:lumMod val="65000"/>
                            <a:lumOff val="35000"/>
                          </a:prstClr>
                        </a:buClr>
                        <a:buSzPct val="80000"/>
                        <a:buFont typeface="Arial" pitchFamily="34" charset="0"/>
                        <a:buChar char="•"/>
                        <a:tabLst/>
                        <a:defRPr/>
                      </a:pPr>
                      <a:endParaRPr kumimoji="0" lang="en-US" sz="1600" b="0" i="0" u="none" strike="noStrike" kern="1200" cap="none" spc="0" normalizeH="0" baseline="0" noProof="0" dirty="0" smtClean="0">
                        <a:ln>
                          <a:noFill/>
                        </a:ln>
                        <a:solidFill>
                          <a:prstClr val="black">
                            <a:lumMod val="65000"/>
                            <a:lumOff val="35000"/>
                          </a:prstClr>
                        </a:solidFill>
                        <a:effectLst/>
                        <a:uLnTx/>
                        <a:uFillTx/>
                        <a:latin typeface="Calibri" panose="020F0502020204030204" pitchFamily="34" charset="0"/>
                        <a:cs typeface="Calibri" panose="020F0502020204030204" pitchFamily="34" charset="0"/>
                      </a:endParaRPr>
                    </a:p>
                    <a:p>
                      <a:pPr marL="274325" marR="0" lvl="0" indent="-228605" algn="l" defTabSz="914419" rtl="0" eaLnBrk="1" fontAlgn="auto" latinLnBrk="0" hangingPunct="1">
                        <a:lnSpc>
                          <a:spcPct val="90000"/>
                        </a:lnSpc>
                        <a:spcBef>
                          <a:spcPts val="1800"/>
                        </a:spcBef>
                        <a:spcAft>
                          <a:spcPts val="0"/>
                        </a:spcAft>
                        <a:buClr>
                          <a:prstClr val="black">
                            <a:lumMod val="65000"/>
                            <a:lumOff val="35000"/>
                          </a:prstClr>
                        </a:buClr>
                        <a:buSzPct val="80000"/>
                        <a:buFont typeface="Arial" pitchFamily="34" charset="0"/>
                        <a:buChar char="•"/>
                        <a:tabLst/>
                        <a:defRPr/>
                      </a:pPr>
                      <a:endParaRPr kumimoji="0" lang="en-US" sz="1600" b="0" i="0" u="none" strike="noStrike" kern="1200" cap="none" spc="0" normalizeH="0" baseline="0" noProof="0" dirty="0" smtClean="0">
                        <a:ln>
                          <a:noFill/>
                        </a:ln>
                        <a:solidFill>
                          <a:prstClr val="black">
                            <a:lumMod val="65000"/>
                            <a:lumOff val="35000"/>
                          </a:prstClr>
                        </a:solidFill>
                        <a:effectLst/>
                        <a:uLnTx/>
                        <a:uFillTx/>
                        <a:latin typeface="Calibri" panose="020F0502020204030204" pitchFamily="34" charset="0"/>
                        <a:cs typeface="Calibri" panose="020F0502020204030204" pitchFamily="34" charset="0"/>
                      </a:endParaRPr>
                    </a:p>
                    <a:p>
                      <a:pPr marL="274325" marR="0" lvl="0" indent="-228605" algn="l" defTabSz="914419" rtl="0" eaLnBrk="1" fontAlgn="auto" latinLnBrk="0" hangingPunct="1">
                        <a:lnSpc>
                          <a:spcPct val="90000"/>
                        </a:lnSpc>
                        <a:spcBef>
                          <a:spcPts val="1800"/>
                        </a:spcBef>
                        <a:spcAft>
                          <a:spcPts val="0"/>
                        </a:spcAft>
                        <a:buClr>
                          <a:prstClr val="black">
                            <a:lumMod val="65000"/>
                            <a:lumOff val="35000"/>
                          </a:prstClr>
                        </a:buClr>
                        <a:buSzPct val="80000"/>
                        <a:buFont typeface="Arial" pitchFamily="34" charset="0"/>
                        <a:buChar char="•"/>
                        <a:tabLst/>
                        <a:defRPr/>
                      </a:pPr>
                      <a:endParaRPr kumimoji="0" lang="en-US" sz="1600" b="0" i="0" u="none" strike="noStrike" kern="1200" cap="none" spc="0" normalizeH="0" baseline="0" noProof="0" dirty="0" smtClean="0">
                        <a:ln>
                          <a:noFill/>
                        </a:ln>
                        <a:solidFill>
                          <a:prstClr val="black">
                            <a:lumMod val="65000"/>
                            <a:lumOff val="35000"/>
                          </a:prstClr>
                        </a:solidFill>
                        <a:effectLst/>
                        <a:uLnTx/>
                        <a:uFillTx/>
                        <a:latin typeface="Calibri" panose="020F0502020204030204" pitchFamily="34" charset="0"/>
                        <a:cs typeface="Calibri" panose="020F0502020204030204" pitchFamily="34" charset="0"/>
                      </a:endParaRPr>
                    </a:p>
                    <a:p>
                      <a:pPr marL="274325" marR="0" lvl="0" indent="-228605" algn="l" defTabSz="914419" rtl="0" eaLnBrk="1" fontAlgn="auto" latinLnBrk="0" hangingPunct="1">
                        <a:lnSpc>
                          <a:spcPct val="90000"/>
                        </a:lnSpc>
                        <a:spcBef>
                          <a:spcPts val="1800"/>
                        </a:spcBef>
                        <a:spcAft>
                          <a:spcPts val="0"/>
                        </a:spcAft>
                        <a:buClr>
                          <a:prstClr val="black">
                            <a:lumMod val="65000"/>
                            <a:lumOff val="35000"/>
                          </a:prstClr>
                        </a:buClr>
                        <a:buSzPct val="80000"/>
                        <a:buFont typeface="Arial" pitchFamily="34" charset="0"/>
                        <a:buChar char="•"/>
                        <a:tabLst/>
                        <a:defRPr/>
                      </a:pPr>
                      <a:endParaRPr kumimoji="0" lang="en-US" sz="1600" b="0" i="0" u="none" strike="noStrike" kern="1200" cap="none" spc="0" normalizeH="0" baseline="0" noProof="0" dirty="0" smtClean="0">
                        <a:ln>
                          <a:noFill/>
                        </a:ln>
                        <a:solidFill>
                          <a:prstClr val="black">
                            <a:lumMod val="65000"/>
                            <a:lumOff val="35000"/>
                          </a:prstClr>
                        </a:solidFill>
                        <a:effectLst/>
                        <a:uLnTx/>
                        <a:uFillTx/>
                        <a:latin typeface="Calibri" panose="020F0502020204030204" pitchFamily="34" charset="0"/>
                        <a:cs typeface="Calibri" panose="020F0502020204030204" pitchFamily="34" charset="0"/>
                      </a:endParaRPr>
                    </a:p>
                    <a:p>
                      <a:pPr marL="274325" marR="0" lvl="0" indent="-228605" algn="l" defTabSz="914419" rtl="0" eaLnBrk="1" fontAlgn="auto" latinLnBrk="0" hangingPunct="1">
                        <a:lnSpc>
                          <a:spcPct val="90000"/>
                        </a:lnSpc>
                        <a:spcBef>
                          <a:spcPts val="1800"/>
                        </a:spcBef>
                        <a:spcAft>
                          <a:spcPts val="0"/>
                        </a:spcAft>
                        <a:buClr>
                          <a:prstClr val="black">
                            <a:lumMod val="65000"/>
                            <a:lumOff val="35000"/>
                          </a:prstClr>
                        </a:buClr>
                        <a:buSzPct val="80000"/>
                        <a:buFont typeface="Arial" pitchFamily="34" charset="0"/>
                        <a:buChar char="•"/>
                        <a:tabLst/>
                        <a:defRPr/>
                      </a:pPr>
                      <a:endParaRPr kumimoji="0" lang="en-US" sz="1600" b="0" i="0" u="none" strike="noStrike" kern="1200" cap="none" spc="0" normalizeH="0" baseline="0" noProof="0" dirty="0" smtClean="0">
                        <a:ln>
                          <a:noFill/>
                        </a:ln>
                        <a:solidFill>
                          <a:prstClr val="black">
                            <a:lumMod val="65000"/>
                            <a:lumOff val="35000"/>
                          </a:prstClr>
                        </a:solidFill>
                        <a:effectLst/>
                        <a:uLnTx/>
                        <a:uFillTx/>
                        <a:latin typeface="Calibri" panose="020F0502020204030204" pitchFamily="34" charset="0"/>
                        <a:cs typeface="Calibri" panose="020F0502020204030204" pitchFamily="34" charset="0"/>
                      </a:endParaRPr>
                    </a:p>
                    <a:p>
                      <a:pPr marL="274325" marR="0" lvl="0" indent="-228605" algn="l" defTabSz="914419" rtl="0" eaLnBrk="1" fontAlgn="auto" latinLnBrk="0" hangingPunct="1">
                        <a:lnSpc>
                          <a:spcPct val="90000"/>
                        </a:lnSpc>
                        <a:spcBef>
                          <a:spcPts val="1800"/>
                        </a:spcBef>
                        <a:spcAft>
                          <a:spcPts val="0"/>
                        </a:spcAft>
                        <a:buClr>
                          <a:prstClr val="black">
                            <a:lumMod val="65000"/>
                            <a:lumOff val="35000"/>
                          </a:prstClr>
                        </a:buClr>
                        <a:buSzPct val="80000"/>
                        <a:buFont typeface="Arial" pitchFamily="34" charset="0"/>
                        <a:buChar char="•"/>
                        <a:tabLst/>
                        <a:defRPr/>
                      </a:pPr>
                      <a:endParaRPr kumimoji="0" lang="en-US" sz="1600" b="0" i="0" u="none" strike="noStrike" kern="1200" cap="none" spc="0" normalizeH="0" baseline="0" noProof="0" dirty="0" smtClean="0">
                        <a:ln>
                          <a:noFill/>
                        </a:ln>
                        <a:solidFill>
                          <a:prstClr val="black">
                            <a:lumMod val="65000"/>
                            <a:lumOff val="35000"/>
                          </a:prstClr>
                        </a:solidFill>
                        <a:effectLst/>
                        <a:uLnTx/>
                        <a:uFillTx/>
                        <a:latin typeface="Calibri" panose="020F0502020204030204" pitchFamily="34" charset="0"/>
                        <a:cs typeface="Calibri" panose="020F0502020204030204" pitchFamily="34" charset="0"/>
                      </a:endParaRPr>
                    </a:p>
                    <a:p>
                      <a:pPr marL="274325" marR="0" lvl="0" indent="-228605" algn="l" defTabSz="914419" rtl="0" eaLnBrk="1" fontAlgn="auto" latinLnBrk="0" hangingPunct="1">
                        <a:lnSpc>
                          <a:spcPct val="90000"/>
                        </a:lnSpc>
                        <a:spcBef>
                          <a:spcPts val="1800"/>
                        </a:spcBef>
                        <a:spcAft>
                          <a:spcPts val="0"/>
                        </a:spcAft>
                        <a:buClr>
                          <a:prstClr val="black">
                            <a:lumMod val="65000"/>
                            <a:lumOff val="35000"/>
                          </a:prstClr>
                        </a:buClr>
                        <a:buSzPct val="80000"/>
                        <a:buFont typeface="Arial" pitchFamily="34" charset="0"/>
                        <a:buChar char="•"/>
                        <a:tabLst/>
                        <a:defRPr/>
                      </a:pPr>
                      <a:endParaRPr kumimoji="0" lang="en-US" sz="1600" b="0" i="0" u="none" strike="noStrike" kern="1200" cap="none" spc="0" normalizeH="0" baseline="0" noProof="0" dirty="0" smtClean="0">
                        <a:ln>
                          <a:noFill/>
                        </a:ln>
                        <a:solidFill>
                          <a:prstClr val="black">
                            <a:lumMod val="65000"/>
                            <a:lumOff val="35000"/>
                          </a:prstClr>
                        </a:solidFill>
                        <a:effectLst/>
                        <a:uLnTx/>
                        <a:uFillTx/>
                        <a:latin typeface="Calibri" panose="020F0502020204030204" pitchFamily="34" charset="0"/>
                        <a:cs typeface="Calibri" panose="020F0502020204030204" pitchFamily="34" charset="0"/>
                      </a:endParaRPr>
                    </a:p>
                    <a:p>
                      <a:pPr marL="342900" marR="0" indent="-342900" algn="just">
                        <a:lnSpc>
                          <a:spcPct val="100000"/>
                        </a:lnSpc>
                        <a:spcBef>
                          <a:spcPts val="0"/>
                        </a:spcBef>
                        <a:spcAft>
                          <a:spcPts val="0"/>
                        </a:spcAft>
                        <a:buFont typeface="Arial" panose="020B0604020202020204" pitchFamily="34" charset="0"/>
                        <a:buChar char="•"/>
                      </a:pPr>
                      <a:endParaRPr lang="en-ZA" sz="16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533207164"/>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xmlns="" val="4120109509"/>
              </p:ext>
            </p:extLst>
          </p:nvPr>
        </p:nvGraphicFramePr>
        <p:xfrm>
          <a:off x="3935909" y="1656085"/>
          <a:ext cx="11161240" cy="3949214"/>
        </p:xfrm>
        <a:graphic>
          <a:graphicData uri="http://schemas.openxmlformats.org/drawingml/2006/table">
            <a:tbl>
              <a:tblPr firstRow="1" bandRow="1">
                <a:tableStyleId>{FABFCF23-3B69-468F-B69F-88F6DE6A72F2}</a:tableStyleId>
              </a:tblPr>
              <a:tblGrid>
                <a:gridCol w="5619300"/>
                <a:gridCol w="5541940"/>
              </a:tblGrid>
              <a:tr h="379603">
                <a:tc>
                  <a:txBody>
                    <a:bodyPr/>
                    <a:lstStyle/>
                    <a:p>
                      <a:r>
                        <a:rPr lang="en-US" dirty="0" smtClean="0">
                          <a:solidFill>
                            <a:schemeClr val="tx1"/>
                          </a:solidFill>
                        </a:rPr>
                        <a:t>Project Update</a:t>
                      </a:r>
                      <a:endParaRPr lang="en-ZA" dirty="0">
                        <a:solidFill>
                          <a:schemeClr val="tx1"/>
                        </a:solidFill>
                      </a:endParaRPr>
                    </a:p>
                  </a:txBody>
                  <a:tcPr/>
                </a:tc>
                <a:tc>
                  <a:txBody>
                    <a:bodyPr/>
                    <a:lstStyle/>
                    <a:p>
                      <a:r>
                        <a:rPr lang="en-US" dirty="0" smtClean="0">
                          <a:solidFill>
                            <a:srgbClr val="FF0000"/>
                          </a:solidFill>
                        </a:rPr>
                        <a:t>Updated Figures</a:t>
                      </a:r>
                      <a:endParaRPr lang="en-ZA" dirty="0">
                        <a:solidFill>
                          <a:srgbClr val="FF0000"/>
                        </a:solidFill>
                      </a:endParaRPr>
                    </a:p>
                  </a:txBody>
                  <a:tcPr/>
                </a:tc>
              </a:tr>
              <a:tr h="939371">
                <a:tc>
                  <a:txBody>
                    <a:bodyPr/>
                    <a:lstStyle/>
                    <a:p>
                      <a:pPr marL="285750" marR="0" indent="-285750" algn="l" defTabSz="91441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u="none" strike="noStrike" kern="120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The total number of identified officials to be vetted for financial year 21/22 </a:t>
                      </a:r>
                      <a:endParaRPr lang="en-ZA" sz="1600" b="1" dirty="0" smtClean="0">
                        <a:solidFill>
                          <a:schemeClr val="tx1"/>
                        </a:solidFill>
                        <a:latin typeface="Calibri" panose="020F0502020204030204" pitchFamily="34" charset="0"/>
                        <a:cs typeface="Calibri" panose="020F0502020204030204" pitchFamily="34" charset="0"/>
                      </a:endParaRPr>
                    </a:p>
                    <a:p>
                      <a:endParaRPr lang="en-ZA" sz="1600" b="1"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l" defTabSz="914419" rtl="0" eaLnBrk="1" fontAlgn="auto" latinLnBrk="0" hangingPunct="1">
                        <a:lnSpc>
                          <a:spcPct val="100000"/>
                        </a:lnSpc>
                        <a:spcBef>
                          <a:spcPts val="0"/>
                        </a:spcBef>
                        <a:spcAft>
                          <a:spcPts val="0"/>
                        </a:spcAft>
                        <a:buClrTx/>
                        <a:buSzTx/>
                        <a:buFontTx/>
                        <a:buNone/>
                        <a:tabLst/>
                        <a:defRPr/>
                      </a:pPr>
                      <a:r>
                        <a:rPr kumimoji="0" lang="en-US" sz="1600" b="1" u="none" strike="noStrike" kern="120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253</a:t>
                      </a:r>
                    </a:p>
                    <a:p>
                      <a:endParaRPr lang="en-ZA" sz="1600" b="1" dirty="0">
                        <a:solidFill>
                          <a:schemeClr val="tx1"/>
                        </a:solidFill>
                        <a:latin typeface="Calibri" panose="020F0502020204030204" pitchFamily="34" charset="0"/>
                        <a:cs typeface="Calibri" panose="020F0502020204030204" pitchFamily="34" charset="0"/>
                      </a:endParaRPr>
                    </a:p>
                  </a:txBody>
                  <a:tcPr/>
                </a:tc>
              </a:tr>
              <a:tr h="657560">
                <a:tc>
                  <a:txBody>
                    <a:bodyPr/>
                    <a:lstStyle/>
                    <a:p>
                      <a:pPr marL="285750" indent="-285750">
                        <a:buFont typeface="Arial" panose="020B0604020202020204" pitchFamily="34" charset="0"/>
                        <a:buChar char="•"/>
                      </a:pPr>
                      <a:r>
                        <a:rPr kumimoji="0" lang="en-US" sz="1600" b="1" u="none" strike="noStrike" kern="120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The number of officials vetted so far</a:t>
                      </a:r>
                    </a:p>
                    <a:p>
                      <a:pPr marL="0" indent="0">
                        <a:buFont typeface="Arial" panose="020B0604020202020204" pitchFamily="34" charset="0"/>
                        <a:buNone/>
                      </a:pPr>
                      <a:endParaRPr kumimoji="0" lang="en-US" sz="1600" b="1" u="none" strike="noStrike" kern="120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endParaRPr>
                    </a:p>
                  </a:txBody>
                  <a:tcPr/>
                </a:tc>
                <a:tc>
                  <a:txBody>
                    <a:bodyPr/>
                    <a:lstStyle/>
                    <a:p>
                      <a:pPr marL="0" marR="0" lvl="0" indent="0" algn="l" defTabSz="914419" rtl="0" eaLnBrk="1" fontAlgn="auto" latinLnBrk="0" hangingPunct="1">
                        <a:lnSpc>
                          <a:spcPct val="100000"/>
                        </a:lnSpc>
                        <a:spcBef>
                          <a:spcPts val="0"/>
                        </a:spcBef>
                        <a:spcAft>
                          <a:spcPts val="0"/>
                        </a:spcAft>
                        <a:buClrTx/>
                        <a:buSzTx/>
                        <a:buFontTx/>
                        <a:buNone/>
                        <a:tabLst/>
                        <a:defRPr/>
                      </a:pPr>
                      <a:r>
                        <a:rPr kumimoji="0" lang="en-US" sz="1600" b="1" u="none" strike="noStrike" kern="1200" cap="none" spc="0" normalizeH="0" baseline="0" noProof="0" dirty="0" smtClean="0">
                          <a:ln>
                            <a:noFill/>
                          </a:ln>
                          <a:solidFill>
                            <a:srgbClr val="FF0000"/>
                          </a:solidFill>
                          <a:effectLst/>
                          <a:uLnTx/>
                          <a:uFillTx/>
                          <a:latin typeface="Calibri" panose="020F0502020204030204" pitchFamily="34" charset="0"/>
                          <a:cs typeface="Calibri" panose="020F0502020204030204" pitchFamily="34" charset="0"/>
                        </a:rPr>
                        <a:t>253</a:t>
                      </a:r>
                    </a:p>
                    <a:p>
                      <a:endParaRPr lang="en-US" sz="1600" b="1" dirty="0" smtClean="0">
                        <a:solidFill>
                          <a:schemeClr val="tx1"/>
                        </a:solidFill>
                        <a:latin typeface="Calibri" panose="020F0502020204030204" pitchFamily="34" charset="0"/>
                        <a:cs typeface="Calibri" panose="020F0502020204030204" pitchFamily="34" charset="0"/>
                      </a:endParaRPr>
                    </a:p>
                  </a:txBody>
                  <a:tcPr/>
                </a:tc>
              </a:tr>
              <a:tr h="657560">
                <a:tc>
                  <a:txBody>
                    <a:bodyPr/>
                    <a:lstStyle/>
                    <a:p>
                      <a:pPr marL="285750" marR="0" indent="-285750" algn="l" defTabSz="91441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u="none" strike="noStrike" kern="120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The remaining number of vetting files to be completed</a:t>
                      </a:r>
                      <a:endParaRPr lang="en-ZA" sz="1600" b="1" dirty="0" smtClean="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l" defTabSz="914419" rtl="0" eaLnBrk="1" fontAlgn="auto" latinLnBrk="0" hangingPunct="1">
                        <a:lnSpc>
                          <a:spcPct val="100000"/>
                        </a:lnSpc>
                        <a:spcBef>
                          <a:spcPts val="0"/>
                        </a:spcBef>
                        <a:spcAft>
                          <a:spcPts val="0"/>
                        </a:spcAft>
                        <a:buClrTx/>
                        <a:buSzTx/>
                        <a:buFontTx/>
                        <a:buNone/>
                        <a:tabLst/>
                        <a:defRPr/>
                      </a:pPr>
                      <a:endParaRPr kumimoji="0" lang="en-US" sz="1600" b="1" u="none" strike="noStrike" kern="1200" cap="none" spc="0" normalizeH="0" baseline="0" noProof="0" dirty="0" smtClean="0">
                        <a:ln>
                          <a:noFill/>
                        </a:ln>
                        <a:solidFill>
                          <a:srgbClr val="FF0000"/>
                        </a:solidFill>
                        <a:effectLst/>
                        <a:uLnTx/>
                        <a:uFillTx/>
                        <a:latin typeface="Calibri" panose="020F0502020204030204" pitchFamily="34" charset="0"/>
                        <a:cs typeface="Calibri" panose="020F0502020204030204" pitchFamily="34" charset="0"/>
                      </a:endParaRPr>
                    </a:p>
                  </a:txBody>
                  <a:tcPr/>
                </a:tc>
              </a:tr>
              <a:tr h="657560">
                <a:tc>
                  <a:txBody>
                    <a:bodyPr/>
                    <a:lstStyle/>
                    <a:p>
                      <a:pPr marL="285750" marR="0" indent="-285750" algn="l" defTabSz="91441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u="none" strike="noStrike" kern="120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The number of clearances received from SSA</a:t>
                      </a:r>
                      <a:endParaRPr lang="en-ZA" sz="1600" b="1" dirty="0" smtClean="0">
                        <a:solidFill>
                          <a:schemeClr val="tx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ZA" sz="1600" b="1"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l" defTabSz="914419" rtl="0" eaLnBrk="1" fontAlgn="auto" latinLnBrk="0" hangingPunct="1">
                        <a:lnSpc>
                          <a:spcPct val="100000"/>
                        </a:lnSpc>
                        <a:spcBef>
                          <a:spcPts val="0"/>
                        </a:spcBef>
                        <a:spcAft>
                          <a:spcPts val="0"/>
                        </a:spcAft>
                        <a:buClrTx/>
                        <a:buSzTx/>
                        <a:buFontTx/>
                        <a:buNone/>
                        <a:tabLst/>
                        <a:defRPr/>
                      </a:pPr>
                      <a:r>
                        <a:rPr kumimoji="0" lang="en-US" sz="1600" b="1" u="none" strike="noStrike" kern="1200" cap="none" spc="0" normalizeH="0" baseline="0" noProof="0" dirty="0" smtClean="0">
                          <a:ln>
                            <a:noFill/>
                          </a:ln>
                          <a:solidFill>
                            <a:srgbClr val="FF0000"/>
                          </a:solidFill>
                          <a:effectLst/>
                          <a:uLnTx/>
                          <a:uFillTx/>
                          <a:latin typeface="Calibri" panose="020F0502020204030204" pitchFamily="34" charset="0"/>
                          <a:cs typeface="Calibri" panose="020F0502020204030204" pitchFamily="34" charset="0"/>
                        </a:rPr>
                        <a:t>23</a:t>
                      </a:r>
                    </a:p>
                  </a:txBody>
                  <a:tcPr/>
                </a:tc>
              </a:tr>
              <a:tr h="657560">
                <a:tc gridSpan="2">
                  <a:txBody>
                    <a:bodyPr/>
                    <a:lstStyle/>
                    <a:p>
                      <a:pPr marL="0" marR="0" lvl="0" indent="0" algn="l" defTabSz="914419" rtl="0" eaLnBrk="1" fontAlgn="auto" latinLnBrk="0" hangingPunct="1">
                        <a:lnSpc>
                          <a:spcPct val="100000"/>
                        </a:lnSpc>
                        <a:spcBef>
                          <a:spcPts val="0"/>
                        </a:spcBef>
                        <a:spcAft>
                          <a:spcPts val="0"/>
                        </a:spcAft>
                        <a:buClrTx/>
                        <a:buSzTx/>
                        <a:buFontTx/>
                        <a:buNone/>
                        <a:tabLst/>
                        <a:defRPr/>
                      </a:pPr>
                      <a:endParaRPr lang="en-ZA" dirty="0"/>
                    </a:p>
                  </a:txBody>
                  <a:tcPr/>
                </a:tc>
                <a:tc hMerge="1">
                  <a:txBody>
                    <a:bodyPr/>
                    <a:lstStyle/>
                    <a:p>
                      <a:endParaRPr lang="en-ZA"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3537766785"/>
              </p:ext>
            </p:extLst>
          </p:nvPr>
        </p:nvGraphicFramePr>
        <p:xfrm>
          <a:off x="3935909" y="4968453"/>
          <a:ext cx="11233248" cy="2560320"/>
        </p:xfrm>
        <a:graphic>
          <a:graphicData uri="http://schemas.openxmlformats.org/drawingml/2006/table">
            <a:tbl>
              <a:tblPr firstRow="1" bandRow="1">
                <a:tableStyleId>{22838BEF-8BB2-4498-84A7-C5851F593DF1}</a:tableStyleId>
              </a:tblPr>
              <a:tblGrid>
                <a:gridCol w="11233248"/>
              </a:tblGrid>
              <a:tr h="1800201">
                <a:tc>
                  <a:txBody>
                    <a:bodyPr/>
                    <a:lstStyle/>
                    <a:p>
                      <a:pPr marL="0" marR="0" indent="0" algn="just" defTabSz="914419" rtl="0" eaLnBrk="1" fontAlgn="auto" latinLnBrk="0" hangingPunct="1">
                        <a:lnSpc>
                          <a:spcPct val="100000"/>
                        </a:lnSpc>
                        <a:spcBef>
                          <a:spcPts val="0"/>
                        </a:spcBef>
                        <a:spcAft>
                          <a:spcPts val="0"/>
                        </a:spcAft>
                        <a:buClrTx/>
                        <a:buSzTx/>
                        <a:buFontTx/>
                        <a:buNone/>
                        <a:tabLst/>
                        <a:defRPr/>
                      </a:pPr>
                      <a:r>
                        <a:rPr kumimoji="0" lang="en-ZA" sz="1800" b="0" u="none" strike="noStrike" kern="1200" cap="none" spc="0" normalizeH="0" baseline="0" dirty="0" smtClean="0">
                          <a:ln>
                            <a:noFill/>
                          </a:ln>
                          <a:solidFill>
                            <a:srgbClr val="FF0000"/>
                          </a:solidFill>
                          <a:effectLst/>
                          <a:uLnTx/>
                          <a:uFillTx/>
                          <a:latin typeface="Calibri" panose="020F0502020204030204" pitchFamily="34" charset="0"/>
                          <a:ea typeface="+mn-ea"/>
                          <a:cs typeface="Calibri" panose="020F0502020204030204" pitchFamily="34" charset="0"/>
                        </a:rPr>
                        <a:t>With the assistance of the State Security Agency, the Department has vetted the 253 SCM officials identified for vetting in the 2021/22 financial year. </a:t>
                      </a:r>
                    </a:p>
                    <a:p>
                      <a:pPr marL="0" marR="0" indent="0" algn="just" defTabSz="914419" rtl="0" eaLnBrk="1" fontAlgn="auto" latinLnBrk="0" hangingPunct="1">
                        <a:lnSpc>
                          <a:spcPct val="100000"/>
                        </a:lnSpc>
                        <a:spcBef>
                          <a:spcPts val="0"/>
                        </a:spcBef>
                        <a:spcAft>
                          <a:spcPts val="0"/>
                        </a:spcAft>
                        <a:buClrTx/>
                        <a:buSzTx/>
                        <a:buFontTx/>
                        <a:buNone/>
                        <a:tabLst/>
                        <a:defRPr/>
                      </a:pPr>
                      <a:endParaRPr kumimoji="0" lang="en-ZA" sz="1800" b="0" u="none" strike="noStrike" kern="1200" cap="none" spc="0" normalizeH="0" baseline="0" dirty="0" smtClean="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r>
                        <a:rPr kumimoji="0" lang="en-GB" sz="1800" b="0" u="none" strike="noStrike" kern="1200" cap="none" spc="0" normalizeH="0" baseline="0" dirty="0" smtClean="0">
                          <a:ln>
                            <a:noFill/>
                          </a:ln>
                          <a:solidFill>
                            <a:schemeClr val="tx1"/>
                          </a:solidFill>
                          <a:effectLst/>
                          <a:uLnTx/>
                          <a:uFillTx/>
                          <a:latin typeface="Calibri" panose="020F0502020204030204" pitchFamily="34" charset="0"/>
                          <a:ea typeface="+mn-ea"/>
                          <a:cs typeface="Calibri" panose="020F0502020204030204" pitchFamily="34" charset="0"/>
                        </a:rPr>
                        <a:t>I</a:t>
                      </a:r>
                      <a:r>
                        <a:rPr kumimoji="0" lang="en-US" sz="1800" b="0" u="none" strike="noStrike" kern="1200" cap="none" spc="0" normalizeH="0" baseline="0" dirty="0" smtClean="0">
                          <a:ln>
                            <a:noFill/>
                          </a:ln>
                          <a:solidFill>
                            <a:schemeClr val="tx1"/>
                          </a:solidFill>
                          <a:effectLst/>
                          <a:uLnTx/>
                          <a:uFillTx/>
                          <a:latin typeface="Calibri" panose="020F0502020204030204" pitchFamily="34" charset="0"/>
                          <a:ea typeface="+mn-ea"/>
                          <a:cs typeface="Calibri" panose="020F0502020204030204" pitchFamily="34" charset="0"/>
                        </a:rPr>
                        <a:t>t must be recognized that vetting is a lengthy process, which involves interviews, collecting of supporting documents, report writing, and the SSA  conducting Polygraph tests, evaluating information and then issuing or denying clearances.  </a:t>
                      </a:r>
                    </a:p>
                    <a:p>
                      <a:pPr marL="0" marR="0" indent="0" algn="just" defTabSz="914419" rtl="0" eaLnBrk="1" fontAlgn="auto" latinLnBrk="0" hangingPunct="1">
                        <a:lnSpc>
                          <a:spcPct val="100000"/>
                        </a:lnSpc>
                        <a:spcBef>
                          <a:spcPts val="0"/>
                        </a:spcBef>
                        <a:spcAft>
                          <a:spcPts val="0"/>
                        </a:spcAft>
                        <a:buClrTx/>
                        <a:buSzTx/>
                        <a:buFontTx/>
                        <a:buNone/>
                        <a:tabLst/>
                        <a:defRPr/>
                      </a:pPr>
                      <a:endParaRPr kumimoji="0" lang="en-US" sz="1800" b="0" u="none" strike="noStrike" kern="1200" cap="none" spc="0" normalizeH="0" baseline="0" dirty="0" smtClean="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dirty="0" smtClean="0">
                          <a:ln>
                            <a:noFill/>
                          </a:ln>
                          <a:solidFill>
                            <a:schemeClr val="tx1"/>
                          </a:solidFill>
                          <a:effectLst/>
                          <a:uLnTx/>
                          <a:uFillTx/>
                          <a:latin typeface="Calibri" panose="020F0502020204030204" pitchFamily="34" charset="0"/>
                          <a:ea typeface="+mn-ea"/>
                          <a:cs typeface="Calibri" panose="020F0502020204030204" pitchFamily="34" charset="0"/>
                        </a:rPr>
                        <a:t>The </a:t>
                      </a:r>
                      <a:r>
                        <a:rPr kumimoji="0" lang="en-ZA" sz="1800" b="0" u="none" strike="noStrike" kern="1200" cap="none" spc="0" normalizeH="0" baseline="0" dirty="0" smtClean="0">
                          <a:ln>
                            <a:noFill/>
                          </a:ln>
                          <a:solidFill>
                            <a:schemeClr val="tx1"/>
                          </a:solidFill>
                          <a:effectLst/>
                          <a:uLnTx/>
                          <a:uFillTx/>
                          <a:latin typeface="Calibri" panose="020F0502020204030204" pitchFamily="34" charset="0"/>
                          <a:ea typeface="+mn-ea"/>
                          <a:cs typeface="Calibri" panose="020F0502020204030204" pitchFamily="34" charset="0"/>
                        </a:rPr>
                        <a:t>SSA had suspended polygraph testing, but this process has since been reinitiated.  This delay impacted the pace of issuance of security clearance certificates by the SSA.</a:t>
                      </a:r>
                      <a:endParaRPr kumimoji="0" lang="en-US" sz="1800" b="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endParaRPr kumimoji="0" lang="en-ZA" sz="1800" b="0" u="none" strike="noStrike" kern="1200" cap="none" spc="0" normalizeH="0" baseline="0" dirty="0" smtClean="0">
                        <a:ln>
                          <a:noFill/>
                        </a:ln>
                        <a:solidFill>
                          <a:schemeClr val="tx1"/>
                        </a:solidFill>
                        <a:effectLst/>
                        <a:uLnTx/>
                        <a:uFillTx/>
                        <a:latin typeface="Calibri" panose="020F0502020204030204" pitchFamily="34" charset="0"/>
                        <a:ea typeface="+mn-ea"/>
                        <a:cs typeface="Calibri" panose="020F0502020204030204" pitchFamily="34" charset="0"/>
                      </a:endParaRPr>
                    </a:p>
                  </a:txBody>
                  <a:tcPr/>
                </a:tc>
              </a:tr>
            </a:tbl>
          </a:graphicData>
        </a:graphic>
      </p:graphicFrame>
      <p:sp>
        <p:nvSpPr>
          <p:cNvPr id="7"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8"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10" name="TextBox 9"/>
          <p:cNvSpPr txBox="1"/>
          <p:nvPr/>
        </p:nvSpPr>
        <p:spPr>
          <a:xfrm>
            <a:off x="263501" y="2880221"/>
            <a:ext cx="1611339" cy="369332"/>
          </a:xfrm>
          <a:prstGeom prst="rect">
            <a:avLst/>
          </a:prstGeom>
          <a:solidFill>
            <a:srgbClr val="FFFF00"/>
          </a:solidFill>
        </p:spPr>
        <p:txBody>
          <a:bodyPr wrap="none" rtlCol="0">
            <a:spAutoFit/>
          </a:bodyPr>
          <a:lstStyle/>
          <a:p>
            <a:r>
              <a:rPr lang="en-ZA" b="1" dirty="0" smtClean="0"/>
              <a:t>CS (Security)</a:t>
            </a:r>
            <a:endParaRPr lang="en-ZA" b="1" dirty="0"/>
          </a:p>
        </p:txBody>
      </p:sp>
    </p:spTree>
    <p:extLst>
      <p:ext uri="{BB962C8B-B14F-4D97-AF65-F5344CB8AC3E}">
        <p14:creationId xmlns:p14="http://schemas.microsoft.com/office/powerpoint/2010/main" xmlns="" val="19234693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 xmlns:a16="http://schemas.microsoft.com/office/drawing/2014/main" id="{BC55959B-C655-5C41-9218-75B865D299AD}"/>
              </a:ext>
            </a:extLst>
          </p:cNvPr>
          <p:cNvGraphicFramePr>
            <a:graphicFrameLocks noGrp="1"/>
          </p:cNvGraphicFramePr>
          <p:nvPr>
            <p:extLst>
              <p:ext uri="{D42A27DB-BD31-4B8C-83A1-F6EECF244321}">
                <p14:modId xmlns:p14="http://schemas.microsoft.com/office/powerpoint/2010/main" xmlns="" val="284001613"/>
              </p:ext>
            </p:extLst>
          </p:nvPr>
        </p:nvGraphicFramePr>
        <p:xfrm>
          <a:off x="119485" y="1656086"/>
          <a:ext cx="15121680" cy="3048000"/>
        </p:xfrm>
        <a:graphic>
          <a:graphicData uri="http://schemas.openxmlformats.org/drawingml/2006/table">
            <a:tbl>
              <a:tblPr firstCol="1" bandRow="1">
                <a:tableStyleId>{93296810-A885-4BE3-A3E7-6D5BEEA58F35}</a:tableStyleId>
              </a:tblPr>
              <a:tblGrid>
                <a:gridCol w="3854546">
                  <a:extLst>
                    <a:ext uri="{9D8B030D-6E8A-4147-A177-3AD203B41FA5}">
                      <a16:colId xmlns="" xmlns:a16="http://schemas.microsoft.com/office/drawing/2014/main" val="1001693843"/>
                    </a:ext>
                  </a:extLst>
                </a:gridCol>
                <a:gridCol w="11267134">
                  <a:extLst>
                    <a:ext uri="{9D8B030D-6E8A-4147-A177-3AD203B41FA5}">
                      <a16:colId xmlns="" xmlns:a16="http://schemas.microsoft.com/office/drawing/2014/main" val="1138882096"/>
                    </a:ext>
                  </a:extLst>
                </a:gridCol>
              </a:tblGrid>
              <a:tr h="1713409">
                <a:tc>
                  <a:txBody>
                    <a:bodyPr/>
                    <a:lstStyle/>
                    <a:p>
                      <a:pPr marL="268288" marR="0" indent="-268288" algn="l">
                        <a:lnSpc>
                          <a:spcPct val="100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Calibri" panose="020F0502020204030204" pitchFamily="34" charset="0"/>
                        </a:rPr>
                        <a:t>10. </a:t>
                      </a:r>
                      <a:r>
                        <a:rPr lang="en-U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All reasonable steps are taken before monies owed to the state can be written off as irrecoverable</a:t>
                      </a:r>
                      <a:r>
                        <a:rPr lang="en-US" sz="20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68580" marR="68580" marT="0" marB="0"/>
                </a:tc>
                <a:tc>
                  <a:txBody>
                    <a:bodyPr/>
                    <a:lstStyle/>
                    <a:p>
                      <a:pPr marL="0" marR="0" indent="0" algn="just" defTabSz="914419" rtl="0" eaLnBrk="1" fontAlgn="auto" latinLnBrk="0" hangingPunct="1">
                        <a:lnSpc>
                          <a:spcPct val="100000"/>
                        </a:lnSpc>
                        <a:spcBef>
                          <a:spcPts val="0"/>
                        </a:spcBef>
                        <a:spcAft>
                          <a:spcPts val="0"/>
                        </a:spcAft>
                        <a:buClrTx/>
                        <a:buSzTx/>
                        <a:buFontTx/>
                        <a:buNone/>
                        <a:tabLst/>
                        <a:defRPr/>
                      </a:pPr>
                      <a:r>
                        <a:rPr lang="en-ZA"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a:t>
                      </a:r>
                      <a:r>
                        <a:rPr lang="en-ZA" sz="20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Department </a:t>
                      </a:r>
                      <a:r>
                        <a:rPr lang="en-ZA" sz="200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had </a:t>
                      </a:r>
                      <a:r>
                        <a:rPr lang="en-ZA" sz="20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placed a m</a:t>
                      </a:r>
                      <a:r>
                        <a:rPr lang="en-ZA"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oratorium on payments to the service </a:t>
                      </a:r>
                      <a:r>
                        <a:rPr lang="en-ZA" sz="2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providers</a:t>
                      </a:r>
                      <a:r>
                        <a:rPr lang="en-ZA" sz="200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GB" sz="200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endParaRPr lang="en-GB" sz="200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On </a:t>
                      </a:r>
                      <a:r>
                        <a:rPr lang="en-US" sz="20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9 March 2022</a:t>
                      </a:r>
                      <a:r>
                        <a:rPr lang="en-US"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the Special Tribunal judgment was handed down on the matter. The judgment strips the contractor, </a:t>
                      </a:r>
                      <a:r>
                        <a:rPr lang="en-US" sz="20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Magwa</a:t>
                      </a:r>
                      <a:r>
                        <a:rPr lang="en-US"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and principal agent, Caledon/aka </a:t>
                      </a:r>
                      <a:r>
                        <a:rPr lang="en-US" sz="20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Profteam</a:t>
                      </a:r>
                      <a:r>
                        <a:rPr lang="en-US"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of any profits arising from the </a:t>
                      </a:r>
                      <a:r>
                        <a:rPr lang="en-US" sz="20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BeitBridge</a:t>
                      </a:r>
                      <a:r>
                        <a:rPr lang="en-US"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Border Fence project.</a:t>
                      </a:r>
                    </a:p>
                    <a:p>
                      <a:pPr marL="0" marR="0" indent="0" algn="just" defTabSz="914419" rtl="0" eaLnBrk="1" fontAlgn="auto" latinLnBrk="0" hangingPunct="1">
                        <a:lnSpc>
                          <a:spcPct val="100000"/>
                        </a:lnSpc>
                        <a:spcBef>
                          <a:spcPts val="0"/>
                        </a:spcBef>
                        <a:spcAft>
                          <a:spcPts val="0"/>
                        </a:spcAft>
                        <a:buClrTx/>
                        <a:buSzTx/>
                        <a:buFontTx/>
                        <a:buNone/>
                        <a:tabLst/>
                        <a:defRPr/>
                      </a:pPr>
                      <a:endParaRPr lang="en-US" sz="2000" b="0" kern="1200" dirty="0" smtClean="0">
                        <a:solidFill>
                          <a:schemeClr val="tx1"/>
                        </a:solidFill>
                        <a:effectLst/>
                        <a:latin typeface="Calibri" panose="020F0502020204030204" pitchFamily="34" charset="0"/>
                        <a:ea typeface="+mn-ea"/>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r>
                        <a:rPr lang="en-US" sz="2000" b="0" kern="1200" dirty="0" smtClean="0">
                          <a:solidFill>
                            <a:srgbClr val="FF0000"/>
                          </a:solidFill>
                          <a:effectLst/>
                          <a:latin typeface="Calibri" panose="020F0502020204030204" pitchFamily="34" charset="0"/>
                          <a:ea typeface="+mn-ea"/>
                          <a:cs typeface="Calibri" panose="020F0502020204030204" pitchFamily="34" charset="0"/>
                        </a:rPr>
                        <a:t>The</a:t>
                      </a:r>
                      <a:r>
                        <a:rPr lang="en-US" sz="2000" b="0" kern="1200" baseline="0" dirty="0" smtClean="0">
                          <a:solidFill>
                            <a:srgbClr val="FF0000"/>
                          </a:solidFill>
                          <a:effectLst/>
                          <a:latin typeface="Calibri" panose="020F0502020204030204" pitchFamily="34" charset="0"/>
                          <a:ea typeface="+mn-ea"/>
                          <a:cs typeface="Calibri" panose="020F0502020204030204" pitchFamily="34" charset="0"/>
                        </a:rPr>
                        <a:t> judgment of the </a:t>
                      </a:r>
                      <a:r>
                        <a:rPr lang="en-US" sz="2000" b="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Special Tribunal was appealed on the </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19</a:t>
                      </a:r>
                      <a:r>
                        <a:rPr lang="en-US" sz="2000" b="1" baseline="300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th</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May 2022 </a:t>
                      </a:r>
                      <a:r>
                        <a:rPr lang="en-US" sz="2000" b="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by the</a:t>
                      </a:r>
                      <a:r>
                        <a:rPr lang="en-US" sz="2000" b="0" baseline="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contractor and principal agent. </a:t>
                      </a:r>
                      <a:r>
                        <a:rPr lang="en-US" sz="2000" b="1" baseline="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Their appeal was dismissed with costs on the 7</a:t>
                      </a:r>
                      <a:r>
                        <a:rPr lang="en-US" sz="2000" b="1" baseline="300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th</a:t>
                      </a:r>
                      <a:r>
                        <a:rPr lang="en-US" sz="2000" b="1" baseline="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September 2022.  </a:t>
                      </a:r>
                    </a:p>
                    <a:p>
                      <a:pPr marL="0" marR="0" indent="0" algn="just" defTabSz="914419" rtl="0" eaLnBrk="1" fontAlgn="auto" latinLnBrk="0" hangingPunct="1">
                        <a:lnSpc>
                          <a:spcPct val="100000"/>
                        </a:lnSpc>
                        <a:spcBef>
                          <a:spcPts val="0"/>
                        </a:spcBef>
                        <a:spcAft>
                          <a:spcPts val="0"/>
                        </a:spcAft>
                        <a:buClrTx/>
                        <a:buSzTx/>
                        <a:buFontTx/>
                        <a:buNone/>
                        <a:tabLst/>
                        <a:defRPr/>
                      </a:pPr>
                      <a:endParaRPr lang="en-ZA" sz="200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endParaRPr lang="en-US" sz="2000" b="1"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3910033311"/>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407517" y="3168253"/>
            <a:ext cx="692818" cy="369332"/>
          </a:xfrm>
          <a:prstGeom prst="rect">
            <a:avLst/>
          </a:prstGeom>
          <a:solidFill>
            <a:srgbClr val="FFFF00"/>
          </a:solidFill>
        </p:spPr>
        <p:txBody>
          <a:bodyPr wrap="none" rtlCol="0">
            <a:spAutoFit/>
          </a:bodyPr>
          <a:lstStyle/>
          <a:p>
            <a:r>
              <a:rPr lang="en-ZA" b="1" dirty="0" smtClean="0"/>
              <a:t>GRC</a:t>
            </a:r>
            <a:endParaRPr lang="en-ZA" b="1" dirty="0"/>
          </a:p>
        </p:txBody>
      </p:sp>
    </p:spTree>
    <p:extLst>
      <p:ext uri="{BB962C8B-B14F-4D97-AF65-F5344CB8AC3E}">
        <p14:creationId xmlns:p14="http://schemas.microsoft.com/office/powerpoint/2010/main" xmlns="" val="39699278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BC55959B-C655-5C41-9218-75B865D299AD}"/>
              </a:ext>
            </a:extLst>
          </p:cNvPr>
          <p:cNvGraphicFramePr>
            <a:graphicFrameLocks noGrp="1"/>
          </p:cNvGraphicFramePr>
          <p:nvPr>
            <p:extLst>
              <p:ext uri="{D42A27DB-BD31-4B8C-83A1-F6EECF244321}">
                <p14:modId xmlns:p14="http://schemas.microsoft.com/office/powerpoint/2010/main" xmlns="" val="1785084107"/>
              </p:ext>
            </p:extLst>
          </p:nvPr>
        </p:nvGraphicFramePr>
        <p:xfrm>
          <a:off x="335509" y="1440061"/>
          <a:ext cx="14689632" cy="7086600"/>
        </p:xfrm>
        <a:graphic>
          <a:graphicData uri="http://schemas.openxmlformats.org/drawingml/2006/table">
            <a:tbl>
              <a:tblPr firstCol="1" bandRow="1">
                <a:tableStyleId>{93296810-A885-4BE3-A3E7-6D5BEEA58F35}</a:tableStyleId>
              </a:tblPr>
              <a:tblGrid>
                <a:gridCol w="2952328">
                  <a:extLst>
                    <a:ext uri="{9D8B030D-6E8A-4147-A177-3AD203B41FA5}">
                      <a16:colId xmlns:a16="http://schemas.microsoft.com/office/drawing/2014/main" xmlns="" val="1001693843"/>
                    </a:ext>
                  </a:extLst>
                </a:gridCol>
                <a:gridCol w="11737304">
                  <a:extLst>
                    <a:ext uri="{9D8B030D-6E8A-4147-A177-3AD203B41FA5}">
                      <a16:colId xmlns:a16="http://schemas.microsoft.com/office/drawing/2014/main" xmlns="" val="1138882096"/>
                    </a:ext>
                  </a:extLst>
                </a:gridCol>
              </a:tblGrid>
              <a:tr h="6336704">
                <a:tc>
                  <a:txBody>
                    <a:bodyPr/>
                    <a:lstStyle/>
                    <a:p>
                      <a:pPr marL="263525" marR="0" indent="-263525" algn="l">
                        <a:lnSpc>
                          <a:spcPct val="100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Calibri" panose="020F0502020204030204" pitchFamily="34" charset="0"/>
                        </a:rPr>
                        <a:t>11. </a:t>
                      </a:r>
                      <a:r>
                        <a:rPr lang="en-US" sz="2000" dirty="0">
                          <a:effectLst/>
                          <a:latin typeface="Calibri" panose="020F0502020204030204" pitchFamily="34" charset="0"/>
                          <a:ea typeface="Calibri" panose="020F0502020204030204" pitchFamily="34" charset="0"/>
                          <a:cs typeface="Calibri" panose="020F0502020204030204" pitchFamily="34" charset="0"/>
                        </a:rPr>
                        <a:t>Consequence management against all implicated officials is carried out with adequate sanctions.</a:t>
                      </a:r>
                    </a:p>
                    <a:p>
                      <a:pPr marL="0" marR="0" algn="just">
                        <a:lnSpc>
                          <a:spcPct val="100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smtClean="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0" marR="0" algn="just">
                        <a:lnSpc>
                          <a:spcPct val="100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tc>
                <a:tc>
                  <a:txBody>
                    <a:bodyPr/>
                    <a:lstStyle/>
                    <a:p>
                      <a:pPr marL="0" marR="0" lvl="0" indent="0" algn="l" defTabSz="914419" rtl="0" eaLnBrk="1" fontAlgn="auto" latinLnBrk="0" hangingPunct="1">
                        <a:lnSpc>
                          <a:spcPct val="100000"/>
                        </a:lnSpc>
                        <a:spcBef>
                          <a:spcPts val="0"/>
                        </a:spcBef>
                        <a:spcAft>
                          <a:spcPts val="0"/>
                        </a:spcAft>
                        <a:buClrTx/>
                        <a:buSzTx/>
                        <a:buFontTx/>
                        <a:buNone/>
                        <a:tabLst/>
                        <a:defRPr/>
                      </a:pPr>
                      <a:r>
                        <a:rPr lang="en-US" sz="1500" b="1" kern="1200" dirty="0" smtClean="0">
                          <a:solidFill>
                            <a:schemeClr val="dk1"/>
                          </a:solidFill>
                          <a:effectLst/>
                          <a:latin typeface="+mj-lt"/>
                          <a:ea typeface="+mn-ea"/>
                          <a:cs typeface="Calibri" panose="020F0502020204030204" pitchFamily="34" charset="0"/>
                        </a:rPr>
                        <a:t>DISCIPLINARIES AGAINST SECTION 12 EMPLOYEES</a:t>
                      </a:r>
                    </a:p>
                    <a:p>
                      <a:endParaRPr lang="en-US" sz="1500" kern="1200" dirty="0" smtClean="0">
                        <a:solidFill>
                          <a:schemeClr val="tx1"/>
                        </a:solidFill>
                        <a:effectLst/>
                        <a:latin typeface="+mj-lt"/>
                        <a:ea typeface="+mn-ea"/>
                        <a:cs typeface="Calibri" panose="020F0502020204030204" pitchFamily="34" charset="0"/>
                      </a:endParaRPr>
                    </a:p>
                    <a:p>
                      <a:r>
                        <a:rPr lang="en-US" sz="1500" kern="1200" dirty="0" smtClean="0">
                          <a:solidFill>
                            <a:schemeClr val="tx1"/>
                          </a:solidFill>
                          <a:effectLst/>
                          <a:latin typeface="+mj-lt"/>
                          <a:ea typeface="+mn-ea"/>
                          <a:cs typeface="Calibri" panose="020F0502020204030204" pitchFamily="34" charset="0"/>
                        </a:rPr>
                        <a:t>Two (the Director-General and Special Advisor to the Minister) </a:t>
                      </a:r>
                      <a:r>
                        <a:rPr lang="en-US" sz="1500" kern="1200" dirty="0" smtClean="0">
                          <a:solidFill>
                            <a:schemeClr val="tx1"/>
                          </a:solidFill>
                          <a:effectLst/>
                          <a:latin typeface="+mn-lt"/>
                          <a:ea typeface="+mn-ea"/>
                          <a:cs typeface="Calibri" panose="020F0502020204030204" pitchFamily="34" charset="0"/>
                        </a:rPr>
                        <a:t>of</a:t>
                      </a:r>
                      <a:r>
                        <a:rPr lang="en-US" sz="1500" kern="1200" baseline="0" dirty="0" smtClean="0">
                          <a:solidFill>
                            <a:schemeClr val="tx1"/>
                          </a:solidFill>
                          <a:effectLst/>
                          <a:latin typeface="+mn-lt"/>
                          <a:ea typeface="+mn-ea"/>
                          <a:cs typeface="Calibri" panose="020F0502020204030204" pitchFamily="34" charset="0"/>
                        </a:rPr>
                        <a:t> the</a:t>
                      </a:r>
                      <a:r>
                        <a:rPr lang="en-US" sz="1500" kern="1200" dirty="0" smtClean="0">
                          <a:solidFill>
                            <a:schemeClr val="tx1"/>
                          </a:solidFill>
                          <a:effectLst/>
                          <a:latin typeface="+mn-lt"/>
                          <a:ea typeface="+mn-ea"/>
                          <a:cs typeface="Calibri" panose="020F0502020204030204" pitchFamily="34" charset="0"/>
                        </a:rPr>
                        <a:t> thirteen</a:t>
                      </a:r>
                      <a:r>
                        <a:rPr lang="en-US" sz="1500" kern="1200" baseline="0" dirty="0" smtClean="0">
                          <a:solidFill>
                            <a:schemeClr val="tx1"/>
                          </a:solidFill>
                          <a:effectLst/>
                          <a:latin typeface="+mn-lt"/>
                          <a:ea typeface="+mn-ea"/>
                          <a:cs typeface="Calibri" panose="020F0502020204030204" pitchFamily="34" charset="0"/>
                        </a:rPr>
                        <a:t> implicated DPWI employees </a:t>
                      </a:r>
                      <a:r>
                        <a:rPr lang="en-US" sz="1500" kern="1200" dirty="0" smtClean="0">
                          <a:solidFill>
                            <a:schemeClr val="dk1"/>
                          </a:solidFill>
                          <a:effectLst/>
                          <a:latin typeface="+mj-lt"/>
                          <a:ea typeface="+mn-ea"/>
                          <a:cs typeface="Calibri" panose="020F0502020204030204" pitchFamily="34" charset="0"/>
                        </a:rPr>
                        <a:t>are employed in terms of section 12 and 12A of the Public Service Act 1994. In this regard, their disciplinary processes are not being dealt with by the Department. </a:t>
                      </a:r>
                      <a:endParaRPr lang="en-ZA" sz="1500" kern="1200" dirty="0" smtClean="0">
                        <a:solidFill>
                          <a:schemeClr val="dk1"/>
                        </a:solidFill>
                        <a:effectLst/>
                        <a:latin typeface="+mj-lt"/>
                        <a:ea typeface="+mn-ea"/>
                        <a:cs typeface="Calibri" panose="020F0502020204030204" pitchFamily="34" charset="0"/>
                      </a:endParaRPr>
                    </a:p>
                    <a:p>
                      <a:r>
                        <a:rPr lang="en-US" sz="1500" kern="1200" dirty="0" smtClean="0">
                          <a:solidFill>
                            <a:schemeClr val="dk1"/>
                          </a:solidFill>
                          <a:effectLst/>
                          <a:latin typeface="+mj-lt"/>
                          <a:ea typeface="+mn-ea"/>
                          <a:cs typeface="Calibri" panose="020F0502020204030204" pitchFamily="34" charset="0"/>
                        </a:rPr>
                        <a:t> </a:t>
                      </a:r>
                      <a:endParaRPr lang="en-ZA" sz="1500" kern="1200" dirty="0" smtClean="0">
                        <a:solidFill>
                          <a:schemeClr val="dk1"/>
                        </a:solidFill>
                        <a:effectLst/>
                        <a:latin typeface="+mj-lt"/>
                        <a:ea typeface="+mn-ea"/>
                        <a:cs typeface="Calibri" panose="020F0502020204030204" pitchFamily="34" charset="0"/>
                      </a:endParaRPr>
                    </a:p>
                    <a:p>
                      <a:r>
                        <a:rPr lang="en-US" sz="1500" b="1" kern="1200" dirty="0" smtClean="0">
                          <a:solidFill>
                            <a:schemeClr val="dk1"/>
                          </a:solidFill>
                          <a:effectLst/>
                          <a:latin typeface="+mj-lt"/>
                          <a:ea typeface="+mn-ea"/>
                          <a:cs typeface="Calibri" panose="020F0502020204030204" pitchFamily="34" charset="0"/>
                        </a:rPr>
                        <a:t>Regarding the Director-General:</a:t>
                      </a:r>
                      <a:endParaRPr lang="en-ZA" sz="1500" b="1" kern="1200" dirty="0" smtClean="0">
                        <a:solidFill>
                          <a:schemeClr val="dk1"/>
                        </a:solidFill>
                        <a:effectLst/>
                        <a:latin typeface="+mj-lt"/>
                        <a:ea typeface="+mn-ea"/>
                        <a:cs typeface="Calibri" panose="020F0502020204030204" pitchFamily="34" charset="0"/>
                      </a:endParaRPr>
                    </a:p>
                    <a:p>
                      <a:pPr marL="285750" lvl="0" indent="-285750">
                        <a:buFont typeface="Arial" panose="020B0604020202020204" pitchFamily="34" charset="0"/>
                        <a:buChar char="•"/>
                      </a:pPr>
                      <a:r>
                        <a:rPr lang="en-US" sz="1500" kern="1200" dirty="0" smtClean="0">
                          <a:solidFill>
                            <a:schemeClr val="dk1"/>
                          </a:solidFill>
                          <a:effectLst/>
                          <a:latin typeface="+mj-lt"/>
                          <a:ea typeface="+mn-ea"/>
                          <a:cs typeface="Calibri" panose="020F0502020204030204" pitchFamily="34" charset="0"/>
                        </a:rPr>
                        <a:t>The disciplinary action against the Director-General is being managed by the Presidency.</a:t>
                      </a:r>
                      <a:endParaRPr lang="en-ZA" sz="1500" kern="1200" dirty="0" smtClean="0">
                        <a:solidFill>
                          <a:schemeClr val="dk1"/>
                        </a:solidFill>
                        <a:effectLst/>
                        <a:latin typeface="+mj-lt"/>
                        <a:ea typeface="+mn-ea"/>
                        <a:cs typeface="Calibri" panose="020F0502020204030204" pitchFamily="34" charset="0"/>
                      </a:endParaRPr>
                    </a:p>
                    <a:p>
                      <a:pPr marL="285750" lvl="0" indent="-285750">
                        <a:buFont typeface="Arial" panose="020B0604020202020204" pitchFamily="34" charset="0"/>
                        <a:buChar char="•"/>
                      </a:pPr>
                      <a:r>
                        <a:rPr lang="en-US" sz="1500" b="1" kern="1200" dirty="0" smtClean="0">
                          <a:solidFill>
                            <a:schemeClr val="dk1"/>
                          </a:solidFill>
                          <a:effectLst/>
                          <a:latin typeface="+mj-lt"/>
                          <a:ea typeface="+mn-ea"/>
                          <a:cs typeface="Calibri" panose="020F0502020204030204" pitchFamily="34" charset="0"/>
                        </a:rPr>
                        <a:t>On 9 September 2020 </a:t>
                      </a:r>
                      <a:r>
                        <a:rPr lang="en-US" sz="1500" kern="1200" dirty="0" smtClean="0">
                          <a:solidFill>
                            <a:schemeClr val="dk1"/>
                          </a:solidFill>
                          <a:effectLst/>
                          <a:latin typeface="+mj-lt"/>
                          <a:ea typeface="+mn-ea"/>
                          <a:cs typeface="Calibri" panose="020F0502020204030204" pitchFamily="34" charset="0"/>
                        </a:rPr>
                        <a:t>Minister De Lille wrote to the Presidency, informing of the findings and recommendations of the </a:t>
                      </a:r>
                      <a:r>
                        <a:rPr lang="en-US" sz="1500" kern="1200" dirty="0" err="1" smtClean="0">
                          <a:solidFill>
                            <a:schemeClr val="dk1"/>
                          </a:solidFill>
                          <a:effectLst/>
                          <a:latin typeface="+mj-lt"/>
                          <a:ea typeface="+mn-ea"/>
                          <a:cs typeface="Calibri" panose="020F0502020204030204" pitchFamily="34" charset="0"/>
                        </a:rPr>
                        <a:t>Beitbridge</a:t>
                      </a:r>
                      <a:r>
                        <a:rPr lang="en-US" sz="1500" kern="1200" dirty="0" smtClean="0">
                          <a:solidFill>
                            <a:schemeClr val="dk1"/>
                          </a:solidFill>
                          <a:effectLst/>
                          <a:latin typeface="+mj-lt"/>
                          <a:ea typeface="+mn-ea"/>
                          <a:cs typeface="Calibri" panose="020F0502020204030204" pitchFamily="34" charset="0"/>
                        </a:rPr>
                        <a:t> Border Fence investigation. The Presidency acknowledged the letter on the same day.</a:t>
                      </a:r>
                      <a:endParaRPr lang="en-ZA" sz="1500" kern="1200" dirty="0" smtClean="0">
                        <a:solidFill>
                          <a:schemeClr val="dk1"/>
                        </a:solidFill>
                        <a:effectLst/>
                        <a:latin typeface="+mj-lt"/>
                        <a:ea typeface="+mn-ea"/>
                        <a:cs typeface="Calibri" panose="020F0502020204030204" pitchFamily="34" charset="0"/>
                      </a:endParaRPr>
                    </a:p>
                    <a:p>
                      <a:pPr marL="285750" lvl="0" indent="-285750">
                        <a:buFont typeface="Arial" panose="020B0604020202020204" pitchFamily="34" charset="0"/>
                        <a:buChar char="•"/>
                      </a:pPr>
                      <a:r>
                        <a:rPr lang="en-US" sz="1500" kern="1200" dirty="0" smtClean="0">
                          <a:solidFill>
                            <a:schemeClr val="dk1"/>
                          </a:solidFill>
                          <a:effectLst/>
                          <a:latin typeface="+mj-lt"/>
                          <a:ea typeface="+mn-ea"/>
                          <a:cs typeface="Calibri" panose="020F0502020204030204" pitchFamily="34" charset="0"/>
                        </a:rPr>
                        <a:t>Minister </a:t>
                      </a:r>
                      <a:r>
                        <a:rPr lang="en-US" sz="1500" kern="1200" dirty="0" err="1" smtClean="0">
                          <a:solidFill>
                            <a:schemeClr val="dk1"/>
                          </a:solidFill>
                          <a:effectLst/>
                          <a:latin typeface="+mj-lt"/>
                          <a:ea typeface="+mn-ea"/>
                          <a:cs typeface="Calibri" panose="020F0502020204030204" pitchFamily="34" charset="0"/>
                        </a:rPr>
                        <a:t>Mthembu</a:t>
                      </a:r>
                      <a:r>
                        <a:rPr lang="en-US" sz="1500" kern="1200" dirty="0" smtClean="0">
                          <a:solidFill>
                            <a:schemeClr val="dk1"/>
                          </a:solidFill>
                          <a:effectLst/>
                          <a:latin typeface="+mj-lt"/>
                          <a:ea typeface="+mn-ea"/>
                          <a:cs typeface="Calibri" panose="020F0502020204030204" pitchFamily="34" charset="0"/>
                        </a:rPr>
                        <a:t> wrote to the Director-General </a:t>
                      </a:r>
                      <a:r>
                        <a:rPr lang="en-US" sz="1500" kern="1200" dirty="0" err="1" smtClean="0">
                          <a:solidFill>
                            <a:schemeClr val="dk1"/>
                          </a:solidFill>
                          <a:effectLst/>
                          <a:latin typeface="+mj-lt"/>
                          <a:ea typeface="+mn-ea"/>
                          <a:cs typeface="Calibri" panose="020F0502020204030204" pitchFamily="34" charset="0"/>
                        </a:rPr>
                        <a:t>Adv</a:t>
                      </a:r>
                      <a:r>
                        <a:rPr lang="en-US" sz="1500" kern="1200" dirty="0" smtClean="0">
                          <a:solidFill>
                            <a:schemeClr val="dk1"/>
                          </a:solidFill>
                          <a:effectLst/>
                          <a:latin typeface="+mj-lt"/>
                          <a:ea typeface="+mn-ea"/>
                          <a:cs typeface="Calibri" panose="020F0502020204030204" pitchFamily="34" charset="0"/>
                        </a:rPr>
                        <a:t> Sam </a:t>
                      </a:r>
                      <a:r>
                        <a:rPr lang="en-US" sz="1500" kern="1200" dirty="0" err="1" smtClean="0">
                          <a:solidFill>
                            <a:schemeClr val="dk1"/>
                          </a:solidFill>
                          <a:effectLst/>
                          <a:latin typeface="+mj-lt"/>
                          <a:ea typeface="+mn-ea"/>
                          <a:cs typeface="Calibri" panose="020F0502020204030204" pitchFamily="34" charset="0"/>
                        </a:rPr>
                        <a:t>Vukela</a:t>
                      </a:r>
                      <a:r>
                        <a:rPr lang="en-US" sz="1500" kern="1200" dirty="0" smtClean="0">
                          <a:solidFill>
                            <a:schemeClr val="dk1"/>
                          </a:solidFill>
                          <a:effectLst/>
                          <a:latin typeface="+mj-lt"/>
                          <a:ea typeface="+mn-ea"/>
                          <a:cs typeface="Calibri" panose="020F0502020204030204" pitchFamily="34" charset="0"/>
                        </a:rPr>
                        <a:t> on </a:t>
                      </a:r>
                      <a:r>
                        <a:rPr lang="en-US" sz="1500" b="1" kern="1200" dirty="0" smtClean="0">
                          <a:solidFill>
                            <a:schemeClr val="dk1"/>
                          </a:solidFill>
                          <a:effectLst/>
                          <a:latin typeface="+mj-lt"/>
                          <a:ea typeface="+mn-ea"/>
                          <a:cs typeface="Calibri" panose="020F0502020204030204" pitchFamily="34" charset="0"/>
                        </a:rPr>
                        <a:t>16 October 2020 </a:t>
                      </a:r>
                      <a:r>
                        <a:rPr lang="en-US" sz="1500" kern="1200" dirty="0" smtClean="0">
                          <a:solidFill>
                            <a:schemeClr val="dk1"/>
                          </a:solidFill>
                          <a:effectLst/>
                          <a:latin typeface="+mj-lt"/>
                          <a:ea typeface="+mn-ea"/>
                          <a:cs typeface="Calibri" panose="020F0502020204030204" pitchFamily="34" charset="0"/>
                        </a:rPr>
                        <a:t>informing him of supplementary charges of misconduct relating to the </a:t>
                      </a:r>
                      <a:r>
                        <a:rPr lang="en-US" sz="1500" kern="1200" dirty="0" err="1" smtClean="0">
                          <a:solidFill>
                            <a:schemeClr val="dk1"/>
                          </a:solidFill>
                          <a:effectLst/>
                          <a:latin typeface="+mj-lt"/>
                          <a:ea typeface="+mn-ea"/>
                          <a:cs typeface="Calibri" panose="020F0502020204030204" pitchFamily="34" charset="0"/>
                        </a:rPr>
                        <a:t>Beitbridge</a:t>
                      </a:r>
                      <a:r>
                        <a:rPr lang="en-US" sz="1500" kern="1200" dirty="0" smtClean="0">
                          <a:solidFill>
                            <a:schemeClr val="dk1"/>
                          </a:solidFill>
                          <a:effectLst/>
                          <a:latin typeface="+mj-lt"/>
                          <a:ea typeface="+mn-ea"/>
                          <a:cs typeface="Calibri" panose="020F0502020204030204" pitchFamily="34" charset="0"/>
                        </a:rPr>
                        <a:t> Border Fence to be added to his charge sheet. </a:t>
                      </a:r>
                      <a:endParaRPr lang="en-ZA" sz="1500" kern="1200" dirty="0" smtClean="0">
                        <a:solidFill>
                          <a:schemeClr val="dk1"/>
                        </a:solidFill>
                        <a:effectLst/>
                        <a:latin typeface="+mj-lt"/>
                        <a:ea typeface="+mn-ea"/>
                        <a:cs typeface="Calibri" panose="020F0502020204030204" pitchFamily="34" charset="0"/>
                      </a:endParaRPr>
                    </a:p>
                    <a:p>
                      <a:pPr marL="285750" lvl="0" indent="-285750">
                        <a:buFont typeface="Arial" panose="020B0604020202020204" pitchFamily="34" charset="0"/>
                        <a:buChar char="•"/>
                      </a:pPr>
                      <a:r>
                        <a:rPr lang="en-US" sz="1500" kern="1200" dirty="0" smtClean="0">
                          <a:solidFill>
                            <a:schemeClr val="dk1"/>
                          </a:solidFill>
                          <a:effectLst/>
                          <a:latin typeface="+mj-lt"/>
                          <a:ea typeface="+mn-ea"/>
                          <a:cs typeface="Calibri" panose="020F0502020204030204" pitchFamily="34" charset="0"/>
                        </a:rPr>
                        <a:t>The Minister has advised the SCOPA Chairperson on </a:t>
                      </a:r>
                      <a:r>
                        <a:rPr lang="en-US" sz="1500" b="1" kern="1200" dirty="0" smtClean="0">
                          <a:solidFill>
                            <a:schemeClr val="dk1"/>
                          </a:solidFill>
                          <a:effectLst/>
                          <a:latin typeface="+mj-lt"/>
                          <a:ea typeface="+mn-ea"/>
                          <a:cs typeface="Calibri" panose="020F0502020204030204" pitchFamily="34" charset="0"/>
                        </a:rPr>
                        <a:t>16 April 2021</a:t>
                      </a:r>
                      <a:r>
                        <a:rPr lang="en-US" sz="1500" kern="1200" dirty="0" smtClean="0">
                          <a:solidFill>
                            <a:schemeClr val="dk1"/>
                          </a:solidFill>
                          <a:effectLst/>
                          <a:latin typeface="+mj-lt"/>
                          <a:ea typeface="+mn-ea"/>
                          <a:cs typeface="Calibri" panose="020F0502020204030204" pitchFamily="34" charset="0"/>
                        </a:rPr>
                        <a:t>, requesting that then Acting Minister in the Presidency, </a:t>
                      </a:r>
                      <a:r>
                        <a:rPr lang="en-US" sz="1500" kern="1200" dirty="0" err="1" smtClean="0">
                          <a:solidFill>
                            <a:schemeClr val="dk1"/>
                          </a:solidFill>
                          <a:effectLst/>
                          <a:latin typeface="+mj-lt"/>
                          <a:ea typeface="+mn-ea"/>
                          <a:cs typeface="Calibri" panose="020F0502020204030204" pitchFamily="34" charset="0"/>
                        </a:rPr>
                        <a:t>Khumbudzo</a:t>
                      </a:r>
                      <a:r>
                        <a:rPr lang="en-US" sz="1500" kern="1200" dirty="0" smtClean="0">
                          <a:solidFill>
                            <a:schemeClr val="dk1"/>
                          </a:solidFill>
                          <a:effectLst/>
                          <a:latin typeface="+mj-lt"/>
                          <a:ea typeface="+mn-ea"/>
                          <a:cs typeface="Calibri" panose="020F0502020204030204" pitchFamily="34" charset="0"/>
                        </a:rPr>
                        <a:t> </a:t>
                      </a:r>
                      <a:r>
                        <a:rPr lang="en-US" sz="1500" kern="1200" dirty="0" err="1" smtClean="0">
                          <a:solidFill>
                            <a:schemeClr val="dk1"/>
                          </a:solidFill>
                          <a:effectLst/>
                          <a:latin typeface="+mj-lt"/>
                          <a:ea typeface="+mn-ea"/>
                          <a:cs typeface="Calibri" panose="020F0502020204030204" pitchFamily="34" charset="0"/>
                        </a:rPr>
                        <a:t>Ntshaveni</a:t>
                      </a:r>
                      <a:r>
                        <a:rPr lang="en-US" sz="1500" kern="1200" dirty="0" smtClean="0">
                          <a:solidFill>
                            <a:schemeClr val="dk1"/>
                          </a:solidFill>
                          <a:effectLst/>
                          <a:latin typeface="+mj-lt"/>
                          <a:ea typeface="+mn-ea"/>
                          <a:cs typeface="Calibri" panose="020F0502020204030204" pitchFamily="34" charset="0"/>
                        </a:rPr>
                        <a:t> be called to update the committee on progress of this disciplinary matter. </a:t>
                      </a:r>
                      <a:endParaRPr lang="en-ZA" sz="1500" kern="1200" dirty="0" smtClean="0">
                        <a:solidFill>
                          <a:schemeClr val="dk1"/>
                        </a:solidFill>
                        <a:effectLst/>
                        <a:latin typeface="+mj-lt"/>
                        <a:ea typeface="+mn-ea"/>
                        <a:cs typeface="Calibri" panose="020F0502020204030204" pitchFamily="34" charset="0"/>
                      </a:endParaRPr>
                    </a:p>
                    <a:p>
                      <a:r>
                        <a:rPr lang="en-ZA" sz="1500" kern="1200" dirty="0" smtClean="0">
                          <a:solidFill>
                            <a:schemeClr val="dk1"/>
                          </a:solidFill>
                          <a:effectLst/>
                          <a:latin typeface="+mj-lt"/>
                          <a:ea typeface="+mn-ea"/>
                          <a:cs typeface="Calibri" panose="020F0502020204030204" pitchFamily="34" charset="0"/>
                        </a:rPr>
                        <a:t> </a:t>
                      </a:r>
                    </a:p>
                    <a:p>
                      <a:r>
                        <a:rPr lang="en-US" sz="1500" b="1" kern="1200" dirty="0" smtClean="0">
                          <a:solidFill>
                            <a:schemeClr val="dk1"/>
                          </a:solidFill>
                          <a:effectLst/>
                          <a:latin typeface="+mj-lt"/>
                          <a:ea typeface="+mn-ea"/>
                          <a:cs typeface="Calibri" panose="020F0502020204030204" pitchFamily="34" charset="0"/>
                        </a:rPr>
                        <a:t>Regarding the Minister’s Special Advisor:</a:t>
                      </a:r>
                      <a:endParaRPr lang="en-ZA" sz="1500" b="1" kern="1200" dirty="0" smtClean="0">
                        <a:solidFill>
                          <a:schemeClr val="dk1"/>
                        </a:solidFill>
                        <a:effectLst/>
                        <a:latin typeface="+mj-lt"/>
                        <a:ea typeface="+mn-ea"/>
                        <a:cs typeface="Calibri" panose="020F0502020204030204" pitchFamily="34" charset="0"/>
                      </a:endParaRPr>
                    </a:p>
                    <a:p>
                      <a:pPr marL="285750" lvl="0" indent="-285750">
                        <a:buFont typeface="Arial" panose="020B0604020202020204" pitchFamily="34" charset="0"/>
                        <a:buChar char="•"/>
                      </a:pPr>
                      <a:r>
                        <a:rPr lang="en-US" sz="1500" kern="1200" dirty="0" smtClean="0">
                          <a:solidFill>
                            <a:schemeClr val="dk1"/>
                          </a:solidFill>
                          <a:effectLst/>
                          <a:latin typeface="+mj-lt"/>
                          <a:ea typeface="+mn-ea"/>
                          <a:cs typeface="Calibri" panose="020F0502020204030204" pitchFamily="34" charset="0"/>
                        </a:rPr>
                        <a:t>The disciplinary action against the Special Advisor is being managed by the State Attorney on behalf of the Minister of Public Works and Infrastructure. </a:t>
                      </a:r>
                      <a:endParaRPr lang="en-ZA" sz="1500" kern="1200" dirty="0" smtClean="0">
                        <a:solidFill>
                          <a:schemeClr val="dk1"/>
                        </a:solidFill>
                        <a:effectLst/>
                        <a:latin typeface="+mj-lt"/>
                        <a:ea typeface="+mn-ea"/>
                        <a:cs typeface="Calibri" panose="020F0502020204030204" pitchFamily="34" charset="0"/>
                      </a:endParaRPr>
                    </a:p>
                    <a:p>
                      <a:pPr marL="285750" lvl="0" indent="-285750">
                        <a:buFont typeface="Arial" panose="020B0604020202020204" pitchFamily="34" charset="0"/>
                        <a:buChar char="•"/>
                      </a:pPr>
                      <a:r>
                        <a:rPr lang="en-US" sz="1500" kern="1200" dirty="0" smtClean="0">
                          <a:solidFill>
                            <a:schemeClr val="dk1"/>
                          </a:solidFill>
                          <a:effectLst/>
                          <a:latin typeface="+mj-lt"/>
                          <a:ea typeface="+mn-ea"/>
                          <a:cs typeface="Calibri" panose="020F0502020204030204" pitchFamily="34" charset="0"/>
                        </a:rPr>
                        <a:t>The Minister served a letter to her Advisor, Ms. Whitehead, in September 2020 informing her of the intended charges following the findings of the </a:t>
                      </a:r>
                      <a:r>
                        <a:rPr lang="en-US" sz="1500" kern="1200" dirty="0" err="1" smtClean="0">
                          <a:solidFill>
                            <a:schemeClr val="dk1"/>
                          </a:solidFill>
                          <a:effectLst/>
                          <a:latin typeface="+mj-lt"/>
                          <a:ea typeface="+mn-ea"/>
                          <a:cs typeface="Calibri" panose="020F0502020204030204" pitchFamily="34" charset="0"/>
                        </a:rPr>
                        <a:t>Beitbridge</a:t>
                      </a:r>
                      <a:r>
                        <a:rPr lang="en-US" sz="1500" kern="1200" dirty="0" smtClean="0">
                          <a:solidFill>
                            <a:schemeClr val="dk1"/>
                          </a:solidFill>
                          <a:effectLst/>
                          <a:latin typeface="+mj-lt"/>
                          <a:ea typeface="+mn-ea"/>
                          <a:cs typeface="Calibri" panose="020F0502020204030204" pitchFamily="34" charset="0"/>
                        </a:rPr>
                        <a:t> Border Post report.</a:t>
                      </a:r>
                      <a:endParaRPr lang="en-ZA" sz="1500" kern="1200" dirty="0" smtClean="0">
                        <a:solidFill>
                          <a:schemeClr val="dk1"/>
                        </a:solidFill>
                        <a:effectLst/>
                        <a:latin typeface="+mj-lt"/>
                        <a:ea typeface="+mn-ea"/>
                        <a:cs typeface="Calibri" panose="020F0502020204030204" pitchFamily="34" charset="0"/>
                      </a:endParaRPr>
                    </a:p>
                    <a:p>
                      <a:pPr marL="285750" lvl="0" indent="-285750">
                        <a:buFont typeface="Arial" panose="020B0604020202020204" pitchFamily="34" charset="0"/>
                        <a:buChar char="•"/>
                      </a:pPr>
                      <a:r>
                        <a:rPr lang="en-US" sz="1500" kern="1200" dirty="0" err="1" smtClean="0">
                          <a:solidFill>
                            <a:schemeClr val="dk1"/>
                          </a:solidFill>
                          <a:effectLst/>
                          <a:latin typeface="+mj-lt"/>
                          <a:ea typeface="+mn-ea"/>
                          <a:cs typeface="Calibri" panose="020F0502020204030204" pitchFamily="34" charset="0"/>
                        </a:rPr>
                        <a:t>Ms</a:t>
                      </a:r>
                      <a:r>
                        <a:rPr lang="en-US" sz="1500" kern="1200" dirty="0" smtClean="0">
                          <a:solidFill>
                            <a:schemeClr val="dk1"/>
                          </a:solidFill>
                          <a:effectLst/>
                          <a:latin typeface="+mj-lt"/>
                          <a:ea typeface="+mn-ea"/>
                          <a:cs typeface="Calibri" panose="020F0502020204030204" pitchFamily="34" charset="0"/>
                        </a:rPr>
                        <a:t> Whitehead acknowledged receipt of the letter.</a:t>
                      </a:r>
                      <a:endParaRPr lang="en-ZA" sz="1500" kern="1200" dirty="0" smtClean="0">
                        <a:solidFill>
                          <a:schemeClr val="dk1"/>
                        </a:solidFill>
                        <a:effectLst/>
                        <a:latin typeface="+mj-lt"/>
                        <a:ea typeface="+mn-ea"/>
                        <a:cs typeface="Calibri" panose="020F0502020204030204" pitchFamily="34" charset="0"/>
                      </a:endParaRPr>
                    </a:p>
                    <a:p>
                      <a:pPr marL="285750" lvl="0" indent="-285750">
                        <a:buFont typeface="Arial" panose="020B0604020202020204" pitchFamily="34" charset="0"/>
                        <a:buChar char="•"/>
                      </a:pPr>
                      <a:r>
                        <a:rPr lang="en-US" sz="1500" kern="1200" dirty="0" smtClean="0">
                          <a:solidFill>
                            <a:schemeClr val="dk1"/>
                          </a:solidFill>
                          <a:effectLst/>
                          <a:latin typeface="+mj-lt"/>
                          <a:ea typeface="+mn-ea"/>
                          <a:cs typeface="Calibri" panose="020F0502020204030204" pitchFamily="34" charset="0"/>
                        </a:rPr>
                        <a:t>The Minister requested the State Attorney to appoint the Initiator and Chairperson for the ensuing disciplinary process. An Initiator and Chairperson have been appointed by the State Attorney.</a:t>
                      </a:r>
                      <a:endParaRPr lang="en-ZA" sz="1500" kern="1200" dirty="0" smtClean="0">
                        <a:solidFill>
                          <a:schemeClr val="dk1"/>
                        </a:solidFill>
                        <a:effectLst/>
                        <a:latin typeface="+mj-lt"/>
                        <a:ea typeface="+mn-ea"/>
                        <a:cs typeface="Calibri" panose="020F0502020204030204" pitchFamily="34" charset="0"/>
                      </a:endParaRPr>
                    </a:p>
                    <a:p>
                      <a:pPr marL="285750" lvl="0" indent="-285750">
                        <a:buFont typeface="Arial" panose="020B0604020202020204" pitchFamily="34" charset="0"/>
                        <a:buChar char="•"/>
                      </a:pPr>
                      <a:r>
                        <a:rPr lang="en-US" sz="1500" kern="1200" dirty="0" smtClean="0">
                          <a:solidFill>
                            <a:schemeClr val="dk1"/>
                          </a:solidFill>
                          <a:effectLst/>
                          <a:latin typeface="+mj-lt"/>
                          <a:ea typeface="+mn-ea"/>
                          <a:cs typeface="Calibri" panose="020F0502020204030204" pitchFamily="34" charset="0"/>
                        </a:rPr>
                        <a:t>The Initiator has prepared draft charges against Ms. Whitehead.  </a:t>
                      </a:r>
                      <a:endParaRPr lang="en-ZA" sz="1500" kern="1200" dirty="0" smtClean="0">
                        <a:solidFill>
                          <a:schemeClr val="dk1"/>
                        </a:solidFill>
                        <a:effectLst/>
                        <a:latin typeface="+mj-lt"/>
                        <a:ea typeface="+mn-ea"/>
                        <a:cs typeface="Calibri" panose="020F0502020204030204" pitchFamily="34" charset="0"/>
                      </a:endParaRPr>
                    </a:p>
                    <a:p>
                      <a:pPr marL="285750" lvl="0" indent="-285750">
                        <a:buFont typeface="Arial" panose="020B0604020202020204" pitchFamily="34" charset="0"/>
                        <a:buChar char="•"/>
                      </a:pPr>
                      <a:r>
                        <a:rPr lang="en-US" sz="1500" kern="1200" dirty="0" smtClean="0">
                          <a:solidFill>
                            <a:schemeClr val="dk1"/>
                          </a:solidFill>
                          <a:effectLst/>
                          <a:latin typeface="+mj-lt"/>
                          <a:ea typeface="+mn-ea"/>
                          <a:cs typeface="Calibri" panose="020F0502020204030204" pitchFamily="34" charset="0"/>
                        </a:rPr>
                        <a:t>The Minister interacted with the Initiator on 9 December 2020, 27 February 2021 and 1 April 2021. </a:t>
                      </a:r>
                      <a:endParaRPr lang="en-ZA" sz="1500" b="0" kern="1200" dirty="0" smtClean="0">
                        <a:solidFill>
                          <a:schemeClr val="dk1"/>
                        </a:solidFill>
                        <a:effectLst/>
                        <a:latin typeface="+mj-lt"/>
                        <a:ea typeface="+mn-ea"/>
                        <a:cs typeface="Calibri" panose="020F0502020204030204" pitchFamily="34" charset="0"/>
                      </a:endParaRPr>
                    </a:p>
                    <a:p>
                      <a:pPr marL="285750" lvl="0" indent="-285750">
                        <a:buFont typeface="Arial" panose="020B0604020202020204" pitchFamily="34" charset="0"/>
                        <a:buChar char="•"/>
                      </a:pPr>
                      <a:r>
                        <a:rPr lang="en-ZA" sz="1500" b="0" kern="1200" dirty="0" smtClean="0">
                          <a:solidFill>
                            <a:schemeClr val="dk1"/>
                          </a:solidFill>
                          <a:effectLst/>
                          <a:latin typeface="+mj-lt"/>
                          <a:ea typeface="+mn-ea"/>
                          <a:cs typeface="Calibri" panose="020F0502020204030204" pitchFamily="34" charset="0"/>
                        </a:rPr>
                        <a:t>The Minister met with the Initiator and State Attorney in December 2021 to finalise the charge sheet against Ms Whitehead</a:t>
                      </a:r>
                      <a:r>
                        <a:rPr lang="en-ZA" sz="1500" b="0" kern="1200" dirty="0" smtClean="0">
                          <a:solidFill>
                            <a:schemeClr val="tx1"/>
                          </a:solidFill>
                          <a:effectLst/>
                          <a:latin typeface="+mj-lt"/>
                          <a:ea typeface="+mn-ea"/>
                          <a:cs typeface="Calibri" panose="020F0502020204030204" pitchFamily="34" charset="0"/>
                        </a:rPr>
                        <a:t>.</a:t>
                      </a:r>
                    </a:p>
                    <a:p>
                      <a:pPr marL="285750" lvl="0" indent="-285750">
                        <a:buFont typeface="Arial" panose="020B0604020202020204" pitchFamily="34" charset="0"/>
                        <a:buChar char="•"/>
                      </a:pPr>
                      <a:r>
                        <a:rPr lang="en-ZA" sz="1500" b="1" kern="1200" dirty="0" smtClean="0">
                          <a:solidFill>
                            <a:schemeClr val="dk1"/>
                          </a:solidFill>
                          <a:effectLst/>
                          <a:latin typeface="+mj-lt"/>
                          <a:ea typeface="+mn-ea"/>
                          <a:cs typeface="Calibri" panose="020F0502020204030204" pitchFamily="34" charset="0"/>
                        </a:rPr>
                        <a:t>The charge sheet is now finalised by the Initiator and will be served on her by 30 March 2022. Hearing dates will be set for April 2022. </a:t>
                      </a:r>
                    </a:p>
                    <a:p>
                      <a:pPr marL="285750" lvl="0" indent="-285750">
                        <a:buFont typeface="Arial" panose="020B0604020202020204" pitchFamily="34" charset="0"/>
                        <a:buChar char="•"/>
                      </a:pPr>
                      <a:r>
                        <a:rPr lang="en-ZA" sz="1500" b="1" kern="1200" dirty="0" smtClean="0">
                          <a:solidFill>
                            <a:schemeClr val="dk1"/>
                          </a:solidFill>
                          <a:effectLst/>
                          <a:latin typeface="+mj-lt"/>
                          <a:ea typeface="+mn-ea"/>
                          <a:cs typeface="Calibri" panose="020F0502020204030204" pitchFamily="34" charset="0"/>
                        </a:rPr>
                        <a:t>UPDATE: The Chairperson and counsel has been appointed. We expect the Chairperson to convene the meeting by mid-July. </a:t>
                      </a:r>
                      <a:r>
                        <a:rPr lang="en-ZA" sz="1500" b="1" kern="1200" dirty="0" smtClean="0">
                          <a:solidFill>
                            <a:srgbClr val="FF0000"/>
                          </a:solidFill>
                          <a:effectLst/>
                          <a:latin typeface="+mj-lt"/>
                          <a:ea typeface="+mn-ea"/>
                          <a:cs typeface="Calibri" panose="020F0502020204030204" pitchFamily="34" charset="0"/>
                        </a:rPr>
                        <a:t>The Minister</a:t>
                      </a:r>
                      <a:r>
                        <a:rPr lang="en-ZA" sz="1500" b="1" kern="1200" baseline="0" dirty="0" smtClean="0">
                          <a:solidFill>
                            <a:srgbClr val="FF0000"/>
                          </a:solidFill>
                          <a:effectLst/>
                          <a:latin typeface="+mj-lt"/>
                          <a:ea typeface="+mn-ea"/>
                          <a:cs typeface="Calibri" panose="020F0502020204030204" pitchFamily="34" charset="0"/>
                        </a:rPr>
                        <a:t> </a:t>
                      </a:r>
                      <a:r>
                        <a:rPr lang="en-ZA" sz="1500" b="1" kern="1200" dirty="0" smtClean="0">
                          <a:solidFill>
                            <a:srgbClr val="FF0000"/>
                          </a:solidFill>
                          <a:effectLst/>
                          <a:latin typeface="+mj-lt"/>
                          <a:ea typeface="+mn-ea"/>
                          <a:cs typeface="Calibri" panose="020F0502020204030204" pitchFamily="34" charset="0"/>
                        </a:rPr>
                        <a:t>is waiting for a report from</a:t>
                      </a:r>
                      <a:r>
                        <a:rPr lang="en-ZA" sz="1500" b="1" kern="1200" baseline="0" dirty="0" smtClean="0">
                          <a:solidFill>
                            <a:srgbClr val="FF0000"/>
                          </a:solidFill>
                          <a:effectLst/>
                          <a:latin typeface="+mj-lt"/>
                          <a:ea typeface="+mn-ea"/>
                          <a:cs typeface="Calibri" panose="020F0502020204030204" pitchFamily="34" charset="0"/>
                        </a:rPr>
                        <a:t> the Chairperson.</a:t>
                      </a:r>
                      <a:endParaRPr lang="en-ZA" sz="1500" b="1" kern="1200" dirty="0" smtClean="0">
                        <a:solidFill>
                          <a:srgbClr val="FF0000"/>
                        </a:solidFill>
                        <a:effectLst/>
                        <a:latin typeface="+mj-lt"/>
                        <a:ea typeface="+mn-ea"/>
                        <a:cs typeface="Calibri" panose="020F0502020204030204" pitchFamily="34" charset="0"/>
                      </a:endParaRPr>
                    </a:p>
                    <a:p>
                      <a:pPr marL="285750" lvl="0" indent="-285750">
                        <a:buFont typeface="Arial" panose="020B0604020202020204" pitchFamily="34" charset="0"/>
                        <a:buChar char="•"/>
                      </a:pPr>
                      <a:endParaRPr lang="en-ZA" sz="1500" b="1" u="sng" kern="1200" dirty="0">
                        <a:solidFill>
                          <a:srgbClr val="FF0000"/>
                        </a:solidFill>
                        <a:effectLst/>
                        <a:latin typeface="+mj-lt"/>
                        <a:ea typeface="+mn-ea"/>
                        <a:cs typeface="Calibri" panose="020F0502020204030204" pitchFamily="34" charset="0"/>
                      </a:endParaRPr>
                    </a:p>
                  </a:txBody>
                  <a:tcPr marL="68580" marR="68580" marT="0" marB="0"/>
                </a:tc>
                <a:extLst>
                  <a:ext uri="{0D108BD9-81ED-4DB2-BD59-A6C34878D82A}">
                    <a16:rowId xmlns:a16="http://schemas.microsoft.com/office/drawing/2014/main" xmlns="" val="3664017623"/>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767557" y="3297969"/>
            <a:ext cx="1021433" cy="369332"/>
          </a:xfrm>
          <a:prstGeom prst="rect">
            <a:avLst/>
          </a:prstGeom>
          <a:solidFill>
            <a:srgbClr val="FFFF00"/>
          </a:solidFill>
        </p:spPr>
        <p:txBody>
          <a:bodyPr wrap="none" rtlCol="0">
            <a:spAutoFit/>
          </a:bodyPr>
          <a:lstStyle/>
          <a:p>
            <a:r>
              <a:rPr lang="en-ZA" b="1" dirty="0" smtClean="0"/>
              <a:t>Ministry</a:t>
            </a:r>
            <a:endParaRPr lang="en-ZA" b="1" dirty="0"/>
          </a:p>
        </p:txBody>
      </p:sp>
    </p:spTree>
    <p:extLst>
      <p:ext uri="{BB962C8B-B14F-4D97-AF65-F5344CB8AC3E}">
        <p14:creationId xmlns:p14="http://schemas.microsoft.com/office/powerpoint/2010/main" xmlns="" val="28751205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BC55959B-C655-5C41-9218-75B865D299AD}"/>
              </a:ext>
            </a:extLst>
          </p:cNvPr>
          <p:cNvGraphicFramePr>
            <a:graphicFrameLocks noGrp="1"/>
          </p:cNvGraphicFramePr>
          <p:nvPr>
            <p:extLst>
              <p:ext uri="{D42A27DB-BD31-4B8C-83A1-F6EECF244321}">
                <p14:modId xmlns:p14="http://schemas.microsoft.com/office/powerpoint/2010/main" xmlns="" val="2209206159"/>
              </p:ext>
            </p:extLst>
          </p:nvPr>
        </p:nvGraphicFramePr>
        <p:xfrm>
          <a:off x="335509" y="1440061"/>
          <a:ext cx="14689632" cy="6614160"/>
        </p:xfrm>
        <a:graphic>
          <a:graphicData uri="http://schemas.openxmlformats.org/drawingml/2006/table">
            <a:tbl>
              <a:tblPr firstCol="1" bandRow="1">
                <a:tableStyleId>{93296810-A885-4BE3-A3E7-6D5BEEA58F35}</a:tableStyleId>
              </a:tblPr>
              <a:tblGrid>
                <a:gridCol w="2952328">
                  <a:extLst>
                    <a:ext uri="{9D8B030D-6E8A-4147-A177-3AD203B41FA5}">
                      <a16:colId xmlns:a16="http://schemas.microsoft.com/office/drawing/2014/main" xmlns="" val="1001693843"/>
                    </a:ext>
                  </a:extLst>
                </a:gridCol>
                <a:gridCol w="11737304">
                  <a:extLst>
                    <a:ext uri="{9D8B030D-6E8A-4147-A177-3AD203B41FA5}">
                      <a16:colId xmlns:a16="http://schemas.microsoft.com/office/drawing/2014/main" xmlns="" val="1138882096"/>
                    </a:ext>
                  </a:extLst>
                </a:gridCol>
              </a:tblGrid>
              <a:tr h="6336704">
                <a:tc>
                  <a:txBody>
                    <a:bodyPr/>
                    <a:lstStyle/>
                    <a:p>
                      <a:pPr marL="263525" marR="0" indent="-263525" algn="l">
                        <a:lnSpc>
                          <a:spcPct val="100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Calibri" panose="020F0502020204030204" pitchFamily="34" charset="0"/>
                        </a:rPr>
                        <a:t>11. </a:t>
                      </a:r>
                      <a:r>
                        <a:rPr lang="en-US" sz="2000" dirty="0">
                          <a:effectLst/>
                          <a:latin typeface="Calibri" panose="020F0502020204030204" pitchFamily="34" charset="0"/>
                          <a:ea typeface="Calibri" panose="020F0502020204030204" pitchFamily="34" charset="0"/>
                          <a:cs typeface="Calibri" panose="020F0502020204030204" pitchFamily="34" charset="0"/>
                        </a:rPr>
                        <a:t>Consequence management against all implicated officials is carried out with adequate </a:t>
                      </a:r>
                      <a:r>
                        <a:rPr lang="en-US" sz="2000" dirty="0" smtClean="0">
                          <a:effectLst/>
                          <a:latin typeface="Calibri" panose="020F0502020204030204" pitchFamily="34" charset="0"/>
                          <a:ea typeface="Calibri" panose="020F0502020204030204" pitchFamily="34" charset="0"/>
                          <a:cs typeface="Calibri" panose="020F0502020204030204" pitchFamily="34" charset="0"/>
                        </a:rPr>
                        <a:t>sanctions</a:t>
                      </a:r>
                      <a:r>
                        <a:rPr lang="en-US" sz="20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2000" i="1"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2000" i="1" baseline="0" dirty="0" err="1" smtClean="0">
                          <a:effectLst/>
                          <a:latin typeface="Calibri" panose="020F0502020204030204" pitchFamily="34" charset="0"/>
                          <a:ea typeface="Calibri" panose="020F0502020204030204" pitchFamily="34" charset="0"/>
                          <a:cs typeface="Calibri" panose="020F0502020204030204" pitchFamily="34" charset="0"/>
                        </a:rPr>
                        <a:t>cont</a:t>
                      </a:r>
                      <a:r>
                        <a:rPr lang="en-US" sz="2000" i="1" baseline="0" dirty="0" smtClean="0">
                          <a:effectLst/>
                          <a:latin typeface="Calibri" panose="020F0502020204030204" pitchFamily="34" charset="0"/>
                          <a:ea typeface="Calibri" panose="020F0502020204030204" pitchFamily="34" charset="0"/>
                          <a:cs typeface="Calibri" panose="020F0502020204030204" pitchFamily="34" charset="0"/>
                        </a:rPr>
                        <a:t>…</a:t>
                      </a:r>
                      <a:endParaRPr lang="en-US" sz="2000" i="1"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 </a:t>
                      </a:r>
                      <a:endParaRPr lang="en-US" sz="2400" i="1" dirty="0" smtClean="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smtClean="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0" marR="0" algn="just">
                        <a:lnSpc>
                          <a:spcPct val="100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tc>
                <a:tc>
                  <a:txBody>
                    <a:bodyPr/>
                    <a:lstStyle/>
                    <a:p>
                      <a:pPr marL="0" lvl="0" indent="-285750" algn="l" defTabSz="914419" rtl="0" eaLnBrk="1" latinLnBrk="0" hangingPunct="1"/>
                      <a:r>
                        <a:rPr lang="en-US" sz="1800" b="1" kern="1200" dirty="0" smtClean="0">
                          <a:solidFill>
                            <a:schemeClr val="tx1"/>
                          </a:solidFill>
                          <a:effectLst/>
                          <a:latin typeface="Calibri" panose="020F0502020204030204" pitchFamily="34" charset="0"/>
                          <a:ea typeface="+mn-ea"/>
                          <a:cs typeface="Calibri" panose="020F0502020204030204" pitchFamily="34" charset="0"/>
                        </a:rPr>
                        <a:t>DISCIPLINARIES AGAINST NBAC OFFICIALS</a:t>
                      </a:r>
                    </a:p>
                    <a:p>
                      <a:pPr marL="0" lvl="0" indent="-285750" algn="l" defTabSz="914419" rtl="0" eaLnBrk="1" latinLnBrk="0" hangingPunct="1"/>
                      <a:endParaRPr lang="en-US" sz="1600" kern="1200" dirty="0" smtClean="0">
                        <a:solidFill>
                          <a:schemeClr val="tx1"/>
                        </a:solidFill>
                        <a:effectLst/>
                        <a:latin typeface="+mj-lt"/>
                        <a:ea typeface="+mn-ea"/>
                        <a:cs typeface="Calibri" panose="020F0502020204030204" pitchFamily="34" charset="0"/>
                      </a:endParaRPr>
                    </a:p>
                    <a:p>
                      <a:pPr marL="0" lvl="0" indent="-285750" algn="l" defTabSz="914419" rtl="0" eaLnBrk="1" latinLnBrk="0" hangingPunct="1"/>
                      <a:r>
                        <a:rPr lang="en-US" sz="1600" kern="1200" dirty="0" smtClean="0">
                          <a:solidFill>
                            <a:schemeClr val="tx1"/>
                          </a:solidFill>
                          <a:effectLst/>
                          <a:latin typeface="+mj-lt"/>
                          <a:ea typeface="+mn-ea"/>
                          <a:cs typeface="Calibri" panose="020F0502020204030204" pitchFamily="34" charset="0"/>
                        </a:rPr>
                        <a:t>On </a:t>
                      </a:r>
                      <a:r>
                        <a:rPr lang="en-US" sz="1600" b="1" kern="1200" dirty="0" smtClean="0">
                          <a:solidFill>
                            <a:schemeClr val="tx1"/>
                          </a:solidFill>
                          <a:effectLst/>
                          <a:latin typeface="+mj-lt"/>
                          <a:ea typeface="+mn-ea"/>
                          <a:cs typeface="Calibri" panose="020F0502020204030204" pitchFamily="34" charset="0"/>
                        </a:rPr>
                        <a:t>24 February 2022</a:t>
                      </a:r>
                      <a:r>
                        <a:rPr lang="en-US" sz="1600" kern="1200" dirty="0" smtClean="0">
                          <a:solidFill>
                            <a:schemeClr val="tx1"/>
                          </a:solidFill>
                          <a:effectLst/>
                          <a:latin typeface="+mj-lt"/>
                          <a:ea typeface="+mn-ea"/>
                          <a:cs typeface="Calibri" panose="020F0502020204030204" pitchFamily="34" charset="0"/>
                        </a:rPr>
                        <a:t>, </a:t>
                      </a:r>
                      <a:r>
                        <a:rPr lang="en-GB" sz="1600" kern="1200" dirty="0" smtClean="0">
                          <a:solidFill>
                            <a:schemeClr val="tx1"/>
                          </a:solidFill>
                          <a:effectLst/>
                          <a:latin typeface="+mj-lt"/>
                          <a:ea typeface="+mn-ea"/>
                          <a:cs typeface="Calibri" panose="020F0502020204030204" pitchFamily="34" charset="0"/>
                        </a:rPr>
                        <a:t>the State concluded its case in the Disciplinary proceedings against the majority of implicated DPWI officials. </a:t>
                      </a:r>
                    </a:p>
                    <a:p>
                      <a:pPr marL="0" lvl="0" indent="-285750" algn="l" defTabSz="914419" rtl="0" eaLnBrk="1" latinLnBrk="0" hangingPunct="1"/>
                      <a:endParaRPr lang="en-GB" sz="1600" kern="1200" dirty="0" smtClean="0">
                        <a:solidFill>
                          <a:schemeClr val="tx1"/>
                        </a:solidFill>
                        <a:effectLst/>
                        <a:latin typeface="+mj-lt"/>
                        <a:ea typeface="+mn-ea"/>
                        <a:cs typeface="Calibri" panose="020F0502020204030204" pitchFamily="34" charset="0"/>
                      </a:endParaRPr>
                    </a:p>
                    <a:p>
                      <a:pPr lvl="0"/>
                      <a:r>
                        <a:rPr lang="en-US" sz="1600" dirty="0" smtClean="0">
                          <a:solidFill>
                            <a:srgbClr val="FF0000"/>
                          </a:solidFill>
                          <a:latin typeface="+mj-lt"/>
                        </a:rPr>
                        <a:t>During </a:t>
                      </a:r>
                      <a:r>
                        <a:rPr lang="en-US" sz="1600" b="1" dirty="0" smtClean="0">
                          <a:solidFill>
                            <a:srgbClr val="FF0000"/>
                          </a:solidFill>
                          <a:latin typeface="+mj-lt"/>
                        </a:rPr>
                        <a:t>May 2022</a:t>
                      </a:r>
                      <a:r>
                        <a:rPr lang="en-US" sz="1600" dirty="0" smtClean="0">
                          <a:solidFill>
                            <a:srgbClr val="FF0000"/>
                          </a:solidFill>
                          <a:latin typeface="+mj-lt"/>
                        </a:rPr>
                        <a:t>, the </a:t>
                      </a:r>
                      <a:r>
                        <a:rPr lang="en-GB" sz="1600" dirty="0" smtClean="0">
                          <a:solidFill>
                            <a:srgbClr val="FF0000"/>
                          </a:solidFill>
                          <a:latin typeface="+mj-lt"/>
                        </a:rPr>
                        <a:t>disciplinary proceedings against the majority of implicated DPWI officials continued when the implicated officials responded to the State’s case. The hearing concluded on the 10 May 2022 and the parties submitted closing arguments on the 27 May 2022. </a:t>
                      </a:r>
                    </a:p>
                    <a:p>
                      <a:pPr lvl="0"/>
                      <a:endParaRPr lang="en-GB" sz="1600" dirty="0" smtClean="0">
                        <a:solidFill>
                          <a:srgbClr val="FF0000"/>
                        </a:solidFill>
                        <a:latin typeface="+mj-lt"/>
                      </a:endParaRPr>
                    </a:p>
                    <a:p>
                      <a:pPr lvl="0"/>
                      <a:r>
                        <a:rPr lang="en-GB" sz="1600" b="1" dirty="0" smtClean="0">
                          <a:solidFill>
                            <a:srgbClr val="FF0000"/>
                          </a:solidFill>
                          <a:latin typeface="+mj-lt"/>
                        </a:rPr>
                        <a:t>On 3 June 2022 all implicated NBAC officials were found guilty of the charges against them. </a:t>
                      </a:r>
                      <a:r>
                        <a:rPr lang="en-GB" sz="1600" b="0" dirty="0" smtClean="0">
                          <a:solidFill>
                            <a:srgbClr val="FF0000"/>
                          </a:solidFill>
                          <a:latin typeface="+mj-lt"/>
                        </a:rPr>
                        <a:t>Mitigating and aggravating arguments are due on the 10 June 2022 by employee party and the 20 June 2022 by employer party, </a:t>
                      </a:r>
                      <a:r>
                        <a:rPr lang="en-GB" sz="1600" b="0" dirty="0" err="1" smtClean="0">
                          <a:solidFill>
                            <a:srgbClr val="FF0000"/>
                          </a:solidFill>
                          <a:latin typeface="+mj-lt"/>
                        </a:rPr>
                        <a:t>whereafter</a:t>
                      </a:r>
                      <a:r>
                        <a:rPr lang="en-GB" sz="1600" b="0" dirty="0" smtClean="0">
                          <a:solidFill>
                            <a:srgbClr val="FF0000"/>
                          </a:solidFill>
                          <a:latin typeface="+mj-lt"/>
                        </a:rPr>
                        <a:t> sanction will be handed down. </a:t>
                      </a:r>
                    </a:p>
                    <a:p>
                      <a:endParaRPr lang="en-GB" sz="1600" b="0" dirty="0" smtClean="0">
                        <a:solidFill>
                          <a:srgbClr val="FF0000"/>
                        </a:solidFill>
                        <a:latin typeface="+mj-lt"/>
                      </a:endParaRPr>
                    </a:p>
                    <a:p>
                      <a:r>
                        <a:rPr lang="en-GB" sz="1600" b="0" dirty="0" smtClean="0">
                          <a:solidFill>
                            <a:srgbClr val="FF0000"/>
                          </a:solidFill>
                          <a:latin typeface="+mj-lt"/>
                        </a:rPr>
                        <a:t>The</a:t>
                      </a:r>
                      <a:r>
                        <a:rPr lang="en-GB" sz="1600" b="0" baseline="0" dirty="0" smtClean="0">
                          <a:solidFill>
                            <a:srgbClr val="FF0000"/>
                          </a:solidFill>
                          <a:latin typeface="+mj-lt"/>
                        </a:rPr>
                        <a:t> employee parties submitted </a:t>
                      </a:r>
                      <a:r>
                        <a:rPr lang="en-GB" sz="1600" b="0" baseline="0" dirty="0" smtClean="0">
                          <a:solidFill>
                            <a:srgbClr val="FF0000"/>
                          </a:solidFill>
                        </a:rPr>
                        <a:t>their mitigating arguments requesting for lenient sanction short of dismissal based on their personal circumstances, however, the employer submitted aggravating arguments calling for sanction of dismissal given the seriousness of the charges, the amount involved and the conduct of the employees. Chairperson delivered the sanction report imposing final written warning and suspension without pay to all the employees on the basis that there was no irretrievable breakdown of relationship of trust, dishonesty on the part of the employees and any evidence of employees benefiting out of the project. </a:t>
                      </a:r>
                    </a:p>
                    <a:p>
                      <a:endParaRPr lang="en-GB" sz="1600" b="0" baseline="0" dirty="0" smtClean="0">
                        <a:solidFill>
                          <a:srgbClr val="FF0000"/>
                        </a:solidFill>
                      </a:endParaRPr>
                    </a:p>
                    <a:p>
                      <a:r>
                        <a:rPr lang="en-GB" sz="1600" b="0" baseline="0" dirty="0" smtClean="0">
                          <a:solidFill>
                            <a:srgbClr val="FF0000"/>
                          </a:solidFill>
                        </a:rPr>
                        <a:t>Employees have accepted the sanction through their Attorneys and the Acting Director General has been apprised about this and approval is awaited to give effect to the sanctions as well as the dates thereof. </a:t>
                      </a:r>
                    </a:p>
                    <a:p>
                      <a:endParaRPr lang="en-GB" sz="1600" b="0" baseline="0" dirty="0" smtClean="0">
                        <a:solidFill>
                          <a:srgbClr val="FF0000"/>
                        </a:solidFill>
                      </a:endParaRPr>
                    </a:p>
                    <a:p>
                      <a:r>
                        <a:rPr lang="en-GB" sz="1600" b="0" baseline="0" dirty="0" smtClean="0">
                          <a:solidFill>
                            <a:srgbClr val="FF0000"/>
                          </a:solidFill>
                        </a:rPr>
                        <a:t>After consideration and in consultation with the Minister, the Acting Director General will provide the decision of the Department.     </a:t>
                      </a:r>
                      <a:endParaRPr lang="en-ZA" sz="1600" b="0" dirty="0" smtClean="0">
                        <a:solidFill>
                          <a:srgbClr val="FF0000"/>
                        </a:solidFill>
                      </a:endParaRPr>
                    </a:p>
                    <a:p>
                      <a:pPr marL="0" lvl="0" indent="-285750" algn="l" defTabSz="914419" rtl="0" eaLnBrk="1" latinLnBrk="0" hangingPunct="1"/>
                      <a:endParaRPr lang="en-US" sz="1600" kern="1200" dirty="0" smtClean="0">
                        <a:solidFill>
                          <a:schemeClr val="tx1"/>
                        </a:solidFill>
                        <a:effectLst/>
                        <a:latin typeface="Calibri" panose="020F0502020204030204" pitchFamily="34" charset="0"/>
                        <a:ea typeface="+mn-ea"/>
                        <a:cs typeface="Calibri" panose="020F0502020204030204" pitchFamily="34" charset="0"/>
                      </a:endParaRPr>
                    </a:p>
                    <a:p>
                      <a:endParaRPr lang="en-ZA" sz="1600" u="sng" kern="1200" dirty="0">
                        <a:solidFill>
                          <a:srgbClr val="FF0000"/>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xmlns="" val="3664017623"/>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407517" y="3456285"/>
            <a:ext cx="2209259" cy="369332"/>
          </a:xfrm>
          <a:prstGeom prst="rect">
            <a:avLst/>
          </a:prstGeom>
          <a:solidFill>
            <a:srgbClr val="FFFF00"/>
          </a:solidFill>
        </p:spPr>
        <p:txBody>
          <a:bodyPr wrap="none" rtlCol="0">
            <a:spAutoFit/>
          </a:bodyPr>
          <a:lstStyle/>
          <a:p>
            <a:r>
              <a:rPr lang="en-ZA" b="1" dirty="0" smtClean="0"/>
              <a:t>CS: Legal Services</a:t>
            </a:r>
            <a:endParaRPr lang="en-ZA" b="1" dirty="0"/>
          </a:p>
        </p:txBody>
      </p:sp>
    </p:spTree>
    <p:extLst>
      <p:ext uri="{BB962C8B-B14F-4D97-AF65-F5344CB8AC3E}">
        <p14:creationId xmlns:p14="http://schemas.microsoft.com/office/powerpoint/2010/main" xmlns="" val="22621463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C8041C-DFAE-4E3B-A9B3-B2BE39BA7C25}"/>
              </a:ext>
            </a:extLst>
          </p:cNvPr>
          <p:cNvSpPr>
            <a:spLocks noGrp="1"/>
          </p:cNvSpPr>
          <p:nvPr>
            <p:ph type="title"/>
          </p:nvPr>
        </p:nvSpPr>
        <p:spPr>
          <a:xfrm>
            <a:off x="1313884" y="719981"/>
            <a:ext cx="10617307" cy="576064"/>
          </a:xfrm>
          <a:noFill/>
        </p:spPr>
        <p:txBody>
          <a:bodyPr>
            <a:normAutofit/>
          </a:bodyPr>
          <a:lstStyle/>
          <a:p>
            <a:pPr algn="l"/>
            <a:r>
              <a:rPr lang="en-US" sz="3000" b="1" dirty="0"/>
              <a:t>PURPOSE </a:t>
            </a:r>
            <a:endParaRPr lang="en-ZA" sz="3000" b="1" dirty="0"/>
          </a:p>
        </p:txBody>
      </p:sp>
      <p:sp>
        <p:nvSpPr>
          <p:cNvPr id="3" name="Content Placeholder 2">
            <a:extLst>
              <a:ext uri="{FF2B5EF4-FFF2-40B4-BE49-F238E27FC236}">
                <a16:creationId xmlns="" xmlns:a16="http://schemas.microsoft.com/office/drawing/2014/main" id="{94172116-1423-414D-B8A6-CD4B62981082}"/>
              </a:ext>
            </a:extLst>
          </p:cNvPr>
          <p:cNvSpPr>
            <a:spLocks noGrp="1"/>
          </p:cNvSpPr>
          <p:nvPr>
            <p:ph idx="1"/>
          </p:nvPr>
        </p:nvSpPr>
        <p:spPr>
          <a:xfrm>
            <a:off x="479525" y="1656085"/>
            <a:ext cx="14041560" cy="4603550"/>
          </a:xfrm>
          <a:noFill/>
        </p:spPr>
        <p:txBody>
          <a:bodyPr>
            <a:noAutofit/>
          </a:bodyPr>
          <a:lstStyle/>
          <a:p>
            <a:pPr marL="0" indent="0" algn="just">
              <a:buNone/>
            </a:pPr>
            <a:r>
              <a:rPr lang="en-US" sz="2800" dirty="0" smtClean="0">
                <a:latin typeface="Calibri" panose="020F0502020204030204" pitchFamily="34" charset="0"/>
                <a:cs typeface="Calibri" panose="020F0502020204030204" pitchFamily="34" charset="0"/>
              </a:rPr>
              <a:t>SCOPA requested </a:t>
            </a:r>
          </a:p>
          <a:p>
            <a:pPr marL="0" indent="0" algn="just">
              <a:buNone/>
            </a:pPr>
            <a:endParaRPr lang="en-US" sz="2800" dirty="0">
              <a:latin typeface="Calibri" panose="020F0502020204030204" pitchFamily="34" charset="0"/>
              <a:cs typeface="Calibri" panose="020F0502020204030204" pitchFamily="34" charset="0"/>
            </a:endParaRPr>
          </a:p>
          <a:p>
            <a:pPr marL="514350" indent="-514350" algn="just"/>
            <a:r>
              <a:rPr lang="en-GB" sz="2800" b="1" dirty="0" smtClean="0">
                <a:latin typeface="Calibri" panose="020F0502020204030204" pitchFamily="34" charset="0"/>
                <a:cs typeface="Calibri" panose="020F0502020204030204" pitchFamily="34" charset="0"/>
              </a:rPr>
              <a:t>Progress on the </a:t>
            </a:r>
            <a:r>
              <a:rPr lang="en-GB" sz="2800" b="1" dirty="0">
                <a:latin typeface="Calibri" panose="020F0502020204030204" pitchFamily="34" charset="0"/>
                <a:cs typeface="Calibri" panose="020F0502020204030204" pitchFamily="34" charset="0"/>
              </a:rPr>
              <a:t>implementation of corrective measures </a:t>
            </a:r>
            <a:r>
              <a:rPr lang="en-GB" sz="2800" dirty="0">
                <a:latin typeface="Calibri" panose="020F0502020204030204" pitchFamily="34" charset="0"/>
                <a:cs typeface="Calibri" panose="020F0502020204030204" pitchFamily="34" charset="0"/>
              </a:rPr>
              <a:t>and the ongoing processes to effect the </a:t>
            </a:r>
            <a:r>
              <a:rPr lang="en-GB" sz="2800" dirty="0" smtClean="0">
                <a:latin typeface="Calibri" panose="020F0502020204030204" pitchFamily="34" charset="0"/>
                <a:cs typeface="Calibri" panose="020F0502020204030204" pitchFamily="34" charset="0"/>
              </a:rPr>
              <a:t>recommendations of the Committee; DPWI and SIU investigations;</a:t>
            </a:r>
            <a:endParaRPr lang="en-GB" sz="2800" dirty="0">
              <a:latin typeface="Calibri" panose="020F0502020204030204" pitchFamily="34" charset="0"/>
              <a:cs typeface="Calibri" panose="020F0502020204030204" pitchFamily="34" charset="0"/>
            </a:endParaRPr>
          </a:p>
          <a:p>
            <a:pPr marL="448003" lvl="1" indent="0" algn="just">
              <a:buNone/>
            </a:pPr>
            <a:r>
              <a:rPr lang="en-GB" sz="2800" i="1" dirty="0" smtClean="0">
                <a:latin typeface="Calibri" panose="020F0502020204030204" pitchFamily="34" charset="0"/>
                <a:cs typeface="Calibri" panose="020F0502020204030204" pitchFamily="34" charset="0"/>
              </a:rPr>
              <a:t>	(this presentation)</a:t>
            </a:r>
          </a:p>
          <a:p>
            <a:pPr marL="0" indent="0" algn="just">
              <a:buNone/>
            </a:pPr>
            <a:endParaRPr lang="en-GB" sz="2800" dirty="0">
              <a:latin typeface="Calibri" panose="020F0502020204030204" pitchFamily="34" charset="0"/>
              <a:cs typeface="Calibri" panose="020F0502020204030204" pitchFamily="34" charset="0"/>
            </a:endParaRPr>
          </a:p>
          <a:p>
            <a:pPr marL="0" indent="0" algn="just">
              <a:buNone/>
            </a:pPr>
            <a:r>
              <a:rPr lang="en-GB" sz="2800" dirty="0" smtClean="0">
                <a:latin typeface="Calibri" panose="020F0502020204030204" pitchFamily="34" charset="0"/>
                <a:cs typeface="Calibri" panose="020F0502020204030204" pitchFamily="34" charset="0"/>
              </a:rPr>
              <a:t>	and</a:t>
            </a:r>
            <a:endParaRPr lang="en-GB" sz="2800" dirty="0">
              <a:latin typeface="Calibri" panose="020F0502020204030204" pitchFamily="34" charset="0"/>
              <a:cs typeface="Calibri" panose="020F0502020204030204" pitchFamily="34" charset="0"/>
            </a:endParaRPr>
          </a:p>
          <a:p>
            <a:pPr marL="0" indent="0" algn="just">
              <a:buNone/>
            </a:pPr>
            <a:endParaRPr lang="en-GB" sz="2800" dirty="0">
              <a:latin typeface="Calibri" panose="020F0502020204030204" pitchFamily="34" charset="0"/>
              <a:cs typeface="Calibri" panose="020F0502020204030204" pitchFamily="34" charset="0"/>
            </a:endParaRPr>
          </a:p>
          <a:p>
            <a:pPr marL="457200" indent="-457200" algn="just"/>
            <a:r>
              <a:rPr lang="en-ZA" sz="2800" b="1" dirty="0" smtClean="0">
                <a:latin typeface="Calibri" panose="020F0502020204030204" pitchFamily="34" charset="0"/>
                <a:cs typeface="Calibri" panose="020F0502020204030204" pitchFamily="34" charset="0"/>
              </a:rPr>
              <a:t>Details </a:t>
            </a:r>
            <a:r>
              <a:rPr lang="en-ZA" sz="2800" b="1" dirty="0">
                <a:latin typeface="Calibri" panose="020F0502020204030204" pitchFamily="34" charset="0"/>
                <a:cs typeface="Calibri" panose="020F0502020204030204" pitchFamily="34" charset="0"/>
              </a:rPr>
              <a:t>of the government departments that owe </a:t>
            </a:r>
            <a:r>
              <a:rPr lang="en-ZA" sz="2800" b="1" dirty="0" smtClean="0">
                <a:latin typeface="Calibri" panose="020F0502020204030204" pitchFamily="34" charset="0"/>
                <a:cs typeface="Calibri" panose="020F0502020204030204" pitchFamily="34" charset="0"/>
              </a:rPr>
              <a:t>DPWI</a:t>
            </a:r>
            <a:r>
              <a:rPr lang="en-ZA" sz="2800" dirty="0" smtClean="0">
                <a:latin typeface="Calibri" panose="020F0502020204030204" pitchFamily="34" charset="0"/>
                <a:cs typeface="Calibri" panose="020F0502020204030204" pitchFamily="34" charset="0"/>
              </a:rPr>
              <a:t>, as requested in February 2022.</a:t>
            </a:r>
          </a:p>
          <a:p>
            <a:pPr marL="0" indent="0" algn="just">
              <a:buNone/>
            </a:pPr>
            <a:r>
              <a:rPr lang="en-ZA" sz="2800" dirty="0">
                <a:latin typeface="Calibri" panose="020F0502020204030204" pitchFamily="34" charset="0"/>
                <a:cs typeface="Calibri" panose="020F0502020204030204" pitchFamily="34" charset="0"/>
              </a:rPr>
              <a:t>	</a:t>
            </a:r>
            <a:r>
              <a:rPr lang="en-ZA" sz="2800" i="1" dirty="0" smtClean="0">
                <a:latin typeface="Calibri" panose="020F0502020204030204" pitchFamily="34" charset="0"/>
                <a:cs typeface="Calibri" panose="020F0502020204030204" pitchFamily="34" charset="0"/>
              </a:rPr>
              <a:t>(DPWI provided this information on the 2</a:t>
            </a:r>
            <a:r>
              <a:rPr lang="en-ZA" sz="2800" i="1" baseline="30000" dirty="0" smtClean="0">
                <a:latin typeface="Calibri" panose="020F0502020204030204" pitchFamily="34" charset="0"/>
                <a:cs typeface="Calibri" panose="020F0502020204030204" pitchFamily="34" charset="0"/>
              </a:rPr>
              <a:t>nd</a:t>
            </a:r>
            <a:r>
              <a:rPr lang="en-ZA" sz="2800" i="1" dirty="0" smtClean="0">
                <a:latin typeface="Calibri" panose="020F0502020204030204" pitchFamily="34" charset="0"/>
                <a:cs typeface="Calibri" panose="020F0502020204030204" pitchFamily="34" charset="0"/>
              </a:rPr>
              <a:t> March 2022 and will provide an update 	on the status of monies owed to DPWI by other departments in a separate presentation).</a:t>
            </a:r>
          </a:p>
        </p:txBody>
      </p:sp>
    </p:spTree>
    <p:extLst>
      <p:ext uri="{BB962C8B-B14F-4D97-AF65-F5344CB8AC3E}">
        <p14:creationId xmlns:p14="http://schemas.microsoft.com/office/powerpoint/2010/main" xmlns="" val="14392192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BC55959B-C655-5C41-9218-75B865D299AD}"/>
              </a:ext>
            </a:extLst>
          </p:cNvPr>
          <p:cNvGraphicFramePr>
            <a:graphicFrameLocks noGrp="1"/>
          </p:cNvGraphicFramePr>
          <p:nvPr>
            <p:extLst>
              <p:ext uri="{D42A27DB-BD31-4B8C-83A1-F6EECF244321}">
                <p14:modId xmlns:p14="http://schemas.microsoft.com/office/powerpoint/2010/main" xmlns="" val="3051617379"/>
              </p:ext>
            </p:extLst>
          </p:nvPr>
        </p:nvGraphicFramePr>
        <p:xfrm>
          <a:off x="335509" y="1440061"/>
          <a:ext cx="14689632" cy="6903720"/>
        </p:xfrm>
        <a:graphic>
          <a:graphicData uri="http://schemas.openxmlformats.org/drawingml/2006/table">
            <a:tbl>
              <a:tblPr firstCol="1" bandRow="1">
                <a:tableStyleId>{93296810-A885-4BE3-A3E7-6D5BEEA58F35}</a:tableStyleId>
              </a:tblPr>
              <a:tblGrid>
                <a:gridCol w="2952328">
                  <a:extLst>
                    <a:ext uri="{9D8B030D-6E8A-4147-A177-3AD203B41FA5}">
                      <a16:colId xmlns:a16="http://schemas.microsoft.com/office/drawing/2014/main" xmlns="" val="1001693843"/>
                    </a:ext>
                  </a:extLst>
                </a:gridCol>
                <a:gridCol w="11737304">
                  <a:extLst>
                    <a:ext uri="{9D8B030D-6E8A-4147-A177-3AD203B41FA5}">
                      <a16:colId xmlns:a16="http://schemas.microsoft.com/office/drawing/2014/main" xmlns="" val="1138882096"/>
                    </a:ext>
                  </a:extLst>
                </a:gridCol>
              </a:tblGrid>
              <a:tr h="6336704">
                <a:tc>
                  <a:txBody>
                    <a:bodyPr/>
                    <a:lstStyle/>
                    <a:p>
                      <a:pPr marL="263525" marR="0" indent="-263525" algn="l">
                        <a:lnSpc>
                          <a:spcPct val="100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Calibri" panose="020F0502020204030204" pitchFamily="34" charset="0"/>
                        </a:rPr>
                        <a:t>11. </a:t>
                      </a:r>
                      <a:r>
                        <a:rPr lang="en-US" sz="2000" dirty="0">
                          <a:effectLst/>
                          <a:latin typeface="Calibri" panose="020F0502020204030204" pitchFamily="34" charset="0"/>
                          <a:ea typeface="Calibri" panose="020F0502020204030204" pitchFamily="34" charset="0"/>
                          <a:cs typeface="Calibri" panose="020F0502020204030204" pitchFamily="34" charset="0"/>
                        </a:rPr>
                        <a:t>Consequence management against all implicated officials is carried out with adequate </a:t>
                      </a:r>
                      <a:r>
                        <a:rPr lang="en-US" sz="2000" dirty="0" smtClean="0">
                          <a:effectLst/>
                          <a:latin typeface="Calibri" panose="020F0502020204030204" pitchFamily="34" charset="0"/>
                          <a:ea typeface="Calibri" panose="020F0502020204030204" pitchFamily="34" charset="0"/>
                          <a:cs typeface="Calibri" panose="020F0502020204030204" pitchFamily="34" charset="0"/>
                        </a:rPr>
                        <a:t>sanctions</a:t>
                      </a:r>
                      <a:r>
                        <a:rPr lang="en-US" sz="20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2000" i="1"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2000" i="1" baseline="0" dirty="0" err="1" smtClean="0">
                          <a:effectLst/>
                          <a:latin typeface="Calibri" panose="020F0502020204030204" pitchFamily="34" charset="0"/>
                          <a:ea typeface="Calibri" panose="020F0502020204030204" pitchFamily="34" charset="0"/>
                          <a:cs typeface="Calibri" panose="020F0502020204030204" pitchFamily="34" charset="0"/>
                        </a:rPr>
                        <a:t>cont</a:t>
                      </a:r>
                      <a:r>
                        <a:rPr lang="en-US" sz="2000" i="1" baseline="0" dirty="0" smtClean="0">
                          <a:effectLst/>
                          <a:latin typeface="Calibri" panose="020F0502020204030204" pitchFamily="34" charset="0"/>
                          <a:ea typeface="Calibri" panose="020F0502020204030204" pitchFamily="34" charset="0"/>
                          <a:cs typeface="Calibri" panose="020F0502020204030204" pitchFamily="34" charset="0"/>
                        </a:rPr>
                        <a:t>…</a:t>
                      </a:r>
                      <a:endParaRPr lang="en-US" sz="2000" i="1"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 </a:t>
                      </a:r>
                      <a:endParaRPr lang="en-US" sz="2400" i="1" dirty="0" smtClean="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smtClean="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0" marR="0" algn="just">
                        <a:lnSpc>
                          <a:spcPct val="100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tc>
                <a:tc>
                  <a:txBody>
                    <a:bodyPr/>
                    <a:lstStyle/>
                    <a:p>
                      <a:pPr marL="0" lvl="0" indent="-285750" algn="l" defTabSz="914419" rtl="0" eaLnBrk="1" latinLnBrk="0" hangingPunct="1"/>
                      <a:r>
                        <a:rPr lang="en-US" sz="1800" b="1" kern="1200" dirty="0" smtClean="0">
                          <a:solidFill>
                            <a:schemeClr val="tx1"/>
                          </a:solidFill>
                          <a:effectLst/>
                          <a:latin typeface="Calibri" panose="020F0502020204030204" pitchFamily="34" charset="0"/>
                          <a:ea typeface="+mn-ea"/>
                          <a:cs typeface="Calibri" panose="020F0502020204030204" pitchFamily="34" charset="0"/>
                        </a:rPr>
                        <a:t>DISCIPLINARIES AGAINST SENIOR DPWI</a:t>
                      </a:r>
                      <a:r>
                        <a:rPr lang="en-US" sz="1800" b="1" kern="1200" baseline="0" dirty="0" smtClean="0">
                          <a:solidFill>
                            <a:schemeClr val="tx1"/>
                          </a:solidFill>
                          <a:effectLst/>
                          <a:latin typeface="Calibri" panose="020F0502020204030204" pitchFamily="34" charset="0"/>
                          <a:ea typeface="+mn-ea"/>
                          <a:cs typeface="Calibri" panose="020F0502020204030204" pitchFamily="34" charset="0"/>
                        </a:rPr>
                        <a:t> </a:t>
                      </a:r>
                      <a:r>
                        <a:rPr lang="en-US" sz="1800" b="1" kern="1200" dirty="0" smtClean="0">
                          <a:solidFill>
                            <a:schemeClr val="tx1"/>
                          </a:solidFill>
                          <a:effectLst/>
                          <a:latin typeface="Calibri" panose="020F0502020204030204" pitchFamily="34" charset="0"/>
                          <a:ea typeface="+mn-ea"/>
                          <a:cs typeface="Calibri" panose="020F0502020204030204" pitchFamily="34" charset="0"/>
                        </a:rPr>
                        <a:t>OFFICIALS</a:t>
                      </a:r>
                    </a:p>
                    <a:p>
                      <a:pPr marL="285750" lvl="0" indent="-285750">
                        <a:buFont typeface="Arial" panose="020B0604020202020204" pitchFamily="34" charset="0"/>
                        <a:buChar char="•"/>
                      </a:pPr>
                      <a:r>
                        <a:rPr lang="en-GB" sz="1500" kern="1200" dirty="0" smtClean="0">
                          <a:solidFill>
                            <a:schemeClr val="dk1"/>
                          </a:solidFill>
                          <a:effectLst/>
                          <a:latin typeface="+mn-lt"/>
                          <a:ea typeface="+mn-ea"/>
                          <a:cs typeface="+mn-cs"/>
                        </a:rPr>
                        <a:t>The hearings of the Senior Officials were scheduled for 04 – 06 May 2021, however, these were postponed on the first sitting due to failure of the legal representative of one of the officials to attend the hearing, who indicated that he is launching a court application to review the investigation report and the disciplinary enquiry. However, the Department argued that the matter should proceed and</a:t>
                      </a:r>
                      <a:r>
                        <a:rPr lang="en-GB" sz="1500" kern="1200" baseline="0" dirty="0" smtClean="0">
                          <a:solidFill>
                            <a:schemeClr val="dk1"/>
                          </a:solidFill>
                          <a:effectLst/>
                          <a:latin typeface="+mn-lt"/>
                          <a:ea typeface="+mn-ea"/>
                          <a:cs typeface="+mn-cs"/>
                        </a:rPr>
                        <a:t> the hearing was help on the</a:t>
                      </a:r>
                      <a:r>
                        <a:rPr lang="en-GB" sz="1500" kern="1200" dirty="0" smtClean="0">
                          <a:solidFill>
                            <a:schemeClr val="dk1"/>
                          </a:solidFill>
                          <a:effectLst/>
                          <a:latin typeface="+mn-lt"/>
                          <a:ea typeface="+mn-ea"/>
                          <a:cs typeface="+mn-cs"/>
                        </a:rPr>
                        <a:t> 05 May 2021.</a:t>
                      </a:r>
                    </a:p>
                    <a:p>
                      <a:pPr marL="285750" lvl="0" indent="-285750">
                        <a:buFont typeface="Arial" panose="020B0604020202020204" pitchFamily="34" charset="0"/>
                        <a:buChar char="•"/>
                      </a:pPr>
                      <a:r>
                        <a:rPr lang="en-GB" sz="1500" kern="1200" dirty="0" smtClean="0">
                          <a:solidFill>
                            <a:schemeClr val="dk1"/>
                          </a:solidFill>
                          <a:effectLst/>
                          <a:latin typeface="+mn-lt"/>
                          <a:ea typeface="+mn-ea"/>
                          <a:cs typeface="+mn-cs"/>
                        </a:rPr>
                        <a:t>During the hearing of 5 May 2021, one of the official’s legal representatives, </a:t>
                      </a:r>
                      <a:r>
                        <a:rPr lang="en-GB" sz="1500" kern="1200" dirty="0" err="1" smtClean="0">
                          <a:solidFill>
                            <a:schemeClr val="dk1"/>
                          </a:solidFill>
                          <a:effectLst/>
                          <a:latin typeface="+mn-lt"/>
                          <a:ea typeface="+mn-ea"/>
                          <a:cs typeface="+mn-cs"/>
                        </a:rPr>
                        <a:t>Kambonani</a:t>
                      </a:r>
                      <a:r>
                        <a:rPr lang="en-GB" sz="1500" kern="1200" dirty="0" smtClean="0">
                          <a:solidFill>
                            <a:schemeClr val="dk1"/>
                          </a:solidFill>
                          <a:effectLst/>
                          <a:latin typeface="+mn-lt"/>
                          <a:ea typeface="+mn-ea"/>
                          <a:cs typeface="+mn-cs"/>
                        </a:rPr>
                        <a:t> Cooper Incorporated, served the chairperson and the Department with the Court application to amongst others: set aside the investigation report and the disciplinary enquiry. </a:t>
                      </a:r>
                    </a:p>
                    <a:p>
                      <a:pPr marL="285750" lvl="0" indent="-285750">
                        <a:buFont typeface="Arial" panose="020B0604020202020204" pitchFamily="34" charset="0"/>
                        <a:buChar char="•"/>
                      </a:pPr>
                      <a:r>
                        <a:rPr lang="en-GB" sz="1500" kern="1200" dirty="0" smtClean="0">
                          <a:solidFill>
                            <a:schemeClr val="dk1"/>
                          </a:solidFill>
                          <a:effectLst/>
                          <a:latin typeface="+mn-lt"/>
                          <a:ea typeface="+mn-ea"/>
                          <a:cs typeface="+mn-cs"/>
                        </a:rPr>
                        <a:t>Furthermore, the Department has prepared and filed the record of the procurement process and the investigation report with the Applicant and the Registrar on 14 June 2021 and the State Attorney is now waiting for the Applicant to serve their supplementary papers in compliance with Rule 53 of the Rule of the Court. </a:t>
                      </a:r>
                    </a:p>
                    <a:p>
                      <a:pPr marL="285750" lvl="0" indent="-285750">
                        <a:buFont typeface="Arial" panose="020B0604020202020204" pitchFamily="34" charset="0"/>
                        <a:buChar char="•"/>
                      </a:pPr>
                      <a:r>
                        <a:rPr lang="en-GB" sz="1500" kern="1200" dirty="0" smtClean="0">
                          <a:solidFill>
                            <a:schemeClr val="dk1"/>
                          </a:solidFill>
                          <a:effectLst/>
                          <a:latin typeface="+mn-lt"/>
                          <a:ea typeface="+mn-ea"/>
                          <a:cs typeface="+mn-cs"/>
                        </a:rPr>
                        <a:t>The Applicant’s Attorneys wrote a letter requesting further information and documents relating to the investigation from Minister and ADG and the information. The documents were prepared and sent to Senior Counsel for advice to Minister and ADG and we are now awaiting advice on the relevant information to disclose to the Applicant.  </a:t>
                      </a:r>
                    </a:p>
                    <a:p>
                      <a:pPr marL="285750" lvl="0" indent="-285750">
                        <a:buFont typeface="Arial" panose="020B0604020202020204" pitchFamily="34" charset="0"/>
                        <a:buChar char="•"/>
                      </a:pPr>
                      <a:r>
                        <a:rPr lang="en-GB" sz="1500" kern="1200" dirty="0" smtClean="0">
                          <a:solidFill>
                            <a:schemeClr val="dk1"/>
                          </a:solidFill>
                          <a:effectLst/>
                          <a:latin typeface="+mn-lt"/>
                          <a:ea typeface="+mn-ea"/>
                          <a:cs typeface="+mn-cs"/>
                        </a:rPr>
                        <a:t>The DPWI has since deposed the founding papers for review of the Chairperson’s ruling postponing the hearing sine die and submitted the papers to State Attorney for service on the Respondent and filing at the Labour Court. We are now awaiting feedback from the State Attorney on the service and filing at the Labour Court which will be followed by the Respondent filing their opposing papers and DPWI filing its replying papers followed application for hearing date with </a:t>
                      </a:r>
                      <a:r>
                        <a:rPr lang="en-GB" sz="1500" kern="1200" dirty="0" smtClean="0">
                          <a:solidFill>
                            <a:schemeClr val="tx1"/>
                          </a:solidFill>
                          <a:effectLst/>
                          <a:latin typeface="+mn-lt"/>
                          <a:ea typeface="+mn-ea"/>
                          <a:cs typeface="+mn-cs"/>
                        </a:rPr>
                        <a:t>the Registrar. </a:t>
                      </a:r>
                    </a:p>
                    <a:p>
                      <a:pPr marL="285750" lvl="0" indent="-285750">
                        <a:buFont typeface="Arial" panose="020B0604020202020204" pitchFamily="34" charset="0"/>
                        <a:buChar char="•"/>
                      </a:pPr>
                      <a:r>
                        <a:rPr lang="en-GB" sz="1500" kern="1200" dirty="0" smtClean="0">
                          <a:solidFill>
                            <a:schemeClr val="tx1"/>
                          </a:solidFill>
                          <a:effectLst/>
                          <a:latin typeface="+mn-lt"/>
                          <a:ea typeface="+mn-ea"/>
                          <a:cs typeface="+mn-cs"/>
                        </a:rPr>
                        <a:t>Feedback received from Pretoria State Attorney on the 28 January 2022 was that the court application will be served on the 02 February 2022 by Pretoria State Attorney after receiving the instruction letter from State Attorney Kimberly who are the instructing Attorneys. </a:t>
                      </a:r>
                    </a:p>
                    <a:p>
                      <a:pPr marL="285750" lvl="0" indent="-285750">
                        <a:buFont typeface="Arial" panose="020B0604020202020204" pitchFamily="34" charset="0"/>
                        <a:buChar char="•"/>
                      </a:pPr>
                      <a:r>
                        <a:rPr lang="en-GB" sz="1500" kern="1200" dirty="0" smtClean="0">
                          <a:solidFill>
                            <a:schemeClr val="tx1"/>
                          </a:solidFill>
                          <a:effectLst/>
                          <a:latin typeface="+mn-lt"/>
                          <a:ea typeface="+mn-ea"/>
                          <a:cs typeface="+mn-cs"/>
                        </a:rPr>
                        <a:t>The Chairperson of the Disciplinary Hearing was served with the Labour Court application on the 29 November 2021 in Bloemfontein by State Attorney Kimberly and the application was served on DDG-CPM’s Attorneys in Johannesburg on the </a:t>
                      </a:r>
                      <a:r>
                        <a:rPr lang="en-GB" sz="1500" b="1" kern="1200" dirty="0" smtClean="0">
                          <a:solidFill>
                            <a:schemeClr val="tx1"/>
                          </a:solidFill>
                          <a:effectLst/>
                          <a:latin typeface="+mn-lt"/>
                          <a:ea typeface="+mn-ea"/>
                          <a:cs typeface="+mn-cs"/>
                        </a:rPr>
                        <a:t>02 February 2022 </a:t>
                      </a:r>
                      <a:r>
                        <a:rPr lang="en-GB" sz="1500" kern="1200" dirty="0" smtClean="0">
                          <a:solidFill>
                            <a:schemeClr val="tx1"/>
                          </a:solidFill>
                          <a:effectLst/>
                          <a:latin typeface="+mn-lt"/>
                          <a:ea typeface="+mn-ea"/>
                          <a:cs typeface="+mn-cs"/>
                        </a:rPr>
                        <a:t>by State Attorney Pretoria. </a:t>
                      </a:r>
                    </a:p>
                    <a:p>
                      <a:pPr marL="285750" lvl="0" indent="-285750">
                        <a:buFont typeface="Arial" panose="020B0604020202020204" pitchFamily="34" charset="0"/>
                        <a:buChar char="•"/>
                      </a:pPr>
                      <a:r>
                        <a:rPr lang="en-GB" sz="1500" kern="1200" dirty="0" smtClean="0">
                          <a:solidFill>
                            <a:schemeClr val="tx1"/>
                          </a:solidFill>
                          <a:effectLst/>
                          <a:latin typeface="+mn-lt"/>
                          <a:ea typeface="+mn-ea"/>
                          <a:cs typeface="+mn-cs"/>
                        </a:rPr>
                        <a:t>To this end, the Respondents have not yet served any notice of intention to oppose the application and the State Attorney wishes to inform the Registrar that the DPWI has no other record to file and that the matter may be set down for hearing. </a:t>
                      </a:r>
                    </a:p>
                    <a:p>
                      <a:pPr marL="285750" lvl="0" indent="-285750">
                        <a:buFont typeface="Arial" panose="020B0604020202020204" pitchFamily="34" charset="0"/>
                        <a:buChar char="•"/>
                      </a:pPr>
                      <a:r>
                        <a:rPr lang="en-GB" sz="1500" kern="1200" dirty="0" smtClean="0">
                          <a:solidFill>
                            <a:srgbClr val="FF0000"/>
                          </a:solidFill>
                          <a:effectLst/>
                          <a:latin typeface="+mn-lt"/>
                          <a:ea typeface="+mn-ea"/>
                          <a:cs typeface="+mn-cs"/>
                        </a:rPr>
                        <a:t>The</a:t>
                      </a:r>
                      <a:r>
                        <a:rPr lang="en-GB" sz="1500" kern="1200" baseline="0" dirty="0" smtClean="0">
                          <a:solidFill>
                            <a:srgbClr val="FF0000"/>
                          </a:solidFill>
                          <a:effectLst/>
                          <a:latin typeface="+mn-lt"/>
                          <a:ea typeface="+mn-ea"/>
                          <a:cs typeface="+mn-cs"/>
                        </a:rPr>
                        <a:t> employee party acting through his Attorneys served and filed notice of intention to oppose and his answering affidavit on </a:t>
                      </a:r>
                      <a:r>
                        <a:rPr lang="en-GB" sz="1500" b="1" kern="1200" baseline="0" dirty="0" smtClean="0">
                          <a:solidFill>
                            <a:srgbClr val="FF0000"/>
                          </a:solidFill>
                          <a:effectLst/>
                          <a:latin typeface="+mn-lt"/>
                          <a:ea typeface="+mn-ea"/>
                          <a:cs typeface="+mn-cs"/>
                        </a:rPr>
                        <a:t>06 June 2022 </a:t>
                      </a:r>
                      <a:r>
                        <a:rPr lang="en-GB" sz="1500" kern="1200" baseline="0" dirty="0" smtClean="0">
                          <a:solidFill>
                            <a:srgbClr val="FF0000"/>
                          </a:solidFill>
                          <a:effectLst/>
                          <a:latin typeface="+mn-lt"/>
                          <a:ea typeface="+mn-ea"/>
                          <a:cs typeface="+mn-cs"/>
                        </a:rPr>
                        <a:t>which was replied to by the Department on the </a:t>
                      </a:r>
                      <a:r>
                        <a:rPr lang="en-GB" sz="1500" b="1" kern="1200" baseline="0" dirty="0" smtClean="0">
                          <a:solidFill>
                            <a:srgbClr val="FF0000"/>
                          </a:solidFill>
                          <a:effectLst/>
                          <a:latin typeface="+mn-lt"/>
                          <a:ea typeface="+mn-ea"/>
                          <a:cs typeface="+mn-cs"/>
                        </a:rPr>
                        <a:t>13 June 2022 </a:t>
                      </a:r>
                      <a:r>
                        <a:rPr lang="en-GB" sz="1500" kern="1200" baseline="0" dirty="0" smtClean="0">
                          <a:solidFill>
                            <a:srgbClr val="FF0000"/>
                          </a:solidFill>
                          <a:effectLst/>
                          <a:latin typeface="+mn-lt"/>
                          <a:ea typeface="+mn-ea"/>
                          <a:cs typeface="+mn-cs"/>
                        </a:rPr>
                        <a:t>and the State Attorney has since applied for a hearing date with the Registrar of the Labour Court. </a:t>
                      </a:r>
                      <a:endParaRPr lang="en-ZA" sz="1500" u="sng" kern="1200" dirty="0">
                        <a:solidFill>
                          <a:srgbClr val="FF0000"/>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xmlns="" val="3664017623"/>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407517" y="3744317"/>
            <a:ext cx="2209259" cy="369332"/>
          </a:xfrm>
          <a:prstGeom prst="rect">
            <a:avLst/>
          </a:prstGeom>
          <a:solidFill>
            <a:srgbClr val="FFFF00"/>
          </a:solidFill>
        </p:spPr>
        <p:txBody>
          <a:bodyPr wrap="none" rtlCol="0">
            <a:spAutoFit/>
          </a:bodyPr>
          <a:lstStyle/>
          <a:p>
            <a:r>
              <a:rPr lang="en-ZA" b="1" dirty="0" smtClean="0"/>
              <a:t>CS: Legal Services</a:t>
            </a:r>
            <a:endParaRPr lang="en-ZA" b="1" dirty="0"/>
          </a:p>
        </p:txBody>
      </p:sp>
    </p:spTree>
    <p:extLst>
      <p:ext uri="{BB962C8B-B14F-4D97-AF65-F5344CB8AC3E}">
        <p14:creationId xmlns:p14="http://schemas.microsoft.com/office/powerpoint/2010/main" xmlns="" val="27461887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 xmlns:a16="http://schemas.microsoft.com/office/drawing/2014/main" id="{BC55959B-C655-5C41-9218-75B865D299AD}"/>
              </a:ext>
            </a:extLst>
          </p:cNvPr>
          <p:cNvGraphicFramePr>
            <a:graphicFrameLocks noGrp="1"/>
          </p:cNvGraphicFramePr>
          <p:nvPr>
            <p:extLst>
              <p:ext uri="{D42A27DB-BD31-4B8C-83A1-F6EECF244321}">
                <p14:modId xmlns:p14="http://schemas.microsoft.com/office/powerpoint/2010/main" xmlns="" val="1216095458"/>
              </p:ext>
            </p:extLst>
          </p:nvPr>
        </p:nvGraphicFramePr>
        <p:xfrm>
          <a:off x="47477" y="3077896"/>
          <a:ext cx="15193688" cy="4267200"/>
        </p:xfrm>
        <a:graphic>
          <a:graphicData uri="http://schemas.openxmlformats.org/drawingml/2006/table">
            <a:tbl>
              <a:tblPr firstCol="1" bandRow="1">
                <a:tableStyleId>{93296810-A885-4BE3-A3E7-6D5BEEA58F35}</a:tableStyleId>
              </a:tblPr>
              <a:tblGrid>
                <a:gridCol w="3872901">
                  <a:extLst>
                    <a:ext uri="{9D8B030D-6E8A-4147-A177-3AD203B41FA5}">
                      <a16:colId xmlns="" xmlns:a16="http://schemas.microsoft.com/office/drawing/2014/main" val="1001693843"/>
                    </a:ext>
                  </a:extLst>
                </a:gridCol>
                <a:gridCol w="11320787">
                  <a:extLst>
                    <a:ext uri="{9D8B030D-6E8A-4147-A177-3AD203B41FA5}">
                      <a16:colId xmlns="" xmlns:a16="http://schemas.microsoft.com/office/drawing/2014/main" val="1138882096"/>
                    </a:ext>
                  </a:extLst>
                </a:gridCol>
              </a:tblGrid>
              <a:tr h="1107463">
                <a:tc>
                  <a:txBody>
                    <a:bodyPr/>
                    <a:lstStyle/>
                    <a:p>
                      <a:pPr marL="263525" marR="0" indent="-263525">
                        <a:lnSpc>
                          <a:spcPct val="100000"/>
                        </a:lnSpc>
                        <a:spcBef>
                          <a:spcPts val="0"/>
                        </a:spcBef>
                        <a:spcAft>
                          <a:spcPts val="0"/>
                        </a:spcAft>
                      </a:pPr>
                      <a:r>
                        <a:rPr lang="en-US" sz="20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12. </a:t>
                      </a:r>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Investigation reports are submitted to SCOPA on 31 December; and thereafter monthly progress reports are also sent to the Committee</a:t>
                      </a:r>
                      <a:r>
                        <a:rPr lang="en-US" sz="20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p>
                      <a:pPr marL="263525" marR="0" indent="-263525">
                        <a:lnSpc>
                          <a:spcPct val="100000"/>
                        </a:lnSpc>
                        <a:spcBef>
                          <a:spcPts val="0"/>
                        </a:spcBef>
                        <a:spcAft>
                          <a:spcPts val="0"/>
                        </a:spcAft>
                      </a:pPr>
                      <a:endPar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lvl="0" indent="0" algn="just">
                        <a:lnSpc>
                          <a:spcPct val="100000"/>
                        </a:lnSpc>
                        <a:spcBef>
                          <a:spcPts val="0"/>
                        </a:spcBef>
                        <a:spcAft>
                          <a:spcPts val="0"/>
                        </a:spcAft>
                        <a:buFont typeface="Symbol" panose="05050102010706020507" pitchFamily="18" charset="2"/>
                        <a:buNone/>
                      </a:pPr>
                      <a:r>
                        <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Department appeared before the Committee on </a:t>
                      </a:r>
                      <a:r>
                        <a:rPr lang="en-US" sz="2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3 June 2020, 25 August 2020, 6 </a:t>
                      </a:r>
                      <a:r>
                        <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October 2020, 2 </a:t>
                      </a:r>
                      <a:r>
                        <a:rPr lang="en-US" sz="20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February </a:t>
                      </a:r>
                      <a:r>
                        <a:rPr lang="en-US" sz="200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2021, 11 </a:t>
                      </a:r>
                      <a:r>
                        <a:rPr lang="en-US" sz="20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May </a:t>
                      </a:r>
                      <a:r>
                        <a:rPr lang="en-US" sz="200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2021 and 30 November 2021 </a:t>
                      </a:r>
                      <a:r>
                        <a:rPr lang="en-US" sz="20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provided the progress update to the Committee. The Department </a:t>
                      </a:r>
                      <a:r>
                        <a:rPr lang="en-US" sz="200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submitted progress reports </a:t>
                      </a:r>
                      <a:r>
                        <a:rPr lang="en-US" sz="20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the Committee </a:t>
                      </a:r>
                      <a:r>
                        <a:rPr lang="en-US" sz="200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during February, March and May 2022.</a:t>
                      </a:r>
                      <a:endParaRPr lang="en-US" sz="20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3664017623"/>
                  </a:ext>
                </a:extLst>
              </a:tr>
              <a:tr h="1377506">
                <a:tc>
                  <a:txBody>
                    <a:bodyPr/>
                    <a:lstStyle/>
                    <a:p>
                      <a:pPr marL="354013" marR="0" indent="-354013">
                        <a:lnSpc>
                          <a:spcPct val="100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Calibri" panose="020F0502020204030204" pitchFamily="34" charset="0"/>
                        </a:rPr>
                        <a:t>13. </a:t>
                      </a:r>
                      <a:r>
                        <a:rPr lang="en-US" sz="2000" dirty="0">
                          <a:effectLst/>
                          <a:latin typeface="Calibri" panose="020F0502020204030204" pitchFamily="34" charset="0"/>
                          <a:ea typeface="Calibri" panose="020F0502020204030204" pitchFamily="34" charset="0"/>
                          <a:cs typeface="Calibri" panose="020F0502020204030204" pitchFamily="34" charset="0"/>
                        </a:rPr>
                        <a:t>SANDF deploys optimally to perform their mandate of border management and security.</a:t>
                      </a:r>
                    </a:p>
                  </a:txBody>
                  <a:tcPr marL="68580" marR="68580" marT="0" marB="0"/>
                </a:tc>
                <a:tc>
                  <a:txBody>
                    <a:bodyPr/>
                    <a:lstStyle/>
                    <a:p>
                      <a:pPr marL="0" marR="0" algn="just">
                        <a:lnSpc>
                          <a:spcPct val="100000"/>
                        </a:lnSpc>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DPWI has engaged DOD on the need to increase their presence on the borderline in terms of their </a:t>
                      </a:r>
                      <a:r>
                        <a:rPr lang="en-US" sz="2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Constitutional </a:t>
                      </a:r>
                      <a:r>
                        <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obligation in terms of Section 200 (2) of The Constitution. This included Ministerial interaction on</a:t>
                      </a:r>
                      <a:r>
                        <a:rPr lang="en-US" sz="20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April 2020 and 26 January 2021. The DPWI DG further sent a letter to the Secretary of Defense on 27 April </a:t>
                      </a:r>
                      <a:r>
                        <a:rPr lang="en-US"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2020 requesting DOD to intensify </a:t>
                      </a:r>
                      <a:r>
                        <a:rPr lang="en-US" sz="20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patrols </a:t>
                      </a:r>
                      <a:r>
                        <a:rPr lang="en-US"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indicated the withdrawal of private security appointed by the Department. This matter was addressed</a:t>
                      </a:r>
                      <a:r>
                        <a:rPr lang="en-US" sz="2000" b="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by Defense</a:t>
                      </a:r>
                      <a:r>
                        <a:rPr lang="en-US"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The Minister of Public Works and Infrastructure will, again, raise the issue during the envisaged meeting with the new Minister of </a:t>
                      </a:r>
                      <a:r>
                        <a:rPr lang="en-US" sz="2000" b="0" baseline="0" dirty="0" err="1"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Defence</a:t>
                      </a:r>
                      <a:r>
                        <a:rPr lang="en-US"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lnSpc>
                          <a:spcPct val="100000"/>
                        </a:lnSpc>
                        <a:spcBef>
                          <a:spcPts val="0"/>
                        </a:spcBef>
                        <a:spcAft>
                          <a:spcPts val="0"/>
                        </a:spcAft>
                      </a:pPr>
                      <a:endParaRPr lang="en-US" sz="2000" b="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533207164"/>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355929" y="4536405"/>
            <a:ext cx="1233030" cy="369332"/>
          </a:xfrm>
          <a:prstGeom prst="rect">
            <a:avLst/>
          </a:prstGeom>
          <a:solidFill>
            <a:srgbClr val="FFFF00"/>
          </a:solidFill>
        </p:spPr>
        <p:txBody>
          <a:bodyPr wrap="none" rtlCol="0">
            <a:spAutoFit/>
          </a:bodyPr>
          <a:lstStyle/>
          <a:p>
            <a:r>
              <a:rPr lang="en-ZA" b="1" dirty="0" smtClean="0"/>
              <a:t>ODG/IGR</a:t>
            </a:r>
            <a:endParaRPr lang="en-ZA" b="1" dirty="0"/>
          </a:p>
        </p:txBody>
      </p:sp>
      <p:sp>
        <p:nvSpPr>
          <p:cNvPr id="7" name="TextBox 6"/>
          <p:cNvSpPr txBox="1"/>
          <p:nvPr/>
        </p:nvSpPr>
        <p:spPr>
          <a:xfrm>
            <a:off x="355929" y="6264597"/>
            <a:ext cx="1566454" cy="369332"/>
          </a:xfrm>
          <a:prstGeom prst="rect">
            <a:avLst/>
          </a:prstGeom>
          <a:solidFill>
            <a:srgbClr val="FFFF00"/>
          </a:solidFill>
        </p:spPr>
        <p:txBody>
          <a:bodyPr wrap="none" rtlCol="0">
            <a:spAutoFit/>
          </a:bodyPr>
          <a:lstStyle/>
          <a:p>
            <a:r>
              <a:rPr lang="en-ZA" b="1" dirty="0" smtClean="0"/>
              <a:t>REIS/Ministry</a:t>
            </a:r>
            <a:endParaRPr lang="en-ZA" b="1" dirty="0"/>
          </a:p>
        </p:txBody>
      </p:sp>
    </p:spTree>
    <p:extLst>
      <p:ext uri="{BB962C8B-B14F-4D97-AF65-F5344CB8AC3E}">
        <p14:creationId xmlns:p14="http://schemas.microsoft.com/office/powerpoint/2010/main" xmlns="" val="35679248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 xmlns:a16="http://schemas.microsoft.com/office/drawing/2014/main" id="{BC55959B-C655-5C41-9218-75B865D299AD}"/>
              </a:ext>
            </a:extLst>
          </p:cNvPr>
          <p:cNvGraphicFramePr>
            <a:graphicFrameLocks noGrp="1"/>
          </p:cNvGraphicFramePr>
          <p:nvPr>
            <p:extLst>
              <p:ext uri="{D42A27DB-BD31-4B8C-83A1-F6EECF244321}">
                <p14:modId xmlns:p14="http://schemas.microsoft.com/office/powerpoint/2010/main" xmlns="" val="3998766766"/>
              </p:ext>
            </p:extLst>
          </p:nvPr>
        </p:nvGraphicFramePr>
        <p:xfrm>
          <a:off x="166962" y="1440061"/>
          <a:ext cx="15193688" cy="6339840"/>
        </p:xfrm>
        <a:graphic>
          <a:graphicData uri="http://schemas.openxmlformats.org/drawingml/2006/table">
            <a:tbl>
              <a:tblPr firstCol="1" bandRow="1">
                <a:tableStyleId>{93296810-A885-4BE3-A3E7-6D5BEEA58F35}</a:tableStyleId>
              </a:tblPr>
              <a:tblGrid>
                <a:gridCol w="3048867">
                  <a:extLst>
                    <a:ext uri="{9D8B030D-6E8A-4147-A177-3AD203B41FA5}">
                      <a16:colId xmlns="" xmlns:a16="http://schemas.microsoft.com/office/drawing/2014/main" val="1001693843"/>
                    </a:ext>
                  </a:extLst>
                </a:gridCol>
                <a:gridCol w="12144821">
                  <a:extLst>
                    <a:ext uri="{9D8B030D-6E8A-4147-A177-3AD203B41FA5}">
                      <a16:colId xmlns="" xmlns:a16="http://schemas.microsoft.com/office/drawing/2014/main" val="1138882096"/>
                    </a:ext>
                  </a:extLst>
                </a:gridCol>
              </a:tblGrid>
              <a:tr h="5717604">
                <a:tc>
                  <a:txBody>
                    <a:bodyPr/>
                    <a:lstStyle/>
                    <a:p>
                      <a:pPr marL="354013" marR="0" indent="-354013">
                        <a:lnSpc>
                          <a:spcPct val="100000"/>
                        </a:lnSpc>
                        <a:spcBef>
                          <a:spcPts val="0"/>
                        </a:spcBef>
                        <a:spcAft>
                          <a:spcPts val="0"/>
                        </a:spcAft>
                      </a:pPr>
                      <a:r>
                        <a:rPr lang="en-ZA" sz="1800" b="1" kern="1200" dirty="0" smtClean="0">
                          <a:solidFill>
                            <a:schemeClr val="lt1"/>
                          </a:solidFill>
                          <a:effectLst/>
                          <a:latin typeface="+mn-lt"/>
                          <a:ea typeface="+mn-ea"/>
                          <a:cs typeface="+mn-cs"/>
                        </a:rPr>
                        <a:t>Cases of improper conduct to be reported to SAPS</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605906" marR="0" indent="-561053" algn="l" defTabSz="914419" rtl="0" eaLnBrk="1" fontAlgn="auto" latinLnBrk="0" hangingPunct="1">
                        <a:lnSpc>
                          <a:spcPct val="100000"/>
                        </a:lnSpc>
                        <a:spcBef>
                          <a:spcPts val="0"/>
                        </a:spcBef>
                        <a:spcAft>
                          <a:spcPts val="0"/>
                        </a:spcAft>
                        <a:buClrTx/>
                        <a:buSzTx/>
                        <a:buFontTx/>
                        <a:buNone/>
                        <a:tabLst/>
                        <a:defRPr/>
                      </a:pPr>
                      <a:r>
                        <a:rPr lang="en-ZA" sz="1800" kern="1200" dirty="0" smtClean="0">
                          <a:solidFill>
                            <a:schemeClr val="tx1"/>
                          </a:solidFill>
                          <a:latin typeface="+mn-lt"/>
                          <a:ea typeface="+mn-ea"/>
                          <a:cs typeface="+mn-cs"/>
                        </a:rPr>
                        <a:t>Public Service Regulation 22 (e) requires that allegations of corruption be referred to the relevant law enforcement agency and investigations determine whether disciplinary steps must be taken against any employees.</a:t>
                      </a:r>
                    </a:p>
                    <a:p>
                      <a:pPr marL="605906" marR="0" indent="-561053" algn="l" defTabSz="914419" rtl="0" eaLnBrk="1" fontAlgn="auto" latinLnBrk="0" hangingPunct="1">
                        <a:lnSpc>
                          <a:spcPct val="100000"/>
                        </a:lnSpc>
                        <a:spcBef>
                          <a:spcPts val="0"/>
                        </a:spcBef>
                        <a:spcAft>
                          <a:spcPts val="0"/>
                        </a:spcAft>
                        <a:buClrTx/>
                        <a:buSzTx/>
                        <a:buFontTx/>
                        <a:buNone/>
                        <a:tabLst/>
                        <a:defRPr/>
                      </a:pPr>
                      <a:endParaRPr lang="en-GB" sz="1800" kern="1200" dirty="0" smtClean="0">
                        <a:solidFill>
                          <a:schemeClr val="tx1"/>
                        </a:solidFill>
                        <a:latin typeface="+mn-lt"/>
                        <a:ea typeface="+mn-ea"/>
                        <a:cs typeface="+mn-cs"/>
                      </a:endParaRPr>
                    </a:p>
                    <a:p>
                      <a:pPr marL="605906" marR="0" indent="-561053" algn="l" defTabSz="914419"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latin typeface="+mn-lt"/>
                          <a:ea typeface="+mn-ea"/>
                          <a:cs typeface="+mn-cs"/>
                        </a:rPr>
                        <a:t>The GRC and SIU investigations of allegations of corruption and fraud have resulted in </a:t>
                      </a:r>
                      <a:r>
                        <a:rPr lang="en-ZA" sz="1800" kern="1200" dirty="0" smtClean="0">
                          <a:solidFill>
                            <a:schemeClr val="tx1"/>
                          </a:solidFill>
                          <a:latin typeface="+mn-lt"/>
                          <a:ea typeface="+mn-ea"/>
                          <a:cs typeface="+mn-cs"/>
                        </a:rPr>
                        <a:t>91 disciplinary referrals (9 dismissals); 292 criminal referrals and R1.4 billion referred for civil recovery (</a:t>
                      </a:r>
                      <a:r>
                        <a:rPr lang="en-ZA" sz="1800" b="1" kern="1200" dirty="0" smtClean="0">
                          <a:solidFill>
                            <a:srgbClr val="FFFF00"/>
                          </a:solidFill>
                          <a:latin typeface="+mn-lt"/>
                          <a:ea typeface="+mn-ea"/>
                          <a:cs typeface="+mn-cs"/>
                        </a:rPr>
                        <a:t>R129m</a:t>
                      </a:r>
                      <a:r>
                        <a:rPr lang="en-ZA" sz="1800" kern="1200" dirty="0" smtClean="0">
                          <a:solidFill>
                            <a:schemeClr val="tx1"/>
                          </a:solidFill>
                          <a:latin typeface="+mn-lt"/>
                          <a:ea typeface="+mn-ea"/>
                          <a:cs typeface="+mn-cs"/>
                        </a:rPr>
                        <a:t> has been recovered, R378m is in court/summons issued and R466 million has been referred to AFU).</a:t>
                      </a:r>
                    </a:p>
                    <a:p>
                      <a:pPr marL="605906" indent="-561053" algn="l" defTabSz="914419" rtl="0" eaLnBrk="1" latinLnBrk="0" hangingPunct="1">
                        <a:buFontTx/>
                        <a:buNone/>
                      </a:pPr>
                      <a:endParaRPr lang="en-ZA" sz="1800" kern="1200" dirty="0" smtClean="0">
                        <a:solidFill>
                          <a:schemeClr val="tx1"/>
                        </a:solidFill>
                        <a:latin typeface="+mn-lt"/>
                        <a:ea typeface="+mn-ea"/>
                        <a:cs typeface="+mn-cs"/>
                      </a:endParaRPr>
                    </a:p>
                    <a:p>
                      <a:pPr marL="605906" indent="-561053" algn="l" defTabSz="914419" rtl="0" eaLnBrk="1" latinLnBrk="0" hangingPunct="1">
                        <a:buFontTx/>
                        <a:buNone/>
                      </a:pPr>
                      <a:r>
                        <a:rPr lang="en-ZA" sz="1800" kern="1200" dirty="0" smtClean="0">
                          <a:solidFill>
                            <a:schemeClr val="tx1"/>
                          </a:solidFill>
                          <a:latin typeface="+mn-lt"/>
                          <a:ea typeface="+mn-ea"/>
                          <a:cs typeface="+mn-cs"/>
                        </a:rPr>
                        <a:t>In the 2021/22 Financial Year, the GRC’s ACU concluded 30 investigations; resulting in</a:t>
                      </a:r>
                    </a:p>
                    <a:p>
                      <a:pPr marL="605906" indent="-561053" algn="l" defTabSz="914419" rtl="0" eaLnBrk="1" latinLnBrk="0" hangingPunct="1">
                        <a:buFontTx/>
                        <a:buChar char="-"/>
                      </a:pPr>
                      <a:r>
                        <a:rPr lang="en-ZA" sz="1800" kern="1200" dirty="0" smtClean="0">
                          <a:solidFill>
                            <a:schemeClr val="tx1"/>
                          </a:solidFill>
                          <a:latin typeface="+mn-lt"/>
                          <a:ea typeface="+mn-ea"/>
                          <a:cs typeface="+mn-cs"/>
                        </a:rPr>
                        <a:t>42 officials referred for dis</a:t>
                      </a:r>
                      <a:r>
                        <a:rPr lang="en-GB" sz="1800" kern="1200" dirty="0" err="1" smtClean="0">
                          <a:solidFill>
                            <a:schemeClr val="tx1"/>
                          </a:solidFill>
                          <a:latin typeface="+mn-lt"/>
                          <a:ea typeface="+mn-ea"/>
                          <a:cs typeface="+mn-cs"/>
                        </a:rPr>
                        <a:t>ciplinary</a:t>
                      </a:r>
                      <a:r>
                        <a:rPr lang="en-GB" sz="1800" kern="1200" dirty="0" smtClean="0">
                          <a:solidFill>
                            <a:schemeClr val="tx1"/>
                          </a:solidFill>
                          <a:latin typeface="+mn-lt"/>
                          <a:ea typeface="+mn-ea"/>
                          <a:cs typeface="+mn-cs"/>
                        </a:rPr>
                        <a:t> measures; </a:t>
                      </a:r>
                    </a:p>
                    <a:p>
                      <a:pPr marL="605906" indent="-561053" algn="l" defTabSz="914419" rtl="0" eaLnBrk="1" latinLnBrk="0" hangingPunct="1">
                        <a:buFontTx/>
                        <a:buChar char="-"/>
                      </a:pPr>
                      <a:r>
                        <a:rPr lang="en-GB" sz="1800" kern="1200" dirty="0" smtClean="0">
                          <a:solidFill>
                            <a:schemeClr val="tx1"/>
                          </a:solidFill>
                          <a:latin typeface="+mn-lt"/>
                          <a:ea typeface="+mn-ea"/>
                          <a:cs typeface="+mn-cs"/>
                        </a:rPr>
                        <a:t>10 criminal referrals to SAPS for possible fraud and corruption offences;</a:t>
                      </a:r>
                      <a:r>
                        <a:rPr lang="en-GB" sz="1800" kern="1200" baseline="0" dirty="0" smtClean="0">
                          <a:solidFill>
                            <a:schemeClr val="tx1"/>
                          </a:solidFill>
                          <a:latin typeface="+mn-lt"/>
                          <a:ea typeface="+mn-ea"/>
                          <a:cs typeface="+mn-cs"/>
                        </a:rPr>
                        <a:t> and</a:t>
                      </a:r>
                    </a:p>
                    <a:p>
                      <a:pPr marL="605906" indent="-561053" algn="l" defTabSz="914419" rtl="0" eaLnBrk="1" latinLnBrk="0" hangingPunct="1">
                        <a:buFontTx/>
                        <a:buChar char="-"/>
                      </a:pPr>
                      <a:r>
                        <a:rPr lang="en-GB" sz="1800" kern="1200" dirty="0" smtClean="0">
                          <a:solidFill>
                            <a:schemeClr val="tx1"/>
                          </a:solidFill>
                          <a:latin typeface="+mn-lt"/>
                          <a:ea typeface="+mn-ea"/>
                          <a:cs typeface="+mn-cs"/>
                        </a:rPr>
                        <a:t>the DPWI’s Legal Services, through the State Attorney, commenced with civil recoveries processes to recover R 4,397,130.41 (includes claims for Fruitless and Wasteful expenditure; Irregular Expenditure and fraudulent claims).</a:t>
                      </a:r>
                    </a:p>
                    <a:p>
                      <a:pPr marL="605906" indent="-561053" algn="l" defTabSz="914419" rtl="0" eaLnBrk="1" latinLnBrk="0" hangingPunct="1">
                        <a:buFontTx/>
                        <a:buChar char="-"/>
                      </a:pPr>
                      <a:r>
                        <a:rPr lang="en-GB" sz="1800" kern="1200" dirty="0" smtClean="0">
                          <a:solidFill>
                            <a:schemeClr val="tx1"/>
                          </a:solidFill>
                          <a:latin typeface="+mn-lt"/>
                          <a:ea typeface="+mn-ea"/>
                          <a:cs typeface="+mn-cs"/>
                        </a:rPr>
                        <a:t>Three entities and their Directors were referred for possible restriction/blacklisting due to their involvement in fraudulent conduct. </a:t>
                      </a:r>
                    </a:p>
                    <a:p>
                      <a:pPr marL="605906" indent="-561053" algn="l" defTabSz="914419" rtl="0" eaLnBrk="1" latinLnBrk="0" hangingPunct="1"/>
                      <a:endParaRPr lang="en-ZA" sz="1800" kern="1200" dirty="0" smtClean="0">
                        <a:solidFill>
                          <a:schemeClr val="tx1"/>
                        </a:solidFill>
                        <a:latin typeface="+mn-lt"/>
                        <a:ea typeface="+mn-ea"/>
                        <a:cs typeface="+mn-cs"/>
                      </a:endParaRPr>
                    </a:p>
                    <a:p>
                      <a:pPr marL="605906" indent="-561053" algn="l" defTabSz="914419" rtl="0" eaLnBrk="1" latinLnBrk="0" hangingPunct="1"/>
                      <a:r>
                        <a:rPr lang="en-ZA" sz="1800" kern="1200" dirty="0" smtClean="0">
                          <a:solidFill>
                            <a:schemeClr val="tx1"/>
                          </a:solidFill>
                          <a:latin typeface="+mn-lt"/>
                          <a:ea typeface="+mn-ea"/>
                          <a:cs typeface="+mn-cs"/>
                        </a:rPr>
                        <a:t>On the 8th April 2022, the Acting DG provided the SAPS with a list of criminal cases reported to the SAPS and requested an update on progress.</a:t>
                      </a:r>
                    </a:p>
                    <a:p>
                      <a:pPr marL="605906" indent="-561053" algn="l" defTabSz="914419" rtl="0" eaLnBrk="1" latinLnBrk="0" hangingPunct="1"/>
                      <a:endParaRPr lang="en-ZA" sz="1800" kern="1200" dirty="0" smtClean="0">
                        <a:solidFill>
                          <a:schemeClr val="tx1"/>
                        </a:solidFill>
                        <a:latin typeface="+mn-lt"/>
                        <a:ea typeface="+mn-ea"/>
                        <a:cs typeface="+mn-cs"/>
                      </a:endParaRPr>
                    </a:p>
                    <a:p>
                      <a:pPr marL="605906" indent="-561053" algn="l" defTabSz="914419" rtl="0" eaLnBrk="1" latinLnBrk="0" hangingPunct="1"/>
                      <a:r>
                        <a:rPr lang="en-ZA" sz="1800" kern="1200" dirty="0" smtClean="0">
                          <a:solidFill>
                            <a:schemeClr val="tx1"/>
                          </a:solidFill>
                          <a:latin typeface="+mn-lt"/>
                          <a:ea typeface="+mn-ea"/>
                          <a:cs typeface="+mn-cs"/>
                        </a:rPr>
                        <a:t>Branches,</a:t>
                      </a:r>
                      <a:r>
                        <a:rPr lang="en-ZA" sz="1800" kern="1200" baseline="0" dirty="0" smtClean="0">
                          <a:solidFill>
                            <a:schemeClr val="tx1"/>
                          </a:solidFill>
                          <a:latin typeface="+mn-lt"/>
                          <a:ea typeface="+mn-ea"/>
                          <a:cs typeface="+mn-cs"/>
                        </a:rPr>
                        <a:t> including, SCM, are provided with </a:t>
                      </a:r>
                      <a:r>
                        <a:rPr lang="en-ZA" sz="1800" kern="1200" dirty="0" smtClean="0">
                          <a:solidFill>
                            <a:schemeClr val="tx1"/>
                          </a:solidFill>
                          <a:effectLst/>
                          <a:latin typeface="+mn-lt"/>
                          <a:ea typeface="+mn-ea"/>
                          <a:cs typeface="+mn-cs"/>
                        </a:rPr>
                        <a:t>systemic recommendations arising from investigations in order to improve processes.</a:t>
                      </a:r>
                    </a:p>
                    <a:p>
                      <a:pPr marL="605906" indent="-561053" algn="l" defTabSz="914419" rtl="0" eaLnBrk="1" latinLnBrk="0" hangingPunct="1"/>
                      <a:endParaRPr lang="en-US" sz="2000" b="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3664017623"/>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2400" dirty="0" smtClean="0">
                <a:solidFill>
                  <a:prstClr val="white">
                    <a:lumMod val="65000"/>
                  </a:prstClr>
                </a:solidFill>
              </a:rPr>
              <a:t>2(b): Recommendations from February 2022 meeting</a:t>
            </a:r>
            <a:endParaRPr lang="en-ZA" sz="2400" dirty="0">
              <a:solidFill>
                <a:prstClr val="white">
                  <a:lumMod val="65000"/>
                </a:prstClr>
              </a:solidFill>
            </a:endParaRPr>
          </a:p>
        </p:txBody>
      </p:sp>
      <p:sp>
        <p:nvSpPr>
          <p:cNvPr id="6" name="TextBox 5"/>
          <p:cNvSpPr txBox="1"/>
          <p:nvPr/>
        </p:nvSpPr>
        <p:spPr>
          <a:xfrm>
            <a:off x="479525" y="2736205"/>
            <a:ext cx="692818" cy="369332"/>
          </a:xfrm>
          <a:prstGeom prst="rect">
            <a:avLst/>
          </a:prstGeom>
          <a:solidFill>
            <a:srgbClr val="FFFF00"/>
          </a:solidFill>
        </p:spPr>
        <p:txBody>
          <a:bodyPr wrap="none" rtlCol="0">
            <a:spAutoFit/>
          </a:bodyPr>
          <a:lstStyle/>
          <a:p>
            <a:r>
              <a:rPr lang="en-ZA" b="1" dirty="0" smtClean="0"/>
              <a:t>GRC</a:t>
            </a:r>
            <a:endParaRPr lang="en-ZA" b="1" dirty="0"/>
          </a:p>
        </p:txBody>
      </p:sp>
    </p:spTree>
    <p:extLst>
      <p:ext uri="{BB962C8B-B14F-4D97-AF65-F5344CB8AC3E}">
        <p14:creationId xmlns:p14="http://schemas.microsoft.com/office/powerpoint/2010/main" xmlns="" val="26192527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 xmlns:a16="http://schemas.microsoft.com/office/drawing/2014/main" id="{BC55959B-C655-5C41-9218-75B865D299AD}"/>
              </a:ext>
            </a:extLst>
          </p:cNvPr>
          <p:cNvGraphicFramePr>
            <a:graphicFrameLocks noGrp="1"/>
          </p:cNvGraphicFramePr>
          <p:nvPr>
            <p:extLst>
              <p:ext uri="{D42A27DB-BD31-4B8C-83A1-F6EECF244321}">
                <p14:modId xmlns:p14="http://schemas.microsoft.com/office/powerpoint/2010/main" xmlns="" val="975065426"/>
              </p:ext>
            </p:extLst>
          </p:nvPr>
        </p:nvGraphicFramePr>
        <p:xfrm>
          <a:off x="166962" y="1440061"/>
          <a:ext cx="15193688" cy="4110960"/>
        </p:xfrm>
        <a:graphic>
          <a:graphicData uri="http://schemas.openxmlformats.org/drawingml/2006/table">
            <a:tbl>
              <a:tblPr firstCol="1" bandRow="1">
                <a:tableStyleId>{93296810-A885-4BE3-A3E7-6D5BEEA58F35}</a:tableStyleId>
              </a:tblPr>
              <a:tblGrid>
                <a:gridCol w="3872901">
                  <a:extLst>
                    <a:ext uri="{9D8B030D-6E8A-4147-A177-3AD203B41FA5}">
                      <a16:colId xmlns="" xmlns:a16="http://schemas.microsoft.com/office/drawing/2014/main" val="1001693843"/>
                    </a:ext>
                  </a:extLst>
                </a:gridCol>
                <a:gridCol w="11320787">
                  <a:extLst>
                    <a:ext uri="{9D8B030D-6E8A-4147-A177-3AD203B41FA5}">
                      <a16:colId xmlns="" xmlns:a16="http://schemas.microsoft.com/office/drawing/2014/main" val="1138882096"/>
                    </a:ext>
                  </a:extLst>
                </a:gridCol>
              </a:tblGrid>
              <a:tr h="2160240">
                <a:tc>
                  <a:txBody>
                    <a:bodyPr/>
                    <a:lstStyle/>
                    <a:p>
                      <a:pPr marL="354013" marR="0" indent="-354013">
                        <a:lnSpc>
                          <a:spcPct val="100000"/>
                        </a:lnSpc>
                        <a:spcBef>
                          <a:spcPts val="0"/>
                        </a:spcBef>
                        <a:spcAft>
                          <a:spcPts val="0"/>
                        </a:spcAft>
                      </a:pPr>
                      <a:r>
                        <a:rPr lang="en-ZA" sz="1800" b="1" kern="1200" dirty="0" smtClean="0">
                          <a:solidFill>
                            <a:schemeClr val="lt1"/>
                          </a:solidFill>
                          <a:effectLst/>
                          <a:latin typeface="+mn-lt"/>
                          <a:ea typeface="+mn-ea"/>
                          <a:cs typeface="+mn-cs"/>
                        </a:rPr>
                        <a:t>Protection of national key points and the insurance status of such properties.</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just">
                        <a:lnSpc>
                          <a:spcPct val="100000"/>
                        </a:lnSpc>
                        <a:spcBef>
                          <a:spcPts val="0"/>
                        </a:spcBef>
                        <a:spcAft>
                          <a:spcPts val="0"/>
                        </a:spcAft>
                      </a:pPr>
                      <a:r>
                        <a:rPr lang="en-US" sz="20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DPWI</a:t>
                      </a:r>
                      <a:r>
                        <a:rPr lang="en-US"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wrote </a:t>
                      </a:r>
                      <a:r>
                        <a:rPr lang="en-US" sz="20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to </a:t>
                      </a:r>
                      <a:r>
                        <a:rPr lang="en-US"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the SCOPA Chair on the </a:t>
                      </a:r>
                      <a:r>
                        <a:rPr lang="en-US" sz="2000" b="1"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r>
                        <a:rPr lang="en-US" sz="2000" b="1" baseline="30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nd</a:t>
                      </a:r>
                      <a:r>
                        <a:rPr lang="en-US" sz="2000" b="1"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March 2022</a:t>
                      </a:r>
                      <a:r>
                        <a:rPr lang="en-US"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noting that </a:t>
                      </a:r>
                      <a:r>
                        <a:rPr lang="en-GB"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DPWI is subject to the PFMA and therefore must abide by the associated Treasury regulations. </a:t>
                      </a:r>
                    </a:p>
                    <a:p>
                      <a:pPr marL="0" marR="0" algn="just">
                        <a:lnSpc>
                          <a:spcPct val="100000"/>
                        </a:lnSpc>
                        <a:spcBef>
                          <a:spcPts val="0"/>
                        </a:spcBef>
                        <a:spcAft>
                          <a:spcPts val="0"/>
                        </a:spcAft>
                      </a:pPr>
                      <a:endParaRPr lang="en-GB"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n-GB"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Treasury Regulations pertaining to the Management of Losses and Claims of State Assets (Section 12, as published in terms of section 78 of the Public Finance Management Act) state that “</a:t>
                      </a:r>
                      <a:r>
                        <a:rPr lang="en-GB" sz="2000" b="0" i="1"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the State will bear its own damages and accident risks and be responsible for all claims and losses of state property</a:t>
                      </a:r>
                      <a:r>
                        <a:rPr lang="en-GB"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p>
                      <a:pPr marL="0" marR="0" algn="just">
                        <a:lnSpc>
                          <a:spcPct val="100000"/>
                        </a:lnSpc>
                        <a:spcBef>
                          <a:spcPts val="0"/>
                        </a:spcBef>
                        <a:spcAft>
                          <a:spcPts val="0"/>
                        </a:spcAft>
                      </a:pPr>
                      <a:endParaRPr lang="en-US"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3664017623"/>
                  </a:ext>
                </a:extLst>
              </a:tr>
              <a:tr h="1377506">
                <a:tc>
                  <a:txBody>
                    <a:bodyPr/>
                    <a:lstStyle/>
                    <a:p>
                      <a:pPr marL="354013" marR="0" indent="-354013">
                        <a:lnSpc>
                          <a:spcPct val="100000"/>
                        </a:lnSpc>
                        <a:spcBef>
                          <a:spcPts val="0"/>
                        </a:spcBef>
                        <a:spcAft>
                          <a:spcPts val="0"/>
                        </a:spcAft>
                      </a:pPr>
                      <a:r>
                        <a:rPr lang="en-ZA" sz="1800" b="1" kern="1200" dirty="0" smtClean="0">
                          <a:solidFill>
                            <a:schemeClr val="lt1"/>
                          </a:solidFill>
                          <a:effectLst/>
                          <a:latin typeface="+mn-lt"/>
                          <a:ea typeface="+mn-ea"/>
                          <a:cs typeface="+mn-cs"/>
                        </a:rPr>
                        <a:t>Chairperson requested the list of departments indebted to the DPWI </a:t>
                      </a:r>
                      <a:r>
                        <a:rPr lang="en-ZA" sz="1800" b="1" i="1" kern="1200" dirty="0" smtClean="0">
                          <a:solidFill>
                            <a:schemeClr val="lt1"/>
                          </a:solidFill>
                          <a:effectLst/>
                          <a:latin typeface="+mn-lt"/>
                          <a:ea typeface="+mn-ea"/>
                          <a:cs typeface="+mn-cs"/>
                        </a:rPr>
                        <a:t>(DPWI was owed R9.2 billion by at least 15 government departments in</a:t>
                      </a:r>
                      <a:r>
                        <a:rPr lang="en-ZA" sz="1800" b="1" i="1" kern="1200" baseline="0" dirty="0" smtClean="0">
                          <a:solidFill>
                            <a:schemeClr val="lt1"/>
                          </a:solidFill>
                          <a:effectLst/>
                          <a:latin typeface="+mn-lt"/>
                          <a:ea typeface="+mn-ea"/>
                          <a:cs typeface="+mn-cs"/>
                        </a:rPr>
                        <a:t> Feb 2022)</a:t>
                      </a:r>
                      <a:r>
                        <a:rPr lang="en-ZA" sz="1800" b="1" i="1" kern="1200" dirty="0" smtClean="0">
                          <a:solidFill>
                            <a:schemeClr val="lt1"/>
                          </a:solidFill>
                          <a:effectLst/>
                          <a:latin typeface="+mn-lt"/>
                          <a:ea typeface="+mn-ea"/>
                          <a:cs typeface="+mn-cs"/>
                        </a:rPr>
                        <a:t>.</a:t>
                      </a:r>
                    </a:p>
                    <a:p>
                      <a:pPr marL="354013" marR="0" indent="-354013">
                        <a:lnSpc>
                          <a:spcPct val="100000"/>
                        </a:lnSpc>
                        <a:spcBef>
                          <a:spcPts val="0"/>
                        </a:spcBef>
                        <a:spcAft>
                          <a:spcPts val="0"/>
                        </a:spcAft>
                      </a:pPr>
                      <a:endParaRPr lang="en-US" sz="2000" i="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indent="0" algn="just" defTabSz="914419"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DPWI</a:t>
                      </a:r>
                      <a:r>
                        <a:rPr lang="en-US"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wrote </a:t>
                      </a:r>
                      <a:r>
                        <a:rPr lang="en-US" sz="20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to </a:t>
                      </a:r>
                      <a:r>
                        <a:rPr lang="en-US"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the SCOPA Chair on the </a:t>
                      </a:r>
                      <a:r>
                        <a:rPr lang="en-US" sz="2000" b="1"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r>
                        <a:rPr lang="en-US" sz="2000" b="1" baseline="30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nd</a:t>
                      </a:r>
                      <a:r>
                        <a:rPr lang="en-US" sz="2000" b="1"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March 2022</a:t>
                      </a:r>
                      <a:r>
                        <a:rPr lang="en-US"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providing a tabulated summary of the funds owed by client Departments at that time. </a:t>
                      </a:r>
                    </a:p>
                    <a:p>
                      <a:pPr marL="0" marR="0" indent="0" algn="just" defTabSz="914419" rtl="0" eaLnBrk="1" fontAlgn="auto" latinLnBrk="0" hangingPunct="1">
                        <a:lnSpc>
                          <a:spcPct val="100000"/>
                        </a:lnSpc>
                        <a:spcBef>
                          <a:spcPts val="0"/>
                        </a:spcBef>
                        <a:spcAft>
                          <a:spcPts val="0"/>
                        </a:spcAft>
                        <a:buClrTx/>
                        <a:buSzTx/>
                        <a:buFontTx/>
                        <a:buNone/>
                        <a:tabLst/>
                        <a:defRPr/>
                      </a:pPr>
                      <a:endParaRPr lang="en-US"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r>
                        <a:rPr lang="en-US" sz="20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An update on the status of these amounts will be provided in this meeting.</a:t>
                      </a:r>
                      <a:endParaRPr lang="en-US" sz="20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endParaRPr lang="en-US"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2400" dirty="0" smtClean="0">
                <a:solidFill>
                  <a:prstClr val="white">
                    <a:lumMod val="65000"/>
                  </a:prstClr>
                </a:solidFill>
              </a:rPr>
              <a:t>2(b): Recommendations from February 2022 meeting</a:t>
            </a:r>
            <a:endParaRPr lang="en-ZA" sz="2400" dirty="0">
              <a:solidFill>
                <a:prstClr val="white">
                  <a:lumMod val="65000"/>
                </a:prstClr>
              </a:solidFill>
            </a:endParaRPr>
          </a:p>
        </p:txBody>
      </p:sp>
      <p:sp>
        <p:nvSpPr>
          <p:cNvPr id="6" name="TextBox 5"/>
          <p:cNvSpPr txBox="1"/>
          <p:nvPr/>
        </p:nvSpPr>
        <p:spPr>
          <a:xfrm>
            <a:off x="479525" y="2592189"/>
            <a:ext cx="1930337" cy="369332"/>
          </a:xfrm>
          <a:prstGeom prst="rect">
            <a:avLst/>
          </a:prstGeom>
          <a:solidFill>
            <a:srgbClr val="FFFF00"/>
          </a:solidFill>
        </p:spPr>
        <p:txBody>
          <a:bodyPr wrap="none" rtlCol="0">
            <a:spAutoFit/>
          </a:bodyPr>
          <a:lstStyle/>
          <a:p>
            <a:r>
              <a:rPr lang="en-ZA" b="1" dirty="0" smtClean="0"/>
              <a:t>ODG/DDG:GRC</a:t>
            </a:r>
            <a:endParaRPr lang="en-ZA" b="1" dirty="0"/>
          </a:p>
        </p:txBody>
      </p:sp>
      <p:sp>
        <p:nvSpPr>
          <p:cNvPr id="7" name="TextBox 6"/>
          <p:cNvSpPr txBox="1"/>
          <p:nvPr/>
        </p:nvSpPr>
        <p:spPr>
          <a:xfrm>
            <a:off x="335509" y="5400501"/>
            <a:ext cx="1930337" cy="369332"/>
          </a:xfrm>
          <a:prstGeom prst="rect">
            <a:avLst/>
          </a:prstGeom>
          <a:solidFill>
            <a:srgbClr val="FFFF00"/>
          </a:solidFill>
        </p:spPr>
        <p:txBody>
          <a:bodyPr wrap="none" rtlCol="0">
            <a:spAutoFit/>
          </a:bodyPr>
          <a:lstStyle/>
          <a:p>
            <a:r>
              <a:rPr lang="en-ZA" b="1" dirty="0" smtClean="0"/>
              <a:t>ODG/DDG:GRC</a:t>
            </a:r>
            <a:endParaRPr lang="en-ZA" b="1" dirty="0"/>
          </a:p>
        </p:txBody>
      </p:sp>
    </p:spTree>
    <p:extLst>
      <p:ext uri="{BB962C8B-B14F-4D97-AF65-F5344CB8AC3E}">
        <p14:creationId xmlns:p14="http://schemas.microsoft.com/office/powerpoint/2010/main" xmlns="" val="11675093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 xmlns:a16="http://schemas.microsoft.com/office/drawing/2014/main" id="{BC55959B-C655-5C41-9218-75B865D299AD}"/>
              </a:ext>
            </a:extLst>
          </p:cNvPr>
          <p:cNvGraphicFramePr>
            <a:graphicFrameLocks noGrp="1"/>
          </p:cNvGraphicFramePr>
          <p:nvPr>
            <p:extLst>
              <p:ext uri="{D42A27DB-BD31-4B8C-83A1-F6EECF244321}">
                <p14:modId xmlns:p14="http://schemas.microsoft.com/office/powerpoint/2010/main" xmlns="" val="1971079951"/>
              </p:ext>
            </p:extLst>
          </p:nvPr>
        </p:nvGraphicFramePr>
        <p:xfrm>
          <a:off x="166962" y="1440061"/>
          <a:ext cx="15193688" cy="5791200"/>
        </p:xfrm>
        <a:graphic>
          <a:graphicData uri="http://schemas.openxmlformats.org/drawingml/2006/table">
            <a:tbl>
              <a:tblPr firstCol="1" bandRow="1">
                <a:tableStyleId>{93296810-A885-4BE3-A3E7-6D5BEEA58F35}</a:tableStyleId>
              </a:tblPr>
              <a:tblGrid>
                <a:gridCol w="2760835">
                  <a:extLst>
                    <a:ext uri="{9D8B030D-6E8A-4147-A177-3AD203B41FA5}">
                      <a16:colId xmlns="" xmlns:a16="http://schemas.microsoft.com/office/drawing/2014/main" val="1001693843"/>
                    </a:ext>
                  </a:extLst>
                </a:gridCol>
                <a:gridCol w="12432853">
                  <a:extLst>
                    <a:ext uri="{9D8B030D-6E8A-4147-A177-3AD203B41FA5}">
                      <a16:colId xmlns="" xmlns:a16="http://schemas.microsoft.com/office/drawing/2014/main" val="1138882096"/>
                    </a:ext>
                  </a:extLst>
                </a:gridCol>
              </a:tblGrid>
              <a:tr h="5717604">
                <a:tc>
                  <a:txBody>
                    <a:bodyPr/>
                    <a:lstStyle/>
                    <a:p>
                      <a:endParaRPr lang="en-ZA" sz="1800" b="1" kern="1200" dirty="0" smtClean="0">
                        <a:solidFill>
                          <a:schemeClr val="lt1"/>
                        </a:solidFill>
                        <a:effectLst/>
                        <a:latin typeface="+mn-lt"/>
                        <a:ea typeface="+mn-ea"/>
                        <a:cs typeface="+mn-cs"/>
                      </a:endParaRPr>
                    </a:p>
                    <a:p>
                      <a:r>
                        <a:rPr lang="en-ZA" sz="1800" b="1" kern="1200" dirty="0" smtClean="0">
                          <a:solidFill>
                            <a:schemeClr val="lt1"/>
                          </a:solidFill>
                          <a:effectLst/>
                          <a:latin typeface="+mn-lt"/>
                          <a:ea typeface="+mn-ea"/>
                          <a:cs typeface="+mn-cs"/>
                        </a:rPr>
                        <a:t>DPWI</a:t>
                      </a:r>
                      <a:r>
                        <a:rPr lang="en-ZA" sz="1800" b="1" kern="1200" baseline="0" dirty="0" smtClean="0">
                          <a:solidFill>
                            <a:schemeClr val="lt1"/>
                          </a:solidFill>
                          <a:effectLst/>
                          <a:latin typeface="+mn-lt"/>
                          <a:ea typeface="+mn-ea"/>
                          <a:cs typeface="+mn-cs"/>
                        </a:rPr>
                        <a:t> to explain h</a:t>
                      </a:r>
                      <a:r>
                        <a:rPr lang="en-ZA" sz="1800" b="1" kern="1200" dirty="0" smtClean="0">
                          <a:solidFill>
                            <a:schemeClr val="lt1"/>
                          </a:solidFill>
                          <a:effectLst/>
                          <a:latin typeface="+mn-lt"/>
                          <a:ea typeface="+mn-ea"/>
                          <a:cs typeface="+mn-cs"/>
                        </a:rPr>
                        <a:t>ow programmes are to be sustained and maintained through local content</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r>
                        <a:rPr lang="en-ZA" sz="1800" kern="1200" dirty="0" smtClean="0">
                          <a:solidFill>
                            <a:schemeClr val="tx1"/>
                          </a:solidFill>
                          <a:effectLst/>
                          <a:latin typeface="+mn-lt"/>
                          <a:ea typeface="+mn-ea"/>
                          <a:cs typeface="+mn-cs"/>
                        </a:rPr>
                        <a:t>The DPWI is committed to implementing local content since it was prescribed.  In this regard the relevant mechanisms (directives, forms, training) were implemented to ensure compliance. </a:t>
                      </a:r>
                    </a:p>
                    <a:p>
                      <a:r>
                        <a:rPr lang="en-ZA" sz="1800" kern="1200" dirty="0" smtClean="0">
                          <a:solidFill>
                            <a:schemeClr val="tx1"/>
                          </a:solidFill>
                          <a:effectLst/>
                          <a:latin typeface="+mn-lt"/>
                          <a:ea typeface="+mn-ea"/>
                          <a:cs typeface="+mn-cs"/>
                        </a:rPr>
                        <a:t> </a:t>
                      </a:r>
                    </a:p>
                    <a:p>
                      <a:r>
                        <a:rPr lang="en-ZA" sz="1800" kern="1200" dirty="0" smtClean="0">
                          <a:solidFill>
                            <a:schemeClr val="tx1"/>
                          </a:solidFill>
                          <a:effectLst/>
                          <a:latin typeface="+mn-lt"/>
                          <a:ea typeface="+mn-ea"/>
                          <a:cs typeface="+mn-cs"/>
                        </a:rPr>
                        <a:t>To address the AG findings for the year 2020/21, the department revisited the entire population of awards to ensure there was full compliance to local content for reporting to DTIC.  This</a:t>
                      </a:r>
                      <a:r>
                        <a:rPr lang="en-ZA" sz="1800" kern="1200" baseline="0" dirty="0" smtClean="0">
                          <a:solidFill>
                            <a:schemeClr val="tx1"/>
                          </a:solidFill>
                          <a:effectLst/>
                          <a:latin typeface="+mn-lt"/>
                          <a:ea typeface="+mn-ea"/>
                          <a:cs typeface="+mn-cs"/>
                        </a:rPr>
                        <a:t> work has been </a:t>
                      </a:r>
                      <a:r>
                        <a:rPr lang="en-ZA" sz="1800" kern="1200" dirty="0" smtClean="0">
                          <a:solidFill>
                            <a:schemeClr val="tx1"/>
                          </a:solidFill>
                          <a:effectLst/>
                          <a:latin typeface="+mn-lt"/>
                          <a:ea typeface="+mn-ea"/>
                          <a:cs typeface="+mn-cs"/>
                        </a:rPr>
                        <a:t>concluded. </a:t>
                      </a:r>
                    </a:p>
                    <a:p>
                      <a:r>
                        <a:rPr lang="en-ZA" sz="1800" kern="1200" dirty="0" smtClean="0">
                          <a:solidFill>
                            <a:schemeClr val="tx1"/>
                          </a:solidFill>
                          <a:effectLst/>
                          <a:latin typeface="+mn-lt"/>
                          <a:ea typeface="+mn-ea"/>
                          <a:cs typeface="+mn-cs"/>
                        </a:rPr>
                        <a:t> </a:t>
                      </a:r>
                    </a:p>
                    <a:p>
                      <a:r>
                        <a:rPr lang="en-ZA" sz="1800" kern="1200" dirty="0" smtClean="0">
                          <a:solidFill>
                            <a:schemeClr val="tx1"/>
                          </a:solidFill>
                          <a:effectLst/>
                          <a:latin typeface="+mn-lt"/>
                          <a:ea typeface="+mn-ea"/>
                          <a:cs typeface="+mn-cs"/>
                        </a:rPr>
                        <a:t>The department regularly engages with DTIC for training on local content as well as awareness of new developments in this regard.  </a:t>
                      </a:r>
                    </a:p>
                    <a:p>
                      <a:r>
                        <a:rPr lang="en-ZA" sz="1800" kern="1200" dirty="0" smtClean="0">
                          <a:solidFill>
                            <a:schemeClr val="tx1"/>
                          </a:solidFill>
                          <a:effectLst/>
                          <a:latin typeface="+mn-lt"/>
                          <a:ea typeface="+mn-ea"/>
                          <a:cs typeface="+mn-cs"/>
                        </a:rPr>
                        <a:t> </a:t>
                      </a:r>
                    </a:p>
                    <a:p>
                      <a:r>
                        <a:rPr lang="en-ZA" sz="1800" kern="1200" dirty="0" smtClean="0">
                          <a:solidFill>
                            <a:schemeClr val="tx1"/>
                          </a:solidFill>
                          <a:effectLst/>
                          <a:latin typeface="+mn-lt"/>
                          <a:ea typeface="+mn-ea"/>
                          <a:cs typeface="+mn-cs"/>
                        </a:rPr>
                        <a:t>All SCM Heads are required to submit monthly Compliance Certificates confirming full compliance to local content.</a:t>
                      </a:r>
                    </a:p>
                    <a:p>
                      <a:r>
                        <a:rPr lang="en-ZA" sz="1800" kern="1200" dirty="0" smtClean="0">
                          <a:solidFill>
                            <a:schemeClr val="tx1"/>
                          </a:solidFill>
                          <a:effectLst/>
                          <a:latin typeface="+mn-lt"/>
                          <a:ea typeface="+mn-ea"/>
                          <a:cs typeface="+mn-cs"/>
                        </a:rPr>
                        <a:t/>
                      </a:r>
                      <a:br>
                        <a:rPr lang="en-ZA" sz="1800" kern="1200" dirty="0" smtClean="0">
                          <a:solidFill>
                            <a:schemeClr val="tx1"/>
                          </a:solidFill>
                          <a:effectLst/>
                          <a:latin typeface="+mn-lt"/>
                          <a:ea typeface="+mn-ea"/>
                          <a:cs typeface="+mn-cs"/>
                        </a:rPr>
                      </a:br>
                      <a:r>
                        <a:rPr lang="en-ZA" sz="1800" kern="1200" dirty="0" smtClean="0">
                          <a:solidFill>
                            <a:schemeClr val="tx1"/>
                          </a:solidFill>
                          <a:effectLst/>
                          <a:latin typeface="+mn-lt"/>
                          <a:ea typeface="+mn-ea"/>
                          <a:cs typeface="+mn-cs"/>
                        </a:rPr>
                        <a:t>Probity Audits are done to ensure that local content requirements are part of the tender.</a:t>
                      </a:r>
                    </a:p>
                    <a:p>
                      <a:r>
                        <a:rPr lang="en-ZA" sz="1800" kern="1200" dirty="0" smtClean="0">
                          <a:solidFill>
                            <a:schemeClr val="tx1"/>
                          </a:solidFill>
                          <a:effectLst/>
                          <a:latin typeface="+mn-lt"/>
                          <a:ea typeface="+mn-ea"/>
                          <a:cs typeface="+mn-cs"/>
                        </a:rPr>
                        <a:t/>
                      </a:r>
                      <a:br>
                        <a:rPr lang="en-ZA" sz="1800" kern="1200" dirty="0" smtClean="0">
                          <a:solidFill>
                            <a:schemeClr val="tx1"/>
                          </a:solidFill>
                          <a:effectLst/>
                          <a:latin typeface="+mn-lt"/>
                          <a:ea typeface="+mn-ea"/>
                          <a:cs typeface="+mn-cs"/>
                        </a:rPr>
                      </a:br>
                      <a:r>
                        <a:rPr lang="en-ZA" sz="1800" kern="1200" dirty="0" smtClean="0">
                          <a:solidFill>
                            <a:schemeClr val="tx1"/>
                          </a:solidFill>
                          <a:effectLst/>
                          <a:latin typeface="+mn-lt"/>
                          <a:ea typeface="+mn-ea"/>
                          <a:cs typeface="+mn-cs"/>
                        </a:rPr>
                        <a:t>SCM practitioners are required to ensure that the latest updated list of designated sector commodities as published by National Treasury has been consulted and that Bid Specification Committees are informed to incorporate this into the tender requirements. </a:t>
                      </a:r>
                    </a:p>
                    <a:p>
                      <a:r>
                        <a:rPr lang="en-ZA" sz="1800" kern="1200" dirty="0" smtClean="0">
                          <a:solidFill>
                            <a:schemeClr val="tx1"/>
                          </a:solidFill>
                          <a:effectLst/>
                          <a:latin typeface="+mn-lt"/>
                          <a:ea typeface="+mn-ea"/>
                          <a:cs typeface="+mn-cs"/>
                        </a:rPr>
                        <a:t> </a:t>
                      </a:r>
                    </a:p>
                    <a:p>
                      <a:r>
                        <a:rPr lang="en-ZA" sz="1800" kern="1200" dirty="0" smtClean="0">
                          <a:solidFill>
                            <a:schemeClr val="tx1"/>
                          </a:solidFill>
                          <a:effectLst/>
                          <a:latin typeface="+mn-lt"/>
                          <a:ea typeface="+mn-ea"/>
                          <a:cs typeface="+mn-cs"/>
                        </a:rPr>
                        <a:t>The departments procurement plan makes provision for capturing all local content awards to facilitate ease of retrieving information for reporting purposes.</a:t>
                      </a:r>
                    </a:p>
                    <a:p>
                      <a:endParaRPr lang="en-US" sz="2000" b="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3664017623"/>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2400" dirty="0" smtClean="0">
                <a:solidFill>
                  <a:prstClr val="white">
                    <a:lumMod val="65000"/>
                  </a:prstClr>
                </a:solidFill>
              </a:rPr>
              <a:t>2(b): Recommendations from February 2022 meeting</a:t>
            </a:r>
            <a:endParaRPr lang="en-ZA" sz="2400" dirty="0">
              <a:solidFill>
                <a:prstClr val="white">
                  <a:lumMod val="65000"/>
                </a:prstClr>
              </a:solidFill>
            </a:endParaRPr>
          </a:p>
        </p:txBody>
      </p:sp>
      <p:sp>
        <p:nvSpPr>
          <p:cNvPr id="6" name="TextBox 5"/>
          <p:cNvSpPr txBox="1"/>
          <p:nvPr/>
        </p:nvSpPr>
        <p:spPr>
          <a:xfrm>
            <a:off x="335509" y="3384277"/>
            <a:ext cx="692818" cy="369332"/>
          </a:xfrm>
          <a:prstGeom prst="rect">
            <a:avLst/>
          </a:prstGeom>
          <a:solidFill>
            <a:srgbClr val="FFFF00"/>
          </a:solidFill>
        </p:spPr>
        <p:txBody>
          <a:bodyPr wrap="none" rtlCol="0">
            <a:spAutoFit/>
          </a:bodyPr>
          <a:lstStyle/>
          <a:p>
            <a:r>
              <a:rPr lang="en-ZA" b="1" dirty="0" smtClean="0"/>
              <a:t>SCM</a:t>
            </a:r>
            <a:endParaRPr lang="en-ZA" b="1" dirty="0"/>
          </a:p>
        </p:txBody>
      </p:sp>
    </p:spTree>
    <p:extLst>
      <p:ext uri="{BB962C8B-B14F-4D97-AF65-F5344CB8AC3E}">
        <p14:creationId xmlns:p14="http://schemas.microsoft.com/office/powerpoint/2010/main" xmlns="" val="13127652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 xmlns:a16="http://schemas.microsoft.com/office/drawing/2014/main" id="{BC55959B-C655-5C41-9218-75B865D299AD}"/>
              </a:ext>
            </a:extLst>
          </p:cNvPr>
          <p:cNvGraphicFramePr>
            <a:graphicFrameLocks noGrp="1"/>
          </p:cNvGraphicFramePr>
          <p:nvPr>
            <p:extLst>
              <p:ext uri="{D42A27DB-BD31-4B8C-83A1-F6EECF244321}">
                <p14:modId xmlns:p14="http://schemas.microsoft.com/office/powerpoint/2010/main" xmlns="" val="3583931971"/>
              </p:ext>
            </p:extLst>
          </p:nvPr>
        </p:nvGraphicFramePr>
        <p:xfrm>
          <a:off x="335509" y="3168253"/>
          <a:ext cx="14689632" cy="3384376"/>
        </p:xfrm>
        <a:graphic>
          <a:graphicData uri="http://schemas.openxmlformats.org/drawingml/2006/table">
            <a:tbl>
              <a:tblPr firstCol="1" bandRow="1">
                <a:tableStyleId>{93296810-A885-4BE3-A3E7-6D5BEEA58F35}</a:tableStyleId>
              </a:tblPr>
              <a:tblGrid>
                <a:gridCol w="3456384">
                  <a:extLst>
                    <a:ext uri="{9D8B030D-6E8A-4147-A177-3AD203B41FA5}">
                      <a16:colId xmlns="" xmlns:a16="http://schemas.microsoft.com/office/drawing/2014/main" val="1001693843"/>
                    </a:ext>
                  </a:extLst>
                </a:gridCol>
                <a:gridCol w="11233248">
                  <a:extLst>
                    <a:ext uri="{9D8B030D-6E8A-4147-A177-3AD203B41FA5}">
                      <a16:colId xmlns="" xmlns:a16="http://schemas.microsoft.com/office/drawing/2014/main" val="1138882096"/>
                    </a:ext>
                  </a:extLst>
                </a:gridCol>
              </a:tblGrid>
              <a:tr h="3384376">
                <a:tc>
                  <a:txBody>
                    <a:bodyPr/>
                    <a:lstStyle/>
                    <a:p>
                      <a:pPr marL="0" marR="0" lvl="0" indent="0" algn="l" defTabSz="914391" rtl="0" eaLnBrk="1" fontAlgn="auto" latinLnBrk="0" hangingPunct="1">
                        <a:lnSpc>
                          <a:spcPct val="110000"/>
                        </a:lnSpc>
                        <a:spcBef>
                          <a:spcPts val="0"/>
                        </a:spcBef>
                        <a:spcAft>
                          <a:spcPts val="0"/>
                        </a:spcAft>
                        <a:buClrTx/>
                        <a:buSzTx/>
                        <a:buFontTx/>
                        <a:buNone/>
                        <a:tabLst/>
                        <a:defRPr/>
                      </a:pPr>
                      <a:r>
                        <a:rPr lang="en-US" sz="2000" kern="1200" dirty="0">
                          <a:solidFill>
                            <a:schemeClr val="bg1"/>
                          </a:solidFill>
                          <a:effectLst/>
                          <a:latin typeface="Calibri" panose="020F0502020204030204" pitchFamily="34" charset="0"/>
                          <a:ea typeface="+mn-ea"/>
                          <a:cs typeface="Calibri" panose="020F0502020204030204" pitchFamily="34" charset="0"/>
                        </a:rPr>
                        <a:t>Referral to Department of Environment, Forestry and Fisheries (“DEFF</a:t>
                      </a:r>
                      <a:r>
                        <a:rPr lang="en-US" sz="2000" kern="1200" dirty="0" smtClean="0">
                          <a:solidFill>
                            <a:schemeClr val="bg1"/>
                          </a:solidFill>
                          <a:effectLst/>
                          <a:latin typeface="Calibri" panose="020F0502020204030204" pitchFamily="34" charset="0"/>
                          <a:ea typeface="+mn-ea"/>
                          <a:cs typeface="Calibri" panose="020F0502020204030204" pitchFamily="34" charset="0"/>
                        </a:rPr>
                        <a:t>”)</a:t>
                      </a:r>
                    </a:p>
                    <a:p>
                      <a:pPr marL="0" marR="0" lvl="0" indent="0" algn="l" defTabSz="914391" rtl="0" eaLnBrk="1" fontAlgn="auto" latinLnBrk="0" hangingPunct="1">
                        <a:lnSpc>
                          <a:spcPct val="110000"/>
                        </a:lnSpc>
                        <a:spcBef>
                          <a:spcPts val="0"/>
                        </a:spcBef>
                        <a:spcAft>
                          <a:spcPts val="0"/>
                        </a:spcAft>
                        <a:buClrTx/>
                        <a:buSzTx/>
                        <a:buFontTx/>
                        <a:buNone/>
                        <a:tabLst/>
                        <a:defRPr/>
                      </a:pPr>
                      <a:endParaRPr lang="en-US" sz="2000" kern="1200" dirty="0" smtClean="0">
                        <a:solidFill>
                          <a:schemeClr val="bg1"/>
                        </a:solidFill>
                        <a:effectLst/>
                        <a:latin typeface="Calibri" panose="020F0502020204030204" pitchFamily="34" charset="0"/>
                        <a:ea typeface="+mn-ea"/>
                        <a:cs typeface="Calibri" panose="020F0502020204030204" pitchFamily="34" charset="0"/>
                      </a:endParaRPr>
                    </a:p>
                    <a:p>
                      <a:pPr marL="0" marR="0" lvl="0" indent="0" algn="l" defTabSz="914391" rtl="0" eaLnBrk="1" fontAlgn="auto" latinLnBrk="0" hangingPunct="1">
                        <a:lnSpc>
                          <a:spcPct val="110000"/>
                        </a:lnSpc>
                        <a:spcBef>
                          <a:spcPts val="0"/>
                        </a:spcBef>
                        <a:spcAft>
                          <a:spcPts val="0"/>
                        </a:spcAft>
                        <a:buClrTx/>
                        <a:buSzTx/>
                        <a:buFontTx/>
                        <a:buNone/>
                        <a:tabLst/>
                        <a:defRPr/>
                      </a:pPr>
                      <a:endParaRPr lang="en-US" sz="2000" kern="1200" dirty="0" smtClean="0">
                        <a:solidFill>
                          <a:schemeClr val="bg1"/>
                        </a:solidFill>
                        <a:effectLst/>
                        <a:latin typeface="Calibri" panose="020F0502020204030204" pitchFamily="34" charset="0"/>
                        <a:ea typeface="+mn-ea"/>
                        <a:cs typeface="Calibri" panose="020F0502020204030204" pitchFamily="34" charset="0"/>
                      </a:endParaRPr>
                    </a:p>
                  </a:txBody>
                  <a:tcPr marL="64806" marR="64806" marT="0" marB="0"/>
                </a:tc>
                <a:tc>
                  <a:txBody>
                    <a:bodyPr/>
                    <a:lstStyle/>
                    <a:p>
                      <a:pPr marL="0" marR="0" lvl="0" indent="0" algn="just" defTabSz="914391"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mn-ea"/>
                          <a:cs typeface="Calibri" panose="020F0502020204030204" pitchFamily="34" charset="0"/>
                        </a:rPr>
                        <a:t>The Department has submitted the letter to DEFF reporting the non-compliance  with the provisions of the </a:t>
                      </a:r>
                      <a:r>
                        <a:rPr lang="en-US" sz="2000" b="0" kern="1200" dirty="0" smtClean="0">
                          <a:solidFill>
                            <a:schemeClr val="tx1"/>
                          </a:solidFill>
                          <a:effectLst/>
                          <a:latin typeface="Calibri" panose="020F0502020204030204" pitchFamily="34" charset="0"/>
                          <a:ea typeface="+mn-ea"/>
                          <a:cs typeface="Calibri" panose="020F0502020204030204" pitchFamily="34" charset="0"/>
                        </a:rPr>
                        <a:t>National Environmental Management Act No: 107 of 1998 </a:t>
                      </a:r>
                      <a:r>
                        <a:rPr lang="en-US" sz="2000" b="0" kern="1200" dirty="0">
                          <a:solidFill>
                            <a:schemeClr val="tx1"/>
                          </a:solidFill>
                          <a:effectLst/>
                          <a:latin typeface="Calibri" panose="020F0502020204030204" pitchFamily="34" charset="0"/>
                          <a:ea typeface="+mn-ea"/>
                          <a:cs typeface="Calibri" panose="020F0502020204030204" pitchFamily="34" charset="0"/>
                        </a:rPr>
                        <a:t>on 30 November </a:t>
                      </a:r>
                      <a:r>
                        <a:rPr lang="en-US" sz="2000" b="0" kern="1200" dirty="0" smtClean="0">
                          <a:solidFill>
                            <a:schemeClr val="tx1"/>
                          </a:solidFill>
                          <a:effectLst/>
                          <a:latin typeface="Calibri" panose="020F0502020204030204" pitchFamily="34" charset="0"/>
                          <a:ea typeface="+mn-ea"/>
                          <a:cs typeface="Calibri" panose="020F0502020204030204" pitchFamily="34" charset="0"/>
                        </a:rPr>
                        <a:t>2020.</a:t>
                      </a:r>
                      <a:endParaRPr lang="en-US" sz="2000" b="0" kern="1200" dirty="0">
                        <a:solidFill>
                          <a:schemeClr val="tx1"/>
                        </a:solidFill>
                        <a:effectLst/>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endParaRPr lang="en-US" sz="2000" b="0" kern="1200" dirty="0">
                        <a:solidFill>
                          <a:schemeClr val="tx1"/>
                        </a:solidFill>
                        <a:effectLst/>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mn-ea"/>
                          <a:cs typeface="Calibri" panose="020F0502020204030204" pitchFamily="34" charset="0"/>
                        </a:rPr>
                        <a:t>The Department obtained the Environmental Authorization (EA) – in November and December 2020 for all the RSA/</a:t>
                      </a:r>
                      <a:r>
                        <a:rPr lang="en-US" sz="2000" b="0" kern="1200" dirty="0" err="1">
                          <a:solidFill>
                            <a:schemeClr val="tx1"/>
                          </a:solidFill>
                          <a:effectLst/>
                          <a:latin typeface="Calibri" panose="020F0502020204030204" pitchFamily="34" charset="0"/>
                          <a:ea typeface="+mn-ea"/>
                          <a:cs typeface="Calibri" panose="020F0502020204030204" pitchFamily="34" charset="0"/>
                        </a:rPr>
                        <a:t>Zim</a:t>
                      </a:r>
                      <a:r>
                        <a:rPr lang="en-US" sz="2000" b="0" kern="1200" dirty="0">
                          <a:solidFill>
                            <a:schemeClr val="tx1"/>
                          </a:solidFill>
                          <a:effectLst/>
                          <a:latin typeface="Calibri" panose="020F0502020204030204" pitchFamily="34" charset="0"/>
                          <a:ea typeface="+mn-ea"/>
                          <a:cs typeface="Calibri" panose="020F0502020204030204" pitchFamily="34" charset="0"/>
                        </a:rPr>
                        <a:t> sections (</a:t>
                      </a:r>
                      <a:r>
                        <a:rPr lang="en-US" sz="2000" b="0" kern="1200" dirty="0" err="1">
                          <a:solidFill>
                            <a:schemeClr val="tx1"/>
                          </a:solidFill>
                          <a:effectLst/>
                          <a:latin typeface="Calibri" panose="020F0502020204030204" pitchFamily="34" charset="0"/>
                          <a:ea typeface="+mn-ea"/>
                          <a:cs typeface="Calibri" panose="020F0502020204030204" pitchFamily="34" charset="0"/>
                        </a:rPr>
                        <a:t>Madimbo</a:t>
                      </a:r>
                      <a:r>
                        <a:rPr lang="en-US" sz="2000" b="0" kern="1200" dirty="0">
                          <a:solidFill>
                            <a:schemeClr val="tx1"/>
                          </a:solidFill>
                          <a:effectLst/>
                          <a:latin typeface="Calibri" panose="020F0502020204030204" pitchFamily="34" charset="0"/>
                          <a:ea typeface="+mn-ea"/>
                          <a:cs typeface="Calibri" panose="020F0502020204030204" pitchFamily="34" charset="0"/>
                        </a:rPr>
                        <a:t> Corridor, Mapungubwe Corridor and Mpumalanga corridor) – for the Planning &amp; Design for the Maintenance and/or Upgrade of the Patrol Roads and Fencing on the Borders between RSA, Zimbabwe &amp; Mozambique as part of the long term borderline infrastructure solution</a:t>
                      </a:r>
                      <a:r>
                        <a:rPr lang="en-US" sz="2000" b="0" kern="1200" dirty="0" smtClean="0">
                          <a:solidFill>
                            <a:schemeClr val="tx1"/>
                          </a:solidFill>
                          <a:effectLst/>
                          <a:latin typeface="Calibri" panose="020F0502020204030204" pitchFamily="34" charset="0"/>
                          <a:ea typeface="+mn-ea"/>
                          <a:cs typeface="Calibri" panose="020F0502020204030204" pitchFamily="34" charset="0"/>
                        </a:rPr>
                        <a:t>.</a:t>
                      </a:r>
                    </a:p>
                    <a:p>
                      <a:pPr marL="0" marR="0" lvl="0" indent="0" algn="just" defTabSz="914391" rtl="0" eaLnBrk="1" fontAlgn="auto" latinLnBrk="0" hangingPunct="1">
                        <a:lnSpc>
                          <a:spcPct val="100000"/>
                        </a:lnSpc>
                        <a:spcBef>
                          <a:spcPts val="0"/>
                        </a:spcBef>
                        <a:spcAft>
                          <a:spcPts val="0"/>
                        </a:spcAft>
                        <a:buClrTx/>
                        <a:buSzTx/>
                        <a:buFontTx/>
                        <a:buNone/>
                        <a:tabLst/>
                        <a:defRPr/>
                      </a:pPr>
                      <a:endParaRPr lang="en-US" sz="2000" b="0" kern="1200" dirty="0" smtClean="0">
                        <a:solidFill>
                          <a:schemeClr val="tx1"/>
                        </a:solidFill>
                        <a:effectLst/>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lang="en-US" sz="2000" b="0" kern="1200" dirty="0" smtClean="0">
                          <a:solidFill>
                            <a:schemeClr val="tx1"/>
                          </a:solidFill>
                          <a:effectLst/>
                          <a:latin typeface="Calibri" panose="020F0502020204030204" pitchFamily="34" charset="0"/>
                          <a:ea typeface="+mn-ea"/>
                          <a:cs typeface="Calibri" panose="020F0502020204030204" pitchFamily="34" charset="0"/>
                        </a:rPr>
                        <a:t>The</a:t>
                      </a:r>
                      <a:r>
                        <a:rPr lang="en-US" sz="2000" b="0" kern="1200" baseline="0" dirty="0" smtClean="0">
                          <a:solidFill>
                            <a:schemeClr val="tx1"/>
                          </a:solidFill>
                          <a:effectLst/>
                          <a:latin typeface="Calibri" panose="020F0502020204030204" pitchFamily="34" charset="0"/>
                          <a:ea typeface="+mn-ea"/>
                          <a:cs typeface="Calibri" panose="020F0502020204030204" pitchFamily="34" charset="0"/>
                        </a:rPr>
                        <a:t> Department is awaiting the outcome of DEA hearing.</a:t>
                      </a:r>
                      <a:endParaRPr lang="en-US" sz="2000" b="0" kern="1200" dirty="0">
                        <a:solidFill>
                          <a:schemeClr val="tx1"/>
                        </a:solidFill>
                        <a:effectLst/>
                        <a:latin typeface="Calibri" panose="020F0502020204030204" pitchFamily="34" charset="0"/>
                        <a:ea typeface="+mn-ea"/>
                        <a:cs typeface="Calibri" panose="020F0502020204030204" pitchFamily="34" charset="0"/>
                      </a:endParaRPr>
                    </a:p>
                  </a:txBody>
                  <a:tcPr marL="64806" marR="64806" marT="0" marB="0"/>
                </a:tc>
                <a:extLst>
                  <a:ext uri="{0D108BD9-81ED-4DB2-BD59-A6C34878D82A}">
                    <a16:rowId xmlns="" xmlns:a16="http://schemas.microsoft.com/office/drawing/2014/main" val="3664017623"/>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43194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3: PROGRESS: </a:t>
            </a:r>
            <a:r>
              <a:rPr lang="en-US" sz="3000" i="1" dirty="0" smtClean="0"/>
              <a:t>Recommendations from DPWI &amp; SIU investigations</a:t>
            </a:r>
            <a:endParaRPr lang="en-ZA" sz="3000" i="1" dirty="0">
              <a:solidFill>
                <a:srgbClr val="FF0000"/>
              </a:solidFill>
            </a:endParaRPr>
          </a:p>
        </p:txBody>
      </p:sp>
      <p:sp>
        <p:nvSpPr>
          <p:cNvPr id="5" name="TextBox 4"/>
          <p:cNvSpPr txBox="1"/>
          <p:nvPr/>
        </p:nvSpPr>
        <p:spPr>
          <a:xfrm>
            <a:off x="407517" y="4464397"/>
            <a:ext cx="623889" cy="369332"/>
          </a:xfrm>
          <a:prstGeom prst="rect">
            <a:avLst/>
          </a:prstGeom>
          <a:solidFill>
            <a:srgbClr val="FFFF00"/>
          </a:solidFill>
        </p:spPr>
        <p:txBody>
          <a:bodyPr wrap="none" rtlCol="0">
            <a:spAutoFit/>
          </a:bodyPr>
          <a:lstStyle/>
          <a:p>
            <a:r>
              <a:rPr lang="en-ZA" b="1" dirty="0" smtClean="0"/>
              <a:t>REIS</a:t>
            </a:r>
            <a:endParaRPr lang="en-ZA" b="1" dirty="0"/>
          </a:p>
        </p:txBody>
      </p:sp>
    </p:spTree>
    <p:extLst>
      <p:ext uri="{BB962C8B-B14F-4D97-AF65-F5344CB8AC3E}">
        <p14:creationId xmlns:p14="http://schemas.microsoft.com/office/powerpoint/2010/main" xmlns="" val="3525596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 xmlns:a16="http://schemas.microsoft.com/office/drawing/2014/main" id="{BC55959B-C655-5C41-9218-75B865D299AD}"/>
              </a:ext>
            </a:extLst>
          </p:cNvPr>
          <p:cNvGraphicFramePr>
            <a:graphicFrameLocks noGrp="1"/>
          </p:cNvGraphicFramePr>
          <p:nvPr>
            <p:extLst>
              <p:ext uri="{D42A27DB-BD31-4B8C-83A1-F6EECF244321}">
                <p14:modId xmlns:p14="http://schemas.microsoft.com/office/powerpoint/2010/main" xmlns="" val="4279820123"/>
              </p:ext>
            </p:extLst>
          </p:nvPr>
        </p:nvGraphicFramePr>
        <p:xfrm>
          <a:off x="119485" y="1656085"/>
          <a:ext cx="15121680" cy="6629400"/>
        </p:xfrm>
        <a:graphic>
          <a:graphicData uri="http://schemas.openxmlformats.org/drawingml/2006/table">
            <a:tbl>
              <a:tblPr firstCol="1" bandRow="1">
                <a:tableStyleId>{93296810-A885-4BE3-A3E7-6D5BEEA58F35}</a:tableStyleId>
              </a:tblPr>
              <a:tblGrid>
                <a:gridCol w="3804515">
                  <a:extLst>
                    <a:ext uri="{9D8B030D-6E8A-4147-A177-3AD203B41FA5}">
                      <a16:colId xmlns="" xmlns:a16="http://schemas.microsoft.com/office/drawing/2014/main" val="1001693843"/>
                    </a:ext>
                  </a:extLst>
                </a:gridCol>
                <a:gridCol w="11317165">
                  <a:extLst>
                    <a:ext uri="{9D8B030D-6E8A-4147-A177-3AD203B41FA5}">
                      <a16:colId xmlns="" xmlns:a16="http://schemas.microsoft.com/office/drawing/2014/main" val="1138882096"/>
                    </a:ext>
                  </a:extLst>
                </a:gridCol>
              </a:tblGrid>
              <a:tr h="6048672">
                <a:tc>
                  <a:txBody>
                    <a:bodyPr/>
                    <a:lstStyle/>
                    <a:p>
                      <a:pPr algn="l">
                        <a:lnSpc>
                          <a:spcPct val="110000"/>
                        </a:lnSpc>
                        <a:spcAft>
                          <a:spcPts val="0"/>
                        </a:spcAft>
                      </a:pPr>
                      <a:r>
                        <a:rPr lang="en-US" sz="2000" b="1" dirty="0">
                          <a:effectLst/>
                          <a:latin typeface="Calibri" panose="020F0502020204030204" pitchFamily="34" charset="0"/>
                          <a:ea typeface="+mn-ea"/>
                          <a:cs typeface="Calibri" panose="020F0502020204030204" pitchFamily="34" charset="0"/>
                        </a:rPr>
                        <a:t>Report</a:t>
                      </a:r>
                      <a:r>
                        <a:rPr lang="en-US" sz="2000" b="1" baseline="0" dirty="0">
                          <a:effectLst/>
                          <a:latin typeface="Calibri" panose="020F0502020204030204" pitchFamily="34" charset="0"/>
                          <a:ea typeface="+mn-ea"/>
                          <a:cs typeface="Calibri" panose="020F0502020204030204" pitchFamily="34" charset="0"/>
                        </a:rPr>
                        <a:t> to the Council for the Built Environment and Engineering Council of South </a:t>
                      </a:r>
                      <a:r>
                        <a:rPr lang="en-US" sz="2000" b="1" baseline="0" dirty="0" smtClean="0">
                          <a:effectLst/>
                          <a:latin typeface="Calibri" panose="020F0502020204030204" pitchFamily="34" charset="0"/>
                          <a:ea typeface="+mn-ea"/>
                          <a:cs typeface="Calibri" panose="020F0502020204030204" pitchFamily="34" charset="0"/>
                        </a:rPr>
                        <a:t>Africa</a:t>
                      </a:r>
                    </a:p>
                    <a:p>
                      <a:pPr algn="l">
                        <a:lnSpc>
                          <a:spcPct val="110000"/>
                        </a:lnSpc>
                        <a:spcAft>
                          <a:spcPts val="0"/>
                        </a:spcAft>
                      </a:pPr>
                      <a:endParaRPr lang="en-US" sz="2000" b="1" baseline="0" dirty="0" smtClean="0">
                        <a:effectLst/>
                        <a:latin typeface="Calibri" panose="020F0502020204030204" pitchFamily="34" charset="0"/>
                        <a:ea typeface="+mn-ea"/>
                        <a:cs typeface="Calibri" panose="020F0502020204030204" pitchFamily="34" charset="0"/>
                      </a:endParaRPr>
                    </a:p>
                  </a:txBody>
                  <a:tcPr marL="64806" marR="64806" marT="0" marB="0"/>
                </a:tc>
                <a:tc>
                  <a:txBody>
                    <a:bodyPr/>
                    <a:lstStyle/>
                    <a:p>
                      <a:pPr marL="0" marR="0" indent="0" algn="just" defTabSz="914419" rtl="0" eaLnBrk="1" fontAlgn="auto" latinLnBrk="0" hangingPunct="1">
                        <a:lnSpc>
                          <a:spcPct val="100000"/>
                        </a:lnSpc>
                        <a:spcBef>
                          <a:spcPts val="0"/>
                        </a:spcBef>
                        <a:spcAft>
                          <a:spcPts val="0"/>
                        </a:spcAft>
                        <a:buClrTx/>
                        <a:buSzTx/>
                        <a:buFontTx/>
                        <a:buNone/>
                        <a:tabLst/>
                        <a:defRPr/>
                      </a:pPr>
                      <a:r>
                        <a:rPr lang="en-US" sz="1500" kern="1200" dirty="0">
                          <a:solidFill>
                            <a:schemeClr val="tx1"/>
                          </a:solidFill>
                          <a:effectLst/>
                          <a:latin typeface="Calibri" panose="020F0502020204030204" pitchFamily="34" charset="0"/>
                          <a:ea typeface="+mn-ea"/>
                          <a:cs typeface="Calibri" panose="020F0502020204030204" pitchFamily="34" charset="0"/>
                        </a:rPr>
                        <a:t>The Principal Agent failed to act in the interests of the Department and accordingly breached their fiduciary duties towards the DPWI. This is evident in their initiating and certifying a progress payment when no progress was achieved on the project, and overseeing the development of an overstated Bill of Quantities that placed the </a:t>
                      </a:r>
                      <a:r>
                        <a:rPr lang="en-US" sz="1500" kern="1200" dirty="0" smtClean="0">
                          <a:solidFill>
                            <a:schemeClr val="tx1"/>
                          </a:solidFill>
                          <a:effectLst/>
                          <a:latin typeface="Calibri" panose="020F0502020204030204" pitchFamily="34" charset="0"/>
                          <a:ea typeface="+mn-ea"/>
                          <a:cs typeface="Calibri" panose="020F0502020204030204" pitchFamily="34" charset="0"/>
                        </a:rPr>
                        <a:t>Department </a:t>
                      </a:r>
                      <a:r>
                        <a:rPr lang="en-US" sz="1500" kern="1200" dirty="0">
                          <a:solidFill>
                            <a:schemeClr val="tx1"/>
                          </a:solidFill>
                          <a:effectLst/>
                          <a:latin typeface="Calibri" panose="020F0502020204030204" pitchFamily="34" charset="0"/>
                          <a:ea typeface="+mn-ea"/>
                          <a:cs typeface="Calibri" panose="020F0502020204030204" pitchFamily="34" charset="0"/>
                        </a:rPr>
                        <a:t>at risk of financial abuse and exploitation. </a:t>
                      </a:r>
                      <a:r>
                        <a:rPr lang="en-US" sz="1500" b="0" kern="1200" dirty="0">
                          <a:solidFill>
                            <a:schemeClr val="tx1"/>
                          </a:solidFill>
                          <a:effectLst/>
                          <a:latin typeface="Calibri" panose="020F0502020204030204" pitchFamily="34" charset="0"/>
                          <a:ea typeface="+mn-ea"/>
                          <a:cs typeface="Calibri" panose="020F0502020204030204" pitchFamily="34" charset="0"/>
                        </a:rPr>
                        <a:t>It was therefore recommended </a:t>
                      </a:r>
                      <a:r>
                        <a:rPr lang="en-US" sz="1500" kern="1200" dirty="0">
                          <a:solidFill>
                            <a:schemeClr val="tx1"/>
                          </a:solidFill>
                          <a:effectLst/>
                          <a:latin typeface="Calibri" panose="020F0502020204030204" pitchFamily="34" charset="0"/>
                          <a:ea typeface="+mn-ea"/>
                          <a:cs typeface="Calibri" panose="020F0502020204030204" pitchFamily="34" charset="0"/>
                        </a:rPr>
                        <a:t>that their conduct accordingly be referred to the </a:t>
                      </a:r>
                      <a:r>
                        <a:rPr lang="en-US" sz="1500" kern="1200" dirty="0" smtClean="0">
                          <a:solidFill>
                            <a:schemeClr val="tx1"/>
                          </a:solidFill>
                          <a:effectLst/>
                          <a:latin typeface="Calibri" panose="020F0502020204030204" pitchFamily="34" charset="0"/>
                          <a:ea typeface="+mn-ea"/>
                          <a:cs typeface="Calibri" panose="020F0502020204030204" pitchFamily="34" charset="0"/>
                        </a:rPr>
                        <a:t>Council for the Built Environment (CBE) </a:t>
                      </a:r>
                      <a:r>
                        <a:rPr lang="en-US" sz="1500" kern="1200" dirty="0">
                          <a:solidFill>
                            <a:schemeClr val="tx1"/>
                          </a:solidFill>
                          <a:effectLst/>
                          <a:latin typeface="Calibri" panose="020F0502020204030204" pitchFamily="34" charset="0"/>
                          <a:ea typeface="+mn-ea"/>
                          <a:cs typeface="Calibri" panose="020F0502020204030204" pitchFamily="34" charset="0"/>
                        </a:rPr>
                        <a:t>and the Engineering Council of South Africa (ECSA) for further investigation.  </a:t>
                      </a:r>
                      <a:r>
                        <a:rPr lang="en-US" sz="1500" kern="1200" dirty="0" smtClean="0">
                          <a:solidFill>
                            <a:schemeClr val="tx1"/>
                          </a:solidFill>
                          <a:effectLst/>
                          <a:latin typeface="Calibri" panose="020F0502020204030204" pitchFamily="34" charset="0"/>
                          <a:ea typeface="+mn-ea"/>
                          <a:cs typeface="Calibri" panose="020F0502020204030204" pitchFamily="34" charset="0"/>
                        </a:rPr>
                        <a:t>On 16 August 2020 the</a:t>
                      </a:r>
                      <a:r>
                        <a:rPr lang="en-US" sz="1500" kern="1200" baseline="0" dirty="0" smtClean="0">
                          <a:solidFill>
                            <a:schemeClr val="tx1"/>
                          </a:solidFill>
                          <a:effectLst/>
                          <a:latin typeface="Calibri" panose="020F0502020204030204" pitchFamily="34" charset="0"/>
                          <a:ea typeface="+mn-ea"/>
                          <a:cs typeface="Calibri" panose="020F0502020204030204" pitchFamily="34" charset="0"/>
                        </a:rPr>
                        <a:t> </a:t>
                      </a:r>
                      <a:r>
                        <a:rPr lang="en-US" sz="1500" kern="1200" baseline="0" dirty="0">
                          <a:solidFill>
                            <a:schemeClr val="tx1"/>
                          </a:solidFill>
                          <a:effectLst/>
                          <a:latin typeface="Calibri" panose="020F0502020204030204" pitchFamily="34" charset="0"/>
                          <a:ea typeface="+mn-ea"/>
                          <a:cs typeface="Calibri" panose="020F0502020204030204" pitchFamily="34" charset="0"/>
                        </a:rPr>
                        <a:t>Department </a:t>
                      </a:r>
                      <a:r>
                        <a:rPr lang="en-US" sz="1500" kern="1200" baseline="0" dirty="0" smtClean="0">
                          <a:solidFill>
                            <a:schemeClr val="tx1"/>
                          </a:solidFill>
                          <a:effectLst/>
                          <a:latin typeface="Calibri" panose="020F0502020204030204" pitchFamily="34" charset="0"/>
                          <a:ea typeface="+mn-ea"/>
                          <a:cs typeface="Calibri" panose="020F0502020204030204" pitchFamily="34" charset="0"/>
                        </a:rPr>
                        <a:t>sent a letter to CBE requesting that they investigate the matter. CBE has since responded and in this regard it has also been noted that the CBE </a:t>
                      </a:r>
                      <a:r>
                        <a:rPr lang="en-US" sz="1500" kern="1200" baseline="0" dirty="0">
                          <a:solidFill>
                            <a:schemeClr val="tx1"/>
                          </a:solidFill>
                          <a:effectLst/>
                          <a:latin typeface="Calibri" panose="020F0502020204030204" pitchFamily="34" charset="0"/>
                          <a:ea typeface="+mn-ea"/>
                          <a:cs typeface="Calibri" panose="020F0502020204030204" pitchFamily="34" charset="0"/>
                        </a:rPr>
                        <a:t>is an appellant body and does not conduct investigations.</a:t>
                      </a:r>
                    </a:p>
                    <a:p>
                      <a:pPr marL="0" marR="0" indent="0" algn="just" defTabSz="914419" rtl="0" eaLnBrk="1" fontAlgn="auto" latinLnBrk="0" hangingPunct="1">
                        <a:lnSpc>
                          <a:spcPct val="100000"/>
                        </a:lnSpc>
                        <a:spcBef>
                          <a:spcPts val="0"/>
                        </a:spcBef>
                        <a:spcAft>
                          <a:spcPts val="0"/>
                        </a:spcAft>
                        <a:buClrTx/>
                        <a:buSzTx/>
                        <a:buFontTx/>
                        <a:buNone/>
                        <a:tabLst/>
                        <a:defRPr/>
                      </a:pPr>
                      <a:endParaRPr lang="en-US" sz="1500" kern="1200" baseline="0" dirty="0">
                        <a:solidFill>
                          <a:schemeClr val="tx1"/>
                        </a:solidFill>
                        <a:effectLst/>
                        <a:latin typeface="Calibri" panose="020F0502020204030204" pitchFamily="34" charset="0"/>
                        <a:ea typeface="+mn-ea"/>
                        <a:cs typeface="Calibri" panose="020F0502020204030204" pitchFamily="34" charset="0"/>
                      </a:endParaRPr>
                    </a:p>
                    <a:p>
                      <a:pPr marL="0" marR="0" indent="0" algn="just" defTabSz="914419" rtl="0" eaLnBrk="1" fontAlgn="auto" latinLnBrk="0" hangingPunct="1">
                        <a:lnSpc>
                          <a:spcPct val="100000"/>
                        </a:lnSpc>
                        <a:spcBef>
                          <a:spcPts val="0"/>
                        </a:spcBef>
                        <a:spcAft>
                          <a:spcPts val="0"/>
                        </a:spcAft>
                        <a:buClrTx/>
                        <a:buSzTx/>
                        <a:buFontTx/>
                        <a:buNone/>
                        <a:tabLst/>
                        <a:defRPr/>
                      </a:pPr>
                      <a:r>
                        <a:rPr lang="en-US" sz="1500" kern="1200" baseline="0" dirty="0">
                          <a:solidFill>
                            <a:schemeClr val="tx1"/>
                          </a:solidFill>
                          <a:effectLst/>
                          <a:latin typeface="Calibri" panose="020F0502020204030204" pitchFamily="34" charset="0"/>
                          <a:ea typeface="+mn-ea"/>
                          <a:cs typeface="Calibri" panose="020F0502020204030204" pitchFamily="34" charset="0"/>
                        </a:rPr>
                        <a:t>As a result we have referred the matter to the Construction Industry Development Board (CIDB) on 06 October 2020 for further investigation. On 23 November 2020 the CIDB requested the investigation report as well as relevant details to support their own investigation. Having served final internal disciplinary charges, the relevant reports were submitted to CIBD on 11 February 2021. CIBD has acknowledged the receipt of the report on 12 February 2021</a:t>
                      </a:r>
                      <a:r>
                        <a:rPr lang="en-US" sz="1500" kern="1200" baseline="0" dirty="0" smtClean="0">
                          <a:solidFill>
                            <a:schemeClr val="tx1"/>
                          </a:solidFill>
                          <a:effectLst/>
                          <a:latin typeface="Calibri" panose="020F0502020204030204" pitchFamily="34" charset="0"/>
                          <a:ea typeface="+mn-ea"/>
                          <a:cs typeface="Calibri" panose="020F0502020204030204" pitchFamily="34" charset="0"/>
                        </a:rPr>
                        <a:t>.</a:t>
                      </a:r>
                      <a:r>
                        <a:rPr kumimoji="0" lang="en-US" sz="1500" b="0" i="0" u="none" strike="noStrike" kern="1200" cap="none" spc="0" normalizeH="0" baseline="0" noProof="0" dirty="0" smtClean="0">
                          <a:ln>
                            <a:noFill/>
                          </a:ln>
                          <a:solidFill>
                            <a:schemeClr val="tx1"/>
                          </a:solidFill>
                          <a:effectLst/>
                          <a:uLnTx/>
                          <a:uFillTx/>
                          <a:latin typeface="Calibri" panose="020F0502020204030204" pitchFamily="34" charset="0"/>
                          <a:ea typeface="+mn-ea"/>
                          <a:cs typeface="Calibri" panose="020F0502020204030204" pitchFamily="34" charset="0"/>
                        </a:rPr>
                        <a:t> However on the same date the CIDB requested that the complaint including the investigation report must be submitted to them by the SIU and not the Department. The Department must not be involved in this process</a:t>
                      </a:r>
                      <a:r>
                        <a:rPr lang="en-US" sz="1500" kern="1200" baseline="0" dirty="0" smtClean="0">
                          <a:solidFill>
                            <a:schemeClr val="tx1"/>
                          </a:solidFill>
                          <a:effectLst/>
                          <a:latin typeface="Calibri" panose="020F0502020204030204" pitchFamily="34" charset="0"/>
                          <a:ea typeface="+mn-ea"/>
                          <a:cs typeface="Calibri" panose="020F0502020204030204" pitchFamily="34" charset="0"/>
                        </a:rPr>
                        <a:t> </a:t>
                      </a:r>
                      <a:r>
                        <a:rPr lang="en-US" sz="1500" kern="1200" baseline="0" dirty="0">
                          <a:solidFill>
                            <a:schemeClr val="tx1"/>
                          </a:solidFill>
                          <a:effectLst/>
                          <a:latin typeface="Calibri" panose="020F0502020204030204" pitchFamily="34" charset="0"/>
                          <a:ea typeface="+mn-ea"/>
                          <a:cs typeface="Calibri" panose="020F0502020204030204" pitchFamily="34" charset="0"/>
                        </a:rPr>
                        <a:t>The </a:t>
                      </a:r>
                      <a:r>
                        <a:rPr lang="en-US" sz="1500" kern="1200" baseline="0" dirty="0" smtClean="0">
                          <a:solidFill>
                            <a:schemeClr val="tx1"/>
                          </a:solidFill>
                          <a:effectLst/>
                          <a:latin typeface="Calibri" panose="020F0502020204030204" pitchFamily="34" charset="0"/>
                          <a:ea typeface="+mn-ea"/>
                          <a:cs typeface="Calibri" panose="020F0502020204030204" pitchFamily="34" charset="0"/>
                        </a:rPr>
                        <a:t>CIDB has indicated </a:t>
                      </a:r>
                      <a:r>
                        <a:rPr lang="en-US" sz="1500" kern="1200" baseline="0" dirty="0">
                          <a:solidFill>
                            <a:schemeClr val="tx1"/>
                          </a:solidFill>
                          <a:effectLst/>
                          <a:latin typeface="Calibri" panose="020F0502020204030204" pitchFamily="34" charset="0"/>
                          <a:ea typeface="+mn-ea"/>
                          <a:cs typeface="Calibri" panose="020F0502020204030204" pitchFamily="34" charset="0"/>
                        </a:rPr>
                        <a:t>that the </a:t>
                      </a:r>
                      <a:r>
                        <a:rPr lang="en-US" sz="1500" kern="1200" baseline="0" dirty="0" smtClean="0">
                          <a:solidFill>
                            <a:schemeClr val="tx1"/>
                          </a:solidFill>
                          <a:effectLst/>
                          <a:latin typeface="Calibri" panose="020F0502020204030204" pitchFamily="34" charset="0"/>
                          <a:ea typeface="+mn-ea"/>
                          <a:cs typeface="Calibri" panose="020F0502020204030204" pitchFamily="34" charset="0"/>
                        </a:rPr>
                        <a:t>investigation has not commenced since they are still waiting on certain documentation from the SIU.</a:t>
                      </a:r>
                      <a:endParaRPr lang="en-US" sz="1500" kern="1200" baseline="0" dirty="0">
                        <a:solidFill>
                          <a:schemeClr val="tx1"/>
                        </a:solidFill>
                        <a:effectLst/>
                        <a:latin typeface="Calibri" panose="020F0502020204030204" pitchFamily="34" charset="0"/>
                        <a:ea typeface="+mn-ea"/>
                        <a:cs typeface="Calibri" panose="020F0502020204030204" pitchFamily="34" charset="0"/>
                      </a:endParaRPr>
                    </a:p>
                    <a:p>
                      <a:pPr algn="just"/>
                      <a:endParaRPr lang="en-US" sz="1500" kern="1200" baseline="0" dirty="0">
                        <a:solidFill>
                          <a:schemeClr val="tx1"/>
                        </a:solidFill>
                        <a:effectLst/>
                        <a:latin typeface="Calibri" panose="020F0502020204030204" pitchFamily="34" charset="0"/>
                        <a:ea typeface="+mn-ea"/>
                        <a:cs typeface="Calibri" panose="020F0502020204030204" pitchFamily="34" charset="0"/>
                      </a:endParaRPr>
                    </a:p>
                    <a:p>
                      <a:pPr>
                        <a:spcAft>
                          <a:spcPts val="0"/>
                        </a:spcAft>
                      </a:pPr>
                      <a:r>
                        <a:rPr lang="en-US" sz="1500" kern="1200" baseline="0" dirty="0">
                          <a:solidFill>
                            <a:schemeClr val="tx1"/>
                          </a:solidFill>
                          <a:effectLst/>
                          <a:latin typeface="Calibri" panose="020F0502020204030204" pitchFamily="34" charset="0"/>
                          <a:ea typeface="+mn-ea"/>
                          <a:cs typeface="Calibri" panose="020F0502020204030204" pitchFamily="34" charset="0"/>
                        </a:rPr>
                        <a:t>The </a:t>
                      </a:r>
                      <a:r>
                        <a:rPr lang="en-US" sz="1500" kern="1200" baseline="0" dirty="0" smtClean="0">
                          <a:solidFill>
                            <a:schemeClr val="tx1"/>
                          </a:solidFill>
                          <a:effectLst/>
                          <a:latin typeface="Calibri" panose="020F0502020204030204" pitchFamily="34" charset="0"/>
                          <a:ea typeface="+mn-ea"/>
                          <a:cs typeface="Calibri" panose="020F0502020204030204" pitchFamily="34" charset="0"/>
                        </a:rPr>
                        <a:t>Department also submitted </a:t>
                      </a:r>
                      <a:r>
                        <a:rPr lang="en-US" sz="1500" kern="1200" baseline="0" dirty="0">
                          <a:solidFill>
                            <a:schemeClr val="tx1"/>
                          </a:solidFill>
                          <a:effectLst/>
                          <a:latin typeface="Calibri" panose="020F0502020204030204" pitchFamily="34" charset="0"/>
                          <a:ea typeface="+mn-ea"/>
                          <a:cs typeface="Calibri" panose="020F0502020204030204" pitchFamily="34" charset="0"/>
                        </a:rPr>
                        <a:t>the complaint to ECSA to investigate the Directors of </a:t>
                      </a:r>
                      <a:r>
                        <a:rPr lang="en-US" sz="1500" kern="1200" baseline="0" dirty="0" err="1">
                          <a:solidFill>
                            <a:schemeClr val="tx1"/>
                          </a:solidFill>
                          <a:effectLst/>
                          <a:latin typeface="Calibri" panose="020F0502020204030204" pitchFamily="34" charset="0"/>
                          <a:ea typeface="+mn-ea"/>
                          <a:cs typeface="Calibri" panose="020F0502020204030204" pitchFamily="34" charset="0"/>
                        </a:rPr>
                        <a:t>Magwa</a:t>
                      </a:r>
                      <a:r>
                        <a:rPr lang="en-US" sz="1500" kern="1200" baseline="0" dirty="0">
                          <a:solidFill>
                            <a:schemeClr val="tx1"/>
                          </a:solidFill>
                          <a:effectLst/>
                          <a:latin typeface="Calibri" panose="020F0502020204030204" pitchFamily="34" charset="0"/>
                          <a:ea typeface="+mn-ea"/>
                          <a:cs typeface="Calibri" panose="020F0502020204030204" pitchFamily="34" charset="0"/>
                        </a:rPr>
                        <a:t> Construction and </a:t>
                      </a:r>
                      <a:r>
                        <a:rPr lang="en-US" sz="1500" kern="1200" baseline="0" dirty="0" err="1">
                          <a:solidFill>
                            <a:schemeClr val="tx1"/>
                          </a:solidFill>
                          <a:effectLst/>
                          <a:latin typeface="Calibri" panose="020F0502020204030204" pitchFamily="34" charset="0"/>
                          <a:ea typeface="+mn-ea"/>
                          <a:cs typeface="Calibri" panose="020F0502020204030204" pitchFamily="34" charset="0"/>
                        </a:rPr>
                        <a:t>ProfTeam</a:t>
                      </a:r>
                      <a:r>
                        <a:rPr lang="en-US" sz="1500" kern="1200" baseline="0" dirty="0">
                          <a:solidFill>
                            <a:schemeClr val="tx1"/>
                          </a:solidFill>
                          <a:effectLst/>
                          <a:latin typeface="Calibri" panose="020F0502020204030204" pitchFamily="34" charset="0"/>
                          <a:ea typeface="+mn-ea"/>
                          <a:cs typeface="Calibri" panose="020F0502020204030204" pitchFamily="34" charset="0"/>
                        </a:rPr>
                        <a:t> on 11 February 2021. </a:t>
                      </a:r>
                      <a:r>
                        <a:rPr lang="en-US" sz="1500" kern="1200" baseline="0" dirty="0" smtClean="0">
                          <a:solidFill>
                            <a:schemeClr val="tx1"/>
                          </a:solidFill>
                          <a:effectLst/>
                          <a:latin typeface="Calibri" panose="020F0502020204030204" pitchFamily="34" charset="0"/>
                          <a:ea typeface="+mn-ea"/>
                          <a:cs typeface="Calibri" panose="020F0502020204030204" pitchFamily="34" charset="0"/>
                        </a:rPr>
                        <a:t>ECSA acknowledge </a:t>
                      </a:r>
                      <a:r>
                        <a:rPr lang="en-US" sz="1500" kern="1200" baseline="0" dirty="0">
                          <a:solidFill>
                            <a:schemeClr val="tx1"/>
                          </a:solidFill>
                          <a:effectLst/>
                          <a:latin typeface="Calibri" panose="020F0502020204030204" pitchFamily="34" charset="0"/>
                          <a:ea typeface="+mn-ea"/>
                          <a:cs typeface="Calibri" panose="020F0502020204030204" pitchFamily="34" charset="0"/>
                        </a:rPr>
                        <a:t>receipt of the departmental complaint on 11 February 2021</a:t>
                      </a:r>
                      <a:r>
                        <a:rPr lang="en-US" sz="1500" kern="1200" baseline="0" dirty="0" smtClean="0">
                          <a:solidFill>
                            <a:schemeClr val="tx1"/>
                          </a:solidFill>
                          <a:effectLst/>
                          <a:latin typeface="Calibri" panose="020F0502020204030204" pitchFamily="34" charset="0"/>
                          <a:ea typeface="+mn-ea"/>
                          <a:cs typeface="Calibri" panose="020F0502020204030204" pitchFamily="34" charset="0"/>
                        </a:rPr>
                        <a:t>.</a:t>
                      </a:r>
                      <a:r>
                        <a:rPr lang="en-ZA" sz="15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ZA" sz="15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ZA" sz="15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ECSA has indicated that the investigation into the</a:t>
                      </a:r>
                      <a:r>
                        <a:rPr lang="en-ZA"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Directors of both the service providers </a:t>
                      </a:r>
                      <a:r>
                        <a:rPr lang="en-ZA" sz="15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 been completed. However the  investigation report was tabled before their Investigating Committee on 26  October 2021. The Investigating Committee requested a special meeting to go through the </a:t>
                      </a:r>
                      <a:r>
                        <a:rPr lang="en-ZA" sz="15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Beitbridge</a:t>
                      </a:r>
                      <a:r>
                        <a:rPr lang="en-ZA" sz="15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matter due to the size of the report and annexures.</a:t>
                      </a:r>
                      <a:r>
                        <a:rPr lang="en-ZA"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a:t>
                      </a:r>
                      <a:r>
                        <a:rPr lang="en-ZA" sz="15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Special Investigating Committee met</a:t>
                      </a:r>
                      <a:r>
                        <a:rPr lang="en-ZA"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last year and resolved </a:t>
                      </a:r>
                      <a:r>
                        <a:rPr lang="en-ZA" sz="1500" dirty="0" smtClean="0">
                          <a:solidFill>
                            <a:schemeClr val="tx1"/>
                          </a:solidFill>
                          <a:effectLst/>
                          <a:latin typeface="Calibri" panose="020F0502020204030204" pitchFamily="34" charset="0"/>
                          <a:ea typeface="Calibri" panose="020F0502020204030204" pitchFamily="34" charset="0"/>
                        </a:rPr>
                        <a:t>that the matter must investigated further.</a:t>
                      </a:r>
                    </a:p>
                    <a:p>
                      <a:r>
                        <a:rPr lang="en-ZA" sz="1500" kern="1200" dirty="0" smtClean="0">
                          <a:solidFill>
                            <a:schemeClr val="tx1"/>
                          </a:solidFill>
                          <a:effectLst/>
                          <a:latin typeface="+mn-lt"/>
                          <a:ea typeface="+mn-ea"/>
                          <a:cs typeface="+mn-cs"/>
                        </a:rPr>
                        <a:t> </a:t>
                      </a:r>
                      <a:endParaRPr lang="en-ZA" sz="15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ZA" sz="15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 </a:t>
                      </a:r>
                      <a:r>
                        <a:rPr lang="en-ZA" sz="15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 March 2022</a:t>
                      </a:r>
                      <a:r>
                        <a:rPr lang="en-ZA" sz="15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 Acting Director General met with ECSA and on the same day confirmed in writing that ECSA should investigate the conduct of all engineers involved in the project – those within DPWI as well as those contracted or subcontracted to the DPWI. </a:t>
                      </a:r>
                      <a:r>
                        <a:rPr lang="en-US" sz="1500" kern="1200" baseline="0" dirty="0" smtClean="0">
                          <a:solidFill>
                            <a:schemeClr val="tx1"/>
                          </a:solidFill>
                          <a:effectLst/>
                          <a:latin typeface="Calibri" panose="020F0502020204030204" pitchFamily="34" charset="0"/>
                          <a:ea typeface="+mn-ea"/>
                          <a:cs typeface="Calibri" panose="020F0502020204030204" pitchFamily="34" charset="0"/>
                        </a:rPr>
                        <a:t> </a:t>
                      </a:r>
                    </a:p>
                    <a:p>
                      <a:endParaRPr lang="en-US" sz="1500" b="1" kern="1200" baseline="0" dirty="0" smtClean="0">
                        <a:solidFill>
                          <a:schemeClr val="tx1"/>
                        </a:solidFill>
                        <a:effectLst/>
                        <a:latin typeface="Calibri" panose="020F0502020204030204" pitchFamily="34" charset="0"/>
                        <a:ea typeface="+mn-ea"/>
                        <a:cs typeface="Calibri" panose="020F0502020204030204" pitchFamily="34" charset="0"/>
                      </a:endParaRPr>
                    </a:p>
                    <a:p>
                      <a:r>
                        <a:rPr lang="en-US" sz="1500" b="1" kern="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ECSA has indicated that their investigation has been concluded and endorsed by their Investigation Committee. The report will now be tabled to the ECSA Council approval prior to release. </a:t>
                      </a:r>
                      <a:endParaRPr lang="en-ZA" sz="1500" b="1" kern="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500" b="1" kern="1200" baseline="0" dirty="0" smtClean="0">
                        <a:solidFill>
                          <a:srgbClr val="FFFF00"/>
                        </a:solidFill>
                        <a:effectLst/>
                        <a:latin typeface="Calibri" panose="020F0502020204030204" pitchFamily="34" charset="0"/>
                        <a:ea typeface="+mn-ea"/>
                        <a:cs typeface="Calibri" panose="020F0502020204030204" pitchFamily="34" charset="0"/>
                      </a:endParaRPr>
                    </a:p>
                    <a:p>
                      <a:endParaRPr lang="en-US" sz="1500" b="1" kern="1200" baseline="0" dirty="0">
                        <a:solidFill>
                          <a:srgbClr val="FFFF00"/>
                        </a:solidFill>
                        <a:effectLst/>
                        <a:latin typeface="Calibri" panose="020F0502020204030204" pitchFamily="34" charset="0"/>
                        <a:ea typeface="+mn-ea"/>
                        <a:cs typeface="Calibri" panose="020F0502020204030204" pitchFamily="34" charset="0"/>
                      </a:endParaRPr>
                    </a:p>
                  </a:txBody>
                  <a:tcPr marL="64806" marR="64806" marT="0" marB="0"/>
                </a:tc>
                <a:extLst>
                  <a:ext uri="{0D108BD9-81ED-4DB2-BD59-A6C34878D82A}">
                    <a16:rowId xmlns="" xmlns:a16="http://schemas.microsoft.com/office/drawing/2014/main" val="2128949327"/>
                  </a:ext>
                </a:extLst>
              </a:tr>
            </a:tbl>
          </a:graphicData>
        </a:graphic>
      </p:graphicFrame>
      <p:sp>
        <p:nvSpPr>
          <p:cNvPr id="5" name="Title 1">
            <a:extLst>
              <a:ext uri="{FF2B5EF4-FFF2-40B4-BE49-F238E27FC236}">
                <a16:creationId xmlns="" xmlns:a16="http://schemas.microsoft.com/office/drawing/2014/main" id="{D0C8041C-DFAE-4E3B-A9B3-B2BE39BA7C25}"/>
              </a:ext>
            </a:extLst>
          </p:cNvPr>
          <p:cNvSpPr txBox="1">
            <a:spLocks/>
          </p:cNvSpPr>
          <p:nvPr/>
        </p:nvSpPr>
        <p:spPr>
          <a:xfrm>
            <a:off x="191493" y="43194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3: PROGRESS: </a:t>
            </a:r>
            <a:r>
              <a:rPr lang="en-US" sz="3000" i="1" dirty="0" smtClean="0"/>
              <a:t>Recommendations from DPWI &amp; SIU investigations</a:t>
            </a:r>
            <a:endParaRPr lang="en-ZA" sz="3000" i="1" dirty="0">
              <a:solidFill>
                <a:srgbClr val="FF0000"/>
              </a:solidFill>
            </a:endParaRPr>
          </a:p>
        </p:txBody>
      </p:sp>
      <p:sp>
        <p:nvSpPr>
          <p:cNvPr id="4" name="TextBox 3"/>
          <p:cNvSpPr txBox="1"/>
          <p:nvPr/>
        </p:nvSpPr>
        <p:spPr>
          <a:xfrm>
            <a:off x="198930" y="3024237"/>
            <a:ext cx="692818" cy="369332"/>
          </a:xfrm>
          <a:prstGeom prst="rect">
            <a:avLst/>
          </a:prstGeom>
          <a:solidFill>
            <a:srgbClr val="FFFF00"/>
          </a:solidFill>
        </p:spPr>
        <p:txBody>
          <a:bodyPr wrap="none" rtlCol="0">
            <a:spAutoFit/>
          </a:bodyPr>
          <a:lstStyle/>
          <a:p>
            <a:r>
              <a:rPr lang="en-ZA" b="1" dirty="0" smtClean="0"/>
              <a:t>GRC</a:t>
            </a:r>
            <a:endParaRPr lang="en-ZA" b="1" dirty="0"/>
          </a:p>
        </p:txBody>
      </p:sp>
    </p:spTree>
    <p:extLst>
      <p:ext uri="{BB962C8B-B14F-4D97-AF65-F5344CB8AC3E}">
        <p14:creationId xmlns:p14="http://schemas.microsoft.com/office/powerpoint/2010/main" xmlns="" val="34353005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 xmlns:a16="http://schemas.microsoft.com/office/drawing/2014/main" id="{BC55959B-C655-5C41-9218-75B865D299AD}"/>
              </a:ext>
            </a:extLst>
          </p:cNvPr>
          <p:cNvGraphicFramePr>
            <a:graphicFrameLocks noGrp="1"/>
          </p:cNvGraphicFramePr>
          <p:nvPr>
            <p:extLst>
              <p:ext uri="{D42A27DB-BD31-4B8C-83A1-F6EECF244321}">
                <p14:modId xmlns:p14="http://schemas.microsoft.com/office/powerpoint/2010/main" xmlns="" val="1600639964"/>
              </p:ext>
            </p:extLst>
          </p:nvPr>
        </p:nvGraphicFramePr>
        <p:xfrm>
          <a:off x="103670" y="1656085"/>
          <a:ext cx="15137496" cy="6736525"/>
        </p:xfrm>
        <a:graphic>
          <a:graphicData uri="http://schemas.openxmlformats.org/drawingml/2006/table">
            <a:tbl>
              <a:tblPr firstCol="1" bandRow="1">
                <a:tableStyleId>{93296810-A885-4BE3-A3E7-6D5BEEA58F35}</a:tableStyleId>
              </a:tblPr>
              <a:tblGrid>
                <a:gridCol w="2392079">
                  <a:extLst>
                    <a:ext uri="{9D8B030D-6E8A-4147-A177-3AD203B41FA5}">
                      <a16:colId xmlns="" xmlns:a16="http://schemas.microsoft.com/office/drawing/2014/main" val="1001693843"/>
                    </a:ext>
                  </a:extLst>
                </a:gridCol>
                <a:gridCol w="12745417">
                  <a:extLst>
                    <a:ext uri="{9D8B030D-6E8A-4147-A177-3AD203B41FA5}">
                      <a16:colId xmlns="" xmlns:a16="http://schemas.microsoft.com/office/drawing/2014/main" val="1138882096"/>
                    </a:ext>
                  </a:extLst>
                </a:gridCol>
              </a:tblGrid>
              <a:tr h="5472649">
                <a:tc>
                  <a:txBody>
                    <a:bodyPr/>
                    <a:lstStyle/>
                    <a:p>
                      <a:pPr algn="l">
                        <a:lnSpc>
                          <a:spcPct val="100000"/>
                        </a:lnSpc>
                        <a:spcAft>
                          <a:spcPts val="0"/>
                        </a:spcAft>
                      </a:pPr>
                      <a:r>
                        <a:rPr lang="en-ZA" sz="1600" b="1" kern="1200" baseline="0" dirty="0">
                          <a:solidFill>
                            <a:schemeClr val="bg1"/>
                          </a:solidFill>
                          <a:effectLst/>
                          <a:latin typeface="Calibri" panose="020F0502020204030204" pitchFamily="34" charset="0"/>
                          <a:ea typeface="+mn-ea"/>
                          <a:cs typeface="Calibri" panose="020F0502020204030204" pitchFamily="34" charset="0"/>
                        </a:rPr>
                        <a:t>Systematic Recommendations</a:t>
                      </a:r>
                    </a:p>
                    <a:p>
                      <a:pPr algn="l">
                        <a:lnSpc>
                          <a:spcPct val="100000"/>
                        </a:lnSpc>
                        <a:spcAft>
                          <a:spcPts val="0"/>
                        </a:spcAft>
                      </a:pPr>
                      <a:endParaRPr lang="en-ZA" sz="1600" b="1" kern="1200" baseline="0" dirty="0">
                        <a:solidFill>
                          <a:schemeClr val="bg1"/>
                        </a:solidFill>
                        <a:effectLst/>
                        <a:latin typeface="Calibri" panose="020F0502020204030204" pitchFamily="34" charset="0"/>
                        <a:ea typeface="+mn-ea"/>
                        <a:cs typeface="Calibri" panose="020F0502020204030204" pitchFamily="34" charset="0"/>
                      </a:endParaRPr>
                    </a:p>
                    <a:p>
                      <a:pPr marL="285750" indent="-285750" algn="l">
                        <a:lnSpc>
                          <a:spcPct val="100000"/>
                        </a:lnSpc>
                        <a:spcAft>
                          <a:spcPts val="0"/>
                        </a:spcAft>
                        <a:buFontTx/>
                        <a:buChar char="-"/>
                      </a:pPr>
                      <a:r>
                        <a:rPr lang="en-ZA" sz="1600" b="1" kern="1200" baseline="0" dirty="0">
                          <a:solidFill>
                            <a:schemeClr val="bg1"/>
                          </a:solidFill>
                          <a:effectLst/>
                          <a:latin typeface="Calibri" panose="020F0502020204030204" pitchFamily="34" charset="0"/>
                          <a:ea typeface="+mn-ea"/>
                          <a:cs typeface="Calibri" panose="020F0502020204030204" pitchFamily="34" charset="0"/>
                        </a:rPr>
                        <a:t>Training &amp; Awareness</a:t>
                      </a:r>
                    </a:p>
                    <a:p>
                      <a:pPr marL="285750" indent="-285750" algn="l">
                        <a:lnSpc>
                          <a:spcPct val="100000"/>
                        </a:lnSpc>
                        <a:spcAft>
                          <a:spcPts val="0"/>
                        </a:spcAft>
                        <a:buFontTx/>
                        <a:buChar char="-"/>
                      </a:pPr>
                      <a:r>
                        <a:rPr lang="en-ZA" sz="1600" b="1" kern="1200" baseline="0" dirty="0">
                          <a:solidFill>
                            <a:schemeClr val="bg1"/>
                          </a:solidFill>
                          <a:effectLst/>
                          <a:latin typeface="Calibri" panose="020F0502020204030204" pitchFamily="34" charset="0"/>
                          <a:ea typeface="+mn-ea"/>
                          <a:cs typeface="Calibri" panose="020F0502020204030204" pitchFamily="34" charset="0"/>
                        </a:rPr>
                        <a:t>Quality Control </a:t>
                      </a:r>
                      <a:endParaRPr lang="en-ZA"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285750" indent="-285750" algn="l">
                        <a:lnSpc>
                          <a:spcPct val="100000"/>
                        </a:lnSpc>
                        <a:spcAft>
                          <a:spcPts val="0"/>
                        </a:spcAft>
                        <a:buFontTx/>
                        <a:buChar char="-"/>
                      </a:pPr>
                      <a:endParaRPr lang="en-GB"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0" indent="0" algn="l">
                        <a:lnSpc>
                          <a:spcPct val="100000"/>
                        </a:lnSpc>
                        <a:spcAft>
                          <a:spcPts val="0"/>
                        </a:spcAft>
                        <a:buFontTx/>
                        <a:buNone/>
                      </a:pPr>
                      <a:endParaRPr lang="en-GB"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285750" indent="-285750" algn="l">
                        <a:lnSpc>
                          <a:spcPct val="100000"/>
                        </a:lnSpc>
                        <a:spcAft>
                          <a:spcPts val="0"/>
                        </a:spcAft>
                        <a:buFontTx/>
                        <a:buChar char="-"/>
                      </a:pPr>
                      <a:endParaRPr lang="en-ZA"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285750" indent="-285750" algn="l">
                        <a:lnSpc>
                          <a:spcPct val="100000"/>
                        </a:lnSpc>
                        <a:spcAft>
                          <a:spcPts val="0"/>
                        </a:spcAft>
                        <a:buFontTx/>
                        <a:buChar char="-"/>
                      </a:pPr>
                      <a:endParaRPr lang="en-ZA"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285750" indent="-285750" algn="l">
                        <a:lnSpc>
                          <a:spcPct val="100000"/>
                        </a:lnSpc>
                        <a:spcAft>
                          <a:spcPts val="0"/>
                        </a:spcAft>
                        <a:buFontTx/>
                        <a:buChar char="-"/>
                      </a:pPr>
                      <a:endParaRPr lang="en-ZA"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0" indent="0" algn="l">
                        <a:lnSpc>
                          <a:spcPct val="100000"/>
                        </a:lnSpc>
                        <a:spcAft>
                          <a:spcPts val="0"/>
                        </a:spcAft>
                        <a:buFontTx/>
                        <a:buNone/>
                      </a:pPr>
                      <a:endParaRPr lang="en-ZA"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0" indent="0" algn="l">
                        <a:lnSpc>
                          <a:spcPct val="100000"/>
                        </a:lnSpc>
                        <a:spcAft>
                          <a:spcPts val="0"/>
                        </a:spcAft>
                        <a:buFontTx/>
                        <a:buNone/>
                      </a:pPr>
                      <a:endParaRPr lang="en-ZA"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0" indent="0" algn="l">
                        <a:lnSpc>
                          <a:spcPct val="100000"/>
                        </a:lnSpc>
                        <a:spcAft>
                          <a:spcPts val="0"/>
                        </a:spcAft>
                        <a:buFontTx/>
                        <a:buNone/>
                      </a:pPr>
                      <a:endParaRPr lang="en-ZA"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0" indent="0" algn="l">
                        <a:lnSpc>
                          <a:spcPct val="100000"/>
                        </a:lnSpc>
                        <a:spcAft>
                          <a:spcPts val="0"/>
                        </a:spcAft>
                        <a:buFontTx/>
                        <a:buNone/>
                      </a:pPr>
                      <a:endParaRPr lang="en-ZA"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0" indent="0" algn="l">
                        <a:lnSpc>
                          <a:spcPct val="100000"/>
                        </a:lnSpc>
                        <a:spcAft>
                          <a:spcPts val="0"/>
                        </a:spcAft>
                        <a:buFontTx/>
                        <a:buNone/>
                      </a:pPr>
                      <a:endParaRPr lang="en-ZA"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0" indent="0" algn="l">
                        <a:lnSpc>
                          <a:spcPct val="100000"/>
                        </a:lnSpc>
                        <a:spcAft>
                          <a:spcPts val="0"/>
                        </a:spcAft>
                        <a:buFontTx/>
                        <a:buNone/>
                      </a:pPr>
                      <a:endParaRPr lang="en-ZA"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0" indent="0" algn="l">
                        <a:lnSpc>
                          <a:spcPct val="100000"/>
                        </a:lnSpc>
                        <a:spcAft>
                          <a:spcPts val="0"/>
                        </a:spcAft>
                        <a:buFontTx/>
                        <a:buNone/>
                      </a:pPr>
                      <a:endParaRPr lang="en-ZA" sz="1600" b="1" kern="1200" baseline="0" dirty="0" smtClean="0">
                        <a:solidFill>
                          <a:schemeClr val="bg1"/>
                        </a:solidFill>
                        <a:effectLst/>
                        <a:latin typeface="Calibri" panose="020F0502020204030204" pitchFamily="34" charset="0"/>
                        <a:ea typeface="+mn-ea"/>
                        <a:cs typeface="Calibri" panose="020F0502020204030204" pitchFamily="34" charset="0"/>
                      </a:endParaRPr>
                    </a:p>
                    <a:p>
                      <a:pPr marL="0" indent="0" algn="l">
                        <a:lnSpc>
                          <a:spcPct val="100000"/>
                        </a:lnSpc>
                        <a:spcAft>
                          <a:spcPts val="0"/>
                        </a:spcAft>
                        <a:buFontTx/>
                        <a:buNone/>
                      </a:pPr>
                      <a:r>
                        <a:rPr lang="en-ZA" sz="1600" b="1" kern="1200" baseline="0" dirty="0" smtClean="0">
                          <a:solidFill>
                            <a:schemeClr val="bg1"/>
                          </a:solidFill>
                          <a:effectLst/>
                          <a:latin typeface="Calibri" panose="020F0502020204030204" pitchFamily="34" charset="0"/>
                          <a:ea typeface="+mn-ea"/>
                          <a:cs typeface="Calibri" panose="020F0502020204030204" pitchFamily="34" charset="0"/>
                        </a:rPr>
                        <a:t>-IDMS</a:t>
                      </a:r>
                      <a:endParaRPr lang="en-GB" sz="1600" b="1" dirty="0">
                        <a:solidFill>
                          <a:schemeClr val="bg1"/>
                        </a:solidFill>
                        <a:effectLst/>
                        <a:latin typeface="Calibri" panose="020F0502020204030204" pitchFamily="34" charset="0"/>
                        <a:ea typeface="Century Gothic" panose="020B0502020202020204" pitchFamily="34" charset="-128"/>
                        <a:cs typeface="Calibri" panose="020F0502020204030204" pitchFamily="34" charset="0"/>
                      </a:endParaRPr>
                    </a:p>
                  </a:txBody>
                  <a:tcPr marL="64806" marR="64806" marT="0" marB="0"/>
                </a:tc>
                <a:tc>
                  <a:txBody>
                    <a:bodyPr/>
                    <a:lstStyle/>
                    <a:p>
                      <a:pPr rtl="0">
                        <a:lnSpc>
                          <a:spcPct val="100000"/>
                        </a:lnSpc>
                      </a:pPr>
                      <a:r>
                        <a:rPr lang="en-US" sz="1600" b="0" i="0" kern="1200" dirty="0">
                          <a:solidFill>
                            <a:schemeClr val="tx1"/>
                          </a:solidFill>
                          <a:effectLst/>
                          <a:latin typeface="Calibri" panose="020F0502020204030204" pitchFamily="34" charset="0"/>
                          <a:ea typeface="+mn-ea"/>
                          <a:cs typeface="Calibri" panose="020F0502020204030204" pitchFamily="34" charset="0"/>
                        </a:rPr>
                        <a:t>DPWI concluded an </a:t>
                      </a:r>
                      <a:r>
                        <a:rPr lang="en-US" sz="1600" b="1" i="0" kern="1200" dirty="0">
                          <a:solidFill>
                            <a:schemeClr val="tx1"/>
                          </a:solidFill>
                          <a:effectLst/>
                          <a:latin typeface="Calibri" panose="020F0502020204030204" pitchFamily="34" charset="0"/>
                          <a:ea typeface="+mn-ea"/>
                          <a:cs typeface="Calibri" panose="020F0502020204030204" pitchFamily="34" charset="0"/>
                        </a:rPr>
                        <a:t>MOU</a:t>
                      </a:r>
                      <a:r>
                        <a:rPr lang="en-US" sz="1600" b="0" i="0" kern="1200" dirty="0">
                          <a:solidFill>
                            <a:schemeClr val="tx1"/>
                          </a:solidFill>
                          <a:effectLst/>
                          <a:latin typeface="Calibri" panose="020F0502020204030204" pitchFamily="34" charset="0"/>
                          <a:ea typeface="+mn-ea"/>
                          <a:cs typeface="Calibri" panose="020F0502020204030204" pitchFamily="34" charset="0"/>
                        </a:rPr>
                        <a:t> with the National School of Government on 18 December 2020 to facilitate training courses for </a:t>
                      </a:r>
                      <a:r>
                        <a:rPr lang="en-US" sz="1600" b="0" i="0" kern="1200" dirty="0" smtClean="0">
                          <a:solidFill>
                            <a:schemeClr val="tx1"/>
                          </a:solidFill>
                          <a:effectLst/>
                          <a:latin typeface="Calibri" panose="020F0502020204030204" pitchFamily="34" charset="0"/>
                          <a:ea typeface="+mn-ea"/>
                          <a:cs typeface="Calibri" panose="020F0502020204030204" pitchFamily="34" charset="0"/>
                        </a:rPr>
                        <a:t>personnel </a:t>
                      </a:r>
                      <a:r>
                        <a:rPr lang="en-US" sz="1600" b="0" i="0" kern="1200" dirty="0">
                          <a:solidFill>
                            <a:schemeClr val="tx1"/>
                          </a:solidFill>
                          <a:effectLst/>
                          <a:latin typeface="Calibri" panose="020F0502020204030204" pitchFamily="34" charset="0"/>
                          <a:ea typeface="+mn-ea"/>
                          <a:cs typeface="Calibri" panose="020F0502020204030204" pitchFamily="34" charset="0"/>
                        </a:rPr>
                        <a:t>development within Governance, Administration and in particular, SCM. </a:t>
                      </a:r>
                    </a:p>
                    <a:p>
                      <a:pPr rtl="0">
                        <a:lnSpc>
                          <a:spcPct val="100000"/>
                        </a:lnSpc>
                      </a:pPr>
                      <a:r>
                        <a:rPr lang="en-US" sz="1600" b="0" i="0" kern="1200" dirty="0">
                          <a:solidFill>
                            <a:schemeClr val="tx1"/>
                          </a:solidFill>
                          <a:effectLst/>
                          <a:latin typeface="Calibri" panose="020F0502020204030204" pitchFamily="34" charset="0"/>
                          <a:ea typeface="+mn-ea"/>
                          <a:cs typeface="Calibri" panose="020F0502020204030204" pitchFamily="34" charset="0"/>
                        </a:rPr>
                        <a:t/>
                      </a:r>
                      <a:br>
                        <a:rPr lang="en-US" sz="1600" b="0" i="0" kern="1200" dirty="0">
                          <a:solidFill>
                            <a:schemeClr val="tx1"/>
                          </a:solidFill>
                          <a:effectLst/>
                          <a:latin typeface="Calibri" panose="020F0502020204030204" pitchFamily="34" charset="0"/>
                          <a:ea typeface="+mn-ea"/>
                          <a:cs typeface="Calibri" panose="020F0502020204030204" pitchFamily="34" charset="0"/>
                        </a:rPr>
                      </a:br>
                      <a:r>
                        <a:rPr lang="en-US" sz="1600" b="0" i="0" kern="1200" dirty="0">
                          <a:solidFill>
                            <a:schemeClr val="tx1"/>
                          </a:solidFill>
                          <a:effectLst/>
                          <a:latin typeface="Calibri" panose="020F0502020204030204" pitchFamily="34" charset="0"/>
                          <a:ea typeface="+mn-ea"/>
                          <a:cs typeface="Calibri" panose="020F0502020204030204" pitchFamily="34" charset="0"/>
                        </a:rPr>
                        <a:t>The Professional Service branch in DPWI </a:t>
                      </a:r>
                      <a:r>
                        <a:rPr lang="en-US" sz="1600" b="0" i="0" kern="1200" dirty="0" smtClean="0">
                          <a:solidFill>
                            <a:schemeClr val="tx1"/>
                          </a:solidFill>
                          <a:effectLst/>
                          <a:latin typeface="Calibri" panose="020F0502020204030204" pitchFamily="34" charset="0"/>
                          <a:ea typeface="+mn-ea"/>
                          <a:cs typeface="Calibri" panose="020F0502020204030204" pitchFamily="34" charset="0"/>
                        </a:rPr>
                        <a:t>has developed a </a:t>
                      </a:r>
                      <a:r>
                        <a:rPr lang="en-US" sz="1600" b="1" i="0" kern="1200" dirty="0">
                          <a:solidFill>
                            <a:schemeClr val="tx1"/>
                          </a:solidFill>
                          <a:effectLst/>
                          <a:latin typeface="Calibri" panose="020F0502020204030204" pitchFamily="34" charset="0"/>
                          <a:ea typeface="+mn-ea"/>
                          <a:cs typeface="Calibri" panose="020F0502020204030204" pitchFamily="34" charset="0"/>
                        </a:rPr>
                        <a:t>Training </a:t>
                      </a:r>
                      <a:r>
                        <a:rPr lang="en-US" sz="1600" b="1" i="0" kern="1200" dirty="0" smtClean="0">
                          <a:solidFill>
                            <a:schemeClr val="tx1"/>
                          </a:solidFill>
                          <a:effectLst/>
                          <a:latin typeface="Calibri" panose="020F0502020204030204" pitchFamily="34" charset="0"/>
                          <a:ea typeface="+mn-ea"/>
                          <a:cs typeface="Calibri" panose="020F0502020204030204" pitchFamily="34" charset="0"/>
                        </a:rPr>
                        <a:t>Strategy</a:t>
                      </a:r>
                      <a:r>
                        <a:rPr lang="en-US" sz="1600" b="1" i="0" kern="1200" baseline="0" dirty="0" smtClean="0">
                          <a:solidFill>
                            <a:schemeClr val="tx1"/>
                          </a:solidFill>
                          <a:effectLst/>
                          <a:latin typeface="Calibri" panose="020F0502020204030204" pitchFamily="34" charset="0"/>
                          <a:ea typeface="+mn-ea"/>
                          <a:cs typeface="Calibri" panose="020F0502020204030204" pitchFamily="34" charset="0"/>
                        </a:rPr>
                        <a:t> </a:t>
                      </a:r>
                      <a:r>
                        <a:rPr lang="en-US" sz="1600" b="0" i="0" kern="1200" baseline="0" dirty="0" smtClean="0">
                          <a:solidFill>
                            <a:schemeClr val="tx1"/>
                          </a:solidFill>
                          <a:effectLst/>
                          <a:latin typeface="Calibri" panose="020F0502020204030204" pitchFamily="34" charset="0"/>
                          <a:ea typeface="+mn-ea"/>
                          <a:cs typeface="Calibri" panose="020F0502020204030204" pitchFamily="34" charset="0"/>
                        </a:rPr>
                        <a:t>that</a:t>
                      </a:r>
                      <a:r>
                        <a:rPr lang="en-US" sz="1600" b="1" i="0" kern="1200" baseline="0" dirty="0" smtClean="0">
                          <a:solidFill>
                            <a:schemeClr val="tx1"/>
                          </a:solidFill>
                          <a:effectLst/>
                          <a:latin typeface="Calibri" panose="020F0502020204030204" pitchFamily="34" charset="0"/>
                          <a:ea typeface="+mn-ea"/>
                          <a:cs typeface="Calibri" panose="020F0502020204030204" pitchFamily="34" charset="0"/>
                        </a:rPr>
                        <a:t> </a:t>
                      </a:r>
                      <a:r>
                        <a:rPr lang="en-US" sz="1600" b="0" i="0" kern="1200" dirty="0" smtClean="0">
                          <a:solidFill>
                            <a:schemeClr val="tx1"/>
                          </a:solidFill>
                          <a:effectLst/>
                          <a:latin typeface="Calibri" panose="020F0502020204030204" pitchFamily="34" charset="0"/>
                          <a:ea typeface="+mn-ea"/>
                          <a:cs typeface="Calibri" panose="020F0502020204030204" pitchFamily="34" charset="0"/>
                        </a:rPr>
                        <a:t>aims </a:t>
                      </a:r>
                      <a:r>
                        <a:rPr lang="en-US" sz="1600" b="0" i="0" kern="1200" dirty="0">
                          <a:solidFill>
                            <a:schemeClr val="tx1"/>
                          </a:solidFill>
                          <a:effectLst/>
                          <a:latin typeface="Calibri" panose="020F0502020204030204" pitchFamily="34" charset="0"/>
                          <a:ea typeface="+mn-ea"/>
                          <a:cs typeface="Calibri" panose="020F0502020204030204" pitchFamily="34" charset="0"/>
                        </a:rPr>
                        <a:t>at </a:t>
                      </a:r>
                      <a:r>
                        <a:rPr lang="en-US" sz="1600" b="0" i="0" kern="1200" dirty="0" err="1" smtClean="0">
                          <a:solidFill>
                            <a:schemeClr val="tx1"/>
                          </a:solidFill>
                          <a:effectLst/>
                          <a:latin typeface="Calibri" panose="020F0502020204030204" pitchFamily="34" charset="0"/>
                          <a:ea typeface="+mn-ea"/>
                          <a:cs typeface="Calibri" panose="020F0502020204030204" pitchFamily="34" charset="0"/>
                        </a:rPr>
                        <a:t>professionalising</a:t>
                      </a:r>
                      <a:r>
                        <a:rPr lang="en-US" sz="1600" b="0" i="0" kern="1200" dirty="0" smtClean="0">
                          <a:solidFill>
                            <a:schemeClr val="tx1"/>
                          </a:solidFill>
                          <a:effectLst/>
                          <a:latin typeface="Calibri" panose="020F0502020204030204" pitchFamily="34" charset="0"/>
                          <a:ea typeface="+mn-ea"/>
                          <a:cs typeface="Calibri" panose="020F0502020204030204" pitchFamily="34" charset="0"/>
                        </a:rPr>
                        <a:t> </a:t>
                      </a:r>
                      <a:r>
                        <a:rPr lang="en-US" sz="1600" b="0" i="0" kern="1200" dirty="0">
                          <a:solidFill>
                            <a:schemeClr val="tx1"/>
                          </a:solidFill>
                          <a:effectLst/>
                          <a:latin typeface="Calibri" panose="020F0502020204030204" pitchFamily="34" charset="0"/>
                          <a:ea typeface="+mn-ea"/>
                          <a:cs typeface="Calibri" panose="020F0502020204030204" pitchFamily="34" charset="0"/>
                        </a:rPr>
                        <a:t>not only SCM officials, </a:t>
                      </a:r>
                      <a:r>
                        <a:rPr lang="en-US" sz="1600" b="0" i="0" kern="1200" dirty="0" smtClean="0">
                          <a:solidFill>
                            <a:schemeClr val="tx1"/>
                          </a:solidFill>
                          <a:effectLst/>
                          <a:latin typeface="Calibri" panose="020F0502020204030204" pitchFamily="34" charset="0"/>
                          <a:ea typeface="+mn-ea"/>
                          <a:cs typeface="Calibri" panose="020F0502020204030204" pitchFamily="34" charset="0"/>
                        </a:rPr>
                        <a:t> but </a:t>
                      </a:r>
                      <a:r>
                        <a:rPr lang="en-US" sz="1600" b="0" i="0" kern="1200" dirty="0">
                          <a:solidFill>
                            <a:schemeClr val="tx1"/>
                          </a:solidFill>
                          <a:effectLst/>
                          <a:latin typeface="Calibri" panose="020F0502020204030204" pitchFamily="34" charset="0"/>
                          <a:ea typeface="+mn-ea"/>
                          <a:cs typeface="Calibri" panose="020F0502020204030204" pitchFamily="34" charset="0"/>
                        </a:rPr>
                        <a:t>all officials in the value chain of </a:t>
                      </a:r>
                      <a:r>
                        <a:rPr lang="en-US" sz="1600" kern="1200" dirty="0">
                          <a:solidFill>
                            <a:schemeClr val="tx1"/>
                          </a:solidFill>
                          <a:effectLst/>
                          <a:latin typeface="Calibri" panose="020F0502020204030204" pitchFamily="34" charset="0"/>
                          <a:ea typeface="+mn-ea"/>
                          <a:cs typeface="Calibri" panose="020F0502020204030204" pitchFamily="34" charset="0"/>
                        </a:rPr>
                        <a:t>core infrastructure delivery and property management functions of the Department</a:t>
                      </a:r>
                      <a:r>
                        <a:rPr lang="en-US" sz="1600" b="0" i="0" kern="1200" dirty="0">
                          <a:solidFill>
                            <a:schemeClr val="tx1"/>
                          </a:solidFill>
                          <a:effectLst/>
                          <a:latin typeface="Calibri" panose="020F0502020204030204" pitchFamily="34" charset="0"/>
                          <a:ea typeface="+mn-ea"/>
                          <a:cs typeface="Calibri" panose="020F0502020204030204" pitchFamily="34" charset="0"/>
                        </a:rPr>
                        <a:t>. </a:t>
                      </a:r>
                      <a:r>
                        <a:rPr lang="en-US" sz="1600" b="0" i="0" kern="1200" dirty="0" smtClean="0">
                          <a:solidFill>
                            <a:schemeClr val="tx1"/>
                          </a:solidFill>
                          <a:effectLst/>
                          <a:latin typeface="Calibri" panose="020F0502020204030204" pitchFamily="34" charset="0"/>
                          <a:ea typeface="+mn-ea"/>
                          <a:cs typeface="Calibri" panose="020F0502020204030204" pitchFamily="34" charset="0"/>
                        </a:rPr>
                        <a:t>Engagements were also held with National Treasury with regard to professionalizing SCM.</a:t>
                      </a:r>
                    </a:p>
                    <a:p>
                      <a:pPr rtl="0">
                        <a:lnSpc>
                          <a:spcPct val="100000"/>
                        </a:lnSpc>
                      </a:pPr>
                      <a:endParaRPr lang="en-US" sz="1600" b="0" i="0" kern="1200" dirty="0" smtClean="0">
                        <a:solidFill>
                          <a:schemeClr val="tx1"/>
                        </a:solidFill>
                        <a:effectLst/>
                        <a:latin typeface="Calibri" panose="020F0502020204030204" pitchFamily="34" charset="0"/>
                        <a:ea typeface="+mn-ea"/>
                        <a:cs typeface="Calibri" panose="020F0502020204030204" pitchFamily="34" charset="0"/>
                      </a:endParaRPr>
                    </a:p>
                    <a:p>
                      <a:pPr rtl="0">
                        <a:lnSpc>
                          <a:spcPct val="100000"/>
                        </a:lnSpc>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Several Bid committee (Bid Specification, Bid Evaluation and Bid Adjudication)</a:t>
                      </a: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training sessions were already conducted and being rolled out through-out the Department. Various other training interventions in aspects of supply chain management and financial management have also been rolled out in the Department. Mandatory</a:t>
                      </a: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training on irregular expenditure is currently underway for all officials.</a:t>
                      </a: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Furthermore, in areas were certain weaknesses were identified, focus training sessions have been planned as part of the preventative controls.</a:t>
                      </a:r>
                    </a:p>
                    <a:p>
                      <a:pPr rtl="0">
                        <a:lnSpc>
                          <a:spcPct val="100000"/>
                        </a:lnSpc>
                      </a:pPr>
                      <a:endParaRPr lang="en-ZA"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Controls are constantly reviewed by Internal Audit and where weaknesses are identified the controls are strengthened and then reevaluated by Internal Audit. Compliance check lists have also been implemented for each control gate in the SCM processes. There are registers in place to record all approvals for deviations from conventional processes as well as for the reporting of these. </a:t>
                      </a:r>
                    </a:p>
                    <a:p>
                      <a:pPr rtl="0">
                        <a:lnSpc>
                          <a:spcPct val="100000"/>
                        </a:lnSpc>
                      </a:pPr>
                      <a:endParaRPr lang="en-US" sz="1600" b="0" i="0" kern="1200" dirty="0" smtClean="0">
                        <a:solidFill>
                          <a:schemeClr val="tx1"/>
                        </a:solidFill>
                        <a:effectLst/>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Calibri" panose="020F0502020204030204" pitchFamily="34" charset="0"/>
                          <a:ea typeface="+mn-ea"/>
                          <a:cs typeface="Calibri" panose="020F0502020204030204" pitchFamily="34" charset="0"/>
                        </a:rPr>
                        <a:t>As </a:t>
                      </a:r>
                      <a:r>
                        <a:rPr lang="en-US" sz="1600" kern="1200" dirty="0">
                          <a:solidFill>
                            <a:schemeClr val="tx1"/>
                          </a:solidFill>
                          <a:effectLst/>
                          <a:latin typeface="Calibri" panose="020F0502020204030204" pitchFamily="34" charset="0"/>
                          <a:ea typeface="+mn-ea"/>
                          <a:cs typeface="Calibri" panose="020F0502020204030204" pitchFamily="34" charset="0"/>
                        </a:rPr>
                        <a:t>part of enhancing efficiencies and compliance within the core infrastructure delivery and property management functions of the Department, the implementation </a:t>
                      </a:r>
                      <a:r>
                        <a:rPr lang="en-US" sz="1600" b="0" kern="1200" dirty="0">
                          <a:solidFill>
                            <a:schemeClr val="tx1"/>
                          </a:solidFill>
                          <a:effectLst/>
                          <a:latin typeface="Calibri" panose="020F0502020204030204" pitchFamily="34" charset="0"/>
                          <a:ea typeface="+mn-ea"/>
                          <a:cs typeface="Calibri" panose="020F0502020204030204" pitchFamily="34" charset="0"/>
                        </a:rPr>
                        <a:t>and rollout of the </a:t>
                      </a:r>
                      <a:r>
                        <a:rPr lang="en-US" sz="1600" b="1" i="1" kern="1200" dirty="0">
                          <a:solidFill>
                            <a:schemeClr val="tx1"/>
                          </a:solidFill>
                          <a:effectLst/>
                          <a:latin typeface="Calibri" panose="020F0502020204030204" pitchFamily="34" charset="0"/>
                          <a:ea typeface="+mn-ea"/>
                          <a:cs typeface="Calibri" panose="020F0502020204030204" pitchFamily="34" charset="0"/>
                        </a:rPr>
                        <a:t>Infrastructure Delivery Management System </a:t>
                      </a:r>
                      <a:r>
                        <a:rPr lang="en-US" sz="1600" b="1" kern="1200" dirty="0">
                          <a:solidFill>
                            <a:schemeClr val="tx1"/>
                          </a:solidFill>
                          <a:effectLst/>
                          <a:latin typeface="Calibri" panose="020F0502020204030204" pitchFamily="34" charset="0"/>
                          <a:ea typeface="+mn-ea"/>
                          <a:cs typeface="Calibri" panose="020F0502020204030204" pitchFamily="34" charset="0"/>
                        </a:rPr>
                        <a:t>(IDMS) </a:t>
                      </a:r>
                      <a:r>
                        <a:rPr lang="en-US" sz="1600" kern="1200" dirty="0">
                          <a:solidFill>
                            <a:schemeClr val="tx1"/>
                          </a:solidFill>
                          <a:effectLst/>
                          <a:latin typeface="Calibri" panose="020F0502020204030204" pitchFamily="34" charset="0"/>
                          <a:ea typeface="+mn-ea"/>
                          <a:cs typeface="Calibri" panose="020F0502020204030204" pitchFamily="34" charset="0"/>
                        </a:rPr>
                        <a:t>is underway. In this regard, a new Operating Model, associated business processes and </a:t>
                      </a:r>
                      <a:r>
                        <a:rPr lang="en-US" sz="1600" kern="1200" dirty="0" smtClean="0">
                          <a:solidFill>
                            <a:schemeClr val="tx1"/>
                          </a:solidFill>
                          <a:effectLst/>
                          <a:latin typeface="Calibri" panose="020F0502020204030204" pitchFamily="34" charset="0"/>
                          <a:ea typeface="+mn-ea"/>
                          <a:cs typeface="Calibri" panose="020F0502020204030204" pitchFamily="34" charset="0"/>
                        </a:rPr>
                        <a:t>30 </a:t>
                      </a:r>
                      <a:r>
                        <a:rPr lang="en-US" sz="1600" kern="1200" dirty="0">
                          <a:solidFill>
                            <a:schemeClr val="tx1"/>
                          </a:solidFill>
                          <a:effectLst/>
                          <a:latin typeface="Calibri" panose="020F0502020204030204" pitchFamily="34" charset="0"/>
                          <a:ea typeface="+mn-ea"/>
                          <a:cs typeface="Calibri" panose="020F0502020204030204" pitchFamily="34" charset="0"/>
                        </a:rPr>
                        <a:t>SOPs have been developed in full alignment and compliance with the IDMS and </a:t>
                      </a:r>
                      <a:r>
                        <a:rPr lang="en-US" sz="1600" i="1" kern="1200" dirty="0">
                          <a:solidFill>
                            <a:schemeClr val="tx1"/>
                          </a:solidFill>
                          <a:effectLst/>
                          <a:latin typeface="Calibri" panose="020F0502020204030204" pitchFamily="34" charset="0"/>
                          <a:ea typeface="+mn-ea"/>
                          <a:cs typeface="Calibri" panose="020F0502020204030204" pitchFamily="34" charset="0"/>
                        </a:rPr>
                        <a:t>Framework for Infrastructure Delivery and Procurement Management</a:t>
                      </a:r>
                      <a:r>
                        <a:rPr lang="en-US" sz="1600" kern="1200" dirty="0">
                          <a:solidFill>
                            <a:schemeClr val="tx1"/>
                          </a:solidFill>
                          <a:effectLst/>
                          <a:latin typeface="Calibri" panose="020F0502020204030204" pitchFamily="34" charset="0"/>
                          <a:ea typeface="+mn-ea"/>
                          <a:cs typeface="Calibri" panose="020F0502020204030204" pitchFamily="34" charset="0"/>
                        </a:rPr>
                        <a:t> (FIDPM). </a:t>
                      </a:r>
                      <a:r>
                        <a:rPr lang="en-US" sz="1600" kern="1200" dirty="0" smtClean="0">
                          <a:solidFill>
                            <a:schemeClr val="tx1"/>
                          </a:solidFill>
                          <a:effectLst/>
                          <a:latin typeface="Calibri" panose="020F0502020204030204" pitchFamily="34" charset="0"/>
                          <a:ea typeface="+mn-ea"/>
                          <a:cs typeface="Calibri" panose="020F0502020204030204" pitchFamily="34" charset="0"/>
                        </a:rPr>
                        <a:t>All material has been made available on a single repository on DPWI servers with Year Zero (setup year) and</a:t>
                      </a:r>
                      <a:r>
                        <a:rPr lang="en-US" sz="1600" kern="1200" baseline="0" dirty="0" smtClean="0">
                          <a:solidFill>
                            <a:schemeClr val="tx1"/>
                          </a:solidFill>
                          <a:effectLst/>
                          <a:latin typeface="Calibri" panose="020F0502020204030204" pitchFamily="34" charset="0"/>
                          <a:ea typeface="+mn-ea"/>
                          <a:cs typeface="Calibri" panose="020F0502020204030204" pitchFamily="34" charset="0"/>
                        </a:rPr>
                        <a:t> the process</a:t>
                      </a:r>
                      <a:r>
                        <a:rPr lang="en-US" sz="1600" kern="1200" dirty="0" smtClean="0">
                          <a:solidFill>
                            <a:schemeClr val="tx1"/>
                          </a:solidFill>
                          <a:effectLst/>
                          <a:latin typeface="Calibri" panose="020F0502020204030204" pitchFamily="34" charset="0"/>
                          <a:ea typeface="+mn-ea"/>
                          <a:cs typeface="Calibri" panose="020F0502020204030204" pitchFamily="34" charset="0"/>
                        </a:rPr>
                        <a:t> commenced on 1 April 2023. </a:t>
                      </a:r>
                      <a:r>
                        <a:rPr lang="en-US" sz="1600" kern="1200" dirty="0" smtClean="0">
                          <a:solidFill>
                            <a:srgbClr val="FF0000"/>
                          </a:solidFill>
                          <a:effectLst/>
                          <a:latin typeface="Calibri" panose="020F0502020204030204" pitchFamily="34" charset="0"/>
                          <a:ea typeface="+mn-ea"/>
                          <a:cs typeface="Calibri" panose="020F0502020204030204" pitchFamily="34" charset="0"/>
                        </a:rPr>
                        <a:t>The implementation plans had to be revised to incorporate ISA Sustainable Infrastructure Development Symposium (SIDS) Methodology as part of Portfolio Planning.</a:t>
                      </a:r>
                    </a:p>
                    <a:p>
                      <a:pPr marL="0" marR="0" lvl="0" indent="0" algn="just" defTabSz="914391"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effectLst/>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Calibri" panose="020F0502020204030204" pitchFamily="34" charset="0"/>
                          <a:ea typeface="+mn-ea"/>
                          <a:cs typeface="Calibri" panose="020F0502020204030204" pitchFamily="34" charset="0"/>
                        </a:rPr>
                        <a:t>As part of the IDMS implementation, SCM processes and SOPs have been developed in line with the </a:t>
                      </a:r>
                      <a:r>
                        <a:rPr lang="en-US" sz="1600" i="0" kern="1200" dirty="0">
                          <a:solidFill>
                            <a:schemeClr val="tx1"/>
                          </a:solidFill>
                          <a:effectLst/>
                          <a:latin typeface="Calibri" panose="020F0502020204030204" pitchFamily="34" charset="0"/>
                          <a:ea typeface="+mn-ea"/>
                          <a:cs typeface="Calibri" panose="020F0502020204030204" pitchFamily="34" charset="0"/>
                        </a:rPr>
                        <a:t>FIDPM</a:t>
                      </a:r>
                      <a:r>
                        <a:rPr lang="en-US" sz="1600" i="1" kern="1200" dirty="0">
                          <a:solidFill>
                            <a:schemeClr val="tx1"/>
                          </a:solidFill>
                          <a:effectLst/>
                          <a:latin typeface="Calibri" panose="020F0502020204030204" pitchFamily="34" charset="0"/>
                          <a:ea typeface="+mn-ea"/>
                          <a:cs typeface="Calibri" panose="020F0502020204030204" pitchFamily="34" charset="0"/>
                        </a:rPr>
                        <a:t> </a:t>
                      </a:r>
                      <a:r>
                        <a:rPr lang="en-US" sz="1600" kern="1200" dirty="0">
                          <a:solidFill>
                            <a:schemeClr val="tx1"/>
                          </a:solidFill>
                          <a:effectLst/>
                          <a:latin typeface="Calibri" panose="020F0502020204030204" pitchFamily="34" charset="0"/>
                          <a:ea typeface="+mn-ea"/>
                          <a:cs typeface="Calibri" panose="020F0502020204030204" pitchFamily="34" charset="0"/>
                        </a:rPr>
                        <a:t>which primarily focuses on governance decision-making points as well as alignment and functions to support good management of infrastructure procurement and delivery. </a:t>
                      </a:r>
                      <a:endParaRPr lang="en-US" sz="1600" kern="1200" dirty="0" smtClean="0">
                        <a:solidFill>
                          <a:schemeClr val="tx1"/>
                        </a:solidFill>
                        <a:effectLst/>
                        <a:latin typeface="Calibri" panose="020F0502020204030204" pitchFamily="34" charset="0"/>
                        <a:ea typeface="+mn-ea"/>
                        <a:cs typeface="Calibri" panose="020F0502020204030204" pitchFamily="34" charset="0"/>
                      </a:endParaRPr>
                    </a:p>
                    <a:p>
                      <a:pPr marL="0" marR="0" lvl="0" indent="0" algn="just" defTabSz="914391" rtl="0" eaLnBrk="1" fontAlgn="auto" latinLnBrk="0" hangingPunct="1">
                        <a:lnSpc>
                          <a:spcPct val="100000"/>
                        </a:lnSpc>
                        <a:spcBef>
                          <a:spcPts val="0"/>
                        </a:spcBef>
                        <a:spcAft>
                          <a:spcPts val="0"/>
                        </a:spcAft>
                        <a:buClrTx/>
                        <a:buSzTx/>
                        <a:buFontTx/>
                        <a:buNone/>
                        <a:tabLst/>
                        <a:defRPr/>
                      </a:pPr>
                      <a:endParaRPr lang="en-ZA" sz="1600" kern="1200" dirty="0">
                        <a:solidFill>
                          <a:schemeClr val="tx1"/>
                        </a:solidFill>
                        <a:effectLst/>
                        <a:latin typeface="Calibri" panose="020F0502020204030204" pitchFamily="34" charset="0"/>
                        <a:ea typeface="+mn-ea"/>
                        <a:cs typeface="Calibri" panose="020F0502020204030204" pitchFamily="34" charset="0"/>
                      </a:endParaRPr>
                    </a:p>
                  </a:txBody>
                  <a:tcPr marL="64806" marR="64806" marT="0" marB="0"/>
                </a:tc>
                <a:extLst>
                  <a:ext uri="{0D108BD9-81ED-4DB2-BD59-A6C34878D82A}">
                    <a16:rowId xmlns="" xmlns:a16="http://schemas.microsoft.com/office/drawing/2014/main" val="10000"/>
                  </a:ext>
                </a:extLst>
              </a:tr>
            </a:tbl>
          </a:graphicData>
        </a:graphic>
      </p:graphicFrame>
      <p:sp>
        <p:nvSpPr>
          <p:cNvPr id="5" name="Title 1">
            <a:extLst>
              <a:ext uri="{FF2B5EF4-FFF2-40B4-BE49-F238E27FC236}">
                <a16:creationId xmlns="" xmlns:a16="http://schemas.microsoft.com/office/drawing/2014/main" id="{D0C8041C-DFAE-4E3B-A9B3-B2BE39BA7C25}"/>
              </a:ext>
            </a:extLst>
          </p:cNvPr>
          <p:cNvSpPr txBox="1">
            <a:spLocks/>
          </p:cNvSpPr>
          <p:nvPr/>
        </p:nvSpPr>
        <p:spPr>
          <a:xfrm>
            <a:off x="191493" y="43194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3: PROGRESS: </a:t>
            </a:r>
            <a:r>
              <a:rPr lang="en-US" sz="3000" i="1" dirty="0" smtClean="0"/>
              <a:t>Recommendations from DPWI &amp; SIU investigations</a:t>
            </a:r>
            <a:endParaRPr lang="en-ZA" sz="3000" i="1" dirty="0">
              <a:solidFill>
                <a:srgbClr val="FF0000"/>
              </a:solidFill>
            </a:endParaRPr>
          </a:p>
        </p:txBody>
      </p:sp>
      <p:sp>
        <p:nvSpPr>
          <p:cNvPr id="4" name="TextBox 3"/>
          <p:cNvSpPr txBox="1"/>
          <p:nvPr/>
        </p:nvSpPr>
        <p:spPr>
          <a:xfrm>
            <a:off x="191493" y="3024237"/>
            <a:ext cx="692818" cy="369332"/>
          </a:xfrm>
          <a:prstGeom prst="rect">
            <a:avLst/>
          </a:prstGeom>
          <a:solidFill>
            <a:srgbClr val="FFFF00"/>
          </a:solidFill>
        </p:spPr>
        <p:txBody>
          <a:bodyPr wrap="none" rtlCol="0">
            <a:spAutoFit/>
          </a:bodyPr>
          <a:lstStyle/>
          <a:p>
            <a:r>
              <a:rPr lang="en-ZA" b="1" dirty="0" smtClean="0"/>
              <a:t>SCM</a:t>
            </a:r>
            <a:endParaRPr lang="en-ZA" b="1" dirty="0"/>
          </a:p>
        </p:txBody>
      </p:sp>
      <p:sp>
        <p:nvSpPr>
          <p:cNvPr id="6" name="TextBox 5"/>
          <p:cNvSpPr txBox="1"/>
          <p:nvPr/>
        </p:nvSpPr>
        <p:spPr>
          <a:xfrm>
            <a:off x="169610" y="6120581"/>
            <a:ext cx="716863" cy="369332"/>
          </a:xfrm>
          <a:prstGeom prst="rect">
            <a:avLst/>
          </a:prstGeom>
          <a:solidFill>
            <a:srgbClr val="FFFF00"/>
          </a:solidFill>
        </p:spPr>
        <p:txBody>
          <a:bodyPr wrap="none" rtlCol="0">
            <a:spAutoFit/>
          </a:bodyPr>
          <a:lstStyle/>
          <a:p>
            <a:r>
              <a:rPr lang="en-ZA" b="1" dirty="0" smtClean="0"/>
              <a:t>PMO</a:t>
            </a:r>
            <a:endParaRPr lang="en-ZA" b="1" dirty="0"/>
          </a:p>
        </p:txBody>
      </p:sp>
    </p:spTree>
    <p:extLst>
      <p:ext uri="{BB962C8B-B14F-4D97-AF65-F5344CB8AC3E}">
        <p14:creationId xmlns:p14="http://schemas.microsoft.com/office/powerpoint/2010/main" xmlns="" val="15499376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C8041C-DFAE-4E3B-A9B3-B2BE39BA7C25}"/>
              </a:ext>
            </a:extLst>
          </p:cNvPr>
          <p:cNvSpPr>
            <a:spLocks noGrp="1"/>
          </p:cNvSpPr>
          <p:nvPr>
            <p:ph type="title"/>
          </p:nvPr>
        </p:nvSpPr>
        <p:spPr>
          <a:xfrm>
            <a:off x="1313884" y="719981"/>
            <a:ext cx="10617307" cy="576064"/>
          </a:xfrm>
          <a:noFill/>
        </p:spPr>
        <p:txBody>
          <a:bodyPr/>
          <a:lstStyle/>
          <a:p>
            <a:pPr algn="l"/>
            <a:r>
              <a:rPr lang="en-US" b="1" dirty="0"/>
              <a:t>RECOMMENDATIONS</a:t>
            </a:r>
          </a:p>
        </p:txBody>
      </p:sp>
      <p:sp>
        <p:nvSpPr>
          <p:cNvPr id="3" name="Content Placeholder 2">
            <a:extLst>
              <a:ext uri="{FF2B5EF4-FFF2-40B4-BE49-F238E27FC236}">
                <a16:creationId xmlns="" xmlns:a16="http://schemas.microsoft.com/office/drawing/2014/main" id="{94172116-1423-414D-B8A6-CD4B62981082}"/>
              </a:ext>
            </a:extLst>
          </p:cNvPr>
          <p:cNvSpPr>
            <a:spLocks noGrp="1"/>
          </p:cNvSpPr>
          <p:nvPr>
            <p:ph idx="1"/>
          </p:nvPr>
        </p:nvSpPr>
        <p:spPr>
          <a:xfrm>
            <a:off x="1055589" y="2304157"/>
            <a:ext cx="13067454" cy="4248472"/>
          </a:xfrm>
          <a:noFill/>
        </p:spPr>
        <p:txBody>
          <a:bodyPr>
            <a:normAutofit/>
          </a:bodyPr>
          <a:lstStyle/>
          <a:p>
            <a:pPr marL="0" lvl="0" indent="0" algn="just">
              <a:lnSpc>
                <a:spcPct val="150000"/>
              </a:lnSpc>
              <a:buClr>
                <a:srgbClr val="2DA2BF"/>
              </a:buClr>
              <a:buNone/>
              <a:defRPr/>
            </a:pPr>
            <a:r>
              <a:rPr lang="en-US" sz="2500" dirty="0">
                <a:latin typeface="Calibri" panose="020F0502020204030204" pitchFamily="34" charset="0"/>
                <a:cs typeface="Calibri" panose="020F0502020204030204" pitchFamily="34" charset="0"/>
              </a:rPr>
              <a:t>It is recommended that the Standing Committee on Public Accounts (SCOPA) notes progress on</a:t>
            </a:r>
            <a:r>
              <a:rPr lang="en-US" sz="2500" dirty="0" smtClean="0">
                <a:latin typeface="Calibri" panose="020F0502020204030204" pitchFamily="34" charset="0"/>
                <a:cs typeface="Calibri" panose="020F0502020204030204" pitchFamily="34" charset="0"/>
              </a:rPr>
              <a:t>:</a:t>
            </a:r>
          </a:p>
          <a:p>
            <a:pPr marL="0" lvl="0" indent="0" algn="just">
              <a:lnSpc>
                <a:spcPct val="150000"/>
              </a:lnSpc>
              <a:buClr>
                <a:srgbClr val="2DA2BF"/>
              </a:buClr>
              <a:buNone/>
              <a:defRPr/>
            </a:pPr>
            <a:endParaRPr lang="en-US" sz="2500" dirty="0">
              <a:latin typeface="Calibri" panose="020F0502020204030204" pitchFamily="34" charset="0"/>
              <a:cs typeface="Calibri" panose="020F0502020204030204" pitchFamily="34" charset="0"/>
            </a:endParaRPr>
          </a:p>
          <a:p>
            <a:pPr marL="457200" indent="-457200" algn="just"/>
            <a:r>
              <a:rPr lang="en-US" sz="2500" dirty="0">
                <a:latin typeface="Calibri" panose="020F0502020204030204" pitchFamily="34" charset="0"/>
                <a:cs typeface="Calibri" panose="020F0502020204030204" pitchFamily="34" charset="0"/>
              </a:rPr>
              <a:t>The Implementation of the recommendations of the Report </a:t>
            </a:r>
            <a:r>
              <a:rPr lang="en-US" sz="2500" dirty="0" smtClean="0">
                <a:latin typeface="Calibri" panose="020F0502020204030204" pitchFamily="34" charset="0"/>
                <a:cs typeface="Calibri" panose="020F0502020204030204" pitchFamily="34" charset="0"/>
              </a:rPr>
              <a:t>(dated </a:t>
            </a:r>
            <a:r>
              <a:rPr lang="en-US" sz="2500" dirty="0">
                <a:latin typeface="Calibri" panose="020F0502020204030204" pitchFamily="34" charset="0"/>
                <a:cs typeface="Calibri" panose="020F0502020204030204" pitchFamily="34" charset="0"/>
              </a:rPr>
              <a:t>17 November </a:t>
            </a:r>
            <a:r>
              <a:rPr lang="en-US" sz="2500" dirty="0" smtClean="0">
                <a:latin typeface="Calibri" panose="020F0502020204030204" pitchFamily="34" charset="0"/>
                <a:cs typeface="Calibri" panose="020F0502020204030204" pitchFamily="34" charset="0"/>
              </a:rPr>
              <a:t>2020) of </a:t>
            </a:r>
            <a:r>
              <a:rPr lang="en-US" sz="2500" dirty="0">
                <a:latin typeface="Calibri" panose="020F0502020204030204" pitchFamily="34" charset="0"/>
                <a:cs typeface="Calibri" panose="020F0502020204030204" pitchFamily="34" charset="0"/>
              </a:rPr>
              <a:t>the SCOPA on its 4 to 6 September </a:t>
            </a:r>
            <a:r>
              <a:rPr lang="en-US" sz="2500" dirty="0" smtClean="0">
                <a:latin typeface="Calibri" panose="020F0502020204030204" pitchFamily="34" charset="0"/>
                <a:cs typeface="Calibri" panose="020F0502020204030204" pitchFamily="34" charset="0"/>
              </a:rPr>
              <a:t>2020 oversight </a:t>
            </a:r>
            <a:r>
              <a:rPr lang="en-US" sz="2500" dirty="0">
                <a:latin typeface="Calibri" panose="020F0502020204030204" pitchFamily="34" charset="0"/>
                <a:cs typeface="Calibri" panose="020F0502020204030204" pitchFamily="34" charset="0"/>
              </a:rPr>
              <a:t>visit to Beitbridge Border </a:t>
            </a:r>
            <a:r>
              <a:rPr lang="en-US" sz="2500" dirty="0" smtClean="0">
                <a:latin typeface="Calibri" panose="020F0502020204030204" pitchFamily="34" charset="0"/>
                <a:cs typeface="Calibri" panose="020F0502020204030204" pitchFamily="34" charset="0"/>
              </a:rPr>
              <a:t>Post, and</a:t>
            </a:r>
          </a:p>
          <a:p>
            <a:pPr marL="457200" indent="-457200" algn="just"/>
            <a:endParaRPr lang="en-US" sz="2500" dirty="0">
              <a:latin typeface="Calibri" panose="020F0502020204030204" pitchFamily="34" charset="0"/>
              <a:cs typeface="Calibri" panose="020F0502020204030204" pitchFamily="34" charset="0"/>
            </a:endParaRPr>
          </a:p>
          <a:p>
            <a:pPr marL="457200" indent="-457200" algn="just"/>
            <a:r>
              <a:rPr lang="en-US" sz="2500" dirty="0">
                <a:latin typeface="Calibri" panose="020F0502020204030204" pitchFamily="34" charset="0"/>
                <a:cs typeface="Calibri" panose="020F0502020204030204" pitchFamily="34" charset="0"/>
              </a:rPr>
              <a:t>The ongoing processes to effect these recommendations and the recommendations of the DPWI/SIU </a:t>
            </a:r>
            <a:r>
              <a:rPr lang="en-US" sz="2500" dirty="0" smtClean="0">
                <a:latin typeface="Calibri" panose="020F0502020204030204" pitchFamily="34" charset="0"/>
                <a:cs typeface="Calibri" panose="020F0502020204030204" pitchFamily="34" charset="0"/>
              </a:rPr>
              <a:t>investigations.</a:t>
            </a:r>
            <a:endParaRPr lang="en-US" sz="2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1761426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97287" y="5776691"/>
            <a:ext cx="3811597" cy="2687474"/>
          </a:xfrm>
          <a:prstGeom prst="rect">
            <a:avLst/>
          </a:prstGeom>
        </p:spPr>
      </p:pic>
      <p:sp>
        <p:nvSpPr>
          <p:cNvPr id="3" name="Rectangle 2"/>
          <p:cNvSpPr/>
          <p:nvPr/>
        </p:nvSpPr>
        <p:spPr>
          <a:xfrm>
            <a:off x="-2" y="-14845"/>
            <a:ext cx="15360651" cy="2549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Subtitle 2"/>
          <p:cNvSpPr>
            <a:spLocks noGrp="1"/>
          </p:cNvSpPr>
          <p:nvPr>
            <p:ph type="subTitle" idx="1"/>
          </p:nvPr>
        </p:nvSpPr>
        <p:spPr>
          <a:xfrm>
            <a:off x="1240386" y="1339135"/>
            <a:ext cx="12025336" cy="4824536"/>
          </a:xfrm>
        </p:spPr>
        <p:txBody>
          <a:bodyPr>
            <a:normAutofit/>
          </a:bodyPr>
          <a:lstStyle/>
          <a:p>
            <a:pPr>
              <a:lnSpc>
                <a:spcPct val="120000"/>
              </a:lnSpc>
            </a:pPr>
            <a:r>
              <a:rPr lang="en-ZA" sz="6000" dirty="0">
                <a:solidFill>
                  <a:schemeClr val="tx1">
                    <a:lumMod val="50000"/>
                    <a:lumOff val="50000"/>
                  </a:schemeClr>
                </a:solidFill>
              </a:rPr>
              <a:t>END</a:t>
            </a:r>
            <a:endParaRPr lang="en-ZA" sz="3528" dirty="0">
              <a:solidFill>
                <a:schemeClr val="tx1">
                  <a:lumMod val="50000"/>
                  <a:lumOff val="50000"/>
                </a:schemeClr>
              </a:solidFill>
            </a:endParaRPr>
          </a:p>
        </p:txBody>
      </p:sp>
      <p:sp>
        <p:nvSpPr>
          <p:cNvPr id="9" name="Right Triangle 8"/>
          <p:cNvSpPr/>
          <p:nvPr/>
        </p:nvSpPr>
        <p:spPr>
          <a:xfrm rot="10800000">
            <a:off x="0" y="5760541"/>
            <a:ext cx="15360650" cy="1860740"/>
          </a:xfrm>
          <a:prstGeom prst="r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Content Placeholder 2"/>
          <p:cNvSpPr txBox="1">
            <a:spLocks/>
          </p:cNvSpPr>
          <p:nvPr/>
        </p:nvSpPr>
        <p:spPr>
          <a:xfrm>
            <a:off x="1209026" y="2808213"/>
            <a:ext cx="8686801" cy="4708962"/>
          </a:xfrm>
          <a:prstGeom prst="rect">
            <a:avLst/>
          </a:prstGeom>
        </p:spPr>
        <p:txBody>
          <a:bodyPr>
            <a:normAutofit/>
          </a:bodyPr>
          <a:lstStyle>
            <a:lvl1pPr marL="255683" indent="-255683" algn="l" defTabSz="681822" rtl="0" eaLnBrk="1" latinLnBrk="1" hangingPunct="1">
              <a:spcBef>
                <a:spcPct val="20000"/>
              </a:spcBef>
              <a:buFont typeface="Arial" pitchFamily="34" charset="0"/>
              <a:buChar char="•"/>
              <a:defRPr sz="2386" kern="1200">
                <a:solidFill>
                  <a:schemeClr val="tx1"/>
                </a:solidFill>
                <a:latin typeface="+mn-lt"/>
                <a:ea typeface="+mn-ea"/>
                <a:cs typeface="+mn-cs"/>
              </a:defRPr>
            </a:lvl1pPr>
            <a:lvl2pPr marL="553981" indent="-213070" algn="l" defTabSz="681822" rtl="0" eaLnBrk="1" latinLnBrk="1" hangingPunct="1">
              <a:spcBef>
                <a:spcPct val="20000"/>
              </a:spcBef>
              <a:buFont typeface="Arial" pitchFamily="34" charset="0"/>
              <a:buChar char="–"/>
              <a:defRPr sz="2088" kern="1200">
                <a:solidFill>
                  <a:schemeClr val="tx1"/>
                </a:solidFill>
                <a:latin typeface="+mn-lt"/>
                <a:ea typeface="+mn-ea"/>
                <a:cs typeface="+mn-cs"/>
              </a:defRPr>
            </a:lvl2pPr>
            <a:lvl3pPr marL="852278" indent="-170456" algn="l" defTabSz="681822" rtl="0" eaLnBrk="1" latinLnBrk="1" hangingPunct="1">
              <a:spcBef>
                <a:spcPct val="20000"/>
              </a:spcBef>
              <a:buFont typeface="Arial" pitchFamily="34" charset="0"/>
              <a:buChar char="•"/>
              <a:defRPr sz="1790" kern="1200">
                <a:solidFill>
                  <a:schemeClr val="tx1"/>
                </a:solidFill>
                <a:latin typeface="+mn-lt"/>
                <a:ea typeface="+mn-ea"/>
                <a:cs typeface="+mn-cs"/>
              </a:defRPr>
            </a:lvl3pPr>
            <a:lvl4pPr marL="1193189" indent="-170456" algn="l" defTabSz="681822" rtl="0" eaLnBrk="1" latinLnBrk="1" hangingPunct="1">
              <a:spcBef>
                <a:spcPct val="20000"/>
              </a:spcBef>
              <a:buFont typeface="Arial" pitchFamily="34" charset="0"/>
              <a:buChar char="–"/>
              <a:defRPr sz="1491" kern="1200">
                <a:solidFill>
                  <a:schemeClr val="tx1"/>
                </a:solidFill>
                <a:latin typeface="+mn-lt"/>
                <a:ea typeface="+mn-ea"/>
                <a:cs typeface="+mn-cs"/>
              </a:defRPr>
            </a:lvl4pPr>
            <a:lvl5pPr marL="1534100" indent="-170456" algn="l" defTabSz="681822" rtl="0" eaLnBrk="1" latinLnBrk="1" hangingPunct="1">
              <a:spcBef>
                <a:spcPct val="20000"/>
              </a:spcBef>
              <a:buFont typeface="Arial" pitchFamily="34" charset="0"/>
              <a:buChar char="»"/>
              <a:defRPr sz="1491" kern="1200">
                <a:solidFill>
                  <a:schemeClr val="tx1"/>
                </a:solidFill>
                <a:latin typeface="+mn-lt"/>
                <a:ea typeface="+mn-ea"/>
                <a:cs typeface="+mn-cs"/>
              </a:defRPr>
            </a:lvl5pPr>
            <a:lvl6pPr marL="1875011" indent="-170456" algn="l" defTabSz="681822" rtl="0" eaLnBrk="1" latinLnBrk="1" hangingPunct="1">
              <a:spcBef>
                <a:spcPct val="20000"/>
              </a:spcBef>
              <a:buFont typeface="Arial" pitchFamily="34" charset="0"/>
              <a:buChar char="•"/>
              <a:defRPr sz="1491" kern="1200">
                <a:solidFill>
                  <a:schemeClr val="tx1"/>
                </a:solidFill>
                <a:latin typeface="+mn-lt"/>
                <a:ea typeface="+mn-ea"/>
                <a:cs typeface="+mn-cs"/>
              </a:defRPr>
            </a:lvl6pPr>
            <a:lvl7pPr marL="2215923" indent="-170456" algn="l" defTabSz="681822" rtl="0" eaLnBrk="1" latinLnBrk="1" hangingPunct="1">
              <a:spcBef>
                <a:spcPct val="20000"/>
              </a:spcBef>
              <a:buFont typeface="Arial" pitchFamily="34" charset="0"/>
              <a:buChar char="•"/>
              <a:defRPr sz="1491" kern="1200">
                <a:solidFill>
                  <a:schemeClr val="tx1"/>
                </a:solidFill>
                <a:latin typeface="+mn-lt"/>
                <a:ea typeface="+mn-ea"/>
                <a:cs typeface="+mn-cs"/>
              </a:defRPr>
            </a:lvl7pPr>
            <a:lvl8pPr marL="2556834" indent="-170456" algn="l" defTabSz="681822" rtl="0" eaLnBrk="1" latinLnBrk="1" hangingPunct="1">
              <a:spcBef>
                <a:spcPct val="20000"/>
              </a:spcBef>
              <a:buFont typeface="Arial" pitchFamily="34" charset="0"/>
              <a:buChar char="•"/>
              <a:defRPr sz="1491" kern="1200">
                <a:solidFill>
                  <a:schemeClr val="tx1"/>
                </a:solidFill>
                <a:latin typeface="+mn-lt"/>
                <a:ea typeface="+mn-ea"/>
                <a:cs typeface="+mn-cs"/>
              </a:defRPr>
            </a:lvl8pPr>
            <a:lvl9pPr marL="2897745" indent="-170456" algn="l" defTabSz="681822" rtl="0" eaLnBrk="1" latinLnBrk="1" hangingPunct="1">
              <a:spcBef>
                <a:spcPct val="20000"/>
              </a:spcBef>
              <a:buFont typeface="Arial" pitchFamily="34" charset="0"/>
              <a:buChar char="•"/>
              <a:defRPr sz="1491" kern="1200">
                <a:solidFill>
                  <a:schemeClr val="tx1"/>
                </a:solidFill>
                <a:latin typeface="+mn-lt"/>
                <a:ea typeface="+mn-ea"/>
                <a:cs typeface="+mn-cs"/>
              </a:defRPr>
            </a:lvl9pPr>
          </a:lstStyle>
          <a:p>
            <a:pPr>
              <a:spcBef>
                <a:spcPts val="1000"/>
              </a:spcBef>
            </a:pPr>
            <a:r>
              <a:rPr lang="en-GB" sz="1400" dirty="0"/>
              <a:t>Department of Public Works and Infrastructure</a:t>
            </a:r>
          </a:p>
          <a:p>
            <a:pPr>
              <a:spcBef>
                <a:spcPts val="1000"/>
              </a:spcBef>
            </a:pPr>
            <a:r>
              <a:rPr lang="en-GB" sz="1400" dirty="0"/>
              <a:t>Head Office</a:t>
            </a:r>
            <a:br>
              <a:rPr lang="en-GB" sz="1400" dirty="0"/>
            </a:br>
            <a:r>
              <a:rPr lang="en-GB" sz="1400" dirty="0"/>
              <a:t>CGO Building</a:t>
            </a:r>
            <a:br>
              <a:rPr lang="en-GB" sz="1400" dirty="0"/>
            </a:br>
            <a:r>
              <a:rPr lang="en-GB" sz="1400" dirty="0" err="1"/>
              <a:t>Cnr</a:t>
            </a:r>
            <a:r>
              <a:rPr lang="en-GB" sz="1400" dirty="0"/>
              <a:t> Bosman and </a:t>
            </a:r>
            <a:r>
              <a:rPr lang="en-GB" sz="1400" dirty="0" err="1"/>
              <a:t>Madiba</a:t>
            </a:r>
            <a:r>
              <a:rPr lang="en-GB" sz="1400" dirty="0"/>
              <a:t/>
            </a:r>
            <a:br>
              <a:rPr lang="en-GB" sz="1400" dirty="0"/>
            </a:br>
            <a:r>
              <a:rPr lang="en-GB" sz="1400" dirty="0"/>
              <a:t>Pretoria Central</a:t>
            </a:r>
            <a:br>
              <a:rPr lang="en-GB" sz="1400" dirty="0"/>
            </a:br>
            <a:r>
              <a:rPr lang="en-GB" sz="1400" dirty="0"/>
              <a:t>Private Bag X65</a:t>
            </a:r>
            <a:br>
              <a:rPr lang="en-GB" sz="1400" dirty="0"/>
            </a:br>
            <a:r>
              <a:rPr lang="en-GB" sz="1400" dirty="0"/>
              <a:t>Pretoria</a:t>
            </a:r>
            <a:br>
              <a:rPr lang="en-GB" sz="1400" dirty="0"/>
            </a:br>
            <a:r>
              <a:rPr lang="en-GB" sz="1400" dirty="0"/>
              <a:t>0001</a:t>
            </a:r>
          </a:p>
          <a:p>
            <a:pPr>
              <a:spcBef>
                <a:spcPts val="1000"/>
              </a:spcBef>
            </a:pPr>
            <a:r>
              <a:rPr lang="en-GB" sz="1400" dirty="0"/>
              <a:t>Website: http://www.publicworks.gov.za </a:t>
            </a:r>
          </a:p>
          <a:p>
            <a:endParaRPr lang="en-GB" sz="1400" dirty="0"/>
          </a:p>
        </p:txBody>
      </p:sp>
      <p:sp>
        <p:nvSpPr>
          <p:cNvPr id="10" name="TextBox 9"/>
          <p:cNvSpPr txBox="1"/>
          <p:nvPr/>
        </p:nvSpPr>
        <p:spPr>
          <a:xfrm>
            <a:off x="5376069" y="1120438"/>
            <a:ext cx="8132752" cy="1298817"/>
          </a:xfrm>
          <a:prstGeom prst="rect">
            <a:avLst/>
          </a:prstGeom>
          <a:noFill/>
        </p:spPr>
        <p:txBody>
          <a:bodyPr wrap="square" rtlCol="0">
            <a:spAutoFit/>
          </a:bodyPr>
          <a:lstStyle/>
          <a:p>
            <a:pPr algn="r" eaLnBrk="1" hangingPunct="1">
              <a:lnSpc>
                <a:spcPct val="150000"/>
              </a:lnSpc>
              <a:spcBef>
                <a:spcPts val="900"/>
              </a:spcBef>
            </a:pPr>
            <a:r>
              <a:rPr lang="en-ZA" altLang="en-US" sz="6000" b="1" dirty="0">
                <a:solidFill>
                  <a:schemeClr val="bg1"/>
                </a:solidFill>
              </a:rPr>
              <a:t>THANK YOU</a:t>
            </a:r>
          </a:p>
        </p:txBody>
      </p:sp>
    </p:spTree>
    <p:custDataLst>
      <p:tags r:id="rId1"/>
    </p:custDataLst>
    <p:extLst>
      <p:ext uri="{BB962C8B-B14F-4D97-AF65-F5344CB8AC3E}">
        <p14:creationId xmlns:p14="http://schemas.microsoft.com/office/powerpoint/2010/main" xmlns="" val="41605516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C8041C-DFAE-4E3B-A9B3-B2BE39BA7C25}"/>
              </a:ext>
            </a:extLst>
          </p:cNvPr>
          <p:cNvSpPr>
            <a:spLocks noGrp="1"/>
          </p:cNvSpPr>
          <p:nvPr>
            <p:ph type="title"/>
          </p:nvPr>
        </p:nvSpPr>
        <p:spPr>
          <a:xfrm>
            <a:off x="1313884" y="719981"/>
            <a:ext cx="10617307" cy="576064"/>
          </a:xfrm>
          <a:noFill/>
        </p:spPr>
        <p:txBody>
          <a:bodyPr>
            <a:normAutofit/>
          </a:bodyPr>
          <a:lstStyle/>
          <a:p>
            <a:pPr algn="l"/>
            <a:r>
              <a:rPr lang="en-US" sz="3000" b="1" dirty="0" smtClean="0"/>
              <a:t>ACRONYMS</a:t>
            </a:r>
            <a:endParaRPr lang="en-ZA" sz="3000" b="1" dirty="0"/>
          </a:p>
        </p:txBody>
      </p:sp>
      <p:sp>
        <p:nvSpPr>
          <p:cNvPr id="3" name="Content Placeholder 2">
            <a:extLst>
              <a:ext uri="{FF2B5EF4-FFF2-40B4-BE49-F238E27FC236}">
                <a16:creationId xmlns="" xmlns:a16="http://schemas.microsoft.com/office/drawing/2014/main" id="{94172116-1423-414D-B8A6-CD4B62981082}"/>
              </a:ext>
            </a:extLst>
          </p:cNvPr>
          <p:cNvSpPr>
            <a:spLocks noGrp="1"/>
          </p:cNvSpPr>
          <p:nvPr>
            <p:ph idx="1"/>
          </p:nvPr>
        </p:nvSpPr>
        <p:spPr>
          <a:xfrm>
            <a:off x="407517" y="1872109"/>
            <a:ext cx="14041560" cy="4603550"/>
          </a:xfrm>
          <a:noFill/>
        </p:spPr>
        <p:txBody>
          <a:bodyPr>
            <a:noAutofit/>
          </a:bodyPr>
          <a:lstStyle/>
          <a:p>
            <a:pPr marL="0" indent="0" algn="just">
              <a:buNone/>
            </a:pPr>
            <a:r>
              <a:rPr lang="en-ZA" sz="2800" dirty="0" smtClean="0">
                <a:latin typeface="Calibri" panose="020F0502020204030204" pitchFamily="34" charset="0"/>
                <a:cs typeface="Calibri" panose="020F0502020204030204" pitchFamily="34" charset="0"/>
              </a:rPr>
              <a:t>DDG		Deputy Director General</a:t>
            </a:r>
          </a:p>
          <a:p>
            <a:pPr marL="0" indent="0" algn="just">
              <a:buNone/>
            </a:pPr>
            <a:r>
              <a:rPr lang="en-ZA" sz="2800" dirty="0" smtClean="0">
                <a:latin typeface="Calibri" panose="020F0502020204030204" pitchFamily="34" charset="0"/>
                <a:cs typeface="Calibri" panose="020F0502020204030204" pitchFamily="34" charset="0"/>
              </a:rPr>
              <a:t>DG		Director General</a:t>
            </a:r>
          </a:p>
          <a:p>
            <a:pPr marL="0" indent="0" algn="just">
              <a:buNone/>
            </a:pPr>
            <a:r>
              <a:rPr lang="en-ZA" sz="2800" dirty="0" smtClean="0">
                <a:latin typeface="Calibri" panose="020F0502020204030204" pitchFamily="34" charset="0"/>
                <a:cs typeface="Calibri" panose="020F0502020204030204" pitchFamily="34" charset="0"/>
              </a:rPr>
              <a:t>DOD		Department of Defence</a:t>
            </a:r>
          </a:p>
          <a:p>
            <a:pPr marL="0" indent="0" algn="just">
              <a:buNone/>
            </a:pPr>
            <a:r>
              <a:rPr lang="en-ZA" sz="2800" dirty="0" smtClean="0">
                <a:latin typeface="Calibri" panose="020F0502020204030204" pitchFamily="34" charset="0"/>
                <a:cs typeface="Calibri" panose="020F0502020204030204" pitchFamily="34" charset="0"/>
              </a:rPr>
              <a:t>DPWI		National Department of Public Works &amp; Infrastructure</a:t>
            </a:r>
          </a:p>
          <a:p>
            <a:pPr marL="0" indent="0" algn="just">
              <a:buNone/>
            </a:pPr>
            <a:r>
              <a:rPr lang="en-ZA" sz="2800" dirty="0" smtClean="0">
                <a:latin typeface="Calibri" panose="020F0502020204030204" pitchFamily="34" charset="0"/>
                <a:cs typeface="Calibri" panose="020F0502020204030204" pitchFamily="34" charset="0"/>
              </a:rPr>
              <a:t>DTIC		Department of Trade, Industry and Competition</a:t>
            </a:r>
          </a:p>
          <a:p>
            <a:pPr marL="0" indent="0" algn="just">
              <a:buNone/>
            </a:pPr>
            <a:r>
              <a:rPr lang="en-ZA" sz="2800" dirty="0" smtClean="0">
                <a:latin typeface="Calibri" panose="020F0502020204030204" pitchFamily="34" charset="0"/>
                <a:cs typeface="Calibri" panose="020F0502020204030204" pitchFamily="34" charset="0"/>
              </a:rPr>
              <a:t>GRC		Governance, Risk and Compliance branch within the DPWI</a:t>
            </a:r>
          </a:p>
          <a:p>
            <a:pPr marL="0" indent="0" algn="just">
              <a:buNone/>
            </a:pPr>
            <a:r>
              <a:rPr lang="en-ZA" sz="2800" dirty="0" smtClean="0">
                <a:latin typeface="Calibri" panose="020F0502020204030204" pitchFamily="34" charset="0"/>
                <a:cs typeface="Calibri" panose="020F0502020204030204" pitchFamily="34" charset="0"/>
              </a:rPr>
              <a:t>JCPS		</a:t>
            </a:r>
            <a:r>
              <a:rPr lang="en-GB" sz="2800" dirty="0">
                <a:latin typeface="Calibri" panose="020F0502020204030204" pitchFamily="34" charset="0"/>
                <a:cs typeface="Calibri" panose="020F0502020204030204" pitchFamily="34" charset="0"/>
              </a:rPr>
              <a:t>Justice, Crime Prevention and Security Cluster </a:t>
            </a:r>
            <a:endParaRPr lang="en-GB" sz="2800" dirty="0" smtClean="0">
              <a:latin typeface="Calibri" panose="020F0502020204030204" pitchFamily="34" charset="0"/>
              <a:cs typeface="Calibri" panose="020F0502020204030204" pitchFamily="34" charset="0"/>
            </a:endParaRPr>
          </a:p>
          <a:p>
            <a:pPr marL="0" indent="0" algn="just">
              <a:buNone/>
            </a:pPr>
            <a:r>
              <a:rPr lang="en-ZA" sz="2800" dirty="0" smtClean="0">
                <a:latin typeface="Calibri" panose="020F0502020204030204" pitchFamily="34" charset="0"/>
                <a:cs typeface="Calibri" panose="020F0502020204030204" pitchFamily="34" charset="0"/>
              </a:rPr>
              <a:t>MOU		Memorandum of Understanding</a:t>
            </a:r>
          </a:p>
          <a:p>
            <a:pPr marL="0" indent="0" algn="just">
              <a:buNone/>
            </a:pPr>
            <a:r>
              <a:rPr lang="en-ZA" sz="2800" dirty="0" smtClean="0">
                <a:latin typeface="Calibri" panose="020F0502020204030204" pitchFamily="34" charset="0"/>
                <a:cs typeface="Calibri" panose="020F0502020204030204" pitchFamily="34" charset="0"/>
              </a:rPr>
              <a:t>NBAC		National Bid Adjudication Committee</a:t>
            </a:r>
          </a:p>
          <a:p>
            <a:pPr marL="0" indent="0" algn="just">
              <a:buNone/>
            </a:pPr>
            <a:r>
              <a:rPr lang="en-ZA" sz="2800" dirty="0" smtClean="0">
                <a:latin typeface="Calibri" panose="020F0502020204030204" pitchFamily="34" charset="0"/>
                <a:cs typeface="Calibri" panose="020F0502020204030204" pitchFamily="34" charset="0"/>
              </a:rPr>
              <a:t>NT		National Treasury</a:t>
            </a:r>
          </a:p>
          <a:p>
            <a:pPr marL="0" indent="0" algn="just">
              <a:buNone/>
            </a:pPr>
            <a:r>
              <a:rPr lang="en-ZA" sz="2800" dirty="0" smtClean="0">
                <a:latin typeface="Calibri" panose="020F0502020204030204" pitchFamily="34" charset="0"/>
                <a:cs typeface="Calibri" panose="020F0502020204030204" pitchFamily="34" charset="0"/>
              </a:rPr>
              <a:t>SCOPA	Standing Committee on Public Accounts</a:t>
            </a:r>
          </a:p>
          <a:p>
            <a:pPr marL="0" indent="0" algn="just">
              <a:buNone/>
            </a:pPr>
            <a:r>
              <a:rPr lang="en-ZA" sz="2800" dirty="0" smtClean="0">
                <a:latin typeface="Calibri" panose="020F0502020204030204" pitchFamily="34" charset="0"/>
                <a:cs typeface="Calibri" panose="020F0502020204030204" pitchFamily="34" charset="0"/>
              </a:rPr>
              <a:t>SIU		Special Investigating Unit</a:t>
            </a:r>
          </a:p>
        </p:txBody>
      </p:sp>
    </p:spTree>
    <p:extLst>
      <p:ext uri="{BB962C8B-B14F-4D97-AF65-F5344CB8AC3E}">
        <p14:creationId xmlns:p14="http://schemas.microsoft.com/office/powerpoint/2010/main" xmlns="" val="10539947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C8041C-DFAE-4E3B-A9B3-B2BE39BA7C25}"/>
              </a:ext>
            </a:extLst>
          </p:cNvPr>
          <p:cNvSpPr>
            <a:spLocks noGrp="1"/>
          </p:cNvSpPr>
          <p:nvPr>
            <p:ph type="title"/>
          </p:nvPr>
        </p:nvSpPr>
        <p:spPr>
          <a:xfrm>
            <a:off x="1313884" y="719981"/>
            <a:ext cx="11190977" cy="576064"/>
          </a:xfrm>
          <a:noFill/>
        </p:spPr>
        <p:txBody>
          <a:bodyPr>
            <a:normAutofit/>
          </a:bodyPr>
          <a:lstStyle/>
          <a:p>
            <a:pPr algn="l"/>
            <a:r>
              <a:rPr lang="en-US" sz="3000" b="1" dirty="0" smtClean="0"/>
              <a:t>OUTLINE: Implementation of corrective measures</a:t>
            </a:r>
            <a:endParaRPr lang="en-ZA" sz="3000" b="1" dirty="0"/>
          </a:p>
        </p:txBody>
      </p:sp>
      <p:sp>
        <p:nvSpPr>
          <p:cNvPr id="3" name="Content Placeholder 2">
            <a:extLst>
              <a:ext uri="{FF2B5EF4-FFF2-40B4-BE49-F238E27FC236}">
                <a16:creationId xmlns="" xmlns:a16="http://schemas.microsoft.com/office/drawing/2014/main" id="{94172116-1423-414D-B8A6-CD4B62981082}"/>
              </a:ext>
            </a:extLst>
          </p:cNvPr>
          <p:cNvSpPr>
            <a:spLocks noGrp="1"/>
          </p:cNvSpPr>
          <p:nvPr>
            <p:ph idx="1"/>
          </p:nvPr>
        </p:nvSpPr>
        <p:spPr>
          <a:xfrm>
            <a:off x="911573" y="2016125"/>
            <a:ext cx="12889432" cy="5251622"/>
          </a:xfrm>
          <a:noFill/>
        </p:spPr>
        <p:txBody>
          <a:bodyPr>
            <a:normAutofit/>
          </a:bodyPr>
          <a:lstStyle/>
          <a:p>
            <a:pPr marL="514350" indent="-514350" algn="just">
              <a:buAutoNum type="arabicParenR"/>
            </a:pPr>
            <a:r>
              <a:rPr lang="en-ZA" sz="2800" b="1" dirty="0">
                <a:cs typeface="Arial" panose="020B0604020202020204" pitchFamily="34" charset="0"/>
              </a:rPr>
              <a:t>Introduction</a:t>
            </a:r>
            <a:r>
              <a:rPr lang="en-ZA" sz="2800" dirty="0">
                <a:cs typeface="Arial" panose="020B0604020202020204" pitchFamily="34" charset="0"/>
              </a:rPr>
              <a:t>: </a:t>
            </a:r>
            <a:r>
              <a:rPr lang="en-ZA" sz="2800" i="1" dirty="0">
                <a:cs typeface="Arial" panose="020B0604020202020204" pitchFamily="34" charset="0"/>
              </a:rPr>
              <a:t>summary of the </a:t>
            </a:r>
            <a:r>
              <a:rPr lang="en-ZA" sz="2800" i="1" dirty="0" smtClean="0">
                <a:cs typeface="Arial" panose="020B0604020202020204" pitchFamily="34" charset="0"/>
              </a:rPr>
              <a:t>timeline</a:t>
            </a:r>
          </a:p>
          <a:p>
            <a:pPr marL="514350" indent="-514350" algn="just">
              <a:buAutoNum type="arabicParenR"/>
            </a:pPr>
            <a:endParaRPr lang="en-ZA" sz="2800" dirty="0">
              <a:cs typeface="Arial" panose="020B0604020202020204" pitchFamily="34" charset="0"/>
            </a:endParaRPr>
          </a:p>
          <a:p>
            <a:pPr marL="514350" indent="-514350" algn="just">
              <a:buAutoNum type="arabicParenR"/>
            </a:pPr>
            <a:r>
              <a:rPr lang="en-ZA" sz="2800" b="1" dirty="0" smtClean="0">
                <a:cs typeface="Arial" panose="020B0604020202020204" pitchFamily="34" charset="0"/>
              </a:rPr>
              <a:t>Progress of </a:t>
            </a:r>
            <a:r>
              <a:rPr lang="en-ZA" sz="2800" b="1" dirty="0">
                <a:cs typeface="Arial" panose="020B0604020202020204" pitchFamily="34" charset="0"/>
              </a:rPr>
              <a:t>corrective measures and the ongoing processes to implement the recommendations of the Committee; </a:t>
            </a:r>
          </a:p>
          <a:p>
            <a:pPr marL="1691665" lvl="7" indent="-457200" algn="just">
              <a:buFont typeface="+mj-lt"/>
              <a:buAutoNum type="alphaLcParenR"/>
            </a:pPr>
            <a:r>
              <a:rPr lang="en-US" sz="2200" dirty="0" smtClean="0">
                <a:cs typeface="Arial" panose="020B0604020202020204" pitchFamily="34" charset="0"/>
              </a:rPr>
              <a:t>The </a:t>
            </a:r>
            <a:r>
              <a:rPr lang="en-US" sz="2200" dirty="0">
                <a:cs typeface="Arial" panose="020B0604020202020204" pitchFamily="34" charset="0"/>
              </a:rPr>
              <a:t>Implementation of the recommendations of the </a:t>
            </a:r>
            <a:r>
              <a:rPr lang="en-US" sz="2200" dirty="0" smtClean="0">
                <a:cs typeface="Arial" panose="020B0604020202020204" pitchFamily="34" charset="0"/>
              </a:rPr>
              <a:t>Report </a:t>
            </a:r>
            <a:r>
              <a:rPr lang="en-US" sz="2200" dirty="0">
                <a:cs typeface="Arial" panose="020B0604020202020204" pitchFamily="34" charset="0"/>
              </a:rPr>
              <a:t>of the SCOPA on its September 2020 oversight visit to </a:t>
            </a:r>
            <a:r>
              <a:rPr lang="en-US" sz="2200" dirty="0" err="1">
                <a:cs typeface="Arial" panose="020B0604020202020204" pitchFamily="34" charset="0"/>
              </a:rPr>
              <a:t>Beitbridge</a:t>
            </a:r>
            <a:r>
              <a:rPr lang="en-US" sz="2200" dirty="0">
                <a:cs typeface="Arial" panose="020B0604020202020204" pitchFamily="34" charset="0"/>
              </a:rPr>
              <a:t> Border </a:t>
            </a:r>
            <a:r>
              <a:rPr lang="en-US" sz="2200" dirty="0" smtClean="0">
                <a:cs typeface="Arial" panose="020B0604020202020204" pitchFamily="34" charset="0"/>
              </a:rPr>
              <a:t>Post (dated </a:t>
            </a:r>
            <a:r>
              <a:rPr lang="en-US" sz="2200" dirty="0">
                <a:cs typeface="Arial" panose="020B0604020202020204" pitchFamily="34" charset="0"/>
              </a:rPr>
              <a:t>17 November </a:t>
            </a:r>
            <a:r>
              <a:rPr lang="en-US" sz="2200" dirty="0" smtClean="0">
                <a:cs typeface="Arial" panose="020B0604020202020204" pitchFamily="34" charset="0"/>
              </a:rPr>
              <a:t>2020).</a:t>
            </a:r>
            <a:r>
              <a:rPr lang="en-US" sz="2200" dirty="0">
                <a:cs typeface="Arial" panose="020B0604020202020204" pitchFamily="34" charset="0"/>
              </a:rPr>
              <a:t> </a:t>
            </a:r>
            <a:r>
              <a:rPr lang="en-US" sz="2200" i="1" dirty="0">
                <a:cs typeface="Arial" panose="020B0604020202020204" pitchFamily="34" charset="0"/>
              </a:rPr>
              <a:t>For the ease of </a:t>
            </a:r>
            <a:r>
              <a:rPr lang="en-US" sz="2200" i="1" dirty="0" smtClean="0">
                <a:cs typeface="Arial" panose="020B0604020202020204" pitchFamily="34" charset="0"/>
              </a:rPr>
              <a:t>review, </a:t>
            </a:r>
            <a:r>
              <a:rPr lang="en-US" sz="2200" i="1" dirty="0">
                <a:solidFill>
                  <a:srgbClr val="FF0000"/>
                </a:solidFill>
                <a:cs typeface="Arial" panose="020B0604020202020204" pitchFamily="34" charset="0"/>
              </a:rPr>
              <a:t>progress since the previous report is indicated in </a:t>
            </a:r>
            <a:r>
              <a:rPr lang="en-US" sz="2200" i="1" dirty="0" smtClean="0">
                <a:solidFill>
                  <a:srgbClr val="FF0000"/>
                </a:solidFill>
                <a:cs typeface="Arial" panose="020B0604020202020204" pitchFamily="34" charset="0"/>
              </a:rPr>
              <a:t>red</a:t>
            </a:r>
            <a:r>
              <a:rPr lang="en-US" sz="2200" i="1" dirty="0" smtClean="0">
                <a:cs typeface="Arial" panose="020B0604020202020204" pitchFamily="34" charset="0"/>
              </a:rPr>
              <a:t>.</a:t>
            </a:r>
          </a:p>
          <a:p>
            <a:pPr marL="1691665" lvl="7" indent="-457200" algn="just">
              <a:buFont typeface="+mj-lt"/>
              <a:buAutoNum type="alphaLcParenR"/>
            </a:pPr>
            <a:r>
              <a:rPr lang="en-US" sz="2200" dirty="0">
                <a:cs typeface="Arial" panose="020B0604020202020204" pitchFamily="34" charset="0"/>
              </a:rPr>
              <a:t>Status of additional recommendations provided by SCOPA in February 2022</a:t>
            </a:r>
          </a:p>
          <a:p>
            <a:pPr marL="514350" indent="-514350" algn="just">
              <a:buFont typeface="Arial" pitchFamily="34" charset="0"/>
              <a:buAutoNum type="arabicParenR"/>
            </a:pPr>
            <a:endParaRPr lang="en-US" sz="2800" dirty="0">
              <a:cs typeface="Arial" panose="020B0604020202020204" pitchFamily="34" charset="0"/>
            </a:endParaRPr>
          </a:p>
          <a:p>
            <a:pPr marL="514350" indent="-514350" algn="just">
              <a:buFont typeface="Arial" pitchFamily="34" charset="0"/>
              <a:buAutoNum type="arabicParenR"/>
            </a:pPr>
            <a:r>
              <a:rPr lang="en-US" sz="2800" b="1" dirty="0" smtClean="0">
                <a:cs typeface="Arial" panose="020B0604020202020204" pitchFamily="34" charset="0"/>
              </a:rPr>
              <a:t>Progress </a:t>
            </a:r>
            <a:r>
              <a:rPr lang="en-US" sz="2800" b="1" dirty="0">
                <a:cs typeface="Arial" panose="020B0604020202020204" pitchFamily="34" charset="0"/>
              </a:rPr>
              <a:t>on the </a:t>
            </a:r>
            <a:r>
              <a:rPr lang="en-US" sz="2800" b="1" dirty="0" smtClean="0">
                <a:cs typeface="Arial" panose="020B0604020202020204" pitchFamily="34" charset="0"/>
              </a:rPr>
              <a:t>r</a:t>
            </a:r>
            <a:r>
              <a:rPr lang="en-ZA" sz="2800" b="1" dirty="0" err="1" smtClean="0">
                <a:cs typeface="Arial" panose="020B0604020202020204" pitchFamily="34" charset="0"/>
              </a:rPr>
              <a:t>ecommendations</a:t>
            </a:r>
            <a:r>
              <a:rPr lang="en-ZA" sz="2800" b="1" dirty="0" smtClean="0">
                <a:cs typeface="Arial" panose="020B0604020202020204" pitchFamily="34" charset="0"/>
              </a:rPr>
              <a:t> </a:t>
            </a:r>
            <a:r>
              <a:rPr lang="en-ZA" sz="2800" b="1" dirty="0">
                <a:cs typeface="Arial" panose="020B0604020202020204" pitchFamily="34" charset="0"/>
              </a:rPr>
              <a:t>of DPWI and </a:t>
            </a:r>
            <a:r>
              <a:rPr lang="en-ZA" sz="2800" b="1" dirty="0" smtClean="0">
                <a:cs typeface="Arial" panose="020B0604020202020204" pitchFamily="34" charset="0"/>
              </a:rPr>
              <a:t>SIU </a:t>
            </a:r>
            <a:r>
              <a:rPr lang="en-ZA" sz="2800" b="1" dirty="0">
                <a:cs typeface="Arial" panose="020B0604020202020204" pitchFamily="34" charset="0"/>
              </a:rPr>
              <a:t>investigations.</a:t>
            </a:r>
            <a:endParaRPr lang="en-US" sz="2800" b="1" dirty="0">
              <a:cs typeface="Arial" panose="020B0604020202020204" pitchFamily="34" charset="0"/>
            </a:endParaRPr>
          </a:p>
          <a:p>
            <a:pPr marL="457200" indent="-457200" algn="just"/>
            <a:endParaRPr lang="en-US" sz="2500" dirty="0">
              <a:latin typeface="Calibri" panose="020F0502020204030204" pitchFamily="34" charset="0"/>
              <a:cs typeface="Calibri" panose="020F0502020204030204" pitchFamily="34" charset="0"/>
            </a:endParaRPr>
          </a:p>
          <a:p>
            <a:pPr marL="457200" indent="-457200" algn="just"/>
            <a:endParaRPr lang="en-US" sz="2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19670628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C8041C-DFAE-4E3B-A9B3-B2BE39BA7C25}"/>
              </a:ext>
            </a:extLst>
          </p:cNvPr>
          <p:cNvSpPr>
            <a:spLocks noGrp="1"/>
          </p:cNvSpPr>
          <p:nvPr>
            <p:ph type="title"/>
          </p:nvPr>
        </p:nvSpPr>
        <p:spPr>
          <a:xfrm>
            <a:off x="191494" y="719981"/>
            <a:ext cx="11739698" cy="576064"/>
          </a:xfrm>
          <a:noFill/>
        </p:spPr>
        <p:txBody>
          <a:bodyPr>
            <a:normAutofit/>
          </a:bodyPr>
          <a:lstStyle/>
          <a:p>
            <a:pPr algn="l"/>
            <a:r>
              <a:rPr lang="en-US" sz="3000" b="1" dirty="0" smtClean="0"/>
              <a:t>1: INTRODUCTION: </a:t>
            </a:r>
            <a:r>
              <a:rPr lang="en-US" sz="3000" i="1" dirty="0" smtClean="0"/>
              <a:t>summary of timeline (1)</a:t>
            </a:r>
            <a:endParaRPr lang="en-ZA" sz="3000" i="1" dirty="0">
              <a:solidFill>
                <a:srgbClr val="FF0000"/>
              </a:solidFill>
            </a:endParaRPr>
          </a:p>
        </p:txBody>
      </p:sp>
      <p:sp>
        <p:nvSpPr>
          <p:cNvPr id="3" name="Content Placeholder 2">
            <a:extLst>
              <a:ext uri="{FF2B5EF4-FFF2-40B4-BE49-F238E27FC236}">
                <a16:creationId xmlns="" xmlns:a16="http://schemas.microsoft.com/office/drawing/2014/main" id="{94172116-1423-414D-B8A6-CD4B62981082}"/>
              </a:ext>
            </a:extLst>
          </p:cNvPr>
          <p:cNvSpPr>
            <a:spLocks noGrp="1"/>
          </p:cNvSpPr>
          <p:nvPr>
            <p:ph idx="1"/>
          </p:nvPr>
        </p:nvSpPr>
        <p:spPr>
          <a:xfrm>
            <a:off x="0" y="1512069"/>
            <a:ext cx="14737109" cy="7128694"/>
          </a:xfrm>
          <a:noFill/>
        </p:spPr>
        <p:txBody>
          <a:bodyPr>
            <a:noAutofit/>
          </a:bodyPr>
          <a:lstStyle/>
          <a:p>
            <a:pPr marL="45720" indent="0">
              <a:buNone/>
            </a:pPr>
            <a:endParaRPr lang="en-ZA" sz="2000" b="1" dirty="0" smtClean="0"/>
          </a:p>
          <a:p>
            <a:pPr lvl="0"/>
            <a:r>
              <a:rPr lang="en-US" sz="1800" dirty="0" smtClean="0"/>
              <a:t>Following </a:t>
            </a:r>
            <a:r>
              <a:rPr lang="en-US" sz="1800" dirty="0"/>
              <a:t>the declaration of a National State of Disaster in March 2020 to fight the spread of the COVID-19, DPWI commenced repairing and replacing a 40km section of the </a:t>
            </a:r>
            <a:r>
              <a:rPr lang="en-US" sz="1800" dirty="0" err="1"/>
              <a:t>Beitbridge</a:t>
            </a:r>
            <a:r>
              <a:rPr lang="en-US" sz="1800" dirty="0"/>
              <a:t> Border Post Fence, which was identified by </a:t>
            </a:r>
            <a:r>
              <a:rPr lang="en-US" sz="1800" dirty="0" err="1"/>
              <a:t>DoD</a:t>
            </a:r>
            <a:r>
              <a:rPr lang="en-US" sz="1800" dirty="0"/>
              <a:t> as a hotspot for illegal immigration. </a:t>
            </a:r>
            <a:endParaRPr lang="en-ZA" sz="1800" dirty="0"/>
          </a:p>
          <a:p>
            <a:pPr lvl="1"/>
            <a:r>
              <a:rPr lang="en-US" sz="1800" dirty="0"/>
              <a:t>Due to various concerns raised about the cost and fitness for purpose of the fence, the Minister requested </a:t>
            </a:r>
            <a:r>
              <a:rPr lang="en-US" sz="1800" b="1" dirty="0"/>
              <a:t>the Auditor-General to conduct a forensic audit on 20 April 2020.</a:t>
            </a:r>
            <a:r>
              <a:rPr lang="en-US" sz="1800" dirty="0"/>
              <a:t> </a:t>
            </a:r>
            <a:endParaRPr lang="en-US" sz="1800" dirty="0" smtClean="0"/>
          </a:p>
          <a:p>
            <a:pPr lvl="1"/>
            <a:endParaRPr lang="en-ZA" sz="1800" dirty="0"/>
          </a:p>
          <a:p>
            <a:pPr lvl="0"/>
            <a:r>
              <a:rPr lang="en-US" sz="1800" b="1" dirty="0"/>
              <a:t>On 25 April 2020</a:t>
            </a:r>
            <a:r>
              <a:rPr lang="en-US" sz="1800" dirty="0"/>
              <a:t>, the Minister requested that all payments be </a:t>
            </a:r>
            <a:r>
              <a:rPr lang="en-US" sz="1800" dirty="0" smtClean="0"/>
              <a:t>stopped and requested </a:t>
            </a:r>
            <a:r>
              <a:rPr lang="en-US" sz="1800" dirty="0"/>
              <a:t>the </a:t>
            </a:r>
            <a:r>
              <a:rPr lang="en-US" sz="1800" dirty="0" smtClean="0"/>
              <a:t>DPWI’s Governance</a:t>
            </a:r>
            <a:r>
              <a:rPr lang="en-US" sz="1800" dirty="0"/>
              <a:t>, Risk and Compliance </a:t>
            </a:r>
            <a:r>
              <a:rPr lang="en-US" sz="1800" dirty="0" smtClean="0"/>
              <a:t>(GRC) branch </a:t>
            </a:r>
            <a:r>
              <a:rPr lang="en-US" sz="1800" dirty="0"/>
              <a:t>to investigate procurement and all processes followed in relation to the construction of the fence. The </a:t>
            </a:r>
            <a:r>
              <a:rPr lang="en-US" sz="1800" dirty="0" smtClean="0"/>
              <a:t>GRC branch </a:t>
            </a:r>
            <a:r>
              <a:rPr lang="en-US" sz="1800" dirty="0"/>
              <a:t>was assisted by the SIU and built environment specialists from the </a:t>
            </a:r>
            <a:r>
              <a:rPr lang="en-ZA" sz="1800" dirty="0"/>
              <a:t>PICC.</a:t>
            </a:r>
          </a:p>
          <a:p>
            <a:pPr lvl="1"/>
            <a:r>
              <a:rPr lang="en-US" sz="1800" dirty="0"/>
              <a:t>The investigation on </a:t>
            </a:r>
            <a:r>
              <a:rPr lang="en-US" sz="1800" dirty="0" err="1"/>
              <a:t>Beitbridge</a:t>
            </a:r>
            <a:r>
              <a:rPr lang="en-US" sz="1800" dirty="0"/>
              <a:t> commenced on </a:t>
            </a:r>
            <a:r>
              <a:rPr lang="en-US" sz="1800" b="1" dirty="0"/>
              <a:t>25 April </a:t>
            </a:r>
            <a:r>
              <a:rPr lang="en-US" sz="1800" b="1" dirty="0" smtClean="0"/>
              <a:t>2020</a:t>
            </a:r>
            <a:r>
              <a:rPr lang="en-US" sz="1800" dirty="0" smtClean="0"/>
              <a:t> and </a:t>
            </a:r>
            <a:r>
              <a:rPr lang="en-US" sz="1800" dirty="0"/>
              <a:t>identified a lack of planning, procurement irregularities, non-compliance with SCM prescripts, poor quality of materials used for construction, as well as excessive project costs. </a:t>
            </a:r>
            <a:endParaRPr lang="en-US" sz="1800" dirty="0" smtClean="0"/>
          </a:p>
          <a:p>
            <a:pPr lvl="1"/>
            <a:endParaRPr lang="en-ZA" sz="1800" dirty="0"/>
          </a:p>
          <a:p>
            <a:pPr lvl="0"/>
            <a:r>
              <a:rPr lang="en-US" sz="1800" dirty="0"/>
              <a:t>On </a:t>
            </a:r>
            <a:r>
              <a:rPr lang="en-US" sz="1800" b="1" dirty="0"/>
              <a:t>3 June 2020 </a:t>
            </a:r>
            <a:r>
              <a:rPr lang="en-US" sz="1800" dirty="0"/>
              <a:t>DPWI</a:t>
            </a:r>
            <a:r>
              <a:rPr lang="en-US" sz="1800" b="1" dirty="0"/>
              <a:t> </a:t>
            </a:r>
            <a:r>
              <a:rPr lang="en-US" sz="1800" dirty="0"/>
              <a:t>appeared before SCOPA on Border Fence Procurement where the committee sought more clarity on the project and the investigation. </a:t>
            </a:r>
            <a:endParaRPr lang="en-ZA" sz="1800" dirty="0"/>
          </a:p>
          <a:p>
            <a:pPr lvl="0"/>
            <a:r>
              <a:rPr lang="en-US" sz="1800" dirty="0"/>
              <a:t>On </a:t>
            </a:r>
            <a:r>
              <a:rPr lang="en-US" sz="1800" b="1" dirty="0"/>
              <a:t>25 August 2020 </a:t>
            </a:r>
            <a:r>
              <a:rPr lang="en-US" sz="1800" dirty="0"/>
              <a:t>DPWI appeared before SCOPA again on the </a:t>
            </a:r>
            <a:r>
              <a:rPr lang="en-US" sz="1800" dirty="0" err="1"/>
              <a:t>Beitbridge</a:t>
            </a:r>
            <a:r>
              <a:rPr lang="en-US" sz="1800" dirty="0"/>
              <a:t> Investigation’s findings. </a:t>
            </a:r>
            <a:endParaRPr lang="en-ZA" sz="1800" dirty="0"/>
          </a:p>
          <a:p>
            <a:pPr lvl="0"/>
            <a:r>
              <a:rPr lang="en-US" sz="1800" dirty="0"/>
              <a:t>SCOPA conducted an </a:t>
            </a:r>
            <a:r>
              <a:rPr lang="en-US" sz="1800" b="1" dirty="0"/>
              <a:t>oversight visit from 04 to 06 September 2020 </a:t>
            </a:r>
            <a:r>
              <a:rPr lang="en-US" sz="1800" dirty="0"/>
              <a:t>and made certain findings in this regard. </a:t>
            </a:r>
            <a:endParaRPr lang="en-US" sz="1800" dirty="0" smtClean="0"/>
          </a:p>
          <a:p>
            <a:pPr lvl="1"/>
            <a:r>
              <a:rPr lang="en-US" sz="1800" dirty="0" smtClean="0"/>
              <a:t>On </a:t>
            </a:r>
            <a:r>
              <a:rPr lang="en-US" sz="1800" dirty="0"/>
              <a:t>4 of September 2020 DPWI, PICC and SIU briefed the PC on Public Works and Infrastructure and SCOPA on the findings of the investigation. </a:t>
            </a:r>
            <a:endParaRPr lang="en-ZA" sz="1800" dirty="0"/>
          </a:p>
          <a:p>
            <a:pPr lvl="0"/>
            <a:r>
              <a:rPr lang="en-US" sz="1800" dirty="0"/>
              <a:t>DPWI appeared before </a:t>
            </a:r>
            <a:r>
              <a:rPr lang="en-US" sz="1800" b="1" dirty="0"/>
              <a:t>SCOPA on 6 October 2020 </a:t>
            </a:r>
            <a:r>
              <a:rPr lang="en-US" sz="1800" dirty="0"/>
              <a:t>where progress on recommendations from the Investigation Reports were presented to the committee</a:t>
            </a:r>
            <a:r>
              <a:rPr lang="en-US" sz="1800" dirty="0" smtClean="0"/>
              <a:t>.</a:t>
            </a:r>
            <a:endParaRPr lang="en-US" sz="1800" dirty="0">
              <a:solidFill>
                <a:schemeClr val="tx1"/>
              </a:solidFill>
              <a:latin typeface="Calibri" panose="020F0502020204030204" pitchFamily="34" charset="0"/>
              <a:cs typeface="Calibri" panose="020F0502020204030204" pitchFamily="34" charset="0"/>
            </a:endParaRPr>
          </a:p>
          <a:p>
            <a:endParaRPr lang="en-US" sz="2000" dirty="0">
              <a:solidFill>
                <a:schemeClr val="tx1"/>
              </a:solidFill>
              <a:latin typeface="Calibri" panose="020F0502020204030204" pitchFamily="34" charset="0"/>
              <a:cs typeface="Calibri" panose="020F0502020204030204" pitchFamily="34" charset="0"/>
            </a:endParaRPr>
          </a:p>
          <a:p>
            <a:endParaRPr lang="en-US" sz="2000" dirty="0">
              <a:solidFill>
                <a:schemeClr val="tx1">
                  <a:lumMod val="95000"/>
                  <a:lumOff val="5000"/>
                </a:schemeClr>
              </a:solidFill>
              <a:latin typeface="Calibri" panose="020F0502020204030204" pitchFamily="34" charset="0"/>
              <a:cs typeface="Calibri" panose="020F0502020204030204" pitchFamily="34" charset="0"/>
            </a:endParaRPr>
          </a:p>
        </p:txBody>
      </p:sp>
      <p:sp>
        <p:nvSpPr>
          <p:cNvPr id="4" name="TextBox 3"/>
          <p:cNvSpPr txBox="1"/>
          <p:nvPr/>
        </p:nvSpPr>
        <p:spPr>
          <a:xfrm>
            <a:off x="263501" y="242637"/>
            <a:ext cx="692818" cy="369332"/>
          </a:xfrm>
          <a:prstGeom prst="rect">
            <a:avLst/>
          </a:prstGeom>
          <a:solidFill>
            <a:srgbClr val="FFFF00"/>
          </a:solidFill>
        </p:spPr>
        <p:txBody>
          <a:bodyPr wrap="none" rtlCol="0">
            <a:spAutoFit/>
          </a:bodyPr>
          <a:lstStyle/>
          <a:p>
            <a:r>
              <a:rPr lang="en-ZA" b="1" dirty="0" smtClean="0"/>
              <a:t>GRC</a:t>
            </a:r>
            <a:endParaRPr lang="en-ZA" b="1" dirty="0"/>
          </a:p>
        </p:txBody>
      </p:sp>
    </p:spTree>
    <p:extLst>
      <p:ext uri="{BB962C8B-B14F-4D97-AF65-F5344CB8AC3E}">
        <p14:creationId xmlns:p14="http://schemas.microsoft.com/office/powerpoint/2010/main" xmlns="" val="24765557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4172116-1423-414D-B8A6-CD4B62981082}"/>
              </a:ext>
            </a:extLst>
          </p:cNvPr>
          <p:cNvSpPr>
            <a:spLocks noGrp="1"/>
          </p:cNvSpPr>
          <p:nvPr>
            <p:ph idx="1"/>
          </p:nvPr>
        </p:nvSpPr>
        <p:spPr>
          <a:xfrm>
            <a:off x="0" y="1584077"/>
            <a:ext cx="15360650" cy="7272808"/>
          </a:xfrm>
          <a:noFill/>
        </p:spPr>
        <p:txBody>
          <a:bodyPr>
            <a:noAutofit/>
          </a:bodyPr>
          <a:lstStyle/>
          <a:p>
            <a:pPr marL="45720" indent="0">
              <a:buNone/>
            </a:pPr>
            <a:endParaRPr lang="en-ZA" sz="1800" b="1" dirty="0" smtClean="0"/>
          </a:p>
          <a:p>
            <a:r>
              <a:rPr lang="en-US" sz="1800" dirty="0" smtClean="0"/>
              <a:t>On </a:t>
            </a:r>
            <a:r>
              <a:rPr lang="en-US" sz="1800" b="1" dirty="0"/>
              <a:t>17 November 2020</a:t>
            </a:r>
            <a:r>
              <a:rPr lang="en-US" sz="1800" dirty="0"/>
              <a:t>, t</a:t>
            </a:r>
            <a:r>
              <a:rPr lang="en-US" sz="1800" dirty="0" smtClean="0"/>
              <a:t>he </a:t>
            </a:r>
            <a:r>
              <a:rPr lang="en-US" sz="1800" b="1" dirty="0"/>
              <a:t>SCOPA Report </a:t>
            </a:r>
            <a:r>
              <a:rPr lang="en-US" sz="1800" dirty="0"/>
              <a:t>on its oversight visit to the </a:t>
            </a:r>
            <a:r>
              <a:rPr lang="en-US" sz="1800" dirty="0" err="1"/>
              <a:t>Beitbridge</a:t>
            </a:r>
            <a:r>
              <a:rPr lang="en-US" sz="1800" dirty="0"/>
              <a:t> Border Post from 4 to 6 September </a:t>
            </a:r>
            <a:r>
              <a:rPr lang="en-US" sz="1800" dirty="0" smtClean="0"/>
              <a:t>2020 was </a:t>
            </a:r>
            <a:r>
              <a:rPr lang="en-US" sz="1800" dirty="0"/>
              <a:t>released </a:t>
            </a:r>
            <a:r>
              <a:rPr lang="en-US" sz="1800" dirty="0" smtClean="0"/>
              <a:t>with </a:t>
            </a:r>
            <a:r>
              <a:rPr lang="en-US" sz="1800" dirty="0"/>
              <a:t>recommendations that the Department needs to respond to.</a:t>
            </a:r>
            <a:endParaRPr lang="en-ZA" sz="1800" dirty="0"/>
          </a:p>
          <a:p>
            <a:pPr lvl="0"/>
            <a:r>
              <a:rPr lang="en-US" sz="1800" dirty="0" smtClean="0"/>
              <a:t>On </a:t>
            </a:r>
            <a:r>
              <a:rPr lang="en-US" sz="1800" b="1" dirty="0"/>
              <a:t>2 </a:t>
            </a:r>
            <a:r>
              <a:rPr lang="en-US" sz="1800" b="1" dirty="0">
                <a:solidFill>
                  <a:schemeClr val="tx1"/>
                </a:solidFill>
              </a:rPr>
              <a:t>February 2021 </a:t>
            </a:r>
            <a:r>
              <a:rPr lang="en-US" sz="1800" dirty="0">
                <a:solidFill>
                  <a:schemeClr val="tx1"/>
                </a:solidFill>
              </a:rPr>
              <a:t>the DPWI appeared before SCOPA on </a:t>
            </a:r>
            <a:r>
              <a:rPr lang="en-US" sz="1800" dirty="0" err="1">
                <a:solidFill>
                  <a:schemeClr val="tx1"/>
                </a:solidFill>
              </a:rPr>
              <a:t>Beitbridge</a:t>
            </a:r>
            <a:r>
              <a:rPr lang="en-US" sz="1800" dirty="0">
                <a:solidFill>
                  <a:schemeClr val="tx1"/>
                </a:solidFill>
              </a:rPr>
              <a:t> Investigation where progress on recommendations from Investigation Reports were presented to the committee.</a:t>
            </a:r>
            <a:endParaRPr lang="en-ZA" sz="1800" dirty="0">
              <a:solidFill>
                <a:schemeClr val="tx1"/>
              </a:solidFill>
            </a:endParaRPr>
          </a:p>
          <a:p>
            <a:pPr lvl="0"/>
            <a:r>
              <a:rPr lang="en-US" sz="1800" dirty="0">
                <a:solidFill>
                  <a:schemeClr val="tx1"/>
                </a:solidFill>
              </a:rPr>
              <a:t>On </a:t>
            </a:r>
            <a:r>
              <a:rPr lang="en-US" sz="1800" b="1" dirty="0">
                <a:solidFill>
                  <a:schemeClr val="tx1"/>
                </a:solidFill>
              </a:rPr>
              <a:t>11 May 2021 </a:t>
            </a:r>
            <a:r>
              <a:rPr lang="en-US" sz="1800" dirty="0">
                <a:solidFill>
                  <a:schemeClr val="tx1"/>
                </a:solidFill>
              </a:rPr>
              <a:t>the DPWI appeared before SCOPA on </a:t>
            </a:r>
            <a:r>
              <a:rPr lang="en-US" sz="1800" dirty="0" err="1">
                <a:solidFill>
                  <a:schemeClr val="tx1"/>
                </a:solidFill>
              </a:rPr>
              <a:t>Beitbridge</a:t>
            </a:r>
            <a:r>
              <a:rPr lang="en-US" sz="1800" dirty="0">
                <a:solidFill>
                  <a:schemeClr val="tx1"/>
                </a:solidFill>
              </a:rPr>
              <a:t> Investigation where progress on recommendations from Investigation Reports were presented to the committee.</a:t>
            </a:r>
            <a:endParaRPr lang="en-ZA" sz="1800" dirty="0">
              <a:solidFill>
                <a:schemeClr val="tx1"/>
              </a:solidFill>
            </a:endParaRPr>
          </a:p>
          <a:p>
            <a:pPr lvl="0"/>
            <a:r>
              <a:rPr lang="en-US" sz="1800" dirty="0">
                <a:solidFill>
                  <a:schemeClr val="tx1"/>
                </a:solidFill>
              </a:rPr>
              <a:t>On </a:t>
            </a:r>
            <a:r>
              <a:rPr lang="en-US" sz="1800" b="1" dirty="0">
                <a:solidFill>
                  <a:schemeClr val="tx1"/>
                </a:solidFill>
              </a:rPr>
              <a:t>30 November 2021 </a:t>
            </a:r>
            <a:r>
              <a:rPr lang="en-US" sz="1800" dirty="0">
                <a:solidFill>
                  <a:schemeClr val="tx1"/>
                </a:solidFill>
              </a:rPr>
              <a:t>the DPWI appeared before SCOPA on </a:t>
            </a:r>
            <a:r>
              <a:rPr lang="en-US" sz="1800" dirty="0" err="1">
                <a:solidFill>
                  <a:schemeClr val="tx1"/>
                </a:solidFill>
              </a:rPr>
              <a:t>Beitbridge</a:t>
            </a:r>
            <a:r>
              <a:rPr lang="en-US" sz="1800" dirty="0">
                <a:solidFill>
                  <a:schemeClr val="tx1"/>
                </a:solidFill>
              </a:rPr>
              <a:t> Investigation where progress on recommendations from Investigation Reports were presented to the committee.</a:t>
            </a:r>
            <a:endParaRPr lang="en-ZA" sz="1800" dirty="0">
              <a:solidFill>
                <a:schemeClr val="tx1"/>
              </a:solidFill>
            </a:endParaRPr>
          </a:p>
          <a:p>
            <a:pPr lvl="0"/>
            <a:r>
              <a:rPr lang="en-US" sz="1800" dirty="0">
                <a:solidFill>
                  <a:schemeClr val="tx1"/>
                </a:solidFill>
              </a:rPr>
              <a:t>On </a:t>
            </a:r>
            <a:r>
              <a:rPr lang="en-US" sz="1800" b="1" dirty="0">
                <a:solidFill>
                  <a:schemeClr val="tx1"/>
                </a:solidFill>
              </a:rPr>
              <a:t>22 February 2022</a:t>
            </a:r>
            <a:r>
              <a:rPr lang="en-US" sz="1800" dirty="0">
                <a:solidFill>
                  <a:schemeClr val="tx1"/>
                </a:solidFill>
              </a:rPr>
              <a:t>, the DPWI appeared before SCOPA to present the progress the Department has made in addressing Material Irregularities, including the </a:t>
            </a:r>
            <a:r>
              <a:rPr lang="en-US" sz="1800" dirty="0" smtClean="0">
                <a:solidFill>
                  <a:schemeClr val="tx1"/>
                </a:solidFill>
              </a:rPr>
              <a:t>Material Irregularities related to the </a:t>
            </a:r>
            <a:r>
              <a:rPr lang="en-US" sz="1800" dirty="0" err="1">
                <a:solidFill>
                  <a:schemeClr val="tx1"/>
                </a:solidFill>
              </a:rPr>
              <a:t>Beitbridge</a:t>
            </a:r>
            <a:r>
              <a:rPr lang="en-US" sz="1800" dirty="0">
                <a:solidFill>
                  <a:schemeClr val="tx1"/>
                </a:solidFill>
              </a:rPr>
              <a:t> Border Fence Project</a:t>
            </a:r>
            <a:r>
              <a:rPr lang="en-US" sz="1800" dirty="0" smtClean="0">
                <a:solidFill>
                  <a:schemeClr val="tx1"/>
                </a:solidFill>
              </a:rPr>
              <a:t>.</a:t>
            </a:r>
          </a:p>
          <a:p>
            <a:pPr lvl="1"/>
            <a:r>
              <a:rPr lang="en-US" sz="1800" dirty="0" smtClean="0">
                <a:solidFill>
                  <a:schemeClr val="tx1"/>
                </a:solidFill>
              </a:rPr>
              <a:t>At this meeting, SCOPA members provided additional recommendations to the DPWI.</a:t>
            </a:r>
            <a:endParaRPr lang="en-ZA" sz="1800" dirty="0">
              <a:solidFill>
                <a:schemeClr val="tx1"/>
              </a:solidFill>
            </a:endParaRPr>
          </a:p>
          <a:p>
            <a:pPr marL="285750" lvl="0" indent="-285750"/>
            <a:r>
              <a:rPr lang="en-US" sz="1800" dirty="0">
                <a:solidFill>
                  <a:schemeClr val="tx1"/>
                </a:solidFill>
              </a:rPr>
              <a:t>On </a:t>
            </a:r>
            <a:r>
              <a:rPr lang="en-US" sz="1800" b="1" dirty="0">
                <a:solidFill>
                  <a:schemeClr val="tx1"/>
                </a:solidFill>
              </a:rPr>
              <a:t>24 February 2022</a:t>
            </a:r>
            <a:r>
              <a:rPr lang="en-US" sz="1800" dirty="0">
                <a:solidFill>
                  <a:schemeClr val="tx1"/>
                </a:solidFill>
              </a:rPr>
              <a:t>, </a:t>
            </a:r>
            <a:r>
              <a:rPr lang="en-GB" sz="1800" dirty="0">
                <a:solidFill>
                  <a:schemeClr val="tx1"/>
                </a:solidFill>
              </a:rPr>
              <a:t>the State concluded its case in the Disciplinary proceedings against the majority of implicated DPWI officials. </a:t>
            </a:r>
            <a:endParaRPr lang="en-US" sz="1800" dirty="0">
              <a:solidFill>
                <a:schemeClr val="tx1"/>
              </a:solidFill>
              <a:latin typeface="Calibri" panose="020F0502020204030204" pitchFamily="34" charset="0"/>
              <a:cs typeface="Calibri" panose="020F0502020204030204" pitchFamily="34" charset="0"/>
            </a:endParaRPr>
          </a:p>
          <a:p>
            <a:pPr lvl="0"/>
            <a:r>
              <a:rPr lang="en-US" sz="1800" dirty="0" smtClean="0">
                <a:solidFill>
                  <a:schemeClr val="tx1"/>
                </a:solidFill>
              </a:rPr>
              <a:t>On </a:t>
            </a:r>
            <a:r>
              <a:rPr lang="en-US" sz="1800" b="1" dirty="0">
                <a:solidFill>
                  <a:schemeClr val="tx1"/>
                </a:solidFill>
              </a:rPr>
              <a:t>8 March 2022</a:t>
            </a:r>
            <a:r>
              <a:rPr lang="en-US" sz="1800" dirty="0">
                <a:solidFill>
                  <a:schemeClr val="tx1"/>
                </a:solidFill>
              </a:rPr>
              <a:t>, the Special Tribunal handed down its </a:t>
            </a:r>
            <a:r>
              <a:rPr lang="en-US" sz="1800" dirty="0" smtClean="0">
                <a:solidFill>
                  <a:schemeClr val="tx1"/>
                </a:solidFill>
              </a:rPr>
              <a:t>judgment </a:t>
            </a:r>
            <a:r>
              <a:rPr lang="en-US" sz="1800" dirty="0">
                <a:solidFill>
                  <a:schemeClr val="tx1"/>
                </a:solidFill>
              </a:rPr>
              <a:t>on the matter between the SIU/DPWI (applicants) and Caledon River </a:t>
            </a:r>
            <a:r>
              <a:rPr lang="en-US" sz="1800" dirty="0" smtClean="0">
                <a:solidFill>
                  <a:schemeClr val="tx1"/>
                </a:solidFill>
              </a:rPr>
              <a:t>Properties/</a:t>
            </a:r>
            <a:r>
              <a:rPr lang="en-US" sz="1800" dirty="0" err="1" smtClean="0">
                <a:solidFill>
                  <a:schemeClr val="tx1"/>
                </a:solidFill>
              </a:rPr>
              <a:t>Magwa</a:t>
            </a:r>
            <a:r>
              <a:rPr lang="en-US" sz="1800" dirty="0" smtClean="0">
                <a:solidFill>
                  <a:schemeClr val="tx1"/>
                </a:solidFill>
              </a:rPr>
              <a:t> </a:t>
            </a:r>
            <a:r>
              <a:rPr lang="en-US" sz="1800" dirty="0">
                <a:solidFill>
                  <a:schemeClr val="tx1"/>
                </a:solidFill>
              </a:rPr>
              <a:t>Construction (respondents). The </a:t>
            </a:r>
            <a:r>
              <a:rPr lang="en-US" sz="1800" dirty="0" smtClean="0">
                <a:solidFill>
                  <a:schemeClr val="tx1"/>
                </a:solidFill>
              </a:rPr>
              <a:t>judgment </a:t>
            </a:r>
            <a:r>
              <a:rPr lang="en-US" sz="1800" dirty="0">
                <a:solidFill>
                  <a:schemeClr val="tx1"/>
                </a:solidFill>
              </a:rPr>
              <a:t>strips the </a:t>
            </a:r>
            <a:r>
              <a:rPr lang="en-US" sz="1800" dirty="0" smtClean="0">
                <a:solidFill>
                  <a:schemeClr val="tx1"/>
                </a:solidFill>
              </a:rPr>
              <a:t>contractor, </a:t>
            </a:r>
            <a:r>
              <a:rPr lang="en-US" sz="1800" dirty="0" err="1" smtClean="0">
                <a:solidFill>
                  <a:schemeClr val="tx1"/>
                </a:solidFill>
              </a:rPr>
              <a:t>Magwa</a:t>
            </a:r>
            <a:r>
              <a:rPr lang="en-US" sz="1800" dirty="0">
                <a:solidFill>
                  <a:schemeClr val="tx1"/>
                </a:solidFill>
              </a:rPr>
              <a:t>,</a:t>
            </a:r>
            <a:r>
              <a:rPr lang="en-US" sz="1800" dirty="0" smtClean="0">
                <a:solidFill>
                  <a:schemeClr val="tx1"/>
                </a:solidFill>
              </a:rPr>
              <a:t> </a:t>
            </a:r>
            <a:r>
              <a:rPr lang="en-US" sz="1800" dirty="0">
                <a:solidFill>
                  <a:schemeClr val="tx1"/>
                </a:solidFill>
              </a:rPr>
              <a:t>and principal </a:t>
            </a:r>
            <a:r>
              <a:rPr lang="en-US" sz="1800" dirty="0" smtClean="0">
                <a:solidFill>
                  <a:schemeClr val="tx1"/>
                </a:solidFill>
              </a:rPr>
              <a:t>agent, Caledon River Properties, of </a:t>
            </a:r>
            <a:r>
              <a:rPr lang="en-US" sz="1800" dirty="0">
                <a:solidFill>
                  <a:schemeClr val="tx1"/>
                </a:solidFill>
              </a:rPr>
              <a:t>any profits arising from the </a:t>
            </a:r>
            <a:r>
              <a:rPr lang="en-US" sz="1800" dirty="0" err="1" smtClean="0">
                <a:solidFill>
                  <a:schemeClr val="tx1"/>
                </a:solidFill>
              </a:rPr>
              <a:t>Beitbridge</a:t>
            </a:r>
            <a:r>
              <a:rPr lang="en-US" sz="1800" dirty="0" smtClean="0">
                <a:solidFill>
                  <a:schemeClr val="tx1"/>
                </a:solidFill>
              </a:rPr>
              <a:t> </a:t>
            </a:r>
            <a:r>
              <a:rPr lang="en-US" sz="1800" dirty="0">
                <a:solidFill>
                  <a:schemeClr val="tx1"/>
                </a:solidFill>
              </a:rPr>
              <a:t>Border Fence project</a:t>
            </a:r>
            <a:r>
              <a:rPr lang="en-US" sz="1800" dirty="0" smtClean="0">
                <a:solidFill>
                  <a:schemeClr val="tx1"/>
                </a:solidFill>
              </a:rPr>
              <a:t>.</a:t>
            </a:r>
          </a:p>
          <a:p>
            <a:pPr lvl="0"/>
            <a:r>
              <a:rPr lang="en-US" sz="1800" dirty="0" smtClean="0">
                <a:solidFill>
                  <a:schemeClr val="tx1"/>
                </a:solidFill>
              </a:rPr>
              <a:t>During </a:t>
            </a:r>
            <a:r>
              <a:rPr lang="en-US" sz="1800" b="1" dirty="0" smtClean="0">
                <a:solidFill>
                  <a:schemeClr val="tx1"/>
                </a:solidFill>
              </a:rPr>
              <a:t>May 2022</a:t>
            </a:r>
            <a:r>
              <a:rPr lang="en-US" sz="1800" dirty="0" smtClean="0">
                <a:solidFill>
                  <a:schemeClr val="tx1"/>
                </a:solidFill>
              </a:rPr>
              <a:t>, the </a:t>
            </a:r>
            <a:r>
              <a:rPr lang="en-GB" sz="1800" dirty="0" smtClean="0">
                <a:solidFill>
                  <a:schemeClr val="tx1"/>
                </a:solidFill>
              </a:rPr>
              <a:t>disciplinary </a:t>
            </a:r>
            <a:r>
              <a:rPr lang="en-GB" sz="1800" dirty="0">
                <a:solidFill>
                  <a:schemeClr val="tx1"/>
                </a:solidFill>
              </a:rPr>
              <a:t>proceedings against the majority of implicated DPWI </a:t>
            </a:r>
            <a:r>
              <a:rPr lang="en-GB" sz="1800" dirty="0" smtClean="0">
                <a:solidFill>
                  <a:schemeClr val="tx1"/>
                </a:solidFill>
              </a:rPr>
              <a:t>officials continued when the </a:t>
            </a:r>
            <a:r>
              <a:rPr lang="en-GB" sz="1800" dirty="0">
                <a:solidFill>
                  <a:schemeClr val="tx1"/>
                </a:solidFill>
              </a:rPr>
              <a:t>implicated officials </a:t>
            </a:r>
            <a:r>
              <a:rPr lang="en-GB" sz="1800" dirty="0" smtClean="0">
                <a:solidFill>
                  <a:schemeClr val="tx1"/>
                </a:solidFill>
              </a:rPr>
              <a:t>responded </a:t>
            </a:r>
            <a:r>
              <a:rPr lang="en-GB" sz="1800" dirty="0">
                <a:solidFill>
                  <a:schemeClr val="tx1"/>
                </a:solidFill>
              </a:rPr>
              <a:t>to the State’s case</a:t>
            </a:r>
            <a:r>
              <a:rPr lang="en-GB" sz="1800" dirty="0" smtClean="0">
                <a:solidFill>
                  <a:schemeClr val="tx1"/>
                </a:solidFill>
              </a:rPr>
              <a:t>. </a:t>
            </a:r>
          </a:p>
          <a:p>
            <a:r>
              <a:rPr lang="en-GB" sz="1800" dirty="0" smtClean="0">
                <a:solidFill>
                  <a:schemeClr val="tx1"/>
                </a:solidFill>
              </a:rPr>
              <a:t>The hearing concluded on the </a:t>
            </a:r>
            <a:r>
              <a:rPr lang="en-GB" sz="1800" b="1" dirty="0" smtClean="0">
                <a:solidFill>
                  <a:schemeClr val="tx1"/>
                </a:solidFill>
              </a:rPr>
              <a:t>10 May 2022.</a:t>
            </a:r>
          </a:p>
          <a:p>
            <a:r>
              <a:rPr lang="en-GB" sz="1800" dirty="0" smtClean="0">
                <a:solidFill>
                  <a:schemeClr val="tx1"/>
                </a:solidFill>
              </a:rPr>
              <a:t>Parties submitted closing arguments on the </a:t>
            </a:r>
            <a:r>
              <a:rPr lang="en-GB" sz="1800" b="1" dirty="0" smtClean="0">
                <a:solidFill>
                  <a:schemeClr val="tx1"/>
                </a:solidFill>
              </a:rPr>
              <a:t>27 May 2022</a:t>
            </a:r>
            <a:r>
              <a:rPr lang="en-GB" sz="1800" dirty="0" smtClean="0">
                <a:solidFill>
                  <a:schemeClr val="tx1"/>
                </a:solidFill>
              </a:rPr>
              <a:t>. </a:t>
            </a:r>
          </a:p>
          <a:p>
            <a:pPr lvl="0"/>
            <a:endParaRPr lang="en-ZA" sz="1800" b="1" dirty="0">
              <a:solidFill>
                <a:srgbClr val="FF0000"/>
              </a:solidFill>
            </a:endParaRPr>
          </a:p>
          <a:p>
            <a:pPr marL="45720" indent="0">
              <a:spcBef>
                <a:spcPts val="1200"/>
              </a:spcBef>
              <a:buNone/>
            </a:pPr>
            <a:endParaRPr lang="en-US" sz="2000" dirty="0" smtClean="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spcBef>
                <a:spcPts val="1200"/>
              </a:spcBef>
            </a:pPr>
            <a:endParaRPr lang="en-US" sz="2000" dirty="0" smtClean="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45720" indent="0">
              <a:buNone/>
            </a:pPr>
            <a:endParaRPr lang="en-US" sz="2000" dirty="0">
              <a:solidFill>
                <a:schemeClr val="tx1"/>
              </a:solidFill>
              <a:latin typeface="Calibri" panose="020F0502020204030204" pitchFamily="34" charset="0"/>
              <a:cs typeface="Calibri" panose="020F0502020204030204" pitchFamily="34" charset="0"/>
            </a:endParaRPr>
          </a:p>
          <a:p>
            <a:endParaRPr lang="en-US" sz="2000" dirty="0">
              <a:solidFill>
                <a:schemeClr val="tx1">
                  <a:lumMod val="95000"/>
                  <a:lumOff val="5000"/>
                </a:schemeClr>
              </a:solidFill>
              <a:latin typeface="Calibri" panose="020F0502020204030204" pitchFamily="34" charset="0"/>
              <a:cs typeface="Calibri" panose="020F0502020204030204" pitchFamily="34" charset="0"/>
            </a:endParaRPr>
          </a:p>
        </p:txBody>
      </p:sp>
      <p:sp>
        <p:nvSpPr>
          <p:cNvPr id="6" name="Title 1">
            <a:extLst>
              <a:ext uri="{FF2B5EF4-FFF2-40B4-BE49-F238E27FC236}">
                <a16:creationId xmlns="" xmlns:a16="http://schemas.microsoft.com/office/drawing/2014/main" id="{D0C8041C-DFAE-4E3B-A9B3-B2BE39BA7C25}"/>
              </a:ext>
            </a:extLst>
          </p:cNvPr>
          <p:cNvSpPr>
            <a:spLocks noGrp="1"/>
          </p:cNvSpPr>
          <p:nvPr>
            <p:ph type="title"/>
          </p:nvPr>
        </p:nvSpPr>
        <p:spPr>
          <a:xfrm>
            <a:off x="191494" y="719981"/>
            <a:ext cx="11739698" cy="576064"/>
          </a:xfrm>
          <a:noFill/>
        </p:spPr>
        <p:txBody>
          <a:bodyPr>
            <a:normAutofit/>
          </a:bodyPr>
          <a:lstStyle/>
          <a:p>
            <a:pPr algn="l"/>
            <a:r>
              <a:rPr lang="en-US" sz="3000" b="1" dirty="0" smtClean="0"/>
              <a:t>1: INTRODUCTION: </a:t>
            </a:r>
            <a:r>
              <a:rPr lang="en-US" sz="3000" i="1" dirty="0" smtClean="0"/>
              <a:t>summary of timeline (2)</a:t>
            </a:r>
            <a:endParaRPr lang="en-ZA" sz="3000" i="1" dirty="0">
              <a:solidFill>
                <a:srgbClr val="FF0000"/>
              </a:solidFill>
            </a:endParaRPr>
          </a:p>
        </p:txBody>
      </p:sp>
      <p:sp>
        <p:nvSpPr>
          <p:cNvPr id="4" name="TextBox 3"/>
          <p:cNvSpPr txBox="1"/>
          <p:nvPr/>
        </p:nvSpPr>
        <p:spPr>
          <a:xfrm>
            <a:off x="263501" y="242637"/>
            <a:ext cx="692818" cy="369332"/>
          </a:xfrm>
          <a:prstGeom prst="rect">
            <a:avLst/>
          </a:prstGeom>
          <a:solidFill>
            <a:srgbClr val="FFFF00"/>
          </a:solidFill>
        </p:spPr>
        <p:txBody>
          <a:bodyPr wrap="none" rtlCol="0">
            <a:spAutoFit/>
          </a:bodyPr>
          <a:lstStyle/>
          <a:p>
            <a:r>
              <a:rPr lang="en-ZA" b="1" dirty="0" smtClean="0"/>
              <a:t>GRC</a:t>
            </a:r>
            <a:endParaRPr lang="en-ZA" b="1" dirty="0"/>
          </a:p>
        </p:txBody>
      </p:sp>
    </p:spTree>
    <p:extLst>
      <p:ext uri="{BB962C8B-B14F-4D97-AF65-F5344CB8AC3E}">
        <p14:creationId xmlns:p14="http://schemas.microsoft.com/office/powerpoint/2010/main" xmlns="" val="35699448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4172116-1423-414D-B8A6-CD4B62981082}"/>
              </a:ext>
            </a:extLst>
          </p:cNvPr>
          <p:cNvSpPr>
            <a:spLocks noGrp="1"/>
          </p:cNvSpPr>
          <p:nvPr>
            <p:ph idx="1"/>
          </p:nvPr>
        </p:nvSpPr>
        <p:spPr>
          <a:xfrm>
            <a:off x="0" y="1584077"/>
            <a:ext cx="15360650" cy="7272808"/>
          </a:xfrm>
          <a:noFill/>
        </p:spPr>
        <p:txBody>
          <a:bodyPr>
            <a:noAutofit/>
          </a:bodyPr>
          <a:lstStyle/>
          <a:p>
            <a:endParaRPr lang="en-GB" sz="1800" dirty="0" smtClean="0">
              <a:solidFill>
                <a:schemeClr val="tx1"/>
              </a:solidFill>
            </a:endParaRPr>
          </a:p>
          <a:p>
            <a:r>
              <a:rPr lang="en-GB" sz="1800" b="1" dirty="0" smtClean="0">
                <a:solidFill>
                  <a:srgbClr val="FF0000"/>
                </a:solidFill>
              </a:rPr>
              <a:t>On 3 June 2022 all implicated NBAC officials were found guilty of the charges against them. </a:t>
            </a:r>
          </a:p>
          <a:p>
            <a:pPr lvl="1"/>
            <a:r>
              <a:rPr lang="en-GB" sz="1800" dirty="0" smtClean="0">
                <a:solidFill>
                  <a:srgbClr val="FF0000"/>
                </a:solidFill>
              </a:rPr>
              <a:t>Mitigating and aggravating arguments were due on the 10 June 2022 by employee party and the 20 June 2022 by employer party, </a:t>
            </a:r>
            <a:r>
              <a:rPr lang="en-GB" sz="1800" dirty="0" err="1" smtClean="0">
                <a:solidFill>
                  <a:srgbClr val="FF0000"/>
                </a:solidFill>
              </a:rPr>
              <a:t>whereafter</a:t>
            </a:r>
            <a:r>
              <a:rPr lang="en-GB" sz="1800" dirty="0" smtClean="0">
                <a:solidFill>
                  <a:srgbClr val="FF0000"/>
                </a:solidFill>
              </a:rPr>
              <a:t> sanction will be handed down. </a:t>
            </a:r>
            <a:endParaRPr lang="en-ZA" sz="1800" dirty="0" smtClean="0">
              <a:solidFill>
                <a:srgbClr val="FF0000"/>
              </a:solidFill>
            </a:endParaRPr>
          </a:p>
          <a:p>
            <a:pPr lvl="1"/>
            <a:r>
              <a:rPr lang="en-GB" sz="1800" dirty="0" smtClean="0">
                <a:solidFill>
                  <a:srgbClr val="FF0000"/>
                </a:solidFill>
              </a:rPr>
              <a:t>The </a:t>
            </a:r>
            <a:r>
              <a:rPr lang="en-GB" sz="1800" dirty="0">
                <a:solidFill>
                  <a:srgbClr val="FF0000"/>
                </a:solidFill>
              </a:rPr>
              <a:t>employee parties submitted their mitigating arguments requesting for lenient sanction short of dismissal based on their personal circumstances, however, the employer submitted aggravating arguments calling for sanction of dismissal given the seriousness of the charges, the amount involved and the conduct of the employees. </a:t>
            </a:r>
            <a:endParaRPr lang="en-GB" sz="1800" dirty="0" smtClean="0">
              <a:solidFill>
                <a:srgbClr val="FF0000"/>
              </a:solidFill>
            </a:endParaRPr>
          </a:p>
          <a:p>
            <a:pPr lvl="1"/>
            <a:r>
              <a:rPr lang="en-GB" sz="1800" dirty="0" smtClean="0">
                <a:solidFill>
                  <a:srgbClr val="FF0000"/>
                </a:solidFill>
              </a:rPr>
              <a:t>Chairperson </a:t>
            </a:r>
            <a:r>
              <a:rPr lang="en-GB" sz="1800" dirty="0">
                <a:solidFill>
                  <a:srgbClr val="FF0000"/>
                </a:solidFill>
              </a:rPr>
              <a:t>delivered the sanction report imposing final written warning and suspension without pay to all the employees on the basis that there was no irretrievable breakdown of relationship of trust, dishonesty on the part of the employees </a:t>
            </a:r>
            <a:r>
              <a:rPr lang="en-GB" sz="1800" dirty="0" smtClean="0">
                <a:solidFill>
                  <a:srgbClr val="FF0000"/>
                </a:solidFill>
              </a:rPr>
              <a:t>nor </a:t>
            </a:r>
            <a:r>
              <a:rPr lang="en-GB" sz="1800" dirty="0">
                <a:solidFill>
                  <a:srgbClr val="FF0000"/>
                </a:solidFill>
              </a:rPr>
              <a:t>any evidence of employees benefiting out of the project. </a:t>
            </a:r>
          </a:p>
          <a:p>
            <a:pPr lvl="1"/>
            <a:r>
              <a:rPr lang="en-GB" sz="1800" dirty="0" smtClean="0">
                <a:solidFill>
                  <a:srgbClr val="FF0000"/>
                </a:solidFill>
              </a:rPr>
              <a:t>Employees </a:t>
            </a:r>
            <a:r>
              <a:rPr lang="en-GB" sz="1800" dirty="0">
                <a:solidFill>
                  <a:srgbClr val="FF0000"/>
                </a:solidFill>
              </a:rPr>
              <a:t>have accepted the sanction through their Attorneys and the Acting Director General has been apprised about </a:t>
            </a:r>
            <a:r>
              <a:rPr lang="en-GB" sz="1800" dirty="0" smtClean="0">
                <a:solidFill>
                  <a:srgbClr val="FF0000"/>
                </a:solidFill>
              </a:rPr>
              <a:t>this.</a:t>
            </a:r>
          </a:p>
          <a:p>
            <a:pPr lvl="1"/>
            <a:r>
              <a:rPr lang="en-GB" sz="1800" dirty="0" smtClean="0">
                <a:solidFill>
                  <a:srgbClr val="FF0000"/>
                </a:solidFill>
              </a:rPr>
              <a:t>Approval </a:t>
            </a:r>
            <a:r>
              <a:rPr lang="en-GB" sz="1800" dirty="0">
                <a:solidFill>
                  <a:srgbClr val="FF0000"/>
                </a:solidFill>
              </a:rPr>
              <a:t>is awaited to give effect to the sanctions as well as the dates thereof. </a:t>
            </a:r>
            <a:endParaRPr lang="en-GB" sz="1800" dirty="0" smtClean="0">
              <a:solidFill>
                <a:srgbClr val="FF0000"/>
              </a:solidFill>
            </a:endParaRPr>
          </a:p>
          <a:p>
            <a:pPr lvl="1"/>
            <a:endParaRPr lang="en-GB" sz="1800" dirty="0" smtClean="0">
              <a:solidFill>
                <a:srgbClr val="FF0000"/>
              </a:solidFill>
            </a:endParaRPr>
          </a:p>
          <a:p>
            <a:r>
              <a:rPr lang="en-GB" sz="1800" dirty="0" smtClean="0">
                <a:solidFill>
                  <a:srgbClr val="FF0000"/>
                </a:solidFill>
              </a:rPr>
              <a:t>After </a:t>
            </a:r>
            <a:r>
              <a:rPr lang="en-GB" sz="1800" dirty="0">
                <a:solidFill>
                  <a:srgbClr val="FF0000"/>
                </a:solidFill>
              </a:rPr>
              <a:t>consideration and in consultation with the Minister, the Acting Director General will provide the decision of the Department.     </a:t>
            </a:r>
            <a:endParaRPr lang="en-ZA" sz="1800" dirty="0">
              <a:solidFill>
                <a:srgbClr val="FF0000"/>
              </a:solidFill>
            </a:endParaRPr>
          </a:p>
          <a:p>
            <a:pPr lvl="0"/>
            <a:endParaRPr lang="en-ZA" sz="1800" b="1" dirty="0">
              <a:solidFill>
                <a:srgbClr val="FF0000"/>
              </a:solidFill>
            </a:endParaRPr>
          </a:p>
          <a:p>
            <a:pPr marL="45720" indent="0">
              <a:spcBef>
                <a:spcPts val="1200"/>
              </a:spcBef>
              <a:buNone/>
            </a:pPr>
            <a:endParaRPr lang="en-US" sz="2000" dirty="0" smtClean="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spcBef>
                <a:spcPts val="1200"/>
              </a:spcBef>
            </a:pPr>
            <a:endParaRPr lang="en-US" sz="2000" dirty="0" smtClean="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45720" indent="0">
              <a:buNone/>
            </a:pPr>
            <a:endParaRPr lang="en-US" sz="2000" dirty="0">
              <a:solidFill>
                <a:schemeClr val="tx1"/>
              </a:solidFill>
              <a:latin typeface="Calibri" panose="020F0502020204030204" pitchFamily="34" charset="0"/>
              <a:cs typeface="Calibri" panose="020F0502020204030204" pitchFamily="34" charset="0"/>
            </a:endParaRPr>
          </a:p>
          <a:p>
            <a:endParaRPr lang="en-US" sz="2000" dirty="0">
              <a:solidFill>
                <a:schemeClr val="tx1">
                  <a:lumMod val="95000"/>
                  <a:lumOff val="5000"/>
                </a:schemeClr>
              </a:solidFill>
              <a:latin typeface="Calibri" panose="020F0502020204030204" pitchFamily="34" charset="0"/>
              <a:cs typeface="Calibri" panose="020F0502020204030204" pitchFamily="34" charset="0"/>
            </a:endParaRPr>
          </a:p>
        </p:txBody>
      </p:sp>
      <p:sp>
        <p:nvSpPr>
          <p:cNvPr id="7" name="Title 1">
            <a:extLst>
              <a:ext uri="{FF2B5EF4-FFF2-40B4-BE49-F238E27FC236}">
                <a16:creationId xmlns="" xmlns:a16="http://schemas.microsoft.com/office/drawing/2014/main" id="{D0C8041C-DFAE-4E3B-A9B3-B2BE39BA7C25}"/>
              </a:ext>
            </a:extLst>
          </p:cNvPr>
          <p:cNvSpPr txBox="1">
            <a:spLocks/>
          </p:cNvSpPr>
          <p:nvPr/>
        </p:nvSpPr>
        <p:spPr>
          <a:xfrm>
            <a:off x="191494" y="719981"/>
            <a:ext cx="11739698" cy="576064"/>
          </a:xfrm>
          <a:prstGeom prst="rect">
            <a:avLst/>
          </a:prstGeom>
          <a:noFill/>
        </p:spPr>
        <p:txBody>
          <a:bodyPr vert="horz" lIns="91440" tIns="45720" rIns="91440" bIns="45720" rtlCol="0" anchor="b">
            <a:normAutofit fontScale="975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1: INTRODUCTION: </a:t>
            </a:r>
            <a:r>
              <a:rPr lang="en-US" sz="3000" i="1" dirty="0" smtClean="0"/>
              <a:t>summary of timeline (3)</a:t>
            </a:r>
            <a:endParaRPr lang="en-ZA" sz="3000" i="1" dirty="0">
              <a:solidFill>
                <a:srgbClr val="FF0000"/>
              </a:solidFill>
            </a:endParaRPr>
          </a:p>
        </p:txBody>
      </p:sp>
      <p:sp>
        <p:nvSpPr>
          <p:cNvPr id="4" name="TextBox 3"/>
          <p:cNvSpPr txBox="1"/>
          <p:nvPr/>
        </p:nvSpPr>
        <p:spPr>
          <a:xfrm>
            <a:off x="263501" y="242637"/>
            <a:ext cx="692818" cy="369332"/>
          </a:xfrm>
          <a:prstGeom prst="rect">
            <a:avLst/>
          </a:prstGeom>
          <a:solidFill>
            <a:srgbClr val="FFFF00"/>
          </a:solidFill>
        </p:spPr>
        <p:txBody>
          <a:bodyPr wrap="none" rtlCol="0">
            <a:spAutoFit/>
          </a:bodyPr>
          <a:lstStyle/>
          <a:p>
            <a:r>
              <a:rPr lang="en-ZA" b="1" dirty="0" smtClean="0"/>
              <a:t>GRC</a:t>
            </a:r>
            <a:endParaRPr lang="en-ZA" b="1" dirty="0"/>
          </a:p>
        </p:txBody>
      </p:sp>
    </p:spTree>
    <p:extLst>
      <p:ext uri="{BB962C8B-B14F-4D97-AF65-F5344CB8AC3E}">
        <p14:creationId xmlns:p14="http://schemas.microsoft.com/office/powerpoint/2010/main" xmlns="" val="16243944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BC55959B-C655-5C41-9218-75B865D299AD}"/>
              </a:ext>
            </a:extLst>
          </p:cNvPr>
          <p:cNvGraphicFramePr>
            <a:graphicFrameLocks noGrp="1"/>
          </p:cNvGraphicFramePr>
          <p:nvPr>
            <p:extLst>
              <p:ext uri="{D42A27DB-BD31-4B8C-83A1-F6EECF244321}">
                <p14:modId xmlns:p14="http://schemas.microsoft.com/office/powerpoint/2010/main" xmlns="" val="1771585498"/>
              </p:ext>
            </p:extLst>
          </p:nvPr>
        </p:nvGraphicFramePr>
        <p:xfrm>
          <a:off x="335509" y="1584078"/>
          <a:ext cx="14761640" cy="6278880"/>
        </p:xfrm>
        <a:graphic>
          <a:graphicData uri="http://schemas.openxmlformats.org/drawingml/2006/table">
            <a:tbl>
              <a:tblPr firstCol="1" bandRow="1">
                <a:tableStyleId>{93296810-A885-4BE3-A3E7-6D5BEEA58F35}</a:tableStyleId>
              </a:tblPr>
              <a:tblGrid>
                <a:gridCol w="3744416">
                  <a:extLst>
                    <a:ext uri="{9D8B030D-6E8A-4147-A177-3AD203B41FA5}">
                      <a16:colId xmlns:a16="http://schemas.microsoft.com/office/drawing/2014/main" xmlns="" val="1001693843"/>
                    </a:ext>
                  </a:extLst>
                </a:gridCol>
                <a:gridCol w="11017224">
                  <a:extLst>
                    <a:ext uri="{9D8B030D-6E8A-4147-A177-3AD203B41FA5}">
                      <a16:colId xmlns:a16="http://schemas.microsoft.com/office/drawing/2014/main" xmlns="" val="1138882096"/>
                    </a:ext>
                  </a:extLst>
                </a:gridCol>
              </a:tblGrid>
              <a:tr h="4988008">
                <a:tc>
                  <a:txBody>
                    <a:bodyPr/>
                    <a:lstStyle/>
                    <a:p>
                      <a:pPr marL="342900" marR="0" lvl="0" indent="-342900" algn="l" defTabSz="914391" rtl="0" eaLnBrk="1" fontAlgn="auto" latinLnBrk="0" hangingPunct="1">
                        <a:lnSpc>
                          <a:spcPct val="100000"/>
                        </a:lnSpc>
                        <a:spcBef>
                          <a:spcPts val="0"/>
                        </a:spcBef>
                        <a:spcAft>
                          <a:spcPts val="0"/>
                        </a:spcAft>
                        <a:buClrTx/>
                        <a:buSzTx/>
                        <a:buFontTx/>
                        <a:buAutoNum type="arabicPeriod"/>
                        <a:tabLst/>
                        <a:defRPr/>
                      </a:pPr>
                      <a:r>
                        <a:rPr lang="en-US" sz="1600" kern="1200" dirty="0" smtClean="0">
                          <a:solidFill>
                            <a:schemeClr val="bg1"/>
                          </a:solidFill>
                          <a:effectLst/>
                          <a:latin typeface="Calibri" panose="020F0502020204030204" pitchFamily="34" charset="0"/>
                          <a:ea typeface="+mn-ea"/>
                          <a:cs typeface="Calibri" panose="020F0502020204030204" pitchFamily="34" charset="0"/>
                        </a:rPr>
                        <a:t>The</a:t>
                      </a:r>
                      <a:r>
                        <a:rPr lang="en-US" sz="1600" kern="1200" baseline="0" dirty="0" smtClean="0">
                          <a:solidFill>
                            <a:schemeClr val="bg1"/>
                          </a:solidFill>
                          <a:effectLst/>
                          <a:latin typeface="Calibri" panose="020F0502020204030204" pitchFamily="34" charset="0"/>
                          <a:ea typeface="+mn-ea"/>
                          <a:cs typeface="Calibri" panose="020F0502020204030204" pitchFamily="34" charset="0"/>
                        </a:rPr>
                        <a:t> </a:t>
                      </a:r>
                      <a:r>
                        <a:rPr lang="en-US" sz="1600" kern="1200" dirty="0">
                          <a:solidFill>
                            <a:schemeClr val="bg1"/>
                          </a:solidFill>
                          <a:effectLst/>
                          <a:latin typeface="Calibri" panose="020F0502020204030204" pitchFamily="34" charset="0"/>
                          <a:ea typeface="+mn-ea"/>
                          <a:cs typeface="Calibri" panose="020F0502020204030204" pitchFamily="34" charset="0"/>
                        </a:rPr>
                        <a:t>Memorandum of understanding (MoU) is reviewed to clarify the roles and responsibilities of the Department of Defense, the Department of Public Works and Infrastructure and the Department of Home Affairs</a:t>
                      </a:r>
                      <a:r>
                        <a:rPr lang="en-US" sz="1600" kern="1200" dirty="0" smtClean="0">
                          <a:solidFill>
                            <a:schemeClr val="bg1"/>
                          </a:solidFill>
                          <a:effectLst/>
                          <a:latin typeface="Calibri" panose="020F0502020204030204" pitchFamily="34" charset="0"/>
                          <a:ea typeface="+mn-ea"/>
                          <a:cs typeface="Calibri" panose="020F0502020204030204" pitchFamily="34" charset="0"/>
                        </a:rPr>
                        <a:t>.</a:t>
                      </a:r>
                    </a:p>
                    <a:p>
                      <a:pPr marL="342900" marR="0" lvl="0" indent="-342900" algn="l" defTabSz="914391" rtl="0" eaLnBrk="1" fontAlgn="auto" latinLnBrk="0" hangingPunct="1">
                        <a:lnSpc>
                          <a:spcPct val="100000"/>
                        </a:lnSpc>
                        <a:spcBef>
                          <a:spcPts val="0"/>
                        </a:spcBef>
                        <a:spcAft>
                          <a:spcPts val="0"/>
                        </a:spcAft>
                        <a:buClrTx/>
                        <a:buSzTx/>
                        <a:buFontTx/>
                        <a:buAutoNum type="arabicPeriod"/>
                        <a:tabLst/>
                        <a:defRPr/>
                      </a:pPr>
                      <a:endParaRPr lang="en-US" sz="1600" kern="1200" dirty="0" smtClean="0">
                        <a:solidFill>
                          <a:schemeClr val="bg1"/>
                        </a:solidFill>
                        <a:effectLst/>
                        <a:latin typeface="Calibri" panose="020F0502020204030204" pitchFamily="34" charset="0"/>
                        <a:ea typeface="+mn-ea"/>
                        <a:cs typeface="Calibri" panose="020F0502020204030204" pitchFamily="34" charset="0"/>
                      </a:endParaRPr>
                    </a:p>
                    <a:p>
                      <a:pPr marL="0" marR="0" lvl="0" indent="0" algn="l" defTabSz="914391" rtl="0" eaLnBrk="1" fontAlgn="auto" latinLnBrk="0" hangingPunct="1">
                        <a:lnSpc>
                          <a:spcPct val="100000"/>
                        </a:lnSpc>
                        <a:spcBef>
                          <a:spcPts val="0"/>
                        </a:spcBef>
                        <a:spcAft>
                          <a:spcPts val="0"/>
                        </a:spcAft>
                        <a:buClrTx/>
                        <a:buSzTx/>
                        <a:buFontTx/>
                        <a:buNone/>
                        <a:tabLst/>
                        <a:defRPr/>
                      </a:pPr>
                      <a:endParaRPr lang="en-US" sz="1600" kern="1200" dirty="0" smtClean="0">
                        <a:solidFill>
                          <a:schemeClr val="bg1"/>
                        </a:solidFill>
                        <a:effectLst/>
                        <a:latin typeface="Calibri" panose="020F0502020204030204" pitchFamily="34" charset="0"/>
                        <a:ea typeface="+mn-ea"/>
                        <a:cs typeface="Calibri" panose="020F0502020204030204" pitchFamily="34" charset="0"/>
                      </a:endParaRPr>
                    </a:p>
                  </a:txBody>
                  <a:tcPr marL="51435" marR="51435" marT="0" marB="0"/>
                </a:tc>
                <a:tc>
                  <a:txBody>
                    <a:bodyPr/>
                    <a:lstStyle/>
                    <a:p>
                      <a:pPr lvl="0" algn="just"/>
                      <a:r>
                        <a:rPr lang="en-US" sz="1600" kern="1200" dirty="0">
                          <a:solidFill>
                            <a:schemeClr val="tx1"/>
                          </a:solidFill>
                          <a:effectLst/>
                          <a:latin typeface="Calibri" panose="020F0502020204030204" pitchFamily="34" charset="0"/>
                          <a:ea typeface="+mn-ea"/>
                          <a:cs typeface="Calibri" panose="020F0502020204030204" pitchFamily="34" charset="0"/>
                        </a:rPr>
                        <a:t>The </a:t>
                      </a:r>
                      <a:r>
                        <a:rPr lang="en-US" sz="1600" kern="1200" dirty="0" smtClean="0">
                          <a:solidFill>
                            <a:schemeClr val="tx1"/>
                          </a:solidFill>
                          <a:effectLst/>
                          <a:latin typeface="Calibri" panose="020F0502020204030204" pitchFamily="34" charset="0"/>
                          <a:ea typeface="+mn-ea"/>
                          <a:cs typeface="Calibri" panose="020F0502020204030204" pitchFamily="34" charset="0"/>
                        </a:rPr>
                        <a:t>updated </a:t>
                      </a:r>
                      <a:r>
                        <a:rPr lang="en-US" sz="1600" b="1" kern="1200" dirty="0" smtClean="0">
                          <a:solidFill>
                            <a:schemeClr val="tx1"/>
                          </a:solidFill>
                          <a:effectLst/>
                          <a:latin typeface="Calibri" panose="020F0502020204030204" pitchFamily="34" charset="0"/>
                          <a:ea typeface="+mn-ea"/>
                          <a:cs typeface="Calibri" panose="020F0502020204030204" pitchFamily="34" charset="0"/>
                        </a:rPr>
                        <a:t>MOU</a:t>
                      </a:r>
                      <a:r>
                        <a:rPr lang="en-US" sz="1600" kern="1200" dirty="0" smtClean="0">
                          <a:solidFill>
                            <a:schemeClr val="tx1"/>
                          </a:solidFill>
                          <a:effectLst/>
                          <a:latin typeface="Calibri" panose="020F0502020204030204" pitchFamily="34" charset="0"/>
                          <a:ea typeface="+mn-ea"/>
                          <a:cs typeface="Calibri" panose="020F0502020204030204" pitchFamily="34" charset="0"/>
                        </a:rPr>
                        <a:t> to clarify roles and responsibilities for the border-line environment was submitted </a:t>
                      </a:r>
                      <a:r>
                        <a:rPr lang="en-US" sz="1600" kern="1200" dirty="0">
                          <a:solidFill>
                            <a:schemeClr val="tx1"/>
                          </a:solidFill>
                          <a:effectLst/>
                          <a:latin typeface="Calibri" panose="020F0502020204030204" pitchFamily="34" charset="0"/>
                          <a:ea typeface="+mn-ea"/>
                          <a:cs typeface="Calibri" panose="020F0502020204030204" pitchFamily="34" charset="0"/>
                        </a:rPr>
                        <a:t>to the Department of Defence (DOD</a:t>
                      </a:r>
                      <a:r>
                        <a:rPr lang="en-US" sz="1600" kern="1200" dirty="0" smtClean="0">
                          <a:solidFill>
                            <a:schemeClr val="tx1"/>
                          </a:solidFill>
                          <a:effectLst/>
                          <a:latin typeface="Calibri" panose="020F0502020204030204" pitchFamily="34" charset="0"/>
                          <a:ea typeface="+mn-ea"/>
                          <a:cs typeface="Calibri" panose="020F0502020204030204" pitchFamily="34" charset="0"/>
                        </a:rPr>
                        <a:t>) on the </a:t>
                      </a:r>
                      <a:r>
                        <a:rPr lang="en-US" sz="1600" b="0" kern="1200" dirty="0" smtClean="0">
                          <a:solidFill>
                            <a:schemeClr val="tx1"/>
                          </a:solidFill>
                          <a:effectLst/>
                          <a:latin typeface="Calibri" panose="020F0502020204030204" pitchFamily="34" charset="0"/>
                          <a:ea typeface="+mn-ea"/>
                          <a:cs typeface="Calibri" panose="020F0502020204030204" pitchFamily="34" charset="0"/>
                        </a:rPr>
                        <a:t>13</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 August 2021.</a:t>
                      </a:r>
                    </a:p>
                    <a:p>
                      <a:pPr lvl="0" algn="just"/>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Inputs were received on 05 November 2021</a:t>
                      </a:r>
                      <a:r>
                        <a:rPr lang="en-US" sz="1600" b="0" kern="1200" dirty="0" smtClean="0">
                          <a:solidFill>
                            <a:schemeClr val="tx1"/>
                          </a:solidFill>
                          <a:effectLst/>
                          <a:latin typeface="Calibri" panose="020F0502020204030204" pitchFamily="34" charset="0"/>
                          <a:ea typeface="+mn-ea"/>
                          <a:cs typeface="Calibri" panose="020F0502020204030204" pitchFamily="34" charset="0"/>
                        </a:rPr>
                        <a:t> from the </a:t>
                      </a:r>
                      <a:r>
                        <a:rPr lang="en-US" sz="1600" kern="1200" dirty="0" smtClean="0">
                          <a:solidFill>
                            <a:schemeClr val="tx1"/>
                          </a:solidFill>
                          <a:effectLst/>
                          <a:latin typeface="Calibri" panose="020F0502020204030204" pitchFamily="34" charset="0"/>
                          <a:ea typeface="+mn-ea"/>
                          <a:cs typeface="Calibri" panose="020F0502020204030204" pitchFamily="34" charset="0"/>
                        </a:rPr>
                        <a:t>DOD.</a:t>
                      </a:r>
                      <a:r>
                        <a:rPr lang="en-US" sz="1600" kern="1200" baseline="0" dirty="0" smtClean="0">
                          <a:solidFill>
                            <a:schemeClr val="tx1"/>
                          </a:solidFill>
                          <a:effectLst/>
                          <a:latin typeface="Calibri" panose="020F0502020204030204" pitchFamily="34" charset="0"/>
                          <a:ea typeface="+mn-ea"/>
                          <a:cs typeface="Calibri" panose="020F0502020204030204" pitchFamily="34" charset="0"/>
                        </a:rPr>
                        <a:t> </a:t>
                      </a:r>
                    </a:p>
                    <a:p>
                      <a:pPr lvl="0" algn="just"/>
                      <a:r>
                        <a:rPr lang="en-US" sz="1600" kern="1200" baseline="0" dirty="0" smtClean="0">
                          <a:solidFill>
                            <a:schemeClr val="tx1"/>
                          </a:solidFill>
                          <a:effectLst/>
                          <a:latin typeface="Calibri" panose="020F0502020204030204" pitchFamily="34" charset="0"/>
                          <a:ea typeface="+mn-ea"/>
                          <a:cs typeface="Calibri" panose="020F0502020204030204" pitchFamily="34" charset="0"/>
                        </a:rPr>
                        <a:t>DOD has requested that other stakeholders be included in the MOU (i.e. Department of Agriculture – for foot and mouth disease). DOD is also proposing that the document be converted to an Implementation Protocol agreement. The updated MOU/Protocol  Agreement is  currently with DPWI Legal Services for approval of the revised content.</a:t>
                      </a:r>
                    </a:p>
                    <a:p>
                      <a:pPr lvl="0" algn="just"/>
                      <a:endParaRPr lang="en-US" sz="1600" kern="1200" baseline="0" dirty="0" smtClean="0">
                        <a:solidFill>
                          <a:schemeClr val="tx1"/>
                        </a:solidFill>
                        <a:effectLst/>
                        <a:latin typeface="Calibri" panose="020F0502020204030204" pitchFamily="34" charset="0"/>
                        <a:ea typeface="+mn-ea"/>
                        <a:cs typeface="Calibri" panose="020F0502020204030204" pitchFamily="34" charset="0"/>
                      </a:endParaRPr>
                    </a:p>
                    <a:p>
                      <a:pPr lvl="0" algn="just"/>
                      <a:r>
                        <a:rPr lang="en-US" sz="1600" kern="1200" baseline="0" dirty="0" smtClean="0">
                          <a:solidFill>
                            <a:schemeClr val="tx1"/>
                          </a:solidFill>
                          <a:effectLst/>
                          <a:latin typeface="Calibri" panose="020F0502020204030204" pitchFamily="34" charset="0"/>
                          <a:ea typeface="+mn-ea"/>
                          <a:cs typeface="Calibri" panose="020F0502020204030204" pitchFamily="34" charset="0"/>
                        </a:rPr>
                        <a:t>In respect of the </a:t>
                      </a:r>
                      <a:r>
                        <a:rPr lang="en-US" sz="1600" b="1" kern="1200" baseline="0" dirty="0" smtClean="0">
                          <a:solidFill>
                            <a:schemeClr val="tx1"/>
                          </a:solidFill>
                          <a:effectLst/>
                          <a:latin typeface="Calibri" panose="020F0502020204030204" pitchFamily="34" charset="0"/>
                          <a:ea typeface="+mn-ea"/>
                          <a:cs typeface="Calibri" panose="020F0502020204030204" pitchFamily="34" charset="0"/>
                        </a:rPr>
                        <a:t>Ports of Entry</a:t>
                      </a:r>
                      <a:r>
                        <a:rPr lang="en-US" sz="1600" kern="1200" baseline="0" dirty="0" smtClean="0">
                          <a:solidFill>
                            <a:schemeClr val="tx1"/>
                          </a:solidFill>
                          <a:effectLst/>
                          <a:latin typeface="Calibri" panose="020F0502020204030204" pitchFamily="34" charset="0"/>
                          <a:ea typeface="+mn-ea"/>
                          <a:cs typeface="Calibri" panose="020F0502020204030204" pitchFamily="34" charset="0"/>
                        </a:rPr>
                        <a:t>, Department of Home Affairs, including </a:t>
                      </a:r>
                      <a:r>
                        <a:rPr lang="en-US" sz="1600" kern="1200" baseline="0" dirty="0">
                          <a:solidFill>
                            <a:schemeClr val="tx1"/>
                          </a:solidFill>
                          <a:effectLst/>
                          <a:latin typeface="Calibri" panose="020F0502020204030204" pitchFamily="34" charset="0"/>
                          <a:ea typeface="+mn-ea"/>
                          <a:cs typeface="Calibri" panose="020F0502020204030204" pitchFamily="34" charset="0"/>
                        </a:rPr>
                        <a:t>the </a:t>
                      </a:r>
                      <a:r>
                        <a:rPr lang="en-US" sz="1600" kern="1200" baseline="0" dirty="0" smtClean="0">
                          <a:solidFill>
                            <a:schemeClr val="tx1"/>
                          </a:solidFill>
                          <a:effectLst/>
                          <a:latin typeface="Calibri" panose="020F0502020204030204" pitchFamily="34" charset="0"/>
                          <a:ea typeface="+mn-ea"/>
                          <a:cs typeface="Calibri" panose="020F0502020204030204" pitchFamily="34" charset="0"/>
                        </a:rPr>
                        <a:t>Border Management Authority, </a:t>
                      </a:r>
                      <a:r>
                        <a:rPr lang="en-US" sz="1600" kern="1200" baseline="0" dirty="0">
                          <a:solidFill>
                            <a:schemeClr val="tx1"/>
                          </a:solidFill>
                          <a:effectLst/>
                          <a:latin typeface="Calibri" panose="020F0502020204030204" pitchFamily="34" charset="0"/>
                          <a:ea typeface="+mn-ea"/>
                          <a:cs typeface="Calibri" panose="020F0502020204030204" pitchFamily="34" charset="0"/>
                        </a:rPr>
                        <a:t>is leading the </a:t>
                      </a:r>
                      <a:r>
                        <a:rPr lang="en-US" sz="1600" kern="1200" baseline="0" dirty="0" smtClean="0">
                          <a:solidFill>
                            <a:schemeClr val="tx1"/>
                          </a:solidFill>
                          <a:effectLst/>
                          <a:latin typeface="Calibri" panose="020F0502020204030204" pitchFamily="34" charset="0"/>
                          <a:ea typeface="+mn-ea"/>
                          <a:cs typeface="Calibri" panose="020F0502020204030204" pitchFamily="34" charset="0"/>
                        </a:rPr>
                        <a:t>development </a:t>
                      </a:r>
                      <a:r>
                        <a:rPr lang="en-US" sz="1600" kern="1200" baseline="0" dirty="0">
                          <a:solidFill>
                            <a:schemeClr val="tx1"/>
                          </a:solidFill>
                          <a:effectLst/>
                          <a:latin typeface="Calibri" panose="020F0502020204030204" pitchFamily="34" charset="0"/>
                          <a:ea typeface="+mn-ea"/>
                          <a:cs typeface="Calibri" panose="020F0502020204030204" pitchFamily="34" charset="0"/>
                        </a:rPr>
                        <a:t>of the MOU between DPWI and other role players in alignment with the recently </a:t>
                      </a:r>
                      <a:r>
                        <a:rPr lang="en-US" sz="1600" kern="1200" baseline="0" dirty="0" smtClean="0">
                          <a:solidFill>
                            <a:schemeClr val="tx1"/>
                          </a:solidFill>
                          <a:effectLst/>
                          <a:latin typeface="Calibri" panose="020F0502020204030204" pitchFamily="34" charset="0"/>
                          <a:ea typeface="+mn-ea"/>
                          <a:cs typeface="Calibri" panose="020F0502020204030204" pitchFamily="34" charset="0"/>
                        </a:rPr>
                        <a:t>accepted BMA Act. In support the development of the MOU, meetings </a:t>
                      </a:r>
                      <a:r>
                        <a:rPr lang="en-US" sz="1600" kern="1200" baseline="0" dirty="0">
                          <a:solidFill>
                            <a:schemeClr val="tx1"/>
                          </a:solidFill>
                          <a:effectLst/>
                          <a:latin typeface="Calibri" panose="020F0502020204030204" pitchFamily="34" charset="0"/>
                          <a:ea typeface="+mn-ea"/>
                          <a:cs typeface="Calibri" panose="020F0502020204030204" pitchFamily="34" charset="0"/>
                        </a:rPr>
                        <a:t>with the </a:t>
                      </a:r>
                      <a:r>
                        <a:rPr lang="en-US" sz="1600" b="0" kern="1200" baseline="0" dirty="0">
                          <a:solidFill>
                            <a:schemeClr val="tx1"/>
                          </a:solidFill>
                          <a:effectLst/>
                          <a:latin typeface="Calibri" panose="020F0502020204030204" pitchFamily="34" charset="0"/>
                          <a:ea typeface="+mn-ea"/>
                          <a:cs typeface="Calibri" panose="020F0502020204030204" pitchFamily="34" charset="0"/>
                        </a:rPr>
                        <a:t>relevant role-players to clarify roles and responsibilities are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transpiring on </a:t>
                      </a:r>
                      <a:r>
                        <a:rPr lang="en-US" sz="1600" b="0" kern="1200" baseline="0" dirty="0">
                          <a:solidFill>
                            <a:schemeClr val="tx1"/>
                          </a:solidFill>
                          <a:effectLst/>
                          <a:latin typeface="Calibri" panose="020F0502020204030204" pitchFamily="34" charset="0"/>
                          <a:ea typeface="+mn-ea"/>
                          <a:cs typeface="Calibri" panose="020F0502020204030204" pitchFamily="34" charset="0"/>
                        </a:rPr>
                        <a:t>a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regular basis. </a:t>
                      </a:r>
                      <a:r>
                        <a:rPr lang="en-US" sz="1600" b="0" kern="1200" baseline="0" dirty="0">
                          <a:solidFill>
                            <a:schemeClr val="tx1"/>
                          </a:solidFill>
                          <a:effectLst/>
                          <a:latin typeface="Calibri" panose="020F0502020204030204" pitchFamily="34" charset="0"/>
                          <a:ea typeface="+mn-ea"/>
                          <a:cs typeface="Calibri" panose="020F0502020204030204" pitchFamily="34" charset="0"/>
                        </a:rPr>
                        <a:t>The last meeting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took place on </a:t>
                      </a:r>
                      <a:r>
                        <a:rPr lang="en-US" sz="1600" b="0" kern="1200" baseline="0" dirty="0">
                          <a:solidFill>
                            <a:schemeClr val="tx1"/>
                          </a:solidFill>
                          <a:effectLst/>
                          <a:latin typeface="Calibri" panose="020F0502020204030204" pitchFamily="34" charset="0"/>
                          <a:ea typeface="+mn-ea"/>
                          <a:cs typeface="Calibri" panose="020F0502020204030204" pitchFamily="34" charset="0"/>
                        </a:rPr>
                        <a:t>the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11</a:t>
                      </a:r>
                      <a:r>
                        <a:rPr lang="en-US" sz="1600" b="0" kern="1200" baseline="30000" dirty="0" smtClean="0">
                          <a:solidFill>
                            <a:schemeClr val="tx1"/>
                          </a:solidFill>
                          <a:effectLst/>
                          <a:latin typeface="Calibri" panose="020F0502020204030204" pitchFamily="34" charset="0"/>
                          <a:ea typeface="+mn-ea"/>
                          <a:cs typeface="Calibri" panose="020F0502020204030204" pitchFamily="34" charset="0"/>
                        </a:rPr>
                        <a:t>th</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 </a:t>
                      </a:r>
                      <a:r>
                        <a:rPr lang="en-US" sz="1600" b="0" kern="1200" baseline="0" dirty="0">
                          <a:solidFill>
                            <a:schemeClr val="tx1"/>
                          </a:solidFill>
                          <a:effectLst/>
                          <a:latin typeface="Calibri" panose="020F0502020204030204" pitchFamily="34" charset="0"/>
                          <a:ea typeface="+mn-ea"/>
                          <a:cs typeface="Calibri" panose="020F0502020204030204" pitchFamily="34" charset="0"/>
                        </a:rPr>
                        <a:t>of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November 2021. Meetings have been taking place monthly since 31 March 2022.</a:t>
                      </a:r>
                      <a:endParaRPr lang="en-US" sz="1600" b="0" u="sng" kern="1200" baseline="0" dirty="0" smtClean="0">
                        <a:solidFill>
                          <a:schemeClr val="tx1"/>
                        </a:solidFill>
                        <a:effectLst/>
                        <a:latin typeface="Calibri" panose="020F0502020204030204" pitchFamily="34" charset="0"/>
                        <a:ea typeface="+mn-ea"/>
                        <a:cs typeface="Calibri" panose="020F0502020204030204" pitchFamily="34" charset="0"/>
                      </a:endParaRPr>
                    </a:p>
                    <a:p>
                      <a:pPr lvl="0" algn="just"/>
                      <a:endParaRPr lang="en-US" sz="1600" kern="1200" baseline="0" dirty="0">
                        <a:solidFill>
                          <a:schemeClr val="tx1"/>
                        </a:solidFill>
                        <a:effectLst/>
                        <a:latin typeface="Calibri" panose="020F0502020204030204" pitchFamily="34" charset="0"/>
                        <a:ea typeface="+mn-ea"/>
                        <a:cs typeface="Calibri" panose="020F0502020204030204" pitchFamily="34" charset="0"/>
                      </a:endParaRPr>
                    </a:p>
                    <a:p>
                      <a:pPr marL="0" marR="0" lvl="0" indent="0" algn="just" defTabSz="914419" rtl="0" eaLnBrk="1" fontAlgn="auto" latinLnBrk="0" hangingPunct="1">
                        <a:lnSpc>
                          <a:spcPct val="100000"/>
                        </a:lnSpc>
                        <a:spcBef>
                          <a:spcPts val="0"/>
                        </a:spcBef>
                        <a:spcAft>
                          <a:spcPts val="0"/>
                        </a:spcAft>
                        <a:buClrTx/>
                        <a:buSzTx/>
                        <a:buFontTx/>
                        <a:buNone/>
                        <a:tabLst/>
                        <a:defRPr/>
                      </a:pP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To support the DOD in the development of an integrated Borderline solution, a </a:t>
                      </a:r>
                      <a:r>
                        <a:rPr lang="en-US" sz="1600" b="0" kern="1200" baseline="0" dirty="0">
                          <a:solidFill>
                            <a:schemeClr val="tx1"/>
                          </a:solidFill>
                          <a:effectLst/>
                          <a:latin typeface="Calibri" panose="020F0502020204030204" pitchFamily="34" charset="0"/>
                          <a:ea typeface="+mn-ea"/>
                          <a:cs typeface="Calibri" panose="020F0502020204030204" pitchFamily="34" charset="0"/>
                        </a:rPr>
                        <a:t>Request for Information (RFI)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was commissioned by DPWI on </a:t>
                      </a:r>
                      <a:r>
                        <a:rPr lang="en-US" sz="1600" b="0" kern="1200" baseline="0" dirty="0">
                          <a:solidFill>
                            <a:schemeClr val="tx1"/>
                          </a:solidFill>
                          <a:effectLst/>
                          <a:latin typeface="Calibri" panose="020F0502020204030204" pitchFamily="34" charset="0"/>
                          <a:ea typeface="+mn-ea"/>
                          <a:cs typeface="Calibri" panose="020F0502020204030204" pitchFamily="34" charset="0"/>
                        </a:rPr>
                        <a:t>28 March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2021. The </a:t>
                      </a:r>
                      <a:r>
                        <a:rPr lang="en-US" sz="1600" kern="1200" baseline="0" dirty="0" smtClean="0">
                          <a:solidFill>
                            <a:schemeClr val="tx1"/>
                          </a:solidFill>
                          <a:effectLst/>
                          <a:latin typeface="Calibri" panose="020F0502020204030204" pitchFamily="34" charset="0"/>
                          <a:ea typeface="+mn-ea"/>
                          <a:cs typeface="Calibri" panose="020F0502020204030204" pitchFamily="34" charset="0"/>
                        </a:rPr>
                        <a:t>RFI closed </a:t>
                      </a:r>
                      <a:r>
                        <a:rPr lang="en-US" sz="1600" kern="1200" baseline="0" dirty="0">
                          <a:solidFill>
                            <a:schemeClr val="tx1"/>
                          </a:solidFill>
                          <a:effectLst/>
                          <a:latin typeface="Calibri" panose="020F0502020204030204" pitchFamily="34" charset="0"/>
                          <a:ea typeface="+mn-ea"/>
                          <a:cs typeface="Calibri" panose="020F0502020204030204" pitchFamily="34" charset="0"/>
                        </a:rPr>
                        <a:t>on </a:t>
                      </a:r>
                      <a:r>
                        <a:rPr lang="en-US" sz="1600" b="1" kern="1200" baseline="0" dirty="0">
                          <a:solidFill>
                            <a:schemeClr val="tx1"/>
                          </a:solidFill>
                          <a:effectLst/>
                          <a:latin typeface="Calibri" panose="020F0502020204030204" pitchFamily="34" charset="0"/>
                          <a:ea typeface="+mn-ea"/>
                          <a:cs typeface="Calibri" panose="020F0502020204030204" pitchFamily="34" charset="0"/>
                        </a:rPr>
                        <a:t>26 of April </a:t>
                      </a:r>
                      <a:r>
                        <a:rPr lang="en-US" sz="1600" b="1" kern="1200" baseline="0" dirty="0" smtClean="0">
                          <a:solidFill>
                            <a:schemeClr val="tx1"/>
                          </a:solidFill>
                          <a:effectLst/>
                          <a:latin typeface="Calibri" panose="020F0502020204030204" pitchFamily="34" charset="0"/>
                          <a:ea typeface="+mn-ea"/>
                          <a:cs typeface="Calibri" panose="020F0502020204030204" pitchFamily="34" charset="0"/>
                        </a:rPr>
                        <a:t>2021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and 16 </a:t>
                      </a:r>
                      <a:r>
                        <a:rPr lang="en-US" sz="1600" b="0" kern="1200" baseline="0" dirty="0">
                          <a:solidFill>
                            <a:schemeClr val="tx1"/>
                          </a:solidFill>
                          <a:effectLst/>
                          <a:latin typeface="Calibri" panose="020F0502020204030204" pitchFamily="34" charset="0"/>
                          <a:ea typeface="+mn-ea"/>
                          <a:cs typeface="Calibri" panose="020F0502020204030204" pitchFamily="34" charset="0"/>
                        </a:rPr>
                        <a:t>Proposals have been received.</a:t>
                      </a:r>
                    </a:p>
                    <a:p>
                      <a:pPr marL="285750" lvl="0" indent="-285750" algn="just">
                        <a:buFont typeface="Arial" panose="020B0604020202020204" pitchFamily="34" charset="0"/>
                        <a:buChar char="•"/>
                      </a:pPr>
                      <a:r>
                        <a:rPr lang="en-US" sz="1600" b="0" kern="1200" baseline="0" dirty="0">
                          <a:solidFill>
                            <a:schemeClr val="tx1"/>
                          </a:solidFill>
                          <a:effectLst/>
                          <a:latin typeface="Calibri" panose="020F0502020204030204" pitchFamily="34" charset="0"/>
                          <a:ea typeface="+mn-ea"/>
                          <a:cs typeface="Calibri" panose="020F0502020204030204" pitchFamily="34" charset="0"/>
                        </a:rPr>
                        <a:t>The Bid Evaluation Committee  completed the evaluation of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bids in June 2021.</a:t>
                      </a:r>
                      <a:endParaRPr lang="en-US" sz="1600" b="0" kern="1200" baseline="0" dirty="0">
                        <a:solidFill>
                          <a:schemeClr val="tx1"/>
                        </a:solidFill>
                        <a:effectLst/>
                        <a:latin typeface="Calibri" panose="020F0502020204030204" pitchFamily="34" charset="0"/>
                        <a:ea typeface="+mn-ea"/>
                        <a:cs typeface="Calibri" panose="020F0502020204030204" pitchFamily="34" charset="0"/>
                      </a:endParaRPr>
                    </a:p>
                    <a:p>
                      <a:pPr marL="285750" lvl="0" indent="-285750" algn="just">
                        <a:buFont typeface="Arial" panose="020B0604020202020204" pitchFamily="34" charset="0"/>
                        <a:buChar char="•"/>
                      </a:pPr>
                      <a:r>
                        <a:rPr lang="en-US" sz="1600" b="0" kern="1200" baseline="0" dirty="0">
                          <a:solidFill>
                            <a:schemeClr val="tx1"/>
                          </a:solidFill>
                          <a:effectLst/>
                          <a:latin typeface="Calibri" panose="020F0502020204030204" pitchFamily="34" charset="0"/>
                          <a:ea typeface="+mn-ea"/>
                          <a:cs typeface="Calibri" panose="020F0502020204030204" pitchFamily="34" charset="0"/>
                        </a:rPr>
                        <a:t>3 bids were compliant to the terms of reference of  the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RFI.</a:t>
                      </a:r>
                    </a:p>
                    <a:p>
                      <a:pPr marL="285750" lvl="0" indent="-285750" algn="just">
                        <a:buFont typeface="Arial" panose="020B0604020202020204" pitchFamily="34" charset="0"/>
                        <a:buChar char="•"/>
                      </a:pP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Compliant bids were submitted to DOD in July 2021 to be incorporated into the final specifications for border fences.</a:t>
                      </a:r>
                      <a:endParaRPr lang="en-US" sz="1600" b="0" kern="1200" baseline="0" dirty="0">
                        <a:solidFill>
                          <a:schemeClr val="tx1"/>
                        </a:solidFill>
                        <a:effectLst/>
                        <a:latin typeface="Calibri" panose="020F0502020204030204" pitchFamily="34" charset="0"/>
                        <a:ea typeface="+mn-ea"/>
                        <a:cs typeface="Calibri" panose="020F0502020204030204" pitchFamily="34" charset="0"/>
                      </a:endParaRPr>
                    </a:p>
                    <a:p>
                      <a:pPr marL="285750" lvl="0" indent="-285750" algn="just">
                        <a:buFont typeface="Arial" panose="020B0604020202020204" pitchFamily="34" charset="0"/>
                        <a:buChar char="•"/>
                      </a:pPr>
                      <a:r>
                        <a:rPr lang="en-US" sz="1600" b="0" kern="1200" baseline="0" dirty="0">
                          <a:solidFill>
                            <a:schemeClr val="tx1"/>
                          </a:solidFill>
                          <a:effectLst/>
                          <a:latin typeface="Calibri" panose="020F0502020204030204" pitchFamily="34" charset="0"/>
                          <a:ea typeface="+mn-ea"/>
                          <a:cs typeface="Calibri" panose="020F0502020204030204" pitchFamily="34" charset="0"/>
                        </a:rPr>
                        <a:t>DOD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indicated in a meeting held on the 11</a:t>
                      </a:r>
                      <a:r>
                        <a:rPr lang="en-US" sz="1600" b="0" kern="1200" baseline="30000" dirty="0" smtClean="0">
                          <a:solidFill>
                            <a:schemeClr val="tx1"/>
                          </a:solidFill>
                          <a:effectLst/>
                          <a:latin typeface="Calibri" panose="020F0502020204030204" pitchFamily="34" charset="0"/>
                          <a:ea typeface="+mn-ea"/>
                          <a:cs typeface="Calibri" panose="020F0502020204030204" pitchFamily="34" charset="0"/>
                        </a:rPr>
                        <a:t>th</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 November 2021 that engagements are transpiring internally and will confirm the submission date of </a:t>
                      </a:r>
                      <a:r>
                        <a:rPr lang="en-US" sz="1600" b="0" kern="1200" baseline="0" dirty="0">
                          <a:solidFill>
                            <a:schemeClr val="tx1"/>
                          </a:solidFill>
                          <a:effectLst/>
                          <a:latin typeface="Calibri" panose="020F0502020204030204" pitchFamily="34" charset="0"/>
                          <a:ea typeface="+mn-ea"/>
                          <a:cs typeface="Calibri" panose="020F0502020204030204" pitchFamily="34" charset="0"/>
                        </a:rPr>
                        <a:t>their approved specifications by </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25 November </a:t>
                      </a:r>
                      <a:r>
                        <a:rPr lang="en-US" sz="1600" b="0" kern="1200" baseline="0" dirty="0">
                          <a:solidFill>
                            <a:schemeClr val="tx1"/>
                          </a:solidFill>
                          <a:effectLst/>
                          <a:latin typeface="Calibri" panose="020F0502020204030204" pitchFamily="34" charset="0"/>
                          <a:ea typeface="+mn-ea"/>
                          <a:cs typeface="Calibri" panose="020F0502020204030204" pitchFamily="34" charset="0"/>
                        </a:rPr>
                        <a:t>2021</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 </a:t>
                      </a:r>
                    </a:p>
                    <a:p>
                      <a:pPr marL="285750" lvl="0" indent="-285750" algn="just">
                        <a:buFont typeface="Arial" panose="020B0604020202020204" pitchFamily="34" charset="0"/>
                        <a:buChar char="•"/>
                      </a:pP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To date DOD has not submitted their approved specifications owing to ongoing internal engagements with various DOD Divisions.</a:t>
                      </a:r>
                    </a:p>
                    <a:p>
                      <a:pPr marL="285750" lvl="0" indent="-285750" algn="just">
                        <a:buFont typeface="Arial" panose="020B0604020202020204" pitchFamily="34" charset="0"/>
                        <a:buChar char="•"/>
                      </a:pPr>
                      <a:endParaRPr lang="en-US" sz="1600" b="0" kern="1200" baseline="0" dirty="0" smtClean="0">
                        <a:solidFill>
                          <a:schemeClr val="tx1"/>
                        </a:solidFill>
                        <a:effectLst/>
                        <a:latin typeface="Calibri" panose="020F0502020204030204" pitchFamily="34" charset="0"/>
                        <a:ea typeface="+mn-ea"/>
                        <a:cs typeface="Calibri" panose="020F0502020204030204" pitchFamily="34" charset="0"/>
                      </a:endParaRPr>
                    </a:p>
                    <a:p>
                      <a:pPr lvl="0" algn="just"/>
                      <a:r>
                        <a:rPr lang="en-ZA" sz="1600" b="0" kern="1200" baseline="0" dirty="0" smtClean="0">
                          <a:solidFill>
                            <a:schemeClr val="tx1"/>
                          </a:solidFill>
                          <a:effectLst/>
                          <a:latin typeface="Calibri" panose="020F0502020204030204" pitchFamily="34" charset="0"/>
                          <a:ea typeface="+mn-ea"/>
                          <a:cs typeface="Calibri" panose="020F0502020204030204" pitchFamily="34" charset="0"/>
                        </a:rPr>
                        <a:t>The Minister of Public Works and Infrastructure has requested meetings with the new Minister of Defence to brief her on the RFI  initiative as well as the requirement for an MOU  to clarify the roles and responsibilities between the two Departments.</a:t>
                      </a:r>
                    </a:p>
                    <a:p>
                      <a:pPr lvl="0" algn="just"/>
                      <a:endParaRPr lang="en-US" sz="1400" b="0" kern="1200" baseline="0" dirty="0" smtClean="0">
                        <a:solidFill>
                          <a:srgbClr val="FF0000"/>
                        </a:solidFill>
                        <a:effectLst/>
                        <a:latin typeface="Calibri" panose="020F0502020204030204" pitchFamily="34" charset="0"/>
                        <a:ea typeface="+mn-ea"/>
                        <a:cs typeface="Calibri" panose="020F0502020204030204" pitchFamily="34" charset="0"/>
                      </a:endParaRPr>
                    </a:p>
                    <a:p>
                      <a:pPr lvl="0" algn="just"/>
                      <a:endParaRPr lang="en-US" sz="1400" b="0" kern="1200" baseline="0" dirty="0" smtClean="0">
                        <a:solidFill>
                          <a:srgbClr val="FF0000"/>
                        </a:solidFill>
                        <a:effectLst/>
                        <a:latin typeface="Calibri" panose="020F0502020204030204" pitchFamily="34" charset="0"/>
                        <a:ea typeface="+mn-ea"/>
                        <a:cs typeface="Calibri" panose="020F0502020204030204" pitchFamily="34" charset="0"/>
                      </a:endParaRPr>
                    </a:p>
                  </a:txBody>
                  <a:tcPr marL="51435" marR="51435" marT="0" marB="0"/>
                </a:tc>
                <a:extLst>
                  <a:ext uri="{0D108BD9-81ED-4DB2-BD59-A6C34878D82A}">
                    <a16:rowId xmlns:a16="http://schemas.microsoft.com/office/drawing/2014/main" xmlns="" val="3664017623"/>
                  </a:ext>
                </a:extLst>
              </a:tr>
            </a:tbl>
          </a:graphicData>
        </a:graphic>
      </p:graphicFrame>
      <p:sp>
        <p:nvSpPr>
          <p:cNvPr id="6"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extBox 4"/>
          <p:cNvSpPr txBox="1"/>
          <p:nvPr/>
        </p:nvSpPr>
        <p:spPr>
          <a:xfrm>
            <a:off x="660500" y="3168253"/>
            <a:ext cx="623889" cy="369332"/>
          </a:xfrm>
          <a:prstGeom prst="rect">
            <a:avLst/>
          </a:prstGeom>
          <a:solidFill>
            <a:srgbClr val="FFFF00"/>
          </a:solidFill>
        </p:spPr>
        <p:txBody>
          <a:bodyPr wrap="none" rtlCol="0">
            <a:spAutoFit/>
          </a:bodyPr>
          <a:lstStyle/>
          <a:p>
            <a:r>
              <a:rPr lang="en-ZA" b="1" dirty="0" smtClean="0"/>
              <a:t>REIS</a:t>
            </a:r>
            <a:endParaRPr lang="en-ZA" b="1" dirty="0"/>
          </a:p>
        </p:txBody>
      </p:sp>
    </p:spTree>
    <p:extLst>
      <p:ext uri="{BB962C8B-B14F-4D97-AF65-F5344CB8AC3E}">
        <p14:creationId xmlns:p14="http://schemas.microsoft.com/office/powerpoint/2010/main" xmlns="" val="31350564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BC55959B-C655-5C41-9218-75B865D299AD}"/>
              </a:ext>
            </a:extLst>
          </p:cNvPr>
          <p:cNvGraphicFramePr>
            <a:graphicFrameLocks noGrp="1"/>
          </p:cNvGraphicFramePr>
          <p:nvPr>
            <p:extLst>
              <p:ext uri="{D42A27DB-BD31-4B8C-83A1-F6EECF244321}">
                <p14:modId xmlns:p14="http://schemas.microsoft.com/office/powerpoint/2010/main" xmlns="" val="522967717"/>
              </p:ext>
            </p:extLst>
          </p:nvPr>
        </p:nvGraphicFramePr>
        <p:xfrm>
          <a:off x="335509" y="1584078"/>
          <a:ext cx="14761640" cy="5250135"/>
        </p:xfrm>
        <a:graphic>
          <a:graphicData uri="http://schemas.openxmlformats.org/drawingml/2006/table">
            <a:tbl>
              <a:tblPr firstCol="1" bandRow="1">
                <a:tableStyleId>{93296810-A885-4BE3-A3E7-6D5BEEA58F35}</a:tableStyleId>
              </a:tblPr>
              <a:tblGrid>
                <a:gridCol w="3744416">
                  <a:extLst>
                    <a:ext uri="{9D8B030D-6E8A-4147-A177-3AD203B41FA5}">
                      <a16:colId xmlns:a16="http://schemas.microsoft.com/office/drawing/2014/main" xmlns="" val="1001693843"/>
                    </a:ext>
                  </a:extLst>
                </a:gridCol>
                <a:gridCol w="11017224">
                  <a:extLst>
                    <a:ext uri="{9D8B030D-6E8A-4147-A177-3AD203B41FA5}">
                      <a16:colId xmlns:a16="http://schemas.microsoft.com/office/drawing/2014/main" xmlns="" val="1138882096"/>
                    </a:ext>
                  </a:extLst>
                </a:gridCol>
              </a:tblGrid>
              <a:tr h="2520279">
                <a:tc>
                  <a:txBody>
                    <a:bodyPr/>
                    <a:lstStyle/>
                    <a:p>
                      <a:pPr marL="342900" marR="0" lvl="0" indent="-342900" algn="l" defTabSz="914391" rtl="0" eaLnBrk="1" fontAlgn="auto" latinLnBrk="0" hangingPunct="1">
                        <a:lnSpc>
                          <a:spcPct val="100000"/>
                        </a:lnSpc>
                        <a:spcBef>
                          <a:spcPts val="0"/>
                        </a:spcBef>
                        <a:spcAft>
                          <a:spcPts val="0"/>
                        </a:spcAft>
                        <a:buClrTx/>
                        <a:buSzTx/>
                        <a:buFontTx/>
                        <a:buAutoNum type="arabicPeriod"/>
                        <a:tabLst/>
                        <a:defRPr/>
                      </a:pPr>
                      <a:r>
                        <a:rPr lang="en-US" sz="1600" kern="1200" dirty="0" smtClean="0">
                          <a:solidFill>
                            <a:schemeClr val="bg1"/>
                          </a:solidFill>
                          <a:effectLst/>
                          <a:latin typeface="Calibri" panose="020F0502020204030204" pitchFamily="34" charset="0"/>
                          <a:ea typeface="+mn-ea"/>
                          <a:cs typeface="Calibri" panose="020F0502020204030204" pitchFamily="34" charset="0"/>
                        </a:rPr>
                        <a:t>The</a:t>
                      </a:r>
                      <a:r>
                        <a:rPr lang="en-US" sz="1600" kern="1200" baseline="0" dirty="0" smtClean="0">
                          <a:solidFill>
                            <a:schemeClr val="bg1"/>
                          </a:solidFill>
                          <a:effectLst/>
                          <a:latin typeface="Calibri" panose="020F0502020204030204" pitchFamily="34" charset="0"/>
                          <a:ea typeface="+mn-ea"/>
                          <a:cs typeface="Calibri" panose="020F0502020204030204" pitchFamily="34" charset="0"/>
                        </a:rPr>
                        <a:t> </a:t>
                      </a:r>
                      <a:r>
                        <a:rPr lang="en-US" sz="1600" kern="1200" dirty="0">
                          <a:solidFill>
                            <a:schemeClr val="bg1"/>
                          </a:solidFill>
                          <a:effectLst/>
                          <a:latin typeface="Calibri" panose="020F0502020204030204" pitchFamily="34" charset="0"/>
                          <a:ea typeface="+mn-ea"/>
                          <a:cs typeface="Calibri" panose="020F0502020204030204" pitchFamily="34" charset="0"/>
                        </a:rPr>
                        <a:t>Memorandum of understanding (MoU) is reviewed to clarify the roles and responsibilities of the Department of Defense, the Department of Public Works and Infrastructure and the Department of Home </a:t>
                      </a:r>
                      <a:r>
                        <a:rPr lang="en-US" sz="1600" kern="1200" dirty="0" smtClean="0">
                          <a:solidFill>
                            <a:schemeClr val="bg1"/>
                          </a:solidFill>
                          <a:effectLst/>
                          <a:latin typeface="Calibri" panose="020F0502020204030204" pitchFamily="34" charset="0"/>
                          <a:ea typeface="+mn-ea"/>
                          <a:cs typeface="Calibri" panose="020F0502020204030204" pitchFamily="34" charset="0"/>
                        </a:rPr>
                        <a:t>Affairs</a:t>
                      </a:r>
                      <a:r>
                        <a:rPr lang="en-US" sz="1600" kern="1200" baseline="0" dirty="0" smtClean="0">
                          <a:solidFill>
                            <a:schemeClr val="bg1"/>
                          </a:solidFill>
                          <a:effectLst/>
                          <a:latin typeface="Calibri" panose="020F0502020204030204" pitchFamily="34" charset="0"/>
                          <a:ea typeface="+mn-ea"/>
                          <a:cs typeface="Calibri" panose="020F0502020204030204" pitchFamily="34" charset="0"/>
                        </a:rPr>
                        <a:t> …</a:t>
                      </a:r>
                    </a:p>
                    <a:p>
                      <a:pPr marL="0" marR="0" lvl="0" indent="0" algn="l" defTabSz="914391" rtl="0" eaLnBrk="1" fontAlgn="auto" latinLnBrk="0" hangingPunct="1">
                        <a:lnSpc>
                          <a:spcPct val="100000"/>
                        </a:lnSpc>
                        <a:spcBef>
                          <a:spcPts val="0"/>
                        </a:spcBef>
                        <a:spcAft>
                          <a:spcPts val="0"/>
                        </a:spcAft>
                        <a:buClrTx/>
                        <a:buSzTx/>
                        <a:buFontTx/>
                        <a:buNone/>
                        <a:tabLst/>
                        <a:defRPr/>
                      </a:pPr>
                      <a:endParaRPr lang="en-US" sz="1600" kern="1200" baseline="0" dirty="0" smtClean="0">
                        <a:solidFill>
                          <a:schemeClr val="bg1"/>
                        </a:solidFill>
                        <a:effectLst/>
                        <a:latin typeface="Calibri" panose="020F0502020204030204" pitchFamily="34" charset="0"/>
                        <a:ea typeface="+mn-ea"/>
                        <a:cs typeface="Calibri" panose="020F0502020204030204" pitchFamily="34" charset="0"/>
                      </a:endParaRPr>
                    </a:p>
                    <a:p>
                      <a:pPr marL="0" marR="0" lvl="0" indent="0" algn="l" defTabSz="914391" rtl="0" eaLnBrk="1" fontAlgn="auto" latinLnBrk="0" hangingPunct="1">
                        <a:lnSpc>
                          <a:spcPct val="100000"/>
                        </a:lnSpc>
                        <a:spcBef>
                          <a:spcPts val="0"/>
                        </a:spcBef>
                        <a:spcAft>
                          <a:spcPts val="0"/>
                        </a:spcAft>
                        <a:buClrTx/>
                        <a:buSzTx/>
                        <a:buFontTx/>
                        <a:buNone/>
                        <a:tabLst/>
                        <a:defRPr/>
                      </a:pPr>
                      <a:endParaRPr lang="en-US" sz="1600" kern="1200" baseline="0" dirty="0" smtClean="0">
                        <a:solidFill>
                          <a:schemeClr val="bg1"/>
                        </a:solidFill>
                        <a:effectLst/>
                        <a:latin typeface="Calibri" panose="020F0502020204030204" pitchFamily="34" charset="0"/>
                        <a:ea typeface="+mn-ea"/>
                        <a:cs typeface="Calibri" panose="020F0502020204030204" pitchFamily="34" charset="0"/>
                      </a:endParaRPr>
                    </a:p>
                    <a:p>
                      <a:pPr marL="0" marR="0" lvl="0" indent="0" algn="l" defTabSz="914391"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bg1"/>
                          </a:solidFill>
                          <a:effectLst/>
                          <a:latin typeface="Calibri" panose="020F0502020204030204" pitchFamily="34" charset="0"/>
                          <a:ea typeface="+mn-ea"/>
                          <a:cs typeface="Calibri" panose="020F0502020204030204" pitchFamily="34" charset="0"/>
                        </a:rPr>
                        <a:t>… continued</a:t>
                      </a:r>
                      <a:endParaRPr lang="en-US" sz="1600" kern="1200" dirty="0" smtClean="0">
                        <a:solidFill>
                          <a:schemeClr val="bg1"/>
                        </a:solidFill>
                        <a:effectLst/>
                        <a:latin typeface="Calibri" panose="020F0502020204030204" pitchFamily="34" charset="0"/>
                        <a:ea typeface="+mn-ea"/>
                        <a:cs typeface="Calibri" panose="020F0502020204030204" pitchFamily="34" charset="0"/>
                      </a:endParaRPr>
                    </a:p>
                    <a:p>
                      <a:pPr marL="342900" marR="0" lvl="0" indent="-342900" algn="l" defTabSz="914391" rtl="0" eaLnBrk="1" fontAlgn="auto" latinLnBrk="0" hangingPunct="1">
                        <a:lnSpc>
                          <a:spcPct val="100000"/>
                        </a:lnSpc>
                        <a:spcBef>
                          <a:spcPts val="0"/>
                        </a:spcBef>
                        <a:spcAft>
                          <a:spcPts val="0"/>
                        </a:spcAft>
                        <a:buClrTx/>
                        <a:buSzTx/>
                        <a:buFontTx/>
                        <a:buAutoNum type="arabicPeriod"/>
                        <a:tabLst/>
                        <a:defRPr/>
                      </a:pPr>
                      <a:endParaRPr lang="en-US" sz="1600" kern="1200" dirty="0" smtClean="0">
                        <a:solidFill>
                          <a:schemeClr val="bg1"/>
                        </a:solidFill>
                        <a:effectLst/>
                        <a:latin typeface="Calibri" panose="020F0502020204030204" pitchFamily="34" charset="0"/>
                        <a:ea typeface="+mn-ea"/>
                        <a:cs typeface="Calibri" panose="020F0502020204030204" pitchFamily="34" charset="0"/>
                      </a:endParaRPr>
                    </a:p>
                    <a:p>
                      <a:pPr marL="0" marR="0" lvl="0" indent="0" algn="l" defTabSz="914391" rtl="0" eaLnBrk="1" fontAlgn="auto" latinLnBrk="0" hangingPunct="1">
                        <a:lnSpc>
                          <a:spcPct val="100000"/>
                        </a:lnSpc>
                        <a:spcBef>
                          <a:spcPts val="0"/>
                        </a:spcBef>
                        <a:spcAft>
                          <a:spcPts val="0"/>
                        </a:spcAft>
                        <a:buClrTx/>
                        <a:buSzTx/>
                        <a:buFontTx/>
                        <a:buNone/>
                        <a:tabLst/>
                        <a:defRPr/>
                      </a:pPr>
                      <a:endParaRPr lang="en-US" sz="1600" kern="1200" dirty="0" smtClean="0">
                        <a:solidFill>
                          <a:schemeClr val="bg1"/>
                        </a:solidFill>
                        <a:effectLst/>
                        <a:latin typeface="Calibri" panose="020F0502020204030204" pitchFamily="34" charset="0"/>
                        <a:ea typeface="+mn-ea"/>
                        <a:cs typeface="Calibri" panose="020F0502020204030204" pitchFamily="34" charset="0"/>
                      </a:endParaRPr>
                    </a:p>
                  </a:txBody>
                  <a:tcPr marL="51435" marR="51435" marT="0" marB="0"/>
                </a:tc>
                <a:tc>
                  <a:txBody>
                    <a:bodyPr/>
                    <a:lstStyle/>
                    <a:p>
                      <a:pPr lvl="0" algn="just"/>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On </a:t>
                      </a:r>
                      <a:r>
                        <a:rPr lang="en-US" sz="1600" b="1" kern="1200" baseline="0" dirty="0" smtClean="0">
                          <a:solidFill>
                            <a:schemeClr val="tx1"/>
                          </a:solidFill>
                          <a:effectLst/>
                          <a:latin typeface="Calibri" panose="020F0502020204030204" pitchFamily="34" charset="0"/>
                          <a:ea typeface="+mn-ea"/>
                          <a:cs typeface="Calibri" panose="020F0502020204030204" pitchFamily="34" charset="0"/>
                        </a:rPr>
                        <a:t>10 February 2022</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 the DPWI completed the Phase 01 Feasibility Study reports for the acquisition of various land parcels for the following three borderline infrastructure projects:</a:t>
                      </a:r>
                    </a:p>
                    <a:p>
                      <a:pPr lvl="0" algn="just"/>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(a.) RSA, ZIMBAMBWE &amp; MOZAMBIQUE</a:t>
                      </a:r>
                    </a:p>
                    <a:p>
                      <a:pPr lvl="0" algn="just"/>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(b.) RSA &amp; LESOTHO</a:t>
                      </a:r>
                    </a:p>
                    <a:p>
                      <a:pPr lvl="0" algn="just"/>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(c.) RSA, ESWATINI &amp; MOZAMBIQUE</a:t>
                      </a:r>
                    </a:p>
                    <a:p>
                      <a:pPr lvl="0" algn="just"/>
                      <a:endParaRPr lang="en-US" sz="1600" b="0" kern="1200" baseline="0" dirty="0" smtClean="0">
                        <a:solidFill>
                          <a:schemeClr val="tx1"/>
                        </a:solidFill>
                        <a:effectLst/>
                        <a:latin typeface="Calibri" panose="020F0502020204030204" pitchFamily="34" charset="0"/>
                        <a:ea typeface="+mn-ea"/>
                        <a:cs typeface="Calibri" panose="020F0502020204030204" pitchFamily="34" charset="0"/>
                      </a:endParaRPr>
                    </a:p>
                    <a:p>
                      <a:pPr lvl="0" algn="just"/>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The Phase 1 Feasibility Study reports were submitted to DOD on the 01st and 02nd of March 2022 respectively. In the same communication, DOD was requested to submit a User Asset Management Plan and Capital budget funding confirmation to implement the Phase 1 Feasibility Study report recommendations. </a:t>
                      </a:r>
                    </a:p>
                    <a:p>
                      <a:pPr lvl="0" algn="just"/>
                      <a:endParaRPr lang="en-US" sz="1600" b="0" kern="1200" baseline="0" dirty="0" smtClean="0">
                        <a:solidFill>
                          <a:schemeClr val="tx1"/>
                        </a:solidFill>
                        <a:effectLst/>
                        <a:latin typeface="Calibri" panose="020F0502020204030204" pitchFamily="34" charset="0"/>
                        <a:ea typeface="+mn-ea"/>
                        <a:cs typeface="Calibri" panose="020F0502020204030204" pitchFamily="34" charset="0"/>
                      </a:endParaRPr>
                    </a:p>
                    <a:p>
                      <a:pPr lvl="0" algn="just"/>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The aforementioned communication also </a:t>
                      </a:r>
                      <a:r>
                        <a:rPr lang="en-US" sz="1600" b="0" kern="1200" baseline="0" dirty="0" err="1" smtClean="0">
                          <a:solidFill>
                            <a:schemeClr val="tx1"/>
                          </a:solidFill>
                          <a:effectLst/>
                          <a:latin typeface="Calibri" panose="020F0502020204030204" pitchFamily="34" charset="0"/>
                          <a:ea typeface="+mn-ea"/>
                          <a:cs typeface="Calibri" panose="020F0502020204030204" pitchFamily="34" charset="0"/>
                        </a:rPr>
                        <a:t>sensitised</a:t>
                      </a:r>
                      <a:r>
                        <a:rPr lang="en-US" sz="1600" b="0" kern="1200" baseline="0" dirty="0" smtClean="0">
                          <a:solidFill>
                            <a:schemeClr val="tx1"/>
                          </a:solidFill>
                          <a:effectLst/>
                          <a:latin typeface="Calibri" panose="020F0502020204030204" pitchFamily="34" charset="0"/>
                          <a:ea typeface="+mn-ea"/>
                          <a:cs typeface="Calibri" panose="020F0502020204030204" pitchFamily="34" charset="0"/>
                        </a:rPr>
                        <a:t> DOD of their outstanding user specifications, which are key for DPWI to complete the Phase 2 Feasibility Study reports for the Planning, Design, Construction and Maintenance of the borderline infrastructure projects. </a:t>
                      </a:r>
                    </a:p>
                    <a:p>
                      <a:pPr lvl="0" algn="just"/>
                      <a:endParaRPr lang="en-US" sz="1600" b="0" kern="1200" baseline="0" dirty="0" smtClean="0">
                        <a:solidFill>
                          <a:schemeClr val="tx1"/>
                        </a:solidFill>
                        <a:effectLst/>
                        <a:latin typeface="Calibri" panose="020F0502020204030204" pitchFamily="34" charset="0"/>
                        <a:ea typeface="+mn-ea"/>
                        <a:cs typeface="Calibri" panose="020F0502020204030204" pitchFamily="34" charset="0"/>
                      </a:endParaRPr>
                    </a:p>
                    <a:p>
                      <a:pPr marL="0" lvl="0" indent="0" algn="just">
                        <a:buFont typeface="Arial" panose="020B0604020202020204" pitchFamily="34" charset="0"/>
                        <a:buNone/>
                      </a:pPr>
                      <a:r>
                        <a:rPr lang="en-US" sz="1600" b="0" kern="1200" baseline="0" dirty="0" smtClean="0">
                          <a:solidFill>
                            <a:srgbClr val="C00000"/>
                          </a:solidFill>
                          <a:effectLst/>
                          <a:latin typeface="Calibri" panose="020F0502020204030204" pitchFamily="34" charset="0"/>
                          <a:ea typeface="+mn-ea"/>
                          <a:cs typeface="Calibri" panose="020F0502020204030204" pitchFamily="34" charset="0"/>
                        </a:rPr>
                        <a:t>In August 2022, the DDG:GRC alerted the JCPS Cluster to the delays from the DOD in responding to these matters. </a:t>
                      </a:r>
                    </a:p>
                    <a:p>
                      <a:pPr lvl="0" algn="just"/>
                      <a:endParaRPr lang="en-US" sz="1600" b="1" kern="1200" baseline="0" dirty="0">
                        <a:solidFill>
                          <a:srgbClr val="FF0000"/>
                        </a:solidFill>
                        <a:effectLst/>
                        <a:latin typeface="Calibri" panose="020F0502020204030204" pitchFamily="34" charset="0"/>
                        <a:ea typeface="+mn-ea"/>
                        <a:cs typeface="Calibri" panose="020F0502020204030204" pitchFamily="34" charset="0"/>
                      </a:endParaRPr>
                    </a:p>
                  </a:txBody>
                  <a:tcPr marL="51435" marR="51435" marT="0" marB="0"/>
                </a:tc>
                <a:extLst>
                  <a:ext uri="{0D108BD9-81ED-4DB2-BD59-A6C34878D82A}">
                    <a16:rowId xmlns:a16="http://schemas.microsoft.com/office/drawing/2014/main" xmlns="" val="3664017623"/>
                  </a:ext>
                </a:extLst>
              </a:tr>
              <a:tr h="1348695">
                <a:tc>
                  <a:txBody>
                    <a:bodyPr/>
                    <a:lstStyle/>
                    <a:p>
                      <a:pPr marL="263525" indent="-263525" algn="l">
                        <a:lnSpc>
                          <a:spcPct val="100000"/>
                        </a:lnSpc>
                        <a:spcAft>
                          <a:spcPts val="0"/>
                        </a:spcAft>
                      </a:pPr>
                      <a:r>
                        <a:rPr lang="en-US" sz="1600" b="1" dirty="0">
                          <a:effectLst/>
                          <a:latin typeface="Calibri" panose="020F0502020204030204" pitchFamily="34" charset="0"/>
                          <a:ea typeface="Century Gothic" panose="020B0502020202020204" pitchFamily="34" charset="-128"/>
                          <a:cs typeface="Calibri" panose="020F0502020204030204" pitchFamily="34" charset="0"/>
                        </a:rPr>
                        <a:t>2. All physical defects are rectified in line with all applicable regulations</a:t>
                      </a:r>
                      <a:r>
                        <a:rPr lang="en-US" sz="1600" b="1" dirty="0" smtClean="0">
                          <a:effectLst/>
                          <a:latin typeface="Calibri" panose="020F0502020204030204" pitchFamily="34" charset="0"/>
                          <a:ea typeface="Century Gothic" panose="020B0502020202020204" pitchFamily="34" charset="-128"/>
                          <a:cs typeface="Calibri" panose="020F0502020204030204" pitchFamily="34" charset="0"/>
                        </a:rPr>
                        <a:t>.</a:t>
                      </a:r>
                    </a:p>
                  </a:txBody>
                  <a:tcPr marL="51435" marR="51435" marT="0" marB="0"/>
                </a:tc>
                <a:tc>
                  <a:txBody>
                    <a:bodyPr/>
                    <a:lstStyle/>
                    <a:p>
                      <a:pPr algn="just"/>
                      <a:r>
                        <a:rPr lang="en-US" sz="1600" kern="1200" dirty="0">
                          <a:solidFill>
                            <a:schemeClr val="tx1"/>
                          </a:solidFill>
                          <a:effectLst/>
                          <a:latin typeface="Calibri" panose="020F0502020204030204" pitchFamily="34" charset="0"/>
                          <a:ea typeface="+mn-ea"/>
                          <a:cs typeface="Calibri" panose="020F0502020204030204" pitchFamily="34" charset="0"/>
                        </a:rPr>
                        <a:t>A Technical condition report</a:t>
                      </a:r>
                      <a:r>
                        <a:rPr lang="en-US" sz="1600" kern="1200" baseline="0" dirty="0">
                          <a:solidFill>
                            <a:schemeClr val="tx1"/>
                          </a:solidFill>
                          <a:effectLst/>
                          <a:latin typeface="Calibri" panose="020F0502020204030204" pitchFamily="34" charset="0"/>
                          <a:ea typeface="+mn-ea"/>
                          <a:cs typeface="Calibri" panose="020F0502020204030204" pitchFamily="34" charset="0"/>
                        </a:rPr>
                        <a:t> has </a:t>
                      </a:r>
                      <a:r>
                        <a:rPr lang="en-US" sz="1600" kern="1200" dirty="0">
                          <a:solidFill>
                            <a:schemeClr val="tx1"/>
                          </a:solidFill>
                          <a:effectLst/>
                          <a:latin typeface="Calibri" panose="020F0502020204030204" pitchFamily="34" charset="0"/>
                          <a:ea typeface="+mn-ea"/>
                          <a:cs typeface="Calibri" panose="020F0502020204030204" pitchFamily="34" charset="0"/>
                        </a:rPr>
                        <a:t>been finalized.   </a:t>
                      </a:r>
                    </a:p>
                    <a:p>
                      <a:pPr algn="just"/>
                      <a:endParaRPr lang="en-US" sz="1600" kern="1200" dirty="0">
                        <a:solidFill>
                          <a:schemeClr val="tx1"/>
                        </a:solidFill>
                        <a:effectLst/>
                        <a:latin typeface="Calibri" panose="020F0502020204030204" pitchFamily="34" charset="0"/>
                        <a:ea typeface="+mn-ea"/>
                        <a:cs typeface="Calibri" panose="020F0502020204030204" pitchFamily="34" charset="0"/>
                      </a:endParaRPr>
                    </a:p>
                    <a:p>
                      <a:pPr algn="just"/>
                      <a:r>
                        <a:rPr lang="en-US" sz="1600" kern="1200" dirty="0">
                          <a:solidFill>
                            <a:schemeClr val="tx1"/>
                          </a:solidFill>
                          <a:effectLst/>
                          <a:latin typeface="Calibri" panose="020F0502020204030204" pitchFamily="34" charset="0"/>
                          <a:ea typeface="+mn-ea"/>
                          <a:cs typeface="Calibri" panose="020F0502020204030204" pitchFamily="34" charset="0"/>
                        </a:rPr>
                        <a:t>As</a:t>
                      </a:r>
                      <a:r>
                        <a:rPr lang="en-US" sz="1600" kern="1200" baseline="0" dirty="0">
                          <a:solidFill>
                            <a:schemeClr val="tx1"/>
                          </a:solidFill>
                          <a:effectLst/>
                          <a:latin typeface="Calibri" panose="020F0502020204030204" pitchFamily="34" charset="0"/>
                          <a:ea typeface="+mn-ea"/>
                          <a:cs typeface="Calibri" panose="020F0502020204030204" pitchFamily="34" charset="0"/>
                        </a:rPr>
                        <a:t> </a:t>
                      </a:r>
                      <a:r>
                        <a:rPr lang="en-US" sz="1600" kern="1200" dirty="0">
                          <a:solidFill>
                            <a:schemeClr val="tx1"/>
                          </a:solidFill>
                          <a:effectLst/>
                          <a:latin typeface="Calibri" panose="020F0502020204030204" pitchFamily="34" charset="0"/>
                          <a:ea typeface="+mn-ea"/>
                          <a:cs typeface="Calibri" panose="020F0502020204030204" pitchFamily="34" charset="0"/>
                        </a:rPr>
                        <a:t>the </a:t>
                      </a:r>
                      <a:r>
                        <a:rPr lang="en-US" sz="1600" kern="1200" baseline="0" dirty="0">
                          <a:solidFill>
                            <a:schemeClr val="tx1"/>
                          </a:solidFill>
                          <a:effectLst/>
                          <a:latin typeface="Calibri" panose="020F0502020204030204" pitchFamily="34" charset="0"/>
                          <a:ea typeface="+mn-ea"/>
                          <a:cs typeface="Calibri" panose="020F0502020204030204" pitchFamily="34" charset="0"/>
                        </a:rPr>
                        <a:t>fence, in its current form, is not fit for purpose and in material non-compliance with specifications, the Department has taken a decision not to undertake any repairs on the fence as it will constitute wasteful expenditure. </a:t>
                      </a:r>
                    </a:p>
                  </a:txBody>
                  <a:tcPr marL="51435" marR="51435" marT="0" marB="0"/>
                </a:tc>
                <a:extLst>
                  <a:ext uri="{0D108BD9-81ED-4DB2-BD59-A6C34878D82A}">
                    <a16:rowId xmlns:a16="http://schemas.microsoft.com/office/drawing/2014/main" xmlns="" val="533207164"/>
                  </a:ext>
                </a:extLst>
              </a:tr>
            </a:tbl>
          </a:graphicData>
        </a:graphic>
      </p:graphicFrame>
      <p:sp>
        <p:nvSpPr>
          <p:cNvPr id="4" name="Title 1">
            <a:extLst>
              <a:ext uri="{FF2B5EF4-FFF2-40B4-BE49-F238E27FC236}">
                <a16:creationId xmlns="" xmlns:a16="http://schemas.microsoft.com/office/drawing/2014/main" id="{D0C8041C-DFAE-4E3B-A9B3-B2BE39BA7C25}"/>
              </a:ext>
            </a:extLst>
          </p:cNvPr>
          <p:cNvSpPr txBox="1">
            <a:spLocks/>
          </p:cNvSpPr>
          <p:nvPr/>
        </p:nvSpPr>
        <p:spPr>
          <a:xfrm>
            <a:off x="191493" y="71909"/>
            <a:ext cx="12313367" cy="648072"/>
          </a:xfrm>
          <a:prstGeom prst="rect">
            <a:avLst/>
          </a:prstGeom>
          <a:noFill/>
        </p:spPr>
        <p:txBody>
          <a:bodyPr vert="horz" lIns="91440" tIns="45720" rIns="91440" bIns="45720" rtlCol="0" anchor="b">
            <a:noAutofit/>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sz="3000" b="1" dirty="0" smtClean="0"/>
              <a:t>2: PROGRESS: </a:t>
            </a:r>
            <a:r>
              <a:rPr lang="en-US" sz="3000" i="1" dirty="0" smtClean="0"/>
              <a:t>Implementation of the SCOPA recommendations</a:t>
            </a:r>
            <a:endParaRPr lang="en-ZA" sz="3000" i="1" dirty="0">
              <a:solidFill>
                <a:srgbClr val="FF0000"/>
              </a:solidFill>
            </a:endParaRPr>
          </a:p>
        </p:txBody>
      </p:sp>
      <p:sp>
        <p:nvSpPr>
          <p:cNvPr id="5" name="Title 1">
            <a:extLst>
              <a:ext uri="{FF2B5EF4-FFF2-40B4-BE49-F238E27FC236}">
                <a16:creationId xmlns:a16="http://schemas.microsoft.com/office/drawing/2014/main" xmlns="" id="{C2532C16-EAE3-4489-83E3-681D63E72DF2}"/>
              </a:ext>
            </a:extLst>
          </p:cNvPr>
          <p:cNvSpPr txBox="1">
            <a:spLocks/>
          </p:cNvSpPr>
          <p:nvPr/>
        </p:nvSpPr>
        <p:spPr>
          <a:xfrm>
            <a:off x="1313884" y="719981"/>
            <a:ext cx="10617307" cy="576064"/>
          </a:xfrm>
          <a:prstGeom prst="rect">
            <a:avLst/>
          </a:prstGeom>
          <a:noFill/>
        </p:spPr>
        <p:txBody>
          <a:bodyPr vert="horz" lIns="91440" tIns="45720" rIns="91440" bIns="45720" rtlCol="0" anchor="b">
            <a:normAutofit fontScale="55000" lnSpcReduction="20000"/>
          </a:bodyPr>
          <a:lstStyle>
            <a:lvl1pPr algn="r" defTabSz="914419" rtl="0" eaLnBrk="1" latinLnBrk="0" hangingPunct="1">
              <a:lnSpc>
                <a:spcPts val="3000"/>
              </a:lnSpc>
              <a:spcBef>
                <a:spcPct val="0"/>
              </a:spcBef>
              <a:buNone/>
              <a:defRPr sz="4401" b="0" kern="1200">
                <a:solidFill>
                  <a:schemeClr val="bg1">
                    <a:lumMod val="65000"/>
                  </a:schemeClr>
                </a:solidFill>
                <a:latin typeface="+mj-lt"/>
                <a:ea typeface="+mj-ea"/>
                <a:cs typeface="Arial" pitchFamily="34" charset="0"/>
              </a:defRPr>
            </a:lvl1pPr>
          </a:lstStyle>
          <a:p>
            <a:pPr algn="l" fontAlgn="auto">
              <a:spcAft>
                <a:spcPts val="0"/>
              </a:spcAft>
            </a:pPr>
            <a:r>
              <a:rPr lang="en-US" dirty="0" smtClean="0">
                <a:solidFill>
                  <a:prstClr val="white">
                    <a:lumMod val="65000"/>
                  </a:prstClr>
                </a:solidFill>
              </a:rPr>
              <a:t>2(a): Recommendations from the November 2020 SCOPA report</a:t>
            </a:r>
            <a:endParaRPr lang="en-ZA" dirty="0">
              <a:solidFill>
                <a:prstClr val="white">
                  <a:lumMod val="65000"/>
                </a:prstClr>
              </a:solidFill>
            </a:endParaRPr>
          </a:p>
        </p:txBody>
      </p:sp>
      <p:sp>
        <p:nvSpPr>
          <p:cNvPr id="6" name="TextBox 5"/>
          <p:cNvSpPr txBox="1"/>
          <p:nvPr/>
        </p:nvSpPr>
        <p:spPr>
          <a:xfrm>
            <a:off x="660500" y="3096245"/>
            <a:ext cx="623889" cy="369332"/>
          </a:xfrm>
          <a:prstGeom prst="rect">
            <a:avLst/>
          </a:prstGeom>
          <a:solidFill>
            <a:srgbClr val="FFFF00"/>
          </a:solidFill>
        </p:spPr>
        <p:txBody>
          <a:bodyPr wrap="none" rtlCol="0">
            <a:spAutoFit/>
          </a:bodyPr>
          <a:lstStyle/>
          <a:p>
            <a:r>
              <a:rPr lang="en-ZA" b="1" dirty="0" smtClean="0"/>
              <a:t>REIS</a:t>
            </a:r>
            <a:endParaRPr lang="en-ZA" b="1" dirty="0"/>
          </a:p>
        </p:txBody>
      </p:sp>
    </p:spTree>
    <p:extLst>
      <p:ext uri="{BB962C8B-B14F-4D97-AF65-F5344CB8AC3E}">
        <p14:creationId xmlns:p14="http://schemas.microsoft.com/office/powerpoint/2010/main" xmlns="" val="13140000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2.9|1.4"/>
</p:tagLst>
</file>

<file path=ppt/tags/tag2.xml><?xml version="1.0" encoding="utf-8"?>
<p:tagLst xmlns:a="http://schemas.openxmlformats.org/drawingml/2006/main" xmlns:r="http://schemas.openxmlformats.org/officeDocument/2006/relationships" xmlns:p="http://schemas.openxmlformats.org/presentationml/2006/main">
  <p:tag name="TIMING" val="|2.2|2.9|1.4"/>
</p:tagLst>
</file>

<file path=ppt/theme/theme1.xml><?xml version="1.0" encoding="utf-8"?>
<a:theme xmlns:a="http://schemas.openxmlformats.org/drawingml/2006/main" name="OfficeLight">
  <a:themeElements>
    <a:clrScheme name="Timeline02_16x9">
      <a:dk1>
        <a:srgbClr val="7F7F7F"/>
      </a:dk1>
      <a:lt1>
        <a:srgbClr val="FFFFFF"/>
      </a:lt1>
      <a:dk2>
        <a:srgbClr val="1C1C1C"/>
      </a:dk2>
      <a:lt2>
        <a:srgbClr val="F2F2F2"/>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PMTE Blue Landscape">
  <a:themeElements>
    <a:clrScheme name="Custom 12">
      <a:dk1>
        <a:sysClr val="windowText" lastClr="000000"/>
      </a:dk1>
      <a:lt1>
        <a:sysClr val="window" lastClr="FFFFFF"/>
      </a:lt1>
      <a:dk2>
        <a:srgbClr val="564B3C"/>
      </a:dk2>
      <a:lt2>
        <a:srgbClr val="ECEDD1"/>
      </a:lt2>
      <a:accent1>
        <a:srgbClr val="8095B6"/>
      </a:accent1>
      <a:accent2>
        <a:srgbClr val="CF543F"/>
      </a:accent2>
      <a:accent3>
        <a:srgbClr val="B5AE53"/>
      </a:accent3>
      <a:accent4>
        <a:srgbClr val="848058"/>
      </a:accent4>
      <a:accent5>
        <a:srgbClr val="D8D8D8"/>
      </a:accent5>
      <a:accent6>
        <a:srgbClr val="786C71"/>
      </a:accent6>
      <a:hlink>
        <a:srgbClr val="CCCC00"/>
      </a:hlink>
      <a:folHlink>
        <a:srgbClr val="B2B2B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MTE Blue Landscape" id="{15B0FAF5-AFE3-4249-933D-9FEECA800BCC}" vid="{5ADF6DA7-4C7B-4C37-AC97-08E9096BD137}"/>
    </a:ext>
  </a:ext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TS102895266</Template>
  <TotalTime>0</TotalTime>
  <Words>6008</Words>
  <Application>Microsoft Office PowerPoint</Application>
  <PresentationFormat>Custom</PresentationFormat>
  <Paragraphs>562</Paragraphs>
  <Slides>29</Slides>
  <Notes>22</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OfficeLight</vt:lpstr>
      <vt:lpstr>PMTE Blue Landscape</vt:lpstr>
      <vt:lpstr>Slide 1</vt:lpstr>
      <vt:lpstr>PURPOSE </vt:lpstr>
      <vt:lpstr>ACRONYMS</vt:lpstr>
      <vt:lpstr>OUTLINE: Implementation of corrective measures</vt:lpstr>
      <vt:lpstr>1: INTRODUCTION: summary of timeline (1)</vt:lpstr>
      <vt:lpstr>1: INTRODUCTION: summary of timeline (2)</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RECOMMENDATIONS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2019-03-25T09:34:15Z</dcterms:created>
  <dcterms:modified xsi:type="dcterms:W3CDTF">2022-09-22T15:24:31Z</dcterms:modified>
  <cp:version/>
</cp:coreProperties>
</file>