
<file path=[Content_Types].xml><?xml version="1.0" encoding="utf-8"?>
<Types xmlns="http://schemas.openxmlformats.org/package/2006/content-types">
  <Override PartName="/ppt/tags/tag8.xml" ContentType="application/vnd.openxmlformats-officedocument.presentationml.tags+xml"/>
  <Override PartName="/ppt/slides/slide36.xml" ContentType="application/vnd.openxmlformats-officedocument.presentationml.slide+xml"/>
  <Override PartName="/ppt/slideLayouts/slideLayout46.xml" ContentType="application/vnd.openxmlformats-officedocument.presentationml.slideLayout+xml"/>
  <Override PartName="/ppt/charts/colors6.xml" ContentType="application/vnd.ms-office.chartcolorstyle+xml"/>
  <Override PartName="/ppt/slides/slide25.xml" ContentType="application/vnd.openxmlformats-officedocument.presentationml.slid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tags/tag49.xml" ContentType="application/vnd.openxmlformats-officedocument.presentationml.tag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ags/tag38.xml" ContentType="application/vnd.openxmlformats-officedocument.presentationml.tags+xml"/>
  <Override PartName="/ppt/tags/tag85.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tags/tag16.xml" ContentType="application/vnd.openxmlformats-officedocument.presentationml.tags+xml"/>
  <Override PartName="/ppt/tags/tag27.xml" ContentType="application/vnd.openxmlformats-officedocument.presentationml.tags+xml"/>
  <Override PartName="/ppt/slideLayouts/slideLayout31.xml" ContentType="application/vnd.openxmlformats-officedocument.presentationml.slideLayout+xml"/>
  <Override PartName="/ppt/tags/tag45.xml" ContentType="application/vnd.openxmlformats-officedocument.presentationml.tags+xml"/>
  <Override PartName="/ppt/tags/tag63.xml" ContentType="application/vnd.openxmlformats-officedocument.presentationml.tags+xml"/>
  <Override PartName="/ppt/tags/tag74.xml" ContentType="application/vnd.openxmlformats-officedocument.presentationml.tags+xml"/>
  <Override PartName="/ppt/tags/tag34.xml" ContentType="application/vnd.openxmlformats-officedocument.presentationml.tags+xml"/>
  <Override PartName="/ppt/tags/tag52.xml" ContentType="application/vnd.openxmlformats-officedocument.presentationml.tags+xml"/>
  <Override PartName="/ppt/tags/tag81.xml" ContentType="application/vnd.openxmlformats-officedocument.presentationml.tags+xml"/>
  <Override PartName="/ppt/charts/chart7.xml" ContentType="application/vnd.openxmlformats-officedocument.drawingml.chart+xml"/>
  <Override PartName="/ppt/tags/tag12.xml" ContentType="application/vnd.openxmlformats-officedocument.presentationml.tags+xml"/>
  <Override PartName="/ppt/tags/tag23.xml" ContentType="application/vnd.openxmlformats-officedocument.presentationml.tags+xml"/>
  <Override PartName="/ppt/tags/tag41.xml" ContentType="application/vnd.openxmlformats-officedocument.presentationml.tags+xml"/>
  <Override PartName="/ppt/tags/tag70.xml" ContentType="application/vnd.openxmlformats-officedocument.presentationml.tags+xml"/>
  <Default Extension="xlsx" ContentType="application/vnd.openxmlformats-officedocument.spreadsheetml.sheet"/>
  <Override PartName="/ppt/charts/chart3.xml" ContentType="application/vnd.openxmlformats-officedocument.drawingml.chart+xml"/>
  <Override PartName="/ppt/charts/style5.xml" ContentType="application/vnd.ms-office.chartstyle+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charts/style1.xml" ContentType="application/vnd.ms-office.chartstyl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ags/tag5.xml" ContentType="application/vnd.openxmlformats-officedocument.presentationml.tags+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tags/tag79.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tags/tag39.xml" ContentType="application/vnd.openxmlformats-officedocument.presentationml.tags+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tags/tag68.xml" ContentType="application/vnd.openxmlformats-officedocument.presentationml.tags+xml"/>
  <Override PartName="/ppt/tags/tag86.xml" ContentType="application/vnd.openxmlformats-officedocument.presentationml.tags+xml"/>
  <Default Extension="emf" ContentType="image/x-emf"/>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tags/tag1.xml" ContentType="application/vnd.openxmlformats-officedocument.presentationml.tags+xml"/>
  <Override PartName="/ppt/tags/tag28.xml" ContentType="application/vnd.openxmlformats-officedocument.presentationml.tags+xml"/>
  <Override PartName="/ppt/slideLayouts/slideLayout32.xml" ContentType="application/vnd.openxmlformats-officedocument.presentationml.slideLayout+xml"/>
  <Override PartName="/ppt/tags/tag57.xml" ContentType="application/vnd.openxmlformats-officedocument.presentationml.tags+xml"/>
  <Override PartName="/ppt/tags/tag75.xml" ContentType="application/vnd.openxmlformats-officedocument.presentationml.tags+xml"/>
  <Override PartName="/docProps/app.xml" ContentType="application/vnd.openxmlformats-officedocument.extended-properties+xml"/>
  <Override PartName="/ppt/charts/colors3.xml" ContentType="application/vnd.ms-office.chartcolorstyle+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tags/tag17.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64.xml" ContentType="application/vnd.openxmlformats-officedocument.presentationml.tags+xml"/>
  <Override PartName="/ppt/tags/tag82.xml" ContentType="application/vnd.openxmlformats-officedocument.presentationml.tags+xml"/>
  <Override PartName="/ppt/charts/chart8.xml" ContentType="application/vnd.openxmlformats-officedocument.drawingml.chart+xml"/>
  <Override PartName="/ppt/slideLayouts/slideLayout10.xml" ContentType="application/vnd.openxmlformats-officedocument.presentationml.slideLayout+xml"/>
  <Override PartName="/ppt/tags/tag24.xml" ContentType="application/vnd.openxmlformats-officedocument.presentationml.tags+xml"/>
  <Override PartName="/ppt/tags/tag53.xml" ContentType="application/vnd.openxmlformats-officedocument.presentationml.tags+xml"/>
  <Override PartName="/ppt/tags/tag71.xml" ContentType="application/vnd.openxmlformats-officedocument.presentationml.tags+xml"/>
  <Override PartName="/ppt/tags/tag13.xml" ContentType="application/vnd.openxmlformats-officedocument.presentationml.tags+xml"/>
  <Override PartName="/ppt/tags/tag31.xml" ContentType="application/vnd.openxmlformats-officedocument.presentationml.tags+xml"/>
  <Override PartName="/ppt/tags/tag42.xml" ContentType="application/vnd.openxmlformats-officedocument.presentationml.tags+xml"/>
  <Override PartName="/ppt/tags/tag60.xml" ContentType="application/vnd.openxmlformats-officedocument.presentationml.tags+xml"/>
  <Override PartName="/ppt/charts/chart4.xml" ContentType="application/vnd.openxmlformats-officedocument.drawingml.chart+xml"/>
  <Override PartName="/ppt/charts/style6.xml" ContentType="application/vnd.ms-office.chartstyle+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Layouts/slideLayout48.xml" ContentType="application/vnd.openxmlformats-officedocument.presentationml.slideLayout+xml"/>
  <Override PartName="/ppt/charts/style2.xml" ContentType="application/vnd.ms-office.chart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tags/tag2.xml" ContentType="application/vnd.openxmlformats-officedocument.presentationml.tags+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tags/tag58.xml" ContentType="application/vnd.openxmlformats-officedocument.presentationml.tags+xml"/>
  <Override PartName="/ppt/tags/tag69.xml" ContentType="application/vnd.openxmlformats-officedocument.presentationml.tags+xml"/>
  <Override PartName="/ppt/tags/tag87.xml" ContentType="application/vnd.openxmlformats-officedocument.presentationml.tags+xml"/>
  <Override PartName="/ppt/charts/colors4.xml" ContentType="application/vnd.ms-office.chartcolorstyl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tags/tag29.xml" ContentType="application/vnd.openxmlformats-officedocument.presentationml.tags+xml"/>
  <Override PartName="/ppt/slideLayouts/slideLayout33.xml" ContentType="application/vnd.openxmlformats-officedocument.presentationml.slideLayout+xml"/>
  <Override PartName="/ppt/tags/tag47.xml" ContentType="application/vnd.openxmlformats-officedocument.presentationml.tags+xml"/>
  <Override PartName="/ppt/tags/tag76.xml" ContentType="application/vnd.openxmlformats-officedocument.presentationml.tags+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slideLayouts/slideLayout40.xml" ContentType="application/vnd.openxmlformats-officedocument.presentationml.slideLayout+xml"/>
  <Override PartName="/ppt/tags/tag54.xml" ContentType="application/vnd.openxmlformats-officedocument.presentationml.tags+xml"/>
  <Override PartName="/ppt/tags/tag65.xml" ContentType="application/vnd.openxmlformats-officedocument.presentationml.tags+xml"/>
  <Override PartName="/ppt/tags/tag83.xml" ContentType="application/vnd.openxmlformats-officedocument.presentationml.tags+xml"/>
  <Override PartName="/ppt/charts/chart9.xml" ContentType="application/vnd.openxmlformats-officedocument.drawingml.chart+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tags/tag32.xml" ContentType="application/vnd.openxmlformats-officedocument.presentationml.tags+xml"/>
  <Override PartName="/ppt/tags/tag50.xml" ContentType="application/vnd.openxmlformats-officedocument.presentationml.tags+xml"/>
  <Override PartName="/ppt/charts/chart5.xml" ContentType="application/vnd.openxmlformats-officedocument.drawingml.chart+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charts/chart1.xml" ContentType="application/vnd.openxmlformats-officedocument.drawingml.chart+xml"/>
  <Override PartName="/ppt/charts/style3.xml" ContentType="application/vnd.ms-office.chartstyl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tags/tag7.xml" ContentType="application/vnd.openxmlformats-officedocument.presentationml.tags+xml"/>
  <Override PartName="/ppt/slideLayouts/slideLayout38.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Layouts/slideLayout16.xml" ContentType="application/vnd.openxmlformats-officedocument.presentationml.slideLayout+xml"/>
  <Override PartName="/ppt/tags/tag3.xml" ContentType="application/vnd.openxmlformats-officedocument.presentationml.tags+xml"/>
  <Override PartName="/ppt/slideLayouts/slideLayout34.xml" ContentType="application/vnd.openxmlformats-officedocument.presentationml.slideLayout+xml"/>
  <Override PartName="/ppt/tags/tag59.xml" ContentType="application/vnd.openxmlformats-officedocument.presentationml.tags+xml"/>
  <Override PartName="/ppt/tags/tag77.xml" ContentType="application/vnd.openxmlformats-officedocument.presentationml.tags+xml"/>
  <Override PartName="/ppt/charts/colors5.xml" ContentType="application/vnd.ms-office.chartcolorstyl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slideLayouts/slideLayout41.xml" ContentType="application/vnd.openxmlformats-officedocument.presentationml.slideLayout+xml"/>
  <Override PartName="/ppt/tags/tag48.xml" ContentType="application/vnd.openxmlformats-officedocument.presentationml.tags+xml"/>
  <Override PartName="/ppt/tags/tag66.xml" ContentType="application/vnd.openxmlformats-officedocument.presentationml.tags+xml"/>
  <Override PartName="/ppt/tags/tag84.xml" ContentType="application/vnd.openxmlformats-officedocument.presentationml.tags+xml"/>
  <Override PartName="/ppt/slides/slide20.xml" ContentType="application/vnd.openxmlformats-officedocument.presentationml.slide+xml"/>
  <Override PartName="/ppt/slideLayouts/slideLayout12.xml" ContentType="application/vnd.openxmlformats-officedocument.presentationml.slideLayout+xml"/>
  <Override PartName="/ppt/tags/tag26.xml" ContentType="application/vnd.openxmlformats-officedocument.presentationml.tags+xml"/>
  <Override PartName="/ppt/slideLayouts/slideLayout30.xml" ContentType="application/vnd.openxmlformats-officedocument.presentationml.slideLayout+xml"/>
  <Override PartName="/ppt/tags/tag55.xml" ContentType="application/vnd.openxmlformats-officedocument.presentationml.tags+xml"/>
  <Override PartName="/ppt/tags/tag73.xml" ContentType="application/vnd.openxmlformats-officedocument.presentationml.tags+xml"/>
  <Override PartName="/ppt/charts/colors1.xml" ContentType="application/vnd.ms-office.chartcolorstyle+xml"/>
  <Override PartName="/ppt/tags/tag15.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62.xml" ContentType="application/vnd.openxmlformats-officedocument.presentationml.tags+xml"/>
  <Override PartName="/ppt/tags/tag80.xml" ContentType="application/vnd.openxmlformats-officedocument.presentationml.tags+xml"/>
  <Override PartName="/ppt/charts/chart6.xml" ContentType="application/vnd.openxmlformats-officedocument.drawingml.chart+xml"/>
  <Override PartName="/ppt/tags/tag22.xml" ContentType="application/vnd.openxmlformats-officedocument.presentationml.tags+xml"/>
  <Override PartName="/ppt/tags/tag40.xml" ContentType="application/vnd.openxmlformats-officedocument.presentationml.tags+xml"/>
  <Override PartName="/ppt/tags/tag51.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charts/chart2.xml" ContentType="application/vnd.openxmlformats-officedocument.drawingml.chart+xml"/>
  <Override PartName="/ppt/charts/style4.xml" ContentType="application/vnd.ms-office.chartstyle+xml"/>
  <Override PartName="/ppt/slides/slide29.xml" ContentType="application/vnd.openxmlformats-officedocument.presentationml.slide+xml"/>
  <Override PartName="/ppt/slideLayouts/slideLayout39.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slideLayouts/slideLayout28.xml" ContentType="application/vnd.openxmlformats-officedocument.presentationml.slideLayout+xml"/>
  <Override PartName="/ppt/theme/theme1.xml" ContentType="application/vnd.openxmlformats-officedocument.theme+xml"/>
  <Override PartName="/ppt/tags/tag78.xml" ContentType="application/vnd.openxmlformats-officedocument.presentationml.tags+xml"/>
  <Override PartName="/ppt/slides/slide32.xml" ContentType="application/vnd.openxmlformats-officedocument.presentationml.slide+xml"/>
  <Override PartName="/ppt/slideLayouts/slideLayout42.xml" ContentType="application/vnd.openxmlformats-officedocument.presentationml.slideLayout+xml"/>
  <Override PartName="/ppt/tags/tag56.xml" ContentType="application/vnd.openxmlformats-officedocument.presentationml.tags+xml"/>
  <Override PartName="/ppt/tags/tag67.xml" ContentType="application/vnd.openxmlformats-officedocument.presentationml.tags+xml"/>
  <Override PartName="/ppt/charts/colors2.xml" ContentType="application/vnd.ms-office.chartcolor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86" r:id="rId2"/>
  </p:sldMasterIdLst>
  <p:notesMasterIdLst>
    <p:notesMasterId r:id="rId45"/>
  </p:notesMasterIdLst>
  <p:sldIdLst>
    <p:sldId id="1442" r:id="rId3"/>
    <p:sldId id="1663" r:id="rId4"/>
    <p:sldId id="1602" r:id="rId5"/>
    <p:sldId id="1651" r:id="rId6"/>
    <p:sldId id="1603" r:id="rId7"/>
    <p:sldId id="1601" r:id="rId8"/>
    <p:sldId id="1652" r:id="rId9"/>
    <p:sldId id="1606" r:id="rId10"/>
    <p:sldId id="1653" r:id="rId11"/>
    <p:sldId id="1591" r:id="rId12"/>
    <p:sldId id="1592" r:id="rId13"/>
    <p:sldId id="1595" r:id="rId14"/>
    <p:sldId id="1596" r:id="rId15"/>
    <p:sldId id="1612" r:id="rId16"/>
    <p:sldId id="1593" r:id="rId17"/>
    <p:sldId id="1594" r:id="rId18"/>
    <p:sldId id="1643" r:id="rId19"/>
    <p:sldId id="1645" r:id="rId20"/>
    <p:sldId id="1646" r:id="rId21"/>
    <p:sldId id="1647" r:id="rId22"/>
    <p:sldId id="1648" r:id="rId23"/>
    <p:sldId id="1649" r:id="rId24"/>
    <p:sldId id="1661" r:id="rId25"/>
    <p:sldId id="1443" r:id="rId26"/>
    <p:sldId id="1546" r:id="rId27"/>
    <p:sldId id="1566" r:id="rId28"/>
    <p:sldId id="1567" r:id="rId29"/>
    <p:sldId id="1563" r:id="rId30"/>
    <p:sldId id="1564" r:id="rId31"/>
    <p:sldId id="1537" r:id="rId32"/>
    <p:sldId id="1445" r:id="rId33"/>
    <p:sldId id="1655" r:id="rId34"/>
    <p:sldId id="1662" r:id="rId35"/>
    <p:sldId id="1538" r:id="rId36"/>
    <p:sldId id="1568" r:id="rId37"/>
    <p:sldId id="1560" r:id="rId38"/>
    <p:sldId id="1542" r:id="rId39"/>
    <p:sldId id="1657" r:id="rId40"/>
    <p:sldId id="1658" r:id="rId41"/>
    <p:sldId id="1659" r:id="rId42"/>
    <p:sldId id="1660" r:id="rId43"/>
    <p:sldId id="1656" r:id="rId4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ctor Eliott" initials="HE" lastIdx="1" clrIdx="0"/>
  <p:cmAuthor id="2" name="Kerry Gibbs" initials="KG" lastIdx="9" clrIdx="1">
    <p:extLst>
      <p:ext uri="{19B8F6BF-5375-455C-9EA6-DF929625EA0E}">
        <p15:presenceInfo xmlns:p15="http://schemas.microsoft.com/office/powerpoint/2012/main" xmlns="" userId="S-1-5-21-1141132434-301294435-860360866-2722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DFF0CB"/>
    <a:srgbClr val="FFFF00"/>
    <a:srgbClr val="001489"/>
    <a:srgbClr val="001484"/>
    <a:srgbClr val="A6A6A6"/>
    <a:srgbClr val="003398"/>
    <a:srgbClr val="71A1A7"/>
    <a:srgbClr val="D5E3E5"/>
    <a:srgbClr val="CBDFEF"/>
    <a:srgbClr val="EBF2F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46" autoAdjust="0"/>
    <p:restoredTop sz="95501" autoAdjust="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sorterViewPr>
    <p:cViewPr>
      <p:scale>
        <a:sx n="66" d="100"/>
        <a:sy n="66" d="100"/>
      </p:scale>
      <p:origin x="0" y="-3084"/>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56671253\Desktop\2022%20Cabinet%20Submission\Project%20Status%20End%20June%202022.xlsx" TargetMode="External"/></Relationships>
</file>

<file path=ppt/charts/_rels/chart5.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C:\Users\56671253\Desktop\2022%20Cabinet%20Submission\Project%20Status%20End%20June%202022.xlsx" TargetMode="External"/></Relationships>
</file>

<file path=ppt/charts/_rels/chart6.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C:\Users\56671253\Desktop\202223%20POE\Quarter%202\2022%20Cabinet%20Submission\Drafts%20Q1%20202223\Project%20Status%20End%20June%202022.xlsx" TargetMode="External"/></Relationships>
</file>

<file path=ppt/charts/_rels/chart7.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file:///C:\Users\56671253\Desktop\202223%20POE\Quarter%202\2022%20Cabinet%20Submission\Drafts%20Q1%20202223\Project%20Status%20End%20June%202022.xlsx" TargetMode="External"/></Relationships>
</file>

<file path=ppt/charts/_rels/chart8.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oleObject" Target="file:///C:\Users\56671253\Desktop\202223%20POE\Quarter%202\2022%20Cabinet%20Submission\Drafts%20Q1%20202223\Project%20Status%20End%20June%202022.xlsx" TargetMode="External"/></Relationships>
</file>

<file path=ppt/charts/_rels/chart9.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oleObject" Target="file:///C:\Users\56671253\Desktop\202223%20POE\Quarter%202\2022%20Cabinet%20Submission\Drafts%20Q1%20202223\Project%20Status%20End%20June%20202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ZA"/>
  <c:chart>
    <c:title>
      <c:tx>
        <c:rich>
          <a:bodyPr rot="0" vert="horz"/>
          <a:lstStyle/>
          <a:p>
            <a:pPr>
              <a:defRPr sz="1400"/>
            </a:pPr>
            <a:r>
              <a:rPr lang="en-ZA" sz="900"/>
              <a:t>Departments</a:t>
            </a:r>
          </a:p>
        </c:rich>
      </c:tx>
      <c:layout>
        <c:manualLayout>
          <c:xMode val="edge"/>
          <c:yMode val="edge"/>
          <c:x val="0.44257901306640468"/>
          <c:y val="0.85613478112343666"/>
        </c:manualLayout>
      </c:layout>
      <c:spPr>
        <a:noFill/>
        <a:ln>
          <a:noFill/>
        </a:ln>
        <a:effectLst/>
      </c:spPr>
    </c:title>
    <c:plotArea>
      <c:layout>
        <c:manualLayout>
          <c:layoutTarget val="inner"/>
          <c:xMode val="edge"/>
          <c:yMode val="edge"/>
          <c:x val="8.5865537238751552E-2"/>
          <c:y val="0.18199041633557275"/>
          <c:w val="0.89179706177143891"/>
          <c:h val="0.55185789849663291"/>
        </c:manualLayout>
      </c:layout>
      <c:barChart>
        <c:barDir val="col"/>
        <c:grouping val="clustered"/>
        <c:ser>
          <c:idx val="0"/>
          <c:order val="0"/>
          <c:tx>
            <c:strRef>
              <c:f>Sheet1!$B$1</c:f>
              <c:strCache>
                <c:ptCount val="1"/>
                <c:pt idx="0">
                  <c:v>%of Targets Achieved</c:v>
                </c:pt>
              </c:strCache>
            </c:strRef>
          </c:tx>
          <c:spPr>
            <a:solidFill>
              <a:srgbClr val="92D050"/>
            </a:solidFill>
            <a:ln>
              <a:noFill/>
            </a:ln>
            <a:effectLst>
              <a:outerShdw blurRad="40000" dist="23000" dir="5400000" rotWithShape="0">
                <a:srgbClr val="000000">
                  <a:alpha val="35000"/>
                </a:srgbClr>
              </a:outerShdw>
            </a:effectLst>
            <a:scene3d>
              <a:camera prst="orthographicFront"/>
              <a:lightRig rig="threePt" dir="t">
                <a:rot lat="0" lon="0" rev="1200000"/>
              </a:lightRig>
            </a:scene3d>
            <a:sp3d>
              <a:bevelT w="63500" h="25400"/>
              <a:bevelB w="152400" h="50800" prst="softRound"/>
            </a:sp3d>
          </c:spPr>
          <c:cat>
            <c:strRef>
              <c:f>Sheet1!$A$2:$A$14</c:f>
              <c:strCache>
                <c:ptCount val="13"/>
                <c:pt idx="0">
                  <c:v>DotP</c:v>
                </c:pt>
                <c:pt idx="1">
                  <c:v>PT</c:v>
                </c:pt>
                <c:pt idx="2">
                  <c:v>DLG</c:v>
                </c:pt>
                <c:pt idx="3">
                  <c:v>WCED</c:v>
                </c:pt>
                <c:pt idx="4">
                  <c:v>DOH</c:v>
                </c:pt>
                <c:pt idx="5">
                  <c:v>DSD</c:v>
                </c:pt>
                <c:pt idx="6">
                  <c:v>DHS</c:v>
                </c:pt>
                <c:pt idx="7">
                  <c:v>DOCS</c:v>
                </c:pt>
                <c:pt idx="8">
                  <c:v>DCAS</c:v>
                </c:pt>
                <c:pt idx="9">
                  <c:v>DOA</c:v>
                </c:pt>
                <c:pt idx="10">
                  <c:v>DEDAT</c:v>
                </c:pt>
                <c:pt idx="11">
                  <c:v>DTPW </c:v>
                </c:pt>
                <c:pt idx="12">
                  <c:v>DEA&amp;DP</c:v>
                </c:pt>
              </c:strCache>
            </c:strRef>
          </c:cat>
          <c:val>
            <c:numRef>
              <c:f>Sheet1!$B$2:$B$14</c:f>
              <c:numCache>
                <c:formatCode>0</c:formatCode>
                <c:ptCount val="13"/>
                <c:pt idx="0">
                  <c:v>100</c:v>
                </c:pt>
                <c:pt idx="1">
                  <c:v>84.848484848484816</c:v>
                </c:pt>
                <c:pt idx="2">
                  <c:v>92.307692307692292</c:v>
                </c:pt>
                <c:pt idx="3">
                  <c:v>100</c:v>
                </c:pt>
                <c:pt idx="4">
                  <c:v>58.46153846153846</c:v>
                </c:pt>
                <c:pt idx="5">
                  <c:v>67.567567567567565</c:v>
                </c:pt>
                <c:pt idx="6">
                  <c:v>60</c:v>
                </c:pt>
                <c:pt idx="7">
                  <c:v>100</c:v>
                </c:pt>
                <c:pt idx="8">
                  <c:v>83.333333333333329</c:v>
                </c:pt>
                <c:pt idx="9">
                  <c:v>91.666666666666657</c:v>
                </c:pt>
                <c:pt idx="10">
                  <c:v>85.714285714285722</c:v>
                </c:pt>
                <c:pt idx="11">
                  <c:v>56.25</c:v>
                </c:pt>
                <c:pt idx="12">
                  <c:v>76.92307692307692</c:v>
                </c:pt>
              </c:numCache>
            </c:numRef>
          </c:val>
          <c:extLst xmlns:c16r2="http://schemas.microsoft.com/office/drawing/2015/06/chart">
            <c:ext xmlns:c16="http://schemas.microsoft.com/office/drawing/2014/chart" uri="{C3380CC4-5D6E-409C-BE32-E72D297353CC}">
              <c16:uniqueId val="{00000000-7239-4D15-A382-D3588BC2818B}"/>
            </c:ext>
          </c:extLst>
        </c:ser>
        <c:ser>
          <c:idx val="1"/>
          <c:order val="1"/>
          <c:tx>
            <c:strRef>
              <c:f>Sheet1!$C$1</c:f>
              <c:strCache>
                <c:ptCount val="1"/>
                <c:pt idx="0">
                  <c:v>%of Targets Partially Achieved</c:v>
                </c:pt>
              </c:strCache>
            </c:strRef>
          </c:tx>
          <c:spPr>
            <a:solidFill>
              <a:srgbClr val="FFFF00"/>
            </a:solidFill>
            <a:ln>
              <a:noFill/>
            </a:ln>
            <a:effectLst>
              <a:outerShdw blurRad="40000" dist="23000" dir="5400000" rotWithShape="0">
                <a:srgbClr val="000000">
                  <a:alpha val="35000"/>
                </a:srgbClr>
              </a:outerShdw>
            </a:effectLst>
            <a:scene3d>
              <a:camera prst="orthographicFront"/>
              <a:lightRig rig="threePt" dir="t">
                <a:rot lat="0" lon="0" rev="1200000"/>
              </a:lightRig>
            </a:scene3d>
            <a:sp3d>
              <a:bevelT w="63500" h="25400"/>
              <a:bevelB/>
            </a:sp3d>
          </c:spPr>
          <c:cat>
            <c:strRef>
              <c:f>Sheet1!$A$2:$A$14</c:f>
              <c:strCache>
                <c:ptCount val="13"/>
                <c:pt idx="0">
                  <c:v>DotP</c:v>
                </c:pt>
                <c:pt idx="1">
                  <c:v>PT</c:v>
                </c:pt>
                <c:pt idx="2">
                  <c:v>DLG</c:v>
                </c:pt>
                <c:pt idx="3">
                  <c:v>WCED</c:v>
                </c:pt>
                <c:pt idx="4">
                  <c:v>DOH</c:v>
                </c:pt>
                <c:pt idx="5">
                  <c:v>DSD</c:v>
                </c:pt>
                <c:pt idx="6">
                  <c:v>DHS</c:v>
                </c:pt>
                <c:pt idx="7">
                  <c:v>DOCS</c:v>
                </c:pt>
                <c:pt idx="8">
                  <c:v>DCAS</c:v>
                </c:pt>
                <c:pt idx="9">
                  <c:v>DOA</c:v>
                </c:pt>
                <c:pt idx="10">
                  <c:v>DEDAT</c:v>
                </c:pt>
                <c:pt idx="11">
                  <c:v>DTPW </c:v>
                </c:pt>
                <c:pt idx="12">
                  <c:v>DEA&amp;DP</c:v>
                </c:pt>
              </c:strCache>
            </c:strRef>
          </c:cat>
          <c:val>
            <c:numRef>
              <c:f>Sheet1!$C$2:$C$14</c:f>
              <c:numCache>
                <c:formatCode>0</c:formatCode>
                <c:ptCount val="13"/>
                <c:pt idx="0">
                  <c:v>0</c:v>
                </c:pt>
                <c:pt idx="1">
                  <c:v>6.0606060606060606</c:v>
                </c:pt>
                <c:pt idx="2">
                  <c:v>7.6923076923076925</c:v>
                </c:pt>
                <c:pt idx="3">
                  <c:v>0</c:v>
                </c:pt>
                <c:pt idx="4">
                  <c:v>33.846153846153861</c:v>
                </c:pt>
                <c:pt idx="5">
                  <c:v>27.027027027027028</c:v>
                </c:pt>
                <c:pt idx="6">
                  <c:v>10</c:v>
                </c:pt>
                <c:pt idx="7">
                  <c:v>0</c:v>
                </c:pt>
                <c:pt idx="8">
                  <c:v>5.5555555555555536</c:v>
                </c:pt>
                <c:pt idx="9">
                  <c:v>6.666666666666667</c:v>
                </c:pt>
                <c:pt idx="10">
                  <c:v>7.1428571428571415</c:v>
                </c:pt>
                <c:pt idx="11">
                  <c:v>21.875</c:v>
                </c:pt>
                <c:pt idx="12">
                  <c:v>7.6923076923076925</c:v>
                </c:pt>
              </c:numCache>
            </c:numRef>
          </c:val>
          <c:extLst xmlns:c16r2="http://schemas.microsoft.com/office/drawing/2015/06/chart">
            <c:ext xmlns:c16="http://schemas.microsoft.com/office/drawing/2014/chart" uri="{C3380CC4-5D6E-409C-BE32-E72D297353CC}">
              <c16:uniqueId val="{00000001-7239-4D15-A382-D3588BC2818B}"/>
            </c:ext>
          </c:extLst>
        </c:ser>
        <c:ser>
          <c:idx val="2"/>
          <c:order val="2"/>
          <c:tx>
            <c:strRef>
              <c:f>Sheet1!$D$1</c:f>
              <c:strCache>
                <c:ptCount val="1"/>
                <c:pt idx="0">
                  <c:v>%of Targets Not Achieved</c:v>
                </c:pt>
              </c:strCache>
            </c:strRef>
          </c:tx>
          <c:spPr>
            <a:solidFill>
              <a:srgbClr val="FF0000"/>
            </a:solidFill>
            <a:ln>
              <a:noFill/>
            </a:ln>
            <a:effectLst>
              <a:outerShdw blurRad="40000" dist="23000" dir="5400000" rotWithShape="0">
                <a:srgbClr val="000000">
                  <a:alpha val="35000"/>
                </a:srgbClr>
              </a:outerShdw>
            </a:effectLst>
            <a:scene3d>
              <a:camera prst="orthographicFront"/>
              <a:lightRig rig="threePt" dir="t">
                <a:rot lat="0" lon="0" rev="1200000"/>
              </a:lightRig>
            </a:scene3d>
            <a:sp3d>
              <a:bevelT w="63500" h="25400"/>
              <a:bevelB/>
            </a:sp3d>
          </c:spPr>
          <c:cat>
            <c:strRef>
              <c:f>Sheet1!$A$2:$A$14</c:f>
              <c:strCache>
                <c:ptCount val="13"/>
                <c:pt idx="0">
                  <c:v>DotP</c:v>
                </c:pt>
                <c:pt idx="1">
                  <c:v>PT</c:v>
                </c:pt>
                <c:pt idx="2">
                  <c:v>DLG</c:v>
                </c:pt>
                <c:pt idx="3">
                  <c:v>WCED</c:v>
                </c:pt>
                <c:pt idx="4">
                  <c:v>DOH</c:v>
                </c:pt>
                <c:pt idx="5">
                  <c:v>DSD</c:v>
                </c:pt>
                <c:pt idx="6">
                  <c:v>DHS</c:v>
                </c:pt>
                <c:pt idx="7">
                  <c:v>DOCS</c:v>
                </c:pt>
                <c:pt idx="8">
                  <c:v>DCAS</c:v>
                </c:pt>
                <c:pt idx="9">
                  <c:v>DOA</c:v>
                </c:pt>
                <c:pt idx="10">
                  <c:v>DEDAT</c:v>
                </c:pt>
                <c:pt idx="11">
                  <c:v>DTPW </c:v>
                </c:pt>
                <c:pt idx="12">
                  <c:v>DEA&amp;DP</c:v>
                </c:pt>
              </c:strCache>
            </c:strRef>
          </c:cat>
          <c:val>
            <c:numRef>
              <c:f>Sheet1!$D$2:$D$14</c:f>
              <c:numCache>
                <c:formatCode>0</c:formatCode>
                <c:ptCount val="13"/>
                <c:pt idx="0">
                  <c:v>0</c:v>
                </c:pt>
                <c:pt idx="1">
                  <c:v>9.0909090909090935</c:v>
                </c:pt>
                <c:pt idx="2">
                  <c:v>0</c:v>
                </c:pt>
                <c:pt idx="3">
                  <c:v>0</c:v>
                </c:pt>
                <c:pt idx="4">
                  <c:v>7.6923076923076925</c:v>
                </c:pt>
                <c:pt idx="5">
                  <c:v>5.4054054054054053</c:v>
                </c:pt>
                <c:pt idx="6">
                  <c:v>30</c:v>
                </c:pt>
                <c:pt idx="7">
                  <c:v>0</c:v>
                </c:pt>
                <c:pt idx="8">
                  <c:v>11.111111111111109</c:v>
                </c:pt>
                <c:pt idx="9">
                  <c:v>1.6666666666666667</c:v>
                </c:pt>
                <c:pt idx="10">
                  <c:v>7.1428571428571415</c:v>
                </c:pt>
                <c:pt idx="11">
                  <c:v>21.875</c:v>
                </c:pt>
                <c:pt idx="12">
                  <c:v>15.384615384615385</c:v>
                </c:pt>
              </c:numCache>
            </c:numRef>
          </c:val>
          <c:extLst xmlns:c16r2="http://schemas.microsoft.com/office/drawing/2015/06/chart">
            <c:ext xmlns:c16="http://schemas.microsoft.com/office/drawing/2014/chart" uri="{C3380CC4-5D6E-409C-BE32-E72D297353CC}">
              <c16:uniqueId val="{00000002-7239-4D15-A382-D3588BC2818B}"/>
            </c:ext>
          </c:extLst>
        </c:ser>
        <c:dLbls/>
        <c:axId val="78513280"/>
        <c:axId val="78514816"/>
      </c:barChart>
      <c:lineChart>
        <c:grouping val="standard"/>
        <c:ser>
          <c:idx val="3"/>
          <c:order val="3"/>
          <c:tx>
            <c:strRef>
              <c:f>Sheet1!$E$1</c:f>
              <c:strCache>
                <c:ptCount val="1"/>
                <c:pt idx="0">
                  <c:v>WCG  Departments Average 80%</c:v>
                </c:pt>
              </c:strCache>
            </c:strRef>
          </c:tx>
          <c:spPr>
            <a:ln w="34925" cap="rnd">
              <a:solidFill>
                <a:schemeClr val="accent1">
                  <a:lumMod val="75000"/>
                </a:schemeClr>
              </a:solidFill>
              <a:round/>
            </a:ln>
            <a:effectLst>
              <a:outerShdw blurRad="40000" dist="23000" dir="5400000" rotWithShape="0">
                <a:srgbClr val="000000">
                  <a:alpha val="33000"/>
                </a:srgbClr>
              </a:outerShdw>
            </a:effectLst>
          </c:spPr>
          <c:marker>
            <c:symbol val="none"/>
          </c:marker>
          <c:cat>
            <c:strRef>
              <c:f>Sheet1!$A$2:$A$14</c:f>
              <c:strCache>
                <c:ptCount val="13"/>
                <c:pt idx="0">
                  <c:v>DotP</c:v>
                </c:pt>
                <c:pt idx="1">
                  <c:v>PT</c:v>
                </c:pt>
                <c:pt idx="2">
                  <c:v>DLG</c:v>
                </c:pt>
                <c:pt idx="3">
                  <c:v>WCED</c:v>
                </c:pt>
                <c:pt idx="4">
                  <c:v>DOH</c:v>
                </c:pt>
                <c:pt idx="5">
                  <c:v>DSD</c:v>
                </c:pt>
                <c:pt idx="6">
                  <c:v>DHS</c:v>
                </c:pt>
                <c:pt idx="7">
                  <c:v>DOCS</c:v>
                </c:pt>
                <c:pt idx="8">
                  <c:v>DCAS</c:v>
                </c:pt>
                <c:pt idx="9">
                  <c:v>DOA</c:v>
                </c:pt>
                <c:pt idx="10">
                  <c:v>DEDAT</c:v>
                </c:pt>
                <c:pt idx="11">
                  <c:v>DTPW </c:v>
                </c:pt>
                <c:pt idx="12">
                  <c:v>DEA&amp;DP</c:v>
                </c:pt>
              </c:strCache>
            </c:strRef>
          </c:cat>
          <c:val>
            <c:numRef>
              <c:f>Sheet1!$E$2:$E$14</c:f>
              <c:numCache>
                <c:formatCode>General</c:formatCode>
                <c:ptCount val="13"/>
                <c:pt idx="0">
                  <c:v>80</c:v>
                </c:pt>
                <c:pt idx="1">
                  <c:v>80</c:v>
                </c:pt>
                <c:pt idx="2">
                  <c:v>80</c:v>
                </c:pt>
                <c:pt idx="3">
                  <c:v>80</c:v>
                </c:pt>
                <c:pt idx="4">
                  <c:v>80</c:v>
                </c:pt>
                <c:pt idx="5">
                  <c:v>80</c:v>
                </c:pt>
                <c:pt idx="6">
                  <c:v>80</c:v>
                </c:pt>
                <c:pt idx="7">
                  <c:v>80</c:v>
                </c:pt>
                <c:pt idx="8">
                  <c:v>80</c:v>
                </c:pt>
                <c:pt idx="9">
                  <c:v>80</c:v>
                </c:pt>
                <c:pt idx="10">
                  <c:v>80</c:v>
                </c:pt>
                <c:pt idx="11">
                  <c:v>80</c:v>
                </c:pt>
                <c:pt idx="12">
                  <c:v>80</c:v>
                </c:pt>
              </c:numCache>
            </c:numRef>
          </c:val>
          <c:extLst xmlns:c16r2="http://schemas.microsoft.com/office/drawing/2015/06/chart">
            <c:ext xmlns:c16="http://schemas.microsoft.com/office/drawing/2014/chart" uri="{C3380CC4-5D6E-409C-BE32-E72D297353CC}">
              <c16:uniqueId val="{00000003-7239-4D15-A382-D3588BC2818B}"/>
            </c:ext>
          </c:extLst>
        </c:ser>
        <c:dLbls/>
        <c:marker val="1"/>
        <c:axId val="78513280"/>
        <c:axId val="78514816"/>
      </c:lineChart>
      <c:catAx>
        <c:axId val="78513280"/>
        <c:scaling>
          <c:orientation val="minMax"/>
        </c:scaling>
        <c:axPos val="b"/>
        <c:numFmt formatCode="General" sourceLinked="1"/>
        <c:majorTickMark val="none"/>
        <c:tickLblPos val="nextTo"/>
        <c:spPr>
          <a:noFill/>
          <a:ln w="12700" cap="flat" cmpd="sng" algn="ctr">
            <a:solidFill>
              <a:schemeClr val="tx1">
                <a:lumMod val="15000"/>
                <a:lumOff val="85000"/>
              </a:schemeClr>
            </a:solidFill>
            <a:round/>
          </a:ln>
          <a:effectLst/>
        </c:spPr>
        <c:txPr>
          <a:bodyPr rot="-60000000" vert="horz"/>
          <a:lstStyle/>
          <a:p>
            <a:pPr>
              <a:defRPr sz="800"/>
            </a:pPr>
            <a:endParaRPr lang="en-US"/>
          </a:p>
        </c:txPr>
        <c:crossAx val="78514816"/>
        <c:crosses val="autoZero"/>
        <c:auto val="1"/>
        <c:lblAlgn val="ctr"/>
        <c:lblOffset val="100"/>
      </c:catAx>
      <c:valAx>
        <c:axId val="78514816"/>
        <c:scaling>
          <c:orientation val="minMax"/>
        </c:scaling>
        <c:axPos val="l"/>
        <c:majorGridlines>
          <c:spPr>
            <a:ln w="9525" cap="flat" cmpd="sng" algn="ctr">
              <a:solidFill>
                <a:schemeClr val="tx1">
                  <a:lumMod val="15000"/>
                  <a:lumOff val="85000"/>
                </a:schemeClr>
              </a:solidFill>
              <a:round/>
            </a:ln>
            <a:effectLst/>
          </c:spPr>
        </c:majorGridlines>
        <c:title>
          <c:tx>
            <c:rich>
              <a:bodyPr rot="-5400000" vert="horz"/>
              <a:lstStyle/>
              <a:p>
                <a:pPr>
                  <a:defRPr sz="900"/>
                </a:pPr>
                <a:r>
                  <a:rPr lang="en-ZA" sz="900"/>
                  <a:t>%  of target achieved</a:t>
                </a:r>
              </a:p>
            </c:rich>
          </c:tx>
          <c:spPr>
            <a:noFill/>
            <a:ln>
              <a:noFill/>
            </a:ln>
            <a:effectLst/>
          </c:spPr>
        </c:title>
        <c:numFmt formatCode="0" sourceLinked="1"/>
        <c:majorTickMark val="none"/>
        <c:tickLblPos val="nextTo"/>
        <c:spPr>
          <a:noFill/>
          <a:ln>
            <a:noFill/>
          </a:ln>
          <a:effectLst/>
        </c:spPr>
        <c:txPr>
          <a:bodyPr rot="-60000000" vert="horz"/>
          <a:lstStyle/>
          <a:p>
            <a:pPr>
              <a:defRPr/>
            </a:pPr>
            <a:endParaRPr lang="en-US"/>
          </a:p>
        </c:txPr>
        <c:crossAx val="78513280"/>
        <c:crosses val="autoZero"/>
        <c:crossBetween val="between"/>
      </c:valAx>
      <c:spPr>
        <a:noFill/>
        <a:ln>
          <a:noFill/>
        </a:ln>
        <a:effectLst/>
      </c:spPr>
    </c:plotArea>
    <c:legend>
      <c:legendPos val="b"/>
      <c:layout>
        <c:manualLayout>
          <c:xMode val="edge"/>
          <c:yMode val="edge"/>
          <c:x val="5.9870522513799693E-2"/>
          <c:y val="2.0435050842042109E-2"/>
          <c:w val="0.86556664594140909"/>
          <c:h val="0.14093723391418295"/>
        </c:manualLayout>
      </c:layout>
      <c:spPr>
        <a:noFill/>
        <a:ln>
          <a:noFill/>
        </a:ln>
        <a:effectLst/>
      </c:spPr>
      <c:txPr>
        <a:bodyPr rot="0" vert="horz"/>
        <a:lstStyle/>
        <a:p>
          <a:pPr>
            <a:defRPr sz="900"/>
          </a:pPr>
          <a:endParaRPr lang="en-US"/>
        </a:p>
      </c:txPr>
    </c:legend>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a:latin typeface="Century Gothic" panose="020B0502020202020204" pitchFamily="34" charset="0"/>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ZA"/>
  <c:chart>
    <c:title>
      <c:tx>
        <c:rich>
          <a:bodyPr rot="0" vert="horz"/>
          <a:lstStyle/>
          <a:p>
            <a:pPr>
              <a:defRPr sz="1400"/>
            </a:pPr>
            <a:r>
              <a:rPr lang="en-ZA" sz="900"/>
              <a:t>Public Entities </a:t>
            </a:r>
          </a:p>
        </c:rich>
      </c:tx>
      <c:layout>
        <c:manualLayout>
          <c:xMode val="edge"/>
          <c:yMode val="edge"/>
          <c:x val="0.44557366016052607"/>
          <c:y val="0.86586274868856183"/>
        </c:manualLayout>
      </c:layout>
      <c:spPr>
        <a:noFill/>
        <a:ln>
          <a:noFill/>
        </a:ln>
        <a:effectLst/>
      </c:spPr>
    </c:title>
    <c:plotArea>
      <c:layout>
        <c:manualLayout>
          <c:layoutTarget val="inner"/>
          <c:xMode val="edge"/>
          <c:yMode val="edge"/>
          <c:x val="9.0024800243008032E-2"/>
          <c:y val="0.18199029840832145"/>
          <c:w val="0.89179706177143891"/>
          <c:h val="0.55185789849663291"/>
        </c:manualLayout>
      </c:layout>
      <c:barChart>
        <c:barDir val="col"/>
        <c:grouping val="clustered"/>
        <c:ser>
          <c:idx val="0"/>
          <c:order val="0"/>
          <c:tx>
            <c:strRef>
              <c:f>Sheet1!$B$1</c:f>
              <c:strCache>
                <c:ptCount val="1"/>
                <c:pt idx="0">
                  <c:v>%of Targets Achieved</c:v>
                </c:pt>
              </c:strCache>
            </c:strRef>
          </c:tx>
          <c:spPr>
            <a:solidFill>
              <a:srgbClr val="92D050"/>
            </a:solidFill>
            <a:ln>
              <a:noFill/>
            </a:ln>
            <a:effectLst>
              <a:outerShdw blurRad="40000" dist="23000" dir="5400000" rotWithShape="0">
                <a:srgbClr val="000000">
                  <a:alpha val="35000"/>
                </a:srgbClr>
              </a:outerShdw>
            </a:effectLst>
            <a:scene3d>
              <a:camera prst="orthographicFront"/>
              <a:lightRig rig="threePt" dir="t">
                <a:rot lat="0" lon="0" rev="1200000"/>
              </a:lightRig>
            </a:scene3d>
            <a:sp3d>
              <a:bevelT w="63500" h="25400"/>
              <a:bevelB/>
            </a:sp3d>
          </c:spPr>
          <c:cat>
            <c:strRef>
              <c:f>Sheet1!$A$2:$A$11</c:f>
              <c:strCache>
                <c:ptCount val="9"/>
                <c:pt idx="0">
                  <c:v>WCGRB</c:v>
                </c:pt>
                <c:pt idx="1">
                  <c:v>WCLA</c:v>
                </c:pt>
                <c:pt idx="2">
                  <c:v>HWC</c:v>
                </c:pt>
                <c:pt idx="3">
                  <c:v>WCLC</c:v>
                </c:pt>
                <c:pt idx="4">
                  <c:v>Wesgro</c:v>
                </c:pt>
                <c:pt idx="5">
                  <c:v>Casidra</c:v>
                </c:pt>
                <c:pt idx="6">
                  <c:v>SBIDZ</c:v>
                </c:pt>
                <c:pt idx="7">
                  <c:v>CapeNature</c:v>
                </c:pt>
                <c:pt idx="8">
                  <c:v>Atlantis SEZ SOC</c:v>
                </c:pt>
              </c:strCache>
            </c:strRef>
          </c:cat>
          <c:val>
            <c:numRef>
              <c:f>Sheet1!$B$2:$B$11</c:f>
              <c:numCache>
                <c:formatCode>0</c:formatCode>
                <c:ptCount val="9"/>
                <c:pt idx="0">
                  <c:v>100</c:v>
                </c:pt>
                <c:pt idx="1">
                  <c:v>71.428571428571416</c:v>
                </c:pt>
                <c:pt idx="2">
                  <c:v>100</c:v>
                </c:pt>
                <c:pt idx="3">
                  <c:v>100</c:v>
                </c:pt>
                <c:pt idx="4">
                  <c:v>83.333333333333329</c:v>
                </c:pt>
                <c:pt idx="5">
                  <c:v>64.285714285714292</c:v>
                </c:pt>
                <c:pt idx="6">
                  <c:v>100</c:v>
                </c:pt>
                <c:pt idx="7">
                  <c:v>100</c:v>
                </c:pt>
                <c:pt idx="8">
                  <c:v>87.5</c:v>
                </c:pt>
              </c:numCache>
            </c:numRef>
          </c:val>
          <c:extLst xmlns:c16r2="http://schemas.microsoft.com/office/drawing/2015/06/chart">
            <c:ext xmlns:c16="http://schemas.microsoft.com/office/drawing/2014/chart" uri="{C3380CC4-5D6E-409C-BE32-E72D297353CC}">
              <c16:uniqueId val="{00000000-CC83-484B-89EF-CAD8AABFB7F6}"/>
            </c:ext>
          </c:extLst>
        </c:ser>
        <c:ser>
          <c:idx val="1"/>
          <c:order val="1"/>
          <c:tx>
            <c:strRef>
              <c:f>Sheet1!$C$1</c:f>
              <c:strCache>
                <c:ptCount val="1"/>
                <c:pt idx="0">
                  <c:v>%of Targets Partially Achieved</c:v>
                </c:pt>
              </c:strCache>
            </c:strRef>
          </c:tx>
          <c:spPr>
            <a:solidFill>
              <a:srgbClr val="FFFF00"/>
            </a:solidFill>
            <a:ln>
              <a:noFill/>
            </a:ln>
            <a:effectLst>
              <a:outerShdw blurRad="40000" dist="23000" dir="5400000" rotWithShape="0">
                <a:srgbClr val="000000">
                  <a:alpha val="35000"/>
                </a:srgbClr>
              </a:outerShdw>
            </a:effectLst>
            <a:scene3d>
              <a:camera prst="orthographicFront"/>
              <a:lightRig rig="threePt" dir="t">
                <a:rot lat="0" lon="0" rev="1200000"/>
              </a:lightRig>
            </a:scene3d>
            <a:sp3d>
              <a:bevelT w="63500" h="25400"/>
              <a:bevelB/>
            </a:sp3d>
          </c:spPr>
          <c:cat>
            <c:strRef>
              <c:f>Sheet1!$A$2:$A$11</c:f>
              <c:strCache>
                <c:ptCount val="9"/>
                <c:pt idx="0">
                  <c:v>WCGRB</c:v>
                </c:pt>
                <c:pt idx="1">
                  <c:v>WCLA</c:v>
                </c:pt>
                <c:pt idx="2">
                  <c:v>HWC</c:v>
                </c:pt>
                <c:pt idx="3">
                  <c:v>WCLC</c:v>
                </c:pt>
                <c:pt idx="4">
                  <c:v>Wesgro</c:v>
                </c:pt>
                <c:pt idx="5">
                  <c:v>Casidra</c:v>
                </c:pt>
                <c:pt idx="6">
                  <c:v>SBIDZ</c:v>
                </c:pt>
                <c:pt idx="7">
                  <c:v>CapeNature</c:v>
                </c:pt>
                <c:pt idx="8">
                  <c:v>Atlantis SEZ SOC</c:v>
                </c:pt>
              </c:strCache>
            </c:strRef>
          </c:cat>
          <c:val>
            <c:numRef>
              <c:f>Sheet1!$C$2:$C$11</c:f>
              <c:numCache>
                <c:formatCode>0</c:formatCode>
                <c:ptCount val="9"/>
                <c:pt idx="0">
                  <c:v>0</c:v>
                </c:pt>
                <c:pt idx="1">
                  <c:v>28.571428571428569</c:v>
                </c:pt>
                <c:pt idx="2">
                  <c:v>0</c:v>
                </c:pt>
                <c:pt idx="3">
                  <c:v>0</c:v>
                </c:pt>
                <c:pt idx="4">
                  <c:v>0</c:v>
                </c:pt>
                <c:pt idx="5">
                  <c:v>14.285714285714286</c:v>
                </c:pt>
                <c:pt idx="6">
                  <c:v>0</c:v>
                </c:pt>
                <c:pt idx="7">
                  <c:v>0</c:v>
                </c:pt>
                <c:pt idx="8">
                  <c:v>0</c:v>
                </c:pt>
              </c:numCache>
            </c:numRef>
          </c:val>
          <c:extLst xmlns:c16r2="http://schemas.microsoft.com/office/drawing/2015/06/chart">
            <c:ext xmlns:c16="http://schemas.microsoft.com/office/drawing/2014/chart" uri="{C3380CC4-5D6E-409C-BE32-E72D297353CC}">
              <c16:uniqueId val="{00000001-CC83-484B-89EF-CAD8AABFB7F6}"/>
            </c:ext>
          </c:extLst>
        </c:ser>
        <c:ser>
          <c:idx val="2"/>
          <c:order val="2"/>
          <c:tx>
            <c:strRef>
              <c:f>Sheet1!$D$1</c:f>
              <c:strCache>
                <c:ptCount val="1"/>
                <c:pt idx="0">
                  <c:v>%of Targets Not Achieved</c:v>
                </c:pt>
              </c:strCache>
            </c:strRef>
          </c:tx>
          <c:spPr>
            <a:solidFill>
              <a:srgbClr val="FF0000"/>
            </a:solidFill>
            <a:ln>
              <a:noFill/>
            </a:ln>
            <a:effectLst>
              <a:outerShdw blurRad="40000" dist="23000" dir="5400000" rotWithShape="0">
                <a:srgbClr val="000000">
                  <a:alpha val="35000"/>
                </a:srgbClr>
              </a:outerShdw>
            </a:effectLst>
            <a:scene3d>
              <a:camera prst="orthographicFront"/>
              <a:lightRig rig="threePt" dir="t">
                <a:rot lat="0" lon="0" rev="1200000"/>
              </a:lightRig>
            </a:scene3d>
            <a:sp3d>
              <a:bevelT w="63500" h="25400"/>
              <a:bevelB/>
            </a:sp3d>
          </c:spPr>
          <c:cat>
            <c:strRef>
              <c:f>Sheet1!$A$2:$A$11</c:f>
              <c:strCache>
                <c:ptCount val="9"/>
                <c:pt idx="0">
                  <c:v>WCGRB</c:v>
                </c:pt>
                <c:pt idx="1">
                  <c:v>WCLA</c:v>
                </c:pt>
                <c:pt idx="2">
                  <c:v>HWC</c:v>
                </c:pt>
                <c:pt idx="3">
                  <c:v>WCLC</c:v>
                </c:pt>
                <c:pt idx="4">
                  <c:v>Wesgro</c:v>
                </c:pt>
                <c:pt idx="5">
                  <c:v>Casidra</c:v>
                </c:pt>
                <c:pt idx="6">
                  <c:v>SBIDZ</c:v>
                </c:pt>
                <c:pt idx="7">
                  <c:v>CapeNature</c:v>
                </c:pt>
                <c:pt idx="8">
                  <c:v>Atlantis SEZ SOC</c:v>
                </c:pt>
              </c:strCache>
            </c:strRef>
          </c:cat>
          <c:val>
            <c:numRef>
              <c:f>Sheet1!$D$2:$D$11</c:f>
              <c:numCache>
                <c:formatCode>0</c:formatCode>
                <c:ptCount val="9"/>
                <c:pt idx="0">
                  <c:v>0</c:v>
                </c:pt>
                <c:pt idx="1">
                  <c:v>0</c:v>
                </c:pt>
                <c:pt idx="2">
                  <c:v>0</c:v>
                </c:pt>
                <c:pt idx="3">
                  <c:v>0</c:v>
                </c:pt>
                <c:pt idx="4">
                  <c:v>16.666666666666664</c:v>
                </c:pt>
                <c:pt idx="5">
                  <c:v>21.428571428571427</c:v>
                </c:pt>
                <c:pt idx="6">
                  <c:v>0</c:v>
                </c:pt>
                <c:pt idx="7">
                  <c:v>0</c:v>
                </c:pt>
                <c:pt idx="8">
                  <c:v>12.5</c:v>
                </c:pt>
              </c:numCache>
            </c:numRef>
          </c:val>
          <c:extLst xmlns:c16r2="http://schemas.microsoft.com/office/drawing/2015/06/chart">
            <c:ext xmlns:c16="http://schemas.microsoft.com/office/drawing/2014/chart" uri="{C3380CC4-5D6E-409C-BE32-E72D297353CC}">
              <c16:uniqueId val="{00000002-CC83-484B-89EF-CAD8AABFB7F6}"/>
            </c:ext>
          </c:extLst>
        </c:ser>
        <c:dLbls/>
        <c:axId val="79826944"/>
        <c:axId val="79828480"/>
      </c:barChart>
      <c:lineChart>
        <c:grouping val="standard"/>
        <c:ser>
          <c:idx val="3"/>
          <c:order val="3"/>
          <c:tx>
            <c:strRef>
              <c:f>Sheet1!$E$1</c:f>
              <c:strCache>
                <c:ptCount val="1"/>
                <c:pt idx="0">
                  <c:v>WCG  Public Entity Average 82%</c:v>
                </c:pt>
              </c:strCache>
            </c:strRef>
          </c:tx>
          <c:spPr>
            <a:ln w="34925" cap="rnd">
              <a:solidFill>
                <a:schemeClr val="accent1">
                  <a:lumMod val="75000"/>
                </a:schemeClr>
              </a:solidFill>
              <a:round/>
            </a:ln>
            <a:effectLst>
              <a:outerShdw blurRad="40000" dist="23000" dir="5400000" rotWithShape="0">
                <a:srgbClr val="000000">
                  <a:alpha val="35000"/>
                </a:srgbClr>
              </a:outerShdw>
            </a:effectLst>
          </c:spPr>
          <c:marker>
            <c:symbol val="none"/>
          </c:marker>
          <c:cat>
            <c:strRef>
              <c:f>Sheet1!$A$2:$A$11</c:f>
              <c:strCache>
                <c:ptCount val="9"/>
                <c:pt idx="0">
                  <c:v>WCGRB</c:v>
                </c:pt>
                <c:pt idx="1">
                  <c:v>WCLA</c:v>
                </c:pt>
                <c:pt idx="2">
                  <c:v>HWC</c:v>
                </c:pt>
                <c:pt idx="3">
                  <c:v>WCLC</c:v>
                </c:pt>
                <c:pt idx="4">
                  <c:v>Wesgro</c:v>
                </c:pt>
                <c:pt idx="5">
                  <c:v>Casidra</c:v>
                </c:pt>
                <c:pt idx="6">
                  <c:v>SBIDZ</c:v>
                </c:pt>
                <c:pt idx="7">
                  <c:v>CapeNature</c:v>
                </c:pt>
                <c:pt idx="8">
                  <c:v>Atlantis SEZ SOC</c:v>
                </c:pt>
              </c:strCache>
            </c:strRef>
          </c:cat>
          <c:val>
            <c:numRef>
              <c:f>Sheet1!$E$2:$E$11</c:f>
              <c:numCache>
                <c:formatCode>General</c:formatCode>
                <c:ptCount val="9"/>
                <c:pt idx="0">
                  <c:v>82</c:v>
                </c:pt>
                <c:pt idx="1">
                  <c:v>82</c:v>
                </c:pt>
                <c:pt idx="2">
                  <c:v>82</c:v>
                </c:pt>
                <c:pt idx="3">
                  <c:v>82</c:v>
                </c:pt>
                <c:pt idx="4">
                  <c:v>82</c:v>
                </c:pt>
                <c:pt idx="5">
                  <c:v>82</c:v>
                </c:pt>
                <c:pt idx="6">
                  <c:v>82</c:v>
                </c:pt>
                <c:pt idx="7">
                  <c:v>82</c:v>
                </c:pt>
                <c:pt idx="8">
                  <c:v>82</c:v>
                </c:pt>
              </c:numCache>
            </c:numRef>
          </c:val>
          <c:extLst xmlns:c16r2="http://schemas.microsoft.com/office/drawing/2015/06/chart">
            <c:ext xmlns:c16="http://schemas.microsoft.com/office/drawing/2014/chart" uri="{C3380CC4-5D6E-409C-BE32-E72D297353CC}">
              <c16:uniqueId val="{00000003-CC83-484B-89EF-CAD8AABFB7F6}"/>
            </c:ext>
          </c:extLst>
        </c:ser>
        <c:dLbls/>
        <c:marker val="1"/>
        <c:axId val="79826944"/>
        <c:axId val="79828480"/>
      </c:lineChart>
      <c:catAx>
        <c:axId val="79826944"/>
        <c:scaling>
          <c:orientation val="minMax"/>
        </c:scaling>
        <c:axPos val="b"/>
        <c:numFmt formatCode="General" sourceLinked="1"/>
        <c:majorTickMark val="none"/>
        <c:tickLblPos val="nextTo"/>
        <c:spPr>
          <a:noFill/>
          <a:ln w="12700" cap="flat" cmpd="sng" algn="ctr">
            <a:solidFill>
              <a:schemeClr val="tx1">
                <a:lumMod val="15000"/>
                <a:lumOff val="85000"/>
              </a:schemeClr>
            </a:solidFill>
            <a:round/>
          </a:ln>
          <a:effectLst/>
        </c:spPr>
        <c:txPr>
          <a:bodyPr rot="-60000000" vert="horz"/>
          <a:lstStyle/>
          <a:p>
            <a:pPr>
              <a:defRPr sz="800"/>
            </a:pPr>
            <a:endParaRPr lang="en-US"/>
          </a:p>
        </c:txPr>
        <c:crossAx val="79828480"/>
        <c:crosses val="autoZero"/>
        <c:auto val="1"/>
        <c:lblAlgn val="ctr"/>
        <c:lblOffset val="100"/>
      </c:catAx>
      <c:valAx>
        <c:axId val="79828480"/>
        <c:scaling>
          <c:orientation val="minMax"/>
        </c:scaling>
        <c:axPos val="l"/>
        <c:majorGridlines>
          <c:spPr>
            <a:ln w="9525" cap="flat" cmpd="sng" algn="ctr">
              <a:solidFill>
                <a:schemeClr val="tx1">
                  <a:lumMod val="15000"/>
                  <a:lumOff val="85000"/>
                </a:schemeClr>
              </a:solidFill>
              <a:round/>
            </a:ln>
            <a:effectLst/>
          </c:spPr>
        </c:majorGridlines>
        <c:title>
          <c:tx>
            <c:rich>
              <a:bodyPr rot="-5400000" vert="horz"/>
              <a:lstStyle/>
              <a:p>
                <a:pPr>
                  <a:defRPr sz="900"/>
                </a:pPr>
                <a:r>
                  <a:rPr lang="en-ZA" sz="900"/>
                  <a:t>%  of target achieved</a:t>
                </a:r>
              </a:p>
            </c:rich>
          </c:tx>
          <c:spPr>
            <a:noFill/>
            <a:ln>
              <a:noFill/>
            </a:ln>
            <a:effectLst/>
          </c:spPr>
        </c:title>
        <c:numFmt formatCode="0" sourceLinked="1"/>
        <c:majorTickMark val="none"/>
        <c:tickLblPos val="nextTo"/>
        <c:spPr>
          <a:noFill/>
          <a:ln>
            <a:noFill/>
          </a:ln>
          <a:effectLst/>
        </c:spPr>
        <c:txPr>
          <a:bodyPr rot="-60000000" vert="horz"/>
          <a:lstStyle/>
          <a:p>
            <a:pPr>
              <a:defRPr/>
            </a:pPr>
            <a:endParaRPr lang="en-US"/>
          </a:p>
        </c:txPr>
        <c:crossAx val="79826944"/>
        <c:crosses val="autoZero"/>
        <c:crossBetween val="between"/>
      </c:valAx>
      <c:spPr>
        <a:noFill/>
        <a:ln>
          <a:noFill/>
        </a:ln>
        <a:effectLst/>
      </c:spPr>
    </c:plotArea>
    <c:legend>
      <c:legendPos val="b"/>
      <c:layout>
        <c:manualLayout>
          <c:xMode val="edge"/>
          <c:yMode val="edge"/>
          <c:x val="4.6135341777929911E-2"/>
          <c:y val="6.4974094380473302E-3"/>
          <c:w val="0.88957333593153209"/>
          <c:h val="0.14705990068614885"/>
        </c:manualLayout>
      </c:layout>
      <c:spPr>
        <a:noFill/>
        <a:ln>
          <a:noFill/>
        </a:ln>
        <a:effectLst/>
      </c:spPr>
      <c:txPr>
        <a:bodyPr rot="0" vert="horz"/>
        <a:lstStyle/>
        <a:p>
          <a:pPr>
            <a:defRPr sz="900"/>
          </a:pPr>
          <a:endParaRPr lang="en-US"/>
        </a:p>
      </c:txPr>
    </c:legend>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a:latin typeface="Century Gothic" panose="020B0502020202020204" pitchFamily="34" charset="0"/>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ZA"/>
  <c:chart>
    <c:title>
      <c:tx>
        <c:rich>
          <a:bodyPr rot="0" vert="horz"/>
          <a:lstStyle/>
          <a:p>
            <a:pPr>
              <a:defRPr sz="1400"/>
            </a:pPr>
            <a:r>
              <a:rPr lang="en-ZA" sz="900"/>
              <a:t>Departments</a:t>
            </a:r>
          </a:p>
        </c:rich>
      </c:tx>
      <c:layout>
        <c:manualLayout>
          <c:xMode val="edge"/>
          <c:yMode val="edge"/>
          <c:x val="0.44257901306640468"/>
          <c:y val="0.85613478112343666"/>
        </c:manualLayout>
      </c:layout>
      <c:spPr>
        <a:noFill/>
        <a:ln>
          <a:noFill/>
        </a:ln>
        <a:effectLst/>
      </c:spPr>
    </c:title>
    <c:plotArea>
      <c:layout>
        <c:manualLayout>
          <c:layoutTarget val="inner"/>
          <c:xMode val="edge"/>
          <c:yMode val="edge"/>
          <c:x val="8.5865537238751552E-2"/>
          <c:y val="0.18199041633557275"/>
          <c:w val="0.89179706177143891"/>
          <c:h val="0.55185789849663291"/>
        </c:manualLayout>
      </c:layout>
      <c:barChart>
        <c:barDir val="col"/>
        <c:grouping val="clustered"/>
        <c:ser>
          <c:idx val="0"/>
          <c:order val="0"/>
          <c:tx>
            <c:strRef>
              <c:f>Sheet1!$B$1</c:f>
              <c:strCache>
                <c:ptCount val="1"/>
                <c:pt idx="0">
                  <c:v>%of Targets Achieved</c:v>
                </c:pt>
              </c:strCache>
            </c:strRef>
          </c:tx>
          <c:spPr>
            <a:solidFill>
              <a:srgbClr val="92D050"/>
            </a:solidFill>
            <a:ln>
              <a:noFill/>
            </a:ln>
            <a:effectLst>
              <a:outerShdw blurRad="40000" dist="23000" dir="5400000" rotWithShape="0">
                <a:srgbClr val="000000">
                  <a:alpha val="35000"/>
                </a:srgbClr>
              </a:outerShdw>
            </a:effectLst>
            <a:scene3d>
              <a:camera prst="orthographicFront"/>
              <a:lightRig rig="threePt" dir="t">
                <a:rot lat="0" lon="0" rev="1200000"/>
              </a:lightRig>
            </a:scene3d>
            <a:sp3d>
              <a:bevelT w="63500" h="25400"/>
              <a:bevelB w="152400" h="50800" prst="softRound"/>
            </a:sp3d>
          </c:spPr>
          <c:cat>
            <c:strRef>
              <c:f>Sheet1!$A$2:$A$14</c:f>
              <c:strCache>
                <c:ptCount val="13"/>
                <c:pt idx="0">
                  <c:v>DotP</c:v>
                </c:pt>
                <c:pt idx="1">
                  <c:v>PT</c:v>
                </c:pt>
                <c:pt idx="2">
                  <c:v>DLG</c:v>
                </c:pt>
                <c:pt idx="3">
                  <c:v>WCED</c:v>
                </c:pt>
                <c:pt idx="4">
                  <c:v>DOH</c:v>
                </c:pt>
                <c:pt idx="5">
                  <c:v>DSD</c:v>
                </c:pt>
                <c:pt idx="6">
                  <c:v>DHS</c:v>
                </c:pt>
                <c:pt idx="7">
                  <c:v>DOCS</c:v>
                </c:pt>
                <c:pt idx="8">
                  <c:v>DCAS</c:v>
                </c:pt>
                <c:pt idx="9">
                  <c:v>DOA</c:v>
                </c:pt>
                <c:pt idx="10">
                  <c:v>DEDAT</c:v>
                </c:pt>
                <c:pt idx="11">
                  <c:v>DTPW </c:v>
                </c:pt>
                <c:pt idx="12">
                  <c:v>DEA&amp;DP</c:v>
                </c:pt>
              </c:strCache>
            </c:strRef>
          </c:cat>
          <c:val>
            <c:numRef>
              <c:f>Sheet1!$B$2:$B$14</c:f>
              <c:numCache>
                <c:formatCode>0</c:formatCode>
                <c:ptCount val="13"/>
                <c:pt idx="0">
                  <c:v>100</c:v>
                </c:pt>
                <c:pt idx="1">
                  <c:v>0</c:v>
                </c:pt>
                <c:pt idx="2">
                  <c:v>100</c:v>
                </c:pt>
                <c:pt idx="3">
                  <c:v>100</c:v>
                </c:pt>
                <c:pt idx="4">
                  <c:v>56</c:v>
                </c:pt>
                <c:pt idx="5">
                  <c:v>67</c:v>
                </c:pt>
                <c:pt idx="6">
                  <c:v>47</c:v>
                </c:pt>
                <c:pt idx="7">
                  <c:v>100</c:v>
                </c:pt>
                <c:pt idx="8">
                  <c:v>67</c:v>
                </c:pt>
                <c:pt idx="9">
                  <c:v>89</c:v>
                </c:pt>
                <c:pt idx="10">
                  <c:v>80</c:v>
                </c:pt>
                <c:pt idx="11">
                  <c:v>46</c:v>
                </c:pt>
                <c:pt idx="12">
                  <c:v>80</c:v>
                </c:pt>
              </c:numCache>
            </c:numRef>
          </c:val>
          <c:extLst xmlns:c16r2="http://schemas.microsoft.com/office/drawing/2015/06/chart">
            <c:ext xmlns:c16="http://schemas.microsoft.com/office/drawing/2014/chart" uri="{C3380CC4-5D6E-409C-BE32-E72D297353CC}">
              <c16:uniqueId val="{00000000-7239-4D15-A382-D3588BC2818B}"/>
            </c:ext>
          </c:extLst>
        </c:ser>
        <c:ser>
          <c:idx val="1"/>
          <c:order val="1"/>
          <c:tx>
            <c:strRef>
              <c:f>Sheet1!$C$1</c:f>
              <c:strCache>
                <c:ptCount val="1"/>
                <c:pt idx="0">
                  <c:v>%of Targets Partially Achieved</c:v>
                </c:pt>
              </c:strCache>
            </c:strRef>
          </c:tx>
          <c:spPr>
            <a:solidFill>
              <a:srgbClr val="FFFF00"/>
            </a:solidFill>
            <a:ln>
              <a:noFill/>
            </a:ln>
            <a:effectLst>
              <a:outerShdw blurRad="40000" dist="23000" dir="5400000" rotWithShape="0">
                <a:srgbClr val="000000">
                  <a:alpha val="35000"/>
                </a:srgbClr>
              </a:outerShdw>
            </a:effectLst>
            <a:scene3d>
              <a:camera prst="orthographicFront"/>
              <a:lightRig rig="threePt" dir="t">
                <a:rot lat="0" lon="0" rev="1200000"/>
              </a:lightRig>
            </a:scene3d>
            <a:sp3d>
              <a:bevelT w="63500" h="25400"/>
              <a:bevelB/>
            </a:sp3d>
          </c:spPr>
          <c:cat>
            <c:strRef>
              <c:f>Sheet1!$A$2:$A$14</c:f>
              <c:strCache>
                <c:ptCount val="13"/>
                <c:pt idx="0">
                  <c:v>DotP</c:v>
                </c:pt>
                <c:pt idx="1">
                  <c:v>PT</c:v>
                </c:pt>
                <c:pt idx="2">
                  <c:v>DLG</c:v>
                </c:pt>
                <c:pt idx="3">
                  <c:v>WCED</c:v>
                </c:pt>
                <c:pt idx="4">
                  <c:v>DOH</c:v>
                </c:pt>
                <c:pt idx="5">
                  <c:v>DSD</c:v>
                </c:pt>
                <c:pt idx="6">
                  <c:v>DHS</c:v>
                </c:pt>
                <c:pt idx="7">
                  <c:v>DOCS</c:v>
                </c:pt>
                <c:pt idx="8">
                  <c:v>DCAS</c:v>
                </c:pt>
                <c:pt idx="9">
                  <c:v>DOA</c:v>
                </c:pt>
                <c:pt idx="10">
                  <c:v>DEDAT</c:v>
                </c:pt>
                <c:pt idx="11">
                  <c:v>DTPW </c:v>
                </c:pt>
                <c:pt idx="12">
                  <c:v>DEA&amp;DP</c:v>
                </c:pt>
              </c:strCache>
            </c:strRef>
          </c:cat>
          <c:val>
            <c:numRef>
              <c:f>Sheet1!$C$2:$C$14</c:f>
              <c:numCache>
                <c:formatCode>0</c:formatCode>
                <c:ptCount val="13"/>
                <c:pt idx="0">
                  <c:v>0</c:v>
                </c:pt>
                <c:pt idx="1">
                  <c:v>0</c:v>
                </c:pt>
                <c:pt idx="2">
                  <c:v>0</c:v>
                </c:pt>
                <c:pt idx="3">
                  <c:v>0</c:v>
                </c:pt>
                <c:pt idx="4">
                  <c:v>42</c:v>
                </c:pt>
                <c:pt idx="5">
                  <c:v>27</c:v>
                </c:pt>
                <c:pt idx="6">
                  <c:v>13</c:v>
                </c:pt>
                <c:pt idx="7">
                  <c:v>0</c:v>
                </c:pt>
                <c:pt idx="8">
                  <c:v>13</c:v>
                </c:pt>
                <c:pt idx="9">
                  <c:v>8</c:v>
                </c:pt>
                <c:pt idx="10">
                  <c:v>10</c:v>
                </c:pt>
                <c:pt idx="11">
                  <c:v>25</c:v>
                </c:pt>
                <c:pt idx="12">
                  <c:v>0</c:v>
                </c:pt>
              </c:numCache>
            </c:numRef>
          </c:val>
          <c:extLst xmlns:c16r2="http://schemas.microsoft.com/office/drawing/2015/06/chart">
            <c:ext xmlns:c16="http://schemas.microsoft.com/office/drawing/2014/chart" uri="{C3380CC4-5D6E-409C-BE32-E72D297353CC}">
              <c16:uniqueId val="{00000001-7239-4D15-A382-D3588BC2818B}"/>
            </c:ext>
          </c:extLst>
        </c:ser>
        <c:ser>
          <c:idx val="2"/>
          <c:order val="2"/>
          <c:tx>
            <c:strRef>
              <c:f>Sheet1!$D$1</c:f>
              <c:strCache>
                <c:ptCount val="1"/>
                <c:pt idx="0">
                  <c:v>%of Targets Not Achieved</c:v>
                </c:pt>
              </c:strCache>
            </c:strRef>
          </c:tx>
          <c:spPr>
            <a:solidFill>
              <a:srgbClr val="FF0000"/>
            </a:solidFill>
            <a:ln>
              <a:noFill/>
            </a:ln>
            <a:effectLst>
              <a:outerShdw blurRad="40000" dist="23000" dir="5400000" rotWithShape="0">
                <a:srgbClr val="000000">
                  <a:alpha val="35000"/>
                </a:srgbClr>
              </a:outerShdw>
            </a:effectLst>
            <a:scene3d>
              <a:camera prst="orthographicFront"/>
              <a:lightRig rig="threePt" dir="t">
                <a:rot lat="0" lon="0" rev="1200000"/>
              </a:lightRig>
            </a:scene3d>
            <a:sp3d>
              <a:bevelT w="63500" h="25400"/>
              <a:bevelB/>
            </a:sp3d>
          </c:spPr>
          <c:cat>
            <c:strRef>
              <c:f>Sheet1!$A$2:$A$14</c:f>
              <c:strCache>
                <c:ptCount val="13"/>
                <c:pt idx="0">
                  <c:v>DotP</c:v>
                </c:pt>
                <c:pt idx="1">
                  <c:v>PT</c:v>
                </c:pt>
                <c:pt idx="2">
                  <c:v>DLG</c:v>
                </c:pt>
                <c:pt idx="3">
                  <c:v>WCED</c:v>
                </c:pt>
                <c:pt idx="4">
                  <c:v>DOH</c:v>
                </c:pt>
                <c:pt idx="5">
                  <c:v>DSD</c:v>
                </c:pt>
                <c:pt idx="6">
                  <c:v>DHS</c:v>
                </c:pt>
                <c:pt idx="7">
                  <c:v>DOCS</c:v>
                </c:pt>
                <c:pt idx="8">
                  <c:v>DCAS</c:v>
                </c:pt>
                <c:pt idx="9">
                  <c:v>DOA</c:v>
                </c:pt>
                <c:pt idx="10">
                  <c:v>DEDAT</c:v>
                </c:pt>
                <c:pt idx="11">
                  <c:v>DTPW </c:v>
                </c:pt>
                <c:pt idx="12">
                  <c:v>DEA&amp;DP</c:v>
                </c:pt>
              </c:strCache>
            </c:strRef>
          </c:cat>
          <c:val>
            <c:numRef>
              <c:f>Sheet1!$D$2:$D$14</c:f>
              <c:numCache>
                <c:formatCode>0</c:formatCode>
                <c:ptCount val="13"/>
                <c:pt idx="0">
                  <c:v>0</c:v>
                </c:pt>
                <c:pt idx="1">
                  <c:v>100</c:v>
                </c:pt>
                <c:pt idx="2">
                  <c:v>0</c:v>
                </c:pt>
                <c:pt idx="3">
                  <c:v>0</c:v>
                </c:pt>
                <c:pt idx="4">
                  <c:v>3</c:v>
                </c:pt>
                <c:pt idx="5">
                  <c:v>6</c:v>
                </c:pt>
                <c:pt idx="6">
                  <c:v>40</c:v>
                </c:pt>
                <c:pt idx="7">
                  <c:v>0</c:v>
                </c:pt>
                <c:pt idx="8">
                  <c:v>20</c:v>
                </c:pt>
                <c:pt idx="9">
                  <c:v>3</c:v>
                </c:pt>
                <c:pt idx="10">
                  <c:v>10</c:v>
                </c:pt>
                <c:pt idx="11">
                  <c:v>29</c:v>
                </c:pt>
                <c:pt idx="12">
                  <c:v>20</c:v>
                </c:pt>
              </c:numCache>
            </c:numRef>
          </c:val>
          <c:extLst xmlns:c16r2="http://schemas.microsoft.com/office/drawing/2015/06/chart">
            <c:ext xmlns:c16="http://schemas.microsoft.com/office/drawing/2014/chart" uri="{C3380CC4-5D6E-409C-BE32-E72D297353CC}">
              <c16:uniqueId val="{00000002-7239-4D15-A382-D3588BC2818B}"/>
            </c:ext>
          </c:extLst>
        </c:ser>
        <c:dLbls/>
        <c:axId val="80001280"/>
        <c:axId val="80015360"/>
      </c:barChart>
      <c:lineChart>
        <c:grouping val="standard"/>
        <c:ser>
          <c:idx val="3"/>
          <c:order val="3"/>
          <c:tx>
            <c:strRef>
              <c:f>Sheet1!$E$1</c:f>
              <c:strCache>
                <c:ptCount val="1"/>
                <c:pt idx="0">
                  <c:v>WCG  Departments Average 71%</c:v>
                </c:pt>
              </c:strCache>
            </c:strRef>
          </c:tx>
          <c:spPr>
            <a:ln w="34925" cap="rnd">
              <a:solidFill>
                <a:schemeClr val="accent1">
                  <a:lumMod val="75000"/>
                </a:schemeClr>
              </a:solidFill>
              <a:round/>
            </a:ln>
            <a:effectLst>
              <a:outerShdw blurRad="40000" dist="23000" dir="5400000" rotWithShape="0">
                <a:srgbClr val="000000">
                  <a:alpha val="33000"/>
                </a:srgbClr>
              </a:outerShdw>
            </a:effectLst>
          </c:spPr>
          <c:marker>
            <c:symbol val="none"/>
          </c:marker>
          <c:cat>
            <c:strRef>
              <c:f>Sheet1!$A$2:$A$14</c:f>
              <c:strCache>
                <c:ptCount val="13"/>
                <c:pt idx="0">
                  <c:v>DotP</c:v>
                </c:pt>
                <c:pt idx="1">
                  <c:v>PT</c:v>
                </c:pt>
                <c:pt idx="2">
                  <c:v>DLG</c:v>
                </c:pt>
                <c:pt idx="3">
                  <c:v>WCED</c:v>
                </c:pt>
                <c:pt idx="4">
                  <c:v>DOH</c:v>
                </c:pt>
                <c:pt idx="5">
                  <c:v>DSD</c:v>
                </c:pt>
                <c:pt idx="6">
                  <c:v>DHS</c:v>
                </c:pt>
                <c:pt idx="7">
                  <c:v>DOCS</c:v>
                </c:pt>
                <c:pt idx="8">
                  <c:v>DCAS</c:v>
                </c:pt>
                <c:pt idx="9">
                  <c:v>DOA</c:v>
                </c:pt>
                <c:pt idx="10">
                  <c:v>DEDAT</c:v>
                </c:pt>
                <c:pt idx="11">
                  <c:v>DTPW </c:v>
                </c:pt>
                <c:pt idx="12">
                  <c:v>DEA&amp;DP</c:v>
                </c:pt>
              </c:strCache>
            </c:strRef>
          </c:cat>
          <c:val>
            <c:numRef>
              <c:f>Sheet1!$E$2:$E$14</c:f>
              <c:numCache>
                <c:formatCode>General</c:formatCode>
                <c:ptCount val="13"/>
                <c:pt idx="0">
                  <c:v>71</c:v>
                </c:pt>
                <c:pt idx="1">
                  <c:v>71</c:v>
                </c:pt>
                <c:pt idx="2">
                  <c:v>71</c:v>
                </c:pt>
                <c:pt idx="3">
                  <c:v>71</c:v>
                </c:pt>
                <c:pt idx="4">
                  <c:v>71</c:v>
                </c:pt>
                <c:pt idx="5">
                  <c:v>71</c:v>
                </c:pt>
                <c:pt idx="6">
                  <c:v>71</c:v>
                </c:pt>
                <c:pt idx="7">
                  <c:v>71</c:v>
                </c:pt>
                <c:pt idx="8">
                  <c:v>71</c:v>
                </c:pt>
                <c:pt idx="9">
                  <c:v>71</c:v>
                </c:pt>
                <c:pt idx="10">
                  <c:v>71</c:v>
                </c:pt>
                <c:pt idx="11">
                  <c:v>71</c:v>
                </c:pt>
                <c:pt idx="12">
                  <c:v>71</c:v>
                </c:pt>
              </c:numCache>
            </c:numRef>
          </c:val>
          <c:extLst xmlns:c16r2="http://schemas.microsoft.com/office/drawing/2015/06/chart">
            <c:ext xmlns:c16="http://schemas.microsoft.com/office/drawing/2014/chart" uri="{C3380CC4-5D6E-409C-BE32-E72D297353CC}">
              <c16:uniqueId val="{00000003-7239-4D15-A382-D3588BC2818B}"/>
            </c:ext>
          </c:extLst>
        </c:ser>
        <c:dLbls/>
        <c:marker val="1"/>
        <c:axId val="80001280"/>
        <c:axId val="80015360"/>
      </c:lineChart>
      <c:catAx>
        <c:axId val="80001280"/>
        <c:scaling>
          <c:orientation val="minMax"/>
        </c:scaling>
        <c:axPos val="b"/>
        <c:numFmt formatCode="General" sourceLinked="1"/>
        <c:majorTickMark val="none"/>
        <c:tickLblPos val="nextTo"/>
        <c:spPr>
          <a:noFill/>
          <a:ln w="12700" cap="flat" cmpd="sng" algn="ctr">
            <a:solidFill>
              <a:schemeClr val="tx1">
                <a:lumMod val="15000"/>
                <a:lumOff val="85000"/>
              </a:schemeClr>
            </a:solidFill>
            <a:round/>
          </a:ln>
          <a:effectLst/>
        </c:spPr>
        <c:txPr>
          <a:bodyPr rot="-60000000" vert="horz"/>
          <a:lstStyle/>
          <a:p>
            <a:pPr>
              <a:defRPr sz="800"/>
            </a:pPr>
            <a:endParaRPr lang="en-US"/>
          </a:p>
        </c:txPr>
        <c:crossAx val="80015360"/>
        <c:crosses val="autoZero"/>
        <c:auto val="1"/>
        <c:lblAlgn val="ctr"/>
        <c:lblOffset val="100"/>
      </c:catAx>
      <c:valAx>
        <c:axId val="80015360"/>
        <c:scaling>
          <c:orientation val="minMax"/>
        </c:scaling>
        <c:axPos val="l"/>
        <c:majorGridlines>
          <c:spPr>
            <a:ln w="9525" cap="flat" cmpd="sng" algn="ctr">
              <a:solidFill>
                <a:schemeClr val="tx1">
                  <a:lumMod val="15000"/>
                  <a:lumOff val="85000"/>
                </a:schemeClr>
              </a:solidFill>
              <a:round/>
            </a:ln>
            <a:effectLst/>
          </c:spPr>
        </c:majorGridlines>
        <c:title>
          <c:tx>
            <c:rich>
              <a:bodyPr rot="-5400000" vert="horz"/>
              <a:lstStyle/>
              <a:p>
                <a:pPr>
                  <a:defRPr sz="900"/>
                </a:pPr>
                <a:r>
                  <a:rPr lang="en-ZA" sz="900"/>
                  <a:t>%  of target achieved</a:t>
                </a:r>
              </a:p>
            </c:rich>
          </c:tx>
          <c:spPr>
            <a:noFill/>
            <a:ln>
              <a:noFill/>
            </a:ln>
            <a:effectLst/>
          </c:spPr>
        </c:title>
        <c:numFmt formatCode="0" sourceLinked="1"/>
        <c:majorTickMark val="none"/>
        <c:tickLblPos val="nextTo"/>
        <c:spPr>
          <a:noFill/>
          <a:ln>
            <a:noFill/>
          </a:ln>
          <a:effectLst/>
        </c:spPr>
        <c:txPr>
          <a:bodyPr rot="-60000000" vert="horz"/>
          <a:lstStyle/>
          <a:p>
            <a:pPr>
              <a:defRPr/>
            </a:pPr>
            <a:endParaRPr lang="en-US"/>
          </a:p>
        </c:txPr>
        <c:crossAx val="80001280"/>
        <c:crosses val="autoZero"/>
        <c:crossBetween val="between"/>
      </c:valAx>
      <c:spPr>
        <a:noFill/>
        <a:ln>
          <a:noFill/>
        </a:ln>
        <a:effectLst/>
      </c:spPr>
    </c:plotArea>
    <c:legend>
      <c:legendPos val="b"/>
      <c:layout>
        <c:manualLayout>
          <c:xMode val="edge"/>
          <c:yMode val="edge"/>
          <c:x val="5.9870522513799693E-2"/>
          <c:y val="2.0435050842042109E-2"/>
          <c:w val="0.86556664594140909"/>
          <c:h val="0.14093723391418295"/>
        </c:manualLayout>
      </c:layout>
      <c:spPr>
        <a:noFill/>
        <a:ln>
          <a:noFill/>
        </a:ln>
        <a:effectLst/>
      </c:spPr>
      <c:txPr>
        <a:bodyPr rot="0" vert="horz"/>
        <a:lstStyle/>
        <a:p>
          <a:pPr>
            <a:defRPr sz="900"/>
          </a:pPr>
          <a:endParaRPr lang="en-US"/>
        </a:p>
      </c:txPr>
    </c:legend>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a:latin typeface="Century Gothic" panose="020B0502020202020204" pitchFamily="34" charset="0"/>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ZA"/>
  <c:chart>
    <c:autoTitleDeleted val="1"/>
    <c:plotArea>
      <c:layout/>
      <c:barChart>
        <c:barDir val="col"/>
        <c:grouping val="clustered"/>
        <c:ser>
          <c:idx val="0"/>
          <c:order val="0"/>
          <c:tx>
            <c:strRef>
              <c:f>Sheet2!$K$21</c:f>
              <c:strCache>
                <c:ptCount val="1"/>
                <c:pt idx="0">
                  <c:v>Percentage Spent</c:v>
                </c:pt>
              </c:strCache>
            </c:strRef>
          </c:tx>
          <c:spPr>
            <a:solidFill>
              <a:schemeClr val="accent1"/>
            </a:solidFill>
            <a:ln>
              <a:noFill/>
            </a:ln>
            <a:effectLst/>
          </c:spPr>
          <c:cat>
            <c:strRef>
              <c:f>Sheet2!$H$22:$H$27</c:f>
              <c:strCache>
                <c:ptCount val="6"/>
                <c:pt idx="0">
                  <c:v>Education</c:v>
                </c:pt>
                <c:pt idx="1">
                  <c:v>Health</c:v>
                </c:pt>
                <c:pt idx="2">
                  <c:v>Roads</c:v>
                </c:pt>
                <c:pt idx="3">
                  <c:v>Public Works</c:v>
                </c:pt>
                <c:pt idx="4">
                  <c:v>Human Settlements</c:v>
                </c:pt>
                <c:pt idx="5">
                  <c:v>Environmental Affairs &amp; Development Planning (CapeNature)</c:v>
                </c:pt>
              </c:strCache>
            </c:strRef>
          </c:cat>
          <c:val>
            <c:numRef>
              <c:f>Sheet2!$K$22:$K$27</c:f>
              <c:numCache>
                <c:formatCode>0.0%</c:formatCode>
                <c:ptCount val="6"/>
                <c:pt idx="0">
                  <c:v>0.15961810970885879</c:v>
                </c:pt>
                <c:pt idx="1">
                  <c:v>0.107151750860323</c:v>
                </c:pt>
                <c:pt idx="2">
                  <c:v>0.15494848167598055</c:v>
                </c:pt>
                <c:pt idx="3">
                  <c:v>0.15201802015577456</c:v>
                </c:pt>
                <c:pt idx="4">
                  <c:v>0.2278210085471217</c:v>
                </c:pt>
                <c:pt idx="5">
                  <c:v>0.11968078694216072</c:v>
                </c:pt>
              </c:numCache>
            </c:numRef>
          </c:val>
          <c:extLst xmlns:c16r2="http://schemas.microsoft.com/office/drawing/2015/06/chart">
            <c:ext xmlns:c16="http://schemas.microsoft.com/office/drawing/2014/chart" uri="{C3380CC4-5D6E-409C-BE32-E72D297353CC}">
              <c16:uniqueId val="{00000000-6850-409F-B677-59A58FAB6479}"/>
            </c:ext>
          </c:extLst>
        </c:ser>
        <c:dLbls/>
        <c:gapWidth val="219"/>
        <c:overlap val="-27"/>
        <c:axId val="84114816"/>
        <c:axId val="88994176"/>
      </c:barChart>
      <c:lineChart>
        <c:grouping val="standard"/>
        <c:ser>
          <c:idx val="1"/>
          <c:order val="1"/>
          <c:tx>
            <c:strRef>
              <c:f>Sheet2!$L$21</c:f>
              <c:strCache>
                <c:ptCount val="1"/>
                <c:pt idx="0">
                  <c:v>Average =</c:v>
                </c:pt>
              </c:strCache>
            </c:strRef>
          </c:tx>
          <c:spPr>
            <a:ln w="28575" cap="rnd">
              <a:solidFill>
                <a:schemeClr val="accent2"/>
              </a:solidFill>
              <a:prstDash val="dash"/>
              <a:round/>
            </a:ln>
            <a:effectLst/>
          </c:spPr>
          <c:marker>
            <c:symbol val="none"/>
          </c:marker>
          <c:cat>
            <c:strRef>
              <c:f>Sheet2!$H$22:$H$27</c:f>
              <c:strCache>
                <c:ptCount val="6"/>
                <c:pt idx="0">
                  <c:v>Education</c:v>
                </c:pt>
                <c:pt idx="1">
                  <c:v>Health</c:v>
                </c:pt>
                <c:pt idx="2">
                  <c:v>Roads</c:v>
                </c:pt>
                <c:pt idx="3">
                  <c:v>Public Works</c:v>
                </c:pt>
                <c:pt idx="4">
                  <c:v>Human Settlements</c:v>
                </c:pt>
                <c:pt idx="5">
                  <c:v>Environmental Affairs &amp; Development Planning (CapeNature)</c:v>
                </c:pt>
              </c:strCache>
            </c:strRef>
          </c:cat>
          <c:val>
            <c:numRef>
              <c:f>Sheet2!$L$22:$L$27</c:f>
              <c:numCache>
                <c:formatCode>0.0%</c:formatCode>
                <c:ptCount val="6"/>
                <c:pt idx="0">
                  <c:v>0.1655980838139828</c:v>
                </c:pt>
                <c:pt idx="1">
                  <c:v>0.16600000000000001</c:v>
                </c:pt>
                <c:pt idx="2">
                  <c:v>0.16600000000000001</c:v>
                </c:pt>
                <c:pt idx="3">
                  <c:v>0.16600000000000001</c:v>
                </c:pt>
                <c:pt idx="4">
                  <c:v>0.16600000000000001</c:v>
                </c:pt>
                <c:pt idx="5">
                  <c:v>0.16600000000000001</c:v>
                </c:pt>
              </c:numCache>
            </c:numRef>
          </c:val>
          <c:extLst xmlns:c16r2="http://schemas.microsoft.com/office/drawing/2015/06/chart">
            <c:ext xmlns:c16="http://schemas.microsoft.com/office/drawing/2014/chart" uri="{C3380CC4-5D6E-409C-BE32-E72D297353CC}">
              <c16:uniqueId val="{00000001-6850-409F-B677-59A58FAB6479}"/>
            </c:ext>
          </c:extLst>
        </c:ser>
        <c:dLbls/>
        <c:marker val="1"/>
        <c:axId val="84114816"/>
        <c:axId val="88994176"/>
      </c:lineChart>
      <c:catAx>
        <c:axId val="8411481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88994176"/>
        <c:crosses val="autoZero"/>
        <c:auto val="1"/>
        <c:lblAlgn val="ctr"/>
        <c:lblOffset val="100"/>
      </c:catAx>
      <c:valAx>
        <c:axId val="88994176"/>
        <c:scaling>
          <c:orientation val="minMax"/>
        </c:scaling>
        <c:axPos val="l"/>
        <c:majorGridlines>
          <c:spPr>
            <a:ln w="9525" cap="flat" cmpd="sng" algn="ctr">
              <a:solidFill>
                <a:schemeClr val="tx1">
                  <a:lumMod val="15000"/>
                  <a:lumOff val="85000"/>
                </a:schemeClr>
              </a:solidFill>
              <a:round/>
            </a:ln>
            <a:effectLst/>
          </c:spPr>
        </c:majorGridlines>
        <c:numFmt formatCode="0%" sourceLinked="0"/>
        <c:maj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84114816"/>
        <c:crosses val="autoZero"/>
        <c:crossBetween val="between"/>
      </c:valAx>
      <c:spPr>
        <a:noFill/>
        <a:ln>
          <a:noFill/>
        </a:ln>
        <a:effectLst/>
      </c:spPr>
    </c:plotArea>
    <c:legend>
      <c:legendPos val="b"/>
      <c:spPr>
        <a:noFill/>
        <a:ln>
          <a:solidFill>
            <a:sysClr val="windowText" lastClr="000000"/>
          </a:solid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ZA"/>
  <c:chart>
    <c:autoTitleDeleted val="1"/>
    <c:plotArea>
      <c:layout/>
      <c:pieChart>
        <c:varyColors val="1"/>
        <c:ser>
          <c:idx val="0"/>
          <c:order val="0"/>
          <c:dPt>
            <c:idx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AB39-4C3F-A928-CCD53A31CE66}"/>
              </c:ext>
            </c:extLst>
          </c:dPt>
          <c:dPt>
            <c:idx val="1"/>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AB39-4C3F-A928-CCD53A31CE66}"/>
              </c:ext>
            </c:extLst>
          </c:dPt>
          <c:dPt>
            <c:idx val="2"/>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AB39-4C3F-A928-CCD53A31CE66}"/>
              </c:ext>
            </c:extLst>
          </c:dPt>
          <c:dPt>
            <c:idx val="3"/>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AB39-4C3F-A928-CCD53A31CE66}"/>
              </c:ext>
            </c:extLst>
          </c:dPt>
          <c:dPt>
            <c:idx val="4"/>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AB39-4C3F-A928-CCD53A31CE66}"/>
              </c:ext>
            </c:extLst>
          </c:dPt>
          <c:dLbls>
            <c:dLbl>
              <c:idx val="4"/>
              <c:layout>
                <c:manualLayout>
                  <c:x val="0"/>
                  <c:y val="4.4326966072967874E-3"/>
                </c:manualLayout>
              </c:layout>
              <c:tx>
                <c:rich>
                  <a:bodyPr rot="0" spcFirstLastPara="1" vertOverflow="ellipsis" vert="horz" wrap="square" lIns="38100" tIns="19050" rIns="38100" bIns="19050" anchor="ctr" anchorCtr="1">
                    <a:noAutofit/>
                  </a:bodyPr>
                  <a:lstStyle/>
                  <a:p>
                    <a:pPr>
                      <a:defRPr sz="1800" b="0" i="0" u="none" strike="noStrike" kern="1200" baseline="0">
                        <a:solidFill>
                          <a:schemeClr val="bg1"/>
                        </a:solidFill>
                        <a:latin typeface="+mn-lt"/>
                        <a:ea typeface="+mn-ea"/>
                        <a:cs typeface="+mn-cs"/>
                      </a:defRPr>
                    </a:pPr>
                    <a:fld id="{8E1B25D8-A3AA-44DD-8149-276C48949B1B}" type="VALUE">
                      <a:rPr lang="en-US">
                        <a:solidFill>
                          <a:srgbClr val="001484"/>
                        </a:solidFill>
                      </a:rPr>
                      <a:pPr>
                        <a:defRPr sz="1800" b="0" i="0" u="none" strike="noStrike" kern="1200" baseline="0">
                          <a:solidFill>
                            <a:schemeClr val="bg1"/>
                          </a:solidFill>
                          <a:latin typeface="+mn-lt"/>
                          <a:ea typeface="+mn-ea"/>
                          <a:cs typeface="+mn-cs"/>
                        </a:defRPr>
                      </a:pPr>
                      <a:t>[VALUE]</a:t>
                    </a:fld>
                    <a:endParaRPr lang="en-US"/>
                  </a:p>
                </c:rich>
              </c:tx>
              <c:spPr>
                <a:noFill/>
                <a:ln>
                  <a:noFill/>
                </a:ln>
                <a:effectLst/>
              </c:spPr>
              <c:dLblPos val="bestFit"/>
              <c:showVal val="1"/>
              <c:extLst xmlns:c16r2="http://schemas.microsoft.com/office/drawing/2015/06/chart">
                <c:ext xmlns:c15="http://schemas.microsoft.com/office/drawing/2012/chart" uri="{CE6537A1-D6FC-4f65-9D91-7224C49458BB}">
                  <c15:layout>
                    <c:manualLayout>
                      <c:w val="6.0272526738221706E-2"/>
                      <c:h val="8.5487720283580898E-2"/>
                    </c:manualLayout>
                  </c15:layout>
                  <c15:dlblFieldTable/>
                  <c15:showDataLabelsRange val="0"/>
                </c:ext>
                <c:ext xmlns:c16="http://schemas.microsoft.com/office/drawing/2014/chart" uri="{C3380CC4-5D6E-409C-BE32-E72D297353CC}">
                  <c16:uniqueId val="{00000009-AB39-4C3F-A928-CCD53A31CE66}"/>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n-US"/>
              </a:p>
            </c:txPr>
            <c:dLblPos val="bestFit"/>
            <c:showVal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'Updated Project Status Q1 2022'!$E$22:$E$26</c:f>
              <c:strCache>
                <c:ptCount val="5"/>
                <c:pt idx="0">
                  <c:v>Preparation</c:v>
                </c:pt>
                <c:pt idx="1">
                  <c:v>Implementation</c:v>
                </c:pt>
                <c:pt idx="2">
                  <c:v>Completion</c:v>
                </c:pt>
                <c:pt idx="3">
                  <c:v>Packaged</c:v>
                </c:pt>
                <c:pt idx="4">
                  <c:v>Other</c:v>
                </c:pt>
              </c:strCache>
            </c:strRef>
          </c:cat>
          <c:val>
            <c:numRef>
              <c:f>'Updated Project Status Q1 2022'!$F$22:$F$26</c:f>
              <c:numCache>
                <c:formatCode>0%</c:formatCode>
                <c:ptCount val="5"/>
                <c:pt idx="0">
                  <c:v>0.50769230769230766</c:v>
                </c:pt>
                <c:pt idx="1">
                  <c:v>0.25641025641025639</c:v>
                </c:pt>
                <c:pt idx="2">
                  <c:v>6.666666666666668E-2</c:v>
                </c:pt>
                <c:pt idx="3">
                  <c:v>0.1641025641025641</c:v>
                </c:pt>
                <c:pt idx="4">
                  <c:v>5.1282051282051282E-3</c:v>
                </c:pt>
              </c:numCache>
            </c:numRef>
          </c:val>
          <c:extLst xmlns:c16r2="http://schemas.microsoft.com/office/drawing/2015/06/chart">
            <c:ext xmlns:c16="http://schemas.microsoft.com/office/drawing/2014/chart" uri="{C3380CC4-5D6E-409C-BE32-E72D297353CC}">
              <c16:uniqueId val="{0000000A-AB39-4C3F-A928-CCD53A31CE66}"/>
            </c:ext>
          </c:extLst>
        </c:ser>
        <c:dLbls/>
        <c:firstSliceAng val="0"/>
      </c:pieChart>
      <c:spPr>
        <a:noFill/>
        <a:ln>
          <a:noFill/>
        </a:ln>
        <a:effectLst/>
      </c:spPr>
    </c:plotArea>
    <c:legend>
      <c:legendPos val="b"/>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zero"/>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ZA"/>
  <c:chart>
    <c:autoTitleDeleted val="1"/>
    <c:plotArea>
      <c:layout/>
      <c:pieChart>
        <c:varyColors val="1"/>
        <c:ser>
          <c:idx val="0"/>
          <c:order val="0"/>
          <c:dPt>
            <c:idx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3B6C-48FD-9023-58A1578B8822}"/>
              </c:ext>
            </c:extLst>
          </c:dPt>
          <c:dPt>
            <c:idx val="1"/>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3B6C-48FD-9023-58A1578B8822}"/>
              </c:ext>
            </c:extLst>
          </c:dPt>
          <c:dPt>
            <c:idx val="2"/>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3B6C-48FD-9023-58A1578B8822}"/>
              </c:ext>
            </c:extLst>
          </c:dPt>
          <c:dPt>
            <c:idx val="3"/>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3B6C-48FD-9023-58A1578B8822}"/>
              </c:ext>
            </c:extLst>
          </c:dPt>
          <c:dPt>
            <c:idx val="4"/>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3B6C-48FD-9023-58A1578B8822}"/>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mn-lt"/>
                    <a:ea typeface="+mn-ea"/>
                    <a:cs typeface="+mn-cs"/>
                  </a:defRPr>
                </a:pPr>
                <a:endParaRPr lang="en-US"/>
              </a:p>
            </c:txPr>
            <c:dLblPos val="bestFit"/>
            <c:showVal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'No of Projects Q1 2022'!$A$22:$A$26</c:f>
              <c:strCache>
                <c:ptCount val="5"/>
                <c:pt idx="0">
                  <c:v>Planning</c:v>
                </c:pt>
                <c:pt idx="1">
                  <c:v>Implementation</c:v>
                </c:pt>
                <c:pt idx="2">
                  <c:v>Practical and Final Completion</c:v>
                </c:pt>
                <c:pt idx="3">
                  <c:v>Other - COE and Packaged</c:v>
                </c:pt>
                <c:pt idx="4">
                  <c:v>Terminated and On Hold</c:v>
                </c:pt>
              </c:strCache>
            </c:strRef>
          </c:cat>
          <c:val>
            <c:numRef>
              <c:f>'No of Projects Q1 2022'!$C$22:$C$26</c:f>
              <c:numCache>
                <c:formatCode>0%</c:formatCode>
                <c:ptCount val="5"/>
                <c:pt idx="0">
                  <c:v>0.4</c:v>
                </c:pt>
                <c:pt idx="1">
                  <c:v>0.26153846153846161</c:v>
                </c:pt>
                <c:pt idx="2">
                  <c:v>0</c:v>
                </c:pt>
                <c:pt idx="3">
                  <c:v>0.33846153846153842</c:v>
                </c:pt>
                <c:pt idx="4">
                  <c:v>0</c:v>
                </c:pt>
              </c:numCache>
            </c:numRef>
          </c:val>
          <c:extLst xmlns:c16r2="http://schemas.microsoft.com/office/drawing/2015/06/chart">
            <c:ext xmlns:c16="http://schemas.microsoft.com/office/drawing/2014/chart" uri="{C3380CC4-5D6E-409C-BE32-E72D297353CC}">
              <c16:uniqueId val="{0000000A-3B6C-48FD-9023-58A1578B8822}"/>
            </c:ext>
          </c:extLst>
        </c:ser>
        <c:dLbls>
          <c:showVal val="1"/>
        </c:dLbls>
        <c:firstSliceAng val="0"/>
      </c:pieChart>
      <c:spPr>
        <a:noFill/>
        <a:ln>
          <a:noFill/>
        </a:ln>
        <a:effectLst/>
      </c:spPr>
    </c:plotArea>
    <c:legend>
      <c:legendPos val="b"/>
      <c:legendEntry>
        <c:idx val="2"/>
        <c:delete val="1"/>
      </c:legendEntry>
      <c:legendEntry>
        <c:idx val="4"/>
        <c:delete val="1"/>
      </c:legendEntry>
      <c:layout>
        <c:manualLayout>
          <c:xMode val="edge"/>
          <c:yMode val="edge"/>
          <c:x val="6.4938301821099734E-2"/>
          <c:y val="0.84063512765584081"/>
          <c:w val="0.83633712974358687"/>
          <c:h val="0.14353963940483006"/>
        </c:manualLayout>
      </c:layout>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ZA"/>
  <c:chart>
    <c:autoTitleDeleted val="1"/>
    <c:plotArea>
      <c:layout/>
      <c:pieChart>
        <c:varyColors val="1"/>
        <c:ser>
          <c:idx val="0"/>
          <c:order val="0"/>
          <c:dPt>
            <c:idx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0F9B-45EB-ABC3-C11CD5E963DB}"/>
              </c:ext>
            </c:extLst>
          </c:dPt>
          <c:dPt>
            <c:idx val="1"/>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0F9B-45EB-ABC3-C11CD5E963DB}"/>
              </c:ext>
            </c:extLst>
          </c:dPt>
          <c:dPt>
            <c:idx val="2"/>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0F9B-45EB-ABC3-C11CD5E963DB}"/>
              </c:ext>
            </c:extLst>
          </c:dPt>
          <c:dPt>
            <c:idx val="3"/>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0F9B-45EB-ABC3-C11CD5E963DB}"/>
              </c:ext>
            </c:extLst>
          </c:dPt>
          <c:dPt>
            <c:idx val="4"/>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0F9B-45EB-ABC3-C11CD5E963DB}"/>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mn-lt"/>
                    <a:ea typeface="+mn-ea"/>
                    <a:cs typeface="+mn-cs"/>
                  </a:defRPr>
                </a:pPr>
                <a:endParaRPr lang="en-US"/>
              </a:p>
            </c:txPr>
            <c:dLblPos val="bestFit"/>
            <c:showVal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'No of Projects Q1 2022'!$A$22:$A$26</c:f>
              <c:strCache>
                <c:ptCount val="5"/>
                <c:pt idx="0">
                  <c:v>Planning</c:v>
                </c:pt>
                <c:pt idx="1">
                  <c:v>Implementation</c:v>
                </c:pt>
                <c:pt idx="2">
                  <c:v>Practical and Final Completion</c:v>
                </c:pt>
                <c:pt idx="3">
                  <c:v>Other - COE and Packaged</c:v>
                </c:pt>
                <c:pt idx="4">
                  <c:v>Terminated and On Hold</c:v>
                </c:pt>
              </c:strCache>
            </c:strRef>
          </c:cat>
          <c:val>
            <c:numRef>
              <c:f>'No of Projects Q1 2022'!$F$22:$F$26</c:f>
              <c:numCache>
                <c:formatCode>0%</c:formatCode>
                <c:ptCount val="5"/>
                <c:pt idx="0">
                  <c:v>0.47844827586206906</c:v>
                </c:pt>
                <c:pt idx="1">
                  <c:v>0.23275862068965517</c:v>
                </c:pt>
                <c:pt idx="2">
                  <c:v>8.1896551724137928E-2</c:v>
                </c:pt>
                <c:pt idx="3">
                  <c:v>0.20689655172413793</c:v>
                </c:pt>
                <c:pt idx="4">
                  <c:v>0</c:v>
                </c:pt>
              </c:numCache>
            </c:numRef>
          </c:val>
          <c:extLst xmlns:c16r2="http://schemas.microsoft.com/office/drawing/2015/06/chart">
            <c:ext xmlns:c16="http://schemas.microsoft.com/office/drawing/2014/chart" uri="{C3380CC4-5D6E-409C-BE32-E72D297353CC}">
              <c16:uniqueId val="{0000000A-0F9B-45EB-ABC3-C11CD5E963DB}"/>
            </c:ext>
          </c:extLst>
        </c:ser>
        <c:dLbls/>
        <c:firstSliceAng val="0"/>
      </c:pieChart>
      <c:spPr>
        <a:noFill/>
        <a:ln>
          <a:noFill/>
        </a:ln>
        <a:effectLst/>
      </c:spPr>
    </c:plotArea>
    <c:legend>
      <c:legendPos val="b"/>
      <c:legendEntry>
        <c:idx val="4"/>
        <c:delete val="1"/>
      </c:legendEntry>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ZA"/>
  <c:chart>
    <c:autoTitleDeleted val="1"/>
    <c:plotArea>
      <c:layout/>
      <c:pieChart>
        <c:varyColors val="1"/>
        <c:ser>
          <c:idx val="0"/>
          <c:order val="0"/>
          <c:dPt>
            <c:idx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AEB9-4D3E-968F-5DDA7FC9BA94}"/>
              </c:ext>
            </c:extLst>
          </c:dPt>
          <c:dPt>
            <c:idx val="1"/>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AEB9-4D3E-968F-5DDA7FC9BA94}"/>
              </c:ext>
            </c:extLst>
          </c:dPt>
          <c:dPt>
            <c:idx val="2"/>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AEB9-4D3E-968F-5DDA7FC9BA94}"/>
              </c:ext>
            </c:extLst>
          </c:dPt>
          <c:dPt>
            <c:idx val="3"/>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AEB9-4D3E-968F-5DDA7FC9BA94}"/>
              </c:ext>
            </c:extLst>
          </c:dPt>
          <c:dPt>
            <c:idx val="4"/>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AEB9-4D3E-968F-5DDA7FC9BA94}"/>
              </c:ext>
            </c:extLst>
          </c:dPt>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mn-lt"/>
                    <a:ea typeface="+mn-ea"/>
                    <a:cs typeface="+mn-cs"/>
                  </a:defRPr>
                </a:pPr>
                <a:endParaRPr lang="en-US"/>
              </a:p>
            </c:txPr>
            <c:dLblPos val="bestFit"/>
            <c:showVal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'No of Projects Q1 2022'!$A$22:$A$26</c:f>
              <c:strCache>
                <c:ptCount val="5"/>
                <c:pt idx="0">
                  <c:v>Planning</c:v>
                </c:pt>
                <c:pt idx="1">
                  <c:v>Implementation</c:v>
                </c:pt>
                <c:pt idx="2">
                  <c:v>Practical and Final Completion</c:v>
                </c:pt>
                <c:pt idx="3">
                  <c:v>Other - COE and Packaged</c:v>
                </c:pt>
                <c:pt idx="4">
                  <c:v>Terminated and On Hold</c:v>
                </c:pt>
              </c:strCache>
            </c:strRef>
          </c:cat>
          <c:val>
            <c:numRef>
              <c:f>'No of Projects Q1 2022'!$O$22:$O$26</c:f>
              <c:numCache>
                <c:formatCode>0%</c:formatCode>
                <c:ptCount val="5"/>
                <c:pt idx="0">
                  <c:v>0.17241379310344832</c:v>
                </c:pt>
                <c:pt idx="1">
                  <c:v>0.43678160919540238</c:v>
                </c:pt>
                <c:pt idx="2">
                  <c:v>0.21839080459770122</c:v>
                </c:pt>
                <c:pt idx="3">
                  <c:v>0.17241379310344832</c:v>
                </c:pt>
                <c:pt idx="4">
                  <c:v>0</c:v>
                </c:pt>
              </c:numCache>
            </c:numRef>
          </c:val>
          <c:extLst xmlns:c16r2="http://schemas.microsoft.com/office/drawing/2015/06/chart">
            <c:ext xmlns:c16="http://schemas.microsoft.com/office/drawing/2014/chart" uri="{C3380CC4-5D6E-409C-BE32-E72D297353CC}">
              <c16:uniqueId val="{0000000A-AEB9-4D3E-968F-5DDA7FC9BA94}"/>
            </c:ext>
          </c:extLst>
        </c:ser>
        <c:dLbls/>
        <c:firstSliceAng val="0"/>
      </c:pieChart>
      <c:spPr>
        <a:noFill/>
        <a:ln>
          <a:noFill/>
        </a:ln>
        <a:effectLst/>
      </c:spPr>
    </c:plotArea>
    <c:legend>
      <c:legendPos val="b"/>
      <c:legendEntry>
        <c:idx val="4"/>
        <c:delete val="1"/>
      </c:legendEntry>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ZA"/>
  <c:chart>
    <c:autoTitleDeleted val="1"/>
    <c:plotArea>
      <c:layout/>
      <c:pieChart>
        <c:varyColors val="1"/>
        <c:ser>
          <c:idx val="0"/>
          <c:order val="0"/>
          <c:dPt>
            <c:idx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EC74-4C69-BBD1-04AF2707EF82}"/>
              </c:ext>
            </c:extLst>
          </c:dPt>
          <c:dPt>
            <c:idx val="1"/>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EC74-4C69-BBD1-04AF2707EF82}"/>
              </c:ext>
            </c:extLst>
          </c:dPt>
          <c:dPt>
            <c:idx val="2"/>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EC74-4C69-BBD1-04AF2707EF82}"/>
              </c:ext>
            </c:extLst>
          </c:dPt>
          <c:dPt>
            <c:idx val="3"/>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EC74-4C69-BBD1-04AF2707EF82}"/>
              </c:ext>
            </c:extLst>
          </c:dPt>
          <c:dPt>
            <c:idx val="4"/>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EC74-4C69-BBD1-04AF2707EF82}"/>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n-US"/>
              </a:p>
            </c:txPr>
            <c:dLblPos val="bestFit"/>
            <c:showVal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'No of Projects Q1 2022'!$A$22:$A$26</c:f>
              <c:strCache>
                <c:ptCount val="5"/>
                <c:pt idx="0">
                  <c:v>Planning</c:v>
                </c:pt>
                <c:pt idx="1">
                  <c:v>Implementation</c:v>
                </c:pt>
                <c:pt idx="2">
                  <c:v>Practical and Final Completion</c:v>
                </c:pt>
                <c:pt idx="3">
                  <c:v>Other - COE and Packaged</c:v>
                </c:pt>
                <c:pt idx="4">
                  <c:v>Terminated and On Hold</c:v>
                </c:pt>
              </c:strCache>
            </c:strRef>
          </c:cat>
          <c:val>
            <c:numRef>
              <c:f>'No of Projects Q1 2022'!$R$22:$R$26</c:f>
              <c:numCache>
                <c:formatCode>0%</c:formatCode>
                <c:ptCount val="5"/>
                <c:pt idx="0">
                  <c:v>0.25</c:v>
                </c:pt>
                <c:pt idx="1">
                  <c:v>0.43750000000000006</c:v>
                </c:pt>
                <c:pt idx="2">
                  <c:v>3.125E-2</c:v>
                </c:pt>
                <c:pt idx="3">
                  <c:v>0.28125</c:v>
                </c:pt>
                <c:pt idx="4">
                  <c:v>0</c:v>
                </c:pt>
              </c:numCache>
            </c:numRef>
          </c:val>
          <c:extLst xmlns:c16r2="http://schemas.microsoft.com/office/drawing/2015/06/chart">
            <c:ext xmlns:c16="http://schemas.microsoft.com/office/drawing/2014/chart" uri="{C3380CC4-5D6E-409C-BE32-E72D297353CC}">
              <c16:uniqueId val="{0000000A-EC74-4C69-BBD1-04AF2707EF82}"/>
            </c:ext>
          </c:extLst>
        </c:ser>
        <c:dLbls/>
        <c:firstSliceAng val="0"/>
      </c:pieChart>
      <c:spPr>
        <a:noFill/>
        <a:ln>
          <a:noFill/>
        </a:ln>
        <a:effectLst/>
      </c:spPr>
    </c:plotArea>
    <c:legend>
      <c:legendPos val="b"/>
      <c:legendEntry>
        <c:idx val="4"/>
        <c:delete val="1"/>
      </c:legendEntry>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F85E3CE-E9E3-CB47-80F0-33520EC85D2E}" type="datetimeFigureOut">
              <a:rPr lang="en-US" smtClean="0"/>
              <a:pPr/>
              <a:t>9/21/2022</a:t>
            </a:fld>
            <a:endParaRPr lang="en-US"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025923F-580B-A047-9C0E-6EE78A396537}" type="slidenum">
              <a:rPr lang="en-US" smtClean="0"/>
              <a:pPr/>
              <a:t>‹#›</a:t>
            </a:fld>
            <a:endParaRPr lang="en-US" dirty="0"/>
          </a:p>
        </p:txBody>
      </p:sp>
    </p:spTree>
    <p:extLst>
      <p:ext uri="{BB962C8B-B14F-4D97-AF65-F5344CB8AC3E}">
        <p14:creationId xmlns:p14="http://schemas.microsoft.com/office/powerpoint/2010/main" xmlns="" val="970267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ags" Target="../tags/tag20.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tags" Target="../tags/tag24.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7.xml"/><Relationship Id="rId1" Type="http://schemas.openxmlformats.org/officeDocument/2006/relationships/tags" Target="../tags/tag26.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9.xml"/><Relationship Id="rId1" Type="http://schemas.openxmlformats.org/officeDocument/2006/relationships/tags" Target="../tags/tag28.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1.xml"/><Relationship Id="rId1" Type="http://schemas.openxmlformats.org/officeDocument/2006/relationships/tags" Target="../tags/tag30.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3.xml"/><Relationship Id="rId1" Type="http://schemas.openxmlformats.org/officeDocument/2006/relationships/tags" Target="../tags/tag32.xml"/></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5.xml"/><Relationship Id="rId1" Type="http://schemas.openxmlformats.org/officeDocument/2006/relationships/tags" Target="../tags/tag34.xml"/></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7.xml"/><Relationship Id="rId1" Type="http://schemas.openxmlformats.org/officeDocument/2006/relationships/tags" Target="../tags/tag36.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ags" Target="../tags/tag4.xml"/></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9.xml"/><Relationship Id="rId1" Type="http://schemas.openxmlformats.org/officeDocument/2006/relationships/tags" Target="../tags/tag38.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1.xml"/><Relationship Id="rId1" Type="http://schemas.openxmlformats.org/officeDocument/2006/relationships/tags" Target="../tags/tag40.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3.xml"/><Relationship Id="rId1" Type="http://schemas.openxmlformats.org/officeDocument/2006/relationships/tags" Target="../tags/tag4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8.xml"/><Relationship Id="rId1" Type="http://schemas.openxmlformats.org/officeDocument/2006/relationships/tags" Target="../tags/tag47.xml"/></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0.xml"/><Relationship Id="rId1" Type="http://schemas.openxmlformats.org/officeDocument/2006/relationships/tags" Target="../tags/tag49.xml"/></Relationships>
</file>

<file path=ppt/slideLayouts/_rels/slideLayout28.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2.xml"/><Relationship Id="rId1" Type="http://schemas.openxmlformats.org/officeDocument/2006/relationships/tags" Target="../tags/tag51.xml"/></Relationships>
</file>

<file path=ppt/slideLayouts/_rels/slideLayout2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4.xml"/><Relationship Id="rId1" Type="http://schemas.openxmlformats.org/officeDocument/2006/relationships/tags" Target="../tags/tag53.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ags" Target="../tags/tag6.xml"/></Relationships>
</file>

<file path=ppt/slideLayouts/_rels/slideLayout3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6.xml"/><Relationship Id="rId1" Type="http://schemas.openxmlformats.org/officeDocument/2006/relationships/tags" Target="../tags/tag55.xml"/></Relationships>
</file>

<file path=ppt/slideLayouts/_rels/slideLayout3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8.xml"/><Relationship Id="rId1" Type="http://schemas.openxmlformats.org/officeDocument/2006/relationships/tags" Target="../tags/tag57.xml"/></Relationships>
</file>

<file path=ppt/slideLayouts/_rels/slideLayout3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0.xml"/><Relationship Id="rId1" Type="http://schemas.openxmlformats.org/officeDocument/2006/relationships/tags" Target="../tags/tag59.xml"/></Relationships>
</file>

<file path=ppt/slideLayouts/_rels/slideLayout3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2.xml"/><Relationship Id="rId1" Type="http://schemas.openxmlformats.org/officeDocument/2006/relationships/tags" Target="../tags/tag61.xml"/></Relationships>
</file>

<file path=ppt/slideLayouts/_rels/slideLayout3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4.xml"/><Relationship Id="rId1" Type="http://schemas.openxmlformats.org/officeDocument/2006/relationships/tags" Target="../tags/tag63.xml"/></Relationships>
</file>

<file path=ppt/slideLayouts/_rels/slideLayout3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6.xml"/><Relationship Id="rId1" Type="http://schemas.openxmlformats.org/officeDocument/2006/relationships/tags" Target="../tags/tag65.xml"/></Relationships>
</file>

<file path=ppt/slideLayouts/_rels/slideLayout3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8.xml"/><Relationship Id="rId1" Type="http://schemas.openxmlformats.org/officeDocument/2006/relationships/tags" Target="../tags/tag67.xml"/></Relationships>
</file>

<file path=ppt/slideLayouts/_rels/slideLayout3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0.xml"/><Relationship Id="rId1" Type="http://schemas.openxmlformats.org/officeDocument/2006/relationships/tags" Target="../tags/tag69.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2.xml"/><Relationship Id="rId1" Type="http://schemas.openxmlformats.org/officeDocument/2006/relationships/tags" Target="../tags/tag71.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s>
</file>

<file path=ppt/slideLayouts/_rels/slideLayout4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4.xml"/><Relationship Id="rId1" Type="http://schemas.openxmlformats.org/officeDocument/2006/relationships/tags" Target="../tags/tag73.xml"/></Relationships>
</file>

<file path=ppt/slideLayouts/_rels/slideLayout4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6.xml"/><Relationship Id="rId1" Type="http://schemas.openxmlformats.org/officeDocument/2006/relationships/tags" Target="../tags/tag75.xml"/></Relationships>
</file>

<file path=ppt/slideLayouts/_rels/slideLayout4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8.xml"/><Relationship Id="rId1" Type="http://schemas.openxmlformats.org/officeDocument/2006/relationships/tags" Target="../tags/tag77.xml"/></Relationships>
</file>

<file path=ppt/slideLayouts/_rels/slideLayout4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0.xml"/><Relationship Id="rId1" Type="http://schemas.openxmlformats.org/officeDocument/2006/relationships/tags" Target="../tags/tag79.xml"/></Relationships>
</file>

<file path=ppt/slideLayouts/_rels/slideLayout4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2.xml"/><Relationship Id="rId1" Type="http://schemas.openxmlformats.org/officeDocument/2006/relationships/tags" Target="../tags/tag81.xml"/></Relationships>
</file>

<file path=ppt/slideLayouts/_rels/slideLayout4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4.xml"/><Relationship Id="rId1" Type="http://schemas.openxmlformats.org/officeDocument/2006/relationships/tags" Target="../tags/tag83.xml"/></Relationships>
</file>

<file path=ppt/slideLayouts/_rels/slideLayout4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6.xml"/><Relationship Id="rId1" Type="http://schemas.openxmlformats.org/officeDocument/2006/relationships/tags" Target="../tags/tag85.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ags" Target="../tags/tag10.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ags" Target="../tags/tag12.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tags" Target="../tags/tag14.xml"/></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ags" Target="../tags/tag16.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tags" Target="../tags/tag18.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00148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3392" y="3429001"/>
            <a:ext cx="10945216"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sp>
        <p:nvSpPr>
          <p:cNvPr id="10" name="Subtitle 2"/>
          <p:cNvSpPr>
            <a:spLocks noGrp="1"/>
          </p:cNvSpPr>
          <p:nvPr>
            <p:ph type="subTitle" idx="1"/>
          </p:nvPr>
        </p:nvSpPr>
        <p:spPr>
          <a:xfrm>
            <a:off x="623392" y="4532528"/>
            <a:ext cx="10945216"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9552384" y="5398046"/>
            <a:ext cx="2016224" cy="365125"/>
          </a:xfrm>
          <a:prstGeom prst="rect">
            <a:avLst/>
          </a:prstGeom>
        </p:spPr>
        <p:txBody>
          <a:bodyPr vert="horz" lIns="91440" tIns="45720" rIns="91440" bIns="45720" rtlCol="0" anchor="ctr"/>
          <a:lstStyle>
            <a:lvl1pPr algn="r">
              <a:defRPr sz="1100">
                <a:solidFill>
                  <a:schemeClr val="bg1"/>
                </a:solidFill>
              </a:defRPr>
            </a:lvl1pPr>
          </a:lstStyle>
          <a:p>
            <a:endParaRPr lang="en-GB" dirty="0">
              <a:solidFill>
                <a:prstClr val="white"/>
              </a:solidFill>
            </a:endParaRPr>
          </a:p>
        </p:txBody>
      </p:sp>
      <p:sp>
        <p:nvSpPr>
          <p:cNvPr id="17" name="Text Placeholder 16"/>
          <p:cNvSpPr>
            <a:spLocks noGrp="1"/>
          </p:cNvSpPr>
          <p:nvPr>
            <p:ph type="body" sz="quarter" idx="10" hasCustomPrompt="1"/>
          </p:nvPr>
        </p:nvSpPr>
        <p:spPr>
          <a:xfrm>
            <a:off x="4847397" y="5398046"/>
            <a:ext cx="2112235"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6960096" y="5398046"/>
            <a:ext cx="2592288"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6" name="Picture 5" descr="Shape, rectangle&#10;&#10;Description automatically generated">
            <a:extLst>
              <a:ext uri="{FF2B5EF4-FFF2-40B4-BE49-F238E27FC236}">
                <a16:creationId xmlns:a16="http://schemas.microsoft.com/office/drawing/2014/main" xmlns="" id="{8F4B28A5-175F-4616-AB3B-7AD74BC551DD}"/>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0"/>
            <a:ext cx="12192000" cy="2700190"/>
          </a:xfrm>
          <a:prstGeom prst="rect">
            <a:avLst/>
          </a:prstGeom>
        </p:spPr>
      </p:pic>
    </p:spTree>
    <p:extLst>
      <p:ext uri="{BB962C8B-B14F-4D97-AF65-F5344CB8AC3E}">
        <p14:creationId xmlns:p14="http://schemas.microsoft.com/office/powerpoint/2010/main" xmlns="" val="3310453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Departmental and Public Entity Quarter 4 Preliminary Budget Performance: 2021/22 Financial Year</a:t>
            </a:r>
            <a:endParaRPr lang="en-GB" dirty="0">
              <a:solidFill>
                <a:srgbClr val="998F86"/>
              </a:solidFill>
            </a:endParaRPr>
          </a:p>
        </p:txBody>
      </p:sp>
      <p:sp>
        <p:nvSpPr>
          <p:cNvPr id="8"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2494270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Departmental and Public Entity Quarter 4 Preliminary Budget Performance: 2021/22 Financial Year</a:t>
            </a:r>
            <a:endParaRPr lang="en-GB" dirty="0">
              <a:solidFill>
                <a:srgbClr val="998F86"/>
              </a:solidFill>
            </a:endParaRPr>
          </a:p>
        </p:txBody>
      </p:sp>
      <p:sp>
        <p:nvSpPr>
          <p:cNvPr id="12"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393701" y="1412777"/>
            <a:ext cx="11462940"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7314685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Departmental and Public Entity Quarter 4 Preliminary Budget Performance: 2021/22 Financial Year</a:t>
            </a:r>
            <a:endParaRPr lang="en-GB" dirty="0">
              <a:solidFill>
                <a:srgbClr val="998F86"/>
              </a:solidFill>
            </a:endParaRPr>
          </a:p>
        </p:txBody>
      </p:sp>
      <p:sp>
        <p:nvSpPr>
          <p:cNvPr id="15" name="Text Placeholder 4"/>
          <p:cNvSpPr>
            <a:spLocks noGrp="1"/>
          </p:cNvSpPr>
          <p:nvPr>
            <p:ph type="body" sz="quarter" idx="14"/>
          </p:nvPr>
        </p:nvSpPr>
        <p:spPr>
          <a:xfrm>
            <a:off x="393701" y="1412777"/>
            <a:ext cx="5414268"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6442373" y="1412777"/>
            <a:ext cx="5414268"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66992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7"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Departmental and Public Entity Quarter 4 Preliminary Budget Performance: 2021/22 Financial Year</a:t>
            </a:r>
            <a:endParaRPr lang="en-GB" dirty="0">
              <a:solidFill>
                <a:srgbClr val="998F86"/>
              </a:solidFill>
            </a:endParaRPr>
          </a:p>
        </p:txBody>
      </p:sp>
      <p:sp>
        <p:nvSpPr>
          <p:cNvPr id="9"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7402657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rgbClr val="001484"/>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814918" y="2276873"/>
            <a:ext cx="11041721" cy="936625"/>
          </a:xfrm>
          <a:prstGeom prst="rect">
            <a:avLst/>
          </a:prstGeom>
          <a:no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8" name="Picture 115"/>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p:blipFill>
        <p:spPr bwMode="auto">
          <a:xfrm>
            <a:off x="242872" y="6163537"/>
            <a:ext cx="1115548" cy="42717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429066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Departmental and Public Entity Quarter 4 Preliminary Budget Performance: 2021/22 Financial Year</a:t>
            </a:r>
            <a:endParaRPr lang="en-GB" dirty="0">
              <a:solidFill>
                <a:srgbClr val="998F86"/>
              </a:solidFill>
            </a:endParaRPr>
          </a:p>
        </p:txBody>
      </p:sp>
      <p:sp>
        <p:nvSpPr>
          <p:cNvPr id="4" name="Picture Placeholder 3"/>
          <p:cNvSpPr>
            <a:spLocks noGrp="1"/>
          </p:cNvSpPr>
          <p:nvPr>
            <p:ph type="pic" sz="quarter" idx="14" hasCustomPrompt="1"/>
          </p:nvPr>
        </p:nvSpPr>
        <p:spPr>
          <a:xfrm>
            <a:off x="431801" y="1412775"/>
            <a:ext cx="3878097"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4597929" y="1412777"/>
            <a:ext cx="729681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7539713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Departmental and Public Entity Quarter 4 Preliminary Budget Performance: 2021/22 Financial Year</a:t>
            </a:r>
            <a:endParaRPr lang="en-GB" dirty="0">
              <a:solidFill>
                <a:srgbClr val="998F86"/>
              </a:solidFill>
            </a:endParaRPr>
          </a:p>
        </p:txBody>
      </p:sp>
      <p:sp>
        <p:nvSpPr>
          <p:cNvPr id="13" name="Picture Placeholder 3"/>
          <p:cNvSpPr>
            <a:spLocks noGrp="1"/>
          </p:cNvSpPr>
          <p:nvPr>
            <p:ph type="pic" sz="quarter" idx="14" hasCustomPrompt="1"/>
          </p:nvPr>
        </p:nvSpPr>
        <p:spPr>
          <a:xfrm>
            <a:off x="8688289" y="1412776"/>
            <a:ext cx="3206023"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431801" y="1412777"/>
            <a:ext cx="8006556"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3748057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Departmental and Public Entity Quarter 4 Preliminary Budget Performance: 2021/22 Financial Year</a:t>
            </a:r>
            <a:endParaRPr lang="en-GB" dirty="0">
              <a:solidFill>
                <a:srgbClr val="998F86"/>
              </a:solidFill>
            </a:endParaRPr>
          </a:p>
        </p:txBody>
      </p:sp>
      <p:sp>
        <p:nvSpPr>
          <p:cNvPr id="13" name="Picture Placeholder 3"/>
          <p:cNvSpPr>
            <a:spLocks noGrp="1"/>
          </p:cNvSpPr>
          <p:nvPr>
            <p:ph type="pic" sz="quarter" idx="14" hasCustomPrompt="1"/>
          </p:nvPr>
        </p:nvSpPr>
        <p:spPr>
          <a:xfrm>
            <a:off x="387049" y="1412776"/>
            <a:ext cx="5228899"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6665841" y="1412776"/>
            <a:ext cx="5228899"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431801" y="3532181"/>
            <a:ext cx="11462940"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6081847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Departmental and Public Entity Quarter 4 Preliminary Budget Performance: 2021/22 Financial Year</a:t>
            </a:r>
            <a:endParaRPr lang="en-GB" dirty="0">
              <a:solidFill>
                <a:srgbClr val="998F86"/>
              </a:solidFill>
            </a:endParaRPr>
          </a:p>
        </p:txBody>
      </p:sp>
      <p:sp>
        <p:nvSpPr>
          <p:cNvPr id="13" name="Picture Placeholder 3"/>
          <p:cNvSpPr>
            <a:spLocks noGrp="1"/>
          </p:cNvSpPr>
          <p:nvPr>
            <p:ph type="pic" sz="quarter" idx="14" hasCustomPrompt="1"/>
          </p:nvPr>
        </p:nvSpPr>
        <p:spPr>
          <a:xfrm>
            <a:off x="387049" y="3645024"/>
            <a:ext cx="522889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6665841" y="3645024"/>
            <a:ext cx="522889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431801" y="1412776"/>
            <a:ext cx="11462940"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5148074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Departmental and Public Entity Quarter 4 Preliminary Budget Performance: 2021/22 Financial Year</a:t>
            </a:r>
            <a:endParaRPr lang="en-GB" dirty="0">
              <a:solidFill>
                <a:srgbClr val="998F86"/>
              </a:solidFill>
            </a:endParaRPr>
          </a:p>
        </p:txBody>
      </p:sp>
      <p:sp>
        <p:nvSpPr>
          <p:cNvPr id="13" name="Picture Placeholder 3"/>
          <p:cNvSpPr>
            <a:spLocks noGrp="1"/>
          </p:cNvSpPr>
          <p:nvPr>
            <p:ph type="pic" sz="quarter" idx="14" hasCustomPrompt="1"/>
          </p:nvPr>
        </p:nvSpPr>
        <p:spPr>
          <a:xfrm>
            <a:off x="387050"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4390544"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8394036"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431801" y="1412776"/>
            <a:ext cx="11462940"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986364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1800">
                <a:solidFill>
                  <a:schemeClr val="accent3"/>
                </a:solidFill>
              </a:defRPr>
            </a:lvl1pPr>
          </a:lstStyle>
          <a:p>
            <a:r>
              <a:rPr lang="en-US" dirty="0">
                <a:solidFill>
                  <a:srgbClr val="998F86"/>
                </a:solidFill>
              </a:rPr>
              <a:t>Departmental and Public Entity Quarter 4 Preliminary Budget Performance: 2021/22 Financial Year</a:t>
            </a:r>
            <a:endParaRPr lang="en-GB" dirty="0">
              <a:solidFill>
                <a:srgbClr val="998F86"/>
              </a:solidFill>
            </a:endParaRPr>
          </a:p>
        </p:txBody>
      </p:sp>
      <p:sp>
        <p:nvSpPr>
          <p:cNvPr id="10" name="Text Placeholder 4"/>
          <p:cNvSpPr>
            <a:spLocks noGrp="1"/>
          </p:cNvSpPr>
          <p:nvPr>
            <p:ph type="body" sz="quarter" idx="10"/>
          </p:nvPr>
        </p:nvSpPr>
        <p:spPr>
          <a:xfrm>
            <a:off x="393701" y="1196753"/>
            <a:ext cx="11462940"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1067760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Departmental and Public Entity Quarter 4 Preliminary Budget Performance: 2021/22 Financial Year</a:t>
            </a:r>
            <a:endParaRPr lang="en-GB" dirty="0">
              <a:solidFill>
                <a:srgbClr val="998F86"/>
              </a:solidFill>
            </a:endParaRPr>
          </a:p>
        </p:txBody>
      </p:sp>
      <p:sp>
        <p:nvSpPr>
          <p:cNvPr id="16" name="Picture Placeholder 3"/>
          <p:cNvSpPr>
            <a:spLocks noGrp="1"/>
          </p:cNvSpPr>
          <p:nvPr>
            <p:ph type="pic" sz="quarter" idx="14" hasCustomPrompt="1"/>
          </p:nvPr>
        </p:nvSpPr>
        <p:spPr>
          <a:xfrm>
            <a:off x="387050"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4390544"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8394036"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431801" y="3703287"/>
            <a:ext cx="11462940"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3451692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Departmental and Public Entity Quarter 4 Preliminary Budget Performance: 2021/22 Financial Year</a:t>
            </a:r>
            <a:endParaRPr lang="en-GB" dirty="0">
              <a:solidFill>
                <a:srgbClr val="998F86"/>
              </a:solidFill>
            </a:endParaRPr>
          </a:p>
        </p:txBody>
      </p:sp>
      <p:sp>
        <p:nvSpPr>
          <p:cNvPr id="17" name="Picture Placeholder 3"/>
          <p:cNvSpPr>
            <a:spLocks noGrp="1"/>
          </p:cNvSpPr>
          <p:nvPr>
            <p:ph type="pic" sz="quarter" idx="14" hasCustomPrompt="1"/>
          </p:nvPr>
        </p:nvSpPr>
        <p:spPr>
          <a:xfrm>
            <a:off x="431801" y="1412776"/>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431801" y="2975180"/>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431801" y="4537584"/>
            <a:ext cx="3878097"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4597929" y="1412776"/>
            <a:ext cx="7296811"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5298519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Departmental and Public Entity Quarter 4 Preliminary Budget Performance: 2021/22 Financial Year</a:t>
            </a:r>
            <a:endParaRPr lang="en-GB" dirty="0">
              <a:solidFill>
                <a:srgbClr val="998F86"/>
              </a:solidFill>
            </a:endParaRPr>
          </a:p>
        </p:txBody>
      </p:sp>
      <p:sp>
        <p:nvSpPr>
          <p:cNvPr id="17" name="Picture Placeholder 3"/>
          <p:cNvSpPr>
            <a:spLocks noGrp="1"/>
          </p:cNvSpPr>
          <p:nvPr>
            <p:ph type="pic" sz="quarter" idx="14" hasCustomPrompt="1"/>
          </p:nvPr>
        </p:nvSpPr>
        <p:spPr>
          <a:xfrm>
            <a:off x="8016644" y="1412776"/>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8016644" y="2976533"/>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8016644" y="4540290"/>
            <a:ext cx="3878097"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431801" y="1412778"/>
            <a:ext cx="7405311"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0403636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1484"/>
        </a:solidFill>
        <a:effectLst/>
      </p:bgPr>
    </p:bg>
    <p:spTree>
      <p:nvGrpSpPr>
        <p:cNvPr id="1" name=""/>
        <p:cNvGrpSpPr/>
        <p:nvPr/>
      </p:nvGrpSpPr>
      <p:grpSpPr>
        <a:xfrm>
          <a:off x="0" y="0"/>
          <a:ext cx="0" cy="0"/>
          <a:chOff x="0" y="0"/>
          <a:chExt cx="0" cy="0"/>
        </a:xfrm>
      </p:grpSpPr>
      <p:sp>
        <p:nvSpPr>
          <p:cNvPr id="2" name="Rectangle 1"/>
          <p:cNvSpPr/>
          <p:nvPr userDrawn="1"/>
        </p:nvSpPr>
        <p:spPr>
          <a:xfrm>
            <a:off x="2913435" y="1790072"/>
            <a:ext cx="6336704"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solidFill>
                <a:prstClr val="white"/>
              </a:solidFill>
            </a:endParaRPr>
          </a:p>
        </p:txBody>
      </p:sp>
      <p:sp>
        <p:nvSpPr>
          <p:cNvPr id="12" name="Text Placeholder 5"/>
          <p:cNvSpPr>
            <a:spLocks noGrp="1"/>
          </p:cNvSpPr>
          <p:nvPr>
            <p:ph type="body" sz="quarter" idx="10" hasCustomPrompt="1"/>
          </p:nvPr>
        </p:nvSpPr>
        <p:spPr>
          <a:xfrm>
            <a:off x="3779997" y="2696461"/>
            <a:ext cx="5196324"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3779997" y="2963910"/>
            <a:ext cx="5196324"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4246240" y="3494035"/>
            <a:ext cx="1920213"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3779996" y="3497483"/>
            <a:ext cx="53689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Tel:</a:t>
            </a:r>
          </a:p>
        </p:txBody>
      </p:sp>
      <p:sp>
        <p:nvSpPr>
          <p:cNvPr id="16" name="Text Placeholder 5"/>
          <p:cNvSpPr>
            <a:spLocks noGrp="1"/>
          </p:cNvSpPr>
          <p:nvPr>
            <p:ph type="body" sz="quarter" idx="13" hasCustomPrompt="1"/>
          </p:nvPr>
        </p:nvSpPr>
        <p:spPr>
          <a:xfrm>
            <a:off x="6840159" y="3494035"/>
            <a:ext cx="1920213"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6373915" y="3497483"/>
            <a:ext cx="53689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Fax:</a:t>
            </a:r>
          </a:p>
        </p:txBody>
      </p:sp>
      <p:sp>
        <p:nvSpPr>
          <p:cNvPr id="18" name="Text Placeholder 5"/>
          <p:cNvSpPr>
            <a:spLocks noGrp="1"/>
          </p:cNvSpPr>
          <p:nvPr>
            <p:ph type="body" sz="quarter" idx="14" hasCustomPrompt="1"/>
          </p:nvPr>
        </p:nvSpPr>
        <p:spPr>
          <a:xfrm>
            <a:off x="3779997" y="3768568"/>
            <a:ext cx="4978745"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3779996" y="4043102"/>
            <a:ext cx="4978745"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www.westerncape.gov.za</a:t>
            </a:r>
          </a:p>
        </p:txBody>
      </p:sp>
      <p:sp>
        <p:nvSpPr>
          <p:cNvPr id="6" name="Rectangle 5"/>
          <p:cNvSpPr/>
          <p:nvPr userDrawn="1"/>
        </p:nvSpPr>
        <p:spPr>
          <a:xfrm>
            <a:off x="393700" y="565702"/>
            <a:ext cx="2404826" cy="584775"/>
          </a:xfrm>
          <a:prstGeom prst="rect">
            <a:avLst/>
          </a:prstGeom>
        </p:spPr>
        <p:txBody>
          <a:bodyPr wrap="none">
            <a:spAutoFit/>
          </a:bodyPr>
          <a:lstStyle/>
          <a:p>
            <a:r>
              <a:rPr lang="en-US" sz="3200" dirty="0">
                <a:solidFill>
                  <a:prstClr val="white"/>
                </a:solidFill>
                <a:ea typeface="+mj-ea"/>
                <a:cs typeface="+mj-cs"/>
              </a:rPr>
              <a:t>Contact Us</a:t>
            </a:r>
            <a:endParaRPr lang="en-GB" sz="2400" dirty="0">
              <a:solidFill>
                <a:prstClr val="white"/>
              </a:solidFill>
            </a:endParaRPr>
          </a:p>
        </p:txBody>
      </p:sp>
      <p:sp>
        <p:nvSpPr>
          <p:cNvPr id="24" name="Text Placeholder 5"/>
          <p:cNvSpPr>
            <a:spLocks noGrp="1"/>
          </p:cNvSpPr>
          <p:nvPr>
            <p:ph type="body" sz="quarter" idx="15" hasCustomPrompt="1"/>
          </p:nvPr>
        </p:nvSpPr>
        <p:spPr>
          <a:xfrm>
            <a:off x="3779995" y="4333520"/>
            <a:ext cx="4465773"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p:blipFill>
        <p:spPr bwMode="auto">
          <a:xfrm>
            <a:off x="3029719" y="1859446"/>
            <a:ext cx="2217710" cy="849217"/>
          </a:xfrm>
          <a:prstGeom prst="rect">
            <a:avLst/>
          </a:prstGeom>
          <a:noFill/>
          <a:extLst>
            <a:ext uri="{909E8E84-426E-40DD-AFC4-6F175D3DCCD1}">
              <a14:hiddenFill xmlns:a14="http://schemas.microsoft.com/office/drawing/2010/main" xmlns="">
                <a:solidFill>
                  <a:srgbClr val="FFFFFF"/>
                </a:solidFill>
              </a14:hiddenFill>
            </a:ext>
          </a:extLst>
        </p:spPr>
      </p:pic>
      <p:pic>
        <p:nvPicPr>
          <p:cNvPr id="4" name="Picture 3" descr="Shape, rectangle&#10;&#10;Description automatically generated">
            <a:extLst>
              <a:ext uri="{FF2B5EF4-FFF2-40B4-BE49-F238E27FC236}">
                <a16:creationId xmlns:a16="http://schemas.microsoft.com/office/drawing/2014/main" xmlns="" id="{4B218B1C-103E-40ED-AFB3-E83144F68200}"/>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3779995" y="3331665"/>
            <a:ext cx="5470144" cy="64873"/>
          </a:xfrm>
          <a:prstGeom prst="rect">
            <a:avLst/>
          </a:prstGeom>
        </p:spPr>
      </p:pic>
    </p:spTree>
    <p:extLst>
      <p:ext uri="{BB962C8B-B14F-4D97-AF65-F5344CB8AC3E}">
        <p14:creationId xmlns:p14="http://schemas.microsoft.com/office/powerpoint/2010/main" xmlns="" val="606355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1484"/>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2351584" y="3861049"/>
            <a:ext cx="9601067"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dirty="0">
                <a:solidFill>
                  <a:prstClr val="white"/>
                </a:solidFill>
                <a:cs typeface="Century Gothic"/>
              </a:rPr>
              <a:t>Thank you</a:t>
            </a:r>
          </a:p>
        </p:txBody>
      </p:sp>
      <p:pic>
        <p:nvPicPr>
          <p:cNvPr id="4" name="Picture 3" descr="Shape, rectangle&#10;&#10;Description automatically generated">
            <a:extLst>
              <a:ext uri="{FF2B5EF4-FFF2-40B4-BE49-F238E27FC236}">
                <a16:creationId xmlns:a16="http://schemas.microsoft.com/office/drawing/2014/main" xmlns="" id="{964789CB-CD92-405B-9055-78FC1169E822}"/>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93700" y="3364896"/>
            <a:ext cx="11798299" cy="64104"/>
          </a:xfrm>
          <a:prstGeom prst="rect">
            <a:avLst/>
          </a:prstGeom>
        </p:spPr>
      </p:pic>
    </p:spTree>
    <p:extLst>
      <p:ext uri="{BB962C8B-B14F-4D97-AF65-F5344CB8AC3E}">
        <p14:creationId xmlns:p14="http://schemas.microsoft.com/office/powerpoint/2010/main" xmlns="" val="39044911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00148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3392" y="3429001"/>
            <a:ext cx="10945216"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sp>
        <p:nvSpPr>
          <p:cNvPr id="10" name="Subtitle 2"/>
          <p:cNvSpPr>
            <a:spLocks noGrp="1"/>
          </p:cNvSpPr>
          <p:nvPr>
            <p:ph type="subTitle" idx="1"/>
          </p:nvPr>
        </p:nvSpPr>
        <p:spPr>
          <a:xfrm>
            <a:off x="623392" y="4532528"/>
            <a:ext cx="10945216"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9552384" y="5398046"/>
            <a:ext cx="2016224" cy="365125"/>
          </a:xfrm>
          <a:prstGeom prst="rect">
            <a:avLst/>
          </a:prstGeom>
        </p:spPr>
        <p:txBody>
          <a:bodyPr vert="horz" lIns="91440" tIns="45720" rIns="91440" bIns="45720" rtlCol="0" anchor="ctr"/>
          <a:lstStyle>
            <a:lvl1pPr algn="r">
              <a:defRPr sz="1100">
                <a:solidFill>
                  <a:schemeClr val="bg1"/>
                </a:solidFill>
              </a:defRPr>
            </a:lvl1pPr>
          </a:lstStyle>
          <a:p>
            <a:endParaRPr lang="en-GB" dirty="0">
              <a:solidFill>
                <a:prstClr val="white"/>
              </a:solidFill>
            </a:endParaRPr>
          </a:p>
        </p:txBody>
      </p:sp>
      <p:sp>
        <p:nvSpPr>
          <p:cNvPr id="17" name="Text Placeholder 16"/>
          <p:cNvSpPr>
            <a:spLocks noGrp="1"/>
          </p:cNvSpPr>
          <p:nvPr>
            <p:ph type="body" sz="quarter" idx="10" hasCustomPrompt="1"/>
          </p:nvPr>
        </p:nvSpPr>
        <p:spPr>
          <a:xfrm>
            <a:off x="4847397" y="5398046"/>
            <a:ext cx="2112235"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6960096" y="5398046"/>
            <a:ext cx="2592288"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6" name="Picture 5" descr="Shape, rectangle&#10;&#10;Description automatically generated">
            <a:extLst>
              <a:ext uri="{FF2B5EF4-FFF2-40B4-BE49-F238E27FC236}">
                <a16:creationId xmlns:a16="http://schemas.microsoft.com/office/drawing/2014/main" xmlns="" id="{8F4B28A5-175F-4616-AB3B-7AD74BC551DD}"/>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0"/>
            <a:ext cx="12192000" cy="2700190"/>
          </a:xfrm>
          <a:prstGeom prst="rect">
            <a:avLst/>
          </a:prstGeom>
        </p:spPr>
      </p:pic>
    </p:spTree>
    <p:extLst>
      <p:ext uri="{BB962C8B-B14F-4D97-AF65-F5344CB8AC3E}">
        <p14:creationId xmlns:p14="http://schemas.microsoft.com/office/powerpoint/2010/main" xmlns="" val="4008856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1800">
                <a:solidFill>
                  <a:schemeClr val="accent3"/>
                </a:solidFill>
              </a:defRPr>
            </a:lvl1pPr>
          </a:lstStyle>
          <a:p>
            <a:r>
              <a:rPr lang="en-US" dirty="0">
                <a:solidFill>
                  <a:srgbClr val="998F86"/>
                </a:solidFill>
              </a:rPr>
              <a:t>Departmental and Public Entity Quarter Four Preliminary Budget Performance: 2021/22 Financial Year</a:t>
            </a:r>
            <a:endParaRPr lang="en-GB" dirty="0">
              <a:solidFill>
                <a:srgbClr val="998F86"/>
              </a:solidFill>
            </a:endParaRPr>
          </a:p>
        </p:txBody>
      </p:sp>
      <p:sp>
        <p:nvSpPr>
          <p:cNvPr id="10" name="Text Placeholder 4"/>
          <p:cNvSpPr>
            <a:spLocks noGrp="1"/>
          </p:cNvSpPr>
          <p:nvPr>
            <p:ph type="body" sz="quarter" idx="10"/>
          </p:nvPr>
        </p:nvSpPr>
        <p:spPr>
          <a:xfrm>
            <a:off x="393701" y="1196753"/>
            <a:ext cx="11462940"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1104597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Departmental and Public Entity Quarter Four Preliminary Budget Performance: 2021/22 Financial Year</a:t>
            </a:r>
            <a:endParaRPr lang="en-GB" dirty="0">
              <a:solidFill>
                <a:srgbClr val="998F86"/>
              </a:solidFill>
            </a:endParaRPr>
          </a:p>
        </p:txBody>
      </p:sp>
      <p:sp>
        <p:nvSpPr>
          <p:cNvPr id="14" name="Text Placeholder 4"/>
          <p:cNvSpPr>
            <a:spLocks noGrp="1"/>
          </p:cNvSpPr>
          <p:nvPr>
            <p:ph type="body" sz="quarter" idx="10"/>
          </p:nvPr>
        </p:nvSpPr>
        <p:spPr>
          <a:xfrm>
            <a:off x="393701" y="1196753"/>
            <a:ext cx="5414268"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6442373" y="1196753"/>
            <a:ext cx="5414268"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41809632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1800">
                <a:solidFill>
                  <a:schemeClr val="accent3"/>
                </a:solidFill>
              </a:defRPr>
            </a:lvl1pPr>
          </a:lstStyle>
          <a:p>
            <a:r>
              <a:rPr lang="en-US" dirty="0">
                <a:solidFill>
                  <a:srgbClr val="998F86"/>
                </a:solidFill>
              </a:rPr>
              <a:t>Departmental and Public Entity Quarter Four Preliminary Budget Performance: 2021/22 Financial Year</a:t>
            </a:r>
            <a:endParaRPr lang="en-GB" dirty="0">
              <a:solidFill>
                <a:srgbClr val="998F86"/>
              </a:solidFill>
            </a:endParaRPr>
          </a:p>
        </p:txBody>
      </p:sp>
    </p:spTree>
    <p:extLst>
      <p:ext uri="{BB962C8B-B14F-4D97-AF65-F5344CB8AC3E}">
        <p14:creationId xmlns:p14="http://schemas.microsoft.com/office/powerpoint/2010/main" xmlns="" val="32885203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Departmental and Public Entity Quarter Four Preliminary Budget Performance: 2021/22 Financial Year</a:t>
            </a:r>
            <a:endParaRPr lang="en-GB" dirty="0">
              <a:solidFill>
                <a:srgbClr val="998F86"/>
              </a:solidFill>
            </a:endParaRPr>
          </a:p>
        </p:txBody>
      </p:sp>
      <p:sp>
        <p:nvSpPr>
          <p:cNvPr id="11" name="Text Placeholder 4"/>
          <p:cNvSpPr>
            <a:spLocks noGrp="1"/>
          </p:cNvSpPr>
          <p:nvPr>
            <p:ph type="body" sz="quarter" idx="10"/>
          </p:nvPr>
        </p:nvSpPr>
        <p:spPr>
          <a:xfrm>
            <a:off x="393701" y="1412777"/>
            <a:ext cx="11462940"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15359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Departmental and Public Entity Quarter 4 Preliminary Budget Performance: 2021/22 Financial Year</a:t>
            </a:r>
            <a:endParaRPr lang="en-GB" dirty="0">
              <a:solidFill>
                <a:srgbClr val="998F86"/>
              </a:solidFill>
            </a:endParaRPr>
          </a:p>
        </p:txBody>
      </p:sp>
      <p:sp>
        <p:nvSpPr>
          <p:cNvPr id="14" name="Text Placeholder 4"/>
          <p:cNvSpPr>
            <a:spLocks noGrp="1"/>
          </p:cNvSpPr>
          <p:nvPr>
            <p:ph type="body" sz="quarter" idx="10"/>
          </p:nvPr>
        </p:nvSpPr>
        <p:spPr>
          <a:xfrm>
            <a:off x="393701" y="1196753"/>
            <a:ext cx="5414268"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6442373" y="1196753"/>
            <a:ext cx="5414268"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14247110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Departmental and Public Entity Quarter Four Preliminary Budget Performance: 2021/22 Financial Year</a:t>
            </a:r>
            <a:endParaRPr lang="en-GB" dirty="0">
              <a:solidFill>
                <a:srgbClr val="998F86"/>
              </a:solidFill>
            </a:endParaRPr>
          </a:p>
        </p:txBody>
      </p:sp>
      <p:sp>
        <p:nvSpPr>
          <p:cNvPr id="14" name="Text Placeholder 4"/>
          <p:cNvSpPr>
            <a:spLocks noGrp="1"/>
          </p:cNvSpPr>
          <p:nvPr>
            <p:ph type="body" sz="quarter" idx="14"/>
          </p:nvPr>
        </p:nvSpPr>
        <p:spPr>
          <a:xfrm>
            <a:off x="393701" y="1412777"/>
            <a:ext cx="541426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6442373" y="1412777"/>
            <a:ext cx="541426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8225011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Departmental and Public Entity Quarter Four Preliminary Budget Performance: 2021/22 Financial Year</a:t>
            </a:r>
            <a:endParaRPr lang="en-GB" dirty="0">
              <a:solidFill>
                <a:srgbClr val="998F86"/>
              </a:solidFill>
            </a:endParaRPr>
          </a:p>
        </p:txBody>
      </p:sp>
    </p:spTree>
    <p:extLst>
      <p:ext uri="{BB962C8B-B14F-4D97-AF65-F5344CB8AC3E}">
        <p14:creationId xmlns:p14="http://schemas.microsoft.com/office/powerpoint/2010/main" xmlns="" val="153245532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Departmental and Public Entity Quarter Four Preliminary Budget Performance: 2021/22 Financial Year</a:t>
            </a:r>
            <a:endParaRPr lang="en-GB" dirty="0">
              <a:solidFill>
                <a:srgbClr val="998F86"/>
              </a:solidFill>
            </a:endParaRPr>
          </a:p>
        </p:txBody>
      </p:sp>
      <p:sp>
        <p:nvSpPr>
          <p:cNvPr id="9" name="Text Placeholder 4"/>
          <p:cNvSpPr>
            <a:spLocks noGrp="1"/>
          </p:cNvSpPr>
          <p:nvPr>
            <p:ph type="body" sz="quarter" idx="11"/>
          </p:nvPr>
        </p:nvSpPr>
        <p:spPr>
          <a:xfrm>
            <a:off x="393701" y="1196752"/>
            <a:ext cx="11462940"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8316093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8"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Departmental and Public Entity Quarter Four Preliminary Budget Performance: 2021/22 Financial Year</a:t>
            </a:r>
            <a:endParaRPr lang="en-GB" dirty="0">
              <a:solidFill>
                <a:srgbClr val="998F86"/>
              </a:solidFill>
            </a:endParaRPr>
          </a:p>
        </p:txBody>
      </p:sp>
      <p:sp>
        <p:nvSpPr>
          <p:cNvPr id="9"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393701" y="1196752"/>
            <a:ext cx="5414268"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6442373" y="1196752"/>
            <a:ext cx="5414268"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80741384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Departmental and Public Entity Quarter Four Preliminary Budget Performance: 2021/22 Financial Year</a:t>
            </a:r>
            <a:endParaRPr lang="en-GB" dirty="0">
              <a:solidFill>
                <a:srgbClr val="998F86"/>
              </a:solidFill>
            </a:endParaRPr>
          </a:p>
        </p:txBody>
      </p:sp>
      <p:sp>
        <p:nvSpPr>
          <p:cNvPr id="8"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283306273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Departmental and Public Entity Quarter Four Preliminary Budget Performance: 2021/22 Financial Year</a:t>
            </a:r>
            <a:endParaRPr lang="en-GB" dirty="0">
              <a:solidFill>
                <a:srgbClr val="998F86"/>
              </a:solidFill>
            </a:endParaRPr>
          </a:p>
        </p:txBody>
      </p:sp>
      <p:sp>
        <p:nvSpPr>
          <p:cNvPr id="12"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393701" y="1412777"/>
            <a:ext cx="11462940"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3529056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Departmental and Public Entity Quarter Four Preliminary Budget Performance: 2021/22 Financial Year</a:t>
            </a:r>
            <a:endParaRPr lang="en-GB" dirty="0">
              <a:solidFill>
                <a:srgbClr val="998F86"/>
              </a:solidFill>
            </a:endParaRPr>
          </a:p>
        </p:txBody>
      </p:sp>
      <p:sp>
        <p:nvSpPr>
          <p:cNvPr id="15" name="Text Placeholder 4"/>
          <p:cNvSpPr>
            <a:spLocks noGrp="1"/>
          </p:cNvSpPr>
          <p:nvPr>
            <p:ph type="body" sz="quarter" idx="14"/>
          </p:nvPr>
        </p:nvSpPr>
        <p:spPr>
          <a:xfrm>
            <a:off x="393701" y="1412777"/>
            <a:ext cx="5414268"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6442373" y="1412777"/>
            <a:ext cx="5414268"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89767451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7"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Departmental and Public Entity Quarter Four Preliminary Budget Performance: 2021/22 Financial Year</a:t>
            </a:r>
            <a:endParaRPr lang="en-GB" dirty="0">
              <a:solidFill>
                <a:srgbClr val="998F86"/>
              </a:solidFill>
            </a:endParaRPr>
          </a:p>
        </p:txBody>
      </p:sp>
      <p:sp>
        <p:nvSpPr>
          <p:cNvPr id="9"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57401099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rgbClr val="001484"/>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814918" y="2276873"/>
            <a:ext cx="11041721" cy="936625"/>
          </a:xfrm>
          <a:prstGeom prst="rect">
            <a:avLst/>
          </a:prstGeom>
          <a:no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8" name="Picture 115"/>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p:blipFill>
        <p:spPr bwMode="auto">
          <a:xfrm>
            <a:off x="242872" y="6163537"/>
            <a:ext cx="1115548" cy="42717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0631972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Departmental and Public Entity Quarter Four Preliminary Budget Performance: 2021/22 Financial Year</a:t>
            </a:r>
            <a:endParaRPr lang="en-GB" dirty="0">
              <a:solidFill>
                <a:srgbClr val="998F86"/>
              </a:solidFill>
            </a:endParaRPr>
          </a:p>
        </p:txBody>
      </p:sp>
      <p:sp>
        <p:nvSpPr>
          <p:cNvPr id="4" name="Picture Placeholder 3"/>
          <p:cNvSpPr>
            <a:spLocks noGrp="1"/>
          </p:cNvSpPr>
          <p:nvPr>
            <p:ph type="pic" sz="quarter" idx="14" hasCustomPrompt="1"/>
          </p:nvPr>
        </p:nvSpPr>
        <p:spPr>
          <a:xfrm>
            <a:off x="431801" y="1412775"/>
            <a:ext cx="3878097"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4597929" y="1412777"/>
            <a:ext cx="729681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247441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1800">
                <a:solidFill>
                  <a:schemeClr val="accent3"/>
                </a:solidFill>
              </a:defRPr>
            </a:lvl1pPr>
          </a:lstStyle>
          <a:p>
            <a:r>
              <a:rPr lang="en-US" dirty="0">
                <a:solidFill>
                  <a:srgbClr val="998F86"/>
                </a:solidFill>
              </a:rPr>
              <a:t>Departmental and Public Entity Quarter 4 Preliminary Budget Performance: 2021/22 Financial Year</a:t>
            </a:r>
            <a:endParaRPr lang="en-GB" dirty="0">
              <a:solidFill>
                <a:srgbClr val="998F86"/>
              </a:solidFill>
            </a:endParaRPr>
          </a:p>
        </p:txBody>
      </p:sp>
    </p:spTree>
    <p:extLst>
      <p:ext uri="{BB962C8B-B14F-4D97-AF65-F5344CB8AC3E}">
        <p14:creationId xmlns:p14="http://schemas.microsoft.com/office/powerpoint/2010/main" xmlns="" val="166024513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Departmental and Public Entity Quarter Four Preliminary Budget Performance: 2021/22 Financial Year</a:t>
            </a:r>
            <a:endParaRPr lang="en-GB" dirty="0">
              <a:solidFill>
                <a:srgbClr val="998F86"/>
              </a:solidFill>
            </a:endParaRPr>
          </a:p>
        </p:txBody>
      </p:sp>
      <p:sp>
        <p:nvSpPr>
          <p:cNvPr id="13" name="Picture Placeholder 3"/>
          <p:cNvSpPr>
            <a:spLocks noGrp="1"/>
          </p:cNvSpPr>
          <p:nvPr>
            <p:ph type="pic" sz="quarter" idx="14" hasCustomPrompt="1"/>
          </p:nvPr>
        </p:nvSpPr>
        <p:spPr>
          <a:xfrm>
            <a:off x="8688289" y="1412776"/>
            <a:ext cx="3206023"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431801" y="1412777"/>
            <a:ext cx="8006556"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07750786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Departmental and Public Entity Quarter Four Preliminary Budget Performance: 2021/22 Financial Year</a:t>
            </a:r>
            <a:endParaRPr lang="en-GB" dirty="0">
              <a:solidFill>
                <a:srgbClr val="998F86"/>
              </a:solidFill>
            </a:endParaRPr>
          </a:p>
        </p:txBody>
      </p:sp>
      <p:sp>
        <p:nvSpPr>
          <p:cNvPr id="13" name="Picture Placeholder 3"/>
          <p:cNvSpPr>
            <a:spLocks noGrp="1"/>
          </p:cNvSpPr>
          <p:nvPr>
            <p:ph type="pic" sz="quarter" idx="14" hasCustomPrompt="1"/>
          </p:nvPr>
        </p:nvSpPr>
        <p:spPr>
          <a:xfrm>
            <a:off x="387049" y="1412776"/>
            <a:ext cx="5228899"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6665841" y="1412776"/>
            <a:ext cx="5228899"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431801" y="3532181"/>
            <a:ext cx="11462940"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34413379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Departmental and Public Entity Quarter Four Preliminary Budget Performance: 2021/22 Financial Year</a:t>
            </a:r>
            <a:endParaRPr lang="en-GB" dirty="0">
              <a:solidFill>
                <a:srgbClr val="998F86"/>
              </a:solidFill>
            </a:endParaRPr>
          </a:p>
        </p:txBody>
      </p:sp>
      <p:sp>
        <p:nvSpPr>
          <p:cNvPr id="13" name="Picture Placeholder 3"/>
          <p:cNvSpPr>
            <a:spLocks noGrp="1"/>
          </p:cNvSpPr>
          <p:nvPr>
            <p:ph type="pic" sz="quarter" idx="14" hasCustomPrompt="1"/>
          </p:nvPr>
        </p:nvSpPr>
        <p:spPr>
          <a:xfrm>
            <a:off x="387049" y="3645024"/>
            <a:ext cx="522889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6665841" y="3645024"/>
            <a:ext cx="522889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431801" y="1412776"/>
            <a:ext cx="11462940"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0681707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Departmental and Public Entity Quarter Four Preliminary Budget Performance: 2021/22 Financial Year</a:t>
            </a:r>
            <a:endParaRPr lang="en-GB" dirty="0">
              <a:solidFill>
                <a:srgbClr val="998F86"/>
              </a:solidFill>
            </a:endParaRPr>
          </a:p>
        </p:txBody>
      </p:sp>
      <p:sp>
        <p:nvSpPr>
          <p:cNvPr id="13" name="Picture Placeholder 3"/>
          <p:cNvSpPr>
            <a:spLocks noGrp="1"/>
          </p:cNvSpPr>
          <p:nvPr>
            <p:ph type="pic" sz="quarter" idx="14" hasCustomPrompt="1"/>
          </p:nvPr>
        </p:nvSpPr>
        <p:spPr>
          <a:xfrm>
            <a:off x="387050"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4390544"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8394036"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431801" y="1412776"/>
            <a:ext cx="11462940"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41399963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Departmental and Public Entity Quarter Four Preliminary Budget Performance: 2021/22 Financial Year</a:t>
            </a:r>
            <a:endParaRPr lang="en-GB" dirty="0">
              <a:solidFill>
                <a:srgbClr val="998F86"/>
              </a:solidFill>
            </a:endParaRPr>
          </a:p>
        </p:txBody>
      </p:sp>
      <p:sp>
        <p:nvSpPr>
          <p:cNvPr id="16" name="Picture Placeholder 3"/>
          <p:cNvSpPr>
            <a:spLocks noGrp="1"/>
          </p:cNvSpPr>
          <p:nvPr>
            <p:ph type="pic" sz="quarter" idx="14" hasCustomPrompt="1"/>
          </p:nvPr>
        </p:nvSpPr>
        <p:spPr>
          <a:xfrm>
            <a:off x="387050"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4390544"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8394036"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431801" y="3703287"/>
            <a:ext cx="11462940"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416756047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Departmental and Public Entity Quarter Four Preliminary Budget Performance: 2021/22 Financial Year</a:t>
            </a:r>
            <a:endParaRPr lang="en-GB" dirty="0">
              <a:solidFill>
                <a:srgbClr val="998F86"/>
              </a:solidFill>
            </a:endParaRPr>
          </a:p>
        </p:txBody>
      </p:sp>
      <p:sp>
        <p:nvSpPr>
          <p:cNvPr id="17" name="Picture Placeholder 3"/>
          <p:cNvSpPr>
            <a:spLocks noGrp="1"/>
          </p:cNvSpPr>
          <p:nvPr>
            <p:ph type="pic" sz="quarter" idx="14" hasCustomPrompt="1"/>
          </p:nvPr>
        </p:nvSpPr>
        <p:spPr>
          <a:xfrm>
            <a:off x="431801" y="1412776"/>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431801" y="2975180"/>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431801" y="4537584"/>
            <a:ext cx="3878097"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4597929" y="1412776"/>
            <a:ext cx="7296811"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54344264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Departmental and Public Entity Quarter Four Preliminary Budget Performance: 2021/22 Financial Year</a:t>
            </a:r>
            <a:endParaRPr lang="en-GB" dirty="0">
              <a:solidFill>
                <a:srgbClr val="998F86"/>
              </a:solidFill>
            </a:endParaRPr>
          </a:p>
        </p:txBody>
      </p:sp>
      <p:sp>
        <p:nvSpPr>
          <p:cNvPr id="17" name="Picture Placeholder 3"/>
          <p:cNvSpPr>
            <a:spLocks noGrp="1"/>
          </p:cNvSpPr>
          <p:nvPr>
            <p:ph type="pic" sz="quarter" idx="14" hasCustomPrompt="1"/>
          </p:nvPr>
        </p:nvSpPr>
        <p:spPr>
          <a:xfrm>
            <a:off x="8016644" y="1412776"/>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8016644" y="2976533"/>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8016644" y="4540290"/>
            <a:ext cx="3878097"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431801" y="1412778"/>
            <a:ext cx="7405311"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98418116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1484"/>
        </a:solidFill>
        <a:effectLst/>
      </p:bgPr>
    </p:bg>
    <p:spTree>
      <p:nvGrpSpPr>
        <p:cNvPr id="1" name=""/>
        <p:cNvGrpSpPr/>
        <p:nvPr/>
      </p:nvGrpSpPr>
      <p:grpSpPr>
        <a:xfrm>
          <a:off x="0" y="0"/>
          <a:ext cx="0" cy="0"/>
          <a:chOff x="0" y="0"/>
          <a:chExt cx="0" cy="0"/>
        </a:xfrm>
      </p:grpSpPr>
      <p:sp>
        <p:nvSpPr>
          <p:cNvPr id="2" name="Rectangle 1"/>
          <p:cNvSpPr/>
          <p:nvPr userDrawn="1"/>
        </p:nvSpPr>
        <p:spPr>
          <a:xfrm>
            <a:off x="2913435" y="1790072"/>
            <a:ext cx="6336704"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solidFill>
                <a:prstClr val="white"/>
              </a:solidFill>
            </a:endParaRPr>
          </a:p>
        </p:txBody>
      </p:sp>
      <p:sp>
        <p:nvSpPr>
          <p:cNvPr id="12" name="Text Placeholder 5"/>
          <p:cNvSpPr>
            <a:spLocks noGrp="1"/>
          </p:cNvSpPr>
          <p:nvPr>
            <p:ph type="body" sz="quarter" idx="10" hasCustomPrompt="1"/>
          </p:nvPr>
        </p:nvSpPr>
        <p:spPr>
          <a:xfrm>
            <a:off x="3779997" y="2696461"/>
            <a:ext cx="5196324"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3779997" y="2963910"/>
            <a:ext cx="5196324"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4246240" y="3494035"/>
            <a:ext cx="1920213"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3779996" y="3497483"/>
            <a:ext cx="53689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Tel:</a:t>
            </a:r>
          </a:p>
        </p:txBody>
      </p:sp>
      <p:sp>
        <p:nvSpPr>
          <p:cNvPr id="16" name="Text Placeholder 5"/>
          <p:cNvSpPr>
            <a:spLocks noGrp="1"/>
          </p:cNvSpPr>
          <p:nvPr>
            <p:ph type="body" sz="quarter" idx="13" hasCustomPrompt="1"/>
          </p:nvPr>
        </p:nvSpPr>
        <p:spPr>
          <a:xfrm>
            <a:off x="6840159" y="3494035"/>
            <a:ext cx="1920213"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6373915" y="3497483"/>
            <a:ext cx="53689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Fax:</a:t>
            </a:r>
          </a:p>
        </p:txBody>
      </p:sp>
      <p:sp>
        <p:nvSpPr>
          <p:cNvPr id="18" name="Text Placeholder 5"/>
          <p:cNvSpPr>
            <a:spLocks noGrp="1"/>
          </p:cNvSpPr>
          <p:nvPr>
            <p:ph type="body" sz="quarter" idx="14" hasCustomPrompt="1"/>
          </p:nvPr>
        </p:nvSpPr>
        <p:spPr>
          <a:xfrm>
            <a:off x="3779997" y="3768568"/>
            <a:ext cx="4978745"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3779996" y="4043102"/>
            <a:ext cx="4978745"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www.westerncape.gov.za</a:t>
            </a:r>
          </a:p>
        </p:txBody>
      </p:sp>
      <p:sp>
        <p:nvSpPr>
          <p:cNvPr id="6" name="Rectangle 5"/>
          <p:cNvSpPr/>
          <p:nvPr userDrawn="1"/>
        </p:nvSpPr>
        <p:spPr>
          <a:xfrm>
            <a:off x="393700" y="565702"/>
            <a:ext cx="2404826" cy="584775"/>
          </a:xfrm>
          <a:prstGeom prst="rect">
            <a:avLst/>
          </a:prstGeom>
        </p:spPr>
        <p:txBody>
          <a:bodyPr wrap="none">
            <a:spAutoFit/>
          </a:bodyPr>
          <a:lstStyle/>
          <a:p>
            <a:r>
              <a:rPr lang="en-US" sz="3200" dirty="0">
                <a:solidFill>
                  <a:prstClr val="white"/>
                </a:solidFill>
                <a:ea typeface="+mj-ea"/>
                <a:cs typeface="+mj-cs"/>
              </a:rPr>
              <a:t>Contact Us</a:t>
            </a:r>
            <a:endParaRPr lang="en-GB" sz="2400" dirty="0">
              <a:solidFill>
                <a:prstClr val="white"/>
              </a:solidFill>
            </a:endParaRPr>
          </a:p>
        </p:txBody>
      </p:sp>
      <p:sp>
        <p:nvSpPr>
          <p:cNvPr id="24" name="Text Placeholder 5"/>
          <p:cNvSpPr>
            <a:spLocks noGrp="1"/>
          </p:cNvSpPr>
          <p:nvPr>
            <p:ph type="body" sz="quarter" idx="15" hasCustomPrompt="1"/>
          </p:nvPr>
        </p:nvSpPr>
        <p:spPr>
          <a:xfrm>
            <a:off x="3779995" y="4333520"/>
            <a:ext cx="4465773"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p:blipFill>
        <p:spPr bwMode="auto">
          <a:xfrm>
            <a:off x="3029719" y="1859446"/>
            <a:ext cx="2217710" cy="849217"/>
          </a:xfrm>
          <a:prstGeom prst="rect">
            <a:avLst/>
          </a:prstGeom>
          <a:noFill/>
          <a:extLst>
            <a:ext uri="{909E8E84-426E-40DD-AFC4-6F175D3DCCD1}">
              <a14:hiddenFill xmlns:a14="http://schemas.microsoft.com/office/drawing/2010/main" xmlns="">
                <a:solidFill>
                  <a:srgbClr val="FFFFFF"/>
                </a:solidFill>
              </a14:hiddenFill>
            </a:ext>
          </a:extLst>
        </p:spPr>
      </p:pic>
      <p:pic>
        <p:nvPicPr>
          <p:cNvPr id="4" name="Picture 3" descr="Shape, rectangle&#10;&#10;Description automatically generated">
            <a:extLst>
              <a:ext uri="{FF2B5EF4-FFF2-40B4-BE49-F238E27FC236}">
                <a16:creationId xmlns:a16="http://schemas.microsoft.com/office/drawing/2014/main" xmlns="" id="{4B218B1C-103E-40ED-AFB3-E83144F68200}"/>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3779995" y="3331665"/>
            <a:ext cx="5470144" cy="64873"/>
          </a:xfrm>
          <a:prstGeom prst="rect">
            <a:avLst/>
          </a:prstGeom>
        </p:spPr>
      </p:pic>
    </p:spTree>
    <p:extLst>
      <p:ext uri="{BB962C8B-B14F-4D97-AF65-F5344CB8AC3E}">
        <p14:creationId xmlns:p14="http://schemas.microsoft.com/office/powerpoint/2010/main" xmlns="" val="427234179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1484"/>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2351584" y="3861049"/>
            <a:ext cx="9601067"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dirty="0">
                <a:solidFill>
                  <a:prstClr val="white"/>
                </a:solidFill>
                <a:cs typeface="Century Gothic"/>
              </a:rPr>
              <a:t>Thank you</a:t>
            </a:r>
          </a:p>
        </p:txBody>
      </p:sp>
      <p:pic>
        <p:nvPicPr>
          <p:cNvPr id="4" name="Picture 3" descr="Shape, rectangle&#10;&#10;Description automatically generated">
            <a:extLst>
              <a:ext uri="{FF2B5EF4-FFF2-40B4-BE49-F238E27FC236}">
                <a16:creationId xmlns:a16="http://schemas.microsoft.com/office/drawing/2014/main" xmlns="" id="{964789CB-CD92-405B-9055-78FC1169E822}"/>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93700" y="3364896"/>
            <a:ext cx="11798299" cy="64104"/>
          </a:xfrm>
          <a:prstGeom prst="rect">
            <a:avLst/>
          </a:prstGeom>
        </p:spPr>
      </p:pic>
    </p:spTree>
    <p:extLst>
      <p:ext uri="{BB962C8B-B14F-4D97-AF65-F5344CB8AC3E}">
        <p14:creationId xmlns:p14="http://schemas.microsoft.com/office/powerpoint/2010/main" xmlns="" val="1541338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Departmental and Public Entity Quarter 4 Preliminary Budget Performance: 2021/22 Financial Year</a:t>
            </a:r>
            <a:endParaRPr lang="en-GB" dirty="0">
              <a:solidFill>
                <a:srgbClr val="998F86"/>
              </a:solidFill>
            </a:endParaRPr>
          </a:p>
        </p:txBody>
      </p:sp>
      <p:sp>
        <p:nvSpPr>
          <p:cNvPr id="11" name="Text Placeholder 4"/>
          <p:cNvSpPr>
            <a:spLocks noGrp="1"/>
          </p:cNvSpPr>
          <p:nvPr>
            <p:ph type="body" sz="quarter" idx="10"/>
          </p:nvPr>
        </p:nvSpPr>
        <p:spPr>
          <a:xfrm>
            <a:off x="393701" y="1412777"/>
            <a:ext cx="11462940"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116769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Departmental and Public Entity Quarter 4 Preliminary Budget Performance: 2021/22 Financial Year</a:t>
            </a:r>
            <a:endParaRPr lang="en-GB" dirty="0">
              <a:solidFill>
                <a:srgbClr val="998F86"/>
              </a:solidFill>
            </a:endParaRPr>
          </a:p>
        </p:txBody>
      </p:sp>
      <p:sp>
        <p:nvSpPr>
          <p:cNvPr id="14" name="Text Placeholder 4"/>
          <p:cNvSpPr>
            <a:spLocks noGrp="1"/>
          </p:cNvSpPr>
          <p:nvPr>
            <p:ph type="body" sz="quarter" idx="14"/>
          </p:nvPr>
        </p:nvSpPr>
        <p:spPr>
          <a:xfrm>
            <a:off x="393701" y="1412777"/>
            <a:ext cx="541426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6442373" y="1412777"/>
            <a:ext cx="541426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734708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Departmental and Public Entity Quarter 4 Preliminary Budget Performance: 2021/22 Financial Year</a:t>
            </a:r>
            <a:endParaRPr lang="en-GB" dirty="0">
              <a:solidFill>
                <a:srgbClr val="998F86"/>
              </a:solidFill>
            </a:endParaRPr>
          </a:p>
        </p:txBody>
      </p:sp>
    </p:spTree>
    <p:extLst>
      <p:ext uri="{BB962C8B-B14F-4D97-AF65-F5344CB8AC3E}">
        <p14:creationId xmlns:p14="http://schemas.microsoft.com/office/powerpoint/2010/main" xmlns="" val="2718598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Departmental and Public Entity Quarter 4 Preliminary Budget Performance: 2021/22 Financial Year</a:t>
            </a:r>
            <a:endParaRPr lang="en-GB" dirty="0">
              <a:solidFill>
                <a:srgbClr val="998F86"/>
              </a:solidFill>
            </a:endParaRPr>
          </a:p>
        </p:txBody>
      </p:sp>
      <p:sp>
        <p:nvSpPr>
          <p:cNvPr id="9" name="Text Placeholder 4"/>
          <p:cNvSpPr>
            <a:spLocks noGrp="1"/>
          </p:cNvSpPr>
          <p:nvPr>
            <p:ph type="body" sz="quarter" idx="11"/>
          </p:nvPr>
        </p:nvSpPr>
        <p:spPr>
          <a:xfrm>
            <a:off x="393701" y="1196752"/>
            <a:ext cx="11462940"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70657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8"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Departmental and Public Entity Quarter 4 Preliminary Budget Performance: 2021/22 Financial Year</a:t>
            </a:r>
            <a:endParaRPr lang="en-GB" dirty="0">
              <a:solidFill>
                <a:srgbClr val="998F86"/>
              </a:solidFill>
            </a:endParaRPr>
          </a:p>
        </p:txBody>
      </p:sp>
      <p:sp>
        <p:nvSpPr>
          <p:cNvPr id="9"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393701" y="1196752"/>
            <a:ext cx="5414268"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6442373" y="1196752"/>
            <a:ext cx="5414268"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475560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ags" Target="../tags/tag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2.xml"/><Relationship Id="rId30"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18" Type="http://schemas.openxmlformats.org/officeDocument/2006/relationships/slideLayout" Target="../slideLayouts/slideLayout42.xml"/><Relationship Id="rId26" Type="http://schemas.openxmlformats.org/officeDocument/2006/relationships/tags" Target="../tags/tag44.xml"/><Relationship Id="rId3" Type="http://schemas.openxmlformats.org/officeDocument/2006/relationships/slideLayout" Target="../slideLayouts/slideLayout27.xml"/><Relationship Id="rId21" Type="http://schemas.openxmlformats.org/officeDocument/2006/relationships/slideLayout" Target="../slideLayouts/slideLayout45.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slideLayout" Target="../slideLayouts/slideLayout41.xml"/><Relationship Id="rId25" Type="http://schemas.openxmlformats.org/officeDocument/2006/relationships/theme" Target="../theme/theme2.xml"/><Relationship Id="rId2" Type="http://schemas.openxmlformats.org/officeDocument/2006/relationships/slideLayout" Target="../slideLayouts/slideLayout26.xml"/><Relationship Id="rId16" Type="http://schemas.openxmlformats.org/officeDocument/2006/relationships/slideLayout" Target="../slideLayouts/slideLayout40.xml"/><Relationship Id="rId20" Type="http://schemas.openxmlformats.org/officeDocument/2006/relationships/slideLayout" Target="../slideLayouts/slideLayout44.xml"/><Relationship Id="rId29" Type="http://schemas.openxmlformats.org/officeDocument/2006/relationships/image" Target="../media/image1.png"/><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24" Type="http://schemas.openxmlformats.org/officeDocument/2006/relationships/slideLayout" Target="../slideLayouts/slideLayout48.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23" Type="http://schemas.openxmlformats.org/officeDocument/2006/relationships/slideLayout" Target="../slideLayouts/slideLayout47.xml"/><Relationship Id="rId28" Type="http://schemas.openxmlformats.org/officeDocument/2006/relationships/tags" Target="../tags/tag46.xml"/><Relationship Id="rId10" Type="http://schemas.openxmlformats.org/officeDocument/2006/relationships/slideLayout" Target="../slideLayouts/slideLayout34.xml"/><Relationship Id="rId19" Type="http://schemas.openxmlformats.org/officeDocument/2006/relationships/slideLayout" Target="../slideLayouts/slideLayout43.xml"/><Relationship Id="rId31" Type="http://schemas.openxmlformats.org/officeDocument/2006/relationships/image" Target="../media/image3.png"/><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 Id="rId22" Type="http://schemas.openxmlformats.org/officeDocument/2006/relationships/slideLayout" Target="../slideLayouts/slideLayout46.xml"/><Relationship Id="rId27" Type="http://schemas.openxmlformats.org/officeDocument/2006/relationships/tags" Target="../tags/tag45.xml"/><Relationship Id="rId30"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custDataLst>
              <p:tags r:id="rId26"/>
            </p:custDataLst>
          </p:nvPr>
        </p:nvSpPr>
        <p:spPr>
          <a:xfrm>
            <a:off x="393701" y="180976"/>
            <a:ext cx="11462940"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7"/>
            </p:custDataLst>
          </p:nvPr>
        </p:nvSpPr>
        <p:spPr>
          <a:xfrm>
            <a:off x="393701" y="1196752"/>
            <a:ext cx="11462940"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28"/>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pic>
        <p:nvPicPr>
          <p:cNvPr id="11" name="Picture 115"/>
          <p:cNvPicPr>
            <a:picLocks noChangeAspect="1" noChangeArrowheads="1"/>
          </p:cNvPicPr>
          <p:nvPr/>
        </p:nvPicPr>
        <p:blipFill>
          <a:blip r:embed="rId29" cstate="print">
            <a:extLst>
              <a:ext uri="{28A0092B-C50C-407E-A947-70E740481C1C}">
                <a14:useLocalDpi xmlns:a14="http://schemas.microsoft.com/office/drawing/2010/main" xmlns="" val="0"/>
              </a:ext>
            </a:extLst>
          </a:blip>
          <a:srcRect/>
          <a:stretch/>
        </p:blipFill>
        <p:spPr bwMode="auto">
          <a:xfrm>
            <a:off x="327797" y="6295516"/>
            <a:ext cx="1115548" cy="427171"/>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4" descr="Shape, rectangle&#10;&#10;Description automatically generated">
            <a:extLst>
              <a:ext uri="{FF2B5EF4-FFF2-40B4-BE49-F238E27FC236}">
                <a16:creationId xmlns:a16="http://schemas.microsoft.com/office/drawing/2014/main" xmlns="" id="{F3003D39-787E-4DD7-BD33-D06DC937071E}"/>
              </a:ext>
            </a:extLst>
          </p:cNvPr>
          <p:cNvPicPr>
            <a:picLocks noChangeAspect="1"/>
          </p:cNvPicPr>
          <p:nvPr userDrawn="1"/>
        </p:nvPicPr>
        <p:blipFill>
          <a:blip r:embed="rId30" cstate="print">
            <a:extLst>
              <a:ext uri="{28A0092B-C50C-407E-A947-70E740481C1C}">
                <a14:useLocalDpi xmlns:a14="http://schemas.microsoft.com/office/drawing/2010/main" xmlns="" val="0"/>
              </a:ext>
            </a:extLst>
          </a:blip>
          <a:stretch>
            <a:fillRect/>
          </a:stretch>
        </p:blipFill>
        <p:spPr>
          <a:xfrm>
            <a:off x="393700" y="931933"/>
            <a:ext cx="11798299" cy="64104"/>
          </a:xfrm>
          <a:prstGeom prst="rect">
            <a:avLst/>
          </a:prstGeom>
        </p:spPr>
      </p:pic>
    </p:spTree>
    <p:extLst>
      <p:ext uri="{BB962C8B-B14F-4D97-AF65-F5344CB8AC3E}">
        <p14:creationId xmlns:p14="http://schemas.microsoft.com/office/powerpoint/2010/main" xmlns="" val="396024352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Lst>
  <p:hf hdr="0" dt="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1"/>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custDataLst>
              <p:tags r:id="rId26"/>
            </p:custDataLst>
          </p:nvPr>
        </p:nvSpPr>
        <p:spPr>
          <a:xfrm>
            <a:off x="393701" y="180976"/>
            <a:ext cx="11462940"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7"/>
            </p:custDataLst>
          </p:nvPr>
        </p:nvSpPr>
        <p:spPr>
          <a:xfrm>
            <a:off x="393701" y="1196752"/>
            <a:ext cx="11462940"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28"/>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pic>
        <p:nvPicPr>
          <p:cNvPr id="11" name="Picture 115"/>
          <p:cNvPicPr>
            <a:picLocks noChangeAspect="1" noChangeArrowheads="1"/>
          </p:cNvPicPr>
          <p:nvPr/>
        </p:nvPicPr>
        <p:blipFill>
          <a:blip r:embed="rId29" cstate="print">
            <a:extLst>
              <a:ext uri="{28A0092B-C50C-407E-A947-70E740481C1C}">
                <a14:useLocalDpi xmlns:a14="http://schemas.microsoft.com/office/drawing/2010/main" xmlns="" val="0"/>
              </a:ext>
            </a:extLst>
          </a:blip>
          <a:srcRect/>
          <a:stretch/>
        </p:blipFill>
        <p:spPr bwMode="auto">
          <a:xfrm>
            <a:off x="327797" y="6295516"/>
            <a:ext cx="1115548" cy="427171"/>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4" descr="Shape, rectangle&#10;&#10;Description automatically generated">
            <a:extLst>
              <a:ext uri="{FF2B5EF4-FFF2-40B4-BE49-F238E27FC236}">
                <a16:creationId xmlns:a16="http://schemas.microsoft.com/office/drawing/2014/main" xmlns="" id="{F3003D39-787E-4DD7-BD33-D06DC937071E}"/>
              </a:ext>
            </a:extLst>
          </p:cNvPr>
          <p:cNvPicPr>
            <a:picLocks noChangeAspect="1"/>
          </p:cNvPicPr>
          <p:nvPr userDrawn="1"/>
        </p:nvPicPr>
        <p:blipFill>
          <a:blip r:embed="rId30" cstate="print">
            <a:extLst>
              <a:ext uri="{28A0092B-C50C-407E-A947-70E740481C1C}">
                <a14:useLocalDpi xmlns:a14="http://schemas.microsoft.com/office/drawing/2010/main" xmlns="" val="0"/>
              </a:ext>
            </a:extLst>
          </a:blip>
          <a:stretch>
            <a:fillRect/>
          </a:stretch>
        </p:blipFill>
        <p:spPr>
          <a:xfrm>
            <a:off x="393700" y="931933"/>
            <a:ext cx="11798299" cy="64104"/>
          </a:xfrm>
          <a:prstGeom prst="rect">
            <a:avLst/>
          </a:prstGeom>
        </p:spPr>
      </p:pic>
    </p:spTree>
    <p:extLst>
      <p:ext uri="{BB962C8B-B14F-4D97-AF65-F5344CB8AC3E}">
        <p14:creationId xmlns:p14="http://schemas.microsoft.com/office/powerpoint/2010/main" xmlns="" val="1090091495"/>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 id="2147483703" r:id="rId17"/>
    <p:sldLayoutId id="2147483704" r:id="rId18"/>
    <p:sldLayoutId id="2147483705" r:id="rId19"/>
    <p:sldLayoutId id="2147483706" r:id="rId20"/>
    <p:sldLayoutId id="2147483707" r:id="rId21"/>
    <p:sldLayoutId id="2147483708" r:id="rId22"/>
    <p:sldLayoutId id="2147483709" r:id="rId23"/>
    <p:sldLayoutId id="2147483710" r:id="rId24"/>
  </p:sldLayoutIdLst>
  <p:hf hdr="0" dt="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1"/>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ags" Target="../tags/tag87.xml"/></Relationships>
</file>

<file path=ppt/slides/_rels/slide3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2"/>
          <p:cNvSpPr>
            <a:spLocks noGrp="1"/>
          </p:cNvSpPr>
          <p:nvPr>
            <p:ph type="subTitle" idx="1"/>
          </p:nvPr>
        </p:nvSpPr>
        <p:spPr>
          <a:xfrm>
            <a:off x="623392" y="3705225"/>
            <a:ext cx="10945216" cy="2007581"/>
          </a:xfrm>
        </p:spPr>
        <p:txBody>
          <a:bodyPr>
            <a:normAutofit/>
          </a:bodyPr>
          <a:lstStyle/>
          <a:p>
            <a:pPr algn="just">
              <a:lnSpc>
                <a:spcPct val="120000"/>
              </a:lnSpc>
              <a:spcAft>
                <a:spcPts val="1000"/>
              </a:spcAft>
            </a:pPr>
            <a:r>
              <a:rPr lang="en-ZA" sz="2400" b="1" dirty="0">
                <a:effectLst/>
                <a:latin typeface="Century Gothic" panose="020B0502020202020204" pitchFamily="34" charset="0"/>
                <a:ea typeface="Times New Roman" panose="02020603050405020304" pitchFamily="18" charset="0"/>
                <a:cs typeface="Arial" panose="020B0604020202020204" pitchFamily="34" charset="0"/>
              </a:rPr>
              <a:t>FIRST QUARTER PERFORMANCE FOR THE 2022/23 FINANCIAL YEAR</a:t>
            </a:r>
          </a:p>
          <a:p>
            <a:pPr>
              <a:lnSpc>
                <a:spcPct val="120000"/>
              </a:lnSpc>
              <a:spcAft>
                <a:spcPts val="1000"/>
              </a:spcAft>
            </a:pPr>
            <a:r>
              <a:rPr lang="en-ZA" sz="2400" b="1" dirty="0">
                <a:effectLst/>
                <a:latin typeface="Calibri" panose="020F0502020204030204" pitchFamily="34" charset="0"/>
                <a:ea typeface="Calibri" panose="020F0502020204030204" pitchFamily="34" charset="0"/>
                <a:cs typeface="Arial" panose="020B0604020202020204" pitchFamily="34" charset="0"/>
              </a:rPr>
              <a:t>BUDGET COMMITTEE</a:t>
            </a:r>
          </a:p>
          <a:p>
            <a:pPr>
              <a:lnSpc>
                <a:spcPct val="120000"/>
              </a:lnSpc>
              <a:spcAft>
                <a:spcPts val="1000"/>
              </a:spcAft>
            </a:pPr>
            <a:r>
              <a:rPr lang="en-ZA" sz="1800" b="1" dirty="0">
                <a:effectLst/>
                <a:latin typeface="Calibri" panose="020F0502020204030204" pitchFamily="34" charset="0"/>
                <a:ea typeface="Calibri" panose="020F0502020204030204" pitchFamily="34" charset="0"/>
                <a:cs typeface="Arial" panose="020B0604020202020204" pitchFamily="34" charset="0"/>
              </a:rPr>
              <a:t>20 September 2022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sz="3200" b="0" dirty="0"/>
          </a:p>
        </p:txBody>
      </p:sp>
      <p:sp>
        <p:nvSpPr>
          <p:cNvPr id="4" name="TextBox 3">
            <a:extLst>
              <a:ext uri="{FF2B5EF4-FFF2-40B4-BE49-F238E27FC236}">
                <a16:creationId xmlns:a16="http://schemas.microsoft.com/office/drawing/2014/main" xmlns="" id="{2E5602CD-A313-43E5-8AB4-3FEDB048D88F}"/>
              </a:ext>
            </a:extLst>
          </p:cNvPr>
          <p:cNvSpPr txBox="1"/>
          <p:nvPr/>
        </p:nvSpPr>
        <p:spPr>
          <a:xfrm>
            <a:off x="7740526" y="2675324"/>
            <a:ext cx="3828082" cy="646331"/>
          </a:xfrm>
          <a:prstGeom prst="rect">
            <a:avLst/>
          </a:prstGeom>
          <a:noFill/>
        </p:spPr>
        <p:txBody>
          <a:bodyPr wrap="square" rtlCol="0">
            <a:spAutoFit/>
          </a:bodyPr>
          <a:lstStyle/>
          <a:p>
            <a:pPr algn="r"/>
            <a:r>
              <a:rPr lang="en-ZA" dirty="0">
                <a:solidFill>
                  <a:schemeClr val="bg1"/>
                </a:solidFill>
              </a:rPr>
              <a:t>Provincial Treasury and Department of the Premier</a:t>
            </a:r>
          </a:p>
        </p:txBody>
      </p:sp>
    </p:spTree>
    <p:extLst>
      <p:ext uri="{BB962C8B-B14F-4D97-AF65-F5344CB8AC3E}">
        <p14:creationId xmlns:p14="http://schemas.microsoft.com/office/powerpoint/2010/main" xmlns="" val="1909661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89626D12-CFDE-4C9B-8B19-6AA61EE0BE60}"/>
              </a:ext>
            </a:extLst>
          </p:cNvPr>
          <p:cNvSpPr/>
          <p:nvPr/>
        </p:nvSpPr>
        <p:spPr>
          <a:xfrm rot="10800000" flipV="1">
            <a:off x="416560" y="5852532"/>
            <a:ext cx="11134488" cy="1005468"/>
          </a:xfrm>
          <a:prstGeom prst="rect">
            <a:avLst/>
          </a:prstGeom>
          <a:solidFill>
            <a:schemeClr val="bg1"/>
          </a:solidFill>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ZA" sz="1000" b="1" i="1" u="sng" strike="noStrike" kern="1200" cap="none" spc="0" normalizeH="0" baseline="0" noProof="0" dirty="0">
                <a:ln>
                  <a:noFill/>
                </a:ln>
                <a:solidFill>
                  <a:srgbClr val="404040"/>
                </a:solidFill>
                <a:effectLst/>
                <a:uLnTx/>
                <a:uFillTx/>
                <a:latin typeface="Century Gothic"/>
                <a:ea typeface="Calibri" panose="020F0502020204030204" pitchFamily="34" charset="0"/>
                <a:cs typeface="Times New Roman" panose="02020603050405020304" pitchFamily="18" charset="0"/>
              </a:rPr>
              <a:t>KEY:</a:t>
            </a:r>
            <a:r>
              <a:rPr kumimoji="0" lang="en-ZA" sz="1000" b="0" i="0" u="none" strike="noStrike" kern="1200" cap="none" spc="0" normalizeH="0" baseline="0" noProof="0" dirty="0">
                <a:ln>
                  <a:noFill/>
                </a:ln>
                <a:solidFill>
                  <a:prstClr val="black"/>
                </a:solidFill>
                <a:effectLst/>
                <a:uLnTx/>
                <a:uFillTx/>
                <a:latin typeface="Century Gothic"/>
                <a:ea typeface="Calibri" panose="020F0502020204030204" pitchFamily="34" charset="0"/>
                <a:cs typeface="Times New Roman" panose="02020603050405020304" pitchFamily="18" charset="0"/>
              </a:rPr>
              <a:t> </a:t>
            </a:r>
            <a:r>
              <a:rPr kumimoji="0" lang="en-ZA" sz="1000" b="1" i="1" u="none" strike="noStrike" kern="1200" cap="none" spc="0" normalizeH="0" baseline="0" noProof="0" dirty="0">
                <a:ln>
                  <a:noFill/>
                </a:ln>
                <a:solidFill>
                  <a:srgbClr val="404040"/>
                </a:solidFill>
                <a:effectLst/>
                <a:uLnTx/>
                <a:uFillTx/>
                <a:latin typeface="Century Gothic"/>
                <a:ea typeface="Calibri" panose="020F0502020204030204" pitchFamily="34" charset="0"/>
                <a:cs typeface="Times New Roman" panose="02020603050405020304" pitchFamily="18" charset="0"/>
              </a:rPr>
              <a:t>Achieved</a:t>
            </a:r>
            <a:r>
              <a:rPr kumimoji="0" lang="en-ZA" sz="1000" b="0" i="1" u="none" strike="noStrike" kern="1200" cap="none" spc="0" normalizeH="0" baseline="0" noProof="0" dirty="0">
                <a:ln>
                  <a:noFill/>
                </a:ln>
                <a:solidFill>
                  <a:srgbClr val="404040"/>
                </a:solidFill>
                <a:effectLst/>
                <a:uLnTx/>
                <a:uFillTx/>
                <a:latin typeface="Century Gothic"/>
                <a:ea typeface="Calibri" panose="020F0502020204030204" pitchFamily="34" charset="0"/>
                <a:cs typeface="Times New Roman" panose="02020603050405020304" pitchFamily="18" charset="0"/>
              </a:rPr>
              <a:t> = 100 percent or more of target achieved; </a:t>
            </a:r>
            <a:r>
              <a:rPr kumimoji="0" lang="en-ZA" sz="1000" b="1" i="1" u="none" strike="noStrike" kern="1200" cap="none" spc="0" normalizeH="0" baseline="0" noProof="0" dirty="0">
                <a:ln>
                  <a:noFill/>
                </a:ln>
                <a:solidFill>
                  <a:srgbClr val="404040"/>
                </a:solidFill>
                <a:effectLst/>
                <a:uLnTx/>
                <a:uFillTx/>
                <a:latin typeface="Century Gothic"/>
                <a:ea typeface="Calibri" panose="020F0502020204030204" pitchFamily="34" charset="0"/>
                <a:cs typeface="Times New Roman" panose="02020603050405020304" pitchFamily="18" charset="0"/>
              </a:rPr>
              <a:t>Partially Achieved</a:t>
            </a:r>
            <a:r>
              <a:rPr kumimoji="0" lang="en-ZA" sz="1000" b="0" i="1" u="none" strike="noStrike" kern="1200" cap="none" spc="0" normalizeH="0" baseline="0" noProof="0" dirty="0">
                <a:ln>
                  <a:noFill/>
                </a:ln>
                <a:solidFill>
                  <a:srgbClr val="404040"/>
                </a:solidFill>
                <a:effectLst/>
                <a:uLnTx/>
                <a:uFillTx/>
                <a:latin typeface="Century Gothic"/>
                <a:ea typeface="Calibri" panose="020F0502020204030204" pitchFamily="34" charset="0"/>
                <a:cs typeface="Times New Roman" panose="02020603050405020304" pitchFamily="18" charset="0"/>
              </a:rPr>
              <a:t> = 50 percent or more but less than 100 percent; </a:t>
            </a:r>
            <a:r>
              <a:rPr kumimoji="0" lang="en-ZA" sz="1000" b="1" i="1" u="none" strike="noStrike" kern="1200" cap="none" spc="0" normalizeH="0" baseline="0" noProof="0" dirty="0">
                <a:ln>
                  <a:noFill/>
                </a:ln>
                <a:solidFill>
                  <a:srgbClr val="404040"/>
                </a:solidFill>
                <a:effectLst/>
                <a:uLnTx/>
                <a:uFillTx/>
                <a:latin typeface="Century Gothic"/>
                <a:ea typeface="Calibri" panose="020F0502020204030204" pitchFamily="34" charset="0"/>
                <a:cs typeface="Times New Roman" panose="02020603050405020304" pitchFamily="18" charset="0"/>
              </a:rPr>
              <a:t>Not Achieved</a:t>
            </a:r>
            <a:r>
              <a:rPr kumimoji="0" lang="en-ZA" sz="1000" b="0" i="1" u="none" strike="noStrike" kern="1200" cap="none" spc="0" normalizeH="0" baseline="0" noProof="0" dirty="0">
                <a:ln>
                  <a:noFill/>
                </a:ln>
                <a:solidFill>
                  <a:srgbClr val="404040"/>
                </a:solidFill>
                <a:effectLst/>
                <a:uLnTx/>
                <a:uFillTx/>
                <a:latin typeface="Century Gothic"/>
                <a:ea typeface="Calibri" panose="020F0502020204030204" pitchFamily="34" charset="0"/>
                <a:cs typeface="Times New Roman" panose="02020603050405020304" pitchFamily="18" charset="0"/>
              </a:rPr>
              <a:t> = below 50 percent.</a:t>
            </a:r>
            <a:endParaRPr kumimoji="0" lang="en-ZA" sz="1000" b="0" i="1" u="none" strike="noStrike" kern="1200" cap="none" spc="0" normalizeH="0" baseline="0" noProof="0" dirty="0">
              <a:ln>
                <a:noFill/>
              </a:ln>
              <a:solidFill>
                <a:prstClr val="black"/>
              </a:solidFill>
              <a:effectLst/>
              <a:uLnTx/>
              <a:uFillTx/>
              <a:latin typeface="Century Gothic"/>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ZA" sz="1000" b="0" i="1" u="none" strike="noStrike" kern="1200" cap="none" spc="0" normalizeH="0" baseline="0" noProof="0" dirty="0">
                <a:ln>
                  <a:noFill/>
                </a:ln>
                <a:solidFill>
                  <a:srgbClr val="404040"/>
                </a:solidFill>
                <a:effectLst/>
                <a:uLnTx/>
                <a:uFillTx/>
                <a:latin typeface="Century Gothic"/>
                <a:ea typeface="Calibri" panose="020F0502020204030204" pitchFamily="34" charset="0"/>
                <a:cs typeface="Times New Roman" panose="02020603050405020304" pitchFamily="18" charset="0"/>
              </a:rPr>
              <a:t>NOTE: Health uses 95 percent and above to reflect “achieved” due to many of the indicators being demand driven and therefore unpredictable</a:t>
            </a:r>
            <a:endParaRPr kumimoji="0" lang="en-ZA" sz="1000" b="0" i="1" u="none" strike="noStrike" kern="1200" cap="none" spc="0" normalizeH="0" baseline="0" noProof="0" dirty="0">
              <a:ln>
                <a:noFill/>
              </a:ln>
              <a:solidFill>
                <a:prstClr val="black"/>
              </a:solidFill>
              <a:effectLst/>
              <a:uLnTx/>
              <a:uFillTx/>
              <a:latin typeface="Century Gothic"/>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ZA" sz="1000" b="0" i="1" u="none" strike="noStrike" kern="1200" cap="none" spc="0" normalizeH="0" baseline="0" noProof="0" dirty="0">
                <a:ln>
                  <a:noFill/>
                </a:ln>
                <a:solidFill>
                  <a:srgbClr val="404040"/>
                </a:solidFill>
                <a:effectLst/>
                <a:uLnTx/>
                <a:uFillTx/>
                <a:latin typeface="Century Gothic"/>
                <a:ea typeface="Calibri" panose="020F0502020204030204" pitchFamily="34" charset="0"/>
                <a:cs typeface="Times New Roman" panose="02020603050405020304" pitchFamily="18" charset="0"/>
              </a:rPr>
              <a:t>Due to rounding, percentages do not always add up to 100.</a:t>
            </a:r>
            <a:endParaRPr kumimoji="0" lang="en-ZA" sz="1000" b="0" i="1" u="none" strike="noStrike" kern="1200" cap="none" spc="0" normalizeH="0" baseline="0" noProof="0" dirty="0">
              <a:ln>
                <a:noFill/>
              </a:ln>
              <a:solidFill>
                <a:prstClr val="black"/>
              </a:solidFill>
              <a:effectLst/>
              <a:uLnTx/>
              <a:uFillTx/>
              <a:latin typeface="Century Gothic"/>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ZA" sz="1000" b="0" i="1" u="none" strike="noStrike" kern="1200" cap="none" spc="0" normalizeH="0" baseline="0" noProof="0" dirty="0">
                <a:ln>
                  <a:noFill/>
                </a:ln>
                <a:solidFill>
                  <a:srgbClr val="404040"/>
                </a:solidFill>
                <a:effectLst/>
                <a:uLnTx/>
                <a:uFillTx/>
                <a:latin typeface="Century Gothic"/>
                <a:ea typeface="Calibri" panose="020F0502020204030204" pitchFamily="34" charset="0"/>
                <a:cs typeface="Times New Roman" panose="02020603050405020304" pitchFamily="18" charset="0"/>
              </a:rPr>
              <a:t>*Th</a:t>
            </a:r>
            <a:r>
              <a:rPr kumimoji="0" lang="en-ZA" sz="1000" b="0" i="0" u="none" strike="noStrike" kern="0" cap="none" spc="0" normalizeH="0" baseline="0" noProof="0" dirty="0">
                <a:ln>
                  <a:noFill/>
                </a:ln>
                <a:solidFill>
                  <a:prstClr val="black"/>
                </a:solidFill>
                <a:effectLst/>
                <a:uLnTx/>
                <a:uFillTx/>
                <a:latin typeface="Century Gothic"/>
                <a:ea typeface="+mn-ea"/>
                <a:cs typeface="+mn-cs"/>
              </a:rPr>
              <a:t>e targets reflected as” 0” were not taken into account</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000" b="0" i="0" u="none" strike="noStrike" kern="0" cap="none" spc="0" normalizeH="0" baseline="0" noProof="0" dirty="0" err="1">
                <a:ln>
                  <a:noFill/>
                </a:ln>
                <a:solidFill>
                  <a:prstClr val="black"/>
                </a:solidFill>
                <a:effectLst/>
                <a:uLnTx/>
                <a:uFillTx/>
                <a:latin typeface="Century Gothic"/>
                <a:ea typeface="+mn-ea"/>
                <a:cs typeface="+mn-cs"/>
              </a:rPr>
              <a:t>eQPR</a:t>
            </a:r>
            <a:r>
              <a:rPr kumimoji="0" lang="en-US" sz="1000" b="0" i="0" u="none" strike="noStrike" kern="0" cap="none" spc="0" normalizeH="0" baseline="0" noProof="0" dirty="0">
                <a:ln>
                  <a:noFill/>
                </a:ln>
                <a:solidFill>
                  <a:prstClr val="black"/>
                </a:solidFill>
                <a:effectLst/>
                <a:uLnTx/>
                <a:uFillTx/>
                <a:latin typeface="Century Gothic"/>
                <a:ea typeface="+mn-ea"/>
                <a:cs typeface="+mn-cs"/>
              </a:rPr>
              <a:t> system does not allow for round off decimal points</a:t>
            </a:r>
            <a:endParaRPr kumimoji="0" lang="en-ZA" sz="1000" b="0" i="0" u="none" strike="noStrike" kern="0" cap="none" spc="0" normalizeH="0" baseline="0" noProof="0" dirty="0">
              <a:ln>
                <a:noFill/>
              </a:ln>
              <a:solidFill>
                <a:prstClr val="black"/>
              </a:solidFill>
              <a:effectLst/>
              <a:uLnTx/>
              <a:uFillTx/>
              <a:latin typeface="Century Gothic"/>
              <a:ea typeface="+mn-ea"/>
              <a:cs typeface="+mn-cs"/>
            </a:endParaRPr>
          </a:p>
        </p:txBody>
      </p:sp>
      <p:sp>
        <p:nvSpPr>
          <p:cNvPr id="2" name="Title 1">
            <a:extLst>
              <a:ext uri="{FF2B5EF4-FFF2-40B4-BE49-F238E27FC236}">
                <a16:creationId xmlns:a16="http://schemas.microsoft.com/office/drawing/2014/main" xmlns="" id="{7C5D111E-36AD-D0FB-D4CA-FAC11FCF37D7}"/>
              </a:ext>
            </a:extLst>
          </p:cNvPr>
          <p:cNvSpPr>
            <a:spLocks noGrp="1"/>
          </p:cNvSpPr>
          <p:nvPr>
            <p:ph type="title"/>
          </p:nvPr>
        </p:nvSpPr>
        <p:spPr/>
        <p:txBody>
          <a:bodyPr/>
          <a:lstStyle/>
          <a:p>
            <a:r>
              <a:rPr lang="en-US" dirty="0"/>
              <a:t>Overall achievement: Departmental performance indicator targets</a:t>
            </a:r>
            <a:endParaRPr lang="en-ZA" dirty="0"/>
          </a:p>
        </p:txBody>
      </p:sp>
    </p:spTree>
    <p:extLst>
      <p:ext uri="{BB962C8B-B14F-4D97-AF65-F5344CB8AC3E}">
        <p14:creationId xmlns:p14="http://schemas.microsoft.com/office/powerpoint/2010/main" xmlns="" val="2452391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14540A-0B93-AA1D-3A14-510814804BED}"/>
              </a:ext>
            </a:extLst>
          </p:cNvPr>
          <p:cNvSpPr>
            <a:spLocks noGrp="1"/>
          </p:cNvSpPr>
          <p:nvPr>
            <p:ph type="title"/>
          </p:nvPr>
        </p:nvSpPr>
        <p:spPr/>
        <p:txBody>
          <a:bodyPr/>
          <a:lstStyle/>
          <a:p>
            <a:r>
              <a:rPr lang="en-ZA" dirty="0"/>
              <a:t>Overall achievements: Department’s average</a:t>
            </a:r>
          </a:p>
        </p:txBody>
      </p:sp>
      <p:graphicFrame>
        <p:nvGraphicFramePr>
          <p:cNvPr id="4" name="Chart 3">
            <a:extLst>
              <a:ext uri="{FF2B5EF4-FFF2-40B4-BE49-F238E27FC236}">
                <a16:creationId xmlns:a16="http://schemas.microsoft.com/office/drawing/2014/main" xmlns="" id="{0B38DDF4-C2B1-5919-A939-BE8B7AF69193}"/>
              </a:ext>
            </a:extLst>
          </p:cNvPr>
          <p:cNvGraphicFramePr/>
          <p:nvPr/>
        </p:nvGraphicFramePr>
        <p:xfrm>
          <a:off x="393700" y="1093304"/>
          <a:ext cx="11462939" cy="47012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40136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F92ED3C3-DB9D-4839-8A14-CA6256DDF713}"/>
              </a:ext>
            </a:extLst>
          </p:cNvPr>
          <p:cNvSpPr/>
          <p:nvPr/>
        </p:nvSpPr>
        <p:spPr>
          <a:xfrm>
            <a:off x="393700" y="6227364"/>
            <a:ext cx="11462939" cy="569387"/>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black"/>
                </a:solidFill>
                <a:effectLst/>
                <a:uLnTx/>
                <a:uFillTx/>
                <a:latin typeface="Century Gothic"/>
                <a:ea typeface="+mn-ea"/>
                <a:cs typeface="+mn-cs"/>
              </a:rPr>
              <a:t>KEY: Achieved = 100 percent or more of target achieved; Partially Achieved = 50 percent or more but less than 100 percent; Not Achieved = below 50 percent.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black"/>
                </a:solidFill>
                <a:effectLst/>
                <a:uLnTx/>
                <a:uFillTx/>
                <a:latin typeface="Century Gothic"/>
                <a:ea typeface="+mn-ea"/>
                <a:cs typeface="+mn-cs"/>
              </a:rPr>
              <a:t>*The targets reflected as” 0” were not taken into account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 b="0" i="0" u="none" strike="noStrike" kern="0" cap="none" spc="0" normalizeH="0" baseline="0" noProof="0" dirty="0">
              <a:ln>
                <a:noFill/>
              </a:ln>
              <a:solidFill>
                <a:prstClr val="black"/>
              </a:solidFill>
              <a:effectLst/>
              <a:uLnTx/>
              <a:uFillTx/>
              <a:latin typeface="Century Gothic"/>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err="1">
                <a:ln>
                  <a:noFill/>
                </a:ln>
                <a:solidFill>
                  <a:srgbClr val="404040"/>
                </a:solidFill>
                <a:effectLst/>
                <a:uLnTx/>
                <a:uFillTx/>
                <a:latin typeface="Century Gothic"/>
                <a:ea typeface="Calibri" panose="020F0502020204030204" pitchFamily="34" charset="0"/>
                <a:cs typeface="Times New Roman" panose="02020603050405020304" pitchFamily="18" charset="0"/>
              </a:rPr>
              <a:t>eQPR</a:t>
            </a:r>
            <a:r>
              <a:rPr kumimoji="0" lang="en-US" sz="1000" b="0" i="1" u="none" strike="noStrike" kern="1200" cap="none" spc="0" normalizeH="0" baseline="0" noProof="0" dirty="0">
                <a:ln>
                  <a:noFill/>
                </a:ln>
                <a:solidFill>
                  <a:srgbClr val="404040"/>
                </a:solidFill>
                <a:effectLst/>
                <a:uLnTx/>
                <a:uFillTx/>
                <a:latin typeface="Century Gothic"/>
                <a:ea typeface="Calibri" panose="020F0502020204030204" pitchFamily="34" charset="0"/>
                <a:cs typeface="Times New Roman" panose="02020603050405020304" pitchFamily="18" charset="0"/>
              </a:rPr>
              <a:t> system does not allow for round off decimal points</a:t>
            </a:r>
            <a:endParaRPr kumimoji="0" lang="en-ZA" sz="1000" b="0" i="1" u="none" strike="noStrike" kern="1200" cap="none" spc="0" normalizeH="0" baseline="0" noProof="0" dirty="0">
              <a:ln>
                <a:noFill/>
              </a:ln>
              <a:solidFill>
                <a:srgbClr val="404040"/>
              </a:solidFill>
              <a:effectLst/>
              <a:uLnTx/>
              <a:uFillTx/>
              <a:latin typeface="Century Gothic"/>
              <a:ea typeface="Calibri" panose="020F0502020204030204" pitchFamily="34" charset="0"/>
              <a:cs typeface="Times New Roman" panose="02020603050405020304" pitchFamily="18" charset="0"/>
            </a:endParaRPr>
          </a:p>
        </p:txBody>
      </p:sp>
      <p:sp>
        <p:nvSpPr>
          <p:cNvPr id="2" name="Title 1">
            <a:extLst>
              <a:ext uri="{FF2B5EF4-FFF2-40B4-BE49-F238E27FC236}">
                <a16:creationId xmlns:a16="http://schemas.microsoft.com/office/drawing/2014/main" xmlns="" id="{3DBE3BE2-E1EF-D552-7A92-A5F8807767E8}"/>
              </a:ext>
            </a:extLst>
          </p:cNvPr>
          <p:cNvSpPr>
            <a:spLocks noGrp="1"/>
          </p:cNvSpPr>
          <p:nvPr>
            <p:ph type="title"/>
          </p:nvPr>
        </p:nvSpPr>
        <p:spPr/>
        <p:txBody>
          <a:bodyPr/>
          <a:lstStyle/>
          <a:p>
            <a:r>
              <a:rPr lang="en-US" dirty="0"/>
              <a:t>Overall achievements: Entity performance indicator targets</a:t>
            </a:r>
            <a:endParaRPr lang="en-ZA" dirty="0"/>
          </a:p>
        </p:txBody>
      </p:sp>
    </p:spTree>
    <p:extLst>
      <p:ext uri="{BB962C8B-B14F-4D97-AF65-F5344CB8AC3E}">
        <p14:creationId xmlns:p14="http://schemas.microsoft.com/office/powerpoint/2010/main" xmlns="" val="739327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B0D638-70DE-D216-B08F-BADA0398CF0E}"/>
              </a:ext>
            </a:extLst>
          </p:cNvPr>
          <p:cNvSpPr>
            <a:spLocks noGrp="1"/>
          </p:cNvSpPr>
          <p:nvPr>
            <p:ph type="title"/>
          </p:nvPr>
        </p:nvSpPr>
        <p:spPr/>
        <p:txBody>
          <a:bodyPr/>
          <a:lstStyle/>
          <a:p>
            <a:r>
              <a:rPr lang="en-US" dirty="0"/>
              <a:t>Overall achievements: Entity’s average</a:t>
            </a:r>
            <a:endParaRPr lang="en-ZA" dirty="0"/>
          </a:p>
        </p:txBody>
      </p:sp>
      <p:graphicFrame>
        <p:nvGraphicFramePr>
          <p:cNvPr id="4" name="Chart 3">
            <a:extLst>
              <a:ext uri="{FF2B5EF4-FFF2-40B4-BE49-F238E27FC236}">
                <a16:creationId xmlns:a16="http://schemas.microsoft.com/office/drawing/2014/main" xmlns="" id="{CF89B41A-638B-E5FC-7693-71272F75F2B4}"/>
              </a:ext>
            </a:extLst>
          </p:cNvPr>
          <p:cNvGraphicFramePr/>
          <p:nvPr/>
        </p:nvGraphicFramePr>
        <p:xfrm>
          <a:off x="393700" y="944217"/>
          <a:ext cx="11462939" cy="500932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814544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6FCF78BA-AED5-4FA9-9088-510D651484CB}"/>
              </a:ext>
            </a:extLst>
          </p:cNvPr>
          <p:cNvSpPr txBox="1"/>
          <p:nvPr/>
        </p:nvSpPr>
        <p:spPr>
          <a:xfrm>
            <a:off x="393701" y="1024033"/>
            <a:ext cx="11417745" cy="4536948"/>
          </a:xfrm>
          <a:prstGeom prst="rect">
            <a:avLst/>
          </a:prstGeom>
          <a:noFill/>
        </p:spPr>
        <p:txBody>
          <a:bodyPr wrap="square" rtlCol="0">
            <a:spAutoFit/>
          </a:bodyPr>
          <a:lstStyle/>
          <a:p>
            <a:pPr marL="0" marR="0" lvl="1" indent="0" algn="just" defTabSz="914400" rtl="0" eaLnBrk="1" fontAlgn="auto" latinLnBrk="0" hangingPunct="1">
              <a:lnSpc>
                <a:spcPct val="115000"/>
              </a:lnSpc>
              <a:spcBef>
                <a:spcPts val="30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entury Gothic"/>
                <a:ea typeface="+mn-ea"/>
                <a:cs typeface="+mn-cs"/>
              </a:rPr>
              <a:t>A total of </a:t>
            </a:r>
            <a:r>
              <a:rPr kumimoji="0" lang="en-US" sz="1400" b="1" i="0" u="none" strike="noStrike" kern="0" cap="none" spc="0" normalizeH="0" baseline="0" noProof="0" dirty="0">
                <a:ln>
                  <a:noFill/>
                </a:ln>
                <a:solidFill>
                  <a:prstClr val="black"/>
                </a:solidFill>
                <a:effectLst/>
                <a:uLnTx/>
                <a:uFillTx/>
                <a:latin typeface="Century Gothic"/>
                <a:ea typeface="+mn-ea"/>
                <a:cs typeface="+mn-cs"/>
              </a:rPr>
              <a:t>394</a:t>
            </a:r>
            <a:r>
              <a:rPr kumimoji="0" lang="en-US" sz="1400" b="0" i="0" u="none" strike="noStrike" kern="0" cap="none" spc="0" normalizeH="0" baseline="0" noProof="0" dirty="0">
                <a:ln>
                  <a:noFill/>
                </a:ln>
                <a:solidFill>
                  <a:prstClr val="black"/>
                </a:solidFill>
                <a:effectLst/>
                <a:uLnTx/>
                <a:uFillTx/>
                <a:latin typeface="Century Gothic"/>
                <a:ea typeface="+mn-ea"/>
                <a:cs typeface="+mn-cs"/>
              </a:rPr>
              <a:t> (or </a:t>
            </a:r>
            <a:r>
              <a:rPr kumimoji="0" lang="en-US" sz="1400" b="1" i="0" u="none" strike="noStrike" kern="0" cap="none" spc="0" normalizeH="0" baseline="0" noProof="0" dirty="0">
                <a:ln>
                  <a:noFill/>
                </a:ln>
                <a:solidFill>
                  <a:prstClr val="black"/>
                </a:solidFill>
                <a:effectLst/>
                <a:uLnTx/>
                <a:uFillTx/>
                <a:latin typeface="Century Gothic"/>
                <a:ea typeface="+mn-ea"/>
                <a:cs typeface="+mn-cs"/>
              </a:rPr>
              <a:t>46%</a:t>
            </a:r>
            <a:r>
              <a:rPr kumimoji="0" lang="en-US" sz="1400" b="0" i="0" u="none" strike="noStrike" kern="0" cap="none" spc="0" normalizeH="0" baseline="0" noProof="0" dirty="0">
                <a:ln>
                  <a:noFill/>
                </a:ln>
                <a:solidFill>
                  <a:prstClr val="black"/>
                </a:solidFill>
                <a:effectLst/>
                <a:uLnTx/>
                <a:uFillTx/>
                <a:latin typeface="Century Gothic"/>
                <a:ea typeface="+mn-ea"/>
                <a:cs typeface="+mn-cs"/>
              </a:rPr>
              <a:t>) performance indicators were aligned to the following PSIP thematic areas:</a:t>
            </a:r>
          </a:p>
          <a:p>
            <a:pPr marL="285750" marR="0" lvl="1" indent="-285750" algn="just" defTabSz="914400" rtl="0" eaLnBrk="1" fontAlgn="auto" latinLnBrk="0" hangingPunct="1">
              <a:lnSpc>
                <a:spcPct val="115000"/>
              </a:lnSpc>
              <a:spcBef>
                <a:spcPts val="30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a:ln>
                  <a:noFill/>
                </a:ln>
                <a:solidFill>
                  <a:prstClr val="black"/>
                </a:solidFill>
                <a:effectLst/>
                <a:uLnTx/>
                <a:uFillTx/>
                <a:latin typeface="Century Gothic"/>
                <a:ea typeface="+mn-ea"/>
                <a:cs typeface="+mn-cs"/>
              </a:rPr>
              <a:t>Jobs		= 153</a:t>
            </a:r>
          </a:p>
          <a:p>
            <a:pPr marL="285750" marR="0" lvl="1" indent="-285750" algn="just" defTabSz="914400" rtl="0" eaLnBrk="1" fontAlgn="auto" latinLnBrk="0" hangingPunct="1">
              <a:lnSpc>
                <a:spcPct val="115000"/>
              </a:lnSpc>
              <a:spcBef>
                <a:spcPts val="30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a:ln>
                  <a:noFill/>
                </a:ln>
                <a:solidFill>
                  <a:prstClr val="black"/>
                </a:solidFill>
                <a:effectLst/>
                <a:uLnTx/>
                <a:uFillTx/>
                <a:latin typeface="Century Gothic"/>
                <a:ea typeface="+mn-ea"/>
                <a:cs typeface="+mn-cs"/>
              </a:rPr>
              <a:t>Safety		= 107</a:t>
            </a:r>
          </a:p>
          <a:p>
            <a:pPr marL="285750" marR="0" lvl="1" indent="-285750" algn="just" defTabSz="914400" rtl="0" eaLnBrk="1" fontAlgn="auto" latinLnBrk="0" hangingPunct="1">
              <a:lnSpc>
                <a:spcPct val="115000"/>
              </a:lnSpc>
              <a:spcBef>
                <a:spcPts val="30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a:ln>
                  <a:noFill/>
                </a:ln>
                <a:solidFill>
                  <a:prstClr val="black"/>
                </a:solidFill>
                <a:effectLst/>
                <a:uLnTx/>
                <a:uFillTx/>
                <a:latin typeface="Century Gothic"/>
                <a:ea typeface="+mn-ea"/>
                <a:cs typeface="+mn-cs"/>
              </a:rPr>
              <a:t>Wellbeing	= 206</a:t>
            </a:r>
          </a:p>
          <a:p>
            <a:pPr marL="285750" marR="0" lvl="1" indent="-285750" algn="just" defTabSz="914400" rtl="0" eaLnBrk="1" fontAlgn="auto" latinLnBrk="0" hangingPunct="1">
              <a:lnSpc>
                <a:spcPct val="115000"/>
              </a:lnSpc>
              <a:spcBef>
                <a:spcPts val="30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a:ln>
                  <a:noFill/>
                </a:ln>
                <a:solidFill>
                  <a:prstClr val="black"/>
                </a:solidFill>
                <a:effectLst/>
                <a:uLnTx/>
                <a:uFillTx/>
                <a:latin typeface="Century Gothic"/>
                <a:ea typeface="+mn-ea"/>
                <a:cs typeface="+mn-cs"/>
              </a:rPr>
              <a:t>Innovation, Culture and Governance = 3</a:t>
            </a:r>
          </a:p>
          <a:p>
            <a:pPr marL="0" marR="0" lvl="1" indent="0" algn="just" defTabSz="914400" rtl="0" eaLnBrk="1" fontAlgn="auto" latinLnBrk="0" hangingPunct="1">
              <a:lnSpc>
                <a:spcPct val="115000"/>
              </a:lnSpc>
              <a:spcBef>
                <a:spcPts val="300"/>
              </a:spcBef>
              <a:spcAft>
                <a:spcPts val="0"/>
              </a:spcAft>
              <a:buClrTx/>
              <a:buSzTx/>
              <a:buFontTx/>
              <a:buNone/>
              <a:tabLst/>
              <a:defRPr/>
            </a:pPr>
            <a:endParaRPr kumimoji="0" lang="en-US" sz="800" b="0" i="0" u="none" strike="noStrike" kern="0" cap="none" spc="0" normalizeH="0" baseline="0" noProof="0" dirty="0">
              <a:ln>
                <a:noFill/>
              </a:ln>
              <a:solidFill>
                <a:prstClr val="black"/>
              </a:solidFill>
              <a:effectLst/>
              <a:uLnTx/>
              <a:uFillTx/>
              <a:latin typeface="Century Gothic"/>
              <a:ea typeface="+mn-ea"/>
              <a:cs typeface="+mn-cs"/>
            </a:endParaRPr>
          </a:p>
          <a:p>
            <a:pPr marL="0" marR="0" lvl="1" indent="0" algn="just" defTabSz="914400" rtl="0" eaLnBrk="1" fontAlgn="auto" latinLnBrk="0" hangingPunct="1">
              <a:lnSpc>
                <a:spcPct val="115000"/>
              </a:lnSpc>
              <a:spcBef>
                <a:spcPts val="30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entury Gothic"/>
                <a:ea typeface="+mn-ea"/>
                <a:cs typeface="+mn-cs"/>
              </a:rPr>
              <a:t>For quarter 1, the performance of </a:t>
            </a:r>
            <a:r>
              <a:rPr kumimoji="0" lang="en-US" sz="1400" b="1" i="0" u="none" strike="noStrike" kern="0" cap="none" spc="0" normalizeH="0" baseline="0" noProof="0" dirty="0">
                <a:ln>
                  <a:noFill/>
                </a:ln>
                <a:solidFill>
                  <a:prstClr val="black"/>
                </a:solidFill>
                <a:effectLst/>
                <a:uLnTx/>
                <a:uFillTx/>
                <a:latin typeface="Century Gothic"/>
                <a:ea typeface="+mn-ea"/>
                <a:cs typeface="+mn-cs"/>
              </a:rPr>
              <a:t>211</a:t>
            </a:r>
            <a:r>
              <a:rPr kumimoji="0" lang="en-US" sz="1400" b="0" i="0" u="none" strike="noStrike" kern="0" cap="none" spc="0" normalizeH="0" baseline="0" noProof="0" dirty="0">
                <a:ln>
                  <a:noFill/>
                </a:ln>
                <a:solidFill>
                  <a:prstClr val="black"/>
                </a:solidFill>
                <a:effectLst/>
                <a:uLnTx/>
                <a:uFillTx/>
                <a:latin typeface="Century Gothic"/>
                <a:ea typeface="+mn-ea"/>
                <a:cs typeface="+mn-cs"/>
              </a:rPr>
              <a:t> of the 394 indicators were reported on.</a:t>
            </a:r>
          </a:p>
          <a:p>
            <a:pPr marL="0" marR="0" lvl="1" indent="0" algn="just" defTabSz="914400" rtl="0" eaLnBrk="1" fontAlgn="auto" latinLnBrk="0" hangingPunct="1">
              <a:lnSpc>
                <a:spcPct val="115000"/>
              </a:lnSpc>
              <a:spcBef>
                <a:spcPts val="30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entury Gothic"/>
                <a:ea typeface="+mn-ea"/>
                <a:cs typeface="+mn-cs"/>
              </a:rPr>
              <a:t> </a:t>
            </a:r>
          </a:p>
          <a:p>
            <a:pPr marL="0" marR="0" lvl="1" indent="0" algn="just" defTabSz="914400" rtl="0" eaLnBrk="1" fontAlgn="auto" latinLnBrk="0" hangingPunct="1">
              <a:lnSpc>
                <a:spcPct val="115000"/>
              </a:lnSpc>
              <a:spcBef>
                <a:spcPts val="30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entury Gothic"/>
                <a:ea typeface="+mn-ea"/>
                <a:cs typeface="+mn-cs"/>
              </a:rPr>
              <a:t>Overall, the WCG average on performance against APP targets linked to the PSIP thematic areas is 71%. Departmental performance on PSIP liked indicators against the provincial average were the following: </a:t>
            </a:r>
          </a:p>
          <a:p>
            <a:pPr marL="285750" marR="0" lvl="1" indent="-285750" algn="just" defTabSz="914400" rtl="0" eaLnBrk="1" fontAlgn="auto" latinLnBrk="0" hangingPunct="1">
              <a:lnSpc>
                <a:spcPct val="150000"/>
              </a:lnSpc>
              <a:spcBef>
                <a:spcPts val="300"/>
              </a:spcBef>
              <a:spcAft>
                <a:spcPts val="0"/>
              </a:spcAft>
              <a:buClrTx/>
              <a:buSzTx/>
              <a:buFont typeface="Arial" panose="020B0604020202020204" pitchFamily="34" charset="0"/>
              <a:buChar char="•"/>
              <a:tabLst/>
              <a:defRPr/>
            </a:pPr>
            <a:r>
              <a:rPr kumimoji="0" lang="en-US" sz="1400" b="1" i="0" u="none" strike="noStrike" kern="0" cap="none" spc="0" normalizeH="0" baseline="0" noProof="0" dirty="0">
                <a:ln>
                  <a:noFill/>
                </a:ln>
                <a:solidFill>
                  <a:prstClr val="black"/>
                </a:solidFill>
                <a:effectLst/>
                <a:uLnTx/>
                <a:uFillTx/>
                <a:latin typeface="Century Gothic"/>
                <a:ea typeface="+mn-ea"/>
                <a:cs typeface="+mn-cs"/>
              </a:rPr>
              <a:t>Jobs</a:t>
            </a:r>
            <a:r>
              <a:rPr kumimoji="0" lang="en-US" sz="1400" b="0" i="0" u="none" strike="noStrike" kern="0" cap="none" spc="0" normalizeH="0" baseline="0" noProof="0" dirty="0">
                <a:ln>
                  <a:noFill/>
                </a:ln>
                <a:solidFill>
                  <a:prstClr val="black"/>
                </a:solidFill>
                <a:effectLst/>
                <a:uLnTx/>
                <a:uFillTx/>
                <a:latin typeface="Century Gothic"/>
                <a:ea typeface="+mn-ea"/>
                <a:cs typeface="+mn-cs"/>
              </a:rPr>
              <a:t>: </a:t>
            </a:r>
            <a:r>
              <a:rPr kumimoji="0" lang="en-US" sz="1400" b="1" i="0" u="none" strike="noStrike" kern="0" cap="none" spc="0" normalizeH="0" baseline="0" noProof="0" dirty="0">
                <a:ln>
                  <a:noFill/>
                </a:ln>
                <a:solidFill>
                  <a:prstClr val="black"/>
                </a:solidFill>
                <a:effectLst/>
                <a:uLnTx/>
                <a:uFillTx/>
                <a:latin typeface="Century Gothic"/>
                <a:ea typeface="+mn-ea"/>
                <a:cs typeface="+mn-cs"/>
              </a:rPr>
              <a:t>49</a:t>
            </a:r>
            <a:r>
              <a:rPr kumimoji="0" lang="en-US" sz="1400" b="0" i="0" u="none" strike="noStrike" kern="0" cap="none" spc="0" normalizeH="0" baseline="0" noProof="0" dirty="0">
                <a:ln>
                  <a:noFill/>
                </a:ln>
                <a:solidFill>
                  <a:prstClr val="black"/>
                </a:solidFill>
                <a:effectLst/>
                <a:uLnTx/>
                <a:uFillTx/>
                <a:latin typeface="Century Gothic"/>
                <a:ea typeface="+mn-ea"/>
                <a:cs typeface="+mn-cs"/>
              </a:rPr>
              <a:t> (</a:t>
            </a:r>
            <a:r>
              <a:rPr kumimoji="0" lang="en-US" sz="1400" b="1" i="0" u="none" strike="noStrike" kern="0" cap="none" spc="0" normalizeH="0" baseline="0" noProof="0" dirty="0">
                <a:ln>
                  <a:noFill/>
                </a:ln>
                <a:solidFill>
                  <a:prstClr val="black"/>
                </a:solidFill>
                <a:effectLst/>
                <a:uLnTx/>
                <a:uFillTx/>
                <a:latin typeface="Century Gothic"/>
                <a:ea typeface="+mn-ea"/>
                <a:cs typeface="+mn-cs"/>
              </a:rPr>
              <a:t>65%</a:t>
            </a:r>
            <a:r>
              <a:rPr kumimoji="0" lang="en-US" sz="1400" b="0" i="0" u="none" strike="noStrike" kern="0" cap="none" spc="0" normalizeH="0" baseline="0" noProof="0" dirty="0">
                <a:ln>
                  <a:noFill/>
                </a:ln>
                <a:solidFill>
                  <a:prstClr val="black"/>
                </a:solidFill>
                <a:effectLst/>
                <a:uLnTx/>
                <a:uFillTx/>
                <a:latin typeface="Century Gothic"/>
                <a:ea typeface="+mn-ea"/>
                <a:cs typeface="+mn-cs"/>
              </a:rPr>
              <a:t>) of the 77 APP targets were achieved. DOA and DTPW were the biggest contributors</a:t>
            </a:r>
          </a:p>
          <a:p>
            <a:pPr marL="285750" marR="0" lvl="1" indent="-285750" algn="just" defTabSz="914400" rtl="0" eaLnBrk="1" fontAlgn="auto" latinLnBrk="0" hangingPunct="1">
              <a:lnSpc>
                <a:spcPct val="115000"/>
              </a:lnSpc>
              <a:spcBef>
                <a:spcPts val="300"/>
              </a:spcBef>
              <a:spcAft>
                <a:spcPts val="0"/>
              </a:spcAft>
              <a:buClrTx/>
              <a:buSzTx/>
              <a:buFont typeface="Arial" panose="020B0604020202020204" pitchFamily="34" charset="0"/>
              <a:buChar char="•"/>
              <a:tabLst/>
              <a:defRPr/>
            </a:pPr>
            <a:r>
              <a:rPr kumimoji="0" lang="en-US" sz="1400" b="1" i="0" u="none" strike="noStrike" kern="0" cap="none" spc="0" normalizeH="0" baseline="0" noProof="0" dirty="0">
                <a:ln>
                  <a:noFill/>
                </a:ln>
                <a:solidFill>
                  <a:prstClr val="black"/>
                </a:solidFill>
                <a:effectLst/>
                <a:uLnTx/>
                <a:uFillTx/>
                <a:latin typeface="Century Gothic"/>
                <a:ea typeface="+mn-ea"/>
                <a:cs typeface="+mn-cs"/>
              </a:rPr>
              <a:t>Safety</a:t>
            </a:r>
            <a:r>
              <a:rPr kumimoji="0" lang="en-US" sz="1400" b="0" i="0" u="none" strike="noStrike" kern="0" cap="none" spc="0" normalizeH="0" baseline="0" noProof="0" dirty="0">
                <a:ln>
                  <a:noFill/>
                </a:ln>
                <a:solidFill>
                  <a:prstClr val="black"/>
                </a:solidFill>
                <a:effectLst/>
                <a:uLnTx/>
                <a:uFillTx/>
                <a:latin typeface="Century Gothic"/>
                <a:ea typeface="+mn-ea"/>
                <a:cs typeface="+mn-cs"/>
              </a:rPr>
              <a:t>: </a:t>
            </a:r>
            <a:r>
              <a:rPr kumimoji="0" lang="en-US" sz="1400" b="1" i="0" u="none" strike="noStrike" kern="0" cap="none" spc="0" normalizeH="0" baseline="0" noProof="0" dirty="0">
                <a:ln>
                  <a:noFill/>
                </a:ln>
                <a:solidFill>
                  <a:prstClr val="black"/>
                </a:solidFill>
                <a:effectLst/>
                <a:uLnTx/>
                <a:uFillTx/>
                <a:latin typeface="Century Gothic"/>
                <a:ea typeface="+mn-ea"/>
                <a:cs typeface="+mn-cs"/>
              </a:rPr>
              <a:t>63 (85%) </a:t>
            </a:r>
            <a:r>
              <a:rPr kumimoji="0" lang="en-US" sz="1400" b="0" i="0" u="none" strike="noStrike" kern="0" cap="none" spc="0" normalizeH="0" baseline="0" noProof="0" dirty="0">
                <a:ln>
                  <a:noFill/>
                </a:ln>
                <a:solidFill>
                  <a:prstClr val="black"/>
                </a:solidFill>
                <a:effectLst/>
                <a:uLnTx/>
                <a:uFillTx/>
                <a:latin typeface="Century Gothic"/>
                <a:ea typeface="+mn-ea"/>
                <a:cs typeface="+mn-cs"/>
              </a:rPr>
              <a:t>out of 74 APP targets were achieved. DOCS and DSD were significant contributors</a:t>
            </a:r>
          </a:p>
          <a:p>
            <a:pPr marL="285750" marR="0" lvl="1" indent="-285750" algn="just" defTabSz="914400" rtl="0" eaLnBrk="1" fontAlgn="auto" latinLnBrk="0" hangingPunct="1">
              <a:lnSpc>
                <a:spcPct val="115000"/>
              </a:lnSpc>
              <a:spcBef>
                <a:spcPts val="300"/>
              </a:spcBef>
              <a:spcAft>
                <a:spcPts val="0"/>
              </a:spcAft>
              <a:buClrTx/>
              <a:buSzTx/>
              <a:buFont typeface="Arial" panose="020B0604020202020204" pitchFamily="34" charset="0"/>
              <a:buChar char="•"/>
              <a:tabLst/>
              <a:defRPr/>
            </a:pPr>
            <a:r>
              <a:rPr kumimoji="0" lang="en-US" sz="1400" b="1" i="0" u="none" strike="noStrike" kern="0" cap="none" spc="0" normalizeH="0" baseline="0" noProof="0" dirty="0">
                <a:ln>
                  <a:noFill/>
                </a:ln>
                <a:solidFill>
                  <a:prstClr val="black"/>
                </a:solidFill>
                <a:effectLst/>
                <a:uLnTx/>
                <a:uFillTx/>
                <a:latin typeface="Century Gothic"/>
                <a:ea typeface="+mn-ea"/>
                <a:cs typeface="+mn-cs"/>
              </a:rPr>
              <a:t>Wellbeing</a:t>
            </a:r>
            <a:r>
              <a:rPr kumimoji="0" lang="en-US" sz="1400" b="0" i="0" u="none" strike="noStrike" kern="0" cap="none" spc="0" normalizeH="0" baseline="0" noProof="0" dirty="0">
                <a:ln>
                  <a:noFill/>
                </a:ln>
                <a:solidFill>
                  <a:prstClr val="black"/>
                </a:solidFill>
                <a:effectLst/>
                <a:uLnTx/>
                <a:uFillTx/>
                <a:latin typeface="Century Gothic"/>
                <a:ea typeface="+mn-ea"/>
                <a:cs typeface="+mn-cs"/>
              </a:rPr>
              <a:t>: </a:t>
            </a:r>
            <a:r>
              <a:rPr kumimoji="0" lang="en-US" sz="1400" b="1" i="0" u="none" strike="noStrike" kern="0" cap="none" spc="0" normalizeH="0" baseline="0" noProof="0" dirty="0">
                <a:ln>
                  <a:noFill/>
                </a:ln>
                <a:solidFill>
                  <a:prstClr val="black"/>
                </a:solidFill>
                <a:effectLst/>
                <a:uLnTx/>
                <a:uFillTx/>
                <a:latin typeface="Century Gothic"/>
                <a:ea typeface="+mn-ea"/>
                <a:cs typeface="+mn-cs"/>
              </a:rPr>
              <a:t>74 (68%) </a:t>
            </a:r>
            <a:r>
              <a:rPr kumimoji="0" lang="en-US" sz="1400" b="0" i="0" u="none" strike="noStrike" kern="0" cap="none" spc="0" normalizeH="0" baseline="0" noProof="0" dirty="0">
                <a:ln>
                  <a:noFill/>
                </a:ln>
                <a:solidFill>
                  <a:prstClr val="black"/>
                </a:solidFill>
                <a:effectLst/>
                <a:uLnTx/>
                <a:uFillTx/>
                <a:latin typeface="Century Gothic"/>
                <a:ea typeface="+mn-ea"/>
                <a:cs typeface="+mn-cs"/>
              </a:rPr>
              <a:t>out of 109 APP targets were achieved. The DOH and DSD were significant contributors. Wellbeing also had the highest number of linked targets for the first quarter.</a:t>
            </a:r>
          </a:p>
          <a:p>
            <a:pPr marL="285750" marR="0" lvl="1" indent="-285750" algn="just" defTabSz="914400" rtl="0" eaLnBrk="1" fontAlgn="auto" latinLnBrk="0" hangingPunct="1">
              <a:lnSpc>
                <a:spcPct val="115000"/>
              </a:lnSpc>
              <a:spcBef>
                <a:spcPts val="300"/>
              </a:spcBef>
              <a:spcAft>
                <a:spcPts val="0"/>
              </a:spcAft>
              <a:buClrTx/>
              <a:buSzTx/>
              <a:buFont typeface="Arial" panose="020B0604020202020204" pitchFamily="34" charset="0"/>
              <a:buChar char="•"/>
              <a:tabLst/>
              <a:defRPr/>
            </a:pPr>
            <a:r>
              <a:rPr kumimoji="0" lang="en-US" sz="1400" b="1" i="0" u="none" strike="noStrike" kern="0" cap="none" spc="0" normalizeH="0" baseline="0" noProof="0" dirty="0">
                <a:ln>
                  <a:noFill/>
                </a:ln>
                <a:solidFill>
                  <a:prstClr val="black"/>
                </a:solidFill>
                <a:effectLst/>
                <a:uLnTx/>
                <a:uFillTx/>
                <a:latin typeface="Century Gothic"/>
                <a:ea typeface="+mn-ea"/>
                <a:cs typeface="+mn-cs"/>
              </a:rPr>
              <a:t>Innovation, Culture and Governance: </a:t>
            </a:r>
            <a:r>
              <a:rPr kumimoji="0" lang="en-US" sz="1400" b="0" i="0" u="none" strike="noStrike" kern="0" cap="none" spc="0" normalizeH="0" baseline="0" noProof="0" dirty="0">
                <a:ln>
                  <a:noFill/>
                </a:ln>
                <a:solidFill>
                  <a:prstClr val="black"/>
                </a:solidFill>
                <a:effectLst/>
                <a:uLnTx/>
                <a:uFillTx/>
                <a:latin typeface="Century Gothic"/>
                <a:ea typeface="+mn-ea"/>
                <a:cs typeface="+mn-cs"/>
              </a:rPr>
              <a:t>Only one (1) first quarter APP target was linked to this area. This target was achieved </a:t>
            </a:r>
          </a:p>
          <a:p>
            <a:pPr marL="0" marR="0" lvl="1" indent="0" algn="just" defTabSz="914400" rtl="0" eaLnBrk="1" fontAlgn="auto" latinLnBrk="0" hangingPunct="1">
              <a:lnSpc>
                <a:spcPct val="115000"/>
              </a:lnSpc>
              <a:spcBef>
                <a:spcPts val="300"/>
              </a:spcBef>
              <a:spcAft>
                <a:spcPts val="0"/>
              </a:spcAft>
              <a:buClrTx/>
              <a:buSzTx/>
              <a:buFontTx/>
              <a:buNone/>
              <a:tabLst/>
              <a:defRPr/>
            </a:pPr>
            <a:r>
              <a:rPr kumimoji="0" lang="en-US" sz="1600" b="0" i="0" u="none" strike="noStrike" kern="0" cap="none" spc="0" normalizeH="0" baseline="0" noProof="0" dirty="0">
                <a:ln>
                  <a:noFill/>
                </a:ln>
                <a:solidFill>
                  <a:prstClr val="black"/>
                </a:solidFill>
                <a:effectLst/>
                <a:uLnTx/>
                <a:uFillTx/>
                <a:latin typeface="Century Gothic"/>
                <a:ea typeface="+mn-ea"/>
                <a:cs typeface="+mn-cs"/>
              </a:rPr>
              <a:t> </a:t>
            </a:r>
          </a:p>
        </p:txBody>
      </p:sp>
      <p:sp>
        <p:nvSpPr>
          <p:cNvPr id="2" name="Title 1">
            <a:extLst>
              <a:ext uri="{FF2B5EF4-FFF2-40B4-BE49-F238E27FC236}">
                <a16:creationId xmlns:a16="http://schemas.microsoft.com/office/drawing/2014/main" xmlns="" id="{CD418F07-B230-D914-4583-1333467DC7B2}"/>
              </a:ext>
            </a:extLst>
          </p:cNvPr>
          <p:cNvSpPr>
            <a:spLocks noGrp="1"/>
          </p:cNvSpPr>
          <p:nvPr>
            <p:ph type="title"/>
          </p:nvPr>
        </p:nvSpPr>
        <p:spPr>
          <a:xfrm>
            <a:off x="393701" y="198394"/>
            <a:ext cx="11462940" cy="559256"/>
          </a:xfrm>
        </p:spPr>
        <p:txBody>
          <a:bodyPr/>
          <a:lstStyle/>
          <a:p>
            <a:pPr lvl="0"/>
            <a:r>
              <a:rPr lang="en-US" dirty="0"/>
              <a:t>Overview of departmental APP indicators linked PSIP thematic areas</a:t>
            </a:r>
          </a:p>
        </p:txBody>
      </p:sp>
    </p:spTree>
    <p:extLst>
      <p:ext uri="{BB962C8B-B14F-4D97-AF65-F5344CB8AC3E}">
        <p14:creationId xmlns:p14="http://schemas.microsoft.com/office/powerpoint/2010/main" xmlns="" val="785003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89626D12-CFDE-4C9B-8B19-6AA61EE0BE60}"/>
              </a:ext>
            </a:extLst>
          </p:cNvPr>
          <p:cNvSpPr/>
          <p:nvPr/>
        </p:nvSpPr>
        <p:spPr>
          <a:xfrm rot="10800000" flipV="1">
            <a:off x="416560" y="5903828"/>
            <a:ext cx="11134488" cy="902876"/>
          </a:xfrm>
          <a:prstGeom prst="rect">
            <a:avLst/>
          </a:prstGeom>
          <a:solidFill>
            <a:schemeClr val="bg1"/>
          </a:solidFill>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ZA" sz="1000" b="1" i="1" u="sng" strike="noStrike" kern="1200" cap="none" spc="0" normalizeH="0" baseline="0" noProof="0" dirty="0">
                <a:ln>
                  <a:noFill/>
                </a:ln>
                <a:solidFill>
                  <a:srgbClr val="404040"/>
                </a:solidFill>
                <a:effectLst/>
                <a:uLnTx/>
                <a:uFillTx/>
                <a:latin typeface="Century Gothic"/>
                <a:ea typeface="Calibri" panose="020F0502020204030204" pitchFamily="34" charset="0"/>
                <a:cs typeface="Times New Roman" panose="02020603050405020304" pitchFamily="18" charset="0"/>
              </a:rPr>
              <a:t>KEY:</a:t>
            </a:r>
            <a:r>
              <a:rPr kumimoji="0" lang="en-ZA" sz="1000" b="0" i="0" u="none" strike="noStrike" kern="1200" cap="none" spc="0" normalizeH="0" baseline="0" noProof="0" dirty="0">
                <a:ln>
                  <a:noFill/>
                </a:ln>
                <a:solidFill>
                  <a:prstClr val="black"/>
                </a:solidFill>
                <a:effectLst/>
                <a:uLnTx/>
                <a:uFillTx/>
                <a:latin typeface="Century Gothic"/>
                <a:ea typeface="Calibri" panose="020F0502020204030204" pitchFamily="34" charset="0"/>
                <a:cs typeface="Times New Roman" panose="02020603050405020304" pitchFamily="18" charset="0"/>
              </a:rPr>
              <a:t> </a:t>
            </a:r>
            <a:r>
              <a:rPr kumimoji="0" lang="en-ZA" sz="1000" b="1" i="1" u="none" strike="noStrike" kern="1200" cap="none" spc="0" normalizeH="0" baseline="0" noProof="0" dirty="0">
                <a:ln>
                  <a:noFill/>
                </a:ln>
                <a:solidFill>
                  <a:srgbClr val="404040"/>
                </a:solidFill>
                <a:effectLst/>
                <a:uLnTx/>
                <a:uFillTx/>
                <a:latin typeface="Century Gothic"/>
                <a:ea typeface="Calibri" panose="020F0502020204030204" pitchFamily="34" charset="0"/>
                <a:cs typeface="Times New Roman" panose="02020603050405020304" pitchFamily="18" charset="0"/>
              </a:rPr>
              <a:t>Achieved</a:t>
            </a:r>
            <a:r>
              <a:rPr kumimoji="0" lang="en-ZA" sz="1000" b="0" i="1" u="none" strike="noStrike" kern="1200" cap="none" spc="0" normalizeH="0" baseline="0" noProof="0" dirty="0">
                <a:ln>
                  <a:noFill/>
                </a:ln>
                <a:solidFill>
                  <a:srgbClr val="404040"/>
                </a:solidFill>
                <a:effectLst/>
                <a:uLnTx/>
                <a:uFillTx/>
                <a:latin typeface="Century Gothic"/>
                <a:ea typeface="Calibri" panose="020F0502020204030204" pitchFamily="34" charset="0"/>
                <a:cs typeface="Times New Roman" panose="02020603050405020304" pitchFamily="18" charset="0"/>
              </a:rPr>
              <a:t> = 100 percent or more of target achieved; </a:t>
            </a:r>
            <a:r>
              <a:rPr kumimoji="0" lang="en-ZA" sz="1000" b="1" i="1" u="none" strike="noStrike" kern="1200" cap="none" spc="0" normalizeH="0" baseline="0" noProof="0" dirty="0">
                <a:ln>
                  <a:noFill/>
                </a:ln>
                <a:solidFill>
                  <a:srgbClr val="404040"/>
                </a:solidFill>
                <a:effectLst/>
                <a:uLnTx/>
                <a:uFillTx/>
                <a:latin typeface="Century Gothic"/>
                <a:ea typeface="Calibri" panose="020F0502020204030204" pitchFamily="34" charset="0"/>
                <a:cs typeface="Times New Roman" panose="02020603050405020304" pitchFamily="18" charset="0"/>
              </a:rPr>
              <a:t>Partially Achieved</a:t>
            </a:r>
            <a:r>
              <a:rPr kumimoji="0" lang="en-ZA" sz="1000" b="0" i="1" u="none" strike="noStrike" kern="1200" cap="none" spc="0" normalizeH="0" baseline="0" noProof="0" dirty="0">
                <a:ln>
                  <a:noFill/>
                </a:ln>
                <a:solidFill>
                  <a:srgbClr val="404040"/>
                </a:solidFill>
                <a:effectLst/>
                <a:uLnTx/>
                <a:uFillTx/>
                <a:latin typeface="Century Gothic"/>
                <a:ea typeface="Calibri" panose="020F0502020204030204" pitchFamily="34" charset="0"/>
                <a:cs typeface="Times New Roman" panose="02020603050405020304" pitchFamily="18" charset="0"/>
              </a:rPr>
              <a:t> = 50 percent or more but less than 100 percent; </a:t>
            </a:r>
            <a:r>
              <a:rPr kumimoji="0" lang="en-ZA" sz="1000" b="1" i="1" u="none" strike="noStrike" kern="1200" cap="none" spc="0" normalizeH="0" baseline="0" noProof="0" dirty="0">
                <a:ln>
                  <a:noFill/>
                </a:ln>
                <a:solidFill>
                  <a:srgbClr val="404040"/>
                </a:solidFill>
                <a:effectLst/>
                <a:uLnTx/>
                <a:uFillTx/>
                <a:latin typeface="Century Gothic"/>
                <a:ea typeface="Calibri" panose="020F0502020204030204" pitchFamily="34" charset="0"/>
                <a:cs typeface="Times New Roman" panose="02020603050405020304" pitchFamily="18" charset="0"/>
              </a:rPr>
              <a:t>Not Achieved</a:t>
            </a:r>
            <a:r>
              <a:rPr kumimoji="0" lang="en-ZA" sz="1000" b="0" i="1" u="none" strike="noStrike" kern="1200" cap="none" spc="0" normalizeH="0" baseline="0" noProof="0" dirty="0">
                <a:ln>
                  <a:noFill/>
                </a:ln>
                <a:solidFill>
                  <a:srgbClr val="404040"/>
                </a:solidFill>
                <a:effectLst/>
                <a:uLnTx/>
                <a:uFillTx/>
                <a:latin typeface="Century Gothic"/>
                <a:ea typeface="Calibri" panose="020F0502020204030204" pitchFamily="34" charset="0"/>
                <a:cs typeface="Times New Roman" panose="02020603050405020304" pitchFamily="18" charset="0"/>
              </a:rPr>
              <a:t> = below 50 percent.</a:t>
            </a:r>
            <a:endParaRPr kumimoji="0" lang="en-ZA" sz="1000" b="0" i="1" u="none" strike="noStrike" kern="1200" cap="none" spc="0" normalizeH="0" baseline="0" noProof="0" dirty="0">
              <a:ln>
                <a:noFill/>
              </a:ln>
              <a:solidFill>
                <a:prstClr val="black"/>
              </a:solidFill>
              <a:effectLst/>
              <a:uLnTx/>
              <a:uFillTx/>
              <a:latin typeface="Century Gothic"/>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ZA" sz="1000" b="0" i="1" u="none" strike="noStrike" kern="1200" cap="none" spc="0" normalizeH="0" baseline="0" noProof="0" dirty="0">
                <a:ln>
                  <a:noFill/>
                </a:ln>
                <a:solidFill>
                  <a:srgbClr val="404040"/>
                </a:solidFill>
                <a:effectLst/>
                <a:uLnTx/>
                <a:uFillTx/>
                <a:latin typeface="Century Gothic"/>
                <a:ea typeface="Calibri" panose="020F0502020204030204" pitchFamily="34" charset="0"/>
                <a:cs typeface="Times New Roman" panose="02020603050405020304" pitchFamily="18" charset="0"/>
              </a:rPr>
              <a:t>NOTE: Health uses 95 percent and above to reflect “achieved” due to many of the indicators being demand driven and therefore unpredictable</a:t>
            </a:r>
            <a:endParaRPr kumimoji="0" lang="en-ZA" sz="1000" b="0" i="1" u="none" strike="noStrike" kern="1200" cap="none" spc="0" normalizeH="0" baseline="0" noProof="0" dirty="0">
              <a:ln>
                <a:noFill/>
              </a:ln>
              <a:solidFill>
                <a:prstClr val="black"/>
              </a:solidFill>
              <a:effectLst/>
              <a:uLnTx/>
              <a:uFillTx/>
              <a:latin typeface="Century Gothic"/>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ZA" sz="1000" b="0" i="1" u="none" strike="noStrike" kern="1200" cap="none" spc="0" normalizeH="0" baseline="0" noProof="0" dirty="0">
                <a:ln>
                  <a:noFill/>
                </a:ln>
                <a:solidFill>
                  <a:srgbClr val="404040"/>
                </a:solidFill>
                <a:effectLst/>
                <a:uLnTx/>
                <a:uFillTx/>
                <a:latin typeface="Century Gothic"/>
                <a:ea typeface="Calibri" panose="020F0502020204030204" pitchFamily="34" charset="0"/>
                <a:cs typeface="Times New Roman" panose="02020603050405020304" pitchFamily="18" charset="0"/>
              </a:rPr>
              <a:t>Due to rounding, percentages do not always add up to 100.</a:t>
            </a:r>
            <a:endParaRPr kumimoji="0" lang="en-ZA" sz="1000" b="0" i="1" u="none" strike="noStrike" kern="1200" cap="none" spc="0" normalizeH="0" baseline="0" noProof="0" dirty="0">
              <a:ln>
                <a:noFill/>
              </a:ln>
              <a:solidFill>
                <a:prstClr val="black"/>
              </a:solidFill>
              <a:effectLst/>
              <a:uLnTx/>
              <a:uFillTx/>
              <a:latin typeface="Century Gothic"/>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ZA" sz="1000" b="0" i="1" u="none" strike="noStrike" kern="1200" cap="none" spc="0" normalizeH="0" baseline="0" noProof="0" dirty="0">
                <a:ln>
                  <a:noFill/>
                </a:ln>
                <a:solidFill>
                  <a:srgbClr val="404040"/>
                </a:solidFill>
                <a:effectLst/>
                <a:uLnTx/>
                <a:uFillTx/>
                <a:latin typeface="Century Gothic"/>
                <a:ea typeface="Calibri" panose="020F0502020204030204" pitchFamily="34" charset="0"/>
                <a:cs typeface="Times New Roman" panose="02020603050405020304" pitchFamily="18" charset="0"/>
              </a:rPr>
              <a:t>*Th</a:t>
            </a:r>
            <a:r>
              <a:rPr kumimoji="0" lang="en-ZA" sz="1000" b="0" i="0" u="none" strike="noStrike" kern="0" cap="none" spc="0" normalizeH="0" baseline="0" noProof="0" dirty="0">
                <a:ln>
                  <a:noFill/>
                </a:ln>
                <a:solidFill>
                  <a:prstClr val="black"/>
                </a:solidFill>
                <a:effectLst/>
                <a:uLnTx/>
                <a:uFillTx/>
                <a:latin typeface="Century Gothic"/>
                <a:ea typeface="+mn-ea"/>
                <a:cs typeface="+mn-cs"/>
              </a:rPr>
              <a:t>e targets reflected as” 0” were not taken into account</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000" b="0" i="0" u="none" strike="noStrike" kern="0" cap="none" spc="0" normalizeH="0" baseline="0" noProof="0" dirty="0" err="1">
                <a:ln>
                  <a:noFill/>
                </a:ln>
                <a:solidFill>
                  <a:prstClr val="black"/>
                </a:solidFill>
                <a:effectLst/>
                <a:uLnTx/>
                <a:uFillTx/>
                <a:latin typeface="Century Gothic"/>
                <a:ea typeface="+mn-ea"/>
                <a:cs typeface="+mn-cs"/>
              </a:rPr>
              <a:t>eQPR</a:t>
            </a:r>
            <a:r>
              <a:rPr kumimoji="0" lang="en-US" sz="1000" b="0" i="0" u="none" strike="noStrike" kern="0" cap="none" spc="0" normalizeH="0" baseline="0" noProof="0" dirty="0">
                <a:ln>
                  <a:noFill/>
                </a:ln>
                <a:solidFill>
                  <a:prstClr val="black"/>
                </a:solidFill>
                <a:effectLst/>
                <a:uLnTx/>
                <a:uFillTx/>
                <a:latin typeface="Century Gothic"/>
                <a:ea typeface="+mn-ea"/>
                <a:cs typeface="+mn-cs"/>
              </a:rPr>
              <a:t> system does not allow for round off decimal points</a:t>
            </a:r>
            <a:endParaRPr kumimoji="0" lang="en-ZA" sz="1000" b="0" i="0" u="none" strike="noStrike" kern="0" cap="none" spc="0" normalizeH="0" baseline="0" noProof="0" dirty="0">
              <a:ln>
                <a:noFill/>
              </a:ln>
              <a:solidFill>
                <a:prstClr val="black"/>
              </a:solidFill>
              <a:effectLst/>
              <a:uLnTx/>
              <a:uFillTx/>
              <a:latin typeface="Century Gothic"/>
              <a:ea typeface="+mn-ea"/>
              <a:cs typeface="+mn-cs"/>
            </a:endParaRPr>
          </a:p>
        </p:txBody>
      </p:sp>
      <p:sp>
        <p:nvSpPr>
          <p:cNvPr id="2" name="Title 1">
            <a:extLst>
              <a:ext uri="{FF2B5EF4-FFF2-40B4-BE49-F238E27FC236}">
                <a16:creationId xmlns:a16="http://schemas.microsoft.com/office/drawing/2014/main" xmlns="" id="{7C5D111E-36AD-D0FB-D4CA-FAC11FCF37D7}"/>
              </a:ext>
            </a:extLst>
          </p:cNvPr>
          <p:cNvSpPr>
            <a:spLocks noGrp="1"/>
          </p:cNvSpPr>
          <p:nvPr>
            <p:ph type="title"/>
          </p:nvPr>
        </p:nvSpPr>
        <p:spPr/>
        <p:txBody>
          <a:bodyPr/>
          <a:lstStyle/>
          <a:p>
            <a:r>
              <a:rPr lang="en-US" dirty="0"/>
              <a:t>Overall achievement: PSIP performance indicator targets</a:t>
            </a:r>
            <a:endParaRPr lang="en-ZA" dirty="0"/>
          </a:p>
        </p:txBody>
      </p:sp>
      <p:pic>
        <p:nvPicPr>
          <p:cNvPr id="3" name="Picture 2">
            <a:extLst>
              <a:ext uri="{FF2B5EF4-FFF2-40B4-BE49-F238E27FC236}">
                <a16:creationId xmlns:a16="http://schemas.microsoft.com/office/drawing/2014/main" xmlns="" id="{4CBF8141-A8C6-7494-A419-DA67C04AC6F2}"/>
              </a:ext>
            </a:extLst>
          </p:cNvPr>
          <p:cNvPicPr>
            <a:picLocks noChangeAspect="1"/>
          </p:cNvPicPr>
          <p:nvPr/>
        </p:nvPicPr>
        <p:blipFill>
          <a:blip r:embed="rId2" cstate="print"/>
          <a:stretch>
            <a:fillRect/>
          </a:stretch>
        </p:blipFill>
        <p:spPr>
          <a:xfrm>
            <a:off x="268884" y="951543"/>
            <a:ext cx="11712574" cy="4954913"/>
          </a:xfrm>
          <a:prstGeom prst="rect">
            <a:avLst/>
          </a:prstGeom>
        </p:spPr>
      </p:pic>
    </p:spTree>
    <p:extLst>
      <p:ext uri="{BB962C8B-B14F-4D97-AF65-F5344CB8AC3E}">
        <p14:creationId xmlns:p14="http://schemas.microsoft.com/office/powerpoint/2010/main" xmlns="" val="2472795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14540A-0B93-AA1D-3A14-510814804BED}"/>
              </a:ext>
            </a:extLst>
          </p:cNvPr>
          <p:cNvSpPr>
            <a:spLocks noGrp="1"/>
          </p:cNvSpPr>
          <p:nvPr>
            <p:ph type="title"/>
          </p:nvPr>
        </p:nvSpPr>
        <p:spPr/>
        <p:txBody>
          <a:bodyPr/>
          <a:lstStyle/>
          <a:p>
            <a:r>
              <a:rPr lang="en-ZA" dirty="0"/>
              <a:t>Overall achievements: PSIP average performance</a:t>
            </a:r>
          </a:p>
        </p:txBody>
      </p:sp>
      <p:graphicFrame>
        <p:nvGraphicFramePr>
          <p:cNvPr id="4" name="Chart 3">
            <a:extLst>
              <a:ext uri="{FF2B5EF4-FFF2-40B4-BE49-F238E27FC236}">
                <a16:creationId xmlns:a16="http://schemas.microsoft.com/office/drawing/2014/main" xmlns="" id="{0B38DDF4-C2B1-5919-A939-BE8B7AF69193}"/>
              </a:ext>
            </a:extLst>
          </p:cNvPr>
          <p:cNvGraphicFramePr/>
          <p:nvPr/>
        </p:nvGraphicFramePr>
        <p:xfrm>
          <a:off x="393700" y="1093304"/>
          <a:ext cx="11462939" cy="47012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40876202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898A2E3F-007E-493C-B324-BCF6D25DCDE9}"/>
              </a:ext>
            </a:extLst>
          </p:cNvPr>
          <p:cNvSpPr>
            <a:spLocks noGrp="1"/>
          </p:cNvSpPr>
          <p:nvPr>
            <p:ph type="body" sz="quarter" idx="12"/>
          </p:nvPr>
        </p:nvSpPr>
        <p:spPr>
          <a:xfrm>
            <a:off x="814918" y="2276873"/>
            <a:ext cx="11041721" cy="2434464"/>
          </a:xfrm>
        </p:spPr>
        <p:txBody>
          <a:bodyPr>
            <a:normAutofit/>
          </a:bodyPr>
          <a:lstStyle/>
          <a:p>
            <a:pPr lvl="0">
              <a:defRPr/>
            </a:pPr>
            <a:r>
              <a:rPr lang="en-US" b="1" dirty="0"/>
              <a:t>Provincial performance towards the Provincial Strategic Implementation Plan (PSIP)</a:t>
            </a:r>
          </a:p>
          <a:p>
            <a:endParaRPr lang="en-GB" dirty="0"/>
          </a:p>
        </p:txBody>
      </p:sp>
      <p:sp>
        <p:nvSpPr>
          <p:cNvPr id="3" name="Rectangle 2">
            <a:extLst>
              <a:ext uri="{FF2B5EF4-FFF2-40B4-BE49-F238E27FC236}">
                <a16:creationId xmlns:a16="http://schemas.microsoft.com/office/drawing/2014/main" xmlns="" id="{ADF2994F-34F5-4EC5-AD2D-4DB9CDC67F17}"/>
              </a:ext>
            </a:extLst>
          </p:cNvPr>
          <p:cNvSpPr/>
          <p:nvPr/>
        </p:nvSpPr>
        <p:spPr>
          <a:xfrm>
            <a:off x="742044" y="4190528"/>
            <a:ext cx="10283686" cy="307777"/>
          </a:xfrm>
          <a:prstGeom prst="rect">
            <a:avLst/>
          </a:prstGeom>
        </p:spPr>
        <p:txBody>
          <a:bodyPr wrap="square">
            <a:spAutoFit/>
          </a:bodyPr>
          <a:lstStyle/>
          <a:p>
            <a:pPr>
              <a:defRPr/>
            </a:pPr>
            <a:r>
              <a:rPr lang="en-ZA" sz="1400" b="1" dirty="0">
                <a:solidFill>
                  <a:schemeClr val="bg1"/>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*To note: PSIP Central Reporting Tool is a separate reporting process from the eQPRS.</a:t>
            </a:r>
            <a:endParaRPr lang="en-ZA" sz="1100" b="1" dirty="0">
              <a:solidFill>
                <a:schemeClr val="bg1"/>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19329138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6CD17C-4B0F-8E7C-1C46-C015C55E8F30}"/>
              </a:ext>
            </a:extLst>
          </p:cNvPr>
          <p:cNvSpPr>
            <a:spLocks noGrp="1"/>
          </p:cNvSpPr>
          <p:nvPr>
            <p:ph type="title"/>
          </p:nvPr>
        </p:nvSpPr>
        <p:spPr/>
        <p:txBody>
          <a:bodyPr/>
          <a:lstStyle/>
          <a:p>
            <a:r>
              <a:rPr lang="en-US" dirty="0"/>
              <a:t>Performance towards PSIP</a:t>
            </a:r>
            <a:endParaRPr lang="en-ZA" dirty="0"/>
          </a:p>
        </p:txBody>
      </p:sp>
      <p:graphicFrame>
        <p:nvGraphicFramePr>
          <p:cNvPr id="5" name="Table 4">
            <a:extLst>
              <a:ext uri="{FF2B5EF4-FFF2-40B4-BE49-F238E27FC236}">
                <a16:creationId xmlns:a16="http://schemas.microsoft.com/office/drawing/2014/main" xmlns="" id="{E81C89DF-9494-4EF9-B0C8-D8DB621ADE7E}"/>
              </a:ext>
            </a:extLst>
          </p:cNvPr>
          <p:cNvGraphicFramePr>
            <a:graphicFrameLocks noGrp="1"/>
          </p:cNvGraphicFramePr>
          <p:nvPr/>
        </p:nvGraphicFramePr>
        <p:xfrm>
          <a:off x="393701" y="999784"/>
          <a:ext cx="11462941" cy="5770110"/>
        </p:xfrm>
        <a:graphic>
          <a:graphicData uri="http://schemas.openxmlformats.org/drawingml/2006/table">
            <a:tbl>
              <a:tblPr firstRow="1" bandRow="1">
                <a:tableStyleId>{5940675A-B579-460E-94D1-54222C63F5DA}</a:tableStyleId>
              </a:tblPr>
              <a:tblGrid>
                <a:gridCol w="914104">
                  <a:extLst>
                    <a:ext uri="{9D8B030D-6E8A-4147-A177-3AD203B41FA5}">
                      <a16:colId xmlns:a16="http://schemas.microsoft.com/office/drawing/2014/main" xmlns="" val="3061541074"/>
                    </a:ext>
                  </a:extLst>
                </a:gridCol>
                <a:gridCol w="9451635">
                  <a:extLst>
                    <a:ext uri="{9D8B030D-6E8A-4147-A177-3AD203B41FA5}">
                      <a16:colId xmlns:a16="http://schemas.microsoft.com/office/drawing/2014/main" xmlns="" val="3913613867"/>
                    </a:ext>
                  </a:extLst>
                </a:gridCol>
                <a:gridCol w="1097202">
                  <a:extLst>
                    <a:ext uri="{9D8B030D-6E8A-4147-A177-3AD203B41FA5}">
                      <a16:colId xmlns:a16="http://schemas.microsoft.com/office/drawing/2014/main" xmlns="" val="228886815"/>
                    </a:ext>
                  </a:extLst>
                </a:gridCol>
              </a:tblGrid>
              <a:tr h="292281">
                <a:tc>
                  <a:txBody>
                    <a:bodyPr/>
                    <a:lstStyle/>
                    <a:p>
                      <a:pPr algn="ctr"/>
                      <a:r>
                        <a:rPr lang="en-ZA" sz="1200" b="1" dirty="0"/>
                        <a:t>Institution</a:t>
                      </a:r>
                      <a:endParaRPr lang="en-US" sz="1200" b="1" dirty="0"/>
                    </a:p>
                  </a:txBody>
                  <a:tcPr>
                    <a:solidFill>
                      <a:schemeClr val="tx2">
                        <a:lumMod val="20000"/>
                        <a:lumOff val="80000"/>
                      </a:schemeClr>
                    </a:solidFill>
                  </a:tcPr>
                </a:tc>
                <a:tc>
                  <a:txBody>
                    <a:bodyPr/>
                    <a:lstStyle/>
                    <a:p>
                      <a:pPr algn="ctr"/>
                      <a:r>
                        <a:rPr lang="en-ZA" sz="1200" b="1" dirty="0"/>
                        <a:t>Quarterly Performance</a:t>
                      </a:r>
                      <a:endParaRPr lang="en-US" sz="1200" b="1" dirty="0"/>
                    </a:p>
                  </a:txBody>
                  <a:tcPr>
                    <a:solidFill>
                      <a:schemeClr val="tx2">
                        <a:lumMod val="20000"/>
                        <a:lumOff val="80000"/>
                      </a:schemeClr>
                    </a:solidFill>
                  </a:tcPr>
                </a:tc>
                <a:tc>
                  <a:txBody>
                    <a:bodyPr/>
                    <a:lstStyle/>
                    <a:p>
                      <a:pPr algn="ctr"/>
                      <a:r>
                        <a:rPr lang="en-ZA" sz="1200" b="1" dirty="0"/>
                        <a:t>PSIP</a:t>
                      </a:r>
                      <a:endParaRPr lang="en-US" sz="1200" b="1" dirty="0"/>
                    </a:p>
                  </a:txBody>
                  <a:tcPr>
                    <a:solidFill>
                      <a:schemeClr val="tx2">
                        <a:lumMod val="20000"/>
                        <a:lumOff val="80000"/>
                      </a:schemeClr>
                    </a:solidFill>
                  </a:tcPr>
                </a:tc>
                <a:extLst>
                  <a:ext uri="{0D108BD9-81ED-4DB2-BD59-A6C34878D82A}">
                    <a16:rowId xmlns:a16="http://schemas.microsoft.com/office/drawing/2014/main" xmlns="" val="3490794451"/>
                  </a:ext>
                </a:extLst>
              </a:tr>
              <a:tr h="384335">
                <a:tc>
                  <a:txBody>
                    <a:bodyPr/>
                    <a:lstStyle/>
                    <a:p>
                      <a:pPr algn="ctr"/>
                      <a:r>
                        <a:rPr lang="en-ZA" sz="1200" b="1" dirty="0"/>
                        <a:t>PT</a:t>
                      </a:r>
                      <a:endParaRPr lang="en-US" sz="1200" b="1" dirty="0"/>
                    </a:p>
                  </a:txBody>
                  <a:tcPr/>
                </a:tc>
                <a:tc>
                  <a:txBody>
                    <a:bodyPr/>
                    <a:lstStyle/>
                    <a:p>
                      <a:pPr marL="171450" marR="0" lvl="0" indent="-171450" algn="just" defTabSz="914400" rtl="0" eaLnBrk="1" fontAlgn="auto" latinLnBrk="0" hangingPunct="1">
                        <a:lnSpc>
                          <a:spcPct val="100000"/>
                        </a:lnSpc>
                        <a:spcBef>
                          <a:spcPts val="0"/>
                        </a:spcBef>
                        <a:spcAft>
                          <a:spcPts val="100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Initiated developing and implementing </a:t>
                      </a: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an in-house eProcurement System</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for WC.</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All RFQs advertised via eProcurement System and 11 839 business opportunities advertised during Q1:2022/23.</a:t>
                      </a:r>
                      <a:endParaRPr kumimoji="0" 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a:tc>
                <a:tc>
                  <a:txBody>
                    <a:bodyPr/>
                    <a:lstStyle/>
                    <a:p>
                      <a:pPr marL="0" marR="0" lvl="0" indent="0" algn="ctr" defTabSz="914400" rtl="0" eaLnBrk="1" fontAlgn="auto" latinLnBrk="0" hangingPunct="1">
                        <a:lnSpc>
                          <a:spcPct val="115000"/>
                        </a:lnSpc>
                        <a:spcBef>
                          <a:spcPts val="1200"/>
                        </a:spcBef>
                        <a:spcAft>
                          <a:spcPts val="1200"/>
                        </a:spcAft>
                        <a:buClrTx/>
                        <a:buSzTx/>
                        <a:buFontTx/>
                        <a:buNone/>
                        <a:tabLst/>
                        <a:defRPr/>
                      </a:pPr>
                      <a:r>
                        <a:rPr kumimoji="0" lang="en-ZA" sz="1200" b="1" u="none" strike="noStrike" kern="1200" cap="none" spc="0" normalizeH="0" baseline="0" noProof="0" dirty="0">
                          <a:ln>
                            <a:noFill/>
                          </a:ln>
                          <a:solidFill>
                            <a:srgbClr val="001489"/>
                          </a:solidFill>
                          <a:effectLst/>
                          <a:uLnTx/>
                          <a:uFillTx/>
                        </a:rPr>
                        <a:t>Jobs</a:t>
                      </a:r>
                      <a:endParaRPr kumimoji="0" lang="en-ZA" sz="1200" b="1" i="0" u="none" strike="noStrike" kern="1200" cap="none" spc="0" normalizeH="0" baseline="0" noProof="0" dirty="0">
                        <a:ln>
                          <a:noFill/>
                        </a:ln>
                        <a:solidFill>
                          <a:srgbClr val="001489"/>
                        </a:solidFill>
                        <a:effectLst/>
                        <a:uLnTx/>
                        <a:uFillTx/>
                        <a:latin typeface="Century Gothic" panose="020B0502020202020204" pitchFamily="34" charset="0"/>
                        <a:ea typeface="+mn-ea"/>
                        <a:cs typeface="+mn-cs"/>
                      </a:endParaRPr>
                    </a:p>
                  </a:txBody>
                  <a:tcPr/>
                </a:tc>
                <a:extLst>
                  <a:ext uri="{0D108BD9-81ED-4DB2-BD59-A6C34878D82A}">
                    <a16:rowId xmlns:a16="http://schemas.microsoft.com/office/drawing/2014/main" xmlns="" val="244984963"/>
                  </a:ext>
                </a:extLst>
              </a:tr>
              <a:tr h="330360">
                <a:tc>
                  <a:txBody>
                    <a:bodyPr/>
                    <a:lstStyle/>
                    <a:p>
                      <a:pPr algn="ctr"/>
                      <a:r>
                        <a:rPr lang="en-ZA" sz="1200" b="1" dirty="0"/>
                        <a:t>DLG</a:t>
                      </a:r>
                      <a:endParaRPr lang="en-US" sz="1200" b="1" dirty="0"/>
                    </a:p>
                  </a:txBody>
                  <a:tcPr/>
                </a:tc>
                <a:tc>
                  <a:txBody>
                    <a:bodyPr/>
                    <a:lstStyle/>
                    <a:p>
                      <a:pPr marL="171450" marR="0" lvl="0" indent="-171450" algn="just" defTabSz="914400" rtl="0" eaLnBrk="1" fontAlgn="auto" latinLnBrk="0" hangingPunct="1">
                        <a:lnSpc>
                          <a:spcPct val="100000"/>
                        </a:lnSpc>
                        <a:spcBef>
                          <a:spcPts val="0"/>
                        </a:spcBef>
                        <a:spcAft>
                          <a:spcPts val="100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325 000 service requests were processed through </a:t>
                      </a:r>
                      <a:r>
                        <a:rPr kumimoji="0" lang="en-ZA" sz="12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Thusong</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Service centres Q1:2022/23.</a:t>
                      </a:r>
                      <a:endParaRPr kumimoji="0" lang="en-ZA" sz="2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15000"/>
                        </a:lnSpc>
                        <a:spcBef>
                          <a:spcPts val="1200"/>
                        </a:spcBef>
                        <a:spcAft>
                          <a:spcPts val="1200"/>
                        </a:spcAft>
                        <a:buClrTx/>
                        <a:buSzTx/>
                        <a:buFontTx/>
                        <a:buNone/>
                        <a:tabLst/>
                        <a:defRPr/>
                      </a:pPr>
                      <a:r>
                        <a:rPr kumimoji="0" lang="en-ZA" sz="1200" b="1" i="0" u="none" strike="noStrike" kern="1200" cap="none" spc="0" normalizeH="0" baseline="0" noProof="0" dirty="0">
                          <a:ln>
                            <a:noFill/>
                          </a:ln>
                          <a:solidFill>
                            <a:srgbClr val="001489"/>
                          </a:solidFill>
                          <a:effectLst/>
                          <a:uLnTx/>
                          <a:uFillTx/>
                          <a:latin typeface="Century Gothic" panose="020B0502020202020204" pitchFamily="34" charset="0"/>
                          <a:ea typeface="+mn-ea"/>
                          <a:cs typeface="+mn-cs"/>
                        </a:rPr>
                        <a:t>Wellbeing</a:t>
                      </a:r>
                    </a:p>
                  </a:txBody>
                  <a:tcPr/>
                </a:tc>
                <a:extLst>
                  <a:ext uri="{0D108BD9-81ED-4DB2-BD59-A6C34878D82A}">
                    <a16:rowId xmlns:a16="http://schemas.microsoft.com/office/drawing/2014/main" xmlns="" val="2814937225"/>
                  </a:ext>
                </a:extLst>
              </a:tr>
              <a:tr h="400050">
                <a:tc rowSpan="2">
                  <a:txBody>
                    <a:bodyPr/>
                    <a:lstStyle/>
                    <a:p>
                      <a:pPr algn="ctr"/>
                      <a:r>
                        <a:rPr lang="en-ZA" sz="1200" b="1" dirty="0"/>
                        <a:t>DEA&amp;DP</a:t>
                      </a:r>
                      <a:endParaRPr lang="en-US" sz="1200" b="1" dirty="0"/>
                    </a:p>
                  </a:txBody>
                  <a:tcPr/>
                </a:tc>
                <a:tc>
                  <a:txBody>
                    <a:bodyPr/>
                    <a:lstStyle/>
                    <a:p>
                      <a:pPr marL="171450" marR="0" lvl="0" indent="-171450" algn="just" defTabSz="914400" rtl="0" eaLnBrk="1" fontAlgn="auto" latinLnBrk="0" hangingPunct="1">
                        <a:lnSpc>
                          <a:spcPct val="100000"/>
                        </a:lnSpc>
                        <a:spcBef>
                          <a:spcPts val="0"/>
                        </a:spcBef>
                        <a:spcAft>
                          <a:spcPts val="100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Finalised 58 </a:t>
                      </a: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Environmental Impact Assessment (EIA) applications</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within legislated time frames </a:t>
                      </a:r>
                    </a:p>
                  </a:txBody>
                  <a:tcPr/>
                </a:tc>
                <a:tc>
                  <a:txBody>
                    <a:bodyPr/>
                    <a:lstStyle/>
                    <a:p>
                      <a:pPr marL="0" marR="0" lvl="0" indent="0" algn="ctr" defTabSz="914400" rtl="0" eaLnBrk="1" fontAlgn="auto" latinLnBrk="0" hangingPunct="1">
                        <a:lnSpc>
                          <a:spcPct val="115000"/>
                        </a:lnSpc>
                        <a:spcBef>
                          <a:spcPts val="1200"/>
                        </a:spcBef>
                        <a:spcAft>
                          <a:spcPts val="1200"/>
                        </a:spcAft>
                        <a:buClrTx/>
                        <a:buSzTx/>
                        <a:buFontTx/>
                        <a:buNone/>
                        <a:tabLst/>
                        <a:defRPr/>
                      </a:pPr>
                      <a:r>
                        <a:rPr kumimoji="0" lang="en-ZA" sz="1200" b="1" i="0" u="none" strike="noStrike" kern="1200" cap="none" spc="0" normalizeH="0" baseline="0" noProof="0" dirty="0">
                          <a:ln>
                            <a:noFill/>
                          </a:ln>
                          <a:solidFill>
                            <a:srgbClr val="001489"/>
                          </a:solidFill>
                          <a:effectLst/>
                          <a:uLnTx/>
                          <a:uFillTx/>
                          <a:latin typeface="Century Gothic" panose="020B0502020202020204" pitchFamily="34" charset="0"/>
                          <a:ea typeface="+mn-ea"/>
                          <a:cs typeface="+mn-cs"/>
                        </a:rPr>
                        <a:t>Jobs</a:t>
                      </a:r>
                    </a:p>
                  </a:txBody>
                  <a:tcPr/>
                </a:tc>
                <a:extLst>
                  <a:ext uri="{0D108BD9-81ED-4DB2-BD59-A6C34878D82A}">
                    <a16:rowId xmlns:a16="http://schemas.microsoft.com/office/drawing/2014/main" xmlns="" val="3309062064"/>
                  </a:ext>
                </a:extLst>
              </a:tr>
              <a:tr h="377030">
                <a:tc vMerge="1">
                  <a:txBody>
                    <a:bodyPr/>
                    <a:lstStyle/>
                    <a:p>
                      <a:pPr algn="ctr"/>
                      <a:endParaRPr lang="en-US" sz="1200" b="1" dirty="0"/>
                    </a:p>
                  </a:txBody>
                  <a:tcPr/>
                </a:tc>
                <a:tc>
                  <a:txBody>
                    <a:bodyPr/>
                    <a:lstStyle/>
                    <a:p>
                      <a:pPr marL="171450" marR="0" lvl="0" indent="-171450" algn="just" defTabSz="914400" rtl="0" eaLnBrk="1" fontAlgn="auto" latinLnBrk="0" hangingPunct="1">
                        <a:lnSpc>
                          <a:spcPct val="100000"/>
                        </a:lnSpc>
                        <a:spcBef>
                          <a:spcPts val="0"/>
                        </a:spcBef>
                        <a:spcAft>
                          <a:spcPts val="1000"/>
                        </a:spcAft>
                        <a:buClrTx/>
                        <a:buSzTx/>
                        <a:buFont typeface="Arial" panose="020B0604020202020204" pitchFamily="34" charset="0"/>
                        <a:buChar char="•"/>
                        <a:tabLst/>
                        <a:defRPr/>
                      </a:pP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RSEP programme</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implemented in 8 WC towns. </a:t>
                      </a:r>
                      <a:endParaRPr kumimoji="0" lang="en-ZA"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15000"/>
                        </a:lnSpc>
                        <a:spcBef>
                          <a:spcPts val="1200"/>
                        </a:spcBef>
                        <a:spcAft>
                          <a:spcPts val="1200"/>
                        </a:spcAft>
                        <a:buClrTx/>
                        <a:buSzTx/>
                        <a:buFontTx/>
                        <a:buNone/>
                        <a:tabLst/>
                        <a:defRPr/>
                      </a:pPr>
                      <a:r>
                        <a:rPr kumimoji="0" lang="en-ZA" sz="1200" b="1" i="0" u="none" strike="noStrike" kern="1200" cap="none" spc="0" normalizeH="0" baseline="0" noProof="0" dirty="0">
                          <a:ln>
                            <a:noFill/>
                          </a:ln>
                          <a:solidFill>
                            <a:srgbClr val="001489"/>
                          </a:solidFill>
                          <a:effectLst/>
                          <a:uLnTx/>
                          <a:uFillTx/>
                          <a:latin typeface="Century Gothic" panose="020B0502020202020204" pitchFamily="34" charset="0"/>
                          <a:ea typeface="+mn-ea"/>
                          <a:cs typeface="+mn-cs"/>
                        </a:rPr>
                        <a:t>Safety</a:t>
                      </a:r>
                    </a:p>
                  </a:txBody>
                  <a:tcPr/>
                </a:tc>
                <a:extLst>
                  <a:ext uri="{0D108BD9-81ED-4DB2-BD59-A6C34878D82A}">
                    <a16:rowId xmlns:a16="http://schemas.microsoft.com/office/drawing/2014/main" xmlns="" val="1529578515"/>
                  </a:ext>
                </a:extLst>
              </a:tr>
              <a:tr h="0">
                <a:tc>
                  <a:txBody>
                    <a:bodyPr/>
                    <a:lstStyle/>
                    <a:p>
                      <a:pPr algn="ctr"/>
                      <a:r>
                        <a:rPr lang="en-ZA" sz="1200" b="1" dirty="0"/>
                        <a:t>DCAS</a:t>
                      </a:r>
                      <a:endParaRPr lang="en-US" sz="1200" b="1" dirty="0"/>
                    </a:p>
                  </a:txBody>
                  <a:tcPr/>
                </a:tc>
                <a:tc>
                  <a:txBody>
                    <a:bodyPr/>
                    <a:lstStyle/>
                    <a:p>
                      <a:pPr marL="171450" marR="0" lvl="0" indent="-171450" algn="just"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WC Library Service presented </a:t>
                      </a: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5 149 </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literacy interventions. </a:t>
                      </a:r>
                    </a:p>
                    <a:p>
                      <a:pPr marL="171450" marR="0" lvl="0" indent="-171450" algn="just"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229 libraries continued support through Rural Libraries Connectivity Project providing public internet access.</a:t>
                      </a:r>
                    </a:p>
                    <a:p>
                      <a:pPr marL="171450" marR="0" lvl="0" indent="-171450" algn="just"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Created </a:t>
                      </a: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2 163 youth in service opportunities.</a:t>
                      </a:r>
                      <a:endPar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15000"/>
                        </a:lnSpc>
                        <a:spcBef>
                          <a:spcPts val="1200"/>
                        </a:spcBef>
                        <a:spcAft>
                          <a:spcPts val="1200"/>
                        </a:spcAft>
                        <a:buClrTx/>
                        <a:buSzTx/>
                        <a:buFontTx/>
                        <a:buNone/>
                        <a:tabLst/>
                        <a:defRPr/>
                      </a:pPr>
                      <a:r>
                        <a:rPr kumimoji="0" lang="en-ZA" sz="1200" b="1" i="0" u="none" strike="noStrike" kern="1200" cap="none" spc="0" normalizeH="0" baseline="0" noProof="0" dirty="0">
                          <a:ln>
                            <a:noFill/>
                          </a:ln>
                          <a:solidFill>
                            <a:srgbClr val="001489"/>
                          </a:solidFill>
                          <a:effectLst/>
                          <a:uLnTx/>
                          <a:uFillTx/>
                          <a:latin typeface="Century Gothic" panose="020B0502020202020204" pitchFamily="34" charset="0"/>
                          <a:ea typeface="+mn-ea"/>
                          <a:cs typeface="+mn-cs"/>
                        </a:rPr>
                        <a:t>Wellbeing</a:t>
                      </a:r>
                    </a:p>
                  </a:txBody>
                  <a:tcPr/>
                </a:tc>
                <a:extLst>
                  <a:ext uri="{0D108BD9-81ED-4DB2-BD59-A6C34878D82A}">
                    <a16:rowId xmlns:a16="http://schemas.microsoft.com/office/drawing/2014/main" xmlns="" val="915627788"/>
                  </a:ext>
                </a:extLst>
              </a:tr>
              <a:tr h="237458">
                <a:tc rowSpan="2">
                  <a:txBody>
                    <a:bodyPr/>
                    <a:lstStyle/>
                    <a:p>
                      <a:pPr algn="ctr"/>
                      <a:r>
                        <a:rPr lang="en-ZA" sz="1200" b="1" dirty="0"/>
                        <a:t>DOH</a:t>
                      </a:r>
                      <a:endParaRPr lang="en-US" sz="1200" b="1" dirty="0"/>
                    </a:p>
                  </a:txBody>
                  <a:tcPr/>
                </a:tc>
                <a:tc>
                  <a:txBody>
                    <a:bodyPr/>
                    <a:lstStyle/>
                    <a:p>
                      <a:pPr marL="171450" marR="0" lvl="0" indent="-171450" algn="just" defTabSz="914400" rtl="0" eaLnBrk="1" fontAlgn="auto" latinLnBrk="0" hangingPunct="1">
                        <a:lnSpc>
                          <a:spcPct val="100000"/>
                        </a:lnSpc>
                        <a:spcBef>
                          <a:spcPts val="0"/>
                        </a:spcBef>
                        <a:spcAft>
                          <a:spcPts val="100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Advanced planning stage of the </a:t>
                      </a: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Violence Prevention Unit</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a:t>
                      </a:r>
                    </a:p>
                  </a:txBody>
                  <a:tcPr/>
                </a:tc>
                <a:tc>
                  <a:txBody>
                    <a:bodyPr/>
                    <a:lstStyle/>
                    <a:p>
                      <a:pPr marL="0" marR="0" lvl="0" indent="0" algn="ctr" defTabSz="914400" rtl="0" eaLnBrk="1" fontAlgn="auto" latinLnBrk="0" hangingPunct="1">
                        <a:lnSpc>
                          <a:spcPct val="115000"/>
                        </a:lnSpc>
                        <a:spcBef>
                          <a:spcPts val="1200"/>
                        </a:spcBef>
                        <a:spcAft>
                          <a:spcPts val="1200"/>
                        </a:spcAft>
                        <a:buClrTx/>
                        <a:buSzTx/>
                        <a:buFontTx/>
                        <a:buNone/>
                        <a:tabLst/>
                        <a:defRPr/>
                      </a:pPr>
                      <a:r>
                        <a:rPr kumimoji="0" lang="en-ZA" sz="1200" b="1" i="0" u="none" strike="noStrike" kern="1200" cap="none" spc="0" normalizeH="0" baseline="0" noProof="0" dirty="0">
                          <a:ln>
                            <a:noFill/>
                          </a:ln>
                          <a:solidFill>
                            <a:srgbClr val="001489"/>
                          </a:solidFill>
                          <a:effectLst/>
                          <a:uLnTx/>
                          <a:uFillTx/>
                          <a:latin typeface="Century Gothic" panose="020B0502020202020204" pitchFamily="34" charset="0"/>
                          <a:ea typeface="+mn-ea"/>
                          <a:cs typeface="+mn-cs"/>
                        </a:rPr>
                        <a:t>Safety</a:t>
                      </a:r>
                    </a:p>
                  </a:txBody>
                  <a:tcPr/>
                </a:tc>
                <a:extLst>
                  <a:ext uri="{0D108BD9-81ED-4DB2-BD59-A6C34878D82A}">
                    <a16:rowId xmlns:a16="http://schemas.microsoft.com/office/drawing/2014/main" xmlns="" val="3658313719"/>
                  </a:ext>
                </a:extLst>
              </a:tr>
              <a:tr h="249541">
                <a:tc vMerge="1">
                  <a:txBody>
                    <a:bodyPr/>
                    <a:lstStyle/>
                    <a:p>
                      <a:pPr algn="ctr"/>
                      <a:endParaRPr lang="en-US" sz="1200" b="1" dirty="0"/>
                    </a:p>
                  </a:txBody>
                  <a:tcPr/>
                </a:tc>
                <a:tc>
                  <a:txBody>
                    <a:bodyPr/>
                    <a:lstStyle/>
                    <a:p>
                      <a:pPr marL="171450" marR="0" lvl="0" indent="-171450" algn="just"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Immunisation </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under 1 years old dropped from 89% to 82.7% being immunised in the first quarter. </a:t>
                      </a:r>
                    </a:p>
                    <a:p>
                      <a:pPr marL="171450" marR="0" lvl="0" indent="-171450" algn="just"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Training healthcare workers completed in Garden Route District (300) and Central Karoo (40). </a:t>
                      </a:r>
                    </a:p>
                    <a:p>
                      <a:pPr marL="171450" marR="0" lvl="0" indent="-171450" algn="just"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74.5% of pregnant women had their first antenatal visit before 20 weeks,</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exceeding the quarterly target of 73.6%.</a:t>
                      </a:r>
                    </a:p>
                    <a:p>
                      <a:pPr marL="171450" marR="0" lvl="0" indent="-171450" algn="just"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Drug-sensitive clients lost to follow-up rate (DS-TB client LTF) was much higher than the quarterly target of 13.7%, at 18.94% -</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TB Response plan in place to address.</a:t>
                      </a:r>
                    </a:p>
                  </a:txBody>
                  <a:tcPr/>
                </a:tc>
                <a:tc>
                  <a:txBody>
                    <a:bodyPr/>
                    <a:lstStyle/>
                    <a:p>
                      <a:pPr marL="0" marR="0" lvl="0" indent="0" algn="ctr" defTabSz="914400" rtl="0" eaLnBrk="1" fontAlgn="auto" latinLnBrk="0" hangingPunct="1">
                        <a:lnSpc>
                          <a:spcPct val="115000"/>
                        </a:lnSpc>
                        <a:spcBef>
                          <a:spcPts val="1200"/>
                        </a:spcBef>
                        <a:spcAft>
                          <a:spcPts val="1200"/>
                        </a:spcAft>
                        <a:buClrTx/>
                        <a:buSzTx/>
                        <a:buFontTx/>
                        <a:buNone/>
                        <a:tabLst/>
                        <a:defRPr/>
                      </a:pPr>
                      <a:r>
                        <a:rPr kumimoji="0" lang="en-ZA" sz="1200" b="1" i="0" u="none" strike="noStrike" kern="1200" cap="none" spc="0" normalizeH="0" baseline="0" noProof="0" dirty="0">
                          <a:ln>
                            <a:noFill/>
                          </a:ln>
                          <a:solidFill>
                            <a:srgbClr val="001489"/>
                          </a:solidFill>
                          <a:effectLst/>
                          <a:uLnTx/>
                          <a:uFillTx/>
                          <a:latin typeface="Century Gothic" panose="020B0502020202020204" pitchFamily="34" charset="0"/>
                          <a:ea typeface="+mn-ea"/>
                          <a:cs typeface="+mn-cs"/>
                        </a:rPr>
                        <a:t>Wellbeing</a:t>
                      </a:r>
                    </a:p>
                  </a:txBody>
                  <a:tcPr/>
                </a:tc>
                <a:extLst>
                  <a:ext uri="{0D108BD9-81ED-4DB2-BD59-A6C34878D82A}">
                    <a16:rowId xmlns:a16="http://schemas.microsoft.com/office/drawing/2014/main" xmlns="" val="2013021488"/>
                  </a:ext>
                </a:extLst>
              </a:tr>
              <a:tr h="249541">
                <a:tc>
                  <a:txBody>
                    <a:bodyPr/>
                    <a:lstStyle/>
                    <a:p>
                      <a:pPr algn="ctr"/>
                      <a:r>
                        <a:rPr lang="en-ZA" sz="1200" b="1" dirty="0"/>
                        <a:t>WCED</a:t>
                      </a:r>
                      <a:endParaRPr lang="en-US" sz="1200" b="1" dirty="0"/>
                    </a:p>
                  </a:txBody>
                  <a:tcPr>
                    <a:solidFill>
                      <a:schemeClr val="bg1"/>
                    </a:solidFill>
                  </a:tcPr>
                </a:tc>
                <a:tc>
                  <a:txBody>
                    <a:bodyPr/>
                    <a:lstStyle/>
                    <a:p>
                      <a:pPr marL="171450" marR="0" lvl="0" indent="-171450" algn="just"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95 ECD centres across WC supported</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Implemented by two social service organisations (SSOs) funded by WCED to run ‘Blocks 4 Growth’ (4–5-year-olds) and ‘Step Up’ (5-6 year olds) - in identified facilities/entities/sites to support children to achieve their developmental milestones. </a:t>
                      </a:r>
                    </a:p>
                    <a:p>
                      <a:pPr marL="171450" marR="0" lvl="0" indent="-171450" algn="just"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240 schools trained in Growth Mindset programme Q1:2022/23. </a:t>
                      </a:r>
                    </a:p>
                  </a:txBody>
                  <a:tcPr>
                    <a:solidFill>
                      <a:schemeClr val="bg1"/>
                    </a:solidFill>
                  </a:tcPr>
                </a:tc>
                <a:tc>
                  <a:txBody>
                    <a:bodyPr/>
                    <a:lstStyle/>
                    <a:p>
                      <a:pPr marL="0" marR="0" lvl="0" indent="0" algn="ctr" defTabSz="914400" rtl="0" eaLnBrk="1" fontAlgn="auto" latinLnBrk="0" hangingPunct="1">
                        <a:lnSpc>
                          <a:spcPct val="115000"/>
                        </a:lnSpc>
                        <a:spcBef>
                          <a:spcPts val="1200"/>
                        </a:spcBef>
                        <a:spcAft>
                          <a:spcPts val="1200"/>
                        </a:spcAft>
                        <a:buClrTx/>
                        <a:buSzTx/>
                        <a:buFontTx/>
                        <a:buNone/>
                        <a:tabLst/>
                        <a:defRPr/>
                      </a:pPr>
                      <a:r>
                        <a:rPr kumimoji="0" lang="en-ZA" sz="1200" b="1" i="0" u="none" strike="noStrike" kern="1200" cap="none" spc="0" normalizeH="0" baseline="0" noProof="0" dirty="0">
                          <a:ln>
                            <a:noFill/>
                          </a:ln>
                          <a:solidFill>
                            <a:srgbClr val="001489"/>
                          </a:solidFill>
                          <a:effectLst/>
                          <a:uLnTx/>
                          <a:uFillTx/>
                          <a:latin typeface="Century Gothic" panose="020B0502020202020204" pitchFamily="34" charset="0"/>
                          <a:ea typeface="+mn-ea"/>
                          <a:cs typeface="+mn-cs"/>
                        </a:rPr>
                        <a:t>Wellbeing</a:t>
                      </a:r>
                    </a:p>
                  </a:txBody>
                  <a:tcPr>
                    <a:solidFill>
                      <a:schemeClr val="bg1"/>
                    </a:solidFill>
                  </a:tcPr>
                </a:tc>
                <a:extLst>
                  <a:ext uri="{0D108BD9-81ED-4DB2-BD59-A6C34878D82A}">
                    <a16:rowId xmlns:a16="http://schemas.microsoft.com/office/drawing/2014/main" xmlns="" val="891693197"/>
                  </a:ext>
                </a:extLst>
              </a:tr>
            </a:tbl>
          </a:graphicData>
        </a:graphic>
      </p:graphicFrame>
    </p:spTree>
    <p:extLst>
      <p:ext uri="{BB962C8B-B14F-4D97-AF65-F5344CB8AC3E}">
        <p14:creationId xmlns:p14="http://schemas.microsoft.com/office/powerpoint/2010/main" xmlns="" val="41341121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6CD17C-4B0F-8E7C-1C46-C015C55E8F30}"/>
              </a:ext>
            </a:extLst>
          </p:cNvPr>
          <p:cNvSpPr>
            <a:spLocks noGrp="1"/>
          </p:cNvSpPr>
          <p:nvPr>
            <p:ph type="title"/>
          </p:nvPr>
        </p:nvSpPr>
        <p:spPr/>
        <p:txBody>
          <a:bodyPr/>
          <a:lstStyle/>
          <a:p>
            <a:r>
              <a:rPr lang="en-US" dirty="0"/>
              <a:t>Performance towards PSIP</a:t>
            </a:r>
            <a:endParaRPr lang="en-ZA" dirty="0"/>
          </a:p>
        </p:txBody>
      </p:sp>
      <p:graphicFrame>
        <p:nvGraphicFramePr>
          <p:cNvPr id="5" name="Table 4">
            <a:extLst>
              <a:ext uri="{FF2B5EF4-FFF2-40B4-BE49-F238E27FC236}">
                <a16:creationId xmlns:a16="http://schemas.microsoft.com/office/drawing/2014/main" xmlns="" id="{E81C89DF-9494-4EF9-B0C8-D8DB621ADE7E}"/>
              </a:ext>
            </a:extLst>
          </p:cNvPr>
          <p:cNvGraphicFramePr>
            <a:graphicFrameLocks noGrp="1"/>
          </p:cNvGraphicFramePr>
          <p:nvPr/>
        </p:nvGraphicFramePr>
        <p:xfrm>
          <a:off x="393701" y="1020104"/>
          <a:ext cx="11462941" cy="4397938"/>
        </p:xfrm>
        <a:graphic>
          <a:graphicData uri="http://schemas.openxmlformats.org/drawingml/2006/table">
            <a:tbl>
              <a:tblPr firstRow="1" bandRow="1">
                <a:tableStyleId>{5940675A-B579-460E-94D1-54222C63F5DA}</a:tableStyleId>
              </a:tblPr>
              <a:tblGrid>
                <a:gridCol w="914104">
                  <a:extLst>
                    <a:ext uri="{9D8B030D-6E8A-4147-A177-3AD203B41FA5}">
                      <a16:colId xmlns:a16="http://schemas.microsoft.com/office/drawing/2014/main" xmlns="" val="3061541074"/>
                    </a:ext>
                  </a:extLst>
                </a:gridCol>
                <a:gridCol w="9451635">
                  <a:extLst>
                    <a:ext uri="{9D8B030D-6E8A-4147-A177-3AD203B41FA5}">
                      <a16:colId xmlns:a16="http://schemas.microsoft.com/office/drawing/2014/main" xmlns="" val="3913613867"/>
                    </a:ext>
                  </a:extLst>
                </a:gridCol>
                <a:gridCol w="1097202">
                  <a:extLst>
                    <a:ext uri="{9D8B030D-6E8A-4147-A177-3AD203B41FA5}">
                      <a16:colId xmlns:a16="http://schemas.microsoft.com/office/drawing/2014/main" xmlns="" val="228886815"/>
                    </a:ext>
                  </a:extLst>
                </a:gridCol>
              </a:tblGrid>
              <a:tr h="292281">
                <a:tc>
                  <a:txBody>
                    <a:bodyPr/>
                    <a:lstStyle/>
                    <a:p>
                      <a:pPr algn="ctr"/>
                      <a:r>
                        <a:rPr lang="en-ZA" sz="1200" b="1" dirty="0"/>
                        <a:t>Institution</a:t>
                      </a:r>
                      <a:endParaRPr lang="en-US" sz="1200" b="1" dirty="0"/>
                    </a:p>
                  </a:txBody>
                  <a:tcPr>
                    <a:solidFill>
                      <a:schemeClr val="tx2">
                        <a:lumMod val="20000"/>
                        <a:lumOff val="80000"/>
                      </a:schemeClr>
                    </a:solidFill>
                  </a:tcPr>
                </a:tc>
                <a:tc>
                  <a:txBody>
                    <a:bodyPr/>
                    <a:lstStyle/>
                    <a:p>
                      <a:pPr algn="ctr"/>
                      <a:r>
                        <a:rPr lang="en-ZA" sz="1200" b="1" dirty="0"/>
                        <a:t>Quarterly Performance</a:t>
                      </a:r>
                      <a:endParaRPr lang="en-US" sz="1200" b="1" dirty="0"/>
                    </a:p>
                  </a:txBody>
                  <a:tcPr>
                    <a:solidFill>
                      <a:schemeClr val="tx2">
                        <a:lumMod val="20000"/>
                        <a:lumOff val="80000"/>
                      </a:schemeClr>
                    </a:solidFill>
                  </a:tcPr>
                </a:tc>
                <a:tc>
                  <a:txBody>
                    <a:bodyPr/>
                    <a:lstStyle/>
                    <a:p>
                      <a:pPr algn="ctr"/>
                      <a:r>
                        <a:rPr lang="en-ZA" sz="1200" b="1" dirty="0"/>
                        <a:t>PSIP</a:t>
                      </a:r>
                      <a:endParaRPr lang="en-US" sz="1200" b="1" dirty="0"/>
                    </a:p>
                  </a:txBody>
                  <a:tcPr>
                    <a:solidFill>
                      <a:schemeClr val="tx2">
                        <a:lumMod val="20000"/>
                        <a:lumOff val="80000"/>
                      </a:schemeClr>
                    </a:solidFill>
                  </a:tcPr>
                </a:tc>
                <a:extLst>
                  <a:ext uri="{0D108BD9-81ED-4DB2-BD59-A6C34878D82A}">
                    <a16:rowId xmlns:a16="http://schemas.microsoft.com/office/drawing/2014/main" xmlns="" val="3490794451"/>
                  </a:ext>
                </a:extLst>
              </a:tr>
              <a:tr h="235426">
                <a:tc>
                  <a:txBody>
                    <a:bodyPr/>
                    <a:lstStyle/>
                    <a:p>
                      <a:pPr algn="ctr"/>
                      <a:r>
                        <a:rPr lang="en-ZA" sz="1200" b="1" dirty="0"/>
                        <a:t>DOCS</a:t>
                      </a:r>
                      <a:endParaRPr lang="en-US" sz="1200" b="1" dirty="0"/>
                    </a:p>
                  </a:txBody>
                  <a:tcPr/>
                </a:tc>
                <a:tc>
                  <a:txBody>
                    <a:bodyPr/>
                    <a:lstStyle/>
                    <a:p>
                      <a:pPr marL="171450" marR="0" lvl="0" indent="-171450" algn="just"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1 141 LEAP members being deployed</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to different areas and functions. </a:t>
                      </a:r>
                      <a:r>
                        <a:rPr kumimoji="0" lang="en-ZA" sz="12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CoCT</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indicated vehicles delivered by end July 22.</a:t>
                      </a:r>
                    </a:p>
                    <a:p>
                      <a:pPr marL="171450" marR="0" lvl="0" indent="-171450" algn="just"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LEAP members carried out </a:t>
                      </a: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1 751 arrests</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targeting drivers of crime, against a target of 300. </a:t>
                      </a: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Confiscated 44 firearms</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against a target of 33.</a:t>
                      </a:r>
                    </a:p>
                    <a:p>
                      <a:pPr marL="171450" marR="0" lvl="0" indent="-171450" algn="just"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Forensic Pathology Services unit sends weekly reports on road traffic accidents and homicides to SAPS</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a:t>
                      </a:r>
                    </a:p>
                    <a:p>
                      <a:pPr marL="171450" marR="0" lvl="0" indent="-171450" algn="just"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Safety Dashboard is updated twice a week</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a:t>
                      </a: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and made available to key safety stakeholders</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a:t>
                      </a:r>
                    </a:p>
                    <a:p>
                      <a:pPr marL="171450" marR="0" lvl="0" indent="-171450" algn="just"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Department </a:t>
                      </a: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accredited 69 Neighbourhood Watch structures</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a:t>
                      </a:r>
                    </a:p>
                    <a:p>
                      <a:pPr marL="171450" marR="0" lvl="0" indent="-171450" algn="just"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Signed contract with NGO APCOF to </a:t>
                      </a: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produce 6 policy briefs comprising Policing Needs and Priorities report for this financial year</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Arranging 5 stakeholder engagements, one in each District Municipality</a:t>
                      </a:r>
                    </a:p>
                    <a:p>
                      <a:pPr marL="171450" marR="0" lvl="0" indent="-171450" algn="just"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Leading the </a:t>
                      </a: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alcohol harms reduction task team</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On 6 April 2022, Cabinet approved the drafting of legislative amendments to the WC Liquor Act, 2008, to provide for minimum unit pricing (MUP) and to set trading time parameters</a:t>
                      </a:r>
                    </a:p>
                    <a:p>
                      <a:pPr marL="171450" marR="0" lvl="0" indent="-171450" algn="just"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Cabinet recommended </a:t>
                      </a:r>
                      <a:r>
                        <a:rPr kumimoji="0" lang="en-ZA" sz="12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DoCS</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conduct a Regulatory Impact Assessment (RIA) on the two proposed legislative amendments. This will be supported by </a:t>
                      </a:r>
                      <a:r>
                        <a:rPr kumimoji="0" lang="en-ZA" sz="12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DoTP</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Policy and Strategy and Legal Services and </a:t>
                      </a:r>
                      <a:r>
                        <a:rPr kumimoji="0" lang="en-ZA" sz="12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DoH</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a:t>
                      </a:r>
                      <a:r>
                        <a:rPr kumimoji="0" lang="en-ZA" sz="12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DoA</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DEDAT and WCLA. </a:t>
                      </a:r>
                    </a:p>
                    <a:p>
                      <a:pPr marL="171450" marR="0" lvl="0" indent="-171450" algn="just"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Following the RIA, </a:t>
                      </a:r>
                      <a:r>
                        <a:rPr kumimoji="0" lang="en-ZA" sz="12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DoCS</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will develop drafting instructions with the support of </a:t>
                      </a:r>
                      <a:r>
                        <a:rPr kumimoji="0" lang="en-ZA" sz="12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DoTP</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Policy and Strategy and Legal Services</a:t>
                      </a:r>
                    </a:p>
                  </a:txBody>
                  <a:tcPr/>
                </a:tc>
                <a:tc>
                  <a:txBody>
                    <a:bodyPr/>
                    <a:lstStyle/>
                    <a:p>
                      <a:pPr marL="0" marR="0" lvl="0" indent="0" algn="ctr" defTabSz="914400" rtl="0" eaLnBrk="1" fontAlgn="auto" latinLnBrk="0" hangingPunct="1">
                        <a:lnSpc>
                          <a:spcPct val="115000"/>
                        </a:lnSpc>
                        <a:spcBef>
                          <a:spcPts val="1200"/>
                        </a:spcBef>
                        <a:spcAft>
                          <a:spcPts val="1200"/>
                        </a:spcAft>
                        <a:buClrTx/>
                        <a:buSzTx/>
                        <a:buFontTx/>
                        <a:buNone/>
                        <a:tabLst/>
                        <a:defRPr/>
                      </a:pPr>
                      <a:r>
                        <a:rPr kumimoji="0" lang="en-ZA" sz="1200" b="1" i="0" u="none" strike="noStrike" kern="1200" cap="none" spc="0" normalizeH="0" baseline="0" noProof="0" dirty="0">
                          <a:ln>
                            <a:noFill/>
                          </a:ln>
                          <a:solidFill>
                            <a:srgbClr val="001489"/>
                          </a:solidFill>
                          <a:effectLst/>
                          <a:uLnTx/>
                          <a:uFillTx/>
                          <a:latin typeface="Century Gothic" panose="020B0502020202020204" pitchFamily="34" charset="0"/>
                          <a:ea typeface="+mn-ea"/>
                          <a:cs typeface="+mn-cs"/>
                        </a:rPr>
                        <a:t>Safety</a:t>
                      </a:r>
                    </a:p>
                  </a:txBody>
                  <a:tcPr/>
                </a:tc>
                <a:extLst>
                  <a:ext uri="{0D108BD9-81ED-4DB2-BD59-A6C34878D82A}">
                    <a16:rowId xmlns:a16="http://schemas.microsoft.com/office/drawing/2014/main" xmlns="" val="915627788"/>
                  </a:ext>
                </a:extLst>
              </a:tr>
              <a:tr h="235426">
                <a:tc>
                  <a:txBody>
                    <a:bodyPr/>
                    <a:lstStyle/>
                    <a:p>
                      <a:pPr algn="ctr"/>
                      <a:r>
                        <a:rPr lang="en-US" sz="1200" b="1" dirty="0"/>
                        <a:t>WCLA</a:t>
                      </a:r>
                    </a:p>
                  </a:txBody>
                  <a:tcPr/>
                </a:tc>
                <a:tc>
                  <a:txBody>
                    <a:bodyPr/>
                    <a:lstStyle/>
                    <a:p>
                      <a:pPr marL="171450" marR="0" lvl="0" indent="-171450" algn="just"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Conducted </a:t>
                      </a: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55 enforcement operations</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with other agencies.</a:t>
                      </a:r>
                    </a:p>
                  </a:txBody>
                  <a:tcPr/>
                </a:tc>
                <a:tc>
                  <a:txBody>
                    <a:bodyPr/>
                    <a:lstStyle/>
                    <a:p>
                      <a:pPr marL="0" marR="0" lvl="0" indent="0" algn="ctr" defTabSz="914400" rtl="0" eaLnBrk="1" fontAlgn="auto" latinLnBrk="0" hangingPunct="1">
                        <a:lnSpc>
                          <a:spcPct val="115000"/>
                        </a:lnSpc>
                        <a:spcBef>
                          <a:spcPts val="1200"/>
                        </a:spcBef>
                        <a:spcAft>
                          <a:spcPts val="1200"/>
                        </a:spcAft>
                        <a:buClrTx/>
                        <a:buSzTx/>
                        <a:buFontTx/>
                        <a:buNone/>
                        <a:tabLst/>
                        <a:defRPr/>
                      </a:pPr>
                      <a:r>
                        <a:rPr kumimoji="0" lang="en-ZA" sz="1200" b="1" i="0" u="none" strike="noStrike" kern="1200" cap="none" spc="0" normalizeH="0" baseline="0" noProof="0" dirty="0">
                          <a:ln>
                            <a:noFill/>
                          </a:ln>
                          <a:solidFill>
                            <a:srgbClr val="001489"/>
                          </a:solidFill>
                          <a:effectLst/>
                          <a:uLnTx/>
                          <a:uFillTx/>
                          <a:latin typeface="Century Gothic" panose="020B0502020202020204" pitchFamily="34" charset="0"/>
                          <a:ea typeface="+mn-ea"/>
                          <a:cs typeface="+mn-cs"/>
                        </a:rPr>
                        <a:t>Safety</a:t>
                      </a:r>
                    </a:p>
                  </a:txBody>
                  <a:tcPr/>
                </a:tc>
                <a:extLst>
                  <a:ext uri="{0D108BD9-81ED-4DB2-BD59-A6C34878D82A}">
                    <a16:rowId xmlns:a16="http://schemas.microsoft.com/office/drawing/2014/main" xmlns="" val="2673117813"/>
                  </a:ext>
                </a:extLst>
              </a:tr>
            </a:tbl>
          </a:graphicData>
        </a:graphic>
      </p:graphicFrame>
    </p:spTree>
    <p:extLst>
      <p:ext uri="{BB962C8B-B14F-4D97-AF65-F5344CB8AC3E}">
        <p14:creationId xmlns:p14="http://schemas.microsoft.com/office/powerpoint/2010/main" xmlns="" val="1025375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6FCF78BA-AED5-4FA9-9088-510D651484CB}"/>
              </a:ext>
            </a:extLst>
          </p:cNvPr>
          <p:cNvSpPr txBox="1"/>
          <p:nvPr/>
        </p:nvSpPr>
        <p:spPr>
          <a:xfrm>
            <a:off x="393701" y="1252915"/>
            <a:ext cx="11417745" cy="3911199"/>
          </a:xfrm>
          <a:prstGeom prst="rect">
            <a:avLst/>
          </a:prstGeom>
          <a:noFill/>
        </p:spPr>
        <p:txBody>
          <a:bodyPr wrap="square" rtlCol="0">
            <a:spAutoFit/>
          </a:bodyPr>
          <a:lstStyle/>
          <a:p>
            <a:pPr algn="just"/>
            <a:r>
              <a:rPr lang="en-US" sz="1600" b="1" dirty="0"/>
              <a:t> Deepening of Information</a:t>
            </a:r>
          </a:p>
          <a:p>
            <a:pPr algn="just"/>
            <a:endParaRPr lang="en-US" sz="1600" dirty="0"/>
          </a:p>
          <a:p>
            <a:pPr marL="285750" indent="-285750" algn="just">
              <a:buFont typeface="Arial" panose="020B0604020202020204" pitchFamily="34" charset="0"/>
              <a:buChar char="•"/>
            </a:pPr>
            <a:r>
              <a:rPr lang="en-US" sz="1600" dirty="0"/>
              <a:t>Performance Data: Including Provincial Strategic Implementation Plan (PSIP)</a:t>
            </a:r>
          </a:p>
          <a:p>
            <a:pPr marL="285750" indent="-285750" algn="just">
              <a:buFont typeface="Arial" panose="020B0604020202020204" pitchFamily="34" charset="0"/>
              <a:buChar char="•"/>
            </a:pPr>
            <a:endParaRPr lang="en-US" sz="1600" dirty="0"/>
          </a:p>
          <a:p>
            <a:pPr marL="285750" indent="-285750" algn="just">
              <a:buFont typeface="Arial" panose="020B0604020202020204" pitchFamily="34" charset="0"/>
              <a:buChar char="•"/>
            </a:pPr>
            <a:r>
              <a:rPr lang="en-US" sz="1600" dirty="0"/>
              <a:t>Financial Information: Compensation of Employees (</a:t>
            </a:r>
            <a:r>
              <a:rPr lang="en-US" sz="1600" dirty="0" err="1"/>
              <a:t>CoE</a:t>
            </a:r>
            <a:r>
              <a:rPr lang="en-US" sz="1600" dirty="0"/>
              <a:t>) and Infrastructure </a:t>
            </a:r>
          </a:p>
          <a:p>
            <a:pPr marL="285750" indent="-285750" algn="just">
              <a:buFont typeface="Arial" panose="020B0604020202020204" pitchFamily="34" charset="0"/>
              <a:buChar char="•"/>
            </a:pPr>
            <a:endParaRPr lang="en-US" sz="1600" dirty="0"/>
          </a:p>
          <a:p>
            <a:pPr algn="just"/>
            <a:r>
              <a:rPr lang="en-US" sz="1600" b="1" dirty="0"/>
              <a:t> Working towards  </a:t>
            </a:r>
          </a:p>
          <a:p>
            <a:pPr algn="just"/>
            <a:r>
              <a:rPr lang="en-US" sz="1600" dirty="0"/>
              <a:t> </a:t>
            </a:r>
          </a:p>
          <a:p>
            <a:pPr marL="285750" indent="-285750" algn="just">
              <a:buFont typeface="Arial" panose="020B0604020202020204" pitchFamily="34" charset="0"/>
              <a:buChar char="•"/>
            </a:pPr>
            <a:r>
              <a:rPr lang="en-US" sz="1600" dirty="0"/>
              <a:t>Providing more information to assist oversight and improve the system of accountability</a:t>
            </a:r>
          </a:p>
          <a:p>
            <a:pPr marL="285750" indent="-285750" algn="just">
              <a:buFont typeface="Arial" panose="020B0604020202020204" pitchFamily="34" charset="0"/>
              <a:buChar char="•"/>
            </a:pPr>
            <a:endParaRPr lang="en-US" sz="1600" dirty="0"/>
          </a:p>
          <a:p>
            <a:pPr marL="285750" indent="-285750" algn="just">
              <a:buFont typeface="Arial" panose="020B0604020202020204" pitchFamily="34" charset="0"/>
              <a:buChar char="•"/>
            </a:pPr>
            <a:r>
              <a:rPr lang="en-US" sz="1600" dirty="0"/>
              <a:t>Creating an institutional view, which builds every quarter towards an annual performance card for the WCG</a:t>
            </a:r>
          </a:p>
          <a:p>
            <a:pPr marL="285750" indent="-285750" algn="just">
              <a:buFont typeface="Arial" panose="020B0604020202020204" pitchFamily="34" charset="0"/>
              <a:buChar char="•"/>
            </a:pPr>
            <a:endParaRPr lang="en-US" sz="1600" dirty="0"/>
          </a:p>
          <a:p>
            <a:pPr algn="just"/>
            <a:r>
              <a:rPr lang="en-GB" sz="1600" dirty="0"/>
              <a:t> </a:t>
            </a:r>
          </a:p>
          <a:p>
            <a:pPr marL="285750" marR="0" lvl="1" indent="-285750" algn="just" fontAlgn="auto">
              <a:lnSpc>
                <a:spcPct val="115000"/>
              </a:lnSpc>
              <a:spcBef>
                <a:spcPts val="300"/>
              </a:spcBef>
              <a:spcAft>
                <a:spcPts val="0"/>
              </a:spcAft>
              <a:buClrTx/>
              <a:buSzTx/>
              <a:buFont typeface="Arial" panose="020B0604020202020204" pitchFamily="34" charset="0"/>
              <a:buChar char="•"/>
              <a:tabLst/>
              <a:defRPr/>
            </a:pPr>
            <a:endParaRPr lang="en-ZA" sz="1600" dirty="0"/>
          </a:p>
          <a:p>
            <a:pPr marL="0" marR="0" lvl="1" indent="0" algn="just" defTabSz="914400" rtl="0" eaLnBrk="1" fontAlgn="auto" latinLnBrk="0" hangingPunct="1">
              <a:lnSpc>
                <a:spcPct val="115000"/>
              </a:lnSpc>
              <a:spcBef>
                <a:spcPts val="300"/>
              </a:spcBef>
              <a:spcAft>
                <a:spcPts val="0"/>
              </a:spcAft>
              <a:buClrTx/>
              <a:buSzTx/>
              <a:buFontTx/>
              <a:buNone/>
              <a:tabLst/>
              <a:defRPr/>
            </a:pPr>
            <a:r>
              <a:rPr kumimoji="0" lang="en-ZA" sz="1600" b="0" i="0" u="none" strike="noStrike" kern="0" cap="none" spc="0" normalizeH="0" baseline="0" noProof="0" dirty="0">
                <a:ln>
                  <a:noFill/>
                </a:ln>
                <a:solidFill>
                  <a:srgbClr val="003399">
                    <a:lumMod val="75000"/>
                  </a:srgbClr>
                </a:solidFill>
                <a:effectLst/>
                <a:uLnTx/>
                <a:uFillTx/>
                <a:latin typeface="Century Gothic"/>
                <a:ea typeface="+mn-ea"/>
                <a:cs typeface="+mn-cs"/>
              </a:rPr>
              <a:t> </a:t>
            </a:r>
            <a:endParaRPr kumimoji="0" lang="en-ZA" sz="1000" b="0" i="0" u="none" strike="noStrike" kern="0" cap="none" spc="0" normalizeH="0" baseline="0" noProof="0" dirty="0">
              <a:ln>
                <a:noFill/>
              </a:ln>
              <a:solidFill>
                <a:srgbClr val="003399">
                  <a:lumMod val="75000"/>
                </a:srgbClr>
              </a:solidFill>
              <a:effectLst/>
              <a:uLnTx/>
              <a:uFillTx/>
              <a:latin typeface="Century Gothic"/>
              <a:ea typeface="+mn-ea"/>
              <a:cs typeface="+mn-cs"/>
            </a:endParaRPr>
          </a:p>
        </p:txBody>
      </p:sp>
      <p:sp>
        <p:nvSpPr>
          <p:cNvPr id="2" name="Title 1">
            <a:extLst>
              <a:ext uri="{FF2B5EF4-FFF2-40B4-BE49-F238E27FC236}">
                <a16:creationId xmlns:a16="http://schemas.microsoft.com/office/drawing/2014/main" xmlns="" id="{CD418F07-B230-D914-4583-1333467DC7B2}"/>
              </a:ext>
            </a:extLst>
          </p:cNvPr>
          <p:cNvSpPr>
            <a:spLocks noGrp="1"/>
          </p:cNvSpPr>
          <p:nvPr>
            <p:ph type="title"/>
          </p:nvPr>
        </p:nvSpPr>
        <p:spPr>
          <a:xfrm>
            <a:off x="393701" y="250645"/>
            <a:ext cx="11462940" cy="559256"/>
          </a:xfrm>
        </p:spPr>
        <p:txBody>
          <a:bodyPr/>
          <a:lstStyle/>
          <a:p>
            <a:r>
              <a:rPr lang="en-ZA" dirty="0">
                <a:solidFill>
                  <a:schemeClr val="tx1"/>
                </a:solidFill>
              </a:rPr>
              <a:t>Reporting Reform Journey – Quarter 1 of 2022/23 </a:t>
            </a:r>
          </a:p>
        </p:txBody>
      </p:sp>
    </p:spTree>
    <p:extLst>
      <p:ext uri="{BB962C8B-B14F-4D97-AF65-F5344CB8AC3E}">
        <p14:creationId xmlns:p14="http://schemas.microsoft.com/office/powerpoint/2010/main" xmlns="" val="10343845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6CD17C-4B0F-8E7C-1C46-C015C55E8F30}"/>
              </a:ext>
            </a:extLst>
          </p:cNvPr>
          <p:cNvSpPr>
            <a:spLocks noGrp="1"/>
          </p:cNvSpPr>
          <p:nvPr>
            <p:ph type="title"/>
          </p:nvPr>
        </p:nvSpPr>
        <p:spPr/>
        <p:txBody>
          <a:bodyPr/>
          <a:lstStyle/>
          <a:p>
            <a:r>
              <a:rPr lang="en-US" dirty="0"/>
              <a:t>Performance towards PSIP</a:t>
            </a:r>
            <a:endParaRPr lang="en-ZA" dirty="0"/>
          </a:p>
        </p:txBody>
      </p:sp>
      <p:graphicFrame>
        <p:nvGraphicFramePr>
          <p:cNvPr id="5" name="Table 4">
            <a:extLst>
              <a:ext uri="{FF2B5EF4-FFF2-40B4-BE49-F238E27FC236}">
                <a16:creationId xmlns:a16="http://schemas.microsoft.com/office/drawing/2014/main" xmlns="" id="{E81C89DF-9494-4EF9-B0C8-D8DB621ADE7E}"/>
              </a:ext>
            </a:extLst>
          </p:cNvPr>
          <p:cNvGraphicFramePr>
            <a:graphicFrameLocks noGrp="1"/>
          </p:cNvGraphicFramePr>
          <p:nvPr/>
        </p:nvGraphicFramePr>
        <p:xfrm>
          <a:off x="393701" y="766104"/>
          <a:ext cx="11462941" cy="5866091"/>
        </p:xfrm>
        <a:graphic>
          <a:graphicData uri="http://schemas.openxmlformats.org/drawingml/2006/table">
            <a:tbl>
              <a:tblPr firstRow="1" bandRow="1">
                <a:tableStyleId>{5940675A-B579-460E-94D1-54222C63F5DA}</a:tableStyleId>
              </a:tblPr>
              <a:tblGrid>
                <a:gridCol w="914104">
                  <a:extLst>
                    <a:ext uri="{9D8B030D-6E8A-4147-A177-3AD203B41FA5}">
                      <a16:colId xmlns:a16="http://schemas.microsoft.com/office/drawing/2014/main" xmlns="" val="3061541074"/>
                    </a:ext>
                  </a:extLst>
                </a:gridCol>
                <a:gridCol w="9370355">
                  <a:extLst>
                    <a:ext uri="{9D8B030D-6E8A-4147-A177-3AD203B41FA5}">
                      <a16:colId xmlns:a16="http://schemas.microsoft.com/office/drawing/2014/main" xmlns="" val="3913613867"/>
                    </a:ext>
                  </a:extLst>
                </a:gridCol>
                <a:gridCol w="1178482">
                  <a:extLst>
                    <a:ext uri="{9D8B030D-6E8A-4147-A177-3AD203B41FA5}">
                      <a16:colId xmlns:a16="http://schemas.microsoft.com/office/drawing/2014/main" xmlns="" val="228886815"/>
                    </a:ext>
                  </a:extLst>
                </a:gridCol>
              </a:tblGrid>
              <a:tr h="292281">
                <a:tc>
                  <a:txBody>
                    <a:bodyPr/>
                    <a:lstStyle/>
                    <a:p>
                      <a:pPr algn="ctr"/>
                      <a:r>
                        <a:rPr lang="en-ZA" sz="1200" b="1" dirty="0"/>
                        <a:t>Institution</a:t>
                      </a:r>
                      <a:endParaRPr lang="en-US" sz="1200" b="1" dirty="0"/>
                    </a:p>
                  </a:txBody>
                  <a:tcPr>
                    <a:solidFill>
                      <a:schemeClr val="tx2">
                        <a:lumMod val="20000"/>
                        <a:lumOff val="80000"/>
                      </a:schemeClr>
                    </a:solidFill>
                  </a:tcPr>
                </a:tc>
                <a:tc>
                  <a:txBody>
                    <a:bodyPr/>
                    <a:lstStyle/>
                    <a:p>
                      <a:pPr algn="ctr"/>
                      <a:r>
                        <a:rPr lang="en-ZA" sz="1200" b="1" dirty="0"/>
                        <a:t>Quarterly Performance</a:t>
                      </a:r>
                      <a:endParaRPr lang="en-US" sz="1200" b="1" dirty="0"/>
                    </a:p>
                  </a:txBody>
                  <a:tcPr>
                    <a:solidFill>
                      <a:schemeClr val="tx2">
                        <a:lumMod val="20000"/>
                        <a:lumOff val="80000"/>
                      </a:schemeClr>
                    </a:solidFill>
                  </a:tcPr>
                </a:tc>
                <a:tc>
                  <a:txBody>
                    <a:bodyPr/>
                    <a:lstStyle/>
                    <a:p>
                      <a:pPr algn="ctr"/>
                      <a:r>
                        <a:rPr lang="en-ZA" sz="1200" b="1" dirty="0"/>
                        <a:t>PSIP</a:t>
                      </a:r>
                      <a:endParaRPr lang="en-US" sz="1200" b="1" dirty="0"/>
                    </a:p>
                  </a:txBody>
                  <a:tcPr>
                    <a:solidFill>
                      <a:schemeClr val="tx2">
                        <a:lumMod val="20000"/>
                        <a:lumOff val="80000"/>
                      </a:schemeClr>
                    </a:solidFill>
                  </a:tcPr>
                </a:tc>
                <a:extLst>
                  <a:ext uri="{0D108BD9-81ED-4DB2-BD59-A6C34878D82A}">
                    <a16:rowId xmlns:a16="http://schemas.microsoft.com/office/drawing/2014/main" xmlns="" val="3490794451"/>
                  </a:ext>
                </a:extLst>
              </a:tr>
              <a:tr h="384335">
                <a:tc rowSpan="3">
                  <a:txBody>
                    <a:bodyPr/>
                    <a:lstStyle/>
                    <a:p>
                      <a:pPr algn="ctr"/>
                      <a:r>
                        <a:rPr lang="en-ZA" sz="1200" b="1" dirty="0"/>
                        <a:t>DOA</a:t>
                      </a:r>
                      <a:endParaRPr lang="en-US" sz="1200" b="1" dirty="0"/>
                    </a:p>
                  </a:txBody>
                  <a:tcPr>
                    <a:solidFill>
                      <a:schemeClr val="bg1"/>
                    </a:solidFill>
                  </a:tcPr>
                </a:tc>
                <a:tc>
                  <a:txBody>
                    <a:bodyPr/>
                    <a:lstStyle/>
                    <a:p>
                      <a:pPr marL="171450" marR="0" lvl="0" indent="-171450" algn="just" defTabSz="914400" rtl="0" eaLnBrk="1" fontAlgn="auto" latinLnBrk="0" hangingPunct="1">
                        <a:lnSpc>
                          <a:spcPct val="100000"/>
                        </a:lnSpc>
                        <a:spcBef>
                          <a:spcPts val="0"/>
                        </a:spcBef>
                        <a:spcAft>
                          <a:spcPts val="100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291 participants were trained in </a:t>
                      </a: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agricultural skills development programmes.</a:t>
                      </a:r>
                      <a:endPar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100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Further 10 people provided with </a:t>
                      </a: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internships or workplace experience.</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a:t>
                      </a:r>
                    </a:p>
                    <a:p>
                      <a:pPr marL="171450" marR="0" lvl="0" indent="-171450" algn="just" defTabSz="914400" rtl="0" eaLnBrk="1" fontAlgn="auto" latinLnBrk="0" hangingPunct="1">
                        <a:lnSpc>
                          <a:spcPct val="100000"/>
                        </a:lnSpc>
                        <a:spcBef>
                          <a:spcPts val="0"/>
                        </a:spcBef>
                        <a:spcAft>
                          <a:spcPts val="1000"/>
                        </a:spcAft>
                        <a:buClrTx/>
                        <a:buSzTx/>
                        <a:buFont typeface="Arial" panose="020B0604020202020204" pitchFamily="34" charset="0"/>
                        <a:buChar char="•"/>
                        <a:tabLst/>
                        <a:defRPr/>
                      </a:pP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Food Gardens</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project supported 498 households with agricultural food production initiatives.</a:t>
                      </a:r>
                    </a:p>
                    <a:p>
                      <a:pPr marL="171450" marR="0" lvl="0" indent="-171450" algn="just"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SMME Booster Fund</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received 54 applications following a call for proposals advertised on 26 May 2022.</a:t>
                      </a:r>
                    </a:p>
                    <a:p>
                      <a:pPr marL="171450" marR="0" lvl="0" indent="-171450" algn="just"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Food Security Project</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supported 64 agricultural producers with business development. </a:t>
                      </a:r>
                    </a:p>
                    <a:p>
                      <a:pPr marL="171450" marR="0" lvl="0" indent="-171450" algn="just"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1 304 farmers and businesses provided with </a:t>
                      </a:r>
                      <a:r>
                        <a:rPr kumimoji="0" lang="en-ZA" sz="1200" b="1"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agro</a:t>
                      </a: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-processing support.</a:t>
                      </a:r>
                      <a:endPar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1000"/>
                        </a:spcAft>
                        <a:buClrTx/>
                        <a:buSzTx/>
                        <a:buFont typeface="Arial" panose="020B0604020202020204" pitchFamily="34" charset="0"/>
                        <a:buChar char="•"/>
                        <a:tabLst/>
                        <a:defRPr/>
                      </a:pP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Agriculture export programme</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supported 21 agri-businesses with firm-level marketing services. Programme issued 3168 export veterinary certificates and conducted 36 export establishment audits.</a:t>
                      </a:r>
                    </a:p>
                    <a:p>
                      <a:pPr marL="171450" marR="0" lvl="0" indent="-171450" algn="just" defTabSz="914400" rtl="0" eaLnBrk="1" fontAlgn="auto" latinLnBrk="0" hangingPunct="1">
                        <a:lnSpc>
                          <a:spcPct val="100000"/>
                        </a:lnSpc>
                        <a:spcBef>
                          <a:spcPts val="0"/>
                        </a:spcBef>
                        <a:spcAft>
                          <a:spcPts val="1000"/>
                        </a:spcAft>
                        <a:buClrTx/>
                        <a:buSzTx/>
                        <a:buFont typeface="Arial" panose="020B0604020202020204" pitchFamily="34" charset="0"/>
                        <a:buChar char="•"/>
                        <a:tabLst/>
                        <a:defRPr/>
                      </a:pPr>
                      <a:r>
                        <a:rPr kumimoji="0" lang="en-ZA" sz="12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DoA</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Eco-Infrastructure: Land Care programme rehabilitated 5 446 hectares of land during Q1:2022/23.</a:t>
                      </a:r>
                      <a:endParaRPr kumimoji="0" lang="en-ZA"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endParaRPr>
                    </a:p>
                  </a:txBody>
                  <a:tcPr>
                    <a:solidFill>
                      <a:schemeClr val="bg1"/>
                    </a:solidFill>
                  </a:tcPr>
                </a:tc>
                <a:tc>
                  <a:txBody>
                    <a:bodyPr/>
                    <a:lstStyle/>
                    <a:p>
                      <a:pPr marL="0" marR="0" lvl="0" indent="0" algn="ctr" defTabSz="914400" rtl="0" eaLnBrk="1" fontAlgn="auto" latinLnBrk="0" hangingPunct="1">
                        <a:lnSpc>
                          <a:spcPct val="115000"/>
                        </a:lnSpc>
                        <a:spcBef>
                          <a:spcPts val="1200"/>
                        </a:spcBef>
                        <a:spcAft>
                          <a:spcPts val="1200"/>
                        </a:spcAft>
                        <a:buClrTx/>
                        <a:buSzTx/>
                        <a:buFontTx/>
                        <a:buNone/>
                        <a:tabLst/>
                        <a:defRPr/>
                      </a:pPr>
                      <a:r>
                        <a:rPr kumimoji="0" lang="en-ZA" sz="1200" b="1" u="none" strike="noStrike" kern="1200" cap="none" spc="0" normalizeH="0" baseline="0" noProof="0" dirty="0">
                          <a:ln>
                            <a:noFill/>
                          </a:ln>
                          <a:solidFill>
                            <a:srgbClr val="001489"/>
                          </a:solidFill>
                          <a:effectLst/>
                          <a:uLnTx/>
                          <a:uFillTx/>
                        </a:rPr>
                        <a:t>Jobs</a:t>
                      </a:r>
                      <a:endParaRPr kumimoji="0" lang="en-ZA" sz="1200" b="1" i="0" u="none" strike="noStrike" kern="1200" cap="none" spc="0" normalizeH="0" baseline="0" noProof="0" dirty="0">
                        <a:ln>
                          <a:noFill/>
                        </a:ln>
                        <a:solidFill>
                          <a:srgbClr val="001489"/>
                        </a:solidFill>
                        <a:effectLst/>
                        <a:uLnTx/>
                        <a:uFillTx/>
                        <a:latin typeface="Century Gothic" panose="020B0502020202020204" pitchFamily="34" charset="0"/>
                        <a:ea typeface="+mn-ea"/>
                        <a:cs typeface="+mn-cs"/>
                      </a:endParaRPr>
                    </a:p>
                  </a:txBody>
                  <a:tcPr>
                    <a:solidFill>
                      <a:schemeClr val="bg1"/>
                    </a:solidFill>
                  </a:tcPr>
                </a:tc>
                <a:extLst>
                  <a:ext uri="{0D108BD9-81ED-4DB2-BD59-A6C34878D82A}">
                    <a16:rowId xmlns:a16="http://schemas.microsoft.com/office/drawing/2014/main" xmlns="" val="244984963"/>
                  </a:ext>
                </a:extLst>
              </a:tr>
              <a:tr h="330360">
                <a:tc vMerge="1">
                  <a:txBody>
                    <a:bodyPr/>
                    <a:lstStyle/>
                    <a:p>
                      <a:pPr algn="ctr"/>
                      <a:endParaRPr lang="en-US" sz="1200" b="1" dirty="0"/>
                    </a:p>
                  </a:txBody>
                  <a:tcPr/>
                </a:tc>
                <a:tc>
                  <a:txBody>
                    <a:bodyPr/>
                    <a:lstStyle/>
                    <a:p>
                      <a:pPr marL="171450" marR="0" lvl="0" indent="-171450" algn="just" defTabSz="914400" rtl="0" eaLnBrk="1" fontAlgn="auto" latinLnBrk="0" hangingPunct="1">
                        <a:lnSpc>
                          <a:spcPct val="100000"/>
                        </a:lnSpc>
                        <a:spcBef>
                          <a:spcPts val="0"/>
                        </a:spcBef>
                        <a:spcAft>
                          <a:spcPts val="100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Supported 2 safety structures in rural areas.</a:t>
                      </a:r>
                    </a:p>
                  </a:txBody>
                  <a:tcPr>
                    <a:solidFill>
                      <a:schemeClr val="bg1"/>
                    </a:solidFill>
                  </a:tcPr>
                </a:tc>
                <a:tc>
                  <a:txBody>
                    <a:bodyPr/>
                    <a:lstStyle/>
                    <a:p>
                      <a:pPr marL="0" marR="0" lvl="0" indent="0" algn="ctr" defTabSz="914400" rtl="0" eaLnBrk="1" fontAlgn="auto" latinLnBrk="0" hangingPunct="1">
                        <a:lnSpc>
                          <a:spcPct val="115000"/>
                        </a:lnSpc>
                        <a:spcBef>
                          <a:spcPts val="1200"/>
                        </a:spcBef>
                        <a:spcAft>
                          <a:spcPts val="1200"/>
                        </a:spcAft>
                        <a:buClrTx/>
                        <a:buSzTx/>
                        <a:buFontTx/>
                        <a:buNone/>
                        <a:tabLst/>
                        <a:defRPr/>
                      </a:pPr>
                      <a:r>
                        <a:rPr kumimoji="0" lang="en-ZA" sz="1200" b="1" i="0" u="none" strike="noStrike" kern="1200" cap="none" spc="0" normalizeH="0" baseline="0" noProof="0" dirty="0">
                          <a:ln>
                            <a:noFill/>
                          </a:ln>
                          <a:solidFill>
                            <a:srgbClr val="001489"/>
                          </a:solidFill>
                          <a:effectLst/>
                          <a:uLnTx/>
                          <a:uFillTx/>
                          <a:latin typeface="Century Gothic" panose="020B0502020202020204" pitchFamily="34" charset="0"/>
                          <a:ea typeface="+mn-ea"/>
                          <a:cs typeface="+mn-cs"/>
                        </a:rPr>
                        <a:t>Safety</a:t>
                      </a:r>
                    </a:p>
                  </a:txBody>
                  <a:tcPr>
                    <a:solidFill>
                      <a:schemeClr val="bg1"/>
                    </a:solidFill>
                  </a:tcPr>
                </a:tc>
                <a:extLst>
                  <a:ext uri="{0D108BD9-81ED-4DB2-BD59-A6C34878D82A}">
                    <a16:rowId xmlns:a16="http://schemas.microsoft.com/office/drawing/2014/main" xmlns="" val="2814937225"/>
                  </a:ext>
                </a:extLst>
              </a:tr>
              <a:tr h="261239">
                <a:tc vMerge="1">
                  <a:txBody>
                    <a:bodyPr/>
                    <a:lstStyle/>
                    <a:p>
                      <a:pPr algn="ctr"/>
                      <a:endParaRPr lang="en-US" sz="1200" b="1" dirty="0"/>
                    </a:p>
                  </a:txBody>
                  <a:tcPr/>
                </a:tc>
                <a:tc>
                  <a:txBody>
                    <a:bodyPr/>
                    <a:lstStyle/>
                    <a:p>
                      <a:pPr marL="171450" marR="0" lvl="0" indent="-171450" algn="just" defTabSz="914400" rtl="0" eaLnBrk="1" fontAlgn="auto" latinLnBrk="0" hangingPunct="1">
                        <a:lnSpc>
                          <a:spcPct val="100000"/>
                        </a:lnSpc>
                        <a:spcBef>
                          <a:spcPts val="0"/>
                        </a:spcBef>
                        <a:spcAft>
                          <a:spcPts val="100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Supported 505 food gardens (including household, community and school food gardens)</a:t>
                      </a:r>
                    </a:p>
                  </a:txBody>
                  <a:tcPr>
                    <a:solidFill>
                      <a:schemeClr val="bg1"/>
                    </a:solidFill>
                  </a:tcPr>
                </a:tc>
                <a:tc>
                  <a:txBody>
                    <a:bodyPr/>
                    <a:lstStyle/>
                    <a:p>
                      <a:pPr marL="0" marR="0" lvl="0" indent="0" algn="ctr" defTabSz="914400" rtl="0" eaLnBrk="1" fontAlgn="auto" latinLnBrk="0" hangingPunct="1">
                        <a:lnSpc>
                          <a:spcPct val="115000"/>
                        </a:lnSpc>
                        <a:spcBef>
                          <a:spcPts val="1200"/>
                        </a:spcBef>
                        <a:spcAft>
                          <a:spcPts val="1200"/>
                        </a:spcAft>
                        <a:buClrTx/>
                        <a:buSzTx/>
                        <a:buFontTx/>
                        <a:buNone/>
                        <a:tabLst/>
                        <a:defRPr/>
                      </a:pPr>
                      <a:r>
                        <a:rPr kumimoji="0" lang="en-ZA" sz="1200" b="1" i="0" u="none" strike="noStrike" kern="1200" cap="none" spc="0" normalizeH="0" baseline="0" noProof="0" dirty="0">
                          <a:ln>
                            <a:noFill/>
                          </a:ln>
                          <a:solidFill>
                            <a:srgbClr val="001489"/>
                          </a:solidFill>
                          <a:effectLst/>
                          <a:uLnTx/>
                          <a:uFillTx/>
                          <a:latin typeface="Century Gothic" panose="020B0502020202020204" pitchFamily="34" charset="0"/>
                          <a:ea typeface="+mn-ea"/>
                          <a:cs typeface="+mn-cs"/>
                        </a:rPr>
                        <a:t>Wellbeing</a:t>
                      </a:r>
                    </a:p>
                  </a:txBody>
                  <a:tcPr>
                    <a:solidFill>
                      <a:schemeClr val="bg1"/>
                    </a:solidFill>
                  </a:tcPr>
                </a:tc>
                <a:extLst>
                  <a:ext uri="{0D108BD9-81ED-4DB2-BD59-A6C34878D82A}">
                    <a16:rowId xmlns:a16="http://schemas.microsoft.com/office/drawing/2014/main" xmlns="" val="3309062064"/>
                  </a:ext>
                </a:extLst>
              </a:tr>
              <a:tr h="377030">
                <a:tc rowSpan="2">
                  <a:txBody>
                    <a:bodyPr/>
                    <a:lstStyle/>
                    <a:p>
                      <a:pPr algn="ctr"/>
                      <a:r>
                        <a:rPr lang="en-ZA" sz="1200" b="1" dirty="0"/>
                        <a:t>DSD</a:t>
                      </a:r>
                      <a:endParaRPr lang="en-US" sz="1200" b="1" dirty="0"/>
                    </a:p>
                  </a:txBody>
                  <a:tcPr>
                    <a:solidFill>
                      <a:schemeClr val="bg1"/>
                    </a:solidFill>
                  </a:tcPr>
                </a:tc>
                <a:tc>
                  <a:txBody>
                    <a:bodyPr/>
                    <a:lstStyle/>
                    <a:p>
                      <a:pPr marL="171450" marR="0" lvl="0" indent="-171450" algn="just"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Funded 858 parents and caregivers who completed parent education and other family support programmes.</a:t>
                      </a:r>
                    </a:p>
                    <a:p>
                      <a:pPr marL="171450" marR="0" lvl="0" indent="-171450" algn="just"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Referred 4178 </a:t>
                      </a: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children assessed to be at risk to various targeted interventions</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a:t>
                      </a: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Chrysalis Academy</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supported 190 youth. </a:t>
                      </a:r>
                    </a:p>
                    <a:p>
                      <a:pPr marL="171450" marR="0" lvl="0" indent="-171450" algn="just"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Funded 3298 service users who completed substance abuse treatment programmes.</a:t>
                      </a:r>
                    </a:p>
                    <a:p>
                      <a:pPr marL="171450" marR="0" lvl="0" indent="-171450" algn="just"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Facilitated </a:t>
                      </a: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access to psychosocial support services for 5960 victims of gender-based violence</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a:t>
                      </a:r>
                    </a:p>
                  </a:txBody>
                  <a:tcPr>
                    <a:solidFill>
                      <a:schemeClr val="bg1"/>
                    </a:solidFill>
                  </a:tcPr>
                </a:tc>
                <a:tc>
                  <a:txBody>
                    <a:bodyPr/>
                    <a:lstStyle/>
                    <a:p>
                      <a:pPr marL="0" marR="0" lvl="0" indent="0" algn="ctr" defTabSz="914400" rtl="0" eaLnBrk="1" fontAlgn="auto" latinLnBrk="0" hangingPunct="1">
                        <a:lnSpc>
                          <a:spcPct val="115000"/>
                        </a:lnSpc>
                        <a:spcBef>
                          <a:spcPts val="1200"/>
                        </a:spcBef>
                        <a:spcAft>
                          <a:spcPts val="1200"/>
                        </a:spcAft>
                        <a:buClrTx/>
                        <a:buSzTx/>
                        <a:buFontTx/>
                        <a:buNone/>
                        <a:tabLst/>
                        <a:defRPr/>
                      </a:pPr>
                      <a:r>
                        <a:rPr kumimoji="0" lang="en-ZA" sz="1200" b="1" i="0" u="none" strike="noStrike" kern="1200" cap="none" spc="0" normalizeH="0" baseline="0" noProof="0" dirty="0">
                          <a:ln>
                            <a:noFill/>
                          </a:ln>
                          <a:solidFill>
                            <a:srgbClr val="001489"/>
                          </a:solidFill>
                          <a:effectLst/>
                          <a:uLnTx/>
                          <a:uFillTx/>
                          <a:latin typeface="Century Gothic" panose="020B0502020202020204" pitchFamily="34" charset="0"/>
                          <a:ea typeface="+mn-ea"/>
                          <a:cs typeface="+mn-cs"/>
                        </a:rPr>
                        <a:t>Safety</a:t>
                      </a:r>
                    </a:p>
                  </a:txBody>
                  <a:tcPr>
                    <a:solidFill>
                      <a:schemeClr val="bg1"/>
                    </a:solidFill>
                  </a:tcPr>
                </a:tc>
                <a:extLst>
                  <a:ext uri="{0D108BD9-81ED-4DB2-BD59-A6C34878D82A}">
                    <a16:rowId xmlns:a16="http://schemas.microsoft.com/office/drawing/2014/main" xmlns="" val="1529578515"/>
                  </a:ext>
                </a:extLst>
              </a:tr>
              <a:tr h="313214">
                <a:tc vMerge="1">
                  <a:txBody>
                    <a:bodyPr/>
                    <a:lstStyle/>
                    <a:p>
                      <a:pPr algn="ctr"/>
                      <a:endParaRPr lang="en-US" sz="1200" b="1" dirty="0"/>
                    </a:p>
                  </a:txBody>
                  <a:tcPr/>
                </a:tc>
                <a:tc>
                  <a:txBody>
                    <a:bodyPr/>
                    <a:lstStyle/>
                    <a:p>
                      <a:pPr marL="171450" marR="0" lvl="0" indent="-171450" algn="just"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Provided meals to 11 476 people</a:t>
                      </a:r>
                    </a:p>
                    <a:p>
                      <a:pPr marL="171450" marR="0" lvl="0" indent="-171450" algn="just"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Provided 2308 subsidised beds in shelters for homeless adults</a:t>
                      </a:r>
                    </a:p>
                    <a:p>
                      <a:pPr marL="171450" marR="0" lvl="0" indent="-171450" algn="just"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Recorded </a:t>
                      </a: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3 092 youth participating in skills development programmes</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a:t>
                      </a:r>
                    </a:p>
                  </a:txBody>
                  <a:tcPr>
                    <a:solidFill>
                      <a:schemeClr val="bg1"/>
                    </a:solidFill>
                  </a:tcPr>
                </a:tc>
                <a:tc>
                  <a:txBody>
                    <a:bodyPr/>
                    <a:lstStyle/>
                    <a:p>
                      <a:pPr marL="0" marR="0" lvl="0" indent="0" algn="ctr" defTabSz="914400" rtl="0" eaLnBrk="1" fontAlgn="auto" latinLnBrk="0" hangingPunct="1">
                        <a:lnSpc>
                          <a:spcPct val="115000"/>
                        </a:lnSpc>
                        <a:spcBef>
                          <a:spcPts val="1200"/>
                        </a:spcBef>
                        <a:spcAft>
                          <a:spcPts val="1200"/>
                        </a:spcAft>
                        <a:buClrTx/>
                        <a:buSzTx/>
                        <a:buFontTx/>
                        <a:buNone/>
                        <a:tabLst/>
                        <a:defRPr/>
                      </a:pPr>
                      <a:r>
                        <a:rPr kumimoji="0" lang="en-ZA" sz="1200" b="1" i="0" u="none" strike="noStrike" kern="1200" cap="none" spc="0" normalizeH="0" baseline="0" noProof="0" dirty="0">
                          <a:ln>
                            <a:noFill/>
                          </a:ln>
                          <a:solidFill>
                            <a:srgbClr val="001489"/>
                          </a:solidFill>
                          <a:effectLst/>
                          <a:uLnTx/>
                          <a:uFillTx/>
                          <a:latin typeface="Century Gothic" panose="020B0502020202020204" pitchFamily="34" charset="0"/>
                          <a:ea typeface="+mn-ea"/>
                          <a:cs typeface="+mn-cs"/>
                        </a:rPr>
                        <a:t>Wellbeing</a:t>
                      </a:r>
                    </a:p>
                  </a:txBody>
                  <a:tcPr>
                    <a:solidFill>
                      <a:schemeClr val="bg1"/>
                    </a:solidFill>
                  </a:tcPr>
                </a:tc>
                <a:extLst>
                  <a:ext uri="{0D108BD9-81ED-4DB2-BD59-A6C34878D82A}">
                    <a16:rowId xmlns:a16="http://schemas.microsoft.com/office/drawing/2014/main" xmlns="" val="1157224257"/>
                  </a:ext>
                </a:extLst>
              </a:tr>
            </a:tbl>
          </a:graphicData>
        </a:graphic>
      </p:graphicFrame>
    </p:spTree>
    <p:extLst>
      <p:ext uri="{BB962C8B-B14F-4D97-AF65-F5344CB8AC3E}">
        <p14:creationId xmlns:p14="http://schemas.microsoft.com/office/powerpoint/2010/main" xmlns="" val="38510407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6CD17C-4B0F-8E7C-1C46-C015C55E8F30}"/>
              </a:ext>
            </a:extLst>
          </p:cNvPr>
          <p:cNvSpPr>
            <a:spLocks noGrp="1"/>
          </p:cNvSpPr>
          <p:nvPr>
            <p:ph type="title"/>
          </p:nvPr>
        </p:nvSpPr>
        <p:spPr/>
        <p:txBody>
          <a:bodyPr/>
          <a:lstStyle/>
          <a:p>
            <a:r>
              <a:rPr lang="en-US" dirty="0"/>
              <a:t>Performance towards PSIP</a:t>
            </a:r>
            <a:endParaRPr lang="en-ZA" dirty="0"/>
          </a:p>
        </p:txBody>
      </p:sp>
      <p:graphicFrame>
        <p:nvGraphicFramePr>
          <p:cNvPr id="5" name="Table 4">
            <a:extLst>
              <a:ext uri="{FF2B5EF4-FFF2-40B4-BE49-F238E27FC236}">
                <a16:creationId xmlns:a16="http://schemas.microsoft.com/office/drawing/2014/main" xmlns="" id="{E81C89DF-9494-4EF9-B0C8-D8DB621ADE7E}"/>
              </a:ext>
            </a:extLst>
          </p:cNvPr>
          <p:cNvGraphicFramePr>
            <a:graphicFrameLocks noGrp="1"/>
          </p:cNvGraphicFramePr>
          <p:nvPr/>
        </p:nvGraphicFramePr>
        <p:xfrm>
          <a:off x="393701" y="1030264"/>
          <a:ext cx="11462941" cy="4860060"/>
        </p:xfrm>
        <a:graphic>
          <a:graphicData uri="http://schemas.openxmlformats.org/drawingml/2006/table">
            <a:tbl>
              <a:tblPr firstRow="1" bandRow="1">
                <a:tableStyleId>{5940675A-B579-460E-94D1-54222C63F5DA}</a:tableStyleId>
              </a:tblPr>
              <a:tblGrid>
                <a:gridCol w="914104">
                  <a:extLst>
                    <a:ext uri="{9D8B030D-6E8A-4147-A177-3AD203B41FA5}">
                      <a16:colId xmlns:a16="http://schemas.microsoft.com/office/drawing/2014/main" xmlns="" val="3061541074"/>
                    </a:ext>
                  </a:extLst>
                </a:gridCol>
                <a:gridCol w="9451635">
                  <a:extLst>
                    <a:ext uri="{9D8B030D-6E8A-4147-A177-3AD203B41FA5}">
                      <a16:colId xmlns:a16="http://schemas.microsoft.com/office/drawing/2014/main" xmlns="" val="3913613867"/>
                    </a:ext>
                  </a:extLst>
                </a:gridCol>
                <a:gridCol w="1097202">
                  <a:extLst>
                    <a:ext uri="{9D8B030D-6E8A-4147-A177-3AD203B41FA5}">
                      <a16:colId xmlns:a16="http://schemas.microsoft.com/office/drawing/2014/main" xmlns="" val="228886815"/>
                    </a:ext>
                  </a:extLst>
                </a:gridCol>
              </a:tblGrid>
              <a:tr h="361656">
                <a:tc>
                  <a:txBody>
                    <a:bodyPr/>
                    <a:lstStyle/>
                    <a:p>
                      <a:pPr algn="ctr"/>
                      <a:r>
                        <a:rPr lang="en-ZA" sz="1200" b="1" dirty="0"/>
                        <a:t>Institution</a:t>
                      </a:r>
                      <a:endParaRPr lang="en-US" sz="1200" b="1" dirty="0"/>
                    </a:p>
                  </a:txBody>
                  <a:tcPr>
                    <a:solidFill>
                      <a:schemeClr val="tx2">
                        <a:lumMod val="20000"/>
                        <a:lumOff val="80000"/>
                      </a:schemeClr>
                    </a:solidFill>
                  </a:tcPr>
                </a:tc>
                <a:tc>
                  <a:txBody>
                    <a:bodyPr/>
                    <a:lstStyle/>
                    <a:p>
                      <a:pPr algn="ctr"/>
                      <a:r>
                        <a:rPr lang="en-ZA" sz="1200" b="1" dirty="0"/>
                        <a:t>Quarterly Performance</a:t>
                      </a:r>
                      <a:endParaRPr lang="en-US" sz="1200" b="1" dirty="0"/>
                    </a:p>
                  </a:txBody>
                  <a:tcPr>
                    <a:solidFill>
                      <a:schemeClr val="tx2">
                        <a:lumMod val="20000"/>
                        <a:lumOff val="80000"/>
                      </a:schemeClr>
                    </a:solidFill>
                  </a:tcPr>
                </a:tc>
                <a:tc>
                  <a:txBody>
                    <a:bodyPr/>
                    <a:lstStyle/>
                    <a:p>
                      <a:pPr algn="ctr"/>
                      <a:r>
                        <a:rPr lang="en-ZA" sz="1200" b="1" dirty="0"/>
                        <a:t>PSIP</a:t>
                      </a:r>
                      <a:endParaRPr lang="en-US" sz="1200" b="1" dirty="0"/>
                    </a:p>
                  </a:txBody>
                  <a:tcPr>
                    <a:solidFill>
                      <a:schemeClr val="tx2">
                        <a:lumMod val="20000"/>
                        <a:lumOff val="80000"/>
                      </a:schemeClr>
                    </a:solidFill>
                  </a:tcPr>
                </a:tc>
                <a:extLst>
                  <a:ext uri="{0D108BD9-81ED-4DB2-BD59-A6C34878D82A}">
                    <a16:rowId xmlns:a16="http://schemas.microsoft.com/office/drawing/2014/main" xmlns="" val="3490794451"/>
                  </a:ext>
                </a:extLst>
              </a:tr>
              <a:tr h="384335">
                <a:tc>
                  <a:txBody>
                    <a:bodyPr/>
                    <a:lstStyle/>
                    <a:p>
                      <a:pPr algn="ctr"/>
                      <a:r>
                        <a:rPr lang="en-ZA" sz="1200" b="1" dirty="0"/>
                        <a:t>DEDAT</a:t>
                      </a:r>
                      <a:endParaRPr lang="en-US" sz="1200" b="1" dirty="0"/>
                    </a:p>
                  </a:txBody>
                  <a:tcPr/>
                </a:tc>
                <a:tc>
                  <a:txBody>
                    <a:bodyPr/>
                    <a:lstStyle/>
                    <a:p>
                      <a:pPr marL="171450" marR="0" lvl="0" indent="-171450" algn="just" defTabSz="914400" rtl="0" eaLnBrk="1" fontAlgn="auto" latinLnBrk="0" hangingPunct="1">
                        <a:lnSpc>
                          <a:spcPct val="100000"/>
                        </a:lnSpc>
                        <a:spcBef>
                          <a:spcPts val="0"/>
                        </a:spcBef>
                        <a:spcAft>
                          <a:spcPts val="1000"/>
                        </a:spcAft>
                        <a:buClrTx/>
                        <a:buSzTx/>
                        <a:buFont typeface="Arial" panose="020B0604020202020204" pitchFamily="34" charset="0"/>
                        <a:buChar char="•"/>
                        <a:tabLst/>
                        <a:defRPr/>
                      </a:pP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Red Tape Reduction Unit</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had </a:t>
                      </a: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five</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interventions underway during Q1:2022/23 to improve the regulatory environment. Funded 24 improvements in </a:t>
                      </a: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business-facing government services</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a:t>
                      </a:r>
                    </a:p>
                    <a:p>
                      <a:pPr marL="171450" marR="0" lvl="0" indent="-171450" algn="just" defTabSz="914400" rtl="0" eaLnBrk="1" fontAlgn="auto" latinLnBrk="0" hangingPunct="1">
                        <a:lnSpc>
                          <a:spcPct val="100000"/>
                        </a:lnSpc>
                        <a:spcBef>
                          <a:spcPts val="0"/>
                        </a:spcBef>
                        <a:spcAft>
                          <a:spcPts val="100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Assisted 190 </a:t>
                      </a: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tourist guides</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through development and permit registration interventions.</a:t>
                      </a:r>
                    </a:p>
                    <a:p>
                      <a:pPr marL="171450" marR="0" lvl="0" indent="-171450" algn="just"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Reported 1 initiative to grow the tourism sector, i.e. the review and development of the </a:t>
                      </a: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Cape of Great Events strategy</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a:t>
                      </a:r>
                    </a:p>
                    <a:p>
                      <a:pPr marL="171450" marR="0" lvl="0" indent="-171450" algn="just"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Tourism Safety</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sub-programme supported 46 establishments or individuals.</a:t>
                      </a:r>
                    </a:p>
                    <a:p>
                      <a:pPr marL="171450" marR="0" lvl="0" indent="-171450" algn="just"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Green Economy Unit</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in DEDAT supported 32 businesses and 25 municipalities with resilience projects and related matters. Implementing </a:t>
                      </a: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five</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interventions to diversify </a:t>
                      </a: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energy supply </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and reduce </a:t>
                      </a: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water intensity</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a:t>
                      </a:r>
                    </a:p>
                    <a:p>
                      <a:pPr marL="171450" marR="0" lvl="0" indent="-171450" algn="just"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In-depth support offered to select municipalities for the implementation of pioneering projects in the </a:t>
                      </a: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Municipal Energy Resilience (MER) initiative</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a:t>
                      </a:r>
                    </a:p>
                    <a:p>
                      <a:pPr marL="171450" marR="0" lvl="0" indent="-171450" algn="just"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Scoping the transaction advisory support needed by </a:t>
                      </a:r>
                      <a:r>
                        <a:rPr kumimoji="0" lang="en-ZA" sz="12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CoCT</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for its IPP procurement process. </a:t>
                      </a:r>
                    </a:p>
                    <a:p>
                      <a:pPr marL="171450" marR="0" lvl="0" indent="-171450" algn="just"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MER funded projects completed include Swartland (Electricity Master Plans (EMPs)), George (EMPs), Mossel Bay (</a:t>
                      </a:r>
                      <a:r>
                        <a:rPr kumimoji="0" lang="en-ZA" sz="12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CoSS</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and Overstrand (</a:t>
                      </a:r>
                      <a:r>
                        <a:rPr kumimoji="0" lang="en-ZA" sz="12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CoSS</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a:t>
                      </a:r>
                    </a:p>
                    <a:p>
                      <a:pPr marL="171450" marR="0" lvl="0" indent="-171450" algn="just"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Energy update presented at a recent </a:t>
                      </a:r>
                      <a:r>
                        <a:rPr kumimoji="0" lang="en-ZA" sz="12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MinMay</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to all municipalities</a:t>
                      </a:r>
                    </a:p>
                    <a:p>
                      <a:pPr marL="171450" marR="0" lvl="0" indent="-171450" algn="just"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Stellenbosch Municipal Council resolved to proceed with the embedded project for </a:t>
                      </a: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Municipal Independent Power Producer Procurement (MIPPP)</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Green Economy Unit held an engagement with </a:t>
                      </a:r>
                      <a:r>
                        <a:rPr kumimoji="0" lang="en-ZA" sz="12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CoCT</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regarding its IPP procurement process. </a:t>
                      </a:r>
                    </a:p>
                  </a:txBody>
                  <a:tcPr/>
                </a:tc>
                <a:tc>
                  <a:txBody>
                    <a:bodyPr/>
                    <a:lstStyle/>
                    <a:p>
                      <a:pPr marL="0" marR="0" lvl="0" indent="0" algn="ctr" defTabSz="914400" rtl="0" eaLnBrk="1" fontAlgn="auto" latinLnBrk="0" hangingPunct="1">
                        <a:lnSpc>
                          <a:spcPct val="115000"/>
                        </a:lnSpc>
                        <a:spcBef>
                          <a:spcPts val="1200"/>
                        </a:spcBef>
                        <a:spcAft>
                          <a:spcPts val="1200"/>
                        </a:spcAft>
                        <a:buClrTx/>
                        <a:buSzTx/>
                        <a:buFontTx/>
                        <a:buNone/>
                        <a:tabLst/>
                        <a:defRPr/>
                      </a:pPr>
                      <a:r>
                        <a:rPr kumimoji="0" lang="en-ZA" sz="1200" b="1" i="0" u="none" strike="noStrike" kern="1200" cap="none" spc="0" normalizeH="0" baseline="0" noProof="0" dirty="0">
                          <a:ln>
                            <a:noFill/>
                          </a:ln>
                          <a:solidFill>
                            <a:srgbClr val="001489"/>
                          </a:solidFill>
                          <a:effectLst/>
                          <a:uLnTx/>
                          <a:uFillTx/>
                          <a:latin typeface="Century Gothic" panose="020B0502020202020204" pitchFamily="34" charset="0"/>
                          <a:ea typeface="+mn-ea"/>
                          <a:cs typeface="+mn-cs"/>
                        </a:rPr>
                        <a:t>Jobs</a:t>
                      </a:r>
                    </a:p>
                  </a:txBody>
                  <a:tcPr/>
                </a:tc>
                <a:extLst>
                  <a:ext uri="{0D108BD9-81ED-4DB2-BD59-A6C34878D82A}">
                    <a16:rowId xmlns:a16="http://schemas.microsoft.com/office/drawing/2014/main" xmlns="" val="244984963"/>
                  </a:ext>
                </a:extLst>
              </a:tr>
            </a:tbl>
          </a:graphicData>
        </a:graphic>
      </p:graphicFrame>
    </p:spTree>
    <p:extLst>
      <p:ext uri="{BB962C8B-B14F-4D97-AF65-F5344CB8AC3E}">
        <p14:creationId xmlns:p14="http://schemas.microsoft.com/office/powerpoint/2010/main" xmlns="" val="3946187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6CD17C-4B0F-8E7C-1C46-C015C55E8F30}"/>
              </a:ext>
            </a:extLst>
          </p:cNvPr>
          <p:cNvSpPr>
            <a:spLocks noGrp="1"/>
          </p:cNvSpPr>
          <p:nvPr>
            <p:ph type="title"/>
          </p:nvPr>
        </p:nvSpPr>
        <p:spPr/>
        <p:txBody>
          <a:bodyPr/>
          <a:lstStyle/>
          <a:p>
            <a:r>
              <a:rPr lang="en-US" dirty="0"/>
              <a:t>Performance towards PSIP</a:t>
            </a:r>
            <a:endParaRPr lang="en-ZA" dirty="0"/>
          </a:p>
        </p:txBody>
      </p:sp>
      <p:graphicFrame>
        <p:nvGraphicFramePr>
          <p:cNvPr id="5" name="Table 4">
            <a:extLst>
              <a:ext uri="{FF2B5EF4-FFF2-40B4-BE49-F238E27FC236}">
                <a16:creationId xmlns:a16="http://schemas.microsoft.com/office/drawing/2014/main" xmlns="" id="{E81C89DF-9494-4EF9-B0C8-D8DB621ADE7E}"/>
              </a:ext>
            </a:extLst>
          </p:cNvPr>
          <p:cNvGraphicFramePr>
            <a:graphicFrameLocks noGrp="1"/>
          </p:cNvGraphicFramePr>
          <p:nvPr/>
        </p:nvGraphicFramePr>
        <p:xfrm>
          <a:off x="393701" y="1040424"/>
          <a:ext cx="11462941" cy="5603041"/>
        </p:xfrm>
        <a:graphic>
          <a:graphicData uri="http://schemas.openxmlformats.org/drawingml/2006/table">
            <a:tbl>
              <a:tblPr firstRow="1" bandRow="1">
                <a:tableStyleId>{5940675A-B579-460E-94D1-54222C63F5DA}</a:tableStyleId>
              </a:tblPr>
              <a:tblGrid>
                <a:gridCol w="914104">
                  <a:extLst>
                    <a:ext uri="{9D8B030D-6E8A-4147-A177-3AD203B41FA5}">
                      <a16:colId xmlns:a16="http://schemas.microsoft.com/office/drawing/2014/main" xmlns="" val="3061541074"/>
                    </a:ext>
                  </a:extLst>
                </a:gridCol>
                <a:gridCol w="9532915">
                  <a:extLst>
                    <a:ext uri="{9D8B030D-6E8A-4147-A177-3AD203B41FA5}">
                      <a16:colId xmlns:a16="http://schemas.microsoft.com/office/drawing/2014/main" xmlns="" val="3913613867"/>
                    </a:ext>
                  </a:extLst>
                </a:gridCol>
                <a:gridCol w="1015922">
                  <a:extLst>
                    <a:ext uri="{9D8B030D-6E8A-4147-A177-3AD203B41FA5}">
                      <a16:colId xmlns:a16="http://schemas.microsoft.com/office/drawing/2014/main" xmlns="" val="228886815"/>
                    </a:ext>
                  </a:extLst>
                </a:gridCol>
              </a:tblGrid>
              <a:tr h="292281">
                <a:tc>
                  <a:txBody>
                    <a:bodyPr/>
                    <a:lstStyle/>
                    <a:p>
                      <a:pPr algn="ctr"/>
                      <a:r>
                        <a:rPr lang="en-ZA" sz="1200" b="1" dirty="0"/>
                        <a:t>Institution</a:t>
                      </a:r>
                      <a:endParaRPr lang="en-US" sz="1200" b="1" dirty="0"/>
                    </a:p>
                  </a:txBody>
                  <a:tcPr>
                    <a:solidFill>
                      <a:schemeClr val="tx2">
                        <a:lumMod val="20000"/>
                        <a:lumOff val="80000"/>
                      </a:schemeClr>
                    </a:solidFill>
                  </a:tcPr>
                </a:tc>
                <a:tc>
                  <a:txBody>
                    <a:bodyPr/>
                    <a:lstStyle/>
                    <a:p>
                      <a:pPr algn="ctr"/>
                      <a:r>
                        <a:rPr lang="en-ZA" sz="1200" b="1" dirty="0"/>
                        <a:t>Quarterly Performance</a:t>
                      </a:r>
                      <a:endParaRPr lang="en-US" sz="1200" b="1" dirty="0"/>
                    </a:p>
                  </a:txBody>
                  <a:tcPr>
                    <a:solidFill>
                      <a:schemeClr val="tx2">
                        <a:lumMod val="20000"/>
                        <a:lumOff val="80000"/>
                      </a:schemeClr>
                    </a:solidFill>
                  </a:tcPr>
                </a:tc>
                <a:tc>
                  <a:txBody>
                    <a:bodyPr/>
                    <a:lstStyle/>
                    <a:p>
                      <a:pPr algn="ctr"/>
                      <a:r>
                        <a:rPr lang="en-ZA" sz="1200" b="1" dirty="0"/>
                        <a:t>PSIP</a:t>
                      </a:r>
                      <a:endParaRPr lang="en-US" sz="1200" b="1" dirty="0"/>
                    </a:p>
                  </a:txBody>
                  <a:tcPr>
                    <a:solidFill>
                      <a:schemeClr val="tx2">
                        <a:lumMod val="20000"/>
                        <a:lumOff val="80000"/>
                      </a:schemeClr>
                    </a:solidFill>
                  </a:tcPr>
                </a:tc>
                <a:extLst>
                  <a:ext uri="{0D108BD9-81ED-4DB2-BD59-A6C34878D82A}">
                    <a16:rowId xmlns:a16="http://schemas.microsoft.com/office/drawing/2014/main" xmlns="" val="3490794451"/>
                  </a:ext>
                </a:extLst>
              </a:tr>
              <a:tr h="384335">
                <a:tc>
                  <a:txBody>
                    <a:bodyPr/>
                    <a:lstStyle/>
                    <a:p>
                      <a:pPr algn="ctr"/>
                      <a:r>
                        <a:rPr lang="en-ZA" sz="1200" b="1" dirty="0" err="1"/>
                        <a:t>Wesgro</a:t>
                      </a:r>
                      <a:endParaRPr lang="en-US" sz="1200" b="1" dirty="0"/>
                    </a:p>
                  </a:txBody>
                  <a:tcPr/>
                </a:tc>
                <a:tc>
                  <a:txBody>
                    <a:bodyPr/>
                    <a:lstStyle/>
                    <a:p>
                      <a:pPr marL="171450" marR="0" lvl="0" indent="-171450" algn="just"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Investment promotion </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realised 60 jobs during Q1:2022/23 and  one investment with an estimated value of R100 million (and 60 jobs created). </a:t>
                      </a:r>
                    </a:p>
                    <a:p>
                      <a:pPr marL="171450" marR="0" lvl="0" indent="-171450" algn="just"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Participated in or sponsored over ten events to promote investment in the WC during the reporting period</a:t>
                      </a:r>
                    </a:p>
                    <a:p>
                      <a:pPr marL="171450" marR="0" lvl="0" indent="-171450" algn="just"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Concluded </a:t>
                      </a: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four trade agreements</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with an estimated Rand value of R10.8 million. </a:t>
                      </a:r>
                    </a:p>
                    <a:p>
                      <a:pPr marL="171450" marR="0" lvl="0" indent="-171450" algn="just"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Tourism Marketing</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secured 12 bids and 3 joint marketing agreements. Estimated economic impact of the bids amounts to R95 million</a:t>
                      </a:r>
                    </a:p>
                  </a:txBody>
                  <a:tcPr/>
                </a:tc>
                <a:tc>
                  <a:txBody>
                    <a:bodyPr/>
                    <a:lstStyle/>
                    <a:p>
                      <a:pPr marL="0" marR="0" lvl="0" indent="0" algn="ctr" defTabSz="914400" rtl="0" eaLnBrk="1" fontAlgn="auto" latinLnBrk="0" hangingPunct="1">
                        <a:lnSpc>
                          <a:spcPct val="115000"/>
                        </a:lnSpc>
                        <a:spcBef>
                          <a:spcPts val="1200"/>
                        </a:spcBef>
                        <a:spcAft>
                          <a:spcPts val="1200"/>
                        </a:spcAft>
                        <a:buClrTx/>
                        <a:buSzTx/>
                        <a:buFontTx/>
                        <a:buNone/>
                        <a:tabLst/>
                        <a:defRPr/>
                      </a:pPr>
                      <a:r>
                        <a:rPr kumimoji="0" lang="en-ZA" sz="1200" b="1" i="0" u="none" strike="noStrike" kern="1200" cap="none" spc="0" normalizeH="0" baseline="0" noProof="0" dirty="0">
                          <a:ln>
                            <a:noFill/>
                          </a:ln>
                          <a:solidFill>
                            <a:srgbClr val="001489"/>
                          </a:solidFill>
                          <a:effectLst/>
                          <a:uLnTx/>
                          <a:uFillTx/>
                          <a:latin typeface="Century Gothic" panose="020B0502020202020204" pitchFamily="34" charset="0"/>
                          <a:ea typeface="+mn-ea"/>
                          <a:cs typeface="+mn-cs"/>
                        </a:rPr>
                        <a:t>Jobs</a:t>
                      </a:r>
                    </a:p>
                  </a:txBody>
                  <a:tcPr/>
                </a:tc>
                <a:extLst>
                  <a:ext uri="{0D108BD9-81ED-4DB2-BD59-A6C34878D82A}">
                    <a16:rowId xmlns:a16="http://schemas.microsoft.com/office/drawing/2014/main" xmlns="" val="1593999728"/>
                  </a:ext>
                </a:extLst>
              </a:tr>
              <a:tr h="384335">
                <a:tc rowSpan="2">
                  <a:txBody>
                    <a:bodyPr/>
                    <a:lstStyle/>
                    <a:p>
                      <a:pPr algn="ctr"/>
                      <a:r>
                        <a:rPr lang="en-ZA" sz="1200" b="1" dirty="0"/>
                        <a:t>DTPW</a:t>
                      </a:r>
                      <a:endParaRPr lang="en-US" sz="1200" b="1" dirty="0"/>
                    </a:p>
                  </a:txBody>
                  <a:tcPr>
                    <a:solidFill>
                      <a:schemeClr val="bg1"/>
                    </a:solidFill>
                  </a:tcPr>
                </a:tc>
                <a:tc>
                  <a:txBody>
                    <a:bodyPr/>
                    <a:lstStyle/>
                    <a:p>
                      <a:pPr marL="171450" marR="0" lvl="0" indent="-171450" algn="just" defTabSz="914400" rtl="0" eaLnBrk="1" fontAlgn="auto" latinLnBrk="0" hangingPunct="1">
                        <a:lnSpc>
                          <a:spcPct val="100000"/>
                        </a:lnSpc>
                        <a:spcBef>
                          <a:spcPts val="0"/>
                        </a:spcBef>
                        <a:spcAft>
                          <a:spcPts val="100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66 654 EPWP work opportunities are targeted across WCG departments. </a:t>
                      </a:r>
                    </a:p>
                    <a:p>
                      <a:pPr marL="171450" marR="0" lvl="0" indent="-171450" algn="just" defTabSz="914400" rtl="0" eaLnBrk="1" fontAlgn="auto" latinLnBrk="0" hangingPunct="1">
                        <a:lnSpc>
                          <a:spcPct val="100000"/>
                        </a:lnSpc>
                        <a:spcBef>
                          <a:spcPts val="0"/>
                        </a:spcBef>
                        <a:spcAft>
                          <a:spcPts val="100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Further 23 688 Full-Time Equivalent job opportunities are targeted for the WC through the EPWP for the financial year. </a:t>
                      </a:r>
                    </a:p>
                    <a:p>
                      <a:pPr marL="171450" marR="0" lvl="0" indent="-171450" algn="just" defTabSz="914400" rtl="0" eaLnBrk="1" fontAlgn="auto" latinLnBrk="0" hangingPunct="1">
                        <a:lnSpc>
                          <a:spcPct val="100000"/>
                        </a:lnSpc>
                        <a:spcBef>
                          <a:spcPts val="0"/>
                        </a:spcBef>
                        <a:spcAft>
                          <a:spcPts val="100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Targeted the creation of 8 337 work opportunities through infrastructure builds outside of the EPWP. </a:t>
                      </a:r>
                    </a:p>
                    <a:p>
                      <a:pPr marL="171450" marR="0" lvl="0" indent="-171450" algn="just" defTabSz="914400" rtl="0" eaLnBrk="1" fontAlgn="auto" latinLnBrk="0" hangingPunct="1">
                        <a:lnSpc>
                          <a:spcPct val="100000"/>
                        </a:lnSpc>
                        <a:spcBef>
                          <a:spcPts val="0"/>
                        </a:spcBef>
                        <a:spcAft>
                          <a:spcPts val="100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1 371 </a:t>
                      </a: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abnormal load applications</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were processed during Q1:2022/23</a:t>
                      </a:r>
                    </a:p>
                    <a:p>
                      <a:pPr marL="171450" marR="0" lvl="0" indent="-171450" algn="just" defTabSz="914400" rtl="0" eaLnBrk="1" fontAlgn="auto" latinLnBrk="0" hangingPunct="1">
                        <a:lnSpc>
                          <a:spcPct val="100000"/>
                        </a:lnSpc>
                        <a:spcBef>
                          <a:spcPts val="0"/>
                        </a:spcBef>
                        <a:spcAft>
                          <a:spcPts val="100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PRE processed 71% of </a:t>
                      </a: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transport operating licences</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within legislated timeframes during the reporting period.</a:t>
                      </a:r>
                    </a:p>
                    <a:p>
                      <a:pPr marL="171450" marR="0" lvl="0" indent="-171450" algn="just"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5 new infrastructure projects (1 education and 4 general facilities) were completed</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during Q1:2022/23. The </a:t>
                      </a: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total spend was reported at R251 million</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(R198 274 777 on education and R52 733 343 on general facilities). </a:t>
                      </a:r>
                    </a:p>
                    <a:p>
                      <a:pPr marL="171450" marR="0" lvl="0" indent="-171450" algn="just"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Reported </a:t>
                      </a: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26 public infrastructure maintenance and upgrade projects completed </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(13 education projects and 13 general facilities) with a </a:t>
                      </a: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total spend of R115 million</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(R89 330 274 on education and R26 121 020 on general facilities). </a:t>
                      </a:r>
                    </a:p>
                    <a:p>
                      <a:pPr marL="171450" marR="0" lvl="0" indent="-171450" algn="just"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Sustainable Infrastructure Development and Financing Facility (SIDAFF) Programme</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is currently in the 2</a:t>
                      </a:r>
                      <a:r>
                        <a:rPr kumimoji="0" lang="en-ZA" sz="1200" b="0" i="0" u="none" strike="noStrike" kern="1200" cap="none" spc="0" normalizeH="0" baseline="3000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nd</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phase of its development. </a:t>
                      </a:r>
                    </a:p>
                  </a:txBody>
                  <a:tcPr>
                    <a:solidFill>
                      <a:schemeClr val="bg1"/>
                    </a:solidFill>
                  </a:tcPr>
                </a:tc>
                <a:tc>
                  <a:txBody>
                    <a:bodyPr/>
                    <a:lstStyle/>
                    <a:p>
                      <a:pPr marL="0" marR="0" lvl="0" indent="0" algn="ctr" defTabSz="914400" rtl="0" eaLnBrk="1" fontAlgn="auto" latinLnBrk="0" hangingPunct="1">
                        <a:lnSpc>
                          <a:spcPct val="115000"/>
                        </a:lnSpc>
                        <a:spcBef>
                          <a:spcPts val="1200"/>
                        </a:spcBef>
                        <a:spcAft>
                          <a:spcPts val="1200"/>
                        </a:spcAft>
                        <a:buClrTx/>
                        <a:buSzTx/>
                        <a:buFontTx/>
                        <a:buNone/>
                        <a:tabLst/>
                        <a:defRPr/>
                      </a:pPr>
                      <a:r>
                        <a:rPr kumimoji="0" lang="en-ZA" sz="1200" b="1" i="0" u="none" strike="noStrike" kern="1200" cap="none" spc="0" normalizeH="0" baseline="0" noProof="0" dirty="0">
                          <a:ln>
                            <a:noFill/>
                          </a:ln>
                          <a:solidFill>
                            <a:srgbClr val="001489"/>
                          </a:solidFill>
                          <a:effectLst/>
                          <a:uLnTx/>
                          <a:uFillTx/>
                          <a:latin typeface="Century Gothic" panose="020B0502020202020204" pitchFamily="34" charset="0"/>
                          <a:ea typeface="+mn-ea"/>
                          <a:cs typeface="+mn-cs"/>
                        </a:rPr>
                        <a:t>Jobs</a:t>
                      </a:r>
                    </a:p>
                  </a:txBody>
                  <a:tcPr>
                    <a:solidFill>
                      <a:schemeClr val="bg1"/>
                    </a:solidFill>
                  </a:tcPr>
                </a:tc>
                <a:extLst>
                  <a:ext uri="{0D108BD9-81ED-4DB2-BD59-A6C34878D82A}">
                    <a16:rowId xmlns:a16="http://schemas.microsoft.com/office/drawing/2014/main" xmlns="" val="244984963"/>
                  </a:ext>
                </a:extLst>
              </a:tr>
              <a:tr h="330360">
                <a:tc vMerge="1">
                  <a:txBody>
                    <a:bodyPr/>
                    <a:lstStyle/>
                    <a:p>
                      <a:pPr algn="ctr"/>
                      <a:endParaRPr lang="en-US" sz="1200" b="1" dirty="0"/>
                    </a:p>
                  </a:txBody>
                  <a:tcPr/>
                </a:tc>
                <a:tc>
                  <a:txBody>
                    <a:bodyPr/>
                    <a:lstStyle/>
                    <a:p>
                      <a:pPr marL="171450" marR="0" lvl="0" indent="-171450" algn="just" defTabSz="914400" rtl="0" eaLnBrk="1" fontAlgn="auto" latinLnBrk="0" hangingPunct="1">
                        <a:lnSpc>
                          <a:spcPct val="100000"/>
                        </a:lnSpc>
                        <a:spcBef>
                          <a:spcPts val="0"/>
                        </a:spcBef>
                        <a:spcAft>
                          <a:spcPts val="100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Conducted </a:t>
                      </a:r>
                      <a:r>
                        <a:rPr kumimoji="0" lang="en-ZA" sz="12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313 targeted operations</a:t>
                      </a:r>
                      <a:r>
                        <a:rPr kumimoji="0" lang="en-ZA"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Arial" panose="020B0604020202020204" pitchFamily="34" charset="0"/>
                        </a:rPr>
                        <a:t> relating to arresting of drivers for drinking and driving, reckless and or negligent driving, habitual driver offenders, transportation of illegal substances, and false documentation.	</a:t>
                      </a:r>
                    </a:p>
                  </a:txBody>
                  <a:tcPr>
                    <a:solidFill>
                      <a:schemeClr val="bg1"/>
                    </a:solidFill>
                  </a:tcPr>
                </a:tc>
                <a:tc>
                  <a:txBody>
                    <a:bodyPr/>
                    <a:lstStyle/>
                    <a:p>
                      <a:pPr marL="0" marR="0" lvl="0" indent="0" algn="ctr" defTabSz="914400" rtl="0" eaLnBrk="1" fontAlgn="auto" latinLnBrk="0" hangingPunct="1">
                        <a:lnSpc>
                          <a:spcPct val="115000"/>
                        </a:lnSpc>
                        <a:spcBef>
                          <a:spcPts val="1200"/>
                        </a:spcBef>
                        <a:spcAft>
                          <a:spcPts val="1200"/>
                        </a:spcAft>
                        <a:buClrTx/>
                        <a:buSzTx/>
                        <a:buFontTx/>
                        <a:buNone/>
                        <a:tabLst/>
                        <a:defRPr/>
                      </a:pPr>
                      <a:r>
                        <a:rPr kumimoji="0" lang="en-ZA" sz="1200" b="1" i="0" u="none" strike="noStrike" kern="1200" cap="none" spc="0" normalizeH="0" baseline="0" noProof="0" dirty="0">
                          <a:ln>
                            <a:noFill/>
                          </a:ln>
                          <a:solidFill>
                            <a:srgbClr val="001489"/>
                          </a:solidFill>
                          <a:effectLst/>
                          <a:uLnTx/>
                          <a:uFillTx/>
                          <a:latin typeface="Century Gothic" panose="020B0502020202020204" pitchFamily="34" charset="0"/>
                          <a:ea typeface="+mn-ea"/>
                          <a:cs typeface="+mn-cs"/>
                        </a:rPr>
                        <a:t>Safety</a:t>
                      </a:r>
                    </a:p>
                  </a:txBody>
                  <a:tcPr>
                    <a:solidFill>
                      <a:schemeClr val="bg1"/>
                    </a:solidFill>
                  </a:tcPr>
                </a:tc>
                <a:extLst>
                  <a:ext uri="{0D108BD9-81ED-4DB2-BD59-A6C34878D82A}">
                    <a16:rowId xmlns:a16="http://schemas.microsoft.com/office/drawing/2014/main" xmlns="" val="2814937225"/>
                  </a:ext>
                </a:extLst>
              </a:tr>
            </a:tbl>
          </a:graphicData>
        </a:graphic>
      </p:graphicFrame>
    </p:spTree>
    <p:extLst>
      <p:ext uri="{BB962C8B-B14F-4D97-AF65-F5344CB8AC3E}">
        <p14:creationId xmlns:p14="http://schemas.microsoft.com/office/powerpoint/2010/main" xmlns="" val="4791382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6FCF78BA-AED5-4FA9-9088-510D651484CB}"/>
              </a:ext>
            </a:extLst>
          </p:cNvPr>
          <p:cNvSpPr txBox="1"/>
          <p:nvPr/>
        </p:nvSpPr>
        <p:spPr>
          <a:xfrm>
            <a:off x="393701" y="1196204"/>
            <a:ext cx="11417745" cy="3660361"/>
          </a:xfrm>
          <a:prstGeom prst="rect">
            <a:avLst/>
          </a:prstGeom>
          <a:noFill/>
        </p:spPr>
        <p:txBody>
          <a:bodyPr wrap="square" rtlCol="0">
            <a:spAutoFit/>
          </a:bodyPr>
          <a:lstStyle/>
          <a:p>
            <a:pPr marL="285750" lvl="0" indent="-285750" algn="just">
              <a:buFont typeface="Arial" panose="020B0604020202020204" pitchFamily="34" charset="0"/>
              <a:buChar char="•"/>
            </a:pPr>
            <a:r>
              <a:rPr kumimoji="0" lang="en-ZA" sz="1600" b="0" i="0" u="none" strike="noStrike" kern="0" cap="none" spc="0" normalizeH="0" baseline="0" noProof="0" dirty="0">
                <a:ln>
                  <a:noFill/>
                </a:ln>
                <a:solidFill>
                  <a:prstClr val="black"/>
                </a:solidFill>
                <a:effectLst/>
                <a:uLnTx/>
                <a:uFillTx/>
                <a:ea typeface="+mn-ea"/>
                <a:cs typeface="+mn-cs"/>
              </a:rPr>
              <a:t>This report is the 1</a:t>
            </a:r>
            <a:r>
              <a:rPr kumimoji="0" lang="en-ZA" sz="1600" b="0" i="0" u="none" strike="noStrike" kern="0" cap="none" spc="0" normalizeH="0" baseline="30000" noProof="0" dirty="0">
                <a:ln>
                  <a:noFill/>
                </a:ln>
                <a:solidFill>
                  <a:prstClr val="black"/>
                </a:solidFill>
                <a:effectLst/>
                <a:uLnTx/>
                <a:uFillTx/>
                <a:ea typeface="+mn-ea"/>
                <a:cs typeface="+mn-cs"/>
              </a:rPr>
              <a:t>st</a:t>
            </a:r>
            <a:r>
              <a:rPr kumimoji="0" lang="en-ZA" sz="1600" b="0" i="0" u="none" strike="noStrike" kern="0" cap="none" spc="0" normalizeH="0" baseline="0" noProof="0" dirty="0">
                <a:ln>
                  <a:noFill/>
                </a:ln>
                <a:solidFill>
                  <a:prstClr val="black"/>
                </a:solidFill>
                <a:effectLst/>
                <a:uLnTx/>
                <a:uFillTx/>
                <a:ea typeface="+mn-ea"/>
                <a:cs typeface="+mn-cs"/>
              </a:rPr>
              <a:t> joint release for </a:t>
            </a:r>
            <a:r>
              <a:rPr lang="en-ZA" sz="1600" kern="0" dirty="0">
                <a:solidFill>
                  <a:prstClr val="black"/>
                </a:solidFill>
              </a:rPr>
              <a:t>Q1 as part of</a:t>
            </a:r>
            <a:r>
              <a:rPr kumimoji="0" lang="en-ZA" sz="1600" b="0" i="0" u="none" strike="noStrike" kern="0" cap="none" spc="0" normalizeH="0" baseline="0" noProof="0" dirty="0">
                <a:ln>
                  <a:noFill/>
                </a:ln>
                <a:solidFill>
                  <a:prstClr val="black"/>
                </a:solidFill>
                <a:effectLst/>
                <a:uLnTx/>
                <a:uFillTx/>
                <a:ea typeface="+mn-ea"/>
                <a:cs typeface="+mn-cs"/>
              </a:rPr>
              <a:t> o</a:t>
            </a:r>
            <a:r>
              <a:rPr kumimoji="0" lang="en-US" sz="1600" b="0" i="0" u="none" strike="noStrike" kern="0" cap="none" spc="0" normalizeH="0" baseline="0" noProof="0" dirty="0" err="1">
                <a:ln>
                  <a:noFill/>
                </a:ln>
                <a:solidFill>
                  <a:prstClr val="black"/>
                </a:solidFill>
                <a:effectLst/>
                <a:uLnTx/>
                <a:uFillTx/>
                <a:ea typeface="+mn-ea"/>
                <a:cs typeface="+mn-cs"/>
              </a:rPr>
              <a:t>ur</a:t>
            </a:r>
            <a:r>
              <a:rPr kumimoji="0" lang="en-US" sz="1600" b="0" i="0" u="none" strike="noStrike" kern="0" cap="none" spc="0" normalizeH="0" baseline="0" noProof="0" dirty="0">
                <a:ln>
                  <a:noFill/>
                </a:ln>
                <a:solidFill>
                  <a:prstClr val="black"/>
                </a:solidFill>
                <a:effectLst/>
                <a:uLnTx/>
                <a:uFillTx/>
                <a:ea typeface="+mn-ea"/>
                <a:cs typeface="+mn-cs"/>
              </a:rPr>
              <a:t> performance data reform journey to expand the depth and breath of performance data.</a:t>
            </a:r>
          </a:p>
          <a:p>
            <a:pPr marL="285750" marR="0" lvl="1" indent="-285750" algn="just" defTabSz="914400" rtl="0" eaLnBrk="1" fontAlgn="auto" latinLnBrk="0" hangingPunct="1">
              <a:lnSpc>
                <a:spcPct val="115000"/>
              </a:lnSpc>
              <a:spcBef>
                <a:spcPts val="300"/>
              </a:spcBef>
              <a:spcAft>
                <a:spcPts val="0"/>
              </a:spcAft>
              <a:buClrTx/>
              <a:buSzTx/>
              <a:buFont typeface="Arial" panose="020B0604020202020204" pitchFamily="34" charset="0"/>
              <a:buChar char="•"/>
              <a:tabLst/>
              <a:defRPr/>
            </a:pPr>
            <a:r>
              <a:rPr kumimoji="0" lang="en-US" sz="1600" b="0" i="0" u="none" strike="noStrike" kern="0" cap="none" spc="0" normalizeH="0" baseline="0" noProof="0" dirty="0">
                <a:ln>
                  <a:noFill/>
                </a:ln>
                <a:solidFill>
                  <a:prstClr val="black"/>
                </a:solidFill>
                <a:effectLst/>
                <a:uLnTx/>
                <a:uFillTx/>
                <a:ea typeface="+mn-ea"/>
                <a:cs typeface="+mn-cs"/>
              </a:rPr>
              <a:t>This release provides the Budget Committee with the quarterly outcome for the province in terms of performance indicators and an institutional performance overview.</a:t>
            </a:r>
            <a:endParaRPr kumimoji="0" lang="en-ZA" sz="1600" b="0" i="0" u="none" strike="noStrike" kern="0" cap="none" spc="0" normalizeH="0" baseline="0" noProof="0" dirty="0">
              <a:ln>
                <a:noFill/>
              </a:ln>
              <a:solidFill>
                <a:prstClr val="black"/>
              </a:solidFill>
              <a:effectLst/>
              <a:uLnTx/>
              <a:uFillTx/>
              <a:ea typeface="+mn-ea"/>
              <a:cs typeface="+mn-cs"/>
            </a:endParaRPr>
          </a:p>
          <a:p>
            <a:pPr marL="285750" marR="0" lvl="1" indent="-285750" algn="just" defTabSz="914400" rtl="0" eaLnBrk="1" fontAlgn="auto" latinLnBrk="0" hangingPunct="1">
              <a:lnSpc>
                <a:spcPct val="115000"/>
              </a:lnSpc>
              <a:spcBef>
                <a:spcPts val="300"/>
              </a:spcBef>
              <a:spcAft>
                <a:spcPts val="0"/>
              </a:spcAft>
              <a:buClrTx/>
              <a:buSzTx/>
              <a:buFont typeface="Arial" panose="020B0604020202020204" pitchFamily="34" charset="0"/>
              <a:buChar char="•"/>
              <a:tabLst/>
              <a:defRPr/>
            </a:pPr>
            <a:r>
              <a:rPr kumimoji="0" lang="en-US" sz="1600" b="0" i="0" u="none" strike="noStrike" kern="0" cap="none" spc="0" normalizeH="0" baseline="0" noProof="0" dirty="0">
                <a:ln>
                  <a:noFill/>
                </a:ln>
                <a:solidFill>
                  <a:prstClr val="black"/>
                </a:solidFill>
                <a:effectLst/>
                <a:uLnTx/>
                <a:uFillTx/>
                <a:ea typeface="+mn-ea"/>
                <a:cs typeface="+mn-cs"/>
              </a:rPr>
              <a:t>It provides the first overall view of WCG performance from a reporting perspective, noting further work towards streamlining the integration of non-financial performance data.</a:t>
            </a:r>
          </a:p>
          <a:p>
            <a:pPr marL="285750" marR="0" lvl="1" indent="-285750" algn="just" defTabSz="914400" rtl="0" eaLnBrk="1" fontAlgn="auto" latinLnBrk="0" hangingPunct="1">
              <a:lnSpc>
                <a:spcPct val="115000"/>
              </a:lnSpc>
              <a:spcBef>
                <a:spcPts val="300"/>
              </a:spcBef>
              <a:spcAft>
                <a:spcPts val="0"/>
              </a:spcAft>
              <a:buClrTx/>
              <a:buSzTx/>
              <a:buFont typeface="Arial" panose="020B0604020202020204" pitchFamily="34" charset="0"/>
              <a:buChar char="•"/>
              <a:tabLst/>
              <a:defRPr/>
            </a:pPr>
            <a:r>
              <a:rPr kumimoji="0" lang="en-US" sz="1600" b="0" i="0" u="none" strike="noStrike" kern="0" cap="none" spc="0" normalizeH="0" baseline="0" noProof="0" dirty="0">
                <a:ln>
                  <a:noFill/>
                </a:ln>
                <a:solidFill>
                  <a:prstClr val="black"/>
                </a:solidFill>
                <a:effectLst/>
                <a:uLnTx/>
                <a:uFillTx/>
                <a:ea typeface="+mn-ea"/>
                <a:cs typeface="+mn-cs"/>
              </a:rPr>
              <a:t>The consumption of this release quarter on quarter, is to build an annual performance report card for the WCG. </a:t>
            </a:r>
          </a:p>
          <a:p>
            <a:pPr marL="0" marR="0" lvl="1" indent="0" algn="just" defTabSz="914400" rtl="0" eaLnBrk="1" fontAlgn="auto" latinLnBrk="0" hangingPunct="1">
              <a:lnSpc>
                <a:spcPct val="115000"/>
              </a:lnSpc>
              <a:spcBef>
                <a:spcPts val="300"/>
              </a:spcBef>
              <a:spcAft>
                <a:spcPts val="0"/>
              </a:spcAft>
              <a:buClrTx/>
              <a:buSzTx/>
              <a:buFontTx/>
              <a:buNone/>
              <a:tabLst/>
              <a:defRPr/>
            </a:pPr>
            <a:endParaRPr kumimoji="0" lang="en-ZA" sz="1600" b="0" i="0" u="none" strike="noStrike" kern="0" cap="none" spc="0" normalizeH="0" baseline="0" noProof="0" dirty="0">
              <a:ln>
                <a:noFill/>
              </a:ln>
              <a:solidFill>
                <a:prstClr val="black"/>
              </a:solidFill>
              <a:effectLst/>
              <a:uLnTx/>
              <a:uFillTx/>
              <a:ea typeface="+mn-ea"/>
              <a:cs typeface="+mn-cs"/>
            </a:endParaRPr>
          </a:p>
          <a:p>
            <a:pPr marL="0" marR="0" lvl="1" indent="0" algn="just" defTabSz="914400" rtl="0" eaLnBrk="1" fontAlgn="auto" latinLnBrk="0" hangingPunct="1">
              <a:lnSpc>
                <a:spcPct val="115000"/>
              </a:lnSpc>
              <a:spcBef>
                <a:spcPts val="300"/>
              </a:spcBef>
              <a:spcAft>
                <a:spcPts val="0"/>
              </a:spcAft>
              <a:buClrTx/>
              <a:buSzTx/>
              <a:buFontTx/>
              <a:buNone/>
              <a:tabLst/>
              <a:defRPr/>
            </a:pPr>
            <a:r>
              <a:rPr kumimoji="0" lang="en-ZA" sz="1600" b="0" i="0" u="none" strike="noStrike" kern="0" cap="none" spc="0" normalizeH="0" baseline="0" noProof="0" dirty="0">
                <a:ln>
                  <a:noFill/>
                </a:ln>
                <a:solidFill>
                  <a:prstClr val="black"/>
                </a:solidFill>
                <a:effectLst/>
                <a:uLnTx/>
                <a:uFillTx/>
                <a:ea typeface="+mn-ea"/>
                <a:cs typeface="+mn-cs"/>
              </a:rPr>
              <a:t>For the budget committee to note:</a:t>
            </a:r>
          </a:p>
          <a:p>
            <a:pPr marL="285750" marR="0" lvl="1" indent="-285750" algn="just" defTabSz="914400" rtl="0" eaLnBrk="1" fontAlgn="auto" latinLnBrk="0" hangingPunct="1">
              <a:lnSpc>
                <a:spcPct val="115000"/>
              </a:lnSpc>
              <a:spcBef>
                <a:spcPts val="300"/>
              </a:spcBef>
              <a:spcAft>
                <a:spcPts val="0"/>
              </a:spcAft>
              <a:buClrTx/>
              <a:buSzTx/>
              <a:buFont typeface="Arial" panose="020B0604020202020204" pitchFamily="34" charset="0"/>
              <a:buChar char="•"/>
              <a:tabLst/>
              <a:defRPr/>
            </a:pPr>
            <a:r>
              <a:rPr kumimoji="0" lang="en-US" sz="1600" b="0" i="0" u="none" strike="noStrike" kern="0" cap="none" spc="0" normalizeH="0" baseline="0" noProof="0" dirty="0">
                <a:ln>
                  <a:noFill/>
                </a:ln>
                <a:solidFill>
                  <a:prstClr val="black"/>
                </a:solidFill>
                <a:effectLst/>
                <a:uLnTx/>
                <a:uFillTx/>
                <a:ea typeface="+mn-ea"/>
                <a:cs typeface="+mn-cs"/>
              </a:rPr>
              <a:t>Socio-economic trends cannot be seen in isolation of the broader socio-economic trends required to understand the service delivery context for the WC. </a:t>
            </a:r>
          </a:p>
          <a:p>
            <a:pPr marL="285750" marR="0" lvl="1" indent="-285750" algn="just" defTabSz="914400" rtl="0" eaLnBrk="1" fontAlgn="auto" latinLnBrk="0" hangingPunct="1">
              <a:lnSpc>
                <a:spcPct val="115000"/>
              </a:lnSpc>
              <a:spcBef>
                <a:spcPts val="300"/>
              </a:spcBef>
              <a:spcAft>
                <a:spcPts val="0"/>
              </a:spcAft>
              <a:buClrTx/>
              <a:buSzTx/>
              <a:buFont typeface="Arial" panose="020B0604020202020204" pitchFamily="34" charset="0"/>
              <a:buChar char="•"/>
              <a:tabLst/>
              <a:defRPr/>
            </a:pPr>
            <a:r>
              <a:rPr kumimoji="0" lang="en-US" sz="1600" b="0" i="0" u="none" strike="noStrike" kern="0" cap="none" spc="0" normalizeH="0" baseline="0" noProof="0" dirty="0">
                <a:ln>
                  <a:noFill/>
                </a:ln>
                <a:solidFill>
                  <a:prstClr val="black"/>
                </a:solidFill>
                <a:effectLst/>
                <a:uLnTx/>
                <a:uFillTx/>
                <a:ea typeface="+mn-ea"/>
                <a:cs typeface="+mn-cs"/>
              </a:rPr>
              <a:t>Performance delivery trends should be seen in relation to its contribution to the provincial strategic priorities.</a:t>
            </a:r>
          </a:p>
        </p:txBody>
      </p:sp>
      <p:sp>
        <p:nvSpPr>
          <p:cNvPr id="2" name="Title 1">
            <a:extLst>
              <a:ext uri="{FF2B5EF4-FFF2-40B4-BE49-F238E27FC236}">
                <a16:creationId xmlns:a16="http://schemas.microsoft.com/office/drawing/2014/main" xmlns="" id="{CD418F07-B230-D914-4583-1333467DC7B2}"/>
              </a:ext>
            </a:extLst>
          </p:cNvPr>
          <p:cNvSpPr>
            <a:spLocks noGrp="1"/>
          </p:cNvSpPr>
          <p:nvPr>
            <p:ph type="title"/>
          </p:nvPr>
        </p:nvSpPr>
        <p:spPr>
          <a:xfrm>
            <a:off x="393701" y="250645"/>
            <a:ext cx="11462940" cy="559256"/>
          </a:xfrm>
        </p:spPr>
        <p:txBody>
          <a:bodyPr/>
          <a:lstStyle/>
          <a:p>
            <a:r>
              <a:rPr lang="en-US" dirty="0">
                <a:solidFill>
                  <a:srgbClr val="242852"/>
                </a:solidFill>
              </a:rPr>
              <a:t>Take Home Points</a:t>
            </a:r>
            <a:endParaRPr lang="en-ZA" dirty="0">
              <a:solidFill>
                <a:srgbClr val="FF0000"/>
              </a:solidFill>
            </a:endParaRPr>
          </a:p>
        </p:txBody>
      </p:sp>
      <p:pic>
        <p:nvPicPr>
          <p:cNvPr id="5" name="Picture 4">
            <a:extLst>
              <a:ext uri="{FF2B5EF4-FFF2-40B4-BE49-F238E27FC236}">
                <a16:creationId xmlns:a16="http://schemas.microsoft.com/office/drawing/2014/main" xmlns="" id="{F3A727B8-C719-4848-95A0-A9FF05F20030}"/>
              </a:ext>
            </a:extLst>
          </p:cNvPr>
          <p:cNvPicPr>
            <a:picLocks noChangeAspect="1"/>
          </p:cNvPicPr>
          <p:nvPr/>
        </p:nvPicPr>
        <p:blipFill>
          <a:blip r:embed="rId2" cstate="print"/>
          <a:stretch>
            <a:fillRect/>
          </a:stretch>
        </p:blipFill>
        <p:spPr>
          <a:xfrm>
            <a:off x="10704570" y="5924320"/>
            <a:ext cx="1459294" cy="905544"/>
          </a:xfrm>
          <a:prstGeom prst="rect">
            <a:avLst/>
          </a:prstGeom>
          <a:effectLst>
            <a:outerShdw blurRad="50800" dist="38100" dir="2700000" algn="tl" rotWithShape="0">
              <a:prstClr val="black">
                <a:alpha val="40000"/>
              </a:prstClr>
            </a:outerShdw>
          </a:effectLst>
        </p:spPr>
      </p:pic>
      <p:pic>
        <p:nvPicPr>
          <p:cNvPr id="7" name="Picture 6">
            <a:extLst>
              <a:ext uri="{FF2B5EF4-FFF2-40B4-BE49-F238E27FC236}">
                <a16:creationId xmlns:a16="http://schemas.microsoft.com/office/drawing/2014/main" xmlns="" id="{28890318-C073-4480-B359-BBAC5CE98A91}"/>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024230" y="5244563"/>
            <a:ext cx="787216" cy="1105283"/>
          </a:xfrm>
          <a:prstGeom prst="rect">
            <a:avLst/>
          </a:prstGeom>
          <a:effectLst>
            <a:outerShdw blurRad="50800" dist="38100" dir="2700000" algn="tl" rotWithShape="0">
              <a:prstClr val="black">
                <a:alpha val="40000"/>
              </a:prstClr>
            </a:outerShdw>
          </a:effectLst>
        </p:spPr>
      </p:pic>
      <p:pic>
        <p:nvPicPr>
          <p:cNvPr id="8" name="Picture 7">
            <a:extLst>
              <a:ext uri="{FF2B5EF4-FFF2-40B4-BE49-F238E27FC236}">
                <a16:creationId xmlns:a16="http://schemas.microsoft.com/office/drawing/2014/main" xmlns="" id="{F8D8153E-FD0B-43C0-8829-0C77AFCA90D3}"/>
              </a:ext>
            </a:extLst>
          </p:cNvPr>
          <p:cNvPicPr>
            <a:picLocks noChangeAspect="1"/>
          </p:cNvPicPr>
          <p:nvPr/>
        </p:nvPicPr>
        <p:blipFill>
          <a:blip r:embed="rId4" cstate="print"/>
          <a:stretch>
            <a:fillRect/>
          </a:stretch>
        </p:blipFill>
        <p:spPr>
          <a:xfrm>
            <a:off x="10127970" y="5139719"/>
            <a:ext cx="770598" cy="993531"/>
          </a:xfrm>
          <a:prstGeom prst="rect">
            <a:avLst/>
          </a:prstGeom>
          <a:effectLst>
            <a:outerShdw blurRad="50800" dist="38100" dir="2700000" algn="tl" rotWithShape="0">
              <a:prstClr val="black">
                <a:alpha val="40000"/>
              </a:prstClr>
            </a:outerShdw>
          </a:effectLst>
        </p:spPr>
      </p:pic>
      <p:pic>
        <p:nvPicPr>
          <p:cNvPr id="9" name="Picture 8">
            <a:extLst>
              <a:ext uri="{FF2B5EF4-FFF2-40B4-BE49-F238E27FC236}">
                <a16:creationId xmlns:a16="http://schemas.microsoft.com/office/drawing/2014/main" xmlns="" id="{7CA1FFC1-1B65-47F6-A7DC-42E4EE214ADB}"/>
              </a:ext>
            </a:extLst>
          </p:cNvPr>
          <p:cNvPicPr>
            <a:picLocks noChangeAspect="1"/>
          </p:cNvPicPr>
          <p:nvPr/>
        </p:nvPicPr>
        <p:blipFill>
          <a:blip r:embed="rId5" cstate="print"/>
          <a:stretch>
            <a:fillRect/>
          </a:stretch>
        </p:blipFill>
        <p:spPr>
          <a:xfrm>
            <a:off x="10513269" y="5526022"/>
            <a:ext cx="702262" cy="993531"/>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xmlns="" val="21123774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898A2E3F-007E-493C-B324-BCF6D25DCDE9}"/>
              </a:ext>
            </a:extLst>
          </p:cNvPr>
          <p:cNvSpPr>
            <a:spLocks noGrp="1"/>
          </p:cNvSpPr>
          <p:nvPr>
            <p:ph type="body" sz="quarter" idx="12"/>
          </p:nvPr>
        </p:nvSpPr>
        <p:spPr>
          <a:xfrm>
            <a:off x="814918" y="2276873"/>
            <a:ext cx="11041721" cy="2434464"/>
          </a:xfrm>
        </p:spPr>
        <p:txBody>
          <a:bodyPr>
            <a:normAutofit/>
          </a:bodyPr>
          <a:lstStyle/>
          <a:p>
            <a:pPr>
              <a:defRPr/>
            </a:pPr>
            <a:r>
              <a:rPr lang="en-US" sz="3200" b="1" dirty="0">
                <a:effectLst/>
                <a:latin typeface="Century Gothic" panose="020B0502020202020204" pitchFamily="34" charset="0"/>
                <a:ea typeface="Times New Roman" panose="02020603050405020304" pitchFamily="18" charset="0"/>
                <a:cs typeface="Arial" panose="020B0604020202020204" pitchFamily="34" charset="0"/>
              </a:rPr>
              <a:t>2022/23 First Quarter Financial Performance</a:t>
            </a:r>
          </a:p>
          <a:p>
            <a:pPr>
              <a:defRPr/>
            </a:pPr>
            <a:endParaRPr lang="en-US" sz="2000" b="1" dirty="0">
              <a:cs typeface="Arial" panose="020B0604020202020204" pitchFamily="34" charset="0"/>
            </a:endParaRPr>
          </a:p>
          <a:p>
            <a:pPr>
              <a:defRPr/>
            </a:pPr>
            <a:r>
              <a:rPr lang="en-US" sz="2800" b="1" dirty="0">
                <a:cs typeface="Arial" panose="020B0604020202020204" pitchFamily="34" charset="0"/>
              </a:rPr>
              <a:t>Financial Resources utilized to achieve Performance Targets</a:t>
            </a:r>
            <a:endParaRPr lang="en-GB" sz="2800" dirty="0"/>
          </a:p>
          <a:p>
            <a:endParaRPr lang="en-GB" dirty="0"/>
          </a:p>
        </p:txBody>
      </p:sp>
    </p:spTree>
    <p:extLst>
      <p:ext uri="{BB962C8B-B14F-4D97-AF65-F5344CB8AC3E}">
        <p14:creationId xmlns:p14="http://schemas.microsoft.com/office/powerpoint/2010/main" xmlns="" val="33785550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1FCADE-D62E-4B2B-8813-F65C39E0C55B}"/>
              </a:ext>
            </a:extLst>
          </p:cNvPr>
          <p:cNvSpPr>
            <a:spLocks noGrp="1"/>
          </p:cNvSpPr>
          <p:nvPr>
            <p:ph type="title"/>
          </p:nvPr>
        </p:nvSpPr>
        <p:spPr>
          <a:xfrm>
            <a:off x="393700" y="368355"/>
            <a:ext cx="11462940" cy="559256"/>
          </a:xfrm>
        </p:spPr>
        <p:txBody>
          <a:bodyPr/>
          <a:lstStyle/>
          <a:p>
            <a:r>
              <a:rPr lang="en-US" dirty="0">
                <a:solidFill>
                  <a:srgbClr val="001489"/>
                </a:solidFill>
              </a:rPr>
              <a:t>Provincial Expenditure as at 30 June 2022 </a:t>
            </a:r>
            <a:endParaRPr lang="en-GB" dirty="0">
              <a:solidFill>
                <a:srgbClr val="001489"/>
              </a:solidFill>
            </a:endParaRPr>
          </a:p>
        </p:txBody>
      </p:sp>
      <p:sp>
        <p:nvSpPr>
          <p:cNvPr id="8" name="Footer Placeholder 3">
            <a:extLst>
              <a:ext uri="{FF2B5EF4-FFF2-40B4-BE49-F238E27FC236}">
                <a16:creationId xmlns:a16="http://schemas.microsoft.com/office/drawing/2014/main" xmlns="" id="{5D1CA8D6-77D5-4ABF-AE11-AC706406D41C}"/>
              </a:ext>
            </a:extLst>
          </p:cNvPr>
          <p:cNvSpPr>
            <a:spLocks noGrp="1"/>
          </p:cNvSpPr>
          <p:nvPr>
            <p:ph type="ftr" sz="quarter" idx="3"/>
          </p:nvPr>
        </p:nvSpPr>
        <p:spPr>
          <a:xfrm>
            <a:off x="3649060" y="6468150"/>
            <a:ext cx="5518097" cy="230832"/>
          </a:xfrm>
        </p:spPr>
        <p:txBody>
          <a:bodyPr/>
          <a:lstStyle/>
          <a:p>
            <a:r>
              <a:rPr lang="en-US" sz="800" dirty="0">
                <a:solidFill>
                  <a:srgbClr val="A6A6A6"/>
                </a:solidFill>
              </a:rPr>
              <a:t>Departmental  Quarter 1 Budget Performance: 2022/23 Financial Year</a:t>
            </a:r>
            <a:endParaRPr lang="en-GB" sz="800" dirty="0">
              <a:solidFill>
                <a:srgbClr val="A6A6A6"/>
              </a:solidFill>
            </a:endParaRPr>
          </a:p>
        </p:txBody>
      </p:sp>
      <p:sp>
        <p:nvSpPr>
          <p:cNvPr id="11" name="Oval 10">
            <a:extLst>
              <a:ext uri="{FF2B5EF4-FFF2-40B4-BE49-F238E27FC236}">
                <a16:creationId xmlns:a16="http://schemas.microsoft.com/office/drawing/2014/main" xmlns="" id="{1D2BAC0D-9CE6-00C3-CA34-259C7A350D84}"/>
              </a:ext>
            </a:extLst>
          </p:cNvPr>
          <p:cNvSpPr/>
          <p:nvPr/>
        </p:nvSpPr>
        <p:spPr>
          <a:xfrm>
            <a:off x="4895850" y="4218771"/>
            <a:ext cx="1371600" cy="559256"/>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3" name="Slide Number Placeholder 2">
            <a:extLst>
              <a:ext uri="{FF2B5EF4-FFF2-40B4-BE49-F238E27FC236}">
                <a16:creationId xmlns:a16="http://schemas.microsoft.com/office/drawing/2014/main" xmlns="" id="{DCD3CE8E-FA0C-8DE2-FC18-A8C64E00F690}"/>
              </a:ext>
            </a:extLst>
          </p:cNvPr>
          <p:cNvSpPr>
            <a:spLocks noGrp="1"/>
          </p:cNvSpPr>
          <p:nvPr>
            <p:ph type="sldNum" sz="quarter" idx="4"/>
          </p:nvPr>
        </p:nvSpPr>
        <p:spPr/>
        <p:txBody>
          <a:bodyPr/>
          <a:lstStyle/>
          <a:p>
            <a:fld id="{8406839F-D7A4-4E5D-B93D-768AD4D1DB36}" type="slidenum">
              <a:rPr lang="en-ZA" smtClean="0">
                <a:solidFill>
                  <a:srgbClr val="003399"/>
                </a:solidFill>
              </a:rPr>
              <a:pPr/>
              <a:t>25</a:t>
            </a:fld>
            <a:endParaRPr lang="en-ZA" dirty="0">
              <a:solidFill>
                <a:srgbClr val="003399"/>
              </a:solidFill>
            </a:endParaRPr>
          </a:p>
        </p:txBody>
      </p:sp>
      <p:sp>
        <p:nvSpPr>
          <p:cNvPr id="15" name="Oval 14">
            <a:extLst>
              <a:ext uri="{FF2B5EF4-FFF2-40B4-BE49-F238E27FC236}">
                <a16:creationId xmlns:a16="http://schemas.microsoft.com/office/drawing/2014/main" xmlns="" id="{845F0699-D09D-C250-6DAE-B27162889E79}"/>
              </a:ext>
            </a:extLst>
          </p:cNvPr>
          <p:cNvSpPr/>
          <p:nvPr/>
        </p:nvSpPr>
        <p:spPr>
          <a:xfrm>
            <a:off x="9477375" y="2571750"/>
            <a:ext cx="619125" cy="35242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7" name="TextBox 16">
            <a:extLst>
              <a:ext uri="{FF2B5EF4-FFF2-40B4-BE49-F238E27FC236}">
                <a16:creationId xmlns:a16="http://schemas.microsoft.com/office/drawing/2014/main" xmlns="" id="{7080C5EF-41CE-9947-2623-098D3A9C6B92}"/>
              </a:ext>
            </a:extLst>
          </p:cNvPr>
          <p:cNvSpPr txBox="1"/>
          <p:nvPr/>
        </p:nvSpPr>
        <p:spPr>
          <a:xfrm>
            <a:off x="10096500" y="2371725"/>
            <a:ext cx="1933575" cy="2462213"/>
          </a:xfrm>
          <a:prstGeom prst="rect">
            <a:avLst/>
          </a:prstGeom>
          <a:noFill/>
        </p:spPr>
        <p:txBody>
          <a:bodyPr wrap="square" rtlCol="0">
            <a:spAutoFit/>
          </a:bodyPr>
          <a:lstStyle/>
          <a:p>
            <a:endParaRPr lang="en-US" sz="1100" dirty="0"/>
          </a:p>
          <a:p>
            <a:r>
              <a:rPr lang="en-US" sz="1100" b="1" dirty="0"/>
              <a:t>Local Government </a:t>
            </a:r>
            <a:r>
              <a:rPr lang="en-US" sz="1100" dirty="0"/>
              <a:t>– ICT rollover request.</a:t>
            </a:r>
          </a:p>
          <a:p>
            <a:endParaRPr lang="en-US" sz="1100" dirty="0"/>
          </a:p>
          <a:p>
            <a:endParaRPr lang="en-US" sz="1100" dirty="0"/>
          </a:p>
          <a:p>
            <a:r>
              <a:rPr lang="en-US" sz="1100" b="1" dirty="0"/>
              <a:t>Health: </a:t>
            </a:r>
            <a:r>
              <a:rPr lang="en-US" sz="1100" dirty="0"/>
              <a:t> projected impact of the re-introduction of </a:t>
            </a:r>
            <a:r>
              <a:rPr lang="en-US" sz="1100" b="1" dirty="0"/>
              <a:t>clinical services</a:t>
            </a:r>
            <a:r>
              <a:rPr lang="en-US" sz="1100" dirty="0"/>
              <a:t> that was scaled down during the  Covid-19 period and impact of </a:t>
            </a:r>
            <a:r>
              <a:rPr lang="en-US" sz="1100" b="1" dirty="0"/>
              <a:t>inflation</a:t>
            </a:r>
            <a:r>
              <a:rPr lang="en-US" sz="1100" dirty="0"/>
              <a:t>.</a:t>
            </a:r>
          </a:p>
          <a:p>
            <a:endParaRPr lang="en-US" sz="1100" dirty="0"/>
          </a:p>
          <a:p>
            <a:endParaRPr lang="en-US" sz="1100" dirty="0"/>
          </a:p>
        </p:txBody>
      </p:sp>
      <p:pic>
        <p:nvPicPr>
          <p:cNvPr id="4" name="Picture 3">
            <a:extLst>
              <a:ext uri="{FF2B5EF4-FFF2-40B4-BE49-F238E27FC236}">
                <a16:creationId xmlns:a16="http://schemas.microsoft.com/office/drawing/2014/main" xmlns="" id="{CC402467-EC3F-12B3-B9FB-246EC999B5C8}"/>
              </a:ext>
            </a:extLst>
          </p:cNvPr>
          <p:cNvPicPr>
            <a:picLocks noChangeAspect="1"/>
          </p:cNvPicPr>
          <p:nvPr/>
        </p:nvPicPr>
        <p:blipFill>
          <a:blip r:embed="rId2" cstate="print"/>
          <a:stretch>
            <a:fillRect/>
          </a:stretch>
        </p:blipFill>
        <p:spPr>
          <a:xfrm>
            <a:off x="393700" y="1048625"/>
            <a:ext cx="9702800" cy="5528344"/>
          </a:xfrm>
          <a:prstGeom prst="rect">
            <a:avLst/>
          </a:prstGeom>
        </p:spPr>
      </p:pic>
    </p:spTree>
    <p:extLst>
      <p:ext uri="{BB962C8B-B14F-4D97-AF65-F5344CB8AC3E}">
        <p14:creationId xmlns:p14="http://schemas.microsoft.com/office/powerpoint/2010/main" xmlns="" val="19172696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2B3C83-610E-40A3-C083-712127D1E819}"/>
              </a:ext>
            </a:extLst>
          </p:cNvPr>
          <p:cNvSpPr>
            <a:spLocks noGrp="1"/>
          </p:cNvSpPr>
          <p:nvPr>
            <p:ph type="title"/>
          </p:nvPr>
        </p:nvSpPr>
        <p:spPr/>
        <p:txBody>
          <a:bodyPr/>
          <a:lstStyle/>
          <a:p>
            <a:r>
              <a:rPr lang="en-US" dirty="0"/>
              <a:t>Implementation: Main emerging matters</a:t>
            </a:r>
          </a:p>
        </p:txBody>
      </p:sp>
      <p:sp>
        <p:nvSpPr>
          <p:cNvPr id="3" name="Slide Number Placeholder 2">
            <a:extLst>
              <a:ext uri="{FF2B5EF4-FFF2-40B4-BE49-F238E27FC236}">
                <a16:creationId xmlns:a16="http://schemas.microsoft.com/office/drawing/2014/main" xmlns="" id="{11C2A57D-4279-BAC2-128D-208884848B49}"/>
              </a:ext>
            </a:extLst>
          </p:cNvPr>
          <p:cNvSpPr>
            <a:spLocks noGrp="1"/>
          </p:cNvSpPr>
          <p:nvPr>
            <p:ph type="sldNum" sz="quarter" idx="4"/>
          </p:nvPr>
        </p:nvSpPr>
        <p:spPr/>
        <p:txBody>
          <a:bodyPr/>
          <a:lstStyle/>
          <a:p>
            <a:fld id="{8406839F-D7A4-4E5D-B93D-768AD4D1DB36}" type="slidenum">
              <a:rPr lang="en-ZA" smtClean="0">
                <a:solidFill>
                  <a:srgbClr val="003399"/>
                </a:solidFill>
              </a:rPr>
              <a:pPr/>
              <a:t>26</a:t>
            </a:fld>
            <a:endParaRPr lang="en-ZA" dirty="0">
              <a:solidFill>
                <a:srgbClr val="003399"/>
              </a:solidFill>
            </a:endParaRPr>
          </a:p>
        </p:txBody>
      </p:sp>
      <p:sp>
        <p:nvSpPr>
          <p:cNvPr id="4" name="Footer Placeholder 3">
            <a:extLst>
              <a:ext uri="{FF2B5EF4-FFF2-40B4-BE49-F238E27FC236}">
                <a16:creationId xmlns:a16="http://schemas.microsoft.com/office/drawing/2014/main" xmlns="" id="{1042DDE9-C137-DD7C-1D2A-6C8D248A7CB7}"/>
              </a:ext>
            </a:extLst>
          </p:cNvPr>
          <p:cNvSpPr>
            <a:spLocks noGrp="1"/>
          </p:cNvSpPr>
          <p:nvPr>
            <p:ph type="ftr" sz="quarter" idx="3"/>
          </p:nvPr>
        </p:nvSpPr>
        <p:spPr/>
        <p:txBody>
          <a:bodyPr/>
          <a:lstStyle/>
          <a:p>
            <a:r>
              <a:rPr lang="en-US" dirty="0">
                <a:solidFill>
                  <a:srgbClr val="998F86"/>
                </a:solidFill>
              </a:rPr>
              <a:t>Departmental and Public Entity Quarter 1 Budget Performance: 2022/23 Financial Year</a:t>
            </a:r>
            <a:endParaRPr lang="en-GB" dirty="0">
              <a:solidFill>
                <a:srgbClr val="998F86"/>
              </a:solidFill>
            </a:endParaRPr>
          </a:p>
        </p:txBody>
      </p:sp>
      <p:graphicFrame>
        <p:nvGraphicFramePr>
          <p:cNvPr id="11" name="Table 11">
            <a:extLst>
              <a:ext uri="{FF2B5EF4-FFF2-40B4-BE49-F238E27FC236}">
                <a16:creationId xmlns:a16="http://schemas.microsoft.com/office/drawing/2014/main" xmlns="" id="{40645854-664E-8349-85CB-FC7031B37F70}"/>
              </a:ext>
            </a:extLst>
          </p:cNvPr>
          <p:cNvGraphicFramePr>
            <a:graphicFrameLocks noGrp="1"/>
          </p:cNvGraphicFramePr>
          <p:nvPr>
            <p:extLst>
              <p:ext uri="{D42A27DB-BD31-4B8C-83A1-F6EECF244321}">
                <p14:modId xmlns:p14="http://schemas.microsoft.com/office/powerpoint/2010/main" xmlns="" val="2140851913"/>
              </p:ext>
            </p:extLst>
          </p:nvPr>
        </p:nvGraphicFramePr>
        <p:xfrm>
          <a:off x="393701" y="1581151"/>
          <a:ext cx="11241448" cy="3978503"/>
        </p:xfrm>
        <a:graphic>
          <a:graphicData uri="http://schemas.openxmlformats.org/drawingml/2006/table">
            <a:tbl>
              <a:tblPr firstRow="1" bandRow="1">
                <a:tableStyleId>{5C22544A-7EE6-4342-B048-85BDC9FD1C3A}</a:tableStyleId>
              </a:tblPr>
              <a:tblGrid>
                <a:gridCol w="3693716">
                  <a:extLst>
                    <a:ext uri="{9D8B030D-6E8A-4147-A177-3AD203B41FA5}">
                      <a16:colId xmlns:a16="http://schemas.microsoft.com/office/drawing/2014/main" xmlns="" val="3639422965"/>
                    </a:ext>
                  </a:extLst>
                </a:gridCol>
                <a:gridCol w="7547732">
                  <a:extLst>
                    <a:ext uri="{9D8B030D-6E8A-4147-A177-3AD203B41FA5}">
                      <a16:colId xmlns:a16="http://schemas.microsoft.com/office/drawing/2014/main" xmlns="" val="2115715853"/>
                    </a:ext>
                  </a:extLst>
                </a:gridCol>
              </a:tblGrid>
              <a:tr h="470057">
                <a:tc>
                  <a:txBody>
                    <a:bodyPr/>
                    <a:lstStyle/>
                    <a:p>
                      <a:r>
                        <a:rPr lang="en-US" dirty="0"/>
                        <a:t>Context</a:t>
                      </a:r>
                    </a:p>
                  </a:txBody>
                  <a:tcPr/>
                </a:tc>
                <a:tc>
                  <a:txBody>
                    <a:bodyPr/>
                    <a:lstStyle/>
                    <a:p>
                      <a:r>
                        <a:rPr lang="en-US" dirty="0"/>
                        <a:t>Main Emerging Matters</a:t>
                      </a:r>
                    </a:p>
                  </a:txBody>
                  <a:tcPr/>
                </a:tc>
                <a:extLst>
                  <a:ext uri="{0D108BD9-81ED-4DB2-BD59-A6C34878D82A}">
                    <a16:rowId xmlns:a16="http://schemas.microsoft.com/office/drawing/2014/main" xmlns="" val="2232060715"/>
                  </a:ext>
                </a:extLst>
              </a:tr>
              <a:tr h="1139667">
                <a:tc>
                  <a:txBody>
                    <a:bodyPr/>
                    <a:lstStyle/>
                    <a:p>
                      <a:r>
                        <a:rPr lang="en-US" sz="1400" dirty="0"/>
                        <a:t>Governance</a:t>
                      </a:r>
                    </a:p>
                  </a:txBody>
                  <a:tcPr/>
                </a:tc>
                <a:tc>
                  <a:txBody>
                    <a:bodyPr/>
                    <a:lstStyle/>
                    <a:p>
                      <a:r>
                        <a:rPr lang="en-ZA" sz="1400" kern="1200" dirty="0">
                          <a:solidFill>
                            <a:schemeClr val="dk1"/>
                          </a:solidFill>
                          <a:effectLst/>
                          <a:latin typeface="+mn-lt"/>
                          <a:ea typeface="+mn-ea"/>
                          <a:cs typeface="+mn-cs"/>
                        </a:rPr>
                        <a:t>Conflicting application and interpretation of National SCM Prescripts </a:t>
                      </a:r>
                    </a:p>
                    <a:p>
                      <a:endParaRPr lang="en-US" sz="1400" kern="1200" dirty="0">
                        <a:solidFill>
                          <a:schemeClr val="dk1"/>
                        </a:solidFill>
                        <a:effectLst/>
                        <a:latin typeface="+mn-lt"/>
                        <a:ea typeface="+mn-ea"/>
                        <a:cs typeface="+mn-cs"/>
                      </a:endParaRPr>
                    </a:p>
                    <a:p>
                      <a:r>
                        <a:rPr lang="en-US" sz="1400" kern="1200" dirty="0">
                          <a:solidFill>
                            <a:schemeClr val="dk1"/>
                          </a:solidFill>
                          <a:effectLst/>
                          <a:latin typeface="+mn-lt"/>
                          <a:ea typeface="+mn-ea"/>
                          <a:cs typeface="+mn-cs"/>
                        </a:rPr>
                        <a:t>Readiness to implement and comply with the revisions in the supply chain and asset management regulatory regime that can result in negative/compromised audit outcomes</a:t>
                      </a:r>
                      <a:endParaRPr lang="en-US" sz="1400" dirty="0"/>
                    </a:p>
                  </a:txBody>
                  <a:tcPr/>
                </a:tc>
                <a:extLst>
                  <a:ext uri="{0D108BD9-81ED-4DB2-BD59-A6C34878D82A}">
                    <a16:rowId xmlns:a16="http://schemas.microsoft.com/office/drawing/2014/main" xmlns="" val="1045184866"/>
                  </a:ext>
                </a:extLst>
              </a:tr>
              <a:tr h="499842">
                <a:tc>
                  <a:txBody>
                    <a:bodyPr/>
                    <a:lstStyle/>
                    <a:p>
                      <a:r>
                        <a:rPr lang="en-US" sz="1400" dirty="0"/>
                        <a:t>Refresh</a:t>
                      </a:r>
                    </a:p>
                  </a:txBody>
                  <a:tcPr/>
                </a:tc>
                <a:tc>
                  <a:txBody>
                    <a:bodyPr/>
                    <a:lstStyle/>
                    <a:p>
                      <a:pPr marL="0" algn="l" defTabSz="914400" rtl="0" eaLnBrk="1" latinLnBrk="0" hangingPunct="1"/>
                      <a:r>
                        <a:rPr lang="en-US" sz="1400" kern="1200" dirty="0">
                          <a:solidFill>
                            <a:schemeClr val="dk1"/>
                          </a:solidFill>
                          <a:effectLst/>
                          <a:latin typeface="+mn-lt"/>
                          <a:ea typeface="+mn-ea"/>
                          <a:cs typeface="+mn-cs"/>
                        </a:rPr>
                        <a:t>Managing the refresh process and current year delivery</a:t>
                      </a:r>
                    </a:p>
                  </a:txBody>
                  <a:tcPr/>
                </a:tc>
                <a:extLst>
                  <a:ext uri="{0D108BD9-81ED-4DB2-BD59-A6C34878D82A}">
                    <a16:rowId xmlns:a16="http://schemas.microsoft.com/office/drawing/2014/main" xmlns="" val="887052323"/>
                  </a:ext>
                </a:extLst>
              </a:tr>
              <a:tr h="765668">
                <a:tc>
                  <a:txBody>
                    <a:bodyPr/>
                    <a:lstStyle/>
                    <a:p>
                      <a:r>
                        <a:rPr lang="en-US" sz="1400" dirty="0"/>
                        <a:t>Wage Agreement</a:t>
                      </a:r>
                    </a:p>
                  </a:txBody>
                  <a:tcPr/>
                </a:tc>
                <a:tc>
                  <a:txBody>
                    <a:bodyPr/>
                    <a:lstStyle/>
                    <a:p>
                      <a:r>
                        <a:rPr lang="en-US" sz="1400" dirty="0"/>
                        <a:t>Uncertainty regarding the outcome and funding of the 2022/23 wage agreement. The latest offer to labour includes a 3% salary increase plus a R1 000 non-pensionable allowance that will impact the province by approximately R985 million</a:t>
                      </a:r>
                    </a:p>
                  </a:txBody>
                  <a:tcPr/>
                </a:tc>
                <a:extLst>
                  <a:ext uri="{0D108BD9-81ED-4DB2-BD59-A6C34878D82A}">
                    <a16:rowId xmlns:a16="http://schemas.microsoft.com/office/drawing/2014/main" xmlns="" val="964592589"/>
                  </a:ext>
                </a:extLst>
              </a:tr>
              <a:tr h="542348">
                <a:tc>
                  <a:txBody>
                    <a:bodyPr/>
                    <a:lstStyle/>
                    <a:p>
                      <a:r>
                        <a:rPr lang="en-US" sz="1400" dirty="0"/>
                        <a:t>Growing demand for services in the current economic climate</a:t>
                      </a:r>
                    </a:p>
                  </a:txBody>
                  <a:tcPr/>
                </a:tc>
                <a:tc>
                  <a:txBody>
                    <a:bodyPr/>
                    <a:lstStyle/>
                    <a:p>
                      <a:r>
                        <a:rPr lang="en-US" sz="1400" dirty="0"/>
                        <a:t>Growing impact on departments, whilst trying to stabilize staff numbers</a:t>
                      </a:r>
                    </a:p>
                  </a:txBody>
                  <a:tcPr/>
                </a:tc>
                <a:extLst>
                  <a:ext uri="{0D108BD9-81ED-4DB2-BD59-A6C34878D82A}">
                    <a16:rowId xmlns:a16="http://schemas.microsoft.com/office/drawing/2014/main" xmlns="" val="1729878600"/>
                  </a:ext>
                </a:extLst>
              </a:tr>
              <a:tr h="542348">
                <a:tc>
                  <a:txBody>
                    <a:bodyPr/>
                    <a:lstStyle/>
                    <a:p>
                      <a:r>
                        <a:rPr lang="en-US" sz="1400" dirty="0"/>
                        <a:t>Loadshedding, increased fuel cost, rising inflation</a:t>
                      </a:r>
                    </a:p>
                  </a:txBody>
                  <a:tcPr/>
                </a:tc>
                <a:tc>
                  <a:txBody>
                    <a:bodyPr/>
                    <a:lstStyle/>
                    <a:p>
                      <a:r>
                        <a:rPr lang="en-US" sz="1400" dirty="0"/>
                        <a:t>Additional costs placing burden on budget and increasing government service needs of citizens in all votes</a:t>
                      </a:r>
                    </a:p>
                  </a:txBody>
                  <a:tcPr/>
                </a:tc>
                <a:extLst>
                  <a:ext uri="{0D108BD9-81ED-4DB2-BD59-A6C34878D82A}">
                    <a16:rowId xmlns:a16="http://schemas.microsoft.com/office/drawing/2014/main" xmlns="" val="2870496185"/>
                  </a:ext>
                </a:extLst>
              </a:tr>
            </a:tbl>
          </a:graphicData>
        </a:graphic>
      </p:graphicFrame>
      <p:sp>
        <p:nvSpPr>
          <p:cNvPr id="12" name="TextBox 11">
            <a:extLst>
              <a:ext uri="{FF2B5EF4-FFF2-40B4-BE49-F238E27FC236}">
                <a16:creationId xmlns:a16="http://schemas.microsoft.com/office/drawing/2014/main" xmlns="" id="{86ED496C-3529-B5DB-EA32-2B8B71B63593}"/>
              </a:ext>
            </a:extLst>
          </p:cNvPr>
          <p:cNvSpPr txBox="1"/>
          <p:nvPr/>
        </p:nvSpPr>
        <p:spPr>
          <a:xfrm>
            <a:off x="393701" y="1143000"/>
            <a:ext cx="11241448"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a:t>Departments are adapting, </a:t>
            </a:r>
            <a:r>
              <a:rPr lang="en-US" b="1" dirty="0" err="1"/>
              <a:t>reprioritising</a:t>
            </a:r>
            <a:r>
              <a:rPr lang="en-US" b="1" dirty="0"/>
              <a:t> and adjusting to …</a:t>
            </a:r>
          </a:p>
        </p:txBody>
      </p:sp>
    </p:spTree>
    <p:extLst>
      <p:ext uri="{BB962C8B-B14F-4D97-AF65-F5344CB8AC3E}">
        <p14:creationId xmlns:p14="http://schemas.microsoft.com/office/powerpoint/2010/main" xmlns="" val="13066815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2B3C83-610E-40A3-C083-712127D1E819}"/>
              </a:ext>
            </a:extLst>
          </p:cNvPr>
          <p:cNvSpPr>
            <a:spLocks noGrp="1"/>
          </p:cNvSpPr>
          <p:nvPr>
            <p:ph type="title"/>
          </p:nvPr>
        </p:nvSpPr>
        <p:spPr/>
        <p:txBody>
          <a:bodyPr/>
          <a:lstStyle/>
          <a:p>
            <a:r>
              <a:rPr lang="en-US" dirty="0"/>
              <a:t>Implementation: Main emerging matters (continued)</a:t>
            </a:r>
          </a:p>
        </p:txBody>
      </p:sp>
      <p:sp>
        <p:nvSpPr>
          <p:cNvPr id="3" name="Slide Number Placeholder 2">
            <a:extLst>
              <a:ext uri="{FF2B5EF4-FFF2-40B4-BE49-F238E27FC236}">
                <a16:creationId xmlns:a16="http://schemas.microsoft.com/office/drawing/2014/main" xmlns="" id="{11C2A57D-4279-BAC2-128D-208884848B49}"/>
              </a:ext>
            </a:extLst>
          </p:cNvPr>
          <p:cNvSpPr>
            <a:spLocks noGrp="1"/>
          </p:cNvSpPr>
          <p:nvPr>
            <p:ph type="sldNum" sz="quarter" idx="4"/>
          </p:nvPr>
        </p:nvSpPr>
        <p:spPr/>
        <p:txBody>
          <a:bodyPr/>
          <a:lstStyle/>
          <a:p>
            <a:fld id="{8406839F-D7A4-4E5D-B93D-768AD4D1DB36}" type="slidenum">
              <a:rPr lang="en-ZA" smtClean="0">
                <a:solidFill>
                  <a:srgbClr val="003399"/>
                </a:solidFill>
              </a:rPr>
              <a:pPr/>
              <a:t>27</a:t>
            </a:fld>
            <a:endParaRPr lang="en-ZA" dirty="0">
              <a:solidFill>
                <a:srgbClr val="003399"/>
              </a:solidFill>
            </a:endParaRPr>
          </a:p>
        </p:txBody>
      </p:sp>
      <p:sp>
        <p:nvSpPr>
          <p:cNvPr id="4" name="Footer Placeholder 3">
            <a:extLst>
              <a:ext uri="{FF2B5EF4-FFF2-40B4-BE49-F238E27FC236}">
                <a16:creationId xmlns:a16="http://schemas.microsoft.com/office/drawing/2014/main" xmlns="" id="{1042DDE9-C137-DD7C-1D2A-6C8D248A7CB7}"/>
              </a:ext>
            </a:extLst>
          </p:cNvPr>
          <p:cNvSpPr>
            <a:spLocks noGrp="1"/>
          </p:cNvSpPr>
          <p:nvPr>
            <p:ph type="ftr" sz="quarter" idx="3"/>
          </p:nvPr>
        </p:nvSpPr>
        <p:spPr/>
        <p:txBody>
          <a:bodyPr/>
          <a:lstStyle/>
          <a:p>
            <a:r>
              <a:rPr lang="en-US" dirty="0">
                <a:solidFill>
                  <a:srgbClr val="998F86"/>
                </a:solidFill>
              </a:rPr>
              <a:t>Departmental and Public Entity Quarter 1 Budget Performance: 2022/23 Financial Year</a:t>
            </a:r>
            <a:endParaRPr lang="en-GB" dirty="0">
              <a:solidFill>
                <a:srgbClr val="998F86"/>
              </a:solidFill>
            </a:endParaRPr>
          </a:p>
        </p:txBody>
      </p:sp>
      <p:graphicFrame>
        <p:nvGraphicFramePr>
          <p:cNvPr id="11" name="Table 11">
            <a:extLst>
              <a:ext uri="{FF2B5EF4-FFF2-40B4-BE49-F238E27FC236}">
                <a16:creationId xmlns:a16="http://schemas.microsoft.com/office/drawing/2014/main" xmlns="" id="{40645854-664E-8349-85CB-FC7031B37F70}"/>
              </a:ext>
            </a:extLst>
          </p:cNvPr>
          <p:cNvGraphicFramePr>
            <a:graphicFrameLocks noGrp="1"/>
          </p:cNvGraphicFramePr>
          <p:nvPr>
            <p:extLst>
              <p:ext uri="{D42A27DB-BD31-4B8C-83A1-F6EECF244321}">
                <p14:modId xmlns:p14="http://schemas.microsoft.com/office/powerpoint/2010/main" xmlns="" val="1994775585"/>
              </p:ext>
            </p:extLst>
          </p:nvPr>
        </p:nvGraphicFramePr>
        <p:xfrm>
          <a:off x="390525" y="1124125"/>
          <a:ext cx="11303728" cy="5038551"/>
        </p:xfrm>
        <a:graphic>
          <a:graphicData uri="http://schemas.openxmlformats.org/drawingml/2006/table">
            <a:tbl>
              <a:tblPr firstRow="1" bandRow="1">
                <a:tableStyleId>{5C22544A-7EE6-4342-B048-85BDC9FD1C3A}</a:tableStyleId>
              </a:tblPr>
              <a:tblGrid>
                <a:gridCol w="3981450">
                  <a:extLst>
                    <a:ext uri="{9D8B030D-6E8A-4147-A177-3AD203B41FA5}">
                      <a16:colId xmlns:a16="http://schemas.microsoft.com/office/drawing/2014/main" xmlns="" val="3639422965"/>
                    </a:ext>
                  </a:extLst>
                </a:gridCol>
                <a:gridCol w="7322278">
                  <a:extLst>
                    <a:ext uri="{9D8B030D-6E8A-4147-A177-3AD203B41FA5}">
                      <a16:colId xmlns:a16="http://schemas.microsoft.com/office/drawing/2014/main" xmlns="" val="2115715853"/>
                    </a:ext>
                  </a:extLst>
                </a:gridCol>
              </a:tblGrid>
              <a:tr h="504516">
                <a:tc>
                  <a:txBody>
                    <a:bodyPr/>
                    <a:lstStyle/>
                    <a:p>
                      <a:r>
                        <a:rPr lang="en-US" dirty="0"/>
                        <a:t>Context</a:t>
                      </a:r>
                    </a:p>
                  </a:txBody>
                  <a:tcPr/>
                </a:tc>
                <a:tc>
                  <a:txBody>
                    <a:bodyPr/>
                    <a:lstStyle/>
                    <a:p>
                      <a:r>
                        <a:rPr lang="en-US" dirty="0"/>
                        <a:t>Main Emerging Matters</a:t>
                      </a:r>
                    </a:p>
                  </a:txBody>
                  <a:tcPr/>
                </a:tc>
                <a:extLst>
                  <a:ext uri="{0D108BD9-81ED-4DB2-BD59-A6C34878D82A}">
                    <a16:rowId xmlns:a16="http://schemas.microsoft.com/office/drawing/2014/main" xmlns="" val="2232060715"/>
                  </a:ext>
                </a:extLst>
              </a:tr>
              <a:tr h="2402920">
                <a:tc>
                  <a:txBody>
                    <a:bodyPr/>
                    <a:lstStyle/>
                    <a:p>
                      <a:r>
                        <a:rPr lang="en-US" sz="1400" dirty="0"/>
                        <a:t>Growing burden on Social services sector</a:t>
                      </a:r>
                    </a:p>
                  </a:txBody>
                  <a:tcPr/>
                </a:tc>
                <a:tc>
                  <a:txBody>
                    <a:bodyPr/>
                    <a:lstStyle/>
                    <a:p>
                      <a:r>
                        <a:rPr lang="en-US" sz="1400" dirty="0"/>
                        <a:t>Leaner growth, Grade R universalization and Early Childhood Development budget risks in the education environment</a:t>
                      </a:r>
                    </a:p>
                    <a:p>
                      <a:endParaRPr lang="en-US" sz="1400" dirty="0"/>
                    </a:p>
                    <a:p>
                      <a:pPr marL="0" algn="l" defTabSz="914400" rtl="0" eaLnBrk="1" latinLnBrk="0" hangingPunct="1"/>
                      <a:r>
                        <a:rPr lang="en-US" sz="1400" kern="1200" dirty="0">
                          <a:solidFill>
                            <a:schemeClr val="dk1"/>
                          </a:solidFill>
                          <a:latin typeface="+mn-lt"/>
                          <a:ea typeface="+mn-ea"/>
                          <a:cs typeface="+mn-cs"/>
                        </a:rPr>
                        <a:t>Escalating mental health burden, malnutrition and increased incidences of violence in the health environment, as well as re-escalating critical services, including addressing surgery backlogs and ensuring TB and immunisation catch-ups</a:t>
                      </a:r>
                    </a:p>
                    <a:p>
                      <a:pPr marL="0" algn="l" defTabSz="914400" rtl="0" eaLnBrk="1" latinLnBrk="0" hangingPunct="1"/>
                      <a:endParaRPr lang="en-US" sz="1400" kern="1200" dirty="0">
                        <a:solidFill>
                          <a:schemeClr val="dk1"/>
                        </a:solidFill>
                        <a:latin typeface="+mn-lt"/>
                        <a:ea typeface="+mn-ea"/>
                        <a:cs typeface="+mn-cs"/>
                      </a:endParaRPr>
                    </a:p>
                    <a:p>
                      <a:pPr marL="0" algn="l" defTabSz="914400" rtl="0" eaLnBrk="1" latinLnBrk="0" hangingPunct="1"/>
                      <a:r>
                        <a:rPr lang="en-US" sz="1400" kern="1200" dirty="0">
                          <a:solidFill>
                            <a:schemeClr val="dk1"/>
                          </a:solidFill>
                          <a:latin typeface="+mn-lt"/>
                          <a:ea typeface="+mn-ea"/>
                          <a:cs typeface="+mn-cs"/>
                        </a:rPr>
                        <a:t>Critical shortage of staff in social development and the impact of financial pressure on the NPO sector</a:t>
                      </a:r>
                    </a:p>
                  </a:txBody>
                  <a:tcPr/>
                </a:tc>
                <a:extLst>
                  <a:ext uri="{0D108BD9-81ED-4DB2-BD59-A6C34878D82A}">
                    <a16:rowId xmlns:a16="http://schemas.microsoft.com/office/drawing/2014/main" xmlns="" val="1045184866"/>
                  </a:ext>
                </a:extLst>
              </a:tr>
              <a:tr h="1020418">
                <a:tc>
                  <a:txBody>
                    <a:bodyPr/>
                    <a:lstStyle/>
                    <a:p>
                      <a:r>
                        <a:rPr lang="en-US" sz="1400" dirty="0"/>
                        <a:t>Infrastructure environment</a:t>
                      </a:r>
                    </a:p>
                  </a:txBody>
                  <a:tcPr/>
                </a:tc>
                <a:tc>
                  <a:txBody>
                    <a:bodyPr/>
                    <a:lstStyle/>
                    <a:p>
                      <a:pPr marL="0" algn="l" defTabSz="914400" rtl="0" eaLnBrk="1" latinLnBrk="0" hangingPunct="1"/>
                      <a:r>
                        <a:rPr lang="en-US" sz="1400" kern="1200" dirty="0">
                          <a:solidFill>
                            <a:schemeClr val="dk1"/>
                          </a:solidFill>
                          <a:effectLst/>
                          <a:latin typeface="+mn-lt"/>
                          <a:ea typeface="+mn-ea"/>
                          <a:cs typeface="+mn-cs"/>
                        </a:rPr>
                        <a:t>Inability to unlock adequate affordable housing opportunities, poor contractor performance, protests, vandalism and land invasions, as well as technical capacity of municipalities to plan and implement projects in the human settlements environment</a:t>
                      </a:r>
                    </a:p>
                  </a:txBody>
                  <a:tcPr/>
                </a:tc>
                <a:extLst>
                  <a:ext uri="{0D108BD9-81ED-4DB2-BD59-A6C34878D82A}">
                    <a16:rowId xmlns:a16="http://schemas.microsoft.com/office/drawing/2014/main" xmlns="" val="887052323"/>
                  </a:ext>
                </a:extLst>
              </a:tr>
              <a:tr h="548214">
                <a:tc>
                  <a:txBody>
                    <a:bodyPr/>
                    <a:lstStyle/>
                    <a:p>
                      <a:r>
                        <a:rPr lang="en-US" sz="1400" dirty="0"/>
                        <a:t>Increasing municipal service costs and rates and taxes</a:t>
                      </a:r>
                    </a:p>
                  </a:txBody>
                  <a:tcPr/>
                </a:tc>
                <a:tc>
                  <a:txBody>
                    <a:bodyPr/>
                    <a:lstStyle/>
                    <a:p>
                      <a:r>
                        <a:rPr lang="en-US" sz="1400" dirty="0"/>
                        <a:t>Crowding out the public works expenditure budget</a:t>
                      </a:r>
                    </a:p>
                  </a:txBody>
                  <a:tcPr/>
                </a:tc>
                <a:extLst>
                  <a:ext uri="{0D108BD9-81ED-4DB2-BD59-A6C34878D82A}">
                    <a16:rowId xmlns:a16="http://schemas.microsoft.com/office/drawing/2014/main" xmlns="" val="964592589"/>
                  </a:ext>
                </a:extLst>
              </a:tr>
              <a:tr h="562483">
                <a:tc>
                  <a:txBody>
                    <a:bodyPr/>
                    <a:lstStyle/>
                    <a:p>
                      <a:r>
                        <a:rPr lang="en-US" sz="1400" dirty="0"/>
                        <a:t>Public Transport System</a:t>
                      </a:r>
                    </a:p>
                  </a:txBody>
                  <a:tcPr/>
                </a:tc>
                <a:tc>
                  <a:txBody>
                    <a:bodyPr/>
                    <a:lstStyle/>
                    <a:p>
                      <a:r>
                        <a:rPr lang="en-US" sz="1400" dirty="0"/>
                        <a:t>Attacks on busses undermining the service and the need to get the rail service online to decrease pressure on other parts of the transport system</a:t>
                      </a:r>
                    </a:p>
                  </a:txBody>
                  <a:tcPr/>
                </a:tc>
                <a:extLst>
                  <a:ext uri="{0D108BD9-81ED-4DB2-BD59-A6C34878D82A}">
                    <a16:rowId xmlns:a16="http://schemas.microsoft.com/office/drawing/2014/main" xmlns="" val="1729878600"/>
                  </a:ext>
                </a:extLst>
              </a:tr>
            </a:tbl>
          </a:graphicData>
        </a:graphic>
      </p:graphicFrame>
    </p:spTree>
    <p:extLst>
      <p:ext uri="{BB962C8B-B14F-4D97-AF65-F5344CB8AC3E}">
        <p14:creationId xmlns:p14="http://schemas.microsoft.com/office/powerpoint/2010/main" xmlns="" val="33890725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1D07E5-269E-A181-4107-95E090A13E2B}"/>
              </a:ext>
            </a:extLst>
          </p:cNvPr>
          <p:cNvSpPr>
            <a:spLocks noGrp="1"/>
          </p:cNvSpPr>
          <p:nvPr>
            <p:ph type="title"/>
          </p:nvPr>
        </p:nvSpPr>
        <p:spPr/>
        <p:txBody>
          <a:bodyPr/>
          <a:lstStyle/>
          <a:p>
            <a:r>
              <a:rPr lang="en-US" dirty="0"/>
              <a:t>Compensation of Employees – Focus area for 2022/23</a:t>
            </a:r>
          </a:p>
        </p:txBody>
      </p:sp>
      <p:sp>
        <p:nvSpPr>
          <p:cNvPr id="3" name="Slide Number Placeholder 2">
            <a:extLst>
              <a:ext uri="{FF2B5EF4-FFF2-40B4-BE49-F238E27FC236}">
                <a16:creationId xmlns:a16="http://schemas.microsoft.com/office/drawing/2014/main" xmlns="" id="{401E5DB8-05D4-1611-1476-A4148797D57D}"/>
              </a:ext>
            </a:extLst>
          </p:cNvPr>
          <p:cNvSpPr>
            <a:spLocks noGrp="1"/>
          </p:cNvSpPr>
          <p:nvPr>
            <p:ph type="sldNum" sz="quarter" idx="4"/>
          </p:nvPr>
        </p:nvSpPr>
        <p:spPr/>
        <p:txBody>
          <a:bodyPr/>
          <a:lstStyle/>
          <a:p>
            <a:fld id="{8406839F-D7A4-4E5D-B93D-768AD4D1DB36}" type="slidenum">
              <a:rPr lang="en-ZA" smtClean="0">
                <a:solidFill>
                  <a:srgbClr val="003399"/>
                </a:solidFill>
              </a:rPr>
              <a:pPr/>
              <a:t>28</a:t>
            </a:fld>
            <a:endParaRPr lang="en-ZA" dirty="0">
              <a:solidFill>
                <a:srgbClr val="003399"/>
              </a:solidFill>
            </a:endParaRPr>
          </a:p>
        </p:txBody>
      </p:sp>
      <p:pic>
        <p:nvPicPr>
          <p:cNvPr id="6" name="Picture 5">
            <a:extLst>
              <a:ext uri="{FF2B5EF4-FFF2-40B4-BE49-F238E27FC236}">
                <a16:creationId xmlns:a16="http://schemas.microsoft.com/office/drawing/2014/main" xmlns="" id="{CD1D8822-6C3F-1631-CB3A-696B5D1FA25C}"/>
              </a:ext>
            </a:extLst>
          </p:cNvPr>
          <p:cNvPicPr>
            <a:picLocks noChangeAspect="1"/>
          </p:cNvPicPr>
          <p:nvPr/>
        </p:nvPicPr>
        <p:blipFill>
          <a:blip r:embed="rId2" cstate="print"/>
          <a:stretch>
            <a:fillRect/>
          </a:stretch>
        </p:blipFill>
        <p:spPr>
          <a:xfrm>
            <a:off x="461394" y="1057014"/>
            <a:ext cx="9320170" cy="5411136"/>
          </a:xfrm>
          <a:prstGeom prst="rect">
            <a:avLst/>
          </a:prstGeom>
        </p:spPr>
      </p:pic>
      <p:sp>
        <p:nvSpPr>
          <p:cNvPr id="5" name="TextBox 4">
            <a:extLst>
              <a:ext uri="{FF2B5EF4-FFF2-40B4-BE49-F238E27FC236}">
                <a16:creationId xmlns:a16="http://schemas.microsoft.com/office/drawing/2014/main" xmlns="" id="{845755E3-FA5A-BF27-50E2-E792A6914ED1}"/>
              </a:ext>
            </a:extLst>
          </p:cNvPr>
          <p:cNvSpPr txBox="1"/>
          <p:nvPr/>
        </p:nvSpPr>
        <p:spPr>
          <a:xfrm>
            <a:off x="9953624" y="1905506"/>
            <a:ext cx="2124076" cy="3046988"/>
          </a:xfrm>
          <a:prstGeom prst="rect">
            <a:avLst/>
          </a:prstGeom>
          <a:solidFill>
            <a:srgbClr val="FF0000"/>
          </a:solidFill>
        </p:spPr>
        <p:txBody>
          <a:bodyPr wrap="square" rtlCol="0">
            <a:spAutoFit/>
          </a:bodyPr>
          <a:lstStyle/>
          <a:p>
            <a:r>
              <a:rPr lang="en-ZA" sz="1600" b="1" dirty="0">
                <a:solidFill>
                  <a:schemeClr val="bg1"/>
                </a:solidFill>
                <a:effectLst/>
                <a:latin typeface="Century Gothic" panose="020B0502020202020204" pitchFamily="34" charset="0"/>
                <a:ea typeface="Times New Roman" panose="02020603050405020304" pitchFamily="18" charset="0"/>
                <a:cs typeface="Arial" panose="020B0604020202020204" pitchFamily="34" charset="0"/>
              </a:rPr>
              <a:t>Risk:</a:t>
            </a:r>
          </a:p>
          <a:p>
            <a:pPr marL="285750" indent="-285750">
              <a:buFont typeface="Arial" panose="020B0604020202020204" pitchFamily="34" charset="0"/>
              <a:buChar char="•"/>
            </a:pPr>
            <a:r>
              <a:rPr lang="en-ZA" sz="1600" dirty="0">
                <a:solidFill>
                  <a:schemeClr val="bg1"/>
                </a:solidFill>
                <a:effectLst/>
                <a:latin typeface="Century Gothic" panose="020B0502020202020204" pitchFamily="34" charset="0"/>
                <a:ea typeface="Times New Roman" panose="02020603050405020304" pitchFamily="18" charset="0"/>
                <a:cs typeface="Arial" panose="020B0604020202020204" pitchFamily="34" charset="0"/>
              </a:rPr>
              <a:t>2022/23 Wage negotiation not finalised;</a:t>
            </a:r>
            <a:r>
              <a:rPr lang="en-ZA" sz="1600" dirty="0">
                <a:solidFill>
                  <a:schemeClr val="bg1"/>
                </a:solidFill>
                <a:latin typeface="Century Gothic" panose="020B0502020202020204" pitchFamily="34" charset="0"/>
                <a:ea typeface="Times New Roman" panose="02020603050405020304" pitchFamily="18" charset="0"/>
                <a:cs typeface="Arial" panose="020B0604020202020204" pitchFamily="34" charset="0"/>
              </a:rPr>
              <a:t> 3% salary offer not budgeted for and WC costs amount to R985m</a:t>
            </a:r>
          </a:p>
          <a:p>
            <a:pPr marL="285750" indent="-285750">
              <a:buFont typeface="Arial" panose="020B0604020202020204" pitchFamily="34" charset="0"/>
              <a:buChar char="•"/>
            </a:pPr>
            <a:r>
              <a:rPr lang="en-US" sz="1600" dirty="0">
                <a:solidFill>
                  <a:schemeClr val="bg1"/>
                </a:solidFill>
                <a:latin typeface="Century Gothic" panose="020B0502020202020204" pitchFamily="34" charset="0"/>
                <a:ea typeface="Times New Roman" panose="02020603050405020304" pitchFamily="18" charset="0"/>
                <a:cs typeface="Arial" panose="020B0604020202020204" pitchFamily="34" charset="0"/>
              </a:rPr>
              <a:t>WC position communicated at National level</a:t>
            </a:r>
            <a:endParaRPr lang="en-US" sz="1600" dirty="0">
              <a:solidFill>
                <a:schemeClr val="bg1"/>
              </a:solidFill>
            </a:endParaRPr>
          </a:p>
        </p:txBody>
      </p:sp>
    </p:spTree>
    <p:extLst>
      <p:ext uri="{BB962C8B-B14F-4D97-AF65-F5344CB8AC3E}">
        <p14:creationId xmlns:p14="http://schemas.microsoft.com/office/powerpoint/2010/main" xmlns="" val="22382539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151E9D-9205-63ED-5FD7-F5C98C8724F2}"/>
              </a:ext>
            </a:extLst>
          </p:cNvPr>
          <p:cNvSpPr>
            <a:spLocks noGrp="1"/>
          </p:cNvSpPr>
          <p:nvPr>
            <p:ph type="title"/>
          </p:nvPr>
        </p:nvSpPr>
        <p:spPr/>
        <p:txBody>
          <a:bodyPr/>
          <a:lstStyle/>
          <a:p>
            <a:r>
              <a:rPr lang="en-US" dirty="0"/>
              <a:t>Compensation of Employees: Headcount</a:t>
            </a:r>
          </a:p>
        </p:txBody>
      </p:sp>
      <p:sp>
        <p:nvSpPr>
          <p:cNvPr id="3" name="Slide Number Placeholder 2">
            <a:extLst>
              <a:ext uri="{FF2B5EF4-FFF2-40B4-BE49-F238E27FC236}">
                <a16:creationId xmlns:a16="http://schemas.microsoft.com/office/drawing/2014/main" xmlns="" id="{624D13F4-4FE1-4826-8D4B-C76414BB7610}"/>
              </a:ext>
            </a:extLst>
          </p:cNvPr>
          <p:cNvSpPr>
            <a:spLocks noGrp="1"/>
          </p:cNvSpPr>
          <p:nvPr>
            <p:ph type="sldNum" sz="quarter" idx="4"/>
          </p:nvPr>
        </p:nvSpPr>
        <p:spPr/>
        <p:txBody>
          <a:bodyPr/>
          <a:lstStyle/>
          <a:p>
            <a:fld id="{8406839F-D7A4-4E5D-B93D-768AD4D1DB36}" type="slidenum">
              <a:rPr lang="en-ZA" smtClean="0">
                <a:solidFill>
                  <a:srgbClr val="003399"/>
                </a:solidFill>
              </a:rPr>
              <a:pPr/>
              <a:t>29</a:t>
            </a:fld>
            <a:endParaRPr lang="en-ZA" dirty="0">
              <a:solidFill>
                <a:srgbClr val="003399"/>
              </a:solidFill>
            </a:endParaRPr>
          </a:p>
        </p:txBody>
      </p:sp>
      <p:sp>
        <p:nvSpPr>
          <p:cNvPr id="5" name="Text Placeholder 4">
            <a:extLst>
              <a:ext uri="{FF2B5EF4-FFF2-40B4-BE49-F238E27FC236}">
                <a16:creationId xmlns:a16="http://schemas.microsoft.com/office/drawing/2014/main" xmlns="" id="{2027FDF2-D1E3-E259-8406-3AD8462A1261}"/>
              </a:ext>
            </a:extLst>
          </p:cNvPr>
          <p:cNvSpPr>
            <a:spLocks noGrp="1"/>
          </p:cNvSpPr>
          <p:nvPr>
            <p:ph type="body" sz="quarter" idx="10"/>
          </p:nvPr>
        </p:nvSpPr>
        <p:spPr>
          <a:xfrm>
            <a:off x="377827" y="1113101"/>
            <a:ext cx="6225213" cy="5355049"/>
          </a:xfrm>
        </p:spPr>
        <p:txBody>
          <a:bodyPr>
            <a:normAutofit/>
          </a:bodyPr>
          <a:lstStyle/>
          <a:p>
            <a:pPr marL="285750" indent="-285750">
              <a:buFont typeface="Arial" panose="020B0604020202020204" pitchFamily="34" charset="0"/>
              <a:buChar char="•"/>
            </a:pPr>
            <a:r>
              <a:rPr lang="en-ZA" b="0" dirty="0">
                <a:effectLst/>
                <a:latin typeface="+mj-lt"/>
                <a:ea typeface="Times New Roman" panose="02020603050405020304" pitchFamily="18" charset="0"/>
                <a:cs typeface="Times New Roman" panose="02020603050405020304" pitchFamily="18" charset="0"/>
              </a:rPr>
              <a:t>CoE spent 24 per cent of the budget, as departments </a:t>
            </a:r>
            <a:r>
              <a:rPr lang="en-ZA" b="0" dirty="0">
                <a:latin typeface="+mj-lt"/>
                <a:ea typeface="Times New Roman" panose="02020603050405020304" pitchFamily="18" charset="0"/>
                <a:cs typeface="Times New Roman" panose="02020603050405020304" pitchFamily="18" charset="0"/>
              </a:rPr>
              <a:t>are </a:t>
            </a:r>
            <a:r>
              <a:rPr lang="en-ZA" b="0" dirty="0">
                <a:effectLst/>
                <a:latin typeface="+mj-lt"/>
                <a:ea typeface="Times New Roman" panose="02020603050405020304" pitchFamily="18" charset="0"/>
                <a:cs typeface="Times New Roman" panose="02020603050405020304" pitchFamily="18" charset="0"/>
              </a:rPr>
              <a:t>implementing their bespoke CoE strategies</a:t>
            </a:r>
          </a:p>
          <a:p>
            <a:pPr marL="285750" indent="-285750">
              <a:buFont typeface="Arial" panose="020B0604020202020204" pitchFamily="34" charset="0"/>
              <a:buChar char="•"/>
            </a:pPr>
            <a:endParaRPr lang="en-ZA" b="0" dirty="0">
              <a:effectLst/>
              <a:latin typeface="+mj-lt"/>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ZA" b="0" dirty="0">
                <a:effectLst/>
                <a:latin typeface="+mj-lt"/>
                <a:ea typeface="Times New Roman" panose="02020603050405020304" pitchFamily="18" charset="0"/>
                <a:cs typeface="Times New Roman" panose="02020603050405020304" pitchFamily="18" charset="0"/>
              </a:rPr>
              <a:t>Overall headcount of the Western Cape </a:t>
            </a:r>
            <a:r>
              <a:rPr lang="en-ZA" dirty="0">
                <a:effectLst/>
                <a:latin typeface="+mj-lt"/>
                <a:ea typeface="Times New Roman" panose="02020603050405020304" pitchFamily="18" charset="0"/>
                <a:cs typeface="Times New Roman" panose="02020603050405020304" pitchFamily="18" charset="0"/>
              </a:rPr>
              <a:t>decreased by 24 for Q1, </a:t>
            </a:r>
            <a:r>
              <a:rPr lang="en-ZA" b="0" dirty="0">
                <a:effectLst/>
                <a:latin typeface="+mj-lt"/>
                <a:ea typeface="Times New Roman" panose="02020603050405020304" pitchFamily="18" charset="0"/>
                <a:cs typeface="Times New Roman" panose="02020603050405020304" pitchFamily="18" charset="0"/>
              </a:rPr>
              <a:t>this will change over the year pending the varied recruitment processes</a:t>
            </a:r>
          </a:p>
          <a:p>
            <a:endParaRPr lang="en-ZA" b="0" dirty="0">
              <a:effectLst/>
              <a:latin typeface="+mj-l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ZA" dirty="0">
                <a:effectLst/>
                <a:latin typeface="+mj-lt"/>
                <a:ea typeface="Calibri" panose="020F0502020204030204" pitchFamily="34" charset="0"/>
                <a:cs typeface="Times New Roman" panose="02020603050405020304" pitchFamily="18" charset="0"/>
              </a:rPr>
              <a:t>Service delivery pressures </a:t>
            </a:r>
            <a:r>
              <a:rPr lang="en-ZA" b="0" dirty="0">
                <a:effectLst/>
                <a:latin typeface="+mj-lt"/>
                <a:ea typeface="Calibri" panose="020F0502020204030204" pitchFamily="34" charset="0"/>
                <a:cs typeface="Times New Roman" panose="02020603050405020304" pitchFamily="18" charset="0"/>
              </a:rPr>
              <a:t>has increased need for staff and </a:t>
            </a:r>
            <a:r>
              <a:rPr lang="en-ZA" b="0" dirty="0">
                <a:latin typeface="+mj-lt"/>
                <a:ea typeface="Calibri" panose="020F0502020204030204" pitchFamily="34" charset="0"/>
                <a:cs typeface="Times New Roman" panose="02020603050405020304" pitchFamily="18" charset="0"/>
              </a:rPr>
              <a:t> leading to pockets of </a:t>
            </a:r>
            <a:r>
              <a:rPr lang="en-ZA" dirty="0">
                <a:latin typeface="+mj-lt"/>
                <a:ea typeface="Calibri" panose="020F0502020204030204" pitchFamily="34" charset="0"/>
                <a:cs typeface="Times New Roman" panose="02020603050405020304" pitchFamily="18" charset="0"/>
              </a:rPr>
              <a:t>burnout</a:t>
            </a:r>
            <a:r>
              <a:rPr lang="en-ZA" b="0" dirty="0">
                <a:latin typeface="+mj-lt"/>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endParaRPr lang="en-ZA" b="0" dirty="0">
              <a:latin typeface="+mj-l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ZA" dirty="0">
                <a:latin typeface="+mj-lt"/>
                <a:ea typeface="Calibri" panose="020F0502020204030204" pitchFamily="34" charset="0"/>
                <a:cs typeface="Times New Roman" panose="02020603050405020304" pitchFamily="18" charset="0"/>
              </a:rPr>
              <a:t>Education</a:t>
            </a:r>
            <a:r>
              <a:rPr lang="en-ZA" b="0" dirty="0">
                <a:latin typeface="+mj-lt"/>
                <a:ea typeface="Calibri" panose="020F0502020204030204" pitchFamily="34" charset="0"/>
                <a:cs typeface="Times New Roman" panose="02020603050405020304" pitchFamily="18" charset="0"/>
              </a:rPr>
              <a:t> increases -  </a:t>
            </a:r>
            <a:r>
              <a:rPr lang="en-US" b="0" dirty="0">
                <a:latin typeface="+mj-lt"/>
                <a:ea typeface="Calibri" panose="020F0502020204030204" pitchFamily="34" charset="0"/>
                <a:cs typeface="Times New Roman" panose="02020603050405020304" pitchFamily="18" charset="0"/>
              </a:rPr>
              <a:t>uptake of temporary and  relief teachers and administrative staff at schools</a:t>
            </a:r>
            <a:endParaRPr lang="en-ZA" b="0" dirty="0">
              <a:latin typeface="+mj-lt"/>
              <a:ea typeface="Calibri" panose="020F0502020204030204" pitchFamily="34" charset="0"/>
              <a:cs typeface="Times New Roman" panose="02020603050405020304" pitchFamily="18" charset="0"/>
            </a:endParaRPr>
          </a:p>
          <a:p>
            <a:endParaRPr lang="en-US" b="0" dirty="0">
              <a:latin typeface="+mj-l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dirty="0">
                <a:effectLst/>
                <a:latin typeface="+mj-lt"/>
                <a:ea typeface="Calibri" panose="020F0502020204030204" pitchFamily="34" charset="0"/>
                <a:cs typeface="Times New Roman" panose="02020603050405020304" pitchFamily="18" charset="0"/>
              </a:rPr>
              <a:t>Health </a:t>
            </a:r>
            <a:r>
              <a:rPr lang="en-US" b="0" dirty="0">
                <a:latin typeface="+mj-lt"/>
                <a:ea typeface="Calibri" panose="020F0502020204030204" pitchFamily="34" charset="0"/>
                <a:cs typeface="Times New Roman" panose="02020603050405020304" pitchFamily="18" charset="0"/>
              </a:rPr>
              <a:t>reductions </a:t>
            </a:r>
            <a:r>
              <a:rPr lang="en-US" b="0" dirty="0">
                <a:effectLst/>
                <a:latin typeface="+mj-lt"/>
                <a:ea typeface="Calibri" panose="020F0502020204030204" pitchFamily="34" charset="0"/>
                <a:cs typeface="Times New Roman" panose="02020603050405020304" pitchFamily="18" charset="0"/>
              </a:rPr>
              <a:t>relate to </a:t>
            </a:r>
            <a:r>
              <a:rPr lang="en-US" b="0" dirty="0">
                <a:latin typeface="+mj-lt"/>
                <a:ea typeface="Calibri" panose="020F0502020204030204" pitchFamily="34" charset="0"/>
                <a:cs typeface="Times New Roman" panose="02020603050405020304" pitchFamily="18" charset="0"/>
              </a:rPr>
              <a:t>mainstreaming Covid-19 </a:t>
            </a:r>
            <a:r>
              <a:rPr lang="en-US" b="0" dirty="0">
                <a:effectLst/>
                <a:latin typeface="+mj-lt"/>
                <a:ea typeface="Calibri" panose="020F0502020204030204" pitchFamily="34" charset="0"/>
                <a:cs typeface="Times New Roman" panose="02020603050405020304" pitchFamily="18" charset="0"/>
              </a:rPr>
              <a:t>contract posts and budget management</a:t>
            </a:r>
          </a:p>
        </p:txBody>
      </p:sp>
      <p:pic>
        <p:nvPicPr>
          <p:cNvPr id="4" name="Picture 3">
            <a:extLst>
              <a:ext uri="{FF2B5EF4-FFF2-40B4-BE49-F238E27FC236}">
                <a16:creationId xmlns:a16="http://schemas.microsoft.com/office/drawing/2014/main" xmlns="" id="{C0221DB4-7648-5C81-40A8-5D510F931436}"/>
              </a:ext>
            </a:extLst>
          </p:cNvPr>
          <p:cNvPicPr>
            <a:picLocks noChangeAspect="1"/>
          </p:cNvPicPr>
          <p:nvPr/>
        </p:nvPicPr>
        <p:blipFill>
          <a:blip r:embed="rId2" cstate="print"/>
          <a:stretch>
            <a:fillRect/>
          </a:stretch>
        </p:blipFill>
        <p:spPr>
          <a:xfrm>
            <a:off x="6849862" y="1404651"/>
            <a:ext cx="5121228" cy="3704244"/>
          </a:xfrm>
          <a:prstGeom prst="rect">
            <a:avLst/>
          </a:prstGeom>
        </p:spPr>
      </p:pic>
    </p:spTree>
    <p:extLst>
      <p:ext uri="{BB962C8B-B14F-4D97-AF65-F5344CB8AC3E}">
        <p14:creationId xmlns:p14="http://schemas.microsoft.com/office/powerpoint/2010/main" xmlns="" val="859532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6FCF78BA-AED5-4FA9-9088-510D651484CB}"/>
              </a:ext>
            </a:extLst>
          </p:cNvPr>
          <p:cNvSpPr txBox="1"/>
          <p:nvPr/>
        </p:nvSpPr>
        <p:spPr>
          <a:xfrm>
            <a:off x="393701" y="1224340"/>
            <a:ext cx="11417745" cy="2926314"/>
          </a:xfrm>
          <a:prstGeom prst="rect">
            <a:avLst/>
          </a:prstGeom>
          <a:noFill/>
        </p:spPr>
        <p:txBody>
          <a:bodyPr wrap="square" rtlCol="0">
            <a:spAutoFit/>
          </a:bodyPr>
          <a:lstStyle/>
          <a:p>
            <a:pPr algn="just"/>
            <a:r>
              <a:rPr lang="en-US" sz="1600" b="1" dirty="0"/>
              <a:t> Provincial First Quarter Performance Information</a:t>
            </a:r>
            <a:endParaRPr lang="en-US" sz="1600" dirty="0"/>
          </a:p>
          <a:p>
            <a:pPr marL="285750" indent="-285750" algn="just">
              <a:buFont typeface="Arial" panose="020B0604020202020204" pitchFamily="34" charset="0"/>
              <a:buChar char="•"/>
            </a:pPr>
            <a:endParaRPr lang="en-US" sz="1600" dirty="0"/>
          </a:p>
          <a:p>
            <a:pPr marL="285750" indent="-285750" algn="just">
              <a:buFont typeface="Arial" panose="020B0604020202020204" pitchFamily="34" charset="0"/>
              <a:buChar char="•"/>
            </a:pPr>
            <a:r>
              <a:rPr lang="en-US" sz="1600" dirty="0"/>
              <a:t>Provincial Performance Overview</a:t>
            </a:r>
          </a:p>
          <a:p>
            <a:pPr marL="285750" indent="-285750" algn="just">
              <a:buFont typeface="Arial" panose="020B0604020202020204" pitchFamily="34" charset="0"/>
              <a:buChar char="•"/>
            </a:pPr>
            <a:endParaRPr lang="en-US" sz="1600" dirty="0"/>
          </a:p>
          <a:p>
            <a:pPr marL="285750" indent="-285750" algn="just">
              <a:buFont typeface="Arial" panose="020B0604020202020204" pitchFamily="34" charset="0"/>
              <a:buChar char="•"/>
            </a:pPr>
            <a:r>
              <a:rPr lang="en-US" sz="1600" dirty="0"/>
              <a:t>Provincial Performance towards the Provincial Strategic Implementation Plan (PSIP)</a:t>
            </a:r>
          </a:p>
          <a:p>
            <a:pPr marL="285750" indent="-285750" algn="just">
              <a:buFont typeface="Arial" panose="020B0604020202020204" pitchFamily="34" charset="0"/>
              <a:buChar char="•"/>
            </a:pPr>
            <a:endParaRPr lang="en-US" sz="1600" dirty="0"/>
          </a:p>
          <a:p>
            <a:pPr marL="285750" indent="-285750" algn="just">
              <a:buFont typeface="Arial" panose="020B0604020202020204" pitchFamily="34" charset="0"/>
              <a:buChar char="•"/>
            </a:pPr>
            <a:r>
              <a:rPr lang="en-US" sz="1600" dirty="0"/>
              <a:t>Financial Performance, Compensation of Employees (</a:t>
            </a:r>
            <a:r>
              <a:rPr lang="en-US" sz="1600" dirty="0" err="1"/>
              <a:t>CoE</a:t>
            </a:r>
            <a:r>
              <a:rPr lang="en-US" sz="1600" dirty="0"/>
              <a:t>), Infrastructure, Public Entities and Revenue</a:t>
            </a:r>
          </a:p>
          <a:p>
            <a:pPr marL="285750" indent="-285750" algn="just">
              <a:buFont typeface="Arial" panose="020B0604020202020204" pitchFamily="34" charset="0"/>
              <a:buChar char="•"/>
            </a:pPr>
            <a:endParaRPr lang="en-US" sz="1600" dirty="0"/>
          </a:p>
          <a:p>
            <a:pPr algn="just"/>
            <a:r>
              <a:rPr lang="en-GB" sz="1600" dirty="0"/>
              <a:t> </a:t>
            </a:r>
          </a:p>
          <a:p>
            <a:pPr marL="285750" marR="0" lvl="1" indent="-285750" algn="just" fontAlgn="auto">
              <a:lnSpc>
                <a:spcPct val="115000"/>
              </a:lnSpc>
              <a:spcBef>
                <a:spcPts val="300"/>
              </a:spcBef>
              <a:spcAft>
                <a:spcPts val="0"/>
              </a:spcAft>
              <a:buClrTx/>
              <a:buSzTx/>
              <a:buFont typeface="Arial" panose="020B0604020202020204" pitchFamily="34" charset="0"/>
              <a:buChar char="•"/>
              <a:tabLst/>
              <a:defRPr/>
            </a:pPr>
            <a:endParaRPr lang="en-ZA" sz="1600" dirty="0"/>
          </a:p>
          <a:p>
            <a:pPr marL="0" marR="0" lvl="1" indent="0" algn="just" defTabSz="914400" rtl="0" eaLnBrk="1" fontAlgn="auto" latinLnBrk="0" hangingPunct="1">
              <a:lnSpc>
                <a:spcPct val="115000"/>
              </a:lnSpc>
              <a:spcBef>
                <a:spcPts val="300"/>
              </a:spcBef>
              <a:spcAft>
                <a:spcPts val="0"/>
              </a:spcAft>
              <a:buClrTx/>
              <a:buSzTx/>
              <a:buFontTx/>
              <a:buNone/>
              <a:tabLst/>
              <a:defRPr/>
            </a:pPr>
            <a:r>
              <a:rPr kumimoji="0" lang="en-ZA" sz="1600" b="0" i="0" u="none" strike="noStrike" kern="0" cap="none" spc="0" normalizeH="0" baseline="0" noProof="0" dirty="0">
                <a:ln>
                  <a:noFill/>
                </a:ln>
                <a:solidFill>
                  <a:srgbClr val="003399">
                    <a:lumMod val="75000"/>
                  </a:srgbClr>
                </a:solidFill>
                <a:effectLst/>
                <a:uLnTx/>
                <a:uFillTx/>
                <a:latin typeface="Century Gothic"/>
                <a:ea typeface="+mn-ea"/>
                <a:cs typeface="+mn-cs"/>
              </a:rPr>
              <a:t> </a:t>
            </a:r>
            <a:endParaRPr kumimoji="0" lang="en-ZA" sz="1000" b="0" i="0" u="none" strike="noStrike" kern="0" cap="none" spc="0" normalizeH="0" baseline="0" noProof="0" dirty="0">
              <a:ln>
                <a:noFill/>
              </a:ln>
              <a:solidFill>
                <a:srgbClr val="003399">
                  <a:lumMod val="75000"/>
                </a:srgbClr>
              </a:solidFill>
              <a:effectLst/>
              <a:uLnTx/>
              <a:uFillTx/>
              <a:latin typeface="Century Gothic"/>
              <a:ea typeface="+mn-ea"/>
              <a:cs typeface="+mn-cs"/>
            </a:endParaRPr>
          </a:p>
        </p:txBody>
      </p:sp>
      <p:sp>
        <p:nvSpPr>
          <p:cNvPr id="2" name="Title 1">
            <a:extLst>
              <a:ext uri="{FF2B5EF4-FFF2-40B4-BE49-F238E27FC236}">
                <a16:creationId xmlns:a16="http://schemas.microsoft.com/office/drawing/2014/main" xmlns="" id="{CD418F07-B230-D914-4583-1333467DC7B2}"/>
              </a:ext>
            </a:extLst>
          </p:cNvPr>
          <p:cNvSpPr>
            <a:spLocks noGrp="1"/>
          </p:cNvSpPr>
          <p:nvPr>
            <p:ph type="title"/>
          </p:nvPr>
        </p:nvSpPr>
        <p:spPr>
          <a:xfrm>
            <a:off x="393701" y="250645"/>
            <a:ext cx="11462940" cy="559256"/>
          </a:xfrm>
        </p:spPr>
        <p:txBody>
          <a:bodyPr/>
          <a:lstStyle/>
          <a:p>
            <a:r>
              <a:rPr lang="en-US" dirty="0"/>
              <a:t>Outline of Presentation </a:t>
            </a:r>
            <a:endParaRPr lang="en-ZA" dirty="0">
              <a:solidFill>
                <a:srgbClr val="FF0000"/>
              </a:solidFill>
            </a:endParaRPr>
          </a:p>
        </p:txBody>
      </p:sp>
    </p:spTree>
    <p:extLst>
      <p:ext uri="{BB962C8B-B14F-4D97-AF65-F5344CB8AC3E}">
        <p14:creationId xmlns:p14="http://schemas.microsoft.com/office/powerpoint/2010/main" xmlns="" val="28530068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5381CC-D764-4EF2-B205-1967F3D93F39}"/>
              </a:ext>
            </a:extLst>
          </p:cNvPr>
          <p:cNvSpPr>
            <a:spLocks noGrp="1"/>
          </p:cNvSpPr>
          <p:nvPr>
            <p:ph type="title"/>
          </p:nvPr>
        </p:nvSpPr>
        <p:spPr/>
        <p:txBody>
          <a:bodyPr/>
          <a:lstStyle/>
          <a:p>
            <a:r>
              <a:rPr lang="en-US" dirty="0">
                <a:solidFill>
                  <a:srgbClr val="001484"/>
                </a:solidFill>
              </a:rPr>
              <a:t>Overall Infrastructure Percentage Expenditure as at end of June 2022</a:t>
            </a:r>
            <a:endParaRPr lang="en-GB" dirty="0">
              <a:solidFill>
                <a:srgbClr val="001484"/>
              </a:solidFill>
            </a:endParaRPr>
          </a:p>
        </p:txBody>
      </p:sp>
      <p:sp>
        <p:nvSpPr>
          <p:cNvPr id="3" name="Slide Number Placeholder 2">
            <a:extLst>
              <a:ext uri="{FF2B5EF4-FFF2-40B4-BE49-F238E27FC236}">
                <a16:creationId xmlns:a16="http://schemas.microsoft.com/office/drawing/2014/main" xmlns="" id="{B9B55319-AC53-4610-9A4F-F77DE9E660EA}"/>
              </a:ext>
            </a:extLst>
          </p:cNvPr>
          <p:cNvSpPr>
            <a:spLocks noGrp="1"/>
          </p:cNvSpPr>
          <p:nvPr>
            <p:ph type="sldNum" sz="quarter" idx="4"/>
          </p:nvPr>
        </p:nvSpPr>
        <p:spPr/>
        <p:txBody>
          <a:bodyPr/>
          <a:lstStyle/>
          <a:p>
            <a:fld id="{8406839F-D7A4-4E5D-B93D-768AD4D1DB36}" type="slidenum">
              <a:rPr lang="en-ZA" smtClean="0">
                <a:solidFill>
                  <a:srgbClr val="003399"/>
                </a:solidFill>
              </a:rPr>
              <a:pPr/>
              <a:t>30</a:t>
            </a:fld>
            <a:endParaRPr lang="en-ZA" dirty="0">
              <a:solidFill>
                <a:srgbClr val="003399"/>
              </a:solidFill>
            </a:endParaRPr>
          </a:p>
        </p:txBody>
      </p:sp>
      <p:sp>
        <p:nvSpPr>
          <p:cNvPr id="4" name="Footer Placeholder 3">
            <a:extLst>
              <a:ext uri="{FF2B5EF4-FFF2-40B4-BE49-F238E27FC236}">
                <a16:creationId xmlns:a16="http://schemas.microsoft.com/office/drawing/2014/main" xmlns="" id="{5E8F2B66-D944-4391-9440-E6103A18379D}"/>
              </a:ext>
            </a:extLst>
          </p:cNvPr>
          <p:cNvSpPr>
            <a:spLocks noGrp="1"/>
          </p:cNvSpPr>
          <p:nvPr>
            <p:ph type="ftr" sz="quarter" idx="3"/>
          </p:nvPr>
        </p:nvSpPr>
        <p:spPr>
          <a:xfrm>
            <a:off x="5426069" y="6468150"/>
            <a:ext cx="5518097" cy="230832"/>
          </a:xfrm>
        </p:spPr>
        <p:txBody>
          <a:bodyPr/>
          <a:lstStyle/>
          <a:p>
            <a:r>
              <a:rPr lang="en-US" sz="800" dirty="0">
                <a:solidFill>
                  <a:srgbClr val="001484"/>
                </a:solidFill>
              </a:rPr>
              <a:t>Departmental Q1 Budget Performance 2022/23 Financial  Year </a:t>
            </a:r>
            <a:endParaRPr lang="en-GB" sz="800" dirty="0">
              <a:solidFill>
                <a:srgbClr val="001484"/>
              </a:solidFill>
            </a:endParaRPr>
          </a:p>
        </p:txBody>
      </p:sp>
      <p:sp>
        <p:nvSpPr>
          <p:cNvPr id="7" name="TextBox 6">
            <a:extLst>
              <a:ext uri="{FF2B5EF4-FFF2-40B4-BE49-F238E27FC236}">
                <a16:creationId xmlns:a16="http://schemas.microsoft.com/office/drawing/2014/main" xmlns="" id="{238F6A78-D93C-42A6-A25A-424435A52A2C}"/>
              </a:ext>
            </a:extLst>
          </p:cNvPr>
          <p:cNvSpPr txBox="1"/>
          <p:nvPr/>
        </p:nvSpPr>
        <p:spPr>
          <a:xfrm>
            <a:off x="1333500" y="1095375"/>
            <a:ext cx="2847975" cy="434001"/>
          </a:xfrm>
          <a:prstGeom prst="rect">
            <a:avLst/>
          </a:prstGeom>
          <a:noFill/>
        </p:spPr>
        <p:txBody>
          <a:bodyPr wrap="square" rtlCol="0">
            <a:spAutoFit/>
          </a:bodyPr>
          <a:lstStyle/>
          <a:p>
            <a:endParaRPr lang="en-US" dirty="0"/>
          </a:p>
        </p:txBody>
      </p:sp>
      <p:sp>
        <p:nvSpPr>
          <p:cNvPr id="10" name="TextBox 9">
            <a:extLst>
              <a:ext uri="{FF2B5EF4-FFF2-40B4-BE49-F238E27FC236}">
                <a16:creationId xmlns:a16="http://schemas.microsoft.com/office/drawing/2014/main" xmlns="" id="{58BD6B6B-9FB3-46C4-A27F-B3880901D5A8}"/>
              </a:ext>
            </a:extLst>
          </p:cNvPr>
          <p:cNvSpPr txBox="1"/>
          <p:nvPr/>
        </p:nvSpPr>
        <p:spPr>
          <a:xfrm>
            <a:off x="9473008" y="1080968"/>
            <a:ext cx="2040698" cy="6010235"/>
          </a:xfrm>
          <a:prstGeom prst="rect">
            <a:avLst/>
          </a:prstGeom>
          <a:noFill/>
        </p:spPr>
        <p:txBody>
          <a:bodyPr wrap="square">
            <a:spAutoFit/>
          </a:bodyPr>
          <a:lstStyle/>
          <a:p>
            <a:pPr marL="320040" lvl="1" indent="-320040" algn="just">
              <a:lnSpc>
                <a:spcPct val="120000"/>
              </a:lnSpc>
              <a:buClr>
                <a:srgbClr val="002060"/>
              </a:buClr>
              <a:buBlip>
                <a:blip r:embed="rId2"/>
              </a:buBlip>
            </a:pPr>
            <a:r>
              <a:rPr lang="en-US" sz="1200" dirty="0">
                <a:latin typeface="Century Gothic" panose="020B0502020202020204" pitchFamily="34" charset="0"/>
                <a:ea typeface="Calibri" panose="020F0502020204030204" pitchFamily="34" charset="0"/>
                <a:cs typeface="Times New Roman" panose="02020603050405020304" pitchFamily="18" charset="0"/>
              </a:rPr>
              <a:t>Infrastructure expenditure amounts to </a:t>
            </a:r>
            <a:r>
              <a:rPr lang="en-US" sz="1200" b="1" dirty="0">
                <a:latin typeface="Century Gothic" panose="020B0502020202020204" pitchFamily="34" charset="0"/>
                <a:ea typeface="Calibri" panose="020F0502020204030204" pitchFamily="34" charset="0"/>
                <a:cs typeface="Times New Roman" panose="02020603050405020304" pitchFamily="18" charset="0"/>
              </a:rPr>
              <a:t>16.6 per cent</a:t>
            </a:r>
            <a:r>
              <a:rPr lang="en-US" sz="1200" dirty="0">
                <a:latin typeface="Century Gothic" panose="020B0502020202020204" pitchFamily="34" charset="0"/>
                <a:ea typeface="Calibri" panose="020F0502020204030204" pitchFamily="34" charset="0"/>
                <a:cs typeface="Times New Roman" panose="02020603050405020304" pitchFamily="18" charset="0"/>
              </a:rPr>
              <a:t> of budget</a:t>
            </a:r>
          </a:p>
          <a:p>
            <a:pPr marL="0" lvl="1" algn="just">
              <a:lnSpc>
                <a:spcPct val="120000"/>
              </a:lnSpc>
              <a:buClr>
                <a:srgbClr val="002060"/>
              </a:buClr>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 </a:t>
            </a:r>
          </a:p>
          <a:p>
            <a:pPr marL="320040" lvl="1" indent="-320040" algn="just">
              <a:lnSpc>
                <a:spcPct val="120000"/>
              </a:lnSpc>
              <a:buClr>
                <a:srgbClr val="002060"/>
              </a:buClr>
              <a:buBlip>
                <a:blip r:embed="rId2"/>
              </a:buBlip>
            </a:pPr>
            <a:r>
              <a:rPr lang="en-US" sz="1200" b="1" dirty="0">
                <a:latin typeface="Century Gothic" pitchFamily="34" charset="0"/>
              </a:rPr>
              <a:t>Key challenges</a:t>
            </a:r>
            <a:r>
              <a:rPr lang="en-US" sz="1200" dirty="0">
                <a:latin typeface="Century Gothic" pitchFamily="34" charset="0"/>
              </a:rPr>
              <a:t> includes; delayed procurement processes, poor performance by contractors and/ or professional service providers (PSPs)</a:t>
            </a:r>
          </a:p>
          <a:p>
            <a:pPr marL="0" lvl="1" algn="just">
              <a:lnSpc>
                <a:spcPct val="120000"/>
              </a:lnSpc>
              <a:buClr>
                <a:srgbClr val="002060"/>
              </a:buClr>
            </a:pPr>
            <a:endParaRPr lang="en-US" sz="1200" dirty="0">
              <a:latin typeface="Century Gothic" pitchFamily="34" charset="0"/>
            </a:endParaRPr>
          </a:p>
          <a:p>
            <a:pPr marL="320040" lvl="1" indent="-320040" algn="just">
              <a:lnSpc>
                <a:spcPct val="120000"/>
              </a:lnSpc>
              <a:buClr>
                <a:srgbClr val="002060"/>
              </a:buClr>
              <a:buBlip>
                <a:blip r:embed="rId2"/>
              </a:buBlip>
            </a:pPr>
            <a:r>
              <a:rPr lang="en-US" sz="1200" dirty="0">
                <a:latin typeface="Century Gothic" pitchFamily="34" charset="0"/>
              </a:rPr>
              <a:t>Response to challenges includes; re-</a:t>
            </a:r>
            <a:r>
              <a:rPr lang="en-US" sz="1200" dirty="0" err="1">
                <a:latin typeface="Century Gothic" pitchFamily="34" charset="0"/>
              </a:rPr>
              <a:t>prioritisation</a:t>
            </a:r>
            <a:r>
              <a:rPr lang="en-US" sz="1200" dirty="0">
                <a:latin typeface="Century Gothic" pitchFamily="34" charset="0"/>
              </a:rPr>
              <a:t> of budgets towards alternative projects and acting against non-performing contractors and/ or PSPs</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p>
            <a:pPr marL="0" lvl="1" algn="just">
              <a:lnSpc>
                <a:spcPct val="120000"/>
              </a:lnSpc>
              <a:buClr>
                <a:srgbClr val="002060"/>
              </a:buClr>
            </a:pPr>
            <a:endParaRPr lang="en-US" sz="1800" dirty="0">
              <a:effectLst/>
              <a:latin typeface="Century Gothic" panose="020B0502020202020204" pitchFamily="34" charset="0"/>
              <a:ea typeface="Calibri" panose="020F0502020204030204" pitchFamily="34" charset="0"/>
              <a:cs typeface="Times New Roman" panose="02020603050405020304" pitchFamily="18" charset="0"/>
            </a:endParaRPr>
          </a:p>
          <a:p>
            <a:pPr marL="320040" lvl="1" indent="-320040" algn="just">
              <a:lnSpc>
                <a:spcPct val="120000"/>
              </a:lnSpc>
              <a:buClr>
                <a:srgbClr val="002060"/>
              </a:buClr>
              <a:buBlip>
                <a:blip r:embed="rId2"/>
              </a:buBlip>
            </a:pPr>
            <a:endParaRPr lang="en-US" sz="1600" dirty="0">
              <a:latin typeface="Century Gothic" pitchFamily="34" charset="0"/>
            </a:endParaRPr>
          </a:p>
        </p:txBody>
      </p:sp>
      <p:graphicFrame>
        <p:nvGraphicFramePr>
          <p:cNvPr id="6" name="Chart 5">
            <a:extLst>
              <a:ext uri="{FF2B5EF4-FFF2-40B4-BE49-F238E27FC236}">
                <a16:creationId xmlns:a16="http://schemas.microsoft.com/office/drawing/2014/main" xmlns="" id="{FD6221B9-CB6E-4925-A214-322034F9311B}"/>
              </a:ext>
            </a:extLst>
          </p:cNvPr>
          <p:cNvGraphicFramePr/>
          <p:nvPr>
            <p:extLst>
              <p:ext uri="{D42A27DB-BD31-4B8C-83A1-F6EECF244321}">
                <p14:modId xmlns:p14="http://schemas.microsoft.com/office/powerpoint/2010/main" xmlns="" val="1229546874"/>
              </p:ext>
            </p:extLst>
          </p:nvPr>
        </p:nvGraphicFramePr>
        <p:xfrm>
          <a:off x="433063" y="1312375"/>
          <a:ext cx="8803701" cy="49161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8456192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5381CC-D764-4EF2-B205-1967F3D93F39}"/>
              </a:ext>
            </a:extLst>
          </p:cNvPr>
          <p:cNvSpPr>
            <a:spLocks noGrp="1"/>
          </p:cNvSpPr>
          <p:nvPr>
            <p:ph type="title"/>
          </p:nvPr>
        </p:nvSpPr>
        <p:spPr>
          <a:xfrm>
            <a:off x="393701" y="368073"/>
            <a:ext cx="11462940" cy="559256"/>
          </a:xfrm>
        </p:spPr>
        <p:txBody>
          <a:bodyPr/>
          <a:lstStyle/>
          <a:p>
            <a:r>
              <a:rPr lang="en-US" dirty="0">
                <a:solidFill>
                  <a:srgbClr val="001489"/>
                </a:solidFill>
              </a:rPr>
              <a:t>Infrastructure Expenditure as at 30 June 2022 </a:t>
            </a:r>
            <a:endParaRPr lang="en-GB" dirty="0">
              <a:solidFill>
                <a:srgbClr val="001489"/>
              </a:solidFill>
            </a:endParaRPr>
          </a:p>
        </p:txBody>
      </p:sp>
      <p:sp>
        <p:nvSpPr>
          <p:cNvPr id="3" name="Slide Number Placeholder 2">
            <a:extLst>
              <a:ext uri="{FF2B5EF4-FFF2-40B4-BE49-F238E27FC236}">
                <a16:creationId xmlns:a16="http://schemas.microsoft.com/office/drawing/2014/main" xmlns="" id="{B9B55319-AC53-4610-9A4F-F77DE9E660EA}"/>
              </a:ext>
            </a:extLst>
          </p:cNvPr>
          <p:cNvSpPr>
            <a:spLocks noGrp="1"/>
          </p:cNvSpPr>
          <p:nvPr>
            <p:ph type="sldNum" sz="quarter" idx="4"/>
          </p:nvPr>
        </p:nvSpPr>
        <p:spPr/>
        <p:txBody>
          <a:bodyPr/>
          <a:lstStyle/>
          <a:p>
            <a:fld id="{8406839F-D7A4-4E5D-B93D-768AD4D1DB36}" type="slidenum">
              <a:rPr lang="en-ZA" smtClean="0">
                <a:solidFill>
                  <a:srgbClr val="003399"/>
                </a:solidFill>
              </a:rPr>
              <a:pPr/>
              <a:t>31</a:t>
            </a:fld>
            <a:endParaRPr lang="en-ZA" dirty="0">
              <a:solidFill>
                <a:srgbClr val="003399"/>
              </a:solidFill>
            </a:endParaRPr>
          </a:p>
        </p:txBody>
      </p:sp>
      <p:sp>
        <p:nvSpPr>
          <p:cNvPr id="4" name="Footer Placeholder 3">
            <a:extLst>
              <a:ext uri="{FF2B5EF4-FFF2-40B4-BE49-F238E27FC236}">
                <a16:creationId xmlns:a16="http://schemas.microsoft.com/office/drawing/2014/main" xmlns="" id="{5E8F2B66-D944-4391-9440-E6103A18379D}"/>
              </a:ext>
            </a:extLst>
          </p:cNvPr>
          <p:cNvSpPr>
            <a:spLocks noGrp="1"/>
          </p:cNvSpPr>
          <p:nvPr>
            <p:ph type="ftr" sz="quarter" idx="3"/>
          </p:nvPr>
        </p:nvSpPr>
        <p:spPr>
          <a:xfrm>
            <a:off x="3614686" y="6468150"/>
            <a:ext cx="5518097" cy="230832"/>
          </a:xfrm>
        </p:spPr>
        <p:txBody>
          <a:bodyPr/>
          <a:lstStyle/>
          <a:p>
            <a:r>
              <a:rPr lang="en-US" sz="800" dirty="0">
                <a:solidFill>
                  <a:srgbClr val="A6A6A6"/>
                </a:solidFill>
              </a:rPr>
              <a:t>Departmental Quarter 1 Budget Performance: 2022/23 Financial Year</a:t>
            </a:r>
            <a:endParaRPr lang="en-GB" sz="800" dirty="0">
              <a:solidFill>
                <a:srgbClr val="A6A6A6"/>
              </a:solidFill>
            </a:endParaRPr>
          </a:p>
        </p:txBody>
      </p:sp>
    </p:spTree>
    <p:extLst>
      <p:ext uri="{BB962C8B-B14F-4D97-AF65-F5344CB8AC3E}">
        <p14:creationId xmlns:p14="http://schemas.microsoft.com/office/powerpoint/2010/main" xmlns="" val="32630162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5381CC-D764-4EF2-B205-1967F3D93F39}"/>
              </a:ext>
            </a:extLst>
          </p:cNvPr>
          <p:cNvSpPr>
            <a:spLocks noGrp="1"/>
          </p:cNvSpPr>
          <p:nvPr>
            <p:ph type="title"/>
          </p:nvPr>
        </p:nvSpPr>
        <p:spPr/>
        <p:txBody>
          <a:bodyPr/>
          <a:lstStyle/>
          <a:p>
            <a:r>
              <a:rPr lang="en-US" dirty="0">
                <a:solidFill>
                  <a:srgbClr val="001484"/>
                </a:solidFill>
              </a:rPr>
              <a:t>Infrastructure Project Status as at end of June 2022</a:t>
            </a:r>
            <a:endParaRPr lang="en-GB" dirty="0">
              <a:solidFill>
                <a:srgbClr val="001484"/>
              </a:solidFill>
            </a:endParaRPr>
          </a:p>
        </p:txBody>
      </p:sp>
      <p:sp>
        <p:nvSpPr>
          <p:cNvPr id="3" name="Slide Number Placeholder 2">
            <a:extLst>
              <a:ext uri="{FF2B5EF4-FFF2-40B4-BE49-F238E27FC236}">
                <a16:creationId xmlns:a16="http://schemas.microsoft.com/office/drawing/2014/main" xmlns="" id="{B9B55319-AC53-4610-9A4F-F77DE9E660EA}"/>
              </a:ext>
            </a:extLst>
          </p:cNvPr>
          <p:cNvSpPr>
            <a:spLocks noGrp="1"/>
          </p:cNvSpPr>
          <p:nvPr>
            <p:ph type="sldNum" sz="quarter" idx="4"/>
          </p:nvPr>
        </p:nvSpPr>
        <p:spPr/>
        <p:txBody>
          <a:bodyPr/>
          <a:lstStyle/>
          <a:p>
            <a:fld id="{8406839F-D7A4-4E5D-B93D-768AD4D1DB36}" type="slidenum">
              <a:rPr lang="en-ZA" smtClean="0">
                <a:solidFill>
                  <a:srgbClr val="003399"/>
                </a:solidFill>
              </a:rPr>
              <a:pPr/>
              <a:t>32</a:t>
            </a:fld>
            <a:endParaRPr lang="en-ZA" dirty="0">
              <a:solidFill>
                <a:srgbClr val="003399"/>
              </a:solidFill>
            </a:endParaRPr>
          </a:p>
        </p:txBody>
      </p:sp>
      <p:sp>
        <p:nvSpPr>
          <p:cNvPr id="4" name="Footer Placeholder 3">
            <a:extLst>
              <a:ext uri="{FF2B5EF4-FFF2-40B4-BE49-F238E27FC236}">
                <a16:creationId xmlns:a16="http://schemas.microsoft.com/office/drawing/2014/main" xmlns="" id="{5E8F2B66-D944-4391-9440-E6103A18379D}"/>
              </a:ext>
            </a:extLst>
          </p:cNvPr>
          <p:cNvSpPr>
            <a:spLocks noGrp="1"/>
          </p:cNvSpPr>
          <p:nvPr>
            <p:ph type="ftr" sz="quarter" idx="3"/>
          </p:nvPr>
        </p:nvSpPr>
        <p:spPr>
          <a:xfrm>
            <a:off x="5426069" y="6468150"/>
            <a:ext cx="5518097" cy="230832"/>
          </a:xfrm>
        </p:spPr>
        <p:txBody>
          <a:bodyPr/>
          <a:lstStyle/>
          <a:p>
            <a:r>
              <a:rPr lang="en-US" sz="800" dirty="0">
                <a:solidFill>
                  <a:srgbClr val="001484"/>
                </a:solidFill>
              </a:rPr>
              <a:t>Departmental Q1 Budget Performance 2022/23 Financial  Year </a:t>
            </a:r>
            <a:endParaRPr lang="en-GB" sz="800" dirty="0">
              <a:solidFill>
                <a:srgbClr val="001484"/>
              </a:solidFill>
            </a:endParaRPr>
          </a:p>
        </p:txBody>
      </p:sp>
      <p:sp>
        <p:nvSpPr>
          <p:cNvPr id="7" name="TextBox 6">
            <a:extLst>
              <a:ext uri="{FF2B5EF4-FFF2-40B4-BE49-F238E27FC236}">
                <a16:creationId xmlns:a16="http://schemas.microsoft.com/office/drawing/2014/main" xmlns="" id="{238F6A78-D93C-42A6-A25A-424435A52A2C}"/>
              </a:ext>
            </a:extLst>
          </p:cNvPr>
          <p:cNvSpPr txBox="1"/>
          <p:nvPr/>
        </p:nvSpPr>
        <p:spPr>
          <a:xfrm>
            <a:off x="1333500" y="1095375"/>
            <a:ext cx="2847975" cy="434001"/>
          </a:xfrm>
          <a:prstGeom prst="rect">
            <a:avLst/>
          </a:prstGeom>
          <a:noFill/>
        </p:spPr>
        <p:txBody>
          <a:bodyPr wrap="square" rtlCol="0">
            <a:spAutoFit/>
          </a:bodyPr>
          <a:lstStyle/>
          <a:p>
            <a:endParaRPr lang="en-US" dirty="0"/>
          </a:p>
        </p:txBody>
      </p:sp>
      <p:sp>
        <p:nvSpPr>
          <p:cNvPr id="10" name="TextBox 9">
            <a:extLst>
              <a:ext uri="{FF2B5EF4-FFF2-40B4-BE49-F238E27FC236}">
                <a16:creationId xmlns:a16="http://schemas.microsoft.com/office/drawing/2014/main" xmlns="" id="{58BD6B6B-9FB3-46C4-A27F-B3880901D5A8}"/>
              </a:ext>
            </a:extLst>
          </p:cNvPr>
          <p:cNvSpPr txBox="1"/>
          <p:nvPr/>
        </p:nvSpPr>
        <p:spPr>
          <a:xfrm>
            <a:off x="6014278" y="1095375"/>
            <a:ext cx="5647498" cy="5013039"/>
          </a:xfrm>
          <a:prstGeom prst="rect">
            <a:avLst/>
          </a:prstGeom>
          <a:noFill/>
        </p:spPr>
        <p:txBody>
          <a:bodyPr wrap="square">
            <a:spAutoFit/>
          </a:bodyPr>
          <a:lstStyle/>
          <a:p>
            <a:pPr marL="320040" lvl="1" indent="-320040" algn="just">
              <a:lnSpc>
                <a:spcPct val="120000"/>
              </a:lnSpc>
              <a:buClr>
                <a:srgbClr val="002060"/>
              </a:buClr>
              <a:buBlip>
                <a:blip r:embed="rId2"/>
              </a:buBlip>
            </a:pPr>
            <a:r>
              <a:rPr lang="en-US" dirty="0">
                <a:latin typeface="Century Gothic" panose="020B0502020202020204" pitchFamily="34" charset="0"/>
                <a:ea typeface="Calibri" panose="020F0502020204030204" pitchFamily="34" charset="0"/>
                <a:cs typeface="Times New Roman" panose="02020603050405020304" pitchFamily="18" charset="0"/>
              </a:rPr>
              <a:t>T</a:t>
            </a:r>
            <a:r>
              <a:rPr lang="en-US" sz="1800" dirty="0">
                <a:effectLst/>
                <a:latin typeface="Century Gothic" panose="020B0502020202020204" pitchFamily="34" charset="0"/>
                <a:ea typeface="Calibri" panose="020F0502020204030204" pitchFamily="34" charset="0"/>
                <a:cs typeface="Times New Roman" panose="02020603050405020304" pitchFamily="18" charset="0"/>
              </a:rPr>
              <a:t>he project pipeline at the end of June 2022, comprised of 585 projects</a:t>
            </a:r>
            <a:endParaRPr lang="en-GB" sz="1800" dirty="0">
              <a:effectLst/>
              <a:latin typeface="Century Gothic" panose="020B0502020202020204" pitchFamily="34" charset="0"/>
              <a:ea typeface="Calibri" panose="020F0502020204030204" pitchFamily="34" charset="0"/>
              <a:cs typeface="Times New Roman" panose="02020603050405020304" pitchFamily="18" charset="0"/>
            </a:endParaRPr>
          </a:p>
          <a:p>
            <a:pPr marL="320040" lvl="1" indent="-320040" algn="just">
              <a:lnSpc>
                <a:spcPct val="120000"/>
              </a:lnSpc>
              <a:buClr>
                <a:srgbClr val="002060"/>
              </a:buClr>
              <a:buBlip>
                <a:blip r:embed="rId2"/>
              </a:buBlip>
            </a:pPr>
            <a:r>
              <a:rPr lang="en-GB" sz="1800" dirty="0">
                <a:effectLst/>
                <a:latin typeface="Century Gothic" panose="020B0502020202020204" pitchFamily="34" charset="0"/>
                <a:ea typeface="Calibri" panose="020F0502020204030204" pitchFamily="34" charset="0"/>
                <a:cs typeface="Times New Roman" panose="02020603050405020304" pitchFamily="18" charset="0"/>
              </a:rPr>
              <a:t>Approximately 51 per cent of projects are in </a:t>
            </a:r>
            <a:r>
              <a:rPr lang="en-GB" dirty="0">
                <a:latin typeface="Century Gothic" panose="020B0502020202020204" pitchFamily="34" charset="0"/>
                <a:ea typeface="Calibri" panose="020F0502020204030204" pitchFamily="34" charset="0"/>
                <a:cs typeface="Times New Roman" panose="02020603050405020304" pitchFamily="18" charset="0"/>
              </a:rPr>
              <a:t>planning</a:t>
            </a:r>
            <a:r>
              <a:rPr lang="en-GB" sz="1800" dirty="0">
                <a:effectLst/>
                <a:latin typeface="Century Gothic" panose="020B0502020202020204" pitchFamily="34" charset="0"/>
                <a:ea typeface="Calibri" panose="020F0502020204030204" pitchFamily="34" charset="0"/>
                <a:cs typeface="Times New Roman" panose="02020603050405020304" pitchFamily="18" charset="0"/>
              </a:rPr>
              <a:t>, i.e., Project Initiation, Pre-Feasibility, Feasibility, Design, or Tender phase; </a:t>
            </a:r>
          </a:p>
          <a:p>
            <a:pPr marL="320040" lvl="1" indent="-320040" algn="just">
              <a:lnSpc>
                <a:spcPct val="120000"/>
              </a:lnSpc>
              <a:buClr>
                <a:srgbClr val="002060"/>
              </a:buClr>
              <a:buBlip>
                <a:blip r:embed="rId2"/>
              </a:buBlip>
            </a:pPr>
            <a:r>
              <a:rPr lang="en-GB" dirty="0">
                <a:latin typeface="Century Gothic" panose="020B0502020202020204" pitchFamily="34" charset="0"/>
                <a:ea typeface="Calibri" panose="020F0502020204030204" pitchFamily="34" charset="0"/>
                <a:cs typeface="Times New Roman" panose="02020603050405020304" pitchFamily="18" charset="0"/>
              </a:rPr>
              <a:t>A</a:t>
            </a:r>
            <a:r>
              <a:rPr lang="en-GB" sz="1800" dirty="0">
                <a:effectLst/>
                <a:latin typeface="Century Gothic" panose="020B0502020202020204" pitchFamily="34" charset="0"/>
                <a:ea typeface="Calibri" panose="020F0502020204030204" pitchFamily="34" charset="0"/>
                <a:cs typeface="Times New Roman" panose="02020603050405020304" pitchFamily="18" charset="0"/>
              </a:rPr>
              <a:t>pproximately 26 per cent are in Construction Stage;</a:t>
            </a:r>
          </a:p>
          <a:p>
            <a:pPr marL="320040" lvl="1" indent="-320040" algn="just">
              <a:lnSpc>
                <a:spcPct val="120000"/>
              </a:lnSpc>
              <a:buClr>
                <a:srgbClr val="002060"/>
              </a:buClr>
              <a:buBlip>
                <a:blip r:embed="rId2"/>
              </a:buBlip>
            </a:pPr>
            <a:r>
              <a:rPr lang="en-GB" dirty="0">
                <a:latin typeface="Century Gothic" panose="020B0502020202020204" pitchFamily="34" charset="0"/>
                <a:ea typeface="Calibri" panose="020F0502020204030204" pitchFamily="34" charset="0"/>
                <a:cs typeface="Times New Roman" panose="02020603050405020304" pitchFamily="18" charset="0"/>
              </a:rPr>
              <a:t>While </a:t>
            </a:r>
            <a:r>
              <a:rPr lang="en-GB" sz="1800" dirty="0">
                <a:effectLst/>
                <a:latin typeface="Century Gothic" panose="020B0502020202020204" pitchFamily="34" charset="0"/>
                <a:ea typeface="Calibri" panose="020F0502020204030204" pitchFamily="34" charset="0"/>
                <a:cs typeface="Times New Roman" panose="02020603050405020304" pitchFamily="18" charset="0"/>
              </a:rPr>
              <a:t>7 per cent are in the Practical or Final Completion Stage</a:t>
            </a:r>
            <a:r>
              <a:rPr lang="en-GB" dirty="0">
                <a:latin typeface="Century Gothic" panose="020B0502020202020204" pitchFamily="34" charset="0"/>
                <a:ea typeface="Calibri" panose="020F0502020204030204" pitchFamily="34" charset="0"/>
                <a:cs typeface="Times New Roman" panose="02020603050405020304" pitchFamily="18" charset="0"/>
              </a:rPr>
              <a:t>; and</a:t>
            </a:r>
            <a:endParaRPr lang="en-GB" sz="1800" dirty="0">
              <a:effectLst/>
              <a:latin typeface="Century Gothic" panose="020B0502020202020204" pitchFamily="34" charset="0"/>
              <a:ea typeface="Calibri" panose="020F0502020204030204" pitchFamily="34" charset="0"/>
              <a:cs typeface="Times New Roman" panose="02020603050405020304" pitchFamily="18" charset="0"/>
            </a:endParaRPr>
          </a:p>
          <a:p>
            <a:pPr marL="320040" lvl="1" indent="-320040" algn="just">
              <a:lnSpc>
                <a:spcPct val="120000"/>
              </a:lnSpc>
              <a:buClr>
                <a:srgbClr val="002060"/>
              </a:buClr>
              <a:buBlip>
                <a:blip r:embed="rId2"/>
              </a:buBlip>
            </a:pPr>
            <a:r>
              <a:rPr lang="en-GB" sz="1800" dirty="0">
                <a:effectLst/>
                <a:latin typeface="Century Gothic" panose="020B0502020202020204" pitchFamily="34" charset="0"/>
                <a:ea typeface="Calibri" panose="020F0502020204030204" pitchFamily="34" charset="0"/>
                <a:cs typeface="Times New Roman" panose="02020603050405020304" pitchFamily="18" charset="0"/>
              </a:rPr>
              <a:t>A total of 96 Packaged Programmes and non‑infrastructure, i.e., Compensation of Employees, Health Technology, administration, etc. make up 16 per cent of the Quarter 1 expenditure;</a:t>
            </a:r>
          </a:p>
          <a:p>
            <a:pPr marL="320040" lvl="1" indent="-320040" algn="just">
              <a:lnSpc>
                <a:spcPct val="120000"/>
              </a:lnSpc>
              <a:buClr>
                <a:srgbClr val="002060"/>
              </a:buClr>
              <a:buBlip>
                <a:blip r:embed="rId2"/>
              </a:buBlip>
            </a:pPr>
            <a:r>
              <a:rPr lang="en-GB" sz="1600" dirty="0">
                <a:latin typeface="Century Gothic" panose="020B0502020202020204" pitchFamily="34" charset="0"/>
                <a:cs typeface="Times New Roman" panose="02020603050405020304" pitchFamily="18" charset="0"/>
              </a:rPr>
              <a:t>Project Status for each sector provided</a:t>
            </a:r>
            <a:endParaRPr lang="en-US" sz="1600" dirty="0">
              <a:latin typeface="Century Gothic" pitchFamily="34" charset="0"/>
            </a:endParaRPr>
          </a:p>
        </p:txBody>
      </p:sp>
      <p:graphicFrame>
        <p:nvGraphicFramePr>
          <p:cNvPr id="6" name="Chart 5">
            <a:extLst>
              <a:ext uri="{FF2B5EF4-FFF2-40B4-BE49-F238E27FC236}">
                <a16:creationId xmlns:a16="http://schemas.microsoft.com/office/drawing/2014/main" xmlns="" id="{D8B1AAA0-7BB3-6E69-0466-685D754220BF}"/>
              </a:ext>
            </a:extLst>
          </p:cNvPr>
          <p:cNvGraphicFramePr/>
          <p:nvPr>
            <p:extLst>
              <p:ext uri="{D42A27DB-BD31-4B8C-83A1-F6EECF244321}">
                <p14:modId xmlns:p14="http://schemas.microsoft.com/office/powerpoint/2010/main" xmlns="" val="2127503997"/>
              </p:ext>
            </p:extLst>
          </p:nvPr>
        </p:nvGraphicFramePr>
        <p:xfrm>
          <a:off x="0" y="1095375"/>
          <a:ext cx="6321288" cy="501387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0829267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5381CC-D764-4EF2-B205-1967F3D93F39}"/>
              </a:ext>
            </a:extLst>
          </p:cNvPr>
          <p:cNvSpPr>
            <a:spLocks noGrp="1"/>
          </p:cNvSpPr>
          <p:nvPr>
            <p:ph type="title"/>
          </p:nvPr>
        </p:nvSpPr>
        <p:spPr/>
        <p:txBody>
          <a:bodyPr/>
          <a:lstStyle/>
          <a:p>
            <a:r>
              <a:rPr lang="en-US" dirty="0">
                <a:solidFill>
                  <a:srgbClr val="001484"/>
                </a:solidFill>
              </a:rPr>
              <a:t>Quarterly information per Department:  Education as an example</a:t>
            </a:r>
            <a:endParaRPr lang="en-GB" dirty="0">
              <a:solidFill>
                <a:srgbClr val="001484"/>
              </a:solidFill>
            </a:endParaRPr>
          </a:p>
        </p:txBody>
      </p:sp>
      <p:sp>
        <p:nvSpPr>
          <p:cNvPr id="3" name="Slide Number Placeholder 2">
            <a:extLst>
              <a:ext uri="{FF2B5EF4-FFF2-40B4-BE49-F238E27FC236}">
                <a16:creationId xmlns:a16="http://schemas.microsoft.com/office/drawing/2014/main" xmlns="" id="{B9B55319-AC53-4610-9A4F-F77DE9E660EA}"/>
              </a:ext>
            </a:extLst>
          </p:cNvPr>
          <p:cNvSpPr>
            <a:spLocks noGrp="1"/>
          </p:cNvSpPr>
          <p:nvPr>
            <p:ph type="sldNum" sz="quarter" idx="4"/>
          </p:nvPr>
        </p:nvSpPr>
        <p:spPr/>
        <p:txBody>
          <a:bodyPr/>
          <a:lstStyle/>
          <a:p>
            <a:fld id="{8406839F-D7A4-4E5D-B93D-768AD4D1DB36}" type="slidenum">
              <a:rPr lang="en-ZA" smtClean="0">
                <a:solidFill>
                  <a:srgbClr val="003399"/>
                </a:solidFill>
              </a:rPr>
              <a:pPr/>
              <a:t>33</a:t>
            </a:fld>
            <a:endParaRPr lang="en-ZA" dirty="0">
              <a:solidFill>
                <a:srgbClr val="003399"/>
              </a:solidFill>
            </a:endParaRPr>
          </a:p>
        </p:txBody>
      </p:sp>
      <p:sp>
        <p:nvSpPr>
          <p:cNvPr id="4" name="Footer Placeholder 3">
            <a:extLst>
              <a:ext uri="{FF2B5EF4-FFF2-40B4-BE49-F238E27FC236}">
                <a16:creationId xmlns:a16="http://schemas.microsoft.com/office/drawing/2014/main" xmlns="" id="{5E8F2B66-D944-4391-9440-E6103A18379D}"/>
              </a:ext>
            </a:extLst>
          </p:cNvPr>
          <p:cNvSpPr>
            <a:spLocks noGrp="1"/>
          </p:cNvSpPr>
          <p:nvPr>
            <p:ph type="ftr" sz="quarter" idx="3"/>
          </p:nvPr>
        </p:nvSpPr>
        <p:spPr>
          <a:xfrm>
            <a:off x="5426069" y="6468150"/>
            <a:ext cx="5518097" cy="230832"/>
          </a:xfrm>
        </p:spPr>
        <p:txBody>
          <a:bodyPr/>
          <a:lstStyle/>
          <a:p>
            <a:r>
              <a:rPr lang="en-US" sz="800" dirty="0">
                <a:solidFill>
                  <a:srgbClr val="001484"/>
                </a:solidFill>
              </a:rPr>
              <a:t>Departmental Q1 Budget Performance 2022/23 Financial  Year </a:t>
            </a:r>
            <a:endParaRPr lang="en-GB" sz="800" dirty="0">
              <a:solidFill>
                <a:srgbClr val="001484"/>
              </a:solidFill>
            </a:endParaRPr>
          </a:p>
        </p:txBody>
      </p:sp>
      <p:sp>
        <p:nvSpPr>
          <p:cNvPr id="7" name="TextBox 6">
            <a:extLst>
              <a:ext uri="{FF2B5EF4-FFF2-40B4-BE49-F238E27FC236}">
                <a16:creationId xmlns:a16="http://schemas.microsoft.com/office/drawing/2014/main" xmlns="" id="{238F6A78-D93C-42A6-A25A-424435A52A2C}"/>
              </a:ext>
            </a:extLst>
          </p:cNvPr>
          <p:cNvSpPr txBox="1"/>
          <p:nvPr/>
        </p:nvSpPr>
        <p:spPr>
          <a:xfrm>
            <a:off x="1333500" y="1095375"/>
            <a:ext cx="2847975" cy="434001"/>
          </a:xfrm>
          <a:prstGeom prst="rect">
            <a:avLst/>
          </a:prstGeom>
          <a:noFill/>
        </p:spPr>
        <p:txBody>
          <a:bodyPr wrap="square" rtlCol="0">
            <a:spAutoFit/>
          </a:bodyPr>
          <a:lstStyle/>
          <a:p>
            <a:endParaRPr lang="en-US" dirty="0"/>
          </a:p>
        </p:txBody>
      </p:sp>
      <p:sp>
        <p:nvSpPr>
          <p:cNvPr id="10" name="TextBox 9">
            <a:extLst>
              <a:ext uri="{FF2B5EF4-FFF2-40B4-BE49-F238E27FC236}">
                <a16:creationId xmlns:a16="http://schemas.microsoft.com/office/drawing/2014/main" xmlns="" id="{58BD6B6B-9FB3-46C4-A27F-B3880901D5A8}"/>
              </a:ext>
            </a:extLst>
          </p:cNvPr>
          <p:cNvSpPr txBox="1"/>
          <p:nvPr/>
        </p:nvSpPr>
        <p:spPr>
          <a:xfrm>
            <a:off x="393701" y="3900572"/>
            <a:ext cx="11268075" cy="2054858"/>
          </a:xfrm>
          <a:prstGeom prst="rect">
            <a:avLst/>
          </a:prstGeom>
          <a:noFill/>
        </p:spPr>
        <p:txBody>
          <a:bodyPr wrap="square">
            <a:spAutoFit/>
          </a:bodyPr>
          <a:lstStyle/>
          <a:p>
            <a:pPr marL="320040" lvl="1" indent="-320040" algn="just">
              <a:lnSpc>
                <a:spcPct val="120000"/>
              </a:lnSpc>
              <a:buClr>
                <a:srgbClr val="002060"/>
              </a:buClr>
              <a:buBlip>
                <a:blip r:embed="rId2"/>
              </a:buBlip>
            </a:pPr>
            <a:r>
              <a:rPr lang="en-US" sz="1800" dirty="0">
                <a:effectLst/>
                <a:latin typeface="Century Gothic" panose="020B0502020202020204" pitchFamily="34" charset="0"/>
                <a:ea typeface="Calibri" panose="020F0502020204030204" pitchFamily="34" charset="0"/>
                <a:cs typeface="Times New Roman" panose="02020603050405020304" pitchFamily="18" charset="0"/>
              </a:rPr>
              <a:t>Above information to be provided from Quarter 2 onwards</a:t>
            </a:r>
          </a:p>
          <a:p>
            <a:pPr marL="320040" lvl="1" indent="-320040" algn="just">
              <a:lnSpc>
                <a:spcPct val="120000"/>
              </a:lnSpc>
              <a:buClr>
                <a:srgbClr val="002060"/>
              </a:buClr>
              <a:buBlip>
                <a:blip r:embed="rId2"/>
              </a:buBlip>
            </a:pPr>
            <a:r>
              <a:rPr lang="en-US" sz="1800" dirty="0">
                <a:effectLst/>
                <a:latin typeface="Century Gothic" panose="020B0502020202020204" pitchFamily="34" charset="0"/>
                <a:ea typeface="Calibri" panose="020F0502020204030204" pitchFamily="34" charset="0"/>
                <a:cs typeface="Times New Roman" panose="02020603050405020304" pitchFamily="18" charset="0"/>
              </a:rPr>
              <a:t>The figure above is extracted from the Quarterly Publishing Report on the Infrastructure Reporting Model (IRM) as at the end of August 2022. </a:t>
            </a:r>
          </a:p>
          <a:p>
            <a:pPr marL="320040" lvl="1" indent="-320040" algn="just">
              <a:lnSpc>
                <a:spcPct val="120000"/>
              </a:lnSpc>
              <a:buClr>
                <a:srgbClr val="002060"/>
              </a:buClr>
              <a:buBlip>
                <a:blip r:embed="rId2"/>
              </a:buBlip>
            </a:pPr>
            <a:r>
              <a:rPr lang="en-US" sz="1800" dirty="0">
                <a:effectLst/>
                <a:latin typeface="Century Gothic" panose="020B0502020202020204" pitchFamily="34" charset="0"/>
                <a:ea typeface="Calibri" panose="020F0502020204030204" pitchFamily="34" charset="0"/>
                <a:cs typeface="Times New Roman" panose="02020603050405020304" pitchFamily="18" charset="0"/>
              </a:rPr>
              <a:t>Spending performance for Education improved from 16 per cent as at 30 June 2022 to 22 per cent during August 2022. </a:t>
            </a:r>
          </a:p>
          <a:p>
            <a:pPr marL="0" lvl="1" algn="just">
              <a:lnSpc>
                <a:spcPct val="120000"/>
              </a:lnSpc>
              <a:buClr>
                <a:srgbClr val="002060"/>
              </a:buClr>
            </a:pPr>
            <a:endParaRPr lang="en-GB" sz="1800" dirty="0">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6" name="Content Placeholder 5">
            <a:extLst>
              <a:ext uri="{FF2B5EF4-FFF2-40B4-BE49-F238E27FC236}">
                <a16:creationId xmlns:a16="http://schemas.microsoft.com/office/drawing/2014/main" xmlns="" id="{A3D2E3F6-6542-033E-0B97-DB260BEFE4C8}"/>
              </a:ext>
            </a:extLst>
          </p:cNvPr>
          <p:cNvPicPr>
            <a:picLocks noChangeAspect="1"/>
          </p:cNvPicPr>
          <p:nvPr/>
        </p:nvPicPr>
        <p:blipFill>
          <a:blip r:embed="rId3" cstate="print"/>
          <a:stretch>
            <a:fillRect/>
          </a:stretch>
        </p:blipFill>
        <p:spPr>
          <a:xfrm>
            <a:off x="461962" y="1223829"/>
            <a:ext cx="11120438" cy="2423995"/>
          </a:xfrm>
          <a:prstGeom prst="rect">
            <a:avLst/>
          </a:prstGeom>
          <a:ln>
            <a:solidFill>
              <a:schemeClr val="tx1"/>
            </a:solidFill>
          </a:ln>
        </p:spPr>
      </p:pic>
    </p:spTree>
    <p:extLst>
      <p:ext uri="{BB962C8B-B14F-4D97-AF65-F5344CB8AC3E}">
        <p14:creationId xmlns:p14="http://schemas.microsoft.com/office/powerpoint/2010/main" xmlns="" val="21926842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5381CC-D764-4EF2-B205-1967F3D93F39}"/>
              </a:ext>
            </a:extLst>
          </p:cNvPr>
          <p:cNvSpPr>
            <a:spLocks noGrp="1"/>
          </p:cNvSpPr>
          <p:nvPr>
            <p:ph type="title"/>
          </p:nvPr>
        </p:nvSpPr>
        <p:spPr/>
        <p:txBody>
          <a:bodyPr/>
          <a:lstStyle/>
          <a:p>
            <a:r>
              <a:rPr lang="en-US" dirty="0">
                <a:solidFill>
                  <a:srgbClr val="001484"/>
                </a:solidFill>
              </a:rPr>
              <a:t>Infrastructure South Africa (ISA): Western Cape Projects Portfolio Overview</a:t>
            </a:r>
            <a:endParaRPr lang="en-GB" dirty="0">
              <a:solidFill>
                <a:srgbClr val="001484"/>
              </a:solidFill>
            </a:endParaRPr>
          </a:p>
        </p:txBody>
      </p:sp>
      <p:sp>
        <p:nvSpPr>
          <p:cNvPr id="3" name="Slide Number Placeholder 2">
            <a:extLst>
              <a:ext uri="{FF2B5EF4-FFF2-40B4-BE49-F238E27FC236}">
                <a16:creationId xmlns:a16="http://schemas.microsoft.com/office/drawing/2014/main" xmlns="" id="{B9B55319-AC53-4610-9A4F-F77DE9E660EA}"/>
              </a:ext>
            </a:extLst>
          </p:cNvPr>
          <p:cNvSpPr>
            <a:spLocks noGrp="1"/>
          </p:cNvSpPr>
          <p:nvPr>
            <p:ph type="sldNum" sz="quarter" idx="4"/>
          </p:nvPr>
        </p:nvSpPr>
        <p:spPr/>
        <p:txBody>
          <a:bodyPr/>
          <a:lstStyle/>
          <a:p>
            <a:fld id="{8406839F-D7A4-4E5D-B93D-768AD4D1DB36}" type="slidenum">
              <a:rPr lang="en-ZA" smtClean="0">
                <a:solidFill>
                  <a:srgbClr val="003399"/>
                </a:solidFill>
              </a:rPr>
              <a:pPr/>
              <a:t>34</a:t>
            </a:fld>
            <a:endParaRPr lang="en-ZA" dirty="0">
              <a:solidFill>
                <a:srgbClr val="003399"/>
              </a:solidFill>
            </a:endParaRPr>
          </a:p>
        </p:txBody>
      </p:sp>
      <p:sp>
        <p:nvSpPr>
          <p:cNvPr id="4" name="Footer Placeholder 3">
            <a:extLst>
              <a:ext uri="{FF2B5EF4-FFF2-40B4-BE49-F238E27FC236}">
                <a16:creationId xmlns:a16="http://schemas.microsoft.com/office/drawing/2014/main" xmlns="" id="{5E8F2B66-D944-4391-9440-E6103A18379D}"/>
              </a:ext>
            </a:extLst>
          </p:cNvPr>
          <p:cNvSpPr>
            <a:spLocks noGrp="1"/>
          </p:cNvSpPr>
          <p:nvPr>
            <p:ph type="ftr" sz="quarter" idx="3"/>
          </p:nvPr>
        </p:nvSpPr>
        <p:spPr>
          <a:xfrm>
            <a:off x="5426069" y="6468150"/>
            <a:ext cx="5518097" cy="230832"/>
          </a:xfrm>
        </p:spPr>
        <p:txBody>
          <a:bodyPr/>
          <a:lstStyle/>
          <a:p>
            <a:r>
              <a:rPr lang="en-US" sz="800" dirty="0">
                <a:solidFill>
                  <a:srgbClr val="001484"/>
                </a:solidFill>
              </a:rPr>
              <a:t>Departmental Q1 Budget Performance 2022/23 Financial  Year </a:t>
            </a:r>
            <a:endParaRPr lang="en-GB" sz="800" dirty="0">
              <a:solidFill>
                <a:srgbClr val="001484"/>
              </a:solidFill>
            </a:endParaRPr>
          </a:p>
        </p:txBody>
      </p:sp>
      <p:sp>
        <p:nvSpPr>
          <p:cNvPr id="7" name="Text Placeholder 3">
            <a:extLst>
              <a:ext uri="{FF2B5EF4-FFF2-40B4-BE49-F238E27FC236}">
                <a16:creationId xmlns:a16="http://schemas.microsoft.com/office/drawing/2014/main" xmlns="" id="{06DDA641-09DA-D1FE-952C-BFEBA934B722}"/>
              </a:ext>
            </a:extLst>
          </p:cNvPr>
          <p:cNvSpPr txBox="1">
            <a:spLocks/>
          </p:cNvSpPr>
          <p:nvPr/>
        </p:nvSpPr>
        <p:spPr>
          <a:xfrm>
            <a:off x="393701" y="1196753"/>
            <a:ext cx="11462940" cy="4896073"/>
          </a:xfrm>
          <a:prstGeom prst="rect">
            <a:avLst/>
          </a:prstGeom>
        </p:spPr>
        <p:txBody>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2"/>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lgn="just">
              <a:lnSpc>
                <a:spcPct val="120000"/>
              </a:lnSpc>
              <a:spcBef>
                <a:spcPts val="1000"/>
              </a:spcBef>
              <a:buNone/>
            </a:pPr>
            <a:r>
              <a:rPr lang="en-US" sz="1800" b="1" dirty="0"/>
              <a:t>Background:</a:t>
            </a:r>
          </a:p>
          <a:p>
            <a:pPr marL="0" lvl="1" indent="0" algn="just">
              <a:lnSpc>
                <a:spcPct val="120000"/>
              </a:lnSpc>
              <a:spcBef>
                <a:spcPts val="1000"/>
              </a:spcBef>
              <a:buNone/>
            </a:pPr>
            <a:r>
              <a:rPr lang="en-US" sz="1800" dirty="0"/>
              <a:t>The ISA projects portfolio in the Western Cape consist of 62 projects of which 48 are from the public sector and 14 are from the private sector. The value of these projects amounts to R312.84 billon. The stages of the projects are categorised according to the 5 Case Model Stages of ISA. The stages of the projects are reflected as follows: </a:t>
            </a:r>
          </a:p>
          <a:p>
            <a:pPr marL="285750" lvl="1" indent="-285750" algn="just">
              <a:lnSpc>
                <a:spcPct val="120000"/>
              </a:lnSpc>
              <a:spcBef>
                <a:spcPts val="1000"/>
              </a:spcBef>
            </a:pPr>
            <a:r>
              <a:rPr lang="en-US" sz="1800" dirty="0"/>
              <a:t>Origination = 30;</a:t>
            </a:r>
          </a:p>
          <a:p>
            <a:pPr marL="285750" lvl="1" indent="-285750" algn="just">
              <a:lnSpc>
                <a:spcPct val="120000"/>
              </a:lnSpc>
              <a:spcBef>
                <a:spcPts val="1000"/>
              </a:spcBef>
            </a:pPr>
            <a:r>
              <a:rPr lang="en-US" sz="1800" dirty="0"/>
              <a:t>Registration = 4;</a:t>
            </a:r>
          </a:p>
          <a:p>
            <a:pPr marL="285750" lvl="1" indent="-285750" algn="just">
              <a:lnSpc>
                <a:spcPct val="120000"/>
              </a:lnSpc>
              <a:spcBef>
                <a:spcPts val="1000"/>
              </a:spcBef>
            </a:pPr>
            <a:r>
              <a:rPr lang="en-US" sz="1800" dirty="0"/>
              <a:t>Early Business Case = 12; </a:t>
            </a:r>
          </a:p>
          <a:p>
            <a:pPr marL="285750" lvl="1" indent="-285750" algn="just">
              <a:lnSpc>
                <a:spcPct val="120000"/>
              </a:lnSpc>
              <a:spcBef>
                <a:spcPts val="1000"/>
              </a:spcBef>
            </a:pPr>
            <a:r>
              <a:rPr lang="en-US" sz="1800" dirty="0"/>
              <a:t>Intermediated Business Case = 11; and</a:t>
            </a:r>
          </a:p>
          <a:p>
            <a:pPr marL="285750" lvl="1" indent="-285750" algn="just">
              <a:lnSpc>
                <a:spcPct val="120000"/>
              </a:lnSpc>
              <a:spcBef>
                <a:spcPts val="1000"/>
              </a:spcBef>
            </a:pPr>
            <a:r>
              <a:rPr lang="en-US" sz="1800" dirty="0"/>
              <a:t>Full Business Case = 5.</a:t>
            </a:r>
          </a:p>
          <a:p>
            <a:pPr marL="0" lvl="1" indent="0" algn="just">
              <a:lnSpc>
                <a:spcPct val="120000"/>
              </a:lnSpc>
              <a:spcBef>
                <a:spcPts val="1000"/>
              </a:spcBef>
              <a:buNone/>
            </a:pPr>
            <a:endParaRPr lang="en-US" sz="1800" dirty="0"/>
          </a:p>
          <a:p>
            <a:pPr marL="0" lvl="1" indent="0" algn="just">
              <a:lnSpc>
                <a:spcPct val="120000"/>
              </a:lnSpc>
              <a:spcBef>
                <a:spcPts val="1000"/>
              </a:spcBef>
              <a:buNone/>
            </a:pPr>
            <a:endParaRPr lang="en-US" sz="1800" dirty="0"/>
          </a:p>
          <a:p>
            <a:pPr marL="285750" lvl="1" indent="-285750" algn="just">
              <a:lnSpc>
                <a:spcPct val="120000"/>
              </a:lnSpc>
              <a:spcBef>
                <a:spcPts val="1000"/>
              </a:spcBef>
            </a:pPr>
            <a:endParaRPr lang="en-GB" sz="1800" dirty="0"/>
          </a:p>
        </p:txBody>
      </p:sp>
    </p:spTree>
    <p:extLst>
      <p:ext uri="{BB962C8B-B14F-4D97-AF65-F5344CB8AC3E}">
        <p14:creationId xmlns:p14="http://schemas.microsoft.com/office/powerpoint/2010/main" xmlns="" val="1483123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F24B9B-324E-3136-36B9-C490F83EA145}"/>
              </a:ext>
            </a:extLst>
          </p:cNvPr>
          <p:cNvSpPr>
            <a:spLocks noGrp="1"/>
          </p:cNvSpPr>
          <p:nvPr>
            <p:ph type="title"/>
          </p:nvPr>
        </p:nvSpPr>
        <p:spPr/>
        <p:txBody>
          <a:bodyPr/>
          <a:lstStyle/>
          <a:p>
            <a:r>
              <a:rPr lang="en-US" dirty="0"/>
              <a:t>Public Entities</a:t>
            </a:r>
          </a:p>
        </p:txBody>
      </p:sp>
      <p:sp>
        <p:nvSpPr>
          <p:cNvPr id="3" name="Slide Number Placeholder 2">
            <a:extLst>
              <a:ext uri="{FF2B5EF4-FFF2-40B4-BE49-F238E27FC236}">
                <a16:creationId xmlns:a16="http://schemas.microsoft.com/office/drawing/2014/main" xmlns="" id="{52FED30D-DAE0-E325-C931-086B65805BF3}"/>
              </a:ext>
            </a:extLst>
          </p:cNvPr>
          <p:cNvSpPr>
            <a:spLocks noGrp="1"/>
          </p:cNvSpPr>
          <p:nvPr>
            <p:ph type="sldNum" sz="quarter" idx="4"/>
          </p:nvPr>
        </p:nvSpPr>
        <p:spPr/>
        <p:txBody>
          <a:bodyPr/>
          <a:lstStyle/>
          <a:p>
            <a:fld id="{8406839F-D7A4-4E5D-B93D-768AD4D1DB36}" type="slidenum">
              <a:rPr lang="en-ZA" smtClean="0">
                <a:solidFill>
                  <a:srgbClr val="003399"/>
                </a:solidFill>
              </a:rPr>
              <a:pPr/>
              <a:t>35</a:t>
            </a:fld>
            <a:endParaRPr lang="en-ZA" dirty="0">
              <a:solidFill>
                <a:srgbClr val="003399"/>
              </a:solidFill>
            </a:endParaRPr>
          </a:p>
        </p:txBody>
      </p:sp>
      <p:pic>
        <p:nvPicPr>
          <p:cNvPr id="6" name="Picture 5">
            <a:extLst>
              <a:ext uri="{FF2B5EF4-FFF2-40B4-BE49-F238E27FC236}">
                <a16:creationId xmlns:a16="http://schemas.microsoft.com/office/drawing/2014/main" xmlns="" id="{9FF46FC4-D3CE-132E-5BEE-21389BD14872}"/>
              </a:ext>
            </a:extLst>
          </p:cNvPr>
          <p:cNvPicPr>
            <a:picLocks noChangeAspect="1"/>
          </p:cNvPicPr>
          <p:nvPr/>
        </p:nvPicPr>
        <p:blipFill>
          <a:blip r:embed="rId2" cstate="print"/>
          <a:stretch>
            <a:fillRect/>
          </a:stretch>
        </p:blipFill>
        <p:spPr>
          <a:xfrm>
            <a:off x="393701" y="1181100"/>
            <a:ext cx="8782050" cy="5219700"/>
          </a:xfrm>
          <a:prstGeom prst="rect">
            <a:avLst/>
          </a:prstGeom>
        </p:spPr>
      </p:pic>
      <p:sp>
        <p:nvSpPr>
          <p:cNvPr id="7" name="TextBox 6">
            <a:extLst>
              <a:ext uri="{FF2B5EF4-FFF2-40B4-BE49-F238E27FC236}">
                <a16:creationId xmlns:a16="http://schemas.microsoft.com/office/drawing/2014/main" xmlns="" id="{096D1ED5-9757-79F9-90A8-403373EB8E8F}"/>
              </a:ext>
            </a:extLst>
          </p:cNvPr>
          <p:cNvSpPr txBox="1"/>
          <p:nvPr/>
        </p:nvSpPr>
        <p:spPr>
          <a:xfrm>
            <a:off x="9515475" y="2647950"/>
            <a:ext cx="2419350" cy="3046988"/>
          </a:xfrm>
          <a:prstGeom prst="rect">
            <a:avLst/>
          </a:prstGeom>
          <a:noFill/>
        </p:spPr>
        <p:txBody>
          <a:bodyPr wrap="square" rtlCol="0">
            <a:spAutoFit/>
          </a:bodyPr>
          <a:lstStyle/>
          <a:p>
            <a:r>
              <a:rPr lang="en-US" sz="1600" b="1" dirty="0" err="1">
                <a:effectLst/>
                <a:latin typeface="Century Gothic" panose="020B0502020202020204" pitchFamily="34" charset="0"/>
                <a:ea typeface="Calibri" panose="020F0502020204030204" pitchFamily="34" charset="0"/>
                <a:cs typeface="Times New Roman" panose="02020603050405020304" pitchFamily="18" charset="0"/>
              </a:rPr>
              <a:t>ASEZCo</a:t>
            </a:r>
            <a:r>
              <a:rPr lang="en-US" sz="1600" b="1" dirty="0">
                <a:effectLst/>
                <a:latin typeface="Century Gothic" panose="020B0502020202020204" pitchFamily="34" charset="0"/>
                <a:ea typeface="Calibri" panose="020F0502020204030204" pitchFamily="34" charset="0"/>
                <a:cs typeface="Times New Roman" panose="02020603050405020304" pitchFamily="18" charset="0"/>
              </a:rPr>
              <a:t> </a:t>
            </a:r>
            <a:r>
              <a:rPr lang="en-US" sz="1600" b="1" dirty="0">
                <a:latin typeface="Century Gothic" panose="020B0502020202020204" pitchFamily="34" charset="0"/>
                <a:ea typeface="Calibri" panose="020F0502020204030204" pitchFamily="34" charset="0"/>
                <a:cs typeface="Times New Roman" panose="02020603050405020304" pitchFamily="18" charset="0"/>
              </a:rPr>
              <a:t>:</a:t>
            </a:r>
            <a:endParaRPr lang="en-US" sz="1600" b="1" dirty="0">
              <a:effectLst/>
              <a:latin typeface="Century Gothic" panose="020B050202020202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600" dirty="0">
                <a:effectLst/>
                <a:latin typeface="Century Gothic" panose="020B0502020202020204" pitchFamily="34" charset="0"/>
                <a:ea typeface="Calibri" panose="020F0502020204030204" pitchFamily="34" charset="0"/>
                <a:cs typeface="Times New Roman" panose="02020603050405020304" pitchFamily="18" charset="0"/>
              </a:rPr>
              <a:t>Relates to unspent funds from the prior financial year</a:t>
            </a:r>
          </a:p>
          <a:p>
            <a:pPr marL="285750" indent="-285750">
              <a:buFont typeface="Arial" panose="020B0604020202020204" pitchFamily="34" charset="0"/>
              <a:buChar char="•"/>
            </a:pPr>
            <a:r>
              <a:rPr lang="en-US" sz="1600" dirty="0">
                <a:latin typeface="Century Gothic" panose="020B0502020202020204" pitchFamily="34" charset="0"/>
                <a:ea typeface="Calibri" panose="020F0502020204030204" pitchFamily="34" charset="0"/>
                <a:cs typeface="Times New Roman" panose="02020603050405020304" pitchFamily="18" charset="0"/>
              </a:rPr>
              <a:t>Intention to </a:t>
            </a:r>
            <a:r>
              <a:rPr lang="en-US" sz="1600" dirty="0">
                <a:effectLst/>
                <a:latin typeface="Century Gothic" panose="020B0502020202020204" pitchFamily="34" charset="0"/>
                <a:ea typeface="Calibri" panose="020F0502020204030204" pitchFamily="34" charset="0"/>
                <a:cs typeface="Times New Roman" panose="02020603050405020304" pitchFamily="18" charset="0"/>
              </a:rPr>
              <a:t>utilize funds for VAT on land transfer from </a:t>
            </a:r>
            <a:r>
              <a:rPr lang="en-US" sz="1600" dirty="0" err="1">
                <a:effectLst/>
                <a:latin typeface="Century Gothic" panose="020B0502020202020204" pitchFamily="34" charset="0"/>
                <a:ea typeface="Calibri" panose="020F0502020204030204" pitchFamily="34" charset="0"/>
                <a:cs typeface="Times New Roman" panose="02020603050405020304" pitchFamily="18" charset="0"/>
              </a:rPr>
              <a:t>CoCT</a:t>
            </a:r>
            <a:r>
              <a:rPr lang="en-US" sz="1600" dirty="0">
                <a:effectLst/>
                <a:latin typeface="Century Gothic" panose="020B0502020202020204" pitchFamily="34" charset="0"/>
                <a:ea typeface="Calibri" panose="020F0502020204030204" pitchFamily="34" charset="0"/>
                <a:cs typeface="Times New Roman" panose="02020603050405020304" pitchFamily="18" charset="0"/>
              </a:rPr>
              <a:t> and community-, skills- and enterprise development programmes.</a:t>
            </a:r>
            <a:endParaRPr lang="en-US" sz="1600" dirty="0">
              <a:latin typeface="Century Gothic" panose="020B0502020202020204" pitchFamily="34" charset="0"/>
            </a:endParaRPr>
          </a:p>
        </p:txBody>
      </p:sp>
    </p:spTree>
    <p:extLst>
      <p:ext uri="{BB962C8B-B14F-4D97-AF65-F5344CB8AC3E}">
        <p14:creationId xmlns:p14="http://schemas.microsoft.com/office/powerpoint/2010/main" xmlns="" val="28446885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5381CC-D764-4EF2-B205-1967F3D93F39}"/>
              </a:ext>
            </a:extLst>
          </p:cNvPr>
          <p:cNvSpPr>
            <a:spLocks noGrp="1"/>
          </p:cNvSpPr>
          <p:nvPr>
            <p:ph type="title"/>
          </p:nvPr>
        </p:nvSpPr>
        <p:spPr/>
        <p:txBody>
          <a:bodyPr/>
          <a:lstStyle/>
          <a:p>
            <a:pPr lvl="0">
              <a:lnSpc>
                <a:spcPct val="150000"/>
              </a:lnSpc>
              <a:spcAft>
                <a:spcPts val="1000"/>
              </a:spcAft>
            </a:pPr>
            <a:r>
              <a:rPr lang="en-GB" dirty="0">
                <a:solidFill>
                  <a:srgbClr val="001484"/>
                </a:solidFill>
              </a:rPr>
              <a:t>Provincial Own Revenue</a:t>
            </a:r>
            <a:endParaRPr lang="en-US" dirty="0">
              <a:solidFill>
                <a:srgbClr val="001484"/>
              </a:solidFill>
            </a:endParaRPr>
          </a:p>
        </p:txBody>
      </p:sp>
      <p:sp>
        <p:nvSpPr>
          <p:cNvPr id="3" name="Slide Number Placeholder 2">
            <a:extLst>
              <a:ext uri="{FF2B5EF4-FFF2-40B4-BE49-F238E27FC236}">
                <a16:creationId xmlns:a16="http://schemas.microsoft.com/office/drawing/2014/main" xmlns="" id="{B9B55319-AC53-4610-9A4F-F77DE9E660EA}"/>
              </a:ext>
            </a:extLst>
          </p:cNvPr>
          <p:cNvSpPr>
            <a:spLocks noGrp="1"/>
          </p:cNvSpPr>
          <p:nvPr>
            <p:ph type="sldNum" sz="quarter" idx="4"/>
          </p:nvPr>
        </p:nvSpPr>
        <p:spPr/>
        <p:txBody>
          <a:bodyPr/>
          <a:lstStyle/>
          <a:p>
            <a:fld id="{8406839F-D7A4-4E5D-B93D-768AD4D1DB36}" type="slidenum">
              <a:rPr lang="en-ZA" smtClean="0">
                <a:solidFill>
                  <a:srgbClr val="003399"/>
                </a:solidFill>
              </a:rPr>
              <a:pPr/>
              <a:t>36</a:t>
            </a:fld>
            <a:endParaRPr lang="en-ZA" dirty="0">
              <a:solidFill>
                <a:srgbClr val="003399"/>
              </a:solidFill>
            </a:endParaRPr>
          </a:p>
        </p:txBody>
      </p:sp>
      <p:sp>
        <p:nvSpPr>
          <p:cNvPr id="4" name="Footer Placeholder 3">
            <a:extLst>
              <a:ext uri="{FF2B5EF4-FFF2-40B4-BE49-F238E27FC236}">
                <a16:creationId xmlns:a16="http://schemas.microsoft.com/office/drawing/2014/main" xmlns="" id="{5E8F2B66-D944-4391-9440-E6103A18379D}"/>
              </a:ext>
            </a:extLst>
          </p:cNvPr>
          <p:cNvSpPr>
            <a:spLocks noGrp="1"/>
          </p:cNvSpPr>
          <p:nvPr>
            <p:ph type="ftr" sz="quarter" idx="3"/>
          </p:nvPr>
        </p:nvSpPr>
        <p:spPr>
          <a:xfrm>
            <a:off x="5426069" y="6468150"/>
            <a:ext cx="5518097" cy="230832"/>
          </a:xfrm>
        </p:spPr>
        <p:txBody>
          <a:bodyPr/>
          <a:lstStyle/>
          <a:p>
            <a:r>
              <a:rPr lang="en-US" sz="800" dirty="0">
                <a:solidFill>
                  <a:srgbClr val="001484"/>
                </a:solidFill>
              </a:rPr>
              <a:t>Departmental Q1 Budget Performance 2022/23 Financial  Year </a:t>
            </a:r>
            <a:endParaRPr lang="en-GB" sz="800" dirty="0">
              <a:solidFill>
                <a:srgbClr val="001484"/>
              </a:solidFill>
            </a:endParaRPr>
          </a:p>
        </p:txBody>
      </p:sp>
      <p:sp>
        <p:nvSpPr>
          <p:cNvPr id="7" name="Text Placeholder 3">
            <a:extLst>
              <a:ext uri="{FF2B5EF4-FFF2-40B4-BE49-F238E27FC236}">
                <a16:creationId xmlns:a16="http://schemas.microsoft.com/office/drawing/2014/main" xmlns="" id="{06DDA641-09DA-D1FE-952C-BFEBA934B722}"/>
              </a:ext>
            </a:extLst>
          </p:cNvPr>
          <p:cNvSpPr txBox="1">
            <a:spLocks/>
          </p:cNvSpPr>
          <p:nvPr/>
        </p:nvSpPr>
        <p:spPr>
          <a:xfrm>
            <a:off x="393701" y="1196753"/>
            <a:ext cx="11462940" cy="4896073"/>
          </a:xfrm>
          <a:prstGeom prst="rect">
            <a:avLst/>
          </a:prstGeom>
        </p:spPr>
        <p:txBody>
          <a:bodyPr/>
          <a:lst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2"/>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lgn="just">
              <a:lnSpc>
                <a:spcPct val="120000"/>
              </a:lnSpc>
              <a:spcBef>
                <a:spcPts val="1000"/>
              </a:spcBef>
              <a:buNone/>
            </a:pPr>
            <a:endParaRPr lang="en-US" sz="1800" dirty="0"/>
          </a:p>
          <a:p>
            <a:pPr marL="0" lvl="1" indent="0" algn="just">
              <a:lnSpc>
                <a:spcPct val="120000"/>
              </a:lnSpc>
              <a:spcBef>
                <a:spcPts val="1000"/>
              </a:spcBef>
              <a:buNone/>
            </a:pPr>
            <a:endParaRPr lang="en-US" sz="1800" dirty="0"/>
          </a:p>
          <a:p>
            <a:pPr marL="285750" lvl="1" indent="-285750" algn="just">
              <a:lnSpc>
                <a:spcPct val="120000"/>
              </a:lnSpc>
              <a:spcBef>
                <a:spcPts val="1000"/>
              </a:spcBef>
            </a:pPr>
            <a:endParaRPr lang="en-GB" sz="1800" dirty="0"/>
          </a:p>
        </p:txBody>
      </p:sp>
      <p:sp>
        <p:nvSpPr>
          <p:cNvPr id="6" name="TextBox 5">
            <a:extLst>
              <a:ext uri="{FF2B5EF4-FFF2-40B4-BE49-F238E27FC236}">
                <a16:creationId xmlns:a16="http://schemas.microsoft.com/office/drawing/2014/main" xmlns="" id="{50B3D2E5-F083-E6B3-E950-368DDF4B70AB}"/>
              </a:ext>
            </a:extLst>
          </p:cNvPr>
          <p:cNvSpPr txBox="1"/>
          <p:nvPr/>
        </p:nvSpPr>
        <p:spPr>
          <a:xfrm>
            <a:off x="9072809" y="2561526"/>
            <a:ext cx="2667698" cy="1323439"/>
          </a:xfrm>
          <a:prstGeom prst="rect">
            <a:avLst/>
          </a:prstGeom>
          <a:noFill/>
        </p:spPr>
        <p:txBody>
          <a:bodyPr wrap="square" rtlCol="0">
            <a:spAutoFit/>
          </a:bodyPr>
          <a:lstStyle/>
          <a:p>
            <a:r>
              <a:rPr lang="en-ZA" sz="1600" dirty="0">
                <a:effectLst/>
                <a:latin typeface="Century Gothic" panose="020B0502020202020204" pitchFamily="34" charset="0"/>
                <a:ea typeface="Times New Roman" panose="02020603050405020304" pitchFamily="18" charset="0"/>
                <a:cs typeface="Arial" panose="020B0604020202020204" pitchFamily="34" charset="0"/>
              </a:rPr>
              <a:t>At the end of June 2022 </a:t>
            </a:r>
            <a:r>
              <a:rPr lang="en-ZA" sz="1600" b="1" dirty="0">
                <a:effectLst/>
                <a:latin typeface="Century Gothic" panose="020B0502020202020204" pitchFamily="34" charset="0"/>
                <a:ea typeface="Times New Roman" panose="02020603050405020304" pitchFamily="18" charset="0"/>
                <a:cs typeface="Arial" panose="020B0604020202020204" pitchFamily="34" charset="0"/>
              </a:rPr>
              <a:t>own receipts </a:t>
            </a:r>
            <a:r>
              <a:rPr lang="en-ZA" sz="1600" dirty="0">
                <a:effectLst/>
                <a:latin typeface="Century Gothic" panose="020B0502020202020204" pitchFamily="34" charset="0"/>
                <a:ea typeface="Times New Roman" panose="02020603050405020304" pitchFamily="18" charset="0"/>
                <a:cs typeface="Arial" panose="020B0604020202020204" pitchFamily="34" charset="0"/>
              </a:rPr>
              <a:t>amounted to </a:t>
            </a:r>
            <a:r>
              <a:rPr lang="en-US" sz="1600" dirty="0">
                <a:effectLst/>
                <a:latin typeface="Century Gothic" panose="020B0502020202020204" pitchFamily="34" charset="0"/>
                <a:ea typeface="Times New Roman" panose="02020603050405020304" pitchFamily="18" charset="0"/>
                <a:cs typeface="Arial" panose="020B0604020202020204" pitchFamily="34" charset="0"/>
              </a:rPr>
              <a:t>R558.015 million, or 22.8 per cent of the budget. </a:t>
            </a:r>
            <a:endParaRPr lang="en-US" sz="1600" dirty="0"/>
          </a:p>
        </p:txBody>
      </p:sp>
      <p:sp>
        <p:nvSpPr>
          <p:cNvPr id="8" name="TextBox 7">
            <a:extLst>
              <a:ext uri="{FF2B5EF4-FFF2-40B4-BE49-F238E27FC236}">
                <a16:creationId xmlns:a16="http://schemas.microsoft.com/office/drawing/2014/main" xmlns="" id="{937DC665-2055-370F-2AB3-33005B447431}"/>
              </a:ext>
            </a:extLst>
          </p:cNvPr>
          <p:cNvSpPr txBox="1"/>
          <p:nvPr/>
        </p:nvSpPr>
        <p:spPr>
          <a:xfrm>
            <a:off x="9072809" y="5390932"/>
            <a:ext cx="2867025" cy="1077218"/>
          </a:xfrm>
          <a:prstGeom prst="rect">
            <a:avLst/>
          </a:prstGeom>
          <a:noFill/>
        </p:spPr>
        <p:txBody>
          <a:bodyPr wrap="square" rtlCol="0">
            <a:spAutoFit/>
          </a:bodyPr>
          <a:lstStyle/>
          <a:p>
            <a:r>
              <a:rPr lang="en-US" sz="1600" b="1" dirty="0"/>
              <a:t>Provincial taxes </a:t>
            </a:r>
            <a:r>
              <a:rPr lang="en-US" sz="1600" dirty="0"/>
              <a:t>amounted to R230.370 million or 26.5% of the budget.</a:t>
            </a:r>
          </a:p>
          <a:p>
            <a:endParaRPr lang="en-US" sz="1600" dirty="0"/>
          </a:p>
        </p:txBody>
      </p:sp>
    </p:spTree>
    <p:extLst>
      <p:ext uri="{BB962C8B-B14F-4D97-AF65-F5344CB8AC3E}">
        <p14:creationId xmlns:p14="http://schemas.microsoft.com/office/powerpoint/2010/main" xmlns="" val="24358905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xmlns="" val="39435372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5381CC-D764-4EF2-B205-1967F3D93F39}"/>
              </a:ext>
            </a:extLst>
          </p:cNvPr>
          <p:cNvSpPr>
            <a:spLocks noGrp="1"/>
          </p:cNvSpPr>
          <p:nvPr>
            <p:ph type="title"/>
          </p:nvPr>
        </p:nvSpPr>
        <p:spPr/>
        <p:txBody>
          <a:bodyPr/>
          <a:lstStyle/>
          <a:p>
            <a:r>
              <a:rPr lang="en-US" dirty="0">
                <a:solidFill>
                  <a:srgbClr val="001484"/>
                </a:solidFill>
              </a:rPr>
              <a:t>Education Infrastructure Project Status as at end of June 2022</a:t>
            </a:r>
            <a:endParaRPr lang="en-GB" dirty="0">
              <a:solidFill>
                <a:srgbClr val="001484"/>
              </a:solidFill>
            </a:endParaRPr>
          </a:p>
        </p:txBody>
      </p:sp>
      <p:sp>
        <p:nvSpPr>
          <p:cNvPr id="3" name="Slide Number Placeholder 2">
            <a:extLst>
              <a:ext uri="{FF2B5EF4-FFF2-40B4-BE49-F238E27FC236}">
                <a16:creationId xmlns:a16="http://schemas.microsoft.com/office/drawing/2014/main" xmlns="" id="{B9B55319-AC53-4610-9A4F-F77DE9E660EA}"/>
              </a:ext>
            </a:extLst>
          </p:cNvPr>
          <p:cNvSpPr>
            <a:spLocks noGrp="1"/>
          </p:cNvSpPr>
          <p:nvPr>
            <p:ph type="sldNum" sz="quarter" idx="4"/>
          </p:nvPr>
        </p:nvSpPr>
        <p:spPr/>
        <p:txBody>
          <a:bodyPr/>
          <a:lstStyle/>
          <a:p>
            <a:fld id="{8406839F-D7A4-4E5D-B93D-768AD4D1DB36}" type="slidenum">
              <a:rPr lang="en-ZA" smtClean="0">
                <a:solidFill>
                  <a:srgbClr val="003399"/>
                </a:solidFill>
              </a:rPr>
              <a:pPr/>
              <a:t>38</a:t>
            </a:fld>
            <a:endParaRPr lang="en-ZA" dirty="0">
              <a:solidFill>
                <a:srgbClr val="003399"/>
              </a:solidFill>
            </a:endParaRPr>
          </a:p>
        </p:txBody>
      </p:sp>
      <p:sp>
        <p:nvSpPr>
          <p:cNvPr id="4" name="Footer Placeholder 3">
            <a:extLst>
              <a:ext uri="{FF2B5EF4-FFF2-40B4-BE49-F238E27FC236}">
                <a16:creationId xmlns:a16="http://schemas.microsoft.com/office/drawing/2014/main" xmlns="" id="{5E8F2B66-D944-4391-9440-E6103A18379D}"/>
              </a:ext>
            </a:extLst>
          </p:cNvPr>
          <p:cNvSpPr>
            <a:spLocks noGrp="1"/>
          </p:cNvSpPr>
          <p:nvPr>
            <p:ph type="ftr" sz="quarter" idx="3"/>
          </p:nvPr>
        </p:nvSpPr>
        <p:spPr>
          <a:xfrm>
            <a:off x="5426069" y="6468150"/>
            <a:ext cx="5518097" cy="230832"/>
          </a:xfrm>
        </p:spPr>
        <p:txBody>
          <a:bodyPr/>
          <a:lstStyle/>
          <a:p>
            <a:r>
              <a:rPr lang="en-US" sz="800" dirty="0">
                <a:solidFill>
                  <a:srgbClr val="001484"/>
                </a:solidFill>
              </a:rPr>
              <a:t>Departmental Q1 Budget Performance 2022/23 Financial  Year </a:t>
            </a:r>
            <a:endParaRPr lang="en-GB" sz="800" dirty="0">
              <a:solidFill>
                <a:srgbClr val="001484"/>
              </a:solidFill>
            </a:endParaRPr>
          </a:p>
        </p:txBody>
      </p:sp>
      <p:sp>
        <p:nvSpPr>
          <p:cNvPr id="7" name="TextBox 6">
            <a:extLst>
              <a:ext uri="{FF2B5EF4-FFF2-40B4-BE49-F238E27FC236}">
                <a16:creationId xmlns:a16="http://schemas.microsoft.com/office/drawing/2014/main" xmlns="" id="{238F6A78-D93C-42A6-A25A-424435A52A2C}"/>
              </a:ext>
            </a:extLst>
          </p:cNvPr>
          <p:cNvSpPr txBox="1"/>
          <p:nvPr/>
        </p:nvSpPr>
        <p:spPr>
          <a:xfrm>
            <a:off x="1333500" y="1095375"/>
            <a:ext cx="2847975" cy="434001"/>
          </a:xfrm>
          <a:prstGeom prst="rect">
            <a:avLst/>
          </a:prstGeom>
          <a:noFill/>
        </p:spPr>
        <p:txBody>
          <a:bodyPr wrap="square" rtlCol="0">
            <a:spAutoFit/>
          </a:bodyPr>
          <a:lstStyle/>
          <a:p>
            <a:endParaRPr lang="en-US" dirty="0"/>
          </a:p>
        </p:txBody>
      </p:sp>
      <p:sp>
        <p:nvSpPr>
          <p:cNvPr id="10" name="TextBox 9">
            <a:extLst>
              <a:ext uri="{FF2B5EF4-FFF2-40B4-BE49-F238E27FC236}">
                <a16:creationId xmlns:a16="http://schemas.microsoft.com/office/drawing/2014/main" xmlns="" id="{58BD6B6B-9FB3-46C4-A27F-B3880901D5A8}"/>
              </a:ext>
            </a:extLst>
          </p:cNvPr>
          <p:cNvSpPr txBox="1"/>
          <p:nvPr/>
        </p:nvSpPr>
        <p:spPr>
          <a:xfrm>
            <a:off x="7269480" y="1326205"/>
            <a:ext cx="4392296" cy="3052054"/>
          </a:xfrm>
          <a:prstGeom prst="rect">
            <a:avLst/>
          </a:prstGeom>
          <a:noFill/>
        </p:spPr>
        <p:txBody>
          <a:bodyPr wrap="square">
            <a:spAutoFit/>
          </a:bodyPr>
          <a:lstStyle/>
          <a:p>
            <a:pPr marL="320040" lvl="1" indent="-320040" algn="just">
              <a:lnSpc>
                <a:spcPct val="120000"/>
              </a:lnSpc>
              <a:buClr>
                <a:srgbClr val="002060"/>
              </a:buClr>
              <a:buBlip>
                <a:blip r:embed="rId2"/>
              </a:buBlip>
            </a:pPr>
            <a:r>
              <a:rPr lang="en-GB" sz="1800" dirty="0">
                <a:effectLst/>
                <a:latin typeface="Century Gothic" panose="020B0502020202020204" pitchFamily="34" charset="0"/>
                <a:ea typeface="Calibri" panose="020F0502020204030204" pitchFamily="34" charset="0"/>
                <a:cs typeface="Times New Roman" panose="02020603050405020304" pitchFamily="18" charset="0"/>
              </a:rPr>
              <a:t>Approximately </a:t>
            </a:r>
            <a:r>
              <a:rPr lang="en-GB" dirty="0">
                <a:latin typeface="Century Gothic" panose="020B0502020202020204" pitchFamily="34" charset="0"/>
                <a:ea typeface="Calibri" panose="020F0502020204030204" pitchFamily="34" charset="0"/>
                <a:cs typeface="Times New Roman" panose="02020603050405020304" pitchFamily="18" charset="0"/>
              </a:rPr>
              <a:t>40</a:t>
            </a:r>
            <a:r>
              <a:rPr lang="en-GB" sz="1800" dirty="0">
                <a:effectLst/>
                <a:latin typeface="Century Gothic" panose="020B0502020202020204" pitchFamily="34" charset="0"/>
                <a:ea typeface="Calibri" panose="020F0502020204030204" pitchFamily="34" charset="0"/>
                <a:cs typeface="Times New Roman" panose="02020603050405020304" pitchFamily="18" charset="0"/>
              </a:rPr>
              <a:t> per cent of projects are in planning, i.e., Project Initiation, Pre-Feasibility, Feasibility, Design, or Tender phase; </a:t>
            </a:r>
          </a:p>
          <a:p>
            <a:pPr marL="320040" lvl="1" indent="-320040" algn="just">
              <a:lnSpc>
                <a:spcPct val="120000"/>
              </a:lnSpc>
              <a:buClr>
                <a:srgbClr val="002060"/>
              </a:buClr>
              <a:buBlip>
                <a:blip r:embed="rId2"/>
              </a:buBlip>
            </a:pPr>
            <a:r>
              <a:rPr lang="en-GB" dirty="0">
                <a:latin typeface="Century Gothic" panose="020B0502020202020204" pitchFamily="34" charset="0"/>
                <a:ea typeface="Calibri" panose="020F0502020204030204" pitchFamily="34" charset="0"/>
                <a:cs typeface="Times New Roman" panose="02020603050405020304" pitchFamily="18" charset="0"/>
              </a:rPr>
              <a:t>A</a:t>
            </a:r>
            <a:r>
              <a:rPr lang="en-GB" sz="1800" dirty="0">
                <a:effectLst/>
                <a:latin typeface="Century Gothic" panose="020B0502020202020204" pitchFamily="34" charset="0"/>
                <a:ea typeface="Calibri" panose="020F0502020204030204" pitchFamily="34" charset="0"/>
                <a:cs typeface="Times New Roman" panose="02020603050405020304" pitchFamily="18" charset="0"/>
              </a:rPr>
              <a:t>pproximately 26 per cent are in the Implementation Stage; and</a:t>
            </a:r>
          </a:p>
          <a:p>
            <a:pPr marL="320040" lvl="1" indent="-320040" algn="just">
              <a:lnSpc>
                <a:spcPct val="120000"/>
              </a:lnSpc>
              <a:buClr>
                <a:srgbClr val="002060"/>
              </a:buClr>
              <a:buBlip>
                <a:blip r:embed="rId2"/>
              </a:buBlip>
            </a:pPr>
            <a:r>
              <a:rPr lang="en-GB" dirty="0">
                <a:latin typeface="Century Gothic" panose="020B0502020202020204" pitchFamily="34" charset="0"/>
                <a:ea typeface="Calibri" panose="020F0502020204030204" pitchFamily="34" charset="0"/>
                <a:cs typeface="Times New Roman" panose="02020603050405020304" pitchFamily="18" charset="0"/>
              </a:rPr>
              <a:t>While 34</a:t>
            </a:r>
            <a:r>
              <a:rPr lang="en-GB" sz="1800" dirty="0">
                <a:effectLst/>
                <a:latin typeface="Century Gothic" panose="020B0502020202020204" pitchFamily="34" charset="0"/>
                <a:ea typeface="Calibri" panose="020F0502020204030204" pitchFamily="34" charset="0"/>
                <a:cs typeface="Times New Roman" panose="02020603050405020304" pitchFamily="18" charset="0"/>
              </a:rPr>
              <a:t> per cent are COE and Packaged Programmes.</a:t>
            </a:r>
            <a:endParaRPr lang="en-US" sz="1600" dirty="0">
              <a:latin typeface="Century Gothic" pitchFamily="34" charset="0"/>
            </a:endParaRPr>
          </a:p>
        </p:txBody>
      </p:sp>
      <p:graphicFrame>
        <p:nvGraphicFramePr>
          <p:cNvPr id="8" name="Chart 7">
            <a:extLst>
              <a:ext uri="{FF2B5EF4-FFF2-40B4-BE49-F238E27FC236}">
                <a16:creationId xmlns:a16="http://schemas.microsoft.com/office/drawing/2014/main" xmlns="" id="{A2ADBAB7-6DBE-71D1-62B4-3C058E9AD3F0}"/>
              </a:ext>
            </a:extLst>
          </p:cNvPr>
          <p:cNvGraphicFramePr>
            <a:graphicFrameLocks/>
          </p:cNvGraphicFramePr>
          <p:nvPr>
            <p:extLst>
              <p:ext uri="{D42A27DB-BD31-4B8C-83A1-F6EECF244321}">
                <p14:modId xmlns:p14="http://schemas.microsoft.com/office/powerpoint/2010/main" xmlns="" val="2095091134"/>
              </p:ext>
            </p:extLst>
          </p:nvPr>
        </p:nvGraphicFramePr>
        <p:xfrm>
          <a:off x="0" y="1095374"/>
          <a:ext cx="7269480" cy="512254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8751717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5381CC-D764-4EF2-B205-1967F3D93F39}"/>
              </a:ext>
            </a:extLst>
          </p:cNvPr>
          <p:cNvSpPr>
            <a:spLocks noGrp="1"/>
          </p:cNvSpPr>
          <p:nvPr>
            <p:ph type="title"/>
          </p:nvPr>
        </p:nvSpPr>
        <p:spPr/>
        <p:txBody>
          <a:bodyPr/>
          <a:lstStyle/>
          <a:p>
            <a:r>
              <a:rPr lang="en-US" dirty="0">
                <a:solidFill>
                  <a:srgbClr val="001484"/>
                </a:solidFill>
              </a:rPr>
              <a:t>Health Infrastructure Project Status as at end of June 2022</a:t>
            </a:r>
            <a:endParaRPr lang="en-GB" dirty="0">
              <a:solidFill>
                <a:srgbClr val="001484"/>
              </a:solidFill>
            </a:endParaRPr>
          </a:p>
        </p:txBody>
      </p:sp>
      <p:sp>
        <p:nvSpPr>
          <p:cNvPr id="3" name="Slide Number Placeholder 2">
            <a:extLst>
              <a:ext uri="{FF2B5EF4-FFF2-40B4-BE49-F238E27FC236}">
                <a16:creationId xmlns:a16="http://schemas.microsoft.com/office/drawing/2014/main" xmlns="" id="{B9B55319-AC53-4610-9A4F-F77DE9E660EA}"/>
              </a:ext>
            </a:extLst>
          </p:cNvPr>
          <p:cNvSpPr>
            <a:spLocks noGrp="1"/>
          </p:cNvSpPr>
          <p:nvPr>
            <p:ph type="sldNum" sz="quarter" idx="4"/>
          </p:nvPr>
        </p:nvSpPr>
        <p:spPr/>
        <p:txBody>
          <a:bodyPr/>
          <a:lstStyle/>
          <a:p>
            <a:fld id="{8406839F-D7A4-4E5D-B93D-768AD4D1DB36}" type="slidenum">
              <a:rPr lang="en-ZA" smtClean="0">
                <a:solidFill>
                  <a:srgbClr val="003399"/>
                </a:solidFill>
              </a:rPr>
              <a:pPr/>
              <a:t>39</a:t>
            </a:fld>
            <a:endParaRPr lang="en-ZA" dirty="0">
              <a:solidFill>
                <a:srgbClr val="003399"/>
              </a:solidFill>
            </a:endParaRPr>
          </a:p>
        </p:txBody>
      </p:sp>
      <p:sp>
        <p:nvSpPr>
          <p:cNvPr id="4" name="Footer Placeholder 3">
            <a:extLst>
              <a:ext uri="{FF2B5EF4-FFF2-40B4-BE49-F238E27FC236}">
                <a16:creationId xmlns:a16="http://schemas.microsoft.com/office/drawing/2014/main" xmlns="" id="{5E8F2B66-D944-4391-9440-E6103A18379D}"/>
              </a:ext>
            </a:extLst>
          </p:cNvPr>
          <p:cNvSpPr>
            <a:spLocks noGrp="1"/>
          </p:cNvSpPr>
          <p:nvPr>
            <p:ph type="ftr" sz="quarter" idx="3"/>
          </p:nvPr>
        </p:nvSpPr>
        <p:spPr>
          <a:xfrm>
            <a:off x="5426069" y="6468150"/>
            <a:ext cx="5518097" cy="230832"/>
          </a:xfrm>
        </p:spPr>
        <p:txBody>
          <a:bodyPr/>
          <a:lstStyle/>
          <a:p>
            <a:r>
              <a:rPr lang="en-US" sz="800" dirty="0">
                <a:solidFill>
                  <a:srgbClr val="001484"/>
                </a:solidFill>
              </a:rPr>
              <a:t>Departmental Q1 Budget Performance 2022/23 Financial  Year </a:t>
            </a:r>
            <a:endParaRPr lang="en-GB" sz="800" dirty="0">
              <a:solidFill>
                <a:srgbClr val="001484"/>
              </a:solidFill>
            </a:endParaRPr>
          </a:p>
        </p:txBody>
      </p:sp>
      <p:sp>
        <p:nvSpPr>
          <p:cNvPr id="7" name="TextBox 6">
            <a:extLst>
              <a:ext uri="{FF2B5EF4-FFF2-40B4-BE49-F238E27FC236}">
                <a16:creationId xmlns:a16="http://schemas.microsoft.com/office/drawing/2014/main" xmlns="" id="{238F6A78-D93C-42A6-A25A-424435A52A2C}"/>
              </a:ext>
            </a:extLst>
          </p:cNvPr>
          <p:cNvSpPr txBox="1"/>
          <p:nvPr/>
        </p:nvSpPr>
        <p:spPr>
          <a:xfrm>
            <a:off x="1333500" y="1095375"/>
            <a:ext cx="2847975" cy="434001"/>
          </a:xfrm>
          <a:prstGeom prst="rect">
            <a:avLst/>
          </a:prstGeom>
          <a:noFill/>
        </p:spPr>
        <p:txBody>
          <a:bodyPr wrap="square" rtlCol="0">
            <a:spAutoFit/>
          </a:bodyPr>
          <a:lstStyle/>
          <a:p>
            <a:endParaRPr lang="en-US" dirty="0"/>
          </a:p>
        </p:txBody>
      </p:sp>
      <p:sp>
        <p:nvSpPr>
          <p:cNvPr id="10" name="TextBox 9">
            <a:extLst>
              <a:ext uri="{FF2B5EF4-FFF2-40B4-BE49-F238E27FC236}">
                <a16:creationId xmlns:a16="http://schemas.microsoft.com/office/drawing/2014/main" xmlns="" id="{58BD6B6B-9FB3-46C4-A27F-B3880901D5A8}"/>
              </a:ext>
            </a:extLst>
          </p:cNvPr>
          <p:cNvSpPr txBox="1"/>
          <p:nvPr/>
        </p:nvSpPr>
        <p:spPr>
          <a:xfrm>
            <a:off x="7269480" y="1326205"/>
            <a:ext cx="4392296" cy="3716851"/>
          </a:xfrm>
          <a:prstGeom prst="rect">
            <a:avLst/>
          </a:prstGeom>
          <a:noFill/>
        </p:spPr>
        <p:txBody>
          <a:bodyPr wrap="square">
            <a:spAutoFit/>
          </a:bodyPr>
          <a:lstStyle/>
          <a:p>
            <a:pPr marL="320040" lvl="1" indent="-320040" algn="just">
              <a:lnSpc>
                <a:spcPct val="120000"/>
              </a:lnSpc>
              <a:buClr>
                <a:srgbClr val="002060"/>
              </a:buClr>
              <a:buBlip>
                <a:blip r:embed="rId2"/>
              </a:buBlip>
            </a:pPr>
            <a:r>
              <a:rPr lang="en-GB" sz="1800" dirty="0">
                <a:effectLst/>
                <a:latin typeface="Century Gothic" panose="020B0502020202020204" pitchFamily="34" charset="0"/>
                <a:ea typeface="Calibri" panose="020F0502020204030204" pitchFamily="34" charset="0"/>
                <a:cs typeface="Times New Roman" panose="02020603050405020304" pitchFamily="18" charset="0"/>
              </a:rPr>
              <a:t>Approximately </a:t>
            </a:r>
            <a:r>
              <a:rPr lang="en-GB" dirty="0">
                <a:latin typeface="Century Gothic" panose="020B0502020202020204" pitchFamily="34" charset="0"/>
                <a:ea typeface="Calibri" panose="020F0502020204030204" pitchFamily="34" charset="0"/>
                <a:cs typeface="Times New Roman" panose="02020603050405020304" pitchFamily="18" charset="0"/>
              </a:rPr>
              <a:t>48</a:t>
            </a:r>
            <a:r>
              <a:rPr lang="en-GB" sz="1800" dirty="0">
                <a:effectLst/>
                <a:latin typeface="Century Gothic" panose="020B0502020202020204" pitchFamily="34" charset="0"/>
                <a:ea typeface="Calibri" panose="020F0502020204030204" pitchFamily="34" charset="0"/>
                <a:cs typeface="Times New Roman" panose="02020603050405020304" pitchFamily="18" charset="0"/>
              </a:rPr>
              <a:t> per cent of projects are in planning, i.e., Project Initiation, Pre-Feasibility, Feasibility, Design, or Tender phase; </a:t>
            </a:r>
          </a:p>
          <a:p>
            <a:pPr marL="320040" lvl="1" indent="-320040" algn="just">
              <a:lnSpc>
                <a:spcPct val="120000"/>
              </a:lnSpc>
              <a:buClr>
                <a:srgbClr val="002060"/>
              </a:buClr>
              <a:buBlip>
                <a:blip r:embed="rId2"/>
              </a:buBlip>
            </a:pPr>
            <a:r>
              <a:rPr lang="en-GB" dirty="0">
                <a:latin typeface="Century Gothic" panose="020B0502020202020204" pitchFamily="34" charset="0"/>
                <a:ea typeface="Calibri" panose="020F0502020204030204" pitchFamily="34" charset="0"/>
                <a:cs typeface="Times New Roman" panose="02020603050405020304" pitchFamily="18" charset="0"/>
              </a:rPr>
              <a:t>A</a:t>
            </a:r>
            <a:r>
              <a:rPr lang="en-GB" sz="1800" dirty="0">
                <a:effectLst/>
                <a:latin typeface="Century Gothic" panose="020B0502020202020204" pitchFamily="34" charset="0"/>
                <a:ea typeface="Calibri" panose="020F0502020204030204" pitchFamily="34" charset="0"/>
                <a:cs typeface="Times New Roman" panose="02020603050405020304" pitchFamily="18" charset="0"/>
              </a:rPr>
              <a:t>pproximately 23 per cent are in the Implementation Stage;</a:t>
            </a:r>
          </a:p>
          <a:p>
            <a:pPr marL="320040" lvl="1" indent="-320040" algn="just">
              <a:lnSpc>
                <a:spcPct val="120000"/>
              </a:lnSpc>
              <a:buClr>
                <a:srgbClr val="002060"/>
              </a:buClr>
              <a:buBlip>
                <a:blip r:embed="rId2"/>
              </a:buBlip>
            </a:pPr>
            <a:r>
              <a:rPr lang="en-GB" dirty="0">
                <a:latin typeface="Century Gothic" panose="020B0502020202020204" pitchFamily="34" charset="0"/>
                <a:ea typeface="Calibri" panose="020F0502020204030204" pitchFamily="34" charset="0"/>
                <a:cs typeface="Times New Roman" panose="02020603050405020304" pitchFamily="18" charset="0"/>
              </a:rPr>
              <a:t>Approximately 8 per cent are in the Completion Stage; </a:t>
            </a:r>
            <a:endParaRPr lang="en-GB" sz="1800" dirty="0">
              <a:effectLst/>
              <a:latin typeface="Century Gothic" panose="020B0502020202020204" pitchFamily="34" charset="0"/>
              <a:ea typeface="Calibri" panose="020F0502020204030204" pitchFamily="34" charset="0"/>
              <a:cs typeface="Times New Roman" panose="02020603050405020304" pitchFamily="18" charset="0"/>
            </a:endParaRPr>
          </a:p>
          <a:p>
            <a:pPr marL="320040" lvl="1" indent="-320040" algn="just">
              <a:lnSpc>
                <a:spcPct val="120000"/>
              </a:lnSpc>
              <a:buClr>
                <a:srgbClr val="002060"/>
              </a:buClr>
              <a:buBlip>
                <a:blip r:embed="rId2"/>
              </a:buBlip>
            </a:pPr>
            <a:r>
              <a:rPr lang="en-GB" dirty="0">
                <a:latin typeface="Century Gothic" panose="020B0502020202020204" pitchFamily="34" charset="0"/>
                <a:ea typeface="Calibri" panose="020F0502020204030204" pitchFamily="34" charset="0"/>
                <a:cs typeface="Times New Roman" panose="02020603050405020304" pitchFamily="18" charset="0"/>
              </a:rPr>
              <a:t>While 21</a:t>
            </a:r>
            <a:r>
              <a:rPr lang="en-GB" sz="1800" dirty="0">
                <a:effectLst/>
                <a:latin typeface="Century Gothic" panose="020B0502020202020204" pitchFamily="34" charset="0"/>
                <a:ea typeface="Calibri" panose="020F0502020204030204" pitchFamily="34" charset="0"/>
                <a:cs typeface="Times New Roman" panose="02020603050405020304" pitchFamily="18" charset="0"/>
              </a:rPr>
              <a:t> per cent are COE and Packaged Programmes.</a:t>
            </a:r>
            <a:endParaRPr lang="en-US" sz="1600" dirty="0">
              <a:latin typeface="Century Gothic" pitchFamily="34" charset="0"/>
            </a:endParaRPr>
          </a:p>
        </p:txBody>
      </p:sp>
      <p:graphicFrame>
        <p:nvGraphicFramePr>
          <p:cNvPr id="5" name="Chart 4">
            <a:extLst>
              <a:ext uri="{FF2B5EF4-FFF2-40B4-BE49-F238E27FC236}">
                <a16:creationId xmlns:a16="http://schemas.microsoft.com/office/drawing/2014/main" xmlns="" id="{9E6D037B-D215-C584-20FD-6F27338BAAA4}"/>
              </a:ext>
            </a:extLst>
          </p:cNvPr>
          <p:cNvGraphicFramePr>
            <a:graphicFrameLocks/>
          </p:cNvGraphicFramePr>
          <p:nvPr>
            <p:extLst>
              <p:ext uri="{D42A27DB-BD31-4B8C-83A1-F6EECF244321}">
                <p14:modId xmlns:p14="http://schemas.microsoft.com/office/powerpoint/2010/main" xmlns="" val="937938372"/>
              </p:ext>
            </p:extLst>
          </p:nvPr>
        </p:nvGraphicFramePr>
        <p:xfrm>
          <a:off x="393700" y="1312374"/>
          <a:ext cx="6875779" cy="47455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55327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898A2E3F-007E-493C-B324-BCF6D25DCDE9}"/>
              </a:ext>
            </a:extLst>
          </p:cNvPr>
          <p:cNvSpPr>
            <a:spLocks noGrp="1"/>
          </p:cNvSpPr>
          <p:nvPr>
            <p:ph type="body" sz="quarter" idx="12"/>
          </p:nvPr>
        </p:nvSpPr>
        <p:spPr>
          <a:xfrm>
            <a:off x="575139" y="1066800"/>
            <a:ext cx="11041721" cy="3301637"/>
          </a:xfrm>
        </p:spPr>
        <p:txBody>
          <a:bodyPr>
            <a:normAutofit/>
          </a:bodyPr>
          <a:lstStyle/>
          <a:p>
            <a:pPr lvl="0">
              <a:defRPr/>
            </a:pPr>
            <a:endParaRPr lang="en-GB" sz="3600" dirty="0"/>
          </a:p>
          <a:p>
            <a:pPr>
              <a:defRPr/>
            </a:pPr>
            <a:r>
              <a:rPr lang="en-US" sz="3200" b="1" dirty="0">
                <a:effectLst/>
                <a:latin typeface="Century Gothic" panose="020B0502020202020204" pitchFamily="34" charset="0"/>
                <a:ea typeface="Times New Roman" panose="02020603050405020304" pitchFamily="18" charset="0"/>
                <a:cs typeface="Arial" panose="020B0604020202020204" pitchFamily="34" charset="0"/>
              </a:rPr>
              <a:t>2022/23 First Quarter Performance Information</a:t>
            </a:r>
            <a:endParaRPr lang="en-GB" dirty="0"/>
          </a:p>
        </p:txBody>
      </p:sp>
    </p:spTree>
    <p:extLst>
      <p:ext uri="{BB962C8B-B14F-4D97-AF65-F5344CB8AC3E}">
        <p14:creationId xmlns:p14="http://schemas.microsoft.com/office/powerpoint/2010/main" xmlns="" val="34781010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5381CC-D764-4EF2-B205-1967F3D93F39}"/>
              </a:ext>
            </a:extLst>
          </p:cNvPr>
          <p:cNvSpPr>
            <a:spLocks noGrp="1"/>
          </p:cNvSpPr>
          <p:nvPr>
            <p:ph type="title"/>
          </p:nvPr>
        </p:nvSpPr>
        <p:spPr/>
        <p:txBody>
          <a:bodyPr/>
          <a:lstStyle/>
          <a:p>
            <a:r>
              <a:rPr lang="en-US" dirty="0">
                <a:solidFill>
                  <a:srgbClr val="001484"/>
                </a:solidFill>
              </a:rPr>
              <a:t>Transport/ Roads  Infrastructure Project Status as at end of June 2022</a:t>
            </a:r>
            <a:endParaRPr lang="en-GB" dirty="0">
              <a:solidFill>
                <a:srgbClr val="001484"/>
              </a:solidFill>
            </a:endParaRPr>
          </a:p>
        </p:txBody>
      </p:sp>
      <p:sp>
        <p:nvSpPr>
          <p:cNvPr id="3" name="Slide Number Placeholder 2">
            <a:extLst>
              <a:ext uri="{FF2B5EF4-FFF2-40B4-BE49-F238E27FC236}">
                <a16:creationId xmlns:a16="http://schemas.microsoft.com/office/drawing/2014/main" xmlns="" id="{B9B55319-AC53-4610-9A4F-F77DE9E660EA}"/>
              </a:ext>
            </a:extLst>
          </p:cNvPr>
          <p:cNvSpPr>
            <a:spLocks noGrp="1"/>
          </p:cNvSpPr>
          <p:nvPr>
            <p:ph type="sldNum" sz="quarter" idx="4"/>
          </p:nvPr>
        </p:nvSpPr>
        <p:spPr/>
        <p:txBody>
          <a:bodyPr/>
          <a:lstStyle/>
          <a:p>
            <a:fld id="{8406839F-D7A4-4E5D-B93D-768AD4D1DB36}" type="slidenum">
              <a:rPr lang="en-ZA" smtClean="0">
                <a:solidFill>
                  <a:srgbClr val="003399"/>
                </a:solidFill>
              </a:rPr>
              <a:pPr/>
              <a:t>40</a:t>
            </a:fld>
            <a:endParaRPr lang="en-ZA" dirty="0">
              <a:solidFill>
                <a:srgbClr val="003399"/>
              </a:solidFill>
            </a:endParaRPr>
          </a:p>
        </p:txBody>
      </p:sp>
      <p:sp>
        <p:nvSpPr>
          <p:cNvPr id="4" name="Footer Placeholder 3">
            <a:extLst>
              <a:ext uri="{FF2B5EF4-FFF2-40B4-BE49-F238E27FC236}">
                <a16:creationId xmlns:a16="http://schemas.microsoft.com/office/drawing/2014/main" xmlns="" id="{5E8F2B66-D944-4391-9440-E6103A18379D}"/>
              </a:ext>
            </a:extLst>
          </p:cNvPr>
          <p:cNvSpPr>
            <a:spLocks noGrp="1"/>
          </p:cNvSpPr>
          <p:nvPr>
            <p:ph type="ftr" sz="quarter" idx="3"/>
          </p:nvPr>
        </p:nvSpPr>
        <p:spPr>
          <a:xfrm>
            <a:off x="5426069" y="6468150"/>
            <a:ext cx="5518097" cy="230832"/>
          </a:xfrm>
        </p:spPr>
        <p:txBody>
          <a:bodyPr/>
          <a:lstStyle/>
          <a:p>
            <a:r>
              <a:rPr lang="en-US" sz="800" dirty="0">
                <a:solidFill>
                  <a:srgbClr val="001484"/>
                </a:solidFill>
              </a:rPr>
              <a:t>Departmental Q1 Budget Performance 2022/23 Financial  Year </a:t>
            </a:r>
            <a:endParaRPr lang="en-GB" sz="800" dirty="0">
              <a:solidFill>
                <a:srgbClr val="001484"/>
              </a:solidFill>
            </a:endParaRPr>
          </a:p>
        </p:txBody>
      </p:sp>
      <p:sp>
        <p:nvSpPr>
          <p:cNvPr id="7" name="TextBox 6">
            <a:extLst>
              <a:ext uri="{FF2B5EF4-FFF2-40B4-BE49-F238E27FC236}">
                <a16:creationId xmlns:a16="http://schemas.microsoft.com/office/drawing/2014/main" xmlns="" id="{238F6A78-D93C-42A6-A25A-424435A52A2C}"/>
              </a:ext>
            </a:extLst>
          </p:cNvPr>
          <p:cNvSpPr txBox="1"/>
          <p:nvPr/>
        </p:nvSpPr>
        <p:spPr>
          <a:xfrm>
            <a:off x="1333500" y="1095375"/>
            <a:ext cx="2847975" cy="434001"/>
          </a:xfrm>
          <a:prstGeom prst="rect">
            <a:avLst/>
          </a:prstGeom>
          <a:noFill/>
        </p:spPr>
        <p:txBody>
          <a:bodyPr wrap="square" rtlCol="0">
            <a:spAutoFit/>
          </a:bodyPr>
          <a:lstStyle/>
          <a:p>
            <a:endParaRPr lang="en-US" dirty="0"/>
          </a:p>
        </p:txBody>
      </p:sp>
      <p:sp>
        <p:nvSpPr>
          <p:cNvPr id="10" name="TextBox 9">
            <a:extLst>
              <a:ext uri="{FF2B5EF4-FFF2-40B4-BE49-F238E27FC236}">
                <a16:creationId xmlns:a16="http://schemas.microsoft.com/office/drawing/2014/main" xmlns="" id="{58BD6B6B-9FB3-46C4-A27F-B3880901D5A8}"/>
              </a:ext>
            </a:extLst>
          </p:cNvPr>
          <p:cNvSpPr txBox="1"/>
          <p:nvPr/>
        </p:nvSpPr>
        <p:spPr>
          <a:xfrm>
            <a:off x="7269480" y="1326205"/>
            <a:ext cx="4392296" cy="3716851"/>
          </a:xfrm>
          <a:prstGeom prst="rect">
            <a:avLst/>
          </a:prstGeom>
          <a:noFill/>
        </p:spPr>
        <p:txBody>
          <a:bodyPr wrap="square">
            <a:spAutoFit/>
          </a:bodyPr>
          <a:lstStyle/>
          <a:p>
            <a:pPr marL="320040" lvl="1" indent="-320040" algn="just">
              <a:lnSpc>
                <a:spcPct val="120000"/>
              </a:lnSpc>
              <a:buClr>
                <a:srgbClr val="002060"/>
              </a:buClr>
              <a:buBlip>
                <a:blip r:embed="rId2"/>
              </a:buBlip>
            </a:pPr>
            <a:r>
              <a:rPr lang="en-GB" sz="1800" dirty="0">
                <a:effectLst/>
                <a:latin typeface="Century Gothic" panose="020B0502020202020204" pitchFamily="34" charset="0"/>
                <a:ea typeface="Calibri" panose="020F0502020204030204" pitchFamily="34" charset="0"/>
                <a:cs typeface="Times New Roman" panose="02020603050405020304" pitchFamily="18" charset="0"/>
              </a:rPr>
              <a:t>Approximately 17 per cent of projects are in planning, i.e., Project Initiation, Pre-Feasibility, Feasibility, Design, or Tender phase; </a:t>
            </a:r>
          </a:p>
          <a:p>
            <a:pPr marL="320040" lvl="1" indent="-320040" algn="just">
              <a:lnSpc>
                <a:spcPct val="120000"/>
              </a:lnSpc>
              <a:buClr>
                <a:srgbClr val="002060"/>
              </a:buClr>
              <a:buBlip>
                <a:blip r:embed="rId2"/>
              </a:buBlip>
            </a:pPr>
            <a:r>
              <a:rPr lang="en-GB" dirty="0">
                <a:latin typeface="Century Gothic" panose="020B0502020202020204" pitchFamily="34" charset="0"/>
                <a:ea typeface="Calibri" panose="020F0502020204030204" pitchFamily="34" charset="0"/>
                <a:cs typeface="Times New Roman" panose="02020603050405020304" pitchFamily="18" charset="0"/>
              </a:rPr>
              <a:t>A</a:t>
            </a:r>
            <a:r>
              <a:rPr lang="en-GB" sz="1800" dirty="0">
                <a:effectLst/>
                <a:latin typeface="Century Gothic" panose="020B0502020202020204" pitchFamily="34" charset="0"/>
                <a:ea typeface="Calibri" panose="020F0502020204030204" pitchFamily="34" charset="0"/>
                <a:cs typeface="Times New Roman" panose="02020603050405020304" pitchFamily="18" charset="0"/>
              </a:rPr>
              <a:t>pproximately </a:t>
            </a:r>
            <a:r>
              <a:rPr lang="en-GB" dirty="0">
                <a:latin typeface="Century Gothic" panose="020B0502020202020204" pitchFamily="34" charset="0"/>
                <a:ea typeface="Calibri" panose="020F0502020204030204" pitchFamily="34" charset="0"/>
                <a:cs typeface="Times New Roman" panose="02020603050405020304" pitchFamily="18" charset="0"/>
              </a:rPr>
              <a:t>44</a:t>
            </a:r>
            <a:r>
              <a:rPr lang="en-GB" sz="1800" dirty="0">
                <a:effectLst/>
                <a:latin typeface="Century Gothic" panose="020B0502020202020204" pitchFamily="34" charset="0"/>
                <a:ea typeface="Calibri" panose="020F0502020204030204" pitchFamily="34" charset="0"/>
                <a:cs typeface="Times New Roman" panose="02020603050405020304" pitchFamily="18" charset="0"/>
              </a:rPr>
              <a:t> per cent are in the Implementation Stage;</a:t>
            </a:r>
          </a:p>
          <a:p>
            <a:pPr marL="320040" lvl="1" indent="-320040" algn="just">
              <a:lnSpc>
                <a:spcPct val="120000"/>
              </a:lnSpc>
              <a:buClr>
                <a:srgbClr val="002060"/>
              </a:buClr>
              <a:buBlip>
                <a:blip r:embed="rId2"/>
              </a:buBlip>
            </a:pPr>
            <a:r>
              <a:rPr lang="en-GB" dirty="0">
                <a:latin typeface="Century Gothic" panose="020B0502020202020204" pitchFamily="34" charset="0"/>
                <a:ea typeface="Calibri" panose="020F0502020204030204" pitchFamily="34" charset="0"/>
                <a:cs typeface="Times New Roman" panose="02020603050405020304" pitchFamily="18" charset="0"/>
              </a:rPr>
              <a:t>Approximately 22 per cent are in the Completion Stage; and</a:t>
            </a:r>
          </a:p>
          <a:p>
            <a:pPr marL="320040" lvl="1" indent="-320040" algn="just">
              <a:lnSpc>
                <a:spcPct val="120000"/>
              </a:lnSpc>
              <a:buClr>
                <a:srgbClr val="002060"/>
              </a:buClr>
              <a:buBlip>
                <a:blip r:embed="rId2"/>
              </a:buBlip>
            </a:pPr>
            <a:r>
              <a:rPr lang="en-GB" dirty="0">
                <a:latin typeface="Century Gothic" panose="020B0502020202020204" pitchFamily="34" charset="0"/>
                <a:ea typeface="Calibri" panose="020F0502020204030204" pitchFamily="34" charset="0"/>
                <a:cs typeface="Times New Roman" panose="02020603050405020304" pitchFamily="18" charset="0"/>
              </a:rPr>
              <a:t>While 17</a:t>
            </a:r>
            <a:r>
              <a:rPr lang="en-GB" sz="1800" dirty="0">
                <a:effectLst/>
                <a:latin typeface="Century Gothic" panose="020B0502020202020204" pitchFamily="34" charset="0"/>
                <a:ea typeface="Calibri" panose="020F0502020204030204" pitchFamily="34" charset="0"/>
                <a:cs typeface="Times New Roman" panose="02020603050405020304" pitchFamily="18" charset="0"/>
              </a:rPr>
              <a:t> per cent are COE and Packaged Programmes.</a:t>
            </a:r>
            <a:endParaRPr lang="en-US" sz="1600" dirty="0">
              <a:latin typeface="Century Gothic" pitchFamily="34" charset="0"/>
            </a:endParaRPr>
          </a:p>
        </p:txBody>
      </p:sp>
      <p:graphicFrame>
        <p:nvGraphicFramePr>
          <p:cNvPr id="6" name="Chart 5">
            <a:extLst>
              <a:ext uri="{FF2B5EF4-FFF2-40B4-BE49-F238E27FC236}">
                <a16:creationId xmlns:a16="http://schemas.microsoft.com/office/drawing/2014/main" xmlns="" id="{C31192CD-9D6C-B5EF-2381-87F97F4C18F1}"/>
              </a:ext>
            </a:extLst>
          </p:cNvPr>
          <p:cNvGraphicFramePr>
            <a:graphicFrameLocks/>
          </p:cNvGraphicFramePr>
          <p:nvPr>
            <p:extLst>
              <p:ext uri="{D42A27DB-BD31-4B8C-83A1-F6EECF244321}">
                <p14:modId xmlns:p14="http://schemas.microsoft.com/office/powerpoint/2010/main" xmlns="" val="4009177809"/>
              </p:ext>
            </p:extLst>
          </p:nvPr>
        </p:nvGraphicFramePr>
        <p:xfrm>
          <a:off x="243842" y="1095374"/>
          <a:ext cx="7025638" cy="512254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9059063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5381CC-D764-4EF2-B205-1967F3D93F39}"/>
              </a:ext>
            </a:extLst>
          </p:cNvPr>
          <p:cNvSpPr>
            <a:spLocks noGrp="1"/>
          </p:cNvSpPr>
          <p:nvPr>
            <p:ph type="title"/>
          </p:nvPr>
        </p:nvSpPr>
        <p:spPr/>
        <p:txBody>
          <a:bodyPr/>
          <a:lstStyle/>
          <a:p>
            <a:r>
              <a:rPr lang="en-US" dirty="0">
                <a:solidFill>
                  <a:srgbClr val="001484"/>
                </a:solidFill>
              </a:rPr>
              <a:t>Public Works Infrastructure Project Status as at end of June 2022</a:t>
            </a:r>
            <a:endParaRPr lang="en-GB" dirty="0">
              <a:solidFill>
                <a:srgbClr val="001484"/>
              </a:solidFill>
            </a:endParaRPr>
          </a:p>
        </p:txBody>
      </p:sp>
      <p:sp>
        <p:nvSpPr>
          <p:cNvPr id="3" name="Slide Number Placeholder 2">
            <a:extLst>
              <a:ext uri="{FF2B5EF4-FFF2-40B4-BE49-F238E27FC236}">
                <a16:creationId xmlns:a16="http://schemas.microsoft.com/office/drawing/2014/main" xmlns="" id="{B9B55319-AC53-4610-9A4F-F77DE9E660EA}"/>
              </a:ext>
            </a:extLst>
          </p:cNvPr>
          <p:cNvSpPr>
            <a:spLocks noGrp="1"/>
          </p:cNvSpPr>
          <p:nvPr>
            <p:ph type="sldNum" sz="quarter" idx="4"/>
          </p:nvPr>
        </p:nvSpPr>
        <p:spPr/>
        <p:txBody>
          <a:bodyPr/>
          <a:lstStyle/>
          <a:p>
            <a:fld id="{8406839F-D7A4-4E5D-B93D-768AD4D1DB36}" type="slidenum">
              <a:rPr lang="en-ZA" smtClean="0">
                <a:solidFill>
                  <a:srgbClr val="003399"/>
                </a:solidFill>
              </a:rPr>
              <a:pPr/>
              <a:t>41</a:t>
            </a:fld>
            <a:endParaRPr lang="en-ZA" dirty="0">
              <a:solidFill>
                <a:srgbClr val="003399"/>
              </a:solidFill>
            </a:endParaRPr>
          </a:p>
        </p:txBody>
      </p:sp>
      <p:sp>
        <p:nvSpPr>
          <p:cNvPr id="4" name="Footer Placeholder 3">
            <a:extLst>
              <a:ext uri="{FF2B5EF4-FFF2-40B4-BE49-F238E27FC236}">
                <a16:creationId xmlns:a16="http://schemas.microsoft.com/office/drawing/2014/main" xmlns="" id="{5E8F2B66-D944-4391-9440-E6103A18379D}"/>
              </a:ext>
            </a:extLst>
          </p:cNvPr>
          <p:cNvSpPr>
            <a:spLocks noGrp="1"/>
          </p:cNvSpPr>
          <p:nvPr>
            <p:ph type="ftr" sz="quarter" idx="3"/>
          </p:nvPr>
        </p:nvSpPr>
        <p:spPr>
          <a:xfrm>
            <a:off x="5426069" y="6468150"/>
            <a:ext cx="5518097" cy="230832"/>
          </a:xfrm>
        </p:spPr>
        <p:txBody>
          <a:bodyPr/>
          <a:lstStyle/>
          <a:p>
            <a:r>
              <a:rPr lang="en-US" sz="800" dirty="0">
                <a:solidFill>
                  <a:srgbClr val="001484"/>
                </a:solidFill>
              </a:rPr>
              <a:t>Departmental Q1 Budget Performance 2022/23 Financial  Year </a:t>
            </a:r>
            <a:endParaRPr lang="en-GB" sz="800" dirty="0">
              <a:solidFill>
                <a:srgbClr val="001484"/>
              </a:solidFill>
            </a:endParaRPr>
          </a:p>
        </p:txBody>
      </p:sp>
      <p:sp>
        <p:nvSpPr>
          <p:cNvPr id="7" name="TextBox 6">
            <a:extLst>
              <a:ext uri="{FF2B5EF4-FFF2-40B4-BE49-F238E27FC236}">
                <a16:creationId xmlns:a16="http://schemas.microsoft.com/office/drawing/2014/main" xmlns="" id="{238F6A78-D93C-42A6-A25A-424435A52A2C}"/>
              </a:ext>
            </a:extLst>
          </p:cNvPr>
          <p:cNvSpPr txBox="1"/>
          <p:nvPr/>
        </p:nvSpPr>
        <p:spPr>
          <a:xfrm>
            <a:off x="1333500" y="1095375"/>
            <a:ext cx="2847975" cy="434001"/>
          </a:xfrm>
          <a:prstGeom prst="rect">
            <a:avLst/>
          </a:prstGeom>
          <a:noFill/>
        </p:spPr>
        <p:txBody>
          <a:bodyPr wrap="square" rtlCol="0">
            <a:spAutoFit/>
          </a:bodyPr>
          <a:lstStyle/>
          <a:p>
            <a:endParaRPr lang="en-US" dirty="0"/>
          </a:p>
        </p:txBody>
      </p:sp>
      <p:sp>
        <p:nvSpPr>
          <p:cNvPr id="10" name="TextBox 9">
            <a:extLst>
              <a:ext uri="{FF2B5EF4-FFF2-40B4-BE49-F238E27FC236}">
                <a16:creationId xmlns:a16="http://schemas.microsoft.com/office/drawing/2014/main" xmlns="" id="{58BD6B6B-9FB3-46C4-A27F-B3880901D5A8}"/>
              </a:ext>
            </a:extLst>
          </p:cNvPr>
          <p:cNvSpPr txBox="1"/>
          <p:nvPr/>
        </p:nvSpPr>
        <p:spPr>
          <a:xfrm>
            <a:off x="7269480" y="1326205"/>
            <a:ext cx="4392296" cy="3716851"/>
          </a:xfrm>
          <a:prstGeom prst="rect">
            <a:avLst/>
          </a:prstGeom>
          <a:noFill/>
        </p:spPr>
        <p:txBody>
          <a:bodyPr wrap="square">
            <a:spAutoFit/>
          </a:bodyPr>
          <a:lstStyle/>
          <a:p>
            <a:pPr marL="320040" lvl="1" indent="-320040" algn="just">
              <a:lnSpc>
                <a:spcPct val="120000"/>
              </a:lnSpc>
              <a:buClr>
                <a:srgbClr val="002060"/>
              </a:buClr>
              <a:buBlip>
                <a:blip r:embed="rId2"/>
              </a:buBlip>
            </a:pPr>
            <a:r>
              <a:rPr lang="en-GB" sz="1800" dirty="0">
                <a:effectLst/>
                <a:latin typeface="Century Gothic" panose="020B0502020202020204" pitchFamily="34" charset="0"/>
                <a:ea typeface="Calibri" panose="020F0502020204030204" pitchFamily="34" charset="0"/>
                <a:cs typeface="Times New Roman" panose="02020603050405020304" pitchFamily="18" charset="0"/>
              </a:rPr>
              <a:t>Approximately </a:t>
            </a:r>
            <a:r>
              <a:rPr lang="en-GB" dirty="0">
                <a:latin typeface="Century Gothic" panose="020B0502020202020204" pitchFamily="34" charset="0"/>
                <a:ea typeface="Calibri" panose="020F0502020204030204" pitchFamily="34" charset="0"/>
                <a:cs typeface="Times New Roman" panose="02020603050405020304" pitchFamily="18" charset="0"/>
              </a:rPr>
              <a:t>25</a:t>
            </a:r>
            <a:r>
              <a:rPr lang="en-GB" sz="1800" dirty="0">
                <a:effectLst/>
                <a:latin typeface="Century Gothic" panose="020B0502020202020204" pitchFamily="34" charset="0"/>
                <a:ea typeface="Calibri" panose="020F0502020204030204" pitchFamily="34" charset="0"/>
                <a:cs typeface="Times New Roman" panose="02020603050405020304" pitchFamily="18" charset="0"/>
              </a:rPr>
              <a:t> per cent of projects are in planning, i.e., Project Initiation, Pre-Feasibility, Feasibility, Design, or Tender phase; </a:t>
            </a:r>
          </a:p>
          <a:p>
            <a:pPr marL="320040" lvl="1" indent="-320040" algn="just">
              <a:lnSpc>
                <a:spcPct val="120000"/>
              </a:lnSpc>
              <a:buClr>
                <a:srgbClr val="002060"/>
              </a:buClr>
              <a:buBlip>
                <a:blip r:embed="rId2"/>
              </a:buBlip>
            </a:pPr>
            <a:r>
              <a:rPr lang="en-GB" dirty="0">
                <a:latin typeface="Century Gothic" panose="020B0502020202020204" pitchFamily="34" charset="0"/>
                <a:ea typeface="Calibri" panose="020F0502020204030204" pitchFamily="34" charset="0"/>
                <a:cs typeface="Times New Roman" panose="02020603050405020304" pitchFamily="18" charset="0"/>
              </a:rPr>
              <a:t>A</a:t>
            </a:r>
            <a:r>
              <a:rPr lang="en-GB" sz="1800" dirty="0">
                <a:effectLst/>
                <a:latin typeface="Century Gothic" panose="020B0502020202020204" pitchFamily="34" charset="0"/>
                <a:ea typeface="Calibri" panose="020F0502020204030204" pitchFamily="34" charset="0"/>
                <a:cs typeface="Times New Roman" panose="02020603050405020304" pitchFamily="18" charset="0"/>
              </a:rPr>
              <a:t>pproximately </a:t>
            </a:r>
            <a:r>
              <a:rPr lang="en-GB" dirty="0">
                <a:latin typeface="Century Gothic" panose="020B0502020202020204" pitchFamily="34" charset="0"/>
                <a:ea typeface="Calibri" panose="020F0502020204030204" pitchFamily="34" charset="0"/>
                <a:cs typeface="Times New Roman" panose="02020603050405020304" pitchFamily="18" charset="0"/>
              </a:rPr>
              <a:t>44</a:t>
            </a:r>
            <a:r>
              <a:rPr lang="en-GB" sz="1800" dirty="0">
                <a:effectLst/>
                <a:latin typeface="Century Gothic" panose="020B0502020202020204" pitchFamily="34" charset="0"/>
                <a:ea typeface="Calibri" panose="020F0502020204030204" pitchFamily="34" charset="0"/>
                <a:cs typeface="Times New Roman" panose="02020603050405020304" pitchFamily="18" charset="0"/>
              </a:rPr>
              <a:t> per cent are in the Implementation Stage;</a:t>
            </a:r>
          </a:p>
          <a:p>
            <a:pPr marL="320040" lvl="1" indent="-320040" algn="just">
              <a:lnSpc>
                <a:spcPct val="120000"/>
              </a:lnSpc>
              <a:buClr>
                <a:srgbClr val="002060"/>
              </a:buClr>
              <a:buBlip>
                <a:blip r:embed="rId2"/>
              </a:buBlip>
            </a:pPr>
            <a:r>
              <a:rPr lang="en-GB" dirty="0">
                <a:latin typeface="Century Gothic" panose="020B0502020202020204" pitchFamily="34" charset="0"/>
                <a:ea typeface="Calibri" panose="020F0502020204030204" pitchFamily="34" charset="0"/>
                <a:cs typeface="Times New Roman" panose="02020603050405020304" pitchFamily="18" charset="0"/>
              </a:rPr>
              <a:t>Approximately 3 per cent are in the Completion Stage; and</a:t>
            </a:r>
            <a:endParaRPr lang="en-GB" sz="1800" dirty="0">
              <a:effectLst/>
              <a:latin typeface="Century Gothic" panose="020B0502020202020204" pitchFamily="34" charset="0"/>
              <a:ea typeface="Calibri" panose="020F0502020204030204" pitchFamily="34" charset="0"/>
              <a:cs typeface="Times New Roman" panose="02020603050405020304" pitchFamily="18" charset="0"/>
            </a:endParaRPr>
          </a:p>
          <a:p>
            <a:pPr marL="320040" lvl="1" indent="-320040" algn="just">
              <a:lnSpc>
                <a:spcPct val="120000"/>
              </a:lnSpc>
              <a:buClr>
                <a:srgbClr val="002060"/>
              </a:buClr>
              <a:buBlip>
                <a:blip r:embed="rId2"/>
              </a:buBlip>
            </a:pPr>
            <a:r>
              <a:rPr lang="en-GB" dirty="0">
                <a:latin typeface="Century Gothic" panose="020B0502020202020204" pitchFamily="34" charset="0"/>
                <a:ea typeface="Calibri" panose="020F0502020204030204" pitchFamily="34" charset="0"/>
                <a:cs typeface="Times New Roman" panose="02020603050405020304" pitchFamily="18" charset="0"/>
              </a:rPr>
              <a:t>While 28 </a:t>
            </a:r>
            <a:r>
              <a:rPr lang="en-GB" sz="1800" dirty="0">
                <a:effectLst/>
                <a:latin typeface="Century Gothic" panose="020B0502020202020204" pitchFamily="34" charset="0"/>
                <a:ea typeface="Calibri" panose="020F0502020204030204" pitchFamily="34" charset="0"/>
                <a:cs typeface="Times New Roman" panose="02020603050405020304" pitchFamily="18" charset="0"/>
              </a:rPr>
              <a:t>per cent are COE and Packaged Programmes.</a:t>
            </a:r>
            <a:endParaRPr lang="en-US" sz="1600" dirty="0">
              <a:latin typeface="Century Gothic" pitchFamily="34" charset="0"/>
            </a:endParaRPr>
          </a:p>
        </p:txBody>
      </p:sp>
      <p:graphicFrame>
        <p:nvGraphicFramePr>
          <p:cNvPr id="5" name="Chart 4">
            <a:extLst>
              <a:ext uri="{FF2B5EF4-FFF2-40B4-BE49-F238E27FC236}">
                <a16:creationId xmlns:a16="http://schemas.microsoft.com/office/drawing/2014/main" xmlns="" id="{E3157985-5441-8DE4-ACD4-18A3F243DE89}"/>
              </a:ext>
            </a:extLst>
          </p:cNvPr>
          <p:cNvGraphicFramePr>
            <a:graphicFrameLocks/>
          </p:cNvGraphicFramePr>
          <p:nvPr>
            <p:extLst>
              <p:ext uri="{D42A27DB-BD31-4B8C-83A1-F6EECF244321}">
                <p14:modId xmlns:p14="http://schemas.microsoft.com/office/powerpoint/2010/main" xmlns="" val="1505821234"/>
              </p:ext>
            </p:extLst>
          </p:nvPr>
        </p:nvGraphicFramePr>
        <p:xfrm>
          <a:off x="220982" y="1095374"/>
          <a:ext cx="7048498" cy="500824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4694580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5381CC-D764-4EF2-B205-1967F3D93F39}"/>
              </a:ext>
            </a:extLst>
          </p:cNvPr>
          <p:cNvSpPr>
            <a:spLocks noGrp="1"/>
          </p:cNvSpPr>
          <p:nvPr>
            <p:ph type="title"/>
          </p:nvPr>
        </p:nvSpPr>
        <p:spPr/>
        <p:txBody>
          <a:bodyPr/>
          <a:lstStyle/>
          <a:p>
            <a:r>
              <a:rPr lang="en-US" dirty="0">
                <a:solidFill>
                  <a:srgbClr val="001484"/>
                </a:solidFill>
              </a:rPr>
              <a:t>Human Settlements as at end of June 2022</a:t>
            </a:r>
            <a:endParaRPr lang="en-GB" dirty="0">
              <a:solidFill>
                <a:srgbClr val="001484"/>
              </a:solidFill>
            </a:endParaRPr>
          </a:p>
        </p:txBody>
      </p:sp>
      <p:sp>
        <p:nvSpPr>
          <p:cNvPr id="3" name="Slide Number Placeholder 2">
            <a:extLst>
              <a:ext uri="{FF2B5EF4-FFF2-40B4-BE49-F238E27FC236}">
                <a16:creationId xmlns:a16="http://schemas.microsoft.com/office/drawing/2014/main" xmlns="" id="{B9B55319-AC53-4610-9A4F-F77DE9E660EA}"/>
              </a:ext>
            </a:extLst>
          </p:cNvPr>
          <p:cNvSpPr>
            <a:spLocks noGrp="1"/>
          </p:cNvSpPr>
          <p:nvPr>
            <p:ph type="sldNum" sz="quarter" idx="4"/>
          </p:nvPr>
        </p:nvSpPr>
        <p:spPr/>
        <p:txBody>
          <a:bodyPr/>
          <a:lstStyle/>
          <a:p>
            <a:fld id="{8406839F-D7A4-4E5D-B93D-768AD4D1DB36}" type="slidenum">
              <a:rPr lang="en-ZA" smtClean="0">
                <a:solidFill>
                  <a:srgbClr val="003399"/>
                </a:solidFill>
              </a:rPr>
              <a:pPr/>
              <a:t>42</a:t>
            </a:fld>
            <a:endParaRPr lang="en-ZA" dirty="0">
              <a:solidFill>
                <a:srgbClr val="003399"/>
              </a:solidFill>
            </a:endParaRPr>
          </a:p>
        </p:txBody>
      </p:sp>
      <p:sp>
        <p:nvSpPr>
          <p:cNvPr id="4" name="Footer Placeholder 3">
            <a:extLst>
              <a:ext uri="{FF2B5EF4-FFF2-40B4-BE49-F238E27FC236}">
                <a16:creationId xmlns:a16="http://schemas.microsoft.com/office/drawing/2014/main" xmlns="" id="{5E8F2B66-D944-4391-9440-E6103A18379D}"/>
              </a:ext>
            </a:extLst>
          </p:cNvPr>
          <p:cNvSpPr>
            <a:spLocks noGrp="1"/>
          </p:cNvSpPr>
          <p:nvPr>
            <p:ph type="ftr" sz="quarter" idx="3"/>
          </p:nvPr>
        </p:nvSpPr>
        <p:spPr>
          <a:xfrm>
            <a:off x="5426069" y="6468150"/>
            <a:ext cx="5518097" cy="230832"/>
          </a:xfrm>
        </p:spPr>
        <p:txBody>
          <a:bodyPr/>
          <a:lstStyle/>
          <a:p>
            <a:r>
              <a:rPr lang="en-US" sz="800" dirty="0">
                <a:solidFill>
                  <a:srgbClr val="001484"/>
                </a:solidFill>
              </a:rPr>
              <a:t>Departmental Q1 Budget Performance 2022/23 Financial  Year </a:t>
            </a:r>
            <a:endParaRPr lang="en-GB" sz="800" dirty="0">
              <a:solidFill>
                <a:srgbClr val="001484"/>
              </a:solidFill>
            </a:endParaRPr>
          </a:p>
        </p:txBody>
      </p:sp>
      <p:sp>
        <p:nvSpPr>
          <p:cNvPr id="7" name="TextBox 6">
            <a:extLst>
              <a:ext uri="{FF2B5EF4-FFF2-40B4-BE49-F238E27FC236}">
                <a16:creationId xmlns:a16="http://schemas.microsoft.com/office/drawing/2014/main" xmlns="" id="{238F6A78-D93C-42A6-A25A-424435A52A2C}"/>
              </a:ext>
            </a:extLst>
          </p:cNvPr>
          <p:cNvSpPr txBox="1"/>
          <p:nvPr/>
        </p:nvSpPr>
        <p:spPr>
          <a:xfrm>
            <a:off x="1333500" y="1095375"/>
            <a:ext cx="2847975" cy="434001"/>
          </a:xfrm>
          <a:prstGeom prst="rect">
            <a:avLst/>
          </a:prstGeom>
          <a:noFill/>
        </p:spPr>
        <p:txBody>
          <a:bodyPr wrap="square" rtlCol="0">
            <a:spAutoFit/>
          </a:bodyPr>
          <a:lstStyle/>
          <a:p>
            <a:endParaRPr lang="en-US" dirty="0"/>
          </a:p>
        </p:txBody>
      </p:sp>
      <p:sp>
        <p:nvSpPr>
          <p:cNvPr id="10" name="TextBox 9">
            <a:extLst>
              <a:ext uri="{FF2B5EF4-FFF2-40B4-BE49-F238E27FC236}">
                <a16:creationId xmlns:a16="http://schemas.microsoft.com/office/drawing/2014/main" xmlns="" id="{58BD6B6B-9FB3-46C4-A27F-B3880901D5A8}"/>
              </a:ext>
            </a:extLst>
          </p:cNvPr>
          <p:cNvSpPr txBox="1"/>
          <p:nvPr/>
        </p:nvSpPr>
        <p:spPr>
          <a:xfrm>
            <a:off x="8694057" y="1148025"/>
            <a:ext cx="2967719" cy="1722459"/>
          </a:xfrm>
          <a:prstGeom prst="rect">
            <a:avLst/>
          </a:prstGeom>
          <a:noFill/>
        </p:spPr>
        <p:txBody>
          <a:bodyPr wrap="square">
            <a:spAutoFit/>
          </a:bodyPr>
          <a:lstStyle/>
          <a:p>
            <a:pPr marL="320040" lvl="1" indent="-320040" algn="just">
              <a:lnSpc>
                <a:spcPct val="120000"/>
              </a:lnSpc>
              <a:buClr>
                <a:srgbClr val="002060"/>
              </a:buClr>
              <a:buBlip>
                <a:blip r:embed="rId2"/>
              </a:buBlip>
            </a:pPr>
            <a:r>
              <a:rPr lang="en-US" dirty="0">
                <a:latin typeface="Century Gothic" panose="020B0502020202020204" pitchFamily="34" charset="0"/>
                <a:ea typeface="Calibri" panose="020F0502020204030204" pitchFamily="34" charset="0"/>
                <a:cs typeface="Times New Roman" panose="02020603050405020304" pitchFamily="18" charset="0"/>
              </a:rPr>
              <a:t>I</a:t>
            </a:r>
            <a:r>
              <a:rPr lang="en-GB" dirty="0">
                <a:latin typeface="Century Gothic" panose="020B0502020202020204" pitchFamily="34" charset="0"/>
                <a:ea typeface="Calibri" panose="020F0502020204030204" pitchFamily="34" charset="0"/>
                <a:cs typeface="Times New Roman" panose="02020603050405020304" pitchFamily="18" charset="0"/>
              </a:rPr>
              <a:t>t is noted that the actual housing units delivered are at 795, as at the end of June 2022.</a:t>
            </a:r>
            <a:endParaRPr lang="en-GB" sz="1800" dirty="0">
              <a:effectLst/>
              <a:latin typeface="Century Gothic" panose="020B0502020202020204" pitchFamily="34" charset="0"/>
              <a:ea typeface="Calibri" panose="020F0502020204030204" pitchFamily="34" charset="0"/>
              <a:cs typeface="Times New Roman" panose="02020603050405020304" pitchFamily="18" charset="0"/>
            </a:endParaRPr>
          </a:p>
        </p:txBody>
      </p:sp>
      <p:graphicFrame>
        <p:nvGraphicFramePr>
          <p:cNvPr id="5" name="Table 4">
            <a:extLst>
              <a:ext uri="{FF2B5EF4-FFF2-40B4-BE49-F238E27FC236}">
                <a16:creationId xmlns:a16="http://schemas.microsoft.com/office/drawing/2014/main" xmlns="" id="{B0D5CC89-C707-4751-F0E6-EB2CCB570E45}"/>
              </a:ext>
            </a:extLst>
          </p:cNvPr>
          <p:cNvGraphicFramePr>
            <a:graphicFrameLocks noGrp="1"/>
          </p:cNvGraphicFramePr>
          <p:nvPr>
            <p:extLst>
              <p:ext uri="{D42A27DB-BD31-4B8C-83A1-F6EECF244321}">
                <p14:modId xmlns:p14="http://schemas.microsoft.com/office/powerpoint/2010/main" xmlns="" val="355794063"/>
              </p:ext>
            </p:extLst>
          </p:nvPr>
        </p:nvGraphicFramePr>
        <p:xfrm>
          <a:off x="530224" y="1095375"/>
          <a:ext cx="7873547" cy="5145770"/>
        </p:xfrm>
        <a:graphic>
          <a:graphicData uri="http://schemas.openxmlformats.org/drawingml/2006/table">
            <a:tbl>
              <a:tblPr firstRow="1" firstCol="1" bandRow="1">
                <a:tableStyleId>{5C22544A-7EE6-4342-B048-85BDC9FD1C3A}</a:tableStyleId>
              </a:tblPr>
              <a:tblGrid>
                <a:gridCol w="1935631">
                  <a:extLst>
                    <a:ext uri="{9D8B030D-6E8A-4147-A177-3AD203B41FA5}">
                      <a16:colId xmlns:a16="http://schemas.microsoft.com/office/drawing/2014/main" xmlns="" val="1943846910"/>
                    </a:ext>
                  </a:extLst>
                </a:gridCol>
                <a:gridCol w="1031344">
                  <a:extLst>
                    <a:ext uri="{9D8B030D-6E8A-4147-A177-3AD203B41FA5}">
                      <a16:colId xmlns:a16="http://schemas.microsoft.com/office/drawing/2014/main" xmlns="" val="3347012322"/>
                    </a:ext>
                  </a:extLst>
                </a:gridCol>
                <a:gridCol w="1031344">
                  <a:extLst>
                    <a:ext uri="{9D8B030D-6E8A-4147-A177-3AD203B41FA5}">
                      <a16:colId xmlns:a16="http://schemas.microsoft.com/office/drawing/2014/main" xmlns="" val="1357714251"/>
                    </a:ext>
                  </a:extLst>
                </a:gridCol>
                <a:gridCol w="968807">
                  <a:extLst>
                    <a:ext uri="{9D8B030D-6E8A-4147-A177-3AD203B41FA5}">
                      <a16:colId xmlns:a16="http://schemas.microsoft.com/office/drawing/2014/main" xmlns="" val="4172297764"/>
                    </a:ext>
                  </a:extLst>
                </a:gridCol>
                <a:gridCol w="968807">
                  <a:extLst>
                    <a:ext uri="{9D8B030D-6E8A-4147-A177-3AD203B41FA5}">
                      <a16:colId xmlns:a16="http://schemas.microsoft.com/office/drawing/2014/main" xmlns="" val="4007656874"/>
                    </a:ext>
                  </a:extLst>
                </a:gridCol>
                <a:gridCol w="968807">
                  <a:extLst>
                    <a:ext uri="{9D8B030D-6E8A-4147-A177-3AD203B41FA5}">
                      <a16:colId xmlns:a16="http://schemas.microsoft.com/office/drawing/2014/main" xmlns="" val="1466872574"/>
                    </a:ext>
                  </a:extLst>
                </a:gridCol>
                <a:gridCol w="968807">
                  <a:extLst>
                    <a:ext uri="{9D8B030D-6E8A-4147-A177-3AD203B41FA5}">
                      <a16:colId xmlns:a16="http://schemas.microsoft.com/office/drawing/2014/main" xmlns="" val="873764961"/>
                    </a:ext>
                  </a:extLst>
                </a:gridCol>
              </a:tblGrid>
              <a:tr h="247799">
                <a:tc rowSpan="3">
                  <a:txBody>
                    <a:bodyPr/>
                    <a:lstStyle/>
                    <a:p>
                      <a:pPr algn="ctr">
                        <a:lnSpc>
                          <a:spcPct val="110000"/>
                        </a:lnSpc>
                        <a:spcBef>
                          <a:spcPts val="115"/>
                        </a:spcBef>
                        <a:spcAft>
                          <a:spcPts val="115"/>
                        </a:spcAft>
                      </a:pPr>
                      <a:r>
                        <a:rPr lang="en-US" sz="900">
                          <a:effectLst/>
                        </a:rPr>
                        <a:t>Department of </a:t>
                      </a:r>
                      <a:br>
                        <a:rPr lang="en-US" sz="900">
                          <a:effectLst/>
                        </a:rPr>
                      </a:br>
                      <a:r>
                        <a:rPr lang="en-US" sz="900">
                          <a:effectLst/>
                        </a:rPr>
                        <a:t>Human Settlements</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rowSpan="2" gridSpan="2">
                  <a:txBody>
                    <a:bodyPr/>
                    <a:lstStyle/>
                    <a:p>
                      <a:pPr algn="ctr">
                        <a:lnSpc>
                          <a:spcPct val="110000"/>
                        </a:lnSpc>
                        <a:spcBef>
                          <a:spcPts val="115"/>
                        </a:spcBef>
                        <a:spcAft>
                          <a:spcPts val="115"/>
                        </a:spcAft>
                      </a:pPr>
                      <a:r>
                        <a:rPr lang="en-US" sz="900">
                          <a:effectLst/>
                        </a:rPr>
                        <a:t>2022/23 Target</a:t>
                      </a:r>
                      <a:br>
                        <a:rPr lang="en-US" sz="900">
                          <a:effectLst/>
                        </a:rPr>
                      </a:br>
                      <a:r>
                        <a:rPr lang="en-US" sz="900">
                          <a:effectLst/>
                        </a:rPr>
                        <a:t>(HSDG &amp; ISUPG)</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rowSpan="2" hMerge="1">
                  <a:txBody>
                    <a:bodyPr/>
                    <a:lstStyle/>
                    <a:p>
                      <a:endParaRPr lang="en-GB"/>
                    </a:p>
                  </a:txBody>
                  <a:tcPr/>
                </a:tc>
                <a:tc gridSpan="4">
                  <a:txBody>
                    <a:bodyPr/>
                    <a:lstStyle/>
                    <a:p>
                      <a:pPr algn="ctr">
                        <a:lnSpc>
                          <a:spcPct val="110000"/>
                        </a:lnSpc>
                        <a:spcBef>
                          <a:spcPts val="115"/>
                        </a:spcBef>
                        <a:spcAft>
                          <a:spcPts val="115"/>
                        </a:spcAft>
                      </a:pPr>
                      <a:r>
                        <a:rPr lang="en-US" sz="900">
                          <a:effectLst/>
                        </a:rPr>
                        <a:t>Quarter 1: 2022/23</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3334648993"/>
                  </a:ext>
                </a:extLst>
              </a:tr>
              <a:tr h="1061068">
                <a:tc vMerge="1">
                  <a:txBody>
                    <a:bodyPr/>
                    <a:lstStyle/>
                    <a:p>
                      <a:endParaRPr lang="en-GB"/>
                    </a:p>
                  </a:txBody>
                  <a:tcPr/>
                </a:tc>
                <a:tc gridSpan="2" vMerge="1">
                  <a:txBody>
                    <a:bodyPr/>
                    <a:lstStyle/>
                    <a:p>
                      <a:endParaRPr lang="en-GB"/>
                    </a:p>
                  </a:txBody>
                  <a:tcPr/>
                </a:tc>
                <a:tc hMerge="1" vMerge="1">
                  <a:txBody>
                    <a:bodyPr/>
                    <a:lstStyle/>
                    <a:p>
                      <a:endParaRPr lang="en-GB"/>
                    </a:p>
                  </a:txBody>
                  <a:tcPr/>
                </a:tc>
                <a:tc gridSpan="2">
                  <a:txBody>
                    <a:bodyPr/>
                    <a:lstStyle/>
                    <a:p>
                      <a:pPr algn="ctr">
                        <a:lnSpc>
                          <a:spcPct val="110000"/>
                        </a:lnSpc>
                        <a:spcBef>
                          <a:spcPts val="115"/>
                        </a:spcBef>
                        <a:spcAft>
                          <a:spcPts val="115"/>
                        </a:spcAft>
                      </a:pPr>
                      <a:r>
                        <a:rPr lang="en-US" sz="900">
                          <a:effectLst/>
                        </a:rPr>
                        <a:t>Actual (HSDG)</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GB"/>
                    </a:p>
                  </a:txBody>
                  <a:tcPr/>
                </a:tc>
                <a:tc>
                  <a:txBody>
                    <a:bodyPr/>
                    <a:lstStyle/>
                    <a:p>
                      <a:pPr algn="ctr">
                        <a:lnSpc>
                          <a:spcPct val="110000"/>
                        </a:lnSpc>
                        <a:spcBef>
                          <a:spcPts val="115"/>
                        </a:spcBef>
                        <a:spcAft>
                          <a:spcPts val="115"/>
                        </a:spcAft>
                      </a:pPr>
                      <a:r>
                        <a:rPr lang="en-US" sz="900">
                          <a:effectLst/>
                        </a:rPr>
                        <a:t>Actual (ISUPG)</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spcBef>
                          <a:spcPts val="115"/>
                        </a:spcBef>
                        <a:spcAft>
                          <a:spcPts val="115"/>
                        </a:spcAft>
                      </a:pPr>
                      <a:r>
                        <a:rPr lang="en-US" sz="900">
                          <a:effectLst/>
                        </a:rPr>
                        <a:t>Total</a:t>
                      </a:r>
                      <a:br>
                        <a:rPr lang="en-US" sz="900">
                          <a:effectLst/>
                        </a:rPr>
                      </a:br>
                      <a:r>
                        <a:rPr lang="en-US" sz="900">
                          <a:effectLst/>
                        </a:rPr>
                        <a:t>(HSDG &amp; ISUPG)</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347113068"/>
                  </a:ext>
                </a:extLst>
              </a:tr>
              <a:tr h="519421">
                <a:tc vMerge="1">
                  <a:txBody>
                    <a:bodyPr/>
                    <a:lstStyle/>
                    <a:p>
                      <a:endParaRPr lang="en-GB"/>
                    </a:p>
                  </a:txBody>
                  <a:tcPr/>
                </a:tc>
                <a:tc>
                  <a:txBody>
                    <a:bodyPr/>
                    <a:lstStyle/>
                    <a:p>
                      <a:pPr algn="ctr">
                        <a:lnSpc>
                          <a:spcPct val="110000"/>
                        </a:lnSpc>
                        <a:spcBef>
                          <a:spcPts val="115"/>
                        </a:spcBef>
                        <a:spcAft>
                          <a:spcPts val="115"/>
                        </a:spcAft>
                      </a:pPr>
                      <a:r>
                        <a:rPr lang="en-US" sz="900">
                          <a:effectLst/>
                        </a:rPr>
                        <a:t>Housing Units</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spcBef>
                          <a:spcPts val="115"/>
                        </a:spcBef>
                        <a:spcAft>
                          <a:spcPts val="115"/>
                        </a:spcAft>
                      </a:pPr>
                      <a:r>
                        <a:rPr lang="en-US" sz="900">
                          <a:effectLst/>
                        </a:rPr>
                        <a:t>Serviced </a:t>
                      </a:r>
                      <a:br>
                        <a:rPr lang="en-US" sz="900">
                          <a:effectLst/>
                        </a:rPr>
                      </a:br>
                      <a:r>
                        <a:rPr lang="en-US" sz="900">
                          <a:effectLst/>
                        </a:rPr>
                        <a:t>Sites</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spcBef>
                          <a:spcPts val="115"/>
                        </a:spcBef>
                        <a:spcAft>
                          <a:spcPts val="115"/>
                        </a:spcAft>
                      </a:pPr>
                      <a:r>
                        <a:rPr lang="en-US" sz="900">
                          <a:effectLst/>
                        </a:rPr>
                        <a:t>Housing</a:t>
                      </a:r>
                      <a:br>
                        <a:rPr lang="en-US" sz="900">
                          <a:effectLst/>
                        </a:rPr>
                      </a:br>
                      <a:r>
                        <a:rPr lang="en-US" sz="900">
                          <a:effectLst/>
                        </a:rPr>
                        <a:t>Units</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spcBef>
                          <a:spcPts val="115"/>
                        </a:spcBef>
                        <a:spcAft>
                          <a:spcPts val="115"/>
                        </a:spcAft>
                      </a:pPr>
                      <a:r>
                        <a:rPr lang="en-US" sz="900">
                          <a:effectLst/>
                        </a:rPr>
                        <a:t>Serviced Sites</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indent="-24765" algn="ctr">
                        <a:lnSpc>
                          <a:spcPct val="110000"/>
                        </a:lnSpc>
                        <a:spcBef>
                          <a:spcPts val="115"/>
                        </a:spcBef>
                        <a:spcAft>
                          <a:spcPts val="115"/>
                        </a:spcAft>
                      </a:pPr>
                      <a:r>
                        <a:rPr lang="en-US" sz="900">
                          <a:effectLst/>
                        </a:rPr>
                        <a:t>Serviced Sites</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0000"/>
                        </a:lnSpc>
                        <a:spcBef>
                          <a:spcPts val="115"/>
                        </a:spcBef>
                        <a:spcAft>
                          <a:spcPts val="115"/>
                        </a:spcAft>
                      </a:pPr>
                      <a:r>
                        <a:rPr lang="en-US" sz="900">
                          <a:effectLst/>
                        </a:rPr>
                        <a:t>Serviced Sites</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176575623"/>
                  </a:ext>
                </a:extLst>
              </a:tr>
              <a:tr h="518623">
                <a:tc>
                  <a:txBody>
                    <a:bodyPr/>
                    <a:lstStyle/>
                    <a:p>
                      <a:pPr>
                        <a:lnSpc>
                          <a:spcPct val="110000"/>
                        </a:lnSpc>
                        <a:spcBef>
                          <a:spcPts val="115"/>
                        </a:spcBef>
                        <a:spcAft>
                          <a:spcPts val="115"/>
                        </a:spcAft>
                      </a:pPr>
                      <a:r>
                        <a:rPr lang="en-US" sz="900">
                          <a:effectLst/>
                        </a:rPr>
                        <a:t>Cape Winelands District</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indent="228600" algn="r">
                        <a:lnSpc>
                          <a:spcPct val="110000"/>
                        </a:lnSpc>
                        <a:spcBef>
                          <a:spcPts val="115"/>
                        </a:spcBef>
                        <a:spcAft>
                          <a:spcPts val="115"/>
                        </a:spcAft>
                      </a:pPr>
                      <a:r>
                        <a:rPr lang="en-ZA" sz="900">
                          <a:effectLst/>
                        </a:rPr>
                        <a:t>816</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6830" indent="228600" algn="r">
                        <a:lnSpc>
                          <a:spcPct val="110000"/>
                        </a:lnSpc>
                        <a:spcBef>
                          <a:spcPts val="115"/>
                        </a:spcBef>
                        <a:spcAft>
                          <a:spcPts val="115"/>
                        </a:spcAft>
                      </a:pPr>
                      <a:r>
                        <a:rPr lang="en-US" sz="900">
                          <a:effectLst/>
                        </a:rPr>
                        <a:t>258</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6195" algn="r">
                        <a:lnSpc>
                          <a:spcPct val="110000"/>
                        </a:lnSpc>
                        <a:spcBef>
                          <a:spcPts val="115"/>
                        </a:spcBef>
                        <a:spcAft>
                          <a:spcPts val="115"/>
                        </a:spcAft>
                      </a:pPr>
                      <a:r>
                        <a:rPr lang="en-US" sz="900">
                          <a:effectLst/>
                        </a:rPr>
                        <a:t>41</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6830" indent="228600" algn="r">
                        <a:lnSpc>
                          <a:spcPct val="110000"/>
                        </a:lnSpc>
                        <a:spcBef>
                          <a:spcPts val="115"/>
                        </a:spcBef>
                        <a:spcAft>
                          <a:spcPts val="115"/>
                        </a:spcAft>
                      </a:pPr>
                      <a:r>
                        <a:rPr lang="en-US" sz="900">
                          <a:effectLst/>
                        </a:rPr>
                        <a:t>0</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6830" indent="228600" algn="r">
                        <a:lnSpc>
                          <a:spcPct val="110000"/>
                        </a:lnSpc>
                        <a:spcBef>
                          <a:spcPts val="115"/>
                        </a:spcBef>
                        <a:spcAft>
                          <a:spcPts val="115"/>
                        </a:spcAft>
                      </a:pPr>
                      <a:r>
                        <a:rPr lang="en-US" sz="900">
                          <a:effectLst/>
                        </a:rPr>
                        <a:t>0</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6830" indent="228600" algn="r">
                        <a:lnSpc>
                          <a:spcPct val="110000"/>
                        </a:lnSpc>
                        <a:spcBef>
                          <a:spcPts val="115"/>
                        </a:spcBef>
                        <a:spcAft>
                          <a:spcPts val="115"/>
                        </a:spcAft>
                      </a:pPr>
                      <a:r>
                        <a:rPr lang="en-US" sz="900">
                          <a:effectLst/>
                        </a:rPr>
                        <a:t>0</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11822848"/>
                  </a:ext>
                </a:extLst>
              </a:tr>
              <a:tr h="518623">
                <a:tc>
                  <a:txBody>
                    <a:bodyPr/>
                    <a:lstStyle/>
                    <a:p>
                      <a:pPr>
                        <a:lnSpc>
                          <a:spcPct val="110000"/>
                        </a:lnSpc>
                        <a:spcBef>
                          <a:spcPts val="115"/>
                        </a:spcBef>
                        <a:spcAft>
                          <a:spcPts val="115"/>
                        </a:spcAft>
                      </a:pPr>
                      <a:r>
                        <a:rPr lang="en-US" sz="900">
                          <a:effectLst/>
                        </a:rPr>
                        <a:t>Central Karoo District</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indent="228600" algn="r">
                        <a:lnSpc>
                          <a:spcPct val="110000"/>
                        </a:lnSpc>
                        <a:spcBef>
                          <a:spcPts val="115"/>
                        </a:spcBef>
                        <a:spcAft>
                          <a:spcPts val="115"/>
                        </a:spcAft>
                      </a:pPr>
                      <a:r>
                        <a:rPr lang="en-ZA" sz="900">
                          <a:effectLst/>
                        </a:rPr>
                        <a:t>0</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6830" indent="228600" algn="r">
                        <a:lnSpc>
                          <a:spcPct val="110000"/>
                        </a:lnSpc>
                        <a:spcBef>
                          <a:spcPts val="115"/>
                        </a:spcBef>
                        <a:spcAft>
                          <a:spcPts val="115"/>
                        </a:spcAft>
                      </a:pPr>
                      <a:r>
                        <a:rPr lang="en-US" sz="900">
                          <a:effectLst/>
                        </a:rPr>
                        <a:t>0</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6830" indent="228600" algn="r">
                        <a:lnSpc>
                          <a:spcPct val="110000"/>
                        </a:lnSpc>
                        <a:spcBef>
                          <a:spcPts val="115"/>
                        </a:spcBef>
                        <a:spcAft>
                          <a:spcPts val="115"/>
                        </a:spcAft>
                      </a:pPr>
                      <a:r>
                        <a:rPr lang="en-US" sz="900">
                          <a:effectLst/>
                        </a:rPr>
                        <a:t>0</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6830" indent="228600" algn="r">
                        <a:lnSpc>
                          <a:spcPct val="110000"/>
                        </a:lnSpc>
                        <a:spcBef>
                          <a:spcPts val="115"/>
                        </a:spcBef>
                        <a:spcAft>
                          <a:spcPts val="115"/>
                        </a:spcAft>
                      </a:pPr>
                      <a:r>
                        <a:rPr lang="en-ZA" sz="900">
                          <a:effectLst/>
                        </a:rPr>
                        <a:t>0</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6830" indent="228600" algn="r">
                        <a:lnSpc>
                          <a:spcPct val="110000"/>
                        </a:lnSpc>
                        <a:spcBef>
                          <a:spcPts val="115"/>
                        </a:spcBef>
                        <a:spcAft>
                          <a:spcPts val="115"/>
                        </a:spcAft>
                      </a:pPr>
                      <a:r>
                        <a:rPr lang="en-US" sz="900">
                          <a:effectLst/>
                        </a:rPr>
                        <a:t>0</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6830" indent="228600" algn="r">
                        <a:lnSpc>
                          <a:spcPct val="110000"/>
                        </a:lnSpc>
                        <a:spcBef>
                          <a:spcPts val="115"/>
                        </a:spcBef>
                        <a:spcAft>
                          <a:spcPts val="115"/>
                        </a:spcAft>
                      </a:pPr>
                      <a:r>
                        <a:rPr lang="en-US" sz="900">
                          <a:effectLst/>
                        </a:rPr>
                        <a:t>0</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283362568"/>
                  </a:ext>
                </a:extLst>
              </a:tr>
              <a:tr h="248598">
                <a:tc>
                  <a:txBody>
                    <a:bodyPr/>
                    <a:lstStyle/>
                    <a:p>
                      <a:pPr>
                        <a:lnSpc>
                          <a:spcPct val="110000"/>
                        </a:lnSpc>
                        <a:spcBef>
                          <a:spcPts val="115"/>
                        </a:spcBef>
                        <a:spcAft>
                          <a:spcPts val="115"/>
                        </a:spcAft>
                      </a:pPr>
                      <a:r>
                        <a:rPr lang="en-US" sz="900">
                          <a:effectLst/>
                        </a:rPr>
                        <a:t>City of Cape Town </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0000"/>
                        </a:lnSpc>
                        <a:spcBef>
                          <a:spcPts val="115"/>
                        </a:spcBef>
                        <a:spcAft>
                          <a:spcPts val="115"/>
                        </a:spcAft>
                      </a:pPr>
                      <a:r>
                        <a:rPr lang="en-ZA" sz="900">
                          <a:effectLst/>
                        </a:rPr>
                        <a:t>1 803</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6830" indent="228600" algn="r">
                        <a:lnSpc>
                          <a:spcPct val="110000"/>
                        </a:lnSpc>
                        <a:spcBef>
                          <a:spcPts val="115"/>
                        </a:spcBef>
                        <a:spcAft>
                          <a:spcPts val="115"/>
                        </a:spcAft>
                      </a:pPr>
                      <a:r>
                        <a:rPr lang="en-US" sz="900">
                          <a:effectLst/>
                        </a:rPr>
                        <a:t>0</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6830" indent="228600" algn="r">
                        <a:lnSpc>
                          <a:spcPct val="110000"/>
                        </a:lnSpc>
                        <a:spcBef>
                          <a:spcPts val="115"/>
                        </a:spcBef>
                        <a:spcAft>
                          <a:spcPts val="115"/>
                        </a:spcAft>
                      </a:pPr>
                      <a:r>
                        <a:rPr lang="en-US" sz="900">
                          <a:effectLst/>
                        </a:rPr>
                        <a:t>68</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6830" indent="228600" algn="r">
                        <a:lnSpc>
                          <a:spcPct val="110000"/>
                        </a:lnSpc>
                        <a:spcBef>
                          <a:spcPts val="115"/>
                        </a:spcBef>
                        <a:spcAft>
                          <a:spcPts val="115"/>
                        </a:spcAft>
                      </a:pPr>
                      <a:r>
                        <a:rPr lang="en-ZA" sz="900">
                          <a:effectLst/>
                        </a:rPr>
                        <a:t>0</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6830" indent="228600" algn="r">
                        <a:lnSpc>
                          <a:spcPct val="110000"/>
                        </a:lnSpc>
                        <a:spcBef>
                          <a:spcPts val="115"/>
                        </a:spcBef>
                        <a:spcAft>
                          <a:spcPts val="115"/>
                        </a:spcAft>
                      </a:pPr>
                      <a:r>
                        <a:rPr lang="en-US" sz="900">
                          <a:effectLst/>
                        </a:rPr>
                        <a:t>0</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6830" indent="228600" algn="r">
                        <a:lnSpc>
                          <a:spcPct val="110000"/>
                        </a:lnSpc>
                        <a:spcBef>
                          <a:spcPts val="115"/>
                        </a:spcBef>
                        <a:spcAft>
                          <a:spcPts val="115"/>
                        </a:spcAft>
                      </a:pPr>
                      <a:r>
                        <a:rPr lang="en-US" sz="900">
                          <a:effectLst/>
                        </a:rPr>
                        <a:t>0</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753611833"/>
                  </a:ext>
                </a:extLst>
              </a:tr>
              <a:tr h="518623">
                <a:tc>
                  <a:txBody>
                    <a:bodyPr/>
                    <a:lstStyle/>
                    <a:p>
                      <a:pPr>
                        <a:lnSpc>
                          <a:spcPct val="110000"/>
                        </a:lnSpc>
                        <a:spcBef>
                          <a:spcPts val="115"/>
                        </a:spcBef>
                        <a:spcAft>
                          <a:spcPts val="115"/>
                        </a:spcAft>
                      </a:pPr>
                      <a:r>
                        <a:rPr lang="en-US" sz="900">
                          <a:effectLst/>
                        </a:rPr>
                        <a:t>Departmental Projects</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0000"/>
                        </a:lnSpc>
                        <a:spcBef>
                          <a:spcPts val="115"/>
                        </a:spcBef>
                        <a:spcAft>
                          <a:spcPts val="115"/>
                        </a:spcAft>
                      </a:pPr>
                      <a:r>
                        <a:rPr lang="en-ZA" sz="900">
                          <a:effectLst/>
                        </a:rPr>
                        <a:t>997</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6830" indent="228600" algn="r">
                        <a:lnSpc>
                          <a:spcPct val="110000"/>
                        </a:lnSpc>
                        <a:spcBef>
                          <a:spcPts val="115"/>
                        </a:spcBef>
                        <a:spcAft>
                          <a:spcPts val="115"/>
                        </a:spcAft>
                      </a:pPr>
                      <a:r>
                        <a:rPr lang="en-US" sz="900">
                          <a:effectLst/>
                        </a:rPr>
                        <a:t>342</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6830" indent="228600" algn="r">
                        <a:lnSpc>
                          <a:spcPct val="110000"/>
                        </a:lnSpc>
                        <a:spcBef>
                          <a:spcPts val="115"/>
                        </a:spcBef>
                        <a:spcAft>
                          <a:spcPts val="115"/>
                        </a:spcAft>
                      </a:pPr>
                      <a:r>
                        <a:rPr lang="en-US" sz="900">
                          <a:effectLst/>
                        </a:rPr>
                        <a:t>96</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6830" indent="228600" algn="r">
                        <a:lnSpc>
                          <a:spcPct val="110000"/>
                        </a:lnSpc>
                        <a:spcBef>
                          <a:spcPts val="115"/>
                        </a:spcBef>
                        <a:spcAft>
                          <a:spcPts val="115"/>
                        </a:spcAft>
                      </a:pPr>
                      <a:r>
                        <a:rPr lang="en-US" sz="900">
                          <a:effectLst/>
                        </a:rPr>
                        <a:t>0</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6830" indent="228600" algn="r">
                        <a:lnSpc>
                          <a:spcPct val="110000"/>
                        </a:lnSpc>
                        <a:spcBef>
                          <a:spcPts val="115"/>
                        </a:spcBef>
                        <a:spcAft>
                          <a:spcPts val="115"/>
                        </a:spcAft>
                      </a:pPr>
                      <a:r>
                        <a:rPr lang="en-US" sz="900">
                          <a:effectLst/>
                        </a:rPr>
                        <a:t>0</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6830" indent="228600" algn="r">
                        <a:lnSpc>
                          <a:spcPct val="110000"/>
                        </a:lnSpc>
                        <a:spcBef>
                          <a:spcPts val="115"/>
                        </a:spcBef>
                        <a:spcAft>
                          <a:spcPts val="115"/>
                        </a:spcAft>
                      </a:pPr>
                      <a:r>
                        <a:rPr lang="en-US" sz="900">
                          <a:effectLst/>
                        </a:rPr>
                        <a:t>0</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046133253"/>
                  </a:ext>
                </a:extLst>
              </a:tr>
              <a:tr h="518623">
                <a:tc>
                  <a:txBody>
                    <a:bodyPr/>
                    <a:lstStyle/>
                    <a:p>
                      <a:pPr>
                        <a:lnSpc>
                          <a:spcPct val="110000"/>
                        </a:lnSpc>
                        <a:spcBef>
                          <a:spcPts val="115"/>
                        </a:spcBef>
                        <a:spcAft>
                          <a:spcPts val="115"/>
                        </a:spcAft>
                      </a:pPr>
                      <a:r>
                        <a:rPr lang="en-US" sz="900">
                          <a:effectLst/>
                        </a:rPr>
                        <a:t>Financial Interventions</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0000"/>
                        </a:lnSpc>
                        <a:spcBef>
                          <a:spcPts val="115"/>
                        </a:spcBef>
                        <a:spcAft>
                          <a:spcPts val="115"/>
                        </a:spcAft>
                      </a:pPr>
                      <a:r>
                        <a:rPr lang="en-ZA" sz="900">
                          <a:effectLst/>
                        </a:rPr>
                        <a:t>2 240</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6830" indent="228600" algn="r">
                        <a:lnSpc>
                          <a:spcPct val="110000"/>
                        </a:lnSpc>
                        <a:spcBef>
                          <a:spcPts val="115"/>
                        </a:spcBef>
                        <a:spcAft>
                          <a:spcPts val="115"/>
                        </a:spcAft>
                      </a:pPr>
                      <a:r>
                        <a:rPr lang="en-US" sz="900">
                          <a:effectLst/>
                        </a:rPr>
                        <a:t>0</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6830" indent="228600" algn="r">
                        <a:lnSpc>
                          <a:spcPct val="110000"/>
                        </a:lnSpc>
                        <a:spcBef>
                          <a:spcPts val="115"/>
                        </a:spcBef>
                        <a:spcAft>
                          <a:spcPts val="115"/>
                        </a:spcAft>
                      </a:pPr>
                      <a:r>
                        <a:rPr lang="en-US" sz="900">
                          <a:effectLst/>
                        </a:rPr>
                        <a:t>454</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6830" indent="228600" algn="r">
                        <a:lnSpc>
                          <a:spcPct val="110000"/>
                        </a:lnSpc>
                        <a:spcBef>
                          <a:spcPts val="115"/>
                        </a:spcBef>
                        <a:spcAft>
                          <a:spcPts val="115"/>
                        </a:spcAft>
                      </a:pPr>
                      <a:r>
                        <a:rPr lang="en-ZA" sz="900">
                          <a:effectLst/>
                        </a:rPr>
                        <a:t>0</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6830" indent="228600" algn="r">
                        <a:lnSpc>
                          <a:spcPct val="110000"/>
                        </a:lnSpc>
                        <a:spcBef>
                          <a:spcPts val="115"/>
                        </a:spcBef>
                        <a:spcAft>
                          <a:spcPts val="115"/>
                        </a:spcAft>
                      </a:pPr>
                      <a:r>
                        <a:rPr lang="en-US" sz="900">
                          <a:effectLst/>
                        </a:rPr>
                        <a:t>0</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6830" indent="228600" algn="r">
                        <a:lnSpc>
                          <a:spcPct val="110000"/>
                        </a:lnSpc>
                        <a:spcBef>
                          <a:spcPts val="115"/>
                        </a:spcBef>
                        <a:spcAft>
                          <a:spcPts val="115"/>
                        </a:spcAft>
                      </a:pPr>
                      <a:r>
                        <a:rPr lang="en-US" sz="900">
                          <a:effectLst/>
                        </a:rPr>
                        <a:t>0</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41267605"/>
                  </a:ext>
                </a:extLst>
              </a:tr>
              <a:tr h="248598">
                <a:tc>
                  <a:txBody>
                    <a:bodyPr/>
                    <a:lstStyle/>
                    <a:p>
                      <a:pPr>
                        <a:lnSpc>
                          <a:spcPct val="110000"/>
                        </a:lnSpc>
                        <a:spcBef>
                          <a:spcPts val="115"/>
                        </a:spcBef>
                        <a:spcAft>
                          <a:spcPts val="115"/>
                        </a:spcAft>
                      </a:pPr>
                      <a:r>
                        <a:rPr lang="en-US" sz="900">
                          <a:effectLst/>
                        </a:rPr>
                        <a:t>Garden Route </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0000"/>
                        </a:lnSpc>
                        <a:spcBef>
                          <a:spcPts val="115"/>
                        </a:spcBef>
                        <a:spcAft>
                          <a:spcPts val="115"/>
                        </a:spcAft>
                      </a:pPr>
                      <a:r>
                        <a:rPr lang="en-ZA" sz="900">
                          <a:effectLst/>
                        </a:rPr>
                        <a:t>1 326</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6830" indent="228600" algn="r">
                        <a:lnSpc>
                          <a:spcPct val="110000"/>
                        </a:lnSpc>
                        <a:spcBef>
                          <a:spcPts val="115"/>
                        </a:spcBef>
                        <a:spcAft>
                          <a:spcPts val="115"/>
                        </a:spcAft>
                      </a:pPr>
                      <a:r>
                        <a:rPr lang="en-US" sz="900">
                          <a:effectLst/>
                        </a:rPr>
                        <a:t>680</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6830" indent="228600" algn="r">
                        <a:lnSpc>
                          <a:spcPct val="110000"/>
                        </a:lnSpc>
                        <a:spcBef>
                          <a:spcPts val="115"/>
                        </a:spcBef>
                        <a:spcAft>
                          <a:spcPts val="115"/>
                        </a:spcAft>
                      </a:pPr>
                      <a:r>
                        <a:rPr lang="en-US" sz="900">
                          <a:effectLst/>
                        </a:rPr>
                        <a:t>58</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6830" indent="228600" algn="r">
                        <a:lnSpc>
                          <a:spcPct val="110000"/>
                        </a:lnSpc>
                        <a:spcBef>
                          <a:spcPts val="115"/>
                        </a:spcBef>
                        <a:spcAft>
                          <a:spcPts val="115"/>
                        </a:spcAft>
                      </a:pPr>
                      <a:r>
                        <a:rPr lang="en-ZA" sz="900">
                          <a:effectLst/>
                        </a:rPr>
                        <a:t>0</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6830" indent="228600" algn="r">
                        <a:lnSpc>
                          <a:spcPct val="110000"/>
                        </a:lnSpc>
                        <a:spcBef>
                          <a:spcPts val="115"/>
                        </a:spcBef>
                        <a:spcAft>
                          <a:spcPts val="115"/>
                        </a:spcAft>
                      </a:pPr>
                      <a:r>
                        <a:rPr lang="en-US" sz="900">
                          <a:effectLst/>
                        </a:rPr>
                        <a:t>0</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6830" indent="228600" algn="r">
                        <a:lnSpc>
                          <a:spcPct val="110000"/>
                        </a:lnSpc>
                        <a:spcBef>
                          <a:spcPts val="115"/>
                        </a:spcBef>
                        <a:spcAft>
                          <a:spcPts val="115"/>
                        </a:spcAft>
                      </a:pPr>
                      <a:r>
                        <a:rPr lang="en-US" sz="900">
                          <a:effectLst/>
                        </a:rPr>
                        <a:t>0</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830777215"/>
                  </a:ext>
                </a:extLst>
              </a:tr>
              <a:tr h="248598">
                <a:tc>
                  <a:txBody>
                    <a:bodyPr/>
                    <a:lstStyle/>
                    <a:p>
                      <a:pPr>
                        <a:lnSpc>
                          <a:spcPct val="110000"/>
                        </a:lnSpc>
                        <a:spcBef>
                          <a:spcPts val="115"/>
                        </a:spcBef>
                        <a:spcAft>
                          <a:spcPts val="115"/>
                        </a:spcAft>
                      </a:pPr>
                      <a:r>
                        <a:rPr lang="en-US" sz="900">
                          <a:effectLst/>
                        </a:rPr>
                        <a:t>Overberg District</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indent="228600" algn="r">
                        <a:lnSpc>
                          <a:spcPct val="110000"/>
                        </a:lnSpc>
                        <a:spcBef>
                          <a:spcPts val="115"/>
                        </a:spcBef>
                        <a:spcAft>
                          <a:spcPts val="115"/>
                        </a:spcAft>
                      </a:pPr>
                      <a:r>
                        <a:rPr lang="en-ZA" sz="900">
                          <a:effectLst/>
                        </a:rPr>
                        <a:t>544</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6830" indent="8890" algn="r">
                        <a:lnSpc>
                          <a:spcPct val="110000"/>
                        </a:lnSpc>
                        <a:spcBef>
                          <a:spcPts val="115"/>
                        </a:spcBef>
                        <a:spcAft>
                          <a:spcPts val="115"/>
                        </a:spcAft>
                      </a:pPr>
                      <a:r>
                        <a:rPr lang="en-US" sz="900">
                          <a:effectLst/>
                        </a:rPr>
                        <a:t>1 120</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6830" indent="228600" algn="r">
                        <a:lnSpc>
                          <a:spcPct val="110000"/>
                        </a:lnSpc>
                        <a:spcBef>
                          <a:spcPts val="115"/>
                        </a:spcBef>
                        <a:spcAft>
                          <a:spcPts val="115"/>
                        </a:spcAft>
                      </a:pPr>
                      <a:r>
                        <a:rPr lang="en-US" sz="900">
                          <a:effectLst/>
                        </a:rPr>
                        <a:t>0</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6830" indent="228600" algn="r">
                        <a:lnSpc>
                          <a:spcPct val="110000"/>
                        </a:lnSpc>
                        <a:spcBef>
                          <a:spcPts val="115"/>
                        </a:spcBef>
                        <a:spcAft>
                          <a:spcPts val="115"/>
                        </a:spcAft>
                      </a:pPr>
                      <a:r>
                        <a:rPr lang="en-ZA" sz="900">
                          <a:effectLst/>
                        </a:rPr>
                        <a:t>0</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6830" indent="228600" algn="r">
                        <a:lnSpc>
                          <a:spcPct val="110000"/>
                        </a:lnSpc>
                        <a:spcBef>
                          <a:spcPts val="115"/>
                        </a:spcBef>
                        <a:spcAft>
                          <a:spcPts val="115"/>
                        </a:spcAft>
                      </a:pPr>
                      <a:r>
                        <a:rPr lang="en-US" sz="900">
                          <a:effectLst/>
                        </a:rPr>
                        <a:t>0</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6830" indent="28575" algn="r">
                        <a:lnSpc>
                          <a:spcPct val="110000"/>
                        </a:lnSpc>
                        <a:spcBef>
                          <a:spcPts val="115"/>
                        </a:spcBef>
                        <a:spcAft>
                          <a:spcPts val="115"/>
                        </a:spcAft>
                      </a:pPr>
                      <a:r>
                        <a:rPr lang="en-US" sz="900">
                          <a:effectLst/>
                        </a:rPr>
                        <a:t>0</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98573051"/>
                  </a:ext>
                </a:extLst>
              </a:tr>
              <a:tr h="248598">
                <a:tc>
                  <a:txBody>
                    <a:bodyPr/>
                    <a:lstStyle/>
                    <a:p>
                      <a:pPr>
                        <a:lnSpc>
                          <a:spcPct val="110000"/>
                        </a:lnSpc>
                        <a:spcBef>
                          <a:spcPts val="115"/>
                        </a:spcBef>
                        <a:spcAft>
                          <a:spcPts val="115"/>
                        </a:spcAft>
                      </a:pPr>
                      <a:r>
                        <a:rPr lang="en-US" sz="900">
                          <a:effectLst/>
                        </a:rPr>
                        <a:t>West Coast District</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indent="228600" algn="r">
                        <a:lnSpc>
                          <a:spcPct val="110000"/>
                        </a:lnSpc>
                        <a:spcBef>
                          <a:spcPts val="115"/>
                        </a:spcBef>
                        <a:spcAft>
                          <a:spcPts val="115"/>
                        </a:spcAft>
                      </a:pPr>
                      <a:r>
                        <a:rPr lang="en-ZA" sz="900">
                          <a:effectLst/>
                        </a:rPr>
                        <a:t>737</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6830" indent="228600" algn="r">
                        <a:lnSpc>
                          <a:spcPct val="110000"/>
                        </a:lnSpc>
                        <a:spcBef>
                          <a:spcPts val="115"/>
                        </a:spcBef>
                        <a:spcAft>
                          <a:spcPts val="115"/>
                        </a:spcAft>
                      </a:pPr>
                      <a:r>
                        <a:rPr lang="en-US" sz="900">
                          <a:effectLst/>
                        </a:rPr>
                        <a:t>347</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6830" indent="228600" algn="r">
                        <a:lnSpc>
                          <a:spcPct val="110000"/>
                        </a:lnSpc>
                        <a:spcBef>
                          <a:spcPts val="115"/>
                        </a:spcBef>
                        <a:spcAft>
                          <a:spcPts val="115"/>
                        </a:spcAft>
                      </a:pPr>
                      <a:r>
                        <a:rPr lang="en-US" sz="900">
                          <a:effectLst/>
                        </a:rPr>
                        <a:t>78</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6830" indent="228600" algn="r">
                        <a:lnSpc>
                          <a:spcPct val="110000"/>
                        </a:lnSpc>
                        <a:spcBef>
                          <a:spcPts val="115"/>
                        </a:spcBef>
                        <a:spcAft>
                          <a:spcPts val="115"/>
                        </a:spcAft>
                      </a:pPr>
                      <a:r>
                        <a:rPr lang="en-ZA" sz="900">
                          <a:effectLst/>
                        </a:rPr>
                        <a:t>0</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6830" indent="228600" algn="r">
                        <a:lnSpc>
                          <a:spcPct val="110000"/>
                        </a:lnSpc>
                        <a:spcBef>
                          <a:spcPts val="115"/>
                        </a:spcBef>
                        <a:spcAft>
                          <a:spcPts val="115"/>
                        </a:spcAft>
                      </a:pPr>
                      <a:r>
                        <a:rPr lang="en-US" sz="900">
                          <a:effectLst/>
                        </a:rPr>
                        <a:t>0</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6830" indent="228600" algn="r">
                        <a:lnSpc>
                          <a:spcPct val="110000"/>
                        </a:lnSpc>
                        <a:spcBef>
                          <a:spcPts val="115"/>
                        </a:spcBef>
                        <a:spcAft>
                          <a:spcPts val="115"/>
                        </a:spcAft>
                      </a:pPr>
                      <a:r>
                        <a:rPr lang="en-US" sz="900">
                          <a:effectLst/>
                        </a:rPr>
                        <a:t>0</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1710646"/>
                  </a:ext>
                </a:extLst>
              </a:tr>
              <a:tr h="248598">
                <a:tc>
                  <a:txBody>
                    <a:bodyPr/>
                    <a:lstStyle/>
                    <a:p>
                      <a:pPr>
                        <a:lnSpc>
                          <a:spcPct val="110000"/>
                        </a:lnSpc>
                        <a:spcBef>
                          <a:spcPts val="115"/>
                        </a:spcBef>
                        <a:spcAft>
                          <a:spcPts val="115"/>
                        </a:spcAft>
                      </a:pPr>
                      <a:r>
                        <a:rPr lang="en-US" sz="900">
                          <a:effectLst/>
                        </a:rPr>
                        <a:t>Total</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36830" indent="635" algn="r">
                        <a:lnSpc>
                          <a:spcPct val="110000"/>
                        </a:lnSpc>
                        <a:spcBef>
                          <a:spcPts val="115"/>
                        </a:spcBef>
                        <a:spcAft>
                          <a:spcPts val="115"/>
                        </a:spcAft>
                      </a:pPr>
                      <a:r>
                        <a:rPr lang="en-ZA" sz="900">
                          <a:effectLst/>
                        </a:rPr>
                        <a:t>8 463</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36830" algn="r">
                        <a:lnSpc>
                          <a:spcPct val="110000"/>
                        </a:lnSpc>
                        <a:spcBef>
                          <a:spcPts val="115"/>
                        </a:spcBef>
                        <a:spcAft>
                          <a:spcPts val="115"/>
                        </a:spcAft>
                      </a:pPr>
                      <a:r>
                        <a:rPr lang="en-ZA" sz="900">
                          <a:effectLst/>
                        </a:rPr>
                        <a:t>2 747</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36830" algn="r">
                        <a:lnSpc>
                          <a:spcPct val="110000"/>
                        </a:lnSpc>
                        <a:spcBef>
                          <a:spcPts val="115"/>
                        </a:spcBef>
                        <a:spcAft>
                          <a:spcPts val="115"/>
                        </a:spcAft>
                      </a:pPr>
                      <a:r>
                        <a:rPr lang="en-ZA" sz="900">
                          <a:effectLst/>
                        </a:rPr>
                        <a:t>795</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36830" indent="229235" algn="r">
                        <a:lnSpc>
                          <a:spcPct val="110000"/>
                        </a:lnSpc>
                        <a:spcBef>
                          <a:spcPts val="115"/>
                        </a:spcBef>
                        <a:spcAft>
                          <a:spcPts val="115"/>
                        </a:spcAft>
                      </a:pPr>
                      <a:r>
                        <a:rPr lang="en-ZA" sz="900">
                          <a:effectLst/>
                        </a:rPr>
                        <a:t>0</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36830" indent="635" algn="r">
                        <a:lnSpc>
                          <a:spcPct val="110000"/>
                        </a:lnSpc>
                        <a:spcBef>
                          <a:spcPts val="115"/>
                        </a:spcBef>
                        <a:spcAft>
                          <a:spcPts val="115"/>
                        </a:spcAft>
                      </a:pPr>
                      <a:r>
                        <a:rPr lang="en-ZA" sz="900">
                          <a:effectLst/>
                        </a:rPr>
                        <a:t>0</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36830" algn="r">
                        <a:lnSpc>
                          <a:spcPct val="110000"/>
                        </a:lnSpc>
                        <a:spcBef>
                          <a:spcPts val="115"/>
                        </a:spcBef>
                        <a:spcAft>
                          <a:spcPts val="115"/>
                        </a:spcAft>
                      </a:pPr>
                      <a:r>
                        <a:rPr lang="en-ZA" sz="900" dirty="0">
                          <a:effectLst/>
                        </a:rPr>
                        <a:t>0</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822222463"/>
                  </a:ext>
                </a:extLst>
              </a:tr>
            </a:tbl>
          </a:graphicData>
        </a:graphic>
      </p:graphicFrame>
    </p:spTree>
    <p:extLst>
      <p:ext uri="{BB962C8B-B14F-4D97-AF65-F5344CB8AC3E}">
        <p14:creationId xmlns:p14="http://schemas.microsoft.com/office/powerpoint/2010/main" xmlns="" val="2696633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6FCF78BA-AED5-4FA9-9088-510D651484CB}"/>
              </a:ext>
            </a:extLst>
          </p:cNvPr>
          <p:cNvSpPr txBox="1"/>
          <p:nvPr/>
        </p:nvSpPr>
        <p:spPr>
          <a:xfrm>
            <a:off x="393701" y="1024033"/>
            <a:ext cx="11417745" cy="4649863"/>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entury Gothic"/>
                <a:ea typeface="+mn-ea"/>
                <a:cs typeface="+mn-cs"/>
              </a:rPr>
              <a:t>Globally</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Century Gothic"/>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Century Gothic"/>
                <a:ea typeface="+mn-ea"/>
                <a:cs typeface="+mn-cs"/>
              </a:rPr>
              <a:t>Q1 2022/23 Financial Year was a turbulent one with the advent of the war in the Ukraine.</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Century Gothic"/>
                <a:ea typeface="+mn-ea"/>
                <a:cs typeface="+mn-cs"/>
              </a:rPr>
              <a:t>Fuel and food prices have risen steeply and one government – Sri Lanka – has fallen due to high inflation.</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entury Gothic"/>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entury Gothic"/>
                <a:ea typeface="+mn-ea"/>
                <a:cs typeface="+mn-cs"/>
              </a:rPr>
              <a:t>The WC has not been immune</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Century Gothic"/>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Century Gothic"/>
                <a:ea typeface="+mn-ea"/>
                <a:cs typeface="+mn-cs"/>
              </a:rPr>
              <a:t>Fuel and food prices increased significantly</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Century Gothic"/>
                <a:ea typeface="+mn-ea"/>
                <a:cs typeface="+mn-cs"/>
              </a:rPr>
              <a:t>South Africa’s inflation rate accelerated to 7.4% by June 2022 (7.1% for the WC).  </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Century Gothic"/>
                <a:ea typeface="+mn-ea"/>
                <a:cs typeface="+mn-cs"/>
              </a:rPr>
              <a:t>Continued loadshedding</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Century Gothic"/>
                <a:ea typeface="+mn-ea"/>
                <a:cs typeface="+mn-cs"/>
              </a:rPr>
              <a:t>Continued impact of COVID-19</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Century Gothic"/>
                <a:ea typeface="+mn-ea"/>
                <a:cs typeface="+mn-cs"/>
              </a:rPr>
              <a:t>WC population increased to 7,2 million</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Century Gothic"/>
                <a:ea typeface="+mn-ea"/>
                <a:cs typeface="+mn-cs"/>
              </a:rPr>
              <a:t>WC unemployment rate increased to 27.5% by the end of June</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Century Gothic"/>
                <a:ea typeface="+mn-ea"/>
                <a:cs typeface="+mn-cs"/>
              </a:rPr>
              <a:t>SAPS recorded 994 murders reported in the WC for the period from April to June 2022.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Century Gothic"/>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entury Gothic"/>
                <a:ea typeface="+mn-ea"/>
                <a:cs typeface="+mn-cs"/>
              </a:rPr>
              <a:t>WCG overall on track with its delivery, with most targets being met. </a:t>
            </a:r>
            <a:endParaRPr kumimoji="0" lang="en-US" sz="1600" b="0" i="0" u="none" strike="noStrike" kern="1200" cap="none" spc="0" normalizeH="0" baseline="0" noProof="0" dirty="0">
              <a:ln>
                <a:noFill/>
              </a:ln>
              <a:solidFill>
                <a:prstClr val="black"/>
              </a:solidFill>
              <a:effectLst/>
              <a:uLnTx/>
              <a:uFillTx/>
              <a:latin typeface="Century Gothic"/>
              <a:ea typeface="+mn-ea"/>
              <a:cs typeface="+mn-cs"/>
            </a:endParaRPr>
          </a:p>
          <a:p>
            <a:pPr marL="0" marR="0" lvl="1" indent="0" algn="just" defTabSz="914400" rtl="0" eaLnBrk="1" fontAlgn="auto" latinLnBrk="0" hangingPunct="1">
              <a:lnSpc>
                <a:spcPct val="115000"/>
              </a:lnSpc>
              <a:spcBef>
                <a:spcPts val="300"/>
              </a:spcBef>
              <a:spcAft>
                <a:spcPts val="0"/>
              </a:spcAft>
              <a:buClrTx/>
              <a:buSzTx/>
              <a:buFontTx/>
              <a:buNone/>
              <a:tabLst/>
              <a:defRPr/>
            </a:pPr>
            <a:endParaRPr kumimoji="0" lang="en-ZA" sz="1600" b="0" i="0" u="none" strike="noStrike" kern="0" cap="none" spc="0" normalizeH="0" baseline="0" noProof="0" dirty="0">
              <a:ln>
                <a:noFill/>
              </a:ln>
              <a:solidFill>
                <a:prstClr val="black"/>
              </a:solidFill>
              <a:effectLst/>
              <a:uLnTx/>
              <a:uFillTx/>
              <a:latin typeface="Century Gothic"/>
              <a:ea typeface="+mn-ea"/>
              <a:cs typeface="+mn-cs"/>
            </a:endParaRPr>
          </a:p>
          <a:p>
            <a:pPr marL="0" marR="0" lvl="1" indent="0" algn="just" defTabSz="914400" rtl="0" eaLnBrk="1" fontAlgn="auto" latinLnBrk="0" hangingPunct="1">
              <a:lnSpc>
                <a:spcPct val="115000"/>
              </a:lnSpc>
              <a:spcBef>
                <a:spcPts val="300"/>
              </a:spcBef>
              <a:spcAft>
                <a:spcPts val="0"/>
              </a:spcAft>
              <a:buClrTx/>
              <a:buSzTx/>
              <a:buFontTx/>
              <a:buNone/>
              <a:tabLst/>
              <a:defRPr/>
            </a:pPr>
            <a:r>
              <a:rPr kumimoji="0" lang="en-ZA" sz="1600" b="0" i="0" u="none" strike="noStrike" kern="0" cap="none" spc="0" normalizeH="0" baseline="0" noProof="0" dirty="0">
                <a:ln>
                  <a:noFill/>
                </a:ln>
                <a:solidFill>
                  <a:srgbClr val="003399">
                    <a:lumMod val="75000"/>
                  </a:srgbClr>
                </a:solidFill>
                <a:effectLst/>
                <a:uLnTx/>
                <a:uFillTx/>
                <a:latin typeface="Century Gothic"/>
                <a:ea typeface="+mn-ea"/>
                <a:cs typeface="+mn-cs"/>
              </a:rPr>
              <a:t> </a:t>
            </a:r>
            <a:endParaRPr kumimoji="0" lang="en-ZA" sz="1000" b="0" i="0" u="none" strike="noStrike" kern="0" cap="none" spc="0" normalizeH="0" baseline="0" noProof="0" dirty="0">
              <a:ln>
                <a:noFill/>
              </a:ln>
              <a:solidFill>
                <a:srgbClr val="003399">
                  <a:lumMod val="75000"/>
                </a:srgbClr>
              </a:solidFill>
              <a:effectLst/>
              <a:uLnTx/>
              <a:uFillTx/>
              <a:latin typeface="Century Gothic"/>
              <a:ea typeface="+mn-ea"/>
              <a:cs typeface="+mn-cs"/>
            </a:endParaRPr>
          </a:p>
        </p:txBody>
      </p:sp>
      <p:sp>
        <p:nvSpPr>
          <p:cNvPr id="2" name="Title 1">
            <a:extLst>
              <a:ext uri="{FF2B5EF4-FFF2-40B4-BE49-F238E27FC236}">
                <a16:creationId xmlns:a16="http://schemas.microsoft.com/office/drawing/2014/main" xmlns="" id="{CD418F07-B230-D914-4583-1333467DC7B2}"/>
              </a:ext>
            </a:extLst>
          </p:cNvPr>
          <p:cNvSpPr>
            <a:spLocks noGrp="1"/>
          </p:cNvSpPr>
          <p:nvPr>
            <p:ph type="title"/>
          </p:nvPr>
        </p:nvSpPr>
        <p:spPr>
          <a:xfrm>
            <a:off x="393701" y="207102"/>
            <a:ext cx="11462940" cy="559256"/>
          </a:xfrm>
        </p:spPr>
        <p:txBody>
          <a:bodyPr/>
          <a:lstStyle/>
          <a:p>
            <a:r>
              <a:rPr lang="en-US" dirty="0"/>
              <a:t>Introduction to the Quarterly performance </a:t>
            </a:r>
            <a:endParaRPr lang="en-ZA" dirty="0">
              <a:solidFill>
                <a:srgbClr val="FF0000"/>
              </a:solidFill>
            </a:endParaRPr>
          </a:p>
        </p:txBody>
      </p:sp>
    </p:spTree>
    <p:extLst>
      <p:ext uri="{BB962C8B-B14F-4D97-AF65-F5344CB8AC3E}">
        <p14:creationId xmlns:p14="http://schemas.microsoft.com/office/powerpoint/2010/main" xmlns="" val="1072165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898A2E3F-007E-493C-B324-BCF6D25DCDE9}"/>
              </a:ext>
            </a:extLst>
          </p:cNvPr>
          <p:cNvSpPr>
            <a:spLocks noGrp="1"/>
          </p:cNvSpPr>
          <p:nvPr>
            <p:ph type="body" sz="quarter" idx="12"/>
          </p:nvPr>
        </p:nvSpPr>
        <p:spPr>
          <a:xfrm>
            <a:off x="575139" y="1066800"/>
            <a:ext cx="11041721" cy="3301637"/>
          </a:xfrm>
        </p:spPr>
        <p:txBody>
          <a:bodyPr>
            <a:normAutofit/>
          </a:bodyPr>
          <a:lstStyle/>
          <a:p>
            <a:pPr lvl="0">
              <a:defRPr/>
            </a:pPr>
            <a:endParaRPr lang="en-GB" sz="3600" dirty="0"/>
          </a:p>
          <a:p>
            <a:pPr>
              <a:defRPr/>
            </a:pPr>
            <a:r>
              <a:rPr lang="en-US" sz="3200" b="1" dirty="0">
                <a:effectLst/>
                <a:latin typeface="Century Gothic" panose="020B0502020202020204" pitchFamily="34" charset="0"/>
                <a:ea typeface="Times New Roman" panose="02020603050405020304" pitchFamily="18" charset="0"/>
                <a:cs typeface="Arial" panose="020B0604020202020204" pitchFamily="34" charset="0"/>
              </a:rPr>
              <a:t>Provincial Performance Overview</a:t>
            </a:r>
            <a:endParaRPr lang="en-GB" dirty="0"/>
          </a:p>
        </p:txBody>
      </p:sp>
    </p:spTree>
    <p:extLst>
      <p:ext uri="{BB962C8B-B14F-4D97-AF65-F5344CB8AC3E}">
        <p14:creationId xmlns:p14="http://schemas.microsoft.com/office/powerpoint/2010/main" xmlns="" val="1391849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6FCF78BA-AED5-4FA9-9088-510D651484CB}"/>
              </a:ext>
            </a:extLst>
          </p:cNvPr>
          <p:cNvSpPr txBox="1"/>
          <p:nvPr/>
        </p:nvSpPr>
        <p:spPr>
          <a:xfrm>
            <a:off x="393701" y="1024033"/>
            <a:ext cx="11417745" cy="5662448"/>
          </a:xfrm>
          <a:prstGeom prst="rect">
            <a:avLst/>
          </a:prstGeom>
          <a:noFill/>
        </p:spPr>
        <p:txBody>
          <a:bodyPr wrap="square" rtlCol="0">
            <a:spAutoFit/>
          </a:bodyPr>
          <a:lstStyle/>
          <a:p>
            <a:pPr marL="285750" marR="0" lvl="0" indent="-28575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Century Gothic"/>
                <a:ea typeface="+mn-ea"/>
                <a:cs typeface="+mn-cs"/>
              </a:rPr>
              <a:t>It summarises the findings of the 1</a:t>
            </a:r>
            <a:r>
              <a:rPr kumimoji="0" lang="en-GB" sz="1600" b="0" i="0" u="none" strike="noStrike" kern="1200" cap="none" spc="0" normalizeH="0" baseline="30000" noProof="0" dirty="0">
                <a:ln>
                  <a:noFill/>
                </a:ln>
                <a:solidFill>
                  <a:prstClr val="black"/>
                </a:solidFill>
                <a:effectLst/>
                <a:uLnTx/>
                <a:uFillTx/>
                <a:latin typeface="Century Gothic"/>
                <a:ea typeface="+mn-ea"/>
                <a:cs typeface="+mn-cs"/>
              </a:rPr>
              <a:t>st</a:t>
            </a:r>
            <a:r>
              <a:rPr kumimoji="0" lang="en-GB" sz="1600" b="0" i="0" u="none" strike="noStrike" kern="1200" cap="none" spc="0" normalizeH="0" baseline="0" noProof="0" dirty="0">
                <a:ln>
                  <a:noFill/>
                </a:ln>
                <a:solidFill>
                  <a:prstClr val="black"/>
                </a:solidFill>
                <a:effectLst/>
                <a:uLnTx/>
                <a:uFillTx/>
                <a:latin typeface="Century Gothic"/>
                <a:ea typeface="+mn-ea"/>
                <a:cs typeface="+mn-cs"/>
              </a:rPr>
              <a:t> Quarterly Release on Performance Data (non-financial) as it relates to the </a:t>
            </a:r>
            <a:r>
              <a:rPr kumimoji="0" lang="en-GB" sz="1600" b="1" i="0" u="none" strike="noStrike" kern="1200" cap="none" spc="0" normalizeH="0" baseline="0" noProof="0" dirty="0">
                <a:ln>
                  <a:noFill/>
                </a:ln>
                <a:solidFill>
                  <a:prstClr val="black"/>
                </a:solidFill>
                <a:effectLst/>
                <a:uLnTx/>
                <a:uFillTx/>
                <a:latin typeface="Century Gothic"/>
                <a:ea typeface="+mn-ea"/>
                <a:cs typeface="+mn-cs"/>
              </a:rPr>
              <a:t>APPs</a:t>
            </a:r>
            <a:r>
              <a:rPr kumimoji="0" lang="en-GB" sz="1600" b="0" i="0" u="none" strike="noStrike" kern="1200" cap="none" spc="0" normalizeH="0" baseline="0" noProof="0" dirty="0">
                <a:ln>
                  <a:noFill/>
                </a:ln>
                <a:solidFill>
                  <a:prstClr val="black"/>
                </a:solidFill>
                <a:effectLst/>
                <a:uLnTx/>
                <a:uFillTx/>
                <a:latin typeface="Century Gothic"/>
                <a:ea typeface="+mn-ea"/>
                <a:cs typeface="+mn-cs"/>
              </a:rPr>
              <a:t> and the </a:t>
            </a:r>
            <a:r>
              <a:rPr kumimoji="0" lang="en-GB" sz="1600" b="1" i="0" u="none" strike="noStrike" kern="1200" cap="none" spc="0" normalizeH="0" baseline="0" noProof="0" dirty="0">
                <a:ln>
                  <a:noFill/>
                </a:ln>
                <a:solidFill>
                  <a:prstClr val="black"/>
                </a:solidFill>
                <a:effectLst/>
                <a:uLnTx/>
                <a:uFillTx/>
                <a:latin typeface="Century Gothic"/>
                <a:ea typeface="+mn-ea"/>
                <a:cs typeface="+mn-cs"/>
              </a:rPr>
              <a:t>PSIP</a:t>
            </a:r>
            <a:r>
              <a:rPr kumimoji="0" lang="en-GB" sz="1600" b="0" i="0" u="none" strike="noStrike" kern="1200" cap="none" spc="0" normalizeH="0" baseline="0" noProof="0" dirty="0">
                <a:ln>
                  <a:noFill/>
                </a:ln>
                <a:solidFill>
                  <a:prstClr val="black"/>
                </a:solidFill>
                <a:effectLst/>
                <a:uLnTx/>
                <a:uFillTx/>
                <a:latin typeface="Century Gothic"/>
                <a:ea typeface="+mn-ea"/>
                <a:cs typeface="+mn-cs"/>
              </a:rPr>
              <a:t> tabled within the 2022/23 financial year</a:t>
            </a:r>
          </a:p>
          <a:p>
            <a:pPr marL="0" marR="0" lvl="0" indent="0" algn="just" defTabSz="914400" rtl="0" eaLnBrk="1" fontAlgn="auto" latinLnBrk="0" hangingPunct="1">
              <a:lnSpc>
                <a:spcPct val="15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entury Gothic"/>
              <a:ea typeface="+mn-ea"/>
              <a:cs typeface="+mn-cs"/>
            </a:endParaRPr>
          </a:p>
          <a:p>
            <a:pPr marL="285750" marR="0" lvl="0" indent="-28575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Century Gothic"/>
                <a:ea typeface="+mn-ea"/>
                <a:cs typeface="+mn-cs"/>
              </a:rPr>
              <a:t>A total of </a:t>
            </a:r>
            <a:r>
              <a:rPr kumimoji="0" lang="en-GB" sz="1600" b="1" i="0" u="none" strike="noStrike" kern="1200" cap="none" spc="0" normalizeH="0" baseline="0" noProof="0" dirty="0">
                <a:ln>
                  <a:noFill/>
                </a:ln>
                <a:solidFill>
                  <a:prstClr val="black"/>
                </a:solidFill>
                <a:effectLst/>
                <a:uLnTx/>
                <a:uFillTx/>
                <a:latin typeface="Century Gothic"/>
                <a:ea typeface="+mn-ea"/>
                <a:cs typeface="+mn-cs"/>
              </a:rPr>
              <a:t>804</a:t>
            </a:r>
            <a:r>
              <a:rPr kumimoji="0" lang="en-GB" sz="1600" b="0" i="0" u="none" strike="noStrike" kern="1200" cap="none" spc="0" normalizeH="0" baseline="0" noProof="0" dirty="0">
                <a:ln>
                  <a:noFill/>
                </a:ln>
                <a:solidFill>
                  <a:prstClr val="black"/>
                </a:solidFill>
                <a:effectLst/>
                <a:uLnTx/>
                <a:uFillTx/>
                <a:latin typeface="Century Gothic"/>
                <a:ea typeface="+mn-ea"/>
                <a:cs typeface="+mn-cs"/>
              </a:rPr>
              <a:t> performance indicators are confirmed in the tabled APPs of the 13 provincial </a:t>
            </a:r>
            <a:r>
              <a:rPr kumimoji="0" lang="en-GB" sz="1600" b="1" i="0" u="none" strike="noStrike" kern="1200" cap="none" spc="0" normalizeH="0" baseline="0" noProof="0" dirty="0">
                <a:ln>
                  <a:noFill/>
                </a:ln>
                <a:solidFill>
                  <a:prstClr val="black"/>
                </a:solidFill>
                <a:effectLst/>
                <a:uLnTx/>
                <a:uFillTx/>
                <a:latin typeface="Century Gothic"/>
                <a:ea typeface="+mn-ea"/>
                <a:cs typeface="+mn-cs"/>
              </a:rPr>
              <a:t>departments</a:t>
            </a:r>
            <a:r>
              <a:rPr kumimoji="0" lang="en-GB" sz="1600" b="0" i="0" u="none" strike="noStrike" kern="1200" cap="none" spc="0" normalizeH="0" baseline="0" noProof="0" dirty="0">
                <a:ln>
                  <a:noFill/>
                </a:ln>
                <a:solidFill>
                  <a:prstClr val="black"/>
                </a:solidFill>
                <a:effectLst/>
                <a:uLnTx/>
                <a:uFillTx/>
                <a:latin typeface="Century Gothic"/>
                <a:ea typeface="+mn-ea"/>
                <a:cs typeface="+mn-cs"/>
              </a:rPr>
              <a:t> for the 2022/23 reporting period</a:t>
            </a:r>
          </a:p>
          <a:p>
            <a:pPr marL="285750" marR="0" lvl="0" indent="-28575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kumimoji="0" lang="en-GB" sz="1600" b="0" i="0" u="none" strike="noStrike" kern="1200" cap="none" spc="0" normalizeH="0" baseline="0" noProof="0" dirty="0">
              <a:ln>
                <a:noFill/>
              </a:ln>
              <a:solidFill>
                <a:prstClr val="black"/>
              </a:solidFill>
              <a:effectLst/>
              <a:uLnTx/>
              <a:uFillTx/>
              <a:latin typeface="Century Gothic"/>
              <a:ea typeface="+mn-ea"/>
              <a:cs typeface="+mn-cs"/>
            </a:endParaRPr>
          </a:p>
          <a:p>
            <a:pPr marL="285750" marR="0" lvl="0" indent="-28575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Century Gothic"/>
                <a:ea typeface="+mn-ea"/>
                <a:cs typeface="+mn-cs"/>
              </a:rPr>
              <a:t>A further </a:t>
            </a:r>
            <a:r>
              <a:rPr kumimoji="0" lang="en-GB" sz="1600" b="1" i="0" u="none" strike="noStrike" kern="1200" cap="none" spc="0" normalizeH="0" baseline="0" noProof="0" dirty="0">
                <a:ln>
                  <a:noFill/>
                </a:ln>
                <a:solidFill>
                  <a:prstClr val="black"/>
                </a:solidFill>
                <a:effectLst/>
                <a:uLnTx/>
                <a:uFillTx/>
                <a:latin typeface="Century Gothic"/>
                <a:ea typeface="+mn-ea"/>
                <a:cs typeface="+mn-cs"/>
              </a:rPr>
              <a:t>156</a:t>
            </a:r>
            <a:r>
              <a:rPr kumimoji="0" lang="en-GB" sz="1600" b="0" i="0" u="none" strike="noStrike" kern="1200" cap="none" spc="0" normalizeH="0" baseline="0" noProof="0" dirty="0">
                <a:ln>
                  <a:noFill/>
                </a:ln>
                <a:solidFill>
                  <a:prstClr val="black"/>
                </a:solidFill>
                <a:effectLst/>
                <a:uLnTx/>
                <a:uFillTx/>
                <a:latin typeface="Century Gothic"/>
                <a:ea typeface="+mn-ea"/>
                <a:cs typeface="+mn-cs"/>
              </a:rPr>
              <a:t> performance indicators have been identified from the APPs of the 11 provincial </a:t>
            </a:r>
            <a:r>
              <a:rPr kumimoji="0" lang="en-GB" sz="1600" b="1" i="0" u="none" strike="noStrike" kern="1200" cap="none" spc="0" normalizeH="0" baseline="0" noProof="0" dirty="0">
                <a:ln>
                  <a:noFill/>
                </a:ln>
                <a:solidFill>
                  <a:prstClr val="black"/>
                </a:solidFill>
                <a:effectLst/>
                <a:uLnTx/>
                <a:uFillTx/>
                <a:latin typeface="Century Gothic"/>
                <a:ea typeface="+mn-ea"/>
                <a:cs typeface="+mn-cs"/>
              </a:rPr>
              <a:t>entities</a:t>
            </a:r>
            <a:r>
              <a:rPr kumimoji="0" lang="en-GB" sz="1600" b="0" i="0" u="none" strike="noStrike" kern="1200" cap="none" spc="0" normalizeH="0" baseline="0" noProof="0" dirty="0">
                <a:ln>
                  <a:noFill/>
                </a:ln>
                <a:solidFill>
                  <a:prstClr val="black"/>
                </a:solidFill>
                <a:effectLst/>
                <a:uLnTx/>
                <a:uFillTx/>
                <a:latin typeface="Century Gothic"/>
                <a:ea typeface="+mn-ea"/>
                <a:cs typeface="+mn-cs"/>
              </a:rPr>
              <a:t>. </a:t>
            </a:r>
          </a:p>
          <a:p>
            <a:pPr marL="0" marR="0" lvl="0" indent="0" algn="just" defTabSz="914400" rtl="0" eaLnBrk="1" fontAlgn="auto" latinLnBrk="0" hangingPunct="1">
              <a:lnSpc>
                <a:spcPct val="15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entury Gothic"/>
              <a:ea typeface="+mn-ea"/>
              <a:cs typeface="+mn-cs"/>
            </a:endParaRPr>
          </a:p>
          <a:p>
            <a:pPr marL="285750" marR="0" lvl="0" indent="-28575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Century Gothic"/>
                <a:ea typeface="+mn-ea"/>
                <a:cs typeface="+mn-cs"/>
              </a:rPr>
              <a:t>The PSIP Centralised Reporting Tool (CRT) was also compiled to track progress against specific performance indicators linked to interventions of the PSIP</a:t>
            </a:r>
          </a:p>
          <a:p>
            <a:pPr marL="285750" marR="0" lvl="0" indent="-28575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kumimoji="0" lang="en-GB" sz="1600" b="0" i="0" u="none" strike="noStrike" kern="1200" cap="none" spc="0" normalizeH="0" baseline="0" noProof="0" dirty="0">
              <a:ln>
                <a:noFill/>
              </a:ln>
              <a:solidFill>
                <a:prstClr val="black"/>
              </a:solidFill>
              <a:effectLst/>
              <a:uLnTx/>
              <a:uFillTx/>
              <a:latin typeface="Century Gothic"/>
              <a:ea typeface="+mn-ea"/>
              <a:cs typeface="+mn-cs"/>
            </a:endParaRPr>
          </a:p>
          <a:p>
            <a:pPr marL="285750" marR="0" lvl="0" indent="-28575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Century Gothic"/>
                <a:ea typeface="+mn-ea"/>
                <a:cs typeface="+mn-cs"/>
              </a:rPr>
              <a:t>The CRT comprises of </a:t>
            </a:r>
            <a:r>
              <a:rPr kumimoji="0" lang="en-GB" sz="1600" b="1" i="0" u="none" strike="noStrike" kern="1200" cap="none" spc="0" normalizeH="0" baseline="0" noProof="0" dirty="0">
                <a:ln>
                  <a:noFill/>
                </a:ln>
                <a:solidFill>
                  <a:prstClr val="black"/>
                </a:solidFill>
                <a:effectLst/>
                <a:uLnTx/>
                <a:uFillTx/>
                <a:latin typeface="Century Gothic"/>
                <a:ea typeface="+mn-ea"/>
                <a:cs typeface="+mn-cs"/>
              </a:rPr>
              <a:t>134</a:t>
            </a:r>
            <a:r>
              <a:rPr kumimoji="0" lang="en-GB" sz="1600" b="0" i="0" u="none" strike="noStrike" kern="1200" cap="none" spc="0" normalizeH="0" baseline="0" noProof="0" dirty="0">
                <a:ln>
                  <a:noFill/>
                </a:ln>
                <a:solidFill>
                  <a:prstClr val="black"/>
                </a:solidFill>
                <a:effectLst/>
                <a:uLnTx/>
                <a:uFillTx/>
                <a:latin typeface="Century Gothic"/>
                <a:ea typeface="+mn-ea"/>
                <a:cs typeface="+mn-cs"/>
              </a:rPr>
              <a:t> PSIP indicators: </a:t>
            </a:r>
            <a:r>
              <a:rPr kumimoji="0" lang="en-GB" sz="1600" b="1" i="0" u="none" strike="noStrike" kern="1200" cap="none" spc="0" normalizeH="0" baseline="0" noProof="0" dirty="0">
                <a:ln>
                  <a:noFill/>
                </a:ln>
                <a:solidFill>
                  <a:prstClr val="black"/>
                </a:solidFill>
                <a:effectLst/>
                <a:uLnTx/>
                <a:uFillTx/>
                <a:latin typeface="Century Gothic"/>
                <a:ea typeface="+mn-ea"/>
                <a:cs typeface="+mn-cs"/>
              </a:rPr>
              <a:t>40</a:t>
            </a:r>
            <a:r>
              <a:rPr kumimoji="0" lang="en-GB" sz="1600" b="0" i="0" u="none" strike="noStrike" kern="1200" cap="none" spc="0" normalizeH="0" baseline="0" noProof="0" dirty="0">
                <a:ln>
                  <a:noFill/>
                </a:ln>
                <a:solidFill>
                  <a:prstClr val="black"/>
                </a:solidFill>
                <a:effectLst/>
                <a:uLnTx/>
                <a:uFillTx/>
                <a:latin typeface="Century Gothic"/>
                <a:ea typeface="+mn-ea"/>
                <a:cs typeface="+mn-cs"/>
              </a:rPr>
              <a:t> outcome indicators (Jobs: 22; Safety: 6; Wellbeing: 12) and </a:t>
            </a:r>
            <a:r>
              <a:rPr kumimoji="0" lang="en-GB" sz="1600" b="1" i="0" u="none" strike="noStrike" kern="1200" cap="none" spc="0" normalizeH="0" baseline="0" noProof="0" dirty="0">
                <a:ln>
                  <a:noFill/>
                </a:ln>
                <a:solidFill>
                  <a:prstClr val="black"/>
                </a:solidFill>
                <a:effectLst/>
                <a:uLnTx/>
                <a:uFillTx/>
                <a:latin typeface="Century Gothic"/>
                <a:ea typeface="+mn-ea"/>
                <a:cs typeface="+mn-cs"/>
              </a:rPr>
              <a:t>94</a:t>
            </a:r>
            <a:r>
              <a:rPr kumimoji="0" lang="en-GB" sz="1600" b="0" i="0" u="none" strike="noStrike" kern="1200" cap="none" spc="0" normalizeH="0" baseline="0" noProof="0" dirty="0">
                <a:ln>
                  <a:noFill/>
                </a:ln>
                <a:solidFill>
                  <a:prstClr val="black"/>
                </a:solidFill>
                <a:effectLst/>
                <a:uLnTx/>
                <a:uFillTx/>
                <a:latin typeface="Century Gothic"/>
                <a:ea typeface="+mn-ea"/>
                <a:cs typeface="+mn-cs"/>
              </a:rPr>
              <a:t> output indicators (Jobs: 53; Safety: 23; Wellbeing: 18). </a:t>
            </a:r>
            <a:endParaRPr kumimoji="0" lang="en-US" sz="1600" b="0" i="0" u="none" strike="noStrike" kern="1200" cap="none" spc="0" normalizeH="0" baseline="0" noProof="0" dirty="0">
              <a:ln>
                <a:noFill/>
              </a:ln>
              <a:solidFill>
                <a:prstClr val="black"/>
              </a:solidFill>
              <a:effectLst/>
              <a:uLnTx/>
              <a:uFillTx/>
              <a:latin typeface="Century Gothic"/>
              <a:ea typeface="+mn-ea"/>
              <a:cs typeface="+mn-cs"/>
            </a:endParaRPr>
          </a:p>
          <a:p>
            <a:pPr marL="0" marR="0" lvl="1" indent="0" algn="just" defTabSz="914400" rtl="0" eaLnBrk="1" fontAlgn="auto" latinLnBrk="0" hangingPunct="1">
              <a:lnSpc>
                <a:spcPct val="150000"/>
              </a:lnSpc>
              <a:spcBef>
                <a:spcPts val="300"/>
              </a:spcBef>
              <a:spcAft>
                <a:spcPts val="0"/>
              </a:spcAft>
              <a:buClrTx/>
              <a:buSzTx/>
              <a:buFontTx/>
              <a:buNone/>
              <a:tabLst/>
              <a:defRPr/>
            </a:pPr>
            <a:endParaRPr kumimoji="0" lang="en-ZA" sz="1600" b="0" i="0" u="none" strike="noStrike" kern="0" cap="none" spc="0" normalizeH="0" baseline="0" noProof="0" dirty="0">
              <a:ln>
                <a:noFill/>
              </a:ln>
              <a:solidFill>
                <a:prstClr val="black"/>
              </a:solidFill>
              <a:effectLst/>
              <a:uLnTx/>
              <a:uFillTx/>
              <a:latin typeface="Century Gothic"/>
              <a:ea typeface="+mn-ea"/>
              <a:cs typeface="+mn-cs"/>
            </a:endParaRPr>
          </a:p>
          <a:p>
            <a:pPr marL="0" marR="0" lvl="1" indent="0" algn="just" defTabSz="914400" rtl="0" eaLnBrk="1" fontAlgn="auto" latinLnBrk="0" hangingPunct="1">
              <a:lnSpc>
                <a:spcPct val="150000"/>
              </a:lnSpc>
              <a:spcBef>
                <a:spcPts val="300"/>
              </a:spcBef>
              <a:spcAft>
                <a:spcPts val="0"/>
              </a:spcAft>
              <a:buClrTx/>
              <a:buSzTx/>
              <a:buFontTx/>
              <a:buNone/>
              <a:tabLst/>
              <a:defRPr/>
            </a:pPr>
            <a:r>
              <a:rPr kumimoji="0" lang="en-ZA" sz="1600" b="0" i="0" u="none" strike="noStrike" kern="0" cap="none" spc="0" normalizeH="0" baseline="0" noProof="0" dirty="0">
                <a:ln>
                  <a:noFill/>
                </a:ln>
                <a:solidFill>
                  <a:srgbClr val="003399">
                    <a:lumMod val="75000"/>
                  </a:srgbClr>
                </a:solidFill>
                <a:effectLst/>
                <a:uLnTx/>
                <a:uFillTx/>
                <a:latin typeface="Century Gothic"/>
                <a:ea typeface="+mn-ea"/>
                <a:cs typeface="+mn-cs"/>
              </a:rPr>
              <a:t> </a:t>
            </a:r>
            <a:endParaRPr kumimoji="0" lang="en-ZA" sz="1000" b="0" i="0" u="none" strike="noStrike" kern="0" cap="none" spc="0" normalizeH="0" baseline="0" noProof="0" dirty="0">
              <a:ln>
                <a:noFill/>
              </a:ln>
              <a:solidFill>
                <a:srgbClr val="003399">
                  <a:lumMod val="75000"/>
                </a:srgbClr>
              </a:solidFill>
              <a:effectLst/>
              <a:uLnTx/>
              <a:uFillTx/>
              <a:latin typeface="Century Gothic"/>
              <a:ea typeface="+mn-ea"/>
              <a:cs typeface="+mn-cs"/>
            </a:endParaRPr>
          </a:p>
        </p:txBody>
      </p:sp>
      <p:sp>
        <p:nvSpPr>
          <p:cNvPr id="2" name="Title 1">
            <a:extLst>
              <a:ext uri="{FF2B5EF4-FFF2-40B4-BE49-F238E27FC236}">
                <a16:creationId xmlns:a16="http://schemas.microsoft.com/office/drawing/2014/main" xmlns="" id="{CD418F07-B230-D914-4583-1333467DC7B2}"/>
              </a:ext>
            </a:extLst>
          </p:cNvPr>
          <p:cNvSpPr>
            <a:spLocks noGrp="1"/>
          </p:cNvSpPr>
          <p:nvPr>
            <p:ph type="title"/>
          </p:nvPr>
        </p:nvSpPr>
        <p:spPr/>
        <p:txBody>
          <a:bodyPr/>
          <a:lstStyle/>
          <a:p>
            <a:pPr lvl="0"/>
            <a:r>
              <a:rPr lang="en-GB" dirty="0"/>
              <a:t>Overview of summary WCG performance</a:t>
            </a:r>
            <a:endParaRPr lang="en-US" dirty="0"/>
          </a:p>
        </p:txBody>
      </p:sp>
    </p:spTree>
    <p:extLst>
      <p:ext uri="{BB962C8B-B14F-4D97-AF65-F5344CB8AC3E}">
        <p14:creationId xmlns:p14="http://schemas.microsoft.com/office/powerpoint/2010/main" xmlns="" val="1431431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6FCF78BA-AED5-4FA9-9088-510D651484CB}"/>
              </a:ext>
            </a:extLst>
          </p:cNvPr>
          <p:cNvSpPr txBox="1"/>
          <p:nvPr/>
        </p:nvSpPr>
        <p:spPr>
          <a:xfrm>
            <a:off x="393701" y="1024033"/>
            <a:ext cx="11417745" cy="5265416"/>
          </a:xfrm>
          <a:prstGeom prst="rect">
            <a:avLst/>
          </a:prstGeom>
          <a:noFill/>
        </p:spPr>
        <p:txBody>
          <a:bodyPr wrap="square" rtlCol="0">
            <a:spAutoFit/>
          </a:bodyPr>
          <a:lstStyle/>
          <a:p>
            <a:pPr marL="0" marR="0" lvl="1" indent="0" algn="just"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entury Gothic"/>
                <a:ea typeface="+mn-ea"/>
                <a:cs typeface="+mn-cs"/>
              </a:rPr>
              <a:t>Jobs</a:t>
            </a:r>
          </a:p>
          <a:p>
            <a:pPr marL="0" marR="0" lvl="1" indent="0" algn="just"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Century Gothic"/>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Century Gothic"/>
                <a:ea typeface="+mn-ea"/>
                <a:cs typeface="+mn-cs"/>
              </a:rPr>
              <a:t>GDP growth rate for the Western Cape stood at 2% during Q1:2022/23</a:t>
            </a:r>
            <a:endParaRPr kumimoji="0" lang="en-US" sz="1600" b="0" i="0" u="none" strike="noStrike" kern="1200" cap="none" spc="0" normalizeH="0" baseline="0" noProof="0" dirty="0">
              <a:ln>
                <a:noFill/>
              </a:ln>
              <a:solidFill>
                <a:prstClr val="black"/>
              </a:solidFill>
              <a:effectLst/>
              <a:uLnTx/>
              <a:uFillTx/>
              <a:latin typeface="Century Gothic"/>
              <a:ea typeface="+mn-ea"/>
              <a:cs typeface="+mn-cs"/>
            </a:endParaRPr>
          </a:p>
          <a:p>
            <a:pPr marL="285750" indent="-285750" algn="just">
              <a:buFont typeface="Arial" panose="020B0604020202020204" pitchFamily="34" charset="0"/>
              <a:buChar char="•"/>
              <a:defRPr/>
            </a:pPr>
            <a:r>
              <a:rPr lang="en-GB" sz="1600" dirty="0">
                <a:solidFill>
                  <a:prstClr val="black"/>
                </a:solidFill>
                <a:latin typeface="Century Gothic"/>
              </a:rPr>
              <a:t>Number of people employed increased by 1.5%, </a:t>
            </a:r>
          </a:p>
          <a:p>
            <a:pPr marL="285750" indent="-285750" algn="just">
              <a:buFont typeface="Arial" panose="020B0604020202020204" pitchFamily="34" charset="0"/>
              <a:buChar char="•"/>
              <a:defRPr/>
            </a:pPr>
            <a:r>
              <a:rPr lang="en-GB" sz="1600" dirty="0">
                <a:solidFill>
                  <a:prstClr val="black"/>
                </a:solidFill>
                <a:latin typeface="Century Gothic"/>
              </a:rPr>
              <a:t>Official unemployment rate stood at 25.5%. </a:t>
            </a:r>
          </a:p>
          <a:p>
            <a:pPr marL="0" marR="0" lvl="0" indent="0" algn="just" defTabSz="914400" rtl="0" eaLnBrk="1" fontAlgn="auto" latinLnBrk="0" hangingPunct="1">
              <a:lnSpc>
                <a:spcPct val="15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entury Gothic"/>
              <a:ea typeface="+mn-ea"/>
              <a:cs typeface="+mn-cs"/>
            </a:endParaRPr>
          </a:p>
          <a:p>
            <a:pPr marL="0" marR="0" lvl="1" indent="0" algn="just"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entury Gothic"/>
                <a:ea typeface="+mn-ea"/>
                <a:cs typeface="+mn-cs"/>
              </a:rPr>
              <a:t>Safety </a:t>
            </a:r>
          </a:p>
          <a:p>
            <a:pPr marL="0" marR="0" lvl="1" indent="0" algn="just"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Century Gothic"/>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Century Gothic"/>
                <a:ea typeface="+mn-ea"/>
                <a:cs typeface="+mn-cs"/>
              </a:rPr>
              <a:t>Stabilisation in violent crime, with homicides in the Western Cape decreasing by 1%</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Century Gothic"/>
                <a:ea typeface="+mn-ea"/>
                <a:cs typeface="+mn-cs"/>
              </a:rPr>
              <a:t>11 priority areas in the Cape Metro recorded an 8% decrease in homicides </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solidFill>
                  <a:prstClr val="black"/>
                </a:solidFill>
                <a:latin typeface="Century Gothic"/>
              </a:rPr>
              <a:t>T</a:t>
            </a:r>
            <a:r>
              <a:rPr kumimoji="0" lang="en-GB" sz="1600" b="0" i="0" u="none" strike="noStrike" kern="1200" cap="none" spc="0" normalizeH="0" baseline="0" noProof="0" dirty="0">
                <a:ln>
                  <a:noFill/>
                </a:ln>
                <a:solidFill>
                  <a:prstClr val="black"/>
                </a:solidFill>
                <a:effectLst/>
                <a:uLnTx/>
                <a:uFillTx/>
                <a:latin typeface="Century Gothic"/>
                <a:ea typeface="+mn-ea"/>
                <a:cs typeface="+mn-cs"/>
              </a:rPr>
              <a:t>his accounted for 40.5% of all homicides in the Province</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Century Gothic"/>
                <a:ea typeface="+mn-ea"/>
                <a:cs typeface="+mn-cs"/>
              </a:rPr>
              <a:t>Almost half of all homicides occur during weekends and continue to be committed by firearms.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entury Gothic"/>
              <a:ea typeface="+mn-ea"/>
              <a:cs typeface="+mn-cs"/>
            </a:endParaRPr>
          </a:p>
          <a:p>
            <a:pPr marL="0" marR="0" lvl="1" indent="0" algn="just"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entury Gothic"/>
                <a:ea typeface="+mn-ea"/>
                <a:cs typeface="+mn-cs"/>
              </a:rPr>
              <a:t>Well-being</a:t>
            </a:r>
          </a:p>
          <a:p>
            <a:pPr marL="0" marR="0" lvl="1" indent="0" algn="just"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Century Gothic"/>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Century Gothic"/>
                <a:ea typeface="+mn-ea"/>
                <a:cs typeface="+mn-cs"/>
              </a:rPr>
              <a:t>76.12% of Grade 1 learners received formal Grade R education in Public Ordinary Schools. </a:t>
            </a:r>
            <a:endParaRPr kumimoji="0" lang="en-US" sz="1600" b="0" i="0" u="none" strike="noStrike" kern="1200" cap="none" spc="0" normalizeH="0" baseline="0" noProof="0" dirty="0">
              <a:ln>
                <a:noFill/>
              </a:ln>
              <a:solidFill>
                <a:prstClr val="black"/>
              </a:solidFill>
              <a:effectLst/>
              <a:uLnTx/>
              <a:uFillTx/>
              <a:latin typeface="Century Gothic"/>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Century Gothic"/>
                <a:ea typeface="+mn-ea"/>
                <a:cs typeface="+mn-cs"/>
              </a:rPr>
              <a:t>NEETs (Youth Not in Education, Employment or Training) aged 15 – 34 has risen by 22% since Q1:2020/21</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Century Gothic"/>
                <a:ea typeface="+mn-ea"/>
                <a:cs typeface="+mn-cs"/>
              </a:rPr>
              <a:t>Sharp surge in NEETS was more pronounced between Q1:2021/22 and Q1:2022/23, with an increase of 12%</a:t>
            </a:r>
            <a:endParaRPr kumimoji="0" lang="en-US" sz="1600" b="0" i="0" u="none" strike="noStrike" kern="1200" cap="none" spc="0" normalizeH="0" baseline="0" noProof="0" dirty="0">
              <a:ln>
                <a:noFill/>
              </a:ln>
              <a:solidFill>
                <a:prstClr val="black"/>
              </a:solidFill>
              <a:effectLst/>
              <a:uLnTx/>
              <a:uFillTx/>
              <a:latin typeface="Century Gothic"/>
              <a:ea typeface="+mn-ea"/>
              <a:cs typeface="+mn-cs"/>
            </a:endParaRPr>
          </a:p>
          <a:p>
            <a:pPr marL="0" marR="0" lvl="1" indent="0" algn="just" defTabSz="914400" rtl="0" eaLnBrk="1" fontAlgn="auto" latinLnBrk="0" hangingPunct="1">
              <a:lnSpc>
                <a:spcPct val="115000"/>
              </a:lnSpc>
              <a:spcBef>
                <a:spcPts val="300"/>
              </a:spcBef>
              <a:spcAft>
                <a:spcPts val="0"/>
              </a:spcAft>
              <a:buClrTx/>
              <a:buSzTx/>
              <a:buFontTx/>
              <a:buNone/>
              <a:tabLst/>
              <a:defRPr/>
            </a:pPr>
            <a:endParaRPr kumimoji="0" lang="en-ZA" sz="1600" b="0" i="0" u="none" strike="noStrike" kern="0" cap="none" spc="0" normalizeH="0" baseline="0" noProof="0" dirty="0">
              <a:ln>
                <a:noFill/>
              </a:ln>
              <a:solidFill>
                <a:prstClr val="black"/>
              </a:solidFill>
              <a:effectLst/>
              <a:uLnTx/>
              <a:uFillTx/>
              <a:latin typeface="Century Gothic"/>
              <a:ea typeface="+mn-ea"/>
              <a:cs typeface="+mn-cs"/>
            </a:endParaRPr>
          </a:p>
          <a:p>
            <a:pPr marL="0" marR="0" lvl="1" indent="0" algn="just" defTabSz="914400" rtl="0" eaLnBrk="1" fontAlgn="auto" latinLnBrk="0" hangingPunct="1">
              <a:lnSpc>
                <a:spcPct val="115000"/>
              </a:lnSpc>
              <a:spcBef>
                <a:spcPts val="300"/>
              </a:spcBef>
              <a:spcAft>
                <a:spcPts val="0"/>
              </a:spcAft>
              <a:buClrTx/>
              <a:buSzTx/>
              <a:buFontTx/>
              <a:buNone/>
              <a:tabLst/>
              <a:defRPr/>
            </a:pPr>
            <a:r>
              <a:rPr kumimoji="0" lang="en-ZA" sz="1600" b="0" i="0" u="none" strike="noStrike" kern="0" cap="none" spc="0" normalizeH="0" baseline="0" noProof="0" dirty="0">
                <a:ln>
                  <a:noFill/>
                </a:ln>
                <a:solidFill>
                  <a:srgbClr val="003399">
                    <a:lumMod val="75000"/>
                  </a:srgbClr>
                </a:solidFill>
                <a:effectLst/>
                <a:uLnTx/>
                <a:uFillTx/>
                <a:latin typeface="Century Gothic"/>
                <a:ea typeface="+mn-ea"/>
                <a:cs typeface="+mn-cs"/>
              </a:rPr>
              <a:t> </a:t>
            </a:r>
            <a:endParaRPr kumimoji="0" lang="en-ZA" sz="1000" b="0" i="0" u="none" strike="noStrike" kern="0" cap="none" spc="0" normalizeH="0" baseline="0" noProof="0" dirty="0">
              <a:ln>
                <a:noFill/>
              </a:ln>
              <a:solidFill>
                <a:srgbClr val="003399">
                  <a:lumMod val="75000"/>
                </a:srgbClr>
              </a:solidFill>
              <a:effectLst/>
              <a:uLnTx/>
              <a:uFillTx/>
              <a:latin typeface="Century Gothic"/>
              <a:ea typeface="+mn-ea"/>
              <a:cs typeface="+mn-cs"/>
            </a:endParaRPr>
          </a:p>
        </p:txBody>
      </p:sp>
      <p:sp>
        <p:nvSpPr>
          <p:cNvPr id="2" name="Title 1">
            <a:extLst>
              <a:ext uri="{FF2B5EF4-FFF2-40B4-BE49-F238E27FC236}">
                <a16:creationId xmlns:a16="http://schemas.microsoft.com/office/drawing/2014/main" xmlns="" id="{CD418F07-B230-D914-4583-1333467DC7B2}"/>
              </a:ext>
            </a:extLst>
          </p:cNvPr>
          <p:cNvSpPr>
            <a:spLocks noGrp="1"/>
          </p:cNvSpPr>
          <p:nvPr>
            <p:ph type="title"/>
          </p:nvPr>
        </p:nvSpPr>
        <p:spPr/>
        <p:txBody>
          <a:bodyPr/>
          <a:lstStyle/>
          <a:p>
            <a:pPr lvl="0"/>
            <a:r>
              <a:rPr lang="en-GB" dirty="0"/>
              <a:t>Overview of the socio-economic picture as measured by the outcomes </a:t>
            </a:r>
            <a:br>
              <a:rPr lang="en-GB" dirty="0"/>
            </a:br>
            <a:r>
              <a:rPr lang="en-GB" dirty="0"/>
              <a:t>in the PSIP </a:t>
            </a:r>
            <a:endParaRPr lang="en-US" dirty="0"/>
          </a:p>
        </p:txBody>
      </p:sp>
    </p:spTree>
    <p:extLst>
      <p:ext uri="{BB962C8B-B14F-4D97-AF65-F5344CB8AC3E}">
        <p14:creationId xmlns:p14="http://schemas.microsoft.com/office/powerpoint/2010/main" xmlns="" val="3706820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6FCF78BA-AED5-4FA9-9088-510D651484CB}"/>
              </a:ext>
            </a:extLst>
          </p:cNvPr>
          <p:cNvSpPr txBox="1"/>
          <p:nvPr/>
        </p:nvSpPr>
        <p:spPr>
          <a:xfrm>
            <a:off x="393701" y="963070"/>
            <a:ext cx="11417745" cy="5567999"/>
          </a:xfrm>
          <a:prstGeom prst="rect">
            <a:avLst/>
          </a:prstGeom>
          <a:noFill/>
        </p:spPr>
        <p:txBody>
          <a:bodyPr wrap="square" rtlCol="0">
            <a:spAutoFit/>
          </a:bodyPr>
          <a:lstStyle/>
          <a:p>
            <a:pPr marL="0" marR="0" lvl="1" indent="0" algn="just" defTabSz="914400" rtl="0" eaLnBrk="1" fontAlgn="auto" latinLnBrk="0" hangingPunct="1">
              <a:lnSpc>
                <a:spcPct val="115000"/>
              </a:lnSpc>
              <a:spcBef>
                <a:spcPts val="30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Century Gothic"/>
                <a:ea typeface="+mn-ea"/>
                <a:cs typeface="+mn-cs"/>
              </a:rPr>
              <a:t>Overview of </a:t>
            </a:r>
            <a:r>
              <a:rPr kumimoji="0" lang="en-US" sz="1400" b="1" i="0" u="sng" strike="noStrike" kern="0" cap="none" spc="0" normalizeH="0" baseline="0" noProof="0" dirty="0">
                <a:ln>
                  <a:noFill/>
                </a:ln>
                <a:solidFill>
                  <a:prstClr val="black"/>
                </a:solidFill>
                <a:effectLst/>
                <a:uLnTx/>
                <a:uFillTx/>
                <a:latin typeface="Century Gothic"/>
                <a:ea typeface="+mn-ea"/>
                <a:cs typeface="+mn-cs"/>
              </a:rPr>
              <a:t>Provincial</a:t>
            </a:r>
            <a:r>
              <a:rPr kumimoji="0" lang="en-US" sz="1400" b="1" i="0" u="none" strike="noStrike" kern="0" cap="none" spc="0" normalizeH="0" baseline="0" noProof="0" dirty="0">
                <a:ln>
                  <a:noFill/>
                </a:ln>
                <a:solidFill>
                  <a:prstClr val="black"/>
                </a:solidFill>
                <a:effectLst/>
                <a:uLnTx/>
                <a:uFillTx/>
                <a:latin typeface="Century Gothic"/>
                <a:ea typeface="+mn-ea"/>
                <a:cs typeface="+mn-cs"/>
              </a:rPr>
              <a:t> APP performance </a:t>
            </a:r>
          </a:p>
          <a:p>
            <a:pPr marL="0" marR="0" lvl="1" indent="0" algn="just" defTabSz="914400" rtl="0" eaLnBrk="1" fontAlgn="auto" latinLnBrk="0" hangingPunct="1">
              <a:lnSpc>
                <a:spcPct val="115000"/>
              </a:lnSpc>
              <a:spcBef>
                <a:spcPts val="30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entury Gothic"/>
                <a:ea typeface="+mn-ea"/>
                <a:cs typeface="+mn-cs"/>
              </a:rPr>
              <a:t>That overall, </a:t>
            </a:r>
            <a:r>
              <a:rPr kumimoji="0" lang="en-US" sz="1400" b="1" i="0" u="none" strike="noStrike" kern="0" cap="none" spc="0" normalizeH="0" baseline="0" noProof="0" dirty="0">
                <a:ln>
                  <a:noFill/>
                </a:ln>
                <a:solidFill>
                  <a:prstClr val="black"/>
                </a:solidFill>
                <a:effectLst/>
                <a:uLnTx/>
                <a:uFillTx/>
                <a:latin typeface="Century Gothic"/>
                <a:ea typeface="+mn-ea"/>
                <a:cs typeface="+mn-cs"/>
              </a:rPr>
              <a:t>388</a:t>
            </a:r>
            <a:r>
              <a:rPr kumimoji="0" lang="en-US" sz="1400" b="0" i="0" u="none" strike="noStrike" kern="0" cap="none" spc="0" normalizeH="0" baseline="0" noProof="0" dirty="0">
                <a:ln>
                  <a:noFill/>
                </a:ln>
                <a:solidFill>
                  <a:prstClr val="black"/>
                </a:solidFill>
                <a:effectLst/>
                <a:uLnTx/>
                <a:uFillTx/>
                <a:latin typeface="Century Gothic"/>
                <a:ea typeface="+mn-ea"/>
                <a:cs typeface="+mn-cs"/>
              </a:rPr>
              <a:t> of the 485 targets (or </a:t>
            </a:r>
            <a:r>
              <a:rPr kumimoji="0" lang="en-US" sz="1400" b="1" i="0" u="none" strike="noStrike" kern="0" cap="none" spc="0" normalizeH="0" baseline="0" noProof="0" dirty="0">
                <a:ln>
                  <a:noFill/>
                </a:ln>
                <a:solidFill>
                  <a:prstClr val="black"/>
                </a:solidFill>
                <a:effectLst/>
                <a:uLnTx/>
                <a:uFillTx/>
                <a:latin typeface="Century Gothic"/>
                <a:ea typeface="+mn-ea"/>
                <a:cs typeface="+mn-cs"/>
              </a:rPr>
              <a:t>80%</a:t>
            </a:r>
            <a:r>
              <a:rPr kumimoji="0" lang="en-US" sz="1400" b="0" i="0" u="none" strike="noStrike" kern="0" cap="none" spc="0" normalizeH="0" baseline="0" noProof="0" dirty="0">
                <a:ln>
                  <a:noFill/>
                </a:ln>
                <a:solidFill>
                  <a:prstClr val="black"/>
                </a:solidFill>
                <a:effectLst/>
                <a:uLnTx/>
                <a:uFillTx/>
                <a:latin typeface="Century Gothic"/>
                <a:ea typeface="+mn-ea"/>
                <a:cs typeface="+mn-cs"/>
              </a:rPr>
              <a:t>) were achieved through:</a:t>
            </a:r>
          </a:p>
          <a:p>
            <a:pPr marL="285750" marR="0" lvl="1" indent="-285750" algn="just" defTabSz="914400" rtl="0" eaLnBrk="1" fontAlgn="auto" latinLnBrk="0" hangingPunct="1">
              <a:lnSpc>
                <a:spcPct val="115000"/>
              </a:lnSpc>
              <a:spcBef>
                <a:spcPts val="30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a:ln>
                  <a:noFill/>
                </a:ln>
                <a:solidFill>
                  <a:prstClr val="black"/>
                </a:solidFill>
                <a:effectLst/>
                <a:uLnTx/>
                <a:uFillTx/>
                <a:latin typeface="Century Gothic"/>
                <a:ea typeface="+mn-ea"/>
                <a:cs typeface="+mn-cs"/>
              </a:rPr>
              <a:t>Departments - 324 out of 407 targets (or 80%); and</a:t>
            </a:r>
          </a:p>
          <a:p>
            <a:pPr marL="285750" marR="0" lvl="1" indent="-285750" algn="just" defTabSz="914400" rtl="0" eaLnBrk="1" fontAlgn="auto" latinLnBrk="0" hangingPunct="1">
              <a:lnSpc>
                <a:spcPct val="115000"/>
              </a:lnSpc>
              <a:spcBef>
                <a:spcPts val="30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a:ln>
                  <a:noFill/>
                </a:ln>
                <a:solidFill>
                  <a:prstClr val="black"/>
                </a:solidFill>
                <a:effectLst/>
                <a:uLnTx/>
                <a:uFillTx/>
                <a:latin typeface="Century Gothic"/>
                <a:ea typeface="+mn-ea"/>
                <a:cs typeface="+mn-cs"/>
              </a:rPr>
              <a:t>Public Entities - 64 out of 78 targets (or 82%).</a:t>
            </a:r>
          </a:p>
          <a:p>
            <a:pPr marL="285750" marR="0" lvl="1" indent="-285750" algn="just" defTabSz="914400" rtl="0" eaLnBrk="1" fontAlgn="auto" latinLnBrk="0" hangingPunct="1">
              <a:lnSpc>
                <a:spcPct val="115000"/>
              </a:lnSpc>
              <a:spcBef>
                <a:spcPts val="300"/>
              </a:spcBef>
              <a:spcAft>
                <a:spcPts val="0"/>
              </a:spcAft>
              <a:buClrTx/>
              <a:buSzTx/>
              <a:buFont typeface="Arial" panose="020B0604020202020204" pitchFamily="34" charset="0"/>
              <a:buChar char="•"/>
              <a:tabLst/>
              <a:defRPr/>
            </a:pPr>
            <a:endParaRPr kumimoji="0" lang="en-US" sz="400" b="0" i="0" u="none" strike="noStrike" kern="0" cap="none" spc="0" normalizeH="0" baseline="0" noProof="0" dirty="0">
              <a:ln>
                <a:noFill/>
              </a:ln>
              <a:solidFill>
                <a:prstClr val="black"/>
              </a:solidFill>
              <a:effectLst/>
              <a:uLnTx/>
              <a:uFillTx/>
              <a:latin typeface="Century Gothic"/>
              <a:ea typeface="+mn-ea"/>
              <a:cs typeface="+mn-cs"/>
            </a:endParaRPr>
          </a:p>
          <a:p>
            <a:pPr marL="0" marR="0" lvl="1" indent="0" algn="just" defTabSz="914400" rtl="0" eaLnBrk="1" fontAlgn="auto" latinLnBrk="0" hangingPunct="1">
              <a:lnSpc>
                <a:spcPct val="115000"/>
              </a:lnSpc>
              <a:spcBef>
                <a:spcPts val="30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Century Gothic"/>
                <a:ea typeface="+mn-ea"/>
                <a:cs typeface="+mn-cs"/>
              </a:rPr>
              <a:t>Overview of Provincial </a:t>
            </a:r>
            <a:r>
              <a:rPr kumimoji="0" lang="en-US" sz="1400" b="1" i="0" u="sng" strike="noStrike" kern="0" cap="none" spc="0" normalizeH="0" baseline="0" noProof="0" dirty="0">
                <a:ln>
                  <a:noFill/>
                </a:ln>
                <a:solidFill>
                  <a:prstClr val="black"/>
                </a:solidFill>
                <a:effectLst/>
                <a:uLnTx/>
                <a:uFillTx/>
                <a:latin typeface="Century Gothic"/>
                <a:ea typeface="+mn-ea"/>
                <a:cs typeface="+mn-cs"/>
              </a:rPr>
              <a:t>Departmental</a:t>
            </a:r>
            <a:r>
              <a:rPr kumimoji="0" lang="en-US" sz="1400" b="1" i="0" u="none" strike="noStrike" kern="0" cap="none" spc="0" normalizeH="0" baseline="0" noProof="0" dirty="0">
                <a:ln>
                  <a:noFill/>
                </a:ln>
                <a:solidFill>
                  <a:prstClr val="black"/>
                </a:solidFill>
                <a:effectLst/>
                <a:uLnTx/>
                <a:uFillTx/>
                <a:latin typeface="Century Gothic"/>
                <a:ea typeface="+mn-ea"/>
                <a:cs typeface="+mn-cs"/>
              </a:rPr>
              <a:t> APP performance </a:t>
            </a:r>
          </a:p>
          <a:p>
            <a:pPr marL="0" marR="0" lvl="1" indent="0" algn="just" defTabSz="914400" rtl="0" eaLnBrk="1" fontAlgn="auto" latinLnBrk="0" hangingPunct="1">
              <a:lnSpc>
                <a:spcPct val="115000"/>
              </a:lnSpc>
              <a:spcBef>
                <a:spcPts val="30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entury Gothic"/>
                <a:ea typeface="+mn-ea"/>
                <a:cs typeface="+mn-cs"/>
              </a:rPr>
              <a:t>Departments achieved </a:t>
            </a:r>
            <a:r>
              <a:rPr kumimoji="0" lang="en-US" sz="1400" b="1" i="0" u="none" strike="noStrike" kern="0" cap="none" spc="0" normalizeH="0" baseline="0" noProof="0" dirty="0">
                <a:ln>
                  <a:noFill/>
                </a:ln>
                <a:solidFill>
                  <a:prstClr val="black"/>
                </a:solidFill>
                <a:effectLst/>
                <a:uLnTx/>
                <a:uFillTx/>
                <a:latin typeface="Century Gothic"/>
                <a:ea typeface="+mn-ea"/>
                <a:cs typeface="+mn-cs"/>
              </a:rPr>
              <a:t>324</a:t>
            </a:r>
            <a:r>
              <a:rPr kumimoji="0" lang="en-US" sz="1400" b="0" i="0" u="none" strike="noStrike" kern="0" cap="none" spc="0" normalizeH="0" baseline="0" noProof="0" dirty="0">
                <a:ln>
                  <a:noFill/>
                </a:ln>
                <a:solidFill>
                  <a:prstClr val="black"/>
                </a:solidFill>
                <a:effectLst/>
                <a:uLnTx/>
                <a:uFillTx/>
                <a:latin typeface="Century Gothic"/>
                <a:ea typeface="+mn-ea"/>
                <a:cs typeface="+mn-cs"/>
              </a:rPr>
              <a:t> out of 407 targets (or </a:t>
            </a:r>
            <a:r>
              <a:rPr kumimoji="0" lang="en-US" sz="1400" b="1" i="0" u="none" strike="noStrike" kern="0" cap="none" spc="0" normalizeH="0" baseline="0" noProof="0" dirty="0">
                <a:ln>
                  <a:noFill/>
                </a:ln>
                <a:solidFill>
                  <a:prstClr val="black"/>
                </a:solidFill>
                <a:effectLst/>
                <a:uLnTx/>
                <a:uFillTx/>
                <a:latin typeface="Century Gothic"/>
                <a:ea typeface="+mn-ea"/>
                <a:cs typeface="+mn-cs"/>
              </a:rPr>
              <a:t>80%</a:t>
            </a:r>
            <a:r>
              <a:rPr kumimoji="0" lang="en-US" sz="1400" b="0" i="0" u="none" strike="noStrike" kern="0" cap="none" spc="0" normalizeH="0" baseline="0" noProof="0" dirty="0">
                <a:ln>
                  <a:noFill/>
                </a:ln>
                <a:solidFill>
                  <a:prstClr val="black"/>
                </a:solidFill>
                <a:effectLst/>
                <a:uLnTx/>
                <a:uFillTx/>
                <a:latin typeface="Century Gothic"/>
                <a:ea typeface="+mn-ea"/>
                <a:cs typeface="+mn-cs"/>
              </a:rPr>
              <a:t>) with </a:t>
            </a:r>
            <a:r>
              <a:rPr kumimoji="0" lang="en-US" sz="1400" b="1" i="0" u="none" strike="noStrike" kern="0" cap="none" spc="0" normalizeH="0" baseline="0" noProof="0" dirty="0">
                <a:ln>
                  <a:noFill/>
                </a:ln>
                <a:solidFill>
                  <a:prstClr val="black"/>
                </a:solidFill>
                <a:effectLst/>
                <a:uLnTx/>
                <a:uFillTx/>
                <a:latin typeface="Century Gothic"/>
                <a:ea typeface="+mn-ea"/>
                <a:cs typeface="+mn-cs"/>
              </a:rPr>
              <a:t>3</a:t>
            </a:r>
            <a:r>
              <a:rPr kumimoji="0" lang="en-US" sz="1400" b="0" i="0" u="none" strike="noStrike" kern="0" cap="none" spc="0" normalizeH="0" baseline="0" noProof="0" dirty="0">
                <a:ln>
                  <a:noFill/>
                </a:ln>
                <a:solidFill>
                  <a:prstClr val="black"/>
                </a:solidFill>
                <a:effectLst/>
                <a:uLnTx/>
                <a:uFillTx/>
                <a:latin typeface="Century Gothic"/>
                <a:ea typeface="+mn-ea"/>
                <a:cs typeface="+mn-cs"/>
              </a:rPr>
              <a:t> out of 13 departments achieving </a:t>
            </a:r>
            <a:r>
              <a:rPr kumimoji="0" lang="en-US" sz="1400" b="1" i="0" u="none" strike="noStrike" kern="0" cap="none" spc="0" normalizeH="0" baseline="0" noProof="0" dirty="0">
                <a:ln>
                  <a:noFill/>
                </a:ln>
                <a:solidFill>
                  <a:prstClr val="black"/>
                </a:solidFill>
                <a:effectLst/>
                <a:uLnTx/>
                <a:uFillTx/>
                <a:latin typeface="Century Gothic"/>
                <a:ea typeface="+mn-ea"/>
                <a:cs typeface="+mn-cs"/>
              </a:rPr>
              <a:t>all</a:t>
            </a:r>
            <a:r>
              <a:rPr kumimoji="0" lang="en-US" sz="1400" b="0" i="0" u="none" strike="noStrike" kern="0" cap="none" spc="0" normalizeH="0" baseline="0" noProof="0" dirty="0">
                <a:ln>
                  <a:noFill/>
                </a:ln>
                <a:solidFill>
                  <a:prstClr val="black"/>
                </a:solidFill>
                <a:effectLst/>
                <a:uLnTx/>
                <a:uFillTx/>
                <a:latin typeface="Century Gothic"/>
                <a:ea typeface="+mn-ea"/>
                <a:cs typeface="+mn-cs"/>
              </a:rPr>
              <a:t> their targets. Furthermore, </a:t>
            </a:r>
            <a:r>
              <a:rPr kumimoji="0" lang="en-US" sz="1400" b="1" i="0" u="none" strike="noStrike" kern="0" cap="none" spc="0" normalizeH="0" baseline="0" noProof="0" dirty="0">
                <a:ln>
                  <a:noFill/>
                </a:ln>
                <a:solidFill>
                  <a:prstClr val="black"/>
                </a:solidFill>
                <a:effectLst/>
                <a:uLnTx/>
                <a:uFillTx/>
                <a:latin typeface="Century Gothic"/>
                <a:ea typeface="+mn-ea"/>
                <a:cs typeface="+mn-cs"/>
              </a:rPr>
              <a:t>52</a:t>
            </a:r>
            <a:r>
              <a:rPr kumimoji="0" lang="en-US" sz="1400" b="0" i="0" u="none" strike="noStrike" kern="0" cap="none" spc="0" normalizeH="0" baseline="0" noProof="0" dirty="0">
                <a:ln>
                  <a:noFill/>
                </a:ln>
                <a:solidFill>
                  <a:prstClr val="black"/>
                </a:solidFill>
                <a:effectLst/>
                <a:uLnTx/>
                <a:uFillTx/>
                <a:latin typeface="Century Gothic"/>
                <a:ea typeface="+mn-ea"/>
                <a:cs typeface="+mn-cs"/>
              </a:rPr>
              <a:t> (or </a:t>
            </a:r>
            <a:r>
              <a:rPr kumimoji="0" lang="en-US" sz="1400" b="1" i="0" u="none" strike="noStrike" kern="0" cap="none" spc="0" normalizeH="0" baseline="0" noProof="0" dirty="0">
                <a:ln>
                  <a:noFill/>
                </a:ln>
                <a:solidFill>
                  <a:prstClr val="black"/>
                </a:solidFill>
                <a:effectLst/>
                <a:uLnTx/>
                <a:uFillTx/>
                <a:latin typeface="Century Gothic"/>
                <a:ea typeface="+mn-ea"/>
                <a:cs typeface="+mn-cs"/>
              </a:rPr>
              <a:t>13%</a:t>
            </a:r>
            <a:r>
              <a:rPr kumimoji="0" lang="en-US" sz="1400" b="0" i="0" u="none" strike="noStrike" kern="0" cap="none" spc="0" normalizeH="0" baseline="0" noProof="0" dirty="0">
                <a:ln>
                  <a:noFill/>
                </a:ln>
                <a:solidFill>
                  <a:prstClr val="black"/>
                </a:solidFill>
                <a:effectLst/>
                <a:uLnTx/>
                <a:uFillTx/>
                <a:latin typeface="Century Gothic"/>
                <a:ea typeface="+mn-ea"/>
                <a:cs typeface="+mn-cs"/>
              </a:rPr>
              <a:t>) of Quarter One’s (1) targets were partially achieved, and </a:t>
            </a:r>
            <a:r>
              <a:rPr kumimoji="0" lang="en-US" sz="1400" b="1" i="0" u="none" strike="noStrike" kern="0" cap="none" spc="0" normalizeH="0" baseline="0" noProof="0" dirty="0">
                <a:ln>
                  <a:noFill/>
                </a:ln>
                <a:solidFill>
                  <a:prstClr val="black"/>
                </a:solidFill>
                <a:effectLst/>
                <a:uLnTx/>
                <a:uFillTx/>
                <a:latin typeface="Century Gothic"/>
                <a:ea typeface="+mn-ea"/>
                <a:cs typeface="+mn-cs"/>
              </a:rPr>
              <a:t>31</a:t>
            </a:r>
            <a:r>
              <a:rPr kumimoji="0" lang="en-US" sz="1400" b="0" i="0" u="none" strike="noStrike" kern="0" cap="none" spc="0" normalizeH="0" baseline="0" noProof="0" dirty="0">
                <a:ln>
                  <a:noFill/>
                </a:ln>
                <a:solidFill>
                  <a:prstClr val="black"/>
                </a:solidFill>
                <a:effectLst/>
                <a:uLnTx/>
                <a:uFillTx/>
                <a:latin typeface="Century Gothic"/>
                <a:ea typeface="+mn-ea"/>
                <a:cs typeface="+mn-cs"/>
              </a:rPr>
              <a:t> (or </a:t>
            </a:r>
            <a:r>
              <a:rPr kumimoji="0" lang="en-US" sz="1400" b="1" i="0" u="none" strike="noStrike" kern="0" cap="none" spc="0" normalizeH="0" baseline="0" noProof="0" dirty="0">
                <a:ln>
                  <a:noFill/>
                </a:ln>
                <a:solidFill>
                  <a:prstClr val="black"/>
                </a:solidFill>
                <a:effectLst/>
                <a:uLnTx/>
                <a:uFillTx/>
                <a:latin typeface="Century Gothic"/>
                <a:ea typeface="+mn-ea"/>
                <a:cs typeface="+mn-cs"/>
              </a:rPr>
              <a:t>8%</a:t>
            </a:r>
            <a:r>
              <a:rPr kumimoji="0" lang="en-US" sz="1400" b="0" i="0" u="none" strike="noStrike" kern="0" cap="none" spc="0" normalizeH="0" baseline="0" noProof="0" dirty="0">
                <a:ln>
                  <a:noFill/>
                </a:ln>
                <a:solidFill>
                  <a:prstClr val="black"/>
                </a:solidFill>
                <a:effectLst/>
                <a:uLnTx/>
                <a:uFillTx/>
                <a:latin typeface="Century Gothic"/>
                <a:ea typeface="+mn-ea"/>
                <a:cs typeface="+mn-cs"/>
              </a:rPr>
              <a:t>) were not achieved. The departmental clusters performed as follows:</a:t>
            </a:r>
          </a:p>
          <a:p>
            <a:pPr marL="285750" marR="0" lvl="1" indent="-285750" algn="just" defTabSz="914400" rtl="0" eaLnBrk="1" fontAlgn="auto" latinLnBrk="0" hangingPunct="1">
              <a:lnSpc>
                <a:spcPct val="115000"/>
              </a:lnSpc>
              <a:spcBef>
                <a:spcPts val="30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a:ln>
                  <a:noFill/>
                </a:ln>
                <a:solidFill>
                  <a:prstClr val="black"/>
                </a:solidFill>
                <a:effectLst/>
                <a:uLnTx/>
                <a:uFillTx/>
                <a:latin typeface="Century Gothic"/>
                <a:ea typeface="+mn-ea"/>
                <a:cs typeface="+mn-cs"/>
              </a:rPr>
              <a:t>Governance Cluster	= 94%</a:t>
            </a:r>
          </a:p>
          <a:p>
            <a:pPr marL="285750" marR="0" lvl="1" indent="-285750" algn="just" defTabSz="914400" rtl="0" eaLnBrk="1" fontAlgn="auto" latinLnBrk="0" hangingPunct="1">
              <a:lnSpc>
                <a:spcPct val="115000"/>
              </a:lnSpc>
              <a:spcBef>
                <a:spcPts val="30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a:ln>
                  <a:noFill/>
                </a:ln>
                <a:solidFill>
                  <a:prstClr val="black"/>
                </a:solidFill>
                <a:effectLst/>
                <a:uLnTx/>
                <a:uFillTx/>
                <a:latin typeface="Century Gothic"/>
                <a:ea typeface="+mn-ea"/>
                <a:cs typeface="+mn-cs"/>
              </a:rPr>
              <a:t>Social Cluster		= 72%</a:t>
            </a:r>
          </a:p>
          <a:p>
            <a:pPr marL="285750" marR="0" lvl="1" indent="-285750" algn="just" defTabSz="914400" rtl="0" eaLnBrk="1" fontAlgn="auto" latinLnBrk="0" hangingPunct="1">
              <a:lnSpc>
                <a:spcPct val="115000"/>
              </a:lnSpc>
              <a:spcBef>
                <a:spcPts val="30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a:ln>
                  <a:noFill/>
                </a:ln>
                <a:solidFill>
                  <a:prstClr val="black"/>
                </a:solidFill>
                <a:effectLst/>
                <a:uLnTx/>
                <a:uFillTx/>
                <a:latin typeface="Century Gothic"/>
                <a:ea typeface="+mn-ea"/>
                <a:cs typeface="+mn-cs"/>
              </a:rPr>
              <a:t>Economic Cluster		= 80%</a:t>
            </a:r>
          </a:p>
          <a:p>
            <a:pPr marL="285750" marR="0" lvl="1" indent="-285750" algn="just" defTabSz="914400" rtl="0" eaLnBrk="1" fontAlgn="auto" latinLnBrk="0" hangingPunct="1">
              <a:lnSpc>
                <a:spcPct val="115000"/>
              </a:lnSpc>
              <a:spcBef>
                <a:spcPts val="300"/>
              </a:spcBef>
              <a:spcAft>
                <a:spcPts val="0"/>
              </a:spcAft>
              <a:buClrTx/>
              <a:buSzTx/>
              <a:buFont typeface="Arial" panose="020B0604020202020204" pitchFamily="34" charset="0"/>
              <a:buChar char="•"/>
              <a:tabLst/>
              <a:defRPr/>
            </a:pPr>
            <a:endParaRPr kumimoji="0" lang="en-US" sz="400" b="0" i="0" u="none" strike="noStrike" kern="0" cap="none" spc="0" normalizeH="0" baseline="0" noProof="0" dirty="0">
              <a:ln>
                <a:noFill/>
              </a:ln>
              <a:solidFill>
                <a:prstClr val="black"/>
              </a:solidFill>
              <a:effectLst/>
              <a:uLnTx/>
              <a:uFillTx/>
              <a:latin typeface="Century Gothic"/>
              <a:ea typeface="+mn-ea"/>
              <a:cs typeface="+mn-cs"/>
            </a:endParaRPr>
          </a:p>
          <a:p>
            <a:pPr marL="0" marR="0" lvl="1" indent="0" algn="just" defTabSz="914400" rtl="0" eaLnBrk="1" fontAlgn="auto" latinLnBrk="0" hangingPunct="1">
              <a:lnSpc>
                <a:spcPct val="115000"/>
              </a:lnSpc>
              <a:spcBef>
                <a:spcPts val="30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Century Gothic"/>
                <a:ea typeface="+mn-ea"/>
                <a:cs typeface="+mn-cs"/>
              </a:rPr>
              <a:t>Overview of Provincial </a:t>
            </a:r>
            <a:r>
              <a:rPr kumimoji="0" lang="en-US" sz="1400" b="1" i="0" u="sng" strike="noStrike" kern="0" cap="none" spc="0" normalizeH="0" baseline="0" noProof="0" dirty="0">
                <a:ln>
                  <a:noFill/>
                </a:ln>
                <a:solidFill>
                  <a:prstClr val="black"/>
                </a:solidFill>
                <a:effectLst/>
                <a:uLnTx/>
                <a:uFillTx/>
                <a:latin typeface="Century Gothic"/>
                <a:ea typeface="+mn-ea"/>
                <a:cs typeface="+mn-cs"/>
              </a:rPr>
              <a:t>Entity</a:t>
            </a:r>
            <a:r>
              <a:rPr kumimoji="0" lang="en-US" sz="1400" b="1" i="0" u="none" strike="noStrike" kern="0" cap="none" spc="0" normalizeH="0" baseline="0" noProof="0" dirty="0">
                <a:ln>
                  <a:noFill/>
                </a:ln>
                <a:solidFill>
                  <a:prstClr val="black"/>
                </a:solidFill>
                <a:effectLst/>
                <a:uLnTx/>
                <a:uFillTx/>
                <a:latin typeface="Century Gothic"/>
                <a:ea typeface="+mn-ea"/>
                <a:cs typeface="+mn-cs"/>
              </a:rPr>
              <a:t> APP performance</a:t>
            </a:r>
          </a:p>
          <a:p>
            <a:pPr marL="0" marR="0" lvl="1" indent="0" algn="just" defTabSz="914400" rtl="0" eaLnBrk="1" fontAlgn="auto" latinLnBrk="0" hangingPunct="1">
              <a:lnSpc>
                <a:spcPct val="115000"/>
              </a:lnSpc>
              <a:spcBef>
                <a:spcPts val="30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entury Gothic"/>
                <a:ea typeface="+mn-ea"/>
                <a:cs typeface="+mn-cs"/>
              </a:rPr>
              <a:t>Public Entities achieved </a:t>
            </a:r>
            <a:r>
              <a:rPr kumimoji="0" lang="en-US" sz="1400" b="1" i="0" u="none" strike="noStrike" kern="0" cap="none" spc="0" normalizeH="0" baseline="0" noProof="0" dirty="0">
                <a:ln>
                  <a:noFill/>
                </a:ln>
                <a:solidFill>
                  <a:prstClr val="black"/>
                </a:solidFill>
                <a:effectLst/>
                <a:uLnTx/>
                <a:uFillTx/>
                <a:latin typeface="Century Gothic"/>
                <a:ea typeface="+mn-ea"/>
                <a:cs typeface="+mn-cs"/>
              </a:rPr>
              <a:t>64</a:t>
            </a:r>
            <a:r>
              <a:rPr kumimoji="0" lang="en-US" sz="1400" b="0" i="0" u="none" strike="noStrike" kern="0" cap="none" spc="0" normalizeH="0" baseline="0" noProof="0" dirty="0">
                <a:ln>
                  <a:noFill/>
                </a:ln>
                <a:solidFill>
                  <a:prstClr val="black"/>
                </a:solidFill>
                <a:effectLst/>
                <a:uLnTx/>
                <a:uFillTx/>
                <a:latin typeface="Century Gothic"/>
                <a:ea typeface="+mn-ea"/>
                <a:cs typeface="+mn-cs"/>
              </a:rPr>
              <a:t> out of 78 targets (or </a:t>
            </a:r>
            <a:r>
              <a:rPr kumimoji="0" lang="en-US" sz="1400" b="1" i="0" u="none" strike="noStrike" kern="0" cap="none" spc="0" normalizeH="0" baseline="0" noProof="0" dirty="0">
                <a:ln>
                  <a:noFill/>
                </a:ln>
                <a:solidFill>
                  <a:prstClr val="black"/>
                </a:solidFill>
                <a:effectLst/>
                <a:uLnTx/>
                <a:uFillTx/>
                <a:latin typeface="Century Gothic"/>
                <a:ea typeface="+mn-ea"/>
                <a:cs typeface="+mn-cs"/>
              </a:rPr>
              <a:t>82%</a:t>
            </a:r>
            <a:r>
              <a:rPr kumimoji="0" lang="en-US" sz="1400" b="0" i="0" u="none" strike="noStrike" kern="0" cap="none" spc="0" normalizeH="0" baseline="0" noProof="0" dirty="0">
                <a:ln>
                  <a:noFill/>
                </a:ln>
                <a:solidFill>
                  <a:prstClr val="black"/>
                </a:solidFill>
                <a:effectLst/>
                <a:uLnTx/>
                <a:uFillTx/>
                <a:latin typeface="Century Gothic"/>
                <a:ea typeface="+mn-ea"/>
                <a:cs typeface="+mn-cs"/>
              </a:rPr>
              <a:t>) with </a:t>
            </a:r>
            <a:r>
              <a:rPr kumimoji="0" lang="en-US" sz="1400" b="1" i="0" u="none" strike="noStrike" kern="0" cap="none" spc="0" normalizeH="0" baseline="0" noProof="0" dirty="0">
                <a:ln>
                  <a:noFill/>
                </a:ln>
                <a:solidFill>
                  <a:prstClr val="black"/>
                </a:solidFill>
                <a:effectLst/>
                <a:uLnTx/>
                <a:uFillTx/>
                <a:latin typeface="Century Gothic"/>
                <a:ea typeface="+mn-ea"/>
                <a:cs typeface="+mn-cs"/>
              </a:rPr>
              <a:t>5</a:t>
            </a:r>
            <a:r>
              <a:rPr kumimoji="0" lang="en-US" sz="1400" b="0" i="0" u="none" strike="noStrike" kern="0" cap="none" spc="0" normalizeH="0" baseline="0" noProof="0" dirty="0">
                <a:ln>
                  <a:noFill/>
                </a:ln>
                <a:solidFill>
                  <a:prstClr val="black"/>
                </a:solidFill>
                <a:effectLst/>
                <a:uLnTx/>
                <a:uFillTx/>
                <a:latin typeface="Century Gothic"/>
                <a:ea typeface="+mn-ea"/>
                <a:cs typeface="+mn-cs"/>
              </a:rPr>
              <a:t> out of 11 public entities achieving </a:t>
            </a:r>
            <a:r>
              <a:rPr kumimoji="0" lang="en-US" sz="1400" b="1" i="0" u="none" strike="noStrike" kern="0" cap="none" spc="0" normalizeH="0" baseline="0" noProof="0" dirty="0">
                <a:ln>
                  <a:noFill/>
                </a:ln>
                <a:solidFill>
                  <a:prstClr val="black"/>
                </a:solidFill>
                <a:effectLst/>
                <a:uLnTx/>
                <a:uFillTx/>
                <a:latin typeface="Century Gothic"/>
                <a:ea typeface="+mn-ea"/>
                <a:cs typeface="+mn-cs"/>
              </a:rPr>
              <a:t>all</a:t>
            </a:r>
            <a:r>
              <a:rPr kumimoji="0" lang="en-US" sz="1400" b="0" i="0" u="none" strike="noStrike" kern="0" cap="none" spc="0" normalizeH="0" baseline="0" noProof="0" dirty="0">
                <a:ln>
                  <a:noFill/>
                </a:ln>
                <a:solidFill>
                  <a:prstClr val="black"/>
                </a:solidFill>
                <a:effectLst/>
                <a:uLnTx/>
                <a:uFillTx/>
                <a:latin typeface="Century Gothic"/>
                <a:ea typeface="+mn-ea"/>
                <a:cs typeface="+mn-cs"/>
              </a:rPr>
              <a:t> their targets, with 1 public entity not having a first quarterly target. Furthermore, </a:t>
            </a:r>
            <a:r>
              <a:rPr kumimoji="0" lang="en-US" sz="1400" b="1" i="0" u="none" strike="noStrike" kern="0" cap="none" spc="0" normalizeH="0" baseline="0" noProof="0" dirty="0">
                <a:ln>
                  <a:noFill/>
                </a:ln>
                <a:solidFill>
                  <a:prstClr val="black"/>
                </a:solidFill>
                <a:effectLst/>
                <a:uLnTx/>
                <a:uFillTx/>
                <a:latin typeface="Century Gothic"/>
                <a:ea typeface="+mn-ea"/>
                <a:cs typeface="+mn-cs"/>
              </a:rPr>
              <a:t>eight (8) (or 10%) </a:t>
            </a:r>
            <a:r>
              <a:rPr kumimoji="0" lang="en-US" sz="1400" b="0" i="0" u="none" strike="noStrike" kern="0" cap="none" spc="0" normalizeH="0" baseline="0" noProof="0" dirty="0">
                <a:ln>
                  <a:noFill/>
                </a:ln>
                <a:solidFill>
                  <a:prstClr val="black"/>
                </a:solidFill>
                <a:effectLst/>
                <a:uLnTx/>
                <a:uFillTx/>
                <a:latin typeface="Century Gothic"/>
                <a:ea typeface="+mn-ea"/>
                <a:cs typeface="+mn-cs"/>
              </a:rPr>
              <a:t>of the total of 78 quarter one (1) targets were partially achieved, and </a:t>
            </a:r>
            <a:r>
              <a:rPr kumimoji="0" lang="en-US" sz="1400" b="1" i="0" u="none" strike="noStrike" kern="0" cap="none" spc="0" normalizeH="0" baseline="0" noProof="0" dirty="0">
                <a:ln>
                  <a:noFill/>
                </a:ln>
                <a:solidFill>
                  <a:prstClr val="black"/>
                </a:solidFill>
                <a:effectLst/>
                <a:uLnTx/>
                <a:uFillTx/>
                <a:latin typeface="Century Gothic"/>
                <a:ea typeface="+mn-ea"/>
                <a:cs typeface="+mn-cs"/>
              </a:rPr>
              <a:t>six (6) (or 8%) </a:t>
            </a:r>
            <a:r>
              <a:rPr kumimoji="0" lang="en-US" sz="1400" b="0" i="0" u="none" strike="noStrike" kern="0" cap="none" spc="0" normalizeH="0" baseline="0" noProof="0" dirty="0">
                <a:ln>
                  <a:noFill/>
                </a:ln>
                <a:solidFill>
                  <a:prstClr val="black"/>
                </a:solidFill>
                <a:effectLst/>
                <a:uLnTx/>
                <a:uFillTx/>
                <a:latin typeface="Century Gothic"/>
                <a:ea typeface="+mn-ea"/>
                <a:cs typeface="+mn-cs"/>
              </a:rPr>
              <a:t>were not achieved. The public entities clusters performed as follows:</a:t>
            </a:r>
          </a:p>
          <a:p>
            <a:pPr marL="1079500" marR="0" lvl="1" indent="-285750" algn="just" defTabSz="914400" rtl="0" eaLnBrk="1" fontAlgn="auto" latinLnBrk="0" hangingPunct="1">
              <a:lnSpc>
                <a:spcPct val="115000"/>
              </a:lnSpc>
              <a:spcBef>
                <a:spcPts val="30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a:ln>
                  <a:noFill/>
                </a:ln>
                <a:solidFill>
                  <a:prstClr val="black"/>
                </a:solidFill>
                <a:effectLst/>
                <a:uLnTx/>
                <a:uFillTx/>
                <a:latin typeface="Century Gothic"/>
                <a:ea typeface="+mn-ea"/>
                <a:cs typeface="+mn-cs"/>
              </a:rPr>
              <a:t>Governance Cluster	= 100%</a:t>
            </a:r>
          </a:p>
          <a:p>
            <a:pPr marL="1079500" marR="0" lvl="1" indent="-285750" algn="just" defTabSz="914400" rtl="0" eaLnBrk="1" fontAlgn="auto" latinLnBrk="0" hangingPunct="1">
              <a:lnSpc>
                <a:spcPct val="115000"/>
              </a:lnSpc>
              <a:spcBef>
                <a:spcPts val="30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a:ln>
                  <a:noFill/>
                </a:ln>
                <a:solidFill>
                  <a:prstClr val="black"/>
                </a:solidFill>
                <a:effectLst/>
                <a:uLnTx/>
                <a:uFillTx/>
                <a:latin typeface="Century Gothic"/>
                <a:ea typeface="+mn-ea"/>
                <a:cs typeface="+mn-cs"/>
              </a:rPr>
              <a:t>Social Cluster	   	= 76%</a:t>
            </a:r>
          </a:p>
          <a:p>
            <a:pPr marL="1079500" marR="0" lvl="1" indent="-285750" algn="just" defTabSz="914400" rtl="0" eaLnBrk="1" fontAlgn="auto" latinLnBrk="0" hangingPunct="1">
              <a:lnSpc>
                <a:spcPct val="115000"/>
              </a:lnSpc>
              <a:spcBef>
                <a:spcPts val="30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a:ln>
                  <a:noFill/>
                </a:ln>
                <a:solidFill>
                  <a:prstClr val="black"/>
                </a:solidFill>
                <a:effectLst/>
                <a:uLnTx/>
                <a:uFillTx/>
                <a:latin typeface="Century Gothic"/>
                <a:ea typeface="+mn-ea"/>
                <a:cs typeface="+mn-cs"/>
              </a:rPr>
              <a:t>Economic Cluster		= 80%</a:t>
            </a:r>
          </a:p>
          <a:p>
            <a:pPr marL="0" marR="0" lvl="1" indent="0" algn="just" defTabSz="914400" rtl="0" eaLnBrk="1" fontAlgn="auto" latinLnBrk="0" hangingPunct="1">
              <a:lnSpc>
                <a:spcPct val="115000"/>
              </a:lnSpc>
              <a:spcBef>
                <a:spcPts val="300"/>
              </a:spcBef>
              <a:spcAft>
                <a:spcPts val="0"/>
              </a:spcAft>
              <a:buClrTx/>
              <a:buSzTx/>
              <a:buFontTx/>
              <a:buNone/>
              <a:tabLst/>
              <a:defRPr/>
            </a:pPr>
            <a:r>
              <a:rPr kumimoji="0" lang="en-US" sz="1600" b="0" i="0" u="none" strike="noStrike" kern="0" cap="none" spc="0" normalizeH="0" baseline="0" noProof="0" dirty="0">
                <a:ln>
                  <a:noFill/>
                </a:ln>
                <a:solidFill>
                  <a:prstClr val="black"/>
                </a:solidFill>
                <a:effectLst/>
                <a:uLnTx/>
                <a:uFillTx/>
                <a:latin typeface="Century Gothic"/>
                <a:ea typeface="+mn-ea"/>
                <a:cs typeface="+mn-cs"/>
              </a:rPr>
              <a:t> </a:t>
            </a:r>
          </a:p>
        </p:txBody>
      </p:sp>
      <p:sp>
        <p:nvSpPr>
          <p:cNvPr id="2" name="Title 1">
            <a:extLst>
              <a:ext uri="{FF2B5EF4-FFF2-40B4-BE49-F238E27FC236}">
                <a16:creationId xmlns:a16="http://schemas.microsoft.com/office/drawing/2014/main" xmlns="" id="{CD418F07-B230-D914-4583-1333467DC7B2}"/>
              </a:ext>
            </a:extLst>
          </p:cNvPr>
          <p:cNvSpPr>
            <a:spLocks noGrp="1"/>
          </p:cNvSpPr>
          <p:nvPr>
            <p:ph type="title"/>
          </p:nvPr>
        </p:nvSpPr>
        <p:spPr/>
        <p:txBody>
          <a:bodyPr/>
          <a:lstStyle/>
          <a:p>
            <a:pPr lvl="0"/>
            <a:r>
              <a:rPr lang="en-GB" dirty="0"/>
              <a:t>Overview of delivery trends for performance indicators</a:t>
            </a:r>
            <a:endParaRPr lang="en-US" sz="1600" dirty="0"/>
          </a:p>
        </p:txBody>
      </p:sp>
    </p:spTree>
    <p:extLst>
      <p:ext uri="{BB962C8B-B14F-4D97-AF65-F5344CB8AC3E}">
        <p14:creationId xmlns:p14="http://schemas.microsoft.com/office/powerpoint/2010/main" xmlns="" val="287013141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7.xml><?xml version="1.0" encoding="utf-8"?>
<p:tagLst xmlns:a="http://schemas.openxmlformats.org/drawingml/2006/main" xmlns:r="http://schemas.openxmlformats.org/officeDocument/2006/relationships" xmlns:p="http://schemas.openxmlformats.org/presentationml/2006/main">
  <p:tag name="SMARTBOX_SB6" val="W7sZ06LbXOADmgFMdiD8S7mwauFqwXJB"/>
  <p:tag name="SMARTBOX_SB8" val="5zbCZmvvwdXViW/PdaUP0A=="/>
  <p:tag name="SMARTBOX_SB7" val="okpar52XqDQrSAOpqNqg5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heme/theme1.xml><?xml version="1.0" encoding="utf-8"?>
<a:theme xmlns:a="http://schemas.openxmlformats.org/drawingml/2006/main" name="WCG-PPT Master-121022-amc">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1_WCG-PPT Master-121022-amc">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22568</TotalTime>
  <Words>3550</Words>
  <Application>Microsoft Office PowerPoint</Application>
  <PresentationFormat>Custom</PresentationFormat>
  <Paragraphs>492</Paragraphs>
  <Slides>42</Slides>
  <Notes>0</Notes>
  <HiddenSlides>0</HiddenSlides>
  <MMClips>0</MMClips>
  <ScaleCrop>false</ScaleCrop>
  <HeadingPairs>
    <vt:vector size="4" baseType="variant">
      <vt:variant>
        <vt:lpstr>Theme</vt:lpstr>
      </vt:variant>
      <vt:variant>
        <vt:i4>2</vt:i4>
      </vt:variant>
      <vt:variant>
        <vt:lpstr>Slide Titles</vt:lpstr>
      </vt:variant>
      <vt:variant>
        <vt:i4>42</vt:i4>
      </vt:variant>
    </vt:vector>
  </HeadingPairs>
  <TitlesOfParts>
    <vt:vector size="44" baseType="lpstr">
      <vt:lpstr>WCG-PPT Master-121022-amc</vt:lpstr>
      <vt:lpstr>1_WCG-PPT Master-121022-amc</vt:lpstr>
      <vt:lpstr>Slide 1</vt:lpstr>
      <vt:lpstr>Reporting Reform Journey – Quarter 1 of 2022/23 </vt:lpstr>
      <vt:lpstr>Outline of Presentation </vt:lpstr>
      <vt:lpstr>Slide 4</vt:lpstr>
      <vt:lpstr>Introduction to the Quarterly performance </vt:lpstr>
      <vt:lpstr>Slide 6</vt:lpstr>
      <vt:lpstr>Overview of summary WCG performance</vt:lpstr>
      <vt:lpstr>Overview of the socio-economic picture as measured by the outcomes  in the PSIP </vt:lpstr>
      <vt:lpstr>Overview of delivery trends for performance indicators</vt:lpstr>
      <vt:lpstr>Overall achievement: Departmental performance indicator targets</vt:lpstr>
      <vt:lpstr>Overall achievements: Department’s average</vt:lpstr>
      <vt:lpstr>Overall achievements: Entity performance indicator targets</vt:lpstr>
      <vt:lpstr>Overall achievements: Entity’s average</vt:lpstr>
      <vt:lpstr>Overview of departmental APP indicators linked PSIP thematic areas</vt:lpstr>
      <vt:lpstr>Overall achievement: PSIP performance indicator targets</vt:lpstr>
      <vt:lpstr>Overall achievements: PSIP average performance</vt:lpstr>
      <vt:lpstr>Slide 17</vt:lpstr>
      <vt:lpstr>Performance towards PSIP</vt:lpstr>
      <vt:lpstr>Performance towards PSIP</vt:lpstr>
      <vt:lpstr>Performance towards PSIP</vt:lpstr>
      <vt:lpstr>Performance towards PSIP</vt:lpstr>
      <vt:lpstr>Performance towards PSIP</vt:lpstr>
      <vt:lpstr>Take Home Points</vt:lpstr>
      <vt:lpstr>Slide 24</vt:lpstr>
      <vt:lpstr>Provincial Expenditure as at 30 June 2022 </vt:lpstr>
      <vt:lpstr>Implementation: Main emerging matters</vt:lpstr>
      <vt:lpstr>Implementation: Main emerging matters (continued)</vt:lpstr>
      <vt:lpstr>Compensation of Employees – Focus area for 2022/23</vt:lpstr>
      <vt:lpstr>Compensation of Employees: Headcount</vt:lpstr>
      <vt:lpstr>Overall Infrastructure Percentage Expenditure as at end of June 2022</vt:lpstr>
      <vt:lpstr>Infrastructure Expenditure as at 30 June 2022 </vt:lpstr>
      <vt:lpstr>Infrastructure Project Status as at end of June 2022</vt:lpstr>
      <vt:lpstr>Quarterly information per Department:  Education as an example</vt:lpstr>
      <vt:lpstr>Infrastructure South Africa (ISA): Western Cape Projects Portfolio Overview</vt:lpstr>
      <vt:lpstr>Public Entities</vt:lpstr>
      <vt:lpstr>Provincial Own Revenue</vt:lpstr>
      <vt:lpstr>Slide 37</vt:lpstr>
      <vt:lpstr>Education Infrastructure Project Status as at end of June 2022</vt:lpstr>
      <vt:lpstr>Health Infrastructure Project Status as at end of June 2022</vt:lpstr>
      <vt:lpstr>Transport/ Roads  Infrastructure Project Status as at end of June 2022</vt:lpstr>
      <vt:lpstr>Public Works Infrastructure Project Status as at end of June 2022</vt:lpstr>
      <vt:lpstr>Human Settlements as at end of June 2022</vt:lpstr>
    </vt:vector>
  </TitlesOfParts>
  <Company>PGWC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Hector Eliott</dc:creator>
  <cp:lastModifiedBy>USER</cp:lastModifiedBy>
  <cp:revision>1600</cp:revision>
  <cp:lastPrinted>2022-09-13T09:24:30Z</cp:lastPrinted>
  <dcterms:created xsi:type="dcterms:W3CDTF">2017-01-19T08:56:34Z</dcterms:created>
  <dcterms:modified xsi:type="dcterms:W3CDTF">2022-09-21T06:44:30Z</dcterms:modified>
</cp:coreProperties>
</file>