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5" r:id="rId1"/>
    <p:sldMasterId id="2147483777" r:id="rId2"/>
    <p:sldMasterId id="2147483782" r:id="rId3"/>
  </p:sldMasterIdLst>
  <p:notesMasterIdLst>
    <p:notesMasterId r:id="rId25"/>
  </p:notesMasterIdLst>
  <p:handoutMasterIdLst>
    <p:handoutMasterId r:id="rId26"/>
  </p:handoutMasterIdLst>
  <p:sldIdLst>
    <p:sldId id="265" r:id="rId4"/>
    <p:sldId id="282" r:id="rId5"/>
    <p:sldId id="266" r:id="rId6"/>
    <p:sldId id="281" r:id="rId7"/>
    <p:sldId id="267" r:id="rId8"/>
    <p:sldId id="283" r:id="rId9"/>
    <p:sldId id="270" r:id="rId10"/>
    <p:sldId id="273" r:id="rId11"/>
    <p:sldId id="257" r:id="rId12"/>
    <p:sldId id="284" r:id="rId13"/>
    <p:sldId id="274" r:id="rId14"/>
    <p:sldId id="275" r:id="rId15"/>
    <p:sldId id="263" r:id="rId16"/>
    <p:sldId id="276" r:id="rId17"/>
    <p:sldId id="285" r:id="rId18"/>
    <p:sldId id="290" r:id="rId19"/>
    <p:sldId id="288" r:id="rId20"/>
    <p:sldId id="264" r:id="rId21"/>
    <p:sldId id="291" r:id="rId22"/>
    <p:sldId id="292" r:id="rId23"/>
    <p:sldId id="269" r:id="rId2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F51BAD-3EE4-232E-7E8C-27D8C390CB45}" name="Malebogo Mogotsi" initials="MM" userId="S::mmogotsi@salga.org.za::d970d38f-25e0-40a1-a42a-808a8194f37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ce Joel" initials="LJ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D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68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996" y="78"/>
      </p:cViewPr>
      <p:guideLst>
        <p:guide orient="horz" pos="2160"/>
        <p:guide pos="288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7" d="100"/>
          <a:sy n="57" d="100"/>
        </p:scale>
        <p:origin x="19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8/10/relationships/authors" Target="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1B3A1-1789-0240-863D-A8C2FBE12016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13CDC-043C-AE4D-AAC4-C90D87BAD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10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FAD0B-1C7E-7248-8959-D43B33917548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FF918-CC7A-CB46-BB8E-7BD9EFFEF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503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234AD-B206-4A70-B811-70C92F3A4E6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909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234AD-B206-4A70-B811-70C92F3A4E6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329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234AD-B206-4A70-B811-70C92F3A4E6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543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234AD-B206-4A70-B811-70C92F3A4E6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243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234AD-B206-4A70-B811-70C92F3A4E6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577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hyperlink" Target="https://web.facebook.com/SALGAGov/" TargetMode="External"/><Relationship Id="rId7" Type="http://schemas.openxmlformats.org/officeDocument/2006/relationships/hyperlink" Target="https://www.youtube.com/channel/UCTHeKe8j5ShddbMyyipGMRA" TargetMode="External"/><Relationship Id="rId2" Type="http://schemas.openxmlformats.org/officeDocument/2006/relationships/hyperlink" Target="https://www.salga.org.za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emf"/><Relationship Id="rId11" Type="http://schemas.openxmlformats.org/officeDocument/2006/relationships/image" Target="../media/image5.emf"/><Relationship Id="rId5" Type="http://schemas.openxmlformats.org/officeDocument/2006/relationships/hyperlink" Target="https://twitter.com/SALGA_Gov" TargetMode="External"/><Relationship Id="rId10" Type="http://schemas.openxmlformats.org/officeDocument/2006/relationships/image" Target="../media/image4.emf"/><Relationship Id="rId4" Type="http://schemas.openxmlformats.org/officeDocument/2006/relationships/image" Target="../media/image1.emf"/><Relationship Id="rId9" Type="http://schemas.openxmlformats.org/officeDocument/2006/relationships/hyperlink" Target="https://www.instagram.com/salga.org.za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HeKe8j5ShddbMyyipGMRA" TargetMode="External"/><Relationship Id="rId3" Type="http://schemas.openxmlformats.org/officeDocument/2006/relationships/hyperlink" Target="https://www.salga.org.za/" TargetMode="External"/><Relationship Id="rId7" Type="http://schemas.openxmlformats.org/officeDocument/2006/relationships/image" Target="../media/image2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ALGA_Gov" TargetMode="External"/><Relationship Id="rId11" Type="http://schemas.openxmlformats.org/officeDocument/2006/relationships/image" Target="../media/image4.emf"/><Relationship Id="rId5" Type="http://schemas.openxmlformats.org/officeDocument/2006/relationships/image" Target="../media/image1.emf"/><Relationship Id="rId10" Type="http://schemas.openxmlformats.org/officeDocument/2006/relationships/hyperlink" Target="https://www.instagram.com/salga.org.za/" TargetMode="External"/><Relationship Id="rId4" Type="http://schemas.openxmlformats.org/officeDocument/2006/relationships/hyperlink" Target="https://web.facebook.com/SALGAGov/" TargetMode="External"/><Relationship Id="rId9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HeKe8j5ShddbMyyipGMRA" TargetMode="External"/><Relationship Id="rId13" Type="http://schemas.openxmlformats.org/officeDocument/2006/relationships/image" Target="../media/image8.emf"/><Relationship Id="rId3" Type="http://schemas.openxmlformats.org/officeDocument/2006/relationships/hyperlink" Target="https://www.salga.org.za/" TargetMode="External"/><Relationship Id="rId7" Type="http://schemas.openxmlformats.org/officeDocument/2006/relationships/image" Target="../media/image2.emf"/><Relationship Id="rId12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ALGA_Gov" TargetMode="External"/><Relationship Id="rId11" Type="http://schemas.openxmlformats.org/officeDocument/2006/relationships/image" Target="../media/image4.emf"/><Relationship Id="rId5" Type="http://schemas.openxmlformats.org/officeDocument/2006/relationships/image" Target="../media/image1.emf"/><Relationship Id="rId10" Type="http://schemas.openxmlformats.org/officeDocument/2006/relationships/hyperlink" Target="https://www.instagram.com/salga.org.za/" TargetMode="External"/><Relationship Id="rId4" Type="http://schemas.openxmlformats.org/officeDocument/2006/relationships/hyperlink" Target="https://web.facebook.com/SALGAGov/" TargetMode="External"/><Relationship Id="rId9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HeKe8j5ShddbMyyipGMRA" TargetMode="External"/><Relationship Id="rId13" Type="http://schemas.openxmlformats.org/officeDocument/2006/relationships/image" Target="../media/image8.emf"/><Relationship Id="rId3" Type="http://schemas.openxmlformats.org/officeDocument/2006/relationships/hyperlink" Target="https://www.salga.org.za/" TargetMode="External"/><Relationship Id="rId7" Type="http://schemas.openxmlformats.org/officeDocument/2006/relationships/image" Target="../media/image2.emf"/><Relationship Id="rId12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ALGA_Gov" TargetMode="External"/><Relationship Id="rId11" Type="http://schemas.openxmlformats.org/officeDocument/2006/relationships/image" Target="../media/image4.emf"/><Relationship Id="rId5" Type="http://schemas.openxmlformats.org/officeDocument/2006/relationships/image" Target="../media/image1.emf"/><Relationship Id="rId10" Type="http://schemas.openxmlformats.org/officeDocument/2006/relationships/hyperlink" Target="https://www.instagram.com/salga.org.za/" TargetMode="External"/><Relationship Id="rId4" Type="http://schemas.openxmlformats.org/officeDocument/2006/relationships/hyperlink" Target="https://web.facebook.com/SALGAGov/" TargetMode="External"/><Relationship Id="rId9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HeKe8j5ShddbMyyipGMRA" TargetMode="External"/><Relationship Id="rId3" Type="http://schemas.openxmlformats.org/officeDocument/2006/relationships/hyperlink" Target="https://www.salga.org.za/" TargetMode="External"/><Relationship Id="rId7" Type="http://schemas.openxmlformats.org/officeDocument/2006/relationships/image" Target="../media/image2.emf"/><Relationship Id="rId12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ALGA_Gov" TargetMode="External"/><Relationship Id="rId11" Type="http://schemas.openxmlformats.org/officeDocument/2006/relationships/image" Target="../media/image4.emf"/><Relationship Id="rId5" Type="http://schemas.openxmlformats.org/officeDocument/2006/relationships/image" Target="../media/image1.emf"/><Relationship Id="rId10" Type="http://schemas.openxmlformats.org/officeDocument/2006/relationships/hyperlink" Target="https://www.instagram.com/salga.org.za/" TargetMode="External"/><Relationship Id="rId4" Type="http://schemas.openxmlformats.org/officeDocument/2006/relationships/hyperlink" Target="https://web.facebook.com/SALGAGov/" TargetMode="External"/><Relationship Id="rId9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HeKe8j5ShddbMyyipGMRA" TargetMode="External"/><Relationship Id="rId13" Type="http://schemas.openxmlformats.org/officeDocument/2006/relationships/image" Target="../media/image8.emf"/><Relationship Id="rId3" Type="http://schemas.openxmlformats.org/officeDocument/2006/relationships/hyperlink" Target="https://www.salga.org.za/" TargetMode="External"/><Relationship Id="rId7" Type="http://schemas.openxmlformats.org/officeDocument/2006/relationships/image" Target="../media/image2.emf"/><Relationship Id="rId12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ALGA_Gov" TargetMode="External"/><Relationship Id="rId11" Type="http://schemas.openxmlformats.org/officeDocument/2006/relationships/image" Target="../media/image4.emf"/><Relationship Id="rId5" Type="http://schemas.openxmlformats.org/officeDocument/2006/relationships/image" Target="../media/image1.emf"/><Relationship Id="rId10" Type="http://schemas.openxmlformats.org/officeDocument/2006/relationships/hyperlink" Target="https://www.instagram.com/salga.org.za/" TargetMode="External"/><Relationship Id="rId4" Type="http://schemas.openxmlformats.org/officeDocument/2006/relationships/hyperlink" Target="https://web.facebook.com/SALGAGov/" TargetMode="External"/><Relationship Id="rId9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HeKe8j5ShddbMyyipGMRA" TargetMode="External"/><Relationship Id="rId13" Type="http://schemas.openxmlformats.org/officeDocument/2006/relationships/image" Target="../media/image8.emf"/><Relationship Id="rId3" Type="http://schemas.openxmlformats.org/officeDocument/2006/relationships/hyperlink" Target="https://www.salga.org.za/" TargetMode="External"/><Relationship Id="rId7" Type="http://schemas.openxmlformats.org/officeDocument/2006/relationships/image" Target="../media/image2.emf"/><Relationship Id="rId12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ALGA_Gov" TargetMode="External"/><Relationship Id="rId11" Type="http://schemas.openxmlformats.org/officeDocument/2006/relationships/image" Target="../media/image4.emf"/><Relationship Id="rId5" Type="http://schemas.openxmlformats.org/officeDocument/2006/relationships/image" Target="../media/image1.emf"/><Relationship Id="rId10" Type="http://schemas.openxmlformats.org/officeDocument/2006/relationships/hyperlink" Target="https://www.instagram.com/salga.org.za/" TargetMode="External"/><Relationship Id="rId4" Type="http://schemas.openxmlformats.org/officeDocument/2006/relationships/hyperlink" Target="https://web.facebook.com/SALGAGov/" TargetMode="External"/><Relationship Id="rId9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hyperlink" Target="https://web.facebook.com/SALGAGov/" TargetMode="External"/><Relationship Id="rId7" Type="http://schemas.openxmlformats.org/officeDocument/2006/relationships/hyperlink" Target="https://www.youtube.com/channel/UCTHeKe8j5ShddbMyyipGMRA" TargetMode="External"/><Relationship Id="rId2" Type="http://schemas.openxmlformats.org/officeDocument/2006/relationships/hyperlink" Target="https://www.salga.org.za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emf"/><Relationship Id="rId11" Type="http://schemas.openxmlformats.org/officeDocument/2006/relationships/image" Target="../media/image5.emf"/><Relationship Id="rId5" Type="http://schemas.openxmlformats.org/officeDocument/2006/relationships/hyperlink" Target="https://twitter.com/SALGA_Gov" TargetMode="External"/><Relationship Id="rId10" Type="http://schemas.openxmlformats.org/officeDocument/2006/relationships/image" Target="../media/image4.emf"/><Relationship Id="rId4" Type="http://schemas.openxmlformats.org/officeDocument/2006/relationships/image" Target="../media/image1.emf"/><Relationship Id="rId9" Type="http://schemas.openxmlformats.org/officeDocument/2006/relationships/hyperlink" Target="https://www.instagram.com/salga.org.za/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92000">
              <a:srgbClr val="EADDBF"/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2794329" y="6277730"/>
            <a:ext cx="344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hlinkClick r:id="rId2"/>
              </a:rPr>
              <a:t>www.salga.org.za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3" name="Picture 12">
            <a:hlinkClick r:id="rId3"/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9555" y="5557787"/>
            <a:ext cx="579975" cy="579975"/>
          </a:xfrm>
          <a:prstGeom prst="rect">
            <a:avLst/>
          </a:prstGeom>
        </p:spPr>
      </p:pic>
      <p:pic>
        <p:nvPicPr>
          <p:cNvPr id="14" name="Picture 13">
            <a:hlinkClick r:id="rId5"/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36030" y="5567715"/>
            <a:ext cx="579975" cy="579975"/>
          </a:xfrm>
          <a:prstGeom prst="rect">
            <a:avLst/>
          </a:prstGeom>
        </p:spPr>
      </p:pic>
      <p:pic>
        <p:nvPicPr>
          <p:cNvPr id="15" name="Picture 14">
            <a:hlinkClick r:id="rId7"/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912277" y="5578657"/>
            <a:ext cx="579975" cy="579975"/>
          </a:xfrm>
          <a:prstGeom prst="rect">
            <a:avLst/>
          </a:prstGeom>
        </p:spPr>
      </p:pic>
      <p:pic>
        <p:nvPicPr>
          <p:cNvPr id="16" name="Picture 15">
            <a:hlinkClick r:id="rId9"/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872930" y="5567715"/>
            <a:ext cx="579976" cy="596787"/>
          </a:xfrm>
          <a:prstGeom prst="rect">
            <a:avLst/>
          </a:prstGeom>
        </p:spPr>
      </p:pic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867284" y="2608540"/>
            <a:ext cx="6966448" cy="17094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284" y="4532922"/>
            <a:ext cx="6966448" cy="8206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01066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7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600201"/>
            <a:ext cx="8915400" cy="4525963"/>
          </a:xfrm>
        </p:spPr>
        <p:txBody>
          <a:bodyPr/>
          <a:lstStyle/>
          <a:p>
            <a:pPr lvl="0"/>
            <a:r>
              <a:rPr lang="en-US" noProof="0">
                <a:sym typeface="Arial" pitchFamily="-112" charset="0"/>
              </a:rPr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FFC81-F5A5-4E0F-A9D1-68C0891144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6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Page">
    <p:bg>
      <p:bgPr>
        <a:gradFill flip="none" rotWithShape="1">
          <a:gsLst>
            <a:gs pos="90000">
              <a:srgbClr val="EADDBF"/>
            </a:gs>
            <a:gs pos="0">
              <a:srgbClr val="FFFF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554" y="30980"/>
            <a:ext cx="9704934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43386" y="2489647"/>
            <a:ext cx="7077651" cy="139823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794330" y="6277730"/>
            <a:ext cx="34433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350" dirty="0">
                <a:solidFill>
                  <a:srgbClr val="F79646"/>
                </a:solidFill>
                <a:hlinkClick r:id="rId3"/>
              </a:rPr>
              <a:t>www.salga.org.za</a:t>
            </a:r>
            <a:endParaRPr lang="en-US" sz="1350" dirty="0">
              <a:solidFill>
                <a:srgbClr val="F79646"/>
              </a:solidFill>
            </a:endParaRPr>
          </a:p>
        </p:txBody>
      </p:sp>
      <p:pic>
        <p:nvPicPr>
          <p:cNvPr id="15" name="Picture 14">
            <a:hlinkClick r:id="rId4"/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09557" y="5557790"/>
            <a:ext cx="579974" cy="579975"/>
          </a:xfrm>
          <a:prstGeom prst="rect">
            <a:avLst/>
          </a:prstGeom>
        </p:spPr>
      </p:pic>
      <p:pic>
        <p:nvPicPr>
          <p:cNvPr id="16" name="Picture 15">
            <a:hlinkClick r:id="rId6"/>
          </p:cNvPr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936031" y="5567718"/>
            <a:ext cx="579974" cy="579975"/>
          </a:xfrm>
          <a:prstGeom prst="rect">
            <a:avLst/>
          </a:prstGeom>
        </p:spPr>
      </p:pic>
      <p:pic>
        <p:nvPicPr>
          <p:cNvPr id="17" name="Picture 16">
            <a:hlinkClick r:id="rId8"/>
          </p:cNvPr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912279" y="5578660"/>
            <a:ext cx="579974" cy="579975"/>
          </a:xfrm>
          <a:prstGeom prst="rect">
            <a:avLst/>
          </a:prstGeom>
        </p:spPr>
      </p:pic>
      <p:pic>
        <p:nvPicPr>
          <p:cNvPr id="18" name="Picture 17">
            <a:hlinkClick r:id="rId10"/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872930" y="5567718"/>
            <a:ext cx="579977" cy="59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78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ALG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alga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48" y="191919"/>
            <a:ext cx="3360596" cy="1482042"/>
          </a:xfrm>
          <a:prstGeom prst="rect">
            <a:avLst/>
          </a:prstGeom>
        </p:spPr>
      </p:pic>
      <p:pic>
        <p:nvPicPr>
          <p:cNvPr id="9" name="Picture 8" descr="speech buble 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08" y="1495044"/>
            <a:ext cx="4527042" cy="4782312"/>
          </a:xfrm>
          <a:prstGeom prst="rect">
            <a:avLst/>
          </a:prstGeom>
        </p:spPr>
      </p:pic>
      <p:pic>
        <p:nvPicPr>
          <p:cNvPr id="10" name="Picture 9" descr="speech buble 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55" y="1149858"/>
            <a:ext cx="4497324" cy="4901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10407" y="1969835"/>
            <a:ext cx="3637405" cy="1023013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0407" y="3281730"/>
            <a:ext cx="3748109" cy="1375432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483166"/>
            <a:ext cx="7219080" cy="152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9597018" y="6455127"/>
            <a:ext cx="308982" cy="152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219080" y="6327553"/>
            <a:ext cx="242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solidFill>
                  <a:schemeClr val="accent6"/>
                </a:solidFill>
              </a:rPr>
              <a:t>www.salga.org.za</a:t>
            </a:r>
            <a:endParaRPr lang="en-US" sz="1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0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274639"/>
            <a:ext cx="6934200" cy="794815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96516" y="1752600"/>
            <a:ext cx="8714184" cy="4540250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Salga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039" y="424667"/>
            <a:ext cx="1764305" cy="7780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83166"/>
            <a:ext cx="7219080" cy="1525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9597018" y="6455127"/>
            <a:ext cx="308982" cy="1525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219080" y="6327553"/>
            <a:ext cx="242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solidFill>
                  <a:schemeClr val="accent6"/>
                </a:solidFill>
              </a:rPr>
              <a:t>www.salga.org.za</a:t>
            </a:r>
            <a:endParaRPr lang="en-US" sz="1800" dirty="0">
              <a:solidFill>
                <a:schemeClr val="accent6"/>
              </a:solidFill>
            </a:endParaRPr>
          </a:p>
        </p:txBody>
      </p:sp>
      <p:pic>
        <p:nvPicPr>
          <p:cNvPr id="12" name="Picture 11" descr="Speech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85" y="1364309"/>
            <a:ext cx="5277268" cy="499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9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5459" y="271384"/>
            <a:ext cx="6023397" cy="718658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95300" y="1543538"/>
            <a:ext cx="8915400" cy="4357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85274"/>
            <a:ext cx="9906000" cy="338667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4045867" y="6434041"/>
            <a:ext cx="224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hlinkClick r:id="rId3"/>
              </a:rPr>
              <a:t>www.salga.org.za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4" name="Picture 13">
            <a:hlinkClick r:id="rId4"/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324" y="6382191"/>
            <a:ext cx="377489" cy="377489"/>
          </a:xfrm>
          <a:prstGeom prst="rect">
            <a:avLst/>
          </a:prstGeom>
        </p:spPr>
      </p:pic>
      <p:pic>
        <p:nvPicPr>
          <p:cNvPr id="15" name="Picture 14">
            <a:hlinkClick r:id="rId6"/>
          </p:cNvPr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5029" y="6392119"/>
            <a:ext cx="377489" cy="377489"/>
          </a:xfrm>
          <a:prstGeom prst="rect">
            <a:avLst/>
          </a:prstGeom>
        </p:spPr>
      </p:pic>
      <p:pic>
        <p:nvPicPr>
          <p:cNvPr id="16" name="Picture 15">
            <a:hlinkClick r:id="rId8"/>
          </p:cNvPr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299584" y="6403061"/>
            <a:ext cx="377489" cy="377489"/>
          </a:xfrm>
          <a:prstGeom prst="rect">
            <a:avLst/>
          </a:prstGeom>
        </p:spPr>
      </p:pic>
      <p:pic>
        <p:nvPicPr>
          <p:cNvPr id="17" name="Picture 16">
            <a:hlinkClick r:id="rId10"/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894703" y="6392116"/>
            <a:ext cx="377489" cy="388431"/>
          </a:xfrm>
          <a:prstGeom prst="rect">
            <a:avLst/>
          </a:prstGeom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l="550" t="-10940" r="7014" b="10940"/>
          <a:stretch/>
        </p:blipFill>
        <p:spPr>
          <a:xfrm>
            <a:off x="0" y="906733"/>
            <a:ext cx="9939441" cy="3676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848620" y="86293"/>
            <a:ext cx="919201" cy="9464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9123" y="156382"/>
            <a:ext cx="1845961" cy="83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6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864" y="297313"/>
            <a:ext cx="6330314" cy="712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367693"/>
            <a:ext cx="4375150" cy="459578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367693"/>
            <a:ext cx="4375150" cy="459578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EE2BC727-926F-1646-BD6E-3FDEEEEFCBE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85274"/>
            <a:ext cx="9906000" cy="33866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045867" y="6434041"/>
            <a:ext cx="224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hlinkClick r:id="rId3"/>
              </a:rPr>
              <a:t>www.salga.org.za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1" name="Picture 10">
            <a:hlinkClick r:id="rId4"/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324" y="6382191"/>
            <a:ext cx="377489" cy="377489"/>
          </a:xfrm>
          <a:prstGeom prst="rect">
            <a:avLst/>
          </a:prstGeom>
        </p:spPr>
      </p:pic>
      <p:pic>
        <p:nvPicPr>
          <p:cNvPr id="12" name="Picture 11">
            <a:hlinkClick r:id="rId6"/>
          </p:cNvPr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5029" y="6392119"/>
            <a:ext cx="377489" cy="377489"/>
          </a:xfrm>
          <a:prstGeom prst="rect">
            <a:avLst/>
          </a:prstGeom>
        </p:spPr>
      </p:pic>
      <p:pic>
        <p:nvPicPr>
          <p:cNvPr id="13" name="Picture 12">
            <a:hlinkClick r:id="rId8"/>
          </p:cNvPr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299584" y="6403061"/>
            <a:ext cx="377489" cy="377489"/>
          </a:xfrm>
          <a:prstGeom prst="rect">
            <a:avLst/>
          </a:prstGeom>
        </p:spPr>
      </p:pic>
      <p:pic>
        <p:nvPicPr>
          <p:cNvPr id="14" name="Picture 13">
            <a:hlinkClick r:id="rId10"/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894703" y="6392116"/>
            <a:ext cx="377489" cy="3884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550" t="-10940" r="7014" b="10940"/>
          <a:stretch/>
        </p:blipFill>
        <p:spPr>
          <a:xfrm>
            <a:off x="0" y="906733"/>
            <a:ext cx="9939441" cy="367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758151" y="129009"/>
            <a:ext cx="919201" cy="9464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08654" y="199098"/>
            <a:ext cx="1845961" cy="83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3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EE2BC727-926F-1646-BD6E-3FDEEEEFCBE9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" y="657447"/>
            <a:ext cx="9906000" cy="577659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045867" y="6434041"/>
            <a:ext cx="224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hlinkClick r:id="rId3"/>
              </a:rPr>
              <a:t>www.salga.org.za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9" name="Picture 8">
            <a:hlinkClick r:id="rId4"/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324" y="6382191"/>
            <a:ext cx="377489" cy="377489"/>
          </a:xfrm>
          <a:prstGeom prst="rect">
            <a:avLst/>
          </a:prstGeom>
        </p:spPr>
      </p:pic>
      <p:pic>
        <p:nvPicPr>
          <p:cNvPr id="10" name="Picture 9">
            <a:hlinkClick r:id="rId6"/>
          </p:cNvPr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5029" y="6392119"/>
            <a:ext cx="377489" cy="377489"/>
          </a:xfrm>
          <a:prstGeom prst="rect">
            <a:avLst/>
          </a:prstGeom>
        </p:spPr>
      </p:pic>
      <p:pic>
        <p:nvPicPr>
          <p:cNvPr id="11" name="Picture 10">
            <a:hlinkClick r:id="rId8"/>
          </p:cNvPr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299584" y="6403061"/>
            <a:ext cx="377489" cy="377489"/>
          </a:xfrm>
          <a:prstGeom prst="rect">
            <a:avLst/>
          </a:prstGeom>
        </p:spPr>
      </p:pic>
      <p:pic>
        <p:nvPicPr>
          <p:cNvPr id="12" name="Picture 11">
            <a:hlinkClick r:id="rId10"/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894703" y="6392116"/>
            <a:ext cx="377489" cy="388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437" y="2457052"/>
            <a:ext cx="7619993" cy="1143000"/>
          </a:xfrm>
          <a:prstGeom prst="rect">
            <a:avLst/>
          </a:prstGeom>
        </p:spPr>
        <p:txBody>
          <a:bodyPr/>
          <a:lstStyle/>
          <a:p>
            <a:r>
              <a:rPr lang="x-none" dirty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54000" y="254222"/>
            <a:ext cx="2018192" cy="69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7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813" y="1283195"/>
            <a:ext cx="3259006" cy="8508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1283195"/>
            <a:ext cx="5537729" cy="484297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2325504"/>
            <a:ext cx="3259006" cy="380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42F21C27-4874-8A48-9ED2-403E154C5BB2}" type="datetime1">
              <a:rPr lang="en-ZA" smtClean="0"/>
              <a:t>2022/09/19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EE2BC727-926F-1646-BD6E-3FDEEEEFCBE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85274"/>
            <a:ext cx="9906000" cy="33866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045867" y="6434041"/>
            <a:ext cx="224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hlinkClick r:id="rId3"/>
              </a:rPr>
              <a:t>www.salga.org.za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1" name="Picture 10">
            <a:hlinkClick r:id="rId4"/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324" y="6382191"/>
            <a:ext cx="377489" cy="377489"/>
          </a:xfrm>
          <a:prstGeom prst="rect">
            <a:avLst/>
          </a:prstGeom>
        </p:spPr>
      </p:pic>
      <p:pic>
        <p:nvPicPr>
          <p:cNvPr id="12" name="Picture 11">
            <a:hlinkClick r:id="rId6"/>
          </p:cNvPr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5029" y="6392119"/>
            <a:ext cx="377489" cy="377489"/>
          </a:xfrm>
          <a:prstGeom prst="rect">
            <a:avLst/>
          </a:prstGeom>
        </p:spPr>
      </p:pic>
      <p:pic>
        <p:nvPicPr>
          <p:cNvPr id="13" name="Picture 12">
            <a:hlinkClick r:id="rId8"/>
          </p:cNvPr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299584" y="6403061"/>
            <a:ext cx="377489" cy="377489"/>
          </a:xfrm>
          <a:prstGeom prst="rect">
            <a:avLst/>
          </a:prstGeom>
        </p:spPr>
      </p:pic>
      <p:pic>
        <p:nvPicPr>
          <p:cNvPr id="14" name="Picture 13">
            <a:hlinkClick r:id="rId10"/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894703" y="6392116"/>
            <a:ext cx="377489" cy="3884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550" t="-10940" r="7014" b="10940"/>
          <a:stretch/>
        </p:blipFill>
        <p:spPr>
          <a:xfrm>
            <a:off x="0" y="906733"/>
            <a:ext cx="9939441" cy="367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848620" y="86293"/>
            <a:ext cx="919201" cy="9464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9123" y="156382"/>
            <a:ext cx="1845961" cy="83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7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1431079"/>
            <a:ext cx="5943600" cy="3296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42F21C27-4874-8A48-9ED2-403E154C5BB2}" type="datetime1">
              <a:rPr lang="en-ZA" smtClean="0"/>
              <a:t>2022/09/19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EE2BC727-926F-1646-BD6E-3FDEEEEFCBE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85274"/>
            <a:ext cx="9906000" cy="33866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045867" y="6434041"/>
            <a:ext cx="224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hlinkClick r:id="rId3"/>
              </a:rPr>
              <a:t>www.salga.org.za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1" name="Picture 10">
            <a:hlinkClick r:id="rId4"/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324" y="6382191"/>
            <a:ext cx="377489" cy="377489"/>
          </a:xfrm>
          <a:prstGeom prst="rect">
            <a:avLst/>
          </a:prstGeom>
        </p:spPr>
      </p:pic>
      <p:pic>
        <p:nvPicPr>
          <p:cNvPr id="12" name="Picture 11">
            <a:hlinkClick r:id="rId6"/>
          </p:cNvPr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5029" y="6392119"/>
            <a:ext cx="377489" cy="377489"/>
          </a:xfrm>
          <a:prstGeom prst="rect">
            <a:avLst/>
          </a:prstGeom>
        </p:spPr>
      </p:pic>
      <p:pic>
        <p:nvPicPr>
          <p:cNvPr id="13" name="Picture 12">
            <a:hlinkClick r:id="rId8"/>
          </p:cNvPr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299584" y="6403061"/>
            <a:ext cx="377489" cy="377489"/>
          </a:xfrm>
          <a:prstGeom prst="rect">
            <a:avLst/>
          </a:prstGeom>
        </p:spPr>
      </p:pic>
      <p:pic>
        <p:nvPicPr>
          <p:cNvPr id="14" name="Picture 13">
            <a:hlinkClick r:id="rId10"/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894703" y="6392116"/>
            <a:ext cx="377489" cy="3884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550" t="-10940" r="7014" b="10940"/>
          <a:stretch/>
        </p:blipFill>
        <p:spPr>
          <a:xfrm>
            <a:off x="0" y="906733"/>
            <a:ext cx="9939441" cy="367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848620" y="86293"/>
            <a:ext cx="919201" cy="9464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9123" y="156382"/>
            <a:ext cx="1845961" cy="83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1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bg>
      <p:bgPr>
        <a:gradFill flip="none" rotWithShape="1">
          <a:gsLst>
            <a:gs pos="90000">
              <a:srgbClr val="EADDBF"/>
            </a:gs>
            <a:gs pos="0">
              <a:srgbClr val="FFFF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43386" y="2489644"/>
            <a:ext cx="7077650" cy="139823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794329" y="6277730"/>
            <a:ext cx="344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hlinkClick r:id="rId2"/>
              </a:rPr>
              <a:t>www.salga.org.za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5" name="Picture 14">
            <a:hlinkClick r:id="rId3"/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9555" y="5557787"/>
            <a:ext cx="579975" cy="579975"/>
          </a:xfrm>
          <a:prstGeom prst="rect">
            <a:avLst/>
          </a:prstGeom>
        </p:spPr>
      </p:pic>
      <p:pic>
        <p:nvPicPr>
          <p:cNvPr id="16" name="Picture 15">
            <a:hlinkClick r:id="rId5"/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36030" y="5567715"/>
            <a:ext cx="579975" cy="579975"/>
          </a:xfrm>
          <a:prstGeom prst="rect">
            <a:avLst/>
          </a:prstGeom>
        </p:spPr>
      </p:pic>
      <p:pic>
        <p:nvPicPr>
          <p:cNvPr id="17" name="Picture 16">
            <a:hlinkClick r:id="rId7"/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912277" y="5578657"/>
            <a:ext cx="579975" cy="579975"/>
          </a:xfrm>
          <a:prstGeom prst="rect">
            <a:avLst/>
          </a:prstGeom>
        </p:spPr>
      </p:pic>
      <p:pic>
        <p:nvPicPr>
          <p:cNvPr id="18" name="Picture 17">
            <a:hlinkClick r:id="rId9"/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872930" y="5567715"/>
            <a:ext cx="579976" cy="5967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01066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15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ALG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alga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8" y="264914"/>
            <a:ext cx="2911455" cy="1283968"/>
          </a:xfrm>
          <a:prstGeom prst="rect">
            <a:avLst/>
          </a:prstGeom>
        </p:spPr>
      </p:pic>
      <p:pic>
        <p:nvPicPr>
          <p:cNvPr id="9" name="Picture 8" descr="speech buble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32" y="1085136"/>
            <a:ext cx="4527042" cy="4782312"/>
          </a:xfrm>
          <a:prstGeom prst="rect">
            <a:avLst/>
          </a:prstGeom>
        </p:spPr>
      </p:pic>
      <p:pic>
        <p:nvPicPr>
          <p:cNvPr id="10" name="Picture 9" descr="speech buble 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879" y="966264"/>
            <a:ext cx="4497324" cy="4901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06259" y="1969835"/>
            <a:ext cx="3637405" cy="1023013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6259" y="3281730"/>
            <a:ext cx="3748109" cy="1375432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483166"/>
            <a:ext cx="7219080" cy="1525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9597018" y="6455127"/>
            <a:ext cx="308982" cy="152561"/>
          </a:xfrm>
          <a:prstGeom prst="rect">
            <a:avLst/>
          </a:prstGeom>
          <a:solidFill>
            <a:srgbClr val="F06D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7219080" y="6327553"/>
            <a:ext cx="242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6"/>
                </a:solidFill>
              </a:rPr>
              <a:t>www.salga.org.za</a:t>
            </a:r>
          </a:p>
        </p:txBody>
      </p:sp>
    </p:spTree>
    <p:extLst>
      <p:ext uri="{BB962C8B-B14F-4D97-AF65-F5344CB8AC3E}">
        <p14:creationId xmlns:p14="http://schemas.microsoft.com/office/powerpoint/2010/main" val="29684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274639"/>
            <a:ext cx="6934200" cy="794815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96516" y="1752600"/>
            <a:ext cx="8714184" cy="4540250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Salga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039" y="424667"/>
            <a:ext cx="1764305" cy="7780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83166"/>
            <a:ext cx="7219080" cy="1525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9597018" y="6455127"/>
            <a:ext cx="308982" cy="1525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7219080" y="6327553"/>
            <a:ext cx="242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6"/>
                </a:solidFill>
              </a:rPr>
              <a:t>www.salga.org.za</a:t>
            </a:r>
          </a:p>
        </p:txBody>
      </p:sp>
      <p:pic>
        <p:nvPicPr>
          <p:cNvPr id="12" name="Picture 11" descr="Speech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85" y="1364309"/>
            <a:ext cx="5277268" cy="499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0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04D4C-DC45-834A-A759-F6658CE957E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128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9" r:id="rId3"/>
    <p:sldLayoutId id="2147483771" r:id="rId4"/>
    <p:sldLayoutId id="2147483773" r:id="rId5"/>
    <p:sldLayoutId id="2147483774" r:id="rId6"/>
    <p:sldLayoutId id="2147483776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4C5A6-8D69-4C48-8EA4-7BEB726F9D7C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C2CDB-A538-AA4E-87C3-EB7CD954E6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8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73E65-72FA-9C4C-86F5-527BDFE5F362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A8EF-2000-014D-A4B6-941362281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9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7284" y="2377440"/>
            <a:ext cx="7754202" cy="2155482"/>
          </a:xfrm>
        </p:spPr>
        <p:txBody>
          <a:bodyPr>
            <a:noAutofit/>
          </a:bodyPr>
          <a:lstStyle/>
          <a:p>
            <a:pPr marL="12700" marR="12700" lvl="0">
              <a:lnSpc>
                <a:spcPct val="100099"/>
              </a:lnSpc>
              <a:spcBef>
                <a:spcPts val="0"/>
              </a:spcBef>
            </a:pPr>
            <a:r>
              <a:rPr lang="en-ZA" sz="2400" b="1" spc="-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en-ZA" sz="2400" b="1" spc="-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en-ZA" sz="3200" b="1" spc="-20" dirty="0">
                <a:solidFill>
                  <a:prstClr val="black"/>
                </a:solidFill>
                <a:latin typeface="+mn-lt"/>
                <a:ea typeface="+mn-ea"/>
                <a:cs typeface="Arial"/>
              </a:rPr>
              <a:t>STATE OF MUNICPALITIES: NW</a:t>
            </a:r>
            <a:br>
              <a:rPr lang="en-ZA" sz="3200" b="1" spc="-20" dirty="0">
                <a:solidFill>
                  <a:prstClr val="black"/>
                </a:solidFill>
                <a:latin typeface="+mn-lt"/>
                <a:ea typeface="+mn-ea"/>
                <a:cs typeface="Arial"/>
              </a:rPr>
            </a:br>
            <a:r>
              <a:rPr lang="en-ZA" sz="3200" b="1" spc="-20" dirty="0">
                <a:solidFill>
                  <a:prstClr val="black"/>
                </a:solidFill>
                <a:latin typeface="+mn-lt"/>
                <a:ea typeface="+mn-ea"/>
                <a:cs typeface="Arial"/>
              </a:rPr>
              <a:t/>
            </a:r>
            <a:br>
              <a:rPr lang="en-ZA" sz="3200" b="1" spc="-20" dirty="0">
                <a:solidFill>
                  <a:prstClr val="black"/>
                </a:solidFill>
                <a:latin typeface="+mn-lt"/>
                <a:ea typeface="+mn-ea"/>
                <a:cs typeface="Arial"/>
              </a:rPr>
            </a:br>
            <a:r>
              <a:rPr lang="en-ZA" sz="3200" b="1" spc="-20" dirty="0">
                <a:solidFill>
                  <a:prstClr val="black"/>
                </a:solidFill>
                <a:latin typeface="+mn-lt"/>
                <a:ea typeface="+mn-ea"/>
                <a:cs typeface="Arial"/>
              </a:rPr>
              <a:t>PEC</a:t>
            </a:r>
            <a:r>
              <a:rPr lang="en-ZA" sz="3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/>
            </a:r>
            <a:br>
              <a:rPr lang="en-ZA" sz="3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</a:br>
            <a:endParaRPr lang="en-US" sz="3200" b="1" dirty="0">
              <a:solidFill>
                <a:srgbClr val="FF0000"/>
              </a:solidFill>
              <a:latin typeface="+mn-lt"/>
              <a:cs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sz="1600" b="1" i="1" u="sng" dirty="0"/>
              <a:t>Date: 20 JULY 2022 </a:t>
            </a:r>
          </a:p>
        </p:txBody>
      </p:sp>
    </p:spTree>
    <p:extLst>
      <p:ext uri="{BB962C8B-B14F-4D97-AF65-F5344CB8AC3E}">
        <p14:creationId xmlns:p14="http://schemas.microsoft.com/office/powerpoint/2010/main" val="414425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3390C-B4B6-4ED6-FA93-87B0255384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175" y="1333500"/>
            <a:ext cx="9153525" cy="4540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ZA" sz="32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ZA" sz="32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ZA" sz="32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ZA" sz="3200" b="1" dirty="0">
                <a:solidFill>
                  <a:schemeClr val="tx1"/>
                </a:solidFill>
              </a:rPr>
              <a:t>HIGHLIGHTS ON COUNCILLOR DEVELOMENT PROGRAMME</a:t>
            </a:r>
          </a:p>
        </p:txBody>
      </p:sp>
    </p:spTree>
    <p:extLst>
      <p:ext uri="{BB962C8B-B14F-4D97-AF65-F5344CB8AC3E}">
        <p14:creationId xmlns:p14="http://schemas.microsoft.com/office/powerpoint/2010/main" val="3911348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49" y="195785"/>
            <a:ext cx="7229475" cy="794815"/>
          </a:xfrm>
        </p:spPr>
        <p:txBody>
          <a:bodyPr>
            <a:normAutofit/>
          </a:bodyPr>
          <a:lstStyle/>
          <a:p>
            <a:r>
              <a:rPr lang="en-ZA" sz="32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CDP-CAPACITY BUILDING</a:t>
            </a:r>
            <a:endParaRPr lang="en-US" sz="32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6699" y="952500"/>
            <a:ext cx="9382125" cy="534035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ZA" sz="26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PORTFOLIO-BASED INDUCTION ON TRADING SERVICES </a:t>
            </a:r>
          </a:p>
          <a:p>
            <a:pPr marL="0" indent="0" algn="ctr">
              <a:buNone/>
            </a:pPr>
            <a:r>
              <a:rPr lang="en-ZA" sz="26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(3 – 5 MAY 2022)</a:t>
            </a:r>
            <a:endParaRPr lang="en-ZA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induction covered the energy and electricity distribution on the 3-4 May 2022 meanwhile water &amp; sanitation session was conducted on the 5 May 2022.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sought to achieve the following outcomes: Councillors’ understanding of the Energy and Electricity sector and the governance role of municipalities in terms of this sector. The following topics under energy and electricity sector were covered:</a:t>
            </a:r>
          </a:p>
          <a:p>
            <a:pPr marL="0" indent="0" algn="just">
              <a:buNone/>
            </a:pPr>
            <a:endParaRPr lang="en-ZA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ZA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value chain</a:t>
            </a:r>
            <a:endParaRPr lang="en-ZA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ZA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Policy, legislative framework</a:t>
            </a:r>
            <a:endParaRPr lang="en-ZA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ZA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Institutional arrangements (at national, provincial and local level)</a:t>
            </a:r>
            <a:endParaRPr lang="en-ZA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ZA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Overview of the status quo within the sector, including challenges and key issues</a:t>
            </a:r>
            <a:endParaRPr lang="en-ZA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ZA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Service authority functions of a municipality</a:t>
            </a:r>
          </a:p>
          <a:p>
            <a:pPr marL="457200" lvl="1" indent="0">
              <a:buNone/>
            </a:pPr>
            <a:endParaRPr lang="en-ZA" sz="190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en-GB" sz="1600" dirty="0"/>
          </a:p>
          <a:p>
            <a:pPr algn="just">
              <a:buFont typeface="Courier New" panose="02070309020205020404" pitchFamily="49" charset="0"/>
              <a:buChar char="o"/>
            </a:pPr>
            <a:endParaRPr lang="en-GB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85774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3E487-B2C5-B0E5-56E2-D0B805488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3. CDP-CAPACITY BUILDING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41A67-C8E5-82D6-34A3-683A977E04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4325" y="1371600"/>
            <a:ext cx="9344025" cy="4921250"/>
          </a:xfrm>
        </p:spPr>
        <p:txBody>
          <a:bodyPr>
            <a:normAutofit fontScale="92500" lnSpcReduction="20000"/>
          </a:bodyPr>
          <a:lstStyle/>
          <a:p>
            <a:pPr marL="57150" indent="0">
              <a:buNone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Water and Sanitation thematic area covered the following topics organised into modules: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Module 1 – Legislative Framework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Module 2 – The Role of Water Sector Institutions in the Water and Sanitation Business Cycle (Wall Chart)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Module 3 – The Recovery of Costs in the Water and Sanitation Cycle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Module 4 – Sanitation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Module 5 – Water Services Regulation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Module 6 - WSA Status quo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" indent="0">
              <a:buNone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Councillors Expected: 66</a:t>
            </a:r>
          </a:p>
          <a:p>
            <a:pPr marL="57150" indent="0">
              <a:buNone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No. of Councillors Municipalities attended: 47 (71%)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" indent="0">
              <a:buNone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57150" indent="0">
              <a:buNone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*We were targeting 3 Councillors/municipality, hence our target was 66 Councillors.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ZA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47606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7741"/>
            <a:ext cx="6934200" cy="794815"/>
          </a:xfrm>
        </p:spPr>
        <p:txBody>
          <a:bodyPr>
            <a:normAutofit/>
          </a:bodyPr>
          <a:lstStyle/>
          <a:p>
            <a:r>
              <a:rPr lang="en-ZA" sz="32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CDP-CAPACITY BUILDING</a:t>
            </a:r>
            <a:endParaRPr lang="en-US" sz="32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599" y="1206614"/>
            <a:ext cx="9382125" cy="50862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ZA" sz="2400" b="1" u="sng" dirty="0">
                <a:latin typeface="Arial Narrow" panose="020B0606020202030204" pitchFamily="34" charset="0"/>
                <a:ea typeface="Calibri" panose="020F0502020204030204" pitchFamily="34" charset="0"/>
              </a:rPr>
              <a:t>PORTFOLIO-BASED INDUCTION ON LED (21 and 22 JUNE 2022)</a:t>
            </a:r>
            <a:r>
              <a:rPr lang="en-ZA" sz="2400" b="1" dirty="0">
                <a:latin typeface="Calibri" panose="020F0502020204030204" pitchFamily="34" charset="0"/>
                <a:ea typeface="Calibri" panose="020F0502020204030204" pitchFamily="34" charset="0"/>
              </a:rPr>
              <a:t> Mahikeng Hotel School</a:t>
            </a: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scope for the two days covered included: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Role of LED in Tourism, Business Licencing presented by DEDECT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Role of LED IN Small Business Development by DSBD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Preferential Procurement by Provincial Treasury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Public Private Partnership in Local Government by National Treasury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role of LED in Developing Social Labour Plans by DMRE</a:t>
            </a:r>
          </a:p>
          <a:p>
            <a:pPr marL="0" indent="0">
              <a:buNone/>
            </a:pPr>
            <a:endParaRPr lang="en-ZA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NB: Attendance was 77 delegates, with 21 Municipalities represented, Kagisano Molopo was the only one not presented, and we expected 105 delegates.</a:t>
            </a:r>
          </a:p>
          <a:p>
            <a:pPr marL="0" indent="0">
              <a:buNone/>
            </a:pPr>
            <a:endParaRPr lang="en-ZA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  <a:defRPr/>
            </a:pPr>
            <a:endParaRPr lang="en-ZA" sz="1700" u="sng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  <a:defRPr/>
            </a:pPr>
            <a:endParaRPr lang="en-ZA" sz="1700" u="sng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  <a:defRPr/>
            </a:pPr>
            <a:endParaRPr lang="en-ZA" sz="1100" u="sng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en-GB" sz="1800" dirty="0"/>
          </a:p>
          <a:p>
            <a:pPr algn="just">
              <a:buFont typeface="Courier New" panose="02070309020205020404" pitchFamily="49" charset="0"/>
              <a:buChar char="o"/>
            </a:pPr>
            <a:endParaRPr lang="en-GB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99128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9EB1A-A927-E572-4D20-B2441FB1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74614"/>
            <a:ext cx="6934200" cy="794815"/>
          </a:xfrm>
        </p:spPr>
        <p:txBody>
          <a:bodyPr/>
          <a:lstStyle/>
          <a:p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3. CDP-CAPACITY BUILDING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A34A5-1C3F-0246-AB0F-943C532250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875" y="960699"/>
            <a:ext cx="9660882" cy="5332151"/>
          </a:xfrm>
        </p:spPr>
        <p:txBody>
          <a:bodyPr>
            <a:normAutofit fontScale="77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ZA" sz="28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FINANCE: MPAC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ZA" sz="24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ZA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 March 2022			: JB Marks LM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ZA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22-24 March 2022			: Bojanala Platinum  DM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ZA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04-06 April 2022			: Dr Ruth </a:t>
            </a:r>
            <a:r>
              <a:rPr kumimoji="0" lang="en-ZA" sz="2400" b="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Segomotsi</a:t>
            </a:r>
            <a:r>
              <a:rPr kumimoji="0" lang="en-ZA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ZA" sz="2400" b="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Mompati</a:t>
            </a:r>
            <a:r>
              <a:rPr kumimoji="0" lang="en-ZA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DM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ZA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19-20 April 2022			: Ngaka Modiri Molema DM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ZA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ZA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PORTFOLIO BASED TRAINING - INFRASTRUCTURE DELIVERY AND SUSTAINABILITY CLUSTER (02 – 03 Aug. 2022)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Portfolios : Municipal Planning, Human Settlements, Roads &amp; Transport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ZA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Climate Change &amp; Environmental Sustainability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ZA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		 Community Development (Special Programmes, Disaster &amp; Fire Services, Public Safety)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ZA" sz="24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ZA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PORTFOLIO-BASED INDUCTION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kumimoji="0" lang="en-ZA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Councillor and Municipal Communicators Induction (on Communications)	: 21-22 July 2022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kumimoji="0" lang="en-ZA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Regulator Training	: 21-22 July 2022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8347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F7D80-18DA-9985-5970-D3D7C8D85F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075" y="1752600"/>
            <a:ext cx="9191625" cy="4540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ZA" sz="32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ZA" sz="32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ZA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RECRUITMENT PROCESSES OF SENIOR MANAGERS</a:t>
            </a:r>
          </a:p>
        </p:txBody>
      </p:sp>
    </p:spTree>
    <p:extLst>
      <p:ext uri="{BB962C8B-B14F-4D97-AF65-F5344CB8AC3E}">
        <p14:creationId xmlns:p14="http://schemas.microsoft.com/office/powerpoint/2010/main" val="2588759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9CCB7-0FF1-4C38-82D1-2075C203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0" y="0"/>
            <a:ext cx="6572249" cy="990042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-BoldMT"/>
              </a:rPr>
              <a:t/>
            </a:r>
            <a:b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-BoldMT"/>
              </a:rPr>
            </a:b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-BoldMT"/>
              </a:rPr>
              <a:t/>
            </a:r>
            <a:b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-BoldMT"/>
              </a:rPr>
            </a:b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-BoldMT"/>
              </a:rPr>
              <a:t>4.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RECRUITMENT OF SENIOR MANAGERS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-BoldMT"/>
              </a:rPr>
              <a:t/>
            </a:r>
            <a:b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-BoldMT"/>
              </a:rPr>
            </a:br>
            <a:r>
              <a:rPr lang="en-ZA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-BoldMT"/>
              </a:rPr>
              <a:t/>
            </a:r>
            <a:br>
              <a:rPr lang="en-ZA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-BoldMT"/>
              </a:rPr>
            </a:b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EBF3E-21A9-4303-9FD5-CB306BC868E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04D4C-DC45-834A-A759-F6658CE957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E3EB5B-7037-4BB6-9F3F-B4941FC1D1D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250066"/>
            <a:ext cx="9905999" cy="489194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3000" b="1" dirty="0"/>
              <a:t>INTRODUCTION </a:t>
            </a:r>
          </a:p>
          <a:p>
            <a:pPr marL="0" indent="0" algn="just">
              <a:buNone/>
            </a:pPr>
            <a:endParaRPr lang="en-GB" sz="2000" b="1" dirty="0"/>
          </a:p>
          <a:p>
            <a:pPr algn="just" fontAlgn="base">
              <a:buFont typeface="Wingdings" panose="05000000000000000000" pitchFamily="2" charset="2"/>
              <a:buChar char="q"/>
            </a:pPr>
            <a:r>
              <a:rPr lang="en-GB" sz="2200" dirty="0"/>
              <a:t>The PEC took a resolution that SALGA must participate in shortlisting and observing interviews of Senior Managers. </a:t>
            </a:r>
          </a:p>
          <a:p>
            <a:pPr marL="0" indent="0" algn="just" fontAlgn="base">
              <a:buNone/>
            </a:pPr>
            <a:endParaRPr lang="en-GB" sz="2200" dirty="0"/>
          </a:p>
          <a:p>
            <a:pPr algn="just" fontAlgn="base">
              <a:buFont typeface="Wingdings" panose="05000000000000000000" pitchFamily="2" charset="2"/>
              <a:buChar char="q"/>
            </a:pPr>
            <a:r>
              <a:rPr lang="en-GB" sz="2200" dirty="0"/>
              <a:t>During the 1</a:t>
            </a:r>
            <a:r>
              <a:rPr lang="en-GB" sz="2200" baseline="30000" dirty="0"/>
              <a:t>st</a:t>
            </a:r>
            <a:r>
              <a:rPr lang="en-GB" sz="2200" dirty="0"/>
              <a:t> quarter of 2022/2023 SALGA assisted a number of municipalities in the recruitment of Senior Managers and these include inter alia following municipalities: Mahikeng LM, Maquassi Hills LM, Bojanala Platinum LM, Mamusa LM, Moses Kotane, City of </a:t>
            </a:r>
            <a:r>
              <a:rPr lang="en-GB" sz="2200" dirty="0" err="1"/>
              <a:t>Matlosana</a:t>
            </a:r>
            <a:r>
              <a:rPr lang="en-GB" sz="2200" dirty="0"/>
              <a:t> LM, Dr. Kenneth Kaunda District Municipality, Ngaka Modiri Molema. </a:t>
            </a:r>
          </a:p>
          <a:p>
            <a:pPr marL="0" indent="0" algn="just" fontAlgn="base">
              <a:buNone/>
            </a:pPr>
            <a:endParaRPr lang="en-GB" sz="2200" dirty="0"/>
          </a:p>
          <a:p>
            <a:pPr algn="just" fontAlgn="base">
              <a:buFont typeface="Wingdings" panose="05000000000000000000" pitchFamily="2" charset="2"/>
              <a:buChar char="q"/>
            </a:pPr>
            <a:r>
              <a:rPr lang="en-GB" sz="2200" dirty="0"/>
              <a:t>SALGA assisted started with the editing of adverts.</a:t>
            </a:r>
          </a:p>
          <a:p>
            <a:pPr algn="just" fontAlgn="base">
              <a:buFont typeface="Wingdings" panose="05000000000000000000" pitchFamily="2" charset="2"/>
              <a:buChar char="q"/>
            </a:pPr>
            <a:r>
              <a:rPr lang="en-GB" sz="2200" dirty="0"/>
              <a:t>Observed Shortlisting &amp; Interviews processes</a:t>
            </a:r>
          </a:p>
          <a:p>
            <a:pPr marL="0" indent="0" algn="just" fontAlgn="base">
              <a:buNone/>
            </a:pPr>
            <a:endParaRPr lang="en-GB" sz="2200" dirty="0"/>
          </a:p>
          <a:p>
            <a:pPr algn="just" fontAlgn="base">
              <a:buFont typeface="Wingdings" panose="05000000000000000000" pitchFamily="2" charset="2"/>
              <a:buChar char="q"/>
            </a:pPr>
            <a:r>
              <a:rPr lang="en-GB" sz="2200" dirty="0"/>
              <a:t>SALGA also assisted with vetting and competency assessment </a:t>
            </a:r>
          </a:p>
          <a:p>
            <a:pPr marL="0" indent="0" algn="just" fontAlgn="base">
              <a:buNone/>
            </a:pPr>
            <a:r>
              <a:rPr lang="en-GB" sz="2000" dirty="0">
                <a:solidFill>
                  <a:srgbClr val="333333"/>
                </a:solidFill>
                <a:latin typeface="+mj-lt"/>
              </a:rPr>
              <a:t>       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2278917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9CCB7-0FF1-4C38-82D1-2075C203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25" y="136524"/>
            <a:ext cx="6696075" cy="853517"/>
          </a:xfrm>
        </p:spPr>
        <p:txBody>
          <a:bodyPr/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-BoldMT"/>
              </a:rPr>
              <a:t/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-BoldMT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-BoldMT"/>
              </a:rPr>
              <a:t>4. RECRUITMENT OF SENIOR MANAGERS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-BoldMT"/>
              </a:rPr>
            </a:br>
            <a:r>
              <a:rPr lang="en-ZA" sz="1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-BoldMT"/>
              </a:rPr>
              <a:t/>
            </a:r>
            <a:br>
              <a:rPr lang="en-ZA" sz="1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-BoldMT"/>
              </a:rPr>
            </a:br>
            <a:endParaRPr lang="en-ZA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EBF3E-21A9-4303-9FD5-CB306BC868E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04D4C-DC45-834A-A759-F6658CE957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E3EB5B-7037-4BB6-9F3F-B4941FC1D1D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543538"/>
            <a:ext cx="9765102" cy="43572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3000" b="1" dirty="0"/>
              <a:t>CHALLENGES ENCOUNTERED: </a:t>
            </a:r>
          </a:p>
          <a:p>
            <a:pPr marL="0" indent="0" algn="just" fontAlgn="base">
              <a:buNone/>
            </a:pPr>
            <a:endParaRPr lang="en-GB" sz="1800" dirty="0">
              <a:solidFill>
                <a:srgbClr val="333333"/>
              </a:solidFill>
            </a:endParaRPr>
          </a:p>
          <a:p>
            <a:pPr algn="just" fontAlgn="base">
              <a:buFont typeface="Wingdings" panose="05000000000000000000" pitchFamily="2" charset="2"/>
              <a:buChar char="q"/>
            </a:pPr>
            <a:r>
              <a:rPr lang="en-GB" sz="2400" dirty="0"/>
              <a:t>Candidates are delaying to consent to vetting. </a:t>
            </a:r>
          </a:p>
          <a:p>
            <a:pPr marL="0" indent="0" algn="just" fontAlgn="base">
              <a:buNone/>
            </a:pPr>
            <a:endParaRPr lang="en-GB" sz="2400" dirty="0"/>
          </a:p>
          <a:p>
            <a:pPr algn="just" fontAlgn="base">
              <a:buFont typeface="Wingdings" panose="05000000000000000000" pitchFamily="2" charset="2"/>
              <a:buChar char="q"/>
            </a:pPr>
            <a:r>
              <a:rPr lang="en-GB" sz="2400" dirty="0"/>
              <a:t>Candidates are delayed to complete the competency assessments.</a:t>
            </a:r>
          </a:p>
          <a:p>
            <a:pPr marL="0" indent="0" algn="just" fontAlgn="base">
              <a:buNone/>
            </a:pPr>
            <a:endParaRPr lang="en-GB" sz="2400" dirty="0"/>
          </a:p>
          <a:p>
            <a:pPr algn="just" fontAlgn="base">
              <a:buFont typeface="Wingdings" panose="05000000000000000000" pitchFamily="2" charset="2"/>
              <a:buChar char="q"/>
            </a:pPr>
            <a:r>
              <a:rPr lang="en-GB" sz="2400" dirty="0"/>
              <a:t>Some municipalities are recruiting without involving industry experts (COGTA, Treasury, SALGA). An example of this is the Tswaing LM that appointed MM.</a:t>
            </a:r>
          </a:p>
          <a:p>
            <a:pPr marL="0" indent="0" algn="just" fontAlgn="base">
              <a:buNone/>
            </a:pPr>
            <a:endParaRPr lang="en-GB" sz="2400" dirty="0"/>
          </a:p>
          <a:p>
            <a:pPr algn="just" fontAlgn="base">
              <a:buFont typeface="Wingdings" panose="05000000000000000000" pitchFamily="2" charset="2"/>
              <a:buChar char="q"/>
            </a:pPr>
            <a:r>
              <a:rPr lang="en-GB" sz="2400" dirty="0"/>
              <a:t>Municipalities raising concerns on the PEC resolution (observation vs full participation)</a:t>
            </a:r>
          </a:p>
          <a:p>
            <a:pPr algn="just" fontAlgn="base"/>
            <a:endParaRPr lang="en-GB" sz="2000" dirty="0">
              <a:solidFill>
                <a:srgbClr val="333333"/>
              </a:solidFill>
              <a:latin typeface="+mj-lt"/>
            </a:endParaRPr>
          </a:p>
          <a:p>
            <a:pPr algn="just" fontAlgn="base"/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346457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11799"/>
            <a:ext cx="7296150" cy="794815"/>
          </a:xfrm>
        </p:spPr>
        <p:txBody>
          <a:bodyPr>
            <a:noAutofit/>
          </a:bodyPr>
          <a:lstStyle/>
          <a:p>
            <a:r>
              <a:rPr lang="en-ZA" sz="32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CONCLUDING GENERAL REMARKS ON CHALLENGES</a:t>
            </a:r>
            <a:endParaRPr lang="en-US" sz="32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9550" y="1385478"/>
            <a:ext cx="9559483" cy="508623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ZA" sz="2600" b="1" u="sng" dirty="0">
                <a:latin typeface="Arial Narrow" panose="020B0606020202030204" pitchFamily="34" charset="0"/>
                <a:ea typeface="Calibri" panose="020F0502020204030204" pitchFamily="34" charset="0"/>
              </a:rPr>
              <a:t>The following are the general challenges in municipalities </a:t>
            </a:r>
            <a:endParaRPr lang="en-ZA" sz="26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ZA" sz="20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000" dirty="0">
                <a:latin typeface="Calibri" panose="020F0502020204030204" pitchFamily="34" charset="0"/>
                <a:ea typeface="Calibri" panose="020F0502020204030204" pitchFamily="34" charset="0"/>
              </a:rPr>
              <a:t>Bloated </a:t>
            </a:r>
            <a:r>
              <a:rPr lang="en-ZA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Organisational</a:t>
            </a:r>
            <a:r>
              <a:rPr lang="en-ZA" sz="2000" dirty="0">
                <a:latin typeface="Calibri" panose="020F0502020204030204" pitchFamily="34" charset="0"/>
                <a:ea typeface="Calibri" panose="020F0502020204030204" pitchFamily="34" charset="0"/>
              </a:rPr>
              <a:t> Structures/High vacancy rate/Misplaced employees above National Treasury norm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000" dirty="0">
                <a:latin typeface="Calibri" panose="020F0502020204030204" pitchFamily="34" charset="0"/>
                <a:ea typeface="Calibri" panose="020F0502020204030204" pitchFamily="34" charset="0"/>
              </a:rPr>
              <a:t>Non-payment of 3</a:t>
            </a:r>
            <a:r>
              <a:rPr lang="en-ZA" sz="2000" baseline="30000" dirty="0">
                <a:latin typeface="Calibri" panose="020F0502020204030204" pitchFamily="34" charset="0"/>
                <a:ea typeface="Calibri" panose="020F0502020204030204" pitchFamily="34" charset="0"/>
              </a:rPr>
              <a:t>rd</a:t>
            </a:r>
            <a:r>
              <a:rPr lang="en-ZA" sz="2000" dirty="0">
                <a:latin typeface="Calibri" panose="020F0502020204030204" pitchFamily="34" charset="0"/>
                <a:ea typeface="Calibri" panose="020F0502020204030204" pitchFamily="34" charset="0"/>
              </a:rPr>
              <a:t> parties (i.e. Medical Aid at Tswaing LM)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000" dirty="0">
                <a:latin typeface="Calibri" panose="020F0502020204030204" pitchFamily="34" charset="0"/>
                <a:ea typeface="Calibri" panose="020F0502020204030204" pitchFamily="34" charset="0"/>
              </a:rPr>
              <a:t>Rising legal costs: Use of Legal representatives for labour issues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000" dirty="0">
                <a:latin typeface="Calibri" panose="020F0502020204030204" pitchFamily="34" charset="0"/>
                <a:ea typeface="Calibri" panose="020F0502020204030204" pitchFamily="34" charset="0"/>
              </a:rPr>
              <a:t>Lack of consequence 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000" dirty="0">
                <a:latin typeface="Calibri" panose="020F0502020204030204" pitchFamily="34" charset="0"/>
                <a:ea typeface="Calibri" panose="020F0502020204030204" pitchFamily="34" charset="0"/>
              </a:rPr>
              <a:t>Outdated HR policies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000" dirty="0">
                <a:latin typeface="Calibri" panose="020F0502020204030204" pitchFamily="34" charset="0"/>
                <a:ea typeface="Calibri" panose="020F0502020204030204" pitchFamily="34" charset="0"/>
              </a:rPr>
              <a:t>Lack of change 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000" dirty="0">
                <a:latin typeface="Calibri" panose="020F0502020204030204" pitchFamily="34" charset="0"/>
                <a:ea typeface="Calibri" panose="020F0502020204030204" pitchFamily="34" charset="0"/>
              </a:rPr>
              <a:t>Misuse of overtime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000" dirty="0">
                <a:latin typeface="Calibri" panose="020F0502020204030204" pitchFamily="34" charset="0"/>
                <a:ea typeface="Calibri" panose="020F0502020204030204" pitchFamily="34" charset="0"/>
              </a:rPr>
              <a:t>Poor records management/No records policies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000" dirty="0">
                <a:latin typeface="Calibri" panose="020F0502020204030204" pitchFamily="34" charset="0"/>
                <a:ea typeface="Calibri" panose="020F0502020204030204" pitchFamily="34" charset="0"/>
              </a:rPr>
              <a:t>LLFs are not functional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000" dirty="0">
                <a:latin typeface="Calibri" panose="020F0502020204030204" pitchFamily="34" charset="0"/>
                <a:ea typeface="Calibri" panose="020F0502020204030204" pitchFamily="34" charset="0"/>
              </a:rPr>
              <a:t>Low employee morale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000" dirty="0">
                <a:latin typeface="Calibri" panose="020F0502020204030204" pitchFamily="34" charset="0"/>
                <a:ea typeface="Calibri" panose="020F0502020204030204" pitchFamily="34" charset="0"/>
              </a:rPr>
              <a:t>Disciplinary boards not established or not functional as well as oversight committees in some municipalities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000" dirty="0">
                <a:latin typeface="Calibri" panose="020F0502020204030204" pitchFamily="34" charset="0"/>
                <a:ea typeface="Calibri" panose="020F0502020204030204" pitchFamily="34" charset="0"/>
              </a:rPr>
              <a:t>High number of dispute cases at the SALGBC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000" dirty="0">
                <a:latin typeface="Calibri" panose="020F0502020204030204" pitchFamily="34" charset="0"/>
                <a:ea typeface="Calibri" panose="020F0502020204030204" pitchFamily="34" charset="0"/>
              </a:rPr>
              <a:t>Lack of training of staff on the code of conduct</a:t>
            </a:r>
          </a:p>
          <a:p>
            <a:endParaRPr lang="en-ZA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ZA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ZA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ZA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ZA" sz="1100" u="sng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  <a:defRPr/>
            </a:pPr>
            <a:endParaRPr lang="en-ZA" sz="1100" u="sng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  <a:defRPr/>
            </a:pPr>
            <a:endParaRPr lang="en-ZA" sz="1100" u="sng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en-GB" sz="1800" dirty="0"/>
          </a:p>
          <a:p>
            <a:pPr algn="just">
              <a:buFont typeface="Courier New" panose="02070309020205020404" pitchFamily="49" charset="0"/>
              <a:buChar char="o"/>
            </a:pPr>
            <a:endParaRPr lang="en-GB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05280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11799"/>
            <a:ext cx="7296150" cy="794815"/>
          </a:xfrm>
        </p:spPr>
        <p:txBody>
          <a:bodyPr>
            <a:noAutofit/>
          </a:bodyPr>
          <a:lstStyle/>
          <a:p>
            <a:r>
              <a:rPr lang="en-ZA" sz="2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INTERGOVERNMENTAL RELATIONS ACTIVITIES</a:t>
            </a:r>
            <a:endParaRPr lang="en-US" sz="28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9550" y="1385478"/>
            <a:ext cx="9443736" cy="5086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11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ZA" sz="2400" b="1" dirty="0">
                <a:latin typeface="Calibri" panose="020F0502020204030204" pitchFamily="34" charset="0"/>
                <a:ea typeface="Calibri" panose="020F0502020204030204" pitchFamily="34" charset="0"/>
              </a:rPr>
              <a:t>SALGA had actively engaged and participated within the following critical  IGR confines:</a:t>
            </a:r>
          </a:p>
          <a:p>
            <a:pPr algn="just"/>
            <a:endParaRPr lang="en-ZA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n-ZA" sz="2200" dirty="0">
                <a:latin typeface="Calibri" panose="020F0502020204030204" pitchFamily="34" charset="0"/>
                <a:ea typeface="Calibri" panose="020F0502020204030204" pitchFamily="34" charset="0"/>
              </a:rPr>
              <a:t>Political and technical interface with the North West Provincial Legislature – institutional collaborations and partnerships</a:t>
            </a:r>
          </a:p>
          <a:p>
            <a:pPr algn="just"/>
            <a:r>
              <a:rPr lang="en-ZA" sz="2200" dirty="0">
                <a:latin typeface="Calibri" panose="020F0502020204030204" pitchFamily="34" charset="0"/>
                <a:ea typeface="Calibri" panose="020F0502020204030204" pitchFamily="34" charset="0"/>
              </a:rPr>
              <a:t>Participated into the NW House of Traditional Leaders – to deepen and strengthen cooperative relations in pursuit of service delivery.</a:t>
            </a:r>
          </a:p>
          <a:p>
            <a:pPr algn="just"/>
            <a:r>
              <a:rPr lang="en-ZA" sz="2200" dirty="0">
                <a:latin typeface="Calibri" panose="020F0502020204030204" pitchFamily="34" charset="0"/>
                <a:ea typeface="Calibri" panose="020F0502020204030204" pitchFamily="34" charset="0"/>
              </a:rPr>
              <a:t>SALGA participates meaningfully  into the District Developmental Model Sessions across  the four districts in the province</a:t>
            </a:r>
          </a:p>
          <a:p>
            <a:pPr algn="just"/>
            <a:r>
              <a:rPr lang="en-ZA" sz="2200" dirty="0">
                <a:latin typeface="Calibri" panose="020F0502020204030204" pitchFamily="34" charset="0"/>
                <a:ea typeface="Calibri" panose="020F0502020204030204" pitchFamily="34" charset="0"/>
              </a:rPr>
              <a:t>Actively participated in the Provincial IDP Assessments and Analysis</a:t>
            </a:r>
          </a:p>
          <a:p>
            <a:endParaRPr lang="en-ZA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ZA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ZA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ZA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ZA" sz="1100" u="sng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  <a:defRPr/>
            </a:pPr>
            <a:endParaRPr lang="en-ZA" sz="1100" u="sng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  <a:defRPr/>
            </a:pPr>
            <a:endParaRPr lang="en-ZA" sz="1100" u="sng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en-GB" sz="1800" dirty="0"/>
          </a:p>
          <a:p>
            <a:pPr algn="just">
              <a:buFont typeface="Courier New" panose="02070309020205020404" pitchFamily="49" charset="0"/>
              <a:buChar char="o"/>
            </a:pPr>
            <a:endParaRPr lang="en-GB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0993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A1E1-F008-2D6B-6396-DA79C8C93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4D068-E098-CF7E-D32F-4D153C4E347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0025" y="1390650"/>
            <a:ext cx="9525000" cy="4743450"/>
          </a:xfrm>
        </p:spPr>
        <p:txBody>
          <a:bodyPr>
            <a:normAutofit lnSpcReduction="10000"/>
          </a:bodyPr>
          <a:lstStyle/>
          <a:p>
            <a:pPr marL="457200" indent="-457200" algn="ctr">
              <a:buAutoNum type="arabicPeriod"/>
            </a:pPr>
            <a:r>
              <a:rPr lang="en-ZA" sz="2400" dirty="0"/>
              <a:t>SUMMARY OF AGSA AUDIT OUTCOMES AND MFMA INTERVENTION (FINANCIAL RECOVERY PLANS)</a:t>
            </a:r>
          </a:p>
          <a:p>
            <a:pPr marL="0" indent="0" algn="ctr">
              <a:buNone/>
            </a:pPr>
            <a:endParaRPr lang="en-ZA" sz="2400" dirty="0"/>
          </a:p>
          <a:p>
            <a:pPr marL="0" indent="0" algn="ctr">
              <a:buNone/>
            </a:pPr>
            <a:r>
              <a:rPr lang="en-ZA" sz="2400" dirty="0"/>
              <a:t>2. MUNICIPAL CHALLENGES – SERVICE DELIVERY AND GOVERNANCE PILLARS (</a:t>
            </a:r>
            <a:r>
              <a:rPr lang="en-ZA" sz="2400" b="1" dirty="0"/>
              <a:t>ROOT-CAUSE ANALYSIS</a:t>
            </a:r>
            <a:r>
              <a:rPr lang="en-ZA" sz="2400" dirty="0"/>
              <a:t>)</a:t>
            </a:r>
          </a:p>
          <a:p>
            <a:pPr marL="0" indent="0" algn="ctr">
              <a:buNone/>
            </a:pPr>
            <a:endParaRPr lang="en-ZA" sz="2400" dirty="0"/>
          </a:p>
          <a:p>
            <a:pPr marL="0" indent="0" algn="ctr">
              <a:buNone/>
            </a:pPr>
            <a:r>
              <a:rPr lang="en-ZA" sz="2400" dirty="0"/>
              <a:t>3. HIGHLIGHTS OF COUNCILLOR DEVELOPMENT PROGRAMME</a:t>
            </a:r>
          </a:p>
          <a:p>
            <a:pPr marL="0" indent="0" algn="ctr">
              <a:buNone/>
            </a:pPr>
            <a:endParaRPr lang="en-ZA" sz="2400" dirty="0"/>
          </a:p>
          <a:p>
            <a:pPr marL="0" indent="0" algn="ctr">
              <a:buNone/>
            </a:pPr>
            <a:r>
              <a:rPr lang="en-ZA" sz="2400" dirty="0"/>
              <a:t>4. RECRUITMENT PROCESSES OF SENIOR MANAGERS</a:t>
            </a:r>
          </a:p>
          <a:p>
            <a:pPr marL="0" indent="0" algn="ctr">
              <a:buNone/>
            </a:pPr>
            <a:r>
              <a:rPr lang="en-ZA" sz="2400" dirty="0"/>
              <a:t>5. INTERGOVERNMENTAL RELATIONS</a:t>
            </a:r>
          </a:p>
          <a:p>
            <a:pPr marL="0" indent="0" algn="ctr">
              <a:buNone/>
            </a:pPr>
            <a:endParaRPr lang="en-ZA" sz="2400" dirty="0"/>
          </a:p>
          <a:p>
            <a:pPr marL="0" indent="0" algn="ctr">
              <a:buNone/>
            </a:pPr>
            <a:r>
              <a:rPr lang="en-ZA" sz="2400" dirty="0"/>
              <a:t>6. CONCLUDING REMARKS </a:t>
            </a:r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C224E-A747-F17C-5EB0-8D84D02FC9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52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11799"/>
            <a:ext cx="7296150" cy="794815"/>
          </a:xfrm>
        </p:spPr>
        <p:txBody>
          <a:bodyPr>
            <a:noAutofit/>
          </a:bodyPr>
          <a:lstStyle/>
          <a:p>
            <a:r>
              <a:rPr lang="en-ZA" sz="2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INTERGOVERNMENTAL RELATIONS ACTIVITIES</a:t>
            </a:r>
            <a:endParaRPr lang="en-US" sz="28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9550" y="1385478"/>
            <a:ext cx="8963025" cy="5086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11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ZA" sz="2400" b="1" dirty="0">
                <a:latin typeface="Calibri" panose="020F0502020204030204" pitchFamily="34" charset="0"/>
                <a:ea typeface="Calibri" panose="020F0502020204030204" pitchFamily="34" charset="0"/>
              </a:rPr>
              <a:t>CHALLENGES ENCOUNTERED:</a:t>
            </a:r>
          </a:p>
          <a:p>
            <a:pPr marL="0" indent="0">
              <a:buNone/>
            </a:pPr>
            <a:endParaRPr lang="en-ZA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en-ZA" sz="2200" b="1" dirty="0">
                <a:latin typeface="Calibri" panose="020F0502020204030204" pitchFamily="34" charset="0"/>
                <a:ea typeface="Calibri" panose="020F0502020204030204" pitchFamily="34" charset="0"/>
              </a:rPr>
              <a:t>Lack of structured relations between SALGA and the provincial government (S139 Intervention Invocations – unilateral decision making)</a:t>
            </a:r>
          </a:p>
          <a:p>
            <a:pPr algn="just">
              <a:buFontTx/>
              <a:buChar char="-"/>
            </a:pPr>
            <a:r>
              <a:rPr lang="en-ZA" sz="2200" b="1" dirty="0">
                <a:latin typeface="Calibri" panose="020F0502020204030204" pitchFamily="34" charset="0"/>
                <a:ea typeface="Calibri" panose="020F0502020204030204" pitchFamily="34" charset="0"/>
              </a:rPr>
              <a:t>SALGA to always embrace and support justifiable and restorative support &amp; interventions (as had manifested in the cases of Ditsobotla and Kagisano Molopo where municipal governance is compromised).</a:t>
            </a:r>
          </a:p>
          <a:p>
            <a:pPr algn="just">
              <a:buFontTx/>
              <a:buChar char="-"/>
            </a:pPr>
            <a:r>
              <a:rPr lang="en-ZA" sz="2200" b="1" dirty="0">
                <a:latin typeface="Calibri" panose="020F0502020204030204" pitchFamily="34" charset="0"/>
                <a:ea typeface="Calibri" panose="020F0502020204030204" pitchFamily="34" charset="0"/>
              </a:rPr>
              <a:t>Minimal Sector Departments support and participation into the municipal IDPs</a:t>
            </a:r>
          </a:p>
          <a:p>
            <a:pPr marL="0" indent="0">
              <a:buNone/>
            </a:pPr>
            <a:endParaRPr lang="en-ZA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n-ZA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ZA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ZA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ZA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ZA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ZA" sz="1100" u="sng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  <a:defRPr/>
            </a:pPr>
            <a:endParaRPr lang="en-ZA" sz="1100" u="sng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  <a:defRPr/>
            </a:pPr>
            <a:endParaRPr lang="en-ZA" sz="1100" u="sng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en-GB" sz="1800" dirty="0"/>
          </a:p>
          <a:p>
            <a:pPr algn="just">
              <a:buFont typeface="Courier New" panose="02070309020205020404" pitchFamily="49" charset="0"/>
              <a:buChar char="o"/>
            </a:pPr>
            <a:endParaRPr lang="en-GB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35224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43386" y="2963590"/>
            <a:ext cx="7077650" cy="1398233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93094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C4571-FCFB-5CAD-8108-772E78A39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AGSA AUDIT OUTCOMES AND MFMA INTERVENTION</a:t>
            </a:r>
            <a:endParaRPr lang="en-ZA" sz="32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DD976-D15C-BE73-A89D-8A99BDF91D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" y="1158874"/>
            <a:ext cx="8696325" cy="52316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Overall status: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3 Municipalities unqualified with findings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9 Municipalities qualified with findings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 Municipality adverse with findings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9 Municipalities disclaimed with findings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AG noted the following municipalities with disclaimer audit opinions: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Greater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Taung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Kgetlengriver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Madibeng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Mamusa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Maquassi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Hills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Naledi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Ratlou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Ditsobotla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Ramotshere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Moila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42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3BE5A-B8D2-E3BD-28D5-5E01393A6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 AGSA AUDIT OUTCOMES AND MFMA INTERVENTION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69A04-1EA8-150D-A287-090BC2E8F3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1228725"/>
            <a:ext cx="9105900" cy="506412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Z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following municipalities have been placed under MFMA mandatory intervention in terms of MFMA s135 and 139 of MFMA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Z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date a diagnostic or desktop analysis to establish Status Quo Reports have been completed (</a:t>
            </a: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Root Cause Analysis (Desktop Analysis)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Z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Recovery Plans (FRPs) in terms </a:t>
            </a:r>
            <a:r>
              <a:rPr lang="en-Z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s141  will be developed and considered by respective councils for implementation </a:t>
            </a:r>
          </a:p>
          <a:p>
            <a:pPr marL="0" indent="0">
              <a:buNone/>
            </a:pPr>
            <a:endParaRPr lang="en-ZA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5DBB1B-4644-5160-96E5-CC7809A2A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733537"/>
              </p:ext>
            </p:extLst>
          </p:nvPr>
        </p:nvGraphicFramePr>
        <p:xfrm>
          <a:off x="495300" y="3310466"/>
          <a:ext cx="832485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4850">
                  <a:extLst>
                    <a:ext uri="{9D8B030D-6E8A-4147-A177-3AD203B41FA5}">
                      <a16:colId xmlns:a16="http://schemas.microsoft.com/office/drawing/2014/main" val="21355118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6"/>
                          </a:solidFill>
                        </a:rPr>
                        <a:t>MFMA MANADATORY INTERVENTION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650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err="1">
                          <a:solidFill>
                            <a:schemeClr val="accent6"/>
                          </a:solidFill>
                        </a:rPr>
                        <a:t>Kgetlengrivier</a:t>
                      </a:r>
                      <a:endParaRPr lang="en-ZA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672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6"/>
                          </a:solidFill>
                        </a:rPr>
                        <a:t>Madibeng LM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250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6"/>
                          </a:solidFill>
                        </a:rPr>
                        <a:t>Ditsobotla LM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703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err="1">
                          <a:solidFill>
                            <a:schemeClr val="accent6"/>
                          </a:solidFill>
                        </a:rPr>
                        <a:t>Tswaing</a:t>
                      </a:r>
                      <a:r>
                        <a:rPr lang="en-ZA" dirty="0">
                          <a:solidFill>
                            <a:schemeClr val="accent6"/>
                          </a:solidFill>
                        </a:rPr>
                        <a:t> LM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665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err="1">
                          <a:solidFill>
                            <a:schemeClr val="accent6"/>
                          </a:solidFill>
                        </a:rPr>
                        <a:t>Ramotshere</a:t>
                      </a:r>
                      <a:r>
                        <a:rPr lang="en-ZA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ZA" dirty="0" err="1">
                          <a:solidFill>
                            <a:schemeClr val="accent6"/>
                          </a:solidFill>
                        </a:rPr>
                        <a:t>Moiloa</a:t>
                      </a:r>
                      <a:r>
                        <a:rPr lang="en-ZA" dirty="0">
                          <a:solidFill>
                            <a:schemeClr val="accent6"/>
                          </a:solidFill>
                        </a:rPr>
                        <a:t> LM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548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6"/>
                          </a:solidFill>
                        </a:rPr>
                        <a:t>Naledi LM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040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866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A0C51-F875-BF33-BBA9-657ABB38A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74639"/>
            <a:ext cx="7219950" cy="79481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OBSERVATION POINTS IN FINANCIAL MANAGEMENT</a:t>
            </a:r>
            <a:endParaRPr lang="en-ZA" sz="32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1661-FDFF-47D7-1799-2A2115BDB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549" y="1314450"/>
            <a:ext cx="9571059" cy="45402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3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Leadership instability resulted in a lack of accountability, general state of disarray and little to no service delivery.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Financial management controls remain weak.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Revenue not billed and debt not recovered.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Lack of proper record keeping.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Continued dependence on consultants.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Deteriorating financial health resulting in service delivery delays.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Non-compliance in procurement processes and uneconomical procurement.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Eskom, water boards and lenders not paid on time therefore incurring interest.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Poor landfill site management resulting in harm to public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Assets not adequately safeguarded resulting in loss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Payment for goods and service not received/of poor quality/ not in line  with contract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25210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F43DD-8F5D-FE27-51CF-2ED3F4236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575" y="1276350"/>
            <a:ext cx="8915400" cy="4540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ZA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ZA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ZA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MUNICIPAL CHALLENGES (SERVICE DELIVERY AND GOVERNANCE PILLARS)</a:t>
            </a:r>
          </a:p>
        </p:txBody>
      </p:sp>
    </p:spTree>
    <p:extLst>
      <p:ext uri="{BB962C8B-B14F-4D97-AF65-F5344CB8AC3E}">
        <p14:creationId xmlns:p14="http://schemas.microsoft.com/office/powerpoint/2010/main" val="3705383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627E3-CAA7-0B38-8DB8-55D902E83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25" y="136525"/>
            <a:ext cx="6696075" cy="853517"/>
          </a:xfrm>
        </p:spPr>
        <p:txBody>
          <a:bodyPr/>
          <a:lstStyle/>
          <a:p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2. MUNICIPAL CHALLENGES - </a:t>
            </a:r>
            <a:r>
              <a:rPr lang="en-ZA" dirty="0">
                <a:latin typeface="+mn-lt"/>
              </a:rPr>
              <a:t>SERVICE DELIVERY PILLAR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554C-DEAA-9957-41E5-C184438FAE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4300" y="1228725"/>
            <a:ext cx="9677882" cy="495215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n-US" sz="7200" b="1" dirty="0"/>
              <a:t>INFRASTRUCTURE &amp; TECHNICAL SERVICES</a:t>
            </a:r>
            <a:endParaRPr lang="en-US" sz="7200" dirty="0"/>
          </a:p>
          <a:p>
            <a:pPr marL="0" indent="0" algn="just">
              <a:buNone/>
            </a:pPr>
            <a:r>
              <a:rPr lang="en-US" sz="7200" b="1" dirty="0"/>
              <a:t>Water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7200" dirty="0"/>
              <a:t>No Water Master Plan for W&amp;S (Uncertainty on water demand? Forecasting? System capacity (Design and operating capacity)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7200" dirty="0"/>
              <a:t>No funded maintenance Plans – Is it funded? Asset management (GRAP17)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7200" dirty="0"/>
              <a:t>Bulk purchase meters – No bulk meters – veracity of meter readings from bulk purchases can not be done – No SLAs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7200" dirty="0"/>
              <a:t>Coverage (Access and backlogs)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7200" dirty="0"/>
              <a:t>Inadequate bulk services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7200" dirty="0"/>
              <a:t>Blue/Green drop (7 hotspots)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7200" dirty="0"/>
              <a:t>Proposed flat rate for water services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7200" dirty="0"/>
              <a:t>Lack of cost reflective tariffs (cost of supply studies not considered to determine tariffs)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7200" dirty="0"/>
              <a:t>Consideration of residential clusters metering i.e. bulk metering in complexes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7200" dirty="0"/>
              <a:t>Technical governance: </a:t>
            </a:r>
            <a:r>
              <a:rPr lang="en-US" sz="7200" b="1" dirty="0"/>
              <a:t>Documented Standard Operating Procedures (</a:t>
            </a:r>
            <a:r>
              <a:rPr lang="en-US" sz="7200" b="1" dirty="0" err="1"/>
              <a:t>SoP</a:t>
            </a:r>
            <a:r>
              <a:rPr lang="en-US" sz="7200" b="1" dirty="0"/>
              <a:t>)</a:t>
            </a:r>
            <a:r>
              <a:rPr lang="en-US" sz="7200" dirty="0"/>
              <a:t> to do the following: meter readings, bulk meter readings – assurance, water audit, illegal connection sweeps, cost of supply studies (frequency for review).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7200" dirty="0"/>
              <a:t>Water service standards (SANS standards) -  Municipalities are not reporting on their responsiveness standards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7200" dirty="0"/>
              <a:t>Water debts to boards</a:t>
            </a:r>
          </a:p>
          <a:p>
            <a:pPr marL="0" indent="0" algn="just">
              <a:buNone/>
            </a:pPr>
            <a:endParaRPr lang="en-US" sz="6400" dirty="0"/>
          </a:p>
          <a:p>
            <a:pPr marL="0" indent="0" algn="just">
              <a:buNone/>
            </a:pPr>
            <a:endParaRPr lang="en-US" sz="6400" dirty="0"/>
          </a:p>
          <a:p>
            <a:pPr algn="just"/>
            <a:endParaRPr lang="en-US" sz="6400" dirty="0"/>
          </a:p>
          <a:p>
            <a:pPr algn="just"/>
            <a:endParaRPr lang="en-US" sz="6400" dirty="0"/>
          </a:p>
          <a:p>
            <a:pPr algn="just"/>
            <a:endParaRPr lang="en-US" sz="6400" dirty="0"/>
          </a:p>
          <a:p>
            <a:pPr algn="just"/>
            <a:endParaRPr lang="en-US" sz="6400" dirty="0"/>
          </a:p>
          <a:p>
            <a:pPr algn="just"/>
            <a:endParaRPr lang="en-US" sz="6400" dirty="0"/>
          </a:p>
          <a:p>
            <a:pPr algn="just"/>
            <a:endParaRPr lang="en-US" sz="6400" dirty="0"/>
          </a:p>
          <a:p>
            <a:pPr algn="just"/>
            <a:endParaRPr lang="en-US" sz="6400" dirty="0"/>
          </a:p>
          <a:p>
            <a:pPr algn="just"/>
            <a:endParaRPr lang="en-US" sz="6400" dirty="0"/>
          </a:p>
          <a:p>
            <a:pPr algn="just"/>
            <a:endParaRPr lang="en-US" sz="6400" dirty="0"/>
          </a:p>
          <a:p>
            <a:pPr algn="just"/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9F99B-3BB3-9A29-0CA9-39966E9112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038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30550-C607-C7D8-801A-07CE7E0C1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25" y="136524"/>
            <a:ext cx="6385731" cy="853517"/>
          </a:xfrm>
        </p:spPr>
        <p:txBody>
          <a:bodyPr/>
          <a:lstStyle/>
          <a:p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 panose="020F0502020204030204" pitchFamily="34" charset="0"/>
              </a:rPr>
              <a:t>2. MUNICIPAL CHALLENGES - </a:t>
            </a:r>
            <a:r>
              <a:rPr lang="en-ZA" dirty="0"/>
              <a:t>SERVICE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0A63F-AEE8-10FE-B149-7DB2C728026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" y="1162050"/>
            <a:ext cx="9906000" cy="4991100"/>
          </a:xfrm>
        </p:spPr>
        <p:txBody>
          <a:bodyPr>
            <a:normAutofit fontScale="25000" lnSpcReduction="2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SANITATION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NB: Statistics (access and backlogs)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Capacity of sanitation system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Green drop results (low score)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Causes of sewer overflows (public awareness on impact of foreign objects)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Infrastructure backlog (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ito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costs)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Responsiveness 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Sanitation tariffs?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ELECTRICITY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~30% electricity losses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There is a master plan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Statistics - backlogs, ad-hoc metering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FBE administration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Eskom debts R210m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CHALLENGES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MPT members are not interested in attending MPT due to insufficient budget – Backlogs of land use and land development applications.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just"/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96A74-FEE8-B968-F061-07B12466FA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058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 panose="020F0502020204030204" pitchFamily="34" charset="0"/>
              </a:rPr>
              <a:t>2. MUNICIPAL CHALLENGES - </a:t>
            </a:r>
            <a:r>
              <a:rPr lang="en-US" sz="32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3620" y="1285876"/>
            <a:ext cx="9618562" cy="5169516"/>
          </a:xfrm>
          <a:ln>
            <a:solidFill>
              <a:schemeClr val="accent6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COUNCIL AND COMMITTEES</a:t>
            </a:r>
          </a:p>
          <a:p>
            <a:pPr marL="0" indent="0">
              <a:buNone/>
            </a:pPr>
            <a:endParaRPr lang="en-US" sz="2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CHALLENGES</a:t>
            </a:r>
          </a:p>
          <a:p>
            <a:pPr algn="l"/>
            <a:endParaRPr lang="en-US" sz="2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Limited tools of trade for MPAC.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UIF&amp;W reports not being investigated.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Late submission of annual financial statements.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Political instability/ Political in-fights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Councils not sitting as per the legislated prescripts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Council meetings do not quorate due to non-attendance of other council members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Some committees within municipalities are ineffective and not fully capacitated</a:t>
            </a:r>
            <a:endParaRPr lang="en-ZA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ROOT CAUSES</a:t>
            </a:r>
          </a:p>
          <a:p>
            <a:pPr marL="0" indent="0">
              <a:buNone/>
            </a:pPr>
            <a:endParaRPr lang="en-US" sz="2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fontAlgn="base">
              <a:spcBef>
                <a:spcPts val="0"/>
              </a:spcBef>
              <a:buClr>
                <a:srgbClr val="13912F"/>
              </a:buClr>
              <a:buFont typeface="Wingdings" panose="05000000000000000000" pitchFamily="2" charset="2"/>
              <a:buChar char="q"/>
              <a:defRPr/>
            </a:pPr>
            <a:r>
              <a:rPr lang="en-ZA" sz="2600" dirty="0">
                <a:latin typeface="Calibri" panose="020F0502020204030204" pitchFamily="34" charset="0"/>
                <a:cs typeface="Calibri" panose="020F0502020204030204" pitchFamily="34" charset="0"/>
              </a:rPr>
              <a:t>Lack of accountability.</a:t>
            </a:r>
          </a:p>
          <a:p>
            <a:pPr defTabSz="914400" fontAlgn="base">
              <a:spcBef>
                <a:spcPts val="0"/>
              </a:spcBef>
              <a:buClr>
                <a:srgbClr val="13912F"/>
              </a:buClr>
              <a:buFont typeface="Wingdings" panose="05000000000000000000" pitchFamily="2" charset="2"/>
              <a:buChar char="q"/>
              <a:defRPr/>
            </a:pPr>
            <a:r>
              <a:rPr lang="en-ZA" sz="2600" dirty="0">
                <a:latin typeface="Calibri" panose="020F0502020204030204" pitchFamily="34" charset="0"/>
                <a:cs typeface="Calibri" panose="020F0502020204030204" pitchFamily="34" charset="0"/>
              </a:rPr>
              <a:t>Delay in the engagement consultants to prepare AFS/Dependence on consultants </a:t>
            </a:r>
          </a:p>
          <a:p>
            <a:pPr defTabSz="914400" fontAlgn="base">
              <a:spcBef>
                <a:spcPts val="0"/>
              </a:spcBef>
              <a:buClr>
                <a:srgbClr val="13912F"/>
              </a:buClr>
              <a:buFont typeface="Wingdings" panose="05000000000000000000" pitchFamily="2" charset="2"/>
              <a:buChar char="q"/>
              <a:defRPr/>
            </a:pPr>
            <a:r>
              <a:rPr lang="en-ZA" sz="2600" dirty="0">
                <a:latin typeface="Calibri" panose="020F0502020204030204" pitchFamily="34" charset="0"/>
                <a:cs typeface="Calibri" panose="020F0502020204030204" pitchFamily="34" charset="0"/>
              </a:rPr>
              <a:t>Poor records management </a:t>
            </a:r>
          </a:p>
          <a:p>
            <a:pPr defTabSz="914400" fontAlgn="base">
              <a:spcBef>
                <a:spcPts val="0"/>
              </a:spcBef>
              <a:buClr>
                <a:srgbClr val="13912F"/>
              </a:buClr>
              <a:buFont typeface="Wingdings" panose="05000000000000000000" pitchFamily="2" charset="2"/>
              <a:buChar char="q"/>
              <a:defRPr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Lack/insufficient of competent senior management</a:t>
            </a:r>
            <a:endParaRPr lang="en-U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4272960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Theme">
  <a:themeElements>
    <a:clrScheme name="SALGA 1">
      <a:dk1>
        <a:srgbClr val="F06D19"/>
      </a:dk1>
      <a:lt1>
        <a:sysClr val="window" lastClr="FFFFFF"/>
      </a:lt1>
      <a:dk2>
        <a:srgbClr val="C7C9CA"/>
      </a:dk2>
      <a:lt2>
        <a:srgbClr val="D6B758"/>
      </a:lt2>
      <a:accent1>
        <a:srgbClr val="F06D19"/>
      </a:accent1>
      <a:accent2>
        <a:srgbClr val="D6B758"/>
      </a:accent2>
      <a:accent3>
        <a:srgbClr val="8F8E8E"/>
      </a:accent3>
      <a:accent4>
        <a:srgbClr val="C7C9CA"/>
      </a:accent4>
      <a:accent5>
        <a:srgbClr val="FFFFFF"/>
      </a:accent5>
      <a:accent6>
        <a:srgbClr val="000000"/>
      </a:accent6>
      <a:hlink>
        <a:srgbClr val="8F8E8E"/>
      </a:hlink>
      <a:folHlink>
        <a:srgbClr val="C7C9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EC INDUCTION NOV '16" id="{897B8E17-D883-4E24-B5F4-29AC7A825D79}" vid="{497B8318-C2E9-45B7-AC0E-EF9255C0DA0D}"/>
    </a:ext>
  </a:extLst>
</a:theme>
</file>

<file path=ppt/theme/theme3.xml><?xml version="1.0" encoding="utf-8"?>
<a:theme xmlns:a="http://schemas.openxmlformats.org/drawingml/2006/main" name="1_Office Theme">
  <a:themeElements>
    <a:clrScheme name="SALGA 1">
      <a:dk1>
        <a:srgbClr val="F06D19"/>
      </a:dk1>
      <a:lt1>
        <a:sysClr val="window" lastClr="FFFFFF"/>
      </a:lt1>
      <a:dk2>
        <a:srgbClr val="C7C9CA"/>
      </a:dk2>
      <a:lt2>
        <a:srgbClr val="D6B758"/>
      </a:lt2>
      <a:accent1>
        <a:srgbClr val="F06D19"/>
      </a:accent1>
      <a:accent2>
        <a:srgbClr val="D6B758"/>
      </a:accent2>
      <a:accent3>
        <a:srgbClr val="8F8E8E"/>
      </a:accent3>
      <a:accent4>
        <a:srgbClr val="C7C9CA"/>
      </a:accent4>
      <a:accent5>
        <a:srgbClr val="FFFFFF"/>
      </a:accent5>
      <a:accent6>
        <a:srgbClr val="000000"/>
      </a:accent6>
      <a:hlink>
        <a:srgbClr val="8F8E8E"/>
      </a:hlink>
      <a:folHlink>
        <a:srgbClr val="C7C9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9778</TotalTime>
  <Words>1136</Words>
  <Application>Microsoft Office PowerPoint</Application>
  <PresentationFormat>A4 Paper (210x297 mm)</PresentationFormat>
  <Paragraphs>284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Arial Narrow</vt:lpstr>
      <vt:lpstr>Arial-BoldMT</vt:lpstr>
      <vt:lpstr>Calibri</vt:lpstr>
      <vt:lpstr>Courier New</vt:lpstr>
      <vt:lpstr>Times New Roman</vt:lpstr>
      <vt:lpstr>Wingdings</vt:lpstr>
      <vt:lpstr>Office Theme</vt:lpstr>
      <vt:lpstr>Default Theme</vt:lpstr>
      <vt:lpstr>1_Office Theme</vt:lpstr>
      <vt:lpstr> STATE OF MUNICPALITIES: NW  PEC </vt:lpstr>
      <vt:lpstr>PRESENTATION OUTLINE</vt:lpstr>
      <vt:lpstr>1. AGSA AUDIT OUTCOMES AND MFMA INTERVENTION</vt:lpstr>
      <vt:lpstr>1. AGSA AUDIT OUTCOMES AND MFMA INTERVENTION</vt:lpstr>
      <vt:lpstr>KEY OBSERVATION POINTS IN FINANCIAL MANAGEMENT</vt:lpstr>
      <vt:lpstr>PowerPoint Presentation</vt:lpstr>
      <vt:lpstr>2. MUNICIPAL CHALLENGES - SERVICE DELIVERY PILLAR</vt:lpstr>
      <vt:lpstr>2. MUNICIPAL CHALLENGES - SERVICE DELIVERY</vt:lpstr>
      <vt:lpstr>2. MUNICIPAL CHALLENGES - GOVERNANCE</vt:lpstr>
      <vt:lpstr>PowerPoint Presentation</vt:lpstr>
      <vt:lpstr>3. CDP-CAPACITY BUILDING</vt:lpstr>
      <vt:lpstr>3. CDP-CAPACITY BUILDING</vt:lpstr>
      <vt:lpstr>3. CDP-CAPACITY BUILDING</vt:lpstr>
      <vt:lpstr>3. CDP-CAPACITY BUILDING</vt:lpstr>
      <vt:lpstr>PowerPoint Presentation</vt:lpstr>
      <vt:lpstr>  4. RECRUITMENT OF SENIOR MANAGERS  </vt:lpstr>
      <vt:lpstr> 4. RECRUITMENT OF SENIOR MANAGERS  </vt:lpstr>
      <vt:lpstr>4. CONCLUDING GENERAL REMARKS ON CHALLENGES</vt:lpstr>
      <vt:lpstr>5. INTERGOVERNMENTAL RELATIONS ACTIVITIES</vt:lpstr>
      <vt:lpstr>5. INTERGOVERNMENTAL RELATIONS ACTIVITIES</vt:lpstr>
      <vt:lpstr>Thank You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BRAND SALGA</dc:title>
  <dc:creator>Tebogo Mosala</dc:creator>
  <cp:lastModifiedBy>Shereen Cassiem</cp:lastModifiedBy>
  <cp:revision>104</cp:revision>
  <dcterms:created xsi:type="dcterms:W3CDTF">2017-05-28T17:58:09Z</dcterms:created>
  <dcterms:modified xsi:type="dcterms:W3CDTF">2022-09-19T09:45:01Z</dcterms:modified>
</cp:coreProperties>
</file>