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08" r:id="rId2"/>
  </p:sldMasterIdLst>
  <p:notesMasterIdLst>
    <p:notesMasterId r:id="rId12"/>
  </p:notesMasterIdLst>
  <p:handoutMasterIdLst>
    <p:handoutMasterId r:id="rId13"/>
  </p:handoutMasterIdLst>
  <p:sldIdLst>
    <p:sldId id="370" r:id="rId3"/>
    <p:sldId id="373" r:id="rId4"/>
    <p:sldId id="401" r:id="rId5"/>
    <p:sldId id="406" r:id="rId6"/>
    <p:sldId id="404" r:id="rId7"/>
    <p:sldId id="402" r:id="rId8"/>
    <p:sldId id="403" r:id="rId9"/>
    <p:sldId id="407" r:id="rId10"/>
    <p:sldId id="36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kanyana, Bongiwe " initials="NB" lastIdx="1" clrIdx="0">
    <p:extLst>
      <p:ext uri="{19B8F6BF-5375-455C-9EA6-DF929625EA0E}">
        <p15:presenceInfo xmlns:p15="http://schemas.microsoft.com/office/powerpoint/2012/main" userId="Nkanyana, Bongiwe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8" autoAdjust="0"/>
    <p:restoredTop sz="94248" autoAdjust="0"/>
  </p:normalViewPr>
  <p:slideViewPr>
    <p:cSldViewPr>
      <p:cViewPr varScale="1">
        <p:scale>
          <a:sx n="63" d="100"/>
          <a:sy n="63" d="100"/>
        </p:scale>
        <p:origin x="132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3DDCB-D6CB-4BF1-BAF5-DB85D3E9807A}" type="datetimeFigureOut">
              <a:rPr lang="en-ZA" smtClean="0"/>
              <a:t>2022/09/16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AFCC8-437A-4DC3-BC90-796D7C4FEE8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7981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DE4F9-70AE-409F-BDC9-D919546DBE42}" type="datetimeFigureOut">
              <a:rPr lang="en-ZA" smtClean="0"/>
              <a:t>2022/09/16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D44CC-7443-4A7C-BAD3-190B49EF3CC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9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029CFB-3907-41FC-805A-3096189E5952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09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D740CE-6624-40B9-A1AE-DA2F276D1179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0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252F76-47BF-4B25-AE29-33370A081530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652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3812B4-D7E6-4011-94AC-10F2C8DBA34F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75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28A0A5-FA1F-42EA-94ED-0DDED76256EE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74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0052E-AB39-468F-AD98-0E855EAC9203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501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D2CF96-69EB-4D34-A5B4-C7812B26657A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87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15CBA0-959C-46B8-BB55-AA6A1B4DF64B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142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4B0C1-742F-4D13-A3FA-227D9750ACA4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914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30BD8-65B5-4073-9329-D0D9E6B551AA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875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280AAB-F83C-489E-A96F-3A282F516F46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15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E5BD0D-9A10-447D-B1B8-FE9DDE36AA7E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002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C0BD88-BC62-453E-8912-155D42F814E4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763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C71A7-C0C1-4982-B6CF-7EE8932497D0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516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2439AB-C768-401D-901B-20CC39EE5492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41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9C6CC-E0AE-4091-9314-B6DCCBBF93B8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19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B0D8F-5ECC-4774-8817-1339B33B4C30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05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577E0-D44E-46D8-A334-4DFB00A03863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99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C86AAA-C6E7-47AA-8BE8-AD38B25F5503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02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D9A7A5-726E-4B3F-9C72-B2411A04B1C3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31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4218D6-6EF3-48DA-8992-34D65B61B7FA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72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60229-D2F9-4C93-A97C-FB0737360F52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0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14E536-2564-40B0-98FB-2AFCD0363A98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 algn="r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2f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3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2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17420-9478-4E33-BCE2-D083808639C3}" type="datetime1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2022/09/16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REFUGEE APPEALS AUTHORITY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04660" y="6356350"/>
            <a:ext cx="2190750" cy="365125"/>
          </a:xfrm>
          <a:prstGeom prst="rect">
            <a:avLst/>
          </a:prstGeom>
        </p:spPr>
        <p:txBody>
          <a:bodyPr/>
          <a:lstStyle>
            <a:lvl1pPr marL="228600" indent="-228600" algn="r">
              <a:buFont typeface="+mj-lt"/>
              <a:buAutoNum type="arabicPeriod"/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2f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3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5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04856" cy="1752600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Home Affairs Portfolio Committee Meeting: 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20 September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288636" y="2420888"/>
            <a:ext cx="8630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PRESENTATION: </a:t>
            </a:r>
          </a:p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 of Refugee Reception Centers</a:t>
            </a:r>
            <a:endParaRPr lang="en-ZA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20688"/>
            <a:ext cx="4464496" cy="171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5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6168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CONTENT PAGE  </a:t>
            </a:r>
            <a:endParaRPr lang="en-ZA" sz="28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052736"/>
            <a:ext cx="8229600" cy="4896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063290"/>
            <a:ext cx="7715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ZA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  </a:t>
            </a:r>
          </a:p>
          <a:p>
            <a:endParaRPr lang="en-ZA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ZA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at RROs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Stats on Extensions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Comers Services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Strategies for Recovery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ZA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ZA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Statelessness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2843808" y="6278800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5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08520" y="-30554"/>
            <a:ext cx="9145016" cy="4453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BACKGROUND 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-108520" y="0"/>
            <a:ext cx="9145016" cy="615057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operates 5 Refugee Reception Offices located in Durban, Pretoria, Gqeberha, Musina and Cape Town.</a:t>
            </a:r>
          </a:p>
          <a:p>
            <a:pPr marL="0" indent="0" algn="just">
              <a:buNone/>
            </a:pPr>
            <a:endParaRPr lang="en-GB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offices were closed for a period of two years due to the COVID pandemic which led to the national lockdown in terms of the Disaster Management Act.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this period the asylum and refugee permits were extended through a Ministerial Directive.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April 2021 the department introduced the online solution to work parallel with the Directive, where actual permit is required.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that were introduced through the online solution included;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Permits extensions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Decisions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for finalization of claims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and Travel Documents for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matriculant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refugee minors and persons who wish to take up employment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11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are rendered on a booking basis whilst clients who are unable to make use of the online system do request assistance directly from the offices.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35896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2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7524" y="86151"/>
            <a:ext cx="8568952" cy="4453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SERVICES AT RROs 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6795" y="1082454"/>
            <a:ext cx="8568952" cy="532859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from 03 May 2022 all services resumed at the 5 Refugee Centres except for new applications in  the Cape Town RRO. The Cape Town centre is  awaiting the completion of the new office.</a:t>
            </a:r>
          </a:p>
          <a:p>
            <a:pPr marL="0" indent="0" algn="just">
              <a:buNone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Extensions are done online through an automated system solution.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clients are struggling with the solution, they are invited to come to the office and clients are also allowed to request appointment to visit.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35896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7524" y="86151"/>
            <a:ext cx="8568952" cy="4453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STATS ON EXTENSIONS  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7524" y="620688"/>
            <a:ext cx="8568952" cy="532859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period 1 January 2022 to 31 July 2022 the refugee offices rendered permit services follows:</a:t>
            </a:r>
          </a:p>
          <a:p>
            <a:pPr marL="0" indent="0" algn="just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lnSpc>
                <a:spcPct val="150000"/>
              </a:lnSpc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just" defTabSz="342900">
              <a:lnSpc>
                <a:spcPct val="150000"/>
              </a:lnSpc>
              <a:buNone/>
            </a:pPr>
            <a:endParaRPr lang="en-ZA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920880" cy="24482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35896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8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7524" y="86151"/>
            <a:ext cx="8568952" cy="4453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 COMER SERVICES 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7524" y="620688"/>
            <a:ext cx="8568952" cy="532859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the lockdown period the were no newcomer services.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past years report statistics, the department estimated that there should be approximately 40 000 for a period of two years by the time we take new comers.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engagements with UNHCR on the matter in January 2022, at the High Level Bilateral it was agreed that a solution to assist this category should be developed by the department.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03 May 2022 the new asylum application process was launch and it signalled the return of all services at RROs.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resuming new-comer services, the Department has processed 4 218 new comers and has </a:t>
            </a: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9 057 booked for future dates, as of end July 2022. 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342900">
              <a:lnSpc>
                <a:spcPct val="150000"/>
              </a:lnSpc>
              <a:buNone/>
            </a:pPr>
            <a:endParaRPr lang="en-ZA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76625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2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7524" y="86151"/>
            <a:ext cx="8568952" cy="4453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ADDITIONAL STRATEGIES FOR RECOVERY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7524" y="620688"/>
            <a:ext cx="8568952" cy="532859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lvl="0" indent="0" algn="just" defTabSz="91440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the backlog estimates built over the past two years, the Department is embarking on strategies to recover full services in a manner that reduces the possibility of overcrowding in this area that include: </a:t>
            </a:r>
          </a:p>
          <a:p>
            <a:pPr marL="0" lvl="0" indent="0" algn="just" defTabSz="914400">
              <a:lnSpc>
                <a:spcPct val="150000"/>
              </a:lnSpc>
              <a:spcBef>
                <a:spcPts val="0"/>
              </a:spcBef>
              <a:buNone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Continuation of the online extensions to reduce volumes of clients that need to visit offices, </a:t>
            </a:r>
          </a:p>
          <a:p>
            <a:pPr lvl="0" algn="just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capacity at RROs,</a:t>
            </a:r>
          </a:p>
          <a:p>
            <a:pPr marL="0" lvl="0" indent="0" algn="just" defTabSz="914400">
              <a:spcBef>
                <a:spcPts val="0"/>
              </a:spcBef>
              <a:buNone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Prioritize the reopening of CTRRO to new comers; and </a:t>
            </a:r>
          </a:p>
          <a:p>
            <a:pPr lvl="0" algn="just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“overtime” particularly on critical areas.</a:t>
            </a:r>
            <a:endParaRPr lang="en-GB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342900">
              <a:lnSpc>
                <a:spcPct val="150000"/>
              </a:lnSpc>
              <a:buNone/>
            </a:pPr>
            <a:endParaRPr lang="en-ZA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59832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8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7524" y="86151"/>
            <a:ext cx="8568952" cy="44534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RECOMMENDATION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7524" y="620688"/>
            <a:ext cx="8568952" cy="532859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lvl="0" indent="0" algn="just" defTabSz="914400">
              <a:lnSpc>
                <a:spcPct val="150000"/>
              </a:lnSpc>
              <a:spcBef>
                <a:spcPts val="0"/>
              </a:spcBef>
              <a:buNone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>
              <a:lnSpc>
                <a:spcPct val="150000"/>
              </a:lnSpc>
              <a:spcBef>
                <a:spcPts val="0"/>
              </a:spcBef>
              <a:buNone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>
              <a:lnSpc>
                <a:spcPct val="150000"/>
              </a:lnSpc>
              <a:spcBef>
                <a:spcPts val="0"/>
              </a:spcBef>
              <a:buNone/>
            </a:pPr>
            <a:endParaRPr lang="en-ZA" sz="1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recommended that the Portfolio Committee for Home </a:t>
            </a:r>
            <a:r>
              <a:rPr lang="en-ZA" sz="19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Affairs note </a:t>
            </a:r>
            <a:r>
              <a:rPr lang="en-ZA" sz="1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presentation on the re-opening Refugee Centres. </a:t>
            </a:r>
            <a:endParaRPr lang="en-ZA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59832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6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168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THE END </a:t>
            </a:r>
            <a:endParaRPr lang="en-ZA" sz="2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482453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629" y="6237312"/>
            <a:ext cx="219075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fld id="{2538E8B7-8BD9-9F48-9FB6-4E0DFEDB844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844824"/>
            <a:ext cx="6127011" cy="29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9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420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Office Theme</vt:lpstr>
      <vt:lpstr>2_Office Theme</vt:lpstr>
      <vt:lpstr>PowerPoint Presentation</vt:lpstr>
      <vt:lpstr>PowerPoint Presentation</vt:lpstr>
      <vt:lpstr>BACKGROUND </vt:lpstr>
      <vt:lpstr>SERVICES AT RROs </vt:lpstr>
      <vt:lpstr>STATS ON EXTENSIONS  </vt:lpstr>
      <vt:lpstr>NEW COMER SERVICES </vt:lpstr>
      <vt:lpstr>ADDITIONAL STRATEGIES FOR RECOVERY</vt:lpstr>
      <vt:lpstr>RECOMMENDATION</vt:lpstr>
      <vt:lpstr>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SHancock</dc:creator>
  <cp:lastModifiedBy>Muzi Njoko</cp:lastModifiedBy>
  <cp:revision>336</cp:revision>
  <cp:lastPrinted>2022-09-13T16:19:51Z</cp:lastPrinted>
  <dcterms:created xsi:type="dcterms:W3CDTF">2017-07-24T12:18:15Z</dcterms:created>
  <dcterms:modified xsi:type="dcterms:W3CDTF">2022-09-16T19:00:46Z</dcterms:modified>
</cp:coreProperties>
</file>