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handoutMasterIdLst>
    <p:handoutMasterId r:id="rId47"/>
  </p:handoutMasterIdLst>
  <p:sldIdLst>
    <p:sldId id="256" r:id="rId5"/>
    <p:sldId id="263" r:id="rId6"/>
    <p:sldId id="264" r:id="rId7"/>
    <p:sldId id="1037" r:id="rId8"/>
    <p:sldId id="1038" r:id="rId9"/>
    <p:sldId id="1039" r:id="rId10"/>
    <p:sldId id="1040" r:id="rId11"/>
    <p:sldId id="1041" r:id="rId12"/>
    <p:sldId id="1042" r:id="rId13"/>
    <p:sldId id="1043" r:id="rId14"/>
    <p:sldId id="1044" r:id="rId15"/>
    <p:sldId id="1045" r:id="rId16"/>
    <p:sldId id="1058" r:id="rId17"/>
    <p:sldId id="1046" r:id="rId18"/>
    <p:sldId id="1048" r:id="rId19"/>
    <p:sldId id="1049" r:id="rId20"/>
    <p:sldId id="1050" r:id="rId21"/>
    <p:sldId id="1051" r:id="rId22"/>
    <p:sldId id="1052" r:id="rId23"/>
    <p:sldId id="1053" r:id="rId24"/>
    <p:sldId id="1054" r:id="rId25"/>
    <p:sldId id="1055" r:id="rId26"/>
    <p:sldId id="1056" r:id="rId27"/>
    <p:sldId id="1057" r:id="rId28"/>
    <p:sldId id="1019" r:id="rId29"/>
    <p:sldId id="1029" r:id="rId30"/>
    <p:sldId id="1015" r:id="rId31"/>
    <p:sldId id="1027" r:id="rId32"/>
    <p:sldId id="1011" r:id="rId33"/>
    <p:sldId id="1024" r:id="rId34"/>
    <p:sldId id="1009" r:id="rId35"/>
    <p:sldId id="1025" r:id="rId36"/>
    <p:sldId id="1014" r:id="rId37"/>
    <p:sldId id="1026" r:id="rId38"/>
    <p:sldId id="1012" r:id="rId39"/>
    <p:sldId id="1022" r:id="rId40"/>
    <p:sldId id="1013" r:id="rId41"/>
    <p:sldId id="1017" r:id="rId42"/>
    <p:sldId id="1020" r:id="rId43"/>
    <p:sldId id="1028" r:id="rId44"/>
    <p:sldId id="268"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932BABD-CDFB-44FD-B0D7-A81E02778167}">
          <p14:sldIdLst>
            <p14:sldId id="256"/>
            <p14:sldId id="263"/>
            <p14:sldId id="264"/>
            <p14:sldId id="1037"/>
            <p14:sldId id="1038"/>
            <p14:sldId id="1039"/>
            <p14:sldId id="1040"/>
            <p14:sldId id="1041"/>
            <p14:sldId id="1042"/>
            <p14:sldId id="1043"/>
            <p14:sldId id="1044"/>
            <p14:sldId id="1045"/>
            <p14:sldId id="1058"/>
            <p14:sldId id="1046"/>
            <p14:sldId id="1048"/>
            <p14:sldId id="1049"/>
            <p14:sldId id="1050"/>
            <p14:sldId id="1051"/>
            <p14:sldId id="1052"/>
            <p14:sldId id="1053"/>
            <p14:sldId id="1054"/>
            <p14:sldId id="1055"/>
            <p14:sldId id="1056"/>
            <p14:sldId id="1057"/>
            <p14:sldId id="1019"/>
            <p14:sldId id="1029"/>
            <p14:sldId id="1015"/>
            <p14:sldId id="1027"/>
            <p14:sldId id="1011"/>
            <p14:sldId id="1024"/>
          </p14:sldIdLst>
        </p14:section>
        <p14:section name="Untitled Section" id="{4E135BE3-9CB4-4396-8072-2B48ABBD707B}">
          <p14:sldIdLst>
            <p14:sldId id="1009"/>
            <p14:sldId id="1025"/>
            <p14:sldId id="1014"/>
            <p14:sldId id="1026"/>
            <p14:sldId id="1012"/>
            <p14:sldId id="1022"/>
            <p14:sldId id="1013"/>
            <p14:sldId id="1017"/>
            <p14:sldId id="1020"/>
            <p14:sldId id="1028"/>
            <p14:sldId id="2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D08D"/>
    <a:srgbClr val="DBECD0"/>
    <a:srgbClr val="C6E0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50" autoAdjust="0"/>
    <p:restoredTop sz="93792" autoAdjust="0"/>
  </p:normalViewPr>
  <p:slideViewPr>
    <p:cSldViewPr>
      <p:cViewPr varScale="1">
        <p:scale>
          <a:sx n="69" d="100"/>
          <a:sy n="69" d="100"/>
        </p:scale>
        <p:origin x="77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r>
              <a:rPr lang="en-US" dirty="0" err="1"/>
              <a:t>N.West</a:t>
            </a:r>
            <a:r>
              <a:rPr lang="en-US" dirty="0"/>
              <a:t> Municipalities: Audit Opinions (5 Years Analysis)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805048413995084"/>
          <c:y val="0.12494869217643347"/>
          <c:w val="0.84858694255418599"/>
          <c:h val="0.57818704565110679"/>
        </c:manualLayout>
      </c:layout>
      <c:bar3DChart>
        <c:barDir val="col"/>
        <c:grouping val="clustered"/>
        <c:varyColors val="0"/>
        <c:ser>
          <c:idx val="0"/>
          <c:order val="0"/>
          <c:tx>
            <c:strRef>
              <c:f>'Audit outcomes'!$B$32</c:f>
              <c:strCache>
                <c:ptCount val="1"/>
                <c:pt idx="0">
                  <c:v>Clean</c:v>
                </c:pt>
              </c:strCache>
            </c:strRef>
          </c:tx>
          <c:spPr>
            <a:solidFill>
              <a:schemeClr val="accent1"/>
            </a:solidFill>
            <a:ln>
              <a:noFill/>
            </a:ln>
            <a:effectLst/>
            <a:sp3d/>
          </c:spPr>
          <c:invertIfNegative val="0"/>
          <c:cat>
            <c:strRef>
              <c:f>'Audit outcomes'!$C$31:$H$31</c:f>
              <c:strCache>
                <c:ptCount val="5"/>
                <c:pt idx="0">
                  <c:v>2020/21</c:v>
                </c:pt>
                <c:pt idx="1">
                  <c:v>2019/20</c:v>
                </c:pt>
                <c:pt idx="2">
                  <c:v>2018/19</c:v>
                </c:pt>
                <c:pt idx="3">
                  <c:v>2017/18</c:v>
                </c:pt>
                <c:pt idx="4">
                  <c:v>2016/17</c:v>
                </c:pt>
              </c:strCache>
            </c:strRef>
          </c:cat>
          <c:val>
            <c:numRef>
              <c:f>'Audit outcomes'!$C$32:$H$32</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0-33BB-4400-A962-7D68A0043385}"/>
            </c:ext>
          </c:extLst>
        </c:ser>
        <c:ser>
          <c:idx val="1"/>
          <c:order val="1"/>
          <c:tx>
            <c:strRef>
              <c:f>'Audit outcomes'!$B$33</c:f>
              <c:strCache>
                <c:ptCount val="1"/>
                <c:pt idx="0">
                  <c:v>Unqualified with findings</c:v>
                </c:pt>
              </c:strCache>
            </c:strRef>
          </c:tx>
          <c:spPr>
            <a:solidFill>
              <a:srgbClr val="00FF00"/>
            </a:solidFill>
            <a:ln>
              <a:noFill/>
            </a:ln>
            <a:effectLst/>
            <a:sp3d/>
          </c:spPr>
          <c:invertIfNegative val="0"/>
          <c:cat>
            <c:strRef>
              <c:f>'Audit outcomes'!$C$31:$H$31</c:f>
              <c:strCache>
                <c:ptCount val="5"/>
                <c:pt idx="0">
                  <c:v>2020/21</c:v>
                </c:pt>
                <c:pt idx="1">
                  <c:v>2019/20</c:v>
                </c:pt>
                <c:pt idx="2">
                  <c:v>2018/19</c:v>
                </c:pt>
                <c:pt idx="3">
                  <c:v>2017/18</c:v>
                </c:pt>
                <c:pt idx="4">
                  <c:v>2016/17</c:v>
                </c:pt>
              </c:strCache>
            </c:strRef>
          </c:cat>
          <c:val>
            <c:numRef>
              <c:f>'Audit outcomes'!$C$33:$H$33</c:f>
              <c:numCache>
                <c:formatCode>General</c:formatCode>
                <c:ptCount val="5"/>
                <c:pt idx="0">
                  <c:v>3</c:v>
                </c:pt>
                <c:pt idx="1">
                  <c:v>1</c:v>
                </c:pt>
                <c:pt idx="2">
                  <c:v>0</c:v>
                </c:pt>
                <c:pt idx="3">
                  <c:v>1</c:v>
                </c:pt>
                <c:pt idx="4">
                  <c:v>2</c:v>
                </c:pt>
              </c:numCache>
            </c:numRef>
          </c:val>
          <c:extLst>
            <c:ext xmlns:c16="http://schemas.microsoft.com/office/drawing/2014/chart" uri="{C3380CC4-5D6E-409C-BE32-E72D297353CC}">
              <c16:uniqueId val="{00000001-33BB-4400-A962-7D68A0043385}"/>
            </c:ext>
          </c:extLst>
        </c:ser>
        <c:ser>
          <c:idx val="2"/>
          <c:order val="2"/>
          <c:tx>
            <c:strRef>
              <c:f>'Audit outcomes'!$B$34</c:f>
              <c:strCache>
                <c:ptCount val="1"/>
                <c:pt idx="0">
                  <c:v>Qualified</c:v>
                </c:pt>
              </c:strCache>
            </c:strRef>
          </c:tx>
          <c:spPr>
            <a:solidFill>
              <a:srgbClr val="FFC000"/>
            </a:solidFill>
            <a:ln>
              <a:noFill/>
            </a:ln>
            <a:effectLst/>
            <a:sp3d/>
          </c:spPr>
          <c:invertIfNegative val="0"/>
          <c:cat>
            <c:strRef>
              <c:f>'Audit outcomes'!$C$31:$H$31</c:f>
              <c:strCache>
                <c:ptCount val="5"/>
                <c:pt idx="0">
                  <c:v>2020/21</c:v>
                </c:pt>
                <c:pt idx="1">
                  <c:v>2019/20</c:v>
                </c:pt>
                <c:pt idx="2">
                  <c:v>2018/19</c:v>
                </c:pt>
                <c:pt idx="3">
                  <c:v>2017/18</c:v>
                </c:pt>
                <c:pt idx="4">
                  <c:v>2016/17</c:v>
                </c:pt>
              </c:strCache>
            </c:strRef>
          </c:cat>
          <c:val>
            <c:numRef>
              <c:f>'Audit outcomes'!$C$34:$H$34</c:f>
              <c:numCache>
                <c:formatCode>General</c:formatCode>
                <c:ptCount val="5"/>
                <c:pt idx="0">
                  <c:v>9</c:v>
                </c:pt>
                <c:pt idx="1">
                  <c:v>8</c:v>
                </c:pt>
                <c:pt idx="2">
                  <c:v>9</c:v>
                </c:pt>
                <c:pt idx="3">
                  <c:v>8</c:v>
                </c:pt>
                <c:pt idx="4">
                  <c:v>12</c:v>
                </c:pt>
              </c:numCache>
            </c:numRef>
          </c:val>
          <c:extLst>
            <c:ext xmlns:c16="http://schemas.microsoft.com/office/drawing/2014/chart" uri="{C3380CC4-5D6E-409C-BE32-E72D297353CC}">
              <c16:uniqueId val="{00000002-33BB-4400-A962-7D68A0043385}"/>
            </c:ext>
          </c:extLst>
        </c:ser>
        <c:ser>
          <c:idx val="3"/>
          <c:order val="3"/>
          <c:tx>
            <c:strRef>
              <c:f>'Audit outcomes'!$B$35</c:f>
              <c:strCache>
                <c:ptCount val="1"/>
                <c:pt idx="0">
                  <c:v>Disclaimer</c:v>
                </c:pt>
              </c:strCache>
            </c:strRef>
          </c:tx>
          <c:spPr>
            <a:solidFill>
              <a:srgbClr val="FF0000"/>
            </a:solidFill>
            <a:ln>
              <a:noFill/>
            </a:ln>
            <a:effectLst/>
            <a:sp3d/>
          </c:spPr>
          <c:invertIfNegative val="0"/>
          <c:cat>
            <c:strRef>
              <c:f>'Audit outcomes'!$C$31:$H$31</c:f>
              <c:strCache>
                <c:ptCount val="5"/>
                <c:pt idx="0">
                  <c:v>2020/21</c:v>
                </c:pt>
                <c:pt idx="1">
                  <c:v>2019/20</c:v>
                </c:pt>
                <c:pt idx="2">
                  <c:v>2018/19</c:v>
                </c:pt>
                <c:pt idx="3">
                  <c:v>2017/18</c:v>
                </c:pt>
                <c:pt idx="4">
                  <c:v>2016/17</c:v>
                </c:pt>
              </c:strCache>
            </c:strRef>
          </c:cat>
          <c:val>
            <c:numRef>
              <c:f>'Audit outcomes'!$C$35:$H$35</c:f>
              <c:numCache>
                <c:formatCode>General</c:formatCode>
                <c:ptCount val="5"/>
                <c:pt idx="0">
                  <c:v>9</c:v>
                </c:pt>
                <c:pt idx="1">
                  <c:v>12</c:v>
                </c:pt>
                <c:pt idx="2">
                  <c:v>12</c:v>
                </c:pt>
                <c:pt idx="3">
                  <c:v>13</c:v>
                </c:pt>
                <c:pt idx="4">
                  <c:v>8</c:v>
                </c:pt>
              </c:numCache>
            </c:numRef>
          </c:val>
          <c:extLst>
            <c:ext xmlns:c16="http://schemas.microsoft.com/office/drawing/2014/chart" uri="{C3380CC4-5D6E-409C-BE32-E72D297353CC}">
              <c16:uniqueId val="{00000003-33BB-4400-A962-7D68A0043385}"/>
            </c:ext>
          </c:extLst>
        </c:ser>
        <c:ser>
          <c:idx val="4"/>
          <c:order val="4"/>
          <c:tx>
            <c:strRef>
              <c:f>'Audit outcomes'!$B$36</c:f>
              <c:strCache>
                <c:ptCount val="1"/>
                <c:pt idx="0">
                  <c:v>Adverse</c:v>
                </c:pt>
              </c:strCache>
            </c:strRef>
          </c:tx>
          <c:spPr>
            <a:solidFill>
              <a:schemeClr val="accent5"/>
            </a:solidFill>
            <a:ln>
              <a:noFill/>
            </a:ln>
            <a:effectLst/>
            <a:sp3d/>
          </c:spPr>
          <c:invertIfNegative val="0"/>
          <c:cat>
            <c:strRef>
              <c:f>'Audit outcomes'!$C$31:$H$31</c:f>
              <c:strCache>
                <c:ptCount val="5"/>
                <c:pt idx="0">
                  <c:v>2020/21</c:v>
                </c:pt>
                <c:pt idx="1">
                  <c:v>2019/20</c:v>
                </c:pt>
                <c:pt idx="2">
                  <c:v>2018/19</c:v>
                </c:pt>
                <c:pt idx="3">
                  <c:v>2017/18</c:v>
                </c:pt>
                <c:pt idx="4">
                  <c:v>2016/17</c:v>
                </c:pt>
              </c:strCache>
            </c:strRef>
          </c:cat>
          <c:val>
            <c:numRef>
              <c:f>'Audit outcomes'!$C$36:$H$36</c:f>
              <c:numCache>
                <c:formatCode>General</c:formatCode>
                <c:ptCount val="5"/>
                <c:pt idx="0">
                  <c:v>1</c:v>
                </c:pt>
                <c:pt idx="1">
                  <c:v>1</c:v>
                </c:pt>
                <c:pt idx="2">
                  <c:v>1</c:v>
                </c:pt>
                <c:pt idx="3">
                  <c:v>0</c:v>
                </c:pt>
                <c:pt idx="4">
                  <c:v>0</c:v>
                </c:pt>
              </c:numCache>
            </c:numRef>
          </c:val>
          <c:extLst>
            <c:ext xmlns:c16="http://schemas.microsoft.com/office/drawing/2014/chart" uri="{C3380CC4-5D6E-409C-BE32-E72D297353CC}">
              <c16:uniqueId val="{00000004-33BB-4400-A962-7D68A0043385}"/>
            </c:ext>
          </c:extLst>
        </c:ser>
        <c:ser>
          <c:idx val="5"/>
          <c:order val="5"/>
          <c:tx>
            <c:strRef>
              <c:f>'Audit outcomes'!$B$37</c:f>
              <c:strCache>
                <c:ptCount val="1"/>
                <c:pt idx="0">
                  <c:v>Outstanding</c:v>
                </c:pt>
              </c:strCache>
            </c:strRef>
          </c:tx>
          <c:spPr>
            <a:solidFill>
              <a:schemeClr val="accent5">
                <a:lumMod val="60000"/>
                <a:lumOff val="40000"/>
              </a:schemeClr>
            </a:solidFill>
            <a:ln>
              <a:noFill/>
            </a:ln>
            <a:effectLst/>
            <a:sp3d/>
          </c:spPr>
          <c:invertIfNegative val="0"/>
          <c:cat>
            <c:strRef>
              <c:f>'Audit outcomes'!$C$31:$H$31</c:f>
              <c:strCache>
                <c:ptCount val="5"/>
                <c:pt idx="0">
                  <c:v>2020/21</c:v>
                </c:pt>
                <c:pt idx="1">
                  <c:v>2019/20</c:v>
                </c:pt>
                <c:pt idx="2">
                  <c:v>2018/19</c:v>
                </c:pt>
                <c:pt idx="3">
                  <c:v>2017/18</c:v>
                </c:pt>
                <c:pt idx="4">
                  <c:v>2016/17</c:v>
                </c:pt>
              </c:strCache>
            </c:strRef>
          </c:cat>
          <c:val>
            <c:numRef>
              <c:f>'Audit outcomes'!$C$37:$H$37</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5-33BB-4400-A962-7D68A0043385}"/>
            </c:ext>
          </c:extLst>
        </c:ser>
        <c:dLbls>
          <c:showLegendKey val="0"/>
          <c:showVal val="0"/>
          <c:showCatName val="0"/>
          <c:showSerName val="0"/>
          <c:showPercent val="0"/>
          <c:showBubbleSize val="0"/>
        </c:dLbls>
        <c:gapWidth val="150"/>
        <c:shape val="box"/>
        <c:axId val="266892168"/>
        <c:axId val="54769840"/>
        <c:axId val="0"/>
      </c:bar3DChart>
      <c:catAx>
        <c:axId val="2668921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crossAx val="54769840"/>
        <c:crosses val="autoZero"/>
        <c:auto val="1"/>
        <c:lblAlgn val="ctr"/>
        <c:lblOffset val="100"/>
        <c:noMultiLvlLbl val="0"/>
      </c:catAx>
      <c:valAx>
        <c:axId val="5476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dk1"/>
                    </a:solidFill>
                    <a:latin typeface="+mn-lt"/>
                    <a:ea typeface="+mn-ea"/>
                    <a:cs typeface="+mn-cs"/>
                  </a:defRPr>
                </a:pPr>
                <a:r>
                  <a:rPr lang="en-US"/>
                  <a:t>No. of Municipalities</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crossAx val="2668921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chemeClr val="dk1"/>
                </a:solidFill>
                <a:latin typeface="+mn-lt"/>
                <a:ea typeface="+mn-ea"/>
                <a:cs typeface="+mn-cs"/>
              </a:defRPr>
            </a:pPr>
            <a:endParaRPr lang="en-US"/>
          </a:p>
        </c:txPr>
      </c:dTable>
      <c:spPr>
        <a:noFill/>
        <a:ln>
          <a:noFill/>
        </a:ln>
        <a:effectLst/>
      </c:spPr>
    </c:plotArea>
    <c:plotVisOnly val="1"/>
    <c:dispBlanksAs val="gap"/>
    <c:showDLblsOverMax val="0"/>
  </c:chart>
  <c:spPr>
    <a:solidFill>
      <a:schemeClr val="lt1"/>
    </a:solidFill>
    <a:ln w="25400" cap="flat" cmpd="sng" algn="ctr">
      <a:solidFill>
        <a:schemeClr val="accent2"/>
      </a:solidFill>
      <a:prstDash val="solid"/>
      <a:round/>
    </a:ln>
    <a:effectLst/>
  </c:spPr>
  <c:txPr>
    <a:bodyPr/>
    <a:lstStyle/>
    <a:p>
      <a:pPr>
        <a:defRPr b="1">
          <a:solidFill>
            <a:schemeClr val="dk1"/>
          </a:solidFill>
          <a:latin typeface="+mn-lt"/>
          <a:ea typeface="+mn-ea"/>
          <a:cs typeface="+mn-cs"/>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1426" tIns="45713" rIns="91426" bIns="45713" rtlCol="0"/>
          <a:lstStyle>
            <a:lvl1pPr algn="l">
              <a:defRPr sz="1200"/>
            </a:lvl1pPr>
          </a:lstStyle>
          <a:p>
            <a:endParaRPr lang="en-ZA"/>
          </a:p>
        </p:txBody>
      </p:sp>
      <p:sp>
        <p:nvSpPr>
          <p:cNvPr id="3" name="Date Placeholder 2"/>
          <p:cNvSpPr>
            <a:spLocks noGrp="1"/>
          </p:cNvSpPr>
          <p:nvPr>
            <p:ph type="dt" sz="quarter" idx="1"/>
          </p:nvPr>
        </p:nvSpPr>
        <p:spPr>
          <a:xfrm>
            <a:off x="3970939" y="0"/>
            <a:ext cx="3037840" cy="464820"/>
          </a:xfrm>
          <a:prstGeom prst="rect">
            <a:avLst/>
          </a:prstGeom>
        </p:spPr>
        <p:txBody>
          <a:bodyPr vert="horz" lIns="91426" tIns="45713" rIns="91426" bIns="45713" rtlCol="0"/>
          <a:lstStyle>
            <a:lvl1pPr algn="r">
              <a:defRPr sz="1200"/>
            </a:lvl1pPr>
          </a:lstStyle>
          <a:p>
            <a:fld id="{5924191D-44E8-4CCC-A437-C212F6713A9D}" type="datetimeFigureOut">
              <a:rPr lang="en-ZA" smtClean="0"/>
              <a:t>2022/09/19</a:t>
            </a:fld>
            <a:endParaRPr lang="en-ZA"/>
          </a:p>
        </p:txBody>
      </p:sp>
      <p:sp>
        <p:nvSpPr>
          <p:cNvPr id="4" name="Footer Placeholder 3"/>
          <p:cNvSpPr>
            <a:spLocks noGrp="1"/>
          </p:cNvSpPr>
          <p:nvPr>
            <p:ph type="ftr" sz="quarter" idx="2"/>
          </p:nvPr>
        </p:nvSpPr>
        <p:spPr>
          <a:xfrm>
            <a:off x="1" y="8829967"/>
            <a:ext cx="3037840" cy="464820"/>
          </a:xfrm>
          <a:prstGeom prst="rect">
            <a:avLst/>
          </a:prstGeom>
        </p:spPr>
        <p:txBody>
          <a:bodyPr vert="horz" lIns="91426" tIns="45713" rIns="91426" bIns="45713" rtlCol="0" anchor="b"/>
          <a:lstStyle>
            <a:lvl1pPr algn="l">
              <a:defRPr sz="1200"/>
            </a:lvl1pPr>
          </a:lstStyle>
          <a:p>
            <a:endParaRPr lang="en-ZA"/>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1426" tIns="45713" rIns="91426" bIns="45713" rtlCol="0" anchor="b"/>
          <a:lstStyle>
            <a:lvl1pPr algn="r">
              <a:defRPr sz="1200"/>
            </a:lvl1pPr>
          </a:lstStyle>
          <a:p>
            <a:fld id="{3E02B2CC-D903-4348-8C4D-2C5839853D89}" type="slidenum">
              <a:rPr lang="en-ZA" smtClean="0"/>
              <a:t>‹#›</a:t>
            </a:fld>
            <a:endParaRPr lang="en-ZA"/>
          </a:p>
        </p:txBody>
      </p:sp>
    </p:spTree>
    <p:extLst>
      <p:ext uri="{BB962C8B-B14F-4D97-AF65-F5344CB8AC3E}">
        <p14:creationId xmlns:p14="http://schemas.microsoft.com/office/powerpoint/2010/main" val="352630481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1426" tIns="45713" rIns="91426" bIns="45713" rtlCol="0"/>
          <a:lstStyle>
            <a:lvl1pPr algn="l">
              <a:defRPr sz="1200"/>
            </a:lvl1pPr>
          </a:lstStyle>
          <a:p>
            <a:endParaRPr lang="en-ZA"/>
          </a:p>
        </p:txBody>
      </p:sp>
      <p:sp>
        <p:nvSpPr>
          <p:cNvPr id="3" name="Date Placeholder 2"/>
          <p:cNvSpPr>
            <a:spLocks noGrp="1"/>
          </p:cNvSpPr>
          <p:nvPr>
            <p:ph type="dt" idx="1"/>
          </p:nvPr>
        </p:nvSpPr>
        <p:spPr>
          <a:xfrm>
            <a:off x="3970939" y="0"/>
            <a:ext cx="3037840" cy="464820"/>
          </a:xfrm>
          <a:prstGeom prst="rect">
            <a:avLst/>
          </a:prstGeom>
        </p:spPr>
        <p:txBody>
          <a:bodyPr vert="horz" lIns="91426" tIns="45713" rIns="91426" bIns="45713" rtlCol="0"/>
          <a:lstStyle>
            <a:lvl1pPr algn="r">
              <a:defRPr sz="1200"/>
            </a:lvl1pPr>
          </a:lstStyle>
          <a:p>
            <a:fld id="{ACDFDF3A-6EB1-4A7F-A45A-464AC8D00B13}" type="datetimeFigureOut">
              <a:rPr lang="en-ZA" smtClean="0"/>
              <a:t>2022/09/19</a:t>
            </a:fld>
            <a:endParaRPr lang="en-Z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26" tIns="45713" rIns="91426" bIns="45713" rtlCol="0" anchor="ctr"/>
          <a:lstStyle/>
          <a:p>
            <a:endParaRPr lang="en-ZA"/>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1426" tIns="45713" rIns="91426"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8829967"/>
            <a:ext cx="3037840" cy="464820"/>
          </a:xfrm>
          <a:prstGeom prst="rect">
            <a:avLst/>
          </a:prstGeom>
        </p:spPr>
        <p:txBody>
          <a:bodyPr vert="horz" lIns="91426" tIns="45713" rIns="91426" bIns="45713" rtlCol="0" anchor="b"/>
          <a:lstStyle>
            <a:lvl1pPr algn="l">
              <a:defRPr sz="1200"/>
            </a:lvl1pPr>
          </a:lstStyle>
          <a:p>
            <a:endParaRPr lang="en-ZA"/>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1426" tIns="45713" rIns="91426" bIns="45713" rtlCol="0" anchor="b"/>
          <a:lstStyle>
            <a:lvl1pPr algn="r">
              <a:defRPr sz="1200"/>
            </a:lvl1pPr>
          </a:lstStyle>
          <a:p>
            <a:fld id="{0B500017-03F4-45D7-A5F1-906567B3585D}" type="slidenum">
              <a:rPr lang="en-ZA" smtClean="0"/>
              <a:t>‹#›</a:t>
            </a:fld>
            <a:endParaRPr lang="en-ZA"/>
          </a:p>
        </p:txBody>
      </p:sp>
    </p:spTree>
    <p:extLst>
      <p:ext uri="{BB962C8B-B14F-4D97-AF65-F5344CB8AC3E}">
        <p14:creationId xmlns:p14="http://schemas.microsoft.com/office/powerpoint/2010/main" val="63118378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4282344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3740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282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85122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335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34481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7231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6614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237372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471797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902570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5" name="Footer Placeholder 4"/>
          <p:cNvSpPr>
            <a:spLocks noGrp="1"/>
          </p:cNvSpPr>
          <p:nvPr>
            <p:ph type="ftr" sz="quarter" idx="11"/>
          </p:nvPr>
        </p:nvSpPr>
        <p:spPr/>
        <p:txBody>
          <a:bodyPr/>
          <a:lstStyle/>
          <a:p>
            <a:r>
              <a:rPr lang="en-ZA" dirty="0"/>
              <a:t>Page</a:t>
            </a:r>
          </a:p>
        </p:txBody>
      </p:sp>
    </p:spTree>
    <p:extLst>
      <p:ext uri="{BB962C8B-B14F-4D97-AF65-F5344CB8AC3E}">
        <p14:creationId xmlns:p14="http://schemas.microsoft.com/office/powerpoint/2010/main" val="1285988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B500017-03F4-45D7-A5F1-906567B3585D}" type="slidenum">
              <a:rPr lang="en-ZA" smtClean="0"/>
              <a:t>41</a:t>
            </a:fld>
            <a:endParaRPr lang="en-ZA"/>
          </a:p>
        </p:txBody>
      </p:sp>
      <p:sp>
        <p:nvSpPr>
          <p:cNvPr id="5" name="Footer Placeholder 4"/>
          <p:cNvSpPr>
            <a:spLocks noGrp="1"/>
          </p:cNvSpPr>
          <p:nvPr>
            <p:ph type="ftr" sz="quarter" idx="11"/>
          </p:nvPr>
        </p:nvSpPr>
        <p:spPr/>
        <p:txBody>
          <a:bodyPr/>
          <a:lstStyle/>
          <a:p>
            <a:r>
              <a:rPr lang="en-ZA"/>
              <a:t>Page</a:t>
            </a:r>
          </a:p>
        </p:txBody>
      </p:sp>
    </p:spTree>
    <p:extLst>
      <p:ext uri="{BB962C8B-B14F-4D97-AF65-F5344CB8AC3E}">
        <p14:creationId xmlns:p14="http://schemas.microsoft.com/office/powerpoint/2010/main" val="3319180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5" name="Footer Placeholder 4"/>
          <p:cNvSpPr>
            <a:spLocks noGrp="1"/>
          </p:cNvSpPr>
          <p:nvPr>
            <p:ph type="ftr" sz="quarter" idx="11"/>
          </p:nvPr>
        </p:nvSpPr>
        <p:spPr/>
        <p:txBody>
          <a:bodyPr/>
          <a:lstStyle/>
          <a:p>
            <a:r>
              <a:rPr lang="en-ZA" dirty="0"/>
              <a:t>Page</a:t>
            </a:r>
          </a:p>
        </p:txBody>
      </p:sp>
    </p:spTree>
    <p:extLst>
      <p:ext uri="{BB962C8B-B14F-4D97-AF65-F5344CB8AC3E}">
        <p14:creationId xmlns:p14="http://schemas.microsoft.com/office/powerpoint/2010/main" val="695500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9F85D8FA-8C63-43FC-9036-B455C5A06F60}" type="slidenum">
              <a:rPr lang="en-US" altLang="en-US" smtClean="0">
                <a:solidFill>
                  <a:prstClr val="black"/>
                </a:solidFill>
              </a:rPr>
              <a:pPr>
                <a:defRPr/>
              </a:pPr>
              <a:t>16</a:t>
            </a:fld>
            <a:endParaRPr lang="en-US" altLang="en-US">
              <a:solidFill>
                <a:prstClr val="black"/>
              </a:solidFill>
            </a:endParaRPr>
          </a:p>
        </p:txBody>
      </p:sp>
    </p:spTree>
    <p:extLst>
      <p:ext uri="{BB962C8B-B14F-4D97-AF65-F5344CB8AC3E}">
        <p14:creationId xmlns:p14="http://schemas.microsoft.com/office/powerpoint/2010/main" val="3758784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9F85D8FA-8C63-43FC-9036-B455C5A06F60}" type="slidenum">
              <a:rPr lang="en-US" altLang="en-US" smtClean="0">
                <a:solidFill>
                  <a:prstClr val="black"/>
                </a:solidFill>
              </a:rPr>
              <a:pPr>
                <a:defRPr/>
              </a:pPr>
              <a:t>17</a:t>
            </a:fld>
            <a:endParaRPr lang="en-US" altLang="en-US">
              <a:solidFill>
                <a:prstClr val="black"/>
              </a:solidFill>
            </a:endParaRPr>
          </a:p>
        </p:txBody>
      </p:sp>
    </p:spTree>
    <p:extLst>
      <p:ext uri="{BB962C8B-B14F-4D97-AF65-F5344CB8AC3E}">
        <p14:creationId xmlns:p14="http://schemas.microsoft.com/office/powerpoint/2010/main" val="2882703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9F85D8FA-8C63-43FC-9036-B455C5A06F60}" type="slidenum">
              <a:rPr lang="en-US" altLang="en-US" smtClean="0">
                <a:solidFill>
                  <a:prstClr val="black"/>
                </a:solidFill>
              </a:rPr>
              <a:pPr>
                <a:defRPr/>
              </a:pPr>
              <a:t>18</a:t>
            </a:fld>
            <a:endParaRPr lang="en-US" altLang="en-US">
              <a:solidFill>
                <a:prstClr val="black"/>
              </a:solidFill>
            </a:endParaRPr>
          </a:p>
        </p:txBody>
      </p:sp>
    </p:spTree>
    <p:extLst>
      <p:ext uri="{BB962C8B-B14F-4D97-AF65-F5344CB8AC3E}">
        <p14:creationId xmlns:p14="http://schemas.microsoft.com/office/powerpoint/2010/main" val="2430847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9F85D8FA-8C63-43FC-9036-B455C5A06F60}" type="slidenum">
              <a:rPr lang="en-US" altLang="en-US" smtClean="0">
                <a:solidFill>
                  <a:prstClr val="black"/>
                </a:solidFill>
              </a:rPr>
              <a:pPr>
                <a:defRPr/>
              </a:pPr>
              <a:t>19</a:t>
            </a:fld>
            <a:endParaRPr lang="en-US" altLang="en-US">
              <a:solidFill>
                <a:prstClr val="black"/>
              </a:solidFill>
            </a:endParaRPr>
          </a:p>
        </p:txBody>
      </p:sp>
    </p:spTree>
    <p:extLst>
      <p:ext uri="{BB962C8B-B14F-4D97-AF65-F5344CB8AC3E}">
        <p14:creationId xmlns:p14="http://schemas.microsoft.com/office/powerpoint/2010/main" val="97404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9F85D8FA-8C63-43FC-9036-B455C5A06F60}" type="slidenum">
              <a:rPr lang="en-US" altLang="en-US" smtClean="0">
                <a:solidFill>
                  <a:prstClr val="black"/>
                </a:solidFill>
              </a:rPr>
              <a:pPr>
                <a:defRPr/>
              </a:pPr>
              <a:t>20</a:t>
            </a:fld>
            <a:endParaRPr lang="en-US" altLang="en-US">
              <a:solidFill>
                <a:prstClr val="black"/>
              </a:solidFill>
            </a:endParaRPr>
          </a:p>
        </p:txBody>
      </p:sp>
    </p:spTree>
    <p:extLst>
      <p:ext uri="{BB962C8B-B14F-4D97-AF65-F5344CB8AC3E}">
        <p14:creationId xmlns:p14="http://schemas.microsoft.com/office/powerpoint/2010/main" val="1339449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9F85D8FA-8C63-43FC-9036-B455C5A06F60}" type="slidenum">
              <a:rPr lang="en-US" altLang="en-US" smtClean="0">
                <a:solidFill>
                  <a:prstClr val="black"/>
                </a:solidFill>
              </a:rPr>
              <a:pPr>
                <a:defRPr/>
              </a:pPr>
              <a:t>21</a:t>
            </a:fld>
            <a:endParaRPr lang="en-US" altLang="en-US">
              <a:solidFill>
                <a:prstClr val="black"/>
              </a:solidFill>
            </a:endParaRPr>
          </a:p>
        </p:txBody>
      </p:sp>
    </p:spTree>
    <p:extLst>
      <p:ext uri="{BB962C8B-B14F-4D97-AF65-F5344CB8AC3E}">
        <p14:creationId xmlns:p14="http://schemas.microsoft.com/office/powerpoint/2010/main" val="2738814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E7F016A-8000-4C56-ADD9-A18102B9851C}" type="datetime1">
              <a:rPr lang="en-US" smtClean="0"/>
              <a:t>9/19/2022</a:t>
            </a:fld>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ZA"/>
          </a:p>
        </p:txBody>
      </p:sp>
      <p:sp>
        <p:nvSpPr>
          <p:cNvPr id="6" name="Slide Number Placeholder 5"/>
          <p:cNvSpPr>
            <a:spLocks noGrp="1"/>
          </p:cNvSpPr>
          <p:nvPr>
            <p:ph type="sldNum" sz="quarter" idx="12"/>
          </p:nvPr>
        </p:nvSpPr>
        <p:spPr/>
        <p:txBody>
          <a:bodyPr/>
          <a:lstStyle/>
          <a:p>
            <a:fld id="{61D74632-5AF5-49E1-8345-0D25A626A076}"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AAA199B-821B-4193-B23A-53ADF7421021}" type="datetime1">
              <a:rPr lang="en-US" smtClean="0"/>
              <a:t>9/19/2022</a:t>
            </a:fld>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ZA"/>
          </a:p>
        </p:txBody>
      </p:sp>
      <p:sp>
        <p:nvSpPr>
          <p:cNvPr id="6" name="Slide Number Placeholder 5"/>
          <p:cNvSpPr>
            <a:spLocks noGrp="1"/>
          </p:cNvSpPr>
          <p:nvPr>
            <p:ph type="sldNum" sz="quarter" idx="12"/>
          </p:nvPr>
        </p:nvSpPr>
        <p:spPr/>
        <p:txBody>
          <a:bodyPr/>
          <a:lstStyle/>
          <a:p>
            <a:fld id="{61D74632-5AF5-49E1-8345-0D25A626A076}"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AFFD10C-D6FF-45D8-9350-E4E8BC48264B}" type="datetime1">
              <a:rPr lang="en-US" smtClean="0"/>
              <a:t>9/19/2022</a:t>
            </a:fld>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ZA"/>
          </a:p>
        </p:txBody>
      </p:sp>
      <p:sp>
        <p:nvSpPr>
          <p:cNvPr id="6" name="Slide Number Placeholder 5"/>
          <p:cNvSpPr>
            <a:spLocks noGrp="1"/>
          </p:cNvSpPr>
          <p:nvPr>
            <p:ph type="sldNum" sz="quarter" idx="12"/>
          </p:nvPr>
        </p:nvSpPr>
        <p:spPr/>
        <p:txBody>
          <a:bodyPr/>
          <a:lstStyle/>
          <a:p>
            <a:fld id="{61D74632-5AF5-49E1-8345-0D25A626A076}" type="slidenum">
              <a:rPr lang="en-ZA" smtClean="0"/>
              <a:pPr/>
              <a:t>‹#›</a:t>
            </a:fld>
            <a:endParaRPr lang="en-Z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1E14C60A-D46E-4218-ACED-E210E7AFAC3D}" type="datetime1">
              <a:rPr lang="en-US" smtClean="0">
                <a:solidFill>
                  <a:prstClr val="black">
                    <a:tint val="75000"/>
                  </a:prstClr>
                </a:solidFill>
              </a:rPr>
              <a:pPr/>
              <a:t>9/19/2022</a:t>
            </a:fld>
            <a:endParaRPr lang="en-ZA">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61D74632-5AF5-49E1-8345-0D25A626A07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37953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6"/>
          <p:cNvSpPr>
            <a:spLocks noGrp="1"/>
          </p:cNvSpPr>
          <p:nvPr>
            <p:ph type="sldNum" sz="quarter" idx="10"/>
          </p:nvPr>
        </p:nvSpPr>
        <p:spPr/>
        <p:txBody>
          <a:bodyPr/>
          <a:lstStyle/>
          <a:p>
            <a:fld id="{61D74632-5AF5-49E1-8345-0D25A626A076}"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1FADED1-30BA-4452-AC41-1E5904B9E627}" type="datetime1">
              <a:rPr lang="en-US" smtClean="0"/>
              <a:t>9/19/2022</a:t>
            </a:fld>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ZA"/>
          </a:p>
        </p:txBody>
      </p:sp>
      <p:sp>
        <p:nvSpPr>
          <p:cNvPr id="6" name="Slide Number Placeholder 5"/>
          <p:cNvSpPr>
            <a:spLocks noGrp="1"/>
          </p:cNvSpPr>
          <p:nvPr>
            <p:ph type="sldNum" sz="quarter" idx="12"/>
          </p:nvPr>
        </p:nvSpPr>
        <p:spPr/>
        <p:txBody>
          <a:bodyPr/>
          <a:lstStyle/>
          <a:p>
            <a:fld id="{61D74632-5AF5-49E1-8345-0D25A626A076}"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9A72633-B7F5-4619-B14B-EA766B26A677}" type="datetime1">
              <a:rPr lang="en-US" smtClean="0"/>
              <a:t>9/19/2022</a:t>
            </a:fld>
            <a:endParaRPr lang="en-Z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ZA"/>
          </a:p>
        </p:txBody>
      </p:sp>
      <p:sp>
        <p:nvSpPr>
          <p:cNvPr id="7" name="Slide Number Placeholder 6"/>
          <p:cNvSpPr>
            <a:spLocks noGrp="1"/>
          </p:cNvSpPr>
          <p:nvPr>
            <p:ph type="sldNum" sz="quarter" idx="12"/>
          </p:nvPr>
        </p:nvSpPr>
        <p:spPr/>
        <p:txBody>
          <a:bodyPr/>
          <a:lstStyle/>
          <a:p>
            <a:fld id="{61D74632-5AF5-49E1-8345-0D25A626A076}"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35B80ED-96D3-4ACC-875F-C83ED74CEA7A}" type="datetime1">
              <a:rPr lang="en-US" smtClean="0"/>
              <a:t>9/19/2022</a:t>
            </a:fld>
            <a:endParaRPr lang="en-Z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ZA"/>
          </a:p>
        </p:txBody>
      </p:sp>
      <p:sp>
        <p:nvSpPr>
          <p:cNvPr id="9" name="Slide Number Placeholder 8"/>
          <p:cNvSpPr>
            <a:spLocks noGrp="1"/>
          </p:cNvSpPr>
          <p:nvPr>
            <p:ph type="sldNum" sz="quarter" idx="12"/>
          </p:nvPr>
        </p:nvSpPr>
        <p:spPr/>
        <p:txBody>
          <a:bodyPr/>
          <a:lstStyle/>
          <a:p>
            <a:fld id="{61D74632-5AF5-49E1-8345-0D25A626A076}"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8A6972C-19B7-4E13-8A62-80279EDC0359}" type="datetime1">
              <a:rPr lang="en-US" smtClean="0"/>
              <a:t>9/19/2022</a:t>
            </a:fld>
            <a:endParaRPr lang="en-Z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ZA"/>
          </a:p>
        </p:txBody>
      </p:sp>
      <p:sp>
        <p:nvSpPr>
          <p:cNvPr id="5" name="Slide Number Placeholder 4"/>
          <p:cNvSpPr>
            <a:spLocks noGrp="1"/>
          </p:cNvSpPr>
          <p:nvPr>
            <p:ph type="sldNum" sz="quarter" idx="12"/>
          </p:nvPr>
        </p:nvSpPr>
        <p:spPr/>
        <p:txBody>
          <a:bodyPr/>
          <a:lstStyle/>
          <a:p>
            <a:fld id="{61D74632-5AF5-49E1-8345-0D25A626A076}"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D90E9AE-F0A8-4ACE-8269-538EBBDCAD44}" type="datetime1">
              <a:rPr lang="en-US" smtClean="0"/>
              <a:t>9/19/2022</a:t>
            </a:fld>
            <a:endParaRPr lang="en-Z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ZA"/>
          </a:p>
        </p:txBody>
      </p:sp>
      <p:sp>
        <p:nvSpPr>
          <p:cNvPr id="4" name="Slide Number Placeholder 3"/>
          <p:cNvSpPr>
            <a:spLocks noGrp="1"/>
          </p:cNvSpPr>
          <p:nvPr>
            <p:ph type="sldNum" sz="quarter" idx="12"/>
          </p:nvPr>
        </p:nvSpPr>
        <p:spPr/>
        <p:txBody>
          <a:bodyPr/>
          <a:lstStyle/>
          <a:p>
            <a:fld id="{61D74632-5AF5-49E1-8345-0D25A626A076}"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DCD4E7A-1EED-4780-9928-27420C66377A}" type="datetime1">
              <a:rPr lang="en-US" smtClean="0"/>
              <a:t>9/19/2022</a:t>
            </a:fld>
            <a:endParaRPr lang="en-Z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ZA"/>
          </a:p>
        </p:txBody>
      </p:sp>
      <p:sp>
        <p:nvSpPr>
          <p:cNvPr id="7" name="Slide Number Placeholder 6"/>
          <p:cNvSpPr>
            <a:spLocks noGrp="1"/>
          </p:cNvSpPr>
          <p:nvPr>
            <p:ph type="sldNum" sz="quarter" idx="12"/>
          </p:nvPr>
        </p:nvSpPr>
        <p:spPr/>
        <p:txBody>
          <a:bodyPr/>
          <a:lstStyle/>
          <a:p>
            <a:fld id="{61D74632-5AF5-49E1-8345-0D25A626A076}"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5BFCB7D-021C-48D3-AB04-7D4DA92ABAD3}" type="datetime1">
              <a:rPr lang="en-US" smtClean="0"/>
              <a:t>9/19/2022</a:t>
            </a:fld>
            <a:endParaRPr lang="en-Z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ZA"/>
          </a:p>
        </p:txBody>
      </p:sp>
      <p:sp>
        <p:nvSpPr>
          <p:cNvPr id="7" name="Slide Number Placeholder 6"/>
          <p:cNvSpPr>
            <a:spLocks noGrp="1"/>
          </p:cNvSpPr>
          <p:nvPr>
            <p:ph type="sldNum" sz="quarter" idx="12"/>
          </p:nvPr>
        </p:nvSpPr>
        <p:spPr/>
        <p:txBody>
          <a:bodyPr/>
          <a:lstStyle/>
          <a:p>
            <a:fld id="{61D74632-5AF5-49E1-8345-0D25A626A076}"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460432" y="188640"/>
            <a:ext cx="549424" cy="365125"/>
          </a:xfrm>
          <a:prstGeom prst="rect">
            <a:avLst/>
          </a:prstGeom>
        </p:spPr>
        <p:txBody>
          <a:bodyPr vert="horz" lIns="91440" tIns="45720" rIns="91440" bIns="45720" rtlCol="0" anchor="ctr"/>
          <a:lstStyle>
            <a:lvl1pPr algn="r">
              <a:defRPr sz="2000" b="1">
                <a:solidFill>
                  <a:schemeClr val="accent3">
                    <a:lumMod val="50000"/>
                  </a:schemeClr>
                </a:solidFill>
              </a:defRPr>
            </a:lvl1pPr>
          </a:lstStyle>
          <a:p>
            <a:fld id="{61D74632-5AF5-49E1-8345-0D25A626A076}"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ZA" dirty="0"/>
          </a:p>
        </p:txBody>
      </p:sp>
      <p:sp>
        <p:nvSpPr>
          <p:cNvPr id="2" name="Slide Number Placeholder 1"/>
          <p:cNvSpPr>
            <a:spLocks noGrp="1"/>
          </p:cNvSpPr>
          <p:nvPr>
            <p:ph type="sldNum" sz="quarter" idx="12"/>
          </p:nvPr>
        </p:nvSpPr>
        <p:spPr/>
        <p:txBody>
          <a:bodyPr/>
          <a:lstStyle/>
          <a:p>
            <a:fld id="{61D74632-5AF5-49E1-8345-0D25A626A076}" type="slidenum">
              <a:rPr lang="en-ZA" smtClean="0"/>
              <a:pPr/>
              <a:t>1</a:t>
            </a:fld>
            <a:endParaRPr lang="en-ZA" dirty="0"/>
          </a:p>
        </p:txBody>
      </p:sp>
      <p:pic>
        <p:nvPicPr>
          <p:cNvPr id="4" name="Picture 2" descr="C:\Users\Sello.Motseleng\Documents\DOCS\DEPARTMENT OF FINANCE 2012\2020\FEB\GAZEBO DESIGNS 20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120" y="29890"/>
            <a:ext cx="9756576" cy="68986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C75F1D1-D998-492B-A06F-EE3419991ADF}" type="slidenum">
              <a:rPr lang="en-US" altLang="en-US" smtClean="0"/>
              <a:pPr>
                <a:defRPr/>
              </a:pPr>
              <a:t>10</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331244938"/>
              </p:ext>
            </p:extLst>
          </p:nvPr>
        </p:nvGraphicFramePr>
        <p:xfrm>
          <a:off x="467544" y="1349113"/>
          <a:ext cx="7992888" cy="3808080"/>
        </p:xfrm>
        <a:graphic>
          <a:graphicData uri="http://schemas.openxmlformats.org/drawingml/2006/table">
            <a:tbl>
              <a:tblPr firstRow="1" bandRow="1"/>
              <a:tblGrid>
                <a:gridCol w="2274020">
                  <a:extLst>
                    <a:ext uri="{9D8B030D-6E8A-4147-A177-3AD203B41FA5}">
                      <a16:colId xmlns:a16="http://schemas.microsoft.com/office/drawing/2014/main" val="20000"/>
                    </a:ext>
                  </a:extLst>
                </a:gridCol>
                <a:gridCol w="3180975">
                  <a:extLst>
                    <a:ext uri="{9D8B030D-6E8A-4147-A177-3AD203B41FA5}">
                      <a16:colId xmlns:a16="http://schemas.microsoft.com/office/drawing/2014/main" val="20001"/>
                    </a:ext>
                  </a:extLst>
                </a:gridCol>
                <a:gridCol w="2537893">
                  <a:extLst>
                    <a:ext uri="{9D8B030D-6E8A-4147-A177-3AD203B41FA5}">
                      <a16:colId xmlns:a16="http://schemas.microsoft.com/office/drawing/2014/main" val="20002"/>
                    </a:ext>
                  </a:extLst>
                </a:gridCol>
              </a:tblGrid>
              <a:tr h="730061">
                <a:tc>
                  <a:txBody>
                    <a:bodyPr/>
                    <a:lstStyle/>
                    <a:p>
                      <a:pPr algn="ctr">
                        <a:spcAft>
                          <a:spcPts val="0"/>
                        </a:spcAft>
                      </a:pPr>
                      <a:r>
                        <a:rPr lang="en-ZA" sz="1200" b="1"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rPr>
                        <a:t>PRIORITY ISSUE</a:t>
                      </a:r>
                      <a:endParaRPr lang="en-ZA" sz="1200" dirty="0">
                        <a:effectLst/>
                        <a:latin typeface="Tahoma" panose="020B0604030504040204" pitchFamily="34" charset="0"/>
                        <a:ea typeface="Tahoma" panose="020B0604030504040204" pitchFamily="34" charset="0"/>
                        <a:cs typeface="Tahoma" panose="020B0604030504040204" pitchFamily="34" charset="0"/>
                      </a:endParaRPr>
                    </a:p>
                  </a:txBody>
                  <a:tcPr marL="85012" marR="85012" marT="42506" marB="4250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tcPr>
                </a:tc>
                <a:tc>
                  <a:txBody>
                    <a:bodyPr/>
                    <a:lstStyle/>
                    <a:p>
                      <a:pPr algn="ctr">
                        <a:spcAft>
                          <a:spcPts val="0"/>
                        </a:spcAft>
                      </a:pPr>
                      <a:r>
                        <a:rPr lang="en-ZA" sz="1200" b="1"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rPr>
                        <a:t>KEY SOLUTION AND ACTIVITY</a:t>
                      </a:r>
                      <a:endParaRPr lang="en-ZA" sz="1200" dirty="0">
                        <a:effectLst/>
                        <a:latin typeface="Tahoma" panose="020B0604030504040204" pitchFamily="34" charset="0"/>
                        <a:ea typeface="Tahoma" panose="020B0604030504040204" pitchFamily="34" charset="0"/>
                        <a:cs typeface="Tahoma" panose="020B0604030504040204" pitchFamily="34" charset="0"/>
                      </a:endParaRPr>
                    </a:p>
                  </a:txBody>
                  <a:tcPr marL="85012" marR="85012" marT="42506" marB="4250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tcPr>
                </a:tc>
                <a:tc>
                  <a:txBody>
                    <a:bodyPr/>
                    <a:lstStyle/>
                    <a:p>
                      <a:pPr algn="ctr">
                        <a:spcAft>
                          <a:spcPts val="0"/>
                        </a:spcAft>
                      </a:pPr>
                      <a:r>
                        <a:rPr lang="en-ZA" sz="1200" b="1"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rPr>
                        <a:t>PROGRESS</a:t>
                      </a:r>
                      <a:endParaRPr lang="en-ZA" sz="1200" dirty="0">
                        <a:effectLst/>
                        <a:latin typeface="Tahoma" panose="020B0604030504040204" pitchFamily="34" charset="0"/>
                        <a:ea typeface="Tahoma" panose="020B0604030504040204" pitchFamily="34" charset="0"/>
                        <a:cs typeface="Tahoma" panose="020B0604030504040204" pitchFamily="34" charset="0"/>
                      </a:endParaRPr>
                    </a:p>
                  </a:txBody>
                  <a:tcPr marL="85012" marR="85012" marT="42506" marB="4250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tcPr>
                </a:tc>
                <a:extLst>
                  <a:ext uri="{0D108BD9-81ED-4DB2-BD59-A6C34878D82A}">
                    <a16:rowId xmlns:a16="http://schemas.microsoft.com/office/drawing/2014/main" val="10000"/>
                  </a:ext>
                </a:extLst>
              </a:tr>
              <a:tr h="1115698">
                <a:tc>
                  <a:txBody>
                    <a:bodyPr/>
                    <a:lstStyle/>
                    <a:p>
                      <a:pPr algn="just">
                        <a:spcAft>
                          <a:spcPts val="0"/>
                        </a:spcAft>
                      </a:pPr>
                      <a:r>
                        <a:rPr lang="en-US" sz="12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Council was divided on process to use on appointment of the chairpersons of portfolio committees of EXCO. </a:t>
                      </a:r>
                      <a:endParaRPr lang="en-ZA" sz="1200" dirty="0">
                        <a:effectLst/>
                        <a:latin typeface="Tahoma" panose="020B0604030504040204" pitchFamily="34" charset="0"/>
                        <a:ea typeface="Tahoma" panose="020B0604030504040204" pitchFamily="34" charset="0"/>
                        <a:cs typeface="Tahoma" panose="020B0604030504040204" pitchFamily="34" charset="0"/>
                      </a:endParaRPr>
                    </a:p>
                  </a:txBody>
                  <a:tcPr marL="85012" marR="85012" marT="42506" marB="425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just">
                        <a:spcAft>
                          <a:spcPts val="0"/>
                        </a:spcAft>
                      </a:pP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 Department COGHSTA has guided Council on a proper process in the appointment of chairpersons of the portfolio committees of council.</a:t>
                      </a:r>
                    </a:p>
                    <a:p>
                      <a:pPr algn="just">
                        <a:spcAft>
                          <a:spcPts val="0"/>
                        </a:spcAft>
                      </a:pPr>
                      <a:endParaRPr lang="en-ZA" sz="1200" dirty="0">
                        <a:effectLst/>
                        <a:latin typeface="Tahoma" panose="020B0604030504040204" pitchFamily="34" charset="0"/>
                        <a:ea typeface="Tahoma" panose="020B0604030504040204" pitchFamily="34" charset="0"/>
                        <a:cs typeface="Tahoma" panose="020B0604030504040204" pitchFamily="34" charset="0"/>
                      </a:endParaRPr>
                    </a:p>
                  </a:txBody>
                  <a:tcPr marL="85012" marR="85012" marT="42506" marB="425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just">
                        <a:spcAft>
                          <a:spcPts val="0"/>
                        </a:spcAft>
                      </a:pPr>
                      <a:r>
                        <a:rPr lang="en-ZA" sz="1200" dirty="0">
                          <a:effectLst/>
                          <a:latin typeface="Tahoma" panose="020B0604030504040204" pitchFamily="34" charset="0"/>
                          <a:ea typeface="Tahoma" panose="020B0604030504040204" pitchFamily="34" charset="0"/>
                          <a:cs typeface="Tahoma" panose="020B0604030504040204" pitchFamily="34" charset="0"/>
                        </a:rPr>
                        <a:t>Section</a:t>
                      </a:r>
                      <a:r>
                        <a:rPr lang="en-ZA" sz="1200" baseline="0" dirty="0">
                          <a:effectLst/>
                          <a:latin typeface="Tahoma" panose="020B0604030504040204" pitchFamily="34" charset="0"/>
                          <a:ea typeface="Tahoma" panose="020B0604030504040204" pitchFamily="34" charset="0"/>
                          <a:cs typeface="Tahoma" panose="020B0604030504040204" pitchFamily="34" charset="0"/>
                        </a:rPr>
                        <a:t> 79 and 80 Committees were </a:t>
                      </a:r>
                      <a:r>
                        <a:rPr lang="en-ZA" sz="1200" baseline="0" dirty="0" err="1">
                          <a:effectLst/>
                          <a:latin typeface="Tahoma" panose="020B0604030504040204" pitchFamily="34" charset="0"/>
                          <a:ea typeface="Tahoma" panose="020B0604030504040204" pitchFamily="34" charset="0"/>
                          <a:cs typeface="Tahoma" panose="020B0604030504040204" pitchFamily="34" charset="0"/>
                        </a:rPr>
                        <a:t>subsequesntly</a:t>
                      </a:r>
                      <a:r>
                        <a:rPr lang="en-ZA" sz="1200" baseline="0" dirty="0">
                          <a:effectLst/>
                          <a:latin typeface="Tahoma" panose="020B0604030504040204" pitchFamily="34" charset="0"/>
                          <a:ea typeface="Tahoma" panose="020B0604030504040204" pitchFamily="34" charset="0"/>
                          <a:cs typeface="Tahoma" panose="020B0604030504040204" pitchFamily="34" charset="0"/>
                        </a:rPr>
                        <a:t> appointed.</a:t>
                      </a:r>
                      <a:endParaRPr lang="en-ZA" sz="1200" dirty="0">
                        <a:effectLst/>
                        <a:latin typeface="Tahoma" panose="020B0604030504040204" pitchFamily="34" charset="0"/>
                        <a:ea typeface="Tahoma" panose="020B0604030504040204" pitchFamily="34" charset="0"/>
                        <a:cs typeface="Tahoma" panose="020B0604030504040204" pitchFamily="34" charset="0"/>
                      </a:endParaRPr>
                    </a:p>
                  </a:txBody>
                  <a:tcPr marL="85012" marR="85012" marT="42506" marB="425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extLst>
                  <a:ext uri="{0D108BD9-81ED-4DB2-BD59-A6C34878D82A}">
                    <a16:rowId xmlns:a16="http://schemas.microsoft.com/office/drawing/2014/main" val="10001"/>
                  </a:ext>
                </a:extLst>
              </a:tr>
              <a:tr h="1962321">
                <a:tc>
                  <a:txBody>
                    <a:bodyPr/>
                    <a:lstStyle/>
                    <a:p>
                      <a:pPr algn="just">
                        <a:spcAft>
                          <a:spcPts val="0"/>
                        </a:spcAft>
                      </a:pPr>
                      <a:r>
                        <a:rPr lang="en-US" sz="1200" b="1" kern="1200">
                          <a:solidFill>
                            <a:srgbClr val="000000"/>
                          </a:solidFill>
                          <a:effectLst/>
                          <a:latin typeface="Tahoma" panose="020B0604030504040204" pitchFamily="34" charset="0"/>
                          <a:ea typeface="Tahoma" panose="020B0604030504040204" pitchFamily="34" charset="0"/>
                          <a:cs typeface="Tahoma" panose="020B0604030504040204" pitchFamily="34" charset="0"/>
                        </a:rPr>
                        <a:t>Proper Oversight over the MM compromised.</a:t>
                      </a:r>
                      <a:endParaRPr lang="en-ZA" sz="1200">
                        <a:effectLst/>
                        <a:latin typeface="Tahoma" panose="020B0604030504040204" pitchFamily="34" charset="0"/>
                        <a:ea typeface="Tahoma" panose="020B0604030504040204" pitchFamily="34" charset="0"/>
                        <a:cs typeface="Tahoma" panose="020B0604030504040204" pitchFamily="34" charset="0"/>
                      </a:endParaRPr>
                    </a:p>
                  </a:txBody>
                  <a:tcPr marL="85012" marR="85012" marT="42506" marB="425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marL="342900" lvl="0" indent="-342900" algn="just">
                        <a:lnSpc>
                          <a:spcPct val="115000"/>
                        </a:lnSpc>
                        <a:spcAft>
                          <a:spcPts val="1000"/>
                        </a:spcAft>
                        <a:buFont typeface="Symbol" panose="05050102010706020507" pitchFamily="18" charset="2"/>
                        <a:buChar char=""/>
                      </a:pP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Advise council to implement disciplinary procedures against the MM on alleged insubordination towards council.   </a:t>
                      </a:r>
                      <a:endParaRPr lang="en-ZA" sz="1200" dirty="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ZA" sz="12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15000"/>
                        </a:lnSpc>
                        <a:spcAft>
                          <a:spcPts val="1000"/>
                        </a:spcAft>
                        <a:buFont typeface="Symbol" panose="05050102010706020507" pitchFamily="18" charset="2"/>
                        <a:buChar char=""/>
                      </a:pP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Big Time Contract payment of about R9m for ser4vices not rendered.</a:t>
                      </a:r>
                      <a:endParaRPr lang="en-ZA" sz="1200" dirty="0">
                        <a:effectLst/>
                        <a:latin typeface="Tahoma" panose="020B0604030504040204" pitchFamily="34" charset="0"/>
                        <a:ea typeface="Tahoma" panose="020B0604030504040204" pitchFamily="34" charset="0"/>
                        <a:cs typeface="Tahoma" panose="020B0604030504040204" pitchFamily="34" charset="0"/>
                      </a:endParaRPr>
                    </a:p>
                  </a:txBody>
                  <a:tcPr marL="85012" marR="85012" marT="42506" marB="425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just">
                        <a:spcAft>
                          <a:spcPts val="0"/>
                        </a:spcAft>
                      </a:pP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Investigation of the Big Time Contract</a:t>
                      </a:r>
                      <a:r>
                        <a:rPr lang="en-US" sz="1200" kern="1200"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 to be undertaken (</a:t>
                      </a:r>
                      <a:r>
                        <a:rPr lang="en-US" sz="1200" kern="1200" baseline="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Dept</a:t>
                      </a:r>
                      <a:r>
                        <a:rPr lang="en-US" sz="1200" kern="1200"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 is still awaiting information in this regard)</a:t>
                      </a:r>
                      <a:endParaRPr lang="en-ZA" sz="1200" dirty="0">
                        <a:effectLst/>
                        <a:latin typeface="Tahoma" panose="020B0604030504040204" pitchFamily="34" charset="0"/>
                        <a:ea typeface="Tahoma" panose="020B0604030504040204" pitchFamily="34" charset="0"/>
                        <a:cs typeface="Tahoma" panose="020B0604030504040204" pitchFamily="34" charset="0"/>
                      </a:endParaRPr>
                    </a:p>
                  </a:txBody>
                  <a:tcPr marL="85012" marR="85012" marT="42506" marB="425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extLst>
                  <a:ext uri="{0D108BD9-81ED-4DB2-BD59-A6C34878D82A}">
                    <a16:rowId xmlns:a16="http://schemas.microsoft.com/office/drawing/2014/main" val="10002"/>
                  </a:ext>
                </a:extLst>
              </a:tr>
            </a:tbl>
          </a:graphicData>
        </a:graphic>
      </p:graphicFrame>
      <p:sp>
        <p:nvSpPr>
          <p:cNvPr id="7" name="Title 4">
            <a:extLst>
              <a:ext uri="{FF2B5EF4-FFF2-40B4-BE49-F238E27FC236}">
                <a16:creationId xmlns:a16="http://schemas.microsoft.com/office/drawing/2014/main" id="{0977464E-3215-6A63-DAFD-86AB877E9050}"/>
              </a:ext>
            </a:extLst>
          </p:cNvPr>
          <p:cNvSpPr txBox="1">
            <a:spLocks/>
          </p:cNvSpPr>
          <p:nvPr/>
        </p:nvSpPr>
        <p:spPr>
          <a:xfrm>
            <a:off x="2699792" y="188640"/>
            <a:ext cx="5760640" cy="523747"/>
          </a:xfrm>
          <a:prstGeom prst="rect">
            <a:avLst/>
          </a:prstGeom>
        </p:spPr>
        <p:style>
          <a:lnRef idx="0">
            <a:schemeClr val="accent3"/>
          </a:lnRef>
          <a:fillRef idx="3">
            <a:schemeClr val="accent3"/>
          </a:fillRef>
          <a:effectRef idx="3">
            <a:schemeClr val="accent3"/>
          </a:effectRef>
          <a:fontRef idx="minor">
            <a:schemeClr val="lt1"/>
          </a:fontRef>
        </p:style>
        <p:txBody>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0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MOSES KOTANE L.M.SUPPORT PLAN</a:t>
            </a:r>
          </a:p>
        </p:txBody>
      </p:sp>
    </p:spTree>
    <p:extLst>
      <p:ext uri="{BB962C8B-B14F-4D97-AF65-F5344CB8AC3E}">
        <p14:creationId xmlns:p14="http://schemas.microsoft.com/office/powerpoint/2010/main" val="1204073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C75F1D1-D998-492B-A06F-EE3419991ADF}" type="slidenum">
              <a:rPr lang="en-US" altLang="en-US" smtClean="0"/>
              <a:pPr>
                <a:defRPr/>
              </a:pPr>
              <a:t>11</a:t>
            </a:fld>
            <a:endParaRPr lang="en-US" altLang="en-US" dirty="0"/>
          </a:p>
        </p:txBody>
      </p:sp>
      <p:sp>
        <p:nvSpPr>
          <p:cNvPr id="2" name="Rectangle 1"/>
          <p:cNvSpPr/>
          <p:nvPr/>
        </p:nvSpPr>
        <p:spPr>
          <a:xfrm>
            <a:off x="323528" y="1471541"/>
            <a:ext cx="8136904" cy="3914918"/>
          </a:xfrm>
          <a:prstGeom prst="rect">
            <a:avLst/>
          </a:prstGeom>
        </p:spPr>
        <p:txBody>
          <a:bodyPr wrap="square">
            <a:spAutoFit/>
          </a:bodyPr>
          <a:lstStyle/>
          <a:p>
            <a:pPr marL="342900" lvl="0" indent="-342900" algn="just">
              <a:lnSpc>
                <a:spcPct val="115000"/>
              </a:lnSpc>
              <a:buFont typeface="Symbol" panose="05050102010706020507" pitchFamily="18" charset="2"/>
              <a:buChar char=""/>
              <a:defRPr/>
            </a:pPr>
            <a:r>
              <a:rPr lang="en-US" sz="2400" dirty="0">
                <a:solidFill>
                  <a:srgbClr val="000000"/>
                </a:solidFill>
                <a:latin typeface="Arial" panose="020B0604020202020204" pitchFamily="34" charset="0"/>
                <a:cs typeface="Arial" panose="020B0604020202020204" pitchFamily="34" charset="0"/>
              </a:rPr>
              <a:t>Previous MPAC was not stable, constant change of chairpersons;</a:t>
            </a:r>
            <a:endParaRPr lang="en-ZA" sz="2400" dirty="0">
              <a:solidFill>
                <a:srgbClr val="000000"/>
              </a:solidFill>
              <a:latin typeface="Arial" panose="020B0604020202020204" pitchFamily="34" charset="0"/>
              <a:cs typeface="Arial" panose="020B0604020202020204" pitchFamily="34" charset="0"/>
            </a:endParaRPr>
          </a:p>
          <a:p>
            <a:pPr marL="342900" lvl="0" indent="-342900" algn="just">
              <a:lnSpc>
                <a:spcPct val="115000"/>
              </a:lnSpc>
              <a:buFont typeface="Symbol" panose="05050102010706020507" pitchFamily="18" charset="2"/>
              <a:buChar char=""/>
              <a:defRPr/>
            </a:pPr>
            <a:r>
              <a:rPr lang="en-US" sz="2400" dirty="0">
                <a:solidFill>
                  <a:srgbClr val="000000"/>
                </a:solidFill>
                <a:latin typeface="Arial" panose="020B0604020202020204" pitchFamily="34" charset="0"/>
                <a:cs typeface="Arial" panose="020B0604020202020204" pitchFamily="34" charset="0"/>
              </a:rPr>
              <a:t>Weak internal controls;</a:t>
            </a:r>
            <a:endParaRPr lang="en-ZA" sz="2400" dirty="0">
              <a:solidFill>
                <a:srgbClr val="000000"/>
              </a:solidFill>
              <a:latin typeface="Arial" panose="020B0604020202020204" pitchFamily="34" charset="0"/>
              <a:cs typeface="Arial" panose="020B0604020202020204" pitchFamily="34" charset="0"/>
            </a:endParaRPr>
          </a:p>
          <a:p>
            <a:pPr marL="342900" lvl="0" indent="-342900" algn="just">
              <a:lnSpc>
                <a:spcPct val="115000"/>
              </a:lnSpc>
              <a:buFont typeface="Symbol" panose="05050102010706020507" pitchFamily="18" charset="2"/>
              <a:buChar char=""/>
              <a:defRPr/>
            </a:pPr>
            <a:r>
              <a:rPr lang="en-US" sz="2400" dirty="0">
                <a:solidFill>
                  <a:srgbClr val="000000"/>
                </a:solidFill>
                <a:latin typeface="Arial" panose="020B0604020202020204" pitchFamily="34" charset="0"/>
                <a:cs typeface="Arial" panose="020B0604020202020204" pitchFamily="34" charset="0"/>
              </a:rPr>
              <a:t>Non submission of Circular 88 reporting templates; </a:t>
            </a:r>
            <a:endParaRPr lang="en-ZA" sz="2400" dirty="0">
              <a:solidFill>
                <a:srgbClr val="000000"/>
              </a:solidFill>
              <a:latin typeface="Arial" panose="020B0604020202020204" pitchFamily="34" charset="0"/>
              <a:cs typeface="Arial" panose="020B0604020202020204" pitchFamily="34" charset="0"/>
            </a:endParaRPr>
          </a:p>
          <a:p>
            <a:pPr marL="342900" lvl="0" indent="-342900" algn="just">
              <a:lnSpc>
                <a:spcPct val="115000"/>
              </a:lnSpc>
              <a:buFont typeface="Symbol" panose="05050102010706020507" pitchFamily="18" charset="2"/>
              <a:buChar char=""/>
              <a:defRPr/>
            </a:pPr>
            <a:r>
              <a:rPr lang="en-US" sz="2400" dirty="0">
                <a:solidFill>
                  <a:srgbClr val="000000"/>
                </a:solidFill>
                <a:latin typeface="Arial" panose="020B0604020202020204" pitchFamily="34" charset="0"/>
                <a:cs typeface="Arial" panose="020B0604020202020204" pitchFamily="34" charset="0"/>
              </a:rPr>
              <a:t>Lack of understanding of C88 formulas;</a:t>
            </a:r>
            <a:endParaRPr lang="en-ZA" sz="2400" dirty="0">
              <a:solidFill>
                <a:srgbClr val="000000"/>
              </a:solidFill>
              <a:latin typeface="Arial" panose="020B0604020202020204" pitchFamily="34" charset="0"/>
              <a:cs typeface="Arial" panose="020B0604020202020204" pitchFamily="34" charset="0"/>
            </a:endParaRPr>
          </a:p>
          <a:p>
            <a:pPr marL="342900" lvl="0" indent="-342900" algn="just">
              <a:lnSpc>
                <a:spcPct val="115000"/>
              </a:lnSpc>
              <a:buFont typeface="Symbol" panose="05050102010706020507" pitchFamily="18" charset="2"/>
              <a:buChar char=""/>
              <a:defRPr/>
            </a:pPr>
            <a:r>
              <a:rPr lang="en-US" sz="2400" dirty="0">
                <a:solidFill>
                  <a:srgbClr val="000000"/>
                </a:solidFill>
                <a:latin typeface="Arial" panose="020B0604020202020204" pitchFamily="34" charset="0"/>
                <a:cs typeface="Arial" panose="020B0604020202020204" pitchFamily="34" charset="0"/>
              </a:rPr>
              <a:t>No commitment from senior managers;</a:t>
            </a:r>
            <a:endParaRPr lang="en-ZA" sz="2400" dirty="0">
              <a:solidFill>
                <a:srgbClr val="000000"/>
              </a:solidFill>
              <a:latin typeface="Arial" panose="020B0604020202020204" pitchFamily="34" charset="0"/>
              <a:cs typeface="Arial" panose="020B0604020202020204" pitchFamily="34" charset="0"/>
            </a:endParaRPr>
          </a:p>
          <a:p>
            <a:pPr marL="342900" lvl="0" indent="-342900" algn="just">
              <a:lnSpc>
                <a:spcPct val="115000"/>
              </a:lnSpc>
              <a:buFont typeface="Symbol" panose="05050102010706020507" pitchFamily="18" charset="2"/>
              <a:buChar char=""/>
              <a:defRPr/>
            </a:pPr>
            <a:r>
              <a:rPr lang="en-US" sz="2400" dirty="0">
                <a:solidFill>
                  <a:srgbClr val="000000"/>
                </a:solidFill>
                <a:latin typeface="Arial" panose="020B0604020202020204" pitchFamily="34" charset="0"/>
                <a:cs typeface="Arial" panose="020B0604020202020204" pitchFamily="34" charset="0"/>
              </a:rPr>
              <a:t>Inadequate record management/keeping;</a:t>
            </a:r>
            <a:endParaRPr lang="en-ZA" sz="2400" dirty="0">
              <a:solidFill>
                <a:srgbClr val="000000"/>
              </a:solidFill>
              <a:latin typeface="Arial" panose="020B0604020202020204" pitchFamily="34" charset="0"/>
              <a:cs typeface="Arial" panose="020B0604020202020204" pitchFamily="34" charset="0"/>
            </a:endParaRPr>
          </a:p>
          <a:p>
            <a:pPr marL="342900" lvl="0" indent="-342900" algn="just">
              <a:lnSpc>
                <a:spcPct val="115000"/>
              </a:lnSpc>
              <a:buFont typeface="Symbol" panose="05050102010706020507" pitchFamily="18" charset="2"/>
              <a:buChar char=""/>
              <a:defRPr/>
            </a:pPr>
            <a:r>
              <a:rPr lang="en-US" sz="2400" dirty="0">
                <a:solidFill>
                  <a:srgbClr val="000000"/>
                </a:solidFill>
                <a:latin typeface="Arial" panose="020B0604020202020204" pitchFamily="34" charset="0"/>
                <a:cs typeface="Arial" panose="020B0604020202020204" pitchFamily="34" charset="0"/>
              </a:rPr>
              <a:t>Unfavorable Predetermined Objectives Audit Outcome due to performance information not useful and reliable.</a:t>
            </a:r>
            <a:endParaRPr lang="en-ZA" sz="2400" dirty="0">
              <a:solidFill>
                <a:srgbClr val="000000"/>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A1CCF29A-467B-CAFA-2BF1-B75F17EA161B}"/>
              </a:ext>
            </a:extLst>
          </p:cNvPr>
          <p:cNvSpPr txBox="1">
            <a:spLocks/>
          </p:cNvSpPr>
          <p:nvPr/>
        </p:nvSpPr>
        <p:spPr>
          <a:xfrm>
            <a:off x="2497088" y="227032"/>
            <a:ext cx="5963344" cy="523747"/>
          </a:xfrm>
          <a:prstGeom prst="rect">
            <a:avLst/>
          </a:prstGeom>
        </p:spPr>
        <p:style>
          <a:lnRef idx="0">
            <a:schemeClr val="accent3"/>
          </a:lnRef>
          <a:fillRef idx="3">
            <a:schemeClr val="accent3"/>
          </a:fillRef>
          <a:effectRef idx="3">
            <a:schemeClr val="accent3"/>
          </a:effectRef>
          <a:fontRef idx="minor">
            <a:schemeClr val="lt1"/>
          </a:fontRef>
        </p:style>
        <p:txBody>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MAHIKENG L.M. CHALLENGES</a:t>
            </a:r>
          </a:p>
        </p:txBody>
      </p:sp>
    </p:spTree>
    <p:extLst>
      <p:ext uri="{BB962C8B-B14F-4D97-AF65-F5344CB8AC3E}">
        <p14:creationId xmlns:p14="http://schemas.microsoft.com/office/powerpoint/2010/main" val="937025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D95B670-16CA-4AD1-8446-04BF18A122C3}" type="slidenum">
              <a:rPr lang="en-US" altLang="en-US" sz="1200" smtClean="0">
                <a:solidFill>
                  <a:srgbClr val="898989"/>
                </a:solidFill>
              </a:rPr>
              <a:pPr>
                <a:spcBef>
                  <a:spcPct val="0"/>
                </a:spcBef>
                <a:buFontTx/>
                <a:buNone/>
              </a:pPr>
              <a:t>12</a:t>
            </a:fld>
            <a:endParaRPr lang="en-US" altLang="en-US" sz="1200">
              <a:solidFill>
                <a:srgbClr val="898989"/>
              </a:solidFill>
            </a:endParaRPr>
          </a:p>
        </p:txBody>
      </p:sp>
      <p:sp>
        <p:nvSpPr>
          <p:cNvPr id="25604" name="Rectangle 4"/>
          <p:cNvSpPr>
            <a:spLocks noChangeArrowheads="1"/>
          </p:cNvSpPr>
          <p:nvPr/>
        </p:nvSpPr>
        <p:spPr bwMode="auto">
          <a:xfrm>
            <a:off x="179388" y="1341438"/>
            <a:ext cx="89646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ZA" altLang="en-US" sz="1800">
              <a:solidFill>
                <a:srgbClr val="000000"/>
              </a:solidFill>
              <a:latin typeface="Arial" panose="020B0604020202020204" pitchFamily="34" charset="0"/>
              <a:cs typeface="Arial" panose="020B0604020202020204" pitchFamily="34" charset="0"/>
            </a:endParaRPr>
          </a:p>
          <a:p>
            <a:pPr>
              <a:spcBef>
                <a:spcPct val="0"/>
              </a:spcBef>
              <a:buFontTx/>
              <a:buNone/>
            </a:pPr>
            <a:endParaRPr lang="en-ZA" altLang="en-US" sz="1800">
              <a:solidFill>
                <a:srgbClr val="000000"/>
              </a:solidFill>
              <a:latin typeface="Arial" panose="020B0604020202020204" pitchFamily="34" charset="0"/>
              <a:cs typeface="Arial" panose="020B0604020202020204" pitchFamily="34" charset="0"/>
            </a:endParaRPr>
          </a:p>
          <a:p>
            <a:pPr>
              <a:spcBef>
                <a:spcPct val="0"/>
              </a:spcBef>
              <a:buFontTx/>
              <a:buNone/>
            </a:pPr>
            <a:endParaRPr lang="en-ZA" altLang="en-US" sz="1800">
              <a:solidFill>
                <a:srgbClr val="000000"/>
              </a:solidFill>
              <a:latin typeface="Arial" panose="020B0604020202020204" pitchFamily="34" charset="0"/>
              <a:cs typeface="Arial" panose="020B0604020202020204" pitchFamily="34" charset="0"/>
            </a:endParaRPr>
          </a:p>
          <a:p>
            <a:pPr>
              <a:spcBef>
                <a:spcPct val="0"/>
              </a:spcBef>
              <a:buFontTx/>
              <a:buNone/>
            </a:pPr>
            <a:endParaRPr lang="en-ZA" altLang="en-US" sz="1800">
              <a:solidFill>
                <a:srgbClr val="000000"/>
              </a:solidFill>
              <a:latin typeface="Arial" panose="020B0604020202020204" pitchFamily="34" charset="0"/>
              <a:cs typeface="Arial" panose="020B0604020202020204" pitchFamily="34" charset="0"/>
            </a:endParaRPr>
          </a:p>
        </p:txBody>
      </p:sp>
      <p:sp>
        <p:nvSpPr>
          <p:cNvPr id="14341" name="Rectangle 2"/>
          <p:cNvSpPr>
            <a:spLocks noChangeArrowheads="1"/>
          </p:cNvSpPr>
          <p:nvPr/>
        </p:nvSpPr>
        <p:spPr bwMode="auto">
          <a:xfrm>
            <a:off x="323528" y="1219200"/>
            <a:ext cx="8210873" cy="439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lgn="just">
              <a:lnSpc>
                <a:spcPct val="150000"/>
              </a:lnSpc>
              <a:spcAft>
                <a:spcPts val="800"/>
              </a:spcAft>
              <a:buFont typeface="Symbol" panose="05050102010706020507" pitchFamily="18" charset="2"/>
              <a:buChar char=""/>
              <a:defRPr/>
            </a:pPr>
            <a:r>
              <a:rPr lang="en-US" sz="2000" dirty="0">
                <a:solidFill>
                  <a:prstClr val="black"/>
                </a:solidFill>
                <a:latin typeface="Arial" panose="020B0604020202020204" pitchFamily="34" charset="0"/>
                <a:ea typeface="Tahoma" panose="020B0604030504040204" pitchFamily="34" charset="0"/>
                <a:cs typeface="Arial" panose="020B0604020202020204" pitchFamily="34" charset="0"/>
              </a:rPr>
              <a:t>Engagement with the municipality where the Municipal Manager did not attend and the department advised that the MM should be seen to be leading the Management Team and together with Management respond by providing a report to the Department based on the problem statement presented. </a:t>
            </a:r>
            <a:endParaRPr lang="en-ZA" sz="36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342900" indent="-342900" algn="just">
              <a:lnSpc>
                <a:spcPct val="150000"/>
              </a:lnSpc>
              <a:spcAft>
                <a:spcPts val="800"/>
              </a:spcAft>
              <a:buFont typeface="Symbol" panose="05050102010706020507" pitchFamily="18" charset="2"/>
              <a:buChar char=""/>
              <a:defRPr/>
            </a:pPr>
            <a:r>
              <a:rPr lang="en-ZA" sz="2000" dirty="0">
                <a:solidFill>
                  <a:prstClr val="black"/>
                </a:solidFill>
                <a:latin typeface="Arial" panose="020B0604020202020204" pitchFamily="34" charset="0"/>
                <a:ea typeface="Tahoma" panose="020B0604030504040204" pitchFamily="34" charset="0"/>
                <a:cs typeface="Arial" panose="020B0604020202020204" pitchFamily="34" charset="0"/>
              </a:rPr>
              <a:t>A F\follow up meeting soon is required to come and ratify the support plan so that it be integrated;</a:t>
            </a:r>
            <a:endParaRPr lang="en-ZA" sz="36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342900" indent="-342900" algn="just">
              <a:lnSpc>
                <a:spcPct val="150000"/>
              </a:lnSpc>
              <a:spcAft>
                <a:spcPts val="800"/>
              </a:spcAft>
              <a:buFont typeface="Symbol" panose="05050102010706020507" pitchFamily="18" charset="2"/>
              <a:buChar char=""/>
              <a:defRPr/>
            </a:pPr>
            <a:r>
              <a:rPr lang="en-ZA" sz="2000" dirty="0">
                <a:solidFill>
                  <a:prstClr val="black"/>
                </a:solidFill>
                <a:latin typeface="Arial" panose="020B0604020202020204" pitchFamily="34" charset="0"/>
                <a:ea typeface="Tahoma" panose="020B0604030504040204" pitchFamily="34" charset="0"/>
                <a:cs typeface="Arial" panose="020B0604020202020204" pitchFamily="34" charset="0"/>
              </a:rPr>
              <a:t>Look at the Litigation Bill and craft ways of how to reduce the bill thereof;</a:t>
            </a:r>
            <a:endParaRPr lang="en-ZA" sz="36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4" name="Title 4">
            <a:extLst>
              <a:ext uri="{FF2B5EF4-FFF2-40B4-BE49-F238E27FC236}">
                <a16:creationId xmlns:a16="http://schemas.microsoft.com/office/drawing/2014/main" id="{D9AAF4B7-A2E8-F63D-9B23-383A95D7406D}"/>
              </a:ext>
            </a:extLst>
          </p:cNvPr>
          <p:cNvSpPr txBox="1">
            <a:spLocks/>
          </p:cNvSpPr>
          <p:nvPr/>
        </p:nvSpPr>
        <p:spPr>
          <a:xfrm>
            <a:off x="2699792" y="188640"/>
            <a:ext cx="5760640" cy="523747"/>
          </a:xfrm>
          <a:prstGeom prst="rect">
            <a:avLst/>
          </a:prstGeom>
        </p:spPr>
        <p:style>
          <a:lnRef idx="0">
            <a:schemeClr val="accent3"/>
          </a:lnRef>
          <a:fillRef idx="3">
            <a:schemeClr val="accent3"/>
          </a:fillRef>
          <a:effectRef idx="3">
            <a:schemeClr val="accent3"/>
          </a:effectRef>
          <a:fontRef idx="minor">
            <a:schemeClr val="lt1"/>
          </a:fontRef>
        </p:style>
        <p:txBody>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8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MAHIKENG L.M. SUPPORT</a:t>
            </a:r>
          </a:p>
        </p:txBody>
      </p:sp>
    </p:spTree>
    <p:extLst>
      <p:ext uri="{BB962C8B-B14F-4D97-AF65-F5344CB8AC3E}">
        <p14:creationId xmlns:p14="http://schemas.microsoft.com/office/powerpoint/2010/main" val="2611007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C75F1D1-D998-492B-A06F-EE3419991ADF}" type="slidenum">
              <a:rPr lang="en-US" altLang="en-US" smtClean="0"/>
              <a:pPr>
                <a:defRPr/>
              </a:pPr>
              <a:t>13</a:t>
            </a:fld>
            <a:endParaRPr lang="en-US" altLang="en-US"/>
          </a:p>
        </p:txBody>
      </p:sp>
      <p:sp>
        <p:nvSpPr>
          <p:cNvPr id="7" name="Title 4">
            <a:extLst>
              <a:ext uri="{FF2B5EF4-FFF2-40B4-BE49-F238E27FC236}">
                <a16:creationId xmlns:a16="http://schemas.microsoft.com/office/drawing/2014/main" id="{B36D0F89-E5B3-2C5F-F9CF-CF42A93C2E9F}"/>
              </a:ext>
            </a:extLst>
          </p:cNvPr>
          <p:cNvSpPr txBox="1">
            <a:spLocks/>
          </p:cNvSpPr>
          <p:nvPr/>
        </p:nvSpPr>
        <p:spPr>
          <a:xfrm>
            <a:off x="2497438" y="290432"/>
            <a:ext cx="5963344" cy="523747"/>
          </a:xfrm>
          <a:prstGeom prst="rect">
            <a:avLst/>
          </a:prstGeom>
        </p:spPr>
        <p:style>
          <a:lnRef idx="0">
            <a:schemeClr val="accent3"/>
          </a:lnRef>
          <a:fillRef idx="3">
            <a:schemeClr val="accent3"/>
          </a:fillRef>
          <a:effectRef idx="3">
            <a:schemeClr val="accent3"/>
          </a:effectRef>
          <a:fontRef idx="minor">
            <a:schemeClr val="lt1"/>
          </a:fontRef>
        </p:style>
        <p:txBody>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MAHIKENG L.M. SUPPORT PLAN</a:t>
            </a:r>
          </a:p>
        </p:txBody>
      </p:sp>
      <p:pic>
        <p:nvPicPr>
          <p:cNvPr id="3" name="Picture 2">
            <a:extLst>
              <a:ext uri="{FF2B5EF4-FFF2-40B4-BE49-F238E27FC236}">
                <a16:creationId xmlns:a16="http://schemas.microsoft.com/office/drawing/2014/main" id="{AEEB04D2-09D6-3008-8EA3-2C1DD9CF304A}"/>
              </a:ext>
            </a:extLst>
          </p:cNvPr>
          <p:cNvPicPr>
            <a:picLocks noChangeAspect="1"/>
          </p:cNvPicPr>
          <p:nvPr/>
        </p:nvPicPr>
        <p:blipFill>
          <a:blip r:embed="rId2"/>
          <a:stretch>
            <a:fillRect/>
          </a:stretch>
        </p:blipFill>
        <p:spPr>
          <a:xfrm>
            <a:off x="395536" y="1196752"/>
            <a:ext cx="8064896" cy="4608512"/>
          </a:xfrm>
          <a:prstGeom prst="rect">
            <a:avLst/>
          </a:prstGeom>
        </p:spPr>
      </p:pic>
    </p:spTree>
    <p:extLst>
      <p:ext uri="{BB962C8B-B14F-4D97-AF65-F5344CB8AC3E}">
        <p14:creationId xmlns:p14="http://schemas.microsoft.com/office/powerpoint/2010/main" val="1489593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C75F1D1-D998-492B-A06F-EE3419991ADF}" type="slidenum">
              <a:rPr lang="en-US" altLang="en-US" smtClean="0"/>
              <a:pPr>
                <a:defRPr/>
              </a:pPr>
              <a:t>14</a:t>
            </a:fld>
            <a:endParaRPr lang="en-US" altLang="en-US"/>
          </a:p>
        </p:txBody>
      </p:sp>
      <p:sp>
        <p:nvSpPr>
          <p:cNvPr id="7" name="Title 4">
            <a:extLst>
              <a:ext uri="{FF2B5EF4-FFF2-40B4-BE49-F238E27FC236}">
                <a16:creationId xmlns:a16="http://schemas.microsoft.com/office/drawing/2014/main" id="{B36D0F89-E5B3-2C5F-F9CF-CF42A93C2E9F}"/>
              </a:ext>
            </a:extLst>
          </p:cNvPr>
          <p:cNvSpPr txBox="1">
            <a:spLocks/>
          </p:cNvSpPr>
          <p:nvPr/>
        </p:nvSpPr>
        <p:spPr>
          <a:xfrm>
            <a:off x="2497438" y="290432"/>
            <a:ext cx="5963344" cy="523747"/>
          </a:xfrm>
          <a:prstGeom prst="rect">
            <a:avLst/>
          </a:prstGeom>
        </p:spPr>
        <p:style>
          <a:lnRef idx="0">
            <a:schemeClr val="accent3"/>
          </a:lnRef>
          <a:fillRef idx="3">
            <a:schemeClr val="accent3"/>
          </a:fillRef>
          <a:effectRef idx="3">
            <a:schemeClr val="accent3"/>
          </a:effectRef>
          <a:fontRef idx="minor">
            <a:schemeClr val="lt1"/>
          </a:fontRef>
        </p:style>
        <p:txBody>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MAHIKENG L.M. SUPPORT PLAN</a:t>
            </a:r>
          </a:p>
        </p:txBody>
      </p:sp>
      <p:pic>
        <p:nvPicPr>
          <p:cNvPr id="9" name="Picture 8">
            <a:extLst>
              <a:ext uri="{FF2B5EF4-FFF2-40B4-BE49-F238E27FC236}">
                <a16:creationId xmlns:a16="http://schemas.microsoft.com/office/drawing/2014/main" id="{3BE6CFFA-0C06-AA26-78C3-53F9B5CFEE4B}"/>
              </a:ext>
            </a:extLst>
          </p:cNvPr>
          <p:cNvPicPr>
            <a:picLocks noChangeAspect="1"/>
          </p:cNvPicPr>
          <p:nvPr/>
        </p:nvPicPr>
        <p:blipFill>
          <a:blip r:embed="rId2"/>
          <a:stretch>
            <a:fillRect/>
          </a:stretch>
        </p:blipFill>
        <p:spPr>
          <a:xfrm>
            <a:off x="490446" y="1268760"/>
            <a:ext cx="7969986" cy="212682"/>
          </a:xfrm>
          <a:prstGeom prst="rect">
            <a:avLst/>
          </a:prstGeom>
        </p:spPr>
      </p:pic>
      <p:pic>
        <p:nvPicPr>
          <p:cNvPr id="11" name="Picture 10">
            <a:extLst>
              <a:ext uri="{FF2B5EF4-FFF2-40B4-BE49-F238E27FC236}">
                <a16:creationId xmlns:a16="http://schemas.microsoft.com/office/drawing/2014/main" id="{C5391DEF-043F-E3E6-3D1E-D2E1A2F133C2}"/>
              </a:ext>
            </a:extLst>
          </p:cNvPr>
          <p:cNvPicPr>
            <a:picLocks noChangeAspect="1"/>
          </p:cNvPicPr>
          <p:nvPr/>
        </p:nvPicPr>
        <p:blipFill>
          <a:blip r:embed="rId3"/>
          <a:stretch>
            <a:fillRect/>
          </a:stretch>
        </p:blipFill>
        <p:spPr>
          <a:xfrm>
            <a:off x="490446" y="1628800"/>
            <a:ext cx="8041994" cy="4248472"/>
          </a:xfrm>
          <a:prstGeom prst="rect">
            <a:avLst/>
          </a:prstGeom>
        </p:spPr>
      </p:pic>
    </p:spTree>
    <p:extLst>
      <p:ext uri="{BB962C8B-B14F-4D97-AF65-F5344CB8AC3E}">
        <p14:creationId xmlns:p14="http://schemas.microsoft.com/office/powerpoint/2010/main" val="2808664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C75F1D1-D998-492B-A06F-EE3419991ADF}" type="slidenum">
              <a:rPr lang="en-US" altLang="en-US" smtClean="0"/>
              <a:pPr>
                <a:defRPr/>
              </a:pPr>
              <a:t>15</a:t>
            </a:fld>
            <a:endParaRPr lang="en-US" altLang="en-US"/>
          </a:p>
        </p:txBody>
      </p:sp>
      <p:sp>
        <p:nvSpPr>
          <p:cNvPr id="2" name="Rectangle 1"/>
          <p:cNvSpPr/>
          <p:nvPr/>
        </p:nvSpPr>
        <p:spPr>
          <a:xfrm>
            <a:off x="323528" y="1251481"/>
            <a:ext cx="8208912" cy="4355038"/>
          </a:xfrm>
          <a:prstGeom prst="rect">
            <a:avLst/>
          </a:prstGeom>
        </p:spPr>
        <p:txBody>
          <a:bodyPr wrap="square">
            <a:spAutoFit/>
          </a:bodyPr>
          <a:lstStyle/>
          <a:p>
            <a:pPr marL="342900" lvl="0" indent="-342900" algn="just">
              <a:spcBef>
                <a:spcPct val="20000"/>
              </a:spcBef>
              <a:spcAft>
                <a:spcPts val="1000"/>
              </a:spcAft>
              <a:buFont typeface="Symbol" panose="05050102010706020507" pitchFamily="18" charset="2"/>
              <a:buChar char=""/>
            </a:pPr>
            <a:r>
              <a:rPr lang="en-US" sz="2000" dirty="0">
                <a:solidFill>
                  <a:prstClr val="black"/>
                </a:solidFill>
                <a:latin typeface="Arial" panose="020B0604020202020204" pitchFamily="34" charset="0"/>
                <a:ea typeface="Tahoma" panose="020B0604030504040204" pitchFamily="34" charset="0"/>
                <a:cs typeface="Arial" panose="020B0604020202020204" pitchFamily="34" charset="0"/>
              </a:rPr>
              <a:t>There is mobilization taking place on the ground to remove the elected Mayor and Exco</a:t>
            </a:r>
          </a:p>
          <a:p>
            <a:pPr marL="342900" lvl="0" indent="-342900" algn="just">
              <a:spcBef>
                <a:spcPct val="20000"/>
              </a:spcBef>
              <a:spcAft>
                <a:spcPts val="1000"/>
              </a:spcAft>
              <a:buFont typeface="Symbol" panose="05050102010706020507" pitchFamily="18" charset="2"/>
              <a:buChar char=""/>
            </a:pPr>
            <a:r>
              <a:rPr lang="en-US" sz="2000" dirty="0">
                <a:solidFill>
                  <a:prstClr val="black"/>
                </a:solidFill>
                <a:latin typeface="Arial" panose="020B0604020202020204" pitchFamily="34" charset="0"/>
                <a:ea typeface="Tahoma" panose="020B0604030504040204" pitchFamily="34" charset="0"/>
                <a:cs typeface="Arial" panose="020B0604020202020204" pitchFamily="34" charset="0"/>
              </a:rPr>
              <a:t>The NPO called SA Civic Association is spearheading the process across the political and other stakeholders</a:t>
            </a:r>
          </a:p>
          <a:p>
            <a:pPr marL="342900" lvl="0" indent="-342900" algn="just">
              <a:spcBef>
                <a:spcPct val="20000"/>
              </a:spcBef>
              <a:spcAft>
                <a:spcPts val="1000"/>
              </a:spcAft>
              <a:buFont typeface="Symbol" panose="05050102010706020507" pitchFamily="18" charset="2"/>
              <a:buChar char=""/>
            </a:pPr>
            <a:r>
              <a:rPr lang="en-US" sz="2000" dirty="0">
                <a:solidFill>
                  <a:prstClr val="black"/>
                </a:solidFill>
                <a:latin typeface="Arial" panose="020B0604020202020204" pitchFamily="34" charset="0"/>
                <a:ea typeface="Tahoma" panose="020B0604030504040204" pitchFamily="34" charset="0"/>
                <a:cs typeface="Arial" panose="020B0604020202020204" pitchFamily="34" charset="0"/>
              </a:rPr>
              <a:t>A memorandum has already been submitted by the NPO  to that effect, confirming the plot to subvert political governance- Same </a:t>
            </a:r>
            <a:r>
              <a:rPr lang="en-US" sz="2000" dirty="0" err="1">
                <a:solidFill>
                  <a:prstClr val="black"/>
                </a:solidFill>
                <a:latin typeface="Arial" panose="020B0604020202020204" pitchFamily="34" charset="0"/>
                <a:ea typeface="Tahoma" panose="020B0604030504040204" pitchFamily="34" charset="0"/>
                <a:cs typeface="Arial" panose="020B0604020202020204" pitchFamily="34" charset="0"/>
              </a:rPr>
              <a:t>Memorundum</a:t>
            </a:r>
            <a:r>
              <a:rPr lang="en-US" sz="2000" dirty="0">
                <a:solidFill>
                  <a:prstClr val="black"/>
                </a:solidFill>
                <a:latin typeface="Arial" panose="020B0604020202020204" pitchFamily="34" charset="0"/>
                <a:ea typeface="Tahoma" panose="020B0604030504040204" pitchFamily="34" charset="0"/>
                <a:cs typeface="Arial" panose="020B0604020202020204" pitchFamily="34" charset="0"/>
              </a:rPr>
              <a:t> has been sent via e-mail to COGTA through Office of the HOD</a:t>
            </a:r>
          </a:p>
          <a:p>
            <a:pPr marL="342900" lvl="0" indent="-342900" algn="just">
              <a:spcBef>
                <a:spcPct val="20000"/>
              </a:spcBef>
              <a:spcAft>
                <a:spcPts val="1000"/>
              </a:spcAft>
              <a:buFont typeface="Symbol" panose="05050102010706020507" pitchFamily="18" charset="2"/>
              <a:buChar char=""/>
            </a:pPr>
            <a:r>
              <a:rPr lang="en-US" sz="2000" dirty="0">
                <a:solidFill>
                  <a:prstClr val="black"/>
                </a:solidFill>
                <a:latin typeface="Arial" panose="020B0604020202020204" pitchFamily="34" charset="0"/>
                <a:ea typeface="Tahoma" panose="020B0604030504040204" pitchFamily="34" charset="0"/>
                <a:cs typeface="Arial" panose="020B0604020202020204" pitchFamily="34" charset="0"/>
              </a:rPr>
              <a:t>The memorandum has a long list of demands in terms of service delivery challenges facing the municipality which are in turn, used as spring-board to launch a campaign to oust the Mayor and leadership from Council</a:t>
            </a:r>
          </a:p>
        </p:txBody>
      </p:sp>
      <p:sp>
        <p:nvSpPr>
          <p:cNvPr id="9" name="Title 4">
            <a:extLst>
              <a:ext uri="{FF2B5EF4-FFF2-40B4-BE49-F238E27FC236}">
                <a16:creationId xmlns:a16="http://schemas.microsoft.com/office/drawing/2014/main" id="{8A4735E4-BAD8-D21B-D135-4FA386654231}"/>
              </a:ext>
            </a:extLst>
          </p:cNvPr>
          <p:cNvSpPr txBox="1">
            <a:spLocks/>
          </p:cNvSpPr>
          <p:nvPr/>
        </p:nvSpPr>
        <p:spPr>
          <a:xfrm>
            <a:off x="2497438" y="290432"/>
            <a:ext cx="6035002" cy="523747"/>
          </a:xfrm>
          <a:prstGeom prst="rect">
            <a:avLst/>
          </a:prstGeom>
        </p:spPr>
        <p:style>
          <a:lnRef idx="0">
            <a:schemeClr val="accent3"/>
          </a:lnRef>
          <a:fillRef idx="3">
            <a:schemeClr val="accent3"/>
          </a:fillRef>
          <a:effectRef idx="3">
            <a:schemeClr val="accent3"/>
          </a:effectRef>
          <a:fontRef idx="minor">
            <a:schemeClr val="lt1"/>
          </a:fontRef>
        </p:style>
        <p:txBody>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 TSWAING L.M. CHALLENGES</a:t>
            </a:r>
          </a:p>
        </p:txBody>
      </p:sp>
    </p:spTree>
    <p:extLst>
      <p:ext uri="{BB962C8B-B14F-4D97-AF65-F5344CB8AC3E}">
        <p14:creationId xmlns:p14="http://schemas.microsoft.com/office/powerpoint/2010/main" val="678786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54" y="1412776"/>
            <a:ext cx="8004778" cy="4792790"/>
          </a:xfrm>
        </p:spPr>
        <p:txBody>
          <a:bodyPr/>
          <a:lstStyle/>
          <a:p>
            <a:pPr algn="just">
              <a:lnSpc>
                <a:spcPct val="150000"/>
              </a:lnSpc>
            </a:pPr>
            <a:r>
              <a:rPr lang="en-ZA" sz="2000" dirty="0">
                <a:latin typeface="Arial" panose="020B0604020202020204" pitchFamily="34" charset="0"/>
                <a:ea typeface="Calibri" panose="020F0502020204030204" pitchFamily="34" charset="0"/>
                <a:cs typeface="Arial" panose="020B0604020202020204" pitchFamily="34" charset="0"/>
              </a:rPr>
              <a:t>The Provincial Government has appointed the Provincial Representative to implement the Mandatory Intervention in terms of Finances;</a:t>
            </a:r>
          </a:p>
          <a:p>
            <a:pPr algn="just">
              <a:lnSpc>
                <a:spcPct val="150000"/>
              </a:lnSpc>
            </a:pPr>
            <a:r>
              <a:rPr lang="en-ZA" sz="2000" dirty="0">
                <a:latin typeface="Arial" panose="020B0604020202020204" pitchFamily="34" charset="0"/>
                <a:ea typeface="Calibri" panose="020F0502020204030204" pitchFamily="34" charset="0"/>
                <a:cs typeface="Arial" panose="020B0604020202020204" pitchFamily="34" charset="0"/>
              </a:rPr>
              <a:t>The Provincial Government Has appointed an Acting Municipal Manager to lead administration;</a:t>
            </a:r>
          </a:p>
          <a:p>
            <a:pPr algn="just">
              <a:lnSpc>
                <a:spcPct val="150000"/>
              </a:lnSpc>
            </a:pPr>
            <a:r>
              <a:rPr lang="en-ZA" sz="2000" dirty="0">
                <a:latin typeface="Arial" panose="020B0604020202020204" pitchFamily="34" charset="0"/>
                <a:ea typeface="Calibri" panose="020F0502020204030204" pitchFamily="34" charset="0"/>
                <a:cs typeface="Arial" panose="020B0604020202020204" pitchFamily="34" charset="0"/>
              </a:rPr>
              <a:t>The Provincial Government has beefed up the Budget and Treasury Office by seconding financial staff in the municipality;</a:t>
            </a:r>
          </a:p>
          <a:p>
            <a:pPr algn="just">
              <a:lnSpc>
                <a:spcPct val="150000"/>
              </a:lnSpc>
            </a:pPr>
            <a:r>
              <a:rPr lang="en-ZA" sz="2000" dirty="0">
                <a:latin typeface="Arial" panose="020B0604020202020204" pitchFamily="34" charset="0"/>
                <a:ea typeface="Calibri" panose="020F0502020204030204" pitchFamily="34" charset="0"/>
                <a:cs typeface="Arial" panose="020B0604020202020204" pitchFamily="34" charset="0"/>
              </a:rPr>
              <a:t>The Provincial Government has augmented security for a period of a Month to support the Municipality;</a:t>
            </a:r>
          </a:p>
          <a:p>
            <a:pPr lvl="0" algn="just">
              <a:lnSpc>
                <a:spcPct val="150000"/>
              </a:lnSpc>
              <a:spcAft>
                <a:spcPts val="0"/>
              </a:spcAft>
              <a:buFont typeface="+mj-lt"/>
              <a:buAutoNum type="arabicPeriod"/>
            </a:pPr>
            <a:endParaRPr lang="en-ZA" sz="20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1C75F1D1-D998-492B-A06F-EE3419991ADF}" type="slidenum">
              <a:rPr lang="en-US" altLang="en-US" smtClean="0"/>
              <a:pPr>
                <a:defRPr/>
              </a:pPr>
              <a:t>16</a:t>
            </a:fld>
            <a:endParaRPr lang="en-US" altLang="en-US"/>
          </a:p>
        </p:txBody>
      </p:sp>
      <p:sp>
        <p:nvSpPr>
          <p:cNvPr id="7" name="Title 4">
            <a:extLst>
              <a:ext uri="{FF2B5EF4-FFF2-40B4-BE49-F238E27FC236}">
                <a16:creationId xmlns:a16="http://schemas.microsoft.com/office/drawing/2014/main" id="{419E5254-5B3C-C0F5-1E03-BE9338CDB4FA}"/>
              </a:ext>
            </a:extLst>
          </p:cNvPr>
          <p:cNvSpPr txBox="1">
            <a:spLocks/>
          </p:cNvSpPr>
          <p:nvPr/>
        </p:nvSpPr>
        <p:spPr>
          <a:xfrm>
            <a:off x="2497438" y="290432"/>
            <a:ext cx="5963344" cy="523747"/>
          </a:xfrm>
          <a:prstGeom prst="rect">
            <a:avLst/>
          </a:prstGeom>
        </p:spPr>
        <p:style>
          <a:lnRef idx="0">
            <a:schemeClr val="accent3"/>
          </a:lnRef>
          <a:fillRef idx="3">
            <a:schemeClr val="accent3"/>
          </a:fillRef>
          <a:effectRef idx="3">
            <a:schemeClr val="accent3"/>
          </a:effectRef>
          <a:fontRef idx="minor">
            <a:schemeClr val="lt1"/>
          </a:fontRef>
        </p:style>
        <p:txBody>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0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 SUPPORT PROVIDED TO TSWAING L.M.</a:t>
            </a:r>
          </a:p>
        </p:txBody>
      </p:sp>
    </p:spTree>
    <p:extLst>
      <p:ext uri="{BB962C8B-B14F-4D97-AF65-F5344CB8AC3E}">
        <p14:creationId xmlns:p14="http://schemas.microsoft.com/office/powerpoint/2010/main" val="1255524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575817248"/>
              </p:ext>
            </p:extLst>
          </p:nvPr>
        </p:nvGraphicFramePr>
        <p:xfrm>
          <a:off x="470501" y="1052736"/>
          <a:ext cx="8004777" cy="5170497"/>
        </p:xfrm>
        <a:graphic>
          <a:graphicData uri="http://schemas.openxmlformats.org/drawingml/2006/table">
            <a:tbl>
              <a:tblPr firstRow="1" bandRow="1"/>
              <a:tblGrid>
                <a:gridCol w="1832849">
                  <a:extLst>
                    <a:ext uri="{9D8B030D-6E8A-4147-A177-3AD203B41FA5}">
                      <a16:colId xmlns:a16="http://schemas.microsoft.com/office/drawing/2014/main" val="20000"/>
                    </a:ext>
                  </a:extLst>
                </a:gridCol>
                <a:gridCol w="3127199">
                  <a:extLst>
                    <a:ext uri="{9D8B030D-6E8A-4147-A177-3AD203B41FA5}">
                      <a16:colId xmlns:a16="http://schemas.microsoft.com/office/drawing/2014/main" val="20001"/>
                    </a:ext>
                  </a:extLst>
                </a:gridCol>
                <a:gridCol w="3044729">
                  <a:extLst>
                    <a:ext uri="{9D8B030D-6E8A-4147-A177-3AD203B41FA5}">
                      <a16:colId xmlns:a16="http://schemas.microsoft.com/office/drawing/2014/main" val="20002"/>
                    </a:ext>
                  </a:extLst>
                </a:gridCol>
              </a:tblGrid>
              <a:tr h="111234">
                <a:tc>
                  <a:txBody>
                    <a:bodyPr/>
                    <a:lstStyle/>
                    <a:p>
                      <a:pPr algn="ctr">
                        <a:spcAft>
                          <a:spcPts val="0"/>
                        </a:spcAft>
                      </a:pPr>
                      <a:r>
                        <a:rPr lang="en-ZA" sz="1200" b="1"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rPr>
                        <a:t>PRIORITY ISSUE</a:t>
                      </a:r>
                      <a:endParaRPr lang="en-ZA" sz="1200" dirty="0">
                        <a:effectLst/>
                        <a:latin typeface="Tahoma" panose="020B0604030504040204" pitchFamily="34" charset="0"/>
                        <a:ea typeface="Tahoma" panose="020B0604030504040204" pitchFamily="34" charset="0"/>
                        <a:cs typeface="Tahoma" panose="020B0604030504040204" pitchFamily="34" charset="0"/>
                      </a:endParaRPr>
                    </a:p>
                  </a:txBody>
                  <a:tcPr marL="62583" marR="62583" marT="31292" marB="312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tcPr>
                </a:tc>
                <a:tc>
                  <a:txBody>
                    <a:bodyPr/>
                    <a:lstStyle/>
                    <a:p>
                      <a:pPr algn="ctr">
                        <a:spcAft>
                          <a:spcPts val="0"/>
                        </a:spcAft>
                      </a:pPr>
                      <a:r>
                        <a:rPr lang="en-ZA" sz="1200" b="1" kern="1200">
                          <a:solidFill>
                            <a:srgbClr val="FFFFFF"/>
                          </a:solidFill>
                          <a:effectLst/>
                          <a:latin typeface="Tahoma" panose="020B0604030504040204" pitchFamily="34" charset="0"/>
                          <a:ea typeface="Tahoma" panose="020B0604030504040204" pitchFamily="34" charset="0"/>
                          <a:cs typeface="Tahoma" panose="020B0604030504040204" pitchFamily="34" charset="0"/>
                        </a:rPr>
                        <a:t>KEY SOLUTION AND ACTIVITY</a:t>
                      </a:r>
                      <a:endParaRPr lang="en-ZA" sz="1200">
                        <a:effectLst/>
                        <a:latin typeface="Tahoma" panose="020B0604030504040204" pitchFamily="34" charset="0"/>
                        <a:ea typeface="Tahoma" panose="020B0604030504040204" pitchFamily="34" charset="0"/>
                        <a:cs typeface="Tahoma" panose="020B0604030504040204" pitchFamily="34" charset="0"/>
                      </a:endParaRPr>
                    </a:p>
                  </a:txBody>
                  <a:tcPr marL="62583" marR="62583" marT="31292" marB="312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tcPr>
                </a:tc>
                <a:tc>
                  <a:txBody>
                    <a:bodyPr/>
                    <a:lstStyle/>
                    <a:p>
                      <a:pPr algn="ctr">
                        <a:spcAft>
                          <a:spcPts val="0"/>
                        </a:spcAft>
                      </a:pPr>
                      <a:r>
                        <a:rPr lang="en-ZA" sz="1200" b="1"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rPr>
                        <a:t>PROGRESS</a:t>
                      </a:r>
                      <a:endParaRPr lang="en-ZA" sz="1200" dirty="0">
                        <a:effectLst/>
                        <a:latin typeface="Tahoma" panose="020B0604030504040204" pitchFamily="34" charset="0"/>
                        <a:ea typeface="Tahoma" panose="020B0604030504040204" pitchFamily="34" charset="0"/>
                        <a:cs typeface="Tahoma" panose="020B0604030504040204" pitchFamily="34" charset="0"/>
                      </a:endParaRPr>
                    </a:p>
                  </a:txBody>
                  <a:tcPr marL="62583" marR="62583" marT="31292" marB="312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tcPr>
                </a:tc>
                <a:extLst>
                  <a:ext uri="{0D108BD9-81ED-4DB2-BD59-A6C34878D82A}">
                    <a16:rowId xmlns:a16="http://schemas.microsoft.com/office/drawing/2014/main" val="10000"/>
                  </a:ext>
                </a:extLst>
              </a:tr>
              <a:tr h="580366">
                <a:tc>
                  <a:txBody>
                    <a:bodyPr/>
                    <a:lstStyle/>
                    <a:p>
                      <a:pPr algn="just">
                        <a:spcAft>
                          <a:spcPts val="0"/>
                        </a:spcAft>
                      </a:pPr>
                      <a:r>
                        <a:rPr lang="en-ZA" sz="12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Plot To Divide Exco of </a:t>
                      </a:r>
                      <a:r>
                        <a:rPr lang="en-ZA" sz="12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Tswaing</a:t>
                      </a:r>
                      <a:endParaRPr lang="en-ZA" sz="1200" dirty="0">
                        <a:effectLst/>
                        <a:latin typeface="Tahoma" panose="020B0604030504040204" pitchFamily="34" charset="0"/>
                        <a:ea typeface="Tahoma" panose="020B0604030504040204" pitchFamily="34" charset="0"/>
                        <a:cs typeface="Tahoma" panose="020B0604030504040204" pitchFamily="34" charset="0"/>
                      </a:endParaRPr>
                    </a:p>
                  </a:txBody>
                  <a:tcPr marL="62583" marR="62583" marT="31292" marB="312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just">
                        <a:spcAft>
                          <a:spcPts val="0"/>
                        </a:spcAft>
                      </a:pPr>
                      <a:r>
                        <a:rPr lang="en-ZA"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Meeting of </a:t>
                      </a:r>
                      <a:r>
                        <a:rPr lang="en-ZA" sz="1200"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mec’s</a:t>
                      </a:r>
                      <a:r>
                        <a:rPr lang="en-ZA"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team deployed by premier with the executive leadership of the municipality</a:t>
                      </a:r>
                      <a:endParaRPr lang="en-ZA" sz="1200" dirty="0">
                        <a:effectLst/>
                        <a:latin typeface="Tahoma" panose="020B0604030504040204" pitchFamily="34" charset="0"/>
                        <a:ea typeface="Tahoma" panose="020B0604030504040204" pitchFamily="34" charset="0"/>
                        <a:cs typeface="Tahoma" panose="020B0604030504040204" pitchFamily="34" charset="0"/>
                      </a:endParaRPr>
                    </a:p>
                  </a:txBody>
                  <a:tcPr marL="62583" marR="62583" marT="31292" marB="312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just">
                        <a:spcAft>
                          <a:spcPts val="0"/>
                        </a:spcAft>
                      </a:pPr>
                      <a:r>
                        <a:rPr lang="en-ZA"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This Process was Concluded.</a:t>
                      </a:r>
                      <a:endParaRPr lang="en-ZA" sz="1200" dirty="0">
                        <a:effectLst/>
                        <a:latin typeface="Tahoma" panose="020B0604030504040204" pitchFamily="34" charset="0"/>
                        <a:ea typeface="Tahoma" panose="020B0604030504040204" pitchFamily="34" charset="0"/>
                        <a:cs typeface="Tahoma" panose="020B0604030504040204" pitchFamily="34" charset="0"/>
                      </a:endParaRPr>
                    </a:p>
                  </a:txBody>
                  <a:tcPr marL="62583" marR="62583" marT="31292" marB="312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extLst>
                  <a:ext uri="{0D108BD9-81ED-4DB2-BD59-A6C34878D82A}">
                    <a16:rowId xmlns:a16="http://schemas.microsoft.com/office/drawing/2014/main" val="10001"/>
                  </a:ext>
                </a:extLst>
              </a:tr>
              <a:tr h="1795897">
                <a:tc>
                  <a:txBody>
                    <a:bodyPr/>
                    <a:lstStyle/>
                    <a:p>
                      <a:pPr algn="just">
                        <a:spcAft>
                          <a:spcPts val="0"/>
                        </a:spcAft>
                      </a:pPr>
                      <a:r>
                        <a:rPr lang="en-ZA" sz="12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Destabilization campaign</a:t>
                      </a:r>
                      <a:endParaRPr lang="en-ZA" sz="1200" dirty="0">
                        <a:effectLst/>
                        <a:latin typeface="Tahoma" panose="020B0604030504040204" pitchFamily="34" charset="0"/>
                        <a:ea typeface="Tahoma" panose="020B0604030504040204" pitchFamily="34" charset="0"/>
                        <a:cs typeface="Tahoma" panose="020B0604030504040204" pitchFamily="34" charset="0"/>
                      </a:endParaRPr>
                    </a:p>
                  </a:txBody>
                  <a:tcPr marL="62583" marR="62583" marT="31292" marB="312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just">
                        <a:spcAft>
                          <a:spcPts val="0"/>
                        </a:spcAft>
                      </a:pPr>
                      <a:r>
                        <a:rPr lang="en-ZA"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3 pronged strategy:</a:t>
                      </a:r>
                      <a:endParaRPr lang="en-ZA" sz="12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buFont typeface="+mj-lt"/>
                        <a:buAutoNum type="alphaLcParenR"/>
                        <a:tabLst>
                          <a:tab pos="457200" algn="l"/>
                        </a:tabLst>
                      </a:pPr>
                      <a:r>
                        <a:rPr lang="en-ZA"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Timeous gathering of intelligence</a:t>
                      </a:r>
                      <a:endParaRPr lang="en-ZA" sz="12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buFont typeface="+mj-lt"/>
                        <a:buAutoNum type="alphaLcParenR"/>
                        <a:tabLst>
                          <a:tab pos="457200" algn="l"/>
                        </a:tabLst>
                      </a:pPr>
                      <a:r>
                        <a:rPr lang="en-ZA"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Counter-intelligence plan, strong communication strategy to highlight service delivery  plans and achievement, strong feedback mechanism and consultation with communities (close the loopholes)</a:t>
                      </a:r>
                      <a:endParaRPr lang="en-ZA" sz="1200" dirty="0">
                        <a:effectLst/>
                        <a:latin typeface="Tahoma" panose="020B0604030504040204" pitchFamily="34" charset="0"/>
                        <a:ea typeface="Tahoma" panose="020B0604030504040204" pitchFamily="34" charset="0"/>
                        <a:cs typeface="Tahoma" panose="020B0604030504040204" pitchFamily="34" charset="0"/>
                      </a:endParaRPr>
                    </a:p>
                  </a:txBody>
                  <a:tcPr marL="62583" marR="62583" marT="31292" marB="312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just">
                        <a:spcAft>
                          <a:spcPts val="0"/>
                        </a:spcAft>
                      </a:pPr>
                      <a:r>
                        <a:rPr lang="en-ZA"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This process was</a:t>
                      </a:r>
                      <a:r>
                        <a:rPr lang="en-ZA" sz="1200" kern="1200"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ZA"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Done the Political and Administration were engaged on the 2 &amp; 3 May 2022.</a:t>
                      </a:r>
                    </a:p>
                    <a:p>
                      <a:pPr algn="just">
                        <a:spcAft>
                          <a:spcPts val="0"/>
                        </a:spcAft>
                      </a:pPr>
                      <a:endParaRPr lang="en-ZA"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2583" marR="62583" marT="31292" marB="312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extLst>
                  <a:ext uri="{0D108BD9-81ED-4DB2-BD59-A6C34878D82A}">
                    <a16:rowId xmlns:a16="http://schemas.microsoft.com/office/drawing/2014/main" val="10002"/>
                  </a:ext>
                </a:extLst>
              </a:tr>
              <a:tr h="754014">
                <a:tc>
                  <a:txBody>
                    <a:bodyPr/>
                    <a:lstStyle/>
                    <a:p>
                      <a:pPr algn="just">
                        <a:spcAft>
                          <a:spcPts val="0"/>
                        </a:spcAft>
                      </a:pPr>
                      <a:r>
                        <a:rPr lang="en-US" sz="1200" b="1" kern="1200">
                          <a:effectLst/>
                          <a:latin typeface="Tahoma" panose="020B0604030504040204" pitchFamily="34" charset="0"/>
                          <a:ea typeface="Tahoma" panose="020B0604030504040204" pitchFamily="34" charset="0"/>
                          <a:cs typeface="Tahoma" panose="020B0604030504040204" pitchFamily="34" charset="0"/>
                        </a:rPr>
                        <a:t>NPO- SA Civic Association Memo with list of demands</a:t>
                      </a:r>
                      <a:endParaRPr lang="en-ZA" sz="1200">
                        <a:effectLst/>
                        <a:latin typeface="Tahoma" panose="020B0604030504040204" pitchFamily="34" charset="0"/>
                        <a:ea typeface="Tahoma" panose="020B0604030504040204" pitchFamily="34" charset="0"/>
                        <a:cs typeface="Tahoma" panose="020B0604030504040204" pitchFamily="34" charset="0"/>
                      </a:endParaRPr>
                    </a:p>
                  </a:txBody>
                  <a:tcPr marL="62583" marR="62583" marT="31292" marB="3129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just">
                        <a:spcAft>
                          <a:spcPts val="0"/>
                        </a:spcAft>
                      </a:pPr>
                      <a:r>
                        <a:rPr lang="en-US" sz="1200" kern="1200" dirty="0">
                          <a:effectLst/>
                          <a:latin typeface="Tahoma" panose="020B0604030504040204" pitchFamily="34" charset="0"/>
                          <a:ea typeface="Tahoma" panose="020B0604030504040204" pitchFamily="34" charset="0"/>
                          <a:cs typeface="Tahoma" panose="020B0604030504040204" pitchFamily="34" charset="0"/>
                        </a:rPr>
                        <a:t>Meeting of municipality with its communities through the community participation forum structures. </a:t>
                      </a:r>
                      <a:endParaRPr lang="en-ZA" sz="1200" dirty="0">
                        <a:effectLst/>
                        <a:latin typeface="Tahoma" panose="020B0604030504040204" pitchFamily="34" charset="0"/>
                        <a:ea typeface="Tahoma" panose="020B0604030504040204" pitchFamily="34" charset="0"/>
                        <a:cs typeface="Tahoma" panose="020B0604030504040204" pitchFamily="34" charset="0"/>
                      </a:endParaRPr>
                    </a:p>
                  </a:txBody>
                  <a:tcPr marL="62583" marR="62583" marT="31292" marB="3129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just">
                        <a:spcAft>
                          <a:spcPts val="0"/>
                        </a:spcAft>
                      </a:pPr>
                      <a:r>
                        <a:rPr lang="en-ZA" sz="1200" dirty="0">
                          <a:effectLst/>
                          <a:latin typeface="Tahoma" panose="020B0604030504040204" pitchFamily="34" charset="0"/>
                          <a:ea typeface="Tahoma" panose="020B0604030504040204" pitchFamily="34" charset="0"/>
                          <a:cs typeface="Tahoma" panose="020B0604030504040204" pitchFamily="34" charset="0"/>
                        </a:rPr>
                        <a:t> As</a:t>
                      </a:r>
                      <a:r>
                        <a:rPr lang="en-ZA" sz="1200" baseline="0" dirty="0">
                          <a:effectLst/>
                          <a:latin typeface="Tahoma" panose="020B0604030504040204" pitchFamily="34" charset="0"/>
                          <a:ea typeface="Tahoma" panose="020B0604030504040204" pitchFamily="34" charset="0"/>
                          <a:cs typeface="Tahoma" panose="020B0604030504040204" pitchFamily="34" charset="0"/>
                        </a:rPr>
                        <a:t> per IDP schedule of meetings</a:t>
                      </a:r>
                    </a:p>
                    <a:p>
                      <a:pPr marL="0" marR="0" indent="0" algn="just" defTabSz="914400" rtl="0" eaLnBrk="1" fontAlgn="auto" latinLnBrk="0" hangingPunct="1">
                        <a:lnSpc>
                          <a:spcPct val="100000"/>
                        </a:lnSpc>
                        <a:spcBef>
                          <a:spcPts val="0"/>
                        </a:spcBef>
                        <a:spcAft>
                          <a:spcPts val="0"/>
                        </a:spcAft>
                        <a:buClrTx/>
                        <a:buSzTx/>
                        <a:buFontTx/>
                        <a:buNone/>
                        <a:tabLst/>
                        <a:defRPr/>
                      </a:pPr>
                      <a:r>
                        <a:rPr lang="en-ZA"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Service delivery </a:t>
                      </a:r>
                      <a:r>
                        <a:rPr lang="en-ZA" sz="1200"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Blits</a:t>
                      </a:r>
                      <a:r>
                        <a:rPr lang="en-ZA"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was done in</a:t>
                      </a:r>
                      <a:r>
                        <a:rPr lang="en-ZA" sz="1200" kern="1200"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August 2022 </a:t>
                      </a:r>
                      <a:endParaRPr lang="en-ZA" sz="1200" dirty="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pPr>
                      <a:endParaRPr lang="en-ZA" sz="1200" dirty="0">
                        <a:effectLst/>
                        <a:latin typeface="Tahoma" panose="020B0604030504040204" pitchFamily="34" charset="0"/>
                        <a:ea typeface="Tahoma" panose="020B0604030504040204" pitchFamily="34" charset="0"/>
                        <a:cs typeface="Tahoma" panose="020B0604030504040204" pitchFamily="34" charset="0"/>
                      </a:endParaRPr>
                    </a:p>
                  </a:txBody>
                  <a:tcPr marL="62583" marR="62583" marT="31292" marB="3129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extLst>
                  <a:ext uri="{0D108BD9-81ED-4DB2-BD59-A6C34878D82A}">
                    <a16:rowId xmlns:a16="http://schemas.microsoft.com/office/drawing/2014/main" val="10003"/>
                  </a:ext>
                </a:extLst>
              </a:tr>
              <a:tr h="1636781">
                <a:tc>
                  <a:txBody>
                    <a:bodyPr/>
                    <a:lstStyle/>
                    <a:p>
                      <a:pPr algn="just">
                        <a:spcAft>
                          <a:spcPts val="0"/>
                        </a:spcAft>
                      </a:pPr>
                      <a:r>
                        <a:rPr lang="en-US" sz="1200" b="1" kern="1200" dirty="0">
                          <a:effectLst/>
                          <a:latin typeface="Tahoma" panose="020B0604030504040204" pitchFamily="34" charset="0"/>
                          <a:ea typeface="Tahoma" panose="020B0604030504040204" pitchFamily="34" charset="0"/>
                          <a:cs typeface="Tahoma" panose="020B0604030504040204" pitchFamily="34" charset="0"/>
                        </a:rPr>
                        <a:t>Some of the dismissed workers influence to destabilize the municipality through the LLF. </a:t>
                      </a:r>
                      <a:endParaRPr lang="en-ZA" sz="1200" dirty="0">
                        <a:effectLst/>
                        <a:latin typeface="Tahoma" panose="020B0604030504040204" pitchFamily="34" charset="0"/>
                        <a:ea typeface="Tahoma" panose="020B0604030504040204" pitchFamily="34" charset="0"/>
                        <a:cs typeface="Tahoma" panose="020B0604030504040204" pitchFamily="34" charset="0"/>
                      </a:endParaRPr>
                    </a:p>
                  </a:txBody>
                  <a:tcPr marL="62583" marR="62583" marT="31292" marB="3129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marL="342900" lvl="0" indent="-342900" algn="just">
                        <a:lnSpc>
                          <a:spcPct val="115000"/>
                        </a:lnSpc>
                        <a:spcAft>
                          <a:spcPts val="0"/>
                        </a:spcAft>
                        <a:buFont typeface="+mj-lt"/>
                        <a:buAutoNum type="alphaLcParenR"/>
                        <a:tabLst>
                          <a:tab pos="-118745" algn="l"/>
                        </a:tabLst>
                      </a:pPr>
                      <a:r>
                        <a:rPr lang="en-US" sz="1200" kern="1200" dirty="0">
                          <a:effectLst/>
                          <a:latin typeface="Tahoma" panose="020B0604030504040204" pitchFamily="34" charset="0"/>
                          <a:ea typeface="Tahoma" panose="020B0604030504040204" pitchFamily="34" charset="0"/>
                          <a:cs typeface="Tahoma" panose="020B0604030504040204" pitchFamily="34" charset="0"/>
                        </a:rPr>
                        <a:t>Meeting with LLF to resolve matters</a:t>
                      </a:r>
                      <a:endParaRPr lang="en-ZA" sz="12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15000"/>
                        </a:lnSpc>
                        <a:spcAft>
                          <a:spcPts val="0"/>
                        </a:spcAft>
                        <a:buFont typeface="+mj-lt"/>
                        <a:buAutoNum type="alphaLcParenR"/>
                        <a:tabLst>
                          <a:tab pos="-118745" algn="l"/>
                        </a:tabLst>
                      </a:pPr>
                      <a:r>
                        <a:rPr lang="en-US" sz="1200" kern="1200" dirty="0">
                          <a:effectLst/>
                          <a:latin typeface="Tahoma" panose="020B0604030504040204" pitchFamily="34" charset="0"/>
                          <a:ea typeface="Tahoma" panose="020B0604030504040204" pitchFamily="34" charset="0"/>
                          <a:cs typeface="Tahoma" panose="020B0604030504040204" pitchFamily="34" charset="0"/>
                        </a:rPr>
                        <a:t>Review of the organizational structure </a:t>
                      </a:r>
                      <a:endParaRPr lang="en-ZA" sz="12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15000"/>
                        </a:lnSpc>
                        <a:spcAft>
                          <a:spcPts val="0"/>
                        </a:spcAft>
                        <a:buFont typeface="+mj-lt"/>
                        <a:buAutoNum type="alphaLcParenR"/>
                        <a:tabLst>
                          <a:tab pos="-118745" algn="l"/>
                        </a:tabLst>
                      </a:pPr>
                      <a:r>
                        <a:rPr lang="en-US" sz="1200" kern="1200" dirty="0">
                          <a:effectLst/>
                          <a:latin typeface="Tahoma" panose="020B0604030504040204" pitchFamily="34" charset="0"/>
                          <a:ea typeface="Tahoma" panose="020B0604030504040204" pitchFamily="34" charset="0"/>
                          <a:cs typeface="Tahoma" panose="020B0604030504040204" pitchFamily="34" charset="0"/>
                        </a:rPr>
                        <a:t>Fast track filling of critical posts:</a:t>
                      </a:r>
                      <a:endParaRPr lang="en-ZA" sz="12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15000"/>
                        </a:lnSpc>
                        <a:spcAft>
                          <a:spcPts val="0"/>
                        </a:spcAft>
                        <a:buFont typeface="Arial" panose="020B0604020202020204" pitchFamily="34" charset="0"/>
                        <a:buChar char="-"/>
                        <a:tabLst>
                          <a:tab pos="457200" algn="l"/>
                        </a:tabLst>
                      </a:pPr>
                      <a:r>
                        <a:rPr lang="en-US" sz="1200" kern="1200" dirty="0">
                          <a:effectLst/>
                          <a:latin typeface="Tahoma" panose="020B0604030504040204" pitchFamily="34" charset="0"/>
                          <a:ea typeface="Tahoma" panose="020B0604030504040204" pitchFamily="34" charset="0"/>
                          <a:cs typeface="Tahoma" panose="020B0604030504040204" pitchFamily="34" charset="0"/>
                        </a:rPr>
                        <a:t>MM</a:t>
                      </a:r>
                      <a:endParaRPr lang="en-ZA" sz="12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15000"/>
                        </a:lnSpc>
                        <a:spcAft>
                          <a:spcPts val="0"/>
                        </a:spcAft>
                        <a:buFont typeface="Arial" panose="020B0604020202020204" pitchFamily="34" charset="0"/>
                        <a:buChar char="-"/>
                        <a:tabLst>
                          <a:tab pos="457200" algn="l"/>
                        </a:tabLst>
                      </a:pPr>
                      <a:r>
                        <a:rPr lang="en-US" sz="1200" kern="1200" dirty="0">
                          <a:effectLst/>
                          <a:latin typeface="Tahoma" panose="020B0604030504040204" pitchFamily="34" charset="0"/>
                          <a:ea typeface="Tahoma" panose="020B0604030504040204" pitchFamily="34" charset="0"/>
                          <a:cs typeface="Tahoma" panose="020B0604030504040204" pitchFamily="34" charset="0"/>
                        </a:rPr>
                        <a:t>CFO</a:t>
                      </a:r>
                      <a:endParaRPr lang="en-ZA" sz="12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15000"/>
                        </a:lnSpc>
                        <a:spcAft>
                          <a:spcPts val="0"/>
                        </a:spcAft>
                        <a:buFont typeface="Arial" panose="020B0604020202020204" pitchFamily="34" charset="0"/>
                        <a:buChar char="-"/>
                        <a:tabLst>
                          <a:tab pos="457200" algn="l"/>
                        </a:tabLst>
                      </a:pPr>
                      <a:r>
                        <a:rPr lang="en-US" sz="1200" kern="1200" dirty="0">
                          <a:effectLst/>
                          <a:latin typeface="Tahoma" panose="020B0604030504040204" pitchFamily="34" charset="0"/>
                          <a:ea typeface="Tahoma" panose="020B0604030504040204" pitchFamily="34" charset="0"/>
                          <a:cs typeface="Tahoma" panose="020B0604030504040204" pitchFamily="34" charset="0"/>
                        </a:rPr>
                        <a:t>Director Corporate Services</a:t>
                      </a:r>
                      <a:endParaRPr lang="en-ZA" sz="12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15000"/>
                        </a:lnSpc>
                        <a:spcAft>
                          <a:spcPts val="0"/>
                        </a:spcAft>
                        <a:buFont typeface="Arial" panose="020B0604020202020204" pitchFamily="34" charset="0"/>
                        <a:buChar char="-"/>
                        <a:tabLst>
                          <a:tab pos="457200" algn="l"/>
                        </a:tabLst>
                      </a:pPr>
                      <a:r>
                        <a:rPr lang="en-US" sz="1200" kern="1200" dirty="0">
                          <a:effectLst/>
                          <a:latin typeface="Tahoma" panose="020B0604030504040204" pitchFamily="34" charset="0"/>
                          <a:ea typeface="Tahoma" panose="020B0604030504040204" pitchFamily="34" charset="0"/>
                          <a:cs typeface="Tahoma" panose="020B0604030504040204" pitchFamily="34" charset="0"/>
                        </a:rPr>
                        <a:t>Director Technical Services</a:t>
                      </a:r>
                      <a:endParaRPr lang="en-ZA" sz="12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15000"/>
                        </a:lnSpc>
                        <a:spcAft>
                          <a:spcPts val="0"/>
                        </a:spcAft>
                        <a:buFont typeface="Arial" panose="020B0604020202020204" pitchFamily="34" charset="0"/>
                        <a:buChar char="-"/>
                        <a:tabLst>
                          <a:tab pos="457200" algn="l"/>
                        </a:tabLst>
                      </a:pPr>
                      <a:r>
                        <a:rPr lang="en-US" sz="1200" kern="1200" dirty="0">
                          <a:effectLst/>
                          <a:latin typeface="Tahoma" panose="020B0604030504040204" pitchFamily="34" charset="0"/>
                          <a:ea typeface="Tahoma" panose="020B0604030504040204" pitchFamily="34" charset="0"/>
                          <a:cs typeface="Tahoma" panose="020B0604030504040204" pitchFamily="34" charset="0"/>
                        </a:rPr>
                        <a:t>Director Legal services</a:t>
                      </a:r>
                      <a:endParaRPr lang="en-ZA" sz="1200" dirty="0">
                        <a:effectLst/>
                        <a:latin typeface="Tahoma" panose="020B0604030504040204" pitchFamily="34" charset="0"/>
                        <a:ea typeface="Tahoma" panose="020B0604030504040204" pitchFamily="34" charset="0"/>
                        <a:cs typeface="Tahoma" panose="020B0604030504040204" pitchFamily="34" charset="0"/>
                      </a:endParaRPr>
                    </a:p>
                  </a:txBody>
                  <a:tcPr marL="62583" marR="62583" marT="31292" marB="3129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just">
                        <a:spcAft>
                          <a:spcPts val="0"/>
                        </a:spcAft>
                      </a:pPr>
                      <a:r>
                        <a:rPr lang="en-US" sz="1200" kern="1200" dirty="0">
                          <a:effectLst/>
                          <a:latin typeface="Tahoma" panose="020B0604030504040204" pitchFamily="34" charset="0"/>
                          <a:ea typeface="Tahoma" panose="020B0604030504040204" pitchFamily="34" charset="0"/>
                          <a:cs typeface="Tahoma" panose="020B0604030504040204" pitchFamily="34" charset="0"/>
                        </a:rPr>
                        <a:t>a) Municipality is under Mandatory Intervention through section 139 (5) of the constitution.</a:t>
                      </a:r>
                      <a:endParaRPr lang="en-ZA" sz="1200" dirty="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en-US" sz="1200" kern="1200" dirty="0">
                          <a:effectLst/>
                          <a:latin typeface="Tahoma" panose="020B0604030504040204" pitchFamily="34" charset="0"/>
                          <a:ea typeface="Tahoma" panose="020B0604030504040204" pitchFamily="34" charset="0"/>
                          <a:cs typeface="Tahoma" panose="020B0604030504040204" pitchFamily="34" charset="0"/>
                        </a:rPr>
                        <a:t>b) </a:t>
                      </a:r>
                      <a:r>
                        <a:rPr lang="en-US" sz="1200" kern="1200" dirty="0" err="1">
                          <a:effectLst/>
                          <a:latin typeface="Tahoma" panose="020B0604030504040204" pitchFamily="34" charset="0"/>
                          <a:ea typeface="Tahoma" panose="020B0604030504040204" pitchFamily="34" charset="0"/>
                          <a:cs typeface="Tahoma" panose="020B0604030504040204" pitchFamily="34" charset="0"/>
                        </a:rPr>
                        <a:t>Cogta</a:t>
                      </a:r>
                      <a:r>
                        <a:rPr lang="en-US" sz="1200" kern="1200" dirty="0">
                          <a:effectLst/>
                          <a:latin typeface="Tahoma" panose="020B0604030504040204" pitchFamily="34" charset="0"/>
                          <a:ea typeface="Tahoma" panose="020B0604030504040204" pitchFamily="34" charset="0"/>
                          <a:cs typeface="Tahoma" panose="020B0604030504040204" pitchFamily="34" charset="0"/>
                        </a:rPr>
                        <a:t> has conducted review exercise; the draft structure to be completed pending consultations with council</a:t>
                      </a:r>
                      <a:endParaRPr lang="en-ZA" sz="1200" dirty="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en-US" sz="1200" kern="1200" dirty="0">
                          <a:effectLst/>
                          <a:latin typeface="Tahoma" panose="020B0604030504040204" pitchFamily="34" charset="0"/>
                          <a:ea typeface="Tahoma" panose="020B0604030504040204" pitchFamily="34" charset="0"/>
                          <a:cs typeface="Tahoma" panose="020B0604030504040204" pitchFamily="34" charset="0"/>
                        </a:rPr>
                        <a:t>c)</a:t>
                      </a:r>
                      <a:r>
                        <a:rPr lang="en-US" sz="1200" kern="1200" baseline="0" dirty="0">
                          <a:effectLst/>
                          <a:latin typeface="Tahoma" panose="020B0604030504040204" pitchFamily="34" charset="0"/>
                          <a:ea typeface="Tahoma" panose="020B0604030504040204" pitchFamily="34" charset="0"/>
                          <a:cs typeface="Tahoma" panose="020B0604030504040204" pitchFamily="34" charset="0"/>
                        </a:rPr>
                        <a:t> Post of MM has been filled but Department is making follow-up on that appointment</a:t>
                      </a:r>
                      <a:endParaRPr lang="en-ZA" sz="1200" dirty="0">
                        <a:effectLst/>
                        <a:latin typeface="Tahoma" panose="020B0604030504040204" pitchFamily="34" charset="0"/>
                        <a:ea typeface="Tahoma" panose="020B0604030504040204" pitchFamily="34" charset="0"/>
                        <a:cs typeface="Tahoma" panose="020B0604030504040204" pitchFamily="34" charset="0"/>
                      </a:endParaRPr>
                    </a:p>
                  </a:txBody>
                  <a:tcPr marL="62583" marR="62583" marT="31292" marB="3129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pPr>
              <a:defRPr/>
            </a:pPr>
            <a:fld id="{1C75F1D1-D998-492B-A06F-EE3419991ADF}" type="slidenum">
              <a:rPr lang="en-US" altLang="en-US" smtClean="0"/>
              <a:pPr>
                <a:defRPr/>
              </a:pPr>
              <a:t>17</a:t>
            </a:fld>
            <a:endParaRPr lang="en-US" altLang="en-US"/>
          </a:p>
        </p:txBody>
      </p:sp>
      <p:sp>
        <p:nvSpPr>
          <p:cNvPr id="7" name="Title 4">
            <a:extLst>
              <a:ext uri="{FF2B5EF4-FFF2-40B4-BE49-F238E27FC236}">
                <a16:creationId xmlns:a16="http://schemas.microsoft.com/office/drawing/2014/main" id="{7A51072F-AA3B-9117-6C47-8894A3A7A868}"/>
              </a:ext>
            </a:extLst>
          </p:cNvPr>
          <p:cNvSpPr txBox="1">
            <a:spLocks/>
          </p:cNvSpPr>
          <p:nvPr/>
        </p:nvSpPr>
        <p:spPr>
          <a:xfrm>
            <a:off x="2497438" y="290432"/>
            <a:ext cx="5963344" cy="523747"/>
          </a:xfrm>
          <a:prstGeom prst="rect">
            <a:avLst/>
          </a:prstGeom>
        </p:spPr>
        <p:style>
          <a:lnRef idx="0">
            <a:schemeClr val="accent3"/>
          </a:lnRef>
          <a:fillRef idx="3">
            <a:schemeClr val="accent3"/>
          </a:fillRef>
          <a:effectRef idx="3">
            <a:schemeClr val="accent3"/>
          </a:effectRef>
          <a:fontRef idx="minor">
            <a:schemeClr val="lt1"/>
          </a:fontRef>
        </p:style>
        <p:txBody>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0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 SUPPORT PLAN TO TSWAING L.M.</a:t>
            </a:r>
          </a:p>
        </p:txBody>
      </p:sp>
    </p:spTree>
    <p:extLst>
      <p:ext uri="{BB962C8B-B14F-4D97-AF65-F5344CB8AC3E}">
        <p14:creationId xmlns:p14="http://schemas.microsoft.com/office/powerpoint/2010/main" val="4125959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281497755"/>
              </p:ext>
            </p:extLst>
          </p:nvPr>
        </p:nvGraphicFramePr>
        <p:xfrm>
          <a:off x="455655" y="1095157"/>
          <a:ext cx="7914746" cy="4914861"/>
        </p:xfrm>
        <a:graphic>
          <a:graphicData uri="http://schemas.openxmlformats.org/drawingml/2006/table">
            <a:tbl>
              <a:tblPr firstRow="1" bandRow="1"/>
              <a:tblGrid>
                <a:gridCol w="1756074">
                  <a:extLst>
                    <a:ext uri="{9D8B030D-6E8A-4147-A177-3AD203B41FA5}">
                      <a16:colId xmlns:a16="http://schemas.microsoft.com/office/drawing/2014/main" val="20000"/>
                    </a:ext>
                  </a:extLst>
                </a:gridCol>
                <a:gridCol w="3241480">
                  <a:extLst>
                    <a:ext uri="{9D8B030D-6E8A-4147-A177-3AD203B41FA5}">
                      <a16:colId xmlns:a16="http://schemas.microsoft.com/office/drawing/2014/main" val="20001"/>
                    </a:ext>
                  </a:extLst>
                </a:gridCol>
                <a:gridCol w="2917192">
                  <a:extLst>
                    <a:ext uri="{9D8B030D-6E8A-4147-A177-3AD203B41FA5}">
                      <a16:colId xmlns:a16="http://schemas.microsoft.com/office/drawing/2014/main" val="20002"/>
                    </a:ext>
                  </a:extLst>
                </a:gridCol>
              </a:tblGrid>
              <a:tr h="403675">
                <a:tc>
                  <a:txBody>
                    <a:bodyPr/>
                    <a:lstStyle/>
                    <a:p>
                      <a:pPr algn="ctr">
                        <a:spcAft>
                          <a:spcPts val="0"/>
                        </a:spcAft>
                      </a:pPr>
                      <a:r>
                        <a:rPr lang="en-ZA" sz="1200" b="1"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rPr>
                        <a:t>PRIORITY ISSUE</a:t>
                      </a:r>
                      <a:endParaRPr lang="en-ZA" sz="1200" dirty="0">
                        <a:effectLst/>
                        <a:latin typeface="Tahoma" panose="020B0604030504040204" pitchFamily="34" charset="0"/>
                        <a:ea typeface="Tahoma" panose="020B0604030504040204" pitchFamily="34" charset="0"/>
                        <a:cs typeface="Tahoma" panose="020B0604030504040204" pitchFamily="34" charset="0"/>
                      </a:endParaRPr>
                    </a:p>
                  </a:txBody>
                  <a:tcPr marL="62583" marR="62583" marT="31292" marB="312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tcPr>
                </a:tc>
                <a:tc>
                  <a:txBody>
                    <a:bodyPr/>
                    <a:lstStyle/>
                    <a:p>
                      <a:pPr algn="ctr">
                        <a:spcAft>
                          <a:spcPts val="0"/>
                        </a:spcAft>
                      </a:pPr>
                      <a:r>
                        <a:rPr lang="en-ZA" sz="1200" b="1"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rPr>
                        <a:t>KEY SOLUTION AND ACTIVITY</a:t>
                      </a:r>
                      <a:endParaRPr lang="en-ZA" sz="1200" dirty="0">
                        <a:effectLst/>
                        <a:latin typeface="Tahoma" panose="020B0604030504040204" pitchFamily="34" charset="0"/>
                        <a:ea typeface="Tahoma" panose="020B0604030504040204" pitchFamily="34" charset="0"/>
                        <a:cs typeface="Tahoma" panose="020B0604030504040204" pitchFamily="34" charset="0"/>
                      </a:endParaRPr>
                    </a:p>
                  </a:txBody>
                  <a:tcPr marL="62583" marR="62583" marT="31292" marB="312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tcPr>
                </a:tc>
                <a:tc>
                  <a:txBody>
                    <a:bodyPr/>
                    <a:lstStyle/>
                    <a:p>
                      <a:pPr algn="ctr">
                        <a:spcAft>
                          <a:spcPts val="0"/>
                        </a:spcAft>
                      </a:pPr>
                      <a:r>
                        <a:rPr lang="en-ZA" sz="1200" b="1"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rPr>
                        <a:t>PROGRESS</a:t>
                      </a:r>
                      <a:endParaRPr lang="en-ZA" sz="1200" dirty="0">
                        <a:effectLst/>
                        <a:latin typeface="Tahoma" panose="020B0604030504040204" pitchFamily="34" charset="0"/>
                        <a:ea typeface="Tahoma" panose="020B0604030504040204" pitchFamily="34" charset="0"/>
                        <a:cs typeface="Tahoma" panose="020B0604030504040204" pitchFamily="34" charset="0"/>
                      </a:endParaRPr>
                    </a:p>
                  </a:txBody>
                  <a:tcPr marL="62583" marR="62583" marT="31292" marB="312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tcPr>
                </a:tc>
                <a:extLst>
                  <a:ext uri="{0D108BD9-81ED-4DB2-BD59-A6C34878D82A}">
                    <a16:rowId xmlns:a16="http://schemas.microsoft.com/office/drawing/2014/main" val="10000"/>
                  </a:ext>
                </a:extLst>
              </a:tr>
              <a:tr h="1312330">
                <a:tc>
                  <a:txBody>
                    <a:bodyPr/>
                    <a:lstStyle/>
                    <a:p>
                      <a:pPr algn="just">
                        <a:spcAft>
                          <a:spcPts val="0"/>
                        </a:spcAft>
                      </a:pPr>
                      <a:r>
                        <a:rPr lang="en-US" sz="1100" b="1" kern="1200" dirty="0">
                          <a:effectLst/>
                          <a:latin typeface="Tahoma" panose="020B0604030504040204" pitchFamily="34" charset="0"/>
                          <a:ea typeface="Tahoma" panose="020B0604030504040204" pitchFamily="34" charset="0"/>
                          <a:cs typeface="Tahoma" panose="020B0604030504040204" pitchFamily="34" charset="0"/>
                        </a:rPr>
                        <a:t>Resolve payment of the two Security Companies (</a:t>
                      </a:r>
                      <a:r>
                        <a:rPr lang="en-US" sz="1100" b="1" kern="1200" dirty="0" err="1">
                          <a:effectLst/>
                          <a:latin typeface="Tahoma" panose="020B0604030504040204" pitchFamily="34" charset="0"/>
                          <a:ea typeface="Tahoma" panose="020B0604030504040204" pitchFamily="34" charset="0"/>
                          <a:cs typeface="Tahoma" panose="020B0604030504040204" pitchFamily="34" charset="0"/>
                        </a:rPr>
                        <a:t>Voko</a:t>
                      </a:r>
                      <a:r>
                        <a:rPr lang="en-US" sz="1100" b="1" kern="1200" dirty="0">
                          <a:effectLst/>
                          <a:latin typeface="Tahoma" panose="020B0604030504040204" pitchFamily="34" charset="0"/>
                          <a:ea typeface="Tahoma" panose="020B0604030504040204" pitchFamily="34" charset="0"/>
                          <a:cs typeface="Tahoma" panose="020B0604030504040204" pitchFamily="34" charset="0"/>
                        </a:rPr>
                        <a:t> and </a:t>
                      </a:r>
                      <a:r>
                        <a:rPr lang="en-US" sz="1100" b="1" kern="1200" dirty="0" err="1">
                          <a:effectLst/>
                          <a:latin typeface="Tahoma" panose="020B0604030504040204" pitchFamily="34" charset="0"/>
                          <a:ea typeface="Tahoma" panose="020B0604030504040204" pitchFamily="34" charset="0"/>
                          <a:cs typeface="Tahoma" panose="020B0604030504040204" pitchFamily="34" charset="0"/>
                        </a:rPr>
                        <a:t>Diphetogo</a:t>
                      </a:r>
                      <a:r>
                        <a:rPr lang="en-US" sz="1100" b="1" kern="1200" dirty="0">
                          <a:effectLst/>
                          <a:latin typeface="Tahoma" panose="020B0604030504040204" pitchFamily="34" charset="0"/>
                          <a:ea typeface="Tahoma" panose="020B0604030504040204" pitchFamily="34" charset="0"/>
                          <a:cs typeface="Tahoma" panose="020B0604030504040204" pitchFamily="34" charset="0"/>
                        </a:rPr>
                        <a:t>)  </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62583" marR="62583" marT="31292" marB="3129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marL="342900" lvl="0" indent="-342900" algn="just">
                        <a:lnSpc>
                          <a:spcPct val="115000"/>
                        </a:lnSpc>
                        <a:spcAft>
                          <a:spcPts val="0"/>
                        </a:spcAft>
                        <a:buFont typeface="+mj-lt"/>
                        <a:buAutoNum type="alphaLcPeriod"/>
                        <a:tabLst>
                          <a:tab pos="-118745" algn="l"/>
                        </a:tabLst>
                      </a:pPr>
                      <a:r>
                        <a:rPr lang="en-US" sz="1100" kern="1200" dirty="0">
                          <a:effectLst/>
                          <a:latin typeface="Tahoma" panose="020B0604030504040204" pitchFamily="34" charset="0"/>
                          <a:ea typeface="Tahoma" panose="020B0604030504040204" pitchFamily="34" charset="0"/>
                          <a:cs typeface="Tahoma" panose="020B0604030504040204" pitchFamily="34" charset="0"/>
                        </a:rPr>
                        <a:t>Enforce the court order which interdicted </a:t>
                      </a:r>
                      <a:r>
                        <a:rPr lang="en-US" sz="1100" kern="1200" dirty="0" err="1">
                          <a:effectLst/>
                          <a:latin typeface="Tahoma" panose="020B0604030504040204" pitchFamily="34" charset="0"/>
                          <a:ea typeface="Tahoma" panose="020B0604030504040204" pitchFamily="34" charset="0"/>
                          <a:cs typeface="Tahoma" panose="020B0604030504040204" pitchFamily="34" charset="0"/>
                        </a:rPr>
                        <a:t>Diphetogo</a:t>
                      </a:r>
                      <a:r>
                        <a:rPr lang="en-US" sz="1100" kern="1200" dirty="0">
                          <a:effectLst/>
                          <a:latin typeface="Tahoma" panose="020B0604030504040204" pitchFamily="34" charset="0"/>
                          <a:ea typeface="Tahoma" panose="020B0604030504040204" pitchFamily="34" charset="0"/>
                          <a:cs typeface="Tahoma" panose="020B0604030504040204" pitchFamily="34" charset="0"/>
                        </a:rPr>
                        <a:t> security  and eject them from the premises</a:t>
                      </a:r>
                      <a:endParaRPr lang="en-ZA" sz="11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15000"/>
                        </a:lnSpc>
                        <a:spcAft>
                          <a:spcPts val="0"/>
                        </a:spcAft>
                        <a:buFont typeface="+mj-lt"/>
                        <a:buAutoNum type="alphaLcPeriod"/>
                        <a:tabLst>
                          <a:tab pos="-118745" algn="l"/>
                        </a:tabLst>
                      </a:pPr>
                      <a:r>
                        <a:rPr lang="en-US" sz="1100" kern="1200" dirty="0">
                          <a:effectLst/>
                          <a:latin typeface="Tahoma" panose="020B0604030504040204" pitchFamily="34" charset="0"/>
                          <a:ea typeface="Tahoma" panose="020B0604030504040204" pitchFamily="34" charset="0"/>
                          <a:cs typeface="Tahoma" panose="020B0604030504040204" pitchFamily="34" charset="0"/>
                        </a:rPr>
                        <a:t>Council to structure a debt repayment plan for both </a:t>
                      </a:r>
                      <a:r>
                        <a:rPr lang="en-US" sz="1100" kern="1200" dirty="0" err="1">
                          <a:effectLst/>
                          <a:latin typeface="Tahoma" panose="020B0604030504040204" pitchFamily="34" charset="0"/>
                          <a:ea typeface="Tahoma" panose="020B0604030504040204" pitchFamily="34" charset="0"/>
                          <a:cs typeface="Tahoma" panose="020B0604030504040204" pitchFamily="34" charset="0"/>
                        </a:rPr>
                        <a:t>Voko</a:t>
                      </a:r>
                      <a:r>
                        <a:rPr lang="en-US" sz="1100" kern="1200" dirty="0">
                          <a:effectLst/>
                          <a:latin typeface="Tahoma" panose="020B0604030504040204" pitchFamily="34" charset="0"/>
                          <a:ea typeface="Tahoma" panose="020B0604030504040204" pitchFamily="34" charset="0"/>
                          <a:cs typeface="Tahoma" panose="020B0604030504040204" pitchFamily="34" charset="0"/>
                        </a:rPr>
                        <a:t> and </a:t>
                      </a:r>
                      <a:r>
                        <a:rPr lang="en-US" sz="1100" kern="1200" dirty="0" err="1">
                          <a:effectLst/>
                          <a:latin typeface="Tahoma" panose="020B0604030504040204" pitchFamily="34" charset="0"/>
                          <a:ea typeface="Tahoma" panose="020B0604030504040204" pitchFamily="34" charset="0"/>
                          <a:cs typeface="Tahoma" panose="020B0604030504040204" pitchFamily="34" charset="0"/>
                        </a:rPr>
                        <a:t>Diphetogo</a:t>
                      </a:r>
                      <a:r>
                        <a:rPr lang="en-US" sz="1100" kern="1200" dirty="0">
                          <a:effectLst/>
                          <a:latin typeface="Tahoma" panose="020B0604030504040204" pitchFamily="34" charset="0"/>
                          <a:ea typeface="Tahoma" panose="020B0604030504040204" pitchFamily="34" charset="0"/>
                          <a:cs typeface="Tahoma" panose="020B0604030504040204" pitchFamily="34" charset="0"/>
                        </a:rPr>
                        <a:t> </a:t>
                      </a:r>
                      <a:endParaRPr lang="en-ZA" sz="11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15000"/>
                        </a:lnSpc>
                        <a:spcAft>
                          <a:spcPts val="0"/>
                        </a:spcAft>
                        <a:buFont typeface="+mj-lt"/>
                        <a:buAutoNum type="alphaLcPeriod"/>
                        <a:tabLst>
                          <a:tab pos="-118745" algn="l"/>
                        </a:tabLst>
                      </a:pPr>
                      <a:r>
                        <a:rPr lang="en-US" sz="1100" kern="1200" dirty="0">
                          <a:effectLst/>
                          <a:latin typeface="Tahoma" panose="020B0604030504040204" pitchFamily="34" charset="0"/>
                          <a:ea typeface="Tahoma" panose="020B0604030504040204" pitchFamily="34" charset="0"/>
                          <a:cs typeface="Tahoma" panose="020B0604030504040204" pitchFamily="34" charset="0"/>
                        </a:rPr>
                        <a:t>Treasury may deduct amount owed to the 2 companies from Equitable share </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62583" marR="62583" marT="31292" marB="3129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just">
                        <a:spcAft>
                          <a:spcPts val="0"/>
                        </a:spcAft>
                      </a:pPr>
                      <a:r>
                        <a:rPr lang="en-ZA" sz="1100" dirty="0">
                          <a:effectLst/>
                          <a:latin typeface="Tahoma" panose="020B0604030504040204" pitchFamily="34" charset="0"/>
                          <a:ea typeface="Tahoma" panose="020B0604030504040204" pitchFamily="34" charset="0"/>
                          <a:cs typeface="Tahoma" panose="020B0604030504040204" pitchFamily="34" charset="0"/>
                        </a:rPr>
                        <a:t> Debt payment plan has been structured with security services</a:t>
                      </a:r>
                    </a:p>
                    <a:p>
                      <a:pPr algn="just">
                        <a:spcAft>
                          <a:spcPts val="0"/>
                        </a:spcAft>
                      </a:pPr>
                      <a:r>
                        <a:rPr lang="en-ZA" sz="1100" dirty="0">
                          <a:effectLst/>
                          <a:latin typeface="Tahoma" panose="020B0604030504040204" pitchFamily="34" charset="0"/>
                          <a:ea typeface="Tahoma" panose="020B0604030504040204" pitchFamily="34" charset="0"/>
                          <a:cs typeface="Tahoma" panose="020B0604030504040204" pitchFamily="34" charset="0"/>
                        </a:rPr>
                        <a:t>Department</a:t>
                      </a:r>
                      <a:r>
                        <a:rPr lang="en-ZA" sz="1100" baseline="0" dirty="0">
                          <a:effectLst/>
                          <a:latin typeface="Tahoma" panose="020B0604030504040204" pitchFamily="34" charset="0"/>
                          <a:ea typeface="Tahoma" panose="020B0604030504040204" pitchFamily="34" charset="0"/>
                          <a:cs typeface="Tahoma" panose="020B0604030504040204" pitchFamily="34" charset="0"/>
                        </a:rPr>
                        <a:t> assisted </a:t>
                      </a:r>
                      <a:r>
                        <a:rPr lang="en-ZA" sz="1100" baseline="0" dirty="0" err="1">
                          <a:effectLst/>
                          <a:latin typeface="Tahoma" panose="020B0604030504040204" pitchFamily="34" charset="0"/>
                          <a:ea typeface="Tahoma" panose="020B0604030504040204" pitchFamily="34" charset="0"/>
                          <a:cs typeface="Tahoma" panose="020B0604030504040204" pitchFamily="34" charset="0"/>
                        </a:rPr>
                        <a:t>Tswaing</a:t>
                      </a:r>
                      <a:r>
                        <a:rPr lang="en-ZA" sz="1100" baseline="0" dirty="0">
                          <a:effectLst/>
                          <a:latin typeface="Tahoma" panose="020B0604030504040204" pitchFamily="34" charset="0"/>
                          <a:ea typeface="Tahoma" panose="020B0604030504040204" pitchFamily="34" charset="0"/>
                          <a:cs typeface="Tahoma" panose="020B0604030504040204" pitchFamily="34" charset="0"/>
                        </a:rPr>
                        <a:t> to recover about 16 Million but the debts are not fully paid.</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62583" marR="62583" marT="31292" marB="3129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extLst>
                  <a:ext uri="{0D108BD9-81ED-4DB2-BD59-A6C34878D82A}">
                    <a16:rowId xmlns:a16="http://schemas.microsoft.com/office/drawing/2014/main" val="10001"/>
                  </a:ext>
                </a:extLst>
              </a:tr>
              <a:tr h="1480848">
                <a:tc>
                  <a:txBody>
                    <a:bodyPr/>
                    <a:lstStyle/>
                    <a:p>
                      <a:pPr algn="just">
                        <a:spcAft>
                          <a:spcPts val="0"/>
                        </a:spcAft>
                      </a:pPr>
                      <a:r>
                        <a:rPr lang="en-US" sz="1100" b="1" kern="1200" dirty="0">
                          <a:effectLst/>
                          <a:latin typeface="Tahoma" panose="020B0604030504040204" pitchFamily="34" charset="0"/>
                          <a:ea typeface="Tahoma" panose="020B0604030504040204" pitchFamily="34" charset="0"/>
                          <a:cs typeface="Tahoma" panose="020B0604030504040204" pitchFamily="34" charset="0"/>
                        </a:rPr>
                        <a:t>The total outstanding creditors amount to R159 millions of which R139 is owed for more than 90 days. </a:t>
                      </a:r>
                      <a:r>
                        <a:rPr lang="en-US" sz="1100" b="1" kern="1200" dirty="0" err="1">
                          <a:effectLst/>
                          <a:latin typeface="Tahoma" panose="020B0604030504040204" pitchFamily="34" charset="0"/>
                          <a:ea typeface="Tahoma" panose="020B0604030504040204" pitchFamily="34" charset="0"/>
                          <a:cs typeface="Tahoma" panose="020B0604030504040204" pitchFamily="34" charset="0"/>
                        </a:rPr>
                        <a:t>Tswaing</a:t>
                      </a:r>
                      <a:r>
                        <a:rPr lang="en-US" sz="1100" b="1" kern="1200" dirty="0">
                          <a:effectLst/>
                          <a:latin typeface="Tahoma" panose="020B0604030504040204" pitchFamily="34" charset="0"/>
                          <a:ea typeface="Tahoma" panose="020B0604030504040204" pitchFamily="34" charset="0"/>
                          <a:cs typeface="Tahoma" panose="020B0604030504040204" pitchFamily="34" charset="0"/>
                        </a:rPr>
                        <a:t> LM owes Eskom the total amount of R54 million. </a:t>
                      </a:r>
                      <a:endParaRPr lang="en-ZA" sz="1100" dirty="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 </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62583" marR="62583" marT="31292" marB="3129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just">
                        <a:spcAft>
                          <a:spcPts val="0"/>
                        </a:spcAft>
                      </a:pPr>
                      <a:r>
                        <a:rPr lang="en-US" sz="1100" kern="1200" dirty="0">
                          <a:effectLst/>
                          <a:latin typeface="Tahoma" panose="020B0604030504040204" pitchFamily="34" charset="0"/>
                          <a:ea typeface="Tahoma" panose="020B0604030504040204" pitchFamily="34" charset="0"/>
                          <a:cs typeface="Tahoma" panose="020B0604030504040204" pitchFamily="34" charset="0"/>
                        </a:rPr>
                        <a:t>a) Treasury to indicate critical areas of financial management support  </a:t>
                      </a:r>
                      <a:r>
                        <a:rPr lang="en-US" sz="1100" kern="1200" dirty="0" err="1">
                          <a:effectLst/>
                          <a:latin typeface="Tahoma" panose="020B0604030504040204" pitchFamily="34" charset="0"/>
                          <a:ea typeface="Tahoma" panose="020B0604030504040204" pitchFamily="34" charset="0"/>
                          <a:cs typeface="Tahoma" panose="020B0604030504040204" pitchFamily="34" charset="0"/>
                        </a:rPr>
                        <a:t>ito</a:t>
                      </a:r>
                      <a:r>
                        <a:rPr lang="en-US" sz="1100" kern="1200" dirty="0">
                          <a:effectLst/>
                          <a:latin typeface="Tahoma" panose="020B0604030504040204" pitchFamily="34" charset="0"/>
                          <a:ea typeface="Tahoma" panose="020B0604030504040204" pitchFamily="34" charset="0"/>
                          <a:cs typeface="Tahoma" panose="020B0604030504040204" pitchFamily="34" charset="0"/>
                        </a:rPr>
                        <a:t> the current financial recovery plan of the municipality</a:t>
                      </a:r>
                      <a:endParaRPr lang="en-ZA" sz="1100" dirty="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en-US" sz="1100" kern="1200" dirty="0">
                          <a:effectLst/>
                          <a:latin typeface="Tahoma" panose="020B0604030504040204" pitchFamily="34" charset="0"/>
                          <a:ea typeface="Tahoma" panose="020B0604030504040204" pitchFamily="34" charset="0"/>
                          <a:cs typeface="Tahoma" panose="020B0604030504040204" pitchFamily="34" charset="0"/>
                        </a:rPr>
                        <a:t>b) MEC </a:t>
                      </a:r>
                      <a:r>
                        <a:rPr lang="en-US" sz="1100" kern="1200" dirty="0" err="1">
                          <a:effectLst/>
                          <a:latin typeface="Tahoma" panose="020B0604030504040204" pitchFamily="34" charset="0"/>
                          <a:ea typeface="Tahoma" panose="020B0604030504040204" pitchFamily="34" charset="0"/>
                          <a:cs typeface="Tahoma" panose="020B0604030504040204" pitchFamily="34" charset="0"/>
                        </a:rPr>
                        <a:t>Cogta</a:t>
                      </a:r>
                      <a:r>
                        <a:rPr lang="en-US" sz="1100" kern="1200" dirty="0">
                          <a:effectLst/>
                          <a:latin typeface="Tahoma" panose="020B0604030504040204" pitchFamily="34" charset="0"/>
                          <a:ea typeface="Tahoma" panose="020B0604030504040204" pitchFamily="34" charset="0"/>
                          <a:cs typeface="Tahoma" panose="020B0604030504040204" pitchFamily="34" charset="0"/>
                        </a:rPr>
                        <a:t> to broker agreement between Tswaing LM and Eskom </a:t>
                      </a:r>
                      <a:r>
                        <a:rPr lang="en-US" sz="1100" kern="1200" dirty="0" err="1">
                          <a:effectLst/>
                          <a:latin typeface="Tahoma" panose="020B0604030504040204" pitchFamily="34" charset="0"/>
                          <a:ea typeface="Tahoma" panose="020B0604030504040204" pitchFamily="34" charset="0"/>
                          <a:cs typeface="Tahoma" panose="020B0604030504040204" pitchFamily="34" charset="0"/>
                        </a:rPr>
                        <a:t>ito</a:t>
                      </a:r>
                      <a:r>
                        <a:rPr lang="en-US" sz="1100" kern="1200" dirty="0">
                          <a:effectLst/>
                          <a:latin typeface="Tahoma" panose="020B0604030504040204" pitchFamily="34" charset="0"/>
                          <a:ea typeface="Tahoma" panose="020B0604030504040204" pitchFamily="34" charset="0"/>
                          <a:cs typeface="Tahoma" panose="020B0604030504040204" pitchFamily="34" charset="0"/>
                        </a:rPr>
                        <a:t> electricity debt</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62583" marR="62583" marT="31292" marB="3129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just">
                        <a:spcAft>
                          <a:spcPts val="0"/>
                        </a:spcAft>
                      </a:pPr>
                      <a:r>
                        <a:rPr lang="en-US" sz="1100" kern="1200" dirty="0">
                          <a:effectLst/>
                          <a:latin typeface="Tahoma" panose="020B0604030504040204" pitchFamily="34" charset="0"/>
                          <a:ea typeface="Tahoma" panose="020B0604030504040204" pitchFamily="34" charset="0"/>
                          <a:cs typeface="Tahoma" panose="020B0604030504040204" pitchFamily="34" charset="0"/>
                        </a:rPr>
                        <a:t>The Mandatory Financial Recovery Plan will determine the success of being able to revive the finances of the Municipality.</a:t>
                      </a:r>
                      <a:endParaRPr lang="en-ZA" sz="1100" dirty="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en-US" sz="1100" kern="1200" dirty="0">
                          <a:effectLst/>
                          <a:latin typeface="Tahoma" panose="020B0604030504040204" pitchFamily="34" charset="0"/>
                          <a:ea typeface="Tahoma" panose="020B0604030504040204" pitchFamily="34" charset="0"/>
                          <a:cs typeface="Tahoma" panose="020B0604030504040204" pitchFamily="34" charset="0"/>
                        </a:rPr>
                        <a:t> </a:t>
                      </a:r>
                      <a:endParaRPr lang="en-ZA" sz="1100" dirty="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en-US" sz="1100" kern="1200" dirty="0">
                          <a:effectLst/>
                          <a:latin typeface="Tahoma" panose="020B0604030504040204" pitchFamily="34" charset="0"/>
                          <a:ea typeface="Tahoma" panose="020B0604030504040204" pitchFamily="34" charset="0"/>
                          <a:cs typeface="Tahoma" panose="020B0604030504040204" pitchFamily="34" charset="0"/>
                        </a:rPr>
                        <a:t>Recovery Plan and Repayment Plan</a:t>
                      </a:r>
                      <a:r>
                        <a:rPr lang="en-US" sz="1100" kern="1200" baseline="0" dirty="0">
                          <a:effectLst/>
                          <a:latin typeface="Tahoma" panose="020B0604030504040204" pitchFamily="34" charset="0"/>
                          <a:ea typeface="Tahoma" panose="020B0604030504040204" pitchFamily="34" charset="0"/>
                          <a:cs typeface="Tahoma" panose="020B0604030504040204" pitchFamily="34" charset="0"/>
                        </a:rPr>
                        <a:t> are in place but municipality is now regressing on previous gains and </a:t>
                      </a:r>
                      <a:r>
                        <a:rPr lang="en-US" sz="1100" kern="1200" baseline="0" dirty="0" err="1">
                          <a:effectLst/>
                          <a:latin typeface="Tahoma" panose="020B0604030504040204" pitchFamily="34" charset="0"/>
                          <a:ea typeface="Tahoma" panose="020B0604030504040204" pitchFamily="34" charset="0"/>
                          <a:cs typeface="Tahoma" panose="020B0604030504040204" pitchFamily="34" charset="0"/>
                        </a:rPr>
                        <a:t>complniace</a:t>
                      </a:r>
                      <a:r>
                        <a:rPr lang="en-US" sz="1100" kern="1200" baseline="0" dirty="0">
                          <a:effectLst/>
                          <a:latin typeface="Tahoma" panose="020B0604030504040204" pitchFamily="34" charset="0"/>
                          <a:ea typeface="Tahoma" panose="020B0604030504040204" pitchFamily="34" charset="0"/>
                          <a:cs typeface="Tahoma" panose="020B0604030504040204" pitchFamily="34" charset="0"/>
                        </a:rPr>
                        <a:t> arrangements made.</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62583" marR="62583" marT="31292" marB="3129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extLst>
                  <a:ext uri="{0D108BD9-81ED-4DB2-BD59-A6C34878D82A}">
                    <a16:rowId xmlns:a16="http://schemas.microsoft.com/office/drawing/2014/main" val="10002"/>
                  </a:ext>
                </a:extLst>
              </a:tr>
              <a:tr h="767281">
                <a:tc>
                  <a:txBody>
                    <a:bodyPr/>
                    <a:lstStyle/>
                    <a:p>
                      <a:pPr algn="just">
                        <a:spcAft>
                          <a:spcPts val="0"/>
                        </a:spcAft>
                      </a:pPr>
                      <a:r>
                        <a:rPr lang="en-US" sz="1100" b="1" kern="1200">
                          <a:effectLst/>
                          <a:latin typeface="Tahoma" panose="020B0604030504040204" pitchFamily="34" charset="0"/>
                          <a:ea typeface="Tahoma" panose="020B0604030504040204" pitchFamily="34" charset="0"/>
                          <a:cs typeface="Tahoma" panose="020B0604030504040204" pitchFamily="34" charset="0"/>
                        </a:rPr>
                        <a:t>Interrupted water supply and sewer spillages</a:t>
                      </a:r>
                      <a:endParaRPr lang="en-ZA" sz="1100">
                        <a:effectLst/>
                        <a:latin typeface="Tahoma" panose="020B0604030504040204" pitchFamily="34" charset="0"/>
                        <a:ea typeface="Tahoma" panose="020B0604030504040204" pitchFamily="34" charset="0"/>
                        <a:cs typeface="Tahoma" panose="020B0604030504040204" pitchFamily="34" charset="0"/>
                      </a:endParaRPr>
                    </a:p>
                  </a:txBody>
                  <a:tcPr marL="62583" marR="62583" marT="31292" marB="3129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marL="342900" lvl="0" indent="-342900" algn="just">
                        <a:spcAft>
                          <a:spcPts val="0"/>
                        </a:spcAft>
                        <a:buFont typeface="+mj-lt"/>
                        <a:buAutoNum type="arabicParenR"/>
                      </a:pPr>
                      <a:r>
                        <a:rPr lang="en-US" sz="1100" kern="1200" dirty="0">
                          <a:effectLst/>
                          <a:latin typeface="Tahoma" panose="020B0604030504040204" pitchFamily="34" charset="0"/>
                          <a:ea typeface="Tahoma" panose="020B0604030504040204" pitchFamily="34" charset="0"/>
                          <a:cs typeface="Tahoma" panose="020B0604030504040204" pitchFamily="34" charset="0"/>
                        </a:rPr>
                        <a:t>Sewer Spillages</a:t>
                      </a:r>
                      <a:endParaRPr lang="en-ZA" sz="11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spcAft>
                          <a:spcPts val="0"/>
                        </a:spcAft>
                        <a:buFont typeface="+mj-lt"/>
                        <a:buAutoNum type="arabicParenR"/>
                      </a:pPr>
                      <a:r>
                        <a:rPr lang="en-US" sz="1100" kern="1200" dirty="0">
                          <a:effectLst/>
                          <a:latin typeface="Tahoma" panose="020B0604030504040204" pitchFamily="34" charset="0"/>
                          <a:ea typeface="Tahoma" panose="020B0604030504040204" pitchFamily="34" charset="0"/>
                          <a:cs typeface="Tahoma" panose="020B0604030504040204" pitchFamily="34" charset="0"/>
                        </a:rPr>
                        <a:t>Water Provision</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62583" marR="62583" marT="31292" marB="3129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marL="342900" lvl="0" indent="-342900" algn="just">
                        <a:lnSpc>
                          <a:spcPct val="115000"/>
                        </a:lnSpc>
                        <a:spcAft>
                          <a:spcPts val="0"/>
                        </a:spcAft>
                        <a:buFont typeface="+mj-lt"/>
                        <a:buAutoNum type="arabicParenR"/>
                      </a:pPr>
                      <a:r>
                        <a:rPr lang="en-US" sz="1100" dirty="0">
                          <a:effectLst/>
                          <a:latin typeface="Tahoma" panose="020B0604030504040204" pitchFamily="34" charset="0"/>
                          <a:ea typeface="Tahoma" panose="020B0604030504040204" pitchFamily="34" charset="0"/>
                          <a:cs typeface="Tahoma" panose="020B0604030504040204" pitchFamily="34" charset="0"/>
                        </a:rPr>
                        <a:t>District has dispatched a team of 20 officials to the municipality;</a:t>
                      </a:r>
                      <a:endParaRPr lang="en-ZA" sz="11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15000"/>
                        </a:lnSpc>
                        <a:spcAft>
                          <a:spcPts val="1000"/>
                        </a:spcAft>
                        <a:buFont typeface="+mj-lt"/>
                        <a:buAutoNum type="arabicParenR"/>
                      </a:pPr>
                      <a:r>
                        <a:rPr lang="en-US" sz="1100" dirty="0">
                          <a:effectLst/>
                          <a:latin typeface="Tahoma" panose="020B0604030504040204" pitchFamily="34" charset="0"/>
                          <a:ea typeface="Tahoma" panose="020B0604030504040204" pitchFamily="34" charset="0"/>
                          <a:cs typeface="Tahoma" panose="020B0604030504040204" pitchFamily="34" charset="0"/>
                        </a:rPr>
                        <a:t>Department has send two Engineers to the municipality</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62583" marR="62583" marT="31292" marB="3129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extLst>
                  <a:ext uri="{0D108BD9-81ED-4DB2-BD59-A6C34878D82A}">
                    <a16:rowId xmlns:a16="http://schemas.microsoft.com/office/drawing/2014/main" val="10003"/>
                  </a:ext>
                </a:extLst>
              </a:tr>
              <a:tr h="690921">
                <a:tc>
                  <a:txBody>
                    <a:bodyPr/>
                    <a:lstStyle/>
                    <a:p>
                      <a:pPr algn="just">
                        <a:spcAft>
                          <a:spcPts val="0"/>
                        </a:spcAft>
                      </a:pPr>
                      <a:r>
                        <a:rPr lang="en-US" sz="1100" b="1" kern="1200" dirty="0">
                          <a:effectLst/>
                          <a:latin typeface="Tahoma" panose="020B0604030504040204" pitchFamily="34" charset="0"/>
                          <a:ea typeface="Tahoma" panose="020B0604030504040204" pitchFamily="34" charset="0"/>
                          <a:cs typeface="Tahoma" panose="020B0604030504040204" pitchFamily="34" charset="0"/>
                        </a:rPr>
                        <a:t>Refuse removal and cleaning of town and townships not done, no dedicated schedule</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62583" marR="62583" marT="31292" marB="3129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just">
                        <a:spcAft>
                          <a:spcPts val="0"/>
                        </a:spcAft>
                      </a:pPr>
                      <a:r>
                        <a:rPr lang="en-US" sz="1100" kern="1200" dirty="0">
                          <a:effectLst/>
                          <a:latin typeface="Tahoma" panose="020B0604030504040204" pitchFamily="34" charset="0"/>
                          <a:ea typeface="Tahoma" panose="020B0604030504040204" pitchFamily="34" charset="0"/>
                          <a:cs typeface="Tahoma" panose="020B0604030504040204" pitchFamily="34" charset="0"/>
                        </a:rPr>
                        <a:t>District to Deploy Resources to assist the Municipality.</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62583" marR="62583" marT="31292" marB="3129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just">
                        <a:spcAft>
                          <a:spcPts val="0"/>
                        </a:spcAft>
                      </a:pPr>
                      <a:r>
                        <a:rPr lang="en-ZA" sz="1100" dirty="0">
                          <a:effectLst/>
                          <a:latin typeface="Tahoma" panose="020B0604030504040204" pitchFamily="34" charset="0"/>
                          <a:ea typeface="Tahoma" panose="020B0604030504040204" pitchFamily="34" charset="0"/>
                          <a:cs typeface="Tahoma" panose="020B0604030504040204" pitchFamily="34" charset="0"/>
                        </a:rPr>
                        <a:t> District has deployed assistance to the municipality.</a:t>
                      </a:r>
                    </a:p>
                  </a:txBody>
                  <a:tcPr marL="62583" marR="62583" marT="31292" marB="3129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pPr>
              <a:defRPr/>
            </a:pPr>
            <a:fld id="{1C75F1D1-D998-492B-A06F-EE3419991ADF}" type="slidenum">
              <a:rPr lang="en-US" altLang="en-US" smtClean="0"/>
              <a:pPr>
                <a:defRPr/>
              </a:pPr>
              <a:t>18</a:t>
            </a:fld>
            <a:endParaRPr lang="en-US" altLang="en-US"/>
          </a:p>
        </p:txBody>
      </p:sp>
      <p:sp>
        <p:nvSpPr>
          <p:cNvPr id="7" name="Title 4">
            <a:extLst>
              <a:ext uri="{FF2B5EF4-FFF2-40B4-BE49-F238E27FC236}">
                <a16:creationId xmlns:a16="http://schemas.microsoft.com/office/drawing/2014/main" id="{76842180-2BC5-18AE-7EF4-137833A2509F}"/>
              </a:ext>
            </a:extLst>
          </p:cNvPr>
          <p:cNvSpPr txBox="1">
            <a:spLocks/>
          </p:cNvSpPr>
          <p:nvPr/>
        </p:nvSpPr>
        <p:spPr>
          <a:xfrm>
            <a:off x="2497438" y="290432"/>
            <a:ext cx="5963344" cy="523747"/>
          </a:xfrm>
          <a:prstGeom prst="rect">
            <a:avLst/>
          </a:prstGeom>
        </p:spPr>
        <p:style>
          <a:lnRef idx="0">
            <a:schemeClr val="accent3"/>
          </a:lnRef>
          <a:fillRef idx="3">
            <a:schemeClr val="accent3"/>
          </a:fillRef>
          <a:effectRef idx="3">
            <a:schemeClr val="accent3"/>
          </a:effectRef>
          <a:fontRef idx="minor">
            <a:schemeClr val="lt1"/>
          </a:fontRef>
        </p:style>
        <p:txBody>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0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 SUPPORT PLAN TO TSWAING L.M.</a:t>
            </a:r>
          </a:p>
        </p:txBody>
      </p:sp>
    </p:spTree>
    <p:extLst>
      <p:ext uri="{BB962C8B-B14F-4D97-AF65-F5344CB8AC3E}">
        <p14:creationId xmlns:p14="http://schemas.microsoft.com/office/powerpoint/2010/main" val="3071786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052736"/>
            <a:ext cx="8136904" cy="5040560"/>
          </a:xfrm>
        </p:spPr>
        <p:txBody>
          <a:bodyPr/>
          <a:lstStyle/>
          <a:p>
            <a:pPr lvl="0" algn="just">
              <a:lnSpc>
                <a:spcPct val="107000"/>
              </a:lnSpc>
              <a:spcAft>
                <a:spcPts val="800"/>
              </a:spcAft>
              <a:buFont typeface="Symbol" panose="05050102010706020507" pitchFamily="18" charset="2"/>
              <a:buChar char=""/>
            </a:pPr>
            <a:r>
              <a:rPr lang="en-GB" sz="1400" dirty="0">
                <a:latin typeface="Arial" panose="020B0604020202020204" pitchFamily="34" charset="0"/>
                <a:ea typeface="Tahoma" panose="020B0604030504040204" pitchFamily="34" charset="0"/>
                <a:cs typeface="Arial" panose="020B0604020202020204" pitchFamily="34" charset="0"/>
              </a:rPr>
              <a:t>There has been challenges that have affected governance and service delivery;</a:t>
            </a:r>
            <a:endParaRPr lang="en-ZA" sz="1400" dirty="0">
              <a:latin typeface="Arial" panose="020B0604020202020204" pitchFamily="34" charset="0"/>
              <a:ea typeface="Tahoma" panose="020B0604030504040204" pitchFamily="34" charset="0"/>
              <a:cs typeface="Arial" panose="020B0604020202020204" pitchFamily="34" charset="0"/>
            </a:endParaRPr>
          </a:p>
          <a:p>
            <a:pPr lvl="0" algn="just">
              <a:lnSpc>
                <a:spcPct val="107000"/>
              </a:lnSpc>
              <a:spcAft>
                <a:spcPts val="800"/>
              </a:spcAft>
              <a:buFont typeface="Symbol" panose="05050102010706020507" pitchFamily="18" charset="2"/>
              <a:buChar char=""/>
            </a:pPr>
            <a:r>
              <a:rPr lang="en-GB" sz="1400" dirty="0">
                <a:latin typeface="Arial" panose="020B0604020202020204" pitchFamily="34" charset="0"/>
                <a:ea typeface="Tahoma" panose="020B0604030504040204" pitchFamily="34" charset="0"/>
                <a:cs typeface="Arial" panose="020B0604020202020204" pitchFamily="34" charset="0"/>
              </a:rPr>
              <a:t>Petrol card of mayor has been deactivated;</a:t>
            </a:r>
            <a:endParaRPr lang="en-ZA" sz="1400" dirty="0">
              <a:latin typeface="Arial" panose="020B0604020202020204" pitchFamily="34" charset="0"/>
              <a:ea typeface="Tahoma" panose="020B0604030504040204" pitchFamily="34" charset="0"/>
              <a:cs typeface="Arial" panose="020B0604020202020204" pitchFamily="34" charset="0"/>
            </a:endParaRPr>
          </a:p>
          <a:p>
            <a:pPr lvl="0" algn="just">
              <a:lnSpc>
                <a:spcPct val="107000"/>
              </a:lnSpc>
              <a:spcAft>
                <a:spcPts val="800"/>
              </a:spcAft>
              <a:buFont typeface="Symbol" panose="05050102010706020507" pitchFamily="18" charset="2"/>
              <a:buChar char=""/>
            </a:pPr>
            <a:r>
              <a:rPr lang="en-GB" sz="1400" dirty="0">
                <a:latin typeface="Arial" panose="020B0604020202020204" pitchFamily="34" charset="0"/>
                <a:ea typeface="Tahoma" panose="020B0604030504040204" pitchFamily="34" charset="0"/>
                <a:cs typeface="Arial" panose="020B0604020202020204" pitchFamily="34" charset="0"/>
              </a:rPr>
              <a:t>Locks in her office have been changed;</a:t>
            </a:r>
            <a:endParaRPr lang="en-ZA" sz="1400" dirty="0">
              <a:latin typeface="Arial" panose="020B0604020202020204" pitchFamily="34" charset="0"/>
              <a:ea typeface="Tahoma" panose="020B0604030504040204" pitchFamily="34" charset="0"/>
              <a:cs typeface="Arial" panose="020B0604020202020204" pitchFamily="34" charset="0"/>
            </a:endParaRPr>
          </a:p>
          <a:p>
            <a:pPr lvl="0" algn="just">
              <a:lnSpc>
                <a:spcPct val="107000"/>
              </a:lnSpc>
              <a:spcAft>
                <a:spcPts val="800"/>
              </a:spcAft>
              <a:buFont typeface="Symbol" panose="05050102010706020507" pitchFamily="18" charset="2"/>
              <a:buChar char=""/>
            </a:pPr>
            <a:r>
              <a:rPr lang="en-GB" sz="1400" dirty="0">
                <a:latin typeface="Arial" panose="020B0604020202020204" pitchFamily="34" charset="0"/>
                <a:ea typeface="Tahoma" panose="020B0604030504040204" pitchFamily="34" charset="0"/>
                <a:cs typeface="Arial" panose="020B0604020202020204" pitchFamily="34" charset="0"/>
              </a:rPr>
              <a:t>There is a high Non-attendance of council meeting by councillors;</a:t>
            </a:r>
            <a:endParaRPr lang="en-ZA" sz="1400" dirty="0">
              <a:latin typeface="Arial" panose="020B0604020202020204" pitchFamily="34" charset="0"/>
              <a:ea typeface="Tahoma" panose="020B0604030504040204" pitchFamily="34" charset="0"/>
              <a:cs typeface="Arial" panose="020B0604020202020204" pitchFamily="34" charset="0"/>
            </a:endParaRPr>
          </a:p>
          <a:p>
            <a:pPr lvl="0" algn="just">
              <a:lnSpc>
                <a:spcPct val="107000"/>
              </a:lnSpc>
              <a:spcAft>
                <a:spcPts val="800"/>
              </a:spcAft>
              <a:buFont typeface="Symbol" panose="05050102010706020507" pitchFamily="18" charset="2"/>
              <a:buChar char=""/>
            </a:pPr>
            <a:r>
              <a:rPr lang="en-GB" sz="1400" dirty="0">
                <a:latin typeface="Arial" panose="020B0604020202020204" pitchFamily="34" charset="0"/>
                <a:ea typeface="Tahoma" panose="020B0604030504040204" pitchFamily="34" charset="0"/>
                <a:cs typeface="Arial" panose="020B0604020202020204" pitchFamily="34" charset="0"/>
              </a:rPr>
              <a:t>Bouncers have been hired to protect the premises and also to ensure that mayor and speaker don’t access their offices;</a:t>
            </a:r>
            <a:endParaRPr lang="en-ZA" sz="1400" dirty="0">
              <a:latin typeface="Arial" panose="020B0604020202020204" pitchFamily="34" charset="0"/>
              <a:ea typeface="Tahoma" panose="020B0604030504040204" pitchFamily="34" charset="0"/>
              <a:cs typeface="Arial" panose="020B0604020202020204" pitchFamily="34" charset="0"/>
            </a:endParaRPr>
          </a:p>
          <a:p>
            <a:pPr lvl="0" algn="just">
              <a:lnSpc>
                <a:spcPct val="107000"/>
              </a:lnSpc>
              <a:spcAft>
                <a:spcPts val="800"/>
              </a:spcAft>
              <a:buFont typeface="Symbol" panose="05050102010706020507" pitchFamily="18" charset="2"/>
              <a:buChar char=""/>
            </a:pPr>
            <a:r>
              <a:rPr lang="en-GB" sz="1400" dirty="0">
                <a:latin typeface="Arial" panose="020B0604020202020204" pitchFamily="34" charset="0"/>
                <a:ea typeface="Tahoma" panose="020B0604030504040204" pitchFamily="34" charset="0"/>
                <a:cs typeface="Arial" panose="020B0604020202020204" pitchFamily="34" charset="0"/>
              </a:rPr>
              <a:t>15 to 20 bouncers have been hired and it’s a separate arrangement and municipality will pay for this arrangement;</a:t>
            </a:r>
            <a:endParaRPr lang="en-ZA" sz="1400" dirty="0">
              <a:latin typeface="Arial" panose="020B0604020202020204" pitchFamily="34" charset="0"/>
              <a:ea typeface="Tahoma" panose="020B0604030504040204" pitchFamily="34" charset="0"/>
              <a:cs typeface="Arial" panose="020B0604020202020204" pitchFamily="34" charset="0"/>
            </a:endParaRPr>
          </a:p>
          <a:p>
            <a:pPr lvl="0" algn="just">
              <a:lnSpc>
                <a:spcPct val="107000"/>
              </a:lnSpc>
              <a:spcAft>
                <a:spcPts val="800"/>
              </a:spcAft>
              <a:buFont typeface="Symbol" panose="05050102010706020507" pitchFamily="18" charset="2"/>
              <a:buChar char=""/>
            </a:pPr>
            <a:r>
              <a:rPr lang="en-GB" sz="1400" dirty="0">
                <a:latin typeface="Arial" panose="020B0604020202020204" pitchFamily="34" charset="0"/>
                <a:ea typeface="Tahoma" panose="020B0604030504040204" pitchFamily="34" charset="0"/>
                <a:cs typeface="Arial" panose="020B0604020202020204" pitchFamily="34" charset="0"/>
              </a:rPr>
              <a:t>Municipality have been closed on numerous times;</a:t>
            </a:r>
            <a:endParaRPr lang="en-ZA" sz="1400" dirty="0">
              <a:latin typeface="Arial" panose="020B0604020202020204" pitchFamily="34" charset="0"/>
              <a:ea typeface="Tahoma" panose="020B0604030504040204" pitchFamily="34" charset="0"/>
              <a:cs typeface="Arial" panose="020B0604020202020204" pitchFamily="34" charset="0"/>
            </a:endParaRPr>
          </a:p>
          <a:p>
            <a:pPr lvl="0" algn="just">
              <a:lnSpc>
                <a:spcPct val="107000"/>
              </a:lnSpc>
              <a:spcAft>
                <a:spcPts val="800"/>
              </a:spcAft>
              <a:buFont typeface="Symbol" panose="05050102010706020507" pitchFamily="18" charset="2"/>
              <a:buChar char=""/>
            </a:pPr>
            <a:r>
              <a:rPr lang="en-GB" sz="1400" dirty="0">
                <a:latin typeface="Arial" panose="020B0604020202020204" pitchFamily="34" charset="0"/>
                <a:ea typeface="Tahoma" panose="020B0604030504040204" pitchFamily="34" charset="0"/>
                <a:cs typeface="Arial" panose="020B0604020202020204" pitchFamily="34" charset="0"/>
              </a:rPr>
              <a:t>Court order is not being adhered by the accounting officer;</a:t>
            </a:r>
          </a:p>
          <a:p>
            <a:pPr lvl="0" algn="just">
              <a:lnSpc>
                <a:spcPct val="107000"/>
              </a:lnSpc>
              <a:spcAft>
                <a:spcPts val="800"/>
              </a:spcAft>
              <a:buFont typeface="Symbol" panose="05050102010706020507" pitchFamily="18" charset="2"/>
              <a:buChar char=""/>
            </a:pPr>
            <a:r>
              <a:rPr lang="en-GB" sz="1400" dirty="0">
                <a:latin typeface="Arial" panose="020B0604020202020204" pitchFamily="34" charset="0"/>
                <a:ea typeface="Tahoma" panose="020B0604030504040204" pitchFamily="34" charset="0"/>
                <a:cs typeface="Arial" panose="020B0604020202020204" pitchFamily="34" charset="0"/>
              </a:rPr>
              <a:t>The Municipal manager has been absent from 5 council meeting;</a:t>
            </a:r>
            <a:endParaRPr lang="en-ZA" sz="1400" dirty="0">
              <a:latin typeface="Arial" panose="020B0604020202020204" pitchFamily="34" charset="0"/>
              <a:ea typeface="Tahoma" panose="020B0604030504040204" pitchFamily="34" charset="0"/>
              <a:cs typeface="Arial" panose="020B0604020202020204" pitchFamily="34" charset="0"/>
            </a:endParaRPr>
          </a:p>
          <a:p>
            <a:pPr lvl="0" algn="just">
              <a:lnSpc>
                <a:spcPct val="107000"/>
              </a:lnSpc>
              <a:spcAft>
                <a:spcPts val="800"/>
              </a:spcAft>
              <a:buFont typeface="Symbol" panose="05050102010706020507" pitchFamily="18" charset="2"/>
              <a:buChar char=""/>
            </a:pPr>
            <a:r>
              <a:rPr lang="en-GB" sz="1400" dirty="0">
                <a:latin typeface="Arial" panose="020B0604020202020204" pitchFamily="34" charset="0"/>
                <a:ea typeface="Tahoma" panose="020B0604030504040204" pitchFamily="34" charset="0"/>
                <a:cs typeface="Arial" panose="020B0604020202020204" pitchFamily="34" charset="0"/>
              </a:rPr>
              <a:t>They have disregarded the court order;</a:t>
            </a:r>
            <a:endParaRPr lang="en-ZA" sz="1400" dirty="0">
              <a:latin typeface="Arial" panose="020B0604020202020204" pitchFamily="34" charset="0"/>
              <a:ea typeface="Tahoma" panose="020B0604030504040204" pitchFamily="34" charset="0"/>
              <a:cs typeface="Arial" panose="020B0604020202020204" pitchFamily="34" charset="0"/>
            </a:endParaRPr>
          </a:p>
          <a:p>
            <a:pPr lvl="0" algn="just">
              <a:lnSpc>
                <a:spcPct val="107000"/>
              </a:lnSpc>
              <a:spcAft>
                <a:spcPts val="800"/>
              </a:spcAft>
              <a:buFont typeface="Symbol" panose="05050102010706020507" pitchFamily="18" charset="2"/>
              <a:buChar char=""/>
            </a:pPr>
            <a:r>
              <a:rPr lang="en-GB" sz="1400" dirty="0">
                <a:latin typeface="Arial" panose="020B0604020202020204" pitchFamily="34" charset="0"/>
                <a:ea typeface="Tahoma" panose="020B0604030504040204" pitchFamily="34" charset="0"/>
                <a:cs typeface="Arial" panose="020B0604020202020204" pitchFamily="34" charset="0"/>
              </a:rPr>
              <a:t>The municipality is on the brink of collapse;</a:t>
            </a:r>
            <a:endParaRPr lang="en-ZA" sz="1400" dirty="0">
              <a:latin typeface="Arial" panose="020B0604020202020204" pitchFamily="34" charset="0"/>
              <a:ea typeface="Tahoma" panose="020B0604030504040204" pitchFamily="34" charset="0"/>
              <a:cs typeface="Arial" panose="020B0604020202020204" pitchFamily="34" charset="0"/>
            </a:endParaRPr>
          </a:p>
          <a:p>
            <a:pPr lvl="0" algn="just">
              <a:lnSpc>
                <a:spcPct val="107000"/>
              </a:lnSpc>
              <a:spcAft>
                <a:spcPts val="800"/>
              </a:spcAft>
              <a:buFont typeface="Symbol" panose="05050102010706020507" pitchFamily="18" charset="2"/>
              <a:buChar char=""/>
            </a:pPr>
            <a:r>
              <a:rPr lang="en-GB" sz="1400" dirty="0">
                <a:latin typeface="Arial" panose="020B0604020202020204" pitchFamily="34" charset="0"/>
                <a:ea typeface="Tahoma" panose="020B0604030504040204" pitchFamily="34" charset="0"/>
                <a:cs typeface="Arial" panose="020B0604020202020204" pitchFamily="34" charset="0"/>
              </a:rPr>
              <a:t>12 councillors only are working out of 29 councillors.</a:t>
            </a:r>
            <a:endParaRPr lang="en-ZA" sz="1400" dirty="0">
              <a:latin typeface="Arial" panose="020B0604020202020204" pitchFamily="34" charset="0"/>
              <a:ea typeface="Tahoma" panose="020B0604030504040204" pitchFamily="34" charset="0"/>
              <a:cs typeface="Arial" panose="020B0604020202020204" pitchFamily="34" charset="0"/>
            </a:endParaRPr>
          </a:p>
          <a:p>
            <a:pPr lvl="0" algn="just">
              <a:lnSpc>
                <a:spcPct val="150000"/>
              </a:lnSpc>
              <a:spcAft>
                <a:spcPts val="0"/>
              </a:spcAft>
              <a:buFont typeface="+mj-lt"/>
              <a:buAutoNum type="arabicPeriod"/>
            </a:pP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1C75F1D1-D998-492B-A06F-EE3419991ADF}" type="slidenum">
              <a:rPr lang="en-US" altLang="en-US" smtClean="0"/>
              <a:pPr>
                <a:defRPr/>
              </a:pPr>
              <a:t>19</a:t>
            </a:fld>
            <a:endParaRPr lang="en-US" altLang="en-US"/>
          </a:p>
        </p:txBody>
      </p:sp>
      <p:sp>
        <p:nvSpPr>
          <p:cNvPr id="7" name="Title 4">
            <a:extLst>
              <a:ext uri="{FF2B5EF4-FFF2-40B4-BE49-F238E27FC236}">
                <a16:creationId xmlns:a16="http://schemas.microsoft.com/office/drawing/2014/main" id="{B2E3C0AE-F07B-7ED7-DA19-9A8690EDEB89}"/>
              </a:ext>
            </a:extLst>
          </p:cNvPr>
          <p:cNvSpPr txBox="1">
            <a:spLocks/>
          </p:cNvSpPr>
          <p:nvPr/>
        </p:nvSpPr>
        <p:spPr>
          <a:xfrm>
            <a:off x="2497088" y="251751"/>
            <a:ext cx="5963344" cy="523747"/>
          </a:xfrm>
          <a:prstGeom prst="rect">
            <a:avLst/>
          </a:prstGeom>
        </p:spPr>
        <p:style>
          <a:lnRef idx="0">
            <a:schemeClr val="accent3"/>
          </a:lnRef>
          <a:fillRef idx="3">
            <a:schemeClr val="accent3"/>
          </a:fillRef>
          <a:effectRef idx="3">
            <a:schemeClr val="accent3"/>
          </a:effectRef>
          <a:fontRef idx="minor">
            <a:schemeClr val="lt1"/>
          </a:fontRef>
        </p:style>
        <p:txBody>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0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 KAGISANO L.M. CHALLENGES</a:t>
            </a:r>
          </a:p>
        </p:txBody>
      </p:sp>
    </p:spTree>
    <p:extLst>
      <p:ext uri="{BB962C8B-B14F-4D97-AF65-F5344CB8AC3E}">
        <p14:creationId xmlns:p14="http://schemas.microsoft.com/office/powerpoint/2010/main" val="1169748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980728"/>
            <a:ext cx="8208912" cy="492442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style>
          <a:lnRef idx="1">
            <a:schemeClr val="accent3"/>
          </a:lnRef>
          <a:fillRef idx="2">
            <a:schemeClr val="accent3"/>
          </a:fillRef>
          <a:effectRef idx="1">
            <a:schemeClr val="accent3"/>
          </a:effectRef>
          <a:fontRef idx="minor">
            <a:schemeClr val="dk1"/>
          </a:fontRef>
        </p:style>
        <p:txBody>
          <a:bodyPr wrap="square">
            <a:spAutoFit/>
          </a:bodyPr>
          <a:lstStyle/>
          <a:p>
            <a:pPr algn="ctr"/>
            <a:endParaRPr lang="en-GB" sz="3200" b="1" dirty="0">
              <a:solidFill>
                <a:srgbClr val="000000"/>
              </a:solidFill>
              <a:effectLst/>
              <a:latin typeface="Arial" panose="020B0604020202020204" pitchFamily="34" charset="0"/>
              <a:ea typeface="Calibri" panose="020F0502020204030204" pitchFamily="34" charset="0"/>
            </a:endParaRPr>
          </a:p>
          <a:p>
            <a:pPr algn="ctr"/>
            <a:r>
              <a:rPr lang="en-ZA" altLang="en-US" sz="3200" b="1" cap="small"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Portfolio Committee on Co-operative Governance and Traditional Affairs</a:t>
            </a:r>
          </a:p>
          <a:p>
            <a:pPr algn="ctr"/>
            <a:endParaRPr lang="en-ZA" altLang="en-US" sz="3200" b="1" cap="small"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ZA" altLang="en-US" sz="3200" b="1" cap="small"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Overview of the Status of Municipality in the North West </a:t>
            </a:r>
          </a:p>
          <a:p>
            <a:pPr algn="ct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Date : 20 September 2022 </a:t>
            </a: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2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Presented by: 	Ms. M. Z </a:t>
            </a:r>
            <a:r>
              <a:rPr lang="en-US" sz="1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Rosho</a:t>
            </a:r>
            <a:r>
              <a:rPr lang="en-US"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MEC for Finance and Ms. L. </a:t>
            </a:r>
            <a:r>
              <a:rPr lang="en-US" sz="1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Miga</a:t>
            </a:r>
            <a:r>
              <a:rPr lang="en-US"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MEC for COGHSTA</a:t>
            </a:r>
          </a:p>
          <a:p>
            <a:pPr algn="ctr"/>
            <a:r>
              <a:rPr lang="en-US" sz="1200" b="1" dirty="0">
                <a:latin typeface="Arial" panose="020B0604020202020204" pitchFamily="34" charset="0"/>
                <a:cs typeface="Arial" panose="020B0604020202020204" pitchFamily="34" charset="0"/>
              </a:rPr>
              <a:t>                                        				</a:t>
            </a:r>
            <a:endParaRPr lang="en-GB" altLang="en-US" sz="3200" b="1" cap="small"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5206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639" y="1556792"/>
            <a:ext cx="8092793" cy="2736304"/>
          </a:xfrm>
        </p:spPr>
        <p:txBody>
          <a:bodyPr/>
          <a:lstStyle/>
          <a:p>
            <a:pPr lvl="0" algn="just">
              <a:lnSpc>
                <a:spcPct val="107000"/>
              </a:lnSpc>
              <a:spcAft>
                <a:spcPts val="800"/>
              </a:spcAft>
              <a:buFont typeface="Symbol" panose="05050102010706020507" pitchFamily="18" charset="2"/>
              <a:buChar char=""/>
            </a:pPr>
            <a:r>
              <a:rPr lang="en-ZA" sz="2000" dirty="0">
                <a:latin typeface="Arial" panose="020B0604020202020204" pitchFamily="34" charset="0"/>
                <a:ea typeface="Tahoma" panose="020B0604030504040204" pitchFamily="34" charset="0"/>
                <a:cs typeface="Arial" panose="020B0604020202020204" pitchFamily="34" charset="0"/>
              </a:rPr>
              <a:t>MEC COGHSTA has led the Political Task Team and met with the municipality;</a:t>
            </a:r>
          </a:p>
          <a:p>
            <a:pPr lvl="0" algn="just">
              <a:lnSpc>
                <a:spcPct val="107000"/>
              </a:lnSpc>
              <a:spcAft>
                <a:spcPts val="800"/>
              </a:spcAft>
              <a:buFont typeface="Symbol" panose="05050102010706020507" pitchFamily="18" charset="2"/>
              <a:buChar char=""/>
            </a:pPr>
            <a:r>
              <a:rPr lang="en-ZA" sz="2000" dirty="0">
                <a:latin typeface="Arial" panose="020B0604020202020204" pitchFamily="34" charset="0"/>
                <a:ea typeface="Tahoma" panose="020B0604030504040204" pitchFamily="34" charset="0"/>
                <a:cs typeface="Arial" panose="020B0604020202020204" pitchFamily="34" charset="0"/>
              </a:rPr>
              <a:t>The administrative team (Advance Team) has on many occasions tried to engage the municipality through the Municipal Manager without success.</a:t>
            </a:r>
          </a:p>
          <a:p>
            <a:pPr lvl="0" algn="just">
              <a:lnSpc>
                <a:spcPct val="107000"/>
              </a:lnSpc>
              <a:spcAft>
                <a:spcPts val="800"/>
              </a:spcAft>
              <a:buFont typeface="Symbol" panose="05050102010706020507" pitchFamily="18" charset="2"/>
              <a:buChar char=""/>
            </a:pPr>
            <a:r>
              <a:rPr lang="en-ZA" sz="2000" dirty="0" err="1">
                <a:latin typeface="Arial" panose="020B0604020202020204" pitchFamily="34" charset="0"/>
                <a:ea typeface="Tahoma" panose="020B0604030504040204" pitchFamily="34" charset="0"/>
                <a:cs typeface="Arial" panose="020B0604020202020204" pitchFamily="34" charset="0"/>
              </a:rPr>
              <a:t>ProvIncial</a:t>
            </a:r>
            <a:r>
              <a:rPr lang="en-ZA" sz="2000" dirty="0">
                <a:latin typeface="Arial" panose="020B0604020202020204" pitchFamily="34" charset="0"/>
                <a:ea typeface="Tahoma" panose="020B0604030504040204" pitchFamily="34" charset="0"/>
                <a:cs typeface="Arial" panose="020B0604020202020204" pitchFamily="34" charset="0"/>
              </a:rPr>
              <a:t> EXCO took a decision to place the municipality under Section 139 1b of the constitution.</a:t>
            </a:r>
          </a:p>
          <a:p>
            <a:pPr marL="0" lvl="0" indent="0" algn="just">
              <a:lnSpc>
                <a:spcPct val="107000"/>
              </a:lnSpc>
              <a:spcAft>
                <a:spcPts val="800"/>
              </a:spcAft>
              <a:buNone/>
            </a:pPr>
            <a:endParaRPr lang="en-ZA" sz="1800" dirty="0">
              <a:latin typeface="Tahoma" panose="020B0604030504040204" pitchFamily="34" charset="0"/>
              <a:ea typeface="Tahoma" panose="020B0604030504040204" pitchFamily="34" charset="0"/>
              <a:cs typeface="Tahoma" panose="020B0604030504040204" pitchFamily="34" charset="0"/>
            </a:endParaRPr>
          </a:p>
          <a:p>
            <a:pPr lvl="0" algn="just">
              <a:lnSpc>
                <a:spcPct val="150000"/>
              </a:lnSpc>
              <a:spcAft>
                <a:spcPts val="0"/>
              </a:spcAft>
              <a:buFont typeface="+mj-lt"/>
              <a:buAutoNum type="arabicPeriod"/>
            </a:pPr>
            <a:endParaRPr lang="en-Z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1C75F1D1-D998-492B-A06F-EE3419991ADF}" type="slidenum">
              <a:rPr lang="en-US" altLang="en-US" smtClean="0"/>
              <a:pPr>
                <a:defRPr/>
              </a:pPr>
              <a:t>20</a:t>
            </a:fld>
            <a:endParaRPr lang="en-US" altLang="en-US"/>
          </a:p>
        </p:txBody>
      </p:sp>
      <p:sp>
        <p:nvSpPr>
          <p:cNvPr id="7" name="Title 4">
            <a:extLst>
              <a:ext uri="{FF2B5EF4-FFF2-40B4-BE49-F238E27FC236}">
                <a16:creationId xmlns:a16="http://schemas.microsoft.com/office/drawing/2014/main" id="{3C9C7A48-D8BA-84D7-1F3F-E56D109EF60B}"/>
              </a:ext>
            </a:extLst>
          </p:cNvPr>
          <p:cNvSpPr txBox="1">
            <a:spLocks/>
          </p:cNvSpPr>
          <p:nvPr/>
        </p:nvSpPr>
        <p:spPr>
          <a:xfrm>
            <a:off x="2497088" y="269658"/>
            <a:ext cx="5963344" cy="523747"/>
          </a:xfrm>
          <a:prstGeom prst="rect">
            <a:avLst/>
          </a:prstGeom>
        </p:spPr>
        <p:style>
          <a:lnRef idx="0">
            <a:schemeClr val="accent3"/>
          </a:lnRef>
          <a:fillRef idx="3">
            <a:schemeClr val="accent3"/>
          </a:fillRef>
          <a:effectRef idx="3">
            <a:schemeClr val="accent3"/>
          </a:effectRef>
          <a:fontRef idx="minor">
            <a:schemeClr val="lt1"/>
          </a:fontRef>
        </p:style>
        <p:txBody>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0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 SUPPORT PROVIDED TO KAGISANO L.M.</a:t>
            </a:r>
          </a:p>
        </p:txBody>
      </p:sp>
    </p:spTree>
    <p:extLst>
      <p:ext uri="{BB962C8B-B14F-4D97-AF65-F5344CB8AC3E}">
        <p14:creationId xmlns:p14="http://schemas.microsoft.com/office/powerpoint/2010/main" val="2460555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7" y="1412776"/>
            <a:ext cx="8136905" cy="3672408"/>
          </a:xfrm>
        </p:spPr>
        <p:txBody>
          <a:bodyPr/>
          <a:lstStyle/>
          <a:p>
            <a:pPr algn="just">
              <a:spcAft>
                <a:spcPts val="0"/>
              </a:spcAft>
            </a:pPr>
            <a:r>
              <a:rPr lang="en-ZA" sz="2400" dirty="0">
                <a:latin typeface="Arial" panose="020B0604020202020204" pitchFamily="34" charset="0"/>
                <a:ea typeface="Tahoma" panose="020B0604030504040204" pitchFamily="34" charset="0"/>
                <a:cs typeface="Arial" panose="020B0604020202020204" pitchFamily="34" charset="0"/>
              </a:rPr>
              <a:t>Violent Protests in </a:t>
            </a:r>
            <a:r>
              <a:rPr lang="en-ZA" sz="2400" dirty="0" err="1">
                <a:latin typeface="Arial" panose="020B0604020202020204" pitchFamily="34" charset="0"/>
                <a:ea typeface="Tahoma" panose="020B0604030504040204" pitchFamily="34" charset="0"/>
                <a:cs typeface="Arial" panose="020B0604020202020204" pitchFamily="34" charset="0"/>
              </a:rPr>
              <a:t>Ventersdorp</a:t>
            </a:r>
            <a:r>
              <a:rPr lang="en-ZA" sz="2400" dirty="0">
                <a:latin typeface="Arial" panose="020B0604020202020204" pitchFamily="34" charset="0"/>
                <a:ea typeface="Tahoma" panose="020B0604030504040204" pitchFamily="34" charset="0"/>
                <a:cs typeface="Arial" panose="020B0604020202020204" pitchFamily="34" charset="0"/>
              </a:rPr>
              <a:t> Town over Service Delivery;</a:t>
            </a:r>
          </a:p>
          <a:p>
            <a:pPr algn="just">
              <a:spcAft>
                <a:spcPts val="0"/>
              </a:spcAft>
            </a:pPr>
            <a:r>
              <a:rPr lang="en-ZA" sz="2400" dirty="0">
                <a:latin typeface="Arial" panose="020B0604020202020204" pitchFamily="34" charset="0"/>
                <a:ea typeface="Tahoma" panose="020B0604030504040204" pitchFamily="34" charset="0"/>
                <a:cs typeface="Arial" panose="020B0604020202020204" pitchFamily="34" charset="0"/>
              </a:rPr>
              <a:t>Memorandum submitted to the office of the Premier on the Demands by the anti-amalgamation Steering committee</a:t>
            </a:r>
          </a:p>
          <a:p>
            <a:pPr algn="just">
              <a:spcAft>
                <a:spcPts val="0"/>
              </a:spcAft>
            </a:pPr>
            <a:r>
              <a:rPr lang="en-ZA" sz="2400" dirty="0">
                <a:latin typeface="Arial" panose="020B0604020202020204" pitchFamily="34" charset="0"/>
                <a:ea typeface="Tahoma" panose="020B0604030504040204" pitchFamily="34" charset="0"/>
                <a:cs typeface="Arial" panose="020B0604020202020204" pitchFamily="34" charset="0"/>
              </a:rPr>
              <a:t>14 days given for response by the Municipality to respond to the Demands.</a:t>
            </a:r>
          </a:p>
          <a:p>
            <a:pPr algn="just">
              <a:spcAft>
                <a:spcPts val="0"/>
              </a:spcAft>
            </a:pPr>
            <a:r>
              <a:rPr lang="en-ZA" sz="2400" dirty="0">
                <a:latin typeface="Arial" panose="020B0604020202020204" pitchFamily="34" charset="0"/>
                <a:ea typeface="Tahoma" panose="020B0604030504040204" pitchFamily="34" charset="0"/>
                <a:cs typeface="Arial" panose="020B0604020202020204" pitchFamily="34" charset="0"/>
              </a:rPr>
              <a:t>Department is engaging the municipality on the matter</a:t>
            </a:r>
          </a:p>
          <a:p>
            <a:pPr algn="just">
              <a:lnSpc>
                <a:spcPct val="150000"/>
              </a:lnSpc>
              <a:spcAft>
                <a:spcPts val="0"/>
              </a:spcAft>
              <a:buFont typeface="Wingdings" panose="05000000000000000000" pitchFamily="2" charset="2"/>
              <a:buChar char="§"/>
            </a:pPr>
            <a:endParaRPr lang="en-ZA" sz="200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pPr>
              <a:defRPr/>
            </a:pPr>
            <a:fld id="{1C75F1D1-D998-492B-A06F-EE3419991ADF}" type="slidenum">
              <a:rPr lang="en-US" altLang="en-US" smtClean="0"/>
              <a:pPr>
                <a:defRPr/>
              </a:pPr>
              <a:t>21</a:t>
            </a:fld>
            <a:endParaRPr lang="en-US" altLang="en-US"/>
          </a:p>
        </p:txBody>
      </p:sp>
      <p:sp>
        <p:nvSpPr>
          <p:cNvPr id="7" name="Title 4">
            <a:extLst>
              <a:ext uri="{FF2B5EF4-FFF2-40B4-BE49-F238E27FC236}">
                <a16:creationId xmlns:a16="http://schemas.microsoft.com/office/drawing/2014/main" id="{2CD51553-42DA-5905-84D7-8AB48AD03A45}"/>
              </a:ext>
            </a:extLst>
          </p:cNvPr>
          <p:cNvSpPr txBox="1">
            <a:spLocks/>
          </p:cNvSpPr>
          <p:nvPr/>
        </p:nvSpPr>
        <p:spPr>
          <a:xfrm>
            <a:off x="2497088" y="291891"/>
            <a:ext cx="5963344" cy="523747"/>
          </a:xfrm>
          <a:prstGeom prst="rect">
            <a:avLst/>
          </a:prstGeom>
        </p:spPr>
        <p:style>
          <a:lnRef idx="0">
            <a:schemeClr val="accent3"/>
          </a:lnRef>
          <a:fillRef idx="3">
            <a:schemeClr val="accent3"/>
          </a:fillRef>
          <a:effectRef idx="3">
            <a:schemeClr val="accent3"/>
          </a:effectRef>
          <a:fontRef idx="minor">
            <a:schemeClr val="lt1"/>
          </a:fontRef>
        </p:style>
        <p:txBody>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 J.B. MARKS L.M. CHALLENGES</a:t>
            </a:r>
          </a:p>
        </p:txBody>
      </p:sp>
    </p:spTree>
    <p:extLst>
      <p:ext uri="{BB962C8B-B14F-4D97-AF65-F5344CB8AC3E}">
        <p14:creationId xmlns:p14="http://schemas.microsoft.com/office/powerpoint/2010/main" val="2968958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D74632-5AF5-49E1-8345-0D25A626A076}" type="slidenum">
              <a:rPr lang="en-ZA" smtClean="0"/>
              <a:pPr/>
              <a:t>22</a:t>
            </a:fld>
            <a:endParaRPr lang="en-ZA"/>
          </a:p>
        </p:txBody>
      </p:sp>
      <p:sp>
        <p:nvSpPr>
          <p:cNvPr id="5" name="Title 4">
            <a:extLst>
              <a:ext uri="{FF2B5EF4-FFF2-40B4-BE49-F238E27FC236}">
                <a16:creationId xmlns:a16="http://schemas.microsoft.com/office/drawing/2014/main" id="{90F8792C-3CAC-0A56-D1A8-7DB02B829EA6}"/>
              </a:ext>
            </a:extLst>
          </p:cNvPr>
          <p:cNvSpPr txBox="1">
            <a:spLocks/>
          </p:cNvSpPr>
          <p:nvPr/>
        </p:nvSpPr>
        <p:spPr>
          <a:xfrm>
            <a:off x="683568" y="2708921"/>
            <a:ext cx="7992888" cy="720079"/>
          </a:xfrm>
          <a:prstGeom prst="rect">
            <a:avLst/>
          </a:prstGeom>
        </p:spPr>
        <p:style>
          <a:lnRef idx="0">
            <a:schemeClr val="accent3"/>
          </a:lnRef>
          <a:fillRef idx="3">
            <a:schemeClr val="accent3"/>
          </a:fillRef>
          <a:effectRef idx="3">
            <a:schemeClr val="accent3"/>
          </a:effectRef>
          <a:fontRef idx="minor">
            <a:schemeClr val="lt1"/>
          </a:fontRef>
        </p:style>
        <p:txBody>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8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a:t>
            </a:r>
            <a:r>
              <a:rPr lang="en-US" sz="28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THER ISSUES AND CHALLENGES RAISED</a:t>
            </a:r>
          </a:p>
        </p:txBody>
      </p:sp>
    </p:spTree>
    <p:extLst>
      <p:ext uri="{BB962C8B-B14F-4D97-AF65-F5344CB8AC3E}">
        <p14:creationId xmlns:p14="http://schemas.microsoft.com/office/powerpoint/2010/main" val="2554882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D74632-5AF5-49E1-8345-0D25A626A076}" type="slidenum">
              <a:rPr lang="en-ZA" smtClean="0"/>
              <a:pPr/>
              <a:t>23</a:t>
            </a:fld>
            <a:endParaRPr lang="en-ZA"/>
          </a:p>
        </p:txBody>
      </p:sp>
      <p:sp>
        <p:nvSpPr>
          <p:cNvPr id="4" name="TextBox 3"/>
          <p:cNvSpPr txBox="1"/>
          <p:nvPr/>
        </p:nvSpPr>
        <p:spPr>
          <a:xfrm>
            <a:off x="539552" y="2636912"/>
            <a:ext cx="8136904" cy="3312368"/>
          </a:xfrm>
          <a:prstGeom prst="rect">
            <a:avLst/>
          </a:prstGeom>
          <a:noFill/>
        </p:spPr>
        <p:txBody>
          <a:bodyPr wrap="square" rtlCol="0">
            <a:spAutoFit/>
          </a:bodyPr>
          <a:lstStyle/>
          <a:p>
            <a:endParaRPr lang="en-ZA" dirty="0"/>
          </a:p>
        </p:txBody>
      </p:sp>
      <p:sp>
        <p:nvSpPr>
          <p:cNvPr id="5" name="TextBox 4"/>
          <p:cNvSpPr txBox="1"/>
          <p:nvPr/>
        </p:nvSpPr>
        <p:spPr>
          <a:xfrm>
            <a:off x="420805" y="1290748"/>
            <a:ext cx="8039627" cy="6217087"/>
          </a:xfrm>
          <a:prstGeom prst="rect">
            <a:avLst/>
          </a:prstGeom>
          <a:noFill/>
        </p:spPr>
        <p:txBody>
          <a:bodyPr wrap="square" rtlCol="0">
            <a:spAutoFit/>
          </a:bodyPr>
          <a:lstStyle/>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The Municipal Manager submitted a response to the MEC (attached) </a:t>
            </a:r>
          </a:p>
          <a:p>
            <a:r>
              <a:rPr lang="en-ZA" dirty="0">
                <a:latin typeface="Arial" panose="020B0604020202020204" pitchFamily="34" charset="0"/>
                <a:cs typeface="Arial" panose="020B0604020202020204" pitchFamily="34" charset="0"/>
              </a:rPr>
              <a:t>     </a:t>
            </a:r>
          </a:p>
          <a:p>
            <a:r>
              <a:rPr lang="en-ZA" b="1" dirty="0">
                <a:latin typeface="Arial" panose="020B0604020202020204" pitchFamily="34" charset="0"/>
                <a:cs typeface="Arial" panose="020B0604020202020204" pitchFamily="34" charset="0"/>
              </a:rPr>
              <a:t>The report  highlights the following:</a:t>
            </a:r>
          </a:p>
          <a:p>
            <a:endParaRPr lang="en-ZA" b="1"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     -  	The transaction to hire the vehicle for the Mayor did not follow 	proper SCM processes</a:t>
            </a:r>
          </a:p>
          <a:p>
            <a:pPr algn="just"/>
            <a:r>
              <a:rPr lang="en-GB" dirty="0">
                <a:latin typeface="Arial" panose="020B0604020202020204" pitchFamily="34" charset="0"/>
                <a:cs typeface="Arial" panose="020B0604020202020204" pitchFamily="34" charset="0"/>
              </a:rPr>
              <a:t>     -  	The Total Expenditure Amount is: R455 580.00</a:t>
            </a:r>
          </a:p>
          <a:p>
            <a:pPr algn="just"/>
            <a:r>
              <a:rPr lang="en-GB" dirty="0">
                <a:latin typeface="Arial" panose="020B0604020202020204" pitchFamily="34" charset="0"/>
                <a:cs typeface="Arial" panose="020B0604020202020204" pitchFamily="34" charset="0"/>
              </a:rPr>
              <a:t>     -  	After the allegations were detected, the Municipal Manager stopped 	the payment to the Service provider and started the process of 	investigation</a:t>
            </a:r>
          </a:p>
          <a:p>
            <a:pPr algn="just"/>
            <a:r>
              <a:rPr lang="en-GB" dirty="0">
                <a:latin typeface="Arial" panose="020B0604020202020204" pitchFamily="34" charset="0"/>
                <a:cs typeface="Arial" panose="020B0604020202020204" pitchFamily="34" charset="0"/>
              </a:rPr>
              <a:t>     -   	The report on the allegations against the Mayor was tabled to 	Council on 22 August 2022 and the Council took a resolution to 	establish ad-hoc Committee and the Committee was given the 	period of 14 days to finalise investigation.</a:t>
            </a:r>
          </a:p>
          <a:p>
            <a:pPr marL="346075" algn="just"/>
            <a:r>
              <a:rPr lang="en-GB" dirty="0">
                <a:latin typeface="Arial" panose="020B0604020202020204" pitchFamily="34" charset="0"/>
                <a:cs typeface="Arial" panose="020B0604020202020204" pitchFamily="34" charset="0"/>
              </a:rPr>
              <a:t>-   	However, there is no indication of further action taken by Council in 	view of the investigation by the </a:t>
            </a:r>
            <a:r>
              <a:rPr lang="en-GB" dirty="0" err="1">
                <a:latin typeface="Arial" panose="020B0604020202020204" pitchFamily="34" charset="0"/>
                <a:cs typeface="Arial" panose="020B0604020202020204" pitchFamily="34" charset="0"/>
              </a:rPr>
              <a:t>adhoc</a:t>
            </a:r>
            <a:r>
              <a:rPr lang="en-GB" dirty="0">
                <a:latin typeface="Arial" panose="020B0604020202020204" pitchFamily="34" charset="0"/>
                <a:cs typeface="Arial" panose="020B0604020202020204" pitchFamily="34" charset="0"/>
              </a:rPr>
              <a:t> committee except that the  </a:t>
            </a:r>
          </a:p>
          <a:p>
            <a:pPr marL="346075" algn="just"/>
            <a:r>
              <a:rPr lang="en-GB" dirty="0">
                <a:latin typeface="Arial" panose="020B0604020202020204" pitchFamily="34" charset="0"/>
                <a:cs typeface="Arial" panose="020B0604020202020204" pitchFamily="34" charset="0"/>
              </a:rPr>
              <a:t>	same matter is under investigation by the Hawks</a:t>
            </a:r>
            <a:r>
              <a:rPr lang="en-GB" sz="2000" dirty="0">
                <a:latin typeface="Arial" panose="020B0604020202020204" pitchFamily="34" charset="0"/>
                <a:cs typeface="Arial" panose="020B0604020202020204" pitchFamily="34" charset="0"/>
              </a:rPr>
              <a:t>.</a:t>
            </a:r>
          </a:p>
          <a:p>
            <a:endParaRPr lang="en-GB" dirty="0"/>
          </a:p>
          <a:p>
            <a:endParaRPr lang="en-GB" dirty="0"/>
          </a:p>
          <a:p>
            <a:endParaRPr lang="en-GB" dirty="0"/>
          </a:p>
          <a:p>
            <a:endParaRPr lang="en-GB" dirty="0"/>
          </a:p>
          <a:p>
            <a:endParaRPr lang="en-ZA" dirty="0"/>
          </a:p>
        </p:txBody>
      </p:sp>
      <p:sp>
        <p:nvSpPr>
          <p:cNvPr id="6" name="Title 4">
            <a:extLst>
              <a:ext uri="{FF2B5EF4-FFF2-40B4-BE49-F238E27FC236}">
                <a16:creationId xmlns:a16="http://schemas.microsoft.com/office/drawing/2014/main" id="{652A69B7-E675-643D-389D-A160F0203A77}"/>
              </a:ext>
            </a:extLst>
          </p:cNvPr>
          <p:cNvSpPr txBox="1">
            <a:spLocks/>
          </p:cNvSpPr>
          <p:nvPr/>
        </p:nvSpPr>
        <p:spPr>
          <a:xfrm>
            <a:off x="2497438" y="290432"/>
            <a:ext cx="5963344" cy="523747"/>
          </a:xfrm>
          <a:prstGeom prst="rect">
            <a:avLst/>
          </a:prstGeom>
        </p:spPr>
        <p:style>
          <a:lnRef idx="0">
            <a:schemeClr val="accent3"/>
          </a:lnRef>
          <a:fillRef idx="3">
            <a:schemeClr val="accent3"/>
          </a:fillRef>
          <a:effectRef idx="3">
            <a:schemeClr val="accent3"/>
          </a:effectRef>
          <a:fontRef idx="minor">
            <a:schemeClr val="lt1"/>
          </a:fontRef>
        </p:style>
        <p:txBody>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8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LEKWA-TEEMANE L.M.</a:t>
            </a:r>
          </a:p>
        </p:txBody>
      </p:sp>
    </p:spTree>
    <p:extLst>
      <p:ext uri="{BB962C8B-B14F-4D97-AF65-F5344CB8AC3E}">
        <p14:creationId xmlns:p14="http://schemas.microsoft.com/office/powerpoint/2010/main" val="3295745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D74632-5AF5-49E1-8345-0D25A626A076}" type="slidenum">
              <a:rPr lang="en-ZA" smtClean="0"/>
              <a:pPr/>
              <a:t>24</a:t>
            </a:fld>
            <a:endParaRPr lang="en-ZA"/>
          </a:p>
        </p:txBody>
      </p:sp>
      <p:sp>
        <p:nvSpPr>
          <p:cNvPr id="5" name="TextBox 4"/>
          <p:cNvSpPr txBox="1"/>
          <p:nvPr/>
        </p:nvSpPr>
        <p:spPr>
          <a:xfrm>
            <a:off x="510208" y="1124744"/>
            <a:ext cx="8123584" cy="5909310"/>
          </a:xfrm>
          <a:prstGeom prst="rect">
            <a:avLst/>
          </a:prstGeom>
          <a:noFill/>
        </p:spPr>
        <p:txBody>
          <a:bodyPr wrap="square" rtlCol="0">
            <a:spAutoFit/>
          </a:bodyPr>
          <a:lstStyle/>
          <a:p>
            <a:pPr marL="290513" indent="-290513" algn="just"/>
            <a:r>
              <a:rPr lang="en-ZA" b="1" dirty="0">
                <a:latin typeface="Arial" panose="020B0604020202020204" pitchFamily="34" charset="0"/>
                <a:cs typeface="Arial" panose="020B0604020202020204" pitchFamily="34" charset="0"/>
              </a:rPr>
              <a:t>1. 	</a:t>
            </a:r>
            <a:r>
              <a:rPr lang="en-ZA" b="1" dirty="0" err="1">
                <a:latin typeface="Arial" panose="020B0604020202020204" pitchFamily="34" charset="0"/>
                <a:cs typeface="Arial" panose="020B0604020202020204" pitchFamily="34" charset="0"/>
              </a:rPr>
              <a:t>Ratlou</a:t>
            </a:r>
            <a:r>
              <a:rPr lang="en-ZA" b="1" dirty="0">
                <a:latin typeface="Arial" panose="020B0604020202020204" pitchFamily="34" charset="0"/>
                <a:cs typeface="Arial" panose="020B0604020202020204" pitchFamily="34" charset="0"/>
              </a:rPr>
              <a:t> Local Municipality (See Council resolution attached)</a:t>
            </a:r>
          </a:p>
          <a:p>
            <a:pPr algn="just"/>
            <a:r>
              <a:rPr lang="en-ZA" dirty="0">
                <a:latin typeface="Arial" panose="020B0604020202020204" pitchFamily="34" charset="0"/>
                <a:cs typeface="Arial" panose="020B0604020202020204" pitchFamily="34" charset="0"/>
              </a:rPr>
              <a:t>     The SIU report was presented to the newly inaugurated Council wherein     </a:t>
            </a:r>
          </a:p>
          <a:p>
            <a:pPr algn="just"/>
            <a:r>
              <a:rPr lang="en-ZA" dirty="0">
                <a:latin typeface="Arial" panose="020B0604020202020204" pitchFamily="34" charset="0"/>
                <a:cs typeface="Arial" panose="020B0604020202020204" pitchFamily="34" charset="0"/>
              </a:rPr>
              <a:t>     MEC </a:t>
            </a:r>
            <a:r>
              <a:rPr lang="en-ZA" dirty="0" err="1">
                <a:latin typeface="Arial" panose="020B0604020202020204" pitchFamily="34" charset="0"/>
                <a:cs typeface="Arial" panose="020B0604020202020204" pitchFamily="34" charset="0"/>
              </a:rPr>
              <a:t>Miga</a:t>
            </a:r>
            <a:r>
              <a:rPr lang="en-ZA" dirty="0">
                <a:latin typeface="Arial" panose="020B0604020202020204" pitchFamily="34" charset="0"/>
                <a:cs typeface="Arial" panose="020B0604020202020204" pitchFamily="34" charset="0"/>
              </a:rPr>
              <a:t> emphasized that Council must implemented the     </a:t>
            </a:r>
          </a:p>
          <a:p>
            <a:pPr algn="just"/>
            <a:r>
              <a:rPr lang="en-ZA" dirty="0">
                <a:latin typeface="Arial" panose="020B0604020202020204" pitchFamily="34" charset="0"/>
                <a:cs typeface="Arial" panose="020B0604020202020204" pitchFamily="34" charset="0"/>
              </a:rPr>
              <a:t>     recommendations of the report. Letters were written to the Municipal     </a:t>
            </a:r>
          </a:p>
          <a:p>
            <a:pPr algn="just"/>
            <a:r>
              <a:rPr lang="en-ZA" dirty="0">
                <a:latin typeface="Arial" panose="020B0604020202020204" pitchFamily="34" charset="0"/>
                <a:cs typeface="Arial" panose="020B0604020202020204" pitchFamily="34" charset="0"/>
              </a:rPr>
              <a:t>     Council and follow-up’s made on the matter.  On 20 July 2022, Council   </a:t>
            </a:r>
          </a:p>
          <a:p>
            <a:pPr algn="just"/>
            <a:r>
              <a:rPr lang="en-ZA" dirty="0">
                <a:latin typeface="Arial" panose="020B0604020202020204" pitchFamily="34" charset="0"/>
                <a:cs typeface="Arial" panose="020B0604020202020204" pitchFamily="34" charset="0"/>
              </a:rPr>
              <a:t>     took resolution: 29/22 to the following effect:</a:t>
            </a:r>
          </a:p>
          <a:p>
            <a:pPr algn="just"/>
            <a:endParaRPr lang="en-ZA" dirty="0">
              <a:latin typeface="Arial" panose="020B0604020202020204" pitchFamily="34" charset="0"/>
              <a:cs typeface="Arial" panose="020B0604020202020204" pitchFamily="34" charset="0"/>
            </a:endParaRPr>
          </a:p>
          <a:p>
            <a:pPr algn="just"/>
            <a:r>
              <a:rPr lang="en-ZA" dirty="0">
                <a:latin typeface="Arial" panose="020B0604020202020204" pitchFamily="34" charset="0"/>
                <a:cs typeface="Arial" panose="020B0604020202020204" pitchFamily="34" charset="0"/>
              </a:rPr>
              <a:t>      - 	Council confirmed suspension of Municipal Manager Mr Tebogo 	Chanda and appointed Mr Tebogo </a:t>
            </a:r>
            <a:r>
              <a:rPr lang="en-ZA" dirty="0" err="1">
                <a:latin typeface="Arial" panose="020B0604020202020204" pitchFamily="34" charset="0"/>
                <a:cs typeface="Arial" panose="020B0604020202020204" pitchFamily="34" charset="0"/>
              </a:rPr>
              <a:t>Letlojane</a:t>
            </a:r>
            <a:r>
              <a:rPr lang="en-ZA" dirty="0">
                <a:latin typeface="Arial" panose="020B0604020202020204" pitchFamily="34" charset="0"/>
                <a:cs typeface="Arial" panose="020B0604020202020204" pitchFamily="34" charset="0"/>
              </a:rPr>
              <a:t> as Acting Municipal 	Manager with effect from 20 July 2022;</a:t>
            </a:r>
          </a:p>
          <a:p>
            <a:pPr marL="346075" algn="just"/>
            <a:r>
              <a:rPr lang="en-ZA" dirty="0">
                <a:latin typeface="Arial" panose="020B0604020202020204" pitchFamily="34" charset="0"/>
                <a:cs typeface="Arial" panose="020B0604020202020204" pitchFamily="34" charset="0"/>
              </a:rPr>
              <a:t>-	Mr Chanda has remained on consequence management pending 	finalization of     investigation into allegation of misconduct</a:t>
            </a:r>
          </a:p>
          <a:p>
            <a:pPr marL="401638" algn="just"/>
            <a:endParaRPr lang="en-ZA" dirty="0">
              <a:latin typeface="Arial" panose="020B0604020202020204" pitchFamily="34" charset="0"/>
              <a:cs typeface="Arial" panose="020B0604020202020204" pitchFamily="34" charset="0"/>
            </a:endParaRPr>
          </a:p>
          <a:p>
            <a:pPr marL="346075" indent="-346075" algn="just"/>
            <a:r>
              <a:rPr lang="en-ZA" b="1" dirty="0">
                <a:latin typeface="Arial" panose="020B0604020202020204" pitchFamily="34" charset="0"/>
                <a:cs typeface="Arial" panose="020B0604020202020204" pitchFamily="34" charset="0"/>
              </a:rPr>
              <a:t>2.  </a:t>
            </a:r>
            <a:r>
              <a:rPr lang="en-ZA" b="1" dirty="0" err="1">
                <a:latin typeface="Arial" panose="020B0604020202020204" pitchFamily="34" charset="0"/>
                <a:cs typeface="Arial" panose="020B0604020202020204" pitchFamily="34" charset="0"/>
              </a:rPr>
              <a:t>Matlosana</a:t>
            </a:r>
            <a:r>
              <a:rPr lang="en-ZA" b="1" dirty="0">
                <a:latin typeface="Arial" panose="020B0604020202020204" pitchFamily="34" charset="0"/>
                <a:cs typeface="Arial" panose="020B0604020202020204" pitchFamily="34" charset="0"/>
              </a:rPr>
              <a:t> LM, JB Marks LM, </a:t>
            </a:r>
            <a:r>
              <a:rPr lang="en-ZA" b="1" dirty="0" err="1">
                <a:latin typeface="Arial" panose="020B0604020202020204" pitchFamily="34" charset="0"/>
                <a:cs typeface="Arial" panose="020B0604020202020204" pitchFamily="34" charset="0"/>
              </a:rPr>
              <a:t>Kagisano</a:t>
            </a:r>
            <a:r>
              <a:rPr lang="en-ZA" b="1" dirty="0">
                <a:latin typeface="Arial" panose="020B0604020202020204" pitchFamily="34" charset="0"/>
                <a:cs typeface="Arial" panose="020B0604020202020204" pitchFamily="34" charset="0"/>
              </a:rPr>
              <a:t> Molopo  LM and Ngaka Modiri Molema DM </a:t>
            </a:r>
            <a:r>
              <a:rPr lang="en-ZA" dirty="0">
                <a:latin typeface="Arial" panose="020B0604020202020204" pitchFamily="34" charset="0"/>
                <a:cs typeface="Arial" panose="020B0604020202020204" pitchFamily="34" charset="0"/>
              </a:rPr>
              <a:t>are yet to furnish the department with reports on consequence management on SIU Reports and findings, despite letters written to the council by MEC, follow-ups made and in terms of Section 106 process led by the MEC. Department is undertaking legal advise in terms of the course of action to take  in view of non-compliance.</a:t>
            </a:r>
          </a:p>
          <a:p>
            <a:endParaRPr lang="en-ZA" dirty="0"/>
          </a:p>
          <a:p>
            <a:endParaRPr lang="en-ZA" dirty="0"/>
          </a:p>
        </p:txBody>
      </p:sp>
      <p:sp>
        <p:nvSpPr>
          <p:cNvPr id="2" name="Title 4">
            <a:extLst>
              <a:ext uri="{FF2B5EF4-FFF2-40B4-BE49-F238E27FC236}">
                <a16:creationId xmlns:a16="http://schemas.microsoft.com/office/drawing/2014/main" id="{93567339-09A5-3692-05A4-D86DBD8076AE}"/>
              </a:ext>
            </a:extLst>
          </p:cNvPr>
          <p:cNvSpPr txBox="1">
            <a:spLocks/>
          </p:cNvSpPr>
          <p:nvPr/>
        </p:nvSpPr>
        <p:spPr>
          <a:xfrm>
            <a:off x="2497088" y="188640"/>
            <a:ext cx="5963344" cy="523747"/>
          </a:xfrm>
          <a:prstGeom prst="rect">
            <a:avLst/>
          </a:prstGeom>
        </p:spPr>
        <p:style>
          <a:lnRef idx="0">
            <a:schemeClr val="accent3"/>
          </a:lnRef>
          <a:fillRef idx="3">
            <a:schemeClr val="accent3"/>
          </a:fillRef>
          <a:effectRef idx="3">
            <a:schemeClr val="accent3"/>
          </a:effectRef>
          <a:fontRef idx="minor">
            <a:schemeClr val="lt1"/>
          </a:fontRef>
        </p:style>
        <p:txBody>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SIU REPORTS</a:t>
            </a:r>
          </a:p>
        </p:txBody>
      </p:sp>
    </p:spTree>
    <p:extLst>
      <p:ext uri="{BB962C8B-B14F-4D97-AF65-F5344CB8AC3E}">
        <p14:creationId xmlns:p14="http://schemas.microsoft.com/office/powerpoint/2010/main" val="2744684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80728"/>
            <a:ext cx="8784976" cy="5544616"/>
          </a:xfrm>
        </p:spPr>
        <p:style>
          <a:lnRef idx="2">
            <a:schemeClr val="accent3"/>
          </a:lnRef>
          <a:fillRef idx="1">
            <a:schemeClr val="lt1"/>
          </a:fillRef>
          <a:effectRef idx="0">
            <a:schemeClr val="accent3"/>
          </a:effectRef>
          <a:fontRef idx="minor">
            <a:schemeClr val="dk1"/>
          </a:fontRef>
        </p:style>
        <p:txBody>
          <a:bodyPr/>
          <a:lstStyle/>
          <a:p>
            <a:pPr algn="just">
              <a:lnSpc>
                <a:spcPct val="150000"/>
              </a:lnSpc>
            </a:pPr>
            <a:r>
              <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state of municipal governance has deteriorated mainly due to poor leadership both at the political and administrative level.</a:t>
            </a:r>
          </a:p>
          <a:p>
            <a:pPr algn="just">
              <a:lnSpc>
                <a:spcPct val="150000"/>
              </a:lnSpc>
            </a:pPr>
            <a:r>
              <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This has in turn led to the serious </a:t>
            </a:r>
            <a:r>
              <a:rPr lang="en-ZA" sz="1200" dirty="0">
                <a:solidFill>
                  <a:schemeClr val="tx1"/>
                </a:solidFill>
                <a:latin typeface="Arial" panose="020B0604020202020204" pitchFamily="34" charset="0"/>
                <a:ea typeface="Calibri" panose="020F0502020204030204" pitchFamily="34" charset="0"/>
                <a:cs typeface="Times New Roman" panose="02020603050405020304" pitchFamily="18" charset="0"/>
              </a:rPr>
              <a:t>challenges</a:t>
            </a:r>
            <a:r>
              <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in the local government financial management and sustainability with several municipalities, increasingly being unable to fulfil their financial obligations.</a:t>
            </a:r>
          </a:p>
          <a:p>
            <a:pPr algn="just">
              <a:lnSpc>
                <a:spcPct val="150000"/>
              </a:lnSpc>
            </a:pPr>
            <a:r>
              <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quality of the political leadership has generally increased instability of municipalities to the point where some councils </a:t>
            </a:r>
            <a:r>
              <a:rPr lang="en-ZA" sz="1200" dirty="0">
                <a:solidFill>
                  <a:schemeClr val="tx1"/>
                </a:solidFill>
                <a:latin typeface="Arial" panose="020B0604020202020204" pitchFamily="34" charset="0"/>
                <a:ea typeface="Calibri" panose="020F0502020204030204" pitchFamily="34" charset="0"/>
                <a:cs typeface="Times New Roman" panose="02020603050405020304" pitchFamily="18" charset="0"/>
              </a:rPr>
              <a:t>are</a:t>
            </a:r>
            <a:r>
              <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dysfunctional. </a:t>
            </a:r>
          </a:p>
          <a:p>
            <a:pPr algn="just">
              <a:lnSpc>
                <a:spcPct val="150000"/>
              </a:lnSpc>
            </a:pPr>
            <a:r>
              <a:rPr lang="en-GB" sz="1200" dirty="0">
                <a:latin typeface="Arial" panose="020B0604020202020204" pitchFamily="34" charset="0"/>
                <a:ea typeface="Calibri" panose="020F0502020204030204" pitchFamily="34" charset="0"/>
                <a:cs typeface="Arial" panose="020B0604020202020204" pitchFamily="34" charset="0"/>
              </a:rPr>
              <a:t>Unfunded budget is as a results of poor planning leading to unrealistic, unsustainable budgets and worsening financial health overtime</a:t>
            </a:r>
          </a:p>
          <a:p>
            <a:pPr algn="just">
              <a:lnSpc>
                <a:spcPct val="150000"/>
              </a:lnSpc>
            </a:pPr>
            <a:r>
              <a:rPr lang="en-GB" sz="1200" dirty="0">
                <a:latin typeface="Arial" panose="020B0604020202020204" pitchFamily="34" charset="0"/>
                <a:ea typeface="Calibri" panose="020F0502020204030204" pitchFamily="34" charset="0"/>
                <a:cs typeface="Arial" panose="020B0604020202020204" pitchFamily="34" charset="0"/>
              </a:rPr>
              <a:t>Adopting a funded budget by a municipal council is the first and critical step in a chain of events that must be achieved. </a:t>
            </a:r>
          </a:p>
          <a:p>
            <a:pPr algn="just">
              <a:lnSpc>
                <a:spcPct val="150000"/>
              </a:lnSpc>
            </a:pPr>
            <a:r>
              <a:rPr lang="en-ZA" sz="1200" dirty="0">
                <a:latin typeface="Arial" panose="020B0604020202020204" pitchFamily="34" charset="0"/>
                <a:cs typeface="Arial" panose="020B0604020202020204" pitchFamily="34" charset="0"/>
              </a:rPr>
              <a:t>Municipalities seems to be reluctant to put measures in place to curb or eliminate UIF&amp;W expenditures which in other Municipalities dates back to over five financial years if not more, are still not investigated and finalised and thus remain in the books of the Municipalities.</a:t>
            </a:r>
          </a:p>
          <a:p>
            <a:pPr algn="just">
              <a:lnSpc>
                <a:spcPct val="150000"/>
              </a:lnSpc>
            </a:pPr>
            <a:r>
              <a:rPr lang="en-ZA" sz="1200" dirty="0">
                <a:latin typeface="Arial" panose="020B0604020202020204" pitchFamily="34" charset="0"/>
                <a:cs typeface="Arial" panose="020B0604020202020204" pitchFamily="34" charset="0"/>
              </a:rPr>
              <a:t>The practice needs to be changed and that requires implementing internal controls to avoid incurring these expenses and investigate all cases where these expenditures are incurred, and where appropriate consequence management be implemented</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lang="en-US" sz="1200" dirty="0">
                <a:solidFill>
                  <a:srgbClr val="000000"/>
                </a:solidFill>
                <a:latin typeface="Arial" panose="020B0604020202020204" pitchFamily="34" charset="0"/>
                <a:cs typeface="Arial" panose="020B0604020202020204" pitchFamily="34" charset="0"/>
              </a:rPr>
              <a:t>The audit outcome of the municipalities for the 2020/21 financial year demonstrated slight improvement, which is not sustainable given the audit </a:t>
            </a:r>
            <a:r>
              <a:rPr lang="en-US" sz="1200" dirty="0" err="1">
                <a:solidFill>
                  <a:srgbClr val="000000"/>
                </a:solidFill>
                <a:latin typeface="Arial" panose="020B0604020202020204" pitchFamily="34" charset="0"/>
                <a:cs typeface="Arial" panose="020B0604020202020204" pitchFamily="34" charset="0"/>
              </a:rPr>
              <a:t>praragraph</a:t>
            </a:r>
            <a:r>
              <a:rPr lang="en-US" sz="1200" dirty="0">
                <a:solidFill>
                  <a:srgbClr val="000000"/>
                </a:solidFill>
                <a:latin typeface="Arial" panose="020B0604020202020204" pitchFamily="34" charset="0"/>
                <a:cs typeface="Arial" panose="020B0604020202020204" pitchFamily="34" charset="0"/>
              </a:rPr>
              <a:t> and lack of implementation of the audit action plan</a:t>
            </a: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US" sz="15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500" b="0" i="0" u="none" strike="noStrike" kern="1200" cap="none" spc="0" normalizeH="0" baseline="0" noProof="0" dirty="0">
              <a:ln>
                <a:noFill/>
              </a:ln>
              <a:solidFill>
                <a:srgbClr val="000000"/>
              </a:solidFill>
              <a:effectLst/>
              <a:uLnTx/>
              <a:uFillTx/>
              <a:latin typeface="Calibri"/>
              <a:ea typeface="+mn-ea"/>
              <a:cs typeface="+mn-cs"/>
            </a:endParaRPr>
          </a:p>
          <a:p>
            <a:pPr algn="just"/>
            <a:endParaRPr lang="en-ZA" sz="1600" dirty="0"/>
          </a:p>
        </p:txBody>
      </p:sp>
      <p:sp>
        <p:nvSpPr>
          <p:cNvPr id="6" name="Title 2">
            <a:extLst>
              <a:ext uri="{FF2B5EF4-FFF2-40B4-BE49-F238E27FC236}">
                <a16:creationId xmlns:a16="http://schemas.microsoft.com/office/drawing/2014/main" id="{B3CBC5FC-81F4-6C66-BBAE-706F772C0ED1}"/>
              </a:ext>
            </a:extLst>
          </p:cNvPr>
          <p:cNvSpPr txBox="1">
            <a:spLocks/>
          </p:cNvSpPr>
          <p:nvPr/>
        </p:nvSpPr>
        <p:spPr>
          <a:xfrm>
            <a:off x="2675654" y="188640"/>
            <a:ext cx="5760640" cy="53903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FINANCIAL MANAGEMENT OVERVIEW</a:t>
            </a:r>
            <a:endParaRPr kumimoji="0" lang="en-ZA" sz="2000" b="1" i="1" u="none" strike="noStrike" kern="1200" cap="small" spc="0" normalizeH="0" baseline="0" noProof="0" dirty="0">
              <a:ln>
                <a:noFill/>
              </a:ln>
              <a:solidFill>
                <a:srgbClr val="4BACC6">
                  <a:lumMod val="50000"/>
                </a:srgb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2" name="Slide Number Placeholder 2">
            <a:extLst>
              <a:ext uri="{FF2B5EF4-FFF2-40B4-BE49-F238E27FC236}">
                <a16:creationId xmlns:a16="http://schemas.microsoft.com/office/drawing/2014/main" id="{D440C5A0-B1CD-66C0-E38B-1F775C99454E}"/>
              </a:ext>
            </a:extLst>
          </p:cNvPr>
          <p:cNvSpPr>
            <a:spLocks noGrp="1"/>
          </p:cNvSpPr>
          <p:nvPr>
            <p:ph type="sldNum" sz="quarter" idx="12"/>
          </p:nvPr>
        </p:nvSpPr>
        <p:spPr>
          <a:xfrm>
            <a:off x="8460432" y="188640"/>
            <a:ext cx="549424" cy="365125"/>
          </a:xfrm>
        </p:spPr>
        <p:txBody>
          <a:bodyPr/>
          <a:lstStyle/>
          <a:p>
            <a:fld id="{61D74632-5AF5-49E1-8345-0D25A626A076}" type="slidenum">
              <a:rPr lang="en-ZA" smtClean="0"/>
              <a:pPr/>
              <a:t>25</a:t>
            </a:fld>
            <a:endParaRPr lang="en-ZA" dirty="0"/>
          </a:p>
        </p:txBody>
      </p:sp>
    </p:spTree>
    <p:extLst>
      <p:ext uri="{BB962C8B-B14F-4D97-AF65-F5344CB8AC3E}">
        <p14:creationId xmlns:p14="http://schemas.microsoft.com/office/powerpoint/2010/main" val="1892645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Move="1" noResize="1" noEditPoints="1" noAdjustHandles="1" noChangeArrowheads="1" noChangeShapeType="1"/>
          </p:cNvSpPr>
          <p:nvPr>
            <p:ph idx="1"/>
          </p:nvPr>
        </p:nvSpPr>
        <p:spPr>
          <a:xfrm>
            <a:off x="179512" y="836712"/>
            <a:ext cx="8784976" cy="5472608"/>
          </a:xfrm>
        </p:spPr>
        <p:style>
          <a:lnRef idx="2">
            <a:schemeClr val="accent3"/>
          </a:lnRef>
          <a:fillRef idx="1">
            <a:schemeClr val="lt1"/>
          </a:fillRef>
          <a:effectRef idx="0">
            <a:schemeClr val="accent3"/>
          </a:effectRef>
          <a:fontRef idx="minor">
            <a:schemeClr val="dk1"/>
          </a:fontRef>
        </p:style>
        <p:txBody>
          <a:bodyPr/>
          <a:lstStyle/>
          <a:p>
            <a:pPr algn="just">
              <a:lnSpc>
                <a:spcPct val="150000"/>
              </a:lnSpc>
            </a:pPr>
            <a:r>
              <a:rPr lang="en-US" sz="1200" dirty="0">
                <a:solidFill>
                  <a:srgbClr val="000000"/>
                </a:solidFill>
                <a:latin typeface="Arial" panose="020B0604020202020204" pitchFamily="34" charset="0"/>
                <a:cs typeface="Arial" panose="020B0604020202020204" pitchFamily="34" charset="0"/>
              </a:rPr>
              <a:t>Municipalities for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past 5 years, the Provincial Treasury has observed an increase in the reliance on consultants. For the 2019/20 financial year, only 2 municipalities prepared their financial statements in-house. The continued over reliance on consultants proved that no skills were being transferred as required by the cost containment regulations. </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political dysfunctionality and fractions in these municipal councils have resulted in some municipalities failing to perform their fiduciary responsibilities such as approval of budgets within the legislated timeframes and appointment of senior managers.</a:t>
            </a:r>
          </a:p>
          <a:p>
            <a:pPr algn="just">
              <a:lnSpc>
                <a:spcPct val="150000"/>
              </a:lnSpc>
            </a:pPr>
            <a:r>
              <a:rPr lang="en-GB" sz="1200" dirty="0">
                <a:solidFill>
                  <a:schemeClr val="tx1"/>
                </a:solidFill>
                <a:effectLst/>
                <a:latin typeface="Arial" panose="020B0604020202020204" pitchFamily="34" charset="0"/>
                <a:ea typeface="Calibri" panose="020F0502020204030204" pitchFamily="34" charset="0"/>
              </a:rPr>
              <a:t>The Provincial Treasury provided various capacity building initiatives as well as technical support to implement local government financial management reforms</a:t>
            </a: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1200" dirty="0">
                <a:solidFill>
                  <a:schemeClr val="tx1"/>
                </a:solidFill>
                <a:effectLst/>
                <a:latin typeface="Arial" panose="020B0604020202020204" pitchFamily="34" charset="0"/>
                <a:ea typeface="Calibri" panose="020F0502020204030204" pitchFamily="34" charset="0"/>
              </a:rPr>
              <a:t>to municipalities in the province,</a:t>
            </a:r>
          </a:p>
          <a:p>
            <a:pPr algn="just">
              <a:lnSpc>
                <a:spcPct val="150000"/>
              </a:lnSpc>
            </a:pPr>
            <a:r>
              <a:rPr lang="en-GB" sz="1200" dirty="0">
                <a:solidFill>
                  <a:schemeClr val="tx1"/>
                </a:solidFill>
                <a:latin typeface="Arial" panose="020B0604020202020204" pitchFamily="34" charset="0"/>
                <a:ea typeface="Calibri" panose="020F0502020204030204" pitchFamily="34" charset="0"/>
              </a:rPr>
              <a:t>H</a:t>
            </a:r>
            <a:r>
              <a:rPr lang="en-GB" sz="1200" dirty="0">
                <a:solidFill>
                  <a:schemeClr val="tx1"/>
                </a:solidFill>
                <a:effectLst/>
                <a:latin typeface="Arial" panose="020B0604020202020204" pitchFamily="34" charset="0"/>
                <a:ea typeface="Calibri" panose="020F0502020204030204" pitchFamily="34" charset="0"/>
              </a:rPr>
              <a:t>owever, the financial situation of most municipalities has deteriorated, due to deliberate disregards of controls and capacity issues. </a:t>
            </a:r>
          </a:p>
          <a:p>
            <a:pPr algn="just">
              <a:lnSpc>
                <a:spcPct val="150000"/>
              </a:lnSpc>
            </a:pPr>
            <a:r>
              <a:rPr lang="en-GB"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These municipalities are experiencing serious financial problems, which amongst others includes weak revenue collection, significant operational deficits and growing amounts of creditors.</a:t>
            </a:r>
          </a:p>
          <a:p>
            <a:pPr marL="342900" lvl="0" indent="-342900" algn="just">
              <a:lnSpc>
                <a:spcPct val="150000"/>
              </a:lnSpc>
              <a:buFont typeface="Arial" panose="020B0604020202020204" pitchFamily="34" charset="0"/>
              <a:buChar char="•"/>
              <a:defRPr/>
            </a:pPr>
            <a:r>
              <a:rPr lang="en-GB" sz="1200" dirty="0">
                <a:solidFill>
                  <a:schemeClr val="tx1"/>
                </a:solidFill>
                <a:latin typeface="Arial" panose="020B0604020202020204" pitchFamily="34" charset="0"/>
                <a:cs typeface="Arial" panose="020B0604020202020204" pitchFamily="34" charset="0"/>
              </a:rPr>
              <a:t>13 municipalities under financial distress in the 2019 Budget Forum Handover Report, 12 are also reported as financially distressed in the National Treasury  State of Local Government Finance Report </a:t>
            </a:r>
          </a:p>
          <a:p>
            <a:pPr marL="342900" lvl="0" indent="-342900" algn="just">
              <a:lnSpc>
                <a:spcPct val="150000"/>
              </a:lnSpc>
              <a:buFont typeface="Arial" panose="020B0604020202020204" pitchFamily="34" charset="0"/>
              <a:buChar char="•"/>
              <a:defRPr/>
            </a:pPr>
            <a:r>
              <a:rPr lang="en-GB" sz="1200" dirty="0">
                <a:solidFill>
                  <a:schemeClr val="tx1"/>
                </a:solidFill>
                <a:latin typeface="Arial" panose="020B0604020202020204" pitchFamily="34" charset="0"/>
                <a:cs typeface="Arial" panose="020B0604020202020204" pitchFamily="34" charset="0"/>
              </a:rPr>
              <a:t>All 13 municipalities met the MFMA Section 140 criteria for municipalities in financial crisis and must be subjected to Section 139 of the MFMA which implies imposing a mandatory financial recovery plan</a:t>
            </a:r>
          </a:p>
          <a:p>
            <a:pPr marL="342900" lvl="0" indent="-342900" algn="just">
              <a:lnSpc>
                <a:spcPct val="150000"/>
              </a:lnSpc>
              <a:buFont typeface="Arial" panose="020B0604020202020204" pitchFamily="34" charset="0"/>
              <a:buChar char="•"/>
              <a:defRPr/>
            </a:pPr>
            <a:r>
              <a:rPr lang="en-GB" sz="1200" dirty="0">
                <a:solidFill>
                  <a:schemeClr val="tx1"/>
                </a:solidFill>
                <a:latin typeface="Arial" panose="020B0604020202020204" pitchFamily="34" charset="0"/>
                <a:cs typeface="Arial" panose="020B0604020202020204" pitchFamily="34" charset="0"/>
              </a:rPr>
              <a:t>Eight (8) municipalities (Madibeng, </a:t>
            </a:r>
            <a:r>
              <a:rPr lang="en-GB" sz="1200" dirty="0" err="1">
                <a:solidFill>
                  <a:schemeClr val="tx1"/>
                </a:solidFill>
                <a:latin typeface="Arial" panose="020B0604020202020204" pitchFamily="34" charset="0"/>
                <a:cs typeface="Arial" panose="020B0604020202020204" pitchFamily="34" charset="0"/>
              </a:rPr>
              <a:t>Kgetleng</a:t>
            </a:r>
            <a:r>
              <a:rPr lang="en-GB" sz="1200" dirty="0">
                <a:solidFill>
                  <a:schemeClr val="tx1"/>
                </a:solidFill>
                <a:latin typeface="Arial" panose="020B0604020202020204" pitchFamily="34" charset="0"/>
                <a:cs typeface="Arial" panose="020B0604020202020204" pitchFamily="34" charset="0"/>
              </a:rPr>
              <a:t>, </a:t>
            </a:r>
            <a:r>
              <a:rPr lang="en-GB" sz="1200" dirty="0" err="1">
                <a:solidFill>
                  <a:schemeClr val="tx1"/>
                </a:solidFill>
                <a:latin typeface="Arial" panose="020B0604020202020204" pitchFamily="34" charset="0"/>
                <a:cs typeface="Arial" panose="020B0604020202020204" pitchFamily="34" charset="0"/>
              </a:rPr>
              <a:t>Tswaing</a:t>
            </a:r>
            <a:r>
              <a:rPr lang="en-GB" sz="1200" dirty="0">
                <a:solidFill>
                  <a:schemeClr val="tx1"/>
                </a:solidFill>
                <a:latin typeface="Arial" panose="020B0604020202020204" pitchFamily="34" charset="0"/>
                <a:cs typeface="Arial" panose="020B0604020202020204" pitchFamily="34" charset="0"/>
              </a:rPr>
              <a:t>, </a:t>
            </a:r>
            <a:r>
              <a:rPr lang="en-GB" sz="1200" dirty="0" err="1">
                <a:solidFill>
                  <a:schemeClr val="tx1"/>
                </a:solidFill>
                <a:latin typeface="Arial" panose="020B0604020202020204" pitchFamily="34" charset="0"/>
                <a:cs typeface="Arial" panose="020B0604020202020204" pitchFamily="34" charset="0"/>
              </a:rPr>
              <a:t>Mahikeng</a:t>
            </a:r>
            <a:r>
              <a:rPr lang="en-GB" sz="1200" dirty="0">
                <a:solidFill>
                  <a:schemeClr val="tx1"/>
                </a:solidFill>
                <a:latin typeface="Arial" panose="020B0604020202020204" pitchFamily="34" charset="0"/>
                <a:cs typeface="Arial" panose="020B0604020202020204" pitchFamily="34" charset="0"/>
              </a:rPr>
              <a:t>, Ditsobotla, </a:t>
            </a:r>
            <a:r>
              <a:rPr lang="en-GB" sz="1200" dirty="0" err="1">
                <a:solidFill>
                  <a:schemeClr val="tx1"/>
                </a:solidFill>
                <a:latin typeface="Arial" panose="020B0604020202020204" pitchFamily="34" charset="0"/>
                <a:cs typeface="Arial" panose="020B0604020202020204" pitchFamily="34" charset="0"/>
              </a:rPr>
              <a:t>Ramotshere</a:t>
            </a:r>
            <a:r>
              <a:rPr lang="en-GB" sz="1200" dirty="0">
                <a:solidFill>
                  <a:schemeClr val="tx1"/>
                </a:solidFill>
                <a:latin typeface="Arial" panose="020B0604020202020204" pitchFamily="34" charset="0"/>
                <a:cs typeface="Arial" panose="020B0604020202020204" pitchFamily="34" charset="0"/>
              </a:rPr>
              <a:t> </a:t>
            </a:r>
            <a:r>
              <a:rPr lang="en-GB" sz="1200" dirty="0" err="1">
                <a:solidFill>
                  <a:schemeClr val="tx1"/>
                </a:solidFill>
                <a:latin typeface="Arial" panose="020B0604020202020204" pitchFamily="34" charset="0"/>
                <a:cs typeface="Arial" panose="020B0604020202020204" pitchFamily="34" charset="0"/>
              </a:rPr>
              <a:t>Moiloa</a:t>
            </a:r>
            <a:r>
              <a:rPr lang="en-GB" sz="1200" dirty="0">
                <a:solidFill>
                  <a:schemeClr val="tx1"/>
                </a:solidFill>
                <a:latin typeface="Arial" panose="020B0604020202020204" pitchFamily="34" charset="0"/>
                <a:cs typeface="Arial" panose="020B0604020202020204" pitchFamily="34" charset="0"/>
              </a:rPr>
              <a:t>, Naledi and Dr RSM) have been placed under mandatory intervention in line with Section 139(5)(c) of the Constitution read together with Section 139 of the MFMA.</a:t>
            </a:r>
          </a:p>
          <a:p>
            <a:pPr algn="just">
              <a:lnSpc>
                <a:spcPct val="150000"/>
              </a:lnSpc>
            </a:pP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ZA" sz="1600" dirty="0"/>
          </a:p>
        </p:txBody>
      </p:sp>
      <p:sp>
        <p:nvSpPr>
          <p:cNvPr id="6" name="Title 2">
            <a:extLst>
              <a:ext uri="{FF2B5EF4-FFF2-40B4-BE49-F238E27FC236}">
                <a16:creationId xmlns:a16="http://schemas.microsoft.com/office/drawing/2014/main" id="{B3CBC5FC-81F4-6C66-BBAE-706F772C0ED1}"/>
              </a:ext>
            </a:extLst>
          </p:cNvPr>
          <p:cNvSpPr txBox="1">
            <a:spLocks/>
          </p:cNvSpPr>
          <p:nvPr/>
        </p:nvSpPr>
        <p:spPr>
          <a:xfrm>
            <a:off x="2843808" y="156203"/>
            <a:ext cx="5760640" cy="53903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FINANCIAL MANAGEMENT OVERVIEW</a:t>
            </a:r>
            <a:endParaRPr kumimoji="0" lang="en-ZA" sz="2000" b="1" i="1" u="none" strike="noStrike" kern="1200" cap="small" spc="0" normalizeH="0" baseline="0" noProof="0" dirty="0">
              <a:ln>
                <a:noFill/>
              </a:ln>
              <a:solidFill>
                <a:srgbClr val="4BACC6">
                  <a:lumMod val="50000"/>
                </a:srgb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2" name="Slide Number Placeholder 2">
            <a:extLst>
              <a:ext uri="{FF2B5EF4-FFF2-40B4-BE49-F238E27FC236}">
                <a16:creationId xmlns:a16="http://schemas.microsoft.com/office/drawing/2014/main" id="{D440C5A0-B1CD-66C0-E38B-1F775C99454E}"/>
              </a:ext>
            </a:extLst>
          </p:cNvPr>
          <p:cNvSpPr>
            <a:spLocks noGrp="1"/>
          </p:cNvSpPr>
          <p:nvPr>
            <p:ph type="sldNum" sz="quarter" idx="12"/>
          </p:nvPr>
        </p:nvSpPr>
        <p:spPr>
          <a:xfrm>
            <a:off x="8460432" y="188640"/>
            <a:ext cx="549424" cy="365125"/>
          </a:xfrm>
        </p:spPr>
        <p:txBody>
          <a:bodyPr/>
          <a:lstStyle/>
          <a:p>
            <a:fld id="{61D74632-5AF5-49E1-8345-0D25A626A076}" type="slidenum">
              <a:rPr lang="en-ZA" smtClean="0"/>
              <a:pPr/>
              <a:t>26</a:t>
            </a:fld>
            <a:endParaRPr lang="en-ZA" dirty="0"/>
          </a:p>
        </p:txBody>
      </p:sp>
    </p:spTree>
    <p:extLst>
      <p:ext uri="{BB962C8B-B14F-4D97-AF65-F5344CB8AC3E}">
        <p14:creationId xmlns:p14="http://schemas.microsoft.com/office/powerpoint/2010/main" val="2607867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87F50A14-C0F6-90BF-FA5D-C3D2F365287E}"/>
              </a:ext>
            </a:extLst>
          </p:cNvPr>
          <p:cNvSpPr txBox="1">
            <a:spLocks/>
          </p:cNvSpPr>
          <p:nvPr/>
        </p:nvSpPr>
        <p:spPr>
          <a:xfrm>
            <a:off x="2411760" y="208881"/>
            <a:ext cx="6120680" cy="497160"/>
          </a:xfrm>
          <a:prstGeom prst="rect">
            <a:avLst/>
          </a:prstGeom>
        </p:spPr>
        <p:style>
          <a:lnRef idx="0">
            <a:schemeClr val="accent3"/>
          </a:lnRef>
          <a:fillRef idx="3">
            <a:schemeClr val="accent3"/>
          </a:fillRef>
          <a:effectRef idx="3">
            <a:schemeClr val="accent3"/>
          </a:effectRef>
          <a:fontRef idx="minor">
            <a:schemeClr val="lt1"/>
          </a:fontRef>
        </p:style>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kumimoji="0" lang="en-US" altLang="en-US" sz="1800" b="0" i="0" u="none" strike="noStrike" kern="0" cap="none" spc="0" normalizeH="0" baseline="0" noProof="0" dirty="0">
                <a:ln>
                  <a:noFill/>
                </a:ln>
                <a:effectLst/>
                <a:uLnTx/>
                <a:uFillTx/>
                <a:latin typeface="Arial Bold"/>
              </a:rPr>
              <a:t>GAME CHANGERS AND STRATEGIC OBJECTIVES</a:t>
            </a:r>
            <a:r>
              <a:rPr kumimoji="0" lang="en-US" altLang="en-US" sz="1800" b="0" i="0" u="none" strike="noStrike" kern="0" cap="none" spc="0" normalizeH="0" baseline="0" noProof="0" dirty="0">
                <a:ln>
                  <a:noFill/>
                </a:ln>
                <a:solidFill>
                  <a:srgbClr val="FFFFFF"/>
                </a:solidFill>
                <a:effectLst/>
                <a:uLnTx/>
                <a:uFillTx/>
                <a:latin typeface="Arial Bold"/>
              </a:rPr>
              <a:t> </a:t>
            </a:r>
            <a:endParaRPr lang="en-ZA" sz="1800" b="1" i="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2">
            <a:extLst>
              <a:ext uri="{FF2B5EF4-FFF2-40B4-BE49-F238E27FC236}">
                <a16:creationId xmlns:a16="http://schemas.microsoft.com/office/drawing/2014/main" id="{21609C8D-FC65-CFB6-EFD3-17D022393ED0}"/>
              </a:ext>
            </a:extLst>
          </p:cNvPr>
          <p:cNvSpPr>
            <a:spLocks noGrp="1"/>
          </p:cNvSpPr>
          <p:nvPr>
            <p:ph type="sldNum" sz="quarter" idx="12"/>
          </p:nvPr>
        </p:nvSpPr>
        <p:spPr>
          <a:xfrm>
            <a:off x="8460432" y="188640"/>
            <a:ext cx="549424" cy="365125"/>
          </a:xfrm>
        </p:spPr>
        <p:txBody>
          <a:bodyPr/>
          <a:lstStyle/>
          <a:p>
            <a:fld id="{61D74632-5AF5-49E1-8345-0D25A626A076}" type="slidenum">
              <a:rPr lang="en-ZA" smtClean="0"/>
              <a:pPr/>
              <a:t>27</a:t>
            </a:fld>
            <a:endParaRPr lang="en-ZA" dirty="0"/>
          </a:p>
        </p:txBody>
      </p:sp>
      <p:pic>
        <p:nvPicPr>
          <p:cNvPr id="3" name="Picture 10">
            <a:extLst>
              <a:ext uri="{FF2B5EF4-FFF2-40B4-BE49-F238E27FC236}">
                <a16:creationId xmlns:a16="http://schemas.microsoft.com/office/drawing/2014/main" id="{A9450FA2-9186-A63A-D0F7-AF2B715A8F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6" y="980728"/>
            <a:ext cx="8923174" cy="53540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1">
            <a:extLst>
              <a:ext uri="{FF2B5EF4-FFF2-40B4-BE49-F238E27FC236}">
                <a16:creationId xmlns:a16="http://schemas.microsoft.com/office/drawing/2014/main" id="{9D87CC55-21CE-9C30-F5BA-5DA650F08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80728"/>
            <a:ext cx="2620900" cy="847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2">
            <a:extLst>
              <a:ext uri="{FF2B5EF4-FFF2-40B4-BE49-F238E27FC236}">
                <a16:creationId xmlns:a16="http://schemas.microsoft.com/office/drawing/2014/main" id="{93CA7268-5B21-CC91-CC59-B480CA8E11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016609"/>
            <a:ext cx="1659522" cy="1223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3">
            <a:extLst>
              <a:ext uri="{FF2B5EF4-FFF2-40B4-BE49-F238E27FC236}">
                <a16:creationId xmlns:a16="http://schemas.microsoft.com/office/drawing/2014/main" id="{78A01D2E-2E85-11EA-3A29-B215FD09B4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442" y="5358656"/>
            <a:ext cx="2266105" cy="976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4">
            <a:extLst>
              <a:ext uri="{FF2B5EF4-FFF2-40B4-BE49-F238E27FC236}">
                <a16:creationId xmlns:a16="http://schemas.microsoft.com/office/drawing/2014/main" id="{6C54E9AE-0CAC-F92C-881D-20B036BEAD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3689" y="933671"/>
            <a:ext cx="2334775" cy="894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5">
            <a:extLst>
              <a:ext uri="{FF2B5EF4-FFF2-40B4-BE49-F238E27FC236}">
                <a16:creationId xmlns:a16="http://schemas.microsoft.com/office/drawing/2014/main" id="{7A1B4123-DF93-F576-E875-1A5DECCBAB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9742" y="2866504"/>
            <a:ext cx="1556517" cy="1364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6">
            <a:extLst>
              <a:ext uri="{FF2B5EF4-FFF2-40B4-BE49-F238E27FC236}">
                <a16:creationId xmlns:a16="http://schemas.microsoft.com/office/drawing/2014/main" id="{56E71674-9A14-7B71-CD4F-AAA90198B8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90154" y="5282455"/>
            <a:ext cx="2266105" cy="905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6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87F50A14-C0F6-90BF-FA5D-C3D2F365287E}"/>
              </a:ext>
            </a:extLst>
          </p:cNvPr>
          <p:cNvSpPr txBox="1">
            <a:spLocks/>
          </p:cNvSpPr>
          <p:nvPr/>
        </p:nvSpPr>
        <p:spPr>
          <a:xfrm>
            <a:off x="2843808" y="208881"/>
            <a:ext cx="5760640" cy="497160"/>
          </a:xfrm>
          <a:prstGeom prst="rect">
            <a:avLst/>
          </a:prstGeom>
        </p:spPr>
        <p:style>
          <a:lnRef idx="0">
            <a:schemeClr val="accent3"/>
          </a:lnRef>
          <a:fillRef idx="3">
            <a:schemeClr val="accent3"/>
          </a:fillRef>
          <a:effectRef idx="3">
            <a:schemeClr val="accent3"/>
          </a:effectRef>
          <a:fontRef idx="minor">
            <a:schemeClr val="lt1"/>
          </a:fontRef>
        </p:style>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000" b="1" i="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2020/24 REVISED STRATEGIC PLAN</a:t>
            </a:r>
          </a:p>
        </p:txBody>
      </p:sp>
      <p:graphicFrame>
        <p:nvGraphicFramePr>
          <p:cNvPr id="5" name="Table 4">
            <a:extLst>
              <a:ext uri="{FF2B5EF4-FFF2-40B4-BE49-F238E27FC236}">
                <a16:creationId xmlns:a16="http://schemas.microsoft.com/office/drawing/2014/main" id="{7BD566FD-371D-DAAD-7BA5-FDD20E4FC55B}"/>
              </a:ext>
            </a:extLst>
          </p:cNvPr>
          <p:cNvGraphicFramePr>
            <a:graphicFrameLocks noGrp="1"/>
          </p:cNvGraphicFramePr>
          <p:nvPr>
            <p:extLst>
              <p:ext uri="{D42A27DB-BD31-4B8C-83A1-F6EECF244321}">
                <p14:modId xmlns:p14="http://schemas.microsoft.com/office/powerpoint/2010/main" val="2048614846"/>
              </p:ext>
            </p:extLst>
          </p:nvPr>
        </p:nvGraphicFramePr>
        <p:xfrm>
          <a:off x="107504" y="836712"/>
          <a:ext cx="8758336" cy="3920890"/>
        </p:xfrm>
        <a:graphic>
          <a:graphicData uri="http://schemas.openxmlformats.org/drawingml/2006/table">
            <a:tbl>
              <a:tblPr>
                <a:tableStyleId>{F5AB1C69-6EDB-4FF4-983F-18BD219EF322}</a:tableStyleId>
              </a:tblPr>
              <a:tblGrid>
                <a:gridCol w="2919445">
                  <a:extLst>
                    <a:ext uri="{9D8B030D-6E8A-4147-A177-3AD203B41FA5}">
                      <a16:colId xmlns:a16="http://schemas.microsoft.com/office/drawing/2014/main" val="20001"/>
                    </a:ext>
                  </a:extLst>
                </a:gridCol>
                <a:gridCol w="2007119">
                  <a:extLst>
                    <a:ext uri="{9D8B030D-6E8A-4147-A177-3AD203B41FA5}">
                      <a16:colId xmlns:a16="http://schemas.microsoft.com/office/drawing/2014/main" val="20002"/>
                    </a:ext>
                  </a:extLst>
                </a:gridCol>
                <a:gridCol w="2007119">
                  <a:extLst>
                    <a:ext uri="{9D8B030D-6E8A-4147-A177-3AD203B41FA5}">
                      <a16:colId xmlns:a16="http://schemas.microsoft.com/office/drawing/2014/main" val="20003"/>
                    </a:ext>
                  </a:extLst>
                </a:gridCol>
                <a:gridCol w="1824653">
                  <a:extLst>
                    <a:ext uri="{9D8B030D-6E8A-4147-A177-3AD203B41FA5}">
                      <a16:colId xmlns:a16="http://schemas.microsoft.com/office/drawing/2014/main" val="20004"/>
                    </a:ext>
                  </a:extLst>
                </a:gridCol>
              </a:tblGrid>
              <a:tr h="249395">
                <a:tc>
                  <a:txBody>
                    <a:bodyPr/>
                    <a:lstStyle/>
                    <a:p>
                      <a:pPr algn="l" fontAlgn="b"/>
                      <a:r>
                        <a:rPr lang="en-ZA" sz="1600" b="1" u="none" strike="noStrike" dirty="0">
                          <a:effectLst/>
                          <a:latin typeface="Arial" panose="020B0604020202020204" pitchFamily="34" charset="0"/>
                          <a:cs typeface="Arial" panose="020B0604020202020204" pitchFamily="34" charset="0"/>
                        </a:rPr>
                        <a:t>MTSF PRIORITY</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3890" marR="3890" marT="3890" marB="0" anchor="b">
                    <a:solidFill>
                      <a:schemeClr val="accent3">
                        <a:lumMod val="75000"/>
                      </a:schemeClr>
                    </a:solidFill>
                  </a:tcPr>
                </a:tc>
                <a:tc gridSpan="3">
                  <a:txBody>
                    <a:bodyPr/>
                    <a:lstStyle/>
                    <a:p>
                      <a:pPr algn="l" fontAlgn="b"/>
                      <a:r>
                        <a:rPr lang="en-GB" sz="1600" b="1" i="0" u="none" strike="noStrike" dirty="0">
                          <a:solidFill>
                            <a:srgbClr val="000000"/>
                          </a:solidFill>
                          <a:effectLst/>
                          <a:latin typeface="Arial" panose="020B0604020202020204" pitchFamily="34" charset="0"/>
                          <a:cs typeface="Arial" panose="020B0604020202020204" pitchFamily="34" charset="0"/>
                        </a:rPr>
                        <a:t>PRIORITY 1: A CAPABLE, ETHICAL AND DEVELOPMENTAL STATE</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3890" marR="3890" marT="3890" marB="0" anchor="b">
                    <a:solidFill>
                      <a:schemeClr val="accent3">
                        <a:lumMod val="75000"/>
                      </a:schemeClr>
                    </a:solidFill>
                  </a:tcPr>
                </a:tc>
                <a:tc hMerge="1">
                  <a:txBody>
                    <a:bodyPr/>
                    <a:lstStyle/>
                    <a:p>
                      <a:pPr algn="l" fontAlgn="b"/>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3890" marR="3890" marT="3890" marB="0" anchor="b"/>
                </a:tc>
                <a:tc hMerge="1">
                  <a:txBody>
                    <a:bodyPr/>
                    <a:lstStyle/>
                    <a:p>
                      <a:pPr algn="l" fontAlgn="b"/>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3890" marR="3890" marT="3890" marB="0" anchor="b"/>
                </a:tc>
                <a:extLst>
                  <a:ext uri="{0D108BD9-81ED-4DB2-BD59-A6C34878D82A}">
                    <a16:rowId xmlns:a16="http://schemas.microsoft.com/office/drawing/2014/main" val="10000"/>
                  </a:ext>
                </a:extLst>
              </a:tr>
              <a:tr h="451893">
                <a:tc>
                  <a:txBody>
                    <a:bodyPr/>
                    <a:lstStyle/>
                    <a:p>
                      <a:pPr algn="l" fontAlgn="b"/>
                      <a:r>
                        <a:rPr lang="en-ZA" sz="1600" b="1" u="none" strike="noStrike" dirty="0">
                          <a:effectLst/>
                          <a:latin typeface="Arial" panose="020B0604020202020204" pitchFamily="34" charset="0"/>
                          <a:cs typeface="Arial" panose="020B0604020202020204" pitchFamily="34" charset="0"/>
                        </a:rPr>
                        <a:t>OUTCOME</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3890" marR="3890" marT="3890" marB="0" anchor="b">
                    <a:solidFill>
                      <a:schemeClr val="accent3">
                        <a:lumMod val="60000"/>
                        <a:lumOff val="40000"/>
                      </a:schemeClr>
                    </a:solidFill>
                  </a:tcPr>
                </a:tc>
                <a:tc>
                  <a:txBody>
                    <a:bodyPr/>
                    <a:lstStyle/>
                    <a:p>
                      <a:pPr algn="l" fontAlgn="b"/>
                      <a:r>
                        <a:rPr lang="en-ZA" sz="1600" b="1" u="none" strike="noStrike" dirty="0">
                          <a:effectLst/>
                          <a:latin typeface="Arial" panose="020B0604020202020204" pitchFamily="34" charset="0"/>
                          <a:cs typeface="Arial" panose="020B0604020202020204" pitchFamily="34" charset="0"/>
                        </a:rPr>
                        <a:t>OUTCOME INDICATOR</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3890" marR="3890" marT="3890" marB="0" anchor="b">
                    <a:solidFill>
                      <a:schemeClr val="accent3">
                        <a:lumMod val="60000"/>
                        <a:lumOff val="40000"/>
                      </a:schemeClr>
                    </a:solidFill>
                  </a:tcPr>
                </a:tc>
                <a:tc>
                  <a:txBody>
                    <a:bodyPr/>
                    <a:lstStyle/>
                    <a:p>
                      <a:pPr algn="l" fontAlgn="b"/>
                      <a:r>
                        <a:rPr lang="en-ZA" sz="1600" b="1" u="none" strike="noStrike" dirty="0">
                          <a:effectLst/>
                          <a:latin typeface="Arial" panose="020B0604020202020204" pitchFamily="34" charset="0"/>
                          <a:cs typeface="Arial" panose="020B0604020202020204" pitchFamily="34" charset="0"/>
                        </a:rPr>
                        <a:t>BASELINE</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3890" marR="3890" marT="3890" marB="0" anchor="b">
                    <a:solidFill>
                      <a:schemeClr val="accent3">
                        <a:lumMod val="60000"/>
                        <a:lumOff val="40000"/>
                      </a:schemeClr>
                    </a:solidFill>
                  </a:tcPr>
                </a:tc>
                <a:tc>
                  <a:txBody>
                    <a:bodyPr/>
                    <a:lstStyle/>
                    <a:p>
                      <a:pPr algn="l" fontAlgn="b"/>
                      <a:r>
                        <a:rPr lang="en-ZA" sz="1600" b="1" u="none" strike="noStrike" dirty="0">
                          <a:effectLst/>
                          <a:latin typeface="Arial" panose="020B0604020202020204" pitchFamily="34" charset="0"/>
                          <a:cs typeface="Arial" panose="020B0604020202020204" pitchFamily="34" charset="0"/>
                        </a:rPr>
                        <a:t>5 YEAR TARGET</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3890" marR="3890" marT="3890" marB="0" anchor="b">
                    <a:solidFill>
                      <a:schemeClr val="accent3">
                        <a:lumMod val="60000"/>
                        <a:lumOff val="40000"/>
                      </a:schemeClr>
                    </a:solidFill>
                  </a:tcPr>
                </a:tc>
                <a:extLst>
                  <a:ext uri="{0D108BD9-81ED-4DB2-BD59-A6C34878D82A}">
                    <a16:rowId xmlns:a16="http://schemas.microsoft.com/office/drawing/2014/main" val="1106068332"/>
                  </a:ext>
                </a:extLst>
              </a:tr>
              <a:tr h="669188">
                <a:tc rowSpan="3">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Improved financial management in Departments, Public Entities and Municipalities</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3890" marR="3890" marT="3890" marB="0" anchor="b">
                    <a:solidFill>
                      <a:schemeClr val="accent3">
                        <a:lumMod val="40000"/>
                        <a:lumOff val="60000"/>
                      </a:schemeClr>
                    </a:solidFill>
                  </a:tcPr>
                </a:tc>
                <a:tc>
                  <a:txBody>
                    <a:bodyPr/>
                    <a:lstStyle/>
                    <a:p>
                      <a:pPr algn="l" fontAlgn="t"/>
                      <a:r>
                        <a:rPr lang="en-GB" sz="1600" b="0" i="0" u="none" strike="noStrike" dirty="0">
                          <a:solidFill>
                            <a:srgbClr val="000000"/>
                          </a:solidFill>
                          <a:effectLst/>
                          <a:latin typeface="Arial" panose="020B0604020202020204" pitchFamily="34" charset="0"/>
                          <a:cs typeface="Arial" panose="020B0604020202020204" pitchFamily="34" charset="0"/>
                        </a:rPr>
                        <a:t>Number of municipalities with adopted funded budget</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3890" marR="3890" marT="3890" marB="0">
                    <a:solidFill>
                      <a:schemeClr val="accent3">
                        <a:lumMod val="40000"/>
                        <a:lumOff val="60000"/>
                      </a:schemeClr>
                    </a:solidFill>
                  </a:tcPr>
                </a:tc>
                <a:tc>
                  <a:txBody>
                    <a:bodyPr/>
                    <a:lstStyle/>
                    <a:p>
                      <a:pPr algn="l" fontAlgn="ctr"/>
                      <a:r>
                        <a:rPr lang="en-GB" sz="1600" b="0" i="0" u="none" strike="noStrike" dirty="0">
                          <a:solidFill>
                            <a:srgbClr val="000000"/>
                          </a:solidFill>
                          <a:effectLst/>
                          <a:latin typeface="Arial" panose="020B0604020202020204" pitchFamily="34" charset="0"/>
                          <a:cs typeface="Arial" panose="020B0604020202020204" pitchFamily="34" charset="0"/>
                        </a:rPr>
                        <a:t>3 municipalities with funded Budgets</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3890" marR="3890" marT="3890" marB="0" anchor="ctr">
                    <a:solidFill>
                      <a:schemeClr val="accent3">
                        <a:lumMod val="40000"/>
                        <a:lumOff val="60000"/>
                      </a:schemeClr>
                    </a:solidFill>
                  </a:tcPr>
                </a:tc>
                <a:tc>
                  <a:txBody>
                    <a:bodyPr/>
                    <a:lstStyle/>
                    <a:p>
                      <a:pPr algn="l" fontAlgn="ctr"/>
                      <a:r>
                        <a:rPr lang="en-ZA" sz="1600" b="0" i="0" u="none" strike="noStrike" dirty="0">
                          <a:solidFill>
                            <a:srgbClr val="000000"/>
                          </a:solidFill>
                          <a:effectLst/>
                          <a:latin typeface="Arial" panose="020B0604020202020204" pitchFamily="34" charset="0"/>
                          <a:cs typeface="Arial" panose="020B0604020202020204" pitchFamily="34" charset="0"/>
                        </a:rPr>
                        <a:t>22 Municipalities</a:t>
                      </a:r>
                    </a:p>
                  </a:txBody>
                  <a:tcPr marL="3890" marR="3890" marT="3890" marB="0" anchor="ctr">
                    <a:solidFill>
                      <a:schemeClr val="accent3">
                        <a:lumMod val="40000"/>
                        <a:lumOff val="60000"/>
                      </a:schemeClr>
                    </a:solidFill>
                  </a:tcPr>
                </a:tc>
                <a:extLst>
                  <a:ext uri="{0D108BD9-81ED-4DB2-BD59-A6C34878D82A}">
                    <a16:rowId xmlns:a16="http://schemas.microsoft.com/office/drawing/2014/main" val="10001"/>
                  </a:ext>
                </a:extLst>
              </a:tr>
              <a:tr h="835821">
                <a:tc vMerge="1">
                  <a:txBody>
                    <a:bodyPr/>
                    <a:lstStyle/>
                    <a:p>
                      <a:pPr algn="l"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3890" marR="3890" marT="3890" marB="0" anchor="b"/>
                </a:tc>
                <a:tc>
                  <a:txBody>
                    <a:bodyPr/>
                    <a:lstStyle/>
                    <a:p>
                      <a:pPr algn="l" fontAlgn="ctr"/>
                      <a:r>
                        <a:rPr lang="en-GB" sz="1600" b="0" i="0" u="none" strike="noStrike" dirty="0">
                          <a:solidFill>
                            <a:srgbClr val="000000"/>
                          </a:solidFill>
                          <a:effectLst/>
                          <a:latin typeface="Arial" panose="020B0604020202020204" pitchFamily="34" charset="0"/>
                          <a:cs typeface="Arial" panose="020B0604020202020204" pitchFamily="34" charset="0"/>
                        </a:rPr>
                        <a:t>Number of municipalities with improved audit outcomes</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3890" marR="3890" marT="3890" marB="0" anchor="ctr">
                    <a:solidFill>
                      <a:schemeClr val="accent3">
                        <a:lumMod val="40000"/>
                        <a:lumOff val="60000"/>
                      </a:schemeClr>
                    </a:solidFill>
                  </a:tcPr>
                </a:tc>
                <a:tc>
                  <a:txBody>
                    <a:bodyPr/>
                    <a:lstStyle/>
                    <a:p>
                      <a:pPr algn="l" fontAlgn="ctr"/>
                      <a:r>
                        <a:rPr lang="en-GB" sz="1600" b="0" i="0" u="none" strike="noStrike" dirty="0">
                          <a:solidFill>
                            <a:srgbClr val="000000"/>
                          </a:solidFill>
                          <a:effectLst/>
                          <a:latin typeface="Arial" panose="020B0604020202020204" pitchFamily="34" charset="0"/>
                          <a:cs typeface="Arial" panose="020B0604020202020204" pitchFamily="34" charset="0"/>
                        </a:rPr>
                        <a:t>0x Clean</a:t>
                      </a:r>
                    </a:p>
                    <a:p>
                      <a:pPr algn="l" fontAlgn="ctr"/>
                      <a:r>
                        <a:rPr lang="en-GB" sz="1600" b="0" i="0" u="none" strike="noStrike" dirty="0">
                          <a:solidFill>
                            <a:srgbClr val="000000"/>
                          </a:solidFill>
                          <a:effectLst/>
                          <a:latin typeface="Arial" panose="020B0604020202020204" pitchFamily="34" charset="0"/>
                          <a:cs typeface="Arial" panose="020B0604020202020204" pitchFamily="34" charset="0"/>
                        </a:rPr>
                        <a:t>0x Unqualified</a:t>
                      </a:r>
                    </a:p>
                    <a:p>
                      <a:pPr algn="l" fontAlgn="ctr"/>
                      <a:r>
                        <a:rPr lang="en-GB" sz="1600" b="0" i="0" u="none" strike="noStrike" dirty="0">
                          <a:solidFill>
                            <a:srgbClr val="000000"/>
                          </a:solidFill>
                          <a:effectLst/>
                          <a:latin typeface="Arial" panose="020B0604020202020204" pitchFamily="34" charset="0"/>
                          <a:cs typeface="Arial" panose="020B0604020202020204" pitchFamily="34" charset="0"/>
                        </a:rPr>
                        <a:t>8x Qualified</a:t>
                      </a:r>
                    </a:p>
                    <a:p>
                      <a:pPr algn="l" fontAlgn="ctr"/>
                      <a:r>
                        <a:rPr lang="en-GB" sz="1600" b="0" i="0" u="none" strike="noStrike" dirty="0">
                          <a:solidFill>
                            <a:srgbClr val="000000"/>
                          </a:solidFill>
                          <a:effectLst/>
                          <a:latin typeface="Arial" panose="020B0604020202020204" pitchFamily="34" charset="0"/>
                          <a:cs typeface="Arial" panose="020B0604020202020204" pitchFamily="34" charset="0"/>
                        </a:rPr>
                        <a:t>8x Disclaimer</a:t>
                      </a:r>
                    </a:p>
                    <a:p>
                      <a:pPr algn="l" fontAlgn="ctr"/>
                      <a:r>
                        <a:rPr lang="en-GB" sz="1600" b="0" i="0" u="none" strike="noStrike" dirty="0">
                          <a:solidFill>
                            <a:srgbClr val="000000"/>
                          </a:solidFill>
                          <a:effectLst/>
                          <a:latin typeface="Arial" panose="020B0604020202020204" pitchFamily="34" charset="0"/>
                          <a:cs typeface="Arial" panose="020B0604020202020204" pitchFamily="34" charset="0"/>
                        </a:rPr>
                        <a:t>6x Outstanding</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3890" marR="3890" marT="3890" marB="0" anchor="ctr">
                    <a:solidFill>
                      <a:schemeClr val="accent3">
                        <a:lumMod val="40000"/>
                        <a:lumOff val="60000"/>
                      </a:schemeClr>
                    </a:solidFill>
                  </a:tcPr>
                </a:tc>
                <a:tc>
                  <a:txBody>
                    <a:bodyPr/>
                    <a:lstStyle/>
                    <a:p>
                      <a:pPr algn="l" fontAlgn="ctr"/>
                      <a:r>
                        <a:rPr lang="en-GB" sz="1600" b="0" i="0" u="none" strike="noStrike" dirty="0">
                          <a:solidFill>
                            <a:srgbClr val="000000"/>
                          </a:solidFill>
                          <a:effectLst/>
                          <a:latin typeface="Arial" panose="020B0604020202020204" pitchFamily="34" charset="0"/>
                          <a:cs typeface="Arial" panose="020B0604020202020204" pitchFamily="34" charset="0"/>
                        </a:rPr>
                        <a:t>6x Unqualified</a:t>
                      </a:r>
                    </a:p>
                    <a:p>
                      <a:pPr algn="l" fontAlgn="ctr"/>
                      <a:r>
                        <a:rPr lang="en-GB" sz="1600" b="0" i="0" u="none" strike="noStrike" dirty="0">
                          <a:solidFill>
                            <a:srgbClr val="000000"/>
                          </a:solidFill>
                          <a:effectLst/>
                          <a:latin typeface="Arial" panose="020B0604020202020204" pitchFamily="34" charset="0"/>
                          <a:cs typeface="Arial" panose="020B0604020202020204" pitchFamily="34" charset="0"/>
                        </a:rPr>
                        <a:t>12x Qualified</a:t>
                      </a:r>
                    </a:p>
                    <a:p>
                      <a:pPr algn="l" fontAlgn="ctr"/>
                      <a:r>
                        <a:rPr lang="en-GB" sz="1600" b="0" i="0" u="none" strike="noStrike" dirty="0">
                          <a:solidFill>
                            <a:srgbClr val="000000"/>
                          </a:solidFill>
                          <a:effectLst/>
                          <a:latin typeface="Arial" panose="020B0604020202020204" pitchFamily="34" charset="0"/>
                          <a:cs typeface="Arial" panose="020B0604020202020204" pitchFamily="34" charset="0"/>
                        </a:rPr>
                        <a:t>4x Disclaimer</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3890" marR="3890" marT="3890" marB="0" anchor="ctr">
                    <a:solidFill>
                      <a:schemeClr val="accent3">
                        <a:lumMod val="40000"/>
                        <a:lumOff val="60000"/>
                      </a:schemeClr>
                    </a:solidFill>
                  </a:tcPr>
                </a:tc>
                <a:extLst>
                  <a:ext uri="{0D108BD9-81ED-4DB2-BD59-A6C34878D82A}">
                    <a16:rowId xmlns:a16="http://schemas.microsoft.com/office/drawing/2014/main" val="10002"/>
                  </a:ext>
                </a:extLst>
              </a:tr>
              <a:tr h="602015">
                <a:tc vMerge="1">
                  <a:txBody>
                    <a:bodyPr/>
                    <a:lstStyle/>
                    <a:p>
                      <a:pPr algn="just" fontAlgn="ct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3890" marR="3890" marT="3890" marB="0" anchor="ctr"/>
                </a:tc>
                <a:tc>
                  <a:txBody>
                    <a:bodyPr/>
                    <a:lstStyle/>
                    <a:p>
                      <a:pPr algn="l" fontAlgn="ctr"/>
                      <a:r>
                        <a:rPr lang="en-GB" sz="1600" b="0" i="0" u="none" strike="noStrike" dirty="0">
                          <a:solidFill>
                            <a:srgbClr val="000000"/>
                          </a:solidFill>
                          <a:effectLst/>
                          <a:latin typeface="Arial" panose="020B0604020202020204" pitchFamily="34" charset="0"/>
                          <a:cs typeface="Arial" panose="020B0604020202020204" pitchFamily="34" charset="0"/>
                        </a:rPr>
                        <a:t>Number of municipalities without financial crisis</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3890" marR="3890" marT="3890" marB="0" anchor="ctr">
                    <a:solidFill>
                      <a:schemeClr val="accent3">
                        <a:lumMod val="40000"/>
                        <a:lumOff val="60000"/>
                      </a:schemeClr>
                    </a:solidFill>
                  </a:tcPr>
                </a:tc>
                <a:tc>
                  <a:txBody>
                    <a:bodyPr/>
                    <a:lstStyle/>
                    <a:p>
                      <a:pPr algn="l" fontAlgn="t"/>
                      <a:r>
                        <a:rPr lang="en-US" sz="1600" b="0" i="0" u="none" strike="noStrike" dirty="0">
                          <a:solidFill>
                            <a:srgbClr val="000000"/>
                          </a:solidFill>
                          <a:effectLst/>
                          <a:latin typeface="Arial" panose="020B0604020202020204" pitchFamily="34" charset="0"/>
                          <a:cs typeface="Arial" panose="020B0604020202020204" pitchFamily="34" charset="0"/>
                        </a:rPr>
                        <a:t>9</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3890" marR="3890" marT="3890" marB="0">
                    <a:solidFill>
                      <a:schemeClr val="accent3">
                        <a:lumMod val="40000"/>
                        <a:lumOff val="60000"/>
                      </a:schemeClr>
                    </a:solidFill>
                  </a:tcPr>
                </a:tc>
                <a:tc>
                  <a:txBody>
                    <a:bodyPr/>
                    <a:lstStyle/>
                    <a:p>
                      <a:pPr algn="l" fontAlgn="ctr"/>
                      <a:r>
                        <a:rPr lang="en-ZA" sz="1600" b="0" i="0" u="none" strike="noStrike" dirty="0">
                          <a:solidFill>
                            <a:srgbClr val="000000"/>
                          </a:solidFill>
                          <a:effectLst/>
                          <a:latin typeface="Arial" panose="020B0604020202020204" pitchFamily="34" charset="0"/>
                          <a:cs typeface="Arial" panose="020B0604020202020204" pitchFamily="34" charset="0"/>
                        </a:rPr>
                        <a:t>16</a:t>
                      </a:r>
                    </a:p>
                  </a:txBody>
                  <a:tcPr marL="3890" marR="3890" marT="3890" marB="0" anchor="ctr">
                    <a:solidFill>
                      <a:schemeClr val="accent3">
                        <a:lumMod val="40000"/>
                        <a:lumOff val="60000"/>
                      </a:schemeClr>
                    </a:solidFill>
                  </a:tcPr>
                </a:tc>
                <a:extLst>
                  <a:ext uri="{0D108BD9-81ED-4DB2-BD59-A6C34878D82A}">
                    <a16:rowId xmlns:a16="http://schemas.microsoft.com/office/drawing/2014/main" val="10003"/>
                  </a:ext>
                </a:extLst>
              </a:tr>
            </a:tbl>
          </a:graphicData>
        </a:graphic>
      </p:graphicFrame>
      <p:sp>
        <p:nvSpPr>
          <p:cNvPr id="2" name="Slide Number Placeholder 2">
            <a:extLst>
              <a:ext uri="{FF2B5EF4-FFF2-40B4-BE49-F238E27FC236}">
                <a16:creationId xmlns:a16="http://schemas.microsoft.com/office/drawing/2014/main" id="{21609C8D-FC65-CFB6-EFD3-17D022393ED0}"/>
              </a:ext>
            </a:extLst>
          </p:cNvPr>
          <p:cNvSpPr>
            <a:spLocks noGrp="1"/>
          </p:cNvSpPr>
          <p:nvPr>
            <p:ph type="sldNum" sz="quarter" idx="12"/>
          </p:nvPr>
        </p:nvSpPr>
        <p:spPr>
          <a:xfrm>
            <a:off x="8460432" y="188640"/>
            <a:ext cx="549424" cy="365125"/>
          </a:xfrm>
        </p:spPr>
        <p:txBody>
          <a:bodyPr/>
          <a:lstStyle/>
          <a:p>
            <a:fld id="{61D74632-5AF5-49E1-8345-0D25A626A076}" type="slidenum">
              <a:rPr lang="en-ZA" smtClean="0"/>
              <a:pPr/>
              <a:t>28</a:t>
            </a:fld>
            <a:endParaRPr lang="en-ZA" dirty="0"/>
          </a:p>
        </p:txBody>
      </p:sp>
      <p:sp>
        <p:nvSpPr>
          <p:cNvPr id="8" name="TextBox 7">
            <a:extLst>
              <a:ext uri="{FF2B5EF4-FFF2-40B4-BE49-F238E27FC236}">
                <a16:creationId xmlns:a16="http://schemas.microsoft.com/office/drawing/2014/main" id="{5FC240A5-3D98-0A0C-E12E-6CE84DDFCE52}"/>
              </a:ext>
            </a:extLst>
          </p:cNvPr>
          <p:cNvSpPr txBox="1"/>
          <p:nvPr/>
        </p:nvSpPr>
        <p:spPr>
          <a:xfrm>
            <a:off x="107504" y="4867126"/>
            <a:ext cx="8758336" cy="2308324"/>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 strategy is developed in line with the six National Treasury game changers, PT equally conform to the medium-term strategic framework priority.</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PT also conducted the webinar with municipality and workshopped on the six game changers.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4533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4CDD31-E0A7-61BA-E7DF-CEE29C318A9A}"/>
              </a:ext>
            </a:extLst>
          </p:cNvPr>
          <p:cNvSpPr txBox="1">
            <a:spLocks/>
          </p:cNvSpPr>
          <p:nvPr/>
        </p:nvSpPr>
        <p:spPr>
          <a:xfrm>
            <a:off x="2627784" y="118069"/>
            <a:ext cx="6048672" cy="53903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800" b="1" i="0" u="none" strike="noStrike" kern="1200" cap="none" spc="0" normalizeH="0" baseline="0" noProof="0" dirty="0">
              <a:ln>
                <a:noFill/>
              </a:ln>
              <a:solidFill>
                <a:srgbClr val="000000"/>
              </a:solidFill>
              <a:effectLst/>
              <a:uLnTx/>
              <a:uFillTx/>
              <a:latin typeface="Verdana"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62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cs typeface="Arial" panose="020B0604020202020204" pitchFamily="34" charset="0"/>
              </a:rPr>
              <a:t>UNFUNDED BUDGET </a:t>
            </a:r>
            <a:r>
              <a:rPr kumimoji="0" lang="en-ZA" sz="62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TREND</a:t>
            </a:r>
            <a:r>
              <a:rPr kumimoji="0" lang="en-ZA" sz="62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cs typeface="Arial" panose="020B0604020202020204" pitchFamily="34" charset="0"/>
              </a:rPr>
              <a:t> ANALYSIS OVER 5 YEARS</a:t>
            </a:r>
            <a:endParaRPr kumimoji="0" lang="en-ZA" sz="6200" b="1" i="1" u="none" strike="noStrike" kern="1200" cap="small" spc="0" normalizeH="0" baseline="0" noProof="0" dirty="0">
              <a:ln>
                <a:noFill/>
              </a:ln>
              <a:solidFill>
                <a:srgbClr val="4BACC6">
                  <a:lumMod val="50000"/>
                </a:srgbClr>
              </a:solidFill>
              <a:effectLst>
                <a:outerShdw blurRad="38100" dist="38100" dir="2700000" algn="tl">
                  <a:srgbClr val="000000">
                    <a:alpha val="43137"/>
                  </a:srgbClr>
                </a:outerShdw>
              </a:effectLst>
              <a:uLnTx/>
              <a:uFillTx/>
              <a:cs typeface="Arial" panose="020B0604020202020204" pitchFamily="34" charset="0"/>
            </a:endParaRPr>
          </a:p>
        </p:txBody>
      </p:sp>
      <p:sp>
        <p:nvSpPr>
          <p:cNvPr id="12" name="Content Placeholder 2">
            <a:extLst>
              <a:ext uri="{FF2B5EF4-FFF2-40B4-BE49-F238E27FC236}">
                <a16:creationId xmlns:a16="http://schemas.microsoft.com/office/drawing/2014/main" id="{CC4743A5-DCBF-07DF-A1C9-55CE994805BA}"/>
              </a:ext>
            </a:extLst>
          </p:cNvPr>
          <p:cNvSpPr txBox="1">
            <a:spLocks/>
          </p:cNvSpPr>
          <p:nvPr/>
        </p:nvSpPr>
        <p:spPr>
          <a:xfrm>
            <a:off x="6300192" y="875347"/>
            <a:ext cx="2709664" cy="5577989"/>
          </a:xfrm>
          <a:prstGeom prst="rect">
            <a:avLst/>
          </a:prstGeom>
          <a:solidFill>
            <a:schemeClr val="accent3">
              <a:lumMod val="20000"/>
              <a:lumOff val="80000"/>
            </a:schemeClr>
          </a:solidFill>
          <a:ln>
            <a:solidFill>
              <a:srgbClr val="00B050"/>
            </a:solidFill>
          </a:ln>
        </p:spPr>
        <p:txBody>
          <a:bodyPr vert="horz" lIns="68580" tIns="34290" rIns="68580" bIns="3429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4625" marR="0" lvl="0" indent="-174625"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4625" indent="-174625" algn="just" defTabSz="685800">
              <a:defRPr/>
            </a:pPr>
            <a:r>
              <a:rPr lang="en-GB" sz="1400" dirty="0">
                <a:solidFill>
                  <a:prstClr val="black"/>
                </a:solidFill>
                <a:latin typeface="Arial" panose="020B0604020202020204" pitchFamily="34" charset="0"/>
                <a:cs typeface="Arial" panose="020B0604020202020204" pitchFamily="34" charset="0"/>
              </a:rPr>
              <a:t>15 municipalities have adopted an unfunded budget in terms of the Municipal Budget and Reporting Regulations (MBRR) during 2022/23 financial year.</a:t>
            </a:r>
          </a:p>
          <a:p>
            <a:pPr marL="174625" indent="-174625" algn="just" defTabSz="685800">
              <a:defRPr/>
            </a:pPr>
            <a:r>
              <a:rPr lang="en-GB" sz="1400" dirty="0">
                <a:latin typeface="Arial" panose="020B0604020202020204" pitchFamily="34" charset="0"/>
                <a:cs typeface="Arial" panose="020B0604020202020204" pitchFamily="34" charset="0"/>
              </a:rPr>
              <a:t>The council and administration continue to commit the municipalities in financial distress even before the start of the financial year by approving unfunded budget.</a:t>
            </a:r>
          </a:p>
          <a:p>
            <a:pPr marL="174625" indent="-174625" algn="just" defTabSz="685800">
              <a:defRPr/>
            </a:pPr>
            <a:r>
              <a:rPr lang="en-GB" sz="1400" dirty="0">
                <a:solidFill>
                  <a:prstClr val="black"/>
                </a:solidFill>
                <a:latin typeface="Arial" panose="020B0604020202020204" pitchFamily="34" charset="0"/>
                <a:cs typeface="Arial" panose="020B0604020202020204" pitchFamily="34" charset="0"/>
              </a:rPr>
              <a:t>While seven (7) municipalities  were able to adopt a funded budget consistently over three consecutive financial years up to 2022/23</a:t>
            </a:r>
          </a:p>
          <a:p>
            <a:pPr marL="174625" indent="-174625" algn="just" defTabSz="685800">
              <a:defRPr/>
            </a:pPr>
            <a:r>
              <a:rPr lang="en-GB" sz="1400" dirty="0">
                <a:solidFill>
                  <a:prstClr val="black"/>
                </a:solidFill>
                <a:latin typeface="Arial" panose="020B0604020202020204" pitchFamily="34" charset="0"/>
                <a:cs typeface="Arial" panose="020B0604020202020204" pitchFamily="34" charset="0"/>
              </a:rPr>
              <a:t>15 municipalities in the province “live beyond their means”.  When the assumed revenue collection does not materialise during the financial year, the municipality continues to spend regardless of this fact.</a:t>
            </a:r>
          </a:p>
          <a:p>
            <a:pPr marL="174625" indent="-174625" algn="just" defTabSz="685800">
              <a:defRPr/>
            </a:pPr>
            <a:r>
              <a:rPr lang="en-GB" sz="1400" dirty="0">
                <a:solidFill>
                  <a:prstClr val="black"/>
                </a:solidFill>
                <a:latin typeface="Arial" panose="020B0604020202020204" pitchFamily="34" charset="0"/>
                <a:cs typeface="Arial" panose="020B0604020202020204" pitchFamily="34" charset="0"/>
              </a:rPr>
              <a:t>All 15 municipalities were directed to develop and approve a financial/funding plan to address the unfunded portion over a period of three (3) years</a:t>
            </a:r>
          </a:p>
          <a:p>
            <a:pPr marL="0" marR="0" lvl="0" indent="0" algn="just" defTabSz="914400" rtl="0" eaLnBrk="1" fontAlgn="auto" latinLnBrk="0" hangingPunct="1">
              <a:lnSpc>
                <a:spcPct val="100000"/>
              </a:lnSpc>
              <a:spcBef>
                <a:spcPct val="20000"/>
              </a:spcBef>
              <a:spcAft>
                <a:spcPts val="0"/>
              </a:spcAft>
              <a:buClrTx/>
              <a:buSz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5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ZA"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 name="Content Placeholder 3">
            <a:extLst>
              <a:ext uri="{FF2B5EF4-FFF2-40B4-BE49-F238E27FC236}">
                <a16:creationId xmlns:a16="http://schemas.microsoft.com/office/drawing/2014/main" id="{4A64DC72-2B97-61EF-0682-297690DF5194}"/>
              </a:ext>
            </a:extLst>
          </p:cNvPr>
          <p:cNvPicPr>
            <a:picLocks noGrp="1" noChangeAspect="1"/>
          </p:cNvPicPr>
          <p:nvPr/>
        </p:nvPicPr>
        <p:blipFill>
          <a:blip r:embed="rId3"/>
          <a:stretch>
            <a:fillRect/>
          </a:stretch>
        </p:blipFill>
        <p:spPr>
          <a:xfrm>
            <a:off x="395536" y="812546"/>
            <a:ext cx="5904656" cy="5640790"/>
          </a:xfrm>
          <a:prstGeom prst="rect">
            <a:avLst/>
          </a:prstGeom>
        </p:spPr>
      </p:pic>
      <p:sp>
        <p:nvSpPr>
          <p:cNvPr id="4" name="Slide Number Placeholder 2">
            <a:extLst>
              <a:ext uri="{FF2B5EF4-FFF2-40B4-BE49-F238E27FC236}">
                <a16:creationId xmlns:a16="http://schemas.microsoft.com/office/drawing/2014/main" id="{EF4CDBCA-9053-F698-F2CD-11EDE935EF60}"/>
              </a:ext>
            </a:extLst>
          </p:cNvPr>
          <p:cNvSpPr>
            <a:spLocks noGrp="1"/>
          </p:cNvSpPr>
          <p:nvPr>
            <p:ph type="sldNum" sz="quarter" idx="12"/>
          </p:nvPr>
        </p:nvSpPr>
        <p:spPr>
          <a:xfrm>
            <a:off x="8460432" y="188640"/>
            <a:ext cx="549424" cy="365125"/>
          </a:xfrm>
        </p:spPr>
        <p:txBody>
          <a:bodyPr/>
          <a:lstStyle/>
          <a:p>
            <a:fld id="{61D74632-5AF5-49E1-8345-0D25A626A076}" type="slidenum">
              <a:rPr lang="en-ZA" smtClean="0"/>
              <a:pPr/>
              <a:t>29</a:t>
            </a:fld>
            <a:endParaRPr lang="en-ZA" dirty="0"/>
          </a:p>
        </p:txBody>
      </p:sp>
    </p:spTree>
    <p:extLst>
      <p:ext uri="{BB962C8B-B14F-4D97-AF65-F5344CB8AC3E}">
        <p14:creationId xmlns:p14="http://schemas.microsoft.com/office/powerpoint/2010/main" val="1757050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524" y="1124744"/>
            <a:ext cx="8568952" cy="5613845"/>
          </a:xfrm>
          <a:prstGeom prst="rect">
            <a:avLst/>
          </a:prstGeom>
        </p:spPr>
        <p:txBody>
          <a:bodyPr wrap="square">
            <a:spAutoFit/>
          </a:bodyPr>
          <a:lstStyle/>
          <a:p>
            <a:pPr marL="285750" indent="-285750" algn="just">
              <a:lnSpc>
                <a:spcPct val="150000"/>
              </a:lnSpc>
              <a:buFont typeface="Arial" panose="020B0604020202020204" pitchFamily="34" charset="0"/>
              <a:buChar char="•"/>
              <a:defRPr/>
            </a:pPr>
            <a:r>
              <a:rPr lang="en-GB" sz="2000" kern="0" dirty="0">
                <a:solidFill>
                  <a:prstClr val="black"/>
                </a:solidFill>
                <a:latin typeface="Arial" panose="020B0604020202020204" pitchFamily="34" charset="0"/>
                <a:ea typeface="Calibri" panose="020F0502020204030204" pitchFamily="34" charset="0"/>
                <a:cs typeface="Arial" panose="020B0604020202020204" pitchFamily="34" charset="0"/>
              </a:rPr>
              <a:t>State of Municipalities facing instability and Support </a:t>
            </a:r>
          </a:p>
          <a:p>
            <a:pPr marL="285750" indent="-285750" algn="just">
              <a:lnSpc>
                <a:spcPct val="150000"/>
              </a:lnSpc>
              <a:buFont typeface="Arial" panose="020B0604020202020204" pitchFamily="34" charset="0"/>
              <a:buChar char="•"/>
              <a:defRPr/>
            </a:pPr>
            <a:r>
              <a:rPr lang="en-GB" sz="2000" kern="0" dirty="0">
                <a:solidFill>
                  <a:prstClr val="black"/>
                </a:solidFill>
                <a:latin typeface="Arial" panose="020B0604020202020204" pitchFamily="34" charset="0"/>
                <a:ea typeface="Calibri" panose="020F0502020204030204" pitchFamily="34" charset="0"/>
                <a:cs typeface="Arial" panose="020B0604020202020204" pitchFamily="34" charset="0"/>
              </a:rPr>
              <a:t>Financial Management Overview</a:t>
            </a:r>
          </a:p>
          <a:p>
            <a:pPr marL="285750" indent="-285750" algn="just">
              <a:lnSpc>
                <a:spcPct val="150000"/>
              </a:lnSpc>
              <a:buFont typeface="Arial" panose="020B0604020202020204" pitchFamily="34" charset="0"/>
              <a:buChar char="•"/>
              <a:defRPr/>
            </a:pPr>
            <a:r>
              <a:rPr lang="en-US" altLang="en-US" sz="2000" kern="0" dirty="0">
                <a:solidFill>
                  <a:prstClr val="black"/>
                </a:solidFill>
                <a:latin typeface="Arial" panose="020B0604020202020204" pitchFamily="34" charset="0"/>
                <a:cs typeface="Arial" panose="020B0604020202020204" pitchFamily="34" charset="0"/>
              </a:rPr>
              <a:t>Game Changers and Strategic Objectives </a:t>
            </a:r>
          </a:p>
          <a:p>
            <a:pPr marL="358775" lvl="1" indent="-358775" algn="just">
              <a:lnSpc>
                <a:spcPct val="150000"/>
              </a:lnSpc>
              <a:buFont typeface="Arial" panose="020B0604020202020204" pitchFamily="34" charset="0"/>
              <a:buChar char="•"/>
              <a:defRPr/>
            </a:pPr>
            <a:r>
              <a:rPr lang="en-GB" sz="2000" kern="0" dirty="0">
                <a:solidFill>
                  <a:prstClr val="black"/>
                </a:solidFill>
                <a:latin typeface="Arial" panose="020B0604020202020204" pitchFamily="34" charset="0"/>
                <a:ea typeface="Calibri" panose="020F0502020204030204" pitchFamily="34" charset="0"/>
                <a:cs typeface="Arial" panose="020B0604020202020204" pitchFamily="34" charset="0"/>
              </a:rPr>
              <a:t>2020/24 Revised Strategic Plan</a:t>
            </a:r>
            <a:endParaRPr lang="en-GB" sz="2000" kern="0" dirty="0">
              <a:solidFill>
                <a:prstClr val="black"/>
              </a:solidFill>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defRPr/>
            </a:pPr>
            <a:r>
              <a:rPr lang="en-GB" sz="2000" kern="0" dirty="0">
                <a:solidFill>
                  <a:prstClr val="black"/>
                </a:solidFill>
                <a:latin typeface="Arial" panose="020B0604020202020204" pitchFamily="34" charset="0"/>
                <a:ea typeface="Calibri" panose="020F0502020204030204" pitchFamily="34" charset="0"/>
                <a:cs typeface="Arial" panose="020B0604020202020204" pitchFamily="34" charset="0"/>
              </a:rPr>
              <a:t>Unfunded Budget Trend Analysis Over 5 Years</a:t>
            </a:r>
          </a:p>
          <a:p>
            <a:pPr marL="285750" indent="-285750" algn="just">
              <a:lnSpc>
                <a:spcPct val="150000"/>
              </a:lnSpc>
              <a:buFont typeface="Arial" panose="020B0604020202020204" pitchFamily="34" charset="0"/>
              <a:buChar char="•"/>
              <a:defRPr/>
            </a:pPr>
            <a:r>
              <a:rPr lang="en-GB" sz="2000" kern="0" dirty="0">
                <a:solidFill>
                  <a:prstClr val="black"/>
                </a:solidFill>
                <a:latin typeface="Arial" panose="020B0604020202020204" pitchFamily="34" charset="0"/>
                <a:ea typeface="Calibri" panose="020F0502020204030204" pitchFamily="34" charset="0"/>
                <a:cs typeface="Arial" panose="020B0604020202020204" pitchFamily="34" charset="0"/>
              </a:rPr>
              <a:t>UIF&amp; W Expenditure</a:t>
            </a:r>
          </a:p>
          <a:p>
            <a:pPr marL="285750" indent="-285750" algn="just">
              <a:lnSpc>
                <a:spcPct val="150000"/>
              </a:lnSpc>
              <a:buFont typeface="Arial" panose="020B0604020202020204" pitchFamily="34" charset="0"/>
              <a:buChar char="•"/>
              <a:defRPr/>
            </a:pPr>
            <a:r>
              <a:rPr lang="en-GB" sz="2000" kern="0" dirty="0">
                <a:solidFill>
                  <a:prstClr val="black"/>
                </a:solidFill>
                <a:latin typeface="Arial" panose="020B0604020202020204" pitchFamily="34" charset="0"/>
                <a:ea typeface="Calibri" panose="020F0502020204030204" pitchFamily="34" charset="0"/>
                <a:cs typeface="Arial" panose="020B0604020202020204" pitchFamily="34" charset="0"/>
              </a:rPr>
              <a:t>Audit Outcome Trend Analysis over 5 Years</a:t>
            </a:r>
          </a:p>
          <a:p>
            <a:pPr marL="285750" indent="-285750" algn="just">
              <a:lnSpc>
                <a:spcPct val="150000"/>
              </a:lnSpc>
              <a:buFont typeface="Arial" panose="020B0604020202020204" pitchFamily="34" charset="0"/>
              <a:buChar char="•"/>
              <a:defRPr/>
            </a:pPr>
            <a:r>
              <a:rPr lang="en-GB" sz="2000" kern="0" dirty="0">
                <a:solidFill>
                  <a:prstClr val="black"/>
                </a:solidFill>
                <a:latin typeface="Arial" panose="020B0604020202020204" pitchFamily="34" charset="0"/>
                <a:ea typeface="Calibri" panose="020F0502020204030204" pitchFamily="34" charset="0"/>
                <a:cs typeface="Arial" panose="020B0604020202020204" pitchFamily="34" charset="0"/>
              </a:rPr>
              <a:t>Financially Distressed Municipalities </a:t>
            </a:r>
          </a:p>
          <a:p>
            <a:pPr marL="285750" indent="-285750" algn="just">
              <a:lnSpc>
                <a:spcPct val="150000"/>
              </a:lnSpc>
              <a:buFont typeface="Arial" panose="020B0604020202020204" pitchFamily="34" charset="0"/>
              <a:buChar char="•"/>
              <a:defRPr/>
            </a:pPr>
            <a:r>
              <a:rPr lang="en-GB" sz="2000" kern="0" dirty="0">
                <a:solidFill>
                  <a:prstClr val="black"/>
                </a:solidFill>
                <a:latin typeface="Arial" panose="020B0604020202020204" pitchFamily="34" charset="0"/>
                <a:ea typeface="Calibri" panose="020F0502020204030204" pitchFamily="34" charset="0"/>
                <a:cs typeface="Arial" panose="020B0604020202020204" pitchFamily="34" charset="0"/>
              </a:rPr>
              <a:t>Response to Financial Management Challenges- Financially Distress Municipalities </a:t>
            </a:r>
          </a:p>
          <a:p>
            <a:pPr marL="285750" indent="-285750" algn="just">
              <a:lnSpc>
                <a:spcPct val="150000"/>
              </a:lnSpc>
              <a:buFont typeface="Arial" panose="020B0604020202020204" pitchFamily="34" charset="0"/>
              <a:buChar char="•"/>
              <a:defRPr/>
            </a:pPr>
            <a:r>
              <a:rPr lang="en-GB" sz="2000" kern="0" dirty="0">
                <a:solidFill>
                  <a:prstClr val="black"/>
                </a:solidFill>
                <a:latin typeface="Arial" panose="020B0604020202020204" pitchFamily="34" charset="0"/>
                <a:ea typeface="Calibri" panose="020F0502020204030204" pitchFamily="34" charset="0"/>
                <a:cs typeface="Arial" panose="020B0604020202020204" pitchFamily="34" charset="0"/>
              </a:rPr>
              <a:t>Conclusion </a:t>
            </a:r>
          </a:p>
          <a:p>
            <a:pPr algn="just">
              <a:lnSpc>
                <a:spcPct val="120000"/>
              </a:lnSpc>
              <a:defRPr/>
            </a:pPr>
            <a:r>
              <a:rPr lang="en-US" sz="2400" dirty="0">
                <a:solidFill>
                  <a:prstClr val="black"/>
                </a:solidFill>
                <a:latin typeface="Arial" pitchFamily="34" charset="0"/>
                <a:cs typeface="Arial" pitchFamily="34" charset="0"/>
              </a:rPr>
              <a:t>	</a:t>
            </a:r>
            <a:r>
              <a:rPr lang="en-US" dirty="0">
                <a:solidFill>
                  <a:prstClr val="black"/>
                </a:solidFill>
                <a:latin typeface="Arial" pitchFamily="34" charset="0"/>
                <a:cs typeface="Arial" pitchFamily="34" charset="0"/>
              </a:rPr>
              <a:t>			  </a:t>
            </a:r>
          </a:p>
        </p:txBody>
      </p:sp>
      <p:sp>
        <p:nvSpPr>
          <p:cNvPr id="5" name="Title 4"/>
          <p:cNvSpPr>
            <a:spLocks noGrp="1"/>
          </p:cNvSpPr>
          <p:nvPr>
            <p:ph type="ctrTitle"/>
          </p:nvPr>
        </p:nvSpPr>
        <p:spPr>
          <a:xfrm>
            <a:off x="4355976" y="188640"/>
            <a:ext cx="4307160" cy="523747"/>
          </a:xfrm>
        </p:spPr>
        <p:style>
          <a:lnRef idx="0">
            <a:schemeClr val="accent3"/>
          </a:lnRef>
          <a:fillRef idx="3">
            <a:schemeClr val="accent3"/>
          </a:fillRef>
          <a:effectRef idx="3">
            <a:schemeClr val="accent3"/>
          </a:effectRef>
          <a:fontRef idx="minor">
            <a:schemeClr val="lt1"/>
          </a:fontRef>
        </p:style>
        <p:txBody>
          <a:bodyPr/>
          <a:lstStyle/>
          <a:p>
            <a:r>
              <a:rPr lang="en-US" sz="28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CONTENTS</a:t>
            </a:r>
          </a:p>
        </p:txBody>
      </p:sp>
      <p:sp>
        <p:nvSpPr>
          <p:cNvPr id="3" name="Slide Number Placeholder 2">
            <a:extLst>
              <a:ext uri="{FF2B5EF4-FFF2-40B4-BE49-F238E27FC236}">
                <a16:creationId xmlns:a16="http://schemas.microsoft.com/office/drawing/2014/main" id="{F9B75FB6-1B56-309C-F5C2-32674887AB30}"/>
              </a:ext>
            </a:extLst>
          </p:cNvPr>
          <p:cNvSpPr>
            <a:spLocks noGrp="1"/>
          </p:cNvSpPr>
          <p:nvPr>
            <p:ph type="sldNum" sz="quarter" idx="12"/>
          </p:nvPr>
        </p:nvSpPr>
        <p:spPr>
          <a:xfrm>
            <a:off x="8460432" y="188640"/>
            <a:ext cx="549424" cy="365125"/>
          </a:xfrm>
        </p:spPr>
        <p:txBody>
          <a:bodyPr/>
          <a:lstStyle/>
          <a:p>
            <a:fld id="{61D74632-5AF5-49E1-8345-0D25A626A076}" type="slidenum">
              <a:rPr lang="en-ZA" smtClean="0"/>
              <a:pPr/>
              <a:t>3</a:t>
            </a:fld>
            <a:endParaRPr lang="en-ZA" dirty="0"/>
          </a:p>
        </p:txBody>
      </p:sp>
    </p:spTree>
    <p:extLst>
      <p:ext uri="{BB962C8B-B14F-4D97-AF65-F5344CB8AC3E}">
        <p14:creationId xmlns:p14="http://schemas.microsoft.com/office/powerpoint/2010/main" val="425576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4CDD31-E0A7-61BA-E7DF-CEE29C318A9A}"/>
              </a:ext>
            </a:extLst>
          </p:cNvPr>
          <p:cNvSpPr txBox="1">
            <a:spLocks/>
          </p:cNvSpPr>
          <p:nvPr/>
        </p:nvSpPr>
        <p:spPr>
          <a:xfrm>
            <a:off x="2627784" y="118069"/>
            <a:ext cx="6048672" cy="53903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800" b="1" i="0" u="none" strike="noStrike" kern="1200" cap="none" spc="0" normalizeH="0" baseline="0" noProof="0" dirty="0">
              <a:ln>
                <a:noFill/>
              </a:ln>
              <a:solidFill>
                <a:srgbClr val="000000"/>
              </a:solidFill>
              <a:effectLst/>
              <a:uLnTx/>
              <a:uFillTx/>
              <a:latin typeface="Verdana"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62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cs typeface="Arial" panose="020B0604020202020204" pitchFamily="34" charset="0"/>
              </a:rPr>
              <a:t>STRATEGY TO ADDRESS UNFUNDED BUDGET </a:t>
            </a:r>
            <a:endParaRPr kumimoji="0" lang="en-ZA" sz="6200" b="1" i="1" u="none" strike="noStrike" kern="1200" cap="small" spc="0" normalizeH="0" baseline="0" noProof="0" dirty="0">
              <a:ln>
                <a:noFill/>
              </a:ln>
              <a:solidFill>
                <a:srgbClr val="4BACC6">
                  <a:lumMod val="50000"/>
                </a:srgbClr>
              </a:solidFill>
              <a:effectLst>
                <a:outerShdw blurRad="38100" dist="38100" dir="2700000" algn="tl">
                  <a:srgbClr val="000000">
                    <a:alpha val="43137"/>
                  </a:srgbClr>
                </a:outerShdw>
              </a:effectLst>
              <a:uLnTx/>
              <a:uFillTx/>
              <a:cs typeface="Arial" panose="020B0604020202020204" pitchFamily="34" charset="0"/>
            </a:endParaRPr>
          </a:p>
        </p:txBody>
      </p:sp>
      <p:sp>
        <p:nvSpPr>
          <p:cNvPr id="12" name="Content Placeholder 2">
            <a:extLst>
              <a:ext uri="{FF2B5EF4-FFF2-40B4-BE49-F238E27FC236}">
                <a16:creationId xmlns:a16="http://schemas.microsoft.com/office/drawing/2014/main" id="{CC4743A5-DCBF-07DF-A1C9-55CE994805BA}"/>
              </a:ext>
            </a:extLst>
          </p:cNvPr>
          <p:cNvSpPr txBox="1">
            <a:spLocks/>
          </p:cNvSpPr>
          <p:nvPr/>
        </p:nvSpPr>
        <p:spPr>
          <a:xfrm>
            <a:off x="107504" y="1052735"/>
            <a:ext cx="8902352" cy="5400601"/>
          </a:xfrm>
          <a:prstGeom prst="rect">
            <a:avLst/>
          </a:prstGeom>
          <a:ln/>
        </p:spPr>
        <p:style>
          <a:lnRef idx="2">
            <a:schemeClr val="accent3"/>
          </a:lnRef>
          <a:fillRef idx="1">
            <a:schemeClr val="lt1"/>
          </a:fillRef>
          <a:effectRef idx="0">
            <a:schemeClr val="accent3"/>
          </a:effectRef>
          <a:fontRef idx="minor">
            <a:schemeClr val="dk1"/>
          </a:fontRef>
        </p:style>
        <p:txBody>
          <a:bodyPr vert="horz" lIns="68580" tIns="34290" rIns="68580" bIns="3429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gn="just" defTabSz="914400" rtl="0" eaLnBrk="1" fontAlgn="auto" latinLnBrk="0" hangingPunct="1">
              <a:lnSpc>
                <a:spcPct val="160000"/>
              </a:lnSpc>
              <a:spcBef>
                <a:spcPts val="0"/>
              </a:spcBef>
              <a:spcAft>
                <a:spcPts val="0"/>
              </a:spcAft>
              <a:buClrTx/>
              <a:buSzTx/>
              <a:tabLst/>
              <a:defRPr/>
            </a:pPr>
            <a:r>
              <a:rPr kumimoji="0" lang="en-ZA" sz="17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Resuscitate budget steering committee to exercise oversight monitoring on the preparation and implementation of the budget.</a:t>
            </a:r>
          </a:p>
          <a:p>
            <a:pPr marR="0" lvl="0" algn="just" defTabSz="914400" rtl="0" eaLnBrk="1" fontAlgn="auto" latinLnBrk="0" hangingPunct="1">
              <a:lnSpc>
                <a:spcPct val="160000"/>
              </a:lnSpc>
              <a:spcBef>
                <a:spcPts val="0"/>
              </a:spcBef>
              <a:spcAft>
                <a:spcPts val="0"/>
              </a:spcAft>
              <a:buClrTx/>
              <a:buSzTx/>
              <a:tabLst/>
              <a:defRPr/>
            </a:pPr>
            <a:r>
              <a:rPr kumimoji="0" lang="en-ZA" sz="17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Benchmark with Batho-Pele dummy budget on how the budget should look like and have a checklist to ensure that the budget is aligned to the dummy budget.</a:t>
            </a:r>
            <a:endParaRPr kumimoji="0" lang="en-GB" sz="17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R="0" lvl="0" algn="just" defTabSz="914400" rtl="0" eaLnBrk="1" fontAlgn="auto" latinLnBrk="0" hangingPunct="1">
              <a:lnSpc>
                <a:spcPct val="160000"/>
              </a:lnSpc>
              <a:spcBef>
                <a:spcPts val="0"/>
              </a:spcBef>
              <a:spcAft>
                <a:spcPts val="0"/>
              </a:spcAft>
              <a:buClrTx/>
              <a:buSzTx/>
              <a:tabLst/>
              <a:defRPr/>
            </a:pPr>
            <a:r>
              <a:rPr kumimoji="0" lang="en-GB" sz="17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Councillors must embark on raising awareness for payment of services to improve revenue collection.</a:t>
            </a:r>
          </a:p>
          <a:p>
            <a:pPr marR="0" lvl="0" algn="just" defTabSz="914400" rtl="0" eaLnBrk="1" fontAlgn="auto" latinLnBrk="0" hangingPunct="1">
              <a:lnSpc>
                <a:spcPct val="160000"/>
              </a:lnSpc>
              <a:spcBef>
                <a:spcPts val="0"/>
              </a:spcBef>
              <a:spcAft>
                <a:spcPts val="0"/>
              </a:spcAft>
              <a:buClrTx/>
              <a:buSzTx/>
              <a:tabLst/>
              <a:defRPr/>
            </a:pPr>
            <a:r>
              <a:rPr kumimoji="0" lang="en-GB" sz="17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Council, though its committees, i.e. Budget Committee, Finance Portfolio Committee, Risk Management &amp; Audit Committees to exercise oversight on the budget preparation, management and implementation, through regular review of Section 71, 52(d), 72 reports as well as the Adjustment budgets.</a:t>
            </a:r>
          </a:p>
          <a:p>
            <a:pPr marR="0" lvl="0" algn="just" defTabSz="914400" rtl="0" eaLnBrk="1" fontAlgn="auto" latinLnBrk="0" hangingPunct="1">
              <a:lnSpc>
                <a:spcPct val="160000"/>
              </a:lnSpc>
              <a:spcBef>
                <a:spcPts val="0"/>
              </a:spcBef>
              <a:spcAft>
                <a:spcPts val="0"/>
              </a:spcAft>
              <a:buClrTx/>
              <a:buSzTx/>
              <a:tabLst/>
              <a:defRPr/>
            </a:pPr>
            <a:r>
              <a:rPr kumimoji="0" lang="en-GB" sz="17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Stronger monitoring and oversight will be required on the implementation of the budget through regular meeting budget steering committee and oversight committee and treasury findings and recommendations on assessment of draft budget, adopted budget, adjustment budget and Section 71 reports must be standing items.</a:t>
            </a:r>
          </a:p>
          <a:p>
            <a:pPr marR="0" lvl="0" algn="just" defTabSz="914400" rtl="0" eaLnBrk="1" fontAlgn="auto" latinLnBrk="0" hangingPunct="1">
              <a:lnSpc>
                <a:spcPct val="160000"/>
              </a:lnSpc>
              <a:spcBef>
                <a:spcPts val="0"/>
              </a:spcBef>
              <a:spcAft>
                <a:spcPts val="0"/>
              </a:spcAft>
              <a:buClrTx/>
              <a:buSzTx/>
              <a:tabLst/>
              <a:defRPr/>
            </a:pPr>
            <a:r>
              <a:rPr kumimoji="0" lang="en-ZA" sz="17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Capital projects are not fully implemented based due conflicts that arise between the municipality and traditional leaders which leads to unspent conditional grants that negatively affects the budget and service delivery. Therefore, councillors must strengthen relationship between municipality and traditional leader for implementation of capital project.</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2">
            <a:extLst>
              <a:ext uri="{FF2B5EF4-FFF2-40B4-BE49-F238E27FC236}">
                <a16:creationId xmlns:a16="http://schemas.microsoft.com/office/drawing/2014/main" id="{EF4CDBCA-9053-F698-F2CD-11EDE935EF60}"/>
              </a:ext>
            </a:extLst>
          </p:cNvPr>
          <p:cNvSpPr>
            <a:spLocks noGrp="1"/>
          </p:cNvSpPr>
          <p:nvPr>
            <p:ph type="sldNum" sz="quarter" idx="12"/>
          </p:nvPr>
        </p:nvSpPr>
        <p:spPr>
          <a:xfrm>
            <a:off x="8460432" y="188640"/>
            <a:ext cx="549424" cy="365125"/>
          </a:xfrm>
        </p:spPr>
        <p:txBody>
          <a:bodyPr/>
          <a:lstStyle/>
          <a:p>
            <a:fld id="{61D74632-5AF5-49E1-8345-0D25A626A076}" type="slidenum">
              <a:rPr lang="en-ZA" smtClean="0"/>
              <a:pPr/>
              <a:t>30</a:t>
            </a:fld>
            <a:endParaRPr lang="en-ZA" dirty="0"/>
          </a:p>
        </p:txBody>
      </p:sp>
    </p:spTree>
    <p:extLst>
      <p:ext uri="{BB962C8B-B14F-4D97-AF65-F5344CB8AC3E}">
        <p14:creationId xmlns:p14="http://schemas.microsoft.com/office/powerpoint/2010/main" val="126327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5" y="116632"/>
            <a:ext cx="5616625" cy="453326"/>
          </a:xfrm>
        </p:spPr>
        <p:style>
          <a:lnRef idx="0">
            <a:schemeClr val="accent3"/>
          </a:lnRef>
          <a:fillRef idx="3">
            <a:schemeClr val="accent3"/>
          </a:fillRef>
          <a:effectRef idx="3">
            <a:schemeClr val="accent3"/>
          </a:effectRef>
          <a:fontRef idx="minor">
            <a:schemeClr val="lt1"/>
          </a:fontRef>
        </p:style>
        <p:txBody>
          <a:bodyPr>
            <a:normAutofit/>
          </a:bodyPr>
          <a:lstStyle/>
          <a:p>
            <a:r>
              <a:rPr lang="en-GB" sz="20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UIF&amp;W EXPENDITURE TREND</a:t>
            </a:r>
            <a:endParaRPr lang="en-ZA" sz="2000" b="1" i="1" dirty="0">
              <a:solidFill>
                <a:schemeClr val="tx1"/>
              </a:solidFill>
              <a:effectLst>
                <a:outerShdw blurRad="38100" dist="38100" dir="2700000" algn="tl">
                  <a:srgbClr val="000000">
                    <a:alpha val="43137"/>
                  </a:srgbClr>
                </a:outerShdw>
              </a:effectLst>
            </a:endParaRPr>
          </a:p>
        </p:txBody>
      </p:sp>
      <p:sp>
        <p:nvSpPr>
          <p:cNvPr id="3" name="Rectangle 2"/>
          <p:cNvSpPr/>
          <p:nvPr/>
        </p:nvSpPr>
        <p:spPr>
          <a:xfrm>
            <a:off x="0" y="2606812"/>
            <a:ext cx="9144000" cy="403495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The table above depicts the five year UIF&amp;W expenditure trend for North West municipalities:</a:t>
            </a:r>
          </a:p>
          <a:p>
            <a:pPr marL="285750" indent="-285750" algn="just">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Unauthorised expenditure has been on an upward trend over the past five financial years from R9 billion in 2016/17 to R16 billion in 2020/21.</a:t>
            </a:r>
          </a:p>
          <a:p>
            <a:pPr marL="285750" indent="-285750" algn="just">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Irregular expenditure has been on an upward trend over the past five financial years from R11 billion in 2016/17 to R48 billion in 2020/21. </a:t>
            </a:r>
          </a:p>
          <a:p>
            <a:pPr marL="285750" indent="-285750" algn="just">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Fruitless and Wasteful expenditure has also been on an upward trend over the past five financial years from R564 million in 2016/17 to R1.1 billion in 2020/21. </a:t>
            </a:r>
          </a:p>
          <a:p>
            <a:pPr marL="285750" indent="-285750" algn="just">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The ever increasing levels of unwanted expenditures is a clear evidence that municipalities have weak controls in place to detect &amp; prevent occurrence of these expenditures.</a:t>
            </a:r>
          </a:p>
          <a:p>
            <a:pPr marL="285750" indent="-285750" algn="just">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The figures also shows that the municipality is not dealing with UIF&amp;W expenditures and that UIF&amp;W reduction strategy is not being implemented. </a:t>
            </a:r>
          </a:p>
          <a:p>
            <a:pPr marL="285750" indent="-285750" algn="just">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Oversight structures are not fully function at municipal environment, to effective deal with UIF&amp;W and hold administration to account</a:t>
            </a:r>
            <a:r>
              <a:rPr lang="en-GB" sz="1580" dirty="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en-GB" sz="1650" dirty="0">
              <a:cs typeface="Arial" panose="020B0604020202020204" pitchFamily="34" charset="0"/>
            </a:endParaRPr>
          </a:p>
        </p:txBody>
      </p:sp>
      <p:sp>
        <p:nvSpPr>
          <p:cNvPr id="5" name="Slide Number Placeholder 2">
            <a:extLst>
              <a:ext uri="{FF2B5EF4-FFF2-40B4-BE49-F238E27FC236}">
                <a16:creationId xmlns:a16="http://schemas.microsoft.com/office/drawing/2014/main" id="{F47E2FF3-E6EE-EEDE-3829-36D46C331869}"/>
              </a:ext>
            </a:extLst>
          </p:cNvPr>
          <p:cNvSpPr>
            <a:spLocks noGrp="1"/>
          </p:cNvSpPr>
          <p:nvPr>
            <p:ph type="sldNum" sz="quarter" idx="12"/>
          </p:nvPr>
        </p:nvSpPr>
        <p:spPr>
          <a:xfrm>
            <a:off x="8460432" y="188640"/>
            <a:ext cx="549424" cy="365125"/>
          </a:xfrm>
        </p:spPr>
        <p:txBody>
          <a:bodyPr/>
          <a:lstStyle/>
          <a:p>
            <a:fld id="{61D74632-5AF5-49E1-8345-0D25A626A076}" type="slidenum">
              <a:rPr lang="en-ZA" smtClean="0"/>
              <a:pPr/>
              <a:t>31</a:t>
            </a:fld>
            <a:endParaRPr lang="en-ZA" dirty="0"/>
          </a:p>
        </p:txBody>
      </p:sp>
      <p:graphicFrame>
        <p:nvGraphicFramePr>
          <p:cNvPr id="7" name="Table 6">
            <a:extLst>
              <a:ext uri="{FF2B5EF4-FFF2-40B4-BE49-F238E27FC236}">
                <a16:creationId xmlns:a16="http://schemas.microsoft.com/office/drawing/2014/main" id="{55F2CA99-40C1-10BB-BCEC-8B89B1EEAC62}"/>
              </a:ext>
            </a:extLst>
          </p:cNvPr>
          <p:cNvGraphicFramePr>
            <a:graphicFrameLocks noGrp="1"/>
          </p:cNvGraphicFramePr>
          <p:nvPr>
            <p:extLst>
              <p:ext uri="{D42A27DB-BD31-4B8C-83A1-F6EECF244321}">
                <p14:modId xmlns:p14="http://schemas.microsoft.com/office/powerpoint/2010/main" val="2625342435"/>
              </p:ext>
            </p:extLst>
          </p:nvPr>
        </p:nvGraphicFramePr>
        <p:xfrm>
          <a:off x="107505" y="764704"/>
          <a:ext cx="8902353" cy="1876388"/>
        </p:xfrm>
        <a:graphic>
          <a:graphicData uri="http://schemas.openxmlformats.org/drawingml/2006/table">
            <a:tbl>
              <a:tblPr>
                <a:tableStyleId>{5C22544A-7EE6-4342-B048-85BDC9FD1C3A}</a:tableStyleId>
              </a:tblPr>
              <a:tblGrid>
                <a:gridCol w="1543639">
                  <a:extLst>
                    <a:ext uri="{9D8B030D-6E8A-4147-A177-3AD203B41FA5}">
                      <a16:colId xmlns:a16="http://schemas.microsoft.com/office/drawing/2014/main" val="906178601"/>
                    </a:ext>
                  </a:extLst>
                </a:gridCol>
                <a:gridCol w="1279318">
                  <a:extLst>
                    <a:ext uri="{9D8B030D-6E8A-4147-A177-3AD203B41FA5}">
                      <a16:colId xmlns:a16="http://schemas.microsoft.com/office/drawing/2014/main" val="2149641734"/>
                    </a:ext>
                  </a:extLst>
                </a:gridCol>
                <a:gridCol w="1934834">
                  <a:extLst>
                    <a:ext uri="{9D8B030D-6E8A-4147-A177-3AD203B41FA5}">
                      <a16:colId xmlns:a16="http://schemas.microsoft.com/office/drawing/2014/main" val="1590893300"/>
                    </a:ext>
                  </a:extLst>
                </a:gridCol>
                <a:gridCol w="1511920">
                  <a:extLst>
                    <a:ext uri="{9D8B030D-6E8A-4147-A177-3AD203B41FA5}">
                      <a16:colId xmlns:a16="http://schemas.microsoft.com/office/drawing/2014/main" val="3603384088"/>
                    </a:ext>
                  </a:extLst>
                </a:gridCol>
                <a:gridCol w="1511920">
                  <a:extLst>
                    <a:ext uri="{9D8B030D-6E8A-4147-A177-3AD203B41FA5}">
                      <a16:colId xmlns:a16="http://schemas.microsoft.com/office/drawing/2014/main" val="1455771517"/>
                    </a:ext>
                  </a:extLst>
                </a:gridCol>
                <a:gridCol w="1120722">
                  <a:extLst>
                    <a:ext uri="{9D8B030D-6E8A-4147-A177-3AD203B41FA5}">
                      <a16:colId xmlns:a16="http://schemas.microsoft.com/office/drawing/2014/main" val="4051488650"/>
                    </a:ext>
                  </a:extLst>
                </a:gridCol>
              </a:tblGrid>
              <a:tr h="288032">
                <a:tc>
                  <a:txBody>
                    <a:bodyPr/>
                    <a:lstStyle/>
                    <a:p>
                      <a:pPr algn="l" fontAlgn="b"/>
                      <a:r>
                        <a:rPr lang="en-ZA" sz="1400" b="1" u="none" strike="noStrike" dirty="0">
                          <a:effectLst/>
                          <a:latin typeface="Arial" panose="020B0604020202020204" pitchFamily="34" charset="0"/>
                          <a:cs typeface="Arial" panose="020B0604020202020204" pitchFamily="34" charset="0"/>
                        </a:rPr>
                        <a:t>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4683" marR="4683" marT="4683" marB="0" anchor="b">
                    <a:solidFill>
                      <a:schemeClr val="accent3">
                        <a:lumMod val="60000"/>
                        <a:lumOff val="40000"/>
                      </a:schemeClr>
                    </a:solidFill>
                  </a:tcPr>
                </a:tc>
                <a:tc>
                  <a:txBody>
                    <a:bodyPr/>
                    <a:lstStyle/>
                    <a:p>
                      <a:pPr algn="r" fontAlgn="b"/>
                      <a:r>
                        <a:rPr lang="en-ZA" sz="1400" b="1" u="none" strike="noStrike" dirty="0">
                          <a:effectLst/>
                          <a:latin typeface="Arial" panose="020B0604020202020204" pitchFamily="34" charset="0"/>
                          <a:cs typeface="Arial" panose="020B0604020202020204" pitchFamily="34" charset="0"/>
                        </a:rPr>
                        <a:t>2016/17</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4683" marR="4683" marT="4683" marB="0" anchor="b">
                    <a:solidFill>
                      <a:schemeClr val="accent3">
                        <a:lumMod val="60000"/>
                        <a:lumOff val="40000"/>
                      </a:schemeClr>
                    </a:solidFill>
                  </a:tcPr>
                </a:tc>
                <a:tc>
                  <a:txBody>
                    <a:bodyPr/>
                    <a:lstStyle/>
                    <a:p>
                      <a:pPr algn="r" fontAlgn="b"/>
                      <a:r>
                        <a:rPr lang="en-ZA" sz="1400" b="1" u="none" strike="noStrike" dirty="0">
                          <a:effectLst/>
                          <a:latin typeface="Arial" panose="020B0604020202020204" pitchFamily="34" charset="0"/>
                          <a:cs typeface="Arial" panose="020B0604020202020204" pitchFamily="34" charset="0"/>
                        </a:rPr>
                        <a:t>2017/18</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4683" marR="4683" marT="4683" marB="0" anchor="b">
                    <a:solidFill>
                      <a:schemeClr val="accent3">
                        <a:lumMod val="60000"/>
                        <a:lumOff val="40000"/>
                      </a:schemeClr>
                    </a:solidFill>
                  </a:tcPr>
                </a:tc>
                <a:tc>
                  <a:txBody>
                    <a:bodyPr/>
                    <a:lstStyle/>
                    <a:p>
                      <a:pPr algn="r" fontAlgn="b"/>
                      <a:r>
                        <a:rPr lang="en-ZA" sz="1400" b="1" u="none" strike="noStrike" dirty="0">
                          <a:effectLst/>
                          <a:latin typeface="Arial" panose="020B0604020202020204" pitchFamily="34" charset="0"/>
                          <a:cs typeface="Arial" panose="020B0604020202020204" pitchFamily="34" charset="0"/>
                        </a:rPr>
                        <a:t>2018/19</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4683" marR="4683" marT="4683" marB="0" anchor="b">
                    <a:solidFill>
                      <a:schemeClr val="accent3">
                        <a:lumMod val="60000"/>
                        <a:lumOff val="40000"/>
                      </a:schemeClr>
                    </a:solidFill>
                  </a:tcPr>
                </a:tc>
                <a:tc>
                  <a:txBody>
                    <a:bodyPr/>
                    <a:lstStyle/>
                    <a:p>
                      <a:pPr algn="r" fontAlgn="b"/>
                      <a:r>
                        <a:rPr lang="en-ZA" sz="1400" b="1" u="none" strike="noStrike" dirty="0">
                          <a:effectLst/>
                          <a:latin typeface="Arial" panose="020B0604020202020204" pitchFamily="34" charset="0"/>
                          <a:cs typeface="Arial" panose="020B0604020202020204" pitchFamily="34" charset="0"/>
                        </a:rPr>
                        <a:t>2019/20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4683" marR="4683" marT="4683" marB="0" anchor="b">
                    <a:solidFill>
                      <a:schemeClr val="accent3">
                        <a:lumMod val="60000"/>
                        <a:lumOff val="40000"/>
                      </a:schemeClr>
                    </a:solidFill>
                  </a:tcPr>
                </a:tc>
                <a:tc>
                  <a:txBody>
                    <a:bodyPr/>
                    <a:lstStyle/>
                    <a:p>
                      <a:pPr algn="r" fontAlgn="b"/>
                      <a:r>
                        <a:rPr lang="en-ZA" sz="1400" b="1" u="none" strike="noStrike" dirty="0">
                          <a:effectLst/>
                          <a:latin typeface="Arial" panose="020B0604020202020204" pitchFamily="34" charset="0"/>
                          <a:cs typeface="Arial" panose="020B0604020202020204" pitchFamily="34" charset="0"/>
                        </a:rPr>
                        <a:t>2020/21</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4683" marR="4683" marT="4683" marB="0" anchor="b">
                    <a:solidFill>
                      <a:schemeClr val="accent3">
                        <a:lumMod val="60000"/>
                        <a:lumOff val="40000"/>
                      </a:schemeClr>
                    </a:solidFill>
                  </a:tcPr>
                </a:tc>
                <a:extLst>
                  <a:ext uri="{0D108BD9-81ED-4DB2-BD59-A6C34878D82A}">
                    <a16:rowId xmlns:a16="http://schemas.microsoft.com/office/drawing/2014/main" val="2632936102"/>
                  </a:ext>
                </a:extLst>
              </a:tr>
              <a:tr h="314531">
                <a:tc>
                  <a:txBody>
                    <a:bodyPr/>
                    <a:lstStyle/>
                    <a:p>
                      <a:pPr algn="l" fontAlgn="b"/>
                      <a:r>
                        <a:rPr lang="en-ZA" sz="1400" b="1" u="none" strike="noStrike" dirty="0">
                          <a:effectLst/>
                          <a:latin typeface="Arial" panose="020B0604020202020204" pitchFamily="34" charset="0"/>
                          <a:cs typeface="Arial" panose="020B0604020202020204" pitchFamily="34" charset="0"/>
                        </a:rPr>
                        <a:t>Unauthorised</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4683" marR="4683" marT="4683" marB="0" anchor="b">
                    <a:solidFill>
                      <a:schemeClr val="accent3">
                        <a:lumMod val="60000"/>
                        <a:lumOff val="40000"/>
                      </a:schemeClr>
                    </a:solidFill>
                  </a:tcPr>
                </a:tc>
                <a:tc>
                  <a:txBody>
                    <a:bodyPr/>
                    <a:lstStyle/>
                    <a:p>
                      <a:pPr algn="r" fontAlgn="b"/>
                      <a:r>
                        <a:rPr lang="en-ZA" sz="1400" u="none" strike="noStrike" dirty="0">
                          <a:effectLst/>
                          <a:latin typeface="Arial" panose="020B0604020202020204" pitchFamily="34" charset="0"/>
                          <a:cs typeface="Arial" panose="020B0604020202020204" pitchFamily="34" charset="0"/>
                        </a:rPr>
                        <a:t>9 239 313</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683" marR="4683" marT="4683" marB="0" anchor="b">
                    <a:solidFill>
                      <a:schemeClr val="accent3">
                        <a:lumMod val="60000"/>
                        <a:lumOff val="40000"/>
                      </a:schemeClr>
                    </a:solidFill>
                  </a:tcPr>
                </a:tc>
                <a:tc>
                  <a:txBody>
                    <a:bodyPr/>
                    <a:lstStyle/>
                    <a:p>
                      <a:pPr algn="r" fontAlgn="b"/>
                      <a:r>
                        <a:rPr lang="en-ZA" sz="1400" u="none" strike="noStrike" dirty="0">
                          <a:effectLst/>
                          <a:latin typeface="Arial" panose="020B0604020202020204" pitchFamily="34" charset="0"/>
                          <a:cs typeface="Arial" panose="020B0604020202020204" pitchFamily="34" charset="0"/>
                        </a:rPr>
                        <a:t>9 758 740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683" marR="4683" marT="4683" marB="0" anchor="b">
                    <a:solidFill>
                      <a:schemeClr val="accent3">
                        <a:lumMod val="60000"/>
                        <a:lumOff val="40000"/>
                      </a:schemeClr>
                    </a:solidFill>
                  </a:tcPr>
                </a:tc>
                <a:tc>
                  <a:txBody>
                    <a:bodyPr/>
                    <a:lstStyle/>
                    <a:p>
                      <a:pPr algn="r" fontAlgn="b"/>
                      <a:r>
                        <a:rPr lang="en-ZA" sz="1400" u="none" strike="noStrike">
                          <a:effectLst/>
                          <a:latin typeface="Arial" panose="020B0604020202020204" pitchFamily="34" charset="0"/>
                          <a:cs typeface="Arial" panose="020B0604020202020204" pitchFamily="34" charset="0"/>
                        </a:rPr>
                        <a:t>15 384 801</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4683" marR="4683" marT="4683" marB="0" anchor="b">
                    <a:solidFill>
                      <a:schemeClr val="accent3">
                        <a:lumMod val="60000"/>
                        <a:lumOff val="40000"/>
                      </a:schemeClr>
                    </a:solidFill>
                  </a:tcPr>
                </a:tc>
                <a:tc>
                  <a:txBody>
                    <a:bodyPr/>
                    <a:lstStyle/>
                    <a:p>
                      <a:pPr algn="r" fontAlgn="b"/>
                      <a:r>
                        <a:rPr lang="en-ZA" sz="1400" u="none" strike="noStrike">
                          <a:effectLst/>
                          <a:latin typeface="Arial" panose="020B0604020202020204" pitchFamily="34" charset="0"/>
                          <a:cs typeface="Arial" panose="020B0604020202020204" pitchFamily="34" charset="0"/>
                        </a:rPr>
                        <a:t>15 529 359</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4683" marR="4683" marT="4683" marB="0" anchor="b">
                    <a:solidFill>
                      <a:schemeClr val="accent3">
                        <a:lumMod val="60000"/>
                        <a:lumOff val="40000"/>
                      </a:schemeClr>
                    </a:solidFill>
                  </a:tcPr>
                </a:tc>
                <a:tc>
                  <a:txBody>
                    <a:bodyPr/>
                    <a:lstStyle/>
                    <a:p>
                      <a:pPr algn="r" fontAlgn="b"/>
                      <a:r>
                        <a:rPr lang="en-ZA" sz="1400" u="none" strike="noStrike">
                          <a:effectLst/>
                          <a:latin typeface="Arial" panose="020B0604020202020204" pitchFamily="34" charset="0"/>
                          <a:cs typeface="Arial" panose="020B0604020202020204" pitchFamily="34" charset="0"/>
                        </a:rPr>
                        <a:t>16 020 013</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4683" marR="4683" marT="4683" marB="0" anchor="b">
                    <a:solidFill>
                      <a:schemeClr val="accent3">
                        <a:lumMod val="60000"/>
                        <a:lumOff val="40000"/>
                      </a:schemeClr>
                    </a:solidFill>
                  </a:tcPr>
                </a:tc>
                <a:extLst>
                  <a:ext uri="{0D108BD9-81ED-4DB2-BD59-A6C34878D82A}">
                    <a16:rowId xmlns:a16="http://schemas.microsoft.com/office/drawing/2014/main" val="270188454"/>
                  </a:ext>
                </a:extLst>
              </a:tr>
              <a:tr h="314531">
                <a:tc>
                  <a:txBody>
                    <a:bodyPr/>
                    <a:lstStyle/>
                    <a:p>
                      <a:pPr algn="l" fontAlgn="b"/>
                      <a:r>
                        <a:rPr lang="en-ZA" sz="1400" b="1" u="none" strike="noStrike" dirty="0">
                          <a:effectLst/>
                          <a:latin typeface="Arial" panose="020B0604020202020204" pitchFamily="34" charset="0"/>
                          <a:cs typeface="Arial" panose="020B0604020202020204" pitchFamily="34" charset="0"/>
                        </a:rPr>
                        <a:t>Irregular</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4683" marR="4683" marT="4683" marB="0" anchor="b">
                    <a:solidFill>
                      <a:schemeClr val="accent3">
                        <a:lumMod val="60000"/>
                        <a:lumOff val="40000"/>
                      </a:schemeClr>
                    </a:solidFill>
                  </a:tcPr>
                </a:tc>
                <a:tc>
                  <a:txBody>
                    <a:bodyPr/>
                    <a:lstStyle/>
                    <a:p>
                      <a:pPr algn="r" fontAlgn="b"/>
                      <a:r>
                        <a:rPr lang="en-ZA" sz="1400" u="none" strike="noStrike">
                          <a:effectLst/>
                          <a:latin typeface="Arial" panose="020B0604020202020204" pitchFamily="34" charset="0"/>
                          <a:cs typeface="Arial" panose="020B0604020202020204" pitchFamily="34" charset="0"/>
                        </a:rPr>
                        <a:t>10 984 984</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4683" marR="4683" marT="4683" marB="0" anchor="b">
                    <a:solidFill>
                      <a:schemeClr val="accent3">
                        <a:lumMod val="60000"/>
                        <a:lumOff val="40000"/>
                      </a:schemeClr>
                    </a:solidFill>
                  </a:tcPr>
                </a:tc>
                <a:tc>
                  <a:txBody>
                    <a:bodyPr/>
                    <a:lstStyle/>
                    <a:p>
                      <a:pPr algn="r" fontAlgn="b"/>
                      <a:r>
                        <a:rPr lang="en-ZA" sz="1400" u="none" strike="noStrike" dirty="0">
                          <a:effectLst/>
                          <a:latin typeface="Arial" panose="020B0604020202020204" pitchFamily="34" charset="0"/>
                          <a:cs typeface="Arial" panose="020B0604020202020204" pitchFamily="34" charset="0"/>
                        </a:rPr>
                        <a:t>16 602 863</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683" marR="4683" marT="4683" marB="0" anchor="b">
                    <a:solidFill>
                      <a:schemeClr val="accent3">
                        <a:lumMod val="60000"/>
                        <a:lumOff val="40000"/>
                      </a:schemeClr>
                    </a:solidFill>
                  </a:tcPr>
                </a:tc>
                <a:tc>
                  <a:txBody>
                    <a:bodyPr/>
                    <a:lstStyle/>
                    <a:p>
                      <a:pPr algn="r" fontAlgn="b"/>
                      <a:r>
                        <a:rPr lang="en-ZA" sz="1400" u="none" strike="noStrike" dirty="0">
                          <a:effectLst/>
                          <a:latin typeface="Arial" panose="020B0604020202020204" pitchFamily="34" charset="0"/>
                          <a:cs typeface="Arial" panose="020B0604020202020204" pitchFamily="34" charset="0"/>
                        </a:rPr>
                        <a:t>21 574 029</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683" marR="4683" marT="4683" marB="0" anchor="b">
                    <a:solidFill>
                      <a:schemeClr val="accent3">
                        <a:lumMod val="60000"/>
                        <a:lumOff val="40000"/>
                      </a:schemeClr>
                    </a:solidFill>
                  </a:tcPr>
                </a:tc>
                <a:tc>
                  <a:txBody>
                    <a:bodyPr/>
                    <a:lstStyle/>
                    <a:p>
                      <a:pPr algn="r" fontAlgn="b"/>
                      <a:r>
                        <a:rPr lang="en-ZA" sz="1400" u="none" strike="noStrike" dirty="0">
                          <a:effectLst/>
                          <a:latin typeface="Arial" panose="020B0604020202020204" pitchFamily="34" charset="0"/>
                          <a:cs typeface="Arial" panose="020B0604020202020204" pitchFamily="34" charset="0"/>
                        </a:rPr>
                        <a:t>25 662 504</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683" marR="4683" marT="4683" marB="0" anchor="b">
                    <a:solidFill>
                      <a:schemeClr val="accent3">
                        <a:lumMod val="60000"/>
                        <a:lumOff val="40000"/>
                      </a:schemeClr>
                    </a:solidFill>
                  </a:tcPr>
                </a:tc>
                <a:tc>
                  <a:txBody>
                    <a:bodyPr/>
                    <a:lstStyle/>
                    <a:p>
                      <a:pPr algn="r" fontAlgn="b"/>
                      <a:r>
                        <a:rPr lang="en-ZA" sz="1400" u="none" strike="noStrike">
                          <a:effectLst/>
                          <a:latin typeface="Arial" panose="020B0604020202020204" pitchFamily="34" charset="0"/>
                          <a:cs typeface="Arial" panose="020B0604020202020204" pitchFamily="34" charset="0"/>
                        </a:rPr>
                        <a:t>28 666 584</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4683" marR="4683" marT="4683" marB="0" anchor="b">
                    <a:solidFill>
                      <a:schemeClr val="accent3">
                        <a:lumMod val="60000"/>
                        <a:lumOff val="40000"/>
                      </a:schemeClr>
                    </a:solidFill>
                  </a:tcPr>
                </a:tc>
                <a:extLst>
                  <a:ext uri="{0D108BD9-81ED-4DB2-BD59-A6C34878D82A}">
                    <a16:rowId xmlns:a16="http://schemas.microsoft.com/office/drawing/2014/main" val="663485636"/>
                  </a:ext>
                </a:extLst>
              </a:tr>
              <a:tr h="314531">
                <a:tc>
                  <a:txBody>
                    <a:bodyPr/>
                    <a:lstStyle/>
                    <a:p>
                      <a:pPr algn="l" fontAlgn="b"/>
                      <a:r>
                        <a:rPr lang="en-ZA" sz="1400" b="1" u="none" strike="noStrike" dirty="0">
                          <a:effectLst/>
                          <a:latin typeface="Arial" panose="020B0604020202020204" pitchFamily="34" charset="0"/>
                          <a:cs typeface="Arial" panose="020B0604020202020204" pitchFamily="34" charset="0"/>
                        </a:rPr>
                        <a:t>Fruitless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4683" marR="4683" marT="4683" marB="0" anchor="b">
                    <a:solidFill>
                      <a:schemeClr val="accent3">
                        <a:lumMod val="60000"/>
                        <a:lumOff val="40000"/>
                      </a:schemeClr>
                    </a:solidFill>
                  </a:tcPr>
                </a:tc>
                <a:tc>
                  <a:txBody>
                    <a:bodyPr/>
                    <a:lstStyle/>
                    <a:p>
                      <a:pPr algn="r" fontAlgn="b"/>
                      <a:r>
                        <a:rPr lang="en-ZA" sz="1400" u="none" strike="noStrike" dirty="0">
                          <a:effectLst/>
                          <a:latin typeface="Arial" panose="020B0604020202020204" pitchFamily="34" charset="0"/>
                          <a:cs typeface="Arial" panose="020B0604020202020204" pitchFamily="34" charset="0"/>
                        </a:rPr>
                        <a:t>564 586</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683" marR="4683" marT="4683" marB="0" anchor="b">
                    <a:solidFill>
                      <a:schemeClr val="accent3">
                        <a:lumMod val="60000"/>
                        <a:lumOff val="40000"/>
                      </a:schemeClr>
                    </a:solidFill>
                  </a:tcPr>
                </a:tc>
                <a:tc>
                  <a:txBody>
                    <a:bodyPr/>
                    <a:lstStyle/>
                    <a:p>
                      <a:pPr algn="r" fontAlgn="b"/>
                      <a:r>
                        <a:rPr lang="en-ZA" sz="1400" u="none" strike="noStrike" dirty="0">
                          <a:effectLst/>
                          <a:latin typeface="Arial" panose="020B0604020202020204" pitchFamily="34" charset="0"/>
                          <a:cs typeface="Arial" panose="020B0604020202020204" pitchFamily="34" charset="0"/>
                        </a:rPr>
                        <a:t>601 422</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683" marR="4683" marT="4683" marB="0" anchor="b">
                    <a:solidFill>
                      <a:schemeClr val="accent3">
                        <a:lumMod val="60000"/>
                        <a:lumOff val="40000"/>
                      </a:schemeClr>
                    </a:solidFill>
                  </a:tcPr>
                </a:tc>
                <a:tc>
                  <a:txBody>
                    <a:bodyPr/>
                    <a:lstStyle/>
                    <a:p>
                      <a:pPr algn="r" fontAlgn="b"/>
                      <a:r>
                        <a:rPr lang="en-ZA" sz="1400" u="none" strike="noStrike" dirty="0">
                          <a:effectLst/>
                          <a:latin typeface="Arial" panose="020B0604020202020204" pitchFamily="34" charset="0"/>
                          <a:cs typeface="Arial" panose="020B0604020202020204" pitchFamily="34" charset="0"/>
                        </a:rPr>
                        <a:t>949 358</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683" marR="4683" marT="4683" marB="0" anchor="b">
                    <a:solidFill>
                      <a:schemeClr val="accent3">
                        <a:lumMod val="60000"/>
                        <a:lumOff val="40000"/>
                      </a:schemeClr>
                    </a:solidFill>
                  </a:tcPr>
                </a:tc>
                <a:tc>
                  <a:txBody>
                    <a:bodyPr/>
                    <a:lstStyle/>
                    <a:p>
                      <a:pPr algn="r" fontAlgn="b"/>
                      <a:r>
                        <a:rPr lang="en-ZA" sz="1400" u="none" strike="noStrike" dirty="0">
                          <a:effectLst/>
                          <a:latin typeface="Arial" panose="020B0604020202020204" pitchFamily="34" charset="0"/>
                          <a:cs typeface="Arial" panose="020B0604020202020204" pitchFamily="34" charset="0"/>
                        </a:rPr>
                        <a:t>1 354 270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683" marR="4683" marT="4683" marB="0" anchor="b">
                    <a:solidFill>
                      <a:schemeClr val="accent3">
                        <a:lumMod val="60000"/>
                        <a:lumOff val="40000"/>
                      </a:schemeClr>
                    </a:solidFill>
                  </a:tcPr>
                </a:tc>
                <a:tc>
                  <a:txBody>
                    <a:bodyPr/>
                    <a:lstStyle/>
                    <a:p>
                      <a:pPr algn="r" fontAlgn="b"/>
                      <a:r>
                        <a:rPr lang="en-ZA" sz="1400" u="none" strike="noStrike">
                          <a:effectLst/>
                          <a:latin typeface="Arial" panose="020B0604020202020204" pitchFamily="34" charset="0"/>
                          <a:cs typeface="Arial" panose="020B0604020202020204" pitchFamily="34" charset="0"/>
                        </a:rPr>
                        <a:t>1 151 992</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4683" marR="4683" marT="4683" marB="0" anchor="b">
                    <a:solidFill>
                      <a:schemeClr val="accent3">
                        <a:lumMod val="60000"/>
                        <a:lumOff val="40000"/>
                      </a:schemeClr>
                    </a:solidFill>
                  </a:tcPr>
                </a:tc>
                <a:extLst>
                  <a:ext uri="{0D108BD9-81ED-4DB2-BD59-A6C34878D82A}">
                    <a16:rowId xmlns:a16="http://schemas.microsoft.com/office/drawing/2014/main" val="2124802327"/>
                  </a:ext>
                </a:extLst>
              </a:tr>
              <a:tr h="0">
                <a:tc>
                  <a:txBody>
                    <a:bodyPr/>
                    <a:lstStyle/>
                    <a:p>
                      <a:pPr algn="l" fontAlgn="t"/>
                      <a:endParaRPr lang="en-ZA" sz="1400" b="1" u="none" strike="noStrike" dirty="0">
                        <a:effectLst/>
                        <a:latin typeface="Arial" panose="020B0604020202020204" pitchFamily="34" charset="0"/>
                        <a:cs typeface="Arial" panose="020B0604020202020204" pitchFamily="34" charset="0"/>
                      </a:endParaRPr>
                    </a:p>
                    <a:p>
                      <a:pPr algn="l" fontAlgn="t"/>
                      <a:endParaRPr lang="en-ZA" sz="1400" b="1" u="none" strike="noStrike" dirty="0">
                        <a:effectLst/>
                        <a:latin typeface="Arial" panose="020B0604020202020204" pitchFamily="34" charset="0"/>
                        <a:cs typeface="Arial" panose="020B0604020202020204" pitchFamily="34" charset="0"/>
                      </a:endParaRPr>
                    </a:p>
                    <a:p>
                      <a:pPr algn="l" fontAlgn="t"/>
                      <a:r>
                        <a:rPr lang="en-ZA" sz="1400" b="1" u="none" strike="noStrike" dirty="0">
                          <a:effectLst/>
                          <a:latin typeface="Arial" panose="020B0604020202020204" pitchFamily="34" charset="0"/>
                          <a:cs typeface="Arial" panose="020B0604020202020204" pitchFamily="34" charset="0"/>
                        </a:rPr>
                        <a:t>Grand Total</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4683" marR="4683" marT="4683" marB="0">
                    <a:solidFill>
                      <a:schemeClr val="accent3">
                        <a:lumMod val="60000"/>
                        <a:lumOff val="40000"/>
                      </a:schemeClr>
                    </a:solidFill>
                  </a:tcPr>
                </a:tc>
                <a:tc>
                  <a:txBody>
                    <a:bodyPr/>
                    <a:lstStyle/>
                    <a:p>
                      <a:pPr algn="r" fontAlgn="b"/>
                      <a:r>
                        <a:rPr lang="en-ZA" sz="1400" b="1" u="none" strike="noStrike" dirty="0">
                          <a:effectLst/>
                          <a:latin typeface="Arial" panose="020B0604020202020204" pitchFamily="34" charset="0"/>
                          <a:cs typeface="Arial" panose="020B0604020202020204" pitchFamily="34" charset="0"/>
                        </a:rPr>
                        <a:t>19 107 483</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4683" marR="4683" marT="4683" marB="0" anchor="b">
                    <a:solidFill>
                      <a:schemeClr val="accent3">
                        <a:lumMod val="60000"/>
                        <a:lumOff val="40000"/>
                      </a:schemeClr>
                    </a:solidFill>
                  </a:tcPr>
                </a:tc>
                <a:tc>
                  <a:txBody>
                    <a:bodyPr/>
                    <a:lstStyle/>
                    <a:p>
                      <a:pPr algn="r" fontAlgn="b"/>
                      <a:r>
                        <a:rPr lang="en-ZA" sz="1400" b="1" u="none" strike="noStrike" dirty="0">
                          <a:effectLst/>
                          <a:latin typeface="Arial" panose="020B0604020202020204" pitchFamily="34" charset="0"/>
                          <a:cs typeface="Arial" panose="020B0604020202020204" pitchFamily="34" charset="0"/>
                        </a:rPr>
                        <a:t>27 014 293</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4683" marR="4683" marT="4683" marB="0" anchor="b">
                    <a:solidFill>
                      <a:schemeClr val="accent3">
                        <a:lumMod val="60000"/>
                        <a:lumOff val="40000"/>
                      </a:schemeClr>
                    </a:solidFill>
                  </a:tcPr>
                </a:tc>
                <a:tc>
                  <a:txBody>
                    <a:bodyPr/>
                    <a:lstStyle/>
                    <a:p>
                      <a:pPr algn="r" fontAlgn="b"/>
                      <a:r>
                        <a:rPr lang="en-ZA" sz="1400" b="1" u="none" strike="noStrike" dirty="0">
                          <a:effectLst/>
                          <a:latin typeface="Arial" panose="020B0604020202020204" pitchFamily="34" charset="0"/>
                          <a:cs typeface="Arial" panose="020B0604020202020204" pitchFamily="34" charset="0"/>
                        </a:rPr>
                        <a:t>44 076 203</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4683" marR="4683" marT="4683" marB="0" anchor="b">
                    <a:solidFill>
                      <a:schemeClr val="accent3">
                        <a:lumMod val="60000"/>
                        <a:lumOff val="40000"/>
                      </a:schemeClr>
                    </a:solidFill>
                  </a:tcPr>
                </a:tc>
                <a:tc>
                  <a:txBody>
                    <a:bodyPr/>
                    <a:lstStyle/>
                    <a:p>
                      <a:pPr algn="r" fontAlgn="b"/>
                      <a:r>
                        <a:rPr lang="en-ZA" sz="1400" b="1" u="none" strike="noStrike" dirty="0">
                          <a:effectLst/>
                          <a:latin typeface="Arial" panose="020B0604020202020204" pitchFamily="34" charset="0"/>
                          <a:cs typeface="Arial" panose="020B0604020202020204" pitchFamily="34" charset="0"/>
                        </a:rPr>
                        <a:t>42 546 133</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4683" marR="4683" marT="4683" marB="0" anchor="b">
                    <a:solidFill>
                      <a:schemeClr val="accent3">
                        <a:lumMod val="60000"/>
                        <a:lumOff val="40000"/>
                      </a:schemeClr>
                    </a:solidFill>
                  </a:tcPr>
                </a:tc>
                <a:tc>
                  <a:txBody>
                    <a:bodyPr/>
                    <a:lstStyle/>
                    <a:p>
                      <a:pPr algn="r" fontAlgn="b"/>
                      <a:r>
                        <a:rPr lang="en-ZA" sz="1400" b="1" u="none" strike="noStrike" dirty="0">
                          <a:effectLst/>
                          <a:latin typeface="Arial" panose="020B0604020202020204" pitchFamily="34" charset="0"/>
                          <a:cs typeface="Arial" panose="020B0604020202020204" pitchFamily="34" charset="0"/>
                        </a:rPr>
                        <a:t>45 838 589</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4683" marR="4683" marT="4683" marB="0" anchor="b">
                    <a:solidFill>
                      <a:schemeClr val="accent3">
                        <a:lumMod val="60000"/>
                        <a:lumOff val="40000"/>
                      </a:schemeClr>
                    </a:solidFill>
                  </a:tcPr>
                </a:tc>
                <a:extLst>
                  <a:ext uri="{0D108BD9-81ED-4DB2-BD59-A6C34878D82A}">
                    <a16:rowId xmlns:a16="http://schemas.microsoft.com/office/drawing/2014/main" val="1051721744"/>
                  </a:ext>
                </a:extLst>
              </a:tr>
            </a:tbl>
          </a:graphicData>
        </a:graphic>
      </p:graphicFrame>
    </p:spTree>
    <p:extLst>
      <p:ext uri="{BB962C8B-B14F-4D97-AF65-F5344CB8AC3E}">
        <p14:creationId xmlns:p14="http://schemas.microsoft.com/office/powerpoint/2010/main" val="451074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4CDD31-E0A7-61BA-E7DF-CEE29C318A9A}"/>
              </a:ext>
            </a:extLst>
          </p:cNvPr>
          <p:cNvSpPr txBox="1">
            <a:spLocks/>
          </p:cNvSpPr>
          <p:nvPr/>
        </p:nvSpPr>
        <p:spPr>
          <a:xfrm>
            <a:off x="2627784" y="118069"/>
            <a:ext cx="5976664" cy="53903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800" b="1" i="0" u="none" strike="noStrike" kern="1200" cap="none" spc="0" normalizeH="0" baseline="0" noProof="0" dirty="0">
              <a:ln>
                <a:noFill/>
              </a:ln>
              <a:solidFill>
                <a:srgbClr val="000000"/>
              </a:solidFill>
              <a:effectLst/>
              <a:uLnTx/>
              <a:uFillTx/>
              <a:latin typeface="Verdana"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62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cs typeface="Arial" panose="020B0604020202020204" pitchFamily="34" charset="0"/>
              </a:rPr>
              <a:t>STRATEGY TO ADDRESS </a:t>
            </a:r>
            <a:r>
              <a:rPr lang="en-ZA" sz="6200" b="1" i="1" dirty="0">
                <a:solidFill>
                  <a:srgbClr val="000000"/>
                </a:solidFill>
                <a:effectLst>
                  <a:outerShdw blurRad="38100" dist="38100" dir="2700000" algn="tl">
                    <a:srgbClr val="000000">
                      <a:alpha val="43137"/>
                    </a:srgbClr>
                  </a:outerShdw>
                </a:effectLst>
                <a:cs typeface="Arial" panose="020B0604020202020204" pitchFamily="34" charset="0"/>
              </a:rPr>
              <a:t>UIF&amp;W</a:t>
            </a:r>
            <a:endParaRPr kumimoji="0" lang="en-ZA" sz="6200" b="1" i="1" u="none" strike="noStrike" kern="1200" cap="small" spc="0" normalizeH="0" baseline="0" noProof="0" dirty="0">
              <a:ln>
                <a:noFill/>
              </a:ln>
              <a:solidFill>
                <a:srgbClr val="4BACC6">
                  <a:lumMod val="50000"/>
                </a:srgbClr>
              </a:solidFill>
              <a:effectLst>
                <a:outerShdw blurRad="38100" dist="38100" dir="2700000" algn="tl">
                  <a:srgbClr val="000000">
                    <a:alpha val="43137"/>
                  </a:srgbClr>
                </a:outerShdw>
              </a:effectLst>
              <a:uLnTx/>
              <a:uFillTx/>
              <a:cs typeface="Arial" panose="020B0604020202020204" pitchFamily="34" charset="0"/>
            </a:endParaRPr>
          </a:p>
        </p:txBody>
      </p:sp>
      <p:sp>
        <p:nvSpPr>
          <p:cNvPr id="12" name="Content Placeholder 2">
            <a:extLst>
              <a:ext uri="{FF2B5EF4-FFF2-40B4-BE49-F238E27FC236}">
                <a16:creationId xmlns:a16="http://schemas.microsoft.com/office/drawing/2014/main" id="{CC4743A5-DCBF-07DF-A1C9-55CE994805BA}"/>
              </a:ext>
            </a:extLst>
          </p:cNvPr>
          <p:cNvSpPr txBox="1">
            <a:spLocks/>
          </p:cNvSpPr>
          <p:nvPr/>
        </p:nvSpPr>
        <p:spPr>
          <a:xfrm>
            <a:off x="107504" y="727677"/>
            <a:ext cx="8902352" cy="5725660"/>
          </a:xfrm>
          <a:prstGeom prst="rect">
            <a:avLst/>
          </a:prstGeom>
          <a:ln/>
        </p:spPr>
        <p:style>
          <a:lnRef idx="2">
            <a:schemeClr val="accent3"/>
          </a:lnRef>
          <a:fillRef idx="1">
            <a:schemeClr val="lt1"/>
          </a:fillRef>
          <a:effectRef idx="0">
            <a:schemeClr val="accent3"/>
          </a:effectRef>
          <a:fontRef idx="minor">
            <a:schemeClr val="dk1"/>
          </a:fontRef>
        </p:style>
        <p:txBody>
          <a:bodyPr vert="horz" lIns="68580" tIns="34290" rIns="68580" bIns="3429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4625" marR="0" lvl="0" indent="-174625"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lnSpc>
                <a:spcPct val="150000"/>
              </a:lnSpc>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Assist all municipalities in developing sound  the UIF&amp;W strategy </a:t>
            </a:r>
          </a:p>
          <a:p>
            <a:pPr>
              <a:lnSpc>
                <a:spcPct val="150000"/>
              </a:lnSpc>
              <a:defRPr/>
            </a:pPr>
            <a:r>
              <a:rPr lang="en-ZA" sz="1600" dirty="0">
                <a:solidFill>
                  <a:prstClr val="black"/>
                </a:solidFill>
                <a:latin typeface="Arial" panose="020B0604020202020204" pitchFamily="34" charset="0"/>
                <a:cs typeface="Arial" panose="020B0604020202020204" pitchFamily="34" charset="0"/>
              </a:rPr>
              <a:t>Training and capacitating all council oversight structure of the municipalities  to effectively address the UIF&amp;W in line with section 32 of the MFMA.</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8775" marR="0" lvl="0" indent="-358775" algn="just" defTabSz="914400" rtl="0" eaLnBrk="1" fontAlgn="auto" latinLnBrk="0" hangingPunct="1">
              <a:lnSpc>
                <a:spcPct val="150000"/>
              </a:lnSpc>
              <a:spcBef>
                <a:spcPts val="1000"/>
              </a:spcBef>
              <a:spcAft>
                <a:spcPts val="600"/>
              </a:spcAft>
              <a:buClrTx/>
              <a:buSzTx/>
              <a:buFont typeface="Wingdings" panose="05000000000000000000" pitchFamily="2" charset="2"/>
              <a:buChar char="§"/>
              <a:tabLst/>
              <a:defRPr/>
            </a:pPr>
            <a:r>
              <a:rPr lang="en-ZA" sz="1600" dirty="0">
                <a:solidFill>
                  <a:prstClr val="black"/>
                </a:solidFill>
                <a:latin typeface="Arial" panose="020B0604020202020204" pitchFamily="34" charset="0"/>
                <a:cs typeface="Arial" panose="020B0604020202020204" pitchFamily="34" charset="0"/>
              </a:rPr>
              <a:t>Assist municipalities </a:t>
            </a:r>
            <a:r>
              <a:rPr lang="en-GB" sz="1600" dirty="0">
                <a:solidFill>
                  <a:prstClr val="black"/>
                </a:solidFill>
                <a:latin typeface="Arial" panose="020B0604020202020204" pitchFamily="34" charset="0"/>
                <a:cs typeface="Arial" panose="020B0604020202020204" pitchFamily="34" charset="0"/>
              </a:rPr>
              <a:t>to e</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stablish </a:t>
            </a:r>
            <a:r>
              <a:rPr kumimoji="0" lang="en-GB"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functional disciplinary boards</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GB"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as soon as practically possible (applicable to non-compliant municipalities) with </a:t>
            </a:r>
            <a:r>
              <a:rPr kumimoji="0" lang="en-GB"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council-approved terms of reference</a:t>
            </a:r>
          </a:p>
          <a:p>
            <a:pPr>
              <a:lnSpc>
                <a:spcPct val="150000"/>
              </a:lnSpc>
              <a:defRPr/>
            </a:pPr>
            <a:r>
              <a:rPr lang="en-GB" sz="1600" dirty="0">
                <a:solidFill>
                  <a:prstClr val="black"/>
                </a:solidFill>
                <a:latin typeface="Arial" panose="020B0604020202020204" pitchFamily="34" charset="0"/>
                <a:cs typeface="Arial" panose="020B0604020202020204" pitchFamily="34" charset="0"/>
              </a:rPr>
              <a:t>Assist the municipality to d</a:t>
            </a:r>
            <a:r>
              <a:rPr kumimoji="0" lang="en-GB" sz="160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evelop</a:t>
            </a:r>
            <a:r>
              <a:rPr kumimoji="0" lang="en-GB"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and implement a clear strategy to reduce UIF&amp;W expenditure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 achieve the MTSF goals</a:t>
            </a:r>
          </a:p>
          <a:p>
            <a:pPr>
              <a:lnSpc>
                <a:spcPct val="150000"/>
              </a:lnSpc>
              <a:defRPr/>
            </a:pPr>
            <a:r>
              <a:rPr lang="en-ZA" sz="1600" dirty="0">
                <a:latin typeface="Arial" panose="020B0604020202020204" pitchFamily="34" charset="0"/>
                <a:cs typeface="Arial" panose="020B0604020202020204" pitchFamily="34" charset="0"/>
              </a:rPr>
              <a:t>Council only resolves on recoverability</a:t>
            </a:r>
            <a:r>
              <a:rPr lang="en-ZA" sz="1600" baseline="0" dirty="0">
                <a:latin typeface="Arial" panose="020B0604020202020204" pitchFamily="34" charset="0"/>
                <a:cs typeface="Arial" panose="020B0604020202020204" pitchFamily="34" charset="0"/>
              </a:rPr>
              <a:t> &amp; write-off of U</a:t>
            </a:r>
            <a:r>
              <a:rPr lang="en-ZA" sz="1600" dirty="0">
                <a:latin typeface="Arial" panose="020B0604020202020204" pitchFamily="34" charset="0"/>
                <a:cs typeface="Arial" panose="020B0604020202020204" pitchFamily="34" charset="0"/>
              </a:rPr>
              <a:t>IF&amp;W (after investigation by council committee)</a:t>
            </a:r>
          </a:p>
          <a:p>
            <a:pPr>
              <a:lnSpc>
                <a:spcPct val="150000"/>
              </a:lnSpc>
              <a:defRPr/>
            </a:pPr>
            <a:r>
              <a:rPr lang="en-ZA" sz="1600" dirty="0">
                <a:latin typeface="Arial" panose="020B0604020202020204" pitchFamily="34" charset="0"/>
                <a:cs typeface="Arial" panose="020B0604020202020204" pitchFamily="34" charset="0"/>
              </a:rPr>
              <a:t>Follow up on addressing UIF&amp;W and Consequence Management</a:t>
            </a:r>
            <a:endParaRPr lang="en-GB" sz="1600" dirty="0">
              <a:latin typeface="Arial" panose="020B0604020202020204" pitchFamily="34" charset="0"/>
              <a:cs typeface="Arial" panose="020B0604020202020204" pitchFamily="34" charset="0"/>
            </a:endParaRPr>
          </a:p>
          <a:p>
            <a:pPr>
              <a:lnSpc>
                <a:spcPct val="150000"/>
              </a:lnSpc>
              <a:defRPr/>
            </a:pPr>
            <a:r>
              <a:rPr lang="en-ZA" sz="1600" dirty="0">
                <a:latin typeface="Arial" panose="020B0604020202020204" pitchFamily="34" charset="0"/>
                <a:cs typeface="Arial" panose="020B0604020202020204" pitchFamily="34" charset="0"/>
              </a:rPr>
              <a:t>Follow up of the u</a:t>
            </a:r>
            <a:r>
              <a:rPr lang="en-ZA" sz="1600" baseline="0" dirty="0">
                <a:latin typeface="Arial" panose="020B0604020202020204" pitchFamily="34" charset="0"/>
                <a:cs typeface="Arial" panose="020B0604020202020204" pitchFamily="34" charset="0"/>
              </a:rPr>
              <a:t>pdated UIF&amp;W register on a monthly basis</a:t>
            </a:r>
            <a:endParaRPr lang="en-ZA" sz="1600" dirty="0">
              <a:latin typeface="Arial" panose="020B0604020202020204" pitchFamily="34" charset="0"/>
              <a:cs typeface="Arial" panose="020B0604020202020204" pitchFamily="34" charset="0"/>
            </a:endParaRPr>
          </a:p>
          <a:p>
            <a:pPr>
              <a:lnSpc>
                <a:spcPct val="150000"/>
              </a:lnSpc>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Establish </a:t>
            </a:r>
            <a:r>
              <a:rPr kumimoji="0" lang="en-GB"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robust preventative internal controls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 enable compliance with SCM legislation that will prevent UIFW expenditure</a:t>
            </a:r>
          </a:p>
          <a:p>
            <a:pPr>
              <a:lnSpc>
                <a:spcPct val="150000"/>
              </a:lnSpc>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Assist the municipality to set a </a:t>
            </a:r>
            <a:r>
              <a:rPr kumimoji="0" lang="en-GB"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tone of zero tolerance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for non-compliance</a:t>
            </a:r>
          </a:p>
          <a:p>
            <a:pPr>
              <a:lnSpc>
                <a:spcPct val="150000"/>
              </a:lnSpc>
              <a:defRPr/>
            </a:pPr>
            <a:r>
              <a:rPr kumimoji="0" lang="en-GB"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Asist the municipal internal audit to undertake probity audits </a:t>
            </a:r>
            <a:r>
              <a:rPr kumimoji="0" lang="en-GB"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in relations to contracts exceeding R10m – internal audit to be utilised to provide assurance </a:t>
            </a:r>
          </a:p>
          <a:p>
            <a:pPr marL="0" indent="0">
              <a:buNone/>
              <a:defRPr/>
            </a:pPr>
            <a:endParaRPr kumimoji="0" lang="en-ZA"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2">
            <a:extLst>
              <a:ext uri="{FF2B5EF4-FFF2-40B4-BE49-F238E27FC236}">
                <a16:creationId xmlns:a16="http://schemas.microsoft.com/office/drawing/2014/main" id="{EF4CDBCA-9053-F698-F2CD-11EDE935EF60}"/>
              </a:ext>
            </a:extLst>
          </p:cNvPr>
          <p:cNvSpPr>
            <a:spLocks noGrp="1"/>
          </p:cNvSpPr>
          <p:nvPr>
            <p:ph type="sldNum" sz="quarter" idx="12"/>
          </p:nvPr>
        </p:nvSpPr>
        <p:spPr>
          <a:xfrm>
            <a:off x="8460432" y="188640"/>
            <a:ext cx="549424" cy="365125"/>
          </a:xfrm>
        </p:spPr>
        <p:txBody>
          <a:bodyPr/>
          <a:lstStyle/>
          <a:p>
            <a:fld id="{61D74632-5AF5-49E1-8345-0D25A626A076}" type="slidenum">
              <a:rPr lang="en-ZA" smtClean="0"/>
              <a:pPr/>
              <a:t>32</a:t>
            </a:fld>
            <a:endParaRPr lang="en-ZA" dirty="0"/>
          </a:p>
        </p:txBody>
      </p:sp>
    </p:spTree>
    <p:extLst>
      <p:ext uri="{BB962C8B-B14F-4D97-AF65-F5344CB8AC3E}">
        <p14:creationId xmlns:p14="http://schemas.microsoft.com/office/powerpoint/2010/main" val="1099135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078EBA5-B3B7-B2D2-D0B1-480E50EEE14F}"/>
              </a:ext>
            </a:extLst>
          </p:cNvPr>
          <p:cNvSpPr txBox="1">
            <a:spLocks/>
          </p:cNvSpPr>
          <p:nvPr/>
        </p:nvSpPr>
        <p:spPr>
          <a:xfrm>
            <a:off x="2339752" y="116632"/>
            <a:ext cx="6336704" cy="615314"/>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800" b="1" i="0" u="none" strike="noStrike" kern="1200" cap="none" spc="0" normalizeH="0" baseline="0" noProof="0" dirty="0">
              <a:ln>
                <a:noFill/>
              </a:ln>
              <a:solidFill>
                <a:srgbClr val="000000"/>
              </a:solidFill>
              <a:effectLst/>
              <a:uLnTx/>
              <a:uFillTx/>
              <a:latin typeface="Verdana"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ZA" sz="55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AUDIT OUTCOME </a:t>
            </a:r>
            <a:r>
              <a:rPr kumimoji="0" lang="en-ZA" sz="55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TREND ANALYSIS OVER 5 YEARS</a:t>
            </a:r>
            <a:endParaRPr kumimoji="0" lang="en-ZA" sz="2400" b="1" i="1" u="none" strike="noStrike" kern="1200" cap="small" spc="0" normalizeH="0" baseline="0" noProof="0" dirty="0">
              <a:ln>
                <a:noFill/>
              </a:ln>
              <a:solidFill>
                <a:srgbClr val="4BACC6">
                  <a:lumMod val="50000"/>
                </a:srgb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175AE1ED-2AED-D9DF-7C8D-28A9286661D3}"/>
              </a:ext>
            </a:extLst>
          </p:cNvPr>
          <p:cNvGraphicFramePr>
            <a:graphicFrameLocks/>
          </p:cNvGraphicFramePr>
          <p:nvPr>
            <p:extLst>
              <p:ext uri="{D42A27DB-BD31-4B8C-83A1-F6EECF244321}">
                <p14:modId xmlns:p14="http://schemas.microsoft.com/office/powerpoint/2010/main" val="1298788293"/>
              </p:ext>
            </p:extLst>
          </p:nvPr>
        </p:nvGraphicFramePr>
        <p:xfrm>
          <a:off x="251520" y="944291"/>
          <a:ext cx="8758336" cy="342081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37352264-59E0-F88F-185E-1F019EE44409}"/>
              </a:ext>
            </a:extLst>
          </p:cNvPr>
          <p:cNvSpPr txBox="1"/>
          <p:nvPr/>
        </p:nvSpPr>
        <p:spPr>
          <a:xfrm>
            <a:off x="107504" y="4509120"/>
            <a:ext cx="8758336" cy="1668214"/>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There has also been an improvement in the 2020/21 on disclaimer  audit outcomes of the province when compared to previous years as 9 municipalities obtained a disclaimer opinion, 9 with qualified opinions, one (1) adverse audit opinion and improvement in three (3) unqualified audit opinion.</a:t>
            </a:r>
          </a:p>
          <a:p>
            <a:pPr algn="just">
              <a:lnSpc>
                <a:spcPct val="150000"/>
              </a:lnSpc>
            </a:pPr>
            <a:endParaRPr lang="en-GB" sz="1400" dirty="0">
              <a:solidFill>
                <a:schemeClr val="tx1"/>
              </a:solidFill>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GB" sz="1400" dirty="0">
                <a:latin typeface="Arial" panose="020B0604020202020204" pitchFamily="34" charset="0"/>
                <a:cs typeface="Arial" panose="020B0604020202020204" pitchFamily="34" charset="0"/>
              </a:rPr>
              <a:t>9 of the municipalities registered a reduction of the audit paragraphs but still maintained the opinions.</a:t>
            </a:r>
            <a:endParaRPr lang="en-GB" sz="1400" dirty="0">
              <a:solidFill>
                <a:schemeClr val="tx1"/>
              </a:solidFill>
              <a:latin typeface="Arial" panose="020B0604020202020204" pitchFamily="34" charset="0"/>
              <a:cs typeface="Arial" panose="020B0604020202020204" pitchFamily="34" charset="0"/>
            </a:endParaRPr>
          </a:p>
        </p:txBody>
      </p:sp>
      <p:sp>
        <p:nvSpPr>
          <p:cNvPr id="2" name="Slide Number Placeholder 2">
            <a:extLst>
              <a:ext uri="{FF2B5EF4-FFF2-40B4-BE49-F238E27FC236}">
                <a16:creationId xmlns:a16="http://schemas.microsoft.com/office/drawing/2014/main" id="{97B98D48-5F5B-6740-11D3-2417DCECB879}"/>
              </a:ext>
            </a:extLst>
          </p:cNvPr>
          <p:cNvSpPr>
            <a:spLocks noGrp="1"/>
          </p:cNvSpPr>
          <p:nvPr>
            <p:ph type="sldNum" sz="quarter" idx="12"/>
          </p:nvPr>
        </p:nvSpPr>
        <p:spPr>
          <a:xfrm>
            <a:off x="8460432" y="188640"/>
            <a:ext cx="549424" cy="365125"/>
          </a:xfrm>
        </p:spPr>
        <p:txBody>
          <a:bodyPr/>
          <a:lstStyle/>
          <a:p>
            <a:fld id="{61D74632-5AF5-49E1-8345-0D25A626A076}" type="slidenum">
              <a:rPr lang="en-ZA" smtClean="0"/>
              <a:pPr/>
              <a:t>33</a:t>
            </a:fld>
            <a:endParaRPr lang="en-ZA" dirty="0"/>
          </a:p>
        </p:txBody>
      </p:sp>
    </p:spTree>
    <p:extLst>
      <p:ext uri="{BB962C8B-B14F-4D97-AF65-F5344CB8AC3E}">
        <p14:creationId xmlns:p14="http://schemas.microsoft.com/office/powerpoint/2010/main" val="300132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4CDD31-E0A7-61BA-E7DF-CEE29C318A9A}"/>
              </a:ext>
            </a:extLst>
          </p:cNvPr>
          <p:cNvSpPr txBox="1">
            <a:spLocks/>
          </p:cNvSpPr>
          <p:nvPr/>
        </p:nvSpPr>
        <p:spPr>
          <a:xfrm>
            <a:off x="2627784" y="118069"/>
            <a:ext cx="6048672" cy="53903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800" b="1" i="0" u="none" strike="noStrike" kern="1200" cap="none" spc="0" normalizeH="0" baseline="0" noProof="0" dirty="0">
              <a:ln>
                <a:noFill/>
              </a:ln>
              <a:solidFill>
                <a:srgbClr val="000000"/>
              </a:solidFill>
              <a:effectLst/>
              <a:uLnTx/>
              <a:uFillTx/>
              <a:latin typeface="Verdana"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62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cs typeface="Arial" panose="020B0604020202020204" pitchFamily="34" charset="0"/>
              </a:rPr>
              <a:t>STRATEGY TO ADDRESS AUDIT OUTCOME</a:t>
            </a:r>
            <a:endParaRPr kumimoji="0" lang="en-ZA" sz="6200" b="1" i="1" u="none" strike="noStrike" kern="1200" cap="small" spc="0" normalizeH="0" baseline="0" noProof="0" dirty="0">
              <a:ln>
                <a:noFill/>
              </a:ln>
              <a:solidFill>
                <a:srgbClr val="4BACC6">
                  <a:lumMod val="50000"/>
                </a:srgbClr>
              </a:solidFill>
              <a:effectLst>
                <a:outerShdw blurRad="38100" dist="38100" dir="2700000" algn="tl">
                  <a:srgbClr val="000000">
                    <a:alpha val="43137"/>
                  </a:srgbClr>
                </a:outerShdw>
              </a:effectLst>
              <a:uLnTx/>
              <a:uFillTx/>
              <a:cs typeface="Arial" panose="020B0604020202020204" pitchFamily="34" charset="0"/>
            </a:endParaRPr>
          </a:p>
        </p:txBody>
      </p:sp>
      <p:sp>
        <p:nvSpPr>
          <p:cNvPr id="12" name="Content Placeholder 2">
            <a:extLst>
              <a:ext uri="{FF2B5EF4-FFF2-40B4-BE49-F238E27FC236}">
                <a16:creationId xmlns:a16="http://schemas.microsoft.com/office/drawing/2014/main" id="{CC4743A5-DCBF-07DF-A1C9-55CE994805BA}"/>
              </a:ext>
            </a:extLst>
          </p:cNvPr>
          <p:cNvSpPr txBox="1">
            <a:spLocks/>
          </p:cNvSpPr>
          <p:nvPr/>
        </p:nvSpPr>
        <p:spPr>
          <a:xfrm>
            <a:off x="107504" y="1196752"/>
            <a:ext cx="8902352" cy="5328592"/>
          </a:xfrm>
          <a:prstGeom prst="rect">
            <a:avLst/>
          </a:prstGeom>
          <a:ln/>
        </p:spPr>
        <p:style>
          <a:lnRef idx="2">
            <a:schemeClr val="accent3"/>
          </a:lnRef>
          <a:fillRef idx="1">
            <a:schemeClr val="lt1"/>
          </a:fillRef>
          <a:effectRef idx="0">
            <a:schemeClr val="accent3"/>
          </a:effectRef>
          <a:fontRef idx="minor">
            <a:schemeClr val="dk1"/>
          </a:fontRef>
        </p:style>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3400" marR="0" lvl="2" indent="-446088" algn="just" defTabSz="914400" rtl="0" eaLnBrk="1" fontAlgn="auto" latinLnBrk="0" hangingPunct="1">
              <a:lnSpc>
                <a:spcPct val="150000"/>
              </a:lnSpc>
              <a:spcBef>
                <a:spcPts val="0"/>
              </a:spcBef>
              <a:spcAft>
                <a:spcPts val="0"/>
              </a:spcAft>
              <a:buClrTx/>
              <a:buSzTx/>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Web enable action plan and monitoring  </a:t>
            </a:r>
          </a:p>
          <a:p>
            <a:pPr marL="533400" marR="0" lvl="2" indent="-446088" algn="just" defTabSz="914400" rtl="0" eaLnBrk="1" fontAlgn="auto" latinLnBrk="0" hangingPunct="1">
              <a:lnSpc>
                <a:spcPct val="150000"/>
              </a:lnSpc>
              <a:spcBef>
                <a:spcPts val="0"/>
              </a:spcBef>
              <a:spcAft>
                <a:spcPts val="0"/>
              </a:spcAft>
              <a:buClrTx/>
              <a:buSzTx/>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Monitoring of Contract management </a:t>
            </a:r>
          </a:p>
          <a:p>
            <a:pPr marL="533400" marR="0" lvl="2" indent="-446088" algn="just" defTabSz="914400" rtl="0" eaLnBrk="1" fontAlgn="auto" latinLnBrk="0" hangingPunct="1">
              <a:lnSpc>
                <a:spcPct val="150000"/>
              </a:lnSpc>
              <a:spcBef>
                <a:spcPts val="0"/>
              </a:spcBef>
              <a:spcAft>
                <a:spcPts val="0"/>
              </a:spcAft>
              <a:buClrTx/>
              <a:buSzTx/>
              <a:tabLst/>
              <a:defRPr/>
            </a:pP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mSCOA</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/GRAP technical support on internal control</a:t>
            </a:r>
          </a:p>
          <a:p>
            <a:pPr marL="533400" marR="0" lvl="2" indent="-446088" algn="just" defTabSz="914400" rtl="0" eaLnBrk="1" fontAlgn="auto" latinLnBrk="0" hangingPunct="1">
              <a:lnSpc>
                <a:spcPct val="150000"/>
              </a:lnSpc>
              <a:spcBef>
                <a:spcPts val="0"/>
              </a:spcBef>
              <a:spcAft>
                <a:spcPts val="0"/>
              </a:spcAft>
              <a:buClrTx/>
              <a:buSzTx/>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Capacity Building  Initiatives (training sessions and  workshops – SCM, assets management, GRAP, Revenue Management, Internal Control, SOP and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mSCOA</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Budgeting</a:t>
            </a:r>
          </a:p>
          <a:p>
            <a:pPr marL="533400" marR="0" lvl="2" indent="-446088" algn="just" defTabSz="914400" rtl="0" eaLnBrk="1" fontAlgn="auto" latinLnBrk="0" hangingPunct="1">
              <a:lnSpc>
                <a:spcPct val="150000"/>
              </a:lnSpc>
              <a:spcBef>
                <a:spcPts val="0"/>
              </a:spcBef>
              <a:spcAft>
                <a:spcPts val="0"/>
              </a:spcAft>
              <a:buClrTx/>
              <a:buSzTx/>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Human Capital Support to Municipalities</a:t>
            </a:r>
          </a:p>
          <a:p>
            <a:pPr marL="533400" marR="0" lvl="1" indent="-446088"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Gap filling with suitably qualified employees </a:t>
            </a:r>
          </a:p>
          <a:p>
            <a:pPr marL="533400" marR="0" lvl="1" indent="-446088"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Individual Capacity – On job training/Hand holding/Couching and Mentoring</a:t>
            </a:r>
          </a:p>
          <a:p>
            <a:pPr marL="533400" marR="0" lvl="1" indent="-446088"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000" dirty="0">
                <a:solidFill>
                  <a:prstClr val="black"/>
                </a:solidFill>
                <a:latin typeface="Arial" panose="020B0604020202020204" pitchFamily="34" charset="0"/>
                <a:cs typeface="Arial" panose="020B0604020202020204" pitchFamily="34" charset="0"/>
              </a:rPr>
              <a:t>Contract management </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2">
            <a:extLst>
              <a:ext uri="{FF2B5EF4-FFF2-40B4-BE49-F238E27FC236}">
                <a16:creationId xmlns:a16="http://schemas.microsoft.com/office/drawing/2014/main" id="{EF4CDBCA-9053-F698-F2CD-11EDE935EF60}"/>
              </a:ext>
            </a:extLst>
          </p:cNvPr>
          <p:cNvSpPr>
            <a:spLocks noGrp="1"/>
          </p:cNvSpPr>
          <p:nvPr>
            <p:ph type="sldNum" sz="quarter" idx="12"/>
          </p:nvPr>
        </p:nvSpPr>
        <p:spPr>
          <a:xfrm>
            <a:off x="8460432" y="188640"/>
            <a:ext cx="549424" cy="365125"/>
          </a:xfrm>
        </p:spPr>
        <p:txBody>
          <a:bodyPr/>
          <a:lstStyle/>
          <a:p>
            <a:fld id="{61D74632-5AF5-49E1-8345-0D25A626A076}" type="slidenum">
              <a:rPr lang="en-ZA" smtClean="0"/>
              <a:pPr/>
              <a:t>34</a:t>
            </a:fld>
            <a:endParaRPr lang="en-ZA" dirty="0"/>
          </a:p>
        </p:txBody>
      </p:sp>
    </p:spTree>
    <p:extLst>
      <p:ext uri="{BB962C8B-B14F-4D97-AF65-F5344CB8AC3E}">
        <p14:creationId xmlns:p14="http://schemas.microsoft.com/office/powerpoint/2010/main" val="916524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DAF7406-767E-D6AE-B137-72AF6919058B}"/>
              </a:ext>
            </a:extLst>
          </p:cNvPr>
          <p:cNvSpPr txBox="1">
            <a:spLocks/>
          </p:cNvSpPr>
          <p:nvPr/>
        </p:nvSpPr>
        <p:spPr>
          <a:xfrm>
            <a:off x="2555776" y="188640"/>
            <a:ext cx="6067774" cy="571894"/>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ZA" sz="2600" b="1" i="1" cap="small" noProof="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FINANCIALLY DISTRESSED MUNICIPALITIES</a:t>
            </a:r>
            <a:endParaRPr kumimoji="0" lang="en-ZA" sz="2600" b="1" i="1" u="none" strike="noStrike" kern="1200" cap="small"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7" name="Vertical Text Placeholder 2">
            <a:extLst>
              <a:ext uri="{FF2B5EF4-FFF2-40B4-BE49-F238E27FC236}">
                <a16:creationId xmlns:a16="http://schemas.microsoft.com/office/drawing/2014/main" id="{22CA95C8-1CEC-337A-811D-FFC2C5254449}"/>
              </a:ext>
            </a:extLst>
          </p:cNvPr>
          <p:cNvSpPr txBox="1">
            <a:spLocks/>
          </p:cNvSpPr>
          <p:nvPr/>
        </p:nvSpPr>
        <p:spPr>
          <a:xfrm>
            <a:off x="294640" y="947415"/>
            <a:ext cx="8715216" cy="557792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just">
              <a:lnSpc>
                <a:spcPct val="150000"/>
              </a:lnSpc>
              <a:buFont typeface="Arial" panose="020B0604020202020204" pitchFamily="34" charset="0"/>
              <a:buChar char="•"/>
              <a:defRPr/>
            </a:pPr>
            <a:r>
              <a:rPr lang="en-GB" sz="1600" dirty="0">
                <a:solidFill>
                  <a:schemeClr val="tx1"/>
                </a:solidFill>
                <a:latin typeface="Arial" panose="020B0604020202020204" pitchFamily="34" charset="0"/>
                <a:cs typeface="Arial" panose="020B0604020202020204" pitchFamily="34" charset="0"/>
              </a:rPr>
              <a:t>The PT and NT MFRS  has commenced with the process to conduct the status quo assessments in the Ten (10) municipalities (including </a:t>
            </a:r>
            <a:r>
              <a:rPr lang="en-GB" sz="1600" dirty="0" err="1">
                <a:solidFill>
                  <a:schemeClr val="tx1"/>
                </a:solidFill>
                <a:latin typeface="Arial" panose="020B0604020202020204" pitchFamily="34" charset="0"/>
                <a:cs typeface="Arial" panose="020B0604020202020204" pitchFamily="34" charset="0"/>
              </a:rPr>
              <a:t>Mamusa</a:t>
            </a:r>
            <a:r>
              <a:rPr lang="en-GB" sz="1600" dirty="0">
                <a:solidFill>
                  <a:schemeClr val="tx1"/>
                </a:solidFill>
                <a:latin typeface="Arial" panose="020B0604020202020204" pitchFamily="34" charset="0"/>
                <a:cs typeface="Arial" panose="020B0604020202020204" pitchFamily="34" charset="0"/>
              </a:rPr>
              <a:t> and </a:t>
            </a:r>
            <a:r>
              <a:rPr lang="en-GB" sz="1600" dirty="0" err="1">
                <a:solidFill>
                  <a:schemeClr val="tx1"/>
                </a:solidFill>
                <a:latin typeface="Arial" panose="020B0604020202020204" pitchFamily="34" charset="0"/>
                <a:cs typeface="Arial" panose="020B0604020202020204" pitchFamily="34" charset="0"/>
              </a:rPr>
              <a:t>Maquassi</a:t>
            </a:r>
            <a:r>
              <a:rPr lang="en-GB" sz="1600" dirty="0">
                <a:solidFill>
                  <a:schemeClr val="tx1"/>
                </a:solidFill>
                <a:latin typeface="Arial" panose="020B0604020202020204" pitchFamily="34" charset="0"/>
                <a:cs typeface="Arial" panose="020B0604020202020204" pitchFamily="34" charset="0"/>
              </a:rPr>
              <a:t> Hills) </a:t>
            </a:r>
          </a:p>
          <a:p>
            <a:pPr marL="342900" lvl="0" indent="-342900" algn="just">
              <a:lnSpc>
                <a:spcPct val="150000"/>
              </a:lnSpc>
              <a:buFont typeface="Arial" panose="020B0604020202020204" pitchFamily="34" charset="0"/>
              <a:buChar char="•"/>
              <a:defRPr/>
            </a:pPr>
            <a:endParaRPr lang="en-GB" sz="1600" dirty="0">
              <a:solidFill>
                <a:schemeClr val="tx1"/>
              </a:solidFill>
              <a:latin typeface="Arial" panose="020B0604020202020204" pitchFamily="34" charset="0"/>
              <a:cs typeface="Arial" panose="020B0604020202020204" pitchFamily="34" charset="0"/>
            </a:endParaRPr>
          </a:p>
          <a:p>
            <a:pPr marL="342900" lvl="0" indent="-342900" algn="just">
              <a:lnSpc>
                <a:spcPct val="150000"/>
              </a:lnSpc>
              <a:buFont typeface="Arial" panose="020B0604020202020204" pitchFamily="34" charset="0"/>
              <a:buChar char="•"/>
              <a:defRPr/>
            </a:pPr>
            <a:r>
              <a:rPr lang="en-GB" sz="1600" dirty="0">
                <a:solidFill>
                  <a:schemeClr val="tx1"/>
                </a:solidFill>
                <a:latin typeface="Arial" panose="020B0604020202020204" pitchFamily="34" charset="0"/>
                <a:cs typeface="Arial" panose="020B0604020202020204" pitchFamily="34" charset="0"/>
              </a:rPr>
              <a:t>The Status Quo Assessment Reports will be used by the NT MFRS to prepare the Mandatory Financial Recovery Plans.</a:t>
            </a:r>
          </a:p>
          <a:p>
            <a:pPr marL="342900" lvl="0" indent="-342900" algn="just">
              <a:lnSpc>
                <a:spcPct val="150000"/>
              </a:lnSpc>
              <a:buFont typeface="Arial" panose="020B0604020202020204" pitchFamily="34" charset="0"/>
              <a:buChar char="•"/>
              <a:defRPr/>
            </a:pPr>
            <a:endParaRPr lang="en-GB" sz="1600" dirty="0">
              <a:solidFill>
                <a:schemeClr val="tx1"/>
              </a:solidFill>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600" dirty="0">
                <a:solidFill>
                  <a:schemeClr val="tx1"/>
                </a:solidFill>
                <a:latin typeface="Arial" panose="020B0604020202020204" pitchFamily="34" charset="0"/>
                <a:cs typeface="Arial" panose="020B0604020202020204" pitchFamily="34" charset="0"/>
              </a:rPr>
              <a:t>Fifteen (15) municipalities in the province adopted unfunded budgets in the 2022/23 financial year which is a reflection of a financial distress situation</a:t>
            </a:r>
            <a:br>
              <a:rPr lang="en-GB" sz="1600" dirty="0">
                <a:solidFill>
                  <a:schemeClr val="tx1"/>
                </a:solidFill>
                <a:latin typeface="Arial" panose="020B0604020202020204" pitchFamily="34" charset="0"/>
                <a:cs typeface="Arial" panose="020B0604020202020204" pitchFamily="34" charset="0"/>
              </a:rPr>
            </a:b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part of the NW province specific strategy, the PT initiated the following support to financially distressed municipalities</a:t>
            </a:r>
          </a:p>
          <a:p>
            <a:pPr marR="0" lvl="0" algn="just" defTabSz="914400" rtl="0" eaLnBrk="1" fontAlgn="auto" latinLnBrk="0" hangingPunct="1">
              <a:lnSpc>
                <a:spcPct val="150000"/>
              </a:lnSpc>
              <a:spcBef>
                <a:spcPts val="0"/>
              </a:spcBef>
              <a:spcAft>
                <a:spcPts val="0"/>
              </a:spcAft>
              <a:buClrTx/>
              <a:buSzTx/>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800100" marR="0" lvl="1"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Monitoring of  contract registers, PT ensured functional contract management at municipalities and provide training to SCM together with the contract management staff on the contract management policy framework implementation.</a:t>
            </a:r>
          </a:p>
          <a:p>
            <a:pPr marL="342900" lvl="0" indent="-342900" algn="just">
              <a:buFont typeface="Arial" panose="020B0604020202020204" pitchFamily="34" charset="0"/>
              <a:buChar char="•"/>
              <a:defRPr/>
            </a:pPr>
            <a:endParaRPr lang="en-GB" sz="1800" dirty="0">
              <a:solidFill>
                <a:schemeClr val="tx1"/>
              </a:solidFill>
              <a:latin typeface="Arial" panose="020B0604020202020204" pitchFamily="34" charset="0"/>
              <a:cs typeface="Arial" panose="020B0604020202020204" pitchFamily="34" charset="0"/>
            </a:endParaRPr>
          </a:p>
        </p:txBody>
      </p:sp>
      <p:sp>
        <p:nvSpPr>
          <p:cNvPr id="2" name="Slide Number Placeholder 2">
            <a:extLst>
              <a:ext uri="{FF2B5EF4-FFF2-40B4-BE49-F238E27FC236}">
                <a16:creationId xmlns:a16="http://schemas.microsoft.com/office/drawing/2014/main" id="{3B2344B0-B261-1BE9-5629-50D4F34033B3}"/>
              </a:ext>
            </a:extLst>
          </p:cNvPr>
          <p:cNvSpPr>
            <a:spLocks noGrp="1"/>
          </p:cNvSpPr>
          <p:nvPr>
            <p:ph type="sldNum" sz="quarter" idx="12"/>
          </p:nvPr>
        </p:nvSpPr>
        <p:spPr>
          <a:xfrm>
            <a:off x="8460432" y="188640"/>
            <a:ext cx="549424" cy="365125"/>
          </a:xfrm>
        </p:spPr>
        <p:txBody>
          <a:bodyPr/>
          <a:lstStyle/>
          <a:p>
            <a:fld id="{61D74632-5AF5-49E1-8345-0D25A626A076}" type="slidenum">
              <a:rPr lang="en-ZA" smtClean="0"/>
              <a:pPr/>
              <a:t>35</a:t>
            </a:fld>
            <a:endParaRPr lang="en-ZA" dirty="0"/>
          </a:p>
        </p:txBody>
      </p:sp>
    </p:spTree>
    <p:extLst>
      <p:ext uri="{BB962C8B-B14F-4D97-AF65-F5344CB8AC3E}">
        <p14:creationId xmlns:p14="http://schemas.microsoft.com/office/powerpoint/2010/main" val="4081527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DAF7406-767E-D6AE-B137-72AF6919058B}"/>
              </a:ext>
            </a:extLst>
          </p:cNvPr>
          <p:cNvSpPr txBox="1">
            <a:spLocks/>
          </p:cNvSpPr>
          <p:nvPr/>
        </p:nvSpPr>
        <p:spPr>
          <a:xfrm>
            <a:off x="2555776" y="188640"/>
            <a:ext cx="6067774" cy="571894"/>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ZA" sz="2600" b="1" i="1" cap="small" noProof="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FINANCIALLY DISTRESSED MUNICIPALITIES</a:t>
            </a:r>
            <a:endParaRPr kumimoji="0" lang="en-ZA" sz="2600" b="1" i="1" u="none" strike="noStrike" kern="1200" cap="small"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7" name="Vertical Text Placeholder 2">
            <a:extLst>
              <a:ext uri="{FF2B5EF4-FFF2-40B4-BE49-F238E27FC236}">
                <a16:creationId xmlns:a16="http://schemas.microsoft.com/office/drawing/2014/main" id="{22CA95C8-1CEC-337A-811D-FFC2C5254449}"/>
              </a:ext>
            </a:extLst>
          </p:cNvPr>
          <p:cNvSpPr txBox="1">
            <a:spLocks/>
          </p:cNvSpPr>
          <p:nvPr/>
        </p:nvSpPr>
        <p:spPr>
          <a:xfrm>
            <a:off x="294640" y="947415"/>
            <a:ext cx="8597840" cy="557792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800100" lvl="1" indent="-266700" algn="just">
              <a:lnSpc>
                <a:spcPct val="150000"/>
              </a:lnSpc>
              <a:spcBef>
                <a:spcPts val="0"/>
              </a:spcBef>
              <a:buFont typeface="Wingdings" panose="05000000000000000000" pitchFamily="2" charset="2"/>
              <a:buChar char="§"/>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Capacity building to improve financial reporting competency of municipal BTO officials who are preparers of AFS and hands on training on technical skill pertaining to GRAP and </a:t>
            </a:r>
            <a:r>
              <a:rPr kumimoji="0" lang="en-GB"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mSCOA</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800100" lvl="1" indent="-266700" algn="just">
              <a:lnSpc>
                <a:spcPct val="150000"/>
              </a:lnSpc>
              <a:spcBef>
                <a:spcPts val="0"/>
              </a:spcBef>
              <a:buFont typeface="Wingdings" panose="05000000000000000000" pitchFamily="2" charset="2"/>
              <a:buChar char="§"/>
              <a:defRPr/>
            </a:pPr>
            <a:endParaRPr lang="en-GB" sz="1600" dirty="0">
              <a:solidFill>
                <a:schemeClr val="tx1"/>
              </a:solidFill>
              <a:latin typeface="Arial" panose="020B0604020202020204" pitchFamily="34" charset="0"/>
              <a:cs typeface="Arial" panose="020B0604020202020204" pitchFamily="34" charset="0"/>
            </a:endParaRPr>
          </a:p>
          <a:p>
            <a:pPr marL="800100" lvl="1" indent="-266700" algn="just">
              <a:lnSpc>
                <a:spcPct val="150000"/>
              </a:lnSpc>
              <a:spcBef>
                <a:spcPts val="0"/>
              </a:spcBef>
              <a:buFont typeface="Wingdings" panose="05000000000000000000" pitchFamily="2" charset="2"/>
              <a:buChar char="§"/>
              <a:defRPr/>
            </a:pPr>
            <a:r>
              <a:rPr lang="en-GB" sz="1600" dirty="0">
                <a:solidFill>
                  <a:schemeClr val="tx1"/>
                </a:solidFill>
                <a:latin typeface="Arial" panose="020B0604020202020204" pitchFamily="34" charset="0"/>
                <a:cs typeface="Arial" panose="020B0604020202020204" pitchFamily="34" charset="0"/>
              </a:rPr>
              <a:t>Internal Control assessment conducted to six (6) municipalities and the objective of the programme is to provide capacitate Internal Audit units to enable them to perform their oversight functions by being able to conduct an internal control assessment, to follow up on the weaknesses identified in the control environment. </a:t>
            </a:r>
          </a:p>
          <a:p>
            <a:pPr marL="533400" lvl="1" algn="just">
              <a:lnSpc>
                <a:spcPct val="150000"/>
              </a:lnSpc>
              <a:spcBef>
                <a:spcPts val="0"/>
              </a:spcBef>
              <a:defRPr/>
            </a:pPr>
            <a:endParaRPr lang="en-GB" sz="1600" dirty="0">
              <a:solidFill>
                <a:schemeClr val="tx1"/>
              </a:solidFill>
              <a:latin typeface="Arial" panose="020B0604020202020204" pitchFamily="34" charset="0"/>
              <a:cs typeface="Arial" panose="020B0604020202020204" pitchFamily="34" charset="0"/>
            </a:endParaRPr>
          </a:p>
          <a:p>
            <a:pPr marL="800100" lvl="1" indent="-266700" algn="just">
              <a:lnSpc>
                <a:spcPct val="150000"/>
              </a:lnSpc>
              <a:spcBef>
                <a:spcPts val="0"/>
              </a:spcBef>
              <a:buFont typeface="Wingdings" panose="05000000000000000000" pitchFamily="2" charset="2"/>
              <a:buChar char="§"/>
              <a:defRPr/>
            </a:pPr>
            <a:r>
              <a:rPr lang="en-GB" sz="1600" dirty="0">
                <a:solidFill>
                  <a:schemeClr val="tx1"/>
                </a:solidFill>
                <a:latin typeface="Arial" panose="020B0604020202020204" pitchFamily="34" charset="0"/>
                <a:cs typeface="Arial" panose="020B0604020202020204" pitchFamily="34" charset="0"/>
              </a:rPr>
              <a:t>Availing resources to enhance municipal intervention support a panel of municipal finance specialists with expertise in financial management, budget management, revenue management, supply chain management and risk management and internal audit has been procured to assist with the preparation as well as the implementation of financial recovery plans</a:t>
            </a:r>
          </a:p>
        </p:txBody>
      </p:sp>
      <p:sp>
        <p:nvSpPr>
          <p:cNvPr id="2" name="Slide Number Placeholder 2">
            <a:extLst>
              <a:ext uri="{FF2B5EF4-FFF2-40B4-BE49-F238E27FC236}">
                <a16:creationId xmlns:a16="http://schemas.microsoft.com/office/drawing/2014/main" id="{DDFA6408-CF19-FF1A-8CCB-727DB7C7138A}"/>
              </a:ext>
            </a:extLst>
          </p:cNvPr>
          <p:cNvSpPr>
            <a:spLocks noGrp="1"/>
          </p:cNvSpPr>
          <p:nvPr>
            <p:ph type="sldNum" sz="quarter" idx="12"/>
          </p:nvPr>
        </p:nvSpPr>
        <p:spPr>
          <a:xfrm>
            <a:off x="8460432" y="188640"/>
            <a:ext cx="549424" cy="365125"/>
          </a:xfrm>
        </p:spPr>
        <p:txBody>
          <a:bodyPr/>
          <a:lstStyle/>
          <a:p>
            <a:fld id="{61D74632-5AF5-49E1-8345-0D25A626A076}" type="slidenum">
              <a:rPr lang="en-ZA" smtClean="0"/>
              <a:pPr/>
              <a:t>36</a:t>
            </a:fld>
            <a:endParaRPr lang="en-ZA" dirty="0"/>
          </a:p>
        </p:txBody>
      </p:sp>
    </p:spTree>
    <p:extLst>
      <p:ext uri="{BB962C8B-B14F-4D97-AF65-F5344CB8AC3E}">
        <p14:creationId xmlns:p14="http://schemas.microsoft.com/office/powerpoint/2010/main" val="22709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ertical Text Placeholder 2">
            <a:extLst>
              <a:ext uri="{FF2B5EF4-FFF2-40B4-BE49-F238E27FC236}">
                <a16:creationId xmlns:a16="http://schemas.microsoft.com/office/drawing/2014/main" id="{22CA95C8-1CEC-337A-811D-FFC2C5254449}"/>
              </a:ext>
            </a:extLst>
          </p:cNvPr>
          <p:cNvSpPr txBox="1">
            <a:spLocks/>
          </p:cNvSpPr>
          <p:nvPr/>
        </p:nvSpPr>
        <p:spPr>
          <a:xfrm>
            <a:off x="294640" y="1014181"/>
            <a:ext cx="8715216" cy="56010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just">
              <a:buFont typeface="Arial" panose="020B0604020202020204" pitchFamily="34" charset="0"/>
              <a:buChar char="•"/>
              <a:defRPr/>
            </a:pPr>
            <a:endParaRPr lang="en-GB" sz="2200" dirty="0">
              <a:solidFill>
                <a:schemeClr val="tx1"/>
              </a:solidFill>
              <a:latin typeface="Arial" panose="020B0604020202020204" pitchFamily="34" charset="0"/>
              <a:cs typeface="Arial" panose="020B0604020202020204" pitchFamily="34" charset="0"/>
            </a:endParaRPr>
          </a:p>
        </p:txBody>
      </p:sp>
      <p:sp>
        <p:nvSpPr>
          <p:cNvPr id="4" name="Title 2">
            <a:extLst>
              <a:ext uri="{FF2B5EF4-FFF2-40B4-BE49-F238E27FC236}">
                <a16:creationId xmlns:a16="http://schemas.microsoft.com/office/drawing/2014/main" id="{B6D8EF38-148A-171C-87ED-3CC65DE6889D}"/>
              </a:ext>
            </a:extLst>
          </p:cNvPr>
          <p:cNvSpPr txBox="1">
            <a:spLocks/>
          </p:cNvSpPr>
          <p:nvPr/>
        </p:nvSpPr>
        <p:spPr>
          <a:xfrm>
            <a:off x="2339752" y="126037"/>
            <a:ext cx="6120680" cy="845613"/>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ZA" sz="1600" b="1" i="1" cap="small" noProof="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RESPONSE TO FINANCIAL MANAGEMENT CHALLENGES – FINACIALLY DISTRESS MUNICIPALITIES</a:t>
            </a:r>
            <a:endParaRPr kumimoji="0" lang="en-ZA" sz="1600" b="1" i="1" u="none" strike="noStrike" kern="1200" cap="small"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8" name="Vertical Text Placeholder 2">
            <a:extLst>
              <a:ext uri="{FF2B5EF4-FFF2-40B4-BE49-F238E27FC236}">
                <a16:creationId xmlns:a16="http://schemas.microsoft.com/office/drawing/2014/main" id="{BD8BCCFD-E9A6-D70D-FC79-9CF747898C0D}"/>
              </a:ext>
            </a:extLst>
          </p:cNvPr>
          <p:cNvSpPr txBox="1">
            <a:spLocks/>
          </p:cNvSpPr>
          <p:nvPr/>
        </p:nvSpPr>
        <p:spPr>
          <a:xfrm>
            <a:off x="294640" y="1065324"/>
            <a:ext cx="8715216" cy="5535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just">
              <a:lnSpc>
                <a:spcPct val="150000"/>
              </a:lnSpc>
              <a:buFont typeface="Arial" panose="020B0604020202020204" pitchFamily="34" charset="0"/>
              <a:buChar char="•"/>
              <a:defRPr/>
            </a:pPr>
            <a:r>
              <a:rPr lang="en-GB" sz="1600" dirty="0">
                <a:solidFill>
                  <a:schemeClr val="tx1"/>
                </a:solidFill>
                <a:latin typeface="Arial" panose="020B0604020202020204" pitchFamily="34" charset="0"/>
                <a:cs typeface="Arial" panose="020B0604020202020204" pitchFamily="34" charset="0"/>
              </a:rPr>
              <a:t>Mandatory intervention and support municipalities with the implementation of the recovery plan (inclusive of a status quo analysis and an outline of statutory and legislative requirements)</a:t>
            </a:r>
          </a:p>
          <a:p>
            <a:pPr marL="342900" lvl="0" indent="-342900" algn="just">
              <a:lnSpc>
                <a:spcPct val="150000"/>
              </a:lnSpc>
              <a:buFont typeface="Arial" panose="020B0604020202020204" pitchFamily="34" charset="0"/>
              <a:buChar char="•"/>
              <a:defRPr/>
            </a:pPr>
            <a:r>
              <a:rPr lang="en-GB" sz="1600" dirty="0">
                <a:solidFill>
                  <a:schemeClr val="tx1"/>
                </a:solidFill>
                <a:latin typeface="Arial" panose="020B0604020202020204" pitchFamily="34" charset="0"/>
                <a:cs typeface="Arial" panose="020B0604020202020204" pitchFamily="34" charset="0"/>
              </a:rPr>
              <a:t>The recovery plan is implemented in 3 phases:</a:t>
            </a:r>
          </a:p>
        </p:txBody>
      </p:sp>
      <p:sp>
        <p:nvSpPr>
          <p:cNvPr id="10" name="TextBox 9">
            <a:extLst>
              <a:ext uri="{FF2B5EF4-FFF2-40B4-BE49-F238E27FC236}">
                <a16:creationId xmlns:a16="http://schemas.microsoft.com/office/drawing/2014/main" id="{DF926698-915A-CB2D-F293-693DD5EA5017}"/>
              </a:ext>
            </a:extLst>
          </p:cNvPr>
          <p:cNvSpPr txBox="1"/>
          <p:nvPr/>
        </p:nvSpPr>
        <p:spPr>
          <a:xfrm>
            <a:off x="526343" y="2932665"/>
            <a:ext cx="2683618" cy="3139321"/>
          </a:xfrm>
          <a:prstGeom prst="rect">
            <a:avLst/>
          </a:prstGeom>
          <a:solidFill>
            <a:schemeClr val="tx2">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sng" strike="noStrike" kern="1200" cap="none" spc="0" normalizeH="0" baseline="0" noProof="0" dirty="0">
                <a:ln>
                  <a:noFill/>
                </a:ln>
                <a:solidFill>
                  <a:prstClr val="black"/>
                </a:solidFill>
                <a:effectLst/>
                <a:uLnTx/>
                <a:uFillTx/>
                <a:latin typeface="Calibri" panose="020F0502020204030204"/>
                <a:ea typeface="+mn-ea"/>
                <a:cs typeface="+mn-cs"/>
              </a:rPr>
              <a:t>RESCUE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Focus is on cash – restoring the cash position of the municipal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6 high level strategic financial indicators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Limited governance and high level SD indicators</a:t>
            </a: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8F3E8A1-D531-496D-8DB5-877C6E7BB358}"/>
              </a:ext>
            </a:extLst>
          </p:cNvPr>
          <p:cNvSpPr txBox="1"/>
          <p:nvPr/>
        </p:nvSpPr>
        <p:spPr>
          <a:xfrm>
            <a:off x="526343" y="2664800"/>
            <a:ext cx="1169582" cy="276999"/>
          </a:xfrm>
          <a:prstGeom prst="rect">
            <a:avLst/>
          </a:prstGeom>
          <a:solidFill>
            <a:srgbClr val="FF0000"/>
          </a:solidFill>
          <a:ln w="12700">
            <a:solidFill>
              <a:sysClr val="windowText" lastClr="000000"/>
            </a:solidFill>
          </a:ln>
          <a:effectLst>
            <a:outerShdw blurRad="50800" dist="38100" dir="18900000" algn="bl" rotWithShape="0">
              <a:prstClr val="black">
                <a:alpha val="40000"/>
              </a:prstClr>
            </a:outerShdw>
          </a:effectLst>
          <a:scene3d>
            <a:camera prst="orthographicFront"/>
            <a:lightRig rig="threePt" dir="t"/>
          </a:scene3d>
          <a:sp3d>
            <a:bevelT/>
          </a:sp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PHASE 1</a:t>
            </a:r>
            <a:endParaRPr kumimoji="0" lang="en-ZA" sz="1200" b="1" i="0" u="none" strike="noStrike" kern="0" cap="none" spc="0" normalizeH="0" baseline="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endParaRPr>
          </a:p>
        </p:txBody>
      </p:sp>
      <p:sp>
        <p:nvSpPr>
          <p:cNvPr id="14" name="TextBox 13">
            <a:extLst>
              <a:ext uri="{FF2B5EF4-FFF2-40B4-BE49-F238E27FC236}">
                <a16:creationId xmlns:a16="http://schemas.microsoft.com/office/drawing/2014/main" id="{DE4489CE-0924-F41A-2D15-CD60FB4F30C0}"/>
              </a:ext>
            </a:extLst>
          </p:cNvPr>
          <p:cNvSpPr txBox="1"/>
          <p:nvPr/>
        </p:nvSpPr>
        <p:spPr>
          <a:xfrm>
            <a:off x="1508021" y="6071986"/>
            <a:ext cx="1701940" cy="646331"/>
          </a:xfrm>
          <a:prstGeom prst="rect">
            <a:avLst/>
          </a:prstGeom>
          <a:solidFill>
            <a:srgbClr val="FF0000"/>
          </a:solidFill>
          <a:ln w="12700">
            <a:solidFill>
              <a:sysClr val="windowText" lastClr="000000"/>
            </a:solidFill>
          </a:ln>
          <a:scene3d>
            <a:camera prst="orthographicFront"/>
            <a:lightRig rig="threePt" dir="t"/>
          </a:scene3d>
          <a:sp3d>
            <a:bevelT/>
          </a:sp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ea typeface="ＭＳ Ｐゴシック" pitchFamily="1" charset="-128"/>
              </a:rPr>
              <a:t>Up to 1yr (or less)</a:t>
            </a:r>
            <a:endParaRPr kumimoji="0" lang="en-ZA" sz="1800" b="0" i="0" u="none" strike="noStrike" kern="0" cap="none" spc="0" normalizeH="0" baseline="0" noProof="0" dirty="0">
              <a:ln>
                <a:noFill/>
              </a:ln>
              <a:solidFill>
                <a:prstClr val="black"/>
              </a:solidFill>
              <a:effectLst/>
              <a:uLnTx/>
              <a:uFillTx/>
              <a:ea typeface="ＭＳ Ｐゴシック" pitchFamily="1" charset="-128"/>
            </a:endParaRPr>
          </a:p>
        </p:txBody>
      </p:sp>
      <p:sp>
        <p:nvSpPr>
          <p:cNvPr id="16" name="TextBox 15">
            <a:extLst>
              <a:ext uri="{FF2B5EF4-FFF2-40B4-BE49-F238E27FC236}">
                <a16:creationId xmlns:a16="http://schemas.microsoft.com/office/drawing/2014/main" id="{44666042-6359-15D3-C56E-FAFB28BED7E7}"/>
              </a:ext>
            </a:extLst>
          </p:cNvPr>
          <p:cNvSpPr txBox="1"/>
          <p:nvPr/>
        </p:nvSpPr>
        <p:spPr>
          <a:xfrm>
            <a:off x="3375718" y="2941799"/>
            <a:ext cx="2708450" cy="2862322"/>
          </a:xfrm>
          <a:prstGeom prst="rect">
            <a:avLst/>
          </a:prstGeom>
          <a:solidFill>
            <a:schemeClr val="tx2">
              <a:lumMod val="40000"/>
              <a:lumOff val="60000"/>
            </a:schemeClr>
          </a:solidFill>
        </p:spPr>
        <p:txBody>
          <a:bodyPr wrap="square" rtlCol="0">
            <a:spAutoFit/>
          </a:bodyPr>
          <a:lstStyle/>
          <a:p>
            <a:pPr algn="ctr">
              <a:defRPr/>
            </a:pPr>
            <a:r>
              <a:rPr lang="en-GB" b="1" i="1" u="sng" dirty="0">
                <a:solidFill>
                  <a:prstClr val="black"/>
                </a:solidFill>
                <a:ea typeface="ＭＳ Ｐゴシック" pitchFamily="1" charset="-128"/>
              </a:rPr>
              <a:t>RECOVERY/STABILISATION </a:t>
            </a:r>
          </a:p>
          <a:p>
            <a:pPr>
              <a:defRPr/>
            </a:pPr>
            <a:endParaRPr lang="en-GB" dirty="0">
              <a:solidFill>
                <a:prstClr val="black"/>
              </a:solidFill>
              <a:ea typeface="ＭＳ Ｐゴシック" pitchFamily="1" charset="-128"/>
            </a:endParaRPr>
          </a:p>
          <a:p>
            <a:pPr marL="285750" indent="-285750">
              <a:buFont typeface="Arial" panose="020B0604020202020204" pitchFamily="34" charset="0"/>
              <a:buChar char="•"/>
              <a:defRPr/>
            </a:pPr>
            <a:r>
              <a:rPr lang="en-GB" dirty="0">
                <a:solidFill>
                  <a:prstClr val="black"/>
                </a:solidFill>
                <a:ea typeface="ＭＳ Ｐゴシック" pitchFamily="1" charset="-128"/>
              </a:rPr>
              <a:t>Focus deepens – to include underlying governance and service delivery issues</a:t>
            </a:r>
          </a:p>
          <a:p>
            <a:pPr marL="285750" indent="-285750">
              <a:buFont typeface="Arial" panose="020B0604020202020204" pitchFamily="34" charset="0"/>
              <a:buChar char="•"/>
              <a:defRPr/>
            </a:pPr>
            <a:r>
              <a:rPr lang="en-GB" dirty="0">
                <a:solidFill>
                  <a:prstClr val="black"/>
                </a:solidFill>
                <a:ea typeface="ＭＳ Ｐゴシック" pitchFamily="1" charset="-128"/>
              </a:rPr>
              <a:t>Focus on cash and financial management is still maintained financial indicators</a:t>
            </a:r>
          </a:p>
        </p:txBody>
      </p:sp>
      <p:sp>
        <p:nvSpPr>
          <p:cNvPr id="18" name="TextBox 17">
            <a:extLst>
              <a:ext uri="{FF2B5EF4-FFF2-40B4-BE49-F238E27FC236}">
                <a16:creationId xmlns:a16="http://schemas.microsoft.com/office/drawing/2014/main" id="{340F1732-323C-04C7-B0E0-33705AF77578}"/>
              </a:ext>
            </a:extLst>
          </p:cNvPr>
          <p:cNvSpPr txBox="1"/>
          <p:nvPr/>
        </p:nvSpPr>
        <p:spPr>
          <a:xfrm>
            <a:off x="3375718" y="2664800"/>
            <a:ext cx="1137099" cy="276999"/>
          </a:xfrm>
          <a:prstGeom prst="rect">
            <a:avLst/>
          </a:prstGeom>
          <a:solidFill>
            <a:srgbClr val="FFC000"/>
          </a:solidFill>
          <a:ln w="12700">
            <a:solidFill>
              <a:sysClr val="windowText" lastClr="000000"/>
            </a:solidFill>
          </a:ln>
          <a:effectLst>
            <a:outerShdw blurRad="50800" dist="38100" dir="18900000" algn="bl" rotWithShape="0">
              <a:prstClr val="black">
                <a:alpha val="40000"/>
              </a:prstClr>
            </a:outerShdw>
          </a:effectLst>
          <a:scene3d>
            <a:camera prst="orthographicFront"/>
            <a:lightRig rig="threePt" dir="t"/>
          </a:scene3d>
          <a:sp3d>
            <a:bevelT/>
          </a:sp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PHASE 2</a:t>
            </a:r>
            <a:endParaRPr kumimoji="0" lang="en-ZA" sz="1200" b="1" i="0" u="none" strike="noStrike" kern="0" cap="none" spc="0" normalizeH="0" baseline="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endParaRPr>
          </a:p>
        </p:txBody>
      </p:sp>
      <p:sp>
        <p:nvSpPr>
          <p:cNvPr id="20" name="TextBox 19">
            <a:extLst>
              <a:ext uri="{FF2B5EF4-FFF2-40B4-BE49-F238E27FC236}">
                <a16:creationId xmlns:a16="http://schemas.microsoft.com/office/drawing/2014/main" id="{AA43B515-12B9-A059-2549-E2229A99973A}"/>
              </a:ext>
            </a:extLst>
          </p:cNvPr>
          <p:cNvSpPr txBox="1"/>
          <p:nvPr/>
        </p:nvSpPr>
        <p:spPr>
          <a:xfrm>
            <a:off x="4501053" y="5788980"/>
            <a:ext cx="1583115" cy="646331"/>
          </a:xfrm>
          <a:prstGeom prst="rect">
            <a:avLst/>
          </a:prstGeom>
          <a:solidFill>
            <a:srgbClr val="FFC000"/>
          </a:solidFill>
          <a:ln w="12700">
            <a:solidFill>
              <a:sysClr val="windowText" lastClr="000000"/>
            </a:solidFill>
          </a:ln>
          <a:scene3d>
            <a:camera prst="orthographicFront"/>
            <a:lightRig rig="threePt" dir="t"/>
          </a:scene3d>
          <a:sp3d>
            <a:bevelT/>
          </a:sp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ea typeface="ＭＳ Ｐゴシック" pitchFamily="1" charset="-128"/>
              </a:rPr>
              <a:t>From 12 to 24 months</a:t>
            </a:r>
            <a:endParaRPr kumimoji="0" lang="en-ZA" sz="1800" b="0" i="0" u="none" strike="noStrike" kern="0" cap="none" spc="0" normalizeH="0" baseline="0" noProof="0" dirty="0">
              <a:ln>
                <a:noFill/>
              </a:ln>
              <a:solidFill>
                <a:prstClr val="black"/>
              </a:solidFill>
              <a:effectLst/>
              <a:uLnTx/>
              <a:uFillTx/>
              <a:ea typeface="ＭＳ Ｐゴシック" pitchFamily="1" charset="-128"/>
            </a:endParaRPr>
          </a:p>
        </p:txBody>
      </p:sp>
      <p:sp>
        <p:nvSpPr>
          <p:cNvPr id="22" name="TextBox 21">
            <a:extLst>
              <a:ext uri="{FF2B5EF4-FFF2-40B4-BE49-F238E27FC236}">
                <a16:creationId xmlns:a16="http://schemas.microsoft.com/office/drawing/2014/main" id="{E6BDE7AB-9706-1222-B8DE-50D31C76146E}"/>
              </a:ext>
            </a:extLst>
          </p:cNvPr>
          <p:cNvSpPr txBox="1"/>
          <p:nvPr/>
        </p:nvSpPr>
        <p:spPr>
          <a:xfrm>
            <a:off x="6264733" y="2986585"/>
            <a:ext cx="2683618" cy="2862322"/>
          </a:xfrm>
          <a:prstGeom prst="rect">
            <a:avLst/>
          </a:prstGeom>
          <a:solidFill>
            <a:schemeClr val="tx2">
              <a:lumMod val="40000"/>
              <a:lumOff val="60000"/>
            </a:schemeClr>
          </a:solidFill>
        </p:spPr>
        <p:txBody>
          <a:bodyPr wrap="square" rtlCol="0">
            <a:spAutoFit/>
          </a:bodyPr>
          <a:lstStyle/>
          <a:p>
            <a:pPr algn="ctr">
              <a:defRPr/>
            </a:pPr>
            <a:r>
              <a:rPr lang="en-GB" b="1" i="1" u="sng" dirty="0">
                <a:solidFill>
                  <a:prstClr val="black"/>
                </a:solidFill>
                <a:ea typeface="ＭＳ Ｐゴシック" pitchFamily="1" charset="-128"/>
              </a:rPr>
              <a:t>SUSTAINABILITY </a:t>
            </a:r>
          </a:p>
          <a:p>
            <a:pPr>
              <a:defRPr/>
            </a:pPr>
            <a:endParaRPr lang="en-GB" dirty="0">
              <a:solidFill>
                <a:prstClr val="black"/>
              </a:solidFill>
              <a:ea typeface="ＭＳ Ｐゴシック" pitchFamily="1" charset="-128"/>
            </a:endParaRPr>
          </a:p>
          <a:p>
            <a:pPr marL="285750" indent="-285750">
              <a:buFont typeface="Arial" panose="020B0604020202020204" pitchFamily="34" charset="0"/>
              <a:buChar char="•"/>
              <a:defRPr/>
            </a:pPr>
            <a:r>
              <a:rPr lang="en-GB" dirty="0">
                <a:solidFill>
                  <a:prstClr val="black"/>
                </a:solidFill>
                <a:ea typeface="ＭＳ Ｐゴシック" pitchFamily="1" charset="-128"/>
              </a:rPr>
              <a:t>Focus on preventing a regression</a:t>
            </a:r>
          </a:p>
          <a:p>
            <a:pPr marL="285750" indent="-285750">
              <a:buFont typeface="Arial" panose="020B0604020202020204" pitchFamily="34" charset="0"/>
              <a:buChar char="•"/>
              <a:defRPr/>
            </a:pPr>
            <a:r>
              <a:rPr lang="en-GB" dirty="0">
                <a:solidFill>
                  <a:prstClr val="black"/>
                </a:solidFill>
                <a:ea typeface="ＭＳ Ｐゴシック" pitchFamily="1" charset="-128"/>
              </a:rPr>
              <a:t>Institutionalisation of progress in Phases 1 and 2</a:t>
            </a:r>
          </a:p>
          <a:p>
            <a:pPr marL="285750" indent="-285750">
              <a:buFont typeface="Arial" panose="020B0604020202020204" pitchFamily="34" charset="0"/>
              <a:buChar char="•"/>
              <a:defRPr/>
            </a:pPr>
            <a:r>
              <a:rPr lang="en-GB" dirty="0">
                <a:solidFill>
                  <a:prstClr val="black"/>
                </a:solidFill>
                <a:ea typeface="ＭＳ Ｐゴシック" pitchFamily="1" charset="-128"/>
              </a:rPr>
              <a:t>Long-term financing strategy, revenue enhancements, etc. </a:t>
            </a:r>
          </a:p>
        </p:txBody>
      </p:sp>
      <p:sp>
        <p:nvSpPr>
          <p:cNvPr id="24" name="TextBox 23">
            <a:extLst>
              <a:ext uri="{FF2B5EF4-FFF2-40B4-BE49-F238E27FC236}">
                <a16:creationId xmlns:a16="http://schemas.microsoft.com/office/drawing/2014/main" id="{E8493438-B9F2-9ACC-822F-37FCB39B4996}"/>
              </a:ext>
            </a:extLst>
          </p:cNvPr>
          <p:cNvSpPr txBox="1"/>
          <p:nvPr/>
        </p:nvSpPr>
        <p:spPr>
          <a:xfrm>
            <a:off x="6285052" y="2694977"/>
            <a:ext cx="1169582" cy="276999"/>
          </a:xfrm>
          <a:prstGeom prst="rect">
            <a:avLst/>
          </a:prstGeom>
          <a:solidFill>
            <a:srgbClr val="00B050"/>
          </a:solidFill>
          <a:ln w="12700">
            <a:solidFill>
              <a:sysClr val="windowText" lastClr="000000"/>
            </a:solidFill>
          </a:ln>
          <a:effectLst>
            <a:outerShdw blurRad="50800" dist="38100" dir="18900000" algn="bl" rotWithShape="0">
              <a:prstClr val="black">
                <a:alpha val="40000"/>
              </a:prstClr>
            </a:outerShdw>
          </a:effectLst>
          <a:scene3d>
            <a:camera prst="orthographicFront"/>
            <a:lightRig rig="threePt" dir="t"/>
          </a:scene3d>
          <a:sp3d>
            <a:bevelT/>
          </a:sp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PHASE 3</a:t>
            </a:r>
            <a:endParaRPr kumimoji="0" lang="en-ZA" sz="1200" b="1" i="0" u="none" strike="noStrike" kern="0" cap="none" spc="0" normalizeH="0" baseline="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endParaRPr>
          </a:p>
        </p:txBody>
      </p:sp>
      <p:sp>
        <p:nvSpPr>
          <p:cNvPr id="26" name="TextBox 25">
            <a:extLst>
              <a:ext uri="{FF2B5EF4-FFF2-40B4-BE49-F238E27FC236}">
                <a16:creationId xmlns:a16="http://schemas.microsoft.com/office/drawing/2014/main" id="{863C6F21-3B88-20B6-2CA1-8FBA842EC588}"/>
              </a:ext>
            </a:extLst>
          </p:cNvPr>
          <p:cNvSpPr txBox="1"/>
          <p:nvPr/>
        </p:nvSpPr>
        <p:spPr>
          <a:xfrm>
            <a:off x="7320012" y="5857866"/>
            <a:ext cx="1628339" cy="646331"/>
          </a:xfrm>
          <a:prstGeom prst="rect">
            <a:avLst/>
          </a:prstGeom>
          <a:solidFill>
            <a:srgbClr val="00B050"/>
          </a:solidFill>
          <a:ln w="12700">
            <a:solidFill>
              <a:sysClr val="windowText" lastClr="000000"/>
            </a:solidFill>
          </a:ln>
          <a:scene3d>
            <a:camera prst="orthographicFront"/>
            <a:lightRig rig="threePt" dir="t"/>
          </a:scene3d>
          <a:sp3d>
            <a:bevelT/>
          </a:sp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ea typeface="ＭＳ Ｐゴシック" pitchFamily="1" charset="-128"/>
              </a:rPr>
              <a:t>From 24 months</a:t>
            </a:r>
            <a:endParaRPr kumimoji="0" lang="en-ZA" sz="1800" b="0" i="0" u="none" strike="noStrike" kern="0" cap="none" spc="0" normalizeH="0" baseline="0" noProof="0" dirty="0">
              <a:ln>
                <a:noFill/>
              </a:ln>
              <a:solidFill>
                <a:prstClr val="black"/>
              </a:solidFill>
              <a:effectLst/>
              <a:uLnTx/>
              <a:uFillTx/>
              <a:ea typeface="ＭＳ Ｐゴシック" pitchFamily="1" charset="-128"/>
            </a:endParaRPr>
          </a:p>
        </p:txBody>
      </p:sp>
      <p:sp>
        <p:nvSpPr>
          <p:cNvPr id="2" name="Slide Number Placeholder 2">
            <a:extLst>
              <a:ext uri="{FF2B5EF4-FFF2-40B4-BE49-F238E27FC236}">
                <a16:creationId xmlns:a16="http://schemas.microsoft.com/office/drawing/2014/main" id="{223E19B3-1230-4218-7EEA-815936DAE340}"/>
              </a:ext>
            </a:extLst>
          </p:cNvPr>
          <p:cNvSpPr>
            <a:spLocks noGrp="1"/>
          </p:cNvSpPr>
          <p:nvPr>
            <p:ph type="sldNum" sz="quarter" idx="12"/>
          </p:nvPr>
        </p:nvSpPr>
        <p:spPr>
          <a:xfrm>
            <a:off x="8460432" y="188640"/>
            <a:ext cx="549424" cy="365125"/>
          </a:xfrm>
        </p:spPr>
        <p:txBody>
          <a:bodyPr/>
          <a:lstStyle/>
          <a:p>
            <a:fld id="{61D74632-5AF5-49E1-8345-0D25A626A076}" type="slidenum">
              <a:rPr lang="en-ZA" smtClean="0"/>
              <a:pPr/>
              <a:t>37</a:t>
            </a:fld>
            <a:endParaRPr lang="en-ZA" dirty="0"/>
          </a:p>
        </p:txBody>
      </p:sp>
    </p:spTree>
    <p:extLst>
      <p:ext uri="{BB962C8B-B14F-4D97-AF65-F5344CB8AC3E}">
        <p14:creationId xmlns:p14="http://schemas.microsoft.com/office/powerpoint/2010/main" val="14128540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2">
            <a:extLst>
              <a:ext uri="{FF2B5EF4-FFF2-40B4-BE49-F238E27FC236}">
                <a16:creationId xmlns:a16="http://schemas.microsoft.com/office/drawing/2014/main" id="{352A4AC1-C83E-58A7-BC07-43E993762DD1}"/>
              </a:ext>
            </a:extLst>
          </p:cNvPr>
          <p:cNvSpPr txBox="1">
            <a:spLocks/>
          </p:cNvSpPr>
          <p:nvPr/>
        </p:nvSpPr>
        <p:spPr>
          <a:xfrm>
            <a:off x="350012" y="1046480"/>
            <a:ext cx="8793988" cy="5535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just">
              <a:buFont typeface="Arial" panose="020B0604020202020204" pitchFamily="34" charset="0"/>
              <a:buChar char="•"/>
              <a:defRPr/>
            </a:pPr>
            <a:endParaRPr lang="en-GB" sz="2300" dirty="0">
              <a:solidFill>
                <a:schemeClr val="tx1"/>
              </a:solidFill>
              <a:latin typeface="Arial" panose="020B0604020202020204" pitchFamily="34" charset="0"/>
              <a:cs typeface="Arial" panose="020B0604020202020204" pitchFamily="34" charset="0"/>
            </a:endParaRPr>
          </a:p>
        </p:txBody>
      </p:sp>
      <p:sp>
        <p:nvSpPr>
          <p:cNvPr id="7" name="Title 2">
            <a:extLst>
              <a:ext uri="{FF2B5EF4-FFF2-40B4-BE49-F238E27FC236}">
                <a16:creationId xmlns:a16="http://schemas.microsoft.com/office/drawing/2014/main" id="{7D857AB9-771D-434E-2C37-7ACFC97F29E2}"/>
              </a:ext>
            </a:extLst>
          </p:cNvPr>
          <p:cNvSpPr txBox="1">
            <a:spLocks/>
          </p:cNvSpPr>
          <p:nvPr/>
        </p:nvSpPr>
        <p:spPr>
          <a:xfrm>
            <a:off x="2411760" y="116632"/>
            <a:ext cx="6120680" cy="72008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ZA" sz="2600" b="1" i="1" cap="small" noProof="0" dirty="0">
                <a:solidFill>
                  <a:prstClr val="black"/>
                </a:solidFill>
                <a:effectLst>
                  <a:outerShdw blurRad="38100" dist="38100" dir="2700000" algn="tl">
                    <a:srgbClr val="000000">
                      <a:alpha val="43137"/>
                    </a:srgbClr>
                  </a:outerShdw>
                </a:effectLst>
                <a:cs typeface="Arial" panose="020B0604020202020204" pitchFamily="34" charset="0"/>
              </a:rPr>
              <a:t>RESPONSE TO FINANCIAL MANAGEMENT CHALLENGES CONT…</a:t>
            </a:r>
            <a:endParaRPr kumimoji="0" lang="en-ZA" sz="2600" b="1" i="1" u="none" strike="noStrike" kern="1200" cap="small" spc="0" normalizeH="0" baseline="0" noProof="0" dirty="0">
              <a:ln>
                <a:noFill/>
              </a:ln>
              <a:solidFill>
                <a:prstClr val="black"/>
              </a:solidFill>
              <a:effectLst>
                <a:outerShdw blurRad="38100" dist="38100" dir="2700000" algn="tl">
                  <a:srgbClr val="000000">
                    <a:alpha val="43137"/>
                  </a:srgbClr>
                </a:outerShdw>
              </a:effectLst>
              <a:uLnTx/>
              <a:uFillTx/>
              <a:cs typeface="Arial" panose="020B0604020202020204" pitchFamily="34" charset="0"/>
            </a:endParaRPr>
          </a:p>
        </p:txBody>
      </p:sp>
      <p:sp>
        <p:nvSpPr>
          <p:cNvPr id="4" name="TextBox 3">
            <a:extLst>
              <a:ext uri="{FF2B5EF4-FFF2-40B4-BE49-F238E27FC236}">
                <a16:creationId xmlns:a16="http://schemas.microsoft.com/office/drawing/2014/main" id="{8A0E4E58-E2F2-9287-2A9D-186E6FBCB366}"/>
              </a:ext>
            </a:extLst>
          </p:cNvPr>
          <p:cNvSpPr txBox="1"/>
          <p:nvPr/>
        </p:nvSpPr>
        <p:spPr>
          <a:xfrm>
            <a:off x="175006" y="1001787"/>
            <a:ext cx="8968994" cy="4899868"/>
          </a:xfrm>
          <a:prstGeom prst="rect">
            <a:avLst/>
          </a:prstGeom>
          <a:noFill/>
        </p:spPr>
        <p:txBody>
          <a:bodyPr wrap="square">
            <a:spAutoFit/>
          </a:bodyPr>
          <a:lstStyle/>
          <a:p>
            <a:pPr marL="285750" indent="-285750" algn="just">
              <a:lnSpc>
                <a:spcPct val="150000"/>
              </a:lnSpc>
              <a:buFont typeface="Arial" panose="020B0604020202020204" pitchFamily="34" charset="0"/>
              <a:buChar char="•"/>
              <a:defRPr/>
            </a:pPr>
            <a:r>
              <a:rPr lang="en-US" altLang="en-US" sz="1400" b="1" dirty="0">
                <a:solidFill>
                  <a:srgbClr val="040404"/>
                </a:solidFill>
                <a:latin typeface="Arial" panose="020B0604020202020204" pitchFamily="34" charset="0"/>
                <a:cs typeface="Arial" panose="020B0604020202020204" pitchFamily="34" charset="0"/>
              </a:rPr>
              <a:t>Developed and implemented a provincial specific strategy to address municipal performance failures in line with Budget Council resolution to address</a:t>
            </a:r>
            <a:r>
              <a:rPr lang="en-ZA" sz="1400" b="1" dirty="0">
                <a:solidFill>
                  <a:srgbClr val="000000"/>
                </a:solidFill>
                <a:latin typeface="Arial" panose="020B0604020202020204" pitchFamily="34" charset="0"/>
                <a:cs typeface="Arial" panose="020B0604020202020204" pitchFamily="34" charset="0"/>
              </a:rPr>
              <a:t>:</a:t>
            </a:r>
          </a:p>
          <a:p>
            <a:pPr marL="631825" lvl="1" indent="-360363" algn="just">
              <a:lnSpc>
                <a:spcPct val="150000"/>
              </a:lnSpc>
              <a:buFont typeface="Wingdings" panose="05000000000000000000" pitchFamily="2" charset="2"/>
              <a:buChar char="§"/>
              <a:defRPr/>
            </a:pPr>
            <a:r>
              <a:rPr lang="en-GB" sz="1400" dirty="0">
                <a:solidFill>
                  <a:srgbClr val="000000"/>
                </a:solidFill>
                <a:latin typeface="Arial" panose="020B0604020202020204" pitchFamily="34" charset="0"/>
                <a:cs typeface="Arial" panose="020B0604020202020204" pitchFamily="34" charset="0"/>
              </a:rPr>
              <a:t>The key “game changers” required to address municipal performance failures (funded budgets, </a:t>
            </a:r>
            <a:r>
              <a:rPr lang="en-US" sz="1400" dirty="0">
                <a:solidFill>
                  <a:srgbClr val="000000"/>
                </a:solidFill>
                <a:latin typeface="Arial" panose="020B0604020202020204" pitchFamily="34" charset="0"/>
                <a:cs typeface="Arial" panose="020B0604020202020204" pitchFamily="34" charset="0"/>
              </a:rPr>
              <a:t>revenue management, </a:t>
            </a:r>
            <a:r>
              <a:rPr lang="en-US" sz="1400" i="1" dirty="0" err="1">
                <a:solidFill>
                  <a:srgbClr val="000000"/>
                </a:solidFill>
                <a:latin typeface="Arial" panose="020B0604020202020204" pitchFamily="34" charset="0"/>
                <a:cs typeface="Arial" panose="020B0604020202020204" pitchFamily="34" charset="0"/>
              </a:rPr>
              <a:t>m</a:t>
            </a:r>
            <a:r>
              <a:rPr lang="en-US" sz="1400" dirty="0" err="1">
                <a:solidFill>
                  <a:srgbClr val="000000"/>
                </a:solidFill>
                <a:latin typeface="Arial" panose="020B0604020202020204" pitchFamily="34" charset="0"/>
                <a:cs typeface="Arial" panose="020B0604020202020204" pitchFamily="34" charset="0"/>
              </a:rPr>
              <a:t>SCOA</a:t>
            </a:r>
            <a:r>
              <a:rPr lang="en-US" sz="1400" dirty="0">
                <a:solidFill>
                  <a:srgbClr val="000000"/>
                </a:solidFill>
                <a:latin typeface="Arial" panose="020B0604020202020204" pitchFamily="34" charset="0"/>
                <a:cs typeface="Arial" panose="020B0604020202020204" pitchFamily="34" charset="0"/>
              </a:rPr>
              <a:t>, asset </a:t>
            </a:r>
            <a:r>
              <a:rPr lang="en-US" sz="1400" dirty="0">
                <a:latin typeface="Arial" panose="020B0604020202020204" pitchFamily="34" charset="0"/>
                <a:cs typeface="Arial" panose="020B0604020202020204" pitchFamily="34" charset="0"/>
              </a:rPr>
              <a:t>management, SCM and audit outcomes)</a:t>
            </a:r>
            <a:endParaRPr lang="en-ZA" sz="1400" dirty="0">
              <a:latin typeface="Arial" panose="020B0604020202020204" pitchFamily="34" charset="0"/>
              <a:cs typeface="Arial" panose="020B0604020202020204" pitchFamily="34" charset="0"/>
            </a:endParaRPr>
          </a:p>
          <a:p>
            <a:pPr marL="631825" lvl="1" indent="-360363" algn="just">
              <a:lnSpc>
                <a:spcPct val="150000"/>
              </a:lnSpc>
              <a:buFont typeface="Wingdings" panose="05000000000000000000" pitchFamily="2" charset="2"/>
              <a:buChar char="§"/>
              <a:defRPr/>
            </a:pPr>
            <a:r>
              <a:rPr lang="en-GB" sz="1400" dirty="0">
                <a:latin typeface="Arial" panose="020B0604020202020204" pitchFamily="34" charset="0"/>
                <a:cs typeface="Arial" panose="020B0604020202020204" pitchFamily="34" charset="0"/>
              </a:rPr>
              <a:t>MFM Unit Capacity in line with the game changers – District model approach</a:t>
            </a:r>
          </a:p>
          <a:p>
            <a:pPr marL="631825" lvl="1" indent="-360363" algn="just">
              <a:lnSpc>
                <a:spcPct val="150000"/>
              </a:lnSpc>
              <a:buFont typeface="Wingdings" panose="05000000000000000000" pitchFamily="2" charset="2"/>
              <a:buChar char="§"/>
              <a:defRPr/>
            </a:pPr>
            <a:r>
              <a:rPr lang="en-GB" sz="1400" dirty="0">
                <a:latin typeface="Arial" panose="020B0604020202020204" pitchFamily="34" charset="0"/>
                <a:cs typeface="Arial" panose="020B0604020202020204" pitchFamily="34" charset="0"/>
              </a:rPr>
              <a:t>Support from NT MFIP II programme – 5 advisors placed at PT </a:t>
            </a:r>
            <a:r>
              <a:rPr lang="en-GB" sz="1400" dirty="0" err="1">
                <a:latin typeface="Arial" panose="020B0604020202020204" pitchFamily="34" charset="0"/>
                <a:cs typeface="Arial" panose="020B0604020202020204" pitchFamily="34" charset="0"/>
              </a:rPr>
              <a:t>i.e</a:t>
            </a:r>
            <a:r>
              <a:rPr lang="en-GB" sz="1400" dirty="0">
                <a:latin typeface="Arial" panose="020B0604020202020204" pitchFamily="34" charset="0"/>
                <a:cs typeface="Arial" panose="020B0604020202020204" pitchFamily="34" charset="0"/>
              </a:rPr>
              <a:t> 3 at head office and 2 District shared services approach</a:t>
            </a:r>
          </a:p>
          <a:p>
            <a:pPr marL="358775" lvl="1" algn="just">
              <a:lnSpc>
                <a:spcPct val="150000"/>
              </a:lnSpc>
              <a:defRPr/>
            </a:pPr>
            <a:endParaRPr lang="en-GB" sz="1400" dirty="0">
              <a:latin typeface="Arial" panose="020B0604020202020204" pitchFamily="34" charset="0"/>
              <a:cs typeface="Arial" panose="020B0604020202020204" pitchFamily="34" charset="0"/>
            </a:endParaRPr>
          </a:p>
          <a:p>
            <a:pPr marL="271463" lvl="1" indent="-271463" algn="just">
              <a:lnSpc>
                <a:spcPct val="150000"/>
              </a:lnSpc>
              <a:buFontTx/>
              <a:buChar char="•"/>
              <a:defRPr/>
            </a:pPr>
            <a:r>
              <a:rPr lang="en-ZA" sz="1400" b="1" dirty="0">
                <a:latin typeface="Arial" panose="020B0604020202020204" pitchFamily="34" charset="0"/>
                <a:cs typeface="Arial" panose="020B0604020202020204" pitchFamily="34" charset="0"/>
              </a:rPr>
              <a:t>The institutionalisation of annual municipal bu</a:t>
            </a:r>
            <a:r>
              <a:rPr lang="en-ZA" sz="1400" b="1" dirty="0">
                <a:solidFill>
                  <a:schemeClr val="tx1"/>
                </a:solidFill>
                <a:latin typeface="Arial" panose="020B0604020202020204" pitchFamily="34" charset="0"/>
                <a:cs typeface="Arial" panose="020B0604020202020204" pitchFamily="34" charset="0"/>
              </a:rPr>
              <a:t>dget and benchmark engagements:</a:t>
            </a:r>
          </a:p>
          <a:p>
            <a:pPr marL="631825" lvl="1" indent="-360363" algn="just">
              <a:lnSpc>
                <a:spcPct val="150000"/>
              </a:lnSpc>
              <a:buFont typeface="Wingdings" panose="05000000000000000000" pitchFamily="2" charset="2"/>
              <a:buChar char="§"/>
              <a:defRPr/>
            </a:pPr>
            <a:r>
              <a:rPr lang="en-US" sz="1400" dirty="0">
                <a:solidFill>
                  <a:schemeClr val="tx1"/>
                </a:solidFill>
                <a:latin typeface="Arial" panose="020B0604020202020204" pitchFamily="34" charset="0"/>
                <a:cs typeface="Arial" panose="020B0604020202020204" pitchFamily="34" charset="0"/>
              </a:rPr>
              <a:t>Conduct budget and benchmark assessment engagements for the 20 delegated municipalities </a:t>
            </a:r>
          </a:p>
          <a:p>
            <a:pPr marL="631825" lvl="1" indent="-360363" algn="just">
              <a:lnSpc>
                <a:spcPct val="150000"/>
              </a:lnSpc>
              <a:buFont typeface="Wingdings" panose="05000000000000000000" pitchFamily="2" charset="2"/>
              <a:buChar char="§"/>
              <a:defRPr/>
            </a:pPr>
            <a:r>
              <a:rPr lang="en-US" sz="1400" dirty="0">
                <a:solidFill>
                  <a:schemeClr val="tx1"/>
                </a:solidFill>
                <a:latin typeface="Arial" panose="020B0604020202020204" pitchFamily="34" charset="0"/>
                <a:cs typeface="Arial" panose="020B0604020202020204" pitchFamily="34" charset="0"/>
              </a:rPr>
              <a:t>Verification of annual MTREF budget and audit outcome figures</a:t>
            </a:r>
          </a:p>
          <a:p>
            <a:pPr marL="631825" lvl="1" indent="-360363" algn="just">
              <a:lnSpc>
                <a:spcPct val="150000"/>
              </a:lnSpc>
              <a:buFont typeface="Wingdings" panose="05000000000000000000" pitchFamily="2" charset="2"/>
              <a:buChar char="§"/>
              <a:defRPr/>
            </a:pPr>
            <a:r>
              <a:rPr lang="en-US" sz="1400" dirty="0">
                <a:latin typeface="Arial" panose="020B0604020202020204" pitchFamily="34" charset="0"/>
                <a:cs typeface="Arial" panose="020B0604020202020204" pitchFamily="34" charset="0"/>
              </a:rPr>
              <a:t>mSCOA data string analysis</a:t>
            </a:r>
          </a:p>
          <a:p>
            <a:pPr marL="631825" lvl="1" indent="-360363" algn="just">
              <a:lnSpc>
                <a:spcPct val="150000"/>
              </a:lnSpc>
              <a:buFont typeface="Wingdings" panose="05000000000000000000" pitchFamily="2" charset="2"/>
              <a:buChar char="§"/>
              <a:defRPr/>
            </a:pPr>
            <a:r>
              <a:rPr lang="en-GB" sz="1400" dirty="0">
                <a:solidFill>
                  <a:schemeClr val="tx1"/>
                </a:solidFill>
                <a:latin typeface="Arial" panose="020B0604020202020204" pitchFamily="34" charset="0"/>
                <a:cs typeface="Arial" panose="020B0604020202020204" pitchFamily="34" charset="0"/>
              </a:rPr>
              <a:t>Support in the compilation of credible financial plan. Financial plan is meant to reduce budget deficit, PT to assess the credibility of plans and if there is improvement of operating surpluses that will be used to repayment arrear obligations</a:t>
            </a:r>
          </a:p>
        </p:txBody>
      </p:sp>
      <p:sp>
        <p:nvSpPr>
          <p:cNvPr id="2" name="Slide Number Placeholder 2">
            <a:extLst>
              <a:ext uri="{FF2B5EF4-FFF2-40B4-BE49-F238E27FC236}">
                <a16:creationId xmlns:a16="http://schemas.microsoft.com/office/drawing/2014/main" id="{CC83B1DA-3EE4-2799-8E0F-BC8ACC85C23B}"/>
              </a:ext>
            </a:extLst>
          </p:cNvPr>
          <p:cNvSpPr>
            <a:spLocks noGrp="1"/>
          </p:cNvSpPr>
          <p:nvPr>
            <p:ph type="sldNum" sz="quarter" idx="12"/>
          </p:nvPr>
        </p:nvSpPr>
        <p:spPr>
          <a:xfrm>
            <a:off x="8460432" y="188640"/>
            <a:ext cx="549424" cy="365125"/>
          </a:xfrm>
        </p:spPr>
        <p:txBody>
          <a:bodyPr/>
          <a:lstStyle/>
          <a:p>
            <a:fld id="{61D74632-5AF5-49E1-8345-0D25A626A076}" type="slidenum">
              <a:rPr lang="en-ZA" smtClean="0"/>
              <a:pPr/>
              <a:t>38</a:t>
            </a:fld>
            <a:endParaRPr lang="en-ZA" dirty="0"/>
          </a:p>
        </p:txBody>
      </p:sp>
    </p:spTree>
    <p:extLst>
      <p:ext uri="{BB962C8B-B14F-4D97-AF65-F5344CB8AC3E}">
        <p14:creationId xmlns:p14="http://schemas.microsoft.com/office/powerpoint/2010/main" val="42233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2">
            <a:extLst>
              <a:ext uri="{FF2B5EF4-FFF2-40B4-BE49-F238E27FC236}">
                <a16:creationId xmlns:a16="http://schemas.microsoft.com/office/drawing/2014/main" id="{352A4AC1-C83E-58A7-BC07-43E993762DD1}"/>
              </a:ext>
            </a:extLst>
          </p:cNvPr>
          <p:cNvSpPr txBox="1">
            <a:spLocks/>
          </p:cNvSpPr>
          <p:nvPr/>
        </p:nvSpPr>
        <p:spPr>
          <a:xfrm>
            <a:off x="350012" y="1046480"/>
            <a:ext cx="8793988" cy="5535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just">
              <a:buFont typeface="Arial" panose="020B0604020202020204" pitchFamily="34" charset="0"/>
              <a:buChar char="•"/>
              <a:defRPr/>
            </a:pPr>
            <a:endParaRPr lang="en-GB" sz="2300" dirty="0">
              <a:solidFill>
                <a:schemeClr val="tx1"/>
              </a:solidFill>
              <a:latin typeface="Arial" panose="020B0604020202020204" pitchFamily="34" charset="0"/>
              <a:cs typeface="Arial" panose="020B0604020202020204" pitchFamily="34" charset="0"/>
            </a:endParaRPr>
          </a:p>
        </p:txBody>
      </p:sp>
      <p:sp>
        <p:nvSpPr>
          <p:cNvPr id="7" name="Title 2">
            <a:extLst>
              <a:ext uri="{FF2B5EF4-FFF2-40B4-BE49-F238E27FC236}">
                <a16:creationId xmlns:a16="http://schemas.microsoft.com/office/drawing/2014/main" id="{7D857AB9-771D-434E-2C37-7ACFC97F29E2}"/>
              </a:ext>
            </a:extLst>
          </p:cNvPr>
          <p:cNvSpPr txBox="1">
            <a:spLocks/>
          </p:cNvSpPr>
          <p:nvPr/>
        </p:nvSpPr>
        <p:spPr>
          <a:xfrm>
            <a:off x="2483768" y="116632"/>
            <a:ext cx="5976663" cy="72008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ZA" sz="2600" b="1" i="1" cap="small" noProof="0" dirty="0">
                <a:solidFill>
                  <a:prstClr val="black"/>
                </a:solidFill>
                <a:effectLst>
                  <a:outerShdw blurRad="38100" dist="38100" dir="2700000" algn="tl">
                    <a:srgbClr val="000000">
                      <a:alpha val="43137"/>
                    </a:srgbClr>
                  </a:outerShdw>
                </a:effectLst>
                <a:cs typeface="Arial" panose="020B0604020202020204" pitchFamily="34" charset="0"/>
              </a:rPr>
              <a:t>RESPONSE TO FINANCIAL MANAGEMENT CHALLENGES CONT…</a:t>
            </a:r>
            <a:endParaRPr kumimoji="0" lang="en-ZA" sz="2600" b="1" i="1" u="none" strike="noStrike" kern="1200" cap="small" spc="0" normalizeH="0" baseline="0" noProof="0" dirty="0">
              <a:ln>
                <a:noFill/>
              </a:ln>
              <a:solidFill>
                <a:prstClr val="black"/>
              </a:solidFill>
              <a:effectLst>
                <a:outerShdw blurRad="38100" dist="38100" dir="2700000" algn="tl">
                  <a:srgbClr val="000000">
                    <a:alpha val="43137"/>
                  </a:srgbClr>
                </a:outerShdw>
              </a:effectLst>
              <a:uLnTx/>
              <a:uFillTx/>
              <a:cs typeface="Arial" panose="020B0604020202020204" pitchFamily="34" charset="0"/>
            </a:endParaRPr>
          </a:p>
        </p:txBody>
      </p:sp>
      <p:sp>
        <p:nvSpPr>
          <p:cNvPr id="4" name="TextBox 3">
            <a:extLst>
              <a:ext uri="{FF2B5EF4-FFF2-40B4-BE49-F238E27FC236}">
                <a16:creationId xmlns:a16="http://schemas.microsoft.com/office/drawing/2014/main" id="{8A0E4E58-E2F2-9287-2A9D-186E6FBCB366}"/>
              </a:ext>
            </a:extLst>
          </p:cNvPr>
          <p:cNvSpPr txBox="1"/>
          <p:nvPr/>
        </p:nvSpPr>
        <p:spPr>
          <a:xfrm>
            <a:off x="175006" y="1001787"/>
            <a:ext cx="8834850" cy="5589287"/>
          </a:xfrm>
          <a:prstGeom prst="rect">
            <a:avLst/>
          </a:prstGeom>
          <a:noFill/>
        </p:spPr>
        <p:txBody>
          <a:bodyPr wrap="square">
            <a:spAutoFit/>
          </a:bodyPr>
          <a:lstStyle/>
          <a:p>
            <a:pPr marL="271463" lvl="1" indent="-271463" algn="just">
              <a:lnSpc>
                <a:spcPct val="150000"/>
              </a:lnSpc>
              <a:buFontTx/>
              <a:buChar char="•"/>
              <a:defRPr/>
            </a:pPr>
            <a:r>
              <a:rPr lang="en-US" sz="1400" b="1" dirty="0">
                <a:solidFill>
                  <a:schemeClr val="tx1"/>
                </a:solidFill>
                <a:latin typeface="Arial" panose="020B0604020202020204" pitchFamily="34" charset="0"/>
                <a:cs typeface="Arial" panose="020B0604020202020204" pitchFamily="34" charset="0"/>
              </a:rPr>
              <a:t>Municipal financial management monitoring and oversight:</a:t>
            </a:r>
          </a:p>
          <a:p>
            <a:pPr marL="631825" lvl="1" indent="-360363" algn="just">
              <a:lnSpc>
                <a:spcPct val="150000"/>
              </a:lnSpc>
              <a:buFont typeface="Wingdings" panose="05000000000000000000" pitchFamily="2" charset="2"/>
              <a:buChar char="§"/>
              <a:defRPr/>
            </a:pPr>
            <a:r>
              <a:rPr lang="en-US" sz="1400" dirty="0">
                <a:solidFill>
                  <a:schemeClr val="tx1"/>
                </a:solidFill>
                <a:latin typeface="Arial" panose="020B0604020202020204" pitchFamily="34" charset="0"/>
                <a:cs typeface="Arial" panose="020B0604020202020204" pitchFamily="34" charset="0"/>
              </a:rPr>
              <a:t>Conduct Mid-year Budget and Performance assessments for the 20 delegated municipalities and report on findings</a:t>
            </a:r>
          </a:p>
          <a:p>
            <a:pPr marL="631825" lvl="1" indent="-360363" algn="just">
              <a:lnSpc>
                <a:spcPct val="150000"/>
              </a:lnSpc>
              <a:buFont typeface="Wingdings" panose="05000000000000000000" pitchFamily="2" charset="2"/>
              <a:buChar char="§"/>
              <a:defRPr/>
            </a:pPr>
            <a:r>
              <a:rPr lang="en-US" sz="1400" dirty="0">
                <a:solidFill>
                  <a:schemeClr val="tx1"/>
                </a:solidFill>
                <a:latin typeface="Arial" panose="020B0604020202020204" pitchFamily="34" charset="0"/>
                <a:cs typeface="Arial" panose="020B0604020202020204" pitchFamily="34" charset="0"/>
              </a:rPr>
              <a:t>Quarterly verification of Section 71 submissions before publication</a:t>
            </a:r>
          </a:p>
          <a:p>
            <a:pPr marL="631825" lvl="1" indent="-360363" algn="just">
              <a:lnSpc>
                <a:spcPct val="150000"/>
              </a:lnSpc>
              <a:buFont typeface="Wingdings" panose="05000000000000000000" pitchFamily="2" charset="2"/>
              <a:buChar char="§"/>
              <a:defRPr/>
            </a:pPr>
            <a:r>
              <a:rPr lang="en-US" sz="1400" dirty="0">
                <a:solidFill>
                  <a:schemeClr val="tx1"/>
                </a:solidFill>
                <a:latin typeface="Arial" panose="020B0604020202020204" pitchFamily="34" charset="0"/>
                <a:cs typeface="Arial" panose="020B0604020202020204" pitchFamily="34" charset="0"/>
              </a:rPr>
              <a:t>Review and monitor implementation of the Audit Action Plans</a:t>
            </a:r>
          </a:p>
          <a:p>
            <a:pPr marL="631825" lvl="1" indent="-360363" algn="just">
              <a:lnSpc>
                <a:spcPct val="150000"/>
              </a:lnSpc>
              <a:buFont typeface="Wingdings" panose="05000000000000000000" pitchFamily="2" charset="2"/>
              <a:buChar char="§"/>
              <a:defRPr/>
            </a:pPr>
            <a:r>
              <a:rPr lang="en-US" sz="1400" dirty="0">
                <a:solidFill>
                  <a:schemeClr val="tx1"/>
                </a:solidFill>
                <a:latin typeface="Arial" panose="020B0604020202020204" pitchFamily="34" charset="0"/>
                <a:cs typeface="Arial" panose="020B0604020202020204" pitchFamily="34" charset="0"/>
              </a:rPr>
              <a:t>Review the Interim and Draft AFS</a:t>
            </a:r>
          </a:p>
          <a:p>
            <a:pPr marL="271463" lvl="1" indent="-271463" algn="just">
              <a:lnSpc>
                <a:spcPct val="150000"/>
              </a:lnSpc>
              <a:buFontTx/>
              <a:buChar char="•"/>
              <a:tabLst>
                <a:tab pos="271463" algn="l"/>
              </a:tabLst>
              <a:defRPr/>
            </a:pPr>
            <a:r>
              <a:rPr lang="en-US" sz="1400" b="1" dirty="0">
                <a:solidFill>
                  <a:schemeClr val="tx1"/>
                </a:solidFill>
                <a:latin typeface="Arial" panose="020B0604020202020204" pitchFamily="34" charset="0"/>
                <a:cs typeface="Arial" panose="020B0604020202020204" pitchFamily="34" charset="0"/>
              </a:rPr>
              <a:t>Targeted support </a:t>
            </a:r>
            <a:r>
              <a:rPr lang="en-US" sz="1400" b="1" dirty="0" err="1">
                <a:solidFill>
                  <a:schemeClr val="tx1"/>
                </a:solidFill>
                <a:latin typeface="Arial" panose="020B0604020202020204" pitchFamily="34" charset="0"/>
                <a:cs typeface="Arial" panose="020B0604020202020204" pitchFamily="34" charset="0"/>
              </a:rPr>
              <a:t>programmes</a:t>
            </a:r>
            <a:endParaRPr lang="en-US" sz="1400" b="1" dirty="0">
              <a:solidFill>
                <a:schemeClr val="tx1"/>
              </a:solidFill>
              <a:latin typeface="Arial" panose="020B0604020202020204" pitchFamily="34" charset="0"/>
              <a:cs typeface="Arial" panose="020B0604020202020204" pitchFamily="34" charset="0"/>
            </a:endParaRPr>
          </a:p>
          <a:p>
            <a:pPr marL="742950" lvl="2" indent="-387350" algn="just">
              <a:lnSpc>
                <a:spcPct val="150000"/>
              </a:lnSpc>
              <a:buFont typeface="Wingdings" panose="05000000000000000000" pitchFamily="2" charset="2"/>
              <a:buChar char="§"/>
              <a:defRPr/>
            </a:pPr>
            <a:r>
              <a:rPr lang="en-US" sz="1400" dirty="0">
                <a:solidFill>
                  <a:schemeClr val="tx1"/>
                </a:solidFill>
                <a:latin typeface="Arial" panose="020B0604020202020204" pitchFamily="34" charset="0"/>
                <a:cs typeface="Arial" panose="020B0604020202020204" pitchFamily="34" charset="0"/>
              </a:rPr>
              <a:t>Monitoring of Contract management </a:t>
            </a:r>
          </a:p>
          <a:p>
            <a:pPr marL="742950" lvl="2" indent="-387350" algn="just">
              <a:lnSpc>
                <a:spcPct val="150000"/>
              </a:lnSpc>
              <a:buFont typeface="Wingdings" panose="05000000000000000000" pitchFamily="2" charset="2"/>
              <a:buChar char="§"/>
              <a:defRPr/>
            </a:pPr>
            <a:r>
              <a:rPr lang="en-US" sz="1400" dirty="0" err="1">
                <a:solidFill>
                  <a:schemeClr val="tx1"/>
                </a:solidFill>
                <a:latin typeface="Arial" panose="020B0604020202020204" pitchFamily="34" charset="0"/>
                <a:cs typeface="Arial" panose="020B0604020202020204" pitchFamily="34" charset="0"/>
              </a:rPr>
              <a:t>mSCOA</a:t>
            </a:r>
            <a:r>
              <a:rPr lang="en-US" sz="1400" dirty="0">
                <a:solidFill>
                  <a:schemeClr val="tx1"/>
                </a:solidFill>
                <a:latin typeface="Arial" panose="020B0604020202020204" pitchFamily="34" charset="0"/>
                <a:cs typeface="Arial" panose="020B0604020202020204" pitchFamily="34" charset="0"/>
              </a:rPr>
              <a:t>/GRAP technical support on internal control</a:t>
            </a:r>
          </a:p>
          <a:p>
            <a:pPr marL="742950" lvl="2" indent="-387350" algn="just">
              <a:lnSpc>
                <a:spcPct val="150000"/>
              </a:lnSpc>
              <a:buFont typeface="Wingdings" panose="05000000000000000000" pitchFamily="2" charset="2"/>
              <a:buChar char="§"/>
              <a:defRPr/>
            </a:pPr>
            <a:r>
              <a:rPr lang="en-US" sz="1400" dirty="0">
                <a:solidFill>
                  <a:schemeClr val="tx1"/>
                </a:solidFill>
                <a:latin typeface="Arial" panose="020B0604020202020204" pitchFamily="34" charset="0"/>
                <a:cs typeface="Arial" panose="020B0604020202020204" pitchFamily="34" charset="0"/>
              </a:rPr>
              <a:t>Capacity Building  Initiatives (training sessions and  workshops – </a:t>
            </a:r>
            <a:r>
              <a:rPr lang="en-US" sz="1400" dirty="0">
                <a:latin typeface="Arial" panose="020B0604020202020204" pitchFamily="34" charset="0"/>
                <a:cs typeface="Arial" panose="020B0604020202020204" pitchFamily="34" charset="0"/>
              </a:rPr>
              <a:t>SCM</a:t>
            </a:r>
            <a:r>
              <a:rPr lang="en-US" sz="1400" dirty="0">
                <a:solidFill>
                  <a:schemeClr val="tx1"/>
                </a:solidFill>
                <a:latin typeface="Arial" panose="020B0604020202020204" pitchFamily="34" charset="0"/>
                <a:cs typeface="Arial" panose="020B0604020202020204" pitchFamily="34" charset="0"/>
              </a:rPr>
              <a:t>, assets management, GRAP, Revenue Management, Internal Control, SOP and </a:t>
            </a:r>
            <a:r>
              <a:rPr lang="en-US" sz="1400" dirty="0" err="1">
                <a:solidFill>
                  <a:schemeClr val="tx1"/>
                </a:solidFill>
                <a:latin typeface="Arial" panose="020B0604020202020204" pitchFamily="34" charset="0"/>
                <a:cs typeface="Arial" panose="020B0604020202020204" pitchFamily="34" charset="0"/>
              </a:rPr>
              <a:t>mSCOA</a:t>
            </a:r>
            <a:r>
              <a:rPr lang="en-US" sz="1400" dirty="0">
                <a:solidFill>
                  <a:schemeClr val="tx1"/>
                </a:solidFill>
                <a:latin typeface="Arial" panose="020B0604020202020204" pitchFamily="34" charset="0"/>
                <a:cs typeface="Arial" panose="020B0604020202020204" pitchFamily="34" charset="0"/>
              </a:rPr>
              <a:t> Budgeting</a:t>
            </a:r>
          </a:p>
          <a:p>
            <a:pPr marL="742950" lvl="2" indent="-387350" algn="just">
              <a:lnSpc>
                <a:spcPct val="150000"/>
              </a:lnSpc>
              <a:buFont typeface="Wingdings" panose="05000000000000000000" pitchFamily="2" charset="2"/>
              <a:buChar char="§"/>
              <a:defRPr/>
            </a:pPr>
            <a:r>
              <a:rPr lang="en-US" sz="1400" dirty="0">
                <a:solidFill>
                  <a:schemeClr val="tx1"/>
                </a:solidFill>
                <a:latin typeface="Arial" panose="020B0604020202020204" pitchFamily="34" charset="0"/>
                <a:cs typeface="Arial" panose="020B0604020202020204" pitchFamily="34" charset="0"/>
              </a:rPr>
              <a:t>Human Capital Support </a:t>
            </a:r>
          </a:p>
          <a:p>
            <a:pPr marL="742950" lvl="1" indent="-387350" algn="just">
              <a:lnSpc>
                <a:spcPct val="150000"/>
              </a:lnSpc>
              <a:buFont typeface="Wingdings" panose="05000000000000000000" pitchFamily="2" charset="2"/>
              <a:buChar char="§"/>
              <a:defRPr/>
            </a:pPr>
            <a:r>
              <a:rPr lang="en-US" sz="1400" dirty="0">
                <a:solidFill>
                  <a:schemeClr val="tx1"/>
                </a:solidFill>
                <a:latin typeface="Arial" panose="020B0604020202020204" pitchFamily="34" charset="0"/>
                <a:cs typeface="Arial" panose="020B0604020202020204" pitchFamily="34" charset="0"/>
              </a:rPr>
              <a:t>Individual Capacity – On job training/Hand holding/Couching and Mentoring</a:t>
            </a: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a:t>
            </a: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he Provincial Treasury working together in a collaborated approach with National Treasury, Provincial COGTA and SALGA has been vigorous in dealing with municipalities that are in financial and service delivery crisis to bring stability and sustainability into the local fiscal system. </a:t>
            </a:r>
          </a:p>
          <a:p>
            <a:pPr marL="285750" indent="-387350" algn="just">
              <a:lnSpc>
                <a:spcPct val="150000"/>
              </a:lnSpc>
              <a:buFont typeface="Wingdings" panose="05000000000000000000" pitchFamily="2" charset="2"/>
              <a:buChar char="§"/>
              <a:defRPr/>
            </a:pPr>
            <a:endParaRPr lang="en-US" sz="1400" dirty="0">
              <a:solidFill>
                <a:schemeClr val="tx1"/>
              </a:solidFill>
              <a:latin typeface="Arial" panose="020B0604020202020204" pitchFamily="34" charset="0"/>
              <a:cs typeface="Arial" panose="020B0604020202020204" pitchFamily="34" charset="0"/>
            </a:endParaRPr>
          </a:p>
        </p:txBody>
      </p:sp>
      <p:sp>
        <p:nvSpPr>
          <p:cNvPr id="2" name="Slide Number Placeholder 2">
            <a:extLst>
              <a:ext uri="{FF2B5EF4-FFF2-40B4-BE49-F238E27FC236}">
                <a16:creationId xmlns:a16="http://schemas.microsoft.com/office/drawing/2014/main" id="{B66BFF61-846F-8ACE-3CDB-25E12BD016D7}"/>
              </a:ext>
            </a:extLst>
          </p:cNvPr>
          <p:cNvSpPr>
            <a:spLocks noGrp="1"/>
          </p:cNvSpPr>
          <p:nvPr>
            <p:ph type="sldNum" sz="quarter" idx="12"/>
          </p:nvPr>
        </p:nvSpPr>
        <p:spPr>
          <a:xfrm>
            <a:off x="8460432" y="188640"/>
            <a:ext cx="549424" cy="365125"/>
          </a:xfrm>
        </p:spPr>
        <p:txBody>
          <a:bodyPr/>
          <a:lstStyle/>
          <a:p>
            <a:fld id="{61D74632-5AF5-49E1-8345-0D25A626A076}" type="slidenum">
              <a:rPr lang="en-ZA" smtClean="0"/>
              <a:pPr/>
              <a:t>39</a:t>
            </a:fld>
            <a:endParaRPr lang="en-ZA" dirty="0"/>
          </a:p>
        </p:txBody>
      </p:sp>
    </p:spTree>
    <p:extLst>
      <p:ext uri="{BB962C8B-B14F-4D97-AF65-F5344CB8AC3E}">
        <p14:creationId xmlns:p14="http://schemas.microsoft.com/office/powerpoint/2010/main" val="2876285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340769"/>
            <a:ext cx="8339608" cy="4104456"/>
          </a:xfrm>
        </p:spPr>
        <p:txBody>
          <a:bodyPr/>
          <a:lstStyle/>
          <a:p>
            <a:pPr algn="just"/>
            <a:r>
              <a:rPr lang="en-US" sz="2400" dirty="0">
                <a:latin typeface="Arial" panose="020B0604020202020204" pitchFamily="34" charset="0"/>
                <a:ea typeface="Tahoma" panose="020B0604030504040204" pitchFamily="34" charset="0"/>
                <a:cs typeface="Arial" panose="020B0604020202020204" pitchFamily="34" charset="0"/>
              </a:rPr>
              <a:t>Following the Local Government elections in November 2021 and having established the new Councils post the elections, it emerged through concerns from council reports that there is instability in Ditsobotla, </a:t>
            </a:r>
            <a:r>
              <a:rPr lang="en-US" sz="2400" dirty="0" err="1">
                <a:latin typeface="Arial" panose="020B0604020202020204" pitchFamily="34" charset="0"/>
                <a:ea typeface="Tahoma" panose="020B0604030504040204" pitchFamily="34" charset="0"/>
                <a:cs typeface="Arial" panose="020B0604020202020204" pitchFamily="34" charset="0"/>
              </a:rPr>
              <a:t>Mamusa</a:t>
            </a:r>
            <a:r>
              <a:rPr lang="en-US" sz="2400" dirty="0">
                <a:latin typeface="Arial" panose="020B0604020202020204" pitchFamily="34" charset="0"/>
                <a:ea typeface="Tahoma" panose="020B0604030504040204" pitchFamily="34" charset="0"/>
                <a:cs typeface="Arial" panose="020B0604020202020204" pitchFamily="34" charset="0"/>
              </a:rPr>
              <a:t>, Moses </a:t>
            </a:r>
            <a:r>
              <a:rPr lang="en-US" sz="2400" dirty="0" err="1">
                <a:latin typeface="Arial" panose="020B0604020202020204" pitchFamily="34" charset="0"/>
                <a:ea typeface="Tahoma" panose="020B0604030504040204" pitchFamily="34" charset="0"/>
                <a:cs typeface="Arial" panose="020B0604020202020204" pitchFamily="34" charset="0"/>
              </a:rPr>
              <a:t>Kotane</a:t>
            </a:r>
            <a:r>
              <a:rPr lang="en-US" sz="2400" dirty="0">
                <a:latin typeface="Arial" panose="020B0604020202020204" pitchFamily="34" charset="0"/>
                <a:ea typeface="Tahoma" panose="020B0604030504040204" pitchFamily="34" charset="0"/>
                <a:cs typeface="Arial" panose="020B0604020202020204" pitchFamily="34" charset="0"/>
              </a:rPr>
              <a:t>, </a:t>
            </a:r>
            <a:r>
              <a:rPr lang="en-US" sz="2400" dirty="0" err="1">
                <a:latin typeface="Arial" panose="020B0604020202020204" pitchFamily="34" charset="0"/>
                <a:ea typeface="Tahoma" panose="020B0604030504040204" pitchFamily="34" charset="0"/>
                <a:cs typeface="Arial" panose="020B0604020202020204" pitchFamily="34" charset="0"/>
              </a:rPr>
              <a:t>Maquassi</a:t>
            </a:r>
            <a:r>
              <a:rPr lang="en-US" sz="2400" dirty="0">
                <a:latin typeface="Arial" panose="020B0604020202020204" pitchFamily="34" charset="0"/>
                <a:ea typeface="Tahoma" panose="020B0604030504040204" pitchFamily="34" charset="0"/>
                <a:cs typeface="Arial" panose="020B0604020202020204" pitchFamily="34" charset="0"/>
              </a:rPr>
              <a:t> Hills </a:t>
            </a:r>
            <a:r>
              <a:rPr lang="en-US" sz="2400" dirty="0" err="1">
                <a:latin typeface="Arial" panose="020B0604020202020204" pitchFamily="34" charset="0"/>
                <a:ea typeface="Tahoma" panose="020B0604030504040204" pitchFamily="34" charset="0"/>
                <a:cs typeface="Arial" panose="020B0604020202020204" pitchFamily="34" charset="0"/>
              </a:rPr>
              <a:t>Mahikeng</a:t>
            </a:r>
            <a:r>
              <a:rPr lang="en-US" sz="2400" dirty="0">
                <a:latin typeface="Arial" panose="020B0604020202020204" pitchFamily="34" charset="0"/>
                <a:ea typeface="Tahoma" panose="020B0604030504040204" pitchFamily="34" charset="0"/>
                <a:cs typeface="Arial" panose="020B0604020202020204" pitchFamily="34" charset="0"/>
              </a:rPr>
              <a:t>, Tswaing, </a:t>
            </a:r>
            <a:r>
              <a:rPr lang="en-US" sz="2400" dirty="0" err="1">
                <a:latin typeface="Arial" panose="020B0604020202020204" pitchFamily="34" charset="0"/>
                <a:ea typeface="Tahoma" panose="020B0604030504040204" pitchFamily="34" charset="0"/>
                <a:cs typeface="Arial" panose="020B0604020202020204" pitchFamily="34" charset="0"/>
              </a:rPr>
              <a:t>Kagisano</a:t>
            </a:r>
            <a:r>
              <a:rPr lang="en-US" sz="2400" dirty="0">
                <a:latin typeface="Arial" panose="020B0604020202020204" pitchFamily="34" charset="0"/>
                <a:ea typeface="Tahoma" panose="020B0604030504040204" pitchFamily="34" charset="0"/>
                <a:cs typeface="Arial" panose="020B0604020202020204" pitchFamily="34" charset="0"/>
              </a:rPr>
              <a:t> Molopo and now JB Marks Local Municipalities.</a:t>
            </a:r>
          </a:p>
          <a:p>
            <a:pPr marL="0" indent="0" algn="just">
              <a:buNone/>
            </a:pPr>
            <a:r>
              <a:rPr lang="en-US" sz="2400" dirty="0">
                <a:latin typeface="Arial" panose="020B0604020202020204" pitchFamily="34" charset="0"/>
                <a:ea typeface="Tahoma" panose="020B0604030504040204" pitchFamily="34" charset="0"/>
                <a:cs typeface="Arial" panose="020B0604020202020204" pitchFamily="34" charset="0"/>
              </a:rPr>
              <a:t> </a:t>
            </a:r>
          </a:p>
          <a:p>
            <a:pPr algn="just"/>
            <a:r>
              <a:rPr lang="en-US" sz="2400" dirty="0">
                <a:latin typeface="Arial" panose="020B0604020202020204" pitchFamily="34" charset="0"/>
                <a:ea typeface="Tahoma" panose="020B0604030504040204" pitchFamily="34" charset="0"/>
                <a:cs typeface="Arial" panose="020B0604020202020204" pitchFamily="34" charset="0"/>
              </a:rPr>
              <a:t>Political instability, alleged maladministration are amongst issues that led to the poor functioning of these </a:t>
            </a:r>
            <a:r>
              <a:rPr lang="en-US" sz="2400" dirty="0" err="1">
                <a:latin typeface="Arial" panose="020B0604020202020204" pitchFamily="34" charset="0"/>
                <a:ea typeface="Tahoma" panose="020B0604030504040204" pitchFamily="34" charset="0"/>
                <a:cs typeface="Arial" panose="020B0604020202020204" pitchFamily="34" charset="0"/>
              </a:rPr>
              <a:t>municipalities,service</a:t>
            </a:r>
            <a:r>
              <a:rPr lang="en-US" sz="2400" dirty="0">
                <a:latin typeface="Arial" panose="020B0604020202020204" pitchFamily="34" charset="0"/>
                <a:ea typeface="Tahoma" panose="020B0604030504040204" pitchFamily="34" charset="0"/>
                <a:cs typeface="Arial" panose="020B0604020202020204" pitchFamily="34" charset="0"/>
              </a:rPr>
              <a:t> delivery was affected with communities not getting access to basic services.</a:t>
            </a:r>
            <a:endParaRPr lang="en-ZA" sz="2400" dirty="0">
              <a:latin typeface="Arial" panose="020B0604020202020204" pitchFamily="34" charset="0"/>
              <a:ea typeface="Tahoma" panose="020B0604030504040204" pitchFamily="34" charset="0"/>
              <a:cs typeface="Arial" panose="020B0604020202020204" pitchFamily="34" charset="0"/>
            </a:endParaRPr>
          </a:p>
          <a:p>
            <a:pPr marL="514350" indent="-514350">
              <a:buAutoNum type="arabicPeriod"/>
            </a:pPr>
            <a:endParaRPr lang="en-ZA" dirty="0"/>
          </a:p>
        </p:txBody>
      </p:sp>
      <p:sp>
        <p:nvSpPr>
          <p:cNvPr id="4" name="Slide Number Placeholder 3"/>
          <p:cNvSpPr>
            <a:spLocks noGrp="1"/>
          </p:cNvSpPr>
          <p:nvPr>
            <p:ph type="sldNum" sz="quarter" idx="12"/>
          </p:nvPr>
        </p:nvSpPr>
        <p:spPr/>
        <p:txBody>
          <a:bodyPr/>
          <a:lstStyle/>
          <a:p>
            <a:pPr>
              <a:defRPr/>
            </a:pPr>
            <a:fld id="{1C75F1D1-D998-492B-A06F-EE3419991ADF}" type="slidenum">
              <a:rPr lang="en-US" altLang="en-US" smtClean="0"/>
              <a:pPr>
                <a:defRPr/>
              </a:pPr>
              <a:t>4</a:t>
            </a:fld>
            <a:endParaRPr lang="en-US" altLang="en-US"/>
          </a:p>
        </p:txBody>
      </p:sp>
      <p:sp>
        <p:nvSpPr>
          <p:cNvPr id="7" name="Title 4">
            <a:extLst>
              <a:ext uri="{FF2B5EF4-FFF2-40B4-BE49-F238E27FC236}">
                <a16:creationId xmlns:a16="http://schemas.microsoft.com/office/drawing/2014/main" id="{C9F0B180-B4C8-22B0-F82F-FEAA50DF2704}"/>
              </a:ext>
            </a:extLst>
          </p:cNvPr>
          <p:cNvSpPr txBox="1">
            <a:spLocks/>
          </p:cNvSpPr>
          <p:nvPr/>
        </p:nvSpPr>
        <p:spPr>
          <a:xfrm>
            <a:off x="4355976" y="188640"/>
            <a:ext cx="4307160" cy="523747"/>
          </a:xfrm>
          <a:prstGeom prst="rect">
            <a:avLst/>
          </a:prstGeom>
        </p:spPr>
        <p:style>
          <a:lnRef idx="0">
            <a:schemeClr val="accent3"/>
          </a:lnRef>
          <a:fillRef idx="3">
            <a:schemeClr val="accent3"/>
          </a:fillRef>
          <a:effectRef idx="3">
            <a:schemeClr val="accent3"/>
          </a:effectRef>
          <a:fontRef idx="minor">
            <a:schemeClr val="lt1"/>
          </a:fontRef>
        </p:style>
        <p:txBody>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8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t>
            </a:r>
            <a:r>
              <a:rPr lang="en-US" sz="28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ACKGROUND</a:t>
            </a:r>
          </a:p>
        </p:txBody>
      </p:sp>
    </p:spTree>
    <p:extLst>
      <p:ext uri="{BB962C8B-B14F-4D97-AF65-F5344CB8AC3E}">
        <p14:creationId xmlns:p14="http://schemas.microsoft.com/office/powerpoint/2010/main" val="13356360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2">
            <a:extLst>
              <a:ext uri="{FF2B5EF4-FFF2-40B4-BE49-F238E27FC236}">
                <a16:creationId xmlns:a16="http://schemas.microsoft.com/office/drawing/2014/main" id="{352A4AC1-C83E-58A7-BC07-43E993762DD1}"/>
              </a:ext>
            </a:extLst>
          </p:cNvPr>
          <p:cNvSpPr txBox="1">
            <a:spLocks/>
          </p:cNvSpPr>
          <p:nvPr/>
        </p:nvSpPr>
        <p:spPr>
          <a:xfrm>
            <a:off x="350012" y="1046480"/>
            <a:ext cx="8793988" cy="5535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just">
              <a:buFont typeface="Arial" panose="020B0604020202020204" pitchFamily="34" charset="0"/>
              <a:buChar char="•"/>
              <a:defRPr/>
            </a:pPr>
            <a:endParaRPr lang="en-GB" sz="2300" dirty="0">
              <a:solidFill>
                <a:schemeClr val="tx1"/>
              </a:solidFill>
              <a:latin typeface="Arial" panose="020B0604020202020204" pitchFamily="34" charset="0"/>
              <a:cs typeface="Arial" panose="020B0604020202020204" pitchFamily="34" charset="0"/>
            </a:endParaRPr>
          </a:p>
        </p:txBody>
      </p:sp>
      <p:sp>
        <p:nvSpPr>
          <p:cNvPr id="7" name="Title 2">
            <a:extLst>
              <a:ext uri="{FF2B5EF4-FFF2-40B4-BE49-F238E27FC236}">
                <a16:creationId xmlns:a16="http://schemas.microsoft.com/office/drawing/2014/main" id="{7D857AB9-771D-434E-2C37-7ACFC97F29E2}"/>
              </a:ext>
            </a:extLst>
          </p:cNvPr>
          <p:cNvSpPr txBox="1">
            <a:spLocks/>
          </p:cNvSpPr>
          <p:nvPr/>
        </p:nvSpPr>
        <p:spPr>
          <a:xfrm>
            <a:off x="4067944" y="116632"/>
            <a:ext cx="4392487" cy="648072"/>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R="0" lvl="0" defTabSz="914400" rtl="0" eaLnBrk="1" fontAlgn="auto" latinLnBrk="0" hangingPunct="1">
              <a:lnSpc>
                <a:spcPct val="150000"/>
              </a:lnSpc>
              <a:spcBef>
                <a:spcPts val="0"/>
              </a:spcBef>
              <a:spcAft>
                <a:spcPts val="0"/>
              </a:spcAft>
              <a:buClrTx/>
              <a:buSzTx/>
              <a:tabLst/>
              <a:defRPr/>
            </a:pPr>
            <a:r>
              <a:rPr kumimoji="0" lang="en-GB" sz="2800" b="1" i="1"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CONCLUSION </a:t>
            </a:r>
          </a:p>
        </p:txBody>
      </p:sp>
      <p:sp>
        <p:nvSpPr>
          <p:cNvPr id="4" name="TextBox 3">
            <a:extLst>
              <a:ext uri="{FF2B5EF4-FFF2-40B4-BE49-F238E27FC236}">
                <a16:creationId xmlns:a16="http://schemas.microsoft.com/office/drawing/2014/main" id="{8A0E4E58-E2F2-9287-2A9D-186E6FBCB366}"/>
              </a:ext>
            </a:extLst>
          </p:cNvPr>
          <p:cNvSpPr txBox="1"/>
          <p:nvPr/>
        </p:nvSpPr>
        <p:spPr>
          <a:xfrm>
            <a:off x="350012" y="1300289"/>
            <a:ext cx="8182428" cy="4392036"/>
          </a:xfrm>
          <a:prstGeom prst="rect">
            <a:avLst/>
          </a:prstGeom>
          <a:noFill/>
        </p:spPr>
        <p:txBody>
          <a:bodyPr wrap="square">
            <a:spAutoFit/>
          </a:bodyPr>
          <a:lstStyle/>
          <a:p>
            <a:pPr marL="342900" indent="-342900" algn="just">
              <a:lnSpc>
                <a:spcPct val="15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The committee note the progress and efforts performed by Provincial Treasury in supporting Municipalities in order to improve the challenges experienced by municipalities </a:t>
            </a:r>
          </a:p>
          <a:p>
            <a:pPr marL="285750" indent="-387350" algn="just">
              <a:lnSpc>
                <a:spcPct val="150000"/>
              </a:lnSpc>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The committee note the progress on Municipalities placed under Mandatory Intervention as provided for under Section 139(5) of the Constitution, read together with Section 139 of the MFMA</a:t>
            </a:r>
          </a:p>
          <a:p>
            <a:pPr algn="just">
              <a:lnSpc>
                <a:spcPct val="150000"/>
              </a:lnSpc>
              <a:defRPr/>
            </a:pPr>
            <a:endParaRPr lang="en-ZA" sz="2000" dirty="0">
              <a:latin typeface="Arial" panose="020B0604020202020204" pitchFamily="34" charset="0"/>
              <a:cs typeface="Arial" panose="020B0604020202020204" pitchFamily="34" charset="0"/>
            </a:endParaRPr>
          </a:p>
          <a:p>
            <a:pPr marL="285750" indent="-387350" algn="just">
              <a:lnSpc>
                <a:spcPct val="150000"/>
              </a:lnSpc>
              <a:buFont typeface="Arial" panose="020B0604020202020204" pitchFamily="34" charset="0"/>
              <a:buChar char="•"/>
              <a:defRPr/>
            </a:pPr>
            <a:endParaRPr lang="en-US" sz="1400" dirty="0">
              <a:latin typeface="Arial" panose="020B0604020202020204" pitchFamily="34" charset="0"/>
              <a:cs typeface="Arial" panose="020B0604020202020204" pitchFamily="34" charset="0"/>
            </a:endParaRPr>
          </a:p>
          <a:p>
            <a:pPr marL="285750" indent="-387350" algn="just">
              <a:lnSpc>
                <a:spcPct val="150000"/>
              </a:lnSpc>
              <a:buFont typeface="Arial" panose="020B0604020202020204" pitchFamily="34" charset="0"/>
              <a:buChar char="•"/>
              <a:defRPr/>
            </a:pPr>
            <a:endParaRPr lang="en-US" sz="1400" dirty="0">
              <a:solidFill>
                <a:schemeClr val="tx1"/>
              </a:solidFill>
              <a:latin typeface="Arial" panose="020B0604020202020204" pitchFamily="34" charset="0"/>
              <a:cs typeface="Arial" panose="020B0604020202020204" pitchFamily="34" charset="0"/>
            </a:endParaRPr>
          </a:p>
        </p:txBody>
      </p:sp>
      <p:sp>
        <p:nvSpPr>
          <p:cNvPr id="2" name="Slide Number Placeholder 2">
            <a:extLst>
              <a:ext uri="{FF2B5EF4-FFF2-40B4-BE49-F238E27FC236}">
                <a16:creationId xmlns:a16="http://schemas.microsoft.com/office/drawing/2014/main" id="{B66BFF61-846F-8ACE-3CDB-25E12BD016D7}"/>
              </a:ext>
            </a:extLst>
          </p:cNvPr>
          <p:cNvSpPr>
            <a:spLocks noGrp="1"/>
          </p:cNvSpPr>
          <p:nvPr>
            <p:ph type="sldNum" sz="quarter" idx="12"/>
          </p:nvPr>
        </p:nvSpPr>
        <p:spPr>
          <a:xfrm>
            <a:off x="8460432" y="188640"/>
            <a:ext cx="549424" cy="365125"/>
          </a:xfrm>
        </p:spPr>
        <p:txBody>
          <a:bodyPr/>
          <a:lstStyle/>
          <a:p>
            <a:fld id="{61D74632-5AF5-49E1-8345-0D25A626A076}" type="slidenum">
              <a:rPr lang="en-ZA" smtClean="0"/>
              <a:pPr/>
              <a:t>40</a:t>
            </a:fld>
            <a:endParaRPr lang="en-ZA" dirty="0"/>
          </a:p>
        </p:txBody>
      </p:sp>
    </p:spTree>
    <p:extLst>
      <p:ext uri="{BB962C8B-B14F-4D97-AF65-F5344CB8AC3E}">
        <p14:creationId xmlns:p14="http://schemas.microsoft.com/office/powerpoint/2010/main" val="17023312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149045" y="1376772"/>
            <a:ext cx="6851956" cy="4428492"/>
          </a:xfrm>
          <a:prstGeom prst="rect">
            <a:avLst/>
          </a:prstGeom>
          <a:solidFill>
            <a:srgbClr val="C7CFCE">
              <a:alpha val="34118"/>
            </a:srgbClr>
          </a:solidFill>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ZA" sz="3300" dirty="0">
              <a:solidFill>
                <a:schemeClr val="bg1"/>
              </a:solidFill>
            </a:endParaRPr>
          </a:p>
        </p:txBody>
      </p:sp>
      <p:sp>
        <p:nvSpPr>
          <p:cNvPr id="5" name="Title 2"/>
          <p:cNvSpPr>
            <a:spLocks noGrp="1"/>
          </p:cNvSpPr>
          <p:nvPr>
            <p:ph type="ctrTitle"/>
          </p:nvPr>
        </p:nvSpPr>
        <p:spPr>
          <a:xfrm>
            <a:off x="1385646" y="2455070"/>
            <a:ext cx="6372708" cy="2432093"/>
          </a:xfrm>
        </p:spPr>
        <p:txBody>
          <a:bodyPr>
            <a:normAutofit/>
          </a:bodyPr>
          <a:lstStyle/>
          <a:p>
            <a:r>
              <a:rPr lang="en-ZA" cap="small" dirty="0"/>
              <a:t>Thank You!</a:t>
            </a:r>
            <a:br>
              <a:rPr lang="en-ZA" cap="small" dirty="0"/>
            </a:br>
            <a:r>
              <a:rPr lang="en-ZA" cap="small" dirty="0"/>
              <a:t>Re a </a:t>
            </a:r>
            <a:r>
              <a:rPr lang="en-ZA" cap="small" dirty="0" err="1"/>
              <a:t>Leboga</a:t>
            </a:r>
            <a:r>
              <a:rPr lang="en-ZA" cap="small" dirty="0"/>
              <a:t>!</a:t>
            </a:r>
            <a:endParaRPr lang="en-ZA" sz="2025" dirty="0"/>
          </a:p>
        </p:txBody>
      </p:sp>
      <p:pic>
        <p:nvPicPr>
          <p:cNvPr id="2" name="Picture 1"/>
          <p:cNvPicPr>
            <a:picLocks noChangeAspect="1"/>
          </p:cNvPicPr>
          <p:nvPr/>
        </p:nvPicPr>
        <p:blipFill>
          <a:blip r:embed="rId3"/>
          <a:stretch>
            <a:fillRect/>
          </a:stretch>
        </p:blipFill>
        <p:spPr>
          <a:xfrm>
            <a:off x="3211875" y="4169412"/>
            <a:ext cx="2720250" cy="717750"/>
          </a:xfrm>
          <a:prstGeom prst="rect">
            <a:avLst/>
          </a:prstGeom>
          <a:solidFill>
            <a:schemeClr val="tx2">
              <a:lumMod val="60000"/>
              <a:lumOff val="40000"/>
            </a:schemeClr>
          </a:solidFill>
        </p:spPr>
      </p:pic>
    </p:spTree>
    <p:extLst>
      <p:ext uri="{BB962C8B-B14F-4D97-AF65-F5344CB8AC3E}">
        <p14:creationId xmlns:p14="http://schemas.microsoft.com/office/powerpoint/2010/main" val="3205021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C75F1D1-D998-492B-A06F-EE3419991ADF}" type="slidenum">
              <a:rPr lang="en-US" altLang="en-US" smtClean="0"/>
              <a:pPr>
                <a:defRPr/>
              </a:pPr>
              <a:t>5</a:t>
            </a:fld>
            <a:endParaRPr lang="en-US" altLang="en-US"/>
          </a:p>
        </p:txBody>
      </p:sp>
      <p:sp>
        <p:nvSpPr>
          <p:cNvPr id="2" name="Rectangle 1"/>
          <p:cNvSpPr/>
          <p:nvPr/>
        </p:nvSpPr>
        <p:spPr>
          <a:xfrm>
            <a:off x="278948" y="1196752"/>
            <a:ext cx="8253492" cy="4606902"/>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n-US" sz="1600" dirty="0">
                <a:latin typeface="Arial" panose="020B0604020202020204" pitchFamily="34" charset="0"/>
                <a:ea typeface="Tahoma" panose="020B0604030504040204" pitchFamily="34" charset="0"/>
                <a:cs typeface="Arial" panose="020B0604020202020204" pitchFamily="34" charset="0"/>
              </a:rPr>
              <a:t>Council was not stable and divided over the appointment of the Acting Municipal Manager; this division affects administration and compromises the role of council to provide oversight; hence unable to hold administration accountable;</a:t>
            </a:r>
            <a:endParaRPr lang="en-ZA" sz="1600" dirty="0">
              <a:latin typeface="Arial" panose="020B0604020202020204" pitchFamily="34" charset="0"/>
              <a:ea typeface="Tahoma" panose="020B060403050404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n-US" sz="1600" dirty="0">
                <a:latin typeface="Arial" panose="020B0604020202020204" pitchFamily="34" charset="0"/>
                <a:ea typeface="Tahoma" panose="020B0604030504040204" pitchFamily="34" charset="0"/>
                <a:cs typeface="Arial" panose="020B0604020202020204" pitchFamily="34" charset="0"/>
              </a:rPr>
              <a:t>Suspension of the acting municipal manager (CFO) is presided over by the courts;</a:t>
            </a:r>
            <a:endParaRPr lang="en-ZA" sz="1600" dirty="0">
              <a:latin typeface="Arial" panose="020B0604020202020204" pitchFamily="34" charset="0"/>
              <a:ea typeface="Tahoma" panose="020B060403050404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n-US" sz="1600" dirty="0">
                <a:latin typeface="Arial" panose="020B0604020202020204" pitchFamily="34" charset="0"/>
                <a:ea typeface="Tahoma" panose="020B0604030504040204" pitchFamily="34" charset="0"/>
                <a:cs typeface="Arial" panose="020B0604020202020204" pitchFamily="34" charset="0"/>
              </a:rPr>
              <a:t>Control of the municipal bank account signatories divides council;</a:t>
            </a:r>
            <a:endParaRPr lang="en-ZA" sz="1600" dirty="0">
              <a:latin typeface="Arial" panose="020B0604020202020204" pitchFamily="34" charset="0"/>
              <a:ea typeface="Tahoma" panose="020B060403050404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n-US" sz="1600" dirty="0">
                <a:latin typeface="Arial" panose="020B0604020202020204" pitchFamily="34" charset="0"/>
                <a:ea typeface="Tahoma" panose="020B0604030504040204" pitchFamily="34" charset="0"/>
                <a:cs typeface="Arial" panose="020B0604020202020204" pitchFamily="34" charset="0"/>
              </a:rPr>
              <a:t>Council has held over 7 special council meetings and none of the items discussed are related to Service Delivery Issues;</a:t>
            </a:r>
            <a:endParaRPr lang="en-ZA" sz="1600" dirty="0">
              <a:latin typeface="Arial" panose="020B0604020202020204" pitchFamily="34" charset="0"/>
              <a:ea typeface="Tahoma" panose="020B060403050404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en-US" sz="1600" dirty="0">
                <a:latin typeface="Arial" panose="020B0604020202020204" pitchFamily="34" charset="0"/>
                <a:ea typeface="Tahoma" panose="020B0604030504040204" pitchFamily="34" charset="0"/>
                <a:cs typeface="Arial" panose="020B0604020202020204" pitchFamily="34" charset="0"/>
              </a:rPr>
              <a:t>The capturing and recording of the council resolutions are not properly done and security of the minutes and recordings are weak;</a:t>
            </a:r>
          </a:p>
          <a:p>
            <a:pPr marL="342900" lvl="0" indent="-342900" algn="just">
              <a:lnSpc>
                <a:spcPct val="150000"/>
              </a:lnSpc>
              <a:buFont typeface="Symbol" panose="05050102010706020507" pitchFamily="18" charset="2"/>
              <a:buChar char=""/>
            </a:pPr>
            <a:r>
              <a:rPr lang="en-ZA" sz="1600" dirty="0">
                <a:latin typeface="Arial" panose="020B0604020202020204" pitchFamily="34" charset="0"/>
                <a:ea typeface="Tahoma" panose="020B0604030504040204" pitchFamily="34" charset="0"/>
                <a:cs typeface="Arial" panose="020B0604020202020204" pitchFamily="34" charset="0"/>
              </a:rPr>
              <a:t>Allegations of fraudulent activities happening on the municipal bank account has been reported by the then CFO on unofficial expenses paid through the municipal bank account to provincial treasury.</a:t>
            </a:r>
          </a:p>
        </p:txBody>
      </p:sp>
      <p:sp>
        <p:nvSpPr>
          <p:cNvPr id="7" name="Title 4">
            <a:extLst>
              <a:ext uri="{FF2B5EF4-FFF2-40B4-BE49-F238E27FC236}">
                <a16:creationId xmlns:a16="http://schemas.microsoft.com/office/drawing/2014/main" id="{7A253842-10EF-F2DE-941B-2C4D4F2F95FF}"/>
              </a:ext>
            </a:extLst>
          </p:cNvPr>
          <p:cNvSpPr txBox="1">
            <a:spLocks/>
          </p:cNvSpPr>
          <p:nvPr/>
        </p:nvSpPr>
        <p:spPr>
          <a:xfrm>
            <a:off x="2843808" y="188640"/>
            <a:ext cx="5616624" cy="523747"/>
          </a:xfrm>
          <a:prstGeom prst="rect">
            <a:avLst/>
          </a:prstGeom>
        </p:spPr>
        <p:style>
          <a:lnRef idx="0">
            <a:schemeClr val="accent3"/>
          </a:lnRef>
          <a:fillRef idx="3">
            <a:schemeClr val="accent3"/>
          </a:fillRef>
          <a:effectRef idx="3">
            <a:schemeClr val="accent3"/>
          </a:effectRef>
          <a:fontRef idx="minor">
            <a:schemeClr val="lt1"/>
          </a:fontRef>
        </p:style>
        <p:txBody>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8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MAMUSA L.M. CHALLENGES</a:t>
            </a:r>
          </a:p>
        </p:txBody>
      </p:sp>
    </p:spTree>
    <p:extLst>
      <p:ext uri="{BB962C8B-B14F-4D97-AF65-F5344CB8AC3E}">
        <p14:creationId xmlns:p14="http://schemas.microsoft.com/office/powerpoint/2010/main" val="2625109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C75F1D1-D998-492B-A06F-EE3419991ADF}" type="slidenum">
              <a:rPr lang="en-US" altLang="en-US" smtClean="0"/>
              <a:pPr>
                <a:defRPr/>
              </a:pPr>
              <a:t>6</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4037302082"/>
              </p:ext>
            </p:extLst>
          </p:nvPr>
        </p:nvGraphicFramePr>
        <p:xfrm>
          <a:off x="547508" y="1160749"/>
          <a:ext cx="7912924" cy="4536502"/>
        </p:xfrm>
        <a:graphic>
          <a:graphicData uri="http://schemas.openxmlformats.org/drawingml/2006/table">
            <a:tbl>
              <a:tblPr firstRow="1" bandRow="1"/>
              <a:tblGrid>
                <a:gridCol w="2364711">
                  <a:extLst>
                    <a:ext uri="{9D8B030D-6E8A-4147-A177-3AD203B41FA5}">
                      <a16:colId xmlns:a16="http://schemas.microsoft.com/office/drawing/2014/main" val="20000"/>
                    </a:ext>
                  </a:extLst>
                </a:gridCol>
                <a:gridCol w="3147580">
                  <a:extLst>
                    <a:ext uri="{9D8B030D-6E8A-4147-A177-3AD203B41FA5}">
                      <a16:colId xmlns:a16="http://schemas.microsoft.com/office/drawing/2014/main" val="20001"/>
                    </a:ext>
                  </a:extLst>
                </a:gridCol>
                <a:gridCol w="2400633">
                  <a:extLst>
                    <a:ext uri="{9D8B030D-6E8A-4147-A177-3AD203B41FA5}">
                      <a16:colId xmlns:a16="http://schemas.microsoft.com/office/drawing/2014/main" val="20002"/>
                    </a:ext>
                  </a:extLst>
                </a:gridCol>
              </a:tblGrid>
              <a:tr h="524405">
                <a:tc>
                  <a:txBody>
                    <a:bodyPr/>
                    <a:lstStyle/>
                    <a:p>
                      <a:pPr algn="ctr">
                        <a:spcAft>
                          <a:spcPts val="0"/>
                        </a:spcAft>
                      </a:pPr>
                      <a:r>
                        <a:rPr lang="en-ZA" sz="1200" b="1"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rPr>
                        <a:t>PRIORITY ISSUE</a:t>
                      </a:r>
                      <a:endParaRPr lang="en-ZA" sz="1200" dirty="0">
                        <a:effectLst/>
                        <a:latin typeface="Tahoma" panose="020B0604030504040204" pitchFamily="34" charset="0"/>
                        <a:ea typeface="Tahoma" panose="020B0604030504040204" pitchFamily="34" charset="0"/>
                        <a:cs typeface="Tahoma" panose="020B0604030504040204" pitchFamily="34" charset="0"/>
                      </a:endParaRPr>
                    </a:p>
                  </a:txBody>
                  <a:tcPr marL="85012" marR="85012" marT="42506" marB="4250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tcPr>
                </a:tc>
                <a:tc>
                  <a:txBody>
                    <a:bodyPr/>
                    <a:lstStyle/>
                    <a:p>
                      <a:pPr algn="ctr">
                        <a:spcAft>
                          <a:spcPts val="0"/>
                        </a:spcAft>
                      </a:pPr>
                      <a:r>
                        <a:rPr lang="en-ZA" sz="1200" b="1"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rPr>
                        <a:t>KEY SOLUTION AND ACTIVITY</a:t>
                      </a:r>
                      <a:endParaRPr lang="en-ZA" sz="1200" dirty="0">
                        <a:effectLst/>
                        <a:latin typeface="Tahoma" panose="020B0604030504040204" pitchFamily="34" charset="0"/>
                        <a:ea typeface="Tahoma" panose="020B0604030504040204" pitchFamily="34" charset="0"/>
                        <a:cs typeface="Tahoma" panose="020B0604030504040204" pitchFamily="34" charset="0"/>
                      </a:endParaRPr>
                    </a:p>
                  </a:txBody>
                  <a:tcPr marL="85012" marR="85012" marT="42506" marB="4250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tcPr>
                </a:tc>
                <a:tc>
                  <a:txBody>
                    <a:bodyPr/>
                    <a:lstStyle/>
                    <a:p>
                      <a:pPr algn="ctr">
                        <a:spcAft>
                          <a:spcPts val="0"/>
                        </a:spcAft>
                      </a:pPr>
                      <a:r>
                        <a:rPr lang="en-ZA" sz="1200" b="1"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rPr>
                        <a:t>PROGRESS</a:t>
                      </a:r>
                      <a:endParaRPr lang="en-ZA" sz="1200" dirty="0">
                        <a:effectLst/>
                        <a:latin typeface="Tahoma" panose="020B0604030504040204" pitchFamily="34" charset="0"/>
                        <a:ea typeface="Tahoma" panose="020B0604030504040204" pitchFamily="34" charset="0"/>
                        <a:cs typeface="Tahoma" panose="020B0604030504040204" pitchFamily="34" charset="0"/>
                      </a:endParaRPr>
                    </a:p>
                  </a:txBody>
                  <a:tcPr marL="85012" marR="85012" marT="42506" marB="4250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tcPr>
                </a:tc>
                <a:extLst>
                  <a:ext uri="{0D108BD9-81ED-4DB2-BD59-A6C34878D82A}">
                    <a16:rowId xmlns:a16="http://schemas.microsoft.com/office/drawing/2014/main" val="10000"/>
                  </a:ext>
                </a:extLst>
              </a:tr>
              <a:tr h="1059769">
                <a:tc>
                  <a:txBody>
                    <a:bodyPr/>
                    <a:lstStyle/>
                    <a:p>
                      <a:pPr marL="0" lvl="0" indent="0" algn="just">
                        <a:lnSpc>
                          <a:spcPct val="115000"/>
                        </a:lnSpc>
                        <a:spcAft>
                          <a:spcPts val="1000"/>
                        </a:spcAft>
                        <a:buFont typeface="+mj-lt"/>
                        <a:buNone/>
                      </a:pPr>
                      <a:r>
                        <a:rPr lang="en-US"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Council was divided (The   process followed in the Appointment of an acting MM).</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85012" marR="85012" marT="42506" marB="425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just">
                        <a:spcAft>
                          <a:spcPts val="0"/>
                        </a:spcAft>
                      </a:pPr>
                      <a:r>
                        <a:rPr lang="en-ZA" sz="1100" dirty="0">
                          <a:effectLst/>
                          <a:latin typeface="Tahoma" panose="020B0604030504040204" pitchFamily="34" charset="0"/>
                          <a:ea typeface="Tahoma" panose="020B0604030504040204" pitchFamily="34" charset="0"/>
                          <a:cs typeface="Tahoma" panose="020B0604030504040204" pitchFamily="34" charset="0"/>
                        </a:rPr>
                        <a:t>Department</a:t>
                      </a:r>
                      <a:r>
                        <a:rPr lang="en-ZA" sz="1100" baseline="0" dirty="0">
                          <a:effectLst/>
                          <a:latin typeface="Tahoma" panose="020B0604030504040204" pitchFamily="34" charset="0"/>
                          <a:ea typeface="Tahoma" panose="020B0604030504040204" pitchFamily="34" charset="0"/>
                          <a:cs typeface="Tahoma" panose="020B0604030504040204" pitchFamily="34" charset="0"/>
                        </a:rPr>
                        <a:t> has assisted the municipality with appointment of acting MM. Administration is stabilized .</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85012" marR="85012" marT="42506" marB="425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just">
                        <a:spcAft>
                          <a:spcPts val="0"/>
                        </a:spcAft>
                      </a:pPr>
                      <a:r>
                        <a:rPr lang="en-ZA" sz="1100" kern="1200">
                          <a:solidFill>
                            <a:srgbClr val="000000"/>
                          </a:solidFill>
                          <a:effectLst/>
                          <a:latin typeface="Tahoma" panose="020B0604030504040204" pitchFamily="34" charset="0"/>
                          <a:ea typeface="Tahoma" panose="020B0604030504040204" pitchFamily="34" charset="0"/>
                          <a:cs typeface="Tahoma" panose="020B0604030504040204" pitchFamily="34" charset="0"/>
                        </a:rPr>
                        <a:t>All recordings and minutes of the council meetings were submitted to the Department, and an assessment report produced to respond to the portfolio committee on this issue.</a:t>
                      </a:r>
                      <a:endParaRPr lang="en-ZA" sz="1100">
                        <a:effectLst/>
                        <a:latin typeface="Tahoma" panose="020B0604030504040204" pitchFamily="34" charset="0"/>
                        <a:ea typeface="Tahoma" panose="020B0604030504040204" pitchFamily="34" charset="0"/>
                        <a:cs typeface="Tahoma" panose="020B0604030504040204" pitchFamily="34" charset="0"/>
                      </a:endParaRPr>
                    </a:p>
                  </a:txBody>
                  <a:tcPr marL="85012" marR="85012" marT="42506" marB="425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extLst>
                  <a:ext uri="{0D108BD9-81ED-4DB2-BD59-A6C34878D82A}">
                    <a16:rowId xmlns:a16="http://schemas.microsoft.com/office/drawing/2014/main" val="10001"/>
                  </a:ext>
                </a:extLst>
              </a:tr>
              <a:tr h="1458803">
                <a:tc>
                  <a:txBody>
                    <a:bodyPr/>
                    <a:lstStyle/>
                    <a:p>
                      <a:pPr marL="0" lvl="0" indent="0" algn="just">
                        <a:lnSpc>
                          <a:spcPct val="115000"/>
                        </a:lnSpc>
                        <a:spcAft>
                          <a:spcPts val="0"/>
                        </a:spcAft>
                        <a:buFont typeface="+mj-lt"/>
                        <a:buNone/>
                      </a:pPr>
                      <a:r>
                        <a:rPr lang="en-US"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Appointment of Acting Municipal</a:t>
                      </a:r>
                      <a:r>
                        <a:rPr lang="en-US" sz="1100" b="1" kern="1200"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 Manager (neutral Person)</a:t>
                      </a:r>
                      <a:endParaRPr lang="en-ZA" sz="1100" dirty="0">
                        <a:effectLst/>
                        <a:latin typeface="Tahoma" panose="020B0604030504040204" pitchFamily="34" charset="0"/>
                        <a:ea typeface="Tahoma" panose="020B0604030504040204" pitchFamily="34" charset="0"/>
                        <a:cs typeface="Tahoma" panose="020B0604030504040204" pitchFamily="34" charset="0"/>
                      </a:endParaRPr>
                    </a:p>
                    <a:p>
                      <a:pPr marL="0" lvl="0" indent="0" algn="just">
                        <a:lnSpc>
                          <a:spcPct val="115000"/>
                        </a:lnSpc>
                        <a:spcAft>
                          <a:spcPts val="1000"/>
                        </a:spcAft>
                        <a:buFont typeface="+mj-lt"/>
                        <a:buNone/>
                      </a:pPr>
                      <a:r>
                        <a:rPr lang="en-US"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(Technically the Municipality has appointed two acting MM without following proper processes)</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85012" marR="85012" marT="42506" marB="425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just">
                        <a:spcAft>
                          <a:spcPts val="0"/>
                        </a:spcAft>
                      </a:pPr>
                      <a:r>
                        <a:rPr lang="en-ZA" sz="11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Council was advised to request support from the MEC COGHSTA for someone neutral to act as the Municipal Manager and allow all those acting to revert back to their substantive positions.</a:t>
                      </a:r>
                      <a:endParaRPr lang="en-ZA" sz="1100" dirty="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en-ZA" sz="11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p>
                      <a:pPr algn="just">
                        <a:spcAft>
                          <a:spcPts val="0"/>
                        </a:spcAft>
                      </a:pPr>
                      <a:r>
                        <a:rPr lang="en-ZA" sz="11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MM and Technical Positions</a:t>
                      </a:r>
                      <a:r>
                        <a:rPr lang="en-ZA" sz="1100" kern="1200"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 have been Advertised.</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85012" marR="85012" marT="42506" marB="425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just">
                        <a:spcAft>
                          <a:spcPts val="0"/>
                        </a:spcAft>
                      </a:pPr>
                      <a:r>
                        <a:rPr lang="en-ZA" sz="11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 MEC for COGHSTA has appointed a resource to go to </a:t>
                      </a:r>
                      <a:r>
                        <a:rPr lang="en-ZA" sz="1100"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Mamusa</a:t>
                      </a:r>
                      <a:r>
                        <a:rPr lang="en-ZA" sz="11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as acting Municipal Manager at the request of Council.</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85012" marR="85012" marT="42506" marB="425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extLst>
                  <a:ext uri="{0D108BD9-81ED-4DB2-BD59-A6C34878D82A}">
                    <a16:rowId xmlns:a16="http://schemas.microsoft.com/office/drawing/2014/main" val="10002"/>
                  </a:ext>
                </a:extLst>
              </a:tr>
              <a:tr h="1462442">
                <a:tc>
                  <a:txBody>
                    <a:bodyPr/>
                    <a:lstStyle/>
                    <a:p>
                      <a:pPr marL="0" lvl="0" indent="0" algn="just">
                        <a:lnSpc>
                          <a:spcPct val="115000"/>
                        </a:lnSpc>
                        <a:spcAft>
                          <a:spcPts val="1000"/>
                        </a:spcAft>
                        <a:buFont typeface="+mj-lt"/>
                        <a:buNone/>
                      </a:pPr>
                      <a:r>
                        <a:rPr lang="en-US"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Fraudulent Activities performed on the Municipal Bank Account.</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85012" marR="85012" marT="42506" marB="425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just">
                        <a:spcAft>
                          <a:spcPts val="0"/>
                        </a:spcAft>
                      </a:pPr>
                      <a:r>
                        <a:rPr lang="en-ZA" sz="11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Councillors advised to open criminal cases regarding fraudulent activities on the municipal account.</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85012" marR="85012" marT="42506" marB="425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just">
                        <a:spcAft>
                          <a:spcPts val="0"/>
                        </a:spcAft>
                      </a:pPr>
                      <a:r>
                        <a:rPr lang="en-ZA" sz="11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Awaiting progress report from the  municipality</a:t>
                      </a:r>
                      <a:r>
                        <a:rPr lang="en-ZA" sz="1100" kern="1200"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 on this matter</a:t>
                      </a:r>
                      <a:r>
                        <a:rPr lang="en-ZA" sz="11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85012" marR="85012" marT="42506" marB="425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extLst>
                  <a:ext uri="{0D108BD9-81ED-4DB2-BD59-A6C34878D82A}">
                    <a16:rowId xmlns:a16="http://schemas.microsoft.com/office/drawing/2014/main" val="10003"/>
                  </a:ext>
                </a:extLst>
              </a:tr>
            </a:tbl>
          </a:graphicData>
        </a:graphic>
      </p:graphicFrame>
      <p:sp>
        <p:nvSpPr>
          <p:cNvPr id="8" name="Title 4">
            <a:extLst>
              <a:ext uri="{FF2B5EF4-FFF2-40B4-BE49-F238E27FC236}">
                <a16:creationId xmlns:a16="http://schemas.microsoft.com/office/drawing/2014/main" id="{4AECFD48-160B-24C4-8AC8-18F56EAA72D9}"/>
              </a:ext>
            </a:extLst>
          </p:cNvPr>
          <p:cNvSpPr txBox="1">
            <a:spLocks/>
          </p:cNvSpPr>
          <p:nvPr/>
        </p:nvSpPr>
        <p:spPr>
          <a:xfrm>
            <a:off x="2857128" y="165262"/>
            <a:ext cx="5603304" cy="523747"/>
          </a:xfrm>
          <a:prstGeom prst="rect">
            <a:avLst/>
          </a:prstGeom>
        </p:spPr>
        <p:style>
          <a:lnRef idx="0">
            <a:schemeClr val="accent3"/>
          </a:lnRef>
          <a:fillRef idx="3">
            <a:schemeClr val="accent3"/>
          </a:fillRef>
          <a:effectRef idx="3">
            <a:schemeClr val="accent3"/>
          </a:effectRef>
          <a:fontRef idx="minor">
            <a:schemeClr val="lt1"/>
          </a:fontRef>
        </p:style>
        <p:txBody>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SUPPORT PLAN: MAMUSA L.M.</a:t>
            </a:r>
          </a:p>
        </p:txBody>
      </p:sp>
    </p:spTree>
    <p:extLst>
      <p:ext uri="{BB962C8B-B14F-4D97-AF65-F5344CB8AC3E}">
        <p14:creationId xmlns:p14="http://schemas.microsoft.com/office/powerpoint/2010/main" val="3864383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C75F1D1-D998-492B-A06F-EE3419991ADF}" type="slidenum">
              <a:rPr lang="en-US" altLang="en-US" smtClean="0"/>
              <a:pPr>
                <a:defRPr/>
              </a:pPr>
              <a:t>7</a:t>
            </a:fld>
            <a:endParaRPr lang="en-US" altLang="en-US"/>
          </a:p>
        </p:txBody>
      </p:sp>
      <p:sp>
        <p:nvSpPr>
          <p:cNvPr id="2" name="Rectangle 1"/>
          <p:cNvSpPr/>
          <p:nvPr/>
        </p:nvSpPr>
        <p:spPr>
          <a:xfrm>
            <a:off x="429588" y="980728"/>
            <a:ext cx="8233548" cy="5437386"/>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n-US" dirty="0">
                <a:latin typeface="Tahoma" panose="020B0604030504040204" pitchFamily="34" charset="0"/>
                <a:ea typeface="Tahoma" panose="020B0604030504040204" pitchFamily="34" charset="0"/>
                <a:cs typeface="Tahoma" panose="020B0604030504040204" pitchFamily="34" charset="0"/>
              </a:rPr>
              <a:t>Council is unstable councilors are not united, division is blamed on the municipal manager with allegations of bribing other councilors in order to buy votes;</a:t>
            </a:r>
            <a:endParaRPr lang="en-ZA"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50000"/>
              </a:lnSpc>
              <a:spcAft>
                <a:spcPts val="0"/>
              </a:spcAft>
              <a:buFont typeface="Symbol" panose="05050102010706020507" pitchFamily="18" charset="2"/>
              <a:buChar char=""/>
            </a:pPr>
            <a:r>
              <a:rPr lang="en-US" dirty="0">
                <a:latin typeface="Tahoma" panose="020B0604030504040204" pitchFamily="34" charset="0"/>
                <a:ea typeface="Tahoma" panose="020B0604030504040204" pitchFamily="34" charset="0"/>
                <a:cs typeface="Tahoma" panose="020B0604030504040204" pitchFamily="34" charset="0"/>
              </a:rPr>
              <a:t>Gangsters disturbs the smooth running of the municipality sometimes municipal offices gates are closed alleged by employees of contractors as a solution to their disputes over payments;</a:t>
            </a:r>
            <a:endParaRPr lang="en-ZA"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50000"/>
              </a:lnSpc>
              <a:spcAft>
                <a:spcPts val="0"/>
              </a:spcAft>
              <a:buFont typeface="Symbol" panose="05050102010706020507" pitchFamily="18" charset="2"/>
              <a:buChar char=""/>
            </a:pPr>
            <a:r>
              <a:rPr lang="en-US" dirty="0">
                <a:latin typeface="Tahoma" panose="020B0604030504040204" pitchFamily="34" charset="0"/>
                <a:ea typeface="Tahoma" panose="020B0604030504040204" pitchFamily="34" charset="0"/>
                <a:cs typeface="Tahoma" panose="020B0604030504040204" pitchFamily="34" charset="0"/>
              </a:rPr>
              <a:t>Special council meetings are held but service delivery has not as yet been discussed in those meetings;</a:t>
            </a:r>
            <a:endParaRPr lang="en-ZA"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50000"/>
              </a:lnSpc>
              <a:spcAft>
                <a:spcPts val="0"/>
              </a:spcAft>
              <a:buFont typeface="Symbol" panose="05050102010706020507" pitchFamily="18" charset="2"/>
              <a:buChar char=""/>
            </a:pPr>
            <a:r>
              <a:rPr lang="en-US" dirty="0">
                <a:latin typeface="Tahoma" panose="020B0604030504040204" pitchFamily="34" charset="0"/>
                <a:ea typeface="Tahoma" panose="020B0604030504040204" pitchFamily="34" charset="0"/>
                <a:cs typeface="Tahoma" panose="020B0604030504040204" pitchFamily="34" charset="0"/>
              </a:rPr>
              <a:t>Water challenges in the municipality is rife, fraud is levelled against the provision of water </a:t>
            </a:r>
            <a:r>
              <a:rPr lang="en-US" dirty="0" err="1">
                <a:latin typeface="Tahoma" panose="020B0604030504040204" pitchFamily="34" charset="0"/>
                <a:ea typeface="Tahoma" panose="020B0604030504040204" pitchFamily="34" charset="0"/>
                <a:cs typeface="Tahoma" panose="020B0604030504040204" pitchFamily="34" charset="0"/>
              </a:rPr>
              <a:t>tankering</a:t>
            </a:r>
            <a:r>
              <a:rPr lang="en-US" dirty="0">
                <a:latin typeface="Tahoma" panose="020B0604030504040204" pitchFamily="34" charset="0"/>
                <a:ea typeface="Tahoma" panose="020B0604030504040204" pitchFamily="34" charset="0"/>
                <a:cs typeface="Tahoma" panose="020B0604030504040204" pitchFamily="34" charset="0"/>
              </a:rPr>
              <a:t> payments done without any contract being signed;</a:t>
            </a:r>
            <a:endParaRPr lang="en-ZA"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50000"/>
              </a:lnSpc>
              <a:spcAft>
                <a:spcPts val="1000"/>
              </a:spcAft>
              <a:buFont typeface="Symbol" panose="05050102010706020507" pitchFamily="18" charset="2"/>
              <a:buChar char=""/>
            </a:pPr>
            <a:r>
              <a:rPr lang="en-US" dirty="0">
                <a:latin typeface="Tahoma" panose="020B0604030504040204" pitchFamily="34" charset="0"/>
                <a:ea typeface="Tahoma" panose="020B0604030504040204" pitchFamily="34" charset="0"/>
                <a:cs typeface="Tahoma" panose="020B0604030504040204" pitchFamily="34" charset="0"/>
              </a:rPr>
              <a:t>Former councilors influence council decisions alleged through the substantive Municipal Manager.</a:t>
            </a:r>
            <a:endParaRPr lang="en-ZA" dirty="0">
              <a:effectLst/>
              <a:latin typeface="Tahoma" panose="020B0604030504040204" pitchFamily="34" charset="0"/>
              <a:ea typeface="Tahoma" panose="020B0604030504040204" pitchFamily="34" charset="0"/>
              <a:cs typeface="Tahoma" panose="020B0604030504040204" pitchFamily="34" charset="0"/>
            </a:endParaRPr>
          </a:p>
        </p:txBody>
      </p:sp>
      <p:sp>
        <p:nvSpPr>
          <p:cNvPr id="7" name="Title 4">
            <a:extLst>
              <a:ext uri="{FF2B5EF4-FFF2-40B4-BE49-F238E27FC236}">
                <a16:creationId xmlns:a16="http://schemas.microsoft.com/office/drawing/2014/main" id="{7ADF700A-74A1-7596-E179-75433AB212A8}"/>
              </a:ext>
            </a:extLst>
          </p:cNvPr>
          <p:cNvSpPr txBox="1">
            <a:spLocks/>
          </p:cNvSpPr>
          <p:nvPr/>
        </p:nvSpPr>
        <p:spPr>
          <a:xfrm>
            <a:off x="2699792" y="188640"/>
            <a:ext cx="5963344" cy="523747"/>
          </a:xfrm>
          <a:prstGeom prst="rect">
            <a:avLst/>
          </a:prstGeom>
        </p:spPr>
        <p:style>
          <a:lnRef idx="0">
            <a:schemeClr val="accent3"/>
          </a:lnRef>
          <a:fillRef idx="3">
            <a:schemeClr val="accent3"/>
          </a:fillRef>
          <a:effectRef idx="3">
            <a:schemeClr val="accent3"/>
          </a:effectRef>
          <a:fontRef idx="minor">
            <a:schemeClr val="lt1"/>
          </a:fontRef>
        </p:style>
        <p:txBody>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8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a:t>
            </a:r>
            <a:r>
              <a:rPr lang="en-US" sz="24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MAQUASSI</a:t>
            </a:r>
            <a:r>
              <a:rPr lang="en-US" sz="28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L.M. CHALLENGES</a:t>
            </a:r>
            <a:endParaRPr lang="en-US" sz="28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8719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C75F1D1-D998-492B-A06F-EE3419991ADF}" type="slidenum">
              <a:rPr lang="en-US" altLang="en-US" smtClean="0"/>
              <a:pPr>
                <a:defRPr/>
              </a:pPr>
              <a:t>8</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2615249509"/>
              </p:ext>
            </p:extLst>
          </p:nvPr>
        </p:nvGraphicFramePr>
        <p:xfrm>
          <a:off x="443879" y="1346609"/>
          <a:ext cx="8219257" cy="4164782"/>
        </p:xfrm>
        <a:graphic>
          <a:graphicData uri="http://schemas.openxmlformats.org/drawingml/2006/table">
            <a:tbl>
              <a:tblPr firstRow="1" bandRow="1"/>
              <a:tblGrid>
                <a:gridCol w="2362035">
                  <a:extLst>
                    <a:ext uri="{9D8B030D-6E8A-4147-A177-3AD203B41FA5}">
                      <a16:colId xmlns:a16="http://schemas.microsoft.com/office/drawing/2014/main" val="20000"/>
                    </a:ext>
                  </a:extLst>
                </a:gridCol>
                <a:gridCol w="2459578">
                  <a:extLst>
                    <a:ext uri="{9D8B030D-6E8A-4147-A177-3AD203B41FA5}">
                      <a16:colId xmlns:a16="http://schemas.microsoft.com/office/drawing/2014/main" val="20001"/>
                    </a:ext>
                  </a:extLst>
                </a:gridCol>
                <a:gridCol w="1035612">
                  <a:extLst>
                    <a:ext uri="{9D8B030D-6E8A-4147-A177-3AD203B41FA5}">
                      <a16:colId xmlns:a16="http://schemas.microsoft.com/office/drawing/2014/main" val="20002"/>
                    </a:ext>
                  </a:extLst>
                </a:gridCol>
                <a:gridCol w="2362032">
                  <a:extLst>
                    <a:ext uri="{9D8B030D-6E8A-4147-A177-3AD203B41FA5}">
                      <a16:colId xmlns:a16="http://schemas.microsoft.com/office/drawing/2014/main" val="20003"/>
                    </a:ext>
                  </a:extLst>
                </a:gridCol>
              </a:tblGrid>
              <a:tr h="576064">
                <a:tc>
                  <a:txBody>
                    <a:bodyPr/>
                    <a:lstStyle/>
                    <a:p>
                      <a:pPr algn="ctr">
                        <a:spcAft>
                          <a:spcPts val="0"/>
                        </a:spcAft>
                      </a:pPr>
                      <a:r>
                        <a:rPr lang="en-ZA" sz="1200" b="1"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rPr>
                        <a:t>PRIORITY ISSUE</a:t>
                      </a:r>
                      <a:endParaRPr lang="en-ZA" sz="1200" dirty="0">
                        <a:effectLst/>
                        <a:latin typeface="Tahoma" panose="020B0604030504040204" pitchFamily="34" charset="0"/>
                        <a:ea typeface="Tahoma" panose="020B0604030504040204" pitchFamily="34" charset="0"/>
                        <a:cs typeface="Tahoma" panose="020B0604030504040204" pitchFamily="34" charset="0"/>
                      </a:endParaRPr>
                    </a:p>
                  </a:txBody>
                  <a:tcPr marL="85012" marR="85012" marT="42506" marB="4250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tcPr>
                </a:tc>
                <a:tc>
                  <a:txBody>
                    <a:bodyPr/>
                    <a:lstStyle/>
                    <a:p>
                      <a:pPr algn="ctr">
                        <a:spcAft>
                          <a:spcPts val="0"/>
                        </a:spcAft>
                      </a:pPr>
                      <a:r>
                        <a:rPr lang="en-ZA" sz="1200" b="1"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rPr>
                        <a:t>KEY SOLUTION AND ACTIVITY</a:t>
                      </a:r>
                      <a:endParaRPr lang="en-ZA" sz="1200" dirty="0">
                        <a:effectLst/>
                        <a:latin typeface="Tahoma" panose="020B0604030504040204" pitchFamily="34" charset="0"/>
                        <a:ea typeface="Tahoma" panose="020B0604030504040204" pitchFamily="34" charset="0"/>
                        <a:cs typeface="Tahoma" panose="020B0604030504040204" pitchFamily="34" charset="0"/>
                      </a:endParaRPr>
                    </a:p>
                  </a:txBody>
                  <a:tcPr marL="85012" marR="85012" marT="42506" marB="4250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tcPr>
                </a:tc>
                <a:tc>
                  <a:txBody>
                    <a:bodyPr/>
                    <a:lstStyle/>
                    <a:p>
                      <a:pPr algn="ctr">
                        <a:spcAft>
                          <a:spcPts val="0"/>
                        </a:spcAft>
                      </a:pPr>
                      <a:r>
                        <a:rPr lang="en-ZA" sz="1200" b="1"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rPr>
                        <a:t>TIME</a:t>
                      </a:r>
                      <a:endParaRPr lang="en-ZA" sz="1200" dirty="0">
                        <a:effectLst/>
                        <a:latin typeface="Tahoma" panose="020B0604030504040204" pitchFamily="34" charset="0"/>
                        <a:ea typeface="Tahoma" panose="020B0604030504040204" pitchFamily="34" charset="0"/>
                        <a:cs typeface="Tahoma" panose="020B0604030504040204" pitchFamily="34" charset="0"/>
                      </a:endParaRPr>
                    </a:p>
                    <a:p>
                      <a:pPr algn="ctr">
                        <a:spcAft>
                          <a:spcPts val="0"/>
                        </a:spcAft>
                      </a:pPr>
                      <a:r>
                        <a:rPr lang="en-ZA" sz="1200" b="1"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rPr>
                        <a:t>FRAME</a:t>
                      </a:r>
                      <a:endParaRPr lang="en-ZA" sz="1200" dirty="0">
                        <a:effectLst/>
                        <a:latin typeface="Tahoma" panose="020B0604030504040204" pitchFamily="34" charset="0"/>
                        <a:ea typeface="Tahoma" panose="020B0604030504040204" pitchFamily="34" charset="0"/>
                        <a:cs typeface="Tahoma" panose="020B0604030504040204" pitchFamily="34" charset="0"/>
                      </a:endParaRPr>
                    </a:p>
                  </a:txBody>
                  <a:tcPr marL="85012" marR="85012" marT="42506" marB="4250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tcPr>
                </a:tc>
                <a:tc>
                  <a:txBody>
                    <a:bodyPr/>
                    <a:lstStyle/>
                    <a:p>
                      <a:pPr algn="ctr">
                        <a:spcAft>
                          <a:spcPts val="0"/>
                        </a:spcAft>
                      </a:pPr>
                      <a:r>
                        <a:rPr lang="en-ZA" sz="1200" b="1"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rPr>
                        <a:t>PROGRESS</a:t>
                      </a:r>
                      <a:endParaRPr lang="en-ZA" sz="1200" dirty="0">
                        <a:effectLst/>
                        <a:latin typeface="Tahoma" panose="020B0604030504040204" pitchFamily="34" charset="0"/>
                        <a:ea typeface="Tahoma" panose="020B0604030504040204" pitchFamily="34" charset="0"/>
                        <a:cs typeface="Tahoma" panose="020B0604030504040204" pitchFamily="34" charset="0"/>
                      </a:endParaRPr>
                    </a:p>
                  </a:txBody>
                  <a:tcPr marL="85012" marR="85012" marT="42506" marB="4250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tcPr>
                </a:tc>
                <a:extLst>
                  <a:ext uri="{0D108BD9-81ED-4DB2-BD59-A6C34878D82A}">
                    <a16:rowId xmlns:a16="http://schemas.microsoft.com/office/drawing/2014/main" val="10000"/>
                  </a:ext>
                </a:extLst>
              </a:tr>
              <a:tr h="2371108">
                <a:tc>
                  <a:txBody>
                    <a:bodyPr/>
                    <a:lstStyle/>
                    <a:p>
                      <a:pPr marL="55563" lvl="1" indent="0" algn="just">
                        <a:lnSpc>
                          <a:spcPct val="115000"/>
                        </a:lnSpc>
                        <a:spcAft>
                          <a:spcPts val="1000"/>
                        </a:spcAft>
                        <a:buFont typeface="+mj-lt"/>
                        <a:buNone/>
                      </a:pPr>
                      <a:r>
                        <a:rPr lang="en-US" sz="1200" b="1" kern="1200" dirty="0">
                          <a:solidFill>
                            <a:srgbClr val="000000"/>
                          </a:solidFill>
                          <a:effectLst/>
                          <a:latin typeface="Arial" panose="020B0604020202020204" pitchFamily="34" charset="0"/>
                          <a:ea typeface="Tahoma" panose="020B0604030504040204" pitchFamily="34" charset="0"/>
                          <a:cs typeface="Arial" panose="020B0604020202020204" pitchFamily="34" charset="0"/>
                        </a:rPr>
                        <a:t>Council is dysfunctional and divided, the MM is favored by other councilors and thus oversight over him is compromised.</a:t>
                      </a:r>
                      <a:endParaRPr lang="en-ZA" sz="1200" dirty="0">
                        <a:effectLst/>
                        <a:latin typeface="Arial" panose="020B0604020202020204" pitchFamily="34" charset="0"/>
                        <a:ea typeface="Tahoma" panose="020B0604030504040204" pitchFamily="34" charset="0"/>
                        <a:cs typeface="Arial" panose="020B0604020202020204" pitchFamily="34" charset="0"/>
                      </a:endParaRPr>
                    </a:p>
                  </a:txBody>
                  <a:tcPr marL="85012" marR="85012" marT="42506" marB="425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marL="234950" lvl="0" indent="-234950" algn="just">
                        <a:lnSpc>
                          <a:spcPct val="115000"/>
                        </a:lnSpc>
                        <a:spcAft>
                          <a:spcPts val="1000"/>
                        </a:spcAft>
                        <a:buFont typeface="Symbol" panose="05050102010706020507" pitchFamily="18" charset="2"/>
                        <a:buChar char=""/>
                      </a:pPr>
                      <a:r>
                        <a:rPr lang="en-US" sz="1200" kern="1200" dirty="0">
                          <a:solidFill>
                            <a:srgbClr val="000000"/>
                          </a:solidFill>
                          <a:effectLst/>
                          <a:latin typeface="Arial" panose="020B0604020202020204" pitchFamily="34" charset="0"/>
                          <a:ea typeface="Tahoma" panose="020B0604030504040204" pitchFamily="34" charset="0"/>
                          <a:cs typeface="Arial" panose="020B0604020202020204" pitchFamily="34" charset="0"/>
                        </a:rPr>
                        <a:t>Advise Council on disciplinary processes on ill-discipline against the Municipal Manager.</a:t>
                      </a:r>
                      <a:endParaRPr lang="en-ZA" sz="1200" dirty="0">
                        <a:effectLst/>
                        <a:latin typeface="Arial" panose="020B0604020202020204" pitchFamily="34" charset="0"/>
                        <a:ea typeface="Tahoma" panose="020B0604030504040204" pitchFamily="34" charset="0"/>
                        <a:cs typeface="Arial" panose="020B0604020202020204" pitchFamily="34" charset="0"/>
                      </a:endParaRPr>
                    </a:p>
                    <a:p>
                      <a:pPr algn="just">
                        <a:spcAft>
                          <a:spcPts val="0"/>
                        </a:spcAft>
                      </a:pPr>
                      <a:r>
                        <a:rPr lang="en-US" sz="1200" kern="12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endParaRPr lang="en-ZA" sz="1200" dirty="0">
                        <a:effectLst/>
                        <a:latin typeface="Arial" panose="020B0604020202020204" pitchFamily="34" charset="0"/>
                        <a:ea typeface="Tahoma" panose="020B0604030504040204" pitchFamily="34" charset="0"/>
                        <a:cs typeface="Arial" panose="020B0604020202020204" pitchFamily="34" charset="0"/>
                      </a:endParaRPr>
                    </a:p>
                    <a:p>
                      <a:pPr marL="234950" lvl="0" indent="-234950" algn="just">
                        <a:lnSpc>
                          <a:spcPct val="115000"/>
                        </a:lnSpc>
                        <a:spcAft>
                          <a:spcPts val="1000"/>
                        </a:spcAft>
                        <a:buFont typeface="Symbol" panose="05050102010706020507" pitchFamily="18" charset="2"/>
                        <a:buChar char=""/>
                      </a:pPr>
                      <a:r>
                        <a:rPr lang="en-US" sz="1200" kern="1200" dirty="0">
                          <a:solidFill>
                            <a:srgbClr val="000000"/>
                          </a:solidFill>
                          <a:effectLst/>
                          <a:latin typeface="Arial" panose="020B0604020202020204" pitchFamily="34" charset="0"/>
                          <a:ea typeface="Tahoma" panose="020B0604030504040204" pitchFamily="34" charset="0"/>
                          <a:cs typeface="Arial" panose="020B0604020202020204" pitchFamily="34" charset="0"/>
                        </a:rPr>
                        <a:t>Council to request assistance from the MEC for COGHSTA to deploy someone to act as the Municipal Manager.</a:t>
                      </a:r>
                      <a:endParaRPr lang="en-ZA" sz="1200" dirty="0">
                        <a:effectLst/>
                        <a:latin typeface="Arial" panose="020B0604020202020204" pitchFamily="34" charset="0"/>
                        <a:ea typeface="Tahoma" panose="020B0604030504040204" pitchFamily="34" charset="0"/>
                        <a:cs typeface="Arial" panose="020B0604020202020204" pitchFamily="34" charset="0"/>
                      </a:endParaRPr>
                    </a:p>
                  </a:txBody>
                  <a:tcPr marL="85012" marR="85012" marT="42506" marB="425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just">
                        <a:spcAft>
                          <a:spcPts val="0"/>
                        </a:spcAft>
                      </a:pPr>
                      <a:r>
                        <a:rPr lang="en-US" sz="1200" kern="1200" dirty="0">
                          <a:solidFill>
                            <a:srgbClr val="000000"/>
                          </a:solidFill>
                          <a:effectLst/>
                          <a:latin typeface="Arial" panose="020B0604020202020204" pitchFamily="34" charset="0"/>
                          <a:ea typeface="Tahoma" panose="020B0604030504040204" pitchFamily="34" charset="0"/>
                          <a:cs typeface="Arial" panose="020B0604020202020204" pitchFamily="34" charset="0"/>
                        </a:rPr>
                        <a:t>Immediately</a:t>
                      </a:r>
                      <a:endParaRPr lang="en-ZA" sz="1200" dirty="0">
                        <a:effectLst/>
                        <a:latin typeface="Arial" panose="020B0604020202020204" pitchFamily="34" charset="0"/>
                        <a:ea typeface="Tahoma" panose="020B0604030504040204" pitchFamily="34" charset="0"/>
                        <a:cs typeface="Arial" panose="020B0604020202020204" pitchFamily="34" charset="0"/>
                      </a:endParaRPr>
                    </a:p>
                  </a:txBody>
                  <a:tcPr marL="85012" marR="85012" marT="42506" marB="425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just">
                        <a:spcAft>
                          <a:spcPts val="0"/>
                        </a:spcAft>
                      </a:pPr>
                      <a:r>
                        <a:rPr lang="en-US" sz="1200" kern="1200" dirty="0">
                          <a:solidFill>
                            <a:srgbClr val="000000"/>
                          </a:solidFill>
                          <a:effectLst/>
                          <a:latin typeface="Arial" panose="020B0604020202020204" pitchFamily="34" charset="0"/>
                          <a:ea typeface="Tahoma" panose="020B0604030504040204" pitchFamily="34" charset="0"/>
                          <a:cs typeface="Arial" panose="020B0604020202020204" pitchFamily="34" charset="0"/>
                        </a:rPr>
                        <a:t>Council has dismissed the substantive Municipal Manager, and he has challenged the dismissal in court. Currently council has requested the MEC COGHSTA to appoint a person and deploy him/her to the municipality to act as the MM, this process was concluded and acting MM appointed.</a:t>
                      </a:r>
                      <a:endParaRPr lang="en-ZA" sz="1200" dirty="0">
                        <a:effectLst/>
                        <a:latin typeface="Arial" panose="020B0604020202020204" pitchFamily="34" charset="0"/>
                        <a:ea typeface="Tahoma" panose="020B0604030504040204" pitchFamily="34" charset="0"/>
                        <a:cs typeface="Arial" panose="020B0604020202020204" pitchFamily="34" charset="0"/>
                      </a:endParaRPr>
                    </a:p>
                  </a:txBody>
                  <a:tcPr marL="85012" marR="85012" marT="42506" marB="425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extLst>
                  <a:ext uri="{0D108BD9-81ED-4DB2-BD59-A6C34878D82A}">
                    <a16:rowId xmlns:a16="http://schemas.microsoft.com/office/drawing/2014/main" val="10001"/>
                  </a:ext>
                </a:extLst>
              </a:tr>
              <a:tr h="1217610">
                <a:tc>
                  <a:txBody>
                    <a:bodyPr/>
                    <a:lstStyle/>
                    <a:p>
                      <a:pPr marL="55563" lvl="1" indent="0" algn="just">
                        <a:lnSpc>
                          <a:spcPct val="115000"/>
                        </a:lnSpc>
                        <a:spcAft>
                          <a:spcPts val="1000"/>
                        </a:spcAft>
                        <a:buFont typeface="+mj-lt"/>
                        <a:buNone/>
                      </a:pPr>
                      <a:r>
                        <a:rPr lang="en-US" sz="1200" b="1" kern="1200" dirty="0">
                          <a:solidFill>
                            <a:srgbClr val="000000"/>
                          </a:solidFill>
                          <a:effectLst/>
                          <a:latin typeface="Arial" panose="020B0604020202020204" pitchFamily="34" charset="0"/>
                          <a:ea typeface="Tahoma" panose="020B0604030504040204" pitchFamily="34" charset="0"/>
                          <a:cs typeface="Arial" panose="020B0604020202020204" pitchFamily="34" charset="0"/>
                        </a:rPr>
                        <a:t>Fraudulent Activities are performed on contracts and SCM processes are not followed.</a:t>
                      </a:r>
                      <a:endParaRPr lang="en-ZA" sz="1200" dirty="0">
                        <a:effectLst/>
                        <a:latin typeface="Arial" panose="020B0604020202020204" pitchFamily="34" charset="0"/>
                        <a:ea typeface="Tahoma" panose="020B0604030504040204" pitchFamily="34" charset="0"/>
                        <a:cs typeface="Arial" panose="020B0604020202020204" pitchFamily="34" charset="0"/>
                      </a:endParaRPr>
                    </a:p>
                  </a:txBody>
                  <a:tcPr marL="85012" marR="85012" marT="42506" marB="425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just">
                        <a:spcAft>
                          <a:spcPts val="0"/>
                        </a:spcAft>
                      </a:pPr>
                      <a:r>
                        <a:rPr lang="en-US" sz="1200" kern="1200" dirty="0">
                          <a:solidFill>
                            <a:srgbClr val="000000"/>
                          </a:solidFill>
                          <a:effectLst/>
                          <a:latin typeface="Arial" panose="020B0604020202020204" pitchFamily="34" charset="0"/>
                          <a:ea typeface="Tahoma" panose="020B0604030504040204" pitchFamily="34" charset="0"/>
                          <a:cs typeface="Arial" panose="020B0604020202020204" pitchFamily="34" charset="0"/>
                        </a:rPr>
                        <a:t>Council advised to open criminal charges of all those implicated in fraudulent activities. </a:t>
                      </a:r>
                      <a:endParaRPr lang="en-ZA" sz="1200" dirty="0">
                        <a:effectLst/>
                        <a:latin typeface="Arial" panose="020B0604020202020204" pitchFamily="34" charset="0"/>
                        <a:ea typeface="Tahoma" panose="020B0604030504040204" pitchFamily="34" charset="0"/>
                        <a:cs typeface="Arial" panose="020B0604020202020204" pitchFamily="34" charset="0"/>
                      </a:endParaRPr>
                    </a:p>
                  </a:txBody>
                  <a:tcPr marL="85012" marR="85012" marT="42506" marB="425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just">
                        <a:spcAft>
                          <a:spcPts val="0"/>
                        </a:spcAft>
                      </a:pPr>
                      <a:r>
                        <a:rPr lang="en-US" sz="1200" kern="1200" dirty="0">
                          <a:solidFill>
                            <a:srgbClr val="000000"/>
                          </a:solidFill>
                          <a:effectLst/>
                          <a:latin typeface="Arial" panose="020B0604020202020204" pitchFamily="34" charset="0"/>
                          <a:ea typeface="Tahoma" panose="020B0604030504040204" pitchFamily="34" charset="0"/>
                          <a:cs typeface="Arial" panose="020B0604020202020204" pitchFamily="34" charset="0"/>
                        </a:rPr>
                        <a:t>Long Term</a:t>
                      </a:r>
                      <a:endParaRPr lang="en-ZA" sz="1200" dirty="0">
                        <a:effectLst/>
                        <a:latin typeface="Arial" panose="020B0604020202020204" pitchFamily="34" charset="0"/>
                        <a:ea typeface="Tahoma" panose="020B0604030504040204" pitchFamily="34" charset="0"/>
                        <a:cs typeface="Arial" panose="020B0604020202020204" pitchFamily="34" charset="0"/>
                      </a:endParaRPr>
                    </a:p>
                  </a:txBody>
                  <a:tcPr marL="85012" marR="85012" marT="42506" marB="425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just">
                        <a:spcAft>
                          <a:spcPts val="0"/>
                        </a:spcAft>
                      </a:pPr>
                      <a:r>
                        <a:rPr lang="en-US" sz="1200" kern="1200" dirty="0">
                          <a:solidFill>
                            <a:srgbClr val="000000"/>
                          </a:solidFill>
                          <a:effectLst/>
                          <a:latin typeface="Arial" panose="020B0604020202020204" pitchFamily="34" charset="0"/>
                          <a:ea typeface="Tahoma" panose="020B0604030504040204" pitchFamily="34" charset="0"/>
                          <a:cs typeface="Arial" panose="020B0604020202020204" pitchFamily="34" charset="0"/>
                        </a:rPr>
                        <a:t>The report on this has not been reported to </a:t>
                      </a:r>
                      <a:r>
                        <a:rPr lang="en-US" sz="1200" kern="12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Coghsta</a:t>
                      </a:r>
                      <a:r>
                        <a:rPr lang="en-US" sz="1200" kern="12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endParaRPr lang="en-ZA" sz="1200" dirty="0">
                        <a:effectLst/>
                        <a:latin typeface="Arial" panose="020B0604020202020204" pitchFamily="34" charset="0"/>
                        <a:ea typeface="Tahoma" panose="020B0604030504040204" pitchFamily="34" charset="0"/>
                        <a:cs typeface="Arial" panose="020B0604020202020204" pitchFamily="34" charset="0"/>
                      </a:endParaRPr>
                    </a:p>
                  </a:txBody>
                  <a:tcPr marL="85012" marR="85012" marT="42506" marB="425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extLst>
                  <a:ext uri="{0D108BD9-81ED-4DB2-BD59-A6C34878D82A}">
                    <a16:rowId xmlns:a16="http://schemas.microsoft.com/office/drawing/2014/main" val="10002"/>
                  </a:ext>
                </a:extLst>
              </a:tr>
            </a:tbl>
          </a:graphicData>
        </a:graphic>
      </p:graphicFrame>
      <p:sp>
        <p:nvSpPr>
          <p:cNvPr id="7" name="Title 4">
            <a:extLst>
              <a:ext uri="{FF2B5EF4-FFF2-40B4-BE49-F238E27FC236}">
                <a16:creationId xmlns:a16="http://schemas.microsoft.com/office/drawing/2014/main" id="{09BD6CBF-16EC-6B78-6E35-10DA33A37660}"/>
              </a:ext>
            </a:extLst>
          </p:cNvPr>
          <p:cNvSpPr txBox="1">
            <a:spLocks/>
          </p:cNvSpPr>
          <p:nvPr/>
        </p:nvSpPr>
        <p:spPr>
          <a:xfrm>
            <a:off x="2627784" y="166338"/>
            <a:ext cx="6035352" cy="523747"/>
          </a:xfrm>
          <a:prstGeom prst="rect">
            <a:avLst/>
          </a:prstGeom>
        </p:spPr>
        <p:style>
          <a:lnRef idx="0">
            <a:schemeClr val="accent3"/>
          </a:lnRef>
          <a:fillRef idx="3">
            <a:schemeClr val="accent3"/>
          </a:fillRef>
          <a:effectRef idx="3">
            <a:schemeClr val="accent3"/>
          </a:effectRef>
          <a:fontRef idx="minor">
            <a:schemeClr val="lt1"/>
          </a:fontRef>
        </p:style>
        <p:txBody>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0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MAQUASSI L.M. SUPPORT PLAN</a:t>
            </a:r>
          </a:p>
        </p:txBody>
      </p:sp>
    </p:spTree>
    <p:extLst>
      <p:ext uri="{BB962C8B-B14F-4D97-AF65-F5344CB8AC3E}">
        <p14:creationId xmlns:p14="http://schemas.microsoft.com/office/powerpoint/2010/main" val="3119156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C75F1D1-D998-492B-A06F-EE3419991ADF}" type="slidenum">
              <a:rPr lang="en-US" altLang="en-US" smtClean="0"/>
              <a:pPr>
                <a:defRPr/>
              </a:pPr>
              <a:t>9</a:t>
            </a:fld>
            <a:endParaRPr lang="en-US" altLang="en-US"/>
          </a:p>
        </p:txBody>
      </p:sp>
      <p:sp>
        <p:nvSpPr>
          <p:cNvPr id="2" name="Rectangle 1"/>
          <p:cNvSpPr/>
          <p:nvPr/>
        </p:nvSpPr>
        <p:spPr>
          <a:xfrm>
            <a:off x="323528" y="1501372"/>
            <a:ext cx="8363272" cy="4190314"/>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n-US" sz="2000" dirty="0">
                <a:latin typeface="Arial" panose="020B0604020202020204" pitchFamily="34" charset="0"/>
                <a:ea typeface="Tahoma" panose="020B0604030504040204" pitchFamily="34" charset="0"/>
                <a:cs typeface="Arial" panose="020B0604020202020204" pitchFamily="34" charset="0"/>
              </a:rPr>
              <a:t>Interpretation and chairs of section 79 and 80 committees has divided council;</a:t>
            </a:r>
            <a:endParaRPr lang="en-ZA" sz="2000" dirty="0">
              <a:latin typeface="Arial" panose="020B0604020202020204" pitchFamily="34" charset="0"/>
              <a:ea typeface="Tahoma" panose="020B060403050404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n-US" sz="2000" dirty="0">
                <a:latin typeface="Arial" panose="020B0604020202020204" pitchFamily="34" charset="0"/>
                <a:ea typeface="Tahoma" panose="020B0604030504040204" pitchFamily="34" charset="0"/>
                <a:cs typeface="Arial" panose="020B0604020202020204" pitchFamily="34" charset="0"/>
              </a:rPr>
              <a:t>Conduct of the speaker in council and interference in administration issues are of great concern;</a:t>
            </a:r>
            <a:endParaRPr lang="en-ZA" sz="2000" dirty="0">
              <a:latin typeface="Arial" panose="020B0604020202020204" pitchFamily="34" charset="0"/>
              <a:ea typeface="Tahoma" panose="020B060403050404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n-US" sz="2000" dirty="0">
                <a:latin typeface="Arial" panose="020B0604020202020204" pitchFamily="34" charset="0"/>
                <a:ea typeface="Tahoma" panose="020B0604030504040204" pitchFamily="34" charset="0"/>
                <a:cs typeface="Arial" panose="020B0604020202020204" pitchFamily="34" charset="0"/>
              </a:rPr>
              <a:t>Big time ICT Solutions contract expenses – corruption suspected;</a:t>
            </a:r>
            <a:endParaRPr lang="en-ZA" sz="2000" dirty="0">
              <a:latin typeface="Arial" panose="020B0604020202020204" pitchFamily="34" charset="0"/>
              <a:ea typeface="Tahoma" panose="020B060403050404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n-US" sz="2000" dirty="0">
                <a:latin typeface="Arial" panose="020B0604020202020204" pitchFamily="34" charset="0"/>
                <a:ea typeface="Tahoma" panose="020B0604030504040204" pitchFamily="34" charset="0"/>
                <a:cs typeface="Arial" panose="020B0604020202020204" pitchFamily="34" charset="0"/>
              </a:rPr>
              <a:t>Gangsters a source of concern for councilors; during council meetings;</a:t>
            </a:r>
            <a:endParaRPr lang="en-ZA" sz="2000" dirty="0">
              <a:latin typeface="Arial" panose="020B0604020202020204" pitchFamily="34" charset="0"/>
              <a:ea typeface="Tahoma" panose="020B0604030504040204" pitchFamily="34" charset="0"/>
              <a:cs typeface="Arial" panose="020B0604020202020204" pitchFamily="34" charset="0"/>
            </a:endParaRPr>
          </a:p>
          <a:p>
            <a:pPr marL="342900" lvl="0" indent="-342900" algn="just">
              <a:lnSpc>
                <a:spcPct val="150000"/>
              </a:lnSpc>
              <a:spcAft>
                <a:spcPts val="1000"/>
              </a:spcAft>
              <a:buFont typeface="Symbol" panose="05050102010706020507" pitchFamily="18" charset="2"/>
              <a:buChar char=""/>
            </a:pPr>
            <a:r>
              <a:rPr lang="en-US" sz="2000" dirty="0">
                <a:latin typeface="Arial" panose="020B0604020202020204" pitchFamily="34" charset="0"/>
                <a:ea typeface="Tahoma" panose="020B0604030504040204" pitchFamily="34" charset="0"/>
                <a:cs typeface="Arial" panose="020B0604020202020204" pitchFamily="34" charset="0"/>
              </a:rPr>
              <a:t>Service delivery issues have not been discussed on all their special council meetings held thus far.</a:t>
            </a:r>
            <a:endParaRPr lang="en-ZA" sz="2000" dirty="0">
              <a:effectLst/>
              <a:latin typeface="Arial" panose="020B0604020202020204" pitchFamily="34" charset="0"/>
              <a:ea typeface="Tahoma" panose="020B0604030504040204" pitchFamily="34" charset="0"/>
              <a:cs typeface="Arial" panose="020B0604020202020204" pitchFamily="34" charset="0"/>
            </a:endParaRPr>
          </a:p>
        </p:txBody>
      </p:sp>
      <p:sp>
        <p:nvSpPr>
          <p:cNvPr id="5" name="Title 4">
            <a:extLst>
              <a:ext uri="{FF2B5EF4-FFF2-40B4-BE49-F238E27FC236}">
                <a16:creationId xmlns:a16="http://schemas.microsoft.com/office/drawing/2014/main" id="{2B93441D-FCDA-E029-24ED-59DDBF462E72}"/>
              </a:ext>
            </a:extLst>
          </p:cNvPr>
          <p:cNvSpPr txBox="1">
            <a:spLocks/>
          </p:cNvSpPr>
          <p:nvPr/>
        </p:nvSpPr>
        <p:spPr>
          <a:xfrm>
            <a:off x="2699792" y="188640"/>
            <a:ext cx="5963344" cy="523747"/>
          </a:xfrm>
          <a:prstGeom prst="rect">
            <a:avLst/>
          </a:prstGeom>
        </p:spPr>
        <p:style>
          <a:lnRef idx="0">
            <a:schemeClr val="accent3"/>
          </a:lnRef>
          <a:fillRef idx="3">
            <a:schemeClr val="accent3"/>
          </a:fillRef>
          <a:effectRef idx="3">
            <a:schemeClr val="accent3"/>
          </a:effectRef>
          <a:fontRef idx="minor">
            <a:schemeClr val="lt1"/>
          </a:fontRef>
        </p:style>
        <p:txBody>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MOSES KOTANE L.M. CHALLENGES</a:t>
            </a:r>
          </a:p>
        </p:txBody>
      </p:sp>
    </p:spTree>
    <p:extLst>
      <p:ext uri="{BB962C8B-B14F-4D97-AF65-F5344CB8AC3E}">
        <p14:creationId xmlns:p14="http://schemas.microsoft.com/office/powerpoint/2010/main" val="424573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da71e6e-376d-4522-a2f6-939377c8fcde">
      <Terms xmlns="http://schemas.microsoft.com/office/infopath/2007/PartnerControls"/>
    </lcf76f155ced4ddcb4097134ff3c332f>
    <TaxCatchAll xmlns="02ddbd5d-fd07-48e1-aac1-77206a1fa4f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64C8607FDF584AA8F6FD1B12745230" ma:contentTypeVersion="15" ma:contentTypeDescription="Create a new document." ma:contentTypeScope="" ma:versionID="c8ef2730f26a23cf44e2b69e75849a6d">
  <xsd:schema xmlns:xsd="http://www.w3.org/2001/XMLSchema" xmlns:xs="http://www.w3.org/2001/XMLSchema" xmlns:p="http://schemas.microsoft.com/office/2006/metadata/properties" xmlns:ns2="ca17645a-bdc0-4465-af84-81c75ab1299d" xmlns:ns3="fda71e6e-376d-4522-a2f6-939377c8fcde" xmlns:ns4="02ddbd5d-fd07-48e1-aac1-77206a1fa4f2" targetNamespace="http://schemas.microsoft.com/office/2006/metadata/properties" ma:root="true" ma:fieldsID="01ecadf466c60f08003d03f447a7d0d8" ns2:_="" ns3:_="" ns4:_="">
    <xsd:import namespace="ca17645a-bdc0-4465-af84-81c75ab1299d"/>
    <xsd:import namespace="fda71e6e-376d-4522-a2f6-939377c8fcde"/>
    <xsd:import namespace="02ddbd5d-fd07-48e1-aac1-77206a1fa4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17645a-bdc0-4465-af84-81c75ab129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71e6e-376d-4522-a2f6-939377c8fc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150267f-0b41-45c5-b6e0-eab0e93d435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2ddbd5d-fd07-48e1-aac1-77206a1fa4f2"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bd52af5c-468b-4f30-b76d-2a945e6bd5aa}" ma:internalName="TaxCatchAll" ma:showField="CatchAllData" ma:web="02ddbd5d-fd07-48e1-aac1-77206a1fa4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D9C83D-E4C2-4C4E-8618-035C4EC7483C}">
  <ds:schemaRefs>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02ddbd5d-fd07-48e1-aac1-77206a1fa4f2"/>
    <ds:schemaRef ds:uri="http://schemas.microsoft.com/office/2006/metadata/properties"/>
    <ds:schemaRef ds:uri="http://purl.org/dc/elements/1.1/"/>
    <ds:schemaRef ds:uri="http://purl.org/dc/terms/"/>
    <ds:schemaRef ds:uri="fda71e6e-376d-4522-a2f6-939377c8fcde"/>
    <ds:schemaRef ds:uri="ca17645a-bdc0-4465-af84-81c75ab1299d"/>
    <ds:schemaRef ds:uri="http://purl.org/dc/dcmitype/"/>
  </ds:schemaRefs>
</ds:datastoreItem>
</file>

<file path=customXml/itemProps2.xml><?xml version="1.0" encoding="utf-8"?>
<ds:datastoreItem xmlns:ds="http://schemas.openxmlformats.org/officeDocument/2006/customXml" ds:itemID="{0A8A319C-E123-49A6-866F-172DA9ACB909}">
  <ds:schemaRefs>
    <ds:schemaRef ds:uri="http://schemas.microsoft.com/sharepoint/v3/contenttype/forms"/>
  </ds:schemaRefs>
</ds:datastoreItem>
</file>

<file path=customXml/itemProps3.xml><?xml version="1.0" encoding="utf-8"?>
<ds:datastoreItem xmlns:ds="http://schemas.openxmlformats.org/officeDocument/2006/customXml" ds:itemID="{4E885C94-3C5B-47A6-89DE-C26A5248DF52}">
  <ds:schemaRefs>
    <ds:schemaRef ds:uri="http://schemas.microsoft.com/office/2006/metadata/contentType"/>
    <ds:schemaRef ds:uri="http://schemas.microsoft.com/office/2006/metadata/properties/metaAttributes"/>
    <ds:schemaRef ds:uri="http://www.w3.org/2000/xmlns/"/>
    <ds:schemaRef ds:uri="http://www.w3.org/2001/XMLSchema"/>
    <ds:schemaRef ds:uri="ca17645a-bdc0-4465-af84-81c75ab1299d"/>
    <ds:schemaRef ds:uri="fda71e6e-376d-4522-a2f6-939377c8fcde"/>
    <ds:schemaRef ds:uri="02ddbd5d-fd07-48e1-aac1-77206a1fa4f2"/>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12194</TotalTime>
  <Words>4244</Words>
  <Application>Microsoft Office PowerPoint</Application>
  <PresentationFormat>On-screen Show (4:3)</PresentationFormat>
  <Paragraphs>470</Paragraphs>
  <Slides>41</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ＭＳ Ｐゴシック</vt:lpstr>
      <vt:lpstr>Arial</vt:lpstr>
      <vt:lpstr>Arial Bold</vt:lpstr>
      <vt:lpstr>Calibri</vt:lpstr>
      <vt:lpstr>Symbol</vt:lpstr>
      <vt:lpstr>Tahoma</vt:lpstr>
      <vt:lpstr>Times New Roman</vt:lpstr>
      <vt:lpstr>Verdana</vt:lpstr>
      <vt:lpstr>Wingdings</vt:lpstr>
      <vt:lpstr>Office Theme</vt:lpstr>
      <vt:lpstr>PowerPoint Presentation</vt:lpstr>
      <vt:lpstr>PowerPoint Presentation</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UIF&amp;W EXPENDITURE TREND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Re a Leboga!</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 PRESENTATION</dc:title>
  <dc:creator>Sello Motseleng</dc:creator>
  <cp:lastModifiedBy>Shereen Cassiem</cp:lastModifiedBy>
  <cp:revision>745</cp:revision>
  <cp:lastPrinted>2022-09-19T07:46:12Z</cp:lastPrinted>
  <dcterms:created xsi:type="dcterms:W3CDTF">2014-09-05T13:30:36Z</dcterms:created>
  <dcterms:modified xsi:type="dcterms:W3CDTF">2022-09-19T08:52:13Z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0x0101004864C8607FDF584AA8F6FD1B12745230</vt:lpwstr>
  </property>
  <property fmtid="{D5CDD505-2E9C-101B-9397-08002B2CF9AE}" pid="3" name="MediaServiceImageTags">
    <vt:lpwstr/>
  </property>
</Properties>
</file>