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2" r:id="rId3"/>
    <p:sldId id="264" r:id="rId4"/>
    <p:sldId id="276" r:id="rId5"/>
    <p:sldId id="271" r:id="rId6"/>
    <p:sldId id="274" r:id="rId7"/>
    <p:sldId id="272" r:id="rId8"/>
    <p:sldId id="275" r:id="rId9"/>
    <p:sldId id="268" r:id="rId10"/>
    <p:sldId id="26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6B88389-1B55-5038-F4AA-BAB0653C237E}" name="Guest User" initials="GU" userId="S::urn:spo:anon#3f25f654d006ac1e851d0b5e4314849b65686d156225f76f3fe15e707021e49b::"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BB16879-C8A5-4419-83F6-2FA0F7CCEAEB}" v="8" dt="2022-09-12T16:00:52.44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69966" autoAdjust="0"/>
  </p:normalViewPr>
  <p:slideViewPr>
    <p:cSldViewPr snapToGrid="0">
      <p:cViewPr varScale="1">
        <p:scale>
          <a:sx n="41" d="100"/>
          <a:sy n="41" d="100"/>
        </p:scale>
        <p:origin x="212" y="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handeka Chauke" userId="9e5c9712-ca58-469a-a297-f1b0ef2e4b29" providerId="ADAL" clId="{ABB16879-C8A5-4419-83F6-2FA0F7CCEAEB}"/>
    <pc:docChg chg="undo custSel addSld delSld modSld sldOrd">
      <pc:chgData name="Thandeka Chauke" userId="9e5c9712-ca58-469a-a297-f1b0ef2e4b29" providerId="ADAL" clId="{ABB16879-C8A5-4419-83F6-2FA0F7CCEAEB}" dt="2022-09-13T15:56:42.064" v="11306" actId="20577"/>
      <pc:docMkLst>
        <pc:docMk/>
      </pc:docMkLst>
      <pc:sldChg chg="modSp mod">
        <pc:chgData name="Thandeka Chauke" userId="9e5c9712-ca58-469a-a297-f1b0ef2e4b29" providerId="ADAL" clId="{ABB16879-C8A5-4419-83F6-2FA0F7CCEAEB}" dt="2022-09-02T09:57:31.700" v="8570" actId="1076"/>
        <pc:sldMkLst>
          <pc:docMk/>
          <pc:sldMk cId="561526123" sldId="256"/>
        </pc:sldMkLst>
        <pc:spChg chg="mod">
          <ac:chgData name="Thandeka Chauke" userId="9e5c9712-ca58-469a-a297-f1b0ef2e4b29" providerId="ADAL" clId="{ABB16879-C8A5-4419-83F6-2FA0F7CCEAEB}" dt="2022-09-02T09:57:31.700" v="8570" actId="1076"/>
          <ac:spMkLst>
            <pc:docMk/>
            <pc:sldMk cId="561526123" sldId="256"/>
            <ac:spMk id="2" creationId="{D0BEDE91-20F4-4CAD-9BB4-BC09C8A00003}"/>
          </ac:spMkLst>
        </pc:spChg>
        <pc:spChg chg="mod">
          <ac:chgData name="Thandeka Chauke" userId="9e5c9712-ca58-469a-a297-f1b0ef2e4b29" providerId="ADAL" clId="{ABB16879-C8A5-4419-83F6-2FA0F7CCEAEB}" dt="2022-09-02T09:51:24.917" v="8320" actId="20577"/>
          <ac:spMkLst>
            <pc:docMk/>
            <pc:sldMk cId="561526123" sldId="256"/>
            <ac:spMk id="3" creationId="{18CC1754-525D-4AD2-8259-AD9A584B1652}"/>
          </ac:spMkLst>
        </pc:spChg>
      </pc:sldChg>
      <pc:sldChg chg="modSp mod delCm">
        <pc:chgData name="Thandeka Chauke" userId="9e5c9712-ca58-469a-a297-f1b0ef2e4b29" providerId="ADAL" clId="{ABB16879-C8A5-4419-83F6-2FA0F7CCEAEB}" dt="2022-09-02T12:12:11.990" v="9346" actId="122"/>
        <pc:sldMkLst>
          <pc:docMk/>
          <pc:sldMk cId="3858379652" sldId="262"/>
        </pc:sldMkLst>
        <pc:spChg chg="mod">
          <ac:chgData name="Thandeka Chauke" userId="9e5c9712-ca58-469a-a297-f1b0ef2e4b29" providerId="ADAL" clId="{ABB16879-C8A5-4419-83F6-2FA0F7CCEAEB}" dt="2022-09-02T09:56:24.053" v="8567" actId="113"/>
          <ac:spMkLst>
            <pc:docMk/>
            <pc:sldMk cId="3858379652" sldId="262"/>
            <ac:spMk id="2" creationId="{2EDEFD06-2D67-4E49-890C-4540EA8309FD}"/>
          </ac:spMkLst>
        </pc:spChg>
        <pc:spChg chg="mod">
          <ac:chgData name="Thandeka Chauke" userId="9e5c9712-ca58-469a-a297-f1b0ef2e4b29" providerId="ADAL" clId="{ABB16879-C8A5-4419-83F6-2FA0F7CCEAEB}" dt="2022-09-02T12:12:11.990" v="9346" actId="122"/>
          <ac:spMkLst>
            <pc:docMk/>
            <pc:sldMk cId="3858379652" sldId="262"/>
            <ac:spMk id="16" creationId="{87F1FCC0-33FF-6772-0111-9F885C1E9BF0}"/>
          </ac:spMkLst>
        </pc:spChg>
        <pc:picChg chg="ord">
          <ac:chgData name="Thandeka Chauke" userId="9e5c9712-ca58-469a-a297-f1b0ef2e4b29" providerId="ADAL" clId="{ABB16879-C8A5-4419-83F6-2FA0F7CCEAEB}" dt="2022-09-01T11:34:08.560" v="3601" actId="171"/>
          <ac:picMkLst>
            <pc:docMk/>
            <pc:sldMk cId="3858379652" sldId="262"/>
            <ac:picMk id="22" creationId="{E882AA8B-A49C-BFA8-2284-4FE2553B992B}"/>
          </ac:picMkLst>
        </pc:picChg>
      </pc:sldChg>
      <pc:sldChg chg="modSp mod ord delCm modNotesTx">
        <pc:chgData name="Thandeka Chauke" userId="9e5c9712-ca58-469a-a297-f1b0ef2e4b29" providerId="ADAL" clId="{ABB16879-C8A5-4419-83F6-2FA0F7CCEAEB}" dt="2022-09-13T15:52:52.596" v="11056" actId="20577"/>
        <pc:sldMkLst>
          <pc:docMk/>
          <pc:sldMk cId="2977805142" sldId="264"/>
        </pc:sldMkLst>
        <pc:spChg chg="mod">
          <ac:chgData name="Thandeka Chauke" userId="9e5c9712-ca58-469a-a297-f1b0ef2e4b29" providerId="ADAL" clId="{ABB16879-C8A5-4419-83F6-2FA0F7CCEAEB}" dt="2022-09-01T11:40:40.446" v="3626" actId="1076"/>
          <ac:spMkLst>
            <pc:docMk/>
            <pc:sldMk cId="2977805142" sldId="264"/>
            <ac:spMk id="2" creationId="{2EDEFD06-2D67-4E49-890C-4540EA8309FD}"/>
          </ac:spMkLst>
        </pc:spChg>
        <pc:spChg chg="mod">
          <ac:chgData name="Thandeka Chauke" userId="9e5c9712-ca58-469a-a297-f1b0ef2e4b29" providerId="ADAL" clId="{ABB16879-C8A5-4419-83F6-2FA0F7CCEAEB}" dt="2022-09-12T16:00:20.591" v="11021" actId="20577"/>
          <ac:spMkLst>
            <pc:docMk/>
            <pc:sldMk cId="2977805142" sldId="264"/>
            <ac:spMk id="3" creationId="{D967F410-744C-4164-BCA0-55B9300975C8}"/>
          </ac:spMkLst>
        </pc:spChg>
        <pc:picChg chg="ord">
          <ac:chgData name="Thandeka Chauke" userId="9e5c9712-ca58-469a-a297-f1b0ef2e4b29" providerId="ADAL" clId="{ABB16879-C8A5-4419-83F6-2FA0F7CCEAEB}" dt="2022-09-01T10:46:12.956" v="2479" actId="171"/>
          <ac:picMkLst>
            <pc:docMk/>
            <pc:sldMk cId="2977805142" sldId="264"/>
            <ac:picMk id="8" creationId="{53D02049-6BFE-95B4-CEC3-D90A9D2E46F0}"/>
          </ac:picMkLst>
        </pc:picChg>
      </pc:sldChg>
      <pc:sldChg chg="del">
        <pc:chgData name="Thandeka Chauke" userId="9e5c9712-ca58-469a-a297-f1b0ef2e4b29" providerId="ADAL" clId="{ABB16879-C8A5-4419-83F6-2FA0F7CCEAEB}" dt="2022-09-02T09:50:08.118" v="8189" actId="47"/>
        <pc:sldMkLst>
          <pc:docMk/>
          <pc:sldMk cId="909713295" sldId="265"/>
        </pc:sldMkLst>
      </pc:sldChg>
      <pc:sldChg chg="del">
        <pc:chgData name="Thandeka Chauke" userId="9e5c9712-ca58-469a-a297-f1b0ef2e4b29" providerId="ADAL" clId="{ABB16879-C8A5-4419-83F6-2FA0F7CCEAEB}" dt="2022-09-02T09:50:09.602" v="8190" actId="47"/>
        <pc:sldMkLst>
          <pc:docMk/>
          <pc:sldMk cId="3787843250" sldId="266"/>
        </pc:sldMkLst>
      </pc:sldChg>
      <pc:sldChg chg="del">
        <pc:chgData name="Thandeka Chauke" userId="9e5c9712-ca58-469a-a297-f1b0ef2e4b29" providerId="ADAL" clId="{ABB16879-C8A5-4419-83F6-2FA0F7CCEAEB}" dt="2022-09-02T09:50:10.340" v="8191" actId="47"/>
        <pc:sldMkLst>
          <pc:docMk/>
          <pc:sldMk cId="3722971719" sldId="267"/>
        </pc:sldMkLst>
      </pc:sldChg>
      <pc:sldChg chg="modSp mod ord delCm modNotesTx">
        <pc:chgData name="Thandeka Chauke" userId="9e5c9712-ca58-469a-a297-f1b0ef2e4b29" providerId="ADAL" clId="{ABB16879-C8A5-4419-83F6-2FA0F7CCEAEB}" dt="2022-09-13T15:56:42.064" v="11306" actId="20577"/>
        <pc:sldMkLst>
          <pc:docMk/>
          <pc:sldMk cId="3925145619" sldId="268"/>
        </pc:sldMkLst>
        <pc:spChg chg="mod">
          <ac:chgData name="Thandeka Chauke" userId="9e5c9712-ca58-469a-a297-f1b0ef2e4b29" providerId="ADAL" clId="{ABB16879-C8A5-4419-83F6-2FA0F7CCEAEB}" dt="2022-09-02T12:17:25.750" v="9624" actId="1076"/>
          <ac:spMkLst>
            <pc:docMk/>
            <pc:sldMk cId="3925145619" sldId="268"/>
            <ac:spMk id="2" creationId="{2EDEFD06-2D67-4E49-890C-4540EA8309FD}"/>
          </ac:spMkLst>
        </pc:spChg>
        <pc:spChg chg="mod">
          <ac:chgData name="Thandeka Chauke" userId="9e5c9712-ca58-469a-a297-f1b0ef2e4b29" providerId="ADAL" clId="{ABB16879-C8A5-4419-83F6-2FA0F7CCEAEB}" dt="2022-09-12T15:53:10.941" v="10674" actId="20577"/>
          <ac:spMkLst>
            <pc:docMk/>
            <pc:sldMk cId="3925145619" sldId="268"/>
            <ac:spMk id="8" creationId="{CB1F2F9C-18DE-89ED-A718-1EAA7292BC08}"/>
          </ac:spMkLst>
        </pc:spChg>
      </pc:sldChg>
      <pc:sldChg chg="del">
        <pc:chgData name="Thandeka Chauke" userId="9e5c9712-ca58-469a-a297-f1b0ef2e4b29" providerId="ADAL" clId="{ABB16879-C8A5-4419-83F6-2FA0F7CCEAEB}" dt="2022-09-02T12:17:47.959" v="9626" actId="47"/>
        <pc:sldMkLst>
          <pc:docMk/>
          <pc:sldMk cId="3133343748" sldId="269"/>
        </pc:sldMkLst>
      </pc:sldChg>
      <pc:sldChg chg="modSp add del mod modNotesTx">
        <pc:chgData name="Thandeka Chauke" userId="9e5c9712-ca58-469a-a297-f1b0ef2e4b29" providerId="ADAL" clId="{ABB16879-C8A5-4419-83F6-2FA0F7CCEAEB}" dt="2022-09-02T09:50:07.243" v="8188" actId="47"/>
        <pc:sldMkLst>
          <pc:docMk/>
          <pc:sldMk cId="3206271136" sldId="270"/>
        </pc:sldMkLst>
        <pc:spChg chg="mod">
          <ac:chgData name="Thandeka Chauke" userId="9e5c9712-ca58-469a-a297-f1b0ef2e4b29" providerId="ADAL" clId="{ABB16879-C8A5-4419-83F6-2FA0F7CCEAEB}" dt="2022-09-01T11:14:43.746" v="3101" actId="20577"/>
          <ac:spMkLst>
            <pc:docMk/>
            <pc:sldMk cId="3206271136" sldId="270"/>
            <ac:spMk id="2" creationId="{2EDEFD06-2D67-4E49-890C-4540EA8309FD}"/>
          </ac:spMkLst>
        </pc:spChg>
        <pc:spChg chg="mod">
          <ac:chgData name="Thandeka Chauke" userId="9e5c9712-ca58-469a-a297-f1b0ef2e4b29" providerId="ADAL" clId="{ABB16879-C8A5-4419-83F6-2FA0F7CCEAEB}" dt="2022-09-01T11:31:43.351" v="3593" actId="20577"/>
          <ac:spMkLst>
            <pc:docMk/>
            <pc:sldMk cId="3206271136" sldId="270"/>
            <ac:spMk id="3" creationId="{D967F410-744C-4164-BCA0-55B9300975C8}"/>
          </ac:spMkLst>
        </pc:spChg>
      </pc:sldChg>
      <pc:sldChg chg="modSp add mod modNotesTx">
        <pc:chgData name="Thandeka Chauke" userId="9e5c9712-ca58-469a-a297-f1b0ef2e4b29" providerId="ADAL" clId="{ABB16879-C8A5-4419-83F6-2FA0F7CCEAEB}" dt="2022-09-13T15:54:20.190" v="11162" actId="20577"/>
        <pc:sldMkLst>
          <pc:docMk/>
          <pc:sldMk cId="61743991" sldId="271"/>
        </pc:sldMkLst>
        <pc:spChg chg="mod">
          <ac:chgData name="Thandeka Chauke" userId="9e5c9712-ca58-469a-a297-f1b0ef2e4b29" providerId="ADAL" clId="{ABB16879-C8A5-4419-83F6-2FA0F7CCEAEB}" dt="2022-09-01T11:59:26.280" v="4071" actId="20577"/>
          <ac:spMkLst>
            <pc:docMk/>
            <pc:sldMk cId="61743991" sldId="271"/>
            <ac:spMk id="2" creationId="{2EDEFD06-2D67-4E49-890C-4540EA8309FD}"/>
          </ac:spMkLst>
        </pc:spChg>
        <pc:spChg chg="mod">
          <ac:chgData name="Thandeka Chauke" userId="9e5c9712-ca58-469a-a297-f1b0ef2e4b29" providerId="ADAL" clId="{ABB16879-C8A5-4419-83F6-2FA0F7CCEAEB}" dt="2022-09-12T15:57:10.067" v="10896" actId="1076"/>
          <ac:spMkLst>
            <pc:docMk/>
            <pc:sldMk cId="61743991" sldId="271"/>
            <ac:spMk id="3" creationId="{D967F410-744C-4164-BCA0-55B9300975C8}"/>
          </ac:spMkLst>
        </pc:spChg>
      </pc:sldChg>
      <pc:sldChg chg="modSp add mod modNotesTx">
        <pc:chgData name="Thandeka Chauke" userId="9e5c9712-ca58-469a-a297-f1b0ef2e4b29" providerId="ADAL" clId="{ABB16879-C8A5-4419-83F6-2FA0F7CCEAEB}" dt="2022-09-13T15:56:04.757" v="11277" actId="20577"/>
        <pc:sldMkLst>
          <pc:docMk/>
          <pc:sldMk cId="2741220513" sldId="272"/>
        </pc:sldMkLst>
        <pc:spChg chg="mod">
          <ac:chgData name="Thandeka Chauke" userId="9e5c9712-ca58-469a-a297-f1b0ef2e4b29" providerId="ADAL" clId="{ABB16879-C8A5-4419-83F6-2FA0F7CCEAEB}" dt="2022-09-02T09:56:17.133" v="8566" actId="20577"/>
          <ac:spMkLst>
            <pc:docMk/>
            <pc:sldMk cId="2741220513" sldId="272"/>
            <ac:spMk id="2" creationId="{2EDEFD06-2D67-4E49-890C-4540EA8309FD}"/>
          </ac:spMkLst>
        </pc:spChg>
        <pc:spChg chg="mod">
          <ac:chgData name="Thandeka Chauke" userId="9e5c9712-ca58-469a-a297-f1b0ef2e4b29" providerId="ADAL" clId="{ABB16879-C8A5-4419-83F6-2FA0F7CCEAEB}" dt="2022-09-02T12:23:58.620" v="9674" actId="20577"/>
          <ac:spMkLst>
            <pc:docMk/>
            <pc:sldMk cId="2741220513" sldId="272"/>
            <ac:spMk id="3" creationId="{D967F410-744C-4164-BCA0-55B9300975C8}"/>
          </ac:spMkLst>
        </pc:spChg>
      </pc:sldChg>
      <pc:sldChg chg="modSp add del mod">
        <pc:chgData name="Thandeka Chauke" userId="9e5c9712-ca58-469a-a297-f1b0ef2e4b29" providerId="ADAL" clId="{ABB16879-C8A5-4419-83F6-2FA0F7CCEAEB}" dt="2022-09-02T09:50:06.505" v="8187" actId="47"/>
        <pc:sldMkLst>
          <pc:docMk/>
          <pc:sldMk cId="2805273901" sldId="273"/>
        </pc:sldMkLst>
        <pc:spChg chg="mod">
          <ac:chgData name="Thandeka Chauke" userId="9e5c9712-ca58-469a-a297-f1b0ef2e4b29" providerId="ADAL" clId="{ABB16879-C8A5-4419-83F6-2FA0F7CCEAEB}" dt="2022-09-01T12:31:27.908" v="5071" actId="20577"/>
          <ac:spMkLst>
            <pc:docMk/>
            <pc:sldMk cId="2805273901" sldId="273"/>
            <ac:spMk id="2" creationId="{2EDEFD06-2D67-4E49-890C-4540EA8309FD}"/>
          </ac:spMkLst>
        </pc:spChg>
        <pc:spChg chg="mod">
          <ac:chgData name="Thandeka Chauke" userId="9e5c9712-ca58-469a-a297-f1b0ef2e4b29" providerId="ADAL" clId="{ABB16879-C8A5-4419-83F6-2FA0F7CCEAEB}" dt="2022-09-02T09:50:01.869" v="8186" actId="20577"/>
          <ac:spMkLst>
            <pc:docMk/>
            <pc:sldMk cId="2805273901" sldId="273"/>
            <ac:spMk id="3" creationId="{D967F410-744C-4164-BCA0-55B9300975C8}"/>
          </ac:spMkLst>
        </pc:spChg>
      </pc:sldChg>
      <pc:sldChg chg="modSp add mod ord modNotesTx">
        <pc:chgData name="Thandeka Chauke" userId="9e5c9712-ca58-469a-a297-f1b0ef2e4b29" providerId="ADAL" clId="{ABB16879-C8A5-4419-83F6-2FA0F7CCEAEB}" dt="2022-09-13T15:54:13.535" v="11156" actId="20577"/>
        <pc:sldMkLst>
          <pc:docMk/>
          <pc:sldMk cId="575390019" sldId="274"/>
        </pc:sldMkLst>
        <pc:spChg chg="mod">
          <ac:chgData name="Thandeka Chauke" userId="9e5c9712-ca58-469a-a297-f1b0ef2e4b29" providerId="ADAL" clId="{ABB16879-C8A5-4419-83F6-2FA0F7CCEAEB}" dt="2022-09-02T09:56:12.529" v="8564" actId="20577"/>
          <ac:spMkLst>
            <pc:docMk/>
            <pc:sldMk cId="575390019" sldId="274"/>
            <ac:spMk id="2" creationId="{2EDEFD06-2D67-4E49-890C-4540EA8309FD}"/>
          </ac:spMkLst>
        </pc:spChg>
        <pc:spChg chg="mod">
          <ac:chgData name="Thandeka Chauke" userId="9e5c9712-ca58-469a-a297-f1b0ef2e4b29" providerId="ADAL" clId="{ABB16879-C8A5-4419-83F6-2FA0F7CCEAEB}" dt="2022-09-02T09:54:40.406" v="8557" actId="20577"/>
          <ac:spMkLst>
            <pc:docMk/>
            <pc:sldMk cId="575390019" sldId="274"/>
            <ac:spMk id="3" creationId="{D967F410-744C-4164-BCA0-55B9300975C8}"/>
          </ac:spMkLst>
        </pc:spChg>
      </pc:sldChg>
      <pc:sldChg chg="addSp delSp modSp new mod modNotesTx">
        <pc:chgData name="Thandeka Chauke" userId="9e5c9712-ca58-469a-a297-f1b0ef2e4b29" providerId="ADAL" clId="{ABB16879-C8A5-4419-83F6-2FA0F7CCEAEB}" dt="2022-09-13T15:56:20.927" v="11305" actId="20577"/>
        <pc:sldMkLst>
          <pc:docMk/>
          <pc:sldMk cId="1398100789" sldId="275"/>
        </pc:sldMkLst>
        <pc:spChg chg="del mod">
          <ac:chgData name="Thandeka Chauke" userId="9e5c9712-ca58-469a-a297-f1b0ef2e4b29" providerId="ADAL" clId="{ABB16879-C8A5-4419-83F6-2FA0F7CCEAEB}" dt="2022-09-01T14:05:41.016" v="5282" actId="478"/>
          <ac:spMkLst>
            <pc:docMk/>
            <pc:sldMk cId="1398100789" sldId="275"/>
            <ac:spMk id="2" creationId="{F401702D-BD6B-FF12-9EB2-D2A2A0FB791B}"/>
          </ac:spMkLst>
        </pc:spChg>
        <pc:spChg chg="del">
          <ac:chgData name="Thandeka Chauke" userId="9e5c9712-ca58-469a-a297-f1b0ef2e4b29" providerId="ADAL" clId="{ABB16879-C8A5-4419-83F6-2FA0F7CCEAEB}" dt="2022-09-01T14:04:45.456" v="5277"/>
          <ac:spMkLst>
            <pc:docMk/>
            <pc:sldMk cId="1398100789" sldId="275"/>
            <ac:spMk id="3" creationId="{08D08F86-3768-5348-0E50-353FBE91BDE0}"/>
          </ac:spMkLst>
        </pc:spChg>
        <pc:spChg chg="add del mod">
          <ac:chgData name="Thandeka Chauke" userId="9e5c9712-ca58-469a-a297-f1b0ef2e4b29" providerId="ADAL" clId="{ABB16879-C8A5-4419-83F6-2FA0F7CCEAEB}" dt="2022-09-01T14:05:29.365" v="5280"/>
          <ac:spMkLst>
            <pc:docMk/>
            <pc:sldMk cId="1398100789" sldId="275"/>
            <ac:spMk id="6" creationId="{AA346127-0A79-5CF8-C4E5-4AF9192FD9AD}"/>
          </ac:spMkLst>
        </pc:spChg>
        <pc:graphicFrameChg chg="add del mod modGraphic">
          <ac:chgData name="Thandeka Chauke" userId="9e5c9712-ca58-469a-a297-f1b0ef2e4b29" providerId="ADAL" clId="{ABB16879-C8A5-4419-83F6-2FA0F7CCEAEB}" dt="2022-09-01T14:05:13.355" v="5279" actId="478"/>
          <ac:graphicFrameMkLst>
            <pc:docMk/>
            <pc:sldMk cId="1398100789" sldId="275"/>
            <ac:graphicFrameMk id="4" creationId="{595508AF-F914-F2FC-3CF5-89FCE18438D3}"/>
          </ac:graphicFrameMkLst>
        </pc:graphicFrameChg>
        <pc:graphicFrameChg chg="add mod modGraphic">
          <ac:chgData name="Thandeka Chauke" userId="9e5c9712-ca58-469a-a297-f1b0ef2e4b29" providerId="ADAL" clId="{ABB16879-C8A5-4419-83F6-2FA0F7CCEAEB}" dt="2022-09-01T14:08:49.238" v="5402" actId="14100"/>
          <ac:graphicFrameMkLst>
            <pc:docMk/>
            <pc:sldMk cId="1398100789" sldId="275"/>
            <ac:graphicFrameMk id="7" creationId="{543C7538-74DE-C595-F7E2-61E09EAD8B77}"/>
          </ac:graphicFrameMkLst>
        </pc:graphicFrameChg>
      </pc:sldChg>
      <pc:sldChg chg="addSp delSp modSp new mod modNotesTx">
        <pc:chgData name="Thandeka Chauke" userId="9e5c9712-ca58-469a-a297-f1b0ef2e4b29" providerId="ADAL" clId="{ABB16879-C8A5-4419-83F6-2FA0F7CCEAEB}" dt="2022-09-12T15:58:02.280" v="10934" actId="20577"/>
        <pc:sldMkLst>
          <pc:docMk/>
          <pc:sldMk cId="4071599249" sldId="276"/>
        </pc:sldMkLst>
        <pc:spChg chg="del">
          <ac:chgData name="Thandeka Chauke" userId="9e5c9712-ca58-469a-a297-f1b0ef2e4b29" providerId="ADAL" clId="{ABB16879-C8A5-4419-83F6-2FA0F7CCEAEB}" dt="2022-09-02T11:56:51.950" v="8770"/>
          <ac:spMkLst>
            <pc:docMk/>
            <pc:sldMk cId="4071599249" sldId="276"/>
            <ac:spMk id="3" creationId="{F72AEDF3-4A6C-95CA-827C-522F97C3BFFA}"/>
          </ac:spMkLst>
        </pc:spChg>
        <pc:graphicFrameChg chg="add mod modGraphic">
          <ac:chgData name="Thandeka Chauke" userId="9e5c9712-ca58-469a-a297-f1b0ef2e4b29" providerId="ADAL" clId="{ABB16879-C8A5-4419-83F6-2FA0F7CCEAEB}" dt="2022-09-02T11:59:41.706" v="8841" actId="20577"/>
          <ac:graphicFrameMkLst>
            <pc:docMk/>
            <pc:sldMk cId="4071599249" sldId="276"/>
            <ac:graphicFrameMk id="4" creationId="{9B105A24-7533-755B-69AF-413A5B1EBB63}"/>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4900CB-A1DB-4223-A2B0-5045C66E6DB5}" type="datetimeFigureOut">
              <a:rPr lang="en-ZA" smtClean="0"/>
              <a:t>2022/09/13</a:t>
            </a:fld>
            <a:endParaRPr lang="en-Z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D25A46-A00E-4C00-995C-374C38FE6050}" type="slidenum">
              <a:rPr lang="en-ZA" smtClean="0"/>
              <a:t>‹#›</a:t>
            </a:fld>
            <a:endParaRPr lang="en-ZA"/>
          </a:p>
        </p:txBody>
      </p:sp>
    </p:spTree>
    <p:extLst>
      <p:ext uri="{BB962C8B-B14F-4D97-AF65-F5344CB8AC3E}">
        <p14:creationId xmlns:p14="http://schemas.microsoft.com/office/powerpoint/2010/main" val="2783354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800" b="0" i="0" dirty="0">
                <a:solidFill>
                  <a:srgbClr val="000000"/>
                </a:solidFill>
                <a:effectLst/>
                <a:latin typeface="Calibri" panose="020F0502020204030204" pitchFamily="34" charset="0"/>
              </a:rPr>
              <a:t>BDRA was enacted to give effect to Section 28(1) of the Constitution, which states, “every child has a right to a name and a nationality”. However, some of DHA’S policies and practices impose requirements that prevent universal birth registration in South Africa and leave thousands of children in South Africa undocumented and at risk of childhood statelessness. </a:t>
            </a:r>
          </a:p>
          <a:p>
            <a:pPr algn="just"/>
            <a:endParaRPr lang="en-ZA" sz="1800" dirty="0">
              <a:cs typeface="Calibri" panose="020F0502020204030204"/>
            </a:endParaRPr>
          </a:p>
          <a:p>
            <a:pPr algn="just"/>
            <a:r>
              <a:rPr lang="en-ZA" sz="1800" dirty="0">
                <a:cs typeface="Calibri" panose="020F0502020204030204"/>
              </a:rPr>
              <a:t>Reasons for lack of documentation e.g. lost, expired, pending asylum or immigration applications</a:t>
            </a:r>
            <a:endParaRPr lang="en-US" sz="1800" b="0" i="0" dirty="0">
              <a:solidFill>
                <a:srgbClr val="000000"/>
              </a:solidFill>
              <a:effectLst/>
              <a:latin typeface="Calibri" panose="020F0502020204030204" pitchFamily="34" charset="0"/>
            </a:endParaRPr>
          </a:p>
          <a:p>
            <a:pPr algn="just"/>
            <a:endParaRPr lang="en-US" sz="1800" b="0" i="0" dirty="0">
              <a:solidFill>
                <a:srgbClr val="000000"/>
              </a:solidFill>
              <a:effectLst/>
              <a:latin typeface="Calibri" panose="020F0502020204030204" pitchFamily="34" charset="0"/>
            </a:endParaRPr>
          </a:p>
          <a:p>
            <a:pPr algn="just"/>
            <a:endParaRPr lang="en-US" sz="1800" b="0" i="0" dirty="0">
              <a:solidFill>
                <a:srgbClr val="000000"/>
              </a:solidFill>
              <a:effectLst/>
              <a:latin typeface="Calibri" panose="020F0502020204030204" pitchFamily="34" charset="0"/>
            </a:endParaRPr>
          </a:p>
          <a:p>
            <a:pPr algn="just"/>
            <a:r>
              <a:rPr lang="en-US" sz="1800" b="0" i="0" dirty="0">
                <a:solidFill>
                  <a:srgbClr val="000000"/>
                </a:solidFill>
                <a:effectLst/>
                <a:latin typeface="Calibri" panose="020F0502020204030204" pitchFamily="34" charset="0"/>
              </a:rPr>
              <a:t>On DNA – letters by LHR and CCL sent to DHA on 6 Dec 2021 and 1 Sep 2022  - no response. Issue also raised before PC on Social Development on 2 March 2022 and strategic dialogue on statelessness hosted by UNHCR and DHA on 21 – 23 June 2022</a:t>
            </a:r>
          </a:p>
          <a:p>
            <a:pPr algn="just"/>
            <a:endParaRPr lang="en-US" sz="1800" b="0" i="0" dirty="0">
              <a:solidFill>
                <a:srgbClr val="000000"/>
              </a:solidFill>
              <a:effectLst/>
              <a:latin typeface="Calibri" panose="020F0502020204030204" pitchFamily="34" charset="0"/>
            </a:endParaRPr>
          </a:p>
          <a:p>
            <a:pPr algn="just" rtl="0">
              <a:spcBef>
                <a:spcPts val="0"/>
              </a:spcBef>
              <a:spcAft>
                <a:spcPts val="0"/>
              </a:spcAft>
            </a:pPr>
            <a:r>
              <a:rPr lang="en-US" sz="1800" b="0" i="0" u="sng" dirty="0">
                <a:solidFill>
                  <a:srgbClr val="000000"/>
                </a:solidFill>
                <a:effectLst/>
                <a:latin typeface="Arial" panose="020B0604020202020204" pitchFamily="34" charset="0"/>
              </a:rPr>
              <a:t>QUESTIONS:</a:t>
            </a:r>
            <a:endParaRPr lang="en-US" b="0" dirty="0">
              <a:effectLst/>
            </a:endParaRPr>
          </a:p>
          <a:p>
            <a:pPr algn="just"/>
            <a:br>
              <a:rPr lang="en-US" b="0" dirty="0">
                <a:effectLst/>
              </a:rPr>
            </a:br>
            <a:r>
              <a:rPr lang="en-US" b="0" dirty="0">
                <a:effectLst/>
              </a:rPr>
              <a:t>- </a:t>
            </a:r>
            <a:r>
              <a:rPr lang="en-US" sz="1800" b="0" i="0" u="none" strike="noStrike" dirty="0">
                <a:solidFill>
                  <a:srgbClr val="000000"/>
                </a:solidFill>
                <a:effectLst/>
                <a:latin typeface="Arial" panose="020B0604020202020204" pitchFamily="34" charset="0"/>
              </a:rPr>
              <a:t>What measures has DHA taken to ensure the implementation of the judgments in </a:t>
            </a:r>
            <a:r>
              <a:rPr lang="en-US" sz="1800" b="0" i="1" u="none" strike="noStrike" dirty="0" err="1">
                <a:solidFill>
                  <a:srgbClr val="000000"/>
                </a:solidFill>
                <a:effectLst/>
                <a:latin typeface="Arial" panose="020B0604020202020204" pitchFamily="34" charset="0"/>
              </a:rPr>
              <a:t>Menzile</a:t>
            </a:r>
            <a:r>
              <a:rPr lang="en-US" sz="1800" b="0" i="1" u="none" strike="noStrike" dirty="0">
                <a:solidFill>
                  <a:srgbClr val="000000"/>
                </a:solidFill>
                <a:effectLst/>
                <a:latin typeface="Arial" panose="020B0604020202020204" pitchFamily="34" charset="0"/>
              </a:rPr>
              <a:t> </a:t>
            </a:r>
            <a:r>
              <a:rPr lang="en-US" sz="1800" b="0" i="1" u="none" strike="noStrike" dirty="0" err="1">
                <a:solidFill>
                  <a:srgbClr val="000000"/>
                </a:solidFill>
                <a:effectLst/>
                <a:latin typeface="Arial" panose="020B0604020202020204" pitchFamily="34" charset="0"/>
              </a:rPr>
              <a:t>Naki</a:t>
            </a:r>
            <a:r>
              <a:rPr lang="en-US" sz="1800" b="0" i="1" u="none" strike="noStrike" dirty="0">
                <a:solidFill>
                  <a:srgbClr val="000000"/>
                </a:solidFill>
                <a:effectLst/>
                <a:latin typeface="Arial" panose="020B0604020202020204" pitchFamily="34" charset="0"/>
              </a:rPr>
              <a:t> and another v Director General: Department of Home Affairs and Another</a:t>
            </a:r>
            <a:r>
              <a:rPr lang="en-US" sz="1800" b="0" i="0" u="none" strike="noStrike" dirty="0">
                <a:solidFill>
                  <a:srgbClr val="000000"/>
                </a:solidFill>
                <a:effectLst/>
                <a:latin typeface="Arial" panose="020B0604020202020204" pitchFamily="34" charset="0"/>
              </a:rPr>
              <a:t> (4996/2016) [2018] ZAECGHC 90 and </a:t>
            </a:r>
            <a:r>
              <a:rPr lang="en-US" sz="1800" b="0" i="1" u="none" strike="noStrike" dirty="0">
                <a:solidFill>
                  <a:srgbClr val="000000"/>
                </a:solidFill>
                <a:effectLst/>
                <a:latin typeface="Arial" panose="020B0604020202020204" pitchFamily="34" charset="0"/>
              </a:rPr>
              <a:t>Centre for Child Law v Minister of Home Affairs </a:t>
            </a:r>
            <a:r>
              <a:rPr lang="en-US" sz="1800" b="0" i="0" u="none" strike="noStrike" dirty="0">
                <a:solidFill>
                  <a:srgbClr val="000000"/>
                </a:solidFill>
                <a:effectLst/>
                <a:latin typeface="Arial" panose="020B0604020202020204" pitchFamily="34" charset="0"/>
              </a:rPr>
              <a:t>CCT 101/20 [2021] ZACC 31?</a:t>
            </a:r>
          </a:p>
          <a:p>
            <a:pPr algn="just"/>
            <a:r>
              <a:rPr lang="en-US" sz="1800" b="0" i="0" u="none" strike="noStrike" dirty="0">
                <a:solidFill>
                  <a:srgbClr val="000000"/>
                </a:solidFill>
                <a:effectLst/>
                <a:latin typeface="Arial" panose="020B0604020202020204" pitchFamily="34" charset="0"/>
              </a:rPr>
              <a:t>- What mechanism is in place for late registration of birth applicants to lodge complaints about inordinate delays on their applications?</a:t>
            </a:r>
            <a:endParaRPr lang="en-ZA" dirty="0"/>
          </a:p>
        </p:txBody>
      </p:sp>
      <p:sp>
        <p:nvSpPr>
          <p:cNvPr id="4" name="Slide Number Placeholder 3"/>
          <p:cNvSpPr>
            <a:spLocks noGrp="1"/>
          </p:cNvSpPr>
          <p:nvPr>
            <p:ph type="sldNum" sz="quarter" idx="5"/>
          </p:nvPr>
        </p:nvSpPr>
        <p:spPr/>
        <p:txBody>
          <a:bodyPr/>
          <a:lstStyle/>
          <a:p>
            <a:fld id="{4AD25A46-A00E-4C00-995C-374C38FE6050}" type="slidenum">
              <a:rPr lang="en-ZA" smtClean="0"/>
              <a:t>3</a:t>
            </a:fld>
            <a:endParaRPr lang="en-ZA"/>
          </a:p>
        </p:txBody>
      </p:sp>
    </p:spTree>
    <p:extLst>
      <p:ext uri="{BB962C8B-B14F-4D97-AF65-F5344CB8AC3E}">
        <p14:creationId xmlns:p14="http://schemas.microsoft.com/office/powerpoint/2010/main" val="31271586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a:t>Majority = SA citizens</a:t>
            </a:r>
          </a:p>
        </p:txBody>
      </p:sp>
      <p:sp>
        <p:nvSpPr>
          <p:cNvPr id="4" name="Slide Number Placeholder 3"/>
          <p:cNvSpPr>
            <a:spLocks noGrp="1"/>
          </p:cNvSpPr>
          <p:nvPr>
            <p:ph type="sldNum" sz="quarter" idx="5"/>
          </p:nvPr>
        </p:nvSpPr>
        <p:spPr/>
        <p:txBody>
          <a:bodyPr/>
          <a:lstStyle/>
          <a:p>
            <a:fld id="{4AD25A46-A00E-4C00-995C-374C38FE6050}" type="slidenum">
              <a:rPr lang="en-ZA" smtClean="0"/>
              <a:t>4</a:t>
            </a:fld>
            <a:endParaRPr lang="en-ZA"/>
          </a:p>
        </p:txBody>
      </p:sp>
    </p:spTree>
    <p:extLst>
      <p:ext uri="{BB962C8B-B14F-4D97-AF65-F5344CB8AC3E}">
        <p14:creationId xmlns:p14="http://schemas.microsoft.com/office/powerpoint/2010/main" val="41212717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rtl="0">
              <a:spcBef>
                <a:spcPts val="0"/>
              </a:spcBef>
              <a:spcAft>
                <a:spcPts val="0"/>
              </a:spcAft>
            </a:pPr>
            <a:r>
              <a:rPr lang="en-US" sz="1800" b="0" i="0" u="sng" dirty="0">
                <a:solidFill>
                  <a:srgbClr val="000000"/>
                </a:solidFill>
                <a:effectLst/>
                <a:latin typeface="Arial" panose="020B0604020202020204" pitchFamily="34" charset="0"/>
              </a:rPr>
              <a:t>No standard application process, most clients have to resort to court for relief, some offices still refuse to accept applications made on affidavit.</a:t>
            </a:r>
          </a:p>
          <a:p>
            <a:pPr algn="just">
              <a:lnSpc>
                <a:spcPct val="115000"/>
              </a:lnSpc>
            </a:pPr>
            <a:br>
              <a:rPr lang="en-US" b="0" dirty="0">
                <a:effectLst/>
              </a:rPr>
            </a:br>
            <a:r>
              <a:rPr lang="en-GB" sz="1800" u="sng" dirty="0">
                <a:effectLst/>
                <a:latin typeface="Calibri" panose="020F0502020204030204" pitchFamily="34" charset="0"/>
                <a:ea typeface="Arial" panose="020B0604020202020204" pitchFamily="34" charset="0"/>
              </a:rPr>
              <a:t>QUESTIONS:</a:t>
            </a:r>
            <a:endParaRPr lang="en-ZA" sz="1800" dirty="0">
              <a:effectLst/>
              <a:latin typeface="Times New Roman" panose="02020603050405020304" pitchFamily="18" charset="0"/>
              <a:ea typeface="Arial Unicode MS"/>
            </a:endParaRPr>
          </a:p>
          <a:p>
            <a:pPr algn="just">
              <a:lnSpc>
                <a:spcPct val="115000"/>
              </a:lnSpc>
            </a:pPr>
            <a:r>
              <a:rPr lang="en-GB" sz="1800" dirty="0">
                <a:effectLst/>
                <a:latin typeface="Calibri" panose="020F0502020204030204" pitchFamily="34" charset="0"/>
                <a:ea typeface="Arial" panose="020B0604020202020204" pitchFamily="34" charset="0"/>
              </a:rPr>
              <a:t> </a:t>
            </a:r>
            <a:endParaRPr lang="en-ZA" sz="1800" dirty="0">
              <a:effectLst/>
              <a:latin typeface="Times New Roman" panose="02020603050405020304" pitchFamily="18" charset="0"/>
              <a:ea typeface="Arial Unicode MS"/>
            </a:endParaRPr>
          </a:p>
          <a:p>
            <a:pPr marL="0" lvl="0" indent="0" algn="just">
              <a:lnSpc>
                <a:spcPct val="115000"/>
              </a:lnSpc>
              <a:buFont typeface="Arial" panose="020B0604020202020204" pitchFamily="34" charset="0"/>
              <a:buNone/>
            </a:pPr>
            <a:r>
              <a:rPr lang="en-GB" sz="1800" u="none" strike="noStrike" dirty="0">
                <a:effectLst/>
                <a:latin typeface="Calibri" panose="020F0502020204030204" pitchFamily="34" charset="0"/>
                <a:ea typeface="Arial" panose="020B0604020202020204" pitchFamily="34" charset="0"/>
              </a:rPr>
              <a:t>- When will DHA publish regulations to guide and monitor the implementation of Sections 2(2) and 4(3) of the Citizenship Act?</a:t>
            </a:r>
            <a:endParaRPr lang="en-ZA" sz="1800" u="none" strike="noStrike" dirty="0">
              <a:effectLst/>
              <a:latin typeface="Times New Roman" panose="02020603050405020304" pitchFamily="18" charset="0"/>
              <a:ea typeface="Arial Unicode MS"/>
            </a:endParaRPr>
          </a:p>
          <a:p>
            <a:pPr marL="0" lvl="0" indent="0" algn="just">
              <a:lnSpc>
                <a:spcPct val="115000"/>
              </a:lnSpc>
              <a:buFont typeface="Arial" panose="020B0604020202020204" pitchFamily="34" charset="0"/>
              <a:buNone/>
            </a:pPr>
            <a:r>
              <a:rPr lang="en-GB" sz="1800" u="none" strike="noStrike" dirty="0">
                <a:effectLst/>
                <a:latin typeface="Calibri" panose="020F0502020204030204" pitchFamily="34" charset="0"/>
                <a:ea typeface="Arial" panose="020B0604020202020204" pitchFamily="34" charset="0"/>
              </a:rPr>
              <a:t>- What is the turnaround time on applications submitted in terms of Sections 2(2) and 4(3) of the Citizenship Act?</a:t>
            </a:r>
            <a:endParaRPr lang="en-ZA" sz="1800" u="none" strike="noStrike" dirty="0">
              <a:effectLst/>
              <a:latin typeface="Times New Roman" panose="02020603050405020304" pitchFamily="18" charset="0"/>
              <a:ea typeface="Arial Unicode MS"/>
            </a:endParaRPr>
          </a:p>
          <a:p>
            <a:pPr algn="just" rtl="0" fontAlgn="base">
              <a:spcBef>
                <a:spcPts val="0"/>
              </a:spcBef>
              <a:spcAft>
                <a:spcPts val="0"/>
              </a:spcAft>
              <a:buFont typeface="Arial" panose="020B0604020202020204" pitchFamily="34" charset="0"/>
              <a:buChar char="•"/>
            </a:pPr>
            <a:endParaRPr lang="en-ZA" dirty="0"/>
          </a:p>
        </p:txBody>
      </p:sp>
      <p:sp>
        <p:nvSpPr>
          <p:cNvPr id="4" name="Slide Number Placeholder 3"/>
          <p:cNvSpPr>
            <a:spLocks noGrp="1"/>
          </p:cNvSpPr>
          <p:nvPr>
            <p:ph type="sldNum" sz="quarter" idx="5"/>
          </p:nvPr>
        </p:nvSpPr>
        <p:spPr/>
        <p:txBody>
          <a:bodyPr/>
          <a:lstStyle/>
          <a:p>
            <a:fld id="{4AD25A46-A00E-4C00-995C-374C38FE6050}" type="slidenum">
              <a:rPr lang="en-ZA" smtClean="0"/>
              <a:t>5</a:t>
            </a:fld>
            <a:endParaRPr lang="en-ZA"/>
          </a:p>
        </p:txBody>
      </p:sp>
    </p:spTree>
    <p:extLst>
      <p:ext uri="{BB962C8B-B14F-4D97-AF65-F5344CB8AC3E}">
        <p14:creationId xmlns:p14="http://schemas.microsoft.com/office/powerpoint/2010/main" val="20774134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rtl="0">
              <a:spcBef>
                <a:spcPts val="0"/>
              </a:spcBef>
              <a:spcAft>
                <a:spcPts val="0"/>
              </a:spcAft>
            </a:pPr>
            <a:br>
              <a:rPr lang="en-US" dirty="0"/>
            </a:br>
            <a:r>
              <a:rPr lang="en-US" sz="1800" b="0" i="0" u="sng" dirty="0">
                <a:solidFill>
                  <a:srgbClr val="000000"/>
                </a:solidFill>
                <a:effectLst/>
                <a:latin typeface="Arial" panose="020B0604020202020204" pitchFamily="34" charset="0"/>
              </a:rPr>
              <a:t>QUESTIONS:</a:t>
            </a:r>
            <a:endParaRPr lang="en-US" b="0" dirty="0">
              <a:effectLst/>
            </a:endParaRPr>
          </a:p>
          <a:p>
            <a:pPr algn="just" rtl="0" fontAlgn="base">
              <a:spcBef>
                <a:spcPts val="0"/>
              </a:spcBef>
              <a:spcAft>
                <a:spcPts val="0"/>
              </a:spcAft>
              <a:buFont typeface="Arial" panose="020B0604020202020204" pitchFamily="34" charset="0"/>
              <a:buChar char="•"/>
            </a:pPr>
            <a:br>
              <a:rPr lang="en-US" b="0" dirty="0">
                <a:effectLst/>
              </a:rPr>
            </a:br>
            <a:r>
              <a:rPr lang="en-US" b="0" dirty="0">
                <a:effectLst/>
              </a:rPr>
              <a:t>- </a:t>
            </a:r>
            <a:r>
              <a:rPr lang="en-US" sz="1800" b="0" i="0" u="none" strike="noStrike" dirty="0">
                <a:solidFill>
                  <a:srgbClr val="000000"/>
                </a:solidFill>
                <a:effectLst/>
                <a:latin typeface="Arial" panose="020B0604020202020204" pitchFamily="34" charset="0"/>
              </a:rPr>
              <a:t>What steps is DHA taking to identify all undocumented USMC in Child and Youth Care Centers in South Africa and to establish a special dispensation or exemption permit for USMC living in South Africa?</a:t>
            </a:r>
          </a:p>
          <a:p>
            <a:endParaRPr lang="en-ZA" dirty="0"/>
          </a:p>
        </p:txBody>
      </p:sp>
      <p:sp>
        <p:nvSpPr>
          <p:cNvPr id="4" name="Slide Number Placeholder 3"/>
          <p:cNvSpPr>
            <a:spLocks noGrp="1"/>
          </p:cNvSpPr>
          <p:nvPr>
            <p:ph type="sldNum" sz="quarter" idx="5"/>
          </p:nvPr>
        </p:nvSpPr>
        <p:spPr/>
        <p:txBody>
          <a:bodyPr/>
          <a:lstStyle/>
          <a:p>
            <a:fld id="{4AD25A46-A00E-4C00-995C-374C38FE6050}" type="slidenum">
              <a:rPr lang="en-ZA" smtClean="0"/>
              <a:t>6</a:t>
            </a:fld>
            <a:endParaRPr lang="en-ZA"/>
          </a:p>
        </p:txBody>
      </p:sp>
    </p:spTree>
    <p:extLst>
      <p:ext uri="{BB962C8B-B14F-4D97-AF65-F5344CB8AC3E}">
        <p14:creationId xmlns:p14="http://schemas.microsoft.com/office/powerpoint/2010/main" val="1099639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br>
              <a:rPr lang="en-US" dirty="0"/>
            </a:br>
            <a:r>
              <a:rPr lang="en-US" dirty="0"/>
              <a:t>SAHRC has issued report on due process and blocked IDs in December 2018 but DHA has not complied with findings (See: https://www.sahrc.org.za/home/21/files/Malope%20Final%20Report.pdf )</a:t>
            </a:r>
          </a:p>
          <a:p>
            <a:endParaRPr lang="en-US" dirty="0"/>
          </a:p>
          <a:p>
            <a:pPr algn="just">
              <a:lnSpc>
                <a:spcPct val="115000"/>
              </a:lnSpc>
            </a:pPr>
            <a:r>
              <a:rPr lang="en-GB" sz="1800" u="sng" dirty="0">
                <a:effectLst/>
                <a:latin typeface="Calibri" panose="020F0502020204030204" pitchFamily="34" charset="0"/>
                <a:ea typeface="Arial" panose="020B0604020202020204" pitchFamily="34" charset="0"/>
              </a:rPr>
              <a:t>QUESTIONS:</a:t>
            </a:r>
            <a:endParaRPr lang="en-ZA" sz="1800" dirty="0">
              <a:effectLst/>
              <a:latin typeface="Times New Roman" panose="02020603050405020304" pitchFamily="18" charset="0"/>
              <a:ea typeface="Arial Unicode MS"/>
            </a:endParaRPr>
          </a:p>
          <a:p>
            <a:pPr algn="just">
              <a:lnSpc>
                <a:spcPct val="115000"/>
              </a:lnSpc>
            </a:pPr>
            <a:r>
              <a:rPr lang="en-GB" sz="1800" u="none" strike="noStrike" dirty="0">
                <a:effectLst/>
                <a:latin typeface="Calibri" panose="020F0502020204030204" pitchFamily="34" charset="0"/>
                <a:ea typeface="Arial" panose="020B0604020202020204" pitchFamily="34" charset="0"/>
              </a:rPr>
              <a:t> </a:t>
            </a:r>
            <a:endParaRPr lang="en-ZA" sz="1800" dirty="0">
              <a:effectLst/>
              <a:latin typeface="Times New Roman" panose="02020603050405020304" pitchFamily="18" charset="0"/>
              <a:ea typeface="Arial Unicode MS"/>
            </a:endParaRPr>
          </a:p>
          <a:p>
            <a:pPr marL="342900" lvl="0" indent="-342900" algn="just">
              <a:lnSpc>
                <a:spcPct val="115000"/>
              </a:lnSpc>
              <a:buFont typeface="Arial" panose="020B0604020202020204" pitchFamily="34" charset="0"/>
              <a:buChar char="●"/>
            </a:pPr>
            <a:r>
              <a:rPr lang="en-GB" sz="1800" u="none" strike="noStrike" dirty="0">
                <a:effectLst/>
                <a:latin typeface="Calibri" panose="020F0502020204030204" pitchFamily="34" charset="0"/>
                <a:ea typeface="Arial" panose="020B0604020202020204" pitchFamily="34" charset="0"/>
              </a:rPr>
              <a:t>What empowering legal provision does the DHA rely on to block/mark an ID?</a:t>
            </a:r>
            <a:endParaRPr lang="en-ZA" sz="1800" u="none" strike="noStrike" dirty="0">
              <a:effectLst/>
              <a:latin typeface="Times New Roman" panose="02020603050405020304" pitchFamily="18" charset="0"/>
              <a:ea typeface="Arial Unicode MS"/>
            </a:endParaRPr>
          </a:p>
          <a:p>
            <a:pPr marL="342900" lvl="0" indent="-342900" algn="just">
              <a:lnSpc>
                <a:spcPct val="115000"/>
              </a:lnSpc>
              <a:buFont typeface="Arial" panose="020B0604020202020204" pitchFamily="34" charset="0"/>
              <a:buChar char="●"/>
            </a:pPr>
            <a:r>
              <a:rPr lang="en-GB" sz="1800" u="none" strike="noStrike" dirty="0">
                <a:effectLst/>
                <a:latin typeface="Calibri" panose="020F0502020204030204" pitchFamily="34" charset="0"/>
                <a:ea typeface="Arial" panose="020B0604020202020204" pitchFamily="34" charset="0"/>
              </a:rPr>
              <a:t>What processes or policies does the DHA rely on to ensure that this practice is in line with the requirements of the Constitution and the Promotion of the Administration of Justice Act on due process?</a:t>
            </a:r>
            <a:endParaRPr lang="en-ZA" sz="1800" u="none" strike="noStrike" dirty="0">
              <a:effectLst/>
              <a:latin typeface="Times New Roman" panose="02020603050405020304" pitchFamily="18" charset="0"/>
              <a:ea typeface="Arial Unicode MS"/>
            </a:endParaRPr>
          </a:p>
          <a:p>
            <a:pPr marL="342900" lvl="0" indent="-342900" algn="just">
              <a:lnSpc>
                <a:spcPct val="115000"/>
              </a:lnSpc>
              <a:buFont typeface="Arial" panose="020B0604020202020204" pitchFamily="34" charset="0"/>
              <a:buChar char="●"/>
            </a:pPr>
            <a:r>
              <a:rPr lang="en-GB" sz="1800" u="none" strike="noStrike" dirty="0">
                <a:effectLst/>
                <a:latin typeface="Calibri" panose="020F0502020204030204" pitchFamily="34" charset="0"/>
                <a:ea typeface="Arial" panose="020B0604020202020204" pitchFamily="34" charset="0"/>
              </a:rPr>
              <a:t>What criteria is used to decide on blocking/marking an ID?</a:t>
            </a:r>
            <a:endParaRPr lang="en-ZA" sz="1800" u="none" strike="noStrike" dirty="0">
              <a:effectLst/>
              <a:latin typeface="Times New Roman" panose="02020603050405020304" pitchFamily="18" charset="0"/>
              <a:ea typeface="Arial Unicode MS"/>
            </a:endParaRPr>
          </a:p>
          <a:p>
            <a:pPr marL="342900" lvl="0" indent="-342900" algn="just">
              <a:lnSpc>
                <a:spcPct val="115000"/>
              </a:lnSpc>
              <a:buFont typeface="Arial" panose="020B0604020202020204" pitchFamily="34" charset="0"/>
              <a:buChar char="●"/>
            </a:pPr>
            <a:r>
              <a:rPr lang="en-GB" sz="1800" u="none" strike="noStrike" dirty="0">
                <a:effectLst/>
                <a:latin typeface="Calibri" panose="020F0502020204030204" pitchFamily="34" charset="0"/>
                <a:ea typeface="Arial" panose="020B0604020202020204" pitchFamily="34" charset="0"/>
              </a:rPr>
              <a:t>What safeguards have the DHA established to prevent a situation of statelessness after deciding to block/mark an ID?</a:t>
            </a:r>
            <a:endParaRPr lang="en-ZA" sz="1800" u="none" strike="noStrike" dirty="0">
              <a:effectLst/>
              <a:latin typeface="Times New Roman" panose="02020603050405020304" pitchFamily="18" charset="0"/>
              <a:ea typeface="Arial Unicode MS"/>
            </a:endParaRPr>
          </a:p>
          <a:p>
            <a:pPr marL="342900" lvl="0" indent="-342900" algn="just">
              <a:lnSpc>
                <a:spcPct val="115000"/>
              </a:lnSpc>
              <a:buFont typeface="Arial" panose="020B0604020202020204" pitchFamily="34" charset="0"/>
              <a:buChar char="●"/>
            </a:pPr>
            <a:r>
              <a:rPr lang="en-GB" sz="1800" u="none" strike="noStrike" dirty="0">
                <a:effectLst/>
                <a:latin typeface="Calibri" panose="020F0502020204030204" pitchFamily="34" charset="0"/>
                <a:ea typeface="Arial" panose="020B0604020202020204" pitchFamily="34" charset="0"/>
              </a:rPr>
              <a:t>What is the process one should follow and the turnaround time to resolve a blocked ID issue?</a:t>
            </a:r>
            <a:endParaRPr lang="en-ZA" sz="1800" u="none" strike="noStrike" dirty="0">
              <a:effectLst/>
              <a:latin typeface="Times New Roman" panose="02020603050405020304" pitchFamily="18" charset="0"/>
              <a:ea typeface="Arial Unicode MS"/>
            </a:endParaRPr>
          </a:p>
          <a:p>
            <a:endParaRPr lang="en-ZA" dirty="0"/>
          </a:p>
        </p:txBody>
      </p:sp>
      <p:sp>
        <p:nvSpPr>
          <p:cNvPr id="4" name="Slide Number Placeholder 3"/>
          <p:cNvSpPr>
            <a:spLocks noGrp="1"/>
          </p:cNvSpPr>
          <p:nvPr>
            <p:ph type="sldNum" sz="quarter" idx="5"/>
          </p:nvPr>
        </p:nvSpPr>
        <p:spPr/>
        <p:txBody>
          <a:bodyPr/>
          <a:lstStyle/>
          <a:p>
            <a:fld id="{4AD25A46-A00E-4C00-995C-374C38FE6050}" type="slidenum">
              <a:rPr lang="en-ZA" smtClean="0"/>
              <a:t>7</a:t>
            </a:fld>
            <a:endParaRPr lang="en-ZA"/>
          </a:p>
        </p:txBody>
      </p:sp>
    </p:spTree>
    <p:extLst>
      <p:ext uri="{BB962C8B-B14F-4D97-AF65-F5344CB8AC3E}">
        <p14:creationId xmlns:p14="http://schemas.microsoft.com/office/powerpoint/2010/main" val="40827251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a:t>Majority = SA citizens (naturalised and by birth)</a:t>
            </a:r>
          </a:p>
          <a:p>
            <a:r>
              <a:rPr lang="en-ZA" dirty="0"/>
              <a:t>Also includes permanent residents</a:t>
            </a:r>
          </a:p>
          <a:p>
            <a:endParaRPr lang="en-ZA" dirty="0"/>
          </a:p>
        </p:txBody>
      </p:sp>
      <p:sp>
        <p:nvSpPr>
          <p:cNvPr id="4" name="Slide Number Placeholder 3"/>
          <p:cNvSpPr>
            <a:spLocks noGrp="1"/>
          </p:cNvSpPr>
          <p:nvPr>
            <p:ph type="sldNum" sz="quarter" idx="5"/>
          </p:nvPr>
        </p:nvSpPr>
        <p:spPr/>
        <p:txBody>
          <a:bodyPr/>
          <a:lstStyle/>
          <a:p>
            <a:fld id="{4AD25A46-A00E-4C00-995C-374C38FE6050}" type="slidenum">
              <a:rPr lang="en-ZA" smtClean="0"/>
              <a:t>8</a:t>
            </a:fld>
            <a:endParaRPr lang="en-ZA"/>
          </a:p>
        </p:txBody>
      </p:sp>
    </p:spTree>
    <p:extLst>
      <p:ext uri="{BB962C8B-B14F-4D97-AF65-F5344CB8AC3E}">
        <p14:creationId xmlns:p14="http://schemas.microsoft.com/office/powerpoint/2010/main" val="7801804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4AD25A46-A00E-4C00-995C-374C38FE6050}" type="slidenum">
              <a:rPr lang="en-ZA" smtClean="0"/>
              <a:t>9</a:t>
            </a:fld>
            <a:endParaRPr lang="en-ZA"/>
          </a:p>
        </p:txBody>
      </p:sp>
    </p:spTree>
    <p:extLst>
      <p:ext uri="{BB962C8B-B14F-4D97-AF65-F5344CB8AC3E}">
        <p14:creationId xmlns:p14="http://schemas.microsoft.com/office/powerpoint/2010/main" val="10379070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BCBE1-AE8B-472E-8074-261AA253602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a:extLst>
              <a:ext uri="{FF2B5EF4-FFF2-40B4-BE49-F238E27FC236}">
                <a16:creationId xmlns:a16="http://schemas.microsoft.com/office/drawing/2014/main" id="{B602564B-6278-456E-A011-71D5EA7C6E45}"/>
              </a:ext>
            </a:extLst>
          </p:cNvPr>
          <p:cNvSpPr>
            <a:spLocks noGrp="1"/>
          </p:cNvSpPr>
          <p:nvPr>
            <p:ph type="subTitle" idx="1"/>
          </p:nvPr>
        </p:nvSpPr>
        <p:spPr>
          <a:xfrm>
            <a:off x="1524000" y="3602038"/>
            <a:ext cx="9144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ZA"/>
          </a:p>
        </p:txBody>
      </p:sp>
      <p:sp>
        <p:nvSpPr>
          <p:cNvPr id="4" name="Date Placeholder 3">
            <a:extLst>
              <a:ext uri="{FF2B5EF4-FFF2-40B4-BE49-F238E27FC236}">
                <a16:creationId xmlns:a16="http://schemas.microsoft.com/office/drawing/2014/main" id="{51DFA1C7-471F-4BCB-BA6F-17871B199F8E}"/>
              </a:ext>
            </a:extLst>
          </p:cNvPr>
          <p:cNvSpPr>
            <a:spLocks noGrp="1"/>
          </p:cNvSpPr>
          <p:nvPr>
            <p:ph type="dt" sz="half" idx="10"/>
          </p:nvPr>
        </p:nvSpPr>
        <p:spPr/>
        <p:txBody>
          <a:bodyPr/>
          <a:lstStyle/>
          <a:p>
            <a:fld id="{81298E69-1AEF-4013-A510-A9EC99EE96D3}" type="datetimeFigureOut">
              <a:rPr lang="en-ZA" smtClean="0"/>
              <a:t>2022/09/13</a:t>
            </a:fld>
            <a:endParaRPr lang="en-ZA"/>
          </a:p>
        </p:txBody>
      </p:sp>
      <p:sp>
        <p:nvSpPr>
          <p:cNvPr id="5" name="Footer Placeholder 4">
            <a:extLst>
              <a:ext uri="{FF2B5EF4-FFF2-40B4-BE49-F238E27FC236}">
                <a16:creationId xmlns:a16="http://schemas.microsoft.com/office/drawing/2014/main" id="{D5CEF877-3B16-4557-B5D1-BB257C2168BA}"/>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1E41BE78-2EFA-43D5-89E6-1C87CCF9C283}"/>
              </a:ext>
            </a:extLst>
          </p:cNvPr>
          <p:cNvSpPr>
            <a:spLocks noGrp="1"/>
          </p:cNvSpPr>
          <p:nvPr>
            <p:ph type="sldNum" sz="quarter" idx="12"/>
          </p:nvPr>
        </p:nvSpPr>
        <p:spPr/>
        <p:txBody>
          <a:bodyPr/>
          <a:lstStyle/>
          <a:p>
            <a:fld id="{E495DE4F-9CE3-4652-BB9E-DD015B0F1DB5}" type="slidenum">
              <a:rPr lang="en-ZA" smtClean="0"/>
              <a:t>‹#›</a:t>
            </a:fld>
            <a:endParaRPr lang="en-ZA"/>
          </a:p>
        </p:txBody>
      </p:sp>
    </p:spTree>
    <p:extLst>
      <p:ext uri="{BB962C8B-B14F-4D97-AF65-F5344CB8AC3E}">
        <p14:creationId xmlns:p14="http://schemas.microsoft.com/office/powerpoint/2010/main" val="1030248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CC6967-C9C6-4168-9E96-101CC94B997C}"/>
              </a:ext>
            </a:extLst>
          </p:cNvPr>
          <p:cNvSpPr>
            <a:spLocks noGrp="1"/>
          </p:cNvSpPr>
          <p:nvPr>
            <p:ph type="title"/>
          </p:nvPr>
        </p:nvSpPr>
        <p:spPr/>
        <p:txBody>
          <a:bodyPr/>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A865BF1E-E9CF-42FB-8299-81A6F39D7BA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4E46A3AD-4F3F-4138-8AD8-18AA557AF738}"/>
              </a:ext>
            </a:extLst>
          </p:cNvPr>
          <p:cNvSpPr>
            <a:spLocks noGrp="1"/>
          </p:cNvSpPr>
          <p:nvPr>
            <p:ph type="dt" sz="half" idx="10"/>
          </p:nvPr>
        </p:nvSpPr>
        <p:spPr/>
        <p:txBody>
          <a:bodyPr/>
          <a:lstStyle/>
          <a:p>
            <a:fld id="{81298E69-1AEF-4013-A510-A9EC99EE96D3}" type="datetimeFigureOut">
              <a:rPr lang="en-ZA" smtClean="0"/>
              <a:t>2022/09/13</a:t>
            </a:fld>
            <a:endParaRPr lang="en-ZA"/>
          </a:p>
        </p:txBody>
      </p:sp>
      <p:sp>
        <p:nvSpPr>
          <p:cNvPr id="5" name="Footer Placeholder 4">
            <a:extLst>
              <a:ext uri="{FF2B5EF4-FFF2-40B4-BE49-F238E27FC236}">
                <a16:creationId xmlns:a16="http://schemas.microsoft.com/office/drawing/2014/main" id="{FB845D5D-3709-4473-B3E1-84045FD6127B}"/>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6DB13CD6-4B5C-496E-9060-DEC9416B62C4}"/>
              </a:ext>
            </a:extLst>
          </p:cNvPr>
          <p:cNvSpPr>
            <a:spLocks noGrp="1"/>
          </p:cNvSpPr>
          <p:nvPr>
            <p:ph type="sldNum" sz="quarter" idx="12"/>
          </p:nvPr>
        </p:nvSpPr>
        <p:spPr/>
        <p:txBody>
          <a:bodyPr/>
          <a:lstStyle/>
          <a:p>
            <a:fld id="{E495DE4F-9CE3-4652-BB9E-DD015B0F1DB5}" type="slidenum">
              <a:rPr lang="en-ZA" smtClean="0"/>
              <a:t>‹#›</a:t>
            </a:fld>
            <a:endParaRPr lang="en-ZA"/>
          </a:p>
        </p:txBody>
      </p:sp>
    </p:spTree>
    <p:extLst>
      <p:ext uri="{BB962C8B-B14F-4D97-AF65-F5344CB8AC3E}">
        <p14:creationId xmlns:p14="http://schemas.microsoft.com/office/powerpoint/2010/main" val="2542799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8E22B0E-25AB-46F4-BDC4-0ACE0FAB0FBA}"/>
              </a:ext>
            </a:extLst>
          </p:cNvPr>
          <p:cNvSpPr>
            <a:spLocks noGrp="1"/>
          </p:cNvSpPr>
          <p:nvPr>
            <p:ph type="title" orient="vert"/>
          </p:nvPr>
        </p:nvSpPr>
        <p:spPr>
          <a:xfrm>
            <a:off x="8724901" y="365125"/>
            <a:ext cx="2628900" cy="5811838"/>
          </a:xfrm>
        </p:spPr>
        <p:txBody>
          <a:bodyPr vert="eaVert"/>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12B1628A-ACCF-451D-9C45-FF8302DB5B06}"/>
              </a:ext>
            </a:extLst>
          </p:cNvPr>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B476E397-C8D6-46D0-9F71-491BBFD12234}"/>
              </a:ext>
            </a:extLst>
          </p:cNvPr>
          <p:cNvSpPr>
            <a:spLocks noGrp="1"/>
          </p:cNvSpPr>
          <p:nvPr>
            <p:ph type="dt" sz="half" idx="10"/>
          </p:nvPr>
        </p:nvSpPr>
        <p:spPr/>
        <p:txBody>
          <a:bodyPr/>
          <a:lstStyle/>
          <a:p>
            <a:fld id="{81298E69-1AEF-4013-A510-A9EC99EE96D3}" type="datetimeFigureOut">
              <a:rPr lang="en-ZA" smtClean="0"/>
              <a:t>2022/09/13</a:t>
            </a:fld>
            <a:endParaRPr lang="en-ZA"/>
          </a:p>
        </p:txBody>
      </p:sp>
      <p:sp>
        <p:nvSpPr>
          <p:cNvPr id="5" name="Footer Placeholder 4">
            <a:extLst>
              <a:ext uri="{FF2B5EF4-FFF2-40B4-BE49-F238E27FC236}">
                <a16:creationId xmlns:a16="http://schemas.microsoft.com/office/drawing/2014/main" id="{4B92C5D9-1EBE-4B1E-A244-0412C032844D}"/>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009A5555-9C08-4DCA-A8D8-9CF1CF29CD56}"/>
              </a:ext>
            </a:extLst>
          </p:cNvPr>
          <p:cNvSpPr>
            <a:spLocks noGrp="1"/>
          </p:cNvSpPr>
          <p:nvPr>
            <p:ph type="sldNum" sz="quarter" idx="12"/>
          </p:nvPr>
        </p:nvSpPr>
        <p:spPr/>
        <p:txBody>
          <a:bodyPr/>
          <a:lstStyle/>
          <a:p>
            <a:fld id="{E495DE4F-9CE3-4652-BB9E-DD015B0F1DB5}" type="slidenum">
              <a:rPr lang="en-ZA" smtClean="0"/>
              <a:t>‹#›</a:t>
            </a:fld>
            <a:endParaRPr lang="en-ZA"/>
          </a:p>
        </p:txBody>
      </p:sp>
    </p:spTree>
    <p:extLst>
      <p:ext uri="{BB962C8B-B14F-4D97-AF65-F5344CB8AC3E}">
        <p14:creationId xmlns:p14="http://schemas.microsoft.com/office/powerpoint/2010/main" val="3690606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26D451-56FC-41CE-B269-3301DD150187}"/>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ED0C3D6D-8DBD-4973-BBEF-C84411ABFF4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A76568D5-4CE5-49ED-A977-95D3A10A1521}"/>
              </a:ext>
            </a:extLst>
          </p:cNvPr>
          <p:cNvSpPr>
            <a:spLocks noGrp="1"/>
          </p:cNvSpPr>
          <p:nvPr>
            <p:ph type="dt" sz="half" idx="10"/>
          </p:nvPr>
        </p:nvSpPr>
        <p:spPr/>
        <p:txBody>
          <a:bodyPr/>
          <a:lstStyle/>
          <a:p>
            <a:fld id="{81298E69-1AEF-4013-A510-A9EC99EE96D3}" type="datetimeFigureOut">
              <a:rPr lang="en-ZA" smtClean="0"/>
              <a:t>2022/09/13</a:t>
            </a:fld>
            <a:endParaRPr lang="en-ZA"/>
          </a:p>
        </p:txBody>
      </p:sp>
      <p:sp>
        <p:nvSpPr>
          <p:cNvPr id="5" name="Footer Placeholder 4">
            <a:extLst>
              <a:ext uri="{FF2B5EF4-FFF2-40B4-BE49-F238E27FC236}">
                <a16:creationId xmlns:a16="http://schemas.microsoft.com/office/drawing/2014/main" id="{58A424A8-6D6B-429E-BB45-4881918B2135}"/>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E4ACDA38-393B-499B-8109-AC29B1C183B9}"/>
              </a:ext>
            </a:extLst>
          </p:cNvPr>
          <p:cNvSpPr>
            <a:spLocks noGrp="1"/>
          </p:cNvSpPr>
          <p:nvPr>
            <p:ph type="sldNum" sz="quarter" idx="12"/>
          </p:nvPr>
        </p:nvSpPr>
        <p:spPr/>
        <p:txBody>
          <a:bodyPr/>
          <a:lstStyle/>
          <a:p>
            <a:fld id="{E495DE4F-9CE3-4652-BB9E-DD015B0F1DB5}" type="slidenum">
              <a:rPr lang="en-ZA" smtClean="0"/>
              <a:t>‹#›</a:t>
            </a:fld>
            <a:endParaRPr lang="en-ZA"/>
          </a:p>
        </p:txBody>
      </p:sp>
    </p:spTree>
    <p:extLst>
      <p:ext uri="{BB962C8B-B14F-4D97-AF65-F5344CB8AC3E}">
        <p14:creationId xmlns:p14="http://schemas.microsoft.com/office/powerpoint/2010/main" val="2258921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36235-4BB6-454C-90A8-5CE7F329062D}"/>
              </a:ext>
            </a:extLst>
          </p:cNvPr>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ZA"/>
          </a:p>
        </p:txBody>
      </p:sp>
      <p:sp>
        <p:nvSpPr>
          <p:cNvPr id="3" name="Text Placeholder 2">
            <a:extLst>
              <a:ext uri="{FF2B5EF4-FFF2-40B4-BE49-F238E27FC236}">
                <a16:creationId xmlns:a16="http://schemas.microsoft.com/office/drawing/2014/main" id="{1F61CB3D-6C22-4F4D-AF49-561E3BD7E1B1}"/>
              </a:ext>
            </a:extLst>
          </p:cNvPr>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16D37A9-72CF-4878-9505-699B6E1D236C}"/>
              </a:ext>
            </a:extLst>
          </p:cNvPr>
          <p:cNvSpPr>
            <a:spLocks noGrp="1"/>
          </p:cNvSpPr>
          <p:nvPr>
            <p:ph type="dt" sz="half" idx="10"/>
          </p:nvPr>
        </p:nvSpPr>
        <p:spPr/>
        <p:txBody>
          <a:bodyPr/>
          <a:lstStyle/>
          <a:p>
            <a:fld id="{81298E69-1AEF-4013-A510-A9EC99EE96D3}" type="datetimeFigureOut">
              <a:rPr lang="en-ZA" smtClean="0"/>
              <a:t>2022/09/13</a:t>
            </a:fld>
            <a:endParaRPr lang="en-ZA"/>
          </a:p>
        </p:txBody>
      </p:sp>
      <p:sp>
        <p:nvSpPr>
          <p:cNvPr id="5" name="Footer Placeholder 4">
            <a:extLst>
              <a:ext uri="{FF2B5EF4-FFF2-40B4-BE49-F238E27FC236}">
                <a16:creationId xmlns:a16="http://schemas.microsoft.com/office/drawing/2014/main" id="{15FE6D88-35D4-4958-89CA-952C2EB3A6E1}"/>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5CC849D1-72FF-493D-9DBE-783EA65BAD91}"/>
              </a:ext>
            </a:extLst>
          </p:cNvPr>
          <p:cNvSpPr>
            <a:spLocks noGrp="1"/>
          </p:cNvSpPr>
          <p:nvPr>
            <p:ph type="sldNum" sz="quarter" idx="12"/>
          </p:nvPr>
        </p:nvSpPr>
        <p:spPr/>
        <p:txBody>
          <a:bodyPr/>
          <a:lstStyle/>
          <a:p>
            <a:fld id="{E495DE4F-9CE3-4652-BB9E-DD015B0F1DB5}" type="slidenum">
              <a:rPr lang="en-ZA" smtClean="0"/>
              <a:t>‹#›</a:t>
            </a:fld>
            <a:endParaRPr lang="en-ZA"/>
          </a:p>
        </p:txBody>
      </p:sp>
    </p:spTree>
    <p:extLst>
      <p:ext uri="{BB962C8B-B14F-4D97-AF65-F5344CB8AC3E}">
        <p14:creationId xmlns:p14="http://schemas.microsoft.com/office/powerpoint/2010/main" val="8781221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F91AF-8986-41FC-B656-1E3AD08ECB05}"/>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888979C6-324E-4016-8164-3EAAC07345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a:extLst>
              <a:ext uri="{FF2B5EF4-FFF2-40B4-BE49-F238E27FC236}">
                <a16:creationId xmlns:a16="http://schemas.microsoft.com/office/drawing/2014/main" id="{17CC638D-5900-4D6F-AB47-4417E56A058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a:extLst>
              <a:ext uri="{FF2B5EF4-FFF2-40B4-BE49-F238E27FC236}">
                <a16:creationId xmlns:a16="http://schemas.microsoft.com/office/drawing/2014/main" id="{0FE7F9CA-D118-46F4-A700-D275C18C9B87}"/>
              </a:ext>
            </a:extLst>
          </p:cNvPr>
          <p:cNvSpPr>
            <a:spLocks noGrp="1"/>
          </p:cNvSpPr>
          <p:nvPr>
            <p:ph type="dt" sz="half" idx="10"/>
          </p:nvPr>
        </p:nvSpPr>
        <p:spPr/>
        <p:txBody>
          <a:bodyPr/>
          <a:lstStyle/>
          <a:p>
            <a:fld id="{81298E69-1AEF-4013-A510-A9EC99EE96D3}" type="datetimeFigureOut">
              <a:rPr lang="en-ZA" smtClean="0"/>
              <a:t>2022/09/13</a:t>
            </a:fld>
            <a:endParaRPr lang="en-ZA"/>
          </a:p>
        </p:txBody>
      </p:sp>
      <p:sp>
        <p:nvSpPr>
          <p:cNvPr id="6" name="Footer Placeholder 5">
            <a:extLst>
              <a:ext uri="{FF2B5EF4-FFF2-40B4-BE49-F238E27FC236}">
                <a16:creationId xmlns:a16="http://schemas.microsoft.com/office/drawing/2014/main" id="{0477A9DE-F2D1-4903-B1D4-D7EEB1096B56}"/>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69C13FB0-5AEF-48C2-9A83-DD3475383820}"/>
              </a:ext>
            </a:extLst>
          </p:cNvPr>
          <p:cNvSpPr>
            <a:spLocks noGrp="1"/>
          </p:cNvSpPr>
          <p:nvPr>
            <p:ph type="sldNum" sz="quarter" idx="12"/>
          </p:nvPr>
        </p:nvSpPr>
        <p:spPr/>
        <p:txBody>
          <a:bodyPr/>
          <a:lstStyle/>
          <a:p>
            <a:fld id="{E495DE4F-9CE3-4652-BB9E-DD015B0F1DB5}" type="slidenum">
              <a:rPr lang="en-ZA" smtClean="0"/>
              <a:t>‹#›</a:t>
            </a:fld>
            <a:endParaRPr lang="en-ZA"/>
          </a:p>
        </p:txBody>
      </p:sp>
    </p:spTree>
    <p:extLst>
      <p:ext uri="{BB962C8B-B14F-4D97-AF65-F5344CB8AC3E}">
        <p14:creationId xmlns:p14="http://schemas.microsoft.com/office/powerpoint/2010/main" val="4273660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D478C-4187-4045-8E85-3CA10C27D81E}"/>
              </a:ext>
            </a:extLst>
          </p:cNvPr>
          <p:cNvSpPr>
            <a:spLocks noGrp="1"/>
          </p:cNvSpPr>
          <p:nvPr>
            <p:ph type="title"/>
          </p:nvPr>
        </p:nvSpPr>
        <p:spPr>
          <a:xfrm>
            <a:off x="839788" y="365127"/>
            <a:ext cx="10515600" cy="1325563"/>
          </a:xfrm>
        </p:spPr>
        <p:txBody>
          <a:bodyPr/>
          <a:lstStyle/>
          <a:p>
            <a:r>
              <a:rPr lang="en-US"/>
              <a:t>Click to edit Master title style</a:t>
            </a:r>
            <a:endParaRPr lang="en-ZA"/>
          </a:p>
        </p:txBody>
      </p:sp>
      <p:sp>
        <p:nvSpPr>
          <p:cNvPr id="3" name="Text Placeholder 2">
            <a:extLst>
              <a:ext uri="{FF2B5EF4-FFF2-40B4-BE49-F238E27FC236}">
                <a16:creationId xmlns:a16="http://schemas.microsoft.com/office/drawing/2014/main" id="{A7B9C35F-E49B-402D-81DD-B9B7E773A0D7}"/>
              </a:ext>
            </a:extLst>
          </p:cNvPr>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9F4FC82-BA9C-45B4-8273-C3979A1104B7}"/>
              </a:ext>
            </a:extLst>
          </p:cNvPr>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a:extLst>
              <a:ext uri="{FF2B5EF4-FFF2-40B4-BE49-F238E27FC236}">
                <a16:creationId xmlns:a16="http://schemas.microsoft.com/office/drawing/2014/main" id="{4346FF5E-B673-4938-846B-7FA2F0D083E9}"/>
              </a:ext>
            </a:extLst>
          </p:cNvPr>
          <p:cNvSpPr>
            <a:spLocks noGrp="1"/>
          </p:cNvSpPr>
          <p:nvPr>
            <p:ph type="body" sz="quarter" idx="3"/>
          </p:nvPr>
        </p:nvSpPr>
        <p:spPr>
          <a:xfrm>
            <a:off x="6172201"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903786F-8E3A-4929-A20B-AAA60935A07C}"/>
              </a:ext>
            </a:extLst>
          </p:cNvPr>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a:extLst>
              <a:ext uri="{FF2B5EF4-FFF2-40B4-BE49-F238E27FC236}">
                <a16:creationId xmlns:a16="http://schemas.microsoft.com/office/drawing/2014/main" id="{1C8AD7B8-03C2-4E06-9908-EF1F4742BD8C}"/>
              </a:ext>
            </a:extLst>
          </p:cNvPr>
          <p:cNvSpPr>
            <a:spLocks noGrp="1"/>
          </p:cNvSpPr>
          <p:nvPr>
            <p:ph type="dt" sz="half" idx="10"/>
          </p:nvPr>
        </p:nvSpPr>
        <p:spPr/>
        <p:txBody>
          <a:bodyPr/>
          <a:lstStyle/>
          <a:p>
            <a:fld id="{81298E69-1AEF-4013-A510-A9EC99EE96D3}" type="datetimeFigureOut">
              <a:rPr lang="en-ZA" smtClean="0"/>
              <a:t>2022/09/13</a:t>
            </a:fld>
            <a:endParaRPr lang="en-ZA"/>
          </a:p>
        </p:txBody>
      </p:sp>
      <p:sp>
        <p:nvSpPr>
          <p:cNvPr id="8" name="Footer Placeholder 7">
            <a:extLst>
              <a:ext uri="{FF2B5EF4-FFF2-40B4-BE49-F238E27FC236}">
                <a16:creationId xmlns:a16="http://schemas.microsoft.com/office/drawing/2014/main" id="{742B7E79-07A1-4F99-A2AF-780AA1612427}"/>
              </a:ext>
            </a:extLst>
          </p:cNvPr>
          <p:cNvSpPr>
            <a:spLocks noGrp="1"/>
          </p:cNvSpPr>
          <p:nvPr>
            <p:ph type="ftr" sz="quarter" idx="11"/>
          </p:nvPr>
        </p:nvSpPr>
        <p:spPr/>
        <p:txBody>
          <a:bodyPr/>
          <a:lstStyle/>
          <a:p>
            <a:endParaRPr lang="en-ZA"/>
          </a:p>
        </p:txBody>
      </p:sp>
      <p:sp>
        <p:nvSpPr>
          <p:cNvPr id="9" name="Slide Number Placeholder 8">
            <a:extLst>
              <a:ext uri="{FF2B5EF4-FFF2-40B4-BE49-F238E27FC236}">
                <a16:creationId xmlns:a16="http://schemas.microsoft.com/office/drawing/2014/main" id="{4CF08736-E074-4491-A196-19219C487DD3}"/>
              </a:ext>
            </a:extLst>
          </p:cNvPr>
          <p:cNvSpPr>
            <a:spLocks noGrp="1"/>
          </p:cNvSpPr>
          <p:nvPr>
            <p:ph type="sldNum" sz="quarter" idx="12"/>
          </p:nvPr>
        </p:nvSpPr>
        <p:spPr/>
        <p:txBody>
          <a:bodyPr/>
          <a:lstStyle/>
          <a:p>
            <a:fld id="{E495DE4F-9CE3-4652-BB9E-DD015B0F1DB5}" type="slidenum">
              <a:rPr lang="en-ZA" smtClean="0"/>
              <a:t>‹#›</a:t>
            </a:fld>
            <a:endParaRPr lang="en-ZA"/>
          </a:p>
        </p:txBody>
      </p:sp>
    </p:spTree>
    <p:extLst>
      <p:ext uri="{BB962C8B-B14F-4D97-AF65-F5344CB8AC3E}">
        <p14:creationId xmlns:p14="http://schemas.microsoft.com/office/powerpoint/2010/main" val="799137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72663D-2CB9-464A-841D-83672B3BE057}"/>
              </a:ext>
            </a:extLst>
          </p:cNvPr>
          <p:cNvSpPr>
            <a:spLocks noGrp="1"/>
          </p:cNvSpPr>
          <p:nvPr>
            <p:ph type="title"/>
          </p:nvPr>
        </p:nvSpPr>
        <p:spPr/>
        <p:txBody>
          <a:bodyPr/>
          <a:lstStyle/>
          <a:p>
            <a:r>
              <a:rPr lang="en-US"/>
              <a:t>Click to edit Master title style</a:t>
            </a:r>
            <a:endParaRPr lang="en-ZA"/>
          </a:p>
        </p:txBody>
      </p:sp>
      <p:sp>
        <p:nvSpPr>
          <p:cNvPr id="3" name="Date Placeholder 2">
            <a:extLst>
              <a:ext uri="{FF2B5EF4-FFF2-40B4-BE49-F238E27FC236}">
                <a16:creationId xmlns:a16="http://schemas.microsoft.com/office/drawing/2014/main" id="{C594140D-B162-48FC-A57F-F6A16937AFF9}"/>
              </a:ext>
            </a:extLst>
          </p:cNvPr>
          <p:cNvSpPr>
            <a:spLocks noGrp="1"/>
          </p:cNvSpPr>
          <p:nvPr>
            <p:ph type="dt" sz="half" idx="10"/>
          </p:nvPr>
        </p:nvSpPr>
        <p:spPr/>
        <p:txBody>
          <a:bodyPr/>
          <a:lstStyle/>
          <a:p>
            <a:fld id="{81298E69-1AEF-4013-A510-A9EC99EE96D3}" type="datetimeFigureOut">
              <a:rPr lang="en-ZA" smtClean="0"/>
              <a:t>2022/09/13</a:t>
            </a:fld>
            <a:endParaRPr lang="en-ZA"/>
          </a:p>
        </p:txBody>
      </p:sp>
      <p:sp>
        <p:nvSpPr>
          <p:cNvPr id="4" name="Footer Placeholder 3">
            <a:extLst>
              <a:ext uri="{FF2B5EF4-FFF2-40B4-BE49-F238E27FC236}">
                <a16:creationId xmlns:a16="http://schemas.microsoft.com/office/drawing/2014/main" id="{BD7F9E6F-158B-4CB1-8D80-435E3752E93D}"/>
              </a:ext>
            </a:extLst>
          </p:cNvPr>
          <p:cNvSpPr>
            <a:spLocks noGrp="1"/>
          </p:cNvSpPr>
          <p:nvPr>
            <p:ph type="ftr" sz="quarter" idx="11"/>
          </p:nvPr>
        </p:nvSpPr>
        <p:spPr/>
        <p:txBody>
          <a:bodyPr/>
          <a:lstStyle/>
          <a:p>
            <a:endParaRPr lang="en-ZA"/>
          </a:p>
        </p:txBody>
      </p:sp>
      <p:sp>
        <p:nvSpPr>
          <p:cNvPr id="5" name="Slide Number Placeholder 4">
            <a:extLst>
              <a:ext uri="{FF2B5EF4-FFF2-40B4-BE49-F238E27FC236}">
                <a16:creationId xmlns:a16="http://schemas.microsoft.com/office/drawing/2014/main" id="{8B6AA4A9-37E7-4824-AC32-4D97A047C31B}"/>
              </a:ext>
            </a:extLst>
          </p:cNvPr>
          <p:cNvSpPr>
            <a:spLocks noGrp="1"/>
          </p:cNvSpPr>
          <p:nvPr>
            <p:ph type="sldNum" sz="quarter" idx="12"/>
          </p:nvPr>
        </p:nvSpPr>
        <p:spPr/>
        <p:txBody>
          <a:bodyPr/>
          <a:lstStyle/>
          <a:p>
            <a:fld id="{E495DE4F-9CE3-4652-BB9E-DD015B0F1DB5}" type="slidenum">
              <a:rPr lang="en-ZA" smtClean="0"/>
              <a:t>‹#›</a:t>
            </a:fld>
            <a:endParaRPr lang="en-ZA"/>
          </a:p>
        </p:txBody>
      </p:sp>
    </p:spTree>
    <p:extLst>
      <p:ext uri="{BB962C8B-B14F-4D97-AF65-F5344CB8AC3E}">
        <p14:creationId xmlns:p14="http://schemas.microsoft.com/office/powerpoint/2010/main" val="1206738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242378-21B9-458E-80F1-BE2734FB1D1F}"/>
              </a:ext>
            </a:extLst>
          </p:cNvPr>
          <p:cNvSpPr>
            <a:spLocks noGrp="1"/>
          </p:cNvSpPr>
          <p:nvPr>
            <p:ph type="dt" sz="half" idx="10"/>
          </p:nvPr>
        </p:nvSpPr>
        <p:spPr/>
        <p:txBody>
          <a:bodyPr/>
          <a:lstStyle/>
          <a:p>
            <a:fld id="{81298E69-1AEF-4013-A510-A9EC99EE96D3}" type="datetimeFigureOut">
              <a:rPr lang="en-ZA" smtClean="0"/>
              <a:t>2022/09/13</a:t>
            </a:fld>
            <a:endParaRPr lang="en-ZA"/>
          </a:p>
        </p:txBody>
      </p:sp>
      <p:sp>
        <p:nvSpPr>
          <p:cNvPr id="3" name="Footer Placeholder 2">
            <a:extLst>
              <a:ext uri="{FF2B5EF4-FFF2-40B4-BE49-F238E27FC236}">
                <a16:creationId xmlns:a16="http://schemas.microsoft.com/office/drawing/2014/main" id="{2740B3BF-AAAE-4DD2-80A9-06D5A2D404B5}"/>
              </a:ext>
            </a:extLst>
          </p:cNvPr>
          <p:cNvSpPr>
            <a:spLocks noGrp="1"/>
          </p:cNvSpPr>
          <p:nvPr>
            <p:ph type="ftr" sz="quarter" idx="11"/>
          </p:nvPr>
        </p:nvSpPr>
        <p:spPr/>
        <p:txBody>
          <a:bodyPr/>
          <a:lstStyle/>
          <a:p>
            <a:endParaRPr lang="en-ZA"/>
          </a:p>
        </p:txBody>
      </p:sp>
      <p:sp>
        <p:nvSpPr>
          <p:cNvPr id="4" name="Slide Number Placeholder 3">
            <a:extLst>
              <a:ext uri="{FF2B5EF4-FFF2-40B4-BE49-F238E27FC236}">
                <a16:creationId xmlns:a16="http://schemas.microsoft.com/office/drawing/2014/main" id="{212B6641-4075-4514-AA29-D2CA4F6BE62F}"/>
              </a:ext>
            </a:extLst>
          </p:cNvPr>
          <p:cNvSpPr>
            <a:spLocks noGrp="1"/>
          </p:cNvSpPr>
          <p:nvPr>
            <p:ph type="sldNum" sz="quarter" idx="12"/>
          </p:nvPr>
        </p:nvSpPr>
        <p:spPr/>
        <p:txBody>
          <a:bodyPr/>
          <a:lstStyle/>
          <a:p>
            <a:fld id="{E495DE4F-9CE3-4652-BB9E-DD015B0F1DB5}" type="slidenum">
              <a:rPr lang="en-ZA" smtClean="0"/>
              <a:t>‹#›</a:t>
            </a:fld>
            <a:endParaRPr lang="en-ZA"/>
          </a:p>
        </p:txBody>
      </p:sp>
    </p:spTree>
    <p:extLst>
      <p:ext uri="{BB962C8B-B14F-4D97-AF65-F5344CB8AC3E}">
        <p14:creationId xmlns:p14="http://schemas.microsoft.com/office/powerpoint/2010/main" val="374573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38BE4F-04BC-474E-85FF-C07EBEA5158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a:extLst>
              <a:ext uri="{FF2B5EF4-FFF2-40B4-BE49-F238E27FC236}">
                <a16:creationId xmlns:a16="http://schemas.microsoft.com/office/drawing/2014/main" id="{5411F91E-1613-4AE9-B10E-FC27341782F2}"/>
              </a:ext>
            </a:extLst>
          </p:cNvPr>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a:extLst>
              <a:ext uri="{FF2B5EF4-FFF2-40B4-BE49-F238E27FC236}">
                <a16:creationId xmlns:a16="http://schemas.microsoft.com/office/drawing/2014/main" id="{20B0A5CF-788F-4B4F-BFAB-D89A87903C00}"/>
              </a:ext>
            </a:extLst>
          </p:cNvPr>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B65D7BF-40E4-4EEB-B2CE-36DBDC6BAC0E}"/>
              </a:ext>
            </a:extLst>
          </p:cNvPr>
          <p:cNvSpPr>
            <a:spLocks noGrp="1"/>
          </p:cNvSpPr>
          <p:nvPr>
            <p:ph type="dt" sz="half" idx="10"/>
          </p:nvPr>
        </p:nvSpPr>
        <p:spPr/>
        <p:txBody>
          <a:bodyPr/>
          <a:lstStyle/>
          <a:p>
            <a:fld id="{81298E69-1AEF-4013-A510-A9EC99EE96D3}" type="datetimeFigureOut">
              <a:rPr lang="en-ZA" smtClean="0"/>
              <a:t>2022/09/13</a:t>
            </a:fld>
            <a:endParaRPr lang="en-ZA"/>
          </a:p>
        </p:txBody>
      </p:sp>
      <p:sp>
        <p:nvSpPr>
          <p:cNvPr id="6" name="Footer Placeholder 5">
            <a:extLst>
              <a:ext uri="{FF2B5EF4-FFF2-40B4-BE49-F238E27FC236}">
                <a16:creationId xmlns:a16="http://schemas.microsoft.com/office/drawing/2014/main" id="{B248F178-2DDE-4CF9-8BC5-C623FD089E81}"/>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6019F0D0-D555-4095-8945-E4110677170B}"/>
              </a:ext>
            </a:extLst>
          </p:cNvPr>
          <p:cNvSpPr>
            <a:spLocks noGrp="1"/>
          </p:cNvSpPr>
          <p:nvPr>
            <p:ph type="sldNum" sz="quarter" idx="12"/>
          </p:nvPr>
        </p:nvSpPr>
        <p:spPr/>
        <p:txBody>
          <a:bodyPr/>
          <a:lstStyle/>
          <a:p>
            <a:fld id="{E495DE4F-9CE3-4652-BB9E-DD015B0F1DB5}" type="slidenum">
              <a:rPr lang="en-ZA" smtClean="0"/>
              <a:t>‹#›</a:t>
            </a:fld>
            <a:endParaRPr lang="en-ZA"/>
          </a:p>
        </p:txBody>
      </p:sp>
    </p:spTree>
    <p:extLst>
      <p:ext uri="{BB962C8B-B14F-4D97-AF65-F5344CB8AC3E}">
        <p14:creationId xmlns:p14="http://schemas.microsoft.com/office/powerpoint/2010/main" val="3690584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4BAE07-55D5-431F-88BD-B520F5C90F7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a:extLst>
              <a:ext uri="{FF2B5EF4-FFF2-40B4-BE49-F238E27FC236}">
                <a16:creationId xmlns:a16="http://schemas.microsoft.com/office/drawing/2014/main" id="{228A6E57-F821-46D6-BAF3-2F28427E1A70}"/>
              </a:ext>
            </a:extLst>
          </p:cNvPr>
          <p:cNvSpPr>
            <a:spLocks noGrp="1"/>
          </p:cNvSpPr>
          <p:nvPr>
            <p:ph type="pic" idx="1"/>
          </p:nvPr>
        </p:nvSpPr>
        <p:spPr>
          <a:xfrm>
            <a:off x="5183188" y="987427"/>
            <a:ext cx="6172200"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ZA"/>
          </a:p>
        </p:txBody>
      </p:sp>
      <p:sp>
        <p:nvSpPr>
          <p:cNvPr id="4" name="Text Placeholder 3">
            <a:extLst>
              <a:ext uri="{FF2B5EF4-FFF2-40B4-BE49-F238E27FC236}">
                <a16:creationId xmlns:a16="http://schemas.microsoft.com/office/drawing/2014/main" id="{F7CC1F5E-C15A-46F0-A37D-9BBF83E8DE37}"/>
              </a:ext>
            </a:extLst>
          </p:cNvPr>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A27236A-8C38-4918-AA2C-4D38B0B72CA5}"/>
              </a:ext>
            </a:extLst>
          </p:cNvPr>
          <p:cNvSpPr>
            <a:spLocks noGrp="1"/>
          </p:cNvSpPr>
          <p:nvPr>
            <p:ph type="dt" sz="half" idx="10"/>
          </p:nvPr>
        </p:nvSpPr>
        <p:spPr/>
        <p:txBody>
          <a:bodyPr/>
          <a:lstStyle/>
          <a:p>
            <a:fld id="{81298E69-1AEF-4013-A510-A9EC99EE96D3}" type="datetimeFigureOut">
              <a:rPr lang="en-ZA" smtClean="0"/>
              <a:t>2022/09/13</a:t>
            </a:fld>
            <a:endParaRPr lang="en-ZA"/>
          </a:p>
        </p:txBody>
      </p:sp>
      <p:sp>
        <p:nvSpPr>
          <p:cNvPr id="6" name="Footer Placeholder 5">
            <a:extLst>
              <a:ext uri="{FF2B5EF4-FFF2-40B4-BE49-F238E27FC236}">
                <a16:creationId xmlns:a16="http://schemas.microsoft.com/office/drawing/2014/main" id="{35698915-0875-45AD-A37A-439BDBED358A}"/>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660D9BEF-2233-44C0-9BDD-96F3EF658CE6}"/>
              </a:ext>
            </a:extLst>
          </p:cNvPr>
          <p:cNvSpPr>
            <a:spLocks noGrp="1"/>
          </p:cNvSpPr>
          <p:nvPr>
            <p:ph type="sldNum" sz="quarter" idx="12"/>
          </p:nvPr>
        </p:nvSpPr>
        <p:spPr/>
        <p:txBody>
          <a:bodyPr/>
          <a:lstStyle/>
          <a:p>
            <a:fld id="{E495DE4F-9CE3-4652-BB9E-DD015B0F1DB5}" type="slidenum">
              <a:rPr lang="en-ZA" smtClean="0"/>
              <a:t>‹#›</a:t>
            </a:fld>
            <a:endParaRPr lang="en-ZA"/>
          </a:p>
        </p:txBody>
      </p:sp>
    </p:spTree>
    <p:extLst>
      <p:ext uri="{BB962C8B-B14F-4D97-AF65-F5344CB8AC3E}">
        <p14:creationId xmlns:p14="http://schemas.microsoft.com/office/powerpoint/2010/main" val="1511934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57A5259-69BC-40A8-8F98-A46036D3E582}"/>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a:extLst>
              <a:ext uri="{FF2B5EF4-FFF2-40B4-BE49-F238E27FC236}">
                <a16:creationId xmlns:a16="http://schemas.microsoft.com/office/drawing/2014/main" id="{E450F6CD-6204-4A49-94C1-142EE045DD9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EE7B33AE-CC36-46C6-865E-0F0562D2DFFB}"/>
              </a:ext>
            </a:extLst>
          </p:cNvPr>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298E69-1AEF-4013-A510-A9EC99EE96D3}" type="datetimeFigureOut">
              <a:rPr lang="en-ZA" smtClean="0"/>
              <a:t>2022/09/13</a:t>
            </a:fld>
            <a:endParaRPr lang="en-ZA"/>
          </a:p>
        </p:txBody>
      </p:sp>
      <p:sp>
        <p:nvSpPr>
          <p:cNvPr id="5" name="Footer Placeholder 4">
            <a:extLst>
              <a:ext uri="{FF2B5EF4-FFF2-40B4-BE49-F238E27FC236}">
                <a16:creationId xmlns:a16="http://schemas.microsoft.com/office/drawing/2014/main" id="{7984BF1F-3A10-42D6-922F-2B4D90B3358C}"/>
              </a:ext>
            </a:extLst>
          </p:cNvPr>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a:extLst>
              <a:ext uri="{FF2B5EF4-FFF2-40B4-BE49-F238E27FC236}">
                <a16:creationId xmlns:a16="http://schemas.microsoft.com/office/drawing/2014/main" id="{C01D6DBD-C865-42CC-BB73-0E07D4DF05F6}"/>
              </a:ext>
            </a:extLst>
          </p:cNvPr>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95DE4F-9CE3-4652-BB9E-DD015B0F1DB5}" type="slidenum">
              <a:rPr lang="en-ZA" smtClean="0"/>
              <a:t>‹#›</a:t>
            </a:fld>
            <a:endParaRPr lang="en-ZA"/>
          </a:p>
        </p:txBody>
      </p:sp>
    </p:spTree>
    <p:extLst>
      <p:ext uri="{BB962C8B-B14F-4D97-AF65-F5344CB8AC3E}">
        <p14:creationId xmlns:p14="http://schemas.microsoft.com/office/powerpoint/2010/main" val="1953915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19">
            <a:extLst>
              <a:ext uri="{FF2B5EF4-FFF2-40B4-BE49-F238E27FC236}">
                <a16:creationId xmlns:a16="http://schemas.microsoft.com/office/drawing/2014/main" id="{19D32F93-50AC-4C46-A5DB-291C60DDB7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Text&#10;&#10;Description automatically generated">
            <a:extLst>
              <a:ext uri="{FF2B5EF4-FFF2-40B4-BE49-F238E27FC236}">
                <a16:creationId xmlns:a16="http://schemas.microsoft.com/office/drawing/2014/main" id="{97FBA66F-180F-68A1-6F2F-F36EBF186C7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8556" y="681657"/>
            <a:ext cx="6463167" cy="2213635"/>
          </a:xfrm>
          <a:prstGeom prst="rect">
            <a:avLst/>
          </a:prstGeom>
        </p:spPr>
      </p:pic>
      <p:sp>
        <p:nvSpPr>
          <p:cNvPr id="26" name="Right Triangle 21">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5" y="623275"/>
            <a:ext cx="10905053" cy="5607883"/>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0BEDE91-20F4-4CAD-9BB4-BC09C8A00003}"/>
              </a:ext>
            </a:extLst>
          </p:cNvPr>
          <p:cNvSpPr>
            <a:spLocks noGrp="1"/>
          </p:cNvSpPr>
          <p:nvPr>
            <p:ph type="ctrTitle"/>
          </p:nvPr>
        </p:nvSpPr>
        <p:spPr>
          <a:xfrm>
            <a:off x="725746" y="2677142"/>
            <a:ext cx="10276764" cy="1713305"/>
          </a:xfrm>
        </p:spPr>
        <p:txBody>
          <a:bodyPr anchor="b">
            <a:noAutofit/>
          </a:bodyPr>
          <a:lstStyle/>
          <a:p>
            <a:r>
              <a:rPr lang="en-ZA" b="1" dirty="0"/>
              <a:t>STATELESSNESS IN SOUTH AFRICA</a:t>
            </a:r>
            <a:br>
              <a:rPr lang="en-ZA" b="1" dirty="0"/>
            </a:br>
            <a:r>
              <a:rPr lang="en-ZA" sz="2000" b="1" dirty="0"/>
              <a:t>PRESENTION TO THE PARLIAMENTARY PORTFOLIO COMMITTEE OF HOME AFFAIRS</a:t>
            </a:r>
            <a:br>
              <a:rPr lang="en-ZA" sz="2000" b="1" dirty="0"/>
            </a:br>
            <a:r>
              <a:rPr lang="en-ZA" sz="2000" b="1" dirty="0"/>
              <a:t>SEPTEMBER 2022</a:t>
            </a:r>
            <a:endParaRPr lang="en-ZA" b="1" dirty="0"/>
          </a:p>
        </p:txBody>
      </p:sp>
      <p:sp>
        <p:nvSpPr>
          <p:cNvPr id="3" name="Subtitle 2">
            <a:extLst>
              <a:ext uri="{FF2B5EF4-FFF2-40B4-BE49-F238E27FC236}">
                <a16:creationId xmlns:a16="http://schemas.microsoft.com/office/drawing/2014/main" id="{18CC1754-525D-4AD2-8259-AD9A584B1652}"/>
              </a:ext>
            </a:extLst>
          </p:cNvPr>
          <p:cNvSpPr>
            <a:spLocks noGrp="1"/>
          </p:cNvSpPr>
          <p:nvPr>
            <p:ph type="subTitle" idx="1"/>
          </p:nvPr>
        </p:nvSpPr>
        <p:spPr>
          <a:xfrm>
            <a:off x="725746" y="4610735"/>
            <a:ext cx="7321299" cy="1181985"/>
          </a:xfrm>
        </p:spPr>
        <p:txBody>
          <a:bodyPr anchor="t">
            <a:normAutofit fontScale="25000" lnSpcReduction="20000"/>
          </a:bodyPr>
          <a:lstStyle/>
          <a:p>
            <a:pPr algn="l"/>
            <a:endParaRPr lang="en-ZA" sz="1900" dirty="0"/>
          </a:p>
          <a:p>
            <a:pPr algn="l"/>
            <a:r>
              <a:rPr lang="en-ZA" sz="9600" dirty="0"/>
              <a:t>Thandeka Chauke</a:t>
            </a:r>
          </a:p>
          <a:p>
            <a:pPr algn="l"/>
            <a:r>
              <a:rPr lang="en-ZA" sz="9600" dirty="0"/>
              <a:t>Head: Statelessness Project</a:t>
            </a:r>
          </a:p>
          <a:p>
            <a:pPr algn="l"/>
            <a:r>
              <a:rPr lang="en-ZA" sz="9600" dirty="0">
                <a:cs typeface="Calibri"/>
              </a:rPr>
              <a:t>Refugee and Migrant Rights Programme</a:t>
            </a:r>
          </a:p>
          <a:p>
            <a:pPr algn="l"/>
            <a:r>
              <a:rPr lang="en-ZA" sz="9600" dirty="0">
                <a:cs typeface="Calibri"/>
              </a:rPr>
              <a:t>Lawyers for Human Rights</a:t>
            </a:r>
          </a:p>
        </p:txBody>
      </p:sp>
    </p:spTree>
    <p:extLst>
      <p:ext uri="{BB962C8B-B14F-4D97-AF65-F5344CB8AC3E}">
        <p14:creationId xmlns:p14="http://schemas.microsoft.com/office/powerpoint/2010/main" val="5615261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EFD06-2D67-4E49-890C-4540EA8309FD}"/>
              </a:ext>
            </a:extLst>
          </p:cNvPr>
          <p:cNvSpPr>
            <a:spLocks noGrp="1"/>
          </p:cNvSpPr>
          <p:nvPr>
            <p:ph type="title"/>
          </p:nvPr>
        </p:nvSpPr>
        <p:spPr/>
        <p:txBody>
          <a:bodyPr>
            <a:normAutofit/>
          </a:bodyPr>
          <a:lstStyle/>
          <a:p>
            <a:pPr algn="ctr"/>
            <a:r>
              <a:rPr lang="en-ZA" sz="7200" b="1" dirty="0">
                <a:solidFill>
                  <a:srgbClr val="FFC000"/>
                </a:solidFill>
              </a:rPr>
              <a:t>Thank you. </a:t>
            </a:r>
          </a:p>
        </p:txBody>
      </p:sp>
      <p:pic>
        <p:nvPicPr>
          <p:cNvPr id="8" name="Content Placeholder 7" descr="Graphical user interface, application&#10;&#10;Description automatically generated">
            <a:extLst>
              <a:ext uri="{FF2B5EF4-FFF2-40B4-BE49-F238E27FC236}">
                <a16:creationId xmlns:a16="http://schemas.microsoft.com/office/drawing/2014/main" id="{09F682D6-5DEA-ED8B-BA60-8F443FADC4D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20331" y="1690688"/>
            <a:ext cx="4351339" cy="4351339"/>
          </a:xfrm>
        </p:spPr>
      </p:pic>
    </p:spTree>
    <p:extLst>
      <p:ext uri="{BB962C8B-B14F-4D97-AF65-F5344CB8AC3E}">
        <p14:creationId xmlns:p14="http://schemas.microsoft.com/office/powerpoint/2010/main" val="4040503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EFD06-2D67-4E49-890C-4540EA8309FD}"/>
              </a:ext>
            </a:extLst>
          </p:cNvPr>
          <p:cNvSpPr>
            <a:spLocks noGrp="1"/>
          </p:cNvSpPr>
          <p:nvPr>
            <p:ph type="title"/>
          </p:nvPr>
        </p:nvSpPr>
        <p:spPr>
          <a:xfrm>
            <a:off x="0" y="365127"/>
            <a:ext cx="12192000" cy="1325563"/>
          </a:xfrm>
        </p:spPr>
        <p:txBody>
          <a:bodyPr/>
          <a:lstStyle/>
          <a:p>
            <a:pPr algn="ctr"/>
            <a:r>
              <a:rPr lang="en-ZA" b="1" dirty="0"/>
              <a:t>SNAPSHOT OF STATELESSNESS IN SOUTH AFRICA </a:t>
            </a:r>
          </a:p>
        </p:txBody>
      </p:sp>
      <p:pic>
        <p:nvPicPr>
          <p:cNvPr id="22" name="Content Placeholder 21">
            <a:extLst>
              <a:ext uri="{FF2B5EF4-FFF2-40B4-BE49-F238E27FC236}">
                <a16:creationId xmlns:a16="http://schemas.microsoft.com/office/drawing/2014/main" id="{E882AA8B-A49C-BFA8-2284-4FE2553B992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00877" y="5768647"/>
            <a:ext cx="10590245" cy="1089353"/>
          </a:xfrm>
        </p:spPr>
      </p:pic>
      <p:sp>
        <p:nvSpPr>
          <p:cNvPr id="16" name="Content Placeholder 15">
            <a:extLst>
              <a:ext uri="{FF2B5EF4-FFF2-40B4-BE49-F238E27FC236}">
                <a16:creationId xmlns:a16="http://schemas.microsoft.com/office/drawing/2014/main" id="{87F1FCC0-33FF-6772-0111-9F885C1E9BF0}"/>
              </a:ext>
            </a:extLst>
          </p:cNvPr>
          <p:cNvSpPr>
            <a:spLocks noGrp="1"/>
          </p:cNvSpPr>
          <p:nvPr>
            <p:ph idx="1"/>
          </p:nvPr>
        </p:nvSpPr>
        <p:spPr>
          <a:xfrm>
            <a:off x="809446" y="1690690"/>
            <a:ext cx="10558731" cy="4701933"/>
          </a:xfrm>
        </p:spPr>
        <p:txBody>
          <a:bodyPr vert="horz" lIns="91440" tIns="45720" rIns="91440" bIns="45720" rtlCol="0" anchor="t">
            <a:normAutofit/>
          </a:bodyPr>
          <a:lstStyle/>
          <a:p>
            <a:pPr marL="0" indent="0" algn="ctr">
              <a:buNone/>
            </a:pPr>
            <a:r>
              <a:rPr lang="en-ZA" sz="2400" b="1" dirty="0"/>
              <a:t>A stateless person is a person who is not recognised as citizen of any country in the world i.e., has no nationality.</a:t>
            </a:r>
          </a:p>
          <a:p>
            <a:pPr marL="0" indent="0" algn="ctr">
              <a:buNone/>
            </a:pPr>
            <a:r>
              <a:rPr lang="en-ZA" sz="2400" b="1" dirty="0"/>
              <a:t>(Article 1 of the 1954 UN Convention on Status of Stateless Persons)</a:t>
            </a:r>
          </a:p>
          <a:p>
            <a:pPr marL="0" indent="0" algn="just">
              <a:buNone/>
            </a:pPr>
            <a:r>
              <a:rPr lang="en-ZA" sz="2400" dirty="0"/>
              <a:t>Stats</a:t>
            </a:r>
          </a:p>
          <a:p>
            <a:pPr marL="685154" lvl="1" indent="-227965" algn="just"/>
            <a:r>
              <a:rPr lang="en-ZA" dirty="0">
                <a:cs typeface="Calibri" panose="020F0502020204030204"/>
              </a:rPr>
              <a:t>globally 3.9 million known to be stateless, but estimates are higher at about 10 million</a:t>
            </a:r>
          </a:p>
          <a:p>
            <a:pPr marL="685165" lvl="1" indent="-227965" algn="just"/>
            <a:r>
              <a:rPr lang="en-ZA" dirty="0">
                <a:cs typeface="Calibri" panose="020F0502020204030204"/>
              </a:rPr>
              <a:t>domestically approximately 10 000  stateless in SA (includes unrecognised South Africans and migrants) and approx. 15 million without legal identity</a:t>
            </a:r>
          </a:p>
          <a:p>
            <a:pPr marL="457200" lvl="1" indent="0" algn="just">
              <a:buNone/>
            </a:pPr>
            <a:endParaRPr lang="en-ZA" dirty="0">
              <a:cs typeface="Calibri" panose="020F0502020204030204"/>
            </a:endParaRPr>
          </a:p>
          <a:p>
            <a:pPr marL="0" lvl="1" indent="0" algn="just">
              <a:buNone/>
            </a:pPr>
            <a:r>
              <a:rPr lang="en-ZA" dirty="0">
                <a:cs typeface="Calibri" panose="020F0502020204030204"/>
              </a:rPr>
              <a:t>Definition </a:t>
            </a:r>
            <a:r>
              <a:rPr lang="en-US" dirty="0"/>
              <a:t>of a stateless person under the 1954 UN Convention includes two main manifestations of statelessness: the law, and the implementation of the law.</a:t>
            </a:r>
            <a:endParaRPr lang="en-ZA" dirty="0">
              <a:cs typeface="Calibri" panose="020F0502020204030204"/>
            </a:endParaRPr>
          </a:p>
        </p:txBody>
      </p:sp>
    </p:spTree>
    <p:extLst>
      <p:ext uri="{BB962C8B-B14F-4D97-AF65-F5344CB8AC3E}">
        <p14:creationId xmlns:p14="http://schemas.microsoft.com/office/powerpoint/2010/main" val="38583796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EFD06-2D67-4E49-890C-4540EA8309FD}"/>
              </a:ext>
            </a:extLst>
          </p:cNvPr>
          <p:cNvSpPr>
            <a:spLocks noGrp="1"/>
          </p:cNvSpPr>
          <p:nvPr>
            <p:ph type="title"/>
          </p:nvPr>
        </p:nvSpPr>
        <p:spPr>
          <a:xfrm>
            <a:off x="-1" y="-326572"/>
            <a:ext cx="11985172" cy="1325563"/>
          </a:xfrm>
        </p:spPr>
        <p:txBody>
          <a:bodyPr>
            <a:normAutofit/>
          </a:bodyPr>
          <a:lstStyle/>
          <a:p>
            <a:r>
              <a:rPr lang="en-ZA" b="1" dirty="0"/>
              <a:t>1. ACCESS TO BIRTH REGISTRATION</a:t>
            </a:r>
          </a:p>
        </p:txBody>
      </p:sp>
      <p:pic>
        <p:nvPicPr>
          <p:cNvPr id="8" name="Content Placeholder 7">
            <a:extLst>
              <a:ext uri="{FF2B5EF4-FFF2-40B4-BE49-F238E27FC236}">
                <a16:creationId xmlns:a16="http://schemas.microsoft.com/office/drawing/2014/main" id="{53D02049-6BFE-95B4-CEC3-D90A9D2E46F0}"/>
              </a:ext>
            </a:extLst>
          </p:cNvPr>
          <p:cNvPicPr>
            <a:picLocks noGrp="1" noChangeAspect="1"/>
          </p:cNvPicPr>
          <p:nvPr>
            <p:ph idx="1"/>
          </p:nvPr>
        </p:nvPicPr>
        <p:blipFill>
          <a:blip r:embed="rId3"/>
          <a:stretch>
            <a:fillRect/>
          </a:stretch>
        </p:blipFill>
        <p:spPr>
          <a:xfrm>
            <a:off x="838199" y="5770387"/>
            <a:ext cx="10591801" cy="1083022"/>
          </a:xfrm>
          <a:prstGeom prst="rect">
            <a:avLst/>
          </a:prstGeom>
        </p:spPr>
      </p:pic>
      <p:sp>
        <p:nvSpPr>
          <p:cNvPr id="3" name="Content Placeholder 2">
            <a:extLst>
              <a:ext uri="{FF2B5EF4-FFF2-40B4-BE49-F238E27FC236}">
                <a16:creationId xmlns:a16="http://schemas.microsoft.com/office/drawing/2014/main" id="{D967F410-744C-4164-BCA0-55B9300975C8}"/>
              </a:ext>
            </a:extLst>
          </p:cNvPr>
          <p:cNvSpPr>
            <a:spLocks noGrp="1"/>
          </p:cNvSpPr>
          <p:nvPr>
            <p:ph idx="1"/>
          </p:nvPr>
        </p:nvSpPr>
        <p:spPr>
          <a:xfrm>
            <a:off x="103413" y="379752"/>
            <a:ext cx="11778343" cy="6478248"/>
          </a:xfrm>
        </p:spPr>
        <p:txBody>
          <a:bodyPr vert="horz" lIns="91440" tIns="45720" rIns="91440" bIns="45720" rtlCol="0" anchor="t">
            <a:normAutofit lnSpcReduction="10000"/>
          </a:bodyPr>
          <a:lstStyle/>
          <a:p>
            <a:pPr marL="457200" lvl="1" indent="0">
              <a:buNone/>
            </a:pPr>
            <a:endParaRPr lang="en-ZA" sz="1800" dirty="0">
              <a:highlight>
                <a:srgbClr val="FFFF00"/>
              </a:highlight>
              <a:cs typeface="Calibri" panose="020F0502020204030204"/>
            </a:endParaRPr>
          </a:p>
          <a:p>
            <a:pPr marL="227965" indent="-227965" algn="just"/>
            <a:r>
              <a:rPr lang="en-ZA" sz="2000" b="1" dirty="0">
                <a:cs typeface="Calibri" panose="020F0502020204030204"/>
              </a:rPr>
              <a:t>parents must hold valid identity documentation: </a:t>
            </a:r>
            <a:r>
              <a:rPr lang="en-ZA" sz="2000" dirty="0">
                <a:cs typeface="Calibri" panose="020F0502020204030204"/>
              </a:rPr>
              <a:t>child’s right to birth registration made contingent on parents’ documentation status = increases risk of generational lack of documentation or generational statelessness. In 2018, High Court ruled BDRA regulations unconstitutional and ordered that parents should submit documentation “</a:t>
            </a:r>
            <a:r>
              <a:rPr lang="en-ZA" sz="2000" i="1" dirty="0">
                <a:cs typeface="Calibri" panose="020F0502020204030204"/>
              </a:rPr>
              <a:t>where it is available</a:t>
            </a:r>
            <a:r>
              <a:rPr lang="en-ZA" sz="2000" dirty="0">
                <a:cs typeface="Calibri" panose="020F0502020204030204"/>
              </a:rPr>
              <a:t>” (affects children whose parents are unregistered SA citizens, SA citizens with blocked IDs, undocumented refugees or migrants) (</a:t>
            </a:r>
            <a:r>
              <a:rPr lang="en-US" sz="2000" i="1" dirty="0" err="1">
                <a:solidFill>
                  <a:srgbClr val="FF0000"/>
                </a:solidFill>
                <a:cs typeface="Calibri" panose="020F0502020204030204"/>
              </a:rPr>
              <a:t>Menzile</a:t>
            </a:r>
            <a:r>
              <a:rPr lang="en-US" sz="2000" i="1" dirty="0">
                <a:solidFill>
                  <a:srgbClr val="FF0000"/>
                </a:solidFill>
                <a:cs typeface="Calibri" panose="020F0502020204030204"/>
              </a:rPr>
              <a:t> </a:t>
            </a:r>
            <a:r>
              <a:rPr lang="en-US" sz="2000" i="1" dirty="0" err="1">
                <a:solidFill>
                  <a:srgbClr val="FF0000"/>
                </a:solidFill>
                <a:cs typeface="Calibri" panose="020F0502020204030204"/>
              </a:rPr>
              <a:t>Naki</a:t>
            </a:r>
            <a:r>
              <a:rPr lang="en-US" sz="2000" i="1" dirty="0">
                <a:solidFill>
                  <a:srgbClr val="FF0000"/>
                </a:solidFill>
                <a:cs typeface="Calibri" panose="020F0502020204030204"/>
              </a:rPr>
              <a:t> and another v Director General: Department of Home Affairs and Another (4996/2016) [2018] ZAECGHC 90</a:t>
            </a:r>
            <a:r>
              <a:rPr lang="en-US" sz="2000" dirty="0">
                <a:cs typeface="Calibri" panose="020F0502020204030204"/>
              </a:rPr>
              <a:t>)</a:t>
            </a:r>
            <a:endParaRPr lang="en-ZA" sz="2000" dirty="0">
              <a:cs typeface="Calibri" panose="020F0502020204030204"/>
            </a:endParaRPr>
          </a:p>
          <a:p>
            <a:pPr marL="227965" indent="-227965" algn="just"/>
            <a:r>
              <a:rPr lang="en-ZA" sz="2000" b="1" dirty="0">
                <a:cs typeface="Calibri" panose="020F0502020204030204"/>
              </a:rPr>
              <a:t>discrimination against children born to unmarried parents: </a:t>
            </a:r>
            <a:r>
              <a:rPr lang="en-ZA" sz="2000" dirty="0">
                <a:cs typeface="Calibri" panose="020F0502020204030204"/>
              </a:rPr>
              <a:t>In 2021, Constitutional Court declared S10 BDRA unconstitutional with the effect that mothers and fathers should have equal rights to register birth of children despite marital status. BUT LHR has report of </a:t>
            </a:r>
            <a:r>
              <a:rPr lang="en-ZA" sz="2000" b="1" dirty="0">
                <a:cs typeface="Calibri" panose="020F0502020204030204"/>
              </a:rPr>
              <a:t>30+ children with SA citizen fathers denied birth registration post judgment. </a:t>
            </a:r>
            <a:r>
              <a:rPr lang="en-ZA" sz="2000" dirty="0">
                <a:cs typeface="Calibri" panose="020F0502020204030204"/>
              </a:rPr>
              <a:t>DHA offices refuse to assist without “directives” from head office, or claim to be unaware of judgment, or refuse to issue DNA referral letter, or refuse to accept DNA results, or refuse to assist if mother is undocumented/migrant) (</a:t>
            </a:r>
            <a:r>
              <a:rPr lang="en-US" sz="2000" i="1" dirty="0">
                <a:solidFill>
                  <a:srgbClr val="FF0000"/>
                </a:solidFill>
                <a:cs typeface="Calibri" panose="020F0502020204030204"/>
              </a:rPr>
              <a:t>Centre for Child Law v Minister of Home Affairs CCT 101/20 [2021] ZACC 31</a:t>
            </a:r>
            <a:r>
              <a:rPr lang="en-US" sz="2000" dirty="0">
                <a:cs typeface="Calibri" panose="020F0502020204030204"/>
              </a:rPr>
              <a:t>)</a:t>
            </a:r>
            <a:endParaRPr lang="en-ZA" sz="2000" dirty="0">
              <a:cs typeface="Calibri" panose="020F0502020204030204"/>
            </a:endParaRPr>
          </a:p>
          <a:p>
            <a:pPr marL="227965" indent="-227965" algn="just"/>
            <a:r>
              <a:rPr lang="en-ZA" sz="2000" b="1" dirty="0">
                <a:cs typeface="Calibri" panose="020F0502020204030204"/>
              </a:rPr>
              <a:t>arbitrary, discriminatory and exclusionary DNA testing</a:t>
            </a:r>
            <a:r>
              <a:rPr lang="en-ZA" sz="2000" dirty="0">
                <a:cs typeface="Calibri" panose="020F0502020204030204"/>
              </a:rPr>
              <a:t>: DHA Circular 5 of 2014 requires proof of paternity in the form of DNA test results if one parent is a non-SA citizen and where DHA official has “reasonable suspicion” regarding paternity of child = discrimination against children born to a non-SA citizen parent as DHA official has unfettered discretion, cost of DNA is prohibitive for poor or indigent families (NHLS R750 pp, private R1 500+ pp), the DNA requirement is </a:t>
            </a:r>
            <a:r>
              <a:rPr lang="en-ZA" sz="2000" i="1" dirty="0">
                <a:cs typeface="Calibri" panose="020F0502020204030204"/>
              </a:rPr>
              <a:t>ultra vires </a:t>
            </a:r>
            <a:r>
              <a:rPr lang="en-ZA" sz="2000" dirty="0">
                <a:cs typeface="Calibri" panose="020F0502020204030204"/>
              </a:rPr>
              <a:t>as the BDRA only refers to “proof” (alternative forms of proof could include: lobola agreements, damages, proof of birth form, affidavits, biometrics)</a:t>
            </a:r>
          </a:p>
          <a:p>
            <a:pPr marL="227965" indent="-227965" algn="just"/>
            <a:r>
              <a:rPr lang="en-ZA" sz="2000" b="1" dirty="0">
                <a:cs typeface="Calibri" panose="020F0502020204030204"/>
              </a:rPr>
              <a:t>backlogs and unreasonable delay in processing late registration of birth applications</a:t>
            </a:r>
            <a:r>
              <a:rPr lang="en-ZA" sz="2000" dirty="0">
                <a:cs typeface="Calibri" panose="020F0502020204030204"/>
              </a:rPr>
              <a:t>: delays in panel interviews, delays in issuing birth certificate, applications rejected without reasons</a:t>
            </a:r>
          </a:p>
          <a:p>
            <a:pPr marL="0" indent="0" algn="just">
              <a:buNone/>
            </a:pPr>
            <a:r>
              <a:rPr lang="en-ZA" sz="2000" dirty="0">
                <a:highlight>
                  <a:srgbClr val="FFFF00"/>
                </a:highlight>
                <a:cs typeface="Calibri" panose="020F0502020204030204"/>
              </a:rPr>
              <a:t>Currently - 451 LHR clients |  Past 5 years – 1 213 LHR clients</a:t>
            </a:r>
          </a:p>
        </p:txBody>
      </p:sp>
    </p:spTree>
    <p:extLst>
      <p:ext uri="{BB962C8B-B14F-4D97-AF65-F5344CB8AC3E}">
        <p14:creationId xmlns:p14="http://schemas.microsoft.com/office/powerpoint/2010/main" val="29778051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744CE-2E87-D920-C829-042CC1D5E09E}"/>
              </a:ext>
            </a:extLst>
          </p:cNvPr>
          <p:cNvSpPr>
            <a:spLocks noGrp="1"/>
          </p:cNvSpPr>
          <p:nvPr>
            <p:ph type="title"/>
          </p:nvPr>
        </p:nvSpPr>
        <p:spPr/>
        <p:txBody>
          <a:bodyPr/>
          <a:lstStyle/>
          <a:p>
            <a:endParaRPr lang="en-ZA"/>
          </a:p>
        </p:txBody>
      </p:sp>
      <p:graphicFrame>
        <p:nvGraphicFramePr>
          <p:cNvPr id="4" name="Content Placeholder 3">
            <a:extLst>
              <a:ext uri="{FF2B5EF4-FFF2-40B4-BE49-F238E27FC236}">
                <a16:creationId xmlns:a16="http://schemas.microsoft.com/office/drawing/2014/main" id="{9B105A24-7533-755B-69AF-413A5B1EBB63}"/>
              </a:ext>
            </a:extLst>
          </p:cNvPr>
          <p:cNvGraphicFramePr>
            <a:graphicFrameLocks noGrp="1"/>
          </p:cNvGraphicFramePr>
          <p:nvPr>
            <p:ph idx="1"/>
            <p:extLst>
              <p:ext uri="{D42A27DB-BD31-4B8C-83A1-F6EECF244321}">
                <p14:modId xmlns:p14="http://schemas.microsoft.com/office/powerpoint/2010/main" val="4214767824"/>
              </p:ext>
            </p:extLst>
          </p:nvPr>
        </p:nvGraphicFramePr>
        <p:xfrm>
          <a:off x="0" y="0"/>
          <a:ext cx="12191980" cy="6894736"/>
        </p:xfrm>
        <a:graphic>
          <a:graphicData uri="http://schemas.openxmlformats.org/drawingml/2006/table">
            <a:tbl>
              <a:tblPr>
                <a:tableStyleId>{5C22544A-7EE6-4342-B048-85BDC9FD1C3A}</a:tableStyleId>
              </a:tblPr>
              <a:tblGrid>
                <a:gridCol w="149291">
                  <a:extLst>
                    <a:ext uri="{9D8B030D-6E8A-4147-A177-3AD203B41FA5}">
                      <a16:colId xmlns:a16="http://schemas.microsoft.com/office/drawing/2014/main" val="4092106346"/>
                    </a:ext>
                  </a:extLst>
                </a:gridCol>
                <a:gridCol w="1418253">
                  <a:extLst>
                    <a:ext uri="{9D8B030D-6E8A-4147-A177-3AD203B41FA5}">
                      <a16:colId xmlns:a16="http://schemas.microsoft.com/office/drawing/2014/main" val="1657407866"/>
                    </a:ext>
                  </a:extLst>
                </a:gridCol>
                <a:gridCol w="472750">
                  <a:extLst>
                    <a:ext uri="{9D8B030D-6E8A-4147-A177-3AD203B41FA5}">
                      <a16:colId xmlns:a16="http://schemas.microsoft.com/office/drawing/2014/main" val="1962595480"/>
                    </a:ext>
                  </a:extLst>
                </a:gridCol>
                <a:gridCol w="472750">
                  <a:extLst>
                    <a:ext uri="{9D8B030D-6E8A-4147-A177-3AD203B41FA5}">
                      <a16:colId xmlns:a16="http://schemas.microsoft.com/office/drawing/2014/main" val="168793573"/>
                    </a:ext>
                  </a:extLst>
                </a:gridCol>
                <a:gridCol w="472750">
                  <a:extLst>
                    <a:ext uri="{9D8B030D-6E8A-4147-A177-3AD203B41FA5}">
                      <a16:colId xmlns:a16="http://schemas.microsoft.com/office/drawing/2014/main" val="39215124"/>
                    </a:ext>
                  </a:extLst>
                </a:gridCol>
                <a:gridCol w="472750">
                  <a:extLst>
                    <a:ext uri="{9D8B030D-6E8A-4147-A177-3AD203B41FA5}">
                      <a16:colId xmlns:a16="http://schemas.microsoft.com/office/drawing/2014/main" val="2278259179"/>
                    </a:ext>
                  </a:extLst>
                </a:gridCol>
                <a:gridCol w="472750">
                  <a:extLst>
                    <a:ext uri="{9D8B030D-6E8A-4147-A177-3AD203B41FA5}">
                      <a16:colId xmlns:a16="http://schemas.microsoft.com/office/drawing/2014/main" val="3423061520"/>
                    </a:ext>
                  </a:extLst>
                </a:gridCol>
                <a:gridCol w="472750">
                  <a:extLst>
                    <a:ext uri="{9D8B030D-6E8A-4147-A177-3AD203B41FA5}">
                      <a16:colId xmlns:a16="http://schemas.microsoft.com/office/drawing/2014/main" val="1224017674"/>
                    </a:ext>
                  </a:extLst>
                </a:gridCol>
                <a:gridCol w="472750">
                  <a:extLst>
                    <a:ext uri="{9D8B030D-6E8A-4147-A177-3AD203B41FA5}">
                      <a16:colId xmlns:a16="http://schemas.microsoft.com/office/drawing/2014/main" val="2621719986"/>
                    </a:ext>
                  </a:extLst>
                </a:gridCol>
                <a:gridCol w="111968">
                  <a:extLst>
                    <a:ext uri="{9D8B030D-6E8A-4147-A177-3AD203B41FA5}">
                      <a16:colId xmlns:a16="http://schemas.microsoft.com/office/drawing/2014/main" val="3920505355"/>
                    </a:ext>
                  </a:extLst>
                </a:gridCol>
                <a:gridCol w="472750">
                  <a:extLst>
                    <a:ext uri="{9D8B030D-6E8A-4147-A177-3AD203B41FA5}">
                      <a16:colId xmlns:a16="http://schemas.microsoft.com/office/drawing/2014/main" val="875324831"/>
                    </a:ext>
                  </a:extLst>
                </a:gridCol>
                <a:gridCol w="472750">
                  <a:extLst>
                    <a:ext uri="{9D8B030D-6E8A-4147-A177-3AD203B41FA5}">
                      <a16:colId xmlns:a16="http://schemas.microsoft.com/office/drawing/2014/main" val="3060009994"/>
                    </a:ext>
                  </a:extLst>
                </a:gridCol>
                <a:gridCol w="472750">
                  <a:extLst>
                    <a:ext uri="{9D8B030D-6E8A-4147-A177-3AD203B41FA5}">
                      <a16:colId xmlns:a16="http://schemas.microsoft.com/office/drawing/2014/main" val="1937410513"/>
                    </a:ext>
                  </a:extLst>
                </a:gridCol>
                <a:gridCol w="472750">
                  <a:extLst>
                    <a:ext uri="{9D8B030D-6E8A-4147-A177-3AD203B41FA5}">
                      <a16:colId xmlns:a16="http://schemas.microsoft.com/office/drawing/2014/main" val="2296077342"/>
                    </a:ext>
                  </a:extLst>
                </a:gridCol>
                <a:gridCol w="472750">
                  <a:extLst>
                    <a:ext uri="{9D8B030D-6E8A-4147-A177-3AD203B41FA5}">
                      <a16:colId xmlns:a16="http://schemas.microsoft.com/office/drawing/2014/main" val="853088774"/>
                    </a:ext>
                  </a:extLst>
                </a:gridCol>
                <a:gridCol w="472750">
                  <a:extLst>
                    <a:ext uri="{9D8B030D-6E8A-4147-A177-3AD203B41FA5}">
                      <a16:colId xmlns:a16="http://schemas.microsoft.com/office/drawing/2014/main" val="2541407616"/>
                    </a:ext>
                  </a:extLst>
                </a:gridCol>
                <a:gridCol w="472750">
                  <a:extLst>
                    <a:ext uri="{9D8B030D-6E8A-4147-A177-3AD203B41FA5}">
                      <a16:colId xmlns:a16="http://schemas.microsoft.com/office/drawing/2014/main" val="3619737058"/>
                    </a:ext>
                  </a:extLst>
                </a:gridCol>
                <a:gridCol w="111968">
                  <a:extLst>
                    <a:ext uri="{9D8B030D-6E8A-4147-A177-3AD203B41FA5}">
                      <a16:colId xmlns:a16="http://schemas.microsoft.com/office/drawing/2014/main" val="561117120"/>
                    </a:ext>
                  </a:extLst>
                </a:gridCol>
                <a:gridCol w="472750">
                  <a:extLst>
                    <a:ext uri="{9D8B030D-6E8A-4147-A177-3AD203B41FA5}">
                      <a16:colId xmlns:a16="http://schemas.microsoft.com/office/drawing/2014/main" val="3996209678"/>
                    </a:ext>
                  </a:extLst>
                </a:gridCol>
                <a:gridCol w="472750">
                  <a:extLst>
                    <a:ext uri="{9D8B030D-6E8A-4147-A177-3AD203B41FA5}">
                      <a16:colId xmlns:a16="http://schemas.microsoft.com/office/drawing/2014/main" val="3213078867"/>
                    </a:ext>
                  </a:extLst>
                </a:gridCol>
                <a:gridCol w="472750">
                  <a:extLst>
                    <a:ext uri="{9D8B030D-6E8A-4147-A177-3AD203B41FA5}">
                      <a16:colId xmlns:a16="http://schemas.microsoft.com/office/drawing/2014/main" val="3615183153"/>
                    </a:ext>
                  </a:extLst>
                </a:gridCol>
                <a:gridCol w="472750">
                  <a:extLst>
                    <a:ext uri="{9D8B030D-6E8A-4147-A177-3AD203B41FA5}">
                      <a16:colId xmlns:a16="http://schemas.microsoft.com/office/drawing/2014/main" val="4194000468"/>
                    </a:ext>
                  </a:extLst>
                </a:gridCol>
                <a:gridCol w="472750">
                  <a:extLst>
                    <a:ext uri="{9D8B030D-6E8A-4147-A177-3AD203B41FA5}">
                      <a16:colId xmlns:a16="http://schemas.microsoft.com/office/drawing/2014/main" val="611496418"/>
                    </a:ext>
                  </a:extLst>
                </a:gridCol>
                <a:gridCol w="472750">
                  <a:extLst>
                    <a:ext uri="{9D8B030D-6E8A-4147-A177-3AD203B41FA5}">
                      <a16:colId xmlns:a16="http://schemas.microsoft.com/office/drawing/2014/main" val="332265020"/>
                    </a:ext>
                  </a:extLst>
                </a:gridCol>
                <a:gridCol w="472750">
                  <a:extLst>
                    <a:ext uri="{9D8B030D-6E8A-4147-A177-3AD203B41FA5}">
                      <a16:colId xmlns:a16="http://schemas.microsoft.com/office/drawing/2014/main" val="2026760263"/>
                    </a:ext>
                  </a:extLst>
                </a:gridCol>
                <a:gridCol w="472750">
                  <a:extLst>
                    <a:ext uri="{9D8B030D-6E8A-4147-A177-3AD203B41FA5}">
                      <a16:colId xmlns:a16="http://schemas.microsoft.com/office/drawing/2014/main" val="3682014701"/>
                    </a:ext>
                  </a:extLst>
                </a:gridCol>
              </a:tblGrid>
              <a:tr h="149771">
                <a:tc>
                  <a:txBody>
                    <a:bodyPr/>
                    <a:lstStyle/>
                    <a:p>
                      <a:pPr algn="l" fontAlgn="t"/>
                      <a:endParaRPr lang="en-ZA" sz="1200" b="0" i="0" u="none" strike="noStrike">
                        <a:effectLst/>
                        <a:latin typeface="Calibri" panose="020F0502020204030204" pitchFamily="34" charset="0"/>
                      </a:endParaRPr>
                    </a:p>
                  </a:txBody>
                  <a:tcPr marL="3613" marR="3613" marT="3613" marB="0"/>
                </a:tc>
                <a:tc>
                  <a:txBody>
                    <a:bodyPr/>
                    <a:lstStyle/>
                    <a:p>
                      <a:pPr algn="l" fontAlgn="t"/>
                      <a:endParaRPr lang="en-ZA" sz="1200" b="0" i="0" u="none" strike="noStrike">
                        <a:effectLst/>
                        <a:latin typeface="Calibri" panose="020F0502020204030204" pitchFamily="34" charset="0"/>
                      </a:endParaRPr>
                    </a:p>
                  </a:txBody>
                  <a:tcPr marL="3613" marR="3613" marT="3613" marB="0"/>
                </a:tc>
                <a:tc>
                  <a:txBody>
                    <a:bodyPr/>
                    <a:lstStyle/>
                    <a:p>
                      <a:pPr algn="l" fontAlgn="t"/>
                      <a:endParaRPr lang="en-ZA" sz="1200" b="0" i="0" u="none" strike="noStrike">
                        <a:effectLst/>
                        <a:latin typeface="Calibri" panose="020F0502020204030204" pitchFamily="34" charset="0"/>
                      </a:endParaRPr>
                    </a:p>
                  </a:txBody>
                  <a:tcPr marL="3613" marR="3613" marT="3613" marB="0"/>
                </a:tc>
                <a:tc>
                  <a:txBody>
                    <a:bodyPr/>
                    <a:lstStyle/>
                    <a:p>
                      <a:pPr algn="l" fontAlgn="t"/>
                      <a:endParaRPr lang="en-ZA" sz="1200" b="0" i="0" u="none" strike="noStrike">
                        <a:effectLst/>
                        <a:latin typeface="Calibri" panose="020F0502020204030204" pitchFamily="34" charset="0"/>
                      </a:endParaRPr>
                    </a:p>
                  </a:txBody>
                  <a:tcPr marL="3613" marR="3613" marT="3613" marB="0"/>
                </a:tc>
                <a:tc>
                  <a:txBody>
                    <a:bodyPr/>
                    <a:lstStyle/>
                    <a:p>
                      <a:pPr algn="l" fontAlgn="t"/>
                      <a:endParaRPr lang="en-ZA" sz="1200" b="0" i="0" u="none" strike="noStrike">
                        <a:effectLst/>
                        <a:latin typeface="Calibri" panose="020F0502020204030204" pitchFamily="34" charset="0"/>
                      </a:endParaRPr>
                    </a:p>
                  </a:txBody>
                  <a:tcPr marL="3613" marR="3613" marT="3613" marB="0"/>
                </a:tc>
                <a:tc>
                  <a:txBody>
                    <a:bodyPr/>
                    <a:lstStyle/>
                    <a:p>
                      <a:pPr algn="l" fontAlgn="t"/>
                      <a:endParaRPr lang="en-ZA" sz="1200" b="0" i="0" u="none" strike="noStrike">
                        <a:effectLst/>
                        <a:latin typeface="Calibri" panose="020F0502020204030204" pitchFamily="34" charset="0"/>
                      </a:endParaRPr>
                    </a:p>
                  </a:txBody>
                  <a:tcPr marL="3613" marR="3613" marT="3613" marB="0"/>
                </a:tc>
                <a:tc>
                  <a:txBody>
                    <a:bodyPr/>
                    <a:lstStyle/>
                    <a:p>
                      <a:pPr algn="l" fontAlgn="t"/>
                      <a:endParaRPr lang="en-ZA" sz="1200" b="0" i="0" u="none" strike="noStrike">
                        <a:effectLst/>
                        <a:latin typeface="Calibri" panose="020F0502020204030204" pitchFamily="34" charset="0"/>
                      </a:endParaRPr>
                    </a:p>
                  </a:txBody>
                  <a:tcPr marL="3613" marR="3613" marT="3613" marB="0"/>
                </a:tc>
                <a:tc>
                  <a:txBody>
                    <a:bodyPr/>
                    <a:lstStyle/>
                    <a:p>
                      <a:pPr algn="l" fontAlgn="t"/>
                      <a:endParaRPr lang="en-ZA" sz="1200" b="0" i="0" u="none" strike="noStrike">
                        <a:effectLst/>
                        <a:latin typeface="Calibri" panose="020F0502020204030204" pitchFamily="34" charset="0"/>
                      </a:endParaRPr>
                    </a:p>
                  </a:txBody>
                  <a:tcPr marL="3613" marR="3613" marT="3613" marB="0"/>
                </a:tc>
                <a:tc>
                  <a:txBody>
                    <a:bodyPr/>
                    <a:lstStyle/>
                    <a:p>
                      <a:pPr algn="l" fontAlgn="t"/>
                      <a:endParaRPr lang="en-ZA" sz="1200" b="0" i="0" u="none" strike="noStrike">
                        <a:effectLst/>
                        <a:latin typeface="Calibri" panose="020F0502020204030204" pitchFamily="34" charset="0"/>
                      </a:endParaRPr>
                    </a:p>
                  </a:txBody>
                  <a:tcPr marL="3613" marR="3613" marT="3613" marB="0"/>
                </a:tc>
                <a:tc>
                  <a:txBody>
                    <a:bodyPr/>
                    <a:lstStyle/>
                    <a:p>
                      <a:pPr algn="l" fontAlgn="t"/>
                      <a:endParaRPr lang="en-ZA" sz="1200" b="0" i="0" u="none" strike="noStrike">
                        <a:effectLst/>
                        <a:latin typeface="Calibri" panose="020F0502020204030204" pitchFamily="34" charset="0"/>
                      </a:endParaRPr>
                    </a:p>
                  </a:txBody>
                  <a:tcPr marL="3613" marR="3613" marT="3613" marB="0"/>
                </a:tc>
                <a:tc>
                  <a:txBody>
                    <a:bodyPr/>
                    <a:lstStyle/>
                    <a:p>
                      <a:pPr algn="l" fontAlgn="t"/>
                      <a:endParaRPr lang="en-ZA" sz="1200" b="0" i="0" u="none" strike="noStrike">
                        <a:effectLst/>
                        <a:latin typeface="Calibri" panose="020F0502020204030204" pitchFamily="34" charset="0"/>
                      </a:endParaRPr>
                    </a:p>
                  </a:txBody>
                  <a:tcPr marL="3613" marR="3613" marT="3613" marB="0"/>
                </a:tc>
                <a:tc>
                  <a:txBody>
                    <a:bodyPr/>
                    <a:lstStyle/>
                    <a:p>
                      <a:pPr algn="l" fontAlgn="t"/>
                      <a:endParaRPr lang="en-ZA" sz="1200" b="0" i="0" u="none" strike="noStrike">
                        <a:effectLst/>
                        <a:latin typeface="Calibri" panose="020F0502020204030204" pitchFamily="34" charset="0"/>
                      </a:endParaRPr>
                    </a:p>
                  </a:txBody>
                  <a:tcPr marL="3613" marR="3613" marT="3613" marB="0"/>
                </a:tc>
                <a:tc>
                  <a:txBody>
                    <a:bodyPr/>
                    <a:lstStyle/>
                    <a:p>
                      <a:pPr algn="l" fontAlgn="t"/>
                      <a:endParaRPr lang="en-ZA" sz="1200" b="0" i="0" u="none" strike="noStrike">
                        <a:effectLst/>
                        <a:latin typeface="Calibri" panose="020F0502020204030204" pitchFamily="34" charset="0"/>
                      </a:endParaRPr>
                    </a:p>
                  </a:txBody>
                  <a:tcPr marL="3613" marR="3613" marT="3613" marB="0"/>
                </a:tc>
                <a:tc>
                  <a:txBody>
                    <a:bodyPr/>
                    <a:lstStyle/>
                    <a:p>
                      <a:pPr algn="l" fontAlgn="t"/>
                      <a:endParaRPr lang="en-ZA" sz="1200" b="0" i="0" u="none" strike="noStrike">
                        <a:effectLst/>
                        <a:latin typeface="Calibri" panose="020F0502020204030204" pitchFamily="34" charset="0"/>
                      </a:endParaRPr>
                    </a:p>
                  </a:txBody>
                  <a:tcPr marL="3613" marR="3613" marT="3613" marB="0"/>
                </a:tc>
                <a:tc>
                  <a:txBody>
                    <a:bodyPr/>
                    <a:lstStyle/>
                    <a:p>
                      <a:pPr algn="l" fontAlgn="t"/>
                      <a:endParaRPr lang="en-ZA" sz="1200" b="0" i="0" u="none" strike="noStrike">
                        <a:effectLst/>
                        <a:latin typeface="Calibri" panose="020F0502020204030204" pitchFamily="34" charset="0"/>
                      </a:endParaRPr>
                    </a:p>
                  </a:txBody>
                  <a:tcPr marL="3613" marR="3613" marT="3613" marB="0"/>
                </a:tc>
                <a:tc>
                  <a:txBody>
                    <a:bodyPr/>
                    <a:lstStyle/>
                    <a:p>
                      <a:pPr algn="l" fontAlgn="t"/>
                      <a:endParaRPr lang="en-ZA" sz="1200" b="0" i="0" u="none" strike="noStrike">
                        <a:effectLst/>
                        <a:latin typeface="Calibri" panose="020F0502020204030204" pitchFamily="34" charset="0"/>
                      </a:endParaRPr>
                    </a:p>
                  </a:txBody>
                  <a:tcPr marL="3613" marR="3613" marT="3613" marB="0"/>
                </a:tc>
                <a:tc>
                  <a:txBody>
                    <a:bodyPr/>
                    <a:lstStyle/>
                    <a:p>
                      <a:pPr algn="l" fontAlgn="t"/>
                      <a:endParaRPr lang="en-ZA" sz="1200" b="0" i="0" u="none" strike="noStrike">
                        <a:effectLst/>
                        <a:latin typeface="Calibri" panose="020F0502020204030204" pitchFamily="34" charset="0"/>
                      </a:endParaRPr>
                    </a:p>
                  </a:txBody>
                  <a:tcPr marL="3613" marR="3613" marT="3613" marB="0"/>
                </a:tc>
                <a:tc>
                  <a:txBody>
                    <a:bodyPr/>
                    <a:lstStyle/>
                    <a:p>
                      <a:pPr algn="l" fontAlgn="t"/>
                      <a:endParaRPr lang="en-ZA" sz="1200" b="0" i="0" u="none" strike="noStrike">
                        <a:effectLst/>
                        <a:latin typeface="Calibri" panose="020F0502020204030204" pitchFamily="34" charset="0"/>
                      </a:endParaRPr>
                    </a:p>
                  </a:txBody>
                  <a:tcPr marL="3613" marR="3613" marT="3613" marB="0"/>
                </a:tc>
                <a:tc>
                  <a:txBody>
                    <a:bodyPr/>
                    <a:lstStyle/>
                    <a:p>
                      <a:pPr algn="l" fontAlgn="t"/>
                      <a:endParaRPr lang="en-ZA" sz="1200" b="0" i="0" u="none" strike="noStrike">
                        <a:effectLst/>
                        <a:latin typeface="Calibri" panose="020F0502020204030204" pitchFamily="34" charset="0"/>
                      </a:endParaRPr>
                    </a:p>
                  </a:txBody>
                  <a:tcPr marL="3613" marR="3613" marT="3613" marB="0"/>
                </a:tc>
                <a:tc>
                  <a:txBody>
                    <a:bodyPr/>
                    <a:lstStyle/>
                    <a:p>
                      <a:pPr algn="l" fontAlgn="t"/>
                      <a:endParaRPr lang="en-ZA" sz="1200" b="0" i="0" u="none" strike="noStrike">
                        <a:effectLst/>
                        <a:latin typeface="Calibri" panose="020F0502020204030204" pitchFamily="34" charset="0"/>
                      </a:endParaRPr>
                    </a:p>
                  </a:txBody>
                  <a:tcPr marL="3613" marR="3613" marT="3613" marB="0"/>
                </a:tc>
                <a:tc>
                  <a:txBody>
                    <a:bodyPr/>
                    <a:lstStyle/>
                    <a:p>
                      <a:pPr algn="l" fontAlgn="t"/>
                      <a:endParaRPr lang="en-ZA" sz="1200" b="0" i="0" u="none" strike="noStrike">
                        <a:effectLst/>
                        <a:latin typeface="Calibri" panose="020F0502020204030204" pitchFamily="34" charset="0"/>
                      </a:endParaRPr>
                    </a:p>
                  </a:txBody>
                  <a:tcPr marL="3613" marR="3613" marT="3613" marB="0"/>
                </a:tc>
                <a:tc>
                  <a:txBody>
                    <a:bodyPr/>
                    <a:lstStyle/>
                    <a:p>
                      <a:pPr algn="l" fontAlgn="t"/>
                      <a:endParaRPr lang="en-ZA" sz="1200" b="0" i="0" u="none" strike="noStrike">
                        <a:effectLst/>
                        <a:latin typeface="Calibri" panose="020F0502020204030204" pitchFamily="34" charset="0"/>
                      </a:endParaRPr>
                    </a:p>
                  </a:txBody>
                  <a:tcPr marL="3613" marR="3613" marT="3613" marB="0"/>
                </a:tc>
                <a:tc>
                  <a:txBody>
                    <a:bodyPr/>
                    <a:lstStyle/>
                    <a:p>
                      <a:pPr algn="l" fontAlgn="t"/>
                      <a:endParaRPr lang="en-ZA" sz="1200" b="0" i="0" u="none" strike="noStrike">
                        <a:effectLst/>
                        <a:latin typeface="Calibri" panose="020F0502020204030204" pitchFamily="34" charset="0"/>
                      </a:endParaRPr>
                    </a:p>
                  </a:txBody>
                  <a:tcPr marL="3613" marR="3613" marT="3613" marB="0"/>
                </a:tc>
                <a:tc>
                  <a:txBody>
                    <a:bodyPr/>
                    <a:lstStyle/>
                    <a:p>
                      <a:pPr algn="l" fontAlgn="t"/>
                      <a:endParaRPr lang="en-ZA" sz="1200" b="0" i="0" u="none" strike="noStrike">
                        <a:effectLst/>
                        <a:latin typeface="Calibri" panose="020F0502020204030204" pitchFamily="34" charset="0"/>
                      </a:endParaRPr>
                    </a:p>
                  </a:txBody>
                  <a:tcPr marL="3613" marR="3613" marT="3613" marB="0"/>
                </a:tc>
                <a:tc>
                  <a:txBody>
                    <a:bodyPr/>
                    <a:lstStyle/>
                    <a:p>
                      <a:pPr algn="l" fontAlgn="t"/>
                      <a:endParaRPr lang="en-ZA" sz="1200" b="0" i="0" u="none" strike="noStrike">
                        <a:effectLst/>
                        <a:latin typeface="Calibri" panose="020F0502020204030204" pitchFamily="34" charset="0"/>
                      </a:endParaRPr>
                    </a:p>
                  </a:txBody>
                  <a:tcPr marL="3613" marR="3613" marT="3613" marB="0"/>
                </a:tc>
                <a:tc>
                  <a:txBody>
                    <a:bodyPr/>
                    <a:lstStyle/>
                    <a:p>
                      <a:pPr algn="l" fontAlgn="t"/>
                      <a:r>
                        <a:rPr lang="en-ZA" sz="1200" u="none" strike="noStrike">
                          <a:effectLst/>
                        </a:rPr>
                        <a:t> </a:t>
                      </a:r>
                      <a:endParaRPr lang="en-ZA" sz="1200" b="0" i="0" u="none" strike="noStrike">
                        <a:effectLst/>
                        <a:latin typeface="Calibri" panose="020F0502020204030204" pitchFamily="34" charset="0"/>
                      </a:endParaRPr>
                    </a:p>
                  </a:txBody>
                  <a:tcPr marL="3613" marR="3613" marT="3613" marB="0"/>
                </a:tc>
                <a:extLst>
                  <a:ext uri="{0D108BD9-81ED-4DB2-BD59-A6C34878D82A}">
                    <a16:rowId xmlns:a16="http://schemas.microsoft.com/office/drawing/2014/main" val="190533098"/>
                  </a:ext>
                </a:extLst>
              </a:tr>
              <a:tr h="198105">
                <a:tc gridSpan="26">
                  <a:txBody>
                    <a:bodyPr/>
                    <a:lstStyle/>
                    <a:p>
                      <a:pPr algn="ctr" fontAlgn="b"/>
                      <a:r>
                        <a:rPr lang="en-US" sz="1200" u="none" strike="noStrike">
                          <a:effectLst/>
                        </a:rPr>
                        <a:t>Lawyers for Human Rights - Statistical Report  - Statelessness Project - ALL OFFICES</a:t>
                      </a:r>
                      <a:endParaRPr lang="en-US" sz="1200" b="1" i="0" u="none" strike="noStrike">
                        <a:effectLst/>
                        <a:latin typeface="Arial" panose="020B0604020202020204" pitchFamily="34" charset="0"/>
                      </a:endParaRPr>
                    </a:p>
                  </a:txBody>
                  <a:tcPr marL="3613" marR="3613" marT="3613" marB="0" anchor="b"/>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462798562"/>
                  </a:ext>
                </a:extLst>
              </a:tr>
              <a:tr h="198105">
                <a:tc gridSpan="26">
                  <a:txBody>
                    <a:bodyPr/>
                    <a:lstStyle/>
                    <a:p>
                      <a:pPr algn="ctr" fontAlgn="b"/>
                      <a:r>
                        <a:rPr lang="en-US" sz="1200" u="none" strike="noStrike" dirty="0">
                          <a:effectLst/>
                        </a:rPr>
                        <a:t>List of Birth Registration Cases</a:t>
                      </a:r>
                      <a:endParaRPr lang="en-US" sz="1200" b="0" i="0" u="none" strike="noStrike" dirty="0">
                        <a:effectLst/>
                        <a:latin typeface="Arial" panose="020B0604020202020204" pitchFamily="34" charset="0"/>
                      </a:endParaRPr>
                    </a:p>
                  </a:txBody>
                  <a:tcPr marL="3613" marR="3613" marT="3613" marB="0" anchor="b"/>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4226572417"/>
                  </a:ext>
                </a:extLst>
              </a:tr>
              <a:tr h="198105">
                <a:tc gridSpan="26">
                  <a:txBody>
                    <a:bodyPr/>
                    <a:lstStyle/>
                    <a:p>
                      <a:pPr algn="ctr" fontAlgn="b"/>
                      <a:r>
                        <a:rPr lang="en-US" sz="1200" u="none" strike="noStrike" dirty="0">
                          <a:effectLst/>
                        </a:rPr>
                        <a:t>demographic characteristics and  country of origin from 2017/1/1 - 2022/9/1</a:t>
                      </a:r>
                      <a:endParaRPr lang="en-US" sz="1200" b="0" i="0" u="none" strike="noStrike" dirty="0">
                        <a:effectLst/>
                        <a:latin typeface="Arial" panose="020B0604020202020204" pitchFamily="34" charset="0"/>
                      </a:endParaRPr>
                    </a:p>
                  </a:txBody>
                  <a:tcPr marL="3613" marR="3613" marT="3613" marB="0" anchor="b"/>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2882507325"/>
                  </a:ext>
                </a:extLst>
              </a:tr>
              <a:tr h="283494">
                <a:tc rowSpan="2">
                  <a:txBody>
                    <a:bodyPr/>
                    <a:lstStyle/>
                    <a:p>
                      <a:pPr algn="ctr" fontAlgn="b"/>
                      <a:r>
                        <a:rPr lang="en-ZA" sz="1200" u="none" strike="noStrike">
                          <a:effectLst/>
                        </a:rPr>
                        <a:t> </a:t>
                      </a:r>
                      <a:endParaRPr lang="en-ZA" sz="1200" b="1" i="0" u="none" strike="noStrike">
                        <a:effectLst/>
                        <a:latin typeface="Calibri" panose="020F0502020204030204" pitchFamily="34" charset="0"/>
                      </a:endParaRPr>
                    </a:p>
                  </a:txBody>
                  <a:tcPr marL="3613" marR="3613" marT="3613" marB="0" anchor="b"/>
                </a:tc>
                <a:tc rowSpan="2">
                  <a:txBody>
                    <a:bodyPr/>
                    <a:lstStyle/>
                    <a:p>
                      <a:pPr algn="l" fontAlgn="b"/>
                      <a:r>
                        <a:rPr lang="en-ZA" sz="1200" u="none" strike="noStrike">
                          <a:effectLst/>
                        </a:rPr>
                        <a:t>Origin</a:t>
                      </a:r>
                      <a:endParaRPr lang="en-ZA" sz="1200" b="1" i="0" u="none" strike="noStrike">
                        <a:effectLst/>
                        <a:latin typeface="Calibri" panose="020F0502020204030204" pitchFamily="34" charset="0"/>
                      </a:endParaRPr>
                    </a:p>
                  </a:txBody>
                  <a:tcPr marL="3613" marR="3613" marT="3613" marB="0" anchor="b"/>
                </a:tc>
                <a:tc gridSpan="7">
                  <a:txBody>
                    <a:bodyPr/>
                    <a:lstStyle/>
                    <a:p>
                      <a:pPr algn="ctr" fontAlgn="ctr"/>
                      <a:r>
                        <a:rPr lang="en-ZA" sz="1200" u="none" strike="noStrike">
                          <a:effectLst/>
                        </a:rPr>
                        <a:t>Female</a:t>
                      </a:r>
                      <a:endParaRPr lang="en-ZA" sz="1200" b="1" i="0" u="none" strike="noStrike">
                        <a:effectLst/>
                        <a:latin typeface="Calibri" panose="020F0502020204030204" pitchFamily="34" charset="0"/>
                      </a:endParaRPr>
                    </a:p>
                  </a:txBody>
                  <a:tcPr marL="3613" marR="3613" marT="3613" marB="0" anchor="ct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a:txBody>
                    <a:bodyPr/>
                    <a:lstStyle/>
                    <a:p>
                      <a:pPr algn="l" fontAlgn="ctr"/>
                      <a:r>
                        <a:rPr lang="en-ZA" sz="1200" u="none" strike="noStrike">
                          <a:effectLst/>
                        </a:rPr>
                        <a:t> </a:t>
                      </a:r>
                      <a:endParaRPr lang="en-ZA" sz="1200" b="1" i="0" u="none" strike="noStrike">
                        <a:effectLst/>
                        <a:latin typeface="Calibri" panose="020F0502020204030204" pitchFamily="34" charset="0"/>
                      </a:endParaRPr>
                    </a:p>
                  </a:txBody>
                  <a:tcPr marL="3613" marR="3613" marT="3613" marB="0" anchor="ctr"/>
                </a:tc>
                <a:tc gridSpan="7">
                  <a:txBody>
                    <a:bodyPr/>
                    <a:lstStyle/>
                    <a:p>
                      <a:pPr algn="ctr" fontAlgn="ctr"/>
                      <a:r>
                        <a:rPr lang="en-ZA" sz="1200" u="none" strike="noStrike">
                          <a:effectLst/>
                        </a:rPr>
                        <a:t>Male</a:t>
                      </a:r>
                      <a:endParaRPr lang="en-ZA" sz="1200" b="1" i="0" u="none" strike="noStrike">
                        <a:effectLst/>
                        <a:latin typeface="Calibri" panose="020F0502020204030204" pitchFamily="34" charset="0"/>
                      </a:endParaRPr>
                    </a:p>
                  </a:txBody>
                  <a:tcPr marL="3613" marR="3613" marT="3613" marB="0" anchor="ct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a:txBody>
                    <a:bodyPr/>
                    <a:lstStyle/>
                    <a:p>
                      <a:pPr algn="l" fontAlgn="ctr"/>
                      <a:r>
                        <a:rPr lang="en-ZA" sz="1200" u="none" strike="noStrike">
                          <a:effectLst/>
                        </a:rPr>
                        <a:t> </a:t>
                      </a:r>
                      <a:endParaRPr lang="en-ZA" sz="1200" b="1" i="0" u="none" strike="noStrike">
                        <a:effectLst/>
                        <a:latin typeface="Calibri" panose="020F0502020204030204" pitchFamily="34" charset="0"/>
                      </a:endParaRPr>
                    </a:p>
                  </a:txBody>
                  <a:tcPr marL="3613" marR="3613" marT="3613" marB="0" anchor="ctr"/>
                </a:tc>
                <a:tc gridSpan="7">
                  <a:txBody>
                    <a:bodyPr/>
                    <a:lstStyle/>
                    <a:p>
                      <a:pPr algn="ctr" fontAlgn="ctr"/>
                      <a:r>
                        <a:rPr lang="en-ZA" sz="1200" u="none" strike="noStrike">
                          <a:effectLst/>
                        </a:rPr>
                        <a:t>Other</a:t>
                      </a:r>
                      <a:endParaRPr lang="en-ZA" sz="1200" b="1" i="0" u="none" strike="noStrike">
                        <a:effectLst/>
                        <a:latin typeface="Calibri" panose="020F0502020204030204" pitchFamily="34" charset="0"/>
                      </a:endParaRPr>
                    </a:p>
                  </a:txBody>
                  <a:tcPr marL="3613" marR="3613" marT="3613" marB="0" anchor="ct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rowSpan="2">
                  <a:txBody>
                    <a:bodyPr/>
                    <a:lstStyle/>
                    <a:p>
                      <a:pPr algn="r" fontAlgn="b"/>
                      <a:r>
                        <a:rPr lang="en-ZA" sz="1200" u="none" strike="noStrike">
                          <a:effectLst/>
                        </a:rPr>
                        <a:t>Grand Total</a:t>
                      </a:r>
                      <a:endParaRPr lang="en-ZA" sz="1200" b="1" i="0" u="none" strike="noStrike">
                        <a:effectLst/>
                        <a:latin typeface="Calibri" panose="020F0502020204030204" pitchFamily="34" charset="0"/>
                      </a:endParaRPr>
                    </a:p>
                  </a:txBody>
                  <a:tcPr marL="3613" marR="3613" marT="3613" marB="0" anchor="b"/>
                </a:tc>
                <a:extLst>
                  <a:ext uri="{0D108BD9-81ED-4DB2-BD59-A6C34878D82A}">
                    <a16:rowId xmlns:a16="http://schemas.microsoft.com/office/drawing/2014/main" val="98539899"/>
                  </a:ext>
                </a:extLst>
              </a:tr>
              <a:tr h="283494">
                <a:tc vMerge="1">
                  <a:txBody>
                    <a:bodyPr/>
                    <a:lstStyle/>
                    <a:p>
                      <a:endParaRPr lang="en-ZA"/>
                    </a:p>
                  </a:txBody>
                  <a:tcPr/>
                </a:tc>
                <a:tc vMerge="1">
                  <a:txBody>
                    <a:bodyPr/>
                    <a:lstStyle/>
                    <a:p>
                      <a:endParaRPr lang="en-ZA"/>
                    </a:p>
                  </a:txBody>
                  <a:tcPr/>
                </a:tc>
                <a:tc>
                  <a:txBody>
                    <a:bodyPr/>
                    <a:lstStyle/>
                    <a:p>
                      <a:pPr algn="ctr" fontAlgn="b"/>
                      <a:r>
                        <a:rPr lang="en-ZA" sz="1200" u="none" strike="noStrike">
                          <a:effectLst/>
                        </a:rPr>
                        <a:t>0-4</a:t>
                      </a:r>
                      <a:endParaRPr lang="en-ZA" sz="1200" b="1" i="0" u="none" strike="noStrike">
                        <a:effectLst/>
                        <a:latin typeface="Calibri" panose="020F0502020204030204" pitchFamily="34" charset="0"/>
                      </a:endParaRPr>
                    </a:p>
                  </a:txBody>
                  <a:tcPr marL="3613" marR="3613" marT="3613" marB="0" anchor="b"/>
                </a:tc>
                <a:tc>
                  <a:txBody>
                    <a:bodyPr/>
                    <a:lstStyle/>
                    <a:p>
                      <a:pPr algn="ctr" fontAlgn="b"/>
                      <a:r>
                        <a:rPr lang="en-ZA" sz="1200" u="none" strike="noStrike">
                          <a:effectLst/>
                        </a:rPr>
                        <a:t>5-11</a:t>
                      </a:r>
                      <a:endParaRPr lang="en-ZA" sz="1200" b="1" i="0" u="none" strike="noStrike">
                        <a:effectLst/>
                        <a:latin typeface="Calibri" panose="020F0502020204030204" pitchFamily="34" charset="0"/>
                      </a:endParaRPr>
                    </a:p>
                  </a:txBody>
                  <a:tcPr marL="3613" marR="3613" marT="3613" marB="0" anchor="b"/>
                </a:tc>
                <a:tc>
                  <a:txBody>
                    <a:bodyPr/>
                    <a:lstStyle/>
                    <a:p>
                      <a:pPr algn="ctr" fontAlgn="b"/>
                      <a:r>
                        <a:rPr lang="en-ZA" sz="1200" u="none" strike="noStrike">
                          <a:effectLst/>
                        </a:rPr>
                        <a:t>12-17</a:t>
                      </a:r>
                      <a:endParaRPr lang="en-ZA" sz="1200" b="1" i="0" u="none" strike="noStrike">
                        <a:effectLst/>
                        <a:latin typeface="Calibri" panose="020F0502020204030204" pitchFamily="34" charset="0"/>
                      </a:endParaRPr>
                    </a:p>
                  </a:txBody>
                  <a:tcPr marL="3613" marR="3613" marT="3613" marB="0" anchor="b"/>
                </a:tc>
                <a:tc>
                  <a:txBody>
                    <a:bodyPr/>
                    <a:lstStyle/>
                    <a:p>
                      <a:pPr algn="ctr" fontAlgn="b"/>
                      <a:r>
                        <a:rPr lang="en-ZA" sz="1200" u="none" strike="noStrike">
                          <a:effectLst/>
                        </a:rPr>
                        <a:t>18-59</a:t>
                      </a:r>
                      <a:endParaRPr lang="en-ZA" sz="1200" b="1" i="0" u="none" strike="noStrike">
                        <a:effectLst/>
                        <a:latin typeface="Calibri" panose="020F0502020204030204" pitchFamily="34" charset="0"/>
                      </a:endParaRPr>
                    </a:p>
                  </a:txBody>
                  <a:tcPr marL="3613" marR="3613" marT="3613" marB="0" anchor="b"/>
                </a:tc>
                <a:tc>
                  <a:txBody>
                    <a:bodyPr/>
                    <a:lstStyle/>
                    <a:p>
                      <a:pPr algn="ctr" fontAlgn="b"/>
                      <a:r>
                        <a:rPr lang="en-ZA" sz="1200" u="none" strike="noStrike">
                          <a:effectLst/>
                        </a:rPr>
                        <a:t>60+</a:t>
                      </a:r>
                      <a:endParaRPr lang="en-ZA" sz="1200" b="1" i="0" u="none" strike="noStrike">
                        <a:effectLst/>
                        <a:latin typeface="Calibri" panose="020F0502020204030204" pitchFamily="34" charset="0"/>
                      </a:endParaRPr>
                    </a:p>
                  </a:txBody>
                  <a:tcPr marL="3613" marR="3613" marT="3613" marB="0" anchor="b"/>
                </a:tc>
                <a:tc>
                  <a:txBody>
                    <a:bodyPr/>
                    <a:lstStyle/>
                    <a:p>
                      <a:pPr algn="ctr" fontAlgn="b"/>
                      <a:r>
                        <a:rPr lang="en-ZA" sz="1200" u="none" strike="noStrike">
                          <a:effectLst/>
                        </a:rPr>
                        <a:t>Unkn.</a:t>
                      </a:r>
                      <a:endParaRPr lang="en-ZA" sz="1200" b="1" i="0" u="none" strike="noStrike">
                        <a:effectLst/>
                        <a:latin typeface="Calibri" panose="020F0502020204030204" pitchFamily="34" charset="0"/>
                      </a:endParaRPr>
                    </a:p>
                  </a:txBody>
                  <a:tcPr marL="3613" marR="3613" marT="3613" marB="0" anchor="b"/>
                </a:tc>
                <a:tc>
                  <a:txBody>
                    <a:bodyPr/>
                    <a:lstStyle/>
                    <a:p>
                      <a:pPr algn="ctr" fontAlgn="b"/>
                      <a:r>
                        <a:rPr lang="en-ZA" sz="1200" u="none" strike="noStrike">
                          <a:effectLst/>
                        </a:rPr>
                        <a:t>Total</a:t>
                      </a:r>
                      <a:endParaRPr lang="en-ZA" sz="1200" b="1" i="0" u="none" strike="noStrike">
                        <a:effectLst/>
                        <a:latin typeface="Calibri" panose="020F0502020204030204" pitchFamily="34" charset="0"/>
                      </a:endParaRPr>
                    </a:p>
                  </a:txBody>
                  <a:tcPr marL="3613" marR="3613" marT="3613" marB="0" anchor="b"/>
                </a:tc>
                <a:tc>
                  <a:txBody>
                    <a:bodyPr/>
                    <a:lstStyle/>
                    <a:p>
                      <a:pPr algn="l" fontAlgn="ctr"/>
                      <a:r>
                        <a:rPr lang="en-ZA" sz="1200" u="none" strike="noStrike">
                          <a:effectLst/>
                        </a:rPr>
                        <a:t> </a:t>
                      </a:r>
                      <a:endParaRPr lang="en-ZA" sz="1200" b="1" i="0" u="none" strike="noStrike">
                        <a:effectLst/>
                        <a:latin typeface="Calibri" panose="020F0502020204030204" pitchFamily="34" charset="0"/>
                      </a:endParaRPr>
                    </a:p>
                  </a:txBody>
                  <a:tcPr marL="3613" marR="3613" marT="3613" marB="0" anchor="ctr"/>
                </a:tc>
                <a:tc>
                  <a:txBody>
                    <a:bodyPr/>
                    <a:lstStyle/>
                    <a:p>
                      <a:pPr algn="ctr" fontAlgn="b"/>
                      <a:r>
                        <a:rPr lang="en-ZA" sz="1200" u="none" strike="noStrike">
                          <a:effectLst/>
                        </a:rPr>
                        <a:t>0-4</a:t>
                      </a:r>
                      <a:endParaRPr lang="en-ZA" sz="1200" b="1" i="0" u="none" strike="noStrike">
                        <a:effectLst/>
                        <a:latin typeface="Calibri" panose="020F0502020204030204" pitchFamily="34" charset="0"/>
                      </a:endParaRPr>
                    </a:p>
                  </a:txBody>
                  <a:tcPr marL="3613" marR="3613" marT="3613" marB="0" anchor="b"/>
                </a:tc>
                <a:tc>
                  <a:txBody>
                    <a:bodyPr/>
                    <a:lstStyle/>
                    <a:p>
                      <a:pPr algn="ctr" fontAlgn="b"/>
                      <a:r>
                        <a:rPr lang="en-ZA" sz="1200" u="none" strike="noStrike">
                          <a:effectLst/>
                        </a:rPr>
                        <a:t>5-11</a:t>
                      </a:r>
                      <a:endParaRPr lang="en-ZA" sz="1200" b="1" i="0" u="none" strike="noStrike">
                        <a:effectLst/>
                        <a:latin typeface="Calibri" panose="020F0502020204030204" pitchFamily="34" charset="0"/>
                      </a:endParaRPr>
                    </a:p>
                  </a:txBody>
                  <a:tcPr marL="3613" marR="3613" marT="3613" marB="0" anchor="b"/>
                </a:tc>
                <a:tc>
                  <a:txBody>
                    <a:bodyPr/>
                    <a:lstStyle/>
                    <a:p>
                      <a:pPr algn="ctr" fontAlgn="b"/>
                      <a:r>
                        <a:rPr lang="en-ZA" sz="1200" u="none" strike="noStrike">
                          <a:effectLst/>
                        </a:rPr>
                        <a:t>12-17</a:t>
                      </a:r>
                      <a:endParaRPr lang="en-ZA" sz="1200" b="1" i="0" u="none" strike="noStrike">
                        <a:effectLst/>
                        <a:latin typeface="Calibri" panose="020F0502020204030204" pitchFamily="34" charset="0"/>
                      </a:endParaRPr>
                    </a:p>
                  </a:txBody>
                  <a:tcPr marL="3613" marR="3613" marT="3613" marB="0" anchor="b"/>
                </a:tc>
                <a:tc>
                  <a:txBody>
                    <a:bodyPr/>
                    <a:lstStyle/>
                    <a:p>
                      <a:pPr algn="ctr" fontAlgn="b"/>
                      <a:r>
                        <a:rPr lang="en-ZA" sz="1200" u="none" strike="noStrike">
                          <a:effectLst/>
                        </a:rPr>
                        <a:t>18-59</a:t>
                      </a:r>
                      <a:endParaRPr lang="en-ZA" sz="1200" b="1" i="0" u="none" strike="noStrike">
                        <a:effectLst/>
                        <a:latin typeface="Calibri" panose="020F0502020204030204" pitchFamily="34" charset="0"/>
                      </a:endParaRPr>
                    </a:p>
                  </a:txBody>
                  <a:tcPr marL="3613" marR="3613" marT="3613" marB="0" anchor="b"/>
                </a:tc>
                <a:tc>
                  <a:txBody>
                    <a:bodyPr/>
                    <a:lstStyle/>
                    <a:p>
                      <a:pPr algn="ctr" fontAlgn="b"/>
                      <a:r>
                        <a:rPr lang="en-ZA" sz="1200" u="none" strike="noStrike">
                          <a:effectLst/>
                        </a:rPr>
                        <a:t>60+</a:t>
                      </a:r>
                      <a:endParaRPr lang="en-ZA" sz="1200" b="1" i="0" u="none" strike="noStrike">
                        <a:effectLst/>
                        <a:latin typeface="Calibri" panose="020F0502020204030204" pitchFamily="34" charset="0"/>
                      </a:endParaRPr>
                    </a:p>
                  </a:txBody>
                  <a:tcPr marL="3613" marR="3613" marT="3613" marB="0" anchor="b"/>
                </a:tc>
                <a:tc>
                  <a:txBody>
                    <a:bodyPr/>
                    <a:lstStyle/>
                    <a:p>
                      <a:pPr algn="ctr" fontAlgn="b"/>
                      <a:r>
                        <a:rPr lang="en-ZA" sz="1200" u="none" strike="noStrike">
                          <a:effectLst/>
                        </a:rPr>
                        <a:t>Unkn</a:t>
                      </a:r>
                      <a:endParaRPr lang="en-ZA" sz="1200" b="1" i="0" u="none" strike="noStrike">
                        <a:effectLst/>
                        <a:latin typeface="Calibri" panose="020F0502020204030204" pitchFamily="34" charset="0"/>
                      </a:endParaRPr>
                    </a:p>
                  </a:txBody>
                  <a:tcPr marL="3613" marR="3613" marT="3613" marB="0" anchor="b"/>
                </a:tc>
                <a:tc>
                  <a:txBody>
                    <a:bodyPr/>
                    <a:lstStyle/>
                    <a:p>
                      <a:pPr algn="ctr" fontAlgn="b"/>
                      <a:r>
                        <a:rPr lang="en-ZA" sz="1200" u="none" strike="noStrike">
                          <a:effectLst/>
                        </a:rPr>
                        <a:t>Total</a:t>
                      </a:r>
                      <a:endParaRPr lang="en-ZA" sz="1200" b="1" i="0" u="none" strike="noStrike">
                        <a:effectLst/>
                        <a:latin typeface="Calibri" panose="020F0502020204030204" pitchFamily="34" charset="0"/>
                      </a:endParaRPr>
                    </a:p>
                  </a:txBody>
                  <a:tcPr marL="3613" marR="3613" marT="3613" marB="0" anchor="b"/>
                </a:tc>
                <a:tc>
                  <a:txBody>
                    <a:bodyPr/>
                    <a:lstStyle/>
                    <a:p>
                      <a:pPr algn="l" fontAlgn="ctr"/>
                      <a:r>
                        <a:rPr lang="en-ZA" sz="1200" u="none" strike="noStrike">
                          <a:effectLst/>
                        </a:rPr>
                        <a:t> </a:t>
                      </a:r>
                      <a:endParaRPr lang="en-ZA" sz="1200" b="1" i="0" u="none" strike="noStrike">
                        <a:effectLst/>
                        <a:latin typeface="Calibri" panose="020F0502020204030204" pitchFamily="34" charset="0"/>
                      </a:endParaRPr>
                    </a:p>
                  </a:txBody>
                  <a:tcPr marL="3613" marR="3613" marT="3613" marB="0" anchor="ctr"/>
                </a:tc>
                <a:tc>
                  <a:txBody>
                    <a:bodyPr/>
                    <a:lstStyle/>
                    <a:p>
                      <a:pPr algn="ctr" fontAlgn="b"/>
                      <a:r>
                        <a:rPr lang="en-ZA" sz="1200" u="none" strike="noStrike">
                          <a:effectLst/>
                        </a:rPr>
                        <a:t>0-4</a:t>
                      </a:r>
                      <a:endParaRPr lang="en-ZA" sz="1200" b="1" i="0" u="none" strike="noStrike">
                        <a:effectLst/>
                        <a:latin typeface="Calibri" panose="020F0502020204030204" pitchFamily="34" charset="0"/>
                      </a:endParaRPr>
                    </a:p>
                  </a:txBody>
                  <a:tcPr marL="3613" marR="3613" marT="3613" marB="0" anchor="b"/>
                </a:tc>
                <a:tc>
                  <a:txBody>
                    <a:bodyPr/>
                    <a:lstStyle/>
                    <a:p>
                      <a:pPr algn="ctr" fontAlgn="b"/>
                      <a:r>
                        <a:rPr lang="en-ZA" sz="1200" u="none" strike="noStrike">
                          <a:effectLst/>
                        </a:rPr>
                        <a:t>5-11</a:t>
                      </a:r>
                      <a:endParaRPr lang="en-ZA" sz="1200" b="1" i="0" u="none" strike="noStrike">
                        <a:effectLst/>
                        <a:latin typeface="Calibri" panose="020F0502020204030204" pitchFamily="34" charset="0"/>
                      </a:endParaRPr>
                    </a:p>
                  </a:txBody>
                  <a:tcPr marL="3613" marR="3613" marT="3613" marB="0" anchor="b"/>
                </a:tc>
                <a:tc>
                  <a:txBody>
                    <a:bodyPr/>
                    <a:lstStyle/>
                    <a:p>
                      <a:pPr algn="ctr" fontAlgn="b"/>
                      <a:r>
                        <a:rPr lang="en-ZA" sz="1200" u="none" strike="noStrike">
                          <a:effectLst/>
                        </a:rPr>
                        <a:t>12-17</a:t>
                      </a:r>
                      <a:endParaRPr lang="en-ZA" sz="1200" b="1" i="0" u="none" strike="noStrike">
                        <a:effectLst/>
                        <a:latin typeface="Calibri" panose="020F0502020204030204" pitchFamily="34" charset="0"/>
                      </a:endParaRPr>
                    </a:p>
                  </a:txBody>
                  <a:tcPr marL="3613" marR="3613" marT="3613" marB="0" anchor="b"/>
                </a:tc>
                <a:tc>
                  <a:txBody>
                    <a:bodyPr/>
                    <a:lstStyle/>
                    <a:p>
                      <a:pPr algn="ctr" fontAlgn="b"/>
                      <a:r>
                        <a:rPr lang="en-ZA" sz="1200" u="none" strike="noStrike">
                          <a:effectLst/>
                        </a:rPr>
                        <a:t>18-59</a:t>
                      </a:r>
                      <a:endParaRPr lang="en-ZA" sz="1200" b="1" i="0" u="none" strike="noStrike">
                        <a:effectLst/>
                        <a:latin typeface="Calibri" panose="020F0502020204030204" pitchFamily="34" charset="0"/>
                      </a:endParaRPr>
                    </a:p>
                  </a:txBody>
                  <a:tcPr marL="3613" marR="3613" marT="3613" marB="0" anchor="b"/>
                </a:tc>
                <a:tc>
                  <a:txBody>
                    <a:bodyPr/>
                    <a:lstStyle/>
                    <a:p>
                      <a:pPr algn="ctr" fontAlgn="b"/>
                      <a:r>
                        <a:rPr lang="en-ZA" sz="1200" u="none" strike="noStrike">
                          <a:effectLst/>
                        </a:rPr>
                        <a:t>60+</a:t>
                      </a:r>
                      <a:endParaRPr lang="en-ZA" sz="1200" b="1" i="0" u="none" strike="noStrike">
                        <a:effectLst/>
                        <a:latin typeface="Calibri" panose="020F0502020204030204" pitchFamily="34" charset="0"/>
                      </a:endParaRPr>
                    </a:p>
                  </a:txBody>
                  <a:tcPr marL="3613" marR="3613" marT="3613" marB="0" anchor="b"/>
                </a:tc>
                <a:tc>
                  <a:txBody>
                    <a:bodyPr/>
                    <a:lstStyle/>
                    <a:p>
                      <a:pPr algn="ctr" fontAlgn="b"/>
                      <a:r>
                        <a:rPr lang="en-ZA" sz="1200" u="none" strike="noStrike">
                          <a:effectLst/>
                        </a:rPr>
                        <a:t>Unkn</a:t>
                      </a:r>
                      <a:endParaRPr lang="en-ZA" sz="1200" b="1" i="0" u="none" strike="noStrike">
                        <a:effectLst/>
                        <a:latin typeface="Calibri" panose="020F0502020204030204" pitchFamily="34" charset="0"/>
                      </a:endParaRPr>
                    </a:p>
                  </a:txBody>
                  <a:tcPr marL="3613" marR="3613" marT="3613" marB="0" anchor="b"/>
                </a:tc>
                <a:tc>
                  <a:txBody>
                    <a:bodyPr/>
                    <a:lstStyle/>
                    <a:p>
                      <a:pPr algn="ctr" fontAlgn="b"/>
                      <a:r>
                        <a:rPr lang="en-ZA" sz="1200" u="none" strike="noStrike">
                          <a:effectLst/>
                        </a:rPr>
                        <a:t>Total</a:t>
                      </a:r>
                      <a:endParaRPr lang="en-ZA" sz="1200" b="1" i="0" u="none" strike="noStrike">
                        <a:effectLst/>
                        <a:latin typeface="Calibri" panose="020F0502020204030204" pitchFamily="34" charset="0"/>
                      </a:endParaRPr>
                    </a:p>
                  </a:txBody>
                  <a:tcPr marL="3613" marR="3613" marT="3613" marB="0" anchor="b"/>
                </a:tc>
                <a:tc vMerge="1">
                  <a:txBody>
                    <a:bodyPr/>
                    <a:lstStyle/>
                    <a:p>
                      <a:endParaRPr lang="en-ZA"/>
                    </a:p>
                  </a:txBody>
                  <a:tcPr/>
                </a:tc>
                <a:extLst>
                  <a:ext uri="{0D108BD9-81ED-4DB2-BD59-A6C34878D82A}">
                    <a16:rowId xmlns:a16="http://schemas.microsoft.com/office/drawing/2014/main" val="922731674"/>
                  </a:ext>
                </a:extLst>
              </a:tr>
              <a:tr h="198105">
                <a:tc gridSpan="26">
                  <a:txBody>
                    <a:bodyPr/>
                    <a:lstStyle/>
                    <a:p>
                      <a:pPr algn="l" fontAlgn="b"/>
                      <a:r>
                        <a:rPr lang="en-ZA" sz="1200" u="none" strike="noStrike">
                          <a:effectLst/>
                        </a:rPr>
                        <a:t> </a:t>
                      </a:r>
                      <a:endParaRPr lang="en-ZA" sz="1200" b="1" i="1" u="none" strike="noStrike">
                        <a:effectLst/>
                        <a:latin typeface="Calibri" panose="020F0502020204030204" pitchFamily="34" charset="0"/>
                      </a:endParaRPr>
                    </a:p>
                  </a:txBody>
                  <a:tcPr marL="3613" marR="3613" marT="3613" marB="0" anchor="b"/>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272865654"/>
                  </a:ext>
                </a:extLst>
              </a:tr>
              <a:tr h="198105">
                <a:tc>
                  <a:txBody>
                    <a:bodyPr/>
                    <a:lstStyle/>
                    <a:p>
                      <a:pPr algn="l"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l"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1</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1</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3</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12</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35</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52</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1</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4</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4</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9</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1</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15</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34</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86</a:t>
                      </a:r>
                      <a:endParaRPr lang="en-ZA" sz="1200" b="0" i="0" u="none" strike="noStrike">
                        <a:effectLst/>
                        <a:latin typeface="Calibri" panose="020F0502020204030204" pitchFamily="34" charset="0"/>
                      </a:endParaRPr>
                    </a:p>
                  </a:txBody>
                  <a:tcPr marL="3613" marR="3613" marT="3613" marB="0" anchor="ctr"/>
                </a:tc>
                <a:extLst>
                  <a:ext uri="{0D108BD9-81ED-4DB2-BD59-A6C34878D82A}">
                    <a16:rowId xmlns:a16="http://schemas.microsoft.com/office/drawing/2014/main" val="3922569225"/>
                  </a:ext>
                </a:extLst>
              </a:tr>
              <a:tr h="198105">
                <a:tc>
                  <a:txBody>
                    <a:bodyPr/>
                    <a:lstStyle/>
                    <a:p>
                      <a:pPr algn="l"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l" fontAlgn="ctr"/>
                      <a:r>
                        <a:rPr lang="en-ZA" sz="1200" u="none" strike="noStrike">
                          <a:effectLst/>
                        </a:rPr>
                        <a:t>Botswana</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2</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2</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4</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4</a:t>
                      </a:r>
                      <a:endParaRPr lang="en-ZA" sz="1200" b="0" i="0" u="none" strike="noStrike">
                        <a:effectLst/>
                        <a:latin typeface="Calibri" panose="020F0502020204030204" pitchFamily="34" charset="0"/>
                      </a:endParaRPr>
                    </a:p>
                  </a:txBody>
                  <a:tcPr marL="3613" marR="3613" marT="3613" marB="0" anchor="ctr"/>
                </a:tc>
                <a:extLst>
                  <a:ext uri="{0D108BD9-81ED-4DB2-BD59-A6C34878D82A}">
                    <a16:rowId xmlns:a16="http://schemas.microsoft.com/office/drawing/2014/main" val="3177450558"/>
                  </a:ext>
                </a:extLst>
              </a:tr>
              <a:tr h="198105">
                <a:tc>
                  <a:txBody>
                    <a:bodyPr/>
                    <a:lstStyle/>
                    <a:p>
                      <a:pPr algn="l"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l" fontAlgn="ctr"/>
                      <a:r>
                        <a:rPr lang="en-ZA" sz="1200" u="none" strike="noStrike">
                          <a:effectLst/>
                        </a:rPr>
                        <a:t>Burundi</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3</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3</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6</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1</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1</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7</a:t>
                      </a:r>
                      <a:endParaRPr lang="en-ZA" sz="1200" b="0" i="0" u="none" strike="noStrike">
                        <a:effectLst/>
                        <a:latin typeface="Calibri" panose="020F0502020204030204" pitchFamily="34" charset="0"/>
                      </a:endParaRPr>
                    </a:p>
                  </a:txBody>
                  <a:tcPr marL="3613" marR="3613" marT="3613" marB="0" anchor="ctr"/>
                </a:tc>
                <a:extLst>
                  <a:ext uri="{0D108BD9-81ED-4DB2-BD59-A6C34878D82A}">
                    <a16:rowId xmlns:a16="http://schemas.microsoft.com/office/drawing/2014/main" val="3256654212"/>
                  </a:ext>
                </a:extLst>
              </a:tr>
              <a:tr h="198105">
                <a:tc>
                  <a:txBody>
                    <a:bodyPr/>
                    <a:lstStyle/>
                    <a:p>
                      <a:pPr algn="l"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l" fontAlgn="ctr"/>
                      <a:r>
                        <a:rPr lang="en-ZA" sz="1200" u="none" strike="noStrike">
                          <a:effectLst/>
                        </a:rPr>
                        <a:t>Cameroon</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1</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1</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1</a:t>
                      </a:r>
                      <a:endParaRPr lang="en-ZA" sz="1200" b="0" i="0" u="none" strike="noStrike">
                        <a:effectLst/>
                        <a:latin typeface="Calibri" panose="020F0502020204030204" pitchFamily="34" charset="0"/>
                      </a:endParaRPr>
                    </a:p>
                  </a:txBody>
                  <a:tcPr marL="3613" marR="3613" marT="3613" marB="0" anchor="ctr"/>
                </a:tc>
                <a:extLst>
                  <a:ext uri="{0D108BD9-81ED-4DB2-BD59-A6C34878D82A}">
                    <a16:rowId xmlns:a16="http://schemas.microsoft.com/office/drawing/2014/main" val="534487250"/>
                  </a:ext>
                </a:extLst>
              </a:tr>
              <a:tr h="198105">
                <a:tc>
                  <a:txBody>
                    <a:bodyPr/>
                    <a:lstStyle/>
                    <a:p>
                      <a:pPr algn="l"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l" fontAlgn="ctr"/>
                      <a:r>
                        <a:rPr lang="en-ZA" sz="1200" u="none" strike="noStrike">
                          <a:effectLst/>
                        </a:rPr>
                        <a:t>Canada</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1</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1</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2</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2</a:t>
                      </a:r>
                      <a:endParaRPr lang="en-ZA" sz="1200" b="0" i="0" u="none" strike="noStrike">
                        <a:effectLst/>
                        <a:latin typeface="Calibri" panose="020F0502020204030204" pitchFamily="34" charset="0"/>
                      </a:endParaRPr>
                    </a:p>
                  </a:txBody>
                  <a:tcPr marL="3613" marR="3613" marT="3613" marB="0" anchor="ctr"/>
                </a:tc>
                <a:extLst>
                  <a:ext uri="{0D108BD9-81ED-4DB2-BD59-A6C34878D82A}">
                    <a16:rowId xmlns:a16="http://schemas.microsoft.com/office/drawing/2014/main" val="2429209959"/>
                  </a:ext>
                </a:extLst>
              </a:tr>
              <a:tr h="198105">
                <a:tc>
                  <a:txBody>
                    <a:bodyPr/>
                    <a:lstStyle/>
                    <a:p>
                      <a:pPr algn="l"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l" fontAlgn="ctr"/>
                      <a:r>
                        <a:rPr lang="en-ZA" sz="1200" u="none" strike="noStrike">
                          <a:effectLst/>
                        </a:rPr>
                        <a:t>DRC</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7</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1</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2</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15</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25</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9</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3</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4</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16</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41</a:t>
                      </a:r>
                      <a:endParaRPr lang="en-ZA" sz="1200" b="0" i="0" u="none" strike="noStrike">
                        <a:effectLst/>
                        <a:latin typeface="Calibri" panose="020F0502020204030204" pitchFamily="34" charset="0"/>
                      </a:endParaRPr>
                    </a:p>
                  </a:txBody>
                  <a:tcPr marL="3613" marR="3613" marT="3613" marB="0" anchor="ctr"/>
                </a:tc>
                <a:extLst>
                  <a:ext uri="{0D108BD9-81ED-4DB2-BD59-A6C34878D82A}">
                    <a16:rowId xmlns:a16="http://schemas.microsoft.com/office/drawing/2014/main" val="129077861"/>
                  </a:ext>
                </a:extLst>
              </a:tr>
              <a:tr h="198105">
                <a:tc>
                  <a:txBody>
                    <a:bodyPr/>
                    <a:lstStyle/>
                    <a:p>
                      <a:pPr algn="l"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l" fontAlgn="ctr"/>
                      <a:r>
                        <a:rPr lang="en-ZA" sz="1200" u="none" strike="noStrike">
                          <a:effectLst/>
                        </a:rPr>
                        <a:t>Ethiopia</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3</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3</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6</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3</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1</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4</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10</a:t>
                      </a:r>
                      <a:endParaRPr lang="en-ZA" sz="1200" b="0" i="0" u="none" strike="noStrike">
                        <a:effectLst/>
                        <a:latin typeface="Calibri" panose="020F0502020204030204" pitchFamily="34" charset="0"/>
                      </a:endParaRPr>
                    </a:p>
                  </a:txBody>
                  <a:tcPr marL="3613" marR="3613" marT="3613" marB="0" anchor="ctr"/>
                </a:tc>
                <a:extLst>
                  <a:ext uri="{0D108BD9-81ED-4DB2-BD59-A6C34878D82A}">
                    <a16:rowId xmlns:a16="http://schemas.microsoft.com/office/drawing/2014/main" val="120498167"/>
                  </a:ext>
                </a:extLst>
              </a:tr>
              <a:tr h="198105">
                <a:tc>
                  <a:txBody>
                    <a:bodyPr/>
                    <a:lstStyle/>
                    <a:p>
                      <a:pPr algn="l"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l" fontAlgn="ctr"/>
                      <a:r>
                        <a:rPr lang="en-ZA" sz="1200" u="none" strike="noStrike">
                          <a:effectLst/>
                        </a:rPr>
                        <a:t>France</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1</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1</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1</a:t>
                      </a:r>
                      <a:endParaRPr lang="en-ZA" sz="1200" b="0" i="0" u="none" strike="noStrike">
                        <a:effectLst/>
                        <a:latin typeface="Calibri" panose="020F0502020204030204" pitchFamily="34" charset="0"/>
                      </a:endParaRPr>
                    </a:p>
                  </a:txBody>
                  <a:tcPr marL="3613" marR="3613" marT="3613" marB="0" anchor="ctr"/>
                </a:tc>
                <a:extLst>
                  <a:ext uri="{0D108BD9-81ED-4DB2-BD59-A6C34878D82A}">
                    <a16:rowId xmlns:a16="http://schemas.microsoft.com/office/drawing/2014/main" val="1857015776"/>
                  </a:ext>
                </a:extLst>
              </a:tr>
              <a:tr h="198105">
                <a:tc>
                  <a:txBody>
                    <a:bodyPr/>
                    <a:lstStyle/>
                    <a:p>
                      <a:pPr algn="l"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l" fontAlgn="ctr"/>
                      <a:r>
                        <a:rPr lang="en-ZA" sz="1200" u="none" strike="noStrike">
                          <a:effectLst/>
                        </a:rPr>
                        <a:t>Ghana</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1</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2</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3</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2</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2</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5</a:t>
                      </a:r>
                      <a:endParaRPr lang="en-ZA" sz="1200" b="0" i="0" u="none" strike="noStrike">
                        <a:effectLst/>
                        <a:latin typeface="Calibri" panose="020F0502020204030204" pitchFamily="34" charset="0"/>
                      </a:endParaRPr>
                    </a:p>
                  </a:txBody>
                  <a:tcPr marL="3613" marR="3613" marT="3613" marB="0" anchor="ctr"/>
                </a:tc>
                <a:extLst>
                  <a:ext uri="{0D108BD9-81ED-4DB2-BD59-A6C34878D82A}">
                    <a16:rowId xmlns:a16="http://schemas.microsoft.com/office/drawing/2014/main" val="529271618"/>
                  </a:ext>
                </a:extLst>
              </a:tr>
              <a:tr h="198105">
                <a:tc>
                  <a:txBody>
                    <a:bodyPr/>
                    <a:lstStyle/>
                    <a:p>
                      <a:pPr algn="l"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l" fontAlgn="ctr"/>
                      <a:r>
                        <a:rPr lang="en-ZA" sz="1200" u="none" strike="noStrike">
                          <a:effectLst/>
                        </a:rPr>
                        <a:t>India</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1</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1</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2</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2</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3</a:t>
                      </a:r>
                      <a:endParaRPr lang="en-ZA" sz="1200" b="0" i="0" u="none" strike="noStrike">
                        <a:effectLst/>
                        <a:latin typeface="Calibri" panose="020F0502020204030204" pitchFamily="34" charset="0"/>
                      </a:endParaRPr>
                    </a:p>
                  </a:txBody>
                  <a:tcPr marL="3613" marR="3613" marT="3613" marB="0" anchor="ctr"/>
                </a:tc>
                <a:extLst>
                  <a:ext uri="{0D108BD9-81ED-4DB2-BD59-A6C34878D82A}">
                    <a16:rowId xmlns:a16="http://schemas.microsoft.com/office/drawing/2014/main" val="41773706"/>
                  </a:ext>
                </a:extLst>
              </a:tr>
              <a:tr h="198105">
                <a:tc>
                  <a:txBody>
                    <a:bodyPr/>
                    <a:lstStyle/>
                    <a:p>
                      <a:pPr algn="l"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l" fontAlgn="ctr"/>
                      <a:r>
                        <a:rPr lang="en-ZA" sz="1200" u="none" strike="noStrike">
                          <a:effectLst/>
                        </a:rPr>
                        <a:t>Ivory Coast</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2</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2</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2</a:t>
                      </a:r>
                      <a:endParaRPr lang="en-ZA" sz="1200" b="0" i="0" u="none" strike="noStrike">
                        <a:effectLst/>
                        <a:latin typeface="Calibri" panose="020F0502020204030204" pitchFamily="34" charset="0"/>
                      </a:endParaRPr>
                    </a:p>
                  </a:txBody>
                  <a:tcPr marL="3613" marR="3613" marT="3613" marB="0" anchor="ctr"/>
                </a:tc>
                <a:extLst>
                  <a:ext uri="{0D108BD9-81ED-4DB2-BD59-A6C34878D82A}">
                    <a16:rowId xmlns:a16="http://schemas.microsoft.com/office/drawing/2014/main" val="1486124019"/>
                  </a:ext>
                </a:extLst>
              </a:tr>
              <a:tr h="198105">
                <a:tc>
                  <a:txBody>
                    <a:bodyPr/>
                    <a:lstStyle/>
                    <a:p>
                      <a:pPr algn="l"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l" fontAlgn="ctr"/>
                      <a:r>
                        <a:rPr lang="en-ZA" sz="1200" u="none" strike="noStrike">
                          <a:effectLst/>
                        </a:rPr>
                        <a:t>Kenya</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1</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1</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1</a:t>
                      </a:r>
                      <a:endParaRPr lang="en-ZA" sz="1200" b="0" i="0" u="none" strike="noStrike">
                        <a:effectLst/>
                        <a:latin typeface="Calibri" panose="020F0502020204030204" pitchFamily="34" charset="0"/>
                      </a:endParaRPr>
                    </a:p>
                  </a:txBody>
                  <a:tcPr marL="3613" marR="3613" marT="3613" marB="0" anchor="ctr"/>
                </a:tc>
                <a:extLst>
                  <a:ext uri="{0D108BD9-81ED-4DB2-BD59-A6C34878D82A}">
                    <a16:rowId xmlns:a16="http://schemas.microsoft.com/office/drawing/2014/main" val="3353379098"/>
                  </a:ext>
                </a:extLst>
              </a:tr>
              <a:tr h="198105">
                <a:tc>
                  <a:txBody>
                    <a:bodyPr/>
                    <a:lstStyle/>
                    <a:p>
                      <a:pPr algn="l"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l" fontAlgn="ctr"/>
                      <a:r>
                        <a:rPr lang="en-ZA" sz="1200" u="none" strike="noStrike" dirty="0">
                          <a:effectLst/>
                        </a:rPr>
                        <a:t>Lesotho</a:t>
                      </a:r>
                      <a:endParaRPr lang="en-ZA" sz="1200" b="0" i="0" u="none" strike="noStrike" dirty="0">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8</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8</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27</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1</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2</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46</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1</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11</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8</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6</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26</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72</a:t>
                      </a:r>
                      <a:endParaRPr lang="en-ZA" sz="1200" b="0" i="0" u="none" strike="noStrike">
                        <a:effectLst/>
                        <a:latin typeface="Calibri" panose="020F0502020204030204" pitchFamily="34" charset="0"/>
                      </a:endParaRPr>
                    </a:p>
                  </a:txBody>
                  <a:tcPr marL="3613" marR="3613" marT="3613" marB="0" anchor="ctr"/>
                </a:tc>
                <a:extLst>
                  <a:ext uri="{0D108BD9-81ED-4DB2-BD59-A6C34878D82A}">
                    <a16:rowId xmlns:a16="http://schemas.microsoft.com/office/drawing/2014/main" val="599721753"/>
                  </a:ext>
                </a:extLst>
              </a:tr>
              <a:tr h="198105">
                <a:tc>
                  <a:txBody>
                    <a:bodyPr/>
                    <a:lstStyle/>
                    <a:p>
                      <a:pPr algn="l"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l" fontAlgn="ctr"/>
                      <a:r>
                        <a:rPr lang="en-ZA" sz="1200" u="none" strike="noStrike">
                          <a:effectLst/>
                        </a:rPr>
                        <a:t>Malawi</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5</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4</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9</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1</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5</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1</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7</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16</a:t>
                      </a:r>
                      <a:endParaRPr lang="en-ZA" sz="1200" b="0" i="0" u="none" strike="noStrike">
                        <a:effectLst/>
                        <a:latin typeface="Calibri" panose="020F0502020204030204" pitchFamily="34" charset="0"/>
                      </a:endParaRPr>
                    </a:p>
                  </a:txBody>
                  <a:tcPr marL="3613" marR="3613" marT="3613" marB="0" anchor="ctr"/>
                </a:tc>
                <a:extLst>
                  <a:ext uri="{0D108BD9-81ED-4DB2-BD59-A6C34878D82A}">
                    <a16:rowId xmlns:a16="http://schemas.microsoft.com/office/drawing/2014/main" val="1329029073"/>
                  </a:ext>
                </a:extLst>
              </a:tr>
              <a:tr h="198105">
                <a:tc>
                  <a:txBody>
                    <a:bodyPr/>
                    <a:lstStyle/>
                    <a:p>
                      <a:pPr algn="l"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l" fontAlgn="ctr"/>
                      <a:r>
                        <a:rPr lang="en-ZA" sz="1200" u="none" strike="noStrike">
                          <a:effectLst/>
                        </a:rPr>
                        <a:t>Mozambique</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4</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1</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24</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1</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2</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32</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3</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4</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2</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9</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41</a:t>
                      </a:r>
                      <a:endParaRPr lang="en-ZA" sz="1200" b="0" i="0" u="none" strike="noStrike">
                        <a:effectLst/>
                        <a:latin typeface="Calibri" panose="020F0502020204030204" pitchFamily="34" charset="0"/>
                      </a:endParaRPr>
                    </a:p>
                  </a:txBody>
                  <a:tcPr marL="3613" marR="3613" marT="3613" marB="0" anchor="ctr"/>
                </a:tc>
                <a:extLst>
                  <a:ext uri="{0D108BD9-81ED-4DB2-BD59-A6C34878D82A}">
                    <a16:rowId xmlns:a16="http://schemas.microsoft.com/office/drawing/2014/main" val="1610861468"/>
                  </a:ext>
                </a:extLst>
              </a:tr>
              <a:tr h="198105">
                <a:tc>
                  <a:txBody>
                    <a:bodyPr/>
                    <a:lstStyle/>
                    <a:p>
                      <a:pPr algn="l"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l" fontAlgn="ctr"/>
                      <a:r>
                        <a:rPr lang="en-ZA" sz="1200" u="none" strike="noStrike">
                          <a:effectLst/>
                        </a:rPr>
                        <a:t>Namibia</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1</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1</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1</a:t>
                      </a:r>
                      <a:endParaRPr lang="en-ZA" sz="1200" b="0" i="0" u="none" strike="noStrike">
                        <a:effectLst/>
                        <a:latin typeface="Calibri" panose="020F0502020204030204" pitchFamily="34" charset="0"/>
                      </a:endParaRPr>
                    </a:p>
                  </a:txBody>
                  <a:tcPr marL="3613" marR="3613" marT="3613" marB="0" anchor="ctr"/>
                </a:tc>
                <a:extLst>
                  <a:ext uri="{0D108BD9-81ED-4DB2-BD59-A6C34878D82A}">
                    <a16:rowId xmlns:a16="http://schemas.microsoft.com/office/drawing/2014/main" val="3051562775"/>
                  </a:ext>
                </a:extLst>
              </a:tr>
              <a:tr h="198105">
                <a:tc>
                  <a:txBody>
                    <a:bodyPr/>
                    <a:lstStyle/>
                    <a:p>
                      <a:pPr algn="l"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l" fontAlgn="ctr"/>
                      <a:r>
                        <a:rPr lang="en-ZA" sz="1200" u="none" strike="noStrike">
                          <a:effectLst/>
                        </a:rPr>
                        <a:t>Nigeria</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1</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1</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1</a:t>
                      </a:r>
                      <a:endParaRPr lang="en-ZA" sz="1200" b="0" i="0" u="none" strike="noStrike">
                        <a:effectLst/>
                        <a:latin typeface="Calibri" panose="020F0502020204030204" pitchFamily="34" charset="0"/>
                      </a:endParaRPr>
                    </a:p>
                  </a:txBody>
                  <a:tcPr marL="3613" marR="3613" marT="3613" marB="0" anchor="ctr"/>
                </a:tc>
                <a:extLst>
                  <a:ext uri="{0D108BD9-81ED-4DB2-BD59-A6C34878D82A}">
                    <a16:rowId xmlns:a16="http://schemas.microsoft.com/office/drawing/2014/main" val="1099934639"/>
                  </a:ext>
                </a:extLst>
              </a:tr>
              <a:tr h="198105">
                <a:tc>
                  <a:txBody>
                    <a:bodyPr/>
                    <a:lstStyle/>
                    <a:p>
                      <a:pPr algn="l"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l" fontAlgn="ctr"/>
                      <a:r>
                        <a:rPr lang="en-ZA" sz="1200" u="none" strike="noStrike">
                          <a:effectLst/>
                        </a:rPr>
                        <a:t>Pakistan</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1</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1</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2</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2</a:t>
                      </a:r>
                      <a:endParaRPr lang="en-ZA" sz="1200" b="0" i="0" u="none" strike="noStrike">
                        <a:effectLst/>
                        <a:latin typeface="Calibri" panose="020F0502020204030204" pitchFamily="34" charset="0"/>
                      </a:endParaRPr>
                    </a:p>
                  </a:txBody>
                  <a:tcPr marL="3613" marR="3613" marT="3613" marB="0" anchor="ctr"/>
                </a:tc>
                <a:extLst>
                  <a:ext uri="{0D108BD9-81ED-4DB2-BD59-A6C34878D82A}">
                    <a16:rowId xmlns:a16="http://schemas.microsoft.com/office/drawing/2014/main" val="2484256190"/>
                  </a:ext>
                </a:extLst>
              </a:tr>
              <a:tr h="198105">
                <a:tc>
                  <a:txBody>
                    <a:bodyPr/>
                    <a:lstStyle/>
                    <a:p>
                      <a:pPr algn="l"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l" fontAlgn="ctr"/>
                      <a:r>
                        <a:rPr lang="en-ZA" sz="1200" u="none" strike="noStrike">
                          <a:effectLst/>
                        </a:rPr>
                        <a:t>Rwanda</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1</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1</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2</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1</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3</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4</a:t>
                      </a:r>
                      <a:endParaRPr lang="en-ZA" sz="1200" b="0" i="0" u="none" strike="noStrike">
                        <a:effectLst/>
                        <a:latin typeface="Calibri" panose="020F0502020204030204" pitchFamily="34" charset="0"/>
                      </a:endParaRPr>
                    </a:p>
                  </a:txBody>
                  <a:tcPr marL="3613" marR="3613" marT="3613" marB="0" anchor="ctr"/>
                </a:tc>
                <a:extLst>
                  <a:ext uri="{0D108BD9-81ED-4DB2-BD59-A6C34878D82A}">
                    <a16:rowId xmlns:a16="http://schemas.microsoft.com/office/drawing/2014/main" val="1979940326"/>
                  </a:ext>
                </a:extLst>
              </a:tr>
              <a:tr h="198105">
                <a:tc>
                  <a:txBody>
                    <a:bodyPr/>
                    <a:lstStyle/>
                    <a:p>
                      <a:pPr algn="l"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l" fontAlgn="ctr"/>
                      <a:r>
                        <a:rPr lang="en-ZA" sz="1200" u="none" strike="noStrike">
                          <a:effectLst/>
                        </a:rPr>
                        <a:t>South Africa</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67</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79</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45</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203</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14</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5</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413</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60</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69</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50</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215</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15</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4</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413</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826</a:t>
                      </a:r>
                      <a:endParaRPr lang="en-ZA" sz="1200" b="0" i="0" u="none" strike="noStrike">
                        <a:effectLst/>
                        <a:latin typeface="Calibri" panose="020F0502020204030204" pitchFamily="34" charset="0"/>
                      </a:endParaRPr>
                    </a:p>
                  </a:txBody>
                  <a:tcPr marL="3613" marR="3613" marT="3613" marB="0" anchor="ctr"/>
                </a:tc>
                <a:extLst>
                  <a:ext uri="{0D108BD9-81ED-4DB2-BD59-A6C34878D82A}">
                    <a16:rowId xmlns:a16="http://schemas.microsoft.com/office/drawing/2014/main" val="3998076871"/>
                  </a:ext>
                </a:extLst>
              </a:tr>
              <a:tr h="198105">
                <a:tc>
                  <a:txBody>
                    <a:bodyPr/>
                    <a:lstStyle/>
                    <a:p>
                      <a:pPr algn="l"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l" fontAlgn="ctr"/>
                      <a:r>
                        <a:rPr lang="en-ZA" sz="1200" u="none" strike="noStrike">
                          <a:effectLst/>
                        </a:rPr>
                        <a:t>Swaziland</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3</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3</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1</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2</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3</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6</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9</a:t>
                      </a:r>
                      <a:endParaRPr lang="en-ZA" sz="1200" b="0" i="0" u="none" strike="noStrike">
                        <a:effectLst/>
                        <a:latin typeface="Calibri" panose="020F0502020204030204" pitchFamily="34" charset="0"/>
                      </a:endParaRPr>
                    </a:p>
                  </a:txBody>
                  <a:tcPr marL="3613" marR="3613" marT="3613" marB="0" anchor="ctr"/>
                </a:tc>
                <a:extLst>
                  <a:ext uri="{0D108BD9-81ED-4DB2-BD59-A6C34878D82A}">
                    <a16:rowId xmlns:a16="http://schemas.microsoft.com/office/drawing/2014/main" val="2549967910"/>
                  </a:ext>
                </a:extLst>
              </a:tr>
              <a:tr h="198105">
                <a:tc>
                  <a:txBody>
                    <a:bodyPr/>
                    <a:lstStyle/>
                    <a:p>
                      <a:pPr algn="l"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l" fontAlgn="ctr"/>
                      <a:r>
                        <a:rPr lang="en-ZA" sz="1200" u="none" strike="noStrike">
                          <a:effectLst/>
                        </a:rPr>
                        <a:t>Tanzania</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1</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1</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2</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2</a:t>
                      </a:r>
                      <a:endParaRPr lang="en-ZA" sz="1200" b="0" i="0" u="none" strike="noStrike">
                        <a:effectLst/>
                        <a:latin typeface="Calibri" panose="020F0502020204030204" pitchFamily="34" charset="0"/>
                      </a:endParaRPr>
                    </a:p>
                  </a:txBody>
                  <a:tcPr marL="3613" marR="3613" marT="3613" marB="0" anchor="ctr"/>
                </a:tc>
                <a:extLst>
                  <a:ext uri="{0D108BD9-81ED-4DB2-BD59-A6C34878D82A}">
                    <a16:rowId xmlns:a16="http://schemas.microsoft.com/office/drawing/2014/main" val="3223240208"/>
                  </a:ext>
                </a:extLst>
              </a:tr>
              <a:tr h="198105">
                <a:tc>
                  <a:txBody>
                    <a:bodyPr/>
                    <a:lstStyle/>
                    <a:p>
                      <a:pPr algn="l"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l" fontAlgn="ctr"/>
                      <a:r>
                        <a:rPr lang="en-ZA" sz="1200" u="none" strike="noStrike">
                          <a:effectLst/>
                        </a:rPr>
                        <a:t>Uganda</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1</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1</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1</a:t>
                      </a:r>
                      <a:endParaRPr lang="en-ZA" sz="1200" b="0" i="0" u="none" strike="noStrike">
                        <a:effectLst/>
                        <a:latin typeface="Calibri" panose="020F0502020204030204" pitchFamily="34" charset="0"/>
                      </a:endParaRPr>
                    </a:p>
                  </a:txBody>
                  <a:tcPr marL="3613" marR="3613" marT="3613" marB="0" anchor="ctr"/>
                </a:tc>
                <a:extLst>
                  <a:ext uri="{0D108BD9-81ED-4DB2-BD59-A6C34878D82A}">
                    <a16:rowId xmlns:a16="http://schemas.microsoft.com/office/drawing/2014/main" val="3504378303"/>
                  </a:ext>
                </a:extLst>
              </a:tr>
              <a:tr h="198105">
                <a:tc>
                  <a:txBody>
                    <a:bodyPr/>
                    <a:lstStyle/>
                    <a:p>
                      <a:pPr algn="l"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l" fontAlgn="ctr"/>
                      <a:r>
                        <a:rPr lang="en-ZA" sz="1200" u="none" strike="noStrike">
                          <a:effectLst/>
                        </a:rPr>
                        <a:t>Unknown</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1</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3</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1</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5</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1</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2</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3</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8</a:t>
                      </a:r>
                      <a:endParaRPr lang="en-ZA" sz="1200" b="0" i="0" u="none" strike="noStrike">
                        <a:effectLst/>
                        <a:latin typeface="Calibri" panose="020F0502020204030204" pitchFamily="34" charset="0"/>
                      </a:endParaRPr>
                    </a:p>
                  </a:txBody>
                  <a:tcPr marL="3613" marR="3613" marT="3613" marB="0" anchor="ctr"/>
                </a:tc>
                <a:extLst>
                  <a:ext uri="{0D108BD9-81ED-4DB2-BD59-A6C34878D82A}">
                    <a16:rowId xmlns:a16="http://schemas.microsoft.com/office/drawing/2014/main" val="780550376"/>
                  </a:ext>
                </a:extLst>
              </a:tr>
              <a:tr h="198105">
                <a:tc>
                  <a:txBody>
                    <a:bodyPr/>
                    <a:lstStyle/>
                    <a:p>
                      <a:pPr algn="l"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l" fontAlgn="ctr"/>
                      <a:r>
                        <a:rPr lang="en-ZA" sz="1200" u="none" strike="noStrike">
                          <a:effectLst/>
                        </a:rPr>
                        <a:t>Zambia</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1</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1</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2</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2</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3</a:t>
                      </a:r>
                      <a:endParaRPr lang="en-ZA" sz="1200" b="0" i="0" u="none" strike="noStrike">
                        <a:effectLst/>
                        <a:latin typeface="Calibri" panose="020F0502020204030204" pitchFamily="34" charset="0"/>
                      </a:endParaRPr>
                    </a:p>
                  </a:txBody>
                  <a:tcPr marL="3613" marR="3613" marT="3613" marB="0" anchor="ctr"/>
                </a:tc>
                <a:extLst>
                  <a:ext uri="{0D108BD9-81ED-4DB2-BD59-A6C34878D82A}">
                    <a16:rowId xmlns:a16="http://schemas.microsoft.com/office/drawing/2014/main" val="1105397273"/>
                  </a:ext>
                </a:extLst>
              </a:tr>
              <a:tr h="198105">
                <a:tc>
                  <a:txBody>
                    <a:bodyPr/>
                    <a:lstStyle/>
                    <a:p>
                      <a:pPr algn="l"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l" fontAlgn="ctr"/>
                      <a:r>
                        <a:rPr lang="en-ZA" sz="1200" u="none" strike="noStrike">
                          <a:effectLst/>
                        </a:rPr>
                        <a:t>Zimbabwe</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1</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4</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3</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30</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38</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1</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2</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20</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3</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26</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64</a:t>
                      </a:r>
                      <a:endParaRPr lang="en-ZA" sz="1200" b="0" i="0" u="none" strike="noStrike">
                        <a:effectLst/>
                        <a:latin typeface="Calibri" panose="020F0502020204030204" pitchFamily="34" charset="0"/>
                      </a:endParaRPr>
                    </a:p>
                  </a:txBody>
                  <a:tcPr marL="3613" marR="3613" marT="3613" marB="0" anchor="ctr"/>
                </a:tc>
                <a:extLst>
                  <a:ext uri="{0D108BD9-81ED-4DB2-BD59-A6C34878D82A}">
                    <a16:rowId xmlns:a16="http://schemas.microsoft.com/office/drawing/2014/main" val="2151598420"/>
                  </a:ext>
                </a:extLst>
              </a:tr>
              <a:tr h="198105">
                <a:tc>
                  <a:txBody>
                    <a:bodyPr/>
                    <a:lstStyle/>
                    <a:p>
                      <a:pPr algn="l"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l" fontAlgn="ctr"/>
                      <a:r>
                        <a:rPr lang="en-ZA" sz="1200" u="none" strike="noStrike">
                          <a:effectLst/>
                        </a:rPr>
                        <a:t>TOTAL</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88</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99</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65</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333</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16</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46</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647</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79</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93</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75</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277</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19</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23</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566</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a:effectLst/>
                        </a:rPr>
                        <a:t> </a:t>
                      </a:r>
                      <a:endParaRPr lang="en-ZA" sz="1200" b="0" i="0" u="none" strike="noStrike">
                        <a:effectLst/>
                        <a:latin typeface="Calibri" panose="020F0502020204030204" pitchFamily="34" charset="0"/>
                      </a:endParaRPr>
                    </a:p>
                  </a:txBody>
                  <a:tcPr marL="3613" marR="3613" marT="3613" marB="0" anchor="ctr"/>
                </a:tc>
                <a:tc>
                  <a:txBody>
                    <a:bodyPr/>
                    <a:lstStyle/>
                    <a:p>
                      <a:pPr algn="r" fontAlgn="ctr"/>
                      <a:r>
                        <a:rPr lang="en-ZA" sz="1200" u="none" strike="noStrike" dirty="0">
                          <a:effectLst/>
                        </a:rPr>
                        <a:t>1213</a:t>
                      </a:r>
                      <a:endParaRPr lang="en-ZA" sz="1200" b="0" i="0" u="none" strike="noStrike" dirty="0">
                        <a:effectLst/>
                        <a:latin typeface="Calibri" panose="020F0502020204030204" pitchFamily="34" charset="0"/>
                      </a:endParaRPr>
                    </a:p>
                  </a:txBody>
                  <a:tcPr marL="3613" marR="3613" marT="3613" marB="0" anchor="ctr"/>
                </a:tc>
                <a:extLst>
                  <a:ext uri="{0D108BD9-81ED-4DB2-BD59-A6C34878D82A}">
                    <a16:rowId xmlns:a16="http://schemas.microsoft.com/office/drawing/2014/main" val="1960063579"/>
                  </a:ext>
                </a:extLst>
              </a:tr>
            </a:tbl>
          </a:graphicData>
        </a:graphic>
      </p:graphicFrame>
    </p:spTree>
    <p:extLst>
      <p:ext uri="{BB962C8B-B14F-4D97-AF65-F5344CB8AC3E}">
        <p14:creationId xmlns:p14="http://schemas.microsoft.com/office/powerpoint/2010/main" val="4071599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EFD06-2D67-4E49-890C-4540EA8309FD}"/>
              </a:ext>
            </a:extLst>
          </p:cNvPr>
          <p:cNvSpPr>
            <a:spLocks noGrp="1"/>
          </p:cNvSpPr>
          <p:nvPr>
            <p:ph type="title"/>
          </p:nvPr>
        </p:nvSpPr>
        <p:spPr>
          <a:xfrm>
            <a:off x="-1" y="-326572"/>
            <a:ext cx="11985172" cy="1325563"/>
          </a:xfrm>
        </p:spPr>
        <p:txBody>
          <a:bodyPr>
            <a:normAutofit/>
          </a:bodyPr>
          <a:lstStyle/>
          <a:p>
            <a:r>
              <a:rPr lang="en-ZA" b="1" dirty="0"/>
              <a:t>2. ACCESS TO CITIZENSHIP</a:t>
            </a:r>
          </a:p>
        </p:txBody>
      </p:sp>
      <p:pic>
        <p:nvPicPr>
          <p:cNvPr id="8" name="Content Placeholder 7">
            <a:extLst>
              <a:ext uri="{FF2B5EF4-FFF2-40B4-BE49-F238E27FC236}">
                <a16:creationId xmlns:a16="http://schemas.microsoft.com/office/drawing/2014/main" id="{53D02049-6BFE-95B4-CEC3-D90A9D2E46F0}"/>
              </a:ext>
            </a:extLst>
          </p:cNvPr>
          <p:cNvPicPr>
            <a:picLocks noGrp="1" noChangeAspect="1"/>
          </p:cNvPicPr>
          <p:nvPr>
            <p:ph idx="1"/>
          </p:nvPr>
        </p:nvPicPr>
        <p:blipFill>
          <a:blip r:embed="rId3"/>
          <a:stretch>
            <a:fillRect/>
          </a:stretch>
        </p:blipFill>
        <p:spPr>
          <a:xfrm>
            <a:off x="838199" y="5770387"/>
            <a:ext cx="10591801" cy="1083022"/>
          </a:xfrm>
          <a:prstGeom prst="rect">
            <a:avLst/>
          </a:prstGeom>
        </p:spPr>
      </p:pic>
      <p:sp>
        <p:nvSpPr>
          <p:cNvPr id="3" name="Content Placeholder 2">
            <a:extLst>
              <a:ext uri="{FF2B5EF4-FFF2-40B4-BE49-F238E27FC236}">
                <a16:creationId xmlns:a16="http://schemas.microsoft.com/office/drawing/2014/main" id="{D967F410-744C-4164-BCA0-55B9300975C8}"/>
              </a:ext>
            </a:extLst>
          </p:cNvPr>
          <p:cNvSpPr>
            <a:spLocks noGrp="1"/>
          </p:cNvSpPr>
          <p:nvPr>
            <p:ph idx="1"/>
          </p:nvPr>
        </p:nvSpPr>
        <p:spPr>
          <a:xfrm>
            <a:off x="0" y="521897"/>
            <a:ext cx="11778343" cy="6478248"/>
          </a:xfrm>
        </p:spPr>
        <p:txBody>
          <a:bodyPr vert="horz" lIns="91440" tIns="45720" rIns="91440" bIns="45720" rtlCol="0" anchor="t">
            <a:normAutofit/>
          </a:bodyPr>
          <a:lstStyle/>
          <a:p>
            <a:pPr marL="342911" indent="-342900" algn="just"/>
            <a:r>
              <a:rPr lang="en-ZA" sz="2000" b="1" dirty="0">
                <a:cs typeface="Calibri" panose="020F0502020204030204"/>
              </a:rPr>
              <a:t>S2(2) SACA</a:t>
            </a:r>
            <a:r>
              <a:rPr lang="en-ZA" sz="2000" dirty="0">
                <a:cs typeface="Calibri" panose="020F0502020204030204"/>
              </a:rPr>
              <a:t>: </a:t>
            </a:r>
            <a:r>
              <a:rPr lang="en-US" sz="2000" dirty="0">
                <a:cs typeface="Calibri" panose="020F0502020204030204"/>
              </a:rPr>
              <a:t>a child who is born in SA, and who would otherwise be stateless, is a SA citizen by birth. However, since the DHA has not published regulations prescribing the administrative process for such applications nor establishing a </a:t>
            </a:r>
            <a:r>
              <a:rPr lang="en-US" sz="2000" b="1" dirty="0">
                <a:cs typeface="Calibri" panose="020F0502020204030204"/>
              </a:rPr>
              <a:t>Statelessness Determination Mechanism </a:t>
            </a:r>
            <a:r>
              <a:rPr lang="en-US" sz="2000" dirty="0">
                <a:cs typeface="Calibri" panose="020F0502020204030204"/>
              </a:rPr>
              <a:t>to determine eligibility. In 2018, HC ruled that it was </a:t>
            </a:r>
            <a:r>
              <a:rPr lang="en-US" sz="2000" b="1" u="sng" dirty="0">
                <a:cs typeface="Calibri" panose="020F0502020204030204"/>
              </a:rPr>
              <a:t>not in the best interests of a child to remain stateless indefinitely </a:t>
            </a:r>
            <a:r>
              <a:rPr lang="en-US" sz="2000" dirty="0">
                <a:cs typeface="Calibri" panose="020F0502020204030204"/>
              </a:rPr>
              <a:t>and ordered DHA to publish the necessary regulations by March 2018. (</a:t>
            </a:r>
            <a:r>
              <a:rPr lang="en-US" sz="2000" i="1" dirty="0">
                <a:solidFill>
                  <a:srgbClr val="FF0000"/>
                </a:solidFill>
                <a:cs typeface="Calibri" panose="020F0502020204030204"/>
              </a:rPr>
              <a:t>DGLR v the Minister of Home Affairs (GPJHC) (unreported) case number 38429/13 of 3 July 2014</a:t>
            </a:r>
            <a:r>
              <a:rPr lang="en-US" sz="2000" dirty="0">
                <a:cs typeface="Calibri" panose="020F0502020204030204"/>
              </a:rPr>
              <a:t>)</a:t>
            </a:r>
            <a:endParaRPr lang="en-ZA" sz="2000" dirty="0">
              <a:cs typeface="Calibri" panose="020F0502020204030204"/>
            </a:endParaRPr>
          </a:p>
          <a:p>
            <a:pPr marL="342911" indent="-342900" algn="just"/>
            <a:r>
              <a:rPr lang="en-ZA" sz="2000" b="1" dirty="0">
                <a:cs typeface="Calibri" panose="020F0502020204030204"/>
              </a:rPr>
              <a:t>S4(3) SACA</a:t>
            </a:r>
            <a:r>
              <a:rPr lang="en-ZA" sz="2000" dirty="0">
                <a:cs typeface="Calibri" panose="020F0502020204030204"/>
              </a:rPr>
              <a:t>: </a:t>
            </a:r>
            <a:r>
              <a:rPr lang="en-US" sz="2000" dirty="0">
                <a:cs typeface="Calibri" panose="020F0502020204030204"/>
              </a:rPr>
              <a:t>children who are born in SA to parents who are not SA citizens nor permanent residents and who have lived in S from birth to the age of 18 years old, qualify for South African citizenship by naturalization. However, </a:t>
            </a:r>
            <a:r>
              <a:rPr lang="en-ZA" sz="2000" dirty="0">
                <a:cs typeface="Calibri" panose="020F0502020204030204"/>
              </a:rPr>
              <a:t>DHA has not published regulations prescribing the administrative process for such applications but court ruled DHA must accept applications on affidavit and publish the necessary regulations by 30 November 2019. </a:t>
            </a:r>
            <a:r>
              <a:rPr lang="en-ZA" sz="2000" b="1" dirty="0">
                <a:highlight>
                  <a:srgbClr val="FFFF00"/>
                </a:highlight>
                <a:cs typeface="Calibri" panose="020F0502020204030204"/>
              </a:rPr>
              <a:t>LHR has submitted 57 applications between February and July 2022 and only received 3 decisions</a:t>
            </a:r>
            <a:r>
              <a:rPr lang="en-ZA" sz="2000" dirty="0">
                <a:cs typeface="Calibri" panose="020F0502020204030204"/>
              </a:rPr>
              <a:t>(</a:t>
            </a:r>
            <a:r>
              <a:rPr lang="en-US" sz="2000" i="1" dirty="0">
                <a:solidFill>
                  <a:srgbClr val="FF0000"/>
                </a:solidFill>
                <a:cs typeface="Calibri" panose="020F0502020204030204"/>
              </a:rPr>
              <a:t>Minister of Home Affairs v Miriam Ali (2018) ZASCA 169 SCA</a:t>
            </a:r>
            <a:r>
              <a:rPr lang="en-US" sz="2000" dirty="0">
                <a:cs typeface="Calibri" panose="020F0502020204030204"/>
              </a:rPr>
              <a:t> and </a:t>
            </a:r>
            <a:r>
              <a:rPr lang="en-US" sz="2000" i="1" dirty="0">
                <a:solidFill>
                  <a:srgbClr val="FF0000"/>
                </a:solidFill>
                <a:cs typeface="Calibri" panose="020F0502020204030204"/>
              </a:rPr>
              <a:t>Minister of Home Affairs v Jose (2020) ZASCA 152 25 November 2020</a:t>
            </a:r>
            <a:r>
              <a:rPr lang="en-US" sz="2000" dirty="0">
                <a:cs typeface="Calibri" panose="020F0502020204030204"/>
              </a:rPr>
              <a:t>)</a:t>
            </a:r>
            <a:endParaRPr lang="en-ZA" sz="2000" dirty="0">
              <a:cs typeface="Calibri" panose="020F0502020204030204"/>
            </a:endParaRPr>
          </a:p>
          <a:p>
            <a:pPr marL="342911" indent="-342900" algn="just"/>
            <a:r>
              <a:rPr lang="en-ZA" sz="2000" b="1" dirty="0">
                <a:cs typeface="Calibri" panose="020F0502020204030204"/>
              </a:rPr>
              <a:t>Issues:</a:t>
            </a:r>
          </a:p>
          <a:p>
            <a:pPr marL="800100" lvl="1" indent="-342900" algn="just"/>
            <a:r>
              <a:rPr lang="en-ZA" sz="1600" dirty="0">
                <a:cs typeface="Calibri" panose="020F0502020204030204"/>
              </a:rPr>
              <a:t>no standard application procedure </a:t>
            </a:r>
          </a:p>
          <a:p>
            <a:pPr marL="800100" lvl="1" indent="-342900" algn="just"/>
            <a:r>
              <a:rPr lang="en-ZA" sz="1600" dirty="0">
                <a:cs typeface="Calibri" panose="020F0502020204030204"/>
              </a:rPr>
              <a:t>lengthy adjudication times (DHA has not communicated any set turn around time) </a:t>
            </a:r>
          </a:p>
          <a:p>
            <a:pPr marL="800100" lvl="1" indent="-342900" algn="just"/>
            <a:r>
              <a:rPr lang="en-ZA" sz="1600" dirty="0">
                <a:cs typeface="Calibri" panose="020F0502020204030204"/>
              </a:rPr>
              <a:t>no durable documentation in the interim - our clients are:</a:t>
            </a:r>
          </a:p>
          <a:p>
            <a:pPr marL="722313" lvl="2" indent="190500" algn="just"/>
            <a:r>
              <a:rPr lang="en-ZA" sz="1400" dirty="0">
                <a:cs typeface="Calibri" panose="020F0502020204030204"/>
              </a:rPr>
              <a:t>children/youth born to refugees/AS who have been de-linked from parents files/main applicant deceased/finally rejected</a:t>
            </a:r>
          </a:p>
          <a:p>
            <a:pPr marL="722313" lvl="2" indent="190500" algn="just"/>
            <a:r>
              <a:rPr lang="en-ZA" sz="1400" dirty="0">
                <a:cs typeface="Calibri" panose="020F0502020204030204"/>
              </a:rPr>
              <a:t>children affected  by the Angolan cessation</a:t>
            </a:r>
          </a:p>
          <a:p>
            <a:pPr marL="722313" lvl="2" indent="190500" algn="just"/>
            <a:r>
              <a:rPr lang="en-ZA" sz="1400" dirty="0">
                <a:cs typeface="Calibri" panose="020F0502020204030204"/>
              </a:rPr>
              <a:t>children of undocumented/stateless migrants</a:t>
            </a:r>
          </a:p>
          <a:p>
            <a:pPr marL="722313" lvl="2" indent="190500" algn="just"/>
            <a:r>
              <a:rPr lang="en-ZA" sz="1400" dirty="0">
                <a:cs typeface="Calibri" panose="020F0502020204030204"/>
              </a:rPr>
              <a:t>foundlings/orphaned/abandoned</a:t>
            </a:r>
          </a:p>
          <a:p>
            <a:pPr marL="800100" lvl="1" indent="-342900" algn="just"/>
            <a:endParaRPr lang="en-ZA" sz="1600" dirty="0">
              <a:cs typeface="Calibri" panose="020F0502020204030204"/>
            </a:endParaRPr>
          </a:p>
          <a:p>
            <a:pPr marL="457200" lvl="1" indent="0" algn="just">
              <a:buNone/>
            </a:pPr>
            <a:endParaRPr lang="en-ZA" sz="2000" dirty="0">
              <a:highlight>
                <a:srgbClr val="FFFF00"/>
              </a:highlight>
              <a:cs typeface="Calibri" panose="020F0502020204030204"/>
            </a:endParaRPr>
          </a:p>
        </p:txBody>
      </p:sp>
    </p:spTree>
    <p:extLst>
      <p:ext uri="{BB962C8B-B14F-4D97-AF65-F5344CB8AC3E}">
        <p14:creationId xmlns:p14="http://schemas.microsoft.com/office/powerpoint/2010/main" val="617439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EFD06-2D67-4E49-890C-4540EA8309FD}"/>
              </a:ext>
            </a:extLst>
          </p:cNvPr>
          <p:cNvSpPr>
            <a:spLocks noGrp="1"/>
          </p:cNvSpPr>
          <p:nvPr>
            <p:ph type="title"/>
          </p:nvPr>
        </p:nvSpPr>
        <p:spPr>
          <a:xfrm>
            <a:off x="0" y="23017"/>
            <a:ext cx="11985172" cy="1325563"/>
          </a:xfrm>
        </p:spPr>
        <p:txBody>
          <a:bodyPr>
            <a:normAutofit/>
          </a:bodyPr>
          <a:lstStyle/>
          <a:p>
            <a:pPr algn="just"/>
            <a:r>
              <a:rPr lang="en-ZA" sz="4000" b="1" dirty="0"/>
              <a:t>3. PATHWAYS TO DURABLE DOCUMENTATION UNACCOMPANIED &amp;SEPARATED MIGRANT CHILDREN</a:t>
            </a:r>
          </a:p>
        </p:txBody>
      </p:sp>
      <p:pic>
        <p:nvPicPr>
          <p:cNvPr id="8" name="Content Placeholder 7">
            <a:extLst>
              <a:ext uri="{FF2B5EF4-FFF2-40B4-BE49-F238E27FC236}">
                <a16:creationId xmlns:a16="http://schemas.microsoft.com/office/drawing/2014/main" id="{53D02049-6BFE-95B4-CEC3-D90A9D2E46F0}"/>
              </a:ext>
            </a:extLst>
          </p:cNvPr>
          <p:cNvPicPr>
            <a:picLocks noGrp="1" noChangeAspect="1"/>
          </p:cNvPicPr>
          <p:nvPr>
            <p:ph idx="1"/>
          </p:nvPr>
        </p:nvPicPr>
        <p:blipFill>
          <a:blip r:embed="rId3"/>
          <a:stretch>
            <a:fillRect/>
          </a:stretch>
        </p:blipFill>
        <p:spPr>
          <a:xfrm>
            <a:off x="838199" y="5770387"/>
            <a:ext cx="10591801" cy="1083022"/>
          </a:xfrm>
          <a:prstGeom prst="rect">
            <a:avLst/>
          </a:prstGeom>
        </p:spPr>
      </p:pic>
      <p:sp>
        <p:nvSpPr>
          <p:cNvPr id="3" name="Content Placeholder 2">
            <a:extLst>
              <a:ext uri="{FF2B5EF4-FFF2-40B4-BE49-F238E27FC236}">
                <a16:creationId xmlns:a16="http://schemas.microsoft.com/office/drawing/2014/main" id="{D967F410-744C-4164-BCA0-55B9300975C8}"/>
              </a:ext>
            </a:extLst>
          </p:cNvPr>
          <p:cNvSpPr>
            <a:spLocks noGrp="1"/>
          </p:cNvSpPr>
          <p:nvPr>
            <p:ph idx="1"/>
          </p:nvPr>
        </p:nvSpPr>
        <p:spPr>
          <a:xfrm>
            <a:off x="103414" y="1376652"/>
            <a:ext cx="11778343" cy="6298847"/>
          </a:xfrm>
        </p:spPr>
        <p:txBody>
          <a:bodyPr vert="horz" lIns="91440" tIns="45720" rIns="91440" bIns="45720" rtlCol="0" anchor="t">
            <a:normAutofit/>
          </a:bodyPr>
          <a:lstStyle/>
          <a:p>
            <a:pPr marL="800100" lvl="1" indent="-342900" algn="just"/>
            <a:endParaRPr lang="en-ZA" sz="2000" dirty="0">
              <a:cs typeface="Calibri" panose="020F0502020204030204"/>
            </a:endParaRPr>
          </a:p>
          <a:p>
            <a:pPr marL="800100" lvl="1" indent="-342900" algn="just"/>
            <a:r>
              <a:rPr lang="en-ZA" sz="2000" dirty="0">
                <a:cs typeface="Calibri" panose="020F0502020204030204"/>
              </a:rPr>
              <a:t>USMC face several situations during migration that place them at heightened risk of statelessness (orphaned, abandoned, documents lost or damages or never held any from </a:t>
            </a:r>
            <a:r>
              <a:rPr lang="en-ZA" sz="2000" dirty="0" err="1">
                <a:cs typeface="Calibri" panose="020F0502020204030204"/>
              </a:rPr>
              <a:t>CoO</a:t>
            </a:r>
            <a:r>
              <a:rPr lang="en-ZA" sz="2000" dirty="0">
                <a:cs typeface="Calibri" panose="020F0502020204030204"/>
              </a:rPr>
              <a:t>)</a:t>
            </a:r>
          </a:p>
          <a:p>
            <a:pPr marL="800100" lvl="1" indent="-342900" algn="just"/>
            <a:r>
              <a:rPr lang="en-ZA" sz="2000" dirty="0">
                <a:cs typeface="Calibri" panose="020F0502020204030204"/>
              </a:rPr>
              <a:t>gaps in SA legal framework and practice result in many USMC remaining in a protracted legal limbo without durable documentation options or even legal identity – the difficulties they face worsen when they age out of the child care system – cannot further education, cannot get jobs and risk of detention and deportation</a:t>
            </a:r>
          </a:p>
          <a:p>
            <a:pPr marL="800100" lvl="1" indent="-342900" algn="just"/>
            <a:r>
              <a:rPr lang="en-ZA" sz="2000" dirty="0">
                <a:cs typeface="Calibri" panose="020F0502020204030204"/>
              </a:rPr>
              <a:t>many are placed in CYCCs and cannot return to </a:t>
            </a:r>
            <a:r>
              <a:rPr lang="en-ZA" sz="2000" dirty="0" err="1">
                <a:cs typeface="Calibri" panose="020F0502020204030204"/>
              </a:rPr>
              <a:t>CoO</a:t>
            </a:r>
            <a:r>
              <a:rPr lang="en-ZA" sz="2000" dirty="0">
                <a:cs typeface="Calibri" panose="020F0502020204030204"/>
              </a:rPr>
              <a:t> because it is not in the best interests of the child, child has no knowledge/memory of </a:t>
            </a:r>
            <a:r>
              <a:rPr lang="en-ZA" sz="2000" dirty="0" err="1">
                <a:cs typeface="Calibri" panose="020F0502020204030204"/>
              </a:rPr>
              <a:t>CoO</a:t>
            </a:r>
            <a:r>
              <a:rPr lang="en-ZA" sz="2000" dirty="0">
                <a:cs typeface="Calibri" panose="020F0502020204030204"/>
              </a:rPr>
              <a:t> or child has lost any meaningful connection to </a:t>
            </a:r>
            <a:r>
              <a:rPr lang="en-ZA" sz="2000" dirty="0" err="1">
                <a:cs typeface="Calibri" panose="020F0502020204030204"/>
              </a:rPr>
              <a:t>CoO</a:t>
            </a:r>
            <a:r>
              <a:rPr lang="en-ZA" sz="2000" dirty="0">
                <a:cs typeface="Calibri" panose="020F0502020204030204"/>
              </a:rPr>
              <a:t> (no family, no social or economic ties)</a:t>
            </a:r>
          </a:p>
          <a:p>
            <a:pPr marL="800100" lvl="1" indent="-342900" algn="just"/>
            <a:r>
              <a:rPr lang="en-ZA" sz="2000" dirty="0">
                <a:cs typeface="Calibri" panose="020F0502020204030204"/>
              </a:rPr>
              <a:t>USMC only have two options to be documented:</a:t>
            </a:r>
          </a:p>
          <a:p>
            <a:pPr marL="1257288" lvl="2" indent="-342900" algn="just"/>
            <a:r>
              <a:rPr lang="en-ZA" dirty="0">
                <a:cs typeface="Calibri" panose="020F0502020204030204"/>
              </a:rPr>
              <a:t>AYSLUM CLAIM – problems with asylum protection system and claims relating to children</a:t>
            </a:r>
          </a:p>
          <a:p>
            <a:pPr marL="1257288" lvl="2" indent="-342900" algn="just"/>
            <a:r>
              <a:rPr lang="en-ZA" dirty="0">
                <a:cs typeface="Calibri" panose="020F0502020204030204"/>
              </a:rPr>
              <a:t>IMMIGRATION APPLICATION – exemption application </a:t>
            </a:r>
            <a:r>
              <a:rPr lang="en-ZA" dirty="0" err="1">
                <a:cs typeface="Calibri" panose="020F0502020204030204"/>
              </a:rPr>
              <a:t>ito</a:t>
            </a:r>
            <a:r>
              <a:rPr lang="en-ZA" dirty="0">
                <a:cs typeface="Calibri" panose="020F0502020204030204"/>
              </a:rPr>
              <a:t> S31(2)(b) Immigration Act – but unclear process, ambiguity on “special circumstances”, indefinite waiting period and in the discretion of the Minister</a:t>
            </a:r>
          </a:p>
          <a:p>
            <a:pPr marL="914388" lvl="2" indent="0" algn="just">
              <a:buNone/>
            </a:pPr>
            <a:endParaRPr lang="en-ZA" dirty="0">
              <a:cs typeface="Calibri" panose="020F0502020204030204"/>
            </a:endParaRPr>
          </a:p>
          <a:p>
            <a:pPr marL="914388" lvl="2" indent="0" algn="just">
              <a:buNone/>
            </a:pPr>
            <a:r>
              <a:rPr lang="en-ZA" dirty="0">
                <a:cs typeface="Calibri" panose="020F0502020204030204"/>
              </a:rPr>
              <a:t>= no substantive option</a:t>
            </a:r>
          </a:p>
        </p:txBody>
      </p:sp>
    </p:spTree>
    <p:extLst>
      <p:ext uri="{BB962C8B-B14F-4D97-AF65-F5344CB8AC3E}">
        <p14:creationId xmlns:p14="http://schemas.microsoft.com/office/powerpoint/2010/main" val="5753900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EFD06-2D67-4E49-890C-4540EA8309FD}"/>
              </a:ext>
            </a:extLst>
          </p:cNvPr>
          <p:cNvSpPr>
            <a:spLocks noGrp="1"/>
          </p:cNvSpPr>
          <p:nvPr>
            <p:ph type="title"/>
          </p:nvPr>
        </p:nvSpPr>
        <p:spPr>
          <a:xfrm>
            <a:off x="103413" y="-134067"/>
            <a:ext cx="11985172" cy="1325563"/>
          </a:xfrm>
        </p:spPr>
        <p:txBody>
          <a:bodyPr>
            <a:normAutofit/>
          </a:bodyPr>
          <a:lstStyle/>
          <a:p>
            <a:pPr algn="just"/>
            <a:r>
              <a:rPr lang="en-ZA" sz="3600" b="1" dirty="0"/>
              <a:t>4. DHA’S ID BLOCKING/MARKING PRACTICE = CITIZENSHIP STRIPPING/ABRITRARY DEPRIVATION OF NATIONALITY</a:t>
            </a:r>
          </a:p>
        </p:txBody>
      </p:sp>
      <p:pic>
        <p:nvPicPr>
          <p:cNvPr id="8" name="Content Placeholder 7">
            <a:extLst>
              <a:ext uri="{FF2B5EF4-FFF2-40B4-BE49-F238E27FC236}">
                <a16:creationId xmlns:a16="http://schemas.microsoft.com/office/drawing/2014/main" id="{53D02049-6BFE-95B4-CEC3-D90A9D2E46F0}"/>
              </a:ext>
            </a:extLst>
          </p:cNvPr>
          <p:cNvPicPr>
            <a:picLocks noGrp="1" noChangeAspect="1"/>
          </p:cNvPicPr>
          <p:nvPr>
            <p:ph idx="1"/>
          </p:nvPr>
        </p:nvPicPr>
        <p:blipFill>
          <a:blip r:embed="rId3"/>
          <a:stretch>
            <a:fillRect/>
          </a:stretch>
        </p:blipFill>
        <p:spPr>
          <a:xfrm>
            <a:off x="838199" y="5770387"/>
            <a:ext cx="10591801" cy="1083022"/>
          </a:xfrm>
          <a:prstGeom prst="rect">
            <a:avLst/>
          </a:prstGeom>
        </p:spPr>
      </p:pic>
      <p:sp>
        <p:nvSpPr>
          <p:cNvPr id="3" name="Content Placeholder 2">
            <a:extLst>
              <a:ext uri="{FF2B5EF4-FFF2-40B4-BE49-F238E27FC236}">
                <a16:creationId xmlns:a16="http://schemas.microsoft.com/office/drawing/2014/main" id="{D967F410-744C-4164-BCA0-55B9300975C8}"/>
              </a:ext>
            </a:extLst>
          </p:cNvPr>
          <p:cNvSpPr>
            <a:spLocks noGrp="1"/>
          </p:cNvSpPr>
          <p:nvPr>
            <p:ph idx="1"/>
          </p:nvPr>
        </p:nvSpPr>
        <p:spPr>
          <a:xfrm>
            <a:off x="103413" y="830178"/>
            <a:ext cx="11778343" cy="6298847"/>
          </a:xfrm>
        </p:spPr>
        <p:txBody>
          <a:bodyPr vert="horz" lIns="91440" tIns="45720" rIns="91440" bIns="45720" rtlCol="0" anchor="t">
            <a:normAutofit/>
          </a:bodyPr>
          <a:lstStyle/>
          <a:p>
            <a:pPr marL="800100" lvl="1" indent="-342900" algn="just"/>
            <a:endParaRPr lang="en-ZA" sz="1600" dirty="0">
              <a:cs typeface="Calibri" panose="020F0502020204030204"/>
            </a:endParaRPr>
          </a:p>
          <a:p>
            <a:pPr marL="457200" lvl="1" indent="0" algn="just">
              <a:buNone/>
            </a:pPr>
            <a:r>
              <a:rPr lang="en-ZA" sz="2000" b="1" u="sng" dirty="0">
                <a:cs typeface="Calibri" panose="020F0502020204030204"/>
              </a:rPr>
              <a:t>Commonalities:</a:t>
            </a:r>
          </a:p>
          <a:p>
            <a:pPr marL="800100" lvl="1" indent="-342900" algn="just">
              <a:buFontTx/>
              <a:buChar char="-"/>
            </a:pPr>
            <a:r>
              <a:rPr lang="en-ZA" sz="2000" dirty="0">
                <a:cs typeface="Calibri" panose="020F0502020204030204"/>
              </a:rPr>
              <a:t>clients only discover block/marker when attempting to access another service e.g. passport, drivers license, bank, social grant </a:t>
            </a:r>
          </a:p>
          <a:p>
            <a:pPr marL="800100" lvl="1" indent="-342900" algn="just">
              <a:buFontTx/>
              <a:buChar char="-"/>
            </a:pPr>
            <a:r>
              <a:rPr lang="en-ZA" sz="2000" dirty="0">
                <a:cs typeface="Calibri" panose="020F0502020204030204"/>
              </a:rPr>
              <a:t>clients informed ID is “under investigation” – no prior notice and no/limited info about nature of investigation (common scenarios observed by LHR: duplication/multiplication, suspected “illegal immigrant”, alleged fraud/misrepresentation relating to birth, death or marriage – no criteria from DHA)</a:t>
            </a:r>
          </a:p>
          <a:p>
            <a:pPr marL="800100" lvl="1" indent="-342900" algn="just">
              <a:buFontTx/>
              <a:buChar char="-"/>
            </a:pPr>
            <a:r>
              <a:rPr lang="en-ZA" sz="2000" dirty="0">
                <a:cs typeface="Calibri" panose="020F0502020204030204"/>
              </a:rPr>
              <a:t>clients not given opportunity to make representations prior to decision to block or upon finalisation of said investigation</a:t>
            </a:r>
          </a:p>
          <a:p>
            <a:pPr marL="800100" lvl="1" indent="-342900" algn="just">
              <a:buFontTx/>
              <a:buChar char="-"/>
            </a:pPr>
            <a:r>
              <a:rPr lang="en-ZA" sz="2000" dirty="0">
                <a:cs typeface="Calibri" panose="020F0502020204030204"/>
              </a:rPr>
              <a:t>clients not given written reasons nor notice of right to appeal or review </a:t>
            </a:r>
          </a:p>
          <a:p>
            <a:pPr marL="800100" lvl="1" indent="-342900" algn="just">
              <a:buFontTx/>
              <a:buChar char="-"/>
            </a:pPr>
            <a:endParaRPr lang="en-ZA" sz="2000" dirty="0">
              <a:cs typeface="Calibri" panose="020F0502020204030204"/>
            </a:endParaRPr>
          </a:p>
          <a:p>
            <a:pPr marL="457200" lvl="1" indent="0" algn="just">
              <a:buNone/>
            </a:pPr>
            <a:r>
              <a:rPr lang="en-ZA" sz="2000" b="1" u="sng" dirty="0">
                <a:cs typeface="Calibri" panose="020F0502020204030204"/>
              </a:rPr>
              <a:t>Constitutional and administrative rights violated:</a:t>
            </a:r>
            <a:r>
              <a:rPr lang="en-ZA" sz="2000" dirty="0">
                <a:cs typeface="Calibri" panose="020F0502020204030204"/>
              </a:rPr>
              <a:t> citizenship, voting, just administrative action, human dignity, travel, work, school, health care, housing, financial services, social assistance, arrest and detention, deportation, birth, death and marriage registration, psychosocial impact</a:t>
            </a:r>
          </a:p>
          <a:p>
            <a:pPr marL="457200" lvl="1" indent="0" algn="just">
              <a:buNone/>
            </a:pPr>
            <a:endParaRPr lang="en-ZA" sz="2000" dirty="0">
              <a:highlight>
                <a:srgbClr val="FFFF00"/>
              </a:highlight>
              <a:cs typeface="Calibri" panose="020F0502020204030204"/>
            </a:endParaRPr>
          </a:p>
          <a:p>
            <a:pPr marL="457200" lvl="1" indent="0" algn="just">
              <a:buNone/>
            </a:pPr>
            <a:r>
              <a:rPr lang="en-ZA" sz="2000" dirty="0">
                <a:highlight>
                  <a:srgbClr val="FFFF00"/>
                </a:highlight>
                <a:cs typeface="Calibri" panose="020F0502020204030204"/>
              </a:rPr>
              <a:t>Currently - 114 LHR clients |  Past 5 years – 584 LHR clients | DHA in Dec 2021 – 813 343 identified cases</a:t>
            </a:r>
          </a:p>
          <a:p>
            <a:pPr marL="457200" lvl="1" indent="0" algn="just">
              <a:buNone/>
            </a:pPr>
            <a:endParaRPr lang="en-ZA" sz="2000" dirty="0">
              <a:highlight>
                <a:srgbClr val="FFFF00"/>
              </a:highlight>
              <a:cs typeface="Calibri" panose="020F0502020204030204"/>
            </a:endParaRPr>
          </a:p>
          <a:p>
            <a:pPr marL="457200" lvl="1" indent="0" algn="just">
              <a:buNone/>
            </a:pPr>
            <a:endParaRPr lang="en-ZA" sz="2000" dirty="0">
              <a:highlight>
                <a:srgbClr val="FFFF00"/>
              </a:highlight>
              <a:cs typeface="Calibri" panose="020F0502020204030204"/>
            </a:endParaRPr>
          </a:p>
        </p:txBody>
      </p:sp>
    </p:spTree>
    <p:extLst>
      <p:ext uri="{BB962C8B-B14F-4D97-AF65-F5344CB8AC3E}">
        <p14:creationId xmlns:p14="http://schemas.microsoft.com/office/powerpoint/2010/main" val="27412205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a:extLst>
              <a:ext uri="{FF2B5EF4-FFF2-40B4-BE49-F238E27FC236}">
                <a16:creationId xmlns:a16="http://schemas.microsoft.com/office/drawing/2014/main" id="{543C7538-74DE-C595-F7E2-61E09EAD8B77}"/>
              </a:ext>
            </a:extLst>
          </p:cNvPr>
          <p:cNvGraphicFramePr>
            <a:graphicFrameLocks noGrp="1"/>
          </p:cNvGraphicFramePr>
          <p:nvPr>
            <p:ph idx="1"/>
            <p:extLst>
              <p:ext uri="{D42A27DB-BD31-4B8C-83A1-F6EECF244321}">
                <p14:modId xmlns:p14="http://schemas.microsoft.com/office/powerpoint/2010/main" val="82236252"/>
              </p:ext>
            </p:extLst>
          </p:nvPr>
        </p:nvGraphicFramePr>
        <p:xfrm>
          <a:off x="1" y="0"/>
          <a:ext cx="12192001" cy="6897837"/>
        </p:xfrm>
        <a:graphic>
          <a:graphicData uri="http://schemas.openxmlformats.org/drawingml/2006/table">
            <a:tbl>
              <a:tblPr>
                <a:tableStyleId>{5C22544A-7EE6-4342-B048-85BDC9FD1C3A}</a:tableStyleId>
              </a:tblPr>
              <a:tblGrid>
                <a:gridCol w="149291">
                  <a:extLst>
                    <a:ext uri="{9D8B030D-6E8A-4147-A177-3AD203B41FA5}">
                      <a16:colId xmlns:a16="http://schemas.microsoft.com/office/drawing/2014/main" val="699328755"/>
                    </a:ext>
                  </a:extLst>
                </a:gridCol>
                <a:gridCol w="1418252">
                  <a:extLst>
                    <a:ext uri="{9D8B030D-6E8A-4147-A177-3AD203B41FA5}">
                      <a16:colId xmlns:a16="http://schemas.microsoft.com/office/drawing/2014/main" val="921673501"/>
                    </a:ext>
                  </a:extLst>
                </a:gridCol>
                <a:gridCol w="472751">
                  <a:extLst>
                    <a:ext uri="{9D8B030D-6E8A-4147-A177-3AD203B41FA5}">
                      <a16:colId xmlns:a16="http://schemas.microsoft.com/office/drawing/2014/main" val="3363334354"/>
                    </a:ext>
                  </a:extLst>
                </a:gridCol>
                <a:gridCol w="472751">
                  <a:extLst>
                    <a:ext uri="{9D8B030D-6E8A-4147-A177-3AD203B41FA5}">
                      <a16:colId xmlns:a16="http://schemas.microsoft.com/office/drawing/2014/main" val="1441686178"/>
                    </a:ext>
                  </a:extLst>
                </a:gridCol>
                <a:gridCol w="472751">
                  <a:extLst>
                    <a:ext uri="{9D8B030D-6E8A-4147-A177-3AD203B41FA5}">
                      <a16:colId xmlns:a16="http://schemas.microsoft.com/office/drawing/2014/main" val="1023290710"/>
                    </a:ext>
                  </a:extLst>
                </a:gridCol>
                <a:gridCol w="472751">
                  <a:extLst>
                    <a:ext uri="{9D8B030D-6E8A-4147-A177-3AD203B41FA5}">
                      <a16:colId xmlns:a16="http://schemas.microsoft.com/office/drawing/2014/main" val="2121786562"/>
                    </a:ext>
                  </a:extLst>
                </a:gridCol>
                <a:gridCol w="472751">
                  <a:extLst>
                    <a:ext uri="{9D8B030D-6E8A-4147-A177-3AD203B41FA5}">
                      <a16:colId xmlns:a16="http://schemas.microsoft.com/office/drawing/2014/main" val="3407377368"/>
                    </a:ext>
                  </a:extLst>
                </a:gridCol>
                <a:gridCol w="472751">
                  <a:extLst>
                    <a:ext uri="{9D8B030D-6E8A-4147-A177-3AD203B41FA5}">
                      <a16:colId xmlns:a16="http://schemas.microsoft.com/office/drawing/2014/main" val="1940475765"/>
                    </a:ext>
                  </a:extLst>
                </a:gridCol>
                <a:gridCol w="472751">
                  <a:extLst>
                    <a:ext uri="{9D8B030D-6E8A-4147-A177-3AD203B41FA5}">
                      <a16:colId xmlns:a16="http://schemas.microsoft.com/office/drawing/2014/main" val="1841292540"/>
                    </a:ext>
                  </a:extLst>
                </a:gridCol>
                <a:gridCol w="111968">
                  <a:extLst>
                    <a:ext uri="{9D8B030D-6E8A-4147-A177-3AD203B41FA5}">
                      <a16:colId xmlns:a16="http://schemas.microsoft.com/office/drawing/2014/main" val="1438861848"/>
                    </a:ext>
                  </a:extLst>
                </a:gridCol>
                <a:gridCol w="472751">
                  <a:extLst>
                    <a:ext uri="{9D8B030D-6E8A-4147-A177-3AD203B41FA5}">
                      <a16:colId xmlns:a16="http://schemas.microsoft.com/office/drawing/2014/main" val="2929192010"/>
                    </a:ext>
                  </a:extLst>
                </a:gridCol>
                <a:gridCol w="472751">
                  <a:extLst>
                    <a:ext uri="{9D8B030D-6E8A-4147-A177-3AD203B41FA5}">
                      <a16:colId xmlns:a16="http://schemas.microsoft.com/office/drawing/2014/main" val="773001989"/>
                    </a:ext>
                  </a:extLst>
                </a:gridCol>
                <a:gridCol w="472751">
                  <a:extLst>
                    <a:ext uri="{9D8B030D-6E8A-4147-A177-3AD203B41FA5}">
                      <a16:colId xmlns:a16="http://schemas.microsoft.com/office/drawing/2014/main" val="2811898400"/>
                    </a:ext>
                  </a:extLst>
                </a:gridCol>
                <a:gridCol w="472751">
                  <a:extLst>
                    <a:ext uri="{9D8B030D-6E8A-4147-A177-3AD203B41FA5}">
                      <a16:colId xmlns:a16="http://schemas.microsoft.com/office/drawing/2014/main" val="2259777068"/>
                    </a:ext>
                  </a:extLst>
                </a:gridCol>
                <a:gridCol w="472751">
                  <a:extLst>
                    <a:ext uri="{9D8B030D-6E8A-4147-A177-3AD203B41FA5}">
                      <a16:colId xmlns:a16="http://schemas.microsoft.com/office/drawing/2014/main" val="3601582516"/>
                    </a:ext>
                  </a:extLst>
                </a:gridCol>
                <a:gridCol w="472751">
                  <a:extLst>
                    <a:ext uri="{9D8B030D-6E8A-4147-A177-3AD203B41FA5}">
                      <a16:colId xmlns:a16="http://schemas.microsoft.com/office/drawing/2014/main" val="1275932913"/>
                    </a:ext>
                  </a:extLst>
                </a:gridCol>
                <a:gridCol w="472751">
                  <a:extLst>
                    <a:ext uri="{9D8B030D-6E8A-4147-A177-3AD203B41FA5}">
                      <a16:colId xmlns:a16="http://schemas.microsoft.com/office/drawing/2014/main" val="2530832078"/>
                    </a:ext>
                  </a:extLst>
                </a:gridCol>
                <a:gridCol w="111968">
                  <a:extLst>
                    <a:ext uri="{9D8B030D-6E8A-4147-A177-3AD203B41FA5}">
                      <a16:colId xmlns:a16="http://schemas.microsoft.com/office/drawing/2014/main" val="248617091"/>
                    </a:ext>
                  </a:extLst>
                </a:gridCol>
                <a:gridCol w="472751">
                  <a:extLst>
                    <a:ext uri="{9D8B030D-6E8A-4147-A177-3AD203B41FA5}">
                      <a16:colId xmlns:a16="http://schemas.microsoft.com/office/drawing/2014/main" val="2096754370"/>
                    </a:ext>
                  </a:extLst>
                </a:gridCol>
                <a:gridCol w="472751">
                  <a:extLst>
                    <a:ext uri="{9D8B030D-6E8A-4147-A177-3AD203B41FA5}">
                      <a16:colId xmlns:a16="http://schemas.microsoft.com/office/drawing/2014/main" val="168838627"/>
                    </a:ext>
                  </a:extLst>
                </a:gridCol>
                <a:gridCol w="472751">
                  <a:extLst>
                    <a:ext uri="{9D8B030D-6E8A-4147-A177-3AD203B41FA5}">
                      <a16:colId xmlns:a16="http://schemas.microsoft.com/office/drawing/2014/main" val="1879752987"/>
                    </a:ext>
                  </a:extLst>
                </a:gridCol>
                <a:gridCol w="472751">
                  <a:extLst>
                    <a:ext uri="{9D8B030D-6E8A-4147-A177-3AD203B41FA5}">
                      <a16:colId xmlns:a16="http://schemas.microsoft.com/office/drawing/2014/main" val="1907376837"/>
                    </a:ext>
                  </a:extLst>
                </a:gridCol>
                <a:gridCol w="472751">
                  <a:extLst>
                    <a:ext uri="{9D8B030D-6E8A-4147-A177-3AD203B41FA5}">
                      <a16:colId xmlns:a16="http://schemas.microsoft.com/office/drawing/2014/main" val="3593943160"/>
                    </a:ext>
                  </a:extLst>
                </a:gridCol>
                <a:gridCol w="472751">
                  <a:extLst>
                    <a:ext uri="{9D8B030D-6E8A-4147-A177-3AD203B41FA5}">
                      <a16:colId xmlns:a16="http://schemas.microsoft.com/office/drawing/2014/main" val="887377836"/>
                    </a:ext>
                  </a:extLst>
                </a:gridCol>
                <a:gridCol w="472751">
                  <a:extLst>
                    <a:ext uri="{9D8B030D-6E8A-4147-A177-3AD203B41FA5}">
                      <a16:colId xmlns:a16="http://schemas.microsoft.com/office/drawing/2014/main" val="138386184"/>
                    </a:ext>
                  </a:extLst>
                </a:gridCol>
                <a:gridCol w="472751">
                  <a:extLst>
                    <a:ext uri="{9D8B030D-6E8A-4147-A177-3AD203B41FA5}">
                      <a16:colId xmlns:a16="http://schemas.microsoft.com/office/drawing/2014/main" val="1761017444"/>
                    </a:ext>
                  </a:extLst>
                </a:gridCol>
              </a:tblGrid>
              <a:tr h="338301">
                <a:tc gridSpan="26">
                  <a:txBody>
                    <a:bodyPr/>
                    <a:lstStyle/>
                    <a:p>
                      <a:pPr algn="ctr" fontAlgn="b"/>
                      <a:r>
                        <a:rPr lang="en-US" sz="1600" u="none" strike="noStrike" dirty="0">
                          <a:effectLst/>
                        </a:rPr>
                        <a:t>Lawyers for Human Rights - Statistical Report  - Statelessness Project - ALL OFFICES</a:t>
                      </a:r>
                      <a:endParaRPr lang="en-US" sz="1600" b="1" i="0" u="none" strike="noStrike" dirty="0">
                        <a:effectLst/>
                        <a:latin typeface="Arial" panose="020B0604020202020204" pitchFamily="34" charset="0"/>
                      </a:endParaRPr>
                    </a:p>
                  </a:txBody>
                  <a:tcPr marL="4187" marR="4187" marT="4187" marB="0" anchor="b"/>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2500962716"/>
                  </a:ext>
                </a:extLst>
              </a:tr>
              <a:tr h="227604">
                <a:tc gridSpan="26">
                  <a:txBody>
                    <a:bodyPr/>
                    <a:lstStyle/>
                    <a:p>
                      <a:pPr algn="ctr" fontAlgn="b"/>
                      <a:r>
                        <a:rPr lang="en-US" sz="1400" b="0" i="0" u="none" strike="noStrike" dirty="0">
                          <a:effectLst/>
                          <a:latin typeface="Arial" panose="020B0604020202020204" pitchFamily="34" charset="0"/>
                        </a:rPr>
                        <a:t>List of Blocked Identity Cases</a:t>
                      </a:r>
                    </a:p>
                  </a:txBody>
                  <a:tcPr marL="4187" marR="4187" marT="4187" marB="0" anchor="b"/>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638713183"/>
                  </a:ext>
                </a:extLst>
              </a:tr>
              <a:tr h="227604">
                <a:tc gridSpan="26">
                  <a:txBody>
                    <a:bodyPr/>
                    <a:lstStyle/>
                    <a:p>
                      <a:pPr algn="ctr" fontAlgn="b"/>
                      <a:r>
                        <a:rPr lang="en-US" sz="1400" u="none" strike="noStrike" dirty="0">
                          <a:effectLst/>
                        </a:rPr>
                        <a:t>demographic characteristics and country of origin from 2017/1/1 - 2022/9/1 </a:t>
                      </a:r>
                      <a:endParaRPr lang="en-US" sz="1400" b="0" i="0" u="none" strike="noStrike" dirty="0">
                        <a:effectLst/>
                        <a:latin typeface="Arial" panose="020B0604020202020204" pitchFamily="34" charset="0"/>
                      </a:endParaRPr>
                    </a:p>
                  </a:txBody>
                  <a:tcPr marL="4187" marR="4187" marT="4187" marB="0" anchor="b"/>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44751957"/>
                  </a:ext>
                </a:extLst>
              </a:tr>
              <a:tr h="320916">
                <a:tc rowSpan="2">
                  <a:txBody>
                    <a:bodyPr/>
                    <a:lstStyle/>
                    <a:p>
                      <a:pPr algn="ctr" fontAlgn="b"/>
                      <a:r>
                        <a:rPr lang="en-ZA" sz="1400" u="none" strike="noStrike">
                          <a:effectLst/>
                        </a:rPr>
                        <a:t> </a:t>
                      </a:r>
                      <a:endParaRPr lang="en-ZA" sz="1400" b="1" i="0" u="none" strike="noStrike">
                        <a:effectLst/>
                        <a:latin typeface="Calibri" panose="020F0502020204030204" pitchFamily="34" charset="0"/>
                      </a:endParaRPr>
                    </a:p>
                  </a:txBody>
                  <a:tcPr marL="4187" marR="4187" marT="4187" marB="0" anchor="b"/>
                </a:tc>
                <a:tc rowSpan="2">
                  <a:txBody>
                    <a:bodyPr/>
                    <a:lstStyle/>
                    <a:p>
                      <a:pPr algn="l" fontAlgn="b"/>
                      <a:r>
                        <a:rPr lang="en-ZA" sz="1400" u="none" strike="noStrike">
                          <a:effectLst/>
                        </a:rPr>
                        <a:t>Origin</a:t>
                      </a:r>
                      <a:endParaRPr lang="en-ZA" sz="1400" b="1" i="0" u="none" strike="noStrike">
                        <a:effectLst/>
                        <a:latin typeface="Calibri" panose="020F0502020204030204" pitchFamily="34" charset="0"/>
                      </a:endParaRPr>
                    </a:p>
                  </a:txBody>
                  <a:tcPr marL="4187" marR="4187" marT="4187" marB="0" anchor="b"/>
                </a:tc>
                <a:tc gridSpan="7">
                  <a:txBody>
                    <a:bodyPr/>
                    <a:lstStyle/>
                    <a:p>
                      <a:pPr algn="ctr" fontAlgn="ctr"/>
                      <a:r>
                        <a:rPr lang="en-ZA" sz="1400" u="none" strike="noStrike">
                          <a:effectLst/>
                        </a:rPr>
                        <a:t>Female</a:t>
                      </a:r>
                      <a:endParaRPr lang="en-ZA" sz="1400" b="1" i="0" u="none" strike="noStrike">
                        <a:effectLst/>
                        <a:latin typeface="Calibri" panose="020F0502020204030204" pitchFamily="34" charset="0"/>
                      </a:endParaRPr>
                    </a:p>
                  </a:txBody>
                  <a:tcPr marL="4187" marR="4187" marT="4187" marB="0" anchor="ct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a:txBody>
                    <a:bodyPr/>
                    <a:lstStyle/>
                    <a:p>
                      <a:pPr algn="l" fontAlgn="ctr"/>
                      <a:r>
                        <a:rPr lang="en-ZA" sz="1400" u="none" strike="noStrike">
                          <a:effectLst/>
                        </a:rPr>
                        <a:t> </a:t>
                      </a:r>
                      <a:endParaRPr lang="en-ZA" sz="1400" b="1" i="0" u="none" strike="noStrike">
                        <a:effectLst/>
                        <a:latin typeface="Calibri" panose="020F0502020204030204" pitchFamily="34" charset="0"/>
                      </a:endParaRPr>
                    </a:p>
                  </a:txBody>
                  <a:tcPr marL="4187" marR="4187" marT="4187" marB="0" anchor="ctr"/>
                </a:tc>
                <a:tc gridSpan="7">
                  <a:txBody>
                    <a:bodyPr/>
                    <a:lstStyle/>
                    <a:p>
                      <a:pPr algn="ctr" fontAlgn="ctr"/>
                      <a:r>
                        <a:rPr lang="en-ZA" sz="1400" u="none" strike="noStrike">
                          <a:effectLst/>
                        </a:rPr>
                        <a:t>Male</a:t>
                      </a:r>
                      <a:endParaRPr lang="en-ZA" sz="1400" b="1" i="0" u="none" strike="noStrike">
                        <a:effectLst/>
                        <a:latin typeface="Calibri" panose="020F0502020204030204" pitchFamily="34" charset="0"/>
                      </a:endParaRPr>
                    </a:p>
                  </a:txBody>
                  <a:tcPr marL="4187" marR="4187" marT="4187" marB="0" anchor="ct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a:txBody>
                    <a:bodyPr/>
                    <a:lstStyle/>
                    <a:p>
                      <a:pPr algn="l" fontAlgn="ctr"/>
                      <a:r>
                        <a:rPr lang="en-ZA" sz="1400" u="none" strike="noStrike">
                          <a:effectLst/>
                        </a:rPr>
                        <a:t> </a:t>
                      </a:r>
                      <a:endParaRPr lang="en-ZA" sz="1400" b="1" i="0" u="none" strike="noStrike">
                        <a:effectLst/>
                        <a:latin typeface="Calibri" panose="020F0502020204030204" pitchFamily="34" charset="0"/>
                      </a:endParaRPr>
                    </a:p>
                  </a:txBody>
                  <a:tcPr marL="4187" marR="4187" marT="4187" marB="0" anchor="ctr"/>
                </a:tc>
                <a:tc gridSpan="7">
                  <a:txBody>
                    <a:bodyPr/>
                    <a:lstStyle/>
                    <a:p>
                      <a:pPr algn="ctr" fontAlgn="ctr"/>
                      <a:r>
                        <a:rPr lang="en-ZA" sz="1400" u="none" strike="noStrike">
                          <a:effectLst/>
                        </a:rPr>
                        <a:t>Other</a:t>
                      </a:r>
                      <a:endParaRPr lang="en-ZA" sz="1400" b="1" i="0" u="none" strike="noStrike">
                        <a:effectLst/>
                        <a:latin typeface="Calibri" panose="020F0502020204030204" pitchFamily="34" charset="0"/>
                      </a:endParaRPr>
                    </a:p>
                  </a:txBody>
                  <a:tcPr marL="4187" marR="4187" marT="4187" marB="0" anchor="ct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rowSpan="2">
                  <a:txBody>
                    <a:bodyPr/>
                    <a:lstStyle/>
                    <a:p>
                      <a:pPr algn="r" fontAlgn="b"/>
                      <a:r>
                        <a:rPr lang="en-ZA" sz="1400" u="none" strike="noStrike">
                          <a:effectLst/>
                        </a:rPr>
                        <a:t>Grand Total</a:t>
                      </a:r>
                      <a:endParaRPr lang="en-ZA" sz="1400" b="1" i="0" u="none" strike="noStrike">
                        <a:effectLst/>
                        <a:latin typeface="Calibri" panose="020F0502020204030204" pitchFamily="34" charset="0"/>
                      </a:endParaRPr>
                    </a:p>
                  </a:txBody>
                  <a:tcPr marL="4187" marR="4187" marT="4187" marB="0" anchor="b"/>
                </a:tc>
                <a:extLst>
                  <a:ext uri="{0D108BD9-81ED-4DB2-BD59-A6C34878D82A}">
                    <a16:rowId xmlns:a16="http://schemas.microsoft.com/office/drawing/2014/main" val="3166113963"/>
                  </a:ext>
                </a:extLst>
              </a:tr>
              <a:tr h="320916">
                <a:tc vMerge="1">
                  <a:txBody>
                    <a:bodyPr/>
                    <a:lstStyle/>
                    <a:p>
                      <a:endParaRPr lang="en-ZA"/>
                    </a:p>
                  </a:txBody>
                  <a:tcPr/>
                </a:tc>
                <a:tc vMerge="1">
                  <a:txBody>
                    <a:bodyPr/>
                    <a:lstStyle/>
                    <a:p>
                      <a:endParaRPr lang="en-ZA"/>
                    </a:p>
                  </a:txBody>
                  <a:tcPr/>
                </a:tc>
                <a:tc>
                  <a:txBody>
                    <a:bodyPr/>
                    <a:lstStyle/>
                    <a:p>
                      <a:pPr algn="ctr" fontAlgn="b"/>
                      <a:r>
                        <a:rPr lang="en-ZA" sz="1400" u="none" strike="noStrike">
                          <a:effectLst/>
                        </a:rPr>
                        <a:t>0-4</a:t>
                      </a:r>
                      <a:endParaRPr lang="en-ZA" sz="1400" b="1" i="0" u="none" strike="noStrike">
                        <a:effectLst/>
                        <a:latin typeface="Calibri" panose="020F0502020204030204" pitchFamily="34" charset="0"/>
                      </a:endParaRPr>
                    </a:p>
                  </a:txBody>
                  <a:tcPr marL="4187" marR="4187" marT="4187" marB="0" anchor="b"/>
                </a:tc>
                <a:tc>
                  <a:txBody>
                    <a:bodyPr/>
                    <a:lstStyle/>
                    <a:p>
                      <a:pPr algn="ctr" fontAlgn="b"/>
                      <a:r>
                        <a:rPr lang="en-ZA" sz="1400" u="none" strike="noStrike">
                          <a:effectLst/>
                        </a:rPr>
                        <a:t>5-11</a:t>
                      </a:r>
                      <a:endParaRPr lang="en-ZA" sz="1400" b="1" i="0" u="none" strike="noStrike">
                        <a:effectLst/>
                        <a:latin typeface="Calibri" panose="020F0502020204030204" pitchFamily="34" charset="0"/>
                      </a:endParaRPr>
                    </a:p>
                  </a:txBody>
                  <a:tcPr marL="4187" marR="4187" marT="4187" marB="0" anchor="b"/>
                </a:tc>
                <a:tc>
                  <a:txBody>
                    <a:bodyPr/>
                    <a:lstStyle/>
                    <a:p>
                      <a:pPr algn="ctr" fontAlgn="b"/>
                      <a:r>
                        <a:rPr lang="en-ZA" sz="1400" u="none" strike="noStrike">
                          <a:effectLst/>
                        </a:rPr>
                        <a:t>12-17</a:t>
                      </a:r>
                      <a:endParaRPr lang="en-ZA" sz="1400" b="1" i="0" u="none" strike="noStrike">
                        <a:effectLst/>
                        <a:latin typeface="Calibri" panose="020F0502020204030204" pitchFamily="34" charset="0"/>
                      </a:endParaRPr>
                    </a:p>
                  </a:txBody>
                  <a:tcPr marL="4187" marR="4187" marT="4187" marB="0" anchor="b"/>
                </a:tc>
                <a:tc>
                  <a:txBody>
                    <a:bodyPr/>
                    <a:lstStyle/>
                    <a:p>
                      <a:pPr algn="ctr" fontAlgn="b"/>
                      <a:r>
                        <a:rPr lang="en-ZA" sz="1400" u="none" strike="noStrike" dirty="0">
                          <a:effectLst/>
                        </a:rPr>
                        <a:t>18-59</a:t>
                      </a:r>
                      <a:endParaRPr lang="en-ZA" sz="1400" b="1" i="0" u="none" strike="noStrike" dirty="0">
                        <a:effectLst/>
                        <a:latin typeface="Calibri" panose="020F0502020204030204" pitchFamily="34" charset="0"/>
                      </a:endParaRPr>
                    </a:p>
                  </a:txBody>
                  <a:tcPr marL="4187" marR="4187" marT="4187" marB="0" anchor="b"/>
                </a:tc>
                <a:tc>
                  <a:txBody>
                    <a:bodyPr/>
                    <a:lstStyle/>
                    <a:p>
                      <a:pPr algn="ctr" fontAlgn="b"/>
                      <a:r>
                        <a:rPr lang="en-ZA" sz="1400" u="none" strike="noStrike">
                          <a:effectLst/>
                        </a:rPr>
                        <a:t>60+</a:t>
                      </a:r>
                      <a:endParaRPr lang="en-ZA" sz="1400" b="1" i="0" u="none" strike="noStrike">
                        <a:effectLst/>
                        <a:latin typeface="Calibri" panose="020F0502020204030204" pitchFamily="34" charset="0"/>
                      </a:endParaRPr>
                    </a:p>
                  </a:txBody>
                  <a:tcPr marL="4187" marR="4187" marT="4187" marB="0" anchor="b"/>
                </a:tc>
                <a:tc>
                  <a:txBody>
                    <a:bodyPr/>
                    <a:lstStyle/>
                    <a:p>
                      <a:pPr algn="ctr" fontAlgn="b"/>
                      <a:r>
                        <a:rPr lang="en-ZA" sz="1400" u="none" strike="noStrike">
                          <a:effectLst/>
                        </a:rPr>
                        <a:t>Unkn.</a:t>
                      </a:r>
                      <a:endParaRPr lang="en-ZA" sz="1400" b="1" i="0" u="none" strike="noStrike">
                        <a:effectLst/>
                        <a:latin typeface="Calibri" panose="020F0502020204030204" pitchFamily="34" charset="0"/>
                      </a:endParaRPr>
                    </a:p>
                  </a:txBody>
                  <a:tcPr marL="4187" marR="4187" marT="4187" marB="0" anchor="b"/>
                </a:tc>
                <a:tc>
                  <a:txBody>
                    <a:bodyPr/>
                    <a:lstStyle/>
                    <a:p>
                      <a:pPr algn="ctr" fontAlgn="b"/>
                      <a:r>
                        <a:rPr lang="en-ZA" sz="1400" u="none" strike="noStrike">
                          <a:effectLst/>
                        </a:rPr>
                        <a:t>Total</a:t>
                      </a:r>
                      <a:endParaRPr lang="en-ZA" sz="1400" b="1" i="0" u="none" strike="noStrike">
                        <a:effectLst/>
                        <a:latin typeface="Calibri" panose="020F0502020204030204" pitchFamily="34" charset="0"/>
                      </a:endParaRPr>
                    </a:p>
                  </a:txBody>
                  <a:tcPr marL="4187" marR="4187" marT="4187" marB="0" anchor="b"/>
                </a:tc>
                <a:tc>
                  <a:txBody>
                    <a:bodyPr/>
                    <a:lstStyle/>
                    <a:p>
                      <a:pPr algn="l" fontAlgn="ctr"/>
                      <a:r>
                        <a:rPr lang="en-ZA" sz="1400" u="none" strike="noStrike">
                          <a:effectLst/>
                        </a:rPr>
                        <a:t> </a:t>
                      </a:r>
                      <a:endParaRPr lang="en-ZA" sz="1400" b="1" i="0" u="none" strike="noStrike">
                        <a:effectLst/>
                        <a:latin typeface="Calibri" panose="020F0502020204030204" pitchFamily="34" charset="0"/>
                      </a:endParaRPr>
                    </a:p>
                  </a:txBody>
                  <a:tcPr marL="4187" marR="4187" marT="4187" marB="0" anchor="ctr"/>
                </a:tc>
                <a:tc>
                  <a:txBody>
                    <a:bodyPr/>
                    <a:lstStyle/>
                    <a:p>
                      <a:pPr algn="ctr" fontAlgn="b"/>
                      <a:r>
                        <a:rPr lang="en-ZA" sz="1400" u="none" strike="noStrike">
                          <a:effectLst/>
                        </a:rPr>
                        <a:t>0-4</a:t>
                      </a:r>
                      <a:endParaRPr lang="en-ZA" sz="1400" b="1" i="0" u="none" strike="noStrike">
                        <a:effectLst/>
                        <a:latin typeface="Calibri" panose="020F0502020204030204" pitchFamily="34" charset="0"/>
                      </a:endParaRPr>
                    </a:p>
                  </a:txBody>
                  <a:tcPr marL="4187" marR="4187" marT="4187" marB="0" anchor="b"/>
                </a:tc>
                <a:tc>
                  <a:txBody>
                    <a:bodyPr/>
                    <a:lstStyle/>
                    <a:p>
                      <a:pPr algn="ctr" fontAlgn="b"/>
                      <a:r>
                        <a:rPr lang="en-ZA" sz="1400" u="none" strike="noStrike">
                          <a:effectLst/>
                        </a:rPr>
                        <a:t>5-11</a:t>
                      </a:r>
                      <a:endParaRPr lang="en-ZA" sz="1400" b="1" i="0" u="none" strike="noStrike">
                        <a:effectLst/>
                        <a:latin typeface="Calibri" panose="020F0502020204030204" pitchFamily="34" charset="0"/>
                      </a:endParaRPr>
                    </a:p>
                  </a:txBody>
                  <a:tcPr marL="4187" marR="4187" marT="4187" marB="0" anchor="b"/>
                </a:tc>
                <a:tc>
                  <a:txBody>
                    <a:bodyPr/>
                    <a:lstStyle/>
                    <a:p>
                      <a:pPr algn="ctr" fontAlgn="b"/>
                      <a:r>
                        <a:rPr lang="en-ZA" sz="1400" u="none" strike="noStrike">
                          <a:effectLst/>
                        </a:rPr>
                        <a:t>12-17</a:t>
                      </a:r>
                      <a:endParaRPr lang="en-ZA" sz="1400" b="1" i="0" u="none" strike="noStrike">
                        <a:effectLst/>
                        <a:latin typeface="Calibri" panose="020F0502020204030204" pitchFamily="34" charset="0"/>
                      </a:endParaRPr>
                    </a:p>
                  </a:txBody>
                  <a:tcPr marL="4187" marR="4187" marT="4187" marB="0" anchor="b"/>
                </a:tc>
                <a:tc>
                  <a:txBody>
                    <a:bodyPr/>
                    <a:lstStyle/>
                    <a:p>
                      <a:pPr algn="ctr" fontAlgn="b"/>
                      <a:r>
                        <a:rPr lang="en-ZA" sz="1400" u="none" strike="noStrike">
                          <a:effectLst/>
                        </a:rPr>
                        <a:t>18-59</a:t>
                      </a:r>
                      <a:endParaRPr lang="en-ZA" sz="1400" b="1" i="0" u="none" strike="noStrike">
                        <a:effectLst/>
                        <a:latin typeface="Calibri" panose="020F0502020204030204" pitchFamily="34" charset="0"/>
                      </a:endParaRPr>
                    </a:p>
                  </a:txBody>
                  <a:tcPr marL="4187" marR="4187" marT="4187" marB="0" anchor="b"/>
                </a:tc>
                <a:tc>
                  <a:txBody>
                    <a:bodyPr/>
                    <a:lstStyle/>
                    <a:p>
                      <a:pPr algn="ctr" fontAlgn="b"/>
                      <a:r>
                        <a:rPr lang="en-ZA" sz="1400" u="none" strike="noStrike">
                          <a:effectLst/>
                        </a:rPr>
                        <a:t>60+</a:t>
                      </a:r>
                      <a:endParaRPr lang="en-ZA" sz="1400" b="1" i="0" u="none" strike="noStrike">
                        <a:effectLst/>
                        <a:latin typeface="Calibri" panose="020F0502020204030204" pitchFamily="34" charset="0"/>
                      </a:endParaRPr>
                    </a:p>
                  </a:txBody>
                  <a:tcPr marL="4187" marR="4187" marT="4187" marB="0" anchor="b"/>
                </a:tc>
                <a:tc>
                  <a:txBody>
                    <a:bodyPr/>
                    <a:lstStyle/>
                    <a:p>
                      <a:pPr algn="ctr" fontAlgn="b"/>
                      <a:r>
                        <a:rPr lang="en-ZA" sz="1400" u="none" strike="noStrike">
                          <a:effectLst/>
                        </a:rPr>
                        <a:t>Unkn</a:t>
                      </a:r>
                      <a:endParaRPr lang="en-ZA" sz="1400" b="1" i="0" u="none" strike="noStrike">
                        <a:effectLst/>
                        <a:latin typeface="Calibri" panose="020F0502020204030204" pitchFamily="34" charset="0"/>
                      </a:endParaRPr>
                    </a:p>
                  </a:txBody>
                  <a:tcPr marL="4187" marR="4187" marT="4187" marB="0" anchor="b"/>
                </a:tc>
                <a:tc>
                  <a:txBody>
                    <a:bodyPr/>
                    <a:lstStyle/>
                    <a:p>
                      <a:pPr algn="ctr" fontAlgn="b"/>
                      <a:r>
                        <a:rPr lang="en-ZA" sz="1400" u="none" strike="noStrike">
                          <a:effectLst/>
                        </a:rPr>
                        <a:t>Total</a:t>
                      </a:r>
                      <a:endParaRPr lang="en-ZA" sz="1400" b="1" i="0" u="none" strike="noStrike">
                        <a:effectLst/>
                        <a:latin typeface="Calibri" panose="020F0502020204030204" pitchFamily="34" charset="0"/>
                      </a:endParaRPr>
                    </a:p>
                  </a:txBody>
                  <a:tcPr marL="4187" marR="4187" marT="4187" marB="0" anchor="b"/>
                </a:tc>
                <a:tc>
                  <a:txBody>
                    <a:bodyPr/>
                    <a:lstStyle/>
                    <a:p>
                      <a:pPr algn="l" fontAlgn="ctr"/>
                      <a:r>
                        <a:rPr lang="en-ZA" sz="1400" u="none" strike="noStrike">
                          <a:effectLst/>
                        </a:rPr>
                        <a:t> </a:t>
                      </a:r>
                      <a:endParaRPr lang="en-ZA" sz="1400" b="1" i="0" u="none" strike="noStrike">
                        <a:effectLst/>
                        <a:latin typeface="Calibri" panose="020F0502020204030204" pitchFamily="34" charset="0"/>
                      </a:endParaRPr>
                    </a:p>
                  </a:txBody>
                  <a:tcPr marL="4187" marR="4187" marT="4187" marB="0" anchor="ctr"/>
                </a:tc>
                <a:tc>
                  <a:txBody>
                    <a:bodyPr/>
                    <a:lstStyle/>
                    <a:p>
                      <a:pPr algn="ctr" fontAlgn="b"/>
                      <a:r>
                        <a:rPr lang="en-ZA" sz="1400" u="none" strike="noStrike">
                          <a:effectLst/>
                        </a:rPr>
                        <a:t>0-4</a:t>
                      </a:r>
                      <a:endParaRPr lang="en-ZA" sz="1400" b="1" i="0" u="none" strike="noStrike">
                        <a:effectLst/>
                        <a:latin typeface="Calibri" panose="020F0502020204030204" pitchFamily="34" charset="0"/>
                      </a:endParaRPr>
                    </a:p>
                  </a:txBody>
                  <a:tcPr marL="4187" marR="4187" marT="4187" marB="0" anchor="b"/>
                </a:tc>
                <a:tc>
                  <a:txBody>
                    <a:bodyPr/>
                    <a:lstStyle/>
                    <a:p>
                      <a:pPr algn="ctr" fontAlgn="b"/>
                      <a:r>
                        <a:rPr lang="en-ZA" sz="1400" u="none" strike="noStrike">
                          <a:effectLst/>
                        </a:rPr>
                        <a:t>5-11</a:t>
                      </a:r>
                      <a:endParaRPr lang="en-ZA" sz="1400" b="1" i="0" u="none" strike="noStrike">
                        <a:effectLst/>
                        <a:latin typeface="Calibri" panose="020F0502020204030204" pitchFamily="34" charset="0"/>
                      </a:endParaRPr>
                    </a:p>
                  </a:txBody>
                  <a:tcPr marL="4187" marR="4187" marT="4187" marB="0" anchor="b"/>
                </a:tc>
                <a:tc>
                  <a:txBody>
                    <a:bodyPr/>
                    <a:lstStyle/>
                    <a:p>
                      <a:pPr algn="ctr" fontAlgn="b"/>
                      <a:r>
                        <a:rPr lang="en-ZA" sz="1400" u="none" strike="noStrike">
                          <a:effectLst/>
                        </a:rPr>
                        <a:t>12-17</a:t>
                      </a:r>
                      <a:endParaRPr lang="en-ZA" sz="1400" b="1" i="0" u="none" strike="noStrike">
                        <a:effectLst/>
                        <a:latin typeface="Calibri" panose="020F0502020204030204" pitchFamily="34" charset="0"/>
                      </a:endParaRPr>
                    </a:p>
                  </a:txBody>
                  <a:tcPr marL="4187" marR="4187" marT="4187" marB="0" anchor="b"/>
                </a:tc>
                <a:tc>
                  <a:txBody>
                    <a:bodyPr/>
                    <a:lstStyle/>
                    <a:p>
                      <a:pPr algn="ctr" fontAlgn="b"/>
                      <a:r>
                        <a:rPr lang="en-ZA" sz="1400" u="none" strike="noStrike">
                          <a:effectLst/>
                        </a:rPr>
                        <a:t>18-59</a:t>
                      </a:r>
                      <a:endParaRPr lang="en-ZA" sz="1400" b="1" i="0" u="none" strike="noStrike">
                        <a:effectLst/>
                        <a:latin typeface="Calibri" panose="020F0502020204030204" pitchFamily="34" charset="0"/>
                      </a:endParaRPr>
                    </a:p>
                  </a:txBody>
                  <a:tcPr marL="4187" marR="4187" marT="4187" marB="0" anchor="b"/>
                </a:tc>
                <a:tc>
                  <a:txBody>
                    <a:bodyPr/>
                    <a:lstStyle/>
                    <a:p>
                      <a:pPr algn="ctr" fontAlgn="b"/>
                      <a:r>
                        <a:rPr lang="en-ZA" sz="1400" u="none" strike="noStrike">
                          <a:effectLst/>
                        </a:rPr>
                        <a:t>60+</a:t>
                      </a:r>
                      <a:endParaRPr lang="en-ZA" sz="1400" b="1" i="0" u="none" strike="noStrike">
                        <a:effectLst/>
                        <a:latin typeface="Calibri" panose="020F0502020204030204" pitchFamily="34" charset="0"/>
                      </a:endParaRPr>
                    </a:p>
                  </a:txBody>
                  <a:tcPr marL="4187" marR="4187" marT="4187" marB="0" anchor="b"/>
                </a:tc>
                <a:tc>
                  <a:txBody>
                    <a:bodyPr/>
                    <a:lstStyle/>
                    <a:p>
                      <a:pPr algn="ctr" fontAlgn="b"/>
                      <a:r>
                        <a:rPr lang="en-ZA" sz="1400" u="none" strike="noStrike">
                          <a:effectLst/>
                        </a:rPr>
                        <a:t>Unkn</a:t>
                      </a:r>
                      <a:endParaRPr lang="en-ZA" sz="1400" b="1" i="0" u="none" strike="noStrike">
                        <a:effectLst/>
                        <a:latin typeface="Calibri" panose="020F0502020204030204" pitchFamily="34" charset="0"/>
                      </a:endParaRPr>
                    </a:p>
                  </a:txBody>
                  <a:tcPr marL="4187" marR="4187" marT="4187" marB="0" anchor="b"/>
                </a:tc>
                <a:tc>
                  <a:txBody>
                    <a:bodyPr/>
                    <a:lstStyle/>
                    <a:p>
                      <a:pPr algn="ctr" fontAlgn="b"/>
                      <a:r>
                        <a:rPr lang="en-ZA" sz="1400" u="none" strike="noStrike">
                          <a:effectLst/>
                        </a:rPr>
                        <a:t>Total</a:t>
                      </a:r>
                      <a:endParaRPr lang="en-ZA" sz="1400" b="1" i="0" u="none" strike="noStrike">
                        <a:effectLst/>
                        <a:latin typeface="Calibri" panose="020F0502020204030204" pitchFamily="34" charset="0"/>
                      </a:endParaRPr>
                    </a:p>
                  </a:txBody>
                  <a:tcPr marL="4187" marR="4187" marT="4187" marB="0" anchor="b"/>
                </a:tc>
                <a:tc vMerge="1">
                  <a:txBody>
                    <a:bodyPr/>
                    <a:lstStyle/>
                    <a:p>
                      <a:endParaRPr lang="en-ZA"/>
                    </a:p>
                  </a:txBody>
                  <a:tcPr/>
                </a:tc>
                <a:extLst>
                  <a:ext uri="{0D108BD9-81ED-4DB2-BD59-A6C34878D82A}">
                    <a16:rowId xmlns:a16="http://schemas.microsoft.com/office/drawing/2014/main" val="3200208703"/>
                  </a:ext>
                </a:extLst>
              </a:tr>
              <a:tr h="227604">
                <a:tc gridSpan="26">
                  <a:txBody>
                    <a:bodyPr/>
                    <a:lstStyle/>
                    <a:p>
                      <a:pPr algn="l" fontAlgn="b"/>
                      <a:r>
                        <a:rPr lang="en-ZA" sz="1400" u="none" strike="noStrike">
                          <a:effectLst/>
                        </a:rPr>
                        <a:t> </a:t>
                      </a:r>
                      <a:endParaRPr lang="en-ZA" sz="1400" b="1" i="1" u="none" strike="noStrike">
                        <a:effectLst/>
                        <a:latin typeface="Calibri" panose="020F0502020204030204" pitchFamily="34" charset="0"/>
                      </a:endParaRPr>
                    </a:p>
                  </a:txBody>
                  <a:tcPr marL="4187" marR="4187" marT="4187" marB="0" anchor="b"/>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491079174"/>
                  </a:ext>
                </a:extLst>
              </a:tr>
              <a:tr h="227604">
                <a:tc>
                  <a:txBody>
                    <a:bodyPr/>
                    <a:lstStyle/>
                    <a:p>
                      <a:pPr algn="l"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l"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7</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2</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3</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12</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7</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1</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5</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13</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25</a:t>
                      </a:r>
                      <a:endParaRPr lang="en-ZA" sz="1400" b="0" i="0" u="none" strike="noStrike">
                        <a:effectLst/>
                        <a:latin typeface="Calibri" panose="020F0502020204030204" pitchFamily="34" charset="0"/>
                      </a:endParaRPr>
                    </a:p>
                  </a:txBody>
                  <a:tcPr marL="4187" marR="4187" marT="4187" marB="0" anchor="ctr"/>
                </a:tc>
                <a:extLst>
                  <a:ext uri="{0D108BD9-81ED-4DB2-BD59-A6C34878D82A}">
                    <a16:rowId xmlns:a16="http://schemas.microsoft.com/office/drawing/2014/main" val="2477458312"/>
                  </a:ext>
                </a:extLst>
              </a:tr>
              <a:tr h="227604">
                <a:tc>
                  <a:txBody>
                    <a:bodyPr/>
                    <a:lstStyle/>
                    <a:p>
                      <a:pPr algn="l"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l" fontAlgn="ctr"/>
                      <a:r>
                        <a:rPr lang="en-ZA" sz="1400" u="none" strike="noStrike">
                          <a:effectLst/>
                        </a:rPr>
                        <a:t>Angola</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1</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1</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1</a:t>
                      </a:r>
                      <a:endParaRPr lang="en-ZA" sz="1400" b="0" i="0" u="none" strike="noStrike">
                        <a:effectLst/>
                        <a:latin typeface="Calibri" panose="020F0502020204030204" pitchFamily="34" charset="0"/>
                      </a:endParaRPr>
                    </a:p>
                  </a:txBody>
                  <a:tcPr marL="4187" marR="4187" marT="4187" marB="0" anchor="ctr"/>
                </a:tc>
                <a:extLst>
                  <a:ext uri="{0D108BD9-81ED-4DB2-BD59-A6C34878D82A}">
                    <a16:rowId xmlns:a16="http://schemas.microsoft.com/office/drawing/2014/main" val="2512987051"/>
                  </a:ext>
                </a:extLst>
              </a:tr>
              <a:tr h="227604">
                <a:tc>
                  <a:txBody>
                    <a:bodyPr/>
                    <a:lstStyle/>
                    <a:p>
                      <a:pPr algn="l"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l" fontAlgn="ctr"/>
                      <a:r>
                        <a:rPr lang="en-ZA" sz="1400" u="none" strike="noStrike">
                          <a:effectLst/>
                        </a:rPr>
                        <a:t>Botswana</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1</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1</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1</a:t>
                      </a:r>
                      <a:endParaRPr lang="en-ZA" sz="1400" b="0" i="0" u="none" strike="noStrike">
                        <a:effectLst/>
                        <a:latin typeface="Calibri" panose="020F0502020204030204" pitchFamily="34" charset="0"/>
                      </a:endParaRPr>
                    </a:p>
                  </a:txBody>
                  <a:tcPr marL="4187" marR="4187" marT="4187" marB="0" anchor="ctr"/>
                </a:tc>
                <a:extLst>
                  <a:ext uri="{0D108BD9-81ED-4DB2-BD59-A6C34878D82A}">
                    <a16:rowId xmlns:a16="http://schemas.microsoft.com/office/drawing/2014/main" val="3078364371"/>
                  </a:ext>
                </a:extLst>
              </a:tr>
              <a:tr h="227604">
                <a:tc>
                  <a:txBody>
                    <a:bodyPr/>
                    <a:lstStyle/>
                    <a:p>
                      <a:pPr algn="l"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l" fontAlgn="ctr"/>
                      <a:r>
                        <a:rPr lang="en-ZA" sz="1400" u="none" strike="noStrike">
                          <a:effectLst/>
                        </a:rPr>
                        <a:t>Congo Brazzaville</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1</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1</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1</a:t>
                      </a:r>
                      <a:endParaRPr lang="en-ZA" sz="1400" b="0" i="0" u="none" strike="noStrike">
                        <a:effectLst/>
                        <a:latin typeface="Calibri" panose="020F0502020204030204" pitchFamily="34" charset="0"/>
                      </a:endParaRPr>
                    </a:p>
                  </a:txBody>
                  <a:tcPr marL="4187" marR="4187" marT="4187" marB="0" anchor="ctr"/>
                </a:tc>
                <a:extLst>
                  <a:ext uri="{0D108BD9-81ED-4DB2-BD59-A6C34878D82A}">
                    <a16:rowId xmlns:a16="http://schemas.microsoft.com/office/drawing/2014/main" val="4191933652"/>
                  </a:ext>
                </a:extLst>
              </a:tr>
              <a:tr h="227604">
                <a:tc>
                  <a:txBody>
                    <a:bodyPr/>
                    <a:lstStyle/>
                    <a:p>
                      <a:pPr algn="l"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l" fontAlgn="ctr"/>
                      <a:r>
                        <a:rPr lang="en-ZA" sz="1400" u="none" strike="noStrike">
                          <a:effectLst/>
                        </a:rPr>
                        <a:t>DRC</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7</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7</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7</a:t>
                      </a:r>
                      <a:endParaRPr lang="en-ZA" sz="1400" b="0" i="0" u="none" strike="noStrike">
                        <a:effectLst/>
                        <a:latin typeface="Calibri" panose="020F0502020204030204" pitchFamily="34" charset="0"/>
                      </a:endParaRPr>
                    </a:p>
                  </a:txBody>
                  <a:tcPr marL="4187" marR="4187" marT="4187" marB="0" anchor="ctr"/>
                </a:tc>
                <a:extLst>
                  <a:ext uri="{0D108BD9-81ED-4DB2-BD59-A6C34878D82A}">
                    <a16:rowId xmlns:a16="http://schemas.microsoft.com/office/drawing/2014/main" val="2866520396"/>
                  </a:ext>
                </a:extLst>
              </a:tr>
              <a:tr h="227604">
                <a:tc>
                  <a:txBody>
                    <a:bodyPr/>
                    <a:lstStyle/>
                    <a:p>
                      <a:pPr algn="l"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l" fontAlgn="ctr"/>
                      <a:r>
                        <a:rPr lang="en-ZA" sz="1400" u="none" strike="noStrike">
                          <a:effectLst/>
                        </a:rPr>
                        <a:t>Egypt</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1</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1</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1</a:t>
                      </a:r>
                      <a:endParaRPr lang="en-ZA" sz="1400" b="0" i="0" u="none" strike="noStrike">
                        <a:effectLst/>
                        <a:latin typeface="Calibri" panose="020F0502020204030204" pitchFamily="34" charset="0"/>
                      </a:endParaRPr>
                    </a:p>
                  </a:txBody>
                  <a:tcPr marL="4187" marR="4187" marT="4187" marB="0" anchor="ctr"/>
                </a:tc>
                <a:extLst>
                  <a:ext uri="{0D108BD9-81ED-4DB2-BD59-A6C34878D82A}">
                    <a16:rowId xmlns:a16="http://schemas.microsoft.com/office/drawing/2014/main" val="1927478193"/>
                  </a:ext>
                </a:extLst>
              </a:tr>
              <a:tr h="227604">
                <a:tc>
                  <a:txBody>
                    <a:bodyPr/>
                    <a:lstStyle/>
                    <a:p>
                      <a:pPr algn="l"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l" fontAlgn="ctr"/>
                      <a:r>
                        <a:rPr lang="en-ZA" sz="1400" u="none" strike="noStrike">
                          <a:effectLst/>
                        </a:rPr>
                        <a:t>Ghana</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1</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1</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1</a:t>
                      </a:r>
                      <a:endParaRPr lang="en-ZA" sz="1400" b="0" i="0" u="none" strike="noStrike">
                        <a:effectLst/>
                        <a:latin typeface="Calibri" panose="020F0502020204030204" pitchFamily="34" charset="0"/>
                      </a:endParaRPr>
                    </a:p>
                  </a:txBody>
                  <a:tcPr marL="4187" marR="4187" marT="4187" marB="0" anchor="ctr"/>
                </a:tc>
                <a:extLst>
                  <a:ext uri="{0D108BD9-81ED-4DB2-BD59-A6C34878D82A}">
                    <a16:rowId xmlns:a16="http://schemas.microsoft.com/office/drawing/2014/main" val="1306194604"/>
                  </a:ext>
                </a:extLst>
              </a:tr>
              <a:tr h="227604">
                <a:tc>
                  <a:txBody>
                    <a:bodyPr/>
                    <a:lstStyle/>
                    <a:p>
                      <a:pPr algn="l"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l" fontAlgn="ctr"/>
                      <a:r>
                        <a:rPr lang="en-ZA" sz="1400" u="none" strike="noStrike">
                          <a:effectLst/>
                        </a:rPr>
                        <a:t>India</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3</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dirty="0">
                          <a:effectLst/>
                        </a:rPr>
                        <a:t> </a:t>
                      </a:r>
                      <a:endParaRPr lang="en-ZA" sz="1400" b="0" i="0" u="none" strike="noStrike" dirty="0">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3</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3</a:t>
                      </a:r>
                      <a:endParaRPr lang="en-ZA" sz="1400" b="0" i="0" u="none" strike="noStrike">
                        <a:effectLst/>
                        <a:latin typeface="Calibri" panose="020F0502020204030204" pitchFamily="34" charset="0"/>
                      </a:endParaRPr>
                    </a:p>
                  </a:txBody>
                  <a:tcPr marL="4187" marR="4187" marT="4187" marB="0" anchor="ctr"/>
                </a:tc>
                <a:extLst>
                  <a:ext uri="{0D108BD9-81ED-4DB2-BD59-A6C34878D82A}">
                    <a16:rowId xmlns:a16="http://schemas.microsoft.com/office/drawing/2014/main" val="2504187702"/>
                  </a:ext>
                </a:extLst>
              </a:tr>
              <a:tr h="227604">
                <a:tc>
                  <a:txBody>
                    <a:bodyPr/>
                    <a:lstStyle/>
                    <a:p>
                      <a:pPr algn="l"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l" fontAlgn="ctr"/>
                      <a:r>
                        <a:rPr lang="en-ZA" sz="1400" u="none" strike="noStrike">
                          <a:effectLst/>
                        </a:rPr>
                        <a:t>Lesotho</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1</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2</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3</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4</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4</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8</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11</a:t>
                      </a:r>
                      <a:endParaRPr lang="en-ZA" sz="1400" b="0" i="0" u="none" strike="noStrike">
                        <a:effectLst/>
                        <a:latin typeface="Calibri" panose="020F0502020204030204" pitchFamily="34" charset="0"/>
                      </a:endParaRPr>
                    </a:p>
                  </a:txBody>
                  <a:tcPr marL="4187" marR="4187" marT="4187" marB="0" anchor="ctr"/>
                </a:tc>
                <a:extLst>
                  <a:ext uri="{0D108BD9-81ED-4DB2-BD59-A6C34878D82A}">
                    <a16:rowId xmlns:a16="http://schemas.microsoft.com/office/drawing/2014/main" val="3120348324"/>
                  </a:ext>
                </a:extLst>
              </a:tr>
              <a:tr h="227604">
                <a:tc>
                  <a:txBody>
                    <a:bodyPr/>
                    <a:lstStyle/>
                    <a:p>
                      <a:pPr algn="l"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l" fontAlgn="ctr"/>
                      <a:r>
                        <a:rPr lang="en-ZA" sz="1400" u="none" strike="noStrike">
                          <a:effectLst/>
                        </a:rPr>
                        <a:t>Liberia</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4</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4</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4</a:t>
                      </a:r>
                      <a:endParaRPr lang="en-ZA" sz="1400" b="0" i="0" u="none" strike="noStrike">
                        <a:effectLst/>
                        <a:latin typeface="Calibri" panose="020F0502020204030204" pitchFamily="34" charset="0"/>
                      </a:endParaRPr>
                    </a:p>
                  </a:txBody>
                  <a:tcPr marL="4187" marR="4187" marT="4187" marB="0" anchor="ctr"/>
                </a:tc>
                <a:extLst>
                  <a:ext uri="{0D108BD9-81ED-4DB2-BD59-A6C34878D82A}">
                    <a16:rowId xmlns:a16="http://schemas.microsoft.com/office/drawing/2014/main" val="1156901411"/>
                  </a:ext>
                </a:extLst>
              </a:tr>
              <a:tr h="227604">
                <a:tc>
                  <a:txBody>
                    <a:bodyPr/>
                    <a:lstStyle/>
                    <a:p>
                      <a:pPr algn="l"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l" fontAlgn="ctr"/>
                      <a:r>
                        <a:rPr lang="en-ZA" sz="1400" u="none" strike="noStrike">
                          <a:effectLst/>
                        </a:rPr>
                        <a:t>Malawi</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8</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8</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8</a:t>
                      </a:r>
                      <a:endParaRPr lang="en-ZA" sz="1400" b="0" i="0" u="none" strike="noStrike">
                        <a:effectLst/>
                        <a:latin typeface="Calibri" panose="020F0502020204030204" pitchFamily="34" charset="0"/>
                      </a:endParaRPr>
                    </a:p>
                  </a:txBody>
                  <a:tcPr marL="4187" marR="4187" marT="4187" marB="0" anchor="ctr"/>
                </a:tc>
                <a:extLst>
                  <a:ext uri="{0D108BD9-81ED-4DB2-BD59-A6C34878D82A}">
                    <a16:rowId xmlns:a16="http://schemas.microsoft.com/office/drawing/2014/main" val="1756249861"/>
                  </a:ext>
                </a:extLst>
              </a:tr>
              <a:tr h="227604">
                <a:tc>
                  <a:txBody>
                    <a:bodyPr/>
                    <a:lstStyle/>
                    <a:p>
                      <a:pPr algn="l"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l" fontAlgn="ctr"/>
                      <a:r>
                        <a:rPr lang="en-ZA" sz="1400" u="none" strike="noStrike" dirty="0">
                          <a:effectLst/>
                        </a:rPr>
                        <a:t>Mozambique</a:t>
                      </a:r>
                      <a:endParaRPr lang="en-ZA" sz="1400" b="0" i="0" u="none" strike="noStrike" dirty="0">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3</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3</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30</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6</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1</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37</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40</a:t>
                      </a:r>
                      <a:endParaRPr lang="en-ZA" sz="1400" b="0" i="0" u="none" strike="noStrike">
                        <a:effectLst/>
                        <a:latin typeface="Calibri" panose="020F0502020204030204" pitchFamily="34" charset="0"/>
                      </a:endParaRPr>
                    </a:p>
                  </a:txBody>
                  <a:tcPr marL="4187" marR="4187" marT="4187" marB="0" anchor="ctr"/>
                </a:tc>
                <a:extLst>
                  <a:ext uri="{0D108BD9-81ED-4DB2-BD59-A6C34878D82A}">
                    <a16:rowId xmlns:a16="http://schemas.microsoft.com/office/drawing/2014/main" val="3474259951"/>
                  </a:ext>
                </a:extLst>
              </a:tr>
              <a:tr h="227604">
                <a:tc>
                  <a:txBody>
                    <a:bodyPr/>
                    <a:lstStyle/>
                    <a:p>
                      <a:pPr algn="l"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l" fontAlgn="ctr"/>
                      <a:r>
                        <a:rPr lang="en-ZA" sz="1400" u="none" strike="noStrike">
                          <a:effectLst/>
                        </a:rPr>
                        <a:t>Namibia</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2</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2</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2</a:t>
                      </a:r>
                      <a:endParaRPr lang="en-ZA" sz="1400" b="0" i="0" u="none" strike="noStrike">
                        <a:effectLst/>
                        <a:latin typeface="Calibri" panose="020F0502020204030204" pitchFamily="34" charset="0"/>
                      </a:endParaRPr>
                    </a:p>
                  </a:txBody>
                  <a:tcPr marL="4187" marR="4187" marT="4187" marB="0" anchor="ctr"/>
                </a:tc>
                <a:extLst>
                  <a:ext uri="{0D108BD9-81ED-4DB2-BD59-A6C34878D82A}">
                    <a16:rowId xmlns:a16="http://schemas.microsoft.com/office/drawing/2014/main" val="630594359"/>
                  </a:ext>
                </a:extLst>
              </a:tr>
              <a:tr h="227604">
                <a:tc>
                  <a:txBody>
                    <a:bodyPr/>
                    <a:lstStyle/>
                    <a:p>
                      <a:pPr algn="l"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l" fontAlgn="ctr"/>
                      <a:r>
                        <a:rPr lang="en-ZA" sz="1400" u="none" strike="noStrike">
                          <a:effectLst/>
                        </a:rPr>
                        <a:t>Nigeria</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2</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2</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2</a:t>
                      </a:r>
                      <a:endParaRPr lang="en-ZA" sz="1400" b="0" i="0" u="none" strike="noStrike">
                        <a:effectLst/>
                        <a:latin typeface="Calibri" panose="020F0502020204030204" pitchFamily="34" charset="0"/>
                      </a:endParaRPr>
                    </a:p>
                  </a:txBody>
                  <a:tcPr marL="4187" marR="4187" marT="4187" marB="0" anchor="ctr"/>
                </a:tc>
                <a:extLst>
                  <a:ext uri="{0D108BD9-81ED-4DB2-BD59-A6C34878D82A}">
                    <a16:rowId xmlns:a16="http://schemas.microsoft.com/office/drawing/2014/main" val="2184226343"/>
                  </a:ext>
                </a:extLst>
              </a:tr>
              <a:tr h="227604">
                <a:tc>
                  <a:txBody>
                    <a:bodyPr/>
                    <a:lstStyle/>
                    <a:p>
                      <a:pPr algn="l"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l" fontAlgn="ctr"/>
                      <a:r>
                        <a:rPr lang="en-ZA" sz="1400" u="none" strike="noStrike">
                          <a:effectLst/>
                        </a:rPr>
                        <a:t>Pakistan</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1</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1</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1</a:t>
                      </a:r>
                      <a:endParaRPr lang="en-ZA" sz="1400" b="0" i="0" u="none" strike="noStrike">
                        <a:effectLst/>
                        <a:latin typeface="Calibri" panose="020F0502020204030204" pitchFamily="34" charset="0"/>
                      </a:endParaRPr>
                    </a:p>
                  </a:txBody>
                  <a:tcPr marL="4187" marR="4187" marT="4187" marB="0" anchor="ctr"/>
                </a:tc>
                <a:extLst>
                  <a:ext uri="{0D108BD9-81ED-4DB2-BD59-A6C34878D82A}">
                    <a16:rowId xmlns:a16="http://schemas.microsoft.com/office/drawing/2014/main" val="816393847"/>
                  </a:ext>
                </a:extLst>
              </a:tr>
              <a:tr h="227604">
                <a:tc>
                  <a:txBody>
                    <a:bodyPr/>
                    <a:lstStyle/>
                    <a:p>
                      <a:pPr algn="l"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l" fontAlgn="ctr"/>
                      <a:r>
                        <a:rPr lang="en-ZA" sz="1400" u="none" strike="noStrike">
                          <a:effectLst/>
                        </a:rPr>
                        <a:t>Palestine</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1</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1</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1</a:t>
                      </a:r>
                      <a:endParaRPr lang="en-ZA" sz="1400" b="0" i="0" u="none" strike="noStrike">
                        <a:effectLst/>
                        <a:latin typeface="Calibri" panose="020F0502020204030204" pitchFamily="34" charset="0"/>
                      </a:endParaRPr>
                    </a:p>
                  </a:txBody>
                  <a:tcPr marL="4187" marR="4187" marT="4187" marB="0" anchor="ctr"/>
                </a:tc>
                <a:extLst>
                  <a:ext uri="{0D108BD9-81ED-4DB2-BD59-A6C34878D82A}">
                    <a16:rowId xmlns:a16="http://schemas.microsoft.com/office/drawing/2014/main" val="3432790345"/>
                  </a:ext>
                </a:extLst>
              </a:tr>
              <a:tr h="227604">
                <a:tc>
                  <a:txBody>
                    <a:bodyPr/>
                    <a:lstStyle/>
                    <a:p>
                      <a:pPr algn="l"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l" fontAlgn="ctr"/>
                      <a:r>
                        <a:rPr lang="en-ZA" sz="1400" u="none" strike="noStrike">
                          <a:effectLst/>
                        </a:rPr>
                        <a:t>South Africa</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1</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5</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103</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5</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1</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115</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1</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1</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2</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241</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53</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9</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307</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422</a:t>
                      </a:r>
                      <a:endParaRPr lang="en-ZA" sz="1400" b="0" i="0" u="none" strike="noStrike">
                        <a:effectLst/>
                        <a:latin typeface="Calibri" panose="020F0502020204030204" pitchFamily="34" charset="0"/>
                      </a:endParaRPr>
                    </a:p>
                  </a:txBody>
                  <a:tcPr marL="4187" marR="4187" marT="4187" marB="0" anchor="ctr"/>
                </a:tc>
                <a:extLst>
                  <a:ext uri="{0D108BD9-81ED-4DB2-BD59-A6C34878D82A}">
                    <a16:rowId xmlns:a16="http://schemas.microsoft.com/office/drawing/2014/main" val="3012421389"/>
                  </a:ext>
                </a:extLst>
              </a:tr>
              <a:tr h="227604">
                <a:tc>
                  <a:txBody>
                    <a:bodyPr/>
                    <a:lstStyle/>
                    <a:p>
                      <a:pPr algn="l"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l" fontAlgn="ctr"/>
                      <a:r>
                        <a:rPr lang="en-ZA" sz="1400" u="none" strike="noStrike">
                          <a:effectLst/>
                        </a:rPr>
                        <a:t>Swaziland</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1</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1</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2</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2</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2</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4</a:t>
                      </a:r>
                      <a:endParaRPr lang="en-ZA" sz="1400" b="0" i="0" u="none" strike="noStrike">
                        <a:effectLst/>
                        <a:latin typeface="Calibri" panose="020F0502020204030204" pitchFamily="34" charset="0"/>
                      </a:endParaRPr>
                    </a:p>
                  </a:txBody>
                  <a:tcPr marL="4187" marR="4187" marT="4187" marB="0" anchor="ctr"/>
                </a:tc>
                <a:extLst>
                  <a:ext uri="{0D108BD9-81ED-4DB2-BD59-A6C34878D82A}">
                    <a16:rowId xmlns:a16="http://schemas.microsoft.com/office/drawing/2014/main" val="3391106095"/>
                  </a:ext>
                </a:extLst>
              </a:tr>
              <a:tr h="227604">
                <a:tc>
                  <a:txBody>
                    <a:bodyPr/>
                    <a:lstStyle/>
                    <a:p>
                      <a:pPr algn="l"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l" fontAlgn="ctr"/>
                      <a:r>
                        <a:rPr lang="en-ZA" sz="1400" u="none" strike="noStrike">
                          <a:effectLst/>
                        </a:rPr>
                        <a:t>Tanzania</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3</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3</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3</a:t>
                      </a:r>
                      <a:endParaRPr lang="en-ZA" sz="1400" b="0" i="0" u="none" strike="noStrike">
                        <a:effectLst/>
                        <a:latin typeface="Calibri" panose="020F0502020204030204" pitchFamily="34" charset="0"/>
                      </a:endParaRPr>
                    </a:p>
                  </a:txBody>
                  <a:tcPr marL="4187" marR="4187" marT="4187" marB="0" anchor="ctr"/>
                </a:tc>
                <a:extLst>
                  <a:ext uri="{0D108BD9-81ED-4DB2-BD59-A6C34878D82A}">
                    <a16:rowId xmlns:a16="http://schemas.microsoft.com/office/drawing/2014/main" val="2720929396"/>
                  </a:ext>
                </a:extLst>
              </a:tr>
              <a:tr h="227604">
                <a:tc>
                  <a:txBody>
                    <a:bodyPr/>
                    <a:lstStyle/>
                    <a:p>
                      <a:pPr algn="l"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l" fontAlgn="ctr"/>
                      <a:r>
                        <a:rPr lang="en-ZA" sz="1400" u="none" strike="noStrike">
                          <a:effectLst/>
                        </a:rPr>
                        <a:t>Unknown</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1</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1</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1</a:t>
                      </a:r>
                      <a:endParaRPr lang="en-ZA" sz="1400" b="0" i="0" u="none" strike="noStrike">
                        <a:effectLst/>
                        <a:latin typeface="Calibri" panose="020F0502020204030204" pitchFamily="34" charset="0"/>
                      </a:endParaRPr>
                    </a:p>
                  </a:txBody>
                  <a:tcPr marL="4187" marR="4187" marT="4187" marB="0" anchor="ctr"/>
                </a:tc>
                <a:extLst>
                  <a:ext uri="{0D108BD9-81ED-4DB2-BD59-A6C34878D82A}">
                    <a16:rowId xmlns:a16="http://schemas.microsoft.com/office/drawing/2014/main" val="494779983"/>
                  </a:ext>
                </a:extLst>
              </a:tr>
              <a:tr h="227604">
                <a:tc>
                  <a:txBody>
                    <a:bodyPr/>
                    <a:lstStyle/>
                    <a:p>
                      <a:pPr algn="l"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l" fontAlgn="ctr"/>
                      <a:r>
                        <a:rPr lang="en-ZA" sz="1400" u="none" strike="noStrike">
                          <a:effectLst/>
                        </a:rPr>
                        <a:t>Zambia</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1</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1</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1</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1</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2</a:t>
                      </a:r>
                      <a:endParaRPr lang="en-ZA" sz="1400" b="0" i="0" u="none" strike="noStrike">
                        <a:effectLst/>
                        <a:latin typeface="Calibri" panose="020F0502020204030204" pitchFamily="34" charset="0"/>
                      </a:endParaRPr>
                    </a:p>
                  </a:txBody>
                  <a:tcPr marL="4187" marR="4187" marT="4187" marB="0" anchor="ctr"/>
                </a:tc>
                <a:extLst>
                  <a:ext uri="{0D108BD9-81ED-4DB2-BD59-A6C34878D82A}">
                    <a16:rowId xmlns:a16="http://schemas.microsoft.com/office/drawing/2014/main" val="4096304901"/>
                  </a:ext>
                </a:extLst>
              </a:tr>
              <a:tr h="227604">
                <a:tc>
                  <a:txBody>
                    <a:bodyPr/>
                    <a:lstStyle/>
                    <a:p>
                      <a:pPr algn="l"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l" fontAlgn="ctr"/>
                      <a:r>
                        <a:rPr lang="en-ZA" sz="1400" u="none" strike="noStrike">
                          <a:effectLst/>
                        </a:rPr>
                        <a:t>Zimbabwe</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9</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9</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30</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3</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1</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34</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43</a:t>
                      </a:r>
                      <a:endParaRPr lang="en-ZA" sz="1400" b="0" i="0" u="none" strike="noStrike">
                        <a:effectLst/>
                        <a:latin typeface="Calibri" panose="020F0502020204030204" pitchFamily="34" charset="0"/>
                      </a:endParaRPr>
                    </a:p>
                  </a:txBody>
                  <a:tcPr marL="4187" marR="4187" marT="4187" marB="0" anchor="ctr"/>
                </a:tc>
                <a:extLst>
                  <a:ext uri="{0D108BD9-81ED-4DB2-BD59-A6C34878D82A}">
                    <a16:rowId xmlns:a16="http://schemas.microsoft.com/office/drawing/2014/main" val="2492939443"/>
                  </a:ext>
                </a:extLst>
              </a:tr>
              <a:tr h="227604">
                <a:tc>
                  <a:txBody>
                    <a:bodyPr/>
                    <a:lstStyle/>
                    <a:p>
                      <a:pPr algn="l"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l" fontAlgn="ctr"/>
                      <a:r>
                        <a:rPr lang="en-ZA" sz="1400" u="none" strike="noStrike">
                          <a:effectLst/>
                        </a:rPr>
                        <a:t>TOTAL</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1</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5</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131</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10</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4</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151</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1</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1</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2</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345</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68</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16</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433</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a:effectLst/>
                        </a:rPr>
                        <a:t> </a:t>
                      </a:r>
                      <a:endParaRPr lang="en-ZA" sz="1400" b="0" i="0" u="none" strike="noStrike">
                        <a:effectLst/>
                        <a:latin typeface="Calibri" panose="020F0502020204030204" pitchFamily="34" charset="0"/>
                      </a:endParaRPr>
                    </a:p>
                  </a:txBody>
                  <a:tcPr marL="4187" marR="4187" marT="4187" marB="0" anchor="ctr"/>
                </a:tc>
                <a:tc>
                  <a:txBody>
                    <a:bodyPr/>
                    <a:lstStyle/>
                    <a:p>
                      <a:pPr algn="r" fontAlgn="ctr"/>
                      <a:r>
                        <a:rPr lang="en-ZA" sz="1400" u="none" strike="noStrike" dirty="0">
                          <a:effectLst/>
                        </a:rPr>
                        <a:t>584</a:t>
                      </a:r>
                      <a:endParaRPr lang="en-ZA" sz="1400" b="0" i="0" u="none" strike="noStrike" dirty="0">
                        <a:effectLst/>
                        <a:latin typeface="Calibri" panose="020F0502020204030204" pitchFamily="34" charset="0"/>
                      </a:endParaRPr>
                    </a:p>
                  </a:txBody>
                  <a:tcPr marL="4187" marR="4187" marT="4187" marB="0" anchor="ctr"/>
                </a:tc>
                <a:extLst>
                  <a:ext uri="{0D108BD9-81ED-4DB2-BD59-A6C34878D82A}">
                    <a16:rowId xmlns:a16="http://schemas.microsoft.com/office/drawing/2014/main" val="2059198104"/>
                  </a:ext>
                </a:extLst>
              </a:tr>
            </a:tbl>
          </a:graphicData>
        </a:graphic>
      </p:graphicFrame>
    </p:spTree>
    <p:extLst>
      <p:ext uri="{BB962C8B-B14F-4D97-AF65-F5344CB8AC3E}">
        <p14:creationId xmlns:p14="http://schemas.microsoft.com/office/powerpoint/2010/main" val="13981007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EFD06-2D67-4E49-890C-4540EA8309FD}"/>
              </a:ext>
            </a:extLst>
          </p:cNvPr>
          <p:cNvSpPr>
            <a:spLocks noGrp="1"/>
          </p:cNvSpPr>
          <p:nvPr>
            <p:ph type="title"/>
          </p:nvPr>
        </p:nvSpPr>
        <p:spPr>
          <a:xfrm>
            <a:off x="838200" y="97496"/>
            <a:ext cx="10515600" cy="1325563"/>
          </a:xfrm>
        </p:spPr>
        <p:txBody>
          <a:bodyPr/>
          <a:lstStyle/>
          <a:p>
            <a:pPr algn="ctr"/>
            <a:r>
              <a:rPr lang="en-ZA" b="1" dirty="0"/>
              <a:t>RECOMMENDATIONS</a:t>
            </a:r>
          </a:p>
        </p:txBody>
      </p:sp>
      <p:sp>
        <p:nvSpPr>
          <p:cNvPr id="8" name="Content Placeholder 7">
            <a:extLst>
              <a:ext uri="{FF2B5EF4-FFF2-40B4-BE49-F238E27FC236}">
                <a16:creationId xmlns:a16="http://schemas.microsoft.com/office/drawing/2014/main" id="{CB1F2F9C-18DE-89ED-A718-1EAA7292BC08}"/>
              </a:ext>
            </a:extLst>
          </p:cNvPr>
          <p:cNvSpPr>
            <a:spLocks noGrp="1"/>
          </p:cNvSpPr>
          <p:nvPr>
            <p:ph idx="1"/>
          </p:nvPr>
        </p:nvSpPr>
        <p:spPr>
          <a:xfrm>
            <a:off x="409073" y="1102360"/>
            <a:ext cx="11373853" cy="4983941"/>
          </a:xfrm>
        </p:spPr>
        <p:txBody>
          <a:bodyPr vert="horz" lIns="91440" tIns="45720" rIns="91440" bIns="45720" rtlCol="0" anchor="t">
            <a:noAutofit/>
          </a:bodyPr>
          <a:lstStyle/>
          <a:p>
            <a:pPr marL="457200" indent="-457200" algn="just">
              <a:buFont typeface="+mj-lt"/>
              <a:buAutoNum type="arabicPeriod"/>
            </a:pPr>
            <a:r>
              <a:rPr lang="en-ZA" sz="2400" dirty="0">
                <a:cs typeface="Calibri" panose="020F0502020204030204"/>
              </a:rPr>
              <a:t>ensure universal birth registration for ALL children born in SA regardless of parents' documentation or immigration status and remove arbitrary/discriminatory barriers to birth registration e.g. expensive DNA testing, registration of children born to unmarried parents, strict proof of birth requirements</a:t>
            </a:r>
          </a:p>
          <a:p>
            <a:pPr marL="457200" indent="-457200" algn="just">
              <a:buFont typeface="+mj-lt"/>
              <a:buAutoNum type="arabicPeriod"/>
            </a:pPr>
            <a:r>
              <a:rPr lang="en-ZA" sz="2400" dirty="0">
                <a:cs typeface="Calibri" panose="020F0502020204030204"/>
              </a:rPr>
              <a:t>establish special dispensation/permit to provide pathway to durable documentation for USMC at risk of statelessness - including the establishment and implementation of </a:t>
            </a:r>
            <a:r>
              <a:rPr lang="en-ZA" sz="2400" b="1" dirty="0">
                <a:cs typeface="Calibri" panose="020F0502020204030204"/>
              </a:rPr>
              <a:t>child friendly processes</a:t>
            </a:r>
            <a:r>
              <a:rPr lang="en-ZA" sz="2400" dirty="0">
                <a:cs typeface="Calibri" panose="020F0502020204030204"/>
              </a:rPr>
              <a:t> at all DHA offices (including birth registration and asylum processes at RROs, RAASA and SCRA)</a:t>
            </a:r>
          </a:p>
          <a:p>
            <a:pPr marL="457200" indent="-457200" algn="just">
              <a:buFont typeface="+mj-lt"/>
              <a:buAutoNum type="arabicPeriod"/>
            </a:pPr>
            <a:r>
              <a:rPr lang="en-ZA" sz="2400" dirty="0">
                <a:cs typeface="Calibri" panose="020F0502020204030204"/>
              </a:rPr>
              <a:t>align all laws, policies and practice to constitutional and administrative legal requirements e.g. DHA's ID blocking and citizenship stripping practice, unreasonable delays in birth registration applications</a:t>
            </a:r>
          </a:p>
          <a:p>
            <a:pPr marL="457200" indent="-457200" algn="just">
              <a:buFont typeface="+mj-lt"/>
              <a:buAutoNum type="arabicPeriod"/>
            </a:pPr>
            <a:r>
              <a:rPr lang="en-ZA" sz="2400" dirty="0">
                <a:cs typeface="Calibri" panose="020F0502020204030204"/>
              </a:rPr>
              <a:t> implementation of court judgments - ensure effective communication to all DHA offices on new court judgments and clear directives on implementation</a:t>
            </a:r>
          </a:p>
        </p:txBody>
      </p:sp>
      <p:pic>
        <p:nvPicPr>
          <p:cNvPr id="6" name="Content Placeholder 5">
            <a:extLst>
              <a:ext uri="{FF2B5EF4-FFF2-40B4-BE49-F238E27FC236}">
                <a16:creationId xmlns:a16="http://schemas.microsoft.com/office/drawing/2014/main" id="{399C387F-758F-95DD-B083-85F62FF6B1DE}"/>
              </a:ext>
            </a:extLst>
          </p:cNvPr>
          <p:cNvPicPr>
            <a:picLocks noGrp="1" noChangeAspect="1"/>
          </p:cNvPicPr>
          <p:nvPr>
            <p:ph idx="1"/>
          </p:nvPr>
        </p:nvPicPr>
        <p:blipFill>
          <a:blip r:embed="rId3"/>
          <a:stretch>
            <a:fillRect/>
          </a:stretch>
        </p:blipFill>
        <p:spPr>
          <a:xfrm>
            <a:off x="766313" y="5774978"/>
            <a:ext cx="10591800" cy="1083022"/>
          </a:xfrm>
          <a:prstGeom prst="rect">
            <a:avLst/>
          </a:prstGeom>
        </p:spPr>
      </p:pic>
    </p:spTree>
    <p:extLst>
      <p:ext uri="{BB962C8B-B14F-4D97-AF65-F5344CB8AC3E}">
        <p14:creationId xmlns:p14="http://schemas.microsoft.com/office/powerpoint/2010/main" val="39251456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1911</TotalTime>
  <Words>3329</Words>
  <Application>Microsoft Office PowerPoint</Application>
  <PresentationFormat>Widescreen</PresentationFormat>
  <Paragraphs>1466</Paragraphs>
  <Slides>10</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Times New Roman</vt:lpstr>
      <vt:lpstr>Office Theme</vt:lpstr>
      <vt:lpstr>STATELESSNESS IN SOUTH AFRICA PRESENTION TO THE PARLIAMENTARY PORTFOLIO COMMITTEE OF HOME AFFAIRS SEPTEMBER 2022</vt:lpstr>
      <vt:lpstr>SNAPSHOT OF STATELESSNESS IN SOUTH AFRICA </vt:lpstr>
      <vt:lpstr>1. ACCESS TO BIRTH REGISTRATION</vt:lpstr>
      <vt:lpstr>PowerPoint Presentation</vt:lpstr>
      <vt:lpstr>2. ACCESS TO CITIZENSHIP</vt:lpstr>
      <vt:lpstr>3. PATHWAYS TO DURABLE DOCUMENTATION UNACCOMPANIED &amp;SEPARATED MIGRANT CHILDREN</vt:lpstr>
      <vt:lpstr>4. DHA’S ID BLOCKING/MARKING PRACTICE = CITIZENSHIP STRIPPING/ABRITRARY DEPRIVATION OF NATIONALITY</vt:lpstr>
      <vt:lpstr>PowerPoint Presentation</vt:lpstr>
      <vt:lpstr>RECOMMENDATIONS</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Nabeelah Mia</dc:creator>
  <cp:lastModifiedBy>Thandeka Chauke</cp:lastModifiedBy>
  <cp:revision>246</cp:revision>
  <dcterms:created xsi:type="dcterms:W3CDTF">2019-10-28T07:04:40Z</dcterms:created>
  <dcterms:modified xsi:type="dcterms:W3CDTF">2022-09-13T15:56:52Z</dcterms:modified>
</cp:coreProperties>
</file>