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4" r:id="rId3"/>
    <p:sldId id="274" r:id="rId4"/>
    <p:sldId id="275" r:id="rId5"/>
    <p:sldId id="276" r:id="rId6"/>
    <p:sldId id="267" r:id="rId7"/>
    <p:sldId id="270" r:id="rId8"/>
    <p:sldId id="268"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6B88389-1B55-5038-F4AA-BAB0653C237E}" name="Guest User" initials="GU" userId="S::urn:spo:anon#3f25f654d006ac1e851d0b5e4314849b65686d156225f76f3fe15e707021e49b::"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1E0F44-9439-4C89-B17F-5AB89FEF4D1C}" v="1" dt="2022-09-13T15:57:00.87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9966" autoAdjust="0"/>
  </p:normalViewPr>
  <p:slideViewPr>
    <p:cSldViewPr snapToGrid="0">
      <p:cViewPr varScale="1">
        <p:scale>
          <a:sx n="41" d="100"/>
          <a:sy n="41" d="100"/>
        </p:scale>
        <p:origin x="212" y="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handeka Chauke" userId="9e5c9712-ca58-469a-a297-f1b0ef2e4b29" providerId="ADAL" clId="{2E1E0F44-9439-4C89-B17F-5AB89FEF4D1C}"/>
    <pc:docChg chg="addSld modSld sldOrd">
      <pc:chgData name="Thandeka Chauke" userId="9e5c9712-ca58-469a-a297-f1b0ef2e4b29" providerId="ADAL" clId="{2E1E0F44-9439-4C89-B17F-5AB89FEF4D1C}" dt="2022-09-13T15:57:00.864" v="6"/>
      <pc:docMkLst>
        <pc:docMk/>
      </pc:docMkLst>
      <pc:sldChg chg="add">
        <pc:chgData name="Thandeka Chauke" userId="9e5c9712-ca58-469a-a297-f1b0ef2e4b29" providerId="ADAL" clId="{2E1E0F44-9439-4C89-B17F-5AB89FEF4D1C}" dt="2022-09-13T15:57:00.864" v="6"/>
        <pc:sldMkLst>
          <pc:docMk/>
          <pc:sldMk cId="4040503124" sldId="263"/>
        </pc:sldMkLst>
      </pc:sldChg>
      <pc:sldChg chg="ord">
        <pc:chgData name="Thandeka Chauke" userId="9e5c9712-ca58-469a-a297-f1b0ef2e4b29" providerId="ADAL" clId="{2E1E0F44-9439-4C89-B17F-5AB89FEF4D1C}" dt="2022-09-13T15:50:46.400" v="1"/>
        <pc:sldMkLst>
          <pc:docMk/>
          <pc:sldMk cId="2977805142" sldId="264"/>
        </pc:sldMkLst>
      </pc:sldChg>
      <pc:sldChg chg="ord">
        <pc:chgData name="Thandeka Chauke" userId="9e5c9712-ca58-469a-a297-f1b0ef2e4b29" providerId="ADAL" clId="{2E1E0F44-9439-4C89-B17F-5AB89FEF4D1C}" dt="2022-09-13T15:50:49.023" v="3"/>
        <pc:sldMkLst>
          <pc:docMk/>
          <pc:sldMk cId="575390019" sldId="274"/>
        </pc:sldMkLst>
      </pc:sldChg>
      <pc:sldChg chg="ord">
        <pc:chgData name="Thandeka Chauke" userId="9e5c9712-ca58-469a-a297-f1b0ef2e4b29" providerId="ADAL" clId="{2E1E0F44-9439-4C89-B17F-5AB89FEF4D1C}" dt="2022-09-13T15:50:52.766" v="5"/>
        <pc:sldMkLst>
          <pc:docMk/>
          <pc:sldMk cId="3324641849" sldId="27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4900CB-A1DB-4223-A2B0-5045C66E6DB5}" type="datetimeFigureOut">
              <a:rPr lang="en-ZA" smtClean="0"/>
              <a:t>2022/09/13</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D25A46-A00E-4C00-995C-374C38FE6050}" type="slidenum">
              <a:rPr lang="en-ZA" smtClean="0"/>
              <a:t>‹#›</a:t>
            </a:fld>
            <a:endParaRPr lang="en-ZA"/>
          </a:p>
        </p:txBody>
      </p:sp>
    </p:spTree>
    <p:extLst>
      <p:ext uri="{BB962C8B-B14F-4D97-AF65-F5344CB8AC3E}">
        <p14:creationId xmlns:p14="http://schemas.microsoft.com/office/powerpoint/2010/main" val="2783354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rtl="0">
              <a:spcBef>
                <a:spcPts val="1200"/>
              </a:spcBef>
              <a:spcAft>
                <a:spcPts val="1200"/>
              </a:spcAft>
            </a:pPr>
            <a:r>
              <a:rPr lang="en-US" sz="1800" b="0" i="0" u="none" strike="noStrike" dirty="0">
                <a:solidFill>
                  <a:srgbClr val="000000"/>
                </a:solidFill>
                <a:effectLst/>
                <a:latin typeface="Arial" panose="020B0604020202020204" pitchFamily="34" charset="0"/>
              </a:rPr>
              <a:t>LHR continues to be burdened with providing asylum seekers with an affidavit that is issued and should be provided by the DHA. </a:t>
            </a:r>
            <a:r>
              <a:rPr lang="en-US" sz="1800" b="0" i="0" u="sng" dirty="0">
                <a:solidFill>
                  <a:srgbClr val="000000"/>
                </a:solidFill>
                <a:effectLst/>
                <a:latin typeface="Arial" panose="020B0604020202020204" pitchFamily="34" charset="0"/>
              </a:rPr>
              <a:t>We hereby request that the DHA provides these affidavits at the RROs to assist applicants.</a:t>
            </a:r>
            <a:endParaRPr lang="en-US" b="0" dirty="0">
              <a:effectLst/>
            </a:endParaRPr>
          </a:p>
          <a:p>
            <a:pPr algn="just" rtl="0">
              <a:spcBef>
                <a:spcPts val="1200"/>
              </a:spcBef>
              <a:spcAft>
                <a:spcPts val="1200"/>
              </a:spcAft>
            </a:pPr>
            <a:r>
              <a:rPr lang="en-US" sz="1800" b="0" i="0" u="none" strike="noStrike" dirty="0">
                <a:solidFill>
                  <a:srgbClr val="000000"/>
                </a:solidFill>
                <a:effectLst/>
                <a:latin typeface="Arial" panose="020B0604020202020204" pitchFamily="34" charset="0"/>
              </a:rPr>
              <a:t>Furthermore, the RROs are requesting that the applicants provide translated identification documents.</a:t>
            </a:r>
            <a:endParaRPr lang="en-US" b="0" dirty="0">
              <a:effectLst/>
            </a:endParaRPr>
          </a:p>
          <a:p>
            <a:br>
              <a:rPr lang="en-US" dirty="0"/>
            </a:br>
            <a:br>
              <a:rPr lang="en-US" dirty="0"/>
            </a:br>
            <a:endParaRPr lang="en-ZA" dirty="0"/>
          </a:p>
        </p:txBody>
      </p:sp>
      <p:sp>
        <p:nvSpPr>
          <p:cNvPr id="4" name="Slide Number Placeholder 3"/>
          <p:cNvSpPr>
            <a:spLocks noGrp="1"/>
          </p:cNvSpPr>
          <p:nvPr>
            <p:ph type="sldNum" sz="quarter" idx="5"/>
          </p:nvPr>
        </p:nvSpPr>
        <p:spPr/>
        <p:txBody>
          <a:bodyPr/>
          <a:lstStyle/>
          <a:p>
            <a:fld id="{4AD25A46-A00E-4C00-995C-374C38FE6050}" type="slidenum">
              <a:rPr lang="en-ZA" smtClean="0"/>
              <a:t>2</a:t>
            </a:fld>
            <a:endParaRPr lang="en-ZA"/>
          </a:p>
        </p:txBody>
      </p:sp>
    </p:spTree>
    <p:extLst>
      <p:ext uri="{BB962C8B-B14F-4D97-AF65-F5344CB8AC3E}">
        <p14:creationId xmlns:p14="http://schemas.microsoft.com/office/powerpoint/2010/main" val="3127158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dirty="0"/>
            </a:br>
            <a:endParaRPr lang="en-ZA" dirty="0"/>
          </a:p>
        </p:txBody>
      </p:sp>
      <p:sp>
        <p:nvSpPr>
          <p:cNvPr id="4" name="Slide Number Placeholder 3"/>
          <p:cNvSpPr>
            <a:spLocks noGrp="1"/>
          </p:cNvSpPr>
          <p:nvPr>
            <p:ph type="sldNum" sz="quarter" idx="5"/>
          </p:nvPr>
        </p:nvSpPr>
        <p:spPr/>
        <p:txBody>
          <a:bodyPr/>
          <a:lstStyle/>
          <a:p>
            <a:fld id="{4AD25A46-A00E-4C00-995C-374C38FE6050}" type="slidenum">
              <a:rPr lang="en-ZA" smtClean="0"/>
              <a:t>3</a:t>
            </a:fld>
            <a:endParaRPr lang="en-ZA"/>
          </a:p>
        </p:txBody>
      </p:sp>
    </p:spTree>
    <p:extLst>
      <p:ext uri="{BB962C8B-B14F-4D97-AF65-F5344CB8AC3E}">
        <p14:creationId xmlns:p14="http://schemas.microsoft.com/office/powerpoint/2010/main" val="109963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br>
              <a:rPr lang="en-US" dirty="0"/>
            </a:br>
            <a:r>
              <a:rPr lang="en-US" sz="1800" b="0" i="0" u="none" strike="noStrike" dirty="0">
                <a:solidFill>
                  <a:srgbClr val="000000"/>
                </a:solidFill>
                <a:effectLst/>
                <a:latin typeface="Arial" panose="020B0604020202020204" pitchFamily="34" charset="0"/>
              </a:rPr>
              <a:t>Public hospitals do not trust the authenticity of the permits. At Steve Biko Academic hospital the administrators engaged with the Desmond Tutu RRO and requested additional verification of the asylum and refugee documents. The hospital requested that asylum seekers and refugees go back to the RRO and obtain a stamp and a signature before they can access healthcare services, and the DTRRO agreed. This additional burden clearly limits the right to access healthcare.</a:t>
            </a:r>
          </a:p>
          <a:p>
            <a:endParaRPr lang="en-US" sz="1800" b="0" i="0" u="none" strike="noStrike" dirty="0">
              <a:solidFill>
                <a:srgbClr val="000000"/>
              </a:solidFill>
              <a:effectLst/>
              <a:latin typeface="Arial" panose="020B0604020202020204" pitchFamily="34" charset="0"/>
            </a:endParaRPr>
          </a:p>
          <a:p>
            <a:pPr algn="just" rtl="0">
              <a:spcBef>
                <a:spcPts val="1200"/>
              </a:spcBef>
              <a:spcAft>
                <a:spcPts val="1200"/>
              </a:spcAft>
            </a:pPr>
            <a:r>
              <a:rPr lang="en-US" sz="1800" b="0" i="0" u="none" strike="noStrike" dirty="0">
                <a:solidFill>
                  <a:srgbClr val="000000"/>
                </a:solidFill>
                <a:effectLst/>
                <a:latin typeface="Arial" panose="020B0604020202020204" pitchFamily="34" charset="0"/>
              </a:rPr>
              <a:t>The South African Social Security Agency (SASSA) indicated a mistrust of these online issued documents. They too, limited access to social services as a result of their lack of understanding of these documents. Many refugees had their grants cut off or not approved when they presented these COVID19 permits. Some had their documents damaged by SASSA staff. LHR was compelled to call a meeting with SASSA national office management to resolve the issue. This action ought to have been prevented by the DHA properly engaging with various government departments to introduce the new permits and assure government and other stakeholders of their authenticity.</a:t>
            </a:r>
            <a:endParaRPr lang="en-US" b="0" dirty="0">
              <a:effectLst/>
            </a:endParaRPr>
          </a:p>
          <a:p>
            <a:br>
              <a:rPr lang="en-US" dirty="0"/>
            </a:br>
            <a:endParaRPr lang="en-ZA" dirty="0"/>
          </a:p>
        </p:txBody>
      </p:sp>
      <p:sp>
        <p:nvSpPr>
          <p:cNvPr id="4" name="Slide Number Placeholder 3"/>
          <p:cNvSpPr>
            <a:spLocks noGrp="1"/>
          </p:cNvSpPr>
          <p:nvPr>
            <p:ph type="sldNum" sz="quarter" idx="5"/>
          </p:nvPr>
        </p:nvSpPr>
        <p:spPr/>
        <p:txBody>
          <a:bodyPr/>
          <a:lstStyle/>
          <a:p>
            <a:fld id="{4AD25A46-A00E-4C00-995C-374C38FE6050}" type="slidenum">
              <a:rPr lang="en-ZA" smtClean="0"/>
              <a:t>4</a:t>
            </a:fld>
            <a:endParaRPr lang="en-ZA"/>
          </a:p>
        </p:txBody>
      </p:sp>
    </p:spTree>
    <p:extLst>
      <p:ext uri="{BB962C8B-B14F-4D97-AF65-F5344CB8AC3E}">
        <p14:creationId xmlns:p14="http://schemas.microsoft.com/office/powerpoint/2010/main" val="2605666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4AD25A46-A00E-4C00-995C-374C38FE6050}" type="slidenum">
              <a:rPr lang="en-ZA" smtClean="0"/>
              <a:t>8</a:t>
            </a:fld>
            <a:endParaRPr lang="en-ZA"/>
          </a:p>
        </p:txBody>
      </p:sp>
    </p:spTree>
    <p:extLst>
      <p:ext uri="{BB962C8B-B14F-4D97-AF65-F5344CB8AC3E}">
        <p14:creationId xmlns:p14="http://schemas.microsoft.com/office/powerpoint/2010/main" val="1037907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BCBE1-AE8B-472E-8074-261AA253602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a:extLst>
              <a:ext uri="{FF2B5EF4-FFF2-40B4-BE49-F238E27FC236}">
                <a16:creationId xmlns:a16="http://schemas.microsoft.com/office/drawing/2014/main" id="{B602564B-6278-456E-A011-71D5EA7C6E45}"/>
              </a:ext>
            </a:extLst>
          </p:cNvPr>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id="{51DFA1C7-471F-4BCB-BA6F-17871B199F8E}"/>
              </a:ext>
            </a:extLst>
          </p:cNvPr>
          <p:cNvSpPr>
            <a:spLocks noGrp="1"/>
          </p:cNvSpPr>
          <p:nvPr>
            <p:ph type="dt" sz="half" idx="10"/>
          </p:nvPr>
        </p:nvSpPr>
        <p:spPr/>
        <p:txBody>
          <a:bodyPr/>
          <a:lstStyle/>
          <a:p>
            <a:fld id="{81298E69-1AEF-4013-A510-A9EC99EE96D3}" type="datetimeFigureOut">
              <a:rPr lang="en-ZA" smtClean="0"/>
              <a:t>2022/09/13</a:t>
            </a:fld>
            <a:endParaRPr lang="en-ZA"/>
          </a:p>
        </p:txBody>
      </p:sp>
      <p:sp>
        <p:nvSpPr>
          <p:cNvPr id="5" name="Footer Placeholder 4">
            <a:extLst>
              <a:ext uri="{FF2B5EF4-FFF2-40B4-BE49-F238E27FC236}">
                <a16:creationId xmlns:a16="http://schemas.microsoft.com/office/drawing/2014/main" id="{D5CEF877-3B16-4557-B5D1-BB257C2168BA}"/>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1E41BE78-2EFA-43D5-89E6-1C87CCF9C283}"/>
              </a:ext>
            </a:extLst>
          </p:cNvPr>
          <p:cNvSpPr>
            <a:spLocks noGrp="1"/>
          </p:cNvSpPr>
          <p:nvPr>
            <p:ph type="sldNum" sz="quarter" idx="12"/>
          </p:nvPr>
        </p:nvSpPr>
        <p:spPr/>
        <p:txBody>
          <a:bodyPr/>
          <a:lstStyle/>
          <a:p>
            <a:fld id="{E495DE4F-9CE3-4652-BB9E-DD015B0F1DB5}" type="slidenum">
              <a:rPr lang="en-ZA" smtClean="0"/>
              <a:t>‹#›</a:t>
            </a:fld>
            <a:endParaRPr lang="en-ZA"/>
          </a:p>
        </p:txBody>
      </p:sp>
    </p:spTree>
    <p:extLst>
      <p:ext uri="{BB962C8B-B14F-4D97-AF65-F5344CB8AC3E}">
        <p14:creationId xmlns:p14="http://schemas.microsoft.com/office/powerpoint/2010/main" val="1030248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C6967-C9C6-4168-9E96-101CC94B997C}"/>
              </a:ext>
            </a:extLst>
          </p:cNvPr>
          <p:cNvSpPr>
            <a:spLocks noGrp="1"/>
          </p:cNvSpPr>
          <p:nvPr>
            <p:ph type="title"/>
          </p:nvPr>
        </p:nvSpPr>
        <p:spPr/>
        <p:txBody>
          <a:bodyPr/>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A865BF1E-E9CF-42FB-8299-81A6F39D7BA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4E46A3AD-4F3F-4138-8AD8-18AA557AF738}"/>
              </a:ext>
            </a:extLst>
          </p:cNvPr>
          <p:cNvSpPr>
            <a:spLocks noGrp="1"/>
          </p:cNvSpPr>
          <p:nvPr>
            <p:ph type="dt" sz="half" idx="10"/>
          </p:nvPr>
        </p:nvSpPr>
        <p:spPr/>
        <p:txBody>
          <a:bodyPr/>
          <a:lstStyle/>
          <a:p>
            <a:fld id="{81298E69-1AEF-4013-A510-A9EC99EE96D3}" type="datetimeFigureOut">
              <a:rPr lang="en-ZA" smtClean="0"/>
              <a:t>2022/09/13</a:t>
            </a:fld>
            <a:endParaRPr lang="en-ZA"/>
          </a:p>
        </p:txBody>
      </p:sp>
      <p:sp>
        <p:nvSpPr>
          <p:cNvPr id="5" name="Footer Placeholder 4">
            <a:extLst>
              <a:ext uri="{FF2B5EF4-FFF2-40B4-BE49-F238E27FC236}">
                <a16:creationId xmlns:a16="http://schemas.microsoft.com/office/drawing/2014/main" id="{FB845D5D-3709-4473-B3E1-84045FD6127B}"/>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6DB13CD6-4B5C-496E-9060-DEC9416B62C4}"/>
              </a:ext>
            </a:extLst>
          </p:cNvPr>
          <p:cNvSpPr>
            <a:spLocks noGrp="1"/>
          </p:cNvSpPr>
          <p:nvPr>
            <p:ph type="sldNum" sz="quarter" idx="12"/>
          </p:nvPr>
        </p:nvSpPr>
        <p:spPr/>
        <p:txBody>
          <a:bodyPr/>
          <a:lstStyle/>
          <a:p>
            <a:fld id="{E495DE4F-9CE3-4652-BB9E-DD015B0F1DB5}" type="slidenum">
              <a:rPr lang="en-ZA" smtClean="0"/>
              <a:t>‹#›</a:t>
            </a:fld>
            <a:endParaRPr lang="en-ZA"/>
          </a:p>
        </p:txBody>
      </p:sp>
    </p:spTree>
    <p:extLst>
      <p:ext uri="{BB962C8B-B14F-4D97-AF65-F5344CB8AC3E}">
        <p14:creationId xmlns:p14="http://schemas.microsoft.com/office/powerpoint/2010/main" val="25427992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E22B0E-25AB-46F4-BDC4-0ACE0FAB0FBA}"/>
              </a:ext>
            </a:extLst>
          </p:cNvPr>
          <p:cNvSpPr>
            <a:spLocks noGrp="1"/>
          </p:cNvSpPr>
          <p:nvPr>
            <p:ph type="title" orient="vert"/>
          </p:nvPr>
        </p:nvSpPr>
        <p:spPr>
          <a:xfrm>
            <a:off x="8724901" y="365125"/>
            <a:ext cx="2628900" cy="5811838"/>
          </a:xfrm>
        </p:spPr>
        <p:txBody>
          <a:bodyPr vert="eaVert"/>
          <a:lstStyle/>
          <a:p>
            <a:r>
              <a:rPr lang="en-US"/>
              <a:t>Click to edit Master title style</a:t>
            </a:r>
            <a:endParaRPr lang="en-ZA"/>
          </a:p>
        </p:txBody>
      </p:sp>
      <p:sp>
        <p:nvSpPr>
          <p:cNvPr id="3" name="Vertical Text Placeholder 2">
            <a:extLst>
              <a:ext uri="{FF2B5EF4-FFF2-40B4-BE49-F238E27FC236}">
                <a16:creationId xmlns:a16="http://schemas.microsoft.com/office/drawing/2014/main" id="{12B1628A-ACCF-451D-9C45-FF8302DB5B06}"/>
              </a:ext>
            </a:extLst>
          </p:cNvPr>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B476E397-C8D6-46D0-9F71-491BBFD12234}"/>
              </a:ext>
            </a:extLst>
          </p:cNvPr>
          <p:cNvSpPr>
            <a:spLocks noGrp="1"/>
          </p:cNvSpPr>
          <p:nvPr>
            <p:ph type="dt" sz="half" idx="10"/>
          </p:nvPr>
        </p:nvSpPr>
        <p:spPr/>
        <p:txBody>
          <a:bodyPr/>
          <a:lstStyle/>
          <a:p>
            <a:fld id="{81298E69-1AEF-4013-A510-A9EC99EE96D3}" type="datetimeFigureOut">
              <a:rPr lang="en-ZA" smtClean="0"/>
              <a:t>2022/09/13</a:t>
            </a:fld>
            <a:endParaRPr lang="en-ZA"/>
          </a:p>
        </p:txBody>
      </p:sp>
      <p:sp>
        <p:nvSpPr>
          <p:cNvPr id="5" name="Footer Placeholder 4">
            <a:extLst>
              <a:ext uri="{FF2B5EF4-FFF2-40B4-BE49-F238E27FC236}">
                <a16:creationId xmlns:a16="http://schemas.microsoft.com/office/drawing/2014/main" id="{4B92C5D9-1EBE-4B1E-A244-0412C032844D}"/>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009A5555-9C08-4DCA-A8D8-9CF1CF29CD56}"/>
              </a:ext>
            </a:extLst>
          </p:cNvPr>
          <p:cNvSpPr>
            <a:spLocks noGrp="1"/>
          </p:cNvSpPr>
          <p:nvPr>
            <p:ph type="sldNum" sz="quarter" idx="12"/>
          </p:nvPr>
        </p:nvSpPr>
        <p:spPr/>
        <p:txBody>
          <a:bodyPr/>
          <a:lstStyle/>
          <a:p>
            <a:fld id="{E495DE4F-9CE3-4652-BB9E-DD015B0F1DB5}" type="slidenum">
              <a:rPr lang="en-ZA" smtClean="0"/>
              <a:t>‹#›</a:t>
            </a:fld>
            <a:endParaRPr lang="en-ZA"/>
          </a:p>
        </p:txBody>
      </p:sp>
    </p:spTree>
    <p:extLst>
      <p:ext uri="{BB962C8B-B14F-4D97-AF65-F5344CB8AC3E}">
        <p14:creationId xmlns:p14="http://schemas.microsoft.com/office/powerpoint/2010/main" val="3690606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6D451-56FC-41CE-B269-3301DD150187}"/>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ED0C3D6D-8DBD-4973-BBEF-C84411ABFF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A76568D5-4CE5-49ED-A977-95D3A10A1521}"/>
              </a:ext>
            </a:extLst>
          </p:cNvPr>
          <p:cNvSpPr>
            <a:spLocks noGrp="1"/>
          </p:cNvSpPr>
          <p:nvPr>
            <p:ph type="dt" sz="half" idx="10"/>
          </p:nvPr>
        </p:nvSpPr>
        <p:spPr/>
        <p:txBody>
          <a:bodyPr/>
          <a:lstStyle/>
          <a:p>
            <a:fld id="{81298E69-1AEF-4013-A510-A9EC99EE96D3}" type="datetimeFigureOut">
              <a:rPr lang="en-ZA" smtClean="0"/>
              <a:t>2022/09/13</a:t>
            </a:fld>
            <a:endParaRPr lang="en-ZA"/>
          </a:p>
        </p:txBody>
      </p:sp>
      <p:sp>
        <p:nvSpPr>
          <p:cNvPr id="5" name="Footer Placeholder 4">
            <a:extLst>
              <a:ext uri="{FF2B5EF4-FFF2-40B4-BE49-F238E27FC236}">
                <a16:creationId xmlns:a16="http://schemas.microsoft.com/office/drawing/2014/main" id="{58A424A8-6D6B-429E-BB45-4881918B2135}"/>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E4ACDA38-393B-499B-8109-AC29B1C183B9}"/>
              </a:ext>
            </a:extLst>
          </p:cNvPr>
          <p:cNvSpPr>
            <a:spLocks noGrp="1"/>
          </p:cNvSpPr>
          <p:nvPr>
            <p:ph type="sldNum" sz="quarter" idx="12"/>
          </p:nvPr>
        </p:nvSpPr>
        <p:spPr/>
        <p:txBody>
          <a:bodyPr/>
          <a:lstStyle/>
          <a:p>
            <a:fld id="{E495DE4F-9CE3-4652-BB9E-DD015B0F1DB5}" type="slidenum">
              <a:rPr lang="en-ZA" smtClean="0"/>
              <a:t>‹#›</a:t>
            </a:fld>
            <a:endParaRPr lang="en-ZA"/>
          </a:p>
        </p:txBody>
      </p:sp>
    </p:spTree>
    <p:extLst>
      <p:ext uri="{BB962C8B-B14F-4D97-AF65-F5344CB8AC3E}">
        <p14:creationId xmlns:p14="http://schemas.microsoft.com/office/powerpoint/2010/main" val="2258921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36235-4BB6-454C-90A8-5CE7F329062D}"/>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ZA"/>
          </a:p>
        </p:txBody>
      </p:sp>
      <p:sp>
        <p:nvSpPr>
          <p:cNvPr id="3" name="Text Placeholder 2">
            <a:extLst>
              <a:ext uri="{FF2B5EF4-FFF2-40B4-BE49-F238E27FC236}">
                <a16:creationId xmlns:a16="http://schemas.microsoft.com/office/drawing/2014/main" id="{1F61CB3D-6C22-4F4D-AF49-561E3BD7E1B1}"/>
              </a:ext>
            </a:extLst>
          </p:cNvPr>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16D37A9-72CF-4878-9505-699B6E1D236C}"/>
              </a:ext>
            </a:extLst>
          </p:cNvPr>
          <p:cNvSpPr>
            <a:spLocks noGrp="1"/>
          </p:cNvSpPr>
          <p:nvPr>
            <p:ph type="dt" sz="half" idx="10"/>
          </p:nvPr>
        </p:nvSpPr>
        <p:spPr/>
        <p:txBody>
          <a:bodyPr/>
          <a:lstStyle/>
          <a:p>
            <a:fld id="{81298E69-1AEF-4013-A510-A9EC99EE96D3}" type="datetimeFigureOut">
              <a:rPr lang="en-ZA" smtClean="0"/>
              <a:t>2022/09/13</a:t>
            </a:fld>
            <a:endParaRPr lang="en-ZA"/>
          </a:p>
        </p:txBody>
      </p:sp>
      <p:sp>
        <p:nvSpPr>
          <p:cNvPr id="5" name="Footer Placeholder 4">
            <a:extLst>
              <a:ext uri="{FF2B5EF4-FFF2-40B4-BE49-F238E27FC236}">
                <a16:creationId xmlns:a16="http://schemas.microsoft.com/office/drawing/2014/main" id="{15FE6D88-35D4-4958-89CA-952C2EB3A6E1}"/>
              </a:ext>
            </a:extLst>
          </p:cNvPr>
          <p:cNvSpPr>
            <a:spLocks noGrp="1"/>
          </p:cNvSpPr>
          <p:nvPr>
            <p:ph type="ftr" sz="quarter" idx="11"/>
          </p:nvPr>
        </p:nvSpPr>
        <p:spPr/>
        <p:txBody>
          <a:bodyPr/>
          <a:lstStyle/>
          <a:p>
            <a:endParaRPr lang="en-ZA"/>
          </a:p>
        </p:txBody>
      </p:sp>
      <p:sp>
        <p:nvSpPr>
          <p:cNvPr id="6" name="Slide Number Placeholder 5">
            <a:extLst>
              <a:ext uri="{FF2B5EF4-FFF2-40B4-BE49-F238E27FC236}">
                <a16:creationId xmlns:a16="http://schemas.microsoft.com/office/drawing/2014/main" id="{5CC849D1-72FF-493D-9DBE-783EA65BAD91}"/>
              </a:ext>
            </a:extLst>
          </p:cNvPr>
          <p:cNvSpPr>
            <a:spLocks noGrp="1"/>
          </p:cNvSpPr>
          <p:nvPr>
            <p:ph type="sldNum" sz="quarter" idx="12"/>
          </p:nvPr>
        </p:nvSpPr>
        <p:spPr/>
        <p:txBody>
          <a:bodyPr/>
          <a:lstStyle/>
          <a:p>
            <a:fld id="{E495DE4F-9CE3-4652-BB9E-DD015B0F1DB5}" type="slidenum">
              <a:rPr lang="en-ZA" smtClean="0"/>
              <a:t>‹#›</a:t>
            </a:fld>
            <a:endParaRPr lang="en-ZA"/>
          </a:p>
        </p:txBody>
      </p:sp>
    </p:spTree>
    <p:extLst>
      <p:ext uri="{BB962C8B-B14F-4D97-AF65-F5344CB8AC3E}">
        <p14:creationId xmlns:p14="http://schemas.microsoft.com/office/powerpoint/2010/main" val="878122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F91AF-8986-41FC-B656-1E3AD08ECB05}"/>
              </a:ext>
            </a:extLst>
          </p:cNvPr>
          <p:cNvSpPr>
            <a:spLocks noGrp="1"/>
          </p:cNvSpPr>
          <p:nvPr>
            <p:ph type="title"/>
          </p:nvPr>
        </p:nvSpPr>
        <p:spPr/>
        <p:txBody>
          <a:bodyPr/>
          <a:lstStyle/>
          <a:p>
            <a:r>
              <a:rPr lang="en-US"/>
              <a:t>Click to edit Master title style</a:t>
            </a:r>
            <a:endParaRPr lang="en-ZA"/>
          </a:p>
        </p:txBody>
      </p:sp>
      <p:sp>
        <p:nvSpPr>
          <p:cNvPr id="3" name="Content Placeholder 2">
            <a:extLst>
              <a:ext uri="{FF2B5EF4-FFF2-40B4-BE49-F238E27FC236}">
                <a16:creationId xmlns:a16="http://schemas.microsoft.com/office/drawing/2014/main" id="{888979C6-324E-4016-8164-3EAAC073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a:extLst>
              <a:ext uri="{FF2B5EF4-FFF2-40B4-BE49-F238E27FC236}">
                <a16:creationId xmlns:a16="http://schemas.microsoft.com/office/drawing/2014/main" id="{17CC638D-5900-4D6F-AB47-4417E56A058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a:extLst>
              <a:ext uri="{FF2B5EF4-FFF2-40B4-BE49-F238E27FC236}">
                <a16:creationId xmlns:a16="http://schemas.microsoft.com/office/drawing/2014/main" id="{0FE7F9CA-D118-46F4-A700-D275C18C9B87}"/>
              </a:ext>
            </a:extLst>
          </p:cNvPr>
          <p:cNvSpPr>
            <a:spLocks noGrp="1"/>
          </p:cNvSpPr>
          <p:nvPr>
            <p:ph type="dt" sz="half" idx="10"/>
          </p:nvPr>
        </p:nvSpPr>
        <p:spPr/>
        <p:txBody>
          <a:bodyPr/>
          <a:lstStyle/>
          <a:p>
            <a:fld id="{81298E69-1AEF-4013-A510-A9EC99EE96D3}" type="datetimeFigureOut">
              <a:rPr lang="en-ZA" smtClean="0"/>
              <a:t>2022/09/13</a:t>
            </a:fld>
            <a:endParaRPr lang="en-ZA"/>
          </a:p>
        </p:txBody>
      </p:sp>
      <p:sp>
        <p:nvSpPr>
          <p:cNvPr id="6" name="Footer Placeholder 5">
            <a:extLst>
              <a:ext uri="{FF2B5EF4-FFF2-40B4-BE49-F238E27FC236}">
                <a16:creationId xmlns:a16="http://schemas.microsoft.com/office/drawing/2014/main" id="{0477A9DE-F2D1-4903-B1D4-D7EEB1096B56}"/>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69C13FB0-5AEF-48C2-9A83-DD3475383820}"/>
              </a:ext>
            </a:extLst>
          </p:cNvPr>
          <p:cNvSpPr>
            <a:spLocks noGrp="1"/>
          </p:cNvSpPr>
          <p:nvPr>
            <p:ph type="sldNum" sz="quarter" idx="12"/>
          </p:nvPr>
        </p:nvSpPr>
        <p:spPr/>
        <p:txBody>
          <a:bodyPr/>
          <a:lstStyle/>
          <a:p>
            <a:fld id="{E495DE4F-9CE3-4652-BB9E-DD015B0F1DB5}" type="slidenum">
              <a:rPr lang="en-ZA" smtClean="0"/>
              <a:t>‹#›</a:t>
            </a:fld>
            <a:endParaRPr lang="en-ZA"/>
          </a:p>
        </p:txBody>
      </p:sp>
    </p:spTree>
    <p:extLst>
      <p:ext uri="{BB962C8B-B14F-4D97-AF65-F5344CB8AC3E}">
        <p14:creationId xmlns:p14="http://schemas.microsoft.com/office/powerpoint/2010/main" val="4273660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D478C-4187-4045-8E85-3CA10C27D81E}"/>
              </a:ext>
            </a:extLst>
          </p:cNvPr>
          <p:cNvSpPr>
            <a:spLocks noGrp="1"/>
          </p:cNvSpPr>
          <p:nvPr>
            <p:ph type="title"/>
          </p:nvPr>
        </p:nvSpPr>
        <p:spPr>
          <a:xfrm>
            <a:off x="839788" y="365127"/>
            <a:ext cx="10515600" cy="1325563"/>
          </a:xfrm>
        </p:spPr>
        <p:txBody>
          <a:bodyPr/>
          <a:lstStyle/>
          <a:p>
            <a:r>
              <a:rPr lang="en-US"/>
              <a:t>Click to edit Master title style</a:t>
            </a:r>
            <a:endParaRPr lang="en-ZA"/>
          </a:p>
        </p:txBody>
      </p:sp>
      <p:sp>
        <p:nvSpPr>
          <p:cNvPr id="3" name="Text Placeholder 2">
            <a:extLst>
              <a:ext uri="{FF2B5EF4-FFF2-40B4-BE49-F238E27FC236}">
                <a16:creationId xmlns:a16="http://schemas.microsoft.com/office/drawing/2014/main" id="{A7B9C35F-E49B-402D-81DD-B9B7E773A0D7}"/>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9F4FC82-BA9C-45B4-8273-C3979A1104B7}"/>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a:extLst>
              <a:ext uri="{FF2B5EF4-FFF2-40B4-BE49-F238E27FC236}">
                <a16:creationId xmlns:a16="http://schemas.microsoft.com/office/drawing/2014/main" id="{4346FF5E-B673-4938-846B-7FA2F0D083E9}"/>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03786F-8E3A-4929-A20B-AAA60935A07C}"/>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a:extLst>
              <a:ext uri="{FF2B5EF4-FFF2-40B4-BE49-F238E27FC236}">
                <a16:creationId xmlns:a16="http://schemas.microsoft.com/office/drawing/2014/main" id="{1C8AD7B8-03C2-4E06-9908-EF1F4742BD8C}"/>
              </a:ext>
            </a:extLst>
          </p:cNvPr>
          <p:cNvSpPr>
            <a:spLocks noGrp="1"/>
          </p:cNvSpPr>
          <p:nvPr>
            <p:ph type="dt" sz="half" idx="10"/>
          </p:nvPr>
        </p:nvSpPr>
        <p:spPr/>
        <p:txBody>
          <a:bodyPr/>
          <a:lstStyle/>
          <a:p>
            <a:fld id="{81298E69-1AEF-4013-A510-A9EC99EE96D3}" type="datetimeFigureOut">
              <a:rPr lang="en-ZA" smtClean="0"/>
              <a:t>2022/09/13</a:t>
            </a:fld>
            <a:endParaRPr lang="en-ZA"/>
          </a:p>
        </p:txBody>
      </p:sp>
      <p:sp>
        <p:nvSpPr>
          <p:cNvPr id="8" name="Footer Placeholder 7">
            <a:extLst>
              <a:ext uri="{FF2B5EF4-FFF2-40B4-BE49-F238E27FC236}">
                <a16:creationId xmlns:a16="http://schemas.microsoft.com/office/drawing/2014/main" id="{742B7E79-07A1-4F99-A2AF-780AA1612427}"/>
              </a:ext>
            </a:extLst>
          </p:cNvPr>
          <p:cNvSpPr>
            <a:spLocks noGrp="1"/>
          </p:cNvSpPr>
          <p:nvPr>
            <p:ph type="ftr" sz="quarter" idx="11"/>
          </p:nvPr>
        </p:nvSpPr>
        <p:spPr/>
        <p:txBody>
          <a:bodyPr/>
          <a:lstStyle/>
          <a:p>
            <a:endParaRPr lang="en-ZA"/>
          </a:p>
        </p:txBody>
      </p:sp>
      <p:sp>
        <p:nvSpPr>
          <p:cNvPr id="9" name="Slide Number Placeholder 8">
            <a:extLst>
              <a:ext uri="{FF2B5EF4-FFF2-40B4-BE49-F238E27FC236}">
                <a16:creationId xmlns:a16="http://schemas.microsoft.com/office/drawing/2014/main" id="{4CF08736-E074-4491-A196-19219C487DD3}"/>
              </a:ext>
            </a:extLst>
          </p:cNvPr>
          <p:cNvSpPr>
            <a:spLocks noGrp="1"/>
          </p:cNvSpPr>
          <p:nvPr>
            <p:ph type="sldNum" sz="quarter" idx="12"/>
          </p:nvPr>
        </p:nvSpPr>
        <p:spPr/>
        <p:txBody>
          <a:bodyPr/>
          <a:lstStyle/>
          <a:p>
            <a:fld id="{E495DE4F-9CE3-4652-BB9E-DD015B0F1DB5}" type="slidenum">
              <a:rPr lang="en-ZA" smtClean="0"/>
              <a:t>‹#›</a:t>
            </a:fld>
            <a:endParaRPr lang="en-ZA"/>
          </a:p>
        </p:txBody>
      </p:sp>
    </p:spTree>
    <p:extLst>
      <p:ext uri="{BB962C8B-B14F-4D97-AF65-F5344CB8AC3E}">
        <p14:creationId xmlns:p14="http://schemas.microsoft.com/office/powerpoint/2010/main" val="799137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72663D-2CB9-464A-841D-83672B3BE057}"/>
              </a:ext>
            </a:extLst>
          </p:cNvPr>
          <p:cNvSpPr>
            <a:spLocks noGrp="1"/>
          </p:cNvSpPr>
          <p:nvPr>
            <p:ph type="title"/>
          </p:nvPr>
        </p:nvSpPr>
        <p:spPr/>
        <p:txBody>
          <a:bodyPr/>
          <a:lstStyle/>
          <a:p>
            <a:r>
              <a:rPr lang="en-US"/>
              <a:t>Click to edit Master title style</a:t>
            </a:r>
            <a:endParaRPr lang="en-ZA"/>
          </a:p>
        </p:txBody>
      </p:sp>
      <p:sp>
        <p:nvSpPr>
          <p:cNvPr id="3" name="Date Placeholder 2">
            <a:extLst>
              <a:ext uri="{FF2B5EF4-FFF2-40B4-BE49-F238E27FC236}">
                <a16:creationId xmlns:a16="http://schemas.microsoft.com/office/drawing/2014/main" id="{C594140D-B162-48FC-A57F-F6A16937AFF9}"/>
              </a:ext>
            </a:extLst>
          </p:cNvPr>
          <p:cNvSpPr>
            <a:spLocks noGrp="1"/>
          </p:cNvSpPr>
          <p:nvPr>
            <p:ph type="dt" sz="half" idx="10"/>
          </p:nvPr>
        </p:nvSpPr>
        <p:spPr/>
        <p:txBody>
          <a:bodyPr/>
          <a:lstStyle/>
          <a:p>
            <a:fld id="{81298E69-1AEF-4013-A510-A9EC99EE96D3}" type="datetimeFigureOut">
              <a:rPr lang="en-ZA" smtClean="0"/>
              <a:t>2022/09/13</a:t>
            </a:fld>
            <a:endParaRPr lang="en-ZA"/>
          </a:p>
        </p:txBody>
      </p:sp>
      <p:sp>
        <p:nvSpPr>
          <p:cNvPr id="4" name="Footer Placeholder 3">
            <a:extLst>
              <a:ext uri="{FF2B5EF4-FFF2-40B4-BE49-F238E27FC236}">
                <a16:creationId xmlns:a16="http://schemas.microsoft.com/office/drawing/2014/main" id="{BD7F9E6F-158B-4CB1-8D80-435E3752E93D}"/>
              </a:ext>
            </a:extLst>
          </p:cNvPr>
          <p:cNvSpPr>
            <a:spLocks noGrp="1"/>
          </p:cNvSpPr>
          <p:nvPr>
            <p:ph type="ftr" sz="quarter" idx="11"/>
          </p:nvPr>
        </p:nvSpPr>
        <p:spPr/>
        <p:txBody>
          <a:bodyPr/>
          <a:lstStyle/>
          <a:p>
            <a:endParaRPr lang="en-ZA"/>
          </a:p>
        </p:txBody>
      </p:sp>
      <p:sp>
        <p:nvSpPr>
          <p:cNvPr id="5" name="Slide Number Placeholder 4">
            <a:extLst>
              <a:ext uri="{FF2B5EF4-FFF2-40B4-BE49-F238E27FC236}">
                <a16:creationId xmlns:a16="http://schemas.microsoft.com/office/drawing/2014/main" id="{8B6AA4A9-37E7-4824-AC32-4D97A047C31B}"/>
              </a:ext>
            </a:extLst>
          </p:cNvPr>
          <p:cNvSpPr>
            <a:spLocks noGrp="1"/>
          </p:cNvSpPr>
          <p:nvPr>
            <p:ph type="sldNum" sz="quarter" idx="12"/>
          </p:nvPr>
        </p:nvSpPr>
        <p:spPr/>
        <p:txBody>
          <a:bodyPr/>
          <a:lstStyle/>
          <a:p>
            <a:fld id="{E495DE4F-9CE3-4652-BB9E-DD015B0F1DB5}" type="slidenum">
              <a:rPr lang="en-ZA" smtClean="0"/>
              <a:t>‹#›</a:t>
            </a:fld>
            <a:endParaRPr lang="en-ZA"/>
          </a:p>
        </p:txBody>
      </p:sp>
    </p:spTree>
    <p:extLst>
      <p:ext uri="{BB962C8B-B14F-4D97-AF65-F5344CB8AC3E}">
        <p14:creationId xmlns:p14="http://schemas.microsoft.com/office/powerpoint/2010/main" val="1206738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242378-21B9-458E-80F1-BE2734FB1D1F}"/>
              </a:ext>
            </a:extLst>
          </p:cNvPr>
          <p:cNvSpPr>
            <a:spLocks noGrp="1"/>
          </p:cNvSpPr>
          <p:nvPr>
            <p:ph type="dt" sz="half" idx="10"/>
          </p:nvPr>
        </p:nvSpPr>
        <p:spPr/>
        <p:txBody>
          <a:bodyPr/>
          <a:lstStyle/>
          <a:p>
            <a:fld id="{81298E69-1AEF-4013-A510-A9EC99EE96D3}" type="datetimeFigureOut">
              <a:rPr lang="en-ZA" smtClean="0"/>
              <a:t>2022/09/13</a:t>
            </a:fld>
            <a:endParaRPr lang="en-ZA"/>
          </a:p>
        </p:txBody>
      </p:sp>
      <p:sp>
        <p:nvSpPr>
          <p:cNvPr id="3" name="Footer Placeholder 2">
            <a:extLst>
              <a:ext uri="{FF2B5EF4-FFF2-40B4-BE49-F238E27FC236}">
                <a16:creationId xmlns:a16="http://schemas.microsoft.com/office/drawing/2014/main" id="{2740B3BF-AAAE-4DD2-80A9-06D5A2D404B5}"/>
              </a:ext>
            </a:extLst>
          </p:cNvPr>
          <p:cNvSpPr>
            <a:spLocks noGrp="1"/>
          </p:cNvSpPr>
          <p:nvPr>
            <p:ph type="ftr" sz="quarter" idx="11"/>
          </p:nvPr>
        </p:nvSpPr>
        <p:spPr/>
        <p:txBody>
          <a:bodyPr/>
          <a:lstStyle/>
          <a:p>
            <a:endParaRPr lang="en-ZA"/>
          </a:p>
        </p:txBody>
      </p:sp>
      <p:sp>
        <p:nvSpPr>
          <p:cNvPr id="4" name="Slide Number Placeholder 3">
            <a:extLst>
              <a:ext uri="{FF2B5EF4-FFF2-40B4-BE49-F238E27FC236}">
                <a16:creationId xmlns:a16="http://schemas.microsoft.com/office/drawing/2014/main" id="{212B6641-4075-4514-AA29-D2CA4F6BE62F}"/>
              </a:ext>
            </a:extLst>
          </p:cNvPr>
          <p:cNvSpPr>
            <a:spLocks noGrp="1"/>
          </p:cNvSpPr>
          <p:nvPr>
            <p:ph type="sldNum" sz="quarter" idx="12"/>
          </p:nvPr>
        </p:nvSpPr>
        <p:spPr/>
        <p:txBody>
          <a:bodyPr/>
          <a:lstStyle/>
          <a:p>
            <a:fld id="{E495DE4F-9CE3-4652-BB9E-DD015B0F1DB5}" type="slidenum">
              <a:rPr lang="en-ZA" smtClean="0"/>
              <a:t>‹#›</a:t>
            </a:fld>
            <a:endParaRPr lang="en-ZA"/>
          </a:p>
        </p:txBody>
      </p:sp>
    </p:spTree>
    <p:extLst>
      <p:ext uri="{BB962C8B-B14F-4D97-AF65-F5344CB8AC3E}">
        <p14:creationId xmlns:p14="http://schemas.microsoft.com/office/powerpoint/2010/main" val="3745739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8BE4F-04BC-474E-85FF-C07EBEA515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a:extLst>
              <a:ext uri="{FF2B5EF4-FFF2-40B4-BE49-F238E27FC236}">
                <a16:creationId xmlns:a16="http://schemas.microsoft.com/office/drawing/2014/main" id="{5411F91E-1613-4AE9-B10E-FC27341782F2}"/>
              </a:ext>
            </a:extLst>
          </p:cNvPr>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a:extLst>
              <a:ext uri="{FF2B5EF4-FFF2-40B4-BE49-F238E27FC236}">
                <a16:creationId xmlns:a16="http://schemas.microsoft.com/office/drawing/2014/main" id="{20B0A5CF-788F-4B4F-BFAB-D89A87903C00}"/>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65D7BF-40E4-4EEB-B2CE-36DBDC6BAC0E}"/>
              </a:ext>
            </a:extLst>
          </p:cNvPr>
          <p:cNvSpPr>
            <a:spLocks noGrp="1"/>
          </p:cNvSpPr>
          <p:nvPr>
            <p:ph type="dt" sz="half" idx="10"/>
          </p:nvPr>
        </p:nvSpPr>
        <p:spPr/>
        <p:txBody>
          <a:bodyPr/>
          <a:lstStyle/>
          <a:p>
            <a:fld id="{81298E69-1AEF-4013-A510-A9EC99EE96D3}" type="datetimeFigureOut">
              <a:rPr lang="en-ZA" smtClean="0"/>
              <a:t>2022/09/13</a:t>
            </a:fld>
            <a:endParaRPr lang="en-ZA"/>
          </a:p>
        </p:txBody>
      </p:sp>
      <p:sp>
        <p:nvSpPr>
          <p:cNvPr id="6" name="Footer Placeholder 5">
            <a:extLst>
              <a:ext uri="{FF2B5EF4-FFF2-40B4-BE49-F238E27FC236}">
                <a16:creationId xmlns:a16="http://schemas.microsoft.com/office/drawing/2014/main" id="{B248F178-2DDE-4CF9-8BC5-C623FD089E81}"/>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6019F0D0-D555-4095-8945-E4110677170B}"/>
              </a:ext>
            </a:extLst>
          </p:cNvPr>
          <p:cNvSpPr>
            <a:spLocks noGrp="1"/>
          </p:cNvSpPr>
          <p:nvPr>
            <p:ph type="sldNum" sz="quarter" idx="12"/>
          </p:nvPr>
        </p:nvSpPr>
        <p:spPr/>
        <p:txBody>
          <a:bodyPr/>
          <a:lstStyle/>
          <a:p>
            <a:fld id="{E495DE4F-9CE3-4652-BB9E-DD015B0F1DB5}" type="slidenum">
              <a:rPr lang="en-ZA" smtClean="0"/>
              <a:t>‹#›</a:t>
            </a:fld>
            <a:endParaRPr lang="en-ZA"/>
          </a:p>
        </p:txBody>
      </p:sp>
    </p:spTree>
    <p:extLst>
      <p:ext uri="{BB962C8B-B14F-4D97-AF65-F5344CB8AC3E}">
        <p14:creationId xmlns:p14="http://schemas.microsoft.com/office/powerpoint/2010/main" val="36905840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4BAE07-55D5-431F-88BD-B520F5C90F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a:extLst>
              <a:ext uri="{FF2B5EF4-FFF2-40B4-BE49-F238E27FC236}">
                <a16:creationId xmlns:a16="http://schemas.microsoft.com/office/drawing/2014/main" id="{228A6E57-F821-46D6-BAF3-2F28427E1A70}"/>
              </a:ext>
            </a:extLst>
          </p:cNvPr>
          <p:cNvSpPr>
            <a:spLocks noGrp="1"/>
          </p:cNvSpPr>
          <p:nvPr>
            <p:ph type="pic" idx="1"/>
          </p:nvPr>
        </p:nvSpPr>
        <p:spPr>
          <a:xfrm>
            <a:off x="5183188" y="987427"/>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ZA"/>
          </a:p>
        </p:txBody>
      </p:sp>
      <p:sp>
        <p:nvSpPr>
          <p:cNvPr id="4" name="Text Placeholder 3">
            <a:extLst>
              <a:ext uri="{FF2B5EF4-FFF2-40B4-BE49-F238E27FC236}">
                <a16:creationId xmlns:a16="http://schemas.microsoft.com/office/drawing/2014/main" id="{F7CC1F5E-C15A-46F0-A37D-9BBF83E8DE37}"/>
              </a:ext>
            </a:extLst>
          </p:cNvPr>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27236A-8C38-4918-AA2C-4D38B0B72CA5}"/>
              </a:ext>
            </a:extLst>
          </p:cNvPr>
          <p:cNvSpPr>
            <a:spLocks noGrp="1"/>
          </p:cNvSpPr>
          <p:nvPr>
            <p:ph type="dt" sz="half" idx="10"/>
          </p:nvPr>
        </p:nvSpPr>
        <p:spPr/>
        <p:txBody>
          <a:bodyPr/>
          <a:lstStyle/>
          <a:p>
            <a:fld id="{81298E69-1AEF-4013-A510-A9EC99EE96D3}" type="datetimeFigureOut">
              <a:rPr lang="en-ZA" smtClean="0"/>
              <a:t>2022/09/13</a:t>
            </a:fld>
            <a:endParaRPr lang="en-ZA"/>
          </a:p>
        </p:txBody>
      </p:sp>
      <p:sp>
        <p:nvSpPr>
          <p:cNvPr id="6" name="Footer Placeholder 5">
            <a:extLst>
              <a:ext uri="{FF2B5EF4-FFF2-40B4-BE49-F238E27FC236}">
                <a16:creationId xmlns:a16="http://schemas.microsoft.com/office/drawing/2014/main" id="{35698915-0875-45AD-A37A-439BDBED358A}"/>
              </a:ext>
            </a:extLst>
          </p:cNvPr>
          <p:cNvSpPr>
            <a:spLocks noGrp="1"/>
          </p:cNvSpPr>
          <p:nvPr>
            <p:ph type="ftr" sz="quarter" idx="11"/>
          </p:nvPr>
        </p:nvSpPr>
        <p:spPr/>
        <p:txBody>
          <a:bodyPr/>
          <a:lstStyle/>
          <a:p>
            <a:endParaRPr lang="en-ZA"/>
          </a:p>
        </p:txBody>
      </p:sp>
      <p:sp>
        <p:nvSpPr>
          <p:cNvPr id="7" name="Slide Number Placeholder 6">
            <a:extLst>
              <a:ext uri="{FF2B5EF4-FFF2-40B4-BE49-F238E27FC236}">
                <a16:creationId xmlns:a16="http://schemas.microsoft.com/office/drawing/2014/main" id="{660D9BEF-2233-44C0-9BDD-96F3EF658CE6}"/>
              </a:ext>
            </a:extLst>
          </p:cNvPr>
          <p:cNvSpPr>
            <a:spLocks noGrp="1"/>
          </p:cNvSpPr>
          <p:nvPr>
            <p:ph type="sldNum" sz="quarter" idx="12"/>
          </p:nvPr>
        </p:nvSpPr>
        <p:spPr/>
        <p:txBody>
          <a:bodyPr/>
          <a:lstStyle/>
          <a:p>
            <a:fld id="{E495DE4F-9CE3-4652-BB9E-DD015B0F1DB5}" type="slidenum">
              <a:rPr lang="en-ZA" smtClean="0"/>
              <a:t>‹#›</a:t>
            </a:fld>
            <a:endParaRPr lang="en-ZA"/>
          </a:p>
        </p:txBody>
      </p:sp>
    </p:spTree>
    <p:extLst>
      <p:ext uri="{BB962C8B-B14F-4D97-AF65-F5344CB8AC3E}">
        <p14:creationId xmlns:p14="http://schemas.microsoft.com/office/powerpoint/2010/main" val="1511934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7A5259-69BC-40A8-8F98-A46036D3E582}"/>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a:extLst>
              <a:ext uri="{FF2B5EF4-FFF2-40B4-BE49-F238E27FC236}">
                <a16:creationId xmlns:a16="http://schemas.microsoft.com/office/drawing/2014/main" id="{E450F6CD-6204-4A49-94C1-142EE045DD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id="{EE7B33AE-CC36-46C6-865E-0F0562D2DFFB}"/>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298E69-1AEF-4013-A510-A9EC99EE96D3}" type="datetimeFigureOut">
              <a:rPr lang="en-ZA" smtClean="0"/>
              <a:t>2022/09/13</a:t>
            </a:fld>
            <a:endParaRPr lang="en-ZA"/>
          </a:p>
        </p:txBody>
      </p:sp>
      <p:sp>
        <p:nvSpPr>
          <p:cNvPr id="5" name="Footer Placeholder 4">
            <a:extLst>
              <a:ext uri="{FF2B5EF4-FFF2-40B4-BE49-F238E27FC236}">
                <a16:creationId xmlns:a16="http://schemas.microsoft.com/office/drawing/2014/main" id="{7984BF1F-3A10-42D6-922F-2B4D90B3358C}"/>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a:extLst>
              <a:ext uri="{FF2B5EF4-FFF2-40B4-BE49-F238E27FC236}">
                <a16:creationId xmlns:a16="http://schemas.microsoft.com/office/drawing/2014/main" id="{C01D6DBD-C865-42CC-BB73-0E07D4DF05F6}"/>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95DE4F-9CE3-4652-BB9E-DD015B0F1DB5}" type="slidenum">
              <a:rPr lang="en-ZA" smtClean="0"/>
              <a:t>‹#›</a:t>
            </a:fld>
            <a:endParaRPr lang="en-ZA"/>
          </a:p>
        </p:txBody>
      </p:sp>
    </p:spTree>
    <p:extLst>
      <p:ext uri="{BB962C8B-B14F-4D97-AF65-F5344CB8AC3E}">
        <p14:creationId xmlns:p14="http://schemas.microsoft.com/office/powerpoint/2010/main" val="1953915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9">
            <a:extLst>
              <a:ext uri="{FF2B5EF4-FFF2-40B4-BE49-F238E27FC236}">
                <a16:creationId xmlns:a16="http://schemas.microsoft.com/office/drawing/2014/main" id="{19D32F93-50AC-4C46-A5DB-291C60DDB7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descr="Text&#10;&#10;Description automatically generated">
            <a:extLst>
              <a:ext uri="{FF2B5EF4-FFF2-40B4-BE49-F238E27FC236}">
                <a16:creationId xmlns:a16="http://schemas.microsoft.com/office/drawing/2014/main" id="{97FBA66F-180F-68A1-6F2F-F36EBF186C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8556" y="681657"/>
            <a:ext cx="6463167" cy="2213635"/>
          </a:xfrm>
          <a:prstGeom prst="rect">
            <a:avLst/>
          </a:prstGeom>
        </p:spPr>
      </p:pic>
      <p:sp>
        <p:nvSpPr>
          <p:cNvPr id="26" name="Right Triangle 21">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5" y="623275"/>
            <a:ext cx="10905053" cy="5607883"/>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0BEDE91-20F4-4CAD-9BB4-BC09C8A00003}"/>
              </a:ext>
            </a:extLst>
          </p:cNvPr>
          <p:cNvSpPr>
            <a:spLocks noGrp="1"/>
          </p:cNvSpPr>
          <p:nvPr>
            <p:ph type="ctrTitle"/>
          </p:nvPr>
        </p:nvSpPr>
        <p:spPr>
          <a:xfrm>
            <a:off x="725746" y="2677142"/>
            <a:ext cx="10276764" cy="1713305"/>
          </a:xfrm>
        </p:spPr>
        <p:txBody>
          <a:bodyPr anchor="b">
            <a:noAutofit/>
          </a:bodyPr>
          <a:lstStyle/>
          <a:p>
            <a:br>
              <a:rPr lang="en-ZA" b="1" dirty="0"/>
            </a:br>
            <a:r>
              <a:rPr lang="en-ZA" sz="2000" b="1" dirty="0"/>
              <a:t>PRESENTION TO THE PARLIAMENTARY PORTFOLIO COMMITTEE OF HOME AFFAIRS</a:t>
            </a:r>
            <a:br>
              <a:rPr lang="en-ZA" sz="2000" b="1" dirty="0"/>
            </a:br>
            <a:r>
              <a:rPr lang="en-ZA" sz="2000" b="1" dirty="0"/>
              <a:t>SEPTEMBER 2022</a:t>
            </a:r>
            <a:endParaRPr lang="en-ZA" b="1" dirty="0"/>
          </a:p>
        </p:txBody>
      </p:sp>
      <p:sp>
        <p:nvSpPr>
          <p:cNvPr id="3" name="Subtitle 2">
            <a:extLst>
              <a:ext uri="{FF2B5EF4-FFF2-40B4-BE49-F238E27FC236}">
                <a16:creationId xmlns:a16="http://schemas.microsoft.com/office/drawing/2014/main" id="{18CC1754-525D-4AD2-8259-AD9A584B1652}"/>
              </a:ext>
            </a:extLst>
          </p:cNvPr>
          <p:cNvSpPr>
            <a:spLocks noGrp="1"/>
          </p:cNvSpPr>
          <p:nvPr>
            <p:ph type="subTitle" idx="1"/>
          </p:nvPr>
        </p:nvSpPr>
        <p:spPr>
          <a:xfrm>
            <a:off x="725746" y="4610735"/>
            <a:ext cx="7321299" cy="1181985"/>
          </a:xfrm>
        </p:spPr>
        <p:txBody>
          <a:bodyPr anchor="t">
            <a:normAutofit fontScale="32500" lnSpcReduction="20000"/>
          </a:bodyPr>
          <a:lstStyle/>
          <a:p>
            <a:pPr algn="l"/>
            <a:endParaRPr lang="en-ZA" sz="1900" dirty="0"/>
          </a:p>
          <a:p>
            <a:pPr algn="l"/>
            <a:r>
              <a:rPr lang="en-ZA" sz="9600" dirty="0">
                <a:cs typeface="Calibri"/>
              </a:rPr>
              <a:t>Refugee and Migrant Rights Programme</a:t>
            </a:r>
          </a:p>
          <a:p>
            <a:pPr algn="l"/>
            <a:r>
              <a:rPr lang="en-ZA" sz="9600" dirty="0">
                <a:cs typeface="Calibri"/>
              </a:rPr>
              <a:t>Lawyers for Human Rights</a:t>
            </a:r>
          </a:p>
        </p:txBody>
      </p:sp>
    </p:spTree>
    <p:extLst>
      <p:ext uri="{BB962C8B-B14F-4D97-AF65-F5344CB8AC3E}">
        <p14:creationId xmlns:p14="http://schemas.microsoft.com/office/powerpoint/2010/main" val="561526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EFD06-2D67-4E49-890C-4540EA8309FD}"/>
              </a:ext>
            </a:extLst>
          </p:cNvPr>
          <p:cNvSpPr>
            <a:spLocks noGrp="1"/>
          </p:cNvSpPr>
          <p:nvPr>
            <p:ph type="title"/>
          </p:nvPr>
        </p:nvSpPr>
        <p:spPr>
          <a:xfrm>
            <a:off x="310244" y="1"/>
            <a:ext cx="11119756" cy="1009649"/>
          </a:xfrm>
        </p:spPr>
        <p:txBody>
          <a:bodyPr>
            <a:normAutofit fontScale="90000"/>
          </a:bodyPr>
          <a:lstStyle/>
          <a:p>
            <a:r>
              <a:rPr lang="en-US" b="1" dirty="0"/>
              <a:t>DIGITIZATION OF ASYLUM SEEKER AND REFUGEE SYSTEMS  </a:t>
            </a:r>
            <a:endParaRPr lang="en-ZA" b="1" dirty="0"/>
          </a:p>
        </p:txBody>
      </p:sp>
      <p:pic>
        <p:nvPicPr>
          <p:cNvPr id="8" name="Content Placeholder 7">
            <a:extLst>
              <a:ext uri="{FF2B5EF4-FFF2-40B4-BE49-F238E27FC236}">
                <a16:creationId xmlns:a16="http://schemas.microsoft.com/office/drawing/2014/main" id="{53D02049-6BFE-95B4-CEC3-D90A9D2E46F0}"/>
              </a:ext>
            </a:extLst>
          </p:cNvPr>
          <p:cNvPicPr>
            <a:picLocks noGrp="1" noChangeAspect="1"/>
          </p:cNvPicPr>
          <p:nvPr>
            <p:ph idx="1"/>
          </p:nvPr>
        </p:nvPicPr>
        <p:blipFill>
          <a:blip r:embed="rId3"/>
          <a:stretch>
            <a:fillRect/>
          </a:stretch>
        </p:blipFill>
        <p:spPr>
          <a:xfrm>
            <a:off x="838199" y="5770387"/>
            <a:ext cx="10591801" cy="1083022"/>
          </a:xfrm>
          <a:prstGeom prst="rect">
            <a:avLst/>
          </a:prstGeom>
        </p:spPr>
      </p:pic>
      <p:sp>
        <p:nvSpPr>
          <p:cNvPr id="3" name="Content Placeholder 2">
            <a:extLst>
              <a:ext uri="{FF2B5EF4-FFF2-40B4-BE49-F238E27FC236}">
                <a16:creationId xmlns:a16="http://schemas.microsoft.com/office/drawing/2014/main" id="{D967F410-744C-4164-BCA0-55B9300975C8}"/>
              </a:ext>
            </a:extLst>
          </p:cNvPr>
          <p:cNvSpPr>
            <a:spLocks noGrp="1"/>
          </p:cNvSpPr>
          <p:nvPr>
            <p:ph idx="1"/>
          </p:nvPr>
        </p:nvSpPr>
        <p:spPr>
          <a:xfrm>
            <a:off x="310244" y="1276350"/>
            <a:ext cx="11778343" cy="6020424"/>
          </a:xfrm>
        </p:spPr>
        <p:txBody>
          <a:bodyPr vert="horz" lIns="91440" tIns="45720" rIns="91440" bIns="45720" rtlCol="0" anchor="t">
            <a:normAutofit fontScale="92500"/>
          </a:bodyPr>
          <a:lstStyle/>
          <a:p>
            <a:pPr marL="0" indent="0">
              <a:buNone/>
            </a:pPr>
            <a:r>
              <a:rPr lang="en-US" sz="2200" b="1" dirty="0">
                <a:cs typeface="Arial" panose="020B0604020202020204" pitchFamily="34" charset="0"/>
              </a:rPr>
              <a:t>New Asylum Application Process</a:t>
            </a:r>
          </a:p>
          <a:p>
            <a:pPr marL="0" indent="0">
              <a:lnSpc>
                <a:spcPct val="110000"/>
              </a:lnSpc>
              <a:buNone/>
            </a:pPr>
            <a:r>
              <a:rPr lang="en-US" sz="2200" dirty="0">
                <a:cs typeface="Arial" panose="020B0604020202020204" pitchFamily="34" charset="0"/>
              </a:rPr>
              <a:t>The new asylum seeker system was introduced on 3 May 2022. LHR’s direct engagement with the system presented the following challenges: </a:t>
            </a:r>
            <a:br>
              <a:rPr lang="en-US" sz="2200" b="1" dirty="0">
                <a:cs typeface="Arial" panose="020B0604020202020204" pitchFamily="34" charset="0"/>
              </a:rPr>
            </a:br>
            <a:endParaRPr lang="en-US" sz="2200" dirty="0">
              <a:cs typeface="Arial" panose="020B0604020202020204" pitchFamily="34" charset="0"/>
            </a:endParaRPr>
          </a:p>
          <a:p>
            <a:pPr algn="just" rtl="0">
              <a:lnSpc>
                <a:spcPct val="110000"/>
              </a:lnSpc>
              <a:spcBef>
                <a:spcPts val="1200"/>
              </a:spcBef>
              <a:spcAft>
                <a:spcPts val="1200"/>
              </a:spcAft>
            </a:pPr>
            <a:r>
              <a:rPr lang="en-US" sz="2200" b="0" dirty="0">
                <a:solidFill>
                  <a:srgbClr val="000000"/>
                </a:solidFill>
                <a:effectLst/>
                <a:cs typeface="Arial" panose="020B0604020202020204" pitchFamily="34" charset="0"/>
              </a:rPr>
              <a:t>Lack of accessibility due to a lack of internet access and language barriers</a:t>
            </a:r>
            <a:endParaRPr lang="en-US" sz="2200" b="0" dirty="0">
              <a:effectLst/>
              <a:cs typeface="Arial" panose="020B0604020202020204" pitchFamily="34" charset="0"/>
            </a:endParaRPr>
          </a:p>
          <a:p>
            <a:pPr algn="just">
              <a:lnSpc>
                <a:spcPct val="110000"/>
              </a:lnSpc>
              <a:spcBef>
                <a:spcPts val="1200"/>
              </a:spcBef>
              <a:spcAft>
                <a:spcPts val="1200"/>
              </a:spcAft>
            </a:pPr>
            <a:r>
              <a:rPr lang="en-US" sz="2200" b="0" dirty="0">
                <a:effectLst/>
                <a:cs typeface="Arial" panose="020B0604020202020204" pitchFamily="34" charset="0"/>
              </a:rPr>
              <a:t>Closed list of required documents and unlawful additional requirements</a:t>
            </a:r>
          </a:p>
          <a:p>
            <a:pPr marL="0" indent="0" algn="just">
              <a:lnSpc>
                <a:spcPct val="110000"/>
              </a:lnSpc>
              <a:spcBef>
                <a:spcPts val="1200"/>
              </a:spcBef>
              <a:spcAft>
                <a:spcPts val="1200"/>
              </a:spcAft>
              <a:buNone/>
            </a:pPr>
            <a:r>
              <a:rPr lang="en-US" sz="2200" b="0" dirty="0">
                <a:effectLst/>
                <a:cs typeface="Arial" panose="020B0604020202020204" pitchFamily="34" charset="0"/>
              </a:rPr>
              <a:t>	- requirement of valid documents and </a:t>
            </a:r>
            <a:r>
              <a:rPr lang="en-US" sz="2200" dirty="0">
                <a:cs typeface="Arial" panose="020B0604020202020204" pitchFamily="34" charset="0"/>
              </a:rPr>
              <a:t>DHA’s failure </a:t>
            </a:r>
            <a:r>
              <a:rPr lang="en-US" sz="2200" b="0" dirty="0">
                <a:effectLst/>
                <a:cs typeface="Arial" panose="020B0604020202020204" pitchFamily="34" charset="0"/>
              </a:rPr>
              <a:t> to provide passport affidavits</a:t>
            </a:r>
          </a:p>
          <a:p>
            <a:pPr algn="just">
              <a:lnSpc>
                <a:spcPct val="110000"/>
              </a:lnSpc>
              <a:spcBef>
                <a:spcPts val="1200"/>
              </a:spcBef>
              <a:spcAft>
                <a:spcPts val="1200"/>
              </a:spcAft>
            </a:pPr>
            <a:r>
              <a:rPr lang="en-US" sz="2200" b="0" dirty="0">
                <a:effectLst/>
                <a:cs typeface="Arial" panose="020B0604020202020204" pitchFamily="34" charset="0"/>
              </a:rPr>
              <a:t>Two month waiting period for an interview </a:t>
            </a:r>
          </a:p>
          <a:p>
            <a:pPr algn="just">
              <a:lnSpc>
                <a:spcPct val="110000"/>
              </a:lnSpc>
              <a:spcBef>
                <a:spcPts val="1200"/>
              </a:spcBef>
              <a:spcAft>
                <a:spcPts val="1200"/>
              </a:spcAft>
            </a:pPr>
            <a:r>
              <a:rPr lang="en-US" sz="2200" dirty="0">
                <a:cs typeface="Arial" panose="020B0604020202020204" pitchFamily="34" charset="0"/>
              </a:rPr>
              <a:t>Shortage of interpreters (asylum seekers reported that they are advised to arrange their own interpreters)</a:t>
            </a:r>
            <a:endParaRPr lang="en-US" sz="2200" b="0" dirty="0">
              <a:effectLst/>
              <a:cs typeface="Arial" panose="020B0604020202020204" pitchFamily="34" charset="0"/>
            </a:endParaRPr>
          </a:p>
          <a:p>
            <a:pPr algn="just">
              <a:lnSpc>
                <a:spcPct val="110000"/>
              </a:lnSpc>
              <a:spcBef>
                <a:spcPts val="1200"/>
              </a:spcBef>
              <a:spcAft>
                <a:spcPts val="1200"/>
              </a:spcAft>
            </a:pPr>
            <a:r>
              <a:rPr lang="en-US" sz="2200" b="0" dirty="0">
                <a:effectLst/>
                <a:cs typeface="Arial" panose="020B0604020202020204" pitchFamily="34" charset="0"/>
              </a:rPr>
              <a:t>Burdening NGOs with DHA responsibilities – </a:t>
            </a:r>
            <a:r>
              <a:rPr lang="en-US" sz="2200" b="0" dirty="0" err="1">
                <a:effectLst/>
                <a:cs typeface="Arial" panose="020B0604020202020204" pitchFamily="34" charset="0"/>
              </a:rPr>
              <a:t>i.e</a:t>
            </a:r>
            <a:r>
              <a:rPr lang="en-US" sz="2200" b="0" dirty="0">
                <a:effectLst/>
                <a:cs typeface="Arial" panose="020B0604020202020204" pitchFamily="34" charset="0"/>
              </a:rPr>
              <a:t> the “no passport affidavit”</a:t>
            </a:r>
          </a:p>
          <a:p>
            <a:pPr marL="0" indent="0">
              <a:buNone/>
            </a:pPr>
            <a:br>
              <a:rPr lang="en-US" sz="1200" dirty="0"/>
            </a:br>
            <a:endParaRPr lang="en-ZA" sz="1800" dirty="0">
              <a:highlight>
                <a:srgbClr val="FFFF00"/>
              </a:highlight>
              <a:cs typeface="Calibri" panose="020F0502020204030204"/>
            </a:endParaRPr>
          </a:p>
        </p:txBody>
      </p:sp>
    </p:spTree>
    <p:extLst>
      <p:ext uri="{BB962C8B-B14F-4D97-AF65-F5344CB8AC3E}">
        <p14:creationId xmlns:p14="http://schemas.microsoft.com/office/powerpoint/2010/main" val="2977805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EFD06-2D67-4E49-890C-4540EA8309FD}"/>
              </a:ext>
            </a:extLst>
          </p:cNvPr>
          <p:cNvSpPr>
            <a:spLocks noGrp="1"/>
          </p:cNvSpPr>
          <p:nvPr>
            <p:ph type="title"/>
          </p:nvPr>
        </p:nvSpPr>
        <p:spPr>
          <a:xfrm>
            <a:off x="0" y="23017"/>
            <a:ext cx="11985172" cy="834233"/>
          </a:xfrm>
        </p:spPr>
        <p:txBody>
          <a:bodyPr>
            <a:normAutofit/>
          </a:bodyPr>
          <a:lstStyle/>
          <a:p>
            <a:pPr algn="just"/>
            <a:r>
              <a:rPr lang="en-ZA" sz="4000" b="1" dirty="0"/>
              <a:t>			DOCUMENTATION OF CHILDREN</a:t>
            </a:r>
          </a:p>
        </p:txBody>
      </p:sp>
      <p:pic>
        <p:nvPicPr>
          <p:cNvPr id="8" name="Content Placeholder 7">
            <a:extLst>
              <a:ext uri="{FF2B5EF4-FFF2-40B4-BE49-F238E27FC236}">
                <a16:creationId xmlns:a16="http://schemas.microsoft.com/office/drawing/2014/main" id="{53D02049-6BFE-95B4-CEC3-D90A9D2E46F0}"/>
              </a:ext>
            </a:extLst>
          </p:cNvPr>
          <p:cNvPicPr>
            <a:picLocks noGrp="1" noChangeAspect="1"/>
          </p:cNvPicPr>
          <p:nvPr>
            <p:ph idx="1"/>
          </p:nvPr>
        </p:nvPicPr>
        <p:blipFill>
          <a:blip r:embed="rId3"/>
          <a:stretch>
            <a:fillRect/>
          </a:stretch>
        </p:blipFill>
        <p:spPr>
          <a:xfrm>
            <a:off x="838199" y="5770387"/>
            <a:ext cx="10591801" cy="1083022"/>
          </a:xfrm>
          <a:prstGeom prst="rect">
            <a:avLst/>
          </a:prstGeom>
        </p:spPr>
      </p:pic>
      <p:sp>
        <p:nvSpPr>
          <p:cNvPr id="3" name="Content Placeholder 2">
            <a:extLst>
              <a:ext uri="{FF2B5EF4-FFF2-40B4-BE49-F238E27FC236}">
                <a16:creationId xmlns:a16="http://schemas.microsoft.com/office/drawing/2014/main" id="{D967F410-744C-4164-BCA0-55B9300975C8}"/>
              </a:ext>
            </a:extLst>
          </p:cNvPr>
          <p:cNvSpPr>
            <a:spLocks noGrp="1"/>
          </p:cNvSpPr>
          <p:nvPr>
            <p:ph idx="1"/>
          </p:nvPr>
        </p:nvSpPr>
        <p:spPr>
          <a:xfrm>
            <a:off x="103414" y="1033752"/>
            <a:ext cx="11778343" cy="6298847"/>
          </a:xfrm>
        </p:spPr>
        <p:txBody>
          <a:bodyPr vert="horz" lIns="91440" tIns="45720" rIns="91440" bIns="45720" rtlCol="0" anchor="t">
            <a:normAutofit/>
          </a:bodyPr>
          <a:lstStyle/>
          <a:p>
            <a:pPr marL="800100" lvl="1" indent="-342900" algn="just"/>
            <a:r>
              <a:rPr lang="en-US" dirty="0">
                <a:latin typeface="Arial" panose="020B0604020202020204" pitchFamily="34" charset="0"/>
                <a:cs typeface="Arial" panose="020B0604020202020204" pitchFamily="34" charset="0"/>
              </a:rPr>
              <a:t>Barriers to family unification and documentation of minor dependents</a:t>
            </a:r>
          </a:p>
          <a:p>
            <a:pPr marL="800100" lvl="1" indent="-342900" algn="just"/>
            <a:endParaRPr lang="en-US" dirty="0">
              <a:latin typeface="Arial" panose="020B0604020202020204" pitchFamily="34" charset="0"/>
              <a:cs typeface="Arial" panose="020B0604020202020204" pitchFamily="34" charset="0"/>
            </a:endParaRPr>
          </a:p>
          <a:p>
            <a:pPr marL="457200" lvl="1" indent="0" algn="just">
              <a:buNone/>
            </a:pPr>
            <a:r>
              <a:rPr lang="en-US" dirty="0">
                <a:latin typeface="Arial" panose="020B0604020202020204" pitchFamily="34" charset="0"/>
                <a:cs typeface="Arial" panose="020B0604020202020204" pitchFamily="34" charset="0"/>
              </a:rPr>
              <a:t>In some cases, the biological parents of minors are required to conduct </a:t>
            </a:r>
            <a:r>
              <a:rPr lang="en-US" b="1" dirty="0">
                <a:latin typeface="Arial" panose="020B0604020202020204" pitchFamily="34" charset="0"/>
                <a:cs typeface="Arial" panose="020B0604020202020204" pitchFamily="34" charset="0"/>
              </a:rPr>
              <a:t>paternity tests</a:t>
            </a:r>
            <a:r>
              <a:rPr lang="en-US" dirty="0">
                <a:latin typeface="Arial" panose="020B0604020202020204" pitchFamily="34" charset="0"/>
                <a:cs typeface="Arial" panose="020B0604020202020204" pitchFamily="34" charset="0"/>
              </a:rPr>
              <a:t>. Many of our indigent clients cannot afford the costs.</a:t>
            </a:r>
          </a:p>
          <a:p>
            <a:pPr marL="457200" lvl="1" indent="0" algn="just">
              <a:buNone/>
            </a:pPr>
            <a:endParaRPr lang="en-US" dirty="0">
              <a:latin typeface="Arial" panose="020B0604020202020204" pitchFamily="34" charset="0"/>
              <a:cs typeface="Arial" panose="020B0604020202020204" pitchFamily="34" charset="0"/>
            </a:endParaRPr>
          </a:p>
          <a:p>
            <a:pPr marL="457200" lvl="1" indent="0" algn="just">
              <a:buNone/>
            </a:pPr>
            <a:r>
              <a:rPr lang="en-US" b="1" dirty="0">
                <a:latin typeface="Arial" panose="020B0604020202020204" pitchFamily="34" charset="0"/>
                <a:cs typeface="Arial" panose="020B0604020202020204" pitchFamily="34" charset="0"/>
              </a:rPr>
              <a:t>LHR poses the following questions to the Committee:</a:t>
            </a:r>
          </a:p>
          <a:p>
            <a:pPr marL="914400" lvl="1" indent="-457200" algn="just">
              <a:lnSpc>
                <a:spcPct val="150000"/>
              </a:lnSpc>
              <a:buAutoNum type="arabicParenBoth"/>
            </a:pPr>
            <a:r>
              <a:rPr lang="en-US" b="1" dirty="0">
                <a:latin typeface="Arial" panose="020B0604020202020204" pitchFamily="34" charset="0"/>
                <a:cs typeface="Arial" panose="020B0604020202020204" pitchFamily="34" charset="0"/>
              </a:rPr>
              <a:t>what challenges is the DHA facing in documenting children of asylum seekers and refugees and</a:t>
            </a:r>
          </a:p>
          <a:p>
            <a:pPr marL="914400" lvl="1" indent="-457200" algn="just">
              <a:lnSpc>
                <a:spcPct val="150000"/>
              </a:lnSpc>
              <a:buAutoNum type="arabicParenBoth"/>
            </a:pPr>
            <a:r>
              <a:rPr lang="en-US" b="1" dirty="0">
                <a:latin typeface="Arial" panose="020B0604020202020204" pitchFamily="34" charset="0"/>
                <a:cs typeface="Arial" panose="020B0604020202020204" pitchFamily="34" charset="0"/>
              </a:rPr>
              <a:t>  what is the plan to ensure that these children are timeously documented?</a:t>
            </a:r>
          </a:p>
        </p:txBody>
      </p:sp>
    </p:spTree>
    <p:extLst>
      <p:ext uri="{BB962C8B-B14F-4D97-AF65-F5344CB8AC3E}">
        <p14:creationId xmlns:p14="http://schemas.microsoft.com/office/powerpoint/2010/main" val="575390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EFD06-2D67-4E49-890C-4540EA8309FD}"/>
              </a:ext>
            </a:extLst>
          </p:cNvPr>
          <p:cNvSpPr>
            <a:spLocks noGrp="1"/>
          </p:cNvSpPr>
          <p:nvPr>
            <p:ph type="title"/>
          </p:nvPr>
        </p:nvSpPr>
        <p:spPr>
          <a:xfrm>
            <a:off x="0" y="-253711"/>
            <a:ext cx="11985172" cy="1325563"/>
          </a:xfrm>
        </p:spPr>
        <p:txBody>
          <a:bodyPr>
            <a:normAutofit/>
          </a:bodyPr>
          <a:lstStyle/>
          <a:p>
            <a:pPr algn="just"/>
            <a:r>
              <a:rPr lang="en-ZA" sz="4000" b="1" dirty="0"/>
              <a:t>			SYSTEMATIC XENOPHOBIA</a:t>
            </a:r>
          </a:p>
        </p:txBody>
      </p:sp>
      <p:pic>
        <p:nvPicPr>
          <p:cNvPr id="8" name="Content Placeholder 7">
            <a:extLst>
              <a:ext uri="{FF2B5EF4-FFF2-40B4-BE49-F238E27FC236}">
                <a16:creationId xmlns:a16="http://schemas.microsoft.com/office/drawing/2014/main" id="{53D02049-6BFE-95B4-CEC3-D90A9D2E46F0}"/>
              </a:ext>
            </a:extLst>
          </p:cNvPr>
          <p:cNvPicPr>
            <a:picLocks noGrp="1" noChangeAspect="1"/>
          </p:cNvPicPr>
          <p:nvPr>
            <p:ph idx="1"/>
          </p:nvPr>
        </p:nvPicPr>
        <p:blipFill>
          <a:blip r:embed="rId3"/>
          <a:stretch>
            <a:fillRect/>
          </a:stretch>
        </p:blipFill>
        <p:spPr>
          <a:xfrm>
            <a:off x="838199" y="5770387"/>
            <a:ext cx="10591801" cy="1083022"/>
          </a:xfrm>
          <a:prstGeom prst="rect">
            <a:avLst/>
          </a:prstGeom>
        </p:spPr>
      </p:pic>
      <p:sp>
        <p:nvSpPr>
          <p:cNvPr id="3" name="Content Placeholder 2">
            <a:extLst>
              <a:ext uri="{FF2B5EF4-FFF2-40B4-BE49-F238E27FC236}">
                <a16:creationId xmlns:a16="http://schemas.microsoft.com/office/drawing/2014/main" id="{D967F410-744C-4164-BCA0-55B9300975C8}"/>
              </a:ext>
            </a:extLst>
          </p:cNvPr>
          <p:cNvSpPr>
            <a:spLocks noGrp="1"/>
          </p:cNvSpPr>
          <p:nvPr>
            <p:ph idx="1"/>
          </p:nvPr>
        </p:nvSpPr>
        <p:spPr>
          <a:xfrm>
            <a:off x="394607" y="1071852"/>
            <a:ext cx="11778343" cy="6298847"/>
          </a:xfrm>
        </p:spPr>
        <p:txBody>
          <a:bodyPr vert="horz" lIns="91440" tIns="45720" rIns="91440" bIns="45720" rtlCol="0" anchor="t">
            <a:normAutofit/>
          </a:bodyPr>
          <a:lstStyle/>
          <a:p>
            <a:pPr marL="0" indent="0" algn="just" rtl="0">
              <a:spcBef>
                <a:spcPts val="1200"/>
              </a:spcBef>
              <a:spcAft>
                <a:spcPts val="1200"/>
              </a:spcAft>
              <a:buNone/>
            </a:pPr>
            <a:r>
              <a:rPr lang="en-ZA" sz="2400" dirty="0">
                <a:solidFill>
                  <a:srgbClr val="000000"/>
                </a:solidFill>
              </a:rPr>
              <a:t>A lack of proper documentation leads to limited a</a:t>
            </a:r>
            <a:r>
              <a:rPr lang="en-ZA" sz="2400" b="0" i="0" dirty="0">
                <a:solidFill>
                  <a:srgbClr val="000000"/>
                </a:solidFill>
                <a:effectLst/>
              </a:rPr>
              <a:t>ccess to various services suc</a:t>
            </a:r>
            <a:r>
              <a:rPr lang="en-ZA" sz="2400" dirty="0">
                <a:solidFill>
                  <a:srgbClr val="000000"/>
                </a:solidFill>
              </a:rPr>
              <a:t>h as: </a:t>
            </a:r>
            <a:endParaRPr lang="en-ZA" sz="2400" b="0" dirty="0">
              <a:effectLst/>
            </a:endParaRPr>
          </a:p>
          <a:p>
            <a:r>
              <a:rPr lang="en-ZA" sz="2400" dirty="0"/>
              <a:t>Healthcare</a:t>
            </a:r>
          </a:p>
          <a:p>
            <a:r>
              <a:rPr lang="en-ZA" sz="2400" dirty="0"/>
              <a:t>Education </a:t>
            </a:r>
          </a:p>
          <a:p>
            <a:r>
              <a:rPr lang="en-ZA" sz="2400" dirty="0"/>
              <a:t>Social security</a:t>
            </a:r>
            <a:endParaRPr lang="en-ZA" sz="2400" dirty="0">
              <a:cs typeface="Arial" panose="020B0604020202020204" pitchFamily="34" charset="0"/>
            </a:endParaRPr>
          </a:p>
          <a:p>
            <a:pPr marL="0" indent="0">
              <a:buNone/>
            </a:pPr>
            <a:r>
              <a:rPr lang="en-ZA" sz="2400" dirty="0">
                <a:cs typeface="Arial" panose="020B0604020202020204" pitchFamily="34" charset="0"/>
              </a:rPr>
              <a:t>In addition lack of proper and timeous documentation negatively affects child protection. </a:t>
            </a:r>
          </a:p>
          <a:p>
            <a:pPr marL="0" indent="0">
              <a:buNone/>
            </a:pPr>
            <a:endParaRPr lang="en-ZA" sz="2400" dirty="0">
              <a:cs typeface="Arial" panose="020B0604020202020204" pitchFamily="34" charset="0"/>
            </a:endParaRPr>
          </a:p>
          <a:p>
            <a:pPr marL="0" indent="0">
              <a:buNone/>
            </a:pPr>
            <a:r>
              <a:rPr lang="en-ZA" sz="2400" b="1" dirty="0">
                <a:cs typeface="Arial" panose="020B0604020202020204" pitchFamily="34" charset="0"/>
              </a:rPr>
              <a:t>Questions</a:t>
            </a:r>
          </a:p>
          <a:p>
            <a:pPr marL="457200" indent="-457200">
              <a:buAutoNum type="arabicPeriod"/>
            </a:pPr>
            <a:r>
              <a:rPr lang="en-ZA" sz="2400" b="1" dirty="0">
                <a:cs typeface="Arial" panose="020B0604020202020204" pitchFamily="34" charset="0"/>
              </a:rPr>
              <a:t>How often does the DHA update government departments on the current asylum seeker and refugee documents?</a:t>
            </a:r>
          </a:p>
          <a:p>
            <a:pPr marL="457200" indent="-457200">
              <a:buAutoNum type="arabicPeriod"/>
            </a:pPr>
            <a:r>
              <a:rPr lang="en-ZA" sz="2400" b="1" dirty="0">
                <a:cs typeface="Arial" panose="020B0604020202020204" pitchFamily="34" charset="0"/>
              </a:rPr>
              <a:t> How many requests for verification has the DHA received since introducing the online renewal system?</a:t>
            </a:r>
          </a:p>
        </p:txBody>
      </p:sp>
    </p:spTree>
    <p:extLst>
      <p:ext uri="{BB962C8B-B14F-4D97-AF65-F5344CB8AC3E}">
        <p14:creationId xmlns:p14="http://schemas.microsoft.com/office/powerpoint/2010/main" val="33246418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EFD06-2D67-4E49-890C-4540EA8309FD}"/>
              </a:ext>
            </a:extLst>
          </p:cNvPr>
          <p:cNvSpPr>
            <a:spLocks noGrp="1"/>
          </p:cNvSpPr>
          <p:nvPr>
            <p:ph type="title"/>
          </p:nvPr>
        </p:nvSpPr>
        <p:spPr/>
        <p:txBody>
          <a:bodyPr>
            <a:normAutofit/>
          </a:bodyPr>
          <a:lstStyle/>
          <a:p>
            <a:pPr algn="ctr"/>
            <a:r>
              <a:rPr lang="en-ZA" sz="4200" b="1" dirty="0"/>
              <a:t>IMMIGRATION DETENTION IN SOUTH AFRICA (1) </a:t>
            </a:r>
            <a:endParaRPr lang="en-US" sz="4200" dirty="0"/>
          </a:p>
        </p:txBody>
      </p:sp>
      <p:sp>
        <p:nvSpPr>
          <p:cNvPr id="8" name="Content Placeholder 7">
            <a:extLst>
              <a:ext uri="{FF2B5EF4-FFF2-40B4-BE49-F238E27FC236}">
                <a16:creationId xmlns:a16="http://schemas.microsoft.com/office/drawing/2014/main" id="{CB1F2F9C-18DE-89ED-A718-1EAA7292BC08}"/>
              </a:ext>
            </a:extLst>
          </p:cNvPr>
          <p:cNvSpPr>
            <a:spLocks noGrp="1"/>
          </p:cNvSpPr>
          <p:nvPr>
            <p:ph idx="1"/>
          </p:nvPr>
        </p:nvSpPr>
        <p:spPr>
          <a:xfrm>
            <a:off x="833887" y="1574575"/>
            <a:ext cx="10515600" cy="4983941"/>
          </a:xfrm>
        </p:spPr>
        <p:txBody>
          <a:bodyPr vert="horz" lIns="91440" tIns="45720" rIns="91440" bIns="45720" rtlCol="0" anchor="t">
            <a:noAutofit/>
          </a:bodyPr>
          <a:lstStyle/>
          <a:p>
            <a:pPr marL="227965" indent="-227965"/>
            <a:r>
              <a:rPr lang="en-ZA" sz="1800" dirty="0">
                <a:cs typeface="Calibri" panose="020F0502020204030204"/>
              </a:rPr>
              <a:t>Legal norms related to migrant detention and arrest contained in a number of pieces of legislation: Immigration Act and Regulations and Refugees Act and Regulations</a:t>
            </a:r>
          </a:p>
          <a:p>
            <a:pPr marL="227965" indent="-227965"/>
            <a:r>
              <a:rPr lang="en-ZA" sz="1800" dirty="0">
                <a:cs typeface="Calibri" panose="020F0502020204030204"/>
              </a:rPr>
              <a:t>No publicly available information reflecting:</a:t>
            </a:r>
          </a:p>
          <a:p>
            <a:pPr marL="685154" lvl="1" indent="-227965"/>
            <a:r>
              <a:rPr lang="en-ZA" sz="1800" dirty="0">
                <a:cs typeface="Calibri" panose="020F0502020204030204"/>
              </a:rPr>
              <a:t> the number of people arrested and detained for purposes of deportation</a:t>
            </a:r>
          </a:p>
          <a:p>
            <a:pPr marL="685154" lvl="1" indent="-227965"/>
            <a:r>
              <a:rPr lang="en-ZA" sz="1800" dirty="0">
                <a:cs typeface="Calibri" panose="020F0502020204030204"/>
              </a:rPr>
              <a:t>the number of people deported from South Africa; and </a:t>
            </a:r>
          </a:p>
          <a:p>
            <a:pPr marL="685154" lvl="1" indent="-227965"/>
            <a:r>
              <a:rPr lang="en-ZA" sz="1800" dirty="0">
                <a:cs typeface="Calibri" panose="020F0502020204030204"/>
              </a:rPr>
              <a:t>the number of people arrested and charged with contravening section 49 of the Immigration Act</a:t>
            </a:r>
          </a:p>
          <a:p>
            <a:pPr marL="685154" lvl="1" indent="-227965"/>
            <a:endParaRPr lang="en-ZA" sz="1800" dirty="0">
              <a:cs typeface="Calibri" panose="020F0502020204030204"/>
            </a:endParaRPr>
          </a:p>
          <a:p>
            <a:pPr marL="457189" lvl="1" indent="0">
              <a:buNone/>
            </a:pPr>
            <a:endParaRPr lang="en-ZA" sz="1800" dirty="0">
              <a:cs typeface="Calibri" panose="020F0502020204030204"/>
            </a:endParaRPr>
          </a:p>
          <a:p>
            <a:pPr marL="227013" lvl="1" indent="-227013"/>
            <a:r>
              <a:rPr lang="en-ZA" sz="1800" dirty="0">
                <a:cs typeface="Calibri" panose="020F0502020204030204"/>
              </a:rPr>
              <a:t>Poor conditions in places of detention reported </a:t>
            </a:r>
            <a:r>
              <a:rPr lang="en-ZA" sz="1800" dirty="0">
                <a:cs typeface="Calibri" panose="020F0502020204030204"/>
                <a:sym typeface="Wingdings" panose="05000000000000000000" pitchFamily="2" charset="2"/>
              </a:rPr>
              <a:t> Lindela continuously mired in controversy</a:t>
            </a:r>
          </a:p>
          <a:p>
            <a:pPr marL="684201" lvl="2" indent="-227013"/>
            <a:r>
              <a:rPr lang="en-ZA" sz="1800" dirty="0">
                <a:cs typeface="Calibri" panose="020F0502020204030204"/>
                <a:sym typeface="Wingdings" panose="05000000000000000000" pitchFamily="2" charset="2"/>
              </a:rPr>
              <a:t>As of June 2021, SAHRC regularly monitored conditions at Lindela but it is unclear whether this is still happening </a:t>
            </a:r>
          </a:p>
          <a:p>
            <a:pPr marL="684201" lvl="2" indent="-227013"/>
            <a:r>
              <a:rPr lang="en-ZA" sz="1800" dirty="0">
                <a:cs typeface="Calibri" panose="020F0502020204030204"/>
                <a:sym typeface="Wingdings" panose="05000000000000000000" pitchFamily="2" charset="2"/>
              </a:rPr>
              <a:t>Restrictions on legal visits: 48 hours notice required but it is unclear why  limitation on section 35(3)(f) of the Constitution </a:t>
            </a:r>
          </a:p>
          <a:p>
            <a:pPr marL="457188" lvl="2" indent="0">
              <a:buNone/>
            </a:pPr>
            <a:endParaRPr lang="en-ZA" sz="1400" dirty="0">
              <a:cs typeface="Calibri" panose="020F0502020204030204"/>
              <a:sym typeface="Wingdings" panose="05000000000000000000" pitchFamily="2" charset="2"/>
            </a:endParaRPr>
          </a:p>
        </p:txBody>
      </p:sp>
      <p:pic>
        <p:nvPicPr>
          <p:cNvPr id="6" name="Content Placeholder 5">
            <a:extLst>
              <a:ext uri="{FF2B5EF4-FFF2-40B4-BE49-F238E27FC236}">
                <a16:creationId xmlns:a16="http://schemas.microsoft.com/office/drawing/2014/main" id="{399C387F-758F-95DD-B083-85F62FF6B1DE}"/>
              </a:ext>
            </a:extLst>
          </p:cNvPr>
          <p:cNvPicPr>
            <a:picLocks noGrp="1" noChangeAspect="1"/>
          </p:cNvPicPr>
          <p:nvPr>
            <p:ph idx="1"/>
          </p:nvPr>
        </p:nvPicPr>
        <p:blipFill>
          <a:blip r:embed="rId2"/>
          <a:stretch>
            <a:fillRect/>
          </a:stretch>
        </p:blipFill>
        <p:spPr>
          <a:xfrm>
            <a:off x="766313" y="5774978"/>
            <a:ext cx="10591800" cy="1083022"/>
          </a:xfrm>
          <a:prstGeom prst="rect">
            <a:avLst/>
          </a:prstGeom>
        </p:spPr>
      </p:pic>
      <p:graphicFrame>
        <p:nvGraphicFramePr>
          <p:cNvPr id="3" name="Table 3">
            <a:extLst>
              <a:ext uri="{FF2B5EF4-FFF2-40B4-BE49-F238E27FC236}">
                <a16:creationId xmlns:a16="http://schemas.microsoft.com/office/drawing/2014/main" id="{FF0C6BBC-B3A3-F8CE-9A53-2A3D21270594}"/>
              </a:ext>
            </a:extLst>
          </p:cNvPr>
          <p:cNvGraphicFramePr>
            <a:graphicFrameLocks noGrp="1"/>
          </p:cNvGraphicFramePr>
          <p:nvPr/>
        </p:nvGraphicFramePr>
        <p:xfrm>
          <a:off x="871986" y="3547414"/>
          <a:ext cx="10304013" cy="370840"/>
        </p:xfrm>
        <a:graphic>
          <a:graphicData uri="http://schemas.openxmlformats.org/drawingml/2006/table">
            <a:tbl>
              <a:tblPr firstRow="1" bandRow="1">
                <a:tableStyleId>{5C22544A-7EE6-4342-B048-85BDC9FD1C3A}</a:tableStyleId>
              </a:tblPr>
              <a:tblGrid>
                <a:gridCol w="10304013">
                  <a:extLst>
                    <a:ext uri="{9D8B030D-6E8A-4147-A177-3AD203B41FA5}">
                      <a16:colId xmlns:a16="http://schemas.microsoft.com/office/drawing/2014/main" val="3217848087"/>
                    </a:ext>
                  </a:extLst>
                </a:gridCol>
              </a:tblGrid>
              <a:tr h="370840">
                <a:tc>
                  <a:txBody>
                    <a:bodyPr/>
                    <a:lstStyle/>
                    <a:p>
                      <a:r>
                        <a:rPr lang="en-ZA" b="1" dirty="0">
                          <a:solidFill>
                            <a:schemeClr val="tx1"/>
                          </a:solidFill>
                        </a:rPr>
                        <a:t>Question to DHA: Please make the above-mentioned data for the past three years available.</a:t>
                      </a:r>
                    </a:p>
                  </a:txBody>
                  <a:tcPr>
                    <a:noFill/>
                  </a:tcPr>
                </a:tc>
                <a:extLst>
                  <a:ext uri="{0D108BD9-81ED-4DB2-BD59-A6C34878D82A}">
                    <a16:rowId xmlns:a16="http://schemas.microsoft.com/office/drawing/2014/main" val="3408429794"/>
                  </a:ext>
                </a:extLst>
              </a:tr>
            </a:tbl>
          </a:graphicData>
        </a:graphic>
      </p:graphicFrame>
      <p:graphicFrame>
        <p:nvGraphicFramePr>
          <p:cNvPr id="4" name="Table 3">
            <a:extLst>
              <a:ext uri="{FF2B5EF4-FFF2-40B4-BE49-F238E27FC236}">
                <a16:creationId xmlns:a16="http://schemas.microsoft.com/office/drawing/2014/main" id="{0C1AACB3-BD95-045C-4846-28EA3D67246C}"/>
              </a:ext>
            </a:extLst>
          </p:cNvPr>
          <p:cNvGraphicFramePr>
            <a:graphicFrameLocks noGrp="1"/>
          </p:cNvGraphicFramePr>
          <p:nvPr/>
        </p:nvGraphicFramePr>
        <p:xfrm>
          <a:off x="766313" y="5433893"/>
          <a:ext cx="10304013" cy="914400"/>
        </p:xfrm>
        <a:graphic>
          <a:graphicData uri="http://schemas.openxmlformats.org/drawingml/2006/table">
            <a:tbl>
              <a:tblPr firstRow="1" bandRow="1">
                <a:tableStyleId>{5C22544A-7EE6-4342-B048-85BDC9FD1C3A}</a:tableStyleId>
              </a:tblPr>
              <a:tblGrid>
                <a:gridCol w="10304013">
                  <a:extLst>
                    <a:ext uri="{9D8B030D-6E8A-4147-A177-3AD203B41FA5}">
                      <a16:colId xmlns:a16="http://schemas.microsoft.com/office/drawing/2014/main" val="3217848087"/>
                    </a:ext>
                  </a:extLst>
                </a:gridCol>
              </a:tblGrid>
              <a:tr h="370840">
                <a:tc>
                  <a:txBody>
                    <a:bodyPr/>
                    <a:lstStyle/>
                    <a:p>
                      <a:r>
                        <a:rPr lang="en-ZA" b="1" dirty="0">
                          <a:solidFill>
                            <a:schemeClr val="tx1"/>
                          </a:solidFill>
                        </a:rPr>
                        <a:t>Questions to DHA:</a:t>
                      </a:r>
                    </a:p>
                    <a:p>
                      <a:pPr marL="285750" indent="-285750">
                        <a:buFont typeface="Arial" panose="020B0604020202020204" pitchFamily="34" charset="0"/>
                        <a:buChar char="•"/>
                      </a:pPr>
                      <a:r>
                        <a:rPr lang="en-ZA" sz="1800" kern="1200" dirty="0">
                          <a:solidFill>
                            <a:schemeClr val="tx1"/>
                          </a:solidFill>
                          <a:latin typeface="+mn-lt"/>
                          <a:ea typeface="+mn-ea"/>
                          <a:cs typeface="Calibri" panose="020F0502020204030204"/>
                        </a:rPr>
                        <a:t>Is the SAHRC still active in monitoring conditions in Lindela?</a:t>
                      </a:r>
                    </a:p>
                    <a:p>
                      <a:pPr marL="285750" indent="-285750">
                        <a:buFont typeface="Arial" panose="020B0604020202020204" pitchFamily="34" charset="0"/>
                        <a:buChar char="•"/>
                      </a:pPr>
                      <a:r>
                        <a:rPr lang="en-ZA" sz="1800" kern="1200" dirty="0">
                          <a:solidFill>
                            <a:schemeClr val="tx1"/>
                          </a:solidFill>
                          <a:latin typeface="+mn-lt"/>
                          <a:ea typeface="+mn-ea"/>
                          <a:cs typeface="Calibri" panose="020F0502020204030204"/>
                        </a:rPr>
                        <a:t>What is the basis and rationale for the 48-hour rule regarding Lindela consultations?</a:t>
                      </a:r>
                      <a:endParaRPr lang="en-ZA" b="1" dirty="0">
                        <a:solidFill>
                          <a:schemeClr val="tx1"/>
                        </a:solidFill>
                      </a:endParaRPr>
                    </a:p>
                  </a:txBody>
                  <a:tcPr>
                    <a:noFill/>
                  </a:tcPr>
                </a:tc>
                <a:extLst>
                  <a:ext uri="{0D108BD9-81ED-4DB2-BD59-A6C34878D82A}">
                    <a16:rowId xmlns:a16="http://schemas.microsoft.com/office/drawing/2014/main" val="3408429794"/>
                  </a:ext>
                </a:extLst>
              </a:tr>
            </a:tbl>
          </a:graphicData>
        </a:graphic>
      </p:graphicFrame>
    </p:spTree>
    <p:extLst>
      <p:ext uri="{BB962C8B-B14F-4D97-AF65-F5344CB8AC3E}">
        <p14:creationId xmlns:p14="http://schemas.microsoft.com/office/powerpoint/2010/main" val="31957105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EFD06-2D67-4E49-890C-4540EA8309FD}"/>
              </a:ext>
            </a:extLst>
          </p:cNvPr>
          <p:cNvSpPr>
            <a:spLocks noGrp="1"/>
          </p:cNvSpPr>
          <p:nvPr>
            <p:ph type="title"/>
          </p:nvPr>
        </p:nvSpPr>
        <p:spPr/>
        <p:txBody>
          <a:bodyPr>
            <a:normAutofit/>
          </a:bodyPr>
          <a:lstStyle/>
          <a:p>
            <a:pPr algn="ctr"/>
            <a:r>
              <a:rPr lang="en-ZA" sz="4200" b="1" dirty="0"/>
              <a:t>IMMIGRATION DETENTION IN SOUTH AFRICA (2)</a:t>
            </a:r>
          </a:p>
        </p:txBody>
      </p:sp>
      <p:sp>
        <p:nvSpPr>
          <p:cNvPr id="8" name="Content Placeholder 7">
            <a:extLst>
              <a:ext uri="{FF2B5EF4-FFF2-40B4-BE49-F238E27FC236}">
                <a16:creationId xmlns:a16="http://schemas.microsoft.com/office/drawing/2014/main" id="{CB1F2F9C-18DE-89ED-A718-1EAA7292BC08}"/>
              </a:ext>
            </a:extLst>
          </p:cNvPr>
          <p:cNvSpPr>
            <a:spLocks noGrp="1"/>
          </p:cNvSpPr>
          <p:nvPr>
            <p:ph idx="1"/>
          </p:nvPr>
        </p:nvSpPr>
        <p:spPr>
          <a:xfrm>
            <a:off x="838200" y="1477112"/>
            <a:ext cx="10515600" cy="4351338"/>
          </a:xfrm>
        </p:spPr>
        <p:txBody>
          <a:bodyPr vert="horz" lIns="91440" tIns="45720" rIns="91440" bIns="45720" rtlCol="0" anchor="t">
            <a:normAutofit/>
          </a:bodyPr>
          <a:lstStyle/>
          <a:p>
            <a:pPr marL="227965" indent="-227965"/>
            <a:r>
              <a:rPr lang="en-ZA" sz="1800" b="1" dirty="0">
                <a:ea typeface="+mn-lt"/>
                <a:cs typeface="+mn-lt"/>
              </a:rPr>
              <a:t>Detention practices: </a:t>
            </a:r>
            <a:r>
              <a:rPr lang="en-ZA" sz="1800" dirty="0">
                <a:ea typeface="+mn-lt"/>
                <a:cs typeface="+mn-lt"/>
              </a:rPr>
              <a:t>increase in </a:t>
            </a:r>
            <a:r>
              <a:rPr lang="en-US" sz="1800" dirty="0">
                <a:ea typeface="+mn-lt"/>
                <a:cs typeface="+mn-lt"/>
              </a:rPr>
              <a:t>immigration violations being processed through the criminal justice system before eventually being transferred over to administrative deportation procedures i.e. people being arrested for section 49 offences and then being further detained under 34 of the Immigration Act</a:t>
            </a:r>
          </a:p>
          <a:p>
            <a:pPr marL="0" indent="0">
              <a:buNone/>
            </a:pPr>
            <a:endParaRPr lang="en-US" sz="1800" dirty="0">
              <a:ea typeface="+mn-lt"/>
              <a:cs typeface="+mn-lt"/>
            </a:endParaRPr>
          </a:p>
          <a:p>
            <a:pPr marL="227965" indent="-227965"/>
            <a:endParaRPr lang="en-US" sz="1800" dirty="0">
              <a:ea typeface="+mn-lt"/>
              <a:cs typeface="+mn-lt"/>
            </a:endParaRPr>
          </a:p>
          <a:p>
            <a:r>
              <a:rPr lang="en-US" sz="1800" dirty="0">
                <a:ea typeface="+mn-lt"/>
                <a:cs typeface="+mn-lt"/>
              </a:rPr>
              <a:t>Recent contributors to increased arrest and detention:</a:t>
            </a:r>
          </a:p>
          <a:p>
            <a:pPr lvl="1"/>
            <a:r>
              <a:rPr lang="en-US" sz="1800" dirty="0">
                <a:ea typeface="+mn-lt"/>
                <a:cs typeface="+mn-lt"/>
              </a:rPr>
              <a:t>During COVID-19, newcomer asylum seekers were arrested and detained for purposes of deportation due to the closure of RROs and the online system not catering for newcomer asylum seekers </a:t>
            </a:r>
          </a:p>
          <a:p>
            <a:pPr lvl="1"/>
            <a:r>
              <a:rPr lang="en-US" sz="1800" dirty="0">
                <a:ea typeface="+mn-lt"/>
                <a:cs typeface="+mn-lt"/>
              </a:rPr>
              <a:t>Now asylum-seekers and refugees being arrested for producing the online “COVID-19 watermarked” permit</a:t>
            </a:r>
          </a:p>
          <a:p>
            <a:pPr lvl="1"/>
            <a:r>
              <a:rPr lang="en-US" sz="1800" dirty="0">
                <a:ea typeface="+mn-lt"/>
                <a:cs typeface="+mn-lt"/>
              </a:rPr>
              <a:t>All of this is indicative of the DHA not timeously and effectively circulating information to the securities clusters in the CBD, leading to an increase in arrest and detention </a:t>
            </a:r>
          </a:p>
          <a:p>
            <a:pPr marL="457189" lvl="1" indent="0">
              <a:buNone/>
            </a:pPr>
            <a:endParaRPr lang="en-US" sz="1800" dirty="0">
              <a:ea typeface="+mn-lt"/>
              <a:cs typeface="+mn-lt"/>
            </a:endParaRPr>
          </a:p>
          <a:p>
            <a:endParaRPr lang="en-US" sz="1800" b="1" dirty="0">
              <a:ea typeface="+mn-lt"/>
              <a:cs typeface="+mn-lt"/>
            </a:endParaRPr>
          </a:p>
        </p:txBody>
      </p:sp>
      <p:pic>
        <p:nvPicPr>
          <p:cNvPr id="6" name="Content Placeholder 5">
            <a:extLst>
              <a:ext uri="{FF2B5EF4-FFF2-40B4-BE49-F238E27FC236}">
                <a16:creationId xmlns:a16="http://schemas.microsoft.com/office/drawing/2014/main" id="{399C387F-758F-95DD-B083-85F62FF6B1DE}"/>
              </a:ext>
            </a:extLst>
          </p:cNvPr>
          <p:cNvPicPr>
            <a:picLocks noGrp="1" noChangeAspect="1"/>
          </p:cNvPicPr>
          <p:nvPr>
            <p:ph idx="1"/>
          </p:nvPr>
        </p:nvPicPr>
        <p:blipFill>
          <a:blip r:embed="rId2"/>
          <a:stretch>
            <a:fillRect/>
          </a:stretch>
        </p:blipFill>
        <p:spPr>
          <a:xfrm>
            <a:off x="838200" y="5774978"/>
            <a:ext cx="10591800" cy="1083022"/>
          </a:xfrm>
          <a:prstGeom prst="rect">
            <a:avLst/>
          </a:prstGeom>
        </p:spPr>
      </p:pic>
      <p:graphicFrame>
        <p:nvGraphicFramePr>
          <p:cNvPr id="5" name="Table 6">
            <a:extLst>
              <a:ext uri="{FF2B5EF4-FFF2-40B4-BE49-F238E27FC236}">
                <a16:creationId xmlns:a16="http://schemas.microsoft.com/office/drawing/2014/main" id="{623EA9C6-A728-4703-969C-BF1420218FEC}"/>
              </a:ext>
            </a:extLst>
          </p:cNvPr>
          <p:cNvGraphicFramePr>
            <a:graphicFrameLocks noGrp="1"/>
          </p:cNvGraphicFramePr>
          <p:nvPr/>
        </p:nvGraphicFramePr>
        <p:xfrm>
          <a:off x="800100" y="2359263"/>
          <a:ext cx="10591800" cy="717765"/>
        </p:xfrm>
        <a:graphic>
          <a:graphicData uri="http://schemas.openxmlformats.org/drawingml/2006/table">
            <a:tbl>
              <a:tblPr firstRow="1" bandRow="1">
                <a:tableStyleId>{5C22544A-7EE6-4342-B048-85BDC9FD1C3A}</a:tableStyleId>
              </a:tblPr>
              <a:tblGrid>
                <a:gridCol w="10591800">
                  <a:extLst>
                    <a:ext uri="{9D8B030D-6E8A-4147-A177-3AD203B41FA5}">
                      <a16:colId xmlns:a16="http://schemas.microsoft.com/office/drawing/2014/main" val="3648622945"/>
                    </a:ext>
                  </a:extLst>
                </a:gridCol>
              </a:tblGrid>
              <a:tr h="717765">
                <a:tc>
                  <a:txBody>
                    <a:bodyPr/>
                    <a:lstStyle/>
                    <a:p>
                      <a:r>
                        <a:rPr lang="en-ZA" b="1" dirty="0">
                          <a:solidFill>
                            <a:schemeClr val="tx1"/>
                          </a:solidFill>
                        </a:rPr>
                        <a:t>Question to DHA: What is the purpose of this extended detention and how is this a justifiable limitation of the constitutional rights under sections 12 and 35 off the Constitution?</a:t>
                      </a:r>
                    </a:p>
                  </a:txBody>
                  <a:tcPr>
                    <a:solidFill>
                      <a:schemeClr val="bg1"/>
                    </a:solidFill>
                  </a:tcPr>
                </a:tc>
                <a:extLst>
                  <a:ext uri="{0D108BD9-81ED-4DB2-BD59-A6C34878D82A}">
                    <a16:rowId xmlns:a16="http://schemas.microsoft.com/office/drawing/2014/main" val="2507191934"/>
                  </a:ext>
                </a:extLst>
              </a:tr>
            </a:tbl>
          </a:graphicData>
        </a:graphic>
      </p:graphicFrame>
      <p:graphicFrame>
        <p:nvGraphicFramePr>
          <p:cNvPr id="7" name="Table 8">
            <a:extLst>
              <a:ext uri="{FF2B5EF4-FFF2-40B4-BE49-F238E27FC236}">
                <a16:creationId xmlns:a16="http://schemas.microsoft.com/office/drawing/2014/main" id="{3B73219D-4084-B5BC-07E8-AD857791ADC1}"/>
              </a:ext>
            </a:extLst>
          </p:cNvPr>
          <p:cNvGraphicFramePr>
            <a:graphicFrameLocks noGrp="1"/>
          </p:cNvGraphicFramePr>
          <p:nvPr/>
        </p:nvGraphicFramePr>
        <p:xfrm>
          <a:off x="838200" y="5195468"/>
          <a:ext cx="10410371" cy="914400"/>
        </p:xfrm>
        <a:graphic>
          <a:graphicData uri="http://schemas.openxmlformats.org/drawingml/2006/table">
            <a:tbl>
              <a:tblPr firstRow="1" bandRow="1">
                <a:tableStyleId>{5C22544A-7EE6-4342-B048-85BDC9FD1C3A}</a:tableStyleId>
              </a:tblPr>
              <a:tblGrid>
                <a:gridCol w="10410371">
                  <a:extLst>
                    <a:ext uri="{9D8B030D-6E8A-4147-A177-3AD203B41FA5}">
                      <a16:colId xmlns:a16="http://schemas.microsoft.com/office/drawing/2014/main" val="3291241126"/>
                    </a:ext>
                  </a:extLst>
                </a:gridCol>
              </a:tblGrid>
              <a:tr h="37084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ZA" sz="1800" b="1" i="0" u="none" strike="noStrike" kern="1200" dirty="0">
                          <a:solidFill>
                            <a:srgbClr val="000000"/>
                          </a:solidFill>
                          <a:effectLst/>
                          <a:latin typeface="Calibri" panose="020F0502020204030204" pitchFamily="34" charset="0"/>
                        </a:rPr>
                        <a:t>Question to DHA: What is the process of disseminating information to security clusters regarding new rules and practices and how is the implementation monitored? What safeguards are implemented against abuse by security clusters?</a:t>
                      </a:r>
                      <a:endParaRPr lang="en-ZA" sz="1800" b="0" i="0" u="none" strike="noStrike" dirty="0">
                        <a:effectLst/>
                        <a:latin typeface="Arial" panose="020B0604020202020204" pitchFamily="34" charset="0"/>
                      </a:endParaRPr>
                    </a:p>
                  </a:txBody>
                  <a:tcPr>
                    <a:noFill/>
                  </a:tcPr>
                </a:tc>
                <a:extLst>
                  <a:ext uri="{0D108BD9-81ED-4DB2-BD59-A6C34878D82A}">
                    <a16:rowId xmlns:a16="http://schemas.microsoft.com/office/drawing/2014/main" val="3502575980"/>
                  </a:ext>
                </a:extLst>
              </a:tr>
            </a:tbl>
          </a:graphicData>
        </a:graphic>
      </p:graphicFrame>
    </p:spTree>
    <p:extLst>
      <p:ext uri="{BB962C8B-B14F-4D97-AF65-F5344CB8AC3E}">
        <p14:creationId xmlns:p14="http://schemas.microsoft.com/office/powerpoint/2010/main" val="37229717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EFD06-2D67-4E49-890C-4540EA8309FD}"/>
              </a:ext>
            </a:extLst>
          </p:cNvPr>
          <p:cNvSpPr>
            <a:spLocks noGrp="1"/>
          </p:cNvSpPr>
          <p:nvPr>
            <p:ph type="title"/>
          </p:nvPr>
        </p:nvSpPr>
        <p:spPr/>
        <p:txBody>
          <a:bodyPr>
            <a:normAutofit/>
          </a:bodyPr>
          <a:lstStyle/>
          <a:p>
            <a:pPr algn="ctr"/>
            <a:r>
              <a:rPr lang="en-ZA" sz="4200" b="1" dirty="0"/>
              <a:t>IMMIGRATION DETENTION IN SOUTH AFRICA (3)</a:t>
            </a:r>
          </a:p>
        </p:txBody>
      </p:sp>
      <p:sp>
        <p:nvSpPr>
          <p:cNvPr id="8" name="Content Placeholder 7">
            <a:extLst>
              <a:ext uri="{FF2B5EF4-FFF2-40B4-BE49-F238E27FC236}">
                <a16:creationId xmlns:a16="http://schemas.microsoft.com/office/drawing/2014/main" id="{CB1F2F9C-18DE-89ED-A718-1EAA7292BC08}"/>
              </a:ext>
            </a:extLst>
          </p:cNvPr>
          <p:cNvSpPr>
            <a:spLocks noGrp="1"/>
          </p:cNvSpPr>
          <p:nvPr>
            <p:ph idx="1"/>
          </p:nvPr>
        </p:nvSpPr>
        <p:spPr>
          <a:xfrm>
            <a:off x="838200" y="1477112"/>
            <a:ext cx="10515600" cy="4351338"/>
          </a:xfrm>
        </p:spPr>
        <p:txBody>
          <a:bodyPr vert="horz" lIns="91440" tIns="45720" rIns="91440" bIns="45720" rtlCol="0" anchor="t">
            <a:normAutofit/>
          </a:bodyPr>
          <a:lstStyle/>
          <a:p>
            <a:r>
              <a:rPr lang="en-US" sz="1800" dirty="0">
                <a:ea typeface="+mn-lt"/>
                <a:cs typeface="+mn-lt"/>
              </a:rPr>
              <a:t>Recent contributors to increased arrest and detention (</a:t>
            </a:r>
            <a:r>
              <a:rPr lang="en-US" sz="1800" dirty="0" err="1">
                <a:ea typeface="+mn-lt"/>
                <a:cs typeface="+mn-lt"/>
              </a:rPr>
              <a:t>cont</a:t>
            </a:r>
            <a:r>
              <a:rPr lang="en-US" sz="1800" dirty="0">
                <a:ea typeface="+mn-lt"/>
                <a:cs typeface="+mn-lt"/>
              </a:rPr>
              <a:t>):</a:t>
            </a:r>
          </a:p>
          <a:p>
            <a:pPr lvl="1"/>
            <a:r>
              <a:rPr lang="en-US" sz="1800" dirty="0">
                <a:ea typeface="+mn-lt"/>
                <a:cs typeface="+mn-lt"/>
              </a:rPr>
              <a:t>Failure to follow processes prescribed by section 41 of the Immigration Act read with Regulation 37 of the Immigration Regulations, 2014</a:t>
            </a:r>
          </a:p>
          <a:p>
            <a:pPr lvl="1"/>
            <a:r>
              <a:rPr lang="en-US" sz="1800" dirty="0">
                <a:ea typeface="+mn-lt"/>
                <a:cs typeface="+mn-lt"/>
              </a:rPr>
              <a:t>Failure to adhere to rules set out in the legislation and case law like </a:t>
            </a:r>
            <a:r>
              <a:rPr lang="en-US" sz="1800" i="1" dirty="0" err="1">
                <a:ea typeface="+mn-lt"/>
                <a:cs typeface="+mn-lt"/>
              </a:rPr>
              <a:t>Ruta</a:t>
            </a:r>
            <a:r>
              <a:rPr lang="en-US" sz="1800" i="1" dirty="0">
                <a:ea typeface="+mn-lt"/>
                <a:cs typeface="+mn-lt"/>
              </a:rPr>
              <a:t> v Minister of Home Affairs</a:t>
            </a:r>
          </a:p>
          <a:p>
            <a:pPr lvl="1"/>
            <a:r>
              <a:rPr lang="en-US" sz="1800" dirty="0">
                <a:ea typeface="+mn-lt"/>
                <a:cs typeface="+mn-lt"/>
              </a:rPr>
              <a:t>Reports of corruption where persons are released if they pay a bribe to SAPS or IOs</a:t>
            </a:r>
          </a:p>
          <a:p>
            <a:pPr lvl="1"/>
            <a:endParaRPr lang="en-US" sz="1800" dirty="0">
              <a:ea typeface="+mn-lt"/>
              <a:cs typeface="+mn-lt"/>
            </a:endParaRPr>
          </a:p>
          <a:p>
            <a:pPr marL="457189" lvl="1" indent="0">
              <a:buNone/>
            </a:pPr>
            <a:endParaRPr lang="en-US" sz="1800" dirty="0">
              <a:ea typeface="+mn-lt"/>
              <a:cs typeface="+mn-lt"/>
            </a:endParaRPr>
          </a:p>
          <a:p>
            <a:pPr marL="457189" lvl="1" indent="0">
              <a:buNone/>
            </a:pPr>
            <a:endParaRPr lang="en-US" sz="1800" dirty="0">
              <a:ea typeface="+mn-lt"/>
              <a:cs typeface="+mn-lt"/>
            </a:endParaRPr>
          </a:p>
          <a:p>
            <a:endParaRPr lang="en-US" sz="1800" dirty="0">
              <a:ea typeface="+mn-lt"/>
              <a:cs typeface="+mn-lt"/>
            </a:endParaRPr>
          </a:p>
          <a:p>
            <a:r>
              <a:rPr lang="en-US" sz="1800" dirty="0">
                <a:ea typeface="+mn-lt"/>
                <a:cs typeface="+mn-lt"/>
              </a:rPr>
              <a:t>Children in detention</a:t>
            </a:r>
          </a:p>
          <a:p>
            <a:pPr lvl="1"/>
            <a:r>
              <a:rPr lang="en-US" sz="1800" dirty="0">
                <a:ea typeface="+mn-lt"/>
                <a:cs typeface="+mn-lt"/>
              </a:rPr>
              <a:t>A decrease seen over the years of children in detention </a:t>
            </a:r>
          </a:p>
          <a:p>
            <a:pPr lvl="1"/>
            <a:r>
              <a:rPr lang="en-US" sz="1800" dirty="0">
                <a:ea typeface="+mn-lt"/>
                <a:cs typeface="+mn-lt"/>
              </a:rPr>
              <a:t>However, still some sporadic cases of children in detention and a lack of </a:t>
            </a:r>
            <a:r>
              <a:rPr lang="en-US" sz="1800" dirty="0" err="1">
                <a:ea typeface="+mn-lt"/>
                <a:cs typeface="+mn-lt"/>
              </a:rPr>
              <a:t>prioritising</a:t>
            </a:r>
            <a:r>
              <a:rPr lang="en-US" sz="1800" dirty="0">
                <a:ea typeface="+mn-lt"/>
                <a:cs typeface="+mn-lt"/>
              </a:rPr>
              <a:t> verification where it is suspected that a minor is being detained.</a:t>
            </a:r>
          </a:p>
          <a:p>
            <a:endParaRPr lang="en-US" sz="1800" b="1" dirty="0">
              <a:ea typeface="+mn-lt"/>
              <a:cs typeface="+mn-lt"/>
            </a:endParaRPr>
          </a:p>
        </p:txBody>
      </p:sp>
      <p:pic>
        <p:nvPicPr>
          <p:cNvPr id="6" name="Content Placeholder 5">
            <a:extLst>
              <a:ext uri="{FF2B5EF4-FFF2-40B4-BE49-F238E27FC236}">
                <a16:creationId xmlns:a16="http://schemas.microsoft.com/office/drawing/2014/main" id="{399C387F-758F-95DD-B083-85F62FF6B1DE}"/>
              </a:ext>
            </a:extLst>
          </p:cNvPr>
          <p:cNvPicPr>
            <a:picLocks noGrp="1" noChangeAspect="1"/>
          </p:cNvPicPr>
          <p:nvPr>
            <p:ph idx="1"/>
          </p:nvPr>
        </p:nvPicPr>
        <p:blipFill>
          <a:blip r:embed="rId2"/>
          <a:stretch>
            <a:fillRect/>
          </a:stretch>
        </p:blipFill>
        <p:spPr>
          <a:xfrm>
            <a:off x="838200" y="5774978"/>
            <a:ext cx="10591800" cy="1083022"/>
          </a:xfrm>
          <a:prstGeom prst="rect">
            <a:avLst/>
          </a:prstGeom>
        </p:spPr>
      </p:pic>
      <p:graphicFrame>
        <p:nvGraphicFramePr>
          <p:cNvPr id="7" name="Table 8">
            <a:extLst>
              <a:ext uri="{FF2B5EF4-FFF2-40B4-BE49-F238E27FC236}">
                <a16:creationId xmlns:a16="http://schemas.microsoft.com/office/drawing/2014/main" id="{3B73219D-4084-B5BC-07E8-AD857791ADC1}"/>
              </a:ext>
            </a:extLst>
          </p:cNvPr>
          <p:cNvGraphicFramePr>
            <a:graphicFrameLocks noGrp="1"/>
          </p:cNvGraphicFramePr>
          <p:nvPr/>
        </p:nvGraphicFramePr>
        <p:xfrm>
          <a:off x="761999" y="2998352"/>
          <a:ext cx="10410371" cy="1196277"/>
        </p:xfrm>
        <a:graphic>
          <a:graphicData uri="http://schemas.openxmlformats.org/drawingml/2006/table">
            <a:tbl>
              <a:tblPr firstRow="1" bandRow="1">
                <a:tableStyleId>{5C22544A-7EE6-4342-B048-85BDC9FD1C3A}</a:tableStyleId>
              </a:tblPr>
              <a:tblGrid>
                <a:gridCol w="10410371">
                  <a:extLst>
                    <a:ext uri="{9D8B030D-6E8A-4147-A177-3AD203B41FA5}">
                      <a16:colId xmlns:a16="http://schemas.microsoft.com/office/drawing/2014/main" val="3291241126"/>
                    </a:ext>
                  </a:extLst>
                </a:gridCol>
              </a:tblGrid>
              <a:tr h="1196277">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ZA" sz="1800" b="1" i="0" u="none" strike="noStrike" kern="1200" dirty="0">
                          <a:solidFill>
                            <a:srgbClr val="000000"/>
                          </a:solidFill>
                          <a:effectLst/>
                          <a:latin typeface="Calibri" panose="020F0502020204030204" pitchFamily="34" charset="0"/>
                        </a:rPr>
                        <a:t>Questions to DHA: </a:t>
                      </a:r>
                    </a:p>
                    <a:p>
                      <a:pPr marL="285750" marR="0" lvl="0" indent="-2857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b="1" i="0" u="none" strike="noStrike" kern="1200" dirty="0">
                          <a:solidFill>
                            <a:srgbClr val="000000"/>
                          </a:solidFill>
                          <a:effectLst/>
                          <a:latin typeface="Calibri" panose="020F0502020204030204" pitchFamily="34" charset="0"/>
                        </a:rPr>
                        <a:t>How are securities clusters and Immigration Services trained on applications laws and rules? Does this training occur regularly? </a:t>
                      </a:r>
                    </a:p>
                    <a:p>
                      <a:pPr marL="285750" marR="0" lvl="0" indent="-2857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b="1" i="0" u="none" strike="noStrike" kern="1200" dirty="0">
                          <a:solidFill>
                            <a:srgbClr val="000000"/>
                          </a:solidFill>
                          <a:effectLst/>
                          <a:latin typeface="Calibri" panose="020F0502020204030204" pitchFamily="34" charset="0"/>
                        </a:rPr>
                        <a:t>How are abuses of power in the immigration detention system monitored and dealt with?</a:t>
                      </a:r>
                    </a:p>
                  </a:txBody>
                  <a:tcPr>
                    <a:noFill/>
                  </a:tcPr>
                </a:tc>
                <a:extLst>
                  <a:ext uri="{0D108BD9-81ED-4DB2-BD59-A6C34878D82A}">
                    <a16:rowId xmlns:a16="http://schemas.microsoft.com/office/drawing/2014/main" val="3502575980"/>
                  </a:ext>
                </a:extLst>
              </a:tr>
            </a:tbl>
          </a:graphicData>
        </a:graphic>
      </p:graphicFrame>
      <p:graphicFrame>
        <p:nvGraphicFramePr>
          <p:cNvPr id="4" name="Table 8">
            <a:extLst>
              <a:ext uri="{FF2B5EF4-FFF2-40B4-BE49-F238E27FC236}">
                <a16:creationId xmlns:a16="http://schemas.microsoft.com/office/drawing/2014/main" id="{9B5A7C18-350D-2B93-20CE-16FE6922A407}"/>
              </a:ext>
            </a:extLst>
          </p:cNvPr>
          <p:cNvGraphicFramePr>
            <a:graphicFrameLocks noGrp="1"/>
          </p:cNvGraphicFramePr>
          <p:nvPr/>
        </p:nvGraphicFramePr>
        <p:xfrm>
          <a:off x="761998" y="5428825"/>
          <a:ext cx="10410371" cy="1188720"/>
        </p:xfrm>
        <a:graphic>
          <a:graphicData uri="http://schemas.openxmlformats.org/drawingml/2006/table">
            <a:tbl>
              <a:tblPr firstRow="1" bandRow="1">
                <a:tableStyleId>{5C22544A-7EE6-4342-B048-85BDC9FD1C3A}</a:tableStyleId>
              </a:tblPr>
              <a:tblGrid>
                <a:gridCol w="10410371">
                  <a:extLst>
                    <a:ext uri="{9D8B030D-6E8A-4147-A177-3AD203B41FA5}">
                      <a16:colId xmlns:a16="http://schemas.microsoft.com/office/drawing/2014/main" val="3291241126"/>
                    </a:ext>
                  </a:extLst>
                </a:gridCol>
              </a:tblGrid>
              <a:tr h="370840">
                <a:tc>
                  <a:txBody>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lang="en-ZA" sz="1800" b="1" i="0" u="none" strike="noStrike" kern="1200" dirty="0">
                          <a:solidFill>
                            <a:srgbClr val="000000"/>
                          </a:solidFill>
                          <a:effectLst/>
                          <a:latin typeface="Calibri" panose="020F0502020204030204" pitchFamily="34" charset="0"/>
                        </a:rPr>
                        <a:t>Questions to DHA: </a:t>
                      </a:r>
                    </a:p>
                    <a:p>
                      <a:pPr marL="285750" marR="0" lvl="0" indent="-2857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b="1" i="0" u="none" strike="noStrike" kern="1200" dirty="0">
                          <a:solidFill>
                            <a:srgbClr val="000000"/>
                          </a:solidFill>
                          <a:effectLst/>
                          <a:latin typeface="Calibri" panose="020F0502020204030204" pitchFamily="34" charset="0"/>
                          <a:ea typeface="+mn-ea"/>
                          <a:cs typeface="+mn-cs"/>
                        </a:rPr>
                        <a:t>How many minors (under the age of 18) have been in immigration detention over </a:t>
                      </a:r>
                    </a:p>
                    <a:p>
                      <a:pPr marL="0" marR="0" lvl="0" indent="0" algn="l" defTabSz="914377" rtl="0" eaLnBrk="1" fontAlgn="auto" latinLnBrk="0" hangingPunct="1">
                        <a:lnSpc>
                          <a:spcPct val="100000"/>
                        </a:lnSpc>
                        <a:spcBef>
                          <a:spcPts val="0"/>
                        </a:spcBef>
                        <a:spcAft>
                          <a:spcPts val="0"/>
                        </a:spcAft>
                        <a:buClrTx/>
                        <a:buSzTx/>
                        <a:buFont typeface="Arial" panose="020B0604020202020204" pitchFamily="34" charset="0"/>
                        <a:buNone/>
                        <a:tabLst/>
                        <a:defRPr/>
                      </a:pPr>
                      <a:r>
                        <a:rPr lang="en-ZA" sz="1800" b="1" i="0" u="none" strike="noStrike" kern="1200" dirty="0">
                          <a:solidFill>
                            <a:srgbClr val="000000"/>
                          </a:solidFill>
                          <a:effectLst/>
                          <a:latin typeface="Calibri" panose="020F0502020204030204" pitchFamily="34" charset="0"/>
                          <a:ea typeface="+mn-ea"/>
                          <a:cs typeface="+mn-cs"/>
                        </a:rPr>
                        <a:t>past three years?</a:t>
                      </a:r>
                      <a:endParaRPr lang="en-ZA" sz="1800" b="1" i="0" u="none" strike="noStrike" kern="1200" dirty="0">
                        <a:solidFill>
                          <a:srgbClr val="000000"/>
                        </a:solidFill>
                        <a:effectLst/>
                        <a:latin typeface="Calibri" panose="020F0502020204030204" pitchFamily="34" charset="0"/>
                      </a:endParaRPr>
                    </a:p>
                    <a:p>
                      <a:pPr marL="285750" marR="0" lvl="0" indent="-2857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ZA" sz="1800" b="1" i="0" u="none" strike="noStrike" kern="1200" dirty="0">
                          <a:solidFill>
                            <a:srgbClr val="000000"/>
                          </a:solidFill>
                          <a:effectLst/>
                          <a:latin typeface="Calibri" panose="020F0502020204030204" pitchFamily="34" charset="0"/>
                        </a:rPr>
                        <a:t>What is the current process if a minor is found to be in detention?</a:t>
                      </a:r>
                      <a:endParaRPr lang="en-ZA" sz="1800" b="0" i="0" u="none" strike="noStrike" dirty="0">
                        <a:effectLst/>
                        <a:latin typeface="Arial" panose="020B0604020202020204" pitchFamily="34" charset="0"/>
                      </a:endParaRPr>
                    </a:p>
                  </a:txBody>
                  <a:tcPr>
                    <a:noFill/>
                  </a:tcPr>
                </a:tc>
                <a:extLst>
                  <a:ext uri="{0D108BD9-81ED-4DB2-BD59-A6C34878D82A}">
                    <a16:rowId xmlns:a16="http://schemas.microsoft.com/office/drawing/2014/main" val="3502575980"/>
                  </a:ext>
                </a:extLst>
              </a:tr>
            </a:tbl>
          </a:graphicData>
        </a:graphic>
      </p:graphicFrame>
    </p:spTree>
    <p:extLst>
      <p:ext uri="{BB962C8B-B14F-4D97-AF65-F5344CB8AC3E}">
        <p14:creationId xmlns:p14="http://schemas.microsoft.com/office/powerpoint/2010/main" val="3797045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EFD06-2D67-4E49-890C-4540EA8309FD}"/>
              </a:ext>
            </a:extLst>
          </p:cNvPr>
          <p:cNvSpPr>
            <a:spLocks noGrp="1"/>
          </p:cNvSpPr>
          <p:nvPr>
            <p:ph type="title"/>
          </p:nvPr>
        </p:nvSpPr>
        <p:spPr>
          <a:xfrm>
            <a:off x="838200" y="97496"/>
            <a:ext cx="10515600" cy="674203"/>
          </a:xfrm>
        </p:spPr>
        <p:txBody>
          <a:bodyPr>
            <a:normAutofit fontScale="90000"/>
          </a:bodyPr>
          <a:lstStyle/>
          <a:p>
            <a:pPr algn="ctr"/>
            <a:r>
              <a:rPr lang="en-ZA" b="1" dirty="0"/>
              <a:t>RECOMMENDATIONS</a:t>
            </a:r>
          </a:p>
        </p:txBody>
      </p:sp>
      <p:sp>
        <p:nvSpPr>
          <p:cNvPr id="8" name="Content Placeholder 7">
            <a:extLst>
              <a:ext uri="{FF2B5EF4-FFF2-40B4-BE49-F238E27FC236}">
                <a16:creationId xmlns:a16="http://schemas.microsoft.com/office/drawing/2014/main" id="{CB1F2F9C-18DE-89ED-A718-1EAA7292BC08}"/>
              </a:ext>
            </a:extLst>
          </p:cNvPr>
          <p:cNvSpPr>
            <a:spLocks noGrp="1"/>
          </p:cNvSpPr>
          <p:nvPr>
            <p:ph idx="1"/>
          </p:nvPr>
        </p:nvSpPr>
        <p:spPr>
          <a:xfrm>
            <a:off x="370973" y="771699"/>
            <a:ext cx="11373853" cy="5571951"/>
          </a:xfrm>
        </p:spPr>
        <p:txBody>
          <a:bodyPr vert="horz" lIns="91440" tIns="45720" rIns="91440" bIns="45720" rtlCol="0" anchor="t">
            <a:noAutofit/>
          </a:bodyPr>
          <a:lstStyle/>
          <a:p>
            <a:pPr marL="0" indent="0" algn="just">
              <a:lnSpc>
                <a:spcPct val="100000"/>
              </a:lnSpc>
              <a:buNone/>
            </a:pPr>
            <a:r>
              <a:rPr lang="en-US" sz="2400" dirty="0">
                <a:cs typeface="Calibri" panose="020F0502020204030204"/>
              </a:rPr>
              <a:t>We recommend the following</a:t>
            </a:r>
          </a:p>
          <a:p>
            <a:pPr marL="0" indent="0" algn="just">
              <a:lnSpc>
                <a:spcPct val="100000"/>
              </a:lnSpc>
              <a:buNone/>
            </a:pPr>
            <a:r>
              <a:rPr lang="en-US" sz="2400" dirty="0">
                <a:cs typeface="Calibri" panose="020F0502020204030204"/>
              </a:rPr>
              <a:t>1 . The DHA asylum seeker management directorate must urgently resume stakeholder engagement meetings to enable information sharing and the discussion of challenges with the online system. </a:t>
            </a:r>
          </a:p>
          <a:p>
            <a:pPr marL="0" indent="0" algn="just">
              <a:lnSpc>
                <a:spcPct val="100000"/>
              </a:lnSpc>
              <a:buNone/>
            </a:pPr>
            <a:r>
              <a:rPr lang="en-US" sz="2400" dirty="0">
                <a:cs typeface="Calibri" panose="020F0502020204030204"/>
              </a:rPr>
              <a:t>In this respect we request: </a:t>
            </a:r>
          </a:p>
          <a:p>
            <a:pPr marL="0" indent="0" algn="just">
              <a:lnSpc>
                <a:spcPct val="100000"/>
              </a:lnSpc>
              <a:buNone/>
            </a:pPr>
            <a:r>
              <a:rPr lang="en-US" sz="2400" dirty="0">
                <a:cs typeface="Calibri" panose="020F0502020204030204"/>
              </a:rPr>
              <a:t>1.1 an updated report on how the online renewal system is progressing, specifically to ensure that the new email account is functional </a:t>
            </a:r>
          </a:p>
          <a:p>
            <a:pPr marL="0" indent="0" algn="just">
              <a:lnSpc>
                <a:spcPct val="100000"/>
              </a:lnSpc>
              <a:buNone/>
            </a:pPr>
            <a:endParaRPr lang="en-US" sz="2400" dirty="0">
              <a:cs typeface="Calibri" panose="020F0502020204030204"/>
            </a:endParaRPr>
          </a:p>
          <a:p>
            <a:pPr marL="0" indent="0" algn="just">
              <a:lnSpc>
                <a:spcPct val="100000"/>
              </a:lnSpc>
              <a:buNone/>
            </a:pPr>
            <a:r>
              <a:rPr lang="en-US" sz="2400" dirty="0">
                <a:cs typeface="Calibri" panose="020F0502020204030204"/>
              </a:rPr>
              <a:t>2. A documented plan to operationalize the reversal of the de-linking of dependents, as we anticipate sending applications to the email address of one official is not practical.</a:t>
            </a:r>
          </a:p>
          <a:p>
            <a:pPr marL="0" indent="0" algn="just">
              <a:lnSpc>
                <a:spcPct val="100000"/>
              </a:lnSpc>
              <a:buNone/>
            </a:pPr>
            <a:r>
              <a:rPr lang="en-US" sz="2400" dirty="0">
                <a:cs typeface="Calibri" panose="020F0502020204030204"/>
              </a:rPr>
              <a:t>3. Regular and direct communication with refugees and asylum seekers about the services available at each RRO.</a:t>
            </a:r>
          </a:p>
          <a:p>
            <a:pPr marL="0" indent="0" algn="just">
              <a:buNone/>
            </a:pPr>
            <a:endParaRPr lang="en-US" sz="2400" dirty="0">
              <a:cs typeface="Calibri" panose="020F0502020204030204"/>
            </a:endParaRPr>
          </a:p>
          <a:p>
            <a:pPr marL="0" indent="0" algn="just">
              <a:buNone/>
            </a:pPr>
            <a:r>
              <a:rPr lang="en-US" sz="2400" dirty="0">
                <a:cs typeface="Calibri" panose="020F0502020204030204"/>
              </a:rPr>
              <a:t>   </a:t>
            </a:r>
            <a:endParaRPr lang="en-ZA" sz="2400" dirty="0">
              <a:cs typeface="Calibri" panose="020F0502020204030204"/>
            </a:endParaRPr>
          </a:p>
        </p:txBody>
      </p:sp>
      <p:pic>
        <p:nvPicPr>
          <p:cNvPr id="6" name="Content Placeholder 5">
            <a:extLst>
              <a:ext uri="{FF2B5EF4-FFF2-40B4-BE49-F238E27FC236}">
                <a16:creationId xmlns:a16="http://schemas.microsoft.com/office/drawing/2014/main" id="{399C387F-758F-95DD-B083-85F62FF6B1DE}"/>
              </a:ext>
            </a:extLst>
          </p:cNvPr>
          <p:cNvPicPr>
            <a:picLocks noGrp="1" noChangeAspect="1"/>
          </p:cNvPicPr>
          <p:nvPr>
            <p:ph idx="1"/>
          </p:nvPr>
        </p:nvPicPr>
        <p:blipFill>
          <a:blip r:embed="rId3"/>
          <a:stretch>
            <a:fillRect/>
          </a:stretch>
        </p:blipFill>
        <p:spPr>
          <a:xfrm>
            <a:off x="781050" y="6086300"/>
            <a:ext cx="10572750" cy="712303"/>
          </a:xfrm>
          <a:prstGeom prst="rect">
            <a:avLst/>
          </a:prstGeom>
        </p:spPr>
      </p:pic>
    </p:spTree>
    <p:extLst>
      <p:ext uri="{BB962C8B-B14F-4D97-AF65-F5344CB8AC3E}">
        <p14:creationId xmlns:p14="http://schemas.microsoft.com/office/powerpoint/2010/main" val="3925145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EFD06-2D67-4E49-890C-4540EA8309FD}"/>
              </a:ext>
            </a:extLst>
          </p:cNvPr>
          <p:cNvSpPr>
            <a:spLocks noGrp="1"/>
          </p:cNvSpPr>
          <p:nvPr>
            <p:ph type="title"/>
          </p:nvPr>
        </p:nvSpPr>
        <p:spPr/>
        <p:txBody>
          <a:bodyPr>
            <a:normAutofit/>
          </a:bodyPr>
          <a:lstStyle/>
          <a:p>
            <a:pPr algn="ctr"/>
            <a:r>
              <a:rPr lang="en-ZA" sz="7200" b="1" dirty="0">
                <a:solidFill>
                  <a:srgbClr val="FFC000"/>
                </a:solidFill>
              </a:rPr>
              <a:t>Thank you. </a:t>
            </a:r>
          </a:p>
        </p:txBody>
      </p:sp>
      <p:pic>
        <p:nvPicPr>
          <p:cNvPr id="8" name="Content Placeholder 7" descr="Graphical user interface, application&#10;&#10;Description automatically generated">
            <a:extLst>
              <a:ext uri="{FF2B5EF4-FFF2-40B4-BE49-F238E27FC236}">
                <a16:creationId xmlns:a16="http://schemas.microsoft.com/office/drawing/2014/main" id="{09F682D6-5DEA-ED8B-BA60-8F443FADC4D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20331" y="1690688"/>
            <a:ext cx="4351339" cy="4351339"/>
          </a:xfrm>
        </p:spPr>
      </p:pic>
    </p:spTree>
    <p:extLst>
      <p:ext uri="{BB962C8B-B14F-4D97-AF65-F5344CB8AC3E}">
        <p14:creationId xmlns:p14="http://schemas.microsoft.com/office/powerpoint/2010/main" val="40405031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2191</TotalTime>
  <Words>1229</Words>
  <Application>Microsoft Office PowerPoint</Application>
  <PresentationFormat>Widescreen</PresentationFormat>
  <Paragraphs>99</Paragraphs>
  <Slides>9</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 PRESENTION TO THE PARLIAMENTARY PORTFOLIO COMMITTEE OF HOME AFFAIRS SEPTEMBER 2022</vt:lpstr>
      <vt:lpstr>DIGITIZATION OF ASYLUM SEEKER AND REFUGEE SYSTEMS  </vt:lpstr>
      <vt:lpstr>   DOCUMENTATION OF CHILDREN</vt:lpstr>
      <vt:lpstr>   SYSTEMATIC XENOPHOBIA</vt:lpstr>
      <vt:lpstr>IMMIGRATION DETENTION IN SOUTH AFRICA (1) </vt:lpstr>
      <vt:lpstr>IMMIGRATION DETENTION IN SOUTH AFRICA (2)</vt:lpstr>
      <vt:lpstr>IMMIGRATION DETENTION IN SOUTH AFRICA (3)</vt:lpstr>
      <vt:lpstr>RECOMMENDATIONS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Nabeelah Mia</dc:creator>
  <cp:lastModifiedBy>Thandeka Chauke</cp:lastModifiedBy>
  <cp:revision>247</cp:revision>
  <dcterms:created xsi:type="dcterms:W3CDTF">2019-10-28T07:04:40Z</dcterms:created>
  <dcterms:modified xsi:type="dcterms:W3CDTF">2022-09-13T15:57:08Z</dcterms:modified>
</cp:coreProperties>
</file>