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08" r:id="rId2"/>
  </p:sldMasterIdLst>
  <p:notesMasterIdLst>
    <p:notesMasterId r:id="rId30"/>
  </p:notesMasterIdLst>
  <p:handoutMasterIdLst>
    <p:handoutMasterId r:id="rId31"/>
  </p:handoutMasterIdLst>
  <p:sldIdLst>
    <p:sldId id="367" r:id="rId3"/>
    <p:sldId id="373" r:id="rId4"/>
    <p:sldId id="268" r:id="rId5"/>
    <p:sldId id="408" r:id="rId6"/>
    <p:sldId id="397" r:id="rId7"/>
    <p:sldId id="409" r:id="rId8"/>
    <p:sldId id="345" r:id="rId9"/>
    <p:sldId id="350" r:id="rId10"/>
    <p:sldId id="349" r:id="rId11"/>
    <p:sldId id="348" r:id="rId12"/>
    <p:sldId id="352" r:id="rId13"/>
    <p:sldId id="351" r:id="rId14"/>
    <p:sldId id="395" r:id="rId15"/>
    <p:sldId id="354" r:id="rId16"/>
    <p:sldId id="398" r:id="rId17"/>
    <p:sldId id="355" r:id="rId18"/>
    <p:sldId id="396" r:id="rId19"/>
    <p:sldId id="356" r:id="rId20"/>
    <p:sldId id="357" r:id="rId21"/>
    <p:sldId id="358" r:id="rId22"/>
    <p:sldId id="362" r:id="rId23"/>
    <p:sldId id="361" r:id="rId24"/>
    <p:sldId id="364" r:id="rId25"/>
    <p:sldId id="366" r:id="rId26"/>
    <p:sldId id="399" r:id="rId27"/>
    <p:sldId id="410" r:id="rId28"/>
    <p:sldId id="369"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kanyana, Bongiwe " initials="NB" lastIdx="1" clrIdx="0">
    <p:extLst>
      <p:ext uri="{19B8F6BF-5375-455C-9EA6-DF929625EA0E}">
        <p15:presenceInfo xmlns:p15="http://schemas.microsoft.com/office/powerpoint/2012/main" userId="Nkanyana, Bongiwe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94266" autoAdjust="0"/>
  </p:normalViewPr>
  <p:slideViewPr>
    <p:cSldViewPr>
      <p:cViewPr varScale="1">
        <p:scale>
          <a:sx n="63" d="100"/>
          <a:sy n="63" d="100"/>
        </p:scale>
        <p:origin x="1324"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B53DDCB-D6CB-4BF1-BAF5-DB85D3E9807A}" type="datetimeFigureOut">
              <a:rPr lang="en-ZA" smtClean="0"/>
              <a:t>2022/09/16</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85AFCC8-437A-4DC3-BC90-796D7C4FEE89}" type="slidenum">
              <a:rPr lang="en-ZA" smtClean="0"/>
              <a:t>‹#›</a:t>
            </a:fld>
            <a:endParaRPr lang="en-ZA"/>
          </a:p>
        </p:txBody>
      </p:sp>
    </p:spTree>
    <p:extLst>
      <p:ext uri="{BB962C8B-B14F-4D97-AF65-F5344CB8AC3E}">
        <p14:creationId xmlns:p14="http://schemas.microsoft.com/office/powerpoint/2010/main" val="246798189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2DE4F9-70AE-409F-BDC9-D919546DBE42}" type="datetimeFigureOut">
              <a:rPr lang="en-ZA" smtClean="0"/>
              <a:t>2022/09/16</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60D44CC-7443-4A7C-BAD3-190B49EF3CC7}" type="slidenum">
              <a:rPr lang="en-ZA" smtClean="0"/>
              <a:t>‹#›</a:t>
            </a:fld>
            <a:endParaRPr lang="en-ZA"/>
          </a:p>
        </p:txBody>
      </p:sp>
    </p:spTree>
    <p:extLst>
      <p:ext uri="{BB962C8B-B14F-4D97-AF65-F5344CB8AC3E}">
        <p14:creationId xmlns:p14="http://schemas.microsoft.com/office/powerpoint/2010/main" val="28597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B029CFB-3907-41FC-805A-3096189E5952}"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90952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3D740CE-6624-40B9-A1AE-DA2F276D1179}"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700984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6252F76-47BF-4B25-AE29-33370A081530}"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76526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43812B4-D7E6-4011-94AC-10F2C8DBA34F}"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17575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CC28A0A5-FA1F-42EA-94ED-0DDED76256EE}"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827441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4A0052E-AB39-468F-AD98-0E855EAC9203}"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750178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2D2CF96-69EB-4D34-A5B4-C7812B26657A}"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287440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615CBA0-959C-46B8-BB55-AA6A1B4DF64B}"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0"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014200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534B0C1-742F-4D13-A3FA-227D9750ACA4}"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9191428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9030BD8-65B5-4073-9329-D0D9E6B551AA}"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287594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F280AAB-F83C-489E-A96F-3A282F516F46}"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471549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BE5BD0D-9A10-447D-B1B8-FE9DDE36AA7E}"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4900247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9C0BD88-BC62-453E-8912-155D42F814E4}"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776349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ADC71A7-C0C1-4982-B6CF-7EE8932497D0}"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1751667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32439AB-C768-401D-901B-20CC39EE5492}"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044114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659C6CC-E0AE-4091-9314-B6DCCBBF93B8}"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61991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78B0D8F-5ECC-4774-8817-1339B33B4C30}"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30577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8F577E0-D44E-46D8-A334-4DFB00A03863}"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0"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79997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22C86AAA-C6E7-47AA-8BE8-AD38B25F5503}"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50299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0D9A7A5-726E-4B3F-9C72-B2411A04B1C3}"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63171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94218D6-6EF3-48DA-8992-34D65B61B7FA}"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47214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A160229-D2F9-4C93-A97C-FB0737360F52}"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10705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0314E536-2564-40B0-98FB-2AFCD0363A98}"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4"/>
          </p:nvPr>
        </p:nvSpPr>
        <p:spPr>
          <a:xfrm>
            <a:off x="6804660" y="6356350"/>
            <a:ext cx="2190750" cy="365125"/>
          </a:xfrm>
          <a:prstGeom prst="rect">
            <a:avLst/>
          </a:prstGeom>
        </p:spPr>
        <p:txBody>
          <a:bodyPr/>
          <a:lstStyle>
            <a:lvl1pPr marL="228600" indent="-228600" algn="r">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7" name="Picture 6" descr="2f.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5939671"/>
          </a:xfrm>
          <a:prstGeom prst="rect">
            <a:avLst/>
          </a:prstGeom>
        </p:spPr>
      </p:pic>
    </p:spTree>
    <p:extLst>
      <p:ext uri="{BB962C8B-B14F-4D97-AF65-F5344CB8AC3E}">
        <p14:creationId xmlns:p14="http://schemas.microsoft.com/office/powerpoint/2010/main" val="164692758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EEA17420-9478-4E33-BCE2-D083808639C3}"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2022/09/16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4"/>
          </p:nvPr>
        </p:nvSpPr>
        <p:spPr>
          <a:xfrm>
            <a:off x="6804660" y="6356350"/>
            <a:ext cx="2190750" cy="365125"/>
          </a:xfrm>
          <a:prstGeom prst="rect">
            <a:avLst/>
          </a:prstGeom>
        </p:spPr>
        <p:txBody>
          <a:bodyPr/>
          <a:lstStyle>
            <a:lvl1pPr marL="228600" indent="-228600" algn="r">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7" name="Picture 6" descr="2f.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5939671"/>
          </a:xfrm>
          <a:prstGeom prst="rect">
            <a:avLst/>
          </a:prstGeom>
        </p:spPr>
      </p:pic>
    </p:spTree>
    <p:extLst>
      <p:ext uri="{BB962C8B-B14F-4D97-AF65-F5344CB8AC3E}">
        <p14:creationId xmlns:p14="http://schemas.microsoft.com/office/powerpoint/2010/main" val="79315422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enquiries.rab@dha.gov.z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DDE7723-9F08-DAD7-F7E1-D07DBB60F7A8}"/>
              </a:ext>
            </a:extLst>
          </p:cNvPr>
          <p:cNvSpPr txBox="1">
            <a:spLocks/>
          </p:cNvSpPr>
          <p:nvPr/>
        </p:nvSpPr>
        <p:spPr>
          <a:xfrm>
            <a:off x="-161319" y="116632"/>
            <a:ext cx="9144000" cy="2387600"/>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2">
                    <a:lumMod val="75000"/>
                  </a:schemeClr>
                </a:solidFill>
                <a:latin typeface="Arial" panose="020B0604020202020204" pitchFamily="34" charset="0"/>
                <a:cs typeface="Arial" panose="020B0604020202020204" pitchFamily="34" charset="0"/>
              </a:rPr>
              <a:t>Refugee Appeals Authority </a:t>
            </a:r>
          </a:p>
          <a:p>
            <a:r>
              <a:rPr lang="en-US" b="1" dirty="0" smtClean="0">
                <a:solidFill>
                  <a:schemeClr val="tx2">
                    <a:lumMod val="75000"/>
                  </a:schemeClr>
                </a:solidFill>
                <a:latin typeface="Arial" panose="020B0604020202020204" pitchFamily="34" charset="0"/>
                <a:cs typeface="Arial" panose="020B0604020202020204" pitchFamily="34" charset="0"/>
              </a:rPr>
              <a:t>of South Africa </a:t>
            </a:r>
          </a:p>
          <a:p>
            <a:r>
              <a:rPr lang="en-US" b="1" dirty="0" smtClean="0">
                <a:solidFill>
                  <a:schemeClr val="tx2">
                    <a:lumMod val="75000"/>
                  </a:schemeClr>
                </a:solidFill>
                <a:latin typeface="Arial" panose="020B0604020202020204" pitchFamily="34" charset="0"/>
                <a:cs typeface="Arial" panose="020B0604020202020204" pitchFamily="34" charset="0"/>
              </a:rPr>
              <a:t>(RAASA) </a:t>
            </a:r>
            <a:endParaRPr lang="en-US" b="1" dirty="0">
              <a:solidFill>
                <a:schemeClr val="tx2">
                  <a:lumMod val="75000"/>
                </a:schemeClr>
              </a:solidFill>
              <a:latin typeface="Arial" panose="020B0604020202020204" pitchFamily="34" charset="0"/>
              <a:cs typeface="Arial" panose="020B0604020202020204" pitchFamily="34" charset="0"/>
            </a:endParaRPr>
          </a:p>
        </p:txBody>
      </p:sp>
      <p:sp>
        <p:nvSpPr>
          <p:cNvPr id="7" name="Subtitle 2">
            <a:extLst>
              <a:ext uri="{FF2B5EF4-FFF2-40B4-BE49-F238E27FC236}">
                <a16:creationId xmlns:a16="http://schemas.microsoft.com/office/drawing/2014/main" id="{A9EDB5C0-8A28-C636-F871-71DCA7981E82}"/>
              </a:ext>
            </a:extLst>
          </p:cNvPr>
          <p:cNvSpPr txBox="1">
            <a:spLocks/>
          </p:cNvSpPr>
          <p:nvPr/>
        </p:nvSpPr>
        <p:spPr>
          <a:xfrm>
            <a:off x="827584" y="4149080"/>
            <a:ext cx="8424936" cy="1944216"/>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dirty="0" smtClean="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smtClean="0">
                <a:solidFill>
                  <a:schemeClr val="tx2">
                    <a:lumMod val="75000"/>
                  </a:schemeClr>
                </a:solidFill>
                <a:latin typeface="Arial" panose="020B0604020202020204" pitchFamily="34" charset="0"/>
                <a:cs typeface="Arial" panose="020B0604020202020204" pitchFamily="34" charset="0"/>
              </a:rPr>
              <a:t>APPEALS BACKLOG</a:t>
            </a:r>
          </a:p>
          <a:p>
            <a:r>
              <a:rPr lang="en-US" b="1" dirty="0" smtClean="0">
                <a:solidFill>
                  <a:schemeClr val="tx2">
                    <a:lumMod val="75000"/>
                  </a:schemeClr>
                </a:solidFill>
                <a:latin typeface="Arial" panose="020B0604020202020204" pitchFamily="34" charset="0"/>
                <a:cs typeface="Arial" panose="020B0604020202020204" pitchFamily="34" charset="0"/>
              </a:rPr>
              <a:t>PRESENTATION TO THE PORTFOLIO COMMITTEE ON HOME AFFAIRS, 20 SEPTEMBER 2022</a:t>
            </a:r>
          </a:p>
          <a:p>
            <a:endParaRPr lang="en-US" b="1" dirty="0">
              <a:latin typeface="Arial" panose="020B0604020202020204" pitchFamily="34" charset="0"/>
              <a:cs typeface="Arial" panose="020B0604020202020204" pitchFamily="34" charset="0"/>
            </a:endParaRPr>
          </a:p>
        </p:txBody>
      </p:sp>
      <p:graphicFrame>
        <p:nvGraphicFramePr>
          <p:cNvPr id="8" name="Object 7" descr="Icon&#10;&#10;Description automatically generated">
            <a:extLst>
              <a:ext uri="{FF2B5EF4-FFF2-40B4-BE49-F238E27FC236}">
                <a16:creationId xmlns:a16="http://schemas.microsoft.com/office/drawing/2014/main" id="{2BEB7D5A-85FD-48A4-8320-946BC9872317}"/>
              </a:ext>
            </a:extLst>
          </p:cNvPr>
          <p:cNvGraphicFramePr>
            <a:graphicFrameLocks noChangeAspect="1"/>
          </p:cNvGraphicFramePr>
          <p:nvPr>
            <p:extLst>
              <p:ext uri="{D42A27DB-BD31-4B8C-83A1-F6EECF244321}">
                <p14:modId xmlns:p14="http://schemas.microsoft.com/office/powerpoint/2010/main" val="1494593473"/>
              </p:ext>
            </p:extLst>
          </p:nvPr>
        </p:nvGraphicFramePr>
        <p:xfrm>
          <a:off x="3203848" y="2060848"/>
          <a:ext cx="2808312" cy="2937134"/>
        </p:xfrm>
        <a:graphic>
          <a:graphicData uri="http://schemas.openxmlformats.org/presentationml/2006/ole">
            <mc:AlternateContent xmlns:mc="http://schemas.openxmlformats.org/markup-compatibility/2006">
              <mc:Choice xmlns:v="urn:schemas-microsoft-com:vml" Requires="v">
                <p:oleObj spid="_x0000_s1239" r:id="rId3" imgW="1390650" imgH="1403350" progId="MSPhotoEd.3">
                  <p:embed/>
                </p:oleObj>
              </mc:Choice>
              <mc:Fallback>
                <p:oleObj r:id="rId3" imgW="1390650" imgH="1403350" progId="MSPhotoEd.3">
                  <p:embed/>
                  <p:pic>
                    <p:nvPicPr>
                      <p:cNvPr id="8" name="Object 7" descr="Icon&#10;&#10;Description automatically generated">
                        <a:extLst>
                          <a:ext uri="{FF2B5EF4-FFF2-40B4-BE49-F238E27FC236}">
                            <a16:creationId xmlns:a16="http://schemas.microsoft.com/office/drawing/2014/main" id="{2BEB7D5A-85FD-48A4-8320-946BC98723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2060848"/>
                        <a:ext cx="2808312" cy="2937134"/>
                      </a:xfrm>
                      <a:prstGeom prst="rect">
                        <a:avLst/>
                      </a:prstGeom>
                      <a:noFill/>
                      <a:extLst/>
                    </p:spPr>
                  </p:pic>
                </p:oleObj>
              </mc:Fallback>
            </mc:AlternateContent>
          </a:graphicData>
        </a:graphic>
      </p:graphicFrame>
      <p:sp>
        <p:nvSpPr>
          <p:cNvPr id="3" name="Slide Number Placeholder 2"/>
          <p:cNvSpPr>
            <a:spLocks noGrp="1"/>
          </p:cNvSpPr>
          <p:nvPr>
            <p:ph type="sldNum" sz="quarter" idx="12"/>
          </p:nvPr>
        </p:nvSpPr>
        <p:spPr>
          <a:xfrm>
            <a:off x="3131840"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1</a:t>
            </a:fld>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8782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800" dirty="0" smtClean="0">
                <a:solidFill>
                  <a:srgbClr val="002060"/>
                </a:solidFill>
                <a:latin typeface="Arial Black" panose="020B0A04020102020204" pitchFamily="34" charset="0"/>
                <a:cs typeface="Arial" panose="020B0604020202020204" pitchFamily="34" charset="0"/>
              </a:rPr>
              <a:t>POPULATION MATRIX</a:t>
            </a:r>
            <a:endParaRPr lang="en-ZA" sz="2800" dirty="0">
              <a:solidFill>
                <a:srgbClr val="002060"/>
              </a:solidFill>
              <a:latin typeface="Arial Black" panose="020B0A040201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51093967"/>
              </p:ext>
            </p:extLst>
          </p:nvPr>
        </p:nvGraphicFramePr>
        <p:xfrm>
          <a:off x="323532" y="891529"/>
          <a:ext cx="8568948" cy="4119386"/>
        </p:xfrm>
        <a:graphic>
          <a:graphicData uri="http://schemas.openxmlformats.org/drawingml/2006/table">
            <a:tbl>
              <a:tblPr firstRow="1" firstCol="1" lastRow="1" lastCol="1" bandRow="1" bandCol="1">
                <a:tableStyleId>{5C22544A-7EE6-4342-B048-85BDC9FD1C3A}</a:tableStyleId>
              </a:tblPr>
              <a:tblGrid>
                <a:gridCol w="1349513">
                  <a:extLst>
                    <a:ext uri="{9D8B030D-6E8A-4147-A177-3AD203B41FA5}">
                      <a16:colId xmlns:a16="http://schemas.microsoft.com/office/drawing/2014/main" val="3448843281"/>
                    </a:ext>
                  </a:extLst>
                </a:gridCol>
                <a:gridCol w="219554">
                  <a:extLst>
                    <a:ext uri="{9D8B030D-6E8A-4147-A177-3AD203B41FA5}">
                      <a16:colId xmlns:a16="http://schemas.microsoft.com/office/drawing/2014/main" val="233000215"/>
                    </a:ext>
                  </a:extLst>
                </a:gridCol>
                <a:gridCol w="879202">
                  <a:extLst>
                    <a:ext uri="{9D8B030D-6E8A-4147-A177-3AD203B41FA5}">
                      <a16:colId xmlns:a16="http://schemas.microsoft.com/office/drawing/2014/main" val="3621684782"/>
                    </a:ext>
                  </a:extLst>
                </a:gridCol>
                <a:gridCol w="675881">
                  <a:extLst>
                    <a:ext uri="{9D8B030D-6E8A-4147-A177-3AD203B41FA5}">
                      <a16:colId xmlns:a16="http://schemas.microsoft.com/office/drawing/2014/main" val="1926956041"/>
                    </a:ext>
                  </a:extLst>
                </a:gridCol>
                <a:gridCol w="219554">
                  <a:extLst>
                    <a:ext uri="{9D8B030D-6E8A-4147-A177-3AD203B41FA5}">
                      <a16:colId xmlns:a16="http://schemas.microsoft.com/office/drawing/2014/main" val="2965862945"/>
                    </a:ext>
                  </a:extLst>
                </a:gridCol>
                <a:gridCol w="1335529">
                  <a:extLst>
                    <a:ext uri="{9D8B030D-6E8A-4147-A177-3AD203B41FA5}">
                      <a16:colId xmlns:a16="http://schemas.microsoft.com/office/drawing/2014/main" val="3066370469"/>
                    </a:ext>
                  </a:extLst>
                </a:gridCol>
                <a:gridCol w="1335529">
                  <a:extLst>
                    <a:ext uri="{9D8B030D-6E8A-4147-A177-3AD203B41FA5}">
                      <a16:colId xmlns:a16="http://schemas.microsoft.com/office/drawing/2014/main" val="877290367"/>
                    </a:ext>
                  </a:extLst>
                </a:gridCol>
                <a:gridCol w="1335529">
                  <a:extLst>
                    <a:ext uri="{9D8B030D-6E8A-4147-A177-3AD203B41FA5}">
                      <a16:colId xmlns:a16="http://schemas.microsoft.com/office/drawing/2014/main" val="74550985"/>
                    </a:ext>
                  </a:extLst>
                </a:gridCol>
                <a:gridCol w="1218657">
                  <a:extLst>
                    <a:ext uri="{9D8B030D-6E8A-4147-A177-3AD203B41FA5}">
                      <a16:colId xmlns:a16="http://schemas.microsoft.com/office/drawing/2014/main" val="1572544442"/>
                    </a:ext>
                  </a:extLst>
                </a:gridCol>
              </a:tblGrid>
              <a:tr h="303943">
                <a:tc gridSpan="4">
                  <a:txBody>
                    <a:bodyPr/>
                    <a:lstStyle/>
                    <a:p>
                      <a:pPr algn="just">
                        <a:lnSpc>
                          <a:spcPct val="115000"/>
                        </a:lnSpc>
                      </a:pPr>
                      <a:r>
                        <a:rPr lang="en-GB" sz="1400" dirty="0">
                          <a:effectLst/>
                          <a:latin typeface="Arial" panose="020B0604020202020204" pitchFamily="34" charset="0"/>
                          <a:cs typeface="Arial" panose="020B0604020202020204" pitchFamily="34" charset="0"/>
                        </a:rPr>
                        <a:t>Population Planning Group:</a:t>
                      </a:r>
                      <a:endParaRPr lang="en-ZA" sz="1400" dirty="0">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hMerge="1">
                  <a:txBody>
                    <a:bodyPr/>
                    <a:lstStyle/>
                    <a:p>
                      <a:endParaRPr lang="en-ZA"/>
                    </a:p>
                  </a:txBody>
                  <a:tcPr/>
                </a:tc>
                <a:tc hMerge="1">
                  <a:txBody>
                    <a:bodyPr/>
                    <a:lstStyle/>
                    <a:p>
                      <a:endParaRPr lang="en-ZA"/>
                    </a:p>
                  </a:txBody>
                  <a:tcPr/>
                </a:tc>
                <a:tc gridSpan="5">
                  <a:txBody>
                    <a:bodyPr/>
                    <a:lstStyle/>
                    <a:p>
                      <a:pPr algn="just">
                        <a:lnSpc>
                          <a:spcPct val="115000"/>
                        </a:lnSpc>
                      </a:pPr>
                      <a:r>
                        <a:rPr lang="en-GB" sz="1400">
                          <a:effectLst/>
                          <a:latin typeface="Arial" panose="020B0604020202020204" pitchFamily="34" charset="0"/>
                          <a:cs typeface="Arial" panose="020B0604020202020204" pitchFamily="34" charset="0"/>
                        </a:rPr>
                        <a:t>Asylum seekers in South Africa on Appeal</a:t>
                      </a:r>
                      <a:endParaRPr lang="en-ZA" sz="1400">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222787749"/>
                  </a:ext>
                </a:extLst>
              </a:tr>
              <a:tr h="233343">
                <a:tc gridSpan="4">
                  <a:txBody>
                    <a:bodyPr/>
                    <a:lstStyle/>
                    <a:p>
                      <a:pPr algn="just">
                        <a:lnSpc>
                          <a:spcPct val="115000"/>
                        </a:lnSpc>
                      </a:pPr>
                      <a:r>
                        <a:rPr lang="en-GB" sz="1400" dirty="0">
                          <a:effectLst/>
                          <a:latin typeface="Arial" panose="020B0604020202020204" pitchFamily="34" charset="0"/>
                          <a:cs typeface="Arial" panose="020B0604020202020204" pitchFamily="34" charset="0"/>
                        </a:rPr>
                        <a:t>Sub-group (if applicable):</a:t>
                      </a:r>
                      <a:endParaRPr lang="en-ZA" sz="1400" dirty="0">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hMerge="1">
                  <a:txBody>
                    <a:bodyPr/>
                    <a:lstStyle/>
                    <a:p>
                      <a:endParaRPr lang="en-ZA"/>
                    </a:p>
                  </a:txBody>
                  <a:tcPr/>
                </a:tc>
                <a:tc hMerge="1">
                  <a:txBody>
                    <a:bodyPr/>
                    <a:lstStyle/>
                    <a:p>
                      <a:endParaRPr lang="en-ZA"/>
                    </a:p>
                  </a:txBody>
                  <a:tcPr/>
                </a:tc>
                <a:tc gridSpan="5">
                  <a:txBody>
                    <a:bodyPr/>
                    <a:lstStyle/>
                    <a:p>
                      <a:pPr algn="just">
                        <a:lnSpc>
                          <a:spcPct val="115000"/>
                        </a:lnSpc>
                      </a:pPr>
                      <a:r>
                        <a:rPr lang="en-GB"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365060091"/>
                  </a:ext>
                </a:extLst>
              </a:tr>
              <a:tr h="233343">
                <a:tc rowSpan="2">
                  <a:txBody>
                    <a:bodyPr/>
                    <a:lstStyle/>
                    <a:p>
                      <a:pPr algn="just">
                        <a:lnSpc>
                          <a:spcPct val="115000"/>
                        </a:lnSpc>
                      </a:pPr>
                      <a:r>
                        <a:rPr lang="en-GB" sz="1400" dirty="0">
                          <a:effectLst/>
                          <a:latin typeface="Arial" panose="020B0604020202020204" pitchFamily="34" charset="0"/>
                          <a:cs typeface="Arial" panose="020B0604020202020204" pitchFamily="34" charset="0"/>
                        </a:rPr>
                        <a:t>Age Group</a:t>
                      </a:r>
                      <a:endParaRPr lang="en-ZA" sz="1400" dirty="0">
                        <a:effectLst/>
                        <a:latin typeface="Arial" panose="020B0604020202020204" pitchFamily="34" charset="0"/>
                        <a:cs typeface="Arial" panose="020B0604020202020204" pitchFamily="34" charset="0"/>
                      </a:endParaRPr>
                    </a:p>
                  </a:txBody>
                  <a:tcPr marL="52006" marR="52006" marT="0" marB="0" anchor="ctr"/>
                </a:tc>
                <a:tc gridSpan="4">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Male</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Female</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gridSpan="2">
                  <a:txBody>
                    <a:bodyPr/>
                    <a:lstStyle/>
                    <a:p>
                      <a:pPr algn="just">
                        <a:lnSpc>
                          <a:spcPct val="115000"/>
                        </a:lnSpc>
                      </a:pPr>
                      <a:r>
                        <a:rPr lang="en-GB" sz="1400">
                          <a:solidFill>
                            <a:schemeClr val="tx2">
                              <a:lumMod val="75000"/>
                            </a:schemeClr>
                          </a:solidFill>
                          <a:effectLst/>
                          <a:latin typeface="Arial" panose="020B0604020202020204" pitchFamily="34" charset="0"/>
                          <a:cs typeface="Arial" panose="020B0604020202020204" pitchFamily="34" charset="0"/>
                        </a:rPr>
                        <a:t>Total</a:t>
                      </a:r>
                      <a:endParaRPr lang="en-ZA" sz="140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extLst>
                  <a:ext uri="{0D108BD9-81ED-4DB2-BD59-A6C34878D82A}">
                    <a16:rowId xmlns:a16="http://schemas.microsoft.com/office/drawing/2014/main" val="215864733"/>
                  </a:ext>
                </a:extLst>
              </a:tr>
              <a:tr h="515149">
                <a:tc vMerge="1">
                  <a:txBody>
                    <a:bodyPr/>
                    <a:lstStyle/>
                    <a:p>
                      <a:endParaRPr lang="en-ZA"/>
                    </a:p>
                  </a:txBody>
                  <a:tcPr/>
                </a:tc>
                <a:tc gridSpan="2">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in numbers</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gridSpan="2">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in %</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in numbers</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in %</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a:txBody>
                    <a:bodyPr/>
                    <a:lstStyle/>
                    <a:p>
                      <a:pPr algn="just">
                        <a:lnSpc>
                          <a:spcPct val="115000"/>
                        </a:lnSpc>
                      </a:pPr>
                      <a:r>
                        <a:rPr lang="en-GB" sz="1400">
                          <a:solidFill>
                            <a:schemeClr val="tx2">
                              <a:lumMod val="75000"/>
                            </a:schemeClr>
                          </a:solidFill>
                          <a:effectLst/>
                          <a:latin typeface="Arial" panose="020B0604020202020204" pitchFamily="34" charset="0"/>
                          <a:cs typeface="Arial" panose="020B0604020202020204" pitchFamily="34" charset="0"/>
                        </a:rPr>
                        <a:t>in numbers</a:t>
                      </a:r>
                      <a:endParaRPr lang="en-ZA" sz="140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a:txBody>
                    <a:bodyPr/>
                    <a:lstStyle/>
                    <a:p>
                      <a:pPr algn="just">
                        <a:lnSpc>
                          <a:spcPct val="115000"/>
                        </a:lnSpc>
                      </a:pPr>
                      <a:r>
                        <a:rPr lang="en-GB" sz="1400">
                          <a:effectLst/>
                          <a:latin typeface="Arial" panose="020B0604020202020204" pitchFamily="34" charset="0"/>
                          <a:cs typeface="Arial" panose="020B0604020202020204" pitchFamily="34" charset="0"/>
                        </a:rPr>
                        <a:t>in %</a:t>
                      </a:r>
                      <a:endParaRPr lang="en-ZA" sz="1400">
                        <a:effectLst/>
                        <a:latin typeface="Arial" panose="020B0604020202020204" pitchFamily="34" charset="0"/>
                        <a:cs typeface="Arial" panose="020B0604020202020204" pitchFamily="34" charset="0"/>
                      </a:endParaRPr>
                    </a:p>
                  </a:txBody>
                  <a:tcPr marL="52006" marR="52006" marT="0" marB="0"/>
                </a:tc>
                <a:extLst>
                  <a:ext uri="{0D108BD9-81ED-4DB2-BD59-A6C34878D82A}">
                    <a16:rowId xmlns:a16="http://schemas.microsoft.com/office/drawing/2014/main" val="2787307229"/>
                  </a:ext>
                </a:extLst>
              </a:tr>
              <a:tr h="303943">
                <a:tc>
                  <a:txBody>
                    <a:bodyPr/>
                    <a:lstStyle/>
                    <a:p>
                      <a:pPr algn="just">
                        <a:lnSpc>
                          <a:spcPct val="115000"/>
                        </a:lnSpc>
                      </a:pPr>
                      <a:r>
                        <a:rPr lang="en-GB" sz="1400">
                          <a:effectLst/>
                          <a:latin typeface="Arial" panose="020B0604020202020204" pitchFamily="34" charset="0"/>
                          <a:cs typeface="Arial" panose="020B0604020202020204" pitchFamily="34" charset="0"/>
                        </a:rPr>
                        <a:t>0-4</a:t>
                      </a:r>
                      <a:endParaRPr lang="en-ZA" sz="1400">
                        <a:effectLst/>
                        <a:latin typeface="Arial" panose="020B0604020202020204" pitchFamily="34" charset="0"/>
                        <a:cs typeface="Arial" panose="020B0604020202020204" pitchFamily="34" charset="0"/>
                      </a:endParaRPr>
                    </a:p>
                  </a:txBody>
                  <a:tcPr marL="52006" marR="52006" marT="0" marB="0"/>
                </a:tc>
                <a:tc gridSpan="2">
                  <a:txBody>
                    <a:bodyPr/>
                    <a:lstStyle/>
                    <a:p>
                      <a:pPr algn="just">
                        <a:lnSpc>
                          <a:spcPct val="115000"/>
                        </a:lnSpc>
                      </a:pPr>
                      <a:r>
                        <a:rPr lang="en-GB" sz="1400">
                          <a:solidFill>
                            <a:schemeClr val="tx2">
                              <a:lumMod val="75000"/>
                            </a:schemeClr>
                          </a:solidFill>
                          <a:effectLst/>
                          <a:latin typeface="Arial" panose="020B0604020202020204" pitchFamily="34" charset="0"/>
                          <a:cs typeface="Arial" panose="020B0604020202020204" pitchFamily="34" charset="0"/>
                        </a:rPr>
                        <a:t>86</a:t>
                      </a:r>
                      <a:endParaRPr lang="en-ZA" sz="140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gridSpan="2">
                  <a:txBody>
                    <a:bodyPr/>
                    <a:lstStyle/>
                    <a:p>
                      <a:pPr algn="just">
                        <a:lnSpc>
                          <a:spcPct val="115000"/>
                        </a:lnSpc>
                      </a:pPr>
                      <a:r>
                        <a:rPr lang="en-GB" sz="1400">
                          <a:solidFill>
                            <a:schemeClr val="tx2">
                              <a:lumMod val="75000"/>
                            </a:schemeClr>
                          </a:solidFill>
                          <a:effectLst/>
                          <a:latin typeface="Arial" panose="020B0604020202020204" pitchFamily="34" charset="0"/>
                          <a:cs typeface="Arial" panose="020B0604020202020204" pitchFamily="34" charset="0"/>
                        </a:rPr>
                        <a:t>0,08%</a:t>
                      </a:r>
                      <a:endParaRPr lang="en-ZA" sz="140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87</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0,33%</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a:solidFill>
                            <a:schemeClr val="tx2">
                              <a:lumMod val="75000"/>
                            </a:schemeClr>
                          </a:solidFill>
                          <a:effectLst/>
                          <a:latin typeface="Arial" panose="020B0604020202020204" pitchFamily="34" charset="0"/>
                          <a:cs typeface="Arial" panose="020B0604020202020204" pitchFamily="34" charset="0"/>
                        </a:rPr>
                        <a:t>173</a:t>
                      </a:r>
                      <a:endParaRPr lang="en-ZA" sz="140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a:effectLst/>
                          <a:latin typeface="Arial" panose="020B0604020202020204" pitchFamily="34" charset="0"/>
                          <a:cs typeface="Arial" panose="020B0604020202020204" pitchFamily="34" charset="0"/>
                        </a:rPr>
                        <a:t>0,13%</a:t>
                      </a:r>
                      <a:endParaRPr lang="en-ZA" sz="1400">
                        <a:effectLst/>
                        <a:latin typeface="Arial" panose="020B0604020202020204" pitchFamily="34" charset="0"/>
                        <a:cs typeface="Arial" panose="020B0604020202020204" pitchFamily="34" charset="0"/>
                      </a:endParaRPr>
                    </a:p>
                  </a:txBody>
                  <a:tcPr marL="52006" marR="52006" marT="0" marB="0" anchor="ctr"/>
                </a:tc>
                <a:extLst>
                  <a:ext uri="{0D108BD9-81ED-4DB2-BD59-A6C34878D82A}">
                    <a16:rowId xmlns:a16="http://schemas.microsoft.com/office/drawing/2014/main" val="2074662127"/>
                  </a:ext>
                </a:extLst>
              </a:tr>
              <a:tr h="356701">
                <a:tc>
                  <a:txBody>
                    <a:bodyPr/>
                    <a:lstStyle/>
                    <a:p>
                      <a:pPr algn="just">
                        <a:lnSpc>
                          <a:spcPct val="115000"/>
                        </a:lnSpc>
                      </a:pPr>
                      <a:r>
                        <a:rPr lang="en-GB" sz="1400">
                          <a:effectLst/>
                          <a:latin typeface="Arial" panose="020B0604020202020204" pitchFamily="34" charset="0"/>
                          <a:cs typeface="Arial" panose="020B0604020202020204" pitchFamily="34" charset="0"/>
                        </a:rPr>
                        <a:t>5-17</a:t>
                      </a:r>
                      <a:endParaRPr lang="en-ZA" sz="1400">
                        <a:effectLst/>
                        <a:latin typeface="Arial" panose="020B0604020202020204" pitchFamily="34" charset="0"/>
                        <a:cs typeface="Arial" panose="020B0604020202020204" pitchFamily="34" charset="0"/>
                      </a:endParaRPr>
                    </a:p>
                  </a:txBody>
                  <a:tcPr marL="52006" marR="52006" marT="0" marB="0"/>
                </a:tc>
                <a:tc gridSpan="2">
                  <a:txBody>
                    <a:bodyPr/>
                    <a:lstStyle/>
                    <a:p>
                      <a:pPr algn="just">
                        <a:lnSpc>
                          <a:spcPct val="115000"/>
                        </a:lnSpc>
                      </a:pPr>
                      <a:r>
                        <a:rPr lang="en-GB" sz="1400">
                          <a:solidFill>
                            <a:schemeClr val="tx2">
                              <a:lumMod val="75000"/>
                            </a:schemeClr>
                          </a:solidFill>
                          <a:effectLst/>
                          <a:latin typeface="Arial" panose="020B0604020202020204" pitchFamily="34" charset="0"/>
                          <a:cs typeface="Arial" panose="020B0604020202020204" pitchFamily="34" charset="0"/>
                        </a:rPr>
                        <a:t>2728</a:t>
                      </a:r>
                      <a:endParaRPr lang="en-ZA" sz="140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gridSpan="2">
                  <a:txBody>
                    <a:bodyPr/>
                    <a:lstStyle/>
                    <a:p>
                      <a:pPr algn="just">
                        <a:lnSpc>
                          <a:spcPct val="115000"/>
                        </a:lnSpc>
                      </a:pPr>
                      <a:r>
                        <a:rPr lang="en-GB" sz="1400">
                          <a:solidFill>
                            <a:schemeClr val="tx2">
                              <a:lumMod val="75000"/>
                            </a:schemeClr>
                          </a:solidFill>
                          <a:effectLst/>
                          <a:latin typeface="Arial" panose="020B0604020202020204" pitchFamily="34" charset="0"/>
                          <a:cs typeface="Arial" panose="020B0604020202020204" pitchFamily="34" charset="0"/>
                        </a:rPr>
                        <a:t>2,55%</a:t>
                      </a:r>
                      <a:endParaRPr lang="en-ZA" sz="140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2898</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10,90%</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5626</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a:effectLst/>
                          <a:latin typeface="Arial" panose="020B0604020202020204" pitchFamily="34" charset="0"/>
                          <a:cs typeface="Arial" panose="020B0604020202020204" pitchFamily="34" charset="0"/>
                        </a:rPr>
                        <a:t>4,21%</a:t>
                      </a:r>
                      <a:endParaRPr lang="en-ZA" sz="1400">
                        <a:effectLst/>
                        <a:latin typeface="Arial" panose="020B0604020202020204" pitchFamily="34" charset="0"/>
                        <a:cs typeface="Arial" panose="020B0604020202020204" pitchFamily="34" charset="0"/>
                      </a:endParaRPr>
                    </a:p>
                  </a:txBody>
                  <a:tcPr marL="52006" marR="52006" marT="0" marB="0" anchor="ctr"/>
                </a:tc>
                <a:extLst>
                  <a:ext uri="{0D108BD9-81ED-4DB2-BD59-A6C34878D82A}">
                    <a16:rowId xmlns:a16="http://schemas.microsoft.com/office/drawing/2014/main" val="926998093"/>
                  </a:ext>
                </a:extLst>
              </a:tr>
              <a:tr h="449121">
                <a:tc>
                  <a:txBody>
                    <a:bodyPr/>
                    <a:lstStyle/>
                    <a:p>
                      <a:pPr algn="just">
                        <a:lnSpc>
                          <a:spcPct val="115000"/>
                        </a:lnSpc>
                      </a:pPr>
                      <a:r>
                        <a:rPr lang="en-GB" sz="1400">
                          <a:effectLst/>
                          <a:latin typeface="Arial" panose="020B0604020202020204" pitchFamily="34" charset="0"/>
                          <a:cs typeface="Arial" panose="020B0604020202020204" pitchFamily="34" charset="0"/>
                        </a:rPr>
                        <a:t>18-59</a:t>
                      </a:r>
                      <a:endParaRPr lang="en-ZA" sz="1400">
                        <a:effectLst/>
                        <a:latin typeface="Arial" panose="020B0604020202020204" pitchFamily="34" charset="0"/>
                        <a:cs typeface="Arial" panose="020B0604020202020204" pitchFamily="34" charset="0"/>
                      </a:endParaRPr>
                    </a:p>
                  </a:txBody>
                  <a:tcPr marL="52006" marR="52006" marT="0" marB="0"/>
                </a:tc>
                <a:tc gridSpan="2">
                  <a:txBody>
                    <a:bodyPr/>
                    <a:lstStyle/>
                    <a:p>
                      <a:pPr algn="just">
                        <a:lnSpc>
                          <a:spcPct val="115000"/>
                        </a:lnSpc>
                      </a:pPr>
                      <a:r>
                        <a:rPr lang="en-GB" sz="1400">
                          <a:solidFill>
                            <a:schemeClr val="tx2">
                              <a:lumMod val="75000"/>
                            </a:schemeClr>
                          </a:solidFill>
                          <a:effectLst/>
                          <a:latin typeface="Arial" panose="020B0604020202020204" pitchFamily="34" charset="0"/>
                          <a:cs typeface="Arial" panose="020B0604020202020204" pitchFamily="34" charset="0"/>
                        </a:rPr>
                        <a:t>103719</a:t>
                      </a:r>
                      <a:endParaRPr lang="en-ZA" sz="140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gridSpan="2">
                  <a:txBody>
                    <a:bodyPr/>
                    <a:lstStyle/>
                    <a:p>
                      <a:pPr algn="just">
                        <a:lnSpc>
                          <a:spcPct val="115000"/>
                        </a:lnSpc>
                      </a:pPr>
                      <a:r>
                        <a:rPr lang="en-GB" sz="1400">
                          <a:solidFill>
                            <a:schemeClr val="tx2">
                              <a:lumMod val="75000"/>
                            </a:schemeClr>
                          </a:solidFill>
                          <a:effectLst/>
                          <a:latin typeface="Arial" panose="020B0604020202020204" pitchFamily="34" charset="0"/>
                          <a:cs typeface="Arial" panose="020B0604020202020204" pitchFamily="34" charset="0"/>
                        </a:rPr>
                        <a:t>96,93%</a:t>
                      </a:r>
                      <a:endParaRPr lang="en-ZA" sz="140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23358</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a:solidFill>
                            <a:schemeClr val="tx2">
                              <a:lumMod val="75000"/>
                            </a:schemeClr>
                          </a:solidFill>
                          <a:effectLst/>
                          <a:latin typeface="Arial" panose="020B0604020202020204" pitchFamily="34" charset="0"/>
                          <a:cs typeface="Arial" panose="020B0604020202020204" pitchFamily="34" charset="0"/>
                        </a:rPr>
                        <a:t>87,87%</a:t>
                      </a:r>
                      <a:endParaRPr lang="en-ZA" sz="140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127077</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a:effectLst/>
                          <a:latin typeface="Arial" panose="020B0604020202020204" pitchFamily="34" charset="0"/>
                          <a:cs typeface="Arial" panose="020B0604020202020204" pitchFamily="34" charset="0"/>
                        </a:rPr>
                        <a:t>95,13%</a:t>
                      </a:r>
                      <a:endParaRPr lang="en-ZA" sz="1400">
                        <a:effectLst/>
                        <a:latin typeface="Arial" panose="020B0604020202020204" pitchFamily="34" charset="0"/>
                        <a:cs typeface="Arial" panose="020B0604020202020204" pitchFamily="34" charset="0"/>
                      </a:endParaRPr>
                    </a:p>
                  </a:txBody>
                  <a:tcPr marL="52006" marR="52006" marT="0" marB="0" anchor="ctr"/>
                </a:tc>
                <a:extLst>
                  <a:ext uri="{0D108BD9-81ED-4DB2-BD59-A6C34878D82A}">
                    <a16:rowId xmlns:a16="http://schemas.microsoft.com/office/drawing/2014/main" val="3292973915"/>
                  </a:ext>
                </a:extLst>
              </a:tr>
              <a:tr h="455914">
                <a:tc>
                  <a:txBody>
                    <a:bodyPr/>
                    <a:lstStyle/>
                    <a:p>
                      <a:pPr algn="just">
                        <a:lnSpc>
                          <a:spcPct val="115000"/>
                        </a:lnSpc>
                      </a:pPr>
                      <a:r>
                        <a:rPr lang="en-GB" sz="1400">
                          <a:effectLst/>
                          <a:latin typeface="Arial" panose="020B0604020202020204" pitchFamily="34" charset="0"/>
                          <a:cs typeface="Arial" panose="020B0604020202020204" pitchFamily="34" charset="0"/>
                        </a:rPr>
                        <a:t>60 and &gt;</a:t>
                      </a:r>
                      <a:endParaRPr lang="en-ZA" sz="1400">
                        <a:effectLst/>
                        <a:latin typeface="Arial" panose="020B0604020202020204" pitchFamily="34" charset="0"/>
                        <a:cs typeface="Arial" panose="020B0604020202020204" pitchFamily="34" charset="0"/>
                      </a:endParaRPr>
                    </a:p>
                  </a:txBody>
                  <a:tcPr marL="52006" marR="52006" marT="0" marB="0"/>
                </a:tc>
                <a:tc gridSpan="2">
                  <a:txBody>
                    <a:bodyPr/>
                    <a:lstStyle/>
                    <a:p>
                      <a:pPr algn="just">
                        <a:lnSpc>
                          <a:spcPct val="115000"/>
                        </a:lnSpc>
                      </a:pPr>
                      <a:r>
                        <a:rPr lang="en-GB" sz="1400">
                          <a:solidFill>
                            <a:schemeClr val="tx2">
                              <a:lumMod val="75000"/>
                            </a:schemeClr>
                          </a:solidFill>
                          <a:effectLst/>
                          <a:latin typeface="Arial" panose="020B0604020202020204" pitchFamily="34" charset="0"/>
                          <a:cs typeface="Arial" panose="020B0604020202020204" pitchFamily="34" charset="0"/>
                        </a:rPr>
                        <a:t>467</a:t>
                      </a:r>
                      <a:endParaRPr lang="en-ZA" sz="140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gridSpan="2">
                  <a:txBody>
                    <a:bodyPr/>
                    <a:lstStyle/>
                    <a:p>
                      <a:pPr algn="just">
                        <a:lnSpc>
                          <a:spcPct val="115000"/>
                        </a:lnSpc>
                      </a:pPr>
                      <a:r>
                        <a:rPr lang="en-GB" sz="1400">
                          <a:solidFill>
                            <a:schemeClr val="tx2">
                              <a:lumMod val="75000"/>
                            </a:schemeClr>
                          </a:solidFill>
                          <a:effectLst/>
                          <a:latin typeface="Arial" panose="020B0604020202020204" pitchFamily="34" charset="0"/>
                          <a:cs typeface="Arial" panose="020B0604020202020204" pitchFamily="34" charset="0"/>
                        </a:rPr>
                        <a:t>0,44%</a:t>
                      </a:r>
                      <a:endParaRPr lang="en-ZA" sz="140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239</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0,90%</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706</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a:effectLst/>
                          <a:latin typeface="Arial" panose="020B0604020202020204" pitchFamily="34" charset="0"/>
                          <a:cs typeface="Arial" panose="020B0604020202020204" pitchFamily="34" charset="0"/>
                        </a:rPr>
                        <a:t>0,53%</a:t>
                      </a:r>
                      <a:endParaRPr lang="en-ZA" sz="1400">
                        <a:effectLst/>
                        <a:latin typeface="Arial" panose="020B0604020202020204" pitchFamily="34" charset="0"/>
                        <a:cs typeface="Arial" panose="020B0604020202020204" pitchFamily="34" charset="0"/>
                      </a:endParaRPr>
                    </a:p>
                  </a:txBody>
                  <a:tcPr marL="52006" marR="52006" marT="0" marB="0" anchor="ctr"/>
                </a:tc>
                <a:extLst>
                  <a:ext uri="{0D108BD9-81ED-4DB2-BD59-A6C34878D82A}">
                    <a16:rowId xmlns:a16="http://schemas.microsoft.com/office/drawing/2014/main" val="1934303933"/>
                  </a:ext>
                </a:extLst>
              </a:tr>
              <a:tr h="998523">
                <a:tc>
                  <a:txBody>
                    <a:bodyPr/>
                    <a:lstStyle/>
                    <a:p>
                      <a:pPr algn="just">
                        <a:lnSpc>
                          <a:spcPct val="115000"/>
                        </a:lnSpc>
                      </a:pPr>
                      <a:r>
                        <a:rPr lang="en-GB" sz="1400" dirty="0">
                          <a:effectLst/>
                          <a:latin typeface="Arial" panose="020B0604020202020204" pitchFamily="34" charset="0"/>
                          <a:cs typeface="Arial" panose="020B0604020202020204" pitchFamily="34" charset="0"/>
                        </a:rPr>
                        <a:t>Total:</a:t>
                      </a:r>
                      <a:endParaRPr lang="en-ZA" sz="1400" dirty="0">
                        <a:effectLst/>
                        <a:latin typeface="Arial" panose="020B0604020202020204" pitchFamily="34" charset="0"/>
                        <a:cs typeface="Arial" panose="020B0604020202020204" pitchFamily="34" charset="0"/>
                      </a:endParaRPr>
                    </a:p>
                  </a:txBody>
                  <a:tcPr marL="52006" marR="52006" marT="0" marB="0"/>
                </a:tc>
                <a:tc gridSpan="2">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107000</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gridSpan="2">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100,00%</a:t>
                      </a: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a:txBody>
                    <a:bodyPr/>
                    <a:lstStyle/>
                    <a:p>
                      <a:pPr algn="just">
                        <a:lnSpc>
                          <a:spcPct val="115000"/>
                        </a:lnSpc>
                      </a:pPr>
                      <a:r>
                        <a:rPr lang="en-GB" sz="1400" dirty="0" smtClean="0">
                          <a:solidFill>
                            <a:schemeClr val="tx2">
                              <a:lumMod val="75000"/>
                            </a:schemeClr>
                          </a:solidFill>
                          <a:effectLst/>
                          <a:latin typeface="Arial" panose="020B0604020202020204" pitchFamily="34" charset="0"/>
                          <a:cs typeface="Arial" panose="020B0604020202020204" pitchFamily="34" charset="0"/>
                        </a:rPr>
                        <a:t>26582</a:t>
                      </a:r>
                    </a:p>
                    <a:p>
                      <a:pPr algn="just">
                        <a:lnSpc>
                          <a:spcPct val="115000"/>
                        </a:lnSpc>
                      </a:pPr>
                      <a:endParaRPr lang="en-GB" sz="1400" dirty="0" smtClean="0">
                        <a:solidFill>
                          <a:schemeClr val="tx2">
                            <a:lumMod val="75000"/>
                          </a:schemeClr>
                        </a:solidFill>
                        <a:effectLst/>
                        <a:latin typeface="Arial" panose="020B0604020202020204" pitchFamily="34" charset="0"/>
                        <a:cs typeface="Arial" panose="020B0604020202020204" pitchFamily="34" charset="0"/>
                      </a:endParaRPr>
                    </a:p>
                    <a:p>
                      <a:pPr algn="just">
                        <a:lnSpc>
                          <a:spcPct val="115000"/>
                        </a:lnSpc>
                      </a:pPr>
                      <a:endParaRPr lang="en-GB" sz="1400" dirty="0" smtClean="0">
                        <a:solidFill>
                          <a:schemeClr val="tx2">
                            <a:lumMod val="75000"/>
                          </a:schemeClr>
                        </a:solidFill>
                        <a:effectLst/>
                        <a:latin typeface="Arial" panose="020B0604020202020204" pitchFamily="34" charset="0"/>
                        <a:cs typeface="Arial" panose="020B0604020202020204" pitchFamily="34" charset="0"/>
                      </a:endParaRPr>
                    </a:p>
                    <a:p>
                      <a:pPr algn="just">
                        <a:lnSpc>
                          <a:spcPct val="115000"/>
                        </a:lnSpc>
                      </a:pP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dirty="0">
                          <a:solidFill>
                            <a:schemeClr val="tx2">
                              <a:lumMod val="75000"/>
                            </a:schemeClr>
                          </a:solidFill>
                          <a:effectLst/>
                          <a:latin typeface="Arial" panose="020B0604020202020204" pitchFamily="34" charset="0"/>
                          <a:cs typeface="Arial" panose="020B0604020202020204" pitchFamily="34" charset="0"/>
                        </a:rPr>
                        <a:t>100,00</a:t>
                      </a:r>
                      <a:r>
                        <a:rPr lang="en-GB" sz="1400" dirty="0" smtClean="0">
                          <a:solidFill>
                            <a:schemeClr val="tx2">
                              <a:lumMod val="75000"/>
                            </a:schemeClr>
                          </a:solidFill>
                          <a:effectLst/>
                          <a:latin typeface="Arial" panose="020B0604020202020204" pitchFamily="34" charset="0"/>
                          <a:cs typeface="Arial" panose="020B0604020202020204" pitchFamily="34" charset="0"/>
                        </a:rPr>
                        <a:t>%</a:t>
                      </a:r>
                    </a:p>
                    <a:p>
                      <a:pPr algn="just">
                        <a:lnSpc>
                          <a:spcPct val="115000"/>
                        </a:lnSpc>
                      </a:pPr>
                      <a:endParaRPr lang="en-GB" sz="1400" dirty="0" smtClean="0">
                        <a:solidFill>
                          <a:schemeClr val="tx2">
                            <a:lumMod val="75000"/>
                          </a:schemeClr>
                        </a:solidFill>
                        <a:effectLst/>
                        <a:latin typeface="Arial" panose="020B0604020202020204" pitchFamily="34" charset="0"/>
                        <a:cs typeface="Arial" panose="020B0604020202020204" pitchFamily="34" charset="0"/>
                      </a:endParaRPr>
                    </a:p>
                    <a:p>
                      <a:pPr algn="just">
                        <a:lnSpc>
                          <a:spcPct val="115000"/>
                        </a:lnSpc>
                      </a:pPr>
                      <a:endParaRPr lang="en-GB" sz="1400" dirty="0" smtClean="0">
                        <a:solidFill>
                          <a:schemeClr val="tx2">
                            <a:lumMod val="75000"/>
                          </a:schemeClr>
                        </a:solidFill>
                        <a:effectLst/>
                        <a:latin typeface="Arial" panose="020B0604020202020204" pitchFamily="34" charset="0"/>
                        <a:cs typeface="Arial" panose="020B0604020202020204" pitchFamily="34" charset="0"/>
                      </a:endParaRPr>
                    </a:p>
                    <a:p>
                      <a:pPr algn="just">
                        <a:lnSpc>
                          <a:spcPct val="115000"/>
                        </a:lnSpc>
                      </a:pP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dirty="0" smtClean="0">
                          <a:solidFill>
                            <a:schemeClr val="tx2">
                              <a:lumMod val="75000"/>
                            </a:schemeClr>
                          </a:solidFill>
                          <a:effectLst/>
                          <a:latin typeface="Arial" panose="020B0604020202020204" pitchFamily="34" charset="0"/>
                          <a:cs typeface="Arial" panose="020B0604020202020204" pitchFamily="34" charset="0"/>
                        </a:rPr>
                        <a:t>133582</a:t>
                      </a:r>
                    </a:p>
                    <a:p>
                      <a:pPr algn="just">
                        <a:lnSpc>
                          <a:spcPct val="115000"/>
                        </a:lnSpc>
                      </a:pPr>
                      <a:endParaRPr lang="en-GB" sz="1400" dirty="0" smtClean="0">
                        <a:solidFill>
                          <a:schemeClr val="tx2">
                            <a:lumMod val="75000"/>
                          </a:schemeClr>
                        </a:solidFill>
                        <a:effectLst/>
                        <a:latin typeface="Arial" panose="020B0604020202020204" pitchFamily="34" charset="0"/>
                        <a:cs typeface="Arial" panose="020B0604020202020204" pitchFamily="34" charset="0"/>
                      </a:endParaRPr>
                    </a:p>
                    <a:p>
                      <a:pPr algn="just">
                        <a:lnSpc>
                          <a:spcPct val="115000"/>
                        </a:lnSpc>
                      </a:pPr>
                      <a:endParaRPr lang="en-GB" sz="1400" dirty="0" smtClean="0">
                        <a:solidFill>
                          <a:schemeClr val="tx2">
                            <a:lumMod val="75000"/>
                          </a:schemeClr>
                        </a:solidFill>
                        <a:effectLst/>
                        <a:latin typeface="Arial" panose="020B0604020202020204" pitchFamily="34" charset="0"/>
                        <a:cs typeface="Arial" panose="020B0604020202020204" pitchFamily="34" charset="0"/>
                      </a:endParaRPr>
                    </a:p>
                    <a:p>
                      <a:pPr algn="just">
                        <a:lnSpc>
                          <a:spcPct val="115000"/>
                        </a:lnSpc>
                      </a:pPr>
                      <a:endParaRPr lang="en-ZA" sz="1400" dirty="0">
                        <a:solidFill>
                          <a:schemeClr val="tx2">
                            <a:lumMod val="75000"/>
                          </a:schemeClr>
                        </a:solidFill>
                        <a:effectLst/>
                        <a:latin typeface="Arial" panose="020B0604020202020204" pitchFamily="34" charset="0"/>
                        <a:cs typeface="Arial" panose="020B0604020202020204" pitchFamily="34" charset="0"/>
                      </a:endParaRPr>
                    </a:p>
                  </a:txBody>
                  <a:tcPr marL="52006" marR="52006" marT="0" marB="0" anchor="ctr"/>
                </a:tc>
                <a:tc>
                  <a:txBody>
                    <a:bodyPr/>
                    <a:lstStyle/>
                    <a:p>
                      <a:pPr algn="just">
                        <a:lnSpc>
                          <a:spcPct val="115000"/>
                        </a:lnSpc>
                      </a:pPr>
                      <a:r>
                        <a:rPr lang="en-GB" sz="1400" dirty="0">
                          <a:effectLst/>
                          <a:latin typeface="Arial" panose="020B0604020202020204" pitchFamily="34" charset="0"/>
                          <a:cs typeface="Arial" panose="020B0604020202020204" pitchFamily="34" charset="0"/>
                        </a:rPr>
                        <a:t>100</a:t>
                      </a:r>
                      <a:r>
                        <a:rPr lang="en-GB" sz="1400" dirty="0" smtClean="0">
                          <a:effectLst/>
                          <a:latin typeface="Arial" panose="020B0604020202020204" pitchFamily="34" charset="0"/>
                          <a:cs typeface="Arial" panose="020B0604020202020204" pitchFamily="34" charset="0"/>
                        </a:rPr>
                        <a:t>%</a:t>
                      </a:r>
                    </a:p>
                    <a:p>
                      <a:pPr algn="just">
                        <a:lnSpc>
                          <a:spcPct val="115000"/>
                        </a:lnSpc>
                      </a:pPr>
                      <a:endParaRPr lang="en-GB" sz="1400" dirty="0" smtClean="0">
                        <a:effectLst/>
                        <a:latin typeface="Arial" panose="020B0604020202020204" pitchFamily="34" charset="0"/>
                        <a:cs typeface="Arial" panose="020B0604020202020204" pitchFamily="34" charset="0"/>
                      </a:endParaRPr>
                    </a:p>
                    <a:p>
                      <a:pPr algn="just">
                        <a:lnSpc>
                          <a:spcPct val="115000"/>
                        </a:lnSpc>
                      </a:pPr>
                      <a:endParaRPr lang="en-GB" sz="1400" dirty="0" smtClean="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txBody>
                  <a:tcPr marL="52006" marR="52006" marT="0" marB="0" anchor="ctr"/>
                </a:tc>
                <a:extLst>
                  <a:ext uri="{0D108BD9-81ED-4DB2-BD59-A6C34878D82A}">
                    <a16:rowId xmlns:a16="http://schemas.microsoft.com/office/drawing/2014/main" val="1161299336"/>
                  </a:ext>
                </a:extLst>
              </a:tr>
              <a:tr h="233343">
                <a:tc gridSpan="2">
                  <a:txBody>
                    <a:bodyPr/>
                    <a:lstStyle/>
                    <a:p>
                      <a:pPr algn="just">
                        <a:lnSpc>
                          <a:spcPct val="115000"/>
                        </a:lnSpc>
                      </a:pPr>
                      <a:r>
                        <a:rPr lang="en-GB" sz="1400" dirty="0">
                          <a:effectLst/>
                          <a:latin typeface="Arial" panose="020B0604020202020204" pitchFamily="34" charset="0"/>
                          <a:cs typeface="Arial" panose="020B0604020202020204" pitchFamily="34" charset="0"/>
                        </a:rPr>
                        <a:t>Major Sites:</a:t>
                      </a:r>
                      <a:endParaRPr lang="en-ZA" sz="1400" dirty="0">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gridSpan="7">
                  <a:txBody>
                    <a:bodyPr/>
                    <a:lstStyle/>
                    <a:p>
                      <a:pPr algn="just">
                        <a:lnSpc>
                          <a:spcPct val="115000"/>
                        </a:lnSpc>
                      </a:pPr>
                      <a:r>
                        <a:rPr lang="en-GB" sz="1400" dirty="0" smtClean="0">
                          <a:effectLst/>
                          <a:latin typeface="Arial" panose="020B0604020202020204" pitchFamily="34" charset="0"/>
                          <a:cs typeface="Arial" panose="020B0604020202020204" pitchFamily="34" charset="0"/>
                        </a:rPr>
                        <a:t>All the Regions (Pretoria, Durban, Gqeberha, Cape Town and </a:t>
                      </a:r>
                      <a:r>
                        <a:rPr lang="en-GB" sz="1400" dirty="0" err="1" smtClean="0">
                          <a:effectLst/>
                          <a:latin typeface="Arial" panose="020B0604020202020204" pitchFamily="34" charset="0"/>
                          <a:cs typeface="Arial" panose="020B0604020202020204" pitchFamily="34" charset="0"/>
                        </a:rPr>
                        <a:t>Musina</a:t>
                      </a:r>
                      <a:r>
                        <a:rPr lang="en-GB" sz="1400" dirty="0" smtClean="0">
                          <a:effectLst/>
                          <a:latin typeface="Arial" panose="020B0604020202020204" pitchFamily="34" charset="0"/>
                          <a:cs typeface="Arial" panose="020B0604020202020204" pitchFamily="34" charset="0"/>
                        </a:rPr>
                        <a:t>)</a:t>
                      </a:r>
                      <a:endParaRPr lang="en-ZA" sz="1400" dirty="0">
                        <a:effectLst/>
                        <a:latin typeface="Arial" panose="020B0604020202020204" pitchFamily="34" charset="0"/>
                        <a:cs typeface="Arial" panose="020B0604020202020204" pitchFamily="34" charset="0"/>
                      </a:endParaRPr>
                    </a:p>
                  </a:txBody>
                  <a:tcPr marL="52006" marR="52006"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747879196"/>
                  </a:ext>
                </a:extLst>
              </a:tr>
            </a:tbl>
          </a:graphicData>
        </a:graphic>
      </p:graphicFrame>
      <p:sp>
        <p:nvSpPr>
          <p:cNvPr id="7" name="TextBox 6"/>
          <p:cNvSpPr txBox="1"/>
          <p:nvPr/>
        </p:nvSpPr>
        <p:spPr>
          <a:xfrm>
            <a:off x="251520" y="4974855"/>
            <a:ext cx="8712968" cy="1015663"/>
          </a:xfrm>
          <a:prstGeom prst="rect">
            <a:avLst/>
          </a:prstGeom>
          <a:noFill/>
        </p:spPr>
        <p:txBody>
          <a:bodyPr wrap="square" rtlCol="0">
            <a:spAutoFit/>
          </a:bodyPr>
          <a:lstStyle/>
          <a:p>
            <a:pPr algn="just"/>
            <a:r>
              <a:rPr lang="en-US" sz="2000" dirty="0">
                <a:solidFill>
                  <a:schemeClr val="tx2">
                    <a:lumMod val="75000"/>
                  </a:schemeClr>
                </a:solidFill>
                <a:latin typeface="Arial" panose="020B0604020202020204" pitchFamily="34" charset="0"/>
                <a:cs typeface="Arial" panose="020B0604020202020204" pitchFamily="34" charset="0"/>
              </a:rPr>
              <a:t>While new asylum applications in South Africa continues to drop (from </a:t>
            </a:r>
            <a:r>
              <a:rPr lang="en-US" sz="2000" b="1" dirty="0">
                <a:solidFill>
                  <a:schemeClr val="tx2">
                    <a:lumMod val="75000"/>
                  </a:schemeClr>
                </a:solidFill>
                <a:latin typeface="Arial" panose="020B0604020202020204" pitchFamily="34" charset="0"/>
                <a:cs typeface="Arial" panose="020B0604020202020204" pitchFamily="34" charset="0"/>
              </a:rPr>
              <a:t>35,378</a:t>
            </a:r>
            <a:r>
              <a:rPr lang="en-US" sz="2000" dirty="0">
                <a:solidFill>
                  <a:schemeClr val="tx2">
                    <a:lumMod val="75000"/>
                  </a:schemeClr>
                </a:solidFill>
                <a:latin typeface="Arial" panose="020B0604020202020204" pitchFamily="34" charset="0"/>
                <a:cs typeface="Arial" panose="020B0604020202020204" pitchFamily="34" charset="0"/>
              </a:rPr>
              <a:t> in 2016 to </a:t>
            </a:r>
            <a:r>
              <a:rPr lang="en-US" sz="2000" b="1" dirty="0">
                <a:solidFill>
                  <a:schemeClr val="tx2">
                    <a:lumMod val="75000"/>
                  </a:schemeClr>
                </a:solidFill>
                <a:latin typeface="Arial" panose="020B0604020202020204" pitchFamily="34" charset="0"/>
                <a:cs typeface="Arial" panose="020B0604020202020204" pitchFamily="34" charset="0"/>
              </a:rPr>
              <a:t>26,453</a:t>
            </a:r>
            <a:r>
              <a:rPr lang="en-US" sz="2000" dirty="0">
                <a:solidFill>
                  <a:schemeClr val="tx2">
                    <a:lumMod val="75000"/>
                  </a:schemeClr>
                </a:solidFill>
                <a:latin typeface="Arial" panose="020B0604020202020204" pitchFamily="34" charset="0"/>
                <a:cs typeface="Arial" panose="020B0604020202020204" pitchFamily="34" charset="0"/>
              </a:rPr>
              <a:t> in 2019), as of April 2021, </a:t>
            </a:r>
            <a:r>
              <a:rPr lang="en-US" sz="2000" b="1" dirty="0">
                <a:solidFill>
                  <a:schemeClr val="tx2">
                    <a:lumMod val="75000"/>
                  </a:schemeClr>
                </a:solidFill>
                <a:latin typeface="Arial" panose="020B0604020202020204" pitchFamily="34" charset="0"/>
                <a:cs typeface="Arial" panose="020B0604020202020204" pitchFamily="34" charset="0"/>
              </a:rPr>
              <a:t>133 582</a:t>
            </a:r>
            <a:r>
              <a:rPr lang="en-US" sz="2000" dirty="0">
                <a:solidFill>
                  <a:schemeClr val="tx2">
                    <a:lumMod val="75000"/>
                  </a:schemeClr>
                </a:solidFill>
                <a:latin typeface="Arial" panose="020B0604020202020204" pitchFamily="34" charset="0"/>
                <a:cs typeface="Arial" panose="020B0604020202020204" pitchFamily="34" charset="0"/>
              </a:rPr>
              <a:t> asylum seekers were still awaiting the processing of their appeal applications. </a:t>
            </a:r>
            <a:endParaRPr lang="en-ZA" sz="2000" dirty="0">
              <a:solidFill>
                <a:schemeClr val="tx2">
                  <a:lumMod val="75000"/>
                </a:schemeClr>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3512629"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10</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3381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TRAINING OF MEMBERS</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rmAutofit fontScale="70000" lnSpcReduction="20000"/>
          </a:bodyPr>
          <a:lstStyle/>
          <a:p>
            <a:pPr algn="just">
              <a:buFont typeface="Wingdings" panose="05000000000000000000" pitchFamily="2" charset="2"/>
              <a:buChar char="§"/>
            </a:pPr>
            <a:r>
              <a:rPr lang="en-US" sz="2900" dirty="0">
                <a:solidFill>
                  <a:schemeClr val="tx2">
                    <a:lumMod val="75000"/>
                  </a:schemeClr>
                </a:solidFill>
                <a:latin typeface="Arial" panose="020B0604020202020204" pitchFamily="34" charset="0"/>
                <a:cs typeface="Arial" panose="020B0604020202020204" pitchFamily="34" charset="0"/>
              </a:rPr>
              <a:t>Members have undergone training in various aspects of Refugee Law in particular on topics pertinent to the role that Members will be performing, namely, determining refugee appeals. </a:t>
            </a:r>
          </a:p>
          <a:p>
            <a:pPr marL="0" indent="0" algn="just">
              <a:buNone/>
            </a:pPr>
            <a:r>
              <a:rPr lang="en-US" sz="2900" dirty="0">
                <a:solidFill>
                  <a:schemeClr val="tx2">
                    <a:lumMod val="75000"/>
                  </a:schemeClr>
                </a:solidFill>
                <a:latin typeface="Arial" panose="020B0604020202020204" pitchFamily="34" charset="0"/>
                <a:cs typeface="Arial" panose="020B0604020202020204" pitchFamily="34" charset="0"/>
              </a:rPr>
              <a:t> </a:t>
            </a:r>
          </a:p>
          <a:p>
            <a:pPr algn="just">
              <a:buFont typeface="Wingdings" panose="05000000000000000000" pitchFamily="2" charset="2"/>
              <a:buChar char="§"/>
            </a:pPr>
            <a:r>
              <a:rPr lang="en-US" sz="2900" dirty="0">
                <a:solidFill>
                  <a:schemeClr val="tx2">
                    <a:lumMod val="75000"/>
                  </a:schemeClr>
                </a:solidFill>
                <a:latin typeface="Arial" panose="020B0604020202020204" pitchFamily="34" charset="0"/>
                <a:cs typeface="Arial" panose="020B0604020202020204" pitchFamily="34" charset="0"/>
              </a:rPr>
              <a:t>Topics covered included amongst others:</a:t>
            </a:r>
          </a:p>
          <a:p>
            <a:pPr marL="0" indent="0" algn="just">
              <a:buNone/>
            </a:pPr>
            <a:endParaRPr lang="en-US" sz="2900" dirty="0">
              <a:solidFill>
                <a:schemeClr val="tx2">
                  <a:lumMod val="75000"/>
                </a:schemeClr>
              </a:solidFill>
              <a:latin typeface="Arial" panose="020B0604020202020204" pitchFamily="34" charset="0"/>
              <a:cs typeface="Arial" panose="020B0604020202020204" pitchFamily="34" charset="0"/>
            </a:endParaRPr>
          </a:p>
          <a:p>
            <a:pPr algn="just">
              <a:buFont typeface="Courier New" panose="02070309020205020404" pitchFamily="49" charset="0"/>
              <a:buChar char="o"/>
            </a:pPr>
            <a:r>
              <a:rPr lang="en-US" sz="2900" dirty="0">
                <a:solidFill>
                  <a:schemeClr val="tx2">
                    <a:lumMod val="75000"/>
                  </a:schemeClr>
                </a:solidFill>
                <a:latin typeface="Arial" panose="020B0604020202020204" pitchFamily="34" charset="0"/>
                <a:cs typeface="Arial" panose="020B0604020202020204" pitchFamily="34" charset="0"/>
              </a:rPr>
              <a:t> </a:t>
            </a:r>
            <a:r>
              <a:rPr lang="en-US" sz="2900" dirty="0" smtClean="0">
                <a:solidFill>
                  <a:schemeClr val="tx2">
                    <a:lumMod val="75000"/>
                  </a:schemeClr>
                </a:solidFill>
                <a:latin typeface="Arial" panose="020B0604020202020204" pitchFamily="34" charset="0"/>
                <a:cs typeface="Arial" panose="020B0604020202020204" pitchFamily="34" charset="0"/>
              </a:rPr>
              <a:t>Refugee </a:t>
            </a:r>
            <a:r>
              <a:rPr lang="en-US" sz="2900" dirty="0">
                <a:solidFill>
                  <a:schemeClr val="tx2">
                    <a:lumMod val="75000"/>
                  </a:schemeClr>
                </a:solidFill>
                <a:latin typeface="Arial" panose="020B0604020202020204" pitchFamily="34" charset="0"/>
                <a:cs typeface="Arial" panose="020B0604020202020204" pitchFamily="34" charset="0"/>
              </a:rPr>
              <a:t>Status Determination,</a:t>
            </a:r>
          </a:p>
          <a:p>
            <a:pPr algn="just">
              <a:buFont typeface="Courier New" panose="02070309020205020404" pitchFamily="49" charset="0"/>
              <a:buChar char="o"/>
            </a:pPr>
            <a:r>
              <a:rPr lang="en-US" sz="2900" dirty="0">
                <a:solidFill>
                  <a:schemeClr val="tx2">
                    <a:lumMod val="75000"/>
                  </a:schemeClr>
                </a:solidFill>
                <a:latin typeface="Arial" panose="020B0604020202020204" pitchFamily="34" charset="0"/>
                <a:cs typeface="Arial" panose="020B0604020202020204" pitchFamily="34" charset="0"/>
              </a:rPr>
              <a:t> Establishing the facts and Credibility,</a:t>
            </a:r>
          </a:p>
          <a:p>
            <a:pPr algn="just">
              <a:buFont typeface="Courier New" panose="02070309020205020404" pitchFamily="49" charset="0"/>
              <a:buChar char="o"/>
            </a:pPr>
            <a:r>
              <a:rPr lang="en-US" sz="2900" dirty="0">
                <a:solidFill>
                  <a:schemeClr val="tx2">
                    <a:lumMod val="75000"/>
                  </a:schemeClr>
                </a:solidFill>
                <a:latin typeface="Arial" panose="020B0604020202020204" pitchFamily="34" charset="0"/>
                <a:cs typeface="Arial" panose="020B0604020202020204" pitchFamily="34" charset="0"/>
              </a:rPr>
              <a:t> Country of Origin Information (COI), </a:t>
            </a:r>
          </a:p>
          <a:p>
            <a:pPr algn="just">
              <a:buFont typeface="Courier New" panose="02070309020205020404" pitchFamily="49" charset="0"/>
              <a:buChar char="o"/>
            </a:pPr>
            <a:r>
              <a:rPr lang="en-US" sz="2900" dirty="0">
                <a:solidFill>
                  <a:schemeClr val="tx2">
                    <a:lumMod val="75000"/>
                  </a:schemeClr>
                </a:solidFill>
                <a:latin typeface="Arial" panose="020B0604020202020204" pitchFamily="34" charset="0"/>
                <a:cs typeface="Arial" panose="020B0604020202020204" pitchFamily="34" charset="0"/>
              </a:rPr>
              <a:t> Administrative and Constitutional Law,</a:t>
            </a:r>
          </a:p>
          <a:p>
            <a:pPr algn="just">
              <a:buFont typeface="Courier New" panose="02070309020205020404" pitchFamily="49" charset="0"/>
              <a:buChar char="o"/>
            </a:pPr>
            <a:r>
              <a:rPr lang="en-US" sz="2900" dirty="0">
                <a:solidFill>
                  <a:schemeClr val="tx2">
                    <a:lumMod val="75000"/>
                  </a:schemeClr>
                </a:solidFill>
                <a:latin typeface="Arial" panose="020B0604020202020204" pitchFamily="34" charset="0"/>
                <a:cs typeface="Arial" panose="020B0604020202020204" pitchFamily="34" charset="0"/>
              </a:rPr>
              <a:t> Judicial Reviews, </a:t>
            </a:r>
          </a:p>
          <a:p>
            <a:pPr algn="just">
              <a:buFont typeface="Courier New" panose="02070309020205020404" pitchFamily="49" charset="0"/>
              <a:buChar char="o"/>
            </a:pPr>
            <a:r>
              <a:rPr lang="en-US" sz="2900" dirty="0">
                <a:solidFill>
                  <a:schemeClr val="tx2">
                    <a:lumMod val="75000"/>
                  </a:schemeClr>
                </a:solidFill>
                <a:latin typeface="Arial" panose="020B0604020202020204" pitchFamily="34" charset="0"/>
                <a:cs typeface="Arial" panose="020B0604020202020204" pitchFamily="34" charset="0"/>
              </a:rPr>
              <a:t> Immigration and Detention of illegal foreigners, </a:t>
            </a:r>
          </a:p>
          <a:p>
            <a:pPr algn="just">
              <a:buFont typeface="Courier New" panose="02070309020205020404" pitchFamily="49" charset="0"/>
              <a:buChar char="o"/>
            </a:pPr>
            <a:r>
              <a:rPr lang="en-US" sz="2900" dirty="0">
                <a:solidFill>
                  <a:schemeClr val="tx2">
                    <a:lumMod val="75000"/>
                  </a:schemeClr>
                </a:solidFill>
                <a:latin typeface="Arial" panose="020B0604020202020204" pitchFamily="34" charset="0"/>
                <a:cs typeface="Arial" panose="020B0604020202020204" pitchFamily="34" charset="0"/>
              </a:rPr>
              <a:t> Claims relating to children and vulnerable persons,</a:t>
            </a:r>
          </a:p>
          <a:p>
            <a:pPr algn="just">
              <a:buFont typeface="Courier New" panose="02070309020205020404" pitchFamily="49" charset="0"/>
              <a:buChar char="o"/>
            </a:pPr>
            <a:r>
              <a:rPr lang="en-US" sz="2900" dirty="0">
                <a:solidFill>
                  <a:schemeClr val="tx2">
                    <a:lumMod val="75000"/>
                  </a:schemeClr>
                </a:solidFill>
                <a:latin typeface="Arial" panose="020B0604020202020204" pitchFamily="34" charset="0"/>
                <a:cs typeface="Arial" panose="020B0604020202020204" pitchFamily="34" charset="0"/>
              </a:rPr>
              <a:t> Claims relating to Sexual Orientation and Gender Identification (SOGI); </a:t>
            </a:r>
          </a:p>
          <a:p>
            <a:pPr algn="just">
              <a:buFont typeface="Courier New" panose="02070309020205020404" pitchFamily="49" charset="0"/>
              <a:buChar char="o"/>
            </a:pPr>
            <a:r>
              <a:rPr lang="en-US" sz="2900" dirty="0">
                <a:solidFill>
                  <a:schemeClr val="tx2">
                    <a:lumMod val="75000"/>
                  </a:schemeClr>
                </a:solidFill>
                <a:latin typeface="Arial" panose="020B0604020202020204" pitchFamily="34" charset="0"/>
                <a:cs typeface="Arial" panose="020B0604020202020204" pitchFamily="34" charset="0"/>
              </a:rPr>
              <a:t> Appeals procedure and processes, as well as interviewing skills. </a:t>
            </a:r>
          </a:p>
          <a:p>
            <a:pPr marL="0" indent="0" algn="just">
              <a:buNone/>
            </a:pPr>
            <a:endParaRPr lang="en-US" sz="29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6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347864" y="6165304"/>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11</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5498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TRAINING OF MEMBERS (Cont.) </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rmAutofit fontScale="92500" lnSpcReduction="20000"/>
          </a:bodyPr>
          <a:lstStyle/>
          <a:p>
            <a:pPr algn="just">
              <a:buFont typeface="Wingdings" panose="05000000000000000000" pitchFamily="2" charset="2"/>
              <a:buChar char="§"/>
            </a:pPr>
            <a:r>
              <a:rPr lang="en-US" sz="2400" dirty="0">
                <a:solidFill>
                  <a:schemeClr val="tx2">
                    <a:lumMod val="75000"/>
                  </a:schemeClr>
                </a:solidFill>
                <a:latin typeface="Arial" panose="020B0604020202020204" pitchFamily="34" charset="0"/>
                <a:cs typeface="Arial" panose="020B0604020202020204" pitchFamily="34" charset="0"/>
              </a:rPr>
              <a:t>RAASA and the UNHCR collaborated on identifying suitable topics to ensure that all new Members are appropriately equipped to adjudicate and finalize on all cases in accordance with the best practices.</a:t>
            </a:r>
          </a:p>
          <a:p>
            <a:pPr marL="0" indent="0" algn="just">
              <a:buNone/>
            </a:pPr>
            <a:endParaRPr lang="en-US" sz="24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400" dirty="0" smtClean="0">
                <a:solidFill>
                  <a:schemeClr val="tx2">
                    <a:lumMod val="75000"/>
                  </a:schemeClr>
                </a:solidFill>
                <a:latin typeface="Arial" panose="020B0604020202020204" pitchFamily="34" charset="0"/>
                <a:cs typeface="Arial" panose="020B0604020202020204" pitchFamily="34" charset="0"/>
              </a:rPr>
              <a:t>More </a:t>
            </a:r>
            <a:r>
              <a:rPr lang="en-US" sz="2400" dirty="0">
                <a:solidFill>
                  <a:schemeClr val="tx2">
                    <a:lumMod val="75000"/>
                  </a:schemeClr>
                </a:solidFill>
                <a:latin typeface="Arial" panose="020B0604020202020204" pitchFamily="34" charset="0"/>
                <a:cs typeface="Arial" panose="020B0604020202020204" pitchFamily="34" charset="0"/>
              </a:rPr>
              <a:t>training of Members is forthcoming on 19-21 September 2022,  from the Judicial Institute for Africa (JIFA) relating to Administrative and Constitutional law, Judicial Reviews as well as Decision Writing.</a:t>
            </a:r>
          </a:p>
          <a:p>
            <a:pPr marL="0" indent="0" algn="just">
              <a:buNone/>
            </a:pPr>
            <a:endParaRPr lang="en-US" sz="24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400" dirty="0">
                <a:solidFill>
                  <a:schemeClr val="tx2">
                    <a:lumMod val="75000"/>
                  </a:schemeClr>
                </a:solidFill>
                <a:latin typeface="Arial" panose="020B0604020202020204" pitchFamily="34" charset="0"/>
                <a:cs typeface="Arial" panose="020B0604020202020204" pitchFamily="34" charset="0"/>
              </a:rPr>
              <a:t>RAASA has also extended an invite to the South African Judicial Education Institute (SAJEI) through the Judge President of Gauteng Division of the High Court who also sits as the President of the International Association of Refugee and Migration Judges (IARMJ), to offer training to its Members. RAASA’s request was received with warm hands.</a:t>
            </a:r>
          </a:p>
          <a:p>
            <a:pPr algn="just">
              <a:buFont typeface="Wingdings" panose="05000000000000000000" pitchFamily="2" charset="2"/>
              <a:buChar char="§"/>
            </a:pPr>
            <a:endParaRPr lang="en-ZA" sz="2400" dirty="0">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6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512629"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0"/>
                </a:spcAft>
                <a:buClrTx/>
                <a:buSzTx/>
                <a:buFont typeface="+mj-lt"/>
                <a:buNone/>
                <a:tabLst/>
                <a:defRPr/>
              </a:pPr>
              <a:t>12</a:t>
            </a:fld>
            <a:endParaRPr kumimoji="0" lang="en-US" sz="1800" b="0" i="0" u="none" strike="noStrike" kern="1200" cap="none" spc="0" normalizeH="0" baseline="0" noProof="0" dirty="0">
              <a:ln>
                <a:noFill/>
              </a:ln>
              <a:solidFill>
                <a:schemeClr val="tx2">
                  <a:lumMod val="75000"/>
                </a:schemeClr>
              </a:solidFill>
              <a:effectLst/>
              <a:uLnTx/>
              <a:uFillTx/>
              <a:latin typeface="Calibri"/>
              <a:ea typeface="+mn-ea"/>
              <a:cs typeface="+mn-cs"/>
            </a:endParaRPr>
          </a:p>
        </p:txBody>
      </p:sp>
    </p:spTree>
    <p:extLst>
      <p:ext uri="{BB962C8B-B14F-4D97-AF65-F5344CB8AC3E}">
        <p14:creationId xmlns:p14="http://schemas.microsoft.com/office/powerpoint/2010/main" val="2489423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RECRUITMENT AND APPOINTMENT OF MEMBERS  </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rmAutofit lnSpcReduction="10000"/>
          </a:bodyPr>
          <a:lstStyle/>
          <a:p>
            <a:pPr algn="just">
              <a:buFont typeface="Wingdings" panose="05000000000000000000" pitchFamily="2" charset="2"/>
              <a:buChar char="§"/>
            </a:pPr>
            <a:r>
              <a:rPr lang="en-US" sz="2400" dirty="0">
                <a:solidFill>
                  <a:schemeClr val="tx2">
                    <a:lumMod val="75000"/>
                  </a:schemeClr>
                </a:solidFill>
                <a:latin typeface="Arial" panose="020B0604020202020204" pitchFamily="34" charset="0"/>
                <a:cs typeface="Arial" panose="020B0604020202020204" pitchFamily="34" charset="0"/>
              </a:rPr>
              <a:t>The first group of members came on board in June 2021, the second group joined in July whilst the last group came on board in August 2021 to bring together a total of 31 members of the envisaged 36. </a:t>
            </a:r>
          </a:p>
          <a:p>
            <a:pPr marL="0" indent="0" algn="just">
              <a:buNone/>
            </a:pPr>
            <a:endParaRPr lang="en-US" sz="24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400" dirty="0">
                <a:solidFill>
                  <a:schemeClr val="tx2">
                    <a:lumMod val="75000"/>
                  </a:schemeClr>
                </a:solidFill>
                <a:latin typeface="Arial" panose="020B0604020202020204" pitchFamily="34" charset="0"/>
                <a:cs typeface="Arial" panose="020B0604020202020204" pitchFamily="34" charset="0"/>
              </a:rPr>
              <a:t>Out of the 31 members, five members have since resigned between the period 01 January 2022 and August 2022. As things stand, we currently have 26 members. </a:t>
            </a:r>
          </a:p>
          <a:p>
            <a:pPr marL="0" indent="0" algn="just">
              <a:buNone/>
            </a:pPr>
            <a:endParaRPr lang="en-US" sz="24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400" dirty="0">
                <a:solidFill>
                  <a:schemeClr val="tx2">
                    <a:lumMod val="75000"/>
                  </a:schemeClr>
                </a:solidFill>
                <a:latin typeface="Arial" panose="020B0604020202020204" pitchFamily="34" charset="0"/>
                <a:cs typeface="Arial" panose="020B0604020202020204" pitchFamily="34" charset="0"/>
              </a:rPr>
              <a:t>The process for recruitment of the 10 outstanding members has commenced and shortlisting of suitable candidates is scheduled for 23 September </a:t>
            </a:r>
            <a:r>
              <a:rPr lang="en-US" sz="2400" dirty="0" smtClean="0">
                <a:solidFill>
                  <a:schemeClr val="tx2">
                    <a:lumMod val="75000"/>
                  </a:schemeClr>
                </a:solidFill>
                <a:latin typeface="Arial" panose="020B0604020202020204" pitchFamily="34" charset="0"/>
                <a:cs typeface="Arial" panose="020B0604020202020204" pitchFamily="34" charset="0"/>
              </a:rPr>
              <a:t>2022.This </a:t>
            </a:r>
            <a:r>
              <a:rPr lang="en-US" sz="2400" dirty="0">
                <a:solidFill>
                  <a:schemeClr val="tx2">
                    <a:lumMod val="75000"/>
                  </a:schemeClr>
                </a:solidFill>
                <a:latin typeface="Arial" panose="020B0604020202020204" pitchFamily="34" charset="0"/>
                <a:cs typeface="Arial" panose="020B0604020202020204" pitchFamily="34" charset="0"/>
              </a:rPr>
              <a:t>will increase the capacity from 26 to 36 members.</a:t>
            </a:r>
            <a:endParaRPr lang="en-ZA" sz="24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400" dirty="0">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6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512629"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0"/>
                </a:spcAft>
                <a:buClrTx/>
                <a:buSzTx/>
                <a:buFont typeface="+mj-lt"/>
                <a:buNone/>
                <a:tabLst/>
                <a:defRPr/>
              </a:pPr>
              <a:t>13</a:t>
            </a:fld>
            <a:endParaRPr kumimoji="0" lang="en-US" sz="1800" b="0" i="0" u="none" strike="noStrike" kern="1200" cap="none" spc="0" normalizeH="0" baseline="0" noProof="0" dirty="0">
              <a:ln>
                <a:noFill/>
              </a:ln>
              <a:solidFill>
                <a:schemeClr val="tx2">
                  <a:lumMod val="75000"/>
                </a:schemeClr>
              </a:solidFill>
              <a:effectLst/>
              <a:uLnTx/>
              <a:uFillTx/>
              <a:latin typeface="Calibri"/>
              <a:ea typeface="+mn-ea"/>
              <a:cs typeface="+mn-cs"/>
            </a:endParaRPr>
          </a:p>
        </p:txBody>
      </p:sp>
    </p:spTree>
    <p:extLst>
      <p:ext uri="{BB962C8B-B14F-4D97-AF65-F5344CB8AC3E}">
        <p14:creationId xmlns:p14="http://schemas.microsoft.com/office/powerpoint/2010/main" val="3700060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CAPACITATION OF RAASA </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rmAutofit/>
          </a:bodyPr>
          <a:lstStyle/>
          <a:p>
            <a:pPr algn="just">
              <a:buFont typeface="Wingdings" panose="05000000000000000000" pitchFamily="2" charset="2"/>
              <a:buChar char="§"/>
            </a:pPr>
            <a:r>
              <a:rPr lang="en-US" sz="2000" dirty="0">
                <a:solidFill>
                  <a:schemeClr val="tx2">
                    <a:lumMod val="75000"/>
                  </a:schemeClr>
                </a:solidFill>
                <a:latin typeface="Arial" panose="020B0604020202020204" pitchFamily="34" charset="0"/>
                <a:cs typeface="Arial" panose="020B0604020202020204" pitchFamily="34" charset="0"/>
              </a:rPr>
              <a:t>There are also permanent appointments for RAASA HO. These include the Office Manager position who started in January 2022 and three Appeal Clerks who started in December 2021 and January 2022. </a:t>
            </a:r>
          </a:p>
          <a:p>
            <a:pPr marL="0" indent="0" algn="just">
              <a:buNone/>
            </a:pPr>
            <a:endParaRPr lang="en-ZA"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000" dirty="0">
                <a:solidFill>
                  <a:schemeClr val="tx2">
                    <a:lumMod val="75000"/>
                  </a:schemeClr>
                </a:solidFill>
                <a:latin typeface="Arial" panose="020B0604020202020204" pitchFamily="34" charset="0"/>
                <a:cs typeface="Arial" panose="020B0604020202020204" pitchFamily="34" charset="0"/>
              </a:rPr>
              <a:t>Pending processes include the crucial appointments of a Researcher, who will be responsible for research and assisting Members in all the  </a:t>
            </a:r>
            <a:r>
              <a:rPr lang="en-US" sz="2000" dirty="0" smtClean="0">
                <a:solidFill>
                  <a:schemeClr val="tx2">
                    <a:lumMod val="75000"/>
                  </a:schemeClr>
                </a:solidFill>
                <a:latin typeface="Arial" panose="020B0604020202020204" pitchFamily="34" charset="0"/>
                <a:cs typeface="Arial" panose="020B0604020202020204" pitchFamily="34" charset="0"/>
              </a:rPr>
              <a:t>Regions</a:t>
            </a:r>
            <a:r>
              <a:rPr lang="en-US" sz="2000" dirty="0">
                <a:solidFill>
                  <a:schemeClr val="tx2">
                    <a:lumMod val="75000"/>
                  </a:schemeClr>
                </a:solidFill>
                <a:latin typeface="Arial" panose="020B0604020202020204" pitchFamily="34" charset="0"/>
                <a:cs typeface="Arial" panose="020B0604020202020204" pitchFamily="34" charset="0"/>
              </a:rPr>
              <a:t>, and the appointment of two Refugee Appeal Officers or Case Workers to assist the Members administratively. </a:t>
            </a:r>
          </a:p>
          <a:p>
            <a:pPr marL="0" indent="0" algn="just">
              <a:buNone/>
            </a:pPr>
            <a:endParaRPr lang="en-US"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000" dirty="0">
                <a:solidFill>
                  <a:schemeClr val="tx2">
                    <a:lumMod val="75000"/>
                  </a:schemeClr>
                </a:solidFill>
                <a:latin typeface="Arial" panose="020B0604020202020204" pitchFamily="34" charset="0"/>
                <a:cs typeface="Arial" panose="020B0604020202020204" pitchFamily="34" charset="0"/>
              </a:rPr>
              <a:t>In the forth coming weeks, we expect to recruit a Project Manager as the previous incumbent has resigned to pursue other career interests.</a:t>
            </a:r>
          </a:p>
          <a:p>
            <a:pPr marL="0" indent="0" algn="just">
              <a:buNone/>
            </a:pPr>
            <a:endParaRPr lang="en-ZA" sz="20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131840"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14</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729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CAPACITATION OF RAASA (Cont.) </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rmAutofit/>
          </a:bodyPr>
          <a:lstStyle/>
          <a:p>
            <a:pPr algn="just">
              <a:buFont typeface="Wingdings" panose="05000000000000000000" pitchFamily="2" charset="2"/>
              <a:buChar char="§"/>
            </a:pPr>
            <a:r>
              <a:rPr lang="en-US" sz="2000" dirty="0">
                <a:solidFill>
                  <a:schemeClr val="tx2">
                    <a:lumMod val="75000"/>
                  </a:schemeClr>
                </a:solidFill>
                <a:latin typeface="Arial" panose="020B0604020202020204" pitchFamily="34" charset="0"/>
                <a:cs typeface="Arial" panose="020B0604020202020204" pitchFamily="34" charset="0"/>
              </a:rPr>
              <a:t>RAASA has received nine (9) </a:t>
            </a:r>
            <a:r>
              <a:rPr lang="en-US" sz="2000" dirty="0" smtClean="0">
                <a:solidFill>
                  <a:schemeClr val="tx2">
                    <a:lumMod val="75000"/>
                  </a:schemeClr>
                </a:solidFill>
                <a:latin typeface="Arial" panose="020B0604020202020204" pitchFamily="34" charset="0"/>
                <a:cs typeface="Arial" panose="020B0604020202020204" pitchFamily="34" charset="0"/>
              </a:rPr>
              <a:t>graduates who </a:t>
            </a:r>
            <a:r>
              <a:rPr lang="en-US" sz="2000" dirty="0">
                <a:solidFill>
                  <a:schemeClr val="tx2">
                    <a:lumMod val="75000"/>
                  </a:schemeClr>
                </a:solidFill>
                <a:latin typeface="Arial" panose="020B0604020202020204" pitchFamily="34" charset="0"/>
                <a:cs typeface="Arial" panose="020B0604020202020204" pitchFamily="34" charset="0"/>
              </a:rPr>
              <a:t>have been appointed as </a:t>
            </a:r>
            <a:r>
              <a:rPr lang="en-US" sz="2000" dirty="0" smtClean="0">
                <a:solidFill>
                  <a:schemeClr val="tx2">
                    <a:lumMod val="75000"/>
                  </a:schemeClr>
                </a:solidFill>
                <a:latin typeface="Arial" panose="020B0604020202020204" pitchFamily="34" charset="0"/>
                <a:cs typeface="Arial" panose="020B0604020202020204" pitchFamily="34" charset="0"/>
              </a:rPr>
              <a:t>graduate learners to </a:t>
            </a:r>
            <a:r>
              <a:rPr lang="en-US" sz="2000" dirty="0">
                <a:solidFill>
                  <a:schemeClr val="tx2">
                    <a:lumMod val="75000"/>
                  </a:schemeClr>
                </a:solidFill>
                <a:latin typeface="Arial" panose="020B0604020202020204" pitchFamily="34" charset="0"/>
                <a:cs typeface="Arial" panose="020B0604020202020204" pitchFamily="34" charset="0"/>
              </a:rPr>
              <a:t>support RAASA. All the </a:t>
            </a:r>
            <a:r>
              <a:rPr lang="en-US" sz="2000" dirty="0" smtClean="0">
                <a:solidFill>
                  <a:schemeClr val="tx2">
                    <a:lumMod val="75000"/>
                  </a:schemeClr>
                </a:solidFill>
                <a:latin typeface="Arial" panose="020B0604020202020204" pitchFamily="34" charset="0"/>
                <a:cs typeface="Arial" panose="020B0604020202020204" pitchFamily="34" charset="0"/>
              </a:rPr>
              <a:t>graduate learners </a:t>
            </a:r>
            <a:r>
              <a:rPr lang="en-US" sz="2000" dirty="0">
                <a:solidFill>
                  <a:schemeClr val="tx2">
                    <a:lumMod val="75000"/>
                  </a:schemeClr>
                </a:solidFill>
                <a:latin typeface="Arial" panose="020B0604020202020204" pitchFamily="34" charset="0"/>
                <a:cs typeface="Arial" panose="020B0604020202020204" pitchFamily="34" charset="0"/>
              </a:rPr>
              <a:t>are based in the Gauteng Province and designated at RAASA Head Office and Desmond Tutu RRO. Out of nine </a:t>
            </a:r>
            <a:r>
              <a:rPr lang="en-US" sz="2000" dirty="0" smtClean="0">
                <a:solidFill>
                  <a:schemeClr val="tx2">
                    <a:lumMod val="75000"/>
                  </a:schemeClr>
                </a:solidFill>
                <a:latin typeface="Arial" panose="020B0604020202020204" pitchFamily="34" charset="0"/>
                <a:cs typeface="Arial" panose="020B0604020202020204" pitchFamily="34" charset="0"/>
              </a:rPr>
              <a:t>graduate learners </a:t>
            </a:r>
            <a:r>
              <a:rPr lang="en-US" sz="2000" dirty="0">
                <a:solidFill>
                  <a:schemeClr val="tx2">
                    <a:lumMod val="75000"/>
                  </a:schemeClr>
                </a:solidFill>
                <a:latin typeface="Arial" panose="020B0604020202020204" pitchFamily="34" charset="0"/>
                <a:cs typeface="Arial" panose="020B0604020202020204" pitchFamily="34" charset="0"/>
              </a:rPr>
              <a:t>three have </a:t>
            </a:r>
            <a:r>
              <a:rPr lang="en-US" sz="2000" dirty="0" smtClean="0">
                <a:solidFill>
                  <a:schemeClr val="tx2">
                    <a:lumMod val="75000"/>
                  </a:schemeClr>
                </a:solidFill>
                <a:latin typeface="Arial" panose="020B0604020202020204" pitchFamily="34" charset="0"/>
                <a:cs typeface="Arial" panose="020B0604020202020204" pitchFamily="34" charset="0"/>
              </a:rPr>
              <a:t>since resigned </a:t>
            </a:r>
            <a:r>
              <a:rPr lang="en-US" sz="2000" dirty="0">
                <a:solidFill>
                  <a:schemeClr val="tx2">
                    <a:lumMod val="75000"/>
                  </a:schemeClr>
                </a:solidFill>
                <a:latin typeface="Arial" panose="020B0604020202020204" pitchFamily="34" charset="0"/>
                <a:cs typeface="Arial" panose="020B0604020202020204" pitchFamily="34" charset="0"/>
              </a:rPr>
              <a:t>to </a:t>
            </a:r>
            <a:r>
              <a:rPr lang="en-US" sz="2000" dirty="0" smtClean="0">
                <a:solidFill>
                  <a:schemeClr val="tx2">
                    <a:lumMod val="75000"/>
                  </a:schemeClr>
                </a:solidFill>
                <a:latin typeface="Arial" panose="020B0604020202020204" pitchFamily="34" charset="0"/>
                <a:cs typeface="Arial" panose="020B0604020202020204" pitchFamily="34" charset="0"/>
              </a:rPr>
              <a:t>pursue </a:t>
            </a:r>
            <a:r>
              <a:rPr lang="en-US" sz="2000" dirty="0">
                <a:solidFill>
                  <a:schemeClr val="tx2">
                    <a:lumMod val="75000"/>
                  </a:schemeClr>
                </a:solidFill>
                <a:latin typeface="Arial" panose="020B0604020202020204" pitchFamily="34" charset="0"/>
                <a:cs typeface="Arial" panose="020B0604020202020204" pitchFamily="34" charset="0"/>
              </a:rPr>
              <a:t>other career interests. </a:t>
            </a:r>
            <a:endParaRPr lang="en-ZA" sz="20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ZA"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000" dirty="0" smtClean="0">
                <a:solidFill>
                  <a:schemeClr val="tx2">
                    <a:lumMod val="75000"/>
                  </a:schemeClr>
                </a:solidFill>
                <a:latin typeface="Arial" panose="020B0604020202020204" pitchFamily="34" charset="0"/>
                <a:cs typeface="Arial" panose="020B0604020202020204" pitchFamily="34" charset="0"/>
              </a:rPr>
              <a:t>RAASA has now received 12 interns from SASSETA, the majority of which are LLB graduates, and are based in all the Regions (2 interns per Region). </a:t>
            </a:r>
          </a:p>
          <a:p>
            <a:pPr marL="0" indent="0" algn="just">
              <a:buNone/>
            </a:pPr>
            <a:endParaRPr lang="en-US"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000" dirty="0" smtClean="0">
                <a:solidFill>
                  <a:schemeClr val="tx2">
                    <a:lumMod val="75000"/>
                  </a:schemeClr>
                </a:solidFill>
                <a:latin typeface="Arial" panose="020B0604020202020204" pitchFamily="34" charset="0"/>
                <a:cs typeface="Arial" panose="020B0604020202020204" pitchFamily="34" charset="0"/>
              </a:rPr>
              <a:t>The interns will assist members with their day to day administrative work to fast track the hearing and finalization of the appeals.   </a:t>
            </a:r>
          </a:p>
          <a:p>
            <a:pPr algn="just">
              <a:buFont typeface="Wingdings" panose="05000000000000000000" pitchFamily="2" charset="2"/>
              <a:buChar char="§"/>
            </a:pPr>
            <a:endParaRPr lang="en-US"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US"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000" dirty="0">
              <a:solidFill>
                <a:schemeClr val="tx2">
                  <a:lumMod val="7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131840"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15</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5118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COMMUNICATIONS AND OUTREACH </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Autofit/>
          </a:bodyPr>
          <a:lstStyle/>
          <a:p>
            <a:pPr algn="just">
              <a:buFont typeface="Wingdings" panose="05000000000000000000" pitchFamily="2" charset="2"/>
              <a:buChar char="§"/>
            </a:pPr>
            <a:r>
              <a:rPr lang="en-US" sz="1900" dirty="0">
                <a:solidFill>
                  <a:schemeClr val="tx2">
                    <a:lumMod val="75000"/>
                  </a:schemeClr>
                </a:solidFill>
                <a:latin typeface="Arial" panose="020B0604020202020204" pitchFamily="34" charset="0"/>
                <a:cs typeface="Arial" panose="020B0604020202020204" pitchFamily="34" charset="0"/>
              </a:rPr>
              <a:t>Development of materials in various languages </a:t>
            </a:r>
            <a:r>
              <a:rPr lang="en-US" sz="1900" dirty="0" smtClean="0">
                <a:solidFill>
                  <a:schemeClr val="tx2">
                    <a:lumMod val="75000"/>
                  </a:schemeClr>
                </a:solidFill>
                <a:latin typeface="Arial" panose="020B0604020202020204" pitchFamily="34" charset="0"/>
                <a:cs typeface="Arial" panose="020B0604020202020204" pitchFamily="34" charset="0"/>
              </a:rPr>
              <a:t>is vital to </a:t>
            </a:r>
            <a:r>
              <a:rPr lang="en-US" sz="1900" dirty="0">
                <a:solidFill>
                  <a:schemeClr val="tx2">
                    <a:lumMod val="75000"/>
                  </a:schemeClr>
                </a:solidFill>
                <a:latin typeface="Arial" panose="020B0604020202020204" pitchFamily="34" charset="0"/>
                <a:cs typeface="Arial" panose="020B0604020202020204" pitchFamily="34" charset="0"/>
              </a:rPr>
              <a:t>explain the appeal process </a:t>
            </a:r>
            <a:r>
              <a:rPr lang="en-US" sz="1900" dirty="0" smtClean="0">
                <a:solidFill>
                  <a:schemeClr val="tx2">
                    <a:lumMod val="75000"/>
                  </a:schemeClr>
                </a:solidFill>
                <a:latin typeface="Arial" panose="020B0604020202020204" pitchFamily="34" charset="0"/>
                <a:cs typeface="Arial" panose="020B0604020202020204" pitchFamily="34" charset="0"/>
              </a:rPr>
              <a:t>to asylum seekers. </a:t>
            </a:r>
          </a:p>
          <a:p>
            <a:pPr algn="just">
              <a:buFont typeface="Wingdings" panose="05000000000000000000" pitchFamily="2" charset="2"/>
              <a:buChar char="§"/>
            </a:pPr>
            <a:endParaRPr lang="en-US" sz="19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1900" dirty="0" smtClean="0">
                <a:solidFill>
                  <a:schemeClr val="tx2">
                    <a:lumMod val="75000"/>
                  </a:schemeClr>
                </a:solidFill>
                <a:latin typeface="Arial" panose="020B0604020202020204" pitchFamily="34" charset="0"/>
                <a:cs typeface="Arial" panose="020B0604020202020204" pitchFamily="34" charset="0"/>
              </a:rPr>
              <a:t>The materials may </a:t>
            </a:r>
            <a:r>
              <a:rPr lang="en-US" sz="1900" dirty="0">
                <a:solidFill>
                  <a:schemeClr val="tx2">
                    <a:lumMod val="75000"/>
                  </a:schemeClr>
                </a:solidFill>
                <a:latin typeface="Arial" panose="020B0604020202020204" pitchFamily="34" charset="0"/>
                <a:cs typeface="Arial" panose="020B0604020202020204" pitchFamily="34" charset="0"/>
              </a:rPr>
              <a:t>be available through various modalities including hard </a:t>
            </a:r>
            <a:r>
              <a:rPr lang="en-US" sz="1900" dirty="0" smtClean="0">
                <a:solidFill>
                  <a:schemeClr val="tx2">
                    <a:lumMod val="75000"/>
                  </a:schemeClr>
                </a:solidFill>
                <a:latin typeface="Arial" panose="020B0604020202020204" pitchFamily="34" charset="0"/>
                <a:cs typeface="Arial" panose="020B0604020202020204" pitchFamily="34" charset="0"/>
              </a:rPr>
              <a:t>copy pamphlets, </a:t>
            </a:r>
            <a:r>
              <a:rPr lang="en-US" sz="1900" dirty="0">
                <a:solidFill>
                  <a:schemeClr val="tx2">
                    <a:lumMod val="75000"/>
                  </a:schemeClr>
                </a:solidFill>
                <a:latin typeface="Arial" panose="020B0604020202020204" pitchFamily="34" charset="0"/>
                <a:cs typeface="Arial" panose="020B0604020202020204" pitchFamily="34" charset="0"/>
              </a:rPr>
              <a:t>webpage, WhatsApp, Twitter or other forms of social media.  IT tools, such as an online Notice of Appeal, together with the development of RAASA’s Website will assist to enhance RAASA’s accessibility. </a:t>
            </a:r>
          </a:p>
          <a:p>
            <a:pPr marL="0" indent="0" algn="just">
              <a:buNone/>
            </a:pPr>
            <a:endParaRPr lang="en-US" sz="19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1900" dirty="0">
                <a:solidFill>
                  <a:schemeClr val="tx2">
                    <a:lumMod val="75000"/>
                  </a:schemeClr>
                </a:solidFill>
                <a:latin typeface="Arial" panose="020B0604020202020204" pitchFamily="34" charset="0"/>
                <a:cs typeface="Arial" panose="020B0604020202020204" pitchFamily="34" charset="0"/>
              </a:rPr>
              <a:t>Regular outreach to asylum seekers to inform them of the appeal process and their responsibilities </a:t>
            </a:r>
            <a:r>
              <a:rPr lang="en-US" sz="1900" dirty="0" smtClean="0">
                <a:solidFill>
                  <a:schemeClr val="tx2">
                    <a:lumMod val="75000"/>
                  </a:schemeClr>
                </a:solidFill>
                <a:latin typeface="Arial" panose="020B0604020202020204" pitchFamily="34" charset="0"/>
                <a:cs typeface="Arial" panose="020B0604020202020204" pitchFamily="34" charset="0"/>
              </a:rPr>
              <a:t>will </a:t>
            </a:r>
            <a:r>
              <a:rPr lang="en-US" sz="1900" dirty="0">
                <a:solidFill>
                  <a:schemeClr val="tx2">
                    <a:lumMod val="75000"/>
                  </a:schemeClr>
                </a:solidFill>
                <a:latin typeface="Arial" panose="020B0604020202020204" pitchFamily="34" charset="0"/>
                <a:cs typeface="Arial" panose="020B0604020202020204" pitchFamily="34" charset="0"/>
              </a:rPr>
              <a:t>ensure that oral hearings proceed steadily and the Appellants are prepared. </a:t>
            </a:r>
          </a:p>
          <a:p>
            <a:pPr marL="0" indent="0" algn="just">
              <a:buNone/>
            </a:pPr>
            <a:endParaRPr lang="en-US" sz="19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1900" dirty="0">
                <a:solidFill>
                  <a:schemeClr val="tx2">
                    <a:lumMod val="75000"/>
                  </a:schemeClr>
                </a:solidFill>
                <a:latin typeface="Arial" panose="020B0604020202020204" pitchFamily="34" charset="0"/>
                <a:cs typeface="Arial" panose="020B0604020202020204" pitchFamily="34" charset="0"/>
              </a:rPr>
              <a:t> Regular stakeholder interaction is crucial to keep the </a:t>
            </a:r>
            <a:r>
              <a:rPr lang="en-US" sz="1900" dirty="0" smtClean="0">
                <a:solidFill>
                  <a:schemeClr val="tx2">
                    <a:lumMod val="75000"/>
                  </a:schemeClr>
                </a:solidFill>
                <a:latin typeface="Arial" panose="020B0604020202020204" pitchFamily="34" charset="0"/>
                <a:cs typeface="Arial" panose="020B0604020202020204" pitchFamily="34" charset="0"/>
              </a:rPr>
              <a:t>communities </a:t>
            </a:r>
            <a:r>
              <a:rPr lang="en-US" sz="1900" dirty="0">
                <a:solidFill>
                  <a:schemeClr val="tx2">
                    <a:lumMod val="75000"/>
                  </a:schemeClr>
                </a:solidFill>
                <a:latin typeface="Arial" panose="020B0604020202020204" pitchFamily="34" charset="0"/>
                <a:cs typeface="Arial" panose="020B0604020202020204" pitchFamily="34" charset="0"/>
              </a:rPr>
              <a:t>informed about activities at the RAASA.</a:t>
            </a:r>
          </a:p>
          <a:p>
            <a:pPr marL="0" indent="0" algn="just">
              <a:buNone/>
            </a:pPr>
            <a:endParaRPr lang="en-US"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0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419872"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16</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8294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COMMUNICATIONS AND OUTREACH (Cont.) </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Autofit/>
          </a:bodyPr>
          <a:lstStyle/>
          <a:p>
            <a:pPr algn="just">
              <a:buFont typeface="Wingdings" panose="05000000000000000000" pitchFamily="2" charset="2"/>
              <a:buChar char="§"/>
            </a:pPr>
            <a:r>
              <a:rPr lang="en-US" sz="1800" dirty="0">
                <a:solidFill>
                  <a:schemeClr val="tx2">
                    <a:lumMod val="75000"/>
                  </a:schemeClr>
                </a:solidFill>
                <a:latin typeface="Arial" panose="020B0604020202020204" pitchFamily="34" charset="0"/>
                <a:cs typeface="Arial" panose="020B0604020202020204" pitchFamily="34" charset="0"/>
              </a:rPr>
              <a:t>RAASA has developed a Brochure and a Factsheet which </a:t>
            </a:r>
            <a:r>
              <a:rPr lang="en-US" sz="1800" dirty="0" smtClean="0">
                <a:solidFill>
                  <a:schemeClr val="tx2">
                    <a:lumMod val="75000"/>
                  </a:schemeClr>
                </a:solidFill>
                <a:latin typeface="Arial" panose="020B0604020202020204" pitchFamily="34" charset="0"/>
                <a:cs typeface="Arial" panose="020B0604020202020204" pitchFamily="34" charset="0"/>
              </a:rPr>
              <a:t>we are currently distributing to asylum seekers, Regional Offices, NGOs </a:t>
            </a:r>
            <a:r>
              <a:rPr lang="en-US" sz="1800" dirty="0">
                <a:solidFill>
                  <a:schemeClr val="tx2">
                    <a:lumMod val="75000"/>
                  </a:schemeClr>
                </a:solidFill>
                <a:latin typeface="Arial" panose="020B0604020202020204" pitchFamily="34" charset="0"/>
                <a:cs typeface="Arial" panose="020B0604020202020204" pitchFamily="34" charset="0"/>
              </a:rPr>
              <a:t>and other stakeholders. </a:t>
            </a:r>
            <a:endParaRPr lang="en-US" sz="18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US" sz="18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1800" dirty="0" smtClean="0">
                <a:solidFill>
                  <a:schemeClr val="tx2">
                    <a:lumMod val="75000"/>
                  </a:schemeClr>
                </a:solidFill>
                <a:latin typeface="Arial" panose="020B0604020202020204" pitchFamily="34" charset="0"/>
                <a:cs typeface="Arial" panose="020B0604020202020204" pitchFamily="34" charset="0"/>
              </a:rPr>
              <a:t>A </a:t>
            </a:r>
            <a:r>
              <a:rPr lang="en-US" sz="1800" dirty="0">
                <a:solidFill>
                  <a:schemeClr val="tx2">
                    <a:lumMod val="75000"/>
                  </a:schemeClr>
                </a:solidFill>
                <a:latin typeface="Arial" panose="020B0604020202020204" pitchFamily="34" charset="0"/>
                <a:cs typeface="Arial" panose="020B0604020202020204" pitchFamily="34" charset="0"/>
              </a:rPr>
              <a:t>stakeholder engagement was held in February 2022 to introduce the </a:t>
            </a:r>
            <a:r>
              <a:rPr lang="en-US" sz="1800" dirty="0" smtClean="0">
                <a:solidFill>
                  <a:schemeClr val="tx2">
                    <a:lumMod val="75000"/>
                  </a:schemeClr>
                </a:solidFill>
                <a:latin typeface="Arial" panose="020B0604020202020204" pitchFamily="34" charset="0"/>
                <a:cs typeface="Arial" panose="020B0604020202020204" pitchFamily="34" charset="0"/>
              </a:rPr>
              <a:t>Project </a:t>
            </a:r>
            <a:r>
              <a:rPr lang="en-US" sz="1800" dirty="0">
                <a:solidFill>
                  <a:schemeClr val="tx2">
                    <a:lumMod val="75000"/>
                  </a:schemeClr>
                </a:solidFill>
                <a:latin typeface="Arial" panose="020B0604020202020204" pitchFamily="34" charset="0"/>
                <a:cs typeface="Arial" panose="020B0604020202020204" pitchFamily="34" charset="0"/>
              </a:rPr>
              <a:t>and inform the refugee community of their expected role and need for cooperation for smooth running of the </a:t>
            </a:r>
            <a:r>
              <a:rPr lang="en-US" sz="1800" dirty="0" smtClean="0">
                <a:solidFill>
                  <a:schemeClr val="tx2">
                    <a:lumMod val="75000"/>
                  </a:schemeClr>
                </a:solidFill>
                <a:latin typeface="Arial" panose="020B0604020202020204" pitchFamily="34" charset="0"/>
                <a:cs typeface="Arial" panose="020B0604020202020204" pitchFamily="34" charset="0"/>
              </a:rPr>
              <a:t>Project</a:t>
            </a:r>
            <a:r>
              <a:rPr lang="en-US" sz="1800" dirty="0">
                <a:solidFill>
                  <a:schemeClr val="tx2">
                    <a:lumMod val="75000"/>
                  </a:schemeClr>
                </a:solidFill>
                <a:latin typeface="Arial" panose="020B0604020202020204" pitchFamily="34" charset="0"/>
                <a:cs typeface="Arial" panose="020B0604020202020204" pitchFamily="34" charset="0"/>
              </a:rPr>
              <a:t>. </a:t>
            </a:r>
            <a:endParaRPr lang="en-US" sz="18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US" sz="18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1800" dirty="0" smtClean="0">
                <a:solidFill>
                  <a:schemeClr val="tx2">
                    <a:lumMod val="75000"/>
                  </a:schemeClr>
                </a:solidFill>
                <a:latin typeface="Arial" panose="020B0604020202020204" pitchFamily="34" charset="0"/>
                <a:cs typeface="Arial" panose="020B0604020202020204" pitchFamily="34" charset="0"/>
              </a:rPr>
              <a:t>Following that, another </a:t>
            </a:r>
            <a:r>
              <a:rPr lang="en-US" sz="1800" dirty="0">
                <a:solidFill>
                  <a:schemeClr val="tx2">
                    <a:lumMod val="75000"/>
                  </a:schemeClr>
                </a:solidFill>
                <a:latin typeface="Arial" panose="020B0604020202020204" pitchFamily="34" charset="0"/>
                <a:cs typeface="Arial" panose="020B0604020202020204" pitchFamily="34" charset="0"/>
              </a:rPr>
              <a:t>stakeholder engagement </a:t>
            </a:r>
            <a:r>
              <a:rPr lang="en-US" sz="1800" dirty="0" smtClean="0">
                <a:solidFill>
                  <a:schemeClr val="tx2">
                    <a:lumMod val="75000"/>
                  </a:schemeClr>
                </a:solidFill>
                <a:latin typeface="Arial" panose="020B0604020202020204" pitchFamily="34" charset="0"/>
                <a:cs typeface="Arial" panose="020B0604020202020204" pitchFamily="34" charset="0"/>
              </a:rPr>
              <a:t>was held </a:t>
            </a:r>
            <a:r>
              <a:rPr lang="en-US" sz="1800" dirty="0">
                <a:solidFill>
                  <a:schemeClr val="tx2">
                    <a:lumMod val="75000"/>
                  </a:schemeClr>
                </a:solidFill>
                <a:latin typeface="Arial" panose="020B0604020202020204" pitchFamily="34" charset="0"/>
                <a:cs typeface="Arial" panose="020B0604020202020204" pitchFamily="34" charset="0"/>
              </a:rPr>
              <a:t>in May 2022. More of these engagements are on the pipeline as information sharing exercises. </a:t>
            </a:r>
            <a:endParaRPr lang="en-US" sz="18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US" sz="18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1800" dirty="0" smtClean="0">
                <a:solidFill>
                  <a:schemeClr val="tx2">
                    <a:lumMod val="75000"/>
                  </a:schemeClr>
                </a:solidFill>
                <a:latin typeface="Arial" panose="020B0604020202020204" pitchFamily="34" charset="0"/>
                <a:cs typeface="Arial" panose="020B0604020202020204" pitchFamily="34" charset="0"/>
              </a:rPr>
              <a:t>These </a:t>
            </a:r>
            <a:r>
              <a:rPr lang="en-US" sz="1800" dirty="0">
                <a:solidFill>
                  <a:schemeClr val="tx2">
                    <a:lumMod val="75000"/>
                  </a:schemeClr>
                </a:solidFill>
                <a:latin typeface="Arial" panose="020B0604020202020204" pitchFamily="34" charset="0"/>
                <a:cs typeface="Arial" panose="020B0604020202020204" pitchFamily="34" charset="0"/>
              </a:rPr>
              <a:t>platforms for information can reduce the numerous inquiries that the RAASA receives on a daily basis.  An email for enquiries does exist </a:t>
            </a:r>
            <a:r>
              <a:rPr lang="en-US" sz="1800" u="sng" dirty="0">
                <a:solidFill>
                  <a:schemeClr val="tx2">
                    <a:lumMod val="75000"/>
                  </a:schemeClr>
                </a:solidFill>
                <a:latin typeface="Arial" panose="020B0604020202020204" pitchFamily="34" charset="0"/>
                <a:cs typeface="Arial" panose="020B0604020202020204" pitchFamily="34" charset="0"/>
                <a:hlinkClick r:id="rId2"/>
              </a:rPr>
              <a:t>enquiries.rab@dha.gov.za</a:t>
            </a:r>
            <a:r>
              <a:rPr lang="en-US" sz="1800" dirty="0">
                <a:solidFill>
                  <a:schemeClr val="tx2">
                    <a:lumMod val="75000"/>
                  </a:schemeClr>
                </a:solidFill>
                <a:latin typeface="Arial" panose="020B0604020202020204" pitchFamily="34" charset="0"/>
                <a:cs typeface="Arial" panose="020B0604020202020204" pitchFamily="34" charset="0"/>
              </a:rPr>
              <a:t> and is managed by the Office Manager to ensure that all enquiries are dealt with and recorded. </a:t>
            </a:r>
            <a:endParaRPr lang="en-ZA" sz="18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US"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0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419872"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17</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095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ADJUDICATION STRATEGY  </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Autofit/>
          </a:bodyPr>
          <a:lstStyle/>
          <a:p>
            <a:pPr algn="just">
              <a:buFont typeface="Wingdings" panose="05000000000000000000" pitchFamily="2" charset="2"/>
              <a:buChar char="§"/>
            </a:pPr>
            <a:r>
              <a:rPr lang="en-US" sz="1800" dirty="0">
                <a:solidFill>
                  <a:schemeClr val="tx2">
                    <a:lumMod val="75000"/>
                  </a:schemeClr>
                </a:solidFill>
                <a:latin typeface="Arial" panose="020B0604020202020204" pitchFamily="34" charset="0"/>
                <a:cs typeface="Arial" panose="020B0604020202020204" pitchFamily="34" charset="0"/>
              </a:rPr>
              <a:t>The adjudicative strategy includes tools such as file </a:t>
            </a:r>
            <a:r>
              <a:rPr lang="en-US" sz="1800" dirty="0" smtClean="0">
                <a:solidFill>
                  <a:schemeClr val="tx2">
                    <a:lumMod val="75000"/>
                  </a:schemeClr>
                </a:solidFill>
                <a:latin typeface="Arial" panose="020B0604020202020204" pitchFamily="34" charset="0"/>
                <a:cs typeface="Arial" panose="020B0604020202020204" pitchFamily="34" charset="0"/>
              </a:rPr>
              <a:t>streaming and strategic </a:t>
            </a:r>
            <a:r>
              <a:rPr lang="en-US" sz="1800" dirty="0">
                <a:solidFill>
                  <a:schemeClr val="tx2">
                    <a:lumMod val="75000"/>
                  </a:schemeClr>
                </a:solidFill>
                <a:latin typeface="Arial" panose="020B0604020202020204" pitchFamily="34" charset="0"/>
                <a:cs typeface="Arial" panose="020B0604020202020204" pitchFamily="34" charset="0"/>
              </a:rPr>
              <a:t>Member </a:t>
            </a:r>
            <a:r>
              <a:rPr lang="en-US" sz="1800" dirty="0" smtClean="0">
                <a:solidFill>
                  <a:schemeClr val="tx2">
                    <a:lumMod val="75000"/>
                  </a:schemeClr>
                </a:solidFill>
                <a:latin typeface="Arial" panose="020B0604020202020204" pitchFamily="34" charset="0"/>
                <a:cs typeface="Arial" panose="020B0604020202020204" pitchFamily="34" charset="0"/>
              </a:rPr>
              <a:t>assignment (e.g. assigning certain countries to certain members).  </a:t>
            </a:r>
            <a:r>
              <a:rPr lang="en-US" sz="1800" dirty="0">
                <a:solidFill>
                  <a:schemeClr val="tx2">
                    <a:lumMod val="75000"/>
                  </a:schemeClr>
                </a:solidFill>
                <a:latin typeface="Arial" panose="020B0604020202020204" pitchFamily="34" charset="0"/>
                <a:cs typeface="Arial" panose="020B0604020202020204" pitchFamily="34" charset="0"/>
              </a:rPr>
              <a:t>Effective streaming results in increased productivity and consistency </a:t>
            </a:r>
            <a:r>
              <a:rPr lang="en-US" sz="1800" dirty="0" smtClean="0">
                <a:solidFill>
                  <a:schemeClr val="tx2">
                    <a:lumMod val="75000"/>
                  </a:schemeClr>
                </a:solidFill>
                <a:latin typeface="Arial" panose="020B0604020202020204" pitchFamily="34" charset="0"/>
                <a:cs typeface="Arial" panose="020B0604020202020204" pitchFamily="34" charset="0"/>
              </a:rPr>
              <a:t>in making decisions.</a:t>
            </a:r>
          </a:p>
          <a:p>
            <a:pPr marL="0" indent="0" algn="just">
              <a:buNone/>
            </a:pPr>
            <a:endParaRPr lang="en-US" sz="18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1800" dirty="0" smtClean="0">
                <a:solidFill>
                  <a:schemeClr val="tx2">
                    <a:lumMod val="75000"/>
                  </a:schemeClr>
                </a:solidFill>
                <a:latin typeface="Arial" panose="020B0604020202020204" pitchFamily="34" charset="0"/>
                <a:cs typeface="Arial" panose="020B0604020202020204" pitchFamily="34" charset="0"/>
              </a:rPr>
              <a:t>A </a:t>
            </a:r>
            <a:r>
              <a:rPr lang="en-US" sz="1800" dirty="0">
                <a:solidFill>
                  <a:schemeClr val="tx2">
                    <a:lumMod val="75000"/>
                  </a:schemeClr>
                </a:solidFill>
                <a:latin typeface="Arial" panose="020B0604020202020204" pitchFamily="34" charset="0"/>
                <a:cs typeface="Arial" panose="020B0604020202020204" pitchFamily="34" charset="0"/>
              </a:rPr>
              <a:t>strategic approach to case processing requires streaming cases into categories that are adapted to the needs of the </a:t>
            </a:r>
            <a:r>
              <a:rPr lang="en-US" sz="1800" dirty="0" smtClean="0">
                <a:solidFill>
                  <a:schemeClr val="tx2">
                    <a:lumMod val="75000"/>
                  </a:schemeClr>
                </a:solidFill>
                <a:latin typeface="Arial" panose="020B0604020202020204" pitchFamily="34" charset="0"/>
                <a:cs typeface="Arial" panose="020B0604020202020204" pitchFamily="34" charset="0"/>
              </a:rPr>
              <a:t>operation, that maintains </a:t>
            </a:r>
            <a:r>
              <a:rPr lang="en-US" sz="1800" dirty="0">
                <a:solidFill>
                  <a:schemeClr val="tx2">
                    <a:lumMod val="75000"/>
                  </a:schemeClr>
                </a:solidFill>
                <a:latin typeface="Arial" panose="020B0604020202020204" pitchFamily="34" charset="0"/>
                <a:cs typeface="Arial" panose="020B0604020202020204" pitchFamily="34" charset="0"/>
              </a:rPr>
              <a:t>both efficiency and quality </a:t>
            </a:r>
            <a:r>
              <a:rPr lang="en-US" sz="1800" dirty="0" smtClean="0">
                <a:solidFill>
                  <a:schemeClr val="tx2">
                    <a:lumMod val="75000"/>
                  </a:schemeClr>
                </a:solidFill>
                <a:latin typeface="Arial" panose="020B0604020202020204" pitchFamily="34" charset="0"/>
                <a:cs typeface="Arial" panose="020B0604020202020204" pitchFamily="34" charset="0"/>
              </a:rPr>
              <a:t>decision-making</a:t>
            </a:r>
            <a:r>
              <a:rPr lang="en-US" sz="1800" dirty="0">
                <a:solidFill>
                  <a:schemeClr val="tx2">
                    <a:lumMod val="75000"/>
                  </a:schemeClr>
                </a:solidFill>
                <a:latin typeface="Arial" panose="020B0604020202020204" pitchFamily="34" charset="0"/>
                <a:cs typeface="Arial" panose="020B0604020202020204" pitchFamily="34" charset="0"/>
              </a:rPr>
              <a:t>.  This strategy preserves the integrity of </a:t>
            </a:r>
            <a:r>
              <a:rPr lang="en-US" sz="1800" dirty="0" smtClean="0">
                <a:solidFill>
                  <a:schemeClr val="tx2">
                    <a:lumMod val="75000"/>
                  </a:schemeClr>
                </a:solidFill>
                <a:latin typeface="Arial" panose="020B0604020202020204" pitchFamily="34" charset="0"/>
                <a:cs typeface="Arial" panose="020B0604020202020204" pitchFamily="34" charset="0"/>
              </a:rPr>
              <a:t>decision-maker’s </a:t>
            </a:r>
            <a:r>
              <a:rPr lang="en-US" sz="1800" dirty="0">
                <a:solidFill>
                  <a:schemeClr val="tx2">
                    <a:lumMod val="75000"/>
                  </a:schemeClr>
                </a:solidFill>
                <a:latin typeface="Arial" panose="020B0604020202020204" pitchFamily="34" charset="0"/>
                <a:cs typeface="Arial" panose="020B0604020202020204" pitchFamily="34" charset="0"/>
              </a:rPr>
              <a:t>independence, which is a hallmark of any administrative tribunal</a:t>
            </a:r>
            <a:r>
              <a:rPr lang="en-US" sz="1800" dirty="0" smtClean="0">
                <a:solidFill>
                  <a:schemeClr val="tx2">
                    <a:lumMod val="75000"/>
                  </a:schemeClr>
                </a:solidFill>
                <a:latin typeface="Arial" panose="020B0604020202020204" pitchFamily="34" charset="0"/>
                <a:cs typeface="Arial" panose="020B0604020202020204" pitchFamily="34" charset="0"/>
              </a:rPr>
              <a:t>.</a:t>
            </a:r>
          </a:p>
          <a:p>
            <a:pPr marL="0" indent="0" algn="just">
              <a:buNone/>
            </a:pPr>
            <a:endParaRPr lang="en-US" sz="18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1800" dirty="0">
                <a:solidFill>
                  <a:schemeClr val="tx2">
                    <a:lumMod val="75000"/>
                  </a:schemeClr>
                </a:solidFill>
                <a:latin typeface="Arial" panose="020B0604020202020204" pitchFamily="34" charset="0"/>
                <a:cs typeface="Arial" panose="020B0604020202020204" pitchFamily="34" charset="0"/>
              </a:rPr>
              <a:t>The Adjudication strategy divides the backlog of files into three categories</a:t>
            </a:r>
            <a:r>
              <a:rPr lang="en-US" sz="1800" dirty="0" smtClean="0">
                <a:solidFill>
                  <a:schemeClr val="tx2">
                    <a:lumMod val="75000"/>
                  </a:schemeClr>
                </a:solidFill>
                <a:latin typeface="Arial" panose="020B0604020202020204" pitchFamily="34" charset="0"/>
                <a:cs typeface="Arial" panose="020B0604020202020204" pitchFamily="34" charset="0"/>
              </a:rPr>
              <a:t>: Heritage, Mid-Range and Current appeals. </a:t>
            </a:r>
          </a:p>
          <a:p>
            <a:pPr algn="just">
              <a:buFont typeface="Wingdings" panose="05000000000000000000" pitchFamily="2" charset="2"/>
              <a:buChar char="§"/>
            </a:pPr>
            <a:endParaRPr lang="en-US" sz="18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1800" dirty="0" smtClean="0">
                <a:solidFill>
                  <a:schemeClr val="tx2">
                    <a:lumMod val="75000"/>
                  </a:schemeClr>
                </a:solidFill>
                <a:latin typeface="Arial" panose="020B0604020202020204" pitchFamily="34" charset="0"/>
                <a:cs typeface="Arial" panose="020B0604020202020204" pitchFamily="34" charset="0"/>
              </a:rPr>
              <a:t>It is also within the mandate of RAASA to make paper determinations as an adjudication strategy.  </a:t>
            </a:r>
          </a:p>
          <a:p>
            <a:pPr marL="0" indent="0" algn="just">
              <a:buNone/>
            </a:pPr>
            <a:endParaRPr lang="en-US" sz="1800" dirty="0" smtClean="0">
              <a:solidFill>
                <a:schemeClr val="tx2">
                  <a:lumMod val="7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512629" y="6309320"/>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18</a:t>
            </a:fld>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6508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BACKLOG PROJECT PROGRESS TO DATE   </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Autofit/>
          </a:bodyPr>
          <a:lstStyle/>
          <a:p>
            <a:pPr algn="just">
              <a:lnSpc>
                <a:spcPct val="115000"/>
              </a:lnSpc>
              <a:spcAft>
                <a:spcPts val="0"/>
              </a:spcAft>
              <a:buFont typeface="Wingdings" panose="05000000000000000000" pitchFamily="2" charset="2"/>
              <a:buChar char="§"/>
            </a:pPr>
            <a:r>
              <a:rPr lang="en-US" sz="2000" dirty="0">
                <a:solidFill>
                  <a:schemeClr val="tx2">
                    <a:lumMod val="75000"/>
                  </a:schemeClr>
                </a:solidFill>
                <a:latin typeface="Arial" panose="020B0604020202020204" pitchFamily="34" charset="0"/>
                <a:ea typeface="Times New Roman" panose="02020603050405020304" pitchFamily="18" charset="0"/>
              </a:rPr>
              <a:t>As of 2021, RAASA began allocating files to Members for streaming and recommendation of appropriate adjudication approach towards the finalization of each case.</a:t>
            </a:r>
          </a:p>
          <a:p>
            <a:pPr marL="0" indent="0" algn="just">
              <a:lnSpc>
                <a:spcPct val="115000"/>
              </a:lnSpc>
              <a:spcAft>
                <a:spcPts val="0"/>
              </a:spcAft>
              <a:buNone/>
            </a:pPr>
            <a:endParaRPr lang="en-US" sz="2000" dirty="0">
              <a:solidFill>
                <a:schemeClr val="tx2">
                  <a:lumMod val="75000"/>
                </a:schemeClr>
              </a:solidFill>
              <a:latin typeface="Arial" panose="020B0604020202020204" pitchFamily="34" charset="0"/>
              <a:ea typeface="Times New Roman" panose="02020603050405020304" pitchFamily="18" charset="0"/>
            </a:endParaRPr>
          </a:p>
          <a:p>
            <a:pPr algn="just">
              <a:lnSpc>
                <a:spcPct val="115000"/>
              </a:lnSpc>
              <a:spcAft>
                <a:spcPts val="0"/>
              </a:spcAft>
              <a:buFont typeface="Wingdings" panose="05000000000000000000" pitchFamily="2" charset="2"/>
              <a:buChar char="§"/>
            </a:pPr>
            <a:r>
              <a:rPr lang="en-US" sz="2000" dirty="0">
                <a:solidFill>
                  <a:schemeClr val="tx2">
                    <a:lumMod val="75000"/>
                  </a:schemeClr>
                </a:solidFill>
                <a:latin typeface="Arial" panose="020B0604020202020204" pitchFamily="34" charset="0"/>
                <a:ea typeface="Times New Roman" panose="02020603050405020304" pitchFamily="18" charset="0"/>
              </a:rPr>
              <a:t>It must be noted that the hearings only commenced from 6 December 2021 as RAASA Rules require that Appellants be given a notice of 30 days to prepare for hearings in terms </a:t>
            </a:r>
            <a:r>
              <a:rPr lang="en-US" sz="2000" dirty="0" smtClean="0">
                <a:solidFill>
                  <a:schemeClr val="tx2">
                    <a:lumMod val="75000"/>
                  </a:schemeClr>
                </a:solidFill>
                <a:latin typeface="Arial" panose="020B0604020202020204" pitchFamily="34" charset="0"/>
                <a:ea typeface="Times New Roman" panose="02020603050405020304" pitchFamily="18" charset="0"/>
              </a:rPr>
              <a:t>of its Rules</a:t>
            </a:r>
            <a:r>
              <a:rPr lang="en-US" sz="2000" dirty="0">
                <a:solidFill>
                  <a:schemeClr val="tx2">
                    <a:lumMod val="75000"/>
                  </a:schemeClr>
                </a:solidFill>
                <a:latin typeface="Arial" panose="020B0604020202020204" pitchFamily="34" charset="0"/>
                <a:ea typeface="Times New Roman" panose="02020603050405020304" pitchFamily="18" charset="0"/>
              </a:rPr>
              <a:t>. </a:t>
            </a:r>
          </a:p>
          <a:p>
            <a:pPr marL="0" indent="0" algn="just">
              <a:lnSpc>
                <a:spcPct val="115000"/>
              </a:lnSpc>
              <a:spcAft>
                <a:spcPts val="0"/>
              </a:spcAft>
              <a:buNone/>
            </a:pPr>
            <a:endParaRPr lang="en-US" sz="2000" dirty="0">
              <a:solidFill>
                <a:schemeClr val="tx2">
                  <a:lumMod val="75000"/>
                </a:schemeClr>
              </a:solidFill>
              <a:latin typeface="Arial" panose="020B0604020202020204" pitchFamily="34" charset="0"/>
              <a:ea typeface="Times New Roman" panose="02020603050405020304" pitchFamily="18" charset="0"/>
            </a:endParaRPr>
          </a:p>
          <a:p>
            <a:pPr algn="just">
              <a:lnSpc>
                <a:spcPct val="115000"/>
              </a:lnSpc>
              <a:spcAft>
                <a:spcPts val="0"/>
              </a:spcAft>
              <a:buFont typeface="Wingdings" panose="05000000000000000000" pitchFamily="2" charset="2"/>
              <a:buChar char="§"/>
            </a:pPr>
            <a:r>
              <a:rPr lang="en-US" sz="2000" dirty="0">
                <a:solidFill>
                  <a:schemeClr val="tx2">
                    <a:lumMod val="75000"/>
                  </a:schemeClr>
                </a:solidFill>
                <a:latin typeface="Arial" panose="020B0604020202020204" pitchFamily="34" charset="0"/>
                <a:ea typeface="Times New Roman" panose="02020603050405020304" pitchFamily="18" charset="0"/>
              </a:rPr>
              <a:t>At this stage Statistical Reports include weekly dashboards to track productivity</a:t>
            </a:r>
            <a:r>
              <a:rPr lang="en-US" sz="2000" dirty="0" smtClean="0">
                <a:solidFill>
                  <a:schemeClr val="tx2">
                    <a:lumMod val="75000"/>
                  </a:schemeClr>
                </a:solidFill>
                <a:latin typeface="Arial" panose="020B0604020202020204" pitchFamily="34" charset="0"/>
                <a:ea typeface="Times New Roman" panose="02020603050405020304" pitchFamily="18" charset="0"/>
              </a:rPr>
              <a:t>.</a:t>
            </a:r>
          </a:p>
          <a:p>
            <a:pPr marL="0" indent="0" algn="just">
              <a:lnSpc>
                <a:spcPct val="115000"/>
              </a:lnSpc>
              <a:spcAft>
                <a:spcPts val="0"/>
              </a:spcAft>
              <a:buNone/>
            </a:pPr>
            <a:endParaRPr lang="en-US" sz="2000" dirty="0">
              <a:solidFill>
                <a:schemeClr val="tx2">
                  <a:lumMod val="75000"/>
                </a:schemeClr>
              </a:solidFill>
              <a:latin typeface="Arial" panose="020B0604020202020204" pitchFamily="34" charset="0"/>
              <a:ea typeface="Times New Roman" panose="02020603050405020304" pitchFamily="18" charset="0"/>
            </a:endParaRPr>
          </a:p>
          <a:p>
            <a:pPr algn="just">
              <a:lnSpc>
                <a:spcPct val="115000"/>
              </a:lnSpc>
              <a:spcAft>
                <a:spcPts val="0"/>
              </a:spcAft>
              <a:buFont typeface="Wingdings" panose="05000000000000000000" pitchFamily="2" charset="2"/>
              <a:buChar char="§"/>
            </a:pPr>
            <a:r>
              <a:rPr lang="en-US" sz="2000" dirty="0">
                <a:solidFill>
                  <a:schemeClr val="tx2">
                    <a:lumMod val="75000"/>
                  </a:schemeClr>
                </a:solidFill>
                <a:latin typeface="Arial" panose="020B0604020202020204" pitchFamily="34" charset="0"/>
                <a:ea typeface="Times New Roman" panose="02020603050405020304" pitchFamily="18" charset="0"/>
              </a:rPr>
              <a:t>Case Management System has been developed.</a:t>
            </a:r>
            <a:endParaRPr lang="en-ZA" sz="2400" dirty="0">
              <a:solidFill>
                <a:schemeClr val="tx2">
                  <a:lumMod val="75000"/>
                </a:schemeClr>
              </a:solidFill>
              <a:latin typeface="Times New Roman" panose="02020603050405020304" pitchFamily="18" charset="0"/>
              <a:ea typeface="Times New Roman" panose="02020603050405020304" pitchFamily="18" charset="0"/>
            </a:endParaRPr>
          </a:p>
          <a:p>
            <a:pPr marL="0" indent="0" algn="just">
              <a:buNone/>
            </a:pPr>
            <a:endParaRPr lang="en-ZA" sz="20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563888"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0"/>
                </a:spcAft>
                <a:buClrTx/>
                <a:buSzTx/>
                <a:buFont typeface="+mj-lt"/>
                <a:buNone/>
                <a:tabLst/>
                <a:defRPr/>
              </a:pPr>
              <a:t>19</a:t>
            </a:fld>
            <a:endParaRPr kumimoji="0" lang="en-US" sz="1800" b="0" i="0" u="none" strike="noStrike" kern="1200" cap="none" spc="0" normalizeH="0" baseline="0" noProof="0" dirty="0">
              <a:ln>
                <a:noFill/>
              </a:ln>
              <a:solidFill>
                <a:schemeClr val="tx2">
                  <a:lumMod val="75000"/>
                </a:schemeClr>
              </a:solidFill>
              <a:effectLst/>
              <a:uLnTx/>
              <a:uFillTx/>
              <a:latin typeface="Calibri"/>
              <a:ea typeface="+mn-ea"/>
              <a:cs typeface="+mn-cs"/>
            </a:endParaRPr>
          </a:p>
        </p:txBody>
      </p:sp>
    </p:spTree>
    <p:extLst>
      <p:ext uri="{BB962C8B-B14F-4D97-AF65-F5344CB8AC3E}">
        <p14:creationId xmlns:p14="http://schemas.microsoft.com/office/powerpoint/2010/main" val="534745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74638"/>
            <a:ext cx="8229600" cy="616891"/>
          </a:xfrm>
          <a:prstGeom prst="rect">
            <a:avLst/>
          </a:prstGeom>
          <a:ln>
            <a:solidFill>
              <a:schemeClr val="accent1"/>
            </a:solidFill>
          </a:ln>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2800" dirty="0" smtClean="0">
                <a:solidFill>
                  <a:srgbClr val="002060"/>
                </a:solidFill>
                <a:latin typeface="Arial Black" panose="020B0A04020102020204" pitchFamily="34" charset="0"/>
                <a:cs typeface="Arial" panose="020B0604020202020204" pitchFamily="34" charset="0"/>
              </a:rPr>
              <a:t>CONTENT PAGE  </a:t>
            </a:r>
            <a:endParaRPr lang="en-ZA" sz="2800" dirty="0">
              <a:solidFill>
                <a:srgbClr val="002060"/>
              </a:solidFill>
              <a:latin typeface="Arial Black" panose="020B0A04020102020204" pitchFamily="34" charset="0"/>
              <a:cs typeface="Arial" panose="020B0604020202020204" pitchFamily="34" charset="0"/>
            </a:endParaRPr>
          </a:p>
        </p:txBody>
      </p:sp>
      <p:sp>
        <p:nvSpPr>
          <p:cNvPr id="8" name="Content Placeholder 2"/>
          <p:cNvSpPr txBox="1">
            <a:spLocks/>
          </p:cNvSpPr>
          <p:nvPr/>
        </p:nvSpPr>
        <p:spPr>
          <a:xfrm>
            <a:off x="457200" y="1052737"/>
            <a:ext cx="8229600" cy="4608512"/>
          </a:xfrm>
          <a:prstGeom prst="rect">
            <a:avLst/>
          </a:prstGeom>
          <a:ln>
            <a:solidFill>
              <a:schemeClr val="accent1"/>
            </a:solidFill>
          </a:ln>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endParaRPr lang="en-GB" sz="2000" dirty="0" smtClean="0">
              <a:latin typeface="Arial" panose="020B0604020202020204" pitchFamily="34" charset="0"/>
              <a:cs typeface="Arial" panose="020B0604020202020204" pitchFamily="34" charset="0"/>
            </a:endParaRPr>
          </a:p>
        </p:txBody>
      </p:sp>
      <p:sp>
        <p:nvSpPr>
          <p:cNvPr id="9" name="Rectangle 8"/>
          <p:cNvSpPr/>
          <p:nvPr/>
        </p:nvSpPr>
        <p:spPr>
          <a:xfrm>
            <a:off x="457200" y="1700808"/>
            <a:ext cx="5446440" cy="2862322"/>
          </a:xfrm>
          <a:prstGeom prst="rect">
            <a:avLst/>
          </a:prstGeom>
        </p:spPr>
        <p:txBody>
          <a:bodyPr wrap="square">
            <a:spAutoFit/>
          </a:bodyPr>
          <a:lstStyle/>
          <a:p>
            <a:pPr marL="571500" indent="-571500">
              <a:buFont typeface="Wingdings" panose="05000000000000000000" pitchFamily="2" charset="2"/>
              <a:buChar char="§"/>
            </a:pPr>
            <a:r>
              <a:rPr lang="en-ZA" sz="3600" dirty="0">
                <a:solidFill>
                  <a:schemeClr val="tx2">
                    <a:lumMod val="75000"/>
                  </a:schemeClr>
                </a:solidFill>
                <a:latin typeface="Arial" panose="020B0604020202020204" pitchFamily="34" charset="0"/>
                <a:cs typeface="Arial" panose="020B0604020202020204" pitchFamily="34" charset="0"/>
              </a:rPr>
              <a:t>Appeal Backlog </a:t>
            </a:r>
          </a:p>
          <a:p>
            <a:endParaRPr lang="en-ZA" sz="3600" dirty="0">
              <a:solidFill>
                <a:schemeClr val="tx2">
                  <a:lumMod val="75000"/>
                </a:schemeClr>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
            </a:pPr>
            <a:r>
              <a:rPr lang="en-ZA" sz="3600" dirty="0" smtClean="0">
                <a:solidFill>
                  <a:schemeClr val="tx2">
                    <a:lumMod val="75000"/>
                  </a:schemeClr>
                </a:solidFill>
                <a:latin typeface="Arial" panose="020B0604020202020204" pitchFamily="34" charset="0"/>
                <a:cs typeface="Arial" panose="020B0604020202020204" pitchFamily="34" charset="0"/>
              </a:rPr>
              <a:t>Opening of RRO’s</a:t>
            </a:r>
            <a:endParaRPr lang="en-ZA" sz="3600" dirty="0">
              <a:solidFill>
                <a:schemeClr val="tx2">
                  <a:lumMod val="75000"/>
                </a:schemeClr>
              </a:solidFill>
              <a:latin typeface="Arial" panose="020B0604020202020204" pitchFamily="34" charset="0"/>
              <a:cs typeface="Arial" panose="020B0604020202020204" pitchFamily="34" charset="0"/>
            </a:endParaRPr>
          </a:p>
          <a:p>
            <a:endParaRPr lang="en-ZA" sz="3600" dirty="0">
              <a:solidFill>
                <a:schemeClr val="tx2">
                  <a:lumMod val="75000"/>
                </a:schemeClr>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
            </a:pPr>
            <a:r>
              <a:rPr lang="en-ZA" sz="3600" dirty="0" smtClean="0">
                <a:solidFill>
                  <a:schemeClr val="tx2">
                    <a:lumMod val="75000"/>
                  </a:schemeClr>
                </a:solidFill>
                <a:latin typeface="Arial" panose="020B0604020202020204" pitchFamily="34" charset="0"/>
                <a:cs typeface="Arial" panose="020B0604020202020204" pitchFamily="34" charset="0"/>
              </a:rPr>
              <a:t>Statelessness</a:t>
            </a:r>
            <a:endParaRPr lang="en-ZA" sz="3600" dirty="0">
              <a:solidFill>
                <a:schemeClr val="tx2">
                  <a:lumMod val="75000"/>
                </a:schemeClr>
              </a:solidFill>
              <a:latin typeface="Arial" panose="020B0604020202020204" pitchFamily="34" charset="0"/>
              <a:cs typeface="Arial" panose="020B0604020202020204" pitchFamily="34" charset="0"/>
            </a:endParaRPr>
          </a:p>
        </p:txBody>
      </p:sp>
      <p:sp>
        <p:nvSpPr>
          <p:cNvPr id="12" name="Slide Number Placeholder 11"/>
          <p:cNvSpPr>
            <a:spLocks noGrp="1"/>
          </p:cNvSpPr>
          <p:nvPr>
            <p:ph type="sldNum" sz="quarter" idx="12"/>
          </p:nvPr>
        </p:nvSpPr>
        <p:spPr>
          <a:xfrm>
            <a:off x="2843808" y="6278800"/>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2</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80507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BACKLOG PROJECT STATISTICS TO DATE   </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Autofit/>
          </a:bodyPr>
          <a:lstStyle/>
          <a:p>
            <a:pPr marL="0" indent="0" algn="just">
              <a:buNone/>
            </a:pPr>
            <a:r>
              <a:rPr lang="en-US" sz="1600" dirty="0" smtClean="0">
                <a:solidFill>
                  <a:schemeClr val="tx2">
                    <a:lumMod val="75000"/>
                  </a:schemeClr>
                </a:solidFill>
                <a:latin typeface="Arial" panose="020B0604020202020204" pitchFamily="34" charset="0"/>
                <a:ea typeface="Times New Roman" panose="02020603050405020304" pitchFamily="18" charset="0"/>
              </a:rPr>
              <a:t>The </a:t>
            </a:r>
            <a:r>
              <a:rPr lang="en-US" sz="1600" dirty="0">
                <a:solidFill>
                  <a:schemeClr val="tx2">
                    <a:lumMod val="75000"/>
                  </a:schemeClr>
                </a:solidFill>
                <a:latin typeface="Arial" panose="020B0604020202020204" pitchFamily="34" charset="0"/>
                <a:ea typeface="Times New Roman" panose="02020603050405020304" pitchFamily="18" charset="0"/>
              </a:rPr>
              <a:t>table below provides a summary of statistical information in relation to the number of cases streamlined by Members, hearings scheduled as well as the number of hearings conducted to </a:t>
            </a:r>
            <a:r>
              <a:rPr lang="en-US" sz="1600" dirty="0" smtClean="0">
                <a:solidFill>
                  <a:schemeClr val="tx2">
                    <a:lumMod val="75000"/>
                  </a:schemeClr>
                </a:solidFill>
                <a:latin typeface="Arial" panose="020B0604020202020204" pitchFamily="34" charset="0"/>
                <a:ea typeface="Times New Roman" panose="02020603050405020304" pitchFamily="18" charset="0"/>
              </a:rPr>
              <a:t>date.</a:t>
            </a:r>
          </a:p>
        </p:txBody>
      </p:sp>
      <p:graphicFrame>
        <p:nvGraphicFramePr>
          <p:cNvPr id="6" name="Table 5"/>
          <p:cNvGraphicFramePr>
            <a:graphicFrameLocks noGrp="1"/>
          </p:cNvGraphicFramePr>
          <p:nvPr>
            <p:extLst>
              <p:ext uri="{D42A27DB-BD31-4B8C-83A1-F6EECF244321}">
                <p14:modId xmlns:p14="http://schemas.microsoft.com/office/powerpoint/2010/main" val="3023978569"/>
              </p:ext>
            </p:extLst>
          </p:nvPr>
        </p:nvGraphicFramePr>
        <p:xfrm>
          <a:off x="395538" y="1844820"/>
          <a:ext cx="8352923" cy="3942411"/>
        </p:xfrm>
        <a:graphic>
          <a:graphicData uri="http://schemas.openxmlformats.org/drawingml/2006/table">
            <a:tbl>
              <a:tblPr firstRow="1" firstCol="1" bandRow="1"/>
              <a:tblGrid>
                <a:gridCol w="3230991">
                  <a:extLst>
                    <a:ext uri="{9D8B030D-6E8A-4147-A177-3AD203B41FA5}">
                      <a16:colId xmlns:a16="http://schemas.microsoft.com/office/drawing/2014/main" val="668871582"/>
                    </a:ext>
                  </a:extLst>
                </a:gridCol>
                <a:gridCol w="833804">
                  <a:extLst>
                    <a:ext uri="{9D8B030D-6E8A-4147-A177-3AD203B41FA5}">
                      <a16:colId xmlns:a16="http://schemas.microsoft.com/office/drawing/2014/main" val="1850829538"/>
                    </a:ext>
                  </a:extLst>
                </a:gridCol>
                <a:gridCol w="714688">
                  <a:extLst>
                    <a:ext uri="{9D8B030D-6E8A-4147-A177-3AD203B41FA5}">
                      <a16:colId xmlns:a16="http://schemas.microsoft.com/office/drawing/2014/main" val="532273393"/>
                    </a:ext>
                  </a:extLst>
                </a:gridCol>
                <a:gridCol w="714688">
                  <a:extLst>
                    <a:ext uri="{9D8B030D-6E8A-4147-A177-3AD203B41FA5}">
                      <a16:colId xmlns:a16="http://schemas.microsoft.com/office/drawing/2014/main" val="1830197911"/>
                    </a:ext>
                  </a:extLst>
                </a:gridCol>
                <a:gridCol w="714688">
                  <a:extLst>
                    <a:ext uri="{9D8B030D-6E8A-4147-A177-3AD203B41FA5}">
                      <a16:colId xmlns:a16="http://schemas.microsoft.com/office/drawing/2014/main" val="4216387624"/>
                    </a:ext>
                  </a:extLst>
                </a:gridCol>
                <a:gridCol w="714688">
                  <a:extLst>
                    <a:ext uri="{9D8B030D-6E8A-4147-A177-3AD203B41FA5}">
                      <a16:colId xmlns:a16="http://schemas.microsoft.com/office/drawing/2014/main" val="3638692049"/>
                    </a:ext>
                  </a:extLst>
                </a:gridCol>
                <a:gridCol w="714688">
                  <a:extLst>
                    <a:ext uri="{9D8B030D-6E8A-4147-A177-3AD203B41FA5}">
                      <a16:colId xmlns:a16="http://schemas.microsoft.com/office/drawing/2014/main" val="2988859777"/>
                    </a:ext>
                  </a:extLst>
                </a:gridCol>
                <a:gridCol w="714688">
                  <a:extLst>
                    <a:ext uri="{9D8B030D-6E8A-4147-A177-3AD203B41FA5}">
                      <a16:colId xmlns:a16="http://schemas.microsoft.com/office/drawing/2014/main" val="2010268449"/>
                    </a:ext>
                  </a:extLst>
                </a:gridCol>
              </a:tblGrid>
              <a:tr h="220775">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Description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HQ</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DT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CT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DBN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PE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MU</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TOT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005337784"/>
                  </a:ext>
                </a:extLst>
              </a:tr>
              <a:tr h="220775">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Cases requested from Centres</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14721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2672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8875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327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3381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29976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65753177"/>
                  </a:ext>
                </a:extLst>
              </a:tr>
              <a:tr h="220775">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Scanned online from RRO's</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4511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978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2488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1019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2822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11818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7118293"/>
                  </a:ext>
                </a:extLst>
              </a:tr>
              <a:tr h="220775">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Cases scanned at RAASA HQ</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832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96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223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236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31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1418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680638226"/>
                  </a:ext>
                </a:extLst>
              </a:tr>
              <a:tr h="220775">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Cases allocated for review</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708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1174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489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366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197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1026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3960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8593985"/>
                  </a:ext>
                </a:extLst>
              </a:tr>
              <a:tr h="220775">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Hearings scheduled</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516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712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320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317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86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613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2564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9205726"/>
                  </a:ext>
                </a:extLst>
              </a:tr>
              <a:tr h="220775">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Notices for paper determinations</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69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31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39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153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74300558"/>
                  </a:ext>
                </a:extLst>
              </a:tr>
              <a:tr h="220775">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Notices for No show - paper determinations</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11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25946384"/>
                  </a:ext>
                </a:extLst>
              </a:tr>
              <a:tr h="210262">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6664874"/>
                  </a:ext>
                </a:extLst>
              </a:tr>
              <a:tr h="220775">
                <a:tc>
                  <a:txBody>
                    <a:bodyPr/>
                    <a:lstStyle/>
                    <a:p>
                      <a:pPr>
                        <a:lnSpc>
                          <a:spcPct val="107000"/>
                        </a:lnSpc>
                      </a:pPr>
                      <a:endParaRPr lang="en-ZA" sz="1100" dirty="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8960613"/>
                  </a:ext>
                </a:extLst>
              </a:tr>
              <a:tr h="220775">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Description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HQ</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DT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CT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DBN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PE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effectLst/>
                          <a:latin typeface="Calibri" panose="020F0502020204030204" pitchFamily="34" charset="0"/>
                          <a:ea typeface="Times New Roman" panose="02020603050405020304" pitchFamily="18" charset="0"/>
                          <a:cs typeface="Calibri" panose="020F0502020204030204" pitchFamily="34" charset="0"/>
                        </a:rPr>
                        <a:t>MU</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TOT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541468660"/>
                  </a:ext>
                </a:extLst>
              </a:tr>
              <a:tr h="220775">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Reviewed &amp; profiled</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624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992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340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313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272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876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3417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774481334"/>
                  </a:ext>
                </a:extLst>
              </a:tr>
              <a:tr h="220775">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Hearings conducted</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78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77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71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46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28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64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364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009596963"/>
                  </a:ext>
                </a:extLst>
              </a:tr>
              <a:tr h="220775">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Decisions finalized</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81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60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38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195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2210180"/>
                  </a:ext>
                </a:extLst>
              </a:tr>
              <a:tr h="220775">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Paper determinations finalised</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72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83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13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171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999274"/>
                  </a:ext>
                </a:extLst>
              </a:tr>
              <a:tr h="220775">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No Show decisions finalised</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4224035"/>
                  </a:ext>
                </a:extLst>
              </a:tr>
              <a:tr h="210262">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Section 3 C decisions on paper</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87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91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0857327"/>
                  </a:ext>
                </a:extLst>
              </a:tr>
              <a:tr h="210262">
                <a:tc>
                  <a:txBody>
                    <a:bodyPr/>
                    <a:lstStyle/>
                    <a:p>
                      <a:pPr>
                        <a:lnSpc>
                          <a:spcPct val="107000"/>
                        </a:lnSpc>
                        <a:spcAft>
                          <a:spcPts val="0"/>
                        </a:spcAft>
                      </a:pPr>
                      <a:r>
                        <a:rPr lang="en-ZA" sz="1100" b="1" dirty="0">
                          <a:effectLst/>
                          <a:latin typeface="Calibri" panose="020F0502020204030204" pitchFamily="34" charset="0"/>
                          <a:ea typeface="Times New Roman" panose="02020603050405020304" pitchFamily="18" charset="0"/>
                          <a:cs typeface="Calibri" panose="020F0502020204030204" pitchFamily="34" charset="0"/>
                        </a:rPr>
                        <a:t>No show cases blocked on NIIS</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133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245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26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21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17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a:effectLst/>
                          <a:latin typeface="Calibri" panose="020F0502020204030204" pitchFamily="34" charset="0"/>
                          <a:ea typeface="Times New Roman" panose="02020603050405020304" pitchFamily="18" charset="0"/>
                          <a:cs typeface="Calibri" panose="020F0502020204030204" pitchFamily="34" charset="0"/>
                        </a:rPr>
                        <a:t>73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11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515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9976537"/>
                  </a:ext>
                </a:extLst>
              </a:tr>
            </a:tbl>
          </a:graphicData>
        </a:graphic>
      </p:graphicFrame>
      <p:sp>
        <p:nvSpPr>
          <p:cNvPr id="7" name="Slide Number Placeholder 6"/>
          <p:cNvSpPr>
            <a:spLocks noGrp="1"/>
          </p:cNvSpPr>
          <p:nvPr>
            <p:ph type="sldNum" sz="quarter" idx="12"/>
          </p:nvPr>
        </p:nvSpPr>
        <p:spPr>
          <a:xfrm>
            <a:off x="3476624" y="6214190"/>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20</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96740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BACKLOG PROJECT STATISTICS TO DATE   </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918105"/>
            <a:ext cx="8568952" cy="4961578"/>
          </a:xfrm>
          <a:ln>
            <a:solidFill>
              <a:schemeClr val="accent1"/>
            </a:solidFill>
          </a:ln>
        </p:spPr>
        <p:txBody>
          <a:bodyPr>
            <a:noAutofit/>
          </a:bodyPr>
          <a:lstStyle/>
          <a:p>
            <a:pPr marL="0" indent="0" algn="just">
              <a:buNone/>
            </a:pPr>
            <a:r>
              <a:rPr lang="en-US" sz="1600" dirty="0">
                <a:solidFill>
                  <a:schemeClr val="tx2">
                    <a:lumMod val="75000"/>
                  </a:schemeClr>
                </a:solidFill>
                <a:latin typeface="Arial" panose="020B0604020202020204" pitchFamily="34" charset="0"/>
                <a:ea typeface="Times New Roman" panose="02020603050405020304" pitchFamily="18" charset="0"/>
              </a:rPr>
              <a:t>The table below provides a summary of statistical information in relation to the number </a:t>
            </a:r>
            <a:r>
              <a:rPr lang="en-US" sz="1600" dirty="0" smtClean="0">
                <a:solidFill>
                  <a:schemeClr val="tx2">
                    <a:lumMod val="75000"/>
                  </a:schemeClr>
                </a:solidFill>
                <a:latin typeface="Arial" panose="020B0604020202020204" pitchFamily="34" charset="0"/>
                <a:ea typeface="Times New Roman" panose="02020603050405020304" pitchFamily="18" charset="0"/>
              </a:rPr>
              <a:t>of current backlog cases. </a:t>
            </a:r>
            <a:endParaRPr lang="en-US" sz="1600" dirty="0">
              <a:solidFill>
                <a:schemeClr val="tx2">
                  <a:lumMod val="75000"/>
                </a:schemeClr>
              </a:solidFill>
              <a:latin typeface="Arial" panose="020B0604020202020204" pitchFamily="34" charset="0"/>
              <a:ea typeface="Times New Roman" panose="02020603050405020304" pitchFamily="18" charset="0"/>
            </a:endParaRPr>
          </a:p>
          <a:p>
            <a:pPr marL="0" indent="0" algn="just">
              <a:buNone/>
            </a:pPr>
            <a:endParaRPr lang="en-US" sz="1600" dirty="0" smtClean="0">
              <a:solidFill>
                <a:prstClr val="black"/>
              </a:solidFill>
              <a:latin typeface="Arial" panose="020B0604020202020204" pitchFamily="34"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608861687"/>
              </p:ext>
            </p:extLst>
          </p:nvPr>
        </p:nvGraphicFramePr>
        <p:xfrm>
          <a:off x="395538" y="1628804"/>
          <a:ext cx="8352925" cy="4250879"/>
        </p:xfrm>
        <a:graphic>
          <a:graphicData uri="http://schemas.openxmlformats.org/drawingml/2006/table">
            <a:tbl>
              <a:tblPr firstRow="1" firstCol="1" bandRow="1">
                <a:tableStyleId>{5C22544A-7EE6-4342-B048-85BDC9FD1C3A}</a:tableStyleId>
              </a:tblPr>
              <a:tblGrid>
                <a:gridCol w="1193275">
                  <a:extLst>
                    <a:ext uri="{9D8B030D-6E8A-4147-A177-3AD203B41FA5}">
                      <a16:colId xmlns:a16="http://schemas.microsoft.com/office/drawing/2014/main" val="1091558323"/>
                    </a:ext>
                  </a:extLst>
                </a:gridCol>
                <a:gridCol w="1193275">
                  <a:extLst>
                    <a:ext uri="{9D8B030D-6E8A-4147-A177-3AD203B41FA5}">
                      <a16:colId xmlns:a16="http://schemas.microsoft.com/office/drawing/2014/main" val="1723660906"/>
                    </a:ext>
                  </a:extLst>
                </a:gridCol>
                <a:gridCol w="1193275">
                  <a:extLst>
                    <a:ext uri="{9D8B030D-6E8A-4147-A177-3AD203B41FA5}">
                      <a16:colId xmlns:a16="http://schemas.microsoft.com/office/drawing/2014/main" val="1104109830"/>
                    </a:ext>
                  </a:extLst>
                </a:gridCol>
                <a:gridCol w="1193275">
                  <a:extLst>
                    <a:ext uri="{9D8B030D-6E8A-4147-A177-3AD203B41FA5}">
                      <a16:colId xmlns:a16="http://schemas.microsoft.com/office/drawing/2014/main" val="3682574679"/>
                    </a:ext>
                  </a:extLst>
                </a:gridCol>
                <a:gridCol w="1193275">
                  <a:extLst>
                    <a:ext uri="{9D8B030D-6E8A-4147-A177-3AD203B41FA5}">
                      <a16:colId xmlns:a16="http://schemas.microsoft.com/office/drawing/2014/main" val="759173703"/>
                    </a:ext>
                  </a:extLst>
                </a:gridCol>
                <a:gridCol w="1193275">
                  <a:extLst>
                    <a:ext uri="{9D8B030D-6E8A-4147-A177-3AD203B41FA5}">
                      <a16:colId xmlns:a16="http://schemas.microsoft.com/office/drawing/2014/main" val="2864348183"/>
                    </a:ext>
                  </a:extLst>
                </a:gridCol>
                <a:gridCol w="1193275">
                  <a:extLst>
                    <a:ext uri="{9D8B030D-6E8A-4147-A177-3AD203B41FA5}">
                      <a16:colId xmlns:a16="http://schemas.microsoft.com/office/drawing/2014/main" val="588567121"/>
                    </a:ext>
                  </a:extLst>
                </a:gridCol>
              </a:tblGrid>
              <a:tr h="241745">
                <a:tc>
                  <a:txBody>
                    <a:bodyPr/>
                    <a:lstStyle/>
                    <a:p>
                      <a:pPr>
                        <a:lnSpc>
                          <a:spcPct val="107000"/>
                        </a:lnSpc>
                      </a:pPr>
                      <a:endParaRPr lang="en-ZA" sz="800">
                        <a:effectLst/>
                        <a:latin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800" b="1" dirty="0">
                          <a:effectLst/>
                        </a:rPr>
                        <a:t>Cape Town</a:t>
                      </a:r>
                      <a:endParaRPr lang="en-ZA"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800" b="1">
                          <a:effectLst/>
                        </a:rPr>
                        <a:t>Durban</a:t>
                      </a:r>
                      <a:endParaRPr lang="en-ZA" sz="8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800" b="1">
                          <a:effectLst/>
                        </a:rPr>
                        <a:t>Musina</a:t>
                      </a:r>
                      <a:endParaRPr lang="en-ZA" sz="8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800" b="1">
                          <a:effectLst/>
                        </a:rPr>
                        <a:t>Gqeberha</a:t>
                      </a:r>
                      <a:endParaRPr lang="en-ZA" sz="8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800" b="1">
                          <a:effectLst/>
                        </a:rPr>
                        <a:t>Desmond Tutu</a:t>
                      </a:r>
                      <a:endParaRPr lang="en-ZA" sz="8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800" b="1">
                          <a:effectLst/>
                        </a:rPr>
                        <a:t>Grand Total</a:t>
                      </a:r>
                      <a:endParaRPr lang="en-ZA" sz="8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extLst>
                  <a:ext uri="{0D108BD9-81ED-4DB2-BD59-A6C34878D82A}">
                    <a16:rowId xmlns:a16="http://schemas.microsoft.com/office/drawing/2014/main" val="1032684300"/>
                  </a:ext>
                </a:extLst>
              </a:tr>
              <a:tr h="485248">
                <a:tc>
                  <a:txBody>
                    <a:bodyPr/>
                    <a:lstStyle/>
                    <a:p>
                      <a:pPr>
                        <a:lnSpc>
                          <a:spcPct val="107000"/>
                        </a:lnSpc>
                        <a:spcBef>
                          <a:spcPts val="1500"/>
                        </a:spcBef>
                        <a:spcAft>
                          <a:spcPts val="1500"/>
                        </a:spcAft>
                      </a:pPr>
                      <a:r>
                        <a:rPr lang="en-ZA" sz="800" b="1" dirty="0">
                          <a:effectLst/>
                        </a:rPr>
                        <a:t>Current (as at 13 October 2021)</a:t>
                      </a:r>
                      <a:endParaRPr lang="en-ZA"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2176</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4223</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5512</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153</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1231</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13295</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extLst>
                  <a:ext uri="{0D108BD9-81ED-4DB2-BD59-A6C34878D82A}">
                    <a16:rowId xmlns:a16="http://schemas.microsoft.com/office/drawing/2014/main" val="3805323993"/>
                  </a:ext>
                </a:extLst>
              </a:tr>
              <a:tr h="485248">
                <a:tc>
                  <a:txBody>
                    <a:bodyPr/>
                    <a:lstStyle/>
                    <a:p>
                      <a:pPr>
                        <a:lnSpc>
                          <a:spcPct val="107000"/>
                        </a:lnSpc>
                        <a:spcBef>
                          <a:spcPts val="1500"/>
                        </a:spcBef>
                        <a:spcAft>
                          <a:spcPts val="1500"/>
                        </a:spcAft>
                      </a:pPr>
                      <a:r>
                        <a:rPr lang="en-ZA" sz="800" b="1" dirty="0">
                          <a:effectLst/>
                        </a:rPr>
                        <a:t>Current (05 September 2022)</a:t>
                      </a:r>
                      <a:endParaRPr lang="en-ZA"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2164</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4174</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5467</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150</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1210</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13165</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extLst>
                  <a:ext uri="{0D108BD9-81ED-4DB2-BD59-A6C34878D82A}">
                    <a16:rowId xmlns:a16="http://schemas.microsoft.com/office/drawing/2014/main" val="3754698560"/>
                  </a:ext>
                </a:extLst>
              </a:tr>
              <a:tr h="485248">
                <a:tc>
                  <a:txBody>
                    <a:bodyPr/>
                    <a:lstStyle/>
                    <a:p>
                      <a:pPr>
                        <a:lnSpc>
                          <a:spcPct val="107000"/>
                        </a:lnSpc>
                        <a:spcBef>
                          <a:spcPts val="1500"/>
                        </a:spcBef>
                        <a:spcAft>
                          <a:spcPts val="1500"/>
                        </a:spcAft>
                      </a:pPr>
                      <a:r>
                        <a:rPr lang="en-ZA" sz="800" b="1" dirty="0">
                          <a:effectLst/>
                        </a:rPr>
                        <a:t>Heritage Files (as at 13 October 2021)</a:t>
                      </a:r>
                      <a:endParaRPr lang="en-ZA"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16502</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10197</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2379</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2693</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34532</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66303</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extLst>
                  <a:ext uri="{0D108BD9-81ED-4DB2-BD59-A6C34878D82A}">
                    <a16:rowId xmlns:a16="http://schemas.microsoft.com/office/drawing/2014/main" val="433715206"/>
                  </a:ext>
                </a:extLst>
              </a:tr>
              <a:tr h="485248">
                <a:tc>
                  <a:txBody>
                    <a:bodyPr/>
                    <a:lstStyle/>
                    <a:p>
                      <a:pPr>
                        <a:lnSpc>
                          <a:spcPct val="107000"/>
                        </a:lnSpc>
                        <a:spcBef>
                          <a:spcPts val="1500"/>
                        </a:spcBef>
                        <a:spcAft>
                          <a:spcPts val="1500"/>
                        </a:spcAft>
                      </a:pPr>
                      <a:r>
                        <a:rPr lang="en-ZA" sz="800" b="1" dirty="0">
                          <a:effectLst/>
                        </a:rPr>
                        <a:t>Heritage Files (05 September 2022)</a:t>
                      </a:r>
                      <a:endParaRPr lang="en-ZA"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16428</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9984</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2290</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2603</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33874</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65179</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extLst>
                  <a:ext uri="{0D108BD9-81ED-4DB2-BD59-A6C34878D82A}">
                    <a16:rowId xmlns:a16="http://schemas.microsoft.com/office/drawing/2014/main" val="3842609631"/>
                  </a:ext>
                </a:extLst>
              </a:tr>
              <a:tr h="485248">
                <a:tc>
                  <a:txBody>
                    <a:bodyPr/>
                    <a:lstStyle/>
                    <a:p>
                      <a:pPr>
                        <a:lnSpc>
                          <a:spcPct val="107000"/>
                        </a:lnSpc>
                        <a:spcBef>
                          <a:spcPts val="1500"/>
                        </a:spcBef>
                        <a:spcAft>
                          <a:spcPts val="1500"/>
                        </a:spcAft>
                      </a:pPr>
                      <a:r>
                        <a:rPr lang="en-ZA" sz="800" b="1" dirty="0">
                          <a:effectLst/>
                        </a:rPr>
                        <a:t>Mid-Range Files (as at 13 October 2021)</a:t>
                      </a:r>
                      <a:endParaRPr lang="en-ZA"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7156</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12645</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3650</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32</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30501</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53984</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extLst>
                  <a:ext uri="{0D108BD9-81ED-4DB2-BD59-A6C34878D82A}">
                    <a16:rowId xmlns:a16="http://schemas.microsoft.com/office/drawing/2014/main" val="1750816529"/>
                  </a:ext>
                </a:extLst>
              </a:tr>
              <a:tr h="609984">
                <a:tc>
                  <a:txBody>
                    <a:bodyPr/>
                    <a:lstStyle/>
                    <a:p>
                      <a:pPr>
                        <a:lnSpc>
                          <a:spcPct val="107000"/>
                        </a:lnSpc>
                        <a:spcBef>
                          <a:spcPts val="1500"/>
                        </a:spcBef>
                        <a:spcAft>
                          <a:spcPts val="1500"/>
                        </a:spcAft>
                      </a:pPr>
                      <a:r>
                        <a:rPr lang="en-ZA" sz="800" b="1" dirty="0">
                          <a:effectLst/>
                        </a:rPr>
                        <a:t>Mid-Range Files (05 September 2022)</a:t>
                      </a:r>
                      <a:endParaRPr lang="en-ZA"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7107</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12440</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3571</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31</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29697</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52846</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extLst>
                  <a:ext uri="{0D108BD9-81ED-4DB2-BD59-A6C34878D82A}">
                    <a16:rowId xmlns:a16="http://schemas.microsoft.com/office/drawing/2014/main" val="1650442705"/>
                  </a:ext>
                </a:extLst>
              </a:tr>
              <a:tr h="485248">
                <a:tc>
                  <a:txBody>
                    <a:bodyPr/>
                    <a:lstStyle/>
                    <a:p>
                      <a:pPr>
                        <a:lnSpc>
                          <a:spcPct val="107000"/>
                        </a:lnSpc>
                        <a:spcBef>
                          <a:spcPts val="1500"/>
                        </a:spcBef>
                        <a:spcAft>
                          <a:spcPts val="1500"/>
                        </a:spcAft>
                      </a:pPr>
                      <a:r>
                        <a:rPr lang="en-ZA" sz="800" b="1" dirty="0">
                          <a:effectLst/>
                        </a:rPr>
                        <a:t>Grand Total (as at 13 October 2021)</a:t>
                      </a:r>
                      <a:endParaRPr lang="en-ZA"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25834</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27065</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11541</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2878</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66264</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133582</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extLst>
                  <a:ext uri="{0D108BD9-81ED-4DB2-BD59-A6C34878D82A}">
                    <a16:rowId xmlns:a16="http://schemas.microsoft.com/office/drawing/2014/main" val="1336519064"/>
                  </a:ext>
                </a:extLst>
              </a:tr>
              <a:tr h="485248">
                <a:tc>
                  <a:txBody>
                    <a:bodyPr/>
                    <a:lstStyle/>
                    <a:p>
                      <a:pPr>
                        <a:lnSpc>
                          <a:spcPct val="107000"/>
                        </a:lnSpc>
                        <a:spcBef>
                          <a:spcPts val="1500"/>
                        </a:spcBef>
                        <a:spcAft>
                          <a:spcPts val="1500"/>
                        </a:spcAft>
                      </a:pPr>
                      <a:r>
                        <a:rPr lang="en-ZA" sz="800" b="1" dirty="0">
                          <a:effectLst/>
                        </a:rPr>
                        <a:t>Grand Total (05 September 2022)</a:t>
                      </a:r>
                      <a:endParaRPr lang="en-ZA"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25699</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26598</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11328</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2784</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a:effectLst/>
                        </a:rPr>
                        <a:t>64781</a:t>
                      </a:r>
                      <a:endParaRPr lang="en-ZA" sz="1200" b="1">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tc>
                  <a:txBody>
                    <a:bodyPr/>
                    <a:lstStyle/>
                    <a:p>
                      <a:pPr>
                        <a:lnSpc>
                          <a:spcPct val="107000"/>
                        </a:lnSpc>
                        <a:spcBef>
                          <a:spcPts val="1500"/>
                        </a:spcBef>
                        <a:spcAft>
                          <a:spcPts val="1500"/>
                        </a:spcAft>
                      </a:pPr>
                      <a:r>
                        <a:rPr lang="en-ZA" sz="1200" b="1" dirty="0">
                          <a:effectLst/>
                        </a:rPr>
                        <a:t>131190</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865" marR="56865" marT="56865" marB="56865"/>
                </a:tc>
                <a:extLst>
                  <a:ext uri="{0D108BD9-81ED-4DB2-BD59-A6C34878D82A}">
                    <a16:rowId xmlns:a16="http://schemas.microsoft.com/office/drawing/2014/main" val="4207264592"/>
                  </a:ext>
                </a:extLst>
              </a:tr>
            </a:tbl>
          </a:graphicData>
        </a:graphic>
      </p:graphicFrame>
      <p:sp>
        <p:nvSpPr>
          <p:cNvPr id="7" name="Slide Number Placeholder 6"/>
          <p:cNvSpPr>
            <a:spLocks noGrp="1"/>
          </p:cNvSpPr>
          <p:nvPr>
            <p:ph type="sldNum" sz="quarter" idx="12"/>
          </p:nvPr>
        </p:nvSpPr>
        <p:spPr>
          <a:xfrm>
            <a:off x="3419872" y="6235377"/>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21</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53566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INTERVENTIONS TO REDUCE THE BACKLOG</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Autofit/>
          </a:bodyPr>
          <a:lstStyle/>
          <a:p>
            <a:pPr algn="just">
              <a:buFont typeface="Wingdings" panose="05000000000000000000" pitchFamily="2" charset="2"/>
              <a:buChar char="§"/>
            </a:pPr>
            <a:r>
              <a:rPr lang="en-ZA" sz="2000" dirty="0">
                <a:solidFill>
                  <a:schemeClr val="tx2">
                    <a:lumMod val="75000"/>
                  </a:schemeClr>
                </a:solidFill>
                <a:latin typeface="Arial" panose="020B0604020202020204" pitchFamily="34" charset="0"/>
                <a:cs typeface="Arial" panose="020B0604020202020204" pitchFamily="34" charset="0"/>
              </a:rPr>
              <a:t>The purpose of the Backlog </a:t>
            </a:r>
            <a:r>
              <a:rPr lang="en-ZA" sz="2000" dirty="0" smtClean="0">
                <a:solidFill>
                  <a:schemeClr val="tx2">
                    <a:lumMod val="75000"/>
                  </a:schemeClr>
                </a:solidFill>
                <a:latin typeface="Arial" panose="020B0604020202020204" pitchFamily="34" charset="0"/>
                <a:cs typeface="Arial" panose="020B0604020202020204" pitchFamily="34" charset="0"/>
              </a:rPr>
              <a:t>Project </a:t>
            </a:r>
            <a:r>
              <a:rPr lang="en-ZA" sz="2000" dirty="0">
                <a:solidFill>
                  <a:schemeClr val="tx2">
                    <a:lumMod val="75000"/>
                  </a:schemeClr>
                </a:solidFill>
                <a:latin typeface="Arial" panose="020B0604020202020204" pitchFamily="34" charset="0"/>
                <a:cs typeface="Arial" panose="020B0604020202020204" pitchFamily="34" charset="0"/>
              </a:rPr>
              <a:t>is to finalize the backlog inventory and put measures in place to prevent similar backlogs from occurring in the future.</a:t>
            </a:r>
          </a:p>
          <a:p>
            <a:pPr marL="0" indent="0" algn="just">
              <a:buNone/>
            </a:pPr>
            <a:endParaRPr lang="en-ZA"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ZA" sz="2000" dirty="0">
                <a:solidFill>
                  <a:schemeClr val="tx2">
                    <a:lumMod val="75000"/>
                  </a:schemeClr>
                </a:solidFill>
                <a:latin typeface="Arial" panose="020B0604020202020204" pitchFamily="34" charset="0"/>
                <a:cs typeface="Arial" panose="020B0604020202020204" pitchFamily="34" charset="0"/>
              </a:rPr>
              <a:t>Adjudication leading to </a:t>
            </a:r>
            <a:r>
              <a:rPr lang="en-ZA" sz="2000" dirty="0" smtClean="0">
                <a:solidFill>
                  <a:schemeClr val="tx2">
                    <a:lumMod val="75000"/>
                  </a:schemeClr>
                </a:solidFill>
                <a:latin typeface="Arial" panose="020B0604020202020204" pitchFamily="34" charset="0"/>
                <a:cs typeface="Arial" panose="020B0604020202020204" pitchFamily="34" charset="0"/>
              </a:rPr>
              <a:t>finalization of appeals is RAASA’s </a:t>
            </a:r>
            <a:r>
              <a:rPr lang="en-ZA" sz="2000" dirty="0">
                <a:solidFill>
                  <a:schemeClr val="tx2">
                    <a:lumMod val="75000"/>
                  </a:schemeClr>
                </a:solidFill>
                <a:latin typeface="Arial" panose="020B0604020202020204" pitchFamily="34" charset="0"/>
                <a:cs typeface="Arial" panose="020B0604020202020204" pitchFamily="34" charset="0"/>
              </a:rPr>
              <a:t>primary mandate. </a:t>
            </a:r>
            <a:endParaRPr lang="en-ZA"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ZA" sz="2000" dirty="0" smtClean="0">
                <a:solidFill>
                  <a:schemeClr val="tx2">
                    <a:lumMod val="75000"/>
                  </a:schemeClr>
                </a:solidFill>
                <a:latin typeface="Arial" panose="020B0604020202020204" pitchFamily="34" charset="0"/>
                <a:cs typeface="Arial" panose="020B0604020202020204" pitchFamily="34" charset="0"/>
              </a:rPr>
              <a:t>It </a:t>
            </a:r>
            <a:r>
              <a:rPr lang="en-ZA" sz="2000" dirty="0">
                <a:solidFill>
                  <a:schemeClr val="tx2">
                    <a:lumMod val="75000"/>
                  </a:schemeClr>
                </a:solidFill>
                <a:latin typeface="Arial" panose="020B0604020202020204" pitchFamily="34" charset="0"/>
                <a:cs typeface="Arial" panose="020B0604020202020204" pitchFamily="34" charset="0"/>
              </a:rPr>
              <a:t>is also in keeping with the Department of Home Affairs (DHA) mandate to </a:t>
            </a:r>
            <a:r>
              <a:rPr lang="en-ZA" sz="2000" i="1" dirty="0">
                <a:solidFill>
                  <a:schemeClr val="tx2">
                    <a:lumMod val="75000"/>
                  </a:schemeClr>
                </a:solidFill>
                <a:latin typeface="Arial" panose="020B0604020202020204" pitchFamily="34" charset="0"/>
                <a:cs typeface="Arial" panose="020B0604020202020204" pitchFamily="34" charset="0"/>
              </a:rPr>
              <a:t>“manage international migration efficiently and securely in the social, economic and cultural interests of all citizens and to manage asylum seekers who apply for refugee status; and to persons who have been granted status in accordance with the Refugees Act.”</a:t>
            </a:r>
            <a:endParaRPr lang="en-ZA" sz="2000" dirty="0" smtClean="0">
              <a:solidFill>
                <a:schemeClr val="tx2">
                  <a:lumMod val="7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347864" y="6309320"/>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22</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93163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INTERVENTIONS TO REDUCE THE BACKLOG</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Autofit/>
          </a:bodyPr>
          <a:lstStyle/>
          <a:p>
            <a:pPr algn="just">
              <a:buFont typeface="Wingdings" panose="05000000000000000000" pitchFamily="2" charset="2"/>
              <a:buChar char="§"/>
            </a:pPr>
            <a:r>
              <a:rPr lang="en-ZA" sz="1800" dirty="0">
                <a:solidFill>
                  <a:schemeClr val="tx2">
                    <a:lumMod val="75000"/>
                  </a:schemeClr>
                </a:solidFill>
                <a:latin typeface="Arial" panose="020B0604020202020204" pitchFamily="34" charset="0"/>
                <a:cs typeface="Arial" panose="020B0604020202020204" pitchFamily="34" charset="0"/>
              </a:rPr>
              <a:t>The processes that will be put in place for the backlog are also designed to serve the RAASA well going into the future.</a:t>
            </a:r>
          </a:p>
          <a:p>
            <a:pPr algn="just">
              <a:buFont typeface="Wingdings" panose="05000000000000000000" pitchFamily="2" charset="2"/>
              <a:buChar char="§"/>
            </a:pPr>
            <a:endParaRPr lang="en-ZA" sz="18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ZA" sz="1800" dirty="0">
                <a:solidFill>
                  <a:schemeClr val="tx2">
                    <a:lumMod val="75000"/>
                  </a:schemeClr>
                </a:solidFill>
                <a:latin typeface="Arial" panose="020B0604020202020204" pitchFamily="34" charset="0"/>
                <a:cs typeface="Arial" panose="020B0604020202020204" pitchFamily="34" charset="0"/>
              </a:rPr>
              <a:t>These plans include</a:t>
            </a:r>
            <a:r>
              <a:rPr lang="en-ZA" sz="1800" dirty="0" smtClean="0">
                <a:solidFill>
                  <a:schemeClr val="tx2">
                    <a:lumMod val="75000"/>
                  </a:schemeClr>
                </a:solidFill>
                <a:latin typeface="Arial" panose="020B0604020202020204" pitchFamily="34" charset="0"/>
                <a:cs typeface="Arial" panose="020B0604020202020204" pitchFamily="34" charset="0"/>
              </a:rPr>
              <a:t>:</a:t>
            </a:r>
          </a:p>
          <a:p>
            <a:pPr marL="0" indent="0" algn="just">
              <a:buNone/>
            </a:pPr>
            <a:endParaRPr lang="en-ZA" sz="1800" dirty="0">
              <a:solidFill>
                <a:schemeClr val="tx2">
                  <a:lumMod val="75000"/>
                </a:schemeClr>
              </a:solidFill>
              <a:latin typeface="Arial" panose="020B0604020202020204" pitchFamily="34" charset="0"/>
              <a:cs typeface="Arial" panose="020B0604020202020204" pitchFamily="34" charset="0"/>
            </a:endParaRPr>
          </a:p>
          <a:p>
            <a:pPr algn="just">
              <a:buFont typeface="Courier New" panose="02070309020205020404" pitchFamily="49" charset="0"/>
              <a:buChar char="o"/>
            </a:pPr>
            <a:r>
              <a:rPr lang="en-ZA" sz="1800" dirty="0" smtClean="0">
                <a:solidFill>
                  <a:schemeClr val="tx2">
                    <a:lumMod val="75000"/>
                  </a:schemeClr>
                </a:solidFill>
                <a:latin typeface="Arial" panose="020B0604020202020204" pitchFamily="34" charset="0"/>
                <a:cs typeface="Arial" panose="020B0604020202020204" pitchFamily="34" charset="0"/>
              </a:rPr>
              <a:t>New </a:t>
            </a:r>
            <a:r>
              <a:rPr lang="en-ZA" sz="1800" dirty="0">
                <a:solidFill>
                  <a:schemeClr val="tx2">
                    <a:lumMod val="75000"/>
                  </a:schemeClr>
                </a:solidFill>
                <a:latin typeface="Arial" panose="020B0604020202020204" pitchFamily="34" charset="0"/>
                <a:cs typeface="Arial" panose="020B0604020202020204" pitchFamily="34" charset="0"/>
              </a:rPr>
              <a:t>legislation which was promulgated which allows single member hearings. This is projected to significantly impact on </a:t>
            </a:r>
            <a:r>
              <a:rPr lang="en-ZA" sz="1800" dirty="0" smtClean="0">
                <a:solidFill>
                  <a:schemeClr val="tx2">
                    <a:lumMod val="75000"/>
                  </a:schemeClr>
                </a:solidFill>
                <a:latin typeface="Arial" panose="020B0604020202020204" pitchFamily="34" charset="0"/>
                <a:cs typeface="Arial" panose="020B0604020202020204" pitchFamily="34" charset="0"/>
              </a:rPr>
              <a:t>productivity.</a:t>
            </a:r>
          </a:p>
          <a:p>
            <a:pPr marL="0" indent="0" algn="just">
              <a:buNone/>
            </a:pPr>
            <a:endParaRPr lang="en-ZA" sz="1800" dirty="0" smtClean="0">
              <a:solidFill>
                <a:schemeClr val="tx2">
                  <a:lumMod val="75000"/>
                </a:schemeClr>
              </a:solidFill>
              <a:latin typeface="Arial" panose="020B0604020202020204" pitchFamily="34" charset="0"/>
              <a:cs typeface="Arial" panose="020B0604020202020204" pitchFamily="34" charset="0"/>
            </a:endParaRPr>
          </a:p>
          <a:p>
            <a:pPr algn="just">
              <a:buFont typeface="Courier New" panose="02070309020205020404" pitchFamily="49" charset="0"/>
              <a:buChar char="o"/>
            </a:pPr>
            <a:r>
              <a:rPr lang="en-ZA" sz="1800" dirty="0" smtClean="0">
                <a:solidFill>
                  <a:schemeClr val="tx2">
                    <a:lumMod val="75000"/>
                  </a:schemeClr>
                </a:solidFill>
                <a:latin typeface="Arial" panose="020B0604020202020204" pitchFamily="34" charset="0"/>
                <a:cs typeface="Arial" panose="020B0604020202020204" pitchFamily="34" charset="0"/>
              </a:rPr>
              <a:t>Group decisions: The RAASA may make a ruling in terms of their Practice Note that would allow for two or more appeals to be determined together. This would be the position where; </a:t>
            </a:r>
          </a:p>
          <a:p>
            <a:pPr algn="just">
              <a:buFont typeface="Wingdings" panose="05000000000000000000" pitchFamily="2" charset="2"/>
              <a:buChar char="Ø"/>
            </a:pPr>
            <a:r>
              <a:rPr lang="en-ZA" sz="1800" dirty="0" smtClean="0">
                <a:solidFill>
                  <a:schemeClr val="tx2">
                    <a:lumMod val="75000"/>
                  </a:schemeClr>
                </a:solidFill>
                <a:latin typeface="Arial" panose="020B0604020202020204" pitchFamily="34" charset="0"/>
                <a:cs typeface="Arial" panose="020B0604020202020204" pitchFamily="34" charset="0"/>
              </a:rPr>
              <a:t>A similar question of law or fact arises.</a:t>
            </a:r>
          </a:p>
          <a:p>
            <a:pPr algn="just">
              <a:buFont typeface="Wingdings" panose="05000000000000000000" pitchFamily="2" charset="2"/>
              <a:buChar char="Ø"/>
            </a:pPr>
            <a:r>
              <a:rPr lang="en-ZA" sz="1800" dirty="0" smtClean="0">
                <a:solidFill>
                  <a:schemeClr val="tx2">
                    <a:lumMod val="75000"/>
                  </a:schemeClr>
                </a:solidFill>
                <a:latin typeface="Arial" panose="020B0604020202020204" pitchFamily="34" charset="0"/>
                <a:cs typeface="Arial" panose="020B0604020202020204" pitchFamily="34" charset="0"/>
              </a:rPr>
              <a:t>Asylum seekers are members of the same family. </a:t>
            </a:r>
          </a:p>
          <a:p>
            <a:pPr algn="just">
              <a:buFont typeface="Wingdings" panose="05000000000000000000" pitchFamily="2" charset="2"/>
              <a:buChar char="Ø"/>
            </a:pPr>
            <a:r>
              <a:rPr lang="en-ZA" sz="1800" dirty="0" smtClean="0">
                <a:solidFill>
                  <a:schemeClr val="tx2">
                    <a:lumMod val="75000"/>
                  </a:schemeClr>
                </a:solidFill>
                <a:latin typeface="Arial" panose="020B0604020202020204" pitchFamily="34" charset="0"/>
                <a:cs typeface="Arial" panose="020B0604020202020204" pitchFamily="34" charset="0"/>
              </a:rPr>
              <a:t>It is practical and efficient to proceed with more than one appeal.  </a:t>
            </a:r>
          </a:p>
          <a:p>
            <a:pPr marL="0" indent="0" algn="just">
              <a:buNone/>
            </a:pPr>
            <a:endParaRPr lang="en-ZA" sz="2000" dirty="0">
              <a:solidFill>
                <a:schemeClr val="tx2">
                  <a:lumMod val="7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275856"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23</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64612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fontScale="90000"/>
          </a:bodyPr>
          <a:lstStyle/>
          <a:p>
            <a:r>
              <a:rPr lang="en-GB" sz="2400" dirty="0" smtClean="0">
                <a:solidFill>
                  <a:srgbClr val="002060"/>
                </a:solidFill>
                <a:latin typeface="Arial Black" panose="020B0A04020102020204" pitchFamily="34" charset="0"/>
                <a:cs typeface="Arial" panose="020B0604020202020204" pitchFamily="34" charset="0"/>
              </a:rPr>
              <a:t>INTERVENTIONS TO AVOID A NEW BACKLOG (cont.)</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Autofit/>
          </a:bodyPr>
          <a:lstStyle/>
          <a:p>
            <a:pPr algn="just">
              <a:buFont typeface="Courier New" panose="02070309020205020404" pitchFamily="49" charset="0"/>
              <a:buChar char="o"/>
            </a:pPr>
            <a:r>
              <a:rPr lang="en-ZA" sz="1900" dirty="0">
                <a:solidFill>
                  <a:schemeClr val="tx2">
                    <a:lumMod val="75000"/>
                  </a:schemeClr>
                </a:solidFill>
                <a:latin typeface="Arial" panose="020B0604020202020204" pitchFamily="34" charset="0"/>
                <a:cs typeface="Arial" panose="020B0604020202020204" pitchFamily="34" charset="0"/>
              </a:rPr>
              <a:t>Adjudication of new appeals: </a:t>
            </a:r>
            <a:r>
              <a:rPr lang="en-ZA" sz="1900" dirty="0" smtClean="0">
                <a:solidFill>
                  <a:schemeClr val="tx2">
                    <a:lumMod val="75000"/>
                  </a:schemeClr>
                </a:solidFill>
                <a:latin typeface="Arial" panose="020B0604020202020204" pitchFamily="34" charset="0"/>
                <a:cs typeface="Arial" panose="020B0604020202020204" pitchFamily="34" charset="0"/>
              </a:rPr>
              <a:t>Some members will be assigned to deal with the new incoming appeals to avoid recurring backlog once the Project Backlog has been finalised.  </a:t>
            </a:r>
            <a:endParaRPr lang="en-ZA" sz="19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ZA" sz="19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ZA" sz="1900" dirty="0" smtClean="0">
                <a:solidFill>
                  <a:schemeClr val="tx2">
                    <a:lumMod val="75000"/>
                  </a:schemeClr>
                </a:solidFill>
                <a:latin typeface="Arial" panose="020B0604020202020204" pitchFamily="34" charset="0"/>
                <a:cs typeface="Arial" panose="020B0604020202020204" pitchFamily="34" charset="0"/>
              </a:rPr>
              <a:t>Technology</a:t>
            </a:r>
            <a:r>
              <a:rPr lang="en-ZA" sz="1900" dirty="0">
                <a:solidFill>
                  <a:schemeClr val="tx2">
                    <a:lumMod val="75000"/>
                  </a:schemeClr>
                </a:solidFill>
                <a:latin typeface="Arial" panose="020B0604020202020204" pitchFamily="34" charset="0"/>
                <a:cs typeface="Arial" panose="020B0604020202020204" pitchFamily="34" charset="0"/>
              </a:rPr>
              <a:t>: </a:t>
            </a:r>
            <a:r>
              <a:rPr lang="en-ZA" sz="1900" dirty="0" smtClean="0">
                <a:solidFill>
                  <a:schemeClr val="tx2">
                    <a:lumMod val="75000"/>
                  </a:schemeClr>
                </a:solidFill>
                <a:latin typeface="Arial" panose="020B0604020202020204" pitchFamily="34" charset="0"/>
                <a:cs typeface="Arial" panose="020B0604020202020204" pitchFamily="34" charset="0"/>
              </a:rPr>
              <a:t>A global reputation as an expeditious and cutting edge tribunal requires a flexible inventory. </a:t>
            </a:r>
          </a:p>
          <a:p>
            <a:pPr marL="0" indent="0" algn="just">
              <a:buNone/>
            </a:pPr>
            <a:endParaRPr lang="en-ZA" sz="19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ZA" sz="1900" dirty="0" smtClean="0">
                <a:solidFill>
                  <a:schemeClr val="tx2">
                    <a:lumMod val="75000"/>
                  </a:schemeClr>
                </a:solidFill>
                <a:latin typeface="Arial" panose="020B0604020202020204" pitchFamily="34" charset="0"/>
                <a:cs typeface="Arial" panose="020B0604020202020204" pitchFamily="34" charset="0"/>
              </a:rPr>
              <a:t>In order to achieve this, all </a:t>
            </a:r>
            <a:r>
              <a:rPr lang="en-ZA" sz="1900" dirty="0">
                <a:solidFill>
                  <a:schemeClr val="tx2">
                    <a:lumMod val="75000"/>
                  </a:schemeClr>
                </a:solidFill>
                <a:latin typeface="Arial" panose="020B0604020202020204" pitchFamily="34" charset="0"/>
                <a:cs typeface="Arial" panose="020B0604020202020204" pitchFamily="34" charset="0"/>
              </a:rPr>
              <a:t>files require digitalization which is the preferred solution for file and case management in a tribunal, particularly the size of RAASA’s. Paper based decisions can be made by any member regardless of the location of the member or the file</a:t>
            </a:r>
            <a:r>
              <a:rPr lang="en-ZA" sz="1900" dirty="0" smtClean="0">
                <a:solidFill>
                  <a:schemeClr val="tx2">
                    <a:lumMod val="75000"/>
                  </a:schemeClr>
                </a:solidFill>
                <a:latin typeface="Arial" panose="020B0604020202020204" pitchFamily="34" charset="0"/>
                <a:cs typeface="Arial" panose="020B0604020202020204" pitchFamily="34" charset="0"/>
              </a:rPr>
              <a:t>.</a:t>
            </a:r>
          </a:p>
          <a:p>
            <a:pPr marL="0" indent="0" algn="just">
              <a:buNone/>
            </a:pPr>
            <a:endParaRPr lang="en-ZA" sz="1900" dirty="0" smtClean="0">
              <a:solidFill>
                <a:schemeClr val="tx2">
                  <a:lumMod val="75000"/>
                </a:schemeClr>
              </a:solidFill>
              <a:latin typeface="Arial" panose="020B0604020202020204" pitchFamily="34" charset="0"/>
              <a:cs typeface="Arial" panose="020B0604020202020204" pitchFamily="34" charset="0"/>
            </a:endParaRPr>
          </a:p>
          <a:p>
            <a:pPr algn="just"/>
            <a:r>
              <a:rPr lang="en-ZA" sz="1900" dirty="0" smtClean="0">
                <a:solidFill>
                  <a:schemeClr val="tx2">
                    <a:lumMod val="75000"/>
                  </a:schemeClr>
                </a:solidFill>
                <a:latin typeface="Arial" panose="020B0604020202020204" pitchFamily="34" charset="0"/>
                <a:cs typeface="Arial" panose="020B0604020202020204" pitchFamily="34" charset="0"/>
              </a:rPr>
              <a:t>To date RAASA has 11 818 appeal files digitalized.</a:t>
            </a:r>
            <a:endParaRPr lang="en-ZA" sz="19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ZA" sz="19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18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1800" dirty="0" smtClean="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512629"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24</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92527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fontScale="90000"/>
          </a:bodyPr>
          <a:lstStyle/>
          <a:p>
            <a:r>
              <a:rPr lang="en-GB" sz="2400" dirty="0" smtClean="0">
                <a:solidFill>
                  <a:srgbClr val="002060"/>
                </a:solidFill>
                <a:latin typeface="Arial Black" panose="020B0A04020102020204" pitchFamily="34" charset="0"/>
                <a:cs typeface="Arial" panose="020B0604020202020204" pitchFamily="34" charset="0"/>
              </a:rPr>
              <a:t>INTERVENTIONS TO AVOID A NEW BACKLOG (cont.)</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Autofit/>
          </a:bodyPr>
          <a:lstStyle/>
          <a:p>
            <a:pPr algn="just">
              <a:buFont typeface="Wingdings" panose="05000000000000000000" pitchFamily="2" charset="2"/>
              <a:buChar char="§"/>
            </a:pPr>
            <a:endParaRPr lang="en-ZA" sz="19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ZA" sz="1900" dirty="0" smtClean="0">
                <a:solidFill>
                  <a:schemeClr val="tx2">
                    <a:lumMod val="75000"/>
                  </a:schemeClr>
                </a:solidFill>
                <a:latin typeface="Arial" panose="020B0604020202020204" pitchFamily="34" charset="0"/>
                <a:cs typeface="Arial" panose="020B0604020202020204" pitchFamily="34" charset="0"/>
              </a:rPr>
              <a:t>When </a:t>
            </a:r>
            <a:r>
              <a:rPr lang="en-ZA" sz="1900" dirty="0">
                <a:solidFill>
                  <a:schemeClr val="tx2">
                    <a:lumMod val="75000"/>
                  </a:schemeClr>
                </a:solidFill>
                <a:latin typeface="Arial" panose="020B0604020202020204" pitchFamily="34" charset="0"/>
                <a:cs typeface="Arial" panose="020B0604020202020204" pitchFamily="34" charset="0"/>
              </a:rPr>
              <a:t>it comes to decision writing, e-files allow for writing efficiently in almost any location as long as a member has a laptop to work from. </a:t>
            </a:r>
          </a:p>
          <a:p>
            <a:pPr algn="just">
              <a:buFont typeface="Wingdings" panose="05000000000000000000" pitchFamily="2" charset="2"/>
              <a:buChar char="§"/>
            </a:pPr>
            <a:endParaRPr lang="en-ZA" sz="19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ZA" sz="1900" dirty="0">
                <a:solidFill>
                  <a:schemeClr val="tx2">
                    <a:lumMod val="75000"/>
                  </a:schemeClr>
                </a:solidFill>
                <a:latin typeface="Arial" panose="020B0604020202020204" pitchFamily="34" charset="0"/>
                <a:cs typeface="Arial" panose="020B0604020202020204" pitchFamily="34" charset="0"/>
              </a:rPr>
              <a:t>A live online system is underway, which will be able to track productivity of the adjudication process, automatically update statistics, and monitor overall performance across all Regions. </a:t>
            </a:r>
            <a:endParaRPr lang="en-ZA" sz="19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19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ZA" sz="19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1800" dirty="0" smtClean="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512629"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25</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8696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RECOMMENDATION</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Autofit/>
          </a:bodyPr>
          <a:lstStyle/>
          <a:p>
            <a:pPr algn="just">
              <a:buFont typeface="Wingdings" panose="05000000000000000000" pitchFamily="2" charset="2"/>
              <a:buChar char="§"/>
            </a:pPr>
            <a:endParaRPr lang="en-ZA" sz="19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ZA" sz="1900" dirty="0" smtClean="0">
                <a:solidFill>
                  <a:schemeClr val="tx2">
                    <a:lumMod val="75000"/>
                  </a:schemeClr>
                </a:solidFill>
                <a:latin typeface="Arial" panose="020B0604020202020204" pitchFamily="34" charset="0"/>
                <a:cs typeface="Arial" panose="020B0604020202020204" pitchFamily="34" charset="0"/>
              </a:rPr>
              <a:t>It is recommended that the Portfolio Committee for Home Affairs note the presentation on the RAASA Backlog Project.</a:t>
            </a:r>
            <a:endParaRPr lang="en-ZA" sz="19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19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19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ZA" sz="19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1800" dirty="0" smtClean="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512629"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26</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0673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smtClean="0">
                <a:solidFill>
                  <a:srgbClr val="002060"/>
                </a:solidFill>
                <a:latin typeface="Arial Black" panose="020B0A04020102020204" pitchFamily="34" charset="0"/>
                <a:cs typeface="Arial" panose="020B0604020202020204" pitchFamily="34" charset="0"/>
              </a:rPr>
              <a:t>THE END </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Autofit/>
          </a:bodyPr>
          <a:lstStyle/>
          <a:p>
            <a:pPr marL="0" indent="0" algn="just">
              <a:buNone/>
            </a:pPr>
            <a:endParaRPr lang="en-US" sz="2000" dirty="0" smtClean="0">
              <a:latin typeface="Arial" panose="020B0604020202020204" pitchFamily="34" charset="0"/>
              <a:cs typeface="Arial" panose="020B0604020202020204" pitchFamily="34" charset="0"/>
            </a:endParaRPr>
          </a:p>
          <a:p>
            <a:pPr marL="0" indent="0" algn="just">
              <a:buNone/>
            </a:pPr>
            <a:endParaRPr lang="en-US" sz="2000" dirty="0">
              <a:latin typeface="Arial" panose="020B0604020202020204" pitchFamily="34" charset="0"/>
              <a:cs typeface="Arial" panose="020B0604020202020204" pitchFamily="34" charset="0"/>
            </a:endParaRPr>
          </a:p>
          <a:p>
            <a:pPr marL="0" indent="0" algn="just">
              <a:buNone/>
            </a:pPr>
            <a:endParaRPr lang="en-US" sz="2000" dirty="0" smtClean="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512629"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27</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pic>
        <p:nvPicPr>
          <p:cNvPr id="5" name="Content Placeholder 3"/>
          <p:cNvPicPr>
            <a:picLocks noChangeAspect="1"/>
          </p:cNvPicPr>
          <p:nvPr/>
        </p:nvPicPr>
        <p:blipFill>
          <a:blip r:embed="rId2"/>
          <a:stretch>
            <a:fillRect/>
          </a:stretch>
        </p:blipFill>
        <p:spPr>
          <a:xfrm>
            <a:off x="1619672" y="1844824"/>
            <a:ext cx="6127011" cy="2908044"/>
          </a:xfrm>
          <a:prstGeom prst="rect">
            <a:avLst/>
          </a:prstGeom>
        </p:spPr>
      </p:pic>
    </p:spTree>
    <p:extLst>
      <p:ext uri="{BB962C8B-B14F-4D97-AF65-F5344CB8AC3E}">
        <p14:creationId xmlns:p14="http://schemas.microsoft.com/office/powerpoint/2010/main" val="1138196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6891"/>
          </a:xfrm>
          <a:ln>
            <a:solidFill>
              <a:schemeClr val="accent1"/>
            </a:solidFill>
          </a:ln>
        </p:spPr>
        <p:txBody>
          <a:bodyPr>
            <a:normAutofit/>
          </a:bodyPr>
          <a:lstStyle/>
          <a:p>
            <a:r>
              <a:rPr lang="en-GB" sz="2800" dirty="0" smtClean="0">
                <a:solidFill>
                  <a:srgbClr val="002060"/>
                </a:solidFill>
                <a:latin typeface="Arial Black" panose="020B0A04020102020204" pitchFamily="34" charset="0"/>
                <a:cs typeface="Arial" panose="020B0604020202020204" pitchFamily="34" charset="0"/>
              </a:rPr>
              <a:t>INTRODUCTION  </a:t>
            </a:r>
            <a:endParaRPr lang="en-ZA" sz="28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457200" y="1052737"/>
            <a:ext cx="8229600" cy="4608512"/>
          </a:xfrm>
          <a:ln>
            <a:solidFill>
              <a:schemeClr val="accent1"/>
            </a:solidFill>
          </a:ln>
        </p:spPr>
        <p:txBody>
          <a:bodyPr>
            <a:normAutofit fontScale="92500" lnSpcReduction="20000"/>
          </a:bodyPr>
          <a:lstStyle/>
          <a:p>
            <a:pPr algn="just">
              <a:buFont typeface="Wingdings" panose="05000000000000000000" pitchFamily="2" charset="2"/>
              <a:buChar char="§"/>
            </a:pPr>
            <a:r>
              <a:rPr lang="en-GB" sz="2000" dirty="0">
                <a:solidFill>
                  <a:schemeClr val="tx2">
                    <a:lumMod val="75000"/>
                  </a:schemeClr>
                </a:solidFill>
                <a:latin typeface="Arial" panose="020B0604020202020204" pitchFamily="34" charset="0"/>
                <a:cs typeface="Arial" panose="020B0604020202020204" pitchFamily="34" charset="0"/>
              </a:rPr>
              <a:t>The Refugee Appeals Authority of South Africa (RAASA) is an independent statutory body established in terms of section 8(A)(1) of the Refugees Act (No 130 of 1998 as amended). </a:t>
            </a:r>
          </a:p>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000" dirty="0">
                <a:solidFill>
                  <a:schemeClr val="tx2">
                    <a:lumMod val="75000"/>
                  </a:schemeClr>
                </a:solidFill>
                <a:latin typeface="Arial" panose="020B0604020202020204" pitchFamily="34" charset="0"/>
                <a:cs typeface="Arial" panose="020B0604020202020204" pitchFamily="34" charset="0"/>
              </a:rPr>
              <a:t>The primary mandate of RAASA is to consider all the appeals made against the decisions of the Refugee Status Determination Officers (RSDO). </a:t>
            </a:r>
            <a:endParaRPr lang="en-GB" sz="2000" dirty="0" smtClean="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000" dirty="0" smtClean="0">
                <a:solidFill>
                  <a:schemeClr val="tx2">
                    <a:lumMod val="75000"/>
                  </a:schemeClr>
                </a:solidFill>
                <a:latin typeface="Arial" panose="020B0604020202020204" pitchFamily="34" charset="0"/>
                <a:cs typeface="Arial" panose="020B0604020202020204" pitchFamily="34" charset="0"/>
              </a:rPr>
              <a:t>Upon receipt of an application by an asylum seeker and conclusion of the hearing by the RSDO, the RSDO must either: grant asylum, reject the application as manifestly unfounded, abusive or fraudulent or unfounded.</a:t>
            </a:r>
          </a:p>
          <a:p>
            <a:pPr marL="0" indent="0" algn="just">
              <a:buNone/>
            </a:pPr>
            <a:endParaRPr lang="en-GB"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000" dirty="0" smtClean="0">
                <a:solidFill>
                  <a:schemeClr val="tx2">
                    <a:lumMod val="75000"/>
                  </a:schemeClr>
                </a:solidFill>
                <a:latin typeface="Arial" panose="020B0604020202020204" pitchFamily="34" charset="0"/>
                <a:cs typeface="Arial" panose="020B0604020202020204" pitchFamily="34" charset="0"/>
              </a:rPr>
              <a:t>Manifestly unfounded and abusive  or fraudulent claims are reviewed by the Standing Committee on Refugee Affairs (SCRA)</a:t>
            </a:r>
          </a:p>
          <a:p>
            <a:pPr marL="0" indent="0" algn="just">
              <a:buNone/>
            </a:pPr>
            <a:endParaRPr lang="en-GB"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000" dirty="0" smtClean="0">
                <a:solidFill>
                  <a:schemeClr val="tx2">
                    <a:lumMod val="75000"/>
                  </a:schemeClr>
                </a:solidFill>
                <a:latin typeface="Arial" panose="020B0604020202020204" pitchFamily="34" charset="0"/>
                <a:cs typeface="Arial" panose="020B0604020202020204" pitchFamily="34" charset="0"/>
              </a:rPr>
              <a:t>Unfounded claims are appealed at RAASA</a:t>
            </a:r>
          </a:p>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GB" sz="2000" dirty="0" smtClean="0">
              <a:solidFill>
                <a:schemeClr val="tx2">
                  <a:lumMod val="7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131840"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3</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1541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6891"/>
          </a:xfrm>
          <a:ln>
            <a:solidFill>
              <a:schemeClr val="accent1"/>
            </a:solidFill>
          </a:ln>
        </p:spPr>
        <p:txBody>
          <a:bodyPr>
            <a:normAutofit/>
          </a:bodyPr>
          <a:lstStyle/>
          <a:p>
            <a:r>
              <a:rPr lang="en-GB" sz="2800" dirty="0" smtClean="0">
                <a:solidFill>
                  <a:srgbClr val="002060"/>
                </a:solidFill>
                <a:latin typeface="Arial Black" panose="020B0A04020102020204" pitchFamily="34" charset="0"/>
                <a:cs typeface="Arial" panose="020B0604020202020204" pitchFamily="34" charset="0"/>
              </a:rPr>
              <a:t>INTRODUCTION  </a:t>
            </a:r>
            <a:endParaRPr lang="en-ZA" sz="28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457200" y="1052737"/>
            <a:ext cx="8229600" cy="4608512"/>
          </a:xfrm>
          <a:ln>
            <a:solidFill>
              <a:schemeClr val="accent1"/>
            </a:solidFill>
          </a:ln>
        </p:spPr>
        <p:txBody>
          <a:bodyPr>
            <a:normAutofit fontScale="85000" lnSpcReduction="20000"/>
          </a:bodyPr>
          <a:lstStyle/>
          <a:p>
            <a:pPr algn="just">
              <a:buFont typeface="Wingdings" panose="05000000000000000000" pitchFamily="2" charset="2"/>
              <a:buChar char="§"/>
            </a:pPr>
            <a:r>
              <a:rPr lang="en-GB" sz="2000" dirty="0" smtClean="0">
                <a:solidFill>
                  <a:schemeClr val="tx2">
                    <a:lumMod val="75000"/>
                  </a:schemeClr>
                </a:solidFill>
                <a:latin typeface="Arial" panose="020B0604020202020204" pitchFamily="34" charset="0"/>
                <a:cs typeface="Arial" panose="020B0604020202020204" pitchFamily="34" charset="0"/>
              </a:rPr>
              <a:t>The year 2009 signifies the highest peak of influx of asylum seekers into South Africa. This </a:t>
            </a:r>
            <a:r>
              <a:rPr lang="en-GB" sz="2000" smtClean="0">
                <a:solidFill>
                  <a:schemeClr val="tx2">
                    <a:lumMod val="75000"/>
                  </a:schemeClr>
                </a:solidFill>
                <a:latin typeface="Arial" panose="020B0604020202020204" pitchFamily="34" charset="0"/>
                <a:cs typeface="Arial" panose="020B0604020202020204" pitchFamily="34" charset="0"/>
              </a:rPr>
              <a:t>influx was </a:t>
            </a:r>
            <a:r>
              <a:rPr lang="en-GB" sz="2000" dirty="0" smtClean="0">
                <a:solidFill>
                  <a:schemeClr val="tx2">
                    <a:lumMod val="75000"/>
                  </a:schemeClr>
                </a:solidFill>
                <a:latin typeface="Arial" panose="020B0604020202020204" pitchFamily="34" charset="0"/>
                <a:cs typeface="Arial" panose="020B0604020202020204" pitchFamily="34" charset="0"/>
              </a:rPr>
              <a:t>due to the 2008 economic meltdown which many countries experienced. South Africa also experienced a recession, but in our region Zimbabwe was the hardest hit with a near economic collapse. </a:t>
            </a:r>
          </a:p>
          <a:p>
            <a:pPr marL="0" indent="0" algn="just">
              <a:buNone/>
            </a:pPr>
            <a:endParaRPr lang="en-GB"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000" dirty="0" smtClean="0">
                <a:solidFill>
                  <a:schemeClr val="tx2">
                    <a:lumMod val="75000"/>
                  </a:schemeClr>
                </a:solidFill>
                <a:latin typeface="Arial" panose="020B0604020202020204" pitchFamily="34" charset="0"/>
                <a:cs typeface="Arial" panose="020B0604020202020204" pitchFamily="34" charset="0"/>
              </a:rPr>
              <a:t>For the first time, South Africa received asylum seekers in such numbers that the system could not keep up with the demand.</a:t>
            </a:r>
          </a:p>
          <a:p>
            <a:pPr marL="0" indent="0" algn="just">
              <a:buNone/>
            </a:pPr>
            <a:endParaRPr lang="en-GB"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000" dirty="0" smtClean="0">
                <a:solidFill>
                  <a:schemeClr val="tx2">
                    <a:lumMod val="75000"/>
                  </a:schemeClr>
                </a:solidFill>
                <a:latin typeface="Arial" panose="020B0604020202020204" pitchFamily="34" charset="0"/>
                <a:cs typeface="Arial" panose="020B0604020202020204" pitchFamily="34" charset="0"/>
              </a:rPr>
              <a:t>Similarly, the Refugee Appeal Board (RAB), as it then was, was subjected to unprecedented numbers of failed asylum seekers emanating from RSDO decisions which led to the backlog.</a:t>
            </a:r>
          </a:p>
          <a:p>
            <a:pPr marL="0" indent="0" algn="just">
              <a:buNone/>
            </a:pPr>
            <a:endParaRPr lang="en-GB"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000" dirty="0" smtClean="0">
                <a:solidFill>
                  <a:schemeClr val="tx2">
                    <a:lumMod val="75000"/>
                  </a:schemeClr>
                </a:solidFill>
                <a:latin typeface="Arial" panose="020B0604020202020204" pitchFamily="34" charset="0"/>
                <a:cs typeface="Arial" panose="020B0604020202020204" pitchFamily="34" charset="0"/>
              </a:rPr>
              <a:t>The following are two main contributors of the backlog:</a:t>
            </a:r>
          </a:p>
          <a:p>
            <a:pPr marL="0" indent="0" algn="just">
              <a:buNone/>
            </a:pPr>
            <a:endParaRPr lang="en-GB"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2000" dirty="0" smtClean="0">
                <a:solidFill>
                  <a:schemeClr val="tx2">
                    <a:lumMod val="75000"/>
                  </a:schemeClr>
                </a:solidFill>
                <a:latin typeface="Arial" panose="020B0604020202020204" pitchFamily="34" charset="0"/>
                <a:cs typeface="Arial" panose="020B0604020202020204" pitchFamily="34" charset="0"/>
              </a:rPr>
              <a:t>The then Refugees Act ( the quorum constitution of the RAB), which led to the Western Cape High Court decision of </a:t>
            </a:r>
            <a:r>
              <a:rPr lang="en-GB" sz="2000" b="1" i="1" dirty="0" err="1" smtClean="0">
                <a:solidFill>
                  <a:schemeClr val="tx2">
                    <a:lumMod val="75000"/>
                  </a:schemeClr>
                </a:solidFill>
                <a:latin typeface="Arial" panose="020B0604020202020204" pitchFamily="34" charset="0"/>
                <a:cs typeface="Arial" panose="020B0604020202020204" pitchFamily="34" charset="0"/>
              </a:rPr>
              <a:t>Harerimana</a:t>
            </a:r>
            <a:r>
              <a:rPr lang="en-GB" sz="2000" b="1" i="1" dirty="0" smtClean="0">
                <a:solidFill>
                  <a:schemeClr val="tx2">
                    <a:lumMod val="75000"/>
                  </a:schemeClr>
                </a:solidFill>
                <a:latin typeface="Arial" panose="020B0604020202020204" pitchFamily="34" charset="0"/>
                <a:cs typeface="Arial" panose="020B0604020202020204" pitchFamily="34" charset="0"/>
              </a:rPr>
              <a:t> v Chairperson of the Refugee Appeal Board and Others.</a:t>
            </a:r>
          </a:p>
          <a:p>
            <a:pPr marL="0" indent="0" algn="just">
              <a:buNone/>
            </a:pPr>
            <a:endParaRPr lang="en-GB" sz="2000" b="1" i="1"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2000" dirty="0" smtClean="0">
                <a:solidFill>
                  <a:schemeClr val="tx2">
                    <a:lumMod val="75000"/>
                  </a:schemeClr>
                </a:solidFill>
                <a:latin typeface="Arial" panose="020B0604020202020204" pitchFamily="34" charset="0"/>
                <a:cs typeface="Arial" panose="020B0604020202020204" pitchFamily="34" charset="0"/>
              </a:rPr>
              <a:t>The high inflow of economic migrants.</a:t>
            </a:r>
          </a:p>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GB" sz="2000" dirty="0" smtClean="0">
              <a:solidFill>
                <a:schemeClr val="tx2">
                  <a:lumMod val="7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131840"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4</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6667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6891"/>
          </a:xfrm>
          <a:ln>
            <a:solidFill>
              <a:schemeClr val="accent1"/>
            </a:solidFill>
          </a:ln>
        </p:spPr>
        <p:txBody>
          <a:bodyPr>
            <a:normAutofit/>
          </a:bodyPr>
          <a:lstStyle/>
          <a:p>
            <a:r>
              <a:rPr lang="en-GB" sz="2800" dirty="0" smtClean="0">
                <a:solidFill>
                  <a:srgbClr val="002060"/>
                </a:solidFill>
                <a:latin typeface="Arial Black" panose="020B0A04020102020204" pitchFamily="34" charset="0"/>
                <a:cs typeface="Arial" panose="020B0604020202020204" pitchFamily="34" charset="0"/>
              </a:rPr>
              <a:t>INTRODUCTION  </a:t>
            </a:r>
            <a:endParaRPr lang="en-ZA" sz="28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457200" y="1052737"/>
            <a:ext cx="8229600" cy="4608512"/>
          </a:xfrm>
          <a:ln>
            <a:solidFill>
              <a:schemeClr val="accent1"/>
            </a:solidFill>
          </a:ln>
        </p:spPr>
        <p:txBody>
          <a:bodyPr>
            <a:normAutofit fontScale="85000" lnSpcReduction="10000"/>
          </a:bodyPr>
          <a:lstStyle/>
          <a:p>
            <a:pPr algn="just">
              <a:buFont typeface="Wingdings" panose="05000000000000000000" pitchFamily="2" charset="2"/>
              <a:buChar char="§"/>
            </a:pPr>
            <a:r>
              <a:rPr lang="en-ZA" sz="2000" dirty="0" smtClean="0">
                <a:solidFill>
                  <a:schemeClr val="tx2">
                    <a:lumMod val="75000"/>
                  </a:schemeClr>
                </a:solidFill>
                <a:latin typeface="Arial" panose="020B0604020202020204" pitchFamily="34" charset="0"/>
                <a:cs typeface="Arial" panose="020B0604020202020204" pitchFamily="34" charset="0"/>
              </a:rPr>
              <a:t>This backlog is not as a result of capacity constraints and incompetence of RAASA contrary to the popular saying. Every failed asylum seeker appeal their rejection outcome because the system allow.</a:t>
            </a:r>
          </a:p>
          <a:p>
            <a:pPr marL="0" indent="0" algn="just">
              <a:buNone/>
            </a:pPr>
            <a:endParaRPr lang="en-ZA"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ZA" sz="2000" dirty="0" smtClean="0">
                <a:solidFill>
                  <a:schemeClr val="tx2">
                    <a:lumMod val="75000"/>
                  </a:schemeClr>
                </a:solidFill>
                <a:latin typeface="Arial" panose="020B0604020202020204" pitchFamily="34" charset="0"/>
                <a:cs typeface="Arial" panose="020B0604020202020204" pitchFamily="34" charset="0"/>
              </a:rPr>
              <a:t>Currently, there is no legislation dealing with economic migrants and as such their significant numbers create a further bottle neck for appeals adjudication.</a:t>
            </a:r>
          </a:p>
          <a:p>
            <a:pPr marL="0" indent="0" algn="just">
              <a:buNone/>
            </a:pPr>
            <a:endParaRPr lang="en-ZA"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ZA" sz="2000" dirty="0" smtClean="0">
                <a:solidFill>
                  <a:schemeClr val="tx2">
                    <a:lumMod val="75000"/>
                  </a:schemeClr>
                </a:solidFill>
                <a:latin typeface="Arial" panose="020B0604020202020204" pitchFamily="34" charset="0"/>
                <a:cs typeface="Arial" panose="020B0604020202020204" pitchFamily="34" charset="0"/>
              </a:rPr>
              <a:t>The legislature created an unending bureaucratic ladder of appeal / review processes which are highly abused by failed asylum seekers and their legal representatives.</a:t>
            </a:r>
          </a:p>
          <a:p>
            <a:pPr algn="just">
              <a:buFont typeface="Wingdings" panose="05000000000000000000" pitchFamily="2" charset="2"/>
              <a:buChar char="§"/>
            </a:pPr>
            <a:endParaRPr lang="en-ZA"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ZA" sz="2000" dirty="0" smtClean="0">
                <a:solidFill>
                  <a:schemeClr val="tx2">
                    <a:lumMod val="75000"/>
                  </a:schemeClr>
                </a:solidFill>
                <a:latin typeface="Arial" panose="020B0604020202020204" pitchFamily="34" charset="0"/>
                <a:cs typeface="Arial" panose="020B0604020202020204" pitchFamily="34" charset="0"/>
              </a:rPr>
              <a:t>Further, the International Treaties and Conventions on asylum seekers and refugees does not have legislation to deal with economic migrants either. </a:t>
            </a:r>
            <a:endParaRPr lang="en-ZA"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ZA" sz="2000" dirty="0" smtClean="0">
                <a:solidFill>
                  <a:schemeClr val="tx2">
                    <a:lumMod val="75000"/>
                  </a:schemeClr>
                </a:solidFill>
                <a:latin typeface="Arial" panose="020B0604020202020204" pitchFamily="34" charset="0"/>
                <a:cs typeface="Arial" panose="020B0604020202020204" pitchFamily="34" charset="0"/>
              </a:rPr>
              <a:t>In the absence of a Legislative </a:t>
            </a:r>
            <a:r>
              <a:rPr lang="en-ZA" sz="2000" dirty="0">
                <a:solidFill>
                  <a:schemeClr val="tx2">
                    <a:lumMod val="75000"/>
                  </a:schemeClr>
                </a:solidFill>
                <a:latin typeface="Arial" panose="020B0604020202020204" pitchFamily="34" charset="0"/>
                <a:cs typeface="Arial" panose="020B0604020202020204" pitchFamily="34" charset="0"/>
              </a:rPr>
              <a:t>F</a:t>
            </a:r>
            <a:r>
              <a:rPr lang="en-ZA" sz="2000" dirty="0" smtClean="0">
                <a:solidFill>
                  <a:schemeClr val="tx2">
                    <a:lumMod val="75000"/>
                  </a:schemeClr>
                </a:solidFill>
                <a:latin typeface="Arial" panose="020B0604020202020204" pitchFamily="34" charset="0"/>
                <a:cs typeface="Arial" panose="020B0604020202020204" pitchFamily="34" charset="0"/>
              </a:rPr>
              <a:t>ramework for economic migrants, they are similarly dealt with under the Refugees Act creating a further bottleneck. </a:t>
            </a:r>
            <a:endParaRPr lang="en-ZA"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0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ZA" sz="2000" dirty="0" smtClean="0">
              <a:solidFill>
                <a:schemeClr val="tx2">
                  <a:lumMod val="7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131840"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5</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933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800" dirty="0" smtClean="0">
                <a:solidFill>
                  <a:srgbClr val="002060"/>
                </a:solidFill>
                <a:latin typeface="Arial Black" panose="020B0A04020102020204" pitchFamily="34" charset="0"/>
                <a:cs typeface="Arial" panose="020B0604020202020204" pitchFamily="34" charset="0"/>
              </a:rPr>
              <a:t>BACKLOG PROJECT BACKGROUND  </a:t>
            </a:r>
            <a:endParaRPr lang="en-ZA" sz="28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rmAutofit fontScale="92500" lnSpcReduction="10000"/>
          </a:bodyPr>
          <a:lstStyle/>
          <a:p>
            <a:pPr algn="just">
              <a:buFont typeface="Wingdings" panose="05000000000000000000" pitchFamily="2" charset="2"/>
              <a:buChar char="§"/>
            </a:pPr>
            <a:r>
              <a:rPr lang="en-GB" sz="2400" dirty="0">
                <a:solidFill>
                  <a:schemeClr val="tx2">
                    <a:lumMod val="75000"/>
                  </a:schemeClr>
                </a:solidFill>
                <a:latin typeface="Arial" panose="020B0604020202020204" pitchFamily="34" charset="0"/>
                <a:cs typeface="Arial" panose="020B0604020202020204" pitchFamily="34" charset="0"/>
              </a:rPr>
              <a:t>In view of the rising number of appeals against RSDO decisions </a:t>
            </a:r>
            <a:r>
              <a:rPr lang="en-GB" sz="2400" dirty="0" smtClean="0">
                <a:solidFill>
                  <a:schemeClr val="tx2">
                    <a:lumMod val="75000"/>
                  </a:schemeClr>
                </a:solidFill>
                <a:latin typeface="Arial" panose="020B0604020202020204" pitchFamily="34" charset="0"/>
                <a:cs typeface="Arial" panose="020B0604020202020204" pitchFamily="34" charset="0"/>
              </a:rPr>
              <a:t>which are the current appeal backlog at RAASA</a:t>
            </a:r>
            <a:r>
              <a:rPr lang="en-GB" sz="2400" dirty="0">
                <a:solidFill>
                  <a:schemeClr val="tx2">
                    <a:lumMod val="75000"/>
                  </a:schemeClr>
                </a:solidFill>
                <a:latin typeface="Arial" panose="020B0604020202020204" pitchFamily="34" charset="0"/>
                <a:cs typeface="Arial" panose="020B0604020202020204" pitchFamily="34" charset="0"/>
              </a:rPr>
              <a:t>, </a:t>
            </a:r>
            <a:r>
              <a:rPr lang="en-GB" sz="2400" dirty="0" smtClean="0">
                <a:solidFill>
                  <a:schemeClr val="tx2">
                    <a:lumMod val="75000"/>
                  </a:schemeClr>
                </a:solidFill>
                <a:latin typeface="Arial" panose="020B0604020202020204" pitchFamily="34" charset="0"/>
                <a:cs typeface="Arial" panose="020B0604020202020204" pitchFamily="34" charset="0"/>
              </a:rPr>
              <a:t>and taking into account the previous discussion, the </a:t>
            </a:r>
            <a:r>
              <a:rPr lang="en-GB" sz="2400" dirty="0">
                <a:solidFill>
                  <a:schemeClr val="tx2">
                    <a:lumMod val="75000"/>
                  </a:schemeClr>
                </a:solidFill>
                <a:latin typeface="Arial" panose="020B0604020202020204" pitchFamily="34" charset="0"/>
                <a:cs typeface="Arial" panose="020B0604020202020204" pitchFamily="34" charset="0"/>
              </a:rPr>
              <a:t>Department of Home Affairs (DHA) and the UNHCR entered into an agreement of cooperation aimed at eradicating the backlog of appeal cases and to prevent similar backlogs from recurring through the provision of capacity support to </a:t>
            </a:r>
            <a:r>
              <a:rPr lang="en-GB" sz="2400" dirty="0" smtClean="0">
                <a:solidFill>
                  <a:schemeClr val="tx2">
                    <a:lumMod val="75000"/>
                  </a:schemeClr>
                </a:solidFill>
                <a:latin typeface="Arial" panose="020B0604020202020204" pitchFamily="34" charset="0"/>
                <a:cs typeface="Arial" panose="020B0604020202020204" pitchFamily="34" charset="0"/>
              </a:rPr>
              <a:t>RAASA</a:t>
            </a:r>
            <a:r>
              <a:rPr lang="en-GB" sz="2400" dirty="0">
                <a:solidFill>
                  <a:schemeClr val="tx2">
                    <a:lumMod val="75000"/>
                  </a:schemeClr>
                </a:solidFill>
                <a:latin typeface="Arial" panose="020B0604020202020204" pitchFamily="34" charset="0"/>
                <a:cs typeface="Arial" panose="020B0604020202020204" pitchFamily="34" charset="0"/>
              </a:rPr>
              <a:t>.</a:t>
            </a:r>
            <a:endParaRPr lang="en-GB" sz="2400" dirty="0" smtClean="0">
              <a:solidFill>
                <a:schemeClr val="tx2">
                  <a:lumMod val="75000"/>
                </a:schemeClr>
              </a:solidFill>
              <a:latin typeface="Arial" panose="020B0604020202020204" pitchFamily="34" charset="0"/>
              <a:cs typeface="Arial" panose="020B0604020202020204" pitchFamily="34" charset="0"/>
            </a:endParaRPr>
          </a:p>
          <a:p>
            <a:pPr marL="0" indent="0" algn="just">
              <a:buNone/>
            </a:pPr>
            <a:r>
              <a:rPr lang="en-GB" sz="2400" dirty="0" smtClean="0">
                <a:solidFill>
                  <a:schemeClr val="tx2">
                    <a:lumMod val="75000"/>
                  </a:schemeClr>
                </a:solidFill>
                <a:latin typeface="Arial" panose="020B0604020202020204" pitchFamily="34" charset="0"/>
                <a:cs typeface="Arial" panose="020B0604020202020204" pitchFamily="34" charset="0"/>
              </a:rPr>
              <a:t> </a:t>
            </a:r>
          </a:p>
          <a:p>
            <a:pPr algn="just">
              <a:buFont typeface="Wingdings" panose="05000000000000000000" pitchFamily="2" charset="2"/>
              <a:buChar char="§"/>
            </a:pPr>
            <a:r>
              <a:rPr lang="en-US" sz="2400" dirty="0">
                <a:solidFill>
                  <a:schemeClr val="tx2">
                    <a:lumMod val="75000"/>
                  </a:schemeClr>
                </a:solidFill>
                <a:latin typeface="Arial" panose="020B0604020202020204" pitchFamily="34" charset="0"/>
                <a:cs typeface="Arial" panose="020B0604020202020204" pitchFamily="34" charset="0"/>
              </a:rPr>
              <a:t>The DHA signed a Project Partnership Agreement (PPA) with the UNHCR on the 8</a:t>
            </a:r>
            <a:r>
              <a:rPr lang="en-US" sz="2400" baseline="30000" dirty="0">
                <a:solidFill>
                  <a:schemeClr val="tx2">
                    <a:lumMod val="75000"/>
                  </a:schemeClr>
                </a:solidFill>
                <a:latin typeface="Arial" panose="020B0604020202020204" pitchFamily="34" charset="0"/>
                <a:cs typeface="Arial" panose="020B0604020202020204" pitchFamily="34" charset="0"/>
              </a:rPr>
              <a:t>th</a:t>
            </a:r>
            <a:r>
              <a:rPr lang="en-US" sz="2400" dirty="0">
                <a:solidFill>
                  <a:schemeClr val="tx2">
                    <a:lumMod val="75000"/>
                  </a:schemeClr>
                </a:solidFill>
                <a:latin typeface="Arial" panose="020B0604020202020204" pitchFamily="34" charset="0"/>
                <a:cs typeface="Arial" panose="020B0604020202020204" pitchFamily="34" charset="0"/>
              </a:rPr>
              <a:t> of March 2021. The signing of the partnership agreement paved the way for the implementation of  Plan 2019. </a:t>
            </a:r>
            <a:endParaRPr lang="en-US" sz="2400" dirty="0" smtClean="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US" sz="24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400" dirty="0" smtClean="0">
                <a:solidFill>
                  <a:schemeClr val="tx2">
                    <a:lumMod val="75000"/>
                  </a:schemeClr>
                </a:solidFill>
                <a:latin typeface="Arial" panose="020B0604020202020204" pitchFamily="34" charset="0"/>
                <a:cs typeface="Arial" panose="020B0604020202020204" pitchFamily="34" charset="0"/>
              </a:rPr>
              <a:t>The total cost of the 4-year implementation plan with 36 Members is </a:t>
            </a:r>
            <a:r>
              <a:rPr lang="en-US" sz="2400" b="1" dirty="0" smtClean="0">
                <a:solidFill>
                  <a:schemeClr val="tx2">
                    <a:lumMod val="75000"/>
                  </a:schemeClr>
                </a:solidFill>
                <a:latin typeface="Arial" panose="020B0604020202020204" pitchFamily="34" charset="0"/>
                <a:cs typeface="Arial" panose="020B0604020202020204" pitchFamily="34" charset="0"/>
              </a:rPr>
              <a:t>R146, 784,364</a:t>
            </a:r>
            <a:r>
              <a:rPr lang="en-US" sz="2400" dirty="0" smtClean="0">
                <a:solidFill>
                  <a:schemeClr val="tx2">
                    <a:lumMod val="75000"/>
                  </a:schemeClr>
                </a:solidFill>
                <a:latin typeface="Arial" panose="020B0604020202020204" pitchFamily="34" charset="0"/>
                <a:cs typeface="Arial" panose="020B0604020202020204" pitchFamily="34" charset="0"/>
              </a:rPr>
              <a:t> million.</a:t>
            </a:r>
            <a:endParaRPr lang="en-ZA" sz="24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4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US" sz="24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US" sz="24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US" sz="24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US" sz="24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400" dirty="0">
              <a:solidFill>
                <a:schemeClr val="tx2">
                  <a:lumMod val="7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203848" y="6309320"/>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6</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7858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800" dirty="0" smtClean="0">
                <a:solidFill>
                  <a:srgbClr val="002060"/>
                </a:solidFill>
                <a:latin typeface="Arial Black" panose="020B0A04020102020204" pitchFamily="34" charset="0"/>
                <a:cs typeface="Arial" panose="020B0604020202020204" pitchFamily="34" charset="0"/>
              </a:rPr>
              <a:t>BACKLOG PROJECT BACKGROUND  </a:t>
            </a:r>
            <a:endParaRPr lang="en-ZA" sz="28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rmAutofit fontScale="85000" lnSpcReduction="20000"/>
          </a:bodyPr>
          <a:lstStyle/>
          <a:p>
            <a:pPr marL="0" indent="0" algn="just">
              <a:buNone/>
            </a:pPr>
            <a:endParaRPr lang="en-US" sz="24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400" dirty="0">
                <a:solidFill>
                  <a:schemeClr val="tx2">
                    <a:lumMod val="75000"/>
                  </a:schemeClr>
                </a:solidFill>
                <a:latin typeface="Arial" panose="020B0604020202020204" pitchFamily="34" charset="0"/>
                <a:cs typeface="Arial" panose="020B0604020202020204" pitchFamily="34" charset="0"/>
              </a:rPr>
              <a:t>The Backlog Project was conceptualized in 2019 through the development of a Project and Implementation Plan. The 2019 Plan sets out the objectives of the Project as well as the adjudication strategy based on the assumption that certain conditions will obtain such as amendments to the legislation to allow RAASA members to consider appeal cases individually as opposed to a panel (The </a:t>
            </a:r>
            <a:r>
              <a:rPr lang="en-US" sz="2400" b="1" i="1" dirty="0" err="1">
                <a:solidFill>
                  <a:schemeClr val="tx2">
                    <a:lumMod val="75000"/>
                  </a:schemeClr>
                </a:solidFill>
                <a:latin typeface="Arial" panose="020B0604020202020204" pitchFamily="34" charset="0"/>
                <a:cs typeface="Arial" panose="020B0604020202020204" pitchFamily="34" charset="0"/>
              </a:rPr>
              <a:t>Harerimana</a:t>
            </a:r>
            <a:r>
              <a:rPr lang="en-US" sz="2400" dirty="0">
                <a:solidFill>
                  <a:schemeClr val="tx2">
                    <a:lumMod val="75000"/>
                  </a:schemeClr>
                </a:solidFill>
                <a:latin typeface="Arial" panose="020B0604020202020204" pitchFamily="34" charset="0"/>
                <a:cs typeface="Arial" panose="020B0604020202020204" pitchFamily="34" charset="0"/>
              </a:rPr>
              <a:t> decision).</a:t>
            </a:r>
          </a:p>
          <a:p>
            <a:pPr marL="0" indent="0" algn="just">
              <a:buNone/>
            </a:pPr>
            <a:endParaRPr lang="en-US" sz="24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US" sz="24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400" dirty="0" smtClean="0">
                <a:solidFill>
                  <a:schemeClr val="tx2">
                    <a:lumMod val="75000"/>
                  </a:schemeClr>
                </a:solidFill>
                <a:latin typeface="Arial" panose="020B0604020202020204" pitchFamily="34" charset="0"/>
                <a:cs typeface="Arial" panose="020B0604020202020204" pitchFamily="34" charset="0"/>
              </a:rPr>
              <a:t>Plan </a:t>
            </a:r>
            <a:r>
              <a:rPr lang="en-US" sz="2400" dirty="0">
                <a:solidFill>
                  <a:schemeClr val="tx2">
                    <a:lumMod val="75000"/>
                  </a:schemeClr>
                </a:solidFill>
                <a:latin typeface="Arial" panose="020B0604020202020204" pitchFamily="34" charset="0"/>
                <a:cs typeface="Arial" panose="020B0604020202020204" pitchFamily="34" charset="0"/>
              </a:rPr>
              <a:t>2019 stands as the ultimate roadmap to guide the implementation of the Backlog Project and conceptualizes the adjudication strategy</a:t>
            </a:r>
            <a:r>
              <a:rPr lang="en-US" sz="2400" dirty="0" smtClean="0">
                <a:solidFill>
                  <a:schemeClr val="tx2">
                    <a:lumMod val="75000"/>
                  </a:schemeClr>
                </a:solidFill>
                <a:latin typeface="Arial" panose="020B0604020202020204" pitchFamily="34" charset="0"/>
                <a:cs typeface="Arial" panose="020B0604020202020204" pitchFamily="34" charset="0"/>
              </a:rPr>
              <a:t>.</a:t>
            </a:r>
          </a:p>
          <a:p>
            <a:pPr marL="0" indent="0" algn="just">
              <a:buNone/>
            </a:pPr>
            <a:endParaRPr lang="en-US" sz="24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US" sz="24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400" dirty="0">
                <a:solidFill>
                  <a:schemeClr val="tx2">
                    <a:lumMod val="75000"/>
                  </a:schemeClr>
                </a:solidFill>
                <a:latin typeface="Arial" panose="020B0604020202020204" pitchFamily="34" charset="0"/>
                <a:cs typeface="Arial" panose="020B0604020202020204" pitchFamily="34" charset="0"/>
              </a:rPr>
              <a:t>According to Plan 2019, the project was to be implemented in phases.</a:t>
            </a:r>
          </a:p>
          <a:p>
            <a:pPr marL="0" indent="0" algn="just">
              <a:buNone/>
            </a:pPr>
            <a:endParaRPr lang="en-US" sz="2400" dirty="0">
              <a:solidFill>
                <a:schemeClr val="tx2">
                  <a:lumMod val="75000"/>
                </a:schemeClr>
              </a:solidFill>
              <a:latin typeface="Arial" panose="020B0604020202020204" pitchFamily="34" charset="0"/>
              <a:cs typeface="Arial" panose="020B0604020202020204" pitchFamily="34" charset="0"/>
            </a:endParaRPr>
          </a:p>
          <a:p>
            <a:pPr marL="0" indent="0" algn="just">
              <a:buNone/>
            </a:pPr>
            <a:r>
              <a:rPr lang="en-US" sz="2400" dirty="0">
                <a:solidFill>
                  <a:schemeClr val="tx2">
                    <a:lumMod val="75000"/>
                  </a:schemeClr>
                </a:solidFill>
                <a:latin typeface="Arial" panose="020B0604020202020204" pitchFamily="34" charset="0"/>
                <a:cs typeface="Arial" panose="020B0604020202020204" pitchFamily="34" charset="0"/>
              </a:rPr>
              <a:t> </a:t>
            </a:r>
            <a:r>
              <a:rPr lang="en-GB" sz="2400" dirty="0" smtClean="0">
                <a:solidFill>
                  <a:schemeClr val="tx2">
                    <a:lumMod val="75000"/>
                  </a:schemeClr>
                </a:solidFill>
                <a:latin typeface="Arial" panose="020B0604020202020204" pitchFamily="34" charset="0"/>
                <a:cs typeface="Arial" panose="020B0604020202020204" pitchFamily="34" charset="0"/>
              </a:rPr>
              <a:t> </a:t>
            </a:r>
            <a:endParaRPr lang="en-GB" sz="24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400" dirty="0">
              <a:solidFill>
                <a:schemeClr val="tx2">
                  <a:lumMod val="7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203848" y="6309320"/>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7</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4018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800" dirty="0" smtClean="0">
                <a:solidFill>
                  <a:srgbClr val="002060"/>
                </a:solidFill>
                <a:latin typeface="Arial Black" panose="020B0A04020102020204" pitchFamily="34" charset="0"/>
                <a:cs typeface="Arial" panose="020B0604020202020204" pitchFamily="34" charset="0"/>
              </a:rPr>
              <a:t>PROJECT SCOPE  </a:t>
            </a:r>
            <a:endParaRPr lang="en-ZA" sz="28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rmAutofit fontScale="92500" lnSpcReduction="10000"/>
          </a:bodyPr>
          <a:lstStyle/>
          <a:p>
            <a:pPr algn="just">
              <a:buFont typeface="Wingdings" panose="05000000000000000000" pitchFamily="2" charset="2"/>
              <a:buChar char="§"/>
            </a:pPr>
            <a:r>
              <a:rPr lang="en-GB" sz="2600" dirty="0">
                <a:solidFill>
                  <a:schemeClr val="tx2">
                    <a:lumMod val="75000"/>
                  </a:schemeClr>
                </a:solidFill>
                <a:latin typeface="Arial" panose="020B0604020202020204" pitchFamily="34" charset="0"/>
                <a:cs typeface="Arial" panose="020B0604020202020204" pitchFamily="34" charset="0"/>
              </a:rPr>
              <a:t>The Project scope was defined in the 2019 Project Plan which sets out the various aspects of the Project to come to an efficient, cost effective and fair decisions. </a:t>
            </a:r>
          </a:p>
          <a:p>
            <a:pPr algn="just">
              <a:buFont typeface="Wingdings" panose="05000000000000000000" pitchFamily="2" charset="2"/>
              <a:buChar char="§"/>
            </a:pPr>
            <a:endParaRPr lang="en-GB" sz="26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600" dirty="0">
                <a:solidFill>
                  <a:schemeClr val="tx2">
                    <a:lumMod val="75000"/>
                  </a:schemeClr>
                </a:solidFill>
                <a:latin typeface="Arial" panose="020B0604020202020204" pitchFamily="34" charset="0"/>
                <a:cs typeface="Arial" panose="020B0604020202020204" pitchFamily="34" charset="0"/>
              </a:rPr>
              <a:t> According to the National Immigration Information System (NIIS) the total current caseload (as at the beginning of the Project) is </a:t>
            </a:r>
            <a:r>
              <a:rPr lang="en-GB" sz="2600" b="1" dirty="0">
                <a:solidFill>
                  <a:schemeClr val="tx2">
                    <a:lumMod val="75000"/>
                  </a:schemeClr>
                </a:solidFill>
                <a:latin typeface="Arial" panose="020B0604020202020204" pitchFamily="34" charset="0"/>
                <a:cs typeface="Arial" panose="020B0604020202020204" pitchFamily="34" charset="0"/>
              </a:rPr>
              <a:t>133 582</a:t>
            </a:r>
            <a:r>
              <a:rPr lang="en-GB" sz="2600" dirty="0">
                <a:solidFill>
                  <a:schemeClr val="tx2">
                    <a:lumMod val="75000"/>
                  </a:schemeClr>
                </a:solidFill>
                <a:latin typeface="Arial" panose="020B0604020202020204" pitchFamily="34" charset="0"/>
                <a:cs typeface="Arial" panose="020B0604020202020204" pitchFamily="34" charset="0"/>
              </a:rPr>
              <a:t> cases and that constitutes the total number of all cases forming the backlog.  </a:t>
            </a:r>
          </a:p>
          <a:p>
            <a:pPr algn="just">
              <a:buFont typeface="Wingdings" panose="05000000000000000000" pitchFamily="2" charset="2"/>
              <a:buChar char="§"/>
            </a:pPr>
            <a:endParaRPr lang="en-GB" sz="26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600" dirty="0">
                <a:solidFill>
                  <a:schemeClr val="tx2">
                    <a:lumMod val="75000"/>
                  </a:schemeClr>
                </a:solidFill>
                <a:latin typeface="Arial" panose="020B0604020202020204" pitchFamily="34" charset="0"/>
                <a:cs typeface="Arial" panose="020B0604020202020204" pitchFamily="34" charset="0"/>
              </a:rPr>
              <a:t>These cases are divided into three main categories; </a:t>
            </a:r>
            <a:r>
              <a:rPr lang="en-GB" sz="2600" b="1" dirty="0">
                <a:solidFill>
                  <a:schemeClr val="tx2">
                    <a:lumMod val="75000"/>
                  </a:schemeClr>
                </a:solidFill>
                <a:latin typeface="Arial" panose="020B0604020202020204" pitchFamily="34" charset="0"/>
                <a:cs typeface="Arial" panose="020B0604020202020204" pitchFamily="34" charset="0"/>
              </a:rPr>
              <a:t>Heritage Files</a:t>
            </a:r>
            <a:r>
              <a:rPr lang="en-GB" sz="2600" dirty="0">
                <a:solidFill>
                  <a:schemeClr val="tx2">
                    <a:lumMod val="75000"/>
                  </a:schemeClr>
                </a:solidFill>
                <a:latin typeface="Arial" panose="020B0604020202020204" pitchFamily="34" charset="0"/>
                <a:cs typeface="Arial" panose="020B0604020202020204" pitchFamily="34" charset="0"/>
              </a:rPr>
              <a:t> (2011 and prior), </a:t>
            </a:r>
            <a:r>
              <a:rPr lang="en-GB" sz="2600" b="1" dirty="0">
                <a:solidFill>
                  <a:schemeClr val="tx2">
                    <a:lumMod val="75000"/>
                  </a:schemeClr>
                </a:solidFill>
                <a:latin typeface="Arial" panose="020B0604020202020204" pitchFamily="34" charset="0"/>
                <a:cs typeface="Arial" panose="020B0604020202020204" pitchFamily="34" charset="0"/>
              </a:rPr>
              <a:t>Mid-Range</a:t>
            </a:r>
            <a:r>
              <a:rPr lang="en-GB" sz="2600" dirty="0">
                <a:solidFill>
                  <a:schemeClr val="tx2">
                    <a:lumMod val="75000"/>
                  </a:schemeClr>
                </a:solidFill>
                <a:latin typeface="Arial" panose="020B0604020202020204" pitchFamily="34" charset="0"/>
                <a:cs typeface="Arial" panose="020B0604020202020204" pitchFamily="34" charset="0"/>
              </a:rPr>
              <a:t> </a:t>
            </a:r>
            <a:r>
              <a:rPr lang="en-GB" sz="2600" b="1" dirty="0">
                <a:solidFill>
                  <a:schemeClr val="tx2">
                    <a:lumMod val="75000"/>
                  </a:schemeClr>
                </a:solidFill>
                <a:latin typeface="Arial" panose="020B0604020202020204" pitchFamily="34" charset="0"/>
                <a:cs typeface="Arial" panose="020B0604020202020204" pitchFamily="34" charset="0"/>
              </a:rPr>
              <a:t>Files</a:t>
            </a:r>
            <a:r>
              <a:rPr lang="en-GB" sz="2600" dirty="0">
                <a:solidFill>
                  <a:schemeClr val="tx2">
                    <a:lumMod val="75000"/>
                  </a:schemeClr>
                </a:solidFill>
                <a:latin typeface="Arial" panose="020B0604020202020204" pitchFamily="34" charset="0"/>
                <a:cs typeface="Arial" panose="020B0604020202020204" pitchFamily="34" charset="0"/>
              </a:rPr>
              <a:t> (between Jan. 2012 to Dec. 2016) and </a:t>
            </a:r>
            <a:r>
              <a:rPr lang="en-GB" sz="2600" b="1" dirty="0">
                <a:solidFill>
                  <a:schemeClr val="tx2">
                    <a:lumMod val="75000"/>
                  </a:schemeClr>
                </a:solidFill>
                <a:latin typeface="Arial" panose="020B0604020202020204" pitchFamily="34" charset="0"/>
                <a:cs typeface="Arial" panose="020B0604020202020204" pitchFamily="34" charset="0"/>
              </a:rPr>
              <a:t>Current Files</a:t>
            </a:r>
            <a:r>
              <a:rPr lang="en-GB" sz="2600" dirty="0">
                <a:solidFill>
                  <a:schemeClr val="tx2">
                    <a:lumMod val="75000"/>
                  </a:schemeClr>
                </a:solidFill>
                <a:latin typeface="Arial" panose="020B0604020202020204" pitchFamily="34" charset="0"/>
                <a:cs typeface="Arial" panose="020B0604020202020204" pitchFamily="34" charset="0"/>
              </a:rPr>
              <a:t> (from 2017 to </a:t>
            </a:r>
            <a:r>
              <a:rPr lang="en-GB" sz="2600" dirty="0" smtClean="0">
                <a:solidFill>
                  <a:schemeClr val="tx2">
                    <a:lumMod val="75000"/>
                  </a:schemeClr>
                </a:solidFill>
                <a:latin typeface="Arial" panose="020B0604020202020204" pitchFamily="34" charset="0"/>
                <a:cs typeface="Arial" panose="020B0604020202020204" pitchFamily="34" charset="0"/>
              </a:rPr>
              <a:t>October 2021). </a:t>
            </a:r>
            <a:r>
              <a:rPr lang="en-GB" sz="2600" dirty="0">
                <a:solidFill>
                  <a:schemeClr val="tx2">
                    <a:lumMod val="75000"/>
                  </a:schemeClr>
                </a:solidFill>
                <a:latin typeface="Arial" panose="020B0604020202020204" pitchFamily="34" charset="0"/>
                <a:cs typeface="Arial" panose="020B0604020202020204" pitchFamily="34" charset="0"/>
              </a:rPr>
              <a:t> </a:t>
            </a:r>
            <a:endParaRPr lang="en-ZA" sz="26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ZA" sz="2600" dirty="0">
              <a:solidFill>
                <a:schemeClr val="tx2">
                  <a:lumMod val="7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635896"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8</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9897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800" dirty="0" smtClean="0">
                <a:solidFill>
                  <a:srgbClr val="002060"/>
                </a:solidFill>
                <a:latin typeface="Arial Black" panose="020B0A04020102020204" pitchFamily="34" charset="0"/>
                <a:cs typeface="Arial" panose="020B0604020202020204" pitchFamily="34" charset="0"/>
              </a:rPr>
              <a:t>PROJECT SCOPE  </a:t>
            </a:r>
            <a:endParaRPr lang="en-ZA" sz="2800" dirty="0">
              <a:solidFill>
                <a:srgbClr val="002060"/>
              </a:solidFill>
              <a:latin typeface="Arial Black" panose="020B0A04020102020204" pitchFamily="34" charset="0"/>
              <a:cs typeface="Arial" panose="020B0604020202020204" pitchFamily="34" charset="0"/>
            </a:endParaRPr>
          </a:p>
        </p:txBody>
      </p:sp>
      <p:pic>
        <p:nvPicPr>
          <p:cNvPr id="5" name="Content Placeholder 4"/>
          <p:cNvPicPr>
            <a:picLocks noGrp="1" noChangeAspect="1"/>
          </p:cNvPicPr>
          <p:nvPr>
            <p:ph idx="1"/>
          </p:nvPr>
        </p:nvPicPr>
        <p:blipFill>
          <a:blip r:embed="rId2"/>
          <a:stretch>
            <a:fillRect/>
          </a:stretch>
        </p:blipFill>
        <p:spPr>
          <a:xfrm>
            <a:off x="323528" y="2492896"/>
            <a:ext cx="8568952" cy="3024336"/>
          </a:xfrm>
          <a:prstGeom prst="rect">
            <a:avLst/>
          </a:prstGeom>
        </p:spPr>
      </p:pic>
      <p:sp>
        <p:nvSpPr>
          <p:cNvPr id="7" name="Slide Number Placeholder 6"/>
          <p:cNvSpPr>
            <a:spLocks noGrp="1"/>
          </p:cNvSpPr>
          <p:nvPr>
            <p:ph type="sldNum" sz="quarter" idx="12"/>
          </p:nvPr>
        </p:nvSpPr>
        <p:spPr>
          <a:xfrm>
            <a:off x="3635896"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9</a:t>
            </a:fld>
            <a:endPar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
        <p:nvSpPr>
          <p:cNvPr id="3" name="TextBox 2"/>
          <p:cNvSpPr txBox="1"/>
          <p:nvPr/>
        </p:nvSpPr>
        <p:spPr>
          <a:xfrm>
            <a:off x="323528" y="1172651"/>
            <a:ext cx="8568952" cy="1261884"/>
          </a:xfrm>
          <a:prstGeom prst="rect">
            <a:avLst/>
          </a:prstGeom>
          <a:noFill/>
        </p:spPr>
        <p:txBody>
          <a:bodyPr wrap="square" rtlCol="0">
            <a:spAutoFit/>
          </a:bodyPr>
          <a:lstStyle/>
          <a:p>
            <a:pPr algn="just"/>
            <a:r>
              <a:rPr lang="en-GB" sz="1900" dirty="0">
                <a:solidFill>
                  <a:srgbClr val="002060"/>
                </a:solidFill>
                <a:latin typeface="Arial" panose="020B0604020202020204" pitchFamily="34" charset="0"/>
                <a:cs typeface="Arial" panose="020B0604020202020204" pitchFamily="34" charset="0"/>
              </a:rPr>
              <a:t>Following the appointment of Members and their training, statistics were drawn out from NIIS with the view to lock the numbers to define the scope of the project. The table below provides the breakdown of backlog cases per a Refugee Reception Office (RRO).</a:t>
            </a:r>
            <a:endParaRPr lang="en-ZA" sz="19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1414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4530</TotalTime>
  <Words>2808</Words>
  <Application>Microsoft Office PowerPoint</Application>
  <PresentationFormat>On-screen Show (4:3)</PresentationFormat>
  <Paragraphs>466</Paragraphs>
  <Slides>27</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6" baseType="lpstr">
      <vt:lpstr>Arial</vt:lpstr>
      <vt:lpstr>Arial Black</vt:lpstr>
      <vt:lpstr>Calibri</vt:lpstr>
      <vt:lpstr>Courier New</vt:lpstr>
      <vt:lpstr>Times New Roman</vt:lpstr>
      <vt:lpstr>Wingdings</vt:lpstr>
      <vt:lpstr>Office Theme</vt:lpstr>
      <vt:lpstr>2_Office Theme</vt:lpstr>
      <vt:lpstr>MSPhotoEd.3</vt:lpstr>
      <vt:lpstr>PowerPoint Presentation</vt:lpstr>
      <vt:lpstr>PowerPoint Presentation</vt:lpstr>
      <vt:lpstr>INTRODUCTION  </vt:lpstr>
      <vt:lpstr>INTRODUCTION  </vt:lpstr>
      <vt:lpstr>INTRODUCTION  </vt:lpstr>
      <vt:lpstr>BACKLOG PROJECT BACKGROUND  </vt:lpstr>
      <vt:lpstr>BACKLOG PROJECT BACKGROUND  </vt:lpstr>
      <vt:lpstr>PROJECT SCOPE  </vt:lpstr>
      <vt:lpstr>PROJECT SCOPE  </vt:lpstr>
      <vt:lpstr>POPULATION MATRIX</vt:lpstr>
      <vt:lpstr>TRAINING OF MEMBERS</vt:lpstr>
      <vt:lpstr>TRAINING OF MEMBERS (Cont.) </vt:lpstr>
      <vt:lpstr>RECRUITMENT AND APPOINTMENT OF MEMBERS  </vt:lpstr>
      <vt:lpstr>CAPACITATION OF RAASA </vt:lpstr>
      <vt:lpstr>CAPACITATION OF RAASA (Cont.) </vt:lpstr>
      <vt:lpstr>COMMUNICATIONS AND OUTREACH </vt:lpstr>
      <vt:lpstr>COMMUNICATIONS AND OUTREACH (Cont.) </vt:lpstr>
      <vt:lpstr>ADJUDICATION STRATEGY  </vt:lpstr>
      <vt:lpstr>BACKLOG PROJECT PROGRESS TO DATE   </vt:lpstr>
      <vt:lpstr>BACKLOG PROJECT STATISTICS TO DATE   </vt:lpstr>
      <vt:lpstr>BACKLOG PROJECT STATISTICS TO DATE   </vt:lpstr>
      <vt:lpstr>INTERVENTIONS TO REDUCE THE BACKLOG</vt:lpstr>
      <vt:lpstr>INTERVENTIONS TO REDUCE THE BACKLOG</vt:lpstr>
      <vt:lpstr>INTERVENTIONS TO AVOID A NEW BACKLOG (cont.)</vt:lpstr>
      <vt:lpstr>INTERVENTIONS TO AVOID A NEW BACKLOG (cont.)</vt:lpstr>
      <vt:lpstr>RECOMMENDATION</vt:lpstr>
      <vt:lpstr>THE 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SHancock</dc:creator>
  <cp:lastModifiedBy>Muzi Njoko</cp:lastModifiedBy>
  <cp:revision>343</cp:revision>
  <cp:lastPrinted>2022-09-13T16:19:51Z</cp:lastPrinted>
  <dcterms:created xsi:type="dcterms:W3CDTF">2017-07-24T12:18:15Z</dcterms:created>
  <dcterms:modified xsi:type="dcterms:W3CDTF">2022-09-16T18:59:08Z</dcterms:modified>
</cp:coreProperties>
</file>