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4"/>
  </p:sldMasterIdLst>
  <p:notesMasterIdLst>
    <p:notesMasterId r:id="rId12"/>
  </p:notesMasterIdLst>
  <p:sldIdLst>
    <p:sldId id="256" r:id="rId5"/>
    <p:sldId id="257" r:id="rId6"/>
    <p:sldId id="263" r:id="rId7"/>
    <p:sldId id="264" r:id="rId8"/>
    <p:sldId id="262"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0"/>
  </p:normalViewPr>
  <p:slideViewPr>
    <p:cSldViewPr snapToGrid="0" snapToObjects="1">
      <p:cViewPr varScale="1">
        <p:scale>
          <a:sx n="73" d="100"/>
          <a:sy n="73" d="100"/>
        </p:scale>
        <p:origin x="-1278" y="-102"/>
      </p:cViewPr>
      <p:guideLst>
        <p:guide orient="horz" pos="1049"/>
        <p:guide orient="horz" pos="777"/>
        <p:guide orient="horz" pos="157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pPr/>
              <a:t>9/20/2022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pPr/>
              <a:t>‹#›</a:t>
            </a:fld>
            <a:endParaRPr lang="en-US"/>
          </a:p>
        </p:txBody>
      </p:sp>
    </p:spTree>
    <p:extLst>
      <p:ext uri="{BB962C8B-B14F-4D97-AF65-F5344CB8AC3E}">
        <p14:creationId xmlns:p14="http://schemas.microsoft.com/office/powerpoint/2010/main" xmlns=""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pPr/>
              <a:t>1</a:t>
            </a:fld>
            <a:endParaRPr lang="en-US"/>
          </a:p>
        </p:txBody>
      </p:sp>
    </p:spTree>
    <p:extLst>
      <p:ext uri="{BB962C8B-B14F-4D97-AF65-F5344CB8AC3E}">
        <p14:creationId xmlns:p14="http://schemas.microsoft.com/office/powerpoint/2010/main" xmlns=""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pPr/>
              <a:t>2022/09/20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pPr/>
              <a:t>2022/09/20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pPr/>
              <a:t>2022/09/20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pPr/>
              <a:t>2022/09/20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pPr/>
              <a:t>2022/09/20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pPr/>
              <a:t>2022/09/20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pPr/>
              <a:t>2022/09/20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pPr/>
              <a:t>2022/09/20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pPr/>
              <a:t>‹#›</a:t>
            </a:fld>
            <a:endParaRPr lang="en-US"/>
          </a:p>
        </p:txBody>
      </p:sp>
    </p:spTree>
    <p:extLst>
      <p:ext uri="{BB962C8B-B14F-4D97-AF65-F5344CB8AC3E}">
        <p14:creationId xmlns:p14="http://schemas.microsoft.com/office/powerpoint/2010/main" xmlns=""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gn="r">
              <a:lnSpc>
                <a:spcPts val="3600"/>
              </a:lnSpc>
            </a:pPr>
            <a:r>
              <a:rPr lang="en-US" sz="3800" b="1" cap="all" dirty="0">
                <a:solidFill>
                  <a:schemeClr val="bg1"/>
                </a:solidFill>
                <a:latin typeface="+mn-lt"/>
              </a:rPr>
              <a:t>Change in accounting policy by RAF</a:t>
            </a:r>
          </a:p>
        </p:txBody>
      </p:sp>
      <p:sp>
        <p:nvSpPr>
          <p:cNvPr id="3" name="Subtitle 2"/>
          <p:cNvSpPr>
            <a:spLocks noGrp="1"/>
          </p:cNvSpPr>
          <p:nvPr>
            <p:ph type="subTitle" idx="1"/>
          </p:nvPr>
        </p:nvSpPr>
        <p:spPr>
          <a:xfrm>
            <a:off x="1249471" y="2842800"/>
            <a:ext cx="4503260" cy="1088648"/>
          </a:xfrm>
        </p:spPr>
        <p:txBody>
          <a:bodyPr>
            <a:normAutofit/>
          </a:bodyPr>
          <a:lstStyle/>
          <a:p>
            <a:pPr algn="r">
              <a:tabLst>
                <a:tab pos="1193800" algn="l"/>
              </a:tabLst>
            </a:pPr>
            <a:r>
              <a:rPr lang="en-US" sz="2200" dirty="0">
                <a:solidFill>
                  <a:schemeClr val="bg1"/>
                </a:solidFill>
              </a:rPr>
              <a:t>View of the OAG on matters raised with the AGSA</a:t>
            </a:r>
          </a:p>
        </p:txBody>
      </p:sp>
      <p:sp>
        <p:nvSpPr>
          <p:cNvPr id="6" name="TextBox 5"/>
          <p:cNvSpPr txBox="1"/>
          <p:nvPr/>
        </p:nvSpPr>
        <p:spPr>
          <a:xfrm>
            <a:off x="6569901" y="1135366"/>
            <a:ext cx="2069002" cy="2047292"/>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a:solidFill>
                  <a:schemeClr val="bg1"/>
                </a:solidFill>
              </a:rPr>
              <a:t>Office of the Accountant-General</a:t>
            </a:r>
          </a:p>
          <a:p>
            <a:pPr>
              <a:lnSpc>
                <a:spcPts val="1720"/>
              </a:lnSpc>
            </a:pPr>
            <a:endParaRPr lang="en-US" sz="1400" b="1" dirty="0">
              <a:solidFill>
                <a:schemeClr val="bg1"/>
              </a:solidFill>
            </a:endParaRPr>
          </a:p>
          <a:p>
            <a:pPr>
              <a:lnSpc>
                <a:spcPts val="1720"/>
              </a:lnSpc>
            </a:pPr>
            <a:r>
              <a:rPr lang="en-US" sz="1400" b="1" dirty="0">
                <a:solidFill>
                  <a:schemeClr val="bg1"/>
                </a:solidFill>
              </a:rPr>
              <a:t>SCOPA </a:t>
            </a:r>
          </a:p>
          <a:p>
            <a:pPr>
              <a:lnSpc>
                <a:spcPts val="1720"/>
              </a:lnSpc>
            </a:pPr>
            <a:endParaRPr lang="en-US" sz="1400" b="1" dirty="0">
              <a:solidFill>
                <a:schemeClr val="bg1"/>
              </a:solidFill>
            </a:endParaRPr>
          </a:p>
          <a:p>
            <a:pPr>
              <a:lnSpc>
                <a:spcPts val="1720"/>
              </a:lnSpc>
            </a:pPr>
            <a:r>
              <a:rPr lang="en-US" sz="1400" b="1" dirty="0">
                <a:solidFill>
                  <a:schemeClr val="bg1"/>
                </a:solidFill>
              </a:rPr>
              <a:t>Date:  20 September 2022</a:t>
            </a:r>
          </a:p>
        </p:txBody>
      </p:sp>
    </p:spTree>
    <p:extLst>
      <p:ext uri="{BB962C8B-B14F-4D97-AF65-F5344CB8AC3E}">
        <p14:creationId xmlns:p14="http://schemas.microsoft.com/office/powerpoint/2010/main" xmlns="" val="301266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863322"/>
          </a:xfrm>
        </p:spPr>
        <p:txBody>
          <a:bodyPr>
            <a:normAutofit fontScale="90000"/>
          </a:bodyPr>
          <a:lstStyle/>
          <a:p>
            <a:r>
              <a:rPr lang="en-US" dirty="0"/>
              <a:t>Matters of disagreement between the RAF and AGSA raised with the OAG</a:t>
            </a:r>
          </a:p>
        </p:txBody>
      </p:sp>
      <p:sp>
        <p:nvSpPr>
          <p:cNvPr id="3" name="Content Placeholder 2"/>
          <p:cNvSpPr>
            <a:spLocks noGrp="1"/>
          </p:cNvSpPr>
          <p:nvPr>
            <p:ph idx="1"/>
          </p:nvPr>
        </p:nvSpPr>
        <p:spPr>
          <a:xfrm>
            <a:off x="288099" y="1914435"/>
            <a:ext cx="8536487" cy="4191726"/>
          </a:xfrm>
        </p:spPr>
        <p:txBody>
          <a:bodyPr>
            <a:normAutofit/>
          </a:bodyPr>
          <a:lstStyle/>
          <a:p>
            <a:pPr algn="just">
              <a:spcBef>
                <a:spcPts val="600"/>
              </a:spcBef>
              <a:spcAft>
                <a:spcPts val="1200"/>
              </a:spcAft>
            </a:pPr>
            <a:r>
              <a:rPr lang="en-US" sz="2000" b="1" dirty="0">
                <a:latin typeface="Arial" panose="020B0604020202020204" pitchFamily="34" charset="0"/>
                <a:cs typeface="Arial" panose="020B0604020202020204" pitchFamily="34" charset="0"/>
              </a:rPr>
              <a:t>Matter 1:</a:t>
            </a:r>
            <a:r>
              <a:rPr lang="en-US"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whether the activities of the RAF meet the definition of Social Benefits as defined in GRAP 19 on Provisions, Contingent Liabilities and Contingent Assets (GRAP 19). </a:t>
            </a:r>
          </a:p>
          <a:p>
            <a:pPr algn="just">
              <a:spcBef>
                <a:spcPts val="600"/>
              </a:spcBef>
              <a:spcAft>
                <a:spcPts val="1200"/>
              </a:spcAft>
            </a:pPr>
            <a:r>
              <a:rPr lang="en-GB" sz="2000" b="1" dirty="0">
                <a:latin typeface="Arial" panose="020B0604020202020204" pitchFamily="34" charset="0"/>
                <a:cs typeface="Arial" panose="020B0604020202020204" pitchFamily="34" charset="0"/>
              </a:rPr>
              <a:t>Matter 2:</a:t>
            </a:r>
            <a:r>
              <a:rPr lang="en-GB" sz="2000" dirty="0">
                <a:latin typeface="Arial" panose="020B0604020202020204" pitchFamily="34" charset="0"/>
                <a:cs typeface="Arial" panose="020B0604020202020204" pitchFamily="34" charset="0"/>
              </a:rPr>
              <a:t> what is considered the obligating event of liabilities arising from accidents </a:t>
            </a:r>
          </a:p>
          <a:p>
            <a:pPr algn="just">
              <a:spcBef>
                <a:spcPts val="600"/>
              </a:spcBef>
              <a:spcAft>
                <a:spcPts val="1200"/>
              </a:spcAft>
            </a:pPr>
            <a:r>
              <a:rPr lang="en-GB" sz="2000" b="1" dirty="0">
                <a:latin typeface="Arial" panose="020B0604020202020204" pitchFamily="34" charset="0"/>
                <a:cs typeface="Arial" panose="020B0604020202020204" pitchFamily="34" charset="0"/>
              </a:rPr>
              <a:t>Matter 3:</a:t>
            </a:r>
            <a:r>
              <a:rPr lang="en-GB" sz="2000" dirty="0">
                <a:latin typeface="Arial" panose="020B0604020202020204" pitchFamily="34" charset="0"/>
                <a:cs typeface="Arial" panose="020B0604020202020204" pitchFamily="34" charset="0"/>
              </a:rPr>
              <a:t> </a:t>
            </a:r>
            <a:r>
              <a:rPr lang="en-ZA" sz="2000" dirty="0">
                <a:effectLst/>
                <a:latin typeface="Arial" panose="020B0604020202020204" pitchFamily="34" charset="0"/>
                <a:ea typeface="Calibri" panose="020F0502020204030204" pitchFamily="34" charset="0"/>
                <a:cs typeface="Arial" panose="020B0604020202020204" pitchFamily="34" charset="0"/>
              </a:rPr>
              <a:t>whether the adoption of IPSAS 42 is appropriate for the development of accounting policies in respect of the accounting treatment of obligations and expenses arising from motor vehicle accidents</a:t>
            </a:r>
            <a:r>
              <a:rPr lang="en-ZA" sz="1800" dirty="0">
                <a:effectLst/>
                <a:latin typeface="Arial" panose="020B0604020202020204" pitchFamily="34" charset="0"/>
                <a:ea typeface="Calibri" panose="020F0502020204030204" pitchFamily="34" charset="0"/>
              </a:rPr>
              <a:t>. </a:t>
            </a:r>
            <a:endParaRPr lang="en-US" sz="2000" dirty="0"/>
          </a:p>
        </p:txBody>
      </p:sp>
    </p:spTree>
    <p:extLst>
      <p:ext uri="{BB962C8B-B14F-4D97-AF65-F5344CB8AC3E}">
        <p14:creationId xmlns:p14="http://schemas.microsoft.com/office/powerpoint/2010/main" xmlns="" val="13956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651413"/>
          </a:xfrm>
        </p:spPr>
        <p:txBody>
          <a:bodyPr/>
          <a:lstStyle/>
          <a:p>
            <a:r>
              <a:rPr lang="en-US" dirty="0"/>
              <a:t>Matter 1 – Social benefits</a:t>
            </a:r>
          </a:p>
        </p:txBody>
      </p:sp>
      <p:sp>
        <p:nvSpPr>
          <p:cNvPr id="3" name="Content Placeholder 2"/>
          <p:cNvSpPr>
            <a:spLocks noGrp="1"/>
          </p:cNvSpPr>
          <p:nvPr>
            <p:ph idx="1"/>
          </p:nvPr>
        </p:nvSpPr>
        <p:spPr>
          <a:xfrm>
            <a:off x="288099" y="1436914"/>
            <a:ext cx="8536487" cy="5210375"/>
          </a:xfrm>
        </p:spPr>
        <p:txBody>
          <a:bodyPr>
            <a:normAutofit lnSpcReduction="10000"/>
          </a:bodyPr>
          <a:lstStyle/>
          <a:p>
            <a:pPr marL="0" indent="0" algn="just">
              <a:spcBef>
                <a:spcPts val="600"/>
              </a:spcBef>
              <a:spcAft>
                <a:spcPts val="1200"/>
              </a:spcAft>
              <a:buNone/>
            </a:pPr>
            <a:r>
              <a:rPr lang="en-ZA" sz="1900" dirty="0">
                <a:latin typeface="Arial" panose="020B0604020202020204" pitchFamily="34" charset="0"/>
                <a:cs typeface="Arial" panose="020B0604020202020204" pitchFamily="34" charset="0"/>
              </a:rPr>
              <a:t>There is no formal definition for social benefits in GRAP 19, </a:t>
            </a:r>
            <a:r>
              <a:rPr lang="en-GB" sz="1900" dirty="0">
                <a:latin typeface="Arial" panose="020B0604020202020204" pitchFamily="34" charset="0"/>
                <a:cs typeface="Arial" panose="020B0604020202020204" pitchFamily="34" charset="0"/>
              </a:rPr>
              <a:t>the Standard however describes social benefits as “</a:t>
            </a:r>
            <a:r>
              <a:rPr lang="en-GB" sz="1900" i="1" dirty="0">
                <a:latin typeface="Arial" panose="020B0604020202020204" pitchFamily="34" charset="0"/>
                <a:cs typeface="Arial" panose="020B0604020202020204" pitchFamily="34" charset="0"/>
              </a:rPr>
              <a:t>goods, services and other benefits provided in the pursuit of the social policy objectives of a government.  These include:</a:t>
            </a:r>
          </a:p>
          <a:p>
            <a:pPr marL="635000" indent="-457200" algn="just">
              <a:spcBef>
                <a:spcPts val="600"/>
              </a:spcBef>
              <a:spcAft>
                <a:spcPts val="1200"/>
              </a:spcAft>
              <a:buAutoNum type="alphaLcParenR"/>
            </a:pPr>
            <a:r>
              <a:rPr lang="en-GB" sz="1900" i="1" dirty="0">
                <a:latin typeface="Arial" panose="020B0604020202020204" pitchFamily="34" charset="0"/>
                <a:cs typeface="Arial" panose="020B0604020202020204" pitchFamily="34" charset="0"/>
              </a:rPr>
              <a:t>the delivery of health, education, housing, transport and other social services to the community.  In many cases, there is no requirement for the beneficiaries of these services to pay an amount equivalent to the value of these services; and</a:t>
            </a:r>
          </a:p>
          <a:p>
            <a:pPr marL="635000" indent="-457200" algn="just">
              <a:spcBef>
                <a:spcPts val="600"/>
              </a:spcBef>
              <a:spcAft>
                <a:spcPts val="1200"/>
              </a:spcAft>
              <a:buAutoNum type="alphaLcParenR"/>
            </a:pPr>
            <a:r>
              <a:rPr lang="en-GB" sz="1900" i="1" dirty="0">
                <a:latin typeface="Arial" panose="020B0604020202020204" pitchFamily="34" charset="0"/>
                <a:cs typeface="Arial" panose="020B0604020202020204" pitchFamily="34" charset="0"/>
              </a:rPr>
              <a:t>payment of benefits to families, the aged, the disable, the unemployed, veterans and others.  That is government at all spheres may provide financial assistance to individuals and groups in the community to access services to meet their particular needs, or to supplement their income</a:t>
            </a:r>
            <a:r>
              <a:rPr lang="en-GB" sz="1900" dirty="0">
                <a:latin typeface="Arial" panose="020B0604020202020204" pitchFamily="34" charset="0"/>
                <a:cs typeface="Arial" panose="020B0604020202020204" pitchFamily="34" charset="0"/>
              </a:rPr>
              <a:t>.”</a:t>
            </a:r>
          </a:p>
          <a:p>
            <a:pPr marL="0" indent="0" algn="just">
              <a:spcBef>
                <a:spcPts val="600"/>
              </a:spcBef>
              <a:spcAft>
                <a:spcPts val="1200"/>
              </a:spcAft>
              <a:buNone/>
            </a:pPr>
            <a:r>
              <a:rPr lang="en-GB" sz="1900" dirty="0">
                <a:latin typeface="Arial" panose="020B0604020202020204" pitchFamily="34" charset="0"/>
                <a:cs typeface="Arial" panose="020B0604020202020204" pitchFamily="34" charset="0"/>
              </a:rPr>
              <a:t>GRAP 19 however further states that these benefits generally fall within the ‘social protection’, ‘education’ or ‘health’ classifications under the International Monetary Fund’s Government Finance Statistics framework and often require an actuarial assessment to determine the amount of any liability arising in respect </a:t>
            </a:r>
            <a:r>
              <a:rPr lang="en-GB" sz="1900" dirty="0"/>
              <a:t>of them. </a:t>
            </a:r>
            <a:endParaRPr lang="en-US" sz="1900" dirty="0"/>
          </a:p>
        </p:txBody>
      </p:sp>
    </p:spTree>
    <p:extLst>
      <p:ext uri="{BB962C8B-B14F-4D97-AF65-F5344CB8AC3E}">
        <p14:creationId xmlns:p14="http://schemas.microsoft.com/office/powerpoint/2010/main" xmlns="" val="367967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651413"/>
          </a:xfrm>
        </p:spPr>
        <p:txBody>
          <a:bodyPr/>
          <a:lstStyle/>
          <a:p>
            <a:r>
              <a:rPr lang="en-US" dirty="0"/>
              <a:t>Matter 1 – Social benefits (continue)</a:t>
            </a:r>
          </a:p>
        </p:txBody>
      </p:sp>
      <p:sp>
        <p:nvSpPr>
          <p:cNvPr id="3" name="Content Placeholder 2"/>
          <p:cNvSpPr>
            <a:spLocks noGrp="1"/>
          </p:cNvSpPr>
          <p:nvPr>
            <p:ph idx="1"/>
          </p:nvPr>
        </p:nvSpPr>
        <p:spPr>
          <a:xfrm>
            <a:off x="288099" y="1198880"/>
            <a:ext cx="8536487" cy="5448409"/>
          </a:xfrm>
        </p:spPr>
        <p:txBody>
          <a:bodyPr>
            <a:normAutofit fontScale="92500" lnSpcReduction="10000"/>
          </a:bodyPr>
          <a:lstStyle/>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According to the GFS: </a:t>
            </a:r>
            <a:r>
              <a:rPr lang="en-GB" sz="2000" b="1" dirty="0">
                <a:latin typeface="Arial" panose="020B0604020202020204" pitchFamily="34" charset="0"/>
                <a:cs typeface="Arial" panose="020B0604020202020204" pitchFamily="34" charset="0"/>
              </a:rPr>
              <a:t>Social protection</a:t>
            </a:r>
            <a:r>
              <a:rPr lang="en-GB" sz="2000" dirty="0">
                <a:latin typeface="Arial" panose="020B0604020202020204" pitchFamily="34" charset="0"/>
                <a:cs typeface="Arial" panose="020B0604020202020204" pitchFamily="34" charset="0"/>
              </a:rPr>
              <a:t> is the systematic intervention intended to relive households and individuals of the burden of a defined set of social risks.  </a:t>
            </a:r>
            <a:r>
              <a:rPr lang="en-GB" sz="2000" b="1" dirty="0">
                <a:latin typeface="Arial" panose="020B0604020202020204" pitchFamily="34" charset="0"/>
                <a:cs typeface="Arial" panose="020B0604020202020204" pitchFamily="34" charset="0"/>
              </a:rPr>
              <a:t>Social risks </a:t>
            </a:r>
            <a:r>
              <a:rPr lang="en-GB" sz="2000" dirty="0">
                <a:latin typeface="Arial" panose="020B0604020202020204" pitchFamily="34" charset="0"/>
                <a:cs typeface="Arial" panose="020B0604020202020204" pitchFamily="34" charset="0"/>
              </a:rPr>
              <a:t>are defined as events or circumstances that may adversely affect the welfare of households either by imposing additional demands on their resources or by reducing their income.  Needs may occur due to sickness, unemployment, retirement, housing, education, or family circumstances.  </a:t>
            </a:r>
          </a:p>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Depending on the nature of the social protection arrangement, the unit that administers the arrangement could earn revenue (social contributions) and/or incur expense (social benefits) related to the social protection arrangement.</a:t>
            </a:r>
          </a:p>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As an expense, social benefits are current transfers receivable by households intended to provide for the needs that arise from social risks.  These benefits are payable in cash or in kind to protect the entire population or specific segments of it against certain social risks.  </a:t>
            </a:r>
          </a:p>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Social benefits are always provided in </a:t>
            </a:r>
            <a:r>
              <a:rPr lang="en-GB" sz="2000" u="sng" dirty="0">
                <a:latin typeface="Arial" panose="020B0604020202020204" pitchFamily="34" charset="0"/>
                <a:cs typeface="Arial" panose="020B0604020202020204" pitchFamily="34" charset="0"/>
              </a:rPr>
              <a:t>collective arrangements</a:t>
            </a:r>
            <a:r>
              <a:rPr lang="en-GB" sz="2000" dirty="0">
                <a:latin typeface="Arial" panose="020B0604020202020204" pitchFamily="34" charset="0"/>
                <a:cs typeface="Arial" panose="020B0604020202020204" pitchFamily="34" charset="0"/>
              </a:rPr>
              <a:t>.  It was our interpretation that this implies that the benefits are collectively determined for the individuals or households and are not specifically negotiated as in the case of private insurance arrangements – or as in the case of the RAF.</a:t>
            </a:r>
          </a:p>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Therefore we concluded that the RAF does not pay social benefits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0018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651413"/>
          </a:xfrm>
        </p:spPr>
        <p:txBody>
          <a:bodyPr/>
          <a:lstStyle/>
          <a:p>
            <a:r>
              <a:rPr lang="en-US" dirty="0"/>
              <a:t>Matter 2 – obligating event</a:t>
            </a:r>
          </a:p>
        </p:txBody>
      </p:sp>
      <p:sp>
        <p:nvSpPr>
          <p:cNvPr id="3" name="Content Placeholder 2"/>
          <p:cNvSpPr>
            <a:spLocks noGrp="1"/>
          </p:cNvSpPr>
          <p:nvPr>
            <p:ph idx="1"/>
          </p:nvPr>
        </p:nvSpPr>
        <p:spPr>
          <a:xfrm>
            <a:off x="288099" y="1436914"/>
            <a:ext cx="8536487" cy="5210375"/>
          </a:xfrm>
        </p:spPr>
        <p:txBody>
          <a:bodyPr>
            <a:normAutofit/>
          </a:bodyPr>
          <a:lstStyle/>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Obligating event is defined in GRAP 19 as “an event that creates a legal or constructive obligation that results in an entity having no realistic alternative to settling that obligation”</a:t>
            </a:r>
          </a:p>
          <a:p>
            <a:pPr marL="0" indent="0" algn="just">
              <a:spcBef>
                <a:spcPts val="600"/>
              </a:spcBef>
              <a:spcAft>
                <a:spcPts val="1200"/>
              </a:spcAft>
              <a:buNone/>
            </a:pPr>
            <a:r>
              <a:rPr lang="en-US" sz="2000" dirty="0">
                <a:latin typeface="Arial" panose="020B0604020202020204" pitchFamily="34" charset="0"/>
                <a:cs typeface="Arial" panose="020B0604020202020204" pitchFamily="34" charset="0"/>
              </a:rPr>
              <a:t>The OAG concluded that the obligating event for the RAF is the motor vehicle accident (as applied by the RAF in previous reporting periods)</a:t>
            </a:r>
          </a:p>
          <a:p>
            <a:pPr marL="0" indent="0" algn="just">
              <a:spcBef>
                <a:spcPts val="600"/>
              </a:spcBef>
              <a:spcAft>
                <a:spcPts val="1200"/>
              </a:spcAft>
              <a:buNone/>
            </a:pPr>
            <a:r>
              <a:rPr lang="en-US" sz="2000" dirty="0">
                <a:latin typeface="Arial" panose="020B0604020202020204" pitchFamily="34" charset="0"/>
                <a:cs typeface="Arial" panose="020B0604020202020204" pitchFamily="34" charset="0"/>
              </a:rPr>
              <a:t>Discussions were held on considering the date on which a valid claim was submitted as the obligating event, however these were cut short when the audit was </a:t>
            </a:r>
            <a:r>
              <a:rPr lang="en-US" sz="2000" dirty="0" err="1">
                <a:latin typeface="Arial" panose="020B0604020202020204" pitchFamily="34" charset="0"/>
                <a:cs typeface="Arial" panose="020B0604020202020204" pitchFamily="34" charset="0"/>
              </a:rPr>
              <a:t>finalised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2764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651413"/>
          </a:xfrm>
        </p:spPr>
        <p:txBody>
          <a:bodyPr/>
          <a:lstStyle/>
          <a:p>
            <a:r>
              <a:rPr lang="en-US" dirty="0"/>
              <a:t>Matter 3 – Availability of IPSAS 42</a:t>
            </a:r>
          </a:p>
        </p:txBody>
      </p:sp>
      <p:sp>
        <p:nvSpPr>
          <p:cNvPr id="3" name="Content Placeholder 2"/>
          <p:cNvSpPr>
            <a:spLocks noGrp="1"/>
          </p:cNvSpPr>
          <p:nvPr>
            <p:ph idx="1"/>
          </p:nvPr>
        </p:nvSpPr>
        <p:spPr>
          <a:xfrm>
            <a:off x="288099" y="1436914"/>
            <a:ext cx="8536487" cy="5210375"/>
          </a:xfrm>
        </p:spPr>
        <p:txBody>
          <a:bodyPr>
            <a:normAutofit/>
          </a:bodyPr>
          <a:lstStyle/>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We are of the view that IPSAS 42 is not available for use by the RAF, as it is not listed, in Directive 5, as a Standard to consider when applying GRAP 3.</a:t>
            </a:r>
          </a:p>
          <a:p>
            <a:pPr marL="0" indent="0" algn="just">
              <a:spcBef>
                <a:spcPts val="600"/>
              </a:spcBef>
              <a:spcAft>
                <a:spcPts val="1200"/>
              </a:spcAft>
              <a:buNone/>
            </a:pPr>
            <a:r>
              <a:rPr lang="en-GB" sz="2000" dirty="0">
                <a:latin typeface="Arial" panose="020B0604020202020204" pitchFamily="34" charset="0"/>
                <a:cs typeface="Arial" panose="020B0604020202020204" pitchFamily="34" charset="0"/>
              </a:rPr>
              <a:t>Directive 5 of the ASB sets out the reporting landscape for public sector entities for a given reporting period.  A standard needs to be specifically listed in Directive 5 for it to be available for use.  Directive 5 has the same authority as an accounting standard</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57969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E01E07-409E-3F09-A987-408452F71142}"/>
              </a:ext>
            </a:extLst>
          </p:cNvPr>
          <p:cNvSpPr>
            <a:spLocks noGrp="1"/>
          </p:cNvSpPr>
          <p:nvPr>
            <p:ph idx="1"/>
          </p:nvPr>
        </p:nvSpPr>
        <p:spPr>
          <a:xfrm>
            <a:off x="288099" y="890904"/>
            <a:ext cx="8536487" cy="5621656"/>
          </a:xfrm>
          <a:solidFill>
            <a:srgbClr val="C00000"/>
          </a:solidFill>
        </p:spPr>
        <p:txBody>
          <a:bodyPr/>
          <a:lstStyle/>
          <a:p>
            <a:pPr marL="0" indent="0">
              <a:buNone/>
            </a:pPr>
            <a:endParaRPr lang="en-ZA" b="1" dirty="0"/>
          </a:p>
          <a:p>
            <a:pPr marL="0" indent="0">
              <a:buNone/>
            </a:pPr>
            <a:endParaRPr lang="en-ZA" b="1" dirty="0"/>
          </a:p>
          <a:p>
            <a:pPr marL="0" indent="0">
              <a:buNone/>
            </a:pPr>
            <a:endParaRPr lang="en-ZA" b="1" dirty="0"/>
          </a:p>
          <a:p>
            <a:pPr marL="0" indent="0">
              <a:buNone/>
            </a:pPr>
            <a:endParaRPr lang="en-ZA" sz="4800" b="1" dirty="0"/>
          </a:p>
          <a:p>
            <a:pPr marL="0" indent="0" algn="ctr">
              <a:buNone/>
            </a:pPr>
            <a:r>
              <a:rPr lang="en-ZA" sz="5800" b="1" dirty="0"/>
              <a:t>THANK YOU</a:t>
            </a:r>
          </a:p>
        </p:txBody>
      </p:sp>
    </p:spTree>
    <p:extLst>
      <p:ext uri="{BB962C8B-B14F-4D97-AF65-F5344CB8AC3E}">
        <p14:creationId xmlns:p14="http://schemas.microsoft.com/office/powerpoint/2010/main" xmlns="" val="3580099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NT PowerPoint Template_2021.pptx" id="{2051D312-A2D8-49F5-95AC-64A742D18FF5}" vid="{08B7B586-76F1-4BB6-86C4-6089C505FD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8FFC00AA84044D9133115AB46DEBFA" ma:contentTypeVersion="13" ma:contentTypeDescription="Create a new document." ma:contentTypeScope="" ma:versionID="0d929ab34972e9739d3ccb874433898a">
  <xsd:schema xmlns:xsd="http://www.w3.org/2001/XMLSchema" xmlns:xs="http://www.w3.org/2001/XMLSchema" xmlns:p="http://schemas.microsoft.com/office/2006/metadata/properties" xmlns:ns3="45987a19-0b2c-4d42-ad64-d9749832b1e7" xmlns:ns4="f083da49-451a-4629-8875-846b923e2ce9" targetNamespace="http://schemas.microsoft.com/office/2006/metadata/properties" ma:root="true" ma:fieldsID="6eeba62cdc26b8a23d92afddfaedb35c" ns3:_="" ns4:_="">
    <xsd:import namespace="45987a19-0b2c-4d42-ad64-d9749832b1e7"/>
    <xsd:import namespace="f083da49-451a-4629-8875-846b923e2c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87a19-0b2c-4d42-ad64-d9749832b1e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3da49-451a-4629-8875-846b923e2c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297DA4-5AD3-4346-B073-47021C8BE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987a19-0b2c-4d42-ad64-d9749832b1e7"/>
    <ds:schemaRef ds:uri="f083da49-451a-4629-8875-846b923e2c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C35EBC-5CF7-49F6-A3BC-0743CDEF6972}">
  <ds:schemaRefs>
    <ds:schemaRef ds:uri="http://www.w3.org/XML/1998/namespace"/>
    <ds:schemaRef ds:uri="http://purl.org/dc/elements/1.1/"/>
    <ds:schemaRef ds:uri="45987a19-0b2c-4d42-ad64-d9749832b1e7"/>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terms/"/>
    <ds:schemaRef ds:uri="http://schemas.openxmlformats.org/package/2006/metadata/core-properties"/>
    <ds:schemaRef ds:uri="f083da49-451a-4629-8875-846b923e2ce9"/>
  </ds:schemaRefs>
</ds:datastoreItem>
</file>

<file path=customXml/itemProps3.xml><?xml version="1.0" encoding="utf-8"?>
<ds:datastoreItem xmlns:ds="http://schemas.openxmlformats.org/officeDocument/2006/customXml" ds:itemID="{01C789FD-098F-4759-A3DF-D62001B542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NT PowerPoint Template_2021</Template>
  <TotalTime>14</TotalTime>
  <Words>733</Words>
  <Application>Microsoft Office PowerPoint</Application>
  <PresentationFormat>On-screen Show (4:3)</PresentationFormat>
  <Paragraphs>37</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Change in accounting policy by RAF</vt:lpstr>
      <vt:lpstr>Matters of disagreement between the RAF and AGSA raised with the OAG</vt:lpstr>
      <vt:lpstr>Matter 1 – Social benefits</vt:lpstr>
      <vt:lpstr>Matter 1 – Social benefits (continue)</vt:lpstr>
      <vt:lpstr>Matter 2 – obligating event</vt:lpstr>
      <vt:lpstr>Matter 3 – Availability of IPSAS 42</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up to 3 lines, Calibri, Bold, all Uppercase</dc:title>
  <dc:creator>Lindy Bodewig</dc:creator>
  <cp:lastModifiedBy>USER</cp:lastModifiedBy>
  <cp:revision>5</cp:revision>
  <dcterms:created xsi:type="dcterms:W3CDTF">2022-05-23T12:37:53Z</dcterms:created>
  <dcterms:modified xsi:type="dcterms:W3CDTF">2022-09-20T12:57:18Z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0x010100C08FFC00AA84044D9133115AB46DEBFA</vt:lpwstr>
  </property>
  <property fmtid="{D5CDD505-2E9C-101B-9397-08002B2CF9AE}" pid="3" name="MSIP_Label_93c4247e-447d-4732-af29-2e529a4288f1_Enabled">
    <vt:lpwstr>true</vt:lpwstr>
  </property>
  <property fmtid="{D5CDD505-2E9C-101B-9397-08002B2CF9AE}" pid="4" name="MSIP_Label_93c4247e-447d-4732-af29-2e529a4288f1_SetDate">
    <vt:lpwstr>2022-09-06T11:29:39Z</vt:lpwstr>
  </property>
  <property fmtid="{D5CDD505-2E9C-101B-9397-08002B2CF9AE}" pid="5" name="MSIP_Label_93c4247e-447d-4732-af29-2e529a4288f1_Method">
    <vt:lpwstr>Standard</vt:lpwstr>
  </property>
  <property fmtid="{D5CDD505-2E9C-101B-9397-08002B2CF9AE}" pid="6" name="MSIP_Label_93c4247e-447d-4732-af29-2e529a4288f1_Name">
    <vt:lpwstr>93c4247e-447d-4732-af29-2e529a4288f1</vt:lpwstr>
  </property>
  <property fmtid="{D5CDD505-2E9C-101B-9397-08002B2CF9AE}" pid="7" name="MSIP_Label_93c4247e-447d-4732-af29-2e529a4288f1_SiteId">
    <vt:lpwstr>1a45348f-02b4-4f9a-a7a8-7786f6dd3245</vt:lpwstr>
  </property>
  <property fmtid="{D5CDD505-2E9C-101B-9397-08002B2CF9AE}" pid="8" name="MSIP_Label_93c4247e-447d-4732-af29-2e529a4288f1_ActionId">
    <vt:lpwstr>70057fae-6eb4-4ab8-b052-78e4a004fbfb</vt:lpwstr>
  </property>
  <property fmtid="{D5CDD505-2E9C-101B-9397-08002B2CF9AE}" pid="9" name="MSIP_Label_93c4247e-447d-4732-af29-2e529a4288f1_ContentBits">
    <vt:lpwstr>0</vt:lpwstr>
  </property>
</Properties>
</file>