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60" r:id="rId1"/>
  </p:sldMasterIdLst>
  <p:notesMasterIdLst>
    <p:notesMasterId r:id="rId91"/>
  </p:notesMasterIdLst>
  <p:sldIdLst>
    <p:sldId id="619" r:id="rId2"/>
    <p:sldId id="1096" r:id="rId3"/>
    <p:sldId id="750" r:id="rId4"/>
    <p:sldId id="1043" r:id="rId5"/>
    <p:sldId id="928" r:id="rId6"/>
    <p:sldId id="1214" r:id="rId7"/>
    <p:sldId id="752" r:id="rId8"/>
    <p:sldId id="746" r:id="rId9"/>
    <p:sldId id="760" r:id="rId10"/>
    <p:sldId id="773" r:id="rId11"/>
    <p:sldId id="847" r:id="rId12"/>
    <p:sldId id="775" r:id="rId13"/>
    <p:sldId id="780" r:id="rId14"/>
    <p:sldId id="783" r:id="rId15"/>
    <p:sldId id="849" r:id="rId16"/>
    <p:sldId id="779" r:id="rId17"/>
    <p:sldId id="793" r:id="rId18"/>
    <p:sldId id="819" r:id="rId19"/>
    <p:sldId id="814" r:id="rId20"/>
    <p:sldId id="815" r:id="rId21"/>
    <p:sldId id="816" r:id="rId22"/>
    <p:sldId id="850" r:id="rId23"/>
    <p:sldId id="776" r:id="rId24"/>
    <p:sldId id="790" r:id="rId25"/>
    <p:sldId id="806" r:id="rId26"/>
    <p:sldId id="817" r:id="rId27"/>
    <p:sldId id="818" r:id="rId28"/>
    <p:sldId id="823" r:id="rId29"/>
    <p:sldId id="1094" r:id="rId30"/>
    <p:sldId id="1100" r:id="rId31"/>
    <p:sldId id="934" r:id="rId32"/>
    <p:sldId id="1084" r:id="rId33"/>
    <p:sldId id="1021" r:id="rId34"/>
    <p:sldId id="1172" r:id="rId35"/>
    <p:sldId id="1012" r:id="rId36"/>
    <p:sldId id="1016" r:id="rId37"/>
    <p:sldId id="1215" r:id="rId38"/>
    <p:sldId id="1207" r:id="rId39"/>
    <p:sldId id="1213" r:id="rId40"/>
    <p:sldId id="1209" r:id="rId41"/>
    <p:sldId id="1217" r:id="rId42"/>
    <p:sldId id="1204" r:id="rId43"/>
    <p:sldId id="1206" r:id="rId44"/>
    <p:sldId id="1218" r:id="rId45"/>
    <p:sldId id="930" r:id="rId46"/>
    <p:sldId id="822" r:id="rId47"/>
    <p:sldId id="1082" r:id="rId48"/>
    <p:sldId id="1102" r:id="rId49"/>
    <p:sldId id="881" r:id="rId50"/>
    <p:sldId id="864" r:id="rId51"/>
    <p:sldId id="1068" r:id="rId52"/>
    <p:sldId id="1069" r:id="rId53"/>
    <p:sldId id="1018" r:id="rId54"/>
    <p:sldId id="1176" r:id="rId55"/>
    <p:sldId id="1177" r:id="rId56"/>
    <p:sldId id="1071" r:id="rId57"/>
    <p:sldId id="1070" r:id="rId58"/>
    <p:sldId id="1075" r:id="rId59"/>
    <p:sldId id="1076" r:id="rId60"/>
    <p:sldId id="941" r:id="rId61"/>
    <p:sldId id="1152" r:id="rId62"/>
    <p:sldId id="692" r:id="rId63"/>
    <p:sldId id="931" r:id="rId64"/>
    <p:sldId id="890" r:id="rId65"/>
    <p:sldId id="1195" r:id="rId66"/>
    <p:sldId id="1196" r:id="rId67"/>
    <p:sldId id="878" r:id="rId68"/>
    <p:sldId id="879" r:id="rId69"/>
    <p:sldId id="892" r:id="rId70"/>
    <p:sldId id="893" r:id="rId71"/>
    <p:sldId id="1197" r:id="rId72"/>
    <p:sldId id="1198" r:id="rId73"/>
    <p:sldId id="1199" r:id="rId74"/>
    <p:sldId id="1200" r:id="rId75"/>
    <p:sldId id="880" r:id="rId76"/>
    <p:sldId id="1210" r:id="rId77"/>
    <p:sldId id="882" r:id="rId78"/>
    <p:sldId id="1201" r:id="rId79"/>
    <p:sldId id="884" r:id="rId80"/>
    <p:sldId id="885" r:id="rId81"/>
    <p:sldId id="1092" r:id="rId82"/>
    <p:sldId id="887" r:id="rId83"/>
    <p:sldId id="888" r:id="rId84"/>
    <p:sldId id="889" r:id="rId85"/>
    <p:sldId id="898" r:id="rId86"/>
    <p:sldId id="901" r:id="rId87"/>
    <p:sldId id="1202" r:id="rId88"/>
    <p:sldId id="1203" r:id="rId89"/>
    <p:sldId id="1175" r:id="rId90"/>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35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B16F"/>
    <a:srgbClr val="1F497D"/>
    <a:srgbClr val="8EB4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6224" autoAdjust="0"/>
  </p:normalViewPr>
  <p:slideViewPr>
    <p:cSldViewPr snapToGrid="0" snapToObjects="1">
      <p:cViewPr varScale="1">
        <p:scale>
          <a:sx n="69" d="100"/>
          <a:sy n="69" d="100"/>
        </p:scale>
        <p:origin x="1200" y="40"/>
      </p:cViewPr>
      <p:guideLst>
        <p:guide orient="horz" pos="235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97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C:\Users\ndlovup\Documents\Office%20of%20the%20CFO\Presentations\SCOPA\Totals%20of%20IE\Trend%20Analysis.xlsx%20Total%20Balance.xlsx" TargetMode="External"/><Relationship Id="rId2" Type="http://schemas.microsoft.com/office/2011/relationships/chartColorStyle" Target="colors3.xml"/><Relationship Id="rId1" Type="http://schemas.microsoft.com/office/2011/relationships/chartStyle" Target="styl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oleObject" Target="file:///C:\Users\ndlovup\Documents\U-I-F&amp;W%20Expenditures\Irregular%20Expenditure\Trend%20Analysis\Trend%20Analysi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Consolidated performance </a:t>
            </a:r>
          </a:p>
        </c:rich>
      </c:tx>
      <c:overlay val="1"/>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dPt>
            <c:idx val="0"/>
            <c:bubble3D val="0"/>
            <c:spPr>
              <a:solidFill>
                <a:srgbClr val="92D050"/>
              </a:solidFill>
            </c:spPr>
            <c:extLst>
              <c:ext xmlns:c16="http://schemas.microsoft.com/office/drawing/2014/chart" uri="{C3380CC4-5D6E-409C-BE32-E72D297353CC}">
                <c16:uniqueId val="{00000001-9BD1-49F5-8062-DE6B12424E22}"/>
              </c:ext>
            </c:extLst>
          </c:dPt>
          <c:dPt>
            <c:idx val="1"/>
            <c:bubble3D val="0"/>
            <c:spPr>
              <a:solidFill>
                <a:srgbClr val="FFFF00"/>
              </a:solidFill>
            </c:spPr>
            <c:extLst>
              <c:ext xmlns:c16="http://schemas.microsoft.com/office/drawing/2014/chart" uri="{C3380CC4-5D6E-409C-BE32-E72D297353CC}">
                <c16:uniqueId val="{00000003-9BD1-49F5-8062-DE6B12424E22}"/>
              </c:ext>
            </c:extLst>
          </c:dPt>
          <c:dPt>
            <c:idx val="2"/>
            <c:bubble3D val="0"/>
            <c:spPr>
              <a:solidFill>
                <a:srgbClr val="FF0000"/>
              </a:solidFill>
            </c:spPr>
            <c:extLst>
              <c:ext xmlns:c16="http://schemas.microsoft.com/office/drawing/2014/chart" uri="{C3380CC4-5D6E-409C-BE32-E72D297353CC}">
                <c16:uniqueId val="{00000005-9BD1-49F5-8062-DE6B12424E22}"/>
              </c:ext>
            </c:extLst>
          </c:dPt>
          <c:dLbls>
            <c:dLbl>
              <c:idx val="1"/>
              <c:layout>
                <c:manualLayout>
                  <c:x val="1.5723270440251572E-2"/>
                  <c:y val="-1.8565994605787884E-2"/>
                </c:manualLayout>
              </c:layout>
              <c:spPr>
                <a:noFill/>
                <a:ln>
                  <a:noFill/>
                </a:ln>
                <a:effectLst/>
              </c:spPr>
              <c:txPr>
                <a:bodyPr wrap="square" lIns="38100" tIns="19050" rIns="38100" bIns="19050" anchor="ctr">
                  <a:noAutofit/>
                </a:bodyPr>
                <a:lstStyle/>
                <a:p>
                  <a:pPr>
                    <a:defRPr sz="1050">
                      <a:latin typeface="Abadi" panose="020B0604020104020204"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4205987223295202"/>
                      <c:h val="0.12450954663500027"/>
                    </c:manualLayout>
                  </c15:layout>
                </c:ext>
                <c:ext xmlns:c16="http://schemas.microsoft.com/office/drawing/2014/chart" uri="{C3380CC4-5D6E-409C-BE32-E72D297353CC}">
                  <c16:uniqueId val="{00000003-9BD1-49F5-8062-DE6B12424E22}"/>
                </c:ext>
              </c:extLst>
            </c:dLbl>
            <c:dLbl>
              <c:idx val="2"/>
              <c:layout>
                <c:manualLayout>
                  <c:x val="0.14243698311295994"/>
                  <c:y val="0.10787276235136585"/>
                </c:manualLayout>
              </c:layout>
              <c:spPr>
                <a:noFill/>
                <a:ln>
                  <a:noFill/>
                </a:ln>
                <a:effectLst/>
              </c:spPr>
              <c:txPr>
                <a:bodyPr/>
                <a:lstStyle/>
                <a:p>
                  <a:pPr>
                    <a:defRPr sz="1050">
                      <a:solidFill>
                        <a:schemeClr val="bg1"/>
                      </a:solidFill>
                      <a:latin typeface="Abadi" panose="020B0604020104020204" pitchFamily="34" charset="0"/>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BD1-49F5-8062-DE6B12424E22}"/>
                </c:ext>
              </c:extLst>
            </c:dLbl>
            <c:spPr>
              <a:noFill/>
              <a:ln>
                <a:noFill/>
              </a:ln>
              <a:effectLst/>
            </c:spPr>
            <c:txPr>
              <a:bodyPr wrap="square" lIns="38100" tIns="19050" rIns="38100" bIns="19050" anchor="ctr">
                <a:spAutoFit/>
              </a:bodyPr>
              <a:lstStyle/>
              <a:p>
                <a:pPr>
                  <a:defRPr sz="1050">
                    <a:latin typeface="Abadi" panose="020B0604020104020204"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Achieved</c:v>
                </c:pt>
                <c:pt idx="1">
                  <c:v>Partially achieved</c:v>
                </c:pt>
                <c:pt idx="2">
                  <c:v>Not achieved</c:v>
                </c:pt>
              </c:strCache>
            </c:strRef>
          </c:cat>
          <c:val>
            <c:numRef>
              <c:f>Sheet1!$B$2:$B$4</c:f>
              <c:numCache>
                <c:formatCode>General</c:formatCode>
                <c:ptCount val="3"/>
                <c:pt idx="0">
                  <c:v>62</c:v>
                </c:pt>
                <c:pt idx="1">
                  <c:v>7</c:v>
                </c:pt>
                <c:pt idx="2">
                  <c:v>10</c:v>
                </c:pt>
              </c:numCache>
            </c:numRef>
          </c:val>
          <c:extLst>
            <c:ext xmlns:c16="http://schemas.microsoft.com/office/drawing/2014/chart" uri="{C3380CC4-5D6E-409C-BE32-E72D297353CC}">
              <c16:uniqueId val="{00000006-9BD1-49F5-8062-DE6B12424E22}"/>
            </c:ext>
          </c:extLst>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t>Trend Analysis of Total IE Per Financial Year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0275040599771654"/>
          <c:y val="9.4061764130383446E-2"/>
          <c:w val="0.88325468165882082"/>
          <c:h val="0.76273087329379452"/>
        </c:manualLayout>
      </c:layout>
      <c:barChart>
        <c:barDir val="col"/>
        <c:grouping val="stacked"/>
        <c:varyColors val="0"/>
        <c:ser>
          <c:idx val="0"/>
          <c:order val="0"/>
          <c:tx>
            <c:strRef>
              <c:f>Data!$A$2</c:f>
              <c:strCache>
                <c:ptCount val="1"/>
                <c:pt idx="0">
                  <c:v>WTE</c:v>
                </c:pt>
              </c:strCache>
            </c:strRef>
          </c:tx>
          <c:spPr>
            <a:solidFill>
              <a:schemeClr val="accent1"/>
            </a:solidFill>
            <a:ln>
              <a:noFill/>
            </a:ln>
            <a:effectLst/>
          </c:spPr>
          <c:invertIfNegative val="0"/>
          <c:dLbls>
            <c:dLbl>
              <c:idx val="7"/>
              <c:tx>
                <c:rich>
                  <a:bodyPr/>
                  <a:lstStyle/>
                  <a:p>
                    <a:fld id="{8348B9C2-2B5E-427D-A6AF-0798A1F79D13}" type="VALUE">
                      <a:rPr lang="en-US">
                        <a:solidFill>
                          <a:schemeClr val="tx1"/>
                        </a:solidFill>
                      </a:rPr>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144-494B-92C1-2190E2F21D25}"/>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Data!$B$1:$J$1</c:f>
              <c:strCache>
                <c:ptCount val="9"/>
                <c:pt idx="0">
                  <c:v>2022/23 (Q1) R'000</c:v>
                </c:pt>
                <c:pt idx="1">
                  <c:v>2021/22 R'000</c:v>
                </c:pt>
                <c:pt idx="2">
                  <c:v>2020/21 R'000</c:v>
                </c:pt>
                <c:pt idx="3">
                  <c:v>2019/20 R'000</c:v>
                </c:pt>
                <c:pt idx="4">
                  <c:v>2018/19 R'000</c:v>
                </c:pt>
                <c:pt idx="5">
                  <c:v>2017/18 R'000</c:v>
                </c:pt>
                <c:pt idx="6">
                  <c:v>2016/17 R'000</c:v>
                </c:pt>
                <c:pt idx="7">
                  <c:v>2015/16 R'000</c:v>
                </c:pt>
                <c:pt idx="8">
                  <c:v>2014/15 R'000</c:v>
                </c:pt>
              </c:strCache>
            </c:strRef>
          </c:cat>
          <c:val>
            <c:numRef>
              <c:f>Data!$B$2:$J$2</c:f>
              <c:numCache>
                <c:formatCode>_-[$R-1C09]* #\ ##0_-;\-[$R-1C09]* #\ ##0_-;_-[$R-1C09]* "-"??_-;_-@_-</c:formatCode>
                <c:ptCount val="9"/>
                <c:pt idx="0">
                  <c:v>7102949</c:v>
                </c:pt>
                <c:pt idx="1">
                  <c:v>7082046</c:v>
                </c:pt>
                <c:pt idx="2">
                  <c:v>7909028</c:v>
                </c:pt>
                <c:pt idx="3">
                  <c:v>7729033</c:v>
                </c:pt>
                <c:pt idx="4">
                  <c:v>7357423</c:v>
                </c:pt>
                <c:pt idx="5">
                  <c:v>4897031</c:v>
                </c:pt>
                <c:pt idx="6">
                  <c:v>330221</c:v>
                </c:pt>
                <c:pt idx="7">
                  <c:v>325875</c:v>
                </c:pt>
                <c:pt idx="8">
                  <c:v>655324</c:v>
                </c:pt>
              </c:numCache>
            </c:numRef>
          </c:val>
          <c:extLst>
            <c:ext xmlns:c16="http://schemas.microsoft.com/office/drawing/2014/chart" uri="{C3380CC4-5D6E-409C-BE32-E72D297353CC}">
              <c16:uniqueId val="{00000001-6144-494B-92C1-2190E2F21D25}"/>
            </c:ext>
          </c:extLst>
        </c:ser>
        <c:ser>
          <c:idx val="1"/>
          <c:order val="1"/>
          <c:tx>
            <c:strRef>
              <c:f>Data!$A$3</c:f>
              <c:strCache>
                <c:ptCount val="1"/>
                <c:pt idx="0">
                  <c:v>Main Account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Data!$B$1:$J$1</c:f>
              <c:strCache>
                <c:ptCount val="9"/>
                <c:pt idx="0">
                  <c:v>2022/23 (Q1) R'000</c:v>
                </c:pt>
                <c:pt idx="1">
                  <c:v>2021/22 R'000</c:v>
                </c:pt>
                <c:pt idx="2">
                  <c:v>2020/21 R'000</c:v>
                </c:pt>
                <c:pt idx="3">
                  <c:v>2019/20 R'000</c:v>
                </c:pt>
                <c:pt idx="4">
                  <c:v>2018/19 R'000</c:v>
                </c:pt>
                <c:pt idx="5">
                  <c:v>2017/18 R'000</c:v>
                </c:pt>
                <c:pt idx="6">
                  <c:v>2016/17 R'000</c:v>
                </c:pt>
                <c:pt idx="7">
                  <c:v>2015/16 R'000</c:v>
                </c:pt>
                <c:pt idx="8">
                  <c:v>2014/15 R'000</c:v>
                </c:pt>
              </c:strCache>
            </c:strRef>
          </c:cat>
          <c:val>
            <c:numRef>
              <c:f>Data!$B$3:$J$3</c:f>
              <c:numCache>
                <c:formatCode>_-[$R-1C09]* #\ ##0_-;\-[$R-1C09]* #\ ##0_-;_-[$R-1C09]* "-"??_-;_-@_-</c:formatCode>
                <c:ptCount val="9"/>
                <c:pt idx="0">
                  <c:v>9459330</c:v>
                </c:pt>
                <c:pt idx="1">
                  <c:v>9459106</c:v>
                </c:pt>
                <c:pt idx="2">
                  <c:v>9903612</c:v>
                </c:pt>
                <c:pt idx="3">
                  <c:v>9632942</c:v>
                </c:pt>
                <c:pt idx="4">
                  <c:v>9285547</c:v>
                </c:pt>
                <c:pt idx="5">
                  <c:v>6156025</c:v>
                </c:pt>
                <c:pt idx="6">
                  <c:v>4179070</c:v>
                </c:pt>
                <c:pt idx="7">
                  <c:v>2493172</c:v>
                </c:pt>
                <c:pt idx="8">
                  <c:v>330162</c:v>
                </c:pt>
              </c:numCache>
            </c:numRef>
          </c:val>
          <c:extLst>
            <c:ext xmlns:c16="http://schemas.microsoft.com/office/drawing/2014/chart" uri="{C3380CC4-5D6E-409C-BE32-E72D297353CC}">
              <c16:uniqueId val="{00000002-6144-494B-92C1-2190E2F21D25}"/>
            </c:ext>
          </c:extLst>
        </c:ser>
        <c:dLbls>
          <c:dLblPos val="ctr"/>
          <c:showLegendKey val="0"/>
          <c:showVal val="1"/>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734190304"/>
        <c:axId val="192880976"/>
        <c:extLst>
          <c:ext xmlns:c15="http://schemas.microsoft.com/office/drawing/2012/chart" uri="{02D57815-91ED-43cb-92C2-25804820EDAC}">
            <c15:filteredBarSeries>
              <c15:ser>
                <c:idx val="2"/>
                <c:order val="2"/>
                <c:tx>
                  <c:strRef>
                    <c:extLst>
                      <c:ext uri="{02D57815-91ED-43cb-92C2-25804820EDAC}">
                        <c15:formulaRef>
                          <c15:sqref>Data!$A$4</c15:sqref>
                        </c15:formulaRef>
                      </c:ext>
                    </c:extLst>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Data!$B$1:$J$1</c15:sqref>
                        </c15:formulaRef>
                      </c:ext>
                    </c:extLst>
                    <c:strCache>
                      <c:ptCount val="9"/>
                      <c:pt idx="0">
                        <c:v>2022/23 (Q1) R'000</c:v>
                      </c:pt>
                      <c:pt idx="1">
                        <c:v>2021/22 R'000</c:v>
                      </c:pt>
                      <c:pt idx="2">
                        <c:v>2020/21 R'000</c:v>
                      </c:pt>
                      <c:pt idx="3">
                        <c:v>2019/20 R'000</c:v>
                      </c:pt>
                      <c:pt idx="4">
                        <c:v>2018/19 R'000</c:v>
                      </c:pt>
                      <c:pt idx="5">
                        <c:v>2017/18 R'000</c:v>
                      </c:pt>
                      <c:pt idx="6">
                        <c:v>2016/17 R'000</c:v>
                      </c:pt>
                      <c:pt idx="7">
                        <c:v>2015/16 R'000</c:v>
                      </c:pt>
                      <c:pt idx="8">
                        <c:v>2014/15 R'000</c:v>
                      </c:pt>
                    </c:strCache>
                  </c:strRef>
                </c:cat>
                <c:val>
                  <c:numRef>
                    <c:extLst>
                      <c:ext uri="{02D57815-91ED-43cb-92C2-25804820EDAC}">
                        <c15:formulaRef>
                          <c15:sqref>Data!$B$4:$J$4</c15:sqref>
                        </c15:formulaRef>
                      </c:ext>
                    </c:extLst>
                    <c:numCache>
                      <c:formatCode>_-[$R-1C09]* #\ ##0_-;\-[$R-1C09]* #\ ##0_-;_-[$R-1C09]* "-"??_-;_-@_-</c:formatCode>
                      <c:ptCount val="9"/>
                      <c:pt idx="0">
                        <c:v>16562279</c:v>
                      </c:pt>
                      <c:pt idx="1">
                        <c:v>16541152</c:v>
                      </c:pt>
                      <c:pt idx="2">
                        <c:v>17812640</c:v>
                      </c:pt>
                      <c:pt idx="3">
                        <c:v>17361975</c:v>
                      </c:pt>
                      <c:pt idx="4">
                        <c:v>16642970</c:v>
                      </c:pt>
                      <c:pt idx="5">
                        <c:v>11053056</c:v>
                      </c:pt>
                      <c:pt idx="6">
                        <c:v>4509291</c:v>
                      </c:pt>
                      <c:pt idx="7">
                        <c:v>2819047</c:v>
                      </c:pt>
                      <c:pt idx="8">
                        <c:v>985486</c:v>
                      </c:pt>
                    </c:numCache>
                  </c:numRef>
                </c:val>
                <c:extLst>
                  <c:ext xmlns:c16="http://schemas.microsoft.com/office/drawing/2014/chart" uri="{C3380CC4-5D6E-409C-BE32-E72D297353CC}">
                    <c16:uniqueId val="{00000003-6144-494B-92C1-2190E2F21D25}"/>
                  </c:ext>
                </c:extLst>
              </c15:ser>
            </c15:filteredBarSeries>
          </c:ext>
        </c:extLst>
      </c:barChart>
      <c:catAx>
        <c:axId val="73419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2880976"/>
        <c:crosses val="autoZero"/>
        <c:auto val="1"/>
        <c:lblAlgn val="ctr"/>
        <c:lblOffset val="100"/>
        <c:noMultiLvlLbl val="0"/>
      </c:catAx>
      <c:valAx>
        <c:axId val="192880976"/>
        <c:scaling>
          <c:orientation val="minMax"/>
        </c:scaling>
        <c:delete val="0"/>
        <c:axPos val="l"/>
        <c:numFmt formatCode="_-[$R-1C09]* #\ ##0_-;\-[$R-1C09]* #\ ##0_-;_-[$R-1C09]*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41903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Consolidated performance per programme</a:t>
            </a:r>
          </a:p>
        </c:rich>
      </c:tx>
      <c:layout>
        <c:manualLayout>
          <c:xMode val="edge"/>
          <c:yMode val="edge"/>
          <c:x val="0.20454054695640442"/>
          <c:y val="2.2883568359142289E-2"/>
        </c:manualLayout>
      </c:layout>
      <c:overlay val="0"/>
    </c:title>
    <c:autoTitleDeleted val="0"/>
    <c:plotArea>
      <c:layout/>
      <c:barChart>
        <c:barDir val="col"/>
        <c:grouping val="percentStacked"/>
        <c:varyColors val="0"/>
        <c:ser>
          <c:idx val="0"/>
          <c:order val="0"/>
          <c:tx>
            <c:strRef>
              <c:f>Sheet1!$B$1</c:f>
              <c:strCache>
                <c:ptCount val="1"/>
                <c:pt idx="0">
                  <c:v>Achieved</c:v>
                </c:pt>
              </c:strCache>
            </c:strRef>
          </c:tx>
          <c:spPr>
            <a:solidFill>
              <a:srgbClr val="92D050"/>
            </a:solidFill>
          </c:spPr>
          <c:invertIfNegative val="0"/>
          <c:dLbls>
            <c:spPr>
              <a:noFill/>
              <a:ln>
                <a:noFill/>
              </a:ln>
              <a:effectLst/>
            </c:spPr>
            <c:txPr>
              <a:bodyPr wrap="square" lIns="38100" tIns="19050" rIns="38100" bIns="19050" anchor="ctr">
                <a:spAutoFit/>
              </a:bodyPr>
              <a:lstStyle/>
              <a:p>
                <a:pPr>
                  <a:defRPr sz="900">
                    <a:latin typeface="Abadi" panose="020B0604020104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Programme 1: Administration</c:v>
                </c:pt>
                <c:pt idx="1">
                  <c:v>Programme 2: Water Resources Management</c:v>
                </c:pt>
                <c:pt idx="2">
                  <c:v>Programme 3: Water Services Management</c:v>
                </c:pt>
              </c:strCache>
            </c:strRef>
          </c:cat>
          <c:val>
            <c:numRef>
              <c:f>Sheet1!$B$2:$B$4</c:f>
              <c:numCache>
                <c:formatCode>0%</c:formatCode>
                <c:ptCount val="3"/>
                <c:pt idx="0">
                  <c:v>0.81</c:v>
                </c:pt>
                <c:pt idx="1">
                  <c:v>0.77</c:v>
                </c:pt>
                <c:pt idx="2">
                  <c:v>0.8</c:v>
                </c:pt>
              </c:numCache>
            </c:numRef>
          </c:val>
          <c:extLst>
            <c:ext xmlns:c16="http://schemas.microsoft.com/office/drawing/2014/chart" uri="{C3380CC4-5D6E-409C-BE32-E72D297353CC}">
              <c16:uniqueId val="{00000000-9AB7-48C8-910A-213422092B39}"/>
            </c:ext>
          </c:extLst>
        </c:ser>
        <c:ser>
          <c:idx val="1"/>
          <c:order val="1"/>
          <c:tx>
            <c:strRef>
              <c:f>Sheet1!$C$1</c:f>
              <c:strCache>
                <c:ptCount val="1"/>
                <c:pt idx="0">
                  <c:v>Partially achieved</c:v>
                </c:pt>
              </c:strCache>
            </c:strRef>
          </c:tx>
          <c:spPr>
            <a:solidFill>
              <a:srgbClr val="FFFF00"/>
            </a:solidFill>
          </c:spPr>
          <c:invertIfNegative val="0"/>
          <c:dLbls>
            <c:spPr>
              <a:noFill/>
              <a:ln>
                <a:noFill/>
              </a:ln>
              <a:effectLst/>
            </c:spPr>
            <c:txPr>
              <a:bodyPr wrap="square" lIns="38100" tIns="19050" rIns="38100" bIns="19050" anchor="ctr">
                <a:spAutoFit/>
              </a:bodyPr>
              <a:lstStyle/>
              <a:p>
                <a:pPr>
                  <a:defRPr sz="900">
                    <a:latin typeface="Abadi" panose="020B0604020104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Programme 1: Administration</c:v>
                </c:pt>
                <c:pt idx="1">
                  <c:v>Programme 2: Water Resources Management</c:v>
                </c:pt>
                <c:pt idx="2">
                  <c:v>Programme 3: Water Services Management</c:v>
                </c:pt>
              </c:strCache>
            </c:strRef>
          </c:cat>
          <c:val>
            <c:numRef>
              <c:f>Sheet1!$C$2:$C$4</c:f>
              <c:numCache>
                <c:formatCode>0%</c:formatCode>
                <c:ptCount val="3"/>
                <c:pt idx="0">
                  <c:v>-0.13</c:v>
                </c:pt>
                <c:pt idx="1">
                  <c:v>-0.05</c:v>
                </c:pt>
                <c:pt idx="2">
                  <c:v>-0.12</c:v>
                </c:pt>
              </c:numCache>
            </c:numRef>
          </c:val>
          <c:extLst>
            <c:ext xmlns:c16="http://schemas.microsoft.com/office/drawing/2014/chart" uri="{C3380CC4-5D6E-409C-BE32-E72D297353CC}">
              <c16:uniqueId val="{00000002-9AB7-48C8-910A-213422092B39}"/>
            </c:ext>
          </c:extLst>
        </c:ser>
        <c:ser>
          <c:idx val="2"/>
          <c:order val="2"/>
          <c:tx>
            <c:strRef>
              <c:f>Sheet1!$D$1</c:f>
              <c:strCache>
                <c:ptCount val="1"/>
                <c:pt idx="0">
                  <c:v>Not achieved</c:v>
                </c:pt>
              </c:strCache>
            </c:strRef>
          </c:tx>
          <c:spPr>
            <a:solidFill>
              <a:srgbClr val="FF0000"/>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286-4A63-AA43-9381485B699A}"/>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B7-48C8-910A-213422092B39}"/>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AB7-48C8-910A-213422092B39}"/>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B7-48C8-910A-213422092B39}"/>
                </c:ext>
              </c:extLst>
            </c:dLbl>
            <c:spPr>
              <a:noFill/>
              <a:ln>
                <a:noFill/>
              </a:ln>
              <a:effectLst/>
            </c:spPr>
            <c:txPr>
              <a:bodyPr/>
              <a:lstStyle/>
              <a:p>
                <a:pPr>
                  <a:defRPr sz="900">
                    <a:solidFill>
                      <a:schemeClr val="bg1"/>
                    </a:solidFill>
                    <a:latin typeface="Abadi" panose="020B0604020104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Programme 1: Administration</c:v>
                </c:pt>
                <c:pt idx="1">
                  <c:v>Programme 2: Water Resources Management</c:v>
                </c:pt>
                <c:pt idx="2">
                  <c:v>Programme 3: Water Services Management</c:v>
                </c:pt>
              </c:strCache>
            </c:strRef>
          </c:cat>
          <c:val>
            <c:numRef>
              <c:f>Sheet1!$D$2:$D$4</c:f>
              <c:numCache>
                <c:formatCode>0%</c:formatCode>
                <c:ptCount val="3"/>
                <c:pt idx="0">
                  <c:v>-0.06</c:v>
                </c:pt>
                <c:pt idx="1">
                  <c:v>-0.18</c:v>
                </c:pt>
                <c:pt idx="2">
                  <c:v>-0.08</c:v>
                </c:pt>
              </c:numCache>
            </c:numRef>
          </c:val>
          <c:extLst>
            <c:ext xmlns:c16="http://schemas.microsoft.com/office/drawing/2014/chart" uri="{C3380CC4-5D6E-409C-BE32-E72D297353CC}">
              <c16:uniqueId val="{00000006-9AB7-48C8-910A-213422092B39}"/>
            </c:ext>
          </c:extLst>
        </c:ser>
        <c:dLbls>
          <c:showLegendKey val="0"/>
          <c:showVal val="0"/>
          <c:showCatName val="0"/>
          <c:showSerName val="0"/>
          <c:showPercent val="0"/>
          <c:showBubbleSize val="0"/>
        </c:dLbls>
        <c:gapWidth val="95"/>
        <c:overlap val="100"/>
        <c:axId val="140090880"/>
        <c:axId val="151486464"/>
      </c:barChart>
      <c:catAx>
        <c:axId val="140090880"/>
        <c:scaling>
          <c:orientation val="minMax"/>
        </c:scaling>
        <c:delete val="0"/>
        <c:axPos val="b"/>
        <c:numFmt formatCode="General" sourceLinked="0"/>
        <c:majorTickMark val="none"/>
        <c:minorTickMark val="none"/>
        <c:tickLblPos val="nextTo"/>
        <c:crossAx val="151486464"/>
        <c:crosses val="autoZero"/>
        <c:auto val="1"/>
        <c:lblAlgn val="ctr"/>
        <c:lblOffset val="100"/>
        <c:noMultiLvlLbl val="0"/>
      </c:catAx>
      <c:valAx>
        <c:axId val="151486464"/>
        <c:scaling>
          <c:orientation val="minMax"/>
        </c:scaling>
        <c:delete val="0"/>
        <c:axPos val="l"/>
        <c:majorGridlines/>
        <c:title>
          <c:tx>
            <c:rich>
              <a:bodyPr/>
              <a:lstStyle/>
              <a:p>
                <a:pPr>
                  <a:defRPr sz="1050"/>
                </a:pPr>
                <a:r>
                  <a:rPr lang="en-US" sz="1050" dirty="0"/>
                  <a:t>% performance against Q1 milestones</a:t>
                </a:r>
              </a:p>
            </c:rich>
          </c:tx>
          <c:layout>
            <c:manualLayout>
              <c:xMode val="edge"/>
              <c:yMode val="edge"/>
              <c:x val="5.9508155721597886E-2"/>
              <c:y val="0.17069587895313082"/>
            </c:manualLayout>
          </c:layout>
          <c:overlay val="0"/>
        </c:title>
        <c:numFmt formatCode="0%" sourceLinked="1"/>
        <c:majorTickMark val="none"/>
        <c:minorTickMark val="none"/>
        <c:tickLblPos val="nextTo"/>
        <c:crossAx val="140090880"/>
        <c:crosses val="autoZero"/>
        <c:crossBetween val="between"/>
      </c:valAx>
      <c:dTable>
        <c:showHorzBorder val="1"/>
        <c:showVertBorder val="1"/>
        <c:showOutline val="1"/>
        <c:showKeys val="1"/>
        <c:txPr>
          <a:bodyPr/>
          <a:lstStyle/>
          <a:p>
            <a:pPr rtl="0">
              <a:defRPr sz="900"/>
            </a:pPr>
            <a:endParaRPr lang="en-US"/>
          </a:p>
        </c:txPr>
      </c:dTable>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Lbls>
            <c:spPr>
              <a:noFill/>
              <a:ln>
                <a:noFill/>
              </a:ln>
              <a:effectLst/>
            </c:spPr>
            <c:txPr>
              <a:bodyPr/>
              <a:lstStyle/>
              <a:p>
                <a:pPr>
                  <a:defRPr sz="1400">
                    <a:solidFill>
                      <a:schemeClr val="bg1"/>
                    </a:solidFill>
                    <a:latin typeface="Abadi" panose="020B0604020104020204" pitchFamily="34" charset="0"/>
                    <a:cs typeface="Arial" panose="020B0604020202020204"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Sheet1!$A$2:$A$3</c:f>
              <c:strCache>
                <c:ptCount val="2"/>
                <c:pt idx="0">
                  <c:v>SMMEs</c:v>
                </c:pt>
                <c:pt idx="1">
                  <c:v>Non-SMMEs</c:v>
                </c:pt>
              </c:strCache>
            </c:strRef>
          </c:cat>
          <c:val>
            <c:numRef>
              <c:f>Sheet1!$B$2:$B$3</c:f>
              <c:numCache>
                <c:formatCode>[$ZAR]\ #,##0.00</c:formatCode>
                <c:ptCount val="2"/>
                <c:pt idx="0">
                  <c:v>149685869.71000001</c:v>
                </c:pt>
                <c:pt idx="1">
                  <c:v>94861687.219999999</c:v>
                </c:pt>
              </c:numCache>
            </c:numRef>
          </c:val>
          <c:extLst>
            <c:ext xmlns:c16="http://schemas.microsoft.com/office/drawing/2014/chart" uri="{C3380CC4-5D6E-409C-BE32-E72D297353CC}">
              <c16:uniqueId val="{00000000-165F-46EB-BB3B-E5870F4141B9}"/>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dLbls>
            <c:dLbl>
              <c:idx val="0"/>
              <c:spPr/>
              <c:txPr>
                <a:bodyPr/>
                <a:lstStyle/>
                <a:p>
                  <a:pPr>
                    <a:defRPr sz="1400">
                      <a:solidFill>
                        <a:schemeClr val="bg1"/>
                      </a:solidFill>
                      <a:latin typeface="Abadi" panose="020B0604020104020204" pitchFamily="34" charset="0"/>
                      <a:cs typeface="Arial" panose="020B0604020202020204" pitchFamily="34" charset="0"/>
                    </a:defRPr>
                  </a:pPr>
                  <a:endParaRPr lang="en-US"/>
                </a:p>
              </c:txPr>
              <c:showLegendKey val="0"/>
              <c:showVal val="0"/>
              <c:showCatName val="1"/>
              <c:showSerName val="0"/>
              <c:showPercent val="1"/>
              <c:showBubbleSize val="0"/>
              <c:extLst>
                <c:ext xmlns:c16="http://schemas.microsoft.com/office/drawing/2014/chart" uri="{C3380CC4-5D6E-409C-BE32-E72D297353CC}">
                  <c16:uniqueId val="{00000000-A1EC-42D3-AD04-653A271D7F39}"/>
                </c:ext>
              </c:extLst>
            </c:dLbl>
            <c:dLbl>
              <c:idx val="2"/>
              <c:layout>
                <c:manualLayout>
                  <c:x val="0.23366565432266762"/>
                  <c:y val="0.1383185257568618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1EC-42D3-AD04-653A271D7F39}"/>
                </c:ext>
              </c:extLst>
            </c:dLbl>
            <c:spPr>
              <a:noFill/>
              <a:ln>
                <a:noFill/>
              </a:ln>
              <a:effectLst/>
            </c:spPr>
            <c:txPr>
              <a:bodyPr/>
              <a:lstStyle/>
              <a:p>
                <a:pPr>
                  <a:defRPr sz="1400">
                    <a:latin typeface="Abadi" panose="020B0604020104020204" pitchFamily="34" charset="0"/>
                    <a:cs typeface="Arial" panose="020B0604020202020204"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EME</c:v>
                </c:pt>
                <c:pt idx="1">
                  <c:v>QSE</c:v>
                </c:pt>
                <c:pt idx="2">
                  <c:v>Generic</c:v>
                </c:pt>
              </c:strCache>
            </c:strRef>
          </c:cat>
          <c:val>
            <c:numRef>
              <c:f>Sheet1!$B$2:$B$4</c:f>
              <c:numCache>
                <c:formatCode>_([$ZAR]\ * #,##0.00_);_([$ZAR]\ * \(#,##0.00\);_([$ZAR]\ * "-"??_);_(@_)</c:formatCode>
                <c:ptCount val="3"/>
                <c:pt idx="0">
                  <c:v>92343241.310000002</c:v>
                </c:pt>
                <c:pt idx="1">
                  <c:v>57342628.399999999</c:v>
                </c:pt>
                <c:pt idx="2">
                  <c:v>94966466.579999998</c:v>
                </c:pt>
              </c:numCache>
            </c:numRef>
          </c:val>
          <c:extLst>
            <c:ext xmlns:c16="http://schemas.microsoft.com/office/drawing/2014/chart" uri="{C3380CC4-5D6E-409C-BE32-E72D297353CC}">
              <c16:uniqueId val="{00000002-A1EC-42D3-AD04-653A271D7F39}"/>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4-5FED-4A69-8CA8-BAACC8F4FA51}"/>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5FED-4A69-8CA8-BAACC8F4FA51}"/>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2-5FED-4A69-8CA8-BAACC8F4FA51}"/>
              </c:ext>
            </c:extLst>
          </c:dPt>
          <c:dLbls>
            <c:dLbl>
              <c:idx val="0"/>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badi" panose="020B0604020104020204" pitchFamily="34" charset="0"/>
                        <a:ea typeface="+mn-ea"/>
                        <a:cs typeface="+mn-cs"/>
                      </a:defRPr>
                    </a:pPr>
                    <a:fld id="{133227C4-FF7E-4E31-B681-D5785C8D37CF}" type="CATEGORYNAME">
                      <a:rPr lang="en-US"/>
                      <a:pPr>
                        <a:defRPr>
                          <a:latin typeface="Abadi" panose="020B0604020104020204" pitchFamily="34" charset="0"/>
                        </a:defRPr>
                      </a:pPr>
                      <a:t>[CATEGORY NAME]</a:t>
                    </a:fld>
                    <a:r>
                      <a:rPr lang="en-US" baseline="0" dirty="0"/>
                      <a:t>, </a:t>
                    </a:r>
                  </a:p>
                  <a:p>
                    <a:pPr>
                      <a:defRPr>
                        <a:latin typeface="Abadi" panose="020B0604020104020204" pitchFamily="34" charset="0"/>
                      </a:defRPr>
                    </a:pPr>
                    <a:fld id="{19535FDB-AD9D-4E4C-8902-94D3015E02C3}" type="VALUE">
                      <a:rPr lang="en-US" baseline="0" smtClean="0"/>
                      <a:pPr>
                        <a:defRPr>
                          <a:latin typeface="Abadi" panose="020B0604020104020204" pitchFamily="34" charset="0"/>
                        </a:defRPr>
                      </a:pPr>
                      <a:t>[VALUE]</a:t>
                    </a:fld>
                    <a:endParaRPr lang="en-US"/>
                  </a:p>
                </c:rich>
              </c:tx>
              <c:spPr>
                <a:solidFill>
                  <a:schemeClr val="lt1">
                    <a:alpha val="90000"/>
                  </a:schemeClr>
                </a:solidFill>
                <a:ln w="12700" cap="flat" cmpd="sng" algn="ctr">
                  <a:no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badi" panose="020B0604020104020204" pitchFamily="34" charset="0"/>
                      <a:ea typeface="+mn-ea"/>
                      <a:cs typeface="+mn-cs"/>
                    </a:defRPr>
                  </a:pPr>
                  <a:endParaRPr lang="en-US"/>
                </a:p>
              </c:txPr>
              <c:dLblPos val="in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FED-4A69-8CA8-BAACC8F4FA51}"/>
                </c:ext>
              </c:extLst>
            </c:dLbl>
            <c:dLbl>
              <c:idx val="1"/>
              <c:layout>
                <c:manualLayout>
                  <c:x val="8.6844925634295717E-2"/>
                  <c:y val="0.17879487746585643"/>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badi" panose="020B0604020104020204" pitchFamily="34" charset="0"/>
                        <a:ea typeface="+mn-ea"/>
                        <a:cs typeface="+mn-cs"/>
                      </a:defRPr>
                    </a:pPr>
                    <a:fld id="{CA8CEA18-A0B7-4C86-9E7E-FB64F3D1B329}" type="CATEGORYNAME">
                      <a:rPr lang="en-US"/>
                      <a:pPr>
                        <a:defRPr>
                          <a:solidFill>
                            <a:schemeClr val="accent1"/>
                          </a:solidFill>
                          <a:latin typeface="Abadi" panose="020B0604020104020204" pitchFamily="34" charset="0"/>
                        </a:defRPr>
                      </a:pPr>
                      <a:t>[CATEGORY NAME]</a:t>
                    </a:fld>
                    <a:r>
                      <a:rPr lang="en-US" baseline="0" dirty="0"/>
                      <a:t>, </a:t>
                    </a:r>
                  </a:p>
                  <a:p>
                    <a:pPr>
                      <a:defRPr>
                        <a:solidFill>
                          <a:schemeClr val="accent1"/>
                        </a:solidFill>
                        <a:latin typeface="Abadi" panose="020B0604020104020204" pitchFamily="34" charset="0"/>
                      </a:defRPr>
                    </a:pPr>
                    <a:fld id="{E9391294-0DD6-40C6-99DE-EAACBAD2485E}" type="VALUE">
                      <a:rPr lang="en-US" baseline="0" smtClean="0"/>
                      <a:pPr>
                        <a:defRPr>
                          <a:solidFill>
                            <a:schemeClr val="accent1"/>
                          </a:solidFill>
                          <a:latin typeface="Abadi" panose="020B0604020104020204" pitchFamily="34" charset="0"/>
                        </a:defRPr>
                      </a:pPr>
                      <a:t>[VALUE]</a:t>
                    </a:fld>
                    <a:endParaRPr lang="en-US"/>
                  </a:p>
                </c:rich>
              </c:tx>
              <c:spPr>
                <a:solidFill>
                  <a:schemeClr val="lt1">
                    <a:alpha val="90000"/>
                  </a:schemeClr>
                </a:solidFill>
                <a:ln w="12700" cap="flat" cmpd="sng" algn="ctr">
                  <a:no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badi" panose="020B0604020104020204" pitchFamily="34" charset="0"/>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FED-4A69-8CA8-BAACC8F4FA51}"/>
                </c:ext>
              </c:extLst>
            </c:dLbl>
            <c:dLbl>
              <c:idx val="2"/>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badi" panose="020B0604020104020204" pitchFamily="34" charset="0"/>
                        <a:ea typeface="+mn-ea"/>
                        <a:cs typeface="+mn-cs"/>
                      </a:defRPr>
                    </a:pPr>
                    <a:fld id="{295263CF-D1D3-4092-8F52-5AF7FB62F622}" type="CATEGORYNAME">
                      <a:rPr lang="en-US"/>
                      <a:pPr>
                        <a:defRPr>
                          <a:solidFill>
                            <a:schemeClr val="accent1"/>
                          </a:solidFill>
                          <a:latin typeface="Abadi" panose="020B0604020104020204" pitchFamily="34" charset="0"/>
                        </a:defRPr>
                      </a:pPr>
                      <a:t>[CATEGORY NAME]</a:t>
                    </a:fld>
                    <a:r>
                      <a:rPr lang="en-US" baseline="0" dirty="0"/>
                      <a:t>, </a:t>
                    </a:r>
                  </a:p>
                  <a:p>
                    <a:pPr>
                      <a:defRPr>
                        <a:solidFill>
                          <a:schemeClr val="accent1"/>
                        </a:solidFill>
                        <a:latin typeface="Abadi" panose="020B0604020104020204" pitchFamily="34" charset="0"/>
                      </a:defRPr>
                    </a:pPr>
                    <a:fld id="{E1EE1C9E-9E34-4CF3-80E9-A6F53D9E21F1}" type="VALUE">
                      <a:rPr lang="en-US" baseline="0" smtClean="0"/>
                      <a:pPr>
                        <a:defRPr>
                          <a:solidFill>
                            <a:schemeClr val="accent1"/>
                          </a:solidFill>
                          <a:latin typeface="Abadi" panose="020B0604020104020204" pitchFamily="34" charset="0"/>
                        </a:defRPr>
                      </a:pPr>
                      <a:t>[VALUE]</a:t>
                    </a:fld>
                    <a:endParaRPr lang="en-US"/>
                  </a:p>
                </c:rich>
              </c:tx>
              <c:spPr>
                <a:solidFill>
                  <a:schemeClr val="lt1">
                    <a:alpha val="90000"/>
                  </a:schemeClr>
                </a:solidFill>
                <a:ln w="12700" cap="flat" cmpd="sng" algn="ctr">
                  <a:no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badi" panose="020B0604020104020204" pitchFamily="34" charset="0"/>
                      <a:ea typeface="+mn-ea"/>
                      <a:cs typeface="+mn-cs"/>
                    </a:defRPr>
                  </a:pPr>
                  <a:endParaRPr lang="en-US"/>
                </a:p>
              </c:txPr>
              <c:dLblPos val="in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FED-4A69-8CA8-BAACC8F4FA51}"/>
                </c:ext>
              </c:extLst>
            </c:dLbl>
            <c:spPr>
              <a:solidFill>
                <a:prstClr val="white">
                  <a:alpha val="90000"/>
                </a:prstClr>
              </a:solidFill>
              <a:ln w="12700" cap="flat" cmpd="sng" algn="ctr">
                <a:no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Abadi" panose="020B0604020104020204" pitchFamily="34" charset="0"/>
                    <a:ea typeface="+mn-ea"/>
                    <a:cs typeface="+mn-cs"/>
                  </a:defRPr>
                </a:pPr>
                <a:endParaRPr lang="en-US"/>
              </a:p>
            </c:txPr>
            <c:dLblPos val="inEnd"/>
            <c:showLegendKey val="0"/>
            <c:showVal val="1"/>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Women</c:v>
                </c:pt>
                <c:pt idx="1">
                  <c:v>Youth</c:v>
                </c:pt>
                <c:pt idx="2">
                  <c:v>PWD</c:v>
                </c:pt>
              </c:strCache>
            </c:strRef>
          </c:cat>
          <c:val>
            <c:numRef>
              <c:f>Sheet1!$B$2:$B$4</c:f>
              <c:numCache>
                <c:formatCode>0%</c:formatCode>
                <c:ptCount val="3"/>
                <c:pt idx="0">
                  <c:v>0.39</c:v>
                </c:pt>
                <c:pt idx="1">
                  <c:v>0.22</c:v>
                </c:pt>
                <c:pt idx="2">
                  <c:v>0.02</c:v>
                </c:pt>
              </c:numCache>
            </c:numRef>
          </c:val>
          <c:extLst>
            <c:ext xmlns:c16="http://schemas.microsoft.com/office/drawing/2014/chart" uri="{C3380CC4-5D6E-409C-BE32-E72D297353CC}">
              <c16:uniqueId val="{00000000-5FED-4A69-8CA8-BAACC8F4FA51}"/>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Achieved</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Departmental Management</c:v>
                </c:pt>
                <c:pt idx="1">
                  <c:v>Corporate Services</c:v>
                </c:pt>
                <c:pt idx="2">
                  <c:v>Financial Management</c:v>
                </c:pt>
                <c:pt idx="3">
                  <c:v>Provincial &amp; International Coordination</c:v>
                </c:pt>
              </c:strCache>
            </c:strRef>
          </c:cat>
          <c:val>
            <c:numRef>
              <c:f>Sheet1!$B$2:$B$5</c:f>
              <c:numCache>
                <c:formatCode>0%</c:formatCode>
                <c:ptCount val="4"/>
                <c:pt idx="0">
                  <c:v>0.5</c:v>
                </c:pt>
                <c:pt idx="1">
                  <c:v>1</c:v>
                </c:pt>
                <c:pt idx="2">
                  <c:v>0.71</c:v>
                </c:pt>
                <c:pt idx="3">
                  <c:v>1</c:v>
                </c:pt>
              </c:numCache>
            </c:numRef>
          </c:val>
          <c:extLst>
            <c:ext xmlns:c16="http://schemas.microsoft.com/office/drawing/2014/chart" uri="{C3380CC4-5D6E-409C-BE32-E72D297353CC}">
              <c16:uniqueId val="{00000000-4F39-4C5C-9BBB-05C7BEF3DA12}"/>
            </c:ext>
          </c:extLst>
        </c:ser>
        <c:ser>
          <c:idx val="1"/>
          <c:order val="1"/>
          <c:tx>
            <c:strRef>
              <c:f>Sheet1!$C$1</c:f>
              <c:strCache>
                <c:ptCount val="1"/>
                <c:pt idx="0">
                  <c:v>Partially achieved</c:v>
                </c:pt>
              </c:strCache>
            </c:strRef>
          </c:tx>
          <c:spPr>
            <a:solidFill>
              <a:srgbClr val="FFFF00"/>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8-4F39-4C5C-9BBB-05C7BEF3DA12}"/>
                </c:ext>
              </c:extLst>
            </c:dLbl>
            <c:dLbl>
              <c:idx val="3"/>
              <c:delete val="1"/>
              <c:extLst>
                <c:ext xmlns:c15="http://schemas.microsoft.com/office/drawing/2012/chart" uri="{CE6537A1-D6FC-4f65-9D91-7224C49458BB}"/>
                <c:ext xmlns:c16="http://schemas.microsoft.com/office/drawing/2014/chart" uri="{C3380CC4-5D6E-409C-BE32-E72D297353CC}">
                  <c16:uniqueId val="{00000001-C450-42E0-B5EE-7D25A8DB97A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Departmental Management</c:v>
                </c:pt>
                <c:pt idx="1">
                  <c:v>Corporate Services</c:v>
                </c:pt>
                <c:pt idx="2">
                  <c:v>Financial Management</c:v>
                </c:pt>
                <c:pt idx="3">
                  <c:v>Provincial &amp; International Coordination</c:v>
                </c:pt>
              </c:strCache>
            </c:strRef>
          </c:cat>
          <c:val>
            <c:numRef>
              <c:f>Sheet1!$C$2:$C$5</c:f>
              <c:numCache>
                <c:formatCode>0%</c:formatCode>
                <c:ptCount val="4"/>
                <c:pt idx="0">
                  <c:v>-0.5</c:v>
                </c:pt>
                <c:pt idx="1">
                  <c:v>0</c:v>
                </c:pt>
                <c:pt idx="2">
                  <c:v>-0.15</c:v>
                </c:pt>
                <c:pt idx="3">
                  <c:v>0</c:v>
                </c:pt>
              </c:numCache>
            </c:numRef>
          </c:val>
          <c:extLst>
            <c:ext xmlns:c16="http://schemas.microsoft.com/office/drawing/2014/chart" uri="{C3380CC4-5D6E-409C-BE32-E72D297353CC}">
              <c16:uniqueId val="{00000001-4F39-4C5C-9BBB-05C7BEF3DA12}"/>
            </c:ext>
          </c:extLst>
        </c:ser>
        <c:ser>
          <c:idx val="2"/>
          <c:order val="2"/>
          <c:tx>
            <c:strRef>
              <c:f>Sheet1!$D$1</c:f>
              <c:strCache>
                <c:ptCount val="1"/>
                <c:pt idx="0">
                  <c:v>Not achieved</c:v>
                </c:pt>
              </c:strCache>
            </c:strRef>
          </c:tx>
          <c:spPr>
            <a:solidFill>
              <a:srgbClr val="FF0000"/>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643F-4309-9210-944C4D97A3D3}"/>
                </c:ext>
              </c:extLst>
            </c:dLbl>
            <c:dLbl>
              <c:idx val="1"/>
              <c:delete val="1"/>
              <c:extLst>
                <c:ext xmlns:c15="http://schemas.microsoft.com/office/drawing/2012/chart" uri="{CE6537A1-D6FC-4f65-9D91-7224C49458BB}"/>
                <c:ext xmlns:c16="http://schemas.microsoft.com/office/drawing/2014/chart" uri="{C3380CC4-5D6E-409C-BE32-E72D297353CC}">
                  <c16:uniqueId val="{00000001-5348-4FD5-9DA0-879D80D068E2}"/>
                </c:ext>
              </c:extLst>
            </c:dLbl>
            <c:dLbl>
              <c:idx val="3"/>
              <c:delete val="1"/>
              <c:extLst>
                <c:ext xmlns:c15="http://schemas.microsoft.com/office/drawing/2012/chart" uri="{CE6537A1-D6FC-4f65-9D91-7224C49458BB}"/>
                <c:ext xmlns:c16="http://schemas.microsoft.com/office/drawing/2014/chart" uri="{C3380CC4-5D6E-409C-BE32-E72D297353CC}">
                  <c16:uniqueId val="{00000001-643F-4309-9210-944C4D97A3D3}"/>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Departmental Management</c:v>
                </c:pt>
                <c:pt idx="1">
                  <c:v>Corporate Services</c:v>
                </c:pt>
                <c:pt idx="2">
                  <c:v>Financial Management</c:v>
                </c:pt>
                <c:pt idx="3">
                  <c:v>Provincial &amp; International Coordination</c:v>
                </c:pt>
              </c:strCache>
            </c:strRef>
          </c:cat>
          <c:val>
            <c:numRef>
              <c:f>Sheet1!$D$2:$D$5</c:f>
              <c:numCache>
                <c:formatCode>0%</c:formatCode>
                <c:ptCount val="4"/>
                <c:pt idx="0">
                  <c:v>0</c:v>
                </c:pt>
                <c:pt idx="1">
                  <c:v>0</c:v>
                </c:pt>
                <c:pt idx="2">
                  <c:v>-0.14000000000000001</c:v>
                </c:pt>
                <c:pt idx="3">
                  <c:v>0</c:v>
                </c:pt>
              </c:numCache>
            </c:numRef>
          </c:val>
          <c:extLst>
            <c:ext xmlns:c16="http://schemas.microsoft.com/office/drawing/2014/chart" uri="{C3380CC4-5D6E-409C-BE32-E72D297353CC}">
              <c16:uniqueId val="{00000006-4F39-4C5C-9BBB-05C7BEF3DA12}"/>
            </c:ext>
          </c:extLst>
        </c:ser>
        <c:dLbls>
          <c:showLegendKey val="0"/>
          <c:showVal val="0"/>
          <c:showCatName val="0"/>
          <c:showSerName val="0"/>
          <c:showPercent val="0"/>
          <c:showBubbleSize val="0"/>
        </c:dLbls>
        <c:gapWidth val="95"/>
        <c:overlap val="100"/>
        <c:axId val="140090880"/>
        <c:axId val="151486464"/>
      </c:barChart>
      <c:catAx>
        <c:axId val="140090880"/>
        <c:scaling>
          <c:orientation val="minMax"/>
        </c:scaling>
        <c:delete val="0"/>
        <c:axPos val="b"/>
        <c:numFmt formatCode="General" sourceLinked="0"/>
        <c:majorTickMark val="none"/>
        <c:minorTickMark val="none"/>
        <c:tickLblPos val="nextTo"/>
        <c:crossAx val="151486464"/>
        <c:crosses val="autoZero"/>
        <c:auto val="1"/>
        <c:lblAlgn val="ctr"/>
        <c:lblOffset val="100"/>
        <c:noMultiLvlLbl val="0"/>
      </c:catAx>
      <c:valAx>
        <c:axId val="151486464"/>
        <c:scaling>
          <c:orientation val="minMax"/>
        </c:scaling>
        <c:delete val="0"/>
        <c:axPos val="l"/>
        <c:majorGridlines/>
        <c:title>
          <c:tx>
            <c:rich>
              <a:bodyPr/>
              <a:lstStyle/>
              <a:p>
                <a:pPr>
                  <a:defRPr/>
                </a:pPr>
                <a:r>
                  <a:rPr lang="en-US" dirty="0"/>
                  <a:t>%</a:t>
                </a:r>
                <a:r>
                  <a:rPr lang="en-US" baseline="0" dirty="0"/>
                  <a:t> performance against Q1 milestones</a:t>
                </a:r>
                <a:endParaRPr lang="en-ZA" dirty="0"/>
              </a:p>
            </c:rich>
          </c:tx>
          <c:overlay val="0"/>
        </c:title>
        <c:numFmt formatCode="0%" sourceLinked="1"/>
        <c:majorTickMark val="none"/>
        <c:minorTickMark val="none"/>
        <c:tickLblPos val="nextTo"/>
        <c:crossAx val="140090880"/>
        <c:crosses val="autoZero"/>
        <c:crossBetween val="between"/>
      </c:valAx>
      <c:dTable>
        <c:showHorzBorder val="1"/>
        <c:showVertBorder val="1"/>
        <c:showOutline val="1"/>
        <c:showKeys val="1"/>
        <c:txPr>
          <a:bodyPr/>
          <a:lstStyle/>
          <a:p>
            <a:pPr rtl="0">
              <a:defRPr sz="900"/>
            </a:pPr>
            <a:endParaRPr lang="en-US"/>
          </a:p>
        </c:txPr>
      </c:dTable>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Achieved</c:v>
                </c:pt>
              </c:strCache>
            </c:strRef>
          </c:tx>
          <c:spPr>
            <a:solidFill>
              <a:srgbClr val="92D050"/>
            </a:solidFill>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5D7A-420D-8230-C65CED22704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Integrated Water Resources Planning</c:v>
                </c:pt>
                <c:pt idx="1">
                  <c:v>Water Ecosystems Management</c:v>
                </c:pt>
                <c:pt idx="2">
                  <c:v>Water Resources Information &amp; Management</c:v>
                </c:pt>
                <c:pt idx="3">
                  <c:v>Water Resources Policy &amp; Strategy</c:v>
                </c:pt>
                <c:pt idx="4">
                  <c:v>Water Resources Institutional Oversight</c:v>
                </c:pt>
                <c:pt idx="5">
                  <c:v>Water Resources Infrastructure Management</c:v>
                </c:pt>
                <c:pt idx="6">
                  <c:v>Water Resources Regulation</c:v>
                </c:pt>
              </c:strCache>
            </c:strRef>
          </c:cat>
          <c:val>
            <c:numRef>
              <c:f>Sheet1!$B$2:$B$8</c:f>
              <c:numCache>
                <c:formatCode>0%</c:formatCode>
                <c:ptCount val="7"/>
                <c:pt idx="0">
                  <c:v>1</c:v>
                </c:pt>
                <c:pt idx="1">
                  <c:v>1</c:v>
                </c:pt>
                <c:pt idx="2">
                  <c:v>1</c:v>
                </c:pt>
                <c:pt idx="3">
                  <c:v>0</c:v>
                </c:pt>
                <c:pt idx="4">
                  <c:v>0.75</c:v>
                </c:pt>
                <c:pt idx="5">
                  <c:v>0.78</c:v>
                </c:pt>
                <c:pt idx="6">
                  <c:v>0.67</c:v>
                </c:pt>
              </c:numCache>
            </c:numRef>
          </c:val>
          <c:extLst>
            <c:ext xmlns:c16="http://schemas.microsoft.com/office/drawing/2014/chart" uri="{C3380CC4-5D6E-409C-BE32-E72D297353CC}">
              <c16:uniqueId val="{00000000-4F39-4C5C-9BBB-05C7BEF3DA12}"/>
            </c:ext>
          </c:extLst>
        </c:ser>
        <c:ser>
          <c:idx val="1"/>
          <c:order val="1"/>
          <c:tx>
            <c:strRef>
              <c:f>Sheet1!$C$1</c:f>
              <c:strCache>
                <c:ptCount val="1"/>
                <c:pt idx="0">
                  <c:v>Partially achieved</c:v>
                </c:pt>
              </c:strCache>
            </c:strRef>
          </c:tx>
          <c:spPr>
            <a:solidFill>
              <a:srgbClr val="FFFF00"/>
            </a:solidFill>
          </c:spPr>
          <c:invertIfNegative val="0"/>
          <c:dLbls>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F07-45FC-974D-2B27C0E10A13}"/>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2D3-4190-BAEA-5F0F4037990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Sheet1!$A$2:$A$8</c:f>
              <c:strCache>
                <c:ptCount val="7"/>
                <c:pt idx="0">
                  <c:v>Integrated Water Resources Planning</c:v>
                </c:pt>
                <c:pt idx="1">
                  <c:v>Water Ecosystems Management</c:v>
                </c:pt>
                <c:pt idx="2">
                  <c:v>Water Resources Information &amp; Management</c:v>
                </c:pt>
                <c:pt idx="3">
                  <c:v>Water Resources Policy &amp; Strategy</c:v>
                </c:pt>
                <c:pt idx="4">
                  <c:v>Water Resources Institutional Oversight</c:v>
                </c:pt>
                <c:pt idx="5">
                  <c:v>Water Resources Infrastructure Management</c:v>
                </c:pt>
                <c:pt idx="6">
                  <c:v>Water Resources Regulation</c:v>
                </c:pt>
              </c:strCache>
            </c:strRef>
          </c:cat>
          <c:val>
            <c:numRef>
              <c:f>Sheet1!$C$2:$C$8</c:f>
              <c:numCache>
                <c:formatCode>0%</c:formatCode>
                <c:ptCount val="7"/>
                <c:pt idx="0">
                  <c:v>0</c:v>
                </c:pt>
                <c:pt idx="1">
                  <c:v>0</c:v>
                </c:pt>
                <c:pt idx="2">
                  <c:v>0</c:v>
                </c:pt>
                <c:pt idx="3">
                  <c:v>0</c:v>
                </c:pt>
                <c:pt idx="4">
                  <c:v>-0.25</c:v>
                </c:pt>
                <c:pt idx="5">
                  <c:v>0</c:v>
                </c:pt>
                <c:pt idx="6">
                  <c:v>-0.08</c:v>
                </c:pt>
              </c:numCache>
            </c:numRef>
          </c:val>
          <c:extLst>
            <c:ext xmlns:c16="http://schemas.microsoft.com/office/drawing/2014/chart" uri="{C3380CC4-5D6E-409C-BE32-E72D297353CC}">
              <c16:uniqueId val="{00000001-4F39-4C5C-9BBB-05C7BEF3DA12}"/>
            </c:ext>
          </c:extLst>
        </c:ser>
        <c:ser>
          <c:idx val="2"/>
          <c:order val="2"/>
          <c:tx>
            <c:strRef>
              <c:f>Sheet1!$D$1</c:f>
              <c:strCache>
                <c:ptCount val="1"/>
                <c:pt idx="0">
                  <c:v>Not achieved</c:v>
                </c:pt>
              </c:strCache>
            </c:strRef>
          </c:tx>
          <c:spPr>
            <a:solidFill>
              <a:srgbClr val="FF0000"/>
            </a:solidFill>
          </c:spPr>
          <c:invertIfNegative val="0"/>
          <c:dLbls>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2D3-4190-BAEA-5F0F4037990E}"/>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CCA-49B0-820D-2D932987EFDE}"/>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2D3-4190-BAEA-5F0F4037990E}"/>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Sheet1!$A$2:$A$8</c:f>
              <c:strCache>
                <c:ptCount val="7"/>
                <c:pt idx="0">
                  <c:v>Integrated Water Resources Planning</c:v>
                </c:pt>
                <c:pt idx="1">
                  <c:v>Water Ecosystems Management</c:v>
                </c:pt>
                <c:pt idx="2">
                  <c:v>Water Resources Information &amp; Management</c:v>
                </c:pt>
                <c:pt idx="3">
                  <c:v>Water Resources Policy &amp; Strategy</c:v>
                </c:pt>
                <c:pt idx="4">
                  <c:v>Water Resources Institutional Oversight</c:v>
                </c:pt>
                <c:pt idx="5">
                  <c:v>Water Resources Infrastructure Management</c:v>
                </c:pt>
                <c:pt idx="6">
                  <c:v>Water Resources Regulation</c:v>
                </c:pt>
              </c:strCache>
            </c:strRef>
          </c:cat>
          <c:val>
            <c:numRef>
              <c:f>Sheet1!$D$2:$D$8</c:f>
              <c:numCache>
                <c:formatCode>0%</c:formatCode>
                <c:ptCount val="7"/>
                <c:pt idx="0">
                  <c:v>0</c:v>
                </c:pt>
                <c:pt idx="1">
                  <c:v>0</c:v>
                </c:pt>
                <c:pt idx="2">
                  <c:v>0</c:v>
                </c:pt>
                <c:pt idx="3">
                  <c:v>-1</c:v>
                </c:pt>
                <c:pt idx="4">
                  <c:v>0</c:v>
                </c:pt>
                <c:pt idx="5">
                  <c:v>-0.22</c:v>
                </c:pt>
                <c:pt idx="6">
                  <c:v>-0.25</c:v>
                </c:pt>
              </c:numCache>
            </c:numRef>
          </c:val>
          <c:extLst>
            <c:ext xmlns:c16="http://schemas.microsoft.com/office/drawing/2014/chart" uri="{C3380CC4-5D6E-409C-BE32-E72D297353CC}">
              <c16:uniqueId val="{00000006-4F39-4C5C-9BBB-05C7BEF3DA12}"/>
            </c:ext>
          </c:extLst>
        </c:ser>
        <c:dLbls>
          <c:showLegendKey val="0"/>
          <c:showVal val="0"/>
          <c:showCatName val="0"/>
          <c:showSerName val="0"/>
          <c:showPercent val="0"/>
          <c:showBubbleSize val="0"/>
        </c:dLbls>
        <c:gapWidth val="95"/>
        <c:overlap val="100"/>
        <c:axId val="140090880"/>
        <c:axId val="151486464"/>
      </c:barChart>
      <c:catAx>
        <c:axId val="140090880"/>
        <c:scaling>
          <c:orientation val="minMax"/>
        </c:scaling>
        <c:delete val="0"/>
        <c:axPos val="b"/>
        <c:numFmt formatCode="General" sourceLinked="0"/>
        <c:majorTickMark val="none"/>
        <c:minorTickMark val="none"/>
        <c:tickLblPos val="nextTo"/>
        <c:crossAx val="151486464"/>
        <c:crosses val="autoZero"/>
        <c:auto val="1"/>
        <c:lblAlgn val="ctr"/>
        <c:lblOffset val="100"/>
        <c:noMultiLvlLbl val="0"/>
      </c:catAx>
      <c:valAx>
        <c:axId val="151486464"/>
        <c:scaling>
          <c:orientation val="minMax"/>
        </c:scaling>
        <c:delete val="0"/>
        <c:axPos val="l"/>
        <c:majorGridlines/>
        <c:title>
          <c:tx>
            <c:rich>
              <a:bodyPr/>
              <a:lstStyle/>
              <a:p>
                <a:pPr>
                  <a:defRPr/>
                </a:pPr>
                <a:r>
                  <a:rPr lang="en-US" dirty="0"/>
                  <a:t>%</a:t>
                </a:r>
                <a:r>
                  <a:rPr lang="en-US" baseline="0" dirty="0"/>
                  <a:t> performance against Q1 milestones</a:t>
                </a:r>
                <a:endParaRPr lang="en-ZA" dirty="0"/>
              </a:p>
            </c:rich>
          </c:tx>
          <c:overlay val="0"/>
        </c:title>
        <c:numFmt formatCode="0%" sourceLinked="1"/>
        <c:majorTickMark val="none"/>
        <c:minorTickMark val="none"/>
        <c:tickLblPos val="nextTo"/>
        <c:crossAx val="140090880"/>
        <c:crosses val="autoZero"/>
        <c:crossBetween val="between"/>
      </c:valAx>
      <c:dTable>
        <c:showHorzBorder val="1"/>
        <c:showVertBorder val="1"/>
        <c:showOutline val="1"/>
        <c:showKeys val="1"/>
        <c:txPr>
          <a:bodyPr/>
          <a:lstStyle/>
          <a:p>
            <a:pPr rtl="0">
              <a:defRPr sz="900"/>
            </a:pPr>
            <a:endParaRPr lang="en-US"/>
          </a:p>
        </c:txPr>
      </c:dTable>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Achieved</c:v>
                </c:pt>
              </c:strCache>
            </c:strRef>
          </c:tx>
          <c:spPr>
            <a:solidFill>
              <a:srgbClr val="92D050"/>
            </a:solidFill>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F0C3-4A9D-BA2E-DCE6B879CC8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Water Services &amp; Local Management</c:v>
                </c:pt>
                <c:pt idx="1">
                  <c:v>Regional Bulk Infrastructure Grant</c:v>
                </c:pt>
                <c:pt idx="2">
                  <c:v>Water Services Infrastructure Grant</c:v>
                </c:pt>
                <c:pt idx="3">
                  <c:v>Water Services Policy &amp; Strategy</c:v>
                </c:pt>
                <c:pt idx="4">
                  <c:v>Water Services Institutional Oversight</c:v>
                </c:pt>
                <c:pt idx="5">
                  <c:v>Water Services Regulation</c:v>
                </c:pt>
              </c:strCache>
            </c:strRef>
          </c:cat>
          <c:val>
            <c:numRef>
              <c:f>Sheet1!$B$2:$B$7</c:f>
              <c:numCache>
                <c:formatCode>0%</c:formatCode>
                <c:ptCount val="6"/>
                <c:pt idx="0">
                  <c:v>0.9</c:v>
                </c:pt>
                <c:pt idx="1">
                  <c:v>0.71</c:v>
                </c:pt>
                <c:pt idx="2">
                  <c:v>1</c:v>
                </c:pt>
                <c:pt idx="3">
                  <c:v>0</c:v>
                </c:pt>
                <c:pt idx="4">
                  <c:v>0.5</c:v>
                </c:pt>
                <c:pt idx="5">
                  <c:v>1</c:v>
                </c:pt>
              </c:numCache>
            </c:numRef>
          </c:val>
          <c:extLst>
            <c:ext xmlns:c16="http://schemas.microsoft.com/office/drawing/2014/chart" uri="{C3380CC4-5D6E-409C-BE32-E72D297353CC}">
              <c16:uniqueId val="{00000000-4F39-4C5C-9BBB-05C7BEF3DA12}"/>
            </c:ext>
          </c:extLst>
        </c:ser>
        <c:ser>
          <c:idx val="1"/>
          <c:order val="1"/>
          <c:tx>
            <c:strRef>
              <c:f>Sheet1!$C$1</c:f>
              <c:strCache>
                <c:ptCount val="1"/>
                <c:pt idx="0">
                  <c:v>Partially achieved</c:v>
                </c:pt>
              </c:strCache>
            </c:strRef>
          </c:tx>
          <c:spPr>
            <a:solidFill>
              <a:srgbClr val="FFFF00"/>
            </a:solidFill>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8A-40BD-9D24-460604C0E624}"/>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7EA-4BD7-A2C5-988426A4852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Sheet1!$A$2:$A$7</c:f>
              <c:strCache>
                <c:ptCount val="6"/>
                <c:pt idx="0">
                  <c:v>Water Services &amp; Local Management</c:v>
                </c:pt>
                <c:pt idx="1">
                  <c:v>Regional Bulk Infrastructure Grant</c:v>
                </c:pt>
                <c:pt idx="2">
                  <c:v>Water Services Infrastructure Grant</c:v>
                </c:pt>
                <c:pt idx="3">
                  <c:v>Water Services Policy &amp; Strategy</c:v>
                </c:pt>
                <c:pt idx="4">
                  <c:v>Water Services Institutional Oversight</c:v>
                </c:pt>
                <c:pt idx="5">
                  <c:v>Water Services Regulation</c:v>
                </c:pt>
              </c:strCache>
            </c:strRef>
          </c:cat>
          <c:val>
            <c:numRef>
              <c:f>Sheet1!$C$2:$C$7</c:f>
              <c:numCache>
                <c:formatCode>0%</c:formatCode>
                <c:ptCount val="6"/>
                <c:pt idx="0">
                  <c:v>0</c:v>
                </c:pt>
                <c:pt idx="1">
                  <c:v>-0.28999999999999998</c:v>
                </c:pt>
                <c:pt idx="2">
                  <c:v>0</c:v>
                </c:pt>
                <c:pt idx="3">
                  <c:v>0</c:v>
                </c:pt>
                <c:pt idx="4">
                  <c:v>-0.5</c:v>
                </c:pt>
                <c:pt idx="5">
                  <c:v>0</c:v>
                </c:pt>
              </c:numCache>
            </c:numRef>
          </c:val>
          <c:extLst>
            <c:ext xmlns:c16="http://schemas.microsoft.com/office/drawing/2014/chart" uri="{C3380CC4-5D6E-409C-BE32-E72D297353CC}">
              <c16:uniqueId val="{00000001-4F39-4C5C-9BBB-05C7BEF3DA12}"/>
            </c:ext>
          </c:extLst>
        </c:ser>
        <c:ser>
          <c:idx val="2"/>
          <c:order val="2"/>
          <c:tx>
            <c:strRef>
              <c:f>Sheet1!$D$1</c:f>
              <c:strCache>
                <c:ptCount val="1"/>
                <c:pt idx="0">
                  <c:v>Not achieved</c:v>
                </c:pt>
              </c:strCache>
            </c:strRef>
          </c:tx>
          <c:spPr>
            <a:solidFill>
              <a:srgbClr val="FF0000"/>
            </a:solidFill>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15-4AFA-9424-68E1E9943227}"/>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0C3-4A9D-BA2E-DCE6B879CC87}"/>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Sheet1!$A$2:$A$7</c:f>
              <c:strCache>
                <c:ptCount val="6"/>
                <c:pt idx="0">
                  <c:v>Water Services &amp; Local Management</c:v>
                </c:pt>
                <c:pt idx="1">
                  <c:v>Regional Bulk Infrastructure Grant</c:v>
                </c:pt>
                <c:pt idx="2">
                  <c:v>Water Services Infrastructure Grant</c:v>
                </c:pt>
                <c:pt idx="3">
                  <c:v>Water Services Policy &amp; Strategy</c:v>
                </c:pt>
                <c:pt idx="4">
                  <c:v>Water Services Institutional Oversight</c:v>
                </c:pt>
                <c:pt idx="5">
                  <c:v>Water Services Regulation</c:v>
                </c:pt>
              </c:strCache>
            </c:strRef>
          </c:cat>
          <c:val>
            <c:numRef>
              <c:f>Sheet1!$D$2:$D$7</c:f>
              <c:numCache>
                <c:formatCode>0%</c:formatCode>
                <c:ptCount val="6"/>
                <c:pt idx="0">
                  <c:v>-0.1</c:v>
                </c:pt>
                <c:pt idx="1">
                  <c:v>0</c:v>
                </c:pt>
                <c:pt idx="2">
                  <c:v>0</c:v>
                </c:pt>
                <c:pt idx="3">
                  <c:v>-1</c:v>
                </c:pt>
                <c:pt idx="4">
                  <c:v>0</c:v>
                </c:pt>
                <c:pt idx="5">
                  <c:v>0</c:v>
                </c:pt>
              </c:numCache>
            </c:numRef>
          </c:val>
          <c:extLst>
            <c:ext xmlns:c16="http://schemas.microsoft.com/office/drawing/2014/chart" uri="{C3380CC4-5D6E-409C-BE32-E72D297353CC}">
              <c16:uniqueId val="{00000006-4F39-4C5C-9BBB-05C7BEF3DA12}"/>
            </c:ext>
          </c:extLst>
        </c:ser>
        <c:dLbls>
          <c:showLegendKey val="0"/>
          <c:showVal val="0"/>
          <c:showCatName val="0"/>
          <c:showSerName val="0"/>
          <c:showPercent val="0"/>
          <c:showBubbleSize val="0"/>
        </c:dLbls>
        <c:gapWidth val="95"/>
        <c:overlap val="100"/>
        <c:axId val="140090880"/>
        <c:axId val="151486464"/>
      </c:barChart>
      <c:catAx>
        <c:axId val="140090880"/>
        <c:scaling>
          <c:orientation val="minMax"/>
        </c:scaling>
        <c:delete val="0"/>
        <c:axPos val="b"/>
        <c:numFmt formatCode="General" sourceLinked="0"/>
        <c:majorTickMark val="none"/>
        <c:minorTickMark val="none"/>
        <c:tickLblPos val="nextTo"/>
        <c:crossAx val="151486464"/>
        <c:crosses val="autoZero"/>
        <c:auto val="1"/>
        <c:lblAlgn val="ctr"/>
        <c:lblOffset val="100"/>
        <c:noMultiLvlLbl val="0"/>
      </c:catAx>
      <c:valAx>
        <c:axId val="151486464"/>
        <c:scaling>
          <c:orientation val="minMax"/>
        </c:scaling>
        <c:delete val="0"/>
        <c:axPos val="l"/>
        <c:majorGridlines/>
        <c:title>
          <c:tx>
            <c:rich>
              <a:bodyPr/>
              <a:lstStyle/>
              <a:p>
                <a:pPr>
                  <a:defRPr/>
                </a:pPr>
                <a:r>
                  <a:rPr lang="en-US" dirty="0"/>
                  <a:t>% performance against</a:t>
                </a:r>
                <a:r>
                  <a:rPr lang="en-US" baseline="0" dirty="0"/>
                  <a:t> Q1 milestones</a:t>
                </a:r>
                <a:endParaRPr lang="en-ZA" dirty="0"/>
              </a:p>
            </c:rich>
          </c:tx>
          <c:overlay val="0"/>
        </c:title>
        <c:numFmt formatCode="0%" sourceLinked="1"/>
        <c:majorTickMark val="none"/>
        <c:minorTickMark val="none"/>
        <c:tickLblPos val="nextTo"/>
        <c:crossAx val="140090880"/>
        <c:crosses val="autoZero"/>
        <c:crossBetween val="between"/>
      </c:valAx>
      <c:dTable>
        <c:showHorzBorder val="1"/>
        <c:showVertBorder val="1"/>
        <c:showOutline val="1"/>
        <c:showKeys val="1"/>
        <c:txPr>
          <a:bodyPr/>
          <a:lstStyle/>
          <a:p>
            <a:pPr rtl="0">
              <a:defRPr sz="900"/>
            </a:pPr>
            <a:endParaRPr lang="en-US"/>
          </a:p>
        </c:txPr>
      </c:dTable>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t>Trend Analysis of IE Per Financial Year</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0275040599771654"/>
          <c:y val="9.4061764130383446E-2"/>
          <c:w val="0.88325468165882082"/>
          <c:h val="0.76273087329379452"/>
        </c:manualLayout>
      </c:layout>
      <c:barChart>
        <c:barDir val="col"/>
        <c:grouping val="stacked"/>
        <c:varyColors val="0"/>
        <c:ser>
          <c:idx val="0"/>
          <c:order val="0"/>
          <c:tx>
            <c:strRef>
              <c:f>Data!$A$2</c:f>
              <c:strCache>
                <c:ptCount val="1"/>
                <c:pt idx="0">
                  <c:v>WTE</c:v>
                </c:pt>
              </c:strCache>
            </c:strRef>
          </c:tx>
          <c:spPr>
            <a:solidFill>
              <a:schemeClr val="accent1"/>
            </a:solidFill>
            <a:ln>
              <a:noFill/>
            </a:ln>
            <a:effectLst/>
          </c:spPr>
          <c:invertIfNegative val="0"/>
          <c:dLbls>
            <c:dLbl>
              <c:idx val="7"/>
              <c:tx>
                <c:rich>
                  <a:bodyPr/>
                  <a:lstStyle/>
                  <a:p>
                    <a:fld id="{8348B9C2-2B5E-427D-A6AF-0798A1F79D13}" type="VALUE">
                      <a:rPr lang="en-US">
                        <a:solidFill>
                          <a:schemeClr val="tx1"/>
                        </a:solidFill>
                      </a:rPr>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A86-43F3-82A3-726D74EA1ABC}"/>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Data!$B$1:$J$1</c:f>
              <c:strCache>
                <c:ptCount val="9"/>
                <c:pt idx="0">
                  <c:v>2022/23 (Q1) R'000</c:v>
                </c:pt>
                <c:pt idx="1">
                  <c:v>2021/22 R'000</c:v>
                </c:pt>
                <c:pt idx="2">
                  <c:v>2020/21 R'000</c:v>
                </c:pt>
                <c:pt idx="3">
                  <c:v>2019/20 R'000</c:v>
                </c:pt>
                <c:pt idx="4">
                  <c:v>2018/19 R'000</c:v>
                </c:pt>
                <c:pt idx="5">
                  <c:v>2017/18 R'000</c:v>
                </c:pt>
                <c:pt idx="6">
                  <c:v>2016/17 R'000</c:v>
                </c:pt>
                <c:pt idx="7">
                  <c:v>2015/16 R'000</c:v>
                </c:pt>
                <c:pt idx="8">
                  <c:v>2014/15 R'000</c:v>
                </c:pt>
              </c:strCache>
            </c:strRef>
          </c:cat>
          <c:val>
            <c:numRef>
              <c:f>Data!$B$2:$J$2</c:f>
              <c:numCache>
                <c:formatCode>_-[$R-1C09]* #\ ##0_-;\-[$R-1C09]* #\ ##0_-;_-[$R-1C09]* "-"??_-;_-@_-</c:formatCode>
                <c:ptCount val="9"/>
                <c:pt idx="0">
                  <c:v>20903</c:v>
                </c:pt>
                <c:pt idx="1">
                  <c:v>239869</c:v>
                </c:pt>
                <c:pt idx="2">
                  <c:v>179995</c:v>
                </c:pt>
                <c:pt idx="3">
                  <c:v>142146</c:v>
                </c:pt>
                <c:pt idx="4">
                  <c:v>2460392</c:v>
                </c:pt>
                <c:pt idx="5">
                  <c:v>1631993</c:v>
                </c:pt>
                <c:pt idx="6">
                  <c:v>4346</c:v>
                </c:pt>
                <c:pt idx="7">
                  <c:v>54566</c:v>
                </c:pt>
                <c:pt idx="8">
                  <c:v>4151</c:v>
                </c:pt>
              </c:numCache>
            </c:numRef>
          </c:val>
          <c:extLst>
            <c:ext xmlns:c16="http://schemas.microsoft.com/office/drawing/2014/chart" uri="{C3380CC4-5D6E-409C-BE32-E72D297353CC}">
              <c16:uniqueId val="{00000001-4A86-43F3-82A3-726D74EA1ABC}"/>
            </c:ext>
          </c:extLst>
        </c:ser>
        <c:ser>
          <c:idx val="1"/>
          <c:order val="1"/>
          <c:tx>
            <c:strRef>
              <c:f>Data!$A$3</c:f>
              <c:strCache>
                <c:ptCount val="1"/>
                <c:pt idx="0">
                  <c:v>Main Account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Data!$B$1:$J$1</c:f>
              <c:strCache>
                <c:ptCount val="9"/>
                <c:pt idx="0">
                  <c:v>2022/23 (Q1) R'000</c:v>
                </c:pt>
                <c:pt idx="1">
                  <c:v>2021/22 R'000</c:v>
                </c:pt>
                <c:pt idx="2">
                  <c:v>2020/21 R'000</c:v>
                </c:pt>
                <c:pt idx="3">
                  <c:v>2019/20 R'000</c:v>
                </c:pt>
                <c:pt idx="4">
                  <c:v>2018/19 R'000</c:v>
                </c:pt>
                <c:pt idx="5">
                  <c:v>2017/18 R'000</c:v>
                </c:pt>
                <c:pt idx="6">
                  <c:v>2016/17 R'000</c:v>
                </c:pt>
                <c:pt idx="7">
                  <c:v>2015/16 R'000</c:v>
                </c:pt>
                <c:pt idx="8">
                  <c:v>2014/15 R'000</c:v>
                </c:pt>
              </c:strCache>
            </c:strRef>
          </c:cat>
          <c:val>
            <c:numRef>
              <c:f>Data!$B$3:$J$3</c:f>
              <c:numCache>
                <c:formatCode>_-[$R-1C09]* #\ ##0_-;\-[$R-1C09]* #\ ##0_-;_-[$R-1C09]* "-"??_-;_-@_-</c:formatCode>
                <c:ptCount val="9"/>
                <c:pt idx="0">
                  <c:v>224</c:v>
                </c:pt>
                <c:pt idx="1">
                  <c:v>220864</c:v>
                </c:pt>
                <c:pt idx="2">
                  <c:v>270697</c:v>
                </c:pt>
                <c:pt idx="3">
                  <c:v>694624</c:v>
                </c:pt>
                <c:pt idx="4">
                  <c:v>3129522</c:v>
                </c:pt>
                <c:pt idx="5">
                  <c:v>1977841</c:v>
                </c:pt>
                <c:pt idx="6">
                  <c:v>1685990</c:v>
                </c:pt>
                <c:pt idx="7">
                  <c:v>1711346</c:v>
                </c:pt>
                <c:pt idx="8">
                  <c:v>87936</c:v>
                </c:pt>
              </c:numCache>
            </c:numRef>
          </c:val>
          <c:extLst>
            <c:ext xmlns:c16="http://schemas.microsoft.com/office/drawing/2014/chart" uri="{C3380CC4-5D6E-409C-BE32-E72D297353CC}">
              <c16:uniqueId val="{00000002-4A86-43F3-82A3-726D74EA1ABC}"/>
            </c:ext>
          </c:extLst>
        </c:ser>
        <c:dLbls>
          <c:dLblPos val="ctr"/>
          <c:showLegendKey val="0"/>
          <c:showVal val="1"/>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734190304"/>
        <c:axId val="192880976"/>
        <c:extLst>
          <c:ext xmlns:c15="http://schemas.microsoft.com/office/drawing/2012/chart" uri="{02D57815-91ED-43cb-92C2-25804820EDAC}">
            <c15:filteredBarSeries>
              <c15:ser>
                <c:idx val="2"/>
                <c:order val="2"/>
                <c:tx>
                  <c:strRef>
                    <c:extLst>
                      <c:ext uri="{02D57815-91ED-43cb-92C2-25804820EDAC}">
                        <c15:formulaRef>
                          <c15:sqref>Data!$A$4</c15:sqref>
                        </c15:formulaRef>
                      </c:ext>
                    </c:extLst>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Data!$B$1:$J$1</c15:sqref>
                        </c15:formulaRef>
                      </c:ext>
                    </c:extLst>
                    <c:strCache>
                      <c:ptCount val="9"/>
                      <c:pt idx="0">
                        <c:v>2022/23 (Q1) R'000</c:v>
                      </c:pt>
                      <c:pt idx="1">
                        <c:v>2021/22 R'000</c:v>
                      </c:pt>
                      <c:pt idx="2">
                        <c:v>2020/21 R'000</c:v>
                      </c:pt>
                      <c:pt idx="3">
                        <c:v>2019/20 R'000</c:v>
                      </c:pt>
                      <c:pt idx="4">
                        <c:v>2018/19 R'000</c:v>
                      </c:pt>
                      <c:pt idx="5">
                        <c:v>2017/18 R'000</c:v>
                      </c:pt>
                      <c:pt idx="6">
                        <c:v>2016/17 R'000</c:v>
                      </c:pt>
                      <c:pt idx="7">
                        <c:v>2015/16 R'000</c:v>
                      </c:pt>
                      <c:pt idx="8">
                        <c:v>2014/15 R'000</c:v>
                      </c:pt>
                    </c:strCache>
                  </c:strRef>
                </c:cat>
                <c:val>
                  <c:numRef>
                    <c:extLst>
                      <c:ext uri="{02D57815-91ED-43cb-92C2-25804820EDAC}">
                        <c15:formulaRef>
                          <c15:sqref>Data!$B$4:$J$4</c15:sqref>
                        </c15:formulaRef>
                      </c:ext>
                    </c:extLst>
                    <c:numCache>
                      <c:formatCode>_-[$R-1C09]* #\ ##0_-;\-[$R-1C09]* #\ ##0_-;_-[$R-1C09]* "-"??_-;_-@_-</c:formatCode>
                      <c:ptCount val="9"/>
                      <c:pt idx="0">
                        <c:v>21127</c:v>
                      </c:pt>
                      <c:pt idx="1">
                        <c:v>460733</c:v>
                      </c:pt>
                      <c:pt idx="2">
                        <c:v>450692</c:v>
                      </c:pt>
                      <c:pt idx="3">
                        <c:v>836770</c:v>
                      </c:pt>
                      <c:pt idx="4">
                        <c:v>5589914</c:v>
                      </c:pt>
                      <c:pt idx="5">
                        <c:v>3609834</c:v>
                      </c:pt>
                      <c:pt idx="6">
                        <c:v>1690336</c:v>
                      </c:pt>
                      <c:pt idx="7">
                        <c:v>1765912</c:v>
                      </c:pt>
                      <c:pt idx="8">
                        <c:v>92087</c:v>
                      </c:pt>
                    </c:numCache>
                  </c:numRef>
                </c:val>
                <c:extLst>
                  <c:ext xmlns:c16="http://schemas.microsoft.com/office/drawing/2014/chart" uri="{C3380CC4-5D6E-409C-BE32-E72D297353CC}">
                    <c16:uniqueId val="{00000003-4A86-43F3-82A3-726D74EA1ABC}"/>
                  </c:ext>
                </c:extLst>
              </c15:ser>
            </c15:filteredBarSeries>
          </c:ext>
        </c:extLst>
      </c:barChart>
      <c:catAx>
        <c:axId val="73419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2880976"/>
        <c:crosses val="autoZero"/>
        <c:auto val="1"/>
        <c:lblAlgn val="ctr"/>
        <c:lblOffset val="100"/>
        <c:noMultiLvlLbl val="0"/>
      </c:catAx>
      <c:valAx>
        <c:axId val="192880976"/>
        <c:scaling>
          <c:orientation val="minMax"/>
        </c:scaling>
        <c:delete val="0"/>
        <c:axPos val="l"/>
        <c:numFmt formatCode="_-[$R-1C09]* #\ ##0_-;\-[$R-1C09]* #\ ##0_-;_-[$R-1C09]*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41903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255F565B-C9B6-4DD2-9A67-1E63910511A9}" type="datetimeFigureOut">
              <a:rPr lang="en-US"/>
              <a:pPr>
                <a:defRPr/>
              </a:pPr>
              <a:t>9/19/2022</a:t>
            </a:fld>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atin typeface="Calibri" pitchFamily="34" charset="0"/>
              </a:defRPr>
            </a:lvl1pPr>
          </a:lstStyle>
          <a:p>
            <a:pPr>
              <a:defRPr/>
            </a:pPr>
            <a:fld id="{D942B5C7-AB45-4537-B522-62FCAE1E72F2}" type="slidenum">
              <a:rPr lang="en-US"/>
              <a:pPr>
                <a:defRPr/>
              </a:pPr>
              <a:t>‹#›</a:t>
            </a:fld>
            <a:endParaRPr lang="en-US" dirty="0"/>
          </a:p>
        </p:txBody>
      </p:sp>
    </p:spTree>
    <p:extLst>
      <p:ext uri="{BB962C8B-B14F-4D97-AF65-F5344CB8AC3E}">
        <p14:creationId xmlns:p14="http://schemas.microsoft.com/office/powerpoint/2010/main" val="2992495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71450" indent="-296711">
              <a:defRPr sz="2400">
                <a:solidFill>
                  <a:schemeClr val="tx1"/>
                </a:solidFill>
                <a:latin typeface="Arial" pitchFamily="34" charset="0"/>
                <a:ea typeface="MS PGothic" pitchFamily="34" charset="-128"/>
              </a:defRPr>
            </a:lvl2pPr>
            <a:lvl3pPr marL="1186847" indent="-237369">
              <a:defRPr sz="2400">
                <a:solidFill>
                  <a:schemeClr val="tx1"/>
                </a:solidFill>
                <a:latin typeface="Arial" pitchFamily="34" charset="0"/>
                <a:ea typeface="MS PGothic" pitchFamily="34" charset="-128"/>
              </a:defRPr>
            </a:lvl3pPr>
            <a:lvl4pPr marL="1661585" indent="-237369">
              <a:defRPr sz="2400">
                <a:solidFill>
                  <a:schemeClr val="tx1"/>
                </a:solidFill>
                <a:latin typeface="Arial" pitchFamily="34" charset="0"/>
                <a:ea typeface="MS PGothic" pitchFamily="34" charset="-128"/>
              </a:defRPr>
            </a:lvl4pPr>
            <a:lvl5pPr marL="2136324" indent="-237369">
              <a:defRPr sz="2400">
                <a:solidFill>
                  <a:schemeClr val="tx1"/>
                </a:solidFill>
                <a:latin typeface="Arial" pitchFamily="34" charset="0"/>
                <a:ea typeface="MS PGothic" pitchFamily="34" charset="-128"/>
              </a:defRPr>
            </a:lvl5pPr>
            <a:lvl6pPr marL="2611062" indent="-237369" defTabSz="474739" eaLnBrk="0" fontAlgn="base" hangingPunct="0">
              <a:spcBef>
                <a:spcPct val="0"/>
              </a:spcBef>
              <a:spcAft>
                <a:spcPct val="0"/>
              </a:spcAft>
              <a:defRPr sz="2400">
                <a:solidFill>
                  <a:schemeClr val="tx1"/>
                </a:solidFill>
                <a:latin typeface="Arial" pitchFamily="34" charset="0"/>
                <a:ea typeface="MS PGothic" pitchFamily="34" charset="-128"/>
              </a:defRPr>
            </a:lvl6pPr>
            <a:lvl7pPr marL="3085801" indent="-237369" defTabSz="474739" eaLnBrk="0" fontAlgn="base" hangingPunct="0">
              <a:spcBef>
                <a:spcPct val="0"/>
              </a:spcBef>
              <a:spcAft>
                <a:spcPct val="0"/>
              </a:spcAft>
              <a:defRPr sz="2400">
                <a:solidFill>
                  <a:schemeClr val="tx1"/>
                </a:solidFill>
                <a:latin typeface="Arial" pitchFamily="34" charset="0"/>
                <a:ea typeface="MS PGothic" pitchFamily="34" charset="-128"/>
              </a:defRPr>
            </a:lvl7pPr>
            <a:lvl8pPr marL="3560540" indent="-237369" defTabSz="474739" eaLnBrk="0" fontAlgn="base" hangingPunct="0">
              <a:spcBef>
                <a:spcPct val="0"/>
              </a:spcBef>
              <a:spcAft>
                <a:spcPct val="0"/>
              </a:spcAft>
              <a:defRPr sz="2400">
                <a:solidFill>
                  <a:schemeClr val="tx1"/>
                </a:solidFill>
                <a:latin typeface="Arial" pitchFamily="34" charset="0"/>
                <a:ea typeface="MS PGothic" pitchFamily="34" charset="-128"/>
              </a:defRPr>
            </a:lvl8pPr>
            <a:lvl9pPr marL="4035279" indent="-237369" defTabSz="474739"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DC7462A-C2EE-462E-90E3-FA67B4D3708E}" type="slidenum">
              <a:rPr lang="en-US" altLang="en-US" sz="1200">
                <a:solidFill>
                  <a:srgbClr val="000000"/>
                </a:solidFill>
                <a:latin typeface="Calibri" pitchFamily="34" charset="0"/>
              </a:rPr>
              <a:pPr/>
              <a:t>37</a:t>
            </a:fld>
            <a:endParaRPr lang="en-US" altLang="en-US" sz="1200" dirty="0">
              <a:solidFill>
                <a:srgbClr val="000000"/>
              </a:solidFill>
              <a:latin typeface="Calibri" pitchFamily="34" charset="0"/>
            </a:endParaRPr>
          </a:p>
        </p:txBody>
      </p:sp>
    </p:spTree>
    <p:extLst>
      <p:ext uri="{BB962C8B-B14F-4D97-AF65-F5344CB8AC3E}">
        <p14:creationId xmlns:p14="http://schemas.microsoft.com/office/powerpoint/2010/main" val="2305315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56</a:t>
            </a:fld>
            <a:endParaRPr lang="en-US" dirty="0"/>
          </a:p>
        </p:txBody>
      </p:sp>
    </p:spTree>
    <p:extLst>
      <p:ext uri="{BB962C8B-B14F-4D97-AF65-F5344CB8AC3E}">
        <p14:creationId xmlns:p14="http://schemas.microsoft.com/office/powerpoint/2010/main" val="1533650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942B5C7-AB45-4537-B522-62FCAE1E72F2}" type="slidenum">
              <a:rPr lang="en-US" smtClean="0"/>
              <a:pPr>
                <a:defRPr/>
              </a:pPr>
              <a:t>58</a:t>
            </a:fld>
            <a:endParaRPr lang="en-US" dirty="0"/>
          </a:p>
        </p:txBody>
      </p:sp>
    </p:spTree>
    <p:extLst>
      <p:ext uri="{BB962C8B-B14F-4D97-AF65-F5344CB8AC3E}">
        <p14:creationId xmlns:p14="http://schemas.microsoft.com/office/powerpoint/2010/main" val="766693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Engage DG on the Capacity Challenges and how DWS has mitigated? </a:t>
            </a:r>
          </a:p>
          <a:p>
            <a:r>
              <a:rPr lang="en-US" dirty="0"/>
              <a:t>[Indicate that Panel has been appointed , add a point in the slide on progress.] </a:t>
            </a:r>
            <a:endParaRPr lang="en-ZA" dirty="0"/>
          </a:p>
        </p:txBody>
      </p:sp>
      <p:sp>
        <p:nvSpPr>
          <p:cNvPr id="4" name="Slide Number Placeholder 3"/>
          <p:cNvSpPr>
            <a:spLocks noGrp="1"/>
          </p:cNvSpPr>
          <p:nvPr>
            <p:ph type="sldNum" sz="quarter" idx="5"/>
          </p:nvPr>
        </p:nvSpPr>
        <p:spPr/>
        <p:txBody>
          <a:bodyPr/>
          <a:lstStyle/>
          <a:p>
            <a:pPr>
              <a:defRPr/>
            </a:pPr>
            <a:fld id="{D942B5C7-AB45-4537-B522-62FCAE1E72F2}" type="slidenum">
              <a:rPr lang="en-US" smtClean="0"/>
              <a:pPr>
                <a:defRPr/>
              </a:pPr>
              <a:t>61</a:t>
            </a:fld>
            <a:endParaRPr lang="en-US" dirty="0"/>
          </a:p>
        </p:txBody>
      </p:sp>
    </p:spTree>
    <p:extLst>
      <p:ext uri="{BB962C8B-B14F-4D97-AF65-F5344CB8AC3E}">
        <p14:creationId xmlns:p14="http://schemas.microsoft.com/office/powerpoint/2010/main" val="109263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86108" indent="-302349">
              <a:defRPr sz="2400">
                <a:solidFill>
                  <a:schemeClr val="tx1"/>
                </a:solidFill>
                <a:latin typeface="Arial" pitchFamily="34" charset="0"/>
                <a:ea typeface="MS PGothic" pitchFamily="34" charset="-128"/>
              </a:defRPr>
            </a:lvl2pPr>
            <a:lvl3pPr marL="1209397" indent="-241879">
              <a:defRPr sz="2400">
                <a:solidFill>
                  <a:schemeClr val="tx1"/>
                </a:solidFill>
                <a:latin typeface="Arial" pitchFamily="34" charset="0"/>
                <a:ea typeface="MS PGothic" pitchFamily="34" charset="-128"/>
              </a:defRPr>
            </a:lvl3pPr>
            <a:lvl4pPr marL="1693155" indent="-241879">
              <a:defRPr sz="2400">
                <a:solidFill>
                  <a:schemeClr val="tx1"/>
                </a:solidFill>
                <a:latin typeface="Arial" pitchFamily="34" charset="0"/>
                <a:ea typeface="MS PGothic" pitchFamily="34" charset="-128"/>
              </a:defRPr>
            </a:lvl4pPr>
            <a:lvl5pPr marL="2176914" indent="-241879">
              <a:defRPr sz="2400">
                <a:solidFill>
                  <a:schemeClr val="tx1"/>
                </a:solidFill>
                <a:latin typeface="Arial" pitchFamily="34" charset="0"/>
                <a:ea typeface="MS PGothic" pitchFamily="34" charset="-128"/>
              </a:defRPr>
            </a:lvl5pPr>
            <a:lvl6pPr marL="2660672"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6pPr>
            <a:lvl7pPr marL="3144431"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7pPr>
            <a:lvl8pPr marL="3628190"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8pPr>
            <a:lvl9pPr marL="4111949"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9pPr>
          </a:lstStyle>
          <a:p>
            <a:pPr defTabSz="483759">
              <a:defRPr/>
            </a:pPr>
            <a:fld id="{4DC7462A-C2EE-462E-90E3-FA67B4D3708E}" type="slidenum">
              <a:rPr lang="en-US" altLang="en-US" sz="1200">
                <a:solidFill>
                  <a:srgbClr val="000000"/>
                </a:solidFill>
                <a:latin typeface="Calibri" pitchFamily="34" charset="0"/>
              </a:rPr>
              <a:pPr defTabSz="483759">
                <a:defRPr/>
              </a:pPr>
              <a:t>65</a:t>
            </a:fld>
            <a:endParaRPr lang="en-US" altLang="en-US" sz="1200" dirty="0">
              <a:solidFill>
                <a:srgbClr val="000000"/>
              </a:solidFill>
              <a:latin typeface="Calibri" pitchFamily="34" charset="0"/>
            </a:endParaRPr>
          </a:p>
        </p:txBody>
      </p:sp>
    </p:spTree>
    <p:extLst>
      <p:ext uri="{BB962C8B-B14F-4D97-AF65-F5344CB8AC3E}">
        <p14:creationId xmlns:p14="http://schemas.microsoft.com/office/powerpoint/2010/main" val="3676096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86108" indent="-302349">
              <a:defRPr sz="2400">
                <a:solidFill>
                  <a:schemeClr val="tx1"/>
                </a:solidFill>
                <a:latin typeface="Arial" pitchFamily="34" charset="0"/>
                <a:ea typeface="MS PGothic" pitchFamily="34" charset="-128"/>
              </a:defRPr>
            </a:lvl2pPr>
            <a:lvl3pPr marL="1209397" indent="-241879">
              <a:defRPr sz="2400">
                <a:solidFill>
                  <a:schemeClr val="tx1"/>
                </a:solidFill>
                <a:latin typeface="Arial" pitchFamily="34" charset="0"/>
                <a:ea typeface="MS PGothic" pitchFamily="34" charset="-128"/>
              </a:defRPr>
            </a:lvl3pPr>
            <a:lvl4pPr marL="1693155" indent="-241879">
              <a:defRPr sz="2400">
                <a:solidFill>
                  <a:schemeClr val="tx1"/>
                </a:solidFill>
                <a:latin typeface="Arial" pitchFamily="34" charset="0"/>
                <a:ea typeface="MS PGothic" pitchFamily="34" charset="-128"/>
              </a:defRPr>
            </a:lvl4pPr>
            <a:lvl5pPr marL="2176914" indent="-241879">
              <a:defRPr sz="2400">
                <a:solidFill>
                  <a:schemeClr val="tx1"/>
                </a:solidFill>
                <a:latin typeface="Arial" pitchFamily="34" charset="0"/>
                <a:ea typeface="MS PGothic" pitchFamily="34" charset="-128"/>
              </a:defRPr>
            </a:lvl5pPr>
            <a:lvl6pPr marL="2660672"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6pPr>
            <a:lvl7pPr marL="3144431"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7pPr>
            <a:lvl8pPr marL="3628190"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8pPr>
            <a:lvl9pPr marL="4111949"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9pPr>
          </a:lstStyle>
          <a:p>
            <a:pPr defTabSz="483759">
              <a:defRPr/>
            </a:pPr>
            <a:fld id="{4DC7462A-C2EE-462E-90E3-FA67B4D3708E}" type="slidenum">
              <a:rPr lang="en-US" altLang="en-US" sz="1200">
                <a:solidFill>
                  <a:srgbClr val="000000"/>
                </a:solidFill>
                <a:latin typeface="Calibri" pitchFamily="34" charset="0"/>
              </a:rPr>
              <a:pPr defTabSz="483759">
                <a:defRPr/>
              </a:pPr>
              <a:t>66</a:t>
            </a:fld>
            <a:endParaRPr lang="en-US" altLang="en-US" sz="1200" dirty="0">
              <a:solidFill>
                <a:srgbClr val="000000"/>
              </a:solidFill>
              <a:latin typeface="Calibri" pitchFamily="34" charset="0"/>
            </a:endParaRPr>
          </a:p>
        </p:txBody>
      </p:sp>
    </p:spTree>
    <p:extLst>
      <p:ext uri="{BB962C8B-B14F-4D97-AF65-F5344CB8AC3E}">
        <p14:creationId xmlns:p14="http://schemas.microsoft.com/office/powerpoint/2010/main" val="4263940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badi" panose="020B0604020104020204" pitchFamily="34" charset="0"/>
              </a:rPr>
              <a:t>Analysis notes: </a:t>
            </a:r>
          </a:p>
          <a:p>
            <a:r>
              <a:rPr lang="en-US" sz="1100" dirty="0">
                <a:latin typeface="Abadi" panose="020B0604020104020204" pitchFamily="34" charset="0"/>
              </a:rPr>
              <a:t>Overall performance reflects </a:t>
            </a:r>
            <a:r>
              <a:rPr lang="en-US" sz="1100" b="1" u="sng" dirty="0">
                <a:latin typeface="Abadi" panose="020B0604020104020204" pitchFamily="34" charset="0"/>
              </a:rPr>
              <a:t>3% reduction </a:t>
            </a:r>
            <a:r>
              <a:rPr lang="en-US" sz="1100" dirty="0">
                <a:latin typeface="Abadi" panose="020B0604020104020204" pitchFamily="34" charset="0"/>
              </a:rPr>
              <a:t>compared to the same period during the previous financial year. </a:t>
            </a:r>
          </a:p>
          <a:p>
            <a:r>
              <a:rPr lang="en-US" sz="1100" dirty="0">
                <a:latin typeface="Abadi" panose="020B0604020104020204" pitchFamily="34" charset="0"/>
              </a:rPr>
              <a:t>Administration performance reflects a </a:t>
            </a:r>
            <a:r>
              <a:rPr lang="en-US" sz="1100" b="1" u="sng" dirty="0">
                <a:latin typeface="Abadi" panose="020B0604020104020204" pitchFamily="34" charset="0"/>
              </a:rPr>
              <a:t>21% improvement </a:t>
            </a:r>
            <a:r>
              <a:rPr lang="en-US" sz="1100" dirty="0">
                <a:latin typeface="Abadi" panose="020B0604020104020204" pitchFamily="34" charset="0"/>
              </a:rPr>
              <a:t>compared to the same period during the previous financial year. </a:t>
            </a:r>
          </a:p>
          <a:p>
            <a:r>
              <a:rPr lang="en-US" sz="1100" dirty="0">
                <a:latin typeface="Abadi" panose="020B0604020104020204" pitchFamily="34" charset="0"/>
              </a:rPr>
              <a:t>Water Resource Management reflects a </a:t>
            </a:r>
            <a:r>
              <a:rPr lang="en-US" sz="1100" b="1" u="sng" dirty="0">
                <a:latin typeface="Abadi" panose="020B0604020104020204" pitchFamily="34" charset="0"/>
              </a:rPr>
              <a:t>13% reduction </a:t>
            </a:r>
            <a:r>
              <a:rPr lang="en-US" sz="1100" dirty="0">
                <a:latin typeface="Abadi" panose="020B0604020104020204" pitchFamily="34" charset="0"/>
              </a:rPr>
              <a:t>compared to the same period during the previous financial year.</a:t>
            </a:r>
          </a:p>
          <a:p>
            <a:r>
              <a:rPr lang="en-US" sz="1100" dirty="0">
                <a:latin typeface="Abadi" panose="020B0604020104020204" pitchFamily="34" charset="0"/>
              </a:rPr>
              <a:t>Water and Sanitation Services Management reflects the </a:t>
            </a:r>
            <a:r>
              <a:rPr lang="en-US" sz="1100" b="1" u="sng" dirty="0">
                <a:latin typeface="Abadi" panose="020B0604020104020204" pitchFamily="34" charset="0"/>
              </a:rPr>
              <a:t>same performance</a:t>
            </a:r>
            <a:r>
              <a:rPr lang="en-US" sz="1100" dirty="0">
                <a:latin typeface="Abadi" panose="020B0604020104020204" pitchFamily="34" charset="0"/>
              </a:rPr>
              <a:t> when compared to the same period during the previous financial year.</a:t>
            </a:r>
            <a:endParaRPr lang="en-ZA" sz="11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pPr>
              <a:defRPr/>
            </a:pPr>
            <a:fld id="{D942B5C7-AB45-4537-B522-62FCAE1E72F2}" type="slidenum">
              <a:rPr lang="en-US" smtClean="0"/>
              <a:pPr>
                <a:defRPr/>
              </a:pPr>
              <a:t>8</a:t>
            </a:fld>
            <a:endParaRPr lang="en-US" dirty="0"/>
          </a:p>
        </p:txBody>
      </p:sp>
    </p:spTree>
    <p:extLst>
      <p:ext uri="{BB962C8B-B14F-4D97-AF65-F5344CB8AC3E}">
        <p14:creationId xmlns:p14="http://schemas.microsoft.com/office/powerpoint/2010/main" val="359975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SMME procurement reflects a </a:t>
            </a:r>
            <a:r>
              <a:rPr lang="en-US" b="1" u="sng" dirty="0"/>
              <a:t>10% improvement</a:t>
            </a:r>
            <a:r>
              <a:rPr lang="en-US" dirty="0"/>
              <a:t> </a:t>
            </a:r>
            <a:r>
              <a:rPr lang="en-US" dirty="0">
                <a:latin typeface="Abadi" panose="020B0604020104020204" pitchFamily="34" charset="0"/>
              </a:rPr>
              <a:t>compared to the same period during the previous financial year.</a:t>
            </a:r>
          </a:p>
          <a:p>
            <a:pPr marL="174708" indent="-174708">
              <a:buFont typeface="Arial" panose="020B0604020202020204" pitchFamily="34" charset="0"/>
              <a:buChar char="•"/>
            </a:pPr>
            <a:r>
              <a:rPr lang="en-US" dirty="0">
                <a:latin typeface="Abadi" panose="020B0604020104020204" pitchFamily="34" charset="0"/>
              </a:rPr>
              <a:t>The QSE procurement reflects a </a:t>
            </a:r>
            <a:r>
              <a:rPr lang="en-US" b="1" u="sng" dirty="0">
                <a:latin typeface="Abadi" panose="020B0604020104020204" pitchFamily="34" charset="0"/>
              </a:rPr>
              <a:t>11% reduction</a:t>
            </a:r>
            <a:r>
              <a:rPr lang="en-US" dirty="0">
                <a:latin typeface="Abadi" panose="020B0604020104020204" pitchFamily="34" charset="0"/>
              </a:rPr>
              <a:t> compared to the same period during the previous financial year.</a:t>
            </a:r>
          </a:p>
          <a:p>
            <a:pPr marL="174708" indent="-174708">
              <a:buFont typeface="Arial" panose="020B0604020202020204" pitchFamily="34" charset="0"/>
              <a:buChar char="•"/>
            </a:pPr>
            <a:r>
              <a:rPr lang="en-US" dirty="0">
                <a:latin typeface="Abadi" panose="020B0604020104020204" pitchFamily="34" charset="0"/>
              </a:rPr>
              <a:t>The EME procurement reflects a </a:t>
            </a:r>
            <a:r>
              <a:rPr lang="en-US" b="1" u="sng" dirty="0">
                <a:latin typeface="Abadi" panose="020B0604020104020204" pitchFamily="34" charset="0"/>
              </a:rPr>
              <a:t>21% improvement</a:t>
            </a:r>
            <a:r>
              <a:rPr lang="en-US" dirty="0">
                <a:latin typeface="Abadi" panose="020B0604020104020204" pitchFamily="34" charset="0"/>
              </a:rPr>
              <a:t> compared to the same period during the previous financial year.</a:t>
            </a:r>
            <a:endParaRPr lang="en-ZA" dirty="0"/>
          </a:p>
        </p:txBody>
      </p:sp>
      <p:sp>
        <p:nvSpPr>
          <p:cNvPr id="4" name="Slide Number Placeholder 3"/>
          <p:cNvSpPr>
            <a:spLocks noGrp="1"/>
          </p:cNvSpPr>
          <p:nvPr>
            <p:ph type="sldNum" sz="quarter" idx="5"/>
          </p:nvPr>
        </p:nvSpPr>
        <p:spPr/>
        <p:txBody>
          <a:bodyPr/>
          <a:lstStyle/>
          <a:p>
            <a:pPr>
              <a:defRPr/>
            </a:pPr>
            <a:fld id="{D942B5C7-AB45-4537-B522-62FCAE1E72F2}" type="slidenum">
              <a:rPr lang="en-US" smtClean="0"/>
              <a:pPr>
                <a:defRPr/>
              </a:pPr>
              <a:t>9</a:t>
            </a:fld>
            <a:endParaRPr lang="en-US" dirty="0"/>
          </a:p>
        </p:txBody>
      </p:sp>
    </p:spTree>
    <p:extLst>
      <p:ext uri="{BB962C8B-B14F-4D97-AF65-F5344CB8AC3E}">
        <p14:creationId xmlns:p14="http://schemas.microsoft.com/office/powerpoint/2010/main" val="596920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procurement for designated group </a:t>
            </a:r>
            <a:r>
              <a:rPr lang="en-US" dirty="0">
                <a:latin typeface="Abadi" panose="020B0604020104020204" pitchFamily="34" charset="0"/>
              </a:rPr>
              <a:t>compared to the previous financial year is as follows:</a:t>
            </a:r>
          </a:p>
          <a:p>
            <a:pPr marL="174708" indent="-174708">
              <a:buFont typeface="Arial" panose="020B0604020202020204" pitchFamily="34" charset="0"/>
              <a:buChar char="•"/>
            </a:pPr>
            <a:r>
              <a:rPr lang="en-US" dirty="0">
                <a:latin typeface="Abadi" panose="020B0604020104020204" pitchFamily="34" charset="0"/>
              </a:rPr>
              <a:t>Women reflects a 28% reduction </a:t>
            </a:r>
          </a:p>
          <a:p>
            <a:pPr marL="174708" indent="-174708">
              <a:buFont typeface="Arial" panose="020B0604020202020204" pitchFamily="34" charset="0"/>
              <a:buChar char="•"/>
            </a:pPr>
            <a:r>
              <a:rPr lang="en-US" dirty="0">
                <a:latin typeface="Abadi" panose="020B0604020104020204" pitchFamily="34" charset="0"/>
              </a:rPr>
              <a:t>Youth reflects a 16% reduction</a:t>
            </a:r>
          </a:p>
          <a:p>
            <a:pPr marL="174708" indent="-174708">
              <a:buFont typeface="Arial" panose="020B0604020202020204" pitchFamily="34" charset="0"/>
              <a:buChar char="•"/>
            </a:pPr>
            <a:r>
              <a:rPr lang="en-US" dirty="0">
                <a:latin typeface="Abadi" panose="020B0604020104020204" pitchFamily="34" charset="0"/>
              </a:rPr>
              <a:t>PWD reflects a 2% improvement</a:t>
            </a:r>
            <a:endParaRPr lang="en-ZA" dirty="0"/>
          </a:p>
        </p:txBody>
      </p:sp>
      <p:sp>
        <p:nvSpPr>
          <p:cNvPr id="4" name="Slide Number Placeholder 3"/>
          <p:cNvSpPr>
            <a:spLocks noGrp="1"/>
          </p:cNvSpPr>
          <p:nvPr>
            <p:ph type="sldNum" sz="quarter" idx="5"/>
          </p:nvPr>
        </p:nvSpPr>
        <p:spPr/>
        <p:txBody>
          <a:bodyPr/>
          <a:lstStyle/>
          <a:p>
            <a:pPr>
              <a:defRPr/>
            </a:pPr>
            <a:fld id="{D942B5C7-AB45-4537-B522-62FCAE1E72F2}" type="slidenum">
              <a:rPr lang="en-US" smtClean="0"/>
              <a:pPr>
                <a:defRPr/>
              </a:pPr>
              <a:t>10</a:t>
            </a:fld>
            <a:endParaRPr lang="en-US" dirty="0"/>
          </a:p>
        </p:txBody>
      </p:sp>
    </p:spTree>
    <p:extLst>
      <p:ext uri="{BB962C8B-B14F-4D97-AF65-F5344CB8AC3E}">
        <p14:creationId xmlns:p14="http://schemas.microsoft.com/office/powerpoint/2010/main" val="1773948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Overall target for RBIG projects:</a:t>
            </a:r>
          </a:p>
          <a:p>
            <a:pPr marL="174708" indent="-174708">
              <a:buFont typeface="Arial" panose="020B0604020202020204" pitchFamily="34" charset="0"/>
              <a:buChar char="•"/>
            </a:pPr>
            <a:r>
              <a:rPr lang="en-ZA" dirty="0"/>
              <a:t>Under construction is 93</a:t>
            </a:r>
          </a:p>
          <a:p>
            <a:pPr marL="174708" indent="-174708">
              <a:buFont typeface="Arial" panose="020B0604020202020204" pitchFamily="34" charset="0"/>
              <a:buChar char="•"/>
            </a:pPr>
            <a:r>
              <a:rPr lang="en-ZA" dirty="0"/>
              <a:t>Completed is 7</a:t>
            </a:r>
          </a:p>
          <a:p>
            <a:pPr marL="174708" indent="-174708">
              <a:buFont typeface="Arial" panose="020B0604020202020204" pitchFamily="34" charset="0"/>
              <a:buChar char="•"/>
            </a:pPr>
            <a:r>
              <a:rPr lang="en-ZA" dirty="0"/>
              <a:t>WSIG projects completed target is 55</a:t>
            </a:r>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25</a:t>
            </a:fld>
            <a:endParaRPr lang="en-US" dirty="0"/>
          </a:p>
        </p:txBody>
      </p:sp>
    </p:spTree>
    <p:extLst>
      <p:ext uri="{BB962C8B-B14F-4D97-AF65-F5344CB8AC3E}">
        <p14:creationId xmlns:p14="http://schemas.microsoft.com/office/powerpoint/2010/main" val="4064259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86108" indent="-302349">
              <a:defRPr sz="2400">
                <a:solidFill>
                  <a:schemeClr val="tx1"/>
                </a:solidFill>
                <a:latin typeface="Arial" pitchFamily="34" charset="0"/>
                <a:ea typeface="MS PGothic" pitchFamily="34" charset="-128"/>
              </a:defRPr>
            </a:lvl2pPr>
            <a:lvl3pPr marL="1209397" indent="-241879">
              <a:defRPr sz="2400">
                <a:solidFill>
                  <a:schemeClr val="tx1"/>
                </a:solidFill>
                <a:latin typeface="Arial" pitchFamily="34" charset="0"/>
                <a:ea typeface="MS PGothic" pitchFamily="34" charset="-128"/>
              </a:defRPr>
            </a:lvl3pPr>
            <a:lvl4pPr marL="1693155" indent="-241879">
              <a:defRPr sz="2400">
                <a:solidFill>
                  <a:schemeClr val="tx1"/>
                </a:solidFill>
                <a:latin typeface="Arial" pitchFamily="34" charset="0"/>
                <a:ea typeface="MS PGothic" pitchFamily="34" charset="-128"/>
              </a:defRPr>
            </a:lvl4pPr>
            <a:lvl5pPr marL="2176914" indent="-241879">
              <a:defRPr sz="2400">
                <a:solidFill>
                  <a:schemeClr val="tx1"/>
                </a:solidFill>
                <a:latin typeface="Arial" pitchFamily="34" charset="0"/>
                <a:ea typeface="MS PGothic" pitchFamily="34" charset="-128"/>
              </a:defRPr>
            </a:lvl5pPr>
            <a:lvl6pPr marL="2660672"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6pPr>
            <a:lvl7pPr marL="3144431"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7pPr>
            <a:lvl8pPr marL="3628190"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8pPr>
            <a:lvl9pPr marL="4111949"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9pPr>
          </a:lstStyle>
          <a:p>
            <a:pPr defTabSz="483759">
              <a:defRPr/>
            </a:pPr>
            <a:fld id="{4DC7462A-C2EE-462E-90E3-FA67B4D3708E}" type="slidenum">
              <a:rPr lang="en-US" altLang="en-US" sz="1200">
                <a:solidFill>
                  <a:srgbClr val="000000"/>
                </a:solidFill>
                <a:latin typeface="Calibri" pitchFamily="34" charset="0"/>
              </a:rPr>
              <a:pPr defTabSz="483759">
                <a:defRPr/>
              </a:pPr>
              <a:t>33</a:t>
            </a:fld>
            <a:endParaRPr lang="en-US" altLang="en-US" sz="1200" dirty="0">
              <a:solidFill>
                <a:srgbClr val="000000"/>
              </a:solidFill>
              <a:latin typeface="Calibri" pitchFamily="34" charset="0"/>
            </a:endParaRPr>
          </a:p>
        </p:txBody>
      </p:sp>
    </p:spTree>
    <p:extLst>
      <p:ext uri="{BB962C8B-B14F-4D97-AF65-F5344CB8AC3E}">
        <p14:creationId xmlns:p14="http://schemas.microsoft.com/office/powerpoint/2010/main" val="107498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86108" indent="-302349">
              <a:defRPr sz="2400">
                <a:solidFill>
                  <a:schemeClr val="tx1"/>
                </a:solidFill>
                <a:latin typeface="Arial" pitchFamily="34" charset="0"/>
                <a:ea typeface="MS PGothic" pitchFamily="34" charset="-128"/>
              </a:defRPr>
            </a:lvl2pPr>
            <a:lvl3pPr marL="1209397" indent="-241879">
              <a:defRPr sz="2400">
                <a:solidFill>
                  <a:schemeClr val="tx1"/>
                </a:solidFill>
                <a:latin typeface="Arial" pitchFamily="34" charset="0"/>
                <a:ea typeface="MS PGothic" pitchFamily="34" charset="-128"/>
              </a:defRPr>
            </a:lvl3pPr>
            <a:lvl4pPr marL="1693155" indent="-241879">
              <a:defRPr sz="2400">
                <a:solidFill>
                  <a:schemeClr val="tx1"/>
                </a:solidFill>
                <a:latin typeface="Arial" pitchFamily="34" charset="0"/>
                <a:ea typeface="MS PGothic" pitchFamily="34" charset="-128"/>
              </a:defRPr>
            </a:lvl4pPr>
            <a:lvl5pPr marL="2176914" indent="-241879">
              <a:defRPr sz="2400">
                <a:solidFill>
                  <a:schemeClr val="tx1"/>
                </a:solidFill>
                <a:latin typeface="Arial" pitchFamily="34" charset="0"/>
                <a:ea typeface="MS PGothic" pitchFamily="34" charset="-128"/>
              </a:defRPr>
            </a:lvl5pPr>
            <a:lvl6pPr marL="2660672"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6pPr>
            <a:lvl7pPr marL="3144431"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7pPr>
            <a:lvl8pPr marL="3628190"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8pPr>
            <a:lvl9pPr marL="4111949"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9pPr>
          </a:lstStyle>
          <a:p>
            <a:pPr defTabSz="483759">
              <a:defRPr/>
            </a:pPr>
            <a:fld id="{4DC7462A-C2EE-462E-90E3-FA67B4D3708E}" type="slidenum">
              <a:rPr lang="en-US" altLang="en-US" sz="1200">
                <a:solidFill>
                  <a:srgbClr val="000000"/>
                </a:solidFill>
                <a:latin typeface="Calibri" pitchFamily="34" charset="0"/>
              </a:rPr>
              <a:pPr defTabSz="483759">
                <a:defRPr/>
              </a:pPr>
              <a:t>34</a:t>
            </a:fld>
            <a:endParaRPr lang="en-US" altLang="en-US" sz="1200" dirty="0">
              <a:solidFill>
                <a:srgbClr val="000000"/>
              </a:solidFill>
              <a:latin typeface="Calibri" pitchFamily="34" charset="0"/>
            </a:endParaRPr>
          </a:p>
        </p:txBody>
      </p:sp>
    </p:spTree>
    <p:extLst>
      <p:ext uri="{BB962C8B-B14F-4D97-AF65-F5344CB8AC3E}">
        <p14:creationId xmlns:p14="http://schemas.microsoft.com/office/powerpoint/2010/main" val="373650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86108" indent="-302349">
              <a:defRPr sz="2400">
                <a:solidFill>
                  <a:schemeClr val="tx1"/>
                </a:solidFill>
                <a:latin typeface="Arial" pitchFamily="34" charset="0"/>
                <a:ea typeface="MS PGothic" pitchFamily="34" charset="-128"/>
              </a:defRPr>
            </a:lvl2pPr>
            <a:lvl3pPr marL="1209397" indent="-241879">
              <a:defRPr sz="2400">
                <a:solidFill>
                  <a:schemeClr val="tx1"/>
                </a:solidFill>
                <a:latin typeface="Arial" pitchFamily="34" charset="0"/>
                <a:ea typeface="MS PGothic" pitchFamily="34" charset="-128"/>
              </a:defRPr>
            </a:lvl3pPr>
            <a:lvl4pPr marL="1693155" indent="-241879">
              <a:defRPr sz="2400">
                <a:solidFill>
                  <a:schemeClr val="tx1"/>
                </a:solidFill>
                <a:latin typeface="Arial" pitchFamily="34" charset="0"/>
                <a:ea typeface="MS PGothic" pitchFamily="34" charset="-128"/>
              </a:defRPr>
            </a:lvl4pPr>
            <a:lvl5pPr marL="2176914" indent="-241879">
              <a:defRPr sz="2400">
                <a:solidFill>
                  <a:schemeClr val="tx1"/>
                </a:solidFill>
                <a:latin typeface="Arial" pitchFamily="34" charset="0"/>
                <a:ea typeface="MS PGothic" pitchFamily="34" charset="-128"/>
              </a:defRPr>
            </a:lvl5pPr>
            <a:lvl6pPr marL="2660672"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6pPr>
            <a:lvl7pPr marL="3144431"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7pPr>
            <a:lvl8pPr marL="3628190"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8pPr>
            <a:lvl9pPr marL="4111949" indent="-241879" defTabSz="483759" eaLnBrk="0" fontAlgn="base" hangingPunct="0">
              <a:spcBef>
                <a:spcPct val="0"/>
              </a:spcBef>
              <a:spcAft>
                <a:spcPct val="0"/>
              </a:spcAft>
              <a:defRPr sz="2400">
                <a:solidFill>
                  <a:schemeClr val="tx1"/>
                </a:solidFill>
                <a:latin typeface="Arial" pitchFamily="34" charset="0"/>
                <a:ea typeface="MS PGothic" pitchFamily="34" charset="-128"/>
              </a:defRPr>
            </a:lvl9pPr>
          </a:lstStyle>
          <a:p>
            <a:pPr defTabSz="483759">
              <a:defRPr/>
            </a:pPr>
            <a:fld id="{4DC7462A-C2EE-462E-90E3-FA67B4D3708E}" type="slidenum">
              <a:rPr lang="en-US" altLang="en-US" sz="1200">
                <a:solidFill>
                  <a:srgbClr val="000000"/>
                </a:solidFill>
                <a:latin typeface="Calibri" pitchFamily="34" charset="0"/>
              </a:rPr>
              <a:pPr defTabSz="483759">
                <a:defRPr/>
              </a:pPr>
              <a:t>35</a:t>
            </a:fld>
            <a:endParaRPr lang="en-US" altLang="en-US" sz="1200" dirty="0">
              <a:solidFill>
                <a:srgbClr val="000000"/>
              </a:solidFill>
              <a:latin typeface="Calibri" pitchFamily="34" charset="0"/>
            </a:endParaRPr>
          </a:p>
        </p:txBody>
      </p:sp>
    </p:spTree>
    <p:extLst>
      <p:ext uri="{BB962C8B-B14F-4D97-AF65-F5344CB8AC3E}">
        <p14:creationId xmlns:p14="http://schemas.microsoft.com/office/powerpoint/2010/main" val="1911330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71450" indent="-296711">
              <a:defRPr sz="2400">
                <a:solidFill>
                  <a:schemeClr val="tx1"/>
                </a:solidFill>
                <a:latin typeface="Arial" pitchFamily="34" charset="0"/>
                <a:ea typeface="MS PGothic" pitchFamily="34" charset="-128"/>
              </a:defRPr>
            </a:lvl2pPr>
            <a:lvl3pPr marL="1186847" indent="-237369">
              <a:defRPr sz="2400">
                <a:solidFill>
                  <a:schemeClr val="tx1"/>
                </a:solidFill>
                <a:latin typeface="Arial" pitchFamily="34" charset="0"/>
                <a:ea typeface="MS PGothic" pitchFamily="34" charset="-128"/>
              </a:defRPr>
            </a:lvl3pPr>
            <a:lvl4pPr marL="1661585" indent="-237369">
              <a:defRPr sz="2400">
                <a:solidFill>
                  <a:schemeClr val="tx1"/>
                </a:solidFill>
                <a:latin typeface="Arial" pitchFamily="34" charset="0"/>
                <a:ea typeface="MS PGothic" pitchFamily="34" charset="-128"/>
              </a:defRPr>
            </a:lvl4pPr>
            <a:lvl5pPr marL="2136324" indent="-237369">
              <a:defRPr sz="2400">
                <a:solidFill>
                  <a:schemeClr val="tx1"/>
                </a:solidFill>
                <a:latin typeface="Arial" pitchFamily="34" charset="0"/>
                <a:ea typeface="MS PGothic" pitchFamily="34" charset="-128"/>
              </a:defRPr>
            </a:lvl5pPr>
            <a:lvl6pPr marL="2611062" indent="-237369" defTabSz="474739" eaLnBrk="0" fontAlgn="base" hangingPunct="0">
              <a:spcBef>
                <a:spcPct val="0"/>
              </a:spcBef>
              <a:spcAft>
                <a:spcPct val="0"/>
              </a:spcAft>
              <a:defRPr sz="2400">
                <a:solidFill>
                  <a:schemeClr val="tx1"/>
                </a:solidFill>
                <a:latin typeface="Arial" pitchFamily="34" charset="0"/>
                <a:ea typeface="MS PGothic" pitchFamily="34" charset="-128"/>
              </a:defRPr>
            </a:lvl6pPr>
            <a:lvl7pPr marL="3085801" indent="-237369" defTabSz="474739" eaLnBrk="0" fontAlgn="base" hangingPunct="0">
              <a:spcBef>
                <a:spcPct val="0"/>
              </a:spcBef>
              <a:spcAft>
                <a:spcPct val="0"/>
              </a:spcAft>
              <a:defRPr sz="2400">
                <a:solidFill>
                  <a:schemeClr val="tx1"/>
                </a:solidFill>
                <a:latin typeface="Arial" pitchFamily="34" charset="0"/>
                <a:ea typeface="MS PGothic" pitchFamily="34" charset="-128"/>
              </a:defRPr>
            </a:lvl7pPr>
            <a:lvl8pPr marL="3560540" indent="-237369" defTabSz="474739" eaLnBrk="0" fontAlgn="base" hangingPunct="0">
              <a:spcBef>
                <a:spcPct val="0"/>
              </a:spcBef>
              <a:spcAft>
                <a:spcPct val="0"/>
              </a:spcAft>
              <a:defRPr sz="2400">
                <a:solidFill>
                  <a:schemeClr val="tx1"/>
                </a:solidFill>
                <a:latin typeface="Arial" pitchFamily="34" charset="0"/>
                <a:ea typeface="MS PGothic" pitchFamily="34" charset="-128"/>
              </a:defRPr>
            </a:lvl8pPr>
            <a:lvl9pPr marL="4035279" indent="-237369" defTabSz="474739" eaLnBrk="0" fontAlgn="base" hangingPunct="0">
              <a:spcBef>
                <a:spcPct val="0"/>
              </a:spcBef>
              <a:spcAft>
                <a:spcPct val="0"/>
              </a:spcAft>
              <a:defRPr sz="2400">
                <a:solidFill>
                  <a:schemeClr val="tx1"/>
                </a:solidFill>
                <a:latin typeface="Arial" pitchFamily="34" charset="0"/>
                <a:ea typeface="MS PGothic" pitchFamily="34" charset="-128"/>
              </a:defRPr>
            </a:lvl9pPr>
          </a:lstStyle>
          <a:p>
            <a:fld id="{4DC7462A-C2EE-462E-90E3-FA67B4D3708E}" type="slidenum">
              <a:rPr lang="en-US" altLang="en-US" sz="1200">
                <a:solidFill>
                  <a:srgbClr val="000000"/>
                </a:solidFill>
                <a:latin typeface="Calibri" pitchFamily="34" charset="0"/>
              </a:rPr>
              <a:pPr/>
              <a:t>36</a:t>
            </a:fld>
            <a:endParaRPr lang="en-US" altLang="en-US" sz="1200" dirty="0">
              <a:solidFill>
                <a:srgbClr val="000000"/>
              </a:solidFill>
              <a:latin typeface="Calibri" pitchFamily="34" charset="0"/>
            </a:endParaRPr>
          </a:p>
        </p:txBody>
      </p:sp>
    </p:spTree>
    <p:extLst>
      <p:ext uri="{BB962C8B-B14F-4D97-AF65-F5344CB8AC3E}">
        <p14:creationId xmlns:p14="http://schemas.microsoft.com/office/powerpoint/2010/main" val="14729367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1" descr="DWS Slide Cover3.pdf"/>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DWS Slide Cover pic4.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1512888"/>
            <a:ext cx="9180513"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hasCustomPrompt="1"/>
          </p:nvPr>
        </p:nvSpPr>
        <p:spPr>
          <a:xfrm>
            <a:off x="1450728" y="2148009"/>
            <a:ext cx="7077807" cy="3030660"/>
          </a:xfrm>
          <a:prstGeom prst="rect">
            <a:avLst/>
          </a:prstGeom>
        </p:spPr>
        <p:txBody>
          <a:bodyPr/>
          <a:lstStyle>
            <a:lvl1pPr algn="l">
              <a:defRPr lang="en-US" sz="2400" kern="1200" dirty="0" smtClean="0">
                <a:solidFill>
                  <a:schemeClr val="bg2">
                    <a:lumMod val="25000"/>
                  </a:schemeClr>
                </a:solidFill>
                <a:latin typeface="Gill Snas" charset="0"/>
                <a:ea typeface="ＭＳ Ｐゴシック" charset="0"/>
                <a:cs typeface="Gill Snas" charset="0"/>
              </a:defRPr>
            </a:lvl1pPr>
          </a:lstStyle>
          <a:p>
            <a:pPr eaLnBrk="1" hangingPunct="1">
              <a:defRPr/>
            </a:pPr>
            <a:r>
              <a:rPr lang="en-US" dirty="0"/>
              <a:t>Click to edit Master title style</a:t>
            </a:r>
            <a:br>
              <a:rPr lang="en-US" dirty="0"/>
            </a:br>
            <a:r>
              <a:rPr lang="en-US" dirty="0">
                <a:solidFill>
                  <a:schemeClr val="bg2">
                    <a:lumMod val="25000"/>
                  </a:schemeClr>
                </a:solidFill>
                <a:latin typeface="Gill Snas" charset="0"/>
                <a:cs typeface="Gill Snas" charset="0"/>
              </a:rPr>
              <a:t>PRESENTATION TITLE</a:t>
            </a:r>
            <a:br>
              <a:rPr lang="en-US" dirty="0">
                <a:solidFill>
                  <a:schemeClr val="bg2">
                    <a:lumMod val="25000"/>
                  </a:schemeClr>
                </a:solidFill>
                <a:latin typeface="Gill Snas" charset="0"/>
                <a:cs typeface="Gill Snas" charset="0"/>
              </a:rPr>
            </a:br>
            <a:r>
              <a:rPr lang="en-US" dirty="0">
                <a:solidFill>
                  <a:schemeClr val="bg2">
                    <a:lumMod val="25000"/>
                  </a:schemeClr>
                </a:solidFill>
                <a:latin typeface="Gill Snas" charset="0"/>
                <a:cs typeface="Gill Snas" charset="0"/>
              </a:rPr>
              <a:t/>
            </a:r>
            <a:br>
              <a:rPr lang="en-US" dirty="0">
                <a:solidFill>
                  <a:schemeClr val="bg2">
                    <a:lumMod val="25000"/>
                  </a:schemeClr>
                </a:solidFill>
                <a:latin typeface="Gill Snas" charset="0"/>
                <a:cs typeface="Gill Snas" charset="0"/>
              </a:rPr>
            </a:br>
            <a:r>
              <a:rPr lang="en-US" sz="1400" dirty="0">
                <a:solidFill>
                  <a:schemeClr val="bg2">
                    <a:lumMod val="25000"/>
                  </a:schemeClr>
                </a:solidFill>
                <a:latin typeface="Gill Snas" charset="0"/>
                <a:cs typeface="Gill Snas" charset="0"/>
              </a:rPr>
              <a:t>Presented by:</a:t>
            </a:r>
            <a:br>
              <a:rPr lang="en-US" sz="14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Name Surname</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Designation</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Directorate</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
            </a:r>
            <a:br>
              <a:rPr lang="en-US" sz="1800" dirty="0">
                <a:solidFill>
                  <a:schemeClr val="bg2">
                    <a:lumMod val="25000"/>
                  </a:schemeClr>
                </a:solidFill>
                <a:latin typeface="Gill Snas" charset="0"/>
                <a:cs typeface="Gill Snas" charset="0"/>
              </a:rPr>
            </a:br>
            <a:r>
              <a:rPr lang="en-US" sz="1400" dirty="0">
                <a:solidFill>
                  <a:schemeClr val="bg2">
                    <a:lumMod val="25000"/>
                  </a:schemeClr>
                </a:solidFill>
                <a:latin typeface="Gill Snas" charset="0"/>
                <a:cs typeface="Gill Snas" charset="0"/>
              </a:rPr>
              <a:t>Date</a:t>
            </a:r>
            <a:br>
              <a:rPr lang="en-US" sz="1400" dirty="0">
                <a:solidFill>
                  <a:schemeClr val="bg2">
                    <a:lumMod val="25000"/>
                  </a:schemeClr>
                </a:solidFill>
                <a:latin typeface="Gill Snas" charset="0"/>
                <a:cs typeface="Gill Snas" charset="0"/>
              </a:rPr>
            </a:br>
            <a:endParaRPr lang="en-US" dirty="0"/>
          </a:p>
        </p:txBody>
      </p:sp>
    </p:spTree>
    <p:extLst>
      <p:ext uri="{BB962C8B-B14F-4D97-AF65-F5344CB8AC3E}">
        <p14:creationId xmlns:p14="http://schemas.microsoft.com/office/powerpoint/2010/main" val="69069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846" b="1">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954">
                <a:latin typeface="Arial" panose="020B0604020202020204" pitchFamily="34" charset="0"/>
                <a:cs typeface="Arial" panose="020B0604020202020204" pitchFamily="34" charset="0"/>
              </a:defRPr>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292">
                <a:latin typeface="Arial" panose="020B0604020202020204" pitchFamily="34" charset="0"/>
                <a:cs typeface="Arial" panose="020B0604020202020204" pitchFamily="34" charset="0"/>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8"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160588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6"/>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64354-F11D-445C-B1E7-EA27CEAC0B89}"/>
              </a:ext>
            </a:extLst>
          </p:cNvPr>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itchFamily="34" charset="0"/>
              </a:defRPr>
            </a:lvl1pPr>
          </a:lstStyle>
          <a:p>
            <a:pPr defTabSz="914400" fontAlgn="auto">
              <a:spcBef>
                <a:spcPts val="0"/>
              </a:spcBef>
              <a:spcAft>
                <a:spcPts val="0"/>
              </a:spcAft>
              <a:defRPr/>
            </a:pPr>
            <a:endParaRPr lang="en-US" dirty="0">
              <a:solidFill>
                <a:prstClr val="black"/>
              </a:solidFill>
              <a:ea typeface="+mn-ea"/>
            </a:endParaRPr>
          </a:p>
        </p:txBody>
      </p:sp>
      <p:sp>
        <p:nvSpPr>
          <p:cNvPr id="5" name="Footer Placeholder 4">
            <a:extLst>
              <a:ext uri="{FF2B5EF4-FFF2-40B4-BE49-F238E27FC236}">
                <a16:creationId xmlns:a16="http://schemas.microsoft.com/office/drawing/2014/main" id="{A1F0AEE7-28D7-457D-BC0F-102C13AA6355}"/>
              </a:ext>
            </a:extLst>
          </p:cNvPr>
          <p:cNvSpPr>
            <a:spLocks noGrp="1"/>
          </p:cNvSpPr>
          <p:nvPr>
            <p:ph type="ftr" sz="quarter" idx="11"/>
          </p:nvPr>
        </p:nvSpPr>
        <p:spPr>
          <a:xfrm>
            <a:off x="3124200" y="6356351"/>
            <a:ext cx="2895600" cy="365125"/>
          </a:xfrm>
          <a:prstGeom prst="rect">
            <a:avLst/>
          </a:prstGeom>
        </p:spPr>
        <p:txBody>
          <a:bodyPr/>
          <a:lstStyle>
            <a:lvl1pPr eaLnBrk="1" fontAlgn="auto" hangingPunct="1">
              <a:spcBef>
                <a:spcPts val="0"/>
              </a:spcBef>
              <a:spcAft>
                <a:spcPts val="0"/>
              </a:spcAft>
              <a:defRPr sz="1662">
                <a:latin typeface="+mn-lt"/>
                <a:ea typeface="+mn-ea"/>
                <a:cs typeface="+mn-cs"/>
              </a:defRPr>
            </a:lvl1pPr>
          </a:lstStyle>
          <a:p>
            <a:pPr defTabSz="914400">
              <a:defRPr/>
            </a:pPr>
            <a:endParaRPr lang="en-US" dirty="0">
              <a:solidFill>
                <a:prstClr val="black"/>
              </a:solidFill>
            </a:endParaRPr>
          </a:p>
        </p:txBody>
      </p:sp>
      <p:sp>
        <p:nvSpPr>
          <p:cNvPr id="6" name="Slide Number Placeholder 5">
            <a:extLst>
              <a:ext uri="{FF2B5EF4-FFF2-40B4-BE49-F238E27FC236}">
                <a16:creationId xmlns:a16="http://schemas.microsoft.com/office/drawing/2014/main" id="{E144C0C3-9EA2-4D8A-BA66-AD55BA64F458}"/>
              </a:ext>
            </a:extLst>
          </p:cNvPr>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anose="020F0502020204030204" pitchFamily="34" charset="0"/>
              </a:defRPr>
            </a:lvl1pPr>
          </a:lstStyle>
          <a:p>
            <a:pPr defTabSz="914400" fontAlgn="auto">
              <a:spcBef>
                <a:spcPts val="0"/>
              </a:spcBef>
              <a:spcAft>
                <a:spcPts val="0"/>
              </a:spcAft>
              <a:defRPr/>
            </a:pPr>
            <a:fld id="{540752D1-C2C8-4EC9-B572-BE6D944B3108}" type="slidenum">
              <a:rPr lang="en-US" altLang="en-US">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3745952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A7AE78-081B-48E6-A2BA-C95E8451C002}"/>
              </a:ext>
            </a:extLst>
          </p:cNvPr>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itchFamily="34" charset="0"/>
              </a:defRPr>
            </a:lvl1pPr>
          </a:lstStyle>
          <a:p>
            <a:pPr defTabSz="914400" fontAlgn="auto">
              <a:spcBef>
                <a:spcPts val="0"/>
              </a:spcBef>
              <a:spcAft>
                <a:spcPts val="0"/>
              </a:spcAft>
              <a:defRPr/>
            </a:pPr>
            <a:endParaRPr lang="en-US" dirty="0">
              <a:solidFill>
                <a:prstClr val="black"/>
              </a:solidFill>
              <a:ea typeface="+mn-ea"/>
            </a:endParaRPr>
          </a:p>
        </p:txBody>
      </p:sp>
      <p:sp>
        <p:nvSpPr>
          <p:cNvPr id="5" name="Footer Placeholder 4">
            <a:extLst>
              <a:ext uri="{FF2B5EF4-FFF2-40B4-BE49-F238E27FC236}">
                <a16:creationId xmlns:a16="http://schemas.microsoft.com/office/drawing/2014/main" id="{F5544B05-DBAF-413D-B5E7-1F6FDBD0C68B}"/>
              </a:ext>
            </a:extLst>
          </p:cNvPr>
          <p:cNvSpPr>
            <a:spLocks noGrp="1"/>
          </p:cNvSpPr>
          <p:nvPr>
            <p:ph type="ftr" sz="quarter" idx="11"/>
          </p:nvPr>
        </p:nvSpPr>
        <p:spPr>
          <a:xfrm>
            <a:off x="3124200" y="6356351"/>
            <a:ext cx="2895600" cy="365125"/>
          </a:xfrm>
          <a:prstGeom prst="rect">
            <a:avLst/>
          </a:prstGeom>
        </p:spPr>
        <p:txBody>
          <a:bodyPr/>
          <a:lstStyle>
            <a:lvl1pPr eaLnBrk="1" fontAlgn="auto" hangingPunct="1">
              <a:spcBef>
                <a:spcPts val="0"/>
              </a:spcBef>
              <a:spcAft>
                <a:spcPts val="0"/>
              </a:spcAft>
              <a:defRPr sz="1662">
                <a:latin typeface="+mn-lt"/>
                <a:ea typeface="+mn-ea"/>
                <a:cs typeface="+mn-cs"/>
              </a:defRPr>
            </a:lvl1pPr>
          </a:lstStyle>
          <a:p>
            <a:pPr defTabSz="914400">
              <a:defRPr/>
            </a:pPr>
            <a:endParaRPr lang="en-US" dirty="0">
              <a:solidFill>
                <a:prstClr val="black"/>
              </a:solidFill>
            </a:endParaRPr>
          </a:p>
        </p:txBody>
      </p:sp>
      <p:sp>
        <p:nvSpPr>
          <p:cNvPr id="6" name="Slide Number Placeholder 5">
            <a:extLst>
              <a:ext uri="{FF2B5EF4-FFF2-40B4-BE49-F238E27FC236}">
                <a16:creationId xmlns:a16="http://schemas.microsoft.com/office/drawing/2014/main" id="{CF9F5C7A-91A6-4B46-8EF4-506397056E61}"/>
              </a:ext>
            </a:extLst>
          </p:cNvPr>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anose="020F0502020204030204" pitchFamily="34" charset="0"/>
              </a:defRPr>
            </a:lvl1pPr>
          </a:lstStyle>
          <a:p>
            <a:pPr defTabSz="914400" fontAlgn="auto">
              <a:spcBef>
                <a:spcPts val="0"/>
              </a:spcBef>
              <a:spcAft>
                <a:spcPts val="0"/>
              </a:spcAft>
              <a:defRPr/>
            </a:pPr>
            <a:fld id="{400B1B1E-0A5D-497D-9106-DBC4A1E623CC}" type="slidenum">
              <a:rPr lang="en-US" altLang="en-US">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43631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226" y="659856"/>
            <a:ext cx="7772400" cy="632231"/>
          </a:xfrm>
          <a:prstGeom prst="rect">
            <a:avLst/>
          </a:prstGeom>
        </p:spPr>
        <p:txBody>
          <a:bodyPr anchor="t"/>
          <a:lstStyle>
            <a:lvl1pPr algn="l">
              <a:defRPr sz="2000" b="1" cap="all">
                <a:latin typeface="Arial" panose="020B0604020202020204" pitchFamily="34" charset="0"/>
                <a:cs typeface="Arial" panose="020B0604020202020204" pitchFamily="34" charset="0"/>
              </a:defRPr>
            </a:lvl1pPr>
          </a:lstStyle>
          <a:p>
            <a:r>
              <a:rPr lang="en-ZA" noProof="0"/>
              <a:t>Click to edit Master title style</a:t>
            </a:r>
          </a:p>
        </p:txBody>
      </p:sp>
      <p:sp>
        <p:nvSpPr>
          <p:cNvPr id="7"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
        <p:nvSpPr>
          <p:cNvPr id="6" name="Text Placeholder 5">
            <a:extLst>
              <a:ext uri="{FF2B5EF4-FFF2-40B4-BE49-F238E27FC236}">
                <a16:creationId xmlns:a16="http://schemas.microsoft.com/office/drawing/2014/main" id="{62545FBD-5989-42A9-8B68-55E699E44996}"/>
              </a:ext>
            </a:extLst>
          </p:cNvPr>
          <p:cNvSpPr>
            <a:spLocks noGrp="1"/>
          </p:cNvSpPr>
          <p:nvPr>
            <p:ph type="body" sz="quarter" idx="13" hasCustomPrompt="1"/>
          </p:nvPr>
        </p:nvSpPr>
        <p:spPr>
          <a:xfrm>
            <a:off x="573226" y="1530350"/>
            <a:ext cx="7772262" cy="1898650"/>
          </a:xfrm>
          <a:prstGeom prst="rect">
            <a:avLst/>
          </a:prstGeom>
        </p:spPr>
        <p:txBody>
          <a:bodyPr/>
          <a:lstStyle>
            <a:lvl1pPr>
              <a:defRPr sz="1400" b="1">
                <a:latin typeface="Arial" panose="020B0604020202020204" pitchFamily="34" charset="0"/>
                <a:cs typeface="Arial" panose="020B0604020202020204" pitchFamily="34" charset="0"/>
              </a:defRPr>
            </a:lvl1pPr>
            <a:lvl2pPr marL="422041" indent="0">
              <a:buNone/>
              <a:defRPr/>
            </a:lvl2pPr>
          </a:lstStyle>
          <a:p>
            <a:pPr lvl="0"/>
            <a:r>
              <a:rPr lang="en-US" dirty="0"/>
              <a:t>Click to edit text</a:t>
            </a:r>
          </a:p>
          <a:p>
            <a:pPr lvl="0"/>
            <a:r>
              <a:rPr lang="en-US" dirty="0"/>
              <a:t>Insert text</a:t>
            </a:r>
          </a:p>
        </p:txBody>
      </p:sp>
    </p:spTree>
    <p:extLst>
      <p:ext uri="{BB962C8B-B14F-4D97-AF65-F5344CB8AC3E}">
        <p14:creationId xmlns:p14="http://schemas.microsoft.com/office/powerpoint/2010/main" val="1882682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ICTUR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8128" y="0"/>
            <a:ext cx="9144000" cy="5867400"/>
          </a:xfrm>
        </p:spPr>
        <p:txBody>
          <a:bodyPr/>
          <a:lstStyle>
            <a:lvl1pPr marL="0" indent="0">
              <a:buNone/>
              <a:defRPr sz="3200"/>
            </a:lvl1pPr>
          </a:lstStyle>
          <a:p>
            <a:pPr lvl="0"/>
            <a:r>
              <a:rPr lang="en-US" noProof="0" dirty="0"/>
              <a:t>Click icon to add picture</a:t>
            </a:r>
          </a:p>
        </p:txBody>
      </p:sp>
      <p:sp>
        <p:nvSpPr>
          <p:cNvPr id="7" name="Title 6"/>
          <p:cNvSpPr>
            <a:spLocks noGrp="1"/>
          </p:cNvSpPr>
          <p:nvPr>
            <p:ph type="title"/>
          </p:nvPr>
        </p:nvSpPr>
        <p:spPr>
          <a:xfrm>
            <a:off x="733872" y="4038600"/>
            <a:ext cx="3990528" cy="762000"/>
          </a:xfrm>
          <a:solidFill>
            <a:srgbClr val="216331"/>
          </a:solidFill>
        </p:spPr>
        <p:txBody>
          <a:bodyPr/>
          <a:lstStyle>
            <a:lvl1pPr algn="l">
              <a:defRPr sz="2800" cap="all"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33872" y="4648200"/>
            <a:ext cx="3990528" cy="381000"/>
          </a:xfrm>
          <a:solidFill>
            <a:srgbClr val="216331"/>
          </a:solidFill>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1"/>
          <p:cNvSpPr>
            <a:spLocks noGrp="1"/>
          </p:cNvSpPr>
          <p:nvPr>
            <p:ph type="sldNum" sz="quarter" idx="11"/>
          </p:nvPr>
        </p:nvSpPr>
        <p:spPr/>
        <p:txBody>
          <a:bodyPr/>
          <a:lstStyle>
            <a:lvl1pPr>
              <a:defRPr/>
            </a:lvl1pPr>
          </a:lstStyle>
          <a:p>
            <a:pPr>
              <a:defRPr/>
            </a:pPr>
            <a:fld id="{7F6ADC14-E66A-4EA5-93FD-4F8E0752E965}" type="slidenum">
              <a:rPr lang="en-ZA"/>
              <a:pPr>
                <a:defRPr/>
              </a:pPr>
              <a:t>‹#›</a:t>
            </a:fld>
            <a:endParaRPr lang="en-ZA" dirty="0"/>
          </a:p>
        </p:txBody>
      </p:sp>
      <p:sp>
        <p:nvSpPr>
          <p:cNvPr id="8" name="Footer Placeholder 2"/>
          <p:cNvSpPr>
            <a:spLocks noGrp="1"/>
          </p:cNvSpPr>
          <p:nvPr>
            <p:ph type="ftr" sz="quarter" idx="12"/>
          </p:nvPr>
        </p:nvSpPr>
        <p:spPr/>
        <p:txBody>
          <a:bodyPr/>
          <a:lstStyle>
            <a:lvl1pPr>
              <a:defRPr/>
            </a:lvl1pPr>
          </a:lstStyle>
          <a:p>
            <a:pPr>
              <a:defRPr/>
            </a:pPr>
            <a:endParaRPr lang="en-US" dirty="0"/>
          </a:p>
        </p:txBody>
      </p:sp>
      <p:sp>
        <p:nvSpPr>
          <p:cNvPr id="9" name="Date Placeholder 3"/>
          <p:cNvSpPr>
            <a:spLocks noGrp="1"/>
          </p:cNvSpPr>
          <p:nvPr>
            <p:ph type="dt" sz="half" idx="13"/>
          </p:nvPr>
        </p:nvSpPr>
        <p:spPr/>
        <p:txBody>
          <a:bodyPr/>
          <a:lstStyle>
            <a:lvl1pPr>
              <a:defRPr/>
            </a:lvl1pPr>
          </a:lstStyle>
          <a:p>
            <a:pPr>
              <a:defRPr/>
            </a:pPr>
            <a:fld id="{ECAA54E3-CE8C-48E5-9DFB-8281BD2AE8F9}" type="datetime1">
              <a:rPr lang="en-ZA"/>
              <a:pPr>
                <a:defRPr/>
              </a:pPr>
              <a:t>2022/09/19</a:t>
            </a:fld>
            <a:endParaRPr lang="en-ZA" dirty="0"/>
          </a:p>
        </p:txBody>
      </p:sp>
    </p:spTree>
    <p:extLst>
      <p:ext uri="{BB962C8B-B14F-4D97-AF65-F5344CB8AC3E}">
        <p14:creationId xmlns:p14="http://schemas.microsoft.com/office/powerpoint/2010/main" val="266551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a:t>Click to edit Master subtitle style</a:t>
            </a:r>
          </a:p>
        </p:txBody>
      </p:sp>
      <p:sp>
        <p:nvSpPr>
          <p:cNvPr id="6"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87132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200" b="1">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57200" y="1600206"/>
            <a:ext cx="8229600" cy="4525963"/>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4187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a:prstGeom prst="rect">
            <a:avLst/>
          </a:prstGeom>
        </p:spPr>
        <p:txBody>
          <a:bodyPr anchor="t"/>
          <a:lstStyle>
            <a:lvl1pPr algn="l">
              <a:defRPr sz="3692" b="1" cap="a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722313" y="2906719"/>
            <a:ext cx="7772400" cy="1500187"/>
          </a:xfrm>
          <a:prstGeom prst="rect">
            <a:avLst/>
          </a:prstGeom>
        </p:spPr>
        <p:txBody>
          <a:bodyPr anchor="b"/>
          <a:lstStyle>
            <a:lvl1pPr marL="0" indent="0">
              <a:buNone/>
              <a:defRPr sz="1846">
                <a:solidFill>
                  <a:schemeClr val="tx1">
                    <a:tint val="75000"/>
                  </a:schemeClr>
                </a:solidFill>
                <a:latin typeface="Arial" panose="020B0604020202020204" pitchFamily="34" charset="0"/>
                <a:cs typeface="Arial" panose="020B0604020202020204" pitchFamily="34" charset="0"/>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Master text styles</a:t>
            </a:r>
          </a:p>
        </p:txBody>
      </p:sp>
      <p:sp>
        <p:nvSpPr>
          <p:cNvPr id="7"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288951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6"/>
            <a:ext cx="4038600" cy="4525963"/>
          </a:xfrm>
          <a:prstGeom prst="rect">
            <a:avLst/>
          </a:prstGeom>
        </p:spPr>
        <p:txBody>
          <a:bodyPr/>
          <a:lstStyle>
            <a:lvl1pPr>
              <a:defRPr sz="2585">
                <a:latin typeface="Arial" panose="020B0604020202020204" pitchFamily="34" charset="0"/>
                <a:cs typeface="Arial" panose="020B0604020202020204" pitchFamily="34" charset="0"/>
              </a:defRPr>
            </a:lvl1pPr>
            <a:lvl2pPr>
              <a:defRPr sz="2215">
                <a:latin typeface="Arial" panose="020B0604020202020204" pitchFamily="34" charset="0"/>
                <a:cs typeface="Arial" panose="020B0604020202020204" pitchFamily="34" charset="0"/>
              </a:defRPr>
            </a:lvl2pPr>
            <a:lvl3pPr>
              <a:defRPr sz="1846">
                <a:latin typeface="Arial" panose="020B0604020202020204" pitchFamily="34" charset="0"/>
                <a:cs typeface="Arial" panose="020B0604020202020204" pitchFamily="34" charset="0"/>
              </a:defRPr>
            </a:lvl3pPr>
            <a:lvl4pPr>
              <a:defRPr sz="1662">
                <a:latin typeface="Arial" panose="020B0604020202020204" pitchFamily="34" charset="0"/>
                <a:cs typeface="Arial" panose="020B0604020202020204" pitchFamily="34" charset="0"/>
              </a:defRPr>
            </a:lvl4pPr>
            <a:lvl5pPr>
              <a:defRPr sz="1662">
                <a:latin typeface="Arial" panose="020B0604020202020204" pitchFamily="34" charset="0"/>
                <a:cs typeface="Arial" panose="020B0604020202020204" pitchFamily="34" charset="0"/>
              </a:defRPr>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a:prstGeom prst="rect">
            <a:avLst/>
          </a:prstGeom>
        </p:spPr>
        <p:txBody>
          <a:bodyPr/>
          <a:lstStyle>
            <a:lvl1pPr>
              <a:defRPr sz="2585">
                <a:latin typeface="Arial" panose="020B0604020202020204" pitchFamily="34" charset="0"/>
                <a:cs typeface="Arial" panose="020B0604020202020204" pitchFamily="34" charset="0"/>
              </a:defRPr>
            </a:lvl1pPr>
            <a:lvl2pPr>
              <a:defRPr sz="2215">
                <a:latin typeface="Arial" panose="020B0604020202020204" pitchFamily="34" charset="0"/>
                <a:cs typeface="Arial" panose="020B0604020202020204" pitchFamily="34" charset="0"/>
              </a:defRPr>
            </a:lvl2pPr>
            <a:lvl3pPr>
              <a:defRPr sz="1846">
                <a:latin typeface="Arial" panose="020B0604020202020204" pitchFamily="34" charset="0"/>
                <a:cs typeface="Arial" panose="020B0604020202020204" pitchFamily="34" charset="0"/>
              </a:defRPr>
            </a:lvl3pPr>
            <a:lvl4pPr>
              <a:defRPr sz="1662">
                <a:latin typeface="Arial" panose="020B0604020202020204" pitchFamily="34" charset="0"/>
                <a:cs typeface="Arial" panose="020B0604020202020204" pitchFamily="34" charset="0"/>
              </a:defRPr>
            </a:lvl4pPr>
            <a:lvl5pPr>
              <a:defRPr sz="1662">
                <a:latin typeface="Arial" panose="020B0604020202020204" pitchFamily="34" charset="0"/>
                <a:cs typeface="Arial" panose="020B0604020202020204" pitchFamily="34" charset="0"/>
              </a:defRPr>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2738647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2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dirty="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215">
                <a:latin typeface="Arial" panose="020B0604020202020204" pitchFamily="34" charset="0"/>
                <a:cs typeface="Arial" panose="020B0604020202020204" pitchFamily="34" charset="0"/>
              </a:defRPr>
            </a:lvl1pPr>
            <a:lvl2pPr>
              <a:defRPr sz="1846">
                <a:latin typeface="Arial" panose="020B0604020202020204" pitchFamily="34" charset="0"/>
                <a:cs typeface="Arial" panose="020B0604020202020204" pitchFamily="34" charset="0"/>
              </a:defRPr>
            </a:lvl2pPr>
            <a:lvl3pPr>
              <a:defRPr sz="1662">
                <a:latin typeface="Arial" panose="020B0604020202020204" pitchFamily="34" charset="0"/>
                <a:cs typeface="Arial" panose="020B0604020202020204" pitchFamily="34" charset="0"/>
              </a:defRPr>
            </a:lvl3pPr>
            <a:lvl4pPr>
              <a:defRPr sz="1477">
                <a:latin typeface="Arial" panose="020B0604020202020204" pitchFamily="34" charset="0"/>
                <a:cs typeface="Arial" panose="020B0604020202020204" pitchFamily="34" charset="0"/>
              </a:defRPr>
            </a:lvl4pPr>
            <a:lvl5pPr>
              <a:defRPr sz="1477">
                <a:latin typeface="Arial" panose="020B0604020202020204" pitchFamily="34" charset="0"/>
                <a:cs typeface="Arial" panose="020B0604020202020204" pitchFamily="34" charset="0"/>
              </a:defRPr>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4"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027" y="2174875"/>
            <a:ext cx="4041774" cy="3951288"/>
          </a:xfrm>
          <a:prstGeom prst="rect">
            <a:avLst/>
          </a:prstGeom>
        </p:spPr>
        <p:txBody>
          <a:bodyPr/>
          <a:lstStyle>
            <a:lvl1pPr>
              <a:defRPr sz="2215">
                <a:latin typeface="Arial" panose="020B0604020202020204" pitchFamily="34" charset="0"/>
                <a:cs typeface="Arial" panose="020B0604020202020204" pitchFamily="34" charset="0"/>
              </a:defRPr>
            </a:lvl1pPr>
            <a:lvl2pPr>
              <a:defRPr sz="1846">
                <a:latin typeface="Arial" panose="020B0604020202020204" pitchFamily="34" charset="0"/>
                <a:cs typeface="Arial" panose="020B0604020202020204" pitchFamily="34" charset="0"/>
              </a:defRPr>
            </a:lvl2pPr>
            <a:lvl3pPr>
              <a:defRPr sz="1662">
                <a:latin typeface="Arial" panose="020B0604020202020204" pitchFamily="34" charset="0"/>
                <a:cs typeface="Arial" panose="020B0604020202020204" pitchFamily="34" charset="0"/>
              </a:defRPr>
            </a:lvl3pPr>
            <a:lvl4pPr>
              <a:defRPr sz="1477">
                <a:latin typeface="Arial" panose="020B0604020202020204" pitchFamily="34" charset="0"/>
                <a:cs typeface="Arial" panose="020B0604020202020204" pitchFamily="34" charset="0"/>
              </a:defRPr>
            </a:lvl4pPr>
            <a:lvl5pPr>
              <a:defRPr sz="1477">
                <a:latin typeface="Arial" panose="020B0604020202020204" pitchFamily="34" charset="0"/>
                <a:cs typeface="Arial" panose="020B0604020202020204" pitchFamily="34" charset="0"/>
              </a:defRPr>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210209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133829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377199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a:prstGeom prst="rect">
            <a:avLst/>
          </a:prstGeom>
        </p:spPr>
        <p:txBody>
          <a:bodyPr anchor="b"/>
          <a:lstStyle>
            <a:lvl1pPr algn="l">
              <a:defRPr sz="1846"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2" y="273056"/>
            <a:ext cx="5111751" cy="5853113"/>
          </a:xfrm>
          <a:prstGeom prst="rect">
            <a:avLst/>
          </a:prstGeom>
        </p:spPr>
        <p:txBody>
          <a:bodyPr/>
          <a:lstStyle>
            <a:lvl1pPr>
              <a:defRPr sz="2954">
                <a:latin typeface="Arial" panose="020B0604020202020204" pitchFamily="34" charset="0"/>
                <a:cs typeface="Arial" panose="020B0604020202020204" pitchFamily="34" charset="0"/>
              </a:defRPr>
            </a:lvl1pPr>
            <a:lvl2pPr>
              <a:defRPr sz="2585">
                <a:latin typeface="Arial" panose="020B0604020202020204" pitchFamily="34" charset="0"/>
                <a:cs typeface="Arial" panose="020B0604020202020204" pitchFamily="34" charset="0"/>
              </a:defRPr>
            </a:lvl2pPr>
            <a:lvl3pPr>
              <a:defRPr sz="2215">
                <a:latin typeface="Arial" panose="020B0604020202020204" pitchFamily="34" charset="0"/>
                <a:cs typeface="Arial" panose="020B0604020202020204" pitchFamily="34" charset="0"/>
              </a:defRPr>
            </a:lvl3pPr>
            <a:lvl4pPr>
              <a:defRPr sz="1846">
                <a:latin typeface="Arial" panose="020B0604020202020204" pitchFamily="34" charset="0"/>
                <a:cs typeface="Arial" panose="020B0604020202020204" pitchFamily="34" charset="0"/>
              </a:defRPr>
            </a:lvl4pPr>
            <a:lvl5pPr>
              <a:defRPr sz="1846">
                <a:latin typeface="Arial" panose="020B0604020202020204" pitchFamily="34" charset="0"/>
                <a:cs typeface="Arial" panose="020B0604020202020204" pitchFamily="34" charset="0"/>
              </a:defRPr>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3"/>
            <a:ext cx="3008313" cy="4691063"/>
          </a:xfrm>
          <a:prstGeom prst="rect">
            <a:avLst/>
          </a:prstGeom>
        </p:spPr>
        <p:txBody>
          <a:bodyPr/>
          <a:lstStyle>
            <a:lvl1pPr marL="0" indent="0">
              <a:buNone/>
              <a:defRPr sz="1292">
                <a:latin typeface="Arial" panose="020B0604020202020204" pitchFamily="34" charset="0"/>
                <a:cs typeface="Arial" panose="020B0604020202020204" pitchFamily="34" charset="0"/>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8"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263113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C34AC8D4-0DC5-4C56-97A6-7CB3254E2D72}"/>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t="78636" r="-257"/>
          <a:stretch/>
        </p:blipFill>
        <p:spPr bwMode="auto">
          <a:xfrm>
            <a:off x="3447" y="6172200"/>
            <a:ext cx="916744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993065"/>
      </p:ext>
    </p:extLst>
  </p:cSld>
  <p:clrMap bg1="lt1" tx1="dk1" bg2="lt2" tx2="dk2" accent1="accent1" accent2="accent2" accent3="accent3" accent4="accent4" accent5="accent5" accent6="accent6" hlink="hlink" folHlink="folHlink"/>
  <p:sldLayoutIdLst>
    <p:sldLayoutId id="2147484397"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 id="2147484371" r:id="rId12"/>
    <p:sldLayoutId id="2147484398" r:id="rId13"/>
    <p:sldLayoutId id="2147484399" r:id="rId14"/>
  </p:sldLayoutIdLst>
  <p:hf hdr="0" ftr="0" dt="0"/>
  <p:txStyles>
    <p:titleStyle>
      <a:lvl1pPr algn="ctr" defTabSz="422041" rtl="0" eaLnBrk="0" fontAlgn="base" hangingPunct="0">
        <a:spcBef>
          <a:spcPct val="0"/>
        </a:spcBef>
        <a:spcAft>
          <a:spcPct val="0"/>
        </a:spcAft>
        <a:defRPr sz="4062" kern="1200">
          <a:solidFill>
            <a:schemeClr val="tx1"/>
          </a:solidFill>
          <a:latin typeface="+mj-lt"/>
          <a:ea typeface="MS PGothic" pitchFamily="34" charset="-128"/>
          <a:cs typeface="MS PGothic"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p:titleStyle>
    <p:bodyStyle>
      <a:lvl1pPr marL="316531" indent="-316531" algn="l" defTabSz="422041" rtl="0" eaLnBrk="0" fontAlgn="base" hangingPunct="0">
        <a:spcBef>
          <a:spcPct val="20000"/>
        </a:spcBef>
        <a:spcAft>
          <a:spcPct val="0"/>
        </a:spcAft>
        <a:buFont typeface="Arial" panose="020B0604020202020204" pitchFamily="34" charset="0"/>
        <a:buChar char="•"/>
        <a:defRPr sz="2954" kern="1200">
          <a:solidFill>
            <a:schemeClr val="tx1"/>
          </a:solidFill>
          <a:latin typeface="+mn-lt"/>
          <a:ea typeface="MS PGothic" pitchFamily="34" charset="-128"/>
          <a:cs typeface="MS PGothic" charset="0"/>
        </a:defRPr>
      </a:lvl1pPr>
      <a:lvl2pPr marL="685817" indent="-263776" algn="l" defTabSz="422041" rtl="0" eaLnBrk="0" fontAlgn="base" hangingPunct="0">
        <a:spcBef>
          <a:spcPct val="20000"/>
        </a:spcBef>
        <a:spcAft>
          <a:spcPct val="0"/>
        </a:spcAft>
        <a:buFont typeface="Arial" panose="020B0604020202020204" pitchFamily="34" charset="0"/>
        <a:buChar char="–"/>
        <a:defRPr sz="2585" kern="1200">
          <a:solidFill>
            <a:schemeClr val="tx1"/>
          </a:solidFill>
          <a:latin typeface="+mn-lt"/>
          <a:ea typeface="MS PGothic" pitchFamily="34" charset="-128"/>
          <a:cs typeface="MS PGothic" charset="0"/>
        </a:defRPr>
      </a:lvl2pPr>
      <a:lvl3pPr marL="1055103" indent="-211021" algn="l" defTabSz="422041" rtl="0" eaLnBrk="0" fontAlgn="base" hangingPunct="0">
        <a:spcBef>
          <a:spcPct val="20000"/>
        </a:spcBef>
        <a:spcAft>
          <a:spcPct val="0"/>
        </a:spcAft>
        <a:buFont typeface="Arial" panose="020B0604020202020204" pitchFamily="34" charset="0"/>
        <a:buChar char="•"/>
        <a:defRPr sz="2215" kern="1200">
          <a:solidFill>
            <a:schemeClr val="tx1"/>
          </a:solidFill>
          <a:latin typeface="+mn-lt"/>
          <a:ea typeface="MS PGothic" pitchFamily="34" charset="-128"/>
          <a:cs typeface="MS PGothic" charset="0"/>
        </a:defRPr>
      </a:lvl3pPr>
      <a:lvl4pPr marL="1477145"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mn-lt"/>
          <a:ea typeface="MS PGothic" pitchFamily="34" charset="-128"/>
          <a:cs typeface="MS PGothic" charset="0"/>
        </a:defRPr>
      </a:lvl4pPr>
      <a:lvl5pPr marL="1899186"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mn-lt"/>
          <a:ea typeface="MS PGothic" pitchFamily="34" charset="-128"/>
          <a:cs typeface="MS PGothic" charset="0"/>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p:bodyStyle>
    <p:otherStyle>
      <a:defPPr>
        <a:defRPr lang="en-US"/>
      </a:defPPr>
      <a:lvl1pPr marL="0" algn="l" defTabSz="422041" rtl="0" eaLnBrk="1" latinLnBrk="0" hangingPunct="1">
        <a:defRPr sz="1662" kern="1200">
          <a:solidFill>
            <a:schemeClr val="tx1"/>
          </a:solidFill>
          <a:latin typeface="+mn-lt"/>
          <a:ea typeface="+mn-ea"/>
          <a:cs typeface="+mn-cs"/>
        </a:defRPr>
      </a:lvl1pPr>
      <a:lvl2pPr marL="422041" algn="l" defTabSz="422041" rtl="0" eaLnBrk="1" latinLnBrk="0" hangingPunct="1">
        <a:defRPr sz="1662" kern="1200">
          <a:solidFill>
            <a:schemeClr val="tx1"/>
          </a:solidFill>
          <a:latin typeface="+mn-lt"/>
          <a:ea typeface="+mn-ea"/>
          <a:cs typeface="+mn-cs"/>
        </a:defRPr>
      </a:lvl2pPr>
      <a:lvl3pPr marL="844083" algn="l" defTabSz="422041" rtl="0" eaLnBrk="1" latinLnBrk="0" hangingPunct="1">
        <a:defRPr sz="1662" kern="1200">
          <a:solidFill>
            <a:schemeClr val="tx1"/>
          </a:solidFill>
          <a:latin typeface="+mn-lt"/>
          <a:ea typeface="+mn-ea"/>
          <a:cs typeface="+mn-cs"/>
        </a:defRPr>
      </a:lvl3pPr>
      <a:lvl4pPr marL="1266124" algn="l" defTabSz="422041" rtl="0" eaLnBrk="1" latinLnBrk="0" hangingPunct="1">
        <a:defRPr sz="1662" kern="1200">
          <a:solidFill>
            <a:schemeClr val="tx1"/>
          </a:solidFill>
          <a:latin typeface="+mn-lt"/>
          <a:ea typeface="+mn-ea"/>
          <a:cs typeface="+mn-cs"/>
        </a:defRPr>
      </a:lvl4pPr>
      <a:lvl5pPr marL="1688165" algn="l" defTabSz="422041" rtl="0" eaLnBrk="1" latinLnBrk="0" hangingPunct="1">
        <a:defRPr sz="1662" kern="1200">
          <a:solidFill>
            <a:schemeClr val="tx1"/>
          </a:solidFill>
          <a:latin typeface="+mn-lt"/>
          <a:ea typeface="+mn-ea"/>
          <a:cs typeface="+mn-cs"/>
        </a:defRPr>
      </a:lvl5pPr>
      <a:lvl6pPr marL="2110207" algn="l" defTabSz="422041" rtl="0" eaLnBrk="1" latinLnBrk="0" hangingPunct="1">
        <a:defRPr sz="1662" kern="1200">
          <a:solidFill>
            <a:schemeClr val="tx1"/>
          </a:solidFill>
          <a:latin typeface="+mn-lt"/>
          <a:ea typeface="+mn-ea"/>
          <a:cs typeface="+mn-cs"/>
        </a:defRPr>
      </a:lvl6pPr>
      <a:lvl7pPr marL="2532248" algn="l" defTabSz="422041" rtl="0" eaLnBrk="1" latinLnBrk="0" hangingPunct="1">
        <a:defRPr sz="1662" kern="1200">
          <a:solidFill>
            <a:schemeClr val="tx1"/>
          </a:solidFill>
          <a:latin typeface="+mn-lt"/>
          <a:ea typeface="+mn-ea"/>
          <a:cs typeface="+mn-cs"/>
        </a:defRPr>
      </a:lvl7pPr>
      <a:lvl8pPr marL="2954289" algn="l" defTabSz="422041" rtl="0" eaLnBrk="1" latinLnBrk="0" hangingPunct="1">
        <a:defRPr sz="1662" kern="1200">
          <a:solidFill>
            <a:schemeClr val="tx1"/>
          </a:solidFill>
          <a:latin typeface="+mn-lt"/>
          <a:ea typeface="+mn-ea"/>
          <a:cs typeface="+mn-cs"/>
        </a:defRPr>
      </a:lvl8pPr>
      <a:lvl9pPr marL="3376331" algn="l" defTabSz="422041"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b="1" dirty="0">
                <a:solidFill>
                  <a:schemeClr val="bg1"/>
                </a:solidFill>
                <a:latin typeface="Gill Sans MT" pitchFamily="34" charset="0"/>
              </a:rPr>
              <a:t>PRESENTATION TITLE</a:t>
            </a:r>
          </a:p>
          <a:p>
            <a:endParaRPr lang="en-US" sz="1800" dirty="0">
              <a:solidFill>
                <a:schemeClr val="bg1"/>
              </a:solidFill>
              <a:latin typeface="Gill Sans" pitchFamily="-84" charset="0"/>
            </a:endParaRPr>
          </a:p>
          <a:p>
            <a:r>
              <a:rPr lang="en-US" sz="1800" dirty="0">
                <a:solidFill>
                  <a:schemeClr val="bg1"/>
                </a:solidFill>
                <a:latin typeface="Gill Sans Light" pitchFamily="-84" charset="0"/>
              </a:rPr>
              <a:t>Presented by:</a:t>
            </a:r>
          </a:p>
          <a:p>
            <a:r>
              <a:rPr lang="en-US" sz="1800" dirty="0">
                <a:solidFill>
                  <a:schemeClr val="bg1"/>
                </a:solidFill>
                <a:latin typeface="Gill Sans Light" pitchFamily="-84" charset="0"/>
              </a:rPr>
              <a:t>Name Surname</a:t>
            </a:r>
          </a:p>
          <a:p>
            <a:r>
              <a:rPr lang="en-US" sz="1800" dirty="0">
                <a:solidFill>
                  <a:schemeClr val="bg1"/>
                </a:solidFill>
                <a:latin typeface="Gill Sans Light" pitchFamily="-84" charset="0"/>
              </a:rPr>
              <a:t>Directorate</a:t>
            </a:r>
          </a:p>
          <a:p>
            <a:endParaRPr lang="en-US" sz="1400" dirty="0">
              <a:solidFill>
                <a:schemeClr val="bg1"/>
              </a:solidFill>
              <a:latin typeface="Gill Sans Light" pitchFamily="-84" charset="0"/>
            </a:endParaRPr>
          </a:p>
          <a:p>
            <a:r>
              <a:rPr lang="en-US" sz="1400" dirty="0">
                <a:solidFill>
                  <a:schemeClr val="bg1"/>
                </a:solidFill>
                <a:latin typeface="Gill Sans Light" pitchFamily="-84" charset="0"/>
              </a:rPr>
              <a:t>Date</a:t>
            </a:r>
          </a:p>
        </p:txBody>
      </p:sp>
      <p:pic>
        <p:nvPicPr>
          <p:cNvPr id="13315" name="Picture 1" descr="DWS Slide Cover3.pdf"/>
          <p:cNvPicPr>
            <a:picLocks noChangeAspect="1"/>
          </p:cNvPicPr>
          <p:nvPr/>
        </p:nvPicPr>
        <p:blipFill>
          <a:blip r:embed="rId3"/>
          <a:srcRect/>
          <a:stretch>
            <a:fillRect/>
          </a:stretch>
        </p:blipFill>
        <p:spPr bwMode="auto">
          <a:xfrm>
            <a:off x="0" y="0"/>
            <a:ext cx="9180513" cy="6884988"/>
          </a:xfrm>
          <a:prstGeom prst="rect">
            <a:avLst/>
          </a:prstGeom>
          <a:noFill/>
          <a:ln w="9525">
            <a:noFill/>
            <a:miter lim="800000"/>
            <a:headEnd/>
            <a:tailEnd/>
          </a:ln>
        </p:spPr>
      </p:pic>
      <p:pic>
        <p:nvPicPr>
          <p:cNvPr id="13316" name="Picture 1" descr="DWS Slide Cover pic4.jpg"/>
          <p:cNvPicPr>
            <a:picLocks noChangeAspect="1"/>
          </p:cNvPicPr>
          <p:nvPr/>
        </p:nvPicPr>
        <p:blipFill>
          <a:blip r:embed="rId4"/>
          <a:srcRect/>
          <a:stretch>
            <a:fillRect/>
          </a:stretch>
        </p:blipFill>
        <p:spPr bwMode="auto">
          <a:xfrm>
            <a:off x="0" y="1512888"/>
            <a:ext cx="9180513" cy="5032375"/>
          </a:xfrm>
          <a:prstGeom prst="rect">
            <a:avLst/>
          </a:prstGeom>
          <a:noFill/>
          <a:ln w="9525">
            <a:noFill/>
            <a:miter lim="800000"/>
            <a:headEnd/>
            <a:tailEnd/>
          </a:ln>
        </p:spPr>
      </p:pic>
      <p:sp>
        <p:nvSpPr>
          <p:cNvPr id="5" name="Title 4"/>
          <p:cNvSpPr>
            <a:spLocks noGrp="1"/>
          </p:cNvSpPr>
          <p:nvPr>
            <p:ph type="ctrTitle"/>
          </p:nvPr>
        </p:nvSpPr>
        <p:spPr>
          <a:xfrm>
            <a:off x="317964" y="2166966"/>
            <a:ext cx="6220949" cy="849190"/>
          </a:xfrm>
        </p:spPr>
        <p:txBody>
          <a:bodyPr/>
          <a:lstStyle/>
          <a:p>
            <a:pPr eaLnBrk="1" hangingPunct="1">
              <a:defRPr/>
            </a:pPr>
            <a:r>
              <a:rPr lang="en-US" b="1" dirty="0">
                <a:solidFill>
                  <a:schemeClr val="tx1"/>
                </a:solidFill>
                <a:latin typeface="Arial" pitchFamily="34" charset="0"/>
                <a:cs typeface="Arial" pitchFamily="34" charset="0"/>
              </a:rPr>
              <a:t>2022/23 quarter 1 analysis report of the Department of Water &amp; Sanitation</a:t>
            </a:r>
            <a:endParaRPr lang="en-ZA" dirty="0">
              <a:solidFill>
                <a:schemeClr val="tx1"/>
              </a:solidFill>
            </a:endParaRPr>
          </a:p>
        </p:txBody>
      </p:sp>
      <p:sp>
        <p:nvSpPr>
          <p:cNvPr id="6" name="Title 4"/>
          <p:cNvSpPr txBox="1">
            <a:spLocks/>
          </p:cNvSpPr>
          <p:nvPr/>
        </p:nvSpPr>
        <p:spPr>
          <a:xfrm>
            <a:off x="317964" y="4074154"/>
            <a:ext cx="6220949" cy="1422494"/>
          </a:xfrm>
          <a:prstGeom prst="rect">
            <a:avLst/>
          </a:prstGeom>
        </p:spPr>
        <p:txBody>
          <a:bodyPr/>
          <a:lstStyle>
            <a:lvl1pPr algn="l" defTabSz="422041" rtl="0" eaLnBrk="0" fontAlgn="base" hangingPunct="0">
              <a:spcBef>
                <a:spcPct val="0"/>
              </a:spcBef>
              <a:spcAft>
                <a:spcPct val="0"/>
              </a:spcAft>
              <a:defRPr lang="en-US" sz="2400" kern="1200" dirty="0" smtClean="0">
                <a:solidFill>
                  <a:schemeClr val="bg2">
                    <a:lumMod val="25000"/>
                  </a:schemeClr>
                </a:solidFill>
                <a:latin typeface="Gill Snas" charset="0"/>
                <a:ea typeface="ＭＳ Ｐゴシック" charset="0"/>
                <a:cs typeface="Gill Snas"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hangingPunct="1">
              <a:defRPr/>
            </a:pPr>
            <a:r>
              <a:rPr lang="en-US" sz="1800" b="1" dirty="0">
                <a:solidFill>
                  <a:schemeClr val="tx1"/>
                </a:solidFill>
                <a:latin typeface="Arial" pitchFamily="34" charset="0"/>
                <a:cs typeface="Arial" pitchFamily="34" charset="0"/>
              </a:rPr>
              <a:t>Presented by:  </a:t>
            </a:r>
          </a:p>
          <a:p>
            <a:pPr eaLnBrk="1" hangingPunct="1">
              <a:defRPr/>
            </a:pPr>
            <a:endParaRPr lang="en-US" sz="700" b="1" dirty="0">
              <a:solidFill>
                <a:schemeClr val="tx1"/>
              </a:solidFill>
              <a:latin typeface="Arial" pitchFamily="34" charset="0"/>
              <a:cs typeface="Arial" pitchFamily="34" charset="0"/>
            </a:endParaRPr>
          </a:p>
          <a:p>
            <a:pPr eaLnBrk="1" hangingPunct="1">
              <a:defRPr/>
            </a:pPr>
            <a:r>
              <a:rPr lang="en-US" sz="2000" b="1" dirty="0">
                <a:solidFill>
                  <a:schemeClr val="tx1"/>
                </a:solidFill>
                <a:latin typeface="Arial" pitchFamily="34" charset="0"/>
                <a:cs typeface="Arial" pitchFamily="34" charset="0"/>
              </a:rPr>
              <a:t>Dr Sean Phillips</a:t>
            </a:r>
          </a:p>
          <a:p>
            <a:pPr eaLnBrk="1" hangingPunct="1">
              <a:defRPr/>
            </a:pPr>
            <a:r>
              <a:rPr lang="en-US" sz="2000" b="1" dirty="0">
                <a:solidFill>
                  <a:schemeClr val="tx1"/>
                </a:solidFill>
                <a:latin typeface="Arial" pitchFamily="34" charset="0"/>
                <a:cs typeface="Arial" pitchFamily="34" charset="0"/>
              </a:rPr>
              <a:t>Director-General</a:t>
            </a:r>
            <a:endParaRPr lang="en-US" sz="2000" dirty="0">
              <a:solidFill>
                <a:schemeClr val="tx1"/>
              </a:solidFill>
            </a:endParaRPr>
          </a:p>
        </p:txBody>
      </p:sp>
      <p:sp>
        <p:nvSpPr>
          <p:cNvPr id="7" name="Title 4"/>
          <p:cNvSpPr txBox="1">
            <a:spLocks/>
          </p:cNvSpPr>
          <p:nvPr/>
        </p:nvSpPr>
        <p:spPr>
          <a:xfrm>
            <a:off x="317964" y="5750692"/>
            <a:ext cx="6220949" cy="565105"/>
          </a:xfrm>
          <a:prstGeom prst="rect">
            <a:avLst/>
          </a:prstGeom>
        </p:spPr>
        <p:txBody>
          <a:bodyPr/>
          <a:lstStyle>
            <a:lvl1pPr algn="l" defTabSz="422041" rtl="0" eaLnBrk="0" fontAlgn="base" hangingPunct="0">
              <a:spcBef>
                <a:spcPct val="0"/>
              </a:spcBef>
              <a:spcAft>
                <a:spcPct val="0"/>
              </a:spcAft>
              <a:defRPr lang="en-US" sz="2400" kern="1200" dirty="0" smtClean="0">
                <a:solidFill>
                  <a:schemeClr val="bg2">
                    <a:lumMod val="25000"/>
                  </a:schemeClr>
                </a:solidFill>
                <a:latin typeface="Gill Snas" charset="0"/>
                <a:ea typeface="ＭＳ Ｐゴシック" charset="0"/>
                <a:cs typeface="Gill Snas"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hangingPunct="1">
              <a:defRPr/>
            </a:pPr>
            <a:r>
              <a:rPr lang="en-US" sz="1800" b="1" dirty="0">
                <a:solidFill>
                  <a:schemeClr val="tx1"/>
                </a:solidFill>
                <a:latin typeface="Arial" pitchFamily="34" charset="0"/>
                <a:cs typeface="Arial" pitchFamily="34" charset="0"/>
              </a:rPr>
              <a:t>20 September 2022</a:t>
            </a:r>
            <a:endParaRPr lang="en-US" sz="1800" dirty="0">
              <a:solidFill>
                <a:schemeClr val="tx1"/>
              </a:solidFill>
            </a:endParaRPr>
          </a:p>
        </p:txBody>
      </p:sp>
      <p:sp>
        <p:nvSpPr>
          <p:cNvPr id="12" name="Title 4"/>
          <p:cNvSpPr txBox="1">
            <a:spLocks/>
          </p:cNvSpPr>
          <p:nvPr/>
        </p:nvSpPr>
        <p:spPr>
          <a:xfrm>
            <a:off x="317964" y="3214533"/>
            <a:ext cx="6220949" cy="565105"/>
          </a:xfrm>
          <a:prstGeom prst="rect">
            <a:avLst/>
          </a:prstGeom>
        </p:spPr>
        <p:txBody>
          <a:bodyPr/>
          <a:lstStyle>
            <a:lvl1pPr algn="l" defTabSz="422041" rtl="0" eaLnBrk="0" fontAlgn="base" hangingPunct="0">
              <a:spcBef>
                <a:spcPct val="0"/>
              </a:spcBef>
              <a:spcAft>
                <a:spcPct val="0"/>
              </a:spcAft>
              <a:defRPr lang="en-US" sz="2400" kern="1200" dirty="0" smtClean="0">
                <a:solidFill>
                  <a:schemeClr val="bg2">
                    <a:lumMod val="25000"/>
                  </a:schemeClr>
                </a:solidFill>
                <a:latin typeface="Gill Snas" charset="0"/>
                <a:ea typeface="ＭＳ Ｐゴシック" charset="0"/>
                <a:cs typeface="Gill Snas"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hangingPunct="1">
              <a:defRPr/>
            </a:pPr>
            <a:r>
              <a:rPr lang="en-US" sz="1400" b="1" i="1" dirty="0">
                <a:solidFill>
                  <a:schemeClr val="tx1"/>
                </a:solidFill>
                <a:latin typeface="Arial" pitchFamily="34" charset="0"/>
                <a:cs typeface="Arial" pitchFamily="34" charset="0"/>
              </a:rPr>
              <a:t>For the period 01 April to 30 June 2022</a:t>
            </a:r>
            <a:endParaRPr lang="en-US" sz="1400" i="1" dirty="0">
              <a:solidFill>
                <a:schemeClr val="tx1"/>
              </a:solidFill>
            </a:endParaRPr>
          </a:p>
        </p:txBody>
      </p:sp>
    </p:spTree>
    <p:extLst>
      <p:ext uri="{BB962C8B-B14F-4D97-AF65-F5344CB8AC3E}">
        <p14:creationId xmlns:p14="http://schemas.microsoft.com/office/powerpoint/2010/main" val="1598509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62D61-F32C-4E89-AE68-C25DD8A9998E}"/>
              </a:ext>
            </a:extLst>
          </p:cNvPr>
          <p:cNvSpPr>
            <a:spLocks noGrp="1"/>
          </p:cNvSpPr>
          <p:nvPr>
            <p:ph type="title"/>
          </p:nvPr>
        </p:nvSpPr>
        <p:spPr>
          <a:xfrm>
            <a:off x="457200" y="122238"/>
            <a:ext cx="8229600" cy="1143000"/>
          </a:xfrm>
        </p:spPr>
        <p:txBody>
          <a:bodyPr/>
          <a:lstStyle/>
          <a:p>
            <a:r>
              <a:rPr lang="en-ZA" sz="2200" b="1" dirty="0"/>
              <a:t>Consolidated progress for designated groups</a:t>
            </a:r>
          </a:p>
        </p:txBody>
      </p:sp>
      <p:sp>
        <p:nvSpPr>
          <p:cNvPr id="4" name="Slide Number Placeholder 3">
            <a:extLst>
              <a:ext uri="{FF2B5EF4-FFF2-40B4-BE49-F238E27FC236}">
                <a16:creationId xmlns:a16="http://schemas.microsoft.com/office/drawing/2014/main" id="{5F523123-E0C4-4CE5-8867-1AFF3D101C9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10</a:t>
            </a:fld>
            <a:endParaRPr lang="en-US" altLang="en-US" dirty="0">
              <a:solidFill>
                <a:prstClr val="black"/>
              </a:solidFill>
              <a:ea typeface="+mn-ea"/>
            </a:endParaRPr>
          </a:p>
        </p:txBody>
      </p:sp>
      <p:graphicFrame>
        <p:nvGraphicFramePr>
          <p:cNvPr id="12" name="Content Placeholder 11">
            <a:extLst>
              <a:ext uri="{FF2B5EF4-FFF2-40B4-BE49-F238E27FC236}">
                <a16:creationId xmlns:a16="http://schemas.microsoft.com/office/drawing/2014/main" id="{07F417AD-7FF1-4AFA-8BE3-7711A08A458F}"/>
              </a:ext>
            </a:extLst>
          </p:cNvPr>
          <p:cNvGraphicFramePr>
            <a:graphicFrameLocks noGrp="1"/>
          </p:cNvGraphicFramePr>
          <p:nvPr>
            <p:ph idx="1"/>
            <p:extLst>
              <p:ext uri="{D42A27DB-BD31-4B8C-83A1-F6EECF244321}">
                <p14:modId xmlns:p14="http://schemas.microsoft.com/office/powerpoint/2010/main" val="392722616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Callout: Line 2">
            <a:extLst>
              <a:ext uri="{FF2B5EF4-FFF2-40B4-BE49-F238E27FC236}">
                <a16:creationId xmlns:a16="http://schemas.microsoft.com/office/drawing/2014/main" id="{B36EDA13-CE8F-4224-A185-A5A5B7C16172}"/>
              </a:ext>
            </a:extLst>
          </p:cNvPr>
          <p:cNvSpPr/>
          <p:nvPr/>
        </p:nvSpPr>
        <p:spPr>
          <a:xfrm>
            <a:off x="7376160" y="3263741"/>
            <a:ext cx="1666240" cy="599440"/>
          </a:xfrm>
          <a:prstGeom prst="borderCallout1">
            <a:avLst>
              <a:gd name="adj1" fmla="val 18750"/>
              <a:gd name="adj2" fmla="val -8333"/>
              <a:gd name="adj3" fmla="val 47124"/>
              <a:gd name="adj4" fmla="val -3592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tx1"/>
                </a:solidFill>
                <a:latin typeface="Arial" panose="020B0604020202020204" pitchFamily="34" charset="0"/>
                <a:cs typeface="Arial" panose="020B0604020202020204" pitchFamily="34" charset="0"/>
              </a:rPr>
              <a:t>39% was achieved from a target of 40% </a:t>
            </a:r>
          </a:p>
        </p:txBody>
      </p:sp>
      <p:sp>
        <p:nvSpPr>
          <p:cNvPr id="5" name="Callout: Double Bent Line 4">
            <a:extLst>
              <a:ext uri="{FF2B5EF4-FFF2-40B4-BE49-F238E27FC236}">
                <a16:creationId xmlns:a16="http://schemas.microsoft.com/office/drawing/2014/main" id="{D5D3606E-AD9E-4D07-B99C-760FAF124C8D}"/>
              </a:ext>
            </a:extLst>
          </p:cNvPr>
          <p:cNvSpPr/>
          <p:nvPr/>
        </p:nvSpPr>
        <p:spPr>
          <a:xfrm>
            <a:off x="386080" y="2448560"/>
            <a:ext cx="1686560" cy="599440"/>
          </a:xfrm>
          <a:prstGeom prst="borderCallout3">
            <a:avLst>
              <a:gd name="adj1" fmla="val 18750"/>
              <a:gd name="adj2" fmla="val -8333"/>
              <a:gd name="adj3" fmla="val 18750"/>
              <a:gd name="adj4" fmla="val -16667"/>
              <a:gd name="adj5" fmla="val 100000"/>
              <a:gd name="adj6" fmla="val -16667"/>
              <a:gd name="adj7" fmla="val 172054"/>
              <a:gd name="adj8" fmla="val 123563"/>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bg1"/>
                </a:solidFill>
                <a:latin typeface="Arial" panose="020B0604020202020204" pitchFamily="34" charset="0"/>
                <a:cs typeface="Arial" panose="020B0604020202020204" pitchFamily="34" charset="0"/>
              </a:rPr>
              <a:t>22% was achieved from a target of 30% </a:t>
            </a:r>
          </a:p>
          <a:p>
            <a:pPr algn="ctr"/>
            <a:endParaRPr lang="en-ZA" sz="1200" dirty="0">
              <a:solidFill>
                <a:schemeClr val="bg1"/>
              </a:solidFill>
              <a:latin typeface="Arial" panose="020B0604020202020204" pitchFamily="34" charset="0"/>
              <a:cs typeface="Arial" panose="020B0604020202020204" pitchFamily="34" charset="0"/>
            </a:endParaRPr>
          </a:p>
        </p:txBody>
      </p:sp>
      <p:sp>
        <p:nvSpPr>
          <p:cNvPr id="6" name="Callout: Line 5">
            <a:extLst>
              <a:ext uri="{FF2B5EF4-FFF2-40B4-BE49-F238E27FC236}">
                <a16:creationId xmlns:a16="http://schemas.microsoft.com/office/drawing/2014/main" id="{3732AD51-5352-469D-AAA1-6E062B592F6B}"/>
              </a:ext>
            </a:extLst>
          </p:cNvPr>
          <p:cNvSpPr/>
          <p:nvPr/>
        </p:nvSpPr>
        <p:spPr>
          <a:xfrm>
            <a:off x="6065520" y="1192769"/>
            <a:ext cx="1971040" cy="696991"/>
          </a:xfrm>
          <a:prstGeom prst="borderCallout1">
            <a:avLst>
              <a:gd name="adj1" fmla="val 18750"/>
              <a:gd name="adj2" fmla="val -8333"/>
              <a:gd name="adj3" fmla="val 90037"/>
              <a:gd name="adj4" fmla="val -87171"/>
            </a:avLst>
          </a:prstGeom>
          <a:solidFill>
            <a:schemeClr val="accent3"/>
          </a:solidFill>
          <a:ln>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a:solidFill>
                  <a:schemeClr val="tx1"/>
                </a:solidFill>
                <a:latin typeface="Arial" panose="020B0604020202020204" pitchFamily="34" charset="0"/>
                <a:cs typeface="Arial" panose="020B0604020202020204" pitchFamily="34" charset="0"/>
              </a:rPr>
              <a:t>2% was achieved from a target of 7% </a:t>
            </a:r>
          </a:p>
          <a:p>
            <a:pPr algn="ctr"/>
            <a:endParaRPr lang="en-ZA" sz="1200" dirty="0"/>
          </a:p>
        </p:txBody>
      </p:sp>
    </p:spTree>
    <p:extLst>
      <p:ext uri="{BB962C8B-B14F-4D97-AF65-F5344CB8AC3E}">
        <p14:creationId xmlns:p14="http://schemas.microsoft.com/office/powerpoint/2010/main" val="232568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6FB08-35BE-42BF-BC04-B2010D7B9B00}"/>
              </a:ext>
            </a:extLst>
          </p:cNvPr>
          <p:cNvSpPr>
            <a:spLocks noGrp="1"/>
          </p:cNvSpPr>
          <p:nvPr>
            <p:ph type="title"/>
          </p:nvPr>
        </p:nvSpPr>
        <p:spPr>
          <a:xfrm>
            <a:off x="573225" y="659856"/>
            <a:ext cx="8029353" cy="632231"/>
          </a:xfrm>
        </p:spPr>
        <p:txBody>
          <a:bodyPr/>
          <a:lstStyle/>
          <a:p>
            <a:r>
              <a:rPr lang="en-ZA" sz="2000" dirty="0"/>
              <a:t>Analysis of performance: administration (programme 1)  </a:t>
            </a:r>
            <a:endParaRPr lang="en-ZA" dirty="0"/>
          </a:p>
        </p:txBody>
      </p:sp>
      <p:sp>
        <p:nvSpPr>
          <p:cNvPr id="3" name="Slide Number Placeholder 2">
            <a:extLst>
              <a:ext uri="{FF2B5EF4-FFF2-40B4-BE49-F238E27FC236}">
                <a16:creationId xmlns:a16="http://schemas.microsoft.com/office/drawing/2014/main" id="{19D5FC32-F3E6-4205-93B4-2A02F1F82116}"/>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11</a:t>
            </a:fld>
            <a:endParaRPr lang="en-US" altLang="en-US" dirty="0">
              <a:solidFill>
                <a:prstClr val="black"/>
              </a:solidFill>
              <a:ea typeface="+mn-ea"/>
            </a:endParaRPr>
          </a:p>
        </p:txBody>
      </p:sp>
      <p:sp>
        <p:nvSpPr>
          <p:cNvPr id="7" name="Title 1">
            <a:extLst>
              <a:ext uri="{FF2B5EF4-FFF2-40B4-BE49-F238E27FC236}">
                <a16:creationId xmlns:a16="http://schemas.microsoft.com/office/drawing/2014/main" id="{A00FF8F9-46FC-45C8-9970-CC68FCE438D9}"/>
              </a:ext>
            </a:extLst>
          </p:cNvPr>
          <p:cNvSpPr txBox="1">
            <a:spLocks noGrp="1"/>
          </p:cNvSpPr>
          <p:nvPr>
            <p:ph type="body" sz="quarter" idx="13"/>
          </p:nvPr>
        </p:nvSpPr>
        <p:spPr>
          <a:xfrm>
            <a:off x="573088" y="1530350"/>
            <a:ext cx="8029352" cy="960187"/>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300" b="1" dirty="0"/>
              <a:t>Overview sub-programme performance</a:t>
            </a:r>
          </a:p>
          <a:p>
            <a:pPr marL="342900" indent="-342900">
              <a:buFont typeface="Arial" panose="020B0604020202020204" pitchFamily="34" charset="0"/>
              <a:buChar char="•"/>
            </a:pPr>
            <a:r>
              <a:rPr lang="en-US" sz="1300" dirty="0"/>
              <a:t>Summary of sub-programme achievements for the quarter </a:t>
            </a:r>
          </a:p>
          <a:p>
            <a:pPr marL="342900" indent="-342900">
              <a:buFont typeface="Arial" panose="020B0604020202020204" pitchFamily="34" charset="0"/>
              <a:buChar char="•"/>
            </a:pPr>
            <a:r>
              <a:rPr lang="en-US" sz="1300" dirty="0"/>
              <a:t>Details on areas of partial and non-achievement for the quarter </a:t>
            </a:r>
            <a:endParaRPr lang="en-ZA" sz="1300" dirty="0"/>
          </a:p>
        </p:txBody>
      </p:sp>
    </p:spTree>
    <p:extLst>
      <p:ext uri="{BB962C8B-B14F-4D97-AF65-F5344CB8AC3E}">
        <p14:creationId xmlns:p14="http://schemas.microsoft.com/office/powerpoint/2010/main" val="3372079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633B-ACD9-4021-BB1E-DE860CC812C1}"/>
              </a:ext>
            </a:extLst>
          </p:cNvPr>
          <p:cNvSpPr>
            <a:spLocks noGrp="1"/>
          </p:cNvSpPr>
          <p:nvPr>
            <p:ph type="title"/>
          </p:nvPr>
        </p:nvSpPr>
        <p:spPr>
          <a:xfrm>
            <a:off x="457200" y="162878"/>
            <a:ext cx="8229600" cy="584156"/>
          </a:xfrm>
        </p:spPr>
        <p:txBody>
          <a:bodyPr/>
          <a:lstStyle/>
          <a:p>
            <a:r>
              <a:rPr lang="en-ZA" sz="2400" b="1" dirty="0"/>
              <a:t>Overview sub-programme performance</a:t>
            </a:r>
          </a:p>
        </p:txBody>
      </p:sp>
      <p:sp>
        <p:nvSpPr>
          <p:cNvPr id="4" name="Slide Number Placeholder 3">
            <a:extLst>
              <a:ext uri="{FF2B5EF4-FFF2-40B4-BE49-F238E27FC236}">
                <a16:creationId xmlns:a16="http://schemas.microsoft.com/office/drawing/2014/main" id="{2A7E7979-96FB-424E-ACAB-24FBD11F471E}"/>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12</a:t>
            </a:fld>
            <a:endParaRPr lang="en-US" altLang="en-US" dirty="0">
              <a:solidFill>
                <a:prstClr val="black"/>
              </a:solidFill>
              <a:ea typeface="+mn-ea"/>
            </a:endParaRPr>
          </a:p>
        </p:txBody>
      </p:sp>
      <p:graphicFrame>
        <p:nvGraphicFramePr>
          <p:cNvPr id="5" name="Content Placeholder 6">
            <a:extLst>
              <a:ext uri="{FF2B5EF4-FFF2-40B4-BE49-F238E27FC236}">
                <a16:creationId xmlns:a16="http://schemas.microsoft.com/office/drawing/2014/main" id="{5E4230AF-5FC9-489F-95C6-FE5CF00A4C58}"/>
              </a:ext>
            </a:extLst>
          </p:cNvPr>
          <p:cNvGraphicFramePr>
            <a:graphicFrameLocks/>
          </p:cNvGraphicFramePr>
          <p:nvPr>
            <p:extLst>
              <p:ext uri="{D42A27DB-BD31-4B8C-83A1-F6EECF244321}">
                <p14:modId xmlns:p14="http://schemas.microsoft.com/office/powerpoint/2010/main" val="1611173450"/>
              </p:ext>
            </p:extLst>
          </p:nvPr>
        </p:nvGraphicFramePr>
        <p:xfrm>
          <a:off x="325120" y="952912"/>
          <a:ext cx="8229600" cy="4439867"/>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 5">
            <a:extLst>
              <a:ext uri="{FF2B5EF4-FFF2-40B4-BE49-F238E27FC236}">
                <a16:creationId xmlns:a16="http://schemas.microsoft.com/office/drawing/2014/main" id="{639AE1FB-C841-4E39-A660-008010E3111F}"/>
              </a:ext>
            </a:extLst>
          </p:cNvPr>
          <p:cNvGrpSpPr/>
          <p:nvPr/>
        </p:nvGrpSpPr>
        <p:grpSpPr>
          <a:xfrm>
            <a:off x="3132079" y="5598656"/>
            <a:ext cx="2615682" cy="547709"/>
            <a:chOff x="3505200" y="6324600"/>
            <a:chExt cx="2209800" cy="381000"/>
          </a:xfrm>
        </p:grpSpPr>
        <p:sp>
          <p:nvSpPr>
            <p:cNvPr id="7" name="Rectangle 6">
              <a:extLst>
                <a:ext uri="{FF2B5EF4-FFF2-40B4-BE49-F238E27FC236}">
                  <a16:creationId xmlns:a16="http://schemas.microsoft.com/office/drawing/2014/main" id="{B4AB9242-142F-4211-965B-84F30E627C8A}"/>
                </a:ext>
              </a:extLst>
            </p:cNvPr>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Achieved</a:t>
              </a:r>
            </a:p>
            <a:p>
              <a:pPr algn="ctr"/>
              <a:r>
                <a:rPr lang="en-ZA" sz="800" b="1" dirty="0">
                  <a:solidFill>
                    <a:schemeClr val="tx1"/>
                  </a:solidFill>
                  <a:latin typeface="Arial" pitchFamily="34" charset="0"/>
                  <a:cs typeface="Arial" pitchFamily="34" charset="0"/>
                </a:rPr>
                <a:t>(from 100%)</a:t>
              </a:r>
            </a:p>
          </p:txBody>
        </p:sp>
        <p:sp>
          <p:nvSpPr>
            <p:cNvPr id="8" name="Rectangle 7">
              <a:extLst>
                <a:ext uri="{FF2B5EF4-FFF2-40B4-BE49-F238E27FC236}">
                  <a16:creationId xmlns:a16="http://schemas.microsoft.com/office/drawing/2014/main" id="{52A8572F-1A97-4CDD-9DC1-1E8E5EA53A93}"/>
                </a:ext>
              </a:extLst>
            </p:cNvPr>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Partially achieved </a:t>
              </a:r>
            </a:p>
            <a:p>
              <a:pPr algn="ctr"/>
              <a:r>
                <a:rPr lang="en-ZA" sz="800" b="1" dirty="0">
                  <a:solidFill>
                    <a:schemeClr val="tx1"/>
                  </a:solidFill>
                  <a:latin typeface="Arial" pitchFamily="34" charset="0"/>
                  <a:cs typeface="Arial" pitchFamily="34" charset="0"/>
                </a:rPr>
                <a:t>(from 50 to 99%)</a:t>
              </a:r>
            </a:p>
          </p:txBody>
        </p:sp>
        <p:sp>
          <p:nvSpPr>
            <p:cNvPr id="9" name="Rectangle 8">
              <a:extLst>
                <a:ext uri="{FF2B5EF4-FFF2-40B4-BE49-F238E27FC236}">
                  <a16:creationId xmlns:a16="http://schemas.microsoft.com/office/drawing/2014/main" id="{C413AFFF-081E-48D7-BE34-8E68CAF76E8D}"/>
                </a:ext>
              </a:extLst>
            </p:cNvPr>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bg1"/>
                  </a:solidFill>
                  <a:latin typeface="Arial" pitchFamily="34" charset="0"/>
                  <a:cs typeface="Arial" pitchFamily="34" charset="0"/>
                </a:rPr>
                <a:t>Not achieved </a:t>
              </a:r>
            </a:p>
            <a:p>
              <a:pPr algn="ctr"/>
              <a:r>
                <a:rPr lang="en-ZA" sz="800" b="1" dirty="0">
                  <a:solidFill>
                    <a:schemeClr val="bg1"/>
                  </a:solidFill>
                  <a:latin typeface="Arial" pitchFamily="34" charset="0"/>
                  <a:cs typeface="Arial" pitchFamily="34" charset="0"/>
                </a:rPr>
                <a:t>(less than 50%)</a:t>
              </a:r>
            </a:p>
          </p:txBody>
        </p:sp>
      </p:grpSp>
    </p:spTree>
    <p:extLst>
      <p:ext uri="{BB962C8B-B14F-4D97-AF65-F5344CB8AC3E}">
        <p14:creationId xmlns:p14="http://schemas.microsoft.com/office/powerpoint/2010/main" val="3266702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563880" y="68898"/>
            <a:ext cx="8229600" cy="519446"/>
          </a:xfrm>
        </p:spPr>
        <p:txBody>
          <a:bodyPr/>
          <a:lstStyle/>
          <a:p>
            <a:r>
              <a:rPr lang="en-US" dirty="0"/>
              <a:t>Summary of sub-programme achievements for the quarter </a:t>
            </a:r>
          </a:p>
        </p:txBody>
      </p:sp>
      <p:graphicFrame>
        <p:nvGraphicFramePr>
          <p:cNvPr id="5" name="Table 5">
            <a:extLst>
              <a:ext uri="{FF2B5EF4-FFF2-40B4-BE49-F238E27FC236}">
                <a16:creationId xmlns:a16="http://schemas.microsoft.com/office/drawing/2014/main" id="{2EA4F672-91F6-45C7-B316-7BEA8541B786}"/>
              </a:ext>
            </a:extLst>
          </p:cNvPr>
          <p:cNvGraphicFramePr>
            <a:graphicFrameLocks noGrp="1"/>
          </p:cNvGraphicFramePr>
          <p:nvPr>
            <p:ph idx="1"/>
            <p:extLst>
              <p:ext uri="{D42A27DB-BD31-4B8C-83A1-F6EECF244321}">
                <p14:modId xmlns:p14="http://schemas.microsoft.com/office/powerpoint/2010/main" val="3657227135"/>
              </p:ext>
            </p:extLst>
          </p:nvPr>
        </p:nvGraphicFramePr>
        <p:xfrm>
          <a:off x="701040" y="588344"/>
          <a:ext cx="8092440" cy="4269741"/>
        </p:xfrm>
        <a:graphic>
          <a:graphicData uri="http://schemas.openxmlformats.org/drawingml/2006/table">
            <a:tbl>
              <a:tblPr firstRow="1" bandRow="1">
                <a:tableStyleId>{F5AB1C69-6EDB-4FF4-983F-18BD219EF322}</a:tableStyleId>
              </a:tblPr>
              <a:tblGrid>
                <a:gridCol w="4046220">
                  <a:extLst>
                    <a:ext uri="{9D8B030D-6E8A-4147-A177-3AD203B41FA5}">
                      <a16:colId xmlns:a16="http://schemas.microsoft.com/office/drawing/2014/main" val="555321376"/>
                    </a:ext>
                  </a:extLst>
                </a:gridCol>
                <a:gridCol w="4046220">
                  <a:extLst>
                    <a:ext uri="{9D8B030D-6E8A-4147-A177-3AD203B41FA5}">
                      <a16:colId xmlns:a16="http://schemas.microsoft.com/office/drawing/2014/main" val="146573509"/>
                    </a:ext>
                  </a:extLst>
                </a:gridCol>
              </a:tblGrid>
              <a:tr h="389614">
                <a:tc>
                  <a:txBody>
                    <a:bodyPr/>
                    <a:lstStyle/>
                    <a:p>
                      <a:r>
                        <a:rPr lang="en-US" sz="1400" dirty="0">
                          <a:latin typeface="Arial" panose="020B0604020202020204" pitchFamily="34" charset="0"/>
                          <a:cs typeface="Arial" panose="020B0604020202020204" pitchFamily="34" charset="0"/>
                        </a:rPr>
                        <a:t>Departmental Management</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Corporate Services</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66379448"/>
                  </a:ext>
                </a:extLst>
              </a:tr>
              <a:tr h="1665199">
                <a:tc>
                  <a:txBody>
                    <a:bodyPr/>
                    <a:lstStyle/>
                    <a:p>
                      <a:pPr marL="171450" indent="-171450">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20% compliance with the approved audit action plan</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pPr marL="171450" indent="-1714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839 engineers and scientist posts filled</a:t>
                      </a:r>
                    </a:p>
                    <a:p>
                      <a:pPr marL="171450" indent="-1714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15% training interventions implemented</a:t>
                      </a:r>
                    </a:p>
                    <a:p>
                      <a:pPr marL="171450" indent="-1714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25 safety and security assessments conducted</a:t>
                      </a:r>
                    </a:p>
                    <a:p>
                      <a:pPr marL="171450" indent="-1714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Maintained 100% availability of information technology systems </a:t>
                      </a:r>
                    </a:p>
                    <a:p>
                      <a:pPr marL="171450" indent="-1714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Implementation of 418 communication and public participation programmes </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93144437"/>
                  </a:ext>
                </a:extLst>
              </a:tr>
              <a:tr h="389614">
                <a:tc>
                  <a:txBody>
                    <a:bodyPr/>
                    <a:lstStyle/>
                    <a:p>
                      <a:pPr algn="l"/>
                      <a:r>
                        <a:rPr lang="en-US" sz="1400" b="1" dirty="0">
                          <a:solidFill>
                            <a:schemeClr val="bg1"/>
                          </a:solidFill>
                          <a:latin typeface="Arial" panose="020B0604020202020204" pitchFamily="34" charset="0"/>
                          <a:cs typeface="Arial" panose="020B0604020202020204" pitchFamily="34" charset="0"/>
                        </a:rPr>
                        <a:t>Financial Management</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l"/>
                      <a:r>
                        <a:rPr lang="en-ZA" sz="1400" b="1" dirty="0">
                          <a:solidFill>
                            <a:schemeClr val="bg1"/>
                          </a:solidFill>
                          <a:latin typeface="Arial" panose="020B0604020202020204" pitchFamily="34" charset="0"/>
                          <a:cs typeface="Arial" panose="020B0604020202020204" pitchFamily="34" charset="0"/>
                        </a:rPr>
                        <a:t>Provincial and International Coordination</a:t>
                      </a:r>
                    </a:p>
                  </a:txBody>
                  <a:tcPr>
                    <a:solidFill>
                      <a:schemeClr val="accent3"/>
                    </a:solidFill>
                  </a:tcPr>
                </a:tc>
                <a:extLst>
                  <a:ext uri="{0D108BD9-81ED-4DB2-BD59-A6C34878D82A}">
                    <a16:rowId xmlns:a16="http://schemas.microsoft.com/office/drawing/2014/main" val="1719433736"/>
                  </a:ext>
                </a:extLst>
              </a:tr>
              <a:tr h="1825314">
                <a:tc>
                  <a:txBody>
                    <a:bodyPr/>
                    <a:lstStyle/>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SMME procurement at 61% of which:</a:t>
                      </a:r>
                    </a:p>
                    <a:p>
                      <a:pPr marL="593491" lvl="1" indent="-171450" algn="just" defTabSz="422041" rtl="0" eaLnBrk="1" latinLnBrk="0" hangingPunct="1">
                        <a:buFont typeface="Wingdings" panose="05000000000000000000" pitchFamily="2" charset="2"/>
                        <a:buChar char="q"/>
                      </a:pPr>
                      <a:r>
                        <a:rPr lang="en-US" sz="1300" kern="1200" dirty="0">
                          <a:solidFill>
                            <a:schemeClr val="dk1"/>
                          </a:solidFill>
                          <a:latin typeface="Arial" panose="020B0604020202020204" pitchFamily="34" charset="0"/>
                          <a:ea typeface="+mn-ea"/>
                          <a:cs typeface="Arial" panose="020B0604020202020204" pitchFamily="34" charset="0"/>
                        </a:rPr>
                        <a:t>38% targeted procurement spent on exempted micro enterprises </a:t>
                      </a:r>
                    </a:p>
                    <a:p>
                      <a:pPr marL="593491" lvl="1" indent="-171450" algn="just" defTabSz="422041" rtl="0" eaLnBrk="1" latinLnBrk="0" hangingPunct="1">
                        <a:buFont typeface="Wingdings" panose="05000000000000000000" pitchFamily="2" charset="2"/>
                        <a:buChar char="q"/>
                      </a:pPr>
                      <a:r>
                        <a:rPr lang="en-US" sz="1300" kern="1200" dirty="0">
                          <a:solidFill>
                            <a:schemeClr val="dk1"/>
                          </a:solidFill>
                          <a:latin typeface="Arial" panose="020B0604020202020204" pitchFamily="34" charset="0"/>
                          <a:ea typeface="+mn-ea"/>
                          <a:cs typeface="Arial" panose="020B0604020202020204" pitchFamily="34" charset="0"/>
                        </a:rPr>
                        <a:t>23% targeted procurement spent on </a:t>
                      </a:r>
                      <a:r>
                        <a:rPr lang="en-ZA" sz="1300" kern="1200" dirty="0">
                          <a:solidFill>
                            <a:schemeClr val="dk1"/>
                          </a:solidFill>
                          <a:latin typeface="Arial" panose="020B0604020202020204" pitchFamily="34" charset="0"/>
                          <a:ea typeface="+mn-ea"/>
                          <a:cs typeface="Arial" panose="020B0604020202020204" pitchFamily="34" charset="0"/>
                        </a:rPr>
                        <a:t>qualifying small enterprises</a:t>
                      </a:r>
                      <a:endParaRPr lang="en-US" sz="1300" kern="1200" dirty="0">
                        <a:solidFill>
                          <a:schemeClr val="dk1"/>
                        </a:solidFill>
                        <a:latin typeface="Arial" panose="020B0604020202020204" pitchFamily="34" charset="0"/>
                        <a:ea typeface="+mn-ea"/>
                        <a:cs typeface="Arial" panose="020B0604020202020204" pitchFamily="34" charset="0"/>
                      </a:endParaRPr>
                    </a:p>
                    <a:p>
                      <a:pPr marL="171450" indent="-171450" algn="just">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Implementation of financial recovery plan at 100%</a:t>
                      </a:r>
                    </a:p>
                  </a:txBody>
                  <a:tcPr/>
                </a:tc>
                <a:tc>
                  <a:txBody>
                    <a:bodyPr/>
                    <a:lstStyle/>
                    <a:p>
                      <a:pPr marL="171450"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Implementation of 2022/23 annual international relations programme as follows:</a:t>
                      </a:r>
                    </a:p>
                    <a:p>
                      <a:pPr marL="593491" lvl="1" indent="-171450" algn="just" defTabSz="422041" rtl="0" eaLnBrk="1" latinLnBrk="0" hangingPunct="1">
                        <a:buFont typeface="Wingdings" panose="05000000000000000000" pitchFamily="2" charset="2"/>
                        <a:buChar char="q"/>
                      </a:pPr>
                      <a:r>
                        <a:rPr lang="en-ZA" sz="1300" kern="1200" dirty="0">
                          <a:solidFill>
                            <a:schemeClr val="dk1"/>
                          </a:solidFill>
                          <a:latin typeface="Arial" panose="020B0604020202020204" pitchFamily="34" charset="0"/>
                          <a:ea typeface="+mn-ea"/>
                          <a:cs typeface="Arial" panose="020B0604020202020204" pitchFamily="34" charset="0"/>
                        </a:rPr>
                        <a:t>2 initiatives</a:t>
                      </a:r>
                    </a:p>
                    <a:p>
                      <a:pPr marL="593491" lvl="1" indent="-171450" algn="just" defTabSz="422041" rtl="0" eaLnBrk="1" latinLnBrk="0" hangingPunct="1">
                        <a:buFont typeface="Wingdings" panose="05000000000000000000" pitchFamily="2" charset="2"/>
                        <a:buChar char="q"/>
                      </a:pPr>
                      <a:r>
                        <a:rPr lang="en-ZA" sz="1300" kern="1200" dirty="0">
                          <a:solidFill>
                            <a:schemeClr val="dk1"/>
                          </a:solidFill>
                          <a:latin typeface="Arial" panose="020B0604020202020204" pitchFamily="34" charset="0"/>
                          <a:ea typeface="+mn-ea"/>
                          <a:cs typeface="Arial" panose="020B0604020202020204" pitchFamily="34" charset="0"/>
                        </a:rPr>
                        <a:t>10 agreements</a:t>
                      </a:r>
                    </a:p>
                    <a:p>
                      <a:pPr marL="593491" lvl="1" indent="-171450" algn="just" defTabSz="422041" rtl="0" eaLnBrk="1" latinLnBrk="0" hangingPunct="1">
                        <a:buFont typeface="Wingdings" panose="05000000000000000000" pitchFamily="2" charset="2"/>
                        <a:buChar char="q"/>
                      </a:pPr>
                      <a:r>
                        <a:rPr lang="en-ZA" sz="1300" kern="1200" dirty="0">
                          <a:solidFill>
                            <a:schemeClr val="dk1"/>
                          </a:solidFill>
                          <a:latin typeface="Arial" panose="020B0604020202020204" pitchFamily="34" charset="0"/>
                          <a:ea typeface="+mn-ea"/>
                          <a:cs typeface="Arial" panose="020B0604020202020204" pitchFamily="34" charset="0"/>
                        </a:rPr>
                        <a:t>8 obligatory </a:t>
                      </a:r>
                    </a:p>
                    <a:p>
                      <a:pPr marL="171450" marR="0" lvl="0" indent="-171450" algn="just"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Arial" panose="020B0604020202020204" pitchFamily="34" charset="0"/>
                          <a:ea typeface="+mn-ea"/>
                          <a:cs typeface="Arial" panose="020B0604020202020204" pitchFamily="34" charset="0"/>
                        </a:rPr>
                        <a:t>Implementation of 45 activities for stakeholder management and partnership programme  </a:t>
                      </a:r>
                      <a:endParaRPr lang="en-ZA" sz="1400" kern="1200" dirty="0">
                        <a:solidFill>
                          <a:schemeClr val="tx1"/>
                        </a:solidFill>
                        <a:latin typeface="Arial" panose="020B0604020202020204" pitchFamily="34" charset="0"/>
                        <a:ea typeface="+mn-ea"/>
                        <a:cs typeface="Arial" panose="020B0604020202020204" pitchFamily="34" charset="0"/>
                      </a:endParaRPr>
                    </a:p>
                    <a:p>
                      <a:pPr marL="0" lvl="0" indent="0" algn="just" defTabSz="422041" rtl="0" eaLnBrk="1" latinLnBrk="0" hangingPunct="1">
                        <a:buFont typeface="Wingdings" panose="05000000000000000000" pitchFamily="2" charset="2"/>
                        <a:buNone/>
                      </a:pPr>
                      <a:endParaRPr lang="en-ZA" sz="13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269764792"/>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13</a:t>
            </a:fld>
            <a:endParaRPr lang="en-US" altLang="en-US" dirty="0">
              <a:solidFill>
                <a:prstClr val="black"/>
              </a:solidFill>
              <a:ea typeface="+mn-ea"/>
            </a:endParaRPr>
          </a:p>
        </p:txBody>
      </p:sp>
    </p:spTree>
    <p:extLst>
      <p:ext uri="{BB962C8B-B14F-4D97-AF65-F5344CB8AC3E}">
        <p14:creationId xmlns:p14="http://schemas.microsoft.com/office/powerpoint/2010/main" val="986441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457200" y="76782"/>
            <a:ext cx="8229600" cy="729330"/>
          </a:xfrm>
        </p:spPr>
        <p:txBody>
          <a:bodyPr/>
          <a:lstStyle/>
          <a:p>
            <a:r>
              <a:rPr lang="en-US" dirty="0"/>
              <a:t>Details on areas of partial and non-achievement for the quarter </a:t>
            </a:r>
            <a:endParaRPr lang="en-ZA" dirty="0"/>
          </a:p>
        </p:txBody>
      </p:sp>
      <p:graphicFrame>
        <p:nvGraphicFramePr>
          <p:cNvPr id="5" name="Table 5">
            <a:extLst>
              <a:ext uri="{FF2B5EF4-FFF2-40B4-BE49-F238E27FC236}">
                <a16:creationId xmlns:a16="http://schemas.microsoft.com/office/drawing/2014/main" id="{8D3220AA-2AAE-49B9-BBC3-E39CA841A74E}"/>
              </a:ext>
            </a:extLst>
          </p:cNvPr>
          <p:cNvGraphicFramePr>
            <a:graphicFrameLocks noGrp="1"/>
          </p:cNvGraphicFramePr>
          <p:nvPr>
            <p:ph idx="1"/>
            <p:extLst>
              <p:ext uri="{D42A27DB-BD31-4B8C-83A1-F6EECF244321}">
                <p14:modId xmlns:p14="http://schemas.microsoft.com/office/powerpoint/2010/main" val="3931463576"/>
              </p:ext>
            </p:extLst>
          </p:nvPr>
        </p:nvGraphicFramePr>
        <p:xfrm>
          <a:off x="60961" y="819652"/>
          <a:ext cx="9006839" cy="5564682"/>
        </p:xfrm>
        <a:graphic>
          <a:graphicData uri="http://schemas.openxmlformats.org/drawingml/2006/table">
            <a:tbl>
              <a:tblPr firstRow="1" bandRow="1">
                <a:tableStyleId>{F5AB1C69-6EDB-4FF4-983F-18BD219EF322}</a:tableStyleId>
              </a:tblPr>
              <a:tblGrid>
                <a:gridCol w="656053">
                  <a:extLst>
                    <a:ext uri="{9D8B030D-6E8A-4147-A177-3AD203B41FA5}">
                      <a16:colId xmlns:a16="http://schemas.microsoft.com/office/drawing/2014/main" val="2322553573"/>
                    </a:ext>
                  </a:extLst>
                </a:gridCol>
                <a:gridCol w="1701000">
                  <a:extLst>
                    <a:ext uri="{9D8B030D-6E8A-4147-A177-3AD203B41FA5}">
                      <a16:colId xmlns:a16="http://schemas.microsoft.com/office/drawing/2014/main" val="3597002400"/>
                    </a:ext>
                  </a:extLst>
                </a:gridCol>
                <a:gridCol w="1237782">
                  <a:extLst>
                    <a:ext uri="{9D8B030D-6E8A-4147-A177-3AD203B41FA5}">
                      <a16:colId xmlns:a16="http://schemas.microsoft.com/office/drawing/2014/main" val="2690770913"/>
                    </a:ext>
                  </a:extLst>
                </a:gridCol>
                <a:gridCol w="1264119">
                  <a:extLst>
                    <a:ext uri="{9D8B030D-6E8A-4147-A177-3AD203B41FA5}">
                      <a16:colId xmlns:a16="http://schemas.microsoft.com/office/drawing/2014/main" val="2461714427"/>
                    </a:ext>
                  </a:extLst>
                </a:gridCol>
                <a:gridCol w="1408966">
                  <a:extLst>
                    <a:ext uri="{9D8B030D-6E8A-4147-A177-3AD203B41FA5}">
                      <a16:colId xmlns:a16="http://schemas.microsoft.com/office/drawing/2014/main" val="4268142933"/>
                    </a:ext>
                  </a:extLst>
                </a:gridCol>
                <a:gridCol w="2738919">
                  <a:extLst>
                    <a:ext uri="{9D8B030D-6E8A-4147-A177-3AD203B41FA5}">
                      <a16:colId xmlns:a16="http://schemas.microsoft.com/office/drawing/2014/main" val="870331779"/>
                    </a:ext>
                  </a:extLst>
                </a:gridCol>
              </a:tblGrid>
              <a:tr h="544328">
                <a:tc gridSpan="2">
                  <a:txBody>
                    <a:bodyPr/>
                    <a:lstStyle/>
                    <a:p>
                      <a:r>
                        <a:rPr lang="en-US" sz="1200" dirty="0">
                          <a:latin typeface="Arial" panose="020B0604020202020204" pitchFamily="34" charset="0"/>
                          <a:cs typeface="Arial" panose="020B0604020202020204" pitchFamily="34" charset="0"/>
                        </a:rPr>
                        <a:t>Performance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sz="11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2022/23 Q1 target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2021/22 Q1 achievement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Deviation from Q1 target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18124893"/>
                  </a:ext>
                </a:extLst>
              </a:tr>
              <a:tr h="330857">
                <a:tc gridSpan="6">
                  <a:txBody>
                    <a:bodyPr/>
                    <a:lstStyle/>
                    <a:p>
                      <a:pPr algn="ctr"/>
                      <a:r>
                        <a:rPr lang="en-US" sz="1400" b="1" dirty="0">
                          <a:latin typeface="Arial" panose="020B0604020202020204" pitchFamily="34" charset="0"/>
                          <a:cs typeface="Arial" panose="020B0604020202020204" pitchFamily="34" charset="0"/>
                        </a:rPr>
                        <a:t>Departmental Management</a:t>
                      </a:r>
                      <a:endParaRPr lang="en-ZA" sz="1400" b="1" dirty="0">
                        <a:latin typeface="Arial" panose="020B0604020202020204" pitchFamily="34" charset="0"/>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420799645"/>
                  </a:ext>
                </a:extLst>
              </a:tr>
              <a:tr h="1174541">
                <a:tc>
                  <a:txBody>
                    <a:bodyPr/>
                    <a:lstStyle/>
                    <a:p>
                      <a:r>
                        <a:rPr lang="en-US" sz="1200" dirty="0">
                          <a:latin typeface="Arial" panose="020B0604020202020204" pitchFamily="34" charset="0"/>
                          <a:cs typeface="Arial" panose="020B0604020202020204" pitchFamily="34" charset="0"/>
                        </a:rPr>
                        <a:t>1.1.2</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Percentage compliance with the implementation of risk management plan </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100%</a:t>
                      </a:r>
                      <a:endParaRPr lang="en-ZA"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89%</a:t>
                      </a:r>
                    </a:p>
                    <a:p>
                      <a:pPr algn="ctr"/>
                      <a:r>
                        <a:rPr lang="en-US" sz="1200" dirty="0">
                          <a:latin typeface="Arial" panose="020B0604020202020204" pitchFamily="34" charset="0"/>
                          <a:cs typeface="Arial" panose="020B0604020202020204" pitchFamily="34" charset="0"/>
                        </a:rPr>
                        <a:t>(8 of 9 activities) </a:t>
                      </a:r>
                      <a:endParaRPr lang="en-ZA" sz="1200" dirty="0">
                        <a:latin typeface="Arial" panose="020B0604020202020204" pitchFamily="34" charset="0"/>
                        <a:cs typeface="Arial" panose="020B0604020202020204" pitchFamily="34" charset="0"/>
                      </a:endParaRPr>
                    </a:p>
                  </a:txBody>
                  <a:tcPr/>
                </a:tc>
                <a:tc>
                  <a:txBody>
                    <a:bodyPr/>
                    <a:lstStyle/>
                    <a:p>
                      <a:pPr algn="ctr"/>
                      <a:r>
                        <a:rPr lang="en-US" sz="1200" dirty="0">
                          <a:latin typeface="Arial" panose="020B0604020202020204" pitchFamily="34" charset="0"/>
                          <a:cs typeface="Arial" panose="020B0604020202020204" pitchFamily="34" charset="0"/>
                        </a:rPr>
                        <a:t>Under by 11%</a:t>
                      </a:r>
                      <a:endParaRPr lang="en-ZA" sz="1200" dirty="0">
                        <a:latin typeface="Arial" panose="020B0604020202020204" pitchFamily="34" charset="0"/>
                        <a:cs typeface="Arial" panose="020B0604020202020204" pitchFamily="34" charset="0"/>
                      </a:endParaRPr>
                    </a:p>
                  </a:txBody>
                  <a:tcPr/>
                </a:tc>
                <a:tc>
                  <a:txBody>
                    <a:bodyPr/>
                    <a:lstStyle/>
                    <a:p>
                      <a:r>
                        <a:rPr lang="en-US" sz="1200" b="1" i="1" dirty="0">
                          <a:latin typeface="Arial" panose="020B0604020202020204" pitchFamily="34" charset="0"/>
                          <a:cs typeface="Arial" panose="020B0604020202020204" pitchFamily="34" charset="0"/>
                        </a:rPr>
                        <a:t>Target partially met</a:t>
                      </a:r>
                    </a:p>
                    <a:p>
                      <a:endParaRPr lang="en-ZA" sz="5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declaration for interest for MMS was postponed from 1 June 2022 to 31 July 2023. </a:t>
                      </a:r>
                    </a:p>
                    <a:p>
                      <a:r>
                        <a:rPr lang="en-US" sz="1200" b="1" i="1" dirty="0">
                          <a:latin typeface="Arial" panose="020B0604020202020204" pitchFamily="34" charset="0"/>
                          <a:cs typeface="Arial" panose="020B0604020202020204" pitchFamily="34" charset="0"/>
                        </a:rPr>
                        <a:t>Mitigation</a:t>
                      </a:r>
                      <a:r>
                        <a:rPr lang="en-US" sz="1200" dirty="0">
                          <a:latin typeface="Arial" panose="020B0604020202020204" pitchFamily="34" charset="0"/>
                          <a:cs typeface="Arial" panose="020B0604020202020204" pitchFamily="34" charset="0"/>
                        </a:rPr>
                        <a:t>: This has been deferred to the next financial year. </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9171870"/>
                  </a:ext>
                </a:extLst>
              </a:tr>
              <a:tr h="330857">
                <a:tc gridSpan="6">
                  <a:txBody>
                    <a:bodyPr/>
                    <a:lstStyle/>
                    <a:p>
                      <a:pPr marL="0" algn="ctr" defTabSz="422041" rtl="0" eaLnBrk="1" latinLnBrk="0" hangingPunct="1"/>
                      <a:r>
                        <a:rPr lang="en-US" sz="1400" b="1" kern="1200" dirty="0">
                          <a:solidFill>
                            <a:schemeClr val="dk1"/>
                          </a:solidFill>
                          <a:latin typeface="Arial" panose="020B0604020202020204" pitchFamily="34" charset="0"/>
                          <a:ea typeface="+mn-ea"/>
                          <a:cs typeface="Arial" panose="020B0604020202020204" pitchFamily="34" charset="0"/>
                        </a:rPr>
                        <a:t>Financial Management (Main Account)</a:t>
                      </a:r>
                      <a:endParaRPr lang="en-ZA" sz="1400" b="1"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093255710"/>
                  </a:ext>
                </a:extLst>
              </a:tr>
              <a:tr h="923913">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1.4.2</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Percentage expenditure on annual budget</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25</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13%</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Under by 12%</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a:t>
                      </a:r>
                      <a:r>
                        <a:rPr lang="en-US" sz="1200" b="1" i="1" dirty="0">
                          <a:latin typeface="Arial" panose="020B0604020202020204" pitchFamily="34" charset="0"/>
                          <a:cs typeface="Arial" panose="020B0604020202020204" pitchFamily="34" charset="0"/>
                        </a:rPr>
                        <a:t>partially met</a:t>
                      </a:r>
                      <a:endParaRPr lang="en-US" sz="1200" b="1" i="1"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Goods &amp;  services, Capital, Transfers and subsidies. </a:t>
                      </a:r>
                    </a:p>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Mitigation</a:t>
                      </a:r>
                      <a:r>
                        <a:rPr lang="en-US" sz="1200" kern="1200" dirty="0">
                          <a:solidFill>
                            <a:schemeClr val="dk1"/>
                          </a:solidFill>
                          <a:latin typeface="Arial" panose="020B0604020202020204" pitchFamily="34" charset="0"/>
                          <a:ea typeface="+mn-ea"/>
                          <a:cs typeface="Arial" panose="020B0604020202020204" pitchFamily="34" charset="0"/>
                        </a:rPr>
                        <a:t>: Implementation of Infrastructure procurement strategy and timely budget reprioritisations. </a:t>
                      </a:r>
                      <a:endParaRPr lang="en-ZA" sz="12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24620689"/>
                  </a:ext>
                </a:extLst>
              </a:tr>
              <a:tr h="238211">
                <a:tc gridSpan="6">
                  <a:txBody>
                    <a:bodyPr/>
                    <a:lstStyle/>
                    <a:p>
                      <a:pPr marL="0" marR="0" lvl="0" indent="0" algn="ctr" defTabSz="422041"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Arial" panose="020B0604020202020204" pitchFamily="34" charset="0"/>
                          <a:ea typeface="+mn-ea"/>
                          <a:cs typeface="Arial" panose="020B0604020202020204" pitchFamily="34" charset="0"/>
                        </a:rPr>
                        <a:t>Financial Management (Water Trading)</a:t>
                      </a:r>
                      <a:endParaRPr lang="en-ZA" sz="1400" b="1"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l"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12765910"/>
                  </a:ext>
                </a:extLst>
              </a:tr>
              <a:tr h="1174541">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1.1.5</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Number of debtor days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150 days</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360 days</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Increased by 210 days </a:t>
                      </a:r>
                    </a:p>
                  </a:txBody>
                  <a:tcPr/>
                </a:tc>
                <a:tc>
                  <a:txBody>
                    <a:bodyPr/>
                    <a:lstStyle/>
                    <a:p>
                      <a:pPr marL="0" marR="0" lvl="0" indent="0" algn="l" defTabSz="422041" rtl="0" eaLnBrk="1" fontAlgn="auto" latinLnBrk="0" hangingPunct="1">
                        <a:lnSpc>
                          <a:spcPct val="100000"/>
                        </a:lnSpc>
                        <a:spcBef>
                          <a:spcPts val="0"/>
                        </a:spcBef>
                        <a:spcAft>
                          <a:spcPts val="0"/>
                        </a:spcAft>
                        <a:buClrTx/>
                        <a:buSzTx/>
                        <a:buFontTx/>
                        <a:buNone/>
                        <a:tabLst/>
                        <a:defRPr/>
                      </a:pPr>
                      <a:r>
                        <a:rPr lang="en-US" sz="1200" b="1" i="1" dirty="0">
                          <a:latin typeface="Arial" panose="020B0604020202020204" pitchFamily="34" charset="0"/>
                          <a:cs typeface="Arial" panose="020B0604020202020204" pitchFamily="34" charset="0"/>
                        </a:rPr>
                        <a:t>Target not met</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The debtors book increased as a result of non-payment by customers. </a:t>
                      </a:r>
                    </a:p>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Mitigation</a:t>
                      </a:r>
                      <a:r>
                        <a:rPr lang="en-US" sz="1200" kern="1200" dirty="0">
                          <a:solidFill>
                            <a:schemeClr val="dk1"/>
                          </a:solidFill>
                          <a:latin typeface="Arial" panose="020B0604020202020204" pitchFamily="34" charset="0"/>
                          <a:ea typeface="+mn-ea"/>
                          <a:cs typeface="Arial" panose="020B0604020202020204" pitchFamily="34" charset="0"/>
                        </a:rPr>
                        <a:t>: The department has appointed a panel of debt  collectors and continues to engage through IGR processes.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282274178"/>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14</a:t>
            </a:fld>
            <a:endParaRPr lang="en-US" altLang="en-US" dirty="0">
              <a:solidFill>
                <a:prstClr val="black"/>
              </a:solidFill>
              <a:ea typeface="+mn-ea"/>
            </a:endParaRPr>
          </a:p>
        </p:txBody>
      </p:sp>
    </p:spTree>
    <p:extLst>
      <p:ext uri="{BB962C8B-B14F-4D97-AF65-F5344CB8AC3E}">
        <p14:creationId xmlns:p14="http://schemas.microsoft.com/office/powerpoint/2010/main" val="1517779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6FB08-35BE-42BF-BC04-B2010D7B9B00}"/>
              </a:ext>
            </a:extLst>
          </p:cNvPr>
          <p:cNvSpPr>
            <a:spLocks noGrp="1"/>
          </p:cNvSpPr>
          <p:nvPr>
            <p:ph type="title"/>
          </p:nvPr>
        </p:nvSpPr>
        <p:spPr>
          <a:xfrm>
            <a:off x="573225" y="659856"/>
            <a:ext cx="8029353" cy="632231"/>
          </a:xfrm>
        </p:spPr>
        <p:txBody>
          <a:bodyPr/>
          <a:lstStyle/>
          <a:p>
            <a:r>
              <a:rPr lang="en-ZA" sz="2000" dirty="0"/>
              <a:t>Analysis of performance: WATER RESOURCE MANAGEMENT (programme 2)  </a:t>
            </a:r>
            <a:endParaRPr lang="en-ZA" dirty="0"/>
          </a:p>
        </p:txBody>
      </p:sp>
      <p:sp>
        <p:nvSpPr>
          <p:cNvPr id="3" name="Slide Number Placeholder 2">
            <a:extLst>
              <a:ext uri="{FF2B5EF4-FFF2-40B4-BE49-F238E27FC236}">
                <a16:creationId xmlns:a16="http://schemas.microsoft.com/office/drawing/2014/main" id="{19D5FC32-F3E6-4205-93B4-2A02F1F82116}"/>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15</a:t>
            </a:fld>
            <a:endParaRPr lang="en-US" altLang="en-US" dirty="0">
              <a:solidFill>
                <a:prstClr val="black"/>
              </a:solidFill>
              <a:ea typeface="+mn-ea"/>
            </a:endParaRPr>
          </a:p>
        </p:txBody>
      </p:sp>
      <p:sp>
        <p:nvSpPr>
          <p:cNvPr id="7" name="Title 1">
            <a:extLst>
              <a:ext uri="{FF2B5EF4-FFF2-40B4-BE49-F238E27FC236}">
                <a16:creationId xmlns:a16="http://schemas.microsoft.com/office/drawing/2014/main" id="{A00FF8F9-46FC-45C8-9970-CC68FCE438D9}"/>
              </a:ext>
            </a:extLst>
          </p:cNvPr>
          <p:cNvSpPr txBox="1">
            <a:spLocks noGrp="1"/>
          </p:cNvSpPr>
          <p:nvPr>
            <p:ph type="body" sz="quarter" idx="13"/>
          </p:nvPr>
        </p:nvSpPr>
        <p:spPr>
          <a:xfrm>
            <a:off x="573088" y="1530350"/>
            <a:ext cx="8029352" cy="960187"/>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300" b="1" dirty="0"/>
              <a:t>Overview sub-programme performance</a:t>
            </a:r>
          </a:p>
          <a:p>
            <a:pPr marL="342900" indent="-342900">
              <a:buFont typeface="Arial" panose="020B0604020202020204" pitchFamily="34" charset="0"/>
              <a:buChar char="•"/>
            </a:pPr>
            <a:r>
              <a:rPr lang="en-US" sz="1300" dirty="0"/>
              <a:t>Summary of sub-programme achievements for the quarter </a:t>
            </a:r>
          </a:p>
          <a:p>
            <a:pPr marL="342900" indent="-342900">
              <a:buFont typeface="Arial" panose="020B0604020202020204" pitchFamily="34" charset="0"/>
              <a:buChar char="•"/>
            </a:pPr>
            <a:r>
              <a:rPr lang="en-US" sz="1300" dirty="0"/>
              <a:t>Details on areas of partial and non-achievement for the quarter </a:t>
            </a:r>
            <a:endParaRPr lang="en-ZA" sz="1300" dirty="0"/>
          </a:p>
        </p:txBody>
      </p:sp>
    </p:spTree>
    <p:extLst>
      <p:ext uri="{BB962C8B-B14F-4D97-AF65-F5344CB8AC3E}">
        <p14:creationId xmlns:p14="http://schemas.microsoft.com/office/powerpoint/2010/main" val="1638961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633B-ACD9-4021-BB1E-DE860CC812C1}"/>
              </a:ext>
            </a:extLst>
          </p:cNvPr>
          <p:cNvSpPr>
            <a:spLocks noGrp="1"/>
          </p:cNvSpPr>
          <p:nvPr>
            <p:ph type="title"/>
          </p:nvPr>
        </p:nvSpPr>
        <p:spPr>
          <a:xfrm>
            <a:off x="457200" y="162878"/>
            <a:ext cx="8229600" cy="1143000"/>
          </a:xfrm>
        </p:spPr>
        <p:txBody>
          <a:bodyPr/>
          <a:lstStyle/>
          <a:p>
            <a:r>
              <a:rPr lang="en-US" dirty="0"/>
              <a:t>Performance overview per sub-programme</a:t>
            </a:r>
            <a:endParaRPr lang="en-ZA" dirty="0"/>
          </a:p>
        </p:txBody>
      </p:sp>
      <p:sp>
        <p:nvSpPr>
          <p:cNvPr id="4" name="Slide Number Placeholder 3">
            <a:extLst>
              <a:ext uri="{FF2B5EF4-FFF2-40B4-BE49-F238E27FC236}">
                <a16:creationId xmlns:a16="http://schemas.microsoft.com/office/drawing/2014/main" id="{2A7E7979-96FB-424E-ACAB-24FBD11F471E}"/>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16</a:t>
            </a:fld>
            <a:endParaRPr lang="en-US" altLang="en-US" dirty="0">
              <a:solidFill>
                <a:prstClr val="black"/>
              </a:solidFill>
              <a:ea typeface="+mn-ea"/>
            </a:endParaRPr>
          </a:p>
        </p:txBody>
      </p:sp>
      <p:graphicFrame>
        <p:nvGraphicFramePr>
          <p:cNvPr id="5" name="Content Placeholder 6">
            <a:extLst>
              <a:ext uri="{FF2B5EF4-FFF2-40B4-BE49-F238E27FC236}">
                <a16:creationId xmlns:a16="http://schemas.microsoft.com/office/drawing/2014/main" id="{5E4230AF-5FC9-489F-95C6-FE5CF00A4C58}"/>
              </a:ext>
            </a:extLst>
          </p:cNvPr>
          <p:cNvGraphicFramePr>
            <a:graphicFrameLocks/>
          </p:cNvGraphicFramePr>
          <p:nvPr>
            <p:extLst>
              <p:ext uri="{D42A27DB-BD31-4B8C-83A1-F6EECF244321}">
                <p14:modId xmlns:p14="http://schemas.microsoft.com/office/powerpoint/2010/main" val="4182036457"/>
              </p:ext>
            </p:extLst>
          </p:nvPr>
        </p:nvGraphicFramePr>
        <p:xfrm>
          <a:off x="457200" y="912272"/>
          <a:ext cx="8229600" cy="4439867"/>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 5">
            <a:extLst>
              <a:ext uri="{FF2B5EF4-FFF2-40B4-BE49-F238E27FC236}">
                <a16:creationId xmlns:a16="http://schemas.microsoft.com/office/drawing/2014/main" id="{30706C4F-6687-4781-B4D4-744D6F4234CF}"/>
              </a:ext>
            </a:extLst>
          </p:cNvPr>
          <p:cNvGrpSpPr/>
          <p:nvPr/>
        </p:nvGrpSpPr>
        <p:grpSpPr>
          <a:xfrm>
            <a:off x="3264159" y="5560579"/>
            <a:ext cx="2615682" cy="547709"/>
            <a:chOff x="3505200" y="6324600"/>
            <a:chExt cx="2209800" cy="381000"/>
          </a:xfrm>
        </p:grpSpPr>
        <p:sp>
          <p:nvSpPr>
            <p:cNvPr id="7" name="Rectangle 6">
              <a:extLst>
                <a:ext uri="{FF2B5EF4-FFF2-40B4-BE49-F238E27FC236}">
                  <a16:creationId xmlns:a16="http://schemas.microsoft.com/office/drawing/2014/main" id="{6FE2DF2B-ADB7-44CC-924E-CCEBF498236E}"/>
                </a:ext>
              </a:extLst>
            </p:cNvPr>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Achieved</a:t>
              </a:r>
            </a:p>
            <a:p>
              <a:pPr algn="ctr"/>
              <a:r>
                <a:rPr lang="en-ZA" sz="800" b="1" dirty="0">
                  <a:solidFill>
                    <a:schemeClr val="tx1"/>
                  </a:solidFill>
                  <a:latin typeface="Arial" pitchFamily="34" charset="0"/>
                  <a:cs typeface="Arial" pitchFamily="34" charset="0"/>
                </a:rPr>
                <a:t>(from 100%)</a:t>
              </a:r>
            </a:p>
          </p:txBody>
        </p:sp>
        <p:sp>
          <p:nvSpPr>
            <p:cNvPr id="8" name="Rectangle 7">
              <a:extLst>
                <a:ext uri="{FF2B5EF4-FFF2-40B4-BE49-F238E27FC236}">
                  <a16:creationId xmlns:a16="http://schemas.microsoft.com/office/drawing/2014/main" id="{B57AA9E1-6A8D-4229-9FFC-7179619C6D63}"/>
                </a:ext>
              </a:extLst>
            </p:cNvPr>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Partially achieved </a:t>
              </a:r>
            </a:p>
            <a:p>
              <a:pPr algn="ctr"/>
              <a:r>
                <a:rPr lang="en-ZA" sz="800" b="1" dirty="0">
                  <a:solidFill>
                    <a:schemeClr val="tx1"/>
                  </a:solidFill>
                  <a:latin typeface="Arial" pitchFamily="34" charset="0"/>
                  <a:cs typeface="Arial" pitchFamily="34" charset="0"/>
                </a:rPr>
                <a:t>(from 50 to 99%)</a:t>
              </a:r>
            </a:p>
          </p:txBody>
        </p:sp>
        <p:sp>
          <p:nvSpPr>
            <p:cNvPr id="9" name="Rectangle 8">
              <a:extLst>
                <a:ext uri="{FF2B5EF4-FFF2-40B4-BE49-F238E27FC236}">
                  <a16:creationId xmlns:a16="http://schemas.microsoft.com/office/drawing/2014/main" id="{036C0D1C-A811-41A6-B24B-F80285F7833B}"/>
                </a:ext>
              </a:extLst>
            </p:cNvPr>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bg1"/>
                  </a:solidFill>
                  <a:latin typeface="Arial" pitchFamily="34" charset="0"/>
                  <a:cs typeface="Arial" pitchFamily="34" charset="0"/>
                </a:rPr>
                <a:t>Not achieved </a:t>
              </a:r>
            </a:p>
            <a:p>
              <a:pPr algn="ctr"/>
              <a:r>
                <a:rPr lang="en-ZA" sz="800" b="1" dirty="0">
                  <a:solidFill>
                    <a:schemeClr val="bg1"/>
                  </a:solidFill>
                  <a:latin typeface="Arial" pitchFamily="34" charset="0"/>
                  <a:cs typeface="Arial" pitchFamily="34" charset="0"/>
                </a:rPr>
                <a:t>(less than 50%)</a:t>
              </a:r>
            </a:p>
          </p:txBody>
        </p:sp>
      </p:grpSp>
    </p:spTree>
    <p:extLst>
      <p:ext uri="{BB962C8B-B14F-4D97-AF65-F5344CB8AC3E}">
        <p14:creationId xmlns:p14="http://schemas.microsoft.com/office/powerpoint/2010/main" val="1104618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288757" y="33998"/>
            <a:ext cx="8566485" cy="590359"/>
          </a:xfrm>
        </p:spPr>
        <p:txBody>
          <a:bodyPr/>
          <a:lstStyle/>
          <a:p>
            <a:r>
              <a:rPr lang="en-US" dirty="0"/>
              <a:t>Summary of sub-programme achievements for the quarter </a:t>
            </a:r>
            <a:endParaRPr lang="en-ZA" dirty="0"/>
          </a:p>
        </p:txBody>
      </p:sp>
      <p:graphicFrame>
        <p:nvGraphicFramePr>
          <p:cNvPr id="5" name="Table 5">
            <a:extLst>
              <a:ext uri="{FF2B5EF4-FFF2-40B4-BE49-F238E27FC236}">
                <a16:creationId xmlns:a16="http://schemas.microsoft.com/office/drawing/2014/main" id="{2EA4F672-91F6-45C7-B316-7BEA8541B786}"/>
              </a:ext>
            </a:extLst>
          </p:cNvPr>
          <p:cNvGraphicFramePr>
            <a:graphicFrameLocks noGrp="1"/>
          </p:cNvGraphicFramePr>
          <p:nvPr>
            <p:ph idx="1"/>
            <p:extLst>
              <p:ext uri="{D42A27DB-BD31-4B8C-83A1-F6EECF244321}">
                <p14:modId xmlns:p14="http://schemas.microsoft.com/office/powerpoint/2010/main" val="3127059157"/>
              </p:ext>
            </p:extLst>
          </p:nvPr>
        </p:nvGraphicFramePr>
        <p:xfrm>
          <a:off x="288757" y="639800"/>
          <a:ext cx="8602579" cy="5405120"/>
        </p:xfrm>
        <a:graphic>
          <a:graphicData uri="http://schemas.openxmlformats.org/drawingml/2006/table">
            <a:tbl>
              <a:tblPr firstRow="1" bandRow="1">
                <a:tableStyleId>{F5AB1C69-6EDB-4FF4-983F-18BD219EF322}</a:tableStyleId>
              </a:tblPr>
              <a:tblGrid>
                <a:gridCol w="4248187">
                  <a:extLst>
                    <a:ext uri="{9D8B030D-6E8A-4147-A177-3AD203B41FA5}">
                      <a16:colId xmlns:a16="http://schemas.microsoft.com/office/drawing/2014/main" val="555321376"/>
                    </a:ext>
                  </a:extLst>
                </a:gridCol>
                <a:gridCol w="4354392">
                  <a:extLst>
                    <a:ext uri="{9D8B030D-6E8A-4147-A177-3AD203B41FA5}">
                      <a16:colId xmlns:a16="http://schemas.microsoft.com/office/drawing/2014/main" val="146573509"/>
                    </a:ext>
                  </a:extLst>
                </a:gridCol>
              </a:tblGrid>
              <a:tr h="370840">
                <a:tc>
                  <a:txBody>
                    <a:bodyPr/>
                    <a:lstStyle/>
                    <a:p>
                      <a:r>
                        <a:rPr lang="en-US" sz="1400" dirty="0">
                          <a:latin typeface="Arial" panose="020B0604020202020204" pitchFamily="34" charset="0"/>
                          <a:cs typeface="Arial" panose="020B0604020202020204" pitchFamily="34" charset="0"/>
                        </a:rPr>
                        <a:t>Integrated Water Resource Planning</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Water Ecosystems Management</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66379448"/>
                  </a:ext>
                </a:extLst>
              </a:tr>
              <a:tr h="370840">
                <a:tc>
                  <a:txBody>
                    <a:bodyPr/>
                    <a:lstStyle/>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Status report on the implementation of the National Water &amp; Sanitation Master Plan</a:t>
                      </a:r>
                    </a:p>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Status report on the monitoring of reconciliation strategies for Mngeni, Amathole, Orange and Crocodile West</a:t>
                      </a:r>
                    </a:p>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Inception report on climate change risk and vulnerability assessments &amp; adaptation options</a:t>
                      </a:r>
                    </a:p>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Status reports on environmental impact study for Clanwilliam Bulk Conveyance Infrastructure and Lower Coerney Balancing Dam</a:t>
                      </a:r>
                      <a:endParaRPr lang="en-ZA" sz="1400" dirty="0">
                        <a:latin typeface="Arial" panose="020B0604020202020204" pitchFamily="34" charset="0"/>
                        <a:cs typeface="Arial" panose="020B0604020202020204" pitchFamily="34" charset="0"/>
                      </a:endParaRPr>
                    </a:p>
                  </a:txBody>
                  <a:tcPr/>
                </a:tc>
                <a:tc>
                  <a:txBody>
                    <a:bodyPr/>
                    <a:lstStyle/>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Legal notice for the Thukela river system being vetted</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93144437"/>
                  </a:ext>
                </a:extLst>
              </a:tr>
              <a:tr h="370840">
                <a:tc>
                  <a:txBody>
                    <a:bodyPr/>
                    <a:lstStyle/>
                    <a:p>
                      <a:pPr marL="0" algn="l" defTabSz="422041" rtl="0" eaLnBrk="1" latinLnBrk="0" hangingPunct="1"/>
                      <a:r>
                        <a:rPr lang="en-US" sz="1400" b="1" kern="1200" dirty="0">
                          <a:solidFill>
                            <a:schemeClr val="lt1"/>
                          </a:solidFill>
                          <a:latin typeface="Arial" panose="020B0604020202020204" pitchFamily="34" charset="0"/>
                          <a:ea typeface="+mn-ea"/>
                          <a:cs typeface="Arial" panose="020B0604020202020204" pitchFamily="34" charset="0"/>
                        </a:rPr>
                        <a:t>Water Resources &amp; Information Management</a:t>
                      </a:r>
                      <a:endParaRPr lang="en-ZA" sz="1400" b="1" kern="1200" dirty="0">
                        <a:solidFill>
                          <a:schemeClr val="lt1"/>
                        </a:solidFill>
                        <a:latin typeface="Arial" panose="020B0604020202020204" pitchFamily="34" charset="0"/>
                        <a:ea typeface="+mn-ea"/>
                        <a:cs typeface="Arial" panose="020B0604020202020204" pitchFamily="34" charset="0"/>
                      </a:endParaRPr>
                    </a:p>
                  </a:txBody>
                  <a:tcPr>
                    <a:solidFill>
                      <a:schemeClr val="accent3"/>
                    </a:solidFill>
                  </a:tcPr>
                </a:tc>
                <a:tc>
                  <a:txBody>
                    <a:bodyPr/>
                    <a:lstStyle/>
                    <a:p>
                      <a:pPr marL="0" algn="l" defTabSz="422041" rtl="0" eaLnBrk="1" latinLnBrk="0" hangingPunct="1"/>
                      <a:r>
                        <a:rPr lang="en-US" sz="1400" b="1" kern="1200" dirty="0">
                          <a:solidFill>
                            <a:schemeClr val="lt1"/>
                          </a:solidFill>
                          <a:latin typeface="Arial" panose="020B0604020202020204" pitchFamily="34" charset="0"/>
                          <a:ea typeface="+mn-ea"/>
                          <a:cs typeface="Arial" panose="020B0604020202020204" pitchFamily="34" charset="0"/>
                        </a:rPr>
                        <a:t>Water Resources Institutional Oversight</a:t>
                      </a:r>
                      <a:endParaRPr lang="en-ZA" sz="1400" b="1" kern="1200" dirty="0">
                        <a:solidFill>
                          <a:schemeClr val="lt1"/>
                        </a:solidFill>
                        <a:latin typeface="Arial" panose="020B0604020202020204" pitchFamily="34" charset="0"/>
                        <a:ea typeface="+mn-ea"/>
                        <a:cs typeface="Arial" panose="020B0604020202020204" pitchFamily="34" charset="0"/>
                      </a:endParaRPr>
                    </a:p>
                  </a:txBody>
                  <a:tcPr>
                    <a:solidFill>
                      <a:schemeClr val="accent3"/>
                    </a:solidFill>
                  </a:tcPr>
                </a:tc>
                <a:extLst>
                  <a:ext uri="{0D108BD9-81ED-4DB2-BD59-A6C34878D82A}">
                    <a16:rowId xmlns:a16="http://schemas.microsoft.com/office/drawing/2014/main" val="1719433736"/>
                  </a:ext>
                </a:extLst>
              </a:tr>
              <a:tr h="370840">
                <a:tc>
                  <a:txBody>
                    <a:bodyPr/>
                    <a:lstStyle/>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Implemented river eco-status monitoring in 70 rivers</a:t>
                      </a:r>
                    </a:p>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5 water resource monitoring programmes reviewed and maintained</a:t>
                      </a:r>
                    </a:p>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6 water and sanitation information systems maintained</a:t>
                      </a:r>
                    </a:p>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Status report on the development of the National Digitised  Integrated Water and Sanitation Monitoring System design</a:t>
                      </a:r>
                    </a:p>
                    <a:p>
                      <a:pPr marL="285750" indent="-285750" algn="just">
                        <a:buFont typeface="Arial" panose="020B0604020202020204" pitchFamily="34" charset="0"/>
                        <a:buChar char="•"/>
                      </a:pPr>
                      <a:r>
                        <a:rPr lang="en-US" sz="1400" dirty="0">
                          <a:latin typeface="Arial" panose="020B0604020202020204" pitchFamily="34" charset="0"/>
                          <a:cs typeface="Arial" panose="020B0604020202020204" pitchFamily="34" charset="0"/>
                        </a:rPr>
                        <a:t>Bavaria gauging station at 80% completion </a:t>
                      </a:r>
                    </a:p>
                    <a:p>
                      <a:pPr marL="285750" indent="-285750" algn="just">
                        <a:buFont typeface="Arial" panose="020B0604020202020204" pitchFamily="34" charset="0"/>
                        <a:buChar char="•"/>
                      </a:pPr>
                      <a:endParaRPr lang="en-ZA" sz="14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Assessed annual performance plans and quarterly reports for 2 CMAs, TCTA and WRC</a:t>
                      </a:r>
                      <a:endParaRPr lang="en-ZA"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400" dirty="0">
                          <a:latin typeface="Arial" panose="020B0604020202020204" pitchFamily="34" charset="0"/>
                          <a:cs typeface="Arial" panose="020B0604020202020204" pitchFamily="34" charset="0"/>
                        </a:rPr>
                        <a:t>Stakeholder consultation Mzimvubu-Tsitsikamma CMA</a:t>
                      </a:r>
                    </a:p>
                    <a:p>
                      <a:pPr marL="285750" indent="-285750">
                        <a:buFont typeface="Arial" panose="020B0604020202020204" pitchFamily="34" charset="0"/>
                        <a:buChar char="•"/>
                      </a:pPr>
                      <a:r>
                        <a:rPr lang="en-ZA" sz="1400" dirty="0">
                          <a:latin typeface="Arial" panose="020B0604020202020204" pitchFamily="34" charset="0"/>
                          <a:cs typeface="Arial" panose="020B0604020202020204" pitchFamily="34" charset="0"/>
                        </a:rPr>
                        <a:t>Stakeholder consultation for the transformation of Tierport irrigation boards</a:t>
                      </a:r>
                    </a:p>
                  </a:txBody>
                  <a:tcPr/>
                </a:tc>
                <a:extLst>
                  <a:ext uri="{0D108BD9-81ED-4DB2-BD59-A6C34878D82A}">
                    <a16:rowId xmlns:a16="http://schemas.microsoft.com/office/drawing/2014/main" val="2269764792"/>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17</a:t>
            </a:fld>
            <a:endParaRPr lang="en-US" altLang="en-US" dirty="0">
              <a:solidFill>
                <a:prstClr val="black"/>
              </a:solidFill>
              <a:ea typeface="+mn-ea"/>
            </a:endParaRPr>
          </a:p>
        </p:txBody>
      </p:sp>
    </p:spTree>
    <p:extLst>
      <p:ext uri="{BB962C8B-B14F-4D97-AF65-F5344CB8AC3E}">
        <p14:creationId xmlns:p14="http://schemas.microsoft.com/office/powerpoint/2010/main" val="3310397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457200" y="274638"/>
            <a:ext cx="8229600" cy="590359"/>
          </a:xfrm>
        </p:spPr>
        <p:txBody>
          <a:bodyPr/>
          <a:lstStyle/>
          <a:p>
            <a:r>
              <a:rPr lang="en-US" dirty="0"/>
              <a:t>Summary of sub-programme achievements for the quarter </a:t>
            </a:r>
            <a:endParaRPr lang="en-ZA" dirty="0"/>
          </a:p>
        </p:txBody>
      </p:sp>
      <p:graphicFrame>
        <p:nvGraphicFramePr>
          <p:cNvPr id="5" name="Table 5">
            <a:extLst>
              <a:ext uri="{FF2B5EF4-FFF2-40B4-BE49-F238E27FC236}">
                <a16:creationId xmlns:a16="http://schemas.microsoft.com/office/drawing/2014/main" id="{2EA4F672-91F6-45C7-B316-7BEA8541B786}"/>
              </a:ext>
            </a:extLst>
          </p:cNvPr>
          <p:cNvGraphicFramePr>
            <a:graphicFrameLocks noGrp="1"/>
          </p:cNvGraphicFramePr>
          <p:nvPr>
            <p:ph idx="1"/>
            <p:extLst>
              <p:ext uri="{D42A27DB-BD31-4B8C-83A1-F6EECF244321}">
                <p14:modId xmlns:p14="http://schemas.microsoft.com/office/powerpoint/2010/main" val="3129699826"/>
              </p:ext>
            </p:extLst>
          </p:nvPr>
        </p:nvGraphicFramePr>
        <p:xfrm>
          <a:off x="457200" y="1000760"/>
          <a:ext cx="8229600" cy="3661283"/>
        </p:xfrm>
        <a:graphic>
          <a:graphicData uri="http://schemas.openxmlformats.org/drawingml/2006/table">
            <a:tbl>
              <a:tblPr firstRow="1" bandRow="1">
                <a:tableStyleId>{F5AB1C69-6EDB-4FF4-983F-18BD219EF322}</a:tableStyleId>
              </a:tblPr>
              <a:tblGrid>
                <a:gridCol w="3931920">
                  <a:extLst>
                    <a:ext uri="{9D8B030D-6E8A-4147-A177-3AD203B41FA5}">
                      <a16:colId xmlns:a16="http://schemas.microsoft.com/office/drawing/2014/main" val="555321376"/>
                    </a:ext>
                  </a:extLst>
                </a:gridCol>
                <a:gridCol w="4297680">
                  <a:extLst>
                    <a:ext uri="{9D8B030D-6E8A-4147-A177-3AD203B41FA5}">
                      <a16:colId xmlns:a16="http://schemas.microsoft.com/office/drawing/2014/main" val="146573509"/>
                    </a:ext>
                  </a:extLst>
                </a:gridCol>
              </a:tblGrid>
              <a:tr h="370840">
                <a:tc>
                  <a:txBody>
                    <a:bodyPr/>
                    <a:lstStyle/>
                    <a:p>
                      <a:r>
                        <a:rPr lang="en-US" dirty="0">
                          <a:latin typeface="Arial" panose="020B0604020202020204" pitchFamily="34" charset="0"/>
                          <a:cs typeface="Arial" panose="020B0604020202020204" pitchFamily="34" charset="0"/>
                        </a:rPr>
                        <a:t>Water Resources Infrastructure Management</a:t>
                      </a:r>
                      <a:endParaRPr lang="en-ZA"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Water Resources Regulation </a:t>
                      </a:r>
                      <a:endParaRPr lang="en-ZA"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66379448"/>
                  </a:ext>
                </a:extLst>
              </a:tr>
              <a:tr h="370840">
                <a:tc>
                  <a:txBody>
                    <a:bodyPr/>
                    <a:lstStyle/>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2 bulk raw water projects under construction (Hazelmere and Mzimvubu advance works) </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81 maintenance projects completed as planned</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96 unscheduled maintenance projects completed</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Bloemhof Dam and Stompdrift Dam safety evaluation completed </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Nkadimeng Dam and Marico Bosveld Dam rehabilitation projects under construction</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Adherence to water supply agreements / authorisations and operating rules at 213%</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27 job opportunities created through implementing operations of water resources infrastructure projects</a:t>
                      </a:r>
                      <a:endParaRPr lang="en-ZA" sz="1300" dirty="0">
                        <a:latin typeface="Arial" panose="020B0604020202020204" pitchFamily="34" charset="0"/>
                        <a:cs typeface="Arial" panose="020B0604020202020204" pitchFamily="34" charset="0"/>
                      </a:endParaRPr>
                    </a:p>
                  </a:txBody>
                  <a:tcPr/>
                </a:tc>
                <a:tc>
                  <a:txBody>
                    <a:bodyPr/>
                    <a:lstStyle/>
                    <a:p>
                      <a:pPr marL="285750" indent="-285750" algn="just">
                        <a:buFont typeface="Arial" panose="020B0604020202020204" pitchFamily="34" charset="0"/>
                        <a:buChar char="•"/>
                      </a:pPr>
                      <a:r>
                        <a:rPr lang="en-ZA" sz="1300" dirty="0">
                          <a:latin typeface="Arial" panose="020B0604020202020204" pitchFamily="34" charset="0"/>
                          <a:cs typeface="Arial" panose="020B0604020202020204" pitchFamily="34" charset="0"/>
                        </a:rPr>
                        <a:t>Resource directed measures monitoring framework </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An assessment report for Upper Olifant catchment drafted for Mine Water.</a:t>
                      </a:r>
                    </a:p>
                    <a:p>
                      <a:pPr marL="285750" indent="-285750" algn="just">
                        <a:buFont typeface="Arial" panose="020B0604020202020204" pitchFamily="34" charset="0"/>
                        <a:buChar char="•"/>
                      </a:pPr>
                      <a:r>
                        <a:rPr lang="en-ZA" sz="1300" dirty="0">
                          <a:latin typeface="Arial" panose="020B0604020202020204" pitchFamily="34" charset="0"/>
                          <a:cs typeface="Arial" panose="020B0604020202020204" pitchFamily="34" charset="0"/>
                        </a:rPr>
                        <a:t>Catchment vision report for Mzimvubu-Tsitsikama developed</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Updated the existing waste discharge charge strategy </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2022/23 Water Research Levy approved </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133% applications for water use authorisation finalised within applicable period</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75 of reported non-compliant cases investigated</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150 wastewater systems monitored against the regulatory requirements</a:t>
                      </a:r>
                    </a:p>
                  </a:txBody>
                  <a:tcPr/>
                </a:tc>
                <a:extLst>
                  <a:ext uri="{0D108BD9-81ED-4DB2-BD59-A6C34878D82A}">
                    <a16:rowId xmlns:a16="http://schemas.microsoft.com/office/drawing/2014/main" val="4193144437"/>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18</a:t>
            </a:fld>
            <a:endParaRPr lang="en-US" altLang="en-US" dirty="0">
              <a:solidFill>
                <a:prstClr val="black"/>
              </a:solidFill>
              <a:ea typeface="+mn-ea"/>
            </a:endParaRPr>
          </a:p>
        </p:txBody>
      </p:sp>
    </p:spTree>
    <p:extLst>
      <p:ext uri="{BB962C8B-B14F-4D97-AF65-F5344CB8AC3E}">
        <p14:creationId xmlns:p14="http://schemas.microsoft.com/office/powerpoint/2010/main" val="706021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457200" y="101918"/>
            <a:ext cx="8229600" cy="813030"/>
          </a:xfrm>
        </p:spPr>
        <p:txBody>
          <a:bodyPr/>
          <a:lstStyle/>
          <a:p>
            <a:r>
              <a:rPr lang="en-US" dirty="0"/>
              <a:t>Details on areas of partial and non-achievement for the quarter </a:t>
            </a:r>
            <a:endParaRPr lang="en-ZA" dirty="0"/>
          </a:p>
        </p:txBody>
      </p:sp>
      <p:graphicFrame>
        <p:nvGraphicFramePr>
          <p:cNvPr id="5" name="Table 5">
            <a:extLst>
              <a:ext uri="{FF2B5EF4-FFF2-40B4-BE49-F238E27FC236}">
                <a16:creationId xmlns:a16="http://schemas.microsoft.com/office/drawing/2014/main" id="{8D3220AA-2AAE-49B9-BBC3-E39CA841A74E}"/>
              </a:ext>
            </a:extLst>
          </p:cNvPr>
          <p:cNvGraphicFramePr>
            <a:graphicFrameLocks noGrp="1"/>
          </p:cNvGraphicFramePr>
          <p:nvPr>
            <p:ph idx="1"/>
            <p:extLst>
              <p:ext uri="{D42A27DB-BD31-4B8C-83A1-F6EECF244321}">
                <p14:modId xmlns:p14="http://schemas.microsoft.com/office/powerpoint/2010/main" val="2707343730"/>
              </p:ext>
            </p:extLst>
          </p:nvPr>
        </p:nvGraphicFramePr>
        <p:xfrm>
          <a:off x="457200" y="989257"/>
          <a:ext cx="8229596" cy="4696709"/>
        </p:xfrm>
        <a:graphic>
          <a:graphicData uri="http://schemas.openxmlformats.org/drawingml/2006/table">
            <a:tbl>
              <a:tblPr firstRow="1" bandRow="1">
                <a:tableStyleId>{F5AB1C69-6EDB-4FF4-983F-18BD219EF322}</a:tableStyleId>
              </a:tblPr>
              <a:tblGrid>
                <a:gridCol w="599440">
                  <a:extLst>
                    <a:ext uri="{9D8B030D-6E8A-4147-A177-3AD203B41FA5}">
                      <a16:colId xmlns:a16="http://schemas.microsoft.com/office/drawing/2014/main" val="2322553573"/>
                    </a:ext>
                  </a:extLst>
                </a:gridCol>
                <a:gridCol w="1300480">
                  <a:extLst>
                    <a:ext uri="{9D8B030D-6E8A-4147-A177-3AD203B41FA5}">
                      <a16:colId xmlns:a16="http://schemas.microsoft.com/office/drawing/2014/main" val="3597002400"/>
                    </a:ext>
                  </a:extLst>
                </a:gridCol>
                <a:gridCol w="1473200">
                  <a:extLst>
                    <a:ext uri="{9D8B030D-6E8A-4147-A177-3AD203B41FA5}">
                      <a16:colId xmlns:a16="http://schemas.microsoft.com/office/drawing/2014/main" val="9407498"/>
                    </a:ext>
                  </a:extLst>
                </a:gridCol>
                <a:gridCol w="1483358">
                  <a:extLst>
                    <a:ext uri="{9D8B030D-6E8A-4147-A177-3AD203B41FA5}">
                      <a16:colId xmlns:a16="http://schemas.microsoft.com/office/drawing/2014/main" val="3505498746"/>
                    </a:ext>
                  </a:extLst>
                </a:gridCol>
                <a:gridCol w="1412242">
                  <a:extLst>
                    <a:ext uri="{9D8B030D-6E8A-4147-A177-3AD203B41FA5}">
                      <a16:colId xmlns:a16="http://schemas.microsoft.com/office/drawing/2014/main" val="3707530530"/>
                    </a:ext>
                  </a:extLst>
                </a:gridCol>
                <a:gridCol w="1960876">
                  <a:extLst>
                    <a:ext uri="{9D8B030D-6E8A-4147-A177-3AD203B41FA5}">
                      <a16:colId xmlns:a16="http://schemas.microsoft.com/office/drawing/2014/main" val="3180204008"/>
                    </a:ext>
                  </a:extLst>
                </a:gridCol>
              </a:tblGrid>
              <a:tr h="520949">
                <a:tc gridSpan="2">
                  <a:txBody>
                    <a:bodyPr/>
                    <a:lstStyle/>
                    <a:p>
                      <a:pPr algn="l"/>
                      <a:r>
                        <a:rPr lang="en-US" sz="1200" dirty="0">
                          <a:latin typeface="Arial" panose="020B0604020202020204" pitchFamily="34" charset="0"/>
                          <a:cs typeface="Arial" panose="020B0604020202020204" pitchFamily="34" charset="0"/>
                        </a:rPr>
                        <a:t>Performance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sz="1100" dirty="0">
                        <a:latin typeface="Arial" panose="020B0604020202020204" pitchFamily="34" charset="0"/>
                        <a:cs typeface="Arial" panose="020B0604020202020204" pitchFamily="34" charset="0"/>
                      </a:endParaRPr>
                    </a:p>
                  </a:txBody>
                  <a:tcPr/>
                </a:tc>
                <a:tc>
                  <a:txBody>
                    <a:bodyPr/>
                    <a:lstStyle/>
                    <a:p>
                      <a:pPr algn="l"/>
                      <a:r>
                        <a:rPr lang="en-US" sz="1200" dirty="0">
                          <a:latin typeface="Arial" panose="020B0604020202020204" pitchFamily="34" charset="0"/>
                          <a:cs typeface="Arial" panose="020B0604020202020204" pitchFamily="34" charset="0"/>
                        </a:rPr>
                        <a:t>2022/23 Q1 target</a:t>
                      </a:r>
                      <a:endParaRPr lang="en-ZA" sz="1200" dirty="0">
                        <a:latin typeface="Arial" panose="020B0604020202020204" pitchFamily="34" charset="0"/>
                        <a:cs typeface="Arial" panose="020B0604020202020204" pitchFamily="34" charset="0"/>
                      </a:endParaRPr>
                    </a:p>
                  </a:txBody>
                  <a:tcPr/>
                </a:tc>
                <a:tc>
                  <a:txBody>
                    <a:bodyPr/>
                    <a:lstStyle/>
                    <a:p>
                      <a:pPr algn="l"/>
                      <a:r>
                        <a:rPr lang="en-US" sz="1200" dirty="0">
                          <a:latin typeface="Arial" panose="020B0604020202020204" pitchFamily="34" charset="0"/>
                          <a:cs typeface="Arial" panose="020B0604020202020204" pitchFamily="34" charset="0"/>
                        </a:rPr>
                        <a:t>2021/22 Q1 achievement</a:t>
                      </a:r>
                      <a:endParaRPr lang="en-ZA" sz="1200" dirty="0">
                        <a:latin typeface="Arial" panose="020B0604020202020204" pitchFamily="34" charset="0"/>
                        <a:cs typeface="Arial" panose="020B0604020202020204" pitchFamily="34" charset="0"/>
                      </a:endParaRPr>
                    </a:p>
                  </a:txBody>
                  <a:tcPr/>
                </a:tc>
                <a:tc>
                  <a:txBody>
                    <a:bodyPr/>
                    <a:lstStyle/>
                    <a:p>
                      <a:pPr algn="l"/>
                      <a:r>
                        <a:rPr lang="en-US" sz="1200" dirty="0">
                          <a:latin typeface="Arial" panose="020B0604020202020204" pitchFamily="34" charset="0"/>
                          <a:cs typeface="Arial" panose="020B0604020202020204" pitchFamily="34" charset="0"/>
                        </a:rPr>
                        <a:t>Deviation from Q1 target</a:t>
                      </a:r>
                      <a:endParaRPr lang="en-ZA" sz="1200" dirty="0">
                        <a:latin typeface="Arial" panose="020B0604020202020204" pitchFamily="34" charset="0"/>
                        <a:cs typeface="Arial" panose="020B0604020202020204" pitchFamily="34" charset="0"/>
                      </a:endParaRPr>
                    </a:p>
                  </a:txBody>
                  <a:tcPr/>
                </a:tc>
                <a:tc>
                  <a:txBody>
                    <a:bodyPr/>
                    <a:lstStyle/>
                    <a:p>
                      <a:pPr algn="l"/>
                      <a:r>
                        <a:rPr lang="en-US" sz="1200" dirty="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18124893"/>
                  </a:ext>
                </a:extLst>
              </a:tr>
              <a:tr h="248071">
                <a:tc gridSpan="6">
                  <a:txBody>
                    <a:bodyPr/>
                    <a:lstStyle/>
                    <a:p>
                      <a:pPr algn="l"/>
                      <a:r>
                        <a:rPr lang="en-US" sz="1400" b="1" dirty="0">
                          <a:latin typeface="Arial" panose="020B0604020202020204" pitchFamily="34" charset="0"/>
                          <a:cs typeface="Arial" panose="020B0604020202020204" pitchFamily="34" charset="0"/>
                        </a:rPr>
                        <a:t>Water Resources Policy &amp; Strategy</a:t>
                      </a:r>
                      <a:endParaRPr lang="en-ZA" sz="1400" b="1" dirty="0">
                        <a:latin typeface="Arial" panose="020B0604020202020204" pitchFamily="34" charset="0"/>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pPr algn="ctr"/>
                      <a:endParaRPr lang="en-ZA"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93255710"/>
                  </a:ext>
                </a:extLst>
              </a:tr>
              <a:tr h="657388">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5.1.1</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National Water Act Amendment Bill developed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Submit the Water Services Amendment Bill to clusters for approval to publish for public comments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SEIAS report submitted to Presidency and preliminary certification is issued.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NWA amendment Bill not submitted to Clusters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not met </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OCSLA feedback required a revision of certain issues in the Bill</a:t>
                      </a:r>
                    </a:p>
                  </a:txBody>
                  <a:tcPr/>
                </a:tc>
                <a:extLst>
                  <a:ext uri="{0D108BD9-81ED-4DB2-BD59-A6C34878D82A}">
                    <a16:rowId xmlns:a16="http://schemas.microsoft.com/office/drawing/2014/main" val="2024620689"/>
                  </a:ext>
                </a:extLst>
              </a:tr>
              <a:tr h="952721">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5.1.2</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National Water Resources Strategy Edition 3 (NWRS-3) developed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Conduct 60 days public consultations on the NWRS3 version 1</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A gazette notice prepared and approved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Gazette not published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not met </a:t>
                      </a:r>
                    </a:p>
                    <a:p>
                      <a:pPr marL="0" algn="l" defTabSz="422041" rtl="0" eaLnBrk="1" latinLnBrk="0" hangingPunct="1"/>
                      <a:endParaRPr lang="en-ZA" sz="500" kern="1200" dirty="0">
                        <a:solidFill>
                          <a:schemeClr val="dk1"/>
                        </a:solidFill>
                        <a:highlight>
                          <a:srgbClr val="FFFF00"/>
                        </a:highlight>
                        <a:latin typeface="Arial" panose="020B0604020202020204" pitchFamily="34" charset="0"/>
                        <a:ea typeface="+mn-ea"/>
                        <a:cs typeface="Arial" panose="020B0604020202020204" pitchFamily="34" charset="0"/>
                      </a:endParaRPr>
                    </a:p>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Finalisation of the procurement processes</a:t>
                      </a:r>
                    </a:p>
                  </a:txBody>
                  <a:tcPr/>
                </a:tc>
                <a:extLst>
                  <a:ext uri="{0D108BD9-81ED-4DB2-BD59-A6C34878D82A}">
                    <a16:rowId xmlns:a16="http://schemas.microsoft.com/office/drawing/2014/main" val="3752339753"/>
                  </a:ext>
                </a:extLst>
              </a:tr>
              <a:tr h="259238">
                <a:tc gridSpan="6">
                  <a:txBody>
                    <a:bodyPr/>
                    <a:lstStyle/>
                    <a:p>
                      <a:pPr marL="0" marR="0" lvl="0" indent="0" algn="l" defTabSz="422041"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Arial" panose="020B0604020202020204" pitchFamily="34" charset="0"/>
                          <a:ea typeface="+mn-ea"/>
                          <a:cs typeface="Arial" panose="020B0604020202020204" pitchFamily="34" charset="0"/>
                        </a:rPr>
                        <a:t>Water Resources Institutional Oversight</a:t>
                      </a:r>
                      <a:endParaRPr lang="en-ZA" sz="1400" b="1"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l"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ctr"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ctr"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ctr"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l"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736690579"/>
                  </a:ext>
                </a:extLst>
              </a:tr>
              <a:tr h="657388">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6.2.3</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National Water Resources Infrastructure Agency gazetted for establishment</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Cabinet memo prepared for Cabinet</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Draft Cabinet memo prepared </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Cabinet memo not approved</a:t>
                      </a: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not met </a:t>
                      </a:r>
                    </a:p>
                    <a:p>
                      <a:pPr marL="0" algn="l" defTabSz="422041" rtl="0" eaLnBrk="1" latinLnBrk="0" hangingPunct="1"/>
                      <a:endParaRPr lang="en-ZA" sz="500" kern="1200" dirty="0">
                        <a:solidFill>
                          <a:schemeClr val="dk1"/>
                        </a:solidFill>
                        <a:highlight>
                          <a:srgbClr val="FFFF00"/>
                        </a:highlight>
                        <a:latin typeface="Arial" panose="020B0604020202020204" pitchFamily="34" charset="0"/>
                        <a:ea typeface="+mn-ea"/>
                        <a:cs typeface="Arial" panose="020B0604020202020204" pitchFamily="34" charset="0"/>
                      </a:endParaRPr>
                    </a:p>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Cabinet memo not approved</a:t>
                      </a:r>
                    </a:p>
                    <a:p>
                      <a:pPr marL="0" algn="l"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925348817"/>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19</a:t>
            </a:fld>
            <a:endParaRPr lang="en-US" altLang="en-US" dirty="0">
              <a:solidFill>
                <a:prstClr val="black"/>
              </a:solidFill>
              <a:ea typeface="+mn-ea"/>
            </a:endParaRPr>
          </a:p>
        </p:txBody>
      </p:sp>
    </p:spTree>
    <p:extLst>
      <p:ext uri="{BB962C8B-B14F-4D97-AF65-F5344CB8AC3E}">
        <p14:creationId xmlns:p14="http://schemas.microsoft.com/office/powerpoint/2010/main" val="191666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4153-8A9F-4577-99AF-7225330929C6}"/>
              </a:ext>
            </a:extLst>
          </p:cNvPr>
          <p:cNvSpPr>
            <a:spLocks noGrp="1"/>
          </p:cNvSpPr>
          <p:nvPr>
            <p:ph type="title"/>
          </p:nvPr>
        </p:nvSpPr>
        <p:spPr/>
        <p:txBody>
          <a:bodyPr/>
          <a:lstStyle/>
          <a:p>
            <a:r>
              <a:rPr lang="en-US" dirty="0"/>
              <a:t>Contents</a:t>
            </a:r>
            <a:endParaRPr lang="en-ZA" dirty="0"/>
          </a:p>
        </p:txBody>
      </p:sp>
      <p:sp>
        <p:nvSpPr>
          <p:cNvPr id="3" name="Content Placeholder 2">
            <a:extLst>
              <a:ext uri="{FF2B5EF4-FFF2-40B4-BE49-F238E27FC236}">
                <a16:creationId xmlns:a16="http://schemas.microsoft.com/office/drawing/2014/main" id="{93C39A3C-AF5E-4E7C-8A78-01D8E73A3C80}"/>
              </a:ext>
            </a:extLst>
          </p:cNvPr>
          <p:cNvSpPr>
            <a:spLocks noGrp="1"/>
          </p:cNvSpPr>
          <p:nvPr>
            <p:ph idx="1"/>
          </p:nvPr>
        </p:nvSpPr>
        <p:spPr>
          <a:xfrm>
            <a:off x="556260" y="846138"/>
            <a:ext cx="8229600" cy="3234343"/>
          </a:xfrm>
        </p:spPr>
        <p:txBody>
          <a:bodyPr/>
          <a:lstStyle/>
          <a:p>
            <a:r>
              <a:rPr lang="en-US" sz="1600" dirty="0"/>
              <a:t>Purpose……………………………………………………………………………………….3</a:t>
            </a:r>
          </a:p>
          <a:p>
            <a:endParaRPr lang="en-US" sz="800" dirty="0">
              <a:solidFill>
                <a:srgbClr val="FF0000"/>
              </a:solidFill>
            </a:endParaRPr>
          </a:p>
          <a:p>
            <a:r>
              <a:rPr lang="en-ZA" sz="1600" dirty="0"/>
              <a:t>Part A: Executive summary………………………………………………………………..4-6</a:t>
            </a:r>
          </a:p>
          <a:p>
            <a:endParaRPr lang="en-ZA" sz="800" dirty="0"/>
          </a:p>
          <a:p>
            <a:r>
              <a:rPr lang="en-ZA" sz="1600" dirty="0"/>
              <a:t>Part B: Overview of non-financial performance ….………………………...…..…..…8-28</a:t>
            </a:r>
          </a:p>
          <a:p>
            <a:endParaRPr lang="en-ZA" sz="800" dirty="0"/>
          </a:p>
          <a:p>
            <a:r>
              <a:rPr lang="en-ZA" sz="1600" dirty="0"/>
              <a:t>Part C: Overview of financial performance............................................................29-44</a:t>
            </a:r>
          </a:p>
          <a:p>
            <a:endParaRPr lang="en-ZA" sz="800" dirty="0"/>
          </a:p>
          <a:p>
            <a:r>
              <a:rPr lang="en-ZA" sz="1600" dirty="0"/>
              <a:t>Part D: Overview of financial recovery plan..........................................................46-61</a:t>
            </a:r>
          </a:p>
          <a:p>
            <a:endParaRPr lang="en-ZA" sz="800" dirty="0"/>
          </a:p>
          <a:p>
            <a:pPr algn="just"/>
            <a:r>
              <a:rPr lang="en-ZA" sz="1600" dirty="0"/>
              <a:t>Part E: Appendix with additional slides on </a:t>
            </a:r>
            <a:r>
              <a:rPr lang="en-US" sz="1600" dirty="0"/>
              <a:t>details of water services infrastructure development grants per project/ water services authority/ benefitting municipalities</a:t>
            </a:r>
            <a:r>
              <a:rPr lang="en-ZA" sz="1600" dirty="0"/>
              <a:t>........................................................................................................65-88</a:t>
            </a:r>
            <a:endParaRPr lang="en-ZA" sz="800" dirty="0">
              <a:solidFill>
                <a:srgbClr val="FF0000"/>
              </a:solidFill>
            </a:endParaRPr>
          </a:p>
          <a:p>
            <a:pPr marL="0" indent="0">
              <a:buNone/>
            </a:pPr>
            <a:endParaRPr lang="en-ZA" sz="1600" dirty="0">
              <a:solidFill>
                <a:srgbClr val="FF0000"/>
              </a:solidFill>
            </a:endParaRPr>
          </a:p>
        </p:txBody>
      </p:sp>
      <p:sp>
        <p:nvSpPr>
          <p:cNvPr id="4" name="Slide Number Placeholder 3">
            <a:extLst>
              <a:ext uri="{FF2B5EF4-FFF2-40B4-BE49-F238E27FC236}">
                <a16:creationId xmlns:a16="http://schemas.microsoft.com/office/drawing/2014/main" id="{260477A1-E0C9-42E2-BEDF-9CFF991989BA}"/>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a:t>
            </a:fld>
            <a:endParaRPr lang="en-US" altLang="en-US" dirty="0">
              <a:solidFill>
                <a:prstClr val="black"/>
              </a:solidFill>
              <a:ea typeface="+mn-ea"/>
            </a:endParaRPr>
          </a:p>
        </p:txBody>
      </p:sp>
    </p:spTree>
    <p:extLst>
      <p:ext uri="{BB962C8B-B14F-4D97-AF65-F5344CB8AC3E}">
        <p14:creationId xmlns:p14="http://schemas.microsoft.com/office/powerpoint/2010/main" val="291266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101601" y="110478"/>
            <a:ext cx="8788398" cy="623453"/>
          </a:xfrm>
        </p:spPr>
        <p:txBody>
          <a:bodyPr/>
          <a:lstStyle/>
          <a:p>
            <a:r>
              <a:rPr lang="en-US" dirty="0"/>
              <a:t>Details on areas of partial and non-achievement for the quarter </a:t>
            </a:r>
            <a:endParaRPr lang="en-ZA" dirty="0"/>
          </a:p>
        </p:txBody>
      </p:sp>
      <p:graphicFrame>
        <p:nvGraphicFramePr>
          <p:cNvPr id="5" name="Table 5">
            <a:extLst>
              <a:ext uri="{FF2B5EF4-FFF2-40B4-BE49-F238E27FC236}">
                <a16:creationId xmlns:a16="http://schemas.microsoft.com/office/drawing/2014/main" id="{8D3220AA-2AAE-49B9-BBC3-E39CA841A74E}"/>
              </a:ext>
            </a:extLst>
          </p:cNvPr>
          <p:cNvGraphicFramePr>
            <a:graphicFrameLocks noGrp="1"/>
          </p:cNvGraphicFramePr>
          <p:nvPr>
            <p:ph idx="1"/>
            <p:extLst>
              <p:ext uri="{D42A27DB-BD31-4B8C-83A1-F6EECF244321}">
                <p14:modId xmlns:p14="http://schemas.microsoft.com/office/powerpoint/2010/main" val="2056453367"/>
              </p:ext>
            </p:extLst>
          </p:nvPr>
        </p:nvGraphicFramePr>
        <p:xfrm>
          <a:off x="132080" y="1132841"/>
          <a:ext cx="8788399" cy="3032760"/>
        </p:xfrm>
        <a:graphic>
          <a:graphicData uri="http://schemas.openxmlformats.org/drawingml/2006/table">
            <a:tbl>
              <a:tblPr firstRow="1" bandRow="1">
                <a:tableStyleId>{F5AB1C69-6EDB-4FF4-983F-18BD219EF322}</a:tableStyleId>
              </a:tblPr>
              <a:tblGrid>
                <a:gridCol w="758257">
                  <a:extLst>
                    <a:ext uri="{9D8B030D-6E8A-4147-A177-3AD203B41FA5}">
                      <a16:colId xmlns:a16="http://schemas.microsoft.com/office/drawing/2014/main" val="2322553573"/>
                    </a:ext>
                  </a:extLst>
                </a:gridCol>
                <a:gridCol w="1661266">
                  <a:extLst>
                    <a:ext uri="{9D8B030D-6E8A-4147-A177-3AD203B41FA5}">
                      <a16:colId xmlns:a16="http://schemas.microsoft.com/office/drawing/2014/main" val="3597002400"/>
                    </a:ext>
                  </a:extLst>
                </a:gridCol>
                <a:gridCol w="1063289">
                  <a:extLst>
                    <a:ext uri="{9D8B030D-6E8A-4147-A177-3AD203B41FA5}">
                      <a16:colId xmlns:a16="http://schemas.microsoft.com/office/drawing/2014/main" val="1635548645"/>
                    </a:ext>
                  </a:extLst>
                </a:gridCol>
                <a:gridCol w="1159531">
                  <a:extLst>
                    <a:ext uri="{9D8B030D-6E8A-4147-A177-3AD203B41FA5}">
                      <a16:colId xmlns:a16="http://schemas.microsoft.com/office/drawing/2014/main" val="4233933239"/>
                    </a:ext>
                  </a:extLst>
                </a:gridCol>
                <a:gridCol w="1333769">
                  <a:extLst>
                    <a:ext uri="{9D8B030D-6E8A-4147-A177-3AD203B41FA5}">
                      <a16:colId xmlns:a16="http://schemas.microsoft.com/office/drawing/2014/main" val="4210002280"/>
                    </a:ext>
                  </a:extLst>
                </a:gridCol>
                <a:gridCol w="2812287">
                  <a:extLst>
                    <a:ext uri="{9D8B030D-6E8A-4147-A177-3AD203B41FA5}">
                      <a16:colId xmlns:a16="http://schemas.microsoft.com/office/drawing/2014/main" val="2039502276"/>
                    </a:ext>
                  </a:extLst>
                </a:gridCol>
              </a:tblGrid>
              <a:tr h="449859">
                <a:tc gridSpan="2">
                  <a:txBody>
                    <a:bodyPr/>
                    <a:lstStyle/>
                    <a:p>
                      <a:pPr algn="l"/>
                      <a:r>
                        <a:rPr lang="en-US" sz="1200" dirty="0">
                          <a:latin typeface="Arial" panose="020B0604020202020204" pitchFamily="34" charset="0"/>
                          <a:cs typeface="Arial" panose="020B0604020202020204" pitchFamily="34" charset="0"/>
                        </a:rPr>
                        <a:t>Performance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sz="1100" dirty="0">
                        <a:latin typeface="Arial" panose="020B0604020202020204" pitchFamily="34" charset="0"/>
                        <a:cs typeface="Arial" panose="020B0604020202020204" pitchFamily="34" charset="0"/>
                      </a:endParaRPr>
                    </a:p>
                  </a:txBody>
                  <a:tcPr/>
                </a:tc>
                <a:tc>
                  <a:txBody>
                    <a:bodyPr/>
                    <a:lstStyle/>
                    <a:p>
                      <a:pPr algn="l"/>
                      <a:r>
                        <a:rPr lang="en-US" sz="1200" dirty="0">
                          <a:latin typeface="Arial" panose="020B0604020202020204" pitchFamily="34" charset="0"/>
                          <a:cs typeface="Arial" panose="020B0604020202020204" pitchFamily="34" charset="0"/>
                        </a:rPr>
                        <a:t>2022/23 Q1 target</a:t>
                      </a:r>
                      <a:endParaRPr lang="en-ZA" sz="1200" dirty="0">
                        <a:latin typeface="Arial" panose="020B0604020202020204" pitchFamily="34" charset="0"/>
                        <a:cs typeface="Arial" panose="020B0604020202020204" pitchFamily="34" charset="0"/>
                      </a:endParaRPr>
                    </a:p>
                  </a:txBody>
                  <a:tcPr/>
                </a:tc>
                <a:tc>
                  <a:txBody>
                    <a:bodyPr/>
                    <a:lstStyle/>
                    <a:p>
                      <a:pPr algn="l"/>
                      <a:r>
                        <a:rPr lang="en-US" sz="1200" dirty="0">
                          <a:latin typeface="Arial" panose="020B0604020202020204" pitchFamily="34" charset="0"/>
                          <a:cs typeface="Arial" panose="020B0604020202020204" pitchFamily="34" charset="0"/>
                        </a:rPr>
                        <a:t>2021/22 Q1 achievement</a:t>
                      </a:r>
                      <a:endParaRPr lang="en-ZA" sz="1200" dirty="0">
                        <a:latin typeface="Arial" panose="020B0604020202020204" pitchFamily="34" charset="0"/>
                        <a:cs typeface="Arial" panose="020B0604020202020204" pitchFamily="34" charset="0"/>
                      </a:endParaRPr>
                    </a:p>
                  </a:txBody>
                  <a:tcPr/>
                </a:tc>
                <a:tc>
                  <a:txBody>
                    <a:bodyPr/>
                    <a:lstStyle/>
                    <a:p>
                      <a:pPr algn="l"/>
                      <a:r>
                        <a:rPr lang="en-US" sz="1200" dirty="0">
                          <a:latin typeface="Arial" panose="020B0604020202020204" pitchFamily="34" charset="0"/>
                          <a:cs typeface="Arial" panose="020B0604020202020204" pitchFamily="34" charset="0"/>
                        </a:rPr>
                        <a:t>Deviation from Q1 target</a:t>
                      </a:r>
                      <a:endParaRPr lang="en-ZA" sz="1200" dirty="0">
                        <a:latin typeface="Arial" panose="020B0604020202020204" pitchFamily="34" charset="0"/>
                        <a:cs typeface="Arial" panose="020B0604020202020204" pitchFamily="34" charset="0"/>
                      </a:endParaRPr>
                    </a:p>
                  </a:txBody>
                  <a:tcPr/>
                </a:tc>
                <a:tc>
                  <a:txBody>
                    <a:bodyPr/>
                    <a:lstStyle/>
                    <a:p>
                      <a:pPr algn="l"/>
                      <a:r>
                        <a:rPr lang="en-US" sz="1200" dirty="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18124893"/>
                  </a:ext>
                </a:extLst>
              </a:tr>
              <a:tr h="281019">
                <a:tc gridSpan="6">
                  <a:txBody>
                    <a:bodyPr/>
                    <a:lstStyle/>
                    <a:p>
                      <a:pPr algn="l"/>
                      <a:r>
                        <a:rPr lang="en-US" sz="1400" b="1" dirty="0">
                          <a:latin typeface="Arial" panose="020B0604020202020204" pitchFamily="34" charset="0"/>
                          <a:cs typeface="Arial" panose="020B0604020202020204" pitchFamily="34" charset="0"/>
                        </a:rPr>
                        <a:t>Water Resources Infrastructure Management</a:t>
                      </a:r>
                      <a:endParaRPr lang="en-ZA" sz="1400" b="1" dirty="0">
                        <a:latin typeface="Arial" panose="020B0604020202020204" pitchFamily="34" charset="0"/>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420799645"/>
                  </a:ext>
                </a:extLst>
              </a:tr>
              <a:tr h="567678">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3.5.5</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Number of </a:t>
                      </a:r>
                      <a:r>
                        <a:rPr lang="en-ZA" sz="1200" kern="1200" noProof="0" dirty="0">
                          <a:solidFill>
                            <a:schemeClr val="dk1"/>
                          </a:solidFill>
                          <a:latin typeface="Arial" panose="020B0604020202020204" pitchFamily="34" charset="0"/>
                          <a:ea typeface="+mn-ea"/>
                          <a:cs typeface="Arial" panose="020B0604020202020204" pitchFamily="34" charset="0"/>
                        </a:rPr>
                        <a:t>kilometres</a:t>
                      </a:r>
                      <a:r>
                        <a:rPr lang="en-US" sz="1200" kern="1200" dirty="0">
                          <a:solidFill>
                            <a:schemeClr val="dk1"/>
                          </a:solidFill>
                          <a:latin typeface="Arial" panose="020B0604020202020204" pitchFamily="34" charset="0"/>
                          <a:ea typeface="+mn-ea"/>
                          <a:cs typeface="Arial" panose="020B0604020202020204" pitchFamily="34" charset="0"/>
                        </a:rPr>
                        <a:t> of conveyance systems rehabilitated per annum</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1km</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0.354km</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Under by 0.646km</a:t>
                      </a:r>
                    </a:p>
                  </a:txBody>
                  <a:tcPr/>
                </a:tc>
                <a:tc>
                  <a:txBody>
                    <a:bodyPr/>
                    <a:lstStyle/>
                    <a:p>
                      <a:pPr algn="l"/>
                      <a:r>
                        <a:rPr lang="en-US" sz="1200" b="1" i="1" dirty="0">
                          <a:latin typeface="Arial" panose="020B0604020202020204" pitchFamily="34" charset="0"/>
                          <a:cs typeface="Arial" panose="020B0604020202020204" pitchFamily="34" charset="0"/>
                        </a:rPr>
                        <a:t>Target not met</a:t>
                      </a:r>
                    </a:p>
                    <a:p>
                      <a:pPr algn="l"/>
                      <a:endParaRPr lang="en-ZA" sz="50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US" sz="1200" dirty="0">
                          <a:latin typeface="Arial" panose="020B0604020202020204" pitchFamily="34" charset="0"/>
                          <a:cs typeface="Arial" panose="020B0604020202020204" pitchFamily="34" charset="0"/>
                        </a:rPr>
                        <a:t>The termination of the diesel transversal contract created a diesel shortage in the construction site which equates to 13 weeks.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592937662"/>
                  </a:ext>
                </a:extLst>
              </a:tr>
              <a:tr h="567678">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3.6.1.1</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Number of job opportunities created through implementing operations of water resources </a:t>
                      </a: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infrastructure projects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25</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0</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Under by 25 </a:t>
                      </a:r>
                    </a:p>
                  </a:txBody>
                  <a:tcPr/>
                </a:tc>
                <a:tc>
                  <a:txBody>
                    <a:bodyPr/>
                    <a:lstStyle/>
                    <a:p>
                      <a:pPr algn="l"/>
                      <a:r>
                        <a:rPr lang="en-US" sz="1200" b="1" i="1" dirty="0">
                          <a:latin typeface="Arial" panose="020B0604020202020204" pitchFamily="34" charset="0"/>
                          <a:cs typeface="Arial" panose="020B0604020202020204" pitchFamily="34" charset="0"/>
                        </a:rPr>
                        <a:t>Target not met</a:t>
                      </a:r>
                    </a:p>
                    <a:p>
                      <a:pPr algn="l"/>
                      <a:endParaRPr lang="en-ZA" sz="50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US" sz="1200" dirty="0">
                          <a:latin typeface="Arial" panose="020B0604020202020204" pitchFamily="34" charset="0"/>
                          <a:cs typeface="Arial" panose="020B0604020202020204" pitchFamily="34" charset="0"/>
                        </a:rPr>
                        <a:t>Delay in starting of some projects affected the creation of job opportunities.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668390331"/>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20</a:t>
            </a:fld>
            <a:endParaRPr lang="en-US" altLang="en-US" dirty="0">
              <a:solidFill>
                <a:prstClr val="black"/>
              </a:solidFill>
              <a:ea typeface="+mn-ea"/>
            </a:endParaRPr>
          </a:p>
        </p:txBody>
      </p:sp>
    </p:spTree>
    <p:extLst>
      <p:ext uri="{BB962C8B-B14F-4D97-AF65-F5344CB8AC3E}">
        <p14:creationId xmlns:p14="http://schemas.microsoft.com/office/powerpoint/2010/main" val="1354472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288758" y="51119"/>
            <a:ext cx="8686800" cy="513822"/>
          </a:xfrm>
        </p:spPr>
        <p:txBody>
          <a:bodyPr/>
          <a:lstStyle/>
          <a:p>
            <a:r>
              <a:rPr lang="en-US" dirty="0"/>
              <a:t>Details on areas of partial and non-achievement for the quarter </a:t>
            </a:r>
            <a:endParaRPr lang="en-ZA" dirty="0"/>
          </a:p>
        </p:txBody>
      </p:sp>
      <p:graphicFrame>
        <p:nvGraphicFramePr>
          <p:cNvPr id="5" name="Table 5">
            <a:extLst>
              <a:ext uri="{FF2B5EF4-FFF2-40B4-BE49-F238E27FC236}">
                <a16:creationId xmlns:a16="http://schemas.microsoft.com/office/drawing/2014/main" id="{8D3220AA-2AAE-49B9-BBC3-E39CA841A74E}"/>
              </a:ext>
            </a:extLst>
          </p:cNvPr>
          <p:cNvGraphicFramePr>
            <a:graphicFrameLocks noGrp="1"/>
          </p:cNvGraphicFramePr>
          <p:nvPr>
            <p:ph idx="1"/>
            <p:extLst>
              <p:ext uri="{D42A27DB-BD31-4B8C-83A1-F6EECF244321}">
                <p14:modId xmlns:p14="http://schemas.microsoft.com/office/powerpoint/2010/main" val="2617429056"/>
              </p:ext>
            </p:extLst>
          </p:nvPr>
        </p:nvGraphicFramePr>
        <p:xfrm>
          <a:off x="288758" y="517065"/>
          <a:ext cx="8686799" cy="5626349"/>
        </p:xfrm>
        <a:graphic>
          <a:graphicData uri="http://schemas.openxmlformats.org/drawingml/2006/table">
            <a:tbl>
              <a:tblPr firstRow="1" bandRow="1">
                <a:tableStyleId>{F5AB1C69-6EDB-4FF4-983F-18BD219EF322}</a:tableStyleId>
              </a:tblPr>
              <a:tblGrid>
                <a:gridCol w="632742">
                  <a:extLst>
                    <a:ext uri="{9D8B030D-6E8A-4147-A177-3AD203B41FA5}">
                      <a16:colId xmlns:a16="http://schemas.microsoft.com/office/drawing/2014/main" val="2322553573"/>
                    </a:ext>
                  </a:extLst>
                </a:gridCol>
                <a:gridCol w="1412626">
                  <a:extLst>
                    <a:ext uri="{9D8B030D-6E8A-4147-A177-3AD203B41FA5}">
                      <a16:colId xmlns:a16="http://schemas.microsoft.com/office/drawing/2014/main" val="3597002400"/>
                    </a:ext>
                  </a:extLst>
                </a:gridCol>
                <a:gridCol w="1491916">
                  <a:extLst>
                    <a:ext uri="{9D8B030D-6E8A-4147-A177-3AD203B41FA5}">
                      <a16:colId xmlns:a16="http://schemas.microsoft.com/office/drawing/2014/main" val="68713042"/>
                    </a:ext>
                  </a:extLst>
                </a:gridCol>
                <a:gridCol w="1588999">
                  <a:extLst>
                    <a:ext uri="{9D8B030D-6E8A-4147-A177-3AD203B41FA5}">
                      <a16:colId xmlns:a16="http://schemas.microsoft.com/office/drawing/2014/main" val="2512104999"/>
                    </a:ext>
                  </a:extLst>
                </a:gridCol>
                <a:gridCol w="1490701">
                  <a:extLst>
                    <a:ext uri="{9D8B030D-6E8A-4147-A177-3AD203B41FA5}">
                      <a16:colId xmlns:a16="http://schemas.microsoft.com/office/drawing/2014/main" val="3707530530"/>
                    </a:ext>
                  </a:extLst>
                </a:gridCol>
                <a:gridCol w="2069815">
                  <a:extLst>
                    <a:ext uri="{9D8B030D-6E8A-4147-A177-3AD203B41FA5}">
                      <a16:colId xmlns:a16="http://schemas.microsoft.com/office/drawing/2014/main" val="3180204008"/>
                    </a:ext>
                  </a:extLst>
                </a:gridCol>
              </a:tblGrid>
              <a:tr h="520949">
                <a:tc gridSpan="2">
                  <a:txBody>
                    <a:bodyPr/>
                    <a:lstStyle/>
                    <a:p>
                      <a:r>
                        <a:rPr lang="en-US" sz="1200" dirty="0">
                          <a:latin typeface="Arial" panose="020B0604020202020204" pitchFamily="34" charset="0"/>
                          <a:cs typeface="Arial" panose="020B0604020202020204" pitchFamily="34" charset="0"/>
                        </a:rPr>
                        <a:t>Performance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sz="11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2022/23 Q1 target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2021/22 Q1 achievement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Deviation from Q1 target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18124893"/>
                  </a:ext>
                </a:extLst>
              </a:tr>
              <a:tr h="248071">
                <a:tc gridSpan="6">
                  <a:txBody>
                    <a:bodyPr/>
                    <a:lstStyle/>
                    <a:p>
                      <a:pPr algn="ctr"/>
                      <a:r>
                        <a:rPr lang="en-US" sz="1400" b="1" dirty="0">
                          <a:latin typeface="Arial" panose="020B0604020202020204" pitchFamily="34" charset="0"/>
                          <a:cs typeface="Arial" panose="020B0604020202020204" pitchFamily="34" charset="0"/>
                        </a:rPr>
                        <a:t>Water Resources Regulation</a:t>
                      </a:r>
                      <a:endParaRPr lang="en-ZA" sz="1400" b="1" dirty="0">
                        <a:latin typeface="Arial" panose="020B0604020202020204" pitchFamily="34" charset="0"/>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pPr algn="ctr"/>
                      <a:endParaRPr lang="en-ZA"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93255710"/>
                  </a:ext>
                </a:extLst>
              </a:tr>
              <a:tr h="657388">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5.1.3</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Raw water charges developed</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Consultation on 2023/24 raw water charges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Consultation meeting for BGCMA  and Southern Cluster on the 2023/24 Raw Water charges. </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Consultations with other users unable to commence</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not met </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All other regional consultations will continue in July 2022. Schedule attached.</a:t>
                      </a:r>
                      <a:endParaRPr lang="en-ZA" sz="12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24620689"/>
                  </a:ext>
                </a:extLst>
              </a:tr>
              <a:tr h="657388">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6.1.1</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Regulation for advancement of water allocation reform finalised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Version 1  of Draft 2 Regulation consolidated for comments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Version 1 of Draft 2 regulations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Version 1 of Draft 2 regulations not circulated for comments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not met </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The National Water Act  does not have enabling provisions for the promulgation of these Regulations in terms of Section 26</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123185921"/>
                  </a:ext>
                </a:extLst>
              </a:tr>
              <a:tr h="657388">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6.2.5</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Water economic regulator gazetted for establishment</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Approval for stakeholder consultation on second draft business case</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Appointed PSP to finalise the business case for the establishment of a Regulator Commission. </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Approval for stakeholder consultation on second draft business case</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not met </a:t>
                      </a:r>
                    </a:p>
                    <a:p>
                      <a:pPr marL="0" algn="l" defTabSz="422041" rtl="0" eaLnBrk="1" latinLnBrk="0" hangingPunct="1"/>
                      <a:endParaRPr lang="en-ZA" sz="500" kern="1200" dirty="0">
                        <a:solidFill>
                          <a:schemeClr val="dk1"/>
                        </a:solidFill>
                        <a:highlight>
                          <a:srgbClr val="FFFF00"/>
                        </a:highlight>
                        <a:latin typeface="Arial" panose="020B0604020202020204" pitchFamily="34" charset="0"/>
                        <a:ea typeface="+mn-ea"/>
                        <a:cs typeface="Arial" panose="020B0604020202020204" pitchFamily="34" charset="0"/>
                      </a:endParaRP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Change in Strategic direction:- Pronunciation of the Regulator Commission as opposed Independent Economic Regulator</a:t>
                      </a:r>
                      <a:endParaRPr lang="en-ZA" sz="12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752339753"/>
                  </a:ext>
                </a:extLst>
              </a:tr>
              <a:tr h="657388">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5.1.5</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Number of water users monitored for compliance</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102</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81</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Under by 21</a:t>
                      </a: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partially met </a:t>
                      </a:r>
                    </a:p>
                    <a:p>
                      <a:pPr marL="0" algn="l" defTabSz="422041" rtl="0" eaLnBrk="1" latinLnBrk="0" hangingPunct="1"/>
                      <a:endParaRPr lang="en-ZA" sz="500" kern="1200" dirty="0">
                        <a:solidFill>
                          <a:schemeClr val="dk1"/>
                        </a:solidFill>
                        <a:highlight>
                          <a:srgbClr val="FFFF00"/>
                        </a:highlight>
                        <a:latin typeface="Arial" panose="020B0604020202020204" pitchFamily="34" charset="0"/>
                        <a:ea typeface="+mn-ea"/>
                        <a:cs typeface="Arial" panose="020B0604020202020204" pitchFamily="34" charset="0"/>
                      </a:endParaRP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Some inspections were deferred for finalization at a later period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827355850"/>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21</a:t>
            </a:fld>
            <a:endParaRPr lang="en-US" altLang="en-US" dirty="0">
              <a:solidFill>
                <a:prstClr val="black"/>
              </a:solidFill>
              <a:ea typeface="+mn-ea"/>
            </a:endParaRPr>
          </a:p>
        </p:txBody>
      </p:sp>
    </p:spTree>
    <p:extLst>
      <p:ext uri="{BB962C8B-B14F-4D97-AF65-F5344CB8AC3E}">
        <p14:creationId xmlns:p14="http://schemas.microsoft.com/office/powerpoint/2010/main" val="509790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6FB08-35BE-42BF-BC04-B2010D7B9B00}"/>
              </a:ext>
            </a:extLst>
          </p:cNvPr>
          <p:cNvSpPr>
            <a:spLocks noGrp="1"/>
          </p:cNvSpPr>
          <p:nvPr>
            <p:ph type="title"/>
          </p:nvPr>
        </p:nvSpPr>
        <p:spPr>
          <a:xfrm>
            <a:off x="573225" y="659856"/>
            <a:ext cx="8029353" cy="632231"/>
          </a:xfrm>
        </p:spPr>
        <p:txBody>
          <a:bodyPr/>
          <a:lstStyle/>
          <a:p>
            <a:r>
              <a:rPr lang="en-ZA" sz="2000" dirty="0"/>
              <a:t>Analysis of performance: WATER services MANAGEMENT (programme 3)  </a:t>
            </a:r>
            <a:endParaRPr lang="en-ZA" dirty="0"/>
          </a:p>
        </p:txBody>
      </p:sp>
      <p:sp>
        <p:nvSpPr>
          <p:cNvPr id="3" name="Slide Number Placeholder 2">
            <a:extLst>
              <a:ext uri="{FF2B5EF4-FFF2-40B4-BE49-F238E27FC236}">
                <a16:creationId xmlns:a16="http://schemas.microsoft.com/office/drawing/2014/main" id="{19D5FC32-F3E6-4205-93B4-2A02F1F82116}"/>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22</a:t>
            </a:fld>
            <a:endParaRPr lang="en-US" altLang="en-US" dirty="0">
              <a:solidFill>
                <a:prstClr val="black"/>
              </a:solidFill>
              <a:ea typeface="+mn-ea"/>
            </a:endParaRPr>
          </a:p>
        </p:txBody>
      </p:sp>
      <p:sp>
        <p:nvSpPr>
          <p:cNvPr id="7" name="Title 1">
            <a:extLst>
              <a:ext uri="{FF2B5EF4-FFF2-40B4-BE49-F238E27FC236}">
                <a16:creationId xmlns:a16="http://schemas.microsoft.com/office/drawing/2014/main" id="{A00FF8F9-46FC-45C8-9970-CC68FCE438D9}"/>
              </a:ext>
            </a:extLst>
          </p:cNvPr>
          <p:cNvSpPr txBox="1">
            <a:spLocks noGrp="1"/>
          </p:cNvSpPr>
          <p:nvPr>
            <p:ph type="body" sz="quarter" idx="13"/>
          </p:nvPr>
        </p:nvSpPr>
        <p:spPr>
          <a:xfrm>
            <a:off x="573088" y="1530350"/>
            <a:ext cx="8029352" cy="960187"/>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300" b="1" dirty="0"/>
              <a:t>Overview sub-programme performance</a:t>
            </a:r>
          </a:p>
          <a:p>
            <a:pPr marL="342900" indent="-342900">
              <a:buFont typeface="Arial" panose="020B0604020202020204" pitchFamily="34" charset="0"/>
              <a:buChar char="•"/>
            </a:pPr>
            <a:r>
              <a:rPr lang="en-US" sz="1300" dirty="0"/>
              <a:t>Summary of sub-programme achievements for the quarter </a:t>
            </a:r>
          </a:p>
          <a:p>
            <a:pPr marL="342900" indent="-342900">
              <a:buFont typeface="Arial" panose="020B0604020202020204" pitchFamily="34" charset="0"/>
              <a:buChar char="•"/>
            </a:pPr>
            <a:r>
              <a:rPr lang="en-US" sz="1300" dirty="0"/>
              <a:t>Details on areas of partial and non-achievement for the quarter </a:t>
            </a:r>
            <a:endParaRPr lang="en-ZA" sz="1300" dirty="0"/>
          </a:p>
        </p:txBody>
      </p:sp>
    </p:spTree>
    <p:extLst>
      <p:ext uri="{BB962C8B-B14F-4D97-AF65-F5344CB8AC3E}">
        <p14:creationId xmlns:p14="http://schemas.microsoft.com/office/powerpoint/2010/main" val="417804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633B-ACD9-4021-BB1E-DE860CC812C1}"/>
              </a:ext>
            </a:extLst>
          </p:cNvPr>
          <p:cNvSpPr>
            <a:spLocks noGrp="1"/>
          </p:cNvSpPr>
          <p:nvPr>
            <p:ph type="title"/>
          </p:nvPr>
        </p:nvSpPr>
        <p:spPr>
          <a:xfrm>
            <a:off x="457200" y="162878"/>
            <a:ext cx="8229600" cy="535919"/>
          </a:xfrm>
        </p:spPr>
        <p:txBody>
          <a:bodyPr/>
          <a:lstStyle/>
          <a:p>
            <a:r>
              <a:rPr lang="en-US" dirty="0"/>
              <a:t>Performance overview per sub-programme</a:t>
            </a:r>
            <a:endParaRPr lang="en-ZA" dirty="0"/>
          </a:p>
        </p:txBody>
      </p:sp>
      <p:sp>
        <p:nvSpPr>
          <p:cNvPr id="4" name="Slide Number Placeholder 3">
            <a:extLst>
              <a:ext uri="{FF2B5EF4-FFF2-40B4-BE49-F238E27FC236}">
                <a16:creationId xmlns:a16="http://schemas.microsoft.com/office/drawing/2014/main" id="{2A7E7979-96FB-424E-ACAB-24FBD11F471E}"/>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23</a:t>
            </a:fld>
            <a:endParaRPr lang="en-US" altLang="en-US" dirty="0">
              <a:solidFill>
                <a:prstClr val="black"/>
              </a:solidFill>
              <a:ea typeface="+mn-ea"/>
            </a:endParaRPr>
          </a:p>
        </p:txBody>
      </p:sp>
      <p:graphicFrame>
        <p:nvGraphicFramePr>
          <p:cNvPr id="5" name="Content Placeholder 6">
            <a:extLst>
              <a:ext uri="{FF2B5EF4-FFF2-40B4-BE49-F238E27FC236}">
                <a16:creationId xmlns:a16="http://schemas.microsoft.com/office/drawing/2014/main" id="{5E4230AF-5FC9-489F-95C6-FE5CF00A4C58}"/>
              </a:ext>
            </a:extLst>
          </p:cNvPr>
          <p:cNvGraphicFramePr>
            <a:graphicFrameLocks/>
          </p:cNvGraphicFramePr>
          <p:nvPr>
            <p:extLst>
              <p:ext uri="{D42A27DB-BD31-4B8C-83A1-F6EECF244321}">
                <p14:modId xmlns:p14="http://schemas.microsoft.com/office/powerpoint/2010/main" val="1095904566"/>
              </p:ext>
            </p:extLst>
          </p:nvPr>
        </p:nvGraphicFramePr>
        <p:xfrm>
          <a:off x="457200" y="942752"/>
          <a:ext cx="8229600" cy="4439867"/>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 5">
            <a:extLst>
              <a:ext uri="{FF2B5EF4-FFF2-40B4-BE49-F238E27FC236}">
                <a16:creationId xmlns:a16="http://schemas.microsoft.com/office/drawing/2014/main" id="{D0D614ED-8EF8-4656-962F-45836C9B94D8}"/>
              </a:ext>
            </a:extLst>
          </p:cNvPr>
          <p:cNvGrpSpPr/>
          <p:nvPr/>
        </p:nvGrpSpPr>
        <p:grpSpPr>
          <a:xfrm>
            <a:off x="3264159" y="5560579"/>
            <a:ext cx="2615682" cy="547709"/>
            <a:chOff x="3505200" y="6324600"/>
            <a:chExt cx="2209800" cy="381000"/>
          </a:xfrm>
        </p:grpSpPr>
        <p:sp>
          <p:nvSpPr>
            <p:cNvPr id="7" name="Rectangle 6">
              <a:extLst>
                <a:ext uri="{FF2B5EF4-FFF2-40B4-BE49-F238E27FC236}">
                  <a16:creationId xmlns:a16="http://schemas.microsoft.com/office/drawing/2014/main" id="{4752BD81-C5DE-49C3-98E5-C971C77941C6}"/>
                </a:ext>
              </a:extLst>
            </p:cNvPr>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Achieved</a:t>
              </a:r>
            </a:p>
            <a:p>
              <a:pPr algn="ctr"/>
              <a:r>
                <a:rPr lang="en-ZA" sz="800" b="1" dirty="0">
                  <a:solidFill>
                    <a:schemeClr val="tx1"/>
                  </a:solidFill>
                  <a:latin typeface="Arial" pitchFamily="34" charset="0"/>
                  <a:cs typeface="Arial" pitchFamily="34" charset="0"/>
                </a:rPr>
                <a:t>(from 100%)</a:t>
              </a:r>
            </a:p>
          </p:txBody>
        </p:sp>
        <p:sp>
          <p:nvSpPr>
            <p:cNvPr id="8" name="Rectangle 7">
              <a:extLst>
                <a:ext uri="{FF2B5EF4-FFF2-40B4-BE49-F238E27FC236}">
                  <a16:creationId xmlns:a16="http://schemas.microsoft.com/office/drawing/2014/main" id="{6883B737-14A0-4D3D-BD66-37C79F222A5A}"/>
                </a:ext>
              </a:extLst>
            </p:cNvPr>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Partially achieved </a:t>
              </a:r>
            </a:p>
            <a:p>
              <a:pPr algn="ctr"/>
              <a:r>
                <a:rPr lang="en-ZA" sz="800" b="1" dirty="0">
                  <a:solidFill>
                    <a:schemeClr val="tx1"/>
                  </a:solidFill>
                  <a:latin typeface="Arial" pitchFamily="34" charset="0"/>
                  <a:cs typeface="Arial" pitchFamily="34" charset="0"/>
                </a:rPr>
                <a:t>(from 50 to 99%)</a:t>
              </a:r>
            </a:p>
          </p:txBody>
        </p:sp>
        <p:sp>
          <p:nvSpPr>
            <p:cNvPr id="9" name="Rectangle 8">
              <a:extLst>
                <a:ext uri="{FF2B5EF4-FFF2-40B4-BE49-F238E27FC236}">
                  <a16:creationId xmlns:a16="http://schemas.microsoft.com/office/drawing/2014/main" id="{1B5472EE-4632-405C-A501-3DC082BB42A8}"/>
                </a:ext>
              </a:extLst>
            </p:cNvPr>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bg1"/>
                  </a:solidFill>
                  <a:latin typeface="Arial" pitchFamily="34" charset="0"/>
                  <a:cs typeface="Arial" pitchFamily="34" charset="0"/>
                </a:rPr>
                <a:t>Not achieved </a:t>
              </a:r>
            </a:p>
            <a:p>
              <a:pPr algn="ctr"/>
              <a:r>
                <a:rPr lang="en-ZA" sz="800" b="1" dirty="0">
                  <a:solidFill>
                    <a:schemeClr val="bg1"/>
                  </a:solidFill>
                  <a:latin typeface="Arial" pitchFamily="34" charset="0"/>
                  <a:cs typeface="Arial" pitchFamily="34" charset="0"/>
                </a:rPr>
                <a:t>(less than 50%)</a:t>
              </a:r>
            </a:p>
          </p:txBody>
        </p:sp>
      </p:grpSp>
    </p:spTree>
    <p:extLst>
      <p:ext uri="{BB962C8B-B14F-4D97-AF65-F5344CB8AC3E}">
        <p14:creationId xmlns:p14="http://schemas.microsoft.com/office/powerpoint/2010/main" val="2161455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204536" y="58064"/>
            <a:ext cx="8698832" cy="603667"/>
          </a:xfrm>
        </p:spPr>
        <p:txBody>
          <a:bodyPr/>
          <a:lstStyle/>
          <a:p>
            <a:r>
              <a:rPr lang="en-US" dirty="0"/>
              <a:t>Summary of achievements for the quarter </a:t>
            </a:r>
            <a:endParaRPr lang="en-ZA" dirty="0"/>
          </a:p>
        </p:txBody>
      </p:sp>
      <p:graphicFrame>
        <p:nvGraphicFramePr>
          <p:cNvPr id="5" name="Table 5">
            <a:extLst>
              <a:ext uri="{FF2B5EF4-FFF2-40B4-BE49-F238E27FC236}">
                <a16:creationId xmlns:a16="http://schemas.microsoft.com/office/drawing/2014/main" id="{2EA4F672-91F6-45C7-B316-7BEA8541B786}"/>
              </a:ext>
            </a:extLst>
          </p:cNvPr>
          <p:cNvGraphicFramePr>
            <a:graphicFrameLocks noGrp="1"/>
          </p:cNvGraphicFramePr>
          <p:nvPr>
            <p:ph idx="1"/>
            <p:extLst>
              <p:ext uri="{D42A27DB-BD31-4B8C-83A1-F6EECF244321}">
                <p14:modId xmlns:p14="http://schemas.microsoft.com/office/powerpoint/2010/main" val="89737505"/>
              </p:ext>
            </p:extLst>
          </p:nvPr>
        </p:nvGraphicFramePr>
        <p:xfrm>
          <a:off x="204536" y="472718"/>
          <a:ext cx="8698832" cy="5679440"/>
        </p:xfrm>
        <a:graphic>
          <a:graphicData uri="http://schemas.openxmlformats.org/drawingml/2006/table">
            <a:tbl>
              <a:tblPr firstRow="1" bandRow="1">
                <a:tableStyleId>{F5AB1C69-6EDB-4FF4-983F-18BD219EF322}</a:tableStyleId>
              </a:tblPr>
              <a:tblGrid>
                <a:gridCol w="4728411">
                  <a:extLst>
                    <a:ext uri="{9D8B030D-6E8A-4147-A177-3AD203B41FA5}">
                      <a16:colId xmlns:a16="http://schemas.microsoft.com/office/drawing/2014/main" val="555321376"/>
                    </a:ext>
                  </a:extLst>
                </a:gridCol>
                <a:gridCol w="3970421">
                  <a:extLst>
                    <a:ext uri="{9D8B030D-6E8A-4147-A177-3AD203B41FA5}">
                      <a16:colId xmlns:a16="http://schemas.microsoft.com/office/drawing/2014/main" val="146573509"/>
                    </a:ext>
                  </a:extLst>
                </a:gridCol>
              </a:tblGrid>
              <a:tr h="370840">
                <a:tc>
                  <a:txBody>
                    <a:bodyPr/>
                    <a:lstStyle/>
                    <a:p>
                      <a:r>
                        <a:rPr lang="en-US" dirty="0">
                          <a:latin typeface="Arial" panose="020B0604020202020204" pitchFamily="34" charset="0"/>
                          <a:cs typeface="Arial" panose="020B0604020202020204" pitchFamily="34" charset="0"/>
                        </a:rPr>
                        <a:t>Water Services &amp; Local Management</a:t>
                      </a:r>
                      <a:endParaRPr lang="en-ZA"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Regional Bulk Infrastructure Grant</a:t>
                      </a:r>
                      <a:endParaRPr lang="en-ZA"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66379448"/>
                  </a:ext>
                </a:extLst>
              </a:tr>
              <a:tr h="135794">
                <a:tc>
                  <a:txBody>
                    <a:bodyPr/>
                    <a:lstStyle/>
                    <a:p>
                      <a:pPr marL="285750" indent="-285750" algn="just">
                        <a:buFont typeface="Arial" panose="020B0604020202020204" pitchFamily="34" charset="0"/>
                        <a:buChar char="•"/>
                      </a:pPr>
                      <a:r>
                        <a:rPr lang="en-ZA" sz="1300" dirty="0">
                          <a:latin typeface="Arial" panose="020B0604020202020204" pitchFamily="34" charset="0"/>
                          <a:cs typeface="Arial" panose="020B0604020202020204" pitchFamily="34" charset="0"/>
                        </a:rPr>
                        <a:t>Inception report for </a:t>
                      </a:r>
                      <a:r>
                        <a:rPr lang="en-US" sz="1300" dirty="0">
                          <a:latin typeface="Arial" panose="020B0604020202020204" pitchFamily="34" charset="0"/>
                          <a:cs typeface="Arial" panose="020B0604020202020204" pitchFamily="34" charset="0"/>
                        </a:rPr>
                        <a:t>water conservation and water demand management strategies</a:t>
                      </a:r>
                      <a:endParaRPr lang="en-ZA" sz="13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300" dirty="0">
                          <a:latin typeface="Arial" panose="020B0604020202020204" pitchFamily="34" charset="0"/>
                          <a:cs typeface="Arial" panose="020B0604020202020204" pitchFamily="34" charset="0"/>
                        </a:rPr>
                        <a:t>Training on </a:t>
                      </a:r>
                      <a:r>
                        <a:rPr lang="en-US" sz="1300" dirty="0">
                          <a:latin typeface="Arial" panose="020B0604020202020204" pitchFamily="34" charset="0"/>
                          <a:cs typeface="Arial" panose="020B0604020202020204" pitchFamily="34" charset="0"/>
                        </a:rPr>
                        <a:t>IWA reporting requirements within the 8 large water supply system</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Final No-Drop requirements: 4 consultation/ Communication on the No Drop Requirements for the 2022/23 Audit year</a:t>
                      </a:r>
                    </a:p>
                    <a:p>
                      <a:pPr marL="285750" indent="-285750" algn="just">
                        <a:buFont typeface="Arial" panose="020B0604020202020204" pitchFamily="34" charset="0"/>
                        <a:buChar char="•"/>
                      </a:pPr>
                      <a:r>
                        <a:rPr lang="en-ZA" sz="1300" dirty="0">
                          <a:latin typeface="Arial" panose="020B0604020202020204" pitchFamily="34" charset="0"/>
                          <a:cs typeface="Arial" panose="020B0604020202020204" pitchFamily="34" charset="0"/>
                        </a:rPr>
                        <a:t>Feasibility studies: 4 draft assessment reports for </a:t>
                      </a:r>
                      <a:r>
                        <a:rPr lang="en-US" sz="1300" dirty="0">
                          <a:latin typeface="Arial" panose="020B0604020202020204" pitchFamily="34" charset="0"/>
                          <a:cs typeface="Arial" panose="020B0604020202020204" pitchFamily="34" charset="0"/>
                        </a:rPr>
                        <a:t>water and wastewater services projects (RBIG) </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Implementation readiness studies: 2 draft assessment reports for water and wastewater services projects (RBIG) </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The implementation programme finalised for district municipalities (DMs) 5-year water and sanitation reliability plans</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All 144 WSAs registered online </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Municipal priority action plan: Status report developed reflecting total numbers and vulnerabilities per province</a:t>
                      </a:r>
                    </a:p>
                    <a:p>
                      <a:pPr marL="285750" indent="-285750" algn="just">
                        <a:buFont typeface="Arial" panose="020B0604020202020204" pitchFamily="34" charset="0"/>
                        <a:buChar char="•"/>
                      </a:pPr>
                      <a:r>
                        <a:rPr lang="en-US" sz="1300" dirty="0">
                          <a:latin typeface="Arial" panose="020B0604020202020204" pitchFamily="34" charset="0"/>
                          <a:cs typeface="Arial" panose="020B0604020202020204" pitchFamily="34" charset="0"/>
                        </a:rPr>
                        <a:t>Draft National </a:t>
                      </a:r>
                      <a:r>
                        <a:rPr lang="en-ZA" sz="1300" noProof="0" dirty="0">
                          <a:latin typeface="Arial" panose="020B0604020202020204" pitchFamily="34" charset="0"/>
                          <a:cs typeface="Arial" panose="020B0604020202020204" pitchFamily="34" charset="0"/>
                        </a:rPr>
                        <a:t>Faecal</a:t>
                      </a:r>
                      <a:r>
                        <a:rPr lang="en-US" sz="1300" dirty="0">
                          <a:latin typeface="Arial" panose="020B0604020202020204" pitchFamily="34" charset="0"/>
                          <a:cs typeface="Arial" panose="020B0604020202020204" pitchFamily="34" charset="0"/>
                        </a:rPr>
                        <a:t> Sludge Management Strategy updated</a:t>
                      </a:r>
                      <a:endParaRPr lang="en-ZA" sz="1300" dirty="0">
                        <a:latin typeface="Arial" panose="020B0604020202020204" pitchFamily="34" charset="0"/>
                        <a:cs typeface="Arial" panose="020B0604020202020204" pitchFamily="34" charset="0"/>
                      </a:endParaRPr>
                    </a:p>
                  </a:txBody>
                  <a:tcPr/>
                </a:tc>
                <a:tc>
                  <a:txBody>
                    <a:bodyPr/>
                    <a:lstStyle/>
                    <a:p>
                      <a:pPr marL="171450"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A total of 82 regional bulk project phases under construction of which</a:t>
                      </a:r>
                    </a:p>
                    <a:p>
                      <a:pPr marL="593491" lvl="1"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7 are mega project phases</a:t>
                      </a:r>
                    </a:p>
                    <a:p>
                      <a:pPr marL="593491" lvl="1"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55 are large project phases</a:t>
                      </a:r>
                    </a:p>
                    <a:p>
                      <a:pPr marL="593491" lvl="1"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20 are small project phases</a:t>
                      </a:r>
                    </a:p>
                    <a:p>
                      <a:pPr marL="171450"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A total of 5 project phases completed of which</a:t>
                      </a:r>
                    </a:p>
                    <a:p>
                      <a:pPr marL="593491" lvl="1"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1 is a mega project phase</a:t>
                      </a:r>
                    </a:p>
                    <a:p>
                      <a:pPr marL="593491" lvl="1"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1 is a large project phase</a:t>
                      </a:r>
                    </a:p>
                    <a:p>
                      <a:pPr marL="593491" lvl="1" indent="-171450" algn="just">
                        <a:buFont typeface="Arial" panose="020B0604020202020204" pitchFamily="34" charset="0"/>
                        <a:buChar char="•"/>
                      </a:pPr>
                      <a:r>
                        <a:rPr lang="en-ZA" sz="1300" dirty="0">
                          <a:latin typeface="Arial" panose="020B0604020202020204" pitchFamily="34" charset="0"/>
                          <a:cs typeface="Arial" panose="020B0604020202020204" pitchFamily="34" charset="0"/>
                        </a:rPr>
                        <a:t>3 are small project phases</a:t>
                      </a:r>
                    </a:p>
                    <a:p>
                      <a:pPr marL="285750" indent="-285750" algn="just">
                        <a:buFont typeface="Arial" panose="020B0604020202020204" pitchFamily="34" charset="0"/>
                        <a:buChar char="•"/>
                      </a:pPr>
                      <a:r>
                        <a:rPr lang="en-ZA" sz="1300" dirty="0">
                          <a:latin typeface="Arial" panose="020B0604020202020204" pitchFamily="34" charset="0"/>
                          <a:cs typeface="Arial" panose="020B0604020202020204" pitchFamily="34" charset="0"/>
                        </a:rPr>
                        <a:t>Implementation of the Vaal and Giyani intervention projects</a:t>
                      </a:r>
                    </a:p>
                    <a:p>
                      <a:pPr marL="285750" indent="-285750" algn="just">
                        <a:buFont typeface="Arial" panose="020B0604020202020204" pitchFamily="34" charset="0"/>
                        <a:buChar char="•"/>
                      </a:pPr>
                      <a:r>
                        <a:rPr lang="en-ZA" sz="1300" dirty="0">
                          <a:latin typeface="Arial" panose="020B0604020202020204" pitchFamily="34" charset="0"/>
                          <a:cs typeface="Arial" panose="020B0604020202020204" pitchFamily="34" charset="0"/>
                        </a:rPr>
                        <a:t>286 </a:t>
                      </a:r>
                      <a:r>
                        <a:rPr lang="en-US" sz="1300" dirty="0">
                          <a:latin typeface="Arial" panose="020B0604020202020204" pitchFamily="34" charset="0"/>
                          <a:cs typeface="Arial" panose="020B0604020202020204" pitchFamily="34" charset="0"/>
                        </a:rPr>
                        <a:t>job opportunities created through implementing RBIG infrastructure projects</a:t>
                      </a:r>
                      <a:endParaRPr lang="en-ZA" sz="13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93144437"/>
                  </a:ext>
                </a:extLst>
              </a:tr>
              <a:tr h="370840">
                <a:tc>
                  <a:txBody>
                    <a:bodyPr/>
                    <a:lstStyle/>
                    <a:p>
                      <a:r>
                        <a:rPr lang="en-US" b="1" dirty="0">
                          <a:solidFill>
                            <a:schemeClr val="bg1"/>
                          </a:solidFill>
                          <a:latin typeface="Arial" panose="020B0604020202020204" pitchFamily="34" charset="0"/>
                          <a:cs typeface="Arial" panose="020B0604020202020204" pitchFamily="34" charset="0"/>
                        </a:rPr>
                        <a:t>Water Services Infrastructure Grant</a:t>
                      </a:r>
                      <a:endParaRPr lang="en-ZA"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r>
                        <a:rPr lang="en-US" b="1" dirty="0">
                          <a:solidFill>
                            <a:schemeClr val="bg1"/>
                          </a:solidFill>
                          <a:latin typeface="Arial" panose="020B0604020202020204" pitchFamily="34" charset="0"/>
                          <a:cs typeface="Arial" panose="020B0604020202020204" pitchFamily="34" charset="0"/>
                        </a:rPr>
                        <a:t>Water Services Regulation</a:t>
                      </a:r>
                      <a:endParaRPr lang="en-ZA" b="1" dirty="0">
                        <a:solidFill>
                          <a:schemeClr val="bg1"/>
                        </a:solidFill>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val="1719433736"/>
                  </a:ext>
                </a:extLst>
              </a:tr>
              <a:tr h="370840">
                <a:tc>
                  <a:txBody>
                    <a:bodyPr/>
                    <a:lstStyle/>
                    <a:p>
                      <a:pPr marL="285750" indent="-285750">
                        <a:buFont typeface="Arial" panose="020B0604020202020204" pitchFamily="34" charset="0"/>
                        <a:buChar char="•"/>
                      </a:pPr>
                      <a:r>
                        <a:rPr lang="en-ZA" sz="1300" dirty="0">
                          <a:latin typeface="Arial" panose="020B0604020202020204" pitchFamily="34" charset="0"/>
                          <a:cs typeface="Arial" panose="020B0604020202020204" pitchFamily="34" charset="0"/>
                        </a:rPr>
                        <a:t>A total of 270 projects under construction</a:t>
                      </a:r>
                    </a:p>
                    <a:p>
                      <a:pPr marL="285750" indent="-285750">
                        <a:buFont typeface="Arial" panose="020B0604020202020204" pitchFamily="34" charset="0"/>
                        <a:buChar char="•"/>
                      </a:pPr>
                      <a:r>
                        <a:rPr lang="en-ZA" sz="1300" dirty="0">
                          <a:latin typeface="Arial" panose="020B0604020202020204" pitchFamily="34" charset="0"/>
                          <a:cs typeface="Arial" panose="020B0604020202020204" pitchFamily="34" charset="0"/>
                        </a:rPr>
                        <a:t>A total of 42 projects completed</a:t>
                      </a:r>
                    </a:p>
                  </a:txBody>
                  <a:tcPr/>
                </a:tc>
                <a:tc>
                  <a:txBody>
                    <a:bodyPr/>
                    <a:lstStyle/>
                    <a:p>
                      <a:pPr marL="0" indent="0" algn="l">
                        <a:buFont typeface="Arial" panose="020B0604020202020204" pitchFamily="34" charset="0"/>
                        <a:buNone/>
                      </a:pPr>
                      <a:r>
                        <a:rPr lang="en-US" sz="1300" dirty="0">
                          <a:latin typeface="Arial" panose="020B0604020202020204" pitchFamily="34" charset="0"/>
                          <a:cs typeface="Arial" panose="020B0604020202020204" pitchFamily="34" charset="0"/>
                        </a:rPr>
                        <a:t>Blue Drop : </a:t>
                      </a:r>
                    </a:p>
                    <a:p>
                      <a:pPr marL="285750" indent="-285750" algn="l">
                        <a:buFont typeface="Arial" panose="020B0604020202020204" pitchFamily="34" charset="0"/>
                        <a:buChar char="•"/>
                      </a:pPr>
                      <a:r>
                        <a:rPr lang="en-US" sz="1300" dirty="0">
                          <a:latin typeface="Arial" panose="020B0604020202020204" pitchFamily="34" charset="0"/>
                          <a:cs typeface="Arial" panose="020B0604020202020204" pitchFamily="34" charset="0"/>
                        </a:rPr>
                        <a:t>Assessment criteria developed</a:t>
                      </a:r>
                    </a:p>
                    <a:p>
                      <a:pPr marL="285750" indent="-285750" algn="l">
                        <a:buFont typeface="Arial" panose="020B0604020202020204" pitchFamily="34" charset="0"/>
                        <a:buChar char="•"/>
                      </a:pPr>
                      <a:r>
                        <a:rPr lang="en-US" sz="1300" dirty="0">
                          <a:latin typeface="Arial" panose="020B0604020202020204" pitchFamily="34" charset="0"/>
                          <a:cs typeface="Arial" panose="020B0604020202020204" pitchFamily="34" charset="0"/>
                        </a:rPr>
                        <a:t>Sector consultation (Symposiums) for upcoming Blue Drop Audits WC, LP, KZN, EC, NC, FS and NW Symposium held.</a:t>
                      </a:r>
                      <a:endParaRPr lang="en-ZA" sz="13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69764792"/>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24</a:t>
            </a:fld>
            <a:endParaRPr lang="en-US" altLang="en-US" dirty="0">
              <a:solidFill>
                <a:prstClr val="black"/>
              </a:solidFill>
              <a:ea typeface="+mn-ea"/>
            </a:endParaRPr>
          </a:p>
        </p:txBody>
      </p:sp>
    </p:spTree>
    <p:extLst>
      <p:ext uri="{BB962C8B-B14F-4D97-AF65-F5344CB8AC3E}">
        <p14:creationId xmlns:p14="http://schemas.microsoft.com/office/powerpoint/2010/main" val="619977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990"/>
            <a:ext cx="8061158" cy="608023"/>
          </a:xfrm>
        </p:spPr>
        <p:txBody>
          <a:bodyPr/>
          <a:lstStyle/>
          <a:p>
            <a:r>
              <a:rPr lang="en-US" dirty="0"/>
              <a:t>Provincial water services infrastructure grants numbers </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7655482"/>
              </p:ext>
            </p:extLst>
          </p:nvPr>
        </p:nvGraphicFramePr>
        <p:xfrm>
          <a:off x="457202" y="680533"/>
          <a:ext cx="8061156" cy="4697580"/>
        </p:xfrm>
        <a:graphic>
          <a:graphicData uri="http://schemas.openxmlformats.org/drawingml/2006/table">
            <a:tbl>
              <a:tblPr firstRow="1" bandRow="1">
                <a:tableStyleId>{F5AB1C69-6EDB-4FF4-983F-18BD219EF322}</a:tableStyleId>
              </a:tblPr>
              <a:tblGrid>
                <a:gridCol w="1343526">
                  <a:extLst>
                    <a:ext uri="{9D8B030D-6E8A-4147-A177-3AD203B41FA5}">
                      <a16:colId xmlns:a16="http://schemas.microsoft.com/office/drawing/2014/main" val="4272386201"/>
                    </a:ext>
                  </a:extLst>
                </a:gridCol>
                <a:gridCol w="1343526">
                  <a:extLst>
                    <a:ext uri="{9D8B030D-6E8A-4147-A177-3AD203B41FA5}">
                      <a16:colId xmlns:a16="http://schemas.microsoft.com/office/drawing/2014/main" val="4245800846"/>
                    </a:ext>
                  </a:extLst>
                </a:gridCol>
                <a:gridCol w="1343526">
                  <a:extLst>
                    <a:ext uri="{9D8B030D-6E8A-4147-A177-3AD203B41FA5}">
                      <a16:colId xmlns:a16="http://schemas.microsoft.com/office/drawing/2014/main" val="1015905642"/>
                    </a:ext>
                  </a:extLst>
                </a:gridCol>
                <a:gridCol w="1343526">
                  <a:extLst>
                    <a:ext uri="{9D8B030D-6E8A-4147-A177-3AD203B41FA5}">
                      <a16:colId xmlns:a16="http://schemas.microsoft.com/office/drawing/2014/main" val="3167199196"/>
                    </a:ext>
                  </a:extLst>
                </a:gridCol>
                <a:gridCol w="1343526">
                  <a:extLst>
                    <a:ext uri="{9D8B030D-6E8A-4147-A177-3AD203B41FA5}">
                      <a16:colId xmlns:a16="http://schemas.microsoft.com/office/drawing/2014/main" val="2173907526"/>
                    </a:ext>
                  </a:extLst>
                </a:gridCol>
                <a:gridCol w="1343526">
                  <a:extLst>
                    <a:ext uri="{9D8B030D-6E8A-4147-A177-3AD203B41FA5}">
                      <a16:colId xmlns:a16="http://schemas.microsoft.com/office/drawing/2014/main" val="3602027741"/>
                    </a:ext>
                  </a:extLst>
                </a:gridCol>
              </a:tblGrid>
              <a:tr h="539587">
                <a:tc rowSpan="2">
                  <a:txBody>
                    <a:bodyPr/>
                    <a:lstStyle/>
                    <a:p>
                      <a:r>
                        <a:rPr lang="en-US" sz="1400" dirty="0">
                          <a:latin typeface="Arial" panose="020B0604020202020204" pitchFamily="34" charset="0"/>
                          <a:cs typeface="Arial" panose="020B0604020202020204" pitchFamily="34" charset="0"/>
                        </a:rPr>
                        <a:t>Province</a:t>
                      </a:r>
                      <a:endParaRPr lang="en-ZA" sz="1400" dirty="0">
                        <a:latin typeface="Arial" panose="020B0604020202020204" pitchFamily="34" charset="0"/>
                        <a:cs typeface="Arial" panose="020B0604020202020204" pitchFamily="34" charset="0"/>
                      </a:endParaRPr>
                    </a:p>
                  </a:txBody>
                  <a:tcPr/>
                </a:tc>
                <a:tc gridSpan="2">
                  <a:txBody>
                    <a:bodyPr/>
                    <a:lstStyle/>
                    <a:p>
                      <a:pPr algn="ctr"/>
                      <a:r>
                        <a:rPr lang="en-US" sz="1400" dirty="0">
                          <a:latin typeface="Arial" panose="020B0604020202020204" pitchFamily="34" charset="0"/>
                          <a:cs typeface="Arial" panose="020B0604020202020204" pitchFamily="34" charset="0"/>
                        </a:rPr>
                        <a:t>Regional bulk project</a:t>
                      </a:r>
                      <a:r>
                        <a:rPr lang="en-US" sz="1400" baseline="0" dirty="0">
                          <a:latin typeface="Arial" panose="020B0604020202020204" pitchFamily="34" charset="0"/>
                          <a:cs typeface="Arial" panose="020B0604020202020204" pitchFamily="34" charset="0"/>
                        </a:rPr>
                        <a:t> phases</a:t>
                      </a:r>
                      <a:endParaRPr lang="en-ZA" sz="1400" dirty="0">
                        <a:latin typeface="Arial" panose="020B0604020202020204" pitchFamily="34" charset="0"/>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gridSpan="2">
                  <a:txBody>
                    <a:bodyPr/>
                    <a:lstStyle/>
                    <a:p>
                      <a:pPr algn="ctr"/>
                      <a:r>
                        <a:rPr lang="en-US" sz="1400" dirty="0">
                          <a:latin typeface="Arial" panose="020B0604020202020204" pitchFamily="34" charset="0"/>
                          <a:cs typeface="Arial" panose="020B0604020202020204" pitchFamily="34" charset="0"/>
                        </a:rPr>
                        <a:t>Water services infrastructure grant projects</a:t>
                      </a:r>
                      <a:endParaRPr lang="en-ZA" sz="1400" dirty="0">
                        <a:latin typeface="Arial" panose="020B0604020202020204" pitchFamily="34" charset="0"/>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rowSpan="2">
                  <a:txBody>
                    <a:bodyPr/>
                    <a:lstStyle/>
                    <a:p>
                      <a:r>
                        <a:rPr lang="en-US" sz="1400" dirty="0">
                          <a:latin typeface="Arial" panose="020B0604020202020204" pitchFamily="34" charset="0"/>
                          <a:cs typeface="Arial" panose="020B0604020202020204" pitchFamily="34" charset="0"/>
                        </a:rPr>
                        <a:t>Intervention project(s)</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75778672"/>
                  </a:ext>
                </a:extLst>
              </a:tr>
              <a:tr h="539587">
                <a:tc vMerge="1">
                  <a:txBody>
                    <a:bodyPr/>
                    <a:lstStyle/>
                    <a:p>
                      <a:endParaRPr lang="en-ZA" sz="1200" dirty="0">
                        <a:latin typeface="Arial" panose="020B0604020202020204" pitchFamily="34" charset="0"/>
                        <a:cs typeface="Arial" panose="020B0604020202020204" pitchFamily="34" charset="0"/>
                      </a:endParaRPr>
                    </a:p>
                  </a:txBody>
                  <a:tcPr/>
                </a:tc>
                <a:tc>
                  <a:txBody>
                    <a:bodyPr/>
                    <a:lstStyle/>
                    <a:p>
                      <a:pPr algn="ctr"/>
                      <a:r>
                        <a:rPr lang="en-US" sz="1400" b="1" dirty="0">
                          <a:solidFill>
                            <a:schemeClr val="bg1"/>
                          </a:solidFill>
                          <a:latin typeface="Arial" panose="020B0604020202020204" pitchFamily="34" charset="0"/>
                          <a:cs typeface="Arial" panose="020B0604020202020204" pitchFamily="34" charset="0"/>
                        </a:rPr>
                        <a:t>Under construction </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sz="1400" b="1" dirty="0">
                          <a:solidFill>
                            <a:schemeClr val="bg1"/>
                          </a:solidFill>
                          <a:latin typeface="Arial" panose="020B0604020202020204" pitchFamily="34" charset="0"/>
                          <a:cs typeface="Arial" panose="020B0604020202020204" pitchFamily="34" charset="0"/>
                        </a:rPr>
                        <a:t>Completed</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sz="1400" b="1" dirty="0">
                          <a:solidFill>
                            <a:schemeClr val="bg1"/>
                          </a:solidFill>
                          <a:latin typeface="Arial" panose="020B0604020202020204" pitchFamily="34" charset="0"/>
                          <a:cs typeface="Arial" panose="020B0604020202020204" pitchFamily="34" charset="0"/>
                        </a:rPr>
                        <a:t>Under construction </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sz="1400" b="1" dirty="0">
                          <a:solidFill>
                            <a:schemeClr val="bg1"/>
                          </a:solidFill>
                          <a:latin typeface="Arial" panose="020B0604020202020204" pitchFamily="34" charset="0"/>
                          <a:cs typeface="Arial" panose="020B0604020202020204" pitchFamily="34" charset="0"/>
                        </a:rPr>
                        <a:t>Completed </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vMerge="1">
                  <a:txBody>
                    <a:bodyPr/>
                    <a:lstStyle/>
                    <a:p>
                      <a:endParaRPr lang="en-ZA"/>
                    </a:p>
                  </a:txBody>
                  <a:tcPr/>
                </a:tc>
                <a:extLst>
                  <a:ext uri="{0D108BD9-81ED-4DB2-BD59-A6C34878D82A}">
                    <a16:rowId xmlns:a16="http://schemas.microsoft.com/office/drawing/2014/main" val="956211229"/>
                  </a:ext>
                </a:extLst>
              </a:tr>
              <a:tr h="317404">
                <a:tc>
                  <a:txBody>
                    <a:bodyPr/>
                    <a:lstStyle/>
                    <a:p>
                      <a:r>
                        <a:rPr lang="en-US" sz="1400" dirty="0">
                          <a:latin typeface="Arial" panose="020B0604020202020204" pitchFamily="34" charset="0"/>
                          <a:cs typeface="Arial" panose="020B0604020202020204" pitchFamily="34" charset="0"/>
                        </a:rPr>
                        <a:t>Eastern Cape</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14</a:t>
                      </a:r>
                    </a:p>
                  </a:txBody>
                  <a:tcPr>
                    <a:solidFill>
                      <a:srgbClr val="FFFF0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a:t>
                      </a:r>
                    </a:p>
                  </a:txBody>
                  <a:tcPr>
                    <a:noFill/>
                  </a:tcPr>
                </a:tc>
                <a:tc>
                  <a:txBody>
                    <a:bodyPr/>
                    <a:lstStyle/>
                    <a:p>
                      <a:pPr algn="ctr"/>
                      <a:r>
                        <a:rPr lang="en-ZA" sz="1400" dirty="0">
                          <a:latin typeface="Arial" panose="020B0604020202020204" pitchFamily="34" charset="0"/>
                          <a:cs typeface="Arial" panose="020B0604020202020204" pitchFamily="34" charset="0"/>
                        </a:rPr>
                        <a:t>44</a:t>
                      </a:r>
                    </a:p>
                  </a:txBody>
                  <a:tcPr>
                    <a:solidFill>
                      <a:srgbClr val="92D050"/>
                    </a:solidFill>
                  </a:tcPr>
                </a:tc>
                <a:tc>
                  <a:txBody>
                    <a:bodyPr/>
                    <a:lstStyle/>
                    <a:p>
                      <a:pPr algn="ctr"/>
                      <a:r>
                        <a:rPr lang="en-ZA" sz="1400" dirty="0">
                          <a:solidFill>
                            <a:schemeClr val="bg1"/>
                          </a:solidFill>
                          <a:latin typeface="Arial" panose="020B0604020202020204" pitchFamily="34" charset="0"/>
                          <a:cs typeface="Arial" panose="020B0604020202020204" pitchFamily="34" charset="0"/>
                        </a:rPr>
                        <a:t>18</a:t>
                      </a:r>
                    </a:p>
                  </a:txBody>
                  <a:tcPr>
                    <a:solidFill>
                      <a:srgbClr val="00B0F0"/>
                    </a:solidFill>
                  </a:tcPr>
                </a:tc>
                <a:tc>
                  <a:txBody>
                    <a:bodyPr/>
                    <a:lstStyle/>
                    <a:p>
                      <a:pPr algn="ctr"/>
                      <a:r>
                        <a:rPr lang="en-ZA" sz="1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3441388283"/>
                  </a:ext>
                </a:extLst>
              </a:tr>
              <a:tr h="317404">
                <a:tc>
                  <a:txBody>
                    <a:bodyPr/>
                    <a:lstStyle/>
                    <a:p>
                      <a:r>
                        <a:rPr lang="en-US" sz="1400" dirty="0">
                          <a:latin typeface="Arial" panose="020B0604020202020204" pitchFamily="34" charset="0"/>
                          <a:cs typeface="Arial" panose="020B0604020202020204" pitchFamily="34" charset="0"/>
                        </a:rPr>
                        <a:t>Free State</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17</a:t>
                      </a:r>
                    </a:p>
                  </a:txBody>
                  <a:tcPr>
                    <a:solidFill>
                      <a:srgbClr val="92D05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2</a:t>
                      </a:r>
                    </a:p>
                  </a:txBody>
                  <a:tcPr/>
                </a:tc>
                <a:tc>
                  <a:txBody>
                    <a:bodyPr/>
                    <a:lstStyle/>
                    <a:p>
                      <a:pPr algn="ctr"/>
                      <a:r>
                        <a:rPr lang="en-ZA" sz="1400" dirty="0">
                          <a:latin typeface="Arial" panose="020B0604020202020204" pitchFamily="34" charset="0"/>
                          <a:cs typeface="Arial" panose="020B0604020202020204" pitchFamily="34" charset="0"/>
                        </a:rPr>
                        <a:t>29</a:t>
                      </a:r>
                    </a:p>
                  </a:txBody>
                  <a:tcPr>
                    <a:solidFill>
                      <a:srgbClr val="FFFF00"/>
                    </a:solidFill>
                  </a:tcPr>
                </a:tc>
                <a:tc>
                  <a:txBody>
                    <a:bodyPr/>
                    <a:lstStyle/>
                    <a:p>
                      <a:pPr marL="0" algn="ctr" defTabSz="422041" rtl="0" eaLnBrk="1" latinLnBrk="0" hangingPunct="1"/>
                      <a:r>
                        <a:rPr lang="en-ZA" sz="1400" kern="1200" dirty="0">
                          <a:solidFill>
                            <a:schemeClr val="tx1"/>
                          </a:solidFill>
                          <a:latin typeface="Arial" panose="020B0604020202020204" pitchFamily="34" charset="0"/>
                          <a:ea typeface="+mn-ea"/>
                          <a:cs typeface="Arial" panose="020B0604020202020204" pitchFamily="34" charset="0"/>
                        </a:rPr>
                        <a:t>2</a:t>
                      </a:r>
                    </a:p>
                  </a:txBody>
                  <a:tcPr>
                    <a:solidFill>
                      <a:srgbClr val="FF0000"/>
                    </a:solidFill>
                  </a:tcPr>
                </a:tc>
                <a:tc>
                  <a:txBody>
                    <a:bodyPr/>
                    <a:lstStyle/>
                    <a:p>
                      <a:pPr algn="ctr"/>
                      <a:r>
                        <a:rPr lang="en-ZA" sz="1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640939073"/>
                  </a:ext>
                </a:extLst>
              </a:tr>
              <a:tr h="317404">
                <a:tc>
                  <a:txBody>
                    <a:bodyPr/>
                    <a:lstStyle/>
                    <a:p>
                      <a:r>
                        <a:rPr lang="en-US" sz="1400" dirty="0">
                          <a:latin typeface="Arial" panose="020B0604020202020204" pitchFamily="34" charset="0"/>
                          <a:cs typeface="Arial" panose="020B0604020202020204" pitchFamily="34" charset="0"/>
                        </a:rPr>
                        <a:t>Gauteng</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1</a:t>
                      </a:r>
                    </a:p>
                  </a:txBody>
                  <a:tcPr>
                    <a:solidFill>
                      <a:srgbClr val="FFFF0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a:t>
                      </a:r>
                    </a:p>
                  </a:txBody>
                  <a:tcPr/>
                </a:tc>
                <a:tc>
                  <a:txBody>
                    <a:bodyPr/>
                    <a:lstStyle/>
                    <a:p>
                      <a:pPr algn="ctr"/>
                      <a:r>
                        <a:rPr lang="en-ZA" sz="1400" dirty="0">
                          <a:latin typeface="Arial" panose="020B0604020202020204" pitchFamily="34" charset="0"/>
                          <a:cs typeface="Arial" panose="020B0604020202020204" pitchFamily="34" charset="0"/>
                        </a:rPr>
                        <a:t>8</a:t>
                      </a:r>
                    </a:p>
                  </a:txBody>
                  <a:tcPr>
                    <a:solidFill>
                      <a:srgbClr val="FFFF00"/>
                    </a:solidFill>
                  </a:tcPr>
                </a:tc>
                <a:tc>
                  <a:txBody>
                    <a:bodyPr/>
                    <a:lstStyle/>
                    <a:p>
                      <a:pPr algn="ctr"/>
                      <a:r>
                        <a:rPr lang="en-ZA" sz="1400" dirty="0">
                          <a:solidFill>
                            <a:schemeClr val="tx1"/>
                          </a:solidFill>
                          <a:latin typeface="Arial" panose="020B0604020202020204" pitchFamily="34" charset="0"/>
                          <a:cs typeface="Arial" panose="020B0604020202020204" pitchFamily="34" charset="0"/>
                        </a:rPr>
                        <a:t>3</a:t>
                      </a:r>
                    </a:p>
                  </a:txBody>
                  <a:tcPr>
                    <a:solidFill>
                      <a:srgbClr val="FFFF00"/>
                    </a:solidFill>
                  </a:tcPr>
                </a:tc>
                <a:tc>
                  <a:txBody>
                    <a:bodyPr/>
                    <a:lstStyle/>
                    <a:p>
                      <a:pPr algn="ctr"/>
                      <a:r>
                        <a:rPr lang="en-ZA" sz="1400" dirty="0">
                          <a:latin typeface="Arial" panose="020B0604020202020204" pitchFamily="34" charset="0"/>
                          <a:cs typeface="Arial" panose="020B0604020202020204" pitchFamily="34" charset="0"/>
                        </a:rPr>
                        <a:t>1</a:t>
                      </a:r>
                    </a:p>
                  </a:txBody>
                  <a:tcPr>
                    <a:solidFill>
                      <a:srgbClr val="92D050"/>
                    </a:solidFill>
                  </a:tcPr>
                </a:tc>
                <a:extLst>
                  <a:ext uri="{0D108BD9-81ED-4DB2-BD59-A6C34878D82A}">
                    <a16:rowId xmlns:a16="http://schemas.microsoft.com/office/drawing/2014/main" val="2976375081"/>
                  </a:ext>
                </a:extLst>
              </a:tr>
              <a:tr h="539587">
                <a:tc>
                  <a:txBody>
                    <a:bodyPr/>
                    <a:lstStyle/>
                    <a:p>
                      <a:r>
                        <a:rPr lang="en-US" sz="1400" dirty="0">
                          <a:latin typeface="Arial" panose="020B0604020202020204" pitchFamily="34" charset="0"/>
                          <a:cs typeface="Arial" panose="020B0604020202020204" pitchFamily="34" charset="0"/>
                        </a:rPr>
                        <a:t>KwaZulu-Natal </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4</a:t>
                      </a:r>
                    </a:p>
                  </a:txBody>
                  <a:tcPr>
                    <a:solidFill>
                      <a:srgbClr val="FFFF0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1</a:t>
                      </a:r>
                    </a:p>
                  </a:txBody>
                  <a:tcPr>
                    <a:noFill/>
                  </a:tcPr>
                </a:tc>
                <a:tc>
                  <a:txBody>
                    <a:bodyPr/>
                    <a:lstStyle/>
                    <a:p>
                      <a:pPr algn="ctr"/>
                      <a:r>
                        <a:rPr lang="en-ZA" sz="1400" dirty="0">
                          <a:latin typeface="Arial" panose="020B0604020202020204" pitchFamily="34" charset="0"/>
                          <a:cs typeface="Arial" panose="020B0604020202020204" pitchFamily="34" charset="0"/>
                        </a:rPr>
                        <a:t>43</a:t>
                      </a:r>
                    </a:p>
                  </a:txBody>
                  <a:tcPr>
                    <a:solidFill>
                      <a:srgbClr val="92D050"/>
                    </a:solidFill>
                  </a:tcPr>
                </a:tc>
                <a:tc>
                  <a:txBody>
                    <a:bodyPr/>
                    <a:lstStyle/>
                    <a:p>
                      <a:pPr algn="ctr"/>
                      <a:r>
                        <a:rPr lang="en-ZA" sz="1400" dirty="0">
                          <a:solidFill>
                            <a:schemeClr val="tx1"/>
                          </a:solidFill>
                          <a:latin typeface="Arial" panose="020B0604020202020204" pitchFamily="34" charset="0"/>
                          <a:cs typeface="Arial" panose="020B0604020202020204" pitchFamily="34" charset="0"/>
                        </a:rPr>
                        <a:t>-</a:t>
                      </a:r>
                    </a:p>
                  </a:txBody>
                  <a:tcPr/>
                </a:tc>
                <a:tc>
                  <a:txBody>
                    <a:bodyPr/>
                    <a:lstStyle/>
                    <a:p>
                      <a:pPr algn="ctr"/>
                      <a:r>
                        <a:rPr lang="en-ZA" sz="1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473291591"/>
                  </a:ext>
                </a:extLst>
              </a:tr>
              <a:tr h="317404">
                <a:tc>
                  <a:txBody>
                    <a:bodyPr/>
                    <a:lstStyle/>
                    <a:p>
                      <a:r>
                        <a:rPr lang="en-US" sz="1400" dirty="0">
                          <a:latin typeface="Arial" panose="020B0604020202020204" pitchFamily="34" charset="0"/>
                          <a:cs typeface="Arial" panose="020B0604020202020204" pitchFamily="34" charset="0"/>
                        </a:rPr>
                        <a:t>Limpopo</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11</a:t>
                      </a:r>
                    </a:p>
                  </a:txBody>
                  <a:tcPr>
                    <a:solidFill>
                      <a:srgbClr val="FFFF0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a:t>
                      </a:r>
                    </a:p>
                  </a:txBody>
                  <a:tcPr/>
                </a:tc>
                <a:tc>
                  <a:txBody>
                    <a:bodyPr/>
                    <a:lstStyle/>
                    <a:p>
                      <a:pPr algn="ctr"/>
                      <a:r>
                        <a:rPr lang="en-ZA" sz="1400" dirty="0">
                          <a:latin typeface="Arial" panose="020B0604020202020204" pitchFamily="34" charset="0"/>
                          <a:cs typeface="Arial" panose="020B0604020202020204" pitchFamily="34" charset="0"/>
                        </a:rPr>
                        <a:t>57</a:t>
                      </a:r>
                    </a:p>
                  </a:txBody>
                  <a:tcPr>
                    <a:solidFill>
                      <a:srgbClr val="FFFF00"/>
                    </a:solidFill>
                  </a:tcPr>
                </a:tc>
                <a:tc>
                  <a:txBody>
                    <a:bodyPr/>
                    <a:lstStyle/>
                    <a:p>
                      <a:pPr algn="ctr"/>
                      <a:r>
                        <a:rPr lang="en-ZA" sz="1400" dirty="0">
                          <a:solidFill>
                            <a:schemeClr val="tx1"/>
                          </a:solidFill>
                          <a:latin typeface="Arial" panose="020B0604020202020204" pitchFamily="34" charset="0"/>
                          <a:cs typeface="Arial" panose="020B0604020202020204" pitchFamily="34" charset="0"/>
                        </a:rPr>
                        <a:t>1</a:t>
                      </a:r>
                    </a:p>
                  </a:txBody>
                  <a:tcPr>
                    <a:solidFill>
                      <a:srgbClr val="FF0000"/>
                    </a:solidFill>
                  </a:tcPr>
                </a:tc>
                <a:tc>
                  <a:txBody>
                    <a:bodyPr/>
                    <a:lstStyle/>
                    <a:p>
                      <a:pPr algn="ctr"/>
                      <a:r>
                        <a:rPr lang="en-ZA" sz="1400"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4258901210"/>
                  </a:ext>
                </a:extLst>
              </a:tr>
              <a:tr h="317404">
                <a:tc>
                  <a:txBody>
                    <a:bodyPr/>
                    <a:lstStyle/>
                    <a:p>
                      <a:r>
                        <a:rPr lang="en-US" sz="1400" dirty="0">
                          <a:latin typeface="Arial" panose="020B0604020202020204" pitchFamily="34" charset="0"/>
                          <a:cs typeface="Arial" panose="020B0604020202020204" pitchFamily="34" charset="0"/>
                        </a:rPr>
                        <a:t>Mpumalanga</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20</a:t>
                      </a:r>
                    </a:p>
                  </a:txBody>
                  <a:tcPr>
                    <a:solidFill>
                      <a:srgbClr val="FFFF0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1</a:t>
                      </a:r>
                    </a:p>
                  </a:txBody>
                  <a:tcPr/>
                </a:tc>
                <a:tc>
                  <a:txBody>
                    <a:bodyPr/>
                    <a:lstStyle/>
                    <a:p>
                      <a:pPr algn="ctr"/>
                      <a:r>
                        <a:rPr lang="en-ZA" sz="1400" dirty="0">
                          <a:latin typeface="Arial" panose="020B0604020202020204" pitchFamily="34" charset="0"/>
                          <a:cs typeface="Arial" panose="020B0604020202020204" pitchFamily="34" charset="0"/>
                        </a:rPr>
                        <a:t>28</a:t>
                      </a:r>
                    </a:p>
                  </a:txBody>
                  <a:tcPr>
                    <a:solidFill>
                      <a:srgbClr val="92D050"/>
                    </a:solidFill>
                  </a:tcPr>
                </a:tc>
                <a:tc>
                  <a:txBody>
                    <a:bodyPr/>
                    <a:lstStyle/>
                    <a:p>
                      <a:pPr algn="ctr"/>
                      <a:r>
                        <a:rPr lang="en-ZA" sz="1400" dirty="0">
                          <a:solidFill>
                            <a:schemeClr val="tx1"/>
                          </a:solidFill>
                          <a:latin typeface="Arial" panose="020B0604020202020204" pitchFamily="34" charset="0"/>
                          <a:cs typeface="Arial" panose="020B0604020202020204" pitchFamily="34" charset="0"/>
                        </a:rPr>
                        <a:t>14</a:t>
                      </a:r>
                    </a:p>
                  </a:txBody>
                  <a:tcPr>
                    <a:solidFill>
                      <a:srgbClr val="FFFF00"/>
                    </a:solidFill>
                  </a:tcPr>
                </a:tc>
                <a:tc>
                  <a:txBody>
                    <a:bodyPr/>
                    <a:lstStyle/>
                    <a:p>
                      <a:pPr algn="ctr"/>
                      <a:r>
                        <a:rPr lang="en-ZA" sz="1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4026062712"/>
                  </a:ext>
                </a:extLst>
              </a:tr>
              <a:tr h="539587">
                <a:tc>
                  <a:txBody>
                    <a:bodyPr/>
                    <a:lstStyle/>
                    <a:p>
                      <a:r>
                        <a:rPr lang="en-US" sz="1400" dirty="0">
                          <a:latin typeface="Arial" panose="020B0604020202020204" pitchFamily="34" charset="0"/>
                          <a:cs typeface="Arial" panose="020B0604020202020204" pitchFamily="34" charset="0"/>
                        </a:rPr>
                        <a:t>Northern</a:t>
                      </a:r>
                      <a:r>
                        <a:rPr lang="en-US" sz="1400" baseline="0" dirty="0">
                          <a:latin typeface="Arial" panose="020B0604020202020204" pitchFamily="34" charset="0"/>
                          <a:cs typeface="Arial" panose="020B0604020202020204" pitchFamily="34" charset="0"/>
                        </a:rPr>
                        <a:t> Cape</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3</a:t>
                      </a:r>
                    </a:p>
                  </a:txBody>
                  <a:tcPr>
                    <a:solidFill>
                      <a:srgbClr val="FFFF0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1</a:t>
                      </a:r>
                    </a:p>
                  </a:txBody>
                  <a:tcPr/>
                </a:tc>
                <a:tc>
                  <a:txBody>
                    <a:bodyPr/>
                    <a:lstStyle/>
                    <a:p>
                      <a:pPr algn="ctr"/>
                      <a:r>
                        <a:rPr lang="en-ZA" sz="1400" dirty="0">
                          <a:latin typeface="Arial" panose="020B0604020202020204" pitchFamily="34" charset="0"/>
                          <a:cs typeface="Arial" panose="020B0604020202020204" pitchFamily="34" charset="0"/>
                        </a:rPr>
                        <a:t>29</a:t>
                      </a:r>
                    </a:p>
                  </a:txBody>
                  <a:tcPr>
                    <a:solidFill>
                      <a:srgbClr val="92D050"/>
                    </a:solidFill>
                  </a:tcPr>
                </a:tc>
                <a:tc>
                  <a:txBody>
                    <a:bodyPr/>
                    <a:lstStyle/>
                    <a:p>
                      <a:pPr algn="ctr"/>
                      <a:r>
                        <a:rPr lang="en-ZA" sz="1400" dirty="0">
                          <a:solidFill>
                            <a:schemeClr val="tx1"/>
                          </a:solidFill>
                          <a:latin typeface="Arial" panose="020B0604020202020204" pitchFamily="34" charset="0"/>
                          <a:cs typeface="Arial" panose="020B0604020202020204" pitchFamily="34" charset="0"/>
                        </a:rPr>
                        <a:t>-</a:t>
                      </a:r>
                    </a:p>
                  </a:txBody>
                  <a:tcPr/>
                </a:tc>
                <a:tc>
                  <a:txBody>
                    <a:bodyPr/>
                    <a:lstStyle/>
                    <a:p>
                      <a:pPr algn="ctr"/>
                      <a:r>
                        <a:rPr lang="en-ZA" sz="1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498231795"/>
                  </a:ext>
                </a:extLst>
              </a:tr>
              <a:tr h="317404">
                <a:tc>
                  <a:txBody>
                    <a:bodyPr/>
                    <a:lstStyle/>
                    <a:p>
                      <a:r>
                        <a:rPr lang="en-US" sz="1400" dirty="0">
                          <a:latin typeface="Arial" panose="020B0604020202020204" pitchFamily="34" charset="0"/>
                          <a:cs typeface="Arial" panose="020B0604020202020204" pitchFamily="34" charset="0"/>
                        </a:rPr>
                        <a:t>North West</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8</a:t>
                      </a:r>
                    </a:p>
                  </a:txBody>
                  <a:tcPr>
                    <a:solidFill>
                      <a:srgbClr val="FFFF0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a:t>
                      </a:r>
                    </a:p>
                  </a:txBody>
                  <a:tcPr/>
                </a:tc>
                <a:tc>
                  <a:txBody>
                    <a:bodyPr/>
                    <a:lstStyle/>
                    <a:p>
                      <a:pPr algn="ctr"/>
                      <a:r>
                        <a:rPr lang="en-ZA" sz="1400" dirty="0">
                          <a:latin typeface="Arial" panose="020B0604020202020204" pitchFamily="34" charset="0"/>
                          <a:cs typeface="Arial" panose="020B0604020202020204" pitchFamily="34" charset="0"/>
                        </a:rPr>
                        <a:t>23</a:t>
                      </a:r>
                    </a:p>
                  </a:txBody>
                  <a:tcPr>
                    <a:solidFill>
                      <a:srgbClr val="92D050"/>
                    </a:solidFill>
                  </a:tcPr>
                </a:tc>
                <a:tc>
                  <a:txBody>
                    <a:bodyPr/>
                    <a:lstStyle/>
                    <a:p>
                      <a:pPr algn="ctr"/>
                      <a:r>
                        <a:rPr lang="en-ZA" sz="1400" dirty="0">
                          <a:solidFill>
                            <a:schemeClr val="tx1"/>
                          </a:solidFill>
                          <a:latin typeface="Arial" panose="020B0604020202020204" pitchFamily="34" charset="0"/>
                          <a:cs typeface="Arial" panose="020B0604020202020204" pitchFamily="34" charset="0"/>
                        </a:rPr>
                        <a:t>1</a:t>
                      </a:r>
                    </a:p>
                  </a:txBody>
                  <a:tcPr>
                    <a:solidFill>
                      <a:srgbClr val="FF0000"/>
                    </a:solidFill>
                  </a:tcPr>
                </a:tc>
                <a:tc>
                  <a:txBody>
                    <a:bodyPr/>
                    <a:lstStyle/>
                    <a:p>
                      <a:pPr algn="ctr"/>
                      <a:r>
                        <a:rPr lang="en-ZA" sz="1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59550860"/>
                  </a:ext>
                </a:extLst>
              </a:tr>
              <a:tr h="317404">
                <a:tc>
                  <a:txBody>
                    <a:bodyPr/>
                    <a:lstStyle/>
                    <a:p>
                      <a:r>
                        <a:rPr lang="en-US" sz="1400" dirty="0">
                          <a:latin typeface="Arial" panose="020B0604020202020204" pitchFamily="34" charset="0"/>
                          <a:cs typeface="Arial" panose="020B0604020202020204" pitchFamily="34" charset="0"/>
                        </a:rPr>
                        <a:t>Western Cape</a:t>
                      </a:r>
                      <a:endParaRPr lang="en-ZA"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4</a:t>
                      </a:r>
                    </a:p>
                  </a:txBody>
                  <a:tcPr>
                    <a:solidFill>
                      <a:srgbClr val="FFFF00"/>
                    </a:solidFill>
                  </a:tcPr>
                </a:tc>
                <a:tc>
                  <a:txBody>
                    <a:bodyPr/>
                    <a:lstStyle/>
                    <a:p>
                      <a:pPr marL="0" algn="ctr" defTabSz="422041" rtl="0" eaLnBrk="1" latinLnBrk="0" hangingPunct="1"/>
                      <a:r>
                        <a:rPr lang="en-ZA" sz="1400" kern="1200" dirty="0">
                          <a:solidFill>
                            <a:schemeClr val="dk1"/>
                          </a:solidFill>
                          <a:latin typeface="Arial" panose="020B0604020202020204" pitchFamily="34" charset="0"/>
                          <a:ea typeface="+mn-ea"/>
                          <a:cs typeface="Arial" panose="020B0604020202020204" pitchFamily="34" charset="0"/>
                        </a:rPr>
                        <a:t>-</a:t>
                      </a:r>
                    </a:p>
                  </a:txBody>
                  <a:tcPr/>
                </a:tc>
                <a:tc>
                  <a:txBody>
                    <a:bodyPr/>
                    <a:lstStyle/>
                    <a:p>
                      <a:pPr algn="ctr"/>
                      <a:r>
                        <a:rPr lang="en-ZA" sz="1400" dirty="0">
                          <a:latin typeface="Arial" panose="020B0604020202020204" pitchFamily="34" charset="0"/>
                          <a:cs typeface="Arial" panose="020B0604020202020204" pitchFamily="34" charset="0"/>
                        </a:rPr>
                        <a:t>9</a:t>
                      </a:r>
                    </a:p>
                  </a:txBody>
                  <a:tcPr>
                    <a:solidFill>
                      <a:srgbClr val="FFFF00"/>
                    </a:solidFill>
                  </a:tcPr>
                </a:tc>
                <a:tc>
                  <a:txBody>
                    <a:bodyPr/>
                    <a:lstStyle/>
                    <a:p>
                      <a:pPr algn="ctr"/>
                      <a:r>
                        <a:rPr lang="en-ZA" sz="1400" dirty="0">
                          <a:solidFill>
                            <a:schemeClr val="tx1"/>
                          </a:solidFill>
                          <a:latin typeface="Arial" panose="020B0604020202020204" pitchFamily="34" charset="0"/>
                          <a:cs typeface="Arial" panose="020B0604020202020204" pitchFamily="34" charset="0"/>
                        </a:rPr>
                        <a:t>3</a:t>
                      </a:r>
                    </a:p>
                  </a:txBody>
                  <a:tcPr>
                    <a:solidFill>
                      <a:srgbClr val="FF0000"/>
                    </a:solidFill>
                  </a:tcPr>
                </a:tc>
                <a:tc>
                  <a:txBody>
                    <a:bodyPr/>
                    <a:lstStyle/>
                    <a:p>
                      <a:pPr algn="ctr"/>
                      <a:r>
                        <a:rPr lang="en-ZA" sz="1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061292688"/>
                  </a:ext>
                </a:extLst>
              </a:tr>
              <a:tr h="317404">
                <a:tc>
                  <a:txBody>
                    <a:bodyPr/>
                    <a:lstStyle/>
                    <a:p>
                      <a:r>
                        <a:rPr lang="en-US" sz="1400" b="1" dirty="0">
                          <a:latin typeface="Arial" panose="020B0604020202020204" pitchFamily="34" charset="0"/>
                          <a:cs typeface="Arial" panose="020B0604020202020204" pitchFamily="34" charset="0"/>
                        </a:rPr>
                        <a:t>Total </a:t>
                      </a:r>
                      <a:endParaRPr lang="en-ZA" sz="1400" b="1" dirty="0">
                        <a:latin typeface="Arial" panose="020B0604020202020204" pitchFamily="34" charset="0"/>
                        <a:cs typeface="Arial" panose="020B0604020202020204" pitchFamily="34" charset="0"/>
                      </a:endParaRPr>
                    </a:p>
                  </a:txBody>
                  <a:tcPr/>
                </a:tc>
                <a:tc>
                  <a:txBody>
                    <a:bodyPr/>
                    <a:lstStyle/>
                    <a:p>
                      <a:pPr algn="ctr"/>
                      <a:r>
                        <a:rPr lang="en-ZA" sz="1400" b="1" dirty="0">
                          <a:latin typeface="Arial" panose="020B0604020202020204" pitchFamily="34" charset="0"/>
                          <a:cs typeface="Arial" panose="020B0604020202020204" pitchFamily="34" charset="0"/>
                        </a:rPr>
                        <a:t>82</a:t>
                      </a:r>
                    </a:p>
                  </a:txBody>
                  <a:tcPr>
                    <a:solidFill>
                      <a:srgbClr val="FFFF00"/>
                    </a:solidFill>
                  </a:tcPr>
                </a:tc>
                <a:tc>
                  <a:txBody>
                    <a:bodyPr/>
                    <a:lstStyle/>
                    <a:p>
                      <a:pPr algn="ctr"/>
                      <a:r>
                        <a:rPr lang="en-ZA" sz="1400" b="1" dirty="0">
                          <a:solidFill>
                            <a:schemeClr val="tx1"/>
                          </a:solidFill>
                          <a:latin typeface="Arial" panose="020B0604020202020204" pitchFamily="34" charset="0"/>
                          <a:cs typeface="Arial" panose="020B0604020202020204" pitchFamily="34" charset="0"/>
                        </a:rPr>
                        <a:t>5</a:t>
                      </a:r>
                    </a:p>
                  </a:txBody>
                  <a:tcPr>
                    <a:solidFill>
                      <a:srgbClr val="FFFF00"/>
                    </a:solidFill>
                  </a:tcPr>
                </a:tc>
                <a:tc>
                  <a:txBody>
                    <a:bodyPr/>
                    <a:lstStyle/>
                    <a:p>
                      <a:pPr algn="ctr"/>
                      <a:r>
                        <a:rPr lang="en-US" sz="1400" b="1" dirty="0">
                          <a:latin typeface="Arial" panose="020B0604020202020204" pitchFamily="34" charset="0"/>
                          <a:cs typeface="Arial" panose="020B0604020202020204" pitchFamily="34" charset="0"/>
                        </a:rPr>
                        <a:t>270</a:t>
                      </a:r>
                      <a:endParaRPr lang="en-ZA" sz="1400" b="1" dirty="0">
                        <a:latin typeface="Arial" panose="020B0604020202020204" pitchFamily="34" charset="0"/>
                        <a:cs typeface="Arial" panose="020B0604020202020204" pitchFamily="34" charset="0"/>
                      </a:endParaRPr>
                    </a:p>
                  </a:txBody>
                  <a:tcPr>
                    <a:solidFill>
                      <a:srgbClr val="92D050"/>
                    </a:solidFill>
                  </a:tcPr>
                </a:tc>
                <a:tc>
                  <a:txBody>
                    <a:bodyPr/>
                    <a:lstStyle/>
                    <a:p>
                      <a:pPr algn="ctr"/>
                      <a:r>
                        <a:rPr lang="en-US" sz="1400" b="1" dirty="0">
                          <a:solidFill>
                            <a:schemeClr val="tx1"/>
                          </a:solidFill>
                          <a:latin typeface="Arial" panose="020B0604020202020204" pitchFamily="34" charset="0"/>
                          <a:cs typeface="Arial" panose="020B0604020202020204" pitchFamily="34" charset="0"/>
                        </a:rPr>
                        <a:t>42</a:t>
                      </a:r>
                      <a:endParaRPr lang="en-ZA" sz="1400" b="1" dirty="0">
                        <a:solidFill>
                          <a:schemeClr val="tx1"/>
                        </a:solidFill>
                        <a:latin typeface="Arial" panose="020B0604020202020204" pitchFamily="34" charset="0"/>
                        <a:cs typeface="Arial" panose="020B0604020202020204" pitchFamily="34" charset="0"/>
                      </a:endParaRPr>
                    </a:p>
                  </a:txBody>
                  <a:tcPr>
                    <a:solidFill>
                      <a:srgbClr val="FFFF00"/>
                    </a:solidFill>
                  </a:tcPr>
                </a:tc>
                <a:tc>
                  <a:txBody>
                    <a:bodyPr/>
                    <a:lstStyle/>
                    <a:p>
                      <a:pPr algn="ctr"/>
                      <a:r>
                        <a:rPr lang="en-ZA" sz="1400" b="1" dirty="0">
                          <a:latin typeface="Arial" panose="020B0604020202020204" pitchFamily="34" charset="0"/>
                          <a:cs typeface="Arial" panose="020B0604020202020204" pitchFamily="34" charset="0"/>
                        </a:rPr>
                        <a:t>2</a:t>
                      </a:r>
                    </a:p>
                  </a:txBody>
                  <a:tcPr>
                    <a:solidFill>
                      <a:srgbClr val="92D050"/>
                    </a:solidFill>
                  </a:tcPr>
                </a:tc>
                <a:extLst>
                  <a:ext uri="{0D108BD9-81ED-4DB2-BD59-A6C34878D82A}">
                    <a16:rowId xmlns:a16="http://schemas.microsoft.com/office/drawing/2014/main" val="1431000118"/>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25</a:t>
            </a:fld>
            <a:endParaRPr lang="en-US" altLang="en-US" dirty="0">
              <a:solidFill>
                <a:prstClr val="black"/>
              </a:solidFill>
              <a:ea typeface="+mn-ea"/>
            </a:endParaRPr>
          </a:p>
        </p:txBody>
      </p:sp>
      <p:grpSp>
        <p:nvGrpSpPr>
          <p:cNvPr id="3" name="Group 2">
            <a:extLst>
              <a:ext uri="{FF2B5EF4-FFF2-40B4-BE49-F238E27FC236}">
                <a16:creationId xmlns:a16="http://schemas.microsoft.com/office/drawing/2014/main" id="{47880498-656F-4DE7-948B-EA662D36CE0F}"/>
              </a:ext>
            </a:extLst>
          </p:cNvPr>
          <p:cNvGrpSpPr/>
          <p:nvPr/>
        </p:nvGrpSpPr>
        <p:grpSpPr>
          <a:xfrm>
            <a:off x="3023004" y="5560579"/>
            <a:ext cx="3517642" cy="547709"/>
            <a:chOff x="3264159" y="5560579"/>
            <a:chExt cx="3517642" cy="547709"/>
          </a:xfrm>
        </p:grpSpPr>
        <p:sp>
          <p:nvSpPr>
            <p:cNvPr id="7" name="Rectangle 6">
              <a:extLst>
                <a:ext uri="{FF2B5EF4-FFF2-40B4-BE49-F238E27FC236}">
                  <a16:creationId xmlns:a16="http://schemas.microsoft.com/office/drawing/2014/main" id="{32F4294A-C005-47D3-B6C6-C3766CEDCC80}"/>
                </a:ext>
              </a:extLst>
            </p:cNvPr>
            <p:cNvSpPr/>
            <p:nvPr/>
          </p:nvSpPr>
          <p:spPr>
            <a:xfrm>
              <a:off x="3264159" y="5560579"/>
              <a:ext cx="811763" cy="54770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Achieved</a:t>
              </a:r>
            </a:p>
            <a:p>
              <a:pPr algn="ctr"/>
              <a:r>
                <a:rPr lang="en-ZA" sz="800" b="1" dirty="0">
                  <a:solidFill>
                    <a:schemeClr val="tx1"/>
                  </a:solidFill>
                  <a:latin typeface="Arial" pitchFamily="34" charset="0"/>
                  <a:cs typeface="Arial" pitchFamily="34" charset="0"/>
                </a:rPr>
                <a:t>(from 100%)</a:t>
              </a:r>
            </a:p>
          </p:txBody>
        </p:sp>
        <p:sp>
          <p:nvSpPr>
            <p:cNvPr id="8" name="Rectangle 7">
              <a:extLst>
                <a:ext uri="{FF2B5EF4-FFF2-40B4-BE49-F238E27FC236}">
                  <a16:creationId xmlns:a16="http://schemas.microsoft.com/office/drawing/2014/main" id="{47348894-C2E1-495E-BA21-D4F9C0D93FC3}"/>
                </a:ext>
              </a:extLst>
            </p:cNvPr>
            <p:cNvSpPr/>
            <p:nvPr/>
          </p:nvSpPr>
          <p:spPr>
            <a:xfrm>
              <a:off x="4166118" y="5560579"/>
              <a:ext cx="811763" cy="5477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Partially achieved </a:t>
              </a:r>
            </a:p>
            <a:p>
              <a:pPr algn="ctr"/>
              <a:r>
                <a:rPr lang="en-ZA" sz="800" b="1" dirty="0">
                  <a:solidFill>
                    <a:schemeClr val="tx1"/>
                  </a:solidFill>
                  <a:latin typeface="Arial" pitchFamily="34" charset="0"/>
                  <a:cs typeface="Arial" pitchFamily="34" charset="0"/>
                </a:rPr>
                <a:t>(from 50 to 99%)</a:t>
              </a:r>
            </a:p>
          </p:txBody>
        </p:sp>
        <p:sp>
          <p:nvSpPr>
            <p:cNvPr id="9" name="Rectangle 8">
              <a:extLst>
                <a:ext uri="{FF2B5EF4-FFF2-40B4-BE49-F238E27FC236}">
                  <a16:creationId xmlns:a16="http://schemas.microsoft.com/office/drawing/2014/main" id="{8BE0A9F6-1CC0-4BF4-A298-FCA181155BF3}"/>
                </a:ext>
              </a:extLst>
            </p:cNvPr>
            <p:cNvSpPr/>
            <p:nvPr/>
          </p:nvSpPr>
          <p:spPr>
            <a:xfrm>
              <a:off x="5068078" y="5560579"/>
              <a:ext cx="811763" cy="54770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bg1"/>
                  </a:solidFill>
                  <a:latin typeface="Arial" pitchFamily="34" charset="0"/>
                  <a:cs typeface="Arial" pitchFamily="34" charset="0"/>
                </a:rPr>
                <a:t>Not achieved </a:t>
              </a:r>
            </a:p>
            <a:p>
              <a:pPr algn="ctr"/>
              <a:r>
                <a:rPr lang="en-ZA" sz="800" b="1" dirty="0">
                  <a:solidFill>
                    <a:schemeClr val="bg1"/>
                  </a:solidFill>
                  <a:latin typeface="Arial" pitchFamily="34" charset="0"/>
                  <a:cs typeface="Arial" pitchFamily="34" charset="0"/>
                </a:rPr>
                <a:t>(less than 50%)</a:t>
              </a:r>
            </a:p>
          </p:txBody>
        </p:sp>
        <p:sp>
          <p:nvSpPr>
            <p:cNvPr id="10" name="Rectangle 9">
              <a:extLst>
                <a:ext uri="{FF2B5EF4-FFF2-40B4-BE49-F238E27FC236}">
                  <a16:creationId xmlns:a16="http://schemas.microsoft.com/office/drawing/2014/main" id="{BB19FACF-A8E1-42C5-B94B-4857B60818F3}"/>
                </a:ext>
              </a:extLst>
            </p:cNvPr>
            <p:cNvSpPr/>
            <p:nvPr/>
          </p:nvSpPr>
          <p:spPr>
            <a:xfrm>
              <a:off x="5970038" y="5560579"/>
              <a:ext cx="811763" cy="54770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bg1"/>
                  </a:solidFill>
                  <a:latin typeface="Arial" pitchFamily="34" charset="0"/>
                  <a:cs typeface="Arial" pitchFamily="34" charset="0"/>
                </a:rPr>
                <a:t>Recovery from previous quarter</a:t>
              </a:r>
            </a:p>
          </p:txBody>
        </p:sp>
      </p:grpSp>
    </p:spTree>
    <p:extLst>
      <p:ext uri="{BB962C8B-B14F-4D97-AF65-F5344CB8AC3E}">
        <p14:creationId xmlns:p14="http://schemas.microsoft.com/office/powerpoint/2010/main" val="644321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91441" y="-3200"/>
            <a:ext cx="8961118" cy="431485"/>
          </a:xfrm>
        </p:spPr>
        <p:txBody>
          <a:bodyPr/>
          <a:lstStyle/>
          <a:p>
            <a:r>
              <a:rPr lang="en-US" dirty="0"/>
              <a:t>Details on areas of partial and non-achievement for the quarter </a:t>
            </a:r>
            <a:endParaRPr lang="en-ZA" dirty="0"/>
          </a:p>
        </p:txBody>
      </p:sp>
      <p:graphicFrame>
        <p:nvGraphicFramePr>
          <p:cNvPr id="5" name="Table 5">
            <a:extLst>
              <a:ext uri="{FF2B5EF4-FFF2-40B4-BE49-F238E27FC236}">
                <a16:creationId xmlns:a16="http://schemas.microsoft.com/office/drawing/2014/main" id="{8D3220AA-2AAE-49B9-BBC3-E39CA841A74E}"/>
              </a:ext>
            </a:extLst>
          </p:cNvPr>
          <p:cNvGraphicFramePr>
            <a:graphicFrameLocks noGrp="1"/>
          </p:cNvGraphicFramePr>
          <p:nvPr>
            <p:ph idx="1"/>
            <p:extLst>
              <p:ext uri="{D42A27DB-BD31-4B8C-83A1-F6EECF244321}">
                <p14:modId xmlns:p14="http://schemas.microsoft.com/office/powerpoint/2010/main" val="2825680772"/>
              </p:ext>
            </p:extLst>
          </p:nvPr>
        </p:nvGraphicFramePr>
        <p:xfrm>
          <a:off x="91440" y="383020"/>
          <a:ext cx="8961119" cy="2393209"/>
        </p:xfrm>
        <a:graphic>
          <a:graphicData uri="http://schemas.openxmlformats.org/drawingml/2006/table">
            <a:tbl>
              <a:tblPr firstRow="1" bandRow="1">
                <a:tableStyleId>{F5AB1C69-6EDB-4FF4-983F-18BD219EF322}</a:tableStyleId>
              </a:tblPr>
              <a:tblGrid>
                <a:gridCol w="652724">
                  <a:extLst>
                    <a:ext uri="{9D8B030D-6E8A-4147-A177-3AD203B41FA5}">
                      <a16:colId xmlns:a16="http://schemas.microsoft.com/office/drawing/2014/main" val="2322553573"/>
                    </a:ext>
                  </a:extLst>
                </a:gridCol>
                <a:gridCol w="1491036">
                  <a:extLst>
                    <a:ext uri="{9D8B030D-6E8A-4147-A177-3AD203B41FA5}">
                      <a16:colId xmlns:a16="http://schemas.microsoft.com/office/drawing/2014/main" val="3597002400"/>
                    </a:ext>
                  </a:extLst>
                </a:gridCol>
                <a:gridCol w="1330960">
                  <a:extLst>
                    <a:ext uri="{9D8B030D-6E8A-4147-A177-3AD203B41FA5}">
                      <a16:colId xmlns:a16="http://schemas.microsoft.com/office/drawing/2014/main" val="3083323141"/>
                    </a:ext>
                  </a:extLst>
                </a:gridCol>
                <a:gridCol w="1615440">
                  <a:extLst>
                    <a:ext uri="{9D8B030D-6E8A-4147-A177-3AD203B41FA5}">
                      <a16:colId xmlns:a16="http://schemas.microsoft.com/office/drawing/2014/main" val="1389600764"/>
                    </a:ext>
                  </a:extLst>
                </a:gridCol>
                <a:gridCol w="1320800">
                  <a:extLst>
                    <a:ext uri="{9D8B030D-6E8A-4147-A177-3AD203B41FA5}">
                      <a16:colId xmlns:a16="http://schemas.microsoft.com/office/drawing/2014/main" val="79363410"/>
                    </a:ext>
                  </a:extLst>
                </a:gridCol>
                <a:gridCol w="2550159">
                  <a:extLst>
                    <a:ext uri="{9D8B030D-6E8A-4147-A177-3AD203B41FA5}">
                      <a16:colId xmlns:a16="http://schemas.microsoft.com/office/drawing/2014/main" val="1086853760"/>
                    </a:ext>
                  </a:extLst>
                </a:gridCol>
              </a:tblGrid>
              <a:tr h="442537">
                <a:tc gridSpan="2">
                  <a:txBody>
                    <a:bodyPr/>
                    <a:lstStyle/>
                    <a:p>
                      <a:r>
                        <a:rPr lang="en-US" sz="1200" dirty="0">
                          <a:latin typeface="Arial" panose="020B0604020202020204" pitchFamily="34" charset="0"/>
                          <a:cs typeface="Arial" panose="020B0604020202020204" pitchFamily="34" charset="0"/>
                        </a:rPr>
                        <a:t>Performance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sz="11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2022/23 Q1 target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2021/22 Q1 achievement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Deviation from Q1 target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18124893"/>
                  </a:ext>
                </a:extLst>
              </a:tr>
              <a:tr h="278293">
                <a:tc gridSpan="6">
                  <a:txBody>
                    <a:bodyPr/>
                    <a:lstStyle/>
                    <a:p>
                      <a:pPr algn="ctr"/>
                      <a:r>
                        <a:rPr lang="en-US" sz="1400" b="1" dirty="0">
                          <a:latin typeface="Arial" panose="020B0604020202020204" pitchFamily="34" charset="0"/>
                          <a:cs typeface="Arial" panose="020B0604020202020204" pitchFamily="34" charset="0"/>
                        </a:rPr>
                        <a:t>Water Services and Local Management</a:t>
                      </a:r>
                      <a:endParaRPr lang="en-ZA" sz="1400" b="1" dirty="0">
                        <a:latin typeface="Arial" panose="020B0604020202020204" pitchFamily="34" charset="0"/>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093255710"/>
                  </a:ext>
                </a:extLst>
              </a:tr>
              <a:tr h="1631209">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5.2.2</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National Sanitation Integrated Plan</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Updated 9 provincial situational analysis reports </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0</a:t>
                      </a:r>
                    </a:p>
                    <a:p>
                      <a:pPr marL="0" algn="l" defTabSz="422041" rtl="0" eaLnBrk="1" latinLnBrk="0" hangingPunct="1"/>
                      <a:r>
                        <a:rPr lang="en-ZA" sz="1100" kern="1200" dirty="0">
                          <a:solidFill>
                            <a:schemeClr val="dk1"/>
                          </a:solidFill>
                          <a:latin typeface="Arial" panose="020B0604020202020204" pitchFamily="34" charset="0"/>
                          <a:ea typeface="+mn-ea"/>
                          <a:cs typeface="Arial" panose="020B0604020202020204" pitchFamily="34" charset="0"/>
                        </a:rPr>
                        <a:t>(</a:t>
                      </a:r>
                      <a:r>
                        <a:rPr lang="en-US" sz="1100" kern="1200" dirty="0">
                          <a:solidFill>
                            <a:schemeClr val="dk1"/>
                          </a:solidFill>
                          <a:latin typeface="Arial" panose="020B0604020202020204" pitchFamily="34" charset="0"/>
                          <a:ea typeface="+mn-ea"/>
                          <a:cs typeface="Arial" panose="020B0604020202020204" pitchFamily="34" charset="0"/>
                        </a:rPr>
                        <a:t>From the total of 144 WSAs, only 111 WSAs submitted the responses  on the scoping questionnaire tool for data collection and 47 WSAs still outstanding)</a:t>
                      </a:r>
                      <a:endParaRPr lang="en-ZA" sz="11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Updated 9 provincial situational analysis reports </a:t>
                      </a:r>
                      <a:r>
                        <a:rPr lang="en-ZA" sz="1200" kern="1200" dirty="0">
                          <a:solidFill>
                            <a:schemeClr val="dk1"/>
                          </a:solidFill>
                          <a:latin typeface="Arial" panose="020B0604020202020204" pitchFamily="34" charset="0"/>
                          <a:ea typeface="+mn-ea"/>
                          <a:cs typeface="Arial" panose="020B0604020202020204" pitchFamily="34" charset="0"/>
                        </a:rPr>
                        <a:t>not finalised</a:t>
                      </a: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not met </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Response from WSAs on the scoping questionnaire for data collection were minimal resulting in analysis of available data for updating provincial situational reports not achievable</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024620689"/>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26</a:t>
            </a:fld>
            <a:endParaRPr lang="en-US" altLang="en-US" dirty="0">
              <a:solidFill>
                <a:prstClr val="black"/>
              </a:solidFill>
              <a:ea typeface="+mn-ea"/>
            </a:endParaRPr>
          </a:p>
        </p:txBody>
      </p:sp>
      <p:graphicFrame>
        <p:nvGraphicFramePr>
          <p:cNvPr id="3" name="Table 2">
            <a:extLst>
              <a:ext uri="{FF2B5EF4-FFF2-40B4-BE49-F238E27FC236}">
                <a16:creationId xmlns:a16="http://schemas.microsoft.com/office/drawing/2014/main" id="{410C5499-9383-4818-B114-DB42D9633279}"/>
              </a:ext>
            </a:extLst>
          </p:cNvPr>
          <p:cNvGraphicFramePr>
            <a:graphicFrameLocks noGrp="1"/>
          </p:cNvGraphicFramePr>
          <p:nvPr>
            <p:extLst>
              <p:ext uri="{D42A27DB-BD31-4B8C-83A1-F6EECF244321}">
                <p14:modId xmlns:p14="http://schemas.microsoft.com/office/powerpoint/2010/main" val="3204639306"/>
              </p:ext>
            </p:extLst>
          </p:nvPr>
        </p:nvGraphicFramePr>
        <p:xfrm>
          <a:off x="91440" y="2736886"/>
          <a:ext cx="8961120" cy="3383280"/>
        </p:xfrm>
        <a:graphic>
          <a:graphicData uri="http://schemas.openxmlformats.org/drawingml/2006/table">
            <a:tbl>
              <a:tblPr firstRow="1" bandRow="1">
                <a:tableStyleId>{F5AB1C69-6EDB-4FF4-983F-18BD219EF322}</a:tableStyleId>
              </a:tblPr>
              <a:tblGrid>
                <a:gridCol w="652723">
                  <a:extLst>
                    <a:ext uri="{9D8B030D-6E8A-4147-A177-3AD203B41FA5}">
                      <a16:colId xmlns:a16="http://schemas.microsoft.com/office/drawing/2014/main" val="3108678552"/>
                    </a:ext>
                  </a:extLst>
                </a:gridCol>
                <a:gridCol w="1501197">
                  <a:extLst>
                    <a:ext uri="{9D8B030D-6E8A-4147-A177-3AD203B41FA5}">
                      <a16:colId xmlns:a16="http://schemas.microsoft.com/office/drawing/2014/main" val="1484920093"/>
                    </a:ext>
                  </a:extLst>
                </a:gridCol>
                <a:gridCol w="1300480">
                  <a:extLst>
                    <a:ext uri="{9D8B030D-6E8A-4147-A177-3AD203B41FA5}">
                      <a16:colId xmlns:a16="http://schemas.microsoft.com/office/drawing/2014/main" val="715184421"/>
                    </a:ext>
                  </a:extLst>
                </a:gridCol>
                <a:gridCol w="1625600">
                  <a:extLst>
                    <a:ext uri="{9D8B030D-6E8A-4147-A177-3AD203B41FA5}">
                      <a16:colId xmlns:a16="http://schemas.microsoft.com/office/drawing/2014/main" val="1609472241"/>
                    </a:ext>
                  </a:extLst>
                </a:gridCol>
                <a:gridCol w="1341120">
                  <a:extLst>
                    <a:ext uri="{9D8B030D-6E8A-4147-A177-3AD203B41FA5}">
                      <a16:colId xmlns:a16="http://schemas.microsoft.com/office/drawing/2014/main" val="2207800239"/>
                    </a:ext>
                  </a:extLst>
                </a:gridCol>
                <a:gridCol w="2540000">
                  <a:extLst>
                    <a:ext uri="{9D8B030D-6E8A-4147-A177-3AD203B41FA5}">
                      <a16:colId xmlns:a16="http://schemas.microsoft.com/office/drawing/2014/main" val="160685103"/>
                    </a:ext>
                  </a:extLst>
                </a:gridCol>
              </a:tblGrid>
              <a:tr h="297521">
                <a:tc gridSpan="6">
                  <a:txBody>
                    <a:bodyPr/>
                    <a:lstStyle/>
                    <a:p>
                      <a:pPr algn="ctr"/>
                      <a:r>
                        <a:rPr lang="en-US" sz="1400" b="1" dirty="0">
                          <a:latin typeface="Arial" panose="020B0604020202020204" pitchFamily="34" charset="0"/>
                          <a:cs typeface="Arial" panose="020B0604020202020204" pitchFamily="34" charset="0"/>
                        </a:rPr>
                        <a:t>Regional Bulk Infrastructure Grant</a:t>
                      </a:r>
                      <a:endParaRPr lang="en-ZA" sz="1400" b="1" dirty="0">
                        <a:latin typeface="Arial" panose="020B0604020202020204" pitchFamily="34" charset="0"/>
                        <a:cs typeface="Arial" panose="020B0604020202020204" pitchFamily="34" charset="0"/>
                      </a:endParaRPr>
                    </a:p>
                  </a:txBody>
                  <a:tcPr/>
                </a:tc>
                <a:tc hMerge="1">
                  <a:txBody>
                    <a:bodyPr/>
                    <a:lstStyle/>
                    <a:p>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endParaRPr lang="en-ZA"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07204989"/>
                  </a:ext>
                </a:extLst>
              </a:tr>
              <a:tr h="877687">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3.9.</a:t>
                      </a:r>
                    </a:p>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3.1</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Number of mega regional bulk infrastructure project phases under construction</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7</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6</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Under by 1</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partially met </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Polokwane WWTW phase 1 of 2: </a:t>
                      </a:r>
                      <a:r>
                        <a:rPr lang="en-US" sz="1200" kern="1200" dirty="0">
                          <a:solidFill>
                            <a:schemeClr val="dk1"/>
                          </a:solidFill>
                          <a:latin typeface="Arial" panose="020B0604020202020204" pitchFamily="34" charset="0"/>
                          <a:ea typeface="+mn-ea"/>
                          <a:cs typeface="Arial" panose="020B0604020202020204" pitchFamily="34" charset="0"/>
                        </a:rPr>
                        <a:t>Contractor for Phase 1A abandoned site due to cashflow challenges.</a:t>
                      </a:r>
                      <a:endParaRPr lang="en-ZA" sz="12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625630195"/>
                  </a:ext>
                </a:extLst>
              </a:tr>
              <a:tr h="877687">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3.9.3.2</a:t>
                      </a:r>
                    </a:p>
                  </a:txBody>
                  <a:tcPr/>
                </a:tc>
                <a:tc>
                  <a:txBody>
                    <a:bodyPr/>
                    <a:lstStyle/>
                    <a:p>
                      <a:pPr marL="0" marR="0" lvl="0" indent="0" algn="l" defTabSz="422041"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Arial" panose="020B0604020202020204" pitchFamily="34" charset="0"/>
                          <a:ea typeface="+mn-ea"/>
                          <a:cs typeface="Arial" panose="020B0604020202020204" pitchFamily="34" charset="0"/>
                        </a:rPr>
                        <a:t>Number of large regional bulk infrastructure project phases under construction</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61</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55</a:t>
                      </a:r>
                    </a:p>
                  </a:txBody>
                  <a:tcPr/>
                </a:tc>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Under by 6</a:t>
                      </a: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partially met </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ZA" sz="1200" b="1" u="sng" kern="1200" dirty="0">
                          <a:solidFill>
                            <a:schemeClr val="dk1"/>
                          </a:solidFill>
                          <a:latin typeface="Arial" panose="020B0604020202020204" pitchFamily="34" charset="0"/>
                          <a:ea typeface="+mn-ea"/>
                          <a:cs typeface="Arial" panose="020B0604020202020204" pitchFamily="34" charset="0"/>
                        </a:rPr>
                        <a:t>KZN</a:t>
                      </a:r>
                      <a:r>
                        <a:rPr lang="en-ZA" sz="1200" kern="1200" dirty="0">
                          <a:solidFill>
                            <a:schemeClr val="dk1"/>
                          </a:solidFill>
                          <a:latin typeface="Arial" panose="020B0604020202020204" pitchFamily="34" charset="0"/>
                          <a:ea typeface="+mn-ea"/>
                          <a:cs typeface="Arial" panose="020B0604020202020204" pitchFamily="34" charset="0"/>
                        </a:rPr>
                        <a:t>: financial commitments for 3 projects </a:t>
                      </a:r>
                      <a:r>
                        <a:rPr lang="en-US" sz="1200" kern="1200" dirty="0">
                          <a:solidFill>
                            <a:schemeClr val="dk1"/>
                          </a:solidFill>
                          <a:latin typeface="Arial" panose="020B0604020202020204" pitchFamily="34" charset="0"/>
                          <a:ea typeface="+mn-ea"/>
                          <a:cs typeface="Arial" panose="020B0604020202020204" pitchFamily="34" charset="0"/>
                        </a:rPr>
                        <a:t>has been reached and 1 projects awaiting the appointment of an APP</a:t>
                      </a:r>
                    </a:p>
                    <a:p>
                      <a:pPr marL="0" algn="l" defTabSz="422041" rtl="0" eaLnBrk="1" latinLnBrk="0" hangingPunct="1"/>
                      <a:r>
                        <a:rPr lang="en-US" sz="1200" b="1" u="sng" kern="1200" dirty="0">
                          <a:solidFill>
                            <a:schemeClr val="dk1"/>
                          </a:solidFill>
                          <a:latin typeface="Arial" panose="020B0604020202020204" pitchFamily="34" charset="0"/>
                          <a:ea typeface="+mn-ea"/>
                          <a:cs typeface="Arial" panose="020B0604020202020204" pitchFamily="34" charset="0"/>
                        </a:rPr>
                        <a:t>FS</a:t>
                      </a:r>
                      <a:r>
                        <a:rPr lang="en-US" sz="1200" kern="1200" dirty="0">
                          <a:solidFill>
                            <a:schemeClr val="dk1"/>
                          </a:solidFill>
                          <a:latin typeface="Arial" panose="020B0604020202020204" pitchFamily="34" charset="0"/>
                          <a:ea typeface="+mn-ea"/>
                          <a:cs typeface="Arial" panose="020B0604020202020204" pitchFamily="34" charset="0"/>
                        </a:rPr>
                        <a:t>: legal proceeding underway for 1 project arising from contractor termination and 1 project is on hold due to contractor cash flow challenges. </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694458402"/>
                  </a:ext>
                </a:extLst>
              </a:tr>
            </a:tbl>
          </a:graphicData>
        </a:graphic>
      </p:graphicFrame>
    </p:spTree>
    <p:extLst>
      <p:ext uri="{BB962C8B-B14F-4D97-AF65-F5344CB8AC3E}">
        <p14:creationId xmlns:p14="http://schemas.microsoft.com/office/powerpoint/2010/main" val="3330644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AD65-1664-4175-9F71-92753A767EB6}"/>
              </a:ext>
            </a:extLst>
          </p:cNvPr>
          <p:cNvSpPr>
            <a:spLocks noGrp="1"/>
          </p:cNvSpPr>
          <p:nvPr>
            <p:ph type="title"/>
          </p:nvPr>
        </p:nvSpPr>
        <p:spPr>
          <a:xfrm>
            <a:off x="132081" y="81598"/>
            <a:ext cx="8849358" cy="565166"/>
          </a:xfrm>
        </p:spPr>
        <p:txBody>
          <a:bodyPr/>
          <a:lstStyle/>
          <a:p>
            <a:r>
              <a:rPr lang="en-US" dirty="0"/>
              <a:t>Details on areas of partial and non-achievement for the quarter </a:t>
            </a:r>
            <a:endParaRPr lang="en-ZA" dirty="0"/>
          </a:p>
        </p:txBody>
      </p:sp>
      <p:graphicFrame>
        <p:nvGraphicFramePr>
          <p:cNvPr id="5" name="Table 5">
            <a:extLst>
              <a:ext uri="{FF2B5EF4-FFF2-40B4-BE49-F238E27FC236}">
                <a16:creationId xmlns:a16="http://schemas.microsoft.com/office/drawing/2014/main" id="{8D3220AA-2AAE-49B9-BBC3-E39CA841A74E}"/>
              </a:ext>
            </a:extLst>
          </p:cNvPr>
          <p:cNvGraphicFramePr>
            <a:graphicFrameLocks noGrp="1"/>
          </p:cNvGraphicFramePr>
          <p:nvPr>
            <p:ph idx="1"/>
            <p:extLst>
              <p:ext uri="{D42A27DB-BD31-4B8C-83A1-F6EECF244321}">
                <p14:modId xmlns:p14="http://schemas.microsoft.com/office/powerpoint/2010/main" val="1619534576"/>
              </p:ext>
            </p:extLst>
          </p:nvPr>
        </p:nvGraphicFramePr>
        <p:xfrm>
          <a:off x="132080" y="626705"/>
          <a:ext cx="8849359" cy="4617720"/>
        </p:xfrm>
        <a:graphic>
          <a:graphicData uri="http://schemas.openxmlformats.org/drawingml/2006/table">
            <a:tbl>
              <a:tblPr firstRow="1" bandRow="1">
                <a:tableStyleId>{F5AB1C69-6EDB-4FF4-983F-18BD219EF322}</a:tableStyleId>
              </a:tblPr>
              <a:tblGrid>
                <a:gridCol w="644582">
                  <a:extLst>
                    <a:ext uri="{9D8B030D-6E8A-4147-A177-3AD203B41FA5}">
                      <a16:colId xmlns:a16="http://schemas.microsoft.com/office/drawing/2014/main" val="2322553573"/>
                    </a:ext>
                  </a:extLst>
                </a:gridCol>
                <a:gridCol w="1769873">
                  <a:extLst>
                    <a:ext uri="{9D8B030D-6E8A-4147-A177-3AD203B41FA5}">
                      <a16:colId xmlns:a16="http://schemas.microsoft.com/office/drawing/2014/main" val="3597002400"/>
                    </a:ext>
                  </a:extLst>
                </a:gridCol>
                <a:gridCol w="1474894">
                  <a:extLst>
                    <a:ext uri="{9D8B030D-6E8A-4147-A177-3AD203B41FA5}">
                      <a16:colId xmlns:a16="http://schemas.microsoft.com/office/drawing/2014/main" val="2898898944"/>
                    </a:ext>
                  </a:extLst>
                </a:gridCol>
                <a:gridCol w="1638772">
                  <a:extLst>
                    <a:ext uri="{9D8B030D-6E8A-4147-A177-3AD203B41FA5}">
                      <a16:colId xmlns:a16="http://schemas.microsoft.com/office/drawing/2014/main" val="806068009"/>
                    </a:ext>
                  </a:extLst>
                </a:gridCol>
                <a:gridCol w="1529519">
                  <a:extLst>
                    <a:ext uri="{9D8B030D-6E8A-4147-A177-3AD203B41FA5}">
                      <a16:colId xmlns:a16="http://schemas.microsoft.com/office/drawing/2014/main" val="895200711"/>
                    </a:ext>
                  </a:extLst>
                </a:gridCol>
                <a:gridCol w="1791719">
                  <a:extLst>
                    <a:ext uri="{9D8B030D-6E8A-4147-A177-3AD203B41FA5}">
                      <a16:colId xmlns:a16="http://schemas.microsoft.com/office/drawing/2014/main" val="4186756308"/>
                    </a:ext>
                  </a:extLst>
                </a:gridCol>
              </a:tblGrid>
              <a:tr h="446282">
                <a:tc gridSpan="2">
                  <a:txBody>
                    <a:bodyPr/>
                    <a:lstStyle/>
                    <a:p>
                      <a:r>
                        <a:rPr lang="en-US" sz="1200" dirty="0">
                          <a:latin typeface="Arial" panose="020B0604020202020204" pitchFamily="34" charset="0"/>
                          <a:cs typeface="Arial" panose="020B0604020202020204" pitchFamily="34" charset="0"/>
                        </a:rPr>
                        <a:t>Performance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sz="11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2022/23 Q1 target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2021/22 Q1 achievement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Deviation from Q1 target</a:t>
                      </a:r>
                      <a:endParaRPr lang="en-ZA" sz="12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18124893"/>
                  </a:ext>
                </a:extLst>
              </a:tr>
              <a:tr h="297521">
                <a:tc gridSpan="6">
                  <a:txBody>
                    <a:bodyPr/>
                    <a:lstStyle/>
                    <a:p>
                      <a:pPr marL="0" algn="ctr" defTabSz="422041" rtl="0" eaLnBrk="1" latinLnBrk="0" hangingPunct="1"/>
                      <a:r>
                        <a:rPr lang="en-ZA" sz="1400" b="1" kern="1200" dirty="0">
                          <a:solidFill>
                            <a:schemeClr val="dk1"/>
                          </a:solidFill>
                          <a:latin typeface="Arial" panose="020B0604020202020204" pitchFamily="34" charset="0"/>
                          <a:ea typeface="+mn-ea"/>
                          <a:cs typeface="Arial" panose="020B0604020202020204" pitchFamily="34" charset="0"/>
                        </a:rPr>
                        <a:t>Water Services Policy &amp; Strategy</a:t>
                      </a:r>
                    </a:p>
                  </a:txBody>
                  <a:tcPr/>
                </a:tc>
                <a:tc hMerge="1">
                  <a:txBody>
                    <a:bodyPr/>
                    <a:lstStyle/>
                    <a:p>
                      <a:pPr marL="0" algn="l"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endParaRPr lang="en-ZA"/>
                    </a:p>
                  </a:txBody>
                  <a:tcPr/>
                </a:tc>
                <a:tc hMerge="1">
                  <a:txBody>
                    <a:bodyPr/>
                    <a:lstStyle/>
                    <a:p>
                      <a:pPr marL="0" marR="0" lvl="0" indent="0" algn="ctr" defTabSz="422041" rtl="0" eaLnBrk="1" fontAlgn="auto" latinLnBrk="0" hangingPunct="1">
                        <a:lnSpc>
                          <a:spcPct val="100000"/>
                        </a:lnSpc>
                        <a:spcBef>
                          <a:spcPts val="0"/>
                        </a:spcBef>
                        <a:spcAft>
                          <a:spcPts val="0"/>
                        </a:spcAft>
                        <a:buClrTx/>
                        <a:buSzTx/>
                        <a:buFontTx/>
                        <a:buNone/>
                        <a:tabLst/>
                        <a:defRPr/>
                      </a:pPr>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ctr"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l" defTabSz="422041" rtl="0" eaLnBrk="1" latinLnBrk="0" hangingPunct="1"/>
                      <a:endParaRPr lang="en-ZA" sz="12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752339753"/>
                  </a:ext>
                </a:extLst>
              </a:tr>
              <a:tr h="1160332">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5.2.1</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Water Services Amendment Bill developed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Submit the Water Services Amendment Bill to clusters for approval to publish for public comments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The preliminary certificate that enables the Department to table the WSA Bill to Clusters and Cabinet has not been received and this is delaying the achievement of the following milestones.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Water Services Amendment Bill was not submitted to clusters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not met </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The </a:t>
                      </a:r>
                      <a:r>
                        <a:rPr lang="en-US" sz="1200" kern="1200" dirty="0">
                          <a:solidFill>
                            <a:schemeClr val="dk1"/>
                          </a:solidFill>
                          <a:latin typeface="Arial" panose="020B0604020202020204" pitchFamily="34" charset="0"/>
                          <a:ea typeface="+mn-ea"/>
                          <a:cs typeface="Arial" panose="020B0604020202020204" pitchFamily="34" charset="0"/>
                        </a:rPr>
                        <a:t>preliminary certificate that enables the Department to table the WSA Bill to Clusters has not been received.</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818501000"/>
                  </a:ext>
                </a:extLst>
              </a:tr>
              <a:tr h="297521">
                <a:tc gridSpan="6">
                  <a:txBody>
                    <a:bodyPr/>
                    <a:lstStyle/>
                    <a:p>
                      <a:pPr marL="0" algn="ctr" defTabSz="422041" rtl="0" eaLnBrk="1" latinLnBrk="0" hangingPunct="1"/>
                      <a:r>
                        <a:rPr lang="en-ZA" sz="1400" b="1" kern="1200" dirty="0">
                          <a:solidFill>
                            <a:schemeClr val="dk1"/>
                          </a:solidFill>
                          <a:latin typeface="Arial" panose="020B0604020202020204" pitchFamily="34" charset="0"/>
                          <a:ea typeface="+mn-ea"/>
                          <a:cs typeface="Arial" panose="020B0604020202020204" pitchFamily="34" charset="0"/>
                        </a:rPr>
                        <a:t>Water Services Institutional Oversight</a:t>
                      </a:r>
                    </a:p>
                  </a:txBody>
                  <a:tcPr/>
                </a:tc>
                <a:tc hMerge="1">
                  <a:txBody>
                    <a:bodyPr/>
                    <a:lstStyle/>
                    <a:p>
                      <a:pPr marL="0" algn="l"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l" defTabSz="422041" rtl="0" eaLnBrk="1" latinLnBrk="0" hangingPunct="1"/>
                      <a:endParaRPr lang="en-ZA" sz="1200" kern="1200" dirty="0">
                        <a:solidFill>
                          <a:schemeClr val="dk1"/>
                        </a:solidFill>
                        <a:latin typeface="Arial" panose="020B0604020202020204" pitchFamily="34" charset="0"/>
                        <a:ea typeface="+mn-ea"/>
                        <a:cs typeface="Arial" panose="020B0604020202020204" pitchFamily="34" charset="0"/>
                      </a:endParaRPr>
                    </a:p>
                  </a:txBody>
                  <a:tcPr/>
                </a:tc>
                <a:tc hMerge="1">
                  <a:txBody>
                    <a:bodyPr/>
                    <a:lstStyle/>
                    <a:p>
                      <a:pPr marL="0" algn="ctr" defTabSz="422041" rtl="0" eaLnBrk="1" latinLnBrk="0" hangingPunct="1"/>
                      <a:endParaRPr lang="en-ZA" sz="12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pPr marL="0" algn="ctr" defTabSz="422041" rtl="0" eaLnBrk="1" latinLnBrk="0" hangingPunct="1"/>
                      <a:endParaRPr lang="en-ZA" sz="1200" kern="1200" dirty="0">
                        <a:solidFill>
                          <a:schemeClr val="tx1"/>
                        </a:solidFill>
                        <a:latin typeface="Arial" panose="020B0604020202020204" pitchFamily="34" charset="0"/>
                        <a:ea typeface="+mn-ea"/>
                        <a:cs typeface="Arial" panose="020B0604020202020204" pitchFamily="34" charset="0"/>
                      </a:endParaRPr>
                    </a:p>
                  </a:txBody>
                  <a:tcPr/>
                </a:tc>
                <a:tc hMerge="1">
                  <a:txBody>
                    <a:bodyPr/>
                    <a:lstStyle/>
                    <a:p>
                      <a:pPr marL="0" algn="l" defTabSz="422041" rtl="0" eaLnBrk="1" latinLnBrk="0" hangingPunct="1"/>
                      <a:endParaRPr lang="en-ZA" sz="1200" kern="1200" dirty="0">
                        <a:solidFill>
                          <a:schemeClr val="dk1"/>
                        </a:solidFill>
                        <a:highlight>
                          <a:srgbClr val="FFFF00"/>
                        </a:highligh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059775106"/>
                  </a:ext>
                </a:extLst>
              </a:tr>
              <a:tr h="803307">
                <a:tc>
                  <a:txBody>
                    <a:bodyPr/>
                    <a:lstStyle/>
                    <a:p>
                      <a:pPr marL="0" algn="l" defTabSz="422041" rtl="0" eaLnBrk="1" latinLnBrk="0" hangingPunct="1"/>
                      <a:r>
                        <a:rPr lang="en-ZA" sz="1200" kern="1200" dirty="0">
                          <a:solidFill>
                            <a:schemeClr val="dk1"/>
                          </a:solidFill>
                          <a:latin typeface="Arial" panose="020B0604020202020204" pitchFamily="34" charset="0"/>
                          <a:ea typeface="+mn-ea"/>
                          <a:cs typeface="Arial" panose="020B0604020202020204" pitchFamily="34" charset="0"/>
                        </a:rPr>
                        <a:t>6.3.1</a:t>
                      </a:r>
                    </a:p>
                  </a:txBody>
                  <a:tcPr/>
                </a:tc>
                <a:tc>
                  <a:txBody>
                    <a:bodyPr/>
                    <a:lstStyle/>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Performance of water boards evaluated against their performance plans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Assessment of shareholder compacts and quarterly reports  for 9 water boards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Assessment of shareholder compacts for 8 water boards and quarterly reports  for 9 water boards</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422041" rtl="0" eaLnBrk="1" latinLnBrk="0" hangingPunct="1"/>
                      <a:r>
                        <a:rPr lang="en-ZA" sz="1200" kern="1200" dirty="0">
                          <a:solidFill>
                            <a:schemeClr val="tx1"/>
                          </a:solidFill>
                          <a:latin typeface="Arial" panose="020B0604020202020204" pitchFamily="34" charset="0"/>
                          <a:ea typeface="+mn-ea"/>
                          <a:cs typeface="Arial" panose="020B0604020202020204" pitchFamily="34" charset="0"/>
                        </a:rPr>
                        <a:t>Under by 1</a:t>
                      </a:r>
                    </a:p>
                  </a:txBody>
                  <a:tcPr/>
                </a:tc>
                <a:tc>
                  <a:txBody>
                    <a:bodyPr/>
                    <a:lstStyle/>
                    <a:p>
                      <a:pPr marL="0" algn="l" defTabSz="422041" rtl="0" eaLnBrk="1" latinLnBrk="0" hangingPunct="1"/>
                      <a:r>
                        <a:rPr lang="en-US" sz="1200" b="1" i="1" kern="1200" dirty="0">
                          <a:solidFill>
                            <a:schemeClr val="dk1"/>
                          </a:solidFill>
                          <a:latin typeface="Arial" panose="020B0604020202020204" pitchFamily="34" charset="0"/>
                          <a:ea typeface="+mn-ea"/>
                          <a:cs typeface="Arial" panose="020B0604020202020204" pitchFamily="34" charset="0"/>
                        </a:rPr>
                        <a:t>Target partially met </a:t>
                      </a:r>
                    </a:p>
                    <a:p>
                      <a:pPr marL="0" algn="l" defTabSz="422041" rtl="0" eaLnBrk="1" latinLnBrk="0" hangingPunct="1"/>
                      <a:endParaRPr lang="en-ZA" sz="500" kern="1200" dirty="0">
                        <a:solidFill>
                          <a:schemeClr val="dk1"/>
                        </a:solidFill>
                        <a:latin typeface="Arial" panose="020B0604020202020204" pitchFamily="34" charset="0"/>
                        <a:ea typeface="+mn-ea"/>
                        <a:cs typeface="Arial" panose="020B0604020202020204" pitchFamily="34" charset="0"/>
                      </a:endParaRPr>
                    </a:p>
                    <a:p>
                      <a:pPr marL="0" algn="l" defTabSz="422041" rtl="0" eaLnBrk="1" latinLnBrk="0" hangingPunct="1"/>
                      <a:r>
                        <a:rPr lang="en-US" sz="1200" kern="1200" dirty="0">
                          <a:solidFill>
                            <a:schemeClr val="dk1"/>
                          </a:solidFill>
                          <a:latin typeface="Arial" panose="020B0604020202020204" pitchFamily="34" charset="0"/>
                          <a:ea typeface="+mn-ea"/>
                          <a:cs typeface="Arial" panose="020B0604020202020204" pitchFamily="34" charset="0"/>
                        </a:rPr>
                        <a:t>Due to the disestablishment of Sedibeng Water by 31 July 2022, only 8 Water Boards SHCs and BPs were assessed</a:t>
                      </a:r>
                      <a:r>
                        <a:rPr lang="en-ZA" sz="1200" kern="1200" dirty="0">
                          <a:solidFill>
                            <a:schemeClr val="dk1"/>
                          </a:solidFill>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3784032807"/>
                  </a:ext>
                </a:extLst>
              </a:tr>
            </a:tbl>
          </a:graphicData>
        </a:graphic>
      </p:graphicFrame>
      <p:sp>
        <p:nvSpPr>
          <p:cNvPr id="4" name="Slide Number Placeholder 3">
            <a:extLst>
              <a:ext uri="{FF2B5EF4-FFF2-40B4-BE49-F238E27FC236}">
                <a16:creationId xmlns:a16="http://schemas.microsoft.com/office/drawing/2014/main" id="{004E2318-2A8C-4189-936F-40BE13ECCF8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27</a:t>
            </a:fld>
            <a:endParaRPr lang="en-US" altLang="en-US" dirty="0">
              <a:solidFill>
                <a:prstClr val="black"/>
              </a:solidFill>
              <a:ea typeface="+mn-ea"/>
            </a:endParaRPr>
          </a:p>
        </p:txBody>
      </p:sp>
    </p:spTree>
    <p:extLst>
      <p:ext uri="{BB962C8B-B14F-4D97-AF65-F5344CB8AC3E}">
        <p14:creationId xmlns:p14="http://schemas.microsoft.com/office/powerpoint/2010/main" val="2044984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33" y="1724309"/>
            <a:ext cx="7772400" cy="511458"/>
          </a:xfrm>
        </p:spPr>
        <p:txBody>
          <a:bodyPr/>
          <a:lstStyle/>
          <a:p>
            <a:r>
              <a:rPr lang="en-ZA" sz="2000" dirty="0"/>
              <a:t>Part B: overview of financial performance</a:t>
            </a: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28</a:t>
            </a:fld>
            <a:endParaRPr lang="en-US" altLang="en-US" dirty="0">
              <a:solidFill>
                <a:prstClr val="black"/>
              </a:solidFill>
              <a:ea typeface="+mn-ea"/>
            </a:endParaRPr>
          </a:p>
        </p:txBody>
      </p:sp>
    </p:spTree>
    <p:extLst>
      <p:ext uri="{BB962C8B-B14F-4D97-AF65-F5344CB8AC3E}">
        <p14:creationId xmlns:p14="http://schemas.microsoft.com/office/powerpoint/2010/main" val="2981983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6D2FB-C05D-4F85-90A2-99BBC1F7D03F}"/>
              </a:ext>
            </a:extLst>
          </p:cNvPr>
          <p:cNvSpPr>
            <a:spLocks noGrp="1"/>
          </p:cNvSpPr>
          <p:nvPr>
            <p:ph type="title"/>
          </p:nvPr>
        </p:nvSpPr>
        <p:spPr>
          <a:xfrm>
            <a:off x="148282" y="86494"/>
            <a:ext cx="8863914" cy="371359"/>
          </a:xfrm>
        </p:spPr>
        <p:txBody>
          <a:bodyPr/>
          <a:lstStyle/>
          <a:p>
            <a:r>
              <a:rPr lang="en-US" b="1" dirty="0"/>
              <a:t>Main Account 2022/23 Financial Performance</a:t>
            </a:r>
            <a:endParaRPr lang="en-ZA" b="1" dirty="0"/>
          </a:p>
        </p:txBody>
      </p:sp>
      <p:sp>
        <p:nvSpPr>
          <p:cNvPr id="4" name="Slide Number Placeholder 3">
            <a:extLst>
              <a:ext uri="{FF2B5EF4-FFF2-40B4-BE49-F238E27FC236}">
                <a16:creationId xmlns:a16="http://schemas.microsoft.com/office/drawing/2014/main" id="{BD566BE7-8FD8-46E5-B554-6122ACCF55E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3" name="Table 2">
            <a:extLst>
              <a:ext uri="{FF2B5EF4-FFF2-40B4-BE49-F238E27FC236}">
                <a16:creationId xmlns:a16="http://schemas.microsoft.com/office/drawing/2014/main" id="{D8384910-1C51-453A-9848-074A31B88473}"/>
              </a:ext>
            </a:extLst>
          </p:cNvPr>
          <p:cNvGraphicFramePr>
            <a:graphicFrameLocks noGrp="1"/>
          </p:cNvGraphicFramePr>
          <p:nvPr>
            <p:extLst>
              <p:ext uri="{D42A27DB-BD31-4B8C-83A1-F6EECF244321}">
                <p14:modId xmlns:p14="http://schemas.microsoft.com/office/powerpoint/2010/main" val="3597985791"/>
              </p:ext>
            </p:extLst>
          </p:nvPr>
        </p:nvGraphicFramePr>
        <p:xfrm>
          <a:off x="148282" y="510540"/>
          <a:ext cx="8771273" cy="5417657"/>
        </p:xfrm>
        <a:graphic>
          <a:graphicData uri="http://schemas.openxmlformats.org/drawingml/2006/table">
            <a:tbl>
              <a:tblPr/>
              <a:tblGrid>
                <a:gridCol w="2740349">
                  <a:extLst>
                    <a:ext uri="{9D8B030D-6E8A-4147-A177-3AD203B41FA5}">
                      <a16:colId xmlns:a16="http://schemas.microsoft.com/office/drawing/2014/main" val="2640556664"/>
                    </a:ext>
                  </a:extLst>
                </a:gridCol>
                <a:gridCol w="776792">
                  <a:extLst>
                    <a:ext uri="{9D8B030D-6E8A-4147-A177-3AD203B41FA5}">
                      <a16:colId xmlns:a16="http://schemas.microsoft.com/office/drawing/2014/main" val="3036209988"/>
                    </a:ext>
                  </a:extLst>
                </a:gridCol>
                <a:gridCol w="755215">
                  <a:extLst>
                    <a:ext uri="{9D8B030D-6E8A-4147-A177-3AD203B41FA5}">
                      <a16:colId xmlns:a16="http://schemas.microsoft.com/office/drawing/2014/main" val="131655738"/>
                    </a:ext>
                  </a:extLst>
                </a:gridCol>
                <a:gridCol w="722847">
                  <a:extLst>
                    <a:ext uri="{9D8B030D-6E8A-4147-A177-3AD203B41FA5}">
                      <a16:colId xmlns:a16="http://schemas.microsoft.com/office/drawing/2014/main" val="768281877"/>
                    </a:ext>
                  </a:extLst>
                </a:gridCol>
                <a:gridCol w="755215">
                  <a:extLst>
                    <a:ext uri="{9D8B030D-6E8A-4147-A177-3AD203B41FA5}">
                      <a16:colId xmlns:a16="http://schemas.microsoft.com/office/drawing/2014/main" val="3146249961"/>
                    </a:ext>
                  </a:extLst>
                </a:gridCol>
                <a:gridCol w="755215">
                  <a:extLst>
                    <a:ext uri="{9D8B030D-6E8A-4147-A177-3AD203B41FA5}">
                      <a16:colId xmlns:a16="http://schemas.microsoft.com/office/drawing/2014/main" val="721886059"/>
                    </a:ext>
                  </a:extLst>
                </a:gridCol>
                <a:gridCol w="733636">
                  <a:extLst>
                    <a:ext uri="{9D8B030D-6E8A-4147-A177-3AD203B41FA5}">
                      <a16:colId xmlns:a16="http://schemas.microsoft.com/office/drawing/2014/main" val="948007242"/>
                    </a:ext>
                  </a:extLst>
                </a:gridCol>
                <a:gridCol w="766002">
                  <a:extLst>
                    <a:ext uri="{9D8B030D-6E8A-4147-A177-3AD203B41FA5}">
                      <a16:colId xmlns:a16="http://schemas.microsoft.com/office/drawing/2014/main" val="102402290"/>
                    </a:ext>
                  </a:extLst>
                </a:gridCol>
                <a:gridCol w="766002">
                  <a:extLst>
                    <a:ext uri="{9D8B030D-6E8A-4147-A177-3AD203B41FA5}">
                      <a16:colId xmlns:a16="http://schemas.microsoft.com/office/drawing/2014/main" val="2573574437"/>
                    </a:ext>
                  </a:extLst>
                </a:gridCol>
              </a:tblGrid>
              <a:tr h="816895">
                <a:tc rowSpan="2">
                  <a:txBody>
                    <a:bodyPr/>
                    <a:lstStyle/>
                    <a:p>
                      <a:pPr algn="ctr" fontAlgn="ctr"/>
                      <a:r>
                        <a:rPr lang="en-ZA" sz="1100" b="1" i="0" u="none" strike="noStrike" dirty="0">
                          <a:solidFill>
                            <a:srgbClr val="000000"/>
                          </a:solidFill>
                          <a:effectLst/>
                          <a:latin typeface="Arial Narrow" panose="020B0606020202030204" pitchFamily="34" charset="0"/>
                        </a:rPr>
                        <a:t>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Annual appropriation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Year to date cumulative approved drawings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  Year to date cumulative actual expenditure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Available budget/ Variance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Variance - Accumulated drawings and actual expenditure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Projected spending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Expenditure as % of annual appropriation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Variance - Accumulated drawings and actual expenditure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818616868"/>
                  </a:ext>
                </a:extLst>
              </a:tr>
              <a:tr h="163379">
                <a:tc vMerge="1">
                  <a:txBody>
                    <a:bodyPr/>
                    <a:lstStyle/>
                    <a:p>
                      <a:endParaRPr lang="en-ZA"/>
                    </a:p>
                  </a:txBody>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244450555"/>
                  </a:ext>
                </a:extLst>
              </a:tr>
              <a:tr h="229485">
                <a:tc>
                  <a:txBody>
                    <a:bodyPr/>
                    <a:lstStyle/>
                    <a:p>
                      <a:pPr algn="l" fontAlgn="ctr"/>
                      <a:r>
                        <a:rPr lang="en-ZA" sz="1100" b="0" i="0" u="none" strike="noStrike" dirty="0">
                          <a:solidFill>
                            <a:srgbClr val="000000"/>
                          </a:solidFill>
                          <a:effectLst/>
                          <a:latin typeface="Arial Narrow" panose="020B0606020202030204" pitchFamily="34" charset="0"/>
                        </a:rPr>
                        <a:t>Administration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2 012 509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514 525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391 420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1 621 089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123 105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25,57%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19,45%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6,12%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86036471"/>
                  </a:ext>
                </a:extLst>
              </a:tr>
              <a:tr h="239222">
                <a:tc>
                  <a:txBody>
                    <a:bodyPr/>
                    <a:lstStyle/>
                    <a:p>
                      <a:pPr algn="l" fontAlgn="ctr"/>
                      <a:r>
                        <a:rPr lang="en-ZA" sz="1100" b="0" i="0" u="none" strike="noStrike" dirty="0">
                          <a:solidFill>
                            <a:srgbClr val="000000"/>
                          </a:solidFill>
                          <a:effectLst/>
                          <a:latin typeface="Arial Narrow" panose="020B0606020202030204" pitchFamily="34" charset="0"/>
                        </a:rPr>
                        <a:t>Water Resources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3 782 924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1 501 148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1 476 163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2 306 761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24 985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39,68%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39,02%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51829648"/>
                  </a:ext>
                </a:extLst>
              </a:tr>
              <a:tr h="239222">
                <a:tc>
                  <a:txBody>
                    <a:bodyPr/>
                    <a:lstStyle/>
                    <a:p>
                      <a:pPr algn="l" fontAlgn="ctr"/>
                      <a:r>
                        <a:rPr lang="en-ZA" sz="1100" b="0" i="0" u="none" strike="noStrike" dirty="0">
                          <a:solidFill>
                            <a:srgbClr val="000000"/>
                          </a:solidFill>
                          <a:effectLst/>
                          <a:latin typeface="Arial Narrow" panose="020B0606020202030204" pitchFamily="34" charset="0"/>
                        </a:rPr>
                        <a:t>Water Services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12 744 236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2 134 247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555 020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12 189 216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1 579 227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16,75%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4,36%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12,39%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1848133"/>
                  </a:ext>
                </a:extLst>
              </a:tr>
              <a:tr h="239222">
                <a:tc>
                  <a:txBody>
                    <a:bodyPr/>
                    <a:lstStyle/>
                    <a:p>
                      <a:pPr algn="l" fontAlgn="ctr"/>
                      <a:r>
                        <a:rPr lang="en-ZA" sz="1100" b="1" i="0" u="none" strike="noStrike" dirty="0">
                          <a:solidFill>
                            <a:srgbClr val="000000"/>
                          </a:solidFill>
                          <a:effectLst/>
                          <a:latin typeface="Arial Narrow" panose="020B0606020202030204" pitchFamily="34" charset="0"/>
                        </a:rPr>
                        <a:t>Total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18 539 669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4 149 920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2 422 603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16 117 066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1 727 317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22,38%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13,07%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9,32%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979131152"/>
                  </a:ext>
                </a:extLst>
              </a:tr>
              <a:tr h="163379">
                <a:tc>
                  <a:txBody>
                    <a:bodyPr/>
                    <a:lstStyle/>
                    <a:p>
                      <a:pPr algn="l" fontAlgn="b"/>
                      <a:r>
                        <a:rPr lang="en-ZA" sz="1100" b="1" i="0" u="none" strike="noStrike" dirty="0">
                          <a:solidFill>
                            <a:srgbClr val="000000"/>
                          </a:solidFill>
                          <a:effectLst/>
                          <a:latin typeface="Arial Narrow" panose="020B0606020202030204" pitchFamily="34" charset="0"/>
                        </a:rPr>
                        <a:t>Economic classification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04567528"/>
                  </a:ext>
                </a:extLst>
              </a:tr>
              <a:tr h="239222">
                <a:tc>
                  <a:txBody>
                    <a:bodyPr/>
                    <a:lstStyle/>
                    <a:p>
                      <a:pPr algn="l" fontAlgn="ctr"/>
                      <a:r>
                        <a:rPr lang="en-ZA" sz="1100" b="1" i="0" u="none" strike="noStrike" dirty="0">
                          <a:solidFill>
                            <a:srgbClr val="000000"/>
                          </a:solidFill>
                          <a:effectLst/>
                          <a:latin typeface="Arial Narrow" panose="020B0606020202030204" pitchFamily="34" charset="0"/>
                        </a:rPr>
                        <a:t>Current payments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3 672 301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900 814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643 251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3 029 050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257 563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24,53%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17,52%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7,01%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838569152"/>
                  </a:ext>
                </a:extLst>
              </a:tr>
              <a:tr h="163379">
                <a:tc>
                  <a:txBody>
                    <a:bodyPr/>
                    <a:lstStyle/>
                    <a:p>
                      <a:pPr algn="l" fontAlgn="b"/>
                      <a:r>
                        <a:rPr lang="en-ZA" sz="1100" b="0" i="0" u="none" strike="noStrike" dirty="0">
                          <a:solidFill>
                            <a:srgbClr val="000000"/>
                          </a:solidFill>
                          <a:effectLst/>
                          <a:latin typeface="Arial Narrow" panose="020B0606020202030204" pitchFamily="34" charset="0"/>
                        </a:rPr>
                        <a:t>   Compesation of employees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1 836 433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462 174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442 217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1 394 216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19 957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25,17%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24,08%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86229814"/>
                  </a:ext>
                </a:extLst>
              </a:tr>
              <a:tr h="163379">
                <a:tc>
                  <a:txBody>
                    <a:bodyPr/>
                    <a:lstStyle/>
                    <a:p>
                      <a:pPr algn="l" fontAlgn="b"/>
                      <a:r>
                        <a:rPr lang="en-ZA" sz="1100" b="0" i="0" u="none" strike="noStrike" dirty="0">
                          <a:solidFill>
                            <a:srgbClr val="000000"/>
                          </a:solidFill>
                          <a:effectLst/>
                          <a:latin typeface="Arial Narrow" panose="020B0606020202030204" pitchFamily="34" charset="0"/>
                        </a:rPr>
                        <a:t>   Goods and services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1 835 868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438 640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201 034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1 634 834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237 606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23,89%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10,95%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12,94%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26271197"/>
                  </a:ext>
                </a:extLst>
              </a:tr>
              <a:tr h="163379">
                <a:tc>
                  <a:txBody>
                    <a:bodyPr/>
                    <a:lstStyle/>
                    <a:p>
                      <a:pPr algn="l" fontAlgn="b"/>
                      <a:r>
                        <a:rPr lang="en-US" sz="1100" b="0" i="0" u="none" strike="noStrike" dirty="0">
                          <a:solidFill>
                            <a:srgbClr val="000000"/>
                          </a:solidFill>
                          <a:effectLst/>
                          <a:latin typeface="Arial Narrow" panose="020B0606020202030204" pitchFamily="34" charset="0"/>
                        </a:rPr>
                        <a:t>   Interest and rent on land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11254"/>
                  </a:ext>
                </a:extLst>
              </a:tr>
              <a:tr h="239222">
                <a:tc>
                  <a:txBody>
                    <a:bodyPr/>
                    <a:lstStyle/>
                    <a:p>
                      <a:pPr algn="l" fontAlgn="ctr"/>
                      <a:r>
                        <a:rPr lang="en-ZA" sz="1100" b="1" i="0" u="none" strike="noStrike" dirty="0">
                          <a:solidFill>
                            <a:srgbClr val="000000"/>
                          </a:solidFill>
                          <a:effectLst/>
                          <a:latin typeface="Arial Narrow" panose="020B0606020202030204" pitchFamily="34" charset="0"/>
                        </a:rPr>
                        <a:t>Transfers and subsidies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10 528 115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2 112 727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1 439 574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9 088 541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673 153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20,07%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13,67%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6,39%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43196972"/>
                  </a:ext>
                </a:extLst>
              </a:tr>
              <a:tr h="200644">
                <a:tc>
                  <a:txBody>
                    <a:bodyPr/>
                    <a:lstStyle/>
                    <a:p>
                      <a:pPr algn="l" fontAlgn="b"/>
                      <a:r>
                        <a:rPr lang="en-ZA" sz="1100" b="0" i="0" u="none" strike="noStrike" dirty="0">
                          <a:solidFill>
                            <a:srgbClr val="000000"/>
                          </a:solidFill>
                          <a:effectLst/>
                          <a:latin typeface="Arial Narrow" panose="020B0606020202030204" pitchFamily="34" charset="0"/>
                        </a:rPr>
                        <a:t>    Province and municipalities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6 223 394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6 223 230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29295477"/>
                  </a:ext>
                </a:extLst>
              </a:tr>
              <a:tr h="163379">
                <a:tc>
                  <a:txBody>
                    <a:bodyPr/>
                    <a:lstStyle/>
                    <a:p>
                      <a:pPr algn="l" fontAlgn="b"/>
                      <a:r>
                        <a:rPr lang="en-ZA" sz="1100" b="0" i="0" u="none" strike="noStrike" dirty="0">
                          <a:solidFill>
                            <a:srgbClr val="000000"/>
                          </a:solidFill>
                          <a:effectLst/>
                          <a:latin typeface="Arial Narrow" panose="020B0606020202030204" pitchFamily="34" charset="0"/>
                        </a:rPr>
                        <a:t>    Departmental agencies and accounts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2 612 130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1 141 661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1 145 013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1 467 117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(3 352)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43,71%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97773330"/>
                  </a:ext>
                </a:extLst>
              </a:tr>
              <a:tr h="326758">
                <a:tc>
                  <a:txBody>
                    <a:bodyPr/>
                    <a:lstStyle/>
                    <a:p>
                      <a:pPr marL="92075" indent="-92075" algn="l" fontAlgn="b"/>
                      <a:r>
                        <a:rPr lang="en-US" sz="1100" b="0" i="0" u="none" strike="noStrike" dirty="0">
                          <a:solidFill>
                            <a:srgbClr val="000000"/>
                          </a:solidFill>
                          <a:effectLst/>
                          <a:latin typeface="Arial Narrow" panose="020B0606020202030204" pitchFamily="34" charset="0"/>
                        </a:rPr>
                        <a:t>    Foreign governments and international organisations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250 978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146 851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146 851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104 127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58,51%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58,51%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17913705"/>
                  </a:ext>
                </a:extLst>
              </a:tr>
              <a:tr h="163379">
                <a:tc>
                  <a:txBody>
                    <a:bodyPr/>
                    <a:lstStyle/>
                    <a:p>
                      <a:pPr algn="l" fontAlgn="b"/>
                      <a:r>
                        <a:rPr lang="en-US" sz="1100" b="0" i="0" u="none" strike="noStrike" dirty="0">
                          <a:solidFill>
                            <a:srgbClr val="000000"/>
                          </a:solidFill>
                          <a:effectLst/>
                          <a:latin typeface="Arial Narrow" panose="020B0606020202030204" pitchFamily="34" charset="0"/>
                        </a:rPr>
                        <a:t>    Public corporations and private enterprises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1 413 686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811 973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143 729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1 269 957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668 244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57,44%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70359237"/>
                  </a:ext>
                </a:extLst>
              </a:tr>
              <a:tr h="163379">
                <a:tc>
                  <a:txBody>
                    <a:bodyPr/>
                    <a:lstStyle/>
                    <a:p>
                      <a:pPr algn="l" fontAlgn="b"/>
                      <a:r>
                        <a:rPr lang="en-ZA" sz="1100" b="0" i="0" u="none" strike="noStrike" dirty="0">
                          <a:solidFill>
                            <a:srgbClr val="000000"/>
                          </a:solidFill>
                          <a:effectLst/>
                          <a:latin typeface="Arial Narrow" panose="020B0606020202030204" pitchFamily="34" charset="0"/>
                        </a:rPr>
                        <a:t>    Non-profit institutions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1 142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557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642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48,77%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43,78%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03046424"/>
                  </a:ext>
                </a:extLst>
              </a:tr>
              <a:tr h="163379">
                <a:tc>
                  <a:txBody>
                    <a:bodyPr/>
                    <a:lstStyle/>
                    <a:p>
                      <a:pPr algn="l" fontAlgn="b"/>
                      <a:r>
                        <a:rPr lang="en-ZA" sz="1100" b="0" i="0" u="none" strike="noStrike" dirty="0">
                          <a:solidFill>
                            <a:srgbClr val="000000"/>
                          </a:solidFill>
                          <a:effectLst/>
                          <a:latin typeface="Arial Narrow" panose="020B0606020202030204" pitchFamily="34" charset="0"/>
                        </a:rPr>
                        <a:t>    Households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26 785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11 685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3 317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23 468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8 368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43,63%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12,38%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056134"/>
                  </a:ext>
                </a:extLst>
              </a:tr>
              <a:tr h="239222">
                <a:tc>
                  <a:txBody>
                    <a:bodyPr/>
                    <a:lstStyle/>
                    <a:p>
                      <a:pPr algn="l" fontAlgn="ctr"/>
                      <a:r>
                        <a:rPr lang="en-ZA" sz="1100" b="1" i="0" u="none" strike="noStrike" dirty="0">
                          <a:solidFill>
                            <a:srgbClr val="000000"/>
                          </a:solidFill>
                          <a:effectLst/>
                          <a:latin typeface="Arial Narrow" panose="020B0606020202030204" pitchFamily="34" charset="0"/>
                        </a:rPr>
                        <a:t>Payments for capital assets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4 339 253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1 136 379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339 778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3 999 475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796 601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26,19%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7,83%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18,36%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433279417"/>
                  </a:ext>
                </a:extLst>
              </a:tr>
              <a:tr h="190154">
                <a:tc>
                  <a:txBody>
                    <a:bodyPr/>
                    <a:lstStyle/>
                    <a:p>
                      <a:pPr algn="l" fontAlgn="b"/>
                      <a:r>
                        <a:rPr lang="en-US" sz="1100" b="0" i="0" u="none" strike="noStrike" dirty="0">
                          <a:solidFill>
                            <a:srgbClr val="000000"/>
                          </a:solidFill>
                          <a:effectLst/>
                          <a:latin typeface="Arial Narrow" panose="020B0606020202030204" pitchFamily="34" charset="0"/>
                        </a:rPr>
                        <a:t>    Buildings and other fixed structures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4 193 668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1 113 079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291 940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3 901 728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821 139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26,54%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19,58%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22547409"/>
                  </a:ext>
                </a:extLst>
              </a:tr>
              <a:tr h="163379">
                <a:tc>
                  <a:txBody>
                    <a:bodyPr/>
                    <a:lstStyle/>
                    <a:p>
                      <a:pPr algn="l" fontAlgn="b"/>
                      <a:r>
                        <a:rPr lang="en-ZA" sz="1100" b="0" i="0" u="none" strike="noStrike" dirty="0">
                          <a:solidFill>
                            <a:srgbClr val="000000"/>
                          </a:solidFill>
                          <a:effectLst/>
                          <a:latin typeface="Arial Narrow" panose="020B0606020202030204" pitchFamily="34" charset="0"/>
                        </a:rPr>
                        <a:t>    Machinery and equipment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99 202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23 300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5 872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93 330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17 428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23,49%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17,57%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05829124"/>
                  </a:ext>
                </a:extLst>
              </a:tr>
              <a:tr h="176882">
                <a:tc>
                  <a:txBody>
                    <a:bodyPr/>
                    <a:lstStyle/>
                    <a:p>
                      <a:pPr algn="l" fontAlgn="b"/>
                      <a:r>
                        <a:rPr lang="en-US" sz="1100" b="0" i="0" u="none" strike="noStrike" dirty="0">
                          <a:solidFill>
                            <a:srgbClr val="000000"/>
                          </a:solidFill>
                          <a:effectLst/>
                          <a:latin typeface="Arial Narrow" panose="020B0606020202030204" pitchFamily="34" charset="0"/>
                        </a:rPr>
                        <a:t>    Software and other intangible assets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46 383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41 966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4 417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(41 966)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90,48%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-90,48%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1631154"/>
                  </a:ext>
                </a:extLst>
              </a:tr>
              <a:tr h="163379">
                <a:tc>
                  <a:txBody>
                    <a:bodyPr/>
                    <a:lstStyle/>
                    <a:p>
                      <a:pPr algn="l" fontAlgn="ctr"/>
                      <a:r>
                        <a:rPr lang="en-ZA" sz="1100" b="1" i="0" u="none" strike="noStrike" dirty="0">
                          <a:solidFill>
                            <a:srgbClr val="000000"/>
                          </a:solidFill>
                          <a:effectLst/>
                          <a:latin typeface="Arial Narrow" panose="020B0606020202030204" pitchFamily="34" charset="0"/>
                        </a:rPr>
                        <a:t>Payments for financial assets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51583883"/>
                  </a:ext>
                </a:extLst>
              </a:tr>
              <a:tr h="163379">
                <a:tc>
                  <a:txBody>
                    <a:bodyPr/>
                    <a:lstStyle/>
                    <a:p>
                      <a:pPr algn="l" fontAlgn="ctr"/>
                      <a:r>
                        <a:rPr lang="en-ZA" sz="1100" b="1" i="0" u="none" strike="noStrike" dirty="0">
                          <a:solidFill>
                            <a:srgbClr val="000000"/>
                          </a:solidFill>
                          <a:effectLst/>
                          <a:latin typeface="Arial Narrow" panose="020B0606020202030204" pitchFamily="34" charset="0"/>
                        </a:rPr>
                        <a:t>Total economic classification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18 539 669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4 149 920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2 422 603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16 117 066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1 727 317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22,38%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13,07%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9,32%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001248782"/>
                  </a:ext>
                </a:extLst>
              </a:tr>
            </a:tbl>
          </a:graphicData>
        </a:graphic>
      </p:graphicFrame>
    </p:spTree>
    <p:extLst>
      <p:ext uri="{BB962C8B-B14F-4D97-AF65-F5344CB8AC3E}">
        <p14:creationId xmlns:p14="http://schemas.microsoft.com/office/powerpoint/2010/main" val="300437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Purpose</a:t>
            </a:r>
          </a:p>
        </p:txBody>
      </p:sp>
      <p:sp>
        <p:nvSpPr>
          <p:cNvPr id="3" name="Content Placeholder 2"/>
          <p:cNvSpPr>
            <a:spLocks noGrp="1"/>
          </p:cNvSpPr>
          <p:nvPr>
            <p:ph idx="1"/>
          </p:nvPr>
        </p:nvSpPr>
        <p:spPr>
          <a:xfrm>
            <a:off x="609600" y="1057811"/>
            <a:ext cx="8229600" cy="2011683"/>
          </a:xfrm>
        </p:spPr>
        <p:txBody>
          <a:bodyPr/>
          <a:lstStyle/>
          <a:p>
            <a:pPr marL="0" indent="0" algn="ctr">
              <a:buNone/>
            </a:pPr>
            <a:r>
              <a:rPr lang="en-ZA" sz="2000" dirty="0"/>
              <a:t>To brief the Portfolio Committee on the Department of Water and Sanitation’s  first quarter performance for the 2022/23 financial year</a:t>
            </a: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a:t>
            </a:fld>
            <a:endParaRPr lang="en-US" altLang="en-US" dirty="0">
              <a:solidFill>
                <a:prstClr val="black"/>
              </a:solidFill>
              <a:ea typeface="+mn-ea"/>
            </a:endParaRPr>
          </a:p>
        </p:txBody>
      </p:sp>
    </p:spTree>
    <p:extLst>
      <p:ext uri="{BB962C8B-B14F-4D97-AF65-F5344CB8AC3E}">
        <p14:creationId xmlns:p14="http://schemas.microsoft.com/office/powerpoint/2010/main" val="2221462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2BD42A-8CBA-4BC6-87E2-6B2DBED034D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30</a:t>
            </a:fld>
            <a:endParaRPr lang="en-US" altLang="en-US" dirty="0">
              <a:solidFill>
                <a:prstClr val="black"/>
              </a:solidFill>
              <a:ea typeface="+mn-ea"/>
            </a:endParaRPr>
          </a:p>
        </p:txBody>
      </p:sp>
      <p:graphicFrame>
        <p:nvGraphicFramePr>
          <p:cNvPr id="5" name="Table 4">
            <a:extLst>
              <a:ext uri="{FF2B5EF4-FFF2-40B4-BE49-F238E27FC236}">
                <a16:creationId xmlns:a16="http://schemas.microsoft.com/office/drawing/2014/main" id="{5916BF9D-769F-4402-BE37-2EF30F4178C9}"/>
              </a:ext>
            </a:extLst>
          </p:cNvPr>
          <p:cNvGraphicFramePr>
            <a:graphicFrameLocks noGrp="1"/>
          </p:cNvGraphicFramePr>
          <p:nvPr>
            <p:extLst>
              <p:ext uri="{D42A27DB-BD31-4B8C-83A1-F6EECF244321}">
                <p14:modId xmlns:p14="http://schemas.microsoft.com/office/powerpoint/2010/main" val="3839350390"/>
              </p:ext>
            </p:extLst>
          </p:nvPr>
        </p:nvGraphicFramePr>
        <p:xfrm>
          <a:off x="79898" y="655010"/>
          <a:ext cx="8880759" cy="5163745"/>
        </p:xfrm>
        <a:graphic>
          <a:graphicData uri="http://schemas.openxmlformats.org/drawingml/2006/table">
            <a:tbl>
              <a:tblPr>
                <a:tableStyleId>{5C22544A-7EE6-4342-B048-85BDC9FD1C3A}</a:tableStyleId>
              </a:tblPr>
              <a:tblGrid>
                <a:gridCol w="2098154">
                  <a:extLst>
                    <a:ext uri="{9D8B030D-6E8A-4147-A177-3AD203B41FA5}">
                      <a16:colId xmlns:a16="http://schemas.microsoft.com/office/drawing/2014/main" val="3925797670"/>
                    </a:ext>
                  </a:extLst>
                </a:gridCol>
                <a:gridCol w="920255">
                  <a:extLst>
                    <a:ext uri="{9D8B030D-6E8A-4147-A177-3AD203B41FA5}">
                      <a16:colId xmlns:a16="http://schemas.microsoft.com/office/drawing/2014/main" val="1169165888"/>
                    </a:ext>
                  </a:extLst>
                </a:gridCol>
                <a:gridCol w="1348038">
                  <a:extLst>
                    <a:ext uri="{9D8B030D-6E8A-4147-A177-3AD203B41FA5}">
                      <a16:colId xmlns:a16="http://schemas.microsoft.com/office/drawing/2014/main" val="3177028685"/>
                    </a:ext>
                  </a:extLst>
                </a:gridCol>
                <a:gridCol w="991584">
                  <a:extLst>
                    <a:ext uri="{9D8B030D-6E8A-4147-A177-3AD203B41FA5}">
                      <a16:colId xmlns:a16="http://schemas.microsoft.com/office/drawing/2014/main" val="2938278738"/>
                    </a:ext>
                  </a:extLst>
                </a:gridCol>
                <a:gridCol w="982884">
                  <a:extLst>
                    <a:ext uri="{9D8B030D-6E8A-4147-A177-3AD203B41FA5}">
                      <a16:colId xmlns:a16="http://schemas.microsoft.com/office/drawing/2014/main" val="920247270"/>
                    </a:ext>
                  </a:extLst>
                </a:gridCol>
                <a:gridCol w="1078564">
                  <a:extLst>
                    <a:ext uri="{9D8B030D-6E8A-4147-A177-3AD203B41FA5}">
                      <a16:colId xmlns:a16="http://schemas.microsoft.com/office/drawing/2014/main" val="536405619"/>
                    </a:ext>
                  </a:extLst>
                </a:gridCol>
                <a:gridCol w="652358">
                  <a:extLst>
                    <a:ext uri="{9D8B030D-6E8A-4147-A177-3AD203B41FA5}">
                      <a16:colId xmlns:a16="http://schemas.microsoft.com/office/drawing/2014/main" val="2191667904"/>
                    </a:ext>
                  </a:extLst>
                </a:gridCol>
                <a:gridCol w="808922">
                  <a:extLst>
                    <a:ext uri="{9D8B030D-6E8A-4147-A177-3AD203B41FA5}">
                      <a16:colId xmlns:a16="http://schemas.microsoft.com/office/drawing/2014/main" val="701237210"/>
                    </a:ext>
                  </a:extLst>
                </a:gridCol>
              </a:tblGrid>
              <a:tr h="808108">
                <a:tc rowSpan="2">
                  <a:txBody>
                    <a:bodyPr/>
                    <a:lstStyle/>
                    <a:p>
                      <a:pPr algn="l" fontAlgn="ctr"/>
                      <a:r>
                        <a:rPr lang="en-ZA" sz="1200" b="1" u="none" strike="noStrike" dirty="0">
                          <a:effectLst/>
                          <a:latin typeface="Arial" panose="020B0604020202020204" pitchFamily="34" charset="0"/>
                          <a:cs typeface="Arial" panose="020B0604020202020204" pitchFamily="34" charset="0"/>
                        </a:rPr>
                        <a:t>Programme</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60000"/>
                        <a:lumOff val="40000"/>
                      </a:schemeClr>
                    </a:solidFill>
                  </a:tcPr>
                </a:tc>
                <a:tc>
                  <a:txBody>
                    <a:bodyPr/>
                    <a:lstStyle/>
                    <a:p>
                      <a:pPr algn="l" fontAlgn="ctr"/>
                      <a:r>
                        <a:rPr lang="en-ZA" sz="1200" b="1" u="none" strike="noStrike" dirty="0">
                          <a:effectLst/>
                          <a:latin typeface="Arial" panose="020B0604020202020204" pitchFamily="34" charset="0"/>
                          <a:cs typeface="Arial" panose="020B0604020202020204" pitchFamily="34" charset="0"/>
                        </a:rPr>
                        <a:t>Annual Budget</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60000"/>
                        <a:lumOff val="40000"/>
                      </a:schemeClr>
                    </a:solidFill>
                  </a:tcPr>
                </a:tc>
                <a:tc>
                  <a:txBody>
                    <a:bodyPr/>
                    <a:lstStyle/>
                    <a:p>
                      <a:pPr algn="l" fontAlgn="ctr"/>
                      <a:r>
                        <a:rPr lang="en-ZA" sz="1200" b="1" u="none" strike="noStrike" dirty="0">
                          <a:effectLst/>
                          <a:latin typeface="Arial" panose="020B0604020202020204" pitchFamily="34" charset="0"/>
                          <a:cs typeface="Arial" panose="020B0604020202020204" pitchFamily="34" charset="0"/>
                        </a:rPr>
                        <a:t>% spent against Annual budget</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60000"/>
                        <a:lumOff val="40000"/>
                      </a:schemeClr>
                    </a:solidFill>
                  </a:tcPr>
                </a:tc>
                <a:tc>
                  <a:txBody>
                    <a:bodyPr/>
                    <a:lstStyle/>
                    <a:p>
                      <a:pPr algn="l" fontAlgn="ctr"/>
                      <a:r>
                        <a:rPr lang="en-ZA" sz="1200" b="1" u="none" strike="noStrike" dirty="0">
                          <a:effectLst/>
                          <a:latin typeface="Arial" panose="020B0604020202020204" pitchFamily="34" charset="0"/>
                          <a:cs typeface="Arial" panose="020B0604020202020204" pitchFamily="34" charset="0"/>
                        </a:rPr>
                        <a:t>YTD Budget</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60000"/>
                        <a:lumOff val="40000"/>
                      </a:schemeClr>
                    </a:solidFill>
                  </a:tcPr>
                </a:tc>
                <a:tc>
                  <a:txBody>
                    <a:bodyPr/>
                    <a:lstStyle/>
                    <a:p>
                      <a:pPr algn="l" fontAlgn="ctr"/>
                      <a:r>
                        <a:rPr lang="en-ZA" sz="1200" b="1" u="none" strike="noStrike" dirty="0">
                          <a:effectLst/>
                          <a:latin typeface="Arial" panose="020B0604020202020204" pitchFamily="34" charset="0"/>
                          <a:cs typeface="Arial" panose="020B0604020202020204" pitchFamily="34" charset="0"/>
                        </a:rPr>
                        <a:t>YTD Actual Expenditure</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60000"/>
                        <a:lumOff val="40000"/>
                      </a:schemeClr>
                    </a:solidFill>
                  </a:tcPr>
                </a:tc>
                <a:tc>
                  <a:txBody>
                    <a:bodyPr/>
                    <a:lstStyle/>
                    <a:p>
                      <a:pPr algn="l" fontAlgn="ctr"/>
                      <a:r>
                        <a:rPr lang="en-ZA" sz="1200" b="1" u="none" strike="noStrike" dirty="0">
                          <a:effectLst/>
                          <a:latin typeface="Arial" panose="020B0604020202020204" pitchFamily="34" charset="0"/>
                          <a:cs typeface="Arial" panose="020B0604020202020204" pitchFamily="34" charset="0"/>
                        </a:rPr>
                        <a:t>Available Budget</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60000"/>
                        <a:lumOff val="40000"/>
                      </a:schemeClr>
                    </a:solidFill>
                  </a:tcPr>
                </a:tc>
                <a:tc>
                  <a:txBody>
                    <a:bodyPr/>
                    <a:lstStyle/>
                    <a:p>
                      <a:pPr algn="l" fontAlgn="ctr"/>
                      <a:r>
                        <a:rPr lang="en-ZA" sz="1200" b="1" u="none" strike="noStrike" dirty="0">
                          <a:effectLst/>
                          <a:latin typeface="Arial" panose="020B0604020202020204" pitchFamily="34" charset="0"/>
                          <a:cs typeface="Arial" panose="020B0604020202020204" pitchFamily="34" charset="0"/>
                        </a:rPr>
                        <a:t>% spent on YTD budget</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60000"/>
                        <a:lumOff val="40000"/>
                      </a:schemeClr>
                    </a:solidFill>
                  </a:tcPr>
                </a:tc>
                <a:tc>
                  <a:txBody>
                    <a:bodyPr/>
                    <a:lstStyle/>
                    <a:p>
                      <a:pPr algn="l" fontAlgn="ctr"/>
                      <a:r>
                        <a:rPr lang="en-ZA" sz="1200" b="1" u="none" strike="noStrike" dirty="0">
                          <a:effectLst/>
                          <a:latin typeface="Arial" panose="020B0604020202020204" pitchFamily="34" charset="0"/>
                          <a:cs typeface="Arial" panose="020B0604020202020204" pitchFamily="34" charset="0"/>
                        </a:rPr>
                        <a:t>% Variance</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60000"/>
                        <a:lumOff val="40000"/>
                      </a:schemeClr>
                    </a:solidFill>
                  </a:tcPr>
                </a:tc>
                <a:extLst>
                  <a:ext uri="{0D108BD9-81ED-4DB2-BD59-A6C34878D82A}">
                    <a16:rowId xmlns:a16="http://schemas.microsoft.com/office/drawing/2014/main" val="1695551369"/>
                  </a:ext>
                </a:extLst>
              </a:tr>
              <a:tr h="74109">
                <a:tc vMerge="1">
                  <a:txBody>
                    <a:bodyPr/>
                    <a:lstStyle/>
                    <a:p>
                      <a:pPr algn="l" fontAlgn="ctr"/>
                      <a:endParaRPr lang="en-ZA" sz="10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nchor="ctr">
                    <a:solidFill>
                      <a:schemeClr val="accent3">
                        <a:lumMod val="20000"/>
                        <a:lumOff val="8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R’000 </a:t>
                      </a:r>
                    </a:p>
                  </a:txBody>
                  <a:tcPr marL="5088" marR="5088" marT="5088" marB="0" anchor="ctr">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txBody>
                  <a:tcPr marL="5088" marR="5088" marT="5088" marB="0" anchor="ctr">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R’000 </a:t>
                      </a:r>
                    </a:p>
                  </a:txBody>
                  <a:tcPr marL="5088" marR="5088" marT="5088" marB="0" anchor="ctr">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R’000 </a:t>
                      </a:r>
                    </a:p>
                  </a:txBody>
                  <a:tcPr marL="5088" marR="5088" marT="5088" marB="0" anchor="ctr">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R’000 </a:t>
                      </a:r>
                    </a:p>
                  </a:txBody>
                  <a:tcPr marL="5088" marR="5088" marT="5088" marB="0" anchor="ctr">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txBody>
                  <a:tcPr marL="5088" marR="5088" marT="5088" marB="0" anchor="ctr">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txBody>
                  <a:tcPr marL="5088" marR="5088" marT="5088" marB="0" anchor="ctr">
                    <a:solidFill>
                      <a:schemeClr val="accent3">
                        <a:lumMod val="60000"/>
                        <a:lumOff val="40000"/>
                      </a:schemeClr>
                    </a:solidFill>
                  </a:tcPr>
                </a:tc>
                <a:extLst>
                  <a:ext uri="{0D108BD9-81ED-4DB2-BD59-A6C34878D82A}">
                    <a16:rowId xmlns:a16="http://schemas.microsoft.com/office/drawing/2014/main" val="3342984209"/>
                  </a:ext>
                </a:extLst>
              </a:tr>
              <a:tr h="109157">
                <a:tc>
                  <a:txBody>
                    <a:bodyPr/>
                    <a:lstStyle/>
                    <a:p>
                      <a:pPr algn="l" fontAlgn="ctr"/>
                      <a:r>
                        <a:rPr lang="en-ZA" sz="1200" u="none" strike="noStrike" dirty="0">
                          <a:effectLst/>
                          <a:latin typeface="Arial" panose="020B0604020202020204" pitchFamily="34" charset="0"/>
                          <a:cs typeface="Arial" panose="020B0604020202020204" pitchFamily="34" charset="0"/>
                        </a:rPr>
                        <a:t>1. Administration</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1 293 018 </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12%</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306 105 </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159 970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1 133 049</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52%</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48%</a:t>
                      </a:r>
                    </a:p>
                  </a:txBody>
                  <a:tcPr marL="7620" marR="7620" marT="7620" marB="0">
                    <a:solidFill>
                      <a:schemeClr val="accent3">
                        <a:lumMod val="20000"/>
                        <a:lumOff val="80000"/>
                      </a:schemeClr>
                    </a:solidFill>
                  </a:tcPr>
                </a:tc>
                <a:extLst>
                  <a:ext uri="{0D108BD9-81ED-4DB2-BD59-A6C34878D82A}">
                    <a16:rowId xmlns:a16="http://schemas.microsoft.com/office/drawing/2014/main" val="2802408618"/>
                  </a:ext>
                </a:extLst>
              </a:tr>
              <a:tr h="57439">
                <a:tc>
                  <a:txBody>
                    <a:bodyPr/>
                    <a:lstStyle/>
                    <a:p>
                      <a:pPr algn="l" fontAlgn="t"/>
                      <a:r>
                        <a:rPr lang="en-ZA" sz="1200" u="none" strike="noStrike" dirty="0">
                          <a:effectLst/>
                          <a:latin typeface="Arial" panose="020B0604020202020204" pitchFamily="34" charset="0"/>
                          <a:cs typeface="Arial" panose="020B0604020202020204" pitchFamily="34" charset="0"/>
                        </a:rPr>
                        <a:t>2. Implementation of water resources management activities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738 874 </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29%</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295 816</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216 009</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522 865</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73%</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27%</a:t>
                      </a:r>
                    </a:p>
                  </a:txBody>
                  <a:tcPr marL="7620" marR="7620" marT="7620" marB="0">
                    <a:solidFill>
                      <a:schemeClr val="accent3">
                        <a:lumMod val="20000"/>
                        <a:lumOff val="80000"/>
                      </a:schemeClr>
                    </a:solidFill>
                  </a:tcPr>
                </a:tc>
                <a:extLst>
                  <a:ext uri="{0D108BD9-81ED-4DB2-BD59-A6C34878D82A}">
                    <a16:rowId xmlns:a16="http://schemas.microsoft.com/office/drawing/2014/main" val="1194149298"/>
                  </a:ext>
                </a:extLst>
              </a:tr>
              <a:tr h="259193">
                <a:tc>
                  <a:txBody>
                    <a:bodyPr/>
                    <a:lstStyle/>
                    <a:p>
                      <a:pPr algn="l" fontAlgn="ctr"/>
                      <a:r>
                        <a:rPr lang="en-ZA" sz="1200" u="none" strike="noStrike" dirty="0">
                          <a:effectLst/>
                          <a:latin typeface="Arial" panose="020B0604020202020204" pitchFamily="34" charset="0"/>
                          <a:cs typeface="Arial" panose="020B0604020202020204" pitchFamily="34" charset="0"/>
                        </a:rPr>
                        <a:t>3. Operations, maintenance and refurbishment of national water resources schemes</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2 329 928</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9%</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752 987 </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198 814</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2 131 113</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26%</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74%</a:t>
                      </a:r>
                    </a:p>
                  </a:txBody>
                  <a:tcPr marL="7620" marR="7620" marT="7620" marB="0">
                    <a:solidFill>
                      <a:schemeClr val="accent3">
                        <a:lumMod val="20000"/>
                        <a:lumOff val="80000"/>
                      </a:schemeClr>
                    </a:solidFill>
                  </a:tcPr>
                </a:tc>
                <a:extLst>
                  <a:ext uri="{0D108BD9-81ED-4DB2-BD59-A6C34878D82A}">
                    <a16:rowId xmlns:a16="http://schemas.microsoft.com/office/drawing/2014/main" val="4072627481"/>
                  </a:ext>
                </a:extLst>
              </a:tr>
              <a:tr h="395371">
                <a:tc>
                  <a:txBody>
                    <a:bodyPr/>
                    <a:lstStyle/>
                    <a:p>
                      <a:pPr algn="l" fontAlgn="ctr"/>
                      <a:r>
                        <a:rPr lang="en-ZA" sz="1200" u="none" strike="noStrike" dirty="0">
                          <a:effectLst/>
                          <a:latin typeface="Arial" panose="020B0604020202020204" pitchFamily="34" charset="0"/>
                          <a:cs typeface="Arial" panose="020B0604020202020204" pitchFamily="34" charset="0"/>
                        </a:rPr>
                        <a:t>4. Financing and investment in raw water infrastructure</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9 560 135 </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7%</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695 256</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695 256</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8 864 879</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100%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0%</a:t>
                      </a:r>
                    </a:p>
                  </a:txBody>
                  <a:tcPr marL="7620" marR="7620" marT="7620" marB="0">
                    <a:solidFill>
                      <a:schemeClr val="accent3">
                        <a:lumMod val="20000"/>
                        <a:lumOff val="80000"/>
                      </a:schemeClr>
                    </a:solidFill>
                  </a:tcPr>
                </a:tc>
                <a:extLst>
                  <a:ext uri="{0D108BD9-81ED-4DB2-BD59-A6C34878D82A}">
                    <a16:rowId xmlns:a16="http://schemas.microsoft.com/office/drawing/2014/main" val="3840652589"/>
                  </a:ext>
                </a:extLst>
              </a:tr>
              <a:tr h="131534">
                <a:tc>
                  <a:txBody>
                    <a:bodyPr/>
                    <a:lstStyle/>
                    <a:p>
                      <a:pPr algn="l" fontAlgn="ctr"/>
                      <a:r>
                        <a:rPr lang="en-ZA" sz="1200" u="none" strike="noStrike" dirty="0">
                          <a:effectLst/>
                          <a:latin typeface="Arial" panose="020B0604020202020204" pitchFamily="34" charset="0"/>
                          <a:cs typeface="Arial" panose="020B0604020202020204" pitchFamily="34" charset="0"/>
                        </a:rPr>
                        <a:t>5. Bulk water supply to strategic users</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2 328 334</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7%</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755 170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173 616</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2 154 718</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23%</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77%</a:t>
                      </a:r>
                    </a:p>
                  </a:txBody>
                  <a:tcPr marL="7620" marR="7620" marT="7620" marB="0">
                    <a:solidFill>
                      <a:schemeClr val="accent3">
                        <a:lumMod val="20000"/>
                        <a:lumOff val="80000"/>
                      </a:schemeClr>
                    </a:solidFill>
                  </a:tcPr>
                </a:tc>
                <a:extLst>
                  <a:ext uri="{0D108BD9-81ED-4DB2-BD59-A6C34878D82A}">
                    <a16:rowId xmlns:a16="http://schemas.microsoft.com/office/drawing/2014/main" val="4114054845"/>
                  </a:ext>
                </a:extLst>
              </a:tr>
              <a:tr h="131534">
                <a:tc>
                  <a:txBody>
                    <a:bodyPr/>
                    <a:lstStyle/>
                    <a:p>
                      <a:pPr algn="l" fontAlgn="ctr"/>
                      <a:r>
                        <a:rPr lang="en-ZA" sz="1200" u="none" strike="noStrike" dirty="0">
                          <a:effectLst/>
                          <a:latin typeface="Arial" panose="020B0604020202020204" pitchFamily="34" charset="0"/>
                          <a:cs typeface="Arial" panose="020B0604020202020204" pitchFamily="34" charset="0"/>
                        </a:rPr>
                        <a:t>6. Implementation of dam safety</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184 471</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13%</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40 100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24 150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160 321</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60%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40%</a:t>
                      </a:r>
                    </a:p>
                  </a:txBody>
                  <a:tcPr marL="7620" marR="7620" marT="7620" marB="0">
                    <a:solidFill>
                      <a:schemeClr val="accent3">
                        <a:lumMod val="20000"/>
                        <a:lumOff val="80000"/>
                      </a:schemeClr>
                    </a:solidFill>
                  </a:tcPr>
                </a:tc>
                <a:extLst>
                  <a:ext uri="{0D108BD9-81ED-4DB2-BD59-A6C34878D82A}">
                    <a16:rowId xmlns:a16="http://schemas.microsoft.com/office/drawing/2014/main" val="1933861936"/>
                  </a:ext>
                </a:extLst>
              </a:tr>
              <a:tr h="175605">
                <a:tc>
                  <a:txBody>
                    <a:bodyPr/>
                    <a:lstStyle/>
                    <a:p>
                      <a:pPr algn="l" fontAlgn="ctr"/>
                      <a:r>
                        <a:rPr lang="en-ZA" sz="1200" b="1" u="none" strike="noStrike" dirty="0">
                          <a:effectLst/>
                          <a:latin typeface="Arial" panose="020B0604020202020204" pitchFamily="34" charset="0"/>
                          <a:cs typeface="Arial" panose="020B0604020202020204" pitchFamily="34" charset="0"/>
                        </a:rPr>
                        <a:t>Total</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16 434 760 </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9%</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  2 845 434</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     1 467 815</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  14 966 944</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52%</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48%</a:t>
                      </a:r>
                    </a:p>
                  </a:txBody>
                  <a:tcPr marL="7620" marR="7620" marT="7620" marB="0">
                    <a:solidFill>
                      <a:schemeClr val="accent3">
                        <a:lumMod val="60000"/>
                        <a:lumOff val="40000"/>
                      </a:schemeClr>
                    </a:solidFill>
                  </a:tcPr>
                </a:tc>
                <a:extLst>
                  <a:ext uri="{0D108BD9-81ED-4DB2-BD59-A6C34878D82A}">
                    <a16:rowId xmlns:a16="http://schemas.microsoft.com/office/drawing/2014/main" val="3077723914"/>
                  </a:ext>
                </a:extLst>
              </a:tr>
              <a:tr h="175605">
                <a:tc>
                  <a:txBody>
                    <a:bodyPr/>
                    <a:lstStyle/>
                    <a:p>
                      <a:pPr algn="l" fontAlgn="b"/>
                      <a:r>
                        <a:rPr lang="en-ZA" sz="1200" u="none" strike="noStrike" dirty="0">
                          <a:effectLst/>
                          <a:latin typeface="Arial" panose="020B0604020202020204" pitchFamily="34" charset="0"/>
                          <a:cs typeface="Arial" panose="020B0604020202020204" pitchFamily="34" charset="0"/>
                        </a:rPr>
                        <a:t>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b"/>
                      <a:r>
                        <a:rPr lang="en-ZA" sz="1200" u="none" strike="noStrike" dirty="0">
                          <a:effectLst/>
                          <a:latin typeface="Arial" panose="020B0604020202020204" pitchFamily="34" charset="0"/>
                          <a:cs typeface="Arial" panose="020B0604020202020204" pitchFamily="34" charset="0"/>
                        </a:rPr>
                        <a:t>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b"/>
                      <a:r>
                        <a:rPr lang="en-ZA" sz="1200" u="none" strike="noStrike" dirty="0">
                          <a:effectLst/>
                          <a:latin typeface="Arial" panose="020B0604020202020204" pitchFamily="34" charset="0"/>
                          <a:cs typeface="Arial" panose="020B0604020202020204" pitchFamily="34" charset="0"/>
                        </a:rPr>
                        <a:t>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b"/>
                      <a:r>
                        <a:rPr lang="en-ZA" sz="1200" u="none" strike="noStrike" dirty="0">
                          <a:effectLst/>
                          <a:latin typeface="Arial" panose="020B0604020202020204" pitchFamily="34" charset="0"/>
                          <a:cs typeface="Arial" panose="020B0604020202020204" pitchFamily="34" charset="0"/>
                        </a:rPr>
                        <a:t>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b"/>
                      <a:r>
                        <a:rPr lang="en-ZA" sz="1200" u="none" strike="noStrike" dirty="0">
                          <a:effectLst/>
                          <a:latin typeface="Arial" panose="020B0604020202020204" pitchFamily="34" charset="0"/>
                          <a:cs typeface="Arial" panose="020B0604020202020204" pitchFamily="34" charset="0"/>
                        </a:rPr>
                        <a:t>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u="none" strike="noStrike" dirty="0">
                          <a:effectLst/>
                          <a:latin typeface="Arial" panose="020B0604020202020204" pitchFamily="34" charset="0"/>
                          <a:cs typeface="Arial" panose="020B0604020202020204" pitchFamily="34" charset="0"/>
                        </a:rPr>
                        <a:t>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u="none" strike="noStrike" dirty="0">
                          <a:effectLst/>
                          <a:latin typeface="Arial" panose="020B0604020202020204" pitchFamily="34" charset="0"/>
                          <a:cs typeface="Arial" panose="020B0604020202020204" pitchFamily="34" charset="0"/>
                        </a:rPr>
                        <a:t>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u="none" strike="noStrike" dirty="0">
                          <a:effectLst/>
                          <a:latin typeface="Arial" panose="020B0604020202020204" pitchFamily="34" charset="0"/>
                          <a:cs typeface="Arial" panose="020B0604020202020204" pitchFamily="34" charset="0"/>
                        </a:rPr>
                        <a:t> </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extLst>
                  <a:ext uri="{0D108BD9-81ED-4DB2-BD59-A6C34878D82A}">
                    <a16:rowId xmlns:a16="http://schemas.microsoft.com/office/drawing/2014/main" val="1400324634"/>
                  </a:ext>
                </a:extLst>
              </a:tr>
              <a:tr h="200454">
                <a:tc>
                  <a:txBody>
                    <a:bodyPr/>
                    <a:lstStyle/>
                    <a:p>
                      <a:pPr algn="l" fontAlgn="ctr"/>
                      <a:r>
                        <a:rPr lang="en-ZA" sz="1200" b="1" u="none" strike="noStrike" dirty="0">
                          <a:effectLst/>
                          <a:latin typeface="Arial" panose="020B0604020202020204" pitchFamily="34" charset="0"/>
                          <a:cs typeface="Arial" panose="020B0604020202020204" pitchFamily="34" charset="0"/>
                        </a:rPr>
                        <a:t>Economic Classification</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R’000 </a:t>
                      </a:r>
                    </a:p>
                  </a:txBody>
                  <a:tcPr marL="5088" marR="5088" marT="5088" marB="0">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txBody>
                  <a:tcPr marL="5088" marR="5088" marT="5088" marB="0">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R’000 </a:t>
                      </a:r>
                    </a:p>
                  </a:txBody>
                  <a:tcPr marL="5088" marR="5088" marT="5088" marB="0">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R’000 </a:t>
                      </a:r>
                    </a:p>
                  </a:txBody>
                  <a:tcPr marL="5088" marR="5088" marT="5088" marB="0">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R’000 </a:t>
                      </a:r>
                    </a:p>
                  </a:txBody>
                  <a:tcPr marL="5088" marR="5088" marT="5088" marB="0">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txBody>
                  <a:tcPr marL="5088" marR="5088" marT="5088" marB="0">
                    <a:solidFill>
                      <a:schemeClr val="accent3">
                        <a:lumMod val="60000"/>
                        <a:lumOff val="40000"/>
                      </a:schemeClr>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txBody>
                  <a:tcPr marL="5088" marR="5088" marT="5088" marB="0">
                    <a:solidFill>
                      <a:schemeClr val="accent3">
                        <a:lumMod val="60000"/>
                        <a:lumOff val="40000"/>
                      </a:schemeClr>
                    </a:solidFill>
                  </a:tcPr>
                </a:tc>
                <a:extLst>
                  <a:ext uri="{0D108BD9-81ED-4DB2-BD59-A6C34878D82A}">
                    <a16:rowId xmlns:a16="http://schemas.microsoft.com/office/drawing/2014/main" val="3151897999"/>
                  </a:ext>
                </a:extLst>
              </a:tr>
              <a:tr h="0">
                <a:tc>
                  <a:txBody>
                    <a:bodyPr/>
                    <a:lstStyle/>
                    <a:p>
                      <a:pPr algn="l" fontAlgn="ctr"/>
                      <a:r>
                        <a:rPr lang="en-ZA" sz="1200" u="none" strike="noStrike" dirty="0">
                          <a:effectLst/>
                          <a:latin typeface="Arial" panose="020B0604020202020204" pitchFamily="34" charset="0"/>
                          <a:cs typeface="Arial" panose="020B0604020202020204" pitchFamily="34" charset="0"/>
                        </a:rPr>
                        <a:t>Compensation of Employees</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1 480 709 </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20%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391 983</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289 051</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1 191 657</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74%</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26%</a:t>
                      </a:r>
                    </a:p>
                  </a:txBody>
                  <a:tcPr marL="7620" marR="7620" marT="7620" marB="0">
                    <a:solidFill>
                      <a:schemeClr val="accent3">
                        <a:lumMod val="20000"/>
                        <a:lumOff val="80000"/>
                      </a:schemeClr>
                    </a:solidFill>
                  </a:tcPr>
                </a:tc>
                <a:extLst>
                  <a:ext uri="{0D108BD9-81ED-4DB2-BD59-A6C34878D82A}">
                    <a16:rowId xmlns:a16="http://schemas.microsoft.com/office/drawing/2014/main" val="1083648346"/>
                  </a:ext>
                </a:extLst>
              </a:tr>
              <a:tr h="169101">
                <a:tc>
                  <a:txBody>
                    <a:bodyPr/>
                    <a:lstStyle/>
                    <a:p>
                      <a:pPr algn="l" fontAlgn="ctr"/>
                      <a:r>
                        <a:rPr lang="en-ZA" sz="1200" u="none" strike="noStrike" dirty="0">
                          <a:effectLst/>
                          <a:latin typeface="Arial" panose="020B0604020202020204" pitchFamily="34" charset="0"/>
                          <a:cs typeface="Arial" panose="020B0604020202020204" pitchFamily="34" charset="0"/>
                        </a:rPr>
                        <a:t>Goods and Services</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2 625 232</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14%</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790 720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357 429</a:t>
                      </a:r>
                    </a:p>
                  </a:txBody>
                  <a:tcPr marL="7620" marR="7620" marT="7620" marB="0">
                    <a:solidFill>
                      <a:schemeClr val="accent3">
                        <a:lumMod val="20000"/>
                        <a:lumOff val="80000"/>
                      </a:schemeClr>
                    </a:solidFill>
                  </a:tcPr>
                </a:tc>
                <a:tc>
                  <a:txBody>
                    <a:bodyPr/>
                    <a:lstStyle/>
                    <a:p>
                      <a:pPr marL="0" algn="r" defTabSz="422041" rtl="0" eaLnBrk="1" fontAlgn="ctr" latinLnBrk="0" hangingPunct="1"/>
                      <a:r>
                        <a:rPr lang="en-ZA" sz="1200" b="0" i="0" u="none" strike="noStrike" kern="1200" dirty="0">
                          <a:solidFill>
                            <a:srgbClr val="000000"/>
                          </a:solidFill>
                          <a:effectLst/>
                          <a:latin typeface="Arial" panose="020B0604020202020204" pitchFamily="34" charset="0"/>
                          <a:ea typeface="+mn-ea"/>
                          <a:cs typeface="+mn-cs"/>
                        </a:rPr>
                        <a:t>2 267 804</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45%</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55%</a:t>
                      </a:r>
                    </a:p>
                  </a:txBody>
                  <a:tcPr marL="7620" marR="7620" marT="7620" marB="0">
                    <a:solidFill>
                      <a:schemeClr val="accent3">
                        <a:lumMod val="20000"/>
                        <a:lumOff val="80000"/>
                      </a:schemeClr>
                    </a:solidFill>
                  </a:tcPr>
                </a:tc>
                <a:extLst>
                  <a:ext uri="{0D108BD9-81ED-4DB2-BD59-A6C34878D82A}">
                    <a16:rowId xmlns:a16="http://schemas.microsoft.com/office/drawing/2014/main" val="418115489"/>
                  </a:ext>
                </a:extLst>
              </a:tr>
              <a:tr h="169101">
                <a:tc>
                  <a:txBody>
                    <a:bodyPr/>
                    <a:lstStyle/>
                    <a:p>
                      <a:pPr algn="l" fontAlgn="ctr"/>
                      <a:r>
                        <a:rPr lang="en-ZA" sz="1200" u="none" strike="noStrike" dirty="0">
                          <a:effectLst/>
                          <a:latin typeface="Arial" panose="020B0604020202020204" pitchFamily="34" charset="0"/>
                          <a:cs typeface="Arial" panose="020B0604020202020204" pitchFamily="34" charset="0"/>
                        </a:rPr>
                        <a:t>Trans Caledon Tunnel Authority (TCTA)</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9 560 135</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7%</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695 256</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695 256 </a:t>
                      </a:r>
                    </a:p>
                  </a:txBody>
                  <a:tcPr marL="7620" marR="7620" marT="7620" marB="0">
                    <a:solidFill>
                      <a:schemeClr val="accent3">
                        <a:lumMod val="20000"/>
                        <a:lumOff val="80000"/>
                      </a:schemeClr>
                    </a:solidFill>
                  </a:tcPr>
                </a:tc>
                <a:tc>
                  <a:txBody>
                    <a:bodyPr/>
                    <a:lstStyle/>
                    <a:p>
                      <a:pPr algn="r" fontAlgn="b"/>
                      <a:r>
                        <a:rPr lang="en-ZA" sz="1200" b="0" i="0" u="none" strike="noStrike" dirty="0">
                          <a:solidFill>
                            <a:srgbClr val="000000"/>
                          </a:solidFill>
                          <a:effectLst/>
                          <a:latin typeface="Arial" panose="020B0604020202020204" pitchFamily="34" charset="0"/>
                        </a:rPr>
                        <a:t>    8 864 879</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100%</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0%</a:t>
                      </a:r>
                    </a:p>
                  </a:txBody>
                  <a:tcPr marL="7620" marR="7620" marT="7620" marB="0">
                    <a:solidFill>
                      <a:schemeClr val="accent3">
                        <a:lumMod val="20000"/>
                        <a:lumOff val="80000"/>
                      </a:schemeClr>
                    </a:solidFill>
                  </a:tcPr>
                </a:tc>
                <a:extLst>
                  <a:ext uri="{0D108BD9-81ED-4DB2-BD59-A6C34878D82A}">
                    <a16:rowId xmlns:a16="http://schemas.microsoft.com/office/drawing/2014/main" val="18269448"/>
                  </a:ext>
                </a:extLst>
              </a:tr>
              <a:tr h="131534">
                <a:tc>
                  <a:txBody>
                    <a:bodyPr/>
                    <a:lstStyle/>
                    <a:p>
                      <a:pPr algn="l" fontAlgn="ctr"/>
                      <a:r>
                        <a:rPr lang="en-ZA" sz="1200" u="none" strike="noStrike" dirty="0">
                          <a:effectLst/>
                          <a:latin typeface="Arial" panose="020B0604020202020204" pitchFamily="34" charset="0"/>
                          <a:cs typeface="Arial" panose="020B0604020202020204" pitchFamily="34" charset="0"/>
                        </a:rPr>
                        <a:t>Payments for Capital Assets</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2 768 684 </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5%</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967 476 </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       126 079</a:t>
                      </a:r>
                    </a:p>
                  </a:txBody>
                  <a:tcPr marL="7620" marR="7620" marT="7620" marB="0">
                    <a:solidFill>
                      <a:schemeClr val="accent3">
                        <a:lumMod val="20000"/>
                        <a:lumOff val="80000"/>
                      </a:schemeClr>
                    </a:solidFill>
                  </a:tcPr>
                </a:tc>
                <a:tc>
                  <a:txBody>
                    <a:bodyPr/>
                    <a:lstStyle/>
                    <a:p>
                      <a:pPr algn="r" fontAlgn="b"/>
                      <a:r>
                        <a:rPr lang="en-ZA" sz="1200" b="0" i="0" u="none" strike="noStrike" dirty="0">
                          <a:solidFill>
                            <a:srgbClr val="000000"/>
                          </a:solidFill>
                          <a:effectLst/>
                          <a:latin typeface="Arial" panose="020B0604020202020204" pitchFamily="34" charset="0"/>
                        </a:rPr>
                        <a:t>    2 642 605</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13%</a:t>
                      </a:r>
                    </a:p>
                  </a:txBody>
                  <a:tcPr marL="7620" marR="7620" marT="7620" marB="0">
                    <a:solidFill>
                      <a:schemeClr val="accent3">
                        <a:lumMod val="20000"/>
                        <a:lumOff val="80000"/>
                      </a:schemeClr>
                    </a:solidFill>
                  </a:tcPr>
                </a:tc>
                <a:tc>
                  <a:txBody>
                    <a:bodyPr/>
                    <a:lstStyle/>
                    <a:p>
                      <a:pPr algn="r" fontAlgn="ctr"/>
                      <a:r>
                        <a:rPr lang="en-ZA" sz="1200" b="0" i="0" u="none" strike="noStrike" dirty="0">
                          <a:solidFill>
                            <a:srgbClr val="000000"/>
                          </a:solidFill>
                          <a:effectLst/>
                          <a:latin typeface="Arial" panose="020B0604020202020204" pitchFamily="34" charset="0"/>
                        </a:rPr>
                        <a:t>87%</a:t>
                      </a:r>
                    </a:p>
                  </a:txBody>
                  <a:tcPr marL="7620" marR="7620" marT="7620" marB="0">
                    <a:solidFill>
                      <a:schemeClr val="accent3">
                        <a:lumMod val="20000"/>
                        <a:lumOff val="80000"/>
                      </a:schemeClr>
                    </a:solidFill>
                  </a:tcPr>
                </a:tc>
                <a:extLst>
                  <a:ext uri="{0D108BD9-81ED-4DB2-BD59-A6C34878D82A}">
                    <a16:rowId xmlns:a16="http://schemas.microsoft.com/office/drawing/2014/main" val="3920414977"/>
                  </a:ext>
                </a:extLst>
              </a:tr>
              <a:tr h="211376">
                <a:tc>
                  <a:txBody>
                    <a:bodyPr/>
                    <a:lstStyle/>
                    <a:p>
                      <a:pPr algn="l" fontAlgn="ctr"/>
                      <a:r>
                        <a:rPr lang="en-ZA" sz="1200" b="1" u="none" strike="noStrike" dirty="0">
                          <a:effectLst/>
                          <a:latin typeface="Arial" panose="020B0604020202020204" pitchFamily="34" charset="0"/>
                          <a:cs typeface="Arial" panose="020B0604020202020204" pitchFamily="34" charset="0"/>
                        </a:rPr>
                        <a:t>Total </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5088" marR="5088" marT="5088"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16 434 760</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9%</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 2 845 434</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     1 467 815</a:t>
                      </a:r>
                    </a:p>
                  </a:txBody>
                  <a:tcPr marL="7620" marR="7620" marT="7620" marB="0">
                    <a:solidFill>
                      <a:schemeClr val="accent3">
                        <a:lumMod val="60000"/>
                        <a:lumOff val="40000"/>
                      </a:schemeClr>
                    </a:solidFill>
                  </a:tcPr>
                </a:tc>
                <a:tc>
                  <a:txBody>
                    <a:bodyPr/>
                    <a:lstStyle/>
                    <a:p>
                      <a:pPr marL="0" algn="r" defTabSz="422041" rtl="0" eaLnBrk="1" fontAlgn="ctr" latinLnBrk="0" hangingPunct="1"/>
                      <a:r>
                        <a:rPr lang="en-ZA" sz="1200" b="1" i="0" u="none" strike="noStrike" kern="1200" dirty="0">
                          <a:solidFill>
                            <a:srgbClr val="000000"/>
                          </a:solidFill>
                          <a:effectLst/>
                          <a:latin typeface="Arial" panose="020B0604020202020204" pitchFamily="34" charset="0"/>
                          <a:ea typeface="+mn-ea"/>
                          <a:cs typeface="+mn-cs"/>
                        </a:rPr>
                        <a:t>  14 966 944</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52%</a:t>
                      </a:r>
                    </a:p>
                  </a:txBody>
                  <a:tcPr marL="7620" marR="7620" marT="7620" marB="0">
                    <a:solidFill>
                      <a:schemeClr val="accent3">
                        <a:lumMod val="60000"/>
                        <a:lumOff val="40000"/>
                      </a:schemeClr>
                    </a:solidFill>
                  </a:tcPr>
                </a:tc>
                <a:tc>
                  <a:txBody>
                    <a:bodyPr/>
                    <a:lstStyle/>
                    <a:p>
                      <a:pPr algn="r" fontAlgn="ctr"/>
                      <a:r>
                        <a:rPr lang="en-ZA" sz="1200" b="1" i="0" u="none" strike="noStrike" dirty="0">
                          <a:solidFill>
                            <a:srgbClr val="000000"/>
                          </a:solidFill>
                          <a:effectLst/>
                          <a:latin typeface="Arial" panose="020B0604020202020204" pitchFamily="34" charset="0"/>
                        </a:rPr>
                        <a:t>48%</a:t>
                      </a:r>
                    </a:p>
                  </a:txBody>
                  <a:tcPr marL="7620" marR="7620" marT="7620" marB="0">
                    <a:solidFill>
                      <a:schemeClr val="accent3">
                        <a:lumMod val="60000"/>
                        <a:lumOff val="40000"/>
                      </a:schemeClr>
                    </a:solidFill>
                  </a:tcPr>
                </a:tc>
                <a:extLst>
                  <a:ext uri="{0D108BD9-81ED-4DB2-BD59-A6C34878D82A}">
                    <a16:rowId xmlns:a16="http://schemas.microsoft.com/office/drawing/2014/main" val="4095158147"/>
                  </a:ext>
                </a:extLst>
              </a:tr>
            </a:tbl>
          </a:graphicData>
        </a:graphic>
      </p:graphicFrame>
      <p:sp>
        <p:nvSpPr>
          <p:cNvPr id="6" name="Title 1"/>
          <p:cNvSpPr txBox="1">
            <a:spLocks/>
          </p:cNvSpPr>
          <p:nvPr/>
        </p:nvSpPr>
        <p:spPr>
          <a:xfrm>
            <a:off x="183343" y="162908"/>
            <a:ext cx="8768731" cy="464109"/>
          </a:xfrm>
          <a:prstGeom prst="rect">
            <a:avLst/>
          </a:prstGeom>
        </p:spPr>
        <p:txBody>
          <a:bodyPr/>
          <a:lstStyle>
            <a:lvl1pPr algn="ctr" defTabSz="422041" rtl="0" eaLnBrk="0" fontAlgn="base" hangingPunct="0">
              <a:spcBef>
                <a:spcPct val="0"/>
              </a:spcBef>
              <a:spcAft>
                <a:spcPct val="0"/>
              </a:spcAft>
              <a:defRPr sz="4062" kern="1200">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fontAlgn="b" hangingPunct="1">
              <a:spcBef>
                <a:spcPts val="0"/>
              </a:spcBef>
              <a:spcAft>
                <a:spcPts val="0"/>
              </a:spcAft>
              <a:defRPr/>
            </a:pPr>
            <a:r>
              <a:rPr lang="en-US" sz="2200" b="1" dirty="0"/>
              <a:t>WTE 2022/23 Financial Performance</a:t>
            </a:r>
            <a:endParaRPr lang="en-US" sz="2200" b="1" dirty="0">
              <a:latin typeface="Arial"/>
            </a:endParaRPr>
          </a:p>
        </p:txBody>
      </p:sp>
    </p:spTree>
    <p:extLst>
      <p:ext uri="{BB962C8B-B14F-4D97-AF65-F5344CB8AC3E}">
        <p14:creationId xmlns:p14="http://schemas.microsoft.com/office/powerpoint/2010/main" val="1574490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71C9-CF43-44B7-833D-B5C66074EF2A}"/>
              </a:ext>
            </a:extLst>
          </p:cNvPr>
          <p:cNvSpPr>
            <a:spLocks noGrp="1"/>
          </p:cNvSpPr>
          <p:nvPr>
            <p:ph type="title"/>
          </p:nvPr>
        </p:nvSpPr>
        <p:spPr>
          <a:xfrm>
            <a:off x="107093" y="30208"/>
            <a:ext cx="8971003" cy="517251"/>
          </a:xfrm>
        </p:spPr>
        <p:txBody>
          <a:bodyPr/>
          <a:lstStyle/>
          <a:p>
            <a:r>
              <a:rPr lang="en-ZA" b="1" dirty="0"/>
              <a:t>Financial overview </a:t>
            </a:r>
          </a:p>
        </p:txBody>
      </p:sp>
      <p:sp>
        <p:nvSpPr>
          <p:cNvPr id="3" name="Content Placeholder 2">
            <a:extLst>
              <a:ext uri="{FF2B5EF4-FFF2-40B4-BE49-F238E27FC236}">
                <a16:creationId xmlns:a16="http://schemas.microsoft.com/office/drawing/2014/main" id="{E18EA03B-14B3-4552-87CB-005B2C24E7B5}"/>
              </a:ext>
            </a:extLst>
          </p:cNvPr>
          <p:cNvSpPr>
            <a:spLocks noGrp="1"/>
          </p:cNvSpPr>
          <p:nvPr>
            <p:ph idx="1"/>
          </p:nvPr>
        </p:nvSpPr>
        <p:spPr>
          <a:xfrm>
            <a:off x="79934" y="411664"/>
            <a:ext cx="8971004" cy="5690375"/>
          </a:xfrm>
        </p:spPr>
        <p:txBody>
          <a:bodyPr/>
          <a:lstStyle/>
          <a:p>
            <a:pPr algn="just"/>
            <a:r>
              <a:rPr lang="en-US" sz="1600" dirty="0">
                <a:solidFill>
                  <a:prstClr val="black"/>
                </a:solidFill>
              </a:rPr>
              <a:t>The expenditure for the period ended 30 June 2022 amounted to R2.422 billion, representing thirteen per cent (13%) of the total adjusted budget of R18.539 billion, leaving total unspent funds of R2.532 billion. </a:t>
            </a:r>
          </a:p>
          <a:p>
            <a:pPr algn="just"/>
            <a:r>
              <a:rPr lang="en-US" sz="1600" dirty="0"/>
              <a:t>T</a:t>
            </a:r>
            <a:r>
              <a:rPr lang="en-US" sz="1600" dirty="0">
                <a:solidFill>
                  <a:schemeClr val="tx1"/>
                </a:solidFill>
              </a:rPr>
              <a:t>he department reported an under expenditure of </a:t>
            </a:r>
            <a:r>
              <a:rPr lang="en-US" sz="1600" dirty="0"/>
              <a:t>R1.727</a:t>
            </a:r>
            <a:r>
              <a:rPr lang="en-US" sz="1600" dirty="0">
                <a:solidFill>
                  <a:schemeClr val="tx1"/>
                </a:solidFill>
              </a:rPr>
              <a:t> billion. </a:t>
            </a:r>
          </a:p>
          <a:p>
            <a:pPr algn="just"/>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Significant under expenditure per economic classification is as follows:</a:t>
            </a:r>
          </a:p>
          <a:p>
            <a:pPr marL="764941" marR="0" lvl="1" indent="-342900" algn="just" defTabSz="422041" rtl="0" eaLnBrk="0" fontAlgn="base" latinLnBrk="0" hangingPunct="0">
              <a:lnSpc>
                <a:spcPct val="100000"/>
              </a:lnSpc>
              <a:spcBef>
                <a:spcPct val="20000"/>
              </a:spcBef>
              <a:spcAft>
                <a:spcPct val="0"/>
              </a:spcAft>
              <a:buClrTx/>
              <a:buSzTx/>
              <a:buFont typeface="+mj-lt"/>
              <a:buAutoNum type="alphaLcParen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	Compensation of employees: R19.957  million</a:t>
            </a:r>
          </a:p>
          <a:p>
            <a:pPr marL="806450" marR="0" lvl="1" indent="-385763" algn="just" defTabSz="422041"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       Under spending mainly due to mandatory outer year budget reduction of R94,732 million, these funds may not be committed to prevent unauthorised expenditure in the year of budget reduction. </a:t>
            </a:r>
          </a:p>
          <a:p>
            <a:pPr marL="422041" marR="0" lvl="1" indent="0" algn="just" defTabSz="422041"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b) 	Goods and services: R237.606 million</a:t>
            </a:r>
          </a:p>
          <a:p>
            <a:pPr marL="422041" marR="0" lvl="1" indent="0" algn="just" defTabSz="422041"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       The variance is due to </a:t>
            </a:r>
            <a:r>
              <a:rPr lang="en-US" sz="1600" dirty="0">
                <a:solidFill>
                  <a:prstClr val="black"/>
                </a:solidFill>
              </a:rPr>
              <a:t>impact of moratorium on procurement resultant from the 	constitutional court judgement,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and other operational budget.</a:t>
            </a:r>
          </a:p>
          <a:p>
            <a:pPr marL="422041" marR="0" lvl="1" indent="0" algn="just" defTabSz="422041"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c)	Payments for capital assets: R796.601 million</a:t>
            </a:r>
          </a:p>
          <a:p>
            <a:pPr marL="422041" marR="0" lvl="1" indent="0" algn="just" defTabSz="422041"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This is due to slow moving projects, procurement </a:t>
            </a:r>
            <a:r>
              <a:rPr lang="en-US" sz="1600" dirty="0">
                <a:solidFill>
                  <a:prstClr val="black"/>
                </a:solidFill>
              </a:rPr>
              <a:t>processes by Implementing Agents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under water services and regional bulk infrastructure grants explained per province 	in        the subsequent slides.</a:t>
            </a:r>
          </a:p>
          <a:p>
            <a:pPr marL="422041" marR="0" lvl="1" indent="0" algn="just" defTabSz="422041"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d)	Transfers and subsidies: R673.153 million</a:t>
            </a:r>
          </a:p>
          <a:p>
            <a:pPr marL="1071563" marR="0" lvl="1" indent="-173038" algn="just" defTabSz="422041" rtl="0" eaLnBrk="0" fontAlgn="base" latinLnBrk="0" hangingPunct="0">
              <a:lnSpc>
                <a:spcPct val="100000"/>
              </a:lnSpc>
              <a:spcBef>
                <a:spcPct val="20000"/>
              </a:spcBef>
              <a:spcAft>
                <a:spcPct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Water Boards scheduled to second quarter pending finalisation of compliance documents.</a:t>
            </a:r>
          </a:p>
          <a:p>
            <a:pPr marL="1071563" marR="0" lvl="1" indent="-173038" algn="just" defTabSz="422041" rtl="0" eaLnBrk="0" fontAlgn="base" latinLnBrk="0" hangingPunct="0">
              <a:lnSpc>
                <a:spcPct val="100000"/>
              </a:lnSpc>
              <a:spcBef>
                <a:spcPct val="20000"/>
              </a:spcBef>
              <a:spcAft>
                <a:spcPct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The 2022/23 local government payment schedule has been approved with transfer  dates starting 28 July 2022 for WSIG and 4 August 2022 for RBIG.</a:t>
            </a:r>
          </a:p>
          <a:p>
            <a:pPr marL="422041" lvl="1" indent="0" algn="just">
              <a:buNone/>
            </a:pPr>
            <a:endParaRPr lang="en-US" sz="1600" dirty="0">
              <a:solidFill>
                <a:prstClr val="black"/>
              </a:solidFill>
            </a:endParaRPr>
          </a:p>
          <a:p>
            <a:pPr marL="0" indent="0">
              <a:buNone/>
            </a:pPr>
            <a:endParaRPr lang="en-ZA" sz="1600" dirty="0"/>
          </a:p>
        </p:txBody>
      </p:sp>
      <p:sp>
        <p:nvSpPr>
          <p:cNvPr id="4" name="Slide Number Placeholder 3">
            <a:extLst>
              <a:ext uri="{FF2B5EF4-FFF2-40B4-BE49-F238E27FC236}">
                <a16:creationId xmlns:a16="http://schemas.microsoft.com/office/drawing/2014/main" id="{20B43A7D-8885-4949-815B-6881EEDA563B}"/>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31</a:t>
            </a:fld>
            <a:endParaRPr lang="en-US" altLang="en-US" dirty="0">
              <a:solidFill>
                <a:prstClr val="black"/>
              </a:solidFill>
              <a:ea typeface="+mn-ea"/>
            </a:endParaRPr>
          </a:p>
        </p:txBody>
      </p:sp>
    </p:spTree>
    <p:extLst>
      <p:ext uri="{BB962C8B-B14F-4D97-AF65-F5344CB8AC3E}">
        <p14:creationId xmlns:p14="http://schemas.microsoft.com/office/powerpoint/2010/main" val="3218524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ABE2D-C216-418B-B67A-FBDC5C5571C5}"/>
              </a:ext>
            </a:extLst>
          </p:cNvPr>
          <p:cNvSpPr>
            <a:spLocks noGrp="1"/>
          </p:cNvSpPr>
          <p:nvPr>
            <p:ph type="title"/>
          </p:nvPr>
        </p:nvSpPr>
        <p:spPr>
          <a:xfrm>
            <a:off x="87922" y="-70869"/>
            <a:ext cx="8976946" cy="789231"/>
          </a:xfrm>
        </p:spPr>
        <p:txBody>
          <a:bodyPr/>
          <a:lstStyle/>
          <a:p>
            <a:r>
              <a:rPr lang="en-US" b="1" dirty="0"/>
              <a:t>Earmarked, specifically and exclusively appropriated infrastructure items</a:t>
            </a:r>
          </a:p>
        </p:txBody>
      </p:sp>
      <p:sp>
        <p:nvSpPr>
          <p:cNvPr id="4" name="Slide Number Placeholder 3">
            <a:extLst>
              <a:ext uri="{FF2B5EF4-FFF2-40B4-BE49-F238E27FC236}">
                <a16:creationId xmlns:a16="http://schemas.microsoft.com/office/drawing/2014/main" id="{098DEC98-ED29-4E18-805E-EEEFD240DE1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8" name="Table 7">
            <a:extLst>
              <a:ext uri="{FF2B5EF4-FFF2-40B4-BE49-F238E27FC236}">
                <a16:creationId xmlns:a16="http://schemas.microsoft.com/office/drawing/2014/main" id="{F965E37E-486E-4ADF-9D7F-0C1EFA7A092F}"/>
              </a:ext>
            </a:extLst>
          </p:cNvPr>
          <p:cNvGraphicFramePr>
            <a:graphicFrameLocks noGrp="1"/>
          </p:cNvGraphicFramePr>
          <p:nvPr>
            <p:extLst>
              <p:ext uri="{D42A27DB-BD31-4B8C-83A1-F6EECF244321}">
                <p14:modId xmlns:p14="http://schemas.microsoft.com/office/powerpoint/2010/main" val="3582586409"/>
              </p:ext>
            </p:extLst>
          </p:nvPr>
        </p:nvGraphicFramePr>
        <p:xfrm>
          <a:off x="77344" y="647798"/>
          <a:ext cx="9054349" cy="5552045"/>
        </p:xfrm>
        <a:graphic>
          <a:graphicData uri="http://schemas.openxmlformats.org/drawingml/2006/table">
            <a:tbl>
              <a:tblPr/>
              <a:tblGrid>
                <a:gridCol w="2916890">
                  <a:extLst>
                    <a:ext uri="{9D8B030D-6E8A-4147-A177-3AD203B41FA5}">
                      <a16:colId xmlns:a16="http://schemas.microsoft.com/office/drawing/2014/main" val="1473779087"/>
                    </a:ext>
                  </a:extLst>
                </a:gridCol>
                <a:gridCol w="759192">
                  <a:extLst>
                    <a:ext uri="{9D8B030D-6E8A-4147-A177-3AD203B41FA5}">
                      <a16:colId xmlns:a16="http://schemas.microsoft.com/office/drawing/2014/main" val="550530885"/>
                    </a:ext>
                  </a:extLst>
                </a:gridCol>
                <a:gridCol w="719234">
                  <a:extLst>
                    <a:ext uri="{9D8B030D-6E8A-4147-A177-3AD203B41FA5}">
                      <a16:colId xmlns:a16="http://schemas.microsoft.com/office/drawing/2014/main" val="1807387670"/>
                    </a:ext>
                  </a:extLst>
                </a:gridCol>
                <a:gridCol w="599361">
                  <a:extLst>
                    <a:ext uri="{9D8B030D-6E8A-4147-A177-3AD203B41FA5}">
                      <a16:colId xmlns:a16="http://schemas.microsoft.com/office/drawing/2014/main" val="551357616"/>
                    </a:ext>
                  </a:extLst>
                </a:gridCol>
                <a:gridCol w="599361">
                  <a:extLst>
                    <a:ext uri="{9D8B030D-6E8A-4147-A177-3AD203B41FA5}">
                      <a16:colId xmlns:a16="http://schemas.microsoft.com/office/drawing/2014/main" val="2526310042"/>
                    </a:ext>
                  </a:extLst>
                </a:gridCol>
                <a:gridCol w="599361">
                  <a:extLst>
                    <a:ext uri="{9D8B030D-6E8A-4147-A177-3AD203B41FA5}">
                      <a16:colId xmlns:a16="http://schemas.microsoft.com/office/drawing/2014/main" val="2895328074"/>
                    </a:ext>
                  </a:extLst>
                </a:gridCol>
                <a:gridCol w="599361">
                  <a:extLst>
                    <a:ext uri="{9D8B030D-6E8A-4147-A177-3AD203B41FA5}">
                      <a16:colId xmlns:a16="http://schemas.microsoft.com/office/drawing/2014/main" val="1055499380"/>
                    </a:ext>
                  </a:extLst>
                </a:gridCol>
                <a:gridCol w="599361">
                  <a:extLst>
                    <a:ext uri="{9D8B030D-6E8A-4147-A177-3AD203B41FA5}">
                      <a16:colId xmlns:a16="http://schemas.microsoft.com/office/drawing/2014/main" val="573613007"/>
                    </a:ext>
                  </a:extLst>
                </a:gridCol>
                <a:gridCol w="543420">
                  <a:extLst>
                    <a:ext uri="{9D8B030D-6E8A-4147-A177-3AD203B41FA5}">
                      <a16:colId xmlns:a16="http://schemas.microsoft.com/office/drawing/2014/main" val="346091293"/>
                    </a:ext>
                  </a:extLst>
                </a:gridCol>
                <a:gridCol w="559404">
                  <a:extLst>
                    <a:ext uri="{9D8B030D-6E8A-4147-A177-3AD203B41FA5}">
                      <a16:colId xmlns:a16="http://schemas.microsoft.com/office/drawing/2014/main" val="1233467346"/>
                    </a:ext>
                  </a:extLst>
                </a:gridCol>
                <a:gridCol w="559404">
                  <a:extLst>
                    <a:ext uri="{9D8B030D-6E8A-4147-A177-3AD203B41FA5}">
                      <a16:colId xmlns:a16="http://schemas.microsoft.com/office/drawing/2014/main" val="2523144739"/>
                    </a:ext>
                  </a:extLst>
                </a:gridCol>
              </a:tblGrid>
              <a:tr h="562708">
                <a:tc rowSpan="2">
                  <a:txBody>
                    <a:bodyPr/>
                    <a:lstStyle/>
                    <a:p>
                      <a:pPr algn="ctr" fontAlgn="ctr"/>
                      <a:r>
                        <a:rPr lang="en-ZA" sz="1000" b="1" i="0" u="none" strike="noStrike" dirty="0">
                          <a:solidFill>
                            <a:srgbClr val="000000"/>
                          </a:solidFill>
                          <a:effectLst/>
                          <a:latin typeface="Arial Narrow" panose="020B0606020202030204" pitchFamily="34" charset="0"/>
                        </a:rPr>
                        <a:t>Summary of Infrastructure Programmes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Original appropriation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US" sz="1000" b="1" i="0" u="none" strike="noStrike" dirty="0">
                          <a:solidFill>
                            <a:srgbClr val="000000"/>
                          </a:solidFill>
                          <a:effectLst/>
                          <a:latin typeface="Arial Narrow" panose="020B0606020202030204" pitchFamily="34" charset="0"/>
                        </a:rPr>
                        <a:t>Shifting of funds/ budget reallocation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Revised Allocation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US" sz="1000" b="1" i="0" u="none" strike="noStrike" dirty="0">
                          <a:solidFill>
                            <a:srgbClr val="000000"/>
                          </a:solidFill>
                          <a:effectLst/>
                          <a:latin typeface="Arial Narrow" panose="020B0606020202030204" pitchFamily="34" charset="0"/>
                        </a:rPr>
                        <a:t>Year to date cumulative approved drawings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US" sz="1000" b="1" i="0" u="none" strike="noStrike" dirty="0">
                          <a:solidFill>
                            <a:srgbClr val="000000"/>
                          </a:solidFill>
                          <a:effectLst/>
                          <a:latin typeface="Arial Narrow" panose="020B0606020202030204" pitchFamily="34" charset="0"/>
                        </a:rPr>
                        <a:t>Year to date cumulative actual spending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Available Budget/ Variance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US" sz="1000" b="1" i="0" u="none" strike="noStrike" dirty="0">
                          <a:solidFill>
                            <a:srgbClr val="000000"/>
                          </a:solidFill>
                          <a:effectLst/>
                          <a:latin typeface="Arial Narrow" panose="020B0606020202030204" pitchFamily="34" charset="0"/>
                        </a:rPr>
                        <a:t>Variance - Drawings and actual expenditure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Projected spending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US" sz="1000" b="1" i="0" u="none" strike="noStrike" dirty="0">
                          <a:solidFill>
                            <a:srgbClr val="000000"/>
                          </a:solidFill>
                          <a:effectLst/>
                          <a:latin typeface="Arial Narrow" panose="020B0606020202030204" pitchFamily="34" charset="0"/>
                        </a:rPr>
                        <a:t>Expenditure as % of Revised Allocation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b"/>
                      <a:r>
                        <a:rPr lang="en-US" sz="1000" b="1" i="0" u="none" strike="noStrike" dirty="0">
                          <a:solidFill>
                            <a:srgbClr val="000000"/>
                          </a:solidFill>
                          <a:effectLst/>
                          <a:latin typeface="Arial Narrow" panose="020B0606020202030204" pitchFamily="34" charset="0"/>
                        </a:rPr>
                        <a:t>Variance - Drawings and actual expenditure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157162900"/>
                  </a:ext>
                </a:extLst>
              </a:tr>
              <a:tr h="144696">
                <a:tc vMerge="1">
                  <a:txBody>
                    <a:bodyPr/>
                    <a:lstStyle/>
                    <a:p>
                      <a:endParaRPr lang="en-ZA"/>
                    </a:p>
                  </a:txBody>
                  <a:tcPr/>
                </a:tc>
                <a:tc>
                  <a:txBody>
                    <a:bodyPr/>
                    <a:lstStyle/>
                    <a:p>
                      <a:pPr algn="ctr" fontAlgn="ctr"/>
                      <a:r>
                        <a:rPr lang="en-ZA" sz="1000" b="1" i="0" u="none" strike="noStrike" dirty="0">
                          <a:solidFill>
                            <a:srgbClr val="000000"/>
                          </a:solidFill>
                          <a:effectLst/>
                          <a:latin typeface="Arial Narrow" panose="020B060602020203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00" b="1" i="0" u="none" strike="noStrike" dirty="0">
                          <a:solidFill>
                            <a:srgbClr val="000000"/>
                          </a:solidFill>
                          <a:effectLst/>
                          <a:latin typeface="Arial Narrow" panose="020B060602020203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949313221"/>
                  </a:ext>
                </a:extLst>
              </a:tr>
              <a:tr h="268215">
                <a:tc>
                  <a:txBody>
                    <a:bodyPr/>
                    <a:lstStyle/>
                    <a:p>
                      <a:pPr algn="l" fontAlgn="b"/>
                      <a:r>
                        <a:rPr lang="en-US" sz="1000" b="0" i="0" u="none" strike="noStrike" dirty="0">
                          <a:solidFill>
                            <a:srgbClr val="000000"/>
                          </a:solidFill>
                          <a:effectLst/>
                          <a:latin typeface="Arial Narrow" panose="020B0606020202030204" pitchFamily="34" charset="0"/>
                        </a:rPr>
                        <a:t>Regional Bulk Infrastructure Grant (RBIG): Conditional allocations to local government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2 521 420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2 521 420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2 521 420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5231644"/>
                  </a:ext>
                </a:extLst>
              </a:tr>
              <a:tr h="268215">
                <a:tc>
                  <a:txBody>
                    <a:bodyPr/>
                    <a:lstStyle/>
                    <a:p>
                      <a:pPr algn="l" fontAlgn="b"/>
                      <a:r>
                        <a:rPr lang="en-US" sz="1000" b="0" i="0" u="none" strike="noStrike" dirty="0">
                          <a:solidFill>
                            <a:srgbClr val="000000"/>
                          </a:solidFill>
                          <a:effectLst/>
                          <a:latin typeface="Arial Narrow" panose="020B0606020202030204" pitchFamily="34" charset="0"/>
                        </a:rPr>
                        <a:t>Regional Bulk Infrastructure Grant (RBIG): Allocations-in-kind to municipalities for designated special programmes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3 455 050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3 455 050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569 559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233 841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3 221 209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335 718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16,48%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6,77%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9,72%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1514347"/>
                  </a:ext>
                </a:extLst>
              </a:tr>
              <a:tr h="139337">
                <a:tc>
                  <a:txBody>
                    <a:bodyPr/>
                    <a:lstStyle/>
                    <a:p>
                      <a:pPr algn="l" fontAlgn="b"/>
                      <a:r>
                        <a:rPr lang="en-ZA" sz="1000" b="1" i="0" u="none" strike="noStrike" dirty="0">
                          <a:solidFill>
                            <a:srgbClr val="000000"/>
                          </a:solidFill>
                          <a:effectLst/>
                          <a:latin typeface="Arial Narrow" panose="020B0606020202030204" pitchFamily="34" charset="0"/>
                        </a:rPr>
                        <a:t>Total RBIG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5 976 470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5 976 470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569 559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233 841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5 742 629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335 718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9,53%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3,91%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5,62%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9795374"/>
                  </a:ext>
                </a:extLst>
              </a:tr>
              <a:tr h="268215">
                <a:tc>
                  <a:txBody>
                    <a:bodyPr/>
                    <a:lstStyle/>
                    <a:p>
                      <a:pPr algn="l" fontAlgn="b"/>
                      <a:r>
                        <a:rPr lang="en-US" sz="1000" b="0" i="0" u="none" strike="noStrike" dirty="0">
                          <a:solidFill>
                            <a:srgbClr val="000000"/>
                          </a:solidFill>
                          <a:effectLst/>
                          <a:latin typeface="Arial Narrow" panose="020B0606020202030204" pitchFamily="34" charset="0"/>
                        </a:rPr>
                        <a:t>Water Services Infrastructure Grant (WSIG): Conditional allocations to local government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3 701 019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3 701 019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3 701 019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2692448"/>
                  </a:ext>
                </a:extLst>
              </a:tr>
              <a:tr h="268215">
                <a:tc>
                  <a:txBody>
                    <a:bodyPr/>
                    <a:lstStyle/>
                    <a:p>
                      <a:pPr algn="l" fontAlgn="b"/>
                      <a:r>
                        <a:rPr lang="en-US" sz="1000" b="0" i="0" u="none" strike="noStrike" dirty="0">
                          <a:solidFill>
                            <a:srgbClr val="000000"/>
                          </a:solidFill>
                          <a:effectLst/>
                          <a:latin typeface="Arial Narrow" panose="020B0606020202030204" pitchFamily="34" charset="0"/>
                        </a:rPr>
                        <a:t>Bucket Eradication Programme (BEP): Allocations-in-kind to municipalities for designated special programmes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110 174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(22 987)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87 187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8 232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87 187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8 232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9,44%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9,44%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6351381"/>
                  </a:ext>
                </a:extLst>
              </a:tr>
              <a:tr h="268215">
                <a:tc>
                  <a:txBody>
                    <a:bodyPr/>
                    <a:lstStyle/>
                    <a:p>
                      <a:pPr algn="l" fontAlgn="b"/>
                      <a:r>
                        <a:rPr lang="en-US" sz="1000" b="0" i="0" u="none" strike="noStrike" dirty="0">
                          <a:solidFill>
                            <a:srgbClr val="000000"/>
                          </a:solidFill>
                          <a:effectLst/>
                          <a:latin typeface="Arial Narrow" panose="020B0606020202030204" pitchFamily="34" charset="0"/>
                        </a:rPr>
                        <a:t>Water Services Infrastructure Grant (WSIG): Allocations-in-kind to municipalities for designated special programmes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661 162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(42 013)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619 149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158 992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56 920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562 229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102 072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25,68%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9,19%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16,49%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8292571"/>
                  </a:ext>
                </a:extLst>
              </a:tr>
              <a:tr h="268215">
                <a:tc>
                  <a:txBody>
                    <a:bodyPr/>
                    <a:lstStyle/>
                    <a:p>
                      <a:pPr algn="l" fontAlgn="b"/>
                      <a:r>
                        <a:rPr lang="en-US" sz="1000" b="0" i="0" u="none" strike="noStrike" dirty="0">
                          <a:solidFill>
                            <a:srgbClr val="000000"/>
                          </a:solidFill>
                          <a:effectLst/>
                          <a:latin typeface="Arial Narrow" panose="020B0606020202030204" pitchFamily="34" charset="0"/>
                        </a:rPr>
                        <a:t>Water Services Infrastructure Grant (WSIG): Disaster response allocation to provide water tankering services in KwaZulu-Natal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65 000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65 000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315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64 685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2021577"/>
                  </a:ext>
                </a:extLst>
              </a:tr>
              <a:tr h="139337">
                <a:tc>
                  <a:txBody>
                    <a:bodyPr/>
                    <a:lstStyle/>
                    <a:p>
                      <a:pPr algn="l" fontAlgn="b"/>
                      <a:r>
                        <a:rPr lang="en-ZA" sz="1000" b="1" i="0" u="none" strike="noStrike" dirty="0">
                          <a:solidFill>
                            <a:srgbClr val="000000"/>
                          </a:solidFill>
                          <a:effectLst/>
                          <a:latin typeface="Arial Narrow" panose="020B0606020202030204" pitchFamily="34" charset="0"/>
                        </a:rPr>
                        <a:t>Total WSIG 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4 472 355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4 472 355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167 224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57 235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4 415 120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109 989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3,74%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1,28%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2,46%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0728342"/>
                  </a:ext>
                </a:extLst>
              </a:tr>
              <a:tr h="139337">
                <a:tc>
                  <a:txBody>
                    <a:bodyPr/>
                    <a:lstStyle/>
                    <a:p>
                      <a:pPr algn="l" fontAlgn="b"/>
                      <a:r>
                        <a:rPr lang="en-US" sz="1000" b="0" i="0" u="none" strike="noStrike" dirty="0">
                          <a:solidFill>
                            <a:srgbClr val="000000"/>
                          </a:solidFill>
                          <a:effectLst/>
                          <a:latin typeface="Arial Narrow" panose="020B0606020202030204" pitchFamily="34" charset="0"/>
                        </a:rPr>
                        <a:t>Lepelle water board: Regional Bulk Infrastructure Grant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422 000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422 000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422 000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422 000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422 000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998959"/>
                  </a:ext>
                </a:extLst>
              </a:tr>
              <a:tr h="31357">
                <a:tc>
                  <a:txBody>
                    <a:bodyPr/>
                    <a:lstStyle/>
                    <a:p>
                      <a:pPr algn="l" fontAlgn="b"/>
                      <a:r>
                        <a:rPr lang="en-US" sz="1000" b="0" i="0" u="none" strike="noStrike" dirty="0">
                          <a:solidFill>
                            <a:srgbClr val="000000"/>
                          </a:solidFill>
                          <a:effectLst/>
                          <a:latin typeface="Arial Narrow" panose="020B0606020202030204" pitchFamily="34" charset="0"/>
                        </a:rPr>
                        <a:t>Magalies water board: Regional Bulk Infrastructure Grant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109 284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109 284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109 284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0322667"/>
                  </a:ext>
                </a:extLst>
              </a:tr>
              <a:tr h="139337">
                <a:tc>
                  <a:txBody>
                    <a:bodyPr/>
                    <a:lstStyle/>
                    <a:p>
                      <a:pPr algn="l" fontAlgn="b"/>
                      <a:r>
                        <a:rPr lang="en-US" sz="1000" b="0" i="0" u="none" strike="noStrike" dirty="0">
                          <a:solidFill>
                            <a:srgbClr val="000000"/>
                          </a:solidFill>
                          <a:effectLst/>
                          <a:latin typeface="Arial Narrow" panose="020B0606020202030204" pitchFamily="34" charset="0"/>
                        </a:rPr>
                        <a:t>Sedibeng water board: Regional Bulk Infrastructure Grant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143 729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143 729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143 729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143 729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075729"/>
                  </a:ext>
                </a:extLst>
              </a:tr>
              <a:tr h="139337">
                <a:tc>
                  <a:txBody>
                    <a:bodyPr/>
                    <a:lstStyle/>
                    <a:p>
                      <a:pPr algn="l" fontAlgn="b"/>
                      <a:r>
                        <a:rPr lang="en-US" sz="1000" b="0" i="0" u="none" strike="noStrike" dirty="0">
                          <a:solidFill>
                            <a:srgbClr val="000000"/>
                          </a:solidFill>
                          <a:effectLst/>
                          <a:latin typeface="Arial Narrow" panose="020B0606020202030204" pitchFamily="34" charset="0"/>
                        </a:rPr>
                        <a:t>Umgeni water board: Regional Bulk Infrastructure Grant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738 673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738 673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246 244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738 673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246 244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33,34%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0346173"/>
                  </a:ext>
                </a:extLst>
              </a:tr>
              <a:tr h="139337">
                <a:tc>
                  <a:txBody>
                    <a:bodyPr/>
                    <a:lstStyle/>
                    <a:p>
                      <a:pPr algn="l" fontAlgn="b"/>
                      <a:r>
                        <a:rPr lang="en-ZA" sz="1000" b="1" i="0" u="none" strike="noStrike" dirty="0">
                          <a:solidFill>
                            <a:srgbClr val="000000"/>
                          </a:solidFill>
                          <a:effectLst/>
                          <a:latin typeface="Arial Narrow" panose="020B0606020202030204" pitchFamily="34" charset="0"/>
                        </a:rPr>
                        <a:t>Total Water Boards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1 413 686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1 413 686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811 973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143 729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1 269 957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668 244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57,44%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10,17%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47,27%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519795"/>
                  </a:ext>
                </a:extLst>
              </a:tr>
              <a:tr h="139337">
                <a:tc>
                  <a:txBody>
                    <a:bodyPr/>
                    <a:lstStyle/>
                    <a:p>
                      <a:pPr algn="l" fontAlgn="b"/>
                      <a:r>
                        <a:rPr lang="en-US" sz="1000" b="0" i="0" u="none" strike="noStrike" dirty="0">
                          <a:solidFill>
                            <a:srgbClr val="000000"/>
                          </a:solidFill>
                          <a:effectLst/>
                          <a:latin typeface="Arial Narrow" panose="020B0606020202030204" pitchFamily="34" charset="0"/>
                        </a:rPr>
                        <a:t>Water Trading Entity - Acid mine drainage and other capital projects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2 122 638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2 122 638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655 520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655 520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1 467 118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30,88%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30,88%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226491"/>
                  </a:ext>
                </a:extLst>
              </a:tr>
              <a:tr h="139337">
                <a:tc>
                  <a:txBody>
                    <a:bodyPr/>
                    <a:lstStyle/>
                    <a:p>
                      <a:pPr algn="l" fontAlgn="b"/>
                      <a:r>
                        <a:rPr lang="en-US" sz="1000" b="0" i="0" u="none" strike="noStrike" dirty="0">
                          <a:solidFill>
                            <a:srgbClr val="000000"/>
                          </a:solidFill>
                          <a:effectLst/>
                          <a:latin typeface="Arial Narrow" panose="020B0606020202030204" pitchFamily="34" charset="0"/>
                        </a:rPr>
                        <a:t>Water Trading Entity - Contribution to operations and maintenance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221 141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221 141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221 141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221 141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255476"/>
                  </a:ext>
                </a:extLst>
              </a:tr>
              <a:tr h="139337">
                <a:tc>
                  <a:txBody>
                    <a:bodyPr/>
                    <a:lstStyle/>
                    <a:p>
                      <a:pPr algn="l" fontAlgn="b"/>
                      <a:r>
                        <a:rPr lang="en-US" sz="1000" b="0" i="0" u="none" strike="noStrike" dirty="0">
                          <a:solidFill>
                            <a:srgbClr val="000000"/>
                          </a:solidFill>
                          <a:effectLst/>
                          <a:latin typeface="Arial Narrow" panose="020B0606020202030204" pitchFamily="34" charset="0"/>
                        </a:rPr>
                        <a:t>Water Trading Entity - Establishment of Catchment Management Agencies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70 000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70 000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70 000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70 000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0800515"/>
                  </a:ext>
                </a:extLst>
              </a:tr>
              <a:tr h="268215">
                <a:tc>
                  <a:txBody>
                    <a:bodyPr/>
                    <a:lstStyle/>
                    <a:p>
                      <a:pPr algn="l" fontAlgn="b"/>
                      <a:r>
                        <a:rPr lang="en-US" sz="1000" b="0" i="0" u="none" strike="noStrike" dirty="0">
                          <a:solidFill>
                            <a:srgbClr val="000000"/>
                          </a:solidFill>
                          <a:effectLst/>
                          <a:latin typeface="Arial Narrow" panose="020B0606020202030204" pitchFamily="34" charset="0"/>
                        </a:rPr>
                        <a:t>Water Trading Entity - Raising of clanwilliam dam olifants doorn river water resource project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195 000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195 000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195 000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195 000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100,00%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0811386"/>
                  </a:ext>
                </a:extLst>
              </a:tr>
              <a:tr h="218045">
                <a:tc>
                  <a:txBody>
                    <a:bodyPr/>
                    <a:lstStyle/>
                    <a:p>
                      <a:pPr algn="l" fontAlgn="b"/>
                      <a:r>
                        <a:rPr lang="en-US" sz="1000" b="0" i="0" u="none" strike="noStrike" dirty="0">
                          <a:solidFill>
                            <a:srgbClr val="000000"/>
                          </a:solidFill>
                          <a:effectLst/>
                          <a:latin typeface="Arial Narrow" panose="020B0606020202030204" pitchFamily="34" charset="0"/>
                        </a:rPr>
                        <a:t>Komati Basin Water Authority (KOBWA)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248 278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248 278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146 851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146 851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101 427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59,15%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59,15%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7232146"/>
                  </a:ext>
                </a:extLst>
              </a:tr>
              <a:tr h="139337">
                <a:tc>
                  <a:txBody>
                    <a:bodyPr/>
                    <a:lstStyle/>
                    <a:p>
                      <a:pPr algn="l" fontAlgn="b"/>
                      <a:r>
                        <a:rPr lang="en-US" sz="1000" b="1" i="0" u="none" strike="noStrike" dirty="0">
                          <a:solidFill>
                            <a:srgbClr val="000000"/>
                          </a:solidFill>
                          <a:effectLst/>
                          <a:latin typeface="Arial Narrow" panose="020B0606020202030204" pitchFamily="34" charset="0"/>
                        </a:rPr>
                        <a:t>Total - Water Trading Entity and KOBWA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2 857 057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2 857 057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1 288 512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1 288 512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1 568 545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Arial Narrow" panose="020B0606020202030204" pitchFamily="34" charset="0"/>
                        </a:rPr>
                        <a:t>45,10%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45,10%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175763345"/>
                  </a:ext>
                </a:extLst>
              </a:tr>
              <a:tr h="144696">
                <a:tc>
                  <a:txBody>
                    <a:bodyPr/>
                    <a:lstStyle/>
                    <a:p>
                      <a:pPr algn="l" fontAlgn="b"/>
                      <a:r>
                        <a:rPr lang="en-ZA" sz="1000" b="1" i="0" u="none" strike="noStrike" dirty="0">
                          <a:solidFill>
                            <a:srgbClr val="000000"/>
                          </a:solidFill>
                          <a:effectLst/>
                          <a:latin typeface="Arial Narrow" panose="020B0606020202030204" pitchFamily="34" charset="0"/>
                        </a:rPr>
                        <a:t>Total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14 719 568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14 719 568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2 837 268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1 723 318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12 996 250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1 113 950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19,28%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11,71%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7,57%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760211883"/>
                  </a:ext>
                </a:extLst>
              </a:tr>
            </a:tbl>
          </a:graphicData>
        </a:graphic>
      </p:graphicFrame>
    </p:spTree>
    <p:extLst>
      <p:ext uri="{BB962C8B-B14F-4D97-AF65-F5344CB8AC3E}">
        <p14:creationId xmlns:p14="http://schemas.microsoft.com/office/powerpoint/2010/main" val="539498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bwMode="auto">
          <a:xfrm>
            <a:off x="4209726" y="632054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695C9CEE-7FB1-4582-AFC5-5B5B2517A148}" type="slidenum">
              <a:rPr kumimoji="0" lang="en-US" altLang="en-US" sz="1800" b="0" i="0" u="none" strike="noStrike" kern="1200" cap="none" spc="0" normalizeH="0" baseline="0" noProof="0">
                <a:ln>
                  <a:noFill/>
                </a:ln>
                <a:solidFill>
                  <a:srgbClr val="000000"/>
                </a:solidFill>
                <a:effectLst/>
                <a:uLnTx/>
                <a:uFillTx/>
                <a:latin typeface="Calibri" pitchFamily="34" charset="0"/>
                <a:ea typeface="MS PGothic" pitchFamily="34" charset="-128"/>
                <a:cs typeface="Arial" panose="020B0604020202020204" pitchFamily="34" charset="0"/>
              </a:rPr>
              <a:pPr marL="0" marR="0" lvl="0" indent="0" algn="ctr" defTabSz="457200" rtl="0" eaLnBrk="1" fontAlgn="base" latinLnBrk="0" hangingPunct="1">
                <a:lnSpc>
                  <a:spcPct val="100000"/>
                </a:lnSpc>
                <a:spcBef>
                  <a:spcPct val="0"/>
                </a:spcBef>
                <a:spcAft>
                  <a:spcPct val="0"/>
                </a:spcAft>
                <a:buClrTx/>
                <a:buSzTx/>
                <a:buFontTx/>
                <a:buNone/>
                <a:tabLst/>
                <a:defRPr/>
              </a:pPr>
              <a:t>33</a:t>
            </a:fld>
            <a:endParaRPr kumimoji="0" lang="en-US" altLang="en-US" sz="1800" b="0" i="0" u="none" strike="noStrike" kern="1200" cap="none" spc="0" normalizeH="0" baseline="0" noProof="0" dirty="0">
              <a:ln>
                <a:noFill/>
              </a:ln>
              <a:solidFill>
                <a:srgbClr val="000000"/>
              </a:solidFill>
              <a:effectLst/>
              <a:uLnTx/>
              <a:uFillTx/>
              <a:latin typeface="Calibri" pitchFamily="34" charset="0"/>
              <a:ea typeface="MS PGothic" pitchFamily="34" charset="-128"/>
              <a:cs typeface="Arial" panose="020B0604020202020204" pitchFamily="34" charset="0"/>
            </a:endParaRPr>
          </a:p>
        </p:txBody>
      </p:sp>
      <p:sp>
        <p:nvSpPr>
          <p:cNvPr id="3" name="Title 2"/>
          <p:cNvSpPr>
            <a:spLocks noGrp="1"/>
          </p:cNvSpPr>
          <p:nvPr>
            <p:ph type="title"/>
          </p:nvPr>
        </p:nvSpPr>
        <p:spPr>
          <a:xfrm>
            <a:off x="0" y="0"/>
            <a:ext cx="9144000" cy="465035"/>
          </a:xfrm>
          <a:solidFill>
            <a:schemeClr val="bg1"/>
          </a:solidFill>
        </p:spPr>
        <p:txBody>
          <a:bodyPr/>
          <a:lstStyle/>
          <a:p>
            <a:r>
              <a:rPr lang="en-ZA" altLang="en-US" b="1" dirty="0"/>
              <a:t>RBIG &amp; WSIG 5B </a:t>
            </a:r>
            <a:r>
              <a:rPr lang="it-IT" altLang="en-US" b="1" dirty="0"/>
              <a:t>Financial Performance Per Province </a:t>
            </a:r>
            <a:r>
              <a:rPr lang="en-ZA" altLang="en-US" b="1" dirty="0"/>
              <a:t> </a:t>
            </a:r>
            <a:endParaRPr lang="en-ZA" b="1" dirty="0"/>
          </a:p>
        </p:txBody>
      </p:sp>
      <p:graphicFrame>
        <p:nvGraphicFramePr>
          <p:cNvPr id="2" name="Table 1">
            <a:extLst>
              <a:ext uri="{FF2B5EF4-FFF2-40B4-BE49-F238E27FC236}">
                <a16:creationId xmlns:a16="http://schemas.microsoft.com/office/drawing/2014/main" id="{1566C817-FFB1-44E6-82C9-01D8AC445DC1}"/>
              </a:ext>
            </a:extLst>
          </p:cNvPr>
          <p:cNvGraphicFramePr>
            <a:graphicFrameLocks noGrp="1"/>
          </p:cNvGraphicFramePr>
          <p:nvPr>
            <p:extLst>
              <p:ext uri="{D42A27DB-BD31-4B8C-83A1-F6EECF244321}">
                <p14:modId xmlns:p14="http://schemas.microsoft.com/office/powerpoint/2010/main" val="883609990"/>
              </p:ext>
            </p:extLst>
          </p:nvPr>
        </p:nvGraphicFramePr>
        <p:xfrm>
          <a:off x="186430" y="416913"/>
          <a:ext cx="8744507" cy="2627138"/>
        </p:xfrm>
        <a:graphic>
          <a:graphicData uri="http://schemas.openxmlformats.org/drawingml/2006/table">
            <a:tbl>
              <a:tblPr firstRow="1" bandRow="1">
                <a:tableStyleId>{F5AB1C69-6EDB-4FF4-983F-18BD219EF322}</a:tableStyleId>
              </a:tblPr>
              <a:tblGrid>
                <a:gridCol w="3124776">
                  <a:extLst>
                    <a:ext uri="{9D8B030D-6E8A-4147-A177-3AD203B41FA5}">
                      <a16:colId xmlns:a16="http://schemas.microsoft.com/office/drawing/2014/main" val="2285874962"/>
                    </a:ext>
                  </a:extLst>
                </a:gridCol>
                <a:gridCol w="1511187">
                  <a:extLst>
                    <a:ext uri="{9D8B030D-6E8A-4147-A177-3AD203B41FA5}">
                      <a16:colId xmlns:a16="http://schemas.microsoft.com/office/drawing/2014/main" val="1864152818"/>
                    </a:ext>
                  </a:extLst>
                </a:gridCol>
                <a:gridCol w="1199505">
                  <a:extLst>
                    <a:ext uri="{9D8B030D-6E8A-4147-A177-3AD203B41FA5}">
                      <a16:colId xmlns:a16="http://schemas.microsoft.com/office/drawing/2014/main" val="2526853856"/>
                    </a:ext>
                  </a:extLst>
                </a:gridCol>
                <a:gridCol w="1323808">
                  <a:extLst>
                    <a:ext uri="{9D8B030D-6E8A-4147-A177-3AD203B41FA5}">
                      <a16:colId xmlns:a16="http://schemas.microsoft.com/office/drawing/2014/main" val="3061549233"/>
                    </a:ext>
                  </a:extLst>
                </a:gridCol>
                <a:gridCol w="1585231">
                  <a:extLst>
                    <a:ext uri="{9D8B030D-6E8A-4147-A177-3AD203B41FA5}">
                      <a16:colId xmlns:a16="http://schemas.microsoft.com/office/drawing/2014/main" val="1014540322"/>
                    </a:ext>
                  </a:extLst>
                </a:gridCol>
              </a:tblGrid>
              <a:tr h="615458">
                <a:tc rowSpan="2">
                  <a:txBody>
                    <a:bodyPr/>
                    <a:lstStyle/>
                    <a:p>
                      <a:pPr algn="l" fontAlgn="ctr"/>
                      <a:r>
                        <a:rPr lang="en-US" sz="1200" b="1" u="none" strike="noStrike" dirty="0">
                          <a:solidFill>
                            <a:schemeClr val="tx1"/>
                          </a:solidFill>
                          <a:effectLst/>
                          <a:latin typeface="Arial" panose="020B0604020202020204" pitchFamily="34" charset="0"/>
                          <a:cs typeface="Arial" panose="020B0604020202020204" pitchFamily="34" charset="0"/>
                        </a:rPr>
                        <a:t>Provinces</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dirty="0">
                          <a:solidFill>
                            <a:schemeClr val="tx1"/>
                          </a:solidFill>
                          <a:effectLst/>
                          <a:latin typeface="Arial" panose="020B0604020202020204" pitchFamily="34" charset="0"/>
                          <a:cs typeface="Arial" panose="020B0604020202020204" pitchFamily="34" charset="0"/>
                        </a:rPr>
                        <a:t>Original appropriation</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dirty="0">
                          <a:solidFill>
                            <a:schemeClr val="tx1"/>
                          </a:solidFill>
                          <a:effectLst/>
                          <a:latin typeface="Arial" panose="020B0604020202020204" pitchFamily="34" charset="0"/>
                          <a:cs typeface="Arial" panose="020B0604020202020204" pitchFamily="34" charset="0"/>
                        </a:rPr>
                        <a:t>Year to date cumulative actual spending </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dirty="0">
                          <a:solidFill>
                            <a:schemeClr val="tx1"/>
                          </a:solidFill>
                          <a:effectLst/>
                          <a:latin typeface="Arial" panose="020B0604020202020204" pitchFamily="34" charset="0"/>
                          <a:cs typeface="Arial" panose="020B0604020202020204" pitchFamily="34" charset="0"/>
                        </a:rPr>
                        <a:t>Available Budget/ Variance</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dirty="0">
                          <a:solidFill>
                            <a:schemeClr val="tx1"/>
                          </a:solidFill>
                          <a:effectLst/>
                          <a:latin typeface="Arial" panose="020B0604020202020204" pitchFamily="34" charset="0"/>
                          <a:cs typeface="Arial" panose="020B0604020202020204" pitchFamily="34" charset="0"/>
                        </a:rPr>
                        <a:t>Expenditure as % of original appropriation</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760989399"/>
                  </a:ext>
                </a:extLst>
              </a:tr>
              <a:tr h="153865">
                <a:tc vMerge="1">
                  <a:txBody>
                    <a:bodyPr/>
                    <a:lstStyle/>
                    <a:p>
                      <a:endParaRPr lang="en-US"/>
                    </a:p>
                  </a:txBody>
                  <a:tcPr/>
                </a:tc>
                <a:tc>
                  <a:txBody>
                    <a:bodyPr/>
                    <a:lstStyle/>
                    <a:p>
                      <a:pPr algn="r" fontAlgn="ctr"/>
                      <a:r>
                        <a:rPr lang="en-US" sz="1200" b="1" u="none" strike="noStrike" dirty="0">
                          <a:solidFill>
                            <a:schemeClr val="tx1"/>
                          </a:solidFill>
                          <a:effectLst/>
                          <a:latin typeface="Arial" panose="020B0604020202020204" pitchFamily="34" charset="0"/>
                          <a:cs typeface="Arial" panose="020B0604020202020204" pitchFamily="34" charset="0"/>
                        </a:rPr>
                        <a:t>R’000</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dirty="0">
                          <a:solidFill>
                            <a:schemeClr val="tx1"/>
                          </a:solidFill>
                          <a:effectLst/>
                          <a:latin typeface="Arial" panose="020B0604020202020204" pitchFamily="34" charset="0"/>
                          <a:cs typeface="Arial" panose="020B0604020202020204" pitchFamily="34" charset="0"/>
                        </a:rPr>
                        <a:t>R’000</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dirty="0">
                          <a:solidFill>
                            <a:schemeClr val="tx1"/>
                          </a:solidFill>
                          <a:effectLst/>
                          <a:latin typeface="Arial" panose="020B0604020202020204" pitchFamily="34" charset="0"/>
                          <a:cs typeface="Arial" panose="020B0604020202020204" pitchFamily="34" charset="0"/>
                        </a:rPr>
                        <a:t>R’000</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dirty="0">
                          <a:solidFill>
                            <a:schemeClr val="tx1"/>
                          </a:solidFill>
                          <a:effectLst/>
                          <a:latin typeface="Arial" panose="020B0604020202020204" pitchFamily="34" charset="0"/>
                          <a:cs typeface="Arial" panose="020B0604020202020204" pitchFamily="34" charset="0"/>
                        </a:rPr>
                        <a:t>%</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376161115"/>
                  </a:ext>
                </a:extLst>
              </a:tr>
              <a:tr h="153865">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Eastern Cape</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431,907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431,907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5075104"/>
                  </a:ext>
                </a:extLst>
              </a:tr>
              <a:tr h="153865">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Free State</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204,407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204,407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2600307"/>
                  </a:ext>
                </a:extLst>
              </a:tr>
              <a:tr h="153865">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Gauteng</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85648216"/>
                  </a:ext>
                </a:extLst>
              </a:tr>
              <a:tr h="153865">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KwaZulu-Natal</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228,810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228,810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5100056"/>
                  </a:ext>
                </a:extLst>
              </a:tr>
              <a:tr h="153865">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Limpopo</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154,584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154,584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8137955"/>
                  </a:ext>
                </a:extLst>
              </a:tr>
              <a:tr h="175442">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Mpumalanga</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697,142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697,142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648414"/>
                  </a:ext>
                </a:extLst>
              </a:tr>
              <a:tr h="153865">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Northern Cape</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135,102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135,102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9518358"/>
                  </a:ext>
                </a:extLst>
              </a:tr>
              <a:tr h="153865">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North West</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399,581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399,581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2193587"/>
                  </a:ext>
                </a:extLst>
              </a:tr>
              <a:tr h="153865">
                <a:tc>
                  <a:txBody>
                    <a:bodyPr/>
                    <a:lstStyle/>
                    <a:p>
                      <a:pPr algn="l" fontAlgn="b"/>
                      <a:r>
                        <a:rPr lang="en-US" sz="1200" u="none" strike="noStrike" dirty="0">
                          <a:solidFill>
                            <a:schemeClr val="tx1"/>
                          </a:solidFill>
                          <a:effectLst/>
                          <a:latin typeface="Arial" panose="020B0604020202020204" pitchFamily="34" charset="0"/>
                          <a:cs typeface="Arial" panose="020B0604020202020204" pitchFamily="34" charset="0"/>
                        </a:rPr>
                        <a:t>Western Cape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269,887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          269,887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Arial" panose="020B0604020202020204" pitchFamily="34" charset="0"/>
                          <a:cs typeface="Arial" panose="020B0604020202020204" pitchFamily="34" charset="0"/>
                        </a:rPr>
                        <a:t>0.00%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55060572"/>
                  </a:ext>
                </a:extLst>
              </a:tr>
              <a:tr h="153865">
                <a:tc>
                  <a:txBody>
                    <a:bodyPr/>
                    <a:lstStyle/>
                    <a:p>
                      <a:pPr algn="l" fontAlgn="b"/>
                      <a:r>
                        <a:rPr lang="en-US" sz="1200" b="1" u="none" strike="noStrike" dirty="0">
                          <a:solidFill>
                            <a:schemeClr val="tx1"/>
                          </a:solidFill>
                          <a:effectLst/>
                          <a:latin typeface="Arial" panose="020B0604020202020204" pitchFamily="34" charset="0"/>
                          <a:cs typeface="Arial" panose="020B0604020202020204" pitchFamily="34" charset="0"/>
                        </a:rPr>
                        <a:t>Total RBIG</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u="none" strike="noStrike" dirty="0">
                          <a:solidFill>
                            <a:schemeClr val="tx1"/>
                          </a:solidFill>
                          <a:effectLst/>
                          <a:latin typeface="Arial" panose="020B0604020202020204" pitchFamily="34" charset="0"/>
                          <a:cs typeface="Arial" panose="020B0604020202020204" pitchFamily="34" charset="0"/>
                        </a:rPr>
                        <a:t>           2,521,420 </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u="none" strike="noStrike" dirty="0">
                          <a:solidFill>
                            <a:schemeClr val="tx1"/>
                          </a:solidFill>
                          <a:effectLst/>
                          <a:latin typeface="Arial" panose="020B0604020202020204" pitchFamily="34" charset="0"/>
                          <a:cs typeface="Arial" panose="020B0604020202020204" pitchFamily="34" charset="0"/>
                        </a:rPr>
                        <a:t>                   -   </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u="none" strike="noStrike" dirty="0">
                          <a:solidFill>
                            <a:schemeClr val="tx1"/>
                          </a:solidFill>
                          <a:effectLst/>
                          <a:latin typeface="Arial" panose="020B0604020202020204" pitchFamily="34" charset="0"/>
                          <a:cs typeface="Arial" panose="020B0604020202020204" pitchFamily="34" charset="0"/>
                        </a:rPr>
                        <a:t>        2,521,420 </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u="none" strike="noStrike" dirty="0">
                          <a:solidFill>
                            <a:schemeClr val="tx1"/>
                          </a:solidFill>
                          <a:effectLst/>
                          <a:latin typeface="Arial" panose="020B0604020202020204" pitchFamily="34" charset="0"/>
                          <a:cs typeface="Arial" panose="020B0604020202020204" pitchFamily="34" charset="0"/>
                        </a:rPr>
                        <a:t>0.00%</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402276263"/>
                  </a:ext>
                </a:extLst>
              </a:tr>
            </a:tbl>
          </a:graphicData>
        </a:graphic>
      </p:graphicFrame>
      <p:sp>
        <p:nvSpPr>
          <p:cNvPr id="6" name="TextBox 5">
            <a:extLst>
              <a:ext uri="{FF2B5EF4-FFF2-40B4-BE49-F238E27FC236}">
                <a16:creationId xmlns:a16="http://schemas.microsoft.com/office/drawing/2014/main" id="{E4E486DC-D1BC-406F-85CA-B0646F7EAAA4}"/>
              </a:ext>
            </a:extLst>
          </p:cNvPr>
          <p:cNvSpPr txBox="1"/>
          <p:nvPr/>
        </p:nvSpPr>
        <p:spPr>
          <a:xfrm>
            <a:off x="93214" y="5628277"/>
            <a:ext cx="8930938"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rPr>
              <a:t>Narrative</a:t>
            </a:r>
            <a:r>
              <a:rPr kumimoji="0" lang="en-ZA" sz="14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rPr>
              <a:t>: Transfers to municipalities will take place on the 28 July 2022 and 4 August 2022 during the first quarter of their financial year. This is in accordance to the approved drawings.</a:t>
            </a:r>
          </a:p>
        </p:txBody>
      </p:sp>
      <p:graphicFrame>
        <p:nvGraphicFramePr>
          <p:cNvPr id="7" name="Table 6">
            <a:extLst>
              <a:ext uri="{FF2B5EF4-FFF2-40B4-BE49-F238E27FC236}">
                <a16:creationId xmlns:a16="http://schemas.microsoft.com/office/drawing/2014/main" id="{EB87B2AB-14CF-4E1D-A390-75BF823BCAF0}"/>
              </a:ext>
            </a:extLst>
          </p:cNvPr>
          <p:cNvGraphicFramePr>
            <a:graphicFrameLocks noGrp="1"/>
          </p:cNvGraphicFramePr>
          <p:nvPr>
            <p:extLst>
              <p:ext uri="{D42A27DB-BD31-4B8C-83A1-F6EECF244321}">
                <p14:modId xmlns:p14="http://schemas.microsoft.com/office/powerpoint/2010/main" val="3617154336"/>
              </p:ext>
            </p:extLst>
          </p:nvPr>
        </p:nvGraphicFramePr>
        <p:xfrm>
          <a:off x="186429" y="3067957"/>
          <a:ext cx="8744508" cy="2560320"/>
        </p:xfrm>
        <a:graphic>
          <a:graphicData uri="http://schemas.openxmlformats.org/drawingml/2006/table">
            <a:tbl>
              <a:tblPr firstRow="1" bandRow="1">
                <a:tableStyleId>{F5AB1C69-6EDB-4FF4-983F-18BD219EF322}</a:tableStyleId>
              </a:tblPr>
              <a:tblGrid>
                <a:gridCol w="3113724">
                  <a:extLst>
                    <a:ext uri="{9D8B030D-6E8A-4147-A177-3AD203B41FA5}">
                      <a16:colId xmlns:a16="http://schemas.microsoft.com/office/drawing/2014/main" val="2599249810"/>
                    </a:ext>
                  </a:extLst>
                </a:gridCol>
                <a:gridCol w="1512916">
                  <a:extLst>
                    <a:ext uri="{9D8B030D-6E8A-4147-A177-3AD203B41FA5}">
                      <a16:colId xmlns:a16="http://schemas.microsoft.com/office/drawing/2014/main" val="2264607772"/>
                    </a:ext>
                  </a:extLst>
                </a:gridCol>
                <a:gridCol w="1221971">
                  <a:extLst>
                    <a:ext uri="{9D8B030D-6E8A-4147-A177-3AD203B41FA5}">
                      <a16:colId xmlns:a16="http://schemas.microsoft.com/office/drawing/2014/main" val="2456612970"/>
                    </a:ext>
                  </a:extLst>
                </a:gridCol>
                <a:gridCol w="1321724">
                  <a:extLst>
                    <a:ext uri="{9D8B030D-6E8A-4147-A177-3AD203B41FA5}">
                      <a16:colId xmlns:a16="http://schemas.microsoft.com/office/drawing/2014/main" val="300188608"/>
                    </a:ext>
                  </a:extLst>
                </a:gridCol>
                <a:gridCol w="1574173">
                  <a:extLst>
                    <a:ext uri="{9D8B030D-6E8A-4147-A177-3AD203B41FA5}">
                      <a16:colId xmlns:a16="http://schemas.microsoft.com/office/drawing/2014/main" val="787609722"/>
                    </a:ext>
                  </a:extLst>
                </a:gridCol>
              </a:tblGrid>
              <a:tr h="513068">
                <a:tc rowSpan="2">
                  <a:txBody>
                    <a:bodyPr/>
                    <a:lstStyle/>
                    <a:p>
                      <a:pPr algn="l"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Provinces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Original appropriation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Year to date cumulative actual spending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Available Budget/ Variance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Expenditure as % of original appropriation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84832324"/>
                  </a:ext>
                </a:extLst>
              </a:tr>
              <a:tr h="128267">
                <a:tc vMerge="1">
                  <a:txBody>
                    <a:bodyPr/>
                    <a:lstStyle/>
                    <a:p>
                      <a:endParaRPr lang="en-US"/>
                    </a:p>
                  </a:txBody>
                  <a:tcPr/>
                </a:tc>
                <a:tc>
                  <a:txBody>
                    <a:bodyPr/>
                    <a:lstStyle/>
                    <a:p>
                      <a:pPr algn="r"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R’000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ctr"/>
                      <a:r>
                        <a:rPr lang="en-US" sz="1200" b="1" u="none" strike="noStrike" kern="1200" dirty="0">
                          <a:solidFill>
                            <a:schemeClr val="tx1"/>
                          </a:solidFill>
                          <a:effectLst/>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082625295"/>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Eastern Cape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498,051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498,051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6721177"/>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Free State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332,599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332,599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6993927"/>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Gauteng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196,678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196,678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2304382"/>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KwaZulu-Natal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939,400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939,400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5457261"/>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Limpopo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463,462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463,462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8544578"/>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Mpumalanga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487,745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487,745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465024"/>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Northern Cape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266,948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266,948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0324821"/>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North West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370,676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370,676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58007"/>
                  </a:ext>
                </a:extLst>
              </a:tr>
              <a:tr h="128267">
                <a:tc>
                  <a:txBody>
                    <a:bodyPr/>
                    <a:lstStyle/>
                    <a:p>
                      <a:pPr algn="l"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Western Cape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145,460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          145,460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200"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637087"/>
                  </a:ext>
                </a:extLst>
              </a:tr>
              <a:tr h="128267">
                <a:tc>
                  <a:txBody>
                    <a:bodyPr/>
                    <a:lstStyle/>
                    <a:p>
                      <a:pPr algn="l" fontAlgn="b"/>
                      <a:r>
                        <a:rPr lang="en-US" sz="1200" b="1" u="none" strike="noStrike" kern="1200" dirty="0">
                          <a:solidFill>
                            <a:schemeClr val="tx1"/>
                          </a:solidFill>
                          <a:effectLst/>
                          <a:latin typeface="Arial" panose="020B0604020202020204" pitchFamily="34" charset="0"/>
                          <a:ea typeface="+mn-ea"/>
                          <a:cs typeface="Arial" panose="020B0604020202020204" pitchFamily="34" charset="0"/>
                        </a:rPr>
                        <a:t>Total WSIG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u="none" strike="noStrike" kern="1200" dirty="0">
                          <a:solidFill>
                            <a:schemeClr val="tx1"/>
                          </a:solidFill>
                          <a:effectLst/>
                          <a:latin typeface="Arial" panose="020B0604020202020204" pitchFamily="34" charset="0"/>
                          <a:ea typeface="+mn-ea"/>
                          <a:cs typeface="Arial" panose="020B0604020202020204" pitchFamily="34" charset="0"/>
                        </a:rPr>
                        <a:t>         3,701,019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u="none" strike="noStrike" kern="1200" dirty="0">
                          <a:solidFill>
                            <a:schemeClr val="tx1"/>
                          </a:solidFill>
                          <a:effectLst/>
                          <a:latin typeface="Arial" panose="020B0604020202020204" pitchFamily="34" charset="0"/>
                          <a:ea typeface="+mn-ea"/>
                          <a:cs typeface="Arial" panose="020B060402020202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u="none" strike="noStrike" kern="1200" dirty="0">
                          <a:solidFill>
                            <a:schemeClr val="tx1"/>
                          </a:solidFill>
                          <a:effectLst/>
                          <a:latin typeface="Arial" panose="020B0604020202020204" pitchFamily="34" charset="0"/>
                          <a:ea typeface="+mn-ea"/>
                          <a:cs typeface="Arial" panose="020B0604020202020204" pitchFamily="34" charset="0"/>
                        </a:rPr>
                        <a:t>        3,701,019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u="none" strike="noStrike" kern="1200" dirty="0">
                          <a:solidFill>
                            <a:schemeClr val="tx1"/>
                          </a:solidFill>
                          <a:effectLst/>
                          <a:latin typeface="Arial" panose="020B0604020202020204" pitchFamily="34" charset="0"/>
                          <a:ea typeface="+mn-ea"/>
                          <a:cs typeface="Arial" panose="020B060402020202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546341803"/>
                  </a:ext>
                </a:extLst>
              </a:tr>
            </a:tbl>
          </a:graphicData>
        </a:graphic>
      </p:graphicFrame>
    </p:spTree>
    <p:extLst>
      <p:ext uri="{BB962C8B-B14F-4D97-AF65-F5344CB8AC3E}">
        <p14:creationId xmlns:p14="http://schemas.microsoft.com/office/powerpoint/2010/main" val="3331263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bwMode="auto">
          <a:xfrm>
            <a:off x="4216319" y="6434717"/>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Arial" pitchFamily="34" charset="0"/>
                <a:ea typeface="MS PGothic" pitchFamily="34" charset="-128"/>
              </a:defRPr>
            </a:lvl1pPr>
            <a:lvl2pPr marL="557213" indent="-214313">
              <a:defRPr sz="1800">
                <a:solidFill>
                  <a:schemeClr val="tx1"/>
                </a:solidFill>
                <a:latin typeface="Arial" pitchFamily="34" charset="0"/>
                <a:ea typeface="MS PGothic" pitchFamily="34" charset="-128"/>
              </a:defRPr>
            </a:lvl2pPr>
            <a:lvl3pPr marL="857250" indent="-171450">
              <a:defRPr sz="1800">
                <a:solidFill>
                  <a:schemeClr val="tx1"/>
                </a:solidFill>
                <a:latin typeface="Arial" pitchFamily="34" charset="0"/>
                <a:ea typeface="MS PGothic" pitchFamily="34" charset="-128"/>
              </a:defRPr>
            </a:lvl3pPr>
            <a:lvl4pPr marL="1200150" indent="-171450">
              <a:defRPr sz="1800">
                <a:solidFill>
                  <a:schemeClr val="tx1"/>
                </a:solidFill>
                <a:latin typeface="Arial" pitchFamily="34" charset="0"/>
                <a:ea typeface="MS PGothic" pitchFamily="34" charset="-128"/>
              </a:defRPr>
            </a:lvl4pPr>
            <a:lvl5pPr marL="1543050" indent="-171450">
              <a:defRPr sz="1800">
                <a:solidFill>
                  <a:schemeClr val="tx1"/>
                </a:solidFill>
                <a:latin typeface="Arial" pitchFamily="34" charset="0"/>
                <a:ea typeface="MS PGothic" pitchFamily="34" charset="-128"/>
              </a:defRPr>
            </a:lvl5pPr>
            <a:lvl6pPr marL="18859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6pPr>
            <a:lvl7pPr marL="22288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7pPr>
            <a:lvl8pPr marL="25717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8pPr>
            <a:lvl9pPr marL="29146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9pPr>
          </a:lstStyle>
          <a:p>
            <a:pPr defTabSz="342900">
              <a:defRPr/>
            </a:pPr>
            <a:fld id="{695C9CEE-7FB1-4582-AFC5-5B5B2517A148}" type="slidenum">
              <a:rPr lang="en-US" altLang="en-US" sz="1350">
                <a:solidFill>
                  <a:srgbClr val="000000"/>
                </a:solidFill>
                <a:latin typeface="Calibri" pitchFamily="34" charset="0"/>
              </a:rPr>
              <a:pPr defTabSz="342900">
                <a:defRPr/>
              </a:pPr>
              <a:t>34</a:t>
            </a:fld>
            <a:endParaRPr lang="en-US" altLang="en-US" sz="1350" dirty="0">
              <a:solidFill>
                <a:srgbClr val="000000"/>
              </a:solidFill>
              <a:latin typeface="Calibri" pitchFamily="34" charset="0"/>
            </a:endParaRPr>
          </a:p>
        </p:txBody>
      </p:sp>
      <p:sp>
        <p:nvSpPr>
          <p:cNvPr id="3" name="Title 2"/>
          <p:cNvSpPr>
            <a:spLocks noGrp="1"/>
          </p:cNvSpPr>
          <p:nvPr>
            <p:ph type="title"/>
          </p:nvPr>
        </p:nvSpPr>
        <p:spPr>
          <a:xfrm>
            <a:off x="671804" y="-7702"/>
            <a:ext cx="7800392" cy="314282"/>
          </a:xfrm>
          <a:solidFill>
            <a:schemeClr val="bg1"/>
          </a:solidFill>
        </p:spPr>
        <p:txBody>
          <a:bodyPr/>
          <a:lstStyle/>
          <a:p>
            <a:r>
              <a:rPr lang="en-ZA" altLang="en-US" b="1" dirty="0"/>
              <a:t>WSIG 6B </a:t>
            </a:r>
            <a:r>
              <a:rPr lang="it-IT" altLang="en-US" b="1" dirty="0"/>
              <a:t>Financial Performance Per Province </a:t>
            </a:r>
            <a:r>
              <a:rPr lang="en-ZA" altLang="en-US" b="1" dirty="0"/>
              <a:t> </a:t>
            </a:r>
            <a:endParaRPr lang="en-ZA" b="1" dirty="0"/>
          </a:p>
        </p:txBody>
      </p:sp>
      <p:sp>
        <p:nvSpPr>
          <p:cNvPr id="10" name="TextBox 9">
            <a:extLst>
              <a:ext uri="{FF2B5EF4-FFF2-40B4-BE49-F238E27FC236}">
                <a16:creationId xmlns:a16="http://schemas.microsoft.com/office/drawing/2014/main" id="{FA092E92-4827-4401-AC5D-2D035DF77251}"/>
              </a:ext>
            </a:extLst>
          </p:cNvPr>
          <p:cNvSpPr txBox="1"/>
          <p:nvPr/>
        </p:nvSpPr>
        <p:spPr>
          <a:xfrm>
            <a:off x="578336" y="5161732"/>
            <a:ext cx="8257592" cy="1292662"/>
          </a:xfrm>
          <a:prstGeom prst="rect">
            <a:avLst/>
          </a:prstGeom>
          <a:noFill/>
        </p:spPr>
        <p:txBody>
          <a:bodyPr wrap="square">
            <a:spAutoFit/>
          </a:bodyPr>
          <a:lstStyle/>
          <a:p>
            <a:pPr marL="128588" indent="-128588" algn="just" defTabSz="342900">
              <a:buFont typeface="Arial" panose="020B0604020202020204" pitchFamily="34" charset="0"/>
              <a:buChar char="•"/>
            </a:pPr>
            <a:r>
              <a:rPr lang="en-US" sz="1100" dirty="0">
                <a:solidFill>
                  <a:prstClr val="black"/>
                </a:solidFill>
                <a:ea typeface="Calibri" panose="020F0502020204030204" pitchFamily="34" charset="0"/>
              </a:rPr>
              <a:t>Budget reprioritisation amounts includes R65 million for the KZN disaster, R32 million section 63 Umkhanyakude and R67.400 million for Eastern Cape NMB and Kouga water crisis intervention. </a:t>
            </a:r>
          </a:p>
          <a:p>
            <a:pPr marL="128588" indent="-128588" algn="just" defTabSz="342900">
              <a:buFont typeface="Arial" panose="020B0604020202020204" pitchFamily="34" charset="0"/>
              <a:buChar char="•"/>
            </a:pPr>
            <a:endParaRPr lang="en-US" sz="1100" dirty="0">
              <a:solidFill>
                <a:prstClr val="black"/>
              </a:solidFill>
              <a:ea typeface="Calibri" panose="020F0502020204030204" pitchFamily="34" charset="0"/>
            </a:endParaRPr>
          </a:p>
          <a:p>
            <a:pPr marL="128588" indent="-128588" algn="just" defTabSz="342900">
              <a:buFont typeface="Arial" panose="020B0604020202020204" pitchFamily="34" charset="0"/>
              <a:buChar char="•"/>
            </a:pPr>
            <a:r>
              <a:rPr lang="en-US" sz="1100" dirty="0">
                <a:solidFill>
                  <a:prstClr val="black"/>
                </a:solidFill>
                <a:ea typeface="Calibri" panose="020F0502020204030204" pitchFamily="34" charset="0"/>
              </a:rPr>
              <a:t>Shifting of funds was effected on slow moving projects, the shifting applied will not affect the current projects negatively as they are behind schedule and funding is being redirected to these projects during AENE and MTEF to prevent negative impact on affected communities. </a:t>
            </a:r>
          </a:p>
          <a:p>
            <a:pPr marL="128588" indent="-128588" algn="just" defTabSz="342900">
              <a:buFont typeface="Arial" panose="020B0604020202020204" pitchFamily="34" charset="0"/>
              <a:buChar char="•"/>
            </a:pPr>
            <a:endParaRPr lang="en-ZA" sz="1200" dirty="0">
              <a:solidFill>
                <a:prstClr val="black"/>
              </a:solidFill>
            </a:endParaRPr>
          </a:p>
        </p:txBody>
      </p:sp>
      <p:graphicFrame>
        <p:nvGraphicFramePr>
          <p:cNvPr id="2" name="Table 1">
            <a:extLst>
              <a:ext uri="{FF2B5EF4-FFF2-40B4-BE49-F238E27FC236}">
                <a16:creationId xmlns:a16="http://schemas.microsoft.com/office/drawing/2014/main" id="{6AB5468E-5C8E-41D7-8B8A-CB9989FEA333}"/>
              </a:ext>
            </a:extLst>
          </p:cNvPr>
          <p:cNvGraphicFramePr>
            <a:graphicFrameLocks noGrp="1"/>
          </p:cNvGraphicFramePr>
          <p:nvPr>
            <p:extLst>
              <p:ext uri="{D42A27DB-BD31-4B8C-83A1-F6EECF244321}">
                <p14:modId xmlns:p14="http://schemas.microsoft.com/office/powerpoint/2010/main" val="3406046559"/>
              </p:ext>
            </p:extLst>
          </p:nvPr>
        </p:nvGraphicFramePr>
        <p:xfrm>
          <a:off x="591556" y="404710"/>
          <a:ext cx="8145627" cy="2977957"/>
        </p:xfrm>
        <a:graphic>
          <a:graphicData uri="http://schemas.openxmlformats.org/drawingml/2006/table">
            <a:tbl>
              <a:tblPr/>
              <a:tblGrid>
                <a:gridCol w="1290078">
                  <a:extLst>
                    <a:ext uri="{9D8B030D-6E8A-4147-A177-3AD203B41FA5}">
                      <a16:colId xmlns:a16="http://schemas.microsoft.com/office/drawing/2014/main" val="189350750"/>
                    </a:ext>
                  </a:extLst>
                </a:gridCol>
                <a:gridCol w="1012872">
                  <a:extLst>
                    <a:ext uri="{9D8B030D-6E8A-4147-A177-3AD203B41FA5}">
                      <a16:colId xmlns:a16="http://schemas.microsoft.com/office/drawing/2014/main" val="627991087"/>
                    </a:ext>
                  </a:extLst>
                </a:gridCol>
                <a:gridCol w="959563">
                  <a:extLst>
                    <a:ext uri="{9D8B030D-6E8A-4147-A177-3AD203B41FA5}">
                      <a16:colId xmlns:a16="http://schemas.microsoft.com/office/drawing/2014/main" val="1080969050"/>
                    </a:ext>
                  </a:extLst>
                </a:gridCol>
                <a:gridCol w="959563">
                  <a:extLst>
                    <a:ext uri="{9D8B030D-6E8A-4147-A177-3AD203B41FA5}">
                      <a16:colId xmlns:a16="http://schemas.microsoft.com/office/drawing/2014/main" val="3340547759"/>
                    </a:ext>
                  </a:extLst>
                </a:gridCol>
                <a:gridCol w="799637">
                  <a:extLst>
                    <a:ext uri="{9D8B030D-6E8A-4147-A177-3AD203B41FA5}">
                      <a16:colId xmlns:a16="http://schemas.microsoft.com/office/drawing/2014/main" val="344493825"/>
                    </a:ext>
                  </a:extLst>
                </a:gridCol>
                <a:gridCol w="799637">
                  <a:extLst>
                    <a:ext uri="{9D8B030D-6E8A-4147-A177-3AD203B41FA5}">
                      <a16:colId xmlns:a16="http://schemas.microsoft.com/office/drawing/2014/main" val="358312687"/>
                    </a:ext>
                  </a:extLst>
                </a:gridCol>
                <a:gridCol w="799637">
                  <a:extLst>
                    <a:ext uri="{9D8B030D-6E8A-4147-A177-3AD203B41FA5}">
                      <a16:colId xmlns:a16="http://schemas.microsoft.com/office/drawing/2014/main" val="1154621401"/>
                    </a:ext>
                  </a:extLst>
                </a:gridCol>
                <a:gridCol w="799637">
                  <a:extLst>
                    <a:ext uri="{9D8B030D-6E8A-4147-A177-3AD203B41FA5}">
                      <a16:colId xmlns:a16="http://schemas.microsoft.com/office/drawing/2014/main" val="3309765440"/>
                    </a:ext>
                  </a:extLst>
                </a:gridCol>
                <a:gridCol w="725003">
                  <a:extLst>
                    <a:ext uri="{9D8B030D-6E8A-4147-A177-3AD203B41FA5}">
                      <a16:colId xmlns:a16="http://schemas.microsoft.com/office/drawing/2014/main" val="3102353121"/>
                    </a:ext>
                  </a:extLst>
                </a:gridCol>
              </a:tblGrid>
              <a:tr h="685854">
                <a:tc rowSpan="2">
                  <a:txBody>
                    <a:bodyPr/>
                    <a:lstStyle/>
                    <a:p>
                      <a:pPr algn="ctr" fontAlgn="ctr"/>
                      <a:r>
                        <a:rPr lang="en-ZA" sz="1100" b="1" i="0" u="none" strike="noStrike" dirty="0">
                          <a:solidFill>
                            <a:srgbClr val="000000"/>
                          </a:solidFill>
                          <a:effectLst/>
                          <a:latin typeface="Arial Narrow" panose="020B0606020202030204" pitchFamily="34" charset="0"/>
                        </a:rPr>
                        <a:t>Provinces</a:t>
                      </a: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Year to date DoRA cumulative payment schedule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gridSpan="2">
                  <a:txBody>
                    <a:bodyPr/>
                    <a:lstStyle/>
                    <a:p>
                      <a:pPr algn="ctr" fontAlgn="ctr"/>
                      <a:r>
                        <a:rPr lang="en-US" sz="1100" b="1" i="0" u="none" strike="noStrike" dirty="0">
                          <a:solidFill>
                            <a:srgbClr val="000000"/>
                          </a:solidFill>
                          <a:effectLst/>
                          <a:latin typeface="Arial Narrow" panose="020B0606020202030204" pitchFamily="34" charset="0"/>
                        </a:rPr>
                        <a:t>Shifting of funds/ budget reallocation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hMerge="1">
                  <a:txBody>
                    <a:bodyPr/>
                    <a:lstStyle/>
                    <a:p>
                      <a:pPr algn="ctr" fontAlgn="ctr"/>
                      <a:endParaRPr lang="en-US" sz="1100" b="1" i="0" u="none" strike="noStrike" dirty="0">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Revised Allocation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Year to date cumulative approved drawings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Year to date cumulative actual spending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Variance - Drawings and actual expenditure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208131439"/>
                  </a:ext>
                </a:extLst>
              </a:tr>
              <a:tr h="154554">
                <a:tc vMerge="1">
                  <a:txBody>
                    <a:bodyPr/>
                    <a:lstStyle/>
                    <a:p>
                      <a:endParaRPr lang="en-ZA"/>
                    </a:p>
                  </a:txBody>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144566999"/>
                  </a:ext>
                </a:extLst>
              </a:tr>
              <a:tr h="154554">
                <a:tc>
                  <a:txBody>
                    <a:bodyPr/>
                    <a:lstStyle/>
                    <a:p>
                      <a:pPr algn="l" fontAlgn="b"/>
                      <a:r>
                        <a:rPr lang="en-ZA" sz="1100" b="0" i="0" u="none" strike="noStrike" dirty="0">
                          <a:solidFill>
                            <a:srgbClr val="000000"/>
                          </a:solidFill>
                          <a:effectLst/>
                          <a:latin typeface="Arial Narrow" panose="020B0606020202030204" pitchFamily="34" charset="0"/>
                        </a:rPr>
                        <a:t>Eastern Cape</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(2 662)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57 400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84 738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14 650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3 193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11 457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3,77%</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21716737"/>
                  </a:ext>
                </a:extLst>
              </a:tr>
              <a:tr h="154554">
                <a:tc>
                  <a:txBody>
                    <a:bodyPr/>
                    <a:lstStyle/>
                    <a:p>
                      <a:pPr algn="l" fontAlgn="b"/>
                      <a:r>
                        <a:rPr lang="en-ZA" sz="1100" b="0" i="0" u="none" strike="noStrike" dirty="0">
                          <a:solidFill>
                            <a:srgbClr val="000000"/>
                          </a:solidFill>
                          <a:effectLst/>
                          <a:latin typeface="Arial Narrow" panose="020B0606020202030204" pitchFamily="34" charset="0"/>
                        </a:rPr>
                        <a:t>Free State (BEP)</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60 638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kern="1200" dirty="0">
                          <a:solidFill>
                            <a:srgbClr val="000000"/>
                          </a:solidFill>
                          <a:effectLst/>
                          <a:latin typeface="Arial Narrow" panose="020B0606020202030204" pitchFamily="34" charset="0"/>
                          <a:ea typeface="+mn-ea"/>
                          <a:cs typeface="+mn-cs"/>
                        </a:rPr>
                        <a:t> (20 502)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40 136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3 732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3 732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63487940"/>
                  </a:ext>
                </a:extLst>
              </a:tr>
              <a:tr h="154554">
                <a:tc>
                  <a:txBody>
                    <a:bodyPr/>
                    <a:lstStyle/>
                    <a:p>
                      <a:pPr algn="l" fontAlgn="b"/>
                      <a:r>
                        <a:rPr lang="en-ZA" sz="1100" b="0" i="0" u="none" strike="noStrike" dirty="0">
                          <a:solidFill>
                            <a:srgbClr val="000000"/>
                          </a:solidFill>
                          <a:effectLst/>
                          <a:latin typeface="Arial Narrow" panose="020B0606020202030204" pitchFamily="34" charset="0"/>
                        </a:rPr>
                        <a:t>Free State (WSIG)</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kern="1200" dirty="0">
                          <a:solidFill>
                            <a:srgbClr val="000000"/>
                          </a:solidFill>
                          <a:effectLst/>
                          <a:latin typeface="Arial Narrow" panose="020B0606020202030204" pitchFamily="34" charset="0"/>
                          <a:ea typeface="+mn-ea"/>
                          <a:cs typeface="+mn-cs"/>
                        </a:rPr>
                        <a:t>15 120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15 120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5 123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(5 123)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33,88%</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96435549"/>
                  </a:ext>
                </a:extLst>
              </a:tr>
              <a:tr h="154554">
                <a:tc>
                  <a:txBody>
                    <a:bodyPr/>
                    <a:lstStyle/>
                    <a:p>
                      <a:pPr algn="l" fontAlgn="b"/>
                      <a:r>
                        <a:rPr lang="en-ZA" sz="1100" b="0" i="0" u="none" strike="noStrike" dirty="0">
                          <a:solidFill>
                            <a:srgbClr val="000000"/>
                          </a:solidFill>
                          <a:effectLst/>
                          <a:latin typeface="Arial Narrow" panose="020B0606020202030204" pitchFamily="34" charset="0"/>
                        </a:rPr>
                        <a:t>Gauteng</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45 414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(4 030)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(10 000)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31 384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2 041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(2 041)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6,50%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44690673"/>
                  </a:ext>
                </a:extLst>
              </a:tr>
              <a:tr h="154554">
                <a:tc>
                  <a:txBody>
                    <a:bodyPr/>
                    <a:lstStyle/>
                    <a:p>
                      <a:pPr algn="l" fontAlgn="b"/>
                      <a:r>
                        <a:rPr lang="en-ZA" sz="1100" b="0" i="0" u="none" strike="noStrike" dirty="0">
                          <a:solidFill>
                            <a:srgbClr val="000000"/>
                          </a:solidFill>
                          <a:effectLst/>
                          <a:latin typeface="Arial Narrow" panose="020B0606020202030204" pitchFamily="34" charset="0"/>
                        </a:rPr>
                        <a:t>KwaZulu-Natal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32 600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32 600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75700605"/>
                  </a:ext>
                </a:extLst>
              </a:tr>
              <a:tr h="154554">
                <a:tc>
                  <a:txBody>
                    <a:bodyPr/>
                    <a:lstStyle/>
                    <a:p>
                      <a:pPr algn="l" fontAlgn="b"/>
                      <a:r>
                        <a:rPr lang="en-ZA" sz="1100" b="0" i="0" u="none" strike="noStrike" dirty="0">
                          <a:solidFill>
                            <a:srgbClr val="000000"/>
                          </a:solidFill>
                          <a:effectLst/>
                          <a:latin typeface="Arial Narrow" panose="020B0606020202030204" pitchFamily="34" charset="0"/>
                        </a:rPr>
                        <a:t>Limpopo</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271 814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(24 123)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(60 000)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187 691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50 892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6 012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44 880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3,20%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66680981"/>
                  </a:ext>
                </a:extLst>
              </a:tr>
              <a:tr h="154554">
                <a:tc>
                  <a:txBody>
                    <a:bodyPr/>
                    <a:lstStyle/>
                    <a:p>
                      <a:pPr algn="l" fontAlgn="b"/>
                      <a:r>
                        <a:rPr lang="en-ZA" sz="1100" b="0" i="0" u="none" strike="noStrike" dirty="0">
                          <a:solidFill>
                            <a:srgbClr val="000000"/>
                          </a:solidFill>
                          <a:effectLst/>
                          <a:latin typeface="Arial Narrow" panose="020B0606020202030204" pitchFamily="34" charset="0"/>
                        </a:rPr>
                        <a:t>Mpumalanga</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140 000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(12 425)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127 575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27 782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18 796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8 986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14,73%</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69827774"/>
                  </a:ext>
                </a:extLst>
              </a:tr>
              <a:tr h="154554">
                <a:tc>
                  <a:txBody>
                    <a:bodyPr/>
                    <a:lstStyle/>
                    <a:p>
                      <a:pPr algn="l" fontAlgn="b"/>
                      <a:r>
                        <a:rPr lang="en-ZA" sz="1100" b="0" i="0" u="none" strike="noStrike" dirty="0">
                          <a:solidFill>
                            <a:srgbClr val="000000"/>
                          </a:solidFill>
                          <a:effectLst/>
                          <a:latin typeface="Arial Narrow" panose="020B0606020202030204" pitchFamily="34" charset="0"/>
                        </a:rPr>
                        <a:t>Northern Cape (WSIG)</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(2 006)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37 994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16 254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(16 254)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42,78%</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72510252"/>
                  </a:ext>
                </a:extLst>
              </a:tr>
              <a:tr h="154554">
                <a:tc>
                  <a:txBody>
                    <a:bodyPr/>
                    <a:lstStyle/>
                    <a:p>
                      <a:pPr algn="l" fontAlgn="b"/>
                      <a:r>
                        <a:rPr lang="en-ZA" sz="1100" b="0" i="0" u="none" strike="noStrike" dirty="0">
                          <a:solidFill>
                            <a:srgbClr val="000000"/>
                          </a:solidFill>
                          <a:effectLst/>
                          <a:latin typeface="Arial Narrow" panose="020B0606020202030204" pitchFamily="34" charset="0"/>
                        </a:rPr>
                        <a:t>Northern Cape (BEP)</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49 536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(2 485)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47 051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8318891"/>
                  </a:ext>
                </a:extLst>
              </a:tr>
              <a:tr h="154554">
                <a:tc>
                  <a:txBody>
                    <a:bodyPr/>
                    <a:lstStyle/>
                    <a:p>
                      <a:pPr algn="l" fontAlgn="b"/>
                      <a:r>
                        <a:rPr lang="en-ZA" sz="1100" b="0" i="0" u="none" strike="noStrike" dirty="0">
                          <a:solidFill>
                            <a:srgbClr val="000000"/>
                          </a:solidFill>
                          <a:effectLst/>
                          <a:latin typeface="Arial Narrow" panose="020B0606020202030204" pitchFamily="34" charset="0"/>
                        </a:rPr>
                        <a:t>North West</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133 934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(11 887)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(30 000)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92 047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65 668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5 501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60 167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5,98%</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7354853"/>
                  </a:ext>
                </a:extLst>
              </a:tr>
              <a:tr h="154554">
                <a:tc>
                  <a:txBody>
                    <a:bodyPr/>
                    <a:lstStyle/>
                    <a:p>
                      <a:pPr algn="l" fontAlgn="b"/>
                      <a:r>
                        <a:rPr lang="en-ZA" sz="1100" b="0" i="0" u="none" strike="noStrike" dirty="0">
                          <a:solidFill>
                            <a:srgbClr val="000000"/>
                          </a:solidFill>
                          <a:effectLst/>
                          <a:latin typeface="Arial Narrow" panose="020B0606020202030204" pitchFamily="34" charset="0"/>
                        </a:rPr>
                        <a:t>Western Cape     </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kern="1200" dirty="0">
                          <a:solidFill>
                            <a:srgbClr val="000000"/>
                          </a:solidFill>
                          <a:effectLst/>
                          <a:latin typeface="Arial Narrow" panose="020B0606020202030204" pitchFamily="34" charset="0"/>
                          <a:ea typeface="+mn-ea"/>
                          <a:cs typeface="+mn-cs"/>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0708016"/>
                  </a:ext>
                </a:extLst>
              </a:tr>
              <a:tr h="280423">
                <a:tc>
                  <a:txBody>
                    <a:bodyPr/>
                    <a:lstStyle/>
                    <a:p>
                      <a:pPr algn="l" fontAlgn="b"/>
                      <a:r>
                        <a:rPr lang="en-ZA" sz="1100" b="1" i="0" u="none" strike="noStrike" dirty="0">
                          <a:solidFill>
                            <a:srgbClr val="000000"/>
                          </a:solidFill>
                          <a:effectLst/>
                          <a:latin typeface="Arial Narrow" panose="020B0606020202030204" pitchFamily="34" charset="0"/>
                        </a:rPr>
                        <a:t>Total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                 771 336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(65 000)</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(10 000)</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696 336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167 224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56 920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110 304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8,17%</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163454261"/>
                  </a:ext>
                </a:extLst>
              </a:tr>
            </a:tbl>
          </a:graphicData>
        </a:graphic>
      </p:graphicFrame>
      <p:graphicFrame>
        <p:nvGraphicFramePr>
          <p:cNvPr id="6" name="Table 5">
            <a:extLst>
              <a:ext uri="{FF2B5EF4-FFF2-40B4-BE49-F238E27FC236}">
                <a16:creationId xmlns:a16="http://schemas.microsoft.com/office/drawing/2014/main" id="{8E162853-7F0A-4399-9256-CC302F2818C0}"/>
              </a:ext>
            </a:extLst>
          </p:cNvPr>
          <p:cNvGraphicFramePr>
            <a:graphicFrameLocks noGrp="1"/>
          </p:cNvGraphicFramePr>
          <p:nvPr>
            <p:extLst>
              <p:ext uri="{D42A27DB-BD31-4B8C-83A1-F6EECF244321}">
                <p14:modId xmlns:p14="http://schemas.microsoft.com/office/powerpoint/2010/main" val="367686910"/>
              </p:ext>
            </p:extLst>
          </p:nvPr>
        </p:nvGraphicFramePr>
        <p:xfrm>
          <a:off x="600420" y="3444647"/>
          <a:ext cx="8145628" cy="1447800"/>
        </p:xfrm>
        <a:graphic>
          <a:graphicData uri="http://schemas.openxmlformats.org/drawingml/2006/table">
            <a:tbl>
              <a:tblPr/>
              <a:tblGrid>
                <a:gridCol w="1290079">
                  <a:extLst>
                    <a:ext uri="{9D8B030D-6E8A-4147-A177-3AD203B41FA5}">
                      <a16:colId xmlns:a16="http://schemas.microsoft.com/office/drawing/2014/main" val="252574531"/>
                    </a:ext>
                  </a:extLst>
                </a:gridCol>
                <a:gridCol w="1012873">
                  <a:extLst>
                    <a:ext uri="{9D8B030D-6E8A-4147-A177-3AD203B41FA5}">
                      <a16:colId xmlns:a16="http://schemas.microsoft.com/office/drawing/2014/main" val="954756354"/>
                    </a:ext>
                  </a:extLst>
                </a:gridCol>
                <a:gridCol w="959562">
                  <a:extLst>
                    <a:ext uri="{9D8B030D-6E8A-4147-A177-3AD203B41FA5}">
                      <a16:colId xmlns:a16="http://schemas.microsoft.com/office/drawing/2014/main" val="4287011555"/>
                    </a:ext>
                  </a:extLst>
                </a:gridCol>
                <a:gridCol w="959562">
                  <a:extLst>
                    <a:ext uri="{9D8B030D-6E8A-4147-A177-3AD203B41FA5}">
                      <a16:colId xmlns:a16="http://schemas.microsoft.com/office/drawing/2014/main" val="3094486048"/>
                    </a:ext>
                  </a:extLst>
                </a:gridCol>
                <a:gridCol w="799637">
                  <a:extLst>
                    <a:ext uri="{9D8B030D-6E8A-4147-A177-3AD203B41FA5}">
                      <a16:colId xmlns:a16="http://schemas.microsoft.com/office/drawing/2014/main" val="237785074"/>
                    </a:ext>
                  </a:extLst>
                </a:gridCol>
                <a:gridCol w="799637">
                  <a:extLst>
                    <a:ext uri="{9D8B030D-6E8A-4147-A177-3AD203B41FA5}">
                      <a16:colId xmlns:a16="http://schemas.microsoft.com/office/drawing/2014/main" val="584836807"/>
                    </a:ext>
                  </a:extLst>
                </a:gridCol>
                <a:gridCol w="799637">
                  <a:extLst>
                    <a:ext uri="{9D8B030D-6E8A-4147-A177-3AD203B41FA5}">
                      <a16:colId xmlns:a16="http://schemas.microsoft.com/office/drawing/2014/main" val="3965794494"/>
                    </a:ext>
                  </a:extLst>
                </a:gridCol>
                <a:gridCol w="799637">
                  <a:extLst>
                    <a:ext uri="{9D8B030D-6E8A-4147-A177-3AD203B41FA5}">
                      <a16:colId xmlns:a16="http://schemas.microsoft.com/office/drawing/2014/main" val="1231778054"/>
                    </a:ext>
                  </a:extLst>
                </a:gridCol>
                <a:gridCol w="725004">
                  <a:extLst>
                    <a:ext uri="{9D8B030D-6E8A-4147-A177-3AD203B41FA5}">
                      <a16:colId xmlns:a16="http://schemas.microsoft.com/office/drawing/2014/main" val="1346878400"/>
                    </a:ext>
                  </a:extLst>
                </a:gridCol>
              </a:tblGrid>
              <a:tr h="385966">
                <a:tc rowSpan="2">
                  <a:txBody>
                    <a:bodyPr/>
                    <a:lstStyle/>
                    <a:p>
                      <a:pPr algn="ctr" fontAlgn="ctr"/>
                      <a:r>
                        <a:rPr lang="en-ZA" sz="1100" b="1" i="0" u="none" strike="noStrike" dirty="0">
                          <a:solidFill>
                            <a:srgbClr val="000000"/>
                          </a:solidFill>
                          <a:effectLst/>
                          <a:latin typeface="Arial Narrow" panose="020B0606020202030204" pitchFamily="34" charset="0"/>
                        </a:rPr>
                        <a:t>Provinces</a:t>
                      </a: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Original appropriation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gridSpan="2">
                  <a:txBody>
                    <a:bodyPr/>
                    <a:lstStyle/>
                    <a:p>
                      <a:pPr algn="ctr" fontAlgn="ctr"/>
                      <a:r>
                        <a:rPr lang="en-US" sz="1100" b="1" i="0" u="none" strike="noStrike" dirty="0">
                          <a:solidFill>
                            <a:srgbClr val="000000"/>
                          </a:solidFill>
                          <a:effectLst/>
                          <a:latin typeface="Arial Narrow" panose="020B0606020202030204" pitchFamily="34" charset="0"/>
                        </a:rPr>
                        <a:t>Shifting of funds/ budget reallocation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hMerge="1">
                  <a:txBody>
                    <a:bodyPr/>
                    <a:lstStyle/>
                    <a:p>
                      <a:pPr algn="ctr" fontAlgn="ctr"/>
                      <a:endParaRPr lang="en-US" sz="1100" b="1" i="0" u="none" strike="noStrike" dirty="0">
                        <a:solidFill>
                          <a:srgbClr val="000000"/>
                        </a:solidFill>
                        <a:effectLst/>
                        <a:latin typeface="Arial Narrow" panose="020B0606020202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Revised Allocation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Year to date DoRA cumulative payment schedule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Year to date cumulative actual spending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Variance - Drawings and actual expenditure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716260888"/>
                  </a:ext>
                </a:extLst>
              </a:tr>
              <a:tr h="77193">
                <a:tc vMerge="1">
                  <a:txBody>
                    <a:bodyPr/>
                    <a:lstStyle/>
                    <a:p>
                      <a:endParaRPr lang="en-ZA"/>
                    </a:p>
                  </a:txBody>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41907536"/>
                  </a:ext>
                </a:extLst>
              </a:tr>
              <a:tr h="77193">
                <a:tc>
                  <a:txBody>
                    <a:bodyPr/>
                    <a:lstStyle/>
                    <a:p>
                      <a:pPr algn="l" fontAlgn="b"/>
                      <a:r>
                        <a:rPr lang="en-ZA" sz="1100" b="0" i="0" u="none" strike="noStrike" dirty="0">
                          <a:solidFill>
                            <a:srgbClr val="000000"/>
                          </a:solidFill>
                          <a:effectLst/>
                          <a:latin typeface="Arial Narrow" panose="020B0606020202030204" pitchFamily="34" charset="0"/>
                        </a:rPr>
                        <a:t>KwaZulu-Natal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en-ZA" sz="1100" b="0" i="0" u="none" strike="noStrike" dirty="0">
                        <a:solidFill>
                          <a:srgbClr val="000000"/>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315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(315)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0,48%</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91868233"/>
                  </a:ext>
                </a:extLst>
              </a:tr>
              <a:tr h="77193">
                <a:tc>
                  <a:txBody>
                    <a:bodyPr/>
                    <a:lstStyle/>
                    <a:p>
                      <a:pPr algn="l" fontAlgn="b"/>
                      <a:r>
                        <a:rPr lang="en-ZA" sz="900" b="0" i="0" u="none" strike="noStrike" dirty="0">
                          <a:solidFill>
                            <a:srgbClr val="000000"/>
                          </a:solidFill>
                          <a:effectLst/>
                          <a:latin typeface="Arial Narrow" panose="020B0606020202030204" pitchFamily="34" charset="0"/>
                        </a:rPr>
                        <a:t>Eastern Cape</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9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ZA" sz="900" b="0" i="0" u="none" strike="noStrike" dirty="0">
                        <a:solidFill>
                          <a:srgbClr val="000000"/>
                        </a:solidFill>
                        <a:effectLst/>
                        <a:latin typeface="Arial Narrow" panose="020B0606020202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Arial Narrow" panose="020B0606020202030204" pitchFamily="34" charset="0"/>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Arial Narrow" panose="020B0606020202030204" pitchFamily="34" charset="0"/>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9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813926"/>
                  </a:ext>
                </a:extLst>
              </a:tr>
              <a:tr h="77193">
                <a:tc>
                  <a:txBody>
                    <a:bodyPr/>
                    <a:lstStyle/>
                    <a:p>
                      <a:pPr algn="l" fontAlgn="b"/>
                      <a:r>
                        <a:rPr lang="en-ZA" sz="900" b="1" i="0" u="none" strike="noStrike" dirty="0">
                          <a:solidFill>
                            <a:srgbClr val="000000"/>
                          </a:solidFill>
                          <a:effectLst/>
                          <a:latin typeface="Arial Narrow" panose="020B0606020202030204" pitchFamily="34" charset="0"/>
                        </a:rPr>
                        <a:t>Total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9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900" b="1" i="0" u="none" strike="noStrike" dirty="0">
                          <a:solidFill>
                            <a:srgbClr val="000000"/>
                          </a:solidFill>
                          <a:effectLst/>
                          <a:latin typeface="Arial Narrow" panose="020B0606020202030204" pitchFamily="34" charset="0"/>
                        </a:rPr>
                        <a:t>                 65 000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900" b="1" i="0" u="none" strike="noStrike" dirty="0">
                          <a:solidFill>
                            <a:srgbClr val="000000"/>
                          </a:solidFill>
                          <a:effectLst/>
                          <a:latin typeface="Arial Narrow" panose="020B0606020202030204" pitchFamily="34" charset="0"/>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900" b="1" i="0" u="none" strike="noStrike" dirty="0">
                          <a:solidFill>
                            <a:srgbClr val="000000"/>
                          </a:solidFill>
                          <a:effectLst/>
                          <a:latin typeface="Arial Narrow" panose="020B0606020202030204" pitchFamily="34" charset="0"/>
                        </a:rPr>
                        <a:t>           75 000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9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900" b="1" i="0" u="none" strike="noStrike" dirty="0">
                          <a:solidFill>
                            <a:srgbClr val="000000"/>
                          </a:solidFill>
                          <a:effectLst/>
                          <a:latin typeface="Arial Narrow" panose="020B0606020202030204" pitchFamily="34" charset="0"/>
                        </a:rPr>
                        <a:t>                 315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900" b="1" i="0" u="none" strike="noStrike" dirty="0">
                          <a:solidFill>
                            <a:srgbClr val="000000"/>
                          </a:solidFill>
                          <a:effectLst/>
                          <a:latin typeface="Arial Narrow" panose="020B0606020202030204" pitchFamily="34" charset="0"/>
                        </a:rPr>
                        <a:t>                (315)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900" b="1" i="0" u="none" strike="noStrike" dirty="0">
                          <a:solidFill>
                            <a:srgbClr val="000000"/>
                          </a:solidFill>
                          <a:effectLst/>
                          <a:latin typeface="Arial Narrow" panose="020B0606020202030204" pitchFamily="34" charset="0"/>
                        </a:rPr>
                        <a:t>0,42%</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889036441"/>
                  </a:ext>
                </a:extLst>
              </a:tr>
            </a:tbl>
          </a:graphicData>
        </a:graphic>
      </p:graphicFrame>
      <p:graphicFrame>
        <p:nvGraphicFramePr>
          <p:cNvPr id="4" name="Table 3">
            <a:extLst>
              <a:ext uri="{FF2B5EF4-FFF2-40B4-BE49-F238E27FC236}">
                <a16:creationId xmlns:a16="http://schemas.microsoft.com/office/drawing/2014/main" id="{A62312F4-6AEA-478A-B84E-01C4280806EC}"/>
              </a:ext>
            </a:extLst>
          </p:cNvPr>
          <p:cNvGraphicFramePr>
            <a:graphicFrameLocks noGrp="1"/>
          </p:cNvGraphicFramePr>
          <p:nvPr>
            <p:extLst>
              <p:ext uri="{D42A27DB-BD31-4B8C-83A1-F6EECF244321}">
                <p14:modId xmlns:p14="http://schemas.microsoft.com/office/powerpoint/2010/main" val="2141050902"/>
              </p:ext>
            </p:extLst>
          </p:nvPr>
        </p:nvGraphicFramePr>
        <p:xfrm>
          <a:off x="601980" y="4947284"/>
          <a:ext cx="8144069" cy="173355"/>
        </p:xfrm>
        <a:graphic>
          <a:graphicData uri="http://schemas.openxmlformats.org/drawingml/2006/table">
            <a:tbl>
              <a:tblPr/>
              <a:tblGrid>
                <a:gridCol w="1234161">
                  <a:extLst>
                    <a:ext uri="{9D8B030D-6E8A-4147-A177-3AD203B41FA5}">
                      <a16:colId xmlns:a16="http://schemas.microsoft.com/office/drawing/2014/main" val="2260687344"/>
                    </a:ext>
                  </a:extLst>
                </a:gridCol>
                <a:gridCol w="1024206">
                  <a:extLst>
                    <a:ext uri="{9D8B030D-6E8A-4147-A177-3AD203B41FA5}">
                      <a16:colId xmlns:a16="http://schemas.microsoft.com/office/drawing/2014/main" val="1399147243"/>
                    </a:ext>
                  </a:extLst>
                </a:gridCol>
                <a:gridCol w="970300">
                  <a:extLst>
                    <a:ext uri="{9D8B030D-6E8A-4147-A177-3AD203B41FA5}">
                      <a16:colId xmlns:a16="http://schemas.microsoft.com/office/drawing/2014/main" val="3724258887"/>
                    </a:ext>
                  </a:extLst>
                </a:gridCol>
                <a:gridCol w="970300">
                  <a:extLst>
                    <a:ext uri="{9D8B030D-6E8A-4147-A177-3AD203B41FA5}">
                      <a16:colId xmlns:a16="http://schemas.microsoft.com/office/drawing/2014/main" val="659344238"/>
                    </a:ext>
                  </a:extLst>
                </a:gridCol>
                <a:gridCol w="808585">
                  <a:extLst>
                    <a:ext uri="{9D8B030D-6E8A-4147-A177-3AD203B41FA5}">
                      <a16:colId xmlns:a16="http://schemas.microsoft.com/office/drawing/2014/main" val="2752973986"/>
                    </a:ext>
                  </a:extLst>
                </a:gridCol>
                <a:gridCol w="808585">
                  <a:extLst>
                    <a:ext uri="{9D8B030D-6E8A-4147-A177-3AD203B41FA5}">
                      <a16:colId xmlns:a16="http://schemas.microsoft.com/office/drawing/2014/main" val="4094389521"/>
                    </a:ext>
                  </a:extLst>
                </a:gridCol>
                <a:gridCol w="808585">
                  <a:extLst>
                    <a:ext uri="{9D8B030D-6E8A-4147-A177-3AD203B41FA5}">
                      <a16:colId xmlns:a16="http://schemas.microsoft.com/office/drawing/2014/main" val="106022930"/>
                    </a:ext>
                  </a:extLst>
                </a:gridCol>
                <a:gridCol w="808585">
                  <a:extLst>
                    <a:ext uri="{9D8B030D-6E8A-4147-A177-3AD203B41FA5}">
                      <a16:colId xmlns:a16="http://schemas.microsoft.com/office/drawing/2014/main" val="2971554995"/>
                    </a:ext>
                  </a:extLst>
                </a:gridCol>
                <a:gridCol w="710762">
                  <a:extLst>
                    <a:ext uri="{9D8B030D-6E8A-4147-A177-3AD203B41FA5}">
                      <a16:colId xmlns:a16="http://schemas.microsoft.com/office/drawing/2014/main" val="549915774"/>
                    </a:ext>
                  </a:extLst>
                </a:gridCol>
              </a:tblGrid>
              <a:tr h="166213">
                <a:tc>
                  <a:txBody>
                    <a:bodyPr/>
                    <a:lstStyle/>
                    <a:p>
                      <a:pPr algn="l" fontAlgn="b"/>
                      <a:r>
                        <a:rPr lang="en-ZA" sz="1100" b="1" i="0" u="none" strike="noStrike" dirty="0">
                          <a:solidFill>
                            <a:srgbClr val="000000"/>
                          </a:solidFill>
                          <a:effectLst/>
                          <a:latin typeface="Arial Narrow" panose="020B0606020202030204" pitchFamily="34" charset="0"/>
                        </a:rPr>
                        <a:t>Grand Total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771 336</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771 336</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167 224</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57 235</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109 989</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marL="0" algn="r" defTabSz="422041" rtl="0" eaLnBrk="1" fontAlgn="b" latinLnBrk="0" hangingPunct="1"/>
                      <a:r>
                        <a:rPr lang="en-ZA" sz="1100" b="1" i="0" u="none" strike="noStrike" kern="1200" dirty="0">
                          <a:solidFill>
                            <a:srgbClr val="000000"/>
                          </a:solidFill>
                          <a:effectLst/>
                          <a:latin typeface="Arial Narrow" panose="020B0606020202030204" pitchFamily="34" charset="0"/>
                          <a:ea typeface="+mn-ea"/>
                          <a:cs typeface="+mn-cs"/>
                        </a:rPr>
                        <a:t>7,42%</a:t>
                      </a:r>
                    </a:p>
                  </a:txBody>
                  <a:tcPr marL="5715" marR="5715" marT="571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132687247"/>
                  </a:ext>
                </a:extLst>
              </a:tr>
            </a:tbl>
          </a:graphicData>
        </a:graphic>
      </p:graphicFrame>
    </p:spTree>
    <p:extLst>
      <p:ext uri="{BB962C8B-B14F-4D97-AF65-F5344CB8AC3E}">
        <p14:creationId xmlns:p14="http://schemas.microsoft.com/office/powerpoint/2010/main" val="2734798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bwMode="auto">
          <a:xfrm>
            <a:off x="4209726" y="632054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695C9CEE-7FB1-4582-AFC5-5B5B2517A148}" type="slidenum">
              <a:rPr kumimoji="0" lang="en-US" altLang="en-US" sz="1800" b="0" i="0" u="none" strike="noStrike" kern="1200" cap="none" spc="0" normalizeH="0" baseline="0" noProof="0">
                <a:ln>
                  <a:noFill/>
                </a:ln>
                <a:solidFill>
                  <a:srgbClr val="000000"/>
                </a:solidFill>
                <a:effectLst/>
                <a:uLnTx/>
                <a:uFillTx/>
                <a:latin typeface="Calibri" pitchFamily="34" charset="0"/>
                <a:ea typeface="MS PGothic" pitchFamily="34" charset="-128"/>
                <a:cs typeface="Arial" panose="020B0604020202020204" pitchFamily="34" charset="0"/>
              </a:rPr>
              <a:pPr marL="0" marR="0" lvl="0" indent="0" algn="ctr" defTabSz="457200" rtl="0" eaLnBrk="1" fontAlgn="base" latinLnBrk="0" hangingPunct="1">
                <a:lnSpc>
                  <a:spcPct val="100000"/>
                </a:lnSpc>
                <a:spcBef>
                  <a:spcPct val="0"/>
                </a:spcBef>
                <a:spcAft>
                  <a:spcPct val="0"/>
                </a:spcAft>
                <a:buClrTx/>
                <a:buSzTx/>
                <a:buFontTx/>
                <a:buNone/>
                <a:tabLst/>
                <a:defRPr/>
              </a:pPr>
              <a:t>35</a:t>
            </a:fld>
            <a:endParaRPr kumimoji="0" lang="en-US" altLang="en-US" sz="1800" b="0" i="0" u="none" strike="noStrike" kern="1200" cap="none" spc="0" normalizeH="0" baseline="0" noProof="0" dirty="0">
              <a:ln>
                <a:noFill/>
              </a:ln>
              <a:solidFill>
                <a:srgbClr val="000000"/>
              </a:solidFill>
              <a:effectLst/>
              <a:uLnTx/>
              <a:uFillTx/>
              <a:latin typeface="Calibri" pitchFamily="34" charset="0"/>
              <a:ea typeface="MS PGothic" pitchFamily="34" charset="-128"/>
              <a:cs typeface="Arial" panose="020B0604020202020204" pitchFamily="34" charset="0"/>
            </a:endParaRPr>
          </a:p>
        </p:txBody>
      </p:sp>
      <p:sp>
        <p:nvSpPr>
          <p:cNvPr id="3" name="Title 2"/>
          <p:cNvSpPr>
            <a:spLocks noGrp="1"/>
          </p:cNvSpPr>
          <p:nvPr>
            <p:ph type="title"/>
          </p:nvPr>
        </p:nvSpPr>
        <p:spPr>
          <a:xfrm>
            <a:off x="119075" y="-28197"/>
            <a:ext cx="9135704" cy="401053"/>
          </a:xfrm>
          <a:noFill/>
        </p:spPr>
        <p:txBody>
          <a:bodyPr/>
          <a:lstStyle/>
          <a:p>
            <a:r>
              <a:rPr lang="en-ZA" altLang="en-US" b="1" dirty="0"/>
              <a:t>RBIG 6B </a:t>
            </a:r>
            <a:r>
              <a:rPr lang="it-IT" altLang="en-US" b="1" dirty="0"/>
              <a:t>Financial Performance Per Province </a:t>
            </a:r>
            <a:r>
              <a:rPr lang="en-ZA" altLang="en-US" b="1" dirty="0"/>
              <a:t> </a:t>
            </a:r>
            <a:endParaRPr lang="en-ZA" b="1" dirty="0"/>
          </a:p>
        </p:txBody>
      </p:sp>
      <p:sp>
        <p:nvSpPr>
          <p:cNvPr id="6" name="TextBox 5">
            <a:extLst>
              <a:ext uri="{FF2B5EF4-FFF2-40B4-BE49-F238E27FC236}">
                <a16:creationId xmlns:a16="http://schemas.microsoft.com/office/drawing/2014/main" id="{5C26DF13-BF48-4368-9B58-96DBA310C668}"/>
              </a:ext>
            </a:extLst>
          </p:cNvPr>
          <p:cNvSpPr txBox="1"/>
          <p:nvPr/>
        </p:nvSpPr>
        <p:spPr>
          <a:xfrm>
            <a:off x="162024" y="3798178"/>
            <a:ext cx="8812240" cy="193899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171450" marR="0" lvl="0" indent="-17145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Some of the provinces recorded expenditure in line with the projections, however others recorded low expenditure due to the following reasons:</a:t>
            </a:r>
          </a:p>
          <a:p>
            <a:pPr marL="449263" marR="0" lvl="1"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Implementing Agents capacity constraints</a:t>
            </a:r>
          </a:p>
          <a:p>
            <a:pPr marL="449263" marR="0" lvl="1"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 stoppages and Contractual disputes</a:t>
            </a:r>
          </a:p>
          <a:p>
            <a:pPr marL="449263" marR="0" lvl="1"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Community </a:t>
            </a:r>
            <a:r>
              <a:rPr lang="en-US" sz="1200" dirty="0">
                <a:solidFill>
                  <a:prstClr val="black"/>
                </a:solidFill>
                <a:latin typeface="Arial" panose="020B0604020202020204" pitchFamily="34" charset="0"/>
                <a:cs typeface="Arial" panose="020B0604020202020204" pitchFamily="34" charset="0"/>
              </a:rPr>
              <a:t>protests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49263" marR="0" lvl="1" indent="-285750" algn="just" defTabSz="4572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Disruptions by some business demanding allocation of tenders.</a:t>
            </a:r>
          </a:p>
          <a:p>
            <a:pPr marL="171450" marR="0" lvl="0" indent="-17145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part of recovery plans the Department has developed Infrastructure Procurement Strategy including implementation of project management systems, and support to the Implementing Agents.</a:t>
            </a:r>
          </a:p>
          <a:p>
            <a:pPr marL="171450" marR="0" lvl="0" indent="-17145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Acceleration Plans </a:t>
            </a:r>
            <a:r>
              <a:rPr lang="en-US" sz="1200" dirty="0">
                <a:solidFill>
                  <a:prstClr val="black"/>
                </a:solidFill>
                <a:latin typeface="Arial" panose="020B0604020202020204" pitchFamily="34" charset="0"/>
                <a:cs typeface="Arial" panose="020B0604020202020204" pitchFamily="34" charset="0"/>
              </a:rPr>
              <a:t>are being implemented for projects including Bucket Eradication Programme, Vaal River Intervention Project and Madibeng Bulk Water Supply.</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7" name="Table 6">
            <a:extLst>
              <a:ext uri="{FF2B5EF4-FFF2-40B4-BE49-F238E27FC236}">
                <a16:creationId xmlns:a16="http://schemas.microsoft.com/office/drawing/2014/main" id="{5956BD74-A455-417E-8FD6-1BC03084400B}"/>
              </a:ext>
            </a:extLst>
          </p:cNvPr>
          <p:cNvGraphicFramePr>
            <a:graphicFrameLocks noGrp="1"/>
          </p:cNvGraphicFramePr>
          <p:nvPr>
            <p:extLst>
              <p:ext uri="{D42A27DB-BD31-4B8C-83A1-F6EECF244321}">
                <p14:modId xmlns:p14="http://schemas.microsoft.com/office/powerpoint/2010/main" val="282940015"/>
              </p:ext>
            </p:extLst>
          </p:nvPr>
        </p:nvGraphicFramePr>
        <p:xfrm>
          <a:off x="204973" y="372857"/>
          <a:ext cx="8726342" cy="3483117"/>
        </p:xfrm>
        <a:graphic>
          <a:graphicData uri="http://schemas.openxmlformats.org/drawingml/2006/table">
            <a:tbl>
              <a:tblPr/>
              <a:tblGrid>
                <a:gridCol w="2148228">
                  <a:extLst>
                    <a:ext uri="{9D8B030D-6E8A-4147-A177-3AD203B41FA5}">
                      <a16:colId xmlns:a16="http://schemas.microsoft.com/office/drawing/2014/main" val="1019861212"/>
                    </a:ext>
                  </a:extLst>
                </a:gridCol>
                <a:gridCol w="1000728">
                  <a:extLst>
                    <a:ext uri="{9D8B030D-6E8A-4147-A177-3AD203B41FA5}">
                      <a16:colId xmlns:a16="http://schemas.microsoft.com/office/drawing/2014/main" val="2042021335"/>
                    </a:ext>
                  </a:extLst>
                </a:gridCol>
                <a:gridCol w="1067441">
                  <a:extLst>
                    <a:ext uri="{9D8B030D-6E8A-4147-A177-3AD203B41FA5}">
                      <a16:colId xmlns:a16="http://schemas.microsoft.com/office/drawing/2014/main" val="2333464661"/>
                    </a:ext>
                  </a:extLst>
                </a:gridCol>
                <a:gridCol w="1067441">
                  <a:extLst>
                    <a:ext uri="{9D8B030D-6E8A-4147-A177-3AD203B41FA5}">
                      <a16:colId xmlns:a16="http://schemas.microsoft.com/office/drawing/2014/main" val="2199588674"/>
                    </a:ext>
                  </a:extLst>
                </a:gridCol>
                <a:gridCol w="1214217">
                  <a:extLst>
                    <a:ext uri="{9D8B030D-6E8A-4147-A177-3AD203B41FA5}">
                      <a16:colId xmlns:a16="http://schemas.microsoft.com/office/drawing/2014/main" val="4106074363"/>
                    </a:ext>
                  </a:extLst>
                </a:gridCol>
                <a:gridCol w="1214217">
                  <a:extLst>
                    <a:ext uri="{9D8B030D-6E8A-4147-A177-3AD203B41FA5}">
                      <a16:colId xmlns:a16="http://schemas.microsoft.com/office/drawing/2014/main" val="3292029432"/>
                    </a:ext>
                  </a:extLst>
                </a:gridCol>
                <a:gridCol w="1014070">
                  <a:extLst>
                    <a:ext uri="{9D8B030D-6E8A-4147-A177-3AD203B41FA5}">
                      <a16:colId xmlns:a16="http://schemas.microsoft.com/office/drawing/2014/main" val="1747933853"/>
                    </a:ext>
                  </a:extLst>
                </a:gridCol>
              </a:tblGrid>
              <a:tr h="815864">
                <a:tc rowSpan="2">
                  <a:txBody>
                    <a:bodyPr/>
                    <a:lstStyle/>
                    <a:p>
                      <a:pPr algn="l" fontAlgn="ctr"/>
                      <a:r>
                        <a:rPr lang="en-ZA" sz="1100" b="1" i="0" u="none" strike="noStrike" dirty="0">
                          <a:solidFill>
                            <a:srgbClr val="000000"/>
                          </a:solidFill>
                          <a:effectLst/>
                          <a:latin typeface="Arial Narrow" panose="020B0606020202030204" pitchFamily="34" charset="0"/>
                        </a:rPr>
                        <a:t>Provinces</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Revised Allocation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Year to date DoRA Cumulative payment schedule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Year to date cumulative actual spending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Available Budget/ Variance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Variance - Drawings and actual expenditure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3927163"/>
                  </a:ext>
                </a:extLst>
              </a:tr>
              <a:tr h="223667">
                <a:tc vMerge="1">
                  <a:txBody>
                    <a:bodyPr/>
                    <a:lstStyle/>
                    <a:p>
                      <a:endParaRPr lang="en-ZA"/>
                    </a:p>
                  </a:txBody>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464015898"/>
                  </a:ext>
                </a:extLst>
              </a:tr>
              <a:tr h="215384">
                <a:tc>
                  <a:txBody>
                    <a:bodyPr/>
                    <a:lstStyle/>
                    <a:p>
                      <a:pPr algn="l" fontAlgn="b"/>
                      <a:r>
                        <a:rPr lang="en-ZA" sz="1100" b="0" i="0" u="none" strike="noStrike" dirty="0">
                          <a:solidFill>
                            <a:srgbClr val="000000"/>
                          </a:solidFill>
                          <a:effectLst/>
                          <a:latin typeface="Arial Narrow" panose="020B0606020202030204" pitchFamily="34" charset="0"/>
                        </a:rPr>
                        <a:t>Eastern Cape</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355 681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64 913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41 523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314 158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23 390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11,67%</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53069793"/>
                  </a:ext>
                </a:extLst>
              </a:tr>
              <a:tr h="215384">
                <a:tc>
                  <a:txBody>
                    <a:bodyPr/>
                    <a:lstStyle/>
                    <a:p>
                      <a:pPr algn="l" fontAlgn="b"/>
                      <a:r>
                        <a:rPr lang="en-ZA" sz="1100" b="0" i="0" u="none" strike="noStrike" dirty="0">
                          <a:solidFill>
                            <a:srgbClr val="000000"/>
                          </a:solidFill>
                          <a:effectLst/>
                          <a:latin typeface="Arial Narrow" panose="020B0606020202030204" pitchFamily="34" charset="0"/>
                        </a:rPr>
                        <a:t>Free State (RBIG)</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691 129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27 700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44 045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647 084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(16 345)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6,37%</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93845597"/>
                  </a:ext>
                </a:extLst>
              </a:tr>
              <a:tr h="215384">
                <a:tc>
                  <a:txBody>
                    <a:bodyPr/>
                    <a:lstStyle/>
                    <a:p>
                      <a:pPr algn="l" fontAlgn="b"/>
                      <a:r>
                        <a:rPr lang="en-ZA" sz="1100" b="0" i="0" u="none" strike="noStrike" dirty="0">
                          <a:solidFill>
                            <a:srgbClr val="000000"/>
                          </a:solidFill>
                          <a:effectLst/>
                          <a:latin typeface="Arial Narrow" panose="020B0606020202030204" pitchFamily="34" charset="0"/>
                        </a:rPr>
                        <a:t>Free State (BEP)</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254 688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21 635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11 712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242 976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9 923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4,60%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29534724"/>
                  </a:ext>
                </a:extLst>
              </a:tr>
              <a:tr h="273180">
                <a:tc>
                  <a:txBody>
                    <a:bodyPr/>
                    <a:lstStyle/>
                    <a:p>
                      <a:pPr algn="l" fontAlgn="b"/>
                      <a:r>
                        <a:rPr lang="en-ZA" sz="1100" b="0" i="0" u="none" strike="noStrike" dirty="0">
                          <a:solidFill>
                            <a:srgbClr val="000000"/>
                          </a:solidFill>
                          <a:effectLst/>
                          <a:latin typeface="Arial Narrow" panose="020B0606020202030204" pitchFamily="34" charset="0"/>
                        </a:rPr>
                        <a:t>Gauteng</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669 410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167 352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5 914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663 496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161 438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0,88%</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83458983"/>
                  </a:ext>
                </a:extLst>
              </a:tr>
              <a:tr h="215384">
                <a:tc>
                  <a:txBody>
                    <a:bodyPr/>
                    <a:lstStyle/>
                    <a:p>
                      <a:pPr algn="l" fontAlgn="b"/>
                      <a:r>
                        <a:rPr lang="en-ZA" sz="1100" b="0" i="0" u="none" strike="noStrike" dirty="0">
                          <a:solidFill>
                            <a:srgbClr val="000000"/>
                          </a:solidFill>
                          <a:effectLst/>
                          <a:latin typeface="Arial Narrow" panose="020B0606020202030204" pitchFamily="34" charset="0"/>
                        </a:rPr>
                        <a:t>Limpopo</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807 856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174 014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63 226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744 630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110 788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7,83%</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05047176"/>
                  </a:ext>
                </a:extLst>
              </a:tr>
              <a:tr h="215384">
                <a:tc>
                  <a:txBody>
                    <a:bodyPr/>
                    <a:lstStyle/>
                    <a:p>
                      <a:pPr algn="l" fontAlgn="b"/>
                      <a:r>
                        <a:rPr lang="en-ZA" sz="1100" b="0" i="0" u="none" strike="noStrike" dirty="0">
                          <a:solidFill>
                            <a:srgbClr val="000000"/>
                          </a:solidFill>
                          <a:effectLst/>
                          <a:latin typeface="Arial Narrow" panose="020B0606020202030204" pitchFamily="34" charset="0"/>
                        </a:rPr>
                        <a:t>Mpumalanga</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364 696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44 076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46 313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318 383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(2 237)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12,70%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774664597"/>
                  </a:ext>
                </a:extLst>
              </a:tr>
              <a:tr h="215384">
                <a:tc>
                  <a:txBody>
                    <a:bodyPr/>
                    <a:lstStyle/>
                    <a:p>
                      <a:pPr algn="l" fontAlgn="b"/>
                      <a:r>
                        <a:rPr lang="en-ZA" sz="1100" b="0" i="0" u="none" strike="noStrike" dirty="0">
                          <a:solidFill>
                            <a:srgbClr val="000000"/>
                          </a:solidFill>
                          <a:effectLst/>
                          <a:latin typeface="Arial Narrow" panose="020B0606020202030204" pitchFamily="34" charset="0"/>
                        </a:rPr>
                        <a:t>Northern Cape (RBIG)</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54 643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19 726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3 862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50 781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15 864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7,07%</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13807877"/>
                  </a:ext>
                </a:extLst>
              </a:tr>
              <a:tr h="215384">
                <a:tc>
                  <a:txBody>
                    <a:bodyPr/>
                    <a:lstStyle/>
                    <a:p>
                      <a:pPr algn="l" fontAlgn="b"/>
                      <a:r>
                        <a:rPr lang="en-ZA" sz="1100" b="0" i="0" u="none" strike="noStrike" dirty="0">
                          <a:solidFill>
                            <a:srgbClr val="000000"/>
                          </a:solidFill>
                          <a:effectLst/>
                          <a:latin typeface="Arial Narrow" panose="020B0606020202030204" pitchFamily="34" charset="0"/>
                        </a:rPr>
                        <a:t>Northern Cape (BEP)</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1 814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1 814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31864838"/>
                  </a:ext>
                </a:extLst>
              </a:tr>
              <a:tr h="215384">
                <a:tc>
                  <a:txBody>
                    <a:bodyPr/>
                    <a:lstStyle/>
                    <a:p>
                      <a:pPr algn="l" fontAlgn="b"/>
                      <a:r>
                        <a:rPr lang="en-ZA" sz="1100" b="0" i="0" u="none" strike="noStrike" dirty="0">
                          <a:solidFill>
                            <a:srgbClr val="000000"/>
                          </a:solidFill>
                          <a:effectLst/>
                          <a:latin typeface="Arial Narrow" panose="020B0606020202030204" pitchFamily="34" charset="0"/>
                        </a:rPr>
                        <a:t>North West</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239 936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45 143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17 246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222 690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27 897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7,19%</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58129409"/>
                  </a:ext>
                </a:extLst>
              </a:tr>
              <a:tr h="223667">
                <a:tc>
                  <a:txBody>
                    <a:bodyPr/>
                    <a:lstStyle/>
                    <a:p>
                      <a:pPr algn="l" fontAlgn="b"/>
                      <a:r>
                        <a:rPr lang="en-ZA" sz="1100" b="0" i="0" u="none" strike="noStrike" dirty="0">
                          <a:solidFill>
                            <a:srgbClr val="000000"/>
                          </a:solidFill>
                          <a:effectLst/>
                          <a:latin typeface="Arial Narrow" panose="020B0606020202030204" pitchFamily="34" charset="0"/>
                        </a:rPr>
                        <a:t>Western Cape     </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15 197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15 197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480739"/>
                  </a:ext>
                </a:extLst>
              </a:tr>
              <a:tr h="223667">
                <a:tc>
                  <a:txBody>
                    <a:bodyPr/>
                    <a:lstStyle/>
                    <a:p>
                      <a:pPr algn="l" fontAlgn="b"/>
                      <a:r>
                        <a:rPr lang="en-ZA" sz="1100" b="1" i="0" u="none" strike="noStrike" dirty="0">
                          <a:solidFill>
                            <a:srgbClr val="000000"/>
                          </a:solidFill>
                          <a:effectLst/>
                          <a:latin typeface="Arial Narrow" panose="020B0606020202030204" pitchFamily="34" charset="0"/>
                        </a:rPr>
                        <a:t>Total</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3 455 050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569 559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233 841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3 221 209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335 718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6,77%</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4000567428"/>
                  </a:ext>
                </a:extLst>
              </a:tr>
            </a:tbl>
          </a:graphicData>
        </a:graphic>
      </p:graphicFrame>
    </p:spTree>
    <p:extLst>
      <p:ext uri="{BB962C8B-B14F-4D97-AF65-F5344CB8AC3E}">
        <p14:creationId xmlns:p14="http://schemas.microsoft.com/office/powerpoint/2010/main" val="1601046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17738" y="139440"/>
            <a:ext cx="9144000" cy="3609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b="1" dirty="0"/>
              <a:t>Commitments Balances 2022/23</a:t>
            </a:r>
          </a:p>
        </p:txBody>
      </p:sp>
      <p:sp>
        <p:nvSpPr>
          <p:cNvPr id="2" name="Slide Number Placeholder 1"/>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36</a:t>
            </a:fld>
            <a:endParaRPr lang="en-US" altLang="en-US" dirty="0">
              <a:solidFill>
                <a:prstClr val="black"/>
              </a:solidFill>
              <a:ea typeface="+mn-ea"/>
            </a:endParaRPr>
          </a:p>
        </p:txBody>
      </p:sp>
      <p:graphicFrame>
        <p:nvGraphicFramePr>
          <p:cNvPr id="5" name="Table 4">
            <a:extLst>
              <a:ext uri="{FF2B5EF4-FFF2-40B4-BE49-F238E27FC236}">
                <a16:creationId xmlns:a16="http://schemas.microsoft.com/office/drawing/2014/main" id="{0BAB86E0-264E-4C5D-8CE9-0DFA4DC73DAD}"/>
              </a:ext>
            </a:extLst>
          </p:cNvPr>
          <p:cNvGraphicFramePr>
            <a:graphicFrameLocks noGrp="1"/>
          </p:cNvGraphicFramePr>
          <p:nvPr>
            <p:extLst>
              <p:ext uri="{D42A27DB-BD31-4B8C-83A1-F6EECF244321}">
                <p14:modId xmlns:p14="http://schemas.microsoft.com/office/powerpoint/2010/main" val="3407933597"/>
              </p:ext>
            </p:extLst>
          </p:nvPr>
        </p:nvGraphicFramePr>
        <p:xfrm>
          <a:off x="341516" y="677847"/>
          <a:ext cx="8425493" cy="2982131"/>
        </p:xfrm>
        <a:graphic>
          <a:graphicData uri="http://schemas.openxmlformats.org/drawingml/2006/table">
            <a:tbl>
              <a:tblPr/>
              <a:tblGrid>
                <a:gridCol w="2030433">
                  <a:extLst>
                    <a:ext uri="{9D8B030D-6E8A-4147-A177-3AD203B41FA5}">
                      <a16:colId xmlns:a16="http://schemas.microsoft.com/office/drawing/2014/main" val="2417810916"/>
                    </a:ext>
                  </a:extLst>
                </a:gridCol>
                <a:gridCol w="1574409">
                  <a:extLst>
                    <a:ext uri="{9D8B030D-6E8A-4147-A177-3AD203B41FA5}">
                      <a16:colId xmlns:a16="http://schemas.microsoft.com/office/drawing/2014/main" val="2118054605"/>
                    </a:ext>
                  </a:extLst>
                </a:gridCol>
                <a:gridCol w="1655096">
                  <a:extLst>
                    <a:ext uri="{9D8B030D-6E8A-4147-A177-3AD203B41FA5}">
                      <a16:colId xmlns:a16="http://schemas.microsoft.com/office/drawing/2014/main" val="3189535640"/>
                    </a:ext>
                  </a:extLst>
                </a:gridCol>
                <a:gridCol w="1918518">
                  <a:extLst>
                    <a:ext uri="{9D8B030D-6E8A-4147-A177-3AD203B41FA5}">
                      <a16:colId xmlns:a16="http://schemas.microsoft.com/office/drawing/2014/main" val="3031974430"/>
                    </a:ext>
                  </a:extLst>
                </a:gridCol>
                <a:gridCol w="1247037">
                  <a:extLst>
                    <a:ext uri="{9D8B030D-6E8A-4147-A177-3AD203B41FA5}">
                      <a16:colId xmlns:a16="http://schemas.microsoft.com/office/drawing/2014/main" val="827547085"/>
                    </a:ext>
                  </a:extLst>
                </a:gridCol>
              </a:tblGrid>
              <a:tr h="335613">
                <a:tc rowSpan="2">
                  <a:txBody>
                    <a:bodyPr/>
                    <a:lstStyle/>
                    <a:p>
                      <a:pPr algn="l" rtl="0" fontAlgn="b"/>
                      <a:r>
                        <a:rPr lang="en-ZA" sz="1200" b="1" i="0" u="none" strike="noStrike" dirty="0">
                          <a:solidFill>
                            <a:srgbClr val="000000"/>
                          </a:solidFill>
                          <a:effectLst/>
                          <a:latin typeface="Arial Narrow" panose="020B0606020202030204" pitchFamily="34" charset="0"/>
                        </a:rPr>
                        <a:t>Province</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rtl="0" fontAlgn="b"/>
                      <a:endParaRPr lang="en-US" sz="1200" b="1" i="0" u="none" strike="noStrike" dirty="0">
                        <a:solidFill>
                          <a:srgbClr val="000000"/>
                        </a:solidFill>
                        <a:effectLst/>
                        <a:latin typeface="Arial Narrow" panose="020B0606020202030204" pitchFamily="34" charset="0"/>
                      </a:endParaRPr>
                    </a:p>
                    <a:p>
                      <a:pPr algn="r" rtl="0" fontAlgn="b"/>
                      <a:r>
                        <a:rPr lang="en-US" sz="1200" b="1" i="0" u="none" strike="noStrike" dirty="0">
                          <a:solidFill>
                            <a:srgbClr val="000000"/>
                          </a:solidFill>
                          <a:effectLst/>
                          <a:latin typeface="Arial Narrow" panose="020B0606020202030204" pitchFamily="34" charset="0"/>
                        </a:rPr>
                        <a:t>June</a:t>
                      </a:r>
                    </a:p>
                    <a:p>
                      <a:pPr algn="r" rtl="0" fontAlgn="b"/>
                      <a:r>
                        <a:rPr lang="en-US" sz="1200" b="1" i="0" u="none" strike="noStrike" dirty="0">
                          <a:solidFill>
                            <a:srgbClr val="000000"/>
                          </a:solidFill>
                          <a:effectLst/>
                          <a:latin typeface="Arial Narrow" panose="020B0606020202030204" pitchFamily="34" charset="0"/>
                        </a:rPr>
                        <a:t>2022</a:t>
                      </a: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rtl="0" fontAlgn="b"/>
                      <a:endParaRPr lang="en-US" sz="1200" b="1" i="0" u="none" strike="noStrike" dirty="0">
                        <a:solidFill>
                          <a:srgbClr val="000000"/>
                        </a:solidFill>
                        <a:effectLst/>
                        <a:latin typeface="Arial Narrow" panose="020B0606020202030204" pitchFamily="34" charset="0"/>
                      </a:endParaRPr>
                    </a:p>
                    <a:p>
                      <a:pPr algn="r" rtl="0" fontAlgn="b"/>
                      <a:r>
                        <a:rPr lang="en-US" sz="1200" b="1" i="0" u="none" strike="noStrike" dirty="0">
                          <a:solidFill>
                            <a:srgbClr val="000000"/>
                          </a:solidFill>
                          <a:effectLst/>
                          <a:latin typeface="Arial Narrow" panose="020B0606020202030204" pitchFamily="34" charset="0"/>
                        </a:rPr>
                        <a:t>March</a:t>
                      </a:r>
                    </a:p>
                    <a:p>
                      <a:pPr algn="r" rtl="0" fontAlgn="b"/>
                      <a:r>
                        <a:rPr lang="en-US" sz="1200" b="1" i="0" u="none" strike="noStrike" dirty="0">
                          <a:solidFill>
                            <a:srgbClr val="000000"/>
                          </a:solidFill>
                          <a:effectLst/>
                          <a:latin typeface="Arial Narrow" panose="020B0606020202030204" pitchFamily="34" charset="0"/>
                        </a:rPr>
                        <a:t>2022</a:t>
                      </a: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rtl="0" fontAlgn="b"/>
                      <a:r>
                        <a:rPr lang="en-ZA" sz="1200" b="1" i="0" u="none" strike="noStrike" dirty="0">
                          <a:solidFill>
                            <a:srgbClr val="000000"/>
                          </a:solidFill>
                          <a:effectLst/>
                          <a:latin typeface="Arial Narrow" panose="020B0606020202030204" pitchFamily="34" charset="0"/>
                        </a:rPr>
                        <a:t>Movement</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rtl="0" fontAlgn="b"/>
                      <a:r>
                        <a:rPr lang="en-ZA" sz="1200" b="1" i="0" u="none" strike="noStrike" dirty="0">
                          <a:solidFill>
                            <a:srgbClr val="000000"/>
                          </a:solidFill>
                          <a:effectLst/>
                          <a:latin typeface="Arial Narrow" panose="020B0606020202030204" pitchFamily="34" charset="0"/>
                        </a:rPr>
                        <a:t>% Movement to date</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93502328"/>
                  </a:ext>
                </a:extLst>
              </a:tr>
              <a:tr h="177606">
                <a:tc vMerge="1">
                  <a:txBody>
                    <a:bodyPr/>
                    <a:lstStyle/>
                    <a:p>
                      <a:endParaRPr lang="en-ZA"/>
                    </a:p>
                  </a:txBody>
                  <a:tcPr/>
                </a:tc>
                <a:tc>
                  <a:txBody>
                    <a:bodyPr/>
                    <a:lstStyle/>
                    <a:p>
                      <a:pPr algn="r" rtl="0" fontAlgn="b"/>
                      <a:r>
                        <a:rPr lang="en-ZA" sz="1200" b="1" i="0" u="none" strike="noStrike" dirty="0">
                          <a:solidFill>
                            <a:srgbClr val="000000"/>
                          </a:solidFill>
                          <a:effectLst/>
                          <a:latin typeface="Arial Narrow" panose="020B0606020202030204" pitchFamily="34" charset="0"/>
                        </a:rPr>
                        <a:t>R’000</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rtl="0" fontAlgn="b"/>
                      <a:r>
                        <a:rPr lang="en-ZA" sz="1200" b="1" i="0" u="none" strike="noStrike" dirty="0">
                          <a:solidFill>
                            <a:srgbClr val="000000"/>
                          </a:solidFill>
                          <a:effectLst/>
                          <a:latin typeface="Arial Narrow" panose="020B0606020202030204" pitchFamily="34" charset="0"/>
                        </a:rPr>
                        <a:t>R’000</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rtl="0" fontAlgn="b"/>
                      <a:r>
                        <a:rPr lang="en-ZA" sz="1200" b="1" i="0" u="none" strike="noStrike" dirty="0">
                          <a:solidFill>
                            <a:srgbClr val="000000"/>
                          </a:solidFill>
                          <a:effectLst/>
                          <a:latin typeface="Arial Narrow" panose="020B0606020202030204" pitchFamily="34" charset="0"/>
                        </a:rPr>
                        <a:t>R’000</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r" rtl="0" fontAlgn="b"/>
                      <a:r>
                        <a:rPr lang="en-ZA" sz="1200" b="1" i="0" u="none" strike="noStrike" dirty="0">
                          <a:solidFill>
                            <a:srgbClr val="000000"/>
                          </a:solidFill>
                          <a:effectLst/>
                          <a:latin typeface="Arial Narrow" panose="020B0606020202030204" pitchFamily="34" charset="0"/>
                        </a:rPr>
                        <a:t>%</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999536085"/>
                  </a:ext>
                </a:extLst>
              </a:tr>
              <a:tr h="55717">
                <a:tc>
                  <a:txBody>
                    <a:bodyPr/>
                    <a:lstStyle/>
                    <a:p>
                      <a:pPr algn="l" rtl="0" fontAlgn="b"/>
                      <a:r>
                        <a:rPr lang="en-ZA" sz="1200" b="0" i="0" u="none" strike="noStrike" dirty="0">
                          <a:solidFill>
                            <a:schemeClr val="tx1"/>
                          </a:solidFill>
                          <a:effectLst/>
                          <a:latin typeface="Arial Narrow" panose="020B0606020202030204" pitchFamily="34" charset="0"/>
                        </a:rPr>
                        <a:t>Eastern Cape</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1 175 287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1 144 292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30 995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3%</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8513551"/>
                  </a:ext>
                </a:extLst>
              </a:tr>
              <a:tr h="0">
                <a:tc>
                  <a:txBody>
                    <a:bodyPr/>
                    <a:lstStyle/>
                    <a:p>
                      <a:pPr algn="l" rtl="0" fontAlgn="b"/>
                      <a:r>
                        <a:rPr lang="en-ZA" sz="1200" b="0" i="0" u="none" strike="noStrike" dirty="0">
                          <a:solidFill>
                            <a:schemeClr val="tx1"/>
                          </a:solidFill>
                          <a:effectLst/>
                          <a:latin typeface="Arial Narrow" panose="020B0606020202030204" pitchFamily="34" charset="0"/>
                        </a:rPr>
                        <a:t>Free State</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518 830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504 068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14 762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3%</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0050090"/>
                  </a:ext>
                </a:extLst>
              </a:tr>
              <a:tr h="0">
                <a:tc>
                  <a:txBody>
                    <a:bodyPr/>
                    <a:lstStyle/>
                    <a:p>
                      <a:pPr algn="l" rtl="0" fontAlgn="b"/>
                      <a:r>
                        <a:rPr lang="en-ZA" sz="1200" b="0" i="0" u="none" strike="noStrike" dirty="0">
                          <a:solidFill>
                            <a:schemeClr val="tx1"/>
                          </a:solidFill>
                          <a:effectLst/>
                          <a:latin typeface="Arial Narrow" panose="020B0606020202030204" pitchFamily="34" charset="0"/>
                        </a:rPr>
                        <a:t>Gauteng</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183 535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164 191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19 344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12%</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5264803"/>
                  </a:ext>
                </a:extLst>
              </a:tr>
              <a:tr h="0">
                <a:tc>
                  <a:txBody>
                    <a:bodyPr/>
                    <a:lstStyle/>
                    <a:p>
                      <a:pPr algn="l" rtl="0" fontAlgn="b"/>
                      <a:r>
                        <a:rPr lang="en-ZA" sz="1200" b="0" i="0" u="none" strike="noStrike" dirty="0">
                          <a:solidFill>
                            <a:schemeClr val="tx1"/>
                          </a:solidFill>
                          <a:effectLst/>
                          <a:latin typeface="Arial Narrow" panose="020B0606020202030204" pitchFamily="34" charset="0"/>
                        </a:rPr>
                        <a:t>KwaZulu-Natal</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0%</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3041090"/>
                  </a:ext>
                </a:extLst>
              </a:tr>
              <a:tr h="0">
                <a:tc>
                  <a:txBody>
                    <a:bodyPr/>
                    <a:lstStyle/>
                    <a:p>
                      <a:pPr algn="l" rtl="0" fontAlgn="b"/>
                      <a:r>
                        <a:rPr lang="en-ZA" sz="1200" b="0" i="0" u="none" strike="noStrike" dirty="0">
                          <a:solidFill>
                            <a:schemeClr val="tx1"/>
                          </a:solidFill>
                          <a:effectLst/>
                          <a:latin typeface="Arial Narrow" panose="020B0606020202030204" pitchFamily="34" charset="0"/>
                        </a:rPr>
                        <a:t>Limpopo</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1 716 164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1 696 107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20 057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1%</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382980"/>
                  </a:ext>
                </a:extLst>
              </a:tr>
              <a:tr h="0">
                <a:tc>
                  <a:txBody>
                    <a:bodyPr/>
                    <a:lstStyle/>
                    <a:p>
                      <a:pPr algn="l" rtl="0" fontAlgn="b"/>
                      <a:r>
                        <a:rPr lang="en-ZA" sz="1200" b="0" i="0" u="none" strike="noStrike" dirty="0">
                          <a:solidFill>
                            <a:schemeClr val="tx1"/>
                          </a:solidFill>
                          <a:effectLst/>
                          <a:latin typeface="Arial Narrow" panose="020B0606020202030204" pitchFamily="34" charset="0"/>
                        </a:rPr>
                        <a:t>Mpumalanga</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513 798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586 786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(72 988)</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(12%)</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6446317"/>
                  </a:ext>
                </a:extLst>
              </a:tr>
              <a:tr h="0">
                <a:tc>
                  <a:txBody>
                    <a:bodyPr/>
                    <a:lstStyle/>
                    <a:p>
                      <a:pPr algn="l" rtl="0" fontAlgn="b"/>
                      <a:r>
                        <a:rPr lang="en-ZA" sz="1200" b="0" i="0" u="none" strike="noStrike" dirty="0">
                          <a:solidFill>
                            <a:schemeClr val="tx1"/>
                          </a:solidFill>
                          <a:effectLst/>
                          <a:latin typeface="Arial Narrow" panose="020B0606020202030204" pitchFamily="34" charset="0"/>
                        </a:rPr>
                        <a:t>Northern Cape</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113 772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117 635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(3 863)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(3%)</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2519251"/>
                  </a:ext>
                </a:extLst>
              </a:tr>
              <a:tr h="0">
                <a:tc>
                  <a:txBody>
                    <a:bodyPr/>
                    <a:lstStyle/>
                    <a:p>
                      <a:pPr algn="l" rtl="0" fontAlgn="b"/>
                      <a:r>
                        <a:rPr lang="en-ZA" sz="1200" b="0" i="0" u="none" strike="noStrike" dirty="0">
                          <a:solidFill>
                            <a:schemeClr val="tx1"/>
                          </a:solidFill>
                          <a:effectLst/>
                          <a:latin typeface="Arial Narrow" panose="020B0606020202030204" pitchFamily="34" charset="0"/>
                        </a:rPr>
                        <a:t>North West</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1 354 382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1 149 013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205 369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18%</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9538662"/>
                  </a:ext>
                </a:extLst>
              </a:tr>
              <a:tr h="0">
                <a:tc>
                  <a:txBody>
                    <a:bodyPr/>
                    <a:lstStyle/>
                    <a:p>
                      <a:pPr algn="l" rtl="0" fontAlgn="b"/>
                      <a:r>
                        <a:rPr lang="en-ZA" sz="1200" b="0" i="0" u="none" strike="noStrike" dirty="0">
                          <a:solidFill>
                            <a:schemeClr val="tx1"/>
                          </a:solidFill>
                          <a:effectLst/>
                          <a:latin typeface="Arial Narrow" panose="020B0606020202030204" pitchFamily="34" charset="0"/>
                        </a:rPr>
                        <a:t>Western Cape</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4 427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4 427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0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0%</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9049732"/>
                  </a:ext>
                </a:extLst>
              </a:tr>
              <a:tr h="0">
                <a:tc>
                  <a:txBody>
                    <a:bodyPr/>
                    <a:lstStyle/>
                    <a:p>
                      <a:pPr algn="l" rtl="0" fontAlgn="b"/>
                      <a:r>
                        <a:rPr lang="en-ZA" sz="1200" b="0" i="0" u="none" strike="noStrike" dirty="0">
                          <a:solidFill>
                            <a:schemeClr val="tx1"/>
                          </a:solidFill>
                          <a:effectLst/>
                          <a:latin typeface="Arial Narrow" panose="020B0606020202030204" pitchFamily="34" charset="0"/>
                        </a:rPr>
                        <a:t>Head Office: Sanitation</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639 202</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           650 915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11 713</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n-ZA" sz="1200" b="0" i="0" u="none" strike="noStrike" dirty="0">
                          <a:solidFill>
                            <a:schemeClr val="tx1"/>
                          </a:solidFill>
                          <a:effectLst/>
                          <a:latin typeface="Arial Narrow" panose="020B0606020202030204" pitchFamily="34" charset="0"/>
                        </a:rPr>
                        <a:t>(2%)</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5642020"/>
                  </a:ext>
                </a:extLst>
              </a:tr>
              <a:tr h="333011">
                <a:tc>
                  <a:txBody>
                    <a:bodyPr/>
                    <a:lstStyle/>
                    <a:p>
                      <a:pPr algn="l" rtl="0" fontAlgn="b"/>
                      <a:r>
                        <a:rPr lang="en-ZA" sz="1200" b="1" i="0" u="none" strike="noStrike" dirty="0">
                          <a:solidFill>
                            <a:schemeClr val="tx1"/>
                          </a:solidFill>
                          <a:effectLst/>
                          <a:latin typeface="Arial Narrow" panose="020B0606020202030204" pitchFamily="34" charset="0"/>
                        </a:rPr>
                        <a:t>Total</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rtl="0" fontAlgn="b"/>
                      <a:r>
                        <a:rPr lang="en-ZA" sz="1200" b="1" i="0" u="none" strike="noStrike" dirty="0">
                          <a:solidFill>
                            <a:schemeClr val="tx1"/>
                          </a:solidFill>
                          <a:effectLst/>
                          <a:latin typeface="Arial Narrow" panose="020B0606020202030204" pitchFamily="34" charset="0"/>
                        </a:rPr>
                        <a:t>6 219 397</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rtl="0" fontAlgn="b"/>
                      <a:r>
                        <a:rPr lang="en-ZA" sz="1200" b="1" i="0" u="none" strike="noStrike" dirty="0">
                          <a:solidFill>
                            <a:schemeClr val="tx1"/>
                          </a:solidFill>
                          <a:effectLst/>
                          <a:latin typeface="Arial Narrow" panose="020B0606020202030204" pitchFamily="34" charset="0"/>
                        </a:rPr>
                        <a:t>        6 017 433 </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rtl="0" fontAlgn="b"/>
                      <a:r>
                        <a:rPr lang="en-ZA" sz="1200" b="1" i="0" u="none" strike="noStrike" dirty="0">
                          <a:solidFill>
                            <a:schemeClr val="tx1"/>
                          </a:solidFill>
                          <a:effectLst/>
                          <a:latin typeface="Arial Narrow" panose="020B0606020202030204" pitchFamily="34" charset="0"/>
                        </a:rPr>
                        <a:t>201 964</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rtl="0" fontAlgn="b"/>
                      <a:r>
                        <a:rPr lang="en-ZA" sz="1200" b="1" i="0" u="none" strike="noStrike" dirty="0">
                          <a:solidFill>
                            <a:schemeClr val="tx1"/>
                          </a:solidFill>
                          <a:effectLst/>
                          <a:latin typeface="Arial Narrow" panose="020B0606020202030204" pitchFamily="34" charset="0"/>
                        </a:rPr>
                        <a:t>3%</a:t>
                      </a:r>
                    </a:p>
                  </a:txBody>
                  <a:tcPr marL="7400" marR="7400" marT="74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57802204"/>
                  </a:ext>
                </a:extLst>
              </a:tr>
            </a:tbl>
          </a:graphicData>
        </a:graphic>
      </p:graphicFrame>
      <p:sp>
        <p:nvSpPr>
          <p:cNvPr id="6" name="TextBox 5">
            <a:extLst>
              <a:ext uri="{FF2B5EF4-FFF2-40B4-BE49-F238E27FC236}">
                <a16:creationId xmlns:a16="http://schemas.microsoft.com/office/drawing/2014/main" id="{92B15995-78A9-4472-B047-23F33E3937B6}"/>
              </a:ext>
            </a:extLst>
          </p:cNvPr>
          <p:cNvSpPr txBox="1"/>
          <p:nvPr/>
        </p:nvSpPr>
        <p:spPr>
          <a:xfrm>
            <a:off x="73551" y="3673308"/>
            <a:ext cx="8554937" cy="1261884"/>
          </a:xfrm>
          <a:prstGeom prst="rect">
            <a:avLst/>
          </a:prstGeom>
          <a:noFill/>
        </p:spPr>
        <p:txBody>
          <a:bodyPr wrap="square">
            <a:spAutoFit/>
          </a:bodyPr>
          <a:lstStyle/>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a:p>
            <a:pPr marL="285750" indent="-285750" algn="just">
              <a:buFont typeface="Arial" panose="020B0604020202020204" pitchFamily="34" charset="0"/>
              <a:buChar char="•"/>
              <a:defRPr/>
            </a:pPr>
            <a:r>
              <a:rPr lang="en-US" sz="1200" dirty="0"/>
              <a:t>Cumulative infrastructure projects commitments balances for Head Office and Regions as at 30 June 2022 amounts to R6.235 billion.</a:t>
            </a:r>
          </a:p>
          <a:p>
            <a:pPr marL="285750" marR="0" lvl="0" indent="-28575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rPr>
              <a:t>Some of the commitments are stagnant, and/or involves contractual disputes.</a:t>
            </a:r>
            <a:endParaRPr lang="en-US" sz="1200" dirty="0">
              <a:solidFill>
                <a:prstClr val="black"/>
              </a:solidFill>
            </a:endParaRPr>
          </a:p>
          <a:p>
            <a:pPr marL="285750" indent="-285750" algn="just">
              <a:buFont typeface="Arial" panose="020B0604020202020204" pitchFamily="34" charset="0"/>
              <a:buChar char="•"/>
              <a:defRPr/>
            </a:pPr>
            <a:r>
              <a:rPr lang="en-US" sz="1200" dirty="0">
                <a:solidFill>
                  <a:prstClr val="black"/>
                </a:solidFill>
              </a:rPr>
              <a:t>Nonperforming contractors included in the commitments are being engaged and where there is breach of contract, penalties and termination clauses will be invoked.</a:t>
            </a:r>
          </a:p>
        </p:txBody>
      </p:sp>
    </p:spTree>
    <p:extLst>
      <p:ext uri="{BB962C8B-B14F-4D97-AF65-F5344CB8AC3E}">
        <p14:creationId xmlns:p14="http://schemas.microsoft.com/office/powerpoint/2010/main" val="1111172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20362" y="0"/>
            <a:ext cx="9144000" cy="3609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b="1" dirty="0"/>
              <a:t>Commitments Balances 2022/23 Continued…</a:t>
            </a:r>
          </a:p>
        </p:txBody>
      </p:sp>
      <p:sp>
        <p:nvSpPr>
          <p:cNvPr id="2" name="Slide Number Placeholder 1"/>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37</a:t>
            </a:fld>
            <a:endParaRPr lang="en-US" altLang="en-US" dirty="0">
              <a:solidFill>
                <a:prstClr val="black"/>
              </a:solidFill>
              <a:ea typeface="+mn-ea"/>
            </a:endParaRPr>
          </a:p>
        </p:txBody>
      </p:sp>
      <p:graphicFrame>
        <p:nvGraphicFramePr>
          <p:cNvPr id="5" name="Table 4">
            <a:extLst>
              <a:ext uri="{FF2B5EF4-FFF2-40B4-BE49-F238E27FC236}">
                <a16:creationId xmlns:a16="http://schemas.microsoft.com/office/drawing/2014/main" id="{0BAB86E0-264E-4C5D-8CE9-0DFA4DC73DAD}"/>
              </a:ext>
            </a:extLst>
          </p:cNvPr>
          <p:cNvGraphicFramePr>
            <a:graphicFrameLocks noGrp="1"/>
          </p:cNvGraphicFramePr>
          <p:nvPr>
            <p:extLst>
              <p:ext uri="{D42A27DB-BD31-4B8C-83A1-F6EECF244321}">
                <p14:modId xmlns:p14="http://schemas.microsoft.com/office/powerpoint/2010/main" val="1398717827"/>
              </p:ext>
            </p:extLst>
          </p:nvPr>
        </p:nvGraphicFramePr>
        <p:xfrm>
          <a:off x="634554" y="456676"/>
          <a:ext cx="7119185" cy="4970898"/>
        </p:xfrm>
        <a:graphic>
          <a:graphicData uri="http://schemas.openxmlformats.org/drawingml/2006/table">
            <a:tbl>
              <a:tblPr/>
              <a:tblGrid>
                <a:gridCol w="4190257">
                  <a:extLst>
                    <a:ext uri="{9D8B030D-6E8A-4147-A177-3AD203B41FA5}">
                      <a16:colId xmlns:a16="http://schemas.microsoft.com/office/drawing/2014/main" val="2417810916"/>
                    </a:ext>
                  </a:extLst>
                </a:gridCol>
                <a:gridCol w="1221426">
                  <a:extLst>
                    <a:ext uri="{9D8B030D-6E8A-4147-A177-3AD203B41FA5}">
                      <a16:colId xmlns:a16="http://schemas.microsoft.com/office/drawing/2014/main" val="2118054605"/>
                    </a:ext>
                  </a:extLst>
                </a:gridCol>
                <a:gridCol w="811763">
                  <a:extLst>
                    <a:ext uri="{9D8B030D-6E8A-4147-A177-3AD203B41FA5}">
                      <a16:colId xmlns:a16="http://schemas.microsoft.com/office/drawing/2014/main" val="3189535640"/>
                    </a:ext>
                  </a:extLst>
                </a:gridCol>
                <a:gridCol w="895739">
                  <a:extLst>
                    <a:ext uri="{9D8B030D-6E8A-4147-A177-3AD203B41FA5}">
                      <a16:colId xmlns:a16="http://schemas.microsoft.com/office/drawing/2014/main" val="110802743"/>
                    </a:ext>
                  </a:extLst>
                </a:gridCol>
              </a:tblGrid>
              <a:tr h="0">
                <a:tc rowSpan="2">
                  <a:txBody>
                    <a:bodyPr/>
                    <a:lstStyle/>
                    <a:p>
                      <a:pPr algn="l" rtl="0" fontAlgn="b"/>
                      <a:r>
                        <a:rPr lang="en-ZA" sz="1200" b="1" i="0" u="none" strike="noStrike" dirty="0">
                          <a:solidFill>
                            <a:srgbClr val="000000"/>
                          </a:solidFill>
                          <a:effectLst/>
                          <a:latin typeface="Arial Narrow" panose="020B0606020202030204" pitchFamily="34" charset="0"/>
                          <a:cs typeface="Arial" panose="020B0604020202020204" pitchFamily="34" charset="0"/>
                        </a:rPr>
                        <a:t>Province</a:t>
                      </a: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rtl="0" fontAlgn="b"/>
                      <a:r>
                        <a:rPr lang="en-US" sz="1200" b="1" i="0" u="none" strike="noStrike" dirty="0">
                          <a:solidFill>
                            <a:srgbClr val="000000"/>
                          </a:solidFill>
                          <a:effectLst/>
                          <a:latin typeface="Arial Narrow" panose="020B0606020202030204" pitchFamily="34" charset="0"/>
                          <a:cs typeface="Arial" panose="020B0604020202020204" pitchFamily="34" charset="0"/>
                        </a:rPr>
                        <a:t>June</a:t>
                      </a:r>
                    </a:p>
                    <a:p>
                      <a:pPr algn="l" rtl="0" fontAlgn="b"/>
                      <a:r>
                        <a:rPr lang="en-US" sz="1200" b="1" i="0" u="none" strike="noStrike" dirty="0">
                          <a:solidFill>
                            <a:srgbClr val="000000"/>
                          </a:solidFill>
                          <a:effectLst/>
                          <a:latin typeface="Arial Narrow" panose="020B0606020202030204" pitchFamily="34" charset="0"/>
                          <a:cs typeface="Arial" panose="020B0604020202020204" pitchFamily="34" charset="0"/>
                        </a:rPr>
                        <a:t>2022</a:t>
                      </a: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rtl="0" fontAlgn="b"/>
                      <a:r>
                        <a:rPr lang="en-US" sz="1200" b="1" i="0" u="none" strike="noStrike" dirty="0">
                          <a:solidFill>
                            <a:srgbClr val="000000"/>
                          </a:solidFill>
                          <a:effectLst/>
                          <a:latin typeface="Arial Narrow" panose="020B0606020202030204" pitchFamily="34" charset="0"/>
                          <a:cs typeface="Arial" panose="020B0604020202020204" pitchFamily="34" charset="0"/>
                        </a:rPr>
                        <a:t>March</a:t>
                      </a:r>
                    </a:p>
                    <a:p>
                      <a:pPr algn="l" rtl="0" fontAlgn="b"/>
                      <a:r>
                        <a:rPr lang="en-US" sz="1200" b="1" i="0" u="none" strike="noStrike" dirty="0">
                          <a:solidFill>
                            <a:srgbClr val="000000"/>
                          </a:solidFill>
                          <a:effectLst/>
                          <a:latin typeface="Arial Narrow" panose="020B0606020202030204" pitchFamily="34" charset="0"/>
                          <a:cs typeface="Arial" panose="020B0604020202020204" pitchFamily="34" charset="0"/>
                        </a:rPr>
                        <a:t>2022</a:t>
                      </a: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rtl="0" fontAlgn="b"/>
                      <a:r>
                        <a:rPr lang="en-US" sz="1200" b="1" i="0" u="none" strike="noStrike" dirty="0">
                          <a:solidFill>
                            <a:srgbClr val="000000"/>
                          </a:solidFill>
                          <a:effectLst/>
                          <a:latin typeface="Arial Narrow" panose="020B0606020202030204" pitchFamily="34" charset="0"/>
                          <a:cs typeface="Arial" panose="020B0604020202020204" pitchFamily="34" charset="0"/>
                        </a:rPr>
                        <a:t>Movement</a:t>
                      </a: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93502328"/>
                  </a:ext>
                </a:extLst>
              </a:tr>
              <a:tr h="188762">
                <a:tc vMerge="1">
                  <a:txBody>
                    <a:bodyPr/>
                    <a:lstStyle/>
                    <a:p>
                      <a:endParaRPr lang="en-ZA"/>
                    </a:p>
                  </a:txBody>
                  <a:tcPr/>
                </a:tc>
                <a:tc>
                  <a:txBody>
                    <a:bodyPr/>
                    <a:lstStyle/>
                    <a:p>
                      <a:pPr algn="l" rtl="0" fontAlgn="b"/>
                      <a:r>
                        <a:rPr lang="en-ZA" sz="1200" b="1" i="0" u="none" strike="noStrike" dirty="0">
                          <a:solidFill>
                            <a:srgbClr val="000000"/>
                          </a:solidFill>
                          <a:effectLst/>
                          <a:latin typeface="Arial Narrow" panose="020B0606020202030204" pitchFamily="34" charset="0"/>
                          <a:cs typeface="Arial" panose="020B0604020202020204" pitchFamily="34" charset="0"/>
                        </a:rPr>
                        <a:t>R’000</a:t>
                      </a: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rtl="0" fontAlgn="b"/>
                      <a:r>
                        <a:rPr lang="en-ZA" sz="1200" b="1" i="0" u="none" strike="noStrike" dirty="0">
                          <a:solidFill>
                            <a:srgbClr val="000000"/>
                          </a:solidFill>
                          <a:effectLst/>
                          <a:latin typeface="Arial Narrow" panose="020B0606020202030204" pitchFamily="34" charset="0"/>
                          <a:cs typeface="Arial" panose="020B0604020202020204" pitchFamily="34" charset="0"/>
                        </a:rPr>
                        <a:t>R’000</a:t>
                      </a: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rtl="0" fontAlgn="b"/>
                      <a:endParaRPr lang="en-ZA" sz="1200" b="1" i="0" u="none" strike="noStrike" dirty="0">
                        <a:solidFill>
                          <a:srgbClr val="000000"/>
                        </a:solidFill>
                        <a:effectLst/>
                        <a:latin typeface="Arial Narrow" panose="020B0606020202030204" pitchFamily="34" charset="0"/>
                        <a:cs typeface="Arial" panose="020B0604020202020204" pitchFamily="34" charset="0"/>
                      </a:endParaRPr>
                    </a:p>
                  </a:txBody>
                  <a:tcPr marL="7400" marR="7400" marT="74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999536085"/>
                  </a:ext>
                </a:extLst>
              </a:tr>
              <a:tr h="206239">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Senekal- Bulk Services</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67 551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67 551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8513551"/>
                  </a:ext>
                </a:extLst>
              </a:tr>
              <a:tr h="310050">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Fickburg- Bulk Services</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56 051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56 051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0050090"/>
                  </a:ext>
                </a:extLst>
              </a:tr>
              <a:tr h="310050">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Clocolan- Bulk Services</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59 598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59 598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5264803"/>
                  </a:ext>
                </a:extLst>
              </a:tr>
              <a:tr h="310050">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Postdene Maranteng </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7 689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7 689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3041090"/>
                  </a:ext>
                </a:extLst>
              </a:tr>
              <a:tr h="310050">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Griekwastad Campbel </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41 773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41 773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382980"/>
                  </a:ext>
                </a:extLst>
              </a:tr>
              <a:tr h="310050">
                <a:tc>
                  <a:txBody>
                    <a:bodyPr/>
                    <a:lstStyle/>
                    <a:p>
                      <a:pPr algn="l" fontAlgn="t"/>
                      <a:r>
                        <a:rPr lang="en-US" sz="1200" b="0" i="0" u="none" strike="noStrike" dirty="0">
                          <a:solidFill>
                            <a:srgbClr val="000000"/>
                          </a:solidFill>
                          <a:effectLst/>
                          <a:latin typeface="Arial Narrow" panose="020B0606020202030204" pitchFamily="34" charset="0"/>
                          <a:cs typeface="Arial" panose="020B0604020202020204" pitchFamily="34" charset="0"/>
                        </a:rPr>
                        <a:t>Reitz and Petrus Steyn </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101 609</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106 581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(4 973)</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6446317"/>
                  </a:ext>
                </a:extLst>
              </a:tr>
              <a:tr h="310050">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Arlington and Dealeasville </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140 442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140 442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2519251"/>
                  </a:ext>
                </a:extLst>
              </a:tr>
              <a:tr h="310050">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Motswedimosa / Fraser Moleketi</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9538662"/>
                  </a:ext>
                </a:extLst>
              </a:tr>
              <a:tr h="310050">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Nketoana and Tokologo Bulk -Dealesville</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8 473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8 473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9049732"/>
                  </a:ext>
                </a:extLst>
              </a:tr>
              <a:tr h="310050">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Setsoto Mun - Clocolan / Ficksburg/ Senekal </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152 137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158 877</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(6 740)</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4352366"/>
                  </a:ext>
                </a:extLst>
              </a:tr>
              <a:tr h="310050">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Siyancuma </a:t>
                      </a:r>
                    </a:p>
                  </a:txBody>
                  <a:tcPr marL="3284" marR="3284" marT="32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3 879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3 879 </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a:t>
                      </a:r>
                    </a:p>
                  </a:txBody>
                  <a:tcPr marL="5715" marR="5715" marT="5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5642020"/>
                  </a:ext>
                </a:extLst>
              </a:tr>
              <a:tr h="321233">
                <a:tc>
                  <a:txBody>
                    <a:bodyPr/>
                    <a:lstStyle/>
                    <a:p>
                      <a:pPr algn="l" rtl="0" fontAlgn="b"/>
                      <a:r>
                        <a:rPr lang="en-ZA" sz="1200" b="1" i="0" u="none" strike="noStrike" dirty="0">
                          <a:solidFill>
                            <a:schemeClr val="tx1"/>
                          </a:solidFill>
                          <a:effectLst/>
                          <a:latin typeface="Arial Narrow" panose="020B0606020202030204" pitchFamily="34" charset="0"/>
                          <a:cs typeface="Arial" panose="020B0604020202020204" pitchFamily="34" charset="0"/>
                        </a:rPr>
                        <a:t>Total Bucket Eradication Programme</a:t>
                      </a:r>
                    </a:p>
                  </a:txBody>
                  <a:tcPr marL="7400" marR="7400" marT="7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rtl="0" fontAlgn="b"/>
                      <a:r>
                        <a:rPr lang="en-ZA" sz="1200" b="1" i="0" u="none" strike="noStrike" dirty="0">
                          <a:solidFill>
                            <a:schemeClr val="tx1"/>
                          </a:solidFill>
                          <a:effectLst/>
                          <a:latin typeface="Arial Narrow" panose="020B0606020202030204" pitchFamily="34" charset="0"/>
                          <a:cs typeface="Arial" panose="020B0604020202020204" pitchFamily="34" charset="0"/>
                        </a:rPr>
                        <a:t>639 202</a:t>
                      </a:r>
                    </a:p>
                  </a:txBody>
                  <a:tcPr marL="7400" marR="7400" marT="7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rtl="0" fontAlgn="b"/>
                      <a:r>
                        <a:rPr lang="en-ZA" sz="1200" b="1" i="0" u="none" strike="noStrike" dirty="0">
                          <a:solidFill>
                            <a:schemeClr val="tx1"/>
                          </a:solidFill>
                          <a:effectLst/>
                          <a:latin typeface="Arial Narrow" panose="020B0606020202030204" pitchFamily="34" charset="0"/>
                          <a:cs typeface="Arial" panose="020B0604020202020204" pitchFamily="34" charset="0"/>
                        </a:rPr>
                        <a:t>650 915</a:t>
                      </a:r>
                    </a:p>
                  </a:txBody>
                  <a:tcPr marL="7400" marR="7400" marT="7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rtl="0" fontAlgn="b"/>
                      <a:r>
                        <a:rPr lang="en-ZA" sz="1200" b="1" i="0" u="none" strike="noStrike" dirty="0">
                          <a:solidFill>
                            <a:schemeClr val="tx1"/>
                          </a:solidFill>
                          <a:effectLst/>
                          <a:latin typeface="Arial Narrow" panose="020B0606020202030204" pitchFamily="34" charset="0"/>
                          <a:cs typeface="Arial" panose="020B0604020202020204" pitchFamily="34" charset="0"/>
                        </a:rPr>
                        <a:t>(11 713)</a:t>
                      </a:r>
                    </a:p>
                  </a:txBody>
                  <a:tcPr marL="7400" marR="7400" marT="74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57802204"/>
                  </a:ext>
                </a:extLst>
              </a:tr>
            </a:tbl>
          </a:graphicData>
        </a:graphic>
      </p:graphicFrame>
      <p:sp>
        <p:nvSpPr>
          <p:cNvPr id="6" name="TextBox 5">
            <a:extLst>
              <a:ext uri="{FF2B5EF4-FFF2-40B4-BE49-F238E27FC236}">
                <a16:creationId xmlns:a16="http://schemas.microsoft.com/office/drawing/2014/main" id="{92B15995-78A9-4472-B047-23F33E3937B6}"/>
              </a:ext>
            </a:extLst>
          </p:cNvPr>
          <p:cNvSpPr txBox="1"/>
          <p:nvPr/>
        </p:nvSpPr>
        <p:spPr>
          <a:xfrm>
            <a:off x="501321" y="5240851"/>
            <a:ext cx="8554937" cy="1015663"/>
          </a:xfrm>
          <a:prstGeom prst="rect">
            <a:avLst/>
          </a:prstGeom>
          <a:noFill/>
        </p:spPr>
        <p:txBody>
          <a:bodyPr wrap="square">
            <a:spAutoFit/>
          </a:bodyPr>
          <a:lstStyle/>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a:p>
            <a:pPr marL="285750" indent="-285750" algn="just">
              <a:buFont typeface="Arial" panose="020B0604020202020204" pitchFamily="34" charset="0"/>
              <a:buChar char="•"/>
              <a:defRPr/>
            </a:pPr>
            <a:r>
              <a:rPr lang="en-US" sz="1200" dirty="0"/>
              <a:t>Cumulative Sanitation infrastructure projects commitments balances as at 30 June 2022 amounts to R639.202 million.</a:t>
            </a:r>
          </a:p>
          <a:p>
            <a:pPr marL="285750" marR="0" lvl="0" indent="-28575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200" dirty="0">
                <a:solidFill>
                  <a:prstClr val="black"/>
                </a:solidFill>
              </a:rPr>
              <a:t>Contractors' performance assessments are being reviewed to resolve factors contributing to lack of performance, where there is breach of contract, penalties and termination clauses will be invoked.</a:t>
            </a:r>
          </a:p>
          <a:p>
            <a:pPr marL="285750" marR="0" lvl="0" indent="-285750"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200" dirty="0">
                <a:solidFill>
                  <a:prstClr val="black"/>
                </a:solidFill>
              </a:rPr>
              <a:t>Lack of performance is affecting spending of the programme and service delivery. </a:t>
            </a:r>
          </a:p>
        </p:txBody>
      </p:sp>
    </p:spTree>
    <p:extLst>
      <p:ext uri="{BB962C8B-B14F-4D97-AF65-F5344CB8AC3E}">
        <p14:creationId xmlns:p14="http://schemas.microsoft.com/office/powerpoint/2010/main" val="417141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71C9-CF43-44B7-833D-B5C66074EF2A}"/>
              </a:ext>
            </a:extLst>
          </p:cNvPr>
          <p:cNvSpPr>
            <a:spLocks noGrp="1"/>
          </p:cNvSpPr>
          <p:nvPr>
            <p:ph type="title"/>
          </p:nvPr>
        </p:nvSpPr>
        <p:spPr>
          <a:xfrm>
            <a:off x="329564" y="-11495"/>
            <a:ext cx="8810625" cy="517251"/>
          </a:xfrm>
        </p:spPr>
        <p:txBody>
          <a:bodyPr/>
          <a:lstStyle/>
          <a:p>
            <a:r>
              <a:rPr lang="en-ZA" b="1" dirty="0"/>
              <a:t>Measures to prevent underspending</a:t>
            </a:r>
          </a:p>
        </p:txBody>
      </p:sp>
      <p:sp>
        <p:nvSpPr>
          <p:cNvPr id="3" name="Content Placeholder 2">
            <a:extLst>
              <a:ext uri="{FF2B5EF4-FFF2-40B4-BE49-F238E27FC236}">
                <a16:creationId xmlns:a16="http://schemas.microsoft.com/office/drawing/2014/main" id="{E18EA03B-14B3-4552-87CB-005B2C24E7B5}"/>
              </a:ext>
            </a:extLst>
          </p:cNvPr>
          <p:cNvSpPr>
            <a:spLocks noGrp="1"/>
          </p:cNvSpPr>
          <p:nvPr>
            <p:ph idx="1"/>
          </p:nvPr>
        </p:nvSpPr>
        <p:spPr>
          <a:xfrm>
            <a:off x="331468" y="433749"/>
            <a:ext cx="8595361" cy="5594261"/>
          </a:xfrm>
        </p:spPr>
        <p:txBody>
          <a:bodyPr/>
          <a:lstStyle/>
          <a:p>
            <a:pPr marL="0" indent="0" algn="just">
              <a:spcBef>
                <a:spcPts val="0"/>
              </a:spcBef>
              <a:buNone/>
            </a:pPr>
            <a:r>
              <a:rPr lang="en-ZA" sz="1300" dirty="0"/>
              <a:t>As part of the measures to prevent underspending the Department has reprioritised budgets between projects with supporting acceleration plans, including effective contract management, penalties and termination of non-performing Contractors. Some of the key prioritised projects includes the following:</a:t>
            </a:r>
          </a:p>
          <a:p>
            <a:pPr algn="just">
              <a:spcBef>
                <a:spcPts val="0"/>
              </a:spcBef>
            </a:pPr>
            <a:endParaRPr lang="en-ZA" sz="1300" dirty="0"/>
          </a:p>
          <a:p>
            <a:pPr marL="342900" indent="-342900" algn="just">
              <a:spcBef>
                <a:spcPts val="0"/>
              </a:spcBef>
              <a:buFont typeface="+mj-lt"/>
              <a:buAutoNum type="arabicPeriod"/>
            </a:pPr>
            <a:r>
              <a:rPr lang="en-ZA" sz="1300" b="1" dirty="0"/>
              <a:t>Vaal River System Intervention – Rand Water</a:t>
            </a:r>
          </a:p>
          <a:p>
            <a:pPr marL="0" indent="0" algn="just">
              <a:spcBef>
                <a:spcPts val="0"/>
              </a:spcBef>
              <a:buNone/>
            </a:pPr>
            <a:endParaRPr lang="en-ZA" sz="1300" dirty="0"/>
          </a:p>
          <a:p>
            <a:pPr marL="712186" lvl="1" indent="-342900" algn="just">
              <a:spcBef>
                <a:spcPts val="0"/>
              </a:spcBef>
              <a:buFont typeface="Arial" panose="020B0604020202020204" pitchFamily="34" charset="0"/>
              <a:buChar char="•"/>
              <a:defRPr/>
            </a:pPr>
            <a:r>
              <a:rPr lang="en-US" sz="1300" dirty="0"/>
              <a:t>The Emfuleni Section 63 Directive is being implemented by Rand Water with an estimated refurbishment cost of R655.960 million in the 2022/23 financial year. </a:t>
            </a:r>
            <a:endParaRPr lang="en-ZA" sz="1300" dirty="0"/>
          </a:p>
          <a:p>
            <a:pPr marL="712186" lvl="1" indent="-342900" algn="just">
              <a:spcBef>
                <a:spcPts val="0"/>
              </a:spcBef>
              <a:buFont typeface="Arial" panose="020B0604020202020204" pitchFamily="34" charset="0"/>
              <a:buChar char="•"/>
              <a:defRPr/>
            </a:pPr>
            <a:r>
              <a:rPr lang="en-ZA" sz="1300" dirty="0"/>
              <a:t>The Department has appointed seven Contractors (Replacement of collapsed pipelines and Electromechanical) and issued work packages with a combined value of R223.712 million during the month of August 2022 and construction has already commenced. </a:t>
            </a:r>
          </a:p>
          <a:p>
            <a:pPr marL="712186" lvl="1" indent="-342900" algn="just">
              <a:spcBef>
                <a:spcPts val="0"/>
              </a:spcBef>
              <a:buFont typeface="Arial" panose="020B0604020202020204" pitchFamily="34" charset="0"/>
              <a:buChar char="•"/>
              <a:defRPr/>
            </a:pPr>
            <a:r>
              <a:rPr lang="en-ZA" sz="1300" dirty="0"/>
              <a:t>Project performance has been affected by community protests and interruptions by business interest groups.</a:t>
            </a:r>
          </a:p>
          <a:p>
            <a:pPr marL="712186" lvl="1" indent="-342900" algn="just">
              <a:spcBef>
                <a:spcPts val="0"/>
              </a:spcBef>
              <a:buFont typeface="Arial" panose="020B0604020202020204" pitchFamily="34" charset="0"/>
              <a:buChar char="•"/>
              <a:defRPr/>
            </a:pPr>
            <a:r>
              <a:rPr lang="en-ZA" sz="1300" dirty="0"/>
              <a:t>More work packages are being processed and construction is being accelerated. Upon work certification significant expenditure will be realised thus mitigating underspending.</a:t>
            </a:r>
          </a:p>
          <a:p>
            <a:pPr marL="712186" lvl="1" indent="-342900" algn="just">
              <a:spcBef>
                <a:spcPts val="0"/>
              </a:spcBef>
              <a:buFont typeface="Arial" panose="020B0604020202020204" pitchFamily="34" charset="0"/>
              <a:buChar char="•"/>
              <a:defRPr/>
            </a:pPr>
            <a:r>
              <a:rPr lang="en-ZA" sz="1300" dirty="0"/>
              <a:t>The current budget allocation of R400 million will be increased with unspent funds from identified non-performing projects.</a:t>
            </a:r>
          </a:p>
          <a:p>
            <a:pPr marL="0" indent="0" algn="just" fontAlgn="b">
              <a:buNone/>
            </a:pPr>
            <a:r>
              <a:rPr lang="en-US" sz="1300" b="0" i="0" u="none" strike="noStrike" dirty="0">
                <a:solidFill>
                  <a:srgbClr val="000000"/>
                </a:solidFill>
                <a:effectLst/>
                <a:latin typeface="Arial" panose="020B0604020202020204" pitchFamily="34" charset="0"/>
                <a:cs typeface="Arial" panose="020B0604020202020204" pitchFamily="34" charset="0"/>
              </a:rPr>
              <a:t>2.    </a:t>
            </a:r>
            <a:r>
              <a:rPr lang="en-US" sz="1300" b="1" i="0" u="none" strike="noStrike" dirty="0">
                <a:solidFill>
                  <a:srgbClr val="000000"/>
                </a:solidFill>
                <a:effectLst/>
                <a:latin typeface="Arial" panose="020B0604020202020204" pitchFamily="34" charset="0"/>
                <a:cs typeface="Arial" panose="020B0604020202020204" pitchFamily="34" charset="0"/>
              </a:rPr>
              <a:t>Madibeng Bulk Water Supply – Magalies Water</a:t>
            </a:r>
          </a:p>
          <a:p>
            <a:pPr marL="342900" indent="-342900" algn="just">
              <a:spcBef>
                <a:spcPts val="0"/>
              </a:spcBef>
              <a:buFont typeface="+mj-lt"/>
              <a:buAutoNum type="arabicPeriod"/>
            </a:pPr>
            <a:endParaRPr lang="en-ZA" sz="1300" dirty="0"/>
          </a:p>
          <a:p>
            <a:pPr marL="712186" lvl="1" indent="-342900" algn="just">
              <a:spcBef>
                <a:spcPts val="0"/>
              </a:spcBef>
              <a:buFont typeface="Arial" panose="020B0604020202020204" pitchFamily="34" charset="0"/>
              <a:buChar char="•"/>
              <a:defRPr/>
            </a:pPr>
            <a:r>
              <a:rPr lang="en-ZA" sz="1300" dirty="0"/>
              <a:t>The project had many challenges which resulted in work stoppages, community protests, liquidation of one of the service providers, poor project execution etc.</a:t>
            </a:r>
          </a:p>
          <a:p>
            <a:pPr marL="712186" lvl="1" indent="-342900" algn="just">
              <a:spcBef>
                <a:spcPts val="0"/>
              </a:spcBef>
              <a:buFont typeface="Arial" panose="020B0604020202020204" pitchFamily="34" charset="0"/>
              <a:buChar char="•"/>
              <a:defRPr/>
            </a:pPr>
            <a:r>
              <a:rPr lang="en-ZA" sz="1300" dirty="0"/>
              <a:t>Efforts have been made to resolve these challenges and six Contractors including Civil, Mechanical and Electrical Contractors have been appointed with expenditure projections estimated at R488 million in the 2022/23 financial year.</a:t>
            </a:r>
          </a:p>
          <a:p>
            <a:pPr marL="712186" lvl="1" indent="-342900" algn="just">
              <a:spcBef>
                <a:spcPts val="0"/>
              </a:spcBef>
              <a:buFont typeface="Arial" panose="020B0604020202020204" pitchFamily="34" charset="0"/>
              <a:buChar char="•"/>
              <a:defRPr/>
            </a:pPr>
            <a:r>
              <a:rPr lang="en-ZA" sz="1300" dirty="0"/>
              <a:t>The project is accelerating, and it is anticipated that additional funding will be required.</a:t>
            </a:r>
          </a:p>
          <a:p>
            <a:pPr marL="712186" lvl="1" indent="-342900" algn="just">
              <a:spcBef>
                <a:spcPts val="0"/>
              </a:spcBef>
              <a:buFont typeface="Arial" panose="020B0604020202020204" pitchFamily="34" charset="0"/>
              <a:buChar char="•"/>
              <a:defRPr/>
            </a:pPr>
            <a:r>
              <a:rPr lang="en-ZA" sz="1300" dirty="0"/>
              <a:t>The current budget allocation of R105 million will be increased with unspent funds from identified non-performing projects.</a:t>
            </a:r>
          </a:p>
          <a:p>
            <a:pPr marL="369286" lvl="1" indent="0" algn="just">
              <a:spcBef>
                <a:spcPts val="0"/>
              </a:spcBef>
              <a:buNone/>
              <a:defRPr/>
            </a:pPr>
            <a:endParaRPr lang="en-ZA" sz="1300" dirty="0"/>
          </a:p>
          <a:p>
            <a:pPr marL="369286" lvl="1" indent="0" algn="just">
              <a:spcBef>
                <a:spcPts val="0"/>
              </a:spcBef>
              <a:buNone/>
              <a:defRPr/>
            </a:pPr>
            <a:endParaRPr lang="en-ZA" sz="1400" dirty="0"/>
          </a:p>
        </p:txBody>
      </p:sp>
      <p:sp>
        <p:nvSpPr>
          <p:cNvPr id="4" name="Slide Number Placeholder 3">
            <a:extLst>
              <a:ext uri="{FF2B5EF4-FFF2-40B4-BE49-F238E27FC236}">
                <a16:creationId xmlns:a16="http://schemas.microsoft.com/office/drawing/2014/main" id="{20B43A7D-8885-4949-815B-6881EEDA563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3621014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71C9-CF43-44B7-833D-B5C66074EF2A}"/>
              </a:ext>
            </a:extLst>
          </p:cNvPr>
          <p:cNvSpPr>
            <a:spLocks noGrp="1"/>
          </p:cNvSpPr>
          <p:nvPr>
            <p:ph type="title"/>
          </p:nvPr>
        </p:nvSpPr>
        <p:spPr>
          <a:xfrm>
            <a:off x="219075" y="164216"/>
            <a:ext cx="8810625" cy="517251"/>
          </a:xfrm>
        </p:spPr>
        <p:txBody>
          <a:bodyPr/>
          <a:lstStyle/>
          <a:p>
            <a:r>
              <a:rPr lang="en-ZA" b="1" dirty="0"/>
              <a:t>Measures to prevent underspending</a:t>
            </a:r>
          </a:p>
        </p:txBody>
      </p:sp>
      <p:sp>
        <p:nvSpPr>
          <p:cNvPr id="3" name="Content Placeholder 2">
            <a:extLst>
              <a:ext uri="{FF2B5EF4-FFF2-40B4-BE49-F238E27FC236}">
                <a16:creationId xmlns:a16="http://schemas.microsoft.com/office/drawing/2014/main" id="{E18EA03B-14B3-4552-87CB-005B2C24E7B5}"/>
              </a:ext>
            </a:extLst>
          </p:cNvPr>
          <p:cNvSpPr>
            <a:spLocks noGrp="1"/>
          </p:cNvSpPr>
          <p:nvPr>
            <p:ph idx="1"/>
          </p:nvPr>
        </p:nvSpPr>
        <p:spPr>
          <a:xfrm>
            <a:off x="346708" y="479469"/>
            <a:ext cx="8595361" cy="5594261"/>
          </a:xfrm>
        </p:spPr>
        <p:txBody>
          <a:bodyPr/>
          <a:lstStyle/>
          <a:p>
            <a:pPr marL="0" indent="0" algn="just">
              <a:spcBef>
                <a:spcPts val="0"/>
              </a:spcBef>
              <a:buNone/>
            </a:pPr>
            <a:endParaRPr lang="en-ZA" sz="1400" dirty="0"/>
          </a:p>
          <a:p>
            <a:pPr marL="342900" indent="-342900" algn="just">
              <a:spcBef>
                <a:spcPts val="0"/>
              </a:spcBef>
              <a:buFont typeface="+mj-lt"/>
              <a:buAutoNum type="arabicPeriod" startAt="3"/>
            </a:pPr>
            <a:r>
              <a:rPr lang="en-ZA" sz="1400" b="1" dirty="0"/>
              <a:t>Loskop Regional Bulk Water Supply Scheme </a:t>
            </a:r>
          </a:p>
          <a:p>
            <a:pPr marL="0" indent="0" algn="just">
              <a:spcBef>
                <a:spcPts val="0"/>
              </a:spcBef>
              <a:buNone/>
            </a:pPr>
            <a:endParaRPr lang="en-ZA" sz="1400" dirty="0"/>
          </a:p>
          <a:p>
            <a:pPr marL="712186" lvl="1" indent="-342900" algn="just">
              <a:spcBef>
                <a:spcPts val="0"/>
              </a:spcBef>
              <a:buFont typeface="Arial" panose="020B0604020202020204" pitchFamily="34" charset="0"/>
              <a:buChar char="•"/>
              <a:defRPr/>
            </a:pPr>
            <a:r>
              <a:rPr lang="en-ZA" sz="1400" dirty="0"/>
              <a:t>Three Contractors with a combined value of R1.5 billion have been appointed on 5 September 2022 and construction is expected to commence at the end of September 2022 as contractors are currently busy with contractual obligations such as Surety and Insurances. </a:t>
            </a:r>
          </a:p>
          <a:p>
            <a:pPr marL="712186" lvl="1" indent="-342900" algn="just">
              <a:spcBef>
                <a:spcPts val="0"/>
              </a:spcBef>
              <a:buFont typeface="Arial" panose="020B0604020202020204" pitchFamily="34" charset="0"/>
              <a:buChar char="•"/>
              <a:defRPr/>
            </a:pPr>
            <a:r>
              <a:rPr lang="en-ZA" sz="1400" dirty="0"/>
              <a:t>The current budget allocation of R140 million is projected to be spent in the 2022/23 financial year.</a:t>
            </a:r>
          </a:p>
          <a:p>
            <a:pPr marL="712186" lvl="1" indent="-342900" algn="just">
              <a:spcBef>
                <a:spcPts val="0"/>
              </a:spcBef>
              <a:buFont typeface="Arial" panose="020B0604020202020204" pitchFamily="34" charset="0"/>
              <a:buChar char="•"/>
              <a:defRPr/>
            </a:pPr>
            <a:r>
              <a:rPr lang="en-ZA" sz="1400" dirty="0"/>
              <a:t>Construction will be accelerated, and upon work certification significant expenditure will be realised.</a:t>
            </a:r>
          </a:p>
          <a:p>
            <a:pPr marL="369286" lvl="1" indent="0" algn="just">
              <a:spcBef>
                <a:spcPts val="0"/>
              </a:spcBef>
              <a:buNone/>
              <a:defRPr/>
            </a:pPr>
            <a:endParaRPr lang="en-ZA" sz="1400" dirty="0"/>
          </a:p>
          <a:p>
            <a:pPr marL="0" indent="0" algn="just" fontAlgn="b">
              <a:buNone/>
            </a:pPr>
            <a:r>
              <a:rPr lang="en-US" sz="1400" b="1" dirty="0">
                <a:solidFill>
                  <a:srgbClr val="000000"/>
                </a:solidFill>
              </a:rPr>
              <a:t>4.     </a:t>
            </a:r>
            <a:r>
              <a:rPr lang="en-US" sz="1400" b="1" i="0" u="none" strike="noStrike" dirty="0">
                <a:solidFill>
                  <a:srgbClr val="000000"/>
                </a:solidFill>
                <a:effectLst/>
                <a:latin typeface="Arial" panose="020B0604020202020204" pitchFamily="34" charset="0"/>
                <a:cs typeface="Arial" panose="020B0604020202020204" pitchFamily="34" charset="0"/>
              </a:rPr>
              <a:t>Upgrade of the Olifantspoort and Ebenezer Water Supply Scheme – Lepelle Northern Water</a:t>
            </a:r>
          </a:p>
          <a:p>
            <a:pPr marL="342900" indent="-342900" algn="just">
              <a:spcBef>
                <a:spcPts val="0"/>
              </a:spcBef>
              <a:buFont typeface="+mj-lt"/>
              <a:buAutoNum type="arabicPeriod"/>
            </a:pPr>
            <a:endParaRPr lang="en-ZA" sz="1400" dirty="0"/>
          </a:p>
          <a:p>
            <a:pPr marL="712186" lvl="1" indent="-342900" algn="just">
              <a:spcBef>
                <a:spcPts val="0"/>
              </a:spcBef>
              <a:buFont typeface="Arial" panose="020B0604020202020204" pitchFamily="34" charset="0"/>
              <a:buChar char="•"/>
              <a:defRPr/>
            </a:pPr>
            <a:r>
              <a:rPr lang="en-ZA" sz="1400" dirty="0"/>
              <a:t>An amount of R422 million has been allocated through Budget Facility for Infrastructure Fund.</a:t>
            </a:r>
          </a:p>
          <a:p>
            <a:pPr marL="712186" lvl="1" indent="-342900" algn="just">
              <a:spcBef>
                <a:spcPts val="0"/>
              </a:spcBef>
              <a:buFont typeface="Arial" panose="020B0604020202020204" pitchFamily="34" charset="0"/>
              <a:buChar char="•"/>
              <a:defRPr/>
            </a:pPr>
            <a:r>
              <a:rPr lang="en-ZA" sz="1400" dirty="0"/>
              <a:t>Memorandum of Agreement has been concluded with transfer scheduled for the second quarter to enable Lepelle Northern Water to finalise the Implementation Readiness Study and the start of the refurbishment works.</a:t>
            </a:r>
          </a:p>
          <a:p>
            <a:pPr marL="369286" lvl="1" indent="0" algn="just">
              <a:spcBef>
                <a:spcPts val="0"/>
              </a:spcBef>
              <a:buNone/>
              <a:defRPr/>
            </a:pPr>
            <a:endParaRPr lang="en-ZA" sz="1400" dirty="0"/>
          </a:p>
          <a:p>
            <a:pPr marL="0" lvl="1" indent="0" algn="just">
              <a:spcBef>
                <a:spcPts val="0"/>
              </a:spcBef>
              <a:buNone/>
              <a:defRPr/>
            </a:pPr>
            <a:r>
              <a:rPr lang="en-ZA" sz="1400" b="1" i="0" u="none" strike="noStrike" dirty="0">
                <a:solidFill>
                  <a:srgbClr val="000000"/>
                </a:solidFill>
                <a:effectLst/>
                <a:latin typeface="Arial" panose="020B0604020202020204" pitchFamily="34" charset="0"/>
                <a:cs typeface="Arial" panose="020B0604020202020204" pitchFamily="34" charset="0"/>
              </a:rPr>
              <a:t>5.     </a:t>
            </a:r>
            <a:r>
              <a:rPr lang="en-US" sz="1400" b="1" i="0" u="none" strike="noStrike" dirty="0">
                <a:solidFill>
                  <a:srgbClr val="000000"/>
                </a:solidFill>
                <a:effectLst/>
                <a:latin typeface="Arial" panose="020B0604020202020204" pitchFamily="34" charset="0"/>
                <a:cs typeface="Arial" panose="020B0604020202020204" pitchFamily="34" charset="0"/>
              </a:rPr>
              <a:t>Budget reallocations between projects within the same province</a:t>
            </a:r>
          </a:p>
          <a:p>
            <a:pPr marL="369286" lvl="1" indent="0" algn="just">
              <a:spcBef>
                <a:spcPts val="0"/>
              </a:spcBef>
              <a:buNone/>
              <a:defRPr/>
            </a:pPr>
            <a:endParaRPr lang="en-ZA" sz="1400" dirty="0"/>
          </a:p>
          <a:p>
            <a:pPr marL="712186" lvl="1" indent="-342900" algn="just">
              <a:spcBef>
                <a:spcPts val="0"/>
              </a:spcBef>
              <a:buFont typeface="Arial" panose="020B0604020202020204" pitchFamily="34" charset="0"/>
              <a:buChar char="•"/>
              <a:defRPr/>
            </a:pPr>
            <a:r>
              <a:rPr lang="en-ZA" sz="1400" dirty="0"/>
              <a:t>Reallocations between projects are also being processed, subsequent slide provides example of these budget adjustments within a province. These are also aimed at preventing underspending.</a:t>
            </a:r>
          </a:p>
          <a:p>
            <a:pPr marL="369286" lvl="1" indent="0" algn="just">
              <a:spcBef>
                <a:spcPts val="0"/>
              </a:spcBef>
              <a:buNone/>
              <a:defRPr/>
            </a:pPr>
            <a:endParaRPr lang="en-ZA" sz="1400" dirty="0"/>
          </a:p>
          <a:p>
            <a:pPr marL="369286" lvl="1" indent="0" algn="just">
              <a:spcBef>
                <a:spcPts val="0"/>
              </a:spcBef>
              <a:buNone/>
              <a:defRPr/>
            </a:pPr>
            <a:endParaRPr lang="en-ZA" sz="1400" dirty="0"/>
          </a:p>
        </p:txBody>
      </p:sp>
      <p:sp>
        <p:nvSpPr>
          <p:cNvPr id="4" name="Slide Number Placeholder 3">
            <a:extLst>
              <a:ext uri="{FF2B5EF4-FFF2-40B4-BE49-F238E27FC236}">
                <a16:creationId xmlns:a16="http://schemas.microsoft.com/office/drawing/2014/main" id="{20B43A7D-8885-4949-815B-6881EEDA563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1165976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103213"/>
            <a:ext cx="8606118" cy="657691"/>
          </a:xfrm>
          <a:solidFill>
            <a:schemeClr val="bg1"/>
          </a:solidFill>
        </p:spPr>
        <p:txBody>
          <a:bodyPr/>
          <a:lstStyle/>
          <a:p>
            <a:r>
              <a:rPr lang="en-ZA" b="1" dirty="0"/>
              <a:t>Overview (1)</a:t>
            </a:r>
          </a:p>
        </p:txBody>
      </p:sp>
      <p:sp>
        <p:nvSpPr>
          <p:cNvPr id="3" name="Content Placeholder 2"/>
          <p:cNvSpPr>
            <a:spLocks noGrp="1"/>
          </p:cNvSpPr>
          <p:nvPr>
            <p:ph idx="1"/>
          </p:nvPr>
        </p:nvSpPr>
        <p:spPr>
          <a:xfrm>
            <a:off x="277906" y="527041"/>
            <a:ext cx="8606118" cy="5654627"/>
          </a:xfrm>
        </p:spPr>
        <p:txBody>
          <a:bodyPr/>
          <a:lstStyle/>
          <a:p>
            <a:pPr algn="just">
              <a:buSzPct val="115000"/>
            </a:pPr>
            <a:r>
              <a:rPr lang="en-ZA" sz="1600" dirty="0"/>
              <a:t>The first quarter highlight achievement and various challenges facing the Department on a number of areas including the following: </a:t>
            </a:r>
          </a:p>
          <a:p>
            <a:pPr lvl="1" algn="just">
              <a:buSzPct val="115000"/>
              <a:buFont typeface="Arial" panose="020B0604020202020204" pitchFamily="34" charset="0"/>
              <a:buChar char="‾"/>
            </a:pPr>
            <a:r>
              <a:rPr lang="en-ZA" sz="1400" dirty="0"/>
              <a:t>Financial performance and position</a:t>
            </a:r>
          </a:p>
          <a:p>
            <a:pPr lvl="1" algn="just">
              <a:buSzPct val="115000"/>
              <a:buFont typeface="Arial" panose="020B0604020202020204" pitchFamily="34" charset="0"/>
              <a:buChar char="‾"/>
            </a:pPr>
            <a:r>
              <a:rPr lang="en-ZA" sz="1400" dirty="0"/>
              <a:t>Service delivery</a:t>
            </a:r>
          </a:p>
          <a:p>
            <a:pPr lvl="1" algn="just">
              <a:buSzPct val="115000"/>
              <a:buFont typeface="Arial" panose="020B0604020202020204" pitchFamily="34" charset="0"/>
              <a:buChar char="‾"/>
            </a:pPr>
            <a:r>
              <a:rPr lang="en-ZA" sz="1400" dirty="0"/>
              <a:t>Clearing of legacy cases of </a:t>
            </a:r>
            <a:r>
              <a:rPr lang="en-ZA" sz="1400" b="1" i="1" dirty="0"/>
              <a:t>improper expenditure </a:t>
            </a:r>
            <a:r>
              <a:rPr lang="en-ZA" sz="1400" dirty="0"/>
              <a:t>(i.e.,</a:t>
            </a:r>
            <a:r>
              <a:rPr lang="en-US" sz="1400" dirty="0"/>
              <a:t> </a:t>
            </a:r>
            <a:r>
              <a:rPr lang="en-US" sz="1400" b="1" i="1" dirty="0"/>
              <a:t>unauthorised, irregular, fruitless and wasteful</a:t>
            </a:r>
            <a:r>
              <a:rPr lang="en-US" sz="1400" dirty="0"/>
              <a:t>); </a:t>
            </a:r>
          </a:p>
          <a:p>
            <a:pPr lvl="1" algn="just">
              <a:buSzPct val="115000"/>
              <a:buFont typeface="Arial" panose="020B0604020202020204" pitchFamily="34" charset="0"/>
              <a:buChar char="‾"/>
            </a:pPr>
            <a:r>
              <a:rPr lang="en-US" sz="1400" dirty="0"/>
              <a:t>The existence of fraud and corruption</a:t>
            </a:r>
            <a:r>
              <a:rPr lang="en-ZA" sz="1400" dirty="0"/>
              <a:t>; and</a:t>
            </a:r>
          </a:p>
          <a:p>
            <a:pPr lvl="1" algn="just">
              <a:buSzPct val="115000"/>
              <a:buFont typeface="Arial" panose="020B0604020202020204" pitchFamily="34" charset="0"/>
              <a:buChar char="‾"/>
            </a:pPr>
            <a:r>
              <a:rPr lang="en-ZA" sz="1400" dirty="0"/>
              <a:t>Institutional performance challenges with the water sector value chain.</a:t>
            </a:r>
            <a:endParaRPr lang="en-ZA" sz="700" dirty="0"/>
          </a:p>
          <a:p>
            <a:pPr marL="0" indent="0" algn="just">
              <a:buNone/>
            </a:pPr>
            <a:endParaRPr lang="en-ZA" sz="800" dirty="0"/>
          </a:p>
          <a:p>
            <a:pPr algn="just"/>
            <a:r>
              <a:rPr lang="en-ZA" sz="1600" dirty="0"/>
              <a:t>The Department has developed and is currently implementing Turnaround and Financial Recovery Plan addressing </a:t>
            </a:r>
            <a:r>
              <a:rPr lang="en-ZA" sz="1600" i="1" dirty="0"/>
              <a:t>inter alia: </a:t>
            </a:r>
          </a:p>
          <a:p>
            <a:pPr lvl="1" algn="just"/>
            <a:r>
              <a:rPr lang="en-GB" sz="1400" dirty="0"/>
              <a:t>Strategic context</a:t>
            </a:r>
          </a:p>
          <a:p>
            <a:pPr lvl="1" algn="just"/>
            <a:r>
              <a:rPr lang="en-GB" sz="1400" dirty="0"/>
              <a:t>Performance and consequence management systems </a:t>
            </a:r>
          </a:p>
          <a:p>
            <a:pPr lvl="1" algn="just"/>
            <a:r>
              <a:rPr lang="en-GB" sz="1400" dirty="0"/>
              <a:t>Strategic leadership</a:t>
            </a:r>
          </a:p>
          <a:p>
            <a:pPr lvl="1" algn="just"/>
            <a:r>
              <a:rPr lang="en-GB" sz="1400" dirty="0"/>
              <a:t>Institutional stabilization</a:t>
            </a:r>
          </a:p>
          <a:p>
            <a:pPr lvl="1" algn="just"/>
            <a:r>
              <a:rPr lang="en-GB" sz="1400" dirty="0"/>
              <a:t>Capacity and transformation</a:t>
            </a:r>
          </a:p>
          <a:p>
            <a:pPr lvl="1" algn="just"/>
            <a:r>
              <a:rPr lang="en-GB" sz="1400" dirty="0"/>
              <a:t>Sustainable service delivery</a:t>
            </a:r>
          </a:p>
          <a:p>
            <a:pPr lvl="1" algn="just"/>
            <a:r>
              <a:rPr lang="en-GB" sz="1400" dirty="0"/>
              <a:t>Infrastructure maintenance and development</a:t>
            </a:r>
          </a:p>
          <a:p>
            <a:pPr lvl="1" algn="just"/>
            <a:r>
              <a:rPr lang="en-GB" sz="1400" dirty="0"/>
              <a:t>Financial Management.</a:t>
            </a:r>
            <a:endParaRPr lang="en-ZA" sz="1400" dirty="0"/>
          </a:p>
          <a:p>
            <a:pPr algn="just"/>
            <a:r>
              <a:rPr lang="en-ZA" sz="1600" dirty="0"/>
              <a:t>There are ongoing interventions to correct systematic challenges within the water sector, this is done in collaboration with National Treasury, COGTA, Municipalities and Water Boards.</a:t>
            </a:r>
          </a:p>
          <a:p>
            <a:pPr algn="just"/>
            <a:endParaRPr lang="en-ZA" sz="1800" dirty="0"/>
          </a:p>
          <a:p>
            <a:pPr algn="just"/>
            <a:endParaRPr lang="en-ZA" sz="22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a:t>
            </a:fld>
            <a:endParaRPr lang="en-US" altLang="en-US" dirty="0">
              <a:solidFill>
                <a:prstClr val="black"/>
              </a:solidFill>
              <a:ea typeface="+mn-ea"/>
            </a:endParaRPr>
          </a:p>
        </p:txBody>
      </p:sp>
    </p:spTree>
    <p:extLst>
      <p:ext uri="{BB962C8B-B14F-4D97-AF65-F5344CB8AC3E}">
        <p14:creationId xmlns:p14="http://schemas.microsoft.com/office/powerpoint/2010/main" val="2792410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0632"/>
            <a:ext cx="9144000" cy="281068"/>
          </a:xfrm>
          <a:noFill/>
          <a:ln>
            <a:noFill/>
          </a:ln>
        </p:spPr>
        <p:style>
          <a:lnRef idx="2">
            <a:schemeClr val="dk1"/>
          </a:lnRef>
          <a:fillRef idx="1">
            <a:schemeClr val="lt1"/>
          </a:fillRef>
          <a:effectRef idx="0">
            <a:schemeClr val="dk1"/>
          </a:effectRef>
          <a:fontRef idx="minor">
            <a:schemeClr val="dk1"/>
          </a:fontRef>
        </p:style>
        <p:txBody>
          <a:bodyPr/>
          <a:lstStyle/>
          <a:p>
            <a:r>
              <a:rPr lang="en-US" dirty="0">
                <a:solidFill>
                  <a:schemeClr val="tx1"/>
                </a:solidFill>
                <a:ea typeface="ＭＳ Ｐゴシック" charset="0"/>
              </a:rPr>
              <a:t>Eastern Cape Province RBIG Schedule 6B Budget Reprioritisation </a:t>
            </a:r>
            <a:endParaRPr lang="en-ZA" dirty="0">
              <a:solidFill>
                <a:schemeClr val="tx1"/>
              </a:solidFill>
            </a:endParaRPr>
          </a:p>
        </p:txBody>
      </p:sp>
      <p:sp>
        <p:nvSpPr>
          <p:cNvPr id="4" name="Slide Number Placeholder 3"/>
          <p:cNvSpPr>
            <a:spLocks noGrp="1"/>
          </p:cNvSpPr>
          <p:nvPr>
            <p:ph type="sldNum" sz="quarter" idx="12"/>
          </p:nvPr>
        </p:nvSpPr>
        <p:spPr/>
        <p:txBody>
          <a:bodyPr/>
          <a:lstStyle/>
          <a:p>
            <a:pPr>
              <a:defRPr/>
            </a:pPr>
            <a:fld id="{6E6B949B-FF25-4512-A6F3-1B8E765DDD27}" type="slidenum">
              <a:rPr lang="en-US" altLang="en-US">
                <a:solidFill>
                  <a:prstClr val="black"/>
                </a:solidFill>
                <a:ea typeface="ＭＳ Ｐゴシック" pitchFamily="34" charset="-128"/>
              </a:rPr>
              <a:pPr>
                <a:defRPr/>
              </a:pPr>
              <a:t>40</a:t>
            </a:fld>
            <a:endParaRPr lang="en-US" altLang="en-US" dirty="0">
              <a:solidFill>
                <a:prstClr val="black"/>
              </a:solidFill>
              <a:ea typeface="ＭＳ Ｐゴシック" pitchFamily="34" charset="-128"/>
            </a:endParaRPr>
          </a:p>
        </p:txBody>
      </p:sp>
      <p:graphicFrame>
        <p:nvGraphicFramePr>
          <p:cNvPr id="3" name="Table 2">
            <a:extLst>
              <a:ext uri="{FF2B5EF4-FFF2-40B4-BE49-F238E27FC236}">
                <a16:creationId xmlns:a16="http://schemas.microsoft.com/office/drawing/2014/main" id="{E819DEDE-D115-46E5-9F8F-A7200606D0AA}"/>
              </a:ext>
            </a:extLst>
          </p:cNvPr>
          <p:cNvGraphicFramePr>
            <a:graphicFrameLocks noGrp="1"/>
          </p:cNvGraphicFramePr>
          <p:nvPr>
            <p:extLst>
              <p:ext uri="{D42A27DB-BD31-4B8C-83A1-F6EECF244321}">
                <p14:modId xmlns:p14="http://schemas.microsoft.com/office/powerpoint/2010/main" val="1105042086"/>
              </p:ext>
            </p:extLst>
          </p:nvPr>
        </p:nvGraphicFramePr>
        <p:xfrm>
          <a:off x="106678" y="600177"/>
          <a:ext cx="8869680" cy="5405159"/>
        </p:xfrm>
        <a:graphic>
          <a:graphicData uri="http://schemas.openxmlformats.org/drawingml/2006/table">
            <a:tbl>
              <a:tblPr firstRow="1" firstCol="1" bandRow="1"/>
              <a:tblGrid>
                <a:gridCol w="1719138">
                  <a:extLst>
                    <a:ext uri="{9D8B030D-6E8A-4147-A177-3AD203B41FA5}">
                      <a16:colId xmlns:a16="http://schemas.microsoft.com/office/drawing/2014/main" val="1306420258"/>
                    </a:ext>
                  </a:extLst>
                </a:gridCol>
                <a:gridCol w="911082">
                  <a:extLst>
                    <a:ext uri="{9D8B030D-6E8A-4147-A177-3AD203B41FA5}">
                      <a16:colId xmlns:a16="http://schemas.microsoft.com/office/drawing/2014/main" val="3532977160"/>
                    </a:ext>
                  </a:extLst>
                </a:gridCol>
                <a:gridCol w="782561">
                  <a:extLst>
                    <a:ext uri="{9D8B030D-6E8A-4147-A177-3AD203B41FA5}">
                      <a16:colId xmlns:a16="http://schemas.microsoft.com/office/drawing/2014/main" val="2877444474"/>
                    </a:ext>
                  </a:extLst>
                </a:gridCol>
                <a:gridCol w="914280">
                  <a:extLst>
                    <a:ext uri="{9D8B030D-6E8A-4147-A177-3AD203B41FA5}">
                      <a16:colId xmlns:a16="http://schemas.microsoft.com/office/drawing/2014/main" val="3847496687"/>
                    </a:ext>
                  </a:extLst>
                </a:gridCol>
                <a:gridCol w="1154472">
                  <a:extLst>
                    <a:ext uri="{9D8B030D-6E8A-4147-A177-3AD203B41FA5}">
                      <a16:colId xmlns:a16="http://schemas.microsoft.com/office/drawing/2014/main" val="2963888268"/>
                    </a:ext>
                  </a:extLst>
                </a:gridCol>
                <a:gridCol w="3388147">
                  <a:extLst>
                    <a:ext uri="{9D8B030D-6E8A-4147-A177-3AD203B41FA5}">
                      <a16:colId xmlns:a16="http://schemas.microsoft.com/office/drawing/2014/main" val="784375321"/>
                    </a:ext>
                  </a:extLst>
                </a:gridCol>
              </a:tblGrid>
              <a:tr h="769357">
                <a:tc>
                  <a:txBody>
                    <a:bodyPr/>
                    <a:lstStyle/>
                    <a:p>
                      <a:pPr algn="ctr">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Project Name</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Allocated Budget</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Actual Exp.</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p>
                      <a:pPr algn="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Adjustment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Reallocation</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Reason for adjustment</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04879643"/>
                  </a:ext>
                </a:extLst>
              </a:tr>
              <a:tr h="221491">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Ndlambe Bulk Water Supply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26 246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1 226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(21 246)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Ndlambe Local Municipality to be appointed as Implementing Agent, taking over from Amatola Water  Board.</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158425"/>
                  </a:ext>
                </a:extLst>
              </a:tr>
              <a:tr h="314399">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Xhora East Water Supply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4 361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30 000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Contractor is fast-tracking the works on site.</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535634"/>
                  </a:ext>
                </a:extLst>
              </a:tr>
              <a:tr h="46653">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Graaf-Reinet Emergency Water Supply Scheme (WSS)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7 000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(6 285)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715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Project completed remaining budget allocation is for retention monies.</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444083"/>
                  </a:ext>
                </a:extLst>
              </a:tr>
              <a:tr h="242198">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Sundays River - Paterson Bulk Water Supply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4 500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4 500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Times New Roman" panose="02020603050405020304" pitchFamily="18" charset="0"/>
                          <a:cs typeface="Arial" panose="020B0604020202020204" pitchFamily="34" charset="0"/>
                        </a:rPr>
                        <a:t>Implementing Agent submitted acceleration plan, and Contractor is back on site.</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651394"/>
                  </a:ext>
                </a:extLst>
              </a:tr>
              <a:tr h="124293">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Ikwezi Bulk Water Supply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25 000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11 515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30 000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22041" rtl="0" eaLnBrk="1" fontAlgn="auto" latinLnBrk="0" hangingPunct="1">
                        <a:lnSpc>
                          <a:spcPct val="115000"/>
                        </a:lnSpc>
                        <a:spcBef>
                          <a:spcPts val="0"/>
                        </a:spcBef>
                        <a:spcAft>
                          <a:spcPts val="1000"/>
                        </a:spcAft>
                        <a:buClrTx/>
                        <a:buSzTx/>
                        <a:buFontTx/>
                        <a:buNone/>
                        <a:tabLst/>
                        <a:defRPr/>
                      </a:pPr>
                      <a:r>
                        <a:rPr lang="en-ZA" sz="1200" dirty="0">
                          <a:effectLst/>
                          <a:latin typeface="Arial Narrow" panose="020B0606020202030204" pitchFamily="34" charset="0"/>
                          <a:ea typeface="Calibri" panose="020F0502020204030204" pitchFamily="34" charset="0"/>
                          <a:cs typeface="Arial" panose="020B0604020202020204" pitchFamily="34" charset="0"/>
                        </a:rPr>
                        <a:t>Contractor is fast-tracking the works on site.</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421528"/>
                  </a:ext>
                </a:extLst>
              </a:tr>
              <a:tr h="36910">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Kirkwood Water Treatment Works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66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Implementing Agent delay in appointing Contractor, acceleration plan has been prepared.</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281320"/>
                  </a:ext>
                </a:extLst>
              </a:tr>
              <a:tr h="0">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Misgund Bulk Water Supply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400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(5 000)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22041" rtl="0" eaLnBrk="1" fontAlgn="auto" latinLnBrk="0" hangingPunct="1">
                        <a:lnSpc>
                          <a:spcPct val="115000"/>
                        </a:lnSpc>
                        <a:spcBef>
                          <a:spcPts val="0"/>
                        </a:spcBef>
                        <a:spcAft>
                          <a:spcPts val="1000"/>
                        </a:spcAft>
                        <a:buClrTx/>
                        <a:buSzTx/>
                        <a:buFontTx/>
                        <a:buNone/>
                        <a:tabLst/>
                        <a:defRPr/>
                      </a:pPr>
                      <a:r>
                        <a:rPr lang="en-ZA" sz="1200" dirty="0">
                          <a:effectLst/>
                          <a:latin typeface="Arial Narrow" panose="020B0606020202030204" pitchFamily="34" charset="0"/>
                          <a:ea typeface="Calibri" panose="020F0502020204030204" pitchFamily="34" charset="0"/>
                          <a:cs typeface="Arial" panose="020B0604020202020204" pitchFamily="34" charset="0"/>
                        </a:rPr>
                        <a:t>Implementing Agent delay in appointing Contractor, acceleration plan has been prepared.</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217023"/>
                  </a:ext>
                </a:extLst>
              </a:tr>
              <a:tr h="148082">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James Kleynhans Bulk Water Supply (BWS)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30 000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2 797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30 000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Contractor has been terminated due to poor performance. Acceleration and Procurement Plan has been finalised.</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72714"/>
                  </a:ext>
                </a:extLst>
              </a:tr>
              <a:tr h="85110">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Mount Ayliff Bulk Peri Urban Water Supply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20 186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35 000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50 000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22041" rtl="0" eaLnBrk="1" fontAlgn="auto" latinLnBrk="0" hangingPunct="1">
                        <a:lnSpc>
                          <a:spcPct val="115000"/>
                        </a:lnSpc>
                        <a:spcBef>
                          <a:spcPts val="0"/>
                        </a:spcBef>
                        <a:spcAft>
                          <a:spcPts val="1000"/>
                        </a:spcAft>
                        <a:buClrTx/>
                        <a:buSzTx/>
                        <a:buFontTx/>
                        <a:buNone/>
                        <a:tabLst/>
                        <a:defRPr/>
                      </a:pPr>
                      <a:r>
                        <a:rPr lang="en-ZA" sz="1200" dirty="0">
                          <a:effectLst/>
                          <a:latin typeface="Arial Narrow" panose="020B0606020202030204" pitchFamily="34" charset="0"/>
                          <a:ea typeface="Calibri" panose="020F0502020204030204" pitchFamily="34" charset="0"/>
                          <a:cs typeface="Arial" panose="020B0604020202020204" pitchFamily="34" charset="0"/>
                        </a:rPr>
                        <a:t>Contractor is fast-tracking the works on site. Progressing well.</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132545"/>
                  </a:ext>
                </a:extLst>
              </a:tr>
              <a:tr h="373286">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Ngqamakhwe Bulk Water Supply (Butterworth Water Transfer Scheme)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207 935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31 090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(72 782)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135 153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22041" rtl="0" eaLnBrk="1" fontAlgn="auto" latinLnBrk="0" hangingPunct="1">
                        <a:lnSpc>
                          <a:spcPct val="115000"/>
                        </a:lnSpc>
                        <a:spcBef>
                          <a:spcPts val="0"/>
                        </a:spcBef>
                        <a:spcAft>
                          <a:spcPts val="1000"/>
                        </a:spcAft>
                        <a:buClrTx/>
                        <a:buSzTx/>
                        <a:buFontTx/>
                        <a:buNone/>
                        <a:tabLst/>
                        <a:defRPr/>
                      </a:pPr>
                      <a:r>
                        <a:rPr lang="en-ZA" sz="1200" dirty="0">
                          <a:effectLst/>
                          <a:latin typeface="Arial Narrow" panose="020B0606020202030204" pitchFamily="34" charset="0"/>
                          <a:ea typeface="Calibri" panose="020F0502020204030204" pitchFamily="34" charset="0"/>
                          <a:cs typeface="Arial" panose="020B0604020202020204" pitchFamily="34" charset="0"/>
                        </a:rPr>
                        <a:t>Contractor has been terminated due to poor performance. Acceleration and Procurement Plan has been finalised.</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3472821"/>
                  </a:ext>
                </a:extLst>
              </a:tr>
              <a:tr h="260385">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Nooitgedagt Coega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39 609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60 313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Narrow" panose="020B0606020202030204" pitchFamily="34" charset="0"/>
                          <a:cs typeface="Arial" panose="020B0604020202020204" pitchFamily="34" charset="0"/>
                        </a:rPr>
                        <a:t>                  60 313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Project progressing well.</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327217"/>
                  </a:ext>
                </a:extLst>
              </a:tr>
              <a:tr h="145197">
                <a:tc>
                  <a:txBody>
                    <a:bodyPr/>
                    <a:lstStyle/>
                    <a:p>
                      <a:pPr algn="l">
                        <a:lnSpc>
                          <a:spcPct val="115000"/>
                        </a:lnSpc>
                        <a:spcAft>
                          <a:spcPts val="1000"/>
                        </a:spcAft>
                      </a:pPr>
                      <a:r>
                        <a:rPr lang="en-ZA" sz="1200" b="1" i="0" u="none" strike="noStrike" kern="1200" dirty="0">
                          <a:solidFill>
                            <a:srgbClr val="000000"/>
                          </a:solidFill>
                          <a:effectLst/>
                          <a:latin typeface="Arial Narrow" panose="020B0606020202030204" pitchFamily="34" charset="0"/>
                          <a:ea typeface="+mn-ea"/>
                          <a:cs typeface="Arial" panose="020B0604020202020204" pitchFamily="34" charset="0"/>
                        </a:rPr>
                        <a:t>Sub Total</a:t>
                      </a: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i="0" u="none" strike="noStrike" kern="1200" dirty="0">
                          <a:solidFill>
                            <a:srgbClr val="000000"/>
                          </a:solidFill>
                          <a:effectLst/>
                          <a:latin typeface="Arial Narrow" panose="020B0606020202030204" pitchFamily="34" charset="0"/>
                          <a:ea typeface="+mn-ea"/>
                          <a:cs typeface="Arial" panose="020B0604020202020204" pitchFamily="34" charset="0"/>
                        </a:rPr>
                        <a:t>355 681</a:t>
                      </a: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i="0" u="none" strike="noStrike" kern="1200" dirty="0">
                          <a:solidFill>
                            <a:srgbClr val="000000"/>
                          </a:solidFill>
                          <a:effectLst/>
                          <a:latin typeface="Arial Narrow" panose="020B0606020202030204" pitchFamily="34" charset="0"/>
                          <a:ea typeface="+mn-ea"/>
                          <a:cs typeface="Arial" panose="020B0604020202020204" pitchFamily="34" charset="0"/>
                        </a:rPr>
                        <a:t>     111 290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n-US" sz="1200" b="1" i="0" u="none" strike="noStrike" dirty="0">
                          <a:solidFill>
                            <a:srgbClr val="000000"/>
                          </a:solidFill>
                          <a:effectLst/>
                          <a:latin typeface="Arial Narrow" panose="020B0606020202030204" pitchFamily="34" charset="0"/>
                          <a:cs typeface="Arial" panose="020B0604020202020204" pitchFamily="34" charset="0"/>
                        </a:rPr>
                        <a:t>          355 681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93398350"/>
                  </a:ext>
                </a:extLst>
              </a:tr>
            </a:tbl>
          </a:graphicData>
        </a:graphic>
      </p:graphicFrame>
    </p:spTree>
    <p:extLst>
      <p:ext uri="{BB962C8B-B14F-4D97-AF65-F5344CB8AC3E}">
        <p14:creationId xmlns:p14="http://schemas.microsoft.com/office/powerpoint/2010/main" val="301802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0632"/>
            <a:ext cx="9144000" cy="281068"/>
          </a:xfrm>
          <a:noFill/>
          <a:ln>
            <a:noFill/>
          </a:ln>
        </p:spPr>
        <p:style>
          <a:lnRef idx="2">
            <a:schemeClr val="dk1"/>
          </a:lnRef>
          <a:fillRef idx="1">
            <a:schemeClr val="lt1"/>
          </a:fillRef>
          <a:effectRef idx="0">
            <a:schemeClr val="dk1"/>
          </a:effectRef>
          <a:fontRef idx="minor">
            <a:schemeClr val="dk1"/>
          </a:fontRef>
        </p:style>
        <p:txBody>
          <a:bodyPr/>
          <a:lstStyle/>
          <a:p>
            <a:r>
              <a:rPr lang="en-US" dirty="0">
                <a:solidFill>
                  <a:schemeClr val="tx1"/>
                </a:solidFill>
                <a:ea typeface="ＭＳ Ｐゴシック" charset="0"/>
              </a:rPr>
              <a:t>Gauteng Province RBIG Schedule 6B Budget Reprioritisation </a:t>
            </a:r>
            <a:endParaRPr lang="en-ZA" dirty="0">
              <a:solidFill>
                <a:schemeClr val="tx1"/>
              </a:solidFill>
            </a:endParaRPr>
          </a:p>
        </p:txBody>
      </p:sp>
      <p:sp>
        <p:nvSpPr>
          <p:cNvPr id="4" name="Slide Number Placeholder 3"/>
          <p:cNvSpPr>
            <a:spLocks noGrp="1"/>
          </p:cNvSpPr>
          <p:nvPr>
            <p:ph type="sldNum" sz="quarter" idx="12"/>
          </p:nvPr>
        </p:nvSpPr>
        <p:spPr/>
        <p:txBody>
          <a:bodyPr/>
          <a:lstStyle/>
          <a:p>
            <a:pPr>
              <a:defRPr/>
            </a:pPr>
            <a:fld id="{6E6B949B-FF25-4512-A6F3-1B8E765DDD27}" type="slidenum">
              <a:rPr lang="en-US" altLang="en-US">
                <a:solidFill>
                  <a:prstClr val="black"/>
                </a:solidFill>
                <a:ea typeface="ＭＳ Ｐゴシック" pitchFamily="34" charset="-128"/>
              </a:rPr>
              <a:pPr>
                <a:defRPr/>
              </a:pPr>
              <a:t>41</a:t>
            </a:fld>
            <a:endParaRPr lang="en-US" altLang="en-US" dirty="0">
              <a:solidFill>
                <a:prstClr val="black"/>
              </a:solidFill>
              <a:ea typeface="ＭＳ Ｐゴシック" pitchFamily="34" charset="-128"/>
            </a:endParaRPr>
          </a:p>
        </p:txBody>
      </p:sp>
      <p:graphicFrame>
        <p:nvGraphicFramePr>
          <p:cNvPr id="3" name="Table 2">
            <a:extLst>
              <a:ext uri="{FF2B5EF4-FFF2-40B4-BE49-F238E27FC236}">
                <a16:creationId xmlns:a16="http://schemas.microsoft.com/office/drawing/2014/main" id="{E819DEDE-D115-46E5-9F8F-A7200606D0AA}"/>
              </a:ext>
            </a:extLst>
          </p:cNvPr>
          <p:cNvGraphicFramePr>
            <a:graphicFrameLocks noGrp="1"/>
          </p:cNvGraphicFramePr>
          <p:nvPr>
            <p:extLst>
              <p:ext uri="{D42A27DB-BD31-4B8C-83A1-F6EECF244321}">
                <p14:modId xmlns:p14="http://schemas.microsoft.com/office/powerpoint/2010/main" val="543335475"/>
              </p:ext>
            </p:extLst>
          </p:nvPr>
        </p:nvGraphicFramePr>
        <p:xfrm>
          <a:off x="225057" y="697993"/>
          <a:ext cx="8723000" cy="5148100"/>
        </p:xfrm>
        <a:graphic>
          <a:graphicData uri="http://schemas.openxmlformats.org/drawingml/2006/table">
            <a:tbl>
              <a:tblPr firstRow="1" firstCol="1" bandRow="1"/>
              <a:tblGrid>
                <a:gridCol w="1690708">
                  <a:extLst>
                    <a:ext uri="{9D8B030D-6E8A-4147-A177-3AD203B41FA5}">
                      <a16:colId xmlns:a16="http://schemas.microsoft.com/office/drawing/2014/main" val="1306420258"/>
                    </a:ext>
                  </a:extLst>
                </a:gridCol>
                <a:gridCol w="666734">
                  <a:extLst>
                    <a:ext uri="{9D8B030D-6E8A-4147-A177-3AD203B41FA5}">
                      <a16:colId xmlns:a16="http://schemas.microsoft.com/office/drawing/2014/main" val="3532977160"/>
                    </a:ext>
                  </a:extLst>
                </a:gridCol>
                <a:gridCol w="617607">
                  <a:extLst>
                    <a:ext uri="{9D8B030D-6E8A-4147-A177-3AD203B41FA5}">
                      <a16:colId xmlns:a16="http://schemas.microsoft.com/office/drawing/2014/main" val="2877444474"/>
                    </a:ext>
                  </a:extLst>
                </a:gridCol>
                <a:gridCol w="750954">
                  <a:extLst>
                    <a:ext uri="{9D8B030D-6E8A-4147-A177-3AD203B41FA5}">
                      <a16:colId xmlns:a16="http://schemas.microsoft.com/office/drawing/2014/main" val="3847496687"/>
                    </a:ext>
                  </a:extLst>
                </a:gridCol>
                <a:gridCol w="788891">
                  <a:extLst>
                    <a:ext uri="{9D8B030D-6E8A-4147-A177-3AD203B41FA5}">
                      <a16:colId xmlns:a16="http://schemas.microsoft.com/office/drawing/2014/main" val="2963888268"/>
                    </a:ext>
                  </a:extLst>
                </a:gridCol>
                <a:gridCol w="4208106">
                  <a:extLst>
                    <a:ext uri="{9D8B030D-6E8A-4147-A177-3AD203B41FA5}">
                      <a16:colId xmlns:a16="http://schemas.microsoft.com/office/drawing/2014/main" val="784375321"/>
                    </a:ext>
                  </a:extLst>
                </a:gridCol>
              </a:tblGrid>
              <a:tr h="769357">
                <a:tc>
                  <a:txBody>
                    <a:bodyPr/>
                    <a:lstStyle/>
                    <a:p>
                      <a:pPr algn="ctr">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Project Name</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Allocated Budget</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Actual Exp.</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Adjustment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Reallocation</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Reason for adjustment</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04879643"/>
                  </a:ext>
                </a:extLst>
              </a:tr>
              <a:tr h="457598">
                <a:tc>
                  <a:txBody>
                    <a:bodyPr/>
                    <a:lstStyle/>
                    <a:p>
                      <a:pPr algn="l" fontAlgn="b"/>
                      <a:r>
                        <a:rPr lang="en-US" sz="1200" b="0" i="0" u="none" strike="noStrike" dirty="0">
                          <a:solidFill>
                            <a:srgbClr val="000000"/>
                          </a:solidFill>
                          <a:effectLst/>
                          <a:latin typeface="Arial Narrow" panose="020B0606020202030204" pitchFamily="34" charset="0"/>
                        </a:rPr>
                        <a:t>Meyerton Waste Water Treatment Works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50 000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812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mn-cs"/>
                        </a:rPr>
                        <a:t> (20 000)</a:t>
                      </a:r>
                      <a:endParaRPr lang="en-US" sz="1200" b="0" i="0" u="none" strike="noStrike" kern="1200" dirty="0">
                        <a:solidFill>
                          <a:srgbClr val="000000"/>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30 000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indent="0" algn="just" defTabSz="422041" rtl="0" eaLnBrk="1" latinLnBrk="0" hangingPunct="1">
                        <a:lnSpc>
                          <a:spcPct val="115000"/>
                        </a:lnSpc>
                        <a:spcBef>
                          <a:spcPts val="0"/>
                        </a:spcBef>
                        <a:spcAft>
                          <a:spcPts val="1000"/>
                        </a:spcAft>
                        <a:buFont typeface="Arial" panose="020B0604020202020204" pitchFamily="34" charset="0"/>
                        <a:buNone/>
                        <a:defRPr/>
                      </a:pPr>
                      <a:r>
                        <a:rPr lang="en-GB" sz="1200" kern="12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project was put on hold at 96% due to contractor liquidation. Procurement of Civil contractors underway for the remaining works and complete the project. </a:t>
                      </a:r>
                      <a:endParaRPr lang="en-ZA" sz="1200" kern="1200" dirty="0">
                        <a:solidFill>
                          <a:schemeClr val="tx1"/>
                        </a:solidFill>
                        <a:effectLst/>
                        <a:latin typeface="Arial Narrow" panose="020B0606020202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158425"/>
                  </a:ext>
                </a:extLst>
              </a:tr>
              <a:tr h="457598">
                <a:tc>
                  <a:txBody>
                    <a:bodyPr/>
                    <a:lstStyle/>
                    <a:p>
                      <a:pPr algn="l" fontAlgn="b"/>
                      <a:r>
                        <a:rPr lang="en-ZA" sz="1200" b="0" i="0" u="none" strike="noStrike" dirty="0">
                          <a:solidFill>
                            <a:srgbClr val="000000"/>
                          </a:solidFill>
                          <a:effectLst/>
                          <a:latin typeface="Arial Narrow" panose="020B0606020202030204" pitchFamily="34" charset="0"/>
                        </a:rPr>
                        <a:t>Vaal River System Intervention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400 000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78 973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mn-cs"/>
                        </a:rPr>
                        <a:t> 120 000 </a:t>
                      </a:r>
                      <a:endParaRPr lang="en-US" sz="1200" b="0" i="0" u="none" strike="noStrike" kern="1200" dirty="0">
                        <a:solidFill>
                          <a:srgbClr val="000000"/>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520 000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1" indent="0" algn="just" defTabSz="422041" rtl="0" eaLnBrk="1" fontAlgn="auto" latinLnBrk="0" hangingPunct="1">
                        <a:lnSpc>
                          <a:spcPct val="115000"/>
                        </a:lnSpc>
                        <a:spcBef>
                          <a:spcPts val="0"/>
                        </a:spcBef>
                        <a:spcAft>
                          <a:spcPts val="1000"/>
                        </a:spcAft>
                        <a:buClrTx/>
                        <a:buSzTx/>
                        <a:buFont typeface="Arial" panose="020B0604020202020204" pitchFamily="34" charset="0"/>
                        <a:buNone/>
                        <a:tabLst/>
                        <a:defRPr/>
                      </a:pPr>
                      <a:r>
                        <a:rPr lang="en-US" sz="1200" kern="1200" dirty="0">
                          <a:solidFill>
                            <a:srgbClr val="000000"/>
                          </a:solidFill>
                          <a:effectLst/>
                          <a:latin typeface="Arial Narrow" panose="020B0606020202030204" pitchFamily="34" charset="0"/>
                          <a:cs typeface="Arial" panose="020B0604020202020204" pitchFamily="34" charset="0"/>
                        </a:rPr>
                        <a:t>The Emfuleni Section 63 Directive is being implemented by Rand Water with an estimated refurbishment cost of R655.960 million in the 2022/23 financial year. Work packages totaling R223.712 million issued.</a:t>
                      </a:r>
                      <a:endParaRPr lang="en-ZA" sz="1200" kern="1200" dirty="0">
                        <a:solidFill>
                          <a:srgbClr val="000000"/>
                        </a:solidFill>
                        <a:effectLst/>
                        <a:latin typeface="Arial Narrow" panose="020B0606020202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651394"/>
                  </a:ext>
                </a:extLst>
              </a:tr>
              <a:tr h="613478">
                <a:tc>
                  <a:txBody>
                    <a:bodyPr/>
                    <a:lstStyle/>
                    <a:p>
                      <a:pPr algn="l" fontAlgn="b"/>
                      <a:r>
                        <a:rPr lang="en-US" sz="1200" b="0" i="0" u="none" strike="noStrike" dirty="0">
                          <a:solidFill>
                            <a:srgbClr val="000000"/>
                          </a:solidFill>
                          <a:effectLst/>
                          <a:latin typeface="Arial Narrow" panose="020B0606020202030204" pitchFamily="34" charset="0"/>
                        </a:rPr>
                        <a:t>Sedibeng Regional Waste Water Treatment Works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69 410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10 422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mn-cs"/>
                        </a:rPr>
                        <a:t> (30 000)</a:t>
                      </a:r>
                      <a:endParaRPr lang="en-US" sz="1200" b="0" i="0" u="none" strike="noStrike" kern="1200" dirty="0">
                        <a:solidFill>
                          <a:srgbClr val="000000"/>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39 410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1" indent="0" algn="just" defTabSz="422041" rtl="0" eaLnBrk="1" fontAlgn="auto" latinLnBrk="0" hangingPunct="1">
                        <a:lnSpc>
                          <a:spcPct val="115000"/>
                        </a:lnSpc>
                        <a:spcBef>
                          <a:spcPts val="0"/>
                        </a:spcBef>
                        <a:spcAft>
                          <a:spcPts val="1000"/>
                        </a:spcAft>
                        <a:buClrTx/>
                        <a:buSzTx/>
                        <a:buFont typeface="Arial" panose="020B0604020202020204" pitchFamily="34" charset="0"/>
                        <a:buNone/>
                        <a:tabLst/>
                        <a:defRPr/>
                      </a:pPr>
                      <a:r>
                        <a:rPr lang="en-GB" sz="12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The designs for the project Leeukuil and Rietspruit waste water treatment plants have been concluded. Module 7 designs concluded. Implementation readiness processes underway.</a:t>
                      </a:r>
                      <a:endParaRPr lang="en-ZA" sz="1200" dirty="0">
                        <a:effectLst/>
                        <a:latin typeface="Arial Narrow" panose="020B0606020202030204" pitchFamily="34" charset="0"/>
                        <a:ea typeface="Times New Roman" panose="02020603050405020304" pitchFamily="18"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421528"/>
                  </a:ext>
                </a:extLst>
              </a:tr>
              <a:tr h="457598">
                <a:tc>
                  <a:txBody>
                    <a:bodyPr/>
                    <a:lstStyle/>
                    <a:p>
                      <a:pPr algn="l" fontAlgn="b"/>
                      <a:r>
                        <a:rPr lang="en-US" sz="1200" b="0" i="0" u="none" strike="noStrike" dirty="0" err="1">
                          <a:solidFill>
                            <a:srgbClr val="000000"/>
                          </a:solidFill>
                          <a:effectLst/>
                          <a:latin typeface="Arial Narrow" panose="020B0606020202030204" pitchFamily="34" charset="0"/>
                        </a:rPr>
                        <a:t>Sebokeng</a:t>
                      </a:r>
                      <a:r>
                        <a:rPr lang="en-US" sz="1200" b="0" i="0" u="none" strike="noStrike" dirty="0">
                          <a:solidFill>
                            <a:srgbClr val="000000"/>
                          </a:solidFill>
                          <a:effectLst/>
                          <a:latin typeface="Arial Narrow" panose="020B0606020202030204" pitchFamily="34" charset="0"/>
                        </a:rPr>
                        <a:t> Wastewater Treatment Works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50 000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29 789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mn-cs"/>
                        </a:rPr>
                        <a:t> (5 000)</a:t>
                      </a:r>
                      <a:endParaRPr lang="en-US" sz="1200" b="0" i="0" u="none" strike="noStrike" kern="1200" dirty="0">
                        <a:solidFill>
                          <a:srgbClr val="000000"/>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45 000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1" indent="0" algn="just" defTabSz="422041" rtl="0" eaLnBrk="1" fontAlgn="auto" latinLnBrk="0" hangingPunct="1">
                        <a:lnSpc>
                          <a:spcPct val="115000"/>
                        </a:lnSpc>
                        <a:spcBef>
                          <a:spcPts val="0"/>
                        </a:spcBef>
                        <a:spcAft>
                          <a:spcPts val="1000"/>
                        </a:spcAft>
                        <a:buClrTx/>
                        <a:buSzTx/>
                        <a:buFont typeface="Arial" panose="020B0604020202020204" pitchFamily="34" charset="0"/>
                        <a:buNone/>
                        <a:tabLst/>
                        <a:defRPr/>
                      </a:pPr>
                      <a:r>
                        <a:rPr lang="en-GB" sz="12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Budget provision for the project implementation readiness and settlement of outstanding Rand Water invoices. </a:t>
                      </a:r>
                      <a:endParaRPr lang="en-ZA" sz="1200" kern="12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281320"/>
                  </a:ext>
                </a:extLst>
              </a:tr>
              <a:tr h="457598">
                <a:tc>
                  <a:txBody>
                    <a:bodyPr/>
                    <a:lstStyle/>
                    <a:p>
                      <a:pPr algn="l" fontAlgn="b"/>
                      <a:r>
                        <a:rPr lang="en-ZA" sz="1200" b="0" i="0" u="none" strike="noStrike" dirty="0">
                          <a:solidFill>
                            <a:srgbClr val="000000"/>
                          </a:solidFill>
                          <a:effectLst/>
                          <a:latin typeface="Arial Narrow" panose="020B0606020202030204" pitchFamily="34" charset="0"/>
                        </a:rPr>
                        <a:t>Westonaria Regional Bulk Sanitation (Zuurbekom)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60 000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mn-cs"/>
                        </a:rPr>
                        <a:t> (60 000)</a:t>
                      </a:r>
                      <a:endParaRPr lang="en-US" sz="1200" b="0" i="0" u="none" strike="noStrike" kern="1200" dirty="0">
                        <a:solidFill>
                          <a:srgbClr val="000000"/>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1" indent="0" algn="just" defTabSz="422041" rtl="0" eaLnBrk="1" fontAlgn="auto" latinLnBrk="0" hangingPunct="1">
                        <a:lnSpc>
                          <a:spcPct val="115000"/>
                        </a:lnSpc>
                        <a:spcBef>
                          <a:spcPts val="0"/>
                        </a:spcBef>
                        <a:spcAft>
                          <a:spcPts val="1000"/>
                        </a:spcAft>
                        <a:buClrTx/>
                        <a:buSzTx/>
                        <a:buFont typeface="Arial" panose="020B0604020202020204" pitchFamily="34" charset="0"/>
                        <a:buNone/>
                        <a:tabLst/>
                        <a:defRPr/>
                      </a:pPr>
                      <a:r>
                        <a:rPr lang="en-US" sz="1200" kern="1200" noProof="0" dirty="0">
                          <a:solidFill>
                            <a:srgbClr val="000000"/>
                          </a:solidFill>
                          <a:effectLst/>
                          <a:latin typeface="Arial Narrow" panose="020B0606020202030204" pitchFamily="34" charset="0"/>
                          <a:ea typeface="+mn-ea"/>
                          <a:cs typeface="Arial" panose="020B0604020202020204" pitchFamily="34" charset="0"/>
                        </a:rPr>
                        <a:t>Process of updating Implementation Readiness Studies has begun and Municipality has been engaged to ensure that the project is still feasible for  implementation. </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217023"/>
                  </a:ext>
                </a:extLst>
              </a:tr>
              <a:tr h="613478">
                <a:tc>
                  <a:txBody>
                    <a:bodyPr/>
                    <a:lstStyle/>
                    <a:p>
                      <a:pPr algn="l" fontAlgn="b"/>
                      <a:r>
                        <a:rPr lang="en-US" sz="1200" b="0" i="0" u="none" strike="noStrike" dirty="0">
                          <a:solidFill>
                            <a:srgbClr val="000000"/>
                          </a:solidFill>
                          <a:effectLst/>
                          <a:latin typeface="Arial Narrow" panose="020B0606020202030204" pitchFamily="34" charset="0"/>
                        </a:rPr>
                        <a:t>Rothdene pump station and rising main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10 000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13 122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mn-cs"/>
                        </a:rPr>
                        <a:t> 25 000 </a:t>
                      </a:r>
                      <a:endParaRPr lang="en-US" sz="1200" b="0" i="0" u="none" strike="noStrike" kern="1200" dirty="0">
                        <a:solidFill>
                          <a:srgbClr val="000000"/>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35 000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indent="0" algn="just" defTabSz="422041" rtl="0" eaLnBrk="1" latinLnBrk="0" hangingPunct="1">
                        <a:lnSpc>
                          <a:spcPct val="115000"/>
                        </a:lnSpc>
                        <a:spcBef>
                          <a:spcPts val="0"/>
                        </a:spcBef>
                        <a:spcAft>
                          <a:spcPts val="1000"/>
                        </a:spcAft>
                        <a:buFont typeface="Arial" panose="020B0604020202020204" pitchFamily="34" charset="0"/>
                        <a:buNone/>
                        <a:defRPr/>
                      </a:pPr>
                      <a:r>
                        <a:rPr lang="en-GB" sz="1200" kern="12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project is at 96% complete and expected to be completed in the current financial year. Funding allocated for the completion of the remaining works.</a:t>
                      </a:r>
                      <a:endParaRPr lang="en-ZA" sz="12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72714"/>
                  </a:ext>
                </a:extLst>
              </a:tr>
              <a:tr h="457598">
                <a:tc>
                  <a:txBody>
                    <a:bodyPr/>
                    <a:lstStyle/>
                    <a:p>
                      <a:pPr algn="l" fontAlgn="b"/>
                      <a:r>
                        <a:rPr lang="en-US" sz="1200" b="0" i="0" u="none" strike="noStrike" dirty="0">
                          <a:solidFill>
                            <a:srgbClr val="000000"/>
                          </a:solidFill>
                          <a:effectLst/>
                          <a:latin typeface="Arial Narrow" panose="020B0606020202030204" pitchFamily="34" charset="0"/>
                        </a:rPr>
                        <a:t>Mohlakeng pump station and sewer outfall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30 000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mn-cs"/>
                        </a:rPr>
                        <a:t> (30 000)</a:t>
                      </a:r>
                      <a:endParaRPr lang="en-US" sz="1200" b="0" i="0" u="none" strike="noStrike" kern="1200" dirty="0">
                        <a:solidFill>
                          <a:srgbClr val="000000"/>
                        </a:solidFill>
                        <a:effectLst/>
                        <a:latin typeface="Arial Narrow" panose="020B060602020203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1" indent="0" algn="just" defTabSz="422041" rtl="0" eaLnBrk="1" fontAlgn="auto" latinLnBrk="0" hangingPunct="1">
                        <a:lnSpc>
                          <a:spcPct val="115000"/>
                        </a:lnSpc>
                        <a:spcBef>
                          <a:spcPts val="0"/>
                        </a:spcBef>
                        <a:spcAft>
                          <a:spcPts val="1000"/>
                        </a:spcAft>
                        <a:buClrTx/>
                        <a:buSzTx/>
                        <a:buFont typeface="Arial" panose="020B0604020202020204" pitchFamily="34" charset="0"/>
                        <a:buNone/>
                        <a:tabLst/>
                        <a:defRPr/>
                      </a:pPr>
                      <a:r>
                        <a:rPr lang="en-US" sz="1200" kern="1200" noProof="0" dirty="0">
                          <a:solidFill>
                            <a:srgbClr val="000000"/>
                          </a:solidFill>
                          <a:effectLst/>
                          <a:latin typeface="Arial Narrow" panose="020B0606020202030204" pitchFamily="34" charset="0"/>
                          <a:ea typeface="+mn-ea"/>
                          <a:cs typeface="Arial" panose="020B0604020202020204" pitchFamily="34" charset="0"/>
                        </a:rPr>
                        <a:t>Process of updating Implementation Readiness Studies has begun and Municipality has been engaged to ensure that the project is still feasible for  implementation. </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327217"/>
                  </a:ext>
                </a:extLst>
              </a:tr>
              <a:tr h="160817">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Sub Total</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n-GB" sz="1200" b="1" i="0" u="none" strike="noStrike" dirty="0">
                          <a:solidFill>
                            <a:srgbClr val="000000"/>
                          </a:solidFill>
                          <a:effectLst/>
                          <a:latin typeface="Arial Narrow" panose="020B0606020202030204" pitchFamily="34" charset="0"/>
                        </a:rPr>
                        <a:t>669 410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n-ZA" sz="1200" b="1" i="0" u="none" strike="noStrike" dirty="0">
                          <a:solidFill>
                            <a:srgbClr val="000000"/>
                          </a:solidFill>
                          <a:effectLst/>
                          <a:latin typeface="Arial Narrow" panose="020B0606020202030204" pitchFamily="34" charset="0"/>
                        </a:rPr>
                        <a:t>133 118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n-ZA" sz="1200" b="1" i="0" u="none" strike="noStrike" dirty="0">
                          <a:solidFill>
                            <a:srgbClr val="000000"/>
                          </a:solidFill>
                          <a:effectLst/>
                          <a:latin typeface="Arial Narrow" panose="020B0606020202030204" pitchFamily="34" charset="0"/>
                        </a:rPr>
                        <a:t>669 410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93398350"/>
                  </a:ext>
                </a:extLst>
              </a:tr>
            </a:tbl>
          </a:graphicData>
        </a:graphic>
      </p:graphicFrame>
    </p:spTree>
    <p:extLst>
      <p:ext uri="{BB962C8B-B14F-4D97-AF65-F5344CB8AC3E}">
        <p14:creationId xmlns:p14="http://schemas.microsoft.com/office/powerpoint/2010/main" val="1973110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 y="-79613"/>
            <a:ext cx="9144000" cy="281068"/>
          </a:xfrm>
          <a:noFill/>
          <a:ln>
            <a:noFill/>
          </a:ln>
        </p:spPr>
        <p:style>
          <a:lnRef idx="2">
            <a:schemeClr val="dk1"/>
          </a:lnRef>
          <a:fillRef idx="1">
            <a:schemeClr val="lt1"/>
          </a:fillRef>
          <a:effectRef idx="0">
            <a:schemeClr val="dk1"/>
          </a:effectRef>
          <a:fontRef idx="minor">
            <a:schemeClr val="dk1"/>
          </a:fontRef>
        </p:style>
        <p:txBody>
          <a:bodyPr/>
          <a:lstStyle/>
          <a:p>
            <a:r>
              <a:rPr lang="en-US" dirty="0">
                <a:solidFill>
                  <a:schemeClr val="tx1"/>
                </a:solidFill>
                <a:ea typeface="ＭＳ Ｐゴシック" charset="0"/>
              </a:rPr>
              <a:t>Limpopo Province RBIG Schedule 6B Budget Reprioritisation </a:t>
            </a:r>
            <a:endParaRPr lang="en-ZA" dirty="0">
              <a:solidFill>
                <a:schemeClr val="tx1"/>
              </a:solidFill>
            </a:endParaRPr>
          </a:p>
        </p:txBody>
      </p:sp>
      <p:sp>
        <p:nvSpPr>
          <p:cNvPr id="4" name="Slide Number Placeholder 3"/>
          <p:cNvSpPr>
            <a:spLocks noGrp="1"/>
          </p:cNvSpPr>
          <p:nvPr>
            <p:ph type="sldNum" sz="quarter" idx="12"/>
          </p:nvPr>
        </p:nvSpPr>
        <p:spPr/>
        <p:txBody>
          <a:bodyPr/>
          <a:lstStyle/>
          <a:p>
            <a:pPr>
              <a:defRPr/>
            </a:pPr>
            <a:fld id="{6E6B949B-FF25-4512-A6F3-1B8E765DDD27}" type="slidenum">
              <a:rPr lang="en-US" altLang="en-US">
                <a:solidFill>
                  <a:prstClr val="black"/>
                </a:solidFill>
                <a:ea typeface="ＭＳ Ｐゴシック" pitchFamily="34" charset="-128"/>
              </a:rPr>
              <a:pPr>
                <a:defRPr/>
              </a:pPr>
              <a:t>42</a:t>
            </a:fld>
            <a:endParaRPr lang="en-US" altLang="en-US" dirty="0">
              <a:solidFill>
                <a:prstClr val="black"/>
              </a:solidFill>
              <a:ea typeface="ＭＳ Ｐゴシック" pitchFamily="34" charset="-128"/>
            </a:endParaRPr>
          </a:p>
        </p:txBody>
      </p:sp>
      <p:graphicFrame>
        <p:nvGraphicFramePr>
          <p:cNvPr id="3" name="Table 2">
            <a:extLst>
              <a:ext uri="{FF2B5EF4-FFF2-40B4-BE49-F238E27FC236}">
                <a16:creationId xmlns:a16="http://schemas.microsoft.com/office/drawing/2014/main" id="{E819DEDE-D115-46E5-9F8F-A7200606D0AA}"/>
              </a:ext>
            </a:extLst>
          </p:cNvPr>
          <p:cNvGraphicFramePr>
            <a:graphicFrameLocks noGrp="1"/>
          </p:cNvGraphicFramePr>
          <p:nvPr>
            <p:extLst>
              <p:ext uri="{D42A27DB-BD31-4B8C-83A1-F6EECF244321}">
                <p14:modId xmlns:p14="http://schemas.microsoft.com/office/powerpoint/2010/main" val="675429349"/>
              </p:ext>
            </p:extLst>
          </p:nvPr>
        </p:nvGraphicFramePr>
        <p:xfrm>
          <a:off x="72389" y="347725"/>
          <a:ext cx="9014461" cy="5858248"/>
        </p:xfrm>
        <a:graphic>
          <a:graphicData uri="http://schemas.openxmlformats.org/drawingml/2006/table">
            <a:tbl>
              <a:tblPr firstRow="1" firstCol="1" bandRow="1"/>
              <a:tblGrid>
                <a:gridCol w="1645920">
                  <a:extLst>
                    <a:ext uri="{9D8B030D-6E8A-4147-A177-3AD203B41FA5}">
                      <a16:colId xmlns:a16="http://schemas.microsoft.com/office/drawing/2014/main" val="1306420258"/>
                    </a:ext>
                  </a:extLst>
                </a:gridCol>
                <a:gridCol w="655320">
                  <a:extLst>
                    <a:ext uri="{9D8B030D-6E8A-4147-A177-3AD203B41FA5}">
                      <a16:colId xmlns:a16="http://schemas.microsoft.com/office/drawing/2014/main" val="3532977160"/>
                    </a:ext>
                  </a:extLst>
                </a:gridCol>
                <a:gridCol w="617220">
                  <a:extLst>
                    <a:ext uri="{9D8B030D-6E8A-4147-A177-3AD203B41FA5}">
                      <a16:colId xmlns:a16="http://schemas.microsoft.com/office/drawing/2014/main" val="2877444474"/>
                    </a:ext>
                  </a:extLst>
                </a:gridCol>
                <a:gridCol w="769620">
                  <a:extLst>
                    <a:ext uri="{9D8B030D-6E8A-4147-A177-3AD203B41FA5}">
                      <a16:colId xmlns:a16="http://schemas.microsoft.com/office/drawing/2014/main" val="3847496687"/>
                    </a:ext>
                  </a:extLst>
                </a:gridCol>
                <a:gridCol w="746760">
                  <a:extLst>
                    <a:ext uri="{9D8B030D-6E8A-4147-A177-3AD203B41FA5}">
                      <a16:colId xmlns:a16="http://schemas.microsoft.com/office/drawing/2014/main" val="2963888268"/>
                    </a:ext>
                  </a:extLst>
                </a:gridCol>
                <a:gridCol w="4579621">
                  <a:extLst>
                    <a:ext uri="{9D8B030D-6E8A-4147-A177-3AD203B41FA5}">
                      <a16:colId xmlns:a16="http://schemas.microsoft.com/office/drawing/2014/main" val="784375321"/>
                    </a:ext>
                  </a:extLst>
                </a:gridCol>
              </a:tblGrid>
              <a:tr h="769357">
                <a:tc>
                  <a:txBody>
                    <a:bodyPr/>
                    <a:lstStyle/>
                    <a:p>
                      <a:pPr algn="ctr">
                        <a:lnSpc>
                          <a:spcPct val="115000"/>
                        </a:lnSpc>
                        <a:spcAft>
                          <a:spcPts val="1000"/>
                        </a:spcAft>
                      </a:pPr>
                      <a:r>
                        <a:rPr lang="en-ZA" sz="1100" b="1" dirty="0">
                          <a:effectLst/>
                          <a:latin typeface="Arial Narrow" panose="020B0606020202030204" pitchFamily="34" charset="0"/>
                          <a:ea typeface="Times New Roman" panose="02020603050405020304" pitchFamily="18" charset="0"/>
                          <a:cs typeface="Arial" panose="020B0604020202020204" pitchFamily="34" charset="0"/>
                        </a:rPr>
                        <a:t>Project Name</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Allocated Budget</a:t>
                      </a:r>
                      <a:b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
                      <a:b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Actual Exp.</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p>
                      <a:pPr algn="l">
                        <a:lnSpc>
                          <a:spcPct val="150000"/>
                        </a:lnSpc>
                        <a:spcAft>
                          <a:spcPts val="1000"/>
                        </a:spcAft>
                      </a:pP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Adjustment </a:t>
                      </a:r>
                      <a:b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
                      <a:b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50000"/>
                        </a:lnSpc>
                        <a:spcAft>
                          <a:spcPts val="1000"/>
                        </a:spcAft>
                      </a:pP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Reallocation</a:t>
                      </a:r>
                      <a:b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a:lnSpc>
                          <a:spcPct val="115000"/>
                        </a:lnSpc>
                        <a:spcAft>
                          <a:spcPts val="1000"/>
                        </a:spcAft>
                      </a:pP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Reason for adjustment</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04879643"/>
                  </a:ext>
                </a:extLst>
              </a:tr>
              <a:tr h="457598">
                <a:tc>
                  <a:txBody>
                    <a:bodyPr/>
                    <a:lstStyle/>
                    <a:p>
                      <a:pPr algn="l">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Giyani BWS Drought Relief (Nandoni to Ntsami)</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65 000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41 437</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75 000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140 000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Acceleration to complete the project by the end of financial year or first quarter of 2023/24. There are invoices at hand to the value of R25 million.</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158425"/>
                  </a:ext>
                </a:extLst>
              </a:tr>
              <a:tr h="457598">
                <a:tc>
                  <a:txBody>
                    <a:bodyPr/>
                    <a:lstStyle/>
                    <a:p>
                      <a:pPr algn="l">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Giyani Water Services RM08</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313 960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60 193</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(100 960)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213 000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Project on hold and likely to underspend  the local business forum closed the site due to dispute over new security contract. This matter is receiving attention to ensure speedy resolution.</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651394"/>
                  </a:ext>
                </a:extLst>
              </a:tr>
              <a:tr h="613478">
                <a:tc>
                  <a:txBody>
                    <a:bodyPr/>
                    <a:lstStyle/>
                    <a:p>
                      <a:pPr algn="l">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Mametja Sekororo Bulk Water Supply</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38 896</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5 892</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(9 903)</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28 993</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First phase of the project is expected to be completed by end of third quarter. Second phase is expected to start in fourth quarter upon approval of IRS and the budget will be adjusted then in line with the implementation plan.</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421528"/>
                  </a:ext>
                </a:extLst>
              </a:tr>
              <a:tr h="457598">
                <a:tc>
                  <a:txBody>
                    <a:bodyPr/>
                    <a:lstStyle/>
                    <a:p>
                      <a:pPr algn="l">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Sinthumule Kutama Bulk Water Augmentation (including Luvuvhu)</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50 000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13 757</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20 000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70 000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Acceleration to complete the project by March 2023</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281320"/>
                  </a:ext>
                </a:extLst>
              </a:tr>
              <a:tr h="457598">
                <a:tc>
                  <a:txBody>
                    <a:bodyPr/>
                    <a:lstStyle/>
                    <a:p>
                      <a:pPr algn="l">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Mogalakwena Bulk Water Scheme</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40 000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28 287</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40 000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80 000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New contracts expected to commission the completed phase 1 of the project. Acceleration plan developed to expedite progress on the existing contracts.</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217023"/>
                  </a:ext>
                </a:extLst>
              </a:tr>
              <a:tr h="613478">
                <a:tc>
                  <a:txBody>
                    <a:bodyPr/>
                    <a:lstStyle/>
                    <a:p>
                      <a:pPr algn="l">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Moutse Bulk Water Scheme</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30 000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70 799</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100 799</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Variation order approved and SLA signed between Sekhukhune DM and DWS construction to complete and commission project 1. There are outstanding claims for P&amp;Gs of DWS construction by the time project was on hold. </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72714"/>
                  </a:ext>
                </a:extLst>
              </a:tr>
              <a:tr h="457598">
                <a:tc>
                  <a:txBody>
                    <a:bodyPr/>
                    <a:lstStyle/>
                    <a:p>
                      <a:pPr algn="l">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Nebo Bulk Water Scheme</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40 000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40 000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Project on hold due to outstanding variation order approval that is beyond 20%. Sekhukhune DM engaged National Treasury and was processing the variation order for approval. This variation order is being finalised.</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132545"/>
                  </a:ext>
                </a:extLst>
              </a:tr>
              <a:tr h="613478">
                <a:tc>
                  <a:txBody>
                    <a:bodyPr/>
                    <a:lstStyle/>
                    <a:p>
                      <a:pPr algn="l">
                        <a:lnSpc>
                          <a:spcPct val="115000"/>
                        </a:lnSpc>
                        <a:spcAft>
                          <a:spcPts val="1000"/>
                        </a:spcAft>
                      </a:pPr>
                      <a:r>
                        <a:rPr lang="nl-NL" sz="1100">
                          <a:effectLst/>
                          <a:latin typeface="Arial Narrow" panose="020B0606020202030204" pitchFamily="34" charset="0"/>
                          <a:ea typeface="Times New Roman" panose="02020603050405020304" pitchFamily="18" charset="0"/>
                          <a:cs typeface="Arial" panose="020B0604020202020204" pitchFamily="34" charset="0"/>
                        </a:rPr>
                        <a:t>Mooihoek/Tubatse Bulk Water Scheme</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60 000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3 889</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(15 885)</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44 115</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Under performing contractor for Phase 4G1.1 terminated.  Sekhukhune DM in the process of appointing new contractor to complete the scope. The contractor for phase 4G1.2 appointed subcontractor to assist in expediting progress on site.</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3472821"/>
                  </a:ext>
                </a:extLst>
              </a:tr>
              <a:tr h="457598">
                <a:tc>
                  <a:txBody>
                    <a:bodyPr/>
                    <a:lstStyle/>
                    <a:p>
                      <a:pPr algn="l">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Babanana pipeline</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170 000</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3 455</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(79 051)</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100" dirty="0">
                          <a:effectLst/>
                          <a:latin typeface="Arial Narrow" panose="020B0606020202030204" pitchFamily="34" charset="0"/>
                          <a:ea typeface="Calibri" panose="020F0502020204030204" pitchFamily="34" charset="0"/>
                          <a:cs typeface="Arial" panose="020B0604020202020204" pitchFamily="34" charset="0"/>
                        </a:rPr>
                        <a:t>90 949</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ZA" sz="1100" dirty="0">
                          <a:effectLst/>
                          <a:latin typeface="Arial Narrow" panose="020B0606020202030204" pitchFamily="34" charset="0"/>
                          <a:ea typeface="Times New Roman" panose="02020603050405020304" pitchFamily="18" charset="0"/>
                          <a:cs typeface="Arial" panose="020B0604020202020204" pitchFamily="34" charset="0"/>
                        </a:rPr>
                        <a:t>2 subcontractors appointed to assist DWS construction and expedite the project progress. The new contractors are expected to resume site by October 2022. </a:t>
                      </a:r>
                      <a:endParaRPr lang="en-ZA" sz="11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327217"/>
                  </a:ext>
                </a:extLst>
              </a:tr>
              <a:tr h="160817">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Sub Total</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807 856</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156 910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a:lnSpc>
                          <a:spcPct val="115000"/>
                        </a:lnSpc>
                        <a:spcAft>
                          <a:spcPts val="1000"/>
                        </a:spcAft>
                      </a:pPr>
                      <a:r>
                        <a:rPr lang="en-ZA" sz="12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807 856</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93398350"/>
                  </a:ext>
                </a:extLst>
              </a:tr>
            </a:tbl>
          </a:graphicData>
        </a:graphic>
      </p:graphicFrame>
    </p:spTree>
    <p:extLst>
      <p:ext uri="{BB962C8B-B14F-4D97-AF65-F5344CB8AC3E}">
        <p14:creationId xmlns:p14="http://schemas.microsoft.com/office/powerpoint/2010/main" val="3653841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0632"/>
            <a:ext cx="9144000" cy="281068"/>
          </a:xfrm>
          <a:noFill/>
          <a:ln>
            <a:noFill/>
          </a:ln>
        </p:spPr>
        <p:style>
          <a:lnRef idx="2">
            <a:schemeClr val="dk1"/>
          </a:lnRef>
          <a:fillRef idx="1">
            <a:schemeClr val="lt1"/>
          </a:fillRef>
          <a:effectRef idx="0">
            <a:schemeClr val="dk1"/>
          </a:effectRef>
          <a:fontRef idx="minor">
            <a:schemeClr val="dk1"/>
          </a:fontRef>
        </p:style>
        <p:txBody>
          <a:bodyPr/>
          <a:lstStyle/>
          <a:p>
            <a:r>
              <a:rPr lang="en-US" dirty="0">
                <a:solidFill>
                  <a:schemeClr val="tx1"/>
                </a:solidFill>
                <a:ea typeface="ＭＳ Ｐゴシック" charset="0"/>
              </a:rPr>
              <a:t>Mpumalanga Province RBIG Schedule 6B Budget Reprioritisation </a:t>
            </a:r>
            <a:endParaRPr lang="en-ZA" dirty="0">
              <a:solidFill>
                <a:schemeClr val="tx1"/>
              </a:solidFill>
            </a:endParaRPr>
          </a:p>
        </p:txBody>
      </p:sp>
      <p:sp>
        <p:nvSpPr>
          <p:cNvPr id="4" name="Slide Number Placeholder 3"/>
          <p:cNvSpPr>
            <a:spLocks noGrp="1"/>
          </p:cNvSpPr>
          <p:nvPr>
            <p:ph type="sldNum" sz="quarter" idx="12"/>
          </p:nvPr>
        </p:nvSpPr>
        <p:spPr/>
        <p:txBody>
          <a:bodyPr/>
          <a:lstStyle/>
          <a:p>
            <a:pPr>
              <a:defRPr/>
            </a:pPr>
            <a:fld id="{6E6B949B-FF25-4512-A6F3-1B8E765DDD27}" type="slidenum">
              <a:rPr lang="en-US" altLang="en-US">
                <a:solidFill>
                  <a:prstClr val="black"/>
                </a:solidFill>
                <a:ea typeface="ＭＳ Ｐゴシック" pitchFamily="34" charset="-128"/>
              </a:rPr>
              <a:pPr>
                <a:defRPr/>
              </a:pPr>
              <a:t>43</a:t>
            </a:fld>
            <a:endParaRPr lang="en-US" altLang="en-US" dirty="0">
              <a:solidFill>
                <a:prstClr val="black"/>
              </a:solidFill>
              <a:ea typeface="ＭＳ Ｐゴシック" pitchFamily="34" charset="-128"/>
            </a:endParaRPr>
          </a:p>
        </p:txBody>
      </p:sp>
      <p:graphicFrame>
        <p:nvGraphicFramePr>
          <p:cNvPr id="3" name="Table 2">
            <a:extLst>
              <a:ext uri="{FF2B5EF4-FFF2-40B4-BE49-F238E27FC236}">
                <a16:creationId xmlns:a16="http://schemas.microsoft.com/office/drawing/2014/main" id="{E819DEDE-D115-46E5-9F8F-A7200606D0AA}"/>
              </a:ext>
            </a:extLst>
          </p:cNvPr>
          <p:cNvGraphicFramePr>
            <a:graphicFrameLocks noGrp="1"/>
          </p:cNvGraphicFramePr>
          <p:nvPr>
            <p:extLst>
              <p:ext uri="{D42A27DB-BD31-4B8C-83A1-F6EECF244321}">
                <p14:modId xmlns:p14="http://schemas.microsoft.com/office/powerpoint/2010/main" val="3853477673"/>
              </p:ext>
            </p:extLst>
          </p:nvPr>
        </p:nvGraphicFramePr>
        <p:xfrm>
          <a:off x="121920" y="672606"/>
          <a:ext cx="8900159" cy="5512787"/>
        </p:xfrm>
        <a:graphic>
          <a:graphicData uri="http://schemas.openxmlformats.org/drawingml/2006/table">
            <a:tbl>
              <a:tblPr firstRow="1" firstCol="1" bandRow="1"/>
              <a:tblGrid>
                <a:gridCol w="1688187">
                  <a:extLst>
                    <a:ext uri="{9D8B030D-6E8A-4147-A177-3AD203B41FA5}">
                      <a16:colId xmlns:a16="http://schemas.microsoft.com/office/drawing/2014/main" val="1306420258"/>
                    </a:ext>
                  </a:extLst>
                </a:gridCol>
                <a:gridCol w="793873">
                  <a:extLst>
                    <a:ext uri="{9D8B030D-6E8A-4147-A177-3AD203B41FA5}">
                      <a16:colId xmlns:a16="http://schemas.microsoft.com/office/drawing/2014/main" val="3532977160"/>
                    </a:ext>
                  </a:extLst>
                </a:gridCol>
                <a:gridCol w="961208">
                  <a:extLst>
                    <a:ext uri="{9D8B030D-6E8A-4147-A177-3AD203B41FA5}">
                      <a16:colId xmlns:a16="http://schemas.microsoft.com/office/drawing/2014/main" val="2877444474"/>
                    </a:ext>
                  </a:extLst>
                </a:gridCol>
                <a:gridCol w="969022">
                  <a:extLst>
                    <a:ext uri="{9D8B030D-6E8A-4147-A177-3AD203B41FA5}">
                      <a16:colId xmlns:a16="http://schemas.microsoft.com/office/drawing/2014/main" val="3847496687"/>
                    </a:ext>
                  </a:extLst>
                </a:gridCol>
                <a:gridCol w="1023726">
                  <a:extLst>
                    <a:ext uri="{9D8B030D-6E8A-4147-A177-3AD203B41FA5}">
                      <a16:colId xmlns:a16="http://schemas.microsoft.com/office/drawing/2014/main" val="2963888268"/>
                    </a:ext>
                  </a:extLst>
                </a:gridCol>
                <a:gridCol w="3464143">
                  <a:extLst>
                    <a:ext uri="{9D8B030D-6E8A-4147-A177-3AD203B41FA5}">
                      <a16:colId xmlns:a16="http://schemas.microsoft.com/office/drawing/2014/main" val="784375321"/>
                    </a:ext>
                  </a:extLst>
                </a:gridCol>
              </a:tblGrid>
              <a:tr h="761721">
                <a:tc>
                  <a:txBody>
                    <a:bodyPr/>
                    <a:lstStyle/>
                    <a:p>
                      <a:pPr algn="l">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Project Name</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Allocated Budget</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00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Actual Exp.</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p>
                      <a:pPr algn="l">
                        <a:lnSpc>
                          <a:spcPct val="200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Adjustment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Reallocation</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Reason for adjustment</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04879643"/>
                  </a:ext>
                </a:extLst>
              </a:tr>
              <a:tr h="1022703">
                <a:tc>
                  <a:txBody>
                    <a:bodyPr/>
                    <a:lstStyle/>
                    <a:p>
                      <a:pPr algn="l" fontAlgn="b"/>
                      <a:r>
                        <a:rPr lang="en-GB" sz="1200" b="0" i="0" u="none" strike="noStrike" dirty="0">
                          <a:solidFill>
                            <a:srgbClr val="000000"/>
                          </a:solidFill>
                          <a:effectLst/>
                          <a:latin typeface="Arial Narrow" panose="020B0606020202030204" pitchFamily="34" charset="0"/>
                        </a:rPr>
                        <a:t>Thembisile Water Scheme (Loskop)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140 000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lnSpc>
                          <a:spcPct val="100000"/>
                        </a:lnSpc>
                      </a:pPr>
                      <a:r>
                        <a:rPr lang="en-GB" sz="1200" b="0" i="0" u="none" strike="noStrike" dirty="0">
                          <a:solidFill>
                            <a:srgbClr val="000000"/>
                          </a:solidFill>
                          <a:effectLst/>
                          <a:latin typeface="Arial Narrow" panose="020B0606020202030204" pitchFamily="34" charset="0"/>
                        </a:rPr>
                        <a:t>          5 276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140 000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1" indent="0" algn="l" defTabSz="422041" rtl="0" eaLnBrk="1" latinLnBrk="0" hangingPunct="1">
                        <a:lnSpc>
                          <a:spcPct val="115000"/>
                        </a:lnSpc>
                        <a:spcBef>
                          <a:spcPts val="0"/>
                        </a:spcBef>
                        <a:spcAft>
                          <a:spcPts val="1000"/>
                        </a:spcAft>
                        <a:buFont typeface="Arial" panose="020B0604020202020204" pitchFamily="34" charset="0"/>
                        <a:buNone/>
                        <a:defRPr/>
                      </a:pPr>
                      <a:r>
                        <a:rPr lang="en-ZA" sz="1200" kern="1200" dirty="0">
                          <a:solidFill>
                            <a:schemeClr val="tx1"/>
                          </a:solidFill>
                          <a:effectLst/>
                          <a:latin typeface="Arial Narrow" panose="020B0606020202030204" pitchFamily="34" charset="0"/>
                          <a:cs typeface="Arial" panose="020B0604020202020204" pitchFamily="34" charset="0"/>
                        </a:rPr>
                        <a:t>Three Contractors with a combined value of R1.5 billion have been appointed on 5 September 2022 and construction is expected to commence at the end of September 2022 as contractors are currently busy with contractual obligations such as Surety and Insurances. </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158425"/>
                  </a:ext>
                </a:extLst>
              </a:tr>
              <a:tr h="453056">
                <a:tc>
                  <a:txBody>
                    <a:bodyPr/>
                    <a:lstStyle/>
                    <a:p>
                      <a:pPr algn="l" fontAlgn="b"/>
                      <a:r>
                        <a:rPr lang="en-GB" sz="1200" b="0" i="0" u="none" strike="noStrike" dirty="0">
                          <a:solidFill>
                            <a:srgbClr val="000000"/>
                          </a:solidFill>
                          <a:effectLst/>
                          <a:latin typeface="Arial Narrow" panose="020B0606020202030204" pitchFamily="34" charset="0"/>
                        </a:rPr>
                        <a:t>Western Highveld (Rust de Winter) Bulk Water Scheme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5 000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688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5 000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Feasibility studies in progress.</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651394"/>
                  </a:ext>
                </a:extLst>
              </a:tr>
              <a:tr h="653799">
                <a:tc>
                  <a:txBody>
                    <a:bodyPr/>
                    <a:lstStyle/>
                    <a:p>
                      <a:pPr algn="l" fontAlgn="b"/>
                      <a:r>
                        <a:rPr lang="en-US" sz="1200" b="0" i="0" u="none" strike="noStrike" dirty="0">
                          <a:solidFill>
                            <a:srgbClr val="000000"/>
                          </a:solidFill>
                          <a:effectLst/>
                          <a:latin typeface="Arial Narrow" panose="020B0606020202030204" pitchFamily="34" charset="0"/>
                        </a:rPr>
                        <a:t>Balf/Siyat/Greyl/Willem/Nthor Bulk Water Supply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50 000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71 107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60 000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110 000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Phase 2 3 and 4 are already under construction.</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421528"/>
                  </a:ext>
                </a:extLst>
              </a:tr>
              <a:tr h="453056">
                <a:tc>
                  <a:txBody>
                    <a:bodyPr/>
                    <a:lstStyle/>
                    <a:p>
                      <a:pPr algn="l" fontAlgn="b"/>
                      <a:r>
                        <a:rPr lang="en-GB" sz="1200" b="0" i="0" u="none" strike="noStrike" dirty="0">
                          <a:solidFill>
                            <a:srgbClr val="000000"/>
                          </a:solidFill>
                          <a:effectLst/>
                          <a:latin typeface="Arial Narrow" panose="020B0606020202030204" pitchFamily="34" charset="0"/>
                        </a:rPr>
                        <a:t>Lekwa Waster Services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40 000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(20 000)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20 000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There are delays in the finalisation of the feasibility studies.</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281320"/>
                  </a:ext>
                </a:extLst>
              </a:tr>
              <a:tr h="453056">
                <a:tc>
                  <a:txBody>
                    <a:bodyPr/>
                    <a:lstStyle/>
                    <a:p>
                      <a:pPr algn="l" fontAlgn="b"/>
                      <a:r>
                        <a:rPr lang="en-GB" sz="1200" b="0" i="0" u="none" strike="noStrike" dirty="0">
                          <a:solidFill>
                            <a:srgbClr val="000000"/>
                          </a:solidFill>
                          <a:effectLst/>
                          <a:latin typeface="Arial Narrow" panose="020B0606020202030204" pitchFamily="34" charset="0"/>
                        </a:rPr>
                        <a:t>Amsterdam and Sheepmore Bulk Water Scheme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40 000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1 129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(20 000)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20 000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In the process of finalising WULA and concurrence from Eswatini.</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217023"/>
                  </a:ext>
                </a:extLst>
              </a:tr>
              <a:tr h="607389">
                <a:tc>
                  <a:txBody>
                    <a:bodyPr/>
                    <a:lstStyle/>
                    <a:p>
                      <a:pPr algn="l" fontAlgn="b"/>
                      <a:r>
                        <a:rPr lang="en-GB" sz="1200" b="0" i="0" u="none" strike="noStrike" dirty="0">
                          <a:solidFill>
                            <a:srgbClr val="000000"/>
                          </a:solidFill>
                          <a:effectLst/>
                          <a:latin typeface="Arial Narrow" panose="020B0606020202030204" pitchFamily="34" charset="0"/>
                        </a:rPr>
                        <a:t>Embalenhle Bulk Sewer and WWTW's refurbishment &amp; upgrading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10 000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10 000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Finalising appointment of Gert Sibande District Municipality as and Implementing Agent.</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72714"/>
                  </a:ext>
                </a:extLst>
              </a:tr>
              <a:tr h="453056">
                <a:tc>
                  <a:txBody>
                    <a:bodyPr/>
                    <a:lstStyle/>
                    <a:p>
                      <a:pPr algn="l" fontAlgn="b"/>
                      <a:r>
                        <a:rPr lang="en-GB" sz="1200" b="0" i="0" u="none" strike="noStrike" dirty="0">
                          <a:solidFill>
                            <a:srgbClr val="000000"/>
                          </a:solidFill>
                          <a:effectLst/>
                          <a:latin typeface="Arial Narrow" panose="020B0606020202030204" pitchFamily="34" charset="0"/>
                        </a:rPr>
                        <a:t>Sibange Bulk Water Supply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30 000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             14 503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40 000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Project phases are progressing as scheduled.</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132545"/>
                  </a:ext>
                </a:extLst>
              </a:tr>
              <a:tr h="453056">
                <a:tc>
                  <a:txBody>
                    <a:bodyPr/>
                    <a:lstStyle/>
                    <a:p>
                      <a:pPr algn="l" fontAlgn="b"/>
                      <a:r>
                        <a:rPr lang="en-GB" sz="1200" b="0" i="0" u="none" strike="noStrike" dirty="0">
                          <a:solidFill>
                            <a:srgbClr val="000000"/>
                          </a:solidFill>
                          <a:effectLst/>
                          <a:latin typeface="Arial Narrow" panose="020B0606020202030204" pitchFamily="34" charset="0"/>
                        </a:rPr>
                        <a:t>Driekoppies Upgrading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49 696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200" b="0" i="0" u="none" strike="noStrike" dirty="0">
                          <a:solidFill>
                            <a:srgbClr val="000000"/>
                          </a:solidFill>
                          <a:effectLst/>
                          <a:latin typeface="Arial Narrow" panose="020B0606020202030204" pitchFamily="34" charset="0"/>
                        </a:rPr>
                        <a:t>2 833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(20 000)</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29 696</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n-ZA" sz="1200" dirty="0">
                          <a:effectLst/>
                          <a:latin typeface="Arial Narrow" panose="020B0606020202030204" pitchFamily="34" charset="0"/>
                          <a:ea typeface="Calibri" panose="020F0502020204030204" pitchFamily="34" charset="0"/>
                          <a:cs typeface="Arial" panose="020B0604020202020204" pitchFamily="34" charset="0"/>
                        </a:rPr>
                        <a:t>Poor performance by Contractor. Engagements are underway with the Implementing Agent to resolve the matter.</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327217"/>
                  </a:ext>
                </a:extLst>
              </a:tr>
              <a:tr h="189741">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Sub Total</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GB" sz="1200" b="0" i="0" u="none" strike="noStrike" dirty="0">
                          <a:solidFill>
                            <a:srgbClr val="000000"/>
                          </a:solidFill>
                          <a:effectLst/>
                          <a:latin typeface="Arial Narrow" panose="020B0606020202030204" pitchFamily="34" charset="0"/>
                        </a:rPr>
                        <a:t>364 696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GB" sz="1200" b="0" i="0" u="none" strike="noStrike" dirty="0">
                          <a:solidFill>
                            <a:srgbClr val="000000"/>
                          </a:solidFill>
                          <a:effectLst/>
                          <a:latin typeface="Arial Narrow" panose="020B0606020202030204" pitchFamily="34" charset="0"/>
                        </a:rPr>
                        <a:t>98 892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807 856</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93398350"/>
                  </a:ext>
                </a:extLst>
              </a:tr>
            </a:tbl>
          </a:graphicData>
        </a:graphic>
      </p:graphicFrame>
    </p:spTree>
    <p:extLst>
      <p:ext uri="{BB962C8B-B14F-4D97-AF65-F5344CB8AC3E}">
        <p14:creationId xmlns:p14="http://schemas.microsoft.com/office/powerpoint/2010/main" val="3494771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 y="29779"/>
            <a:ext cx="9144000" cy="281068"/>
          </a:xfrm>
          <a:noFill/>
          <a:ln>
            <a:noFill/>
          </a:ln>
        </p:spPr>
        <p:style>
          <a:lnRef idx="2">
            <a:schemeClr val="dk1"/>
          </a:lnRef>
          <a:fillRef idx="1">
            <a:schemeClr val="lt1"/>
          </a:fillRef>
          <a:effectRef idx="0">
            <a:schemeClr val="dk1"/>
          </a:effectRef>
          <a:fontRef idx="minor">
            <a:schemeClr val="dk1"/>
          </a:fontRef>
        </p:style>
        <p:txBody>
          <a:bodyPr/>
          <a:lstStyle/>
          <a:p>
            <a:r>
              <a:rPr lang="en-US" dirty="0">
                <a:solidFill>
                  <a:schemeClr val="tx1"/>
                </a:solidFill>
                <a:ea typeface="ＭＳ Ｐゴシック" charset="0"/>
              </a:rPr>
              <a:t>North West Province RBIG Schedule 6B Budget Reprioritisation </a:t>
            </a:r>
            <a:endParaRPr lang="en-ZA" dirty="0">
              <a:solidFill>
                <a:schemeClr val="tx1"/>
              </a:solidFill>
            </a:endParaRPr>
          </a:p>
        </p:txBody>
      </p:sp>
      <p:sp>
        <p:nvSpPr>
          <p:cNvPr id="4" name="Slide Number Placeholder 3"/>
          <p:cNvSpPr>
            <a:spLocks noGrp="1"/>
          </p:cNvSpPr>
          <p:nvPr>
            <p:ph type="sldNum" sz="quarter" idx="12"/>
          </p:nvPr>
        </p:nvSpPr>
        <p:spPr/>
        <p:txBody>
          <a:bodyPr/>
          <a:lstStyle/>
          <a:p>
            <a:pPr>
              <a:defRPr/>
            </a:pPr>
            <a:fld id="{6E6B949B-FF25-4512-A6F3-1B8E765DDD27}" type="slidenum">
              <a:rPr lang="en-US" altLang="en-US">
                <a:solidFill>
                  <a:prstClr val="black"/>
                </a:solidFill>
                <a:ea typeface="ＭＳ Ｐゴシック" pitchFamily="34" charset="-128"/>
              </a:rPr>
              <a:pPr>
                <a:defRPr/>
              </a:pPr>
              <a:t>44</a:t>
            </a:fld>
            <a:endParaRPr lang="en-US" altLang="en-US" dirty="0">
              <a:solidFill>
                <a:prstClr val="black"/>
              </a:solidFill>
              <a:ea typeface="ＭＳ Ｐゴシック" pitchFamily="34" charset="-128"/>
            </a:endParaRPr>
          </a:p>
        </p:txBody>
      </p:sp>
      <p:graphicFrame>
        <p:nvGraphicFramePr>
          <p:cNvPr id="3" name="Table 2">
            <a:extLst>
              <a:ext uri="{FF2B5EF4-FFF2-40B4-BE49-F238E27FC236}">
                <a16:creationId xmlns:a16="http://schemas.microsoft.com/office/drawing/2014/main" id="{E819DEDE-D115-46E5-9F8F-A7200606D0AA}"/>
              </a:ext>
            </a:extLst>
          </p:cNvPr>
          <p:cNvGraphicFramePr>
            <a:graphicFrameLocks noGrp="1"/>
          </p:cNvGraphicFramePr>
          <p:nvPr>
            <p:extLst>
              <p:ext uri="{D42A27DB-BD31-4B8C-83A1-F6EECF244321}">
                <p14:modId xmlns:p14="http://schemas.microsoft.com/office/powerpoint/2010/main" val="2889544355"/>
              </p:ext>
            </p:extLst>
          </p:nvPr>
        </p:nvGraphicFramePr>
        <p:xfrm>
          <a:off x="68580" y="535438"/>
          <a:ext cx="9006841" cy="5717942"/>
        </p:xfrm>
        <a:graphic>
          <a:graphicData uri="http://schemas.openxmlformats.org/drawingml/2006/table">
            <a:tbl>
              <a:tblPr firstRow="1" firstCol="1" bandRow="1"/>
              <a:tblGrid>
                <a:gridCol w="1572379">
                  <a:extLst>
                    <a:ext uri="{9D8B030D-6E8A-4147-A177-3AD203B41FA5}">
                      <a16:colId xmlns:a16="http://schemas.microsoft.com/office/drawing/2014/main" val="1306420258"/>
                    </a:ext>
                  </a:extLst>
                </a:gridCol>
                <a:gridCol w="893051">
                  <a:extLst>
                    <a:ext uri="{9D8B030D-6E8A-4147-A177-3AD203B41FA5}">
                      <a16:colId xmlns:a16="http://schemas.microsoft.com/office/drawing/2014/main" val="3532977160"/>
                    </a:ext>
                  </a:extLst>
                </a:gridCol>
                <a:gridCol w="694595">
                  <a:extLst>
                    <a:ext uri="{9D8B030D-6E8A-4147-A177-3AD203B41FA5}">
                      <a16:colId xmlns:a16="http://schemas.microsoft.com/office/drawing/2014/main" val="2877444474"/>
                    </a:ext>
                  </a:extLst>
                </a:gridCol>
                <a:gridCol w="755660">
                  <a:extLst>
                    <a:ext uri="{9D8B030D-6E8A-4147-A177-3AD203B41FA5}">
                      <a16:colId xmlns:a16="http://schemas.microsoft.com/office/drawing/2014/main" val="3847496687"/>
                    </a:ext>
                  </a:extLst>
                </a:gridCol>
                <a:gridCol w="1007545">
                  <a:extLst>
                    <a:ext uri="{9D8B030D-6E8A-4147-A177-3AD203B41FA5}">
                      <a16:colId xmlns:a16="http://schemas.microsoft.com/office/drawing/2014/main" val="2963888268"/>
                    </a:ext>
                  </a:extLst>
                </a:gridCol>
                <a:gridCol w="4083611">
                  <a:extLst>
                    <a:ext uri="{9D8B030D-6E8A-4147-A177-3AD203B41FA5}">
                      <a16:colId xmlns:a16="http://schemas.microsoft.com/office/drawing/2014/main" val="784375321"/>
                    </a:ext>
                  </a:extLst>
                </a:gridCol>
              </a:tblGrid>
              <a:tr h="802229">
                <a:tc>
                  <a:txBody>
                    <a:bodyPr/>
                    <a:lstStyle/>
                    <a:p>
                      <a:pPr algn="l">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Project Name</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00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Allocated Budget</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Actual Exp.</a:t>
                      </a:r>
                      <a:endParaRPr lang="en-ZA" sz="1200" b="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00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Adjustment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50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Proposed Reallocation</a:t>
                      </a:r>
                      <a:b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b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R'000</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Reason for adjustment</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04879643"/>
                  </a:ext>
                </a:extLst>
              </a:tr>
              <a:tr h="1248063">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Madibeng Bulk Water Supply (Brits)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Narrow" panose="020B0606020202030204" pitchFamily="34" charset="0"/>
                          <a:cs typeface="Arial" panose="020B0604020202020204" pitchFamily="34" charset="0"/>
                        </a:rPr>
                        <a:t>105 608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24 421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Arial" panose="020B0604020202020204" pitchFamily="34" charset="0"/>
                        </a:rPr>
                        <a:t>30 000</a:t>
                      </a:r>
                      <a:endPar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135 608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1" indent="-171450" algn="l" defTabSz="422041" rtl="0" eaLnBrk="1" fontAlgn="b" latinLnBrk="0" hangingPunct="1">
                        <a:lnSpc>
                          <a:spcPct val="115000"/>
                        </a:lnSpc>
                        <a:spcBef>
                          <a:spcPts val="0"/>
                        </a:spcBef>
                        <a:spcAft>
                          <a:spcPts val="0"/>
                        </a:spcAft>
                        <a:buFont typeface="Arial" panose="020B0604020202020204" pitchFamily="34" charset="0"/>
                        <a:buChar char="•"/>
                        <a:defRPr/>
                      </a:pPr>
                      <a:r>
                        <a:rPr lang="en-ZA" sz="1200" b="0" i="0" u="none" strike="noStrike" kern="1200" dirty="0">
                          <a:solidFill>
                            <a:srgbClr val="000000"/>
                          </a:solidFill>
                          <a:effectLst/>
                          <a:latin typeface="Arial Narrow" panose="020B0606020202030204" pitchFamily="34" charset="0"/>
                          <a:ea typeface="+mn-ea"/>
                          <a:cs typeface="Arial" panose="020B0604020202020204" pitchFamily="34" charset="0"/>
                        </a:rPr>
                        <a:t>Six Contractors including Civil, Mechanical and Electrical Contractors have been appointed with expenditure projections estimated at R488 million in the 2022/23 financial year.</a:t>
                      </a:r>
                    </a:p>
                    <a:p>
                      <a:pPr marL="171450" marR="0" lvl="1" indent="-171450" algn="l" defTabSz="422041" rtl="0" eaLnBrk="1" fontAlgn="b" latinLnBrk="0" hangingPunct="1">
                        <a:lnSpc>
                          <a:spcPct val="115000"/>
                        </a:lnSpc>
                        <a:spcBef>
                          <a:spcPts val="0"/>
                        </a:spcBef>
                        <a:spcAft>
                          <a:spcPts val="0"/>
                        </a:spcAft>
                        <a:buFont typeface="Arial" panose="020B0604020202020204" pitchFamily="34" charset="0"/>
                        <a:buChar char="•"/>
                        <a:defRPr/>
                      </a:pPr>
                      <a:r>
                        <a:rPr lang="en-ZA" sz="1200" b="0" i="0" u="none" strike="noStrike" kern="1200" dirty="0">
                          <a:solidFill>
                            <a:srgbClr val="000000"/>
                          </a:solidFill>
                          <a:effectLst/>
                          <a:latin typeface="Arial Narrow" panose="020B0606020202030204" pitchFamily="34" charset="0"/>
                          <a:ea typeface="+mn-ea"/>
                          <a:cs typeface="Arial" panose="020B0604020202020204" pitchFamily="34" charset="0"/>
                        </a:rPr>
                        <a:t>As project expenditure is being certified, budget under  spending and declared savings from other provinces will be redirected to projects requiring additional funding.</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158425"/>
                  </a:ext>
                </a:extLst>
              </a:tr>
              <a:tr h="489628">
                <a:tc>
                  <a:txBody>
                    <a:bodyPr/>
                    <a:lstStyle/>
                    <a:p>
                      <a:pPr algn="l" fontAlgn="b"/>
                      <a:r>
                        <a:rPr lang="en-US" sz="1200" b="0" i="0" u="none" strike="noStrike">
                          <a:solidFill>
                            <a:srgbClr val="000000"/>
                          </a:solidFill>
                          <a:effectLst/>
                          <a:latin typeface="Arial Narrow" panose="020B0606020202030204" pitchFamily="34" charset="0"/>
                          <a:cs typeface="Arial" panose="020B0604020202020204" pitchFamily="34" charset="0"/>
                        </a:rPr>
                        <a:t>Moretele South Bulk Water Supply (Klipdrift)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Narrow" panose="020B0606020202030204" pitchFamily="34" charset="0"/>
                          <a:cs typeface="Arial" panose="020B0604020202020204" pitchFamily="34" charset="0"/>
                        </a:rPr>
                        <a:t>30 000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29 101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Arial" panose="020B0604020202020204" pitchFamily="34" charset="0"/>
                        </a:rPr>
                        <a:t>-</a:t>
                      </a:r>
                      <a:endPar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30 000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1" indent="0" algn="l" defTabSz="422041"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rPr>
                        <a:t>N/A</a:t>
                      </a:r>
                      <a:endParaRPr lang="en-ZA"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651394"/>
                  </a:ext>
                </a:extLst>
              </a:tr>
              <a:tr h="744456">
                <a:tc>
                  <a:txBody>
                    <a:bodyPr/>
                    <a:lstStyle/>
                    <a:p>
                      <a:pPr algn="l" fontAlgn="b"/>
                      <a:r>
                        <a:rPr lang="en-US" sz="1200" b="0" i="0" u="none" strike="noStrike">
                          <a:solidFill>
                            <a:srgbClr val="000000"/>
                          </a:solidFill>
                          <a:effectLst/>
                          <a:latin typeface="Arial Narrow" panose="020B0606020202030204" pitchFamily="34" charset="0"/>
                          <a:cs typeface="Arial" panose="020B0604020202020204" pitchFamily="34" charset="0"/>
                        </a:rPr>
                        <a:t>Mafikeng South Bulk Water Supply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Narrow" panose="020B0606020202030204" pitchFamily="34" charset="0"/>
                          <a:cs typeface="Arial" panose="020B0604020202020204" pitchFamily="34" charset="0"/>
                        </a:rPr>
                        <a:t>30 000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2 511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Arial" panose="020B0604020202020204" pitchFamily="34" charset="0"/>
                        </a:rPr>
                        <a:t> (10 000)</a:t>
                      </a:r>
                      <a:endPar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20 000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Implementing Agent terminated Contractor due to non-performance. The termination of the Mechanical and electrical contractor delayed the project completion.</a:t>
                      </a:r>
                    </a:p>
                    <a:p>
                      <a:pPr lvl="0" algn="l"/>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The Company has been liquidated.</a:t>
                      </a:r>
                      <a:endPar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1421528"/>
                  </a:ext>
                </a:extLst>
              </a:tr>
              <a:tr h="1034032">
                <a:tc>
                  <a:txBody>
                    <a:bodyPr/>
                    <a:lstStyle/>
                    <a:p>
                      <a:pPr algn="l" fontAlgn="b"/>
                      <a:r>
                        <a:rPr lang="en-US" sz="1200" b="0" i="0" u="none" strike="noStrike">
                          <a:solidFill>
                            <a:srgbClr val="000000"/>
                          </a:solidFill>
                          <a:effectLst/>
                          <a:latin typeface="Arial Narrow" panose="020B0606020202030204" pitchFamily="34" charset="0"/>
                          <a:cs typeface="Arial" panose="020B0604020202020204" pitchFamily="34" charset="0"/>
                        </a:rPr>
                        <a:t>Ratlou Bulk Water Supply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Narrow" panose="020B0606020202030204" pitchFamily="34" charset="0"/>
                          <a:cs typeface="Arial" panose="020B0604020202020204" pitchFamily="34" charset="0"/>
                        </a:rPr>
                        <a:t> 34 328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1 337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Arial" panose="020B0604020202020204" pitchFamily="34" charset="0"/>
                        </a:rPr>
                        <a:t> (10 000)</a:t>
                      </a:r>
                      <a:endPar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 24 328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1" indent="-171450" algn="l" defTabSz="422041" rtl="0" eaLnBrk="1" fontAlgn="b" latinLnBrk="0" hangingPunct="1">
                        <a:lnSpc>
                          <a:spcPct val="115000"/>
                        </a:lnSpc>
                        <a:spcBef>
                          <a:spcPts val="0"/>
                        </a:spcBef>
                        <a:spcAft>
                          <a:spcPts val="0"/>
                        </a:spcAft>
                        <a:buFont typeface="Arial" panose="020B0604020202020204" pitchFamily="34" charset="0"/>
                        <a:buChar char="•"/>
                        <a:defRPr/>
                      </a:pPr>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The remaining portion of the civil work at 97%, and remaining balance is to complete </a:t>
                      </a:r>
                      <a:r>
                        <a:rPr lang="en-GB" sz="1200" b="0" i="0" u="none" strike="noStrike" kern="1200" dirty="0" err="1">
                          <a:solidFill>
                            <a:srgbClr val="000000"/>
                          </a:solidFill>
                          <a:effectLst/>
                          <a:latin typeface="Arial Narrow" panose="020B0606020202030204" pitchFamily="34" charset="0"/>
                          <a:ea typeface="+mn-ea"/>
                          <a:cs typeface="Arial" panose="020B0604020202020204" pitchFamily="34" charset="0"/>
                        </a:rPr>
                        <a:t>Setlagole</a:t>
                      </a:r>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 project.</a:t>
                      </a:r>
                    </a:p>
                    <a:p>
                      <a:pPr marL="171450" marR="0" lvl="1" indent="-171450" algn="l" defTabSz="422041" rtl="0" eaLnBrk="1" fontAlgn="b" latinLnBrk="0" hangingPunct="1">
                        <a:lnSpc>
                          <a:spcPct val="115000"/>
                        </a:lnSpc>
                        <a:spcBef>
                          <a:spcPts val="0"/>
                        </a:spcBef>
                        <a:spcAft>
                          <a:spcPts val="0"/>
                        </a:spcAft>
                        <a:buFont typeface="Arial" panose="020B0604020202020204" pitchFamily="34" charset="0"/>
                        <a:buChar char="•"/>
                        <a:defRPr/>
                      </a:pPr>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Commencement of </a:t>
                      </a:r>
                      <a:r>
                        <a:rPr lang="en-GB" sz="1200" b="0" i="0" u="none" strike="noStrike" kern="1200" dirty="0" err="1">
                          <a:solidFill>
                            <a:srgbClr val="000000"/>
                          </a:solidFill>
                          <a:effectLst/>
                          <a:latin typeface="Arial Narrow" panose="020B0606020202030204" pitchFamily="34" charset="0"/>
                          <a:ea typeface="+mn-ea"/>
                          <a:cs typeface="Arial" panose="020B0604020202020204" pitchFamily="34" charset="0"/>
                        </a:rPr>
                        <a:t>Madibogo</a:t>
                      </a:r>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 Phase 2 will be delayed, until </a:t>
                      </a:r>
                      <a:r>
                        <a:rPr lang="en-GB" sz="1200" b="0" i="0" u="none" strike="noStrike" kern="1200" dirty="0" err="1">
                          <a:solidFill>
                            <a:srgbClr val="000000"/>
                          </a:solidFill>
                          <a:effectLst/>
                          <a:latin typeface="Arial Narrow" panose="020B0606020202030204" pitchFamily="34" charset="0"/>
                          <a:ea typeface="+mn-ea"/>
                          <a:cs typeface="Arial" panose="020B0604020202020204" pitchFamily="34" charset="0"/>
                        </a:rPr>
                        <a:t>Setlagole</a:t>
                      </a:r>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 is complete.</a:t>
                      </a:r>
                      <a:r>
                        <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rPr>
                        <a:t> </a:t>
                      </a:r>
                      <a:r>
                        <a:rPr lang="en-GB" sz="1200" b="0" i="0" u="none" strike="noStrike" kern="1200" dirty="0" err="1">
                          <a:solidFill>
                            <a:srgbClr val="000000"/>
                          </a:solidFill>
                          <a:effectLst/>
                          <a:latin typeface="Arial Narrow" panose="020B0606020202030204" pitchFamily="34" charset="0"/>
                          <a:ea typeface="+mn-ea"/>
                          <a:cs typeface="Arial" panose="020B0604020202020204" pitchFamily="34" charset="0"/>
                        </a:rPr>
                        <a:t>Madibogo</a:t>
                      </a:r>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 will start with planning of detail design by January 2023.</a:t>
                      </a:r>
                      <a:endPar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281320"/>
                  </a:ext>
                </a:extLst>
              </a:tr>
              <a:tr h="1003294">
                <a:tc>
                  <a:txBody>
                    <a:bodyPr/>
                    <a:lstStyle/>
                    <a:p>
                      <a:pPr algn="l" fontAlgn="b"/>
                      <a:r>
                        <a:rPr lang="en-US" sz="1200" b="0" i="0" u="none" strike="noStrike" dirty="0">
                          <a:solidFill>
                            <a:srgbClr val="000000"/>
                          </a:solidFill>
                          <a:effectLst/>
                          <a:latin typeface="Arial Narrow" panose="020B0606020202030204" pitchFamily="34" charset="0"/>
                          <a:cs typeface="Arial" panose="020B0604020202020204" pitchFamily="34" charset="0"/>
                        </a:rPr>
                        <a:t>Potchefstroom Wastewater Treatment Works upgrade (</a:t>
                      </a:r>
                      <a:r>
                        <a:rPr lang="en-US" sz="1200" b="0" i="0" u="none" strike="noStrike" dirty="0" err="1">
                          <a:solidFill>
                            <a:srgbClr val="000000"/>
                          </a:solidFill>
                          <a:effectLst/>
                          <a:latin typeface="Arial Narrow" panose="020B0606020202030204" pitchFamily="34" charset="0"/>
                          <a:cs typeface="Arial" panose="020B0604020202020204" pitchFamily="34" charset="0"/>
                        </a:rPr>
                        <a:t>Tlokwe</a:t>
                      </a:r>
                      <a:r>
                        <a:rPr lang="en-US" sz="1200" b="0" i="0" u="none" strike="noStrike" dirty="0">
                          <a:solidFill>
                            <a:srgbClr val="000000"/>
                          </a:solidFill>
                          <a:effectLst/>
                          <a:latin typeface="Arial Narrow" panose="020B0606020202030204" pitchFamily="34" charset="0"/>
                          <a:cs typeface="Arial" panose="020B0604020202020204" pitchFamily="34" charset="0"/>
                        </a:rPr>
                        <a:t>) Phase 1 to 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Narrow" panose="020B0606020202030204" pitchFamily="34" charset="0"/>
                          <a:cs typeface="Arial" panose="020B0604020202020204" pitchFamily="34" charset="0"/>
                        </a:rPr>
                        <a:t>40 000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2 573 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422041" rtl="0" eaLnBrk="1" fontAlgn="b" latinLnBrk="0" hangingPunct="1">
                        <a:spcBef>
                          <a:spcPts val="0"/>
                        </a:spcBef>
                        <a:spcAft>
                          <a:spcPts val="0"/>
                        </a:spcAft>
                      </a:pPr>
                      <a:r>
                        <a:rPr lang="en-ZA" sz="1200" b="0" i="0" u="none" strike="noStrike" kern="1200" dirty="0">
                          <a:solidFill>
                            <a:srgbClr val="000000"/>
                          </a:solidFill>
                          <a:effectLst/>
                          <a:latin typeface="Arial Narrow" panose="020B0606020202030204" pitchFamily="34" charset="0"/>
                          <a:ea typeface="+mn-ea"/>
                          <a:cs typeface="Arial" panose="020B0604020202020204" pitchFamily="34" charset="0"/>
                        </a:rPr>
                        <a:t> (10 000)</a:t>
                      </a:r>
                      <a:endPar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Arial Narrow" panose="020B0606020202030204" pitchFamily="34" charset="0"/>
                          <a:cs typeface="Arial" panose="020B0604020202020204" pitchFamily="34" charset="0"/>
                        </a:rPr>
                        <a:t>30 000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1" indent="-171450" algn="l" defTabSz="422041" rtl="0" eaLnBrk="1" fontAlgn="b" latinLnBrk="0" hangingPunct="1">
                        <a:lnSpc>
                          <a:spcPct val="115000"/>
                        </a:lnSpc>
                        <a:spcBef>
                          <a:spcPts val="0"/>
                        </a:spcBef>
                        <a:spcAft>
                          <a:spcPts val="0"/>
                        </a:spcAft>
                        <a:buFont typeface="Arial" panose="020B0604020202020204" pitchFamily="34" charset="0"/>
                        <a:buChar char="•"/>
                        <a:defRPr/>
                      </a:pPr>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Implementing Agent terminated Contractor due to poor performance. Termination of the Contractor contributes to the delays of the project.</a:t>
                      </a:r>
                      <a:endPar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p>
                      <a:pPr marL="171450" marR="0" lvl="1" indent="-171450" algn="l" defTabSz="422041" rtl="0" eaLnBrk="1" fontAlgn="b" latinLnBrk="0" hangingPunct="1">
                        <a:lnSpc>
                          <a:spcPct val="115000"/>
                        </a:lnSpc>
                        <a:spcBef>
                          <a:spcPts val="0"/>
                        </a:spcBef>
                        <a:spcAft>
                          <a:spcPts val="0"/>
                        </a:spcAft>
                        <a:buFont typeface="Arial" panose="020B0604020202020204" pitchFamily="34" charset="0"/>
                        <a:buChar char="•"/>
                        <a:defRPr/>
                      </a:pPr>
                      <a:r>
                        <a:rPr lang="en-GB" sz="1200" b="0" i="0" u="none" strike="noStrike" kern="1200" dirty="0">
                          <a:solidFill>
                            <a:srgbClr val="000000"/>
                          </a:solidFill>
                          <a:effectLst/>
                          <a:latin typeface="Arial Narrow" panose="020B0606020202030204" pitchFamily="34" charset="0"/>
                          <a:ea typeface="+mn-ea"/>
                          <a:cs typeface="Arial" panose="020B0604020202020204" pitchFamily="34" charset="0"/>
                        </a:rPr>
                        <a:t>Appointment of the contractor </a:t>
                      </a:r>
                      <a:r>
                        <a:rPr lang="en-US" sz="1200" b="0" i="0" u="none" strike="noStrike" kern="1200" dirty="0">
                          <a:solidFill>
                            <a:srgbClr val="000000"/>
                          </a:solidFill>
                          <a:effectLst/>
                          <a:latin typeface="Arial Narrow" panose="020B0606020202030204" pitchFamily="34" charset="0"/>
                          <a:ea typeface="+mn-ea"/>
                          <a:cs typeface="Arial" panose="020B0604020202020204" pitchFamily="34" charset="0"/>
                        </a:rPr>
                        <a:t>planned for October / November 2022.</a:t>
                      </a: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217023"/>
                  </a:ext>
                </a:extLst>
              </a:tr>
              <a:tr h="391260">
                <a:tc>
                  <a:txBody>
                    <a:bodyPr/>
                    <a:lstStyle/>
                    <a:p>
                      <a:pPr algn="l">
                        <a:lnSpc>
                          <a:spcPct val="115000"/>
                        </a:lnSpc>
                        <a:spcAft>
                          <a:spcPts val="1000"/>
                        </a:spcAft>
                      </a:pPr>
                      <a:r>
                        <a:rPr lang="en-ZA" sz="13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Sub Total</a:t>
                      </a:r>
                      <a:endParaRPr lang="en-ZA" sz="13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GB" sz="1300" b="1" i="0" u="none" strike="noStrike" dirty="0">
                          <a:solidFill>
                            <a:srgbClr val="000000"/>
                          </a:solidFill>
                          <a:effectLst/>
                          <a:latin typeface="Arial Narrow" panose="020B0606020202030204" pitchFamily="34" charset="0"/>
                          <a:cs typeface="Arial" panose="020B0604020202020204" pitchFamily="34" charset="0"/>
                        </a:rPr>
                        <a:t>239 936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ZA" sz="1300" b="1" i="0" u="none" strike="noStrike" dirty="0">
                          <a:solidFill>
                            <a:srgbClr val="000000"/>
                          </a:solidFill>
                          <a:effectLst/>
                          <a:latin typeface="Arial Narrow" panose="020B0606020202030204" pitchFamily="34" charset="0"/>
                          <a:cs typeface="Arial" panose="020B0604020202020204" pitchFamily="34" charset="0"/>
                        </a:rPr>
                        <a:t>59 943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3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ZA" sz="13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b"/>
                      <a:r>
                        <a:rPr lang="en-ZA" sz="1300" b="1" i="0" u="none" strike="noStrike" dirty="0">
                          <a:solidFill>
                            <a:srgbClr val="000000"/>
                          </a:solidFill>
                          <a:effectLst/>
                          <a:latin typeface="Arial Narrow" panose="020B0606020202030204" pitchFamily="34" charset="0"/>
                          <a:cs typeface="Arial" panose="020B0604020202020204" pitchFamily="34" charset="0"/>
                        </a:rPr>
                        <a:t>239 936 </a:t>
                      </a:r>
                    </a:p>
                    <a:p>
                      <a:pPr algn="l" fontAlgn="b"/>
                      <a:endParaRPr lang="en-ZA" sz="1300" b="1"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a:lnSpc>
                          <a:spcPct val="115000"/>
                        </a:lnSpc>
                        <a:spcAft>
                          <a:spcPts val="1000"/>
                        </a:spcAft>
                      </a:pPr>
                      <a:r>
                        <a:rPr lang="en-ZA" sz="1200" b="1"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200" dirty="0">
                        <a:effectLst/>
                        <a:latin typeface="Arial Narrow" panose="020B0606020202030204" pitchFamily="34" charset="0"/>
                        <a:ea typeface="Calibri" panose="020F0502020204030204" pitchFamily="34" charset="0"/>
                        <a:cs typeface="Arial" panose="020B0604020202020204" pitchFamily="34" charset="0"/>
                      </a:endParaRPr>
                    </a:p>
                  </a:txBody>
                  <a:tcPr marL="27587" marR="2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93398350"/>
                  </a:ext>
                </a:extLst>
              </a:tr>
            </a:tbl>
          </a:graphicData>
        </a:graphic>
      </p:graphicFrame>
    </p:spTree>
    <p:extLst>
      <p:ext uri="{BB962C8B-B14F-4D97-AF65-F5344CB8AC3E}">
        <p14:creationId xmlns:p14="http://schemas.microsoft.com/office/powerpoint/2010/main" val="6668675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7528"/>
            <a:ext cx="7772400" cy="511458"/>
          </a:xfrm>
        </p:spPr>
        <p:txBody>
          <a:bodyPr/>
          <a:lstStyle/>
          <a:p>
            <a:r>
              <a:rPr lang="en-ZA" sz="2000" dirty="0"/>
              <a:t>PART D: overview of the financial recovery plan</a:t>
            </a: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45</a:t>
            </a:fld>
            <a:endParaRPr lang="en-US" altLang="en-US" dirty="0">
              <a:solidFill>
                <a:prstClr val="black"/>
              </a:solidFill>
              <a:ea typeface="+mn-ea"/>
            </a:endParaRPr>
          </a:p>
        </p:txBody>
      </p:sp>
      <p:sp>
        <p:nvSpPr>
          <p:cNvPr id="5" name="Title 1"/>
          <p:cNvSpPr txBox="1">
            <a:spLocks/>
          </p:cNvSpPr>
          <p:nvPr/>
        </p:nvSpPr>
        <p:spPr>
          <a:xfrm>
            <a:off x="722313" y="4877961"/>
            <a:ext cx="7772400" cy="982511"/>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lgn="just">
              <a:buFont typeface="Arial" panose="020B0604020202020204" pitchFamily="34" charset="0"/>
              <a:buChar char="•"/>
            </a:pPr>
            <a:endParaRPr lang="en-ZA" sz="1600" dirty="0"/>
          </a:p>
        </p:txBody>
      </p:sp>
    </p:spTree>
    <p:extLst>
      <p:ext uri="{BB962C8B-B14F-4D97-AF65-F5344CB8AC3E}">
        <p14:creationId xmlns:p14="http://schemas.microsoft.com/office/powerpoint/2010/main" val="3777437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618"/>
            <a:ext cx="8229600" cy="868362"/>
          </a:xfrm>
        </p:spPr>
        <p:txBody>
          <a:bodyPr/>
          <a:lstStyle/>
          <a:p>
            <a:r>
              <a:rPr lang="en-ZA" dirty="0"/>
              <a:t>Summary of status report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8708285"/>
              </p:ext>
            </p:extLst>
          </p:nvPr>
        </p:nvGraphicFramePr>
        <p:xfrm>
          <a:off x="125010" y="408563"/>
          <a:ext cx="8881831" cy="5384636"/>
        </p:xfrm>
        <a:graphic>
          <a:graphicData uri="http://schemas.openxmlformats.org/drawingml/2006/table">
            <a:tbl>
              <a:tblPr firstRow="1" bandRow="1">
                <a:tableStyleId>{F5AB1C69-6EDB-4FF4-983F-18BD219EF322}</a:tableStyleId>
              </a:tblPr>
              <a:tblGrid>
                <a:gridCol w="1539223">
                  <a:extLst>
                    <a:ext uri="{9D8B030D-6E8A-4147-A177-3AD203B41FA5}">
                      <a16:colId xmlns:a16="http://schemas.microsoft.com/office/drawing/2014/main" val="20000"/>
                    </a:ext>
                  </a:extLst>
                </a:gridCol>
                <a:gridCol w="3358304">
                  <a:extLst>
                    <a:ext uri="{9D8B030D-6E8A-4147-A177-3AD203B41FA5}">
                      <a16:colId xmlns:a16="http://schemas.microsoft.com/office/drawing/2014/main" val="20001"/>
                    </a:ext>
                  </a:extLst>
                </a:gridCol>
                <a:gridCol w="3984304">
                  <a:extLst>
                    <a:ext uri="{9D8B030D-6E8A-4147-A177-3AD203B41FA5}">
                      <a16:colId xmlns:a16="http://schemas.microsoft.com/office/drawing/2014/main" val="20002"/>
                    </a:ext>
                  </a:extLst>
                </a:gridCol>
              </a:tblGrid>
              <a:tr h="247043">
                <a:tc>
                  <a:txBody>
                    <a:bodyPr/>
                    <a:lstStyle/>
                    <a:p>
                      <a:r>
                        <a:rPr lang="en-ZA" sz="1400" dirty="0">
                          <a:solidFill>
                            <a:schemeClr val="tx1"/>
                          </a:solidFill>
                          <a:latin typeface="Arial" panose="020B0604020202020204" pitchFamily="34" charset="0"/>
                          <a:cs typeface="Arial" panose="020B0604020202020204" pitchFamily="34" charset="0"/>
                        </a:rPr>
                        <a:t>Broad strategies</a:t>
                      </a:r>
                    </a:p>
                  </a:txBody>
                  <a:tcPr>
                    <a:solidFill>
                      <a:schemeClr val="accent3">
                        <a:lumMod val="60000"/>
                        <a:lumOff val="40000"/>
                      </a:schemeClr>
                    </a:solidFill>
                  </a:tcPr>
                </a:tc>
                <a:tc>
                  <a:txBody>
                    <a:bodyPr/>
                    <a:lstStyle/>
                    <a:p>
                      <a:r>
                        <a:rPr lang="en-ZA" sz="1400" dirty="0">
                          <a:solidFill>
                            <a:schemeClr val="tx1"/>
                          </a:solidFill>
                          <a:latin typeface="Arial" panose="020B0604020202020204" pitchFamily="34" charset="0"/>
                          <a:cs typeface="Arial" panose="020B0604020202020204" pitchFamily="34" charset="0"/>
                        </a:rPr>
                        <a:t>Key outputs</a:t>
                      </a:r>
                    </a:p>
                  </a:txBody>
                  <a:tcPr>
                    <a:solidFill>
                      <a:schemeClr val="accent3">
                        <a:lumMod val="60000"/>
                        <a:lumOff val="40000"/>
                      </a:schemeClr>
                    </a:solidFill>
                  </a:tcPr>
                </a:tc>
                <a:tc>
                  <a:txBody>
                    <a:bodyPr/>
                    <a:lstStyle/>
                    <a:p>
                      <a:r>
                        <a:rPr lang="en-ZA" sz="1400" dirty="0">
                          <a:solidFill>
                            <a:schemeClr val="tx1"/>
                          </a:solidFill>
                          <a:latin typeface="Arial" panose="020B0604020202020204" pitchFamily="34" charset="0"/>
                          <a:cs typeface="Arial" panose="020B0604020202020204" pitchFamily="34" charset="0"/>
                        </a:rPr>
                        <a:t>Status</a:t>
                      </a:r>
                    </a:p>
                  </a:txBody>
                  <a:tcPr>
                    <a:solidFill>
                      <a:schemeClr val="accent3">
                        <a:lumMod val="60000"/>
                        <a:lumOff val="40000"/>
                      </a:schemeClr>
                    </a:solidFill>
                  </a:tcPr>
                </a:tc>
                <a:extLst>
                  <a:ext uri="{0D108BD9-81ED-4DB2-BD59-A6C34878D82A}">
                    <a16:rowId xmlns:a16="http://schemas.microsoft.com/office/drawing/2014/main" val="10000"/>
                  </a:ext>
                </a:extLst>
              </a:tr>
              <a:tr h="410527">
                <a:tc rowSpan="3">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Funding and budget management </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Implementation of audit action plans</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Internal</a:t>
                      </a:r>
                      <a:r>
                        <a:rPr lang="en-ZA" sz="1200" b="0" i="0" u="none" strike="noStrike" baseline="0" dirty="0">
                          <a:solidFill>
                            <a:schemeClr val="tx1"/>
                          </a:solidFill>
                          <a:effectLst/>
                          <a:latin typeface="Arial"/>
                        </a:rPr>
                        <a:t> and External Audit Action Plans were developed and are being implemented.</a:t>
                      </a:r>
                      <a:endParaRPr lang="en-ZA" sz="1200" b="0" i="0" u="none" strike="noStrike" kern="1200" dirty="0">
                        <a:solidFill>
                          <a:schemeClr val="tx1"/>
                        </a:solidFill>
                        <a:effectLst/>
                        <a:latin typeface="Arial"/>
                        <a:ea typeface="+mn-ea"/>
                        <a:cs typeface="+mn-cs"/>
                      </a:endParaRPr>
                    </a:p>
                  </a:txBody>
                  <a:tcPr anchor="b"/>
                </a:tc>
                <a:extLst>
                  <a:ext uri="{0D108BD9-81ED-4DB2-BD59-A6C34878D82A}">
                    <a16:rowId xmlns:a16="http://schemas.microsoft.com/office/drawing/2014/main" val="10001"/>
                  </a:ext>
                </a:extLst>
              </a:tr>
              <a:tr h="244992">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4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Zero balance on overdraft</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Positive</a:t>
                      </a:r>
                      <a:r>
                        <a:rPr lang="en-ZA" sz="1200" b="0" i="0" u="none" strike="noStrike" baseline="0" dirty="0">
                          <a:solidFill>
                            <a:schemeClr val="tx1"/>
                          </a:solidFill>
                          <a:effectLst/>
                          <a:latin typeface="Arial"/>
                        </a:rPr>
                        <a:t> bank balance achieved.</a:t>
                      </a:r>
                      <a:endParaRPr lang="en-ZA" sz="1200" b="0" i="0" u="none" strike="noStrike" dirty="0">
                        <a:solidFill>
                          <a:schemeClr val="tx1"/>
                        </a:solidFill>
                        <a:effectLst/>
                        <a:latin typeface="Arial"/>
                      </a:endParaRPr>
                    </a:p>
                  </a:txBody>
                  <a:tcPr anchor="b"/>
                </a:tc>
                <a:extLst>
                  <a:ext uri="{0D108BD9-81ED-4DB2-BD59-A6C34878D82A}">
                    <a16:rowId xmlns:a16="http://schemas.microsoft.com/office/drawing/2014/main" val="10002"/>
                  </a:ext>
                </a:extLst>
              </a:tr>
              <a:tr h="410527">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4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Implementation of debt collection and revenue enhancement strategy</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kern="1200" dirty="0">
                          <a:solidFill>
                            <a:schemeClr val="tx1"/>
                          </a:solidFill>
                          <a:effectLst/>
                          <a:latin typeface="Arial"/>
                          <a:ea typeface="+mn-ea"/>
                          <a:cs typeface="+mn-cs"/>
                        </a:rPr>
                        <a:t>Implementation of Revenue enhancement strategy, credit</a:t>
                      </a:r>
                      <a:r>
                        <a:rPr lang="en-ZA" sz="1200" b="0" i="0" u="none" strike="noStrike" kern="1200" baseline="0" dirty="0">
                          <a:solidFill>
                            <a:schemeClr val="tx1"/>
                          </a:solidFill>
                          <a:effectLst/>
                          <a:latin typeface="Arial"/>
                          <a:ea typeface="+mn-ea"/>
                          <a:cs typeface="+mn-cs"/>
                        </a:rPr>
                        <a:t> control</a:t>
                      </a:r>
                      <a:r>
                        <a:rPr lang="en-ZA" sz="1200" b="0" i="0" u="none" strike="noStrike" kern="1200" dirty="0">
                          <a:solidFill>
                            <a:schemeClr val="tx1"/>
                          </a:solidFill>
                          <a:effectLst/>
                          <a:latin typeface="Arial"/>
                          <a:ea typeface="+mn-ea"/>
                          <a:cs typeface="+mn-cs"/>
                        </a:rPr>
                        <a:t> and </a:t>
                      </a:r>
                      <a:r>
                        <a:rPr lang="en-US" sz="1200" b="0" i="0" u="none" strike="noStrike" kern="1200" dirty="0">
                          <a:solidFill>
                            <a:schemeClr val="tx1"/>
                          </a:solidFill>
                          <a:effectLst/>
                          <a:latin typeface="Arial"/>
                          <a:ea typeface="+mn-ea"/>
                          <a:cs typeface="+mn-cs"/>
                        </a:rPr>
                        <a:t>intergovernmental relations.</a:t>
                      </a:r>
                      <a:endParaRPr lang="en-ZA" sz="1200" b="0" i="0" u="none" strike="noStrike" kern="1200" dirty="0">
                        <a:solidFill>
                          <a:schemeClr val="tx1"/>
                        </a:solidFill>
                        <a:effectLst/>
                        <a:latin typeface="Arial"/>
                        <a:ea typeface="+mn-ea"/>
                        <a:cs typeface="+mn-cs"/>
                      </a:endParaRPr>
                    </a:p>
                  </a:txBody>
                  <a:tcPr anchor="b"/>
                </a:tc>
                <a:extLst>
                  <a:ext uri="{0D108BD9-81ED-4DB2-BD59-A6C34878D82A}">
                    <a16:rowId xmlns:a16="http://schemas.microsoft.com/office/drawing/2014/main" val="10003"/>
                  </a:ext>
                </a:extLst>
              </a:tr>
              <a:tr h="321282">
                <a:tc rowSpan="4">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Expenditure control, financial governance and accountability</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Implementation of the accruals and payables management plan</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kern="1200" dirty="0">
                          <a:solidFill>
                            <a:schemeClr val="tx1"/>
                          </a:solidFill>
                          <a:effectLst/>
                          <a:latin typeface="Arial"/>
                          <a:ea typeface="+mn-ea"/>
                          <a:cs typeface="+mn-cs"/>
                        </a:rPr>
                        <a:t>Prior  years accruals and payables have been reduced through payments made from reprioritised budgets.</a:t>
                      </a:r>
                    </a:p>
                  </a:txBody>
                  <a:tcPr anchor="b"/>
                </a:tc>
                <a:extLst>
                  <a:ext uri="{0D108BD9-81ED-4DB2-BD59-A6C34878D82A}">
                    <a16:rowId xmlns:a16="http://schemas.microsoft.com/office/drawing/2014/main" val="10004"/>
                  </a:ext>
                </a:extLst>
              </a:tr>
              <a:tr h="576063">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4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Fruitless and wasteful  expenditure condonations and remedial measures.</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kern="1200" dirty="0">
                          <a:solidFill>
                            <a:schemeClr val="tx1"/>
                          </a:solidFill>
                          <a:effectLst/>
                          <a:latin typeface="Arial"/>
                          <a:ea typeface="+mn-ea"/>
                          <a:cs typeface="+mn-cs"/>
                        </a:rPr>
                        <a:t>Preventative measures have been implemented to ensure that no further incidents are reported.</a:t>
                      </a:r>
                    </a:p>
                  </a:txBody>
                  <a:tcPr/>
                </a:tc>
                <a:extLst>
                  <a:ext uri="{0D108BD9-81ED-4DB2-BD59-A6C34878D82A}">
                    <a16:rowId xmlns:a16="http://schemas.microsoft.com/office/drawing/2014/main" val="10005"/>
                  </a:ext>
                </a:extLst>
              </a:tr>
              <a:tr h="741598">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4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Irregular expenditure condonations and remedial measures report</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Condonation</a:t>
                      </a:r>
                      <a:r>
                        <a:rPr lang="en-ZA" sz="1200" b="0" i="0" u="none" strike="noStrike" baseline="0" dirty="0">
                          <a:solidFill>
                            <a:schemeClr val="tx1"/>
                          </a:solidFill>
                          <a:effectLst/>
                          <a:latin typeface="Arial"/>
                        </a:rPr>
                        <a:t> requests have been submitted to National Treasury. </a:t>
                      </a:r>
                      <a:r>
                        <a:rPr lang="en-ZA" sz="1200" b="0" i="0" u="none" strike="noStrike" dirty="0">
                          <a:solidFill>
                            <a:schemeClr val="tx1"/>
                          </a:solidFill>
                          <a:effectLst/>
                          <a:latin typeface="Arial"/>
                        </a:rPr>
                        <a:t>Irregular expenditure was incurred on running contracts which were declared as irregular</a:t>
                      </a:r>
                      <a:r>
                        <a:rPr lang="en-ZA" sz="1200" b="0" i="0" u="none" strike="noStrike" baseline="0" dirty="0">
                          <a:solidFill>
                            <a:schemeClr val="tx1"/>
                          </a:solidFill>
                          <a:effectLst/>
                          <a:latin typeface="Arial"/>
                        </a:rPr>
                        <a:t> in the previous financial years.</a:t>
                      </a:r>
                      <a:endParaRPr lang="en-ZA" sz="1200" b="0" i="0" u="none" strike="noStrike" dirty="0">
                        <a:solidFill>
                          <a:schemeClr val="tx1"/>
                        </a:solidFill>
                        <a:effectLst/>
                        <a:latin typeface="Arial"/>
                      </a:endParaRPr>
                    </a:p>
                  </a:txBody>
                  <a:tcPr anchor="b"/>
                </a:tc>
                <a:extLst>
                  <a:ext uri="{0D108BD9-81ED-4DB2-BD59-A6C34878D82A}">
                    <a16:rowId xmlns:a16="http://schemas.microsoft.com/office/drawing/2014/main" val="10006"/>
                  </a:ext>
                </a:extLst>
              </a:tr>
              <a:tr h="410527">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2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Report on implementation of exit strategies on  irregular contracts</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Legal review of irregular</a:t>
                      </a:r>
                      <a:r>
                        <a:rPr lang="en-ZA" sz="1200" b="0" i="0" u="none" strike="noStrike" baseline="0" dirty="0">
                          <a:solidFill>
                            <a:schemeClr val="tx1"/>
                          </a:solidFill>
                          <a:effectLst/>
                          <a:latin typeface="Arial"/>
                        </a:rPr>
                        <a:t> contracts is in progress. This includes work by the SIU and Legal Services.</a:t>
                      </a:r>
                      <a:endParaRPr lang="en-ZA" sz="1200" b="0" i="0" u="none" strike="noStrike" dirty="0">
                        <a:solidFill>
                          <a:schemeClr val="tx1"/>
                        </a:solidFill>
                        <a:effectLst/>
                        <a:latin typeface="Arial"/>
                      </a:endParaRPr>
                    </a:p>
                  </a:txBody>
                  <a:tcPr anchor="b"/>
                </a:tc>
                <a:extLst>
                  <a:ext uri="{0D108BD9-81ED-4DB2-BD59-A6C34878D82A}">
                    <a16:rowId xmlns:a16="http://schemas.microsoft.com/office/drawing/2014/main" val="10007"/>
                  </a:ext>
                </a:extLst>
              </a:tr>
              <a:tr h="410527">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Arial"/>
                          <a:ea typeface="+mn-ea"/>
                          <a:cs typeface="+mn-cs"/>
                        </a:rPr>
                        <a:t>Alignment of strategic intent</a:t>
                      </a:r>
                    </a:p>
                  </a:txBody>
                  <a:tcPr marL="55800" marR="5580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Arial"/>
                          <a:ea typeface="+mn-ea"/>
                          <a:cs typeface="+mn-cs"/>
                        </a:rPr>
                        <a:t>Align strategy, annual performance plans (APP) and budgets </a:t>
                      </a:r>
                    </a:p>
                  </a:txBody>
                  <a:tcPr marL="55800" marR="55800" marT="0" marB="0"/>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Strategy</a:t>
                      </a:r>
                      <a:r>
                        <a:rPr lang="en-ZA" sz="1200" b="0" i="0" u="none" strike="noStrike" baseline="0" dirty="0">
                          <a:solidFill>
                            <a:schemeClr val="tx1"/>
                          </a:solidFill>
                          <a:effectLst/>
                          <a:latin typeface="Arial"/>
                        </a:rPr>
                        <a:t> and APP have been aligned to Estimates of National Expenditure and Procurement Plans.</a:t>
                      </a:r>
                      <a:endParaRPr lang="en-ZA" sz="1200" b="0" i="0" u="none" strike="noStrike" dirty="0">
                        <a:solidFill>
                          <a:schemeClr val="tx1"/>
                        </a:solidFill>
                        <a:effectLst/>
                        <a:latin typeface="Arial"/>
                      </a:endParaRPr>
                    </a:p>
                  </a:txBody>
                  <a:tcPr anchor="b"/>
                </a:tc>
                <a:extLst>
                  <a:ext uri="{0D108BD9-81ED-4DB2-BD59-A6C34878D82A}">
                    <a16:rowId xmlns:a16="http://schemas.microsoft.com/office/drawing/2014/main" val="3640087469"/>
                  </a:ext>
                </a:extLst>
              </a:tr>
              <a:tr h="907133">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Capital budget and asset management</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dirty="0">
                          <a:solidFill>
                            <a:schemeClr val="tx1"/>
                          </a:solidFill>
                          <a:effectLst/>
                          <a:latin typeface="Arial"/>
                        </a:rPr>
                        <a:t>Comprehensive reconciliations of assets and liabilities to enable maintenance of proper accounting records for management and reporting purposes. </a:t>
                      </a:r>
                      <a:endParaRPr lang="en-ZA" sz="1200" b="1" i="0" u="none" strike="noStrike" dirty="0">
                        <a:solidFill>
                          <a:schemeClr val="tx1"/>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kern="1200" dirty="0">
                          <a:solidFill>
                            <a:schemeClr val="tx1"/>
                          </a:solidFill>
                          <a:effectLst/>
                          <a:latin typeface="Arial"/>
                          <a:ea typeface="+mn-ea"/>
                          <a:cs typeface="+mn-cs"/>
                        </a:rPr>
                        <a:t>Status reports</a:t>
                      </a:r>
                      <a:r>
                        <a:rPr lang="en-ZA" sz="1200" b="0" i="0" u="none" strike="noStrike" kern="1200" baseline="0" dirty="0">
                          <a:solidFill>
                            <a:schemeClr val="tx1"/>
                          </a:solidFill>
                          <a:effectLst/>
                          <a:latin typeface="Arial"/>
                          <a:ea typeface="+mn-ea"/>
                          <a:cs typeface="+mn-cs"/>
                        </a:rPr>
                        <a:t> have been compiled for infrastructure assets with remedial actions.</a:t>
                      </a:r>
                    </a:p>
                    <a:p>
                      <a:pPr marL="0" marR="0" indent="0" algn="just" defTabSz="422041" rtl="0" eaLnBrk="1" fontAlgn="auto" latinLnBrk="0" hangingPunct="1">
                        <a:lnSpc>
                          <a:spcPct val="100000"/>
                        </a:lnSpc>
                        <a:spcBef>
                          <a:spcPts val="0"/>
                        </a:spcBef>
                        <a:spcAft>
                          <a:spcPts val="0"/>
                        </a:spcAft>
                        <a:buClrTx/>
                        <a:buSzTx/>
                        <a:buFontTx/>
                        <a:buNone/>
                        <a:tabLst/>
                        <a:defRPr/>
                      </a:pPr>
                      <a:r>
                        <a:rPr lang="en-ZA" sz="1200" b="0" i="0" u="none" strike="noStrike" kern="1200" baseline="0" dirty="0">
                          <a:solidFill>
                            <a:schemeClr val="tx1"/>
                          </a:solidFill>
                          <a:effectLst/>
                          <a:latin typeface="Arial"/>
                          <a:ea typeface="+mn-ea"/>
                          <a:cs typeface="+mn-cs"/>
                        </a:rPr>
                        <a:t>Annual engineer’s reviews have been compiled with remedial actions</a:t>
                      </a:r>
                      <a:endParaRPr lang="en-ZA" sz="1200" b="0" i="0" u="none" strike="noStrike" dirty="0">
                        <a:solidFill>
                          <a:schemeClr val="tx1"/>
                        </a:solidFill>
                        <a:effectLst/>
                        <a:latin typeface="Arial"/>
                      </a:endParaRPr>
                    </a:p>
                  </a:txBody>
                  <a:tcPr anchor="b"/>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46</a:t>
            </a:fld>
            <a:endParaRPr lang="en-US" altLang="en-US" dirty="0">
              <a:solidFill>
                <a:prstClr val="black"/>
              </a:solidFill>
              <a:ea typeface="+mn-ea"/>
            </a:endParaRPr>
          </a:p>
        </p:txBody>
      </p:sp>
    </p:spTree>
    <p:extLst>
      <p:ext uri="{BB962C8B-B14F-4D97-AF65-F5344CB8AC3E}">
        <p14:creationId xmlns:p14="http://schemas.microsoft.com/office/powerpoint/2010/main" val="2693545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2" y="115650"/>
            <a:ext cx="8581346" cy="612623"/>
          </a:xfrm>
        </p:spPr>
        <p:txBody>
          <a:bodyPr/>
          <a:lstStyle/>
          <a:p>
            <a:r>
              <a:rPr lang="en-ZA" sz="2400" b="1" dirty="0"/>
              <a:t>Financial highlights </a:t>
            </a:r>
          </a:p>
        </p:txBody>
      </p:sp>
      <p:sp>
        <p:nvSpPr>
          <p:cNvPr id="4" name="Slide Number Placeholder 3"/>
          <p:cNvSpPr>
            <a:spLocks noGrp="1"/>
          </p:cNvSpPr>
          <p:nvPr>
            <p:ph type="sldNum" sz="quarter" idx="12"/>
          </p:nvPr>
        </p:nvSpPr>
        <p:spPr>
          <a:xfrm>
            <a:off x="3724846" y="6377861"/>
            <a:ext cx="2133600" cy="365125"/>
          </a:xfrm>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47</a:t>
            </a:fld>
            <a:endParaRPr lang="en-US" altLang="en-US" dirty="0">
              <a:solidFill>
                <a:prstClr val="black"/>
              </a:solidFill>
              <a:ea typeface="+mn-ea"/>
            </a:endParaRPr>
          </a:p>
        </p:txBody>
      </p:sp>
      <p:graphicFrame>
        <p:nvGraphicFramePr>
          <p:cNvPr id="6" name="Table 5"/>
          <p:cNvGraphicFramePr>
            <a:graphicFrameLocks noGrp="1"/>
          </p:cNvGraphicFramePr>
          <p:nvPr>
            <p:extLst>
              <p:ext uri="{D42A27DB-BD31-4B8C-83A1-F6EECF244321}">
                <p14:modId xmlns:p14="http://schemas.microsoft.com/office/powerpoint/2010/main" val="2650897100"/>
              </p:ext>
            </p:extLst>
          </p:nvPr>
        </p:nvGraphicFramePr>
        <p:xfrm>
          <a:off x="184934" y="736461"/>
          <a:ext cx="8763757" cy="2757016"/>
        </p:xfrm>
        <a:graphic>
          <a:graphicData uri="http://schemas.openxmlformats.org/drawingml/2006/table">
            <a:tbl>
              <a:tblPr firstRow="1" bandRow="1"/>
              <a:tblGrid>
                <a:gridCol w="4884913">
                  <a:extLst>
                    <a:ext uri="{9D8B030D-6E8A-4147-A177-3AD203B41FA5}">
                      <a16:colId xmlns:a16="http://schemas.microsoft.com/office/drawing/2014/main" val="1772659055"/>
                    </a:ext>
                  </a:extLst>
                </a:gridCol>
                <a:gridCol w="1292948">
                  <a:extLst>
                    <a:ext uri="{9D8B030D-6E8A-4147-A177-3AD203B41FA5}">
                      <a16:colId xmlns:a16="http://schemas.microsoft.com/office/drawing/2014/main" val="3276910040"/>
                    </a:ext>
                  </a:extLst>
                </a:gridCol>
                <a:gridCol w="1292948">
                  <a:extLst>
                    <a:ext uri="{9D8B030D-6E8A-4147-A177-3AD203B41FA5}">
                      <a16:colId xmlns:a16="http://schemas.microsoft.com/office/drawing/2014/main" val="893123840"/>
                    </a:ext>
                  </a:extLst>
                </a:gridCol>
                <a:gridCol w="1292948">
                  <a:extLst>
                    <a:ext uri="{9D8B030D-6E8A-4147-A177-3AD203B41FA5}">
                      <a16:colId xmlns:a16="http://schemas.microsoft.com/office/drawing/2014/main" val="1416650679"/>
                    </a:ext>
                  </a:extLst>
                </a:gridCol>
              </a:tblGrid>
              <a:tr h="231761">
                <a:tc>
                  <a:txBody>
                    <a:bodyPr/>
                    <a:lstStyle/>
                    <a:p>
                      <a:pPr algn="l" fontAlgn="b"/>
                      <a:r>
                        <a:rPr lang="en-ZA" sz="1300" b="1" i="0" u="none" strike="noStrike" dirty="0">
                          <a:solidFill>
                            <a:srgbClr val="000000"/>
                          </a:solidFill>
                          <a:effectLst/>
                          <a:latin typeface="Arial" panose="020B0604020202020204" pitchFamily="34" charset="0"/>
                          <a:cs typeface="Arial" panose="020B0604020202020204" pitchFamily="34" charset="0"/>
                        </a:rPr>
                        <a:t> MAIN ACCOUNT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June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March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2">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Movement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421684445"/>
                  </a:ext>
                </a:extLst>
              </a:tr>
              <a:tr h="0">
                <a:tc rowSpan="2">
                  <a:txBody>
                    <a:bodyPr/>
                    <a:lstStyle/>
                    <a:p>
                      <a:pPr algn="l" fontAlgn="b"/>
                      <a:r>
                        <a:rPr lang="en-ZA" sz="1300" b="1" i="0" u="none" strike="noStrike" dirty="0">
                          <a:solidFill>
                            <a:srgbClr val="000000"/>
                          </a:solidFill>
                          <a:effectLst/>
                          <a:latin typeface="Arial" panose="020B0604020202020204" pitchFamily="34" charset="0"/>
                          <a:cs typeface="Arial" panose="020B0604020202020204" pitchFamily="34" charset="0"/>
                        </a:rPr>
                        <a:t> Details </a:t>
                      </a:r>
                    </a:p>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vMerge="1">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Movement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110068020"/>
                  </a:ext>
                </a:extLst>
              </a:tr>
              <a:tr h="231761">
                <a:tc vMerge="1">
                  <a:txBody>
                    <a:bodyPr/>
                    <a:lstStyle/>
                    <a:p>
                      <a:pPr algn="l" fontAlgn="b"/>
                      <a:endParaRPr lang="en-ZA" sz="15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R'000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R'000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R'000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953933145"/>
                  </a:ext>
                </a:extLst>
              </a:tr>
              <a:tr h="231761">
                <a:tc>
                  <a:txBody>
                    <a:bodyPr/>
                    <a:lstStyle/>
                    <a:p>
                      <a:pPr algn="l" fontAlgn="b"/>
                      <a:r>
                        <a:rPr lang="en-ZA" sz="1300" b="0" i="0" u="none" strike="noStrike" baseline="0" dirty="0">
                          <a:solidFill>
                            <a:srgbClr val="000000"/>
                          </a:solidFill>
                          <a:effectLst/>
                          <a:latin typeface="Arial" panose="020B0604020202020204" pitchFamily="34" charset="0"/>
                          <a:cs typeface="Arial" panose="020B0604020202020204" pitchFamily="34" charset="0"/>
                        </a:rPr>
                        <a:t> </a:t>
                      </a:r>
                      <a:r>
                        <a:rPr lang="en-ZA" sz="1300" b="0" i="0" u="none" strike="noStrike" dirty="0">
                          <a:solidFill>
                            <a:srgbClr val="000000"/>
                          </a:solidFill>
                          <a:effectLst/>
                          <a:latin typeface="Arial" panose="020B0604020202020204" pitchFamily="34" charset="0"/>
                          <a:cs typeface="Arial" panose="020B0604020202020204" pitchFamily="34" charset="0"/>
                        </a:rPr>
                        <a:t>Bank balance Favourable (Unfavourable balance)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3</a:t>
                      </a:r>
                      <a:r>
                        <a:rPr lang="en-ZA" sz="1300" b="0" i="0" u="none" strike="noStrike" baseline="0" dirty="0">
                          <a:solidFill>
                            <a:srgbClr val="000000"/>
                          </a:solidFill>
                          <a:effectLst/>
                          <a:latin typeface="Arial" panose="020B0604020202020204" pitchFamily="34" charset="0"/>
                          <a:cs typeface="Arial" panose="020B0604020202020204" pitchFamily="34" charset="0"/>
                        </a:rPr>
                        <a:t> 499 019</a:t>
                      </a:r>
                      <a:endParaRPr lang="en-ZA" sz="13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1 756 287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rPr>
                        <a:t>1 742 732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2442751"/>
                  </a:ext>
                </a:extLst>
              </a:tr>
              <a:tr h="231761">
                <a:tc>
                  <a:txBody>
                    <a:bodyPr/>
                    <a:lstStyle/>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Prepayments and advances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123 409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156</a:t>
                      </a:r>
                      <a:r>
                        <a:rPr lang="en-ZA" sz="1300" b="0" i="0" u="none" strike="noStrike" baseline="0" dirty="0">
                          <a:solidFill>
                            <a:srgbClr val="000000"/>
                          </a:solidFill>
                          <a:effectLst/>
                          <a:latin typeface="Arial" panose="020B0604020202020204" pitchFamily="34" charset="0"/>
                          <a:cs typeface="Arial" panose="020B0604020202020204" pitchFamily="34" charset="0"/>
                        </a:rPr>
                        <a:t> 965</a:t>
                      </a:r>
                      <a:r>
                        <a:rPr lang="en-ZA" sz="13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rPr>
                        <a:t>(33 556)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1533038"/>
                  </a:ext>
                </a:extLst>
              </a:tr>
              <a:tr h="231761">
                <a:tc>
                  <a:txBody>
                    <a:bodyPr/>
                    <a:lstStyle/>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Contingent Assets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3 714 892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3 622 404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300" b="0" i="0" u="none" strike="noStrike" kern="1200" baseline="0" dirty="0">
                          <a:solidFill>
                            <a:srgbClr val="000000"/>
                          </a:solidFill>
                          <a:effectLst/>
                          <a:latin typeface="Arial" panose="020B0604020202020204" pitchFamily="34" charset="0"/>
                          <a:ea typeface="+mn-ea"/>
                          <a:cs typeface="Arial" panose="020B0604020202020204" pitchFamily="34" charset="0"/>
                        </a:rPr>
                        <a:t>92 488</a:t>
                      </a:r>
                      <a:endPar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5394662"/>
                  </a:ext>
                </a:extLst>
              </a:tr>
              <a:tr h="231761">
                <a:tc>
                  <a:txBody>
                    <a:bodyPr/>
                    <a:lstStyle/>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Accruals and payables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335 855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405 823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rPr>
                        <a:t>(69 968)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47643528"/>
                  </a:ext>
                </a:extLst>
              </a:tr>
              <a:tr h="231761">
                <a:tc>
                  <a:txBody>
                    <a:bodyPr/>
                    <a:lstStyle/>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Commitments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6</a:t>
                      </a:r>
                      <a:r>
                        <a:rPr lang="en-ZA" sz="1300" b="0" i="0" u="none" strike="noStrike" baseline="0" dirty="0">
                          <a:solidFill>
                            <a:srgbClr val="000000"/>
                          </a:solidFill>
                          <a:effectLst/>
                          <a:latin typeface="Arial" panose="020B0604020202020204" pitchFamily="34" charset="0"/>
                          <a:cs typeface="Arial" panose="020B0604020202020204" pitchFamily="34" charset="0"/>
                        </a:rPr>
                        <a:t> 255  779</a:t>
                      </a:r>
                      <a:r>
                        <a:rPr lang="en-ZA" sz="13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6</a:t>
                      </a:r>
                      <a:r>
                        <a:rPr lang="en-ZA" sz="1300" b="0" i="0" u="none" strike="noStrike" baseline="0" dirty="0">
                          <a:solidFill>
                            <a:srgbClr val="000000"/>
                          </a:solidFill>
                          <a:effectLst/>
                          <a:latin typeface="Arial" panose="020B0604020202020204" pitchFamily="34" charset="0"/>
                          <a:cs typeface="Arial" panose="020B0604020202020204" pitchFamily="34" charset="0"/>
                        </a:rPr>
                        <a:t> 116 970</a:t>
                      </a:r>
                      <a:r>
                        <a:rPr lang="en-ZA" sz="13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rPr>
                        <a:t>138 809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1169699"/>
                  </a:ext>
                </a:extLst>
              </a:tr>
              <a:tr h="231761">
                <a:tc>
                  <a:txBody>
                    <a:bodyPr/>
                    <a:lstStyle/>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Contingent liabilities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11</a:t>
                      </a:r>
                      <a:r>
                        <a:rPr lang="en-ZA" sz="1300" b="0" i="0" u="none" strike="noStrike" baseline="0" dirty="0">
                          <a:solidFill>
                            <a:srgbClr val="000000"/>
                          </a:solidFill>
                          <a:effectLst/>
                          <a:latin typeface="Arial" panose="020B0604020202020204" pitchFamily="34" charset="0"/>
                          <a:cs typeface="Arial" panose="020B0604020202020204" pitchFamily="34" charset="0"/>
                        </a:rPr>
                        <a:t> 033 259</a:t>
                      </a:r>
                      <a:r>
                        <a:rPr lang="en-ZA" sz="13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11 197 640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rPr>
                        <a:t>(164 381)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2543158"/>
                  </a:ext>
                </a:extLst>
              </a:tr>
              <a:tr h="231761">
                <a:tc>
                  <a:txBody>
                    <a:bodyPr/>
                    <a:lstStyle/>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Unauthorised expenditure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641 109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641 109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60201581"/>
                  </a:ext>
                </a:extLst>
              </a:tr>
              <a:tr h="231761">
                <a:tc>
                  <a:txBody>
                    <a:bodyPr/>
                    <a:lstStyle/>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Fruitless and wasteful expenditure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16 813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dirty="0">
                          <a:solidFill>
                            <a:srgbClr val="000000"/>
                          </a:solidFill>
                          <a:effectLst/>
                          <a:latin typeface="Arial" panose="020B0604020202020204" pitchFamily="34" charset="0"/>
                          <a:cs typeface="Arial" panose="020B0604020202020204" pitchFamily="34" charset="0"/>
                        </a:rPr>
                        <a:t>          16 813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300" b="0" i="0" u="none" strike="noStrike" kern="1200" baseline="0" dirty="0">
                          <a:solidFill>
                            <a:srgbClr val="000000"/>
                          </a:solidFill>
                          <a:effectLst/>
                          <a:latin typeface="Arial" panose="020B0604020202020204" pitchFamily="34" charset="0"/>
                          <a:ea typeface="+mn-ea"/>
                          <a:cs typeface="Arial" panose="020B0604020202020204" pitchFamily="34" charset="0"/>
                        </a:rPr>
                        <a:t>-</a:t>
                      </a:r>
                      <a:endPar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0769589"/>
                  </a:ext>
                </a:extLst>
              </a:tr>
              <a:tr h="231761">
                <a:tc>
                  <a:txBody>
                    <a:bodyPr/>
                    <a:lstStyle/>
                    <a:p>
                      <a:pPr algn="l" fontAlgn="b"/>
                      <a:r>
                        <a:rPr lang="en-ZA" sz="1300" b="0" i="0" u="none" strike="noStrike" dirty="0">
                          <a:solidFill>
                            <a:srgbClr val="000000"/>
                          </a:solidFill>
                          <a:effectLst/>
                          <a:latin typeface="Arial" panose="020B0604020202020204" pitchFamily="34" charset="0"/>
                          <a:cs typeface="Arial" panose="020B0604020202020204" pitchFamily="34" charset="0"/>
                        </a:rPr>
                        <a:t> Irregular expenditure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US" sz="1300" b="0" i="0" u="none" strike="noStrike" kern="1200" dirty="0">
                          <a:solidFill>
                            <a:srgbClr val="000000"/>
                          </a:solidFill>
                          <a:effectLst/>
                          <a:latin typeface="Arial" panose="020B0604020202020204" pitchFamily="34" charset="0"/>
                          <a:ea typeface="+mn-ea"/>
                          <a:cs typeface="Arial" panose="020B0604020202020204" pitchFamily="34" charset="0"/>
                        </a:rPr>
                        <a:t> 9 459 330  </a:t>
                      </a:r>
                      <a:endParaRPr lang="en-ZA" sz="13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en-US" sz="1300" b="0" i="0" u="none" strike="noStrike" kern="1200" dirty="0">
                          <a:solidFill>
                            <a:srgbClr val="000000"/>
                          </a:solidFill>
                          <a:effectLst/>
                          <a:latin typeface="Arial" panose="020B0604020202020204" pitchFamily="34" charset="0"/>
                          <a:ea typeface="+mn-ea"/>
                          <a:cs typeface="Arial" panose="020B0604020202020204" pitchFamily="34" charset="0"/>
                        </a:rPr>
                        <a:t> 9 459 106 </a:t>
                      </a:r>
                      <a:endParaRPr lang="en-ZA" sz="13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baseline="0" dirty="0">
                          <a:solidFill>
                            <a:srgbClr val="000000"/>
                          </a:solidFill>
                          <a:effectLst/>
                          <a:latin typeface="Arial" panose="020B0604020202020204" pitchFamily="34" charset="0"/>
                          <a:ea typeface="+mn-ea"/>
                          <a:cs typeface="Arial" panose="020B0604020202020204" pitchFamily="34" charset="0"/>
                        </a:rPr>
                        <a:t>224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0505225"/>
                  </a:ext>
                </a:extLst>
              </a:tr>
            </a:tbl>
          </a:graphicData>
        </a:graphic>
      </p:graphicFrame>
      <p:sp>
        <p:nvSpPr>
          <p:cNvPr id="7" name="TextBox 6"/>
          <p:cNvSpPr txBox="1"/>
          <p:nvPr/>
        </p:nvSpPr>
        <p:spPr>
          <a:xfrm>
            <a:off x="0" y="3535348"/>
            <a:ext cx="8953878" cy="213904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lgn="just">
              <a:buFont typeface="Arial" panose="020B0604020202020204" pitchFamily="34" charset="0"/>
              <a:buChar char="•"/>
            </a:pPr>
            <a:endParaRPr lang="en-US" sz="1300" dirty="0">
              <a:solidFill>
                <a:schemeClr val="tx1"/>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Advances includes amounts paid as per the Implementation Agreements with Water Boards and HDA for Regional Bulk and Water Services Infrastructure projects, including Bucket Eradication Programme.</a:t>
            </a:r>
          </a:p>
          <a:p>
            <a:pPr marL="171450" indent="-171450" algn="just">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Contingent assets includes mainly legal claims by the Department (Joint with Special Investigating Unit) for the Giyani Water Project &amp; Fumile Advisory Services.  The matters are before the Polokwane &amp; Gauteng High Courts).</a:t>
            </a:r>
          </a:p>
          <a:p>
            <a:pPr marL="171450" indent="-171450" algn="just">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Contingent Liabilities, Accruals and payables reductions are due to settlements processed in the current period.</a:t>
            </a:r>
          </a:p>
          <a:p>
            <a:pPr marL="171450" indent="-171450" algn="just">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Unauthorised expenditure relates to prior year’s overspending of the main division of the vote due to the War-on-Leaks Project and Bucket Eradication Programme. National Treasury has submitted consolidated recommendations to SCOPA and amounts will be cleared once approval is granted. </a:t>
            </a:r>
          </a:p>
          <a:p>
            <a:pPr marL="171450" indent="-171450" algn="just">
              <a:buFont typeface="Arial" panose="020B0604020202020204" pitchFamily="34" charset="0"/>
              <a:buChar char="•"/>
            </a:pPr>
            <a:r>
              <a:rPr lang="en-ZA" sz="1200" dirty="0">
                <a:solidFill>
                  <a:schemeClr val="tx1"/>
                </a:solidFill>
                <a:latin typeface="Arial" panose="020B0604020202020204" pitchFamily="34" charset="0"/>
                <a:cs typeface="Arial" panose="020B0604020202020204" pitchFamily="34" charset="0"/>
              </a:rPr>
              <a:t>No Irregular expenditure were reported for the period under review.  </a:t>
            </a:r>
          </a:p>
          <a:p>
            <a:pPr marL="171450" indent="-171450" algn="just">
              <a:buFont typeface="Arial" panose="020B0604020202020204" pitchFamily="34" charset="0"/>
              <a:buChar char="•"/>
            </a:pPr>
            <a:r>
              <a:rPr lang="en-ZA" sz="1200" dirty="0">
                <a:solidFill>
                  <a:schemeClr val="tx1"/>
                </a:solidFill>
                <a:latin typeface="Arial" panose="020B0604020202020204" pitchFamily="34" charset="0"/>
                <a:cs typeface="Arial" panose="020B0604020202020204" pitchFamily="34" charset="0"/>
              </a:rPr>
              <a:t>No fruitless and wasteful expenditure were reported for the period under review.</a:t>
            </a:r>
          </a:p>
        </p:txBody>
      </p:sp>
    </p:spTree>
    <p:extLst>
      <p:ext uri="{BB962C8B-B14F-4D97-AF65-F5344CB8AC3E}">
        <p14:creationId xmlns:p14="http://schemas.microsoft.com/office/powerpoint/2010/main" val="1726215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604" y="35165"/>
            <a:ext cx="8600792" cy="650859"/>
          </a:xfrm>
        </p:spPr>
        <p:txBody>
          <a:bodyPr/>
          <a:lstStyle/>
          <a:p>
            <a:r>
              <a:rPr lang="en-ZA" sz="2400" b="1" dirty="0"/>
              <a:t>Financial highlights</a:t>
            </a: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48</a:t>
            </a:fld>
            <a:endParaRPr lang="en-US" altLang="en-US" dirty="0">
              <a:solidFill>
                <a:prstClr val="black"/>
              </a:solidFill>
              <a:ea typeface="+mn-ea"/>
            </a:endParaRPr>
          </a:p>
        </p:txBody>
      </p:sp>
      <p:sp>
        <p:nvSpPr>
          <p:cNvPr id="3" name="Rectangle 2"/>
          <p:cNvSpPr/>
          <p:nvPr/>
        </p:nvSpPr>
        <p:spPr>
          <a:xfrm>
            <a:off x="1" y="3317380"/>
            <a:ext cx="8899556" cy="2123658"/>
          </a:xfrm>
          <a:prstGeom prst="rect">
            <a:avLst/>
          </a:prstGeom>
        </p:spPr>
        <p:txBody>
          <a:bodyPr wrap="square">
            <a:spAutoFit/>
          </a:bodyPr>
          <a:lstStyle/>
          <a:p>
            <a:pPr marL="171450" indent="-171450" algn="just">
              <a:buFont typeface="Arial" panose="020B0604020202020204" pitchFamily="34" charset="0"/>
              <a:buChar char="•"/>
            </a:pPr>
            <a:r>
              <a:rPr lang="en-US" sz="1200" dirty="0"/>
              <a:t>By end of June 2022, an amount of R25.4867 billion was owed by trade customers.</a:t>
            </a:r>
            <a:r>
              <a:rPr lang="en-ZA" sz="1200" dirty="0"/>
              <a:t> In addition to enforcement of credit control measures, the Department is part of the Multidisciplinary Revenue Committee (MdRC) which comprises of National Treasury, South African Local Government Association and Department of Cooperative Government and Traditional Affairs which focusses on providing solutions to water debt challenges across the value  chain.</a:t>
            </a:r>
          </a:p>
          <a:p>
            <a:pPr marL="171450" indent="-171450" algn="just">
              <a:buFont typeface="Arial" panose="020B0604020202020204" pitchFamily="34" charset="0"/>
              <a:buChar char="•"/>
            </a:pPr>
            <a:r>
              <a:rPr lang="en-ZA" sz="1200" dirty="0"/>
              <a:t>Long-term Financial liabilities </a:t>
            </a:r>
            <a:r>
              <a:rPr lang="en-US" sz="1200" dirty="0"/>
              <a:t>represents the amounts owed to Trans-Caledon Tunnel Authority (TCTA) in accordance with various construction contracts for the development and maintenance of infrastructure assets. Compared to prior year these the Long-term Financial Liabilities have decreased by R1.946 billion.</a:t>
            </a:r>
          </a:p>
          <a:p>
            <a:pPr marL="171450" indent="-171450" algn="just">
              <a:buFont typeface="Arial" panose="020B0604020202020204" pitchFamily="34" charset="0"/>
              <a:buChar char="•"/>
            </a:pPr>
            <a:r>
              <a:rPr lang="en-ZA" sz="1200" dirty="0"/>
              <a:t>Contingent liabilities mainly consist of legal claims against the Department by several service providers in respect of contractual disputes which are on litigation process. </a:t>
            </a:r>
          </a:p>
          <a:p>
            <a:pPr marL="171450" indent="-171450" algn="just">
              <a:buFont typeface="Arial" panose="020B0604020202020204" pitchFamily="34" charset="0"/>
              <a:buChar char="•"/>
            </a:pPr>
            <a:r>
              <a:rPr lang="en-ZA" sz="1200" dirty="0"/>
              <a:t>Fruitless and Wasteful Expenditure has been incurred as a result of irrecoverable construction costs incurred in the internal projects and external projects.</a:t>
            </a:r>
            <a:endParaRPr lang="en-US" sz="1200" dirty="0"/>
          </a:p>
        </p:txBody>
      </p:sp>
      <p:graphicFrame>
        <p:nvGraphicFramePr>
          <p:cNvPr id="7" name="Table 6"/>
          <p:cNvGraphicFramePr>
            <a:graphicFrameLocks noGrp="1"/>
          </p:cNvGraphicFramePr>
          <p:nvPr>
            <p:extLst>
              <p:ext uri="{D42A27DB-BD31-4B8C-83A1-F6EECF244321}">
                <p14:modId xmlns:p14="http://schemas.microsoft.com/office/powerpoint/2010/main" val="112153886"/>
              </p:ext>
            </p:extLst>
          </p:nvPr>
        </p:nvGraphicFramePr>
        <p:xfrm>
          <a:off x="36040" y="471639"/>
          <a:ext cx="8801904" cy="2736569"/>
        </p:xfrm>
        <a:graphic>
          <a:graphicData uri="http://schemas.openxmlformats.org/drawingml/2006/table">
            <a:tbl>
              <a:tblPr firstRow="1" bandRow="1"/>
              <a:tblGrid>
                <a:gridCol w="4507200">
                  <a:extLst>
                    <a:ext uri="{9D8B030D-6E8A-4147-A177-3AD203B41FA5}">
                      <a16:colId xmlns:a16="http://schemas.microsoft.com/office/drawing/2014/main" val="2983473639"/>
                    </a:ext>
                  </a:extLst>
                </a:gridCol>
                <a:gridCol w="1465718">
                  <a:extLst>
                    <a:ext uri="{9D8B030D-6E8A-4147-A177-3AD203B41FA5}">
                      <a16:colId xmlns:a16="http://schemas.microsoft.com/office/drawing/2014/main" val="280429946"/>
                    </a:ext>
                  </a:extLst>
                </a:gridCol>
                <a:gridCol w="1362608">
                  <a:extLst>
                    <a:ext uri="{9D8B030D-6E8A-4147-A177-3AD203B41FA5}">
                      <a16:colId xmlns:a16="http://schemas.microsoft.com/office/drawing/2014/main" val="2844822359"/>
                    </a:ext>
                  </a:extLst>
                </a:gridCol>
                <a:gridCol w="1414163">
                  <a:extLst>
                    <a:ext uri="{9D8B030D-6E8A-4147-A177-3AD203B41FA5}">
                      <a16:colId xmlns:a16="http://schemas.microsoft.com/office/drawing/2014/main" val="1338304487"/>
                    </a:ext>
                  </a:extLst>
                </a:gridCol>
                <a:gridCol w="52215">
                  <a:extLst>
                    <a:ext uri="{9D8B030D-6E8A-4147-A177-3AD203B41FA5}">
                      <a16:colId xmlns:a16="http://schemas.microsoft.com/office/drawing/2014/main" val="959025792"/>
                    </a:ext>
                  </a:extLst>
                </a:gridCol>
              </a:tblGrid>
              <a:tr h="190347">
                <a:tc>
                  <a:txBody>
                    <a:bodyPr/>
                    <a:lstStyle/>
                    <a:p>
                      <a:pPr algn="l" fontAlgn="b"/>
                      <a:r>
                        <a:rPr lang="en-ZA" sz="1300" b="1" i="0" u="none" strike="noStrike" dirty="0">
                          <a:solidFill>
                            <a:srgbClr val="000000"/>
                          </a:solidFill>
                          <a:effectLst/>
                          <a:latin typeface="Arial" panose="020B0604020202020204" pitchFamily="34" charset="0"/>
                          <a:cs typeface="Arial" panose="020B0604020202020204" pitchFamily="34" charset="0"/>
                        </a:rPr>
                        <a:t> WATER TRADING ENTITY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June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March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rowSpan="2">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Movement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00569811"/>
                  </a:ext>
                </a:extLst>
              </a:tr>
              <a:tr h="190347">
                <a:tc>
                  <a:txBody>
                    <a:bodyPr/>
                    <a:lstStyle/>
                    <a:p>
                      <a:pPr algn="l" fontAlgn="b"/>
                      <a:r>
                        <a:rPr lang="en-ZA" sz="1300" b="1" i="0" u="none" strike="noStrike" dirty="0">
                          <a:solidFill>
                            <a:srgbClr val="000000"/>
                          </a:solidFill>
                          <a:effectLst/>
                          <a:latin typeface="Arial" panose="020B0604020202020204" pitchFamily="34" charset="0"/>
                          <a:cs typeface="Arial" panose="020B0604020202020204" pitchFamily="34" charset="0"/>
                        </a:rPr>
                        <a:t> Details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vMerge="1">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Movement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76388423"/>
                  </a:ext>
                </a:extLst>
              </a:tr>
              <a:tr h="190347">
                <a:tc>
                  <a:txBody>
                    <a:bodyPr/>
                    <a:lstStyle/>
                    <a:p>
                      <a:pPr algn="l" fontAlgn="b"/>
                      <a:r>
                        <a:rPr lang="en-ZA" sz="13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R'000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R'000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300" b="1" i="0" u="none" strike="noStrike" dirty="0">
                          <a:solidFill>
                            <a:srgbClr val="000000"/>
                          </a:solidFill>
                          <a:effectLst/>
                          <a:latin typeface="Arial" panose="020B0604020202020204" pitchFamily="34" charset="0"/>
                          <a:cs typeface="Arial" panose="020B0604020202020204" pitchFamily="34" charset="0"/>
                        </a:rPr>
                        <a:t> R'000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37196428"/>
                  </a:ext>
                </a:extLst>
              </a:tr>
              <a:tr h="190347">
                <a:tc>
                  <a:txBody>
                    <a:bodyPr/>
                    <a:lstStyle/>
                    <a:p>
                      <a:pPr algn="l" rtl="0"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Bank balance Favourable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4 125 228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2 141 999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1 983 229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30026619"/>
                  </a:ext>
                </a:extLst>
              </a:tr>
              <a:tr h="190347">
                <a:tc>
                  <a:txBody>
                    <a:bodyPr/>
                    <a:lstStyle/>
                    <a:p>
                      <a:pPr algn="l" rtl="0" fontAlgn="b"/>
                      <a:r>
                        <a:rPr lang="en-ZA" sz="1300" b="0" i="0" u="none" strike="noStrike" kern="1200" dirty="0">
                          <a:solidFill>
                            <a:schemeClr val="tx1"/>
                          </a:solidFill>
                          <a:effectLst/>
                          <a:latin typeface="Arial" panose="020B0604020202020204" pitchFamily="34" charset="0"/>
                          <a:ea typeface="+mn-ea"/>
                          <a:cs typeface="Arial" panose="020B0604020202020204" pitchFamily="34" charset="0"/>
                        </a:rPr>
                        <a:t> Trade receivables (Gross)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25 486 008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24 613 875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872 133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51822838"/>
                  </a:ext>
                </a:extLst>
              </a:tr>
              <a:tr h="190347">
                <a:tc>
                  <a:txBody>
                    <a:bodyPr/>
                    <a:lstStyle/>
                    <a:p>
                      <a:pPr algn="l" fontAlgn="b"/>
                      <a:r>
                        <a:rPr lang="en-ZA" sz="1300" b="0" i="0" u="none" strike="noStrike" kern="1200" dirty="0">
                          <a:solidFill>
                            <a:schemeClr val="tx1"/>
                          </a:solidFill>
                          <a:effectLst/>
                          <a:latin typeface="Arial" panose="020B0604020202020204" pitchFamily="34" charset="0"/>
                          <a:ea typeface="+mn-ea"/>
                          <a:cs typeface="Arial" panose="020B0604020202020204" pitchFamily="34" charset="0"/>
                        </a:rPr>
                        <a:t> Contingent Assets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2 925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2 925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4105478"/>
                  </a:ext>
                </a:extLst>
              </a:tr>
              <a:tr h="190347">
                <a:tc>
                  <a:txBody>
                    <a:bodyPr/>
                    <a:lstStyle/>
                    <a:p>
                      <a:pPr algn="l" rtl="0" fontAlgn="b"/>
                      <a:r>
                        <a:rPr lang="en-ZA" sz="1300" b="0" i="0" u="none" strike="noStrike" kern="1200" dirty="0">
                          <a:solidFill>
                            <a:schemeClr val="tx1"/>
                          </a:solidFill>
                          <a:effectLst/>
                          <a:latin typeface="Arial" panose="020B0604020202020204" pitchFamily="34" charset="0"/>
                          <a:ea typeface="+mn-ea"/>
                          <a:cs typeface="Arial" panose="020B0604020202020204" pitchFamily="34" charset="0"/>
                        </a:rPr>
                        <a:t> Long- term Financial liabilities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13 060 459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11 114 432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1 946 027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26021175"/>
                  </a:ext>
                </a:extLst>
              </a:tr>
              <a:tr h="222898">
                <a:tc>
                  <a:txBody>
                    <a:bodyPr/>
                    <a:lstStyle/>
                    <a:p>
                      <a:pPr algn="l" rtl="0"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Payables from exchange transactions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2 159 567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2 281 500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(121 933)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4028830714"/>
                  </a:ext>
                </a:extLst>
              </a:tr>
              <a:tr h="190347">
                <a:tc>
                  <a:txBody>
                    <a:bodyPr/>
                    <a:lstStyle/>
                    <a:p>
                      <a:pPr marL="0" indent="53975" algn="l"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Commitments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1 171 979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1 848 706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(676 727)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376150410"/>
                  </a:ext>
                </a:extLst>
              </a:tr>
              <a:tr h="284821">
                <a:tc>
                  <a:txBody>
                    <a:bodyPr/>
                    <a:lstStyle/>
                    <a:p>
                      <a:pPr marL="0" indent="53975" algn="l" rtl="0"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Contingent liabilities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t"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323 279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t"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323 279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t"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4217463797"/>
                  </a:ext>
                </a:extLst>
              </a:tr>
              <a:tr h="190347">
                <a:tc>
                  <a:txBody>
                    <a:bodyPr/>
                    <a:lstStyle/>
                    <a:p>
                      <a:pPr marL="0" indent="53975" algn="l"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Fruitless and wasteful expenditure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206 808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r" defTabSz="422041" rtl="0" eaLnBrk="1" fontAlgn="b" latinLnBrk="0" hangingPunct="1"/>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206 808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655619582"/>
                  </a:ext>
                </a:extLst>
              </a:tr>
              <a:tr h="190347">
                <a:tc>
                  <a:txBody>
                    <a:bodyPr/>
                    <a:lstStyle/>
                    <a:p>
                      <a:pPr algn="l" rtl="0"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 Irregular expenditure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7 102 949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7 082 046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300" b="0" i="0" u="none" strike="noStrike" kern="1200" dirty="0">
                          <a:solidFill>
                            <a:srgbClr val="000000"/>
                          </a:solidFill>
                          <a:effectLst/>
                          <a:latin typeface="Arial" panose="020B0604020202020204" pitchFamily="34" charset="0"/>
                          <a:ea typeface="+mn-ea"/>
                          <a:cs typeface="Arial" panose="020B0604020202020204" pitchFamily="34" charset="0"/>
                        </a:rPr>
                        <a:t>20 903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ZA"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55228388"/>
                  </a:ext>
                </a:extLst>
              </a:tr>
            </a:tbl>
          </a:graphicData>
        </a:graphic>
      </p:graphicFrame>
    </p:spTree>
    <p:extLst>
      <p:ext uri="{BB962C8B-B14F-4D97-AF65-F5344CB8AC3E}">
        <p14:creationId xmlns:p14="http://schemas.microsoft.com/office/powerpoint/2010/main" val="40186281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38"/>
            <a:ext cx="8390709" cy="505757"/>
          </a:xfrm>
        </p:spPr>
        <p:txBody>
          <a:bodyPr/>
          <a:lstStyle/>
          <a:p>
            <a:r>
              <a:rPr lang="en-US" dirty="0"/>
              <a:t>Audit outcomes</a:t>
            </a:r>
            <a:endParaRPr lang="en-ZA" dirty="0"/>
          </a:p>
        </p:txBody>
      </p:sp>
      <p:sp>
        <p:nvSpPr>
          <p:cNvPr id="3" name="Content Placeholder 2"/>
          <p:cNvSpPr>
            <a:spLocks noGrp="1"/>
          </p:cNvSpPr>
          <p:nvPr>
            <p:ph idx="1"/>
          </p:nvPr>
        </p:nvSpPr>
        <p:spPr>
          <a:xfrm>
            <a:off x="339635" y="609088"/>
            <a:ext cx="8508274" cy="5639824"/>
          </a:xfrm>
        </p:spPr>
        <p:txBody>
          <a:bodyPr/>
          <a:lstStyle/>
          <a:p>
            <a:pPr algn="just">
              <a:spcBef>
                <a:spcPts val="0"/>
              </a:spcBef>
            </a:pPr>
            <a:r>
              <a:rPr lang="en-ZA" sz="1600" dirty="0"/>
              <a:t>The 2020/21 audit outcomes:</a:t>
            </a:r>
          </a:p>
          <a:p>
            <a:pPr lvl="1" algn="just">
              <a:spcBef>
                <a:spcPts val="0"/>
              </a:spcBef>
            </a:pPr>
            <a:r>
              <a:rPr lang="en-ZA" sz="1600" dirty="0"/>
              <a:t>The main vote received qualified audit opinion with findings.</a:t>
            </a:r>
          </a:p>
          <a:p>
            <a:pPr lvl="1" algn="just">
              <a:spcBef>
                <a:spcPts val="0"/>
              </a:spcBef>
            </a:pPr>
            <a:r>
              <a:rPr lang="en-ZA" sz="1600" dirty="0"/>
              <a:t>The WTE received unqualified audit opinion with findings</a:t>
            </a:r>
          </a:p>
          <a:p>
            <a:pPr marL="0" indent="0" algn="just">
              <a:spcBef>
                <a:spcPts val="0"/>
              </a:spcBef>
              <a:buNone/>
            </a:pPr>
            <a:endParaRPr lang="en-ZA" sz="1600" dirty="0"/>
          </a:p>
          <a:p>
            <a:pPr algn="just">
              <a:spcBef>
                <a:spcPts val="0"/>
              </a:spcBef>
            </a:pPr>
            <a:r>
              <a:rPr lang="en-US" sz="1600" b="0" kern="1200" spc="0" dirty="0">
                <a:solidFill>
                  <a:schemeClr val="tx1"/>
                </a:solidFill>
                <a:effectLst/>
                <a:latin typeface="Arial" panose="020B0604020202020204" pitchFamily="34" charset="0"/>
                <a:ea typeface="Times New Roman"/>
                <a:cs typeface="Arial" panose="020B0604020202020204" pitchFamily="34" charset="0"/>
              </a:rPr>
              <a:t>The audit qualification was resolved in the 2021/22 financial year.</a:t>
            </a:r>
          </a:p>
          <a:p>
            <a:pPr marL="0" indent="0" algn="just">
              <a:spcBef>
                <a:spcPts val="0"/>
              </a:spcBef>
              <a:buNone/>
            </a:pPr>
            <a:endParaRPr lang="en-US" sz="1600" b="0" kern="1200" spc="0" dirty="0">
              <a:solidFill>
                <a:schemeClr val="tx1"/>
              </a:solidFill>
              <a:effectLst/>
              <a:latin typeface="Arial" panose="020B0604020202020204" pitchFamily="34" charset="0"/>
              <a:ea typeface="Times New Roman"/>
              <a:cs typeface="Arial" panose="020B0604020202020204" pitchFamily="34" charset="0"/>
            </a:endParaRPr>
          </a:p>
          <a:p>
            <a:pPr algn="just">
              <a:spcBef>
                <a:spcPts val="0"/>
              </a:spcBef>
            </a:pPr>
            <a:r>
              <a:rPr lang="en-US" sz="1600" b="0" kern="1200" spc="0" dirty="0">
                <a:solidFill>
                  <a:schemeClr val="tx1"/>
                </a:solidFill>
                <a:effectLst/>
                <a:latin typeface="Arial" panose="020B0604020202020204" pitchFamily="34" charset="0"/>
                <a:ea typeface="Times New Roman"/>
                <a:cs typeface="Arial" panose="020B0604020202020204" pitchFamily="34" charset="0"/>
              </a:rPr>
              <a:t>Detailed audit action plans have been put in place </a:t>
            </a:r>
            <a:r>
              <a:rPr lang="en-US" sz="1600" b="0" kern="1200" spc="0" baseline="0" dirty="0">
                <a:solidFill>
                  <a:schemeClr val="tx1"/>
                </a:solidFill>
                <a:effectLst/>
                <a:latin typeface="Arial" panose="020B0604020202020204" pitchFamily="34" charset="0"/>
                <a:ea typeface="Times New Roman"/>
                <a:cs typeface="Arial" panose="020B0604020202020204" pitchFamily="34" charset="0"/>
              </a:rPr>
              <a:t>with specific corrective actions and milestones, with progressive implementation towards achieving </a:t>
            </a:r>
            <a:r>
              <a:rPr lang="en-ZA" sz="1600" b="0" kern="1200" spc="0" baseline="0" dirty="0">
                <a:solidFill>
                  <a:schemeClr val="tx1"/>
                </a:solidFill>
                <a:effectLst/>
                <a:latin typeface="Arial" panose="020B0604020202020204" pitchFamily="34" charset="0"/>
                <a:ea typeface="Times New Roman"/>
                <a:cs typeface="Arial" panose="020B0604020202020204" pitchFamily="34" charset="0"/>
              </a:rPr>
              <a:t>a clean audit </a:t>
            </a:r>
            <a:r>
              <a:rPr lang="en-ZA" sz="1600" b="1" kern="1200" spc="0" baseline="0" dirty="0">
                <a:solidFill>
                  <a:schemeClr val="tx1"/>
                </a:solidFill>
                <a:effectLst/>
                <a:latin typeface="Arial" panose="020B0604020202020204" pitchFamily="34" charset="0"/>
                <a:ea typeface="Times New Roman"/>
                <a:cs typeface="Arial" panose="020B0604020202020204" pitchFamily="34" charset="0"/>
              </a:rPr>
              <a:t>(see Annexure A) </a:t>
            </a:r>
            <a:endParaRPr lang="en-ZA" sz="1600" b="1" dirty="0"/>
          </a:p>
          <a:p>
            <a:pPr algn="just">
              <a:spcBef>
                <a:spcPts val="0"/>
              </a:spcBef>
            </a:pPr>
            <a:endParaRPr lang="en-ZA" sz="1600" dirty="0"/>
          </a:p>
          <a:p>
            <a:pPr algn="just">
              <a:spcBef>
                <a:spcPts val="0"/>
              </a:spcBef>
            </a:pPr>
            <a:r>
              <a:rPr lang="en-ZA" sz="1600" dirty="0"/>
              <a:t>Preventative measures being implemented incorporate the following:</a:t>
            </a:r>
          </a:p>
          <a:p>
            <a:pPr lvl="1" algn="just">
              <a:spcBef>
                <a:spcPts val="0"/>
              </a:spcBef>
            </a:pPr>
            <a:r>
              <a:rPr lang="en-ZA" sz="1600" dirty="0"/>
              <a:t>Awareness, staff training and development </a:t>
            </a:r>
          </a:p>
          <a:p>
            <a:pPr lvl="1" algn="just">
              <a:spcBef>
                <a:spcPts val="0"/>
              </a:spcBef>
            </a:pPr>
            <a:r>
              <a:rPr lang="en-ZA" sz="1600" dirty="0"/>
              <a:t>Strengthening internal controls</a:t>
            </a:r>
          </a:p>
          <a:p>
            <a:pPr lvl="1" algn="just">
              <a:spcBef>
                <a:spcPts val="0"/>
              </a:spcBef>
            </a:pPr>
            <a:r>
              <a:rPr lang="en-ZA" sz="1600" dirty="0"/>
              <a:t>Compliance and governance structures</a:t>
            </a:r>
          </a:p>
          <a:p>
            <a:pPr lvl="1" algn="just">
              <a:spcBef>
                <a:spcPts val="0"/>
              </a:spcBef>
            </a:pPr>
            <a:r>
              <a:rPr lang="en-ZA" sz="1600" dirty="0"/>
              <a:t>Consequence management</a:t>
            </a:r>
          </a:p>
          <a:p>
            <a:pPr algn="just">
              <a:spcBef>
                <a:spcPts val="0"/>
              </a:spcBef>
            </a:pPr>
            <a:endParaRPr lang="en-ZA" sz="1600" dirty="0"/>
          </a:p>
          <a:p>
            <a:pPr algn="just">
              <a:spcBef>
                <a:spcPts val="0"/>
              </a:spcBef>
            </a:pPr>
            <a:r>
              <a:rPr lang="en-ZA" sz="1600" dirty="0"/>
              <a:t>The Department is proactively engaging with the Office of the Accountant-General on matters related to accounting treatment of some of the transactions.</a:t>
            </a:r>
          </a:p>
          <a:p>
            <a:pPr algn="just">
              <a:spcBef>
                <a:spcPts val="0"/>
              </a:spcBef>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The following slides discuss some of the key irregularities raised by the AG</a:t>
            </a:r>
            <a:endParaRPr lang="en-ZA" sz="1600" dirty="0"/>
          </a:p>
          <a:p>
            <a:pPr lvl="1" algn="just">
              <a:spcBef>
                <a:spcPts val="0"/>
              </a:spcBef>
            </a:pPr>
            <a:endParaRPr lang="en-ZA" sz="1600" dirty="0"/>
          </a:p>
          <a:p>
            <a:pPr marL="422041" lvl="1" indent="0" algn="just">
              <a:spcBef>
                <a:spcPts val="0"/>
              </a:spcBef>
              <a:buNone/>
            </a:pPr>
            <a:endParaRPr lang="en-ZA" sz="1631" dirty="0"/>
          </a:p>
          <a:p>
            <a:endParaRPr lang="en-ZA" sz="20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49</a:t>
            </a:fld>
            <a:endParaRPr lang="en-US" altLang="en-US" dirty="0">
              <a:solidFill>
                <a:prstClr val="black"/>
              </a:solidFill>
              <a:ea typeface="+mn-ea"/>
            </a:endParaRPr>
          </a:p>
        </p:txBody>
      </p:sp>
    </p:spTree>
    <p:extLst>
      <p:ext uri="{BB962C8B-B14F-4D97-AF65-F5344CB8AC3E}">
        <p14:creationId xmlns:p14="http://schemas.microsoft.com/office/powerpoint/2010/main" val="379078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71C9-CF43-44B7-833D-B5C66074EF2A}"/>
              </a:ext>
            </a:extLst>
          </p:cNvPr>
          <p:cNvSpPr>
            <a:spLocks noGrp="1"/>
          </p:cNvSpPr>
          <p:nvPr>
            <p:ph type="title"/>
          </p:nvPr>
        </p:nvSpPr>
        <p:spPr>
          <a:xfrm>
            <a:off x="316230" y="0"/>
            <a:ext cx="8810625" cy="517251"/>
          </a:xfrm>
        </p:spPr>
        <p:txBody>
          <a:bodyPr/>
          <a:lstStyle/>
          <a:p>
            <a:r>
              <a:rPr lang="en-ZA" b="1" dirty="0"/>
              <a:t>Overview (2)</a:t>
            </a:r>
          </a:p>
        </p:txBody>
      </p:sp>
      <p:sp>
        <p:nvSpPr>
          <p:cNvPr id="3" name="Content Placeholder 2">
            <a:extLst>
              <a:ext uri="{FF2B5EF4-FFF2-40B4-BE49-F238E27FC236}">
                <a16:creationId xmlns:a16="http://schemas.microsoft.com/office/drawing/2014/main" id="{E18EA03B-14B3-4552-87CB-005B2C24E7B5}"/>
              </a:ext>
            </a:extLst>
          </p:cNvPr>
          <p:cNvSpPr>
            <a:spLocks noGrp="1"/>
          </p:cNvSpPr>
          <p:nvPr>
            <p:ph idx="1"/>
          </p:nvPr>
        </p:nvSpPr>
        <p:spPr>
          <a:xfrm>
            <a:off x="434339" y="535821"/>
            <a:ext cx="8595361" cy="5594261"/>
          </a:xfrm>
        </p:spPr>
        <p:txBody>
          <a:bodyPr/>
          <a:lstStyle/>
          <a:p>
            <a:pPr algn="just">
              <a:spcBef>
                <a:spcPts val="0"/>
              </a:spcBef>
            </a:pPr>
            <a:r>
              <a:rPr lang="en-ZA" sz="1600" dirty="0"/>
              <a:t>A total of 23 Senior Management posts have been filled since the start of the 2021/2022 financial year which includes the post of Director-General that was filled with effect from 1 January 2022.</a:t>
            </a:r>
          </a:p>
          <a:p>
            <a:pPr algn="just">
              <a:spcBef>
                <a:spcPts val="0"/>
              </a:spcBef>
            </a:pPr>
            <a:endParaRPr lang="en-ZA" sz="1600" dirty="0"/>
          </a:p>
          <a:p>
            <a:pPr algn="just">
              <a:spcBef>
                <a:spcPts val="0"/>
              </a:spcBef>
            </a:pPr>
            <a:r>
              <a:rPr lang="en-ZA" sz="1600" dirty="0"/>
              <a:t>The CFO and all other DDG posts have also been filled.</a:t>
            </a:r>
          </a:p>
          <a:p>
            <a:pPr algn="just">
              <a:spcBef>
                <a:spcPts val="0"/>
              </a:spcBef>
            </a:pPr>
            <a:endParaRPr lang="en-ZA" sz="1600" dirty="0"/>
          </a:p>
          <a:p>
            <a:pPr algn="just">
              <a:spcBef>
                <a:spcPts val="0"/>
              </a:spcBef>
            </a:pPr>
            <a:r>
              <a:rPr lang="en-ZA" sz="1600" dirty="0"/>
              <a:t>All Chief Director posts have been filled (with the exception of the post that was vacated by the current CFO) – the new incumbent will assume duty on the 1</a:t>
            </a:r>
            <a:r>
              <a:rPr lang="en-ZA" sz="1600" baseline="30000" dirty="0"/>
              <a:t>st</a:t>
            </a:r>
            <a:r>
              <a:rPr lang="en-ZA" sz="1600" dirty="0"/>
              <a:t> of October 2022.</a:t>
            </a:r>
          </a:p>
          <a:p>
            <a:pPr algn="just">
              <a:spcBef>
                <a:spcPts val="0"/>
              </a:spcBef>
            </a:pPr>
            <a:endParaRPr lang="en-ZA" sz="1600" dirty="0"/>
          </a:p>
          <a:p>
            <a:pPr algn="just">
              <a:spcBef>
                <a:spcPts val="0"/>
              </a:spcBef>
            </a:pPr>
            <a:r>
              <a:rPr lang="en-ZA" sz="1600" dirty="0"/>
              <a:t>One vacant Director post (Forensic Investigation and Quality Assurance) is in process of being filled. </a:t>
            </a:r>
            <a:r>
              <a:rPr lang="en-US" sz="1600" dirty="0"/>
              <a:t>The Forensic Investigation Unit had 8 investigators, 3 of whom have since vacated the positions. This creates a capacity constraint.</a:t>
            </a:r>
            <a:endParaRPr lang="en-ZA" sz="1600" dirty="0"/>
          </a:p>
          <a:p>
            <a:pPr algn="just">
              <a:spcBef>
                <a:spcPts val="0"/>
              </a:spcBef>
            </a:pPr>
            <a:endParaRPr lang="en-ZA" sz="1600" dirty="0"/>
          </a:p>
          <a:p>
            <a:pPr algn="just">
              <a:spcBef>
                <a:spcPts val="0"/>
              </a:spcBef>
            </a:pPr>
            <a:r>
              <a:rPr lang="en-ZA" sz="1600" dirty="0"/>
              <a:t>The Department is now following a pro-active approach is preparing recruitment and selection processes in instances where it becomes aware of any future vacancies.</a:t>
            </a:r>
          </a:p>
          <a:p>
            <a:pPr algn="just">
              <a:spcBef>
                <a:spcPts val="0"/>
              </a:spcBef>
            </a:pPr>
            <a:endParaRPr lang="en-ZA" sz="1600" dirty="0"/>
          </a:p>
          <a:p>
            <a:pPr algn="just">
              <a:spcBef>
                <a:spcPts val="0"/>
              </a:spcBef>
            </a:pPr>
            <a:r>
              <a:rPr lang="en-ZA" sz="1600" dirty="0"/>
              <a:t>The Department is also currently reprioritising other critical vacancies in line with the Compensation of Employees budget allocation for the 2022 MTEF and also in line with the approved organizational structure. Specific emphasis is being placed on professional and critical positions.</a:t>
            </a:r>
            <a:endParaRPr lang="en-US" sz="1600" dirty="0"/>
          </a:p>
          <a:p>
            <a:pPr algn="just"/>
            <a:endParaRPr lang="en-US" sz="1600" dirty="0"/>
          </a:p>
          <a:p>
            <a:pPr marL="0" indent="0" algn="just">
              <a:buNone/>
            </a:pPr>
            <a:endParaRPr lang="en-ZA" sz="1600" dirty="0"/>
          </a:p>
        </p:txBody>
      </p:sp>
      <p:sp>
        <p:nvSpPr>
          <p:cNvPr id="4" name="Slide Number Placeholder 3">
            <a:extLst>
              <a:ext uri="{FF2B5EF4-FFF2-40B4-BE49-F238E27FC236}">
                <a16:creationId xmlns:a16="http://schemas.microsoft.com/office/drawing/2014/main" id="{20B43A7D-8885-4949-815B-6881EEDA563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23456401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74"/>
            <a:ext cx="8229600" cy="817741"/>
          </a:xfrm>
        </p:spPr>
        <p:txBody>
          <a:bodyPr/>
          <a:lstStyle/>
          <a:p>
            <a:r>
              <a:rPr lang="en-ZA" b="1" dirty="0"/>
              <a:t>Progress on Unauthorised, Irregular, Fruitless and Wasteful Expenditure</a:t>
            </a:r>
            <a:r>
              <a:rPr lang="en-ZA" sz="2400" b="1" dirty="0"/>
              <a:t/>
            </a:r>
            <a:br>
              <a:rPr lang="en-ZA" sz="2400" b="1" dirty="0"/>
            </a:br>
            <a:endParaRPr lang="en-ZA"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4277568"/>
              </p:ext>
            </p:extLst>
          </p:nvPr>
        </p:nvGraphicFramePr>
        <p:xfrm>
          <a:off x="361465" y="833996"/>
          <a:ext cx="8229601" cy="1825560"/>
        </p:xfrm>
        <a:graphic>
          <a:graphicData uri="http://schemas.openxmlformats.org/drawingml/2006/table">
            <a:tbl>
              <a:tblPr firstRow="1" bandRow="1">
                <a:tableStyleId>{F5AB1C69-6EDB-4FF4-983F-18BD219EF322}</a:tableStyleId>
              </a:tblPr>
              <a:tblGrid>
                <a:gridCol w="2849064">
                  <a:extLst>
                    <a:ext uri="{9D8B030D-6E8A-4147-A177-3AD203B41FA5}">
                      <a16:colId xmlns:a16="http://schemas.microsoft.com/office/drawing/2014/main" val="20000"/>
                    </a:ext>
                  </a:extLst>
                </a:gridCol>
                <a:gridCol w="1372755">
                  <a:extLst>
                    <a:ext uri="{9D8B030D-6E8A-4147-A177-3AD203B41FA5}">
                      <a16:colId xmlns:a16="http://schemas.microsoft.com/office/drawing/2014/main" val="20001"/>
                    </a:ext>
                  </a:extLst>
                </a:gridCol>
                <a:gridCol w="1436837">
                  <a:extLst>
                    <a:ext uri="{9D8B030D-6E8A-4147-A177-3AD203B41FA5}">
                      <a16:colId xmlns:a16="http://schemas.microsoft.com/office/drawing/2014/main" val="20002"/>
                    </a:ext>
                  </a:extLst>
                </a:gridCol>
                <a:gridCol w="1294927">
                  <a:extLst>
                    <a:ext uri="{9D8B030D-6E8A-4147-A177-3AD203B41FA5}">
                      <a16:colId xmlns:a16="http://schemas.microsoft.com/office/drawing/2014/main" val="20003"/>
                    </a:ext>
                  </a:extLst>
                </a:gridCol>
                <a:gridCol w="1276018">
                  <a:extLst>
                    <a:ext uri="{9D8B030D-6E8A-4147-A177-3AD203B41FA5}">
                      <a16:colId xmlns:a16="http://schemas.microsoft.com/office/drawing/2014/main" val="20004"/>
                    </a:ext>
                  </a:extLst>
                </a:gridCol>
              </a:tblGrid>
              <a:tr h="321650">
                <a:tc rowSpan="2">
                  <a:txBody>
                    <a:bodyPr/>
                    <a:lstStyle/>
                    <a:p>
                      <a:endParaRPr lang="en-ZA" sz="1500" dirty="0">
                        <a:solidFill>
                          <a:schemeClr val="tx1"/>
                        </a:solidFill>
                        <a:latin typeface="Arial" panose="020B0604020202020204" pitchFamily="34" charset="0"/>
                        <a:cs typeface="Arial" panose="020B0604020202020204" pitchFamily="34" charset="0"/>
                      </a:endParaRPr>
                    </a:p>
                    <a:p>
                      <a:endParaRPr lang="en-ZA" sz="1500" dirty="0">
                        <a:solidFill>
                          <a:schemeClr val="tx1"/>
                        </a:solidFill>
                        <a:latin typeface="Arial" panose="020B0604020202020204" pitchFamily="34" charset="0"/>
                        <a:cs typeface="Arial" panose="020B0604020202020204" pitchFamily="34" charset="0"/>
                      </a:endParaRPr>
                    </a:p>
                    <a:p>
                      <a:r>
                        <a:rPr lang="en-ZA" sz="1500" dirty="0">
                          <a:solidFill>
                            <a:schemeClr val="tx1"/>
                          </a:solidFill>
                          <a:latin typeface="Arial" panose="020B0604020202020204" pitchFamily="34" charset="0"/>
                          <a:cs typeface="Arial" panose="020B0604020202020204" pitchFamily="34" charset="0"/>
                        </a:rPr>
                        <a:t>Details</a:t>
                      </a:r>
                    </a:p>
                  </a:txBody>
                  <a:tcPr>
                    <a:lnR w="12700" cap="flat" cmpd="sng" algn="ctr">
                      <a:solidFill>
                        <a:schemeClr val="bg1"/>
                      </a:solidFill>
                      <a:prstDash val="solid"/>
                      <a:round/>
                      <a:headEnd type="none" w="med" len="med"/>
                      <a:tailEnd type="none" w="med" len="med"/>
                    </a:lnR>
                    <a:solidFill>
                      <a:schemeClr val="accent3">
                        <a:lumMod val="60000"/>
                        <a:lumOff val="40000"/>
                      </a:schemeClr>
                    </a:solidFill>
                  </a:tcPr>
                </a:tc>
                <a:tc gridSpan="2">
                  <a:txBody>
                    <a:bodyPr/>
                    <a:lstStyle/>
                    <a:p>
                      <a:pPr algn="ctr"/>
                      <a:r>
                        <a:rPr lang="en-ZA" sz="1500" dirty="0">
                          <a:solidFill>
                            <a:schemeClr val="tx1"/>
                          </a:solidFill>
                          <a:latin typeface="Arial" panose="020B0604020202020204" pitchFamily="34" charset="0"/>
                          <a:cs typeface="Arial" panose="020B0604020202020204" pitchFamily="34" charset="0"/>
                        </a:rPr>
                        <a:t>Main</a:t>
                      </a:r>
                      <a:r>
                        <a:rPr lang="en-ZA" sz="1500" baseline="0" dirty="0">
                          <a:solidFill>
                            <a:schemeClr val="tx1"/>
                          </a:solidFill>
                          <a:latin typeface="Arial" panose="020B0604020202020204" pitchFamily="34" charset="0"/>
                          <a:cs typeface="Arial" panose="020B0604020202020204" pitchFamily="34" charset="0"/>
                        </a:rPr>
                        <a:t> Account</a:t>
                      </a:r>
                      <a:endParaRPr lang="en-ZA" sz="15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3">
                        <a:lumMod val="60000"/>
                        <a:lumOff val="40000"/>
                      </a:schemeClr>
                    </a:solidFill>
                  </a:tcPr>
                </a:tc>
                <a:tc hMerge="1">
                  <a:txBody>
                    <a:bodyPr/>
                    <a:lstStyle/>
                    <a:p>
                      <a:pPr algn="r"/>
                      <a:endParaRPr lang="en-ZA" sz="1500" dirty="0">
                        <a:latin typeface="Arial" panose="020B0604020202020204" pitchFamily="34" charset="0"/>
                        <a:cs typeface="Arial" panose="020B0604020202020204" pitchFamily="34" charset="0"/>
                      </a:endParaRPr>
                    </a:p>
                  </a:txBody>
                  <a:tcPr/>
                </a:tc>
                <a:tc gridSpan="2">
                  <a:txBody>
                    <a:bodyPr/>
                    <a:lstStyle/>
                    <a:p>
                      <a:pPr marL="0" algn="ctr" defTabSz="914400" rtl="0" eaLnBrk="1" latinLnBrk="0" hangingPunct="1"/>
                      <a:r>
                        <a:rPr lang="en-ZA" sz="1500" b="1" kern="1200" dirty="0">
                          <a:solidFill>
                            <a:schemeClr val="tx1"/>
                          </a:solidFill>
                          <a:latin typeface="Arial" panose="020B0604020202020204" pitchFamily="34" charset="0"/>
                          <a:ea typeface="+mn-ea"/>
                          <a:cs typeface="Arial" panose="020B0604020202020204" pitchFamily="34" charset="0"/>
                        </a:rPr>
                        <a:t>Water</a:t>
                      </a:r>
                      <a:r>
                        <a:rPr lang="en-ZA" sz="1500" b="1" kern="1200" baseline="0" dirty="0">
                          <a:solidFill>
                            <a:schemeClr val="tx1"/>
                          </a:solidFill>
                          <a:latin typeface="Arial" panose="020B0604020202020204" pitchFamily="34" charset="0"/>
                          <a:ea typeface="+mn-ea"/>
                          <a:cs typeface="Arial" panose="020B0604020202020204" pitchFamily="34" charset="0"/>
                        </a:rPr>
                        <a:t> Trading Entity</a:t>
                      </a:r>
                      <a:endParaRPr lang="en-ZA" sz="1500" b="1" kern="1200" dirty="0">
                        <a:solidFill>
                          <a:schemeClr val="tx1"/>
                        </a:solidFill>
                        <a:latin typeface="Arial" panose="020B0604020202020204" pitchFamily="34" charset="0"/>
                        <a:ea typeface="+mn-ea"/>
                        <a:cs typeface="Arial" panose="020B0604020202020204" pitchFamily="34" charset="0"/>
                      </a:endParaRPr>
                    </a:p>
                  </a:txBody>
                  <a:tcPr>
                    <a:lnB w="12700" cap="flat" cmpd="sng" algn="ctr">
                      <a:solidFill>
                        <a:schemeClr val="bg1"/>
                      </a:solidFill>
                      <a:prstDash val="solid"/>
                      <a:round/>
                      <a:headEnd type="none" w="med" len="med"/>
                      <a:tailEnd type="none" w="med" len="med"/>
                    </a:lnB>
                    <a:solidFill>
                      <a:schemeClr val="accent3">
                        <a:lumMod val="60000"/>
                        <a:lumOff val="40000"/>
                      </a:schemeClr>
                    </a:solidFill>
                  </a:tcPr>
                </a:tc>
                <a:tc hMerge="1">
                  <a:txBody>
                    <a:bodyPr/>
                    <a:lstStyle/>
                    <a:p>
                      <a:pPr marL="0" algn="r" defTabSz="914400" rtl="0" eaLnBrk="1" latinLnBrk="0" hangingPunct="1"/>
                      <a:endParaRPr lang="en-ZA" sz="1500" b="1" kern="1200" dirty="0">
                        <a:solidFill>
                          <a:schemeClr val="lt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0"/>
                  </a:ext>
                </a:extLst>
              </a:tr>
              <a:tr h="436729">
                <a:tc vMerge="1">
                  <a:txBody>
                    <a:bodyPr/>
                    <a:lstStyle/>
                    <a:p>
                      <a:pPr algn="just" fontAlgn="t"/>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ctr" fontAlgn="b"/>
                      <a:r>
                        <a:rPr lang="en-ZA" sz="1500" b="1" u="none" strike="noStrike" baseline="0" dirty="0">
                          <a:solidFill>
                            <a:schemeClr val="tx1"/>
                          </a:solidFill>
                          <a:effectLst/>
                          <a:latin typeface="Arial" panose="020B0604020202020204" pitchFamily="34" charset="0"/>
                          <a:cs typeface="Arial" panose="020B0604020202020204" pitchFamily="34" charset="0"/>
                        </a:rPr>
                        <a:t> </a:t>
                      </a:r>
                      <a:r>
                        <a:rPr lang="en-ZA" sz="1500" b="1" u="none" strike="noStrike" dirty="0">
                          <a:solidFill>
                            <a:schemeClr val="tx1"/>
                          </a:solidFill>
                          <a:effectLst/>
                          <a:latin typeface="Arial" panose="020B0604020202020204" pitchFamily="34" charset="0"/>
                          <a:cs typeface="Arial" panose="020B0604020202020204" pitchFamily="34" charset="0"/>
                        </a:rPr>
                        <a:t>2022/23 (Q1)</a:t>
                      </a:r>
                    </a:p>
                    <a:p>
                      <a:pPr algn="ctr" fontAlgn="b"/>
                      <a:r>
                        <a:rPr lang="en-ZA" sz="1500" b="1" u="none" strike="noStrike" dirty="0">
                          <a:solidFill>
                            <a:schemeClr val="tx1"/>
                          </a:solidFill>
                          <a:effectLst/>
                          <a:latin typeface="Arial" panose="020B0604020202020204" pitchFamily="34" charset="0"/>
                          <a:cs typeface="Arial" panose="020B0604020202020204" pitchFamily="34" charset="0"/>
                        </a:rPr>
                        <a:t>R'000</a:t>
                      </a:r>
                      <a:endParaRPr lang="en-ZA" sz="1500" b="1"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fontAlgn="b"/>
                      <a:r>
                        <a:rPr lang="en-ZA" sz="1500" b="1" u="none" strike="noStrike" dirty="0">
                          <a:solidFill>
                            <a:schemeClr val="tx1"/>
                          </a:solidFill>
                          <a:effectLst/>
                          <a:latin typeface="Arial" panose="020B0604020202020204" pitchFamily="34" charset="0"/>
                          <a:cs typeface="Arial" panose="020B0604020202020204" pitchFamily="34" charset="0"/>
                        </a:rPr>
                        <a:t>2021/22</a:t>
                      </a:r>
                    </a:p>
                    <a:p>
                      <a:pPr algn="ctr" fontAlgn="b"/>
                      <a:r>
                        <a:rPr lang="en-ZA" sz="1500" b="1" u="none" strike="noStrike" dirty="0">
                          <a:solidFill>
                            <a:schemeClr val="tx1"/>
                          </a:solidFill>
                          <a:effectLst/>
                          <a:latin typeface="Arial" panose="020B0604020202020204" pitchFamily="34" charset="0"/>
                          <a:cs typeface="Arial" panose="020B0604020202020204" pitchFamily="34" charset="0"/>
                        </a:rPr>
                        <a:t>R'000</a:t>
                      </a:r>
                      <a:endParaRPr lang="en-ZA" sz="1500" b="1"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lnT w="12700"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fontAlgn="b"/>
                      <a:r>
                        <a:rPr lang="en-ZA" sz="1500" b="1" u="none" strike="noStrike" baseline="0" dirty="0">
                          <a:solidFill>
                            <a:schemeClr val="tx1"/>
                          </a:solidFill>
                          <a:effectLst/>
                          <a:latin typeface="Arial" panose="020B0604020202020204" pitchFamily="34" charset="0"/>
                          <a:cs typeface="Arial" panose="020B0604020202020204" pitchFamily="34" charset="0"/>
                        </a:rPr>
                        <a:t> </a:t>
                      </a:r>
                      <a:r>
                        <a:rPr lang="en-ZA" sz="1500" b="1" u="none" strike="noStrike" dirty="0">
                          <a:solidFill>
                            <a:schemeClr val="tx1"/>
                          </a:solidFill>
                          <a:effectLst/>
                          <a:latin typeface="Arial" panose="020B0604020202020204" pitchFamily="34" charset="0"/>
                          <a:cs typeface="Arial" panose="020B0604020202020204" pitchFamily="34" charset="0"/>
                        </a:rPr>
                        <a:t>2022/23 (Q1)</a:t>
                      </a:r>
                    </a:p>
                    <a:p>
                      <a:pPr algn="ctr" fontAlgn="b"/>
                      <a:r>
                        <a:rPr lang="en-ZA" sz="1500" b="1" u="none" strike="noStrike" dirty="0">
                          <a:solidFill>
                            <a:schemeClr val="tx1"/>
                          </a:solidFill>
                          <a:effectLst/>
                          <a:latin typeface="Arial" panose="020B0604020202020204" pitchFamily="34" charset="0"/>
                          <a:cs typeface="Arial" panose="020B0604020202020204" pitchFamily="34" charset="0"/>
                        </a:rPr>
                        <a:t> R'000</a:t>
                      </a:r>
                      <a:endParaRPr lang="en-ZA" sz="1500" b="1"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lnT w="12700"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fontAlgn="b"/>
                      <a:r>
                        <a:rPr lang="en-ZA" sz="1500" b="1" u="none" strike="noStrike" dirty="0">
                          <a:solidFill>
                            <a:schemeClr val="tx1"/>
                          </a:solidFill>
                          <a:effectLst/>
                          <a:latin typeface="Arial" panose="020B0604020202020204" pitchFamily="34" charset="0"/>
                          <a:cs typeface="Arial" panose="020B0604020202020204" pitchFamily="34" charset="0"/>
                        </a:rPr>
                        <a:t>2021/22</a:t>
                      </a:r>
                    </a:p>
                    <a:p>
                      <a:pPr algn="ctr" fontAlgn="b"/>
                      <a:r>
                        <a:rPr lang="en-ZA" sz="1500" b="1" u="none" strike="noStrike" dirty="0">
                          <a:solidFill>
                            <a:schemeClr val="tx1"/>
                          </a:solidFill>
                          <a:effectLst/>
                          <a:latin typeface="Arial" panose="020B0604020202020204" pitchFamily="34" charset="0"/>
                          <a:cs typeface="Arial" panose="020B0604020202020204" pitchFamily="34" charset="0"/>
                        </a:rPr>
                        <a:t>R'000</a:t>
                      </a:r>
                      <a:endParaRPr lang="en-ZA" sz="1500" b="1"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lnT w="12700" cap="flat" cmpd="sng" algn="ctr">
                      <a:solidFill>
                        <a:schemeClr val="bg1"/>
                      </a:solidFill>
                      <a:prstDash val="solid"/>
                      <a:round/>
                      <a:headEnd type="none" w="med" len="med"/>
                      <a:tailEnd type="none" w="med" len="med"/>
                    </a:lnT>
                    <a:solidFill>
                      <a:schemeClr val="accent3">
                        <a:lumMod val="60000"/>
                        <a:lumOff val="40000"/>
                      </a:schemeClr>
                    </a:solidFill>
                  </a:tcPr>
                </a:tc>
                <a:extLst>
                  <a:ext uri="{0D108BD9-81ED-4DB2-BD59-A6C34878D82A}">
                    <a16:rowId xmlns:a16="http://schemas.microsoft.com/office/drawing/2014/main" val="10001"/>
                  </a:ext>
                </a:extLst>
              </a:tr>
              <a:tr h="285232">
                <a:tc>
                  <a:txBody>
                    <a:bodyPr/>
                    <a:lstStyle/>
                    <a:p>
                      <a:pPr algn="l" fontAlgn="b"/>
                      <a:r>
                        <a:rPr lang="en-ZA" sz="1500" b="0" i="0" u="none" strike="noStrike" dirty="0">
                          <a:solidFill>
                            <a:schemeClr val="tx1"/>
                          </a:solidFill>
                          <a:effectLst/>
                          <a:latin typeface="Arial" panose="020B0604020202020204" pitchFamily="34" charset="0"/>
                          <a:cs typeface="Arial" panose="020B0604020202020204" pitchFamily="34" charset="0"/>
                        </a:rPr>
                        <a:t>Unauthorised expenditure</a:t>
                      </a:r>
                    </a:p>
                  </a:txBody>
                  <a:tcPr marL="9524" marR="9524" marT="9523"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i="0" u="none" strike="noStrike" dirty="0">
                          <a:solidFill>
                            <a:schemeClr val="tx1"/>
                          </a:solidFill>
                          <a:effectLst/>
                          <a:latin typeface="Arial" panose="020B0604020202020204" pitchFamily="34" charset="0"/>
                          <a:cs typeface="Arial" panose="020B0604020202020204" pitchFamily="34" charset="0"/>
                        </a:rPr>
                        <a:t>641 109</a:t>
                      </a:r>
                    </a:p>
                  </a:txBody>
                  <a:tcPr marL="9524" marR="9524" marT="9523"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i="0" u="none" strike="noStrike" dirty="0">
                          <a:solidFill>
                            <a:schemeClr val="tx1"/>
                          </a:solidFill>
                          <a:effectLst/>
                          <a:latin typeface="Arial" panose="020B0604020202020204" pitchFamily="34" charset="0"/>
                          <a:cs typeface="Arial" panose="020B0604020202020204" pitchFamily="34" charset="0"/>
                        </a:rPr>
                        <a:t>641 109</a:t>
                      </a:r>
                    </a:p>
                  </a:txBody>
                  <a:tcPr marL="9524" marR="9524" marT="9523" marB="0"/>
                </a:tc>
                <a:tc>
                  <a:txBody>
                    <a:bodyPr/>
                    <a:lstStyle/>
                    <a:p>
                      <a:pPr algn="r" fontAlgn="t"/>
                      <a:r>
                        <a:rPr lang="en-ZA" sz="1500" b="0" i="0" u="none" strike="noStrike" dirty="0">
                          <a:solidFill>
                            <a:schemeClr val="tx1"/>
                          </a:solidFill>
                          <a:effectLst/>
                          <a:latin typeface="Arial" panose="020B0604020202020204" pitchFamily="34" charset="0"/>
                          <a:cs typeface="Arial" panose="020B0604020202020204" pitchFamily="34" charset="0"/>
                        </a:rPr>
                        <a:t>-</a:t>
                      </a:r>
                    </a:p>
                  </a:txBody>
                  <a:tcPr marL="7620" marR="7620" marT="7620" marB="0"/>
                </a:tc>
                <a:tc>
                  <a:txBody>
                    <a:bodyPr/>
                    <a:lstStyle/>
                    <a:p>
                      <a:pPr algn="r" fontAlgn="t"/>
                      <a:r>
                        <a:rPr lang="en-ZA" sz="1500" b="0" i="0" u="none" strike="noStrike" dirty="0">
                          <a:solidFill>
                            <a:schemeClr val="tx1"/>
                          </a:solidFill>
                          <a:effectLst/>
                          <a:latin typeface="Arial" panose="020B0604020202020204" pitchFamily="34" charset="0"/>
                          <a:cs typeface="Arial" panose="020B0604020202020204" pitchFamily="34" charset="0"/>
                        </a:rPr>
                        <a:t>-</a:t>
                      </a:r>
                    </a:p>
                  </a:txBody>
                  <a:tcPr marL="7620" marR="7620" marT="7620" marB="0"/>
                </a:tc>
                <a:extLst>
                  <a:ext uri="{0D108BD9-81ED-4DB2-BD59-A6C34878D82A}">
                    <a16:rowId xmlns:a16="http://schemas.microsoft.com/office/drawing/2014/main" val="10002"/>
                  </a:ext>
                </a:extLst>
              </a:tr>
              <a:tr h="285232">
                <a:tc>
                  <a:txBody>
                    <a:bodyPr/>
                    <a:lstStyle/>
                    <a:p>
                      <a:pPr algn="l" fontAlgn="b"/>
                      <a:r>
                        <a:rPr lang="en-ZA" sz="1500" b="0" u="none" strike="noStrike" dirty="0">
                          <a:solidFill>
                            <a:schemeClr val="tx1"/>
                          </a:solidFill>
                          <a:effectLst/>
                          <a:latin typeface="Arial" panose="020B0604020202020204" pitchFamily="34" charset="0"/>
                          <a:cs typeface="Arial" panose="020B0604020202020204" pitchFamily="34" charset="0"/>
                        </a:rPr>
                        <a:t>Fruitless and wasteful expenditure</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i="0" u="none" strike="noStrike" kern="1200" dirty="0">
                          <a:solidFill>
                            <a:schemeClr val="tx1"/>
                          </a:solidFill>
                          <a:effectLst/>
                          <a:latin typeface="Arial" panose="020B0604020202020204" pitchFamily="34" charset="0"/>
                          <a:ea typeface="+mn-ea"/>
                          <a:cs typeface="Arial" panose="020B0604020202020204" pitchFamily="34" charset="0"/>
                        </a:rPr>
                        <a:t>          16 813 </a:t>
                      </a:r>
                    </a:p>
                  </a:txBody>
                  <a:tcPr marL="9524" marR="9524" marT="9523"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i="0" u="none" strike="noStrike" kern="1200" dirty="0">
                          <a:solidFill>
                            <a:schemeClr val="tx1"/>
                          </a:solidFill>
                          <a:effectLst/>
                          <a:latin typeface="Arial" panose="020B0604020202020204" pitchFamily="34" charset="0"/>
                          <a:ea typeface="+mn-ea"/>
                          <a:cs typeface="Arial" panose="020B0604020202020204" pitchFamily="34" charset="0"/>
                        </a:rPr>
                        <a:t>          16 813 </a:t>
                      </a:r>
                    </a:p>
                  </a:txBody>
                  <a:tcPr marL="9524" marR="9524" marT="9523"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i="0" u="none" strike="noStrike" kern="1200" dirty="0">
                          <a:solidFill>
                            <a:schemeClr val="tx1"/>
                          </a:solidFill>
                          <a:effectLst/>
                          <a:latin typeface="Arial" panose="020B0604020202020204" pitchFamily="34" charset="0"/>
                          <a:ea typeface="+mn-ea"/>
                          <a:cs typeface="Arial" panose="020B0604020202020204" pitchFamily="34" charset="0"/>
                        </a:rPr>
                        <a:t>206 808</a:t>
                      </a:r>
                    </a:p>
                  </a:txBody>
                  <a:tcPr marL="6349" marR="6349" marT="6352"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i="0" u="none" strike="noStrike" kern="1200" dirty="0">
                          <a:solidFill>
                            <a:schemeClr val="tx1"/>
                          </a:solidFill>
                          <a:effectLst/>
                          <a:latin typeface="Arial" panose="020B0604020202020204" pitchFamily="34" charset="0"/>
                          <a:ea typeface="+mn-ea"/>
                          <a:cs typeface="Arial" panose="020B0604020202020204" pitchFamily="34" charset="0"/>
                        </a:rPr>
                        <a:t>206 808</a:t>
                      </a:r>
                    </a:p>
                  </a:txBody>
                  <a:tcPr marL="6349" marR="6349" marT="6352" marB="0"/>
                </a:tc>
                <a:extLst>
                  <a:ext uri="{0D108BD9-81ED-4DB2-BD59-A6C34878D82A}">
                    <a16:rowId xmlns:a16="http://schemas.microsoft.com/office/drawing/2014/main" val="10003"/>
                  </a:ext>
                </a:extLst>
              </a:tr>
              <a:tr h="285232">
                <a:tc>
                  <a:txBody>
                    <a:bodyPr/>
                    <a:lstStyle/>
                    <a:p>
                      <a:pPr algn="l" fontAlgn="b"/>
                      <a:r>
                        <a:rPr lang="en-ZA" sz="1500" b="0" u="none" strike="noStrike" dirty="0">
                          <a:solidFill>
                            <a:schemeClr val="tx1"/>
                          </a:solidFill>
                          <a:effectLst/>
                          <a:latin typeface="Arial" panose="020B0604020202020204" pitchFamily="34" charset="0"/>
                          <a:cs typeface="Arial" panose="020B0604020202020204" pitchFamily="34" charset="0"/>
                        </a:rPr>
                        <a:t>Irregular expenditure</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US" sz="1500" b="0" i="0" u="none" strike="noStrike" kern="1200" dirty="0">
                          <a:solidFill>
                            <a:schemeClr val="tx1"/>
                          </a:solidFill>
                          <a:effectLst/>
                          <a:latin typeface="Arial" panose="020B0604020202020204" pitchFamily="34" charset="0"/>
                          <a:ea typeface="+mn-ea"/>
                          <a:cs typeface="Arial" panose="020B0604020202020204" pitchFamily="34" charset="0"/>
                        </a:rPr>
                        <a:t>9 459 330</a:t>
                      </a:r>
                    </a:p>
                  </a:txBody>
                  <a:tcPr marL="7620" marR="7620" marT="7620"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GB" sz="1500" b="0" i="0" u="none" strike="noStrike" kern="1200" dirty="0">
                          <a:solidFill>
                            <a:schemeClr val="tx1"/>
                          </a:solidFill>
                          <a:effectLst/>
                          <a:latin typeface="Arial" panose="020B0604020202020204" pitchFamily="34" charset="0"/>
                          <a:ea typeface="+mn-ea"/>
                          <a:cs typeface="Arial" panose="020B0604020202020204" pitchFamily="34" charset="0"/>
                        </a:rPr>
                        <a:t>9 459 106</a:t>
                      </a:r>
                      <a:endParaRPr lang="en-ZA" sz="15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7620" marR="7620" marT="7620"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US" sz="1500" b="0" i="0" u="none" strike="noStrike" kern="1200" dirty="0">
                          <a:solidFill>
                            <a:schemeClr val="tx1"/>
                          </a:solidFill>
                          <a:effectLst/>
                          <a:latin typeface="Arial" panose="020B0604020202020204" pitchFamily="34" charset="0"/>
                          <a:ea typeface="+mn-ea"/>
                          <a:cs typeface="Arial" panose="020B0604020202020204" pitchFamily="34" charset="0"/>
                        </a:rPr>
                        <a:t>7 102 949</a:t>
                      </a:r>
                    </a:p>
                  </a:txBody>
                  <a:tcPr marL="7620" marR="7620" marT="7620"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GB" sz="1500" b="0" i="0" u="none" strike="noStrike" kern="1200" dirty="0">
                          <a:solidFill>
                            <a:schemeClr val="tx1"/>
                          </a:solidFill>
                          <a:effectLst/>
                          <a:latin typeface="Arial" panose="020B0604020202020204" pitchFamily="34" charset="0"/>
                          <a:ea typeface="+mn-ea"/>
                          <a:cs typeface="Arial" panose="020B0604020202020204" pitchFamily="34" charset="0"/>
                        </a:rPr>
                        <a:t>7 082 046</a:t>
                      </a:r>
                      <a:endParaRPr lang="en-ZA" sz="15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7620" marR="7620" marT="7620" marB="0"/>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50</a:t>
            </a:fld>
            <a:endParaRPr lang="en-US" altLang="en-US" dirty="0">
              <a:solidFill>
                <a:prstClr val="black"/>
              </a:solidFill>
            </a:endParaRPr>
          </a:p>
        </p:txBody>
      </p:sp>
      <p:sp>
        <p:nvSpPr>
          <p:cNvPr id="7" name="TextBox 6"/>
          <p:cNvSpPr txBox="1"/>
          <p:nvPr/>
        </p:nvSpPr>
        <p:spPr>
          <a:xfrm>
            <a:off x="265737" y="3018109"/>
            <a:ext cx="8421065" cy="267765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No </a:t>
            </a:r>
            <a:r>
              <a:rPr lang="en-ZA" sz="1400" b="1" dirty="0">
                <a:solidFill>
                  <a:prstClr val="black"/>
                </a:solidFill>
                <a:latin typeface="Arial" panose="020B0604020202020204" pitchFamily="34" charset="0"/>
                <a:cs typeface="Arial" panose="020B0604020202020204" pitchFamily="34" charset="0"/>
              </a:rPr>
              <a:t>unauthorised</a:t>
            </a:r>
            <a:r>
              <a:rPr lang="en-US" sz="1400" b="1" dirty="0">
                <a:solidFill>
                  <a:prstClr val="black"/>
                </a:solidFill>
                <a:latin typeface="Arial" panose="020B0604020202020204" pitchFamily="34" charset="0"/>
                <a:cs typeface="Arial" panose="020B0604020202020204" pitchFamily="34" charset="0"/>
              </a:rPr>
              <a:t> expenditure </a:t>
            </a:r>
            <a:r>
              <a:rPr lang="en-US" sz="1400" dirty="0">
                <a:solidFill>
                  <a:prstClr val="black"/>
                </a:solidFill>
                <a:latin typeface="Arial" panose="020B0604020202020204" pitchFamily="34" charset="0"/>
                <a:cs typeface="Arial" panose="020B0604020202020204" pitchFamily="34" charset="0"/>
              </a:rPr>
              <a:t>was incurred since the prior period incidents.</a:t>
            </a:r>
          </a:p>
          <a:p>
            <a:pPr marL="342900" indent="-34290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The Unauthorized Expenditure relates to </a:t>
            </a:r>
            <a:r>
              <a:rPr lang="en-ZA" sz="1400" dirty="0">
                <a:solidFill>
                  <a:prstClr val="black"/>
                </a:solidFill>
                <a:latin typeface="Arial" panose="020B0604020202020204" pitchFamily="34" charset="0"/>
                <a:cs typeface="Arial" panose="020B0604020202020204" pitchFamily="34" charset="0"/>
              </a:rPr>
              <a:t>overspending on Bucket eradication and War on Leaks programmes in prior years and was </a:t>
            </a:r>
            <a:r>
              <a:rPr lang="en-US" sz="1400" dirty="0">
                <a:solidFill>
                  <a:prstClr val="black"/>
                </a:solidFill>
                <a:latin typeface="Arial" panose="020B0604020202020204" pitchFamily="34" charset="0"/>
                <a:cs typeface="Arial" panose="020B0604020202020204" pitchFamily="34" charset="0"/>
              </a:rPr>
              <a:t>reported to National Treasury for processing to Parliament. </a:t>
            </a:r>
          </a:p>
          <a:p>
            <a:pPr marL="342900" indent="-342900" algn="just" defTabSz="914400" fontAlgn="auto">
              <a:spcBef>
                <a:spcPts val="0"/>
              </a:spcBef>
              <a:spcAft>
                <a:spcPts val="0"/>
              </a:spcAft>
              <a:buFont typeface="Arial" panose="020B0604020202020204" pitchFamily="34" charset="0"/>
              <a:buChar char="•"/>
            </a:pPr>
            <a:r>
              <a:rPr lang="en-ZA" sz="1400" b="1" dirty="0">
                <a:solidFill>
                  <a:prstClr val="black"/>
                </a:solidFill>
                <a:latin typeface="Arial" pitchFamily="34" charset="0"/>
                <a:cs typeface="Arial" pitchFamily="34" charset="0"/>
              </a:rPr>
              <a:t>Fruitless and wasteful expenditure </a:t>
            </a:r>
            <a:r>
              <a:rPr lang="en-ZA" sz="1400" dirty="0">
                <a:solidFill>
                  <a:prstClr val="black"/>
                </a:solidFill>
                <a:latin typeface="Arial" panose="020B0604020202020204" pitchFamily="34" charset="0"/>
                <a:cs typeface="Arial" panose="020B0604020202020204" pitchFamily="34" charset="0"/>
              </a:rPr>
              <a:t>relates mainly to costs that could not be recovered from projects, these were incurred on internal and external construction projects. Further incidents were noted on the WTE and are currently at an assessment stage.</a:t>
            </a:r>
          </a:p>
          <a:p>
            <a:pPr marL="342900" indent="-34290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Included in the </a:t>
            </a:r>
            <a:r>
              <a:rPr lang="en-US" sz="1400" b="1" dirty="0">
                <a:solidFill>
                  <a:prstClr val="black"/>
                </a:solidFill>
                <a:latin typeface="Arial" panose="020B0604020202020204" pitchFamily="34" charset="0"/>
                <a:cs typeface="Arial" panose="020B0604020202020204" pitchFamily="34" charset="0"/>
              </a:rPr>
              <a:t>Irregular Expenditure </a:t>
            </a:r>
            <a:r>
              <a:rPr lang="en-US" sz="1400" dirty="0">
                <a:solidFill>
                  <a:prstClr val="black"/>
                </a:solidFill>
                <a:latin typeface="Arial" panose="020B0604020202020204" pitchFamily="34" charset="0"/>
                <a:cs typeface="Arial" panose="020B0604020202020204" pitchFamily="34" charset="0"/>
              </a:rPr>
              <a:t>is an amount of R8.800 billion submitted for condonation. </a:t>
            </a:r>
          </a:p>
          <a:p>
            <a:pPr marL="342900" indent="-34290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The reported incidents of unauthorized, irregular, fruitless and wasteful expenditure are at various processing stages, including investigations (by the department, </a:t>
            </a:r>
            <a:r>
              <a:rPr lang="en-US" sz="1400" dirty="0">
                <a:solidFill>
                  <a:schemeClr val="tx1"/>
                </a:solidFill>
                <a:latin typeface="Arial" panose="020B0604020202020204" pitchFamily="34" charset="0"/>
                <a:cs typeface="Arial" panose="020B0604020202020204" pitchFamily="34" charset="0"/>
              </a:rPr>
              <a:t>Special Investigating Unit </a:t>
            </a:r>
            <a:r>
              <a:rPr lang="en-US" sz="1400" dirty="0">
                <a:solidFill>
                  <a:prstClr val="black"/>
                </a:solidFill>
                <a:latin typeface="Arial" panose="020B0604020202020204" pitchFamily="34" charset="0"/>
                <a:cs typeface="Arial" panose="020B0604020202020204" pitchFamily="34" charset="0"/>
              </a:rPr>
              <a:t>and South African Police Service), disciplinary proceedings and court proceedings.</a:t>
            </a:r>
          </a:p>
          <a:p>
            <a:pPr marL="342900" indent="-342900" algn="just" defTabSz="914400" fontAlgn="auto">
              <a:spcBef>
                <a:spcPts val="0"/>
              </a:spcBef>
              <a:spcAft>
                <a:spcPts val="0"/>
              </a:spcAft>
              <a:buFont typeface="Arial" panose="020B0604020202020204" pitchFamily="34" charset="0"/>
              <a:buChar char="•"/>
            </a:pPr>
            <a:r>
              <a:rPr lang="en-ZA" sz="1400" dirty="0">
                <a:solidFill>
                  <a:schemeClr val="tx1"/>
                </a:solidFill>
                <a:latin typeface="Arial" panose="020B0604020202020204" pitchFamily="34" charset="0"/>
                <a:cs typeface="Arial" panose="020B0604020202020204" pitchFamily="34" charset="0"/>
              </a:rPr>
              <a:t>The Department appointed a panel of Professional Service Providers (PSPs) to augment the current investigation capacity of the Internal Audit Unit.</a:t>
            </a:r>
            <a:endParaRPr lang="en-US" sz="1400" dirty="0">
              <a:solidFill>
                <a:schemeClr val="tx1"/>
              </a:solidFill>
              <a:latin typeface="Arial" panose="020B0604020202020204" pitchFamily="34" charset="0"/>
              <a:cs typeface="Arial" panose="020B0604020202020204" pitchFamily="34" charset="0"/>
            </a:endParaRPr>
          </a:p>
        </p:txBody>
      </p:sp>
      <p:sp>
        <p:nvSpPr>
          <p:cNvPr id="8" name="Down Arrow 7"/>
          <p:cNvSpPr/>
          <p:nvPr/>
        </p:nvSpPr>
        <p:spPr>
          <a:xfrm>
            <a:off x="4292189" y="2702413"/>
            <a:ext cx="267897" cy="315696"/>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ZA" sz="1800" dirty="0">
              <a:solidFill>
                <a:prstClr val="white"/>
              </a:solidFill>
            </a:endParaRPr>
          </a:p>
        </p:txBody>
      </p:sp>
    </p:spTree>
    <p:extLst>
      <p:ext uri="{BB962C8B-B14F-4D97-AF65-F5344CB8AC3E}">
        <p14:creationId xmlns:p14="http://schemas.microsoft.com/office/powerpoint/2010/main" val="26133244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2591"/>
            <a:ext cx="9144000" cy="595423"/>
          </a:xfrm>
        </p:spPr>
        <p:txBody>
          <a:bodyPr/>
          <a:lstStyle/>
          <a:p>
            <a:r>
              <a:rPr lang="en-ZA" sz="2400" b="1" dirty="0"/>
              <a:t>Summary of Unauthorised Expenditure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05629044"/>
              </p:ext>
            </p:extLst>
          </p:nvPr>
        </p:nvGraphicFramePr>
        <p:xfrm>
          <a:off x="205685" y="825137"/>
          <a:ext cx="8464731" cy="2181497"/>
        </p:xfrm>
        <a:graphic>
          <a:graphicData uri="http://schemas.openxmlformats.org/drawingml/2006/table">
            <a:tbl>
              <a:tblPr firstRow="1" bandRow="1">
                <a:tableStyleId>{F5AB1C69-6EDB-4FF4-983F-18BD219EF322}</a:tableStyleId>
              </a:tblPr>
              <a:tblGrid>
                <a:gridCol w="5509797">
                  <a:extLst>
                    <a:ext uri="{9D8B030D-6E8A-4147-A177-3AD203B41FA5}">
                      <a16:colId xmlns:a16="http://schemas.microsoft.com/office/drawing/2014/main" val="20000"/>
                    </a:ext>
                  </a:extLst>
                </a:gridCol>
                <a:gridCol w="1477467">
                  <a:extLst>
                    <a:ext uri="{9D8B030D-6E8A-4147-A177-3AD203B41FA5}">
                      <a16:colId xmlns:a16="http://schemas.microsoft.com/office/drawing/2014/main" val="20001"/>
                    </a:ext>
                  </a:extLst>
                </a:gridCol>
                <a:gridCol w="1477467">
                  <a:extLst>
                    <a:ext uri="{9D8B030D-6E8A-4147-A177-3AD203B41FA5}">
                      <a16:colId xmlns:a16="http://schemas.microsoft.com/office/drawing/2014/main" val="20002"/>
                    </a:ext>
                  </a:extLst>
                </a:gridCol>
              </a:tblGrid>
              <a:tr h="720494">
                <a:tc>
                  <a:txBody>
                    <a:bodyPr/>
                    <a:lstStyle/>
                    <a:p>
                      <a:r>
                        <a:rPr lang="en-ZA" sz="1400" dirty="0">
                          <a:latin typeface="Arial" panose="020B0604020202020204" pitchFamily="34" charset="0"/>
                          <a:cs typeface="Arial" panose="020B0604020202020204" pitchFamily="34" charset="0"/>
                        </a:rPr>
                        <a:t>Details</a:t>
                      </a:r>
                    </a:p>
                  </a:txBody>
                  <a:tcPr/>
                </a:tc>
                <a:tc>
                  <a:txBody>
                    <a:bodyPr/>
                    <a:lstStyle/>
                    <a:p>
                      <a:pPr algn="r"/>
                      <a:r>
                        <a:rPr lang="en-ZA" sz="1400" dirty="0">
                          <a:latin typeface="Arial" panose="020B0604020202020204" pitchFamily="34" charset="0"/>
                          <a:cs typeface="Arial" panose="020B0604020202020204" pitchFamily="34" charset="0"/>
                        </a:rPr>
                        <a:t>2022/23 (Q1)</a:t>
                      </a:r>
                    </a:p>
                    <a:p>
                      <a:pPr algn="r"/>
                      <a:r>
                        <a:rPr lang="en-ZA" sz="1400" dirty="0">
                          <a:latin typeface="Arial" panose="020B0604020202020204" pitchFamily="34" charset="0"/>
                          <a:cs typeface="Arial" panose="020B0604020202020204" pitchFamily="34" charset="0"/>
                        </a:rPr>
                        <a:t>R’000</a:t>
                      </a:r>
                    </a:p>
                  </a:txBody>
                  <a:tcPr/>
                </a:tc>
                <a:tc>
                  <a:txBody>
                    <a:bodyPr/>
                    <a:lstStyle/>
                    <a:p>
                      <a:pPr algn="r"/>
                      <a:r>
                        <a:rPr lang="en-ZA" sz="1400" dirty="0">
                          <a:latin typeface="Arial" panose="020B0604020202020204" pitchFamily="34" charset="0"/>
                          <a:cs typeface="Arial" panose="020B0604020202020204" pitchFamily="34" charset="0"/>
                        </a:rPr>
                        <a:t>2021/22</a:t>
                      </a:r>
                    </a:p>
                    <a:p>
                      <a:pPr algn="r"/>
                      <a:r>
                        <a:rPr lang="en-ZA" sz="1400" dirty="0">
                          <a:latin typeface="Arial" panose="020B0604020202020204" pitchFamily="34" charset="0"/>
                          <a:cs typeface="Arial" panose="020B0604020202020204" pitchFamily="34" charset="0"/>
                        </a:rPr>
                        <a:t>R’000</a:t>
                      </a:r>
                    </a:p>
                  </a:txBody>
                  <a:tcPr/>
                </a:tc>
                <a:extLst>
                  <a:ext uri="{0D108BD9-81ED-4DB2-BD59-A6C34878D82A}">
                    <a16:rowId xmlns:a16="http://schemas.microsoft.com/office/drawing/2014/main" val="10000"/>
                  </a:ext>
                </a:extLst>
              </a:tr>
              <a:tr h="4870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baseline="0" dirty="0">
                          <a:latin typeface="Arial" panose="020B0604020202020204" pitchFamily="34" charset="0"/>
                          <a:cs typeface="Arial" panose="020B0604020202020204" pitchFamily="34" charset="0"/>
                        </a:rPr>
                        <a:t>Bucket eradication programme</a:t>
                      </a:r>
                      <a:endParaRPr lang="en-ZA" sz="1400" b="0" dirty="0">
                        <a:latin typeface="Arial" panose="020B0604020202020204" pitchFamily="34" charset="0"/>
                        <a:cs typeface="Arial" panose="020B0604020202020204" pitchFamily="34" charset="0"/>
                      </a:endParaRPr>
                    </a:p>
                  </a:txBody>
                  <a:tcPr anchor="ctr"/>
                </a:tc>
                <a:tc>
                  <a:txBody>
                    <a:bodyPr/>
                    <a:lstStyle/>
                    <a:p>
                      <a:pPr marL="0" algn="r" defTabSz="914400" rtl="0" eaLnBrk="1" fontAlgn="b" latinLnBrk="0" hangingPunct="1"/>
                      <a:r>
                        <a:rPr lang="en-ZA" sz="1400" b="0" kern="1200" dirty="0">
                          <a:solidFill>
                            <a:schemeClr val="dk1"/>
                          </a:solidFill>
                          <a:latin typeface="Arial" panose="020B0604020202020204" pitchFamily="34" charset="0"/>
                          <a:ea typeface="+mn-ea"/>
                          <a:cs typeface="Arial" panose="020B0604020202020204" pitchFamily="34" charset="0"/>
                        </a:rPr>
                        <a:t>292 269</a:t>
                      </a:r>
                    </a:p>
                  </a:txBody>
                  <a:tcPr marL="0" marR="0" marT="0" marB="0" anchor="ctr"/>
                </a:tc>
                <a:tc>
                  <a:txBody>
                    <a:bodyPr/>
                    <a:lstStyle/>
                    <a:p>
                      <a:pPr marL="0" algn="r" defTabSz="914400" rtl="0" eaLnBrk="1" fontAlgn="b" latinLnBrk="0" hangingPunct="1"/>
                      <a:r>
                        <a:rPr lang="en-ZA" sz="1400" b="0" kern="1200" dirty="0">
                          <a:solidFill>
                            <a:schemeClr val="dk1"/>
                          </a:solidFill>
                          <a:latin typeface="Arial" panose="020B0604020202020204" pitchFamily="34" charset="0"/>
                          <a:ea typeface="+mn-ea"/>
                          <a:cs typeface="Arial" panose="020B0604020202020204" pitchFamily="34" charset="0"/>
                        </a:rPr>
                        <a:t>292 269</a:t>
                      </a:r>
                    </a:p>
                  </a:txBody>
                  <a:tcPr marL="0" marR="0" marT="0" marB="0" anchor="ctr"/>
                </a:tc>
                <a:extLst>
                  <a:ext uri="{0D108BD9-81ED-4DB2-BD59-A6C34878D82A}">
                    <a16:rowId xmlns:a16="http://schemas.microsoft.com/office/drawing/2014/main" val="10001"/>
                  </a:ext>
                </a:extLst>
              </a:tr>
              <a:tr h="487001">
                <a:tc>
                  <a:txBody>
                    <a:bodyPr/>
                    <a:lstStyle/>
                    <a:p>
                      <a:r>
                        <a:rPr lang="en-ZA" sz="1400" b="0" baseline="0" dirty="0">
                          <a:latin typeface="Arial" panose="020B0604020202020204" pitchFamily="34" charset="0"/>
                          <a:cs typeface="Arial" panose="020B0604020202020204" pitchFamily="34" charset="0"/>
                        </a:rPr>
                        <a:t>War on Leaks programme</a:t>
                      </a:r>
                      <a:endParaRPr lang="en-ZA" sz="1400" b="0" dirty="0">
                        <a:latin typeface="Arial" panose="020B0604020202020204" pitchFamily="34" charset="0"/>
                        <a:cs typeface="Arial" panose="020B0604020202020204" pitchFamily="34" charset="0"/>
                      </a:endParaRPr>
                    </a:p>
                  </a:txBody>
                  <a:tcPr anchor="ctr"/>
                </a:tc>
                <a:tc>
                  <a:txBody>
                    <a:bodyPr/>
                    <a:lstStyle/>
                    <a:p>
                      <a:pPr marL="0" algn="r" defTabSz="914400" rtl="0" eaLnBrk="1" fontAlgn="b" latinLnBrk="0" hangingPunct="1"/>
                      <a:r>
                        <a:rPr lang="en-ZA" sz="1400" b="0" kern="1200" dirty="0">
                          <a:solidFill>
                            <a:schemeClr val="dk1"/>
                          </a:solidFill>
                          <a:latin typeface="Arial" panose="020B0604020202020204" pitchFamily="34" charset="0"/>
                          <a:ea typeface="+mn-ea"/>
                          <a:cs typeface="Arial" panose="020B0604020202020204" pitchFamily="34" charset="0"/>
                        </a:rPr>
                        <a:t>348 840</a:t>
                      </a:r>
                    </a:p>
                  </a:txBody>
                  <a:tcPr marL="0" marR="0" marT="0" marB="0" anchor="ctr"/>
                </a:tc>
                <a:tc>
                  <a:txBody>
                    <a:bodyPr/>
                    <a:lstStyle/>
                    <a:p>
                      <a:pPr marL="0" algn="r" defTabSz="914400" rtl="0" eaLnBrk="1" fontAlgn="b" latinLnBrk="0" hangingPunct="1"/>
                      <a:r>
                        <a:rPr lang="en-ZA" sz="1400" b="0" kern="1200" dirty="0">
                          <a:solidFill>
                            <a:schemeClr val="dk1"/>
                          </a:solidFill>
                          <a:latin typeface="Arial" panose="020B0604020202020204" pitchFamily="34" charset="0"/>
                          <a:ea typeface="+mn-ea"/>
                          <a:cs typeface="Arial" panose="020B0604020202020204" pitchFamily="34" charset="0"/>
                        </a:rPr>
                        <a:t>348 840</a:t>
                      </a:r>
                    </a:p>
                  </a:txBody>
                  <a:tcPr marL="0" marR="0" marT="0" marB="0" anchor="ctr"/>
                </a:tc>
                <a:extLst>
                  <a:ext uri="{0D108BD9-81ED-4DB2-BD59-A6C34878D82A}">
                    <a16:rowId xmlns:a16="http://schemas.microsoft.com/office/drawing/2014/main" val="10002"/>
                  </a:ext>
                </a:extLst>
              </a:tr>
              <a:tr h="487001">
                <a:tc>
                  <a:txBody>
                    <a:bodyPr/>
                    <a:lstStyle/>
                    <a:p>
                      <a:r>
                        <a:rPr lang="en-ZA" sz="1400" b="1" dirty="0">
                          <a:latin typeface="Arial" panose="020B0604020202020204" pitchFamily="34" charset="0"/>
                          <a:cs typeface="Arial" panose="020B0604020202020204" pitchFamily="34" charset="0"/>
                        </a:rPr>
                        <a:t>Closing balance </a:t>
                      </a:r>
                    </a:p>
                  </a:txBody>
                  <a:tcPr anchor="ctr"/>
                </a:tc>
                <a:tc>
                  <a:txBody>
                    <a:bodyPr/>
                    <a:lstStyle/>
                    <a:p>
                      <a:pPr marL="0" algn="r" defTabSz="914400" rtl="0" eaLnBrk="1" fontAlgn="b" latinLnBrk="0" hangingPunct="1"/>
                      <a:r>
                        <a:rPr lang="en-ZA" sz="1400" kern="1200" dirty="0">
                          <a:latin typeface="Arial" panose="020B0604020202020204" pitchFamily="34" charset="0"/>
                          <a:cs typeface="Arial" panose="020B0604020202020204" pitchFamily="34" charset="0"/>
                        </a:rPr>
                        <a:t> </a:t>
                      </a:r>
                      <a:r>
                        <a:rPr lang="en-ZA" sz="1400" b="1" kern="1200" dirty="0">
                          <a:latin typeface="Arial" panose="020B0604020202020204" pitchFamily="34" charset="0"/>
                          <a:cs typeface="Arial" panose="020B0604020202020204" pitchFamily="34" charset="0"/>
                        </a:rPr>
                        <a:t>641 109</a:t>
                      </a:r>
                      <a:endParaRPr lang="en-ZA" sz="1400" b="1" kern="1200" dirty="0">
                        <a:solidFill>
                          <a:schemeClr val="dk1"/>
                        </a:solidFill>
                        <a:latin typeface="Arial" panose="020B0604020202020204" pitchFamily="34" charset="0"/>
                        <a:ea typeface="+mn-ea"/>
                        <a:cs typeface="Arial" panose="020B0604020202020204" pitchFamily="34" charset="0"/>
                      </a:endParaRPr>
                    </a:p>
                  </a:txBody>
                  <a:tcPr marL="0" marR="0" marT="0" marB="0" anchor="ctr"/>
                </a:tc>
                <a:tc>
                  <a:txBody>
                    <a:bodyPr/>
                    <a:lstStyle/>
                    <a:p>
                      <a:pPr marL="0" algn="r" defTabSz="914400" rtl="0" eaLnBrk="1" fontAlgn="b" latinLnBrk="0" hangingPunct="1"/>
                      <a:r>
                        <a:rPr lang="en-ZA" sz="1400" b="1" kern="1200" dirty="0">
                          <a:latin typeface="Arial" panose="020B0604020202020204" pitchFamily="34" charset="0"/>
                          <a:cs typeface="Arial" panose="020B0604020202020204" pitchFamily="34" charset="0"/>
                        </a:rPr>
                        <a:t>641 109</a:t>
                      </a:r>
                      <a:endParaRPr lang="en-ZA" sz="1400" b="1" kern="1200" dirty="0">
                        <a:solidFill>
                          <a:schemeClr val="dk1"/>
                        </a:solidFill>
                        <a:latin typeface="Arial" panose="020B06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51</a:t>
            </a:fld>
            <a:endParaRPr lang="en-US" altLang="en-US" dirty="0">
              <a:solidFill>
                <a:prstClr val="black"/>
              </a:solidFill>
              <a:ea typeface="+mn-ea"/>
            </a:endParaRPr>
          </a:p>
        </p:txBody>
      </p:sp>
      <p:sp>
        <p:nvSpPr>
          <p:cNvPr id="7" name="TextBox 6"/>
          <p:cNvSpPr txBox="1"/>
          <p:nvPr/>
        </p:nvSpPr>
        <p:spPr>
          <a:xfrm>
            <a:off x="365760" y="3218606"/>
            <a:ext cx="8304656" cy="1600438"/>
          </a:xfrm>
          <a:prstGeom prst="rect">
            <a:avLst/>
          </a:prstGeom>
          <a:solidFill>
            <a:schemeClr val="bg1"/>
          </a:solid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No </a:t>
            </a:r>
            <a:r>
              <a:rPr lang="en-ZA" sz="1400" dirty="0">
                <a:solidFill>
                  <a:prstClr val="black"/>
                </a:solidFill>
                <a:latin typeface="Arial" panose="020B0604020202020204" pitchFamily="34" charset="0"/>
                <a:cs typeface="Arial" panose="020B0604020202020204" pitchFamily="34" charset="0"/>
              </a:rPr>
              <a:t>unauthorised</a:t>
            </a:r>
            <a:r>
              <a:rPr lang="en-US" sz="1400" dirty="0">
                <a:solidFill>
                  <a:prstClr val="black"/>
                </a:solidFill>
                <a:latin typeface="Arial" panose="020B0604020202020204" pitchFamily="34" charset="0"/>
                <a:cs typeface="Arial" panose="020B0604020202020204" pitchFamily="34" charset="0"/>
              </a:rPr>
              <a:t> expenditure incurred in 2021/22 and 2022/23 financial years.</a:t>
            </a:r>
          </a:p>
          <a:p>
            <a:pPr marL="285750" indent="-28575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Reported to National Treasury for processing to Parliament, awaiting outcome.</a:t>
            </a:r>
          </a:p>
          <a:p>
            <a:pPr marL="285750" indent="-28575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The amount of R292.269 million relates to over-spending of the vote in the 2016/17 financial year, mainly as a result of the payment of expenditure on the Bucket Eradication Programme (BEP)</a:t>
            </a:r>
          </a:p>
          <a:p>
            <a:pPr marL="285750" indent="-28575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The amount of R348.840 million relates to over-spending of the main division within the vote and is attributable to the expenditure incurred on War on Leaks (WoL) Programme without a budget in 2017/18 financial year. </a:t>
            </a:r>
          </a:p>
        </p:txBody>
      </p:sp>
    </p:spTree>
    <p:extLst>
      <p:ext uri="{BB962C8B-B14F-4D97-AF65-F5344CB8AC3E}">
        <p14:creationId xmlns:p14="http://schemas.microsoft.com/office/powerpoint/2010/main" val="42123473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661" y="78343"/>
            <a:ext cx="8505373" cy="433766"/>
          </a:xfrm>
        </p:spPr>
        <p:txBody>
          <a:bodyPr/>
          <a:lstStyle/>
          <a:p>
            <a:r>
              <a:rPr lang="en-ZA" b="1" dirty="0"/>
              <a:t>Summary of Fruitless and Wasteful Expenditure</a:t>
            </a:r>
            <a:endParaRPr lang="en-ZA" dirty="0"/>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52</a:t>
            </a:fld>
            <a:endParaRPr lang="en-US" altLang="en-US" dirty="0">
              <a:solidFill>
                <a:prstClr val="black"/>
              </a:solidFill>
              <a:ea typeface="+mn-ea"/>
            </a:endParaRPr>
          </a:p>
        </p:txBody>
      </p:sp>
      <p:sp>
        <p:nvSpPr>
          <p:cNvPr id="4" name="Rectangle 3"/>
          <p:cNvSpPr/>
          <p:nvPr/>
        </p:nvSpPr>
        <p:spPr>
          <a:xfrm>
            <a:off x="432937" y="3568682"/>
            <a:ext cx="7805175" cy="276999"/>
          </a:xfrm>
          <a:prstGeom prst="rect">
            <a:avLst/>
          </a:prstGeom>
        </p:spPr>
        <p:txBody>
          <a:bodyPr wrap="square">
            <a:spAutoFit/>
          </a:bodyPr>
          <a:lstStyle/>
          <a:p>
            <a:pPr defTabSz="422041" fontAlgn="b">
              <a:spcBef>
                <a:spcPts val="0"/>
              </a:spcBef>
              <a:spcAft>
                <a:spcPts val="0"/>
              </a:spcAft>
              <a:tabLst>
                <a:tab pos="450215" algn="l"/>
              </a:tabLst>
            </a:pPr>
            <a:r>
              <a:rPr lang="en-US" sz="1200" dirty="0">
                <a:solidFill>
                  <a:srgbClr val="000000"/>
                </a:solidFill>
                <a:ea typeface="+mn-ea"/>
              </a:rPr>
              <a:t> </a:t>
            </a:r>
          </a:p>
        </p:txBody>
      </p:sp>
      <p:sp>
        <p:nvSpPr>
          <p:cNvPr id="6" name="TextBox 5"/>
          <p:cNvSpPr txBox="1"/>
          <p:nvPr/>
        </p:nvSpPr>
        <p:spPr>
          <a:xfrm>
            <a:off x="189438" y="2884714"/>
            <a:ext cx="8505373" cy="1200329"/>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lgn="just">
              <a:buFont typeface="Arial" panose="020B0604020202020204" pitchFamily="34" charset="0"/>
              <a:buChar char="•"/>
            </a:pPr>
            <a:r>
              <a:rPr lang="en-ZA" sz="1400" dirty="0">
                <a:solidFill>
                  <a:schemeClr val="tx1"/>
                </a:solidFill>
                <a:latin typeface="Arial" panose="020B0604020202020204" pitchFamily="34" charset="0"/>
                <a:cs typeface="Arial" panose="020B0604020202020204" pitchFamily="34" charset="0"/>
              </a:rPr>
              <a:t>Fruitless and wasteful expenditure </a:t>
            </a:r>
            <a:r>
              <a:rPr lang="en-ZA" sz="1400" dirty="0">
                <a:solidFill>
                  <a:prstClr val="black"/>
                </a:solidFill>
                <a:latin typeface="Arial" panose="020B0604020202020204" pitchFamily="34" charset="0"/>
                <a:cs typeface="Arial" panose="020B0604020202020204" pitchFamily="34" charset="0"/>
              </a:rPr>
              <a:t>relates mainly to costs that could not be recovered and capitalised to projects, these were incurred on internal and external construction projects.</a:t>
            </a:r>
            <a:endParaRPr lang="en-ZA" sz="1400" dirty="0">
              <a:solidFill>
                <a:schemeClr val="tx1"/>
              </a:solidFill>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ZA" sz="1400" dirty="0">
                <a:solidFill>
                  <a:schemeClr val="tx1"/>
                </a:solidFill>
                <a:latin typeface="Arial" panose="020B0604020202020204" pitchFamily="34" charset="0"/>
                <a:cs typeface="Arial" panose="020B0604020202020204" pitchFamily="34" charset="0"/>
              </a:rPr>
              <a:t>Investigations are being accelerated to enable finalisation before the end of 2022/23 financial year.</a:t>
            </a:r>
          </a:p>
          <a:p>
            <a:pPr marL="171450" indent="-171450" algn="just">
              <a:buFont typeface="Arial" panose="020B0604020202020204" pitchFamily="34" charset="0"/>
              <a:buChar char="•"/>
            </a:pPr>
            <a:r>
              <a:rPr lang="en-ZA" sz="1400" dirty="0">
                <a:solidFill>
                  <a:prstClr val="black"/>
                </a:solidFill>
                <a:latin typeface="Arial" panose="020B0604020202020204" pitchFamily="34" charset="0"/>
                <a:cs typeface="Arial" panose="020B0604020202020204" pitchFamily="34" charset="0"/>
              </a:rPr>
              <a:t>Further incidents were noted on the WTE and are currently at an assessment stage.</a:t>
            </a:r>
          </a:p>
          <a:p>
            <a:pPr algn="just"/>
            <a:endParaRPr lang="en-ZA" sz="1600" dirty="0">
              <a:solidFill>
                <a:schemeClr val="tx1"/>
              </a:solidFill>
              <a:latin typeface="Arial" panose="020B0604020202020204" pitchFamily="34" charset="0"/>
              <a:cs typeface="Arial" panose="020B0604020202020204" pitchFamily="34" charset="0"/>
            </a:endParaRPr>
          </a:p>
        </p:txBody>
      </p:sp>
      <p:graphicFrame>
        <p:nvGraphicFramePr>
          <p:cNvPr id="9" name="Content Placeholder 8"/>
          <p:cNvGraphicFramePr>
            <a:graphicFrameLocks noGrp="1"/>
          </p:cNvGraphicFramePr>
          <p:nvPr>
            <p:ph idx="1"/>
          </p:nvPr>
        </p:nvGraphicFramePr>
        <p:xfrm>
          <a:off x="319314" y="611111"/>
          <a:ext cx="8505372" cy="2220478"/>
        </p:xfrm>
        <a:graphic>
          <a:graphicData uri="http://schemas.openxmlformats.org/drawingml/2006/table">
            <a:tbl>
              <a:tblPr/>
              <a:tblGrid>
                <a:gridCol w="4310155">
                  <a:extLst>
                    <a:ext uri="{9D8B030D-6E8A-4147-A177-3AD203B41FA5}">
                      <a16:colId xmlns:a16="http://schemas.microsoft.com/office/drawing/2014/main" val="2385412627"/>
                    </a:ext>
                  </a:extLst>
                </a:gridCol>
                <a:gridCol w="1494187">
                  <a:extLst>
                    <a:ext uri="{9D8B030D-6E8A-4147-A177-3AD203B41FA5}">
                      <a16:colId xmlns:a16="http://schemas.microsoft.com/office/drawing/2014/main" val="3281840876"/>
                    </a:ext>
                  </a:extLst>
                </a:gridCol>
                <a:gridCol w="1422351">
                  <a:extLst>
                    <a:ext uri="{9D8B030D-6E8A-4147-A177-3AD203B41FA5}">
                      <a16:colId xmlns:a16="http://schemas.microsoft.com/office/drawing/2014/main" val="2193126109"/>
                    </a:ext>
                  </a:extLst>
                </a:gridCol>
                <a:gridCol w="1278679">
                  <a:extLst>
                    <a:ext uri="{9D8B030D-6E8A-4147-A177-3AD203B41FA5}">
                      <a16:colId xmlns:a16="http://schemas.microsoft.com/office/drawing/2014/main" val="2848797101"/>
                    </a:ext>
                  </a:extLst>
                </a:gridCol>
              </a:tblGrid>
              <a:tr h="231658">
                <a:tc rowSpan="3">
                  <a:txBody>
                    <a:bodyPr/>
                    <a:lstStyle/>
                    <a:p>
                      <a:pPr algn="l" rtl="0" fontAlgn="ctr"/>
                      <a:r>
                        <a:rPr lang="en-US" sz="1400" b="1" i="0" u="none" strike="noStrike" dirty="0">
                          <a:solidFill>
                            <a:schemeClr val="tx1"/>
                          </a:solidFill>
                          <a:effectLst/>
                          <a:latin typeface="Arial" panose="020B0604020202020204" pitchFamily="34" charset="0"/>
                        </a:rPr>
                        <a:t>Details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US" sz="1400" b="1" i="0" u="none" strike="noStrike" dirty="0">
                          <a:solidFill>
                            <a:schemeClr val="tx1"/>
                          </a:solidFill>
                          <a:effectLst/>
                          <a:latin typeface="Arial" panose="020B0604020202020204" pitchFamily="34" charset="0"/>
                          <a:cs typeface="Arial" panose="020B0604020202020204" pitchFamily="34" charset="0"/>
                        </a:rPr>
                        <a:t>Main Acc</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US" sz="1400" b="1" i="0" u="none" strike="noStrike" dirty="0">
                          <a:solidFill>
                            <a:schemeClr val="tx1"/>
                          </a:solidFill>
                          <a:effectLst/>
                          <a:latin typeface="Arial" panose="020B0604020202020204" pitchFamily="34" charset="0"/>
                          <a:cs typeface="Arial" panose="020B0604020202020204" pitchFamily="34" charset="0"/>
                        </a:rPr>
                        <a:t>WTE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US" sz="1400" b="1" i="0" u="none" strike="noStrike" dirty="0">
                          <a:solidFill>
                            <a:schemeClr val="tx1"/>
                          </a:solidFill>
                          <a:effectLst/>
                          <a:latin typeface="Arial" panose="020B0604020202020204" pitchFamily="34" charset="0"/>
                          <a:cs typeface="Arial" panose="020B0604020202020204" pitchFamily="34" charset="0"/>
                        </a:rPr>
                        <a:t>Total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BBB59"/>
                    </a:solidFill>
                  </a:tcPr>
                </a:tc>
                <a:extLst>
                  <a:ext uri="{0D108BD9-81ED-4DB2-BD59-A6C34878D82A}">
                    <a16:rowId xmlns:a16="http://schemas.microsoft.com/office/drawing/2014/main" val="2439384039"/>
                  </a:ext>
                </a:extLst>
              </a:tr>
              <a:tr h="214316">
                <a:tc vMerge="1">
                  <a:txBody>
                    <a:bodyPr/>
                    <a:lstStyle/>
                    <a:p>
                      <a:endParaRPr lang="en-US"/>
                    </a:p>
                  </a:txBody>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2022/23 (Q1)</a:t>
                      </a:r>
                    </a:p>
                  </a:txBody>
                  <a:tcPr marL="7620" marR="7620" marT="762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9BBB59"/>
                    </a:solidFill>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2022/23 (Q1)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9BBB59"/>
                    </a:solidFill>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R’000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9BBB59"/>
                    </a:solidFill>
                  </a:tcPr>
                </a:tc>
                <a:extLst>
                  <a:ext uri="{0D108BD9-81ED-4DB2-BD59-A6C34878D82A}">
                    <a16:rowId xmlns:a16="http://schemas.microsoft.com/office/drawing/2014/main" val="1947564803"/>
                  </a:ext>
                </a:extLst>
              </a:tr>
              <a:tr h="214316">
                <a:tc vMerge="1">
                  <a:txBody>
                    <a:bodyPr/>
                    <a:lstStyle/>
                    <a:p>
                      <a:endParaRPr lang="en-US"/>
                    </a:p>
                  </a:txBody>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R’000</a:t>
                      </a:r>
                    </a:p>
                  </a:txBody>
                  <a:tcPr marL="7620" marR="7620" marT="762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R’000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rtl="0" fontAlgn="t"/>
                      <a:r>
                        <a:rPr lang="en-US" sz="1400" b="0" i="0" u="none" strike="noStrike" dirty="0">
                          <a:solidFill>
                            <a:schemeClr val="tx1"/>
                          </a:solidFill>
                          <a:effectLst/>
                          <a:latin typeface="Arial" panose="020B0604020202020204" pitchFamily="34" charset="0"/>
                          <a:cs typeface="Arial" panose="020B0604020202020204" pitchFamily="34" charset="0"/>
                        </a:rPr>
                        <a:t> </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extLst>
                  <a:ext uri="{0D108BD9-81ED-4DB2-BD59-A6C34878D82A}">
                    <a16:rowId xmlns:a16="http://schemas.microsoft.com/office/drawing/2014/main" val="3630815868"/>
                  </a:ext>
                </a:extLst>
              </a:tr>
              <a:tr h="214316">
                <a:tc>
                  <a:txBody>
                    <a:bodyPr/>
                    <a:lstStyle/>
                    <a:p>
                      <a:pPr algn="l" rtl="0" fontAlgn="ctr"/>
                      <a:r>
                        <a:rPr lang="en-US" sz="1400" b="0" i="0" u="none" strike="noStrike" dirty="0">
                          <a:solidFill>
                            <a:srgbClr val="000000"/>
                          </a:solidFill>
                          <a:effectLst/>
                          <a:latin typeface="Arial" panose="020B0604020202020204" pitchFamily="34" charset="0"/>
                        </a:rPr>
                        <a:t>Opening balance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         16 813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206 808</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   223 621</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03323726"/>
                  </a:ext>
                </a:extLst>
              </a:tr>
              <a:tr h="214316">
                <a:tc>
                  <a:txBody>
                    <a:bodyPr/>
                    <a:lstStyle/>
                    <a:p>
                      <a:pPr algn="l" rtl="0" fontAlgn="ctr"/>
                      <a:r>
                        <a:rPr lang="en-US" sz="1400" b="0" i="0" u="none" strike="noStrike" dirty="0">
                          <a:solidFill>
                            <a:srgbClr val="000000"/>
                          </a:solidFill>
                          <a:effectLst/>
                          <a:latin typeface="Arial" panose="020B0604020202020204" pitchFamily="34" charset="0"/>
                        </a:rPr>
                        <a:t>Additions (New cases)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377300558"/>
                  </a:ext>
                </a:extLst>
              </a:tr>
              <a:tr h="214316">
                <a:tc>
                  <a:txBody>
                    <a:bodyPr/>
                    <a:lstStyle/>
                    <a:p>
                      <a:pPr algn="l" rtl="0" fontAlgn="ctr"/>
                      <a:r>
                        <a:rPr lang="en-US" sz="1400" b="0" i="0" u="none" strike="noStrike" dirty="0">
                          <a:solidFill>
                            <a:srgbClr val="000000"/>
                          </a:solidFill>
                          <a:effectLst/>
                          <a:latin typeface="Arial" panose="020B0604020202020204" pitchFamily="34" charset="0"/>
                        </a:rPr>
                        <a:t>Deductions (Amounts recoverable)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989204118"/>
                  </a:ext>
                </a:extLst>
              </a:tr>
              <a:tr h="214316">
                <a:tc>
                  <a:txBody>
                    <a:bodyPr/>
                    <a:lstStyle/>
                    <a:p>
                      <a:pPr algn="l" rtl="0" fontAlgn="ctr"/>
                      <a:r>
                        <a:rPr lang="en-US" sz="1400" b="0" i="0" u="none" strike="noStrike" dirty="0">
                          <a:solidFill>
                            <a:srgbClr val="000000"/>
                          </a:solidFill>
                          <a:effectLst/>
                          <a:latin typeface="Arial" panose="020B0604020202020204" pitchFamily="34" charset="0"/>
                        </a:rPr>
                        <a:t>Deductions (Amounts written-off)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marR="0" lvl="0" indent="0" algn="r" defTabSz="422041"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114951159"/>
                  </a:ext>
                </a:extLst>
              </a:tr>
              <a:tr h="214316">
                <a:tc>
                  <a:txBody>
                    <a:bodyPr/>
                    <a:lstStyle/>
                    <a:p>
                      <a:pPr algn="l" rtl="0" fontAlgn="ctr"/>
                      <a:endParaRPr lang="en-US" sz="1400" b="0" i="0" u="none" strike="noStrike" dirty="0">
                        <a:solidFill>
                          <a:srgbClr val="000000"/>
                        </a:solidFill>
                        <a:effectLst/>
                        <a:latin typeface="Arial" panose="020B0604020202020204" pitchFamily="34" charset="0"/>
                      </a:endParaRPr>
                    </a:p>
                  </a:txBody>
                  <a:tcPr marL="2743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b"/>
                      <a:endParaRPr lang="en-US" sz="1400" b="0" i="0" u="none" strike="noStrike" dirty="0">
                        <a:solidFill>
                          <a:srgbClr val="000000"/>
                        </a:solidFill>
                        <a:effectLst/>
                        <a:latin typeface="Arial" panose="020B0604020202020204" pitchFamily="34" charset="0"/>
                      </a:endParaRP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tc>
                  <a:txBody>
                    <a:bodyPr/>
                    <a:lstStyle/>
                    <a:p>
                      <a:pPr algn="r" rtl="0" fontAlgn="b"/>
                      <a:endParaRPr lang="en-US" sz="1400" b="0" i="0" u="none" strike="noStrike" dirty="0">
                        <a:solidFill>
                          <a:srgbClr val="000000"/>
                        </a:solidFill>
                        <a:effectLst/>
                        <a:latin typeface="Arial" panose="020B0604020202020204" pitchFamily="34" charset="0"/>
                      </a:endParaRP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tc>
                  <a:txBody>
                    <a:bodyPr/>
                    <a:lstStyle/>
                    <a:p>
                      <a:pPr algn="r" rtl="0" fontAlgn="b"/>
                      <a:r>
                        <a:rPr lang="en-US" sz="1400" b="0" i="0" u="none" strike="noStrike" dirty="0">
                          <a:solidFill>
                            <a:srgbClr val="000000"/>
                          </a:solidFill>
                          <a:effectLst/>
                          <a:latin typeface="Arial" panose="020B0604020202020204" pitchFamily="34" charset="0"/>
                        </a:rPr>
                        <a:t>     </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extLst>
                  <a:ext uri="{0D108BD9-81ED-4DB2-BD59-A6C34878D82A}">
                    <a16:rowId xmlns:a16="http://schemas.microsoft.com/office/drawing/2014/main" val="517593227"/>
                  </a:ext>
                </a:extLst>
              </a:tr>
              <a:tr h="214316">
                <a:tc>
                  <a:txBody>
                    <a:bodyPr/>
                    <a:lstStyle/>
                    <a:p>
                      <a:pPr algn="l" rtl="0" fontAlgn="ctr"/>
                      <a:r>
                        <a:rPr lang="en-US" sz="1400" b="1" i="0" u="none" strike="noStrike" dirty="0">
                          <a:solidFill>
                            <a:srgbClr val="000000"/>
                          </a:solidFill>
                          <a:effectLst/>
                          <a:latin typeface="Arial" panose="020B0604020202020204" pitchFamily="34" charset="0"/>
                        </a:rPr>
                        <a:t>Closing balance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b"/>
                      <a:r>
                        <a:rPr lang="en-US" sz="1400" b="1" i="0" u="none" strike="noStrike" dirty="0">
                          <a:solidFill>
                            <a:srgbClr val="000000"/>
                          </a:solidFill>
                          <a:effectLst/>
                          <a:latin typeface="Arial" panose="020B0604020202020204" pitchFamily="34" charset="0"/>
                        </a:rPr>
                        <a:t>         16 813</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tc>
                  <a:txBody>
                    <a:bodyPr/>
                    <a:lstStyle/>
                    <a:p>
                      <a:pPr algn="r" rtl="0" fontAlgn="b"/>
                      <a:r>
                        <a:rPr lang="en-US" sz="1400" b="1" i="0" u="none" strike="noStrike" dirty="0">
                          <a:solidFill>
                            <a:srgbClr val="000000"/>
                          </a:solidFill>
                          <a:effectLst/>
                          <a:latin typeface="Arial" panose="020B0604020202020204" pitchFamily="34" charset="0"/>
                        </a:rPr>
                        <a:t>206 808</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tc>
                  <a:txBody>
                    <a:bodyPr/>
                    <a:lstStyle/>
                    <a:p>
                      <a:pPr algn="r" rtl="0" fontAlgn="b"/>
                      <a:r>
                        <a:rPr lang="en-US" sz="1400" b="1" i="0" u="none" strike="noStrike" dirty="0">
                          <a:solidFill>
                            <a:srgbClr val="000000"/>
                          </a:solidFill>
                          <a:effectLst/>
                          <a:latin typeface="Arial" panose="020B0604020202020204" pitchFamily="34" charset="0"/>
                        </a:rPr>
                        <a:t>223 621</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extLst>
                  <a:ext uri="{0D108BD9-81ED-4DB2-BD59-A6C34878D82A}">
                    <a16:rowId xmlns:a16="http://schemas.microsoft.com/office/drawing/2014/main" val="558632162"/>
                  </a:ext>
                </a:extLst>
              </a:tr>
              <a:tr h="214316">
                <a:tc>
                  <a:txBody>
                    <a:bodyPr/>
                    <a:lstStyle/>
                    <a:p>
                      <a:pPr algn="l" rtl="0" fontAlgn="ctr"/>
                      <a:endParaRPr lang="en-US" sz="1400" b="0" i="0" u="none" strike="noStrike" dirty="0">
                        <a:solidFill>
                          <a:srgbClr val="000000"/>
                        </a:solidFill>
                        <a:effectLst/>
                        <a:latin typeface="Arial" panose="020B0604020202020204" pitchFamily="34" charset="0"/>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3429613983"/>
                  </a:ext>
                </a:extLst>
              </a:tr>
            </a:tbl>
          </a:graphicData>
        </a:graphic>
      </p:graphicFrame>
    </p:spTree>
    <p:extLst>
      <p:ext uri="{BB962C8B-B14F-4D97-AF65-F5344CB8AC3E}">
        <p14:creationId xmlns:p14="http://schemas.microsoft.com/office/powerpoint/2010/main" val="3411400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457200"/>
          </a:xfrm>
        </p:spPr>
        <p:txBody>
          <a:bodyPr/>
          <a:lstStyle/>
          <a:p>
            <a:r>
              <a:rPr lang="en-ZA" b="1" dirty="0"/>
              <a:t>Summary of Irregular Expenditure</a:t>
            </a:r>
            <a:endParaRPr lang="en-ZA" dirty="0"/>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53</a:t>
            </a:fld>
            <a:endParaRPr lang="en-US" altLang="en-US" dirty="0">
              <a:solidFill>
                <a:prstClr val="black"/>
              </a:solidFill>
              <a:ea typeface="+mn-ea"/>
            </a:endParaRPr>
          </a:p>
        </p:txBody>
      </p:sp>
      <p:sp>
        <p:nvSpPr>
          <p:cNvPr id="4" name="Rectangle 3"/>
          <p:cNvSpPr/>
          <p:nvPr/>
        </p:nvSpPr>
        <p:spPr>
          <a:xfrm>
            <a:off x="432937" y="3568682"/>
            <a:ext cx="7805175" cy="276999"/>
          </a:xfrm>
          <a:prstGeom prst="rect">
            <a:avLst/>
          </a:prstGeom>
        </p:spPr>
        <p:txBody>
          <a:bodyPr wrap="square">
            <a:spAutoFit/>
          </a:bodyPr>
          <a:lstStyle/>
          <a:p>
            <a:pPr defTabSz="422041" fontAlgn="b">
              <a:spcBef>
                <a:spcPts val="0"/>
              </a:spcBef>
              <a:spcAft>
                <a:spcPts val="0"/>
              </a:spcAft>
              <a:tabLst>
                <a:tab pos="450215" algn="l"/>
              </a:tabLst>
            </a:pPr>
            <a:r>
              <a:rPr lang="en-US" sz="1200" dirty="0">
                <a:solidFill>
                  <a:srgbClr val="000000"/>
                </a:solidFill>
                <a:ea typeface="+mn-ea"/>
              </a:rPr>
              <a:t> </a:t>
            </a:r>
          </a:p>
        </p:txBody>
      </p:sp>
      <p:graphicFrame>
        <p:nvGraphicFramePr>
          <p:cNvPr id="7" name="Content Placeholder 8">
            <a:extLst>
              <a:ext uri="{FF2B5EF4-FFF2-40B4-BE49-F238E27FC236}">
                <a16:creationId xmlns:a16="http://schemas.microsoft.com/office/drawing/2014/main" id="{1EB4E298-18F2-4452-B776-F7C592DDC2DA}"/>
              </a:ext>
            </a:extLst>
          </p:cNvPr>
          <p:cNvGraphicFramePr>
            <a:graphicFrameLocks/>
          </p:cNvGraphicFramePr>
          <p:nvPr/>
        </p:nvGraphicFramePr>
        <p:xfrm>
          <a:off x="109437" y="356431"/>
          <a:ext cx="8850079" cy="3756660"/>
        </p:xfrm>
        <a:graphic>
          <a:graphicData uri="http://schemas.openxmlformats.org/drawingml/2006/table">
            <a:tbl>
              <a:tblPr/>
              <a:tblGrid>
                <a:gridCol w="4484838">
                  <a:extLst>
                    <a:ext uri="{9D8B030D-6E8A-4147-A177-3AD203B41FA5}">
                      <a16:colId xmlns:a16="http://schemas.microsoft.com/office/drawing/2014/main" val="2385412627"/>
                    </a:ext>
                  </a:extLst>
                </a:gridCol>
                <a:gridCol w="1554744">
                  <a:extLst>
                    <a:ext uri="{9D8B030D-6E8A-4147-A177-3AD203B41FA5}">
                      <a16:colId xmlns:a16="http://schemas.microsoft.com/office/drawing/2014/main" val="3281840876"/>
                    </a:ext>
                  </a:extLst>
                </a:gridCol>
                <a:gridCol w="1479996">
                  <a:extLst>
                    <a:ext uri="{9D8B030D-6E8A-4147-A177-3AD203B41FA5}">
                      <a16:colId xmlns:a16="http://schemas.microsoft.com/office/drawing/2014/main" val="2193126109"/>
                    </a:ext>
                  </a:extLst>
                </a:gridCol>
                <a:gridCol w="1330501">
                  <a:extLst>
                    <a:ext uri="{9D8B030D-6E8A-4147-A177-3AD203B41FA5}">
                      <a16:colId xmlns:a16="http://schemas.microsoft.com/office/drawing/2014/main" val="2848797101"/>
                    </a:ext>
                  </a:extLst>
                </a:gridCol>
              </a:tblGrid>
              <a:tr h="217386">
                <a:tc rowSpan="3">
                  <a:txBody>
                    <a:bodyPr/>
                    <a:lstStyle/>
                    <a:p>
                      <a:pPr algn="l" rtl="0" fontAlgn="ctr"/>
                      <a:r>
                        <a:rPr lang="en-US" sz="1400" b="1" i="0" u="none" strike="noStrike" dirty="0">
                          <a:solidFill>
                            <a:schemeClr val="tx1"/>
                          </a:solidFill>
                          <a:effectLst/>
                          <a:latin typeface="Arial" panose="020B0604020202020204" pitchFamily="34" charset="0"/>
                        </a:rPr>
                        <a:t>Details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US" sz="1400" b="1" i="0" u="none" strike="noStrike" dirty="0">
                          <a:solidFill>
                            <a:schemeClr val="tx1"/>
                          </a:solidFill>
                          <a:effectLst/>
                          <a:latin typeface="Arial" panose="020B0604020202020204" pitchFamily="34" charset="0"/>
                          <a:cs typeface="Arial" panose="020B0604020202020204" pitchFamily="34" charset="0"/>
                        </a:rPr>
                        <a:t>Main Acc</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US" sz="1400" b="1" i="0" u="none" strike="noStrike" dirty="0">
                          <a:solidFill>
                            <a:schemeClr val="tx1"/>
                          </a:solidFill>
                          <a:effectLst/>
                          <a:latin typeface="Arial" panose="020B0604020202020204" pitchFamily="34" charset="0"/>
                          <a:cs typeface="Arial" panose="020B0604020202020204" pitchFamily="34" charset="0"/>
                        </a:rPr>
                        <a:t>WTE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fontAlgn="ctr"/>
                      <a:r>
                        <a:rPr lang="en-US" sz="1400" b="1" i="0" u="none" strike="noStrike" dirty="0">
                          <a:solidFill>
                            <a:schemeClr val="tx1"/>
                          </a:solidFill>
                          <a:effectLst/>
                          <a:latin typeface="Arial" panose="020B0604020202020204" pitchFamily="34" charset="0"/>
                          <a:cs typeface="Arial" panose="020B0604020202020204" pitchFamily="34" charset="0"/>
                        </a:rPr>
                        <a:t>Total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BBB59"/>
                    </a:solidFill>
                  </a:tcPr>
                </a:tc>
                <a:extLst>
                  <a:ext uri="{0D108BD9-81ED-4DB2-BD59-A6C34878D82A}">
                    <a16:rowId xmlns:a16="http://schemas.microsoft.com/office/drawing/2014/main" val="2439384039"/>
                  </a:ext>
                </a:extLst>
              </a:tr>
              <a:tr h="213792">
                <a:tc vMerge="1">
                  <a:txBody>
                    <a:bodyPr/>
                    <a:lstStyle/>
                    <a:p>
                      <a:endParaRPr lang="en-US"/>
                    </a:p>
                  </a:txBody>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2022/23 (Q1)</a:t>
                      </a:r>
                    </a:p>
                  </a:txBody>
                  <a:tcPr marL="7620" marR="7620" marT="762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9BBB59"/>
                    </a:solidFill>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2022/23 (Q1)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9BBB59"/>
                    </a:solidFill>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R’000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9BBB59"/>
                    </a:solidFill>
                  </a:tcPr>
                </a:tc>
                <a:extLst>
                  <a:ext uri="{0D108BD9-81ED-4DB2-BD59-A6C34878D82A}">
                    <a16:rowId xmlns:a16="http://schemas.microsoft.com/office/drawing/2014/main" val="1947564803"/>
                  </a:ext>
                </a:extLst>
              </a:tr>
              <a:tr h="213792">
                <a:tc vMerge="1">
                  <a:txBody>
                    <a:bodyPr/>
                    <a:lstStyle/>
                    <a:p>
                      <a:endParaRPr lang="en-US"/>
                    </a:p>
                  </a:txBody>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R’000</a:t>
                      </a:r>
                    </a:p>
                  </a:txBody>
                  <a:tcPr marL="7620" marR="7620" marT="762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rtl="0" fontAlgn="ctr"/>
                      <a:r>
                        <a:rPr lang="en-US" sz="1400" b="1" i="0" u="none" strike="noStrike" dirty="0">
                          <a:solidFill>
                            <a:schemeClr val="tx1"/>
                          </a:solidFill>
                          <a:effectLst/>
                          <a:latin typeface="Arial" panose="020B0604020202020204" pitchFamily="34" charset="0"/>
                          <a:cs typeface="Arial" panose="020B0604020202020204" pitchFamily="34" charset="0"/>
                        </a:rPr>
                        <a:t>R’000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rtl="0" fontAlgn="t"/>
                      <a:r>
                        <a:rPr lang="en-US" sz="1400" b="0" i="0" u="none" strike="noStrike" dirty="0">
                          <a:solidFill>
                            <a:schemeClr val="tx1"/>
                          </a:solidFill>
                          <a:effectLst/>
                          <a:latin typeface="Arial" panose="020B0604020202020204" pitchFamily="34" charset="0"/>
                          <a:cs typeface="Arial" panose="020B0604020202020204" pitchFamily="34" charset="0"/>
                        </a:rPr>
                        <a:t> </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extLst>
                  <a:ext uri="{0D108BD9-81ED-4DB2-BD59-A6C34878D82A}">
                    <a16:rowId xmlns:a16="http://schemas.microsoft.com/office/drawing/2014/main" val="3630815868"/>
                  </a:ext>
                </a:extLst>
              </a:tr>
              <a:tr h="213792">
                <a:tc>
                  <a:txBody>
                    <a:bodyPr/>
                    <a:lstStyle/>
                    <a:p>
                      <a:pPr algn="l" rtl="0" fontAlgn="ctr"/>
                      <a:r>
                        <a:rPr lang="en-US" sz="1400" b="0" i="0" u="none" strike="noStrike" dirty="0">
                          <a:solidFill>
                            <a:srgbClr val="000000"/>
                          </a:solidFill>
                          <a:effectLst/>
                          <a:latin typeface="Arial" panose="020B0604020202020204" pitchFamily="34" charset="0"/>
                        </a:rPr>
                        <a:t>Opening balance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9 459 106</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7 082 046</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16 541 152</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03323726"/>
                  </a:ext>
                </a:extLst>
              </a:tr>
              <a:tr h="213792">
                <a:tc>
                  <a:txBody>
                    <a:bodyPr/>
                    <a:lstStyle/>
                    <a:p>
                      <a:pPr algn="l" rtl="0" fontAlgn="ctr"/>
                      <a:r>
                        <a:rPr lang="en-US" sz="1400" b="0" i="0" u="none" strike="noStrike" dirty="0">
                          <a:solidFill>
                            <a:srgbClr val="000000"/>
                          </a:solidFill>
                          <a:effectLst/>
                          <a:latin typeface="Arial" panose="020B0604020202020204" pitchFamily="34" charset="0"/>
                        </a:rPr>
                        <a:t>Additions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224</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20 903</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21 127</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377300558"/>
                  </a:ext>
                </a:extLst>
              </a:tr>
              <a:tr h="213792">
                <a:tc>
                  <a:txBody>
                    <a:bodyPr/>
                    <a:lstStyle/>
                    <a:p>
                      <a:pPr algn="l" rtl="0" fontAlgn="ctr"/>
                      <a:r>
                        <a:rPr lang="en-US" sz="1400" b="0" i="0" u="none" strike="noStrike" dirty="0">
                          <a:solidFill>
                            <a:srgbClr val="000000"/>
                          </a:solidFill>
                          <a:effectLst/>
                          <a:latin typeface="Arial" panose="020B0604020202020204" pitchFamily="34" charset="0"/>
                        </a:rPr>
                        <a:t>Condonations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algn="r" fontAlgn="b"/>
                      <a:r>
                        <a:rPr lang="en-US" sz="1400" b="0" i="0" u="none" strike="noStrike" kern="1200" dirty="0">
                          <a:solidFill>
                            <a:srgbClr val="000000"/>
                          </a:solidFill>
                          <a:effectLst/>
                          <a:latin typeface="Arial" panose="020B0604020202020204" pitchFamily="34" charset="0"/>
                          <a:ea typeface="+mn-ea"/>
                          <a:cs typeface="+mn-cs"/>
                        </a:rPr>
                        <a: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114951159"/>
                  </a:ext>
                </a:extLst>
              </a:tr>
              <a:tr h="213792">
                <a:tc>
                  <a:txBody>
                    <a:bodyPr/>
                    <a:lstStyle/>
                    <a:p>
                      <a:pPr algn="l" rtl="0" fontAlgn="ctr"/>
                      <a:r>
                        <a:rPr lang="en-US" sz="1400" b="1" i="0" u="none" strike="noStrike" dirty="0">
                          <a:solidFill>
                            <a:srgbClr val="000000"/>
                          </a:solidFill>
                          <a:effectLst/>
                          <a:latin typeface="Arial" panose="020B0604020202020204" pitchFamily="34" charset="0"/>
                        </a:rPr>
                        <a:t>Closing balance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US" sz="1400" b="1" i="0" u="none" strike="noStrike" kern="1200" dirty="0">
                          <a:solidFill>
                            <a:srgbClr val="000000"/>
                          </a:solidFill>
                          <a:effectLst/>
                          <a:latin typeface="Arial" panose="020B0604020202020204" pitchFamily="34" charset="0"/>
                          <a:ea typeface="+mn-ea"/>
                          <a:cs typeface="+mn-cs"/>
                        </a:rPr>
                        <a:t>9 459 330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F3EA"/>
                    </a:solidFill>
                  </a:tcPr>
                </a:tc>
                <a:tc>
                  <a:txBody>
                    <a:bodyPr/>
                    <a:lstStyle/>
                    <a:p>
                      <a:pPr algn="r" fontAlgn="b"/>
                      <a:r>
                        <a:rPr lang="en-US" sz="1400" b="1" i="0" u="none" strike="noStrike" kern="1200" dirty="0">
                          <a:solidFill>
                            <a:srgbClr val="000000"/>
                          </a:solidFill>
                          <a:effectLst/>
                          <a:latin typeface="Arial" panose="020B0604020202020204" pitchFamily="34" charset="0"/>
                          <a:ea typeface="+mn-ea"/>
                          <a:cs typeface="+mn-cs"/>
                        </a:rPr>
                        <a:t>7 102 949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F3EA"/>
                    </a:solidFill>
                  </a:tcPr>
                </a:tc>
                <a:tc>
                  <a:txBody>
                    <a:bodyPr/>
                    <a:lstStyle/>
                    <a:p>
                      <a:pPr algn="r" fontAlgn="b"/>
                      <a:r>
                        <a:rPr lang="en-US" sz="1400" b="1" i="0" u="none" strike="noStrike" kern="1200" dirty="0">
                          <a:solidFill>
                            <a:srgbClr val="000000"/>
                          </a:solidFill>
                          <a:effectLst/>
                          <a:latin typeface="Arial" panose="020B0604020202020204" pitchFamily="34" charset="0"/>
                          <a:ea typeface="+mn-ea"/>
                          <a:cs typeface="+mn-cs"/>
                        </a:rPr>
                        <a:t>16 562 279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F3EA"/>
                    </a:solidFill>
                  </a:tcPr>
                </a:tc>
                <a:extLst>
                  <a:ext uri="{0D108BD9-81ED-4DB2-BD59-A6C34878D82A}">
                    <a16:rowId xmlns:a16="http://schemas.microsoft.com/office/drawing/2014/main" val="3702807559"/>
                  </a:ext>
                </a:extLst>
              </a:tr>
              <a:tr h="213792">
                <a:tc>
                  <a:txBody>
                    <a:bodyPr/>
                    <a:lstStyle/>
                    <a:p>
                      <a:pPr algn="l" rtl="0" fontAlgn="ctr"/>
                      <a:r>
                        <a:rPr lang="en-US" sz="1400" b="0" i="0" u="none" strike="noStrike" dirty="0">
                          <a:solidFill>
                            <a:srgbClr val="000000"/>
                          </a:solidFill>
                          <a:effectLst/>
                          <a:latin typeface="Arial" panose="020B0604020202020204" pitchFamily="34" charset="0"/>
                        </a:rPr>
                        <a:t>Of which:</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563999428"/>
                  </a:ext>
                </a:extLst>
              </a:tr>
              <a:tr h="203368">
                <a:tc>
                  <a:txBody>
                    <a:bodyPr/>
                    <a:lstStyle/>
                    <a:p>
                      <a:pPr marL="0" algn="l" defTabSz="422041" rtl="0" eaLnBrk="1" fontAlgn="ctr" latinLnBrk="0" hangingPunct="1"/>
                      <a:r>
                        <a:rPr lang="en-US" sz="1400" b="0" i="0" u="none" strike="noStrike" kern="1200" dirty="0">
                          <a:solidFill>
                            <a:srgbClr val="000000"/>
                          </a:solidFill>
                          <a:effectLst/>
                          <a:latin typeface="Arial" panose="020B0604020202020204" pitchFamily="34" charset="0"/>
                          <a:ea typeface="+mn-ea"/>
                          <a:cs typeface="+mn-cs"/>
                        </a:rPr>
                        <a:t>      Condonations in progress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6 176 170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2 641 307</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8 817 477</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2550778325"/>
                  </a:ext>
                </a:extLst>
              </a:tr>
              <a:tr h="213792">
                <a:tc>
                  <a:txBody>
                    <a:bodyPr/>
                    <a:lstStyle/>
                    <a:p>
                      <a:pPr marL="0" algn="l" defTabSz="422041" rtl="0" eaLnBrk="1" fontAlgn="ctr" latinLnBrk="0" hangingPunct="1"/>
                      <a:r>
                        <a:rPr lang="en-US" sz="1400" b="0" i="0" u="none" strike="noStrike" kern="1200" dirty="0">
                          <a:solidFill>
                            <a:srgbClr val="000000"/>
                          </a:solidFill>
                          <a:effectLst/>
                          <a:latin typeface="Arial" panose="020B0604020202020204" pitchFamily="34" charset="0"/>
                          <a:ea typeface="+mn-ea"/>
                          <a:cs typeface="+mn-cs"/>
                        </a:rPr>
                        <a:t>      Submitted for investigation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265 405</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1 770 315</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2 035 720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2755450496"/>
                  </a:ext>
                </a:extLst>
              </a:tr>
              <a:tr h="213792">
                <a:tc>
                  <a:txBody>
                    <a:bodyPr/>
                    <a:lstStyle/>
                    <a:p>
                      <a:pPr algn="l" fontAlgn="b"/>
                      <a:r>
                        <a:rPr lang="en-US" sz="1100" b="0" i="0" u="none" strike="noStrike" dirty="0">
                          <a:solidFill>
                            <a:srgbClr val="000000"/>
                          </a:solidFill>
                          <a:effectLst/>
                          <a:latin typeface="Calibri" panose="020F0502020204030204" pitchFamily="34" charset="0"/>
                        </a:rPr>
                        <a:t>         </a:t>
                      </a:r>
                      <a:r>
                        <a:rPr lang="en-US" sz="1400" b="0" i="0" u="none" strike="noStrike" kern="1200" dirty="0">
                          <a:solidFill>
                            <a:srgbClr val="000000"/>
                          </a:solidFill>
                          <a:effectLst/>
                          <a:latin typeface="Arial" panose="020B0604020202020204" pitchFamily="34" charset="0"/>
                          <a:ea typeface="+mn-ea"/>
                          <a:cs typeface="+mn-cs"/>
                        </a:rPr>
                        <a:t>Assessment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3 017 755</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2 691 327</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5 709 082</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extLst>
                  <a:ext uri="{0D108BD9-81ED-4DB2-BD59-A6C34878D82A}">
                    <a16:rowId xmlns:a16="http://schemas.microsoft.com/office/drawing/2014/main" val="517593227"/>
                  </a:ext>
                </a:extLst>
              </a:tr>
              <a:tr h="213792">
                <a:tc>
                  <a:txBody>
                    <a:bodyPr/>
                    <a:lstStyle/>
                    <a:p>
                      <a:pPr algn="l" rtl="0" fontAlgn="ctr"/>
                      <a:r>
                        <a:rPr lang="en-US" sz="1400" b="1" i="0" u="none" strike="noStrike" dirty="0">
                          <a:solidFill>
                            <a:srgbClr val="000000"/>
                          </a:solidFill>
                          <a:effectLst/>
                          <a:latin typeface="Arial" panose="020B0604020202020204" pitchFamily="34" charset="0"/>
                        </a:rPr>
                        <a:t>Total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fontAlgn="b"/>
                      <a:r>
                        <a:rPr lang="en-US" sz="1400" b="1" i="0" u="none" strike="noStrike" kern="1200" dirty="0">
                          <a:solidFill>
                            <a:srgbClr val="000000"/>
                          </a:solidFill>
                          <a:effectLst/>
                          <a:latin typeface="Arial" panose="020B0604020202020204" pitchFamily="34" charset="0"/>
                          <a:ea typeface="+mn-ea"/>
                          <a:cs typeface="+mn-cs"/>
                        </a:rPr>
                        <a:t>9 459 330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tc>
                  <a:txBody>
                    <a:bodyPr/>
                    <a:lstStyle/>
                    <a:p>
                      <a:pPr algn="r" fontAlgn="b"/>
                      <a:r>
                        <a:rPr lang="en-US" sz="1400" b="1" i="0" u="none" strike="noStrike" kern="1200" dirty="0">
                          <a:solidFill>
                            <a:srgbClr val="000000"/>
                          </a:solidFill>
                          <a:effectLst/>
                          <a:latin typeface="Arial" panose="020B0604020202020204" pitchFamily="34" charset="0"/>
                          <a:ea typeface="+mn-ea"/>
                          <a:cs typeface="+mn-cs"/>
                        </a:rPr>
                        <a:t>7 102 949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tc>
                  <a:txBody>
                    <a:bodyPr/>
                    <a:lstStyle/>
                    <a:p>
                      <a:pPr algn="r" fontAlgn="b"/>
                      <a:r>
                        <a:rPr lang="en-US" sz="1400" b="1" i="0" u="none" strike="noStrike" kern="1200" dirty="0">
                          <a:solidFill>
                            <a:srgbClr val="000000"/>
                          </a:solidFill>
                          <a:effectLst/>
                          <a:latin typeface="Arial" panose="020B0604020202020204" pitchFamily="34" charset="0"/>
                          <a:ea typeface="+mn-ea"/>
                          <a:cs typeface="+mn-cs"/>
                        </a:rPr>
                        <a:t>16 562 279</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extLst>
                  <a:ext uri="{0D108BD9-81ED-4DB2-BD59-A6C34878D82A}">
                    <a16:rowId xmlns:a16="http://schemas.microsoft.com/office/drawing/2014/main" val="558632162"/>
                  </a:ext>
                </a:extLst>
              </a:tr>
              <a:tr h="213792">
                <a:tc>
                  <a:txBody>
                    <a:bodyPr/>
                    <a:lstStyle/>
                    <a:p>
                      <a:pPr algn="l" rtl="0" fontAlgn="ctr"/>
                      <a:r>
                        <a:rPr lang="en-US" sz="1400" b="0" i="0" u="none" strike="noStrike" dirty="0">
                          <a:solidFill>
                            <a:srgbClr val="000000"/>
                          </a:solidFill>
                          <a:effectLst/>
                          <a:latin typeface="Arial" panose="020B0604020202020204" pitchFamily="34" charset="0"/>
                        </a:rPr>
                        <a:t>Percentage breakdown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ctr"/>
                      <a:r>
                        <a:rPr lang="en-US" sz="1400" b="0" i="0" u="none" strike="noStrike" dirty="0">
                          <a:solidFill>
                            <a:srgbClr val="000000"/>
                          </a:solidFill>
                          <a:effectLst/>
                          <a:latin typeface="Arial" panose="020B0604020202020204" pitchFamily="34" charset="0"/>
                        </a:rPr>
                        <a:t>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3429613983"/>
                  </a:ext>
                </a:extLst>
              </a:tr>
              <a:tr h="190422">
                <a:tc>
                  <a:txBody>
                    <a:bodyPr/>
                    <a:lstStyle/>
                    <a:p>
                      <a:pPr marL="0" algn="l" defTabSz="422041" rtl="0" eaLnBrk="1" fontAlgn="ctr" latinLnBrk="0" hangingPunct="1"/>
                      <a:r>
                        <a:rPr lang="en-US" sz="1400" b="0" i="0" u="none" strike="noStrike" kern="1200" dirty="0">
                          <a:solidFill>
                            <a:srgbClr val="000000"/>
                          </a:solidFill>
                          <a:effectLst/>
                          <a:latin typeface="Arial" panose="020B0604020202020204" pitchFamily="34" charset="0"/>
                          <a:ea typeface="+mn-ea"/>
                          <a:cs typeface="+mn-cs"/>
                        </a:rPr>
                        <a:t>      Condonations in progress</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65%</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37%</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53%</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842246505"/>
                  </a:ext>
                </a:extLst>
              </a:tr>
              <a:tr h="213792">
                <a:tc>
                  <a:txBody>
                    <a:bodyPr/>
                    <a:lstStyle/>
                    <a:p>
                      <a:pPr marL="0" algn="l" defTabSz="422041" rtl="0" eaLnBrk="1" fontAlgn="ctr" latinLnBrk="0" hangingPunct="1"/>
                      <a:r>
                        <a:rPr lang="en-US" sz="1400" b="0" i="0" u="none" strike="noStrike" kern="1200" dirty="0">
                          <a:solidFill>
                            <a:srgbClr val="000000"/>
                          </a:solidFill>
                          <a:effectLst/>
                          <a:latin typeface="Arial" panose="020B0604020202020204" pitchFamily="34" charset="0"/>
                          <a:ea typeface="+mn-ea"/>
                          <a:cs typeface="+mn-cs"/>
                        </a:rPr>
                        <a:t>      Submitted for investigation</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3%</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25%</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12%</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65225734"/>
                  </a:ext>
                </a:extLst>
              </a:tr>
              <a:tr h="213792">
                <a:tc>
                  <a:txBody>
                    <a:bodyPr/>
                    <a:lstStyle/>
                    <a:p>
                      <a:pPr algn="l" fontAlgn="b"/>
                      <a:r>
                        <a:rPr lang="en-US" sz="1100" b="0" i="0" u="none" strike="noStrike" dirty="0">
                          <a:solidFill>
                            <a:srgbClr val="000000"/>
                          </a:solidFill>
                          <a:effectLst/>
                          <a:latin typeface="Calibri" panose="020F0502020204030204" pitchFamily="34" charset="0"/>
                        </a:rPr>
                        <a:t>         </a:t>
                      </a:r>
                      <a:r>
                        <a:rPr lang="en-US" sz="1400" b="0" i="0" u="none" strike="noStrike" kern="1200" dirty="0">
                          <a:solidFill>
                            <a:srgbClr val="000000"/>
                          </a:solidFill>
                          <a:effectLst/>
                          <a:latin typeface="Arial" panose="020B0604020202020204" pitchFamily="34" charset="0"/>
                          <a:ea typeface="+mn-ea"/>
                          <a:cs typeface="+mn-cs"/>
                        </a:rPr>
                        <a:t>Assessment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32%</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38%</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tc>
                  <a:txBody>
                    <a:bodyPr/>
                    <a:lstStyle/>
                    <a:p>
                      <a:pPr marL="0" algn="r" defTabSz="422041" rtl="0" eaLnBrk="1" fontAlgn="b" latinLnBrk="0" hangingPunct="1"/>
                      <a:r>
                        <a:rPr lang="en-US" sz="1400" b="0" i="0" u="none" strike="noStrike" kern="1200" dirty="0">
                          <a:solidFill>
                            <a:srgbClr val="000000"/>
                          </a:solidFill>
                          <a:effectLst/>
                          <a:latin typeface="Arial" panose="020B0604020202020204" pitchFamily="34" charset="0"/>
                          <a:ea typeface="+mn-ea"/>
                          <a:cs typeface="+mn-cs"/>
                        </a:rPr>
                        <a:t>35%</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extLst>
                  <a:ext uri="{0D108BD9-81ED-4DB2-BD59-A6C34878D82A}">
                    <a16:rowId xmlns:a16="http://schemas.microsoft.com/office/drawing/2014/main" val="542276895"/>
                  </a:ext>
                </a:extLst>
              </a:tr>
              <a:tr h="213792">
                <a:tc>
                  <a:txBody>
                    <a:bodyPr/>
                    <a:lstStyle/>
                    <a:p>
                      <a:pPr algn="l" rtl="0" fontAlgn="ctr"/>
                      <a:r>
                        <a:rPr lang="en-US" sz="1400" b="1" i="0" u="none" strike="noStrike" dirty="0">
                          <a:solidFill>
                            <a:srgbClr val="000000"/>
                          </a:solidFill>
                          <a:effectLst/>
                          <a:latin typeface="Arial" panose="020B0604020202020204" pitchFamily="34" charset="0"/>
                        </a:rPr>
                        <a:t>Total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1" i="0" u="none" strike="noStrike" kern="1200" dirty="0">
                          <a:solidFill>
                            <a:srgbClr val="000000"/>
                          </a:solidFill>
                          <a:effectLst/>
                          <a:latin typeface="Arial" panose="020B0604020202020204" pitchFamily="34" charset="0"/>
                          <a:ea typeface="+mn-ea"/>
                          <a:cs typeface="+mn-cs"/>
                        </a:rPr>
                        <a:t>100%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1" i="0" u="none" strike="noStrike" kern="1200" dirty="0">
                          <a:solidFill>
                            <a:srgbClr val="000000"/>
                          </a:solidFill>
                          <a:effectLst/>
                          <a:latin typeface="Arial" panose="020B0604020202020204" pitchFamily="34" charset="0"/>
                          <a:ea typeface="+mn-ea"/>
                          <a:cs typeface="+mn-cs"/>
                        </a:rPr>
                        <a:t>100%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tc>
                  <a:txBody>
                    <a:bodyPr/>
                    <a:lstStyle/>
                    <a:p>
                      <a:pPr marL="0" algn="r" defTabSz="422041" rtl="0" eaLnBrk="1" fontAlgn="b" latinLnBrk="0" hangingPunct="1"/>
                      <a:r>
                        <a:rPr lang="en-US" sz="1400" b="1" i="0" u="none" strike="noStrike" kern="1200" dirty="0">
                          <a:solidFill>
                            <a:srgbClr val="000000"/>
                          </a:solidFill>
                          <a:effectLst/>
                          <a:latin typeface="Arial" panose="020B0604020202020204" pitchFamily="34" charset="0"/>
                          <a:ea typeface="+mn-ea"/>
                          <a:cs typeface="+mn-cs"/>
                        </a:rPr>
                        <a:t>100%</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EFF3EA"/>
                    </a:solidFill>
                  </a:tcPr>
                </a:tc>
                <a:extLst>
                  <a:ext uri="{0D108BD9-81ED-4DB2-BD59-A6C34878D82A}">
                    <a16:rowId xmlns:a16="http://schemas.microsoft.com/office/drawing/2014/main" val="3029743654"/>
                  </a:ext>
                </a:extLst>
              </a:tr>
            </a:tbl>
          </a:graphicData>
        </a:graphic>
      </p:graphicFrame>
      <p:sp>
        <p:nvSpPr>
          <p:cNvPr id="11" name="TextBox 10">
            <a:extLst>
              <a:ext uri="{FF2B5EF4-FFF2-40B4-BE49-F238E27FC236}">
                <a16:creationId xmlns:a16="http://schemas.microsoft.com/office/drawing/2014/main" id="{018CB3CE-17FF-477B-AFA4-AA0CB034DF32}"/>
              </a:ext>
            </a:extLst>
          </p:cNvPr>
          <p:cNvSpPr txBox="1"/>
          <p:nvPr/>
        </p:nvSpPr>
        <p:spPr>
          <a:xfrm>
            <a:off x="109437" y="4315125"/>
            <a:ext cx="8930289" cy="1492716"/>
          </a:xfrm>
          <a:prstGeom prst="rect">
            <a:avLst/>
          </a:prstGeom>
          <a:noFill/>
        </p:spPr>
        <p:txBody>
          <a:bodyPr wrap="square">
            <a:spAutoFit/>
          </a:bodyPr>
          <a:lstStyle/>
          <a:p>
            <a:pPr marL="171450" indent="-171450" algn="just">
              <a:buFont typeface="Arial" panose="020B0604020202020204" pitchFamily="34" charset="0"/>
              <a:buChar char="•"/>
            </a:pPr>
            <a:r>
              <a:rPr lang="en-US" sz="1300" dirty="0"/>
              <a:t>Of the irregular expenditure R16.562 billion, total amount of R8.817 billion is in the process of condonation with R2.035 billion submitted for investigation and R5.709 billion under assessment.</a:t>
            </a:r>
          </a:p>
          <a:p>
            <a:pPr marL="171450" indent="-171450" algn="just">
              <a:buFont typeface="Arial" panose="020B0604020202020204" pitchFamily="34" charset="0"/>
              <a:buChar char="•"/>
            </a:pPr>
            <a:r>
              <a:rPr lang="en-US" sz="1300" dirty="0"/>
              <a:t>A panel of Professional Service Providers (PSPs) Forensic Audit and Investigators, are assisting to accelerate the investigations in progress.</a:t>
            </a:r>
          </a:p>
          <a:p>
            <a:pPr marL="171450" indent="-171450" algn="just">
              <a:buFont typeface="Arial" panose="020B0604020202020204" pitchFamily="34" charset="0"/>
              <a:buChar char="•"/>
            </a:pPr>
            <a:r>
              <a:rPr lang="en-US" sz="1300" dirty="0"/>
              <a:t>Current cases include:</a:t>
            </a:r>
          </a:p>
          <a:p>
            <a:pPr algn="just"/>
            <a:r>
              <a:rPr lang="en-US" sz="1300" dirty="0"/>
              <a:t>    -  Main Account: Proper process not followed when appointing the official to the post of the Deputy Director. </a:t>
            </a:r>
          </a:p>
          <a:p>
            <a:pPr algn="just"/>
            <a:r>
              <a:rPr lang="en-US" sz="1300" dirty="0"/>
              <a:t>    -  WTE: Emergency procurement not supported by National Treasury in the previous financial year.</a:t>
            </a:r>
          </a:p>
        </p:txBody>
      </p:sp>
    </p:spTree>
    <p:extLst>
      <p:ext uri="{BB962C8B-B14F-4D97-AF65-F5344CB8AC3E}">
        <p14:creationId xmlns:p14="http://schemas.microsoft.com/office/powerpoint/2010/main" val="40642802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662" y="0"/>
            <a:ext cx="8607284" cy="662455"/>
          </a:xfrm>
        </p:spPr>
        <p:txBody>
          <a:bodyPr/>
          <a:lstStyle/>
          <a:p>
            <a:r>
              <a:rPr lang="en-ZA" b="1" dirty="0"/>
              <a:t>Irregular expenditure in process of condonation</a:t>
            </a:r>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2790213827"/>
              </p:ext>
            </p:extLst>
          </p:nvPr>
        </p:nvGraphicFramePr>
        <p:xfrm>
          <a:off x="268358" y="467376"/>
          <a:ext cx="8607284" cy="5389847"/>
        </p:xfrm>
        <a:graphic>
          <a:graphicData uri="http://schemas.openxmlformats.org/drawingml/2006/table">
            <a:tbl>
              <a:tblPr firstRow="1" bandRow="1">
                <a:tableStyleId>{F5AB1C69-6EDB-4FF4-983F-18BD219EF322}</a:tableStyleId>
              </a:tblPr>
              <a:tblGrid>
                <a:gridCol w="1498938">
                  <a:extLst>
                    <a:ext uri="{9D8B030D-6E8A-4147-A177-3AD203B41FA5}">
                      <a16:colId xmlns:a16="http://schemas.microsoft.com/office/drawing/2014/main" val="20000"/>
                    </a:ext>
                  </a:extLst>
                </a:gridCol>
                <a:gridCol w="1186004">
                  <a:extLst>
                    <a:ext uri="{9D8B030D-6E8A-4147-A177-3AD203B41FA5}">
                      <a16:colId xmlns:a16="http://schemas.microsoft.com/office/drawing/2014/main" val="20001"/>
                    </a:ext>
                  </a:extLst>
                </a:gridCol>
                <a:gridCol w="1068308">
                  <a:extLst>
                    <a:ext uri="{9D8B030D-6E8A-4147-A177-3AD203B41FA5}">
                      <a16:colId xmlns:a16="http://schemas.microsoft.com/office/drawing/2014/main" val="20002"/>
                    </a:ext>
                  </a:extLst>
                </a:gridCol>
                <a:gridCol w="1104523">
                  <a:extLst>
                    <a:ext uri="{9D8B030D-6E8A-4147-A177-3AD203B41FA5}">
                      <a16:colId xmlns:a16="http://schemas.microsoft.com/office/drawing/2014/main" val="3846549404"/>
                    </a:ext>
                  </a:extLst>
                </a:gridCol>
                <a:gridCol w="3749511">
                  <a:extLst>
                    <a:ext uri="{9D8B030D-6E8A-4147-A177-3AD203B41FA5}">
                      <a16:colId xmlns:a16="http://schemas.microsoft.com/office/drawing/2014/main" val="3802615768"/>
                    </a:ext>
                  </a:extLst>
                </a:gridCol>
              </a:tblGrid>
              <a:tr h="219502">
                <a:tc rowSpan="2">
                  <a:txBody>
                    <a:bodyPr/>
                    <a:lstStyle/>
                    <a:p>
                      <a:pPr algn="l" rtl="0" fontAlgn="b"/>
                      <a:r>
                        <a:rPr lang="en-ZA" sz="1200" b="1" i="0" u="none" strike="noStrike" dirty="0">
                          <a:solidFill>
                            <a:schemeClr val="bg1"/>
                          </a:solidFill>
                          <a:effectLst/>
                          <a:latin typeface="Arial" panose="020B0604020202020204" pitchFamily="34" charset="0"/>
                          <a:cs typeface="Arial" panose="020B0604020202020204" pitchFamily="34" charset="0"/>
                        </a:rPr>
                        <a:t>Description</a:t>
                      </a:r>
                    </a:p>
                  </a:txBody>
                  <a:tcPr marL="9525" marR="9525" marT="9525" marB="0">
                    <a:solidFill>
                      <a:schemeClr val="accent3"/>
                    </a:solidFill>
                  </a:tcPr>
                </a:tc>
                <a:tc>
                  <a:txBody>
                    <a:bodyPr/>
                    <a:lstStyle/>
                    <a:p>
                      <a:pPr algn="ctr" rtl="0" fontAlgn="b"/>
                      <a:r>
                        <a:rPr lang="en-ZA" sz="1200" b="1" i="0" u="none" strike="noStrike" dirty="0">
                          <a:solidFill>
                            <a:schemeClr val="bg1"/>
                          </a:solidFill>
                          <a:effectLst/>
                          <a:latin typeface="Arial" panose="020B0604020202020204" pitchFamily="34" charset="0"/>
                          <a:cs typeface="Arial" panose="020B0604020202020204" pitchFamily="34" charset="0"/>
                        </a:rPr>
                        <a:t>Main Account</a:t>
                      </a:r>
                    </a:p>
                  </a:txBody>
                  <a:tcPr marL="9525" marR="9525" marT="9525" marB="0">
                    <a:solidFill>
                      <a:schemeClr val="accent3"/>
                    </a:solidFill>
                  </a:tcPr>
                </a:tc>
                <a:tc>
                  <a:txBody>
                    <a:bodyPr/>
                    <a:lstStyle/>
                    <a:p>
                      <a:pPr algn="ctr" rtl="0" fontAlgn="b"/>
                      <a:r>
                        <a:rPr lang="en-ZA" sz="1200" b="1" i="0" u="none" strike="noStrike" dirty="0">
                          <a:solidFill>
                            <a:schemeClr val="bg1"/>
                          </a:solidFill>
                          <a:effectLst/>
                          <a:latin typeface="Arial" panose="020B0604020202020204" pitchFamily="34" charset="0"/>
                          <a:cs typeface="Arial" panose="020B0604020202020204" pitchFamily="34" charset="0"/>
                        </a:rPr>
                        <a:t>WTE</a:t>
                      </a:r>
                    </a:p>
                  </a:txBody>
                  <a:tcPr marL="9525" marR="9525" marT="9525" marB="0">
                    <a:solidFill>
                      <a:schemeClr val="accent3"/>
                    </a:solidFill>
                  </a:tcPr>
                </a:tc>
                <a:tc>
                  <a:txBody>
                    <a:bodyPr/>
                    <a:lstStyle/>
                    <a:p>
                      <a:pPr algn="ctr" rtl="0" fontAlgn="b"/>
                      <a:r>
                        <a:rPr lang="en-ZA" sz="1200" b="1" i="0" u="none" strike="noStrike" dirty="0">
                          <a:solidFill>
                            <a:schemeClr val="bg1"/>
                          </a:solidFill>
                          <a:effectLst/>
                          <a:latin typeface="Arial" panose="020B0604020202020204" pitchFamily="34" charset="0"/>
                          <a:cs typeface="Arial" panose="020B0604020202020204" pitchFamily="34" charset="0"/>
                        </a:rPr>
                        <a:t>Total</a:t>
                      </a:r>
                    </a:p>
                  </a:txBody>
                  <a:tcPr marL="9525" marR="9525" marT="9525" marB="0">
                    <a:solidFill>
                      <a:schemeClr val="accent3"/>
                    </a:solidFill>
                  </a:tcPr>
                </a:tc>
                <a:tc rowSpan="2">
                  <a:txBody>
                    <a:bodyPr/>
                    <a:lstStyle/>
                    <a:p>
                      <a:pPr algn="ctr" rtl="0" fontAlgn="b"/>
                      <a:r>
                        <a:rPr lang="en-ZA" sz="1200" b="1" i="0" u="none" strike="noStrike" baseline="0" dirty="0">
                          <a:solidFill>
                            <a:schemeClr val="bg1"/>
                          </a:solidFill>
                          <a:effectLst/>
                          <a:latin typeface="Arial" panose="020B0604020202020204" pitchFamily="34" charset="0"/>
                          <a:cs typeface="Arial" panose="020B0604020202020204" pitchFamily="34" charset="0"/>
                        </a:rPr>
                        <a:t>Status/ Comments </a:t>
                      </a:r>
                      <a:endParaRPr lang="en-ZA"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solidFill>
                      <a:schemeClr val="accent3"/>
                    </a:solidFill>
                  </a:tcPr>
                </a:tc>
                <a:extLst>
                  <a:ext uri="{0D108BD9-81ED-4DB2-BD59-A6C34878D82A}">
                    <a16:rowId xmlns:a16="http://schemas.microsoft.com/office/drawing/2014/main" val="10000"/>
                  </a:ext>
                </a:extLst>
              </a:tr>
              <a:tr h="0">
                <a:tc vMerge="1">
                  <a:txBody>
                    <a:bodyPr/>
                    <a:lstStyle/>
                    <a:p>
                      <a:pPr algn="just" rtl="0" fontAlgn="b"/>
                      <a:endParaRPr lang="en-ZA" sz="1200" b="1" i="0" u="none" strike="noStrike" dirty="0">
                        <a:solidFill>
                          <a:srgbClr val="000000"/>
                        </a:solidFill>
                        <a:effectLst/>
                        <a:latin typeface="Arial" panose="020B0604020202020204" pitchFamily="34" charset="0"/>
                      </a:endParaRPr>
                    </a:p>
                  </a:txBody>
                  <a:tcPr marL="9525" marR="9525" marT="9525" marB="0"/>
                </a:tc>
                <a:tc>
                  <a:txBody>
                    <a:bodyPr/>
                    <a:lstStyle/>
                    <a:p>
                      <a:pPr algn="ctr" fontAlgn="b"/>
                      <a:r>
                        <a:rPr lang="en-ZA" sz="1200" b="1" i="0" u="none" strike="noStrike" dirty="0">
                          <a:solidFill>
                            <a:schemeClr val="bg1"/>
                          </a:solidFill>
                          <a:effectLst/>
                          <a:latin typeface="Arial" panose="020B0604020202020204" pitchFamily="34" charset="0"/>
                          <a:cs typeface="Arial" panose="020B0604020202020204" pitchFamily="34" charset="0"/>
                        </a:rPr>
                        <a:t> R'000 </a:t>
                      </a:r>
                    </a:p>
                  </a:txBody>
                  <a:tcPr marL="9525" marR="9525" marT="9525" marB="0" anchor="b">
                    <a:solidFill>
                      <a:schemeClr val="accent3"/>
                    </a:solidFill>
                  </a:tcPr>
                </a:tc>
                <a:tc>
                  <a:txBody>
                    <a:bodyPr/>
                    <a:lstStyle/>
                    <a:p>
                      <a:pPr algn="ctr" fontAlgn="b"/>
                      <a:r>
                        <a:rPr lang="en-ZA" sz="1200" b="1" i="0" u="none" strike="noStrike" dirty="0">
                          <a:solidFill>
                            <a:schemeClr val="bg1"/>
                          </a:solidFill>
                          <a:effectLst/>
                          <a:latin typeface="Arial" panose="020B0604020202020204" pitchFamily="34" charset="0"/>
                          <a:cs typeface="Arial" panose="020B0604020202020204" pitchFamily="34" charset="0"/>
                        </a:rPr>
                        <a:t> R'000 </a:t>
                      </a:r>
                    </a:p>
                  </a:txBody>
                  <a:tcPr marL="9525" marR="9525" marT="9525" marB="0" anchor="b">
                    <a:solidFill>
                      <a:schemeClr val="accent3"/>
                    </a:solidFill>
                  </a:tcPr>
                </a:tc>
                <a:tc>
                  <a:txBody>
                    <a:bodyPr/>
                    <a:lstStyle/>
                    <a:p>
                      <a:pPr algn="ctr" fontAlgn="b"/>
                      <a:r>
                        <a:rPr lang="en-ZA" sz="1200" b="1" i="0" u="none" strike="noStrike" dirty="0">
                          <a:solidFill>
                            <a:schemeClr val="bg1"/>
                          </a:solidFill>
                          <a:effectLst/>
                          <a:latin typeface="Arial" panose="020B0604020202020204" pitchFamily="34" charset="0"/>
                          <a:cs typeface="Arial" panose="020B0604020202020204" pitchFamily="34" charset="0"/>
                        </a:rPr>
                        <a:t> R'000 </a:t>
                      </a:r>
                    </a:p>
                  </a:txBody>
                  <a:tcPr marL="9525" marR="9525" marT="9525" marB="0" anchor="b">
                    <a:solidFill>
                      <a:schemeClr val="accent3"/>
                    </a:solidFill>
                  </a:tcPr>
                </a:tc>
                <a:tc vMerge="1">
                  <a:txBody>
                    <a:bodyPr/>
                    <a:lstStyle/>
                    <a:p>
                      <a:pPr marL="171450" indent="-171450" algn="just" defTabSz="422041" rtl="0" eaLnBrk="1" latinLnBrk="0" hangingPunct="1">
                        <a:lnSpc>
                          <a:spcPct val="107000"/>
                        </a:lnSpc>
                        <a:spcAft>
                          <a:spcPts val="0"/>
                        </a:spcAft>
                        <a:buFont typeface="Arial" panose="020B0604020202020204" pitchFamily="34" charset="0"/>
                        <a:buChar char="•"/>
                      </a:pPr>
                      <a:endParaRPr lang="en-US" sz="1662" b="0" i="0" u="none" strike="noStrike" kern="1200" baseline="0" dirty="0">
                        <a:solidFill>
                          <a:schemeClr val="dk1"/>
                        </a:solidFill>
                        <a:latin typeface="+mn-lt"/>
                        <a:ea typeface="+mn-ea"/>
                        <a:cs typeface="+mn-cs"/>
                      </a:endParaRPr>
                    </a:p>
                  </a:txBody>
                  <a:tcPr marL="9525" marR="9525" marT="9525" marB="0" anchor="b"/>
                </a:tc>
                <a:extLst>
                  <a:ext uri="{0D108BD9-81ED-4DB2-BD59-A6C34878D82A}">
                    <a16:rowId xmlns:a16="http://schemas.microsoft.com/office/drawing/2014/main" val="1281507590"/>
                  </a:ext>
                </a:extLst>
              </a:tr>
              <a:tr h="1249949">
                <a:tc>
                  <a:txBody>
                    <a:bodyPr/>
                    <a:lstStyle/>
                    <a:p>
                      <a:pPr algn="just" rtl="0" fontAlgn="b"/>
                      <a:r>
                        <a:rPr lang="en-ZA" sz="1200" b="1" i="0" u="none" strike="noStrike" dirty="0">
                          <a:solidFill>
                            <a:srgbClr val="000000"/>
                          </a:solidFill>
                          <a:effectLst/>
                          <a:latin typeface="Arial" panose="020B0604020202020204" pitchFamily="34" charset="0"/>
                          <a:cs typeface="Arial" panose="020B0604020202020204" pitchFamily="34" charset="0"/>
                        </a:rPr>
                        <a:t>Giyani</a:t>
                      </a:r>
                      <a:r>
                        <a:rPr lang="en-ZA" sz="1200" b="1" i="0" u="none" strike="noStrike" baseline="0" dirty="0">
                          <a:solidFill>
                            <a:srgbClr val="000000"/>
                          </a:solidFill>
                          <a:effectLst/>
                          <a:latin typeface="Arial" panose="020B0604020202020204" pitchFamily="34" charset="0"/>
                          <a:cs typeface="Arial" panose="020B0604020202020204" pitchFamily="34" charset="0"/>
                        </a:rPr>
                        <a:t> </a:t>
                      </a:r>
                      <a:r>
                        <a:rPr lang="en-ZA" sz="1200" b="1" i="0" u="none" strike="noStrike" dirty="0">
                          <a:solidFill>
                            <a:srgbClr val="000000"/>
                          </a:solidFill>
                          <a:effectLst/>
                          <a:latin typeface="Arial" panose="020B0604020202020204" pitchFamily="34" charset="0"/>
                          <a:cs typeface="Arial" panose="020B0604020202020204" pitchFamily="34" charset="0"/>
                        </a:rPr>
                        <a:t>Water Services Project</a:t>
                      </a:r>
                    </a:p>
                    <a:p>
                      <a:pPr algn="just" rtl="0" fontAlgn="b"/>
                      <a:endParaRPr lang="en-ZA" sz="1200" b="1" i="0" u="none" strike="noStrike" dirty="0">
                        <a:solidFill>
                          <a:srgbClr val="000000"/>
                        </a:solidFill>
                        <a:effectLst/>
                        <a:latin typeface="Arial" panose="020B0604020202020204" pitchFamily="34" charset="0"/>
                        <a:cs typeface="Arial" panose="020B0604020202020204" pitchFamily="34" charset="0"/>
                      </a:endParaRPr>
                    </a:p>
                    <a:p>
                      <a:pPr algn="just" rtl="0" fontAlgn="b"/>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3 381</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034 </a:t>
                      </a:r>
                    </a:p>
                  </a:txBody>
                  <a:tcPr marL="7620" marR="7620" marT="7620"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   </a:t>
                      </a:r>
                    </a:p>
                  </a:txBody>
                  <a:tcPr marL="7620" marR="7620" marT="7620"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3 381</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034  </a:t>
                      </a:r>
                    </a:p>
                  </a:txBody>
                  <a:tcPr marL="7620" marR="7620" marT="7620" marB="0"/>
                </a:tc>
                <a:tc>
                  <a:txBody>
                    <a:bodyPr/>
                    <a:lstStyle/>
                    <a:p>
                      <a:pPr marL="0" indent="0" algn="just" defTabSz="422041" rtl="0" eaLnBrk="1" latinLnBrk="0" hangingPunct="1">
                        <a:lnSpc>
                          <a:spcPct val="107000"/>
                        </a:lnSpc>
                        <a:spcAft>
                          <a:spcPts val="0"/>
                        </a:spcAft>
                        <a:buFont typeface="Arial" panose="020B0604020202020204" pitchFamily="34" charset="0"/>
                        <a:buNone/>
                      </a:pPr>
                      <a:r>
                        <a:rPr lang="en-ZA" sz="1200" kern="1200" dirty="0">
                          <a:solidFill>
                            <a:schemeClr val="dk1"/>
                          </a:solidFill>
                          <a:effectLst/>
                          <a:latin typeface="Arial" panose="020B0604020202020204" pitchFamily="34" charset="0"/>
                          <a:ea typeface="+mn-ea"/>
                          <a:cs typeface="Arial" panose="020B0604020202020204" pitchFamily="34" charset="0"/>
                        </a:rPr>
                        <a:t>The disciplinary hearing was concluded. The employee was found not guilty. Department  has taken the matter on review. The matter is currently in the labour court. </a:t>
                      </a:r>
                      <a:r>
                        <a:rPr lang="en-US" sz="1200" kern="1200" dirty="0">
                          <a:solidFill>
                            <a:schemeClr val="dk1"/>
                          </a:solidFill>
                          <a:effectLst/>
                          <a:latin typeface="Arial" panose="020B0604020202020204" pitchFamily="34" charset="0"/>
                          <a:ea typeface="+mn-ea"/>
                          <a:cs typeface="Arial" panose="020B0604020202020204" pitchFamily="34" charset="0"/>
                        </a:rPr>
                        <a:t>The department is reviewing the Presiding Office’s report verdict in the labour court.</a:t>
                      </a:r>
                      <a:endParaRPr lang="en-US" sz="1200" b="0" i="0" u="none" strike="noStrike" kern="1200" baseline="0" dirty="0">
                        <a:solidFill>
                          <a:schemeClr val="dk1"/>
                        </a:solidFill>
                        <a:effectLst/>
                        <a:latin typeface="Arial" panose="020B0604020202020204" pitchFamily="34" charset="0"/>
                        <a:ea typeface="+mn-ea"/>
                        <a:cs typeface="Arial" panose="020B0604020202020204" pitchFamily="34" charset="0"/>
                      </a:endParaRPr>
                    </a:p>
                    <a:p>
                      <a:pPr marL="0" indent="0" algn="just" defTabSz="422041" rtl="0" eaLnBrk="1" latinLnBrk="0" hangingPunct="1">
                        <a:lnSpc>
                          <a:spcPct val="107000"/>
                        </a:lnSpc>
                        <a:spcAft>
                          <a:spcPts val="0"/>
                        </a:spcAft>
                        <a:buFont typeface="Arial" panose="020B0604020202020204" pitchFamily="34" charset="0"/>
                        <a:buNone/>
                      </a:pPr>
                      <a:r>
                        <a:rPr lang="en-US" sz="1200" b="0" i="0" u="none" strike="noStrike" kern="1200" baseline="0" dirty="0">
                          <a:solidFill>
                            <a:schemeClr val="dk1"/>
                          </a:solidFill>
                          <a:effectLst/>
                          <a:latin typeface="Arial" panose="020B0604020202020204" pitchFamily="34" charset="0"/>
                          <a:ea typeface="+mn-ea"/>
                          <a:cs typeface="Arial" panose="020B0604020202020204" pitchFamily="34" charset="0"/>
                        </a:rPr>
                        <a:t>Awaiting the outcome of the review application.</a:t>
                      </a:r>
                      <a:endParaRPr lang="en-US" sz="12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1417629">
                <a:tc>
                  <a:txBody>
                    <a:bodyPr/>
                    <a:lstStyle/>
                    <a:p>
                      <a:pPr algn="just" rtl="0" fontAlgn="b"/>
                      <a:r>
                        <a:rPr lang="en-ZA" sz="1200" b="1" i="0" u="none" strike="noStrike" dirty="0">
                          <a:solidFill>
                            <a:srgbClr val="000000"/>
                          </a:solidFill>
                          <a:effectLst/>
                          <a:latin typeface="Arial" panose="020B0604020202020204" pitchFamily="34" charset="0"/>
                          <a:cs typeface="Arial" panose="020B0604020202020204" pitchFamily="34" charset="0"/>
                        </a:rPr>
                        <a:t>Upgrading of the Thukela Goedertrouw Scheme </a:t>
                      </a:r>
                    </a:p>
                    <a:p>
                      <a:pPr algn="just" rtl="0" fontAlgn="b"/>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   </a:t>
                      </a:r>
                    </a:p>
                  </a:txBody>
                  <a:tcPr marL="7620" marR="7620" marT="7620"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477</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310 </a:t>
                      </a:r>
                    </a:p>
                  </a:txBody>
                  <a:tcPr marL="7620" marR="7620" marT="7620"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477</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310 </a:t>
                      </a:r>
                    </a:p>
                  </a:txBody>
                  <a:tcPr marL="7620" marR="7620" marT="7620" marB="0"/>
                </a:tc>
                <a:tc>
                  <a:txBody>
                    <a:bodyPr/>
                    <a:lstStyle/>
                    <a:p>
                      <a:pPr marL="0" marR="0" lvl="0" indent="0" algn="just" defTabSz="422041" rtl="0" eaLnBrk="1" fontAlgn="auto" latinLnBrk="0" hangingPunct="1">
                        <a:lnSpc>
                          <a:spcPct val="107000"/>
                        </a:lnSpc>
                        <a:spcBef>
                          <a:spcPts val="0"/>
                        </a:spcBef>
                        <a:spcAft>
                          <a:spcPts val="0"/>
                        </a:spcAft>
                        <a:buClrTx/>
                        <a:buSzTx/>
                        <a:buFont typeface="Arial" panose="020B0604020202020204" pitchFamily="34" charset="0"/>
                        <a:buNone/>
                        <a:tabLst/>
                        <a:defRPr/>
                      </a:pPr>
                      <a:r>
                        <a:rPr lang="en-ZA" sz="1200" kern="1200" baseline="0" dirty="0">
                          <a:solidFill>
                            <a:schemeClr val="tx1"/>
                          </a:solidFill>
                          <a:effectLst/>
                          <a:latin typeface="Arial" panose="020B0604020202020204" pitchFamily="34" charset="0"/>
                          <a:ea typeface="+mn-ea"/>
                          <a:cs typeface="Arial" panose="020B0604020202020204" pitchFamily="34" charset="0"/>
                        </a:rPr>
                        <a:t>Two employees implicated. </a:t>
                      </a:r>
                      <a:r>
                        <a:rPr lang="en-ZA" sz="1200" kern="1200" baseline="0" noProof="0" dirty="0">
                          <a:solidFill>
                            <a:schemeClr val="tx1"/>
                          </a:solidFill>
                          <a:effectLst/>
                          <a:latin typeface="Arial" panose="020B0604020202020204" pitchFamily="34" charset="0"/>
                          <a:ea typeface="+mn-ea"/>
                          <a:cs typeface="Arial" panose="020B0604020202020204" pitchFamily="34" charset="0"/>
                        </a:rPr>
                        <a:t>Department  has taken the matter on review. The matter is currently in the labour court. </a:t>
                      </a:r>
                    </a:p>
                    <a:p>
                      <a:pPr marL="0" marR="0" lvl="0" indent="0" algn="just" defTabSz="422041"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200" kern="1200" baseline="0" dirty="0">
                          <a:solidFill>
                            <a:schemeClr val="tx1"/>
                          </a:solidFill>
                          <a:effectLst/>
                          <a:latin typeface="Arial" panose="020B0604020202020204" pitchFamily="34" charset="0"/>
                          <a:ea typeface="+mn-ea"/>
                          <a:cs typeface="Arial" panose="020B0604020202020204" pitchFamily="34" charset="0"/>
                        </a:rPr>
                        <a:t>The department is reviewing the Presiding Officer’s verdict at the Labour Court </a:t>
                      </a: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	</a:t>
                      </a:r>
                    </a:p>
                    <a:p>
                      <a:pPr marL="0" marR="0" indent="0" algn="just" defTabSz="422041" rtl="0" eaLnBrk="1" fontAlgn="auto" latinLnBrk="0" hangingPunct="1">
                        <a:lnSpc>
                          <a:spcPct val="107000"/>
                        </a:lnSpc>
                        <a:spcBef>
                          <a:spcPts val="0"/>
                        </a:spcBef>
                        <a:spcAft>
                          <a:spcPts val="0"/>
                        </a:spcAft>
                        <a:buClrTx/>
                        <a:buSzTx/>
                        <a:buFont typeface="Arial" panose="020B0604020202020204" pitchFamily="34" charset="0"/>
                        <a:buNone/>
                        <a:tabLst/>
                        <a:defRPr/>
                      </a:pPr>
                      <a:r>
                        <a:rPr lang="en-ZA" sz="1200" baseline="0" dirty="0">
                          <a:solidFill>
                            <a:schemeClr val="tx1"/>
                          </a:solidFill>
                          <a:effectLst/>
                          <a:latin typeface="Arial" panose="020B0604020202020204" pitchFamily="34" charset="0"/>
                          <a:cs typeface="Arial" panose="020B0604020202020204" pitchFamily="34" charset="0"/>
                        </a:rPr>
                        <a:t>The other employee has </a:t>
                      </a:r>
                      <a:r>
                        <a:rPr lang="en-ZA" sz="1200" dirty="0">
                          <a:solidFill>
                            <a:schemeClr val="tx1"/>
                          </a:solidFill>
                          <a:effectLst/>
                          <a:latin typeface="Arial" panose="020B0604020202020204" pitchFamily="34" charset="0"/>
                          <a:cs typeface="Arial" panose="020B0604020202020204" pitchFamily="34" charset="0"/>
                        </a:rPr>
                        <a:t>been served with a charge sheet. Labour Court review will determine the way forward on this matter.</a:t>
                      </a:r>
                      <a:endParaRPr lang="en-ZA" sz="1200" baseline="0" dirty="0">
                        <a:solidFill>
                          <a:schemeClr val="tx1"/>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1017025">
                <a:tc>
                  <a:txBody>
                    <a:bodyPr/>
                    <a:lstStyle/>
                    <a:p>
                      <a:pPr algn="just" rtl="0" fontAlgn="b"/>
                      <a:r>
                        <a:rPr lang="en-ZA" sz="1200" b="1" i="0" u="none" strike="noStrike" dirty="0">
                          <a:solidFill>
                            <a:srgbClr val="000000"/>
                          </a:solidFill>
                          <a:effectLst/>
                          <a:latin typeface="Arial" panose="020B0604020202020204" pitchFamily="34" charset="0"/>
                          <a:cs typeface="Arial" panose="020B0604020202020204" pitchFamily="34" charset="0"/>
                        </a:rPr>
                        <a:t>Desalination Plant Richards Bay</a:t>
                      </a:r>
                    </a:p>
                  </a:txBody>
                  <a:tcPr marL="9525" marR="9525" marT="9525"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301</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168 </a:t>
                      </a:r>
                    </a:p>
                  </a:txBody>
                  <a:tcPr marL="7620" marR="7620" marT="7620"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9</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684 </a:t>
                      </a:r>
                    </a:p>
                  </a:txBody>
                  <a:tcPr marL="7620" marR="7620" marT="7620" marB="0"/>
                </a:tc>
                <a:tc>
                  <a:txBody>
                    <a:bodyPr/>
                    <a:lstStyle/>
                    <a:p>
                      <a:pPr algn="r" rtl="0" fontAlgn="t"/>
                      <a:r>
                        <a:rPr lang="en-US" sz="1200" b="0" i="0" u="none" strike="noStrike" dirty="0">
                          <a:solidFill>
                            <a:srgbClr val="000000"/>
                          </a:solidFill>
                          <a:effectLst/>
                          <a:latin typeface="Arial" panose="020B0604020202020204" pitchFamily="34" charset="0"/>
                          <a:cs typeface="Arial" panose="020B0604020202020204" pitchFamily="34" charset="0"/>
                        </a:rPr>
                        <a:t>       310</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852 </a:t>
                      </a:r>
                    </a:p>
                  </a:txBody>
                  <a:tcPr marL="7620" marR="7620" marT="7620" marB="0"/>
                </a:tc>
                <a:tc>
                  <a:txBody>
                    <a:bodyPr/>
                    <a:lstStyle/>
                    <a:p>
                      <a:pPr marL="0" indent="0" algn="just">
                        <a:lnSpc>
                          <a:spcPct val="107000"/>
                        </a:lnSpc>
                        <a:spcAft>
                          <a:spcPts val="0"/>
                        </a:spcAft>
                        <a:buFont typeface="Arial" panose="020B0604020202020204" pitchFamily="34" charset="0"/>
                        <a:buNone/>
                      </a:pPr>
                      <a:r>
                        <a:rPr lang="en-ZA" sz="1200" dirty="0">
                          <a:solidFill>
                            <a:schemeClr val="tx1"/>
                          </a:solidFill>
                          <a:effectLst/>
                          <a:latin typeface="Arial" panose="020B0604020202020204" pitchFamily="34" charset="0"/>
                          <a:cs typeface="Arial" panose="020B0604020202020204" pitchFamily="34" charset="0"/>
                        </a:rPr>
                        <a:t>Two employees implicated.</a:t>
                      </a:r>
                      <a:r>
                        <a:rPr lang="en-ZA" sz="1200" baseline="0" dirty="0">
                          <a:solidFill>
                            <a:schemeClr val="tx1"/>
                          </a:solidFill>
                          <a:effectLst/>
                          <a:latin typeface="Arial" panose="020B0604020202020204" pitchFamily="34" charset="0"/>
                          <a:cs typeface="Arial" panose="020B0604020202020204" pitchFamily="34" charset="0"/>
                        </a:rPr>
                        <a:t> </a:t>
                      </a:r>
                      <a:r>
                        <a:rPr lang="en-ZA" sz="1200" dirty="0">
                          <a:solidFill>
                            <a:schemeClr val="tx1"/>
                          </a:solidFill>
                          <a:effectLst/>
                          <a:latin typeface="Arial" panose="020B0604020202020204" pitchFamily="34" charset="0"/>
                          <a:cs typeface="Arial" panose="020B0604020202020204" pitchFamily="34" charset="0"/>
                        </a:rPr>
                        <a:t>Both employees implicated have been served with charge sheets.</a:t>
                      </a:r>
                    </a:p>
                    <a:p>
                      <a:pPr marL="0" indent="0" algn="just" defTabSz="422041" rtl="0" eaLnBrk="1" latinLnBrk="0" hangingPunct="1">
                        <a:lnSpc>
                          <a:spcPct val="107000"/>
                        </a:lnSpc>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Hearing in respect of one employee is  nearing conclusion (leading of evidence has been concluded and the employee was found guilty on 9 of the 10 charges). Pronouncement of sanction is awaited. Hearing resumed on 10 August 2022. Final outcome is expected in October 2022.</a:t>
                      </a:r>
                    </a:p>
                  </a:txBody>
                  <a:tcPr marL="9525" marR="9525" marT="9525" marB="0" anchor="b"/>
                </a:tc>
                <a:extLst>
                  <a:ext uri="{0D108BD9-81ED-4DB2-BD59-A6C34878D82A}">
                    <a16:rowId xmlns:a16="http://schemas.microsoft.com/office/drawing/2014/main" val="10003"/>
                  </a:ext>
                </a:extLst>
              </a:tr>
              <a:tr h="605949">
                <a:tc>
                  <a:txBody>
                    <a:bodyPr/>
                    <a:lstStyle/>
                    <a:p>
                      <a:pPr marL="0" algn="just" defTabSz="422041" rtl="0" eaLnBrk="1" fontAlgn="b" latinLnBrk="0" hangingPunct="1"/>
                      <a:r>
                        <a:rPr lang="en-GB" sz="1200" b="1" i="0" u="none" strike="noStrike" kern="1200" dirty="0">
                          <a:solidFill>
                            <a:srgbClr val="000000"/>
                          </a:solidFill>
                          <a:effectLst/>
                          <a:latin typeface="Arial" panose="020B0604020202020204" pitchFamily="34" charset="0"/>
                          <a:ea typeface="+mn-ea"/>
                          <a:cs typeface="Arial" panose="020B0604020202020204" pitchFamily="34" charset="0"/>
                        </a:rPr>
                        <a:t>Support and maintenance of SAP ECC6</a:t>
                      </a:r>
                    </a:p>
                  </a:txBody>
                  <a:tcPr marL="9525" marR="9525" marT="9525" marB="0"/>
                </a:tc>
                <a:tc>
                  <a:txBody>
                    <a:bodyPr/>
                    <a:lstStyle/>
                    <a:p>
                      <a:pPr algn="r" rtl="0" fontAlgn="b"/>
                      <a:r>
                        <a:rPr lang="en-US" sz="1200" b="0" i="0" u="none" strike="noStrike" dirty="0">
                          <a:solidFill>
                            <a:srgbClr val="000000"/>
                          </a:solidFill>
                          <a:effectLst/>
                          <a:latin typeface="Arial" panose="020B0604020202020204" pitchFamily="34" charset="0"/>
                          <a:cs typeface="Arial" panose="020B0604020202020204" pitchFamily="34" charset="0"/>
                        </a:rPr>
                        <a:t>                    -   </a:t>
                      </a:r>
                    </a:p>
                  </a:txBody>
                  <a:tcPr marL="7620" marR="7620" marT="7620" marB="0"/>
                </a:tc>
                <a:tc>
                  <a:txBody>
                    <a:bodyPr/>
                    <a:lstStyle/>
                    <a:p>
                      <a:pPr algn="r" rtl="0" fontAlgn="b"/>
                      <a:r>
                        <a:rPr lang="en-US" sz="1200" b="0" i="0" u="none" strike="noStrike" dirty="0">
                          <a:solidFill>
                            <a:srgbClr val="000000"/>
                          </a:solidFill>
                          <a:effectLst/>
                          <a:latin typeface="Arial" panose="020B0604020202020204" pitchFamily="34" charset="0"/>
                          <a:cs typeface="Arial" panose="020B0604020202020204" pitchFamily="34" charset="0"/>
                        </a:rPr>
                        <a:t>     285</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951 </a:t>
                      </a:r>
                    </a:p>
                  </a:txBody>
                  <a:tcPr marL="7620" marR="7620" marT="7620" marB="0"/>
                </a:tc>
                <a:tc>
                  <a:txBody>
                    <a:bodyPr/>
                    <a:lstStyle/>
                    <a:p>
                      <a:pPr algn="r" rtl="0" fontAlgn="b"/>
                      <a:r>
                        <a:rPr lang="en-US" sz="1200" b="0" i="0" u="none" strike="noStrike" dirty="0">
                          <a:solidFill>
                            <a:srgbClr val="000000"/>
                          </a:solidFill>
                          <a:effectLst/>
                          <a:latin typeface="Arial" panose="020B0604020202020204" pitchFamily="34" charset="0"/>
                          <a:cs typeface="Arial" panose="020B0604020202020204" pitchFamily="34" charset="0"/>
                        </a:rPr>
                        <a:t>285</a:t>
                      </a:r>
                      <a:r>
                        <a:rPr lang="en-US" sz="1200" b="0" i="0" u="none" strike="noStrike" baseline="0" dirty="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951 </a:t>
                      </a:r>
                    </a:p>
                  </a:txBody>
                  <a:tcPr marL="7620" marR="7620" marT="7620" marB="0"/>
                </a:tc>
                <a:tc>
                  <a:txBody>
                    <a:bodyPr/>
                    <a:lstStyle/>
                    <a:p>
                      <a:pPr marL="0" marR="0" lvl="0" indent="0" algn="just" defTabSz="422041" rtl="0" eaLnBrk="1" fontAlgn="b"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Disciplinary file currently being processed by Labour Relations.</a:t>
                      </a:r>
                    </a:p>
                  </a:txBody>
                  <a:tcPr marL="9525" marR="9525" marT="9525" marB="0"/>
                </a:tc>
                <a:extLst>
                  <a:ext uri="{0D108BD9-81ED-4DB2-BD59-A6C34878D82A}">
                    <a16:rowId xmlns:a16="http://schemas.microsoft.com/office/drawing/2014/main" val="3018537630"/>
                  </a:ext>
                </a:extLst>
              </a:tr>
            </a:tbl>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54</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3740199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noGrp="1"/>
          </p:cNvGraphicFramePr>
          <p:nvPr>
            <p:ph idx="1"/>
            <p:extLst>
              <p:ext uri="{D42A27DB-BD31-4B8C-83A1-F6EECF244321}">
                <p14:modId xmlns:p14="http://schemas.microsoft.com/office/powerpoint/2010/main" val="537227528"/>
              </p:ext>
            </p:extLst>
          </p:nvPr>
        </p:nvGraphicFramePr>
        <p:xfrm>
          <a:off x="68582" y="375318"/>
          <a:ext cx="9006837" cy="6106840"/>
        </p:xfrm>
        <a:graphic>
          <a:graphicData uri="http://schemas.openxmlformats.org/drawingml/2006/table">
            <a:tbl>
              <a:tblPr firstRow="1" bandRow="1">
                <a:tableStyleId>{F5AB1C69-6EDB-4FF4-983F-18BD219EF322}</a:tableStyleId>
              </a:tblPr>
              <a:tblGrid>
                <a:gridCol w="1837833">
                  <a:extLst>
                    <a:ext uri="{9D8B030D-6E8A-4147-A177-3AD203B41FA5}">
                      <a16:colId xmlns:a16="http://schemas.microsoft.com/office/drawing/2014/main" val="20000"/>
                    </a:ext>
                  </a:extLst>
                </a:gridCol>
                <a:gridCol w="1433898">
                  <a:extLst>
                    <a:ext uri="{9D8B030D-6E8A-4147-A177-3AD203B41FA5}">
                      <a16:colId xmlns:a16="http://schemas.microsoft.com/office/drawing/2014/main" val="20001"/>
                    </a:ext>
                  </a:extLst>
                </a:gridCol>
                <a:gridCol w="1158904">
                  <a:extLst>
                    <a:ext uri="{9D8B030D-6E8A-4147-A177-3AD203B41FA5}">
                      <a16:colId xmlns:a16="http://schemas.microsoft.com/office/drawing/2014/main" val="20002"/>
                    </a:ext>
                  </a:extLst>
                </a:gridCol>
                <a:gridCol w="1109799">
                  <a:extLst>
                    <a:ext uri="{9D8B030D-6E8A-4147-A177-3AD203B41FA5}">
                      <a16:colId xmlns:a16="http://schemas.microsoft.com/office/drawing/2014/main" val="3846549404"/>
                    </a:ext>
                  </a:extLst>
                </a:gridCol>
                <a:gridCol w="3466403">
                  <a:extLst>
                    <a:ext uri="{9D8B030D-6E8A-4147-A177-3AD203B41FA5}">
                      <a16:colId xmlns:a16="http://schemas.microsoft.com/office/drawing/2014/main" val="3802615768"/>
                    </a:ext>
                  </a:extLst>
                </a:gridCol>
              </a:tblGrid>
              <a:tr h="219874">
                <a:tc rowSpan="2">
                  <a:txBody>
                    <a:bodyPr/>
                    <a:lstStyle/>
                    <a:p>
                      <a:pPr marL="0" algn="l" defTabSz="422041" rtl="0" eaLnBrk="1" fontAlgn="b" latinLnBrk="0" hangingPunct="1"/>
                      <a:r>
                        <a:rPr lang="en-ZA" sz="1200" b="1" i="0" u="none" strike="noStrike" kern="1200" dirty="0">
                          <a:solidFill>
                            <a:schemeClr val="bg1"/>
                          </a:solidFill>
                          <a:effectLst/>
                          <a:latin typeface="Arial" panose="020B0604020202020204" pitchFamily="34" charset="0"/>
                          <a:ea typeface="+mn-ea"/>
                          <a:cs typeface="+mn-cs"/>
                        </a:rPr>
                        <a:t>Description</a:t>
                      </a:r>
                    </a:p>
                  </a:txBody>
                  <a:tcPr marL="9525" marR="9525" marT="9525" marB="0">
                    <a:solidFill>
                      <a:schemeClr val="accent3"/>
                    </a:solidFill>
                  </a:tcPr>
                </a:tc>
                <a:tc>
                  <a:txBody>
                    <a:bodyPr/>
                    <a:lstStyle/>
                    <a:p>
                      <a:pPr marL="0" algn="ctr" defTabSz="422041" rtl="0" eaLnBrk="1" fontAlgn="b" latinLnBrk="0" hangingPunct="1"/>
                      <a:r>
                        <a:rPr lang="en-ZA" sz="1100" b="1" i="0" u="none" strike="noStrike" kern="1200" dirty="0">
                          <a:solidFill>
                            <a:schemeClr val="bg1"/>
                          </a:solidFill>
                          <a:effectLst/>
                          <a:latin typeface="Arial" panose="020B0604020202020204" pitchFamily="34" charset="0"/>
                          <a:ea typeface="+mn-ea"/>
                          <a:cs typeface="+mn-cs"/>
                        </a:rPr>
                        <a:t>Main Account</a:t>
                      </a:r>
                    </a:p>
                  </a:txBody>
                  <a:tcPr marL="9525" marR="9525" marT="9525" marB="0">
                    <a:solidFill>
                      <a:schemeClr val="accent3"/>
                    </a:solidFill>
                  </a:tcPr>
                </a:tc>
                <a:tc>
                  <a:txBody>
                    <a:bodyPr/>
                    <a:lstStyle/>
                    <a:p>
                      <a:pPr marL="0" algn="ctr" defTabSz="422041" rtl="0" eaLnBrk="1" fontAlgn="b" latinLnBrk="0" hangingPunct="1"/>
                      <a:r>
                        <a:rPr lang="en-ZA" sz="1100" b="1" i="0" u="none" strike="noStrike" kern="1200" dirty="0">
                          <a:solidFill>
                            <a:schemeClr val="bg1"/>
                          </a:solidFill>
                          <a:effectLst/>
                          <a:latin typeface="Arial" panose="020B0604020202020204" pitchFamily="34" charset="0"/>
                          <a:ea typeface="+mn-ea"/>
                          <a:cs typeface="+mn-cs"/>
                        </a:rPr>
                        <a:t>WTE</a:t>
                      </a:r>
                    </a:p>
                  </a:txBody>
                  <a:tcPr marL="9525" marR="9525" marT="9525" marB="0">
                    <a:solidFill>
                      <a:schemeClr val="accent3"/>
                    </a:solidFill>
                  </a:tcPr>
                </a:tc>
                <a:tc>
                  <a:txBody>
                    <a:bodyPr/>
                    <a:lstStyle/>
                    <a:p>
                      <a:pPr marL="0" algn="ctr" defTabSz="422041" rtl="0" eaLnBrk="1" fontAlgn="b" latinLnBrk="0" hangingPunct="1"/>
                      <a:r>
                        <a:rPr lang="en-ZA" sz="1100" b="1" i="0" u="none" strike="noStrike" kern="1200" dirty="0">
                          <a:solidFill>
                            <a:schemeClr val="bg1"/>
                          </a:solidFill>
                          <a:effectLst/>
                          <a:latin typeface="Arial" panose="020B0604020202020204" pitchFamily="34" charset="0"/>
                          <a:ea typeface="+mn-ea"/>
                          <a:cs typeface="+mn-cs"/>
                        </a:rPr>
                        <a:t>Total</a:t>
                      </a:r>
                    </a:p>
                  </a:txBody>
                  <a:tcPr marL="9525" marR="9525" marT="9525" marB="0">
                    <a:solidFill>
                      <a:schemeClr val="accent3"/>
                    </a:solidFill>
                  </a:tcPr>
                </a:tc>
                <a:tc rowSpan="2">
                  <a:txBody>
                    <a:bodyPr/>
                    <a:lstStyle/>
                    <a:p>
                      <a:pPr marL="0" marR="0" lvl="0" indent="0" algn="ctr" defTabSz="422041" rtl="0" eaLnBrk="1" fontAlgn="b"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schemeClr val="bg1"/>
                          </a:solidFill>
                          <a:effectLst/>
                          <a:uLnTx/>
                          <a:uFillTx/>
                          <a:latin typeface="Arial"/>
                          <a:ea typeface="+mn-ea"/>
                          <a:cs typeface="+mn-cs"/>
                        </a:rPr>
                        <a:t>Status/ Comments </a:t>
                      </a:r>
                    </a:p>
                  </a:txBody>
                  <a:tcPr marL="9525" marR="9525" marT="9525" marB="0">
                    <a:solidFill>
                      <a:schemeClr val="accent3"/>
                    </a:solidFill>
                  </a:tcPr>
                </a:tc>
                <a:extLst>
                  <a:ext uri="{0D108BD9-81ED-4DB2-BD59-A6C34878D82A}">
                    <a16:rowId xmlns:a16="http://schemas.microsoft.com/office/drawing/2014/main" val="10000"/>
                  </a:ext>
                </a:extLst>
              </a:tr>
              <a:tr h="206533">
                <a:tc vMerge="1">
                  <a:txBody>
                    <a:bodyPr/>
                    <a:lstStyle/>
                    <a:p>
                      <a:pPr marL="0" algn="just" defTabSz="422041" rtl="0" eaLnBrk="1" fontAlgn="b" latinLnBrk="0" hangingPunct="1"/>
                      <a:endParaRPr lang="en-GB" sz="1200" b="1" i="0" u="none" strike="noStrike" kern="1200" dirty="0">
                        <a:solidFill>
                          <a:srgbClr val="000000"/>
                        </a:solidFill>
                        <a:effectLst/>
                        <a:latin typeface="Arial" panose="020B0604020202020204" pitchFamily="34" charset="0"/>
                        <a:ea typeface="+mn-ea"/>
                        <a:cs typeface="+mn-cs"/>
                      </a:endParaRPr>
                    </a:p>
                  </a:txBody>
                  <a:tcPr marL="9525" marR="9525" marT="9525" marB="0"/>
                </a:tc>
                <a:tc>
                  <a:txBody>
                    <a:bodyPr/>
                    <a:lstStyle/>
                    <a:p>
                      <a:pPr algn="ctr" fontAlgn="b"/>
                      <a:r>
                        <a:rPr lang="en-ZA" sz="1200" b="1" i="0" u="none" strike="noStrike" dirty="0">
                          <a:solidFill>
                            <a:schemeClr val="bg1"/>
                          </a:solidFill>
                          <a:effectLst/>
                          <a:latin typeface="Arial" panose="020B0604020202020204" pitchFamily="34" charset="0"/>
                          <a:cs typeface="Arial" panose="020B0604020202020204" pitchFamily="34" charset="0"/>
                        </a:rPr>
                        <a:t> R'000 </a:t>
                      </a:r>
                    </a:p>
                  </a:txBody>
                  <a:tcPr marL="9525" marR="9525" marT="9525" marB="0" anchor="b">
                    <a:solidFill>
                      <a:schemeClr val="accent3"/>
                    </a:solidFill>
                  </a:tcPr>
                </a:tc>
                <a:tc>
                  <a:txBody>
                    <a:bodyPr/>
                    <a:lstStyle/>
                    <a:p>
                      <a:pPr algn="ctr" fontAlgn="b"/>
                      <a:r>
                        <a:rPr lang="en-ZA" sz="1200" b="1" i="0" u="none" strike="noStrike" dirty="0">
                          <a:solidFill>
                            <a:schemeClr val="bg1"/>
                          </a:solidFill>
                          <a:effectLst/>
                          <a:latin typeface="Arial" panose="020B0604020202020204" pitchFamily="34" charset="0"/>
                          <a:cs typeface="Arial" panose="020B0604020202020204" pitchFamily="34" charset="0"/>
                        </a:rPr>
                        <a:t> R'000 </a:t>
                      </a:r>
                    </a:p>
                  </a:txBody>
                  <a:tcPr marL="9525" marR="9525" marT="9525" marB="0" anchor="b">
                    <a:solidFill>
                      <a:schemeClr val="accent3"/>
                    </a:solidFill>
                  </a:tcPr>
                </a:tc>
                <a:tc>
                  <a:txBody>
                    <a:bodyPr/>
                    <a:lstStyle/>
                    <a:p>
                      <a:pPr algn="ctr" fontAlgn="b"/>
                      <a:r>
                        <a:rPr lang="en-ZA" sz="1200" b="1" i="0" u="none" strike="noStrike" dirty="0">
                          <a:solidFill>
                            <a:schemeClr val="bg1"/>
                          </a:solidFill>
                          <a:effectLst/>
                          <a:latin typeface="Arial" panose="020B0604020202020204" pitchFamily="34" charset="0"/>
                          <a:cs typeface="Arial" panose="020B0604020202020204" pitchFamily="34" charset="0"/>
                        </a:rPr>
                        <a:t> R'000 </a:t>
                      </a:r>
                    </a:p>
                  </a:txBody>
                  <a:tcPr marL="9525" marR="9525" marT="9525" marB="0" anchor="b">
                    <a:solidFill>
                      <a:schemeClr val="accent3"/>
                    </a:solidFill>
                  </a:tcPr>
                </a:tc>
                <a:tc vMerge="1">
                  <a:txBody>
                    <a:bodyPr/>
                    <a:lstStyle/>
                    <a:p>
                      <a:pPr marL="171450" indent="-171450" algn="just" defTabSz="422041" rtl="0" eaLnBrk="1" fontAlgn="b" latinLnBrk="0" hangingPunct="1">
                        <a:buFont typeface="Arial" panose="020B0604020202020204" pitchFamily="34" charset="0"/>
                        <a:buChar char="•"/>
                      </a:pPr>
                      <a:endParaRPr kumimoji="0" lang="en-GB" sz="1200" b="0" i="0" u="none" strike="noStrike" kern="1200" cap="none" spc="0" normalizeH="0" baseline="0" dirty="0">
                        <a:ln>
                          <a:noFill/>
                        </a:ln>
                        <a:solidFill>
                          <a:srgbClr val="000000"/>
                        </a:solidFill>
                        <a:effectLst/>
                        <a:uLnTx/>
                        <a:uFillTx/>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val="372395176"/>
                  </a:ext>
                </a:extLst>
              </a:tr>
              <a:tr h="1119651">
                <a:tc>
                  <a:txBody>
                    <a:bodyPr/>
                    <a:lstStyle/>
                    <a:p>
                      <a:pPr marL="0" algn="l" defTabSz="422041" rtl="0" eaLnBrk="1" fontAlgn="b" latinLnBrk="0" hangingPunct="1"/>
                      <a:r>
                        <a:rPr lang="en-ZA" sz="1200" b="1" i="0" u="none" strike="noStrike" kern="1200" dirty="0">
                          <a:solidFill>
                            <a:srgbClr val="000000"/>
                          </a:solidFill>
                          <a:effectLst/>
                          <a:latin typeface="Arial" panose="020B0604020202020204" pitchFamily="34" charset="0"/>
                          <a:ea typeface="+mn-ea"/>
                          <a:cs typeface="+mn-cs"/>
                        </a:rPr>
                        <a:t>Unlimited SAP licences</a:t>
                      </a:r>
                    </a:p>
                  </a:txBody>
                  <a:tcPr marL="9525" marR="9525" marT="9525" marB="0"/>
                </a:tc>
                <a:tc>
                  <a:txBody>
                    <a:bodyPr/>
                    <a:lstStyle/>
                    <a:p>
                      <a:pPr algn="l" rtl="0" fontAlgn="b"/>
                      <a:r>
                        <a:rPr lang="en-US" sz="1200" b="0" i="0" u="none" strike="noStrike" dirty="0">
                          <a:solidFill>
                            <a:srgbClr val="000000"/>
                          </a:solidFill>
                          <a:effectLst/>
                          <a:latin typeface="Arial" panose="020B0604020202020204" pitchFamily="34" charset="0"/>
                        </a:rPr>
                        <a:t>                    -   </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     285</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000 </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 285</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000 </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Hearing is  nearing conclusion (leading of evidence has been concluded and the employee was found guilty on 9 of the 10 charges). Pronouncement of sanction is awaited. Hearing resumed on 10 August 2022. Outcome is expected in October 2022.</a:t>
                      </a:r>
                    </a:p>
                    <a:p>
                      <a:pPr marL="0" marR="0" lvl="0" indent="0" algn="l" defTabSz="422041" rtl="0" eaLnBrk="1" fontAlgn="b"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noProof="0" dirty="0">
                          <a:solidFill>
                            <a:schemeClr val="tx1"/>
                          </a:solidFill>
                          <a:effectLst/>
                          <a:latin typeface="Arial" panose="020B0604020202020204" pitchFamily="34" charset="0"/>
                          <a:ea typeface="+mn-ea"/>
                          <a:cs typeface="+mn-cs"/>
                        </a:rPr>
                        <a:t>Combined Civil litigation is underway (DWS and SIU).</a:t>
                      </a:r>
                    </a:p>
                  </a:txBody>
                  <a:tcPr marL="9525" marR="9525" marT="9525" marB="0"/>
                </a:tc>
                <a:extLst>
                  <a:ext uri="{0D108BD9-81ED-4DB2-BD59-A6C34878D82A}">
                    <a16:rowId xmlns:a16="http://schemas.microsoft.com/office/drawing/2014/main" val="10005"/>
                  </a:ext>
                </a:extLst>
              </a:tr>
              <a:tr h="365547">
                <a:tc>
                  <a:txBody>
                    <a:bodyPr/>
                    <a:lstStyle/>
                    <a:p>
                      <a:pPr marL="0" algn="l" defTabSz="422041" rtl="0" eaLnBrk="1" fontAlgn="b" latinLnBrk="0" hangingPunct="1"/>
                      <a:r>
                        <a:rPr lang="en-ZA" sz="1200" b="1" i="0" u="none" strike="noStrike" kern="1200" dirty="0">
                          <a:solidFill>
                            <a:srgbClr val="000000"/>
                          </a:solidFill>
                          <a:effectLst/>
                          <a:latin typeface="Arial" panose="020B0604020202020204" pitchFamily="34" charset="0"/>
                          <a:ea typeface="+mn-ea"/>
                          <a:cs typeface="+mn-cs"/>
                        </a:rPr>
                        <a:t>War on Leaks Project</a:t>
                      </a:r>
                    </a:p>
                  </a:txBody>
                  <a:tcPr marL="9525" marR="9525" marT="9525" marB="0"/>
                </a:tc>
                <a:tc>
                  <a:txBody>
                    <a:bodyPr/>
                    <a:lstStyle/>
                    <a:p>
                      <a:pPr algn="l" rtl="0" fontAlgn="b"/>
                      <a:r>
                        <a:rPr lang="en-US" sz="1200" b="0" i="0" u="none" strike="noStrike" dirty="0">
                          <a:solidFill>
                            <a:srgbClr val="000000"/>
                          </a:solidFill>
                          <a:effectLst/>
                          <a:latin typeface="Arial" panose="020B0604020202020204" pitchFamily="34" charset="0"/>
                        </a:rPr>
                        <a:t>     823 130 </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  1</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499</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330 </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    2</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322</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460 </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Disciplinary file currently being processed by Labour Relations.</a:t>
                      </a:r>
                    </a:p>
                  </a:txBody>
                  <a:tcPr marL="9525" marR="9525" marT="9525" marB="0"/>
                </a:tc>
                <a:extLst>
                  <a:ext uri="{0D108BD9-81ED-4DB2-BD59-A6C34878D82A}">
                    <a16:rowId xmlns:a16="http://schemas.microsoft.com/office/drawing/2014/main" val="3409821964"/>
                  </a:ext>
                </a:extLst>
              </a:tr>
              <a:tr h="365547">
                <a:tc>
                  <a:txBody>
                    <a:bodyPr/>
                    <a:lstStyle/>
                    <a:p>
                      <a:pPr algn="l" rtl="0" fontAlgn="t"/>
                      <a:r>
                        <a:rPr lang="en-ZA" sz="1200" b="1" i="0" u="none" strike="noStrike" dirty="0">
                          <a:solidFill>
                            <a:srgbClr val="000000"/>
                          </a:solidFill>
                          <a:effectLst/>
                          <a:latin typeface="Arial" panose="020B0604020202020204" pitchFamily="34" charset="0"/>
                        </a:rPr>
                        <a:t>Bucket Eradication Project</a:t>
                      </a:r>
                    </a:p>
                  </a:txBody>
                  <a:tcPr marL="9525" marR="9525" marT="9525" marB="0"/>
                </a:tc>
                <a:tc>
                  <a:txBody>
                    <a:bodyPr/>
                    <a:lstStyle/>
                    <a:p>
                      <a:pPr algn="l" rtl="0" fontAlgn="t"/>
                      <a:r>
                        <a:rPr lang="en-US" sz="1200" b="0" i="0" u="none" strike="noStrike" dirty="0">
                          <a:solidFill>
                            <a:srgbClr val="000000"/>
                          </a:solidFill>
                          <a:effectLst/>
                          <a:latin typeface="Arial" panose="020B0604020202020204" pitchFamily="34" charset="0"/>
                        </a:rPr>
                        <a:t>  1</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503</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707 </a:t>
                      </a:r>
                    </a:p>
                  </a:txBody>
                  <a:tcPr marL="7620" marR="7620" marT="7620" marB="0"/>
                </a:tc>
                <a:tc>
                  <a:txBody>
                    <a:bodyPr/>
                    <a:lstStyle/>
                    <a:p>
                      <a:pPr algn="l" rtl="0" fontAlgn="t"/>
                      <a:r>
                        <a:rPr lang="en-US" sz="1200" b="0" i="0" u="none" strike="noStrike" dirty="0">
                          <a:solidFill>
                            <a:srgbClr val="000000"/>
                          </a:solidFill>
                          <a:effectLst/>
                          <a:latin typeface="Arial" panose="020B0604020202020204" pitchFamily="34" charset="0"/>
                        </a:rPr>
                        <a:t>                    -   </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     1</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503</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707  </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Disciplinary file currently being processed by Labour Relations. </a:t>
                      </a:r>
                    </a:p>
                  </a:txBody>
                  <a:tcPr marL="9525" marR="9525" marT="9525" marB="0"/>
                </a:tc>
                <a:extLst>
                  <a:ext uri="{0D108BD9-81ED-4DB2-BD59-A6C34878D82A}">
                    <a16:rowId xmlns:a16="http://schemas.microsoft.com/office/drawing/2014/main" val="1373464184"/>
                  </a:ext>
                </a:extLst>
              </a:tr>
              <a:tr h="968166">
                <a:tc>
                  <a:txBody>
                    <a:bodyPr/>
                    <a:lstStyle/>
                    <a:p>
                      <a:pPr algn="l" rtl="0" fontAlgn="b"/>
                      <a:r>
                        <a:rPr lang="en-ZA" sz="1200" b="1" i="0" u="none" strike="noStrike" dirty="0">
                          <a:solidFill>
                            <a:srgbClr val="000000"/>
                          </a:solidFill>
                          <a:effectLst/>
                          <a:latin typeface="Arial" panose="020B0604020202020204" pitchFamily="34" charset="0"/>
                        </a:rPr>
                        <a:t>Financial advisory services</a:t>
                      </a:r>
                    </a:p>
                  </a:txBody>
                  <a:tcPr marL="9525" marR="9525" marT="9525" marB="0"/>
                </a:tc>
                <a:tc>
                  <a:txBody>
                    <a:bodyPr/>
                    <a:lstStyle/>
                    <a:p>
                      <a:pPr algn="l" rtl="0" fontAlgn="t"/>
                      <a:r>
                        <a:rPr lang="en-US" sz="1200" b="0" i="0" u="none" strike="noStrike" dirty="0">
                          <a:solidFill>
                            <a:srgbClr val="000000"/>
                          </a:solidFill>
                          <a:effectLst/>
                          <a:latin typeface="Arial" panose="020B0604020202020204" pitchFamily="34" charset="0"/>
                        </a:rPr>
                        <a:t>       17</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901</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 </a:t>
                      </a:r>
                    </a:p>
                  </a:txBody>
                  <a:tcPr marL="7620" marR="7620" marT="7620" marB="0"/>
                </a:tc>
                <a:tc>
                  <a:txBody>
                    <a:bodyPr/>
                    <a:lstStyle/>
                    <a:p>
                      <a:pPr algn="l" rtl="0" fontAlgn="t"/>
                      <a:r>
                        <a:rPr lang="en-US" sz="1200" b="0" i="0" u="none" strike="noStrike" dirty="0">
                          <a:solidFill>
                            <a:srgbClr val="000000"/>
                          </a:solidFill>
                          <a:effectLst/>
                          <a:latin typeface="Arial" panose="020B0604020202020204" pitchFamily="34" charset="0"/>
                        </a:rPr>
                        <a:t>                    -   </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         17</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901 </a:t>
                      </a:r>
                    </a:p>
                  </a:txBody>
                  <a:tcPr marL="7620" marR="7620" marT="7620" marB="0"/>
                </a:tc>
                <a:tc>
                  <a:txBody>
                    <a:bodyPr/>
                    <a:lstStyle/>
                    <a:p>
                      <a:pPr algn="l">
                        <a:lnSpc>
                          <a:spcPct val="107000"/>
                        </a:lnSpc>
                        <a:spcAft>
                          <a:spcPts val="0"/>
                        </a:spcAft>
                      </a:pPr>
                      <a:r>
                        <a:rPr lang="en-ZA" sz="1200" baseline="0" dirty="0">
                          <a:solidFill>
                            <a:schemeClr val="tx1"/>
                          </a:solidFill>
                          <a:effectLst/>
                          <a:latin typeface="Arial" panose="020B0604020202020204" pitchFamily="34" charset="0"/>
                          <a:cs typeface="Arial" panose="020B0604020202020204" pitchFamily="34" charset="0"/>
                        </a:rPr>
                        <a:t>Disciplinary hearing started in October 2021.</a:t>
                      </a:r>
                      <a:r>
                        <a:rPr kumimoji="0" lang="en-GB"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The hearing proceeded on 19-21 July 2022</a:t>
                      </a:r>
                      <a:r>
                        <a:rPr lang="en-ZA" sz="1200" baseline="0" dirty="0">
                          <a:solidFill>
                            <a:schemeClr val="tx1"/>
                          </a:solidFill>
                          <a:effectLst/>
                          <a:latin typeface="Arial" panose="020B0604020202020204" pitchFamily="34" charset="0"/>
                          <a:cs typeface="Arial" panose="020B0604020202020204" pitchFamily="34" charset="0"/>
                        </a:rPr>
                        <a:t>. The hearing will continue on 3-5 October 2022.  (Managed by Gauteng Finance Department). Furthermore Civil Litigation is underway for recovery of costs incurred. </a:t>
                      </a:r>
                    </a:p>
                  </a:txBody>
                  <a:tcPr marL="9525" marR="9525" marT="9525" marB="0"/>
                </a:tc>
                <a:extLst>
                  <a:ext uri="{0D108BD9-81ED-4DB2-BD59-A6C34878D82A}">
                    <a16:rowId xmlns:a16="http://schemas.microsoft.com/office/drawing/2014/main" val="91566220"/>
                  </a:ext>
                </a:extLst>
              </a:tr>
              <a:tr h="543682">
                <a:tc>
                  <a:txBody>
                    <a:bodyPr/>
                    <a:lstStyle/>
                    <a:p>
                      <a:pPr algn="l" rtl="0" fontAlgn="b"/>
                      <a:r>
                        <a:rPr lang="en-GB" sz="1200" b="1" i="0" u="none" strike="noStrike" dirty="0">
                          <a:solidFill>
                            <a:srgbClr val="000000"/>
                          </a:solidFill>
                          <a:effectLst/>
                          <a:latin typeface="Arial" panose="020B0604020202020204" pitchFamily="34" charset="0"/>
                        </a:rPr>
                        <a:t>Isiphethu</a:t>
                      </a:r>
                    </a:p>
                  </a:txBody>
                  <a:tcPr marL="9525" marR="9525" marT="9525" marB="0"/>
                </a:tc>
                <a:tc>
                  <a:txBody>
                    <a:bodyPr/>
                    <a:lstStyle/>
                    <a:p>
                      <a:pPr algn="l" rtl="0" fontAlgn="t"/>
                      <a:r>
                        <a:rPr lang="en-US" sz="1200" b="0" i="0" u="none" strike="noStrike" dirty="0">
                          <a:solidFill>
                            <a:srgbClr val="000000"/>
                          </a:solidFill>
                          <a:effectLst/>
                          <a:latin typeface="Arial" panose="020B0604020202020204" pitchFamily="34" charset="0"/>
                        </a:rPr>
                        <a:t>-</a:t>
                      </a:r>
                    </a:p>
                  </a:txBody>
                  <a:tcPr marL="7620" marR="7620" marT="7620" marB="0"/>
                </a:tc>
                <a:tc>
                  <a:txBody>
                    <a:bodyPr/>
                    <a:lstStyle/>
                    <a:p>
                      <a:pPr algn="l" fontAlgn="t"/>
                      <a:r>
                        <a:rPr lang="en-US" sz="1200" b="0" i="0" u="none" strike="noStrike" dirty="0">
                          <a:solidFill>
                            <a:srgbClr val="000000"/>
                          </a:solidFill>
                          <a:effectLst/>
                          <a:latin typeface="Arial" panose="020B0604020202020204" pitchFamily="34" charset="0"/>
                        </a:rPr>
                        <a:t>17 188</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17 188</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Representation has been made by the employee. Decision has to be made whether disciplinary action will proceed.</a:t>
                      </a:r>
                    </a:p>
                  </a:txBody>
                  <a:tcPr marL="9525" marR="9525" marT="9525" marB="0"/>
                </a:tc>
                <a:extLst>
                  <a:ext uri="{0D108BD9-81ED-4DB2-BD59-A6C34878D82A}">
                    <a16:rowId xmlns:a16="http://schemas.microsoft.com/office/drawing/2014/main" val="2871369561"/>
                  </a:ext>
                </a:extLst>
              </a:tr>
              <a:tr h="365547">
                <a:tc>
                  <a:txBody>
                    <a:bodyPr/>
                    <a:lstStyle/>
                    <a:p>
                      <a:pPr algn="l" rtl="0" fontAlgn="b"/>
                      <a:r>
                        <a:rPr lang="en-GB" sz="1200" b="1" i="0" u="none" strike="noStrike" dirty="0">
                          <a:solidFill>
                            <a:srgbClr val="000000"/>
                          </a:solidFill>
                          <a:effectLst/>
                          <a:latin typeface="Arial" panose="020B0604020202020204" pitchFamily="34" charset="0"/>
                        </a:rPr>
                        <a:t>Payments made without a Purchase Order</a:t>
                      </a:r>
                    </a:p>
                  </a:txBody>
                  <a:tcPr marL="9525" marR="9525" marT="9525" marB="0"/>
                </a:tc>
                <a:tc>
                  <a:txBody>
                    <a:bodyPr/>
                    <a:lstStyle/>
                    <a:p>
                      <a:pPr algn="l" rtl="0" fontAlgn="t"/>
                      <a:r>
                        <a:rPr lang="en-US" sz="1200" b="0" i="0" u="none" strike="noStrike" dirty="0">
                          <a:solidFill>
                            <a:srgbClr val="000000"/>
                          </a:solidFill>
                          <a:effectLst/>
                          <a:latin typeface="Arial" panose="020B0604020202020204" pitchFamily="34" charset="0"/>
                        </a:rPr>
                        <a:t>       -</a:t>
                      </a:r>
                    </a:p>
                  </a:txBody>
                  <a:tcPr marL="7620" marR="7620" marT="7620" marB="0"/>
                </a:tc>
                <a:tc>
                  <a:txBody>
                    <a:bodyPr/>
                    <a:lstStyle/>
                    <a:p>
                      <a:pPr algn="l" fontAlgn="t"/>
                      <a:r>
                        <a:rPr lang="en-US" sz="1200" b="0" i="0" u="none" strike="noStrike" dirty="0">
                          <a:solidFill>
                            <a:srgbClr val="000000"/>
                          </a:solidFill>
                          <a:effectLst/>
                          <a:latin typeface="Arial" panose="020B0604020202020204" pitchFamily="34" charset="0"/>
                        </a:rPr>
                        <a:t>66 844 </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66 844</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Condonation application under consideration by National Treasury.</a:t>
                      </a:r>
                    </a:p>
                  </a:txBody>
                  <a:tcPr marL="9525" marR="9525" marT="9525" marB="0"/>
                </a:tc>
                <a:extLst>
                  <a:ext uri="{0D108BD9-81ED-4DB2-BD59-A6C34878D82A}">
                    <a16:rowId xmlns:a16="http://schemas.microsoft.com/office/drawing/2014/main" val="3867079062"/>
                  </a:ext>
                </a:extLst>
              </a:tr>
              <a:tr h="365547">
                <a:tc>
                  <a:txBody>
                    <a:bodyPr/>
                    <a:lstStyle/>
                    <a:p>
                      <a:pPr algn="l" rtl="0" fontAlgn="b"/>
                      <a:r>
                        <a:rPr lang="en-GB" sz="1200" b="1" i="0" u="none" strike="noStrike" dirty="0">
                          <a:solidFill>
                            <a:srgbClr val="000000"/>
                          </a:solidFill>
                          <a:effectLst/>
                          <a:latin typeface="Arial" panose="020B0604020202020204" pitchFamily="34" charset="0"/>
                        </a:rPr>
                        <a:t>Transfer payments</a:t>
                      </a:r>
                    </a:p>
                  </a:txBody>
                  <a:tcPr marL="9525" marR="9525" marT="9525" marB="0"/>
                </a:tc>
                <a:tc>
                  <a:txBody>
                    <a:bodyPr/>
                    <a:lstStyle/>
                    <a:p>
                      <a:pPr algn="l" rtl="0" fontAlgn="t"/>
                      <a:r>
                        <a:rPr lang="en-US" sz="1200" b="0" i="0" u="none" strike="noStrike" dirty="0">
                          <a:solidFill>
                            <a:srgbClr val="000000"/>
                          </a:solidFill>
                          <a:effectLst/>
                          <a:latin typeface="Arial" panose="020B0604020202020204" pitchFamily="34" charset="0"/>
                        </a:rPr>
                        <a:t>     114</a:t>
                      </a:r>
                      <a:r>
                        <a:rPr lang="en-US" sz="1200" b="0" i="0" u="none" strike="noStrike" baseline="0" dirty="0">
                          <a:solidFill>
                            <a:srgbClr val="000000"/>
                          </a:solidFill>
                          <a:effectLst/>
                          <a:latin typeface="Arial" panose="020B0604020202020204" pitchFamily="34" charset="0"/>
                        </a:rPr>
                        <a:t> </a:t>
                      </a:r>
                      <a:r>
                        <a:rPr lang="en-US" sz="1200" b="0" i="0" u="none" strike="noStrike" dirty="0">
                          <a:solidFill>
                            <a:srgbClr val="000000"/>
                          </a:solidFill>
                          <a:effectLst/>
                          <a:latin typeface="Arial" panose="020B0604020202020204" pitchFamily="34" charset="0"/>
                        </a:rPr>
                        <a:t>879 </a:t>
                      </a:r>
                    </a:p>
                  </a:txBody>
                  <a:tcPr marL="7620" marR="7620" marT="7620" marB="0"/>
                </a:tc>
                <a:tc>
                  <a:txBody>
                    <a:bodyPr/>
                    <a:lstStyle/>
                    <a:p>
                      <a:pPr algn="l" fontAlgn="t"/>
                      <a:r>
                        <a:rPr lang="en-US" sz="1200" b="0" i="0" u="none" strike="noStrike" dirty="0">
                          <a:solidFill>
                            <a:srgbClr val="000000"/>
                          </a:solidFill>
                          <a:effectLst/>
                          <a:latin typeface="Arial" panose="020B0604020202020204" pitchFamily="34" charset="0"/>
                        </a:rPr>
                        <a:t> </a:t>
                      </a:r>
                    </a:p>
                  </a:txBody>
                  <a:tcPr marL="7620" marR="7620" marT="7620" marB="0"/>
                </a:tc>
                <a:tc>
                  <a:txBody>
                    <a:bodyPr/>
                    <a:lstStyle/>
                    <a:p>
                      <a:pPr algn="l" rtl="0" fontAlgn="b"/>
                      <a:r>
                        <a:rPr lang="en-US" sz="1200" b="0" i="0" u="none" strike="noStrike" dirty="0">
                          <a:solidFill>
                            <a:srgbClr val="000000"/>
                          </a:solidFill>
                          <a:effectLst/>
                          <a:latin typeface="Arial" panose="020B0604020202020204" pitchFamily="34" charset="0"/>
                        </a:rPr>
                        <a:t>       114 879 </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Condonation application under consideration by National Treasury.</a:t>
                      </a:r>
                    </a:p>
                  </a:txBody>
                  <a:tcPr marL="9525" marR="9525" marT="9525" marB="0"/>
                </a:tc>
                <a:extLst>
                  <a:ext uri="{0D108BD9-81ED-4DB2-BD59-A6C34878D82A}">
                    <a16:rowId xmlns:a16="http://schemas.microsoft.com/office/drawing/2014/main" val="2449514574"/>
                  </a:ext>
                </a:extLst>
              </a:tr>
              <a:tr h="365547">
                <a:tc>
                  <a:txBody>
                    <a:bodyPr/>
                    <a:lstStyle/>
                    <a:p>
                      <a:pPr marL="0" algn="l" defTabSz="422041" rtl="0" eaLnBrk="1" fontAlgn="b" latinLnBrk="0" hangingPunct="1"/>
                      <a:r>
                        <a:rPr lang="en-GB" sz="1200" b="1" i="0" u="none" strike="noStrike" kern="1200" dirty="0">
                          <a:solidFill>
                            <a:srgbClr val="000000"/>
                          </a:solidFill>
                          <a:effectLst/>
                          <a:latin typeface="Arial" panose="020B0604020202020204" pitchFamily="34" charset="0"/>
                          <a:ea typeface="+mn-ea"/>
                          <a:cs typeface="+mn-cs"/>
                        </a:rPr>
                        <a:t>Gift of the Givers</a:t>
                      </a:r>
                    </a:p>
                  </a:txBody>
                  <a:tcPr marL="9525" marR="9525" marT="9525" marB="0"/>
                </a:tc>
                <a:tc>
                  <a:txBody>
                    <a:bodyPr/>
                    <a:lstStyle/>
                    <a:p>
                      <a:pPr marL="0" algn="l" defTabSz="422041" rtl="0" eaLnBrk="1" fontAlgn="t" latinLnBrk="0" hangingPunct="1"/>
                      <a:r>
                        <a:rPr lang="en-US" sz="1200" b="0" i="0" u="none" strike="noStrike" kern="1200" dirty="0">
                          <a:solidFill>
                            <a:srgbClr val="000000"/>
                          </a:solidFill>
                          <a:effectLst/>
                          <a:latin typeface="Arial" panose="020B0604020202020204" pitchFamily="34" charset="0"/>
                          <a:ea typeface="+mn-ea"/>
                          <a:cs typeface="+mn-cs"/>
                        </a:rPr>
                        <a:t>20 376</a:t>
                      </a:r>
                    </a:p>
                  </a:txBody>
                  <a:tcPr marL="7620" marR="7620" marT="7620" marB="0"/>
                </a:tc>
                <a:tc>
                  <a:txBody>
                    <a:bodyPr/>
                    <a:lstStyle/>
                    <a:p>
                      <a:pPr marL="0" algn="l" defTabSz="422041" rtl="0" eaLnBrk="1" fontAlgn="t" latinLnBrk="0" hangingPunct="1"/>
                      <a:endParaRPr lang="en-US" sz="1200" b="0" i="0" u="none" strike="noStrike" kern="1200" dirty="0">
                        <a:solidFill>
                          <a:srgbClr val="000000"/>
                        </a:solidFill>
                        <a:effectLst/>
                        <a:latin typeface="Arial" panose="020B0604020202020204" pitchFamily="34" charset="0"/>
                        <a:ea typeface="+mn-ea"/>
                        <a:cs typeface="+mn-cs"/>
                      </a:endParaRPr>
                    </a:p>
                  </a:txBody>
                  <a:tcPr marL="7620" marR="7620" marT="7620" marB="0"/>
                </a:tc>
                <a:tc>
                  <a:txBody>
                    <a:bodyPr/>
                    <a:lstStyle/>
                    <a:p>
                      <a:pPr marL="0" algn="l" defTabSz="422041" rtl="0" eaLnBrk="1" fontAlgn="t" latinLnBrk="0" hangingPunct="1"/>
                      <a:r>
                        <a:rPr lang="en-US" sz="1200" b="0" i="0" u="none" strike="noStrike" kern="1200" dirty="0">
                          <a:solidFill>
                            <a:srgbClr val="000000"/>
                          </a:solidFill>
                          <a:effectLst/>
                          <a:latin typeface="Arial" panose="020B0604020202020204" pitchFamily="34" charset="0"/>
                          <a:ea typeface="+mn-ea"/>
                          <a:cs typeface="+mn-cs"/>
                        </a:rPr>
                        <a:t>20 376</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Condonation application under consideration by National Treasury.</a:t>
                      </a:r>
                    </a:p>
                  </a:txBody>
                  <a:tcPr marL="9525" marR="9525" marT="9525" marB="0"/>
                </a:tc>
                <a:extLst>
                  <a:ext uri="{0D108BD9-81ED-4DB2-BD59-A6C34878D82A}">
                    <a16:rowId xmlns:a16="http://schemas.microsoft.com/office/drawing/2014/main" val="508960334"/>
                  </a:ext>
                </a:extLst>
              </a:tr>
              <a:tr h="365547">
                <a:tc>
                  <a:txBody>
                    <a:bodyPr/>
                    <a:lstStyle/>
                    <a:p>
                      <a:pPr marL="0" algn="l" defTabSz="422041" rtl="0" eaLnBrk="1" fontAlgn="b" latinLnBrk="0" hangingPunct="1"/>
                      <a:r>
                        <a:rPr lang="en-US" sz="1200" b="1" i="0" u="none" strike="noStrike" kern="1200" dirty="0">
                          <a:solidFill>
                            <a:srgbClr val="000000"/>
                          </a:solidFill>
                          <a:effectLst/>
                          <a:latin typeface="Arial" panose="020B0604020202020204" pitchFamily="34" charset="0"/>
                          <a:ea typeface="+mn-ea"/>
                          <a:cs typeface="+mn-cs"/>
                        </a:rPr>
                        <a:t> Dube ZT of CTSAP Investigators </a:t>
                      </a:r>
                      <a:endParaRPr lang="en-GB" sz="1200" b="1" i="0" u="none" strike="noStrike" kern="1200" dirty="0">
                        <a:solidFill>
                          <a:srgbClr val="000000"/>
                        </a:solidFill>
                        <a:effectLst/>
                        <a:latin typeface="Arial" panose="020B0604020202020204" pitchFamily="34" charset="0"/>
                        <a:ea typeface="+mn-ea"/>
                        <a:cs typeface="+mn-cs"/>
                      </a:endParaRPr>
                    </a:p>
                  </a:txBody>
                  <a:tcPr marL="9525" marR="9525" marT="9525" marB="0"/>
                </a:tc>
                <a:tc>
                  <a:txBody>
                    <a:bodyPr/>
                    <a:lstStyle/>
                    <a:p>
                      <a:pPr marL="0" algn="l" defTabSz="422041" rtl="0" eaLnBrk="1" fontAlgn="t" latinLnBrk="0" hangingPunct="1"/>
                      <a:r>
                        <a:rPr lang="en-US" sz="1200" b="0" i="0" u="none" strike="noStrike" kern="1200" dirty="0">
                          <a:solidFill>
                            <a:srgbClr val="000000"/>
                          </a:solidFill>
                          <a:effectLst/>
                          <a:latin typeface="Arial" panose="020B0604020202020204" pitchFamily="34" charset="0"/>
                          <a:ea typeface="+mn-ea"/>
                          <a:cs typeface="+mn-cs"/>
                        </a:rPr>
                        <a:t>3 477</a:t>
                      </a:r>
                    </a:p>
                  </a:txBody>
                  <a:tcPr marL="7620" marR="7620" marT="7620" marB="0"/>
                </a:tc>
                <a:tc>
                  <a:txBody>
                    <a:bodyPr/>
                    <a:lstStyle/>
                    <a:p>
                      <a:pPr marL="0" algn="l" defTabSz="422041" rtl="0" eaLnBrk="1" fontAlgn="t" latinLnBrk="0" hangingPunct="1"/>
                      <a:endParaRPr lang="en-US" sz="1200" b="0" i="0" u="none" strike="noStrike" kern="1200" dirty="0">
                        <a:solidFill>
                          <a:srgbClr val="000000"/>
                        </a:solidFill>
                        <a:effectLst/>
                        <a:latin typeface="Arial" panose="020B0604020202020204" pitchFamily="34" charset="0"/>
                        <a:ea typeface="+mn-ea"/>
                        <a:cs typeface="+mn-cs"/>
                      </a:endParaRPr>
                    </a:p>
                  </a:txBody>
                  <a:tcPr marL="7620" marR="7620" marT="7620" marB="0"/>
                </a:tc>
                <a:tc>
                  <a:txBody>
                    <a:bodyPr/>
                    <a:lstStyle/>
                    <a:p>
                      <a:pPr marL="0" algn="l" defTabSz="422041" rtl="0" eaLnBrk="1" fontAlgn="t" latinLnBrk="0" hangingPunct="1"/>
                      <a:r>
                        <a:rPr lang="en-US" sz="1200" b="0" i="0" u="none" strike="noStrike" kern="1200" dirty="0">
                          <a:solidFill>
                            <a:srgbClr val="000000"/>
                          </a:solidFill>
                          <a:effectLst/>
                          <a:latin typeface="Arial" panose="020B0604020202020204" pitchFamily="34" charset="0"/>
                          <a:ea typeface="+mn-ea"/>
                          <a:cs typeface="+mn-cs"/>
                        </a:rPr>
                        <a:t>3 477</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Condonation application under consideration by National Treasury.</a:t>
                      </a:r>
                    </a:p>
                  </a:txBody>
                  <a:tcPr marL="9525" marR="9525" marT="9525" marB="0"/>
                </a:tc>
                <a:extLst>
                  <a:ext uri="{0D108BD9-81ED-4DB2-BD59-A6C34878D82A}">
                    <a16:rowId xmlns:a16="http://schemas.microsoft.com/office/drawing/2014/main" val="3947809230"/>
                  </a:ext>
                </a:extLst>
              </a:tr>
              <a:tr h="228386">
                <a:tc>
                  <a:txBody>
                    <a:bodyPr/>
                    <a:lstStyle/>
                    <a:p>
                      <a:pPr marL="0" algn="l" defTabSz="422041" rtl="0" eaLnBrk="1" fontAlgn="b" latinLnBrk="0" hangingPunct="1"/>
                      <a:r>
                        <a:rPr lang="en-GB" sz="1200" b="1" i="0" u="none" strike="noStrike" kern="1200" dirty="0">
                          <a:solidFill>
                            <a:srgbClr val="000000"/>
                          </a:solidFill>
                          <a:effectLst/>
                          <a:latin typeface="Arial" panose="020B0604020202020204" pitchFamily="34" charset="0"/>
                          <a:ea typeface="+mn-ea"/>
                          <a:cs typeface="+mn-cs"/>
                        </a:rPr>
                        <a:t>Total</a:t>
                      </a:r>
                    </a:p>
                  </a:txBody>
                  <a:tcPr marL="9525" marR="9525" marT="9525" marB="0"/>
                </a:tc>
                <a:tc>
                  <a:txBody>
                    <a:bodyPr/>
                    <a:lstStyle/>
                    <a:p>
                      <a:pPr marL="0" algn="l" defTabSz="422041" rtl="0" eaLnBrk="1" fontAlgn="t" latinLnBrk="0" hangingPunct="1"/>
                      <a:r>
                        <a:rPr lang="en-US" sz="1200" b="1" i="0" u="sng" strike="noStrike" kern="1200" dirty="0">
                          <a:solidFill>
                            <a:srgbClr val="000000"/>
                          </a:solidFill>
                          <a:effectLst/>
                          <a:latin typeface="Arial" panose="020B0604020202020204" pitchFamily="34" charset="0"/>
                          <a:ea typeface="+mn-ea"/>
                          <a:cs typeface="+mn-cs"/>
                        </a:rPr>
                        <a:t>6 165 672</a:t>
                      </a:r>
                    </a:p>
                  </a:txBody>
                  <a:tcPr marL="7620" marR="7620" marT="7620" marB="0"/>
                </a:tc>
                <a:tc>
                  <a:txBody>
                    <a:bodyPr/>
                    <a:lstStyle/>
                    <a:p>
                      <a:pPr marL="0" algn="l" defTabSz="422041" rtl="0" eaLnBrk="1" fontAlgn="t" latinLnBrk="0" hangingPunct="1"/>
                      <a:r>
                        <a:rPr lang="en-US" sz="1200" b="1" i="0" u="sng" strike="noStrike" kern="1200" dirty="0">
                          <a:solidFill>
                            <a:srgbClr val="000000"/>
                          </a:solidFill>
                          <a:effectLst/>
                          <a:latin typeface="Arial" panose="020B0604020202020204" pitchFamily="34" charset="0"/>
                          <a:ea typeface="+mn-ea"/>
                          <a:cs typeface="+mn-cs"/>
                        </a:rPr>
                        <a:t>2 641 307</a:t>
                      </a:r>
                    </a:p>
                  </a:txBody>
                  <a:tcPr marL="7620" marR="7620" marT="7620" marB="0"/>
                </a:tc>
                <a:tc>
                  <a:txBody>
                    <a:bodyPr/>
                    <a:lstStyle/>
                    <a:p>
                      <a:pPr marL="0" algn="l" defTabSz="422041" rtl="0" eaLnBrk="1" fontAlgn="t" latinLnBrk="0" hangingPunct="1"/>
                      <a:r>
                        <a:rPr lang="en-US" sz="1200" b="1" i="0" u="sng" strike="noStrike" kern="1200" dirty="0">
                          <a:solidFill>
                            <a:srgbClr val="000000"/>
                          </a:solidFill>
                          <a:effectLst/>
                          <a:latin typeface="Arial" panose="020B0604020202020204" pitchFamily="34" charset="0"/>
                          <a:ea typeface="+mn-ea"/>
                          <a:cs typeface="+mn-cs"/>
                        </a:rPr>
                        <a:t>8 806 979</a:t>
                      </a:r>
                    </a:p>
                  </a:txBody>
                  <a:tcPr marL="7620" marR="7620" marT="7620"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val="2266425665"/>
                  </a:ext>
                </a:extLst>
              </a:tr>
            </a:tbl>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55</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6" name="Title 1"/>
          <p:cNvSpPr>
            <a:spLocks noGrp="1"/>
          </p:cNvSpPr>
          <p:nvPr>
            <p:ph type="title"/>
          </p:nvPr>
        </p:nvSpPr>
        <p:spPr>
          <a:xfrm>
            <a:off x="248289" y="0"/>
            <a:ext cx="8827129" cy="322353"/>
          </a:xfrm>
        </p:spPr>
        <p:txBody>
          <a:bodyPr/>
          <a:lstStyle/>
          <a:p>
            <a:r>
              <a:rPr lang="en-ZA" b="1" dirty="0"/>
              <a:t>Irregular expenditure in process of condonation</a:t>
            </a:r>
          </a:p>
        </p:txBody>
      </p:sp>
    </p:spTree>
    <p:extLst>
      <p:ext uri="{BB962C8B-B14F-4D97-AF65-F5344CB8AC3E}">
        <p14:creationId xmlns:p14="http://schemas.microsoft.com/office/powerpoint/2010/main" val="28381024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661" y="107772"/>
            <a:ext cx="8505373" cy="569501"/>
          </a:xfrm>
        </p:spPr>
        <p:txBody>
          <a:bodyPr/>
          <a:lstStyle/>
          <a:p>
            <a:r>
              <a:rPr lang="en-ZA" b="1" dirty="0"/>
              <a:t>Irregular expenditure condoned by National Treasury </a:t>
            </a:r>
            <a:endParaRPr lang="en-ZA" dirty="0"/>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56</a:t>
            </a:fld>
            <a:endParaRPr lang="en-US" altLang="en-US" dirty="0">
              <a:solidFill>
                <a:prstClr val="black"/>
              </a:solidFill>
              <a:ea typeface="+mn-ea"/>
            </a:endParaRPr>
          </a:p>
        </p:txBody>
      </p:sp>
      <p:sp>
        <p:nvSpPr>
          <p:cNvPr id="4" name="Rectangle 3"/>
          <p:cNvSpPr/>
          <p:nvPr/>
        </p:nvSpPr>
        <p:spPr>
          <a:xfrm>
            <a:off x="432937" y="3568682"/>
            <a:ext cx="7805175" cy="276999"/>
          </a:xfrm>
          <a:prstGeom prst="rect">
            <a:avLst/>
          </a:prstGeom>
        </p:spPr>
        <p:txBody>
          <a:bodyPr wrap="square">
            <a:spAutoFit/>
          </a:bodyPr>
          <a:lstStyle/>
          <a:p>
            <a:pPr defTabSz="422041" fontAlgn="b">
              <a:spcBef>
                <a:spcPts val="0"/>
              </a:spcBef>
              <a:spcAft>
                <a:spcPts val="0"/>
              </a:spcAft>
              <a:tabLst>
                <a:tab pos="450215" algn="l"/>
              </a:tabLst>
            </a:pPr>
            <a:r>
              <a:rPr lang="en-US" sz="1200" dirty="0">
                <a:solidFill>
                  <a:srgbClr val="000000"/>
                </a:solidFill>
                <a:ea typeface="+mn-ea"/>
              </a:rPr>
              <a:t> </a:t>
            </a:r>
          </a:p>
        </p:txBody>
      </p:sp>
      <p:sp>
        <p:nvSpPr>
          <p:cNvPr id="6" name="TextBox 5"/>
          <p:cNvSpPr txBox="1"/>
          <p:nvPr/>
        </p:nvSpPr>
        <p:spPr>
          <a:xfrm>
            <a:off x="111914" y="2681805"/>
            <a:ext cx="8505373" cy="1449628"/>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403225" indent="-285750" algn="just" defTabSz="914331" eaLnBrk="0" hangingPunct="0">
              <a:lnSpc>
                <a:spcPct val="90000"/>
              </a:lnSpc>
              <a:spcBef>
                <a:spcPct val="90000"/>
              </a:spcBef>
              <a:buClr>
                <a:schemeClr val="tx1"/>
              </a:buClr>
              <a:buFont typeface="Arial" panose="020B0604020202020204" pitchFamily="34" charset="0"/>
              <a:buChar char="•"/>
              <a:defRPr/>
            </a:pPr>
            <a:r>
              <a:rPr lang="en-ZA" sz="1400" dirty="0">
                <a:solidFill>
                  <a:schemeClr val="tx1"/>
                </a:solidFill>
                <a:latin typeface="Arial" panose="020B0604020202020204" pitchFamily="34" charset="0"/>
                <a:cs typeface="Arial" panose="020B0604020202020204" pitchFamily="34" charset="0"/>
              </a:rPr>
              <a:t>In total the amount of irregular expenditure condoned by National Treasury is R1.488 billion. </a:t>
            </a:r>
          </a:p>
          <a:p>
            <a:pPr marL="403225" indent="-285750" algn="just" defTabSz="914331" eaLnBrk="0" hangingPunct="0">
              <a:lnSpc>
                <a:spcPct val="90000"/>
              </a:lnSpc>
              <a:spcBef>
                <a:spcPct val="90000"/>
              </a:spcBef>
              <a:buFont typeface="Arial" panose="020B0604020202020204" pitchFamily="34" charset="0"/>
              <a:buChar char="•"/>
              <a:defRPr/>
            </a:pPr>
            <a:r>
              <a:rPr lang="en-ZA" sz="1400" dirty="0">
                <a:solidFill>
                  <a:schemeClr val="tx1"/>
                </a:solidFill>
                <a:latin typeface="Arial" panose="020B0604020202020204" pitchFamily="34" charset="0"/>
                <a:cs typeface="Arial" panose="020B0604020202020204" pitchFamily="34" charset="0"/>
              </a:rPr>
              <a:t>The department ensures that remedial actions are taken, to ensure that a similar irregular expenditure is not incurred in future. </a:t>
            </a:r>
          </a:p>
          <a:p>
            <a:pPr marL="403225" indent="-285750" algn="just" defTabSz="914331" eaLnBrk="0" hangingPunct="0">
              <a:lnSpc>
                <a:spcPct val="90000"/>
              </a:lnSpc>
              <a:spcBef>
                <a:spcPct val="90000"/>
              </a:spcBef>
              <a:buClr>
                <a:schemeClr val="tx1"/>
              </a:buClr>
              <a:buFont typeface="Arial" panose="020B0604020202020204" pitchFamily="34" charset="0"/>
              <a:buChar char="•"/>
              <a:defRPr/>
            </a:pPr>
            <a:r>
              <a:rPr lang="en-ZA" sz="1400" dirty="0">
                <a:solidFill>
                  <a:schemeClr val="tx1"/>
                </a:solidFill>
                <a:latin typeface="Arial" panose="020B0604020202020204" pitchFamily="34" charset="0"/>
                <a:cs typeface="Arial" panose="020B0604020202020204" pitchFamily="34" charset="0"/>
              </a:rPr>
              <a:t>The Department strengthened and enhanced internal controls for procurement processes, procedures and contract management so as to address root causes of irregular expenditure.</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35394634"/>
              </p:ext>
            </p:extLst>
          </p:nvPr>
        </p:nvGraphicFramePr>
        <p:xfrm>
          <a:off x="401242" y="616347"/>
          <a:ext cx="8216045" cy="1950720"/>
        </p:xfrm>
        <a:graphic>
          <a:graphicData uri="http://schemas.openxmlformats.org/drawingml/2006/table">
            <a:tbl>
              <a:tblPr/>
              <a:tblGrid>
                <a:gridCol w="2967167">
                  <a:extLst>
                    <a:ext uri="{9D8B030D-6E8A-4147-A177-3AD203B41FA5}">
                      <a16:colId xmlns:a16="http://schemas.microsoft.com/office/drawing/2014/main" val="2385412627"/>
                    </a:ext>
                  </a:extLst>
                </a:gridCol>
                <a:gridCol w="1014230">
                  <a:extLst>
                    <a:ext uri="{9D8B030D-6E8A-4147-A177-3AD203B41FA5}">
                      <a16:colId xmlns:a16="http://schemas.microsoft.com/office/drawing/2014/main" val="2848797101"/>
                    </a:ext>
                  </a:extLst>
                </a:gridCol>
                <a:gridCol w="4234648">
                  <a:extLst>
                    <a:ext uri="{9D8B030D-6E8A-4147-A177-3AD203B41FA5}">
                      <a16:colId xmlns:a16="http://schemas.microsoft.com/office/drawing/2014/main" val="2147184802"/>
                    </a:ext>
                  </a:extLst>
                </a:gridCol>
              </a:tblGrid>
              <a:tr h="228600">
                <a:tc>
                  <a:txBody>
                    <a:bodyPr/>
                    <a:lstStyle/>
                    <a:p>
                      <a:pPr algn="l" rtl="0" fontAlgn="ctr"/>
                      <a:r>
                        <a:rPr lang="en-US" sz="1200" b="1" i="0" u="none" strike="noStrike" dirty="0">
                          <a:solidFill>
                            <a:schemeClr val="bg1"/>
                          </a:solidFill>
                          <a:effectLst/>
                          <a:latin typeface="Arial" panose="020B0604020202020204" pitchFamily="34" charset="0"/>
                        </a:rPr>
                        <a:t>Details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l" rtl="0" fontAlgn="ctr"/>
                      <a:r>
                        <a:rPr lang="en-US" sz="1200" b="1" i="0" u="none" strike="noStrike" dirty="0">
                          <a:solidFill>
                            <a:schemeClr val="bg1"/>
                          </a:solidFill>
                          <a:effectLst/>
                          <a:latin typeface="Arial" panose="020B0604020202020204" pitchFamily="34" charset="0"/>
                          <a:cs typeface="Arial" panose="020B0604020202020204" pitchFamily="34" charset="0"/>
                        </a:rPr>
                        <a:t>R’000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9BBB59"/>
                    </a:solidFill>
                  </a:tcPr>
                </a:tc>
                <a:tc>
                  <a:txBody>
                    <a:bodyPr/>
                    <a:lstStyle/>
                    <a:p>
                      <a:pPr algn="l" rtl="0" fontAlgn="ctr"/>
                      <a:r>
                        <a:rPr lang="en-US" sz="1200" b="1" i="0" u="none" strike="noStrike" dirty="0">
                          <a:solidFill>
                            <a:schemeClr val="bg1"/>
                          </a:solidFill>
                          <a:effectLst/>
                          <a:latin typeface="Arial" panose="020B0604020202020204" pitchFamily="34" charset="0"/>
                          <a:cs typeface="Arial" panose="020B0604020202020204" pitchFamily="34" charset="0"/>
                        </a:rPr>
                        <a:t>Description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9BBB59"/>
                    </a:solidFill>
                  </a:tcPr>
                </a:tc>
                <a:extLst>
                  <a:ext uri="{0D108BD9-81ED-4DB2-BD59-A6C34878D82A}">
                    <a16:rowId xmlns:a16="http://schemas.microsoft.com/office/drawing/2014/main" val="1947564803"/>
                  </a:ext>
                </a:extLst>
              </a:tr>
              <a:tr h="236220">
                <a:tc>
                  <a:txBody>
                    <a:bodyPr/>
                    <a:lstStyle/>
                    <a:p>
                      <a:pPr marL="0" algn="l" defTabSz="422041" rtl="0" eaLnBrk="1" fontAlgn="ctr" latinLnBrk="0" hangingPunct="1"/>
                      <a:r>
                        <a:rPr lang="en-US" sz="1200" b="0" i="0" u="none" strike="noStrike" kern="1200" dirty="0">
                          <a:solidFill>
                            <a:srgbClr val="000000"/>
                          </a:solidFill>
                          <a:effectLst/>
                          <a:latin typeface="Arial" panose="020B0604020202020204" pitchFamily="34" charset="0"/>
                          <a:ea typeface="+mn-ea"/>
                          <a:cs typeface="+mn-cs"/>
                        </a:rPr>
                        <a:t>Caps M – Cleaning services</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algn="r" defTabSz="422041" rtl="0" eaLnBrk="1" fontAlgn="ctr" latinLnBrk="0" hangingPunct="1"/>
                      <a:r>
                        <a:rPr lang="en-US" sz="1200" b="0" i="0" u="none" strike="noStrike" kern="1200" dirty="0">
                          <a:solidFill>
                            <a:srgbClr val="000000"/>
                          </a:solidFill>
                          <a:effectLst/>
                          <a:latin typeface="Arial" panose="020B0604020202020204" pitchFamily="34" charset="0"/>
                          <a:ea typeface="+mn-ea"/>
                          <a:cs typeface="+mn-cs"/>
                        </a:rPr>
                        <a:t>53 587</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marR="0" lvl="0" indent="0" algn="just" defTabSz="422041"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This incident has been condoned by the National Treasury on 05 May 2022, and it applies to both Main Account and WTE.</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03323726"/>
                  </a:ext>
                </a:extLst>
              </a:tr>
              <a:tr h="236220">
                <a:tc>
                  <a:txBody>
                    <a:bodyPr/>
                    <a:lstStyle/>
                    <a:p>
                      <a:pPr marL="0" marR="0" indent="0" algn="l" defTabSz="422041" rtl="0" eaLnBrk="1" fontAlgn="ctr"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Arial" panose="020B0604020202020204" pitchFamily="34" charset="0"/>
                          <a:ea typeface="+mn-ea"/>
                          <a:cs typeface="+mn-cs"/>
                        </a:rPr>
                        <a:t>Alteram Solutions – Call Centre (CRM)</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algn="r" defTabSz="422041" rtl="0" eaLnBrk="1" fontAlgn="ctr" latinLnBrk="0" hangingPunct="1"/>
                      <a:r>
                        <a:rPr lang="en-US" sz="1200" b="0" i="0" u="none" strike="noStrike" kern="1200" dirty="0">
                          <a:solidFill>
                            <a:srgbClr val="000000"/>
                          </a:solidFill>
                          <a:effectLst/>
                          <a:latin typeface="Arial" panose="020B0604020202020204" pitchFamily="34" charset="0"/>
                          <a:ea typeface="+mn-ea"/>
                          <a:cs typeface="+mn-cs"/>
                        </a:rPr>
                        <a:t>230 545</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marR="0" lvl="0" indent="0" algn="just" defTabSz="422041"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This incident has been condoned by the National Treasury on 07 June 2022, and it applies to WTE.</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096870568"/>
                  </a:ext>
                </a:extLst>
              </a:tr>
              <a:tr h="236220">
                <a:tc>
                  <a:txBody>
                    <a:bodyPr/>
                    <a:lstStyle/>
                    <a:p>
                      <a:pPr marL="0" marR="0" indent="0" algn="l" defTabSz="422041" rtl="0" eaLnBrk="1" fontAlgn="ctr"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Arial" panose="020B0604020202020204" pitchFamily="34" charset="0"/>
                          <a:ea typeface="+mn-ea"/>
                          <a:cs typeface="+mn-cs"/>
                        </a:rPr>
                        <a:t>Private Security Services</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algn="r" defTabSz="422041" rtl="0" eaLnBrk="1" fontAlgn="ctr" latinLnBrk="0" hangingPunct="1"/>
                      <a:r>
                        <a:rPr lang="en-US" sz="1200" b="0" i="0" u="none" strike="noStrike" kern="1200" dirty="0">
                          <a:solidFill>
                            <a:srgbClr val="000000"/>
                          </a:solidFill>
                          <a:effectLst/>
                          <a:latin typeface="Arial" panose="020B0604020202020204" pitchFamily="34" charset="0"/>
                          <a:ea typeface="+mn-ea"/>
                          <a:cs typeface="+mn-cs"/>
                        </a:rPr>
                        <a:t>967 491</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tc>
                  <a:txBody>
                    <a:bodyPr/>
                    <a:lstStyle/>
                    <a:p>
                      <a:pPr marL="0" marR="0" lvl="0" indent="0" algn="just" defTabSz="422041"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This incident has been condoned by the National Treasury on 07 June 2022, and it applies to both Main Account and WTE.</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811184943"/>
                  </a:ext>
                </a:extLst>
              </a:tr>
              <a:tr h="236220">
                <a:tc>
                  <a:txBody>
                    <a:bodyPr/>
                    <a:lstStyle/>
                    <a:p>
                      <a:pPr marL="0" marR="0" indent="0" algn="l" defTabSz="422041" rtl="0" eaLnBrk="1" fontAlgn="ctr"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Arial" panose="020B0604020202020204" pitchFamily="34" charset="0"/>
                          <a:ea typeface="+mn-ea"/>
                          <a:cs typeface="+mn-cs"/>
                        </a:rPr>
                        <a:t>EOH Mthombo – Information Technology Services</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marL="0" algn="r" defTabSz="422041" rtl="0" eaLnBrk="1" fontAlgn="ctr" latinLnBrk="0" hangingPunct="1"/>
                      <a:r>
                        <a:rPr lang="en-US" sz="1200" b="0" i="0" u="none" strike="noStrike" kern="1200" dirty="0">
                          <a:solidFill>
                            <a:srgbClr val="000000"/>
                          </a:solidFill>
                          <a:effectLst/>
                          <a:latin typeface="Arial" panose="020B0604020202020204" pitchFamily="34" charset="0"/>
                          <a:ea typeface="+mn-ea"/>
                          <a:cs typeface="+mn-cs"/>
                        </a:rPr>
                        <a:t>     </a:t>
                      </a:r>
                    </a:p>
                    <a:p>
                      <a:pPr marL="0" algn="r" defTabSz="422041" rtl="0" eaLnBrk="1" fontAlgn="ctr" latinLnBrk="0" hangingPunct="1"/>
                      <a:r>
                        <a:rPr lang="en-US" sz="1200" b="0" i="0" u="none" strike="noStrike" kern="1200" dirty="0">
                          <a:solidFill>
                            <a:srgbClr val="000000"/>
                          </a:solidFill>
                          <a:effectLst/>
                          <a:latin typeface="Arial" panose="020B0604020202020204" pitchFamily="34" charset="0"/>
                          <a:ea typeface="+mn-ea"/>
                          <a:cs typeface="+mn-cs"/>
                        </a:rPr>
                        <a:t>236 349 </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tc>
                  <a:txBody>
                    <a:bodyPr/>
                    <a:lstStyle/>
                    <a:p>
                      <a:pPr marL="0" marR="0" lvl="0" indent="0" algn="just" defTabSz="422041"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This incident has been condoned by the National Treasury on 07 June 2022, and it applies to Main Account.</a:t>
                      </a: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7D1"/>
                    </a:solidFill>
                  </a:tcPr>
                </a:tc>
                <a:extLst>
                  <a:ext uri="{0D108BD9-81ED-4DB2-BD59-A6C34878D82A}">
                    <a16:rowId xmlns:a16="http://schemas.microsoft.com/office/drawing/2014/main" val="290519201"/>
                  </a:ext>
                </a:extLst>
              </a:tr>
              <a:tr h="228600">
                <a:tc>
                  <a:txBody>
                    <a:bodyPr/>
                    <a:lstStyle/>
                    <a:p>
                      <a:pPr marL="0" algn="l" defTabSz="422041" rtl="0" eaLnBrk="1" fontAlgn="ctr" latinLnBrk="0" hangingPunct="1"/>
                      <a:r>
                        <a:rPr lang="en-US" sz="1200" b="1" i="0" u="none" strike="noStrike" kern="1200" dirty="0">
                          <a:solidFill>
                            <a:srgbClr val="000000"/>
                          </a:solidFill>
                          <a:effectLst/>
                          <a:latin typeface="Arial" panose="020B0604020202020204" pitchFamily="34" charset="0"/>
                          <a:ea typeface="+mn-ea"/>
                          <a:cs typeface="+mn-cs"/>
                        </a:rPr>
                        <a:t>Total</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marL="0" algn="r" defTabSz="422041" rtl="0" eaLnBrk="1" fontAlgn="ctr" latinLnBrk="0" hangingPunct="1"/>
                      <a:r>
                        <a:rPr lang="en-US" sz="1200" b="1" i="0" u="none" strike="noStrike" kern="1200" dirty="0">
                          <a:solidFill>
                            <a:srgbClr val="000000"/>
                          </a:solidFill>
                          <a:effectLst/>
                          <a:latin typeface="Arial" panose="020B0604020202020204" pitchFamily="34" charset="0"/>
                          <a:ea typeface="+mn-ea"/>
                          <a:cs typeface="+mn-cs"/>
                        </a:rPr>
                        <a:t>1 487 972</a:t>
                      </a:r>
                    </a:p>
                  </a:txBody>
                  <a:tcPr marL="7620" marR="7620" marT="762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F3EA"/>
                    </a:solidFill>
                  </a:tcPr>
                </a:tc>
                <a:tc>
                  <a:txBody>
                    <a:bodyPr/>
                    <a:lstStyle/>
                    <a:p>
                      <a:pPr algn="r" rtl="0" fontAlgn="b"/>
                      <a:endParaRPr lang="en-US" sz="1200" b="1" i="0" u="none" strike="noStrike" dirty="0">
                        <a:solidFill>
                          <a:srgbClr val="000000"/>
                        </a:solidFill>
                        <a:effectLst/>
                        <a:latin typeface="Arial" panose="020B0604020202020204" pitchFamily="34" charset="0"/>
                      </a:endParaRPr>
                    </a:p>
                  </a:txBody>
                  <a:tcPr marL="7620" marR="7620" marT="762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F3EA"/>
                    </a:solidFill>
                  </a:tcPr>
                </a:tc>
                <a:extLst>
                  <a:ext uri="{0D108BD9-81ED-4DB2-BD59-A6C34878D82A}">
                    <a16:rowId xmlns:a16="http://schemas.microsoft.com/office/drawing/2014/main" val="3702807559"/>
                  </a:ext>
                </a:extLst>
              </a:tr>
            </a:tbl>
          </a:graphicData>
        </a:graphic>
      </p:graphicFrame>
    </p:spTree>
    <p:extLst>
      <p:ext uri="{BB962C8B-B14F-4D97-AF65-F5344CB8AC3E}">
        <p14:creationId xmlns:p14="http://schemas.microsoft.com/office/powerpoint/2010/main" val="38235781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fontAlgn="base">
              <a:spcBef>
                <a:spcPct val="0"/>
              </a:spcBef>
              <a:spcAft>
                <a:spcPct val="0"/>
              </a:spcAft>
              <a:defRPr/>
            </a:pPr>
            <a:fld id="{B69CEF85-E3F4-46CD-966D-659CD439EEC4}" type="slidenum">
              <a:rPr lang="en-ZA" smtClean="0">
                <a:solidFill>
                  <a:prstClr val="black"/>
                </a:solidFill>
              </a:rPr>
              <a:pPr fontAlgn="base">
                <a:spcBef>
                  <a:spcPct val="0"/>
                </a:spcBef>
                <a:spcAft>
                  <a:spcPct val="0"/>
                </a:spcAft>
                <a:defRPr/>
              </a:pPr>
              <a:t>57</a:t>
            </a:fld>
            <a:endParaRPr lang="en-ZA" dirty="0">
              <a:solidFill>
                <a:prstClr val="black"/>
              </a:solidFill>
            </a:endParaRPr>
          </a:p>
        </p:txBody>
      </p:sp>
      <p:sp>
        <p:nvSpPr>
          <p:cNvPr id="8" name="Rectangle 7"/>
          <p:cNvSpPr/>
          <p:nvPr/>
        </p:nvSpPr>
        <p:spPr>
          <a:xfrm>
            <a:off x="1513490" y="4523969"/>
            <a:ext cx="7523632" cy="646331"/>
          </a:xfrm>
          <a:prstGeom prst="rect">
            <a:avLst/>
          </a:prstGeom>
        </p:spPr>
        <p:txBody>
          <a:bodyPr wrap="square">
            <a:spAutoFit/>
          </a:bodyPr>
          <a:lstStyle/>
          <a:p>
            <a:pPr algn="just"/>
            <a:endParaRPr lang="en-ZA" sz="1200" dirty="0"/>
          </a:p>
          <a:p>
            <a:pPr lvl="0"/>
            <a:endParaRPr lang="en-ZA" sz="1200" dirty="0"/>
          </a:p>
          <a:p>
            <a:pPr lvl="0"/>
            <a:endParaRPr lang="en-ZA" sz="1200" dirty="0"/>
          </a:p>
        </p:txBody>
      </p:sp>
      <p:sp>
        <p:nvSpPr>
          <p:cNvPr id="10" name="Title 1">
            <a:extLst>
              <a:ext uri="{FF2B5EF4-FFF2-40B4-BE49-F238E27FC236}">
                <a16:creationId xmlns:a16="http://schemas.microsoft.com/office/drawing/2014/main" id="{42F88427-C0FE-4CEC-B498-BAF9FF78A185}"/>
              </a:ext>
            </a:extLst>
          </p:cNvPr>
          <p:cNvSpPr txBox="1">
            <a:spLocks/>
          </p:cNvSpPr>
          <p:nvPr/>
        </p:nvSpPr>
        <p:spPr>
          <a:xfrm>
            <a:off x="457200" y="140632"/>
            <a:ext cx="8229600" cy="480805"/>
          </a:xfrm>
          <a:prstGeom prst="rect">
            <a:avLst/>
          </a:prstGeom>
        </p:spPr>
        <p:txBody>
          <a:bodyPr/>
          <a:lstStyle>
            <a:lvl1pPr algn="ctr" defTabSz="422041" rtl="0" eaLnBrk="0" fontAlgn="base" hangingPunct="0">
              <a:spcBef>
                <a:spcPct val="0"/>
              </a:spcBef>
              <a:spcAft>
                <a:spcPct val="0"/>
              </a:spcAft>
              <a:defRPr sz="4062" kern="1200">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r>
              <a:rPr lang="en-US" sz="2200" b="1" dirty="0"/>
              <a:t>Irregular expenditure trend analysis</a:t>
            </a:r>
          </a:p>
        </p:txBody>
      </p:sp>
      <p:sp>
        <p:nvSpPr>
          <p:cNvPr id="11" name="Content Placeholder 2">
            <a:extLst>
              <a:ext uri="{FF2B5EF4-FFF2-40B4-BE49-F238E27FC236}">
                <a16:creationId xmlns:a16="http://schemas.microsoft.com/office/drawing/2014/main" id="{4BB3AAD6-5AEA-4B39-A579-3C09D0802A2D}"/>
              </a:ext>
            </a:extLst>
          </p:cNvPr>
          <p:cNvSpPr txBox="1">
            <a:spLocks/>
          </p:cNvSpPr>
          <p:nvPr/>
        </p:nvSpPr>
        <p:spPr>
          <a:xfrm>
            <a:off x="609600" y="621438"/>
            <a:ext cx="8229600" cy="4940789"/>
          </a:xfrm>
          <a:prstGeom prst="rect">
            <a:avLst/>
          </a:prstGeom>
        </p:spPr>
        <p:txBody>
          <a:bodyPr/>
          <a:lstStyle>
            <a:lvl1pPr marL="316531" indent="-316531" algn="l" defTabSz="422041" rtl="0" eaLnBrk="0" fontAlgn="base" hangingPunct="0">
              <a:spcBef>
                <a:spcPct val="20000"/>
              </a:spcBef>
              <a:spcAft>
                <a:spcPct val="0"/>
              </a:spcAft>
              <a:buFont typeface="Arial" panose="020B0604020202020204" pitchFamily="34" charset="0"/>
              <a:buChar char="•"/>
              <a:defRPr sz="2954" kern="1200">
                <a:solidFill>
                  <a:schemeClr val="tx1"/>
                </a:solidFill>
                <a:latin typeface="Arial" panose="020B0604020202020204" pitchFamily="34" charset="0"/>
                <a:ea typeface="MS PGothic" pitchFamily="34" charset="-128"/>
                <a:cs typeface="Arial" panose="020B0604020202020204" pitchFamily="34" charset="0"/>
              </a:defRPr>
            </a:lvl1pPr>
            <a:lvl2pPr marL="685817" indent="-263776" algn="l" defTabSz="422041" rtl="0" eaLnBrk="0" fontAlgn="base" hangingPunct="0">
              <a:spcBef>
                <a:spcPct val="20000"/>
              </a:spcBef>
              <a:spcAft>
                <a:spcPct val="0"/>
              </a:spcAft>
              <a:buFont typeface="Arial" panose="020B0604020202020204" pitchFamily="34" charset="0"/>
              <a:buChar char="–"/>
              <a:defRPr sz="2585" kern="1200">
                <a:solidFill>
                  <a:schemeClr val="tx1"/>
                </a:solidFill>
                <a:latin typeface="Arial" panose="020B0604020202020204" pitchFamily="34" charset="0"/>
                <a:ea typeface="MS PGothic" pitchFamily="34" charset="-128"/>
                <a:cs typeface="Arial" panose="020B0604020202020204" pitchFamily="34" charset="0"/>
              </a:defRPr>
            </a:lvl2pPr>
            <a:lvl3pPr marL="1055103" indent="-211021" algn="l" defTabSz="422041" rtl="0" eaLnBrk="0" fontAlgn="base" hangingPunct="0">
              <a:spcBef>
                <a:spcPct val="20000"/>
              </a:spcBef>
              <a:spcAft>
                <a:spcPct val="0"/>
              </a:spcAft>
              <a:buFont typeface="Arial" panose="020B0604020202020204" pitchFamily="34" charset="0"/>
              <a:buChar char="•"/>
              <a:defRPr sz="2215" kern="1200">
                <a:solidFill>
                  <a:schemeClr val="tx1"/>
                </a:solidFill>
                <a:latin typeface="Arial" panose="020B0604020202020204" pitchFamily="34" charset="0"/>
                <a:ea typeface="MS PGothic" pitchFamily="34" charset="-128"/>
                <a:cs typeface="Arial" panose="020B0604020202020204" pitchFamily="34" charset="0"/>
              </a:defRPr>
            </a:lvl3pPr>
            <a:lvl4pPr marL="1477145"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Arial" panose="020B0604020202020204" pitchFamily="34" charset="0"/>
                <a:ea typeface="MS PGothic" pitchFamily="34" charset="-128"/>
                <a:cs typeface="Arial" panose="020B0604020202020204" pitchFamily="34" charset="0"/>
              </a:defRPr>
            </a:lvl4pPr>
            <a:lvl5pPr marL="1899186"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Arial" panose="020B0604020202020204" pitchFamily="34" charset="0"/>
                <a:ea typeface="MS PGothic" pitchFamily="34" charset="-128"/>
                <a:cs typeface="Arial" panose="020B0604020202020204" pitchFamily="34" charset="0"/>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a:lstStyle>
          <a:p>
            <a:endParaRPr lang="en-ZA" dirty="0"/>
          </a:p>
          <a:p>
            <a:endParaRPr lang="en-ZA" dirty="0"/>
          </a:p>
        </p:txBody>
      </p:sp>
      <p:graphicFrame>
        <p:nvGraphicFramePr>
          <p:cNvPr id="7" name="Chart 6">
            <a:extLst>
              <a:ext uri="{FF2B5EF4-FFF2-40B4-BE49-F238E27FC236}">
                <a16:creationId xmlns:a16="http://schemas.microsoft.com/office/drawing/2014/main" id="{8EBFEEE1-4AE5-492B-A24A-2E8325FF9544}"/>
              </a:ext>
            </a:extLst>
          </p:cNvPr>
          <p:cNvGraphicFramePr>
            <a:graphicFrameLocks/>
          </p:cNvGraphicFramePr>
          <p:nvPr/>
        </p:nvGraphicFramePr>
        <p:xfrm>
          <a:off x="106878" y="559293"/>
          <a:ext cx="9037122" cy="56772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12007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fontAlgn="base">
              <a:spcBef>
                <a:spcPct val="0"/>
              </a:spcBef>
              <a:spcAft>
                <a:spcPct val="0"/>
              </a:spcAft>
              <a:defRPr/>
            </a:pPr>
            <a:fld id="{B69CEF85-E3F4-46CD-966D-659CD439EEC4}" type="slidenum">
              <a:rPr lang="en-ZA" smtClean="0">
                <a:solidFill>
                  <a:prstClr val="black"/>
                </a:solidFill>
              </a:rPr>
              <a:pPr fontAlgn="base">
                <a:spcBef>
                  <a:spcPct val="0"/>
                </a:spcBef>
                <a:spcAft>
                  <a:spcPct val="0"/>
                </a:spcAft>
                <a:defRPr/>
              </a:pPr>
              <a:t>58</a:t>
            </a:fld>
            <a:endParaRPr lang="en-ZA" dirty="0">
              <a:solidFill>
                <a:prstClr val="black"/>
              </a:solidFill>
            </a:endParaRPr>
          </a:p>
        </p:txBody>
      </p:sp>
      <p:sp>
        <p:nvSpPr>
          <p:cNvPr id="8" name="Rectangle 7"/>
          <p:cNvSpPr/>
          <p:nvPr/>
        </p:nvSpPr>
        <p:spPr>
          <a:xfrm>
            <a:off x="1513490" y="4523969"/>
            <a:ext cx="7523632" cy="646331"/>
          </a:xfrm>
          <a:prstGeom prst="rect">
            <a:avLst/>
          </a:prstGeom>
        </p:spPr>
        <p:txBody>
          <a:bodyPr wrap="square">
            <a:spAutoFit/>
          </a:bodyPr>
          <a:lstStyle/>
          <a:p>
            <a:pPr algn="just"/>
            <a:endParaRPr lang="en-ZA" sz="1200" dirty="0"/>
          </a:p>
          <a:p>
            <a:pPr lvl="0"/>
            <a:endParaRPr lang="en-ZA" sz="1200" dirty="0"/>
          </a:p>
          <a:p>
            <a:pPr lvl="0"/>
            <a:endParaRPr lang="en-ZA" sz="1200" dirty="0"/>
          </a:p>
        </p:txBody>
      </p:sp>
      <p:sp>
        <p:nvSpPr>
          <p:cNvPr id="10" name="Title 1">
            <a:extLst>
              <a:ext uri="{FF2B5EF4-FFF2-40B4-BE49-F238E27FC236}">
                <a16:creationId xmlns:a16="http://schemas.microsoft.com/office/drawing/2014/main" id="{42F88427-C0FE-4CEC-B498-BAF9FF78A185}"/>
              </a:ext>
            </a:extLst>
          </p:cNvPr>
          <p:cNvSpPr txBox="1">
            <a:spLocks/>
          </p:cNvSpPr>
          <p:nvPr/>
        </p:nvSpPr>
        <p:spPr>
          <a:xfrm>
            <a:off x="457200" y="140632"/>
            <a:ext cx="8229600" cy="480805"/>
          </a:xfrm>
          <a:prstGeom prst="rect">
            <a:avLst/>
          </a:prstGeom>
        </p:spPr>
        <p:txBody>
          <a:bodyPr/>
          <a:lstStyle>
            <a:lvl1pPr algn="ctr" defTabSz="422041" rtl="0" eaLnBrk="0" fontAlgn="base" hangingPunct="0">
              <a:spcBef>
                <a:spcPct val="0"/>
              </a:spcBef>
              <a:spcAft>
                <a:spcPct val="0"/>
              </a:spcAft>
              <a:defRPr sz="4062" kern="1200">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r>
              <a:rPr lang="en-US" sz="2200" b="1" dirty="0"/>
              <a:t>Total Irregular expenditure trend analysis</a:t>
            </a:r>
          </a:p>
        </p:txBody>
      </p:sp>
      <p:sp>
        <p:nvSpPr>
          <p:cNvPr id="11" name="Content Placeholder 2">
            <a:extLst>
              <a:ext uri="{FF2B5EF4-FFF2-40B4-BE49-F238E27FC236}">
                <a16:creationId xmlns:a16="http://schemas.microsoft.com/office/drawing/2014/main" id="{4BB3AAD6-5AEA-4B39-A579-3C09D0802A2D}"/>
              </a:ext>
            </a:extLst>
          </p:cNvPr>
          <p:cNvSpPr txBox="1">
            <a:spLocks/>
          </p:cNvSpPr>
          <p:nvPr/>
        </p:nvSpPr>
        <p:spPr>
          <a:xfrm>
            <a:off x="609600" y="621438"/>
            <a:ext cx="8229600" cy="4940789"/>
          </a:xfrm>
          <a:prstGeom prst="rect">
            <a:avLst/>
          </a:prstGeom>
        </p:spPr>
        <p:txBody>
          <a:bodyPr/>
          <a:lstStyle>
            <a:lvl1pPr marL="316531" indent="-316531" algn="l" defTabSz="422041" rtl="0" eaLnBrk="0" fontAlgn="base" hangingPunct="0">
              <a:spcBef>
                <a:spcPct val="20000"/>
              </a:spcBef>
              <a:spcAft>
                <a:spcPct val="0"/>
              </a:spcAft>
              <a:buFont typeface="Arial" panose="020B0604020202020204" pitchFamily="34" charset="0"/>
              <a:buChar char="•"/>
              <a:defRPr sz="2954" kern="1200">
                <a:solidFill>
                  <a:schemeClr val="tx1"/>
                </a:solidFill>
                <a:latin typeface="Arial" panose="020B0604020202020204" pitchFamily="34" charset="0"/>
                <a:ea typeface="MS PGothic" pitchFamily="34" charset="-128"/>
                <a:cs typeface="Arial" panose="020B0604020202020204" pitchFamily="34" charset="0"/>
              </a:defRPr>
            </a:lvl1pPr>
            <a:lvl2pPr marL="685817" indent="-263776" algn="l" defTabSz="422041" rtl="0" eaLnBrk="0" fontAlgn="base" hangingPunct="0">
              <a:spcBef>
                <a:spcPct val="20000"/>
              </a:spcBef>
              <a:spcAft>
                <a:spcPct val="0"/>
              </a:spcAft>
              <a:buFont typeface="Arial" panose="020B0604020202020204" pitchFamily="34" charset="0"/>
              <a:buChar char="–"/>
              <a:defRPr sz="2585" kern="1200">
                <a:solidFill>
                  <a:schemeClr val="tx1"/>
                </a:solidFill>
                <a:latin typeface="Arial" panose="020B0604020202020204" pitchFamily="34" charset="0"/>
                <a:ea typeface="MS PGothic" pitchFamily="34" charset="-128"/>
                <a:cs typeface="Arial" panose="020B0604020202020204" pitchFamily="34" charset="0"/>
              </a:defRPr>
            </a:lvl2pPr>
            <a:lvl3pPr marL="1055103" indent="-211021" algn="l" defTabSz="422041" rtl="0" eaLnBrk="0" fontAlgn="base" hangingPunct="0">
              <a:spcBef>
                <a:spcPct val="20000"/>
              </a:spcBef>
              <a:spcAft>
                <a:spcPct val="0"/>
              </a:spcAft>
              <a:buFont typeface="Arial" panose="020B0604020202020204" pitchFamily="34" charset="0"/>
              <a:buChar char="•"/>
              <a:defRPr sz="2215" kern="1200">
                <a:solidFill>
                  <a:schemeClr val="tx1"/>
                </a:solidFill>
                <a:latin typeface="Arial" panose="020B0604020202020204" pitchFamily="34" charset="0"/>
                <a:ea typeface="MS PGothic" pitchFamily="34" charset="-128"/>
                <a:cs typeface="Arial" panose="020B0604020202020204" pitchFamily="34" charset="0"/>
              </a:defRPr>
            </a:lvl3pPr>
            <a:lvl4pPr marL="1477145"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Arial" panose="020B0604020202020204" pitchFamily="34" charset="0"/>
                <a:ea typeface="MS PGothic" pitchFamily="34" charset="-128"/>
                <a:cs typeface="Arial" panose="020B0604020202020204" pitchFamily="34" charset="0"/>
              </a:defRPr>
            </a:lvl4pPr>
            <a:lvl5pPr marL="1899186"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Arial" panose="020B0604020202020204" pitchFamily="34" charset="0"/>
                <a:ea typeface="MS PGothic" pitchFamily="34" charset="-128"/>
                <a:cs typeface="Arial" panose="020B0604020202020204" pitchFamily="34" charset="0"/>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a:lstStyle>
          <a:p>
            <a:endParaRPr lang="en-ZA" dirty="0"/>
          </a:p>
          <a:p>
            <a:endParaRPr lang="en-ZA" dirty="0"/>
          </a:p>
        </p:txBody>
      </p:sp>
      <p:graphicFrame>
        <p:nvGraphicFramePr>
          <p:cNvPr id="12" name="Chart 11">
            <a:extLst>
              <a:ext uri="{FF2B5EF4-FFF2-40B4-BE49-F238E27FC236}">
                <a16:creationId xmlns:a16="http://schemas.microsoft.com/office/drawing/2014/main" id="{8EBFEEE1-4AE5-492B-A24A-2E8325FF9544}"/>
              </a:ext>
            </a:extLst>
          </p:cNvPr>
          <p:cNvGraphicFramePr>
            <a:graphicFrameLocks/>
          </p:cNvGraphicFramePr>
          <p:nvPr/>
        </p:nvGraphicFramePr>
        <p:xfrm>
          <a:off x="0" y="523783"/>
          <a:ext cx="9144000" cy="57127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36115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D3295-2752-404F-B667-EF9B404ACF95}"/>
              </a:ext>
            </a:extLst>
          </p:cNvPr>
          <p:cNvSpPr>
            <a:spLocks noGrp="1"/>
          </p:cNvSpPr>
          <p:nvPr>
            <p:ph type="title"/>
          </p:nvPr>
        </p:nvSpPr>
        <p:spPr>
          <a:xfrm>
            <a:off x="441960" y="48564"/>
            <a:ext cx="8229600" cy="861704"/>
          </a:xfrm>
        </p:spPr>
        <p:txBody>
          <a:bodyPr/>
          <a:lstStyle/>
          <a:p>
            <a:r>
              <a:rPr lang="en-ZA" b="1" dirty="0"/>
              <a:t>Narrative of the </a:t>
            </a:r>
            <a:r>
              <a:rPr lang="en-ZA" dirty="0"/>
              <a:t>t</a:t>
            </a:r>
            <a:r>
              <a:rPr lang="en-ZA" b="1" dirty="0"/>
              <a:t>otal Irregular Expenditure balance as incurred per financial year</a:t>
            </a:r>
            <a:endParaRPr lang="en-ZA" dirty="0"/>
          </a:p>
        </p:txBody>
      </p:sp>
      <p:sp>
        <p:nvSpPr>
          <p:cNvPr id="3" name="Content Placeholder 2">
            <a:extLst>
              <a:ext uri="{FF2B5EF4-FFF2-40B4-BE49-F238E27FC236}">
                <a16:creationId xmlns:a16="http://schemas.microsoft.com/office/drawing/2014/main" id="{0EFAF203-D444-4BEB-985B-20C8D9E0AE48}"/>
              </a:ext>
            </a:extLst>
          </p:cNvPr>
          <p:cNvSpPr>
            <a:spLocks noGrp="1"/>
          </p:cNvSpPr>
          <p:nvPr>
            <p:ph idx="1"/>
          </p:nvPr>
        </p:nvSpPr>
        <p:spPr>
          <a:xfrm>
            <a:off x="62144" y="1233996"/>
            <a:ext cx="9081856" cy="4892173"/>
          </a:xfrm>
        </p:spPr>
        <p:txBody>
          <a:bodyPr/>
          <a:lstStyle/>
          <a:p>
            <a:pPr marL="0" indent="0">
              <a:buNone/>
            </a:pPr>
            <a:endParaRPr lang="en-ZA" sz="2000" dirty="0"/>
          </a:p>
          <a:p>
            <a:endParaRPr lang="en-ZA" sz="2000" dirty="0"/>
          </a:p>
          <a:p>
            <a:endParaRPr lang="en-ZA" sz="2000" dirty="0"/>
          </a:p>
          <a:p>
            <a:endParaRPr lang="en-ZA" sz="2000" dirty="0"/>
          </a:p>
          <a:p>
            <a:endParaRPr lang="en-ZA" sz="2000" dirty="0"/>
          </a:p>
          <a:p>
            <a:r>
              <a:rPr lang="en-ZA" sz="1400" dirty="0"/>
              <a:t>To date, the total/accumulative irregular expenditure per financial year amounts to R16.562 billion, this figure has been adjusted from 17.812 billion due to the condonation approved by National Treasury.</a:t>
            </a:r>
          </a:p>
          <a:p>
            <a:endParaRPr lang="en-ZA" sz="2000" dirty="0"/>
          </a:p>
        </p:txBody>
      </p:sp>
      <p:sp>
        <p:nvSpPr>
          <p:cNvPr id="4" name="Slide Number Placeholder 3">
            <a:extLst>
              <a:ext uri="{FF2B5EF4-FFF2-40B4-BE49-F238E27FC236}">
                <a16:creationId xmlns:a16="http://schemas.microsoft.com/office/drawing/2014/main" id="{89B37B3D-C2C6-47D9-B45D-03D3630BA05B}"/>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59</a:t>
            </a:fld>
            <a:endParaRPr lang="en-US" altLang="en-US" dirty="0">
              <a:solidFill>
                <a:prstClr val="black"/>
              </a:solidFill>
              <a:ea typeface="+mn-ea"/>
            </a:endParaRPr>
          </a:p>
        </p:txBody>
      </p:sp>
      <p:graphicFrame>
        <p:nvGraphicFramePr>
          <p:cNvPr id="5" name="Table 4">
            <a:extLst>
              <a:ext uri="{FF2B5EF4-FFF2-40B4-BE49-F238E27FC236}">
                <a16:creationId xmlns:a16="http://schemas.microsoft.com/office/drawing/2014/main" id="{7ECC9A48-5797-4A74-8FC2-03B3E305E26E}"/>
              </a:ext>
            </a:extLst>
          </p:cNvPr>
          <p:cNvGraphicFramePr>
            <a:graphicFrameLocks noGrp="1"/>
          </p:cNvGraphicFramePr>
          <p:nvPr>
            <p:extLst>
              <p:ext uri="{D42A27DB-BD31-4B8C-83A1-F6EECF244321}">
                <p14:modId xmlns:p14="http://schemas.microsoft.com/office/powerpoint/2010/main" val="2405377129"/>
              </p:ext>
            </p:extLst>
          </p:nvPr>
        </p:nvGraphicFramePr>
        <p:xfrm>
          <a:off x="121920" y="1136342"/>
          <a:ext cx="8959939" cy="1633492"/>
        </p:xfrm>
        <a:graphic>
          <a:graphicData uri="http://schemas.openxmlformats.org/drawingml/2006/table">
            <a:tbl>
              <a:tblPr firstRow="1" firstCol="1" bandRow="1"/>
              <a:tblGrid>
                <a:gridCol w="958247">
                  <a:extLst>
                    <a:ext uri="{9D8B030D-6E8A-4147-A177-3AD203B41FA5}">
                      <a16:colId xmlns:a16="http://schemas.microsoft.com/office/drawing/2014/main" val="1300619454"/>
                    </a:ext>
                  </a:extLst>
                </a:gridCol>
                <a:gridCol w="879506">
                  <a:extLst>
                    <a:ext uri="{9D8B030D-6E8A-4147-A177-3AD203B41FA5}">
                      <a16:colId xmlns:a16="http://schemas.microsoft.com/office/drawing/2014/main" val="4201739638"/>
                    </a:ext>
                  </a:extLst>
                </a:gridCol>
                <a:gridCol w="879506">
                  <a:extLst>
                    <a:ext uri="{9D8B030D-6E8A-4147-A177-3AD203B41FA5}">
                      <a16:colId xmlns:a16="http://schemas.microsoft.com/office/drawing/2014/main" val="2360142802"/>
                    </a:ext>
                  </a:extLst>
                </a:gridCol>
                <a:gridCol w="879506">
                  <a:extLst>
                    <a:ext uri="{9D8B030D-6E8A-4147-A177-3AD203B41FA5}">
                      <a16:colId xmlns:a16="http://schemas.microsoft.com/office/drawing/2014/main" val="1194654915"/>
                    </a:ext>
                  </a:extLst>
                </a:gridCol>
                <a:gridCol w="879506">
                  <a:extLst>
                    <a:ext uri="{9D8B030D-6E8A-4147-A177-3AD203B41FA5}">
                      <a16:colId xmlns:a16="http://schemas.microsoft.com/office/drawing/2014/main" val="2057302559"/>
                    </a:ext>
                  </a:extLst>
                </a:gridCol>
                <a:gridCol w="879506">
                  <a:extLst>
                    <a:ext uri="{9D8B030D-6E8A-4147-A177-3AD203B41FA5}">
                      <a16:colId xmlns:a16="http://schemas.microsoft.com/office/drawing/2014/main" val="114997109"/>
                    </a:ext>
                  </a:extLst>
                </a:gridCol>
                <a:gridCol w="879506">
                  <a:extLst>
                    <a:ext uri="{9D8B030D-6E8A-4147-A177-3AD203B41FA5}">
                      <a16:colId xmlns:a16="http://schemas.microsoft.com/office/drawing/2014/main" val="660957685"/>
                    </a:ext>
                  </a:extLst>
                </a:gridCol>
                <a:gridCol w="879506">
                  <a:extLst>
                    <a:ext uri="{9D8B030D-6E8A-4147-A177-3AD203B41FA5}">
                      <a16:colId xmlns:a16="http://schemas.microsoft.com/office/drawing/2014/main" val="3143571311"/>
                    </a:ext>
                  </a:extLst>
                </a:gridCol>
                <a:gridCol w="879506">
                  <a:extLst>
                    <a:ext uri="{9D8B030D-6E8A-4147-A177-3AD203B41FA5}">
                      <a16:colId xmlns:a16="http://schemas.microsoft.com/office/drawing/2014/main" val="3553340576"/>
                    </a:ext>
                  </a:extLst>
                </a:gridCol>
                <a:gridCol w="965644">
                  <a:extLst>
                    <a:ext uri="{9D8B030D-6E8A-4147-A177-3AD203B41FA5}">
                      <a16:colId xmlns:a16="http://schemas.microsoft.com/office/drawing/2014/main" val="2488725081"/>
                    </a:ext>
                  </a:extLst>
                </a:gridCol>
              </a:tblGrid>
              <a:tr h="529812">
                <a:tc>
                  <a:txBody>
                    <a:bodyPr/>
                    <a:lstStyle/>
                    <a:p>
                      <a:endParaRPr lang="en-ZA" sz="11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2022/23 (Q1)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2021/22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2020/21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2019/20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2018/19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2017/18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2016/17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2015/16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800"/>
                        </a:spcAft>
                      </a:pPr>
                      <a:r>
                        <a:rPr lang="en-ZA"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2014/15 R'000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288483723"/>
                  </a:ext>
                </a:extLst>
              </a:tr>
              <a:tr h="379756">
                <a:tc>
                  <a:txBody>
                    <a:bodyPr/>
                    <a:lstStyle/>
                    <a:p>
                      <a:pP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WTE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7 102 949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7 082 046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7 909 028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7 729 033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7 357 423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4 897 031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330 221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325 875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655 324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5417416"/>
                  </a:ext>
                </a:extLst>
              </a:tr>
              <a:tr h="344168">
                <a:tc>
                  <a:txBody>
                    <a:bodyPr/>
                    <a:lstStyle/>
                    <a:p>
                      <a:pP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Main Account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9 459 330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9 459 106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9 903 612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9 632 942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9 285 547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6 156 025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4 179 070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2 493 172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330 162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610768"/>
                  </a:ext>
                </a:extLst>
              </a:tr>
              <a:tr h="379756">
                <a:tc>
                  <a:txBody>
                    <a:bodyPr/>
                    <a:lstStyle/>
                    <a:p>
                      <a:pPr>
                        <a:lnSpc>
                          <a:spcPct val="107000"/>
                        </a:lnSpc>
                        <a:spcAft>
                          <a:spcPts val="80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Total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16 562 279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16 541 152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17 812 640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17 361 975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16 642 970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11 053 056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4 509 291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2 819 047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985 486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636586"/>
                  </a:ext>
                </a:extLst>
              </a:tr>
            </a:tbl>
          </a:graphicData>
        </a:graphic>
      </p:graphicFrame>
    </p:spTree>
    <p:extLst>
      <p:ext uri="{BB962C8B-B14F-4D97-AF65-F5344CB8AC3E}">
        <p14:creationId xmlns:p14="http://schemas.microsoft.com/office/powerpoint/2010/main" val="160443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A323-B9C4-48D6-BEF3-0D796D9FA14C}"/>
              </a:ext>
            </a:extLst>
          </p:cNvPr>
          <p:cNvSpPr>
            <a:spLocks noGrp="1"/>
          </p:cNvSpPr>
          <p:nvPr>
            <p:ph type="title"/>
          </p:nvPr>
        </p:nvSpPr>
        <p:spPr>
          <a:xfrm>
            <a:off x="1" y="-46898"/>
            <a:ext cx="9144000" cy="490518"/>
          </a:xfrm>
        </p:spPr>
        <p:txBody>
          <a:bodyPr/>
          <a:lstStyle/>
          <a:p>
            <a:r>
              <a:rPr lang="en-ZA" b="1" dirty="0"/>
              <a:t>Quarter 1 comparison of non-financial and financial performance</a:t>
            </a:r>
          </a:p>
        </p:txBody>
      </p:sp>
      <p:graphicFrame>
        <p:nvGraphicFramePr>
          <p:cNvPr id="5" name="Table 5">
            <a:extLst>
              <a:ext uri="{FF2B5EF4-FFF2-40B4-BE49-F238E27FC236}">
                <a16:creationId xmlns:a16="http://schemas.microsoft.com/office/drawing/2014/main" id="{9B7B1F77-DE68-4833-9BD2-E04525D250AA}"/>
              </a:ext>
            </a:extLst>
          </p:cNvPr>
          <p:cNvGraphicFramePr>
            <a:graphicFrameLocks noGrp="1"/>
          </p:cNvGraphicFramePr>
          <p:nvPr>
            <p:ph idx="1"/>
            <p:extLst>
              <p:ext uri="{D42A27DB-BD31-4B8C-83A1-F6EECF244321}">
                <p14:modId xmlns:p14="http://schemas.microsoft.com/office/powerpoint/2010/main" val="305829981"/>
              </p:ext>
            </p:extLst>
          </p:nvPr>
        </p:nvGraphicFramePr>
        <p:xfrm>
          <a:off x="238760" y="880413"/>
          <a:ext cx="8752840" cy="4390087"/>
        </p:xfrm>
        <a:graphic>
          <a:graphicData uri="http://schemas.openxmlformats.org/drawingml/2006/table">
            <a:tbl>
              <a:tblPr firstRow="1" bandRow="1">
                <a:tableStyleId>{F5AB1C69-6EDB-4FF4-983F-18BD219EF322}</a:tableStyleId>
              </a:tblPr>
              <a:tblGrid>
                <a:gridCol w="317344">
                  <a:extLst>
                    <a:ext uri="{9D8B030D-6E8A-4147-A177-3AD203B41FA5}">
                      <a16:colId xmlns:a16="http://schemas.microsoft.com/office/drawing/2014/main" val="3606938646"/>
                    </a:ext>
                  </a:extLst>
                </a:gridCol>
                <a:gridCol w="1161177">
                  <a:extLst>
                    <a:ext uri="{9D8B030D-6E8A-4147-A177-3AD203B41FA5}">
                      <a16:colId xmlns:a16="http://schemas.microsoft.com/office/drawing/2014/main" val="3522811788"/>
                    </a:ext>
                  </a:extLst>
                </a:gridCol>
                <a:gridCol w="1143389">
                  <a:extLst>
                    <a:ext uri="{9D8B030D-6E8A-4147-A177-3AD203B41FA5}">
                      <a16:colId xmlns:a16="http://schemas.microsoft.com/office/drawing/2014/main" val="3765448315"/>
                    </a:ext>
                  </a:extLst>
                </a:gridCol>
                <a:gridCol w="867398">
                  <a:extLst>
                    <a:ext uri="{9D8B030D-6E8A-4147-A177-3AD203B41FA5}">
                      <a16:colId xmlns:a16="http://schemas.microsoft.com/office/drawing/2014/main" val="1021242158"/>
                    </a:ext>
                  </a:extLst>
                </a:gridCol>
                <a:gridCol w="5263532">
                  <a:extLst>
                    <a:ext uri="{9D8B030D-6E8A-4147-A177-3AD203B41FA5}">
                      <a16:colId xmlns:a16="http://schemas.microsoft.com/office/drawing/2014/main" val="2163604641"/>
                    </a:ext>
                  </a:extLst>
                </a:gridCol>
              </a:tblGrid>
              <a:tr h="385247">
                <a:tc gridSpan="2">
                  <a:txBody>
                    <a:bodyPr/>
                    <a:lstStyle/>
                    <a:p>
                      <a:r>
                        <a:rPr lang="en-ZA" sz="1200" dirty="0">
                          <a:latin typeface="Arial" panose="020B0604020202020204" pitchFamily="34" charset="0"/>
                          <a:cs typeface="Arial" panose="020B0604020202020204" pitchFamily="34" charset="0"/>
                        </a:rPr>
                        <a:t>Programme</a:t>
                      </a:r>
                    </a:p>
                  </a:txBody>
                  <a:tcPr/>
                </a:tc>
                <a:tc hMerge="1">
                  <a:txBody>
                    <a:bodyPr/>
                    <a:lstStyle/>
                    <a:p>
                      <a:r>
                        <a:rPr lang="en-ZA" sz="1400" dirty="0">
                          <a:latin typeface="Arial" panose="020B0604020202020204" pitchFamily="34" charset="0"/>
                          <a:cs typeface="Arial" panose="020B0604020202020204" pitchFamily="34" charset="0"/>
                        </a:rPr>
                        <a:t>Programme</a:t>
                      </a:r>
                    </a:p>
                  </a:txBody>
                  <a:tcPr/>
                </a:tc>
                <a:tc>
                  <a:txBody>
                    <a:bodyPr/>
                    <a:lstStyle/>
                    <a:p>
                      <a:pPr marL="0" marR="0" lvl="0" indent="0" algn="l" defTabSz="422041" rtl="0" eaLnBrk="1" fontAlgn="auto" latinLnBrk="0" hangingPunct="1">
                        <a:lnSpc>
                          <a:spcPct val="100000"/>
                        </a:lnSpc>
                        <a:spcBef>
                          <a:spcPts val="0"/>
                        </a:spcBef>
                        <a:spcAft>
                          <a:spcPts val="0"/>
                        </a:spcAft>
                        <a:buClrTx/>
                        <a:buSzTx/>
                        <a:buFontTx/>
                        <a:buNone/>
                        <a:tabLst/>
                        <a:defRPr/>
                      </a:pPr>
                      <a:r>
                        <a:rPr lang="en-ZA" sz="1200" dirty="0">
                          <a:latin typeface="Arial" panose="020B0604020202020204" pitchFamily="34" charset="0"/>
                          <a:cs typeface="Arial" panose="020B0604020202020204" pitchFamily="34" charset="0"/>
                        </a:rPr>
                        <a:t>% actual achievement</a:t>
                      </a:r>
                    </a:p>
                  </a:txBody>
                  <a:tcPr/>
                </a:tc>
                <a:tc>
                  <a:txBody>
                    <a:bodyPr/>
                    <a:lstStyle/>
                    <a:p>
                      <a:pPr marL="0" marR="0" lvl="0" indent="0" algn="l" defTabSz="422041" rtl="0" eaLnBrk="1" fontAlgn="auto" latinLnBrk="0" hangingPunct="1">
                        <a:lnSpc>
                          <a:spcPct val="100000"/>
                        </a:lnSpc>
                        <a:spcBef>
                          <a:spcPts val="0"/>
                        </a:spcBef>
                        <a:spcAft>
                          <a:spcPts val="0"/>
                        </a:spcAft>
                        <a:buClrTx/>
                        <a:buSzTx/>
                        <a:buFontTx/>
                        <a:buNone/>
                        <a:tabLst/>
                        <a:defRPr/>
                      </a:pPr>
                      <a:r>
                        <a:rPr lang="en-ZA" sz="1200" dirty="0">
                          <a:latin typeface="Arial" panose="020B0604020202020204" pitchFamily="34" charset="0"/>
                          <a:cs typeface="Arial" panose="020B0604020202020204" pitchFamily="34" charset="0"/>
                        </a:rPr>
                        <a:t>% budget spent</a:t>
                      </a:r>
                    </a:p>
                  </a:txBody>
                  <a:tcPr/>
                </a:tc>
                <a:tc>
                  <a:txBody>
                    <a:bodyPr/>
                    <a:lstStyle/>
                    <a:p>
                      <a:r>
                        <a:rPr lang="en-ZA" sz="1200" dirty="0">
                          <a:latin typeface="Arial" panose="020B0604020202020204" pitchFamily="34" charset="0"/>
                          <a:cs typeface="Arial" panose="020B0604020202020204" pitchFamily="34" charset="0"/>
                        </a:rPr>
                        <a:t>Areas of under performance</a:t>
                      </a:r>
                    </a:p>
                  </a:txBody>
                  <a:tcPr/>
                </a:tc>
                <a:extLst>
                  <a:ext uri="{0D108BD9-81ED-4DB2-BD59-A6C34878D82A}">
                    <a16:rowId xmlns:a16="http://schemas.microsoft.com/office/drawing/2014/main" val="258406453"/>
                  </a:ext>
                </a:extLst>
              </a:tr>
              <a:tr h="516587">
                <a:tc>
                  <a:txBody>
                    <a:bodyPr/>
                    <a:lstStyle/>
                    <a:p>
                      <a:r>
                        <a:rPr lang="en-ZA" sz="1200" dirty="0">
                          <a:latin typeface="Arial" panose="020B0604020202020204" pitchFamily="34" charset="0"/>
                          <a:cs typeface="Arial" panose="020B0604020202020204" pitchFamily="34" charset="0"/>
                        </a:rPr>
                        <a:t>1</a:t>
                      </a:r>
                    </a:p>
                  </a:txBody>
                  <a:tcPr/>
                </a:tc>
                <a:tc>
                  <a:txBody>
                    <a:bodyPr/>
                    <a:lstStyle/>
                    <a:p>
                      <a:r>
                        <a:rPr lang="en-ZA" sz="1200" dirty="0">
                          <a:latin typeface="Arial" panose="020B0604020202020204" pitchFamily="34" charset="0"/>
                          <a:cs typeface="Arial" panose="020B0604020202020204" pitchFamily="34" charset="0"/>
                        </a:rPr>
                        <a:t>Administration</a:t>
                      </a:r>
                    </a:p>
                  </a:txBody>
                  <a:tcPr/>
                </a:tc>
                <a:tc>
                  <a:txBody>
                    <a:bodyPr/>
                    <a:lstStyle/>
                    <a:p>
                      <a:pPr algn="ctr"/>
                      <a:r>
                        <a:rPr lang="en-ZA" sz="1200" dirty="0">
                          <a:solidFill>
                            <a:schemeClr val="tx1"/>
                          </a:solidFill>
                          <a:latin typeface="Arial" panose="020B0604020202020204" pitchFamily="34" charset="0"/>
                          <a:cs typeface="Arial" panose="020B0604020202020204" pitchFamily="34" charset="0"/>
                        </a:rPr>
                        <a:t>81%</a:t>
                      </a:r>
                    </a:p>
                  </a:txBody>
                  <a:tcPr/>
                </a:tc>
                <a:tc>
                  <a:txBody>
                    <a:bodyPr/>
                    <a:lstStyle/>
                    <a:p>
                      <a:pPr algn="ctr"/>
                      <a:r>
                        <a:rPr lang="en-ZA" sz="1200" dirty="0">
                          <a:solidFill>
                            <a:schemeClr val="tx1"/>
                          </a:solidFill>
                          <a:latin typeface="Arial" panose="020B0604020202020204" pitchFamily="34" charset="0"/>
                          <a:cs typeface="Arial" panose="020B0604020202020204" pitchFamily="34" charset="0"/>
                        </a:rPr>
                        <a:t>19%</a:t>
                      </a:r>
                    </a:p>
                  </a:txBody>
                  <a:tcPr/>
                </a:tc>
                <a:tc>
                  <a:txBody>
                    <a:bodyPr/>
                    <a:lstStyle/>
                    <a:p>
                      <a:pPr marL="285750" indent="-285750">
                        <a:buFont typeface="Arial" panose="020B0604020202020204" pitchFamily="34" charset="0"/>
                        <a:buChar char="•"/>
                      </a:pPr>
                      <a:r>
                        <a:rPr lang="en-ZA" sz="1200" dirty="0">
                          <a:solidFill>
                            <a:schemeClr val="tx1"/>
                          </a:solidFill>
                          <a:latin typeface="Arial" panose="020B0604020202020204" pitchFamily="34" charset="0"/>
                          <a:cs typeface="Arial" panose="020B0604020202020204" pitchFamily="34" charset="0"/>
                        </a:rPr>
                        <a:t>Implementation of the risk management plan</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a:solidFill>
                            <a:schemeClr val="tx1"/>
                          </a:solidFill>
                          <a:latin typeface="Arial" panose="020B0604020202020204" pitchFamily="34" charset="0"/>
                          <a:cs typeface="Arial" panose="020B0604020202020204" pitchFamily="34" charset="0"/>
                        </a:rPr>
                        <a:t>Expenditure on annual budget</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dirty="0">
                          <a:solidFill>
                            <a:schemeClr val="tx1"/>
                          </a:solidFill>
                          <a:latin typeface="Arial" panose="020B0604020202020204" pitchFamily="34" charset="0"/>
                          <a:cs typeface="Arial" panose="020B0604020202020204" pitchFamily="34" charset="0"/>
                        </a:rPr>
                        <a:t>Reduction of debtor days</a:t>
                      </a:r>
                    </a:p>
                  </a:txBody>
                  <a:tcPr/>
                </a:tc>
                <a:extLst>
                  <a:ext uri="{0D108BD9-81ED-4DB2-BD59-A6C34878D82A}">
                    <a16:rowId xmlns:a16="http://schemas.microsoft.com/office/drawing/2014/main" val="3673293589"/>
                  </a:ext>
                </a:extLst>
              </a:tr>
              <a:tr h="1794207">
                <a:tc>
                  <a:txBody>
                    <a:bodyPr/>
                    <a:lstStyle/>
                    <a:p>
                      <a:r>
                        <a:rPr lang="en-ZA" sz="1200" dirty="0">
                          <a:latin typeface="Arial" panose="020B0604020202020204" pitchFamily="34" charset="0"/>
                          <a:cs typeface="Arial" panose="020B0604020202020204" pitchFamily="34" charset="0"/>
                        </a:rPr>
                        <a:t>2</a:t>
                      </a:r>
                    </a:p>
                  </a:txBody>
                  <a:tcPr/>
                </a:tc>
                <a:tc>
                  <a:txBody>
                    <a:bodyPr/>
                    <a:lstStyle/>
                    <a:p>
                      <a:r>
                        <a:rPr lang="en-ZA" sz="1200" dirty="0">
                          <a:latin typeface="Arial" panose="020B0604020202020204" pitchFamily="34" charset="0"/>
                          <a:cs typeface="Arial" panose="020B0604020202020204" pitchFamily="34" charset="0"/>
                        </a:rPr>
                        <a:t>Water Resources Management</a:t>
                      </a:r>
                    </a:p>
                  </a:txBody>
                  <a:tcPr/>
                </a:tc>
                <a:tc>
                  <a:txBody>
                    <a:bodyPr/>
                    <a:lstStyle/>
                    <a:p>
                      <a:pPr algn="ctr"/>
                      <a:r>
                        <a:rPr lang="en-ZA" sz="1200" dirty="0">
                          <a:solidFill>
                            <a:schemeClr val="tx1"/>
                          </a:solidFill>
                          <a:latin typeface="Arial" panose="020B0604020202020204" pitchFamily="34" charset="0"/>
                          <a:cs typeface="Arial" panose="020B0604020202020204" pitchFamily="34" charset="0"/>
                        </a:rPr>
                        <a:t>77%</a:t>
                      </a:r>
                    </a:p>
                  </a:txBody>
                  <a:tcPr/>
                </a:tc>
                <a:tc>
                  <a:txBody>
                    <a:bodyPr/>
                    <a:lstStyle/>
                    <a:p>
                      <a:pPr algn="ctr"/>
                      <a:r>
                        <a:rPr lang="en-ZA" sz="1200" dirty="0">
                          <a:solidFill>
                            <a:schemeClr val="tx1"/>
                          </a:solidFill>
                          <a:latin typeface="Arial" panose="020B0604020202020204" pitchFamily="34" charset="0"/>
                          <a:cs typeface="Arial" panose="020B0604020202020204" pitchFamily="34" charset="0"/>
                        </a:rPr>
                        <a:t>39%</a:t>
                      </a:r>
                    </a:p>
                  </a:txBody>
                  <a:tcPr/>
                </a:tc>
                <a:tc>
                  <a:txBody>
                    <a:bodyPr/>
                    <a:lstStyle/>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Arial" panose="020B0604020202020204" pitchFamily="34" charset="0"/>
                          <a:ea typeface="+mn-ea"/>
                          <a:cs typeface="Arial" panose="020B0604020202020204" pitchFamily="34" charset="0"/>
                        </a:rPr>
                        <a:t>Cabinet approval of the National Water Amendment Bill</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National Water Resources Strategy -3 gazette </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National Water Resources Infrastructure Agency Cabinet approval</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Arial" panose="020B0604020202020204" pitchFamily="34" charset="0"/>
                          <a:ea typeface="+mn-ea"/>
                          <a:cs typeface="Arial" panose="020B0604020202020204" pitchFamily="34" charset="0"/>
                        </a:rPr>
                        <a:t>Conveyance systems rehabilitation </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Arial" panose="020B0604020202020204" pitchFamily="34" charset="0"/>
                          <a:ea typeface="+mn-ea"/>
                          <a:cs typeface="Arial" panose="020B0604020202020204" pitchFamily="34" charset="0"/>
                        </a:rPr>
                        <a:t>Creation of job opportunities through implementing O &amp; M projects</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Arial" panose="020B0604020202020204" pitchFamily="34" charset="0"/>
                          <a:ea typeface="+mn-ea"/>
                          <a:cs typeface="Arial" panose="020B0604020202020204" pitchFamily="34" charset="0"/>
                        </a:rPr>
                        <a:t>Raw water charges consultations</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Arial" panose="020B0604020202020204" pitchFamily="34" charset="0"/>
                          <a:ea typeface="+mn-ea"/>
                          <a:cs typeface="Arial" panose="020B0604020202020204" pitchFamily="34" charset="0"/>
                        </a:rPr>
                        <a:t>Draft regulation for water allocation reform </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Arial" panose="020B0604020202020204" pitchFamily="34" charset="0"/>
                          <a:ea typeface="+mn-ea"/>
                          <a:cs typeface="Arial" panose="020B0604020202020204" pitchFamily="34" charset="0"/>
                        </a:rPr>
                        <a:t>Stakeholder consultation on the water economic regulator</a:t>
                      </a:r>
                    </a:p>
                    <a:p>
                      <a:pPr marL="285750" marR="0" lvl="0" indent="-285750" algn="l"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Arial" panose="020B0604020202020204" pitchFamily="34" charset="0"/>
                          <a:ea typeface="+mn-ea"/>
                          <a:cs typeface="Arial" panose="020B0604020202020204" pitchFamily="34" charset="0"/>
                        </a:rPr>
                        <a:t>Water users monitored for compliance </a:t>
                      </a:r>
                    </a:p>
                  </a:txBody>
                  <a:tcPr/>
                </a:tc>
                <a:extLst>
                  <a:ext uri="{0D108BD9-81ED-4DB2-BD59-A6C34878D82A}">
                    <a16:rowId xmlns:a16="http://schemas.microsoft.com/office/drawing/2014/main" val="602867472"/>
                  </a:ext>
                </a:extLst>
              </a:tr>
              <a:tr h="1041400">
                <a:tc>
                  <a:txBody>
                    <a:bodyPr/>
                    <a:lstStyle/>
                    <a:p>
                      <a:r>
                        <a:rPr lang="en-ZA" sz="1200" dirty="0">
                          <a:latin typeface="Arial" panose="020B0604020202020204" pitchFamily="34" charset="0"/>
                          <a:cs typeface="Arial" panose="020B0604020202020204" pitchFamily="34" charset="0"/>
                        </a:rPr>
                        <a:t>3</a:t>
                      </a:r>
                    </a:p>
                  </a:txBody>
                  <a:tcPr/>
                </a:tc>
                <a:tc>
                  <a:txBody>
                    <a:bodyPr/>
                    <a:lstStyle/>
                    <a:p>
                      <a:r>
                        <a:rPr lang="en-ZA" sz="1200" dirty="0">
                          <a:latin typeface="Arial" panose="020B0604020202020204" pitchFamily="34" charset="0"/>
                          <a:cs typeface="Arial" panose="020B0604020202020204" pitchFamily="34" charset="0"/>
                        </a:rPr>
                        <a:t>Water Services Management</a:t>
                      </a:r>
                    </a:p>
                  </a:txBody>
                  <a:tcPr/>
                </a:tc>
                <a:tc>
                  <a:txBody>
                    <a:bodyPr/>
                    <a:lstStyle/>
                    <a:p>
                      <a:pPr algn="ctr"/>
                      <a:r>
                        <a:rPr lang="en-ZA" sz="1200" dirty="0">
                          <a:solidFill>
                            <a:schemeClr val="tx1"/>
                          </a:solidFill>
                          <a:latin typeface="Arial" panose="020B0604020202020204" pitchFamily="34" charset="0"/>
                          <a:cs typeface="Arial" panose="020B0604020202020204" pitchFamily="34" charset="0"/>
                        </a:rPr>
                        <a:t>80%</a:t>
                      </a:r>
                    </a:p>
                  </a:txBody>
                  <a:tcPr/>
                </a:tc>
                <a:tc>
                  <a:txBody>
                    <a:bodyPr/>
                    <a:lstStyle/>
                    <a:p>
                      <a:pPr algn="ctr"/>
                      <a:r>
                        <a:rPr lang="en-ZA" sz="1200" dirty="0">
                          <a:solidFill>
                            <a:schemeClr val="tx1"/>
                          </a:solidFill>
                          <a:latin typeface="Arial" panose="020B0604020202020204" pitchFamily="34" charset="0"/>
                          <a:cs typeface="Arial" panose="020B0604020202020204" pitchFamily="34" charset="0"/>
                        </a:rPr>
                        <a:t>4%</a:t>
                      </a:r>
                    </a:p>
                  </a:txBody>
                  <a:tcPr/>
                </a:tc>
                <a:tc>
                  <a:txBody>
                    <a:bodyPr/>
                    <a:lstStyle/>
                    <a:p>
                      <a:pPr marL="285750" indent="-285750">
                        <a:buFont typeface="Arial" panose="020B0604020202020204" pitchFamily="34" charset="0"/>
                        <a:buChar char="•"/>
                      </a:pPr>
                      <a:r>
                        <a:rPr lang="en-ZA" sz="1200" dirty="0">
                          <a:solidFill>
                            <a:schemeClr val="tx1"/>
                          </a:solidFill>
                          <a:latin typeface="Arial" panose="020B0604020202020204" pitchFamily="34" charset="0"/>
                          <a:cs typeface="Arial" panose="020B0604020202020204" pitchFamily="34" charset="0"/>
                        </a:rPr>
                        <a:t>Updating the 9 provincial sanitation situational analysis </a:t>
                      </a:r>
                    </a:p>
                    <a:p>
                      <a:pPr marL="285750" indent="-285750">
                        <a:buFont typeface="Arial" panose="020B0604020202020204" pitchFamily="34" charset="0"/>
                        <a:buChar char="•"/>
                      </a:pPr>
                      <a:r>
                        <a:rPr lang="en-ZA" sz="1200" dirty="0">
                          <a:solidFill>
                            <a:schemeClr val="tx1"/>
                          </a:solidFill>
                          <a:latin typeface="Arial" panose="020B0604020202020204" pitchFamily="34" charset="0"/>
                          <a:cs typeface="Arial" panose="020B0604020202020204" pitchFamily="34" charset="0"/>
                        </a:rPr>
                        <a:t>Regional bulk infrastructure project phases under construction (mega and large)</a:t>
                      </a:r>
                    </a:p>
                    <a:p>
                      <a:pPr marL="285750" indent="-285750">
                        <a:buFont typeface="Arial" panose="020B0604020202020204"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Cabinet approval of the </a:t>
                      </a:r>
                      <a:r>
                        <a:rPr lang="en-ZA" sz="1200" dirty="0">
                          <a:solidFill>
                            <a:schemeClr val="tx1"/>
                          </a:solidFill>
                          <a:latin typeface="Arial" panose="020B0604020202020204" pitchFamily="34" charset="0"/>
                          <a:cs typeface="Arial" panose="020B0604020202020204" pitchFamily="34" charset="0"/>
                        </a:rPr>
                        <a:t>Water Services Amendment Bill</a:t>
                      </a:r>
                    </a:p>
                    <a:p>
                      <a:pPr marL="285750" indent="-285750">
                        <a:buFont typeface="Arial" panose="020B0604020202020204" pitchFamily="34" charset="0"/>
                        <a:buChar char="•"/>
                      </a:pPr>
                      <a:r>
                        <a:rPr lang="en-ZA" sz="1200" dirty="0">
                          <a:solidFill>
                            <a:schemeClr val="tx1"/>
                          </a:solidFill>
                          <a:latin typeface="Arial" panose="020B0604020202020204" pitchFamily="34" charset="0"/>
                          <a:cs typeface="Arial" panose="020B0604020202020204" pitchFamily="34" charset="0"/>
                        </a:rPr>
                        <a:t>Evaluation of water boards performance against performance plans</a:t>
                      </a:r>
                    </a:p>
                  </a:txBody>
                  <a:tcPr/>
                </a:tc>
                <a:extLst>
                  <a:ext uri="{0D108BD9-81ED-4DB2-BD59-A6C34878D82A}">
                    <a16:rowId xmlns:a16="http://schemas.microsoft.com/office/drawing/2014/main" val="433607155"/>
                  </a:ext>
                </a:extLst>
              </a:tr>
              <a:tr h="231148">
                <a:tc gridSpan="2">
                  <a:txBody>
                    <a:bodyPr/>
                    <a:lstStyle/>
                    <a:p>
                      <a:r>
                        <a:rPr lang="en-ZA" sz="1200" b="1" dirty="0">
                          <a:latin typeface="Arial" panose="020B0604020202020204" pitchFamily="34" charset="0"/>
                          <a:cs typeface="Arial" panose="020B0604020202020204" pitchFamily="34" charset="0"/>
                        </a:rPr>
                        <a:t>Total</a:t>
                      </a:r>
                    </a:p>
                  </a:txBody>
                  <a:tcPr/>
                </a:tc>
                <a:tc hMerge="1">
                  <a:txBody>
                    <a:bodyPr/>
                    <a:lstStyle/>
                    <a:p>
                      <a:endParaRPr lang="en-ZA" sz="1300" dirty="0">
                        <a:latin typeface="Arial" panose="020B0604020202020204" pitchFamily="34" charset="0"/>
                        <a:cs typeface="Arial" panose="020B0604020202020204" pitchFamily="34" charset="0"/>
                      </a:endParaRP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78%</a:t>
                      </a:r>
                    </a:p>
                  </a:txBody>
                  <a:tcPr/>
                </a:tc>
                <a:tc>
                  <a:txBody>
                    <a:bodyPr/>
                    <a:lstStyle/>
                    <a:p>
                      <a:pPr algn="ctr"/>
                      <a:r>
                        <a:rPr lang="en-ZA" sz="1200" b="1" dirty="0">
                          <a:solidFill>
                            <a:schemeClr val="tx1"/>
                          </a:solidFill>
                          <a:latin typeface="Arial" panose="020B0604020202020204" pitchFamily="34" charset="0"/>
                          <a:cs typeface="Arial" panose="020B0604020202020204" pitchFamily="34" charset="0"/>
                        </a:rPr>
                        <a:t>13%</a:t>
                      </a:r>
                    </a:p>
                  </a:txBody>
                  <a:tcPr/>
                </a:tc>
                <a:tc>
                  <a:txBody>
                    <a:bodyPr/>
                    <a:lstStyle/>
                    <a:p>
                      <a:pPr marL="0" indent="0">
                        <a:buFont typeface="Arial" panose="020B0604020202020204" pitchFamily="34" charset="0"/>
                        <a:buNone/>
                      </a:pP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548039"/>
                  </a:ext>
                </a:extLst>
              </a:tr>
            </a:tbl>
          </a:graphicData>
        </a:graphic>
      </p:graphicFrame>
      <p:sp>
        <p:nvSpPr>
          <p:cNvPr id="4" name="Slide Number Placeholder 3">
            <a:extLst>
              <a:ext uri="{FF2B5EF4-FFF2-40B4-BE49-F238E27FC236}">
                <a16:creationId xmlns:a16="http://schemas.microsoft.com/office/drawing/2014/main" id="{FCAB28B4-3257-48AF-9F38-7B8730996ABF}"/>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a:t>
            </a:fld>
            <a:endParaRPr lang="en-US" altLang="en-US" dirty="0">
              <a:solidFill>
                <a:prstClr val="black"/>
              </a:solidFill>
              <a:ea typeface="+mn-ea"/>
            </a:endParaRPr>
          </a:p>
        </p:txBody>
      </p:sp>
    </p:spTree>
    <p:extLst>
      <p:ext uri="{BB962C8B-B14F-4D97-AF65-F5344CB8AC3E}">
        <p14:creationId xmlns:p14="http://schemas.microsoft.com/office/powerpoint/2010/main" val="31652736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fld id="{2CCE0A75-9371-4C25-90ED-378BF618ADEB}" type="slidenum">
              <a:rPr kumimoji="0" lang="en-US" sz="1400" b="0" i="0" u="none" strike="noStrike" kern="1200" cap="none" spc="0" normalizeH="0" baseline="0" noProof="0">
                <a:ln>
                  <a:noFill/>
                </a:ln>
                <a:solidFill>
                  <a:prstClr val="black"/>
                </a:solidFill>
                <a:effectLst/>
                <a:uLnTx/>
                <a:uFillTx/>
                <a:latin typeface="Arial" pitchFamily="34" charset="0"/>
                <a:ea typeface="Calibri" panose="020F0502020204030204" pitchFamily="34" charset="0"/>
                <a:cs typeface="Arial" panose="020B0604020202020204" pitchFamily="34" charset="0"/>
              </a:rPr>
              <a:pPr marL="0" marR="0" lvl="0" indent="0" algn="ctr" defTabSz="457200" rtl="0" eaLnBrk="1" fontAlgn="base" latinLnBrk="0" hangingPunct="1">
                <a:lnSpc>
                  <a:spcPct val="100000"/>
                </a:lnSpc>
                <a:spcBef>
                  <a:spcPct val="0"/>
                </a:spcBef>
                <a:spcAft>
                  <a:spcPct val="0"/>
                </a:spcAft>
                <a:buClrTx/>
                <a:buSzTx/>
                <a:buFontTx/>
                <a:buNone/>
                <a:tabLst/>
                <a:defRPr/>
              </a:pPr>
              <a:t>60</a:t>
            </a:fld>
            <a:endParaRPr kumimoji="0" lang="en-US" sz="1400" b="0" i="0" u="none" strike="noStrike" kern="1200" cap="none" spc="0" normalizeH="0" baseline="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endParaRPr>
          </a:p>
        </p:txBody>
      </p:sp>
      <p:sp>
        <p:nvSpPr>
          <p:cNvPr id="3" name="TextBox 2"/>
          <p:cNvSpPr txBox="1"/>
          <p:nvPr/>
        </p:nvSpPr>
        <p:spPr>
          <a:xfrm>
            <a:off x="701795" y="161994"/>
            <a:ext cx="8315206" cy="430887"/>
          </a:xfrm>
          <a:prstGeom prst="rect">
            <a:avLst/>
          </a:prstGeom>
          <a:noFill/>
        </p:spPr>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2200" b="1" i="0" u="none" strike="noStrike" kern="1200" cap="none" spc="0" normalizeH="0" baseline="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rPr>
              <a:t>Preventative measures against fraud and corruption</a:t>
            </a:r>
            <a:endParaRPr kumimoji="0" lang="en-ZA" sz="2200" b="1" i="0" u="none" strike="noStrike" kern="1200" cap="none" spc="0" normalizeH="0" baseline="0" noProof="0" dirty="0">
              <a:ln>
                <a:noFill/>
              </a:ln>
              <a:solidFill>
                <a:prstClr val="black"/>
              </a:solidFill>
              <a:effectLst/>
              <a:uLnTx/>
              <a:uFillTx/>
              <a:cs typeface="Arial" panose="020B0604020202020204" pitchFamily="34" charset="0"/>
            </a:endParaRPr>
          </a:p>
        </p:txBody>
      </p:sp>
      <p:sp>
        <p:nvSpPr>
          <p:cNvPr id="4" name="Rectangle 3"/>
          <p:cNvSpPr/>
          <p:nvPr/>
        </p:nvSpPr>
        <p:spPr>
          <a:xfrm>
            <a:off x="310101" y="731520"/>
            <a:ext cx="8706900" cy="5314275"/>
          </a:xfrm>
          <a:prstGeom prst="rect">
            <a:avLst/>
          </a:prstGeom>
        </p:spPr>
        <p:txBody>
          <a:bodyPr wrap="square">
            <a:spAutoFit/>
          </a:bodyPr>
          <a:lstStyle/>
          <a:p>
            <a:pPr marL="182563" marR="0" lvl="0" indent="-182563" algn="just" defTabSz="457200" rtl="0" eaLnBrk="1" fontAlgn="base" latinLnBrk="0" hangingPunct="1">
              <a:lnSpc>
                <a:spcPct val="100000"/>
              </a:lnSpc>
              <a:spcBef>
                <a:spcPct val="0"/>
              </a:spcBef>
              <a:spcAft>
                <a:spcPts val="60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rPr>
              <a:t>The </a:t>
            </a:r>
            <a:r>
              <a:rPr kumimoji="0" lang="en-ZA" sz="1600" b="0" i="0" u="none" strike="noStrike" kern="1200" cap="none" spc="0" normalizeH="0" baseline="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rPr>
              <a:t>Department is</a:t>
            </a:r>
            <a:r>
              <a:rPr kumimoji="0" lang="en-ZA" sz="1600" b="0" i="0" u="none" strike="noStrike" kern="1200" cap="none" spc="0" normalizeH="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rPr>
              <a:t> implementing a turnaround and financial recovery plan which incorporates stabilisation of the Department (Leadership, ethics and organisational culture, staff training and development), improvement of systems of internal controls, preventative measures against fraud and corruption</a:t>
            </a:r>
            <a:endParaRPr kumimoji="0" lang="en-ZA" sz="1600" b="0" i="0" u="none" strike="noStrike" kern="1200" cap="none" spc="0" normalizeH="0" baseline="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endParaRPr>
          </a:p>
          <a:p>
            <a:pPr marL="182563" indent="-182563" algn="just">
              <a:spcBef>
                <a:spcPts val="0"/>
              </a:spcBef>
              <a:spcAft>
                <a:spcPts val="1000"/>
              </a:spcAft>
              <a:buFont typeface="Arial" panose="020B0604020202020204" pitchFamily="34" charset="0"/>
              <a:buChar char="•"/>
            </a:pPr>
            <a:r>
              <a:rPr lang="en-ZA" sz="1600" dirty="0">
                <a:solidFill>
                  <a:prstClr val="black"/>
                </a:solidFill>
                <a:cs typeface="Arial" panose="020B0604020202020204" pitchFamily="34" charset="0"/>
              </a:rPr>
              <a:t>Trend analysis of improper expenditure is reflecting a decline in incidents of </a:t>
            </a:r>
            <a:r>
              <a:rPr lang="en-US" sz="1600" dirty="0"/>
              <a:t>irregular, fruitless and wasteful expenditure</a:t>
            </a:r>
          </a:p>
          <a:p>
            <a:pPr marL="182563" indent="-182563" algn="just">
              <a:spcBef>
                <a:spcPts val="0"/>
              </a:spcBef>
              <a:spcAft>
                <a:spcPts val="1000"/>
              </a:spcAft>
              <a:buFont typeface="Arial" panose="020B0604020202020204" pitchFamily="34" charset="0"/>
              <a:buChar char="•"/>
            </a:pPr>
            <a:r>
              <a:rPr lang="en-US" sz="1600" dirty="0"/>
              <a:t>There are no new incidents of unauthorised expenditure</a:t>
            </a:r>
          </a:p>
          <a:p>
            <a:pPr marL="182563" lvl="0" indent="-182563" algn="just">
              <a:spcBef>
                <a:spcPts val="0"/>
              </a:spcBef>
              <a:spcAft>
                <a:spcPts val="1000"/>
              </a:spcAft>
              <a:buFont typeface="Arial" panose="020B0604020202020204" pitchFamily="34" charset="0"/>
              <a:buChar char="•"/>
            </a:pPr>
            <a:r>
              <a:rPr lang="en-ZA" sz="1600" dirty="0">
                <a:solidFill>
                  <a:prstClr val="black"/>
                </a:solidFill>
                <a:cs typeface="Arial" panose="020B0604020202020204" pitchFamily="34" charset="0"/>
              </a:rPr>
              <a:t>T</a:t>
            </a:r>
            <a:r>
              <a:rPr lang="en-US" sz="1600" dirty="0"/>
              <a:t>here are also measures taken to eliminate irregular, fruitless and wasteful expenditure. Supported by preventative controls measures</a:t>
            </a:r>
          </a:p>
          <a:p>
            <a:pPr marL="182563" lvl="0" indent="-182563" algn="just">
              <a:spcBef>
                <a:spcPts val="0"/>
              </a:spcBef>
              <a:spcAft>
                <a:spcPts val="1000"/>
              </a:spcAft>
              <a:buFont typeface="Arial" panose="020B0604020202020204" pitchFamily="34" charset="0"/>
              <a:buChar char="•"/>
            </a:pPr>
            <a:r>
              <a:rPr kumimoji="0" lang="en-ZA" sz="1600" b="0" i="0" u="none" strike="noStrike" kern="1200" cap="none" spc="0" normalizeH="0" baseline="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rPr>
              <a:t>An exit strategy</a:t>
            </a:r>
            <a:r>
              <a:rPr kumimoji="0" lang="en-ZA" sz="1600" b="0" i="0" u="none" strike="noStrike" kern="1200" cap="none" spc="0" normalizeH="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rPr>
              <a:t> on irregular contracts is also being implemented to ensure that t</a:t>
            </a:r>
            <a:r>
              <a:rPr kumimoji="0" lang="en-ZA" sz="1600" b="0" i="0" u="none" strike="noStrike" kern="1200" cap="none" spc="0" normalizeH="0" baseline="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rPr>
              <a:t>he current</a:t>
            </a:r>
            <a:r>
              <a:rPr kumimoji="0" lang="en-ZA" sz="1600" b="0" i="0" u="none" strike="noStrike" kern="1200" cap="none" spc="0" normalizeH="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rPr>
              <a:t> incidents of irregular expenditure resulting from prior periods contract are terminated</a:t>
            </a:r>
          </a:p>
          <a:p>
            <a:pPr marL="182563" indent="-182563" algn="just">
              <a:spcBef>
                <a:spcPts val="0"/>
              </a:spcBef>
              <a:spcAft>
                <a:spcPts val="1000"/>
              </a:spcAft>
              <a:buFont typeface="Arial" panose="020B0604020202020204" pitchFamily="34" charset="0"/>
              <a:buChar char="•"/>
            </a:pPr>
            <a:r>
              <a:rPr lang="en-US" sz="1600" dirty="0">
                <a:solidFill>
                  <a:prstClr val="black"/>
                </a:solidFill>
                <a:ea typeface="Calibri" panose="020F0502020204030204" pitchFamily="34" charset="0"/>
                <a:cs typeface="Arial" panose="020B0604020202020204" pitchFamily="34" charset="0"/>
              </a:rPr>
              <a:t>Progress has been made on disciplinary and investigation matters including continued engagement with various law enforcement agencies</a:t>
            </a:r>
          </a:p>
          <a:p>
            <a:pPr marL="182563" indent="-182563" algn="just">
              <a:spcBef>
                <a:spcPts val="0"/>
              </a:spcBef>
              <a:spcAft>
                <a:spcPts val="1000"/>
              </a:spcAft>
              <a:buFont typeface="Arial" panose="020B0604020202020204" pitchFamily="34" charset="0"/>
              <a:buChar char="•"/>
            </a:pPr>
            <a:r>
              <a:rPr lang="en-US" sz="1600" dirty="0">
                <a:solidFill>
                  <a:prstClr val="black"/>
                </a:solidFill>
                <a:ea typeface="Calibri" panose="020F0502020204030204" pitchFamily="34" charset="0"/>
                <a:cs typeface="Arial" panose="020B0604020202020204" pitchFamily="34" charset="0"/>
              </a:rPr>
              <a:t>The streamlined and integrated water sector value chain support and interventions measures by the Department are also part of service delivery improvement plans</a:t>
            </a:r>
          </a:p>
          <a:p>
            <a:pPr marL="182563" indent="-182563" algn="just">
              <a:spcBef>
                <a:spcPts val="0"/>
              </a:spcBef>
              <a:spcAft>
                <a:spcPts val="1000"/>
              </a:spcAft>
              <a:buFont typeface="Arial" panose="020B0604020202020204" pitchFamily="34" charset="0"/>
              <a:buChar char="•"/>
            </a:pPr>
            <a:endParaRPr lang="en-US" sz="1600" dirty="0">
              <a:solidFill>
                <a:prstClr val="black"/>
              </a:solidFill>
              <a:ea typeface="Calibri" panose="020F0502020204030204" pitchFamily="34" charset="0"/>
              <a:cs typeface="Arial" panose="020B0604020202020204" pitchFamily="34" charset="0"/>
            </a:endParaRPr>
          </a:p>
          <a:p>
            <a:pPr marL="458788" marR="0" lvl="0" indent="-174625" algn="just" defTabSz="457200" rtl="0" eaLnBrk="1" fontAlgn="base" latinLnBrk="0" hangingPunct="1">
              <a:lnSpc>
                <a:spcPct val="100000"/>
              </a:lnSpc>
              <a:spcBef>
                <a:spcPts val="0"/>
              </a:spcBef>
              <a:spcAft>
                <a:spcPts val="1000"/>
              </a:spcAft>
              <a:buClrTx/>
              <a:buSzTx/>
              <a:buFont typeface="Arial" panose="020B0604020202020204" pitchFamily="34" charset="0"/>
              <a:buChar char="•"/>
              <a:tabLst/>
              <a:defRPr/>
            </a:pPr>
            <a:endParaRPr kumimoji="0" lang="en-ZA" sz="1800" b="0" i="0" u="none" strike="noStrike" kern="1200" cap="none" spc="0" normalizeH="0" baseline="0" noProof="0" dirty="0">
              <a:ln>
                <a:noFill/>
              </a:ln>
              <a:solidFill>
                <a:prstClr val="black"/>
              </a:solidFill>
              <a:effectLst/>
              <a:uLnTx/>
              <a:uFillTx/>
              <a:latin typeface="Arial"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98493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79" y="547646"/>
            <a:ext cx="8279842" cy="5882180"/>
          </a:xfrm>
        </p:spPr>
        <p:txBody>
          <a:bodyPr/>
          <a:lstStyle/>
          <a:p>
            <a:pPr lvl="0" algn="just"/>
            <a:r>
              <a:rPr lang="en-GB" sz="1600" dirty="0"/>
              <a:t>A </a:t>
            </a:r>
            <a:r>
              <a:rPr lang="en-GB" sz="1400" dirty="0"/>
              <a:t>total of 228 total cases were reported to Internal Audit Unit </a:t>
            </a:r>
          </a:p>
          <a:p>
            <a:pPr lvl="0" algn="just"/>
            <a:r>
              <a:rPr lang="en-GB" sz="1400" dirty="0"/>
              <a:t>135 Forensic Investigation cases were investigated by the Department’s Internal Audit Unit during the period 2019/20 to 2022/23.</a:t>
            </a:r>
            <a:endParaRPr lang="en-ZA" sz="1400" dirty="0"/>
          </a:p>
          <a:p>
            <a:pPr lvl="0" algn="just"/>
            <a:r>
              <a:rPr lang="en-GB" sz="1400" dirty="0"/>
              <a:t>98 of the allegations were confirmed to be true while 37 were unfounded.</a:t>
            </a:r>
            <a:endParaRPr lang="en-ZA" sz="1400" dirty="0"/>
          </a:p>
          <a:p>
            <a:pPr lvl="0" algn="just"/>
            <a:r>
              <a:rPr lang="en-GB" sz="1400" dirty="0"/>
              <a:t>20 cases are currently under investigation.</a:t>
            </a:r>
            <a:endParaRPr lang="en-ZA" sz="1400" dirty="0"/>
          </a:p>
          <a:p>
            <a:pPr lvl="0" algn="just"/>
            <a:r>
              <a:rPr lang="en-GB" sz="1400" dirty="0"/>
              <a:t>73 cases have not been investigated yet. </a:t>
            </a:r>
          </a:p>
          <a:p>
            <a:pPr lvl="0" algn="just"/>
            <a:r>
              <a:rPr lang="en-ZA" sz="1400" dirty="0">
                <a:effectLst/>
                <a:ea typeface="Times New Roman" panose="02020603050405020304" pitchFamily="18" charset="0"/>
              </a:rPr>
              <a:t>Other cases will be investigated by External Services Providers i</a:t>
            </a:r>
            <a:r>
              <a:rPr lang="en-GB" sz="1400" dirty="0">
                <a:effectLst/>
                <a:ea typeface="Times New Roman" panose="02020603050405020304" pitchFamily="18" charset="0"/>
              </a:rPr>
              <a:t>n order to expedite them.</a:t>
            </a:r>
          </a:p>
          <a:p>
            <a:pPr lvl="0" algn="just"/>
            <a:r>
              <a:rPr lang="en-GB" sz="1400" dirty="0"/>
              <a:t>A panel of investigators has been appointed to expedite these cases </a:t>
            </a:r>
            <a:endParaRPr lang="en-ZA" sz="1400" dirty="0"/>
          </a:p>
          <a:p>
            <a:pPr lvl="0" algn="just"/>
            <a:r>
              <a:rPr lang="en-GB" sz="1400" dirty="0"/>
              <a:t>The finalised cases (98) referred to:</a:t>
            </a:r>
            <a:endParaRPr lang="en-ZA" sz="1400" dirty="0"/>
          </a:p>
          <a:p>
            <a:pPr marL="625475" lvl="1" indent="-271463" algn="just">
              <a:buFont typeface="Courier New" panose="02070309020205020404" pitchFamily="49" charset="0"/>
              <a:buChar char="o"/>
            </a:pPr>
            <a:r>
              <a:rPr lang="en-GB" sz="1400" dirty="0"/>
              <a:t>Employee Relations to take disciplinary action against the officials who committed financial and other acts of misconduct;</a:t>
            </a:r>
            <a:endParaRPr lang="en-ZA" sz="1400" dirty="0"/>
          </a:p>
          <a:p>
            <a:pPr marL="625475" lvl="1" indent="-271463" algn="just">
              <a:buFont typeface="Courier New" panose="02070309020205020404" pitchFamily="49" charset="0"/>
              <a:buChar char="o"/>
            </a:pPr>
            <a:r>
              <a:rPr lang="en-GB" sz="1400" dirty="0"/>
              <a:t>SAPS and the Hawks for criminal investigation; and </a:t>
            </a:r>
            <a:endParaRPr lang="en-ZA" sz="1400" dirty="0"/>
          </a:p>
          <a:p>
            <a:pPr marL="625475" lvl="1" indent="-271463" algn="just">
              <a:buFont typeface="Courier New" panose="02070309020205020404" pitchFamily="49" charset="0"/>
              <a:buChar char="o"/>
            </a:pPr>
            <a:r>
              <a:rPr lang="en-GB" sz="1400" dirty="0"/>
              <a:t>Legal Services for Civil Recovery in instances where the Department has suffered financial loss.</a:t>
            </a:r>
            <a:endParaRPr lang="en-ZA" sz="1400" dirty="0"/>
          </a:p>
          <a:p>
            <a:pPr lvl="0" algn="just"/>
            <a:r>
              <a:rPr lang="en-GB" sz="1400" dirty="0"/>
              <a:t>These cases resulted in sanctions against the transgressors. These sanctions included: Dismissal, Demotion, Suspension without pay, Written Warning letters.</a:t>
            </a:r>
            <a:endParaRPr lang="en-ZA" sz="1400" dirty="0"/>
          </a:p>
          <a:p>
            <a:pPr lvl="0" algn="just"/>
            <a:r>
              <a:rPr lang="en-GB" sz="1400" dirty="0"/>
              <a:t>These cases resulted in an amount of </a:t>
            </a:r>
            <a:r>
              <a:rPr lang="en-ZA" sz="1400" dirty="0"/>
              <a:t>R996 883.24</a:t>
            </a:r>
            <a:r>
              <a:rPr lang="en-GB" sz="1400" dirty="0"/>
              <a:t> being recovered through Civil Recovery processes and a judgement of </a:t>
            </a:r>
            <a:r>
              <a:rPr lang="en-ZA" sz="1400" dirty="0"/>
              <a:t>R27 510 067.17 in favour of the Department</a:t>
            </a:r>
            <a:r>
              <a:rPr lang="en-GB" sz="1400" dirty="0"/>
              <a:t>.</a:t>
            </a:r>
          </a:p>
          <a:p>
            <a:pPr lvl="0" algn="just"/>
            <a:r>
              <a:rPr lang="en-GB" sz="1400" dirty="0">
                <a:effectLst/>
              </a:rPr>
              <a:t>74 awareness sessions during the period 2019/20 to 2022/23 wherein </a:t>
            </a:r>
            <a:r>
              <a:rPr lang="en-US" sz="1400" dirty="0">
                <a:effectLst/>
              </a:rPr>
              <a:t>1 781 officials were trained about anti-fraud and corruption measures.</a:t>
            </a:r>
            <a:endParaRPr lang="en-ZA" sz="1400" dirty="0">
              <a:effectLst/>
              <a:ea typeface="Times New Roman" panose="02020603050405020304" pitchFamily="18" charset="0"/>
            </a:endParaRPr>
          </a:p>
          <a:p>
            <a:pPr>
              <a:spcBef>
                <a:spcPct val="0"/>
              </a:spcBef>
              <a:defRPr/>
            </a:pPr>
            <a:endParaRPr lang="en-ZA" sz="1600" dirty="0">
              <a:ea typeface="ＭＳ Ｐゴシック" pitchFamily="34" charset="-128"/>
            </a:endParaRPr>
          </a:p>
        </p:txBody>
      </p:sp>
      <p:sp>
        <p:nvSpPr>
          <p:cNvPr id="2" name="Title 1"/>
          <p:cNvSpPr>
            <a:spLocks noGrp="1"/>
          </p:cNvSpPr>
          <p:nvPr>
            <p:ph type="title"/>
          </p:nvPr>
        </p:nvSpPr>
        <p:spPr>
          <a:xfrm>
            <a:off x="482322" y="116057"/>
            <a:ext cx="8554998" cy="486434"/>
          </a:xfrm>
        </p:spPr>
        <p:txBody>
          <a:bodyPr/>
          <a:lstStyle/>
          <a:p>
            <a:pPr algn="l"/>
            <a:r>
              <a:rPr lang="en-US" b="1" dirty="0">
                <a:latin typeface="Arial" panose="020B0604020202020204" pitchFamily="34" charset="0"/>
                <a:cs typeface="Arial" panose="020B0604020202020204" pitchFamily="34" charset="0"/>
              </a:rPr>
              <a:t>Progress on forensic Investigation </a:t>
            </a:r>
            <a:r>
              <a:rPr lang="en-US" b="1" dirty="0"/>
              <a:t>c</a:t>
            </a:r>
            <a:r>
              <a:rPr lang="en-US" b="1" dirty="0">
                <a:latin typeface="Arial" panose="020B0604020202020204" pitchFamily="34" charset="0"/>
                <a:cs typeface="Arial" panose="020B0604020202020204" pitchFamily="34" charset="0"/>
              </a:rPr>
              <a:t>ases 2019/2020 to 2022/23</a:t>
            </a:r>
          </a:p>
        </p:txBody>
      </p:sp>
      <p:sp>
        <p:nvSpPr>
          <p:cNvPr id="5" name="Slide Number Placeholder 3">
            <a:extLst>
              <a:ext uri="{FF2B5EF4-FFF2-40B4-BE49-F238E27FC236}">
                <a16:creationId xmlns:a16="http://schemas.microsoft.com/office/drawing/2014/main" id="{AAAB52E8-82AC-4603-984A-4C568F35F2A5}"/>
              </a:ext>
            </a:extLst>
          </p:cNvPr>
          <p:cNvSpPr>
            <a:spLocks noGrp="1"/>
          </p:cNvSpPr>
          <p:nvPr>
            <p:ph type="sldNum" sz="quarter" idx="12"/>
          </p:nvPr>
        </p:nvSpPr>
        <p:spPr>
          <a:xfrm>
            <a:off x="3576222" y="6429826"/>
            <a:ext cx="2133600" cy="365125"/>
          </a:xfrm>
        </p:spPr>
        <p: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fld id="{3BABFDD9-386B-4635-A8AB-4BCCAEB4E35F}"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457200" rtl="0" eaLnBrk="1" fontAlgn="base" latinLnBrk="0" hangingPunct="1">
                <a:lnSpc>
                  <a:spcPct val="100000"/>
                </a:lnSpc>
                <a:spcBef>
                  <a:spcPct val="0"/>
                </a:spcBef>
                <a:spcAft>
                  <a:spcPct val="0"/>
                </a:spcAft>
                <a:buClrTx/>
                <a:buSzTx/>
                <a:buFontTx/>
                <a:buNone/>
                <a:tabLst/>
                <a:defRPr/>
              </a:pPr>
              <a:t>61</a:t>
            </a:fld>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2880431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0312"/>
            <a:ext cx="8229600" cy="1143000"/>
          </a:xfrm>
        </p:spPr>
        <p:txBody>
          <a:bodyPr/>
          <a:lstStyle/>
          <a:p>
            <a:r>
              <a:rPr lang="en-ZA" dirty="0"/>
              <a:t>Thank you</a:t>
            </a:r>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62</a:t>
            </a:fld>
            <a:endParaRPr lang="en-US" altLang="en-US" dirty="0">
              <a:solidFill>
                <a:prstClr val="black"/>
              </a:solidFill>
              <a:ea typeface="+mn-ea"/>
            </a:endParaRPr>
          </a:p>
        </p:txBody>
      </p:sp>
    </p:spTree>
    <p:extLst>
      <p:ext uri="{BB962C8B-B14F-4D97-AF65-F5344CB8AC3E}">
        <p14:creationId xmlns:p14="http://schemas.microsoft.com/office/powerpoint/2010/main" val="8993518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827" y="629716"/>
            <a:ext cx="7772400" cy="511458"/>
          </a:xfrm>
        </p:spPr>
        <p:txBody>
          <a:bodyPr/>
          <a:lstStyle/>
          <a:p>
            <a:r>
              <a:rPr lang="en-ZA" sz="2000" dirty="0"/>
              <a:t>PART e: APPENDIX WITH additional slides</a:t>
            </a: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63</a:t>
            </a:fld>
            <a:endParaRPr lang="en-US" altLang="en-US" dirty="0">
              <a:solidFill>
                <a:prstClr val="black"/>
              </a:solidFill>
              <a:ea typeface="+mn-ea"/>
            </a:endParaRPr>
          </a:p>
        </p:txBody>
      </p:sp>
      <p:sp>
        <p:nvSpPr>
          <p:cNvPr id="5" name="Title 1"/>
          <p:cNvSpPr txBox="1">
            <a:spLocks/>
          </p:cNvSpPr>
          <p:nvPr/>
        </p:nvSpPr>
        <p:spPr>
          <a:xfrm>
            <a:off x="608827" y="1262695"/>
            <a:ext cx="7772400" cy="982511"/>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algn="just"/>
            <a:r>
              <a:rPr lang="en-US" sz="1600" dirty="0"/>
              <a:t>DETAILS OF WATER SERVICES INFRASTRUCTURE DEVELOPMENT GRANTS PER PROJECT/ WATER SERVICES AUTHORITY/ BENEFITTING MUNICIPALITIES</a:t>
            </a:r>
            <a:endParaRPr lang="en-ZA" sz="1600" dirty="0"/>
          </a:p>
        </p:txBody>
      </p:sp>
      <p:sp>
        <p:nvSpPr>
          <p:cNvPr id="6" name="Title 1">
            <a:extLst>
              <a:ext uri="{FF2B5EF4-FFF2-40B4-BE49-F238E27FC236}">
                <a16:creationId xmlns:a16="http://schemas.microsoft.com/office/drawing/2014/main" id="{D93A378B-727D-418F-A6A9-FBBA01AA5CEC}"/>
              </a:ext>
            </a:extLst>
          </p:cNvPr>
          <p:cNvSpPr txBox="1">
            <a:spLocks/>
          </p:cNvSpPr>
          <p:nvPr/>
        </p:nvSpPr>
        <p:spPr>
          <a:xfrm>
            <a:off x="418327" y="2373557"/>
            <a:ext cx="7772400" cy="1210281"/>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lvl="0" indent="-342900" algn="just">
              <a:buFont typeface="Arial" panose="020B0604020202020204" pitchFamily="34" charset="0"/>
              <a:buChar char="•"/>
            </a:pPr>
            <a:r>
              <a:rPr lang="en-US" sz="1200" dirty="0">
                <a:solidFill>
                  <a:prstClr val="black"/>
                </a:solidFill>
              </a:rPr>
              <a:t>RBIG 5B financial performance per province and benefiting municipalities </a:t>
            </a:r>
          </a:p>
          <a:p>
            <a:pPr marL="342900" lvl="0" indent="-342900" algn="just">
              <a:buFont typeface="Arial" panose="020B0604020202020204" pitchFamily="34" charset="0"/>
              <a:buChar char="•"/>
            </a:pPr>
            <a:r>
              <a:rPr lang="en-US" sz="1200" dirty="0">
                <a:solidFill>
                  <a:prstClr val="black"/>
                </a:solidFill>
              </a:rPr>
              <a:t>RBIG 6B financial performance per province, benefiting municipalities and projects</a:t>
            </a:r>
          </a:p>
          <a:p>
            <a:pPr marL="342900" lvl="0" indent="-342900" algn="just">
              <a:buFont typeface="Arial" panose="020B0604020202020204" pitchFamily="34" charset="0"/>
              <a:buChar char="•"/>
            </a:pPr>
            <a:r>
              <a:rPr lang="en-US" sz="1200" dirty="0">
                <a:solidFill>
                  <a:prstClr val="black"/>
                </a:solidFill>
              </a:rPr>
              <a:t>RBIG 6B Water Board financial performance per province and projects</a:t>
            </a:r>
          </a:p>
          <a:p>
            <a:pPr marL="342900" lvl="0" indent="-342900" algn="just">
              <a:buFont typeface="Arial" panose="020B0604020202020204" pitchFamily="34" charset="0"/>
              <a:buChar char="•"/>
            </a:pPr>
            <a:r>
              <a:rPr lang="en-US" sz="1200" dirty="0">
                <a:solidFill>
                  <a:prstClr val="black"/>
                </a:solidFill>
              </a:rPr>
              <a:t>WSIG 5B financial performance per province and benefiting municipalities </a:t>
            </a:r>
          </a:p>
          <a:p>
            <a:pPr marL="342900" lvl="0" indent="-342900" algn="just">
              <a:buFont typeface="Arial" panose="020B0604020202020204" pitchFamily="34" charset="0"/>
              <a:buChar char="•"/>
            </a:pPr>
            <a:r>
              <a:rPr lang="en-US" sz="1200" dirty="0">
                <a:solidFill>
                  <a:prstClr val="black"/>
                </a:solidFill>
              </a:rPr>
              <a:t>WSIG 6B financial performance per province </a:t>
            </a:r>
          </a:p>
        </p:txBody>
      </p:sp>
    </p:spTree>
    <p:extLst>
      <p:ext uri="{BB962C8B-B14F-4D97-AF65-F5344CB8AC3E}">
        <p14:creationId xmlns:p14="http://schemas.microsoft.com/office/powerpoint/2010/main" val="22831935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3508" y="1772816"/>
            <a:ext cx="8856984" cy="1800200"/>
          </a:xfrm>
        </p:spPr>
        <p:txBody>
          <a:bodyPr/>
          <a:lstStyle/>
          <a:p>
            <a:pPr algn="ctr">
              <a:defRPr/>
            </a:pPr>
            <a:r>
              <a:rPr lang="en-GB" altLang="en-US" b="1" dirty="0">
                <a:cs typeface="Arial" pitchFamily="34" charset="0"/>
              </a:rPr>
              <a:t>5</a:t>
            </a:r>
            <a:r>
              <a:rPr lang="en-GB" altLang="en-US" b="1" cap="none" dirty="0">
                <a:cs typeface="Arial" pitchFamily="34" charset="0"/>
              </a:rPr>
              <a:t>. </a:t>
            </a:r>
            <a:r>
              <a:rPr lang="en-US" altLang="en-US" b="1" cap="none" dirty="0">
                <a:cs typeface="Arial" pitchFamily="34" charset="0"/>
              </a:rPr>
              <a:t>AN OVERVIEW OF GRANTS PERFORMANCE  </a:t>
            </a:r>
            <a:r>
              <a:rPr lang="en-US" altLang="en-US" b="1" dirty="0">
                <a:solidFill>
                  <a:srgbClr val="FF0000"/>
                </a:solidFill>
                <a:cs typeface="Arial" pitchFamily="34" charset="0"/>
              </a:rPr>
              <a:t/>
            </a:r>
            <a:br>
              <a:rPr lang="en-US" altLang="en-US" b="1" dirty="0">
                <a:solidFill>
                  <a:srgbClr val="FF0000"/>
                </a:solidFill>
                <a:cs typeface="Arial" pitchFamily="34" charset="0"/>
              </a:rPr>
            </a:br>
            <a:r>
              <a:rPr lang="en-ZA" dirty="0">
                <a:solidFill>
                  <a:srgbClr val="FF0000"/>
                </a:solidFill>
                <a:latin typeface="Arial" pitchFamily="34" charset="0"/>
                <a:ea typeface="ＭＳ Ｐゴシック" pitchFamily="34" charset="-128"/>
                <a:cs typeface="Arial" pitchFamily="34" charset="0"/>
              </a:rPr>
              <a:t/>
            </a:r>
            <a:br>
              <a:rPr lang="en-ZA" dirty="0">
                <a:solidFill>
                  <a:srgbClr val="FF0000"/>
                </a:solidFill>
                <a:latin typeface="Arial" pitchFamily="34" charset="0"/>
                <a:ea typeface="ＭＳ Ｐゴシック" pitchFamily="34" charset="-128"/>
                <a:cs typeface="Arial" pitchFamily="34" charset="0"/>
              </a:rPr>
            </a:br>
            <a:endParaRPr lang="en-US" b="1" dirty="0">
              <a:solidFill>
                <a:srgbClr val="FF0000"/>
              </a:solidFill>
            </a:endParaRPr>
          </a:p>
        </p:txBody>
      </p:sp>
      <p:sp>
        <p:nvSpPr>
          <p:cNvPr id="3" name="Date Placeholder 2"/>
          <p:cNvSpPr>
            <a:spLocks noGrp="1"/>
          </p:cNvSpPr>
          <p:nvPr>
            <p:ph type="dt" sz="quarter" idx="13"/>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5" name="Slide Number Placeholder 4"/>
          <p:cNvSpPr>
            <a:spLocks noGrp="1"/>
          </p:cNvSpPr>
          <p:nvPr>
            <p:ph type="sldNum" sz="quarter" idx="11"/>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7" name="Title 7"/>
          <p:cNvSpPr txBox="1">
            <a:spLocks/>
          </p:cNvSpPr>
          <p:nvPr/>
        </p:nvSpPr>
        <p:spPr bwMode="auto">
          <a:xfrm>
            <a:off x="143508" y="1955661"/>
            <a:ext cx="8856984" cy="929430"/>
          </a:xfrm>
          <a:prstGeom prst="rect">
            <a:avLst/>
          </a:prstGeom>
          <a:noFill/>
          <a:ln>
            <a:noFill/>
          </a:ln>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kern="1200" cap="all" baseline="0">
                <a:solidFill>
                  <a:schemeClr val="bg1"/>
                </a:solidFill>
                <a:latin typeface="Arial"/>
                <a:ea typeface="ＭＳ Ｐゴシック" pitchFamily="-108" charset="-128"/>
                <a:cs typeface="ＭＳ Ｐゴシック" pitchFamily="-108"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5pPr>
            <a:lvl6pPr marL="4572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ysClr val="window" lastClr="FFFFFF"/>
                </a:solidFill>
                <a:effectLst/>
                <a:uLnTx/>
                <a:uFillTx/>
                <a:latin typeface="Arial"/>
                <a:ea typeface="ＭＳ Ｐゴシック" pitchFamily="-108" charset="-128"/>
                <a:cs typeface="Arial" pitchFamily="34" charset="0"/>
              </a:rPr>
              <a:t> </a:t>
            </a:r>
            <a:r>
              <a:rPr kumimoji="0" lang="en-US" altLang="en-US" sz="2000" b="1" i="0" u="none" strike="noStrike" kern="1200" cap="none" spc="0" normalizeH="0" baseline="0" noProof="0" dirty="0">
                <a:ln>
                  <a:noFill/>
                </a:ln>
                <a:solidFill>
                  <a:prstClr val="black"/>
                </a:solidFill>
                <a:effectLst/>
                <a:uLnTx/>
                <a:uFillTx/>
                <a:latin typeface="Arial"/>
                <a:ea typeface="ＭＳ Ｐゴシック" pitchFamily="-108" charset="-128"/>
                <a:cs typeface="Arial" pitchFamily="34" charset="0"/>
              </a:rPr>
              <a:t>Regional Bulk Infrastructure Grant: Water Boards Per Project and Province</a:t>
            </a:r>
            <a:endParaRPr kumimoji="0" lang="en-US" sz="2000" b="1" i="0" u="none" strike="noStrike" kern="1200" cap="all" spc="0" normalizeH="0" baseline="0" noProof="0" dirty="0">
              <a:ln>
                <a:noFill/>
              </a:ln>
              <a:solidFill>
                <a:srgbClr val="FF0000"/>
              </a:solidFill>
              <a:effectLst/>
              <a:uLnTx/>
              <a:uFillTx/>
              <a:latin typeface="Arial"/>
              <a:ea typeface="ＭＳ Ｐゴシック" pitchFamily="-108" charset="-128"/>
            </a:endParaRPr>
          </a:p>
        </p:txBody>
      </p:sp>
    </p:spTree>
    <p:extLst>
      <p:ext uri="{BB962C8B-B14F-4D97-AF65-F5344CB8AC3E}">
        <p14:creationId xmlns:p14="http://schemas.microsoft.com/office/powerpoint/2010/main" val="24485296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bwMode="auto">
          <a:xfrm>
            <a:off x="4242106" y="6341471"/>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Arial" pitchFamily="34" charset="0"/>
                <a:ea typeface="MS PGothic" pitchFamily="34" charset="-128"/>
              </a:defRPr>
            </a:lvl1pPr>
            <a:lvl2pPr marL="557213" indent="-214313">
              <a:defRPr sz="1800">
                <a:solidFill>
                  <a:schemeClr val="tx1"/>
                </a:solidFill>
                <a:latin typeface="Arial" pitchFamily="34" charset="0"/>
                <a:ea typeface="MS PGothic" pitchFamily="34" charset="-128"/>
              </a:defRPr>
            </a:lvl2pPr>
            <a:lvl3pPr marL="857250" indent="-171450">
              <a:defRPr sz="1800">
                <a:solidFill>
                  <a:schemeClr val="tx1"/>
                </a:solidFill>
                <a:latin typeface="Arial" pitchFamily="34" charset="0"/>
                <a:ea typeface="MS PGothic" pitchFamily="34" charset="-128"/>
              </a:defRPr>
            </a:lvl3pPr>
            <a:lvl4pPr marL="1200150" indent="-171450">
              <a:defRPr sz="1800">
                <a:solidFill>
                  <a:schemeClr val="tx1"/>
                </a:solidFill>
                <a:latin typeface="Arial" pitchFamily="34" charset="0"/>
                <a:ea typeface="MS PGothic" pitchFamily="34" charset="-128"/>
              </a:defRPr>
            </a:lvl4pPr>
            <a:lvl5pPr marL="1543050" indent="-171450">
              <a:defRPr sz="1800">
                <a:solidFill>
                  <a:schemeClr val="tx1"/>
                </a:solidFill>
                <a:latin typeface="Arial" pitchFamily="34" charset="0"/>
                <a:ea typeface="MS PGothic" pitchFamily="34" charset="-128"/>
              </a:defRPr>
            </a:lvl5pPr>
            <a:lvl6pPr marL="18859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6pPr>
            <a:lvl7pPr marL="22288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7pPr>
            <a:lvl8pPr marL="25717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8pPr>
            <a:lvl9pPr marL="29146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defRPr/>
            </a:pPr>
            <a:fld id="{695C9CEE-7FB1-4582-AFC5-5B5B2517A148}" type="slidenum">
              <a:rPr kumimoji="0" lang="en-US" altLang="en-US" sz="1350" b="0" i="0" u="none" strike="noStrike" kern="1200" cap="none" spc="0" normalizeH="0" baseline="0" noProof="0">
                <a:ln>
                  <a:noFill/>
                </a:ln>
                <a:solidFill>
                  <a:srgbClr val="000000"/>
                </a:solidFill>
                <a:effectLst/>
                <a:uLnTx/>
                <a:uFillTx/>
                <a:latin typeface="Calibri" pitchFamily="34" charset="0"/>
                <a:ea typeface="MS PGothic" pitchFamily="34" charset="-128"/>
                <a:cs typeface="Arial" panose="020B0604020202020204" pitchFamily="34" charset="0"/>
              </a:rPr>
              <a:pPr marL="0" marR="0" lvl="0" indent="0" algn="ctr" defTabSz="342900" rtl="0" eaLnBrk="1" fontAlgn="base" latinLnBrk="0" hangingPunct="1">
                <a:lnSpc>
                  <a:spcPct val="100000"/>
                </a:lnSpc>
                <a:spcBef>
                  <a:spcPct val="0"/>
                </a:spcBef>
                <a:spcAft>
                  <a:spcPct val="0"/>
                </a:spcAft>
                <a:buClrTx/>
                <a:buSzTx/>
                <a:buFontTx/>
                <a:buNone/>
                <a:tabLst/>
                <a:defRPr/>
              </a:pPr>
              <a:t>65</a:t>
            </a:fld>
            <a:endParaRPr kumimoji="0" lang="en-US" altLang="en-US" sz="1350" b="0" i="0" u="none" strike="noStrike" kern="1200" cap="none" spc="0" normalizeH="0" baseline="0" noProof="0" dirty="0">
              <a:ln>
                <a:noFill/>
              </a:ln>
              <a:solidFill>
                <a:srgbClr val="000000"/>
              </a:solidFill>
              <a:effectLst/>
              <a:uLnTx/>
              <a:uFillTx/>
              <a:latin typeface="Calibri" pitchFamily="34" charset="0"/>
              <a:ea typeface="MS PGothic" pitchFamily="34" charset="-128"/>
              <a:cs typeface="Arial" panose="020B0604020202020204" pitchFamily="34" charset="0"/>
            </a:endParaRPr>
          </a:p>
        </p:txBody>
      </p:sp>
      <p:sp>
        <p:nvSpPr>
          <p:cNvPr id="3" name="Title 2"/>
          <p:cNvSpPr>
            <a:spLocks noGrp="1"/>
          </p:cNvSpPr>
          <p:nvPr>
            <p:ph type="title"/>
          </p:nvPr>
        </p:nvSpPr>
        <p:spPr>
          <a:xfrm>
            <a:off x="1146111" y="0"/>
            <a:ext cx="6851778" cy="368757"/>
          </a:xfrm>
          <a:noFill/>
        </p:spPr>
        <p:txBody>
          <a:bodyPr/>
          <a:lstStyle/>
          <a:p>
            <a:r>
              <a:rPr lang="en-ZA" altLang="en-US" b="1" dirty="0">
                <a:solidFill>
                  <a:srgbClr val="FFC000"/>
                </a:solidFill>
              </a:rPr>
              <a:t>Water Boards </a:t>
            </a:r>
            <a:r>
              <a:rPr lang="it-IT" altLang="en-US" b="1" dirty="0">
                <a:solidFill>
                  <a:srgbClr val="FFC000"/>
                </a:solidFill>
              </a:rPr>
              <a:t>Financial Performance</a:t>
            </a:r>
            <a:endParaRPr lang="en-ZA" b="1" dirty="0">
              <a:solidFill>
                <a:srgbClr val="FFC000"/>
              </a:solidFill>
            </a:endParaRPr>
          </a:p>
        </p:txBody>
      </p:sp>
      <p:graphicFrame>
        <p:nvGraphicFramePr>
          <p:cNvPr id="10" name="Table 9">
            <a:extLst>
              <a:ext uri="{FF2B5EF4-FFF2-40B4-BE49-F238E27FC236}">
                <a16:creationId xmlns:a16="http://schemas.microsoft.com/office/drawing/2014/main" id="{D33B0074-CE24-44D0-B9A6-CBABDDD96C56}"/>
              </a:ext>
            </a:extLst>
          </p:cNvPr>
          <p:cNvGraphicFramePr>
            <a:graphicFrameLocks noGrp="1"/>
          </p:cNvGraphicFramePr>
          <p:nvPr/>
        </p:nvGraphicFramePr>
        <p:xfrm>
          <a:off x="262977" y="379607"/>
          <a:ext cx="8618046" cy="5242560"/>
        </p:xfrm>
        <a:graphic>
          <a:graphicData uri="http://schemas.openxmlformats.org/drawingml/2006/table">
            <a:tbl>
              <a:tblPr/>
              <a:tblGrid>
                <a:gridCol w="2228192">
                  <a:extLst>
                    <a:ext uri="{9D8B030D-6E8A-4147-A177-3AD203B41FA5}">
                      <a16:colId xmlns:a16="http://schemas.microsoft.com/office/drawing/2014/main" val="1028549987"/>
                    </a:ext>
                  </a:extLst>
                </a:gridCol>
                <a:gridCol w="1016831">
                  <a:extLst>
                    <a:ext uri="{9D8B030D-6E8A-4147-A177-3AD203B41FA5}">
                      <a16:colId xmlns:a16="http://schemas.microsoft.com/office/drawing/2014/main" val="1773373469"/>
                    </a:ext>
                  </a:extLst>
                </a:gridCol>
                <a:gridCol w="1016831">
                  <a:extLst>
                    <a:ext uri="{9D8B030D-6E8A-4147-A177-3AD203B41FA5}">
                      <a16:colId xmlns:a16="http://schemas.microsoft.com/office/drawing/2014/main" val="2052383916"/>
                    </a:ext>
                  </a:extLst>
                </a:gridCol>
                <a:gridCol w="1016831">
                  <a:extLst>
                    <a:ext uri="{9D8B030D-6E8A-4147-A177-3AD203B41FA5}">
                      <a16:colId xmlns:a16="http://schemas.microsoft.com/office/drawing/2014/main" val="1227925639"/>
                    </a:ext>
                  </a:extLst>
                </a:gridCol>
                <a:gridCol w="912836">
                  <a:extLst>
                    <a:ext uri="{9D8B030D-6E8A-4147-A177-3AD203B41FA5}">
                      <a16:colId xmlns:a16="http://schemas.microsoft.com/office/drawing/2014/main" val="602107813"/>
                    </a:ext>
                  </a:extLst>
                </a:gridCol>
                <a:gridCol w="670183">
                  <a:extLst>
                    <a:ext uri="{9D8B030D-6E8A-4147-A177-3AD203B41FA5}">
                      <a16:colId xmlns:a16="http://schemas.microsoft.com/office/drawing/2014/main" val="3969232696"/>
                    </a:ext>
                  </a:extLst>
                </a:gridCol>
                <a:gridCol w="912836">
                  <a:extLst>
                    <a:ext uri="{9D8B030D-6E8A-4147-A177-3AD203B41FA5}">
                      <a16:colId xmlns:a16="http://schemas.microsoft.com/office/drawing/2014/main" val="3817801758"/>
                    </a:ext>
                  </a:extLst>
                </a:gridCol>
                <a:gridCol w="843506">
                  <a:extLst>
                    <a:ext uri="{9D8B030D-6E8A-4147-A177-3AD203B41FA5}">
                      <a16:colId xmlns:a16="http://schemas.microsoft.com/office/drawing/2014/main" val="1275675970"/>
                    </a:ext>
                  </a:extLst>
                </a:gridCol>
              </a:tblGrid>
              <a:tr h="137160">
                <a:tc gridSpan="8">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Transfer Payments for the Budget  Facility for Infrastructure and Regional Bulk Infrastructure Grant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ZA"/>
                    </a:p>
                  </a:txBody>
                  <a:tcPr>
                    <a:lnL w="6350" cap="flat" cmpd="sng" algn="ctr">
                      <a:solidFill>
                        <a:srgbClr val="000000"/>
                      </a:solidFill>
                      <a:prstDash val="solid"/>
                      <a:round/>
                      <a:headEnd type="none" w="med" len="med"/>
                      <a:tailEnd type="none" w="med" len="med"/>
                    </a:ln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370336503"/>
                  </a:ext>
                </a:extLst>
              </a:tr>
              <a:tr h="548640">
                <a:tc>
                  <a:txBody>
                    <a:bodyPr/>
                    <a:lstStyle/>
                    <a:p>
                      <a:pPr algn="l" fontAlgn="ctr"/>
                      <a:r>
                        <a:rPr lang="en-ZA" sz="1100" b="1" i="0" u="none" strike="noStrike" dirty="0">
                          <a:solidFill>
                            <a:srgbClr val="000000"/>
                          </a:solidFill>
                          <a:effectLst/>
                          <a:latin typeface="Arial" panose="020B0604020202020204" pitchFamily="34" charset="0"/>
                          <a:cs typeface="Arial" panose="020B0604020202020204" pitchFamily="34" charset="0"/>
                        </a:rPr>
                        <a:t>Project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Original appropriation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200" b="1" i="0" u="none" strike="noStrike" dirty="0">
                          <a:solidFill>
                            <a:srgbClr val="000000"/>
                          </a:solidFill>
                          <a:effectLst/>
                          <a:latin typeface="Arial Narrow" panose="020B0606020202030204" pitchFamily="34" charset="0"/>
                        </a:rPr>
                        <a:t>Shifting of funds / budget reallocation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Total revised allocation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200" b="1" i="0" u="none" strike="noStrike" dirty="0">
                          <a:solidFill>
                            <a:srgbClr val="000000"/>
                          </a:solidFill>
                          <a:effectLst/>
                          <a:latin typeface="Arial Narrow" panose="020B0606020202030204" pitchFamily="34" charset="0"/>
                        </a:rPr>
                        <a:t>Year to date cumulative approved drawings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200" b="1" i="0" u="none" strike="noStrike" dirty="0">
                          <a:solidFill>
                            <a:srgbClr val="000000"/>
                          </a:solidFill>
                          <a:effectLst/>
                          <a:latin typeface="Arial Narrow" panose="020B0606020202030204" pitchFamily="34" charset="0"/>
                        </a:rPr>
                        <a:t>Year to date cumulative actual spending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Available Budget/ Variance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1200" b="1" i="0" u="none" strike="noStrike" dirty="0">
                          <a:solidFill>
                            <a:srgbClr val="000000"/>
                          </a:solidFill>
                          <a:effectLst/>
                          <a:latin typeface="Arial Narrow" panose="020B0606020202030204" pitchFamily="34" charset="0"/>
                        </a:rPr>
                        <a:t>Expenditure as % of Revised Allocation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623832145"/>
                  </a:ext>
                </a:extLst>
              </a:tr>
              <a:tr h="137160">
                <a:tc>
                  <a:txBody>
                    <a:bodyPr/>
                    <a:lstStyle/>
                    <a:p>
                      <a:pPr algn="l" fontAlgn="ctr"/>
                      <a:r>
                        <a:rPr lang="en-ZA" sz="1100" b="1" i="0" u="none" strike="noStrike" dirty="0">
                          <a:solidFill>
                            <a:srgbClr val="000000"/>
                          </a:solidFill>
                          <a:effectLst/>
                          <a:latin typeface="Arial" panose="020B0604020202020204" pitchFamily="34" charset="0"/>
                          <a:cs typeface="Arial" panose="020B0604020202020204" pitchFamily="34" charset="0"/>
                        </a:rPr>
                        <a:t>Project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 R'000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 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 R'000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 R'000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 R'000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 R'000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ZA" sz="1200" b="1"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190197196"/>
                  </a:ext>
                </a:extLst>
              </a:tr>
              <a:tr h="321634">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 Upgrade of Olifants and Ebenezer water supply schemes (Budget Facility for Infrastructure)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422 000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422 000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            422 000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6951692"/>
                  </a:ext>
                </a:extLst>
              </a:tr>
              <a:tr h="137402">
                <a:tc>
                  <a:txBody>
                    <a:bodyPr/>
                    <a:lstStyle/>
                    <a:p>
                      <a:pPr algn="l" fontAlgn="ctr"/>
                      <a:r>
                        <a:rPr lang="en-ZA" sz="11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422 000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422 000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n-ZA" sz="12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b"/>
                      <a:r>
                        <a:rPr lang="en-ZA" sz="1200" b="1" i="0" u="none" strike="noStrike" dirty="0">
                          <a:solidFill>
                            <a:srgbClr val="000000"/>
                          </a:solidFill>
                          <a:effectLst/>
                          <a:latin typeface="Arial Narrow" panose="020B0606020202030204" pitchFamily="34" charset="0"/>
                        </a:rPr>
                        <a:t>            422 000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099467318"/>
                  </a:ext>
                </a:extLst>
              </a:tr>
              <a:tr h="137160">
                <a:tc gridSpan="8">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North West Regional Bulk Infrastructure Grant (RBIG): Magalies Water Board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64987299"/>
                  </a:ext>
                </a:extLst>
              </a:tr>
              <a:tr h="137160">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Pilanesberg Bulk Water Supply Scheme phase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109 284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            109 284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6410900"/>
                  </a:ext>
                </a:extLst>
              </a:tr>
              <a:tr h="137402">
                <a:tc>
                  <a:txBody>
                    <a:bodyPr/>
                    <a:lstStyle/>
                    <a:p>
                      <a:pPr algn="l" fontAlgn="ctr"/>
                      <a:r>
                        <a:rPr lang="en-ZA" sz="11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200" b="1" i="0" u="none" strike="noStrike" dirty="0">
                          <a:solidFill>
                            <a:srgbClr val="000000"/>
                          </a:solidFill>
                          <a:effectLst/>
                          <a:latin typeface="Arial Narrow" panose="020B0606020202030204" pitchFamily="34" charset="0"/>
                        </a:rPr>
                        <a:t>               109 284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2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2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2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ctr"/>
                      <a:r>
                        <a:rPr lang="en-ZA" sz="12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ctr"/>
                      <a:r>
                        <a:rPr lang="en-ZA" sz="1200" b="1" i="0" u="none" strike="noStrike" dirty="0">
                          <a:solidFill>
                            <a:srgbClr val="000000"/>
                          </a:solidFill>
                          <a:effectLst/>
                          <a:latin typeface="Arial Narrow" panose="020B0606020202030204" pitchFamily="34" charset="0"/>
                        </a:rPr>
                        <a:t>            109 284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ZA" sz="1200" b="1"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4296930"/>
                  </a:ext>
                </a:extLst>
              </a:tr>
              <a:tr h="154193">
                <a:tc gridSpan="8">
                  <a:txBody>
                    <a:bodyPr/>
                    <a:lstStyle/>
                    <a:p>
                      <a:pPr algn="l" fontAlgn="ctr"/>
                      <a:r>
                        <a:rPr lang="en-ZA" sz="1200" b="1" i="0" u="none" strike="noStrike" dirty="0">
                          <a:solidFill>
                            <a:srgbClr val="000000"/>
                          </a:solidFill>
                          <a:effectLst/>
                          <a:latin typeface="Arial" panose="020B0604020202020204" pitchFamily="34" charset="0"/>
                          <a:cs typeface="Arial" panose="020B0604020202020204" pitchFamily="34" charset="0"/>
                        </a:rPr>
                        <a:t>KwaZulu-Natal Regional Bulk Infrastructure Grant (RBIG): Umgeni Water Board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300172049"/>
                  </a:ext>
                </a:extLst>
              </a:tr>
              <a:tr h="137160">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Umshwathi Regional Bulk Water Supply Scheme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445 673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(420 948)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24 725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246 244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            445 673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601638"/>
                  </a:ext>
                </a:extLst>
              </a:tr>
              <a:tr h="274320">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Lower uMkhomazi Bulk Water Supply Scheme (Budget Facility for Infrastructure)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193 000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459 448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652 448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            193 000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0194975"/>
                  </a:ext>
                </a:extLst>
              </a:tr>
              <a:tr h="274320">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Greater Mpofana Regional Bulk Water Supply Phase 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50 000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50 000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50 000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7923957"/>
                  </a:ext>
                </a:extLst>
              </a:tr>
              <a:tr h="137160">
                <a:tc>
                  <a:txBody>
                    <a:bodyPr/>
                    <a:lstStyle/>
                    <a:p>
                      <a:pPr algn="l" fontAlgn="ctr"/>
                      <a:r>
                        <a:rPr lang="en-ZA" sz="1100" b="0" i="0" u="none" strike="noStrike" dirty="0">
                          <a:solidFill>
                            <a:srgbClr val="000000"/>
                          </a:solidFill>
                          <a:effectLst/>
                          <a:latin typeface="Arial" panose="020B0604020202020204" pitchFamily="34" charset="0"/>
                          <a:cs typeface="Arial" panose="020B0604020202020204" pitchFamily="34" charset="0"/>
                        </a:rPr>
                        <a:t>Maphumulo Bulk Water Supply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50 000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(38 500)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11 500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50 000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083694"/>
                  </a:ext>
                </a:extLst>
              </a:tr>
              <a:tr h="137402">
                <a:tc>
                  <a:txBody>
                    <a:bodyPr/>
                    <a:lstStyle/>
                    <a:p>
                      <a:pPr algn="l" fontAlgn="ctr"/>
                      <a:r>
                        <a:rPr lang="en-ZA" sz="11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738 673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11 500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246 244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738 673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446673485"/>
                  </a:ext>
                </a:extLst>
              </a:tr>
              <a:tr h="137160">
                <a:tc gridSpan="8">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Northern Cape Regional Bulk Infrastructure Grant (RBIG): Sedibeng Water Board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ZA"/>
                    </a:p>
                  </a:txBody>
                  <a:tcPr>
                    <a:lnL w="6350" cap="flat" cmpd="sng" algn="ctr">
                      <a:solidFill>
                        <a:srgbClr val="000000"/>
                      </a:solidFill>
                      <a:prstDash val="solid"/>
                      <a:round/>
                      <a:headEnd type="none" w="med" len="med"/>
                      <a:tailEnd type="none" w="med" len="med"/>
                    </a:lnL>
                    <a:lnT w="25400" cap="flat" cmpd="dbl" algn="ctr">
                      <a:solidFill>
                        <a:srgbClr val="000000"/>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104493941"/>
                  </a:ext>
                </a:extLst>
              </a:tr>
              <a:tr h="137160">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Replacement of Namakwa Bulk Water Supply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143 729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dirty="0">
                          <a:solidFill>
                            <a:srgbClr val="000000"/>
                          </a:solidFill>
                          <a:effectLst/>
                          <a:latin typeface="Arial Narrow" panose="020B0606020202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dirty="0">
                          <a:solidFill>
                            <a:srgbClr val="000000"/>
                          </a:solidFill>
                          <a:effectLst/>
                          <a:latin typeface="Arial Narrow" panose="020B0606020202030204" pitchFamily="34" charset="0"/>
                        </a:rPr>
                        <a:t>            143 729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ZA" sz="1200" b="0" i="0" u="none" strike="noStrike" dirty="0">
                          <a:solidFill>
                            <a:srgbClr val="000000"/>
                          </a:solidFill>
                          <a:effectLst/>
                          <a:latin typeface="Arial Narrow" panose="020B0606020202030204" pitchFamily="34" charset="0"/>
                        </a:rPr>
                        <a:t>     143 729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Arial Narrow" panose="020B0606020202030204" pitchFamily="34" charset="0"/>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5220006"/>
                  </a:ext>
                </a:extLst>
              </a:tr>
              <a:tr h="142490">
                <a:tc>
                  <a:txBody>
                    <a:bodyPr/>
                    <a:lstStyle/>
                    <a:p>
                      <a:pPr algn="l" fontAlgn="b"/>
                      <a:r>
                        <a:rPr lang="en-US" sz="1100" b="1" i="0" u="none" strike="noStrike" dirty="0">
                          <a:solidFill>
                            <a:srgbClr val="000000"/>
                          </a:solidFill>
                          <a:effectLst/>
                          <a:latin typeface="Arial" panose="020B0604020202020204" pitchFamily="34" charset="0"/>
                          <a:cs typeface="Arial" panose="020B0604020202020204" pitchFamily="34" charset="0"/>
                        </a:rPr>
                        <a:t>Total Allocations for Water Boards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1 413 686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811 973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143 729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         1 269 957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10,17%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915245947"/>
                  </a:ext>
                </a:extLst>
              </a:tr>
            </a:tbl>
          </a:graphicData>
        </a:graphic>
      </p:graphicFrame>
    </p:spTree>
    <p:extLst>
      <p:ext uri="{BB962C8B-B14F-4D97-AF65-F5344CB8AC3E}">
        <p14:creationId xmlns:p14="http://schemas.microsoft.com/office/powerpoint/2010/main" val="27961577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bwMode="auto">
          <a:xfrm>
            <a:off x="4300295" y="5597660"/>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Arial" pitchFamily="34" charset="0"/>
                <a:ea typeface="MS PGothic" pitchFamily="34" charset="-128"/>
              </a:defRPr>
            </a:lvl1pPr>
            <a:lvl2pPr marL="557213" indent="-214313">
              <a:defRPr sz="1800">
                <a:solidFill>
                  <a:schemeClr val="tx1"/>
                </a:solidFill>
                <a:latin typeface="Arial" pitchFamily="34" charset="0"/>
                <a:ea typeface="MS PGothic" pitchFamily="34" charset="-128"/>
              </a:defRPr>
            </a:lvl2pPr>
            <a:lvl3pPr marL="857250" indent="-171450">
              <a:defRPr sz="1800">
                <a:solidFill>
                  <a:schemeClr val="tx1"/>
                </a:solidFill>
                <a:latin typeface="Arial" pitchFamily="34" charset="0"/>
                <a:ea typeface="MS PGothic" pitchFamily="34" charset="-128"/>
              </a:defRPr>
            </a:lvl3pPr>
            <a:lvl4pPr marL="1200150" indent="-171450">
              <a:defRPr sz="1800">
                <a:solidFill>
                  <a:schemeClr val="tx1"/>
                </a:solidFill>
                <a:latin typeface="Arial" pitchFamily="34" charset="0"/>
                <a:ea typeface="MS PGothic" pitchFamily="34" charset="-128"/>
              </a:defRPr>
            </a:lvl4pPr>
            <a:lvl5pPr marL="1543050" indent="-171450">
              <a:defRPr sz="1800">
                <a:solidFill>
                  <a:schemeClr val="tx1"/>
                </a:solidFill>
                <a:latin typeface="Arial" pitchFamily="34" charset="0"/>
                <a:ea typeface="MS PGothic" pitchFamily="34" charset="-128"/>
              </a:defRPr>
            </a:lvl5pPr>
            <a:lvl6pPr marL="18859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6pPr>
            <a:lvl7pPr marL="22288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7pPr>
            <a:lvl8pPr marL="25717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8pPr>
            <a:lvl9pPr marL="2914650" indent="-171450" defTabSz="342900" eaLnBrk="0" fontAlgn="base" hangingPunct="0">
              <a:spcBef>
                <a:spcPct val="0"/>
              </a:spcBef>
              <a:spcAft>
                <a:spcPct val="0"/>
              </a:spcAft>
              <a:defRPr sz="1800">
                <a:solidFill>
                  <a:schemeClr val="tx1"/>
                </a:solidFill>
                <a:latin typeface="Arial" pitchFamily="34" charset="0"/>
                <a:ea typeface="MS PGothic"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defRPr/>
            </a:pPr>
            <a:fld id="{695C9CEE-7FB1-4582-AFC5-5B5B2517A148}" type="slidenum">
              <a:rPr kumimoji="0" lang="en-US" altLang="en-US" sz="1350" b="0" i="0" u="none" strike="noStrike" kern="1200" cap="none" spc="0" normalizeH="0" baseline="0" noProof="0">
                <a:ln>
                  <a:noFill/>
                </a:ln>
                <a:solidFill>
                  <a:srgbClr val="000000"/>
                </a:solidFill>
                <a:effectLst/>
                <a:uLnTx/>
                <a:uFillTx/>
                <a:latin typeface="Calibri" pitchFamily="34" charset="0"/>
                <a:ea typeface="MS PGothic" pitchFamily="34" charset="-128"/>
                <a:cs typeface="Arial" panose="020B0604020202020204" pitchFamily="34" charset="0"/>
              </a:rPr>
              <a:pPr marL="0" marR="0" lvl="0" indent="0" algn="ctr" defTabSz="342900" rtl="0" eaLnBrk="1" fontAlgn="base" latinLnBrk="0" hangingPunct="1">
                <a:lnSpc>
                  <a:spcPct val="100000"/>
                </a:lnSpc>
                <a:spcBef>
                  <a:spcPct val="0"/>
                </a:spcBef>
                <a:spcAft>
                  <a:spcPct val="0"/>
                </a:spcAft>
                <a:buClrTx/>
                <a:buSzTx/>
                <a:buFontTx/>
                <a:buNone/>
                <a:tabLst/>
                <a:defRPr/>
              </a:pPr>
              <a:t>66</a:t>
            </a:fld>
            <a:endParaRPr kumimoji="0" lang="en-US" altLang="en-US" sz="1350" b="0" i="0" u="none" strike="noStrike" kern="1200" cap="none" spc="0" normalizeH="0" baseline="0" noProof="0" dirty="0">
              <a:ln>
                <a:noFill/>
              </a:ln>
              <a:solidFill>
                <a:srgbClr val="000000"/>
              </a:solidFill>
              <a:effectLst/>
              <a:uLnTx/>
              <a:uFillTx/>
              <a:latin typeface="Calibri" pitchFamily="34" charset="0"/>
              <a:ea typeface="MS PGothic" pitchFamily="34" charset="-128"/>
              <a:cs typeface="Arial" panose="020B0604020202020204" pitchFamily="34" charset="0"/>
            </a:endParaRPr>
          </a:p>
        </p:txBody>
      </p:sp>
      <p:sp>
        <p:nvSpPr>
          <p:cNvPr id="3" name="Title 2"/>
          <p:cNvSpPr>
            <a:spLocks noGrp="1"/>
          </p:cNvSpPr>
          <p:nvPr>
            <p:ph type="title"/>
          </p:nvPr>
        </p:nvSpPr>
        <p:spPr>
          <a:xfrm>
            <a:off x="1116479" y="0"/>
            <a:ext cx="6911041" cy="476822"/>
          </a:xfrm>
          <a:noFill/>
        </p:spPr>
        <p:txBody>
          <a:bodyPr/>
          <a:lstStyle/>
          <a:p>
            <a:r>
              <a:rPr lang="en-ZA" altLang="en-US" b="1" dirty="0">
                <a:solidFill>
                  <a:srgbClr val="FFC000"/>
                </a:solidFill>
              </a:rPr>
              <a:t>Water Boards </a:t>
            </a:r>
            <a:r>
              <a:rPr lang="it-IT" altLang="en-US" b="1" dirty="0">
                <a:solidFill>
                  <a:srgbClr val="FFC000"/>
                </a:solidFill>
              </a:rPr>
              <a:t>Financial Performance</a:t>
            </a:r>
            <a:endParaRPr lang="en-ZA" b="1" dirty="0">
              <a:solidFill>
                <a:srgbClr val="FFC000"/>
              </a:solidFill>
            </a:endParaRPr>
          </a:p>
        </p:txBody>
      </p:sp>
      <p:sp>
        <p:nvSpPr>
          <p:cNvPr id="8" name="TextBox 7">
            <a:extLst>
              <a:ext uri="{FF2B5EF4-FFF2-40B4-BE49-F238E27FC236}">
                <a16:creationId xmlns:a16="http://schemas.microsoft.com/office/drawing/2014/main" id="{399E17CA-2BEA-43AA-B9B2-3B7118FFDEAD}"/>
              </a:ext>
            </a:extLst>
          </p:cNvPr>
          <p:cNvSpPr txBox="1"/>
          <p:nvPr/>
        </p:nvSpPr>
        <p:spPr>
          <a:xfrm>
            <a:off x="261750" y="551377"/>
            <a:ext cx="8753875" cy="2292935"/>
          </a:xfrm>
          <a:prstGeom prst="rect">
            <a:avLst/>
          </a:prstGeom>
          <a:noFill/>
        </p:spPr>
        <p:txBody>
          <a:bodyPr wrap="square">
            <a:spAutoFit/>
          </a:bodyPr>
          <a:lstStyle/>
          <a:p>
            <a:pPr marL="0" marR="0" lvl="0" indent="0" algn="just" defTabSz="457200" rtl="0" eaLnBrk="1" fontAlgn="base" latinLnBrk="0" hangingPunct="1">
              <a:lnSpc>
                <a:spcPct val="100000"/>
              </a:lnSpc>
              <a:spcBef>
                <a:spcPct val="0"/>
              </a:spcBef>
              <a:spcAft>
                <a:spcPct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Narrative</a:t>
            </a:r>
          </a:p>
          <a:p>
            <a:pPr marL="128588" marR="0" lvl="0" indent="-128588"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endParaRPr>
          </a:p>
          <a:p>
            <a:pPr marL="128588" marR="0" lvl="0" indent="-128588"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Lepelle Northern Water</a:t>
            </a:r>
            <a:r>
              <a:rPr kumimoji="0" lang="en-ZA"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 </a:t>
            </a:r>
            <a:r>
              <a:rPr kumimoji="0" lang="en-ZA" sz="1300" b="1"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R422 million </a:t>
            </a:r>
            <a:r>
              <a:rPr kumimoji="0" lang="en-ZA"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has been rescheduled for transfer in the second quarter upon finalisation of the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Implementation agreement for the Olifantspoort and Ebenezer Project by DDG: W&amp;S SM.</a:t>
            </a:r>
          </a:p>
          <a:p>
            <a:pPr marL="128588" marR="0" lvl="0" indent="-128588"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Magalies Water: </a:t>
            </a:r>
            <a:r>
              <a:rPr kumimoji="0" lang="en-US" sz="1300" b="1"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R109 million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 will be transferred in January 2023 as per the approved drawings.</a:t>
            </a:r>
          </a:p>
          <a:p>
            <a:pPr marL="128588" marR="0" lvl="0" indent="-128588"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Umgeni Water: </a:t>
            </a:r>
            <a:r>
              <a:rPr kumimoji="0" lang="en-ZA" sz="1300" b="1"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R246.2 million </a:t>
            </a:r>
            <a:r>
              <a:rPr kumimoji="0" lang="en-ZA"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 requested </a:t>
            </a:r>
            <a:r>
              <a:rPr kumimoji="0" lang="en-US"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reprioritisation of funds from projects experiencing delays to projects that are advancing. The – Lower uMkhomazi Bulk Water Supply Scheme project is likely move faster than anticipated due to the budget reallocation proposed. Construction is currently underway.  Submission for budget reprioritization has been forwarded to  National Treasury for approval. </a:t>
            </a:r>
          </a:p>
          <a:p>
            <a:pPr marL="128588" marR="0" lvl="0" indent="-128588" algn="just"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ZA"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Sedibeng Water: </a:t>
            </a:r>
            <a:r>
              <a:rPr kumimoji="0" lang="en-ZA" sz="1300" b="1"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R143.7 million </a:t>
            </a:r>
            <a:r>
              <a:rPr kumimoji="0" lang="en-ZA" sz="13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Arial" panose="020B0604020202020204" pitchFamily="34" charset="0"/>
              </a:rPr>
              <a:t>- transferred during the first quarter as per the approved drawings, part of ring-fenced funds to Bloem Water upon disestablishment of Sedibeng Water.</a:t>
            </a:r>
          </a:p>
        </p:txBody>
      </p:sp>
    </p:spTree>
    <p:extLst>
      <p:ext uri="{BB962C8B-B14F-4D97-AF65-F5344CB8AC3E}">
        <p14:creationId xmlns:p14="http://schemas.microsoft.com/office/powerpoint/2010/main" val="40056040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3508" y="1772816"/>
            <a:ext cx="8856984" cy="1800200"/>
          </a:xfrm>
        </p:spPr>
        <p:txBody>
          <a:bodyPr/>
          <a:lstStyle/>
          <a:p>
            <a:pPr algn="ctr">
              <a:defRPr/>
            </a:pPr>
            <a:r>
              <a:rPr lang="en-GB" altLang="en-US" b="1" dirty="0">
                <a:cs typeface="Arial" pitchFamily="34" charset="0"/>
              </a:rPr>
              <a:t>5</a:t>
            </a:r>
            <a:r>
              <a:rPr lang="en-GB" altLang="en-US" b="1" cap="none" dirty="0">
                <a:cs typeface="Arial" pitchFamily="34" charset="0"/>
              </a:rPr>
              <a:t>. </a:t>
            </a:r>
            <a:r>
              <a:rPr lang="en-US" altLang="en-US" b="1" cap="none" dirty="0">
                <a:cs typeface="Arial" pitchFamily="34" charset="0"/>
              </a:rPr>
              <a:t>AN OVERVIEW OF GRANTS PERFORMANCE  </a:t>
            </a:r>
            <a:r>
              <a:rPr lang="en-US" altLang="en-US" b="1" dirty="0">
                <a:solidFill>
                  <a:srgbClr val="FF0000"/>
                </a:solidFill>
                <a:cs typeface="Arial" pitchFamily="34" charset="0"/>
              </a:rPr>
              <a:t/>
            </a:r>
            <a:br>
              <a:rPr lang="en-US" altLang="en-US" b="1" dirty="0">
                <a:solidFill>
                  <a:srgbClr val="FF0000"/>
                </a:solidFill>
                <a:cs typeface="Arial" pitchFamily="34" charset="0"/>
              </a:rPr>
            </a:br>
            <a:r>
              <a:rPr lang="en-ZA" dirty="0">
                <a:solidFill>
                  <a:srgbClr val="FF0000"/>
                </a:solidFill>
                <a:latin typeface="Arial" pitchFamily="34" charset="0"/>
                <a:ea typeface="ＭＳ Ｐゴシック" pitchFamily="34" charset="-128"/>
                <a:cs typeface="Arial" pitchFamily="34" charset="0"/>
              </a:rPr>
              <a:t/>
            </a:r>
            <a:br>
              <a:rPr lang="en-ZA" dirty="0">
                <a:solidFill>
                  <a:srgbClr val="FF0000"/>
                </a:solidFill>
                <a:latin typeface="Arial" pitchFamily="34" charset="0"/>
                <a:ea typeface="ＭＳ Ｐゴシック" pitchFamily="34" charset="-128"/>
                <a:cs typeface="Arial" pitchFamily="34" charset="0"/>
              </a:rPr>
            </a:br>
            <a:endParaRPr lang="en-US" b="1" dirty="0">
              <a:solidFill>
                <a:srgbClr val="FF0000"/>
              </a:solidFill>
            </a:endParaRPr>
          </a:p>
        </p:txBody>
      </p:sp>
      <p:sp>
        <p:nvSpPr>
          <p:cNvPr id="3" name="Date Placeholder 2"/>
          <p:cNvSpPr>
            <a:spLocks noGrp="1"/>
          </p:cNvSpPr>
          <p:nvPr>
            <p:ph type="dt" sz="quarter" idx="13"/>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5" name="Slide Number Placeholder 4"/>
          <p:cNvSpPr>
            <a:spLocks noGrp="1"/>
          </p:cNvSpPr>
          <p:nvPr>
            <p:ph type="sldNum" sz="quarter" idx="11"/>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7" name="Title 7"/>
          <p:cNvSpPr txBox="1">
            <a:spLocks/>
          </p:cNvSpPr>
          <p:nvPr/>
        </p:nvSpPr>
        <p:spPr bwMode="auto">
          <a:xfrm>
            <a:off x="143508" y="1955660"/>
            <a:ext cx="8856984" cy="1734891"/>
          </a:xfrm>
          <a:prstGeom prst="rect">
            <a:avLst/>
          </a:prstGeom>
          <a:noFill/>
          <a:ln>
            <a:noFill/>
          </a:ln>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kern="1200" cap="all" baseline="0">
                <a:solidFill>
                  <a:schemeClr val="bg1"/>
                </a:solidFill>
                <a:latin typeface="Arial"/>
                <a:ea typeface="ＭＳ Ｐゴシック" pitchFamily="-108" charset="-128"/>
                <a:cs typeface="ＭＳ Ｐゴシック" pitchFamily="-108"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5pPr>
            <a:lvl6pPr marL="4572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ysClr val="window" lastClr="FFFFFF"/>
                </a:solidFill>
                <a:effectLst/>
                <a:uLnTx/>
                <a:uFillTx/>
                <a:latin typeface="Arial"/>
                <a:ea typeface="ＭＳ Ｐゴシック" pitchFamily="-108" charset="-128"/>
                <a:cs typeface="Arial" pitchFamily="34" charset="0"/>
              </a:rPr>
              <a:t> </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800" b="1" i="0" u="none" strike="noStrike" kern="1200" cap="none" spc="0" normalizeH="0" baseline="0" noProof="0" dirty="0">
              <a:ln>
                <a:noFill/>
              </a:ln>
              <a:solidFill>
                <a:sysClr val="window" lastClr="FFFFFF"/>
              </a:solidFill>
              <a:effectLst/>
              <a:uLnTx/>
              <a:uFillTx/>
              <a:latin typeface="Arial"/>
              <a:ea typeface="ＭＳ Ｐゴシック" pitchFamily="-108" charset="-128"/>
              <a:cs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a:ea typeface="ＭＳ Ｐゴシック" pitchFamily="-108" charset="-128"/>
                <a:cs typeface="Arial" pitchFamily="34" charset="0"/>
              </a:rPr>
              <a:t>Regional Bulk Infrastructure Grant: 5B Per Province / Municipalities</a:t>
            </a:r>
            <a:r>
              <a:rPr kumimoji="0" lang="en-US" altLang="en-US" sz="2800" b="1" i="0" u="none" strike="noStrike" kern="1200" cap="all" spc="0" normalizeH="0" baseline="0" noProof="0" dirty="0">
                <a:ln>
                  <a:noFill/>
                </a:ln>
                <a:solidFill>
                  <a:srgbClr val="FF0000"/>
                </a:solidFill>
                <a:effectLst/>
                <a:uLnTx/>
                <a:uFillTx/>
                <a:latin typeface="Arial"/>
                <a:ea typeface="ＭＳ Ｐゴシック" pitchFamily="-108" charset="-128"/>
                <a:cs typeface="Arial" pitchFamily="34" charset="0"/>
              </a:rPr>
              <a:t/>
            </a:r>
            <a:br>
              <a:rPr kumimoji="0" lang="en-US" altLang="en-US" sz="2800" b="1" i="0" u="none" strike="noStrike" kern="1200" cap="all" spc="0" normalizeH="0" baseline="0" noProof="0" dirty="0">
                <a:ln>
                  <a:noFill/>
                </a:ln>
                <a:solidFill>
                  <a:srgbClr val="FF0000"/>
                </a:solidFill>
                <a:effectLst/>
                <a:uLnTx/>
                <a:uFillTx/>
                <a:latin typeface="Arial"/>
                <a:ea typeface="ＭＳ Ｐゴシック" pitchFamily="-108" charset="-128"/>
                <a:cs typeface="Arial" pitchFamily="34" charset="0"/>
              </a:rPr>
            </a:br>
            <a:r>
              <a:rPr kumimoji="0" lang="en-ZA" sz="2800" b="0" i="0" u="none" strike="noStrike" kern="1200" cap="all" spc="0" normalizeH="0" baseline="0" noProof="0" dirty="0">
                <a:ln>
                  <a:noFill/>
                </a:ln>
                <a:solidFill>
                  <a:srgbClr val="FF0000"/>
                </a:solidFill>
                <a:effectLst/>
                <a:uLnTx/>
                <a:uFillTx/>
                <a:latin typeface="Arial" pitchFamily="34" charset="0"/>
                <a:ea typeface="ＭＳ Ｐゴシック" pitchFamily="34" charset="-128"/>
                <a:cs typeface="Arial" pitchFamily="34" charset="0"/>
              </a:rPr>
              <a:t/>
            </a:r>
            <a:br>
              <a:rPr kumimoji="0" lang="en-ZA" sz="2800" b="0" i="0" u="none" strike="noStrike" kern="1200" cap="all" spc="0" normalizeH="0" baseline="0" noProof="0" dirty="0">
                <a:ln>
                  <a:noFill/>
                </a:ln>
                <a:solidFill>
                  <a:srgbClr val="FF0000"/>
                </a:solidFill>
                <a:effectLst/>
                <a:uLnTx/>
                <a:uFillTx/>
                <a:latin typeface="Arial" pitchFamily="34" charset="0"/>
                <a:ea typeface="ＭＳ Ｐゴシック" pitchFamily="34" charset="-128"/>
                <a:cs typeface="Arial" pitchFamily="34" charset="0"/>
              </a:rPr>
            </a:br>
            <a:endParaRPr kumimoji="0" lang="en-US" sz="2800" b="1" i="0" u="none" strike="noStrike" kern="1200" cap="all" spc="0" normalizeH="0" baseline="0" noProof="0" dirty="0">
              <a:ln>
                <a:noFill/>
              </a:ln>
              <a:solidFill>
                <a:srgbClr val="FF0000"/>
              </a:solidFill>
              <a:effectLst/>
              <a:uLnTx/>
              <a:uFillTx/>
              <a:latin typeface="Arial"/>
              <a:ea typeface="ＭＳ Ｐゴシック" pitchFamily="-108" charset="-128"/>
            </a:endParaRPr>
          </a:p>
        </p:txBody>
      </p:sp>
    </p:spTree>
    <p:extLst>
      <p:ext uri="{BB962C8B-B14F-4D97-AF65-F5344CB8AC3E}">
        <p14:creationId xmlns:p14="http://schemas.microsoft.com/office/powerpoint/2010/main" val="36487147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
            <a:ext cx="9144000" cy="411162"/>
          </a:xfrm>
          <a:noFill/>
          <a:ln>
            <a:noFill/>
          </a:ln>
        </p:spPr>
        <p:style>
          <a:lnRef idx="2">
            <a:schemeClr val="dk1"/>
          </a:lnRef>
          <a:fillRef idx="1">
            <a:schemeClr val="lt1"/>
          </a:fillRef>
          <a:effectRef idx="0">
            <a:schemeClr val="dk1"/>
          </a:effectRef>
          <a:fontRef idx="minor">
            <a:schemeClr val="dk1"/>
          </a:fontRef>
        </p:style>
        <p:txBody>
          <a:bodyPr/>
          <a:lstStyle/>
          <a:p>
            <a:r>
              <a:rPr lang="en-US" b="1" dirty="0">
                <a:solidFill>
                  <a:srgbClr val="FFC000"/>
                </a:solidFill>
                <a:ea typeface="ＭＳ Ｐゴシック" charset="0"/>
              </a:rPr>
              <a:t>Regional Bulk Infrastructure Grant: 5B per province / municipality</a:t>
            </a:r>
            <a:endParaRPr lang="en-ZA" b="1"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68</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DEA51D35-B718-4EEA-9A5F-21867D849A3E}"/>
              </a:ext>
            </a:extLst>
          </p:cNvPr>
          <p:cNvGraphicFramePr>
            <a:graphicFrameLocks noGrp="1"/>
          </p:cNvGraphicFramePr>
          <p:nvPr>
            <p:extLst>
              <p:ext uri="{D42A27DB-BD31-4B8C-83A1-F6EECF244321}">
                <p14:modId xmlns:p14="http://schemas.microsoft.com/office/powerpoint/2010/main" val="2974944305"/>
              </p:ext>
            </p:extLst>
          </p:nvPr>
        </p:nvGraphicFramePr>
        <p:xfrm>
          <a:off x="140905" y="429442"/>
          <a:ext cx="8815531" cy="5895990"/>
        </p:xfrm>
        <a:graphic>
          <a:graphicData uri="http://schemas.openxmlformats.org/drawingml/2006/table">
            <a:tbl>
              <a:tblPr/>
              <a:tblGrid>
                <a:gridCol w="4755747">
                  <a:extLst>
                    <a:ext uri="{9D8B030D-6E8A-4147-A177-3AD203B41FA5}">
                      <a16:colId xmlns:a16="http://schemas.microsoft.com/office/drawing/2014/main" val="2273943416"/>
                    </a:ext>
                  </a:extLst>
                </a:gridCol>
                <a:gridCol w="1014946">
                  <a:extLst>
                    <a:ext uri="{9D8B030D-6E8A-4147-A177-3AD203B41FA5}">
                      <a16:colId xmlns:a16="http://schemas.microsoft.com/office/drawing/2014/main" val="1997491778"/>
                    </a:ext>
                  </a:extLst>
                </a:gridCol>
                <a:gridCol w="1014946">
                  <a:extLst>
                    <a:ext uri="{9D8B030D-6E8A-4147-A177-3AD203B41FA5}">
                      <a16:colId xmlns:a16="http://schemas.microsoft.com/office/drawing/2014/main" val="1908262897"/>
                    </a:ext>
                  </a:extLst>
                </a:gridCol>
                <a:gridCol w="1014946">
                  <a:extLst>
                    <a:ext uri="{9D8B030D-6E8A-4147-A177-3AD203B41FA5}">
                      <a16:colId xmlns:a16="http://schemas.microsoft.com/office/drawing/2014/main" val="3072530016"/>
                    </a:ext>
                  </a:extLst>
                </a:gridCol>
                <a:gridCol w="1014946">
                  <a:extLst>
                    <a:ext uri="{9D8B030D-6E8A-4147-A177-3AD203B41FA5}">
                      <a16:colId xmlns:a16="http://schemas.microsoft.com/office/drawing/2014/main" val="310294829"/>
                    </a:ext>
                  </a:extLst>
                </a:gridCol>
              </a:tblGrid>
              <a:tr h="281325">
                <a:tc rowSpan="3">
                  <a:txBody>
                    <a:bodyPr/>
                    <a:lstStyle/>
                    <a:p>
                      <a:pPr algn="ctr" fontAlgn="ctr"/>
                      <a:r>
                        <a:rPr lang="en-US" sz="1000" b="1" i="0" u="none" strike="noStrike" dirty="0">
                          <a:solidFill>
                            <a:srgbClr val="000000"/>
                          </a:solidFill>
                          <a:effectLst/>
                          <a:latin typeface="Arial Narrow" panose="020B0606020202030204" pitchFamily="34" charset="0"/>
                        </a:rPr>
                        <a:t>Name of Region and Municipality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Grant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gridSpan="2">
                  <a:txBody>
                    <a:bodyPr/>
                    <a:lstStyle/>
                    <a:p>
                      <a:pPr algn="ctr" fontAlgn="b"/>
                      <a:r>
                        <a:rPr lang="en-ZA" sz="1000" b="1" i="0" u="none" strike="noStrike" dirty="0">
                          <a:solidFill>
                            <a:srgbClr val="000000"/>
                          </a:solidFill>
                          <a:effectLst/>
                          <a:latin typeface="Arial Narrow" panose="020B0606020202030204" pitchFamily="34" charset="0"/>
                        </a:rPr>
                        <a:t>Transfer</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ZA"/>
                    </a:p>
                  </a:txBody>
                  <a:tcPr/>
                </a:tc>
                <a:tc>
                  <a:txBody>
                    <a:bodyPr/>
                    <a:lstStyle/>
                    <a:p>
                      <a:pPr algn="ctr" fontAlgn="b"/>
                      <a:r>
                        <a:rPr lang="en-ZA" sz="1000" b="1" i="0" u="none" strike="noStrike" dirty="0">
                          <a:solidFill>
                            <a:srgbClr val="000000"/>
                          </a:solidFill>
                          <a:effectLst/>
                          <a:latin typeface="Arial Narrow" panose="020B0606020202030204" pitchFamily="34" charset="0"/>
                        </a:rPr>
                        <a:t>Spent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455019098"/>
                  </a:ext>
                </a:extLst>
              </a:tr>
              <a:tr h="883555">
                <a:tc vMerge="1">
                  <a:txBody>
                    <a:bodyPr/>
                    <a:lstStyle/>
                    <a:p>
                      <a:endParaRPr lang="en-ZA"/>
                    </a:p>
                  </a:txBody>
                  <a:tcPr/>
                </a:tc>
                <a:tc>
                  <a:txBody>
                    <a:bodyPr/>
                    <a:lstStyle/>
                    <a:p>
                      <a:pPr algn="ctr" fontAlgn="b"/>
                      <a:r>
                        <a:rPr lang="en-US" sz="1000" b="1" i="0" u="none" strike="noStrike" dirty="0">
                          <a:solidFill>
                            <a:srgbClr val="000000"/>
                          </a:solidFill>
                          <a:effectLst/>
                          <a:latin typeface="Arial Narrow" panose="020B0606020202030204" pitchFamily="34" charset="0"/>
                        </a:rPr>
                        <a:t>2022 Division of Revenue Bill (DoRB)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1" i="0" u="none" strike="noStrike" dirty="0">
                          <a:solidFill>
                            <a:srgbClr val="000000"/>
                          </a:solidFill>
                          <a:effectLst/>
                          <a:latin typeface="Arial Narrow" panose="020B0606020202030204" pitchFamily="34" charset="0"/>
                        </a:rPr>
                        <a:t>Year to date actual transfers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1" i="0" u="none" strike="noStrike" dirty="0">
                          <a:solidFill>
                            <a:srgbClr val="000000"/>
                          </a:solidFill>
                          <a:effectLst/>
                          <a:latin typeface="Arial Narrow" panose="020B0606020202030204" pitchFamily="34" charset="0"/>
                        </a:rPr>
                        <a:t>Year to date DoRA cumulative payment schedule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1" i="0" u="none" strike="noStrike" dirty="0">
                          <a:solidFill>
                            <a:srgbClr val="000000"/>
                          </a:solidFill>
                          <a:effectLst/>
                          <a:latin typeface="Arial Narrow" panose="020B0606020202030204" pitchFamily="34" charset="0"/>
                        </a:rPr>
                        <a:t>Expenditure as % of main appropriation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589964596"/>
                  </a:ext>
                </a:extLst>
              </a:tr>
              <a:tr h="147259">
                <a:tc vMerge="1">
                  <a:txBody>
                    <a:bodyPr/>
                    <a:lstStyle/>
                    <a:p>
                      <a:endParaRPr lang="en-ZA"/>
                    </a:p>
                  </a:txBody>
                  <a:tcPr/>
                </a:tc>
                <a:tc>
                  <a:txBody>
                    <a:bodyPr/>
                    <a:lstStyle/>
                    <a:p>
                      <a:pPr algn="r" fontAlgn="b"/>
                      <a:r>
                        <a:rPr lang="en-ZA" sz="10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198479167"/>
                  </a:ext>
                </a:extLst>
              </a:tr>
              <a:tr h="147259">
                <a:tc>
                  <a:txBody>
                    <a:bodyPr/>
                    <a:lstStyle/>
                    <a:p>
                      <a:pPr algn="l" fontAlgn="b"/>
                      <a:r>
                        <a:rPr lang="en-ZA" sz="1000" b="1" i="0" u="none" strike="noStrike" dirty="0">
                          <a:solidFill>
                            <a:srgbClr val="000000"/>
                          </a:solidFill>
                          <a:effectLst/>
                          <a:latin typeface="Arial Narrow" panose="020B0606020202030204" pitchFamily="34" charset="0"/>
                        </a:rPr>
                        <a:t>  Eastern Cape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431 907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754266195"/>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DC13 Chris Hani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216 907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9927012"/>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DC14 Joe Gqabi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9777142"/>
                  </a:ext>
                </a:extLst>
              </a:tr>
              <a:tr h="147259">
                <a:tc>
                  <a:txBody>
                    <a:bodyPr/>
                    <a:lstStyle/>
                    <a:p>
                      <a:pPr algn="l" fontAlgn="b"/>
                      <a:r>
                        <a:rPr lang="pt-BR" sz="1000" b="0" i="0" u="none" strike="noStrike" dirty="0">
                          <a:solidFill>
                            <a:srgbClr val="000000"/>
                          </a:solidFill>
                          <a:effectLst/>
                          <a:latin typeface="Arial Narrow" panose="020B0606020202030204" pitchFamily="34" charset="0"/>
                        </a:rPr>
                        <a:t>  DC15 O.R. Tambo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2178630"/>
                  </a:ext>
                </a:extLst>
              </a:tr>
              <a:tr h="147259">
                <a:tc>
                  <a:txBody>
                    <a:bodyPr/>
                    <a:lstStyle/>
                    <a:p>
                      <a:pPr algn="l" fontAlgn="b"/>
                      <a:r>
                        <a:rPr lang="en-ZA" sz="1000" b="1" i="0" u="none" strike="noStrike" dirty="0">
                          <a:solidFill>
                            <a:srgbClr val="000000"/>
                          </a:solidFill>
                          <a:effectLst/>
                          <a:latin typeface="Arial Narrow" panose="020B0606020202030204" pitchFamily="34" charset="0"/>
                        </a:rPr>
                        <a:t>  Free State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204 407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834972225"/>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FS163 Mohokare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4 407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7938577"/>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FS191 Setsoto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59388872"/>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FS203 Ngwathe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8397694"/>
                  </a:ext>
                </a:extLst>
              </a:tr>
              <a:tr h="147259">
                <a:tc>
                  <a:txBody>
                    <a:bodyPr/>
                    <a:lstStyle/>
                    <a:p>
                      <a:pPr algn="l" fontAlgn="b"/>
                      <a:r>
                        <a:rPr lang="en-ZA" sz="1000" b="1" i="0" u="none" strike="noStrike" dirty="0">
                          <a:solidFill>
                            <a:srgbClr val="000000"/>
                          </a:solidFill>
                          <a:effectLst/>
                          <a:latin typeface="Arial Narrow" panose="020B0606020202030204" pitchFamily="34" charset="0"/>
                        </a:rPr>
                        <a:t>  Kwa-Zulu Natal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228 810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653305820"/>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DC26 Zululand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15 247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7020130"/>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DC28 Uthungulu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213 563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4324929"/>
                  </a:ext>
                </a:extLst>
              </a:tr>
              <a:tr h="147259">
                <a:tc>
                  <a:txBody>
                    <a:bodyPr/>
                    <a:lstStyle/>
                    <a:p>
                      <a:pPr algn="l" fontAlgn="b"/>
                      <a:r>
                        <a:rPr lang="en-ZA" sz="1000" b="1" i="0" u="none" strike="noStrike" dirty="0">
                          <a:solidFill>
                            <a:srgbClr val="000000"/>
                          </a:solidFill>
                          <a:effectLst/>
                          <a:latin typeface="Arial Narrow" panose="020B0606020202030204" pitchFamily="34" charset="0"/>
                        </a:rPr>
                        <a:t>  Limpopo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154 584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1111965"/>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LIM354 Polokwane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154 584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7544005"/>
                  </a:ext>
                </a:extLst>
              </a:tr>
              <a:tr h="147259">
                <a:tc>
                  <a:txBody>
                    <a:bodyPr/>
                    <a:lstStyle/>
                    <a:p>
                      <a:pPr algn="l" fontAlgn="b"/>
                      <a:r>
                        <a:rPr lang="en-ZA" sz="1000" b="1" i="0" u="none" strike="noStrike" dirty="0">
                          <a:solidFill>
                            <a:srgbClr val="000000"/>
                          </a:solidFill>
                          <a:effectLst/>
                          <a:latin typeface="Arial Narrow" panose="020B0606020202030204" pitchFamily="34" charset="0"/>
                        </a:rPr>
                        <a:t>  Mpumalanga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697 142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788286067"/>
                  </a:ext>
                </a:extLst>
              </a:tr>
              <a:tr h="147259">
                <a:tc>
                  <a:txBody>
                    <a:bodyPr/>
                    <a:lstStyle/>
                    <a:p>
                      <a:pPr algn="l" fontAlgn="b"/>
                      <a:r>
                        <a:rPr lang="en-US" sz="1000" b="0" i="0" u="none" strike="noStrike" dirty="0">
                          <a:solidFill>
                            <a:srgbClr val="000000"/>
                          </a:solidFill>
                          <a:effectLst/>
                          <a:latin typeface="Arial Narrow" panose="020B0606020202030204" pitchFamily="34" charset="0"/>
                        </a:rPr>
                        <a:t>  MP301 Chief Albert Luthuli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165 142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3910251"/>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MP302 Msukaligwa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175 000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8851376"/>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MP313 Steve Tshwete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145 000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09083783"/>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MP324 Nkomazi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6319418"/>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MP326 City of Mbombela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1104159"/>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MP321 Thaba Chweu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9298757"/>
                  </a:ext>
                </a:extLst>
              </a:tr>
              <a:tr h="147259">
                <a:tc>
                  <a:txBody>
                    <a:bodyPr/>
                    <a:lstStyle/>
                    <a:p>
                      <a:pPr algn="l" fontAlgn="b"/>
                      <a:r>
                        <a:rPr lang="en-ZA" sz="1000" b="1" i="0" u="none" strike="noStrike" dirty="0">
                          <a:solidFill>
                            <a:srgbClr val="000000"/>
                          </a:solidFill>
                          <a:effectLst/>
                          <a:latin typeface="Arial Narrow" panose="020B0606020202030204" pitchFamily="34" charset="0"/>
                        </a:rPr>
                        <a:t>  Northern Cape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135 102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121689693"/>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NC065 Hantam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8385463"/>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NC085 Tsantsabane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85 102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399170"/>
                  </a:ext>
                </a:extLst>
              </a:tr>
              <a:tr h="147259">
                <a:tc>
                  <a:txBody>
                    <a:bodyPr/>
                    <a:lstStyle/>
                    <a:p>
                      <a:pPr algn="l" fontAlgn="b"/>
                      <a:r>
                        <a:rPr lang="en-ZA" sz="1000" b="1" i="0" u="none" strike="noStrike" dirty="0">
                          <a:solidFill>
                            <a:srgbClr val="000000"/>
                          </a:solidFill>
                          <a:effectLst/>
                          <a:latin typeface="Arial Narrow" panose="020B0606020202030204" pitchFamily="34" charset="0"/>
                        </a:rPr>
                        <a:t>  North West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399 581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708695627"/>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DC39 Dr Ruth Segomtsi Mompti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399 581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88562105"/>
                  </a:ext>
                </a:extLst>
              </a:tr>
              <a:tr h="147259">
                <a:tc>
                  <a:txBody>
                    <a:bodyPr/>
                    <a:lstStyle/>
                    <a:p>
                      <a:pPr algn="l" fontAlgn="b"/>
                      <a:r>
                        <a:rPr lang="en-ZA" sz="1000" b="1" i="0" u="none" strike="noStrike" dirty="0">
                          <a:solidFill>
                            <a:srgbClr val="000000"/>
                          </a:solidFill>
                          <a:effectLst/>
                          <a:latin typeface="Arial Narrow" panose="020B0606020202030204" pitchFamily="34" charset="0"/>
                        </a:rPr>
                        <a:t>  Western Cape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269 887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54038362"/>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WC011 Matzikama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71722642"/>
                  </a:ext>
                </a:extLst>
              </a:tr>
              <a:tr h="147259">
                <a:tc>
                  <a:txBody>
                    <a:bodyPr/>
                    <a:lstStyle/>
                    <a:p>
                      <a:pPr algn="l" fontAlgn="b"/>
                      <a:r>
                        <a:rPr lang="en-ZA" sz="1000" b="0" i="0" u="none" strike="noStrike" dirty="0">
                          <a:solidFill>
                            <a:srgbClr val="000000"/>
                          </a:solidFill>
                          <a:effectLst/>
                          <a:latin typeface="Arial Narrow" panose="020B0606020202030204" pitchFamily="34" charset="0"/>
                        </a:rPr>
                        <a:t>  WC022 Witzenberg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19 239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0712525"/>
                  </a:ext>
                </a:extLst>
              </a:tr>
              <a:tr h="152923">
                <a:tc>
                  <a:txBody>
                    <a:bodyPr/>
                    <a:lstStyle/>
                    <a:p>
                      <a:pPr algn="l" fontAlgn="b"/>
                      <a:r>
                        <a:rPr lang="en-ZA" sz="1000" b="0" i="0" u="none" strike="noStrike" dirty="0">
                          <a:solidFill>
                            <a:srgbClr val="000000"/>
                          </a:solidFill>
                          <a:effectLst/>
                          <a:latin typeface="Arial Narrow" panose="020B0606020202030204" pitchFamily="34" charset="0"/>
                        </a:rPr>
                        <a:t>  WC044 George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240 648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89873251"/>
                  </a:ext>
                </a:extLst>
              </a:tr>
              <a:tr h="158587">
                <a:tc>
                  <a:txBody>
                    <a:bodyPr/>
                    <a:lstStyle/>
                    <a:p>
                      <a:pPr algn="l" fontAlgn="b"/>
                      <a:r>
                        <a:rPr lang="en-ZA" sz="1000" b="1" i="0" u="none" strike="noStrike" dirty="0">
                          <a:solidFill>
                            <a:srgbClr val="000000"/>
                          </a:solidFill>
                          <a:effectLst/>
                          <a:latin typeface="Arial Narrow" panose="020B0606020202030204" pitchFamily="34" charset="0"/>
                        </a:rPr>
                        <a:t>  Total Regional Bulk Infrastructure Grant (RBIG)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2 521 420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600526314"/>
                  </a:ext>
                </a:extLst>
              </a:tr>
            </a:tbl>
          </a:graphicData>
        </a:graphic>
      </p:graphicFrame>
    </p:spTree>
    <p:extLst>
      <p:ext uri="{BB962C8B-B14F-4D97-AF65-F5344CB8AC3E}">
        <p14:creationId xmlns:p14="http://schemas.microsoft.com/office/powerpoint/2010/main" val="17931750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3508" y="1772816"/>
            <a:ext cx="8856984" cy="1800200"/>
          </a:xfrm>
        </p:spPr>
        <p:txBody>
          <a:bodyPr/>
          <a:lstStyle/>
          <a:p>
            <a:pPr algn="ctr">
              <a:defRPr/>
            </a:pPr>
            <a:r>
              <a:rPr lang="en-GB" altLang="en-US" b="1" dirty="0">
                <a:cs typeface="Arial" pitchFamily="34" charset="0"/>
              </a:rPr>
              <a:t>5</a:t>
            </a:r>
            <a:r>
              <a:rPr lang="en-GB" altLang="en-US" b="1" cap="none" dirty="0">
                <a:cs typeface="Arial" pitchFamily="34" charset="0"/>
              </a:rPr>
              <a:t>. </a:t>
            </a:r>
            <a:r>
              <a:rPr lang="en-US" altLang="en-US" b="1" cap="none" dirty="0">
                <a:cs typeface="Arial" pitchFamily="34" charset="0"/>
              </a:rPr>
              <a:t>AN OVERVIEW OF GRANTS PERFORMANCE  </a:t>
            </a:r>
            <a:r>
              <a:rPr lang="en-US" altLang="en-US" b="1" dirty="0">
                <a:solidFill>
                  <a:srgbClr val="FF0000"/>
                </a:solidFill>
                <a:cs typeface="Arial" pitchFamily="34" charset="0"/>
              </a:rPr>
              <a:t/>
            </a:r>
            <a:br>
              <a:rPr lang="en-US" altLang="en-US" b="1" dirty="0">
                <a:solidFill>
                  <a:srgbClr val="FF0000"/>
                </a:solidFill>
                <a:cs typeface="Arial" pitchFamily="34" charset="0"/>
              </a:rPr>
            </a:br>
            <a:r>
              <a:rPr lang="en-ZA" dirty="0">
                <a:solidFill>
                  <a:srgbClr val="FF0000"/>
                </a:solidFill>
                <a:latin typeface="Arial" pitchFamily="34" charset="0"/>
                <a:ea typeface="ＭＳ Ｐゴシック" pitchFamily="34" charset="-128"/>
                <a:cs typeface="Arial" pitchFamily="34" charset="0"/>
              </a:rPr>
              <a:t/>
            </a:r>
            <a:br>
              <a:rPr lang="en-ZA" dirty="0">
                <a:solidFill>
                  <a:srgbClr val="FF0000"/>
                </a:solidFill>
                <a:latin typeface="Arial" pitchFamily="34" charset="0"/>
                <a:ea typeface="ＭＳ Ｐゴシック" pitchFamily="34" charset="-128"/>
                <a:cs typeface="Arial" pitchFamily="34" charset="0"/>
              </a:rPr>
            </a:br>
            <a:endParaRPr lang="en-US" b="1" dirty="0">
              <a:solidFill>
                <a:srgbClr val="FF0000"/>
              </a:solidFill>
            </a:endParaRPr>
          </a:p>
        </p:txBody>
      </p:sp>
      <p:sp>
        <p:nvSpPr>
          <p:cNvPr id="3" name="Date Placeholder 2"/>
          <p:cNvSpPr>
            <a:spLocks noGrp="1"/>
          </p:cNvSpPr>
          <p:nvPr>
            <p:ph type="dt" sz="quarter" idx="13"/>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5" name="Slide Number Placeholder 4"/>
          <p:cNvSpPr>
            <a:spLocks noGrp="1"/>
          </p:cNvSpPr>
          <p:nvPr>
            <p:ph type="sldNum" sz="quarter" idx="11"/>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7" name="Title 7"/>
          <p:cNvSpPr txBox="1">
            <a:spLocks/>
          </p:cNvSpPr>
          <p:nvPr/>
        </p:nvSpPr>
        <p:spPr bwMode="auto">
          <a:xfrm>
            <a:off x="143508" y="1955660"/>
            <a:ext cx="8856984" cy="1734891"/>
          </a:xfrm>
          <a:prstGeom prst="rect">
            <a:avLst/>
          </a:prstGeom>
          <a:noFill/>
          <a:ln>
            <a:noFill/>
          </a:ln>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kern="1200" cap="all" baseline="0">
                <a:solidFill>
                  <a:schemeClr val="bg1"/>
                </a:solidFill>
                <a:latin typeface="Arial"/>
                <a:ea typeface="ＭＳ Ｐゴシック" pitchFamily="-108" charset="-128"/>
                <a:cs typeface="ＭＳ Ｐゴシック" pitchFamily="-108"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5pPr>
            <a:lvl6pPr marL="4572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ysClr val="window" lastClr="FFFFFF"/>
                </a:solidFill>
                <a:effectLst/>
                <a:uLnTx/>
                <a:uFillTx/>
                <a:latin typeface="Arial"/>
                <a:ea typeface="ＭＳ Ｐゴシック" pitchFamily="-108" charset="-128"/>
                <a:cs typeface="Arial" pitchFamily="34" charset="0"/>
              </a:rPr>
              <a:t> </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000" b="1" i="0" u="none" strike="noStrike" kern="1200" cap="none" spc="0" normalizeH="0" baseline="0" noProof="0" dirty="0">
              <a:ln>
                <a:noFill/>
              </a:ln>
              <a:solidFill>
                <a:sysClr val="window" lastClr="FFFFFF"/>
              </a:solidFill>
              <a:effectLst/>
              <a:uLnTx/>
              <a:uFillTx/>
              <a:latin typeface="Arial"/>
              <a:ea typeface="ＭＳ Ｐゴシック" pitchFamily="-108" charset="-128"/>
              <a:cs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a:ea typeface="ＭＳ Ｐゴシック" pitchFamily="-108" charset="-128"/>
                <a:cs typeface="Arial" pitchFamily="34" charset="0"/>
              </a:rPr>
              <a:t>Water Services Infrastructure Grant: 5B Per Province / Municipality</a:t>
            </a:r>
            <a:r>
              <a:rPr kumimoji="0" lang="en-US" altLang="en-US" sz="2000" b="1" i="0" u="none" strike="noStrike" kern="1200" cap="all" spc="0" normalizeH="0" baseline="0" noProof="0" dirty="0">
                <a:ln>
                  <a:noFill/>
                </a:ln>
                <a:solidFill>
                  <a:srgbClr val="FF0000"/>
                </a:solidFill>
                <a:effectLst/>
                <a:uLnTx/>
                <a:uFillTx/>
                <a:latin typeface="Arial"/>
                <a:ea typeface="ＭＳ Ｐゴシック" pitchFamily="-108" charset="-128"/>
                <a:cs typeface="Arial" pitchFamily="34" charset="0"/>
              </a:rPr>
              <a:t/>
            </a:r>
            <a:br>
              <a:rPr kumimoji="0" lang="en-US" altLang="en-US" sz="2000" b="1" i="0" u="none" strike="noStrike" kern="1200" cap="all" spc="0" normalizeH="0" baseline="0" noProof="0" dirty="0">
                <a:ln>
                  <a:noFill/>
                </a:ln>
                <a:solidFill>
                  <a:srgbClr val="FF0000"/>
                </a:solidFill>
                <a:effectLst/>
                <a:uLnTx/>
                <a:uFillTx/>
                <a:latin typeface="Arial"/>
                <a:ea typeface="ＭＳ Ｐゴシック" pitchFamily="-108" charset="-128"/>
                <a:cs typeface="Arial" pitchFamily="34" charset="0"/>
              </a:rPr>
            </a:br>
            <a:r>
              <a:rPr kumimoji="0" lang="en-ZA" sz="2000" b="0" i="0" u="none" strike="noStrike" kern="1200" cap="all" spc="0" normalizeH="0" baseline="0" noProof="0" dirty="0">
                <a:ln>
                  <a:noFill/>
                </a:ln>
                <a:solidFill>
                  <a:srgbClr val="FF0000"/>
                </a:solidFill>
                <a:effectLst/>
                <a:uLnTx/>
                <a:uFillTx/>
                <a:latin typeface="Arial" pitchFamily="34" charset="0"/>
                <a:ea typeface="ＭＳ Ｐゴシック" pitchFamily="34" charset="-128"/>
                <a:cs typeface="Arial" pitchFamily="34" charset="0"/>
              </a:rPr>
              <a:t/>
            </a:r>
            <a:br>
              <a:rPr kumimoji="0" lang="en-ZA" sz="2000" b="0" i="0" u="none" strike="noStrike" kern="1200" cap="all" spc="0" normalizeH="0" baseline="0" noProof="0" dirty="0">
                <a:ln>
                  <a:noFill/>
                </a:ln>
                <a:solidFill>
                  <a:srgbClr val="FF0000"/>
                </a:solidFill>
                <a:effectLst/>
                <a:uLnTx/>
                <a:uFillTx/>
                <a:latin typeface="Arial" pitchFamily="34" charset="0"/>
                <a:ea typeface="ＭＳ Ｐゴシック" pitchFamily="34" charset="-128"/>
                <a:cs typeface="Arial" pitchFamily="34" charset="0"/>
              </a:rPr>
            </a:br>
            <a:endParaRPr kumimoji="0" lang="en-US" sz="2000" b="1" i="0" u="none" strike="noStrike" kern="1200" cap="all" spc="0" normalizeH="0" baseline="0" noProof="0" dirty="0">
              <a:ln>
                <a:noFill/>
              </a:ln>
              <a:solidFill>
                <a:srgbClr val="FF0000"/>
              </a:solidFill>
              <a:effectLst/>
              <a:uLnTx/>
              <a:uFillTx/>
              <a:latin typeface="Arial"/>
              <a:ea typeface="ＭＳ Ｐゴシック" pitchFamily="-108" charset="-128"/>
            </a:endParaRPr>
          </a:p>
        </p:txBody>
      </p:sp>
    </p:spTree>
    <p:extLst>
      <p:ext uri="{BB962C8B-B14F-4D97-AF65-F5344CB8AC3E}">
        <p14:creationId xmlns:p14="http://schemas.microsoft.com/office/powerpoint/2010/main" val="3064593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09" y="544912"/>
            <a:ext cx="7772400" cy="511458"/>
          </a:xfrm>
        </p:spPr>
        <p:txBody>
          <a:bodyPr/>
          <a:lstStyle/>
          <a:p>
            <a:r>
              <a:rPr lang="en-ZA" sz="2000" dirty="0"/>
              <a:t>Part B: overview of non financial performance</a:t>
            </a: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7</a:t>
            </a:fld>
            <a:endParaRPr lang="en-US" altLang="en-US" dirty="0">
              <a:solidFill>
                <a:prstClr val="black"/>
              </a:solidFill>
              <a:ea typeface="+mn-ea"/>
            </a:endParaRPr>
          </a:p>
        </p:txBody>
      </p:sp>
      <p:sp>
        <p:nvSpPr>
          <p:cNvPr id="5" name="Title 1"/>
          <p:cNvSpPr txBox="1">
            <a:spLocks/>
          </p:cNvSpPr>
          <p:nvPr/>
        </p:nvSpPr>
        <p:spPr>
          <a:xfrm>
            <a:off x="405072" y="1192369"/>
            <a:ext cx="8281728" cy="982511"/>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lgn="just">
              <a:buFont typeface="Arial" panose="020B0604020202020204" pitchFamily="34" charset="0"/>
              <a:buChar char="•"/>
            </a:pPr>
            <a:r>
              <a:rPr lang="en-ZA" sz="1400" dirty="0"/>
              <a:t>Overview of the cumulative fourth quarter performance </a:t>
            </a:r>
          </a:p>
          <a:p>
            <a:pPr marL="342900" indent="-342900" algn="just">
              <a:buFont typeface="Arial" panose="020B0604020202020204" pitchFamily="34" charset="0"/>
              <a:buChar char="•"/>
            </a:pPr>
            <a:r>
              <a:rPr lang="en-ZA" sz="1400" dirty="0"/>
              <a:t>progress in implementing the 2017 preferential procurement regulations</a:t>
            </a:r>
          </a:p>
          <a:p>
            <a:pPr marL="342900" indent="-342900" algn="just">
              <a:buFont typeface="Arial" panose="020B0604020202020204" pitchFamily="34" charset="0"/>
              <a:buChar char="•"/>
            </a:pPr>
            <a:r>
              <a:rPr lang="en-ZA" sz="1400" dirty="0"/>
              <a:t>cumulative fourth quarter performance per budget programme</a:t>
            </a:r>
          </a:p>
        </p:txBody>
      </p:sp>
    </p:spTree>
    <p:extLst>
      <p:ext uri="{BB962C8B-B14F-4D97-AF65-F5344CB8AC3E}">
        <p14:creationId xmlns:p14="http://schemas.microsoft.com/office/powerpoint/2010/main" val="9345259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67752"/>
            <a:ext cx="9006840" cy="374699"/>
          </a:xfrm>
          <a:noFill/>
          <a:ln>
            <a:noFill/>
          </a:ln>
        </p:spPr>
        <p:style>
          <a:lnRef idx="2">
            <a:schemeClr val="dk1"/>
          </a:lnRef>
          <a:fillRef idx="1">
            <a:schemeClr val="lt1"/>
          </a:fillRef>
          <a:effectRef idx="0">
            <a:schemeClr val="dk1"/>
          </a:effectRef>
          <a:fontRef idx="minor">
            <a:schemeClr val="dk1"/>
          </a:fontRef>
        </p:style>
        <p:txBody>
          <a:bodyPr/>
          <a:lstStyle/>
          <a:p>
            <a:r>
              <a:rPr lang="en-US" b="1" dirty="0">
                <a:solidFill>
                  <a:srgbClr val="FFC000"/>
                </a:solidFill>
                <a:ea typeface="ＭＳ Ｐゴシック" charset="0"/>
              </a:rPr>
              <a:t>Water Services Infrastructure Grant: 5B per province and municipality (1)</a:t>
            </a:r>
            <a:endParaRPr lang="en-ZA"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70</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8F397404-F954-46FB-B943-BB2E9644444F}"/>
              </a:ext>
            </a:extLst>
          </p:cNvPr>
          <p:cNvGraphicFramePr>
            <a:graphicFrameLocks noGrp="1"/>
          </p:cNvGraphicFramePr>
          <p:nvPr>
            <p:extLst>
              <p:ext uri="{D42A27DB-BD31-4B8C-83A1-F6EECF244321}">
                <p14:modId xmlns:p14="http://schemas.microsoft.com/office/powerpoint/2010/main" val="119312735"/>
              </p:ext>
            </p:extLst>
          </p:nvPr>
        </p:nvGraphicFramePr>
        <p:xfrm>
          <a:off x="83819" y="838690"/>
          <a:ext cx="9006842" cy="5852160"/>
        </p:xfrm>
        <a:graphic>
          <a:graphicData uri="http://schemas.openxmlformats.org/drawingml/2006/table">
            <a:tbl>
              <a:tblPr/>
              <a:tblGrid>
                <a:gridCol w="4119791">
                  <a:extLst>
                    <a:ext uri="{9D8B030D-6E8A-4147-A177-3AD203B41FA5}">
                      <a16:colId xmlns:a16="http://schemas.microsoft.com/office/drawing/2014/main" val="826396573"/>
                    </a:ext>
                  </a:extLst>
                </a:gridCol>
                <a:gridCol w="1384386">
                  <a:extLst>
                    <a:ext uri="{9D8B030D-6E8A-4147-A177-3AD203B41FA5}">
                      <a16:colId xmlns:a16="http://schemas.microsoft.com/office/drawing/2014/main" val="4269837343"/>
                    </a:ext>
                  </a:extLst>
                </a:gridCol>
                <a:gridCol w="1167555">
                  <a:extLst>
                    <a:ext uri="{9D8B030D-6E8A-4147-A177-3AD203B41FA5}">
                      <a16:colId xmlns:a16="http://schemas.microsoft.com/office/drawing/2014/main" val="3196375437"/>
                    </a:ext>
                  </a:extLst>
                </a:gridCol>
                <a:gridCol w="1167555">
                  <a:extLst>
                    <a:ext uri="{9D8B030D-6E8A-4147-A177-3AD203B41FA5}">
                      <a16:colId xmlns:a16="http://schemas.microsoft.com/office/drawing/2014/main" val="3432200573"/>
                    </a:ext>
                  </a:extLst>
                </a:gridCol>
                <a:gridCol w="1167555">
                  <a:extLst>
                    <a:ext uri="{9D8B030D-6E8A-4147-A177-3AD203B41FA5}">
                      <a16:colId xmlns:a16="http://schemas.microsoft.com/office/drawing/2014/main" val="3591434072"/>
                    </a:ext>
                  </a:extLst>
                </a:gridCol>
              </a:tblGrid>
              <a:tr h="145665">
                <a:tc rowSpan="3">
                  <a:txBody>
                    <a:bodyPr/>
                    <a:lstStyle/>
                    <a:p>
                      <a:pPr algn="ctr" fontAlgn="ctr"/>
                      <a:r>
                        <a:rPr lang="en-US" sz="1100" b="1" i="0" u="none" strike="noStrike" dirty="0">
                          <a:solidFill>
                            <a:srgbClr val="000000"/>
                          </a:solidFill>
                          <a:effectLst/>
                          <a:latin typeface="Arial Narrow" panose="020B0606020202030204" pitchFamily="34" charset="0"/>
                        </a:rPr>
                        <a:t>Name of Region and Municipality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Grant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gridSpan="2">
                  <a:txBody>
                    <a:bodyPr/>
                    <a:lstStyle/>
                    <a:p>
                      <a:pPr algn="ctr" fontAlgn="b"/>
                      <a:r>
                        <a:rPr lang="en-ZA" sz="1000" b="1" i="0" u="none" strike="noStrike" dirty="0">
                          <a:solidFill>
                            <a:srgbClr val="000000"/>
                          </a:solidFill>
                          <a:effectLst/>
                          <a:latin typeface="Arial Narrow" panose="020B0606020202030204" pitchFamily="34" charset="0"/>
                        </a:rPr>
                        <a:t>Transfer</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ZA"/>
                    </a:p>
                  </a:txBody>
                  <a:tcPr/>
                </a:tc>
                <a:tc>
                  <a:txBody>
                    <a:bodyPr/>
                    <a:lstStyle/>
                    <a:p>
                      <a:pPr algn="ctr" fontAlgn="b"/>
                      <a:r>
                        <a:rPr lang="en-ZA" sz="1000" b="1" i="0" u="none" strike="noStrike" dirty="0">
                          <a:solidFill>
                            <a:srgbClr val="000000"/>
                          </a:solidFill>
                          <a:effectLst/>
                          <a:latin typeface="Arial Narrow" panose="020B0606020202030204" pitchFamily="34" charset="0"/>
                        </a:rPr>
                        <a:t>Spent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782943291"/>
                  </a:ext>
                </a:extLst>
              </a:tr>
              <a:tr h="436995">
                <a:tc vMerge="1">
                  <a:txBody>
                    <a:bodyPr/>
                    <a:lstStyle/>
                    <a:p>
                      <a:endParaRPr lang="en-ZA"/>
                    </a:p>
                  </a:txBody>
                  <a:tcPr/>
                </a:tc>
                <a:tc>
                  <a:txBody>
                    <a:bodyPr/>
                    <a:lstStyle/>
                    <a:p>
                      <a:pPr algn="ctr" fontAlgn="b"/>
                      <a:r>
                        <a:rPr lang="en-US" sz="1100" b="1" i="0" u="none" strike="noStrike" dirty="0">
                          <a:solidFill>
                            <a:srgbClr val="000000"/>
                          </a:solidFill>
                          <a:effectLst/>
                          <a:latin typeface="Arial Narrow" panose="020B0606020202030204" pitchFamily="34" charset="0"/>
                        </a:rPr>
                        <a:t>2022 Division of Revenue Bill (DoRB) allocation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Year to date actual transfers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Year to date DoRA cumulative payment schedule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Expenditure as % of main appropriation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714988837"/>
                  </a:ext>
                </a:extLst>
              </a:tr>
              <a:tr h="145665">
                <a:tc vMerge="1">
                  <a:txBody>
                    <a:bodyPr/>
                    <a:lstStyle/>
                    <a:p>
                      <a:endParaRPr lang="en-ZA"/>
                    </a:p>
                  </a:txBody>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437730379"/>
                  </a:ext>
                </a:extLst>
              </a:tr>
              <a:tr h="145665">
                <a:tc>
                  <a:txBody>
                    <a:bodyPr/>
                    <a:lstStyle/>
                    <a:p>
                      <a:pPr algn="l" fontAlgn="b"/>
                      <a:r>
                        <a:rPr lang="en-ZA" sz="1100" b="1" i="0" u="none" strike="noStrike" dirty="0">
                          <a:solidFill>
                            <a:srgbClr val="000000"/>
                          </a:solidFill>
                          <a:effectLst/>
                          <a:latin typeface="Arial Narrow" panose="020B0606020202030204" pitchFamily="34" charset="0"/>
                        </a:rPr>
                        <a:t> Eastern Cape Province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498 051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912879892"/>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EC101 Dr Beyers Naude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10 939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1496215"/>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EC102 Blue Crane Route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1173332"/>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EC104 Makana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16 112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0527034"/>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EC105 Ndlambe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85 000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0423550"/>
                  </a:ext>
                </a:extLst>
              </a:tr>
              <a:tr h="145665">
                <a:tc>
                  <a:txBody>
                    <a:bodyPr/>
                    <a:lstStyle/>
                    <a:p>
                      <a:pPr algn="l" fontAlgn="b"/>
                      <a:r>
                        <a:rPr lang="en-US" sz="1100" b="0" i="0" u="none" strike="noStrike" dirty="0">
                          <a:solidFill>
                            <a:srgbClr val="000000"/>
                          </a:solidFill>
                          <a:effectLst/>
                          <a:latin typeface="Arial Narrow" panose="020B0606020202030204" pitchFamily="34" charset="0"/>
                        </a:rPr>
                        <a:t>  EC106 Sundays River Valley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88060451"/>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DC12 Amathole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86 000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5626684"/>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DC13 Chris Hani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9380026"/>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DC14 Joe Gqabi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95349"/>
                  </a:ext>
                </a:extLst>
              </a:tr>
              <a:tr h="152795">
                <a:tc>
                  <a:txBody>
                    <a:bodyPr/>
                    <a:lstStyle/>
                    <a:p>
                      <a:pPr algn="l" fontAlgn="b"/>
                      <a:r>
                        <a:rPr lang="pt-BR" sz="1100" b="0" i="0" u="none" strike="noStrike">
                          <a:solidFill>
                            <a:srgbClr val="000000"/>
                          </a:solidFill>
                          <a:effectLst/>
                          <a:latin typeface="Arial Narrow" panose="020B0606020202030204" pitchFamily="34" charset="0"/>
                        </a:rPr>
                        <a:t>  DC15 O.R. Tambo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142345"/>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DC44 Alfred Nzo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55655433"/>
                  </a:ext>
                </a:extLst>
              </a:tr>
              <a:tr h="145665">
                <a:tc>
                  <a:txBody>
                    <a:bodyPr/>
                    <a:lstStyle/>
                    <a:p>
                      <a:pPr algn="l" fontAlgn="b"/>
                      <a:r>
                        <a:rPr lang="en-ZA" sz="1100" b="1" i="0" u="none" strike="noStrike" dirty="0">
                          <a:solidFill>
                            <a:srgbClr val="000000"/>
                          </a:solidFill>
                          <a:effectLst/>
                          <a:latin typeface="Arial Narrow" panose="020B0606020202030204" pitchFamily="34" charset="0"/>
                        </a:rPr>
                        <a:t>  Free State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332 599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850178556"/>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FS161 Letsemeng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9072024"/>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FS162 Kopanong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2792421"/>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FS163 Mohokare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22 088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2616207"/>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FS181 Masilonyana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23 334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53926321"/>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FS182 Tokologo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15 720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9842645"/>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FS183 Tswelopele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12 276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0602495"/>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FS184 Matjhabeng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25 800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0165558"/>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FS185 Nala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11 528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9828646"/>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FS191 Setsoto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15 301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9680312"/>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FS192 Dihlabeng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13 000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8839697"/>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FS193 Nketoana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45989"/>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FS194 Maluti- a-Phofung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38 896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0413674"/>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FS195 Phumelela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15 328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11597288"/>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FS196 Mantsopa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11 720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3863491"/>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FS201 Moqhaka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10 292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8038860"/>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FS203 Ngwathe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8008050"/>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FS204 Metsimaholo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22 316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5849189"/>
                  </a:ext>
                </a:extLst>
              </a:tr>
              <a:tr h="145665">
                <a:tc>
                  <a:txBody>
                    <a:bodyPr/>
                    <a:lstStyle/>
                    <a:p>
                      <a:pPr algn="l" fontAlgn="b"/>
                      <a:r>
                        <a:rPr lang="en-ZA" sz="1100" b="0" i="0" u="none" strike="noStrike" dirty="0">
                          <a:solidFill>
                            <a:srgbClr val="000000"/>
                          </a:solidFill>
                          <a:effectLst/>
                          <a:latin typeface="Arial Narrow" panose="020B0606020202030204" pitchFamily="34" charset="0"/>
                        </a:rPr>
                        <a:t>  FS205 Mafube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2049513"/>
                  </a:ext>
                </a:extLst>
              </a:tr>
            </a:tbl>
          </a:graphicData>
        </a:graphic>
      </p:graphicFrame>
    </p:spTree>
    <p:extLst>
      <p:ext uri="{BB962C8B-B14F-4D97-AF65-F5344CB8AC3E}">
        <p14:creationId xmlns:p14="http://schemas.microsoft.com/office/powerpoint/2010/main" val="30160419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752"/>
            <a:ext cx="9144000" cy="374699"/>
          </a:xfrm>
          <a:noFill/>
          <a:ln>
            <a:noFill/>
          </a:ln>
        </p:spPr>
        <p:style>
          <a:lnRef idx="2">
            <a:schemeClr val="dk1"/>
          </a:lnRef>
          <a:fillRef idx="1">
            <a:schemeClr val="lt1"/>
          </a:fillRef>
          <a:effectRef idx="0">
            <a:schemeClr val="dk1"/>
          </a:effectRef>
          <a:fontRef idx="minor">
            <a:schemeClr val="dk1"/>
          </a:fontRef>
        </p:style>
        <p:txBody>
          <a:bodyPr/>
          <a:lstStyle/>
          <a:p>
            <a:r>
              <a:rPr lang="en-US" b="1" dirty="0">
                <a:solidFill>
                  <a:srgbClr val="FFC000"/>
                </a:solidFill>
                <a:ea typeface="ＭＳ Ｐゴシック" charset="0"/>
              </a:rPr>
              <a:t>Water Services Infrastructure Grant: 5B per province and municipality (2)</a:t>
            </a:r>
            <a:endParaRPr lang="en-ZA"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71</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8F397404-F954-46FB-B943-BB2E9644444F}"/>
              </a:ext>
            </a:extLst>
          </p:cNvPr>
          <p:cNvGraphicFramePr>
            <a:graphicFrameLocks noGrp="1"/>
          </p:cNvGraphicFramePr>
          <p:nvPr>
            <p:extLst>
              <p:ext uri="{D42A27DB-BD31-4B8C-83A1-F6EECF244321}">
                <p14:modId xmlns:p14="http://schemas.microsoft.com/office/powerpoint/2010/main" val="1875281868"/>
              </p:ext>
            </p:extLst>
          </p:nvPr>
        </p:nvGraphicFramePr>
        <p:xfrm>
          <a:off x="106680" y="835363"/>
          <a:ext cx="8983981" cy="5516880"/>
        </p:xfrm>
        <a:graphic>
          <a:graphicData uri="http://schemas.openxmlformats.org/drawingml/2006/table">
            <a:tbl>
              <a:tblPr/>
              <a:tblGrid>
                <a:gridCol w="4109333">
                  <a:extLst>
                    <a:ext uri="{9D8B030D-6E8A-4147-A177-3AD203B41FA5}">
                      <a16:colId xmlns:a16="http://schemas.microsoft.com/office/drawing/2014/main" val="826396573"/>
                    </a:ext>
                  </a:extLst>
                </a:gridCol>
                <a:gridCol w="1380872">
                  <a:extLst>
                    <a:ext uri="{9D8B030D-6E8A-4147-A177-3AD203B41FA5}">
                      <a16:colId xmlns:a16="http://schemas.microsoft.com/office/drawing/2014/main" val="4269837343"/>
                    </a:ext>
                  </a:extLst>
                </a:gridCol>
                <a:gridCol w="1164592">
                  <a:extLst>
                    <a:ext uri="{9D8B030D-6E8A-4147-A177-3AD203B41FA5}">
                      <a16:colId xmlns:a16="http://schemas.microsoft.com/office/drawing/2014/main" val="3196375437"/>
                    </a:ext>
                  </a:extLst>
                </a:gridCol>
                <a:gridCol w="1164592">
                  <a:extLst>
                    <a:ext uri="{9D8B030D-6E8A-4147-A177-3AD203B41FA5}">
                      <a16:colId xmlns:a16="http://schemas.microsoft.com/office/drawing/2014/main" val="3432200573"/>
                    </a:ext>
                  </a:extLst>
                </a:gridCol>
                <a:gridCol w="1164592">
                  <a:extLst>
                    <a:ext uri="{9D8B030D-6E8A-4147-A177-3AD203B41FA5}">
                      <a16:colId xmlns:a16="http://schemas.microsoft.com/office/drawing/2014/main" val="3591434072"/>
                    </a:ext>
                  </a:extLst>
                </a:gridCol>
              </a:tblGrid>
              <a:tr h="43823">
                <a:tc rowSpan="3">
                  <a:txBody>
                    <a:bodyPr/>
                    <a:lstStyle/>
                    <a:p>
                      <a:pPr algn="ctr" fontAlgn="ctr"/>
                      <a:r>
                        <a:rPr lang="en-US" sz="1100" b="1" i="0" u="none" strike="noStrike" dirty="0">
                          <a:solidFill>
                            <a:srgbClr val="000000"/>
                          </a:solidFill>
                          <a:effectLst/>
                          <a:latin typeface="Arial Narrow" panose="020B0606020202030204" pitchFamily="34" charset="0"/>
                        </a:rPr>
                        <a:t>Name of Region and Municipality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Grant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gridSpan="2">
                  <a:txBody>
                    <a:bodyPr/>
                    <a:lstStyle/>
                    <a:p>
                      <a:pPr algn="ctr" fontAlgn="b"/>
                      <a:r>
                        <a:rPr lang="en-ZA" sz="1000" b="1" i="0" u="none" strike="noStrike" dirty="0">
                          <a:solidFill>
                            <a:srgbClr val="000000"/>
                          </a:solidFill>
                          <a:effectLst/>
                          <a:latin typeface="Arial Narrow" panose="020B0606020202030204" pitchFamily="34" charset="0"/>
                        </a:rPr>
                        <a:t>Transfer</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ZA"/>
                    </a:p>
                  </a:txBody>
                  <a:tcPr/>
                </a:tc>
                <a:tc>
                  <a:txBody>
                    <a:bodyPr/>
                    <a:lstStyle/>
                    <a:p>
                      <a:pPr algn="ctr" fontAlgn="b"/>
                      <a:r>
                        <a:rPr lang="en-ZA" sz="1000" b="1" i="0" u="none" strike="noStrike" dirty="0">
                          <a:solidFill>
                            <a:srgbClr val="000000"/>
                          </a:solidFill>
                          <a:effectLst/>
                          <a:latin typeface="Arial Narrow" panose="020B0606020202030204" pitchFamily="34" charset="0"/>
                        </a:rPr>
                        <a:t>Spent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782943291"/>
                  </a:ext>
                </a:extLst>
              </a:tr>
              <a:tr h="306763">
                <a:tc vMerge="1">
                  <a:txBody>
                    <a:bodyPr/>
                    <a:lstStyle/>
                    <a:p>
                      <a:endParaRPr lang="en-ZA"/>
                    </a:p>
                  </a:txBody>
                  <a:tcPr/>
                </a:tc>
                <a:tc>
                  <a:txBody>
                    <a:bodyPr/>
                    <a:lstStyle/>
                    <a:p>
                      <a:pPr algn="ctr" fontAlgn="b"/>
                      <a:r>
                        <a:rPr lang="en-US" sz="1100" b="1" i="0" u="none" strike="noStrike" dirty="0">
                          <a:solidFill>
                            <a:srgbClr val="000000"/>
                          </a:solidFill>
                          <a:effectLst/>
                          <a:latin typeface="Arial Narrow" panose="020B0606020202030204" pitchFamily="34" charset="0"/>
                        </a:rPr>
                        <a:t>2022 Division of Revenue Bill (DoRB)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Year to date actual transfers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Year to date DoRA cumulative payment schedule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Expenditure as % of main appropriation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714988837"/>
                  </a:ext>
                </a:extLst>
              </a:tr>
              <a:tr h="43823">
                <a:tc vMerge="1">
                  <a:txBody>
                    <a:bodyPr/>
                    <a:lstStyle/>
                    <a:p>
                      <a:endParaRPr lang="en-ZA"/>
                    </a:p>
                  </a:txBody>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437730379"/>
                  </a:ext>
                </a:extLst>
              </a:tr>
              <a:tr h="43823">
                <a:tc>
                  <a:txBody>
                    <a:bodyPr/>
                    <a:lstStyle/>
                    <a:p>
                      <a:pPr algn="l" fontAlgn="b"/>
                      <a:r>
                        <a:rPr lang="en-ZA" sz="1100" b="1" i="0" u="none" strike="noStrike" dirty="0">
                          <a:solidFill>
                            <a:srgbClr val="000000"/>
                          </a:solidFill>
                          <a:effectLst/>
                          <a:latin typeface="Arial Narrow" panose="020B0606020202030204" pitchFamily="34" charset="0"/>
                        </a:rPr>
                        <a:t>  Gauteng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196 678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222457572"/>
                  </a:ext>
                </a:extLst>
              </a:tr>
              <a:tr h="43823">
                <a:tc>
                  <a:txBody>
                    <a:bodyPr/>
                    <a:lstStyle/>
                    <a:p>
                      <a:pPr algn="l" fontAlgn="b"/>
                      <a:r>
                        <a:rPr lang="en-ZA" sz="1100" b="0" i="0" u="none" strike="noStrike" dirty="0">
                          <a:solidFill>
                            <a:srgbClr val="000000"/>
                          </a:solidFill>
                          <a:effectLst/>
                          <a:latin typeface="Arial Narrow" panose="020B0606020202030204" pitchFamily="34" charset="0"/>
                        </a:rPr>
                        <a:t>  GT422 Midvaal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18 864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414367"/>
                  </a:ext>
                </a:extLst>
              </a:tr>
              <a:tr h="43823">
                <a:tc>
                  <a:txBody>
                    <a:bodyPr/>
                    <a:lstStyle/>
                    <a:p>
                      <a:pPr algn="l" fontAlgn="b"/>
                      <a:r>
                        <a:rPr lang="en-ZA" sz="1100" b="0" i="0" u="none" strike="noStrike" dirty="0">
                          <a:solidFill>
                            <a:srgbClr val="000000"/>
                          </a:solidFill>
                          <a:effectLst/>
                          <a:latin typeface="Arial Narrow" panose="020B0606020202030204" pitchFamily="34" charset="0"/>
                        </a:rPr>
                        <a:t>  GT423 Lesedi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18 874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39345670"/>
                  </a:ext>
                </a:extLst>
              </a:tr>
              <a:tr h="43823">
                <a:tc>
                  <a:txBody>
                    <a:bodyPr/>
                    <a:lstStyle/>
                    <a:p>
                      <a:pPr algn="l" fontAlgn="b"/>
                      <a:r>
                        <a:rPr lang="en-US" sz="1100" b="0" i="0" u="none" strike="noStrike" dirty="0">
                          <a:solidFill>
                            <a:srgbClr val="000000"/>
                          </a:solidFill>
                          <a:effectLst/>
                          <a:latin typeface="Arial Narrow" panose="020B0606020202030204" pitchFamily="34" charset="0"/>
                        </a:rPr>
                        <a:t>  GT481 Mogale City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45 160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5767889"/>
                  </a:ext>
                </a:extLst>
              </a:tr>
              <a:tr h="43823">
                <a:tc>
                  <a:txBody>
                    <a:bodyPr/>
                    <a:lstStyle/>
                    <a:p>
                      <a:pPr algn="l" fontAlgn="b"/>
                      <a:r>
                        <a:rPr lang="en-US" sz="1100" b="0" i="0" u="none" strike="noStrike" dirty="0">
                          <a:solidFill>
                            <a:srgbClr val="000000"/>
                          </a:solidFill>
                          <a:effectLst/>
                          <a:latin typeface="Arial Narrow" panose="020B0606020202030204" pitchFamily="34" charset="0"/>
                        </a:rPr>
                        <a:t>  GT484 Merafong City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40 420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3770260"/>
                  </a:ext>
                </a:extLst>
              </a:tr>
              <a:tr h="43823">
                <a:tc>
                  <a:txBody>
                    <a:bodyPr/>
                    <a:lstStyle/>
                    <a:p>
                      <a:pPr algn="l" fontAlgn="b"/>
                      <a:r>
                        <a:rPr lang="en-US" sz="1100" b="0" i="0" u="none" strike="noStrike" dirty="0">
                          <a:solidFill>
                            <a:srgbClr val="000000"/>
                          </a:solidFill>
                          <a:effectLst/>
                          <a:latin typeface="Arial Narrow" panose="020B0606020202030204" pitchFamily="34" charset="0"/>
                        </a:rPr>
                        <a:t>  GT485 Rand West City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73 360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310097"/>
                  </a:ext>
                </a:extLst>
              </a:tr>
              <a:tr h="43823">
                <a:tc>
                  <a:txBody>
                    <a:bodyPr/>
                    <a:lstStyle/>
                    <a:p>
                      <a:pPr algn="l" fontAlgn="b"/>
                      <a:r>
                        <a:rPr lang="en-ZA" sz="1100" b="1" i="0" u="none" strike="noStrike" dirty="0">
                          <a:solidFill>
                            <a:srgbClr val="000000"/>
                          </a:solidFill>
                          <a:effectLst/>
                          <a:latin typeface="Arial Narrow" panose="020B0606020202030204" pitchFamily="34" charset="0"/>
                        </a:rPr>
                        <a:t>  Kwa-Zulu Natal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939 400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171689921"/>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DC21 Ugu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0396361"/>
                  </a:ext>
                </a:extLst>
              </a:tr>
              <a:tr h="43823">
                <a:tc>
                  <a:txBody>
                    <a:bodyPr/>
                    <a:lstStyle/>
                    <a:p>
                      <a:pPr algn="l" fontAlgn="b"/>
                      <a:r>
                        <a:rPr lang="en-ZA" sz="1100" b="0" i="0" u="none" strike="noStrike" dirty="0">
                          <a:solidFill>
                            <a:srgbClr val="000000"/>
                          </a:solidFill>
                          <a:effectLst/>
                          <a:latin typeface="Arial Narrow" panose="020B0606020202030204" pitchFamily="34" charset="0"/>
                        </a:rPr>
                        <a:t>  KZN225 Msunduzi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18727104"/>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DC22 uMgungundlovu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85 600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6218783"/>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DC23 uThukela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80 800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25863156"/>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DC24 uMzinyathi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80 000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4507808"/>
                  </a:ext>
                </a:extLst>
              </a:tr>
              <a:tr h="43823">
                <a:tc>
                  <a:txBody>
                    <a:bodyPr/>
                    <a:lstStyle/>
                    <a:p>
                      <a:pPr algn="l" fontAlgn="b"/>
                      <a:r>
                        <a:rPr lang="en-ZA" sz="1100" b="0" i="0" u="none" strike="noStrike" dirty="0">
                          <a:solidFill>
                            <a:srgbClr val="000000"/>
                          </a:solidFill>
                          <a:effectLst/>
                          <a:latin typeface="Arial Narrow" panose="020B0606020202030204" pitchFamily="34" charset="0"/>
                        </a:rPr>
                        <a:t>  KZN252 Newcastle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48 000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691631"/>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DC25 Amajuba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3010084"/>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DC26 Zululand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95 000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4827673"/>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DC27 uMkhanyakude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7225663"/>
                  </a:ext>
                </a:extLst>
              </a:tr>
              <a:tr h="43823">
                <a:tc>
                  <a:txBody>
                    <a:bodyPr/>
                    <a:lstStyle/>
                    <a:p>
                      <a:pPr algn="l" fontAlgn="b"/>
                      <a:r>
                        <a:rPr lang="en-ZA" sz="1100" b="0" i="0" u="none" strike="noStrike" dirty="0">
                          <a:solidFill>
                            <a:srgbClr val="000000"/>
                          </a:solidFill>
                          <a:effectLst/>
                          <a:latin typeface="Arial Narrow" panose="020B0606020202030204" pitchFamily="34" charset="0"/>
                        </a:rPr>
                        <a:t>  KZN282 Umhlathuze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69149595"/>
                  </a:ext>
                </a:extLst>
              </a:tr>
              <a:tr h="43823">
                <a:tc>
                  <a:txBody>
                    <a:bodyPr/>
                    <a:lstStyle/>
                    <a:p>
                      <a:pPr algn="l" fontAlgn="b"/>
                      <a:r>
                        <a:rPr lang="en-US" sz="1100" b="0" i="0" u="none" strike="noStrike" dirty="0">
                          <a:solidFill>
                            <a:srgbClr val="000000"/>
                          </a:solidFill>
                          <a:effectLst/>
                          <a:latin typeface="Arial Narrow" panose="020B0606020202030204" pitchFamily="34" charset="0"/>
                        </a:rPr>
                        <a:t>  DC28 King Cetshwayo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1557142"/>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DC29 ILembe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80 000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5304420"/>
                  </a:ext>
                </a:extLst>
              </a:tr>
              <a:tr h="43823">
                <a:tc>
                  <a:txBody>
                    <a:bodyPr/>
                    <a:lstStyle/>
                    <a:p>
                      <a:pPr algn="l" fontAlgn="b"/>
                      <a:r>
                        <a:rPr lang="en-US" sz="1100" b="0" i="0" u="none" strike="noStrike" dirty="0">
                          <a:solidFill>
                            <a:srgbClr val="000000"/>
                          </a:solidFill>
                          <a:effectLst/>
                          <a:latin typeface="Arial Narrow" panose="020B0606020202030204" pitchFamily="34" charset="0"/>
                        </a:rPr>
                        <a:t>  DC43 Harry Gwala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95 000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6106365"/>
                  </a:ext>
                </a:extLst>
              </a:tr>
              <a:tr h="43823">
                <a:tc>
                  <a:txBody>
                    <a:bodyPr/>
                    <a:lstStyle/>
                    <a:p>
                      <a:pPr algn="l" fontAlgn="b"/>
                      <a:r>
                        <a:rPr lang="en-ZA" sz="1100" b="1" i="0" u="none" strike="noStrike" dirty="0">
                          <a:solidFill>
                            <a:srgbClr val="000000"/>
                          </a:solidFill>
                          <a:effectLst/>
                          <a:latin typeface="Arial Narrow" panose="020B0606020202030204" pitchFamily="34" charset="0"/>
                        </a:rPr>
                        <a:t>  Limpopo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463 462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149072294"/>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DC33 Mopani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4338580"/>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DC34 Vhembe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1845146"/>
                  </a:ext>
                </a:extLst>
              </a:tr>
              <a:tr h="43823">
                <a:tc>
                  <a:txBody>
                    <a:bodyPr/>
                    <a:lstStyle/>
                    <a:p>
                      <a:pPr algn="l" fontAlgn="b"/>
                      <a:r>
                        <a:rPr lang="en-ZA" sz="1100" b="0" i="0" u="none" strike="noStrike" dirty="0">
                          <a:solidFill>
                            <a:srgbClr val="000000"/>
                          </a:solidFill>
                          <a:effectLst/>
                          <a:latin typeface="Arial Narrow" panose="020B0606020202030204" pitchFamily="34" charset="0"/>
                        </a:rPr>
                        <a:t>  LIM354 Polokwane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77 160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5231049"/>
                  </a:ext>
                </a:extLst>
              </a:tr>
              <a:tr h="43823">
                <a:tc>
                  <a:txBody>
                    <a:bodyPr/>
                    <a:lstStyle/>
                    <a:p>
                      <a:pPr algn="l" fontAlgn="b"/>
                      <a:r>
                        <a:rPr lang="en-ZA" sz="1100" b="0" i="0" u="none" strike="noStrike" dirty="0">
                          <a:solidFill>
                            <a:srgbClr val="000000"/>
                          </a:solidFill>
                          <a:effectLst/>
                          <a:latin typeface="Arial Narrow" panose="020B0606020202030204" pitchFamily="34" charset="0"/>
                        </a:rPr>
                        <a:t>  DC35 Capricorn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115 000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8483136"/>
                  </a:ext>
                </a:extLst>
              </a:tr>
              <a:tr h="43823">
                <a:tc>
                  <a:txBody>
                    <a:bodyPr/>
                    <a:lstStyle/>
                    <a:p>
                      <a:pPr algn="l" fontAlgn="b"/>
                      <a:r>
                        <a:rPr lang="pt-BR" sz="1100" b="0" i="0" u="none" strike="noStrike">
                          <a:solidFill>
                            <a:srgbClr val="000000"/>
                          </a:solidFill>
                          <a:effectLst/>
                          <a:latin typeface="Arial Narrow" panose="020B0606020202030204" pitchFamily="34" charset="0"/>
                        </a:rPr>
                        <a:t>  LIM366 Bela Bela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62 010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323907"/>
                  </a:ext>
                </a:extLst>
              </a:tr>
              <a:tr h="43823">
                <a:tc>
                  <a:txBody>
                    <a:bodyPr/>
                    <a:lstStyle/>
                    <a:p>
                      <a:pPr algn="l" fontAlgn="b"/>
                      <a:r>
                        <a:rPr lang="en-ZA" sz="1100" b="0" i="0" u="none" strike="noStrike" dirty="0">
                          <a:solidFill>
                            <a:srgbClr val="000000"/>
                          </a:solidFill>
                          <a:effectLst/>
                          <a:latin typeface="Arial Narrow" panose="020B0606020202030204" pitchFamily="34" charset="0"/>
                        </a:rPr>
                        <a:t>  LIM367 Mogalakwena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47 640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068317"/>
                  </a:ext>
                </a:extLst>
              </a:tr>
              <a:tr h="43823">
                <a:tc>
                  <a:txBody>
                    <a:bodyPr/>
                    <a:lstStyle/>
                    <a:p>
                      <a:pPr algn="l" fontAlgn="b"/>
                      <a:r>
                        <a:rPr lang="en-US" sz="1100" b="0" i="0" u="none" strike="noStrike" dirty="0">
                          <a:solidFill>
                            <a:srgbClr val="000000"/>
                          </a:solidFill>
                          <a:effectLst/>
                          <a:latin typeface="Arial Narrow" panose="020B0606020202030204" pitchFamily="34" charset="0"/>
                        </a:rPr>
                        <a:t>  DC47 Greater Sekhukhune District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51 652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3532511"/>
                  </a:ext>
                </a:extLst>
              </a:tr>
            </a:tbl>
          </a:graphicData>
        </a:graphic>
      </p:graphicFrame>
    </p:spTree>
    <p:extLst>
      <p:ext uri="{BB962C8B-B14F-4D97-AF65-F5344CB8AC3E}">
        <p14:creationId xmlns:p14="http://schemas.microsoft.com/office/powerpoint/2010/main" val="13971466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752"/>
            <a:ext cx="9144000" cy="374699"/>
          </a:xfrm>
          <a:noFill/>
          <a:ln>
            <a:noFill/>
          </a:ln>
        </p:spPr>
        <p:style>
          <a:lnRef idx="2">
            <a:schemeClr val="dk1"/>
          </a:lnRef>
          <a:fillRef idx="1">
            <a:schemeClr val="lt1"/>
          </a:fillRef>
          <a:effectRef idx="0">
            <a:schemeClr val="dk1"/>
          </a:effectRef>
          <a:fontRef idx="minor">
            <a:schemeClr val="dk1"/>
          </a:fontRef>
        </p:style>
        <p:txBody>
          <a:bodyPr/>
          <a:lstStyle/>
          <a:p>
            <a:r>
              <a:rPr lang="en-US" b="1" dirty="0">
                <a:solidFill>
                  <a:srgbClr val="FFC000"/>
                </a:solidFill>
                <a:ea typeface="ＭＳ Ｐゴシック" charset="0"/>
              </a:rPr>
              <a:t>Water Services Infrastructure Grant: 5B per province and municipality (3)</a:t>
            </a:r>
            <a:endParaRPr lang="en-ZA"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72</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8F397404-F954-46FB-B943-BB2E9644444F}"/>
              </a:ext>
            </a:extLst>
          </p:cNvPr>
          <p:cNvGraphicFramePr>
            <a:graphicFrameLocks noGrp="1"/>
          </p:cNvGraphicFramePr>
          <p:nvPr>
            <p:extLst>
              <p:ext uri="{D42A27DB-BD31-4B8C-83A1-F6EECF244321}">
                <p14:modId xmlns:p14="http://schemas.microsoft.com/office/powerpoint/2010/main" val="518139871"/>
              </p:ext>
            </p:extLst>
          </p:nvPr>
        </p:nvGraphicFramePr>
        <p:xfrm>
          <a:off x="188136" y="983471"/>
          <a:ext cx="8849184" cy="3444240"/>
        </p:xfrm>
        <a:graphic>
          <a:graphicData uri="http://schemas.openxmlformats.org/drawingml/2006/table">
            <a:tbl>
              <a:tblPr/>
              <a:tblGrid>
                <a:gridCol w="4047677">
                  <a:extLst>
                    <a:ext uri="{9D8B030D-6E8A-4147-A177-3AD203B41FA5}">
                      <a16:colId xmlns:a16="http://schemas.microsoft.com/office/drawing/2014/main" val="826396573"/>
                    </a:ext>
                  </a:extLst>
                </a:gridCol>
                <a:gridCol w="1360153">
                  <a:extLst>
                    <a:ext uri="{9D8B030D-6E8A-4147-A177-3AD203B41FA5}">
                      <a16:colId xmlns:a16="http://schemas.microsoft.com/office/drawing/2014/main" val="4269837343"/>
                    </a:ext>
                  </a:extLst>
                </a:gridCol>
                <a:gridCol w="1147118">
                  <a:extLst>
                    <a:ext uri="{9D8B030D-6E8A-4147-A177-3AD203B41FA5}">
                      <a16:colId xmlns:a16="http://schemas.microsoft.com/office/drawing/2014/main" val="3196375437"/>
                    </a:ext>
                  </a:extLst>
                </a:gridCol>
                <a:gridCol w="1147118">
                  <a:extLst>
                    <a:ext uri="{9D8B030D-6E8A-4147-A177-3AD203B41FA5}">
                      <a16:colId xmlns:a16="http://schemas.microsoft.com/office/drawing/2014/main" val="3432200573"/>
                    </a:ext>
                  </a:extLst>
                </a:gridCol>
                <a:gridCol w="1147118">
                  <a:extLst>
                    <a:ext uri="{9D8B030D-6E8A-4147-A177-3AD203B41FA5}">
                      <a16:colId xmlns:a16="http://schemas.microsoft.com/office/drawing/2014/main" val="3591434072"/>
                    </a:ext>
                  </a:extLst>
                </a:gridCol>
              </a:tblGrid>
              <a:tr h="43823">
                <a:tc rowSpan="3">
                  <a:txBody>
                    <a:bodyPr/>
                    <a:lstStyle/>
                    <a:p>
                      <a:pPr algn="ctr" fontAlgn="ctr"/>
                      <a:r>
                        <a:rPr lang="en-US" sz="1200" b="1" i="0" u="none" strike="noStrike" dirty="0">
                          <a:solidFill>
                            <a:srgbClr val="000000"/>
                          </a:solidFill>
                          <a:effectLst/>
                          <a:latin typeface="Arial Narrow" panose="020B0606020202030204" pitchFamily="34" charset="0"/>
                        </a:rPr>
                        <a:t>Name of Region and Municipality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Grant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gridSpan="2">
                  <a:txBody>
                    <a:bodyPr/>
                    <a:lstStyle/>
                    <a:p>
                      <a:pPr algn="ctr" fontAlgn="b"/>
                      <a:r>
                        <a:rPr lang="en-ZA" sz="1000" b="1" i="0" u="none" strike="noStrike" dirty="0">
                          <a:solidFill>
                            <a:srgbClr val="000000"/>
                          </a:solidFill>
                          <a:effectLst/>
                          <a:latin typeface="Arial Narrow" panose="020B0606020202030204" pitchFamily="34" charset="0"/>
                        </a:rPr>
                        <a:t>Transfer</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ZA"/>
                    </a:p>
                  </a:txBody>
                  <a:tcPr/>
                </a:tc>
                <a:tc>
                  <a:txBody>
                    <a:bodyPr/>
                    <a:lstStyle/>
                    <a:p>
                      <a:pPr algn="ctr" fontAlgn="b"/>
                      <a:r>
                        <a:rPr lang="en-ZA" sz="1000" b="1" i="0" u="none" strike="noStrike" dirty="0">
                          <a:solidFill>
                            <a:srgbClr val="000000"/>
                          </a:solidFill>
                          <a:effectLst/>
                          <a:latin typeface="Arial Narrow" panose="020B0606020202030204" pitchFamily="34" charset="0"/>
                        </a:rPr>
                        <a:t>Spent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782943291"/>
                  </a:ext>
                </a:extLst>
              </a:tr>
              <a:tr h="306763">
                <a:tc vMerge="1">
                  <a:txBody>
                    <a:bodyPr/>
                    <a:lstStyle/>
                    <a:p>
                      <a:endParaRPr lang="en-ZA"/>
                    </a:p>
                  </a:txBody>
                  <a:tcPr/>
                </a:tc>
                <a:tc>
                  <a:txBody>
                    <a:bodyPr/>
                    <a:lstStyle/>
                    <a:p>
                      <a:pPr algn="ctr" fontAlgn="b"/>
                      <a:r>
                        <a:rPr lang="en-US" sz="1200" b="1" i="0" u="none" strike="noStrike" dirty="0">
                          <a:solidFill>
                            <a:srgbClr val="000000"/>
                          </a:solidFill>
                          <a:effectLst/>
                          <a:latin typeface="Arial Narrow" panose="020B0606020202030204" pitchFamily="34" charset="0"/>
                        </a:rPr>
                        <a:t>2022 Division of Revenue Bill (DoRB)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1" i="0" u="none" strike="noStrike" dirty="0">
                          <a:solidFill>
                            <a:srgbClr val="000000"/>
                          </a:solidFill>
                          <a:effectLst/>
                          <a:latin typeface="Arial Narrow" panose="020B0606020202030204" pitchFamily="34" charset="0"/>
                        </a:rPr>
                        <a:t>Year to date actual transfers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1" i="0" u="none" strike="noStrike" dirty="0">
                          <a:solidFill>
                            <a:srgbClr val="000000"/>
                          </a:solidFill>
                          <a:effectLst/>
                          <a:latin typeface="Arial Narrow" panose="020B0606020202030204" pitchFamily="34" charset="0"/>
                        </a:rPr>
                        <a:t>Year to date DoRA cumulative payment schedule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200" b="1" i="0" u="none" strike="noStrike" dirty="0">
                          <a:solidFill>
                            <a:srgbClr val="000000"/>
                          </a:solidFill>
                          <a:effectLst/>
                          <a:latin typeface="Arial Narrow" panose="020B0606020202030204" pitchFamily="34" charset="0"/>
                        </a:rPr>
                        <a:t>Expenditure as % of main appropriation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714988837"/>
                  </a:ext>
                </a:extLst>
              </a:tr>
              <a:tr h="43823">
                <a:tc vMerge="1">
                  <a:txBody>
                    <a:bodyPr/>
                    <a:lstStyle/>
                    <a:p>
                      <a:endParaRPr lang="en-ZA"/>
                    </a:p>
                  </a:txBody>
                  <a:tcPr/>
                </a:tc>
                <a:tc>
                  <a:txBody>
                    <a:bodyPr/>
                    <a:lstStyle/>
                    <a:p>
                      <a:pPr algn="ctr" fontAlgn="b"/>
                      <a:r>
                        <a:rPr lang="en-ZA" sz="12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2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2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2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437730379"/>
                  </a:ext>
                </a:extLst>
              </a:tr>
              <a:tr h="43823">
                <a:tc>
                  <a:txBody>
                    <a:bodyPr/>
                    <a:lstStyle/>
                    <a:p>
                      <a:pPr algn="l" fontAlgn="b"/>
                      <a:r>
                        <a:rPr lang="en-ZA" sz="1200" b="1" i="0" u="none" strike="noStrike" dirty="0">
                          <a:solidFill>
                            <a:srgbClr val="000000"/>
                          </a:solidFill>
                          <a:effectLst/>
                          <a:latin typeface="Arial Narrow" panose="020B0606020202030204" pitchFamily="34" charset="0"/>
                        </a:rPr>
                        <a:t>  Mpumalanga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487 745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2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921720784"/>
                  </a:ext>
                </a:extLst>
              </a:tr>
              <a:tr h="43823">
                <a:tc>
                  <a:txBody>
                    <a:bodyPr/>
                    <a:lstStyle/>
                    <a:p>
                      <a:pPr algn="l" fontAlgn="b"/>
                      <a:r>
                        <a:rPr lang="en-US" sz="1200" b="0" i="0" u="none" strike="noStrike" dirty="0">
                          <a:solidFill>
                            <a:srgbClr val="000000"/>
                          </a:solidFill>
                          <a:effectLst/>
                          <a:latin typeface="Arial Narrow" panose="020B0606020202030204" pitchFamily="34" charset="0"/>
                        </a:rPr>
                        <a:t>  MP301 Chief Albert Luthuli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62 745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3338631"/>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MP302 Msukaligwa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60 000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038685"/>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MP303 Mkhondo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55 000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9433497"/>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MP304 Pixley Ka Seme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5965846"/>
                  </a:ext>
                </a:extLst>
              </a:tr>
              <a:tr h="43823">
                <a:tc>
                  <a:txBody>
                    <a:bodyPr/>
                    <a:lstStyle/>
                    <a:p>
                      <a:pPr algn="l" fontAlgn="b"/>
                      <a:r>
                        <a:rPr lang="en-US" sz="1200" b="0" i="0" u="none" strike="noStrike" dirty="0">
                          <a:solidFill>
                            <a:srgbClr val="000000"/>
                          </a:solidFill>
                          <a:effectLst/>
                          <a:latin typeface="Arial Narrow" panose="020B0606020202030204" pitchFamily="34" charset="0"/>
                        </a:rPr>
                        <a:t>  MP311 Victor Khanye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32952507"/>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MP312 Emalahleni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15 000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5766953"/>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MP313 Steve Tshwete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35 000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5965784"/>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MP314 Emakhazeni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62711694"/>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MP315 Thembisile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25 000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214506"/>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MP321 Thaba Chweu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40 000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9501408"/>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MP324 Nkomazi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2899474"/>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MP325 Bushbuckridge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55 000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0409177"/>
                  </a:ext>
                </a:extLst>
              </a:tr>
              <a:tr h="43823">
                <a:tc>
                  <a:txBody>
                    <a:bodyPr/>
                    <a:lstStyle/>
                    <a:p>
                      <a:pPr algn="l" fontAlgn="b"/>
                      <a:r>
                        <a:rPr lang="en-ZA" sz="1200" b="0" i="0" u="none" strike="noStrike" dirty="0">
                          <a:solidFill>
                            <a:srgbClr val="000000"/>
                          </a:solidFill>
                          <a:effectLst/>
                          <a:latin typeface="Arial Narrow" panose="020B0606020202030204" pitchFamily="34" charset="0"/>
                        </a:rPr>
                        <a:t> MP326 City of Mbombela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30 000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1908500"/>
                  </a:ext>
                </a:extLst>
              </a:tr>
            </a:tbl>
          </a:graphicData>
        </a:graphic>
      </p:graphicFrame>
    </p:spTree>
    <p:extLst>
      <p:ext uri="{BB962C8B-B14F-4D97-AF65-F5344CB8AC3E}">
        <p14:creationId xmlns:p14="http://schemas.microsoft.com/office/powerpoint/2010/main" val="28074264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752"/>
            <a:ext cx="9144000" cy="374699"/>
          </a:xfrm>
          <a:noFill/>
          <a:ln>
            <a:noFill/>
          </a:ln>
        </p:spPr>
        <p:style>
          <a:lnRef idx="2">
            <a:schemeClr val="dk1"/>
          </a:lnRef>
          <a:fillRef idx="1">
            <a:schemeClr val="lt1"/>
          </a:fillRef>
          <a:effectRef idx="0">
            <a:schemeClr val="dk1"/>
          </a:effectRef>
          <a:fontRef idx="minor">
            <a:schemeClr val="dk1"/>
          </a:fontRef>
        </p:style>
        <p:txBody>
          <a:bodyPr/>
          <a:lstStyle/>
          <a:p>
            <a:r>
              <a:rPr lang="en-US" b="1" dirty="0">
                <a:solidFill>
                  <a:srgbClr val="FFC000"/>
                </a:solidFill>
                <a:ea typeface="ＭＳ Ｐゴシック" charset="0"/>
              </a:rPr>
              <a:t>Water Services Infrastructure Grant: 5B per province and municipality (4)</a:t>
            </a:r>
            <a:endParaRPr lang="en-ZA"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73</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8F397404-F954-46FB-B943-BB2E9644444F}"/>
              </a:ext>
            </a:extLst>
          </p:cNvPr>
          <p:cNvGraphicFramePr>
            <a:graphicFrameLocks noGrp="1"/>
          </p:cNvGraphicFramePr>
          <p:nvPr>
            <p:extLst>
              <p:ext uri="{D42A27DB-BD31-4B8C-83A1-F6EECF244321}">
                <p14:modId xmlns:p14="http://schemas.microsoft.com/office/powerpoint/2010/main" val="3991669893"/>
              </p:ext>
            </p:extLst>
          </p:nvPr>
        </p:nvGraphicFramePr>
        <p:xfrm>
          <a:off x="68580" y="755208"/>
          <a:ext cx="9014459" cy="6035040"/>
        </p:xfrm>
        <a:graphic>
          <a:graphicData uri="http://schemas.openxmlformats.org/drawingml/2006/table">
            <a:tbl>
              <a:tblPr/>
              <a:tblGrid>
                <a:gridCol w="4123276">
                  <a:extLst>
                    <a:ext uri="{9D8B030D-6E8A-4147-A177-3AD203B41FA5}">
                      <a16:colId xmlns:a16="http://schemas.microsoft.com/office/drawing/2014/main" val="826396573"/>
                    </a:ext>
                  </a:extLst>
                </a:gridCol>
                <a:gridCol w="1385557">
                  <a:extLst>
                    <a:ext uri="{9D8B030D-6E8A-4147-A177-3AD203B41FA5}">
                      <a16:colId xmlns:a16="http://schemas.microsoft.com/office/drawing/2014/main" val="4269837343"/>
                    </a:ext>
                  </a:extLst>
                </a:gridCol>
                <a:gridCol w="1168542">
                  <a:extLst>
                    <a:ext uri="{9D8B030D-6E8A-4147-A177-3AD203B41FA5}">
                      <a16:colId xmlns:a16="http://schemas.microsoft.com/office/drawing/2014/main" val="3196375437"/>
                    </a:ext>
                  </a:extLst>
                </a:gridCol>
                <a:gridCol w="1168542">
                  <a:extLst>
                    <a:ext uri="{9D8B030D-6E8A-4147-A177-3AD203B41FA5}">
                      <a16:colId xmlns:a16="http://schemas.microsoft.com/office/drawing/2014/main" val="3432200573"/>
                    </a:ext>
                  </a:extLst>
                </a:gridCol>
                <a:gridCol w="1168542">
                  <a:extLst>
                    <a:ext uri="{9D8B030D-6E8A-4147-A177-3AD203B41FA5}">
                      <a16:colId xmlns:a16="http://schemas.microsoft.com/office/drawing/2014/main" val="3591434072"/>
                    </a:ext>
                  </a:extLst>
                </a:gridCol>
              </a:tblGrid>
              <a:tr h="43823">
                <a:tc rowSpan="3">
                  <a:txBody>
                    <a:bodyPr/>
                    <a:lstStyle/>
                    <a:p>
                      <a:pPr algn="ctr" fontAlgn="ctr"/>
                      <a:r>
                        <a:rPr lang="en-US" sz="1100" b="1" i="0" u="none" strike="noStrike" dirty="0">
                          <a:solidFill>
                            <a:srgbClr val="000000"/>
                          </a:solidFill>
                          <a:effectLst/>
                          <a:latin typeface="Arial Narrow" panose="020B0606020202030204" pitchFamily="34" charset="0"/>
                        </a:rPr>
                        <a:t>Name of Region and Municipality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Grant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gridSpan="2">
                  <a:txBody>
                    <a:bodyPr/>
                    <a:lstStyle/>
                    <a:p>
                      <a:pPr algn="ctr" fontAlgn="b"/>
                      <a:r>
                        <a:rPr lang="en-ZA" sz="1100" b="1" i="0" u="none" strike="noStrike" dirty="0">
                          <a:solidFill>
                            <a:srgbClr val="000000"/>
                          </a:solidFill>
                          <a:effectLst/>
                          <a:latin typeface="Arial Narrow" panose="020B0606020202030204" pitchFamily="34" charset="0"/>
                        </a:rPr>
                        <a:t>Transfer</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ZA"/>
                    </a:p>
                  </a:txBody>
                  <a:tcPr/>
                </a:tc>
                <a:tc>
                  <a:txBody>
                    <a:bodyPr/>
                    <a:lstStyle/>
                    <a:p>
                      <a:pPr algn="ctr" fontAlgn="b"/>
                      <a:r>
                        <a:rPr lang="en-ZA" sz="1100" b="1" i="0" u="none" strike="noStrike" dirty="0">
                          <a:solidFill>
                            <a:srgbClr val="000000"/>
                          </a:solidFill>
                          <a:effectLst/>
                          <a:latin typeface="Arial Narrow" panose="020B0606020202030204" pitchFamily="34" charset="0"/>
                        </a:rPr>
                        <a:t>Spent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782943291"/>
                  </a:ext>
                </a:extLst>
              </a:tr>
              <a:tr h="306763">
                <a:tc vMerge="1">
                  <a:txBody>
                    <a:bodyPr/>
                    <a:lstStyle/>
                    <a:p>
                      <a:endParaRPr lang="en-ZA"/>
                    </a:p>
                  </a:txBody>
                  <a:tcPr/>
                </a:tc>
                <a:tc>
                  <a:txBody>
                    <a:bodyPr/>
                    <a:lstStyle/>
                    <a:p>
                      <a:pPr algn="ctr" fontAlgn="b"/>
                      <a:r>
                        <a:rPr lang="en-US" sz="1100" b="1" i="0" u="none" strike="noStrike" dirty="0">
                          <a:solidFill>
                            <a:srgbClr val="000000"/>
                          </a:solidFill>
                          <a:effectLst/>
                          <a:latin typeface="Arial Narrow" panose="020B0606020202030204" pitchFamily="34" charset="0"/>
                        </a:rPr>
                        <a:t>2022 Division of Revenue Bill (DoRB) allocation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Year to date actual transfers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Year to date DoRA cumulative payment schedule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100" b="1" i="0" u="none" strike="noStrike" dirty="0">
                          <a:solidFill>
                            <a:srgbClr val="000000"/>
                          </a:solidFill>
                          <a:effectLst/>
                          <a:latin typeface="Arial Narrow" panose="020B0606020202030204" pitchFamily="34" charset="0"/>
                        </a:rPr>
                        <a:t>Expenditure as % of main appropriation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714988837"/>
                  </a:ext>
                </a:extLst>
              </a:tr>
              <a:tr h="43823">
                <a:tc vMerge="1">
                  <a:txBody>
                    <a:bodyPr/>
                    <a:lstStyle/>
                    <a:p>
                      <a:endParaRPr lang="en-ZA"/>
                    </a:p>
                  </a:txBody>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437730379"/>
                  </a:ext>
                </a:extLst>
              </a:tr>
              <a:tr h="43823">
                <a:tc>
                  <a:txBody>
                    <a:bodyPr/>
                    <a:lstStyle/>
                    <a:p>
                      <a:pPr algn="l" fontAlgn="b"/>
                      <a:r>
                        <a:rPr lang="en-ZA" sz="1100" b="1" i="0" u="none" strike="noStrike" dirty="0">
                          <a:solidFill>
                            <a:srgbClr val="000000"/>
                          </a:solidFill>
                          <a:effectLst/>
                          <a:latin typeface="Arial Narrow" panose="020B0606020202030204" pitchFamily="34" charset="0"/>
                        </a:rPr>
                        <a:t>  Northern Cape Province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266 948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78521937"/>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NC451 Joe Morolong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40 000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5497644"/>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NC452 Gasegonyana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30 000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06101686"/>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NC453 Gamagara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3323795"/>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NC061 Richtersveld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7303848"/>
                  </a:ext>
                </a:extLst>
              </a:tr>
              <a:tr h="43823">
                <a:tc>
                  <a:txBody>
                    <a:bodyPr/>
                    <a:lstStyle/>
                    <a:p>
                      <a:pPr algn="l" fontAlgn="b"/>
                      <a:r>
                        <a:rPr lang="pt-BR" sz="1100" b="0" i="0" u="none" strike="noStrike">
                          <a:solidFill>
                            <a:srgbClr val="000000"/>
                          </a:solidFill>
                          <a:effectLst/>
                          <a:latin typeface="Arial Narrow" panose="020B0606020202030204" pitchFamily="34" charset="0"/>
                        </a:rPr>
                        <a:t>  NC062 Nama Khoi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20 000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2643040"/>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NC064 Kamiesberg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0245627"/>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NC065 Hantam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11 000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4967933"/>
                  </a:ext>
                </a:extLst>
              </a:tr>
              <a:tr h="43823">
                <a:tc>
                  <a:txBody>
                    <a:bodyPr/>
                    <a:lstStyle/>
                    <a:p>
                      <a:pPr algn="l" fontAlgn="b"/>
                      <a:r>
                        <a:rPr lang="en-US" sz="1100" b="0" i="0" u="none" strike="noStrike" dirty="0">
                          <a:solidFill>
                            <a:srgbClr val="000000"/>
                          </a:solidFill>
                          <a:effectLst/>
                          <a:latin typeface="Arial Narrow" panose="020B0606020202030204" pitchFamily="34" charset="0"/>
                        </a:rPr>
                        <a:t>  NC066 Karoo Hoogland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13 000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7639061"/>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NC071 Ubuntu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9 000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3928746"/>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NC072 Umsobomvu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4182697"/>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NC073 Emthanjeni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16 000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1458141"/>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NC075 Renosterberg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6054450"/>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NC076 Thembelihle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6944362"/>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NC078 Siyancuma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4554487"/>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NC082 !Kai !Garib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9 000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06843341"/>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NC084 Kheis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1046687"/>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NC085 Tsantsabane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93989"/>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NC086 Kgatelopele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12 000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1724139"/>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NC087 //Khara Hais/Mier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3541937"/>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NC091 Sol Plaatjie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19 948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65735739"/>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NC093 Magareng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5716899"/>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NC094 Phokwane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20795599"/>
                  </a:ext>
                </a:extLst>
              </a:tr>
              <a:tr h="43823">
                <a:tc>
                  <a:txBody>
                    <a:bodyPr/>
                    <a:lstStyle/>
                    <a:p>
                      <a:pPr algn="l" fontAlgn="b"/>
                      <a:r>
                        <a:rPr lang="en-ZA" sz="1100" b="1" i="0" u="none" strike="noStrike" dirty="0">
                          <a:solidFill>
                            <a:srgbClr val="000000"/>
                          </a:solidFill>
                          <a:effectLst/>
                          <a:latin typeface="Arial Narrow" panose="020B0606020202030204" pitchFamily="34" charset="0"/>
                        </a:rPr>
                        <a:t>  North West Province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370 676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259637601"/>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NW371 Moretele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6753880"/>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NW373 Rustenburg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70 000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1184076"/>
                  </a:ext>
                </a:extLst>
              </a:tr>
              <a:tr h="43823">
                <a:tc>
                  <a:txBody>
                    <a:bodyPr/>
                    <a:lstStyle/>
                    <a:p>
                      <a:pPr algn="l" fontAlgn="b"/>
                      <a:r>
                        <a:rPr lang="en-ZA" sz="1100" b="0" i="0" u="none" strike="noStrike" dirty="0">
                          <a:solidFill>
                            <a:srgbClr val="000000"/>
                          </a:solidFill>
                          <a:effectLst/>
                          <a:latin typeface="Arial Narrow" panose="020B0606020202030204" pitchFamily="34" charset="0"/>
                        </a:rPr>
                        <a:t>  NW375 Moses Kotane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65 000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4611844"/>
                  </a:ext>
                </a:extLst>
              </a:tr>
              <a:tr h="42138">
                <a:tc>
                  <a:txBody>
                    <a:bodyPr/>
                    <a:lstStyle/>
                    <a:p>
                      <a:pPr algn="l" fontAlgn="b"/>
                      <a:r>
                        <a:rPr lang="en-ZA" sz="1100" b="0" i="0" u="none" strike="noStrike" dirty="0">
                          <a:solidFill>
                            <a:srgbClr val="000000"/>
                          </a:solidFill>
                          <a:effectLst/>
                          <a:latin typeface="Arial Narrow" panose="020B0606020202030204" pitchFamily="34" charset="0"/>
                        </a:rPr>
                        <a:t>  DC39 Dr Ruth Segomtsi Mompti District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90 000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5442825"/>
                  </a:ext>
                </a:extLst>
              </a:tr>
              <a:tr h="43823">
                <a:tc>
                  <a:txBody>
                    <a:bodyPr/>
                    <a:lstStyle/>
                    <a:p>
                      <a:pPr algn="l" fontAlgn="b"/>
                      <a:r>
                        <a:rPr lang="en-US" sz="1100" b="0" i="0" u="none" strike="noStrike" dirty="0">
                          <a:solidFill>
                            <a:srgbClr val="000000"/>
                          </a:solidFill>
                          <a:effectLst/>
                          <a:latin typeface="Arial Narrow" panose="020B0606020202030204" pitchFamily="34" charset="0"/>
                        </a:rPr>
                        <a:t>  NW403 City of Matlosana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15 676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4055894"/>
                  </a:ext>
                </a:extLst>
              </a:tr>
              <a:tr h="43823">
                <a:tc>
                  <a:txBody>
                    <a:bodyPr/>
                    <a:lstStyle/>
                    <a:p>
                      <a:pPr algn="l" fontAlgn="b"/>
                      <a:r>
                        <a:rPr lang="en-US" sz="1100" b="0" i="0" u="none" strike="noStrike" dirty="0">
                          <a:solidFill>
                            <a:srgbClr val="000000"/>
                          </a:solidFill>
                          <a:effectLst/>
                          <a:latin typeface="Arial Narrow" panose="020B0606020202030204" pitchFamily="34" charset="0"/>
                        </a:rPr>
                        <a:t>  NW404 Maquassi Hills  Local Municipality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30 000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0674069"/>
                  </a:ext>
                </a:extLst>
              </a:tr>
              <a:tr h="43823">
                <a:tc>
                  <a:txBody>
                    <a:bodyPr/>
                    <a:lstStyle/>
                    <a:p>
                      <a:pPr algn="l" fontAlgn="b"/>
                      <a:r>
                        <a:rPr lang="en-US" sz="1100" b="0" i="0" u="none" strike="noStrike" dirty="0">
                          <a:solidFill>
                            <a:srgbClr val="000000"/>
                          </a:solidFill>
                          <a:effectLst/>
                          <a:latin typeface="Arial Narrow" panose="020B0606020202030204" pitchFamily="34" charset="0"/>
                        </a:rPr>
                        <a:t>  NW405 JB Marks Local Municipality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35 000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5223434"/>
                  </a:ext>
                </a:extLst>
              </a:tr>
            </a:tbl>
          </a:graphicData>
        </a:graphic>
      </p:graphicFrame>
    </p:spTree>
    <p:extLst>
      <p:ext uri="{BB962C8B-B14F-4D97-AF65-F5344CB8AC3E}">
        <p14:creationId xmlns:p14="http://schemas.microsoft.com/office/powerpoint/2010/main" val="33727466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752"/>
            <a:ext cx="9144000" cy="374699"/>
          </a:xfrm>
          <a:noFill/>
          <a:ln>
            <a:noFill/>
          </a:ln>
        </p:spPr>
        <p:style>
          <a:lnRef idx="2">
            <a:schemeClr val="dk1"/>
          </a:lnRef>
          <a:fillRef idx="1">
            <a:schemeClr val="lt1"/>
          </a:fillRef>
          <a:effectRef idx="0">
            <a:schemeClr val="dk1"/>
          </a:effectRef>
          <a:fontRef idx="minor">
            <a:schemeClr val="dk1"/>
          </a:fontRef>
        </p:style>
        <p:txBody>
          <a:bodyPr/>
          <a:lstStyle/>
          <a:p>
            <a:r>
              <a:rPr lang="en-US" b="1" dirty="0">
                <a:solidFill>
                  <a:srgbClr val="FFC000"/>
                </a:solidFill>
                <a:ea typeface="ＭＳ Ｐゴシック" charset="0"/>
              </a:rPr>
              <a:t>Water Services Infrastructure Grant: 5B per province and municipality (5)</a:t>
            </a:r>
            <a:endParaRPr lang="en-ZA"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74</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8F397404-F954-46FB-B943-BB2E9644444F}"/>
              </a:ext>
            </a:extLst>
          </p:cNvPr>
          <p:cNvGraphicFramePr>
            <a:graphicFrameLocks noGrp="1"/>
          </p:cNvGraphicFramePr>
          <p:nvPr>
            <p:extLst>
              <p:ext uri="{D42A27DB-BD31-4B8C-83A1-F6EECF244321}">
                <p14:modId xmlns:p14="http://schemas.microsoft.com/office/powerpoint/2010/main" val="2022216808"/>
              </p:ext>
            </p:extLst>
          </p:nvPr>
        </p:nvGraphicFramePr>
        <p:xfrm>
          <a:off x="236220" y="929640"/>
          <a:ext cx="8525395" cy="2743200"/>
        </p:xfrm>
        <a:graphic>
          <a:graphicData uri="http://schemas.openxmlformats.org/drawingml/2006/table">
            <a:tbl>
              <a:tblPr/>
              <a:tblGrid>
                <a:gridCol w="3899574">
                  <a:extLst>
                    <a:ext uri="{9D8B030D-6E8A-4147-A177-3AD203B41FA5}">
                      <a16:colId xmlns:a16="http://schemas.microsoft.com/office/drawing/2014/main" val="826396573"/>
                    </a:ext>
                  </a:extLst>
                </a:gridCol>
                <a:gridCol w="1310386">
                  <a:extLst>
                    <a:ext uri="{9D8B030D-6E8A-4147-A177-3AD203B41FA5}">
                      <a16:colId xmlns:a16="http://schemas.microsoft.com/office/drawing/2014/main" val="4269837343"/>
                    </a:ext>
                  </a:extLst>
                </a:gridCol>
                <a:gridCol w="1105145">
                  <a:extLst>
                    <a:ext uri="{9D8B030D-6E8A-4147-A177-3AD203B41FA5}">
                      <a16:colId xmlns:a16="http://schemas.microsoft.com/office/drawing/2014/main" val="3196375437"/>
                    </a:ext>
                  </a:extLst>
                </a:gridCol>
                <a:gridCol w="1105145">
                  <a:extLst>
                    <a:ext uri="{9D8B030D-6E8A-4147-A177-3AD203B41FA5}">
                      <a16:colId xmlns:a16="http://schemas.microsoft.com/office/drawing/2014/main" val="3432200573"/>
                    </a:ext>
                  </a:extLst>
                </a:gridCol>
                <a:gridCol w="1105145">
                  <a:extLst>
                    <a:ext uri="{9D8B030D-6E8A-4147-A177-3AD203B41FA5}">
                      <a16:colId xmlns:a16="http://schemas.microsoft.com/office/drawing/2014/main" val="3591434072"/>
                    </a:ext>
                  </a:extLst>
                </a:gridCol>
              </a:tblGrid>
              <a:tr h="141817">
                <a:tc rowSpan="3">
                  <a:txBody>
                    <a:bodyPr/>
                    <a:lstStyle/>
                    <a:p>
                      <a:pPr algn="ctr" fontAlgn="ctr"/>
                      <a:r>
                        <a:rPr lang="en-US" sz="1000" b="1" i="0" u="none" strike="noStrike" dirty="0">
                          <a:solidFill>
                            <a:srgbClr val="000000"/>
                          </a:solidFill>
                          <a:effectLst/>
                          <a:latin typeface="Arial Narrow" panose="020B0606020202030204" pitchFamily="34" charset="0"/>
                        </a:rPr>
                        <a:t>Name of Region and Municipality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Grant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gridSpan="2">
                  <a:txBody>
                    <a:bodyPr/>
                    <a:lstStyle/>
                    <a:p>
                      <a:pPr algn="ctr" fontAlgn="b"/>
                      <a:r>
                        <a:rPr lang="en-ZA" sz="1000" b="1" i="0" u="none" strike="noStrike" dirty="0">
                          <a:solidFill>
                            <a:srgbClr val="000000"/>
                          </a:solidFill>
                          <a:effectLst/>
                          <a:latin typeface="Arial Narrow" panose="020B0606020202030204" pitchFamily="34" charset="0"/>
                        </a:rPr>
                        <a:t>Transfer</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ZA"/>
                    </a:p>
                  </a:txBody>
                  <a:tcPr/>
                </a:tc>
                <a:tc>
                  <a:txBody>
                    <a:bodyPr/>
                    <a:lstStyle/>
                    <a:p>
                      <a:pPr algn="ctr" fontAlgn="b"/>
                      <a:r>
                        <a:rPr lang="en-ZA" sz="1000" b="1" i="0" u="none" strike="noStrike" dirty="0">
                          <a:solidFill>
                            <a:srgbClr val="000000"/>
                          </a:solidFill>
                          <a:effectLst/>
                          <a:latin typeface="Arial Narrow" panose="020B0606020202030204" pitchFamily="34" charset="0"/>
                        </a:rPr>
                        <a:t>Spent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2782943291"/>
                  </a:ext>
                </a:extLst>
              </a:tr>
              <a:tr h="425450">
                <a:tc vMerge="1">
                  <a:txBody>
                    <a:bodyPr/>
                    <a:lstStyle/>
                    <a:p>
                      <a:endParaRPr lang="en-ZA"/>
                    </a:p>
                  </a:txBody>
                  <a:tcPr/>
                </a:tc>
                <a:tc>
                  <a:txBody>
                    <a:bodyPr/>
                    <a:lstStyle/>
                    <a:p>
                      <a:pPr algn="ctr" fontAlgn="b"/>
                      <a:r>
                        <a:rPr lang="en-US" sz="1000" b="1" i="0" u="none" strike="noStrike" dirty="0">
                          <a:solidFill>
                            <a:srgbClr val="000000"/>
                          </a:solidFill>
                          <a:effectLst/>
                          <a:latin typeface="Arial Narrow" panose="020B0606020202030204" pitchFamily="34" charset="0"/>
                        </a:rPr>
                        <a:t>2022 Division of Revenue Bill (DoRB) allocation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1" i="0" u="none" strike="noStrike" dirty="0">
                          <a:solidFill>
                            <a:srgbClr val="000000"/>
                          </a:solidFill>
                          <a:effectLst/>
                          <a:latin typeface="Arial Narrow" panose="020B0606020202030204" pitchFamily="34" charset="0"/>
                        </a:rPr>
                        <a:t>Year to date actual transfers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1" i="0" u="none" strike="noStrike" dirty="0">
                          <a:solidFill>
                            <a:srgbClr val="000000"/>
                          </a:solidFill>
                          <a:effectLst/>
                          <a:latin typeface="Arial Narrow" panose="020B0606020202030204" pitchFamily="34" charset="0"/>
                        </a:rPr>
                        <a:t>Year to date DoRA cumulative payment schedule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1" i="0" u="none" strike="noStrike" dirty="0">
                          <a:solidFill>
                            <a:srgbClr val="000000"/>
                          </a:solidFill>
                          <a:effectLst/>
                          <a:latin typeface="Arial Narrow" panose="020B0606020202030204" pitchFamily="34" charset="0"/>
                        </a:rPr>
                        <a:t>Expenditure as % of main appropriation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714988837"/>
                  </a:ext>
                </a:extLst>
              </a:tr>
              <a:tr h="141817">
                <a:tc vMerge="1">
                  <a:txBody>
                    <a:bodyPr/>
                    <a:lstStyle/>
                    <a:p>
                      <a:endParaRPr lang="en-ZA"/>
                    </a:p>
                  </a:txBody>
                  <a:tcPr/>
                </a:tc>
                <a:tc>
                  <a:txBody>
                    <a:bodyPr/>
                    <a:lstStyle/>
                    <a:p>
                      <a:pPr algn="ctr" fontAlgn="b"/>
                      <a:r>
                        <a:rPr lang="en-ZA" sz="10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 R'000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437730379"/>
                  </a:ext>
                </a:extLst>
              </a:tr>
              <a:tr h="141817">
                <a:tc>
                  <a:txBody>
                    <a:bodyPr/>
                    <a:lstStyle/>
                    <a:p>
                      <a:pPr algn="l" fontAlgn="b"/>
                      <a:r>
                        <a:rPr lang="en-ZA" sz="1000" b="1" i="0" u="none" strike="noStrike" dirty="0">
                          <a:solidFill>
                            <a:srgbClr val="000000"/>
                          </a:solidFill>
                          <a:effectLst/>
                          <a:latin typeface="Arial Narrow" panose="020B0606020202030204" pitchFamily="34" charset="0"/>
                        </a:rPr>
                        <a:t>  Western Cape Province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000" b="1" i="0" u="none" strike="noStrike" dirty="0">
                          <a:solidFill>
                            <a:srgbClr val="000000"/>
                          </a:solidFill>
                          <a:effectLst/>
                          <a:latin typeface="Arial Narrow" panose="020B0606020202030204" pitchFamily="34" charset="0"/>
                        </a:rPr>
                        <a:t>             145 460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253344067"/>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WC011 Matzikama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9 196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7978783"/>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WC013 Bergrivier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3 150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7482637"/>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WC022 Witzenberg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15 701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34250880"/>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WC025 Breede Valley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5 107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2588346"/>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WC032 Overstrand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27 439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7349438"/>
                  </a:ext>
                </a:extLst>
              </a:tr>
              <a:tr h="141817">
                <a:tc>
                  <a:txBody>
                    <a:bodyPr/>
                    <a:lstStyle/>
                    <a:p>
                      <a:pPr algn="l" fontAlgn="b"/>
                      <a:r>
                        <a:rPr lang="pt-BR" sz="1000" b="0" i="0" u="none" strike="noStrike" dirty="0">
                          <a:solidFill>
                            <a:srgbClr val="000000"/>
                          </a:solidFill>
                          <a:effectLst/>
                          <a:latin typeface="Arial Narrow" panose="020B0606020202030204" pitchFamily="34" charset="0"/>
                        </a:rPr>
                        <a:t>  WC033 Cape Agulhas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17 000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6535245"/>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WC034 Swellendam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6 437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5511870"/>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WC047 Bitou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9 079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9010954"/>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WC051 Laingsburg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17 360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0904184"/>
                  </a:ext>
                </a:extLst>
              </a:tr>
              <a:tr h="141817">
                <a:tc>
                  <a:txBody>
                    <a:bodyPr/>
                    <a:lstStyle/>
                    <a:p>
                      <a:pPr algn="l" fontAlgn="b"/>
                      <a:r>
                        <a:rPr lang="en-ZA" sz="1000" b="0" i="0" u="none" strike="noStrike" dirty="0">
                          <a:solidFill>
                            <a:srgbClr val="000000"/>
                          </a:solidFill>
                          <a:effectLst/>
                          <a:latin typeface="Arial Narrow" panose="020B0606020202030204" pitchFamily="34" charset="0"/>
                        </a:rPr>
                        <a:t>  WC052 Prince Albert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6 552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338331"/>
                  </a:ext>
                </a:extLst>
              </a:tr>
              <a:tr h="141817">
                <a:tc>
                  <a:txBody>
                    <a:bodyPr/>
                    <a:lstStyle/>
                    <a:p>
                      <a:pPr algn="l" fontAlgn="b"/>
                      <a:r>
                        <a:rPr lang="en-US" sz="1000" b="0" i="0" u="none" strike="noStrike" dirty="0">
                          <a:solidFill>
                            <a:srgbClr val="000000"/>
                          </a:solidFill>
                          <a:effectLst/>
                          <a:latin typeface="Arial Narrow" panose="020B0606020202030204" pitchFamily="34" charset="0"/>
                        </a:rPr>
                        <a:t>  WC053 Beaufort West Local Municipality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28 439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b"/>
                      <a:r>
                        <a:rPr lang="en-ZA" sz="1000" b="0" i="0" u="none" strike="noStrike" dirty="0">
                          <a:solidFill>
                            <a:srgbClr val="000000"/>
                          </a:solidFill>
                          <a:effectLst/>
                          <a:latin typeface="Arial Narrow" panose="020B0606020202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r" fontAlgn="b"/>
                      <a:r>
                        <a:rPr lang="en-ZA" sz="10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9407800"/>
                  </a:ext>
                </a:extLst>
              </a:tr>
              <a:tr h="141817">
                <a:tc>
                  <a:txBody>
                    <a:bodyPr/>
                    <a:lstStyle/>
                    <a:p>
                      <a:pPr algn="l" fontAlgn="b"/>
                      <a:r>
                        <a:rPr lang="en-ZA" sz="1000" b="1" i="0" u="none" strike="noStrike" dirty="0">
                          <a:solidFill>
                            <a:srgbClr val="000000"/>
                          </a:solidFill>
                          <a:effectLst/>
                          <a:latin typeface="Arial Narrow" panose="020B0606020202030204" pitchFamily="34" charset="0"/>
                        </a:rPr>
                        <a:t>  Total Water Services Infrastructure Grant (WSIG)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000" b="1" i="0" u="none" strike="noStrike" dirty="0">
                          <a:solidFill>
                            <a:srgbClr val="000000"/>
                          </a:solidFill>
                          <a:effectLst/>
                          <a:latin typeface="Arial Narrow" panose="020B0606020202030204" pitchFamily="34" charset="0"/>
                        </a:rPr>
                        <a:t>          3 701 019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l"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l" fontAlgn="b"/>
                      <a:r>
                        <a:rPr lang="en-ZA" sz="1000" b="1"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tc>
                  <a:txBody>
                    <a:bodyPr/>
                    <a:lstStyle/>
                    <a:p>
                      <a:pPr algn="r" fontAlgn="b"/>
                      <a:r>
                        <a:rPr lang="en-ZA" sz="1000" b="1"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471670913"/>
                  </a:ext>
                </a:extLst>
              </a:tr>
            </a:tbl>
          </a:graphicData>
        </a:graphic>
      </p:graphicFrame>
    </p:spTree>
    <p:extLst>
      <p:ext uri="{BB962C8B-B14F-4D97-AF65-F5344CB8AC3E}">
        <p14:creationId xmlns:p14="http://schemas.microsoft.com/office/powerpoint/2010/main" val="1965504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3508" y="1772816"/>
            <a:ext cx="8856984" cy="1800200"/>
          </a:xfrm>
        </p:spPr>
        <p:txBody>
          <a:bodyPr/>
          <a:lstStyle/>
          <a:p>
            <a:pPr algn="ctr">
              <a:defRPr/>
            </a:pPr>
            <a:r>
              <a:rPr lang="en-GB" altLang="en-US" b="1" dirty="0">
                <a:cs typeface="Arial" pitchFamily="34" charset="0"/>
              </a:rPr>
              <a:t>5</a:t>
            </a:r>
            <a:r>
              <a:rPr lang="en-GB" altLang="en-US" b="1" cap="none" dirty="0">
                <a:cs typeface="Arial" pitchFamily="34" charset="0"/>
              </a:rPr>
              <a:t>. </a:t>
            </a:r>
            <a:r>
              <a:rPr lang="en-US" altLang="en-US" b="1" cap="none" dirty="0">
                <a:cs typeface="Arial" pitchFamily="34" charset="0"/>
              </a:rPr>
              <a:t>AN OVERVIEW OF GRANTS PERFORMANCE  </a:t>
            </a:r>
            <a:r>
              <a:rPr lang="en-US" altLang="en-US" b="1" dirty="0">
                <a:solidFill>
                  <a:srgbClr val="FF0000"/>
                </a:solidFill>
                <a:cs typeface="Arial" pitchFamily="34" charset="0"/>
              </a:rPr>
              <a:t/>
            </a:r>
            <a:br>
              <a:rPr lang="en-US" altLang="en-US" b="1" dirty="0">
                <a:solidFill>
                  <a:srgbClr val="FF0000"/>
                </a:solidFill>
                <a:cs typeface="Arial" pitchFamily="34" charset="0"/>
              </a:rPr>
            </a:br>
            <a:r>
              <a:rPr lang="en-ZA" dirty="0">
                <a:solidFill>
                  <a:srgbClr val="FF0000"/>
                </a:solidFill>
                <a:latin typeface="Arial" pitchFamily="34" charset="0"/>
                <a:ea typeface="ＭＳ Ｐゴシック" pitchFamily="34" charset="-128"/>
                <a:cs typeface="Arial" pitchFamily="34" charset="0"/>
              </a:rPr>
              <a:t/>
            </a:r>
            <a:br>
              <a:rPr lang="en-ZA" dirty="0">
                <a:solidFill>
                  <a:srgbClr val="FF0000"/>
                </a:solidFill>
                <a:latin typeface="Arial" pitchFamily="34" charset="0"/>
                <a:ea typeface="ＭＳ Ｐゴシック" pitchFamily="34" charset="-128"/>
                <a:cs typeface="Arial" pitchFamily="34" charset="0"/>
              </a:rPr>
            </a:br>
            <a:endParaRPr lang="en-US" b="1" dirty="0">
              <a:solidFill>
                <a:srgbClr val="FF0000"/>
              </a:solidFill>
            </a:endParaRPr>
          </a:p>
        </p:txBody>
      </p:sp>
      <p:sp>
        <p:nvSpPr>
          <p:cNvPr id="3" name="Date Placeholder 2"/>
          <p:cNvSpPr>
            <a:spLocks noGrp="1"/>
          </p:cNvSpPr>
          <p:nvPr>
            <p:ph type="dt" sz="quarter" idx="13"/>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5" name="Slide Number Placeholder 4"/>
          <p:cNvSpPr>
            <a:spLocks noGrp="1"/>
          </p:cNvSpPr>
          <p:nvPr>
            <p:ph type="sldNum" sz="quarter" idx="11"/>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7" name="Title 7"/>
          <p:cNvSpPr txBox="1">
            <a:spLocks/>
          </p:cNvSpPr>
          <p:nvPr/>
        </p:nvSpPr>
        <p:spPr bwMode="auto">
          <a:xfrm>
            <a:off x="143508" y="1955660"/>
            <a:ext cx="8856984" cy="1734891"/>
          </a:xfrm>
          <a:prstGeom prst="rect">
            <a:avLst/>
          </a:prstGeom>
          <a:noFill/>
          <a:ln>
            <a:noFill/>
          </a:ln>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kern="1200" cap="all" baseline="0">
                <a:solidFill>
                  <a:schemeClr val="bg1"/>
                </a:solidFill>
                <a:latin typeface="Arial"/>
                <a:ea typeface="ＭＳ Ｐゴシック" pitchFamily="-108" charset="-128"/>
                <a:cs typeface="ＭＳ Ｐゴシック" pitchFamily="-108"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5pPr>
            <a:lvl6pPr marL="4572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800" b="1" i="0" u="none" strike="noStrike" kern="1200" cap="none" spc="0" normalizeH="0" baseline="0" noProof="0" dirty="0">
              <a:ln>
                <a:noFill/>
              </a:ln>
              <a:solidFill>
                <a:sysClr val="window" lastClr="FFFFFF"/>
              </a:solidFill>
              <a:effectLst/>
              <a:uLnTx/>
              <a:uFillTx/>
              <a:latin typeface="Arial"/>
              <a:ea typeface="ＭＳ Ｐゴシック" pitchFamily="-108" charset="-128"/>
              <a:cs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a:ea typeface="ＭＳ Ｐゴシック" pitchFamily="-108" charset="-128"/>
                <a:cs typeface="Arial" pitchFamily="34" charset="0"/>
              </a:rPr>
              <a:t>Regional Bulk Infrastructure Grant: 6B Per Project / Water Services Authority/ Benefiting Municipality</a:t>
            </a:r>
            <a:r>
              <a:rPr kumimoji="0" lang="en-ZA" sz="2000" b="0" i="0" u="none" strike="noStrike" kern="1200" cap="all" spc="0" normalizeH="0" baseline="0" noProof="0" dirty="0">
                <a:ln>
                  <a:noFill/>
                </a:ln>
                <a:solidFill>
                  <a:srgbClr val="FF0000"/>
                </a:solidFill>
                <a:effectLst/>
                <a:uLnTx/>
                <a:uFillTx/>
                <a:latin typeface="Arial" pitchFamily="34" charset="0"/>
                <a:ea typeface="ＭＳ Ｐゴシック" pitchFamily="34" charset="-128"/>
                <a:cs typeface="Arial" pitchFamily="34" charset="0"/>
              </a:rPr>
              <a:t/>
            </a:r>
            <a:br>
              <a:rPr kumimoji="0" lang="en-ZA" sz="2000" b="0" i="0" u="none" strike="noStrike" kern="1200" cap="all" spc="0" normalizeH="0" baseline="0" noProof="0" dirty="0">
                <a:ln>
                  <a:noFill/>
                </a:ln>
                <a:solidFill>
                  <a:srgbClr val="FF0000"/>
                </a:solidFill>
                <a:effectLst/>
                <a:uLnTx/>
                <a:uFillTx/>
                <a:latin typeface="Arial" pitchFamily="34" charset="0"/>
                <a:ea typeface="ＭＳ Ｐゴシック" pitchFamily="34" charset="-128"/>
                <a:cs typeface="Arial" pitchFamily="34" charset="0"/>
              </a:rPr>
            </a:br>
            <a:endParaRPr kumimoji="0" lang="en-US" sz="2000" b="1" i="0" u="none" strike="noStrike" kern="1200" cap="all" spc="0" normalizeH="0" baseline="0" noProof="0" dirty="0">
              <a:ln>
                <a:noFill/>
              </a:ln>
              <a:solidFill>
                <a:srgbClr val="FF0000"/>
              </a:solidFill>
              <a:effectLst/>
              <a:uLnTx/>
              <a:uFillTx/>
              <a:latin typeface="Arial"/>
              <a:ea typeface="ＭＳ Ｐゴシック" pitchFamily="-108" charset="-128"/>
            </a:endParaRPr>
          </a:p>
        </p:txBody>
      </p:sp>
    </p:spTree>
    <p:extLst>
      <p:ext uri="{BB962C8B-B14F-4D97-AF65-F5344CB8AC3E}">
        <p14:creationId xmlns:p14="http://schemas.microsoft.com/office/powerpoint/2010/main" val="7328753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1297"/>
            <a:ext cx="9140414" cy="440668"/>
          </a:xfrm>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Eastern Cape Province Regional Bulk Infrastructure Grant: 6B per project</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76</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3" name="Table 2">
            <a:extLst>
              <a:ext uri="{FF2B5EF4-FFF2-40B4-BE49-F238E27FC236}">
                <a16:creationId xmlns:a16="http://schemas.microsoft.com/office/drawing/2014/main" id="{C2DC7260-F2FD-4309-87CA-AC581B29DD29}"/>
              </a:ext>
            </a:extLst>
          </p:cNvPr>
          <p:cNvGraphicFramePr>
            <a:graphicFrameLocks noGrp="1"/>
          </p:cNvGraphicFramePr>
          <p:nvPr>
            <p:extLst>
              <p:ext uri="{D42A27DB-BD31-4B8C-83A1-F6EECF244321}">
                <p14:modId xmlns:p14="http://schemas.microsoft.com/office/powerpoint/2010/main" val="386759461"/>
              </p:ext>
            </p:extLst>
          </p:nvPr>
        </p:nvGraphicFramePr>
        <p:xfrm>
          <a:off x="256368" y="429370"/>
          <a:ext cx="8663186" cy="4983856"/>
        </p:xfrm>
        <a:graphic>
          <a:graphicData uri="http://schemas.openxmlformats.org/drawingml/2006/table">
            <a:tbl>
              <a:tblPr/>
              <a:tblGrid>
                <a:gridCol w="616284">
                  <a:extLst>
                    <a:ext uri="{9D8B030D-6E8A-4147-A177-3AD203B41FA5}">
                      <a16:colId xmlns:a16="http://schemas.microsoft.com/office/drawing/2014/main" val="3446998171"/>
                    </a:ext>
                  </a:extLst>
                </a:gridCol>
                <a:gridCol w="2042540">
                  <a:extLst>
                    <a:ext uri="{9D8B030D-6E8A-4147-A177-3AD203B41FA5}">
                      <a16:colId xmlns:a16="http://schemas.microsoft.com/office/drawing/2014/main" val="2655191028"/>
                    </a:ext>
                  </a:extLst>
                </a:gridCol>
                <a:gridCol w="1804831">
                  <a:extLst>
                    <a:ext uri="{9D8B030D-6E8A-4147-A177-3AD203B41FA5}">
                      <a16:colId xmlns:a16="http://schemas.microsoft.com/office/drawing/2014/main" val="2477024996"/>
                    </a:ext>
                  </a:extLst>
                </a:gridCol>
                <a:gridCol w="616284">
                  <a:extLst>
                    <a:ext uri="{9D8B030D-6E8A-4147-A177-3AD203B41FA5}">
                      <a16:colId xmlns:a16="http://schemas.microsoft.com/office/drawing/2014/main" val="2064350448"/>
                    </a:ext>
                  </a:extLst>
                </a:gridCol>
                <a:gridCol w="616284">
                  <a:extLst>
                    <a:ext uri="{9D8B030D-6E8A-4147-A177-3AD203B41FA5}">
                      <a16:colId xmlns:a16="http://schemas.microsoft.com/office/drawing/2014/main" val="3010659423"/>
                    </a:ext>
                  </a:extLst>
                </a:gridCol>
                <a:gridCol w="572263">
                  <a:extLst>
                    <a:ext uri="{9D8B030D-6E8A-4147-A177-3AD203B41FA5}">
                      <a16:colId xmlns:a16="http://schemas.microsoft.com/office/drawing/2014/main" val="1950627377"/>
                    </a:ext>
                  </a:extLst>
                </a:gridCol>
                <a:gridCol w="572263">
                  <a:extLst>
                    <a:ext uri="{9D8B030D-6E8A-4147-A177-3AD203B41FA5}">
                      <a16:colId xmlns:a16="http://schemas.microsoft.com/office/drawing/2014/main" val="3112305919"/>
                    </a:ext>
                  </a:extLst>
                </a:gridCol>
                <a:gridCol w="572263">
                  <a:extLst>
                    <a:ext uri="{9D8B030D-6E8A-4147-A177-3AD203B41FA5}">
                      <a16:colId xmlns:a16="http://schemas.microsoft.com/office/drawing/2014/main" val="2822697582"/>
                    </a:ext>
                  </a:extLst>
                </a:gridCol>
                <a:gridCol w="625087">
                  <a:extLst>
                    <a:ext uri="{9D8B030D-6E8A-4147-A177-3AD203B41FA5}">
                      <a16:colId xmlns:a16="http://schemas.microsoft.com/office/drawing/2014/main" val="1649264680"/>
                    </a:ext>
                  </a:extLst>
                </a:gridCol>
                <a:gridCol w="625087">
                  <a:extLst>
                    <a:ext uri="{9D8B030D-6E8A-4147-A177-3AD203B41FA5}">
                      <a16:colId xmlns:a16="http://schemas.microsoft.com/office/drawing/2014/main" val="4292385868"/>
                    </a:ext>
                  </a:extLst>
                </a:gridCol>
              </a:tblGrid>
              <a:tr h="606231">
                <a:tc rowSpan="2">
                  <a:txBody>
                    <a:bodyPr/>
                    <a:lstStyle/>
                    <a:p>
                      <a:pPr algn="l" fontAlgn="b"/>
                      <a:r>
                        <a:rPr lang="en-ZA" sz="1100" b="1" i="0" u="none" strike="noStrike" dirty="0">
                          <a:solidFill>
                            <a:srgbClr val="000000"/>
                          </a:solidFill>
                          <a:effectLst/>
                          <a:latin typeface="Arial Narrow" panose="020B0606020202030204" pitchFamily="34" charset="0"/>
                        </a:rPr>
                        <a:t>Project Code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Project Name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Benefitting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Projected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523646310"/>
                  </a:ext>
                </a:extLst>
              </a:tr>
              <a:tr h="151558">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271475631"/>
                  </a:ext>
                </a:extLst>
              </a:tr>
              <a:tr h="151558">
                <a:tc gridSpan="10">
                  <a:txBody>
                    <a:bodyPr/>
                    <a:lstStyle/>
                    <a:p>
                      <a:pPr algn="l" fontAlgn="b"/>
                      <a:r>
                        <a:rPr lang="en-ZA" sz="1100" b="1" i="0" u="none" strike="noStrike" dirty="0">
                          <a:solidFill>
                            <a:srgbClr val="000000"/>
                          </a:solidFill>
                          <a:effectLst/>
                          <a:latin typeface="Arial Narrow" panose="020B0606020202030204" pitchFamily="34" charset="0"/>
                        </a:rPr>
                        <a:t>Eastern Cape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745756755"/>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RL01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Ndlambe Bulk Water Supply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Ndlambe Local Municipality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10 000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2 671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1 226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8 774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1 445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26,71%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12,26%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0265018"/>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RL16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Xhora East Water Supply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Mbhashe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2 246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2 246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14,97%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063483"/>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RS01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Graaf-Reinet Emergency Water Supply Scheme (WSS)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Dr Beyers Naude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7 000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3320059"/>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RS02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Sundays River - Paterson Bulk Water Supply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Sundays River Valley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131762"/>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RS05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Ikwezi Bulk Water Supply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Dr Beyers Naude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5 693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3 395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21 605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2 298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22,77%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13,58%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2025277"/>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RS06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Kirkwood Water Treatment Works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Dr Beyers Naude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14 934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844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2907541"/>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RS07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Misgund Bulk Water Supply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Koukamma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4 740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59312"/>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RS42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James Kleynhans Bulk Water Supply (BWS)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Makana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6 190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1 732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28 268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4 458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20,63%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585193"/>
                  </a:ext>
                </a:extLst>
              </a:tr>
              <a:tr h="289936">
                <a:tc>
                  <a:txBody>
                    <a:bodyPr/>
                    <a:lstStyle/>
                    <a:p>
                      <a:pPr algn="l" fontAlgn="b"/>
                      <a:r>
                        <a:rPr lang="en-ZA" sz="1100" b="0" i="0" u="none" strike="noStrike" dirty="0">
                          <a:solidFill>
                            <a:srgbClr val="000000"/>
                          </a:solidFill>
                          <a:effectLst/>
                          <a:latin typeface="Arial Narrow" panose="020B0606020202030204" pitchFamily="34" charset="0"/>
                        </a:rPr>
                        <a:t>RS49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Mount Ayliff Bulk Peri Urban Water Supply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Umzimvubu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9 788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13 145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1 855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(3 357)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65,25%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87,63%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8082118"/>
                  </a:ext>
                </a:extLst>
              </a:tr>
              <a:tr h="289936">
                <a:tc>
                  <a:txBody>
                    <a:bodyPr/>
                    <a:lstStyle/>
                    <a:p>
                      <a:pPr algn="l" fontAlgn="b"/>
                      <a:r>
                        <a:rPr lang="en-ZA" sz="1100" b="0" i="0" u="none" strike="noStrike" dirty="0">
                          <a:solidFill>
                            <a:srgbClr val="000000"/>
                          </a:solidFill>
                          <a:effectLst/>
                          <a:latin typeface="Arial Narrow" panose="020B0606020202030204" pitchFamily="34" charset="0"/>
                        </a:rPr>
                        <a:t>RS67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Ngqamakhwe Bulk Water Supply (Butterworth Water Transfer Scheme)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Mnquma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168 868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36 415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168 395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35 942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21,56%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5274571"/>
                  </a:ext>
                </a:extLst>
              </a:tr>
              <a:tr h="289936">
                <a:tc>
                  <a:txBody>
                    <a:bodyPr/>
                    <a:lstStyle/>
                    <a:p>
                      <a:pPr algn="l" fontAlgn="b"/>
                      <a:r>
                        <a:rPr lang="en-ZA" sz="1100" b="0" i="0" u="none" strike="noStrike" dirty="0">
                          <a:solidFill>
                            <a:srgbClr val="000000"/>
                          </a:solidFill>
                          <a:effectLst/>
                          <a:latin typeface="Arial Narrow" panose="020B0606020202030204" pitchFamily="34" charset="0"/>
                        </a:rPr>
                        <a:t>RS117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Nooitgedagt Coega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60 313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21 226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39 087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(21 226)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35,19%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4123620"/>
                  </a:ext>
                </a:extLst>
              </a:tr>
              <a:tr h="151558">
                <a:tc>
                  <a:txBody>
                    <a:bodyPr/>
                    <a:lstStyle/>
                    <a:p>
                      <a:pPr algn="l" fontAlgn="b"/>
                      <a:r>
                        <a:rPr lang="en-ZA" sz="1100" b="0" i="0" u="none" strike="noStrike" dirty="0">
                          <a:solidFill>
                            <a:srgbClr val="000000"/>
                          </a:solidFill>
                          <a:effectLst/>
                          <a:latin typeface="Arial Narrow" panose="020B0606020202030204" pitchFamily="34" charset="0"/>
                        </a:rPr>
                        <a:t>RS 157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Ndlambe Bulk Water Supply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Ndlambe Local Municipality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8103108"/>
                  </a:ext>
                </a:extLst>
              </a:tr>
              <a:tr h="151558">
                <a:tc gridSpan="2">
                  <a:txBody>
                    <a:bodyPr/>
                    <a:lstStyle/>
                    <a:p>
                      <a:pPr algn="l" fontAlgn="b"/>
                      <a:r>
                        <a:rPr lang="en-ZA" sz="1100" b="1" i="0" u="none" strike="noStrike" dirty="0">
                          <a:solidFill>
                            <a:srgbClr val="000000"/>
                          </a:solidFill>
                          <a:effectLst/>
                          <a:latin typeface="Arial Narrow" panose="020B0606020202030204" pitchFamily="34" charset="0"/>
                        </a:rPr>
                        <a:t>Total Eastern Cape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355 681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64 913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41 523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314 158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23 390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18,25%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11,67%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117538215"/>
                  </a:ext>
                </a:extLst>
              </a:tr>
            </a:tbl>
          </a:graphicData>
        </a:graphic>
      </p:graphicFrame>
    </p:spTree>
    <p:extLst>
      <p:ext uri="{BB962C8B-B14F-4D97-AF65-F5344CB8AC3E}">
        <p14:creationId xmlns:p14="http://schemas.microsoft.com/office/powerpoint/2010/main" val="13197363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5862"/>
            <a:ext cx="9140414" cy="440668"/>
          </a:xfrm>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Free State Province Regional Bulk Infrastructure Grant: 6B per project (1)</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77</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E3007AFC-2DC6-4002-9716-E7856B13A734}"/>
              </a:ext>
            </a:extLst>
          </p:cNvPr>
          <p:cNvGraphicFramePr>
            <a:graphicFrameLocks noGrp="1"/>
          </p:cNvGraphicFramePr>
          <p:nvPr>
            <p:extLst>
              <p:ext uri="{D42A27DB-BD31-4B8C-83A1-F6EECF244321}">
                <p14:modId xmlns:p14="http://schemas.microsoft.com/office/powerpoint/2010/main" val="313978850"/>
              </p:ext>
            </p:extLst>
          </p:nvPr>
        </p:nvGraphicFramePr>
        <p:xfrm>
          <a:off x="156406" y="456530"/>
          <a:ext cx="8804711" cy="2749814"/>
        </p:xfrm>
        <a:graphic>
          <a:graphicData uri="http://schemas.openxmlformats.org/drawingml/2006/table">
            <a:tbl>
              <a:tblPr/>
              <a:tblGrid>
                <a:gridCol w="626351">
                  <a:extLst>
                    <a:ext uri="{9D8B030D-6E8A-4147-A177-3AD203B41FA5}">
                      <a16:colId xmlns:a16="http://schemas.microsoft.com/office/drawing/2014/main" val="3180564888"/>
                    </a:ext>
                  </a:extLst>
                </a:gridCol>
                <a:gridCol w="2075908">
                  <a:extLst>
                    <a:ext uri="{9D8B030D-6E8A-4147-A177-3AD203B41FA5}">
                      <a16:colId xmlns:a16="http://schemas.microsoft.com/office/drawing/2014/main" val="232756589"/>
                    </a:ext>
                  </a:extLst>
                </a:gridCol>
                <a:gridCol w="1834316">
                  <a:extLst>
                    <a:ext uri="{9D8B030D-6E8A-4147-A177-3AD203B41FA5}">
                      <a16:colId xmlns:a16="http://schemas.microsoft.com/office/drawing/2014/main" val="167003407"/>
                    </a:ext>
                  </a:extLst>
                </a:gridCol>
                <a:gridCol w="626351">
                  <a:extLst>
                    <a:ext uri="{9D8B030D-6E8A-4147-A177-3AD203B41FA5}">
                      <a16:colId xmlns:a16="http://schemas.microsoft.com/office/drawing/2014/main" val="1572179546"/>
                    </a:ext>
                  </a:extLst>
                </a:gridCol>
                <a:gridCol w="626351">
                  <a:extLst>
                    <a:ext uri="{9D8B030D-6E8A-4147-A177-3AD203B41FA5}">
                      <a16:colId xmlns:a16="http://schemas.microsoft.com/office/drawing/2014/main" val="2884124655"/>
                    </a:ext>
                  </a:extLst>
                </a:gridCol>
                <a:gridCol w="581612">
                  <a:extLst>
                    <a:ext uri="{9D8B030D-6E8A-4147-A177-3AD203B41FA5}">
                      <a16:colId xmlns:a16="http://schemas.microsoft.com/office/drawing/2014/main" val="884543062"/>
                    </a:ext>
                  </a:extLst>
                </a:gridCol>
                <a:gridCol w="581612">
                  <a:extLst>
                    <a:ext uri="{9D8B030D-6E8A-4147-A177-3AD203B41FA5}">
                      <a16:colId xmlns:a16="http://schemas.microsoft.com/office/drawing/2014/main" val="1828012008"/>
                    </a:ext>
                  </a:extLst>
                </a:gridCol>
                <a:gridCol w="581612">
                  <a:extLst>
                    <a:ext uri="{9D8B030D-6E8A-4147-A177-3AD203B41FA5}">
                      <a16:colId xmlns:a16="http://schemas.microsoft.com/office/drawing/2014/main" val="2690932338"/>
                    </a:ext>
                  </a:extLst>
                </a:gridCol>
                <a:gridCol w="635299">
                  <a:extLst>
                    <a:ext uri="{9D8B030D-6E8A-4147-A177-3AD203B41FA5}">
                      <a16:colId xmlns:a16="http://schemas.microsoft.com/office/drawing/2014/main" val="2549180129"/>
                    </a:ext>
                  </a:extLst>
                </a:gridCol>
                <a:gridCol w="635299">
                  <a:extLst>
                    <a:ext uri="{9D8B030D-6E8A-4147-A177-3AD203B41FA5}">
                      <a16:colId xmlns:a16="http://schemas.microsoft.com/office/drawing/2014/main" val="2226769367"/>
                    </a:ext>
                  </a:extLst>
                </a:gridCol>
              </a:tblGrid>
              <a:tr h="516061">
                <a:tc rowSpan="2">
                  <a:txBody>
                    <a:bodyPr/>
                    <a:lstStyle/>
                    <a:p>
                      <a:pPr algn="l" fontAlgn="b"/>
                      <a:r>
                        <a:rPr lang="en-ZA" sz="1100" b="1" i="0" u="none" strike="noStrike" dirty="0">
                          <a:solidFill>
                            <a:srgbClr val="000000"/>
                          </a:solidFill>
                          <a:effectLst/>
                          <a:latin typeface="Arial Narrow" panose="020B0606020202030204" pitchFamily="34" charset="0"/>
                        </a:rPr>
                        <a:t>Project Code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Project Name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Benefitting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Projected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725099675"/>
                  </a:ext>
                </a:extLst>
              </a:tr>
              <a:tr h="12901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4279113103"/>
                  </a:ext>
                </a:extLst>
              </a:tr>
              <a:tr h="130418">
                <a:tc gridSpan="10">
                  <a:txBody>
                    <a:bodyPr/>
                    <a:lstStyle/>
                    <a:p>
                      <a:pPr algn="l" fontAlgn="b"/>
                      <a:r>
                        <a:rPr lang="en-ZA" sz="1100" b="1" i="0" u="none" strike="noStrike" dirty="0">
                          <a:solidFill>
                            <a:srgbClr val="000000"/>
                          </a:solidFill>
                          <a:effectLst/>
                          <a:latin typeface="Arial Narrow" panose="020B0606020202030204" pitchFamily="34" charset="0"/>
                        </a:rPr>
                        <a:t>Free State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66394163"/>
                  </a:ext>
                </a:extLst>
              </a:tr>
              <a:tr h="244510">
                <a:tc>
                  <a:txBody>
                    <a:bodyPr/>
                    <a:lstStyle/>
                    <a:p>
                      <a:pPr algn="l" fontAlgn="b"/>
                      <a:r>
                        <a:rPr lang="en-ZA" sz="1100" b="0" i="0" u="none" strike="noStrike" dirty="0">
                          <a:solidFill>
                            <a:srgbClr val="000000"/>
                          </a:solidFill>
                          <a:effectLst/>
                          <a:latin typeface="Arial Narrow" panose="020B0606020202030204" pitchFamily="34" charset="0"/>
                        </a:rPr>
                        <a:t>BEP</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Arglington  Bulk Sewer Services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Nketoana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54 346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1 517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52 829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(1 517)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2,79%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3704366"/>
                  </a:ext>
                </a:extLst>
              </a:tr>
              <a:tr h="96266">
                <a:tc>
                  <a:txBody>
                    <a:bodyPr/>
                    <a:lstStyle/>
                    <a:p>
                      <a:pPr algn="l" fontAlgn="b"/>
                      <a:r>
                        <a:rPr lang="en-ZA" sz="1100" b="0" i="0" u="none" strike="noStrike" dirty="0">
                          <a:solidFill>
                            <a:srgbClr val="000000"/>
                          </a:solidFill>
                          <a:effectLst/>
                          <a:latin typeface="Arial Narrow" panose="020B0606020202030204" pitchFamily="34" charset="0"/>
                        </a:rPr>
                        <a:t>BEP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Clocolan Bulk Sewer Services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Setsoto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3 175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26 825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(175)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10,58%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4355475"/>
                  </a:ext>
                </a:extLst>
              </a:tr>
              <a:tr h="129015">
                <a:tc>
                  <a:txBody>
                    <a:bodyPr/>
                    <a:lstStyle/>
                    <a:p>
                      <a:pPr algn="l" fontAlgn="b"/>
                      <a:r>
                        <a:rPr lang="en-ZA" sz="1100" b="0" i="0" u="none" strike="noStrike" dirty="0">
                          <a:solidFill>
                            <a:srgbClr val="000000"/>
                          </a:solidFill>
                          <a:effectLst/>
                          <a:latin typeface="Arial Narrow" panose="020B0606020202030204" pitchFamily="34" charset="0"/>
                        </a:rPr>
                        <a:t>BEP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Dealesville Bulk Sewer Services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Tokologo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9 236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2 400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9 236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2 400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25,99%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4935616"/>
                  </a:ext>
                </a:extLst>
              </a:tr>
              <a:tr h="246812">
                <a:tc>
                  <a:txBody>
                    <a:bodyPr/>
                    <a:lstStyle/>
                    <a:p>
                      <a:pPr algn="l" fontAlgn="b"/>
                      <a:r>
                        <a:rPr lang="en-ZA" sz="1100" b="0" i="0" u="none" strike="noStrike" dirty="0">
                          <a:solidFill>
                            <a:srgbClr val="000000"/>
                          </a:solidFill>
                          <a:effectLst/>
                          <a:latin typeface="Arial Narrow" panose="020B0606020202030204" pitchFamily="34" charset="0"/>
                        </a:rPr>
                        <a:t>BEP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Ficksburg Bulk Sewer Services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Setsoto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60 009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3 430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56 579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(2 330)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8831267"/>
                  </a:ext>
                </a:extLst>
              </a:tr>
              <a:tr h="246812">
                <a:tc>
                  <a:txBody>
                    <a:bodyPr/>
                    <a:lstStyle/>
                    <a:p>
                      <a:pPr algn="l" fontAlgn="b"/>
                      <a:r>
                        <a:rPr lang="en-ZA" sz="1100" b="0" i="0" u="none" strike="noStrike" dirty="0">
                          <a:solidFill>
                            <a:srgbClr val="000000"/>
                          </a:solidFill>
                          <a:effectLst/>
                          <a:latin typeface="Arial Narrow" panose="020B0606020202030204" pitchFamily="34" charset="0"/>
                        </a:rPr>
                        <a:t>BEP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Petrus Sten  Bulk Sewer Services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Nketoana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29 766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1 787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27 979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(1 787)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4611347"/>
                  </a:ext>
                </a:extLst>
              </a:tr>
              <a:tr h="129015">
                <a:tc>
                  <a:txBody>
                    <a:bodyPr/>
                    <a:lstStyle/>
                    <a:p>
                      <a:pPr algn="l" fontAlgn="b"/>
                      <a:r>
                        <a:rPr lang="en-ZA" sz="1100" b="0" i="0" u="none" strike="noStrike" dirty="0">
                          <a:solidFill>
                            <a:srgbClr val="000000"/>
                          </a:solidFill>
                          <a:effectLst/>
                          <a:latin typeface="Arial Narrow" panose="020B0606020202030204" pitchFamily="34" charset="0"/>
                        </a:rPr>
                        <a:t>BEP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Reitz Bulk Sewer Services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Nketoana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36 331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5 309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1 669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34 662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3 640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14,61%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876897"/>
                  </a:ext>
                </a:extLst>
              </a:tr>
              <a:tr h="129015">
                <a:tc>
                  <a:txBody>
                    <a:bodyPr/>
                    <a:lstStyle/>
                    <a:p>
                      <a:pPr algn="l" fontAlgn="b"/>
                      <a:r>
                        <a:rPr lang="en-ZA" sz="1100" b="0" i="0" u="none" strike="noStrike" dirty="0">
                          <a:solidFill>
                            <a:srgbClr val="000000"/>
                          </a:solidFill>
                          <a:effectLst/>
                          <a:latin typeface="Arial Narrow" panose="020B0606020202030204" pitchFamily="34" charset="0"/>
                        </a:rPr>
                        <a:t>BEP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Senekal Bulk Sewer Services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Setsoto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9 826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134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34 866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9 692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28,07%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3608823"/>
                  </a:ext>
                </a:extLst>
              </a:tr>
              <a:tr h="129015">
                <a:tc gridSpan="3">
                  <a:txBody>
                    <a:bodyPr/>
                    <a:lstStyle/>
                    <a:p>
                      <a:pPr algn="l" fontAlgn="b"/>
                      <a:r>
                        <a:rPr lang="en-ZA" sz="1100" b="1" i="0" u="none" strike="noStrike" dirty="0">
                          <a:solidFill>
                            <a:srgbClr val="000000"/>
                          </a:solidFill>
                          <a:effectLst/>
                          <a:latin typeface="Arial Narrow" panose="020B0606020202030204" pitchFamily="34" charset="0"/>
                        </a:rPr>
                        <a:t>Sub Total (1)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r" fontAlgn="b"/>
                      <a:r>
                        <a:rPr lang="en-ZA" sz="1100" b="1" i="0" u="none" strike="noStrike" dirty="0">
                          <a:solidFill>
                            <a:srgbClr val="000000"/>
                          </a:solidFill>
                          <a:effectLst/>
                          <a:latin typeface="Arial Narrow" panose="020B0606020202030204" pitchFamily="34" charset="0"/>
                        </a:rPr>
                        <a:t>  254 688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i="0" u="none" strike="noStrike" dirty="0">
                          <a:solidFill>
                            <a:srgbClr val="000000"/>
                          </a:solidFill>
                          <a:effectLst/>
                          <a:latin typeface="Arial Narrow" panose="020B0606020202030204" pitchFamily="34" charset="0"/>
                        </a:rPr>
                        <a:t>     21 635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i="0" u="none" strike="noStrike" dirty="0">
                          <a:solidFill>
                            <a:srgbClr val="000000"/>
                          </a:solidFill>
                          <a:effectLst/>
                          <a:latin typeface="Arial Narrow" panose="020B0606020202030204" pitchFamily="34" charset="0"/>
                        </a:rPr>
                        <a:t> 11 712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i="0" u="none" strike="noStrike" dirty="0">
                          <a:solidFill>
                            <a:srgbClr val="000000"/>
                          </a:solidFill>
                          <a:effectLst/>
                          <a:latin typeface="Arial Narrow" panose="020B0606020202030204" pitchFamily="34" charset="0"/>
                        </a:rPr>
                        <a:t>242 976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i="0" u="none" strike="noStrike" dirty="0">
                          <a:solidFill>
                            <a:srgbClr val="000000"/>
                          </a:solidFill>
                          <a:effectLst/>
                          <a:latin typeface="Arial Narrow" panose="020B0606020202030204" pitchFamily="34" charset="0"/>
                        </a:rPr>
                        <a:t>    9 923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i="0" u="none" strike="noStrike" dirty="0">
                          <a:solidFill>
                            <a:srgbClr val="000000"/>
                          </a:solidFill>
                          <a:effectLst/>
                          <a:latin typeface="Arial Narrow" panose="020B0606020202030204" pitchFamily="34" charset="0"/>
                        </a:rPr>
                        <a:t>8,49%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i="0" u="none" strike="noStrike" dirty="0">
                          <a:solidFill>
                            <a:srgbClr val="000000"/>
                          </a:solidFill>
                          <a:effectLst/>
                          <a:latin typeface="Arial Narrow" panose="020B0606020202030204" pitchFamily="34" charset="0"/>
                        </a:rPr>
                        <a:t>4,60%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1262582"/>
                  </a:ext>
                </a:extLst>
              </a:tr>
            </a:tbl>
          </a:graphicData>
        </a:graphic>
      </p:graphicFrame>
    </p:spTree>
    <p:extLst>
      <p:ext uri="{BB962C8B-B14F-4D97-AF65-F5344CB8AC3E}">
        <p14:creationId xmlns:p14="http://schemas.microsoft.com/office/powerpoint/2010/main" val="29796002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5862"/>
            <a:ext cx="9140414" cy="440668"/>
          </a:xfrm>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Free State Province Regional Bulk Infrastructure Grant: 6B per project (2)</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78</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E3007AFC-2DC6-4002-9716-E7856B13A734}"/>
              </a:ext>
            </a:extLst>
          </p:cNvPr>
          <p:cNvGraphicFramePr>
            <a:graphicFrameLocks noGrp="1"/>
          </p:cNvGraphicFramePr>
          <p:nvPr>
            <p:extLst>
              <p:ext uri="{D42A27DB-BD31-4B8C-83A1-F6EECF244321}">
                <p14:modId xmlns:p14="http://schemas.microsoft.com/office/powerpoint/2010/main" val="969713764"/>
              </p:ext>
            </p:extLst>
          </p:nvPr>
        </p:nvGraphicFramePr>
        <p:xfrm>
          <a:off x="156406" y="456530"/>
          <a:ext cx="8804711" cy="5522824"/>
        </p:xfrm>
        <a:graphic>
          <a:graphicData uri="http://schemas.openxmlformats.org/drawingml/2006/table">
            <a:tbl>
              <a:tblPr/>
              <a:tblGrid>
                <a:gridCol w="626351">
                  <a:extLst>
                    <a:ext uri="{9D8B030D-6E8A-4147-A177-3AD203B41FA5}">
                      <a16:colId xmlns:a16="http://schemas.microsoft.com/office/drawing/2014/main" val="3180564888"/>
                    </a:ext>
                  </a:extLst>
                </a:gridCol>
                <a:gridCol w="2075908">
                  <a:extLst>
                    <a:ext uri="{9D8B030D-6E8A-4147-A177-3AD203B41FA5}">
                      <a16:colId xmlns:a16="http://schemas.microsoft.com/office/drawing/2014/main" val="232756589"/>
                    </a:ext>
                  </a:extLst>
                </a:gridCol>
                <a:gridCol w="1834316">
                  <a:extLst>
                    <a:ext uri="{9D8B030D-6E8A-4147-A177-3AD203B41FA5}">
                      <a16:colId xmlns:a16="http://schemas.microsoft.com/office/drawing/2014/main" val="167003407"/>
                    </a:ext>
                  </a:extLst>
                </a:gridCol>
                <a:gridCol w="626351">
                  <a:extLst>
                    <a:ext uri="{9D8B030D-6E8A-4147-A177-3AD203B41FA5}">
                      <a16:colId xmlns:a16="http://schemas.microsoft.com/office/drawing/2014/main" val="1572179546"/>
                    </a:ext>
                  </a:extLst>
                </a:gridCol>
                <a:gridCol w="626351">
                  <a:extLst>
                    <a:ext uri="{9D8B030D-6E8A-4147-A177-3AD203B41FA5}">
                      <a16:colId xmlns:a16="http://schemas.microsoft.com/office/drawing/2014/main" val="2884124655"/>
                    </a:ext>
                  </a:extLst>
                </a:gridCol>
                <a:gridCol w="581612">
                  <a:extLst>
                    <a:ext uri="{9D8B030D-6E8A-4147-A177-3AD203B41FA5}">
                      <a16:colId xmlns:a16="http://schemas.microsoft.com/office/drawing/2014/main" val="884543062"/>
                    </a:ext>
                  </a:extLst>
                </a:gridCol>
                <a:gridCol w="581612">
                  <a:extLst>
                    <a:ext uri="{9D8B030D-6E8A-4147-A177-3AD203B41FA5}">
                      <a16:colId xmlns:a16="http://schemas.microsoft.com/office/drawing/2014/main" val="1828012008"/>
                    </a:ext>
                  </a:extLst>
                </a:gridCol>
                <a:gridCol w="581612">
                  <a:extLst>
                    <a:ext uri="{9D8B030D-6E8A-4147-A177-3AD203B41FA5}">
                      <a16:colId xmlns:a16="http://schemas.microsoft.com/office/drawing/2014/main" val="2690932338"/>
                    </a:ext>
                  </a:extLst>
                </a:gridCol>
                <a:gridCol w="635299">
                  <a:extLst>
                    <a:ext uri="{9D8B030D-6E8A-4147-A177-3AD203B41FA5}">
                      <a16:colId xmlns:a16="http://schemas.microsoft.com/office/drawing/2014/main" val="2549180129"/>
                    </a:ext>
                  </a:extLst>
                </a:gridCol>
                <a:gridCol w="635299">
                  <a:extLst>
                    <a:ext uri="{9D8B030D-6E8A-4147-A177-3AD203B41FA5}">
                      <a16:colId xmlns:a16="http://schemas.microsoft.com/office/drawing/2014/main" val="2226769367"/>
                    </a:ext>
                  </a:extLst>
                </a:gridCol>
              </a:tblGrid>
              <a:tr h="516061">
                <a:tc rowSpan="2">
                  <a:txBody>
                    <a:bodyPr/>
                    <a:lstStyle/>
                    <a:p>
                      <a:pPr algn="l" fontAlgn="b"/>
                      <a:r>
                        <a:rPr lang="en-ZA" sz="1100" b="1" i="0" u="none" strike="noStrike" dirty="0">
                          <a:solidFill>
                            <a:srgbClr val="000000"/>
                          </a:solidFill>
                          <a:effectLst/>
                          <a:latin typeface="Arial Narrow" panose="020B0606020202030204" pitchFamily="34" charset="0"/>
                        </a:rPr>
                        <a:t>Project Code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Project Name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Benefitting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Projected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725099675"/>
                  </a:ext>
                </a:extLst>
              </a:tr>
              <a:tr h="12901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4279113103"/>
                  </a:ext>
                </a:extLst>
              </a:tr>
              <a:tr h="130418">
                <a:tc gridSpan="10">
                  <a:txBody>
                    <a:bodyPr/>
                    <a:lstStyle/>
                    <a:p>
                      <a:pPr algn="l" fontAlgn="b"/>
                      <a:r>
                        <a:rPr lang="en-ZA" sz="1100" b="1" i="0" u="none" strike="noStrike" dirty="0">
                          <a:solidFill>
                            <a:srgbClr val="000000"/>
                          </a:solidFill>
                          <a:effectLst/>
                          <a:latin typeface="Arial Narrow" panose="020B0606020202030204" pitchFamily="34" charset="0"/>
                        </a:rPr>
                        <a:t>Free State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66394163"/>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RL12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Nketoana Regional Water Supply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Nketoana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28 000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28 000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3023513"/>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RL24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Tokologo Regional Water Supply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Tokologo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12,50%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188060"/>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RL25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Dihlabeng Bulk Water Supply Phase 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Dihlabeng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13,33%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0154984"/>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RL34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Mathjabeng Bulk Sewer (Welkom)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Matjhabeng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0,67%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5481558"/>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RS12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Jagersfontein/Fauresmith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Kopanong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125,00%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3721144"/>
                  </a:ext>
                </a:extLst>
              </a:tr>
              <a:tr h="246812">
                <a:tc>
                  <a:txBody>
                    <a:bodyPr/>
                    <a:lstStyle/>
                    <a:p>
                      <a:pPr algn="l" fontAlgn="b"/>
                      <a:r>
                        <a:rPr lang="en-ZA" sz="1100" b="0" i="0" u="none" strike="noStrike" dirty="0">
                          <a:solidFill>
                            <a:srgbClr val="000000"/>
                          </a:solidFill>
                          <a:effectLst/>
                          <a:latin typeface="Arial Narrow" panose="020B0606020202030204" pitchFamily="34" charset="0"/>
                        </a:rPr>
                        <a:t>RS148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Brandford bulk sewer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Masilonyana Local Municipality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2 131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6 869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(2 131)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23,68%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6177467"/>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RS149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Lindley Sewer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Nketoana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4 600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4 600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870615"/>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RS150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Refurbishment of Fika-patso WTWs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Maluti-a-Phofung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8317929"/>
                  </a:ext>
                </a:extLst>
              </a:tr>
              <a:tr h="246812">
                <a:tc>
                  <a:txBody>
                    <a:bodyPr/>
                    <a:lstStyle/>
                    <a:p>
                      <a:pPr algn="l" fontAlgn="b"/>
                      <a:r>
                        <a:rPr lang="en-ZA" sz="1100" b="0" i="0" u="none" strike="noStrike" dirty="0">
                          <a:solidFill>
                            <a:srgbClr val="000000"/>
                          </a:solidFill>
                          <a:effectLst/>
                          <a:latin typeface="Arial Narrow" panose="020B0606020202030204" pitchFamily="34" charset="0"/>
                        </a:rPr>
                        <a:t>RS151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Mantsopa water and sanitation intervention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Mantsopa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838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9 162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(838)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8487616"/>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RS152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Mafube water and sanitation intervention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Mafube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7,33%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756889"/>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RS18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Tswelopele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Tswelopele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33 329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4 402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28 927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13,50%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13,21%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6256311"/>
                  </a:ext>
                </a:extLst>
              </a:tr>
              <a:tr h="135640">
                <a:tc>
                  <a:txBody>
                    <a:bodyPr/>
                    <a:lstStyle/>
                    <a:p>
                      <a:pPr algn="l" fontAlgn="b"/>
                      <a:r>
                        <a:rPr lang="en-ZA" sz="1100" b="0" i="0" u="none" strike="noStrike" dirty="0">
                          <a:solidFill>
                            <a:srgbClr val="000000"/>
                          </a:solidFill>
                          <a:effectLst/>
                          <a:latin typeface="Arial Narrow" panose="020B0606020202030204" pitchFamily="34" charset="0"/>
                        </a:rPr>
                        <a:t>RS19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Maluti-a-Phofung BWS Phase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Maluti-a-Phofung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3 888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36 112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(3 888)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9,72%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3661975"/>
                  </a:ext>
                </a:extLst>
              </a:tr>
              <a:tr h="129015">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Maluti-a-Phofung Intervention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Maluti-a-Phofung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100 000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100 000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6874670"/>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RS26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Frankfort Bulk Sewer (Mafube)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Mafube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1 333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28 667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1 167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7643213"/>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RS51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Upgrading of Deneysville WWTW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Metsimaholo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864722"/>
                  </a:ext>
                </a:extLst>
              </a:tr>
              <a:tr h="88535">
                <a:tc>
                  <a:txBody>
                    <a:bodyPr/>
                    <a:lstStyle/>
                    <a:p>
                      <a:pPr algn="l" fontAlgn="b"/>
                      <a:r>
                        <a:rPr lang="en-ZA" sz="1100" b="0" i="0" u="none" strike="noStrike" dirty="0">
                          <a:solidFill>
                            <a:srgbClr val="000000"/>
                          </a:solidFill>
                          <a:effectLst/>
                          <a:latin typeface="Arial Narrow" panose="020B0606020202030204" pitchFamily="34" charset="0"/>
                        </a:rPr>
                        <a:t>RL61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Welbedacht Pipeline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Mangaung Metropolitan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79 400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30 651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48 749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(30 651)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38,60%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3278872"/>
                  </a:ext>
                </a:extLst>
              </a:tr>
              <a:tr h="129015">
                <a:tc>
                  <a:txBody>
                    <a:bodyPr/>
                    <a:lstStyle/>
                    <a:p>
                      <a:pPr algn="l" fontAlgn="b"/>
                      <a:r>
                        <a:rPr lang="en-ZA" sz="1100" b="0" i="0" u="none" strike="noStrike" dirty="0">
                          <a:solidFill>
                            <a:srgbClr val="000000"/>
                          </a:solidFill>
                          <a:effectLst/>
                          <a:latin typeface="Arial Narrow" panose="020B0606020202030204" pitchFamily="34" charset="0"/>
                        </a:rPr>
                        <a:t>RS52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Masilonyana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Masilonyana Local Municipality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3553158"/>
                  </a:ext>
                </a:extLst>
              </a:tr>
              <a:tr h="129015">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Refurbishment of Kroonstad WWTW and Pumpstations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Moqhaka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9846240"/>
                  </a:ext>
                </a:extLst>
              </a:tr>
              <a:tr h="246812">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Construction of Reversal Gravity Pipeline in Qwaqwa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Maluti-a-Phofung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16 600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802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15 798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643133"/>
                  </a:ext>
                </a:extLst>
              </a:tr>
              <a:tr h="246812">
                <a:tc gridSpan="3">
                  <a:txBody>
                    <a:bodyPr/>
                    <a:lstStyle/>
                    <a:p>
                      <a:pPr algn="l" fontAlgn="b"/>
                      <a:r>
                        <a:rPr lang="en-ZA" sz="1100" b="1" i="0" u="none" strike="noStrike" dirty="0">
                          <a:solidFill>
                            <a:srgbClr val="000000"/>
                          </a:solidFill>
                          <a:effectLst/>
                          <a:latin typeface="Arial Narrow" panose="020B0606020202030204" pitchFamily="34" charset="0"/>
                        </a:rPr>
                        <a:t>Sub Total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r" fontAlgn="b"/>
                      <a:r>
                        <a:rPr lang="en-ZA" sz="1100" b="0" i="0" u="none" strike="noStrike" dirty="0">
                          <a:solidFill>
                            <a:srgbClr val="000000"/>
                          </a:solidFill>
                          <a:effectLst/>
                          <a:latin typeface="Arial Narrow" panose="020B0606020202030204" pitchFamily="34" charset="0"/>
                        </a:rPr>
                        <a:t>691 129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27 700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44 045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647 084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(16 345)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9417618"/>
                  </a:ext>
                </a:extLst>
              </a:tr>
              <a:tr h="129015">
                <a:tc gridSpan="2">
                  <a:txBody>
                    <a:bodyPr/>
                    <a:lstStyle/>
                    <a:p>
                      <a:pPr algn="l" fontAlgn="b"/>
                      <a:r>
                        <a:rPr lang="en-ZA" sz="1100" b="1" i="0" u="none" strike="noStrike" dirty="0">
                          <a:solidFill>
                            <a:srgbClr val="000000"/>
                          </a:solidFill>
                          <a:effectLst/>
                          <a:latin typeface="Arial Narrow" panose="020B0606020202030204" pitchFamily="34" charset="0"/>
                        </a:rPr>
                        <a:t>Total Free State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945 817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49 335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55 757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890 060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-6 422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5,22%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5,90%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414982397"/>
                  </a:ext>
                </a:extLst>
              </a:tr>
            </a:tbl>
          </a:graphicData>
        </a:graphic>
      </p:graphicFrame>
    </p:spTree>
    <p:extLst>
      <p:ext uri="{BB962C8B-B14F-4D97-AF65-F5344CB8AC3E}">
        <p14:creationId xmlns:p14="http://schemas.microsoft.com/office/powerpoint/2010/main" val="24960126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1297"/>
            <a:ext cx="9140414" cy="440668"/>
          </a:xfrm>
          <a:noFill/>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Gauteng Province Regional Bulk Infrastructure Grant: 6B per project </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79</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3" name="Table 2">
            <a:extLst>
              <a:ext uri="{FF2B5EF4-FFF2-40B4-BE49-F238E27FC236}">
                <a16:creationId xmlns:a16="http://schemas.microsoft.com/office/drawing/2014/main" id="{38E1537E-47D9-43B2-9F5E-60C2C3C8F837}"/>
              </a:ext>
            </a:extLst>
          </p:cNvPr>
          <p:cNvGraphicFramePr>
            <a:graphicFrameLocks noGrp="1"/>
          </p:cNvGraphicFramePr>
          <p:nvPr>
            <p:extLst>
              <p:ext uri="{D42A27DB-BD31-4B8C-83A1-F6EECF244321}">
                <p14:modId xmlns:p14="http://schemas.microsoft.com/office/powerpoint/2010/main" val="2685013054"/>
              </p:ext>
            </p:extLst>
          </p:nvPr>
        </p:nvGraphicFramePr>
        <p:xfrm>
          <a:off x="229638" y="586696"/>
          <a:ext cx="8598479" cy="3728668"/>
        </p:xfrm>
        <a:graphic>
          <a:graphicData uri="http://schemas.openxmlformats.org/drawingml/2006/table">
            <a:tbl>
              <a:tblPr/>
              <a:tblGrid>
                <a:gridCol w="611681">
                  <a:extLst>
                    <a:ext uri="{9D8B030D-6E8A-4147-A177-3AD203B41FA5}">
                      <a16:colId xmlns:a16="http://schemas.microsoft.com/office/drawing/2014/main" val="3214279364"/>
                    </a:ext>
                  </a:extLst>
                </a:gridCol>
                <a:gridCol w="2027283">
                  <a:extLst>
                    <a:ext uri="{9D8B030D-6E8A-4147-A177-3AD203B41FA5}">
                      <a16:colId xmlns:a16="http://schemas.microsoft.com/office/drawing/2014/main" val="668949972"/>
                    </a:ext>
                  </a:extLst>
                </a:gridCol>
                <a:gridCol w="1791350">
                  <a:extLst>
                    <a:ext uri="{9D8B030D-6E8A-4147-A177-3AD203B41FA5}">
                      <a16:colId xmlns:a16="http://schemas.microsoft.com/office/drawing/2014/main" val="4040613359"/>
                    </a:ext>
                  </a:extLst>
                </a:gridCol>
                <a:gridCol w="611681">
                  <a:extLst>
                    <a:ext uri="{9D8B030D-6E8A-4147-A177-3AD203B41FA5}">
                      <a16:colId xmlns:a16="http://schemas.microsoft.com/office/drawing/2014/main" val="321309688"/>
                    </a:ext>
                  </a:extLst>
                </a:gridCol>
                <a:gridCol w="611681">
                  <a:extLst>
                    <a:ext uri="{9D8B030D-6E8A-4147-A177-3AD203B41FA5}">
                      <a16:colId xmlns:a16="http://schemas.microsoft.com/office/drawing/2014/main" val="895270272"/>
                    </a:ext>
                  </a:extLst>
                </a:gridCol>
                <a:gridCol w="567989">
                  <a:extLst>
                    <a:ext uri="{9D8B030D-6E8A-4147-A177-3AD203B41FA5}">
                      <a16:colId xmlns:a16="http://schemas.microsoft.com/office/drawing/2014/main" val="1669902850"/>
                    </a:ext>
                  </a:extLst>
                </a:gridCol>
                <a:gridCol w="567989">
                  <a:extLst>
                    <a:ext uri="{9D8B030D-6E8A-4147-A177-3AD203B41FA5}">
                      <a16:colId xmlns:a16="http://schemas.microsoft.com/office/drawing/2014/main" val="862140490"/>
                    </a:ext>
                  </a:extLst>
                </a:gridCol>
                <a:gridCol w="567989">
                  <a:extLst>
                    <a:ext uri="{9D8B030D-6E8A-4147-A177-3AD203B41FA5}">
                      <a16:colId xmlns:a16="http://schemas.microsoft.com/office/drawing/2014/main" val="671803564"/>
                    </a:ext>
                  </a:extLst>
                </a:gridCol>
                <a:gridCol w="620418">
                  <a:extLst>
                    <a:ext uri="{9D8B030D-6E8A-4147-A177-3AD203B41FA5}">
                      <a16:colId xmlns:a16="http://schemas.microsoft.com/office/drawing/2014/main" val="691745123"/>
                    </a:ext>
                  </a:extLst>
                </a:gridCol>
                <a:gridCol w="620418">
                  <a:extLst>
                    <a:ext uri="{9D8B030D-6E8A-4147-A177-3AD203B41FA5}">
                      <a16:colId xmlns:a16="http://schemas.microsoft.com/office/drawing/2014/main" val="2306772922"/>
                    </a:ext>
                  </a:extLst>
                </a:gridCol>
              </a:tblGrid>
              <a:tr h="711145">
                <a:tc rowSpan="2">
                  <a:txBody>
                    <a:bodyPr/>
                    <a:lstStyle/>
                    <a:p>
                      <a:pPr algn="r" fontAlgn="b"/>
                      <a:r>
                        <a:rPr lang="en-ZA" sz="1100" b="1" i="0" u="none" strike="noStrike" dirty="0">
                          <a:solidFill>
                            <a:srgbClr val="000000"/>
                          </a:solidFill>
                          <a:effectLst/>
                          <a:latin typeface="Arial Narrow" panose="020B0606020202030204" pitchFamily="34" charset="0"/>
                        </a:rPr>
                        <a:t>Project Code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r" fontAlgn="b"/>
                      <a:r>
                        <a:rPr lang="en-ZA" sz="1100" b="1" i="0" u="none" strike="noStrike" dirty="0">
                          <a:solidFill>
                            <a:srgbClr val="000000"/>
                          </a:solidFill>
                          <a:effectLst/>
                          <a:latin typeface="Arial Narrow" panose="020B0606020202030204" pitchFamily="34" charset="0"/>
                        </a:rPr>
                        <a:t>Project 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r" fontAlgn="b"/>
                      <a:r>
                        <a:rPr lang="en-ZA" sz="1100" b="1" i="0" u="none" strike="noStrike" dirty="0">
                          <a:solidFill>
                            <a:srgbClr val="000000"/>
                          </a:solidFill>
                          <a:effectLst/>
                          <a:latin typeface="Arial Narrow" panose="020B0606020202030204" pitchFamily="34" charset="0"/>
                        </a:rPr>
                        <a:t>Benefitting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Projected spending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084697122"/>
                  </a:ext>
                </a:extLst>
              </a:tr>
              <a:tr h="177787">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962824623"/>
                  </a:ext>
                </a:extLst>
              </a:tr>
              <a:tr h="177787">
                <a:tc gridSpan="10">
                  <a:txBody>
                    <a:bodyPr/>
                    <a:lstStyle/>
                    <a:p>
                      <a:pPr algn="ctr" fontAlgn="b"/>
                      <a:r>
                        <a:rPr lang="en-ZA" sz="1100" b="1" i="0" u="none" strike="noStrike" dirty="0">
                          <a:solidFill>
                            <a:srgbClr val="000000"/>
                          </a:solidFill>
                          <a:effectLst/>
                          <a:latin typeface="Arial Narrow" panose="020B0606020202030204" pitchFamily="34" charset="0"/>
                        </a:rPr>
                        <a:t>Gauteng Province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26768670"/>
                  </a:ext>
                </a:extLst>
              </a:tr>
              <a:tr h="177787">
                <a:tc>
                  <a:txBody>
                    <a:bodyPr/>
                    <a:lstStyle/>
                    <a:p>
                      <a:pPr algn="l" fontAlgn="b"/>
                      <a:r>
                        <a:rPr lang="en-ZA" sz="1100" b="0" i="0" u="none" strike="noStrike" dirty="0">
                          <a:solidFill>
                            <a:srgbClr val="000000"/>
                          </a:solidFill>
                          <a:effectLst/>
                          <a:latin typeface="Arial Narrow" panose="020B0606020202030204" pitchFamily="34" charset="0"/>
                        </a:rPr>
                        <a:t>RL04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Meyerton Waste Water Treatment Works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Midvaal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12 501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12 501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4950428"/>
                  </a:ext>
                </a:extLst>
              </a:tr>
              <a:tr h="177787">
                <a:tc>
                  <a:txBody>
                    <a:bodyPr/>
                    <a:lstStyle/>
                    <a:p>
                      <a:pPr algn="l" fontAlgn="b"/>
                      <a:r>
                        <a:rPr lang="en-ZA" sz="1100" b="0" i="0" u="none" strike="noStrike" dirty="0">
                          <a:solidFill>
                            <a:srgbClr val="000000"/>
                          </a:solidFill>
                          <a:effectLst/>
                          <a:latin typeface="Arial Narrow" panose="020B0606020202030204" pitchFamily="34" charset="0"/>
                        </a:rPr>
                        <a:t>RL62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Vaal River System Intervention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Emfuleni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400 000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99 999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1 154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398 846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98 845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25,00%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521853"/>
                  </a:ext>
                </a:extLst>
              </a:tr>
              <a:tr h="177787">
                <a:tc>
                  <a:txBody>
                    <a:bodyPr/>
                    <a:lstStyle/>
                    <a:p>
                      <a:pPr algn="l" fontAlgn="b"/>
                      <a:r>
                        <a:rPr lang="en-ZA" sz="1100" b="0" i="0" u="none" strike="noStrike" dirty="0">
                          <a:solidFill>
                            <a:srgbClr val="000000"/>
                          </a:solidFill>
                          <a:effectLst/>
                          <a:latin typeface="Arial Narrow" panose="020B0606020202030204" pitchFamily="34" charset="0"/>
                        </a:rPr>
                        <a:t>RM02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Sedibeng Regional Waste Water Treatment Works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Emfuleni, Midvaal and City of Johannesberg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69 410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17 352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2 477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66 933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14 875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25,00%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3,57%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7550966"/>
                  </a:ext>
                </a:extLst>
              </a:tr>
              <a:tr h="177787">
                <a:tc>
                  <a:txBody>
                    <a:bodyPr/>
                    <a:lstStyle/>
                    <a:p>
                      <a:pPr algn="l" fontAlgn="b"/>
                      <a:r>
                        <a:rPr lang="en-ZA" sz="1100" b="0" i="0" u="none" strike="noStrike" dirty="0">
                          <a:solidFill>
                            <a:srgbClr val="000000"/>
                          </a:solidFill>
                          <a:effectLst/>
                          <a:latin typeface="Arial Narrow" panose="020B0606020202030204" pitchFamily="34" charset="0"/>
                        </a:rPr>
                        <a:t>RM05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Sebokeng Waste Water Treatment Works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Emfuleni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12 501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12 501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25,00%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8560460"/>
                  </a:ext>
                </a:extLst>
              </a:tr>
              <a:tr h="177787">
                <a:tc>
                  <a:txBody>
                    <a:bodyPr/>
                    <a:lstStyle/>
                    <a:p>
                      <a:pPr algn="l" fontAlgn="b"/>
                      <a:r>
                        <a:rPr lang="en-ZA" sz="1100" b="0" i="0" u="none" strike="noStrike" dirty="0">
                          <a:solidFill>
                            <a:srgbClr val="000000"/>
                          </a:solidFill>
                          <a:effectLst/>
                          <a:latin typeface="Arial Narrow" panose="020B0606020202030204" pitchFamily="34" charset="0"/>
                        </a:rPr>
                        <a:t>RM06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Westonaria Regional Bulk Sanitation (Zuurbekom)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Rand West City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15 000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25,00%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5798660"/>
                  </a:ext>
                </a:extLst>
              </a:tr>
              <a:tr h="177787">
                <a:tc>
                  <a:txBody>
                    <a:bodyPr/>
                    <a:lstStyle/>
                    <a:p>
                      <a:pPr algn="l" fontAlgn="b"/>
                      <a:r>
                        <a:rPr lang="en-ZA" sz="1100" b="0" i="0" u="none" strike="noStrike" dirty="0">
                          <a:solidFill>
                            <a:srgbClr val="000000"/>
                          </a:solidFill>
                          <a:effectLst/>
                          <a:latin typeface="Arial Narrow" panose="020B0606020202030204" pitchFamily="34" charset="0"/>
                        </a:rPr>
                        <a:t>RS55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Rothdene pump station and rising main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Midvaal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2 499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2 283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7 717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216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24,99%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22,83%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1198764"/>
                  </a:ext>
                </a:extLst>
              </a:tr>
              <a:tr h="177787">
                <a:tc>
                  <a:txBody>
                    <a:bodyPr/>
                    <a:lstStyle/>
                    <a:p>
                      <a:pPr algn="l" fontAlgn="b"/>
                      <a:r>
                        <a:rPr lang="en-ZA" sz="1100" b="0" i="0" u="none" strike="noStrike" dirty="0">
                          <a:solidFill>
                            <a:srgbClr val="000000"/>
                          </a:solidFill>
                          <a:effectLst/>
                          <a:latin typeface="Arial Narrow" panose="020B0606020202030204" pitchFamily="34" charset="0"/>
                        </a:rPr>
                        <a:t>RS56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Mohlakeng pump station and sewer outfall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Rand West City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  7 500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25,00%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7212898"/>
                  </a:ext>
                </a:extLst>
              </a:tr>
              <a:tr h="177787">
                <a:tc gridSpan="2">
                  <a:txBody>
                    <a:bodyPr/>
                    <a:lstStyle/>
                    <a:p>
                      <a:pPr algn="l" fontAlgn="b"/>
                      <a:r>
                        <a:rPr lang="en-ZA" sz="1100" b="1" i="0" u="none" strike="noStrike" dirty="0">
                          <a:solidFill>
                            <a:srgbClr val="000000"/>
                          </a:solidFill>
                          <a:effectLst/>
                          <a:latin typeface="Arial Narrow" panose="020B0606020202030204" pitchFamily="34" charset="0"/>
                        </a:rPr>
                        <a:t>Total Gauteng Province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669 410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167 352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5 914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663 496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161 438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25,00%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335421108"/>
                  </a:ext>
                </a:extLst>
              </a:tr>
            </a:tbl>
          </a:graphicData>
        </a:graphic>
      </p:graphicFrame>
    </p:spTree>
    <p:extLst>
      <p:ext uri="{BB962C8B-B14F-4D97-AF65-F5344CB8AC3E}">
        <p14:creationId xmlns:p14="http://schemas.microsoft.com/office/powerpoint/2010/main" val="1599805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88"/>
            <a:ext cx="8229600" cy="1143000"/>
          </a:xfrm>
        </p:spPr>
        <p:txBody>
          <a:bodyPr/>
          <a:lstStyle/>
          <a:p>
            <a:r>
              <a:rPr lang="en-ZA" sz="2200" b="1" dirty="0"/>
              <a:t>Overview of the overall first quarter performance of the Department</a:t>
            </a:r>
          </a:p>
        </p:txBody>
      </p:sp>
      <p:graphicFrame>
        <p:nvGraphicFramePr>
          <p:cNvPr id="5" name="Content Placeholder 4" title="Consolidated performance"/>
          <p:cNvGraphicFramePr>
            <a:graphicFrameLocks noGrp="1"/>
          </p:cNvGraphicFramePr>
          <p:nvPr>
            <p:ph sz="half" idx="1"/>
            <p:extLst>
              <p:ext uri="{D42A27DB-BD31-4B8C-83A1-F6EECF244321}">
                <p14:modId xmlns:p14="http://schemas.microsoft.com/office/powerpoint/2010/main" val="3918464110"/>
              </p:ext>
            </p:extLst>
          </p:nvPr>
        </p:nvGraphicFramePr>
        <p:xfrm>
          <a:off x="95535" y="1599136"/>
          <a:ext cx="4038600" cy="43554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1457415077"/>
              </p:ext>
            </p:extLst>
          </p:nvPr>
        </p:nvGraphicFramePr>
        <p:xfrm>
          <a:off x="3903260" y="1599136"/>
          <a:ext cx="5121987" cy="4439867"/>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8</a:t>
            </a:fld>
            <a:endParaRPr lang="en-US" altLang="en-US" dirty="0">
              <a:solidFill>
                <a:prstClr val="black"/>
              </a:solidFill>
              <a:ea typeface="+mn-ea"/>
            </a:endParaRPr>
          </a:p>
        </p:txBody>
      </p:sp>
      <p:grpSp>
        <p:nvGrpSpPr>
          <p:cNvPr id="6" name="Group 5"/>
          <p:cNvGrpSpPr/>
          <p:nvPr/>
        </p:nvGrpSpPr>
        <p:grpSpPr>
          <a:xfrm>
            <a:off x="296182" y="5388824"/>
            <a:ext cx="2615682" cy="547709"/>
            <a:chOff x="3505200" y="6324600"/>
            <a:chExt cx="2209800" cy="381000"/>
          </a:xfrm>
        </p:grpSpPr>
        <p:sp>
          <p:nvSpPr>
            <p:cNvPr id="8" name="Rectangle 7"/>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Achieved</a:t>
              </a:r>
            </a:p>
            <a:p>
              <a:pPr algn="ctr"/>
              <a:r>
                <a:rPr lang="en-ZA" sz="800" b="1" dirty="0">
                  <a:solidFill>
                    <a:schemeClr val="tx1"/>
                  </a:solidFill>
                  <a:latin typeface="Arial" pitchFamily="34" charset="0"/>
                  <a:cs typeface="Arial" pitchFamily="34" charset="0"/>
                </a:rPr>
                <a:t>(from 100%)</a:t>
              </a:r>
            </a:p>
          </p:txBody>
        </p:sp>
        <p:sp>
          <p:nvSpPr>
            <p:cNvPr id="9" name="Rectangle 8"/>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tx1"/>
                  </a:solidFill>
                  <a:latin typeface="Arial" pitchFamily="34" charset="0"/>
                  <a:cs typeface="Arial" pitchFamily="34" charset="0"/>
                </a:rPr>
                <a:t>Partially achieved </a:t>
              </a:r>
            </a:p>
            <a:p>
              <a:pPr algn="ctr"/>
              <a:r>
                <a:rPr lang="en-ZA" sz="800" b="1" dirty="0">
                  <a:solidFill>
                    <a:schemeClr val="tx1"/>
                  </a:solidFill>
                  <a:latin typeface="Arial" pitchFamily="34" charset="0"/>
                  <a:cs typeface="Arial" pitchFamily="34" charset="0"/>
                </a:rPr>
                <a:t>(from 50 to 99%)</a:t>
              </a:r>
            </a:p>
          </p:txBody>
        </p:sp>
        <p:sp>
          <p:nvSpPr>
            <p:cNvPr id="10" name="Rectangle 9"/>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a:solidFill>
                    <a:schemeClr val="bg1"/>
                  </a:solidFill>
                  <a:latin typeface="Arial" pitchFamily="34" charset="0"/>
                  <a:cs typeface="Arial" pitchFamily="34" charset="0"/>
                </a:rPr>
                <a:t>Not achieved </a:t>
              </a:r>
            </a:p>
            <a:p>
              <a:pPr algn="ctr"/>
              <a:r>
                <a:rPr lang="en-ZA" sz="800" b="1" dirty="0">
                  <a:solidFill>
                    <a:schemeClr val="bg1"/>
                  </a:solidFill>
                  <a:latin typeface="Arial" pitchFamily="34" charset="0"/>
                  <a:cs typeface="Arial" pitchFamily="34" charset="0"/>
                </a:rPr>
                <a:t>(less than 50%)</a:t>
              </a:r>
            </a:p>
          </p:txBody>
        </p:sp>
      </p:grpSp>
    </p:spTree>
    <p:extLst>
      <p:ext uri="{BB962C8B-B14F-4D97-AF65-F5344CB8AC3E}">
        <p14:creationId xmlns:p14="http://schemas.microsoft.com/office/powerpoint/2010/main" val="6904124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1297"/>
            <a:ext cx="9140414" cy="440668"/>
          </a:xfrm>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Limpopo Province Regional Bulk Infrastructure Grant: 6B per project</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80</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95E3877A-BD36-4E16-BCA3-84925718D74F}"/>
              </a:ext>
            </a:extLst>
          </p:cNvPr>
          <p:cNvGraphicFramePr>
            <a:graphicFrameLocks noGrp="1"/>
          </p:cNvGraphicFramePr>
          <p:nvPr>
            <p:extLst>
              <p:ext uri="{D42A27DB-BD31-4B8C-83A1-F6EECF244321}">
                <p14:modId xmlns:p14="http://schemas.microsoft.com/office/powerpoint/2010/main" val="1712715652"/>
              </p:ext>
            </p:extLst>
          </p:nvPr>
        </p:nvGraphicFramePr>
        <p:xfrm>
          <a:off x="188076" y="511004"/>
          <a:ext cx="8748107" cy="3619758"/>
        </p:xfrm>
        <a:graphic>
          <a:graphicData uri="http://schemas.openxmlformats.org/drawingml/2006/table">
            <a:tbl>
              <a:tblPr/>
              <a:tblGrid>
                <a:gridCol w="622325">
                  <a:extLst>
                    <a:ext uri="{9D8B030D-6E8A-4147-A177-3AD203B41FA5}">
                      <a16:colId xmlns:a16="http://schemas.microsoft.com/office/drawing/2014/main" val="1635572211"/>
                    </a:ext>
                  </a:extLst>
                </a:gridCol>
                <a:gridCol w="2062562">
                  <a:extLst>
                    <a:ext uri="{9D8B030D-6E8A-4147-A177-3AD203B41FA5}">
                      <a16:colId xmlns:a16="http://schemas.microsoft.com/office/drawing/2014/main" val="4200344288"/>
                    </a:ext>
                  </a:extLst>
                </a:gridCol>
                <a:gridCol w="1822523">
                  <a:extLst>
                    <a:ext uri="{9D8B030D-6E8A-4147-A177-3AD203B41FA5}">
                      <a16:colId xmlns:a16="http://schemas.microsoft.com/office/drawing/2014/main" val="278380085"/>
                    </a:ext>
                  </a:extLst>
                </a:gridCol>
                <a:gridCol w="622325">
                  <a:extLst>
                    <a:ext uri="{9D8B030D-6E8A-4147-A177-3AD203B41FA5}">
                      <a16:colId xmlns:a16="http://schemas.microsoft.com/office/drawing/2014/main" val="1187242698"/>
                    </a:ext>
                  </a:extLst>
                </a:gridCol>
                <a:gridCol w="622325">
                  <a:extLst>
                    <a:ext uri="{9D8B030D-6E8A-4147-A177-3AD203B41FA5}">
                      <a16:colId xmlns:a16="http://schemas.microsoft.com/office/drawing/2014/main" val="1949168840"/>
                    </a:ext>
                  </a:extLst>
                </a:gridCol>
                <a:gridCol w="577873">
                  <a:extLst>
                    <a:ext uri="{9D8B030D-6E8A-4147-A177-3AD203B41FA5}">
                      <a16:colId xmlns:a16="http://schemas.microsoft.com/office/drawing/2014/main" val="704486689"/>
                    </a:ext>
                  </a:extLst>
                </a:gridCol>
                <a:gridCol w="577873">
                  <a:extLst>
                    <a:ext uri="{9D8B030D-6E8A-4147-A177-3AD203B41FA5}">
                      <a16:colId xmlns:a16="http://schemas.microsoft.com/office/drawing/2014/main" val="479230669"/>
                    </a:ext>
                  </a:extLst>
                </a:gridCol>
                <a:gridCol w="577873">
                  <a:extLst>
                    <a:ext uri="{9D8B030D-6E8A-4147-A177-3AD203B41FA5}">
                      <a16:colId xmlns:a16="http://schemas.microsoft.com/office/drawing/2014/main" val="2122931664"/>
                    </a:ext>
                  </a:extLst>
                </a:gridCol>
                <a:gridCol w="631214">
                  <a:extLst>
                    <a:ext uri="{9D8B030D-6E8A-4147-A177-3AD203B41FA5}">
                      <a16:colId xmlns:a16="http://schemas.microsoft.com/office/drawing/2014/main" val="3144941706"/>
                    </a:ext>
                  </a:extLst>
                </a:gridCol>
                <a:gridCol w="631214">
                  <a:extLst>
                    <a:ext uri="{9D8B030D-6E8A-4147-A177-3AD203B41FA5}">
                      <a16:colId xmlns:a16="http://schemas.microsoft.com/office/drawing/2014/main" val="2625774542"/>
                    </a:ext>
                  </a:extLst>
                </a:gridCol>
              </a:tblGrid>
              <a:tr h="746459">
                <a:tc rowSpan="2">
                  <a:txBody>
                    <a:bodyPr/>
                    <a:lstStyle/>
                    <a:p>
                      <a:pPr algn="l" fontAlgn="b"/>
                      <a:r>
                        <a:rPr lang="en-ZA" sz="1100" b="1" i="0" u="none" strike="noStrike" dirty="0">
                          <a:solidFill>
                            <a:srgbClr val="000000"/>
                          </a:solidFill>
                          <a:effectLst/>
                          <a:latin typeface="Arial Narrow" panose="020B0606020202030204" pitchFamily="34" charset="0"/>
                        </a:rPr>
                        <a:t>Project Code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Project Name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Benefitting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Projected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399315002"/>
                  </a:ext>
                </a:extLst>
              </a:tr>
              <a:tr h="18661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644884636"/>
                  </a:ext>
                </a:extLst>
              </a:tr>
              <a:tr h="223127">
                <a:tc gridSpan="10">
                  <a:txBody>
                    <a:bodyPr/>
                    <a:lstStyle/>
                    <a:p>
                      <a:pPr algn="l" fontAlgn="b"/>
                      <a:r>
                        <a:rPr lang="en-ZA" sz="1100" b="1" i="0" u="none" strike="noStrike" dirty="0">
                          <a:solidFill>
                            <a:srgbClr val="000000"/>
                          </a:solidFill>
                          <a:effectLst/>
                          <a:latin typeface="Arial Narrow" panose="020B0606020202030204" pitchFamily="34" charset="0"/>
                        </a:rPr>
                        <a:t>Limpopo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hMerge="1">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129332584"/>
                  </a:ext>
                </a:extLst>
              </a:tr>
              <a:tr h="186615">
                <a:tc>
                  <a:txBody>
                    <a:bodyPr/>
                    <a:lstStyle/>
                    <a:p>
                      <a:pPr algn="l" fontAlgn="b"/>
                      <a:r>
                        <a:rPr lang="en-ZA" sz="1100" b="0" i="0" u="none" strike="noStrike" dirty="0">
                          <a:solidFill>
                            <a:srgbClr val="000000"/>
                          </a:solidFill>
                          <a:effectLst/>
                          <a:latin typeface="Arial Narrow" panose="020B0606020202030204" pitchFamily="34" charset="0"/>
                        </a:rPr>
                        <a:t>RM08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Giyani Water Services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Greater Giyani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313 960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57 006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19 598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294 362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37 408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18,16%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9732486"/>
                  </a:ext>
                </a:extLst>
              </a:tr>
              <a:tr h="186615">
                <a:tc>
                  <a:txBody>
                    <a:bodyPr/>
                    <a:lstStyle/>
                    <a:p>
                      <a:pPr algn="l" fontAlgn="b"/>
                      <a:r>
                        <a:rPr lang="en-ZA" sz="1100" b="0" i="0" u="none" strike="noStrike" dirty="0">
                          <a:solidFill>
                            <a:srgbClr val="000000"/>
                          </a:solidFill>
                          <a:effectLst/>
                          <a:latin typeface="Arial Narrow" panose="020B0606020202030204" pitchFamily="34" charset="0"/>
                        </a:rPr>
                        <a:t>RL29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Mametja Sekororo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Maruleng Local Municipality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38 896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19 092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2 788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36 108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16 304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49,08%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7,17%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0260122"/>
                  </a:ext>
                </a:extLst>
              </a:tr>
              <a:tr h="186615">
                <a:tc>
                  <a:txBody>
                    <a:bodyPr/>
                    <a:lstStyle/>
                    <a:p>
                      <a:pPr algn="l" fontAlgn="b"/>
                      <a:r>
                        <a:rPr lang="en-ZA" sz="1100" b="0" i="0" u="none" strike="noStrike" dirty="0">
                          <a:solidFill>
                            <a:srgbClr val="000000"/>
                          </a:solidFill>
                          <a:effectLst/>
                          <a:latin typeface="Arial Narrow" panose="020B0606020202030204" pitchFamily="34" charset="0"/>
                        </a:rPr>
                        <a:t>RL28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Giyani Bulk Water Supply Drought Relief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Greater Giyani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17 635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3 577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61 423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14 058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27,13%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5420705"/>
                  </a:ext>
                </a:extLst>
              </a:tr>
              <a:tr h="186615">
                <a:tc>
                  <a:txBody>
                    <a:bodyPr/>
                    <a:lstStyle/>
                    <a:p>
                      <a:pPr algn="l" fontAlgn="b"/>
                      <a:r>
                        <a:rPr lang="en-ZA" sz="1100" b="0" i="0" u="none" strike="noStrike" dirty="0">
                          <a:solidFill>
                            <a:srgbClr val="000000"/>
                          </a:solidFill>
                          <a:effectLst/>
                          <a:latin typeface="Arial Narrow" panose="020B0606020202030204" pitchFamily="34" charset="0"/>
                        </a:rPr>
                        <a:t>RS135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Bambanana Pipeline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Maruleng Local Municipality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170 000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11 092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478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169 522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10 614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8748100"/>
                  </a:ext>
                </a:extLst>
              </a:tr>
              <a:tr h="186615">
                <a:tc>
                  <a:txBody>
                    <a:bodyPr/>
                    <a:lstStyle/>
                    <a:p>
                      <a:pPr algn="l" fontAlgn="b"/>
                      <a:r>
                        <a:rPr lang="en-ZA" sz="1100" b="0" i="0" u="none" strike="noStrike" dirty="0">
                          <a:solidFill>
                            <a:srgbClr val="000000"/>
                          </a:solidFill>
                          <a:effectLst/>
                          <a:latin typeface="Arial Narrow" panose="020B0606020202030204" pitchFamily="34" charset="0"/>
                        </a:rPr>
                        <a:t>RL13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Sinthumule Kutama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Makhado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23 432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13 584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36 416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9 848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46,86%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27,17%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2711669"/>
                  </a:ext>
                </a:extLst>
              </a:tr>
              <a:tr h="357002">
                <a:tc>
                  <a:txBody>
                    <a:bodyPr/>
                    <a:lstStyle/>
                    <a:p>
                      <a:pPr algn="l" fontAlgn="b"/>
                      <a:r>
                        <a:rPr lang="en-ZA" sz="1100" b="0" i="0" u="none" strike="noStrike" dirty="0">
                          <a:solidFill>
                            <a:srgbClr val="000000"/>
                          </a:solidFill>
                          <a:effectLst/>
                          <a:latin typeface="Arial Narrow" panose="020B0606020202030204" pitchFamily="34" charset="0"/>
                        </a:rPr>
                        <a:t>RM04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Mogalakwena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Mogalakwena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14 503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21 276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18 724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(6 773)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36,26%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53,19%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2996749"/>
                  </a:ext>
                </a:extLst>
              </a:tr>
              <a:tr h="373229">
                <a:tc>
                  <a:txBody>
                    <a:bodyPr/>
                    <a:lstStyle/>
                    <a:p>
                      <a:pPr algn="l" fontAlgn="b"/>
                      <a:r>
                        <a:rPr lang="en-ZA" sz="1100" b="0" i="0" u="none" strike="noStrike" dirty="0">
                          <a:solidFill>
                            <a:srgbClr val="000000"/>
                          </a:solidFill>
                          <a:effectLst/>
                          <a:latin typeface="Arial Narrow" panose="020B0606020202030204" pitchFamily="34" charset="0"/>
                        </a:rPr>
                        <a:t>RL14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Moutse Bulk Water Supply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Ephraim Mogale/ Elias Motsoaledi local municipalities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3 390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3 390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11,30%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6214472"/>
                  </a:ext>
                </a:extLst>
              </a:tr>
              <a:tr h="186615">
                <a:tc>
                  <a:txBody>
                    <a:bodyPr/>
                    <a:lstStyle/>
                    <a:p>
                      <a:pPr algn="l" fontAlgn="b"/>
                      <a:r>
                        <a:rPr lang="en-ZA" sz="1100" b="0" i="0" u="none" strike="noStrike" dirty="0">
                          <a:solidFill>
                            <a:srgbClr val="000000"/>
                          </a:solidFill>
                          <a:effectLst/>
                          <a:latin typeface="Arial Narrow" panose="020B0606020202030204" pitchFamily="34" charset="0"/>
                        </a:rPr>
                        <a:t>RM12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Nebo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Tubatse Local Municipality/ Makhudumathaga LM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16 003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16 003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40,01%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256326"/>
                  </a:ext>
                </a:extLst>
              </a:tr>
              <a:tr h="186615">
                <a:tc>
                  <a:txBody>
                    <a:bodyPr/>
                    <a:lstStyle/>
                    <a:p>
                      <a:pPr algn="l" fontAlgn="b"/>
                      <a:r>
                        <a:rPr lang="en-ZA" sz="1100" b="0" i="0" u="none" strike="noStrike" dirty="0">
                          <a:solidFill>
                            <a:srgbClr val="000000"/>
                          </a:solidFill>
                          <a:effectLst/>
                          <a:latin typeface="Arial Narrow" panose="020B0606020202030204" pitchFamily="34" charset="0"/>
                        </a:rPr>
                        <a:t>RM07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Mooihoek/Tubatse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Tubatse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60 000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11 861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1 925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58 075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9 936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19,77%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2031591"/>
                  </a:ext>
                </a:extLst>
              </a:tr>
              <a:tr h="186615">
                <a:tc gridSpan="2">
                  <a:txBody>
                    <a:bodyPr/>
                    <a:lstStyle/>
                    <a:p>
                      <a:pPr algn="l" fontAlgn="b"/>
                      <a:r>
                        <a:rPr lang="en-ZA" sz="1100" b="1" i="0" u="none" strike="noStrike" dirty="0">
                          <a:solidFill>
                            <a:srgbClr val="000000"/>
                          </a:solidFill>
                          <a:effectLst/>
                          <a:latin typeface="Arial Narrow" panose="020B0606020202030204" pitchFamily="34" charset="0"/>
                        </a:rPr>
                        <a:t>Total Limpopo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807 856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174 014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63 226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744 630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110 788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21,54%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7,83%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597307627"/>
                  </a:ext>
                </a:extLst>
              </a:tr>
            </a:tbl>
          </a:graphicData>
        </a:graphic>
      </p:graphicFrame>
    </p:spTree>
    <p:extLst>
      <p:ext uri="{BB962C8B-B14F-4D97-AF65-F5344CB8AC3E}">
        <p14:creationId xmlns:p14="http://schemas.microsoft.com/office/powerpoint/2010/main" val="41975594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1297"/>
            <a:ext cx="9140414" cy="440668"/>
          </a:xfrm>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Mpumalanga Province Regional Bulk Infrastructure Grant: 6B per project</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81</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D2E1AD1F-A77E-46ED-82EB-9E45D5010587}"/>
              </a:ext>
            </a:extLst>
          </p:cNvPr>
          <p:cNvGraphicFramePr>
            <a:graphicFrameLocks noGrp="1"/>
          </p:cNvGraphicFramePr>
          <p:nvPr>
            <p:extLst>
              <p:ext uri="{D42A27DB-BD31-4B8C-83A1-F6EECF244321}">
                <p14:modId xmlns:p14="http://schemas.microsoft.com/office/powerpoint/2010/main" val="4213355584"/>
              </p:ext>
            </p:extLst>
          </p:nvPr>
        </p:nvGraphicFramePr>
        <p:xfrm>
          <a:off x="171450" y="563227"/>
          <a:ext cx="8831232" cy="3671876"/>
        </p:xfrm>
        <a:graphic>
          <a:graphicData uri="http://schemas.openxmlformats.org/drawingml/2006/table">
            <a:tbl>
              <a:tblPr/>
              <a:tblGrid>
                <a:gridCol w="628238">
                  <a:extLst>
                    <a:ext uri="{9D8B030D-6E8A-4147-A177-3AD203B41FA5}">
                      <a16:colId xmlns:a16="http://schemas.microsoft.com/office/drawing/2014/main" val="334304466"/>
                    </a:ext>
                  </a:extLst>
                </a:gridCol>
                <a:gridCol w="2082161">
                  <a:extLst>
                    <a:ext uri="{9D8B030D-6E8A-4147-A177-3AD203B41FA5}">
                      <a16:colId xmlns:a16="http://schemas.microsoft.com/office/drawing/2014/main" val="2494955569"/>
                    </a:ext>
                  </a:extLst>
                </a:gridCol>
                <a:gridCol w="1839841">
                  <a:extLst>
                    <a:ext uri="{9D8B030D-6E8A-4147-A177-3AD203B41FA5}">
                      <a16:colId xmlns:a16="http://schemas.microsoft.com/office/drawing/2014/main" val="938743916"/>
                    </a:ext>
                  </a:extLst>
                </a:gridCol>
                <a:gridCol w="628238">
                  <a:extLst>
                    <a:ext uri="{9D8B030D-6E8A-4147-A177-3AD203B41FA5}">
                      <a16:colId xmlns:a16="http://schemas.microsoft.com/office/drawing/2014/main" val="2956124169"/>
                    </a:ext>
                  </a:extLst>
                </a:gridCol>
                <a:gridCol w="628238">
                  <a:extLst>
                    <a:ext uri="{9D8B030D-6E8A-4147-A177-3AD203B41FA5}">
                      <a16:colId xmlns:a16="http://schemas.microsoft.com/office/drawing/2014/main" val="633933873"/>
                    </a:ext>
                  </a:extLst>
                </a:gridCol>
                <a:gridCol w="583364">
                  <a:extLst>
                    <a:ext uri="{9D8B030D-6E8A-4147-A177-3AD203B41FA5}">
                      <a16:colId xmlns:a16="http://schemas.microsoft.com/office/drawing/2014/main" val="1318197469"/>
                    </a:ext>
                  </a:extLst>
                </a:gridCol>
                <a:gridCol w="583364">
                  <a:extLst>
                    <a:ext uri="{9D8B030D-6E8A-4147-A177-3AD203B41FA5}">
                      <a16:colId xmlns:a16="http://schemas.microsoft.com/office/drawing/2014/main" val="3514217699"/>
                    </a:ext>
                  </a:extLst>
                </a:gridCol>
                <a:gridCol w="583364">
                  <a:extLst>
                    <a:ext uri="{9D8B030D-6E8A-4147-A177-3AD203B41FA5}">
                      <a16:colId xmlns:a16="http://schemas.microsoft.com/office/drawing/2014/main" val="2840805749"/>
                    </a:ext>
                  </a:extLst>
                </a:gridCol>
                <a:gridCol w="637212">
                  <a:extLst>
                    <a:ext uri="{9D8B030D-6E8A-4147-A177-3AD203B41FA5}">
                      <a16:colId xmlns:a16="http://schemas.microsoft.com/office/drawing/2014/main" val="1528698837"/>
                    </a:ext>
                  </a:extLst>
                </a:gridCol>
                <a:gridCol w="637212">
                  <a:extLst>
                    <a:ext uri="{9D8B030D-6E8A-4147-A177-3AD203B41FA5}">
                      <a16:colId xmlns:a16="http://schemas.microsoft.com/office/drawing/2014/main" val="1931168164"/>
                    </a:ext>
                  </a:extLst>
                </a:gridCol>
              </a:tblGrid>
              <a:tr h="667160">
                <a:tc rowSpan="2">
                  <a:txBody>
                    <a:bodyPr/>
                    <a:lstStyle/>
                    <a:p>
                      <a:pPr algn="l" fontAlgn="b"/>
                      <a:r>
                        <a:rPr lang="en-ZA" sz="1100" b="1" i="0" u="none" strike="noStrike" dirty="0">
                          <a:solidFill>
                            <a:srgbClr val="000000"/>
                          </a:solidFill>
                          <a:effectLst/>
                          <a:latin typeface="Arial Narrow" panose="020B0606020202030204" pitchFamily="34" charset="0"/>
                        </a:rPr>
                        <a:t>Project Code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Project Name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Benefitting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Projected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extLst>
                  <a:ext uri="{0D108BD9-81ED-4DB2-BD59-A6C34878D82A}">
                    <a16:rowId xmlns:a16="http://schemas.microsoft.com/office/drawing/2014/main" val="1676172116"/>
                  </a:ext>
                </a:extLst>
              </a:tr>
              <a:tr h="16679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extLst>
                  <a:ext uri="{0D108BD9-81ED-4DB2-BD59-A6C34878D82A}">
                    <a16:rowId xmlns:a16="http://schemas.microsoft.com/office/drawing/2014/main" val="1603016213"/>
                  </a:ext>
                </a:extLst>
              </a:tr>
              <a:tr h="166790">
                <a:tc gridSpan="10">
                  <a:txBody>
                    <a:bodyPr/>
                    <a:lstStyle/>
                    <a:p>
                      <a:pPr algn="l" fontAlgn="b"/>
                      <a:r>
                        <a:rPr lang="en-ZA" sz="1100" b="1" i="0" u="none" strike="noStrike" dirty="0">
                          <a:solidFill>
                            <a:srgbClr val="000000"/>
                          </a:solidFill>
                          <a:effectLst/>
                          <a:latin typeface="Arial Narrow" panose="020B0606020202030204" pitchFamily="34" charset="0"/>
                        </a:rPr>
                        <a:t>Mpumalanga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911328407"/>
                  </a:ext>
                </a:extLst>
              </a:tr>
              <a:tr h="166790">
                <a:tc>
                  <a:txBody>
                    <a:bodyPr/>
                    <a:lstStyle/>
                    <a:p>
                      <a:pPr algn="l" fontAlgn="b"/>
                      <a:r>
                        <a:rPr lang="en-ZA" sz="1100" b="0" i="0" u="none" strike="noStrike" dirty="0">
                          <a:solidFill>
                            <a:srgbClr val="000000"/>
                          </a:solidFill>
                          <a:effectLst/>
                          <a:latin typeface="Arial Narrow" panose="020B0606020202030204" pitchFamily="34" charset="0"/>
                        </a:rPr>
                        <a:t>RL35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Thembisile Water Scheme (Loskop)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Thembisile Local Municipality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140 000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3 500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219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139 781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3 281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2,50%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0,16%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1386369"/>
                  </a:ext>
                </a:extLst>
              </a:tr>
              <a:tr h="319076">
                <a:tc>
                  <a:txBody>
                    <a:bodyPr/>
                    <a:lstStyle/>
                    <a:p>
                      <a:pPr algn="l" fontAlgn="b"/>
                      <a:r>
                        <a:rPr lang="en-ZA" sz="1100" b="0" i="0" u="none" strike="noStrike" dirty="0">
                          <a:solidFill>
                            <a:srgbClr val="000000"/>
                          </a:solidFill>
                          <a:effectLst/>
                          <a:latin typeface="Arial Narrow" panose="020B0606020202030204" pitchFamily="34" charset="0"/>
                        </a:rPr>
                        <a:t>RL36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Western Highveld (Rust de Winter) Bulk Water Scheme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Arial Narrow" panose="020B0606020202030204" pitchFamily="34" charset="0"/>
                        </a:rPr>
                        <a:t>Thembisile Hani and Dr JS Moroka Local Municipality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5 000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6897765"/>
                  </a:ext>
                </a:extLst>
              </a:tr>
              <a:tr h="319076">
                <a:tc>
                  <a:txBody>
                    <a:bodyPr/>
                    <a:lstStyle/>
                    <a:p>
                      <a:pPr algn="l" fontAlgn="b"/>
                      <a:r>
                        <a:rPr lang="en-ZA" sz="1100" b="0" i="0" u="none" strike="noStrike" dirty="0">
                          <a:solidFill>
                            <a:srgbClr val="000000"/>
                          </a:solidFill>
                          <a:effectLst/>
                          <a:latin typeface="Arial Narrow" panose="020B0606020202030204" pitchFamily="34" charset="0"/>
                        </a:rPr>
                        <a:t>RL53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Arial Narrow" panose="020B0606020202030204" pitchFamily="34" charset="0"/>
                        </a:rPr>
                        <a:t>Balf/Siyat/Greyl/Willem/Nthor Bulk Water Supply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Dipaleseng Local Municipality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50 000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10 858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36 366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13 634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(25 508)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21,72%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72,73%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30523332"/>
                  </a:ext>
                </a:extLst>
              </a:tr>
              <a:tr h="166790">
                <a:tc>
                  <a:txBody>
                    <a:bodyPr/>
                    <a:lstStyle/>
                    <a:p>
                      <a:pPr algn="l" fontAlgn="b"/>
                      <a:r>
                        <a:rPr lang="en-ZA" sz="1100" b="0" i="0" u="none" strike="noStrike" dirty="0">
                          <a:solidFill>
                            <a:srgbClr val="000000"/>
                          </a:solidFill>
                          <a:effectLst/>
                          <a:latin typeface="Arial Narrow" panose="020B0606020202030204" pitchFamily="34" charset="0"/>
                        </a:rPr>
                        <a:t>RS153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Lekwa Waster Services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Lekwa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4 200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4 200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10,50%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3139520"/>
                  </a:ext>
                </a:extLst>
              </a:tr>
              <a:tr h="166790">
                <a:tc>
                  <a:txBody>
                    <a:bodyPr/>
                    <a:lstStyle/>
                    <a:p>
                      <a:pPr algn="l" fontAlgn="b"/>
                      <a:r>
                        <a:rPr lang="en-ZA" sz="1100" b="0" i="0" u="none" strike="noStrike" dirty="0">
                          <a:solidFill>
                            <a:srgbClr val="000000"/>
                          </a:solidFill>
                          <a:effectLst/>
                          <a:latin typeface="Arial Narrow" panose="020B0606020202030204" pitchFamily="34" charset="0"/>
                        </a:rPr>
                        <a:t>RS159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Amsterdam and Sheepmore Bulk Water Scheme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Arial Narrow" panose="020B0606020202030204" pitchFamily="34" charset="0"/>
                        </a:rPr>
                        <a:t>Mkhondo and Msukaligwa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1 000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539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39 461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461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2,50%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1,35%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0233660"/>
                  </a:ext>
                </a:extLst>
              </a:tr>
              <a:tr h="319076">
                <a:tc>
                  <a:txBody>
                    <a:bodyPr/>
                    <a:lstStyle/>
                    <a:p>
                      <a:pPr algn="l" fontAlgn="b"/>
                      <a:r>
                        <a:rPr lang="en-ZA" sz="1100" b="0" i="0" u="none" strike="noStrike" dirty="0">
                          <a:solidFill>
                            <a:srgbClr val="000000"/>
                          </a:solidFill>
                          <a:effectLst/>
                          <a:latin typeface="Arial Narrow" panose="020B0606020202030204" pitchFamily="34" charset="0"/>
                        </a:rPr>
                        <a:t>RS160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Embalenhle Bulk Sewer and WWTW's refurbishment &amp; upgrading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Goven Mbeki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10 000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10 000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1344022"/>
                  </a:ext>
                </a:extLst>
              </a:tr>
              <a:tr h="166790">
                <a:tc>
                  <a:txBody>
                    <a:bodyPr/>
                    <a:lstStyle/>
                    <a:p>
                      <a:pPr algn="l" fontAlgn="b"/>
                      <a:r>
                        <a:rPr lang="en-ZA" sz="1100" b="0" i="0" u="none" strike="noStrike" dirty="0">
                          <a:solidFill>
                            <a:srgbClr val="000000"/>
                          </a:solidFill>
                          <a:effectLst/>
                          <a:latin typeface="Arial Narrow" panose="020B0606020202030204" pitchFamily="34" charset="0"/>
                        </a:rPr>
                        <a:t>RS30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Sibange Bulk Water Supply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Nkomazi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14 718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6 994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23 006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7 724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49,06%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23,31%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3003550"/>
                  </a:ext>
                </a:extLst>
              </a:tr>
              <a:tr h="166790">
                <a:tc>
                  <a:txBody>
                    <a:bodyPr/>
                    <a:lstStyle/>
                    <a:p>
                      <a:pPr algn="l" fontAlgn="b"/>
                      <a:r>
                        <a:rPr lang="en-ZA" sz="1100" b="0" i="0" u="none" strike="noStrike" dirty="0">
                          <a:solidFill>
                            <a:srgbClr val="000000"/>
                          </a:solidFill>
                          <a:effectLst/>
                          <a:latin typeface="Arial Narrow" panose="020B0606020202030204" pitchFamily="34" charset="0"/>
                        </a:rPr>
                        <a:t>RS37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Driekoppies Upgrading</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ZA" sz="1100" b="0" i="0" u="none" strike="noStrike" dirty="0">
                          <a:solidFill>
                            <a:srgbClr val="000000"/>
                          </a:solidFill>
                          <a:effectLst/>
                          <a:latin typeface="Arial Narrow" panose="020B0606020202030204" pitchFamily="34" charset="0"/>
                        </a:rPr>
                        <a:t>Nkomazi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49 696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9 800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2 195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47 501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  7 605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19,72%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ZA" sz="1100" b="0" i="0" u="none" strike="noStrike" dirty="0">
                          <a:solidFill>
                            <a:srgbClr val="000000"/>
                          </a:solidFill>
                          <a:effectLst/>
                          <a:latin typeface="Arial Narrow" panose="020B0606020202030204" pitchFamily="34" charset="0"/>
                        </a:rPr>
                        <a:t>4,42%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0084280"/>
                  </a:ext>
                </a:extLst>
              </a:tr>
              <a:tr h="319076">
                <a:tc gridSpan="2">
                  <a:txBody>
                    <a:bodyPr/>
                    <a:lstStyle/>
                    <a:p>
                      <a:pPr algn="l" fontAlgn="b"/>
                      <a:r>
                        <a:rPr lang="en-ZA" sz="1100" b="1" i="0" u="none" strike="noStrike" dirty="0">
                          <a:solidFill>
                            <a:srgbClr val="000000"/>
                          </a:solidFill>
                          <a:effectLst/>
                          <a:latin typeface="Arial Narrow" panose="020B0606020202030204" pitchFamily="34" charset="0"/>
                        </a:rPr>
                        <a:t>Total Mpumalanga Province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h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364 696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44 076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46 313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318 383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(2 237)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12,09%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12,70%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4BC"/>
                    </a:solidFill>
                  </a:tcPr>
                </a:tc>
                <a:extLst>
                  <a:ext uri="{0D108BD9-81ED-4DB2-BD59-A6C34878D82A}">
                    <a16:rowId xmlns:a16="http://schemas.microsoft.com/office/drawing/2014/main" val="3777583612"/>
                  </a:ext>
                </a:extLst>
              </a:tr>
            </a:tbl>
          </a:graphicData>
        </a:graphic>
      </p:graphicFrame>
    </p:spTree>
    <p:extLst>
      <p:ext uri="{BB962C8B-B14F-4D97-AF65-F5344CB8AC3E}">
        <p14:creationId xmlns:p14="http://schemas.microsoft.com/office/powerpoint/2010/main" val="21899398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1297"/>
            <a:ext cx="9140414" cy="440668"/>
          </a:xfrm>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Northern Cape Province Regional Bulk Infrastructure Grant: 6B per project</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82</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DB01F184-A6BF-4BAB-81DF-B089BA75E410}"/>
              </a:ext>
            </a:extLst>
          </p:cNvPr>
          <p:cNvGraphicFramePr>
            <a:graphicFrameLocks noGrp="1"/>
          </p:cNvGraphicFramePr>
          <p:nvPr>
            <p:extLst>
              <p:ext uri="{D42A27DB-BD31-4B8C-83A1-F6EECF244321}">
                <p14:modId xmlns:p14="http://schemas.microsoft.com/office/powerpoint/2010/main" val="84159943"/>
              </p:ext>
            </p:extLst>
          </p:nvPr>
        </p:nvGraphicFramePr>
        <p:xfrm>
          <a:off x="171450" y="579352"/>
          <a:ext cx="8789669" cy="2193128"/>
        </p:xfrm>
        <a:graphic>
          <a:graphicData uri="http://schemas.openxmlformats.org/drawingml/2006/table">
            <a:tbl>
              <a:tblPr/>
              <a:tblGrid>
                <a:gridCol w="625282">
                  <a:extLst>
                    <a:ext uri="{9D8B030D-6E8A-4147-A177-3AD203B41FA5}">
                      <a16:colId xmlns:a16="http://schemas.microsoft.com/office/drawing/2014/main" val="2758157373"/>
                    </a:ext>
                  </a:extLst>
                </a:gridCol>
                <a:gridCol w="2072361">
                  <a:extLst>
                    <a:ext uri="{9D8B030D-6E8A-4147-A177-3AD203B41FA5}">
                      <a16:colId xmlns:a16="http://schemas.microsoft.com/office/drawing/2014/main" val="2034659434"/>
                    </a:ext>
                  </a:extLst>
                </a:gridCol>
                <a:gridCol w="1831182">
                  <a:extLst>
                    <a:ext uri="{9D8B030D-6E8A-4147-A177-3AD203B41FA5}">
                      <a16:colId xmlns:a16="http://schemas.microsoft.com/office/drawing/2014/main" val="3252701379"/>
                    </a:ext>
                  </a:extLst>
                </a:gridCol>
                <a:gridCol w="625282">
                  <a:extLst>
                    <a:ext uri="{9D8B030D-6E8A-4147-A177-3AD203B41FA5}">
                      <a16:colId xmlns:a16="http://schemas.microsoft.com/office/drawing/2014/main" val="3414512062"/>
                    </a:ext>
                  </a:extLst>
                </a:gridCol>
                <a:gridCol w="625282">
                  <a:extLst>
                    <a:ext uri="{9D8B030D-6E8A-4147-A177-3AD203B41FA5}">
                      <a16:colId xmlns:a16="http://schemas.microsoft.com/office/drawing/2014/main" val="1882859818"/>
                    </a:ext>
                  </a:extLst>
                </a:gridCol>
                <a:gridCol w="580618">
                  <a:extLst>
                    <a:ext uri="{9D8B030D-6E8A-4147-A177-3AD203B41FA5}">
                      <a16:colId xmlns:a16="http://schemas.microsoft.com/office/drawing/2014/main" val="391212778"/>
                    </a:ext>
                  </a:extLst>
                </a:gridCol>
                <a:gridCol w="580618">
                  <a:extLst>
                    <a:ext uri="{9D8B030D-6E8A-4147-A177-3AD203B41FA5}">
                      <a16:colId xmlns:a16="http://schemas.microsoft.com/office/drawing/2014/main" val="3697952780"/>
                    </a:ext>
                  </a:extLst>
                </a:gridCol>
                <a:gridCol w="580618">
                  <a:extLst>
                    <a:ext uri="{9D8B030D-6E8A-4147-A177-3AD203B41FA5}">
                      <a16:colId xmlns:a16="http://schemas.microsoft.com/office/drawing/2014/main" val="4088437841"/>
                    </a:ext>
                  </a:extLst>
                </a:gridCol>
                <a:gridCol w="634213">
                  <a:extLst>
                    <a:ext uri="{9D8B030D-6E8A-4147-A177-3AD203B41FA5}">
                      <a16:colId xmlns:a16="http://schemas.microsoft.com/office/drawing/2014/main" val="600850693"/>
                    </a:ext>
                  </a:extLst>
                </a:gridCol>
                <a:gridCol w="634213">
                  <a:extLst>
                    <a:ext uri="{9D8B030D-6E8A-4147-A177-3AD203B41FA5}">
                      <a16:colId xmlns:a16="http://schemas.microsoft.com/office/drawing/2014/main" val="3327522720"/>
                    </a:ext>
                  </a:extLst>
                </a:gridCol>
              </a:tblGrid>
              <a:tr h="783982">
                <a:tc rowSpan="2">
                  <a:txBody>
                    <a:bodyPr/>
                    <a:lstStyle/>
                    <a:p>
                      <a:pPr algn="l" fontAlgn="b"/>
                      <a:r>
                        <a:rPr lang="en-ZA" sz="1100" b="1" i="0" u="none" strike="noStrike" dirty="0">
                          <a:solidFill>
                            <a:srgbClr val="000000"/>
                          </a:solidFill>
                          <a:effectLst/>
                          <a:latin typeface="Arial Narrow" panose="020B0606020202030204" pitchFamily="34" charset="0"/>
                        </a:rPr>
                        <a:t>Project Code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Project Name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Benefitting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Projected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677485309"/>
                  </a:ext>
                </a:extLst>
              </a:tr>
              <a:tr h="195996">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491081252"/>
                  </a:ext>
                </a:extLst>
              </a:tr>
              <a:tr h="195996">
                <a:tc gridSpan="10">
                  <a:txBody>
                    <a:bodyPr/>
                    <a:lstStyle/>
                    <a:p>
                      <a:pPr algn="l" fontAlgn="b"/>
                      <a:r>
                        <a:rPr lang="en-ZA" sz="1100" b="1" i="0" u="none" strike="noStrike" dirty="0">
                          <a:solidFill>
                            <a:srgbClr val="000000"/>
                          </a:solidFill>
                          <a:effectLst/>
                          <a:latin typeface="Arial Narrow" panose="020B0606020202030204" pitchFamily="34" charset="0"/>
                        </a:rPr>
                        <a:t>Northern Cape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754096975"/>
                  </a:ext>
                </a:extLst>
              </a:tr>
              <a:tr h="195996">
                <a:tc>
                  <a:txBody>
                    <a:bodyPr/>
                    <a:lstStyle/>
                    <a:p>
                      <a:pPr algn="l" fontAlgn="b"/>
                      <a:r>
                        <a:rPr lang="en-ZA" sz="1100" b="0" i="0" u="none" strike="noStrike" dirty="0">
                          <a:solidFill>
                            <a:srgbClr val="000000"/>
                          </a:solidFill>
                          <a:effectLst/>
                          <a:latin typeface="Arial Narrow" panose="020B0606020202030204" pitchFamily="34" charset="0"/>
                        </a:rPr>
                        <a:t>BEP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Griekwastad Campbell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Siyancuma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1 814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1 814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2290427"/>
                  </a:ext>
                </a:extLst>
              </a:tr>
              <a:tr h="195996">
                <a:tc>
                  <a:txBody>
                    <a:bodyPr/>
                    <a:lstStyle/>
                    <a:p>
                      <a:pPr algn="l" fontAlgn="b"/>
                      <a:r>
                        <a:rPr lang="en-ZA" sz="1100" b="0" i="0" u="none" strike="noStrike" dirty="0">
                          <a:solidFill>
                            <a:srgbClr val="000000"/>
                          </a:solidFill>
                          <a:effectLst/>
                          <a:latin typeface="Arial Narrow" panose="020B0606020202030204" pitchFamily="34" charset="0"/>
                        </a:rPr>
                        <a:t>RS28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Upington Wasterwater treatment works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Dawid Kruiper Local Municipallity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36 367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19 726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3 072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33 295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16 654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54,24%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8,45%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1506035"/>
                  </a:ext>
                </a:extLst>
              </a:tr>
              <a:tr h="374948">
                <a:tc>
                  <a:txBody>
                    <a:bodyPr/>
                    <a:lstStyle/>
                    <a:p>
                      <a:pPr algn="l" fontAlgn="b"/>
                      <a:r>
                        <a:rPr lang="en-ZA" sz="1100" b="0" i="0" u="none" strike="noStrike" dirty="0">
                          <a:solidFill>
                            <a:srgbClr val="000000"/>
                          </a:solidFill>
                          <a:effectLst/>
                          <a:latin typeface="Arial Narrow" panose="020B0606020202030204" pitchFamily="34" charset="0"/>
                        </a:rPr>
                        <a:t>RS29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Warrington Wasterwater treatment works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18 276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17 486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4,32%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366963"/>
                  </a:ext>
                </a:extLst>
              </a:tr>
              <a:tr h="195996">
                <a:tc gridSpan="2">
                  <a:txBody>
                    <a:bodyPr/>
                    <a:lstStyle/>
                    <a:p>
                      <a:pPr algn="l" fontAlgn="b"/>
                      <a:r>
                        <a:rPr lang="en-ZA" sz="1100" b="1" i="0" u="none" strike="noStrike" dirty="0">
                          <a:solidFill>
                            <a:srgbClr val="000000"/>
                          </a:solidFill>
                          <a:effectLst/>
                          <a:latin typeface="Arial Narrow" panose="020B0606020202030204" pitchFamily="34" charset="0"/>
                        </a:rPr>
                        <a:t>Total Northern Cape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56 457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19 726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3 862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52 595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15 864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34,94%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6,84%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4183436542"/>
                  </a:ext>
                </a:extLst>
              </a:tr>
            </a:tbl>
          </a:graphicData>
        </a:graphic>
      </p:graphicFrame>
    </p:spTree>
    <p:extLst>
      <p:ext uri="{BB962C8B-B14F-4D97-AF65-F5344CB8AC3E}">
        <p14:creationId xmlns:p14="http://schemas.microsoft.com/office/powerpoint/2010/main" val="38893259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1297"/>
            <a:ext cx="9140414" cy="440668"/>
          </a:xfrm>
          <a:noFill/>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North West Province Regional Bulk Infrastructure Grant: 6B per project</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83</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3" name="Table 2">
            <a:extLst>
              <a:ext uri="{FF2B5EF4-FFF2-40B4-BE49-F238E27FC236}">
                <a16:creationId xmlns:a16="http://schemas.microsoft.com/office/drawing/2014/main" id="{131B1385-91A0-4048-83BA-A65A643950A9}"/>
              </a:ext>
            </a:extLst>
          </p:cNvPr>
          <p:cNvGraphicFramePr>
            <a:graphicFrameLocks noGrp="1"/>
          </p:cNvGraphicFramePr>
          <p:nvPr>
            <p:extLst>
              <p:ext uri="{D42A27DB-BD31-4B8C-83A1-F6EECF244321}">
                <p14:modId xmlns:p14="http://schemas.microsoft.com/office/powerpoint/2010/main" val="213785791"/>
              </p:ext>
            </p:extLst>
          </p:nvPr>
        </p:nvGraphicFramePr>
        <p:xfrm>
          <a:off x="163137" y="498875"/>
          <a:ext cx="8714856" cy="2879438"/>
        </p:xfrm>
        <a:graphic>
          <a:graphicData uri="http://schemas.openxmlformats.org/drawingml/2006/table">
            <a:tbl>
              <a:tblPr/>
              <a:tblGrid>
                <a:gridCol w="619960">
                  <a:extLst>
                    <a:ext uri="{9D8B030D-6E8A-4147-A177-3AD203B41FA5}">
                      <a16:colId xmlns:a16="http://schemas.microsoft.com/office/drawing/2014/main" val="3482582751"/>
                    </a:ext>
                  </a:extLst>
                </a:gridCol>
                <a:gridCol w="2054722">
                  <a:extLst>
                    <a:ext uri="{9D8B030D-6E8A-4147-A177-3AD203B41FA5}">
                      <a16:colId xmlns:a16="http://schemas.microsoft.com/office/drawing/2014/main" val="191614295"/>
                    </a:ext>
                  </a:extLst>
                </a:gridCol>
                <a:gridCol w="1815596">
                  <a:extLst>
                    <a:ext uri="{9D8B030D-6E8A-4147-A177-3AD203B41FA5}">
                      <a16:colId xmlns:a16="http://schemas.microsoft.com/office/drawing/2014/main" val="255159601"/>
                    </a:ext>
                  </a:extLst>
                </a:gridCol>
                <a:gridCol w="619960">
                  <a:extLst>
                    <a:ext uri="{9D8B030D-6E8A-4147-A177-3AD203B41FA5}">
                      <a16:colId xmlns:a16="http://schemas.microsoft.com/office/drawing/2014/main" val="749789038"/>
                    </a:ext>
                  </a:extLst>
                </a:gridCol>
                <a:gridCol w="619960">
                  <a:extLst>
                    <a:ext uri="{9D8B030D-6E8A-4147-A177-3AD203B41FA5}">
                      <a16:colId xmlns:a16="http://schemas.microsoft.com/office/drawing/2014/main" val="4239649635"/>
                    </a:ext>
                  </a:extLst>
                </a:gridCol>
                <a:gridCol w="575676">
                  <a:extLst>
                    <a:ext uri="{9D8B030D-6E8A-4147-A177-3AD203B41FA5}">
                      <a16:colId xmlns:a16="http://schemas.microsoft.com/office/drawing/2014/main" val="1351435186"/>
                    </a:ext>
                  </a:extLst>
                </a:gridCol>
                <a:gridCol w="575676">
                  <a:extLst>
                    <a:ext uri="{9D8B030D-6E8A-4147-A177-3AD203B41FA5}">
                      <a16:colId xmlns:a16="http://schemas.microsoft.com/office/drawing/2014/main" val="1480581647"/>
                    </a:ext>
                  </a:extLst>
                </a:gridCol>
                <a:gridCol w="575676">
                  <a:extLst>
                    <a:ext uri="{9D8B030D-6E8A-4147-A177-3AD203B41FA5}">
                      <a16:colId xmlns:a16="http://schemas.microsoft.com/office/drawing/2014/main" val="1040864636"/>
                    </a:ext>
                  </a:extLst>
                </a:gridCol>
                <a:gridCol w="628815">
                  <a:extLst>
                    <a:ext uri="{9D8B030D-6E8A-4147-A177-3AD203B41FA5}">
                      <a16:colId xmlns:a16="http://schemas.microsoft.com/office/drawing/2014/main" val="175286714"/>
                    </a:ext>
                  </a:extLst>
                </a:gridCol>
                <a:gridCol w="628815">
                  <a:extLst>
                    <a:ext uri="{9D8B030D-6E8A-4147-A177-3AD203B41FA5}">
                      <a16:colId xmlns:a16="http://schemas.microsoft.com/office/drawing/2014/main" val="1831330660"/>
                    </a:ext>
                  </a:extLst>
                </a:gridCol>
              </a:tblGrid>
              <a:tr h="777610">
                <a:tc rowSpan="2">
                  <a:txBody>
                    <a:bodyPr/>
                    <a:lstStyle/>
                    <a:p>
                      <a:pPr algn="r" fontAlgn="b"/>
                      <a:r>
                        <a:rPr lang="en-ZA" sz="1100" b="1" i="0" u="none" strike="noStrike" dirty="0">
                          <a:solidFill>
                            <a:srgbClr val="000000"/>
                          </a:solidFill>
                          <a:effectLst/>
                          <a:latin typeface="Arial Narrow" panose="020B0606020202030204" pitchFamily="34" charset="0"/>
                        </a:rPr>
                        <a:t>Project Code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r" fontAlgn="b"/>
                      <a:r>
                        <a:rPr lang="en-ZA" sz="1100" b="1" i="0" u="none" strike="noStrike" dirty="0">
                          <a:solidFill>
                            <a:srgbClr val="000000"/>
                          </a:solidFill>
                          <a:effectLst/>
                          <a:latin typeface="Arial Narrow" panose="020B0606020202030204" pitchFamily="34" charset="0"/>
                        </a:rPr>
                        <a:t>Project Name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r" fontAlgn="b"/>
                      <a:r>
                        <a:rPr lang="en-ZA" sz="1100" b="1" i="0" u="none" strike="noStrike" dirty="0">
                          <a:solidFill>
                            <a:srgbClr val="000000"/>
                          </a:solidFill>
                          <a:effectLst/>
                          <a:latin typeface="Arial Narrow" panose="020B0606020202030204" pitchFamily="34" charset="0"/>
                        </a:rPr>
                        <a:t>Benefitting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Projected spending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4137897739"/>
                  </a:ext>
                </a:extLst>
              </a:tr>
              <a:tr h="19440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021493277"/>
                  </a:ext>
                </a:extLst>
              </a:tr>
              <a:tr h="194403">
                <a:tc gridSpan="10">
                  <a:txBody>
                    <a:bodyPr/>
                    <a:lstStyle/>
                    <a:p>
                      <a:pPr algn="ctr" fontAlgn="b"/>
                      <a:r>
                        <a:rPr lang="en-ZA" sz="1100" b="1" i="0" u="none" strike="noStrike" dirty="0">
                          <a:solidFill>
                            <a:srgbClr val="000000"/>
                          </a:solidFill>
                          <a:effectLst/>
                          <a:latin typeface="Arial Narrow" panose="020B0606020202030204" pitchFamily="34" charset="0"/>
                        </a:rPr>
                        <a:t>North West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16748238"/>
                  </a:ext>
                </a:extLst>
              </a:tr>
              <a:tr h="194403">
                <a:tc>
                  <a:txBody>
                    <a:bodyPr/>
                    <a:lstStyle/>
                    <a:p>
                      <a:pPr algn="l" fontAlgn="b"/>
                      <a:r>
                        <a:rPr lang="en-ZA" sz="1100" b="0" i="0" u="none" strike="noStrike" dirty="0">
                          <a:solidFill>
                            <a:srgbClr val="000000"/>
                          </a:solidFill>
                          <a:effectLst/>
                          <a:latin typeface="Arial Narrow" panose="020B0606020202030204" pitchFamily="34" charset="0"/>
                        </a:rPr>
                        <a:t>RL09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Madibeng Bulk Water Supply (Brits)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Madibeng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105 608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22 719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14 728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90 880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7 991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21,51%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13,95%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7165182"/>
                  </a:ext>
                </a:extLst>
              </a:tr>
              <a:tr h="194403">
                <a:tc>
                  <a:txBody>
                    <a:bodyPr/>
                    <a:lstStyle/>
                    <a:p>
                      <a:pPr algn="l" fontAlgn="b"/>
                      <a:r>
                        <a:rPr lang="en-ZA" sz="1100" b="0" i="0" u="none" strike="noStrike" dirty="0">
                          <a:solidFill>
                            <a:srgbClr val="000000"/>
                          </a:solidFill>
                          <a:effectLst/>
                          <a:latin typeface="Arial Narrow" panose="020B0606020202030204" pitchFamily="34" charset="0"/>
                        </a:rPr>
                        <a:t>RL15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Moretele South Bulk Water Supply (Klipdrift)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Moretele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5 948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      5 948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19,83%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4036924"/>
                  </a:ext>
                </a:extLst>
              </a:tr>
              <a:tr h="194403">
                <a:tc>
                  <a:txBody>
                    <a:bodyPr/>
                    <a:lstStyle/>
                    <a:p>
                      <a:pPr algn="l" fontAlgn="b"/>
                      <a:r>
                        <a:rPr lang="en-ZA" sz="1100" b="0" i="0" u="none" strike="noStrike" dirty="0">
                          <a:solidFill>
                            <a:srgbClr val="000000"/>
                          </a:solidFill>
                          <a:effectLst/>
                          <a:latin typeface="Arial Narrow" panose="020B0606020202030204" pitchFamily="34" charset="0"/>
                        </a:rPr>
                        <a:t>RL33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Mafikeng South Bulk Water Supply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Mafikeng Local Municipality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6 264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2 168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27 832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4 096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20,88%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7,23%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8208551"/>
                  </a:ext>
                </a:extLst>
              </a:tr>
              <a:tr h="194403">
                <a:tc>
                  <a:txBody>
                    <a:bodyPr/>
                    <a:lstStyle/>
                    <a:p>
                      <a:pPr algn="l" fontAlgn="b"/>
                      <a:r>
                        <a:rPr lang="en-ZA" sz="1100" b="0" i="0" u="none" strike="noStrike" dirty="0">
                          <a:solidFill>
                            <a:srgbClr val="000000"/>
                          </a:solidFill>
                          <a:effectLst/>
                          <a:latin typeface="Arial Narrow" panose="020B0606020202030204" pitchFamily="34" charset="0"/>
                        </a:rPr>
                        <a:t>RS32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Ratlou Bulk Water Supply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Ratlou Local Municipality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34 328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3 364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33 978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3 014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9,80%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8080751"/>
                  </a:ext>
                </a:extLst>
              </a:tr>
              <a:tr h="371900">
                <a:tc>
                  <a:txBody>
                    <a:bodyPr/>
                    <a:lstStyle/>
                    <a:p>
                      <a:pPr algn="l" fontAlgn="b"/>
                      <a:r>
                        <a:rPr lang="en-ZA" sz="1100" b="0" i="0" u="none" strike="noStrike" dirty="0">
                          <a:solidFill>
                            <a:srgbClr val="000000"/>
                          </a:solidFill>
                          <a:effectLst/>
                          <a:latin typeface="Arial Narrow" panose="020B0606020202030204" pitchFamily="34" charset="0"/>
                        </a:rPr>
                        <a:t>RS35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Potchefstroom Waste Water Treatment Works upgrade (Tlokwe) Phase 1 to 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JB Marks Local Municipality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6 848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ZA" sz="110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40 000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   6 848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17,12%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2620819"/>
                  </a:ext>
                </a:extLst>
              </a:tr>
              <a:tr h="194403">
                <a:tc gridSpan="2">
                  <a:txBody>
                    <a:bodyPr/>
                    <a:lstStyle/>
                    <a:p>
                      <a:pPr algn="l" fontAlgn="b"/>
                      <a:r>
                        <a:rPr lang="en-ZA" sz="1100" b="1" i="0" u="none" strike="noStrike" dirty="0">
                          <a:solidFill>
                            <a:srgbClr val="000000"/>
                          </a:solidFill>
                          <a:effectLst/>
                          <a:latin typeface="Arial Narrow" panose="020B0606020202030204" pitchFamily="34" charset="0"/>
                        </a:rPr>
                        <a:t>Total North West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239 936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45 143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17 246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222 690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27 897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18,81%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7,19%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4197519107"/>
                  </a:ext>
                </a:extLst>
              </a:tr>
            </a:tbl>
          </a:graphicData>
        </a:graphic>
      </p:graphicFrame>
    </p:spTree>
    <p:extLst>
      <p:ext uri="{BB962C8B-B14F-4D97-AF65-F5344CB8AC3E}">
        <p14:creationId xmlns:p14="http://schemas.microsoft.com/office/powerpoint/2010/main" val="39416170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6" y="-11297"/>
            <a:ext cx="9140414" cy="440668"/>
          </a:xfrm>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Western Cape Province Regional Bulk Infrastructure Grant: 6B per project</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84</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FDE00C86-CA1E-419B-9C94-F197BD7BBBF5}"/>
              </a:ext>
            </a:extLst>
          </p:cNvPr>
          <p:cNvGraphicFramePr>
            <a:graphicFrameLocks noGrp="1"/>
          </p:cNvGraphicFramePr>
          <p:nvPr>
            <p:extLst>
              <p:ext uri="{D42A27DB-BD31-4B8C-83A1-F6EECF244321}">
                <p14:modId xmlns:p14="http://schemas.microsoft.com/office/powerpoint/2010/main" val="4005193304"/>
              </p:ext>
            </p:extLst>
          </p:nvPr>
        </p:nvGraphicFramePr>
        <p:xfrm>
          <a:off x="213013" y="560074"/>
          <a:ext cx="8731482" cy="2179132"/>
        </p:xfrm>
        <a:graphic>
          <a:graphicData uri="http://schemas.openxmlformats.org/drawingml/2006/table">
            <a:tbl>
              <a:tblPr/>
              <a:tblGrid>
                <a:gridCol w="621142">
                  <a:extLst>
                    <a:ext uri="{9D8B030D-6E8A-4147-A177-3AD203B41FA5}">
                      <a16:colId xmlns:a16="http://schemas.microsoft.com/office/drawing/2014/main" val="3010935152"/>
                    </a:ext>
                  </a:extLst>
                </a:gridCol>
                <a:gridCol w="2058642">
                  <a:extLst>
                    <a:ext uri="{9D8B030D-6E8A-4147-A177-3AD203B41FA5}">
                      <a16:colId xmlns:a16="http://schemas.microsoft.com/office/drawing/2014/main" val="2429274333"/>
                    </a:ext>
                  </a:extLst>
                </a:gridCol>
                <a:gridCol w="1819059">
                  <a:extLst>
                    <a:ext uri="{9D8B030D-6E8A-4147-A177-3AD203B41FA5}">
                      <a16:colId xmlns:a16="http://schemas.microsoft.com/office/drawing/2014/main" val="599741691"/>
                    </a:ext>
                  </a:extLst>
                </a:gridCol>
                <a:gridCol w="621142">
                  <a:extLst>
                    <a:ext uri="{9D8B030D-6E8A-4147-A177-3AD203B41FA5}">
                      <a16:colId xmlns:a16="http://schemas.microsoft.com/office/drawing/2014/main" val="3439413838"/>
                    </a:ext>
                  </a:extLst>
                </a:gridCol>
                <a:gridCol w="621142">
                  <a:extLst>
                    <a:ext uri="{9D8B030D-6E8A-4147-A177-3AD203B41FA5}">
                      <a16:colId xmlns:a16="http://schemas.microsoft.com/office/drawing/2014/main" val="2795448338"/>
                    </a:ext>
                  </a:extLst>
                </a:gridCol>
                <a:gridCol w="576775">
                  <a:extLst>
                    <a:ext uri="{9D8B030D-6E8A-4147-A177-3AD203B41FA5}">
                      <a16:colId xmlns:a16="http://schemas.microsoft.com/office/drawing/2014/main" val="1459711681"/>
                    </a:ext>
                  </a:extLst>
                </a:gridCol>
                <a:gridCol w="576775">
                  <a:extLst>
                    <a:ext uri="{9D8B030D-6E8A-4147-A177-3AD203B41FA5}">
                      <a16:colId xmlns:a16="http://schemas.microsoft.com/office/drawing/2014/main" val="2802105292"/>
                    </a:ext>
                  </a:extLst>
                </a:gridCol>
                <a:gridCol w="576775">
                  <a:extLst>
                    <a:ext uri="{9D8B030D-6E8A-4147-A177-3AD203B41FA5}">
                      <a16:colId xmlns:a16="http://schemas.microsoft.com/office/drawing/2014/main" val="449513216"/>
                    </a:ext>
                  </a:extLst>
                </a:gridCol>
                <a:gridCol w="630015">
                  <a:extLst>
                    <a:ext uri="{9D8B030D-6E8A-4147-A177-3AD203B41FA5}">
                      <a16:colId xmlns:a16="http://schemas.microsoft.com/office/drawing/2014/main" val="3287574751"/>
                    </a:ext>
                  </a:extLst>
                </a:gridCol>
                <a:gridCol w="630015">
                  <a:extLst>
                    <a:ext uri="{9D8B030D-6E8A-4147-A177-3AD203B41FA5}">
                      <a16:colId xmlns:a16="http://schemas.microsoft.com/office/drawing/2014/main" val="3528211088"/>
                    </a:ext>
                  </a:extLst>
                </a:gridCol>
              </a:tblGrid>
              <a:tr h="856634">
                <a:tc rowSpan="2">
                  <a:txBody>
                    <a:bodyPr/>
                    <a:lstStyle/>
                    <a:p>
                      <a:pPr algn="l" fontAlgn="b"/>
                      <a:r>
                        <a:rPr lang="en-ZA" sz="1100" b="1" i="0" u="none" strike="noStrike" dirty="0">
                          <a:solidFill>
                            <a:srgbClr val="000000"/>
                          </a:solidFill>
                          <a:effectLst/>
                          <a:latin typeface="Arial Narrow" panose="020B0606020202030204" pitchFamily="34" charset="0"/>
                        </a:rPr>
                        <a:t>Project Code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Project Name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rowSpan="2">
                  <a:txBody>
                    <a:bodyPr/>
                    <a:lstStyle/>
                    <a:p>
                      <a:pPr algn="l" fontAlgn="b"/>
                      <a:r>
                        <a:rPr lang="en-ZA" sz="1100" b="1" i="0" u="none" strike="noStrike" dirty="0">
                          <a:solidFill>
                            <a:srgbClr val="000000"/>
                          </a:solidFill>
                          <a:effectLst/>
                          <a:latin typeface="Arial Narrow" panose="020B0606020202030204" pitchFamily="34" charset="0"/>
                        </a:rPr>
                        <a:t>Benefitting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Projected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48272527"/>
                  </a:ext>
                </a:extLst>
              </a:tr>
              <a:tr h="214159">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621966703"/>
                  </a:ext>
                </a:extLst>
              </a:tr>
              <a:tr h="214159">
                <a:tc gridSpan="10">
                  <a:txBody>
                    <a:bodyPr/>
                    <a:lstStyle/>
                    <a:p>
                      <a:pPr algn="l" fontAlgn="b"/>
                      <a:r>
                        <a:rPr lang="en-ZA" sz="1100" b="1" i="0" u="none" strike="noStrike" dirty="0">
                          <a:solidFill>
                            <a:srgbClr val="000000"/>
                          </a:solidFill>
                          <a:effectLst/>
                          <a:latin typeface="Arial Narrow" panose="020B0606020202030204" pitchFamily="34" charset="0"/>
                        </a:rPr>
                        <a:t>Western Cape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731828007"/>
                  </a:ext>
                </a:extLst>
              </a:tr>
              <a:tr h="409694">
                <a:tc>
                  <a:txBody>
                    <a:bodyPr/>
                    <a:lstStyle/>
                    <a:p>
                      <a:pPr algn="l" fontAlgn="b"/>
                      <a:r>
                        <a:rPr lang="en-ZA" sz="1100" b="0" i="0" u="none" strike="noStrike" dirty="0">
                          <a:solidFill>
                            <a:srgbClr val="000000"/>
                          </a:solidFill>
                          <a:effectLst/>
                          <a:latin typeface="Arial Narrow" panose="020B0606020202030204" pitchFamily="34" charset="0"/>
                        </a:rPr>
                        <a:t>RS134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Narrow" panose="020B0606020202030204" pitchFamily="34" charset="0"/>
                        </a:rPr>
                        <a:t>Clanwilliam /Lambertsbaai Regional Water Supply and Desalination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Cederberg Local Municipality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15 197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5 000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15 197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Arial Narrow" panose="020B0606020202030204" pitchFamily="34" charset="0"/>
                        </a:rPr>
                        <a:t>  5 000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32,90%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362700"/>
                  </a:ext>
                </a:extLst>
              </a:tr>
              <a:tr h="214159">
                <a:tc gridSpan="2">
                  <a:txBody>
                    <a:bodyPr/>
                    <a:lstStyle/>
                    <a:p>
                      <a:pPr algn="l" fontAlgn="b"/>
                      <a:r>
                        <a:rPr lang="en-ZA" sz="1100" b="1" i="0" u="none" strike="noStrike" dirty="0">
                          <a:solidFill>
                            <a:srgbClr val="000000"/>
                          </a:solidFill>
                          <a:effectLst/>
                          <a:latin typeface="Arial Narrow" panose="020B0606020202030204" pitchFamily="34" charset="0"/>
                        </a:rPr>
                        <a:t>Total Western Cape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hMerge="1">
                  <a:txBody>
                    <a:bodyPr/>
                    <a:lstStyle/>
                    <a:p>
                      <a:endParaRPr lang="en-ZA"/>
                    </a:p>
                  </a:txBody>
                  <a:tcPr/>
                </a:tc>
                <a:tc>
                  <a:txBody>
                    <a:bodyPr/>
                    <a:lstStyle/>
                    <a:p>
                      <a:pPr algn="l" fontAlgn="b"/>
                      <a:r>
                        <a:rPr lang="en-ZA" sz="1100" b="1"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15 197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5 000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15 197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b"/>
                      <a:r>
                        <a:rPr lang="en-ZA" sz="1100" b="1" i="0" u="none" strike="noStrike" dirty="0">
                          <a:solidFill>
                            <a:srgbClr val="000000"/>
                          </a:solidFill>
                          <a:effectLst/>
                          <a:latin typeface="Arial Narrow" panose="020B0606020202030204" pitchFamily="34" charset="0"/>
                        </a:rPr>
                        <a:t>       5 000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32,90%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161433372"/>
                  </a:ext>
                </a:extLst>
              </a:tr>
            </a:tbl>
          </a:graphicData>
        </a:graphic>
      </p:graphicFrame>
    </p:spTree>
    <p:extLst>
      <p:ext uri="{BB962C8B-B14F-4D97-AF65-F5344CB8AC3E}">
        <p14:creationId xmlns:p14="http://schemas.microsoft.com/office/powerpoint/2010/main" val="10009585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3508" y="1772816"/>
            <a:ext cx="8856984" cy="1800200"/>
          </a:xfrm>
        </p:spPr>
        <p:txBody>
          <a:bodyPr/>
          <a:lstStyle/>
          <a:p>
            <a:pPr algn="ctr">
              <a:defRPr/>
            </a:pPr>
            <a:r>
              <a:rPr lang="en-GB" altLang="en-US" b="1" dirty="0">
                <a:cs typeface="Arial" pitchFamily="34" charset="0"/>
              </a:rPr>
              <a:t>5</a:t>
            </a:r>
            <a:r>
              <a:rPr lang="en-GB" altLang="en-US" b="1" cap="none" dirty="0">
                <a:cs typeface="Arial" pitchFamily="34" charset="0"/>
              </a:rPr>
              <a:t>. </a:t>
            </a:r>
            <a:r>
              <a:rPr lang="en-US" altLang="en-US" b="1" cap="none" dirty="0">
                <a:cs typeface="Arial" pitchFamily="34" charset="0"/>
              </a:rPr>
              <a:t>AN OVERVIEW OF GRANTS PERFORMANCE  </a:t>
            </a:r>
            <a:r>
              <a:rPr lang="en-US" altLang="en-US" b="1" dirty="0">
                <a:solidFill>
                  <a:srgbClr val="FF0000"/>
                </a:solidFill>
                <a:cs typeface="Arial" pitchFamily="34" charset="0"/>
              </a:rPr>
              <a:t/>
            </a:r>
            <a:br>
              <a:rPr lang="en-US" altLang="en-US" b="1" dirty="0">
                <a:solidFill>
                  <a:srgbClr val="FF0000"/>
                </a:solidFill>
                <a:cs typeface="Arial" pitchFamily="34" charset="0"/>
              </a:rPr>
            </a:br>
            <a:r>
              <a:rPr lang="en-ZA" dirty="0">
                <a:solidFill>
                  <a:srgbClr val="FF0000"/>
                </a:solidFill>
                <a:latin typeface="Arial" pitchFamily="34" charset="0"/>
                <a:ea typeface="ＭＳ Ｐゴシック" pitchFamily="34" charset="-128"/>
                <a:cs typeface="Arial" pitchFamily="34" charset="0"/>
              </a:rPr>
              <a:t/>
            </a:r>
            <a:br>
              <a:rPr lang="en-ZA" dirty="0">
                <a:solidFill>
                  <a:srgbClr val="FF0000"/>
                </a:solidFill>
                <a:latin typeface="Arial" pitchFamily="34" charset="0"/>
                <a:ea typeface="ＭＳ Ｐゴシック" pitchFamily="34" charset="-128"/>
                <a:cs typeface="Arial" pitchFamily="34" charset="0"/>
              </a:rPr>
            </a:br>
            <a:endParaRPr lang="en-US" b="1" dirty="0">
              <a:solidFill>
                <a:srgbClr val="FF0000"/>
              </a:solidFill>
            </a:endParaRPr>
          </a:p>
        </p:txBody>
      </p:sp>
      <p:sp>
        <p:nvSpPr>
          <p:cNvPr id="3" name="Date Placeholder 2"/>
          <p:cNvSpPr>
            <a:spLocks noGrp="1"/>
          </p:cNvSpPr>
          <p:nvPr>
            <p:ph type="dt" sz="quarter" idx="13"/>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5" name="Slide Number Placeholder 4"/>
          <p:cNvSpPr>
            <a:spLocks noGrp="1"/>
          </p:cNvSpPr>
          <p:nvPr>
            <p:ph type="sldNum" sz="quarter" idx="11"/>
          </p:nvPr>
        </p:nvSpPr>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ZA" sz="800" b="0" i="0" u="none" strike="noStrike" kern="1200" cap="none" spc="0" normalizeH="0" baseline="0" noProof="0" dirty="0">
              <a:ln>
                <a:noFill/>
              </a:ln>
              <a:solidFill>
                <a:srgbClr val="898989"/>
              </a:solidFill>
              <a:effectLst/>
              <a:uLnTx/>
              <a:uFillTx/>
              <a:latin typeface="Arial" panose="020B0604020202020204" pitchFamily="34" charset="0"/>
              <a:ea typeface="MS PGothic" panose="020B0600070205080204" pitchFamily="34" charset="-128"/>
              <a:cs typeface="+mn-cs"/>
            </a:endParaRPr>
          </a:p>
        </p:txBody>
      </p:sp>
      <p:sp>
        <p:nvSpPr>
          <p:cNvPr id="7" name="Title 7"/>
          <p:cNvSpPr txBox="1">
            <a:spLocks/>
          </p:cNvSpPr>
          <p:nvPr/>
        </p:nvSpPr>
        <p:spPr bwMode="auto">
          <a:xfrm>
            <a:off x="143508" y="1955660"/>
            <a:ext cx="8856984" cy="1734891"/>
          </a:xfrm>
          <a:prstGeom prst="rect">
            <a:avLst/>
          </a:prstGeom>
          <a:noFill/>
          <a:ln>
            <a:noFill/>
          </a:ln>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kern="1200" cap="all" baseline="0">
                <a:solidFill>
                  <a:schemeClr val="bg1"/>
                </a:solidFill>
                <a:latin typeface="Arial"/>
                <a:ea typeface="ＭＳ Ｐゴシック" pitchFamily="-108" charset="-128"/>
                <a:cs typeface="ＭＳ Ｐゴシック" pitchFamily="-108"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pitchFamily="-108" charset="-128"/>
                <a:cs typeface="ＭＳ Ｐゴシック" pitchFamily="-108" charset="-128"/>
              </a:defRPr>
            </a:lvl5pPr>
            <a:lvl6pPr marL="4572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ysClr val="window" lastClr="FFFFFF"/>
                </a:solidFill>
                <a:effectLst/>
                <a:uLnTx/>
                <a:uFillTx/>
                <a:latin typeface="Arial"/>
                <a:ea typeface="ＭＳ Ｐゴシック" pitchFamily="-108" charset="-128"/>
                <a:cs typeface="Arial" pitchFamily="34" charset="0"/>
              </a:rPr>
              <a:t> </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800" b="1" i="0" u="none" strike="noStrike" kern="1200" cap="none" spc="0" normalizeH="0" baseline="0" noProof="0" dirty="0">
              <a:ln>
                <a:noFill/>
              </a:ln>
              <a:solidFill>
                <a:sysClr val="window" lastClr="FFFFFF"/>
              </a:solidFill>
              <a:effectLst/>
              <a:uLnTx/>
              <a:uFillTx/>
              <a:latin typeface="Arial"/>
              <a:ea typeface="ＭＳ Ｐゴシック" pitchFamily="-108" charset="-128"/>
              <a:cs typeface="Aria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a:ea typeface="ＭＳ Ｐゴシック" pitchFamily="-108" charset="-128"/>
                <a:cs typeface="Arial" pitchFamily="34" charset="0"/>
              </a:rPr>
              <a:t>Water Services Infrastructure Grant: 6B Per Project / Water Services Authority/ Benefitting Municipality</a:t>
            </a:r>
            <a:r>
              <a:rPr kumimoji="0" lang="en-US" altLang="en-US" sz="2800" b="1" i="0" u="none" strike="noStrike" kern="1200" cap="all" spc="0" normalizeH="0" baseline="0" noProof="0" dirty="0">
                <a:ln>
                  <a:noFill/>
                </a:ln>
                <a:solidFill>
                  <a:srgbClr val="FF0000"/>
                </a:solidFill>
                <a:effectLst/>
                <a:uLnTx/>
                <a:uFillTx/>
                <a:latin typeface="Arial"/>
                <a:ea typeface="ＭＳ Ｐゴシック" pitchFamily="-108" charset="-128"/>
                <a:cs typeface="Arial" pitchFamily="34" charset="0"/>
              </a:rPr>
              <a:t/>
            </a:r>
            <a:br>
              <a:rPr kumimoji="0" lang="en-US" altLang="en-US" sz="2800" b="1" i="0" u="none" strike="noStrike" kern="1200" cap="all" spc="0" normalizeH="0" baseline="0" noProof="0" dirty="0">
                <a:ln>
                  <a:noFill/>
                </a:ln>
                <a:solidFill>
                  <a:srgbClr val="FF0000"/>
                </a:solidFill>
                <a:effectLst/>
                <a:uLnTx/>
                <a:uFillTx/>
                <a:latin typeface="Arial"/>
                <a:ea typeface="ＭＳ Ｐゴシック" pitchFamily="-108" charset="-128"/>
                <a:cs typeface="Arial" pitchFamily="34" charset="0"/>
              </a:rPr>
            </a:br>
            <a:r>
              <a:rPr kumimoji="0" lang="en-ZA" sz="2800" b="0" i="0" u="none" strike="noStrike" kern="1200" cap="all" spc="0" normalizeH="0" baseline="0" noProof="0" dirty="0">
                <a:ln>
                  <a:noFill/>
                </a:ln>
                <a:solidFill>
                  <a:srgbClr val="FF0000"/>
                </a:solidFill>
                <a:effectLst/>
                <a:uLnTx/>
                <a:uFillTx/>
                <a:latin typeface="Arial" pitchFamily="34" charset="0"/>
                <a:ea typeface="ＭＳ Ｐゴシック" pitchFamily="34" charset="-128"/>
                <a:cs typeface="Arial" pitchFamily="34" charset="0"/>
              </a:rPr>
              <a:t/>
            </a:r>
            <a:br>
              <a:rPr kumimoji="0" lang="en-ZA" sz="2800" b="0" i="0" u="none" strike="noStrike" kern="1200" cap="all" spc="0" normalizeH="0" baseline="0" noProof="0" dirty="0">
                <a:ln>
                  <a:noFill/>
                </a:ln>
                <a:solidFill>
                  <a:srgbClr val="FF0000"/>
                </a:solidFill>
                <a:effectLst/>
                <a:uLnTx/>
                <a:uFillTx/>
                <a:latin typeface="Arial" pitchFamily="34" charset="0"/>
                <a:ea typeface="ＭＳ Ｐゴシック" pitchFamily="34" charset="-128"/>
                <a:cs typeface="Arial" pitchFamily="34" charset="0"/>
              </a:rPr>
            </a:br>
            <a:endParaRPr kumimoji="0" lang="en-US" sz="2800" b="1" i="0" u="none" strike="noStrike" kern="1200" cap="all" spc="0" normalizeH="0" baseline="0" noProof="0" dirty="0">
              <a:ln>
                <a:noFill/>
              </a:ln>
              <a:solidFill>
                <a:srgbClr val="FF0000"/>
              </a:solidFill>
              <a:effectLst/>
              <a:uLnTx/>
              <a:uFillTx/>
              <a:latin typeface="Arial"/>
              <a:ea typeface="ＭＳ Ｐゴシック" pitchFamily="-108" charset="-128"/>
            </a:endParaRPr>
          </a:p>
        </p:txBody>
      </p:sp>
    </p:spTree>
    <p:extLst>
      <p:ext uri="{BB962C8B-B14F-4D97-AF65-F5344CB8AC3E}">
        <p14:creationId xmlns:p14="http://schemas.microsoft.com/office/powerpoint/2010/main" val="39003856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44" y="0"/>
            <a:ext cx="9016779" cy="617530"/>
          </a:xfrm>
          <a:noFill/>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Eastern Cape and Free State provinces </a:t>
            </a:r>
            <a:br>
              <a:rPr lang="en-US" sz="1800" b="1" dirty="0">
                <a:solidFill>
                  <a:srgbClr val="FFC000"/>
                </a:solidFill>
                <a:ea typeface="ＭＳ Ｐゴシック" charset="0"/>
              </a:rPr>
            </a:br>
            <a:r>
              <a:rPr lang="en-US" sz="1800" b="1" dirty="0">
                <a:solidFill>
                  <a:srgbClr val="FFC000"/>
                </a:solidFill>
                <a:ea typeface="ＭＳ Ｐゴシック" charset="0"/>
              </a:rPr>
              <a:t>Water Services Infrastructure Grant: 6B per project and municipality</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86</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202CA197-F3AF-4950-8013-6AC09F714DF8}"/>
              </a:ext>
            </a:extLst>
          </p:cNvPr>
          <p:cNvGraphicFramePr>
            <a:graphicFrameLocks noGrp="1"/>
          </p:cNvGraphicFramePr>
          <p:nvPr>
            <p:extLst>
              <p:ext uri="{D42A27DB-BD31-4B8C-83A1-F6EECF244321}">
                <p14:modId xmlns:p14="http://schemas.microsoft.com/office/powerpoint/2010/main" val="997917194"/>
              </p:ext>
            </p:extLst>
          </p:nvPr>
        </p:nvGraphicFramePr>
        <p:xfrm>
          <a:off x="205481" y="741404"/>
          <a:ext cx="8763953" cy="4526280"/>
        </p:xfrm>
        <a:graphic>
          <a:graphicData uri="http://schemas.openxmlformats.org/drawingml/2006/table">
            <a:tbl>
              <a:tblPr/>
              <a:tblGrid>
                <a:gridCol w="2265681">
                  <a:extLst>
                    <a:ext uri="{9D8B030D-6E8A-4147-A177-3AD203B41FA5}">
                      <a16:colId xmlns:a16="http://schemas.microsoft.com/office/drawing/2014/main" val="987300249"/>
                    </a:ext>
                  </a:extLst>
                </a:gridCol>
                <a:gridCol w="1568549">
                  <a:extLst>
                    <a:ext uri="{9D8B030D-6E8A-4147-A177-3AD203B41FA5}">
                      <a16:colId xmlns:a16="http://schemas.microsoft.com/office/drawing/2014/main" val="3147548588"/>
                    </a:ext>
                  </a:extLst>
                </a:gridCol>
                <a:gridCol w="514550">
                  <a:extLst>
                    <a:ext uri="{9D8B030D-6E8A-4147-A177-3AD203B41FA5}">
                      <a16:colId xmlns:a16="http://schemas.microsoft.com/office/drawing/2014/main" val="4099814035"/>
                    </a:ext>
                  </a:extLst>
                </a:gridCol>
                <a:gridCol w="605842">
                  <a:extLst>
                    <a:ext uri="{9D8B030D-6E8A-4147-A177-3AD203B41FA5}">
                      <a16:colId xmlns:a16="http://schemas.microsoft.com/office/drawing/2014/main" val="2279632118"/>
                    </a:ext>
                  </a:extLst>
                </a:gridCol>
                <a:gridCol w="655637">
                  <a:extLst>
                    <a:ext uri="{9D8B030D-6E8A-4147-A177-3AD203B41FA5}">
                      <a16:colId xmlns:a16="http://schemas.microsoft.com/office/drawing/2014/main" val="2123939678"/>
                    </a:ext>
                  </a:extLst>
                </a:gridCol>
                <a:gridCol w="705432">
                  <a:extLst>
                    <a:ext uri="{9D8B030D-6E8A-4147-A177-3AD203B41FA5}">
                      <a16:colId xmlns:a16="http://schemas.microsoft.com/office/drawing/2014/main" val="1124814340"/>
                    </a:ext>
                  </a:extLst>
                </a:gridCol>
                <a:gridCol w="688833">
                  <a:extLst>
                    <a:ext uri="{9D8B030D-6E8A-4147-A177-3AD203B41FA5}">
                      <a16:colId xmlns:a16="http://schemas.microsoft.com/office/drawing/2014/main" val="3355651599"/>
                    </a:ext>
                  </a:extLst>
                </a:gridCol>
                <a:gridCol w="564345">
                  <a:extLst>
                    <a:ext uri="{9D8B030D-6E8A-4147-A177-3AD203B41FA5}">
                      <a16:colId xmlns:a16="http://schemas.microsoft.com/office/drawing/2014/main" val="1136989544"/>
                    </a:ext>
                  </a:extLst>
                </a:gridCol>
                <a:gridCol w="630739">
                  <a:extLst>
                    <a:ext uri="{9D8B030D-6E8A-4147-A177-3AD203B41FA5}">
                      <a16:colId xmlns:a16="http://schemas.microsoft.com/office/drawing/2014/main" val="105409030"/>
                    </a:ext>
                  </a:extLst>
                </a:gridCol>
                <a:gridCol w="564345">
                  <a:extLst>
                    <a:ext uri="{9D8B030D-6E8A-4147-A177-3AD203B41FA5}">
                      <a16:colId xmlns:a16="http://schemas.microsoft.com/office/drawing/2014/main" val="2728373337"/>
                    </a:ext>
                  </a:extLst>
                </a:gridCol>
              </a:tblGrid>
              <a:tr h="453872">
                <a:tc>
                  <a:txBody>
                    <a:bodyPr/>
                    <a:lstStyle/>
                    <a:p>
                      <a:pPr algn="ctr" fontAlgn="ctr"/>
                      <a:r>
                        <a:rPr lang="en-ZA" sz="1100" b="1" i="0" u="none" strike="noStrike" dirty="0">
                          <a:solidFill>
                            <a:srgbClr val="000000"/>
                          </a:solidFill>
                          <a:effectLst/>
                          <a:latin typeface="Arial Narrow" panose="020B0606020202030204" pitchFamily="34" charset="0"/>
                        </a:rPr>
                        <a:t>Project Name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US" sz="1100" b="1" i="0" u="none" strike="noStrike" dirty="0">
                          <a:solidFill>
                            <a:srgbClr val="000000"/>
                          </a:solidFill>
                          <a:effectLst/>
                          <a:latin typeface="Arial Narrow" panose="020B0606020202030204" pitchFamily="34" charset="0"/>
                        </a:rPr>
                        <a:t>Beneiftting Municipality/ Water Services Authority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b"/>
                      <a:r>
                        <a:rPr lang="en-ZA" sz="1100" b="1" i="0" u="none" strike="noStrike" dirty="0">
                          <a:solidFill>
                            <a:srgbClr val="000000"/>
                          </a:solidFill>
                          <a:effectLst/>
                          <a:latin typeface="Arial Narrow" panose="020B0606020202030204" pitchFamily="34" charset="0"/>
                        </a:rPr>
                        <a:t> Total revised allocation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Year to date cumulative cashflow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Year to date cumulative actual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Available Budget/ Variance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 Variance - Drawings and actual expenditure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Projected spending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Expenditure as % of revised allocation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100" b="1" i="0" u="none" strike="noStrike" dirty="0">
                          <a:solidFill>
                            <a:srgbClr val="000000"/>
                          </a:solidFill>
                          <a:effectLst/>
                          <a:latin typeface="Arial Narrow" panose="020B0606020202030204" pitchFamily="34" charset="0"/>
                        </a:rPr>
                        <a:t>Variance - Drawings and actual expenditure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236616132"/>
                  </a:ext>
                </a:extLst>
              </a:tr>
              <a:tr h="94901">
                <a:tc>
                  <a:txBody>
                    <a:bodyPr/>
                    <a:lstStyle/>
                    <a:p>
                      <a:pPr algn="ctr" fontAlgn="ctr"/>
                      <a:r>
                        <a:rPr lang="en-ZA" sz="1100" b="1"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100" b="1"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t"/>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100" b="1" i="0" u="none" strike="noStrike" dirty="0">
                          <a:solidFill>
                            <a:srgbClr val="000000"/>
                          </a:solidFill>
                          <a:effectLst/>
                          <a:latin typeface="Arial Narrow" panose="020B060602020203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64947009"/>
                  </a:ext>
                </a:extLst>
              </a:tr>
              <a:tr h="94901">
                <a:tc>
                  <a:txBody>
                    <a:bodyPr/>
                    <a:lstStyle/>
                    <a:p>
                      <a:pPr algn="l" fontAlgn="ctr"/>
                      <a:r>
                        <a:rPr lang="en-ZA" sz="1100" b="1" i="0" u="none" strike="noStrike" dirty="0">
                          <a:solidFill>
                            <a:srgbClr val="000000"/>
                          </a:solidFill>
                          <a:effectLst/>
                          <a:latin typeface="Arial Narrow" panose="020B0606020202030204" pitchFamily="34" charset="0"/>
                        </a:rPr>
                        <a:t>Eastern Cape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27 338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14 650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3 193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24 145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11 457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53,59%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78%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459836642"/>
                  </a:ext>
                </a:extLst>
              </a:tr>
              <a:tr h="94901">
                <a:tc>
                  <a:txBody>
                    <a:bodyPr/>
                    <a:lstStyle/>
                    <a:p>
                      <a:pPr algn="l" fontAlgn="b"/>
                      <a:r>
                        <a:rPr lang="en-ZA" sz="1100" b="0" i="0" u="none" strike="noStrike" dirty="0">
                          <a:solidFill>
                            <a:srgbClr val="000000"/>
                          </a:solidFill>
                          <a:effectLst/>
                          <a:latin typeface="Arial Narrow" panose="020B0606020202030204" pitchFamily="34" charset="0"/>
                        </a:rPr>
                        <a:t>No Projects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Ndlambe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19 525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14 650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3 193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16 332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11 457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75,03%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16,35%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58,68%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8697552"/>
                  </a:ext>
                </a:extLst>
              </a:tr>
              <a:tr h="94901">
                <a:tc>
                  <a:txBody>
                    <a:bodyPr/>
                    <a:lstStyle/>
                    <a:p>
                      <a:pPr algn="l" fontAlgn="b"/>
                      <a:r>
                        <a:rPr lang="en-ZA" sz="1100" b="0" i="0" u="none" strike="noStrike" dirty="0">
                          <a:solidFill>
                            <a:srgbClr val="000000"/>
                          </a:solidFill>
                          <a:effectLst/>
                          <a:latin typeface="Arial Narrow" panose="020B0606020202030204" pitchFamily="34" charset="0"/>
                        </a:rPr>
                        <a:t>Covid-19 Projects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Covid-19 Projects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7 813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7 813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8806742"/>
                  </a:ext>
                </a:extLst>
              </a:tr>
              <a:tr h="94901">
                <a:tc>
                  <a:txBody>
                    <a:bodyPr/>
                    <a:lstStyle/>
                    <a:p>
                      <a:pPr algn="l" fontAlgn="b"/>
                      <a:r>
                        <a:rPr lang="en-ZA" sz="1100" b="1" i="0" u="none" strike="noStrike" dirty="0">
                          <a:solidFill>
                            <a:srgbClr val="000000"/>
                          </a:solidFill>
                          <a:effectLst/>
                          <a:latin typeface="Arial Narrow" panose="020B0606020202030204" pitchFamily="34" charset="0"/>
                        </a:rPr>
                        <a:t>Free State Province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55 256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3 732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5 123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50 084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(1 391)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6,75%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-37,28%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527334158"/>
                  </a:ext>
                </a:extLst>
              </a:tr>
              <a:tr h="94901">
                <a:tc>
                  <a:txBody>
                    <a:bodyPr/>
                    <a:lstStyle/>
                    <a:p>
                      <a:pPr algn="l" fontAlgn="b"/>
                      <a:r>
                        <a:rPr lang="en-ZA" sz="1100" b="1" i="0" u="none" strike="noStrike" dirty="0">
                          <a:solidFill>
                            <a:srgbClr val="000000"/>
                          </a:solidFill>
                          <a:effectLst/>
                          <a:latin typeface="Arial Narrow" panose="020B0606020202030204" pitchFamily="34" charset="0"/>
                        </a:rPr>
                        <a:t>Water Services Infrastructure Grant (WSIG)</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15 120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5 123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9 948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(5 123)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228220724"/>
                  </a:ext>
                </a:extLst>
              </a:tr>
              <a:tr h="94901">
                <a:tc>
                  <a:txBody>
                    <a:bodyPr/>
                    <a:lstStyle/>
                    <a:p>
                      <a:pPr algn="l" fontAlgn="b"/>
                      <a:r>
                        <a:rPr lang="en-US" sz="1100" b="0" i="0" u="none" strike="noStrike" dirty="0">
                          <a:solidFill>
                            <a:srgbClr val="000000"/>
                          </a:solidFill>
                          <a:effectLst/>
                          <a:latin typeface="Arial Narrow" panose="020B0606020202030204" pitchFamily="34" charset="0"/>
                        </a:rPr>
                        <a:t>DR-Smithfield 2 Pump &amp; Inst Sen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Mohokare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730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722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8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( 722)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98,90%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-98,90%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100051"/>
                  </a:ext>
                </a:extLst>
              </a:tr>
              <a:tr h="94901">
                <a:tc>
                  <a:txBody>
                    <a:bodyPr/>
                    <a:lstStyle/>
                    <a:p>
                      <a:pPr algn="l" fontAlgn="b"/>
                      <a:r>
                        <a:rPr lang="en-ZA" sz="1100" b="0" i="0" u="none" strike="noStrike" dirty="0">
                          <a:solidFill>
                            <a:srgbClr val="000000"/>
                          </a:solidFill>
                          <a:effectLst/>
                          <a:latin typeface="Arial Narrow" panose="020B0606020202030204" pitchFamily="34" charset="0"/>
                        </a:rPr>
                        <a:t>DR Cornelia boreholes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Mafube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1 500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1 496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ZA" sz="1100" b="0" i="0" u="none" strike="noStrike" dirty="0">
                        <a:solidFill>
                          <a:srgbClr val="000000"/>
                        </a:solidFill>
                        <a:effectLst/>
                        <a:latin typeface="Arial Narrow" panose="020B0606020202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(1 496)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99,73%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4237487"/>
                  </a:ext>
                </a:extLst>
              </a:tr>
              <a:tr h="94901">
                <a:tc>
                  <a:txBody>
                    <a:bodyPr/>
                    <a:lstStyle/>
                    <a:p>
                      <a:pPr algn="l" fontAlgn="b"/>
                      <a:r>
                        <a:rPr lang="en-ZA" sz="1100" b="0" i="0" u="none" strike="noStrike" dirty="0">
                          <a:solidFill>
                            <a:srgbClr val="000000"/>
                          </a:solidFill>
                          <a:effectLst/>
                          <a:latin typeface="Arial Narrow" panose="020B0606020202030204" pitchFamily="34" charset="0"/>
                        </a:rPr>
                        <a:t>DR Viljoenskroon  boreholes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Moqhaka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230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222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( 222)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96,52%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3657409"/>
                  </a:ext>
                </a:extLst>
              </a:tr>
              <a:tr h="94901">
                <a:tc>
                  <a:txBody>
                    <a:bodyPr/>
                    <a:lstStyle/>
                    <a:p>
                      <a:pPr algn="l" fontAlgn="b"/>
                      <a:r>
                        <a:rPr lang="en-ZA" sz="1100" b="0" i="0" u="none" strike="noStrike" dirty="0">
                          <a:solidFill>
                            <a:srgbClr val="000000"/>
                          </a:solidFill>
                          <a:effectLst/>
                          <a:latin typeface="Arial Narrow" panose="020B0606020202030204" pitchFamily="34" charset="0"/>
                        </a:rPr>
                        <a:t>DR-Ngwathe Refurb WTW</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Ngwathe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390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389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ZA" sz="1100" b="0" i="0" u="none" strike="noStrike" dirty="0">
                        <a:solidFill>
                          <a:srgbClr val="000000"/>
                        </a:solidFill>
                        <a:effectLst/>
                        <a:latin typeface="Arial Narrow" panose="020B0606020202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( 389)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99,83%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7592372"/>
                  </a:ext>
                </a:extLst>
              </a:tr>
              <a:tr h="94901">
                <a:tc>
                  <a:txBody>
                    <a:bodyPr/>
                    <a:lstStyle/>
                    <a:p>
                      <a:pPr algn="l" fontAlgn="b"/>
                      <a:r>
                        <a:rPr lang="en-ZA" sz="1100" b="0" i="0" u="none" strike="noStrike" dirty="0">
                          <a:solidFill>
                            <a:srgbClr val="000000"/>
                          </a:solidFill>
                          <a:effectLst/>
                          <a:latin typeface="Arial Narrow" panose="020B0606020202030204" pitchFamily="34" charset="0"/>
                        </a:rPr>
                        <a:t>DR-Qwaqwa Dev &amp; Eqp Boreholes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Maluti-a-Phofung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2 300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2 267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(2 267)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98,57%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9784247"/>
                  </a:ext>
                </a:extLst>
              </a:tr>
              <a:tr h="94901">
                <a:tc>
                  <a:txBody>
                    <a:bodyPr/>
                    <a:lstStyle/>
                    <a:p>
                      <a:pPr algn="l" fontAlgn="b"/>
                      <a:r>
                        <a:rPr lang="en-US" sz="1100" b="0" i="0" u="none" strike="noStrike" dirty="0">
                          <a:solidFill>
                            <a:srgbClr val="000000"/>
                          </a:solidFill>
                          <a:effectLst/>
                          <a:latin typeface="Arial Narrow" panose="020B0606020202030204" pitchFamily="34" charset="0"/>
                        </a:rPr>
                        <a:t>DR-Qwaqwa Rep Valve, Pipeline &amp; Leaks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Maluti-a-Phofung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ZA" sz="1100" b="0" i="0" u="none" strike="noStrike" dirty="0">
                        <a:solidFill>
                          <a:srgbClr val="000000"/>
                        </a:solidFill>
                        <a:effectLst/>
                        <a:latin typeface="Arial Narrow" panose="020B0606020202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( 27)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8040119"/>
                  </a:ext>
                </a:extLst>
              </a:tr>
              <a:tr h="94901">
                <a:tc>
                  <a:txBody>
                    <a:bodyPr/>
                    <a:lstStyle/>
                    <a:p>
                      <a:pPr algn="l" fontAlgn="b"/>
                      <a:r>
                        <a:rPr lang="en-ZA" sz="1100" b="0" i="0" u="none" strike="noStrike" dirty="0">
                          <a:solidFill>
                            <a:srgbClr val="000000"/>
                          </a:solidFill>
                          <a:effectLst/>
                          <a:latin typeface="Arial Narrow" panose="020B0606020202030204" pitchFamily="34" charset="0"/>
                        </a:rPr>
                        <a:t>DR-Qwaqwa : Comet to HaRankopane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Maluti-a-Phofung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4 940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4 940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8060033"/>
                  </a:ext>
                </a:extLst>
              </a:tr>
              <a:tr h="94901">
                <a:tc>
                  <a:txBody>
                    <a:bodyPr/>
                    <a:lstStyle/>
                    <a:p>
                      <a:pPr algn="l" fontAlgn="b"/>
                      <a:r>
                        <a:rPr lang="en-ZA" sz="1100" b="0" i="0" u="none" strike="noStrike" dirty="0">
                          <a:solidFill>
                            <a:srgbClr val="000000"/>
                          </a:solidFill>
                          <a:effectLst/>
                          <a:latin typeface="Arial Narrow" panose="020B0606020202030204" pitchFamily="34" charset="0"/>
                        </a:rPr>
                        <a:t>DR-Windburg/ Brandford EQP Boreholes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Masilonyana Local Municipality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5 000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5 000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9986311"/>
                  </a:ext>
                </a:extLst>
              </a:tr>
              <a:tr h="94901">
                <a:tc>
                  <a:txBody>
                    <a:bodyPr/>
                    <a:lstStyle/>
                    <a:p>
                      <a:pPr algn="l" fontAlgn="b"/>
                      <a:r>
                        <a:rPr lang="en-ZA" sz="1100" b="1" i="0" u="none" strike="noStrike" dirty="0">
                          <a:solidFill>
                            <a:srgbClr val="000000"/>
                          </a:solidFill>
                          <a:effectLst/>
                          <a:latin typeface="Arial Narrow" panose="020B0606020202030204" pitchFamily="34" charset="0"/>
                        </a:rPr>
                        <a:t>Bucket Eradication Programme (BEP)</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100" b="1" i="0" u="none" strike="noStrike" dirty="0">
                          <a:solidFill>
                            <a:srgbClr val="000000"/>
                          </a:solidFill>
                          <a:effectLst/>
                          <a:latin typeface="Arial Narrow" panose="020B060602020203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40 136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3 732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40 136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         3 732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9,30%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100,00%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100" b="1"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609384015"/>
                  </a:ext>
                </a:extLst>
              </a:tr>
              <a:tr h="94901">
                <a:tc>
                  <a:txBody>
                    <a:bodyPr/>
                    <a:lstStyle/>
                    <a:p>
                      <a:pPr algn="l" fontAlgn="b"/>
                      <a:r>
                        <a:rPr lang="en-ZA" sz="1100" b="0" i="0" u="none" strike="noStrike" dirty="0">
                          <a:solidFill>
                            <a:srgbClr val="000000"/>
                          </a:solidFill>
                          <a:effectLst/>
                          <a:latin typeface="Arial Narrow" panose="020B0606020202030204" pitchFamily="34" charset="0"/>
                        </a:rPr>
                        <a:t>Senekal WWTW</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Narrow" panose="020B0606020202030204" pitchFamily="34" charset="0"/>
                        </a:rPr>
                        <a:t>Setsoto Local Municipality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40 136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3 732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40 136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      3 732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0,00%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100" b="0" i="0" u="none" strike="noStrike" dirty="0">
                          <a:solidFill>
                            <a:srgbClr val="000000"/>
                          </a:solidFill>
                          <a:effectLst/>
                          <a:latin typeface="Arial Narrow" panose="020B0606020202030204" pitchFamily="34" charset="0"/>
                        </a:rPr>
                        <a:t>9,30%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0141404"/>
                  </a:ext>
                </a:extLst>
              </a:tr>
            </a:tbl>
          </a:graphicData>
        </a:graphic>
      </p:graphicFrame>
    </p:spTree>
    <p:extLst>
      <p:ext uri="{BB962C8B-B14F-4D97-AF65-F5344CB8AC3E}">
        <p14:creationId xmlns:p14="http://schemas.microsoft.com/office/powerpoint/2010/main" val="15905770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44" y="15810"/>
            <a:ext cx="9016779" cy="617530"/>
          </a:xfrm>
          <a:noFill/>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Gauteng, Mpumalanga and Northern Cape provinces </a:t>
            </a:r>
            <a:br>
              <a:rPr lang="en-US" sz="1800" b="1" dirty="0">
                <a:solidFill>
                  <a:srgbClr val="FFC000"/>
                </a:solidFill>
                <a:ea typeface="ＭＳ Ｐゴシック" charset="0"/>
              </a:rPr>
            </a:br>
            <a:r>
              <a:rPr lang="en-US" sz="1800" b="1" dirty="0">
                <a:solidFill>
                  <a:srgbClr val="FFC000"/>
                </a:solidFill>
                <a:ea typeface="ＭＳ Ｐゴシック" charset="0"/>
              </a:rPr>
              <a:t>Water Services Infrastructure Grant: 6B per project and municipality</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87</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202CA197-F3AF-4950-8013-6AC09F714DF8}"/>
              </a:ext>
            </a:extLst>
          </p:cNvPr>
          <p:cNvGraphicFramePr>
            <a:graphicFrameLocks noGrp="1"/>
          </p:cNvGraphicFramePr>
          <p:nvPr>
            <p:extLst>
              <p:ext uri="{D42A27DB-BD31-4B8C-83A1-F6EECF244321}">
                <p14:modId xmlns:p14="http://schemas.microsoft.com/office/powerpoint/2010/main" val="1085298995"/>
              </p:ext>
            </p:extLst>
          </p:nvPr>
        </p:nvGraphicFramePr>
        <p:xfrm>
          <a:off x="205481" y="741404"/>
          <a:ext cx="8763953" cy="4800600"/>
        </p:xfrm>
        <a:graphic>
          <a:graphicData uri="http://schemas.openxmlformats.org/drawingml/2006/table">
            <a:tbl>
              <a:tblPr/>
              <a:tblGrid>
                <a:gridCol w="2065279">
                  <a:extLst>
                    <a:ext uri="{9D8B030D-6E8A-4147-A177-3AD203B41FA5}">
                      <a16:colId xmlns:a16="http://schemas.microsoft.com/office/drawing/2014/main" val="987300249"/>
                    </a:ext>
                  </a:extLst>
                </a:gridCol>
                <a:gridCol w="1668780">
                  <a:extLst>
                    <a:ext uri="{9D8B030D-6E8A-4147-A177-3AD203B41FA5}">
                      <a16:colId xmlns:a16="http://schemas.microsoft.com/office/drawing/2014/main" val="3147548588"/>
                    </a:ext>
                  </a:extLst>
                </a:gridCol>
                <a:gridCol w="614721">
                  <a:extLst>
                    <a:ext uri="{9D8B030D-6E8A-4147-A177-3AD203B41FA5}">
                      <a16:colId xmlns:a16="http://schemas.microsoft.com/office/drawing/2014/main" val="4099814035"/>
                    </a:ext>
                  </a:extLst>
                </a:gridCol>
                <a:gridCol w="605842">
                  <a:extLst>
                    <a:ext uri="{9D8B030D-6E8A-4147-A177-3AD203B41FA5}">
                      <a16:colId xmlns:a16="http://schemas.microsoft.com/office/drawing/2014/main" val="2279632118"/>
                    </a:ext>
                  </a:extLst>
                </a:gridCol>
                <a:gridCol w="655637">
                  <a:extLst>
                    <a:ext uri="{9D8B030D-6E8A-4147-A177-3AD203B41FA5}">
                      <a16:colId xmlns:a16="http://schemas.microsoft.com/office/drawing/2014/main" val="2123939678"/>
                    </a:ext>
                  </a:extLst>
                </a:gridCol>
                <a:gridCol w="705432">
                  <a:extLst>
                    <a:ext uri="{9D8B030D-6E8A-4147-A177-3AD203B41FA5}">
                      <a16:colId xmlns:a16="http://schemas.microsoft.com/office/drawing/2014/main" val="1124814340"/>
                    </a:ext>
                  </a:extLst>
                </a:gridCol>
                <a:gridCol w="688833">
                  <a:extLst>
                    <a:ext uri="{9D8B030D-6E8A-4147-A177-3AD203B41FA5}">
                      <a16:colId xmlns:a16="http://schemas.microsoft.com/office/drawing/2014/main" val="3355651599"/>
                    </a:ext>
                  </a:extLst>
                </a:gridCol>
                <a:gridCol w="564345">
                  <a:extLst>
                    <a:ext uri="{9D8B030D-6E8A-4147-A177-3AD203B41FA5}">
                      <a16:colId xmlns:a16="http://schemas.microsoft.com/office/drawing/2014/main" val="1136989544"/>
                    </a:ext>
                  </a:extLst>
                </a:gridCol>
                <a:gridCol w="630739">
                  <a:extLst>
                    <a:ext uri="{9D8B030D-6E8A-4147-A177-3AD203B41FA5}">
                      <a16:colId xmlns:a16="http://schemas.microsoft.com/office/drawing/2014/main" val="105409030"/>
                    </a:ext>
                  </a:extLst>
                </a:gridCol>
                <a:gridCol w="564345">
                  <a:extLst>
                    <a:ext uri="{9D8B030D-6E8A-4147-A177-3AD203B41FA5}">
                      <a16:colId xmlns:a16="http://schemas.microsoft.com/office/drawing/2014/main" val="2728373337"/>
                    </a:ext>
                  </a:extLst>
                </a:gridCol>
              </a:tblGrid>
              <a:tr h="453872">
                <a:tc>
                  <a:txBody>
                    <a:bodyPr/>
                    <a:lstStyle/>
                    <a:p>
                      <a:pPr algn="ctr" fontAlgn="ctr"/>
                      <a:r>
                        <a:rPr lang="en-ZA" sz="1050" b="1" i="0" u="none" strike="noStrike" dirty="0">
                          <a:solidFill>
                            <a:srgbClr val="000000"/>
                          </a:solidFill>
                          <a:effectLst/>
                          <a:latin typeface="Arial Narrow" panose="020B0606020202030204" pitchFamily="34" charset="0"/>
                        </a:rPr>
                        <a:t>Project 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US" sz="1050" b="1" i="0" u="none" strike="noStrike" dirty="0">
                          <a:solidFill>
                            <a:srgbClr val="000000"/>
                          </a:solidFill>
                          <a:effectLst/>
                          <a:latin typeface="Arial Narrow" panose="020B0606020202030204" pitchFamily="34" charset="0"/>
                        </a:rPr>
                        <a:t>Beneiftting Municipality/ Water Services Authority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b"/>
                      <a:r>
                        <a:rPr lang="en-ZA" sz="1050" b="1" i="0" u="none" strike="noStrike" dirty="0">
                          <a:solidFill>
                            <a:srgbClr val="000000"/>
                          </a:solidFill>
                          <a:effectLst/>
                          <a:latin typeface="Arial Narrow" panose="020B0606020202030204" pitchFamily="34" charset="0"/>
                        </a:rPr>
                        <a:t> Total revised allocation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050" b="1" i="0" u="none" strike="noStrike" dirty="0">
                          <a:solidFill>
                            <a:srgbClr val="000000"/>
                          </a:solidFill>
                          <a:effectLst/>
                          <a:latin typeface="Arial Narrow" panose="020B0606020202030204" pitchFamily="34" charset="0"/>
                        </a:rPr>
                        <a:t> Year to date cumulative cashflow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050" b="1" i="0" u="none" strike="noStrike" dirty="0">
                          <a:solidFill>
                            <a:srgbClr val="000000"/>
                          </a:solidFill>
                          <a:effectLst/>
                          <a:latin typeface="Arial Narrow" panose="020B0606020202030204" pitchFamily="34" charset="0"/>
                        </a:rPr>
                        <a:t> Year to date cumulative actual spending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 Available Budget/ Variance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050" b="1" i="0" u="none" strike="noStrike" dirty="0">
                          <a:solidFill>
                            <a:srgbClr val="000000"/>
                          </a:solidFill>
                          <a:effectLst/>
                          <a:latin typeface="Arial Narrow" panose="020B0606020202030204" pitchFamily="34" charset="0"/>
                        </a:rPr>
                        <a:t> Variance - Drawings and actual expenditure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 Projected spending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050" b="1" i="0" u="none" strike="noStrike" dirty="0">
                          <a:solidFill>
                            <a:srgbClr val="000000"/>
                          </a:solidFill>
                          <a:effectLst/>
                          <a:latin typeface="Arial Narrow" panose="020B0606020202030204" pitchFamily="34" charset="0"/>
                        </a:rPr>
                        <a:t>Expenditure as % of revised allocation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US" sz="1050" b="1" i="0" u="none" strike="noStrike" dirty="0">
                          <a:solidFill>
                            <a:srgbClr val="000000"/>
                          </a:solidFill>
                          <a:effectLst/>
                          <a:latin typeface="Arial Narrow" panose="020B0606020202030204" pitchFamily="34" charset="0"/>
                        </a:rPr>
                        <a:t>Variance - Drawings and actual expenditure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236616132"/>
                  </a:ext>
                </a:extLst>
              </a:tr>
              <a:tr h="94901">
                <a:tc>
                  <a:txBody>
                    <a:bodyPr/>
                    <a:lstStyle/>
                    <a:p>
                      <a:pPr algn="ctr" fontAlgn="ctr"/>
                      <a:r>
                        <a:rPr lang="en-ZA" sz="105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ctr"/>
                      <a:r>
                        <a:rPr lang="en-ZA" sz="105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ctr" fontAlgn="t"/>
                      <a:r>
                        <a:rPr lang="en-ZA" sz="1050" b="1" i="0" u="none" strike="noStrike" dirty="0">
                          <a:solidFill>
                            <a:srgbClr val="000000"/>
                          </a:solidFill>
                          <a:effectLst/>
                          <a:latin typeface="Arial Narrow" panose="020B0606020202030204" pitchFamily="34" charset="0"/>
                        </a:rPr>
                        <a:t> R'000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 %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b"/>
                      <a:r>
                        <a:rPr lang="en-ZA" sz="1050" b="1" i="0" u="none" strike="noStrike" dirty="0">
                          <a:solidFill>
                            <a:srgbClr val="000000"/>
                          </a:solidFill>
                          <a:effectLst/>
                          <a:latin typeface="Arial Narrow" panose="020B0606020202030204"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364947009"/>
                  </a:ext>
                </a:extLst>
              </a:tr>
              <a:tr h="94901">
                <a:tc>
                  <a:txBody>
                    <a:bodyPr/>
                    <a:lstStyle/>
                    <a:p>
                      <a:pPr algn="l" fontAlgn="b"/>
                      <a:r>
                        <a:rPr lang="en-ZA" sz="1050" b="1" i="0" u="none" strike="noStrike" dirty="0">
                          <a:solidFill>
                            <a:srgbClr val="000000"/>
                          </a:solidFill>
                          <a:effectLst/>
                          <a:latin typeface="Arial Narrow" panose="020B0606020202030204" pitchFamily="34" charset="0"/>
                        </a:rPr>
                        <a:t>Gauteng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41 384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2 041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39 343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(2 041)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221829587"/>
                  </a:ext>
                </a:extLst>
              </a:tr>
              <a:tr h="94901">
                <a:tc>
                  <a:txBody>
                    <a:bodyPr/>
                    <a:lstStyle/>
                    <a:p>
                      <a:pPr algn="l" fontAlgn="b"/>
                      <a:r>
                        <a:rPr lang="en-ZA" sz="1050" b="0" i="0" u="none" strike="noStrike" dirty="0">
                          <a:solidFill>
                            <a:srgbClr val="000000"/>
                          </a:solidFill>
                          <a:effectLst/>
                          <a:latin typeface="Arial Narrow" panose="020B0606020202030204" pitchFamily="34" charset="0"/>
                        </a:rPr>
                        <a:t>Covid-19 Projects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Emfuleni Local Municipallity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41 384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2 041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39 343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(2 041)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4,93%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-4,93%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0297089"/>
                  </a:ext>
                </a:extLst>
              </a:tr>
              <a:tr h="94901">
                <a:tc>
                  <a:txBody>
                    <a:bodyPr/>
                    <a:lstStyle/>
                    <a:p>
                      <a:pPr algn="l" fontAlgn="b"/>
                      <a:r>
                        <a:rPr lang="en-ZA" sz="1050" b="1" i="0" u="none" strike="noStrike" dirty="0">
                          <a:solidFill>
                            <a:srgbClr val="000000"/>
                          </a:solidFill>
                          <a:effectLst/>
                          <a:latin typeface="Arial Narrow" panose="020B0606020202030204" pitchFamily="34" charset="0"/>
                        </a:rPr>
                        <a:t>Limpopo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247 691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50 892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6 012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241 679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44 880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20,55%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2,43%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616101430"/>
                  </a:ext>
                </a:extLst>
              </a:tr>
              <a:tr h="94901">
                <a:tc>
                  <a:txBody>
                    <a:bodyPr/>
                    <a:lstStyle/>
                    <a:p>
                      <a:pPr algn="l" fontAlgn="b"/>
                      <a:r>
                        <a:rPr lang="en-ZA" sz="1050" b="0" i="0" u="none" strike="noStrike" dirty="0">
                          <a:solidFill>
                            <a:srgbClr val="000000"/>
                          </a:solidFill>
                          <a:effectLst/>
                          <a:latin typeface="Arial Narrow" panose="020B0606020202030204" pitchFamily="34" charset="0"/>
                        </a:rPr>
                        <a:t>CVD-Mopani DM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Mopani District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40 425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11 400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507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39 918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10 893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28,20%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1,25%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26,95%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114069"/>
                  </a:ext>
                </a:extLst>
              </a:tr>
              <a:tr h="94901">
                <a:tc>
                  <a:txBody>
                    <a:bodyPr/>
                    <a:lstStyle/>
                    <a:p>
                      <a:pPr algn="l" fontAlgn="b"/>
                      <a:r>
                        <a:rPr lang="en-ZA" sz="1050" b="0" i="0" u="none" strike="noStrike" dirty="0">
                          <a:solidFill>
                            <a:srgbClr val="000000"/>
                          </a:solidFill>
                          <a:effectLst/>
                          <a:latin typeface="Arial Narrow" panose="020B0606020202030204" pitchFamily="34" charset="0"/>
                        </a:rPr>
                        <a:t>Thabazimbi Development of BWSS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Thabazimbi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49 499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7 000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1 322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48 177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5 678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14,14%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2,67%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11,47%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3789731"/>
                  </a:ext>
                </a:extLst>
              </a:tr>
              <a:tr h="94901">
                <a:tc>
                  <a:txBody>
                    <a:bodyPr/>
                    <a:lstStyle/>
                    <a:p>
                      <a:pPr algn="l" fontAlgn="b"/>
                      <a:r>
                        <a:rPr lang="en-US" sz="1050" b="0" i="0" u="none" strike="noStrike" dirty="0">
                          <a:solidFill>
                            <a:srgbClr val="000000"/>
                          </a:solidFill>
                          <a:effectLst/>
                          <a:latin typeface="Arial Narrow" panose="020B0606020202030204" pitchFamily="34" charset="0"/>
                        </a:rPr>
                        <a:t>Lephalale dev of W&amp;S Sup Serv</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Lephalale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61 200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17 000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3 904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57 296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13 096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27,78%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6,38%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21,40%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8654756"/>
                  </a:ext>
                </a:extLst>
              </a:tr>
              <a:tr h="94901">
                <a:tc>
                  <a:txBody>
                    <a:bodyPr/>
                    <a:lstStyle/>
                    <a:p>
                      <a:pPr algn="l" fontAlgn="b"/>
                      <a:r>
                        <a:rPr lang="en-ZA" sz="1050" b="0" i="0" u="none" strike="noStrike" dirty="0">
                          <a:solidFill>
                            <a:srgbClr val="000000"/>
                          </a:solidFill>
                          <a:effectLst/>
                          <a:latin typeface="Arial Narrow" panose="020B0606020202030204" pitchFamily="34" charset="0"/>
                        </a:rPr>
                        <a:t>Modimolle WTWSS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Modimolle-Mookgopong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49 499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2 500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279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49 220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2 221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5,05%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0,56%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4,49%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049931"/>
                  </a:ext>
                </a:extLst>
              </a:tr>
              <a:tr h="94901">
                <a:tc>
                  <a:txBody>
                    <a:bodyPr/>
                    <a:lstStyle/>
                    <a:p>
                      <a:pPr algn="l" fontAlgn="b"/>
                      <a:r>
                        <a:rPr lang="en-ZA" sz="1050" b="0" i="0" u="none" strike="noStrike" dirty="0">
                          <a:solidFill>
                            <a:srgbClr val="000000"/>
                          </a:solidFill>
                          <a:effectLst/>
                          <a:latin typeface="Arial Narrow" panose="020B0606020202030204" pitchFamily="34" charset="0"/>
                        </a:rPr>
                        <a:t>Sekhukhune WTSS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Sekhukhune District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47 068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12 992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47 068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12 992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27,60%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27,60%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5189778"/>
                  </a:ext>
                </a:extLst>
              </a:tr>
              <a:tr h="94901">
                <a:tc>
                  <a:txBody>
                    <a:bodyPr/>
                    <a:lstStyle/>
                    <a:p>
                      <a:pPr algn="l" fontAlgn="b"/>
                      <a:r>
                        <a:rPr lang="en-ZA" sz="1050" b="1" i="0" u="none" strike="noStrike" dirty="0">
                          <a:solidFill>
                            <a:srgbClr val="000000"/>
                          </a:solidFill>
                          <a:effectLst/>
                          <a:latin typeface="Arial Narrow" panose="020B0606020202030204" pitchFamily="34" charset="0"/>
                        </a:rPr>
                        <a:t>Mpumalanga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127 575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27 782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18 796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108 779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8 986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21,78%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14,73%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1933021125"/>
                  </a:ext>
                </a:extLst>
              </a:tr>
              <a:tr h="118625">
                <a:tc>
                  <a:txBody>
                    <a:bodyPr/>
                    <a:lstStyle/>
                    <a:p>
                      <a:pPr algn="l" fontAlgn="b"/>
                      <a:r>
                        <a:rPr lang="en-ZA" sz="1050" b="0" i="0" u="none" strike="noStrike" dirty="0">
                          <a:solidFill>
                            <a:srgbClr val="000000"/>
                          </a:solidFill>
                          <a:effectLst/>
                          <a:latin typeface="Arial Narrow" panose="020B0606020202030204" pitchFamily="34" charset="0"/>
                        </a:rPr>
                        <a:t>Rooikoppen Sewer Upgrade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Lekwa Local Municipallity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82 013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18 682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15 068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66 945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3 614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22,78%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18,37%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4,41%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547355"/>
                  </a:ext>
                </a:extLst>
              </a:tr>
              <a:tr h="118625">
                <a:tc>
                  <a:txBody>
                    <a:bodyPr/>
                    <a:lstStyle/>
                    <a:p>
                      <a:pPr algn="l" fontAlgn="b"/>
                      <a:r>
                        <a:rPr lang="en-ZA" sz="1050" b="0" i="0" u="none" strike="noStrike" dirty="0">
                          <a:solidFill>
                            <a:srgbClr val="000000"/>
                          </a:solidFill>
                          <a:effectLst/>
                          <a:latin typeface="Arial Narrow" panose="020B0606020202030204" pitchFamily="34" charset="0"/>
                        </a:rPr>
                        <a:t>Delmas WWTW Upgrade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Victor Khanye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45 563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9 100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3 728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41 835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5 372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19,97%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8,18%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11,79%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059977"/>
                  </a:ext>
                </a:extLst>
              </a:tr>
              <a:tr h="94901">
                <a:tc>
                  <a:txBody>
                    <a:bodyPr/>
                    <a:lstStyle/>
                    <a:p>
                      <a:pPr algn="l" fontAlgn="b"/>
                      <a:r>
                        <a:rPr lang="en-ZA" sz="1050" b="1" i="0" u="none" strike="noStrike" dirty="0">
                          <a:solidFill>
                            <a:srgbClr val="000000"/>
                          </a:solidFill>
                          <a:effectLst/>
                          <a:latin typeface="Arial Narrow" panose="020B0606020202030204" pitchFamily="34" charset="0"/>
                        </a:rPr>
                        <a:t>Northern Cape Province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85 045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4 500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16 254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47 959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(11 754)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5,29%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-261,20%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746770264"/>
                  </a:ext>
                </a:extLst>
              </a:tr>
              <a:tr h="94901">
                <a:tc>
                  <a:txBody>
                    <a:bodyPr/>
                    <a:lstStyle/>
                    <a:p>
                      <a:pPr algn="l" fontAlgn="b"/>
                      <a:r>
                        <a:rPr lang="en-ZA" sz="1050" b="1" i="0" u="none" strike="noStrike" dirty="0">
                          <a:solidFill>
                            <a:srgbClr val="000000"/>
                          </a:solidFill>
                          <a:effectLst/>
                          <a:latin typeface="Arial Narrow" panose="020B0606020202030204" pitchFamily="34" charset="0"/>
                        </a:rPr>
                        <a:t>Water Services Infrastructure Grant (WSIG)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37 994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16 254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908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(16 254)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42,78%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722808848"/>
                  </a:ext>
                </a:extLst>
              </a:tr>
              <a:tr h="94901">
                <a:tc>
                  <a:txBody>
                    <a:bodyPr/>
                    <a:lstStyle/>
                    <a:p>
                      <a:pPr algn="l" fontAlgn="b"/>
                      <a:r>
                        <a:rPr lang="en-ZA" sz="1050" b="0" i="0" u="none" strike="noStrike" dirty="0">
                          <a:solidFill>
                            <a:srgbClr val="000000"/>
                          </a:solidFill>
                          <a:effectLst/>
                          <a:latin typeface="Arial Narrow" panose="020B0606020202030204" pitchFamily="34" charset="0"/>
                        </a:rPr>
                        <a:t>Covid- Sol Plaatje LM Sust Wat Supp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Sol Plaatjie Local Municipallity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3 771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ZA" sz="105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2717287"/>
                  </a:ext>
                </a:extLst>
              </a:tr>
              <a:tr h="94901">
                <a:tc>
                  <a:txBody>
                    <a:bodyPr/>
                    <a:lstStyle/>
                    <a:p>
                      <a:pPr algn="l" fontAlgn="b"/>
                      <a:r>
                        <a:rPr lang="en-US" sz="1050" b="0" i="0" u="none" strike="noStrike" dirty="0">
                          <a:solidFill>
                            <a:srgbClr val="000000"/>
                          </a:solidFill>
                          <a:effectLst/>
                          <a:latin typeface="Arial Narrow" panose="020B0606020202030204" pitchFamily="34" charset="0"/>
                        </a:rPr>
                        <a:t>Covid- Siyancuma LM Sust Wat Supp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Siyancuma  Local Municipallity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17 061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ZA" sz="1050" b="0" i="0" u="none" strike="noStrike" dirty="0">
                        <a:solidFill>
                          <a:srgbClr val="000000"/>
                        </a:solidFill>
                        <a:effectLst/>
                        <a:latin typeface="Arial Narrow" panose="020B0606020202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021339"/>
                  </a:ext>
                </a:extLst>
              </a:tr>
              <a:tr h="94901">
                <a:tc>
                  <a:txBody>
                    <a:bodyPr/>
                    <a:lstStyle/>
                    <a:p>
                      <a:pPr algn="l" fontAlgn="b"/>
                      <a:r>
                        <a:rPr lang="en-ZA" sz="1050" b="0" i="0" u="none" strike="noStrike" dirty="0">
                          <a:solidFill>
                            <a:srgbClr val="000000"/>
                          </a:solidFill>
                          <a:effectLst/>
                          <a:latin typeface="Arial Narrow" panose="020B0606020202030204" pitchFamily="34" charset="0"/>
                        </a:rPr>
                        <a:t>No Projects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Dikgatlong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17 162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16 254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908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(16 254)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94,71%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-94,71%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663750"/>
                  </a:ext>
                </a:extLst>
              </a:tr>
              <a:tr h="94901">
                <a:tc>
                  <a:txBody>
                    <a:bodyPr/>
                    <a:lstStyle/>
                    <a:p>
                      <a:pPr algn="l" fontAlgn="b"/>
                      <a:r>
                        <a:rPr lang="en-ZA" sz="1050" b="1" i="0" u="none" strike="noStrike" dirty="0">
                          <a:solidFill>
                            <a:srgbClr val="000000"/>
                          </a:solidFill>
                          <a:effectLst/>
                          <a:latin typeface="Arial Narrow" panose="020B0606020202030204" pitchFamily="34" charset="0"/>
                        </a:rPr>
                        <a:t>Bucket Eradication Programme (BEP)</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47 051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4 500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47 051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l" fontAlgn="ctr"/>
                      <a:r>
                        <a:rPr lang="en-ZA" sz="1050" b="1" i="0" u="none" strike="noStrike" dirty="0">
                          <a:solidFill>
                            <a:srgbClr val="000000"/>
                          </a:solidFill>
                          <a:effectLst/>
                          <a:latin typeface="Arial Narrow" panose="020B0606020202030204" pitchFamily="34" charset="0"/>
                        </a:rPr>
                        <a:t>          4 500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9,56%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tc>
                  <a:txBody>
                    <a:bodyPr/>
                    <a:lstStyle/>
                    <a:p>
                      <a:pPr algn="r" fontAlgn="ctr"/>
                      <a:r>
                        <a:rPr lang="en-ZA" sz="1050" b="1"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4BC"/>
                    </a:solidFill>
                  </a:tcPr>
                </a:tc>
                <a:extLst>
                  <a:ext uri="{0D108BD9-81ED-4DB2-BD59-A6C34878D82A}">
                    <a16:rowId xmlns:a16="http://schemas.microsoft.com/office/drawing/2014/main" val="2811031009"/>
                  </a:ext>
                </a:extLst>
              </a:tr>
              <a:tr h="94901">
                <a:tc>
                  <a:txBody>
                    <a:bodyPr/>
                    <a:lstStyle/>
                    <a:p>
                      <a:pPr algn="l" fontAlgn="b"/>
                      <a:r>
                        <a:rPr lang="en-ZA" sz="1050" b="0" i="0" u="none" strike="noStrike" dirty="0">
                          <a:solidFill>
                            <a:srgbClr val="000000"/>
                          </a:solidFill>
                          <a:effectLst/>
                          <a:latin typeface="Arial Narrow" panose="020B0606020202030204" pitchFamily="34" charset="0"/>
                        </a:rPr>
                        <a:t>Campbell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Siyancuma  Local Municipallity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35 464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35 464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2553335"/>
                  </a:ext>
                </a:extLst>
              </a:tr>
              <a:tr h="94901">
                <a:tc>
                  <a:txBody>
                    <a:bodyPr/>
                    <a:lstStyle/>
                    <a:p>
                      <a:pPr algn="l" fontAlgn="b"/>
                      <a:r>
                        <a:rPr lang="en-ZA" sz="1050" b="0" i="0" u="none" strike="noStrike" dirty="0">
                          <a:solidFill>
                            <a:srgbClr val="000000"/>
                          </a:solidFill>
                          <a:effectLst/>
                          <a:latin typeface="Arial Narrow" panose="020B0606020202030204" pitchFamily="34" charset="0"/>
                        </a:rPr>
                        <a:t>Motswedimosa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Sol Plaatjie Local Municipallity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ct val="200000"/>
                        </a:lnSpc>
                      </a:pPr>
                      <a:r>
                        <a:rPr lang="en-ZA" sz="1050" b="0" i="0" u="none" strike="noStrike" dirty="0">
                          <a:solidFill>
                            <a:srgbClr val="000000"/>
                          </a:solidFill>
                          <a:effectLst/>
                          <a:latin typeface="Arial Narrow" panose="020B0606020202030204" pitchFamily="34" charset="0"/>
                        </a:rPr>
                        <a:t> 1 520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1 520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1 000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ct val="200000"/>
                        </a:lnSpc>
                      </a:pPr>
                      <a:r>
                        <a:rPr lang="en-ZA" sz="1050" b="0" i="0" u="none" strike="noStrike" dirty="0">
                          <a:solidFill>
                            <a:srgbClr val="000000"/>
                          </a:solidFill>
                          <a:effectLst/>
                          <a:latin typeface="Arial Narrow" panose="020B0606020202030204" pitchFamily="34" charset="0"/>
                        </a:rPr>
                        <a:t>65,79%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ct val="200000"/>
                        </a:lnSpc>
                      </a:pP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ct val="200000"/>
                        </a:lnSpc>
                      </a:pPr>
                      <a:r>
                        <a:rPr lang="en-ZA" sz="1050" b="0" i="0" u="none" strike="noStrike" dirty="0">
                          <a:solidFill>
                            <a:srgbClr val="000000"/>
                          </a:solidFill>
                          <a:effectLst/>
                          <a:latin typeface="Arial Narrow" panose="020B0606020202030204" pitchFamily="34" charset="0"/>
                        </a:rPr>
                        <a:t>65,79%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1133404"/>
                  </a:ext>
                </a:extLst>
              </a:tr>
              <a:tr h="94901">
                <a:tc>
                  <a:txBody>
                    <a:bodyPr/>
                    <a:lstStyle/>
                    <a:p>
                      <a:pPr algn="l" fontAlgn="b"/>
                      <a:r>
                        <a:rPr lang="en-ZA" sz="1050" b="0" i="0" u="none" strike="noStrike" dirty="0">
                          <a:solidFill>
                            <a:srgbClr val="000000"/>
                          </a:solidFill>
                          <a:effectLst/>
                          <a:latin typeface="Arial Narrow" panose="020B0606020202030204" pitchFamily="34" charset="0"/>
                        </a:rPr>
                        <a:t>Postdene/ Maranteng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Tsantsabane Local Municipality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ct val="200000"/>
                        </a:lnSpc>
                      </a:pPr>
                      <a:r>
                        <a:rPr lang="en-ZA" sz="1050" b="0" i="0" u="none" strike="noStrike" dirty="0">
                          <a:solidFill>
                            <a:srgbClr val="000000"/>
                          </a:solidFill>
                          <a:effectLst/>
                          <a:latin typeface="Arial Narrow" panose="020B0606020202030204" pitchFamily="34" charset="0"/>
                        </a:rPr>
                        <a:t>10 067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3 500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10 067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ZA" sz="1050" b="0" i="0" u="none" strike="noStrike" dirty="0">
                          <a:solidFill>
                            <a:srgbClr val="000000"/>
                          </a:solidFill>
                          <a:effectLst/>
                          <a:latin typeface="Arial Narrow" panose="020B0606020202030204" pitchFamily="34" charset="0"/>
                        </a:rPr>
                        <a:t>                       3 500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ct val="200000"/>
                        </a:lnSpc>
                      </a:pPr>
                      <a:r>
                        <a:rPr lang="en-ZA" sz="1050" b="0" i="0" u="none" strike="noStrike" dirty="0">
                          <a:solidFill>
                            <a:srgbClr val="000000"/>
                          </a:solidFill>
                          <a:effectLst/>
                          <a:latin typeface="Arial Narrow" panose="020B0606020202030204" pitchFamily="34" charset="0"/>
                        </a:rPr>
                        <a:t>34,77%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ct val="200000"/>
                        </a:lnSpc>
                      </a:pPr>
                      <a:r>
                        <a:rPr lang="en-ZA" sz="1050" b="0" i="0" u="none" strike="noStrike" dirty="0">
                          <a:solidFill>
                            <a:srgbClr val="000000"/>
                          </a:solidFill>
                          <a:effectLst/>
                          <a:latin typeface="Arial Narrow" panose="020B0606020202030204" pitchFamily="34" charset="0"/>
                        </a:rPr>
                        <a:t>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lnSpc>
                          <a:spcPct val="200000"/>
                        </a:lnSpc>
                      </a:pPr>
                      <a:r>
                        <a:rPr lang="en-ZA" sz="1050" b="0" i="0" u="none" strike="noStrike" dirty="0">
                          <a:solidFill>
                            <a:srgbClr val="000000"/>
                          </a:solidFill>
                          <a:effectLst/>
                          <a:latin typeface="Arial Narrow" panose="020B0606020202030204" pitchFamily="34" charset="0"/>
                        </a:rPr>
                        <a:t>34,77%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8737199"/>
                  </a:ext>
                </a:extLst>
              </a:tr>
            </a:tbl>
          </a:graphicData>
        </a:graphic>
      </p:graphicFrame>
    </p:spTree>
    <p:extLst>
      <p:ext uri="{BB962C8B-B14F-4D97-AF65-F5344CB8AC3E}">
        <p14:creationId xmlns:p14="http://schemas.microsoft.com/office/powerpoint/2010/main" val="19066855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44" y="7628"/>
            <a:ext cx="9016779" cy="617530"/>
          </a:xfrm>
          <a:noFill/>
          <a:ln>
            <a:noFill/>
          </a:ln>
        </p:spPr>
        <p:style>
          <a:lnRef idx="2">
            <a:schemeClr val="dk1"/>
          </a:lnRef>
          <a:fillRef idx="1">
            <a:schemeClr val="lt1"/>
          </a:fillRef>
          <a:effectRef idx="0">
            <a:schemeClr val="dk1"/>
          </a:effectRef>
          <a:fontRef idx="minor">
            <a:schemeClr val="dk1"/>
          </a:fontRef>
        </p:style>
        <p:txBody>
          <a:bodyPr/>
          <a:lstStyle/>
          <a:p>
            <a:r>
              <a:rPr lang="en-US" sz="1800" b="1" dirty="0">
                <a:solidFill>
                  <a:srgbClr val="FFC000"/>
                </a:solidFill>
                <a:ea typeface="ＭＳ Ｐゴシック" charset="0"/>
              </a:rPr>
              <a:t>North West province</a:t>
            </a:r>
            <a:br>
              <a:rPr lang="en-US" sz="1800" b="1" dirty="0">
                <a:solidFill>
                  <a:srgbClr val="FFC000"/>
                </a:solidFill>
                <a:ea typeface="ＭＳ Ｐゴシック" charset="0"/>
              </a:rPr>
            </a:br>
            <a:r>
              <a:rPr lang="en-US" sz="1800" b="1" dirty="0">
                <a:solidFill>
                  <a:srgbClr val="FFC000"/>
                </a:solidFill>
                <a:ea typeface="ＭＳ Ｐゴシック" charset="0"/>
              </a:rPr>
              <a:t>Water Services Infrastructure Grant: 6B per project and municipality</a:t>
            </a:r>
            <a:endParaRPr lang="en-ZA" sz="1800" dirty="0">
              <a:solidFill>
                <a:srgbClr val="FFC000"/>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6B949B-FF25-4512-A6F3-1B8E765DDD27}" type="slidenum">
              <a:rPr kumimoji="0" lang="en-US" altLang="en-US" sz="14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88</a:t>
            </a:fld>
            <a:endPar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aphicFrame>
        <p:nvGraphicFramePr>
          <p:cNvPr id="5" name="Table 4">
            <a:extLst>
              <a:ext uri="{FF2B5EF4-FFF2-40B4-BE49-F238E27FC236}">
                <a16:creationId xmlns:a16="http://schemas.microsoft.com/office/drawing/2014/main" id="{202CA197-F3AF-4950-8013-6AC09F714DF8}"/>
              </a:ext>
            </a:extLst>
          </p:cNvPr>
          <p:cNvGraphicFramePr>
            <a:graphicFrameLocks noGrp="1"/>
          </p:cNvGraphicFramePr>
          <p:nvPr>
            <p:extLst>
              <p:ext uri="{D42A27DB-BD31-4B8C-83A1-F6EECF244321}">
                <p14:modId xmlns:p14="http://schemas.microsoft.com/office/powerpoint/2010/main" val="85925322"/>
              </p:ext>
            </p:extLst>
          </p:nvPr>
        </p:nvGraphicFramePr>
        <p:xfrm>
          <a:off x="205481" y="741404"/>
          <a:ext cx="8763953" cy="3474720"/>
        </p:xfrm>
        <a:graphic>
          <a:graphicData uri="http://schemas.openxmlformats.org/drawingml/2006/table">
            <a:tbl>
              <a:tblPr/>
              <a:tblGrid>
                <a:gridCol w="1790959">
                  <a:extLst>
                    <a:ext uri="{9D8B030D-6E8A-4147-A177-3AD203B41FA5}">
                      <a16:colId xmlns:a16="http://schemas.microsoft.com/office/drawing/2014/main" val="987300249"/>
                    </a:ext>
                  </a:extLst>
                </a:gridCol>
                <a:gridCol w="1630680">
                  <a:extLst>
                    <a:ext uri="{9D8B030D-6E8A-4147-A177-3AD203B41FA5}">
                      <a16:colId xmlns:a16="http://schemas.microsoft.com/office/drawing/2014/main" val="3147548588"/>
                    </a:ext>
                  </a:extLst>
                </a:gridCol>
                <a:gridCol w="927141">
                  <a:extLst>
                    <a:ext uri="{9D8B030D-6E8A-4147-A177-3AD203B41FA5}">
                      <a16:colId xmlns:a16="http://schemas.microsoft.com/office/drawing/2014/main" val="4099814035"/>
                    </a:ext>
                  </a:extLst>
                </a:gridCol>
                <a:gridCol w="605842">
                  <a:extLst>
                    <a:ext uri="{9D8B030D-6E8A-4147-A177-3AD203B41FA5}">
                      <a16:colId xmlns:a16="http://schemas.microsoft.com/office/drawing/2014/main" val="2279632118"/>
                    </a:ext>
                  </a:extLst>
                </a:gridCol>
                <a:gridCol w="655637">
                  <a:extLst>
                    <a:ext uri="{9D8B030D-6E8A-4147-A177-3AD203B41FA5}">
                      <a16:colId xmlns:a16="http://schemas.microsoft.com/office/drawing/2014/main" val="2123939678"/>
                    </a:ext>
                  </a:extLst>
                </a:gridCol>
                <a:gridCol w="705432">
                  <a:extLst>
                    <a:ext uri="{9D8B030D-6E8A-4147-A177-3AD203B41FA5}">
                      <a16:colId xmlns:a16="http://schemas.microsoft.com/office/drawing/2014/main" val="1124814340"/>
                    </a:ext>
                  </a:extLst>
                </a:gridCol>
                <a:gridCol w="688833">
                  <a:extLst>
                    <a:ext uri="{9D8B030D-6E8A-4147-A177-3AD203B41FA5}">
                      <a16:colId xmlns:a16="http://schemas.microsoft.com/office/drawing/2014/main" val="3355651599"/>
                    </a:ext>
                  </a:extLst>
                </a:gridCol>
                <a:gridCol w="564345">
                  <a:extLst>
                    <a:ext uri="{9D8B030D-6E8A-4147-A177-3AD203B41FA5}">
                      <a16:colId xmlns:a16="http://schemas.microsoft.com/office/drawing/2014/main" val="1136989544"/>
                    </a:ext>
                  </a:extLst>
                </a:gridCol>
                <a:gridCol w="630739">
                  <a:extLst>
                    <a:ext uri="{9D8B030D-6E8A-4147-A177-3AD203B41FA5}">
                      <a16:colId xmlns:a16="http://schemas.microsoft.com/office/drawing/2014/main" val="105409030"/>
                    </a:ext>
                  </a:extLst>
                </a:gridCol>
                <a:gridCol w="564345">
                  <a:extLst>
                    <a:ext uri="{9D8B030D-6E8A-4147-A177-3AD203B41FA5}">
                      <a16:colId xmlns:a16="http://schemas.microsoft.com/office/drawing/2014/main" val="2728373337"/>
                    </a:ext>
                  </a:extLst>
                </a:gridCol>
              </a:tblGrid>
              <a:tr h="453872">
                <a:tc>
                  <a:txBody>
                    <a:bodyPr/>
                    <a:lstStyle/>
                    <a:p>
                      <a:pPr algn="l" fontAlgn="ctr"/>
                      <a:r>
                        <a:rPr lang="en-ZA" sz="1200" b="1" i="0" u="none" strike="noStrike" dirty="0">
                          <a:solidFill>
                            <a:srgbClr val="000000"/>
                          </a:solidFill>
                          <a:effectLst/>
                          <a:latin typeface="Arial Narrow" panose="020B0606020202030204" pitchFamily="34" charset="0"/>
                        </a:rPr>
                        <a:t>Project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US" sz="1200" b="1" i="0" u="none" strike="noStrike" dirty="0">
                          <a:solidFill>
                            <a:srgbClr val="000000"/>
                          </a:solidFill>
                          <a:effectLst/>
                          <a:latin typeface="Arial Narrow" panose="020B0606020202030204" pitchFamily="34" charset="0"/>
                        </a:rPr>
                        <a:t>Beneiftting Municipality/ Water Services Authority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Total revised allocation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200" b="1" i="0" u="none" strike="noStrike" dirty="0">
                          <a:solidFill>
                            <a:srgbClr val="000000"/>
                          </a:solidFill>
                          <a:effectLst/>
                          <a:latin typeface="Arial Narrow" panose="020B0606020202030204" pitchFamily="34" charset="0"/>
                        </a:rPr>
                        <a:t> Year to date cumulative cashflow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200" b="1" i="0" u="none" strike="noStrike" dirty="0">
                          <a:solidFill>
                            <a:srgbClr val="000000"/>
                          </a:solidFill>
                          <a:effectLst/>
                          <a:latin typeface="Arial Narrow" panose="020B0606020202030204" pitchFamily="34" charset="0"/>
                        </a:rPr>
                        <a:t> Year to date cumulative actual spending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Available Budget/ Variance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200" b="1" i="0" u="none" strike="noStrike" dirty="0">
                          <a:solidFill>
                            <a:srgbClr val="000000"/>
                          </a:solidFill>
                          <a:effectLst/>
                          <a:latin typeface="Arial Narrow" panose="020B0606020202030204" pitchFamily="34" charset="0"/>
                        </a:rPr>
                        <a:t> Variance - Drawings and actual expenditure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Projected spending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200" b="1" i="0" u="none" strike="noStrike" dirty="0">
                          <a:solidFill>
                            <a:srgbClr val="000000"/>
                          </a:solidFill>
                          <a:effectLst/>
                          <a:latin typeface="Arial Narrow" panose="020B0606020202030204" pitchFamily="34" charset="0"/>
                        </a:rPr>
                        <a:t>Expenditure as % of revised allocation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200" b="1" i="0" u="none" strike="noStrike" dirty="0">
                          <a:solidFill>
                            <a:srgbClr val="000000"/>
                          </a:solidFill>
                          <a:effectLst/>
                          <a:latin typeface="Arial Narrow" panose="020B0606020202030204" pitchFamily="34" charset="0"/>
                        </a:rPr>
                        <a:t>Variance - Drawings and actual expenditure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236616132"/>
                  </a:ext>
                </a:extLst>
              </a:tr>
              <a:tr h="94901">
                <a:tc>
                  <a:txBody>
                    <a:bodyPr/>
                    <a:lstStyle/>
                    <a:p>
                      <a:pPr algn="l" fontAlgn="ctr"/>
                      <a:r>
                        <a:rPr lang="en-ZA" sz="1200" b="1" i="0" u="none" strike="noStrike" dirty="0">
                          <a:solidFill>
                            <a:srgbClr val="000000"/>
                          </a:solidFill>
                          <a:effectLst/>
                          <a:latin typeface="Arial Narrow" panose="020B060602020203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t"/>
                      <a:r>
                        <a:rPr lang="en-ZA" sz="1200" b="1" i="0" u="none" strike="noStrike" dirty="0">
                          <a:solidFill>
                            <a:srgbClr val="000000"/>
                          </a:solidFill>
                          <a:effectLst/>
                          <a:latin typeface="Arial Narrow" panose="020B0606020202030204" pitchFamily="34" charset="0"/>
                        </a:rPr>
                        <a:t> R'000 </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R’000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ZA" sz="1200" b="1" i="0" u="none" strike="noStrike" dirty="0">
                          <a:solidFill>
                            <a:srgbClr val="000000"/>
                          </a:solidFill>
                          <a:effectLst/>
                          <a:latin typeface="Arial Narrow" panose="020B0606020202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364947009"/>
                  </a:ext>
                </a:extLst>
              </a:tr>
              <a:tr h="94901">
                <a:tc>
                  <a:txBody>
                    <a:bodyPr/>
                    <a:lstStyle/>
                    <a:p>
                      <a:pPr algn="l" fontAlgn="b"/>
                      <a:r>
                        <a:rPr lang="en-ZA" sz="1200" b="1" i="0" u="none" strike="noStrike" dirty="0">
                          <a:solidFill>
                            <a:srgbClr val="000000"/>
                          </a:solidFill>
                          <a:effectLst/>
                          <a:latin typeface="Arial Narrow" panose="020B0606020202030204" pitchFamily="34" charset="0"/>
                        </a:rPr>
                        <a:t>North West Province</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122 047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65 668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5 501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116 546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60 167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53,81%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4,51%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0,01%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extLst>
                  <a:ext uri="{0D108BD9-81ED-4DB2-BD59-A6C34878D82A}">
                    <a16:rowId xmlns:a16="http://schemas.microsoft.com/office/drawing/2014/main" val="699395058"/>
                  </a:ext>
                </a:extLst>
              </a:tr>
              <a:tr h="94901">
                <a:tc>
                  <a:txBody>
                    <a:bodyPr/>
                    <a:lstStyle/>
                    <a:p>
                      <a:pPr algn="l" fontAlgn="b"/>
                      <a:r>
                        <a:rPr lang="en-US" sz="1200" b="0" i="0" u="none" strike="noStrike" dirty="0">
                          <a:solidFill>
                            <a:srgbClr val="000000"/>
                          </a:solidFill>
                          <a:effectLst/>
                          <a:latin typeface="Arial Narrow" panose="020B0606020202030204" pitchFamily="34" charset="0"/>
                        </a:rPr>
                        <a:t>Madibeng Refub &amp; Augm of Wtr Inf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Madibeng Local Municipality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43 194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30 129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5 501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37 693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24 628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69,75%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12,74%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57,02%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14594177"/>
                  </a:ext>
                </a:extLst>
              </a:tr>
              <a:tr h="94901">
                <a:tc>
                  <a:txBody>
                    <a:bodyPr/>
                    <a:lstStyle/>
                    <a:p>
                      <a:pPr algn="l" fontAlgn="b"/>
                      <a:r>
                        <a:rPr lang="en-ZA" sz="1200" b="0" i="0" u="none" strike="noStrike" dirty="0">
                          <a:solidFill>
                            <a:srgbClr val="000000"/>
                          </a:solidFill>
                          <a:effectLst/>
                          <a:latin typeface="Arial Narrow" panose="020B0606020202030204" pitchFamily="34" charset="0"/>
                        </a:rPr>
                        <a:t>No Projects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Kgetlengrivier Local Municipality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28 928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23 100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28 928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23 100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79,85%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79,85%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9365857"/>
                  </a:ext>
                </a:extLst>
              </a:tr>
              <a:tr h="94901">
                <a:tc>
                  <a:txBody>
                    <a:bodyPr/>
                    <a:lstStyle/>
                    <a:p>
                      <a:pPr algn="l" fontAlgn="b"/>
                      <a:r>
                        <a:rPr lang="en-ZA" sz="1200" b="0" i="0" u="none" strike="noStrike" dirty="0">
                          <a:solidFill>
                            <a:srgbClr val="000000"/>
                          </a:solidFill>
                          <a:effectLst/>
                          <a:latin typeface="Arial Narrow" panose="020B0606020202030204" pitchFamily="34" charset="0"/>
                        </a:rPr>
                        <a:t>Mafikeng &amp; Ramtsh Mla RWS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effectLst/>
                          <a:latin typeface="Arial Narrow" panose="020B0606020202030204" pitchFamily="34" charset="0"/>
                        </a:rPr>
                        <a:t>Ngaka Modiri Molema District Municipality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49 926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12 439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49 926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                     12 439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24,92%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Arial Narrow" panose="020B0606020202030204" pitchFamily="34" charset="0"/>
                        </a:rPr>
                        <a:t>24,92%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3452945"/>
                  </a:ext>
                </a:extLst>
              </a:tr>
              <a:tr h="183746">
                <a:tc>
                  <a:txBody>
                    <a:bodyPr/>
                    <a:lstStyle/>
                    <a:p>
                      <a:pPr algn="l" fontAlgn="ctr"/>
                      <a:r>
                        <a:rPr lang="en-ZA" sz="1200" b="1" i="0" u="none" strike="noStrike" dirty="0">
                          <a:solidFill>
                            <a:srgbClr val="000000"/>
                          </a:solidFill>
                          <a:effectLst/>
                          <a:latin typeface="Arial Narrow" panose="020B0606020202030204" pitchFamily="34" charset="0"/>
                        </a:rPr>
                        <a:t>Total Water Services Infrastucture Grant (WSIG): Indirect Grant</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706 336 </a:t>
                      </a: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167 224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56 920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  628 535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110 304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23,67%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8,06%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en-ZA" sz="1200" b="1" i="0" u="none" strike="noStrike" dirty="0">
                          <a:solidFill>
                            <a:srgbClr val="000000"/>
                          </a:solidFill>
                          <a:effectLst/>
                          <a:latin typeface="Arial Narrow" panose="020B0606020202030204" pitchFamily="34" charset="0"/>
                        </a:rPr>
                        <a:t>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27652051"/>
                  </a:ext>
                </a:extLst>
              </a:tr>
            </a:tbl>
          </a:graphicData>
        </a:graphic>
      </p:graphicFrame>
    </p:spTree>
    <p:extLst>
      <p:ext uri="{BB962C8B-B14F-4D97-AF65-F5344CB8AC3E}">
        <p14:creationId xmlns:p14="http://schemas.microsoft.com/office/powerpoint/2010/main" val="11258946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BA5EA66-6A47-3DF6-009E-B2FC6ADC7BD3}"/>
              </a:ext>
            </a:extLst>
          </p:cNvPr>
          <p:cNvSpPr>
            <a:spLocks noGrp="1"/>
          </p:cNvSpPr>
          <p:nvPr>
            <p:ph type="title"/>
          </p:nvPr>
        </p:nvSpPr>
        <p:spPr>
          <a:xfrm>
            <a:off x="600075" y="1960563"/>
            <a:ext cx="8229600" cy="1143000"/>
          </a:xfrm>
        </p:spPr>
        <p:txBody>
          <a:bodyPr/>
          <a:lstStyle/>
          <a:p>
            <a:r>
              <a:rPr lang="en-US" dirty="0"/>
              <a:t>END</a:t>
            </a:r>
            <a:endParaRPr lang="en-VI" dirty="0"/>
          </a:p>
        </p:txBody>
      </p:sp>
      <p:sp>
        <p:nvSpPr>
          <p:cNvPr id="5" name="Slide Number Placeholder 4">
            <a:extLst>
              <a:ext uri="{FF2B5EF4-FFF2-40B4-BE49-F238E27FC236}">
                <a16:creationId xmlns:a16="http://schemas.microsoft.com/office/drawing/2014/main" id="{4C4F4550-484F-C05B-EA60-B4EC007EFA93}"/>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89</a:t>
            </a:fld>
            <a:endParaRPr lang="en-US" altLang="en-US" dirty="0">
              <a:solidFill>
                <a:prstClr val="black"/>
              </a:solidFill>
              <a:ea typeface="+mn-ea"/>
            </a:endParaRPr>
          </a:p>
        </p:txBody>
      </p:sp>
    </p:spTree>
    <p:extLst>
      <p:ext uri="{BB962C8B-B14F-4D97-AF65-F5344CB8AC3E}">
        <p14:creationId xmlns:p14="http://schemas.microsoft.com/office/powerpoint/2010/main" val="9404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862"/>
            <a:ext cx="8229600" cy="777083"/>
          </a:xfrm>
        </p:spPr>
        <p:txBody>
          <a:bodyPr/>
          <a:lstStyle/>
          <a:p>
            <a:r>
              <a:rPr lang="en-ZA" sz="2200" b="1" dirty="0"/>
              <a:t>Consolidated progress in implementing the 2017 preferential procurement regulations </a:t>
            </a:r>
          </a:p>
        </p:txBody>
      </p:sp>
      <p:sp>
        <p:nvSpPr>
          <p:cNvPr id="5" name="Text Placeholder 4"/>
          <p:cNvSpPr>
            <a:spLocks noGrp="1"/>
          </p:cNvSpPr>
          <p:nvPr>
            <p:ph type="body" idx="1"/>
          </p:nvPr>
        </p:nvSpPr>
        <p:spPr>
          <a:xfrm>
            <a:off x="75057" y="1453225"/>
            <a:ext cx="4040188" cy="639762"/>
          </a:xfrm>
        </p:spPr>
        <p:txBody>
          <a:bodyPr/>
          <a:lstStyle/>
          <a:p>
            <a:r>
              <a:rPr lang="en-ZA" sz="1400" dirty="0"/>
              <a:t>Consolidated first quarter procurement </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49080549"/>
              </p:ext>
            </p:extLst>
          </p:nvPr>
        </p:nvGraphicFramePr>
        <p:xfrm>
          <a:off x="75056" y="1997451"/>
          <a:ext cx="4040188" cy="35571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3"/>
          </p:nvPr>
        </p:nvSpPr>
        <p:spPr>
          <a:xfrm>
            <a:off x="4645027" y="1453225"/>
            <a:ext cx="4041774" cy="639762"/>
          </a:xfrm>
        </p:spPr>
        <p:txBody>
          <a:bodyPr/>
          <a:lstStyle/>
          <a:p>
            <a:r>
              <a:rPr lang="en-ZA" sz="1400" dirty="0"/>
              <a:t>Consolidated  first quarter procurement per B-BBEE status level</a:t>
            </a:r>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1171553672"/>
              </p:ext>
            </p:extLst>
          </p:nvPr>
        </p:nvGraphicFramePr>
        <p:xfrm>
          <a:off x="4645025" y="1997451"/>
          <a:ext cx="4041775" cy="3557188"/>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9</a:t>
            </a:fld>
            <a:endParaRPr lang="en-US" altLang="en-US" dirty="0">
              <a:solidFill>
                <a:prstClr val="black"/>
              </a:solidFill>
              <a:ea typeface="+mn-ea"/>
            </a:endParaRPr>
          </a:p>
        </p:txBody>
      </p:sp>
      <p:sp>
        <p:nvSpPr>
          <p:cNvPr id="11" name="TextBox 10"/>
          <p:cNvSpPr txBox="1"/>
          <p:nvPr/>
        </p:nvSpPr>
        <p:spPr>
          <a:xfrm>
            <a:off x="463995" y="5308972"/>
            <a:ext cx="6736139" cy="830997"/>
          </a:xfrm>
          <a:prstGeom prst="rect">
            <a:avLst/>
          </a:prstGeom>
          <a:noFill/>
        </p:spPr>
        <p:txBody>
          <a:bodyPr wrap="none" rtlCol="0">
            <a:spAutoFit/>
          </a:bodyPr>
          <a:lstStyle/>
          <a:p>
            <a:r>
              <a:rPr lang="en-ZA" sz="1200" b="1" u="sng" dirty="0"/>
              <a:t>Legend:</a:t>
            </a:r>
          </a:p>
          <a:p>
            <a:pPr marL="342900" indent="-342900">
              <a:buFont typeface="Arial" panose="020B0604020202020204" pitchFamily="34" charset="0"/>
              <a:buChar char="•"/>
            </a:pPr>
            <a:r>
              <a:rPr lang="en-ZA" sz="1200" b="1" dirty="0"/>
              <a:t>Exempted Micro Enterprise (EME)</a:t>
            </a:r>
            <a:r>
              <a:rPr lang="en-ZA" sz="1200" dirty="0"/>
              <a:t>: annual turnover of R10 million and below;</a:t>
            </a:r>
          </a:p>
          <a:p>
            <a:pPr marL="342900" indent="-342900">
              <a:buFont typeface="Arial" panose="020B0604020202020204" pitchFamily="34" charset="0"/>
              <a:buChar char="•"/>
            </a:pPr>
            <a:r>
              <a:rPr lang="en-ZA" sz="1200" b="1" dirty="0"/>
              <a:t>Qualifying Small Enterprise (QSE): </a:t>
            </a:r>
            <a:r>
              <a:rPr lang="en-ZA" sz="1200" dirty="0"/>
              <a:t>annual turnover between R 10 million and R50 million;</a:t>
            </a:r>
          </a:p>
          <a:p>
            <a:pPr marL="342900" indent="-342900">
              <a:buFont typeface="Arial" panose="020B0604020202020204" pitchFamily="34" charset="0"/>
              <a:buChar char="•"/>
            </a:pPr>
            <a:r>
              <a:rPr lang="en-ZA" sz="1200" b="1" dirty="0"/>
              <a:t>Generic enterprise</a:t>
            </a:r>
            <a:r>
              <a:rPr lang="en-ZA" sz="1200" dirty="0"/>
              <a:t>: annual turnover above R50 million</a:t>
            </a:r>
          </a:p>
        </p:txBody>
      </p:sp>
      <p:sp>
        <p:nvSpPr>
          <p:cNvPr id="3" name="Line Callout 2 2"/>
          <p:cNvSpPr/>
          <p:nvPr/>
        </p:nvSpPr>
        <p:spPr>
          <a:xfrm>
            <a:off x="3464896" y="2256758"/>
            <a:ext cx="977895" cy="1005055"/>
          </a:xfrm>
          <a:prstGeom prst="borderCallout2">
            <a:avLst>
              <a:gd name="adj1" fmla="val 18750"/>
              <a:gd name="adj2" fmla="val -8333"/>
              <a:gd name="adj3" fmla="val 18750"/>
              <a:gd name="adj4" fmla="val -16667"/>
              <a:gd name="adj5" fmla="val 47116"/>
              <a:gd name="adj6" fmla="val -71897"/>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ZA" sz="1200" dirty="0">
                <a:solidFill>
                  <a:schemeClr val="tx1"/>
                </a:solidFill>
                <a:latin typeface="Arial" panose="020B0604020202020204" pitchFamily="34" charset="0"/>
                <a:cs typeface="Arial" panose="020B0604020202020204" pitchFamily="34" charset="0"/>
              </a:rPr>
              <a:t>61% was achieved from a target of 30% </a:t>
            </a:r>
          </a:p>
        </p:txBody>
      </p:sp>
      <p:sp>
        <p:nvSpPr>
          <p:cNvPr id="12" name="Line Callout 2 11"/>
          <p:cNvSpPr/>
          <p:nvPr/>
        </p:nvSpPr>
        <p:spPr>
          <a:xfrm>
            <a:off x="8048696" y="2092986"/>
            <a:ext cx="977895" cy="991409"/>
          </a:xfrm>
          <a:prstGeom prst="borderCallout2">
            <a:avLst>
              <a:gd name="adj1" fmla="val 18750"/>
              <a:gd name="adj2" fmla="val -8333"/>
              <a:gd name="adj3" fmla="val 18750"/>
              <a:gd name="adj4" fmla="val -16667"/>
              <a:gd name="adj5" fmla="val 73862"/>
              <a:gd name="adj6" fmla="val -53196"/>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t"/>
          <a:lstStyle/>
          <a:p>
            <a:pPr algn="ctr"/>
            <a:r>
              <a:rPr lang="en-ZA" sz="1200" dirty="0">
                <a:solidFill>
                  <a:schemeClr val="tx1"/>
                </a:solidFill>
                <a:latin typeface="Arial" panose="020B0604020202020204" pitchFamily="34" charset="0"/>
                <a:cs typeface="Arial" panose="020B0604020202020204" pitchFamily="34" charset="0"/>
              </a:rPr>
              <a:t>38% was achieved from a target of 15% </a:t>
            </a:r>
          </a:p>
        </p:txBody>
      </p:sp>
      <p:sp>
        <p:nvSpPr>
          <p:cNvPr id="8" name="Line Callout 2 7"/>
          <p:cNvSpPr/>
          <p:nvPr/>
        </p:nvSpPr>
        <p:spPr>
          <a:xfrm>
            <a:off x="7412475" y="5330293"/>
            <a:ext cx="1274326" cy="639762"/>
          </a:xfrm>
          <a:prstGeom prst="borderCallout2">
            <a:avLst>
              <a:gd name="adj1" fmla="val 18750"/>
              <a:gd name="adj2" fmla="val -8333"/>
              <a:gd name="adj3" fmla="val 18750"/>
              <a:gd name="adj4" fmla="val -16667"/>
              <a:gd name="adj5" fmla="val -61362"/>
              <a:gd name="adj6" fmla="val -22222"/>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t"/>
          <a:lstStyle/>
          <a:p>
            <a:pPr algn="ctr"/>
            <a:r>
              <a:rPr lang="en-ZA" sz="1200" dirty="0">
                <a:solidFill>
                  <a:schemeClr val="tx1"/>
                </a:solidFill>
                <a:latin typeface="Arial" panose="020B0604020202020204" pitchFamily="34" charset="0"/>
                <a:cs typeface="Arial" panose="020B0604020202020204" pitchFamily="34" charset="0"/>
              </a:rPr>
              <a:t>23% was achieved from a target of 15%</a:t>
            </a:r>
          </a:p>
        </p:txBody>
      </p:sp>
    </p:spTree>
    <p:extLst>
      <p:ext uri="{BB962C8B-B14F-4D97-AF65-F5344CB8AC3E}">
        <p14:creationId xmlns:p14="http://schemas.microsoft.com/office/powerpoint/2010/main" val="148042495"/>
      </p:ext>
    </p:extLst>
  </p:cSld>
  <p:clrMapOvr>
    <a:masterClrMapping/>
  </p:clrMapOvr>
</p:sld>
</file>

<file path=ppt/theme/theme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12789</TotalTime>
  <Words>17984</Words>
  <Application>Microsoft Office PowerPoint</Application>
  <PresentationFormat>On-screen Show (4:3)</PresentationFormat>
  <Paragraphs>4983</Paragraphs>
  <Slides>89</Slides>
  <Notes>15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89</vt:i4>
      </vt:variant>
    </vt:vector>
  </HeadingPairs>
  <TitlesOfParts>
    <vt:vector size="103" baseType="lpstr">
      <vt:lpstr>MS PGothic</vt:lpstr>
      <vt:lpstr>MS PGothic</vt:lpstr>
      <vt:lpstr>Abadi</vt:lpstr>
      <vt:lpstr>Arial</vt:lpstr>
      <vt:lpstr>Arial Narrow</vt:lpstr>
      <vt:lpstr>Calibri</vt:lpstr>
      <vt:lpstr>Courier New</vt:lpstr>
      <vt:lpstr>Gill Sans</vt:lpstr>
      <vt:lpstr>Gill Sans Light</vt:lpstr>
      <vt:lpstr>Gill Sans MT</vt:lpstr>
      <vt:lpstr>Gill Snas</vt:lpstr>
      <vt:lpstr>Times New Roman</vt:lpstr>
      <vt:lpstr>Wingdings</vt:lpstr>
      <vt:lpstr>13_Office Theme</vt:lpstr>
      <vt:lpstr>2022/23 quarter 1 analysis report of the Department of Water &amp; Sanitation</vt:lpstr>
      <vt:lpstr>Contents</vt:lpstr>
      <vt:lpstr>Purpose</vt:lpstr>
      <vt:lpstr>Overview (1)</vt:lpstr>
      <vt:lpstr>Overview (2)</vt:lpstr>
      <vt:lpstr>Quarter 1 comparison of non-financial and financial performance</vt:lpstr>
      <vt:lpstr>Part B: overview of non financial performance</vt:lpstr>
      <vt:lpstr>Overview of the overall first quarter performance of the Department</vt:lpstr>
      <vt:lpstr>Consolidated progress in implementing the 2017 preferential procurement regulations </vt:lpstr>
      <vt:lpstr>Consolidated progress for designated groups</vt:lpstr>
      <vt:lpstr>Analysis of performance: administration (programme 1)  </vt:lpstr>
      <vt:lpstr>Overview sub-programme performance</vt:lpstr>
      <vt:lpstr>Summary of sub-programme achievements for the quarter </vt:lpstr>
      <vt:lpstr>Details on areas of partial and non-achievement for the quarter </vt:lpstr>
      <vt:lpstr>Analysis of performance: WATER RESOURCE MANAGEMENT (programme 2)  </vt:lpstr>
      <vt:lpstr>Performance overview per sub-programme</vt:lpstr>
      <vt:lpstr>Summary of sub-programme achievements for the quarter </vt:lpstr>
      <vt:lpstr>Summary of sub-programme achievements for the quarter </vt:lpstr>
      <vt:lpstr>Details on areas of partial and non-achievement for the quarter </vt:lpstr>
      <vt:lpstr>Details on areas of partial and non-achievement for the quarter </vt:lpstr>
      <vt:lpstr>Details on areas of partial and non-achievement for the quarter </vt:lpstr>
      <vt:lpstr>Analysis of performance: WATER services MANAGEMENT (programme 3)  </vt:lpstr>
      <vt:lpstr>Performance overview per sub-programme</vt:lpstr>
      <vt:lpstr>Summary of achievements for the quarter </vt:lpstr>
      <vt:lpstr>Provincial water services infrastructure grants numbers </vt:lpstr>
      <vt:lpstr>Details on areas of partial and non-achievement for the quarter </vt:lpstr>
      <vt:lpstr>Details on areas of partial and non-achievement for the quarter </vt:lpstr>
      <vt:lpstr>Part B: overview of financial performance</vt:lpstr>
      <vt:lpstr>Main Account 2022/23 Financial Performance</vt:lpstr>
      <vt:lpstr>PowerPoint Presentation</vt:lpstr>
      <vt:lpstr>Financial overview </vt:lpstr>
      <vt:lpstr>Earmarked, specifically and exclusively appropriated infrastructure items</vt:lpstr>
      <vt:lpstr>RBIG &amp; WSIG 5B Financial Performance Per Province  </vt:lpstr>
      <vt:lpstr>WSIG 6B Financial Performance Per Province  </vt:lpstr>
      <vt:lpstr>RBIG 6B Financial Performance Per Province  </vt:lpstr>
      <vt:lpstr>Commitments Balances 2022/23</vt:lpstr>
      <vt:lpstr>Commitments Balances 2022/23 Continued…</vt:lpstr>
      <vt:lpstr>Measures to prevent underspending</vt:lpstr>
      <vt:lpstr>Measures to prevent underspending</vt:lpstr>
      <vt:lpstr>Eastern Cape Province RBIG Schedule 6B Budget Reprioritisation </vt:lpstr>
      <vt:lpstr>Gauteng Province RBIG Schedule 6B Budget Reprioritisation </vt:lpstr>
      <vt:lpstr>Limpopo Province RBIG Schedule 6B Budget Reprioritisation </vt:lpstr>
      <vt:lpstr>Mpumalanga Province RBIG Schedule 6B Budget Reprioritisation </vt:lpstr>
      <vt:lpstr>North West Province RBIG Schedule 6B Budget Reprioritisation </vt:lpstr>
      <vt:lpstr>PART D: overview of the financial recovery plan</vt:lpstr>
      <vt:lpstr>Summary of status report</vt:lpstr>
      <vt:lpstr>Financial highlights </vt:lpstr>
      <vt:lpstr>Financial highlights</vt:lpstr>
      <vt:lpstr>Audit outcomes</vt:lpstr>
      <vt:lpstr>Progress on Unauthorised, Irregular, Fruitless and Wasteful Expenditure </vt:lpstr>
      <vt:lpstr>Summary of Unauthorised Expenditure</vt:lpstr>
      <vt:lpstr>Summary of Fruitless and Wasteful Expenditure</vt:lpstr>
      <vt:lpstr>Summary of Irregular Expenditure</vt:lpstr>
      <vt:lpstr>Irregular expenditure in process of condonation</vt:lpstr>
      <vt:lpstr>Irregular expenditure in process of condonation</vt:lpstr>
      <vt:lpstr>Irregular expenditure condoned by National Treasury </vt:lpstr>
      <vt:lpstr>PowerPoint Presentation</vt:lpstr>
      <vt:lpstr>PowerPoint Presentation</vt:lpstr>
      <vt:lpstr>Narrative of the total Irregular Expenditure balance as incurred per financial year</vt:lpstr>
      <vt:lpstr>PowerPoint Presentation</vt:lpstr>
      <vt:lpstr>Progress on forensic Investigation cases 2019/2020 to 2022/23</vt:lpstr>
      <vt:lpstr>Thank you</vt:lpstr>
      <vt:lpstr>PART e: APPENDIX WITH additional slides</vt:lpstr>
      <vt:lpstr>5. AN OVERVIEW OF GRANTS PERFORMANCE    </vt:lpstr>
      <vt:lpstr>Water Boards Financial Performance</vt:lpstr>
      <vt:lpstr>Water Boards Financial Performance</vt:lpstr>
      <vt:lpstr>5. AN OVERVIEW OF GRANTS PERFORMANCE    </vt:lpstr>
      <vt:lpstr>Regional Bulk Infrastructure Grant: 5B per province / municipality</vt:lpstr>
      <vt:lpstr>5. AN OVERVIEW OF GRANTS PERFORMANCE    </vt:lpstr>
      <vt:lpstr>Water Services Infrastructure Grant: 5B per province and municipality (1)</vt:lpstr>
      <vt:lpstr>Water Services Infrastructure Grant: 5B per province and municipality (2)</vt:lpstr>
      <vt:lpstr>Water Services Infrastructure Grant: 5B per province and municipality (3)</vt:lpstr>
      <vt:lpstr>Water Services Infrastructure Grant: 5B per province and municipality (4)</vt:lpstr>
      <vt:lpstr>Water Services Infrastructure Grant: 5B per province and municipality (5)</vt:lpstr>
      <vt:lpstr>5. AN OVERVIEW OF GRANTS PERFORMANCE    </vt:lpstr>
      <vt:lpstr>Eastern Cape Province Regional Bulk Infrastructure Grant: 6B per project</vt:lpstr>
      <vt:lpstr>Free State Province Regional Bulk Infrastructure Grant: 6B per project (1)</vt:lpstr>
      <vt:lpstr>Free State Province Regional Bulk Infrastructure Grant: 6B per project (2)</vt:lpstr>
      <vt:lpstr>Gauteng Province Regional Bulk Infrastructure Grant: 6B per project </vt:lpstr>
      <vt:lpstr>Limpopo Province Regional Bulk Infrastructure Grant: 6B per project</vt:lpstr>
      <vt:lpstr>Mpumalanga Province Regional Bulk Infrastructure Grant: 6B per project</vt:lpstr>
      <vt:lpstr>Northern Cape Province Regional Bulk Infrastructure Grant: 6B per project</vt:lpstr>
      <vt:lpstr>North West Province Regional Bulk Infrastructure Grant: 6B per project</vt:lpstr>
      <vt:lpstr>Western Cape Province Regional Bulk Infrastructure Grant: 6B per project</vt:lpstr>
      <vt:lpstr>5. AN OVERVIEW OF GRANTS PERFORMANCE    </vt:lpstr>
      <vt:lpstr>Eastern Cape and Free State provinces  Water Services Infrastructure Grant: 6B per project and municipality</vt:lpstr>
      <vt:lpstr>Gauteng, Mpumalanga and Northern Cape provinces  Water Services Infrastructure Grant: 6B per project and municipality</vt:lpstr>
      <vt:lpstr>North West province Water Services Infrastructure Grant: 6B per project and municipality</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Nosipho Bavuma</cp:lastModifiedBy>
  <cp:revision>1442</cp:revision>
  <cp:lastPrinted>2022-09-16T17:03:23Z</cp:lastPrinted>
  <dcterms:created xsi:type="dcterms:W3CDTF">2012-08-01T10:33:21Z</dcterms:created>
  <dcterms:modified xsi:type="dcterms:W3CDTF">2022-09-19T10:54:50Z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3928e9-7ff5-47d8-914f-6d51ff6597fd_Enabled">
    <vt:lpwstr>true</vt:lpwstr>
  </property>
  <property fmtid="{D5CDD505-2E9C-101B-9397-08002B2CF9AE}" pid="3" name="MSIP_Label_de3928e9-7ff5-47d8-914f-6d51ff6597fd_SetDate">
    <vt:lpwstr>2022-09-16T08:20:40Z</vt:lpwstr>
  </property>
  <property fmtid="{D5CDD505-2E9C-101B-9397-08002B2CF9AE}" pid="4" name="MSIP_Label_de3928e9-7ff5-47d8-914f-6d51ff6597fd_Method">
    <vt:lpwstr>Privileged</vt:lpwstr>
  </property>
  <property fmtid="{D5CDD505-2E9C-101B-9397-08002B2CF9AE}" pid="5" name="MSIP_Label_de3928e9-7ff5-47d8-914f-6d51ff6597fd_Name">
    <vt:lpwstr>defa4170-0d19-0005-0003-bc88714345d2</vt:lpwstr>
  </property>
  <property fmtid="{D5CDD505-2E9C-101B-9397-08002B2CF9AE}" pid="6" name="MSIP_Label_de3928e9-7ff5-47d8-914f-6d51ff6597fd_SiteId">
    <vt:lpwstr>c0491358-a254-4466-ab3d-ff428faeea29</vt:lpwstr>
  </property>
  <property fmtid="{D5CDD505-2E9C-101B-9397-08002B2CF9AE}" pid="7" name="MSIP_Label_de3928e9-7ff5-47d8-914f-6d51ff6597fd_ActionId">
    <vt:lpwstr>6ac53ec6-9b22-49a3-b97e-03aa6f265e9d</vt:lpwstr>
  </property>
  <property fmtid="{D5CDD505-2E9C-101B-9397-08002B2CF9AE}" pid="8" name="MSIP_Label_de3928e9-7ff5-47d8-914f-6d51ff6597fd_ContentBits">
    <vt:lpwstr>0</vt:lpwstr>
  </property>
</Properties>
</file>