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sldIdLst>
    <p:sldId id="257" r:id="rId3"/>
    <p:sldId id="319" r:id="rId4"/>
    <p:sldId id="764" r:id="rId5"/>
    <p:sldId id="751" r:id="rId6"/>
    <p:sldId id="763" r:id="rId7"/>
    <p:sldId id="750" r:id="rId8"/>
    <p:sldId id="702" r:id="rId9"/>
    <p:sldId id="752" r:id="rId10"/>
    <p:sldId id="753" r:id="rId11"/>
    <p:sldId id="703" r:id="rId12"/>
    <p:sldId id="704" r:id="rId13"/>
    <p:sldId id="755" r:id="rId14"/>
    <p:sldId id="754" r:id="rId15"/>
    <p:sldId id="705" r:id="rId16"/>
    <p:sldId id="706" r:id="rId17"/>
    <p:sldId id="756" r:id="rId18"/>
    <p:sldId id="757" r:id="rId19"/>
    <p:sldId id="707" r:id="rId20"/>
    <p:sldId id="708" r:id="rId21"/>
    <p:sldId id="765" r:id="rId22"/>
    <p:sldId id="759" r:id="rId23"/>
    <p:sldId id="709" r:id="rId24"/>
    <p:sldId id="710" r:id="rId25"/>
    <p:sldId id="711" r:id="rId26"/>
    <p:sldId id="758" r:id="rId27"/>
    <p:sldId id="766" r:id="rId28"/>
    <p:sldId id="712" r:id="rId29"/>
    <p:sldId id="713" r:id="rId30"/>
    <p:sldId id="767" r:id="rId31"/>
    <p:sldId id="748" r:id="rId32"/>
    <p:sldId id="749" r:id="rId33"/>
    <p:sldId id="768" r:id="rId34"/>
    <p:sldId id="762" r:id="rId35"/>
    <p:sldId id="76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17663" y="2986408"/>
            <a:ext cx="7455724" cy="721140"/>
          </a:xfrm>
        </p:spPr>
        <p:txBody>
          <a:bodyPr anchor="t" anchorCtr="0">
            <a:normAutofit/>
          </a:bodyPr>
          <a:lstStyle>
            <a:lvl1pPr algn="l">
              <a:defRPr sz="1800">
                <a:solidFill>
                  <a:schemeClr val="bg1"/>
                </a:solidFill>
              </a:defRPr>
            </a:lvl1pPr>
          </a:lstStyle>
          <a:p>
            <a:r>
              <a:rPr lang="en-ZA" dirty="0"/>
              <a:t>Click here to add your main title</a:t>
            </a:r>
          </a:p>
        </p:txBody>
      </p:sp>
      <p:sp>
        <p:nvSpPr>
          <p:cNvPr id="3" name="Subtitle 2"/>
          <p:cNvSpPr>
            <a:spLocks noGrp="1"/>
          </p:cNvSpPr>
          <p:nvPr>
            <p:ph type="subTitle" idx="1"/>
          </p:nvPr>
        </p:nvSpPr>
        <p:spPr>
          <a:xfrm>
            <a:off x="4217661" y="3813960"/>
            <a:ext cx="7466339" cy="453240"/>
          </a:xfrm>
        </p:spPr>
        <p:txBody>
          <a:bodyPr anchor="t">
            <a:normAutofit/>
          </a:bodyPr>
          <a:lstStyle>
            <a:lvl1pPr marL="0" indent="0" algn="l">
              <a:buNone/>
              <a:defRPr sz="1350" b="0" i="1">
                <a:solidFill>
                  <a:schemeClr val="bg1"/>
                </a:solidFill>
                <a:latin typeface="Arial"/>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xmlns="" id="{4354F581-3505-431E-AEBA-5CB06CBC354D}"/>
              </a:ext>
            </a:extLst>
          </p:cNvPr>
          <p:cNvSpPr txBox="1"/>
          <p:nvPr userDrawn="1"/>
        </p:nvSpPr>
        <p:spPr>
          <a:xfrm>
            <a:off x="11545825" y="6287961"/>
            <a:ext cx="805787" cy="300082"/>
          </a:xfrm>
          <a:prstGeom prst="rect">
            <a:avLst/>
          </a:prstGeom>
          <a:noFill/>
        </p:spPr>
        <p:txBody>
          <a:bodyPr wrap="square" rtlCol="0">
            <a:spAutoFit/>
          </a:bodyPr>
          <a:lstStyle/>
          <a:p>
            <a:fld id="{00285B91-4CB0-42A4-9131-52D5D0D214E8}" type="slidenum">
              <a:rPr lang="en-ZA" sz="1350" smtClean="0"/>
              <a:pPr/>
              <a:t>‹#›</a:t>
            </a:fld>
            <a:endParaRPr lang="en-ZA" sz="1350" dirty="0"/>
          </a:p>
        </p:txBody>
      </p:sp>
    </p:spTree>
    <p:extLst>
      <p:ext uri="{BB962C8B-B14F-4D97-AF65-F5344CB8AC3E}">
        <p14:creationId xmlns:p14="http://schemas.microsoft.com/office/powerpoint/2010/main" xmlns="" val="266147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55196" y="5847461"/>
            <a:ext cx="2772453"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0" y="6583362"/>
            <a:ext cx="12192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sz="1350" dirty="0">
              <a:ln>
                <a:noFill/>
              </a:ln>
              <a:solidFill>
                <a:srgbClr val="F5981B"/>
              </a:solidFill>
            </a:endParaRPr>
          </a:p>
        </p:txBody>
      </p:sp>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idx="1"/>
          </p:nvPr>
        </p:nvSpPr>
        <p:spPr>
          <a:xfrm>
            <a:off x="2133600" y="1600201"/>
            <a:ext cx="92456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9" name="TextBox 8">
            <a:extLst>
              <a:ext uri="{FF2B5EF4-FFF2-40B4-BE49-F238E27FC236}">
                <a16:creationId xmlns:a16="http://schemas.microsoft.com/office/drawing/2014/main" xmlns="" id="{65E4846E-02F1-493F-A9C1-208E0CD358B7}"/>
              </a:ext>
            </a:extLst>
          </p:cNvPr>
          <p:cNvSpPr txBox="1"/>
          <p:nvPr userDrawn="1"/>
        </p:nvSpPr>
        <p:spPr>
          <a:xfrm>
            <a:off x="11545825" y="6287961"/>
            <a:ext cx="805787" cy="300082"/>
          </a:xfrm>
          <a:prstGeom prst="rect">
            <a:avLst/>
          </a:prstGeom>
          <a:noFill/>
        </p:spPr>
        <p:txBody>
          <a:bodyPr wrap="square" rtlCol="0">
            <a:spAutoFit/>
          </a:bodyPr>
          <a:lstStyle/>
          <a:p>
            <a:fld id="{00285B91-4CB0-42A4-9131-52D5D0D214E8}" type="slidenum">
              <a:rPr lang="en-ZA" sz="1350" smtClean="0"/>
              <a:pPr/>
              <a:t>‹#›</a:t>
            </a:fld>
            <a:endParaRPr lang="en-ZA" sz="1350" dirty="0"/>
          </a:p>
        </p:txBody>
      </p:sp>
    </p:spTree>
    <p:extLst>
      <p:ext uri="{BB962C8B-B14F-4D97-AF65-F5344CB8AC3E}">
        <p14:creationId xmlns:p14="http://schemas.microsoft.com/office/powerpoint/2010/main" xmlns="" val="134671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9214203" y="6107505"/>
            <a:ext cx="2844800" cy="365125"/>
          </a:xfrm>
          <a:prstGeom prst="rect">
            <a:avLst/>
          </a:prstGeom>
        </p:spPr>
        <p:txBody>
          <a:bodyPr vert="horz" lIns="68580" tIns="34290" rIns="68580" bIns="34290" rtlCol="0"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en-ZA" sz="788" b="1" i="0" u="none" strike="noStrike" kern="1200" cap="none" spc="0" normalizeH="0" baseline="0" noProof="0" dirty="0">
              <a:ln>
                <a:noFill/>
              </a:ln>
              <a:solidFill>
                <a:schemeClr val="tx1"/>
              </a:solidFill>
              <a:effectLst/>
              <a:uLnTx/>
              <a:uFillTx/>
              <a:latin typeface="Verdana" pitchFamily="34" charset="0"/>
              <a:ea typeface="+mn-ea"/>
              <a:cs typeface="+mn-cs"/>
            </a:endParaRPr>
          </a:p>
        </p:txBody>
      </p:sp>
      <p:sp>
        <p:nvSpPr>
          <p:cNvPr id="2" name="TextBox 1">
            <a:extLst>
              <a:ext uri="{FF2B5EF4-FFF2-40B4-BE49-F238E27FC236}">
                <a16:creationId xmlns:a16="http://schemas.microsoft.com/office/drawing/2014/main" xmlns="" id="{4DC99E9F-7886-4DD0-AB78-B9BA22EC2892}"/>
              </a:ext>
            </a:extLst>
          </p:cNvPr>
          <p:cNvSpPr txBox="1"/>
          <p:nvPr userDrawn="1"/>
        </p:nvSpPr>
        <p:spPr>
          <a:xfrm>
            <a:off x="11545825" y="6287961"/>
            <a:ext cx="805787" cy="300082"/>
          </a:xfrm>
          <a:prstGeom prst="rect">
            <a:avLst/>
          </a:prstGeom>
          <a:noFill/>
        </p:spPr>
        <p:txBody>
          <a:bodyPr wrap="square" rtlCol="0">
            <a:spAutoFit/>
          </a:bodyPr>
          <a:lstStyle/>
          <a:p>
            <a:fld id="{00285B91-4CB0-42A4-9131-52D5D0D214E8}" type="slidenum">
              <a:rPr lang="en-ZA" sz="1350" smtClean="0"/>
              <a:pPr/>
              <a:t>‹#›</a:t>
            </a:fld>
            <a:endParaRPr lang="en-ZA" sz="1350" dirty="0"/>
          </a:p>
        </p:txBody>
      </p:sp>
    </p:spTree>
    <p:extLst>
      <p:ext uri="{BB962C8B-B14F-4D97-AF65-F5344CB8AC3E}">
        <p14:creationId xmlns:p14="http://schemas.microsoft.com/office/powerpoint/2010/main" xmlns="" val="162062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046"/>
        <p:cNvGrpSpPr/>
        <p:nvPr/>
      </p:nvGrpSpPr>
      <p:grpSpPr>
        <a:xfrm>
          <a:off x="0" y="0"/>
          <a:ext cx="0" cy="0"/>
          <a:chOff x="0" y="0"/>
          <a:chExt cx="0" cy="0"/>
        </a:xfrm>
      </p:grpSpPr>
      <p:pic>
        <p:nvPicPr>
          <p:cNvPr id="1047" name="Google Shape;1047;p3" descr="C:\Users\bingo\Desktop\banzi\DSAC\Sport%2c Art and Culture Logo_CMYK.jpg"/>
          <p:cNvPicPr preferRelativeResize="0"/>
          <p:nvPr/>
        </p:nvPicPr>
        <p:blipFill rotWithShape="1">
          <a:blip r:embed="rId2" cstate="print">
            <a:alphaModFix/>
          </a:blip>
          <a:srcRect/>
          <a:stretch/>
        </p:blipFill>
        <p:spPr>
          <a:xfrm>
            <a:off x="155195" y="5847461"/>
            <a:ext cx="2772453" cy="792088"/>
          </a:xfrm>
          <a:prstGeom prst="rect">
            <a:avLst/>
          </a:prstGeom>
          <a:noFill/>
          <a:ln>
            <a:noFill/>
          </a:ln>
        </p:spPr>
      </p:pic>
      <p:sp>
        <p:nvSpPr>
          <p:cNvPr id="1048" name="Google Shape;1048;p3"/>
          <p:cNvSpPr/>
          <p:nvPr/>
        </p:nvSpPr>
        <p:spPr>
          <a:xfrm>
            <a:off x="0" y="6583362"/>
            <a:ext cx="12192000" cy="112500"/>
          </a:xfrm>
          <a:prstGeom prst="rect">
            <a:avLst/>
          </a:prstGeom>
          <a:solidFill>
            <a:srgbClr val="F5981B"/>
          </a:solidFill>
          <a:ln>
            <a:noFill/>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rgbClr val="F5981B"/>
              </a:solidFill>
              <a:latin typeface="Calibri"/>
              <a:ea typeface="Calibri"/>
              <a:cs typeface="Calibri"/>
              <a:sym typeface="Calibri"/>
            </a:endParaRPr>
          </a:p>
        </p:txBody>
      </p:sp>
      <p:sp>
        <p:nvSpPr>
          <p:cNvPr id="1049" name="Google Shape;1049;p3"/>
          <p:cNvSpPr txBox="1">
            <a:spLocks noGrp="1"/>
          </p:cNvSpPr>
          <p:nvPr>
            <p:ph type="title"/>
          </p:nvPr>
        </p:nvSpPr>
        <p:spPr>
          <a:xfrm>
            <a:off x="609600" y="701824"/>
            <a:ext cx="10972800" cy="711000"/>
          </a:xfrm>
          <a:prstGeom prst="rect">
            <a:avLst/>
          </a:prstGeom>
          <a:noFill/>
          <a:ln>
            <a:noFill/>
          </a:ln>
        </p:spPr>
        <p:txBody>
          <a:bodyPr spcFirstLastPara="1" wrap="square" lIns="91425" tIns="45700" rIns="91425" bIns="45700" anchor="t" anchorCtr="0">
            <a:normAutofit/>
          </a:bodyPr>
          <a:lstStyle>
            <a:lvl1pPr lvl="0" algn="l" rtl="0">
              <a:spcBef>
                <a:spcPts val="0"/>
              </a:spcBef>
              <a:spcAft>
                <a:spcPts val="0"/>
              </a:spcAft>
              <a:buClr>
                <a:srgbClr val="F5981B"/>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50" name="Google Shape;1050;p3"/>
          <p:cNvSpPr txBox="1">
            <a:spLocks noGrp="1"/>
          </p:cNvSpPr>
          <p:nvPr>
            <p:ph type="body" idx="1"/>
          </p:nvPr>
        </p:nvSpPr>
        <p:spPr>
          <a:xfrm>
            <a:off x="2133600" y="1600201"/>
            <a:ext cx="9245600" cy="4343400"/>
          </a:xfrm>
          <a:prstGeom prst="rect">
            <a:avLst/>
          </a:prstGeom>
          <a:noFill/>
          <a:ln>
            <a:noFill/>
          </a:ln>
        </p:spPr>
        <p:txBody>
          <a:bodyPr spcFirstLastPara="1" wrap="square" lIns="91425" tIns="45700" rIns="91425" bIns="45700" anchor="t" anchorCtr="0">
            <a:normAutofit/>
          </a:bodyPr>
          <a:lstStyle>
            <a:lvl1pPr marL="457200" lvl="0" indent="-330200" algn="l" rtl="0">
              <a:spcBef>
                <a:spcPts val="320"/>
              </a:spcBef>
              <a:spcAft>
                <a:spcPts val="0"/>
              </a:spcAft>
              <a:buClr>
                <a:srgbClr val="F5981B"/>
              </a:buClr>
              <a:buSzPts val="1600"/>
              <a:buChar char="•"/>
              <a:defRPr>
                <a:latin typeface="Arial"/>
                <a:ea typeface="Arial"/>
                <a:cs typeface="Arial"/>
                <a:sym typeface="Arial"/>
              </a:defRPr>
            </a:lvl1pPr>
            <a:lvl2pPr marL="914400" lvl="1" indent="-304800" algn="l" rtl="0">
              <a:spcBef>
                <a:spcPts val="240"/>
              </a:spcBef>
              <a:spcAft>
                <a:spcPts val="0"/>
              </a:spcAft>
              <a:buClr>
                <a:srgbClr val="F5981B"/>
              </a:buClr>
              <a:buSzPts val="1200"/>
              <a:buChar char="–"/>
              <a:defRPr>
                <a:latin typeface="Arial"/>
                <a:ea typeface="Arial"/>
                <a:cs typeface="Arial"/>
                <a:sym typeface="Arial"/>
              </a:defRPr>
            </a:lvl2pPr>
            <a:lvl3pPr marL="1371600" lvl="2" indent="-304800" algn="l" rtl="0">
              <a:spcBef>
                <a:spcPts val="240"/>
              </a:spcBef>
              <a:spcAft>
                <a:spcPts val="0"/>
              </a:spcAft>
              <a:buClr>
                <a:schemeClr val="dk1"/>
              </a:buClr>
              <a:buSzPts val="1200"/>
              <a:buChar char="•"/>
              <a:defRPr>
                <a:latin typeface="Arial"/>
                <a:ea typeface="Arial"/>
                <a:cs typeface="Arial"/>
                <a:sym typeface="Arial"/>
              </a:defRPr>
            </a:lvl3pPr>
            <a:lvl4pPr marL="1828800" lvl="3" indent="-304800" algn="l" rtl="0">
              <a:spcBef>
                <a:spcPts val="240"/>
              </a:spcBef>
              <a:spcAft>
                <a:spcPts val="0"/>
              </a:spcAft>
              <a:buClr>
                <a:schemeClr val="dk1"/>
              </a:buClr>
              <a:buSzPts val="1200"/>
              <a:buChar char="–"/>
              <a:defRPr>
                <a:latin typeface="Arial"/>
                <a:ea typeface="Arial"/>
                <a:cs typeface="Arial"/>
                <a:sym typeface="Arial"/>
              </a:defRPr>
            </a:lvl4pPr>
            <a:lvl5pPr marL="2286000" lvl="4" indent="-295275" algn="l" rtl="0">
              <a:spcBef>
                <a:spcPts val="210"/>
              </a:spcBef>
              <a:spcAft>
                <a:spcPts val="0"/>
              </a:spcAft>
              <a:buClr>
                <a:srgbClr val="595959"/>
              </a:buClr>
              <a:buSzPts val="1050"/>
              <a:buChar char="»"/>
              <a:defRPr>
                <a:latin typeface="Arial"/>
                <a:ea typeface="Arial"/>
                <a:cs typeface="Arial"/>
                <a:sym typeface="Arial"/>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xmlns="" val="284849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Only" type="obj">
  <p:cSld name="Title Only">
    <p:bg>
      <p:bgPr>
        <a:solidFill>
          <a:schemeClr val="lt1"/>
        </a:solidFill>
        <a:effectLst/>
      </p:bgPr>
    </p:bg>
    <p:spTree>
      <p:nvGrpSpPr>
        <p:cNvPr id="1" name="Shape 165"/>
        <p:cNvGrpSpPr/>
        <p:nvPr/>
      </p:nvGrpSpPr>
      <p:grpSpPr>
        <a:xfrm>
          <a:off x="0" y="0"/>
          <a:ext cx="0" cy="0"/>
          <a:chOff x="0" y="0"/>
          <a:chExt cx="0" cy="0"/>
        </a:xfrm>
      </p:grpSpPr>
      <p:sp>
        <p:nvSpPr>
          <p:cNvPr id="166" name="Google Shape;166;p86"/>
          <p:cNvSpPr/>
          <p:nvPr/>
        </p:nvSpPr>
        <p:spPr>
          <a:xfrm>
            <a:off x="0" y="1"/>
            <a:ext cx="12192000" cy="6857615"/>
          </a:xfrm>
          <a:custGeom>
            <a:avLst/>
            <a:gdLst/>
            <a:ahLst/>
            <a:cxnLst/>
            <a:rect l="l" t="t" r="r" b="b"/>
            <a:pathLst>
              <a:path w="20104100" h="11308715" extrusionOk="0">
                <a:moveTo>
                  <a:pt x="0" y="11308556"/>
                </a:moveTo>
                <a:lnTo>
                  <a:pt x="20104099" y="11308556"/>
                </a:lnTo>
                <a:lnTo>
                  <a:pt x="20104099" y="0"/>
                </a:lnTo>
                <a:lnTo>
                  <a:pt x="0" y="0"/>
                </a:lnTo>
                <a:lnTo>
                  <a:pt x="0" y="11308556"/>
                </a:lnTo>
                <a:close/>
              </a:path>
            </a:pathLst>
          </a:custGeom>
          <a:solidFill>
            <a:srgbClr val="DB3173"/>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819" dirty="0">
              <a:solidFill>
                <a:schemeClr val="dk1"/>
              </a:solidFill>
              <a:latin typeface="Arial"/>
              <a:ea typeface="Arial"/>
              <a:cs typeface="Arial"/>
              <a:sym typeface="Arial"/>
            </a:endParaRPr>
          </a:p>
        </p:txBody>
      </p:sp>
      <p:sp>
        <p:nvSpPr>
          <p:cNvPr id="167" name="Google Shape;167;p86"/>
          <p:cNvSpPr txBox="1">
            <a:spLocks noGrp="1"/>
          </p:cNvSpPr>
          <p:nvPr>
            <p:ph type="title"/>
          </p:nvPr>
        </p:nvSpPr>
        <p:spPr>
          <a:xfrm>
            <a:off x="690715" y="1619165"/>
            <a:ext cx="7901695" cy="59138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843"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8" name="Google Shape;168;p86"/>
          <p:cNvSpPr txBox="1">
            <a:spLocks noGrp="1"/>
          </p:cNvSpPr>
          <p:nvPr>
            <p:ph type="ftr" idx="11"/>
          </p:nvPr>
        </p:nvSpPr>
        <p:spPr>
          <a:xfrm>
            <a:off x="4145280" y="6377940"/>
            <a:ext cx="3901440" cy="184666"/>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F188A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9" name="Google Shape;169;p86"/>
          <p:cNvSpPr txBox="1">
            <a:spLocks noGrp="1"/>
          </p:cNvSpPr>
          <p:nvPr>
            <p:ph type="dt" idx="10"/>
          </p:nvPr>
        </p:nvSpPr>
        <p:spPr>
          <a:xfrm>
            <a:off x="609600" y="6377941"/>
            <a:ext cx="2804160" cy="161583"/>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F188A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70" name="Google Shape;170;p86"/>
          <p:cNvSpPr txBox="1">
            <a:spLocks noGrp="1"/>
          </p:cNvSpPr>
          <p:nvPr>
            <p:ph type="sldNum" idx="12"/>
          </p:nvPr>
        </p:nvSpPr>
        <p:spPr>
          <a:xfrm>
            <a:off x="675396" y="6324040"/>
            <a:ext cx="192545" cy="108491"/>
          </a:xfrm>
          <a:prstGeom prst="rect">
            <a:avLst/>
          </a:prstGeom>
          <a:noFill/>
          <a:ln>
            <a:noFill/>
          </a:ln>
        </p:spPr>
        <p:txBody>
          <a:bodyPr spcFirstLastPara="1" wrap="square" lIns="0" tIns="0" rIns="0" bIns="0" anchor="t" anchorCtr="0">
            <a:spAutoFit/>
          </a:bodyPr>
          <a:lstStyle>
            <a:lvl1pPr marL="17328" marR="0" lvl="0" indent="0" algn="l">
              <a:lnSpc>
                <a:spcPct val="100000"/>
              </a:lnSpc>
              <a:spcBef>
                <a:spcPts val="0"/>
              </a:spcBef>
              <a:buNone/>
              <a:defRPr sz="705" b="0" i="0">
                <a:solidFill>
                  <a:srgbClr val="DB3173"/>
                </a:solidFill>
                <a:latin typeface="Proxima Nova"/>
                <a:ea typeface="Proxima Nova"/>
                <a:cs typeface="Proxima Nova"/>
                <a:sym typeface="Proxima Nova"/>
              </a:defRPr>
            </a:lvl1pPr>
            <a:lvl2pPr marL="17328" marR="0" lvl="1" indent="0" algn="l">
              <a:lnSpc>
                <a:spcPct val="100000"/>
              </a:lnSpc>
              <a:spcBef>
                <a:spcPts val="0"/>
              </a:spcBef>
              <a:buNone/>
              <a:defRPr sz="705" b="0" i="0">
                <a:solidFill>
                  <a:srgbClr val="DB3173"/>
                </a:solidFill>
                <a:latin typeface="Proxima Nova"/>
                <a:ea typeface="Proxima Nova"/>
                <a:cs typeface="Proxima Nova"/>
                <a:sym typeface="Proxima Nova"/>
              </a:defRPr>
            </a:lvl2pPr>
            <a:lvl3pPr marL="17328" marR="0" lvl="2" indent="0" algn="l">
              <a:lnSpc>
                <a:spcPct val="100000"/>
              </a:lnSpc>
              <a:spcBef>
                <a:spcPts val="0"/>
              </a:spcBef>
              <a:buNone/>
              <a:defRPr sz="705" b="0" i="0">
                <a:solidFill>
                  <a:srgbClr val="DB3173"/>
                </a:solidFill>
                <a:latin typeface="Proxima Nova"/>
                <a:ea typeface="Proxima Nova"/>
                <a:cs typeface="Proxima Nova"/>
                <a:sym typeface="Proxima Nova"/>
              </a:defRPr>
            </a:lvl3pPr>
            <a:lvl4pPr marL="17328" marR="0" lvl="3" indent="0" algn="l">
              <a:lnSpc>
                <a:spcPct val="100000"/>
              </a:lnSpc>
              <a:spcBef>
                <a:spcPts val="0"/>
              </a:spcBef>
              <a:buNone/>
              <a:defRPr sz="705" b="0" i="0">
                <a:solidFill>
                  <a:srgbClr val="DB3173"/>
                </a:solidFill>
                <a:latin typeface="Proxima Nova"/>
                <a:ea typeface="Proxima Nova"/>
                <a:cs typeface="Proxima Nova"/>
                <a:sym typeface="Proxima Nova"/>
              </a:defRPr>
            </a:lvl4pPr>
            <a:lvl5pPr marL="17328" marR="0" lvl="4" indent="0" algn="l">
              <a:lnSpc>
                <a:spcPct val="100000"/>
              </a:lnSpc>
              <a:spcBef>
                <a:spcPts val="0"/>
              </a:spcBef>
              <a:buNone/>
              <a:defRPr sz="705" b="0" i="0">
                <a:solidFill>
                  <a:srgbClr val="DB3173"/>
                </a:solidFill>
                <a:latin typeface="Proxima Nova"/>
                <a:ea typeface="Proxima Nova"/>
                <a:cs typeface="Proxima Nova"/>
                <a:sym typeface="Proxima Nova"/>
              </a:defRPr>
            </a:lvl5pPr>
            <a:lvl6pPr marL="17328" marR="0" lvl="5" indent="0" algn="l">
              <a:lnSpc>
                <a:spcPct val="100000"/>
              </a:lnSpc>
              <a:spcBef>
                <a:spcPts val="0"/>
              </a:spcBef>
              <a:buNone/>
              <a:defRPr sz="705" b="0" i="0">
                <a:solidFill>
                  <a:srgbClr val="DB3173"/>
                </a:solidFill>
                <a:latin typeface="Proxima Nova"/>
                <a:ea typeface="Proxima Nova"/>
                <a:cs typeface="Proxima Nova"/>
                <a:sym typeface="Proxima Nova"/>
              </a:defRPr>
            </a:lvl6pPr>
            <a:lvl7pPr marL="17328" marR="0" lvl="6" indent="0" algn="l">
              <a:lnSpc>
                <a:spcPct val="100000"/>
              </a:lnSpc>
              <a:spcBef>
                <a:spcPts val="0"/>
              </a:spcBef>
              <a:buNone/>
              <a:defRPr sz="705" b="0" i="0">
                <a:solidFill>
                  <a:srgbClr val="DB3173"/>
                </a:solidFill>
                <a:latin typeface="Proxima Nova"/>
                <a:ea typeface="Proxima Nova"/>
                <a:cs typeface="Proxima Nova"/>
                <a:sym typeface="Proxima Nova"/>
              </a:defRPr>
            </a:lvl7pPr>
            <a:lvl8pPr marL="17328" marR="0" lvl="7" indent="0" algn="l">
              <a:lnSpc>
                <a:spcPct val="100000"/>
              </a:lnSpc>
              <a:spcBef>
                <a:spcPts val="0"/>
              </a:spcBef>
              <a:buNone/>
              <a:defRPr sz="705" b="0" i="0">
                <a:solidFill>
                  <a:srgbClr val="DB3173"/>
                </a:solidFill>
                <a:latin typeface="Proxima Nova"/>
                <a:ea typeface="Proxima Nova"/>
                <a:cs typeface="Proxima Nova"/>
                <a:sym typeface="Proxima Nova"/>
              </a:defRPr>
            </a:lvl8pPr>
            <a:lvl9pPr marL="17328" marR="0" lvl="8" indent="0" algn="l">
              <a:lnSpc>
                <a:spcPct val="100000"/>
              </a:lnSpc>
              <a:spcBef>
                <a:spcPts val="0"/>
              </a:spcBef>
              <a:buNone/>
              <a:defRPr sz="705" b="0" i="0">
                <a:solidFill>
                  <a:srgbClr val="DB3173"/>
                </a:solidFill>
                <a:latin typeface="Proxima Nova"/>
                <a:ea typeface="Proxima Nova"/>
                <a:cs typeface="Proxima Nova"/>
                <a:sym typeface="Proxima Nova"/>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xmlns="" val="3012371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01824"/>
            <a:ext cx="10972800" cy="710952"/>
          </a:xfrm>
          <a:prstGeom prst="rect">
            <a:avLst/>
          </a:prstGeom>
        </p:spPr>
        <p:txBody>
          <a:bodyPr vert="horz" lIns="91440" tIns="45720" rIns="91440" bIns="45720" rtlCol="0" anchor="t" anchorCtr="0">
            <a:normAutofit/>
          </a:bodyPr>
          <a:lstStyle/>
          <a:p>
            <a:r>
              <a:rPr lang="en-US" dirty="0"/>
              <a:t>Click to edit Master title style</a:t>
            </a:r>
            <a:endParaRPr lang="en-ZA"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pic>
        <p:nvPicPr>
          <p:cNvPr id="7" name="Picture 2" descr="C:\Users\bingo\Desktop\banzi\DSAC\Sport%2c Art and Culture Logo_CMYK.jpg">
            <a:extLst>
              <a:ext uri="{FF2B5EF4-FFF2-40B4-BE49-F238E27FC236}">
                <a16:creationId xmlns:a16="http://schemas.microsoft.com/office/drawing/2014/main" xmlns="" id="{98DD6207-6402-487F-BDF6-0587097DF9CB}"/>
              </a:ext>
            </a:extLst>
          </p:cNvPr>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155196" y="5847461"/>
            <a:ext cx="2772453"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a16="http://schemas.microsoft.com/office/drawing/2014/main" xmlns="" id="{79EE0CC1-B77E-494F-AD87-F1C365230B04}"/>
              </a:ext>
            </a:extLst>
          </p:cNvPr>
          <p:cNvSpPr/>
          <p:nvPr userDrawn="1"/>
        </p:nvSpPr>
        <p:spPr>
          <a:xfrm>
            <a:off x="0" y="6583362"/>
            <a:ext cx="12192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sz="1350" dirty="0">
              <a:ln>
                <a:noFill/>
              </a:ln>
              <a:solidFill>
                <a:srgbClr val="F5981B"/>
              </a:solidFill>
            </a:endParaRPr>
          </a:p>
        </p:txBody>
      </p:sp>
      <p:sp>
        <p:nvSpPr>
          <p:cNvPr id="9" name="Slide Number Placeholder 8">
            <a:extLst>
              <a:ext uri="{FF2B5EF4-FFF2-40B4-BE49-F238E27FC236}">
                <a16:creationId xmlns:a16="http://schemas.microsoft.com/office/drawing/2014/main" xmlns="" id="{FAE59C28-67B9-4225-8327-918037C7FDC0}"/>
              </a:ext>
            </a:extLst>
          </p:cNvPr>
          <p:cNvSpPr>
            <a:spLocks noGrp="1"/>
          </p:cNvSpPr>
          <p:nvPr>
            <p:ph type="sldNum" sz="quarter" idx="4"/>
          </p:nvPr>
        </p:nvSpPr>
        <p:spPr>
          <a:xfrm>
            <a:off x="9293605" y="6162259"/>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C07A8E-5ED2-4562-81F1-AB3DF8E47AB3}" type="slidenum">
              <a:rPr lang="en-ZA" smtClean="0"/>
              <a:pPr/>
              <a:t>‹#›</a:t>
            </a:fld>
            <a:endParaRPr lang="en-ZA" dirty="0"/>
          </a:p>
        </p:txBody>
      </p:sp>
    </p:spTree>
    <p:extLst>
      <p:ext uri="{BB962C8B-B14F-4D97-AF65-F5344CB8AC3E}">
        <p14:creationId xmlns:p14="http://schemas.microsoft.com/office/powerpoint/2010/main" xmlns="" val="109737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l" defTabSz="685800" rtl="0" eaLnBrk="1" latinLnBrk="0" hangingPunct="1">
        <a:spcBef>
          <a:spcPct val="0"/>
        </a:spcBef>
        <a:buNone/>
        <a:defRPr sz="2700" b="1" kern="1200" baseline="0">
          <a:solidFill>
            <a:srgbClr val="F5981B"/>
          </a:solidFill>
          <a:latin typeface="Arial"/>
          <a:ea typeface="+mj-ea"/>
          <a:cs typeface="Arial"/>
        </a:defRPr>
      </a:lvl1pPr>
    </p:titleStyle>
    <p:bodyStyle>
      <a:lvl1pPr marL="257175" indent="-257175" algn="l" defTabSz="685800" rtl="0" eaLnBrk="1" latinLnBrk="0" hangingPunct="1">
        <a:spcBef>
          <a:spcPct val="20000"/>
        </a:spcBef>
        <a:buFont typeface="Arial" pitchFamily="34" charset="0"/>
        <a:buChar char="•"/>
        <a:defRPr sz="1200" b="1" kern="1200">
          <a:solidFill>
            <a:srgbClr val="F5981B"/>
          </a:solidFill>
          <a:latin typeface="Arial"/>
          <a:ea typeface="+mn-ea"/>
          <a:cs typeface="Arial"/>
        </a:defRPr>
      </a:lvl1pPr>
      <a:lvl2pPr marL="557213" indent="-214313" algn="l" defTabSz="685800" rtl="0" eaLnBrk="1" latinLnBrk="0" hangingPunct="1">
        <a:spcBef>
          <a:spcPct val="20000"/>
        </a:spcBef>
        <a:buFont typeface="Arial" pitchFamily="34" charset="0"/>
        <a:buChar char="–"/>
        <a:defRPr sz="900" b="1" kern="1200">
          <a:solidFill>
            <a:srgbClr val="F5981B"/>
          </a:solidFill>
          <a:latin typeface="Arial"/>
          <a:ea typeface="+mn-ea"/>
          <a:cs typeface="Arial"/>
        </a:defRPr>
      </a:lvl2pPr>
      <a:lvl3pPr marL="857250" indent="-171450" algn="l" defTabSz="685800" rtl="0" eaLnBrk="1" latinLnBrk="0" hangingPunct="1">
        <a:spcBef>
          <a:spcPct val="20000"/>
        </a:spcBef>
        <a:buFont typeface="Arial" pitchFamily="34" charset="0"/>
        <a:buChar char="•"/>
        <a:defRPr sz="900" kern="1200">
          <a:solidFill>
            <a:schemeClr val="tx1"/>
          </a:solidFill>
          <a:latin typeface="Arial"/>
          <a:ea typeface="+mn-ea"/>
          <a:cs typeface="Arial"/>
        </a:defRPr>
      </a:lvl3pPr>
      <a:lvl4pPr marL="1200150" indent="-171450" algn="l" defTabSz="685800" rtl="0" eaLnBrk="1" latinLnBrk="0" hangingPunct="1">
        <a:spcBef>
          <a:spcPct val="20000"/>
        </a:spcBef>
        <a:buFont typeface="Arial" pitchFamily="34" charset="0"/>
        <a:buChar char="–"/>
        <a:defRPr sz="900" kern="1200">
          <a:solidFill>
            <a:schemeClr val="tx1"/>
          </a:solidFill>
          <a:latin typeface="Arial"/>
          <a:ea typeface="+mn-ea"/>
          <a:cs typeface="Arial"/>
        </a:defRPr>
      </a:lvl4pPr>
      <a:lvl5pPr marL="1543050" indent="-171450" algn="l" defTabSz="685800" rtl="0" eaLnBrk="1" latinLnBrk="0" hangingPunct="1">
        <a:spcBef>
          <a:spcPct val="20000"/>
        </a:spcBef>
        <a:buFont typeface="Arial" pitchFamily="34" charset="0"/>
        <a:buChar char="»"/>
        <a:defRPr sz="788" kern="1200">
          <a:solidFill>
            <a:schemeClr val="tx1">
              <a:lumMod val="65000"/>
              <a:lumOff val="35000"/>
            </a:schemeClr>
          </a:solidFill>
          <a:latin typeface="Arial"/>
          <a:ea typeface="+mn-ea"/>
          <a:cs typeface="Arial"/>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35"/>
        <p:cNvGrpSpPr/>
        <p:nvPr/>
      </p:nvGrpSpPr>
      <p:grpSpPr>
        <a:xfrm>
          <a:off x="0" y="0"/>
          <a:ext cx="0" cy="0"/>
          <a:chOff x="0" y="0"/>
          <a:chExt cx="0" cy="0"/>
        </a:xfrm>
      </p:grpSpPr>
      <p:sp>
        <p:nvSpPr>
          <p:cNvPr id="1036" name="Google Shape;1036;p1"/>
          <p:cNvSpPr txBox="1">
            <a:spLocks noGrp="1"/>
          </p:cNvSpPr>
          <p:nvPr>
            <p:ph type="title"/>
          </p:nvPr>
        </p:nvSpPr>
        <p:spPr>
          <a:xfrm>
            <a:off x="609600" y="701824"/>
            <a:ext cx="10972800" cy="7110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F5981B"/>
              </a:buClr>
              <a:buSzPts val="3600"/>
              <a:buFont typeface="Arial"/>
              <a:buNone/>
              <a:defRPr sz="3600" b="1" i="0" u="none" strike="noStrike" cap="none">
                <a:solidFill>
                  <a:srgbClr val="F5981B"/>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37" name="Google Shape;1037;p1"/>
          <p:cNvSpPr txBox="1">
            <a:spLocks noGrp="1"/>
          </p:cNvSpPr>
          <p:nvPr>
            <p:ph type="body" idx="1"/>
          </p:nvPr>
        </p:nvSpPr>
        <p:spPr>
          <a:xfrm>
            <a:off x="609600" y="1600200"/>
            <a:ext cx="10972800" cy="4526100"/>
          </a:xfrm>
          <a:prstGeom prst="rect">
            <a:avLst/>
          </a:prstGeom>
          <a:noFill/>
          <a:ln>
            <a:noFill/>
          </a:ln>
        </p:spPr>
        <p:txBody>
          <a:bodyPr spcFirstLastPara="1" wrap="square" lIns="91425" tIns="45700" rIns="91425" bIns="45700" anchor="t" anchorCtr="0">
            <a:normAutofit/>
          </a:bodyPr>
          <a:lstStyle>
            <a:lvl1pPr marL="457200" marR="0" lvl="0" indent="-330200" algn="l" rtl="0">
              <a:spcBef>
                <a:spcPts val="320"/>
              </a:spcBef>
              <a:spcAft>
                <a:spcPts val="0"/>
              </a:spcAft>
              <a:buClr>
                <a:srgbClr val="F5981B"/>
              </a:buClr>
              <a:buSzPts val="1600"/>
              <a:buFont typeface="Arial"/>
              <a:buChar char="•"/>
              <a:defRPr sz="1600" b="1" i="0" u="none" strike="noStrike" cap="none">
                <a:solidFill>
                  <a:srgbClr val="F5981B"/>
                </a:solidFill>
                <a:latin typeface="Arial"/>
                <a:ea typeface="Arial"/>
                <a:cs typeface="Arial"/>
                <a:sym typeface="Arial"/>
              </a:defRPr>
            </a:lvl1pPr>
            <a:lvl2pPr marL="914400" marR="0" lvl="1" indent="-304800" algn="l" rtl="0">
              <a:spcBef>
                <a:spcPts val="240"/>
              </a:spcBef>
              <a:spcAft>
                <a:spcPts val="0"/>
              </a:spcAft>
              <a:buClr>
                <a:srgbClr val="F5981B"/>
              </a:buClr>
              <a:buSzPts val="1200"/>
              <a:buFont typeface="Arial"/>
              <a:buChar char="–"/>
              <a:defRPr sz="1200" b="1" i="0" u="none" strike="noStrike" cap="none">
                <a:solidFill>
                  <a:srgbClr val="F5981B"/>
                </a:solidFill>
                <a:latin typeface="Arial"/>
                <a:ea typeface="Arial"/>
                <a:cs typeface="Arial"/>
                <a:sym typeface="Arial"/>
              </a:defRPr>
            </a:lvl2pPr>
            <a:lvl3pPr marL="1371600" marR="0" lvl="2" indent="-30480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3pPr>
            <a:lvl4pPr marL="1828800" marR="0" lvl="3" indent="-30480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95275" algn="l" rtl="0">
              <a:spcBef>
                <a:spcPts val="210"/>
              </a:spcBef>
              <a:spcAft>
                <a:spcPts val="0"/>
              </a:spcAft>
              <a:buClr>
                <a:srgbClr val="595959"/>
              </a:buClr>
              <a:buSzPts val="1050"/>
              <a:buFont typeface="Arial"/>
              <a:buChar char="»"/>
              <a:defRPr sz="105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38" name="Google Shape;1038;p1"/>
          <p:cNvSpPr txBox="1">
            <a:spLocks noGrp="1"/>
          </p:cNvSpPr>
          <p:nvPr>
            <p:ph type="dt" idx="10"/>
          </p:nvPr>
        </p:nvSpPr>
        <p:spPr>
          <a:xfrm>
            <a:off x="1483565" y="6356350"/>
            <a:ext cx="28448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b="1"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39" name="Google Shape;1039;p1"/>
          <p:cNvSpPr txBox="1">
            <a:spLocks noGrp="1"/>
          </p:cNvSpPr>
          <p:nvPr>
            <p:ph type="ftr" idx="11"/>
          </p:nvPr>
        </p:nvSpPr>
        <p:spPr>
          <a:xfrm>
            <a:off x="4165600" y="6356350"/>
            <a:ext cx="3860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1" i="0" u="none" strike="noStrike" cap="none">
                <a:solidFill>
                  <a:schemeClr val="lt1"/>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40" name="Google Shape;1040;p1"/>
          <p:cNvSpPr txBox="1">
            <a:spLocks noGrp="1"/>
          </p:cNvSpPr>
          <p:nvPr>
            <p:ph type="sldNum" idx="12"/>
          </p:nvPr>
        </p:nvSpPr>
        <p:spPr>
          <a:xfrm>
            <a:off x="10769600" y="6172200"/>
            <a:ext cx="812800" cy="3651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800" b="0" i="0" u="none" strike="noStrike" cap="none">
                <a:solidFill>
                  <a:srgbClr val="660066"/>
                </a:solidFill>
                <a:latin typeface="Verdana"/>
                <a:ea typeface="Verdana"/>
                <a:cs typeface="Verdana"/>
                <a:sym typeface="Verdana"/>
              </a:defRPr>
            </a:lvl1pPr>
            <a:lvl2pPr marL="0" marR="0" lvl="1" indent="0" algn="r" rtl="0">
              <a:spcBef>
                <a:spcPts val="0"/>
              </a:spcBef>
              <a:buNone/>
              <a:defRPr sz="800" b="0" i="0" u="none" strike="noStrike" cap="none">
                <a:solidFill>
                  <a:srgbClr val="660066"/>
                </a:solidFill>
                <a:latin typeface="Verdana"/>
                <a:ea typeface="Verdana"/>
                <a:cs typeface="Verdana"/>
                <a:sym typeface="Verdana"/>
              </a:defRPr>
            </a:lvl2pPr>
            <a:lvl3pPr marL="0" marR="0" lvl="2" indent="0" algn="r" rtl="0">
              <a:spcBef>
                <a:spcPts val="0"/>
              </a:spcBef>
              <a:buNone/>
              <a:defRPr sz="800" b="0" i="0" u="none" strike="noStrike" cap="none">
                <a:solidFill>
                  <a:srgbClr val="660066"/>
                </a:solidFill>
                <a:latin typeface="Verdana"/>
                <a:ea typeface="Verdana"/>
                <a:cs typeface="Verdana"/>
                <a:sym typeface="Verdana"/>
              </a:defRPr>
            </a:lvl3pPr>
            <a:lvl4pPr marL="0" marR="0" lvl="3" indent="0" algn="r" rtl="0">
              <a:spcBef>
                <a:spcPts val="0"/>
              </a:spcBef>
              <a:buNone/>
              <a:defRPr sz="800" b="0" i="0" u="none" strike="noStrike" cap="none">
                <a:solidFill>
                  <a:srgbClr val="660066"/>
                </a:solidFill>
                <a:latin typeface="Verdana"/>
                <a:ea typeface="Verdana"/>
                <a:cs typeface="Verdana"/>
                <a:sym typeface="Verdana"/>
              </a:defRPr>
            </a:lvl4pPr>
            <a:lvl5pPr marL="0" marR="0" lvl="4" indent="0" algn="r" rtl="0">
              <a:spcBef>
                <a:spcPts val="0"/>
              </a:spcBef>
              <a:buNone/>
              <a:defRPr sz="800" b="0" i="0" u="none" strike="noStrike" cap="none">
                <a:solidFill>
                  <a:srgbClr val="660066"/>
                </a:solidFill>
                <a:latin typeface="Verdana"/>
                <a:ea typeface="Verdana"/>
                <a:cs typeface="Verdana"/>
                <a:sym typeface="Verdana"/>
              </a:defRPr>
            </a:lvl5pPr>
            <a:lvl6pPr marL="0" marR="0" lvl="5" indent="0" algn="r" rtl="0">
              <a:spcBef>
                <a:spcPts val="0"/>
              </a:spcBef>
              <a:buNone/>
              <a:defRPr sz="800" b="0" i="0" u="none" strike="noStrike" cap="none">
                <a:solidFill>
                  <a:srgbClr val="660066"/>
                </a:solidFill>
                <a:latin typeface="Verdana"/>
                <a:ea typeface="Verdana"/>
                <a:cs typeface="Verdana"/>
                <a:sym typeface="Verdana"/>
              </a:defRPr>
            </a:lvl6pPr>
            <a:lvl7pPr marL="0" marR="0" lvl="6" indent="0" algn="r" rtl="0">
              <a:spcBef>
                <a:spcPts val="0"/>
              </a:spcBef>
              <a:buNone/>
              <a:defRPr sz="800" b="0" i="0" u="none" strike="noStrike" cap="none">
                <a:solidFill>
                  <a:srgbClr val="660066"/>
                </a:solidFill>
                <a:latin typeface="Verdana"/>
                <a:ea typeface="Verdana"/>
                <a:cs typeface="Verdana"/>
                <a:sym typeface="Verdana"/>
              </a:defRPr>
            </a:lvl7pPr>
            <a:lvl8pPr marL="0" marR="0" lvl="7" indent="0" algn="r" rtl="0">
              <a:spcBef>
                <a:spcPts val="0"/>
              </a:spcBef>
              <a:buNone/>
              <a:defRPr sz="800" b="0" i="0" u="none" strike="noStrike" cap="none">
                <a:solidFill>
                  <a:srgbClr val="660066"/>
                </a:solidFill>
                <a:latin typeface="Verdana"/>
                <a:ea typeface="Verdana"/>
                <a:cs typeface="Verdana"/>
                <a:sym typeface="Verdana"/>
              </a:defRPr>
            </a:lvl8pPr>
            <a:lvl9pPr marL="0" marR="0" lvl="8" indent="0" algn="r" rtl="0">
              <a:spcBef>
                <a:spcPts val="0"/>
              </a:spcBef>
              <a:buNone/>
              <a:defRPr sz="800" b="0" i="0" u="none" strike="noStrike" cap="none">
                <a:solidFill>
                  <a:srgbClr val="660066"/>
                </a:solidFill>
                <a:latin typeface="Verdana"/>
                <a:ea typeface="Verdana"/>
                <a:cs typeface="Verdana"/>
                <a:sym typeface="Verdana"/>
              </a:defRPr>
            </a:lvl9pPr>
          </a:lstStyle>
          <a:p>
            <a:r>
              <a:rPr lang="en-US" dirty="0"/>
              <a:t>1</a:t>
            </a:r>
            <a:endParaRPr lang="en-US" sz="140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xmlns="" val="772436538"/>
      </p:ext>
    </p:extLst>
  </p:cSld>
  <p:clrMap bg1="lt1" tx1="dk1" bg2="dk2" tx2="lt2" accent1="accent1" accent2="accent2" accent3="accent3" accent4="accent4" accent5="accent5" accent6="accent6" hlink="hlink" folHlink="folHlink"/>
  <p:sldLayoutIdLst>
    <p:sldLayoutId id="2147483665" r:id="rId1"/>
    <p:sldLayoutId id="2147483666" r:id="rId2"/>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6F1097BD-E3A4-4AA0-B19C-F216D05B3BA4}"/>
              </a:ext>
            </a:extLst>
          </p:cNvPr>
          <p:cNvSpPr/>
          <p:nvPr/>
        </p:nvSpPr>
        <p:spPr>
          <a:xfrm>
            <a:off x="2667000" y="2959224"/>
            <a:ext cx="6858000" cy="1459762"/>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defTabSz="342900"/>
            <a:endParaRPr lang="en-US" sz="2100" dirty="0">
              <a:solidFill>
                <a:srgbClr val="F5981B"/>
              </a:solidFill>
              <a:latin typeface="Calibri" panose="020F0502020204030204"/>
              <a:sym typeface="Arial"/>
            </a:endParaRPr>
          </a:p>
        </p:txBody>
      </p:sp>
      <p:sp>
        <p:nvSpPr>
          <p:cNvPr id="2" name="Title 1"/>
          <p:cNvSpPr>
            <a:spLocks noGrp="1"/>
          </p:cNvSpPr>
          <p:nvPr>
            <p:ph type="ctrTitle"/>
          </p:nvPr>
        </p:nvSpPr>
        <p:spPr>
          <a:xfrm>
            <a:off x="2747370" y="3100944"/>
            <a:ext cx="6694503" cy="1459762"/>
          </a:xfrm>
        </p:spPr>
        <p:txBody>
          <a:bodyPr>
            <a:noAutofit/>
          </a:bodyPr>
          <a:lstStyle/>
          <a:p>
            <a:pPr algn="ctr"/>
            <a:r>
              <a:rPr lang="en-US" sz="2400" dirty="0">
                <a:solidFill>
                  <a:schemeClr val="tx1"/>
                </a:solidFill>
                <a:latin typeface="Arial Black" panose="020B0A04020102020204" pitchFamily="34" charset="0"/>
                <a:cs typeface="Arial" panose="020B0604020202020204" pitchFamily="34" charset="0"/>
              </a:rPr>
              <a:t>PROGRESS ON IMPLEMENTATION OF A RING-FENCED MIG PROGRAMME  BY DSAC</a:t>
            </a:r>
            <a:r>
              <a:rPr lang="en-US" sz="2400" dirty="0">
                <a:solidFill>
                  <a:schemeClr val="tx1"/>
                </a:solidFill>
                <a:latin typeface="Arial" panose="020B0604020202020204" pitchFamily="34" charset="0"/>
                <a:cs typeface="Arial" panose="020B0604020202020204" pitchFamily="34" charset="0"/>
              </a:rPr>
              <a:t/>
            </a:r>
            <a:br>
              <a:rPr lang="en-US" sz="2400" dirty="0">
                <a:solidFill>
                  <a:schemeClr val="tx1"/>
                </a:solidFill>
                <a:latin typeface="Arial" panose="020B0604020202020204" pitchFamily="34" charset="0"/>
                <a:cs typeface="Arial" panose="020B0604020202020204" pitchFamily="34" charset="0"/>
              </a:rPr>
            </a:br>
            <a:r>
              <a:rPr lang="en-US" sz="2100" dirty="0">
                <a:solidFill>
                  <a:schemeClr val="tx1"/>
                </a:solidFill>
                <a:latin typeface="Arial" panose="020B0604020202020204" pitchFamily="34" charset="0"/>
                <a:cs typeface="Arial" panose="020B0604020202020204" pitchFamily="34" charset="0"/>
              </a:rPr>
              <a:t/>
            </a:r>
            <a:br>
              <a:rPr lang="en-US" sz="2100" dirty="0">
                <a:solidFill>
                  <a:schemeClr val="tx1"/>
                </a:solidFill>
                <a:latin typeface="Arial" panose="020B0604020202020204" pitchFamily="34" charset="0"/>
                <a:cs typeface="Arial" panose="020B0604020202020204" pitchFamily="34" charset="0"/>
              </a:rPr>
            </a:br>
            <a:r>
              <a:rPr lang="en-US" sz="2100" dirty="0">
                <a:solidFill>
                  <a:srgbClr val="0070C0"/>
                </a:solidFill>
                <a:latin typeface="Arial" panose="020B0604020202020204" pitchFamily="34" charset="0"/>
                <a:cs typeface="Arial" panose="020B0604020202020204" pitchFamily="34" charset="0"/>
              </a:rPr>
              <a:t/>
            </a:r>
            <a:br>
              <a:rPr lang="en-US" sz="2100" dirty="0">
                <a:solidFill>
                  <a:srgbClr val="0070C0"/>
                </a:solidFill>
                <a:latin typeface="Arial" panose="020B0604020202020204" pitchFamily="34" charset="0"/>
                <a:cs typeface="Arial" panose="020B0604020202020204" pitchFamily="34" charset="0"/>
              </a:rPr>
            </a:br>
            <a:endParaRPr lang="en-ZA" sz="2100" dirty="0">
              <a:solidFill>
                <a:schemeClr val="tx1"/>
              </a:solidFill>
            </a:endParaRPr>
          </a:p>
        </p:txBody>
      </p:sp>
      <p:sp>
        <p:nvSpPr>
          <p:cNvPr id="11" name="Rectangle 10"/>
          <p:cNvSpPr/>
          <p:nvPr/>
        </p:nvSpPr>
        <p:spPr>
          <a:xfrm>
            <a:off x="2667000" y="4524071"/>
            <a:ext cx="7086598" cy="1377549"/>
          </a:xfrm>
          <a:prstGeom prst="rect">
            <a:avLst/>
          </a:prstGeom>
        </p:spPr>
        <p:txBody>
          <a:bodyPr wrap="square">
            <a:noAutofit/>
          </a:bodyPr>
          <a:lstStyle/>
          <a:p>
            <a:pPr defTabSz="685800">
              <a:spcAft>
                <a:spcPts val="450"/>
              </a:spcAft>
              <a:defRPr/>
            </a:pPr>
            <a:r>
              <a:rPr lang="en-ZA" sz="2000" b="1" dirty="0">
                <a:solidFill>
                  <a:srgbClr val="F5981B"/>
                </a:solidFill>
                <a:latin typeface="Arial"/>
                <a:cs typeface="Arial"/>
                <a:sym typeface="Arial"/>
              </a:rPr>
              <a:t>BRIEFING TO THE SPORT, ARTS AND CULTURE </a:t>
            </a:r>
          </a:p>
          <a:p>
            <a:pPr defTabSz="685800">
              <a:spcAft>
                <a:spcPts val="450"/>
              </a:spcAft>
              <a:defRPr/>
            </a:pPr>
            <a:r>
              <a:rPr lang="en-ZA" sz="2000" b="1" dirty="0">
                <a:solidFill>
                  <a:srgbClr val="F5981B"/>
                </a:solidFill>
                <a:latin typeface="Arial"/>
                <a:cs typeface="Arial"/>
                <a:sym typeface="Arial"/>
              </a:rPr>
              <a:t>PORTFOLIO COMMITTEE: Date: 20 SEPTEMBER 2022</a:t>
            </a:r>
          </a:p>
          <a:p>
            <a:pPr defTabSz="685800">
              <a:spcAft>
                <a:spcPts val="450"/>
              </a:spcAft>
              <a:defRPr/>
            </a:pPr>
            <a:endParaRPr lang="en-ZA" sz="2100" b="1" dirty="0">
              <a:solidFill>
                <a:srgbClr val="F5981B"/>
              </a:solidFill>
              <a:latin typeface="Arial"/>
              <a:cs typeface="Arial"/>
              <a:sym typeface="Arial"/>
            </a:endParaRPr>
          </a:p>
        </p:txBody>
      </p:sp>
      <p:pic>
        <p:nvPicPr>
          <p:cNvPr id="6" name="Picture 2" descr="C:\Users\bingo\Desktop\banzi\DSAC\Sport%2c Art and Culture Logo_CMYK.jpg">
            <a:extLst>
              <a:ext uri="{FF2B5EF4-FFF2-40B4-BE49-F238E27FC236}">
                <a16:creationId xmlns:a16="http://schemas.microsoft.com/office/drawing/2014/main" xmlns="" id="{DD206F9E-F733-42A3-898B-CFC5DBFA3D34}"/>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7370" y="1010283"/>
            <a:ext cx="2471505" cy="941477"/>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a:extLst>
              <a:ext uri="{FF2B5EF4-FFF2-40B4-BE49-F238E27FC236}">
                <a16:creationId xmlns:a16="http://schemas.microsoft.com/office/drawing/2014/main" xmlns="" id="{910AC907-9F62-450D-A178-AEC74AEB9382}"/>
              </a:ext>
            </a:extLst>
          </p:cNvPr>
          <p:cNvSpPr/>
          <p:nvPr/>
        </p:nvSpPr>
        <p:spPr>
          <a:xfrm>
            <a:off x="9060872" y="5498524"/>
            <a:ext cx="381000" cy="263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ZA" sz="1350" dirty="0">
              <a:solidFill>
                <a:prstClr val="white"/>
              </a:solidFill>
              <a:latin typeface="Calibri" panose="020F0502020204030204"/>
              <a:sym typeface="Arial"/>
            </a:endParaRPr>
          </a:p>
        </p:txBody>
      </p:sp>
      <p:sp>
        <p:nvSpPr>
          <p:cNvPr id="12" name="Rectangle 11">
            <a:extLst>
              <a:ext uri="{FF2B5EF4-FFF2-40B4-BE49-F238E27FC236}">
                <a16:creationId xmlns:a16="http://schemas.microsoft.com/office/drawing/2014/main" xmlns="" id="{49C6A5EF-2A3A-4BC6-A293-6D956D2D29A4}"/>
              </a:ext>
            </a:extLst>
          </p:cNvPr>
          <p:cNvSpPr/>
          <p:nvPr/>
        </p:nvSpPr>
        <p:spPr>
          <a:xfrm>
            <a:off x="2842291" y="5338289"/>
            <a:ext cx="1535746" cy="4234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ZA" sz="1350" dirty="0">
              <a:solidFill>
                <a:prstClr val="white"/>
              </a:solidFill>
              <a:latin typeface="Calibri" panose="020F0502020204030204"/>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13" y="-31805"/>
            <a:ext cx="8229600" cy="711000"/>
          </a:xfrm>
        </p:spPr>
        <p:txBody>
          <a:bodyPr>
            <a:normAutofit/>
          </a:bodyPr>
          <a:lstStyle/>
          <a:p>
            <a:r>
              <a:rPr lang="en-US" sz="2000" dirty="0"/>
              <a:t>2017/2018 FINANCIAL YEAR </a:t>
            </a:r>
          </a:p>
        </p:txBody>
      </p:sp>
      <p:sp>
        <p:nvSpPr>
          <p:cNvPr id="5" name="TextBox 4"/>
          <p:cNvSpPr txBox="1"/>
          <p:nvPr/>
        </p:nvSpPr>
        <p:spPr>
          <a:xfrm>
            <a:off x="10194536" y="6134553"/>
            <a:ext cx="284052"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6</a:t>
            </a:r>
          </a:p>
        </p:txBody>
      </p:sp>
      <p:graphicFrame>
        <p:nvGraphicFramePr>
          <p:cNvPr id="6" name="Table 5">
            <a:extLst>
              <a:ext uri="{FF2B5EF4-FFF2-40B4-BE49-F238E27FC236}">
                <a16:creationId xmlns:a16="http://schemas.microsoft.com/office/drawing/2014/main" xmlns="" id="{4DFBF532-0F18-4423-8823-09ED752A2A59}"/>
              </a:ext>
            </a:extLst>
          </p:cNvPr>
          <p:cNvGraphicFramePr>
            <a:graphicFrameLocks noGrp="1"/>
          </p:cNvGraphicFramePr>
          <p:nvPr>
            <p:extLst>
              <p:ext uri="{D42A27DB-BD31-4B8C-83A1-F6EECF244321}">
                <p14:modId xmlns:p14="http://schemas.microsoft.com/office/powerpoint/2010/main" xmlns="" val="464111362"/>
              </p:ext>
            </p:extLst>
          </p:nvPr>
        </p:nvGraphicFramePr>
        <p:xfrm>
          <a:off x="556591" y="415670"/>
          <a:ext cx="11101346" cy="6322043"/>
        </p:xfrm>
        <a:graphic>
          <a:graphicData uri="http://schemas.openxmlformats.org/drawingml/2006/table">
            <a:tbl>
              <a:tblPr/>
              <a:tblGrid>
                <a:gridCol w="831545">
                  <a:extLst>
                    <a:ext uri="{9D8B030D-6E8A-4147-A177-3AD203B41FA5}">
                      <a16:colId xmlns:a16="http://schemas.microsoft.com/office/drawing/2014/main" xmlns="" val="248873179"/>
                    </a:ext>
                  </a:extLst>
                </a:gridCol>
                <a:gridCol w="2491943">
                  <a:extLst>
                    <a:ext uri="{9D8B030D-6E8A-4147-A177-3AD203B41FA5}">
                      <a16:colId xmlns:a16="http://schemas.microsoft.com/office/drawing/2014/main" xmlns="" val="519439801"/>
                    </a:ext>
                  </a:extLst>
                </a:gridCol>
                <a:gridCol w="1618211">
                  <a:extLst>
                    <a:ext uri="{9D8B030D-6E8A-4147-A177-3AD203B41FA5}">
                      <a16:colId xmlns:a16="http://schemas.microsoft.com/office/drawing/2014/main" xmlns="" val="1660690427"/>
                    </a:ext>
                  </a:extLst>
                </a:gridCol>
                <a:gridCol w="3915030">
                  <a:extLst>
                    <a:ext uri="{9D8B030D-6E8A-4147-A177-3AD203B41FA5}">
                      <a16:colId xmlns:a16="http://schemas.microsoft.com/office/drawing/2014/main" xmlns="" val="3758672290"/>
                    </a:ext>
                  </a:extLst>
                </a:gridCol>
                <a:gridCol w="1336330">
                  <a:extLst>
                    <a:ext uri="{9D8B030D-6E8A-4147-A177-3AD203B41FA5}">
                      <a16:colId xmlns:a16="http://schemas.microsoft.com/office/drawing/2014/main" xmlns="" val="1424428125"/>
                    </a:ext>
                  </a:extLst>
                </a:gridCol>
                <a:gridCol w="908287">
                  <a:extLst>
                    <a:ext uri="{9D8B030D-6E8A-4147-A177-3AD203B41FA5}">
                      <a16:colId xmlns:a16="http://schemas.microsoft.com/office/drawing/2014/main" xmlns="" val="4029471017"/>
                    </a:ext>
                  </a:extLst>
                </a:gridCol>
              </a:tblGrid>
              <a:tr h="363843">
                <a:tc>
                  <a:txBody>
                    <a:bodyPr/>
                    <a:lstStyle/>
                    <a:p>
                      <a:pPr algn="ctr" fontAlgn="t"/>
                      <a:r>
                        <a:rPr lang="en-ZA" sz="1100" b="1" i="0" u="none" strike="noStrike" dirty="0">
                          <a:solidFill>
                            <a:srgbClr val="000000"/>
                          </a:solidFill>
                          <a:effectLst/>
                          <a:latin typeface="Calibri" panose="020F0502020204030204" pitchFamily="34" charset="0"/>
                        </a:rPr>
                        <a:t> </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ZA" sz="1100" b="1" i="0" u="none" strike="noStrike" dirty="0">
                          <a:solidFill>
                            <a:srgbClr val="000000"/>
                          </a:solidFill>
                          <a:effectLst/>
                          <a:latin typeface="Calibri" panose="020F0502020204030204" pitchFamily="34" charset="0"/>
                        </a:rPr>
                        <a:t>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ZA" sz="1100" b="1" i="0" u="none" strike="noStrike" dirty="0">
                          <a:solidFill>
                            <a:srgbClr val="000000"/>
                          </a:solidFill>
                          <a:effectLst/>
                          <a:latin typeface="Calibri" panose="020F0502020204030204" pitchFamily="34" charset="0"/>
                        </a:rPr>
                        <a:t>DISTRICT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ZA" sz="1100" b="1" i="0" u="none" strike="noStrike" dirty="0">
                          <a:solidFill>
                            <a:srgbClr val="000000"/>
                          </a:solidFill>
                          <a:effectLst/>
                          <a:latin typeface="Calibri" panose="020F0502020204030204" pitchFamily="34" charset="0"/>
                        </a:rPr>
                        <a:t>PROJECT NAME</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t"/>
                      <a:r>
                        <a:rPr lang="en-ZA" sz="1100" b="1" i="0" u="none" strike="noStrike" dirty="0">
                          <a:solidFill>
                            <a:srgbClr val="000000"/>
                          </a:solidFill>
                          <a:effectLst/>
                          <a:latin typeface="Calibri" panose="020F0502020204030204" pitchFamily="34" charset="0"/>
                        </a:rPr>
                        <a:t>BUDGET ALLOCATED</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ZA" sz="1100" b="1" i="0" u="none" strike="noStrike" dirty="0">
                          <a:solidFill>
                            <a:srgbClr val="000000"/>
                          </a:solidFill>
                          <a:effectLst/>
                          <a:latin typeface="Calibri" panose="020F0502020204030204" pitchFamily="34" charset="0"/>
                        </a:rPr>
                        <a:t>STATUS</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6136720"/>
                  </a:ext>
                </a:extLst>
              </a:tr>
              <a:tr h="363843">
                <a:tc>
                  <a:txBody>
                    <a:bodyPr/>
                    <a:lstStyle/>
                    <a:p>
                      <a:pPr algn="l" fontAlgn="t"/>
                      <a:r>
                        <a:rPr lang="en-ZA" sz="1100" b="0" i="0" u="none" strike="noStrike" dirty="0">
                          <a:solidFill>
                            <a:schemeClr val="tx1"/>
                          </a:solidFill>
                          <a:effectLst/>
                          <a:latin typeface="+mn-lt"/>
                        </a:rPr>
                        <a:t>EC129</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Raymond Mhlaba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Amathole </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rPr>
                        <a:t>Upgrading of Sportfield within Raymond Mhlaba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R5 000 000,00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highlight>
                            <a:srgbClr val="FF0000"/>
                          </a:highlight>
                          <a:latin typeface="+mn-lt"/>
                        </a:rPr>
                        <a:t>Project stopped at , 25%</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39893571"/>
                  </a:ext>
                </a:extLst>
              </a:tr>
              <a:tr h="363843">
                <a:tc>
                  <a:txBody>
                    <a:bodyPr/>
                    <a:lstStyle/>
                    <a:p>
                      <a:pPr algn="l" fontAlgn="t"/>
                      <a:r>
                        <a:rPr lang="en-ZA" sz="1100" b="0" i="0" u="none" strike="noStrike" dirty="0">
                          <a:solidFill>
                            <a:srgbClr val="000000"/>
                          </a:solidFill>
                          <a:effectLst/>
                          <a:latin typeface="+mn-lt"/>
                        </a:rPr>
                        <a:t>EC138</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Sakhisizwe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Chris Hani</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sports field within Sakhisizwe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R12 500 000,00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9411184"/>
                  </a:ext>
                </a:extLst>
              </a:tr>
              <a:tr h="363843">
                <a:tc>
                  <a:txBody>
                    <a:bodyPr/>
                    <a:lstStyle/>
                    <a:p>
                      <a:pPr algn="l" fontAlgn="t"/>
                      <a:r>
                        <a:rPr lang="en-ZA" sz="1100" b="0" i="0" u="none" strike="noStrike" dirty="0">
                          <a:solidFill>
                            <a:srgbClr val="000000"/>
                          </a:solidFill>
                          <a:effectLst/>
                          <a:latin typeface="+mn-lt"/>
                        </a:rPr>
                        <a:t>EC145</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Walter Sisulu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Joe Gqabi</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Upgrading of sports field within Walter Sisulu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R10 821 000,00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highlight>
                            <a:srgbClr val="FF0000"/>
                          </a:highlight>
                          <a:latin typeface="+mn-lt"/>
                        </a:rPr>
                        <a:t>Construction, 80% </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88921345"/>
                  </a:ext>
                </a:extLst>
              </a:tr>
              <a:tr h="363843">
                <a:tc>
                  <a:txBody>
                    <a:bodyPr/>
                    <a:lstStyle/>
                    <a:p>
                      <a:pPr algn="l" fontAlgn="t"/>
                      <a:r>
                        <a:rPr lang="en-ZA" sz="1100" b="0" i="0" u="none" strike="noStrike" dirty="0">
                          <a:solidFill>
                            <a:srgbClr val="000000"/>
                          </a:solidFill>
                          <a:effectLst/>
                          <a:latin typeface="+mn-lt"/>
                        </a:rPr>
                        <a:t>EC443</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Mbizana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Alfred Nzo</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Sport facility within Mbizana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R12 000 000,00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highlight>
                            <a:srgbClr val="FF0000"/>
                          </a:highlight>
                          <a:latin typeface="+mn-lt"/>
                        </a:rPr>
                        <a:t>90% complete </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52315549"/>
                  </a:ext>
                </a:extLst>
              </a:tr>
              <a:tr h="363843">
                <a:tc>
                  <a:txBody>
                    <a:bodyPr/>
                    <a:lstStyle/>
                    <a:p>
                      <a:pPr algn="l" fontAlgn="t"/>
                      <a:r>
                        <a:rPr lang="en-ZA" sz="1100" b="0" i="0" u="none" strike="noStrike" dirty="0">
                          <a:solidFill>
                            <a:srgbClr val="000000"/>
                          </a:solidFill>
                          <a:effectLst/>
                          <a:latin typeface="+mn-lt"/>
                        </a:rPr>
                        <a:t>FS162</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Kopanong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Xhariep</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Spoprts field within Kopanong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R9 200 000,00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highlight>
                            <a:srgbClr val="FF0000"/>
                          </a:highlight>
                          <a:latin typeface="+mn-lt"/>
                        </a:rPr>
                        <a:t>Project stopped at 50%  </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74946137"/>
                  </a:ext>
                </a:extLst>
              </a:tr>
              <a:tr h="363843">
                <a:tc>
                  <a:txBody>
                    <a:bodyPr/>
                    <a:lstStyle/>
                    <a:p>
                      <a:pPr algn="l" fontAlgn="t"/>
                      <a:r>
                        <a:rPr lang="en-ZA" sz="1100" b="0" i="0" u="none" strike="noStrike" dirty="0">
                          <a:solidFill>
                            <a:srgbClr val="000000"/>
                          </a:solidFill>
                          <a:effectLst/>
                          <a:latin typeface="+mn-lt"/>
                        </a:rPr>
                        <a:t>FS185</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Nala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Lejweleputswa</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sports facility within Nala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R4 373 000,00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94149479"/>
                  </a:ext>
                </a:extLst>
              </a:tr>
              <a:tr h="363843">
                <a:tc>
                  <a:txBody>
                    <a:bodyPr/>
                    <a:lstStyle/>
                    <a:p>
                      <a:pPr algn="l" fontAlgn="t"/>
                      <a:r>
                        <a:rPr lang="en-ZA" sz="1100" b="0" i="0" u="none" strike="noStrike" dirty="0">
                          <a:solidFill>
                            <a:srgbClr val="000000"/>
                          </a:solidFill>
                          <a:effectLst/>
                          <a:latin typeface="+mn-lt"/>
                        </a:rPr>
                        <a:t>FS195</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Phumelela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Thabo Mofutsanyana</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Sport field withim Phumelela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R9 604 000,00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44926469"/>
                  </a:ext>
                </a:extLst>
              </a:tr>
              <a:tr h="363843">
                <a:tc>
                  <a:txBody>
                    <a:bodyPr/>
                    <a:lstStyle/>
                    <a:p>
                      <a:pPr algn="l" fontAlgn="t"/>
                      <a:r>
                        <a:rPr lang="en-ZA" sz="1100" b="0" i="0" u="none" strike="noStrike" dirty="0">
                          <a:solidFill>
                            <a:srgbClr val="000000"/>
                          </a:solidFill>
                          <a:effectLst/>
                          <a:latin typeface="+mn-lt"/>
                        </a:rPr>
                        <a:t>FS203</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Ngwathe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Fezile Dabi</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a sport field within Ngwathe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R7 412 000,00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0631353"/>
                  </a:ext>
                </a:extLst>
              </a:tr>
              <a:tr h="363843">
                <a:tc>
                  <a:txBody>
                    <a:bodyPr/>
                    <a:lstStyle/>
                    <a:p>
                      <a:pPr algn="l" fontAlgn="t"/>
                      <a:r>
                        <a:rPr lang="en-ZA" sz="1100" b="0" i="0" u="none" strike="noStrike" dirty="0">
                          <a:solidFill>
                            <a:srgbClr val="000000"/>
                          </a:solidFill>
                          <a:effectLst/>
                          <a:latin typeface="+mn-lt"/>
                        </a:rPr>
                        <a:t>FS205</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Mafube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Fezile Dabi</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a sport field within Mafube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R4 308 000,00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46104618"/>
                  </a:ext>
                </a:extLst>
              </a:tr>
              <a:tr h="363843">
                <a:tc>
                  <a:txBody>
                    <a:bodyPr/>
                    <a:lstStyle/>
                    <a:p>
                      <a:pPr algn="l" fontAlgn="t"/>
                      <a:r>
                        <a:rPr lang="en-ZA" sz="1100" b="0" i="0" u="none" strike="noStrike" dirty="0">
                          <a:solidFill>
                            <a:schemeClr val="tx1"/>
                          </a:solidFill>
                          <a:effectLst/>
                          <a:latin typeface="+mn-lt"/>
                        </a:rPr>
                        <a:t>GT421</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Emfuleni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Sedibeng </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rPr>
                        <a:t>Upgrading of Swimming pool within Emfuleni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R9 593 000,00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highlight>
                            <a:srgbClr val="FF0000"/>
                          </a:highlight>
                          <a:latin typeface="+mn-lt"/>
                        </a:rPr>
                        <a:t>Stopped </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43507782"/>
                  </a:ext>
                </a:extLst>
              </a:tr>
              <a:tr h="363843">
                <a:tc>
                  <a:txBody>
                    <a:bodyPr/>
                    <a:lstStyle/>
                    <a:p>
                      <a:pPr algn="l" fontAlgn="t"/>
                      <a:r>
                        <a:rPr lang="en-ZA" sz="1100" b="0" i="0" u="none" strike="noStrike" dirty="0">
                          <a:solidFill>
                            <a:srgbClr val="000000"/>
                          </a:solidFill>
                          <a:effectLst/>
                          <a:latin typeface="+mn-lt"/>
                        </a:rPr>
                        <a:t>GT423</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Lesedi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Sedibeng </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Sport Field within Lesedi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R15 108 000,00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6683854"/>
                  </a:ext>
                </a:extLst>
              </a:tr>
              <a:tr h="363843">
                <a:tc>
                  <a:txBody>
                    <a:bodyPr/>
                    <a:lstStyle/>
                    <a:p>
                      <a:pPr algn="l" fontAlgn="t"/>
                      <a:r>
                        <a:rPr lang="en-ZA" sz="1100" b="0" i="0" u="none" strike="noStrike" dirty="0">
                          <a:solidFill>
                            <a:srgbClr val="000000"/>
                          </a:solidFill>
                          <a:effectLst/>
                          <a:latin typeface="+mn-lt"/>
                        </a:rPr>
                        <a:t>GT485</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Westonaria Local Municipality/Rand West City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West Rand</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Multi-purpose centre within Westonaria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R8 172 000,00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85478688"/>
                  </a:ext>
                </a:extLst>
              </a:tr>
              <a:tr h="216159">
                <a:tc>
                  <a:txBody>
                    <a:bodyPr/>
                    <a:lstStyle/>
                    <a:p>
                      <a:pPr algn="l" fontAlgn="t"/>
                      <a:r>
                        <a:rPr lang="en-ZA" sz="1100" b="0" i="0" u="none" strike="noStrike" dirty="0">
                          <a:solidFill>
                            <a:srgbClr val="000000"/>
                          </a:solidFill>
                          <a:effectLst/>
                          <a:latin typeface="+mn-lt"/>
                        </a:rPr>
                        <a:t>KZN221</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Umshwati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uMgungundlovu </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Umshwati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R11 000 000,00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0903910"/>
                  </a:ext>
                </a:extLst>
              </a:tr>
              <a:tr h="363843">
                <a:tc>
                  <a:txBody>
                    <a:bodyPr/>
                    <a:lstStyle/>
                    <a:p>
                      <a:pPr algn="l" fontAlgn="t"/>
                      <a:r>
                        <a:rPr lang="en-ZA" sz="1100" b="0" i="0" u="none" strike="noStrike" dirty="0">
                          <a:solidFill>
                            <a:srgbClr val="000000"/>
                          </a:solidFill>
                          <a:effectLst/>
                          <a:latin typeface="+mn-lt"/>
                        </a:rPr>
                        <a:t>KZN242</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Nquthu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uMzinyathi </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Sports Field within Nquthu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R11 000 000,00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25597829"/>
                  </a:ext>
                </a:extLst>
              </a:tr>
              <a:tr h="363843">
                <a:tc>
                  <a:txBody>
                    <a:bodyPr/>
                    <a:lstStyle/>
                    <a:p>
                      <a:pPr algn="l" fontAlgn="t"/>
                      <a:r>
                        <a:rPr lang="en-ZA" sz="1100" b="0" i="0" u="none" strike="noStrike" dirty="0">
                          <a:solidFill>
                            <a:srgbClr val="000000"/>
                          </a:solidFill>
                          <a:effectLst/>
                          <a:latin typeface="+mn-lt"/>
                        </a:rPr>
                        <a:t>KZN265</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Nongoma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Zululand </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Sports Fields within Nongoma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R11 000 000,00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37190903"/>
                  </a:ext>
                </a:extLst>
              </a:tr>
              <a:tr h="363843">
                <a:tc>
                  <a:txBody>
                    <a:bodyPr/>
                    <a:lstStyle/>
                    <a:p>
                      <a:pPr algn="l" fontAlgn="t"/>
                      <a:r>
                        <a:rPr lang="en-ZA" sz="1100" b="0" i="0" u="none" strike="noStrike" dirty="0">
                          <a:solidFill>
                            <a:srgbClr val="000000"/>
                          </a:solidFill>
                          <a:effectLst/>
                          <a:latin typeface="+mn-lt"/>
                        </a:rPr>
                        <a:t>KZN293</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Ndwedwe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iLembe </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Sports Field within Ndwedwe Local Municipality</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R11 000 000,00</a:t>
                      </a:r>
                    </a:p>
                  </a:txBody>
                  <a:tcPr marL="3433" marR="3433" marT="3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433" marR="3433" marT="3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4338360"/>
                  </a:ext>
                </a:extLst>
              </a:tr>
            </a:tbl>
          </a:graphicData>
        </a:graphic>
      </p:graphicFrame>
    </p:spTree>
    <p:extLst>
      <p:ext uri="{BB962C8B-B14F-4D97-AF65-F5344CB8AC3E}">
        <p14:creationId xmlns:p14="http://schemas.microsoft.com/office/powerpoint/2010/main" xmlns="" val="332937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79" y="38065"/>
            <a:ext cx="8229600" cy="711000"/>
          </a:xfrm>
        </p:spPr>
        <p:txBody>
          <a:bodyPr>
            <a:normAutofit/>
          </a:bodyPr>
          <a:lstStyle/>
          <a:p>
            <a:r>
              <a:rPr lang="en-US" sz="2000" dirty="0"/>
              <a:t>2017/2018 FINANCIAL YEAR… </a:t>
            </a:r>
          </a:p>
        </p:txBody>
      </p:sp>
      <p:sp>
        <p:nvSpPr>
          <p:cNvPr id="5" name="TextBox 4"/>
          <p:cNvSpPr txBox="1"/>
          <p:nvPr/>
        </p:nvSpPr>
        <p:spPr>
          <a:xfrm>
            <a:off x="10194536" y="6143237"/>
            <a:ext cx="284052"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7</a:t>
            </a:r>
          </a:p>
        </p:txBody>
      </p:sp>
      <p:graphicFrame>
        <p:nvGraphicFramePr>
          <p:cNvPr id="6" name="Table 5">
            <a:extLst>
              <a:ext uri="{FF2B5EF4-FFF2-40B4-BE49-F238E27FC236}">
                <a16:creationId xmlns:a16="http://schemas.microsoft.com/office/drawing/2014/main" xmlns="" id="{20A5F75A-D0BD-46E1-AF7F-460F7277CAB9}"/>
              </a:ext>
            </a:extLst>
          </p:cNvPr>
          <p:cNvGraphicFramePr>
            <a:graphicFrameLocks noGrp="1"/>
          </p:cNvGraphicFramePr>
          <p:nvPr>
            <p:extLst>
              <p:ext uri="{D42A27DB-BD31-4B8C-83A1-F6EECF244321}">
                <p14:modId xmlns:p14="http://schemas.microsoft.com/office/powerpoint/2010/main" xmlns="" val="3830857224"/>
              </p:ext>
            </p:extLst>
          </p:nvPr>
        </p:nvGraphicFramePr>
        <p:xfrm>
          <a:off x="262393" y="479416"/>
          <a:ext cx="11593002" cy="6221027"/>
        </p:xfrm>
        <a:graphic>
          <a:graphicData uri="http://schemas.openxmlformats.org/drawingml/2006/table">
            <a:tbl>
              <a:tblPr/>
              <a:tblGrid>
                <a:gridCol w="895039">
                  <a:extLst>
                    <a:ext uri="{9D8B030D-6E8A-4147-A177-3AD203B41FA5}">
                      <a16:colId xmlns:a16="http://schemas.microsoft.com/office/drawing/2014/main" xmlns="" val="2283027699"/>
                    </a:ext>
                  </a:extLst>
                </a:gridCol>
                <a:gridCol w="1926637">
                  <a:extLst>
                    <a:ext uri="{9D8B030D-6E8A-4147-A177-3AD203B41FA5}">
                      <a16:colId xmlns:a16="http://schemas.microsoft.com/office/drawing/2014/main" xmlns="" val="481154837"/>
                    </a:ext>
                  </a:extLst>
                </a:gridCol>
                <a:gridCol w="1793251">
                  <a:extLst>
                    <a:ext uri="{9D8B030D-6E8A-4147-A177-3AD203B41FA5}">
                      <a16:colId xmlns:a16="http://schemas.microsoft.com/office/drawing/2014/main" xmlns="" val="2023283347"/>
                    </a:ext>
                  </a:extLst>
                </a:gridCol>
                <a:gridCol w="4440074">
                  <a:extLst>
                    <a:ext uri="{9D8B030D-6E8A-4147-A177-3AD203B41FA5}">
                      <a16:colId xmlns:a16="http://schemas.microsoft.com/office/drawing/2014/main" xmlns="" val="2460072094"/>
                    </a:ext>
                  </a:extLst>
                </a:gridCol>
                <a:gridCol w="1440787">
                  <a:extLst>
                    <a:ext uri="{9D8B030D-6E8A-4147-A177-3AD203B41FA5}">
                      <a16:colId xmlns:a16="http://schemas.microsoft.com/office/drawing/2014/main" xmlns="" val="12498764"/>
                    </a:ext>
                  </a:extLst>
                </a:gridCol>
                <a:gridCol w="1097214">
                  <a:extLst>
                    <a:ext uri="{9D8B030D-6E8A-4147-A177-3AD203B41FA5}">
                      <a16:colId xmlns:a16="http://schemas.microsoft.com/office/drawing/2014/main" xmlns="" val="307961128"/>
                    </a:ext>
                  </a:extLst>
                </a:gridCol>
              </a:tblGrid>
              <a:tr h="326975">
                <a:tc>
                  <a:txBody>
                    <a:bodyPr/>
                    <a:lstStyle/>
                    <a:p>
                      <a:pPr algn="l" fontAlgn="t"/>
                      <a:r>
                        <a:rPr lang="en-ZA" sz="1100" b="0" i="0" u="none" strike="noStrike" dirty="0">
                          <a:solidFill>
                            <a:srgbClr val="000000"/>
                          </a:solidFill>
                          <a:effectLst/>
                          <a:latin typeface="+mn-lt"/>
                        </a:rPr>
                        <a:t>LIM32</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Greater Letaba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Mopani </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stadium within Greater Letaba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R2 564 000,00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mn-lt"/>
                        </a:rPr>
                        <a:t>Complete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38235558"/>
                  </a:ext>
                </a:extLst>
              </a:tr>
              <a:tr h="326975">
                <a:tc>
                  <a:txBody>
                    <a:bodyPr/>
                    <a:lstStyle/>
                    <a:p>
                      <a:pPr algn="l" fontAlgn="t"/>
                      <a:r>
                        <a:rPr lang="en-ZA" sz="1100" b="0" i="0" u="none" strike="noStrike" dirty="0">
                          <a:solidFill>
                            <a:srgbClr val="000000"/>
                          </a:solidFill>
                          <a:effectLst/>
                          <a:latin typeface="+mn-lt"/>
                        </a:rPr>
                        <a:t>LIM334</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Ba-phalabrowa Local Municiapality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Mopani </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stadium within Ba-phalaborwa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R7 084 000,00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mn-lt"/>
                        </a:rPr>
                        <a:t>Complete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9374777"/>
                  </a:ext>
                </a:extLst>
              </a:tr>
              <a:tr h="326975">
                <a:tc>
                  <a:txBody>
                    <a:bodyPr/>
                    <a:lstStyle/>
                    <a:p>
                      <a:pPr algn="l" fontAlgn="t"/>
                      <a:r>
                        <a:rPr lang="en-ZA" sz="1100" b="0" i="0" u="none" strike="noStrike" dirty="0">
                          <a:solidFill>
                            <a:srgbClr val="000000"/>
                          </a:solidFill>
                          <a:effectLst/>
                          <a:latin typeface="+mn-lt"/>
                        </a:rPr>
                        <a:t>LIM354</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Polokwane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Capricon</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Sports Complex within Polokwane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R7 764 000,00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chemeClr val="tx1"/>
                          </a:solidFill>
                          <a:effectLst/>
                          <a:latin typeface="+mn-lt"/>
                        </a:rPr>
                        <a:t>Completed</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39879971"/>
                  </a:ext>
                </a:extLst>
              </a:tr>
              <a:tr h="428074">
                <a:tc>
                  <a:txBody>
                    <a:bodyPr/>
                    <a:lstStyle/>
                    <a:p>
                      <a:pPr algn="l" fontAlgn="t"/>
                      <a:r>
                        <a:rPr lang="en-ZA" sz="1100" b="0" i="0" u="none" strike="noStrike" dirty="0">
                          <a:solidFill>
                            <a:schemeClr val="tx1"/>
                          </a:solidFill>
                          <a:effectLst/>
                          <a:latin typeface="+mn-lt"/>
                        </a:rPr>
                        <a:t>LIM355</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Lepelle-Nkumpi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Capricon</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Construction of stadium within Lepelle-Nkumpi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R5 137 000,00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mn-lt"/>
                        </a:rPr>
                        <a:t>completed</a:t>
                      </a:r>
                      <a:endParaRPr lang="en-ZA" sz="1100" b="0" i="0" u="none" strike="noStrike" dirty="0">
                        <a:solidFill>
                          <a:schemeClr val="tx1"/>
                        </a:solidFill>
                        <a:effectLst/>
                        <a:latin typeface="+mn-lt"/>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42527036"/>
                  </a:ext>
                </a:extLst>
              </a:tr>
              <a:tr h="326975">
                <a:tc>
                  <a:txBody>
                    <a:bodyPr/>
                    <a:lstStyle/>
                    <a:p>
                      <a:pPr algn="l" fontAlgn="t"/>
                      <a:r>
                        <a:rPr lang="en-ZA" sz="1100" b="0" i="0" u="none" strike="noStrike" dirty="0">
                          <a:solidFill>
                            <a:srgbClr val="000000"/>
                          </a:solidFill>
                          <a:effectLst/>
                          <a:latin typeface="+mn-lt"/>
                        </a:rPr>
                        <a:t>LIM471</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Ephraim Mogale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Sekhukhuni</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stadium within Ephraim Mogale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R10 832 000,00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mn-lt"/>
                        </a:rPr>
                        <a:t>Complete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86794062"/>
                  </a:ext>
                </a:extLst>
              </a:tr>
              <a:tr h="326975">
                <a:tc>
                  <a:txBody>
                    <a:bodyPr/>
                    <a:lstStyle/>
                    <a:p>
                      <a:pPr algn="l" fontAlgn="t"/>
                      <a:r>
                        <a:rPr lang="en-ZA" sz="1100" b="0" i="0" u="none" strike="noStrike" dirty="0">
                          <a:solidFill>
                            <a:srgbClr val="000000"/>
                          </a:solidFill>
                          <a:effectLst/>
                          <a:latin typeface="+mn-lt"/>
                        </a:rPr>
                        <a:t>MP303</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Mkhondo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Gert Sibande</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Refurbishment of Sports Complex within Mkondo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R2 500 000,00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mn-lt"/>
                        </a:rPr>
                        <a:t>Complete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02502174"/>
                  </a:ext>
                </a:extLst>
              </a:tr>
              <a:tr h="341649">
                <a:tc>
                  <a:txBody>
                    <a:bodyPr/>
                    <a:lstStyle/>
                    <a:p>
                      <a:pPr algn="l" fontAlgn="t"/>
                      <a:r>
                        <a:rPr lang="en-ZA" sz="1100" b="0" i="0" u="none" strike="noStrike" dirty="0">
                          <a:solidFill>
                            <a:srgbClr val="000000"/>
                          </a:solidFill>
                          <a:effectLst/>
                          <a:latin typeface="+mn-lt"/>
                        </a:rPr>
                        <a:t>MP304</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Dr Pixley Ka Seme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Gert Sibande</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Construction of combi courts</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R2 500 000,00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mn-lt"/>
                        </a:rPr>
                        <a:t>Complete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57536905"/>
                  </a:ext>
                </a:extLst>
              </a:tr>
              <a:tr h="326975">
                <a:tc>
                  <a:txBody>
                    <a:bodyPr/>
                    <a:lstStyle/>
                    <a:p>
                      <a:pPr algn="l" fontAlgn="t"/>
                      <a:r>
                        <a:rPr lang="en-ZA" sz="1100" b="0" i="0" u="none" strike="noStrike" dirty="0">
                          <a:solidFill>
                            <a:schemeClr val="tx1"/>
                          </a:solidFill>
                          <a:effectLst/>
                          <a:latin typeface="+mn-lt"/>
                        </a:rPr>
                        <a:t>MP315</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00FF00"/>
                          </a:highlight>
                          <a:latin typeface="+mn-lt"/>
                        </a:rPr>
                        <a:t>Thembisile Hani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00FF00"/>
                          </a:highlight>
                          <a:latin typeface="+mn-lt"/>
                        </a:rPr>
                        <a:t>Nkangala</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00FF00"/>
                          </a:highlight>
                          <a:latin typeface="+mn-lt"/>
                        </a:rPr>
                        <a:t>Construction of multi-purpose centre</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00FF00"/>
                          </a:highlight>
                          <a:latin typeface="+mn-lt"/>
                        </a:rPr>
                        <a:t>R5 904 000,00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chemeClr val="tx1"/>
                          </a:solidFill>
                          <a:effectLst/>
                          <a:highlight>
                            <a:srgbClr val="00FF00"/>
                          </a:highlight>
                          <a:latin typeface="+mn-lt"/>
                        </a:rPr>
                        <a:t>Complete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28278818"/>
                  </a:ext>
                </a:extLst>
              </a:tr>
              <a:tr h="211966">
                <a:tc>
                  <a:txBody>
                    <a:bodyPr/>
                    <a:lstStyle/>
                    <a:p>
                      <a:pPr algn="l" fontAlgn="t"/>
                      <a:r>
                        <a:rPr lang="en-ZA" sz="1100" b="0" i="0" u="none" strike="noStrike" dirty="0">
                          <a:solidFill>
                            <a:srgbClr val="000000"/>
                          </a:solidFill>
                          <a:effectLst/>
                          <a:latin typeface="+mn-lt"/>
                        </a:rPr>
                        <a:t>MP324</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Nkomazi Local </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Ehlanzeni</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Construction of Sport field</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R4 654 000,00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mn-lt"/>
                        </a:rPr>
                        <a:t>Complete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0293519"/>
                  </a:ext>
                </a:extLst>
              </a:tr>
              <a:tr h="326975">
                <a:tc>
                  <a:txBody>
                    <a:bodyPr/>
                    <a:lstStyle/>
                    <a:p>
                      <a:pPr algn="ctr" fontAlgn="t"/>
                      <a:r>
                        <a:rPr lang="en-ZA" sz="1100" b="0" i="0" u="none" strike="noStrike" baseline="0" dirty="0">
                          <a:solidFill>
                            <a:srgbClr val="000000"/>
                          </a:solidFill>
                          <a:effectLst/>
                          <a:latin typeface="+mn-lt"/>
                        </a:rPr>
                        <a:t>MP325</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baseline="0" dirty="0">
                          <a:solidFill>
                            <a:srgbClr val="000000"/>
                          </a:solidFill>
                          <a:effectLst/>
                          <a:latin typeface="+mn-lt"/>
                        </a:rPr>
                        <a:t>Bushbuckridge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baseline="0" dirty="0">
                          <a:solidFill>
                            <a:srgbClr val="000000"/>
                          </a:solidFill>
                          <a:effectLst/>
                          <a:latin typeface="+mn-lt"/>
                        </a:rPr>
                        <a:t>Ehlanzeni</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baseline="0" dirty="0">
                          <a:solidFill>
                            <a:srgbClr val="000000"/>
                          </a:solidFill>
                          <a:effectLst/>
                          <a:latin typeface="+mn-lt"/>
                        </a:rPr>
                        <a:t>Sonstruction of sports field</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baseline="0" dirty="0">
                          <a:solidFill>
                            <a:srgbClr val="000000"/>
                          </a:solidFill>
                          <a:effectLst/>
                          <a:latin typeface="+mn-lt"/>
                        </a:rPr>
                        <a:t>R13 096 000,00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ZA" sz="1100" b="0" i="0" u="none" strike="noStrike" baseline="0" dirty="0">
                          <a:solidFill>
                            <a:srgbClr val="000000"/>
                          </a:solidFill>
                          <a:effectLst/>
                          <a:latin typeface="+mn-lt"/>
                        </a:rPr>
                        <a:t>Complete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248800214"/>
                  </a:ext>
                </a:extLst>
              </a:tr>
              <a:tr h="326975">
                <a:tc>
                  <a:txBody>
                    <a:bodyPr/>
                    <a:lstStyle/>
                    <a:p>
                      <a:pPr algn="l" fontAlgn="t"/>
                      <a:r>
                        <a:rPr lang="en-ZA" sz="1100" b="0" i="0" u="none" strike="noStrike" dirty="0">
                          <a:solidFill>
                            <a:srgbClr val="000000"/>
                          </a:solidFill>
                          <a:effectLst/>
                          <a:latin typeface="+mn-lt"/>
                        </a:rPr>
                        <a:t>NC065</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Hantam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Namakwa</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Construction of Sports field, Calviania,</a:t>
                      </a:r>
                      <a:r>
                        <a:rPr lang="en-ZA" sz="1100" b="0" i="0" u="none" strike="noStrike" baseline="0" dirty="0">
                          <a:solidFill>
                            <a:srgbClr val="000000"/>
                          </a:solidFill>
                          <a:effectLst/>
                          <a:latin typeface="+mn-lt"/>
                        </a:rPr>
                        <a:t> Neuwoudvlle, Loeriesfontein</a:t>
                      </a:r>
                      <a:r>
                        <a:rPr lang="en-ZA" sz="1100" b="0" i="0" u="none" strike="noStrike" dirty="0">
                          <a:solidFill>
                            <a:srgbClr val="000000"/>
                          </a:solidFill>
                          <a:effectLst/>
                          <a:latin typeface="+mn-lt"/>
                        </a:rPr>
                        <a:t> and Brandvlei</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R6 866 588,00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mn-lt"/>
                        </a:rPr>
                        <a:t>Complete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84019025"/>
                  </a:ext>
                </a:extLst>
              </a:tr>
              <a:tr h="326975">
                <a:tc>
                  <a:txBody>
                    <a:bodyPr/>
                    <a:lstStyle/>
                    <a:p>
                      <a:pPr algn="l" fontAlgn="t"/>
                      <a:r>
                        <a:rPr lang="en-ZA" sz="1100" b="0" i="0" u="none" strike="noStrike" dirty="0">
                          <a:solidFill>
                            <a:srgbClr val="000000"/>
                          </a:solidFill>
                          <a:effectLst/>
                          <a:latin typeface="+mn-lt"/>
                        </a:rPr>
                        <a:t>NC078</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Siyancuma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Dr. Pixley Ka Seme</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Construction of Kemble Sport field</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R6 866 588,00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highlight>
                            <a:srgbClr val="FF0000"/>
                          </a:highlight>
                          <a:latin typeface="+mn-lt"/>
                        </a:rPr>
                        <a:t>Cancelled = Funds taken back</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88245413"/>
                  </a:ext>
                </a:extLst>
              </a:tr>
              <a:tr h="326975">
                <a:tc>
                  <a:txBody>
                    <a:bodyPr/>
                    <a:lstStyle/>
                    <a:p>
                      <a:pPr algn="l" fontAlgn="t"/>
                      <a:r>
                        <a:rPr lang="en-ZA" sz="1100" b="0" i="0" u="none" strike="noStrike" dirty="0">
                          <a:solidFill>
                            <a:srgbClr val="000000"/>
                          </a:solidFill>
                          <a:effectLst/>
                          <a:latin typeface="+mn-lt"/>
                        </a:rPr>
                        <a:t>NC091</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Sol Plaaitjie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Francis Baard </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Construction of Sport field Florinaville swimming pool, Galeshewe stadium and De Beers stadum </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R6 866 588,00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mn-lt"/>
                        </a:rPr>
                        <a:t>Complete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37341853"/>
                  </a:ext>
                </a:extLst>
              </a:tr>
              <a:tr h="351642">
                <a:tc>
                  <a:txBody>
                    <a:bodyPr/>
                    <a:lstStyle/>
                    <a:p>
                      <a:pPr algn="l" fontAlgn="t"/>
                      <a:r>
                        <a:rPr lang="en-ZA" sz="1100" b="0" i="0" u="none" strike="noStrike" dirty="0">
                          <a:solidFill>
                            <a:srgbClr val="000000"/>
                          </a:solidFill>
                          <a:effectLst/>
                          <a:latin typeface="+mn-lt"/>
                        </a:rPr>
                        <a:t>NW</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Taung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Dr. Ruth Segomotsi Mompati</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a sport facility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R15 000 000,00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mn-lt"/>
                        </a:rPr>
                        <a:t>Complete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64949041"/>
                  </a:ext>
                </a:extLst>
              </a:tr>
              <a:tr h="202307">
                <a:tc>
                  <a:txBody>
                    <a:bodyPr/>
                    <a:lstStyle/>
                    <a:p>
                      <a:pPr algn="l" fontAlgn="t"/>
                      <a:r>
                        <a:rPr lang="en-ZA" sz="1100" b="0" i="0" u="none" strike="noStrike" dirty="0">
                          <a:solidFill>
                            <a:srgbClr val="000000"/>
                          </a:solidFill>
                          <a:effectLst/>
                          <a:latin typeface="+mn-lt"/>
                        </a:rPr>
                        <a:t>NW371</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Moretele Local </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Bojanala Platinum</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Construction of sport facility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R15 000 000,00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mn-lt"/>
                        </a:rPr>
                        <a:t>Complete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08087172"/>
                  </a:ext>
                </a:extLst>
              </a:tr>
              <a:tr h="326975">
                <a:tc>
                  <a:txBody>
                    <a:bodyPr/>
                    <a:lstStyle/>
                    <a:p>
                      <a:pPr algn="l" fontAlgn="t"/>
                      <a:r>
                        <a:rPr lang="en-ZA" sz="1100" b="0" i="0" u="none" strike="noStrike" dirty="0">
                          <a:solidFill>
                            <a:srgbClr val="000000"/>
                          </a:solidFill>
                          <a:effectLst/>
                          <a:latin typeface="+mn-lt"/>
                        </a:rPr>
                        <a:t>NW385</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Ramotshere Molloa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Ngaka Modiri Moleme</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Upgrading of multi-purpose stadium</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R7 274 000,00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mn-lt"/>
                        </a:rPr>
                        <a:t>Complete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7209058"/>
                  </a:ext>
                </a:extLst>
              </a:tr>
              <a:tr h="307069">
                <a:tc>
                  <a:txBody>
                    <a:bodyPr/>
                    <a:lstStyle/>
                    <a:p>
                      <a:pPr algn="l" fontAlgn="t"/>
                      <a:r>
                        <a:rPr lang="en-ZA" sz="1100" b="0" i="0" u="none" strike="noStrike" dirty="0">
                          <a:solidFill>
                            <a:srgbClr val="000000"/>
                          </a:solidFill>
                          <a:effectLst/>
                          <a:latin typeface="+mn-lt"/>
                        </a:rPr>
                        <a:t>WC047</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dirty="0">
                          <a:solidFill>
                            <a:srgbClr val="000000"/>
                          </a:solidFill>
                          <a:effectLst/>
                          <a:latin typeface="+mn-lt"/>
                        </a:rPr>
                        <a:t>Bitou Local Municipality</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dirty="0">
                          <a:solidFill>
                            <a:srgbClr val="000000"/>
                          </a:solidFill>
                          <a:effectLst/>
                          <a:latin typeface="+mn-lt"/>
                        </a:rPr>
                        <a:t>Garden Route</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dirty="0">
                          <a:solidFill>
                            <a:srgbClr val="000000"/>
                          </a:solidFill>
                          <a:effectLst/>
                          <a:latin typeface="+mn-lt"/>
                        </a:rPr>
                        <a:t>Construction of a sports ground</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dirty="0">
                          <a:solidFill>
                            <a:srgbClr val="000000"/>
                          </a:solidFill>
                          <a:effectLst/>
                          <a:latin typeface="+mn-lt"/>
                        </a:rPr>
                        <a:t>R13 000 000,00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ZA" sz="1100" b="0" i="0" u="none" strike="noStrike" dirty="0">
                          <a:solidFill>
                            <a:srgbClr val="000000"/>
                          </a:solidFill>
                          <a:effectLst/>
                          <a:latin typeface="+mn-lt"/>
                        </a:rPr>
                        <a:t>Complete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11184612"/>
                  </a:ext>
                </a:extLst>
              </a:tr>
              <a:tr h="307069">
                <a:tc>
                  <a:txBody>
                    <a:bodyPr/>
                    <a:lstStyle/>
                    <a:p>
                      <a:pPr algn="l" fontAlgn="t"/>
                      <a:endParaRPr lang="en-ZA" sz="1100" b="0" i="0" u="none" strike="noStrike" dirty="0">
                        <a:solidFill>
                          <a:srgbClr val="000000"/>
                        </a:solidFill>
                        <a:effectLst/>
                        <a:latin typeface="+mn-lt"/>
                      </a:endParaRP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dirty="0">
                          <a:solidFill>
                            <a:srgbClr val="000000"/>
                          </a:solidFill>
                          <a:effectLst/>
                          <a:highlight>
                            <a:srgbClr val="FFFF00"/>
                          </a:highlight>
                          <a:latin typeface="+mn-lt"/>
                        </a:rPr>
                        <a:t>Langeberg Local Municipality </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ZA" sz="1100" b="0" i="0" u="none" strike="noStrike" dirty="0">
                        <a:solidFill>
                          <a:srgbClr val="000000"/>
                        </a:solidFill>
                        <a:effectLst/>
                        <a:highlight>
                          <a:srgbClr val="FFFF00"/>
                        </a:highlight>
                        <a:latin typeface="+mn-lt"/>
                      </a:endParaRP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dirty="0">
                          <a:solidFill>
                            <a:srgbClr val="000000"/>
                          </a:solidFill>
                          <a:effectLst/>
                          <a:highlight>
                            <a:srgbClr val="FFFF00"/>
                          </a:highlight>
                          <a:latin typeface="+mn-lt"/>
                        </a:rPr>
                        <a:t>Upgrading of sport facilities and multi-purpose courts </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dirty="0">
                          <a:solidFill>
                            <a:srgbClr val="000000"/>
                          </a:solidFill>
                          <a:effectLst/>
                          <a:highlight>
                            <a:srgbClr val="FFFF00"/>
                          </a:highlight>
                          <a:latin typeface="+mn-lt"/>
                        </a:rPr>
                        <a:t>R15 000 000</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ZA" sz="1100" b="0" i="0" u="none" strike="noStrike" dirty="0">
                          <a:solidFill>
                            <a:srgbClr val="000000"/>
                          </a:solidFill>
                          <a:effectLst/>
                          <a:highlight>
                            <a:srgbClr val="FFFF00"/>
                          </a:highlight>
                          <a:latin typeface="+mn-lt"/>
                        </a:rPr>
                        <a:t>Cancelled - Registration Declined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63045500"/>
                  </a:ext>
                </a:extLst>
              </a:tr>
            </a:tbl>
          </a:graphicData>
        </a:graphic>
      </p:graphicFrame>
    </p:spTree>
    <p:extLst>
      <p:ext uri="{BB962C8B-B14F-4D97-AF65-F5344CB8AC3E}">
        <p14:creationId xmlns:p14="http://schemas.microsoft.com/office/powerpoint/2010/main" xmlns="" val="1486815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0" y="0"/>
            <a:ext cx="8229600" cy="437873"/>
          </a:xfrm>
        </p:spPr>
        <p:txBody>
          <a:bodyPr>
            <a:normAutofit/>
          </a:bodyPr>
          <a:lstStyle/>
          <a:p>
            <a:r>
              <a:rPr lang="en-ZA" sz="2200" dirty="0"/>
              <a:t>SUMMARY OF 2018/19 ALLOCATIONS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3142188973"/>
              </p:ext>
            </p:extLst>
          </p:nvPr>
        </p:nvGraphicFramePr>
        <p:xfrm>
          <a:off x="143124" y="420562"/>
          <a:ext cx="11561197" cy="5523037"/>
        </p:xfrm>
        <a:graphic>
          <a:graphicData uri="http://schemas.openxmlformats.org/drawingml/2006/table">
            <a:tbl>
              <a:tblPr firstRow="1" bandRow="1">
                <a:tableStyleId>{08FB837D-C827-4EFA-A057-4D05807E0F7C}</a:tableStyleId>
              </a:tblPr>
              <a:tblGrid>
                <a:gridCol w="1568495">
                  <a:extLst>
                    <a:ext uri="{9D8B030D-6E8A-4147-A177-3AD203B41FA5}">
                      <a16:colId xmlns:a16="http://schemas.microsoft.com/office/drawing/2014/main" xmlns="" val="411930998"/>
                    </a:ext>
                  </a:extLst>
                </a:gridCol>
                <a:gridCol w="1586751">
                  <a:extLst>
                    <a:ext uri="{9D8B030D-6E8A-4147-A177-3AD203B41FA5}">
                      <a16:colId xmlns:a16="http://schemas.microsoft.com/office/drawing/2014/main" xmlns="" val="456059952"/>
                    </a:ext>
                  </a:extLst>
                </a:gridCol>
                <a:gridCol w="1399226">
                  <a:extLst>
                    <a:ext uri="{9D8B030D-6E8A-4147-A177-3AD203B41FA5}">
                      <a16:colId xmlns:a16="http://schemas.microsoft.com/office/drawing/2014/main" xmlns="" val="524661443"/>
                    </a:ext>
                  </a:extLst>
                </a:gridCol>
                <a:gridCol w="1716577">
                  <a:extLst>
                    <a:ext uri="{9D8B030D-6E8A-4147-A177-3AD203B41FA5}">
                      <a16:colId xmlns:a16="http://schemas.microsoft.com/office/drawing/2014/main" xmlns="" val="2850852008"/>
                    </a:ext>
                  </a:extLst>
                </a:gridCol>
                <a:gridCol w="1894043">
                  <a:extLst>
                    <a:ext uri="{9D8B030D-6E8A-4147-A177-3AD203B41FA5}">
                      <a16:colId xmlns:a16="http://schemas.microsoft.com/office/drawing/2014/main" xmlns="" val="3566469103"/>
                    </a:ext>
                  </a:extLst>
                </a:gridCol>
                <a:gridCol w="3396105">
                  <a:extLst>
                    <a:ext uri="{9D8B030D-6E8A-4147-A177-3AD203B41FA5}">
                      <a16:colId xmlns:a16="http://schemas.microsoft.com/office/drawing/2014/main" xmlns="" val="1000714632"/>
                    </a:ext>
                  </a:extLst>
                </a:gridCol>
              </a:tblGrid>
              <a:tr h="887193">
                <a:tc>
                  <a:txBody>
                    <a:bodyPr/>
                    <a:lstStyle/>
                    <a:p>
                      <a:pPr algn="just"/>
                      <a:r>
                        <a:rPr lang="en-ZA" sz="1200" dirty="0"/>
                        <a:t>PROVINCE </a:t>
                      </a:r>
                      <a:endParaRPr lang="en-ZA" sz="1200" dirty="0">
                        <a:latin typeface="+mn-lt"/>
                      </a:endParaRPr>
                    </a:p>
                  </a:txBody>
                  <a:tcPr/>
                </a:tc>
                <a:tc>
                  <a:txBody>
                    <a:bodyPr/>
                    <a:lstStyle/>
                    <a:p>
                      <a:pPr algn="just"/>
                      <a:r>
                        <a:rPr lang="en-ZA" sz="1200" dirty="0"/>
                        <a:t>NO OF PROJECTS </a:t>
                      </a:r>
                      <a:endParaRPr lang="en-ZA" sz="1200" dirty="0">
                        <a:latin typeface="+mn-lt"/>
                      </a:endParaRPr>
                    </a:p>
                  </a:txBody>
                  <a:tcPr/>
                </a:tc>
                <a:tc>
                  <a:txBody>
                    <a:bodyPr/>
                    <a:lstStyle/>
                    <a:p>
                      <a:pPr algn="just"/>
                      <a:r>
                        <a:rPr lang="en-ZA" sz="1200" dirty="0"/>
                        <a:t>TOTAL BUDGET  (R‘000)</a:t>
                      </a:r>
                      <a:endParaRPr lang="en-ZA" sz="1200" dirty="0">
                        <a:latin typeface="+mn-lt"/>
                      </a:endParaRPr>
                    </a:p>
                  </a:txBody>
                  <a:tcPr/>
                </a:tc>
                <a:tc>
                  <a:txBody>
                    <a:bodyPr/>
                    <a:lstStyle/>
                    <a:p>
                      <a:pPr algn="just"/>
                      <a:r>
                        <a:rPr lang="en-ZA" sz="1200" dirty="0"/>
                        <a:t>COMPLETED PROJECTS </a:t>
                      </a:r>
                      <a:endParaRPr lang="en-ZA" sz="1200" dirty="0">
                        <a:latin typeface="+mn-lt"/>
                      </a:endParaRPr>
                    </a:p>
                  </a:txBody>
                  <a:tcPr/>
                </a:tc>
                <a:tc>
                  <a:txBody>
                    <a:bodyPr/>
                    <a:lstStyle/>
                    <a:p>
                      <a:pPr algn="just"/>
                      <a:r>
                        <a:rPr lang="en-ZA" sz="1200" dirty="0"/>
                        <a:t>INCOMPLETE PROJECTS </a:t>
                      </a:r>
                      <a:endParaRPr lang="en-ZA" sz="1200" dirty="0">
                        <a:latin typeface="+mn-lt"/>
                      </a:endParaRPr>
                    </a:p>
                  </a:txBody>
                  <a:tcPr/>
                </a:tc>
                <a:tc>
                  <a:txBody>
                    <a:bodyPr/>
                    <a:lstStyle/>
                    <a:p>
                      <a:pPr algn="just"/>
                      <a:r>
                        <a:rPr lang="en-ZA" sz="1200" dirty="0"/>
                        <a:t>REASONS FOR INCOMPLETIONS</a:t>
                      </a:r>
                      <a:endParaRPr lang="en-ZA" sz="1200" dirty="0">
                        <a:latin typeface="+mn-lt"/>
                      </a:endParaRPr>
                    </a:p>
                  </a:txBody>
                  <a:tcPr/>
                </a:tc>
                <a:extLst>
                  <a:ext uri="{0D108BD9-81ED-4DB2-BD59-A6C34878D82A}">
                    <a16:rowId xmlns:a16="http://schemas.microsoft.com/office/drawing/2014/main" xmlns="" val="2318449944"/>
                  </a:ext>
                </a:extLst>
              </a:tr>
              <a:tr h="2524920">
                <a:tc>
                  <a:txBody>
                    <a:bodyPr/>
                    <a:lstStyle/>
                    <a:p>
                      <a:pPr algn="just"/>
                      <a:r>
                        <a:rPr lang="en-ZA" dirty="0"/>
                        <a:t>EC </a:t>
                      </a:r>
                      <a:endParaRPr lang="en-ZA" dirty="0">
                        <a:latin typeface="+mn-lt"/>
                      </a:endParaRPr>
                    </a:p>
                  </a:txBody>
                  <a:tcPr/>
                </a:tc>
                <a:tc>
                  <a:txBody>
                    <a:bodyPr/>
                    <a:lstStyle/>
                    <a:p>
                      <a:pPr algn="just"/>
                      <a:r>
                        <a:rPr lang="en-ZA" dirty="0"/>
                        <a:t>4</a:t>
                      </a:r>
                      <a:endParaRPr lang="en-ZA" dirty="0">
                        <a:latin typeface="+mn-lt"/>
                      </a:endParaRPr>
                    </a:p>
                  </a:txBody>
                  <a:tcPr/>
                </a:tc>
                <a:tc>
                  <a:txBody>
                    <a:bodyPr/>
                    <a:lstStyle/>
                    <a:p>
                      <a:pPr algn="just"/>
                      <a:r>
                        <a:rPr lang="en-ZA" dirty="0"/>
                        <a:t>42 350</a:t>
                      </a:r>
                      <a:endParaRPr lang="en-ZA" dirty="0">
                        <a:latin typeface="+mn-lt"/>
                      </a:endParaRPr>
                    </a:p>
                  </a:txBody>
                  <a:tcPr/>
                </a:tc>
                <a:tc>
                  <a:txBody>
                    <a:bodyPr/>
                    <a:lstStyle/>
                    <a:p>
                      <a:pPr algn="just"/>
                      <a:r>
                        <a:rPr lang="en-ZA" dirty="0"/>
                        <a:t>2</a:t>
                      </a:r>
                      <a:endParaRPr lang="en-ZA" dirty="0">
                        <a:latin typeface="+mn-lt"/>
                      </a:endParaRPr>
                    </a:p>
                  </a:txBody>
                  <a:tcPr/>
                </a:tc>
                <a:tc>
                  <a:txBody>
                    <a:bodyPr/>
                    <a:lstStyle/>
                    <a:p>
                      <a:pPr algn="just"/>
                      <a:r>
                        <a:rPr lang="en-ZA" dirty="0"/>
                        <a:t>2 (Emalahleni and Inquza Hill)</a:t>
                      </a:r>
                      <a:endParaRPr lang="en-ZA" dirty="0">
                        <a:latin typeface="+mn-lt"/>
                      </a:endParaRPr>
                    </a:p>
                  </a:txBody>
                  <a:tcPr/>
                </a:tc>
                <a:tc>
                  <a:txBody>
                    <a:bodyPr/>
                    <a:lstStyle/>
                    <a:p>
                      <a:pPr algn="just"/>
                      <a:r>
                        <a:rPr lang="en-ZA" sz="1400" b="1" u="none" strike="noStrike" cap="none" dirty="0">
                          <a:solidFill>
                            <a:srgbClr val="FF0000"/>
                          </a:solidFill>
                          <a:sym typeface="Arial"/>
                        </a:rPr>
                        <a:t>Emalahleni:</a:t>
                      </a:r>
                      <a:r>
                        <a:rPr lang="en-ZA" sz="1400" b="0" u="none" strike="noStrike" cap="none" dirty="0">
                          <a:solidFill>
                            <a:srgbClr val="FF0000"/>
                          </a:solidFill>
                          <a:sym typeface="Arial"/>
                        </a:rPr>
                        <a:t> Contractual disputes with the contractor and contract terminated. Municipality pursuing the legal route. The municipality availed R4 million in 2022/23 to augment additional allocation made by DSAC </a:t>
                      </a:r>
                    </a:p>
                    <a:p>
                      <a:pPr algn="just"/>
                      <a:r>
                        <a:rPr lang="en-ZA" sz="1400" b="1" u="none" strike="noStrike" cap="none" dirty="0">
                          <a:solidFill>
                            <a:srgbClr val="FF0000"/>
                          </a:solidFill>
                          <a:sym typeface="Arial"/>
                        </a:rPr>
                        <a:t>Ingquza Hill</a:t>
                      </a:r>
                      <a:r>
                        <a:rPr lang="en-ZA" sz="1400" b="0" u="none" strike="noStrike" cap="none" dirty="0">
                          <a:solidFill>
                            <a:srgbClr val="FF0000"/>
                          </a:solidFill>
                          <a:sym typeface="Arial"/>
                        </a:rPr>
                        <a:t>: Municipality could  not afford cost escalations arsing from delays caused by COVID. </a:t>
                      </a:r>
                      <a:endParaRPr lang="en-ZA" sz="1400" b="0" i="0" u="none" strike="noStrike" cap="none" dirty="0">
                        <a:solidFill>
                          <a:srgbClr val="FF0000"/>
                        </a:solidFill>
                        <a:latin typeface="Calibri"/>
                        <a:ea typeface="Calibri"/>
                        <a:cs typeface="Calibri"/>
                        <a:sym typeface="Arial"/>
                      </a:endParaRPr>
                    </a:p>
                  </a:txBody>
                  <a:tcPr/>
                </a:tc>
                <a:extLst>
                  <a:ext uri="{0D108BD9-81ED-4DB2-BD59-A6C34878D82A}">
                    <a16:rowId xmlns:a16="http://schemas.microsoft.com/office/drawing/2014/main" xmlns="" val="2840447526"/>
                  </a:ext>
                </a:extLst>
              </a:tr>
              <a:tr h="527731">
                <a:tc>
                  <a:txBody>
                    <a:bodyPr/>
                    <a:lstStyle/>
                    <a:p>
                      <a:pPr algn="just"/>
                      <a:r>
                        <a:rPr lang="en-ZA" dirty="0"/>
                        <a:t>FS</a:t>
                      </a:r>
                      <a:endParaRPr lang="en-ZA" dirty="0">
                        <a:latin typeface="+mn-lt"/>
                      </a:endParaRPr>
                    </a:p>
                  </a:txBody>
                  <a:tcPr/>
                </a:tc>
                <a:tc>
                  <a:txBody>
                    <a:bodyPr/>
                    <a:lstStyle/>
                    <a:p>
                      <a:pPr algn="just"/>
                      <a:r>
                        <a:rPr lang="en-ZA" dirty="0"/>
                        <a:t>4</a:t>
                      </a:r>
                      <a:endParaRPr lang="en-ZA" dirty="0">
                        <a:latin typeface="+mn-lt"/>
                      </a:endParaRPr>
                    </a:p>
                  </a:txBody>
                  <a:tcPr/>
                </a:tc>
                <a:tc>
                  <a:txBody>
                    <a:bodyPr/>
                    <a:lstStyle/>
                    <a:p>
                      <a:pPr algn="just"/>
                      <a:r>
                        <a:rPr lang="en-ZA" dirty="0"/>
                        <a:t>40 280</a:t>
                      </a:r>
                      <a:endParaRPr lang="en-ZA" dirty="0">
                        <a:latin typeface="+mn-lt"/>
                      </a:endParaRPr>
                    </a:p>
                  </a:txBody>
                  <a:tcPr/>
                </a:tc>
                <a:tc>
                  <a:txBody>
                    <a:bodyPr/>
                    <a:lstStyle/>
                    <a:p>
                      <a:pPr algn="just"/>
                      <a:r>
                        <a:rPr lang="en-ZA" dirty="0"/>
                        <a:t>4</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ZA" dirty="0"/>
                        <a:t>NA</a:t>
                      </a:r>
                      <a:endParaRPr lang="en-ZA" dirty="0">
                        <a:latin typeface="+mn-lt"/>
                      </a:endParaRPr>
                    </a:p>
                  </a:txBody>
                  <a:tcPr/>
                </a:tc>
                <a:extLst>
                  <a:ext uri="{0D108BD9-81ED-4DB2-BD59-A6C34878D82A}">
                    <a16:rowId xmlns:a16="http://schemas.microsoft.com/office/drawing/2014/main" xmlns="" val="2886557317"/>
                  </a:ext>
                </a:extLst>
              </a:tr>
              <a:tr h="527731">
                <a:tc>
                  <a:txBody>
                    <a:bodyPr/>
                    <a:lstStyle/>
                    <a:p>
                      <a:pPr algn="just"/>
                      <a:r>
                        <a:rPr lang="en-ZA" dirty="0"/>
                        <a:t>GP</a:t>
                      </a:r>
                      <a:endParaRPr lang="en-ZA" dirty="0">
                        <a:latin typeface="+mn-lt"/>
                      </a:endParaRPr>
                    </a:p>
                  </a:txBody>
                  <a:tcPr/>
                </a:tc>
                <a:tc>
                  <a:txBody>
                    <a:bodyPr/>
                    <a:lstStyle/>
                    <a:p>
                      <a:pPr algn="just"/>
                      <a:r>
                        <a:rPr lang="en-ZA" dirty="0"/>
                        <a:t>1</a:t>
                      </a:r>
                      <a:endParaRPr lang="en-ZA" dirty="0">
                        <a:latin typeface="+mn-lt"/>
                      </a:endParaRPr>
                    </a:p>
                  </a:txBody>
                  <a:tcPr/>
                </a:tc>
                <a:tc>
                  <a:txBody>
                    <a:bodyPr/>
                    <a:lstStyle/>
                    <a:p>
                      <a:pPr algn="just"/>
                      <a:r>
                        <a:rPr lang="en-ZA" dirty="0"/>
                        <a:t>3 659</a:t>
                      </a:r>
                      <a:endParaRPr lang="en-ZA" dirty="0">
                        <a:latin typeface="+mn-lt"/>
                      </a:endParaRPr>
                    </a:p>
                  </a:txBody>
                  <a:tcPr/>
                </a:tc>
                <a:tc>
                  <a:txBody>
                    <a:bodyPr/>
                    <a:lstStyle/>
                    <a:p>
                      <a:pPr algn="just"/>
                      <a:r>
                        <a:rPr lang="en-ZA" dirty="0"/>
                        <a:t>1</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ZA" dirty="0">
                          <a:solidFill>
                            <a:schemeClr val="bg2"/>
                          </a:solidFill>
                        </a:rPr>
                        <a:t>NA</a:t>
                      </a:r>
                      <a:endParaRPr lang="en-ZA" dirty="0">
                        <a:solidFill>
                          <a:schemeClr val="bg2"/>
                        </a:solidFill>
                        <a:latin typeface="+mn-lt"/>
                      </a:endParaRPr>
                    </a:p>
                  </a:txBody>
                  <a:tcPr/>
                </a:tc>
                <a:extLst>
                  <a:ext uri="{0D108BD9-81ED-4DB2-BD59-A6C34878D82A}">
                    <a16:rowId xmlns:a16="http://schemas.microsoft.com/office/drawing/2014/main" xmlns="" val="4231338848"/>
                  </a:ext>
                </a:extLst>
              </a:tr>
              <a:tr h="527731">
                <a:tc>
                  <a:txBody>
                    <a:bodyPr/>
                    <a:lstStyle/>
                    <a:p>
                      <a:pPr algn="just"/>
                      <a:r>
                        <a:rPr lang="en-ZA" dirty="0"/>
                        <a:t>KZN </a:t>
                      </a:r>
                      <a:endParaRPr lang="en-ZA" dirty="0">
                        <a:latin typeface="+mn-lt"/>
                      </a:endParaRPr>
                    </a:p>
                  </a:txBody>
                  <a:tcPr/>
                </a:tc>
                <a:tc>
                  <a:txBody>
                    <a:bodyPr/>
                    <a:lstStyle/>
                    <a:p>
                      <a:pPr algn="just"/>
                      <a:r>
                        <a:rPr lang="en-ZA" dirty="0"/>
                        <a:t>4</a:t>
                      </a:r>
                      <a:endParaRPr lang="en-ZA" dirty="0">
                        <a:latin typeface="+mn-lt"/>
                      </a:endParaRPr>
                    </a:p>
                  </a:txBody>
                  <a:tcPr/>
                </a:tc>
                <a:tc>
                  <a:txBody>
                    <a:bodyPr/>
                    <a:lstStyle/>
                    <a:p>
                      <a:pPr algn="just"/>
                      <a:r>
                        <a:rPr lang="en-ZA" dirty="0"/>
                        <a:t>38 000</a:t>
                      </a:r>
                      <a:endParaRPr lang="en-ZA" dirty="0">
                        <a:latin typeface="+mn-lt"/>
                      </a:endParaRPr>
                    </a:p>
                  </a:txBody>
                  <a:tcPr/>
                </a:tc>
                <a:tc>
                  <a:txBody>
                    <a:bodyPr/>
                    <a:lstStyle/>
                    <a:p>
                      <a:pPr algn="just"/>
                      <a:r>
                        <a:rPr lang="en-ZA" dirty="0"/>
                        <a:t>4</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ZA" dirty="0"/>
                        <a:t>NA</a:t>
                      </a:r>
                      <a:endParaRPr lang="en-ZA" dirty="0">
                        <a:latin typeface="+mn-lt"/>
                      </a:endParaRPr>
                    </a:p>
                  </a:txBody>
                  <a:tcPr/>
                </a:tc>
                <a:extLst>
                  <a:ext uri="{0D108BD9-81ED-4DB2-BD59-A6C34878D82A}">
                    <a16:rowId xmlns:a16="http://schemas.microsoft.com/office/drawing/2014/main" xmlns="" val="3927711097"/>
                  </a:ext>
                </a:extLst>
              </a:tr>
              <a:tr h="527731">
                <a:tc>
                  <a:txBody>
                    <a:bodyPr/>
                    <a:lstStyle/>
                    <a:p>
                      <a:pPr algn="just"/>
                      <a:r>
                        <a:rPr lang="en-ZA" dirty="0"/>
                        <a:t>LP</a:t>
                      </a:r>
                      <a:endParaRPr lang="en-ZA" dirty="0">
                        <a:latin typeface="+mn-lt"/>
                      </a:endParaRPr>
                    </a:p>
                  </a:txBody>
                  <a:tcPr/>
                </a:tc>
                <a:tc>
                  <a:txBody>
                    <a:bodyPr/>
                    <a:lstStyle/>
                    <a:p>
                      <a:pPr algn="just"/>
                      <a:r>
                        <a:rPr lang="en-ZA" dirty="0"/>
                        <a:t>4</a:t>
                      </a:r>
                      <a:endParaRPr lang="en-ZA" dirty="0">
                        <a:latin typeface="+mn-lt"/>
                      </a:endParaRPr>
                    </a:p>
                  </a:txBody>
                  <a:tcPr/>
                </a:tc>
                <a:tc>
                  <a:txBody>
                    <a:bodyPr/>
                    <a:lstStyle/>
                    <a:p>
                      <a:pPr algn="just"/>
                      <a:r>
                        <a:rPr lang="en-ZA" dirty="0"/>
                        <a:t>34 200</a:t>
                      </a:r>
                      <a:endParaRPr lang="en-ZA" dirty="0">
                        <a:latin typeface="+mn-lt"/>
                      </a:endParaRPr>
                    </a:p>
                  </a:txBody>
                  <a:tcPr/>
                </a:tc>
                <a:tc>
                  <a:txBody>
                    <a:bodyPr/>
                    <a:lstStyle/>
                    <a:p>
                      <a:pPr algn="just"/>
                      <a:r>
                        <a:rPr lang="en-ZA" dirty="0"/>
                        <a:t>4</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ZA" dirty="0">
                          <a:solidFill>
                            <a:schemeClr val="bg2"/>
                          </a:solidFill>
                        </a:rPr>
                        <a:t>NA</a:t>
                      </a:r>
                      <a:endParaRPr lang="en-ZA" dirty="0">
                        <a:solidFill>
                          <a:schemeClr val="bg2"/>
                        </a:solidFill>
                        <a:latin typeface="+mn-lt"/>
                      </a:endParaRPr>
                    </a:p>
                  </a:txBody>
                  <a:tcPr/>
                </a:tc>
                <a:extLst>
                  <a:ext uri="{0D108BD9-81ED-4DB2-BD59-A6C34878D82A}">
                    <a16:rowId xmlns:a16="http://schemas.microsoft.com/office/drawing/2014/main" xmlns="" val="1338496016"/>
                  </a:ext>
                </a:extLst>
              </a:tr>
            </a:tbl>
          </a:graphicData>
        </a:graphic>
      </p:graphicFrame>
    </p:spTree>
    <p:extLst>
      <p:ext uri="{BB962C8B-B14F-4D97-AF65-F5344CB8AC3E}">
        <p14:creationId xmlns:p14="http://schemas.microsoft.com/office/powerpoint/2010/main" xmlns="" val="229668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0" y="23854"/>
            <a:ext cx="8229600" cy="437873"/>
          </a:xfrm>
        </p:spPr>
        <p:txBody>
          <a:bodyPr>
            <a:normAutofit/>
          </a:bodyPr>
          <a:lstStyle/>
          <a:p>
            <a:r>
              <a:rPr lang="en-ZA" sz="2200" dirty="0"/>
              <a:t>SUMMARY OF 2018/19 ALLOCATIONS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1957168803"/>
              </p:ext>
            </p:extLst>
          </p:nvPr>
        </p:nvGraphicFramePr>
        <p:xfrm>
          <a:off x="100716" y="461727"/>
          <a:ext cx="11762630" cy="5700027"/>
        </p:xfrm>
        <a:graphic>
          <a:graphicData uri="http://schemas.openxmlformats.org/drawingml/2006/table">
            <a:tbl>
              <a:tblPr firstRow="1" bandRow="1">
                <a:tableStyleId>{08FB837D-C827-4EFA-A057-4D05807E0F7C}</a:tableStyleId>
              </a:tblPr>
              <a:tblGrid>
                <a:gridCol w="1595824">
                  <a:extLst>
                    <a:ext uri="{9D8B030D-6E8A-4147-A177-3AD203B41FA5}">
                      <a16:colId xmlns:a16="http://schemas.microsoft.com/office/drawing/2014/main" xmlns="" val="411930998"/>
                    </a:ext>
                  </a:extLst>
                </a:gridCol>
                <a:gridCol w="1614397">
                  <a:extLst>
                    <a:ext uri="{9D8B030D-6E8A-4147-A177-3AD203B41FA5}">
                      <a16:colId xmlns:a16="http://schemas.microsoft.com/office/drawing/2014/main" xmlns="" val="456059952"/>
                    </a:ext>
                  </a:extLst>
                </a:gridCol>
                <a:gridCol w="1423604">
                  <a:extLst>
                    <a:ext uri="{9D8B030D-6E8A-4147-A177-3AD203B41FA5}">
                      <a16:colId xmlns:a16="http://schemas.microsoft.com/office/drawing/2014/main" xmlns="" val="524661443"/>
                    </a:ext>
                  </a:extLst>
                </a:gridCol>
                <a:gridCol w="1746484">
                  <a:extLst>
                    <a:ext uri="{9D8B030D-6E8A-4147-A177-3AD203B41FA5}">
                      <a16:colId xmlns:a16="http://schemas.microsoft.com/office/drawing/2014/main" xmlns="" val="2850852008"/>
                    </a:ext>
                  </a:extLst>
                </a:gridCol>
                <a:gridCol w="1927044">
                  <a:extLst>
                    <a:ext uri="{9D8B030D-6E8A-4147-A177-3AD203B41FA5}">
                      <a16:colId xmlns:a16="http://schemas.microsoft.com/office/drawing/2014/main" xmlns="" val="3566469103"/>
                    </a:ext>
                  </a:extLst>
                </a:gridCol>
                <a:gridCol w="3455277">
                  <a:extLst>
                    <a:ext uri="{9D8B030D-6E8A-4147-A177-3AD203B41FA5}">
                      <a16:colId xmlns:a16="http://schemas.microsoft.com/office/drawing/2014/main" xmlns="" val="1000714632"/>
                    </a:ext>
                  </a:extLst>
                </a:gridCol>
              </a:tblGrid>
              <a:tr h="776938">
                <a:tc>
                  <a:txBody>
                    <a:bodyPr/>
                    <a:lstStyle/>
                    <a:p>
                      <a:pPr algn="just"/>
                      <a:r>
                        <a:rPr lang="en-ZA" dirty="0"/>
                        <a:t>PROVINCE</a:t>
                      </a:r>
                      <a:endParaRPr lang="en-ZA" dirty="0">
                        <a:latin typeface="+mn-lt"/>
                      </a:endParaRPr>
                    </a:p>
                  </a:txBody>
                  <a:tcPr/>
                </a:tc>
                <a:tc>
                  <a:txBody>
                    <a:bodyPr/>
                    <a:lstStyle/>
                    <a:p>
                      <a:pPr algn="just"/>
                      <a:r>
                        <a:rPr lang="en-ZA" dirty="0"/>
                        <a:t>NO OF PROJECTS </a:t>
                      </a:r>
                      <a:endParaRPr lang="en-ZA" dirty="0">
                        <a:latin typeface="+mn-lt"/>
                      </a:endParaRPr>
                    </a:p>
                  </a:txBody>
                  <a:tcPr/>
                </a:tc>
                <a:tc>
                  <a:txBody>
                    <a:bodyPr/>
                    <a:lstStyle/>
                    <a:p>
                      <a:pPr algn="just"/>
                      <a:r>
                        <a:rPr lang="en-ZA" dirty="0"/>
                        <a:t>TOTAL BUDGET  (R‘000)</a:t>
                      </a:r>
                      <a:endParaRPr lang="en-ZA" dirty="0">
                        <a:latin typeface="+mn-lt"/>
                      </a:endParaRPr>
                    </a:p>
                  </a:txBody>
                  <a:tcPr/>
                </a:tc>
                <a:tc>
                  <a:txBody>
                    <a:bodyPr/>
                    <a:lstStyle/>
                    <a:p>
                      <a:pPr algn="just"/>
                      <a:r>
                        <a:rPr lang="en-ZA" dirty="0"/>
                        <a:t>COMPLETED PROJECTS </a:t>
                      </a:r>
                      <a:endParaRPr lang="en-ZA" dirty="0">
                        <a:latin typeface="+mn-lt"/>
                      </a:endParaRPr>
                    </a:p>
                  </a:txBody>
                  <a:tcPr/>
                </a:tc>
                <a:tc>
                  <a:txBody>
                    <a:bodyPr/>
                    <a:lstStyle/>
                    <a:p>
                      <a:pPr algn="just"/>
                      <a:r>
                        <a:rPr lang="en-ZA" dirty="0"/>
                        <a:t>INCOMPLETE PROJECTS </a:t>
                      </a:r>
                      <a:endParaRPr lang="en-ZA" dirty="0">
                        <a:latin typeface="+mn-lt"/>
                      </a:endParaRPr>
                    </a:p>
                  </a:txBody>
                  <a:tcPr/>
                </a:tc>
                <a:tc>
                  <a:txBody>
                    <a:bodyPr/>
                    <a:lstStyle/>
                    <a:p>
                      <a:pPr algn="just"/>
                      <a:r>
                        <a:rPr lang="en-ZA" dirty="0"/>
                        <a:t>REASONS FOR INCOMPLETIONS/ COMMENTS </a:t>
                      </a:r>
                      <a:endParaRPr lang="en-ZA" dirty="0">
                        <a:latin typeface="+mn-lt"/>
                      </a:endParaRPr>
                    </a:p>
                  </a:txBody>
                  <a:tcPr/>
                </a:tc>
                <a:extLst>
                  <a:ext uri="{0D108BD9-81ED-4DB2-BD59-A6C34878D82A}">
                    <a16:rowId xmlns:a16="http://schemas.microsoft.com/office/drawing/2014/main" xmlns="" val="2318449944"/>
                  </a:ext>
                </a:extLst>
              </a:tr>
              <a:tr h="1262524">
                <a:tc>
                  <a:txBody>
                    <a:bodyPr/>
                    <a:lstStyle/>
                    <a:p>
                      <a:pPr algn="just"/>
                      <a:r>
                        <a:rPr lang="en-ZA" dirty="0"/>
                        <a:t>MP</a:t>
                      </a:r>
                      <a:endParaRPr lang="en-ZA" dirty="0">
                        <a:latin typeface="+mn-lt"/>
                      </a:endParaRPr>
                    </a:p>
                  </a:txBody>
                  <a:tcPr/>
                </a:tc>
                <a:tc>
                  <a:txBody>
                    <a:bodyPr/>
                    <a:lstStyle/>
                    <a:p>
                      <a:pPr algn="just"/>
                      <a:r>
                        <a:rPr lang="en-ZA" dirty="0"/>
                        <a:t>4</a:t>
                      </a:r>
                      <a:endParaRPr lang="en-ZA" dirty="0">
                        <a:latin typeface="+mn-lt"/>
                      </a:endParaRPr>
                    </a:p>
                  </a:txBody>
                  <a:tcPr/>
                </a:tc>
                <a:tc>
                  <a:txBody>
                    <a:bodyPr/>
                    <a:lstStyle/>
                    <a:p>
                      <a:pPr algn="just"/>
                      <a:r>
                        <a:rPr lang="en-ZA" dirty="0"/>
                        <a:t>34 974</a:t>
                      </a:r>
                      <a:endParaRPr lang="en-ZA" dirty="0">
                        <a:latin typeface="+mn-lt"/>
                      </a:endParaRPr>
                    </a:p>
                  </a:txBody>
                  <a:tcPr/>
                </a:tc>
                <a:tc>
                  <a:txBody>
                    <a:bodyPr/>
                    <a:lstStyle/>
                    <a:p>
                      <a:pPr algn="just"/>
                      <a:r>
                        <a:rPr lang="en-ZA" dirty="0"/>
                        <a:t>2</a:t>
                      </a:r>
                      <a:endParaRPr lang="en-ZA" dirty="0">
                        <a:latin typeface="+mn-lt"/>
                      </a:endParaRPr>
                    </a:p>
                  </a:txBody>
                  <a:tcPr/>
                </a:tc>
                <a:tc>
                  <a:txBody>
                    <a:bodyPr/>
                    <a:lstStyle/>
                    <a:p>
                      <a:pPr algn="just"/>
                      <a:r>
                        <a:rPr lang="en-ZA" dirty="0"/>
                        <a:t>2 (Dipaleseng and Mbombela)</a:t>
                      </a:r>
                      <a:endParaRPr lang="en-ZA" dirty="0">
                        <a:latin typeface="+mn-lt"/>
                      </a:endParaRPr>
                    </a:p>
                  </a:txBody>
                  <a:tcPr/>
                </a:tc>
                <a:tc>
                  <a:txBody>
                    <a:bodyPr/>
                    <a:lstStyle/>
                    <a:p>
                      <a:pPr algn="just"/>
                      <a:r>
                        <a:rPr lang="en-ZA" sz="1400" b="1" u="none" strike="noStrike" cap="none" dirty="0">
                          <a:solidFill>
                            <a:srgbClr val="FF0000"/>
                          </a:solidFill>
                          <a:sym typeface="Arial"/>
                        </a:rPr>
                        <a:t>Dipaleseng:</a:t>
                      </a:r>
                      <a:r>
                        <a:rPr lang="en-ZA" sz="1400" b="0" u="none" strike="noStrike" cap="none" dirty="0">
                          <a:solidFill>
                            <a:srgbClr val="FF0000"/>
                          </a:solidFill>
                          <a:sym typeface="Arial"/>
                        </a:rPr>
                        <a:t> interference by business forum which led to disputes between contractor and municipality- </a:t>
                      </a:r>
                    </a:p>
                    <a:p>
                      <a:pPr algn="just"/>
                      <a:r>
                        <a:rPr lang="en-ZA" sz="1400" b="1" u="none" strike="noStrike" cap="none" dirty="0">
                          <a:solidFill>
                            <a:srgbClr val="FF0000"/>
                          </a:solidFill>
                          <a:sym typeface="Arial"/>
                        </a:rPr>
                        <a:t>Mbombela:</a:t>
                      </a:r>
                      <a:r>
                        <a:rPr lang="en-ZA" sz="1400" b="0" u="none" strike="noStrike" cap="none" dirty="0">
                          <a:solidFill>
                            <a:srgbClr val="FF0000"/>
                          </a:solidFill>
                          <a:sym typeface="Arial"/>
                        </a:rPr>
                        <a:t> Municipality  </a:t>
                      </a:r>
                    </a:p>
                    <a:p>
                      <a:pPr algn="just"/>
                      <a:r>
                        <a:rPr lang="en-ZA" sz="1400" b="0" u="none" strike="noStrike" cap="none" dirty="0">
                          <a:solidFill>
                            <a:srgbClr val="FF0000"/>
                          </a:solidFill>
                          <a:sym typeface="Arial"/>
                        </a:rPr>
                        <a:t>85% contractor on site, Municipality counter funded with 13 Million </a:t>
                      </a:r>
                      <a:endParaRPr lang="en-ZA" sz="1400" b="0" i="0" u="none" strike="noStrike" cap="none" dirty="0">
                        <a:solidFill>
                          <a:srgbClr val="FF0000"/>
                        </a:solidFill>
                        <a:latin typeface="Calibri"/>
                        <a:ea typeface="Calibri"/>
                        <a:cs typeface="Calibri"/>
                        <a:sym typeface="Arial"/>
                      </a:endParaRPr>
                    </a:p>
                  </a:txBody>
                  <a:tcPr/>
                </a:tc>
                <a:extLst>
                  <a:ext uri="{0D108BD9-81ED-4DB2-BD59-A6C34878D82A}">
                    <a16:rowId xmlns:a16="http://schemas.microsoft.com/office/drawing/2014/main" xmlns="" val="3121033054"/>
                  </a:ext>
                </a:extLst>
              </a:tr>
              <a:tr h="1262524">
                <a:tc>
                  <a:txBody>
                    <a:bodyPr/>
                    <a:lstStyle/>
                    <a:p>
                      <a:pPr algn="just"/>
                      <a:r>
                        <a:rPr lang="en-ZA" dirty="0"/>
                        <a:t>NC</a:t>
                      </a:r>
                      <a:endParaRPr lang="en-ZA" dirty="0">
                        <a:latin typeface="+mn-lt"/>
                      </a:endParaRPr>
                    </a:p>
                  </a:txBody>
                  <a:tcPr/>
                </a:tc>
                <a:tc>
                  <a:txBody>
                    <a:bodyPr/>
                    <a:lstStyle/>
                    <a:p>
                      <a:pPr algn="just"/>
                      <a:r>
                        <a:rPr lang="en-ZA" dirty="0"/>
                        <a:t>4</a:t>
                      </a:r>
                      <a:endParaRPr lang="en-ZA" dirty="0">
                        <a:latin typeface="+mn-lt"/>
                      </a:endParaRPr>
                    </a:p>
                  </a:txBody>
                  <a:tcPr/>
                </a:tc>
                <a:tc>
                  <a:txBody>
                    <a:bodyPr/>
                    <a:lstStyle/>
                    <a:p>
                      <a:pPr algn="just"/>
                      <a:endParaRPr lang="en-ZA" dirty="0">
                        <a:latin typeface="+mn-lt"/>
                      </a:endParaRPr>
                    </a:p>
                  </a:txBody>
                  <a:tcPr/>
                </a:tc>
                <a:tc>
                  <a:txBody>
                    <a:bodyPr/>
                    <a:lstStyle/>
                    <a:p>
                      <a:pPr algn="just"/>
                      <a:r>
                        <a:rPr lang="en-ZA" dirty="0"/>
                        <a:t>2</a:t>
                      </a:r>
                      <a:endParaRPr lang="en-ZA" dirty="0">
                        <a:latin typeface="+mn-lt"/>
                      </a:endParaRPr>
                    </a:p>
                  </a:txBody>
                  <a:tcPr/>
                </a:tc>
                <a:tc>
                  <a:txBody>
                    <a:bodyPr/>
                    <a:lstStyle/>
                    <a:p>
                      <a:pPr algn="just"/>
                      <a:r>
                        <a:rPr lang="en-ZA" dirty="0"/>
                        <a:t>2 (Phokwane &amp; Gasegonyana)</a:t>
                      </a:r>
                      <a:endParaRPr lang="en-ZA" dirty="0">
                        <a:latin typeface="+mn-lt"/>
                      </a:endParaRPr>
                    </a:p>
                  </a:txBody>
                  <a:tcPr/>
                </a:tc>
                <a:tc>
                  <a:txBody>
                    <a:bodyPr/>
                    <a:lstStyle/>
                    <a:p>
                      <a:pPr algn="just"/>
                      <a:r>
                        <a:rPr lang="en-ZA" sz="1400" b="1" dirty="0">
                          <a:solidFill>
                            <a:schemeClr val="tx1"/>
                          </a:solidFill>
                        </a:rPr>
                        <a:t>Phokwane</a:t>
                      </a:r>
                      <a:r>
                        <a:rPr lang="en-ZA" sz="1400" dirty="0">
                          <a:solidFill>
                            <a:schemeClr val="tx1"/>
                          </a:solidFill>
                        </a:rPr>
                        <a:t> - Claims and payment disagreements, repudiation by municipality.</a:t>
                      </a:r>
                      <a:r>
                        <a:rPr lang="en-ZA" sz="1400" dirty="0">
                          <a:solidFill>
                            <a:srgbClr val="FF0000"/>
                          </a:solidFill>
                        </a:rPr>
                        <a:t> </a:t>
                      </a:r>
                      <a:r>
                        <a:rPr lang="en-ZA" sz="1400" dirty="0">
                          <a:solidFill>
                            <a:schemeClr val="tx1"/>
                          </a:solidFill>
                        </a:rPr>
                        <a:t>Project collapsed and works that were completed are vandalised</a:t>
                      </a:r>
                    </a:p>
                    <a:p>
                      <a:pPr algn="just"/>
                      <a:r>
                        <a:rPr lang="en-ZA" sz="1400" b="1" dirty="0">
                          <a:solidFill>
                            <a:schemeClr val="tx1"/>
                          </a:solidFill>
                        </a:rPr>
                        <a:t>Gasegonyane</a:t>
                      </a:r>
                      <a:r>
                        <a:rPr lang="en-ZA" sz="1400" dirty="0">
                          <a:solidFill>
                            <a:schemeClr val="tx1"/>
                          </a:solidFill>
                        </a:rPr>
                        <a:t> – Cashflow challenges by the Contractor</a:t>
                      </a:r>
                      <a:r>
                        <a:rPr lang="en-ZA" sz="1400" dirty="0">
                          <a:solidFill>
                            <a:srgbClr val="FF0000"/>
                          </a:solidFill>
                        </a:rPr>
                        <a:t> </a:t>
                      </a:r>
                      <a:r>
                        <a:rPr lang="en-ZA" sz="1400" dirty="0">
                          <a:solidFill>
                            <a:schemeClr val="tx1"/>
                          </a:solidFill>
                        </a:rPr>
                        <a:t>and contract terminated.</a:t>
                      </a:r>
                      <a:endParaRPr lang="en-ZA" sz="1400" dirty="0">
                        <a:solidFill>
                          <a:schemeClr val="tx1"/>
                        </a:solidFill>
                        <a:latin typeface="+mn-lt"/>
                      </a:endParaRPr>
                    </a:p>
                  </a:txBody>
                  <a:tcPr/>
                </a:tc>
                <a:extLst>
                  <a:ext uri="{0D108BD9-81ED-4DB2-BD59-A6C34878D82A}">
                    <a16:rowId xmlns:a16="http://schemas.microsoft.com/office/drawing/2014/main" xmlns="" val="767681398"/>
                  </a:ext>
                </a:extLst>
              </a:tr>
              <a:tr h="342767">
                <a:tc>
                  <a:txBody>
                    <a:bodyPr/>
                    <a:lstStyle/>
                    <a:p>
                      <a:pPr algn="just"/>
                      <a:r>
                        <a:rPr lang="en-ZA" dirty="0"/>
                        <a:t>NW</a:t>
                      </a:r>
                      <a:endParaRPr lang="en-ZA" dirty="0">
                        <a:latin typeface="+mn-lt"/>
                      </a:endParaRPr>
                    </a:p>
                  </a:txBody>
                  <a:tcPr/>
                </a:tc>
                <a:tc>
                  <a:txBody>
                    <a:bodyPr/>
                    <a:lstStyle/>
                    <a:p>
                      <a:pPr algn="just"/>
                      <a:r>
                        <a:rPr lang="en-ZA" dirty="0"/>
                        <a:t>3</a:t>
                      </a:r>
                      <a:endParaRPr lang="en-ZA" dirty="0">
                        <a:latin typeface="+mn-lt"/>
                      </a:endParaRPr>
                    </a:p>
                  </a:txBody>
                  <a:tcPr/>
                </a:tc>
                <a:tc>
                  <a:txBody>
                    <a:bodyPr/>
                    <a:lstStyle/>
                    <a:p>
                      <a:pPr algn="just"/>
                      <a:r>
                        <a:rPr lang="en-ZA" dirty="0"/>
                        <a:t>27 550</a:t>
                      </a:r>
                      <a:endParaRPr lang="en-ZA" dirty="0">
                        <a:latin typeface="+mn-lt"/>
                      </a:endParaRPr>
                    </a:p>
                  </a:txBody>
                  <a:tcPr/>
                </a:tc>
                <a:tc>
                  <a:txBody>
                    <a:bodyPr/>
                    <a:lstStyle/>
                    <a:p>
                      <a:pPr algn="just"/>
                      <a:r>
                        <a:rPr lang="en-ZA" dirty="0"/>
                        <a:t>3</a:t>
                      </a:r>
                      <a:endParaRPr lang="en-ZA" dirty="0">
                        <a:latin typeface="+mn-lt"/>
                      </a:endParaRPr>
                    </a:p>
                  </a:txBody>
                  <a:tcPr/>
                </a:tc>
                <a:tc>
                  <a:txBody>
                    <a:bodyPr/>
                    <a:lstStyle/>
                    <a:p>
                      <a:pPr algn="just"/>
                      <a:r>
                        <a:rPr lang="en-ZA" dirty="0"/>
                        <a:t>0</a:t>
                      </a:r>
                      <a:endParaRPr lang="en-ZA" dirty="0">
                        <a:latin typeface="+mn-lt"/>
                      </a:endParaRPr>
                    </a:p>
                  </a:txBody>
                  <a:tcPr/>
                </a:tc>
                <a:tc>
                  <a:txBody>
                    <a:bodyPr/>
                    <a:lstStyle/>
                    <a:p>
                      <a:pPr algn="just"/>
                      <a:r>
                        <a:rPr lang="en-ZA" sz="1400" dirty="0">
                          <a:solidFill>
                            <a:schemeClr val="tx1"/>
                          </a:solidFill>
                        </a:rPr>
                        <a:t>NA</a:t>
                      </a:r>
                      <a:endParaRPr lang="en-ZA" sz="1400" dirty="0">
                        <a:solidFill>
                          <a:schemeClr val="tx1"/>
                        </a:solidFill>
                        <a:latin typeface="+mn-lt"/>
                      </a:endParaRPr>
                    </a:p>
                  </a:txBody>
                  <a:tcPr/>
                </a:tc>
                <a:extLst>
                  <a:ext uri="{0D108BD9-81ED-4DB2-BD59-A6C34878D82A}">
                    <a16:rowId xmlns:a16="http://schemas.microsoft.com/office/drawing/2014/main" xmlns="" val="2620236492"/>
                  </a:ext>
                </a:extLst>
              </a:tr>
              <a:tr h="1837122">
                <a:tc>
                  <a:txBody>
                    <a:bodyPr/>
                    <a:lstStyle/>
                    <a:p>
                      <a:pPr algn="just"/>
                      <a:r>
                        <a:rPr lang="en-ZA" dirty="0"/>
                        <a:t>WC</a:t>
                      </a:r>
                      <a:endParaRPr lang="en-ZA" dirty="0">
                        <a:latin typeface="+mn-lt"/>
                      </a:endParaRPr>
                    </a:p>
                  </a:txBody>
                  <a:tcPr/>
                </a:tc>
                <a:tc>
                  <a:txBody>
                    <a:bodyPr/>
                    <a:lstStyle/>
                    <a:p>
                      <a:pPr algn="just"/>
                      <a:r>
                        <a:rPr lang="en-ZA" dirty="0"/>
                        <a:t>2</a:t>
                      </a:r>
                      <a:endParaRPr lang="en-ZA" dirty="0">
                        <a:latin typeface="+mn-lt"/>
                      </a:endParaRPr>
                    </a:p>
                  </a:txBody>
                  <a:tcPr/>
                </a:tc>
                <a:tc>
                  <a:txBody>
                    <a:bodyPr/>
                    <a:lstStyle/>
                    <a:p>
                      <a:pPr algn="just"/>
                      <a:r>
                        <a:rPr lang="en-ZA" dirty="0"/>
                        <a:t>13 965</a:t>
                      </a:r>
                      <a:endParaRPr lang="en-ZA" dirty="0">
                        <a:latin typeface="+mn-lt"/>
                      </a:endParaRPr>
                    </a:p>
                  </a:txBody>
                  <a:tcPr/>
                </a:tc>
                <a:tc>
                  <a:txBody>
                    <a:bodyPr/>
                    <a:lstStyle/>
                    <a:p>
                      <a:pPr algn="just"/>
                      <a:r>
                        <a:rPr lang="en-ZA" dirty="0"/>
                        <a:t>1</a:t>
                      </a:r>
                      <a:endParaRPr lang="en-ZA" dirty="0">
                        <a:latin typeface="+mn-lt"/>
                      </a:endParaRPr>
                    </a:p>
                  </a:txBody>
                  <a:tcPr/>
                </a:tc>
                <a:tc>
                  <a:txBody>
                    <a:bodyPr/>
                    <a:lstStyle/>
                    <a:p>
                      <a:pPr algn="just"/>
                      <a:r>
                        <a:rPr lang="en-ZA" dirty="0"/>
                        <a:t>1 (George) </a:t>
                      </a:r>
                      <a:endParaRPr lang="en-ZA" dirty="0">
                        <a:latin typeface="+mn-lt"/>
                      </a:endParaRPr>
                    </a:p>
                  </a:txBody>
                  <a:tcPr/>
                </a:tc>
                <a:tc>
                  <a:txBody>
                    <a:bodyPr/>
                    <a:lstStyle/>
                    <a:p>
                      <a:pPr algn="just"/>
                      <a:r>
                        <a:rPr lang="en-ZA" sz="1400" dirty="0">
                          <a:solidFill>
                            <a:srgbClr val="FF0000"/>
                          </a:solidFill>
                        </a:rPr>
                        <a:t>The municipality had challenges with identified site, letter of concern was sent by DSAC, and closely monitoring, site issue being finalised</a:t>
                      </a:r>
                      <a:endParaRPr lang="en-ZA" sz="1400" dirty="0">
                        <a:solidFill>
                          <a:srgbClr val="FF0000"/>
                        </a:solidFill>
                        <a:latin typeface="+mn-lt"/>
                      </a:endParaRPr>
                    </a:p>
                  </a:txBody>
                  <a:tcPr/>
                </a:tc>
                <a:extLst>
                  <a:ext uri="{0D108BD9-81ED-4DB2-BD59-A6C34878D82A}">
                    <a16:rowId xmlns:a16="http://schemas.microsoft.com/office/drawing/2014/main" xmlns="" val="2153317504"/>
                  </a:ext>
                </a:extLst>
              </a:tr>
            </a:tbl>
          </a:graphicData>
        </a:graphic>
      </p:graphicFrame>
    </p:spTree>
    <p:extLst>
      <p:ext uri="{BB962C8B-B14F-4D97-AF65-F5344CB8AC3E}">
        <p14:creationId xmlns:p14="http://schemas.microsoft.com/office/powerpoint/2010/main" xmlns="" val="2059521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11000"/>
          </a:xfrm>
        </p:spPr>
        <p:txBody>
          <a:bodyPr>
            <a:normAutofit/>
          </a:bodyPr>
          <a:lstStyle/>
          <a:p>
            <a:r>
              <a:rPr lang="en-US" sz="2000" dirty="0"/>
              <a:t>2018/2019 FINANCIAL YEAR </a:t>
            </a:r>
          </a:p>
        </p:txBody>
      </p:sp>
      <p:sp>
        <p:nvSpPr>
          <p:cNvPr id="5" name="TextBox 4"/>
          <p:cNvSpPr txBox="1"/>
          <p:nvPr/>
        </p:nvSpPr>
        <p:spPr>
          <a:xfrm>
            <a:off x="10194536" y="6134553"/>
            <a:ext cx="284052"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8</a:t>
            </a:r>
          </a:p>
        </p:txBody>
      </p:sp>
      <p:graphicFrame>
        <p:nvGraphicFramePr>
          <p:cNvPr id="4" name="Table 3">
            <a:extLst>
              <a:ext uri="{FF2B5EF4-FFF2-40B4-BE49-F238E27FC236}">
                <a16:creationId xmlns:a16="http://schemas.microsoft.com/office/drawing/2014/main" xmlns="" id="{DAC33BB1-813D-4733-8CD9-D520ED63BCF4}"/>
              </a:ext>
            </a:extLst>
          </p:cNvPr>
          <p:cNvGraphicFramePr>
            <a:graphicFrameLocks noGrp="1"/>
          </p:cNvGraphicFramePr>
          <p:nvPr>
            <p:extLst>
              <p:ext uri="{D42A27DB-BD31-4B8C-83A1-F6EECF244321}">
                <p14:modId xmlns:p14="http://schemas.microsoft.com/office/powerpoint/2010/main" xmlns="" val="1286356331"/>
              </p:ext>
            </p:extLst>
          </p:nvPr>
        </p:nvGraphicFramePr>
        <p:xfrm>
          <a:off x="339737" y="-301725"/>
          <a:ext cx="11512526" cy="5491612"/>
        </p:xfrm>
        <a:graphic>
          <a:graphicData uri="http://schemas.openxmlformats.org/drawingml/2006/table">
            <a:tbl>
              <a:tblPr/>
              <a:tblGrid>
                <a:gridCol w="1001880">
                  <a:extLst>
                    <a:ext uri="{9D8B030D-6E8A-4147-A177-3AD203B41FA5}">
                      <a16:colId xmlns:a16="http://schemas.microsoft.com/office/drawing/2014/main" xmlns="" val="1286703467"/>
                    </a:ext>
                  </a:extLst>
                </a:gridCol>
                <a:gridCol w="2587517">
                  <a:extLst>
                    <a:ext uri="{9D8B030D-6E8A-4147-A177-3AD203B41FA5}">
                      <a16:colId xmlns:a16="http://schemas.microsoft.com/office/drawing/2014/main" xmlns="" val="3908445294"/>
                    </a:ext>
                  </a:extLst>
                </a:gridCol>
                <a:gridCol w="1537870">
                  <a:extLst>
                    <a:ext uri="{9D8B030D-6E8A-4147-A177-3AD203B41FA5}">
                      <a16:colId xmlns:a16="http://schemas.microsoft.com/office/drawing/2014/main" xmlns="" val="2170148597"/>
                    </a:ext>
                  </a:extLst>
                </a:gridCol>
                <a:gridCol w="3794619">
                  <a:extLst>
                    <a:ext uri="{9D8B030D-6E8A-4147-A177-3AD203B41FA5}">
                      <a16:colId xmlns:a16="http://schemas.microsoft.com/office/drawing/2014/main" xmlns="" val="1021375645"/>
                    </a:ext>
                  </a:extLst>
                </a:gridCol>
                <a:gridCol w="1477233">
                  <a:extLst>
                    <a:ext uri="{9D8B030D-6E8A-4147-A177-3AD203B41FA5}">
                      <a16:colId xmlns:a16="http://schemas.microsoft.com/office/drawing/2014/main" xmlns="" val="1281237242"/>
                    </a:ext>
                  </a:extLst>
                </a:gridCol>
                <a:gridCol w="1113407">
                  <a:extLst>
                    <a:ext uri="{9D8B030D-6E8A-4147-A177-3AD203B41FA5}">
                      <a16:colId xmlns:a16="http://schemas.microsoft.com/office/drawing/2014/main" xmlns="" val="1979032349"/>
                    </a:ext>
                  </a:extLst>
                </a:gridCol>
              </a:tblGrid>
              <a:tr h="332025">
                <a:tc>
                  <a:txBody>
                    <a:bodyPr/>
                    <a:lstStyle/>
                    <a:p>
                      <a:pPr algn="ctr" fontAlgn="t"/>
                      <a:r>
                        <a:rPr lang="en-ZA" sz="1100" b="1" i="0" u="none" strike="noStrike" dirty="0">
                          <a:solidFill>
                            <a:srgbClr val="000000"/>
                          </a:solidFill>
                          <a:effectLst/>
                          <a:latin typeface="Calibri" panose="020F0502020204030204" pitchFamily="34" charset="0"/>
                        </a:rPr>
                        <a:t>MUNICIPALITY CODE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ZA" sz="1100" b="1" i="0" u="none" strike="noStrike" dirty="0">
                          <a:solidFill>
                            <a:srgbClr val="000000"/>
                          </a:solidFill>
                          <a:effectLst/>
                          <a:latin typeface="Calibri" panose="020F0502020204030204" pitchFamily="34" charset="0"/>
                        </a:rPr>
                        <a:t>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ZA" sz="1100" b="1" i="0" u="none" strike="noStrike" dirty="0">
                          <a:solidFill>
                            <a:srgbClr val="000000"/>
                          </a:solidFill>
                          <a:effectLst/>
                          <a:latin typeface="Calibri" panose="020F0502020204030204" pitchFamily="34" charset="0"/>
                        </a:rPr>
                        <a:t>DISTRICT MUNICIPALITY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ZA" sz="1100" b="1" i="0" u="none" strike="noStrike" dirty="0">
                          <a:solidFill>
                            <a:srgbClr val="000000"/>
                          </a:solidFill>
                          <a:effectLst/>
                          <a:latin typeface="Calibri" panose="020F0502020204030204" pitchFamily="34" charset="0"/>
                        </a:rPr>
                        <a:t>PROJECT NAME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t"/>
                      <a:r>
                        <a:rPr lang="en-ZA" sz="1100" b="1" i="0" u="none" strike="noStrike" dirty="0">
                          <a:solidFill>
                            <a:srgbClr val="000000"/>
                          </a:solidFill>
                          <a:effectLst/>
                          <a:latin typeface="Calibri" panose="020F0502020204030204" pitchFamily="34" charset="0"/>
                        </a:rPr>
                        <a:t>BUDGET ALLOCATED</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ZA" sz="1100" b="1" i="0" u="none" strike="noStrike" dirty="0">
                          <a:solidFill>
                            <a:srgbClr val="000000"/>
                          </a:solidFill>
                          <a:effectLst/>
                          <a:latin typeface="Calibri" panose="020F0502020204030204" pitchFamily="34" charset="0"/>
                        </a:rPr>
                        <a:t>STATUS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343445723"/>
                  </a:ext>
                </a:extLst>
              </a:tr>
              <a:tr h="257456">
                <a:tc>
                  <a:txBody>
                    <a:bodyPr/>
                    <a:lstStyle/>
                    <a:p>
                      <a:pPr algn="l" fontAlgn="t"/>
                      <a:r>
                        <a:rPr lang="en-ZA" sz="1100" b="0" i="0" u="none" strike="noStrike" dirty="0">
                          <a:solidFill>
                            <a:srgbClr val="000000"/>
                          </a:solidFill>
                          <a:effectLst/>
                          <a:latin typeface="+mn-lt"/>
                        </a:rPr>
                        <a:t>EC121</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Mbashe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Amathole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Ngumbela Sports Facility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R11 400 000,00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mn-lt"/>
                        </a:rPr>
                        <a:t>Practical completion</a:t>
                      </a:r>
                      <a:endParaRPr lang="en-ZA" sz="1100" b="0" i="0" u="none" strike="noStrike" dirty="0">
                        <a:solidFill>
                          <a:schemeClr val="tx1"/>
                        </a:solidFill>
                        <a:effectLst/>
                        <a:latin typeface="+mn-lt"/>
                      </a:endParaRP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41670038"/>
                  </a:ext>
                </a:extLst>
              </a:tr>
              <a:tr h="257456">
                <a:tc>
                  <a:txBody>
                    <a:bodyPr/>
                    <a:lstStyle/>
                    <a:p>
                      <a:pPr algn="l" fontAlgn="t"/>
                      <a:r>
                        <a:rPr lang="en-ZA" sz="1100" b="0" i="0" u="none" strike="noStrike" dirty="0">
                          <a:solidFill>
                            <a:schemeClr val="tx1"/>
                          </a:solidFill>
                          <a:effectLst/>
                          <a:latin typeface="+mn-lt"/>
                        </a:rPr>
                        <a:t>EC136</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Emalahleni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Chris Hani</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rPr>
                        <a:t>Construction of Indwe Sport Ground</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R11 000 000,00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chemeClr val="tx1"/>
                          </a:solidFill>
                          <a:effectLst/>
                          <a:highlight>
                            <a:srgbClr val="FF0000"/>
                          </a:highlight>
                          <a:latin typeface="+mn-lt"/>
                        </a:rPr>
                        <a:t>Procument of contractor</a:t>
                      </a:r>
                      <a:endParaRPr lang="en-ZA" sz="1100" b="0" i="0" u="none" strike="noStrike" dirty="0">
                        <a:solidFill>
                          <a:schemeClr val="tx1"/>
                        </a:solidFill>
                        <a:effectLst/>
                        <a:highlight>
                          <a:srgbClr val="FF0000"/>
                        </a:highlight>
                        <a:latin typeface="+mn-lt"/>
                      </a:endParaRP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26538063"/>
                  </a:ext>
                </a:extLst>
              </a:tr>
              <a:tr h="342816">
                <a:tc>
                  <a:txBody>
                    <a:bodyPr/>
                    <a:lstStyle/>
                    <a:p>
                      <a:pPr algn="l" fontAlgn="t"/>
                      <a:r>
                        <a:rPr lang="en-ZA" sz="1100" b="0" i="0" u="none" strike="noStrike" dirty="0">
                          <a:solidFill>
                            <a:srgbClr val="000000"/>
                          </a:solidFill>
                          <a:effectLst/>
                          <a:latin typeface="+mn-lt"/>
                        </a:rPr>
                        <a:t>EC153</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Ingquza Hill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OR Tambo</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ward 3 Multi purpose Sport Field</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R8 550 000,00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Construction,85%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03415879"/>
                  </a:ext>
                </a:extLst>
              </a:tr>
              <a:tr h="257456">
                <a:tc>
                  <a:txBody>
                    <a:bodyPr/>
                    <a:lstStyle/>
                    <a:p>
                      <a:pPr algn="l" fontAlgn="t"/>
                      <a:r>
                        <a:rPr lang="en-ZA" sz="1100" b="0" i="0" u="none" strike="noStrike" dirty="0">
                          <a:solidFill>
                            <a:srgbClr val="000000"/>
                          </a:solidFill>
                          <a:effectLst/>
                          <a:latin typeface="+mn-lt"/>
                        </a:rPr>
                        <a:t>EC441</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Matatiele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Alfred Nzo</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Construction of Cedarville Sport Center</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R11 400 000,00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mn-lt"/>
                        </a:rPr>
                        <a:t>Complete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54940334"/>
                  </a:ext>
                </a:extLst>
              </a:tr>
              <a:tr h="255124">
                <a:tc>
                  <a:txBody>
                    <a:bodyPr/>
                    <a:lstStyle/>
                    <a:p>
                      <a:pPr algn="l" fontAlgn="t"/>
                      <a:r>
                        <a:rPr lang="en-ZA" sz="1100" b="0" i="0" u="none" strike="noStrike" dirty="0">
                          <a:solidFill>
                            <a:srgbClr val="000000"/>
                          </a:solidFill>
                          <a:effectLst/>
                          <a:latin typeface="+mn-lt"/>
                        </a:rPr>
                        <a:t>FS161</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Letsemeng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Xhariep</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Upgrading of stadium in Sonwabile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R12 065 000,00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mn-lt"/>
                        </a:rPr>
                        <a:t>Complete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3852766"/>
                  </a:ext>
                </a:extLst>
              </a:tr>
              <a:tr h="332025">
                <a:tc>
                  <a:txBody>
                    <a:bodyPr/>
                    <a:lstStyle/>
                    <a:p>
                      <a:pPr algn="l" fontAlgn="t"/>
                      <a:r>
                        <a:rPr lang="en-ZA" sz="1100" b="0" i="0" u="none" strike="noStrike" cap="none" dirty="0">
                          <a:solidFill>
                            <a:srgbClr val="000000"/>
                          </a:solidFill>
                          <a:effectLst/>
                          <a:latin typeface="+mn-lt"/>
                          <a:ea typeface="+mn-ea"/>
                          <a:cs typeface="+mn-cs"/>
                          <a:sym typeface="Arial"/>
                        </a:rPr>
                        <a:t>FS183</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cap="none" dirty="0">
                          <a:solidFill>
                            <a:srgbClr val="000000"/>
                          </a:solidFill>
                          <a:effectLst/>
                          <a:latin typeface="+mn-lt"/>
                          <a:ea typeface="+mn-ea"/>
                          <a:cs typeface="+mn-cs"/>
                          <a:sym typeface="Arial"/>
                        </a:rPr>
                        <a:t>Tswelopele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cap="none" dirty="0">
                          <a:solidFill>
                            <a:srgbClr val="000000"/>
                          </a:solidFill>
                          <a:effectLst/>
                          <a:latin typeface="+mn-lt"/>
                          <a:ea typeface="+mn-ea"/>
                          <a:cs typeface="+mn-cs"/>
                          <a:sym typeface="Arial"/>
                        </a:rPr>
                        <a:t>Lejweleputswa</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cap="none" dirty="0">
                          <a:solidFill>
                            <a:srgbClr val="000000"/>
                          </a:solidFill>
                          <a:effectLst/>
                          <a:latin typeface="+mn-lt"/>
                          <a:ea typeface="+mn-ea"/>
                          <a:cs typeface="+mn-cs"/>
                          <a:sym typeface="Arial"/>
                        </a:rPr>
                        <a:t>Construction of a cricket pitch and a clubhouse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cap="none" dirty="0">
                          <a:solidFill>
                            <a:srgbClr val="000000"/>
                          </a:solidFill>
                          <a:effectLst/>
                          <a:latin typeface="+mn-lt"/>
                          <a:ea typeface="+mn-ea"/>
                          <a:cs typeface="+mn-cs"/>
                          <a:sym typeface="Arial"/>
                        </a:rPr>
                        <a:t>R7 600 000,00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ZA" sz="1100" b="0" i="0" u="none" strike="noStrike" cap="none" dirty="0">
                          <a:solidFill>
                            <a:srgbClr val="000000"/>
                          </a:solidFill>
                          <a:effectLst/>
                          <a:latin typeface="+mn-lt"/>
                          <a:ea typeface="+mn-ea"/>
                          <a:cs typeface="+mn-cs"/>
                          <a:sym typeface="Arial"/>
                        </a:rPr>
                        <a:t>Complete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811462811"/>
                  </a:ext>
                </a:extLst>
              </a:tr>
              <a:tr h="342816">
                <a:tc>
                  <a:txBody>
                    <a:bodyPr/>
                    <a:lstStyle/>
                    <a:p>
                      <a:pPr algn="l" fontAlgn="t"/>
                      <a:r>
                        <a:rPr lang="en-ZA" sz="1100" b="0" i="0" u="none" strike="noStrike" dirty="0">
                          <a:solidFill>
                            <a:schemeClr val="tx1"/>
                          </a:solidFill>
                          <a:effectLst/>
                          <a:latin typeface="+mn-lt"/>
                        </a:rPr>
                        <a:t>FS191</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Setsoto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Thabo</a:t>
                      </a:r>
                      <a:r>
                        <a:rPr lang="en-ZA" sz="1100" b="0" i="0" u="none" strike="noStrike" baseline="0" dirty="0">
                          <a:solidFill>
                            <a:schemeClr val="tx1"/>
                          </a:solidFill>
                          <a:effectLst/>
                          <a:latin typeface="+mn-lt"/>
                        </a:rPr>
                        <a:t> </a:t>
                      </a:r>
                      <a:r>
                        <a:rPr lang="en-ZA" sz="1100" b="0" i="0" u="none" strike="noStrike" dirty="0">
                          <a:solidFill>
                            <a:schemeClr val="tx1"/>
                          </a:solidFill>
                          <a:effectLst/>
                          <a:latin typeface="+mn-lt"/>
                        </a:rPr>
                        <a:t>Mofutsanyana</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Upgrading of Moemang Sport and Recreation Facility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R9 500 000,00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chemeClr val="tx1"/>
                          </a:solidFill>
                          <a:effectLst/>
                          <a:latin typeface="+mn-lt"/>
                        </a:rPr>
                        <a:t>Complete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8496789"/>
                  </a:ext>
                </a:extLst>
              </a:tr>
              <a:tr h="332025">
                <a:tc>
                  <a:txBody>
                    <a:bodyPr/>
                    <a:lstStyle/>
                    <a:p>
                      <a:pPr algn="l" fontAlgn="t"/>
                      <a:r>
                        <a:rPr lang="en-ZA" sz="1100" b="0" i="0" u="none" strike="noStrike" dirty="0">
                          <a:solidFill>
                            <a:schemeClr val="tx1"/>
                          </a:solidFill>
                          <a:effectLst/>
                          <a:latin typeface="+mn-lt"/>
                        </a:rPr>
                        <a:t>FS196</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Mantsopa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Thabo Mofutsanyana</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Construction of Hobhouse Sport facillities</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R11 115 000,00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chemeClr val="tx1"/>
                          </a:solidFill>
                          <a:effectLst/>
                          <a:latin typeface="+mn-lt"/>
                        </a:rPr>
                        <a:t>Complete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1136091"/>
                  </a:ext>
                </a:extLst>
              </a:tr>
              <a:tr h="257456">
                <a:tc>
                  <a:txBody>
                    <a:bodyPr/>
                    <a:lstStyle/>
                    <a:p>
                      <a:pPr algn="l" fontAlgn="t"/>
                      <a:r>
                        <a:rPr lang="en-ZA" sz="1100" b="0" i="0" u="none" strike="noStrike" dirty="0">
                          <a:solidFill>
                            <a:srgbClr val="000000"/>
                          </a:solidFill>
                          <a:effectLst/>
                          <a:latin typeface="+mn-lt"/>
                        </a:rPr>
                        <a:t>GT481</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Mogale City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West Rand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Rietvallei 2 &amp; 3 Sport Complex</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R3 659 000,00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mn-lt"/>
                        </a:rPr>
                        <a:t>Complete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44630474"/>
                  </a:ext>
                </a:extLst>
              </a:tr>
              <a:tr h="257456">
                <a:tc>
                  <a:txBody>
                    <a:bodyPr/>
                    <a:lstStyle/>
                    <a:p>
                      <a:pPr algn="l" fontAlgn="t"/>
                      <a:r>
                        <a:rPr lang="en-ZA" sz="1100" b="0" i="0" u="none" strike="noStrike" dirty="0">
                          <a:solidFill>
                            <a:srgbClr val="000000"/>
                          </a:solidFill>
                          <a:effectLst/>
                          <a:latin typeface="+mn-lt"/>
                        </a:rPr>
                        <a:t>KZN238</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Alfred Duma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uThukela</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Construction of Accacciaville Sportfield</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R9 500 000,00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mn-lt"/>
                        </a:rPr>
                        <a:t>Complete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78062251"/>
                  </a:ext>
                </a:extLst>
              </a:tr>
              <a:tr h="257456">
                <a:tc>
                  <a:txBody>
                    <a:bodyPr/>
                    <a:lstStyle/>
                    <a:p>
                      <a:pPr algn="l" fontAlgn="t"/>
                      <a:r>
                        <a:rPr lang="en-ZA" sz="1100" b="0" i="0" u="none" strike="noStrike" dirty="0">
                          <a:solidFill>
                            <a:srgbClr val="000000"/>
                          </a:solidFill>
                          <a:effectLst/>
                          <a:latin typeface="+mn-lt"/>
                        </a:rPr>
                        <a:t>KZN241</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eDumbe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Zululand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Construction o Bilanyoni Sportfield</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R9 500 000,00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mn-lt"/>
                        </a:rPr>
                        <a:t>Complete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80444873"/>
                  </a:ext>
                </a:extLst>
              </a:tr>
              <a:tr h="257456">
                <a:tc>
                  <a:txBody>
                    <a:bodyPr/>
                    <a:lstStyle/>
                    <a:p>
                      <a:pPr algn="l" fontAlgn="t"/>
                      <a:r>
                        <a:rPr lang="en-ZA" sz="1100" b="0" i="0" u="none" strike="noStrike" dirty="0">
                          <a:solidFill>
                            <a:srgbClr val="000000"/>
                          </a:solidFill>
                          <a:effectLst/>
                          <a:latin typeface="+mn-lt"/>
                        </a:rPr>
                        <a:t>KZN284</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Umlalazi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King Cetshwayo</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Construction of Basamlilo Sportfield</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R9 500 000,00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mn-lt"/>
                        </a:rPr>
                        <a:t>Complete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42141457"/>
                  </a:ext>
                </a:extLst>
              </a:tr>
              <a:tr h="257456">
                <a:tc>
                  <a:txBody>
                    <a:bodyPr/>
                    <a:lstStyle/>
                    <a:p>
                      <a:pPr algn="l" fontAlgn="t"/>
                      <a:r>
                        <a:rPr lang="en-ZA" sz="1100" b="0" i="0" u="none" strike="noStrike" dirty="0">
                          <a:solidFill>
                            <a:srgbClr val="000000"/>
                          </a:solidFill>
                          <a:effectLst/>
                          <a:latin typeface="+mn-lt"/>
                        </a:rPr>
                        <a:t>KZN286</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Nkandla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King Cetshwayo</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Construction of Nkungumathe Sportfield</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R9 500 000,00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mn-lt"/>
                        </a:rPr>
                        <a:t>Complete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3662987"/>
                  </a:ext>
                </a:extLst>
              </a:tr>
              <a:tr h="332025">
                <a:tc>
                  <a:txBody>
                    <a:bodyPr/>
                    <a:lstStyle/>
                    <a:p>
                      <a:pPr algn="l" fontAlgn="t"/>
                      <a:r>
                        <a:rPr lang="en-ZA" sz="1100" b="0" i="0" u="none" strike="noStrike" dirty="0">
                          <a:solidFill>
                            <a:srgbClr val="000000"/>
                          </a:solidFill>
                          <a:effectLst/>
                          <a:latin typeface="+mn-lt"/>
                        </a:rPr>
                        <a:t>LIM</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Collins Chabane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Vhembe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a combi-court in Mulamula</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R1 500 000,00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mn-lt"/>
                        </a:rPr>
                        <a:t>Complete</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0090339"/>
                  </a:ext>
                </a:extLst>
              </a:tr>
              <a:tr h="332025">
                <a:tc>
                  <a:txBody>
                    <a:bodyPr/>
                    <a:lstStyle/>
                    <a:p>
                      <a:pPr algn="l" fontAlgn="t"/>
                      <a:r>
                        <a:rPr lang="en-ZA" sz="1100" b="0" i="0" u="none" strike="noStrike" dirty="0">
                          <a:solidFill>
                            <a:srgbClr val="000000"/>
                          </a:solidFill>
                          <a:effectLst/>
                          <a:latin typeface="+mn-lt"/>
                        </a:rPr>
                        <a:t>LIM343</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dirty="0">
                          <a:solidFill>
                            <a:srgbClr val="000000"/>
                          </a:solidFill>
                          <a:effectLst/>
                          <a:latin typeface="+mn-lt"/>
                        </a:rPr>
                        <a:t>Thulamela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dirty="0">
                          <a:solidFill>
                            <a:srgbClr val="000000"/>
                          </a:solidFill>
                          <a:effectLst/>
                          <a:latin typeface="+mn-lt"/>
                        </a:rPr>
                        <a:t>Vhembe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dirty="0">
                          <a:solidFill>
                            <a:srgbClr val="000000"/>
                          </a:solidFill>
                          <a:effectLst/>
                          <a:latin typeface="+mn-lt"/>
                        </a:rPr>
                        <a:t>Upgrading of Makwarela Stadium</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ZA" sz="1100" b="0" i="0" u="none" strike="noStrike" dirty="0">
                          <a:solidFill>
                            <a:srgbClr val="000000"/>
                          </a:solidFill>
                          <a:effectLst/>
                          <a:latin typeface="+mn-lt"/>
                        </a:rPr>
                        <a:t>R15 500 000,00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ZA" sz="1100" b="0" i="0" u="none" strike="noStrike" dirty="0">
                          <a:solidFill>
                            <a:srgbClr val="000000"/>
                          </a:solidFill>
                          <a:effectLst/>
                          <a:latin typeface="+mn-lt"/>
                        </a:rPr>
                        <a:t>Complete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916800712"/>
                  </a:ext>
                </a:extLst>
              </a:tr>
              <a:tr h="332025">
                <a:tc>
                  <a:txBody>
                    <a:bodyPr/>
                    <a:lstStyle/>
                    <a:p>
                      <a:pPr algn="l" fontAlgn="t"/>
                      <a:r>
                        <a:rPr lang="en-ZA" sz="1100" b="0" i="0" u="none" strike="noStrike" dirty="0">
                          <a:solidFill>
                            <a:schemeClr val="tx1"/>
                          </a:solidFill>
                          <a:effectLst/>
                          <a:latin typeface="+mn-lt"/>
                        </a:rPr>
                        <a:t>LIM366</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Bela-Bela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Waterberg</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Construction of Moloto Street Stadium</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R12 075 000,00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chemeClr val="tx1"/>
                          </a:solidFill>
                          <a:effectLst/>
                          <a:latin typeface="+mn-lt"/>
                        </a:rPr>
                        <a:t>c</a:t>
                      </a:r>
                      <a:r>
                        <a:rPr lang="en-ZA" sz="1100" b="0" i="0" u="none" strike="noStrike" dirty="0">
                          <a:solidFill>
                            <a:schemeClr val="tx1"/>
                          </a:solidFill>
                          <a:effectLst/>
                          <a:latin typeface="+mn-lt"/>
                        </a:rPr>
                        <a:t>ompleted</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36417830"/>
                  </a:ext>
                </a:extLst>
              </a:tr>
              <a:tr h="332025">
                <a:tc>
                  <a:txBody>
                    <a:bodyPr/>
                    <a:lstStyle/>
                    <a:p>
                      <a:pPr algn="l" fontAlgn="t"/>
                      <a:r>
                        <a:rPr lang="en-ZA" sz="1100" b="0" i="0" u="none" strike="noStrike" dirty="0">
                          <a:solidFill>
                            <a:srgbClr val="000000"/>
                          </a:solidFill>
                          <a:effectLst/>
                          <a:latin typeface="+mn-lt"/>
                        </a:rPr>
                        <a:t>LIM473</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Makhuduthamaga Local Municipality</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Sekhukhuni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Moroangoato Sport Ground</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R5 125 000,00</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mn-lt"/>
                        </a:rPr>
                        <a:t>Complete </a:t>
                      </a:r>
                    </a:p>
                  </a:txBody>
                  <a:tcPr marL="2710" marR="2710" marT="2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29832076"/>
                  </a:ext>
                </a:extLst>
              </a:tr>
            </a:tbl>
          </a:graphicData>
        </a:graphic>
      </p:graphicFrame>
    </p:spTree>
    <p:extLst>
      <p:ext uri="{BB962C8B-B14F-4D97-AF65-F5344CB8AC3E}">
        <p14:creationId xmlns:p14="http://schemas.microsoft.com/office/powerpoint/2010/main" xmlns="" val="2821957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11000"/>
          </a:xfrm>
        </p:spPr>
        <p:txBody>
          <a:bodyPr>
            <a:normAutofit/>
          </a:bodyPr>
          <a:lstStyle/>
          <a:p>
            <a:r>
              <a:rPr lang="en-US" sz="2000" dirty="0"/>
              <a:t>2018/2019 FINANCIAL YEAR…</a:t>
            </a:r>
          </a:p>
        </p:txBody>
      </p:sp>
      <p:sp>
        <p:nvSpPr>
          <p:cNvPr id="5" name="TextBox 4"/>
          <p:cNvSpPr txBox="1"/>
          <p:nvPr/>
        </p:nvSpPr>
        <p:spPr>
          <a:xfrm>
            <a:off x="10194536" y="6134553"/>
            <a:ext cx="284052"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9</a:t>
            </a:r>
          </a:p>
        </p:txBody>
      </p:sp>
      <p:graphicFrame>
        <p:nvGraphicFramePr>
          <p:cNvPr id="3" name="Table 2">
            <a:extLst>
              <a:ext uri="{FF2B5EF4-FFF2-40B4-BE49-F238E27FC236}">
                <a16:creationId xmlns:a16="http://schemas.microsoft.com/office/drawing/2014/main" xmlns="" id="{196E5D1F-76E1-464C-9703-0632BA79C8EA}"/>
              </a:ext>
            </a:extLst>
          </p:cNvPr>
          <p:cNvGraphicFramePr>
            <a:graphicFrameLocks noGrp="1"/>
          </p:cNvGraphicFramePr>
          <p:nvPr>
            <p:extLst>
              <p:ext uri="{D42A27DB-BD31-4B8C-83A1-F6EECF244321}">
                <p14:modId xmlns:p14="http://schemas.microsoft.com/office/powerpoint/2010/main" xmlns="" val="2022511217"/>
              </p:ext>
            </p:extLst>
          </p:nvPr>
        </p:nvGraphicFramePr>
        <p:xfrm>
          <a:off x="63611" y="415670"/>
          <a:ext cx="11537343" cy="5087063"/>
        </p:xfrm>
        <a:graphic>
          <a:graphicData uri="http://schemas.openxmlformats.org/drawingml/2006/table">
            <a:tbl>
              <a:tblPr/>
              <a:tblGrid>
                <a:gridCol w="1019764">
                  <a:extLst>
                    <a:ext uri="{9D8B030D-6E8A-4147-A177-3AD203B41FA5}">
                      <a16:colId xmlns:a16="http://schemas.microsoft.com/office/drawing/2014/main" xmlns="" val="4216918187"/>
                    </a:ext>
                  </a:extLst>
                </a:gridCol>
                <a:gridCol w="2139509">
                  <a:extLst>
                    <a:ext uri="{9D8B030D-6E8A-4147-A177-3AD203B41FA5}">
                      <a16:colId xmlns:a16="http://schemas.microsoft.com/office/drawing/2014/main" xmlns="" val="4056496931"/>
                    </a:ext>
                  </a:extLst>
                </a:gridCol>
                <a:gridCol w="2059526">
                  <a:extLst>
                    <a:ext uri="{9D8B030D-6E8A-4147-A177-3AD203B41FA5}">
                      <a16:colId xmlns:a16="http://schemas.microsoft.com/office/drawing/2014/main" xmlns="" val="3762380055"/>
                    </a:ext>
                  </a:extLst>
                </a:gridCol>
                <a:gridCol w="3657530">
                  <a:extLst>
                    <a:ext uri="{9D8B030D-6E8A-4147-A177-3AD203B41FA5}">
                      <a16:colId xmlns:a16="http://schemas.microsoft.com/office/drawing/2014/main" xmlns="" val="992939960"/>
                    </a:ext>
                  </a:extLst>
                </a:gridCol>
                <a:gridCol w="1417155">
                  <a:extLst>
                    <a:ext uri="{9D8B030D-6E8A-4147-A177-3AD203B41FA5}">
                      <a16:colId xmlns:a16="http://schemas.microsoft.com/office/drawing/2014/main" xmlns="" val="187836605"/>
                    </a:ext>
                  </a:extLst>
                </a:gridCol>
                <a:gridCol w="1243859">
                  <a:extLst>
                    <a:ext uri="{9D8B030D-6E8A-4147-A177-3AD203B41FA5}">
                      <a16:colId xmlns:a16="http://schemas.microsoft.com/office/drawing/2014/main" xmlns="" val="1189043093"/>
                    </a:ext>
                  </a:extLst>
                </a:gridCol>
              </a:tblGrid>
              <a:tr h="318974">
                <a:tc>
                  <a:txBody>
                    <a:bodyPr/>
                    <a:lstStyle/>
                    <a:p>
                      <a:pPr algn="l" fontAlgn="t"/>
                      <a:r>
                        <a:rPr lang="en-ZA" sz="1100" b="0" i="0" u="none" strike="noStrike" dirty="0">
                          <a:solidFill>
                            <a:srgbClr val="000000"/>
                          </a:solidFill>
                          <a:effectLst/>
                          <a:latin typeface="+mn-lt"/>
                        </a:rPr>
                        <a:t>MP305</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Lekwa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Gert Sibande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courts at Sakhile stadium</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R1 710 000,00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Complete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7907185"/>
                  </a:ext>
                </a:extLst>
              </a:tr>
              <a:tr h="351531">
                <a:tc>
                  <a:txBody>
                    <a:bodyPr/>
                    <a:lstStyle/>
                    <a:p>
                      <a:pPr algn="l" fontAlgn="t"/>
                      <a:r>
                        <a:rPr lang="en-ZA" sz="1100" b="0" i="0" u="none" strike="noStrike" dirty="0">
                          <a:solidFill>
                            <a:schemeClr val="tx1"/>
                          </a:solidFill>
                          <a:effectLst/>
                          <a:latin typeface="+mn-lt"/>
                        </a:rPr>
                        <a:t>MP306</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Dipaleseng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Gert Sibande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Upgrading of Siyathemba Stadium</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chemeClr val="tx1"/>
                          </a:solidFill>
                          <a:effectLst/>
                          <a:highlight>
                            <a:srgbClr val="FF0000"/>
                          </a:highlight>
                          <a:latin typeface="+mn-lt"/>
                        </a:rPr>
                        <a:t>R13 864 904,00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Stopped</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85394578"/>
                  </a:ext>
                </a:extLst>
              </a:tr>
              <a:tr h="373913">
                <a:tc>
                  <a:txBody>
                    <a:bodyPr/>
                    <a:lstStyle/>
                    <a:p>
                      <a:pPr algn="l" fontAlgn="t"/>
                      <a:r>
                        <a:rPr lang="en-ZA" sz="1100" b="0" i="0" u="none" strike="noStrike" dirty="0">
                          <a:solidFill>
                            <a:srgbClr val="000000"/>
                          </a:solidFill>
                          <a:effectLst/>
                          <a:latin typeface="+mn-lt"/>
                        </a:rPr>
                        <a:t>MP321</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Thaba Chweu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Ehlanzeni </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Upgrading of Mashakeng stadium</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R9 000 000,00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 Complete </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9167470"/>
                  </a:ext>
                </a:extLst>
              </a:tr>
              <a:tr h="250092">
                <a:tc>
                  <a:txBody>
                    <a:bodyPr/>
                    <a:lstStyle/>
                    <a:p>
                      <a:pPr algn="l" fontAlgn="t"/>
                      <a:r>
                        <a:rPr lang="en-ZA" sz="1100" b="0" i="0" u="none" strike="noStrike" dirty="0">
                          <a:solidFill>
                            <a:srgbClr val="000000"/>
                          </a:solidFill>
                          <a:effectLst/>
                          <a:latin typeface="+mn-lt"/>
                        </a:rPr>
                        <a:t>MP326</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Mbombela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Ehlanzeni </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Construction of Masoyi Stadium</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0000"/>
                          </a:highlight>
                          <a:latin typeface="+mn-lt"/>
                        </a:rPr>
                        <a:t>R10 400 000,00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Construction,</a:t>
                      </a:r>
                      <a:r>
                        <a:rPr lang="en-ZA" sz="1100" b="0" i="0" u="none" strike="noStrike" baseline="0" dirty="0">
                          <a:solidFill>
                            <a:srgbClr val="000000"/>
                          </a:solidFill>
                          <a:effectLst/>
                          <a:highlight>
                            <a:srgbClr val="FF0000"/>
                          </a:highlight>
                          <a:latin typeface="+mn-lt"/>
                        </a:rPr>
                        <a:t> 60%</a:t>
                      </a:r>
                      <a:r>
                        <a:rPr lang="en-ZA" sz="1100" b="0" i="0" u="none" strike="noStrike" dirty="0">
                          <a:solidFill>
                            <a:srgbClr val="000000"/>
                          </a:solidFill>
                          <a:effectLst/>
                          <a:highlight>
                            <a:srgbClr val="FF0000"/>
                          </a:highlight>
                          <a:latin typeface="+mn-lt"/>
                        </a:rPr>
                        <a:t> </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00357389"/>
                  </a:ext>
                </a:extLst>
              </a:tr>
              <a:tr h="373913">
                <a:tc>
                  <a:txBody>
                    <a:bodyPr/>
                    <a:lstStyle/>
                    <a:p>
                      <a:pPr algn="l" fontAlgn="t"/>
                      <a:r>
                        <a:rPr lang="en-ZA" sz="1100" b="0" i="0" u="none" strike="noStrike" dirty="0">
                          <a:solidFill>
                            <a:schemeClr val="tx1"/>
                          </a:solidFill>
                          <a:effectLst/>
                          <a:latin typeface="+mn-lt"/>
                        </a:rPr>
                        <a:t>NC064</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Kamiesberg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Namakwa</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Kharkama Sport Facility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R4 370 000,00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Complete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8060377"/>
                  </a:ext>
                </a:extLst>
              </a:tr>
              <a:tr h="373913">
                <a:tc>
                  <a:txBody>
                    <a:bodyPr/>
                    <a:lstStyle/>
                    <a:p>
                      <a:pPr algn="l" fontAlgn="t"/>
                      <a:r>
                        <a:rPr lang="en-ZA" sz="1100" b="0" i="0" u="none" strike="noStrike" dirty="0">
                          <a:solidFill>
                            <a:srgbClr val="000000"/>
                          </a:solidFill>
                          <a:effectLst/>
                          <a:latin typeface="+mn-lt"/>
                        </a:rPr>
                        <a:t>NC094</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Phokwane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Francis Baard</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Upgrading of Ganspan Sports Complex</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0000"/>
                          </a:highlight>
                          <a:latin typeface="+mn-lt"/>
                        </a:rPr>
                        <a:t>R11 290 750,00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Stopped </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1346148"/>
                  </a:ext>
                </a:extLst>
              </a:tr>
              <a:tr h="373913">
                <a:tc>
                  <a:txBody>
                    <a:bodyPr/>
                    <a:lstStyle/>
                    <a:p>
                      <a:pPr algn="l" fontAlgn="t"/>
                      <a:r>
                        <a:rPr lang="en-ZA" sz="1100" b="0" i="0" u="none" strike="noStrike" dirty="0">
                          <a:solidFill>
                            <a:srgbClr val="000000"/>
                          </a:solidFill>
                          <a:effectLst/>
                          <a:latin typeface="+mn-lt"/>
                        </a:rPr>
                        <a:t>NC452</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Gasegonyane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John Taole-Gaetsewe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Upgrading of Mothibastad Sports Complex</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0000"/>
                          </a:highlight>
                          <a:latin typeface="+mn-lt"/>
                        </a:rPr>
                        <a:t>R10 545 000,00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IStopped</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85703098"/>
                  </a:ext>
                </a:extLst>
              </a:tr>
              <a:tr h="373913">
                <a:tc>
                  <a:txBody>
                    <a:bodyPr/>
                    <a:lstStyle/>
                    <a:p>
                      <a:pPr algn="l" fontAlgn="t"/>
                      <a:r>
                        <a:rPr lang="en-ZA" sz="1100" b="0" i="0" u="none" strike="noStrike" dirty="0">
                          <a:solidFill>
                            <a:srgbClr val="000000"/>
                          </a:solidFill>
                          <a:effectLst/>
                          <a:latin typeface="+mn-lt"/>
                        </a:rPr>
                        <a:t>NC453</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Gamagara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John Taole-Gaetsewe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Kathu Sport Complex</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R2 009 250,00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Complete </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14935188"/>
                  </a:ext>
                </a:extLst>
              </a:tr>
              <a:tr h="373913">
                <a:tc>
                  <a:txBody>
                    <a:bodyPr/>
                    <a:lstStyle/>
                    <a:p>
                      <a:pPr algn="l" fontAlgn="t"/>
                      <a:r>
                        <a:rPr lang="en-ZA" sz="1100" b="0" i="0" u="none" strike="noStrike" dirty="0">
                          <a:solidFill>
                            <a:schemeClr val="tx1"/>
                          </a:solidFill>
                          <a:effectLst/>
                          <a:latin typeface="+mn-lt"/>
                        </a:rPr>
                        <a:t>NW372</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Madibeng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Bojanala Platinum</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Construction of Maboloka Sports Facility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chemeClr val="tx1"/>
                          </a:solidFill>
                          <a:effectLst/>
                          <a:latin typeface="+mn-lt"/>
                        </a:rPr>
                        <a:t>R9 500 000,00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Complete </a:t>
                      </a:r>
                      <a:endParaRPr lang="en-ZA" sz="1100" b="0" i="0" u="none" strike="noStrike" dirty="0">
                        <a:solidFill>
                          <a:schemeClr val="tx1"/>
                        </a:solidFill>
                        <a:effectLst/>
                        <a:latin typeface="+mn-lt"/>
                      </a:endParaRP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90914352"/>
                  </a:ext>
                </a:extLst>
              </a:tr>
              <a:tr h="373913">
                <a:tc>
                  <a:txBody>
                    <a:bodyPr/>
                    <a:lstStyle/>
                    <a:p>
                      <a:pPr algn="l" fontAlgn="t"/>
                      <a:r>
                        <a:rPr lang="en-ZA" sz="1100" b="0" i="0" u="none" strike="noStrike" dirty="0">
                          <a:solidFill>
                            <a:srgbClr val="000000"/>
                          </a:solidFill>
                          <a:effectLst/>
                          <a:latin typeface="+mn-lt"/>
                        </a:rPr>
                        <a:t>NW382</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Tswaing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Ngaka Modiri Moleme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Refurbishment of Agisanang Sport Facility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R8 550 000,00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Complete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33261804"/>
                  </a:ext>
                </a:extLst>
              </a:tr>
              <a:tr h="373913">
                <a:tc>
                  <a:txBody>
                    <a:bodyPr/>
                    <a:lstStyle/>
                    <a:p>
                      <a:pPr algn="l" fontAlgn="t"/>
                      <a:r>
                        <a:rPr lang="en-ZA" sz="1100" b="0" i="0" u="none" strike="noStrike" dirty="0">
                          <a:solidFill>
                            <a:srgbClr val="000000"/>
                          </a:solidFill>
                          <a:effectLst/>
                          <a:latin typeface="+mn-lt"/>
                        </a:rPr>
                        <a:t>NW392</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Naledi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Dr. Ruth Mompati Segomotsi</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Huhudi Sports Facility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R9 500 000,00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Complete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00676626"/>
                  </a:ext>
                </a:extLst>
              </a:tr>
              <a:tr h="677428">
                <a:tc>
                  <a:txBody>
                    <a:bodyPr/>
                    <a:lstStyle/>
                    <a:p>
                      <a:pPr algn="l" fontAlgn="t"/>
                      <a:r>
                        <a:rPr lang="en-ZA" sz="1100" b="0" i="0" u="none" strike="noStrike" dirty="0">
                          <a:solidFill>
                            <a:srgbClr val="000000"/>
                          </a:solidFill>
                          <a:effectLst/>
                          <a:latin typeface="+mn-lt"/>
                        </a:rPr>
                        <a:t>WC013</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Bergrivier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West Coast</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Upgrading of existing Eric Goldschmidt Sports Ground, Velddrift, Eendkuil, Pelia Park Sports Grounds in Porterville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R5 415 000,00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Complete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24045706"/>
                  </a:ext>
                </a:extLst>
              </a:tr>
              <a:tr h="497734">
                <a:tc>
                  <a:txBody>
                    <a:bodyPr/>
                    <a:lstStyle/>
                    <a:p>
                      <a:pPr algn="l" fontAlgn="t"/>
                      <a:r>
                        <a:rPr lang="en-ZA" sz="1100" b="0" i="0" u="none" strike="noStrike" dirty="0">
                          <a:solidFill>
                            <a:schemeClr val="tx1"/>
                          </a:solidFill>
                          <a:effectLst/>
                          <a:latin typeface="+mn-lt"/>
                        </a:rPr>
                        <a:t>WC044</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George Local Municipality</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Garden Route</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rPr>
                        <a:t>Upgrading of Sport facilities in Rosemore with a Tartan track</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chemeClr val="tx1"/>
                          </a:solidFill>
                          <a:effectLst/>
                          <a:highlight>
                            <a:srgbClr val="FF0000"/>
                          </a:highlight>
                          <a:latin typeface="+mn-lt"/>
                        </a:rPr>
                        <a:t>R8 550 000,00</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Cancelled </a:t>
                      </a:r>
                    </a:p>
                  </a:txBody>
                  <a:tcPr marL="3319" marR="3319" marT="33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68073089"/>
                  </a:ext>
                </a:extLst>
              </a:tr>
            </a:tbl>
          </a:graphicData>
        </a:graphic>
      </p:graphicFrame>
    </p:spTree>
    <p:extLst>
      <p:ext uri="{BB962C8B-B14F-4D97-AF65-F5344CB8AC3E}">
        <p14:creationId xmlns:p14="http://schemas.microsoft.com/office/powerpoint/2010/main" xmlns="" val="3862678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212035" y="23854"/>
            <a:ext cx="8229600" cy="437873"/>
          </a:xfrm>
        </p:spPr>
        <p:txBody>
          <a:bodyPr>
            <a:normAutofit/>
          </a:bodyPr>
          <a:lstStyle/>
          <a:p>
            <a:r>
              <a:rPr lang="en-ZA" sz="1800" dirty="0"/>
              <a:t>SUMMARY OF 2019/20 ALLOCATIONS</a:t>
            </a:r>
            <a:r>
              <a:rPr lang="en-ZA" sz="2200" dirty="0"/>
              <a:t>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693898250"/>
              </p:ext>
            </p:extLst>
          </p:nvPr>
        </p:nvGraphicFramePr>
        <p:xfrm>
          <a:off x="212035" y="461727"/>
          <a:ext cx="11712271" cy="5717251"/>
        </p:xfrm>
        <a:graphic>
          <a:graphicData uri="http://schemas.openxmlformats.org/drawingml/2006/table">
            <a:tbl>
              <a:tblPr firstRow="1" bandRow="1">
                <a:tableStyleId>{08FB837D-C827-4EFA-A057-4D05807E0F7C}</a:tableStyleId>
              </a:tblPr>
              <a:tblGrid>
                <a:gridCol w="1624029">
                  <a:extLst>
                    <a:ext uri="{9D8B030D-6E8A-4147-A177-3AD203B41FA5}">
                      <a16:colId xmlns:a16="http://schemas.microsoft.com/office/drawing/2014/main" xmlns="" val="411930998"/>
                    </a:ext>
                  </a:extLst>
                </a:gridCol>
                <a:gridCol w="1572447">
                  <a:extLst>
                    <a:ext uri="{9D8B030D-6E8A-4147-A177-3AD203B41FA5}">
                      <a16:colId xmlns:a16="http://schemas.microsoft.com/office/drawing/2014/main" xmlns="" val="456059952"/>
                    </a:ext>
                  </a:extLst>
                </a:gridCol>
                <a:gridCol w="1417510">
                  <a:extLst>
                    <a:ext uri="{9D8B030D-6E8A-4147-A177-3AD203B41FA5}">
                      <a16:colId xmlns:a16="http://schemas.microsoft.com/office/drawing/2014/main" xmlns="" val="524661443"/>
                    </a:ext>
                  </a:extLst>
                </a:gridCol>
                <a:gridCol w="1739009">
                  <a:extLst>
                    <a:ext uri="{9D8B030D-6E8A-4147-A177-3AD203B41FA5}">
                      <a16:colId xmlns:a16="http://schemas.microsoft.com/office/drawing/2014/main" xmlns="" val="2850852008"/>
                    </a:ext>
                  </a:extLst>
                </a:gridCol>
                <a:gridCol w="1918792">
                  <a:extLst>
                    <a:ext uri="{9D8B030D-6E8A-4147-A177-3AD203B41FA5}">
                      <a16:colId xmlns:a16="http://schemas.microsoft.com/office/drawing/2014/main" xmlns="" val="3566469103"/>
                    </a:ext>
                  </a:extLst>
                </a:gridCol>
                <a:gridCol w="3440484">
                  <a:extLst>
                    <a:ext uri="{9D8B030D-6E8A-4147-A177-3AD203B41FA5}">
                      <a16:colId xmlns:a16="http://schemas.microsoft.com/office/drawing/2014/main" xmlns="" val="1000714632"/>
                    </a:ext>
                  </a:extLst>
                </a:gridCol>
              </a:tblGrid>
              <a:tr h="646128">
                <a:tc>
                  <a:txBody>
                    <a:bodyPr/>
                    <a:lstStyle/>
                    <a:p>
                      <a:pPr algn="just"/>
                      <a:r>
                        <a:rPr lang="en-ZA" sz="1200" dirty="0"/>
                        <a:t>PROVINCE </a:t>
                      </a:r>
                      <a:endParaRPr lang="en-ZA" sz="1200" dirty="0">
                        <a:latin typeface="+mn-lt"/>
                      </a:endParaRPr>
                    </a:p>
                  </a:txBody>
                  <a:tcPr/>
                </a:tc>
                <a:tc>
                  <a:txBody>
                    <a:bodyPr/>
                    <a:lstStyle/>
                    <a:p>
                      <a:pPr algn="just"/>
                      <a:r>
                        <a:rPr lang="en-ZA" sz="1200" dirty="0"/>
                        <a:t>NO OF PROJECTS </a:t>
                      </a:r>
                      <a:endParaRPr lang="en-ZA" sz="1200" dirty="0">
                        <a:latin typeface="+mn-lt"/>
                      </a:endParaRPr>
                    </a:p>
                  </a:txBody>
                  <a:tcPr/>
                </a:tc>
                <a:tc>
                  <a:txBody>
                    <a:bodyPr/>
                    <a:lstStyle/>
                    <a:p>
                      <a:pPr algn="just"/>
                      <a:r>
                        <a:rPr lang="en-ZA" sz="1200" dirty="0"/>
                        <a:t>TOTAL BUDGET  (R‘000)</a:t>
                      </a:r>
                      <a:endParaRPr lang="en-ZA" sz="1200" dirty="0">
                        <a:latin typeface="+mn-lt"/>
                      </a:endParaRPr>
                    </a:p>
                  </a:txBody>
                  <a:tcPr/>
                </a:tc>
                <a:tc>
                  <a:txBody>
                    <a:bodyPr/>
                    <a:lstStyle/>
                    <a:p>
                      <a:pPr algn="just"/>
                      <a:r>
                        <a:rPr lang="en-ZA" sz="1200" dirty="0"/>
                        <a:t>COMPLETED PROJECTS </a:t>
                      </a:r>
                      <a:endParaRPr lang="en-ZA" sz="1200" dirty="0">
                        <a:latin typeface="+mn-lt"/>
                      </a:endParaRPr>
                    </a:p>
                  </a:txBody>
                  <a:tcPr/>
                </a:tc>
                <a:tc>
                  <a:txBody>
                    <a:bodyPr/>
                    <a:lstStyle/>
                    <a:p>
                      <a:pPr algn="just"/>
                      <a:r>
                        <a:rPr lang="en-ZA" sz="1200" dirty="0"/>
                        <a:t>INCOMPLETE PROJECTS </a:t>
                      </a:r>
                      <a:endParaRPr lang="en-ZA" sz="1200" dirty="0">
                        <a:latin typeface="+mn-lt"/>
                      </a:endParaRPr>
                    </a:p>
                  </a:txBody>
                  <a:tcPr/>
                </a:tc>
                <a:tc>
                  <a:txBody>
                    <a:bodyPr/>
                    <a:lstStyle/>
                    <a:p>
                      <a:pPr algn="just"/>
                      <a:r>
                        <a:rPr lang="en-ZA" sz="1200" dirty="0"/>
                        <a:t>REASONS FOR INCOMPLETIONS/ COMMENTS </a:t>
                      </a:r>
                      <a:endParaRPr lang="en-ZA" sz="1200" dirty="0">
                        <a:latin typeface="+mn-lt"/>
                      </a:endParaRPr>
                    </a:p>
                  </a:txBody>
                  <a:tcPr/>
                </a:tc>
                <a:extLst>
                  <a:ext uri="{0D108BD9-81ED-4DB2-BD59-A6C34878D82A}">
                    <a16:rowId xmlns:a16="http://schemas.microsoft.com/office/drawing/2014/main" xmlns="" val="2318449944"/>
                  </a:ext>
                </a:extLst>
              </a:tr>
              <a:tr h="1941021">
                <a:tc>
                  <a:txBody>
                    <a:bodyPr/>
                    <a:lstStyle/>
                    <a:p>
                      <a:pPr algn="just"/>
                      <a:r>
                        <a:rPr lang="en-ZA" dirty="0"/>
                        <a:t>EC </a:t>
                      </a:r>
                      <a:endParaRPr lang="en-ZA" dirty="0">
                        <a:latin typeface="+mn-lt"/>
                      </a:endParaRPr>
                    </a:p>
                  </a:txBody>
                  <a:tcPr/>
                </a:tc>
                <a:tc>
                  <a:txBody>
                    <a:bodyPr/>
                    <a:lstStyle/>
                    <a:p>
                      <a:pPr algn="just"/>
                      <a:r>
                        <a:rPr lang="en-ZA" dirty="0"/>
                        <a:t>3</a:t>
                      </a:r>
                      <a:endParaRPr lang="en-ZA" dirty="0">
                        <a:latin typeface="+mn-lt"/>
                      </a:endParaRPr>
                    </a:p>
                  </a:txBody>
                  <a:tcPr/>
                </a:tc>
                <a:tc>
                  <a:txBody>
                    <a:bodyPr/>
                    <a:lstStyle/>
                    <a:p>
                      <a:pPr algn="just"/>
                      <a:r>
                        <a:rPr lang="en-ZA" dirty="0"/>
                        <a:t>29 225</a:t>
                      </a:r>
                      <a:endParaRPr lang="en-ZA" dirty="0">
                        <a:latin typeface="+mn-lt"/>
                      </a:endParaRPr>
                    </a:p>
                  </a:txBody>
                  <a:tcPr/>
                </a:tc>
                <a:tc>
                  <a:txBody>
                    <a:bodyPr/>
                    <a:lstStyle/>
                    <a:p>
                      <a:pPr algn="just"/>
                      <a:r>
                        <a:rPr lang="en-ZA" dirty="0"/>
                        <a:t>1</a:t>
                      </a:r>
                      <a:endParaRPr lang="en-ZA" dirty="0">
                        <a:latin typeface="+mn-lt"/>
                      </a:endParaRPr>
                    </a:p>
                  </a:txBody>
                  <a:tcPr/>
                </a:tc>
                <a:tc>
                  <a:txBody>
                    <a:bodyPr/>
                    <a:lstStyle/>
                    <a:p>
                      <a:pPr algn="just"/>
                      <a:r>
                        <a:rPr lang="en-ZA" dirty="0"/>
                        <a:t>2</a:t>
                      </a:r>
                      <a:endParaRPr lang="en-ZA" dirty="0">
                        <a:latin typeface="+mn-lt"/>
                      </a:endParaRPr>
                    </a:p>
                  </a:txBody>
                  <a:tcPr/>
                </a:tc>
                <a:tc>
                  <a:txBody>
                    <a:bodyPr/>
                    <a:lstStyle/>
                    <a:p>
                      <a:pPr algn="just"/>
                      <a:r>
                        <a:rPr lang="en-ZA" sz="1400" b="1" u="none" strike="noStrike" cap="none" dirty="0">
                          <a:solidFill>
                            <a:schemeClr val="tx1"/>
                          </a:solidFill>
                          <a:sym typeface="Arial"/>
                        </a:rPr>
                        <a:t>Amahlathi: </a:t>
                      </a:r>
                      <a:r>
                        <a:rPr lang="en-ZA" sz="1400" b="0" u="none" strike="noStrike" cap="none" dirty="0">
                          <a:solidFill>
                            <a:schemeClr val="tx1"/>
                          </a:solidFill>
                          <a:sym typeface="Arial"/>
                        </a:rPr>
                        <a:t>municipality lost allocated funds due to non performance. Municipality</a:t>
                      </a:r>
                      <a:r>
                        <a:rPr lang="en-ZA" sz="1400" b="1" u="none" strike="noStrike" cap="none" dirty="0">
                          <a:solidFill>
                            <a:schemeClr val="tx1"/>
                          </a:solidFill>
                          <a:sym typeface="Arial"/>
                        </a:rPr>
                        <a:t> </a:t>
                      </a:r>
                      <a:r>
                        <a:rPr lang="en-ZA" sz="1400" b="0" u="none" strike="noStrike" cap="none" dirty="0">
                          <a:solidFill>
                            <a:schemeClr val="tx1"/>
                          </a:solidFill>
                          <a:sym typeface="Arial"/>
                        </a:rPr>
                        <a:t>in subsequent year  allocated from its baseline MIG. First contractor appointed was terminated and new one appointed. </a:t>
                      </a:r>
                      <a:r>
                        <a:rPr lang="en-ZA" sz="1400" b="1" u="none" strike="noStrike" cap="none" dirty="0">
                          <a:solidFill>
                            <a:schemeClr val="tx1"/>
                          </a:solidFill>
                          <a:sym typeface="Arial"/>
                        </a:rPr>
                        <a:t>Current progress 60%</a:t>
                      </a:r>
                    </a:p>
                    <a:p>
                      <a:pPr algn="just"/>
                      <a:r>
                        <a:rPr lang="en-ZA" sz="1400" b="1" u="none" strike="noStrike" cap="none" dirty="0">
                          <a:solidFill>
                            <a:schemeClr val="tx1"/>
                          </a:solidFill>
                          <a:sym typeface="Arial"/>
                        </a:rPr>
                        <a:t>Mhlontlo</a:t>
                      </a:r>
                      <a:r>
                        <a:rPr lang="en-ZA" sz="1400" b="0" u="none" strike="noStrike" cap="none" dirty="0">
                          <a:solidFill>
                            <a:schemeClr val="tx1"/>
                          </a:solidFill>
                          <a:sym typeface="Arial"/>
                        </a:rPr>
                        <a:t>: Site identified required EIA which was completed and </a:t>
                      </a:r>
                      <a:r>
                        <a:rPr lang="en-ZA" sz="1400" b="1" u="none" strike="noStrike" cap="none" dirty="0">
                          <a:solidFill>
                            <a:schemeClr val="tx1"/>
                          </a:solidFill>
                          <a:sym typeface="Arial"/>
                        </a:rPr>
                        <a:t>progress is at 85%</a:t>
                      </a:r>
                      <a:r>
                        <a:rPr lang="en-ZA" sz="1400" b="0" u="none" strike="noStrike" cap="none" dirty="0">
                          <a:solidFill>
                            <a:schemeClr val="tx1"/>
                          </a:solidFill>
                          <a:sym typeface="Arial"/>
                        </a:rPr>
                        <a:t>.</a:t>
                      </a:r>
                      <a:endParaRPr lang="en-ZA" sz="1400" b="0" i="0" u="none" strike="noStrike" cap="none" dirty="0">
                        <a:solidFill>
                          <a:schemeClr val="tx1"/>
                        </a:solidFill>
                        <a:latin typeface="+mn-lt"/>
                        <a:ea typeface="Calibri"/>
                        <a:cs typeface="Calibri"/>
                        <a:sym typeface="Arial"/>
                      </a:endParaRPr>
                    </a:p>
                  </a:txBody>
                  <a:tcPr/>
                </a:tc>
                <a:extLst>
                  <a:ext uri="{0D108BD9-81ED-4DB2-BD59-A6C34878D82A}">
                    <a16:rowId xmlns:a16="http://schemas.microsoft.com/office/drawing/2014/main" xmlns="" val="2840447526"/>
                  </a:ext>
                </a:extLst>
              </a:tr>
              <a:tr h="1139295">
                <a:tc>
                  <a:txBody>
                    <a:bodyPr/>
                    <a:lstStyle/>
                    <a:p>
                      <a:pPr algn="just"/>
                      <a:r>
                        <a:rPr lang="en-ZA" dirty="0"/>
                        <a:t>FS</a:t>
                      </a:r>
                      <a:endParaRPr lang="en-ZA" dirty="0">
                        <a:latin typeface="+mn-lt"/>
                      </a:endParaRPr>
                    </a:p>
                  </a:txBody>
                  <a:tcPr/>
                </a:tc>
                <a:tc>
                  <a:txBody>
                    <a:bodyPr/>
                    <a:lstStyle/>
                    <a:p>
                      <a:pPr algn="just"/>
                      <a:r>
                        <a:rPr lang="en-ZA" dirty="0"/>
                        <a:t>3</a:t>
                      </a:r>
                      <a:endParaRPr lang="en-ZA" dirty="0">
                        <a:latin typeface="+mn-lt"/>
                      </a:endParaRPr>
                    </a:p>
                  </a:txBody>
                  <a:tcPr/>
                </a:tc>
                <a:tc>
                  <a:txBody>
                    <a:bodyPr/>
                    <a:lstStyle/>
                    <a:p>
                      <a:pPr algn="just"/>
                      <a:r>
                        <a:rPr lang="en-ZA" dirty="0"/>
                        <a:t>29 000</a:t>
                      </a:r>
                      <a:endParaRPr lang="en-ZA" dirty="0">
                        <a:latin typeface="+mn-lt"/>
                      </a:endParaRPr>
                    </a:p>
                  </a:txBody>
                  <a:tcPr/>
                </a:tc>
                <a:tc>
                  <a:txBody>
                    <a:bodyPr/>
                    <a:lstStyle/>
                    <a:p>
                      <a:pPr algn="just"/>
                      <a:r>
                        <a:rPr lang="en-ZA" dirty="0"/>
                        <a:t>2</a:t>
                      </a:r>
                      <a:endParaRPr lang="en-ZA" dirty="0">
                        <a:latin typeface="+mn-lt"/>
                      </a:endParaRPr>
                    </a:p>
                  </a:txBody>
                  <a:tcPr/>
                </a:tc>
                <a:tc>
                  <a:txBody>
                    <a:bodyPr/>
                    <a:lstStyle/>
                    <a:p>
                      <a:pPr algn="just"/>
                      <a:r>
                        <a:rPr lang="en-ZA" dirty="0"/>
                        <a:t>1 (Metsimaholo)</a:t>
                      </a:r>
                      <a:endParaRPr lang="en-ZA" dirty="0">
                        <a:latin typeface="+mn-lt"/>
                      </a:endParaRPr>
                    </a:p>
                  </a:txBody>
                  <a:tcPr/>
                </a:tc>
                <a:tc>
                  <a:txBody>
                    <a:bodyPr/>
                    <a:lstStyle/>
                    <a:p>
                      <a:pPr algn="just"/>
                      <a:r>
                        <a:rPr lang="en-ZA" sz="1400" dirty="0">
                          <a:solidFill>
                            <a:schemeClr val="tx1"/>
                          </a:solidFill>
                        </a:rPr>
                        <a:t>Municipality phased the project and co-funded. Allocation made by DSAC is spent in full but facility is not complete because it is planned to be completed in phase 2.</a:t>
                      </a:r>
                      <a:endParaRPr lang="en-ZA" sz="1400" dirty="0">
                        <a:solidFill>
                          <a:schemeClr val="tx1"/>
                        </a:solidFill>
                        <a:latin typeface="+mn-lt"/>
                      </a:endParaRPr>
                    </a:p>
                  </a:txBody>
                  <a:tcPr/>
                </a:tc>
                <a:extLst>
                  <a:ext uri="{0D108BD9-81ED-4DB2-BD59-A6C34878D82A}">
                    <a16:rowId xmlns:a16="http://schemas.microsoft.com/office/drawing/2014/main" xmlns="" val="2886557317"/>
                  </a:ext>
                </a:extLst>
              </a:tr>
              <a:tr h="421961">
                <a:tc>
                  <a:txBody>
                    <a:bodyPr/>
                    <a:lstStyle/>
                    <a:p>
                      <a:pPr algn="just"/>
                      <a:r>
                        <a:rPr lang="en-ZA" dirty="0"/>
                        <a:t>GP</a:t>
                      </a:r>
                      <a:endParaRPr lang="en-ZA" dirty="0">
                        <a:latin typeface="+mn-lt"/>
                      </a:endParaRPr>
                    </a:p>
                  </a:txBody>
                  <a:tcPr/>
                </a:tc>
                <a:tc>
                  <a:txBody>
                    <a:bodyPr/>
                    <a:lstStyle/>
                    <a:p>
                      <a:pPr algn="just"/>
                      <a:r>
                        <a:rPr lang="en-ZA" dirty="0"/>
                        <a:t>1</a:t>
                      </a:r>
                      <a:endParaRPr lang="en-ZA" dirty="0">
                        <a:latin typeface="+mn-lt"/>
                      </a:endParaRPr>
                    </a:p>
                  </a:txBody>
                  <a:tcPr/>
                </a:tc>
                <a:tc>
                  <a:txBody>
                    <a:bodyPr/>
                    <a:lstStyle/>
                    <a:p>
                      <a:pPr algn="just"/>
                      <a:r>
                        <a:rPr lang="en-ZA" dirty="0"/>
                        <a:t>10 000</a:t>
                      </a:r>
                      <a:endParaRPr lang="en-ZA" dirty="0">
                        <a:latin typeface="+mn-lt"/>
                      </a:endParaRPr>
                    </a:p>
                  </a:txBody>
                  <a:tcPr/>
                </a:tc>
                <a:tc>
                  <a:txBody>
                    <a:bodyPr/>
                    <a:lstStyle/>
                    <a:p>
                      <a:pPr algn="just"/>
                      <a:r>
                        <a:rPr lang="en-ZA" dirty="0"/>
                        <a:t>1</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ZA" sz="1400" dirty="0">
                          <a:solidFill>
                            <a:schemeClr val="bg2"/>
                          </a:solidFill>
                        </a:rPr>
                        <a:t>NA</a:t>
                      </a:r>
                      <a:endParaRPr lang="en-ZA" sz="1400" dirty="0">
                        <a:solidFill>
                          <a:schemeClr val="bg2"/>
                        </a:solidFill>
                        <a:latin typeface="+mn-lt"/>
                      </a:endParaRPr>
                    </a:p>
                  </a:txBody>
                  <a:tcPr/>
                </a:tc>
                <a:extLst>
                  <a:ext uri="{0D108BD9-81ED-4DB2-BD59-A6C34878D82A}">
                    <a16:rowId xmlns:a16="http://schemas.microsoft.com/office/drawing/2014/main" xmlns="" val="4231338848"/>
                  </a:ext>
                </a:extLst>
              </a:tr>
              <a:tr h="632941">
                <a:tc>
                  <a:txBody>
                    <a:bodyPr/>
                    <a:lstStyle/>
                    <a:p>
                      <a:pPr algn="just"/>
                      <a:r>
                        <a:rPr lang="en-ZA" dirty="0"/>
                        <a:t>KZN </a:t>
                      </a:r>
                      <a:endParaRPr lang="en-ZA" dirty="0">
                        <a:latin typeface="+mn-lt"/>
                      </a:endParaRPr>
                    </a:p>
                  </a:txBody>
                  <a:tcPr/>
                </a:tc>
                <a:tc>
                  <a:txBody>
                    <a:bodyPr/>
                    <a:lstStyle/>
                    <a:p>
                      <a:pPr algn="just"/>
                      <a:r>
                        <a:rPr lang="en-GB" dirty="0"/>
                        <a:t>3</a:t>
                      </a:r>
                      <a:endParaRPr lang="en-ZA" dirty="0">
                        <a:latin typeface="+mn-lt"/>
                      </a:endParaRPr>
                    </a:p>
                  </a:txBody>
                  <a:tcPr/>
                </a:tc>
                <a:tc>
                  <a:txBody>
                    <a:bodyPr/>
                    <a:lstStyle/>
                    <a:p>
                      <a:pPr algn="just"/>
                      <a:r>
                        <a:rPr lang="en-GB" dirty="0"/>
                        <a:t>35 000</a:t>
                      </a:r>
                      <a:endParaRPr lang="en-ZA" dirty="0">
                        <a:latin typeface="+mn-lt"/>
                      </a:endParaRPr>
                    </a:p>
                  </a:txBody>
                  <a:tcPr/>
                </a:tc>
                <a:tc>
                  <a:txBody>
                    <a:bodyPr/>
                    <a:lstStyle/>
                    <a:p>
                      <a:pPr algn="just"/>
                      <a:r>
                        <a:rPr lang="en-GB" dirty="0"/>
                        <a:t>2</a:t>
                      </a:r>
                      <a:endParaRPr lang="en-ZA" dirty="0">
                        <a:latin typeface="+mn-lt"/>
                      </a:endParaRPr>
                    </a:p>
                  </a:txBody>
                  <a:tcPr/>
                </a:tc>
                <a:tc>
                  <a:txBody>
                    <a:bodyPr/>
                    <a:lstStyle/>
                    <a:p>
                      <a:pPr algn="just"/>
                      <a:r>
                        <a:rPr lang="en-GB" dirty="0"/>
                        <a:t>1 (uMzimkhulu)</a:t>
                      </a:r>
                      <a:endParaRPr lang="en-ZA" dirty="0">
                        <a:latin typeface="+mn-lt"/>
                      </a:endParaRPr>
                    </a:p>
                  </a:txBody>
                  <a:tcPr/>
                </a:tc>
                <a:tc>
                  <a:txBody>
                    <a:bodyPr/>
                    <a:lstStyle/>
                    <a:p>
                      <a:pPr algn="just"/>
                      <a:r>
                        <a:rPr lang="en-GB" sz="1400" dirty="0">
                          <a:solidFill>
                            <a:schemeClr val="tx1"/>
                          </a:solidFill>
                        </a:rPr>
                        <a:t>NB: </a:t>
                      </a:r>
                      <a:r>
                        <a:rPr lang="en-GB" sz="1400" b="1" dirty="0">
                          <a:solidFill>
                            <a:schemeClr val="tx1"/>
                          </a:solidFill>
                        </a:rPr>
                        <a:t>Umzimkhulu</a:t>
                      </a:r>
                      <a:r>
                        <a:rPr lang="en-GB" sz="1400" dirty="0">
                          <a:solidFill>
                            <a:schemeClr val="tx1"/>
                          </a:solidFill>
                        </a:rPr>
                        <a:t> </a:t>
                      </a:r>
                      <a:r>
                        <a:rPr lang="en-GB" sz="1400" b="1" dirty="0">
                          <a:solidFill>
                            <a:schemeClr val="tx1"/>
                          </a:solidFill>
                        </a:rPr>
                        <a:t>LM </a:t>
                      </a:r>
                      <a:r>
                        <a:rPr lang="en-GB" sz="1400" dirty="0">
                          <a:solidFill>
                            <a:schemeClr val="tx1"/>
                          </a:solidFill>
                        </a:rPr>
                        <a:t>project is a multi-year   project and Phase 1 is  completed</a:t>
                      </a:r>
                      <a:endParaRPr lang="en-ZA" sz="1400" dirty="0">
                        <a:solidFill>
                          <a:schemeClr val="tx1"/>
                        </a:solidFill>
                        <a:latin typeface="+mn-lt"/>
                        <a:cs typeface="Calibri" panose="020F0502020204030204" pitchFamily="34" charset="0"/>
                      </a:endParaRPr>
                    </a:p>
                  </a:txBody>
                  <a:tcPr/>
                </a:tc>
                <a:extLst>
                  <a:ext uri="{0D108BD9-81ED-4DB2-BD59-A6C34878D82A}">
                    <a16:rowId xmlns:a16="http://schemas.microsoft.com/office/drawing/2014/main" xmlns="" val="3927711097"/>
                  </a:ext>
                </a:extLst>
              </a:tr>
              <a:tr h="632941">
                <a:tc>
                  <a:txBody>
                    <a:bodyPr/>
                    <a:lstStyle/>
                    <a:p>
                      <a:pPr algn="just"/>
                      <a:r>
                        <a:rPr lang="en-ZA" dirty="0"/>
                        <a:t>LP</a:t>
                      </a:r>
                      <a:endParaRPr lang="en-ZA" dirty="0">
                        <a:latin typeface="+mn-lt"/>
                      </a:endParaRPr>
                    </a:p>
                  </a:txBody>
                  <a:tcPr/>
                </a:tc>
                <a:tc>
                  <a:txBody>
                    <a:bodyPr/>
                    <a:lstStyle/>
                    <a:p>
                      <a:pPr algn="just"/>
                      <a:r>
                        <a:rPr lang="en-GB" dirty="0">
                          <a:solidFill>
                            <a:schemeClr val="tx1"/>
                          </a:solidFill>
                        </a:rPr>
                        <a:t>2</a:t>
                      </a:r>
                      <a:endParaRPr lang="en-ZA" dirty="0">
                        <a:solidFill>
                          <a:schemeClr val="tx1"/>
                        </a:solidFill>
                        <a:latin typeface="+mn-lt"/>
                      </a:endParaRPr>
                    </a:p>
                  </a:txBody>
                  <a:tcPr/>
                </a:tc>
                <a:tc>
                  <a:txBody>
                    <a:bodyPr/>
                    <a:lstStyle/>
                    <a:p>
                      <a:pPr algn="just"/>
                      <a:r>
                        <a:rPr lang="en-GB" dirty="0"/>
                        <a:t>42 000</a:t>
                      </a:r>
                      <a:endParaRPr lang="en-ZA" dirty="0">
                        <a:latin typeface="+mn-lt"/>
                      </a:endParaRPr>
                    </a:p>
                  </a:txBody>
                  <a:tcPr/>
                </a:tc>
                <a:tc>
                  <a:txBody>
                    <a:bodyPr/>
                    <a:lstStyle/>
                    <a:p>
                      <a:pPr algn="just"/>
                      <a:r>
                        <a:rPr lang="en-GB" dirty="0"/>
                        <a:t>1</a:t>
                      </a:r>
                      <a:endParaRPr lang="en-ZA" dirty="0">
                        <a:latin typeface="+mn-lt"/>
                      </a:endParaRPr>
                    </a:p>
                  </a:txBody>
                  <a:tcPr/>
                </a:tc>
                <a:tc>
                  <a:txBody>
                    <a:bodyPr/>
                    <a:lstStyle/>
                    <a:p>
                      <a:pPr algn="just"/>
                      <a:r>
                        <a:rPr lang="en-ZA" dirty="0"/>
                        <a:t>1 (Polokwane) </a:t>
                      </a:r>
                      <a:endParaRPr lang="en-ZA" dirty="0">
                        <a:latin typeface="+mn-lt"/>
                      </a:endParaRPr>
                    </a:p>
                  </a:txBody>
                  <a:tcPr/>
                </a:tc>
                <a:tc>
                  <a:txBody>
                    <a:bodyPr/>
                    <a:lstStyle/>
                    <a:p>
                      <a:pPr algn="just"/>
                      <a:r>
                        <a:rPr lang="en-GB" sz="1400" dirty="0">
                          <a:solidFill>
                            <a:schemeClr val="tx1"/>
                          </a:solidFill>
                        </a:rPr>
                        <a:t>Polokwane Soft ball stadium is a multi year project and still on design stage </a:t>
                      </a:r>
                      <a:r>
                        <a:rPr lang="en-GB" sz="1400" dirty="0">
                          <a:solidFill>
                            <a:srgbClr val="FF0000"/>
                          </a:solidFill>
                        </a:rPr>
                        <a:t> </a:t>
                      </a:r>
                      <a:endParaRPr lang="en-ZA" sz="1400" dirty="0">
                        <a:solidFill>
                          <a:srgbClr val="FF0000"/>
                        </a:solidFill>
                        <a:latin typeface="+mn-lt"/>
                        <a:cs typeface="Calibri" panose="020F0502020204030204" pitchFamily="34" charset="0"/>
                      </a:endParaRPr>
                    </a:p>
                  </a:txBody>
                  <a:tcPr/>
                </a:tc>
                <a:extLst>
                  <a:ext uri="{0D108BD9-81ED-4DB2-BD59-A6C34878D82A}">
                    <a16:rowId xmlns:a16="http://schemas.microsoft.com/office/drawing/2014/main" xmlns="" val="1338496016"/>
                  </a:ext>
                </a:extLst>
              </a:tr>
            </a:tbl>
          </a:graphicData>
        </a:graphic>
      </p:graphicFrame>
    </p:spTree>
    <p:extLst>
      <p:ext uri="{BB962C8B-B14F-4D97-AF65-F5344CB8AC3E}">
        <p14:creationId xmlns:p14="http://schemas.microsoft.com/office/powerpoint/2010/main" xmlns="" val="4217942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151075" y="0"/>
            <a:ext cx="8229600" cy="437873"/>
          </a:xfrm>
        </p:spPr>
        <p:txBody>
          <a:bodyPr>
            <a:normAutofit/>
          </a:bodyPr>
          <a:lstStyle/>
          <a:p>
            <a:r>
              <a:rPr lang="en-ZA" sz="2200" dirty="0"/>
              <a:t>SUMMARY OF 2019/20 ALLOCATIONS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2787327506"/>
              </p:ext>
            </p:extLst>
          </p:nvPr>
        </p:nvGraphicFramePr>
        <p:xfrm>
          <a:off x="151074" y="437871"/>
          <a:ext cx="11831540" cy="5430191"/>
        </p:xfrm>
        <a:graphic>
          <a:graphicData uri="http://schemas.openxmlformats.org/drawingml/2006/table">
            <a:tbl>
              <a:tblPr firstRow="1" bandRow="1">
                <a:tableStyleId>{08FB837D-C827-4EFA-A057-4D05807E0F7C}</a:tableStyleId>
              </a:tblPr>
              <a:tblGrid>
                <a:gridCol w="1518376">
                  <a:extLst>
                    <a:ext uri="{9D8B030D-6E8A-4147-A177-3AD203B41FA5}">
                      <a16:colId xmlns:a16="http://schemas.microsoft.com/office/drawing/2014/main" xmlns="" val="411930998"/>
                    </a:ext>
                  </a:extLst>
                </a:gridCol>
                <a:gridCol w="1536047">
                  <a:extLst>
                    <a:ext uri="{9D8B030D-6E8A-4147-A177-3AD203B41FA5}">
                      <a16:colId xmlns:a16="http://schemas.microsoft.com/office/drawing/2014/main" xmlns="" val="456059952"/>
                    </a:ext>
                  </a:extLst>
                </a:gridCol>
                <a:gridCol w="1354514">
                  <a:extLst>
                    <a:ext uri="{9D8B030D-6E8A-4147-A177-3AD203B41FA5}">
                      <a16:colId xmlns:a16="http://schemas.microsoft.com/office/drawing/2014/main" xmlns="" val="524661443"/>
                    </a:ext>
                  </a:extLst>
                </a:gridCol>
                <a:gridCol w="1661725">
                  <a:extLst>
                    <a:ext uri="{9D8B030D-6E8A-4147-A177-3AD203B41FA5}">
                      <a16:colId xmlns:a16="http://schemas.microsoft.com/office/drawing/2014/main" xmlns="" val="2850852008"/>
                    </a:ext>
                  </a:extLst>
                </a:gridCol>
                <a:gridCol w="1833519">
                  <a:extLst>
                    <a:ext uri="{9D8B030D-6E8A-4147-A177-3AD203B41FA5}">
                      <a16:colId xmlns:a16="http://schemas.microsoft.com/office/drawing/2014/main" xmlns="" val="3566469103"/>
                    </a:ext>
                  </a:extLst>
                </a:gridCol>
                <a:gridCol w="3927359">
                  <a:extLst>
                    <a:ext uri="{9D8B030D-6E8A-4147-A177-3AD203B41FA5}">
                      <a16:colId xmlns:a16="http://schemas.microsoft.com/office/drawing/2014/main" xmlns="" val="1000714632"/>
                    </a:ext>
                  </a:extLst>
                </a:gridCol>
              </a:tblGrid>
              <a:tr h="1239383">
                <a:tc>
                  <a:txBody>
                    <a:bodyPr/>
                    <a:lstStyle/>
                    <a:p>
                      <a:pPr algn="just"/>
                      <a:r>
                        <a:rPr lang="en-ZA" dirty="0"/>
                        <a:t>PROVINCE</a:t>
                      </a:r>
                      <a:endParaRPr lang="en-ZA" dirty="0">
                        <a:latin typeface="+mn-lt"/>
                      </a:endParaRPr>
                    </a:p>
                  </a:txBody>
                  <a:tcPr/>
                </a:tc>
                <a:tc>
                  <a:txBody>
                    <a:bodyPr/>
                    <a:lstStyle/>
                    <a:p>
                      <a:pPr algn="just"/>
                      <a:r>
                        <a:rPr lang="en-ZA" dirty="0"/>
                        <a:t>NO OF PROJECTS </a:t>
                      </a:r>
                      <a:endParaRPr lang="en-ZA" dirty="0">
                        <a:latin typeface="+mn-lt"/>
                      </a:endParaRPr>
                    </a:p>
                  </a:txBody>
                  <a:tcPr/>
                </a:tc>
                <a:tc>
                  <a:txBody>
                    <a:bodyPr/>
                    <a:lstStyle/>
                    <a:p>
                      <a:pPr algn="just"/>
                      <a:r>
                        <a:rPr lang="en-ZA" dirty="0"/>
                        <a:t>TOTAL BUDGET  (R‘000)</a:t>
                      </a:r>
                      <a:endParaRPr lang="en-ZA" dirty="0">
                        <a:latin typeface="+mn-lt"/>
                      </a:endParaRPr>
                    </a:p>
                  </a:txBody>
                  <a:tcPr/>
                </a:tc>
                <a:tc>
                  <a:txBody>
                    <a:bodyPr/>
                    <a:lstStyle/>
                    <a:p>
                      <a:pPr algn="just"/>
                      <a:r>
                        <a:rPr lang="en-ZA" dirty="0"/>
                        <a:t>COMPLETED PROJECTS </a:t>
                      </a:r>
                      <a:endParaRPr lang="en-ZA" dirty="0">
                        <a:latin typeface="+mn-lt"/>
                      </a:endParaRPr>
                    </a:p>
                  </a:txBody>
                  <a:tcPr/>
                </a:tc>
                <a:tc>
                  <a:txBody>
                    <a:bodyPr/>
                    <a:lstStyle/>
                    <a:p>
                      <a:pPr algn="just"/>
                      <a:r>
                        <a:rPr lang="en-ZA" dirty="0"/>
                        <a:t>INCOMPLETE PROJECTS </a:t>
                      </a:r>
                      <a:endParaRPr lang="en-ZA" dirty="0">
                        <a:latin typeface="+mn-lt"/>
                      </a:endParaRPr>
                    </a:p>
                  </a:txBody>
                  <a:tcPr/>
                </a:tc>
                <a:tc>
                  <a:txBody>
                    <a:bodyPr/>
                    <a:lstStyle/>
                    <a:p>
                      <a:pPr algn="just"/>
                      <a:r>
                        <a:rPr lang="en-ZA" dirty="0"/>
                        <a:t>REASONS FOR INCOMPLETIONS/ COMMENTS</a:t>
                      </a:r>
                      <a:endParaRPr lang="en-ZA" dirty="0">
                        <a:latin typeface="+mn-lt"/>
                      </a:endParaRPr>
                    </a:p>
                  </a:txBody>
                  <a:tcPr/>
                </a:tc>
                <a:extLst>
                  <a:ext uri="{0D108BD9-81ED-4DB2-BD59-A6C34878D82A}">
                    <a16:rowId xmlns:a16="http://schemas.microsoft.com/office/drawing/2014/main" xmlns="" val="2318449944"/>
                  </a:ext>
                </a:extLst>
              </a:tr>
              <a:tr h="516410">
                <a:tc>
                  <a:txBody>
                    <a:bodyPr/>
                    <a:lstStyle/>
                    <a:p>
                      <a:pPr algn="just"/>
                      <a:r>
                        <a:rPr lang="en-ZA" dirty="0"/>
                        <a:t>MP</a:t>
                      </a:r>
                      <a:endParaRPr lang="en-ZA" dirty="0">
                        <a:latin typeface="+mn-lt"/>
                      </a:endParaRPr>
                    </a:p>
                  </a:txBody>
                  <a:tcPr/>
                </a:tc>
                <a:tc>
                  <a:txBody>
                    <a:bodyPr/>
                    <a:lstStyle/>
                    <a:p>
                      <a:pPr algn="just"/>
                      <a:r>
                        <a:rPr lang="en-GB" dirty="0"/>
                        <a:t>2</a:t>
                      </a:r>
                      <a:endParaRPr lang="en-ZA" dirty="0">
                        <a:latin typeface="+mn-lt"/>
                      </a:endParaRPr>
                    </a:p>
                  </a:txBody>
                  <a:tcPr/>
                </a:tc>
                <a:tc>
                  <a:txBody>
                    <a:bodyPr/>
                    <a:lstStyle/>
                    <a:p>
                      <a:pPr algn="just"/>
                      <a:r>
                        <a:rPr lang="en-GB" dirty="0"/>
                        <a:t>22 000</a:t>
                      </a:r>
                      <a:endParaRPr lang="en-ZA" dirty="0">
                        <a:latin typeface="+mn-lt"/>
                      </a:endParaRPr>
                    </a:p>
                  </a:txBody>
                  <a:tcPr/>
                </a:tc>
                <a:tc>
                  <a:txBody>
                    <a:bodyPr/>
                    <a:lstStyle/>
                    <a:p>
                      <a:pPr algn="just"/>
                      <a:r>
                        <a:rPr lang="en-GB" dirty="0"/>
                        <a:t>2</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GB" dirty="0">
                          <a:solidFill>
                            <a:schemeClr val="tx1"/>
                          </a:solidFill>
                        </a:rPr>
                        <a:t>NA</a:t>
                      </a:r>
                      <a:endParaRPr lang="en-ZA" dirty="0">
                        <a:solidFill>
                          <a:schemeClr val="tx1"/>
                        </a:solidFill>
                        <a:latin typeface="+mn-lt"/>
                      </a:endParaRPr>
                    </a:p>
                  </a:txBody>
                  <a:tcPr/>
                </a:tc>
                <a:extLst>
                  <a:ext uri="{0D108BD9-81ED-4DB2-BD59-A6C34878D82A}">
                    <a16:rowId xmlns:a16="http://schemas.microsoft.com/office/drawing/2014/main" xmlns="" val="3121033054"/>
                  </a:ext>
                </a:extLst>
              </a:tr>
              <a:tr h="559803">
                <a:tc>
                  <a:txBody>
                    <a:bodyPr/>
                    <a:lstStyle/>
                    <a:p>
                      <a:pPr algn="just"/>
                      <a:r>
                        <a:rPr lang="en-ZA" dirty="0"/>
                        <a:t>NC</a:t>
                      </a:r>
                      <a:endParaRPr lang="en-ZA" dirty="0">
                        <a:latin typeface="+mn-lt"/>
                      </a:endParaRPr>
                    </a:p>
                  </a:txBody>
                  <a:tcPr/>
                </a:tc>
                <a:tc>
                  <a:txBody>
                    <a:bodyPr/>
                    <a:lstStyle/>
                    <a:p>
                      <a:pPr algn="just"/>
                      <a:r>
                        <a:rPr lang="en-GB" dirty="0"/>
                        <a:t>3</a:t>
                      </a:r>
                      <a:endParaRPr lang="en-ZA" dirty="0">
                        <a:latin typeface="+mn-lt"/>
                      </a:endParaRPr>
                    </a:p>
                  </a:txBody>
                  <a:tcPr/>
                </a:tc>
                <a:tc>
                  <a:txBody>
                    <a:bodyPr/>
                    <a:lstStyle/>
                    <a:p>
                      <a:pPr algn="just"/>
                      <a:r>
                        <a:rPr lang="en-GB" dirty="0"/>
                        <a:t>28 941</a:t>
                      </a:r>
                      <a:endParaRPr lang="en-ZA" dirty="0">
                        <a:latin typeface="+mn-lt"/>
                      </a:endParaRPr>
                    </a:p>
                  </a:txBody>
                  <a:tcPr/>
                </a:tc>
                <a:tc>
                  <a:txBody>
                    <a:bodyPr/>
                    <a:lstStyle/>
                    <a:p>
                      <a:pPr algn="just"/>
                      <a:r>
                        <a:rPr lang="en-GB" dirty="0"/>
                        <a:t>3</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GB" dirty="0">
                          <a:solidFill>
                            <a:schemeClr val="tx1"/>
                          </a:solidFill>
                        </a:rPr>
                        <a:t>NA</a:t>
                      </a:r>
                      <a:endParaRPr lang="en-ZA" dirty="0">
                        <a:solidFill>
                          <a:schemeClr val="tx1"/>
                        </a:solidFill>
                        <a:latin typeface="+mn-lt"/>
                      </a:endParaRPr>
                    </a:p>
                  </a:txBody>
                  <a:tcPr/>
                </a:tc>
                <a:extLst>
                  <a:ext uri="{0D108BD9-81ED-4DB2-BD59-A6C34878D82A}">
                    <a16:rowId xmlns:a16="http://schemas.microsoft.com/office/drawing/2014/main" xmlns="" val="767681398"/>
                  </a:ext>
                </a:extLst>
              </a:tr>
              <a:tr h="2323843">
                <a:tc>
                  <a:txBody>
                    <a:bodyPr/>
                    <a:lstStyle/>
                    <a:p>
                      <a:pPr algn="just"/>
                      <a:r>
                        <a:rPr lang="en-ZA" dirty="0"/>
                        <a:t>NW</a:t>
                      </a:r>
                      <a:endParaRPr lang="en-ZA" dirty="0">
                        <a:latin typeface="+mn-lt"/>
                      </a:endParaRPr>
                    </a:p>
                  </a:txBody>
                  <a:tcPr/>
                </a:tc>
                <a:tc>
                  <a:txBody>
                    <a:bodyPr/>
                    <a:lstStyle/>
                    <a:p>
                      <a:pPr algn="just"/>
                      <a:r>
                        <a:rPr lang="en-GB" dirty="0"/>
                        <a:t>3</a:t>
                      </a:r>
                      <a:endParaRPr lang="en-ZA" dirty="0">
                        <a:latin typeface="+mn-lt"/>
                      </a:endParaRPr>
                    </a:p>
                  </a:txBody>
                  <a:tcPr/>
                </a:tc>
                <a:tc>
                  <a:txBody>
                    <a:bodyPr/>
                    <a:lstStyle/>
                    <a:p>
                      <a:pPr algn="just"/>
                      <a:r>
                        <a:rPr lang="en-GB" dirty="0"/>
                        <a:t>41 500</a:t>
                      </a:r>
                      <a:endParaRPr lang="en-ZA" dirty="0">
                        <a:latin typeface="+mn-lt"/>
                      </a:endParaRPr>
                    </a:p>
                  </a:txBody>
                  <a:tcPr/>
                </a:tc>
                <a:tc>
                  <a:txBody>
                    <a:bodyPr/>
                    <a:lstStyle/>
                    <a:p>
                      <a:pPr algn="just"/>
                      <a:r>
                        <a:rPr lang="en-GB" dirty="0"/>
                        <a:t>1</a:t>
                      </a:r>
                      <a:endParaRPr lang="en-ZA" dirty="0">
                        <a:latin typeface="+mn-lt"/>
                      </a:endParaRPr>
                    </a:p>
                  </a:txBody>
                  <a:tcPr/>
                </a:tc>
                <a:tc>
                  <a:txBody>
                    <a:bodyPr/>
                    <a:lstStyle/>
                    <a:p>
                      <a:pPr algn="just"/>
                      <a:r>
                        <a:rPr lang="en-GB" dirty="0"/>
                        <a:t>2 (Kagisanong-Molopo and Mahikeng)</a:t>
                      </a:r>
                      <a:endParaRPr lang="en-ZA" dirty="0">
                        <a:latin typeface="+mn-lt"/>
                      </a:endParaRPr>
                    </a:p>
                  </a:txBody>
                  <a:tcPr/>
                </a:tc>
                <a:tc>
                  <a:txBody>
                    <a:bodyPr/>
                    <a:lstStyle/>
                    <a:p>
                      <a:pPr algn="just"/>
                      <a:r>
                        <a:rPr lang="en-ZA" sz="1400" b="1" u="none" strike="noStrike" cap="none" dirty="0">
                          <a:solidFill>
                            <a:schemeClr val="tx1"/>
                          </a:solidFill>
                          <a:sym typeface="Arial"/>
                        </a:rPr>
                        <a:t>Kagisano Molopo</a:t>
                      </a:r>
                      <a:r>
                        <a:rPr lang="en-GB" sz="1400" b="0" u="none" strike="noStrike" cap="none" dirty="0">
                          <a:solidFill>
                            <a:schemeClr val="tx1"/>
                          </a:solidFill>
                          <a:sym typeface="Arial"/>
                        </a:rPr>
                        <a:t> </a:t>
                      </a:r>
                      <a:r>
                        <a:rPr lang="en-GB" sz="1400" dirty="0">
                          <a:solidFill>
                            <a:schemeClr val="tx1"/>
                          </a:solidFill>
                        </a:rPr>
                        <a:t>– Contractor had cash flow issues, contract was terminated – concern letter sent and progress meetings are conducted- Municipality in a process of resolving it</a:t>
                      </a:r>
                      <a:endParaRPr lang="en-ZA" sz="1400" dirty="0">
                        <a:solidFill>
                          <a:schemeClr val="tx1"/>
                        </a:solidFill>
                      </a:endParaRPr>
                    </a:p>
                    <a:p>
                      <a:pPr algn="just"/>
                      <a:r>
                        <a:rPr lang="en-ZA" sz="1400" b="1" dirty="0">
                          <a:solidFill>
                            <a:schemeClr val="tx1"/>
                          </a:solidFill>
                        </a:rPr>
                        <a:t>Mahikeng</a:t>
                      </a:r>
                      <a:r>
                        <a:rPr lang="en-ZA" sz="1400" dirty="0">
                          <a:solidFill>
                            <a:schemeClr val="tx1"/>
                          </a:solidFill>
                        </a:rPr>
                        <a:t> – Multi-year project phase 1 and 2 completed</a:t>
                      </a:r>
                      <a:endParaRPr lang="en-GB" sz="1400" dirty="0">
                        <a:solidFill>
                          <a:schemeClr val="tx1"/>
                        </a:solidFill>
                        <a:latin typeface="+mn-lt"/>
                      </a:endParaRPr>
                    </a:p>
                  </a:txBody>
                  <a:tcPr/>
                </a:tc>
                <a:extLst>
                  <a:ext uri="{0D108BD9-81ED-4DB2-BD59-A6C34878D82A}">
                    <a16:rowId xmlns:a16="http://schemas.microsoft.com/office/drawing/2014/main" xmlns="" val="2620236492"/>
                  </a:ext>
                </a:extLst>
              </a:tr>
              <a:tr h="790752">
                <a:tc>
                  <a:txBody>
                    <a:bodyPr/>
                    <a:lstStyle/>
                    <a:p>
                      <a:pPr algn="just"/>
                      <a:r>
                        <a:rPr lang="en-ZA" dirty="0"/>
                        <a:t>WC</a:t>
                      </a:r>
                      <a:endParaRPr lang="en-ZA" dirty="0">
                        <a:latin typeface="+mn-lt"/>
                      </a:endParaRPr>
                    </a:p>
                  </a:txBody>
                  <a:tcPr/>
                </a:tc>
                <a:tc>
                  <a:txBody>
                    <a:bodyPr/>
                    <a:lstStyle/>
                    <a:p>
                      <a:pPr algn="just"/>
                      <a:r>
                        <a:rPr lang="en-GB" dirty="0"/>
                        <a:t>2</a:t>
                      </a:r>
                      <a:endParaRPr lang="en-ZA" dirty="0">
                        <a:latin typeface="+mn-lt"/>
                      </a:endParaRPr>
                    </a:p>
                  </a:txBody>
                  <a:tcPr/>
                </a:tc>
                <a:tc>
                  <a:txBody>
                    <a:bodyPr/>
                    <a:lstStyle/>
                    <a:p>
                      <a:pPr algn="just"/>
                      <a:r>
                        <a:rPr lang="en-GB" dirty="0"/>
                        <a:t>21 000</a:t>
                      </a:r>
                      <a:endParaRPr lang="en-ZA" dirty="0">
                        <a:latin typeface="+mn-lt"/>
                      </a:endParaRPr>
                    </a:p>
                  </a:txBody>
                  <a:tcPr/>
                </a:tc>
                <a:tc>
                  <a:txBody>
                    <a:bodyPr/>
                    <a:lstStyle/>
                    <a:p>
                      <a:pPr algn="just"/>
                      <a:r>
                        <a:rPr lang="en-GB" dirty="0"/>
                        <a:t>2</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GB" dirty="0">
                          <a:solidFill>
                            <a:schemeClr val="tx1"/>
                          </a:solidFill>
                        </a:rPr>
                        <a:t>NA</a:t>
                      </a:r>
                      <a:endParaRPr lang="en-ZA" dirty="0">
                        <a:solidFill>
                          <a:schemeClr val="tx1"/>
                        </a:solidFill>
                        <a:latin typeface="+mn-lt"/>
                      </a:endParaRPr>
                    </a:p>
                  </a:txBody>
                  <a:tcPr/>
                </a:tc>
                <a:extLst>
                  <a:ext uri="{0D108BD9-81ED-4DB2-BD59-A6C34878D82A}">
                    <a16:rowId xmlns:a16="http://schemas.microsoft.com/office/drawing/2014/main" xmlns="" val="2153317504"/>
                  </a:ext>
                </a:extLst>
              </a:tr>
            </a:tbl>
          </a:graphicData>
        </a:graphic>
      </p:graphicFrame>
    </p:spTree>
    <p:extLst>
      <p:ext uri="{BB962C8B-B14F-4D97-AF65-F5344CB8AC3E}">
        <p14:creationId xmlns:p14="http://schemas.microsoft.com/office/powerpoint/2010/main" xmlns="" val="3239266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12" y="0"/>
            <a:ext cx="8229600" cy="711000"/>
          </a:xfrm>
        </p:spPr>
        <p:txBody>
          <a:bodyPr>
            <a:normAutofit/>
          </a:bodyPr>
          <a:lstStyle/>
          <a:p>
            <a:r>
              <a:rPr lang="en-US" sz="2000" dirty="0"/>
              <a:t>2019/2020 FINANCIAL YEAR </a:t>
            </a:r>
          </a:p>
        </p:txBody>
      </p:sp>
      <p:sp>
        <p:nvSpPr>
          <p:cNvPr id="5" name="TextBox 4"/>
          <p:cNvSpPr txBox="1"/>
          <p:nvPr/>
        </p:nvSpPr>
        <p:spPr>
          <a:xfrm>
            <a:off x="10194536" y="6134553"/>
            <a:ext cx="383438"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10</a:t>
            </a:r>
          </a:p>
        </p:txBody>
      </p:sp>
      <p:graphicFrame>
        <p:nvGraphicFramePr>
          <p:cNvPr id="3" name="Table 2">
            <a:extLst>
              <a:ext uri="{FF2B5EF4-FFF2-40B4-BE49-F238E27FC236}">
                <a16:creationId xmlns:a16="http://schemas.microsoft.com/office/drawing/2014/main" xmlns="" id="{A1479381-BEC3-44F4-A0A4-ACD9BAC478DC}"/>
              </a:ext>
            </a:extLst>
          </p:cNvPr>
          <p:cNvGraphicFramePr>
            <a:graphicFrameLocks noGrp="1"/>
          </p:cNvGraphicFramePr>
          <p:nvPr>
            <p:extLst>
              <p:ext uri="{D42A27DB-BD31-4B8C-83A1-F6EECF244321}">
                <p14:modId xmlns:p14="http://schemas.microsoft.com/office/powerpoint/2010/main" xmlns="" val="3629022935"/>
              </p:ext>
            </p:extLst>
          </p:nvPr>
        </p:nvGraphicFramePr>
        <p:xfrm>
          <a:off x="249094" y="505741"/>
          <a:ext cx="11280298" cy="5208519"/>
        </p:xfrm>
        <a:graphic>
          <a:graphicData uri="http://schemas.openxmlformats.org/drawingml/2006/table">
            <a:tbl>
              <a:tblPr/>
              <a:tblGrid>
                <a:gridCol w="948430">
                  <a:extLst>
                    <a:ext uri="{9D8B030D-6E8A-4147-A177-3AD203B41FA5}">
                      <a16:colId xmlns:a16="http://schemas.microsoft.com/office/drawing/2014/main" xmlns="" val="2978929939"/>
                    </a:ext>
                  </a:extLst>
                </a:gridCol>
                <a:gridCol w="1741795">
                  <a:extLst>
                    <a:ext uri="{9D8B030D-6E8A-4147-A177-3AD203B41FA5}">
                      <a16:colId xmlns:a16="http://schemas.microsoft.com/office/drawing/2014/main" xmlns="" val="963275212"/>
                    </a:ext>
                  </a:extLst>
                </a:gridCol>
                <a:gridCol w="1612625">
                  <a:extLst>
                    <a:ext uri="{9D8B030D-6E8A-4147-A177-3AD203B41FA5}">
                      <a16:colId xmlns:a16="http://schemas.microsoft.com/office/drawing/2014/main" xmlns="" val="3198930620"/>
                    </a:ext>
                  </a:extLst>
                </a:gridCol>
                <a:gridCol w="4139726">
                  <a:extLst>
                    <a:ext uri="{9D8B030D-6E8A-4147-A177-3AD203B41FA5}">
                      <a16:colId xmlns:a16="http://schemas.microsoft.com/office/drawing/2014/main" xmlns="" val="3052002101"/>
                    </a:ext>
                  </a:extLst>
                </a:gridCol>
                <a:gridCol w="1477270">
                  <a:extLst>
                    <a:ext uri="{9D8B030D-6E8A-4147-A177-3AD203B41FA5}">
                      <a16:colId xmlns:a16="http://schemas.microsoft.com/office/drawing/2014/main" xmlns="" val="2671102062"/>
                    </a:ext>
                  </a:extLst>
                </a:gridCol>
                <a:gridCol w="1360452">
                  <a:extLst>
                    <a:ext uri="{9D8B030D-6E8A-4147-A177-3AD203B41FA5}">
                      <a16:colId xmlns:a16="http://schemas.microsoft.com/office/drawing/2014/main" xmlns="" val="2450689830"/>
                    </a:ext>
                  </a:extLst>
                </a:gridCol>
              </a:tblGrid>
              <a:tr h="472270">
                <a:tc>
                  <a:txBody>
                    <a:bodyPr/>
                    <a:lstStyle/>
                    <a:p>
                      <a:pPr algn="ctr" fontAlgn="ctr"/>
                      <a:r>
                        <a:rPr lang="en-ZA" sz="1100" b="1" i="0" u="none" strike="noStrike" dirty="0">
                          <a:solidFill>
                            <a:srgbClr val="000000"/>
                          </a:solidFill>
                          <a:effectLst/>
                          <a:latin typeface="Calibri" panose="020F0502020204030204" pitchFamily="34" charset="0"/>
                          <a:cs typeface="Calibri" panose="020F0502020204030204" pitchFamily="34" charset="0"/>
                        </a:rPr>
                        <a:t>MUNICIPALITY CODE</a:t>
                      </a:r>
                    </a:p>
                  </a:txBody>
                  <a:tcPr marL="1908" marR="1908" marT="1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ZA" sz="1100" b="1" i="0" u="none" strike="noStrike" dirty="0">
                          <a:solidFill>
                            <a:srgbClr val="000000"/>
                          </a:solidFill>
                          <a:effectLst/>
                          <a:latin typeface="Calibri" panose="020F0502020204030204" pitchFamily="34" charset="0"/>
                          <a:cs typeface="Calibri" panose="020F0502020204030204" pitchFamily="34" charset="0"/>
                        </a:rPr>
                        <a:t>MUNICIPALITY</a:t>
                      </a:r>
                    </a:p>
                  </a:txBody>
                  <a:tcPr marL="1908" marR="1908" marT="1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ZA" sz="1100" b="1" i="0" u="none" strike="noStrike" dirty="0">
                          <a:solidFill>
                            <a:srgbClr val="000000"/>
                          </a:solidFill>
                          <a:effectLst/>
                          <a:latin typeface="Calibri" panose="020F0502020204030204" pitchFamily="34" charset="0"/>
                          <a:cs typeface="Calibri" panose="020F0502020204030204" pitchFamily="34" charset="0"/>
                        </a:rPr>
                        <a:t>DISTRICT</a:t>
                      </a:r>
                    </a:p>
                  </a:txBody>
                  <a:tcPr marL="1908" marR="1908" marT="1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ZA" sz="1100" b="1" i="0" u="none" strike="noStrike" dirty="0">
                          <a:solidFill>
                            <a:srgbClr val="000000"/>
                          </a:solidFill>
                          <a:effectLst/>
                          <a:latin typeface="Calibri" panose="020F0502020204030204" pitchFamily="34" charset="0"/>
                          <a:cs typeface="Calibri" panose="020F0502020204030204" pitchFamily="34" charset="0"/>
                        </a:rPr>
                        <a:t>PROJECT NAME</a:t>
                      </a:r>
                    </a:p>
                  </a:txBody>
                  <a:tcPr marL="1908" marR="1908" marT="1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ZA" sz="1100" b="1" i="0" u="none" strike="noStrike" dirty="0">
                          <a:solidFill>
                            <a:srgbClr val="000000"/>
                          </a:solidFill>
                          <a:effectLst/>
                          <a:latin typeface="Calibri" panose="020F0502020204030204" pitchFamily="34" charset="0"/>
                          <a:cs typeface="Calibri" panose="020F0502020204030204" pitchFamily="34" charset="0"/>
                        </a:rPr>
                        <a:t>BUDGET ALLOCATED</a:t>
                      </a:r>
                    </a:p>
                  </a:txBody>
                  <a:tcPr marL="1908" marR="1908" marT="1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ZA" sz="1100" b="1" i="0" u="none" strike="noStrike" dirty="0">
                          <a:solidFill>
                            <a:schemeClr val="tx1"/>
                          </a:solidFill>
                          <a:effectLst/>
                          <a:latin typeface="Calibri" panose="020F0502020204030204" pitchFamily="34" charset="0"/>
                          <a:cs typeface="Calibri" panose="020F0502020204030204" pitchFamily="34" charset="0"/>
                        </a:rPr>
                        <a:t>STATUS </a:t>
                      </a:r>
                    </a:p>
                  </a:txBody>
                  <a:tcPr marL="1908" marR="1908" marT="19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245954638"/>
                  </a:ext>
                </a:extLst>
              </a:tr>
              <a:tr h="400134">
                <a:tc>
                  <a:txBody>
                    <a:bodyPr/>
                    <a:lstStyle/>
                    <a:p>
                      <a:pPr algn="l" fontAlgn="t"/>
                      <a:r>
                        <a:rPr lang="en-ZA" sz="1100" b="0" i="0" u="none" strike="noStrike" dirty="0">
                          <a:solidFill>
                            <a:srgbClr val="000000"/>
                          </a:solidFill>
                          <a:effectLst/>
                          <a:latin typeface="+mn-lt"/>
                          <a:cs typeface="Calibri" panose="020F0502020204030204" pitchFamily="34" charset="0"/>
                        </a:rPr>
                        <a:t>EC108</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Kouga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Sarah Baartman</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Upgrading of Sportfield in KwaNomzamo</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R6 225 000,00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cs typeface="Calibri" panose="020F0502020204030204" pitchFamily="34" charset="0"/>
                        </a:rPr>
                        <a:t>Complete</a:t>
                      </a:r>
                    </a:p>
                    <a:p>
                      <a:pPr algn="l" fontAlgn="t"/>
                      <a:endParaRPr lang="en-ZA" sz="1100" b="0" i="0" u="none" strike="noStrike" dirty="0">
                        <a:solidFill>
                          <a:schemeClr val="tx1"/>
                        </a:solidFill>
                        <a:effectLst/>
                        <a:latin typeface="+mn-lt"/>
                        <a:cs typeface="Calibri" panose="020F0502020204030204" pitchFamily="34" charset="0"/>
                      </a:endParaRP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33744350"/>
                  </a:ext>
                </a:extLst>
              </a:tr>
              <a:tr h="400134">
                <a:tc>
                  <a:txBody>
                    <a:bodyPr/>
                    <a:lstStyle/>
                    <a:p>
                      <a:pPr algn="l" fontAlgn="t"/>
                      <a:r>
                        <a:rPr lang="en-ZA" sz="1100" b="0" i="0" u="none" strike="noStrike" dirty="0">
                          <a:solidFill>
                            <a:schemeClr val="tx1"/>
                          </a:solidFill>
                          <a:effectLst/>
                          <a:latin typeface="+mn-lt"/>
                          <a:cs typeface="Calibri" panose="020F0502020204030204" pitchFamily="34" charset="0"/>
                        </a:rPr>
                        <a:t>EC124</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cs typeface="Calibri" panose="020F0502020204030204" pitchFamily="34" charset="0"/>
                        </a:rPr>
                        <a:t>Amahlathi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cs typeface="Calibri" panose="020F0502020204030204" pitchFamily="34" charset="0"/>
                        </a:rPr>
                        <a:t>Amathole </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cs typeface="Calibri" panose="020F0502020204030204" pitchFamily="34" charset="0"/>
                        </a:rPr>
                        <a:t>Construction of the Multi-Purpose Sport Facility in Mlungisi (phase2)</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chemeClr val="tx1"/>
                          </a:solidFill>
                          <a:effectLst/>
                          <a:highlight>
                            <a:srgbClr val="FF0000"/>
                          </a:highlight>
                          <a:latin typeface="+mn-lt"/>
                          <a:cs typeface="Calibri" panose="020F0502020204030204" pitchFamily="34" charset="0"/>
                        </a:rPr>
                        <a:t>R12 000 000,00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cs typeface="Calibri" panose="020F0502020204030204" pitchFamily="34" charset="0"/>
                        </a:rPr>
                        <a:t>Construction, 60%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12663103"/>
                  </a:ext>
                </a:extLst>
              </a:tr>
              <a:tr h="400134">
                <a:tc>
                  <a:txBody>
                    <a:bodyPr/>
                    <a:lstStyle/>
                    <a:p>
                      <a:pPr algn="l" fontAlgn="t"/>
                      <a:r>
                        <a:rPr lang="en-ZA" sz="1100" b="0" i="0" u="none" strike="noStrike" dirty="0">
                          <a:solidFill>
                            <a:srgbClr val="000000"/>
                          </a:solidFill>
                          <a:effectLst/>
                          <a:latin typeface="+mn-lt"/>
                          <a:cs typeface="Calibri" panose="020F0502020204030204" pitchFamily="34" charset="0"/>
                        </a:rPr>
                        <a:t>EC156</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cs typeface="Calibri" panose="020F0502020204030204" pitchFamily="34" charset="0"/>
                        </a:rPr>
                        <a:t>Mhlontlo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cs typeface="Calibri" panose="020F0502020204030204" pitchFamily="34" charset="0"/>
                        </a:rPr>
                        <a:t>OR Tambo</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cs typeface="Calibri" panose="020F0502020204030204" pitchFamily="34" charset="0"/>
                        </a:rPr>
                        <a:t>Upgrading of Mvumelwano Sportfield (phase2)</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0000"/>
                          </a:highlight>
                          <a:latin typeface="+mn-lt"/>
                          <a:cs typeface="Calibri" panose="020F0502020204030204" pitchFamily="34" charset="0"/>
                        </a:rPr>
                        <a:t>R11 000 000,00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cs typeface="Calibri" panose="020F0502020204030204" pitchFamily="34" charset="0"/>
                        </a:rPr>
                        <a:t>Construction, 85%</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61997411"/>
                  </a:ext>
                </a:extLst>
              </a:tr>
              <a:tr h="400134">
                <a:tc>
                  <a:txBody>
                    <a:bodyPr/>
                    <a:lstStyle/>
                    <a:p>
                      <a:pPr algn="l" fontAlgn="t"/>
                      <a:r>
                        <a:rPr lang="en-ZA" sz="1100" b="0" i="0" u="none" strike="noStrike" dirty="0">
                          <a:solidFill>
                            <a:srgbClr val="000000"/>
                          </a:solidFill>
                          <a:effectLst/>
                          <a:latin typeface="+mn-lt"/>
                          <a:cs typeface="Calibri" panose="020F0502020204030204" pitchFamily="34" charset="0"/>
                        </a:rPr>
                        <a:t>FS181</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Masilonyana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Lejweleputswa</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Construction of Sport Center at Tshepong /Verkeerdevlei</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R9 000 000,00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Complete </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51991083"/>
                  </a:ext>
                </a:extLst>
              </a:tr>
              <a:tr h="400134">
                <a:tc>
                  <a:txBody>
                    <a:bodyPr/>
                    <a:lstStyle/>
                    <a:p>
                      <a:pPr algn="l" fontAlgn="t"/>
                      <a:r>
                        <a:rPr lang="en-ZA" sz="1100" b="0" i="0" u="none" strike="noStrike" dirty="0">
                          <a:solidFill>
                            <a:srgbClr val="000000"/>
                          </a:solidFill>
                          <a:effectLst/>
                          <a:latin typeface="+mn-lt"/>
                          <a:cs typeface="Calibri" panose="020F0502020204030204" pitchFamily="34" charset="0"/>
                        </a:rPr>
                        <a:t>FS193</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Nketoane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Thabo Mofutsanyana</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cs typeface="Calibri" panose="020F0502020204030204" pitchFamily="34" charset="0"/>
                        </a:rPr>
                        <a:t>Construction of the Lindley/Ntha sport facility stadium</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R13 000 000,00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dirty="0">
                          <a:solidFill>
                            <a:srgbClr val="FF0000"/>
                          </a:solidFill>
                          <a:effectLst/>
                          <a:latin typeface="+mn-lt"/>
                          <a:cs typeface="Calibri" panose="020F0502020204030204" pitchFamily="34" charset="0"/>
                        </a:rPr>
                        <a:t> </a:t>
                      </a:r>
                      <a:r>
                        <a:rPr lang="en-ZA" sz="1100" b="0" i="0" u="none" strike="noStrike" dirty="0">
                          <a:solidFill>
                            <a:schemeClr val="tx1"/>
                          </a:solidFill>
                          <a:effectLst/>
                          <a:latin typeface="+mn-lt"/>
                          <a:cs typeface="Calibri" panose="020F0502020204030204" pitchFamily="34" charset="0"/>
                        </a:rPr>
                        <a:t>Complete</a:t>
                      </a:r>
                    </a:p>
                    <a:p>
                      <a:pPr algn="l" fontAlgn="t"/>
                      <a:endParaRPr lang="en-ZA" sz="1100" b="0" i="0" u="none" strike="noStrike" dirty="0">
                        <a:solidFill>
                          <a:srgbClr val="FF0000"/>
                        </a:solidFill>
                        <a:effectLst/>
                        <a:latin typeface="+mn-lt"/>
                        <a:cs typeface="Calibri" panose="020F0502020204030204" pitchFamily="34" charset="0"/>
                      </a:endParaRP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93342556"/>
                  </a:ext>
                </a:extLst>
              </a:tr>
              <a:tr h="400134">
                <a:tc>
                  <a:txBody>
                    <a:bodyPr/>
                    <a:lstStyle/>
                    <a:p>
                      <a:pPr algn="l" fontAlgn="t"/>
                      <a:r>
                        <a:rPr lang="en-ZA" sz="1100" b="0" i="0" u="none" strike="noStrike" dirty="0">
                          <a:solidFill>
                            <a:srgbClr val="000000"/>
                          </a:solidFill>
                          <a:effectLst/>
                          <a:latin typeface="+mn-lt"/>
                          <a:cs typeface="Calibri" panose="020F0502020204030204" pitchFamily="34" charset="0"/>
                        </a:rPr>
                        <a:t>FS204</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FF00"/>
                          </a:highlight>
                          <a:latin typeface="+mn-lt"/>
                          <a:cs typeface="Calibri" panose="020F0502020204030204" pitchFamily="34" charset="0"/>
                        </a:rPr>
                        <a:t>Metsimaholo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FF00"/>
                          </a:highlight>
                          <a:latin typeface="+mn-lt"/>
                          <a:cs typeface="Calibri" panose="020F0502020204030204" pitchFamily="34" charset="0"/>
                        </a:rPr>
                        <a:t>Fezile Dabi</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FF00"/>
                          </a:highlight>
                          <a:latin typeface="+mn-lt"/>
                          <a:cs typeface="Calibri" panose="020F0502020204030204" pitchFamily="34" charset="0"/>
                        </a:rPr>
                        <a:t>Construction of Refengkgotso sports complex</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FF00"/>
                          </a:highlight>
                          <a:latin typeface="+mn-lt"/>
                          <a:cs typeface="Calibri" panose="020F0502020204030204" pitchFamily="34" charset="0"/>
                        </a:rPr>
                        <a:t>R7 000 000,00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dirty="0">
                          <a:solidFill>
                            <a:schemeClr val="tx1"/>
                          </a:solidFill>
                          <a:effectLst/>
                          <a:highlight>
                            <a:srgbClr val="FFFF00"/>
                          </a:highlight>
                          <a:latin typeface="+mn-lt"/>
                          <a:cs typeface="Calibri" panose="020F0502020204030204" pitchFamily="34" charset="0"/>
                        </a:rPr>
                        <a:t>Phase 1 completed and phase to commence in 2022/23</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61652904"/>
                  </a:ext>
                </a:extLst>
              </a:tr>
              <a:tr h="462575">
                <a:tc>
                  <a:txBody>
                    <a:bodyPr/>
                    <a:lstStyle/>
                    <a:p>
                      <a:pPr algn="l" fontAlgn="t"/>
                      <a:r>
                        <a:rPr lang="en-ZA" sz="1100" b="0" i="0" u="none" strike="noStrike" dirty="0">
                          <a:solidFill>
                            <a:srgbClr val="000000"/>
                          </a:solidFill>
                          <a:effectLst/>
                          <a:latin typeface="+mn-lt"/>
                          <a:cs typeface="Calibri" panose="020F0502020204030204" pitchFamily="34" charset="0"/>
                        </a:rPr>
                        <a:t>GT422</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Midvaal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Sidebeng </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cs typeface="Calibri" panose="020F0502020204030204" pitchFamily="34" charset="0"/>
                        </a:rPr>
                        <a:t>Upgrading of Lakeside Sport Complex</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R10 000 000,00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dirty="0">
                          <a:solidFill>
                            <a:schemeClr val="tx1"/>
                          </a:solidFill>
                          <a:effectLst/>
                          <a:latin typeface="+mn-lt"/>
                          <a:cs typeface="Calibri" panose="020F0502020204030204" pitchFamily="34" charset="0"/>
                        </a:rPr>
                        <a:t>P1-Complete</a:t>
                      </a:r>
                    </a:p>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endParaRPr lang="en-ZA" sz="1100" b="0" i="0" u="none" strike="noStrike" dirty="0">
                        <a:solidFill>
                          <a:schemeClr val="tx1"/>
                        </a:solidFill>
                        <a:effectLst/>
                        <a:latin typeface="+mn-lt"/>
                        <a:cs typeface="Calibri" panose="020F0502020204030204" pitchFamily="34" charset="0"/>
                      </a:endParaRP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53820469"/>
                  </a:ext>
                </a:extLst>
              </a:tr>
              <a:tr h="400134">
                <a:tc>
                  <a:txBody>
                    <a:bodyPr/>
                    <a:lstStyle/>
                    <a:p>
                      <a:pPr algn="l" fontAlgn="t"/>
                      <a:r>
                        <a:rPr lang="en-ZA" sz="1100" b="0" i="0" u="none" strike="noStrike" dirty="0">
                          <a:solidFill>
                            <a:srgbClr val="000000"/>
                          </a:solidFill>
                          <a:effectLst/>
                          <a:latin typeface="+mn-lt"/>
                          <a:cs typeface="Calibri" panose="020F0502020204030204" pitchFamily="34" charset="0"/>
                        </a:rPr>
                        <a:t>KZN222</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uMngeni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uMgungundlovu</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Upgrading of Mpophomeni stadium </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R11 000 000,00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cs typeface="Calibri" panose="020F0502020204030204" pitchFamily="34" charset="0"/>
                        </a:rPr>
                        <a:t>Complete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31946558"/>
                  </a:ext>
                </a:extLst>
              </a:tr>
              <a:tr h="400134">
                <a:tc>
                  <a:txBody>
                    <a:bodyPr/>
                    <a:lstStyle/>
                    <a:p>
                      <a:pPr algn="l" fontAlgn="t"/>
                      <a:r>
                        <a:rPr lang="en-ZA" sz="1100" b="0" i="0" u="none" strike="noStrike" dirty="0">
                          <a:solidFill>
                            <a:srgbClr val="000000"/>
                          </a:solidFill>
                          <a:effectLst/>
                          <a:latin typeface="+mn-lt"/>
                          <a:cs typeface="Calibri" panose="020F0502020204030204" pitchFamily="34" charset="0"/>
                        </a:rPr>
                        <a:t>KZN244</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Msinga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uMzinyathi </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cs typeface="Calibri" panose="020F0502020204030204" pitchFamily="34" charset="0"/>
                        </a:rPr>
                        <a:t>Construction of Gxushaneni Sport Facility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R12 000 000,00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baseline="0" dirty="0">
                          <a:solidFill>
                            <a:schemeClr val="tx1"/>
                          </a:solidFill>
                          <a:effectLst/>
                          <a:latin typeface="+mn-lt"/>
                          <a:cs typeface="Calibri" panose="020F0502020204030204" pitchFamily="34" charset="0"/>
                        </a:rPr>
                        <a:t>Complete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4585757"/>
                  </a:ext>
                </a:extLst>
              </a:tr>
              <a:tr h="400134">
                <a:tc>
                  <a:txBody>
                    <a:bodyPr/>
                    <a:lstStyle/>
                    <a:p>
                      <a:pPr algn="l" fontAlgn="t"/>
                      <a:r>
                        <a:rPr lang="en-ZA" sz="1100" b="0" i="0" u="none" strike="noStrike" dirty="0">
                          <a:solidFill>
                            <a:srgbClr val="000000"/>
                          </a:solidFill>
                          <a:effectLst/>
                          <a:latin typeface="+mn-lt"/>
                          <a:cs typeface="Calibri" panose="020F0502020204030204" pitchFamily="34" charset="0"/>
                        </a:rPr>
                        <a:t>KZN435</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FF00"/>
                          </a:highlight>
                          <a:latin typeface="+mn-lt"/>
                          <a:cs typeface="Calibri" panose="020F0502020204030204" pitchFamily="34" charset="0"/>
                        </a:rPr>
                        <a:t>Umzimkhulu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FF00"/>
                          </a:highlight>
                          <a:latin typeface="+mn-lt"/>
                          <a:cs typeface="Calibri" panose="020F0502020204030204" pitchFamily="34" charset="0"/>
                        </a:rPr>
                        <a:t>Harry Gwala </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FF00"/>
                          </a:highlight>
                          <a:latin typeface="+mn-lt"/>
                          <a:cs typeface="Calibri" panose="020F0502020204030204" pitchFamily="34" charset="0"/>
                        </a:rPr>
                        <a:t>Construction of Umzimkhulu Centre </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FF00"/>
                          </a:highlight>
                          <a:latin typeface="+mn-lt"/>
                          <a:cs typeface="Calibri" panose="020F0502020204030204" pitchFamily="34" charset="0"/>
                        </a:rPr>
                        <a:t>R12 000 000,00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baseline="0" dirty="0">
                          <a:solidFill>
                            <a:schemeClr val="tx1"/>
                          </a:solidFill>
                          <a:effectLst/>
                          <a:highlight>
                            <a:srgbClr val="FFFF00"/>
                          </a:highlight>
                          <a:latin typeface="+mn-lt"/>
                          <a:cs typeface="Calibri" panose="020F0502020204030204" pitchFamily="34" charset="0"/>
                        </a:rPr>
                        <a:t>P</a:t>
                      </a:r>
                      <a:r>
                        <a:rPr lang="en-ZA" sz="1100" b="0" i="0" u="none" strike="noStrike" baseline="0" dirty="0">
                          <a:solidFill>
                            <a:schemeClr val="tx1"/>
                          </a:solidFill>
                          <a:effectLst/>
                          <a:highlight>
                            <a:srgbClr val="FFFF00"/>
                          </a:highlight>
                          <a:latin typeface="+mn-lt"/>
                          <a:cs typeface="Calibri" panose="020F0502020204030204" pitchFamily="34" charset="0"/>
                        </a:rPr>
                        <a:t>ase 1 complete- multi year</a:t>
                      </a:r>
                      <a:endParaRPr lang="en-ZA" sz="1100" b="0" i="0" u="none" strike="noStrike" dirty="0">
                        <a:solidFill>
                          <a:schemeClr val="tx1"/>
                        </a:solidFill>
                        <a:effectLst/>
                        <a:highlight>
                          <a:srgbClr val="FFFF00"/>
                        </a:highlight>
                        <a:latin typeface="+mn-lt"/>
                        <a:cs typeface="Calibri" panose="020F0502020204030204" pitchFamily="34" charset="0"/>
                      </a:endParaRP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11259877"/>
                  </a:ext>
                </a:extLst>
              </a:tr>
              <a:tr h="400134">
                <a:tc>
                  <a:txBody>
                    <a:bodyPr/>
                    <a:lstStyle/>
                    <a:p>
                      <a:pPr algn="l" fontAlgn="t"/>
                      <a:r>
                        <a:rPr lang="en-ZA" sz="1100" b="0" i="0" u="none" strike="noStrike" dirty="0">
                          <a:solidFill>
                            <a:srgbClr val="000000"/>
                          </a:solidFill>
                          <a:effectLst/>
                          <a:latin typeface="+mn-lt"/>
                          <a:cs typeface="Calibri" panose="020F0502020204030204" pitchFamily="34" charset="0"/>
                        </a:rPr>
                        <a:t>LIM345</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Colins Chabane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Vhembe </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cs typeface="Calibri" panose="020F0502020204030204" pitchFamily="34" charset="0"/>
                        </a:rPr>
                        <a:t>Construction of Davhana Stadium phase1</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R12 000 000,00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chemeClr val="tx1"/>
                          </a:solidFill>
                          <a:effectLst/>
                          <a:latin typeface="+mn-lt"/>
                          <a:cs typeface="Calibri" panose="020F0502020204030204" pitchFamily="34" charset="0"/>
                        </a:rPr>
                        <a:t>Complete</a:t>
                      </a:r>
                      <a:endParaRPr lang="en-ZA" sz="1100" b="0" i="0" u="none" strike="noStrike" dirty="0">
                        <a:solidFill>
                          <a:schemeClr val="tx1"/>
                        </a:solidFill>
                        <a:effectLst/>
                        <a:latin typeface="+mn-lt"/>
                        <a:cs typeface="Calibri" panose="020F0502020204030204" pitchFamily="34" charset="0"/>
                      </a:endParaRP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89628676"/>
                  </a:ext>
                </a:extLst>
              </a:tr>
            </a:tbl>
          </a:graphicData>
        </a:graphic>
      </p:graphicFrame>
    </p:spTree>
    <p:extLst>
      <p:ext uri="{BB962C8B-B14F-4D97-AF65-F5344CB8AC3E}">
        <p14:creationId xmlns:p14="http://schemas.microsoft.com/office/powerpoint/2010/main" xmlns="" val="723424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026" y="57135"/>
            <a:ext cx="8229600" cy="711000"/>
          </a:xfrm>
        </p:spPr>
        <p:txBody>
          <a:bodyPr>
            <a:normAutofit/>
          </a:bodyPr>
          <a:lstStyle/>
          <a:p>
            <a:r>
              <a:rPr lang="en-US" sz="2000" dirty="0"/>
              <a:t>2019/2020 FINANCIAL YEAR… </a:t>
            </a:r>
          </a:p>
        </p:txBody>
      </p:sp>
      <p:sp>
        <p:nvSpPr>
          <p:cNvPr id="5" name="TextBox 4"/>
          <p:cNvSpPr txBox="1"/>
          <p:nvPr/>
        </p:nvSpPr>
        <p:spPr>
          <a:xfrm>
            <a:off x="10194536" y="6134553"/>
            <a:ext cx="383438"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11</a:t>
            </a:r>
          </a:p>
        </p:txBody>
      </p:sp>
      <p:graphicFrame>
        <p:nvGraphicFramePr>
          <p:cNvPr id="3" name="Table 2">
            <a:extLst>
              <a:ext uri="{FF2B5EF4-FFF2-40B4-BE49-F238E27FC236}">
                <a16:creationId xmlns:a16="http://schemas.microsoft.com/office/drawing/2014/main" xmlns="" id="{61ED793B-163C-4969-A41E-F4005E44A0E2}"/>
              </a:ext>
            </a:extLst>
          </p:cNvPr>
          <p:cNvGraphicFramePr>
            <a:graphicFrameLocks noGrp="1"/>
          </p:cNvGraphicFramePr>
          <p:nvPr>
            <p:extLst>
              <p:ext uri="{D42A27DB-BD31-4B8C-83A1-F6EECF244321}">
                <p14:modId xmlns:p14="http://schemas.microsoft.com/office/powerpoint/2010/main" xmlns="" val="3396910312"/>
              </p:ext>
            </p:extLst>
          </p:nvPr>
        </p:nvGraphicFramePr>
        <p:xfrm>
          <a:off x="159026" y="497790"/>
          <a:ext cx="11044362" cy="4938244"/>
        </p:xfrm>
        <a:graphic>
          <a:graphicData uri="http://schemas.openxmlformats.org/drawingml/2006/table">
            <a:tbl>
              <a:tblPr/>
              <a:tblGrid>
                <a:gridCol w="928593">
                  <a:extLst>
                    <a:ext uri="{9D8B030D-6E8A-4147-A177-3AD203B41FA5}">
                      <a16:colId xmlns:a16="http://schemas.microsoft.com/office/drawing/2014/main" xmlns="" val="165279744"/>
                    </a:ext>
                  </a:extLst>
                </a:gridCol>
                <a:gridCol w="1705364">
                  <a:extLst>
                    <a:ext uri="{9D8B030D-6E8A-4147-A177-3AD203B41FA5}">
                      <a16:colId xmlns:a16="http://schemas.microsoft.com/office/drawing/2014/main" xmlns="" val="2799550200"/>
                    </a:ext>
                  </a:extLst>
                </a:gridCol>
                <a:gridCol w="1578895">
                  <a:extLst>
                    <a:ext uri="{9D8B030D-6E8A-4147-A177-3AD203B41FA5}">
                      <a16:colId xmlns:a16="http://schemas.microsoft.com/office/drawing/2014/main" xmlns="" val="1313378821"/>
                    </a:ext>
                  </a:extLst>
                </a:gridCol>
                <a:gridCol w="4053141">
                  <a:extLst>
                    <a:ext uri="{9D8B030D-6E8A-4147-A177-3AD203B41FA5}">
                      <a16:colId xmlns:a16="http://schemas.microsoft.com/office/drawing/2014/main" xmlns="" val="181622682"/>
                    </a:ext>
                  </a:extLst>
                </a:gridCol>
                <a:gridCol w="1607777">
                  <a:extLst>
                    <a:ext uri="{9D8B030D-6E8A-4147-A177-3AD203B41FA5}">
                      <a16:colId xmlns:a16="http://schemas.microsoft.com/office/drawing/2014/main" xmlns="" val="3110694771"/>
                    </a:ext>
                  </a:extLst>
                </a:gridCol>
                <a:gridCol w="1170592">
                  <a:extLst>
                    <a:ext uri="{9D8B030D-6E8A-4147-A177-3AD203B41FA5}">
                      <a16:colId xmlns:a16="http://schemas.microsoft.com/office/drawing/2014/main" xmlns="" val="3616521737"/>
                    </a:ext>
                  </a:extLst>
                </a:gridCol>
              </a:tblGrid>
              <a:tr h="438762">
                <a:tc>
                  <a:txBody>
                    <a:bodyPr/>
                    <a:lstStyle/>
                    <a:p>
                      <a:pPr algn="l" fontAlgn="t"/>
                      <a:r>
                        <a:rPr lang="en-ZA" sz="1100" b="0" i="0" u="none" strike="noStrike" dirty="0">
                          <a:solidFill>
                            <a:srgbClr val="000000"/>
                          </a:solidFill>
                          <a:effectLst/>
                          <a:latin typeface="+mn-lt"/>
                          <a:cs typeface="Calibri" panose="020F0502020204030204" pitchFamily="34" charset="0"/>
                        </a:rPr>
                        <a:t>LIM354</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cs typeface="Calibri" panose="020F0502020204030204" pitchFamily="34" charset="0"/>
                        </a:rPr>
                        <a:t>Polokwane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cs typeface="Calibri" panose="020F0502020204030204" pitchFamily="34" charset="0"/>
                        </a:rPr>
                        <a:t>Capricon</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cs typeface="Calibri" panose="020F0502020204030204" pitchFamily="34" charset="0"/>
                        </a:rPr>
                        <a:t>Construction National Softball Stadium and Moletjie Soccer Pitch (3 Year Project)</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0000"/>
                          </a:highlight>
                          <a:latin typeface="+mn-lt"/>
                          <a:cs typeface="Calibri" panose="020F0502020204030204" pitchFamily="34" charset="0"/>
                        </a:rPr>
                        <a:t>R30 000 000,00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FF0000"/>
                          </a:solidFill>
                          <a:effectLst/>
                          <a:highlight>
                            <a:srgbClr val="FF0000"/>
                          </a:highlight>
                          <a:latin typeface="+mn-lt"/>
                          <a:cs typeface="Calibri" panose="020F0502020204030204" pitchFamily="34" charset="0"/>
                        </a:rPr>
                        <a:t> </a:t>
                      </a:r>
                      <a:r>
                        <a:rPr lang="en-ZA" sz="1100" b="0" i="0" u="none" strike="noStrike" dirty="0">
                          <a:solidFill>
                            <a:schemeClr val="tx1"/>
                          </a:solidFill>
                          <a:effectLst/>
                          <a:highlight>
                            <a:srgbClr val="FF0000"/>
                          </a:highlight>
                          <a:latin typeface="+mn-lt"/>
                          <a:cs typeface="Calibri" panose="020F0502020204030204" pitchFamily="34" charset="0"/>
                        </a:rPr>
                        <a:t>multi year</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3940581"/>
                  </a:ext>
                </a:extLst>
              </a:tr>
              <a:tr h="406302">
                <a:tc>
                  <a:txBody>
                    <a:bodyPr/>
                    <a:lstStyle/>
                    <a:p>
                      <a:pPr algn="l" fontAlgn="t"/>
                      <a:r>
                        <a:rPr lang="en-ZA" sz="1100" b="0" i="0" u="none" strike="noStrike" dirty="0">
                          <a:solidFill>
                            <a:srgbClr val="000000"/>
                          </a:solidFill>
                          <a:effectLst/>
                          <a:latin typeface="+mn-lt"/>
                          <a:cs typeface="Calibri" panose="020F0502020204030204" pitchFamily="34" charset="0"/>
                        </a:rPr>
                        <a:t>MP307</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Govan Mbeki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Gert Sibande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Upgrading of Lebohang stadium in Leandra</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R11 000 000,00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cs typeface="Calibri" panose="020F0502020204030204" pitchFamily="34" charset="0"/>
                        </a:rPr>
                        <a:t>Complete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92053642"/>
                  </a:ext>
                </a:extLst>
              </a:tr>
              <a:tr h="406302">
                <a:tc>
                  <a:txBody>
                    <a:bodyPr/>
                    <a:lstStyle/>
                    <a:p>
                      <a:pPr algn="l" fontAlgn="t"/>
                      <a:r>
                        <a:rPr lang="en-ZA" sz="1100" b="0" i="0" u="none" strike="noStrike" dirty="0">
                          <a:solidFill>
                            <a:srgbClr val="000000"/>
                          </a:solidFill>
                          <a:effectLst/>
                          <a:latin typeface="+mn-lt"/>
                          <a:cs typeface="Calibri" panose="020F0502020204030204" pitchFamily="34" charset="0"/>
                        </a:rPr>
                        <a:t>MP314</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Emakhazeni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Nkangala</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Upgrading of Siyathuthuka Stadium</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R11 000 000,00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cs typeface="Calibri" panose="020F0502020204030204" pitchFamily="34" charset="0"/>
                        </a:rPr>
                        <a:t>Complete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91549301"/>
                  </a:ext>
                </a:extLst>
              </a:tr>
              <a:tr h="406302">
                <a:tc>
                  <a:txBody>
                    <a:bodyPr/>
                    <a:lstStyle/>
                    <a:p>
                      <a:pPr algn="l" fontAlgn="t"/>
                      <a:r>
                        <a:rPr lang="en-ZA" sz="1100" b="0" i="0" u="none" strike="noStrike" dirty="0">
                          <a:solidFill>
                            <a:srgbClr val="000000"/>
                          </a:solidFill>
                          <a:effectLst/>
                          <a:latin typeface="+mn-lt"/>
                          <a:cs typeface="Calibri" panose="020F0502020204030204" pitchFamily="34" charset="0"/>
                        </a:rPr>
                        <a:t>NC073</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Emthanjeni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Pixley Ka Seme </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cs typeface="Calibri" panose="020F0502020204030204" pitchFamily="34" charset="0"/>
                        </a:rPr>
                        <a:t>Upgrading of Khwezi Sport Grounds</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R11 941 000,00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Complete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96225351"/>
                  </a:ext>
                </a:extLst>
              </a:tr>
              <a:tr h="406302">
                <a:tc>
                  <a:txBody>
                    <a:bodyPr/>
                    <a:lstStyle/>
                    <a:p>
                      <a:pPr algn="l" fontAlgn="t"/>
                      <a:r>
                        <a:rPr lang="en-ZA" sz="1100" b="0" i="0" u="none" strike="noStrike" dirty="0">
                          <a:solidFill>
                            <a:srgbClr val="000000"/>
                          </a:solidFill>
                          <a:effectLst/>
                          <a:latin typeface="+mn-lt"/>
                          <a:cs typeface="Calibri" panose="020F0502020204030204" pitchFamily="34" charset="0"/>
                        </a:rPr>
                        <a:t>NC087</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Dawid Kruiper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ZF Mgcawu</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cs typeface="Calibri" panose="020F0502020204030204" pitchFamily="34" charset="0"/>
                        </a:rPr>
                        <a:t>The development of sports ground in Rosedale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R9 000 000,00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Complete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7065334"/>
                  </a:ext>
                </a:extLst>
              </a:tr>
              <a:tr h="608303">
                <a:tc>
                  <a:txBody>
                    <a:bodyPr/>
                    <a:lstStyle/>
                    <a:p>
                      <a:pPr algn="l" fontAlgn="t"/>
                      <a:r>
                        <a:rPr lang="en-ZA" sz="1100" b="0" i="0" u="none" strike="noStrike" dirty="0">
                          <a:solidFill>
                            <a:srgbClr val="000000"/>
                          </a:solidFill>
                          <a:effectLst/>
                          <a:latin typeface="+mn-lt"/>
                          <a:cs typeface="Calibri" panose="020F0502020204030204" pitchFamily="34" charset="0"/>
                        </a:rPr>
                        <a:t>NC093</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FF00"/>
                          </a:highlight>
                          <a:latin typeface="+mn-lt"/>
                          <a:cs typeface="Calibri" panose="020F0502020204030204" pitchFamily="34" charset="0"/>
                        </a:rPr>
                        <a:t>Magareng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FF00"/>
                          </a:highlight>
                          <a:latin typeface="+mn-lt"/>
                          <a:cs typeface="Calibri" panose="020F0502020204030204" pitchFamily="34" charset="0"/>
                        </a:rPr>
                        <a:t>Francis Baard</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FF00"/>
                          </a:highlight>
                          <a:latin typeface="+mn-lt"/>
                          <a:cs typeface="Calibri" panose="020F0502020204030204" pitchFamily="34" charset="0"/>
                        </a:rPr>
                        <a:t>Upgrading of Ikhutseng stadium</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FF00"/>
                          </a:highlight>
                          <a:latin typeface="+mn-lt"/>
                          <a:cs typeface="Calibri" panose="020F0502020204030204" pitchFamily="34" charset="0"/>
                        </a:rPr>
                        <a:t>R8 000 000,00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FF00"/>
                          </a:highlight>
                          <a:latin typeface="+mn-lt"/>
                          <a:cs typeface="Calibri" panose="020F0502020204030204" pitchFamily="34" charset="0"/>
                        </a:rPr>
                        <a:t>Complete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37292708"/>
                  </a:ext>
                </a:extLst>
              </a:tr>
              <a:tr h="438762">
                <a:tc>
                  <a:txBody>
                    <a:bodyPr/>
                    <a:lstStyle/>
                    <a:p>
                      <a:pPr algn="l" fontAlgn="t"/>
                      <a:r>
                        <a:rPr lang="en-ZA" sz="1100" b="0" i="0" u="none" strike="noStrike" dirty="0">
                          <a:solidFill>
                            <a:schemeClr val="tx1"/>
                          </a:solidFill>
                          <a:effectLst/>
                          <a:latin typeface="+mn-lt"/>
                          <a:cs typeface="Calibri" panose="020F0502020204030204" pitchFamily="34" charset="0"/>
                        </a:rPr>
                        <a:t>NW383</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FF00"/>
                          </a:highlight>
                          <a:latin typeface="+mn-lt"/>
                          <a:cs typeface="Calibri" panose="020F0502020204030204" pitchFamily="34" charset="0"/>
                        </a:rPr>
                        <a:t>Mafikeng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FF00"/>
                          </a:highlight>
                          <a:latin typeface="+mn-lt"/>
                          <a:cs typeface="Calibri" panose="020F0502020204030204" pitchFamily="34" charset="0"/>
                        </a:rPr>
                        <a:t>Ngaka Modiri Molema</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FF00"/>
                          </a:highlight>
                          <a:latin typeface="+mn-lt"/>
                          <a:cs typeface="Calibri" panose="020F0502020204030204" pitchFamily="34" charset="0"/>
                        </a:rPr>
                        <a:t>Upgrading of Mahikeng Tennis Precinct into National Tennis Precinct  (3 Year Project) </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chemeClr val="tx1"/>
                          </a:solidFill>
                          <a:effectLst/>
                          <a:highlight>
                            <a:srgbClr val="FFFF00"/>
                          </a:highlight>
                          <a:latin typeface="+mn-lt"/>
                          <a:cs typeface="Calibri" panose="020F0502020204030204" pitchFamily="34" charset="0"/>
                        </a:rPr>
                        <a:t>R20 000 000,00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FF00"/>
                          </a:highlight>
                          <a:latin typeface="+mn-lt"/>
                          <a:cs typeface="Calibri" panose="020F0502020204030204" pitchFamily="34" charset="0"/>
                        </a:rPr>
                        <a:t>P</a:t>
                      </a:r>
                      <a:r>
                        <a:rPr lang="en-ZA" sz="1100" b="0" i="0" u="none" strike="noStrike" dirty="0">
                          <a:solidFill>
                            <a:schemeClr val="tx1"/>
                          </a:solidFill>
                          <a:effectLst/>
                          <a:highlight>
                            <a:srgbClr val="FFFF00"/>
                          </a:highlight>
                          <a:latin typeface="+mn-lt"/>
                          <a:cs typeface="Calibri" panose="020F0502020204030204" pitchFamily="34" charset="0"/>
                        </a:rPr>
                        <a:t>hase 1 and 2 complete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35497199"/>
                  </a:ext>
                </a:extLst>
              </a:tr>
              <a:tr h="608303">
                <a:tc>
                  <a:txBody>
                    <a:bodyPr/>
                    <a:lstStyle/>
                    <a:p>
                      <a:pPr algn="l" fontAlgn="t"/>
                      <a:r>
                        <a:rPr lang="en-ZA" sz="1100" b="0" i="0" u="none" strike="noStrike" dirty="0">
                          <a:solidFill>
                            <a:schemeClr val="tx1"/>
                          </a:solidFill>
                          <a:effectLst/>
                          <a:latin typeface="+mn-lt"/>
                          <a:cs typeface="Calibri" panose="020F0502020204030204" pitchFamily="34" charset="0"/>
                        </a:rPr>
                        <a:t>NW397</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cs typeface="Calibri" panose="020F0502020204030204" pitchFamily="34" charset="0"/>
                        </a:rPr>
                        <a:t>Kagisano Molopo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cs typeface="Calibri" panose="020F0502020204030204" pitchFamily="34" charset="0"/>
                        </a:rPr>
                        <a:t>Dr. Ruth Segomotsi Mompati</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cs typeface="Calibri" panose="020F0502020204030204" pitchFamily="34" charset="0"/>
                        </a:rPr>
                        <a:t>Construction of Peterplessis sports facilities</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chemeClr val="tx1"/>
                          </a:solidFill>
                          <a:effectLst/>
                          <a:highlight>
                            <a:srgbClr val="FF0000"/>
                          </a:highlight>
                          <a:latin typeface="+mn-lt"/>
                          <a:cs typeface="Calibri" panose="020F0502020204030204" pitchFamily="34" charset="0"/>
                        </a:rPr>
                        <a:t>R9 500 000,00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cs typeface="Calibri" panose="020F0502020204030204" pitchFamily="34" charset="0"/>
                        </a:rPr>
                        <a:t>50% complete</a:t>
                      </a:r>
                      <a:endParaRPr lang="en-ZA" sz="1100" b="0" i="0" u="none" strike="noStrike" dirty="0">
                        <a:solidFill>
                          <a:schemeClr val="tx1"/>
                        </a:solidFill>
                        <a:effectLst/>
                        <a:highlight>
                          <a:srgbClr val="FF0000"/>
                        </a:highlight>
                        <a:latin typeface="+mn-lt"/>
                        <a:cs typeface="Calibri" panose="020F0502020204030204" pitchFamily="34" charset="0"/>
                      </a:endParaRP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74747354"/>
                  </a:ext>
                </a:extLst>
              </a:tr>
              <a:tr h="406302">
                <a:tc>
                  <a:txBody>
                    <a:bodyPr/>
                    <a:lstStyle/>
                    <a:p>
                      <a:pPr algn="l" fontAlgn="t"/>
                      <a:r>
                        <a:rPr lang="en-ZA" sz="1100" b="0" i="0" u="none" strike="noStrike" dirty="0">
                          <a:solidFill>
                            <a:srgbClr val="000000"/>
                          </a:solidFill>
                          <a:effectLst/>
                          <a:latin typeface="+mn-lt"/>
                          <a:cs typeface="Calibri" panose="020F0502020204030204" pitchFamily="34" charset="0"/>
                        </a:rPr>
                        <a:t>NW405</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JB Marks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Dr. Kenneth Kaunda</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cs typeface="Calibri" panose="020F0502020204030204" pitchFamily="34" charset="0"/>
                        </a:rPr>
                        <a:t>Upgrading of Ikageng sports facility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R12 000 000,00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cs typeface="Calibri" panose="020F0502020204030204" pitchFamily="34" charset="0"/>
                        </a:rPr>
                        <a:t>Complete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91127"/>
                  </a:ext>
                </a:extLst>
              </a:tr>
              <a:tr h="406302">
                <a:tc>
                  <a:txBody>
                    <a:bodyPr/>
                    <a:lstStyle/>
                    <a:p>
                      <a:pPr algn="l" fontAlgn="t"/>
                      <a:r>
                        <a:rPr lang="en-ZA" sz="1100" b="0" i="0" u="none" strike="noStrike" dirty="0">
                          <a:solidFill>
                            <a:srgbClr val="000000"/>
                          </a:solidFill>
                          <a:effectLst/>
                          <a:latin typeface="+mn-lt"/>
                          <a:cs typeface="Calibri" panose="020F0502020204030204" pitchFamily="34" charset="0"/>
                        </a:rPr>
                        <a:t>WC032</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Overstrand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cs typeface="Calibri" panose="020F0502020204030204" pitchFamily="34" charset="0"/>
                        </a:rPr>
                        <a:t>Overberg</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cs typeface="Calibri" panose="020F0502020204030204" pitchFamily="34" charset="0"/>
                        </a:rPr>
                        <a:t>Upgrading of the Hawston Sport Ground in Overstrand</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cs typeface="Calibri" panose="020F0502020204030204" pitchFamily="34" charset="0"/>
                        </a:rPr>
                        <a:t>R10 000 000,00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cs typeface="Calibri" panose="020F0502020204030204" pitchFamily="34" charset="0"/>
                        </a:rPr>
                        <a:t>Complete</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63124138"/>
                  </a:ext>
                </a:extLst>
              </a:tr>
              <a:tr h="406302">
                <a:tc>
                  <a:txBody>
                    <a:bodyPr/>
                    <a:lstStyle/>
                    <a:p>
                      <a:pPr algn="l" fontAlgn="t"/>
                      <a:r>
                        <a:rPr lang="en-ZA" sz="1100" b="0" i="0" u="none" strike="noStrike" dirty="0">
                          <a:solidFill>
                            <a:srgbClr val="000000"/>
                          </a:solidFill>
                          <a:effectLst/>
                          <a:latin typeface="+mn-lt"/>
                          <a:cs typeface="Calibri" panose="020F0502020204030204" pitchFamily="34" charset="0"/>
                        </a:rPr>
                        <a:t>WC052</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cs typeface="Calibri" panose="020F0502020204030204" pitchFamily="34" charset="0"/>
                        </a:rPr>
                        <a:t>Prince Albert Local Municipality</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cs typeface="Calibri" panose="020F0502020204030204" pitchFamily="34" charset="0"/>
                        </a:rPr>
                        <a:t>Central Karoo</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cs typeface="Calibri" panose="020F0502020204030204" pitchFamily="34" charset="0"/>
                        </a:rPr>
                        <a:t>Construction of sport fields and sport facilities for town of Prince Albert (phase 1)</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0000"/>
                          </a:highlight>
                          <a:latin typeface="+mn-lt"/>
                          <a:cs typeface="Calibri" panose="020F0502020204030204" pitchFamily="34" charset="0"/>
                        </a:rPr>
                        <a:t>R11 000 000,00</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FF0000"/>
                          </a:solidFill>
                          <a:effectLst/>
                          <a:highlight>
                            <a:srgbClr val="FF0000"/>
                          </a:highlight>
                          <a:latin typeface="+mn-lt"/>
                          <a:cs typeface="Calibri" panose="020F0502020204030204" pitchFamily="34" charset="0"/>
                        </a:rPr>
                        <a:t> </a:t>
                      </a:r>
                      <a:r>
                        <a:rPr lang="en-ZA" sz="1100" b="0" i="0" u="none" strike="noStrike" dirty="0">
                          <a:solidFill>
                            <a:schemeClr val="tx1"/>
                          </a:solidFill>
                          <a:effectLst/>
                          <a:highlight>
                            <a:srgbClr val="FF0000"/>
                          </a:highlight>
                          <a:latin typeface="+mn-lt"/>
                          <a:cs typeface="Calibri" panose="020F0502020204030204" pitchFamily="34" charset="0"/>
                        </a:rPr>
                        <a:t>Funds were returned </a:t>
                      </a:r>
                    </a:p>
                  </a:txBody>
                  <a:tcPr marL="1908" marR="1908" marT="19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96071895"/>
                  </a:ext>
                </a:extLst>
              </a:tr>
            </a:tbl>
          </a:graphicData>
        </a:graphic>
      </p:graphicFrame>
    </p:spTree>
    <p:extLst>
      <p:ext uri="{BB962C8B-B14F-4D97-AF65-F5344CB8AC3E}">
        <p14:creationId xmlns:p14="http://schemas.microsoft.com/office/powerpoint/2010/main" xmlns="" val="1023328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78915E4-7AA0-43D9-B151-FF17C0CF44C8}"/>
              </a:ext>
            </a:extLst>
          </p:cNvPr>
          <p:cNvSpPr txBox="1"/>
          <p:nvPr/>
        </p:nvSpPr>
        <p:spPr>
          <a:xfrm>
            <a:off x="1618359" y="1"/>
            <a:ext cx="8451056" cy="507831"/>
          </a:xfrm>
          <a:prstGeom prst="rect">
            <a:avLst/>
          </a:prstGeom>
          <a:noFill/>
        </p:spPr>
        <p:txBody>
          <a:bodyPr wrap="square" rtlCol="0">
            <a:spAutoFit/>
          </a:bodyPr>
          <a:lstStyle/>
          <a:p>
            <a:pPr defTabSz="342900"/>
            <a:r>
              <a:rPr lang="en-US" sz="2400" b="1" dirty="0">
                <a:solidFill>
                  <a:srgbClr val="F5981B"/>
                </a:solidFill>
                <a:latin typeface="Arial"/>
                <a:cs typeface="Arial"/>
                <a:sym typeface="Arial"/>
              </a:rPr>
              <a:t>PROGRESS ACHIEVED SINCE 2016/17 </a:t>
            </a:r>
            <a:r>
              <a:rPr lang="en-US" sz="2700" b="1" dirty="0">
                <a:solidFill>
                  <a:srgbClr val="F5981B"/>
                </a:solidFill>
                <a:latin typeface="Arial"/>
                <a:cs typeface="Arial"/>
                <a:sym typeface="Arial"/>
              </a:rPr>
              <a:t>  </a:t>
            </a:r>
            <a:endParaRPr lang="en-ZA" sz="2700" b="1" dirty="0">
              <a:solidFill>
                <a:srgbClr val="F5981B"/>
              </a:solidFill>
              <a:latin typeface="Arial"/>
              <a:cs typeface="Arial"/>
              <a:sym typeface="Arial"/>
            </a:endParaRPr>
          </a:p>
        </p:txBody>
      </p:sp>
      <p:sp>
        <p:nvSpPr>
          <p:cNvPr id="6" name="TextBox 5">
            <a:extLst>
              <a:ext uri="{FF2B5EF4-FFF2-40B4-BE49-F238E27FC236}">
                <a16:creationId xmlns:a16="http://schemas.microsoft.com/office/drawing/2014/main" xmlns="" id="{9B749659-9292-4CE9-9E21-20920308AA6E}"/>
              </a:ext>
            </a:extLst>
          </p:cNvPr>
          <p:cNvSpPr txBox="1"/>
          <p:nvPr/>
        </p:nvSpPr>
        <p:spPr>
          <a:xfrm>
            <a:off x="1674020" y="721026"/>
            <a:ext cx="8786813" cy="5456558"/>
          </a:xfrm>
          <a:prstGeom prst="rect">
            <a:avLst/>
          </a:prstGeom>
          <a:noFill/>
        </p:spPr>
        <p:txBody>
          <a:bodyPr wrap="square">
            <a:spAutoFit/>
          </a:bodyPr>
          <a:lstStyle/>
          <a:p>
            <a:pPr defTabSz="685800">
              <a:lnSpc>
                <a:spcPct val="90000"/>
              </a:lnSpc>
              <a:spcBef>
                <a:spcPts val="750"/>
              </a:spcBef>
              <a:defRPr/>
            </a:pPr>
            <a:r>
              <a:rPr lang="en-ZA" sz="1575" dirty="0">
                <a:solidFill>
                  <a:prstClr val="black"/>
                </a:solidFill>
                <a:latin typeface="Arial" panose="020B0604020202020204" pitchFamily="34" charset="0"/>
                <a:ea typeface="Times New Roman" panose="02020603050405020304" pitchFamily="18" charset="0"/>
                <a:cs typeface="Arial" panose="020B0604020202020204" pitchFamily="34" charset="0"/>
                <a:sym typeface="Arial"/>
              </a:rPr>
              <a:t>Since inception of the ring-fencing intervention, DSAC has so far made the following allocations:</a:t>
            </a:r>
          </a:p>
          <a:p>
            <a:pPr algn="just" defTabSz="685800">
              <a:lnSpc>
                <a:spcPct val="90000"/>
              </a:lnSpc>
              <a:spcBef>
                <a:spcPts val="750"/>
              </a:spcBef>
              <a:defRPr/>
            </a:pPr>
            <a:r>
              <a:rPr lang="en-ZA" sz="1575" b="1" dirty="0">
                <a:solidFill>
                  <a:prstClr val="black"/>
                </a:solidFill>
                <a:latin typeface="Arial" panose="020B0604020202020204" pitchFamily="34" charset="0"/>
                <a:cs typeface="Arial" panose="020B0604020202020204" pitchFamily="34" charset="0"/>
                <a:sym typeface="Arial"/>
              </a:rPr>
              <a:t>ALLOCATION OF THE RINGFENCED SPORT INFRASTRUCTURE GRANT</a:t>
            </a:r>
            <a:r>
              <a:rPr lang="en-ZA" sz="1575" dirty="0">
                <a:solidFill>
                  <a:prstClr val="black"/>
                </a:solidFill>
                <a:latin typeface="Arial" panose="020B0604020202020204" pitchFamily="34" charset="0"/>
                <a:cs typeface="Arial" panose="020B0604020202020204" pitchFamily="34" charset="0"/>
                <a:sym typeface="Arial"/>
              </a:rPr>
              <a:t> </a:t>
            </a:r>
          </a:p>
          <a:p>
            <a:pPr marL="171450" indent="-171450" algn="just" defTabSz="685800">
              <a:lnSpc>
                <a:spcPct val="90000"/>
              </a:lnSpc>
              <a:spcBef>
                <a:spcPts val="750"/>
              </a:spcBef>
              <a:buFont typeface="Arial" panose="020B0604020202020204" pitchFamily="34" charset="0"/>
              <a:buChar char="•"/>
              <a:defRPr/>
            </a:pPr>
            <a:r>
              <a:rPr lang="en-ZA" sz="1575" dirty="0">
                <a:solidFill>
                  <a:prstClr val="black"/>
                </a:solidFill>
                <a:latin typeface="Arial" panose="020B0604020202020204" pitchFamily="34" charset="0"/>
                <a:cs typeface="Arial" panose="020B0604020202020204" pitchFamily="34" charset="0"/>
                <a:sym typeface="Arial"/>
              </a:rPr>
              <a:t>2016/17 – 30 municipalities = </a:t>
            </a:r>
            <a:r>
              <a:rPr lang="en-ZA" sz="1575" b="1" dirty="0">
                <a:solidFill>
                  <a:prstClr val="black"/>
                </a:solidFill>
                <a:latin typeface="Arial" panose="020B0604020202020204" pitchFamily="34" charset="0"/>
                <a:cs typeface="Arial" panose="020B0604020202020204" pitchFamily="34" charset="0"/>
                <a:sym typeface="Arial"/>
              </a:rPr>
              <a:t>R 300 000 000</a:t>
            </a:r>
          </a:p>
          <a:p>
            <a:pPr marL="171450" indent="-171450" algn="just" defTabSz="685800">
              <a:lnSpc>
                <a:spcPct val="90000"/>
              </a:lnSpc>
              <a:spcBef>
                <a:spcPts val="750"/>
              </a:spcBef>
              <a:buFont typeface="Arial" panose="020B0604020202020204" pitchFamily="34" charset="0"/>
              <a:buChar char="•"/>
              <a:defRPr/>
            </a:pPr>
            <a:r>
              <a:rPr lang="en-ZA" sz="1575" dirty="0">
                <a:solidFill>
                  <a:prstClr val="black"/>
                </a:solidFill>
                <a:latin typeface="Arial" panose="020B0604020202020204" pitchFamily="34" charset="0"/>
                <a:cs typeface="Arial" panose="020B0604020202020204" pitchFamily="34" charset="0"/>
                <a:sym typeface="Arial"/>
              </a:rPr>
              <a:t>2017/18 – 34 municipalities =  </a:t>
            </a:r>
            <a:r>
              <a:rPr lang="en-ZA" sz="1575" b="1" dirty="0">
                <a:solidFill>
                  <a:prstClr val="black"/>
                </a:solidFill>
                <a:latin typeface="Arial" panose="020B0604020202020204" pitchFamily="34" charset="0"/>
                <a:cs typeface="Arial" panose="020B0604020202020204" pitchFamily="34" charset="0"/>
                <a:sym typeface="Arial"/>
              </a:rPr>
              <a:t>R300 000 000</a:t>
            </a:r>
          </a:p>
          <a:p>
            <a:pPr marL="171450" indent="-171450" algn="just" defTabSz="685800">
              <a:lnSpc>
                <a:spcPct val="90000"/>
              </a:lnSpc>
              <a:spcBef>
                <a:spcPts val="750"/>
              </a:spcBef>
              <a:buFont typeface="Arial" panose="020B0604020202020204" pitchFamily="34" charset="0"/>
              <a:buChar char="•"/>
              <a:defRPr/>
            </a:pPr>
            <a:r>
              <a:rPr lang="en-ZA" sz="1575" dirty="0">
                <a:solidFill>
                  <a:prstClr val="black"/>
                </a:solidFill>
                <a:latin typeface="Arial" panose="020B0604020202020204" pitchFamily="34" charset="0"/>
                <a:cs typeface="Arial" panose="020B0604020202020204" pitchFamily="34" charset="0"/>
                <a:sym typeface="Arial"/>
              </a:rPr>
              <a:t>2018/19 – 30 municipalities (2 repeats: Gamagara and Lekwa) = </a:t>
            </a:r>
            <a:r>
              <a:rPr lang="en-ZA" sz="1575" b="1" dirty="0">
                <a:solidFill>
                  <a:prstClr val="black"/>
                </a:solidFill>
                <a:latin typeface="Arial" panose="020B0604020202020204" pitchFamily="34" charset="0"/>
                <a:cs typeface="Arial" panose="020B0604020202020204" pitchFamily="34" charset="0"/>
                <a:sym typeface="Arial"/>
              </a:rPr>
              <a:t>R 273 000 000</a:t>
            </a:r>
          </a:p>
          <a:p>
            <a:pPr marL="171450" indent="-171450" algn="just" defTabSz="685800">
              <a:lnSpc>
                <a:spcPct val="90000"/>
              </a:lnSpc>
              <a:spcBef>
                <a:spcPts val="750"/>
              </a:spcBef>
              <a:buFont typeface="Arial" panose="020B0604020202020204" pitchFamily="34" charset="0"/>
              <a:buChar char="•"/>
              <a:defRPr/>
            </a:pPr>
            <a:r>
              <a:rPr lang="en-ZA" sz="1575" dirty="0">
                <a:solidFill>
                  <a:prstClr val="black"/>
                </a:solidFill>
                <a:latin typeface="Arial" panose="020B0604020202020204" pitchFamily="34" charset="0"/>
                <a:cs typeface="Arial" panose="020B0604020202020204" pitchFamily="34" charset="0"/>
                <a:sym typeface="Arial"/>
              </a:rPr>
              <a:t>2019/20 – 22 municipalities (1 repeat: Kamiesberg returned) = </a:t>
            </a:r>
            <a:r>
              <a:rPr lang="en-ZA" sz="1575" b="1" dirty="0">
                <a:solidFill>
                  <a:prstClr val="black"/>
                </a:solidFill>
                <a:latin typeface="Arial" panose="020B0604020202020204" pitchFamily="34" charset="0"/>
                <a:cs typeface="Arial" panose="020B0604020202020204" pitchFamily="34" charset="0"/>
                <a:sym typeface="Arial"/>
              </a:rPr>
              <a:t>R266 000 000</a:t>
            </a:r>
          </a:p>
          <a:p>
            <a:pPr marL="171450" indent="-171450" algn="just" defTabSz="685800">
              <a:lnSpc>
                <a:spcPct val="90000"/>
              </a:lnSpc>
              <a:spcBef>
                <a:spcPts val="750"/>
              </a:spcBef>
              <a:buFont typeface="Arial" panose="020B0604020202020204" pitchFamily="34" charset="0"/>
              <a:buChar char="•"/>
              <a:defRPr/>
            </a:pPr>
            <a:r>
              <a:rPr lang="en-ZA" sz="1575" dirty="0">
                <a:solidFill>
                  <a:prstClr val="black"/>
                </a:solidFill>
                <a:latin typeface="Arial" panose="020B0604020202020204" pitchFamily="34" charset="0"/>
                <a:cs typeface="Arial" panose="020B0604020202020204" pitchFamily="34" charset="0"/>
                <a:sym typeface="Arial"/>
              </a:rPr>
              <a:t>2020/21 – 23 municipalities (3 repeats: Masilonyana, Polokwane &amp; Mahikeng)= </a:t>
            </a:r>
            <a:r>
              <a:rPr lang="en-ZA" sz="1575" b="1" dirty="0">
                <a:solidFill>
                  <a:prstClr val="black"/>
                </a:solidFill>
                <a:latin typeface="Arial" panose="020B0604020202020204" pitchFamily="34" charset="0"/>
                <a:cs typeface="Arial" panose="020B0604020202020204" pitchFamily="34" charset="0"/>
                <a:sym typeface="Arial"/>
              </a:rPr>
              <a:t>R 255 000 000</a:t>
            </a:r>
          </a:p>
          <a:p>
            <a:pPr marL="171450" indent="-171450" algn="just" defTabSz="685800">
              <a:lnSpc>
                <a:spcPct val="90000"/>
              </a:lnSpc>
              <a:spcBef>
                <a:spcPts val="750"/>
              </a:spcBef>
              <a:buFont typeface="Arial" panose="020B0604020202020204" pitchFamily="34" charset="0"/>
              <a:buChar char="•"/>
              <a:defRPr/>
            </a:pPr>
            <a:r>
              <a:rPr lang="en-ZA" sz="1575" dirty="0">
                <a:solidFill>
                  <a:prstClr val="black"/>
                </a:solidFill>
                <a:latin typeface="Arial" panose="020B0604020202020204" pitchFamily="34" charset="0"/>
                <a:cs typeface="Arial" panose="020B0604020202020204" pitchFamily="34" charset="0"/>
                <a:sym typeface="Arial"/>
              </a:rPr>
              <a:t>2021/22 – 29 municipalities (2 repeats: Polokwane and Mahikeng)</a:t>
            </a:r>
            <a:r>
              <a:rPr lang="en-ZA" sz="1575" b="1" dirty="0">
                <a:solidFill>
                  <a:prstClr val="black"/>
                </a:solidFill>
                <a:latin typeface="Arial" panose="020B0604020202020204" pitchFamily="34" charset="0"/>
                <a:cs typeface="Arial" panose="020B0604020202020204" pitchFamily="34" charset="0"/>
                <a:sym typeface="Arial"/>
              </a:rPr>
              <a:t> = R255 000 000</a:t>
            </a:r>
          </a:p>
          <a:p>
            <a:pPr marL="171450" indent="-171450" algn="just" defTabSz="685800">
              <a:lnSpc>
                <a:spcPct val="90000"/>
              </a:lnSpc>
              <a:spcBef>
                <a:spcPts val="750"/>
              </a:spcBef>
              <a:buFont typeface="Arial" panose="020B0604020202020204" pitchFamily="34" charset="0"/>
              <a:buChar char="•"/>
              <a:defRPr/>
            </a:pPr>
            <a:r>
              <a:rPr lang="en-ZA" sz="1575" dirty="0">
                <a:solidFill>
                  <a:prstClr val="black"/>
                </a:solidFill>
                <a:latin typeface="Arial" panose="020B0604020202020204" pitchFamily="34" charset="0"/>
                <a:cs typeface="Arial" panose="020B0604020202020204" pitchFamily="34" charset="0"/>
                <a:sym typeface="Arial"/>
              </a:rPr>
              <a:t>2022/23 – 27 municipalities (9 repeats: Emthanjeni, Mahikeng, Magareng, Umsobomvu, Tokologo, Masilonyane, Mantsopa and Emalahleni) = </a:t>
            </a:r>
            <a:r>
              <a:rPr lang="en-ZA" sz="1575" b="1" dirty="0">
                <a:solidFill>
                  <a:prstClr val="black"/>
                </a:solidFill>
                <a:latin typeface="Arial" panose="020B0604020202020204" pitchFamily="34" charset="0"/>
                <a:cs typeface="Arial" panose="020B0604020202020204" pitchFamily="34" charset="0"/>
                <a:sym typeface="Arial"/>
              </a:rPr>
              <a:t>R252 858 000</a:t>
            </a:r>
          </a:p>
          <a:p>
            <a:pPr algn="just" defTabSz="685800">
              <a:lnSpc>
                <a:spcPct val="90000"/>
              </a:lnSpc>
              <a:spcBef>
                <a:spcPts val="750"/>
              </a:spcBef>
              <a:defRPr/>
            </a:pPr>
            <a:r>
              <a:rPr lang="en-ZA" sz="1575" dirty="0">
                <a:solidFill>
                  <a:prstClr val="black"/>
                </a:solidFill>
                <a:latin typeface="Arial" panose="020B0604020202020204" pitchFamily="34" charset="0"/>
                <a:cs typeface="Arial" panose="020B0604020202020204" pitchFamily="34" charset="0"/>
                <a:sym typeface="Arial"/>
              </a:rPr>
              <a:t>NUMBER OF ALLOCATIONS SO FAR = </a:t>
            </a:r>
            <a:r>
              <a:rPr lang="en-ZA" sz="1575" b="1" dirty="0">
                <a:solidFill>
                  <a:prstClr val="black"/>
                </a:solidFill>
                <a:latin typeface="Arial" panose="020B0604020202020204" pitchFamily="34" charset="0"/>
                <a:cs typeface="Arial" panose="020B0604020202020204" pitchFamily="34" charset="0"/>
                <a:sym typeface="Arial"/>
              </a:rPr>
              <a:t> 193 </a:t>
            </a:r>
          </a:p>
          <a:p>
            <a:pPr algn="just" defTabSz="685800">
              <a:lnSpc>
                <a:spcPct val="90000"/>
              </a:lnSpc>
              <a:spcBef>
                <a:spcPts val="750"/>
              </a:spcBef>
              <a:defRPr/>
            </a:pPr>
            <a:r>
              <a:rPr lang="en-ZA" sz="1575" b="1" dirty="0">
                <a:solidFill>
                  <a:prstClr val="black"/>
                </a:solidFill>
                <a:latin typeface="Arial" panose="020B0604020202020204" pitchFamily="34" charset="0"/>
                <a:cs typeface="Arial" panose="020B0604020202020204" pitchFamily="34" charset="0"/>
                <a:sym typeface="Arial"/>
              </a:rPr>
              <a:t>TOTAL AMOUNT ALLOCATED = R 1 901 858 000 (ALMOST R2 BILLION ALLOCATED IN THE PAST 7 YEARS)</a:t>
            </a:r>
          </a:p>
          <a:p>
            <a:pPr defTabSz="685800">
              <a:lnSpc>
                <a:spcPct val="90000"/>
              </a:lnSpc>
              <a:spcBef>
                <a:spcPts val="750"/>
              </a:spcBef>
              <a:defRPr/>
            </a:pPr>
            <a:r>
              <a:rPr lang="en-ZA" sz="1575" dirty="0">
                <a:solidFill>
                  <a:prstClr val="black"/>
                </a:solidFill>
                <a:latin typeface="Arial" panose="020B0604020202020204" pitchFamily="34" charset="0"/>
                <a:ea typeface="Times New Roman" panose="02020603050405020304" pitchFamily="18" charset="0"/>
                <a:cs typeface="Arial" panose="020B0604020202020204" pitchFamily="34" charset="0"/>
                <a:sym typeface="Arial"/>
              </a:rPr>
              <a:t>NUMBER OF BENEFICIARY MUNICIPALITIES = </a:t>
            </a:r>
            <a:r>
              <a:rPr lang="en-ZA" sz="1575" b="1" dirty="0">
                <a:solidFill>
                  <a:prstClr val="black"/>
                </a:solidFill>
                <a:latin typeface="Arial" panose="020B0604020202020204" pitchFamily="34" charset="0"/>
                <a:ea typeface="Times New Roman" panose="02020603050405020304" pitchFamily="18" charset="0"/>
                <a:cs typeface="Arial" panose="020B0604020202020204" pitchFamily="34" charset="0"/>
                <a:sym typeface="Arial"/>
              </a:rPr>
              <a:t>178</a:t>
            </a:r>
          </a:p>
          <a:p>
            <a:pPr algn="just" defTabSz="685800">
              <a:lnSpc>
                <a:spcPct val="90000"/>
              </a:lnSpc>
              <a:spcBef>
                <a:spcPts val="750"/>
              </a:spcBef>
              <a:defRPr/>
            </a:pPr>
            <a:r>
              <a:rPr lang="en-ZA" sz="1575" dirty="0">
                <a:solidFill>
                  <a:prstClr val="black"/>
                </a:solidFill>
                <a:latin typeface="Arial" panose="020B0604020202020204" pitchFamily="34" charset="0"/>
                <a:cs typeface="Arial" panose="020B0604020202020204" pitchFamily="34" charset="0"/>
                <a:sym typeface="Arial"/>
              </a:rPr>
              <a:t>OUTSTANDING MUNICIPALITIES</a:t>
            </a:r>
            <a:r>
              <a:rPr lang="en-ZA" sz="1575" b="1" dirty="0">
                <a:solidFill>
                  <a:prstClr val="black"/>
                </a:solidFill>
                <a:latin typeface="Arial" panose="020B0604020202020204" pitchFamily="34" charset="0"/>
                <a:cs typeface="Arial" panose="020B0604020202020204" pitchFamily="34" charset="0"/>
                <a:sym typeface="Arial"/>
              </a:rPr>
              <a:t>  = 27 </a:t>
            </a:r>
          </a:p>
          <a:p>
            <a:pPr defTabSz="685800">
              <a:lnSpc>
                <a:spcPct val="90000"/>
              </a:lnSpc>
              <a:spcBef>
                <a:spcPts val="750"/>
              </a:spcBef>
              <a:defRPr/>
            </a:pPr>
            <a:endParaRPr lang="en-ZA" sz="1575" b="1" dirty="0">
              <a:solidFill>
                <a:prstClr val="black"/>
              </a:solidFill>
              <a:latin typeface="Arial" panose="020B0604020202020204" pitchFamily="34" charset="0"/>
              <a:ea typeface="Times New Roman" panose="02020603050405020304" pitchFamily="18" charset="0"/>
              <a:cs typeface="Arial" panose="020B0604020202020204" pitchFamily="34" charset="0"/>
              <a:sym typeface="Arial"/>
            </a:endParaRPr>
          </a:p>
          <a:p>
            <a:pPr marL="642938" indent="-128588" algn="just" defTabSz="685800">
              <a:lnSpc>
                <a:spcPct val="107000"/>
              </a:lnSpc>
              <a:spcAft>
                <a:spcPts val="600"/>
              </a:spcAft>
              <a:buFont typeface="Arial" panose="020B0604020202020204" pitchFamily="34" charset="0"/>
              <a:buChar char="•"/>
            </a:pPr>
            <a:endParaRPr lang="en-ZA" sz="825"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Arial"/>
            </a:endParaRPr>
          </a:p>
          <a:p>
            <a:pPr marL="557213" lvl="1" indent="-214313" algn="just" defTabSz="685800">
              <a:lnSpc>
                <a:spcPct val="107000"/>
              </a:lnSpc>
              <a:buFont typeface="Arial" panose="020B0604020202020204" pitchFamily="34" charset="0"/>
              <a:buChar char="•"/>
            </a:pPr>
            <a:endParaRPr lang="en-ZA" sz="1200"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Arial"/>
            </a:endParaRPr>
          </a:p>
          <a:p>
            <a:pPr marL="471488" lvl="1" indent="-128588" algn="just" defTabSz="685800">
              <a:lnSpc>
                <a:spcPct val="107000"/>
              </a:lnSpc>
              <a:buFont typeface="Arial" panose="020B0604020202020204" pitchFamily="34" charset="0"/>
              <a:buChar char="•"/>
            </a:pPr>
            <a:endParaRPr lang="en-ZA" sz="825"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xmlns="" val="121505206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0" y="-81762"/>
            <a:ext cx="8229600" cy="437873"/>
          </a:xfrm>
        </p:spPr>
        <p:txBody>
          <a:bodyPr>
            <a:normAutofit/>
          </a:bodyPr>
          <a:lstStyle/>
          <a:p>
            <a:r>
              <a:rPr lang="en-ZA" sz="2200" dirty="0"/>
              <a:t>SUMMARY OF 2020/21 ALLOCATIONS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1269894442"/>
              </p:ext>
            </p:extLst>
          </p:nvPr>
        </p:nvGraphicFramePr>
        <p:xfrm>
          <a:off x="341905" y="308403"/>
          <a:ext cx="11648663" cy="5252085"/>
        </p:xfrm>
        <a:graphic>
          <a:graphicData uri="http://schemas.openxmlformats.org/drawingml/2006/table">
            <a:tbl>
              <a:tblPr firstRow="1" bandRow="1">
                <a:tableStyleId>{08FB837D-C827-4EFA-A057-4D05807E0F7C}</a:tableStyleId>
              </a:tblPr>
              <a:tblGrid>
                <a:gridCol w="1615212">
                  <a:extLst>
                    <a:ext uri="{9D8B030D-6E8A-4147-A177-3AD203B41FA5}">
                      <a16:colId xmlns:a16="http://schemas.microsoft.com/office/drawing/2014/main" xmlns="" val="411930998"/>
                    </a:ext>
                  </a:extLst>
                </a:gridCol>
                <a:gridCol w="1563907">
                  <a:extLst>
                    <a:ext uri="{9D8B030D-6E8A-4147-A177-3AD203B41FA5}">
                      <a16:colId xmlns:a16="http://schemas.microsoft.com/office/drawing/2014/main" xmlns="" val="456059952"/>
                    </a:ext>
                  </a:extLst>
                </a:gridCol>
                <a:gridCol w="1409811">
                  <a:extLst>
                    <a:ext uri="{9D8B030D-6E8A-4147-A177-3AD203B41FA5}">
                      <a16:colId xmlns:a16="http://schemas.microsoft.com/office/drawing/2014/main" xmlns="" val="524661443"/>
                    </a:ext>
                  </a:extLst>
                </a:gridCol>
                <a:gridCol w="1729563">
                  <a:extLst>
                    <a:ext uri="{9D8B030D-6E8A-4147-A177-3AD203B41FA5}">
                      <a16:colId xmlns:a16="http://schemas.microsoft.com/office/drawing/2014/main" xmlns="" val="2850852008"/>
                    </a:ext>
                  </a:extLst>
                </a:gridCol>
                <a:gridCol w="1908372">
                  <a:extLst>
                    <a:ext uri="{9D8B030D-6E8A-4147-A177-3AD203B41FA5}">
                      <a16:colId xmlns:a16="http://schemas.microsoft.com/office/drawing/2014/main" xmlns="" val="3566469103"/>
                    </a:ext>
                  </a:extLst>
                </a:gridCol>
                <a:gridCol w="3421798">
                  <a:extLst>
                    <a:ext uri="{9D8B030D-6E8A-4147-A177-3AD203B41FA5}">
                      <a16:colId xmlns:a16="http://schemas.microsoft.com/office/drawing/2014/main" xmlns="" val="1000714632"/>
                    </a:ext>
                  </a:extLst>
                </a:gridCol>
              </a:tblGrid>
              <a:tr h="466725">
                <a:tc>
                  <a:txBody>
                    <a:bodyPr/>
                    <a:lstStyle/>
                    <a:p>
                      <a:pPr algn="just"/>
                      <a:r>
                        <a:rPr lang="en-ZA" dirty="0"/>
                        <a:t>PROVINCE </a:t>
                      </a:r>
                      <a:endParaRPr lang="en-ZA" dirty="0">
                        <a:latin typeface="+mn-lt"/>
                      </a:endParaRPr>
                    </a:p>
                  </a:txBody>
                  <a:tcPr/>
                </a:tc>
                <a:tc>
                  <a:txBody>
                    <a:bodyPr/>
                    <a:lstStyle/>
                    <a:p>
                      <a:pPr algn="just"/>
                      <a:r>
                        <a:rPr lang="en-ZA" dirty="0"/>
                        <a:t>NO OF PROJECTS </a:t>
                      </a:r>
                      <a:endParaRPr lang="en-ZA" dirty="0">
                        <a:latin typeface="+mn-lt"/>
                      </a:endParaRPr>
                    </a:p>
                  </a:txBody>
                  <a:tcPr/>
                </a:tc>
                <a:tc>
                  <a:txBody>
                    <a:bodyPr/>
                    <a:lstStyle/>
                    <a:p>
                      <a:pPr algn="just"/>
                      <a:r>
                        <a:rPr lang="en-ZA" dirty="0"/>
                        <a:t>TOTAL BUDGET  (R‘000)</a:t>
                      </a:r>
                      <a:endParaRPr lang="en-ZA" dirty="0">
                        <a:latin typeface="+mn-lt"/>
                      </a:endParaRPr>
                    </a:p>
                  </a:txBody>
                  <a:tcPr/>
                </a:tc>
                <a:tc>
                  <a:txBody>
                    <a:bodyPr/>
                    <a:lstStyle/>
                    <a:p>
                      <a:pPr algn="just"/>
                      <a:r>
                        <a:rPr lang="en-ZA" dirty="0"/>
                        <a:t>COMPLETED PROJECTS </a:t>
                      </a:r>
                      <a:endParaRPr lang="en-ZA" dirty="0">
                        <a:latin typeface="+mn-lt"/>
                      </a:endParaRPr>
                    </a:p>
                  </a:txBody>
                  <a:tcPr/>
                </a:tc>
                <a:tc>
                  <a:txBody>
                    <a:bodyPr/>
                    <a:lstStyle/>
                    <a:p>
                      <a:pPr algn="just"/>
                      <a:r>
                        <a:rPr lang="en-ZA" dirty="0"/>
                        <a:t>INCOMPLETE PROJECTS </a:t>
                      </a:r>
                      <a:endParaRPr lang="en-ZA" dirty="0">
                        <a:latin typeface="+mn-lt"/>
                      </a:endParaRPr>
                    </a:p>
                  </a:txBody>
                  <a:tcPr/>
                </a:tc>
                <a:tc>
                  <a:txBody>
                    <a:bodyPr/>
                    <a:lstStyle/>
                    <a:p>
                      <a:pPr algn="just"/>
                      <a:r>
                        <a:rPr lang="en-ZA" dirty="0"/>
                        <a:t>REASONS FOR INCOMPLETIONS/ COMMENTS</a:t>
                      </a:r>
                      <a:endParaRPr lang="en-ZA" dirty="0">
                        <a:latin typeface="+mn-lt"/>
                      </a:endParaRPr>
                    </a:p>
                  </a:txBody>
                  <a:tcPr/>
                </a:tc>
                <a:extLst>
                  <a:ext uri="{0D108BD9-81ED-4DB2-BD59-A6C34878D82A}">
                    <a16:rowId xmlns:a16="http://schemas.microsoft.com/office/drawing/2014/main" xmlns="" val="2318449944"/>
                  </a:ext>
                </a:extLst>
              </a:tr>
              <a:tr h="466725">
                <a:tc>
                  <a:txBody>
                    <a:bodyPr/>
                    <a:lstStyle/>
                    <a:p>
                      <a:pPr algn="just"/>
                      <a:r>
                        <a:rPr lang="en-ZA" dirty="0"/>
                        <a:t>EC </a:t>
                      </a:r>
                      <a:endParaRPr lang="en-ZA" dirty="0">
                        <a:latin typeface="+mn-lt"/>
                      </a:endParaRPr>
                    </a:p>
                  </a:txBody>
                  <a:tcPr/>
                </a:tc>
                <a:tc>
                  <a:txBody>
                    <a:bodyPr/>
                    <a:lstStyle/>
                    <a:p>
                      <a:pPr algn="just"/>
                      <a:r>
                        <a:rPr lang="en-GB" dirty="0"/>
                        <a:t>3</a:t>
                      </a:r>
                      <a:endParaRPr lang="en-ZA" dirty="0">
                        <a:latin typeface="+mn-lt"/>
                      </a:endParaRPr>
                    </a:p>
                  </a:txBody>
                  <a:tcPr/>
                </a:tc>
                <a:tc>
                  <a:txBody>
                    <a:bodyPr/>
                    <a:lstStyle/>
                    <a:p>
                      <a:pPr algn="just"/>
                      <a:r>
                        <a:rPr lang="en-GB" dirty="0"/>
                        <a:t>29 400 </a:t>
                      </a:r>
                      <a:endParaRPr lang="en-ZA" dirty="0">
                        <a:latin typeface="+mn-lt"/>
                      </a:endParaRPr>
                    </a:p>
                  </a:txBody>
                  <a:tcPr/>
                </a:tc>
                <a:tc>
                  <a:txBody>
                    <a:bodyPr/>
                    <a:lstStyle/>
                    <a:p>
                      <a:pPr algn="just"/>
                      <a:r>
                        <a:rPr lang="en-GB" dirty="0"/>
                        <a:t>3</a:t>
                      </a:r>
                      <a:endParaRPr lang="en-ZA" dirty="0">
                        <a:latin typeface="+mn-lt"/>
                      </a:endParaRPr>
                    </a:p>
                  </a:txBody>
                  <a:tcPr/>
                </a:tc>
                <a:tc>
                  <a:txBody>
                    <a:bodyPr/>
                    <a:lstStyle/>
                    <a:p>
                      <a:pPr algn="just"/>
                      <a:endParaRPr lang="en-ZA" dirty="0">
                        <a:latin typeface="+mn-lt"/>
                      </a:endParaRPr>
                    </a:p>
                  </a:txBody>
                  <a:tcPr/>
                </a:tc>
                <a:tc>
                  <a:txBody>
                    <a:bodyPr/>
                    <a:lstStyle/>
                    <a:p>
                      <a:pPr algn="just"/>
                      <a:r>
                        <a:rPr lang="en-GB" dirty="0">
                          <a:solidFill>
                            <a:schemeClr val="tx1"/>
                          </a:solidFill>
                        </a:rPr>
                        <a:t>NA</a:t>
                      </a:r>
                      <a:endParaRPr lang="en-ZA" dirty="0">
                        <a:solidFill>
                          <a:schemeClr val="tx1"/>
                        </a:solidFill>
                        <a:latin typeface="+mn-lt"/>
                      </a:endParaRPr>
                    </a:p>
                  </a:txBody>
                  <a:tcPr/>
                </a:tc>
                <a:extLst>
                  <a:ext uri="{0D108BD9-81ED-4DB2-BD59-A6C34878D82A}">
                    <a16:rowId xmlns:a16="http://schemas.microsoft.com/office/drawing/2014/main" xmlns="" val="2840447526"/>
                  </a:ext>
                </a:extLst>
              </a:tr>
              <a:tr h="308475">
                <a:tc>
                  <a:txBody>
                    <a:bodyPr/>
                    <a:lstStyle/>
                    <a:p>
                      <a:pPr algn="just"/>
                      <a:r>
                        <a:rPr lang="en-ZA" dirty="0"/>
                        <a:t>FS</a:t>
                      </a:r>
                      <a:endParaRPr lang="en-ZA" dirty="0">
                        <a:latin typeface="+mn-lt"/>
                      </a:endParaRPr>
                    </a:p>
                  </a:txBody>
                  <a:tcPr/>
                </a:tc>
                <a:tc>
                  <a:txBody>
                    <a:bodyPr/>
                    <a:lstStyle/>
                    <a:p>
                      <a:pPr algn="just"/>
                      <a:r>
                        <a:rPr lang="en-GB" dirty="0"/>
                        <a:t>3</a:t>
                      </a:r>
                      <a:endParaRPr lang="en-ZA" dirty="0">
                        <a:latin typeface="+mn-lt"/>
                      </a:endParaRPr>
                    </a:p>
                  </a:txBody>
                  <a:tcPr/>
                </a:tc>
                <a:tc>
                  <a:txBody>
                    <a:bodyPr/>
                    <a:lstStyle/>
                    <a:p>
                      <a:pPr algn="just"/>
                      <a:r>
                        <a:rPr lang="en-GB" dirty="0"/>
                        <a:t>25 728</a:t>
                      </a:r>
                      <a:endParaRPr lang="en-ZA" dirty="0">
                        <a:latin typeface="+mn-lt"/>
                      </a:endParaRPr>
                    </a:p>
                  </a:txBody>
                  <a:tcPr/>
                </a:tc>
                <a:tc>
                  <a:txBody>
                    <a:bodyPr/>
                    <a:lstStyle/>
                    <a:p>
                      <a:pPr algn="just"/>
                      <a:r>
                        <a:rPr lang="en-GB" dirty="0"/>
                        <a:t>2</a:t>
                      </a:r>
                      <a:endParaRPr lang="en-ZA" dirty="0">
                        <a:latin typeface="+mn-lt"/>
                      </a:endParaRPr>
                    </a:p>
                  </a:txBody>
                  <a:tcPr/>
                </a:tc>
                <a:tc>
                  <a:txBody>
                    <a:bodyPr/>
                    <a:lstStyle/>
                    <a:p>
                      <a:pPr algn="just"/>
                      <a:r>
                        <a:rPr lang="en-GB" dirty="0"/>
                        <a:t>1 (Moqhaka)</a:t>
                      </a:r>
                      <a:endParaRPr lang="en-ZA" dirty="0">
                        <a:latin typeface="+mn-lt"/>
                      </a:endParaRPr>
                    </a:p>
                  </a:txBody>
                  <a:tcPr/>
                </a:tc>
                <a:tc>
                  <a:txBody>
                    <a:bodyPr/>
                    <a:lstStyle/>
                    <a:p>
                      <a:pPr algn="just"/>
                      <a:r>
                        <a:rPr lang="en-GB" sz="1200" b="1" dirty="0">
                          <a:solidFill>
                            <a:schemeClr val="tx1"/>
                          </a:solidFill>
                        </a:rPr>
                        <a:t>Moqhaka: </a:t>
                      </a:r>
                      <a:r>
                        <a:rPr lang="en-GB" sz="1200" dirty="0">
                          <a:solidFill>
                            <a:schemeClr val="tx1"/>
                          </a:solidFill>
                        </a:rPr>
                        <a:t>slow implementation of the works but the contractor is still on site and  waiting delivery artificial turf. </a:t>
                      </a:r>
                      <a:r>
                        <a:rPr lang="en-GB" sz="1200" b="1" dirty="0">
                          <a:solidFill>
                            <a:schemeClr val="tx1"/>
                          </a:solidFill>
                        </a:rPr>
                        <a:t>Current progress as of date of this document is 80%</a:t>
                      </a:r>
                      <a:endParaRPr lang="en-ZA" sz="1200" b="1" dirty="0">
                        <a:solidFill>
                          <a:schemeClr val="tx1"/>
                        </a:solidFill>
                        <a:latin typeface="+mn-lt"/>
                      </a:endParaRPr>
                    </a:p>
                  </a:txBody>
                  <a:tcPr/>
                </a:tc>
                <a:extLst>
                  <a:ext uri="{0D108BD9-81ED-4DB2-BD59-A6C34878D82A}">
                    <a16:rowId xmlns:a16="http://schemas.microsoft.com/office/drawing/2014/main" xmlns="" val="2886557317"/>
                  </a:ext>
                </a:extLst>
              </a:tr>
              <a:tr h="284309">
                <a:tc>
                  <a:txBody>
                    <a:bodyPr/>
                    <a:lstStyle/>
                    <a:p>
                      <a:pPr algn="just"/>
                      <a:r>
                        <a:rPr lang="en-ZA" dirty="0"/>
                        <a:t>GP</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GB" dirty="0"/>
                        <a:t>NA</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GB" sz="1200" dirty="0">
                          <a:solidFill>
                            <a:schemeClr val="tx1"/>
                          </a:solidFill>
                        </a:rPr>
                        <a:t>NA</a:t>
                      </a:r>
                      <a:endParaRPr lang="en-ZA" sz="1200" dirty="0">
                        <a:solidFill>
                          <a:schemeClr val="tx1"/>
                        </a:solidFill>
                        <a:latin typeface="+mn-lt"/>
                      </a:endParaRPr>
                    </a:p>
                  </a:txBody>
                  <a:tcPr/>
                </a:tc>
                <a:extLst>
                  <a:ext uri="{0D108BD9-81ED-4DB2-BD59-A6C34878D82A}">
                    <a16:rowId xmlns:a16="http://schemas.microsoft.com/office/drawing/2014/main" xmlns="" val="4231338848"/>
                  </a:ext>
                </a:extLst>
              </a:tr>
              <a:tr h="233082">
                <a:tc>
                  <a:txBody>
                    <a:bodyPr/>
                    <a:lstStyle/>
                    <a:p>
                      <a:pPr algn="just"/>
                      <a:r>
                        <a:rPr lang="en-ZA" dirty="0"/>
                        <a:t>KZN </a:t>
                      </a:r>
                      <a:endParaRPr lang="en-ZA" dirty="0">
                        <a:latin typeface="+mn-lt"/>
                      </a:endParaRPr>
                    </a:p>
                  </a:txBody>
                  <a:tcPr/>
                </a:tc>
                <a:tc>
                  <a:txBody>
                    <a:bodyPr/>
                    <a:lstStyle/>
                    <a:p>
                      <a:pPr algn="just"/>
                      <a:r>
                        <a:rPr lang="en-GB" dirty="0"/>
                        <a:t>4</a:t>
                      </a:r>
                      <a:endParaRPr lang="en-ZA" dirty="0">
                        <a:latin typeface="+mn-lt"/>
                      </a:endParaRPr>
                    </a:p>
                  </a:txBody>
                  <a:tcPr/>
                </a:tc>
                <a:tc>
                  <a:txBody>
                    <a:bodyPr/>
                    <a:lstStyle/>
                    <a:p>
                      <a:pPr algn="just"/>
                      <a:r>
                        <a:rPr lang="en-GB" dirty="0"/>
                        <a:t>42 600</a:t>
                      </a:r>
                      <a:endParaRPr lang="en-ZA" dirty="0">
                        <a:latin typeface="+mn-lt"/>
                      </a:endParaRPr>
                    </a:p>
                  </a:txBody>
                  <a:tcPr/>
                </a:tc>
                <a:tc>
                  <a:txBody>
                    <a:bodyPr/>
                    <a:lstStyle/>
                    <a:p>
                      <a:pPr algn="just"/>
                      <a:r>
                        <a:rPr lang="en-GB" dirty="0"/>
                        <a:t>3</a:t>
                      </a:r>
                      <a:endParaRPr lang="en-ZA" dirty="0">
                        <a:latin typeface="+mn-lt"/>
                      </a:endParaRPr>
                    </a:p>
                  </a:txBody>
                  <a:tcPr/>
                </a:tc>
                <a:tc>
                  <a:txBody>
                    <a:bodyPr/>
                    <a:lstStyle/>
                    <a:p>
                      <a:pPr algn="just"/>
                      <a:r>
                        <a:rPr lang="en-GB" dirty="0"/>
                        <a:t>1 (Jozini)</a:t>
                      </a:r>
                      <a:endParaRPr lang="en-ZA" dirty="0">
                        <a:latin typeface="+mn-lt"/>
                      </a:endParaRPr>
                    </a:p>
                  </a:txBody>
                  <a:tcPr/>
                </a:tc>
                <a:tc>
                  <a:txBody>
                    <a:bodyPr/>
                    <a:lstStyle/>
                    <a:p>
                      <a:pPr algn="just"/>
                      <a:r>
                        <a:rPr lang="en-GB" sz="1200" b="1" dirty="0">
                          <a:solidFill>
                            <a:schemeClr val="tx1"/>
                          </a:solidFill>
                        </a:rPr>
                        <a:t>Jozini: </a:t>
                      </a:r>
                      <a:r>
                        <a:rPr lang="en-GB" sz="1200" b="0" dirty="0">
                          <a:solidFill>
                            <a:schemeClr val="tx1"/>
                          </a:solidFill>
                        </a:rPr>
                        <a:t>Project delayed by community unrests, disturbances by Local Business Forum and lack of machinery and plant</a:t>
                      </a:r>
                      <a:r>
                        <a:rPr lang="en-GB" sz="1200" b="1" dirty="0">
                          <a:solidFill>
                            <a:schemeClr val="tx1"/>
                          </a:solidFill>
                        </a:rPr>
                        <a:t>. </a:t>
                      </a:r>
                      <a:r>
                        <a:rPr lang="en-GB" sz="1200" b="0" dirty="0">
                          <a:solidFill>
                            <a:schemeClr val="tx1"/>
                          </a:solidFill>
                        </a:rPr>
                        <a:t>Outstanding work on the date of this report:</a:t>
                      </a:r>
                      <a:r>
                        <a:rPr lang="en-GB" sz="1200" b="1" dirty="0">
                          <a:solidFill>
                            <a:schemeClr val="tx1"/>
                          </a:solidFill>
                        </a:rPr>
                        <a:t> Awaiting delivery of artificial turf for installation </a:t>
                      </a:r>
                      <a:endParaRPr lang="en-GB" sz="1200" b="0" dirty="0">
                        <a:solidFill>
                          <a:schemeClr val="tx1"/>
                        </a:solidFill>
                        <a:latin typeface="+mn-lt"/>
                      </a:endParaRPr>
                    </a:p>
                  </a:txBody>
                  <a:tcPr/>
                </a:tc>
                <a:extLst>
                  <a:ext uri="{0D108BD9-81ED-4DB2-BD59-A6C34878D82A}">
                    <a16:rowId xmlns:a16="http://schemas.microsoft.com/office/drawing/2014/main" xmlns="" val="3927711097"/>
                  </a:ext>
                </a:extLst>
              </a:tr>
              <a:tr h="322730">
                <a:tc>
                  <a:txBody>
                    <a:bodyPr/>
                    <a:lstStyle/>
                    <a:p>
                      <a:pPr algn="just"/>
                      <a:r>
                        <a:rPr lang="en-ZA" dirty="0"/>
                        <a:t>LP</a:t>
                      </a:r>
                      <a:endParaRPr lang="en-ZA" dirty="0">
                        <a:latin typeface="+mn-lt"/>
                      </a:endParaRPr>
                    </a:p>
                  </a:txBody>
                  <a:tcPr/>
                </a:tc>
                <a:tc>
                  <a:txBody>
                    <a:bodyPr/>
                    <a:lstStyle/>
                    <a:p>
                      <a:pPr algn="just"/>
                      <a:r>
                        <a:rPr lang="en-GB" dirty="0">
                          <a:solidFill>
                            <a:schemeClr val="tx1"/>
                          </a:solidFill>
                        </a:rPr>
                        <a:t>3</a:t>
                      </a:r>
                      <a:endParaRPr lang="en-ZA" dirty="0">
                        <a:solidFill>
                          <a:schemeClr val="tx1"/>
                        </a:solidFill>
                        <a:latin typeface="+mn-lt"/>
                      </a:endParaRPr>
                    </a:p>
                  </a:txBody>
                  <a:tcPr/>
                </a:tc>
                <a:tc>
                  <a:txBody>
                    <a:bodyPr/>
                    <a:lstStyle/>
                    <a:p>
                      <a:pPr algn="just"/>
                      <a:r>
                        <a:rPr lang="en-GB" dirty="0"/>
                        <a:t>46 000</a:t>
                      </a:r>
                      <a:endParaRPr lang="en-ZA" dirty="0">
                        <a:latin typeface="+mn-lt"/>
                      </a:endParaRPr>
                    </a:p>
                  </a:txBody>
                  <a:tcPr/>
                </a:tc>
                <a:tc>
                  <a:txBody>
                    <a:bodyPr/>
                    <a:lstStyle/>
                    <a:p>
                      <a:pPr algn="just"/>
                      <a:r>
                        <a:rPr lang="en-GB" dirty="0"/>
                        <a:t>1</a:t>
                      </a:r>
                      <a:endParaRPr lang="en-ZA" dirty="0">
                        <a:latin typeface="+mn-lt"/>
                      </a:endParaRPr>
                    </a:p>
                  </a:txBody>
                  <a:tcPr/>
                </a:tc>
                <a:tc>
                  <a:txBody>
                    <a:bodyPr/>
                    <a:lstStyle/>
                    <a:p>
                      <a:pPr algn="just"/>
                      <a:r>
                        <a:rPr lang="en-GB" dirty="0"/>
                        <a:t>2 (Polokwane (multi-year), Musina and Thabazimbi)</a:t>
                      </a:r>
                      <a:endParaRPr lang="en-ZA" dirty="0">
                        <a:latin typeface="+mn-lt"/>
                      </a:endParaRPr>
                    </a:p>
                  </a:txBody>
                  <a:tcPr/>
                </a:tc>
                <a:tc>
                  <a:txBody>
                    <a:bodyPr/>
                    <a:lstStyle/>
                    <a:p>
                      <a:pPr algn="just"/>
                      <a:r>
                        <a:rPr lang="en-GB" sz="1200" b="1" dirty="0">
                          <a:solidFill>
                            <a:schemeClr val="tx1"/>
                          </a:solidFill>
                        </a:rPr>
                        <a:t>Polokwane: </a:t>
                      </a:r>
                      <a:r>
                        <a:rPr lang="en-GB" sz="1200" b="0" dirty="0">
                          <a:solidFill>
                            <a:schemeClr val="tx1"/>
                          </a:solidFill>
                        </a:rPr>
                        <a:t>project is a multi-year and contractor was appointed but not scheduled to complete in this year</a:t>
                      </a:r>
                      <a:r>
                        <a:rPr lang="en-GB" sz="1200" dirty="0">
                          <a:solidFill>
                            <a:schemeClr val="tx1"/>
                          </a:solidFill>
                        </a:rPr>
                        <a:t>. There were however still delays due to COVID Lockdown Regulations, community protest demanding subcontracting.</a:t>
                      </a:r>
                    </a:p>
                    <a:p>
                      <a:pPr algn="just"/>
                      <a:r>
                        <a:rPr lang="en-GB" sz="1200" b="1" dirty="0">
                          <a:solidFill>
                            <a:schemeClr val="tx1"/>
                          </a:solidFill>
                        </a:rPr>
                        <a:t>Thabazimbi</a:t>
                      </a:r>
                      <a:r>
                        <a:rPr lang="en-GB" sz="1200" dirty="0">
                          <a:solidFill>
                            <a:schemeClr val="tx1"/>
                          </a:solidFill>
                        </a:rPr>
                        <a:t> – delays in project registration, finalisation of designs as DSAC needed to ensure they are compliant with N&amp;S. </a:t>
                      </a:r>
                      <a:r>
                        <a:rPr lang="en-GB" sz="1200" b="1" dirty="0">
                          <a:solidFill>
                            <a:schemeClr val="tx1"/>
                          </a:solidFill>
                        </a:rPr>
                        <a:t>Current progress (on the date of this document is 85%)</a:t>
                      </a:r>
                      <a:endParaRPr lang="en-ZA" sz="1200" b="1" dirty="0">
                        <a:solidFill>
                          <a:schemeClr val="tx1"/>
                        </a:solidFill>
                        <a:latin typeface="+mn-lt"/>
                      </a:endParaRPr>
                    </a:p>
                  </a:txBody>
                  <a:tcPr/>
                </a:tc>
                <a:extLst>
                  <a:ext uri="{0D108BD9-81ED-4DB2-BD59-A6C34878D82A}">
                    <a16:rowId xmlns:a16="http://schemas.microsoft.com/office/drawing/2014/main" xmlns="" val="1338496016"/>
                  </a:ext>
                </a:extLst>
              </a:tr>
            </a:tbl>
          </a:graphicData>
        </a:graphic>
      </p:graphicFrame>
    </p:spTree>
    <p:extLst>
      <p:ext uri="{BB962C8B-B14F-4D97-AF65-F5344CB8AC3E}">
        <p14:creationId xmlns:p14="http://schemas.microsoft.com/office/powerpoint/2010/main" xmlns="" val="2160915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0" y="0"/>
            <a:ext cx="8229600" cy="437873"/>
          </a:xfrm>
        </p:spPr>
        <p:txBody>
          <a:bodyPr>
            <a:normAutofit/>
          </a:bodyPr>
          <a:lstStyle/>
          <a:p>
            <a:r>
              <a:rPr lang="en-ZA" sz="2200" dirty="0"/>
              <a:t>SUMMARY OF 2020/21 ALLOCATIONS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2441578352"/>
              </p:ext>
            </p:extLst>
          </p:nvPr>
        </p:nvGraphicFramePr>
        <p:xfrm>
          <a:off x="116618" y="437873"/>
          <a:ext cx="11730826" cy="5505728"/>
        </p:xfrm>
        <a:graphic>
          <a:graphicData uri="http://schemas.openxmlformats.org/drawingml/2006/table">
            <a:tbl>
              <a:tblPr firstRow="1" bandRow="1">
                <a:tableStyleId>{08FB837D-C827-4EFA-A057-4D05807E0F7C}</a:tableStyleId>
              </a:tblPr>
              <a:tblGrid>
                <a:gridCol w="1591508">
                  <a:extLst>
                    <a:ext uri="{9D8B030D-6E8A-4147-A177-3AD203B41FA5}">
                      <a16:colId xmlns:a16="http://schemas.microsoft.com/office/drawing/2014/main" xmlns="" val="411930998"/>
                    </a:ext>
                  </a:extLst>
                </a:gridCol>
                <a:gridCol w="1610033">
                  <a:extLst>
                    <a:ext uri="{9D8B030D-6E8A-4147-A177-3AD203B41FA5}">
                      <a16:colId xmlns:a16="http://schemas.microsoft.com/office/drawing/2014/main" xmlns="" val="456059952"/>
                    </a:ext>
                  </a:extLst>
                </a:gridCol>
                <a:gridCol w="1419756">
                  <a:extLst>
                    <a:ext uri="{9D8B030D-6E8A-4147-A177-3AD203B41FA5}">
                      <a16:colId xmlns:a16="http://schemas.microsoft.com/office/drawing/2014/main" xmlns="" val="524661443"/>
                    </a:ext>
                  </a:extLst>
                </a:gridCol>
                <a:gridCol w="1741763">
                  <a:extLst>
                    <a:ext uri="{9D8B030D-6E8A-4147-A177-3AD203B41FA5}">
                      <a16:colId xmlns:a16="http://schemas.microsoft.com/office/drawing/2014/main" xmlns="" val="2850852008"/>
                    </a:ext>
                  </a:extLst>
                </a:gridCol>
                <a:gridCol w="1921832">
                  <a:extLst>
                    <a:ext uri="{9D8B030D-6E8A-4147-A177-3AD203B41FA5}">
                      <a16:colId xmlns:a16="http://schemas.microsoft.com/office/drawing/2014/main" xmlns="" val="3566469103"/>
                    </a:ext>
                  </a:extLst>
                </a:gridCol>
                <a:gridCol w="3445934">
                  <a:extLst>
                    <a:ext uri="{9D8B030D-6E8A-4147-A177-3AD203B41FA5}">
                      <a16:colId xmlns:a16="http://schemas.microsoft.com/office/drawing/2014/main" xmlns="" val="1000714632"/>
                    </a:ext>
                  </a:extLst>
                </a:gridCol>
              </a:tblGrid>
              <a:tr h="998677">
                <a:tc>
                  <a:txBody>
                    <a:bodyPr/>
                    <a:lstStyle/>
                    <a:p>
                      <a:pPr algn="just"/>
                      <a:r>
                        <a:rPr lang="en-ZA" dirty="0"/>
                        <a:t>PROVINCE</a:t>
                      </a:r>
                      <a:endParaRPr lang="en-ZA" dirty="0">
                        <a:latin typeface="+mn-lt"/>
                      </a:endParaRPr>
                    </a:p>
                  </a:txBody>
                  <a:tcPr/>
                </a:tc>
                <a:tc>
                  <a:txBody>
                    <a:bodyPr/>
                    <a:lstStyle/>
                    <a:p>
                      <a:pPr algn="just"/>
                      <a:r>
                        <a:rPr lang="en-ZA" dirty="0"/>
                        <a:t>NO OF PROJECTS </a:t>
                      </a:r>
                      <a:endParaRPr lang="en-ZA" dirty="0">
                        <a:latin typeface="+mn-lt"/>
                      </a:endParaRPr>
                    </a:p>
                  </a:txBody>
                  <a:tcPr/>
                </a:tc>
                <a:tc>
                  <a:txBody>
                    <a:bodyPr/>
                    <a:lstStyle/>
                    <a:p>
                      <a:pPr algn="just"/>
                      <a:r>
                        <a:rPr lang="en-ZA" dirty="0"/>
                        <a:t>TOTAL BUDGET  (R‘000)</a:t>
                      </a:r>
                      <a:endParaRPr lang="en-ZA" dirty="0">
                        <a:latin typeface="+mn-lt"/>
                      </a:endParaRPr>
                    </a:p>
                  </a:txBody>
                  <a:tcPr/>
                </a:tc>
                <a:tc>
                  <a:txBody>
                    <a:bodyPr/>
                    <a:lstStyle/>
                    <a:p>
                      <a:pPr algn="just"/>
                      <a:r>
                        <a:rPr lang="en-ZA" dirty="0"/>
                        <a:t>COMPLETED PROJECTS </a:t>
                      </a:r>
                      <a:endParaRPr lang="en-ZA" dirty="0">
                        <a:latin typeface="+mn-lt"/>
                      </a:endParaRPr>
                    </a:p>
                  </a:txBody>
                  <a:tcPr/>
                </a:tc>
                <a:tc>
                  <a:txBody>
                    <a:bodyPr/>
                    <a:lstStyle/>
                    <a:p>
                      <a:pPr algn="just"/>
                      <a:r>
                        <a:rPr lang="en-ZA" dirty="0"/>
                        <a:t>INCOMPLETE PROJECTS </a:t>
                      </a:r>
                      <a:endParaRPr lang="en-ZA" dirty="0">
                        <a:latin typeface="+mn-lt"/>
                      </a:endParaRPr>
                    </a:p>
                  </a:txBody>
                  <a:tcPr/>
                </a:tc>
                <a:tc>
                  <a:txBody>
                    <a:bodyPr/>
                    <a:lstStyle/>
                    <a:p>
                      <a:pPr algn="just"/>
                      <a:r>
                        <a:rPr lang="en-ZA" dirty="0"/>
                        <a:t>REASONS FOR INCOMPLETIONS</a:t>
                      </a:r>
                      <a:endParaRPr lang="en-ZA" dirty="0">
                        <a:latin typeface="+mn-lt"/>
                      </a:endParaRPr>
                    </a:p>
                  </a:txBody>
                  <a:tcPr/>
                </a:tc>
                <a:extLst>
                  <a:ext uri="{0D108BD9-81ED-4DB2-BD59-A6C34878D82A}">
                    <a16:rowId xmlns:a16="http://schemas.microsoft.com/office/drawing/2014/main" xmlns="" val="2318449944"/>
                  </a:ext>
                </a:extLst>
              </a:tr>
              <a:tr h="416115">
                <a:tc>
                  <a:txBody>
                    <a:bodyPr/>
                    <a:lstStyle/>
                    <a:p>
                      <a:pPr algn="just"/>
                      <a:r>
                        <a:rPr lang="en-ZA" dirty="0"/>
                        <a:t>MP</a:t>
                      </a:r>
                      <a:endParaRPr lang="en-ZA" dirty="0">
                        <a:latin typeface="+mn-lt"/>
                      </a:endParaRPr>
                    </a:p>
                  </a:txBody>
                  <a:tcPr/>
                </a:tc>
                <a:tc>
                  <a:txBody>
                    <a:bodyPr/>
                    <a:lstStyle/>
                    <a:p>
                      <a:pPr algn="just"/>
                      <a:r>
                        <a:rPr lang="en-GB" dirty="0"/>
                        <a:t>1</a:t>
                      </a:r>
                      <a:endParaRPr lang="en-ZA" dirty="0">
                        <a:latin typeface="+mn-lt"/>
                      </a:endParaRPr>
                    </a:p>
                  </a:txBody>
                  <a:tcPr/>
                </a:tc>
                <a:tc>
                  <a:txBody>
                    <a:bodyPr/>
                    <a:lstStyle/>
                    <a:p>
                      <a:pPr algn="just"/>
                      <a:r>
                        <a:rPr lang="en-GB" dirty="0"/>
                        <a:t>10 000</a:t>
                      </a:r>
                      <a:endParaRPr lang="en-ZA" dirty="0">
                        <a:latin typeface="+mn-lt"/>
                      </a:endParaRPr>
                    </a:p>
                  </a:txBody>
                  <a:tcPr/>
                </a:tc>
                <a:tc>
                  <a:txBody>
                    <a:bodyPr/>
                    <a:lstStyle/>
                    <a:p>
                      <a:pPr algn="just"/>
                      <a:r>
                        <a:rPr lang="en-GB" dirty="0"/>
                        <a:t>1</a:t>
                      </a:r>
                      <a:endParaRPr lang="en-ZA" dirty="0">
                        <a:latin typeface="+mn-lt"/>
                      </a:endParaRPr>
                    </a:p>
                  </a:txBody>
                  <a:tcPr/>
                </a:tc>
                <a:tc>
                  <a:txBody>
                    <a:bodyPr/>
                    <a:lstStyle/>
                    <a:p>
                      <a:pPr algn="just"/>
                      <a:r>
                        <a:rPr lang="en-GB" dirty="0"/>
                        <a:t>0</a:t>
                      </a:r>
                      <a:endParaRPr lang="en-ZA" dirty="0">
                        <a:latin typeface="+mn-lt"/>
                      </a:endParaRPr>
                    </a:p>
                  </a:txBody>
                  <a:tcPr/>
                </a:tc>
                <a:tc>
                  <a:txBody>
                    <a:bodyPr/>
                    <a:lstStyle/>
                    <a:p>
                      <a:pPr algn="just"/>
                      <a:r>
                        <a:rPr lang="en-GB" dirty="0">
                          <a:solidFill>
                            <a:schemeClr val="tx1"/>
                          </a:solidFill>
                        </a:rPr>
                        <a:t>NA</a:t>
                      </a:r>
                      <a:endParaRPr lang="en-ZA" dirty="0">
                        <a:solidFill>
                          <a:schemeClr val="tx1"/>
                        </a:solidFill>
                        <a:latin typeface="+mn-lt"/>
                      </a:endParaRPr>
                    </a:p>
                  </a:txBody>
                  <a:tcPr/>
                </a:tc>
                <a:extLst>
                  <a:ext uri="{0D108BD9-81ED-4DB2-BD59-A6C34878D82A}">
                    <a16:rowId xmlns:a16="http://schemas.microsoft.com/office/drawing/2014/main" xmlns="" val="3121033054"/>
                  </a:ext>
                </a:extLst>
              </a:tr>
              <a:tr h="2163801">
                <a:tc>
                  <a:txBody>
                    <a:bodyPr/>
                    <a:lstStyle/>
                    <a:p>
                      <a:pPr algn="just"/>
                      <a:r>
                        <a:rPr lang="en-ZA" dirty="0"/>
                        <a:t>NC</a:t>
                      </a:r>
                      <a:endParaRPr lang="en-ZA" dirty="0">
                        <a:latin typeface="+mn-lt"/>
                      </a:endParaRPr>
                    </a:p>
                  </a:txBody>
                  <a:tcPr/>
                </a:tc>
                <a:tc>
                  <a:txBody>
                    <a:bodyPr/>
                    <a:lstStyle/>
                    <a:p>
                      <a:pPr algn="just"/>
                      <a:r>
                        <a:rPr lang="en-ZA" dirty="0"/>
                        <a:t>4</a:t>
                      </a:r>
                      <a:endParaRPr lang="en-ZA" dirty="0">
                        <a:latin typeface="+mn-lt"/>
                      </a:endParaRPr>
                    </a:p>
                  </a:txBody>
                  <a:tcPr/>
                </a:tc>
                <a:tc>
                  <a:txBody>
                    <a:bodyPr/>
                    <a:lstStyle/>
                    <a:p>
                      <a:pPr algn="just"/>
                      <a:r>
                        <a:rPr lang="en-ZA" dirty="0"/>
                        <a:t>39 830</a:t>
                      </a:r>
                      <a:endParaRPr lang="en-ZA" dirty="0">
                        <a:latin typeface="+mn-lt"/>
                      </a:endParaRPr>
                    </a:p>
                  </a:txBody>
                  <a:tcPr/>
                </a:tc>
                <a:tc>
                  <a:txBody>
                    <a:bodyPr/>
                    <a:lstStyle/>
                    <a:p>
                      <a:pPr algn="just"/>
                      <a:r>
                        <a:rPr lang="en-ZA" dirty="0"/>
                        <a:t>3</a:t>
                      </a:r>
                      <a:endParaRPr lang="en-ZA" dirty="0">
                        <a:latin typeface="+mn-lt"/>
                      </a:endParaRPr>
                    </a:p>
                  </a:txBody>
                  <a:tcPr/>
                </a:tc>
                <a:tc>
                  <a:txBody>
                    <a:bodyPr/>
                    <a:lstStyle/>
                    <a:p>
                      <a:pPr algn="just"/>
                      <a:r>
                        <a:rPr lang="en-ZA" dirty="0"/>
                        <a:t>1</a:t>
                      </a:r>
                      <a:endParaRPr lang="en-ZA" dirty="0">
                        <a:latin typeface="+mn-lt"/>
                      </a:endParaRPr>
                    </a:p>
                  </a:txBody>
                  <a:tcPr/>
                </a:tc>
                <a:tc>
                  <a:txBody>
                    <a:bodyPr/>
                    <a:lstStyle/>
                    <a:p>
                      <a:pPr algn="just"/>
                      <a:r>
                        <a:rPr lang="en-ZA" sz="1200" b="1" dirty="0">
                          <a:solidFill>
                            <a:schemeClr val="tx1"/>
                          </a:solidFill>
                        </a:rPr>
                        <a:t>NamaKhoi: </a:t>
                      </a:r>
                      <a:r>
                        <a:rPr lang="en-ZA" sz="1200" dirty="0">
                          <a:solidFill>
                            <a:schemeClr val="tx1"/>
                          </a:solidFill>
                        </a:rPr>
                        <a:t>Allocation returned to NT. Municipality was approved for a project in Bergsig as per their Business Plan but upon receipt of allocation they wanted to implement in Buffelsrevier. They were advised to write a letter and submit a new plan for the latter site, but delayed until funds were taken due to non-expenditure </a:t>
                      </a:r>
                      <a:r>
                        <a:rPr lang="en-ZA" dirty="0">
                          <a:solidFill>
                            <a:schemeClr val="tx1"/>
                          </a:solidFill>
                        </a:rPr>
                        <a:t> </a:t>
                      </a:r>
                      <a:endParaRPr lang="en-ZA" dirty="0">
                        <a:solidFill>
                          <a:schemeClr val="tx1"/>
                        </a:solidFill>
                        <a:latin typeface="+mn-lt"/>
                      </a:endParaRPr>
                    </a:p>
                  </a:txBody>
                  <a:tcPr/>
                </a:tc>
                <a:extLst>
                  <a:ext uri="{0D108BD9-81ED-4DB2-BD59-A6C34878D82A}">
                    <a16:rowId xmlns:a16="http://schemas.microsoft.com/office/drawing/2014/main" xmlns="" val="767681398"/>
                  </a:ext>
                </a:extLst>
              </a:tr>
              <a:tr h="1289958">
                <a:tc>
                  <a:txBody>
                    <a:bodyPr/>
                    <a:lstStyle/>
                    <a:p>
                      <a:pPr algn="just"/>
                      <a:r>
                        <a:rPr lang="en-ZA" dirty="0"/>
                        <a:t>NW</a:t>
                      </a:r>
                      <a:endParaRPr lang="en-ZA" dirty="0">
                        <a:latin typeface="+mn-lt"/>
                      </a:endParaRPr>
                    </a:p>
                  </a:txBody>
                  <a:tcPr/>
                </a:tc>
                <a:tc>
                  <a:txBody>
                    <a:bodyPr/>
                    <a:lstStyle/>
                    <a:p>
                      <a:pPr algn="just"/>
                      <a:r>
                        <a:rPr lang="en-ZA" dirty="0"/>
                        <a:t>3</a:t>
                      </a:r>
                      <a:endParaRPr lang="en-ZA" dirty="0">
                        <a:latin typeface="+mn-lt"/>
                      </a:endParaRPr>
                    </a:p>
                  </a:txBody>
                  <a:tcPr/>
                </a:tc>
                <a:tc>
                  <a:txBody>
                    <a:bodyPr/>
                    <a:lstStyle/>
                    <a:p>
                      <a:pPr algn="just"/>
                      <a:r>
                        <a:rPr lang="en-ZA" dirty="0"/>
                        <a:t>40 300</a:t>
                      </a:r>
                      <a:endParaRPr lang="en-ZA" dirty="0">
                        <a:latin typeface="+mn-lt"/>
                      </a:endParaRPr>
                    </a:p>
                  </a:txBody>
                  <a:tcPr/>
                </a:tc>
                <a:tc>
                  <a:txBody>
                    <a:bodyPr/>
                    <a:lstStyle/>
                    <a:p>
                      <a:pPr algn="just"/>
                      <a:r>
                        <a:rPr lang="en-ZA" dirty="0"/>
                        <a:t>1</a:t>
                      </a:r>
                      <a:endParaRPr lang="en-ZA" dirty="0">
                        <a:latin typeface="+mn-lt"/>
                      </a:endParaRPr>
                    </a:p>
                  </a:txBody>
                  <a:tcPr/>
                </a:tc>
                <a:tc>
                  <a:txBody>
                    <a:bodyPr/>
                    <a:lstStyle/>
                    <a:p>
                      <a:pPr algn="just"/>
                      <a:r>
                        <a:rPr lang="en-ZA" dirty="0"/>
                        <a:t>1 (Mahikeng and Ditsobotla)</a:t>
                      </a:r>
                      <a:endParaRPr lang="en-ZA" dirty="0">
                        <a:latin typeface="+mn-lt"/>
                      </a:endParaRPr>
                    </a:p>
                  </a:txBody>
                  <a:tcPr/>
                </a:tc>
                <a:tc>
                  <a:txBody>
                    <a:bodyPr/>
                    <a:lstStyle/>
                    <a:p>
                      <a:pPr algn="just"/>
                      <a:r>
                        <a:rPr lang="en-ZA" b="1" dirty="0">
                          <a:solidFill>
                            <a:schemeClr val="tx1"/>
                          </a:solidFill>
                        </a:rPr>
                        <a:t>Mahikeng:</a:t>
                      </a:r>
                      <a:r>
                        <a:rPr lang="en-ZA" dirty="0">
                          <a:solidFill>
                            <a:schemeClr val="tx1"/>
                          </a:solidFill>
                        </a:rPr>
                        <a:t> Project is a allocated over 3 years and was on-going in this year</a:t>
                      </a:r>
                    </a:p>
                    <a:p>
                      <a:pPr algn="just"/>
                      <a:r>
                        <a:rPr lang="en-ZA" b="1" dirty="0">
                          <a:solidFill>
                            <a:schemeClr val="tx1"/>
                          </a:solidFill>
                        </a:rPr>
                        <a:t>Ditsobotla: </a:t>
                      </a:r>
                      <a:r>
                        <a:rPr lang="en-ZA" b="0" dirty="0">
                          <a:solidFill>
                            <a:schemeClr val="tx1"/>
                          </a:solidFill>
                        </a:rPr>
                        <a:t>Project completed. Only  water and electricity connection</a:t>
                      </a:r>
                      <a:endParaRPr lang="en-ZA" b="0" dirty="0">
                        <a:solidFill>
                          <a:schemeClr val="tx1"/>
                        </a:solidFill>
                        <a:latin typeface="+mn-lt"/>
                      </a:endParaRPr>
                    </a:p>
                  </a:txBody>
                  <a:tcPr/>
                </a:tc>
                <a:extLst>
                  <a:ext uri="{0D108BD9-81ED-4DB2-BD59-A6C34878D82A}">
                    <a16:rowId xmlns:a16="http://schemas.microsoft.com/office/drawing/2014/main" xmlns="" val="2620236492"/>
                  </a:ext>
                </a:extLst>
              </a:tr>
              <a:tr h="637177">
                <a:tc>
                  <a:txBody>
                    <a:bodyPr/>
                    <a:lstStyle/>
                    <a:p>
                      <a:pPr algn="just"/>
                      <a:r>
                        <a:rPr lang="en-ZA" dirty="0"/>
                        <a:t>WC</a:t>
                      </a:r>
                      <a:endParaRPr lang="en-ZA" dirty="0">
                        <a:latin typeface="+mn-lt"/>
                      </a:endParaRPr>
                    </a:p>
                  </a:txBody>
                  <a:tcPr/>
                </a:tc>
                <a:tc>
                  <a:txBody>
                    <a:bodyPr/>
                    <a:lstStyle/>
                    <a:p>
                      <a:pPr algn="just"/>
                      <a:r>
                        <a:rPr lang="en-ZA" dirty="0"/>
                        <a:t>2</a:t>
                      </a:r>
                      <a:endParaRPr lang="en-ZA" dirty="0">
                        <a:latin typeface="+mn-lt"/>
                      </a:endParaRPr>
                    </a:p>
                  </a:txBody>
                  <a:tcPr/>
                </a:tc>
                <a:tc>
                  <a:txBody>
                    <a:bodyPr/>
                    <a:lstStyle/>
                    <a:p>
                      <a:pPr algn="just"/>
                      <a:r>
                        <a:rPr lang="en-ZA" dirty="0"/>
                        <a:t>19 000</a:t>
                      </a:r>
                      <a:endParaRPr lang="en-ZA" dirty="0">
                        <a:latin typeface="+mn-lt"/>
                      </a:endParaRPr>
                    </a:p>
                  </a:txBody>
                  <a:tcPr/>
                </a:tc>
                <a:tc>
                  <a:txBody>
                    <a:bodyPr/>
                    <a:lstStyle/>
                    <a:p>
                      <a:pPr algn="just"/>
                      <a:r>
                        <a:rPr lang="en-ZA" dirty="0"/>
                        <a:t>1</a:t>
                      </a:r>
                      <a:endParaRPr lang="en-ZA" dirty="0">
                        <a:latin typeface="+mn-lt"/>
                      </a:endParaRPr>
                    </a:p>
                  </a:txBody>
                  <a:tcPr/>
                </a:tc>
                <a:tc>
                  <a:txBody>
                    <a:bodyPr/>
                    <a:lstStyle/>
                    <a:p>
                      <a:pPr algn="just"/>
                      <a:r>
                        <a:rPr lang="en-ZA" dirty="0"/>
                        <a:t>1 ( Matsikama)</a:t>
                      </a:r>
                      <a:endParaRPr lang="en-ZA" dirty="0">
                        <a:latin typeface="+mn-lt"/>
                      </a:endParaRPr>
                    </a:p>
                  </a:txBody>
                  <a:tcPr/>
                </a:tc>
                <a:tc>
                  <a:txBody>
                    <a:bodyPr/>
                    <a:lstStyle/>
                    <a:p>
                      <a:pPr algn="just"/>
                      <a:r>
                        <a:rPr lang="en-US" dirty="0">
                          <a:solidFill>
                            <a:schemeClr val="tx1"/>
                          </a:solidFill>
                        </a:rPr>
                        <a:t>Matzikama is at 95%</a:t>
                      </a:r>
                      <a:endParaRPr lang="en-ZA" dirty="0">
                        <a:solidFill>
                          <a:schemeClr val="tx1"/>
                        </a:solidFill>
                        <a:latin typeface="+mn-lt"/>
                      </a:endParaRPr>
                    </a:p>
                  </a:txBody>
                  <a:tcPr/>
                </a:tc>
                <a:extLst>
                  <a:ext uri="{0D108BD9-81ED-4DB2-BD59-A6C34878D82A}">
                    <a16:rowId xmlns:a16="http://schemas.microsoft.com/office/drawing/2014/main" xmlns="" val="2153317504"/>
                  </a:ext>
                </a:extLst>
              </a:tr>
            </a:tbl>
          </a:graphicData>
        </a:graphic>
      </p:graphicFrame>
    </p:spTree>
    <p:extLst>
      <p:ext uri="{BB962C8B-B14F-4D97-AF65-F5344CB8AC3E}">
        <p14:creationId xmlns:p14="http://schemas.microsoft.com/office/powerpoint/2010/main" xmlns="" val="1816599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08" y="0"/>
            <a:ext cx="8229600" cy="711000"/>
          </a:xfrm>
        </p:spPr>
        <p:txBody>
          <a:bodyPr>
            <a:normAutofit/>
          </a:bodyPr>
          <a:lstStyle/>
          <a:p>
            <a:r>
              <a:rPr lang="en-US" sz="2000" dirty="0"/>
              <a:t>2020/2021 FINANCIAL YEAR </a:t>
            </a:r>
          </a:p>
        </p:txBody>
      </p:sp>
      <p:sp>
        <p:nvSpPr>
          <p:cNvPr id="5" name="TextBox 4"/>
          <p:cNvSpPr txBox="1"/>
          <p:nvPr/>
        </p:nvSpPr>
        <p:spPr>
          <a:xfrm>
            <a:off x="10194536" y="6128654"/>
            <a:ext cx="383438"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12</a:t>
            </a:r>
          </a:p>
        </p:txBody>
      </p:sp>
      <p:graphicFrame>
        <p:nvGraphicFramePr>
          <p:cNvPr id="3" name="Table 2">
            <a:extLst>
              <a:ext uri="{FF2B5EF4-FFF2-40B4-BE49-F238E27FC236}">
                <a16:creationId xmlns:a16="http://schemas.microsoft.com/office/drawing/2014/main" xmlns="" id="{3C26E183-6E6D-4A1F-BF36-5E16BF2E48BD}"/>
              </a:ext>
            </a:extLst>
          </p:cNvPr>
          <p:cNvGraphicFramePr>
            <a:graphicFrameLocks noGrp="1"/>
          </p:cNvGraphicFramePr>
          <p:nvPr>
            <p:extLst>
              <p:ext uri="{D42A27DB-BD31-4B8C-83A1-F6EECF244321}">
                <p14:modId xmlns:p14="http://schemas.microsoft.com/office/powerpoint/2010/main" xmlns="" val="2612172338"/>
              </p:ext>
            </p:extLst>
          </p:nvPr>
        </p:nvGraphicFramePr>
        <p:xfrm>
          <a:off x="193435" y="445274"/>
          <a:ext cx="11367762" cy="4279429"/>
        </p:xfrm>
        <a:graphic>
          <a:graphicData uri="http://schemas.openxmlformats.org/drawingml/2006/table">
            <a:tbl>
              <a:tblPr/>
              <a:tblGrid>
                <a:gridCol w="933732">
                  <a:extLst>
                    <a:ext uri="{9D8B030D-6E8A-4147-A177-3AD203B41FA5}">
                      <a16:colId xmlns:a16="http://schemas.microsoft.com/office/drawing/2014/main" xmlns="" val="2922488068"/>
                    </a:ext>
                  </a:extLst>
                </a:gridCol>
                <a:gridCol w="2070300">
                  <a:extLst>
                    <a:ext uri="{9D8B030D-6E8A-4147-A177-3AD203B41FA5}">
                      <a16:colId xmlns:a16="http://schemas.microsoft.com/office/drawing/2014/main" xmlns="" val="1587924174"/>
                    </a:ext>
                  </a:extLst>
                </a:gridCol>
                <a:gridCol w="1649597">
                  <a:extLst>
                    <a:ext uri="{9D8B030D-6E8A-4147-A177-3AD203B41FA5}">
                      <a16:colId xmlns:a16="http://schemas.microsoft.com/office/drawing/2014/main" xmlns="" val="1359261182"/>
                    </a:ext>
                  </a:extLst>
                </a:gridCol>
                <a:gridCol w="3401049">
                  <a:extLst>
                    <a:ext uri="{9D8B030D-6E8A-4147-A177-3AD203B41FA5}">
                      <a16:colId xmlns:a16="http://schemas.microsoft.com/office/drawing/2014/main" xmlns="" val="393341440"/>
                    </a:ext>
                  </a:extLst>
                </a:gridCol>
                <a:gridCol w="1902019">
                  <a:extLst>
                    <a:ext uri="{9D8B030D-6E8A-4147-A177-3AD203B41FA5}">
                      <a16:colId xmlns:a16="http://schemas.microsoft.com/office/drawing/2014/main" xmlns="" val="3422061953"/>
                    </a:ext>
                  </a:extLst>
                </a:gridCol>
                <a:gridCol w="1411065">
                  <a:extLst>
                    <a:ext uri="{9D8B030D-6E8A-4147-A177-3AD203B41FA5}">
                      <a16:colId xmlns:a16="http://schemas.microsoft.com/office/drawing/2014/main" xmlns="" val="3807032760"/>
                    </a:ext>
                  </a:extLst>
                </a:gridCol>
              </a:tblGrid>
              <a:tr h="342867">
                <a:tc>
                  <a:txBody>
                    <a:bodyPr/>
                    <a:lstStyle/>
                    <a:p>
                      <a:pPr algn="ctr" fontAlgn="ctr"/>
                      <a:r>
                        <a:rPr lang="en-ZA" sz="1100" b="1" i="0" u="none" strike="noStrike" dirty="0">
                          <a:solidFill>
                            <a:srgbClr val="000000"/>
                          </a:solidFill>
                          <a:effectLst/>
                          <a:latin typeface="Arial" panose="020B0604020202020204" pitchFamily="34" charset="0"/>
                        </a:rPr>
                        <a:t>MUNICIPALITY CODE</a:t>
                      </a:r>
                    </a:p>
                  </a:txBody>
                  <a:tcPr marL="1799" marR="1799" marT="17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ZA" sz="1100" b="1" i="0" u="none" strike="noStrike" dirty="0">
                          <a:solidFill>
                            <a:srgbClr val="000000"/>
                          </a:solidFill>
                          <a:effectLst/>
                          <a:latin typeface="Arial" panose="020B0604020202020204" pitchFamily="34" charset="0"/>
                        </a:rPr>
                        <a:t>MUNICIPALITY</a:t>
                      </a:r>
                    </a:p>
                  </a:txBody>
                  <a:tcPr marL="1799" marR="1799" marT="17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ZA" sz="1100" b="1" i="0" u="none" strike="noStrike" dirty="0">
                          <a:solidFill>
                            <a:srgbClr val="000000"/>
                          </a:solidFill>
                          <a:effectLst/>
                          <a:latin typeface="Arial" panose="020B0604020202020204" pitchFamily="34" charset="0"/>
                        </a:rPr>
                        <a:t>DISTRICT</a:t>
                      </a:r>
                    </a:p>
                  </a:txBody>
                  <a:tcPr marL="1799" marR="1799" marT="17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ZA" sz="1100" b="1" i="0" u="none" strike="noStrike" dirty="0">
                          <a:solidFill>
                            <a:srgbClr val="000000"/>
                          </a:solidFill>
                          <a:effectLst/>
                          <a:latin typeface="Arial" panose="020B0604020202020204" pitchFamily="34" charset="0"/>
                        </a:rPr>
                        <a:t>PROJECT NAME</a:t>
                      </a:r>
                    </a:p>
                  </a:txBody>
                  <a:tcPr marL="1799" marR="1799" marT="17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ZA" sz="1100" b="1" i="0" u="none" strike="noStrike" dirty="0">
                          <a:solidFill>
                            <a:srgbClr val="000000"/>
                          </a:solidFill>
                          <a:effectLst/>
                          <a:latin typeface="Arial" panose="020B0604020202020204" pitchFamily="34" charset="0"/>
                        </a:rPr>
                        <a:t> BUDGET ALLOCATED </a:t>
                      </a:r>
                    </a:p>
                  </a:txBody>
                  <a:tcPr marL="1799" marR="1799" marT="17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ZA" sz="1100" b="1" i="0" u="none" strike="noStrike" dirty="0">
                          <a:solidFill>
                            <a:schemeClr val="tx1"/>
                          </a:solidFill>
                          <a:effectLst/>
                          <a:latin typeface="Arial" panose="020B0604020202020204" pitchFamily="34" charset="0"/>
                        </a:rPr>
                        <a:t>STATUS </a:t>
                      </a:r>
                    </a:p>
                  </a:txBody>
                  <a:tcPr marL="1799" marR="1799" marT="17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xmlns="" val="855266033"/>
                  </a:ext>
                </a:extLst>
              </a:tr>
              <a:tr h="513385">
                <a:tc>
                  <a:txBody>
                    <a:bodyPr/>
                    <a:lstStyle/>
                    <a:p>
                      <a:pPr algn="l" fontAlgn="t"/>
                      <a:r>
                        <a:rPr lang="en-ZA" sz="1100" b="0" i="0" u="none" strike="noStrike" dirty="0">
                          <a:solidFill>
                            <a:srgbClr val="000000"/>
                          </a:solidFill>
                          <a:effectLst/>
                          <a:latin typeface="Arial" panose="020B0604020202020204" pitchFamily="34" charset="0"/>
                        </a:rPr>
                        <a:t>EC442</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Umzimvubu Local Municipality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Alfred Ndzo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Arial" panose="020B0604020202020204" pitchFamily="34" charset="0"/>
                        </a:rPr>
                        <a:t>Construction of Phepheni sport ground</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 R 10 000 000,00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Arial" panose="020B0604020202020204" pitchFamily="34" charset="0"/>
                        </a:rPr>
                        <a:t>Complete</a:t>
                      </a:r>
                      <a:endParaRPr lang="en-ZA" sz="1100" b="0" i="0" u="none" strike="noStrike" dirty="0">
                        <a:solidFill>
                          <a:schemeClr val="tx1"/>
                        </a:solidFill>
                        <a:effectLst/>
                        <a:latin typeface="Arial" panose="020B0604020202020204" pitchFamily="34" charset="0"/>
                      </a:endParaRP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97703463"/>
                  </a:ext>
                </a:extLst>
              </a:tr>
              <a:tr h="513385">
                <a:tc>
                  <a:txBody>
                    <a:bodyPr/>
                    <a:lstStyle/>
                    <a:p>
                      <a:pPr algn="l" fontAlgn="t"/>
                      <a:r>
                        <a:rPr lang="en-ZA" sz="1100" b="0" i="0" u="none" strike="noStrike" dirty="0">
                          <a:solidFill>
                            <a:srgbClr val="000000"/>
                          </a:solidFill>
                          <a:effectLst/>
                          <a:latin typeface="Arial" panose="020B0604020202020204" pitchFamily="34" charset="0"/>
                        </a:rPr>
                        <a:t>EC135</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Intsika Yethu Local Municipality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Chris Hani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Arial" panose="020B0604020202020204" pitchFamily="34" charset="0"/>
                        </a:rPr>
                        <a:t>Upgrading of Magwala Sport Ground</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 R 10 000 000,00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Arial" panose="020B0604020202020204" pitchFamily="34" charset="0"/>
                        </a:rPr>
                        <a:t>Complete</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11458269"/>
                  </a:ext>
                </a:extLst>
              </a:tr>
              <a:tr h="513385">
                <a:tc>
                  <a:txBody>
                    <a:bodyPr/>
                    <a:lstStyle/>
                    <a:p>
                      <a:pPr algn="l" fontAlgn="t"/>
                      <a:r>
                        <a:rPr lang="en-ZA" sz="1100" b="0" i="0" u="none" strike="noStrike" dirty="0">
                          <a:solidFill>
                            <a:srgbClr val="000000"/>
                          </a:solidFill>
                          <a:effectLst/>
                          <a:latin typeface="Arial" panose="020B0604020202020204" pitchFamily="34" charset="0"/>
                        </a:rPr>
                        <a:t>EC105</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Ndlambe Local Municipality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Sarah Baartman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Arial" panose="020B0604020202020204" pitchFamily="34" charset="0"/>
                        </a:rPr>
                        <a:t>Upgrading of Marselle Sports field Kenton on Sea Phase 2</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R 9 400 000,00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Arial" panose="020B0604020202020204" pitchFamily="34" charset="0"/>
                        </a:rPr>
                        <a:t>Complete</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04355206"/>
                  </a:ext>
                </a:extLst>
              </a:tr>
              <a:tr h="513385">
                <a:tc>
                  <a:txBody>
                    <a:bodyPr/>
                    <a:lstStyle/>
                    <a:p>
                      <a:pPr algn="l" fontAlgn="t"/>
                      <a:r>
                        <a:rPr lang="en-ZA" sz="1100" b="0" i="0" u="none" strike="noStrike" dirty="0">
                          <a:solidFill>
                            <a:srgbClr val="000000"/>
                          </a:solidFill>
                          <a:effectLst/>
                          <a:latin typeface="Arial" panose="020B0604020202020204" pitchFamily="34" charset="0"/>
                        </a:rPr>
                        <a:t> MP</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Steve Tshwete Local Municipality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Nkangala</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Construction of Kwazamokuhle Stadium</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 R 10 000 000.00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dirty="0">
                          <a:solidFill>
                            <a:schemeClr val="tx1"/>
                          </a:solidFill>
                          <a:effectLst/>
                          <a:latin typeface="Arial" panose="020B0604020202020204" pitchFamily="34" charset="0"/>
                        </a:rPr>
                        <a:t>Complete</a:t>
                      </a:r>
                    </a:p>
                    <a:p>
                      <a:pPr algn="l" fontAlgn="t"/>
                      <a:endParaRPr lang="en-ZA" sz="1100" b="0" i="0" u="none" strike="noStrike" dirty="0">
                        <a:solidFill>
                          <a:schemeClr val="tx1"/>
                        </a:solidFill>
                        <a:effectLst/>
                        <a:latin typeface="Arial" panose="020B0604020202020204" pitchFamily="34" charset="0"/>
                      </a:endParaRP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01239137"/>
                  </a:ext>
                </a:extLst>
              </a:tr>
              <a:tr h="513385">
                <a:tc>
                  <a:txBody>
                    <a:bodyPr/>
                    <a:lstStyle/>
                    <a:p>
                      <a:pPr algn="l" fontAlgn="t"/>
                      <a:r>
                        <a:rPr lang="en-ZA" sz="1100" b="0" i="0" u="none" strike="noStrike" dirty="0">
                          <a:solidFill>
                            <a:srgbClr val="000000"/>
                          </a:solidFill>
                          <a:effectLst/>
                          <a:latin typeface="Arial" panose="020B0604020202020204" pitchFamily="34" charset="0"/>
                        </a:rPr>
                        <a:t>FS181</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Masilonyana Local Municipality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Lejweleputswa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Arial" panose="020B0604020202020204" pitchFamily="34" charset="0"/>
                        </a:rPr>
                        <a:t>Construction of Winnie Mandela Sport Facility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R 6 728 000,00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Arial" panose="020B0604020202020204" pitchFamily="34" charset="0"/>
                        </a:rPr>
                        <a:t>Complete</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41354931"/>
                  </a:ext>
                </a:extLst>
              </a:tr>
              <a:tr h="513385">
                <a:tc>
                  <a:txBody>
                    <a:bodyPr/>
                    <a:lstStyle/>
                    <a:p>
                      <a:pPr algn="l" fontAlgn="t"/>
                      <a:r>
                        <a:rPr lang="en-ZA" sz="1100" b="0" i="0" u="none" strike="noStrike" dirty="0">
                          <a:solidFill>
                            <a:srgbClr val="000000"/>
                          </a:solidFill>
                          <a:effectLst/>
                          <a:latin typeface="Arial" panose="020B0604020202020204" pitchFamily="34" charset="0"/>
                        </a:rPr>
                        <a:t>FS201</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Moqhaka Local Municipality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Fezile Dabi</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Arial" panose="020B0604020202020204" pitchFamily="34" charset="0"/>
                        </a:rPr>
                        <a:t>Construction of Refengkgotso sports complex</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 R 10 000 000,00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Arial" panose="020B0604020202020204" pitchFamily="34" charset="0"/>
                        </a:rPr>
                        <a:t>Construction,</a:t>
                      </a:r>
                      <a:r>
                        <a:rPr lang="en-GB" sz="1100" b="0" i="0" u="none" strike="noStrike" baseline="0" dirty="0">
                          <a:solidFill>
                            <a:schemeClr val="tx1"/>
                          </a:solidFill>
                          <a:effectLst/>
                          <a:latin typeface="Arial" panose="020B0604020202020204" pitchFamily="34" charset="0"/>
                        </a:rPr>
                        <a:t>80%</a:t>
                      </a:r>
                      <a:endParaRPr lang="en-ZA" sz="1100" b="0" i="0" u="none" strike="noStrike" dirty="0">
                        <a:solidFill>
                          <a:schemeClr val="tx1"/>
                        </a:solidFill>
                        <a:effectLst/>
                        <a:latin typeface="Arial" panose="020B0604020202020204" pitchFamily="34" charset="0"/>
                      </a:endParaRP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6838915"/>
                  </a:ext>
                </a:extLst>
              </a:tr>
              <a:tr h="513385">
                <a:tc>
                  <a:txBody>
                    <a:bodyPr/>
                    <a:lstStyle/>
                    <a:p>
                      <a:pPr algn="l" fontAlgn="t"/>
                      <a:r>
                        <a:rPr lang="en-ZA" sz="1100" b="0" i="0" u="none" strike="noStrike" dirty="0">
                          <a:solidFill>
                            <a:srgbClr val="000000"/>
                          </a:solidFill>
                          <a:effectLst/>
                          <a:latin typeface="Arial" panose="020B0604020202020204" pitchFamily="34" charset="0"/>
                        </a:rPr>
                        <a:t>FS192</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Dihlabeng Local Municipality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Thabo Mofutsanyana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Arial" panose="020B0604020202020204" pitchFamily="34" charset="0"/>
                        </a:rPr>
                        <a:t>Construction of Fateng Tse Ntso Sport facility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 R  9 000 000,00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Arial" panose="020B0604020202020204" pitchFamily="34" charset="0"/>
                        </a:rPr>
                        <a:t>Complete</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17922038"/>
                  </a:ext>
                </a:extLst>
              </a:tr>
              <a:tr h="342867">
                <a:tc>
                  <a:txBody>
                    <a:bodyPr/>
                    <a:lstStyle/>
                    <a:p>
                      <a:pPr algn="l" fontAlgn="t"/>
                      <a:r>
                        <a:rPr lang="en-ZA" sz="1100" b="0" i="0" u="none" strike="noStrike" dirty="0">
                          <a:solidFill>
                            <a:srgbClr val="000000"/>
                          </a:solidFill>
                          <a:effectLst/>
                          <a:latin typeface="Arial" panose="020B0604020202020204" pitchFamily="34" charset="0"/>
                        </a:rPr>
                        <a:t>NC062</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Nama Khoi LM</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Namakwa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Bergsig Sport Facility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Arial" panose="020B0604020202020204" pitchFamily="34" charset="0"/>
                        </a:rPr>
                        <a:t>R 7 500 000,00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Arial" panose="020B0604020202020204" pitchFamily="34" charset="0"/>
                        </a:rPr>
                        <a:t>Allocation returned to NT</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45144004"/>
                  </a:ext>
                </a:extLst>
              </a:tr>
            </a:tbl>
          </a:graphicData>
        </a:graphic>
      </p:graphicFrame>
    </p:spTree>
    <p:extLst>
      <p:ext uri="{BB962C8B-B14F-4D97-AF65-F5344CB8AC3E}">
        <p14:creationId xmlns:p14="http://schemas.microsoft.com/office/powerpoint/2010/main" xmlns="" val="907486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183"/>
            <a:ext cx="8229600" cy="711000"/>
          </a:xfrm>
        </p:spPr>
        <p:txBody>
          <a:bodyPr>
            <a:normAutofit/>
          </a:bodyPr>
          <a:lstStyle/>
          <a:p>
            <a:r>
              <a:rPr lang="en-US" sz="2000" dirty="0"/>
              <a:t>2020/2021 FINANCIAL YEAR… </a:t>
            </a:r>
          </a:p>
        </p:txBody>
      </p:sp>
      <p:sp>
        <p:nvSpPr>
          <p:cNvPr id="5" name="TextBox 4"/>
          <p:cNvSpPr txBox="1"/>
          <p:nvPr/>
        </p:nvSpPr>
        <p:spPr>
          <a:xfrm>
            <a:off x="10194536" y="6134553"/>
            <a:ext cx="383438"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13</a:t>
            </a:r>
          </a:p>
        </p:txBody>
      </p:sp>
      <p:graphicFrame>
        <p:nvGraphicFramePr>
          <p:cNvPr id="3" name="Table 2">
            <a:extLst>
              <a:ext uri="{FF2B5EF4-FFF2-40B4-BE49-F238E27FC236}">
                <a16:creationId xmlns:a16="http://schemas.microsoft.com/office/drawing/2014/main" xmlns="" id="{7DDAA3D1-202B-4C5D-A7AB-AFE31EABEE4F}"/>
              </a:ext>
            </a:extLst>
          </p:cNvPr>
          <p:cNvGraphicFramePr>
            <a:graphicFrameLocks noGrp="1"/>
          </p:cNvGraphicFramePr>
          <p:nvPr>
            <p:extLst>
              <p:ext uri="{D42A27DB-BD31-4B8C-83A1-F6EECF244321}">
                <p14:modId xmlns:p14="http://schemas.microsoft.com/office/powerpoint/2010/main" xmlns="" val="3680135223"/>
              </p:ext>
            </p:extLst>
          </p:nvPr>
        </p:nvGraphicFramePr>
        <p:xfrm>
          <a:off x="190831" y="577303"/>
          <a:ext cx="11282900" cy="4458869"/>
        </p:xfrm>
        <a:graphic>
          <a:graphicData uri="http://schemas.openxmlformats.org/drawingml/2006/table">
            <a:tbl>
              <a:tblPr/>
              <a:tblGrid>
                <a:gridCol w="873584">
                  <a:extLst>
                    <a:ext uri="{9D8B030D-6E8A-4147-A177-3AD203B41FA5}">
                      <a16:colId xmlns:a16="http://schemas.microsoft.com/office/drawing/2014/main" xmlns="" val="3970056700"/>
                    </a:ext>
                  </a:extLst>
                </a:gridCol>
                <a:gridCol w="1914624">
                  <a:extLst>
                    <a:ext uri="{9D8B030D-6E8A-4147-A177-3AD203B41FA5}">
                      <a16:colId xmlns:a16="http://schemas.microsoft.com/office/drawing/2014/main" xmlns="" val="2975323377"/>
                    </a:ext>
                  </a:extLst>
                </a:gridCol>
                <a:gridCol w="1516410">
                  <a:extLst>
                    <a:ext uri="{9D8B030D-6E8A-4147-A177-3AD203B41FA5}">
                      <a16:colId xmlns:a16="http://schemas.microsoft.com/office/drawing/2014/main" xmlns="" val="3288008162"/>
                    </a:ext>
                  </a:extLst>
                </a:gridCol>
                <a:gridCol w="3689930">
                  <a:extLst>
                    <a:ext uri="{9D8B030D-6E8A-4147-A177-3AD203B41FA5}">
                      <a16:colId xmlns:a16="http://schemas.microsoft.com/office/drawing/2014/main" xmlns="" val="4287523749"/>
                    </a:ext>
                  </a:extLst>
                </a:gridCol>
                <a:gridCol w="1790690">
                  <a:extLst>
                    <a:ext uri="{9D8B030D-6E8A-4147-A177-3AD203B41FA5}">
                      <a16:colId xmlns:a16="http://schemas.microsoft.com/office/drawing/2014/main" xmlns="" val="1121927844"/>
                    </a:ext>
                  </a:extLst>
                </a:gridCol>
                <a:gridCol w="1497662">
                  <a:extLst>
                    <a:ext uri="{9D8B030D-6E8A-4147-A177-3AD203B41FA5}">
                      <a16:colId xmlns:a16="http://schemas.microsoft.com/office/drawing/2014/main" xmlns="" val="222372085"/>
                    </a:ext>
                  </a:extLst>
                </a:gridCol>
              </a:tblGrid>
              <a:tr h="543831">
                <a:tc>
                  <a:txBody>
                    <a:bodyPr/>
                    <a:lstStyle/>
                    <a:p>
                      <a:pPr algn="l" fontAlgn="t"/>
                      <a:r>
                        <a:rPr lang="en-ZA" sz="1100" b="0" i="0" u="none" strike="noStrike" dirty="0">
                          <a:solidFill>
                            <a:srgbClr val="000000"/>
                          </a:solidFill>
                          <a:effectLst/>
                          <a:latin typeface="+mn-lt"/>
                        </a:rPr>
                        <a:t>NC075</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Renosterberg LM</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Pixley Ka Seme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Upgrading of Vanderkloof Sport Facility.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 R 11 500 000,00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Complete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43001814"/>
                  </a:ext>
                </a:extLst>
              </a:tr>
              <a:tr h="519793">
                <a:tc>
                  <a:txBody>
                    <a:bodyPr/>
                    <a:lstStyle/>
                    <a:p>
                      <a:pPr algn="l" fontAlgn="t"/>
                      <a:r>
                        <a:rPr lang="en-ZA" sz="1100" b="0" i="0" u="none" strike="noStrike" dirty="0">
                          <a:solidFill>
                            <a:srgbClr val="000000"/>
                          </a:solidFill>
                          <a:effectLst/>
                          <a:latin typeface="+mn-lt"/>
                        </a:rPr>
                        <a:t>NC076</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Thembelihle LM</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Pixley Ka Seme</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Development of Steynville Sport Facility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 R 11 500 000,00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dirty="0">
                          <a:solidFill>
                            <a:schemeClr val="tx1"/>
                          </a:solidFill>
                          <a:effectLst/>
                          <a:latin typeface="+mn-lt"/>
                        </a:rPr>
                        <a:t>Complete </a:t>
                      </a:r>
                    </a:p>
                    <a:p>
                      <a:pPr algn="l" fontAlgn="t"/>
                      <a:endParaRPr lang="en-ZA" sz="1100" b="0" i="0" u="none" strike="noStrike" dirty="0">
                        <a:solidFill>
                          <a:schemeClr val="tx1"/>
                        </a:solidFill>
                        <a:effectLst/>
                        <a:latin typeface="+mn-lt"/>
                      </a:endParaRP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7157452"/>
                  </a:ext>
                </a:extLst>
              </a:tr>
              <a:tr h="519793">
                <a:tc>
                  <a:txBody>
                    <a:bodyPr/>
                    <a:lstStyle/>
                    <a:p>
                      <a:pPr algn="l" fontAlgn="t"/>
                      <a:r>
                        <a:rPr lang="en-ZA" sz="1100" b="0" i="0" u="none" strike="noStrike" dirty="0">
                          <a:solidFill>
                            <a:schemeClr val="tx1"/>
                          </a:solidFill>
                          <a:effectLst/>
                          <a:latin typeface="+mn-lt"/>
                        </a:rPr>
                        <a:t>NC084</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Khei LM</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ZF Mgcawu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Development of Grootdrink Sport Facility.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R 9 330 000,00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 Complete</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72468102"/>
                  </a:ext>
                </a:extLst>
              </a:tr>
              <a:tr h="394728">
                <a:tc>
                  <a:txBody>
                    <a:bodyPr/>
                    <a:lstStyle/>
                    <a:p>
                      <a:pPr algn="l" fontAlgn="t"/>
                      <a:r>
                        <a:rPr lang="en-ZA" sz="1100" b="0" i="0" u="none" strike="noStrike" dirty="0">
                          <a:solidFill>
                            <a:schemeClr val="tx1"/>
                          </a:solidFill>
                          <a:effectLst/>
                          <a:latin typeface="+mn-lt"/>
                        </a:rPr>
                        <a:t>KZN281</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Umfolozi</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King Cetshwayo</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Construction of the Dondotha Sports field</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R 13 000 000,00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Complete</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09776488"/>
                  </a:ext>
                </a:extLst>
              </a:tr>
              <a:tr h="519793">
                <a:tc>
                  <a:txBody>
                    <a:bodyPr/>
                    <a:lstStyle/>
                    <a:p>
                      <a:pPr algn="l" fontAlgn="t"/>
                      <a:r>
                        <a:rPr lang="en-ZA" sz="1100" b="0" i="0" u="none" strike="noStrike" dirty="0">
                          <a:solidFill>
                            <a:schemeClr val="tx1"/>
                          </a:solidFill>
                          <a:effectLst/>
                          <a:latin typeface="+mn-lt"/>
                        </a:rPr>
                        <a:t>KZN272</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Jozini</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uMkhanyakudi</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rPr>
                        <a:t>Construction of Ndumo Sport Complex phase 4</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R 9 600 000,00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dirty="0">
                          <a:solidFill>
                            <a:schemeClr val="tx1"/>
                          </a:solidFill>
                          <a:effectLst/>
                          <a:highlight>
                            <a:srgbClr val="FF0000"/>
                          </a:highlight>
                          <a:latin typeface="+mn-lt"/>
                          <a:cs typeface="Calibri" panose="020F0502020204030204" pitchFamily="34" charset="0"/>
                        </a:rPr>
                        <a:t>Construction,</a:t>
                      </a:r>
                    </a:p>
                    <a:p>
                      <a:pPr algn="l" fontAlgn="t"/>
                      <a:r>
                        <a:rPr lang="en-GB" sz="1100" b="0" i="0" u="none" strike="noStrike" dirty="0">
                          <a:solidFill>
                            <a:schemeClr val="tx1"/>
                          </a:solidFill>
                          <a:effectLst/>
                          <a:highlight>
                            <a:srgbClr val="FF0000"/>
                          </a:highlight>
                          <a:latin typeface="+mn-lt"/>
                        </a:rPr>
                        <a:t> 76%</a:t>
                      </a:r>
                      <a:endParaRPr lang="en-ZA" sz="1100" b="0" i="0" u="none" strike="noStrike" dirty="0">
                        <a:solidFill>
                          <a:schemeClr val="tx1"/>
                        </a:solidFill>
                        <a:effectLst/>
                        <a:highlight>
                          <a:srgbClr val="FF0000"/>
                        </a:highlight>
                        <a:latin typeface="+mn-lt"/>
                      </a:endParaRP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39396079"/>
                  </a:ext>
                </a:extLst>
              </a:tr>
              <a:tr h="582544">
                <a:tc>
                  <a:txBody>
                    <a:bodyPr/>
                    <a:lstStyle/>
                    <a:p>
                      <a:pPr algn="l" fontAlgn="t"/>
                      <a:r>
                        <a:rPr lang="en-ZA" sz="1100" b="0" i="0" u="none" strike="noStrike" dirty="0">
                          <a:solidFill>
                            <a:schemeClr val="tx1"/>
                          </a:solidFill>
                          <a:effectLst/>
                          <a:latin typeface="+mn-lt"/>
                        </a:rPr>
                        <a:t>KZN235</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Okhahlamba</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uThukela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Construction of Khethani Sports Field - Ward 01</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R 10 000 000,00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Complete</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1308744"/>
                  </a:ext>
                </a:extLst>
              </a:tr>
              <a:tr h="394728">
                <a:tc>
                  <a:txBody>
                    <a:bodyPr/>
                    <a:lstStyle/>
                    <a:p>
                      <a:pPr algn="l" fontAlgn="t"/>
                      <a:r>
                        <a:rPr lang="en-ZA" sz="1100" b="0" i="0" u="none" strike="noStrike" dirty="0">
                          <a:solidFill>
                            <a:schemeClr val="tx1"/>
                          </a:solidFill>
                          <a:effectLst/>
                          <a:latin typeface="+mn-lt"/>
                        </a:rPr>
                        <a:t>KZN237</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Inkosi iLanga libalele</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uThukela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Upgrade of Wembezi Sports Field Ward 9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R 10 000 000,00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Complete</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98072418"/>
                  </a:ext>
                </a:extLst>
              </a:tr>
              <a:tr h="983659">
                <a:tc>
                  <a:txBody>
                    <a:bodyPr/>
                    <a:lstStyle/>
                    <a:p>
                      <a:pPr algn="l" fontAlgn="t"/>
                      <a:r>
                        <a:rPr lang="en-ZA" sz="1100" b="0" i="0" u="none" strike="noStrike" dirty="0">
                          <a:solidFill>
                            <a:srgbClr val="000000"/>
                          </a:solidFill>
                          <a:effectLst/>
                          <a:latin typeface="+mn-lt"/>
                        </a:rPr>
                        <a:t>NW384</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Ditsobotla</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Ngaka Modiri Molema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Refurbishment of Itekeng Sports Facility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 10 300 000,00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Construction, 95%</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09466935"/>
                  </a:ext>
                </a:extLst>
              </a:tr>
            </a:tbl>
          </a:graphicData>
        </a:graphic>
      </p:graphicFrame>
    </p:spTree>
    <p:extLst>
      <p:ext uri="{BB962C8B-B14F-4D97-AF65-F5344CB8AC3E}">
        <p14:creationId xmlns:p14="http://schemas.microsoft.com/office/powerpoint/2010/main" xmlns="" val="1529708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16" y="49184"/>
            <a:ext cx="8229600" cy="711000"/>
          </a:xfrm>
        </p:spPr>
        <p:txBody>
          <a:bodyPr>
            <a:normAutofit/>
          </a:bodyPr>
          <a:lstStyle/>
          <a:p>
            <a:r>
              <a:rPr lang="en-US" sz="2000" dirty="0"/>
              <a:t>2020/2021 FINANCIAL YEAR… </a:t>
            </a:r>
          </a:p>
        </p:txBody>
      </p:sp>
      <p:sp>
        <p:nvSpPr>
          <p:cNvPr id="5" name="TextBox 4"/>
          <p:cNvSpPr txBox="1"/>
          <p:nvPr/>
        </p:nvSpPr>
        <p:spPr>
          <a:xfrm>
            <a:off x="10194536" y="6134553"/>
            <a:ext cx="383438"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14</a:t>
            </a:r>
          </a:p>
        </p:txBody>
      </p:sp>
      <p:graphicFrame>
        <p:nvGraphicFramePr>
          <p:cNvPr id="3" name="Table 2">
            <a:extLst>
              <a:ext uri="{FF2B5EF4-FFF2-40B4-BE49-F238E27FC236}">
                <a16:creationId xmlns:a16="http://schemas.microsoft.com/office/drawing/2014/main" xmlns="" id="{E8487773-731F-4F46-907F-74A9A5BC1DAC}"/>
              </a:ext>
            </a:extLst>
          </p:cNvPr>
          <p:cNvGraphicFramePr>
            <a:graphicFrameLocks noGrp="1"/>
          </p:cNvGraphicFramePr>
          <p:nvPr>
            <p:extLst>
              <p:ext uri="{D42A27DB-BD31-4B8C-83A1-F6EECF244321}">
                <p14:modId xmlns:p14="http://schemas.microsoft.com/office/powerpoint/2010/main" xmlns="" val="4192359638"/>
              </p:ext>
            </p:extLst>
          </p:nvPr>
        </p:nvGraphicFramePr>
        <p:xfrm>
          <a:off x="198782" y="569353"/>
          <a:ext cx="11036411" cy="4384831"/>
        </p:xfrm>
        <a:graphic>
          <a:graphicData uri="http://schemas.openxmlformats.org/drawingml/2006/table">
            <a:tbl>
              <a:tblPr/>
              <a:tblGrid>
                <a:gridCol w="972732">
                  <a:extLst>
                    <a:ext uri="{9D8B030D-6E8A-4147-A177-3AD203B41FA5}">
                      <a16:colId xmlns:a16="http://schemas.microsoft.com/office/drawing/2014/main" xmlns="" val="234936106"/>
                    </a:ext>
                  </a:extLst>
                </a:gridCol>
                <a:gridCol w="1313995">
                  <a:extLst>
                    <a:ext uri="{9D8B030D-6E8A-4147-A177-3AD203B41FA5}">
                      <a16:colId xmlns:a16="http://schemas.microsoft.com/office/drawing/2014/main" xmlns="" val="59446506"/>
                    </a:ext>
                  </a:extLst>
                </a:gridCol>
                <a:gridCol w="1223707">
                  <a:extLst>
                    <a:ext uri="{9D8B030D-6E8A-4147-A177-3AD203B41FA5}">
                      <a16:colId xmlns:a16="http://schemas.microsoft.com/office/drawing/2014/main" xmlns="" val="2154825923"/>
                    </a:ext>
                  </a:extLst>
                </a:gridCol>
                <a:gridCol w="3646401">
                  <a:extLst>
                    <a:ext uri="{9D8B030D-6E8A-4147-A177-3AD203B41FA5}">
                      <a16:colId xmlns:a16="http://schemas.microsoft.com/office/drawing/2014/main" xmlns="" val="2519711152"/>
                    </a:ext>
                  </a:extLst>
                </a:gridCol>
                <a:gridCol w="1643971">
                  <a:extLst>
                    <a:ext uri="{9D8B030D-6E8A-4147-A177-3AD203B41FA5}">
                      <a16:colId xmlns:a16="http://schemas.microsoft.com/office/drawing/2014/main" xmlns="" val="3884174367"/>
                    </a:ext>
                  </a:extLst>
                </a:gridCol>
                <a:gridCol w="2235605">
                  <a:extLst>
                    <a:ext uri="{9D8B030D-6E8A-4147-A177-3AD203B41FA5}">
                      <a16:colId xmlns:a16="http://schemas.microsoft.com/office/drawing/2014/main" xmlns="" val="2974737366"/>
                    </a:ext>
                  </a:extLst>
                </a:gridCol>
              </a:tblGrid>
              <a:tr h="950147">
                <a:tc>
                  <a:txBody>
                    <a:bodyPr/>
                    <a:lstStyle/>
                    <a:p>
                      <a:pPr algn="l" fontAlgn="t"/>
                      <a:r>
                        <a:rPr lang="en-ZA" sz="1100" b="0" i="0" u="none" strike="noStrike" dirty="0">
                          <a:solidFill>
                            <a:srgbClr val="000000"/>
                          </a:solidFill>
                          <a:effectLst/>
                          <a:latin typeface="+mn-lt"/>
                        </a:rPr>
                        <a:t>NW374</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Kgetleng Revier</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Bojanala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Refurbishment of Reagile Sports Facility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 10 000 000,00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Complete</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40456304"/>
                  </a:ext>
                </a:extLst>
              </a:tr>
              <a:tr h="904854">
                <a:tc>
                  <a:txBody>
                    <a:bodyPr/>
                    <a:lstStyle/>
                    <a:p>
                      <a:pPr algn="l" fontAlgn="t"/>
                      <a:r>
                        <a:rPr lang="en-ZA" sz="1100" b="0" i="0" u="none" strike="noStrike" dirty="0">
                          <a:solidFill>
                            <a:srgbClr val="000000"/>
                          </a:solidFill>
                          <a:effectLst/>
                          <a:latin typeface="+mn-lt"/>
                        </a:rPr>
                        <a:t>NW383</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Mahikeng</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latin typeface="+mn-lt"/>
                        </a:rPr>
                        <a:t>Ngaka Modiri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Construction of Tennis Courts at Mmabatho Stadium</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chemeClr val="tx1"/>
                          </a:solidFill>
                          <a:effectLst/>
                          <a:latin typeface="+mn-lt"/>
                        </a:rPr>
                        <a:t>R 20 000 000,00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Multi-year and ongoing</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03734191"/>
                  </a:ext>
                </a:extLst>
              </a:tr>
              <a:tr h="457200">
                <a:tc>
                  <a:txBody>
                    <a:bodyPr/>
                    <a:lstStyle/>
                    <a:p>
                      <a:pPr algn="l" fontAlgn="t"/>
                      <a:r>
                        <a:rPr lang="en-ZA" sz="1100" b="0" i="0" u="none" strike="noStrike" dirty="0">
                          <a:solidFill>
                            <a:srgbClr val="000000"/>
                          </a:solidFill>
                          <a:effectLst/>
                          <a:latin typeface="+mn-lt"/>
                        </a:rPr>
                        <a:t>LIP361</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Thabazimbi</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Waterberg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sports and recreation facilities in Raphuti (ward 4)</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 11 000 000,00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85% Completion</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60854897"/>
                  </a:ext>
                </a:extLst>
              </a:tr>
              <a:tr h="387827">
                <a:tc>
                  <a:txBody>
                    <a:bodyPr/>
                    <a:lstStyle/>
                    <a:p>
                      <a:pPr algn="l" fontAlgn="t"/>
                      <a:r>
                        <a:rPr lang="en-ZA" sz="1100" b="0" i="0" u="none" strike="noStrike" dirty="0">
                          <a:solidFill>
                            <a:srgbClr val="000000"/>
                          </a:solidFill>
                          <a:effectLst/>
                          <a:latin typeface="+mn-lt"/>
                        </a:rPr>
                        <a:t>LIP341</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Musina</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Vhembe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Completion of Harper Sport Facility</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 5 000 000,00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Complete</a:t>
                      </a:r>
                      <a:endParaRPr lang="en-ZA" sz="1100" b="0" i="0" u="none" strike="noStrike" dirty="0">
                        <a:solidFill>
                          <a:schemeClr val="tx1"/>
                        </a:solidFill>
                        <a:effectLst/>
                        <a:latin typeface="+mn-lt"/>
                      </a:endParaRP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88769374"/>
                  </a:ext>
                </a:extLst>
              </a:tr>
              <a:tr h="523392">
                <a:tc>
                  <a:txBody>
                    <a:bodyPr/>
                    <a:lstStyle/>
                    <a:p>
                      <a:pPr algn="l" fontAlgn="t"/>
                      <a:r>
                        <a:rPr lang="en-ZA" sz="1100" b="0" i="0" u="none" strike="noStrike" dirty="0">
                          <a:solidFill>
                            <a:srgbClr val="000000"/>
                          </a:solidFill>
                          <a:effectLst/>
                          <a:latin typeface="+mn-lt"/>
                        </a:rPr>
                        <a:t>LIP354</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Polokwane LM</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Capricorn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Moletjie field and Softball field</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0000"/>
                          </a:highlight>
                          <a:latin typeface="+mn-lt"/>
                        </a:rPr>
                        <a:t>R 30 000 000,00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l" fontAlgn="t">
                        <a:buNone/>
                      </a:pPr>
                      <a:r>
                        <a:rPr lang="en-US" sz="1100" b="0" i="0" u="none" strike="noStrike" dirty="0">
                          <a:solidFill>
                            <a:schemeClr val="tx1"/>
                          </a:solidFill>
                          <a:effectLst/>
                          <a:highlight>
                            <a:srgbClr val="FF0000"/>
                          </a:highlight>
                          <a:latin typeface="+mn-lt"/>
                        </a:rPr>
                        <a:t>Multi year project at 65% completion</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97483603"/>
                  </a:ext>
                </a:extLst>
              </a:tr>
              <a:tr h="387827">
                <a:tc>
                  <a:txBody>
                    <a:bodyPr/>
                    <a:lstStyle/>
                    <a:p>
                      <a:pPr algn="l" fontAlgn="t"/>
                      <a:r>
                        <a:rPr lang="en-ZA" sz="1100" b="0" i="0" u="none" strike="noStrike" dirty="0">
                          <a:solidFill>
                            <a:srgbClr val="000000"/>
                          </a:solidFill>
                          <a:effectLst/>
                          <a:latin typeface="+mn-lt"/>
                        </a:rPr>
                        <a:t>WC043</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Mosselbay LM</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Garden Route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New soccer facility for Wolwadans</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 9 000 000,00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n-lt"/>
                        </a:rPr>
                        <a:t>Complete</a:t>
                      </a:r>
                      <a:endParaRPr lang="en-ZA" sz="1100" b="0" i="0" u="none" strike="noStrike" dirty="0">
                        <a:solidFill>
                          <a:schemeClr val="tx1"/>
                        </a:solidFill>
                        <a:effectLst/>
                        <a:latin typeface="+mn-lt"/>
                      </a:endParaRP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93101870"/>
                  </a:ext>
                </a:extLst>
              </a:tr>
              <a:tr h="773584">
                <a:tc>
                  <a:txBody>
                    <a:bodyPr/>
                    <a:lstStyle/>
                    <a:p>
                      <a:pPr algn="l" fontAlgn="t"/>
                      <a:r>
                        <a:rPr lang="en-ZA" sz="1100" b="0" i="0" u="none" strike="noStrike" dirty="0">
                          <a:solidFill>
                            <a:srgbClr val="000000"/>
                          </a:solidFill>
                          <a:effectLst/>
                          <a:latin typeface="+mn-lt"/>
                        </a:rPr>
                        <a:t> WC011</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Matzikama LM</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West coast </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Upgrading of existing and construction of new sport facilities in Klawer (Ward 6)</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0000"/>
                          </a:highlight>
                          <a:latin typeface="+mn-lt"/>
                        </a:rPr>
                        <a:t>R 10 000 000,00</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cs typeface="Calibri" panose="020F0502020204030204" pitchFamily="34" charset="0"/>
                        </a:rPr>
                        <a:t>9</a:t>
                      </a:r>
                      <a:r>
                        <a:rPr lang="en-ZA" sz="1100" b="0" i="0" u="none" strike="noStrike" dirty="0">
                          <a:solidFill>
                            <a:schemeClr val="tx1"/>
                          </a:solidFill>
                          <a:effectLst/>
                          <a:highlight>
                            <a:srgbClr val="FF0000"/>
                          </a:highlight>
                          <a:latin typeface="+mn-lt"/>
                          <a:cs typeface="Calibri" panose="020F0502020204030204" pitchFamily="34" charset="0"/>
                        </a:rPr>
                        <a:t>5% completion</a:t>
                      </a:r>
                    </a:p>
                  </a:txBody>
                  <a:tcPr marL="1799" marR="1799" marT="17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47041072"/>
                  </a:ext>
                </a:extLst>
              </a:tr>
            </a:tbl>
          </a:graphicData>
        </a:graphic>
      </p:graphicFrame>
    </p:spTree>
    <p:extLst>
      <p:ext uri="{BB962C8B-B14F-4D97-AF65-F5344CB8AC3E}">
        <p14:creationId xmlns:p14="http://schemas.microsoft.com/office/powerpoint/2010/main" xmlns="" val="1340297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0" y="0"/>
            <a:ext cx="8229600" cy="437873"/>
          </a:xfrm>
        </p:spPr>
        <p:txBody>
          <a:bodyPr>
            <a:normAutofit/>
          </a:bodyPr>
          <a:lstStyle/>
          <a:p>
            <a:r>
              <a:rPr lang="en-ZA" sz="2200" dirty="0"/>
              <a:t>SUMMARY OF 2021/22 ALLOCATIONS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2032482032"/>
              </p:ext>
            </p:extLst>
          </p:nvPr>
        </p:nvGraphicFramePr>
        <p:xfrm>
          <a:off x="239864" y="433294"/>
          <a:ext cx="11712272" cy="5417840"/>
        </p:xfrm>
        <a:graphic>
          <a:graphicData uri="http://schemas.openxmlformats.org/drawingml/2006/table">
            <a:tbl>
              <a:tblPr firstRow="1" bandRow="1">
                <a:tableStyleId>{08FB837D-C827-4EFA-A057-4D05807E0F7C}</a:tableStyleId>
              </a:tblPr>
              <a:tblGrid>
                <a:gridCol w="1624030">
                  <a:extLst>
                    <a:ext uri="{9D8B030D-6E8A-4147-A177-3AD203B41FA5}">
                      <a16:colId xmlns:a16="http://schemas.microsoft.com/office/drawing/2014/main" xmlns="" val="411930998"/>
                    </a:ext>
                  </a:extLst>
                </a:gridCol>
                <a:gridCol w="1572446">
                  <a:extLst>
                    <a:ext uri="{9D8B030D-6E8A-4147-A177-3AD203B41FA5}">
                      <a16:colId xmlns:a16="http://schemas.microsoft.com/office/drawing/2014/main" xmlns="" val="456059952"/>
                    </a:ext>
                  </a:extLst>
                </a:gridCol>
                <a:gridCol w="1417510">
                  <a:extLst>
                    <a:ext uri="{9D8B030D-6E8A-4147-A177-3AD203B41FA5}">
                      <a16:colId xmlns:a16="http://schemas.microsoft.com/office/drawing/2014/main" xmlns="" val="524661443"/>
                    </a:ext>
                  </a:extLst>
                </a:gridCol>
                <a:gridCol w="1739008">
                  <a:extLst>
                    <a:ext uri="{9D8B030D-6E8A-4147-A177-3AD203B41FA5}">
                      <a16:colId xmlns:a16="http://schemas.microsoft.com/office/drawing/2014/main" xmlns="" val="2850852008"/>
                    </a:ext>
                  </a:extLst>
                </a:gridCol>
                <a:gridCol w="1918793">
                  <a:extLst>
                    <a:ext uri="{9D8B030D-6E8A-4147-A177-3AD203B41FA5}">
                      <a16:colId xmlns:a16="http://schemas.microsoft.com/office/drawing/2014/main" xmlns="" val="3566469103"/>
                    </a:ext>
                  </a:extLst>
                </a:gridCol>
                <a:gridCol w="3440485">
                  <a:extLst>
                    <a:ext uri="{9D8B030D-6E8A-4147-A177-3AD203B41FA5}">
                      <a16:colId xmlns:a16="http://schemas.microsoft.com/office/drawing/2014/main" xmlns="" val="1000714632"/>
                    </a:ext>
                  </a:extLst>
                </a:gridCol>
              </a:tblGrid>
              <a:tr h="1075495">
                <a:tc>
                  <a:txBody>
                    <a:bodyPr/>
                    <a:lstStyle/>
                    <a:p>
                      <a:pPr algn="just"/>
                      <a:r>
                        <a:rPr lang="en-ZA" dirty="0"/>
                        <a:t>PROVINCE </a:t>
                      </a:r>
                      <a:endParaRPr lang="en-ZA" dirty="0">
                        <a:latin typeface="+mn-lt"/>
                      </a:endParaRPr>
                    </a:p>
                  </a:txBody>
                  <a:tcPr/>
                </a:tc>
                <a:tc>
                  <a:txBody>
                    <a:bodyPr/>
                    <a:lstStyle/>
                    <a:p>
                      <a:pPr algn="just"/>
                      <a:r>
                        <a:rPr lang="en-ZA" dirty="0"/>
                        <a:t>NO OF PROJECTS </a:t>
                      </a:r>
                      <a:endParaRPr lang="en-ZA" dirty="0">
                        <a:latin typeface="+mn-lt"/>
                      </a:endParaRPr>
                    </a:p>
                  </a:txBody>
                  <a:tcPr/>
                </a:tc>
                <a:tc>
                  <a:txBody>
                    <a:bodyPr/>
                    <a:lstStyle/>
                    <a:p>
                      <a:pPr algn="just"/>
                      <a:r>
                        <a:rPr lang="en-ZA" dirty="0"/>
                        <a:t>TOTAL BUDGET  (R‘000)</a:t>
                      </a:r>
                      <a:endParaRPr lang="en-ZA" dirty="0">
                        <a:latin typeface="+mn-lt"/>
                      </a:endParaRPr>
                    </a:p>
                  </a:txBody>
                  <a:tcPr/>
                </a:tc>
                <a:tc>
                  <a:txBody>
                    <a:bodyPr/>
                    <a:lstStyle/>
                    <a:p>
                      <a:pPr algn="just"/>
                      <a:r>
                        <a:rPr lang="en-ZA" dirty="0"/>
                        <a:t>COMPLETED PROJECTS </a:t>
                      </a:r>
                      <a:endParaRPr lang="en-ZA" dirty="0">
                        <a:latin typeface="+mn-lt"/>
                      </a:endParaRPr>
                    </a:p>
                  </a:txBody>
                  <a:tcPr/>
                </a:tc>
                <a:tc>
                  <a:txBody>
                    <a:bodyPr/>
                    <a:lstStyle/>
                    <a:p>
                      <a:pPr algn="just"/>
                      <a:r>
                        <a:rPr lang="en-ZA" dirty="0"/>
                        <a:t>INCOMPLETE PROJECTS </a:t>
                      </a:r>
                      <a:endParaRPr lang="en-ZA" dirty="0">
                        <a:latin typeface="+mn-lt"/>
                      </a:endParaRPr>
                    </a:p>
                  </a:txBody>
                  <a:tcPr/>
                </a:tc>
                <a:tc>
                  <a:txBody>
                    <a:bodyPr/>
                    <a:lstStyle/>
                    <a:p>
                      <a:pPr algn="just"/>
                      <a:r>
                        <a:rPr lang="en-ZA" dirty="0"/>
                        <a:t>REASONS FOR INCOMPLETIONS/ COMMENTS</a:t>
                      </a:r>
                      <a:endParaRPr lang="en-ZA" dirty="0">
                        <a:latin typeface="+mn-lt"/>
                      </a:endParaRPr>
                    </a:p>
                  </a:txBody>
                  <a:tcPr/>
                </a:tc>
                <a:extLst>
                  <a:ext uri="{0D108BD9-81ED-4DB2-BD59-A6C34878D82A}">
                    <a16:rowId xmlns:a16="http://schemas.microsoft.com/office/drawing/2014/main" xmlns="" val="2318449944"/>
                  </a:ext>
                </a:extLst>
              </a:tr>
              <a:tr h="686188">
                <a:tc>
                  <a:txBody>
                    <a:bodyPr/>
                    <a:lstStyle/>
                    <a:p>
                      <a:pPr algn="just"/>
                      <a:r>
                        <a:rPr lang="en-ZA" dirty="0"/>
                        <a:t>EC </a:t>
                      </a:r>
                      <a:endParaRPr lang="en-ZA" dirty="0">
                        <a:latin typeface="+mn-lt"/>
                      </a:endParaRPr>
                    </a:p>
                  </a:txBody>
                  <a:tcPr/>
                </a:tc>
                <a:tc>
                  <a:txBody>
                    <a:bodyPr/>
                    <a:lstStyle/>
                    <a:p>
                      <a:pPr algn="just"/>
                      <a:r>
                        <a:rPr lang="en-ZA" dirty="0"/>
                        <a:t>5 </a:t>
                      </a:r>
                      <a:endParaRPr lang="en-ZA" dirty="0">
                        <a:latin typeface="+mn-lt"/>
                      </a:endParaRPr>
                    </a:p>
                  </a:txBody>
                  <a:tcPr/>
                </a:tc>
                <a:tc>
                  <a:txBody>
                    <a:bodyPr/>
                    <a:lstStyle/>
                    <a:p>
                      <a:pPr algn="just"/>
                      <a:endParaRPr lang="en-ZA" dirty="0">
                        <a:latin typeface="+mn-lt"/>
                      </a:endParaRPr>
                    </a:p>
                  </a:txBody>
                  <a:tcPr/>
                </a:tc>
                <a:tc>
                  <a:txBody>
                    <a:bodyPr/>
                    <a:lstStyle/>
                    <a:p>
                      <a:pPr algn="just"/>
                      <a:r>
                        <a:rPr lang="en-ZA" dirty="0"/>
                        <a:t>1</a:t>
                      </a:r>
                      <a:endParaRPr lang="en-ZA" dirty="0">
                        <a:latin typeface="+mn-lt"/>
                      </a:endParaRPr>
                    </a:p>
                  </a:txBody>
                  <a:tcPr/>
                </a:tc>
                <a:tc>
                  <a:txBody>
                    <a:bodyPr/>
                    <a:lstStyle/>
                    <a:p>
                      <a:pPr algn="just"/>
                      <a:r>
                        <a:rPr lang="en-ZA" dirty="0"/>
                        <a:t>4</a:t>
                      </a:r>
                      <a:endParaRPr lang="en-ZA" dirty="0">
                        <a:latin typeface="+mn-lt"/>
                      </a:endParaRPr>
                    </a:p>
                  </a:txBody>
                  <a:tcPr/>
                </a:tc>
                <a:tc>
                  <a:txBody>
                    <a:bodyPr/>
                    <a:lstStyle/>
                    <a:p>
                      <a:pPr algn="just"/>
                      <a:r>
                        <a:rPr lang="en-ZA" b="1" dirty="0">
                          <a:solidFill>
                            <a:schemeClr val="tx1"/>
                          </a:solidFill>
                          <a:latin typeface="+mn-lt"/>
                        </a:rPr>
                        <a:t>Summarise reasons </a:t>
                      </a:r>
                    </a:p>
                  </a:txBody>
                  <a:tcPr/>
                </a:tc>
                <a:extLst>
                  <a:ext uri="{0D108BD9-81ED-4DB2-BD59-A6C34878D82A}">
                    <a16:rowId xmlns:a16="http://schemas.microsoft.com/office/drawing/2014/main" xmlns="" val="2840447526"/>
                  </a:ext>
                </a:extLst>
              </a:tr>
              <a:tr h="2285427">
                <a:tc>
                  <a:txBody>
                    <a:bodyPr/>
                    <a:lstStyle/>
                    <a:p>
                      <a:pPr algn="just"/>
                      <a:r>
                        <a:rPr lang="en-ZA" dirty="0"/>
                        <a:t>FS</a:t>
                      </a:r>
                      <a:endParaRPr lang="en-ZA" dirty="0">
                        <a:latin typeface="+mn-lt"/>
                      </a:endParaRPr>
                    </a:p>
                  </a:txBody>
                  <a:tcPr/>
                </a:tc>
                <a:tc>
                  <a:txBody>
                    <a:bodyPr/>
                    <a:lstStyle/>
                    <a:p>
                      <a:pPr algn="just"/>
                      <a:r>
                        <a:rPr lang="en-ZA" dirty="0">
                          <a:latin typeface="+mn-lt"/>
                        </a:rPr>
                        <a:t>2</a:t>
                      </a:r>
                    </a:p>
                  </a:txBody>
                  <a:tcPr/>
                </a:tc>
                <a:tc>
                  <a:txBody>
                    <a:bodyPr/>
                    <a:lstStyle/>
                    <a:p>
                      <a:pPr algn="just"/>
                      <a:endParaRPr lang="en-ZA" dirty="0">
                        <a:latin typeface="+mn-lt"/>
                      </a:endParaRPr>
                    </a:p>
                  </a:txBody>
                  <a:tcPr/>
                </a:tc>
                <a:tc>
                  <a:txBody>
                    <a:bodyPr/>
                    <a:lstStyle/>
                    <a:p>
                      <a:pPr algn="just"/>
                      <a:r>
                        <a:rPr lang="en-ZA" dirty="0">
                          <a:latin typeface="+mn-lt"/>
                        </a:rPr>
                        <a:t>0</a:t>
                      </a:r>
                    </a:p>
                  </a:txBody>
                  <a:tcPr/>
                </a:tc>
                <a:tc>
                  <a:txBody>
                    <a:bodyPr/>
                    <a:lstStyle/>
                    <a:p>
                      <a:pPr algn="just"/>
                      <a:r>
                        <a:rPr lang="en-ZA" dirty="0">
                          <a:latin typeface="+mn-lt"/>
                        </a:rPr>
                        <a:t>2</a:t>
                      </a:r>
                    </a:p>
                  </a:txBody>
                  <a:tcPr/>
                </a:tc>
                <a:tc>
                  <a:txBody>
                    <a:bodyPr/>
                    <a:lstStyle/>
                    <a:p>
                      <a:pPr algn="just"/>
                      <a:r>
                        <a:rPr lang="en-ZA" sz="1200" b="1" dirty="0">
                          <a:solidFill>
                            <a:schemeClr val="tx1"/>
                          </a:solidFill>
                          <a:latin typeface="+mn-lt"/>
                        </a:rPr>
                        <a:t>M-A-P: </a:t>
                      </a:r>
                    </a:p>
                    <a:p>
                      <a:pPr algn="just"/>
                      <a:r>
                        <a:rPr lang="en-ZA" sz="1200" b="1" dirty="0">
                          <a:solidFill>
                            <a:schemeClr val="tx1"/>
                          </a:solidFill>
                          <a:latin typeface="+mn-lt"/>
                        </a:rPr>
                        <a:t>Matjhabeng: </a:t>
                      </a:r>
                      <a:r>
                        <a:rPr lang="en-ZA" sz="1200" b="0" dirty="0">
                          <a:solidFill>
                            <a:schemeClr val="tx1"/>
                          </a:solidFill>
                          <a:latin typeface="+mn-lt"/>
                        </a:rPr>
                        <a:t>Delayed procurement of  citing uncertainty of the existence of the allocation as. Following clarity PSP and Contractor were appointed but works did not commence  stopped due to lack of funds. DSAC is following the matter up because R7 million was allocated. </a:t>
                      </a:r>
                      <a:r>
                        <a:rPr lang="en-ZA" sz="1200" b="1" dirty="0">
                          <a:solidFill>
                            <a:schemeClr val="tx1"/>
                          </a:solidFill>
                          <a:latin typeface="+mn-lt"/>
                        </a:rPr>
                        <a:t>Project Inactive </a:t>
                      </a:r>
                    </a:p>
                  </a:txBody>
                  <a:tcPr/>
                </a:tc>
                <a:extLst>
                  <a:ext uri="{0D108BD9-81ED-4DB2-BD59-A6C34878D82A}">
                    <a16:rowId xmlns:a16="http://schemas.microsoft.com/office/drawing/2014/main" xmlns="" val="2886557317"/>
                  </a:ext>
                </a:extLst>
              </a:tr>
              <a:tr h="448123">
                <a:tc>
                  <a:txBody>
                    <a:bodyPr/>
                    <a:lstStyle/>
                    <a:p>
                      <a:pPr algn="just"/>
                      <a:r>
                        <a:rPr lang="en-ZA" dirty="0"/>
                        <a:t>GP</a:t>
                      </a:r>
                      <a:endParaRPr lang="en-ZA" dirty="0">
                        <a:latin typeface="+mn-lt"/>
                      </a:endParaRPr>
                    </a:p>
                  </a:txBody>
                  <a:tcPr/>
                </a:tc>
                <a:tc>
                  <a:txBody>
                    <a:bodyPr/>
                    <a:lstStyle/>
                    <a:p>
                      <a:pPr algn="just"/>
                      <a:r>
                        <a:rPr lang="en-ZA" dirty="0">
                          <a:latin typeface="+mn-lt"/>
                        </a:rPr>
                        <a:t>0</a:t>
                      </a:r>
                    </a:p>
                  </a:txBody>
                  <a:tcPr/>
                </a:tc>
                <a:tc>
                  <a:txBody>
                    <a:bodyPr/>
                    <a:lstStyle/>
                    <a:p>
                      <a:pPr algn="just"/>
                      <a:endParaRPr lang="en-ZA" dirty="0">
                        <a:latin typeface="+mn-lt"/>
                      </a:endParaRPr>
                    </a:p>
                  </a:txBody>
                  <a:tcPr/>
                </a:tc>
                <a:tc>
                  <a:txBody>
                    <a:bodyPr/>
                    <a:lstStyle/>
                    <a:p>
                      <a:pPr algn="just"/>
                      <a:r>
                        <a:rPr lang="en-ZA" dirty="0">
                          <a:latin typeface="+mn-lt"/>
                        </a:rPr>
                        <a:t>0</a:t>
                      </a:r>
                    </a:p>
                  </a:txBody>
                  <a:tcPr/>
                </a:tc>
                <a:tc>
                  <a:txBody>
                    <a:bodyPr/>
                    <a:lstStyle/>
                    <a:p>
                      <a:pPr algn="just"/>
                      <a:r>
                        <a:rPr lang="en-ZA" dirty="0">
                          <a:latin typeface="+mn-lt"/>
                        </a:rPr>
                        <a:t>0</a:t>
                      </a:r>
                    </a:p>
                  </a:txBody>
                  <a:tcPr/>
                </a:tc>
                <a:tc>
                  <a:txBody>
                    <a:bodyPr/>
                    <a:lstStyle/>
                    <a:p>
                      <a:pPr algn="just"/>
                      <a:endParaRPr lang="en-ZA" dirty="0">
                        <a:solidFill>
                          <a:schemeClr val="tx1"/>
                        </a:solidFill>
                        <a:latin typeface="+mn-lt"/>
                      </a:endParaRPr>
                    </a:p>
                  </a:txBody>
                  <a:tcPr/>
                </a:tc>
                <a:extLst>
                  <a:ext uri="{0D108BD9-81ED-4DB2-BD59-A6C34878D82A}">
                    <a16:rowId xmlns:a16="http://schemas.microsoft.com/office/drawing/2014/main" xmlns="" val="4231338848"/>
                  </a:ext>
                </a:extLst>
              </a:tr>
              <a:tr h="448123">
                <a:tc>
                  <a:txBody>
                    <a:bodyPr/>
                    <a:lstStyle/>
                    <a:p>
                      <a:pPr algn="just"/>
                      <a:r>
                        <a:rPr lang="en-ZA" dirty="0"/>
                        <a:t>KZN </a:t>
                      </a:r>
                      <a:endParaRPr lang="en-ZA" dirty="0">
                        <a:latin typeface="+mn-lt"/>
                      </a:endParaRPr>
                    </a:p>
                  </a:txBody>
                  <a:tcPr/>
                </a:tc>
                <a:tc>
                  <a:txBody>
                    <a:bodyPr/>
                    <a:lstStyle/>
                    <a:p>
                      <a:pPr algn="just"/>
                      <a:r>
                        <a:rPr lang="en-ZA" dirty="0">
                          <a:latin typeface="+mn-lt"/>
                        </a:rPr>
                        <a:t>7</a:t>
                      </a:r>
                    </a:p>
                  </a:txBody>
                  <a:tcPr/>
                </a:tc>
                <a:tc>
                  <a:txBody>
                    <a:bodyPr/>
                    <a:lstStyle/>
                    <a:p>
                      <a:pPr algn="just"/>
                      <a:endParaRPr lang="en-ZA" dirty="0">
                        <a:latin typeface="+mn-lt"/>
                      </a:endParaRPr>
                    </a:p>
                  </a:txBody>
                  <a:tcPr/>
                </a:tc>
                <a:tc>
                  <a:txBody>
                    <a:bodyPr/>
                    <a:lstStyle/>
                    <a:p>
                      <a:pPr algn="just"/>
                      <a:r>
                        <a:rPr lang="en-ZA" dirty="0">
                          <a:latin typeface="+mn-lt"/>
                        </a:rPr>
                        <a:t>0</a:t>
                      </a:r>
                    </a:p>
                  </a:txBody>
                  <a:tcPr/>
                </a:tc>
                <a:tc>
                  <a:txBody>
                    <a:bodyPr/>
                    <a:lstStyle/>
                    <a:p>
                      <a:pPr algn="just"/>
                      <a:r>
                        <a:rPr lang="en-ZA" dirty="0">
                          <a:latin typeface="+mn-lt"/>
                        </a:rPr>
                        <a:t>7</a:t>
                      </a:r>
                    </a:p>
                  </a:txBody>
                  <a:tcPr/>
                </a:tc>
                <a:tc>
                  <a:txBody>
                    <a:bodyPr/>
                    <a:lstStyle/>
                    <a:p>
                      <a:pPr algn="just"/>
                      <a:r>
                        <a:rPr lang="en-GB" b="0" dirty="0">
                          <a:solidFill>
                            <a:schemeClr val="tx1"/>
                          </a:solidFill>
                          <a:latin typeface="+mn-lt"/>
                        </a:rPr>
                        <a:t>Summarise the reasons </a:t>
                      </a:r>
                    </a:p>
                  </a:txBody>
                  <a:tcPr/>
                </a:tc>
                <a:extLst>
                  <a:ext uri="{0D108BD9-81ED-4DB2-BD59-A6C34878D82A}">
                    <a16:rowId xmlns:a16="http://schemas.microsoft.com/office/drawing/2014/main" xmlns="" val="3927711097"/>
                  </a:ext>
                </a:extLst>
              </a:tr>
              <a:tr h="474484">
                <a:tc>
                  <a:txBody>
                    <a:bodyPr/>
                    <a:lstStyle/>
                    <a:p>
                      <a:pPr algn="just"/>
                      <a:r>
                        <a:rPr lang="en-ZA" dirty="0"/>
                        <a:t>LP</a:t>
                      </a:r>
                      <a:endParaRPr lang="en-ZA" dirty="0">
                        <a:latin typeface="+mn-lt"/>
                      </a:endParaRPr>
                    </a:p>
                  </a:txBody>
                  <a:tcPr/>
                </a:tc>
                <a:tc>
                  <a:txBody>
                    <a:bodyPr/>
                    <a:lstStyle/>
                    <a:p>
                      <a:pPr algn="just"/>
                      <a:r>
                        <a:rPr lang="en-ZA" dirty="0">
                          <a:solidFill>
                            <a:schemeClr val="tx1"/>
                          </a:solidFill>
                          <a:latin typeface="+mn-lt"/>
                        </a:rPr>
                        <a:t>5</a:t>
                      </a:r>
                    </a:p>
                  </a:txBody>
                  <a:tcPr/>
                </a:tc>
                <a:tc>
                  <a:txBody>
                    <a:bodyPr/>
                    <a:lstStyle/>
                    <a:p>
                      <a:pPr algn="just"/>
                      <a:endParaRPr lang="en-ZA" dirty="0">
                        <a:latin typeface="+mn-lt"/>
                      </a:endParaRPr>
                    </a:p>
                  </a:txBody>
                  <a:tcPr/>
                </a:tc>
                <a:tc>
                  <a:txBody>
                    <a:bodyPr/>
                    <a:lstStyle/>
                    <a:p>
                      <a:pPr algn="just"/>
                      <a:r>
                        <a:rPr lang="en-ZA" dirty="0">
                          <a:latin typeface="+mn-lt"/>
                        </a:rPr>
                        <a:t>0</a:t>
                      </a:r>
                    </a:p>
                  </a:txBody>
                  <a:tcPr/>
                </a:tc>
                <a:tc>
                  <a:txBody>
                    <a:bodyPr/>
                    <a:lstStyle/>
                    <a:p>
                      <a:pPr algn="just"/>
                      <a:r>
                        <a:rPr lang="en-ZA" dirty="0">
                          <a:latin typeface="+mn-lt"/>
                        </a:rPr>
                        <a:t>5</a:t>
                      </a:r>
                    </a:p>
                  </a:txBody>
                  <a:tcPr/>
                </a:tc>
                <a:tc>
                  <a:txBody>
                    <a:bodyPr/>
                    <a:lstStyle/>
                    <a:p>
                      <a:pPr algn="just"/>
                      <a:r>
                        <a:rPr lang="en-ZA" sz="1000" b="1" dirty="0">
                          <a:solidFill>
                            <a:schemeClr val="tx1"/>
                          </a:solidFill>
                          <a:latin typeface="+mn-lt"/>
                        </a:rPr>
                        <a:t>Summarise reasons </a:t>
                      </a:r>
                    </a:p>
                  </a:txBody>
                  <a:tcPr/>
                </a:tc>
                <a:extLst>
                  <a:ext uri="{0D108BD9-81ED-4DB2-BD59-A6C34878D82A}">
                    <a16:rowId xmlns:a16="http://schemas.microsoft.com/office/drawing/2014/main" xmlns="" val="1338496016"/>
                  </a:ext>
                </a:extLst>
              </a:tr>
            </a:tbl>
          </a:graphicData>
        </a:graphic>
      </p:graphicFrame>
    </p:spTree>
    <p:extLst>
      <p:ext uri="{BB962C8B-B14F-4D97-AF65-F5344CB8AC3E}">
        <p14:creationId xmlns:p14="http://schemas.microsoft.com/office/powerpoint/2010/main" xmlns="" val="3548265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60960" y="0"/>
            <a:ext cx="8229600" cy="437873"/>
          </a:xfrm>
        </p:spPr>
        <p:txBody>
          <a:bodyPr>
            <a:normAutofit/>
          </a:bodyPr>
          <a:lstStyle/>
          <a:p>
            <a:r>
              <a:rPr lang="en-ZA" sz="2200" dirty="0"/>
              <a:t>SUMMARY OF 2021/22 ALLOCATIONS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3852114531"/>
              </p:ext>
            </p:extLst>
          </p:nvPr>
        </p:nvGraphicFramePr>
        <p:xfrm>
          <a:off x="235887" y="500930"/>
          <a:ext cx="11213323" cy="5309319"/>
        </p:xfrm>
        <a:graphic>
          <a:graphicData uri="http://schemas.openxmlformats.org/drawingml/2006/table">
            <a:tbl>
              <a:tblPr firstRow="1" bandRow="1">
                <a:tableStyleId>{08FB837D-C827-4EFA-A057-4D05807E0F7C}</a:tableStyleId>
              </a:tblPr>
              <a:tblGrid>
                <a:gridCol w="1554847">
                  <a:extLst>
                    <a:ext uri="{9D8B030D-6E8A-4147-A177-3AD203B41FA5}">
                      <a16:colId xmlns:a16="http://schemas.microsoft.com/office/drawing/2014/main" xmlns="" val="411930998"/>
                    </a:ext>
                  </a:extLst>
                </a:gridCol>
                <a:gridCol w="1505459">
                  <a:extLst>
                    <a:ext uri="{9D8B030D-6E8A-4147-A177-3AD203B41FA5}">
                      <a16:colId xmlns:a16="http://schemas.microsoft.com/office/drawing/2014/main" xmlns="" val="456059952"/>
                    </a:ext>
                  </a:extLst>
                </a:gridCol>
                <a:gridCol w="1357124">
                  <a:extLst>
                    <a:ext uri="{9D8B030D-6E8A-4147-A177-3AD203B41FA5}">
                      <a16:colId xmlns:a16="http://schemas.microsoft.com/office/drawing/2014/main" xmlns="" val="524661443"/>
                    </a:ext>
                  </a:extLst>
                </a:gridCol>
                <a:gridCol w="1664924">
                  <a:extLst>
                    <a:ext uri="{9D8B030D-6E8A-4147-A177-3AD203B41FA5}">
                      <a16:colId xmlns:a16="http://schemas.microsoft.com/office/drawing/2014/main" xmlns="" val="2850852008"/>
                    </a:ext>
                  </a:extLst>
                </a:gridCol>
                <a:gridCol w="1837051">
                  <a:extLst>
                    <a:ext uri="{9D8B030D-6E8A-4147-A177-3AD203B41FA5}">
                      <a16:colId xmlns:a16="http://schemas.microsoft.com/office/drawing/2014/main" xmlns="" val="3566469103"/>
                    </a:ext>
                  </a:extLst>
                </a:gridCol>
                <a:gridCol w="3293918">
                  <a:extLst>
                    <a:ext uri="{9D8B030D-6E8A-4147-A177-3AD203B41FA5}">
                      <a16:colId xmlns:a16="http://schemas.microsoft.com/office/drawing/2014/main" xmlns="" val="1000714632"/>
                    </a:ext>
                  </a:extLst>
                </a:gridCol>
              </a:tblGrid>
              <a:tr h="907362">
                <a:tc>
                  <a:txBody>
                    <a:bodyPr/>
                    <a:lstStyle/>
                    <a:p>
                      <a:pPr algn="just"/>
                      <a:r>
                        <a:rPr lang="en-ZA" dirty="0"/>
                        <a:t>PROVINCE </a:t>
                      </a:r>
                      <a:endParaRPr lang="en-ZA" dirty="0">
                        <a:latin typeface="+mn-lt"/>
                      </a:endParaRPr>
                    </a:p>
                  </a:txBody>
                  <a:tcPr/>
                </a:tc>
                <a:tc>
                  <a:txBody>
                    <a:bodyPr/>
                    <a:lstStyle/>
                    <a:p>
                      <a:pPr algn="just"/>
                      <a:r>
                        <a:rPr lang="en-ZA" dirty="0"/>
                        <a:t>NO OF PROJECTS </a:t>
                      </a:r>
                      <a:endParaRPr lang="en-ZA" dirty="0">
                        <a:latin typeface="+mn-lt"/>
                      </a:endParaRPr>
                    </a:p>
                  </a:txBody>
                  <a:tcPr/>
                </a:tc>
                <a:tc>
                  <a:txBody>
                    <a:bodyPr/>
                    <a:lstStyle/>
                    <a:p>
                      <a:pPr algn="just"/>
                      <a:r>
                        <a:rPr lang="en-ZA" dirty="0"/>
                        <a:t>TOTAL BUDGET  (R‘000)</a:t>
                      </a:r>
                      <a:endParaRPr lang="en-ZA" dirty="0">
                        <a:latin typeface="+mn-lt"/>
                      </a:endParaRPr>
                    </a:p>
                  </a:txBody>
                  <a:tcPr/>
                </a:tc>
                <a:tc>
                  <a:txBody>
                    <a:bodyPr/>
                    <a:lstStyle/>
                    <a:p>
                      <a:pPr algn="just"/>
                      <a:r>
                        <a:rPr lang="en-ZA" dirty="0"/>
                        <a:t>COMPLETED PROJECTS </a:t>
                      </a:r>
                      <a:endParaRPr lang="en-ZA" dirty="0">
                        <a:latin typeface="+mn-lt"/>
                      </a:endParaRPr>
                    </a:p>
                  </a:txBody>
                  <a:tcPr/>
                </a:tc>
                <a:tc>
                  <a:txBody>
                    <a:bodyPr/>
                    <a:lstStyle/>
                    <a:p>
                      <a:pPr algn="just"/>
                      <a:r>
                        <a:rPr lang="en-ZA" dirty="0"/>
                        <a:t>INCOMPLETE PROJECTS </a:t>
                      </a:r>
                      <a:endParaRPr lang="en-ZA" dirty="0">
                        <a:latin typeface="+mn-lt"/>
                      </a:endParaRPr>
                    </a:p>
                  </a:txBody>
                  <a:tcPr/>
                </a:tc>
                <a:tc>
                  <a:txBody>
                    <a:bodyPr/>
                    <a:lstStyle/>
                    <a:p>
                      <a:pPr algn="just"/>
                      <a:r>
                        <a:rPr lang="en-ZA" dirty="0"/>
                        <a:t>REASONS FOR INCOMPLETIONS/ COMMENTS</a:t>
                      </a:r>
                      <a:endParaRPr lang="en-ZA" dirty="0">
                        <a:latin typeface="+mn-lt"/>
                      </a:endParaRPr>
                    </a:p>
                  </a:txBody>
                  <a:tcPr/>
                </a:tc>
                <a:extLst>
                  <a:ext uri="{0D108BD9-81ED-4DB2-BD59-A6C34878D82A}">
                    <a16:rowId xmlns:a16="http://schemas.microsoft.com/office/drawing/2014/main" xmlns="" val="2318449944"/>
                  </a:ext>
                </a:extLst>
              </a:tr>
              <a:tr h="578916">
                <a:tc>
                  <a:txBody>
                    <a:bodyPr/>
                    <a:lstStyle/>
                    <a:p>
                      <a:pPr algn="just"/>
                      <a:r>
                        <a:rPr lang="en-ZA" dirty="0">
                          <a:latin typeface="+mn-lt"/>
                        </a:rPr>
                        <a:t>MP </a:t>
                      </a:r>
                    </a:p>
                  </a:txBody>
                  <a:tcPr/>
                </a:tc>
                <a:tc>
                  <a:txBody>
                    <a:bodyPr/>
                    <a:lstStyle/>
                    <a:p>
                      <a:pPr algn="just"/>
                      <a:r>
                        <a:rPr lang="en-ZA" dirty="0">
                          <a:latin typeface="+mn-lt"/>
                        </a:rPr>
                        <a:t>0</a:t>
                      </a:r>
                    </a:p>
                  </a:txBody>
                  <a:tcPr/>
                </a:tc>
                <a:tc>
                  <a:txBody>
                    <a:bodyPr/>
                    <a:lstStyle/>
                    <a:p>
                      <a:pPr algn="just"/>
                      <a:r>
                        <a:rPr lang="en-ZA" dirty="0">
                          <a:latin typeface="+mn-lt"/>
                        </a:rPr>
                        <a:t>0</a:t>
                      </a:r>
                    </a:p>
                  </a:txBody>
                  <a:tcPr/>
                </a:tc>
                <a:tc>
                  <a:txBody>
                    <a:bodyPr/>
                    <a:lstStyle/>
                    <a:p>
                      <a:pPr algn="just"/>
                      <a:r>
                        <a:rPr lang="en-ZA" dirty="0">
                          <a:latin typeface="+mn-lt"/>
                        </a:rPr>
                        <a:t>NA</a:t>
                      </a:r>
                    </a:p>
                  </a:txBody>
                  <a:tcPr/>
                </a:tc>
                <a:tc>
                  <a:txBody>
                    <a:bodyPr/>
                    <a:lstStyle/>
                    <a:p>
                      <a:pPr algn="just"/>
                      <a:r>
                        <a:rPr lang="en-ZA" dirty="0">
                          <a:latin typeface="+mn-lt"/>
                        </a:rPr>
                        <a:t>NA</a:t>
                      </a:r>
                    </a:p>
                  </a:txBody>
                  <a:tcPr/>
                </a:tc>
                <a:tc>
                  <a:txBody>
                    <a:bodyPr/>
                    <a:lstStyle/>
                    <a:p>
                      <a:pPr algn="just"/>
                      <a:r>
                        <a:rPr lang="en-ZA" sz="1200" dirty="0">
                          <a:solidFill>
                            <a:schemeClr val="tx1"/>
                          </a:solidFill>
                          <a:latin typeface="+mn-lt"/>
                        </a:rPr>
                        <a:t>NA</a:t>
                      </a:r>
                    </a:p>
                  </a:txBody>
                  <a:tcPr/>
                </a:tc>
                <a:extLst>
                  <a:ext uri="{0D108BD9-81ED-4DB2-BD59-A6C34878D82A}">
                    <a16:rowId xmlns:a16="http://schemas.microsoft.com/office/drawing/2014/main" xmlns="" val="230956450"/>
                  </a:ext>
                </a:extLst>
              </a:tr>
              <a:tr h="3062347">
                <a:tc>
                  <a:txBody>
                    <a:bodyPr/>
                    <a:lstStyle/>
                    <a:p>
                      <a:pPr algn="just"/>
                      <a:r>
                        <a:rPr lang="en-ZA" dirty="0"/>
                        <a:t>NC</a:t>
                      </a:r>
                      <a:endParaRPr lang="en-ZA" dirty="0">
                        <a:latin typeface="+mn-lt"/>
                      </a:endParaRPr>
                    </a:p>
                  </a:txBody>
                  <a:tcPr/>
                </a:tc>
                <a:tc>
                  <a:txBody>
                    <a:bodyPr/>
                    <a:lstStyle/>
                    <a:p>
                      <a:pPr algn="just"/>
                      <a:r>
                        <a:rPr lang="en-ZA" dirty="0"/>
                        <a:t>5 </a:t>
                      </a:r>
                      <a:endParaRPr lang="en-ZA" dirty="0">
                        <a:latin typeface="+mn-lt"/>
                      </a:endParaRPr>
                    </a:p>
                  </a:txBody>
                  <a:tcPr/>
                </a:tc>
                <a:tc>
                  <a:txBody>
                    <a:bodyPr/>
                    <a:lstStyle/>
                    <a:p>
                      <a:pPr algn="just"/>
                      <a:endParaRPr lang="en-ZA" dirty="0">
                        <a:latin typeface="+mn-lt"/>
                      </a:endParaRPr>
                    </a:p>
                  </a:txBody>
                  <a:tcPr/>
                </a:tc>
                <a:tc>
                  <a:txBody>
                    <a:bodyPr/>
                    <a:lstStyle/>
                    <a:p>
                      <a:pPr algn="just"/>
                      <a:r>
                        <a:rPr lang="en-ZA" dirty="0">
                          <a:latin typeface="+mn-lt"/>
                        </a:rPr>
                        <a:t>0</a:t>
                      </a:r>
                    </a:p>
                  </a:txBody>
                  <a:tcPr/>
                </a:tc>
                <a:tc>
                  <a:txBody>
                    <a:bodyPr/>
                    <a:lstStyle/>
                    <a:p>
                      <a:pPr algn="just"/>
                      <a:r>
                        <a:rPr lang="en-ZA" dirty="0">
                          <a:latin typeface="+mn-lt"/>
                        </a:rPr>
                        <a:t>5</a:t>
                      </a:r>
                    </a:p>
                  </a:txBody>
                  <a:tcPr/>
                </a:tc>
                <a:tc>
                  <a:txBody>
                    <a:bodyPr/>
                    <a:lstStyle/>
                    <a:p>
                      <a:pPr algn="just"/>
                      <a:r>
                        <a:rPr lang="en-ZA" sz="1200" b="1" dirty="0">
                          <a:solidFill>
                            <a:schemeClr val="tx1"/>
                          </a:solidFill>
                          <a:latin typeface="+mn-lt"/>
                        </a:rPr>
                        <a:t>Siyancuma:</a:t>
                      </a:r>
                      <a:r>
                        <a:rPr lang="en-ZA" sz="1200" dirty="0">
                          <a:solidFill>
                            <a:schemeClr val="tx1"/>
                          </a:solidFill>
                          <a:latin typeface="+mn-lt"/>
                        </a:rPr>
                        <a:t> Second allocation returned and municipality cited lack of capacity and SANRAL matter as the reason.</a:t>
                      </a:r>
                    </a:p>
                    <a:p>
                      <a:pPr algn="just"/>
                      <a:r>
                        <a:rPr lang="en-ZA" sz="1200" b="1" dirty="0">
                          <a:solidFill>
                            <a:schemeClr val="tx1"/>
                          </a:solidFill>
                          <a:latin typeface="+mn-lt"/>
                        </a:rPr>
                        <a:t>Richtersveld:</a:t>
                      </a:r>
                      <a:r>
                        <a:rPr lang="en-ZA" sz="1200" dirty="0">
                          <a:solidFill>
                            <a:schemeClr val="tx1"/>
                          </a:solidFill>
                          <a:latin typeface="+mn-lt"/>
                        </a:rPr>
                        <a:t> Wanted to split the funds across 4 towns and built non-core facilities when a plan was approved for actual core facilities in Port Nolloth. Funds were taken through Stopping and Reallocation process of COGTA </a:t>
                      </a:r>
                    </a:p>
                    <a:p>
                      <a:pPr algn="just"/>
                      <a:r>
                        <a:rPr lang="en-ZA" sz="1200" b="1" dirty="0">
                          <a:solidFill>
                            <a:schemeClr val="tx1"/>
                          </a:solidFill>
                          <a:latin typeface="+mn-lt"/>
                        </a:rPr>
                        <a:t>Dikgatlong, Tsantsabane and Kgatelopele:</a:t>
                      </a:r>
                      <a:r>
                        <a:rPr lang="en-ZA" sz="1200" dirty="0">
                          <a:solidFill>
                            <a:schemeClr val="tx1"/>
                          </a:solidFill>
                          <a:latin typeface="+mn-lt"/>
                        </a:rPr>
                        <a:t> Projects at construction stage but were delayed by registration process and procurement proceses </a:t>
                      </a:r>
                    </a:p>
                  </a:txBody>
                  <a:tcPr/>
                </a:tc>
                <a:extLst>
                  <a:ext uri="{0D108BD9-81ED-4DB2-BD59-A6C34878D82A}">
                    <a16:rowId xmlns:a16="http://schemas.microsoft.com/office/drawing/2014/main" xmlns="" val="2840447526"/>
                  </a:ext>
                </a:extLst>
              </a:tr>
              <a:tr h="382626">
                <a:tc>
                  <a:txBody>
                    <a:bodyPr/>
                    <a:lstStyle/>
                    <a:p>
                      <a:pPr algn="just"/>
                      <a:r>
                        <a:rPr lang="en-ZA" dirty="0"/>
                        <a:t>NW</a:t>
                      </a:r>
                      <a:endParaRPr lang="en-ZA" dirty="0">
                        <a:latin typeface="+mn-lt"/>
                      </a:endParaRPr>
                    </a:p>
                  </a:txBody>
                  <a:tcPr/>
                </a:tc>
                <a:tc>
                  <a:txBody>
                    <a:bodyPr/>
                    <a:lstStyle/>
                    <a:p>
                      <a:pPr algn="just"/>
                      <a:r>
                        <a:rPr lang="en-ZA" dirty="0">
                          <a:latin typeface="+mn-lt"/>
                        </a:rPr>
                        <a:t>3</a:t>
                      </a:r>
                    </a:p>
                  </a:txBody>
                  <a:tcPr/>
                </a:tc>
                <a:tc>
                  <a:txBody>
                    <a:bodyPr/>
                    <a:lstStyle/>
                    <a:p>
                      <a:pPr algn="just"/>
                      <a:endParaRPr lang="en-ZA" dirty="0">
                        <a:latin typeface="+mn-lt"/>
                      </a:endParaRPr>
                    </a:p>
                  </a:txBody>
                  <a:tcPr/>
                </a:tc>
                <a:tc>
                  <a:txBody>
                    <a:bodyPr/>
                    <a:lstStyle/>
                    <a:p>
                      <a:pPr algn="just"/>
                      <a:r>
                        <a:rPr lang="en-ZA" dirty="0">
                          <a:latin typeface="+mn-lt"/>
                        </a:rPr>
                        <a:t>0</a:t>
                      </a:r>
                    </a:p>
                  </a:txBody>
                  <a:tcPr/>
                </a:tc>
                <a:tc>
                  <a:txBody>
                    <a:bodyPr/>
                    <a:lstStyle/>
                    <a:p>
                      <a:pPr algn="just"/>
                      <a:r>
                        <a:rPr lang="en-ZA" dirty="0">
                          <a:latin typeface="+mn-lt"/>
                        </a:rPr>
                        <a:t>3</a:t>
                      </a:r>
                    </a:p>
                  </a:txBody>
                  <a:tcPr/>
                </a:tc>
                <a:tc>
                  <a:txBody>
                    <a:bodyPr/>
                    <a:lstStyle/>
                    <a:p>
                      <a:pPr algn="just"/>
                      <a:r>
                        <a:rPr lang="en-ZA" sz="1200" b="1" dirty="0">
                          <a:solidFill>
                            <a:schemeClr val="tx1"/>
                          </a:solidFill>
                          <a:latin typeface="+mn-lt"/>
                        </a:rPr>
                        <a:t>Summarise the reasons </a:t>
                      </a:r>
                    </a:p>
                  </a:txBody>
                  <a:tcPr/>
                </a:tc>
                <a:extLst>
                  <a:ext uri="{0D108BD9-81ED-4DB2-BD59-A6C34878D82A}">
                    <a16:rowId xmlns:a16="http://schemas.microsoft.com/office/drawing/2014/main" xmlns="" val="2886557317"/>
                  </a:ext>
                </a:extLst>
              </a:tr>
              <a:tr h="378068">
                <a:tc>
                  <a:txBody>
                    <a:bodyPr/>
                    <a:lstStyle/>
                    <a:p>
                      <a:pPr algn="just"/>
                      <a:r>
                        <a:rPr lang="en-ZA" dirty="0"/>
                        <a:t>WC</a:t>
                      </a:r>
                      <a:endParaRPr lang="en-ZA" dirty="0">
                        <a:latin typeface="+mn-lt"/>
                      </a:endParaRPr>
                    </a:p>
                  </a:txBody>
                  <a:tcPr/>
                </a:tc>
                <a:tc>
                  <a:txBody>
                    <a:bodyPr/>
                    <a:lstStyle/>
                    <a:p>
                      <a:pPr algn="just"/>
                      <a:r>
                        <a:rPr lang="en-ZA" dirty="0">
                          <a:latin typeface="+mn-lt"/>
                        </a:rPr>
                        <a:t>2</a:t>
                      </a:r>
                    </a:p>
                  </a:txBody>
                  <a:tcPr/>
                </a:tc>
                <a:tc>
                  <a:txBody>
                    <a:bodyPr/>
                    <a:lstStyle/>
                    <a:p>
                      <a:pPr algn="just"/>
                      <a:endParaRPr lang="en-ZA" dirty="0">
                        <a:latin typeface="+mn-lt"/>
                      </a:endParaRPr>
                    </a:p>
                  </a:txBody>
                  <a:tcPr/>
                </a:tc>
                <a:tc>
                  <a:txBody>
                    <a:bodyPr/>
                    <a:lstStyle/>
                    <a:p>
                      <a:pPr algn="just"/>
                      <a:r>
                        <a:rPr lang="en-ZA" dirty="0">
                          <a:latin typeface="+mn-lt"/>
                        </a:rPr>
                        <a:t>0</a:t>
                      </a:r>
                    </a:p>
                  </a:txBody>
                  <a:tcPr/>
                </a:tc>
                <a:tc>
                  <a:txBody>
                    <a:bodyPr/>
                    <a:lstStyle/>
                    <a:p>
                      <a:pPr algn="just"/>
                      <a:r>
                        <a:rPr lang="en-ZA" dirty="0">
                          <a:latin typeface="+mn-lt"/>
                        </a:rPr>
                        <a:t>2</a:t>
                      </a:r>
                    </a:p>
                  </a:txBody>
                  <a:tcPr/>
                </a:tc>
                <a:tc>
                  <a:txBody>
                    <a:bodyPr/>
                    <a:lstStyle/>
                    <a:p>
                      <a:pPr algn="just"/>
                      <a:r>
                        <a:rPr lang="en-ZA" sz="1200" dirty="0">
                          <a:solidFill>
                            <a:schemeClr val="tx1"/>
                          </a:solidFill>
                          <a:latin typeface="+mn-lt"/>
                        </a:rPr>
                        <a:t>Summarise the reasons </a:t>
                      </a:r>
                    </a:p>
                  </a:txBody>
                  <a:tcPr/>
                </a:tc>
                <a:extLst>
                  <a:ext uri="{0D108BD9-81ED-4DB2-BD59-A6C34878D82A}">
                    <a16:rowId xmlns:a16="http://schemas.microsoft.com/office/drawing/2014/main" xmlns="" val="4231338848"/>
                  </a:ext>
                </a:extLst>
              </a:tr>
            </a:tbl>
          </a:graphicData>
        </a:graphic>
      </p:graphicFrame>
    </p:spTree>
    <p:extLst>
      <p:ext uri="{BB962C8B-B14F-4D97-AF65-F5344CB8AC3E}">
        <p14:creationId xmlns:p14="http://schemas.microsoft.com/office/powerpoint/2010/main" xmlns="" val="2458376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018" y="-7952"/>
            <a:ext cx="8229600" cy="711000"/>
          </a:xfrm>
        </p:spPr>
        <p:txBody>
          <a:bodyPr>
            <a:normAutofit/>
          </a:bodyPr>
          <a:lstStyle/>
          <a:p>
            <a:r>
              <a:rPr lang="en-US" sz="2000" dirty="0"/>
              <a:t>2021/2022 FINANCIAL YEAR </a:t>
            </a:r>
          </a:p>
        </p:txBody>
      </p:sp>
      <p:sp>
        <p:nvSpPr>
          <p:cNvPr id="5" name="TextBox 4"/>
          <p:cNvSpPr txBox="1"/>
          <p:nvPr/>
        </p:nvSpPr>
        <p:spPr>
          <a:xfrm>
            <a:off x="10194536" y="6134553"/>
            <a:ext cx="383438"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15</a:t>
            </a:r>
          </a:p>
        </p:txBody>
      </p:sp>
      <p:graphicFrame>
        <p:nvGraphicFramePr>
          <p:cNvPr id="3" name="Table 2">
            <a:extLst>
              <a:ext uri="{FF2B5EF4-FFF2-40B4-BE49-F238E27FC236}">
                <a16:creationId xmlns:a16="http://schemas.microsoft.com/office/drawing/2014/main" xmlns="" id="{4F05DAD9-7890-4460-8F7B-C05D3FFFED7D}"/>
              </a:ext>
            </a:extLst>
          </p:cNvPr>
          <p:cNvGraphicFramePr>
            <a:graphicFrameLocks noGrp="1"/>
          </p:cNvGraphicFramePr>
          <p:nvPr>
            <p:extLst>
              <p:ext uri="{D42A27DB-BD31-4B8C-83A1-F6EECF244321}">
                <p14:modId xmlns:p14="http://schemas.microsoft.com/office/powerpoint/2010/main" xmlns="" val="3988299412"/>
              </p:ext>
            </p:extLst>
          </p:nvPr>
        </p:nvGraphicFramePr>
        <p:xfrm>
          <a:off x="182880" y="415670"/>
          <a:ext cx="11235193" cy="5244980"/>
        </p:xfrm>
        <a:graphic>
          <a:graphicData uri="http://schemas.openxmlformats.org/drawingml/2006/table">
            <a:tbl>
              <a:tblPr/>
              <a:tblGrid>
                <a:gridCol w="797142">
                  <a:extLst>
                    <a:ext uri="{9D8B030D-6E8A-4147-A177-3AD203B41FA5}">
                      <a16:colId xmlns:a16="http://schemas.microsoft.com/office/drawing/2014/main" xmlns="" val="3490713703"/>
                    </a:ext>
                  </a:extLst>
                </a:gridCol>
                <a:gridCol w="1815408">
                  <a:extLst>
                    <a:ext uri="{9D8B030D-6E8A-4147-A177-3AD203B41FA5}">
                      <a16:colId xmlns:a16="http://schemas.microsoft.com/office/drawing/2014/main" xmlns="" val="1010976799"/>
                    </a:ext>
                  </a:extLst>
                </a:gridCol>
                <a:gridCol w="1484124">
                  <a:extLst>
                    <a:ext uri="{9D8B030D-6E8A-4147-A177-3AD203B41FA5}">
                      <a16:colId xmlns:a16="http://schemas.microsoft.com/office/drawing/2014/main" xmlns="" val="462599867"/>
                    </a:ext>
                  </a:extLst>
                </a:gridCol>
                <a:gridCol w="4464639">
                  <a:extLst>
                    <a:ext uri="{9D8B030D-6E8A-4147-A177-3AD203B41FA5}">
                      <a16:colId xmlns:a16="http://schemas.microsoft.com/office/drawing/2014/main" xmlns="" val="418478246"/>
                    </a:ext>
                  </a:extLst>
                </a:gridCol>
                <a:gridCol w="1422798">
                  <a:extLst>
                    <a:ext uri="{9D8B030D-6E8A-4147-A177-3AD203B41FA5}">
                      <a16:colId xmlns:a16="http://schemas.microsoft.com/office/drawing/2014/main" xmlns="" val="1551022335"/>
                    </a:ext>
                  </a:extLst>
                </a:gridCol>
                <a:gridCol w="1251082">
                  <a:extLst>
                    <a:ext uri="{9D8B030D-6E8A-4147-A177-3AD203B41FA5}">
                      <a16:colId xmlns:a16="http://schemas.microsoft.com/office/drawing/2014/main" xmlns="" val="825287188"/>
                    </a:ext>
                  </a:extLst>
                </a:gridCol>
              </a:tblGrid>
              <a:tr h="312570">
                <a:tc>
                  <a:txBody>
                    <a:bodyPr/>
                    <a:lstStyle/>
                    <a:p>
                      <a:pPr algn="ctr" fontAlgn="t"/>
                      <a:r>
                        <a:rPr lang="en-ZA" sz="1100" b="0" i="0" u="none" strike="noStrike" dirty="0">
                          <a:solidFill>
                            <a:srgbClr val="000000"/>
                          </a:solidFill>
                          <a:effectLst/>
                          <a:latin typeface="+mn-lt"/>
                        </a:rPr>
                        <a:t>MUNICIPALITY CODE</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ZA" sz="1100" b="0" i="0" u="none" strike="noStrike" dirty="0">
                          <a:solidFill>
                            <a:srgbClr val="000000"/>
                          </a:solidFill>
                          <a:effectLst/>
                          <a:latin typeface="+mn-lt"/>
                        </a:rPr>
                        <a:t>MUNICIPALITY</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ZA" sz="1100" b="0" i="0" u="none" strike="noStrike" dirty="0">
                          <a:solidFill>
                            <a:srgbClr val="000000"/>
                          </a:solidFill>
                          <a:effectLst/>
                          <a:latin typeface="+mn-lt"/>
                        </a:rPr>
                        <a:t>DISTRICT</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ZA" sz="1100" b="0" i="0" u="none" strike="noStrike" dirty="0">
                          <a:solidFill>
                            <a:srgbClr val="000000"/>
                          </a:solidFill>
                          <a:effectLst/>
                          <a:latin typeface="+mn-lt"/>
                        </a:rPr>
                        <a:t>PROJECT NAME</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ZA" sz="1100" b="0" i="0" u="none" strike="noStrike" dirty="0">
                          <a:solidFill>
                            <a:srgbClr val="000000"/>
                          </a:solidFill>
                          <a:effectLst/>
                          <a:latin typeface="+mn-lt"/>
                        </a:rPr>
                        <a:t> BUDGET ALLOCATED </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ZA" sz="1100" b="0" i="0" u="none" strike="noStrike" dirty="0">
                          <a:solidFill>
                            <a:srgbClr val="000000"/>
                          </a:solidFill>
                          <a:effectLst/>
                          <a:latin typeface="+mn-lt"/>
                        </a:rPr>
                        <a:t>STATUS </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xmlns="" val="1842613819"/>
                  </a:ext>
                </a:extLst>
              </a:tr>
              <a:tr h="306354">
                <a:tc>
                  <a:txBody>
                    <a:bodyPr/>
                    <a:lstStyle/>
                    <a:p>
                      <a:pPr algn="l" fontAlgn="t"/>
                      <a:r>
                        <a:rPr lang="en-ZA" sz="1100" b="0" i="0" u="none" strike="noStrike" dirty="0">
                          <a:solidFill>
                            <a:srgbClr val="000000"/>
                          </a:solidFill>
                          <a:effectLst/>
                          <a:latin typeface="+mn-lt"/>
                        </a:rPr>
                        <a:t>EC121</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Mbashe</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chemeClr val="tx1"/>
                          </a:solidFill>
                          <a:effectLst/>
                          <a:latin typeface="+mn-lt"/>
                        </a:rPr>
                        <a:t>Amathole</a:t>
                      </a:r>
                      <a:endParaRPr lang="en-ZA" sz="1100" b="0" i="0" u="none" strike="noStrike" dirty="0">
                        <a:solidFill>
                          <a:schemeClr val="tx1"/>
                        </a:solidFill>
                        <a:effectLst/>
                        <a:latin typeface="+mn-lt"/>
                      </a:endParaRP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Ngumbela sports facility ward 2</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mn-lt"/>
                        </a:rPr>
                        <a:t>R4 000 000,00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 Complete</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16254089"/>
                  </a:ext>
                </a:extLst>
              </a:tr>
              <a:tr h="370253">
                <a:tc>
                  <a:txBody>
                    <a:bodyPr/>
                    <a:lstStyle/>
                    <a:p>
                      <a:pPr algn="l" fontAlgn="t"/>
                      <a:r>
                        <a:rPr lang="en-ZA" sz="1100" b="0" i="0" u="none" strike="noStrike" dirty="0">
                          <a:solidFill>
                            <a:srgbClr val="000000"/>
                          </a:solidFill>
                          <a:effectLst/>
                          <a:highlight>
                            <a:srgbClr val="FF0000"/>
                          </a:highlight>
                          <a:latin typeface="+mn-lt"/>
                        </a:rPr>
                        <a:t>EC142</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Senqu</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Joe Gqabi</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sport facility in Bluegums village Ward 11</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R8 000 000,00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A</a:t>
                      </a:r>
                      <a:r>
                        <a:rPr lang="en-ZA" sz="1100" b="0" i="0" u="none" strike="noStrike" dirty="0">
                          <a:solidFill>
                            <a:srgbClr val="000000"/>
                          </a:solidFill>
                          <a:effectLst/>
                          <a:highlight>
                            <a:srgbClr val="FF0000"/>
                          </a:highlight>
                          <a:latin typeface="+mn-lt"/>
                        </a:rPr>
                        <a:t>appointment of contractor</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53400946"/>
                  </a:ext>
                </a:extLst>
              </a:tr>
              <a:tr h="334614">
                <a:tc>
                  <a:txBody>
                    <a:bodyPr/>
                    <a:lstStyle/>
                    <a:p>
                      <a:pPr algn="l" fontAlgn="t"/>
                      <a:r>
                        <a:rPr lang="en-ZA" sz="1100" b="0" i="0" u="none" strike="noStrike" dirty="0">
                          <a:solidFill>
                            <a:srgbClr val="000000"/>
                          </a:solidFill>
                          <a:effectLst/>
                          <a:highlight>
                            <a:srgbClr val="FF0000"/>
                          </a:highlight>
                          <a:latin typeface="+mn-lt"/>
                        </a:rPr>
                        <a:t>EC155</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Nyandeni Local Municipality</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OR Tambo</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sport facility in Nyandeni local Municipality</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R9 000 000,00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dirty="0">
                          <a:solidFill>
                            <a:srgbClr val="000000"/>
                          </a:solidFill>
                          <a:effectLst/>
                          <a:highlight>
                            <a:srgbClr val="FF0000"/>
                          </a:highlight>
                          <a:latin typeface="+mn-lt"/>
                        </a:rPr>
                        <a:t>Construction, 20%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4360266"/>
                  </a:ext>
                </a:extLst>
              </a:tr>
              <a:tr h="467955">
                <a:tc>
                  <a:txBody>
                    <a:bodyPr/>
                    <a:lstStyle/>
                    <a:p>
                      <a:pPr algn="l" fontAlgn="t"/>
                      <a:r>
                        <a:rPr lang="en-ZA" sz="1100" b="0" i="0" u="none" strike="noStrike" dirty="0">
                          <a:solidFill>
                            <a:srgbClr val="000000"/>
                          </a:solidFill>
                          <a:effectLst/>
                          <a:highlight>
                            <a:srgbClr val="FF0000"/>
                          </a:highlight>
                          <a:latin typeface="+mn-lt"/>
                        </a:rPr>
                        <a:t>EC101</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Dr. Bayer Naude Local Municupality</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Sarah Baartman</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Upgrading of the collie koeberg sport complex</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R7 000 000,00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Phase 1- complete.</a:t>
                      </a:r>
                    </a:p>
                    <a:p>
                      <a:pPr algn="l" fontAlgn="t"/>
                      <a:r>
                        <a:rPr lang="en-ZA" sz="1100" b="0" i="0" u="none" strike="noStrike" dirty="0">
                          <a:solidFill>
                            <a:srgbClr val="000000"/>
                          </a:solidFill>
                          <a:effectLst/>
                          <a:highlight>
                            <a:srgbClr val="FF0000"/>
                          </a:highlight>
                          <a:latin typeface="+mn-lt"/>
                          <a:cs typeface="Calibri" panose="020F0502020204030204" pitchFamily="34" charset="0"/>
                        </a:rPr>
                        <a:t>Phase 2-</a:t>
                      </a:r>
                      <a:r>
                        <a:rPr lang="en-ZA" sz="1100" b="0" i="0" u="none" strike="noStrike" dirty="0">
                          <a:solidFill>
                            <a:schemeClr val="tx1"/>
                          </a:solidFill>
                          <a:effectLst/>
                          <a:highlight>
                            <a:srgbClr val="FF0000"/>
                          </a:highlight>
                          <a:latin typeface="+mn-lt"/>
                          <a:cs typeface="Calibri" panose="020F0502020204030204" pitchFamily="34" charset="0"/>
                        </a:rPr>
                        <a:t>Construction 45% </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8965977"/>
                  </a:ext>
                </a:extLst>
              </a:tr>
              <a:tr h="370253">
                <a:tc>
                  <a:txBody>
                    <a:bodyPr/>
                    <a:lstStyle/>
                    <a:p>
                      <a:pPr algn="l" fontAlgn="t"/>
                      <a:r>
                        <a:rPr lang="en-ZA" sz="1100" b="0" i="0" u="none" strike="noStrike" dirty="0">
                          <a:solidFill>
                            <a:srgbClr val="333333"/>
                          </a:solidFill>
                          <a:effectLst/>
                          <a:highlight>
                            <a:srgbClr val="FF0000"/>
                          </a:highlight>
                          <a:latin typeface="+mn-lt"/>
                        </a:rPr>
                        <a:t>EC106</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Sunday River Valley</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Sarah Baartman</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Sport facility in Sunday’s River Valley Local Municipality</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R8 000 000,00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cap="none" dirty="0">
                          <a:solidFill>
                            <a:srgbClr val="000000"/>
                          </a:solidFill>
                          <a:effectLst/>
                          <a:highlight>
                            <a:srgbClr val="FF0000"/>
                          </a:highlight>
                          <a:latin typeface="+mn-lt"/>
                          <a:ea typeface="+mn-ea"/>
                          <a:cs typeface="Calibri" panose="020F0502020204030204" pitchFamily="34" charset="0"/>
                          <a:sym typeface="Arial"/>
                        </a:rPr>
                        <a:t>Construction, 20%</a:t>
                      </a:r>
                    </a:p>
                    <a:p>
                      <a:pPr algn="l" fontAlgn="t"/>
                      <a:endParaRPr lang="en-ZA" sz="1100" b="0" i="0" u="none" strike="noStrike" dirty="0">
                        <a:solidFill>
                          <a:srgbClr val="000000"/>
                        </a:solidFill>
                        <a:effectLst/>
                        <a:highlight>
                          <a:srgbClr val="FF0000"/>
                        </a:highlight>
                        <a:latin typeface="+mn-lt"/>
                      </a:endParaRP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4790802"/>
                  </a:ext>
                </a:extLst>
              </a:tr>
              <a:tr h="370253">
                <a:tc>
                  <a:txBody>
                    <a:bodyPr/>
                    <a:lstStyle/>
                    <a:p>
                      <a:pPr algn="l" fontAlgn="t"/>
                      <a:r>
                        <a:rPr lang="en-ZA" sz="1100" b="0" i="0" u="none" strike="noStrike" dirty="0">
                          <a:solidFill>
                            <a:srgbClr val="333333"/>
                          </a:solidFill>
                          <a:effectLst/>
                          <a:highlight>
                            <a:srgbClr val="FF0000"/>
                          </a:highlight>
                          <a:latin typeface="+mn-lt"/>
                        </a:rPr>
                        <a:t>FS</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dirty="0">
                          <a:solidFill>
                            <a:srgbClr val="000000"/>
                          </a:solidFill>
                          <a:effectLst/>
                          <a:highlight>
                            <a:srgbClr val="FF0000"/>
                          </a:highlight>
                          <a:latin typeface="+mn-lt"/>
                        </a:rPr>
                        <a:t>Matjhabeng</a:t>
                      </a:r>
                    </a:p>
                    <a:p>
                      <a:pPr algn="l" fontAlgn="t"/>
                      <a:endParaRPr lang="en-ZA" sz="1100" b="0" i="0" u="none" strike="noStrike" dirty="0">
                        <a:solidFill>
                          <a:srgbClr val="000000"/>
                        </a:solidFill>
                        <a:effectLst/>
                        <a:highlight>
                          <a:srgbClr val="FF0000"/>
                        </a:highlight>
                        <a:latin typeface="+mn-lt"/>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Lejweleputswa</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a sportfield in Matjhabeng</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highlight>
                            <a:srgbClr val="FF0000"/>
                          </a:highlight>
                          <a:latin typeface="+mn-lt"/>
                        </a:rPr>
                        <a:t>R7 000 000,00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highlight>
                            <a:srgbClr val="FF0000"/>
                          </a:highlight>
                          <a:latin typeface="+mn-lt"/>
                        </a:rPr>
                        <a:t>Construction, 5%</a:t>
                      </a:r>
                      <a:endParaRPr lang="en-ZA" sz="1100" b="0" i="0" u="none" strike="noStrike" dirty="0">
                        <a:solidFill>
                          <a:srgbClr val="000000"/>
                        </a:solidFill>
                        <a:effectLst/>
                        <a:highlight>
                          <a:srgbClr val="FF0000"/>
                        </a:highlight>
                        <a:latin typeface="+mn-lt"/>
                      </a:endParaRP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01896981"/>
                  </a:ext>
                </a:extLst>
              </a:tr>
              <a:tr h="370253">
                <a:tc>
                  <a:txBody>
                    <a:bodyPr/>
                    <a:lstStyle/>
                    <a:p>
                      <a:pPr algn="l" fontAlgn="t"/>
                      <a:r>
                        <a:rPr lang="en-ZA" sz="1100" b="0" i="0" u="none" strike="noStrike" dirty="0">
                          <a:solidFill>
                            <a:srgbClr val="333333"/>
                          </a:solidFill>
                          <a:effectLst/>
                          <a:highlight>
                            <a:srgbClr val="FF0000"/>
                          </a:highlight>
                          <a:latin typeface="+mn-lt"/>
                        </a:rPr>
                        <a:t>FS</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Maluti-a- Phofung</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Thabo Mofutsanyana</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a sport field in Maluti-a-Phofung</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highlight>
                            <a:srgbClr val="FF0000"/>
                          </a:highlight>
                          <a:latin typeface="+mn-lt"/>
                        </a:rPr>
                        <a:t>R10 000 000,00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Construction,</a:t>
                      </a:r>
                      <a:r>
                        <a:rPr lang="en-GB" sz="1100" b="0" i="0" u="none" strike="noStrike" dirty="0">
                          <a:solidFill>
                            <a:srgbClr val="000000"/>
                          </a:solidFill>
                          <a:effectLst/>
                          <a:highlight>
                            <a:srgbClr val="FF0000"/>
                          </a:highlight>
                          <a:latin typeface="+mn-lt"/>
                        </a:rPr>
                        <a:t> 90%</a:t>
                      </a:r>
                      <a:endParaRPr lang="en-ZA" sz="1100" b="0" i="0" u="none" strike="noStrike" dirty="0">
                        <a:solidFill>
                          <a:srgbClr val="000000"/>
                        </a:solidFill>
                        <a:effectLst/>
                        <a:highlight>
                          <a:srgbClr val="FF0000"/>
                        </a:highlight>
                        <a:latin typeface="+mn-lt"/>
                      </a:endParaRP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55978872"/>
                  </a:ext>
                </a:extLst>
              </a:tr>
              <a:tr h="314814">
                <a:tc>
                  <a:txBody>
                    <a:bodyPr/>
                    <a:lstStyle/>
                    <a:p>
                      <a:pPr algn="l" fontAlgn="t"/>
                      <a:r>
                        <a:rPr lang="en-ZA" sz="1100" b="0" i="0" u="none" strike="noStrike" dirty="0">
                          <a:solidFill>
                            <a:srgbClr val="000000"/>
                          </a:solidFill>
                          <a:effectLst/>
                          <a:highlight>
                            <a:srgbClr val="FF0000"/>
                          </a:highlight>
                          <a:latin typeface="+mn-lt"/>
                        </a:rPr>
                        <a:t>KZN254</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Dannhauser</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Amajuba</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Construction of Danncol sport centre</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R8 000 000,00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Construction, 55%</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23214568"/>
                  </a:ext>
                </a:extLst>
              </a:tr>
              <a:tr h="360353">
                <a:tc>
                  <a:txBody>
                    <a:bodyPr/>
                    <a:lstStyle/>
                    <a:p>
                      <a:pPr algn="l" fontAlgn="t"/>
                      <a:r>
                        <a:rPr lang="en-ZA" sz="1100" b="0" i="0" u="none" strike="noStrike" dirty="0">
                          <a:solidFill>
                            <a:srgbClr val="000000"/>
                          </a:solidFill>
                          <a:effectLst/>
                          <a:highlight>
                            <a:srgbClr val="FF0000"/>
                          </a:highlight>
                          <a:latin typeface="+mn-lt"/>
                        </a:rPr>
                        <a:t>KZN436</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Dr. Nkosazana Dlamini Zuma</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Harry Gwala</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Creighton sport field</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R8 000 000,00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90% completion </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02929323"/>
                  </a:ext>
                </a:extLst>
              </a:tr>
              <a:tr h="328674">
                <a:tc>
                  <a:txBody>
                    <a:bodyPr/>
                    <a:lstStyle/>
                    <a:p>
                      <a:pPr algn="l" fontAlgn="t"/>
                      <a:r>
                        <a:rPr lang="en-ZA" sz="1100" b="0" i="0" u="none" strike="noStrike" dirty="0">
                          <a:solidFill>
                            <a:srgbClr val="000000"/>
                          </a:solidFill>
                          <a:effectLst/>
                          <a:highlight>
                            <a:srgbClr val="FF0000"/>
                          </a:highlight>
                          <a:latin typeface="+mn-lt"/>
                        </a:rPr>
                        <a:t>KZN294</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Maphumolo</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Ilembe</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Sakuyaze sport field</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R8 000 000,00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Procurement</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40752984"/>
                  </a:ext>
                </a:extLst>
              </a:tr>
              <a:tr h="304913">
                <a:tc>
                  <a:txBody>
                    <a:bodyPr/>
                    <a:lstStyle/>
                    <a:p>
                      <a:pPr algn="l" fontAlgn="t"/>
                      <a:r>
                        <a:rPr lang="en-ZA" sz="1100" b="0" i="0" u="none" strike="noStrike" dirty="0">
                          <a:solidFill>
                            <a:schemeClr val="tx1"/>
                          </a:solidFill>
                          <a:effectLst/>
                          <a:highlight>
                            <a:srgbClr val="FF0000"/>
                          </a:highlight>
                          <a:latin typeface="+mn-lt"/>
                        </a:rPr>
                        <a:t>KZN214</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Umuziwabantu</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Ugu</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rPr>
                        <a:t>Construction of a sport field</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chemeClr val="tx1"/>
                          </a:solidFill>
                          <a:effectLst/>
                          <a:highlight>
                            <a:srgbClr val="FF0000"/>
                          </a:highlight>
                          <a:latin typeface="+mn-lt"/>
                        </a:rPr>
                        <a:t>R8 000 000,00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rPr>
                        <a:t>8</a:t>
                      </a:r>
                      <a:r>
                        <a:rPr lang="en-ZA" sz="1100" b="0" i="0" u="none" strike="noStrike" dirty="0">
                          <a:solidFill>
                            <a:schemeClr val="tx1"/>
                          </a:solidFill>
                          <a:effectLst/>
                          <a:highlight>
                            <a:srgbClr val="FF0000"/>
                          </a:highlight>
                          <a:latin typeface="+mn-lt"/>
                        </a:rPr>
                        <a:t>0% , Complete</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2168375"/>
                  </a:ext>
                </a:extLst>
              </a:tr>
              <a:tr h="304913">
                <a:tc>
                  <a:txBody>
                    <a:bodyPr/>
                    <a:lstStyle/>
                    <a:p>
                      <a:pPr algn="l" fontAlgn="t"/>
                      <a:r>
                        <a:rPr lang="en-ZA" sz="1100" b="0" i="0" u="none" strike="noStrike" dirty="0">
                          <a:solidFill>
                            <a:srgbClr val="000000"/>
                          </a:solidFill>
                          <a:effectLst/>
                          <a:highlight>
                            <a:srgbClr val="FF0000"/>
                          </a:highlight>
                          <a:latin typeface="+mn-lt"/>
                        </a:rPr>
                        <a:t>KZN224</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Impendle </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Umgungundlovu</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sport field in Impendle</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R8 000 000,00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85%  Construction</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17615253"/>
                  </a:ext>
                </a:extLst>
              </a:tr>
              <a:tr h="298974">
                <a:tc>
                  <a:txBody>
                    <a:bodyPr/>
                    <a:lstStyle/>
                    <a:p>
                      <a:pPr algn="l" fontAlgn="t"/>
                      <a:r>
                        <a:rPr lang="en-ZA" sz="1100" b="0" i="0" u="none" strike="noStrike" dirty="0">
                          <a:solidFill>
                            <a:srgbClr val="000000"/>
                          </a:solidFill>
                          <a:effectLst/>
                          <a:highlight>
                            <a:srgbClr val="FF0000"/>
                          </a:highlight>
                          <a:latin typeface="+mn-lt"/>
                        </a:rPr>
                        <a:t>KZN226</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Mkhambathini</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Umgungundlovu</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Upgarding  of Banqobile sport field</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R8 000 000,00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5</a:t>
                      </a:r>
                      <a:r>
                        <a:rPr lang="en-ZA" sz="1100" b="0" i="0" u="none" strike="noStrike" dirty="0">
                          <a:solidFill>
                            <a:srgbClr val="000000"/>
                          </a:solidFill>
                          <a:effectLst/>
                          <a:highlight>
                            <a:srgbClr val="FF0000"/>
                          </a:highlight>
                          <a:latin typeface="+mn-lt"/>
                        </a:rPr>
                        <a:t>5% Completion</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74501551"/>
                  </a:ext>
                </a:extLst>
              </a:tr>
              <a:tr h="368273">
                <a:tc>
                  <a:txBody>
                    <a:bodyPr/>
                    <a:lstStyle/>
                    <a:p>
                      <a:pPr algn="l" fontAlgn="t"/>
                      <a:r>
                        <a:rPr lang="en-ZA" sz="1100" b="0" i="0" u="none" strike="noStrike" dirty="0">
                          <a:solidFill>
                            <a:srgbClr val="000000"/>
                          </a:solidFill>
                          <a:effectLst/>
                          <a:highlight>
                            <a:srgbClr val="FF0000"/>
                          </a:highlight>
                          <a:latin typeface="+mn-lt"/>
                        </a:rPr>
                        <a:t>KZN245</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Umvoti</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uMzinyathi</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Khandabathule sport field</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R10 000 000,00</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45% construction </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43125484"/>
                  </a:ext>
                </a:extLst>
              </a:tr>
            </a:tbl>
          </a:graphicData>
        </a:graphic>
      </p:graphicFrame>
    </p:spTree>
    <p:extLst>
      <p:ext uri="{BB962C8B-B14F-4D97-AF65-F5344CB8AC3E}">
        <p14:creationId xmlns:p14="http://schemas.microsoft.com/office/powerpoint/2010/main" xmlns="" val="2154301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11000"/>
          </a:xfrm>
        </p:spPr>
        <p:txBody>
          <a:bodyPr>
            <a:normAutofit/>
          </a:bodyPr>
          <a:lstStyle/>
          <a:p>
            <a:r>
              <a:rPr lang="en-US" sz="2000" dirty="0"/>
              <a:t>2021/2022 FINANCIAL YEAR… </a:t>
            </a:r>
          </a:p>
        </p:txBody>
      </p:sp>
      <p:sp>
        <p:nvSpPr>
          <p:cNvPr id="5" name="TextBox 4"/>
          <p:cNvSpPr txBox="1"/>
          <p:nvPr/>
        </p:nvSpPr>
        <p:spPr>
          <a:xfrm>
            <a:off x="10194536" y="6134553"/>
            <a:ext cx="383438"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16</a:t>
            </a:r>
          </a:p>
        </p:txBody>
      </p:sp>
      <p:graphicFrame>
        <p:nvGraphicFramePr>
          <p:cNvPr id="3" name="Table 2">
            <a:extLst>
              <a:ext uri="{FF2B5EF4-FFF2-40B4-BE49-F238E27FC236}">
                <a16:creationId xmlns:a16="http://schemas.microsoft.com/office/drawing/2014/main" xmlns="" id="{B9A82F88-9B48-4EE0-98AF-CEAE78EDB1CA}"/>
              </a:ext>
            </a:extLst>
          </p:cNvPr>
          <p:cNvGraphicFramePr>
            <a:graphicFrameLocks noGrp="1"/>
          </p:cNvGraphicFramePr>
          <p:nvPr>
            <p:extLst>
              <p:ext uri="{D42A27DB-BD31-4B8C-83A1-F6EECF244321}">
                <p14:modId xmlns:p14="http://schemas.microsoft.com/office/powerpoint/2010/main" xmlns="" val="1039587831"/>
              </p:ext>
            </p:extLst>
          </p:nvPr>
        </p:nvGraphicFramePr>
        <p:xfrm>
          <a:off x="206735" y="415670"/>
          <a:ext cx="10988702" cy="5436764"/>
        </p:xfrm>
        <a:graphic>
          <a:graphicData uri="http://schemas.openxmlformats.org/drawingml/2006/table">
            <a:tbl>
              <a:tblPr/>
              <a:tblGrid>
                <a:gridCol w="817924">
                  <a:extLst>
                    <a:ext uri="{9D8B030D-6E8A-4147-A177-3AD203B41FA5}">
                      <a16:colId xmlns:a16="http://schemas.microsoft.com/office/drawing/2014/main" xmlns="" val="2258839847"/>
                    </a:ext>
                  </a:extLst>
                </a:gridCol>
                <a:gridCol w="1671810">
                  <a:extLst>
                    <a:ext uri="{9D8B030D-6E8A-4147-A177-3AD203B41FA5}">
                      <a16:colId xmlns:a16="http://schemas.microsoft.com/office/drawing/2014/main" xmlns="" val="4215793423"/>
                    </a:ext>
                  </a:extLst>
                </a:gridCol>
                <a:gridCol w="1414355">
                  <a:extLst>
                    <a:ext uri="{9D8B030D-6E8A-4147-A177-3AD203B41FA5}">
                      <a16:colId xmlns:a16="http://schemas.microsoft.com/office/drawing/2014/main" xmlns="" val="45236710"/>
                    </a:ext>
                  </a:extLst>
                </a:gridCol>
                <a:gridCol w="4140366">
                  <a:extLst>
                    <a:ext uri="{9D8B030D-6E8A-4147-A177-3AD203B41FA5}">
                      <a16:colId xmlns:a16="http://schemas.microsoft.com/office/drawing/2014/main" xmlns="" val="40078847"/>
                    </a:ext>
                  </a:extLst>
                </a:gridCol>
                <a:gridCol w="1367062">
                  <a:extLst>
                    <a:ext uri="{9D8B030D-6E8A-4147-A177-3AD203B41FA5}">
                      <a16:colId xmlns:a16="http://schemas.microsoft.com/office/drawing/2014/main" xmlns="" val="1112351573"/>
                    </a:ext>
                  </a:extLst>
                </a:gridCol>
                <a:gridCol w="1577185">
                  <a:extLst>
                    <a:ext uri="{9D8B030D-6E8A-4147-A177-3AD203B41FA5}">
                      <a16:colId xmlns:a16="http://schemas.microsoft.com/office/drawing/2014/main" xmlns="" val="1566205735"/>
                    </a:ext>
                  </a:extLst>
                </a:gridCol>
              </a:tblGrid>
              <a:tr h="330168">
                <a:tc>
                  <a:txBody>
                    <a:bodyPr/>
                    <a:lstStyle/>
                    <a:p>
                      <a:pPr algn="l" fontAlgn="t"/>
                      <a:r>
                        <a:rPr lang="en-ZA" sz="1100" b="0" i="0" u="none" strike="noStrike" dirty="0">
                          <a:solidFill>
                            <a:srgbClr val="000000"/>
                          </a:solidFill>
                          <a:effectLst/>
                          <a:highlight>
                            <a:srgbClr val="FF0000"/>
                          </a:highlight>
                          <a:latin typeface="+mn-lt"/>
                        </a:rPr>
                        <a:t>LIM351</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Blouberg</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Capricorn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indigenous games platforms and outdoor gyms</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R10 000 000,00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85%, Construction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4874319"/>
                  </a:ext>
                </a:extLst>
              </a:tr>
              <a:tr h="349527">
                <a:tc>
                  <a:txBody>
                    <a:bodyPr/>
                    <a:lstStyle/>
                    <a:p>
                      <a:pPr algn="l" fontAlgn="t"/>
                      <a:r>
                        <a:rPr lang="en-ZA" sz="1100" b="0" i="0" u="none" strike="noStrike" dirty="0">
                          <a:solidFill>
                            <a:srgbClr val="000000"/>
                          </a:solidFill>
                          <a:effectLst/>
                          <a:highlight>
                            <a:srgbClr val="FF0000"/>
                          </a:highlight>
                          <a:latin typeface="+mn-lt"/>
                        </a:rPr>
                        <a:t>LIP354</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Polokwane</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Capricorn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Polokwane Soft ball stadium</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R15 000 000,00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Multi year and at 73%</a:t>
                      </a:r>
                      <a:endParaRPr lang="en-ZA" sz="1100" b="0" i="0" u="none" strike="noStrike" dirty="0">
                        <a:solidFill>
                          <a:srgbClr val="000000"/>
                        </a:solidFill>
                        <a:effectLst/>
                        <a:highlight>
                          <a:srgbClr val="FF0000"/>
                        </a:highlight>
                        <a:latin typeface="+mn-lt"/>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6074508"/>
                  </a:ext>
                </a:extLst>
              </a:tr>
              <a:tr h="392768">
                <a:tc>
                  <a:txBody>
                    <a:bodyPr/>
                    <a:lstStyle/>
                    <a:p>
                      <a:pPr algn="l" fontAlgn="t"/>
                      <a:r>
                        <a:rPr lang="en-ZA" sz="1100" b="0" i="0" u="none" strike="noStrike" dirty="0">
                          <a:solidFill>
                            <a:srgbClr val="000000"/>
                          </a:solidFill>
                          <a:effectLst/>
                          <a:highlight>
                            <a:srgbClr val="FF0000"/>
                          </a:highlight>
                          <a:latin typeface="+mn-lt"/>
                        </a:rPr>
                        <a:t>LIM476</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Fetakgomo Tubatse</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Waterberg</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sport facility in Fetakgomo Tubatse</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R10 000 000,00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90% construction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50586999"/>
                  </a:ext>
                </a:extLst>
              </a:tr>
              <a:tr h="392768">
                <a:tc>
                  <a:txBody>
                    <a:bodyPr/>
                    <a:lstStyle/>
                    <a:p>
                      <a:pPr algn="l" fontAlgn="t"/>
                      <a:r>
                        <a:rPr lang="en-ZA" sz="1100" b="0" i="0" u="none" strike="noStrike" dirty="0">
                          <a:solidFill>
                            <a:srgbClr val="000000"/>
                          </a:solidFill>
                          <a:effectLst/>
                          <a:highlight>
                            <a:srgbClr val="FF0000"/>
                          </a:highlight>
                          <a:latin typeface="+mn-lt"/>
                        </a:rPr>
                        <a:t>LIM</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200" b="0" i="0" u="none" strike="noStrike" dirty="0">
                          <a:solidFill>
                            <a:srgbClr val="000000"/>
                          </a:solidFill>
                          <a:effectLst/>
                          <a:highlight>
                            <a:srgbClr val="FF0000"/>
                          </a:highlight>
                          <a:latin typeface="+mn-lt"/>
                        </a:rPr>
                        <a:t>Musina</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200" b="0" i="0" u="none" strike="noStrike" dirty="0">
                          <a:solidFill>
                            <a:srgbClr val="000000"/>
                          </a:solidFill>
                          <a:effectLst/>
                          <a:highlight>
                            <a:srgbClr val="FF0000"/>
                          </a:highlight>
                          <a:latin typeface="+mn-lt"/>
                        </a:rPr>
                        <a:t>Vhembhe</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effectLst/>
                          <a:highlight>
                            <a:srgbClr val="FF0000"/>
                          </a:highlight>
                          <a:latin typeface="+mn-lt"/>
                        </a:rPr>
                        <a:t>Upgrading of Lesley Manyathela stadium</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highlight>
                            <a:srgbClr val="FF0000"/>
                          </a:highlight>
                          <a:latin typeface="+mn-lt"/>
                        </a:rPr>
                        <a:t>R6 500 000,00</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53% completion</a:t>
                      </a:r>
                      <a:endParaRPr lang="en-ZA" sz="1100" b="0" i="0" u="none" strike="noStrike" dirty="0">
                        <a:solidFill>
                          <a:srgbClr val="000000"/>
                        </a:solidFill>
                        <a:effectLst/>
                        <a:highlight>
                          <a:srgbClr val="FF0000"/>
                        </a:highlight>
                        <a:latin typeface="+mn-lt"/>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68351103"/>
                  </a:ext>
                </a:extLst>
              </a:tr>
              <a:tr h="392768">
                <a:tc>
                  <a:txBody>
                    <a:bodyPr/>
                    <a:lstStyle/>
                    <a:p>
                      <a:pPr algn="l" fontAlgn="t"/>
                      <a:r>
                        <a:rPr lang="en-ZA" sz="1100" b="0" i="0" u="none" strike="noStrike" dirty="0">
                          <a:solidFill>
                            <a:srgbClr val="000000"/>
                          </a:solidFill>
                          <a:effectLst/>
                          <a:highlight>
                            <a:srgbClr val="FF0000"/>
                          </a:highlight>
                          <a:latin typeface="+mn-lt"/>
                        </a:rPr>
                        <a:t> LIM</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Thulamela</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Vhembhe</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indigenous games platforms and outdoor gyms</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R6 000 000,00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Procurement</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7550343"/>
                  </a:ext>
                </a:extLst>
              </a:tr>
              <a:tr h="391893">
                <a:tc>
                  <a:txBody>
                    <a:bodyPr/>
                    <a:lstStyle/>
                    <a:p>
                      <a:pPr algn="l" fontAlgn="t"/>
                      <a:r>
                        <a:rPr lang="en-ZA" sz="1100" b="0" i="0" u="none" strike="noStrike" dirty="0">
                          <a:solidFill>
                            <a:srgbClr val="000000"/>
                          </a:solidFill>
                          <a:effectLst/>
                          <a:highlight>
                            <a:srgbClr val="FF0000"/>
                          </a:highlight>
                          <a:latin typeface="+mn-lt"/>
                        </a:rPr>
                        <a:t> NC</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Dikgatlong</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Francis Baard</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sport facility in Dikgatlong</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R8 000 000,00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Construction 20%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51862594"/>
                  </a:ext>
                </a:extLst>
              </a:tr>
              <a:tr h="402485">
                <a:tc>
                  <a:txBody>
                    <a:bodyPr/>
                    <a:lstStyle/>
                    <a:p>
                      <a:pPr algn="l" fontAlgn="t"/>
                      <a:r>
                        <a:rPr lang="en-ZA" sz="1100" b="0" i="0" u="none" strike="noStrike" dirty="0">
                          <a:solidFill>
                            <a:srgbClr val="000000"/>
                          </a:solidFill>
                          <a:effectLst/>
                          <a:highlight>
                            <a:srgbClr val="FF0000"/>
                          </a:highlight>
                          <a:latin typeface="+mn-lt"/>
                        </a:rPr>
                        <a:t> NC</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Richtersveld</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Namakwa</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sport facility in Richtersveld</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R7 000 000,00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Allocation returned to NT</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1506902"/>
                  </a:ext>
                </a:extLst>
              </a:tr>
              <a:tr h="402485">
                <a:tc>
                  <a:txBody>
                    <a:bodyPr/>
                    <a:lstStyle/>
                    <a:p>
                      <a:pPr algn="l" fontAlgn="t"/>
                      <a:r>
                        <a:rPr lang="en-ZA" sz="1100" b="0" i="0" u="none" strike="noStrike" dirty="0">
                          <a:solidFill>
                            <a:srgbClr val="000000"/>
                          </a:solidFill>
                          <a:effectLst/>
                          <a:highlight>
                            <a:srgbClr val="FF0000"/>
                          </a:highlight>
                          <a:latin typeface="+mn-lt"/>
                        </a:rPr>
                        <a:t>NC</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200" b="0" i="0" u="none" strike="noStrike" dirty="0">
                          <a:solidFill>
                            <a:srgbClr val="000000"/>
                          </a:solidFill>
                          <a:effectLst/>
                          <a:highlight>
                            <a:srgbClr val="FF0000"/>
                          </a:highlight>
                          <a:latin typeface="+mn-lt"/>
                        </a:rPr>
                        <a:t>Siyancuma</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200" b="0" i="0" u="none" strike="noStrike" dirty="0">
                          <a:solidFill>
                            <a:srgbClr val="000000"/>
                          </a:solidFill>
                          <a:effectLst/>
                          <a:highlight>
                            <a:srgbClr val="FF0000"/>
                          </a:highlight>
                          <a:latin typeface="+mn-lt"/>
                        </a:rPr>
                        <a:t>Pixley Ka Seme</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effectLst/>
                          <a:highlight>
                            <a:srgbClr val="FF0000"/>
                          </a:highlight>
                          <a:latin typeface="+mn-lt"/>
                        </a:rPr>
                        <a:t>Construction of sport facility in Siyancuma</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highlight>
                            <a:srgbClr val="FF0000"/>
                          </a:highlight>
                          <a:latin typeface="+mn-lt"/>
                        </a:rPr>
                        <a:t>R7 000 000,00</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Allocation returned to NT</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85404238"/>
                  </a:ext>
                </a:extLst>
              </a:tr>
              <a:tr h="324262">
                <a:tc>
                  <a:txBody>
                    <a:bodyPr/>
                    <a:lstStyle/>
                    <a:p>
                      <a:pPr algn="l" fontAlgn="t"/>
                      <a:r>
                        <a:rPr lang="en-ZA" sz="1100" b="0" i="0" u="none" strike="noStrike" dirty="0">
                          <a:solidFill>
                            <a:srgbClr val="000000"/>
                          </a:solidFill>
                          <a:effectLst/>
                          <a:highlight>
                            <a:srgbClr val="FF0000"/>
                          </a:highlight>
                          <a:latin typeface="+mn-lt"/>
                        </a:rPr>
                        <a:t> NC</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Kgatelopele</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ZF Mgcawu</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sport facility in Kgatelopele</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R12 000 000,00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Construction,</a:t>
                      </a:r>
                      <a:r>
                        <a:rPr lang="en-GB" sz="1100" b="0" i="0" u="none" strike="noStrike" dirty="0">
                          <a:solidFill>
                            <a:srgbClr val="000000"/>
                          </a:solidFill>
                          <a:effectLst/>
                          <a:highlight>
                            <a:srgbClr val="FF0000"/>
                          </a:highlight>
                          <a:latin typeface="+mn-lt"/>
                        </a:rPr>
                        <a:t>68%</a:t>
                      </a:r>
                      <a:endParaRPr lang="en-ZA" sz="1100" b="0" i="0" u="none" strike="noStrike" dirty="0">
                        <a:solidFill>
                          <a:srgbClr val="000000"/>
                        </a:solidFill>
                        <a:effectLst/>
                        <a:highlight>
                          <a:srgbClr val="FF0000"/>
                        </a:highlight>
                        <a:latin typeface="+mn-lt"/>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67632871"/>
                  </a:ext>
                </a:extLst>
              </a:tr>
              <a:tr h="324262">
                <a:tc>
                  <a:txBody>
                    <a:bodyPr/>
                    <a:lstStyle/>
                    <a:p>
                      <a:pPr algn="l" fontAlgn="t"/>
                      <a:r>
                        <a:rPr lang="en-ZA" sz="1100" b="0" i="0" u="none" strike="noStrike" dirty="0">
                          <a:solidFill>
                            <a:srgbClr val="000000"/>
                          </a:solidFill>
                          <a:effectLst/>
                          <a:highlight>
                            <a:srgbClr val="FF0000"/>
                          </a:highlight>
                          <a:latin typeface="+mn-lt"/>
                        </a:rPr>
                        <a:t> NC</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Tsantsabane</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ZF Mgcawu</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sport facility in Tsantsabane</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R12 000 000,00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Construction,66</a:t>
                      </a:r>
                      <a:r>
                        <a:rPr lang="en-GB" sz="1100" b="0" i="0" u="none" strike="noStrike" dirty="0">
                          <a:solidFill>
                            <a:srgbClr val="000000"/>
                          </a:solidFill>
                          <a:effectLst/>
                          <a:highlight>
                            <a:srgbClr val="FF0000"/>
                          </a:highlight>
                          <a:latin typeface="+mn-lt"/>
                        </a:rPr>
                        <a:t>%</a:t>
                      </a:r>
                      <a:endParaRPr lang="en-ZA" sz="1100" b="0" i="0" u="none" strike="noStrike" dirty="0">
                        <a:solidFill>
                          <a:srgbClr val="000000"/>
                        </a:solidFill>
                        <a:effectLst/>
                        <a:highlight>
                          <a:srgbClr val="FF0000"/>
                        </a:highlight>
                        <a:latin typeface="+mn-lt"/>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1837980"/>
                  </a:ext>
                </a:extLst>
              </a:tr>
              <a:tr h="392768">
                <a:tc>
                  <a:txBody>
                    <a:bodyPr/>
                    <a:lstStyle/>
                    <a:p>
                      <a:pPr algn="l" fontAlgn="t"/>
                      <a:r>
                        <a:rPr lang="en-ZA" sz="1100" b="0" i="0" u="none" strike="noStrike" dirty="0">
                          <a:solidFill>
                            <a:srgbClr val="000000"/>
                          </a:solidFill>
                          <a:effectLst/>
                          <a:highlight>
                            <a:srgbClr val="FF0000"/>
                          </a:highlight>
                          <a:latin typeface="+mn-lt"/>
                        </a:rPr>
                        <a:t>NW375</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Moses Kotane</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Bojanala Platinum </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Upgrading of Madikwe sport facility</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R9 000 000,00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73% Construction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78766792"/>
                  </a:ext>
                </a:extLst>
              </a:tr>
              <a:tr h="392768">
                <a:tc>
                  <a:txBody>
                    <a:bodyPr/>
                    <a:lstStyle/>
                    <a:p>
                      <a:pPr algn="l" fontAlgn="t"/>
                      <a:r>
                        <a:rPr lang="en-ZA" sz="1100" b="0" i="0" u="none" strike="noStrike" dirty="0">
                          <a:solidFill>
                            <a:srgbClr val="000000"/>
                          </a:solidFill>
                          <a:effectLst/>
                          <a:highlight>
                            <a:srgbClr val="FF0000"/>
                          </a:highlight>
                          <a:latin typeface="+mn-lt"/>
                        </a:rPr>
                        <a:t>NW404</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Maquassi Hills</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Dr Kenneth Kaunda</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Wolmaranstad ext 13 sports ground</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R10 000 000,00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4</a:t>
                      </a:r>
                      <a:r>
                        <a:rPr lang="en-ZA" sz="1100" b="0" i="0" u="none" strike="noStrike" dirty="0">
                          <a:solidFill>
                            <a:srgbClr val="000000"/>
                          </a:solidFill>
                          <a:effectLst/>
                          <a:highlight>
                            <a:srgbClr val="FF0000"/>
                          </a:highlight>
                          <a:latin typeface="+mn-lt"/>
                        </a:rPr>
                        <a:t>5% construction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0548160"/>
                  </a:ext>
                </a:extLst>
              </a:tr>
              <a:tr h="342249">
                <a:tc>
                  <a:txBody>
                    <a:bodyPr/>
                    <a:lstStyle/>
                    <a:p>
                      <a:pPr algn="l" fontAlgn="t"/>
                      <a:r>
                        <a:rPr lang="en-ZA" sz="1100" b="0" i="0" u="none" strike="noStrike" dirty="0">
                          <a:solidFill>
                            <a:srgbClr val="000000"/>
                          </a:solidFill>
                          <a:effectLst/>
                          <a:highlight>
                            <a:srgbClr val="FF0000"/>
                          </a:highlight>
                          <a:latin typeface="+mn-lt"/>
                        </a:rPr>
                        <a:t>NW383</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Mahikeng</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Ngaka Modiri</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Construcrion of Mmabatho tennis stadium phase 3</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R20 000 000,00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completed phase 1 and 2</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29652167"/>
                  </a:ext>
                </a:extLst>
              </a:tr>
              <a:tr h="330168">
                <a:tc>
                  <a:txBody>
                    <a:bodyPr/>
                    <a:lstStyle/>
                    <a:p>
                      <a:pPr algn="l" fontAlgn="t"/>
                      <a:r>
                        <a:rPr lang="en-ZA" sz="1100" b="0" i="0" u="none" strike="noStrike" dirty="0">
                          <a:solidFill>
                            <a:srgbClr val="000000"/>
                          </a:solidFill>
                          <a:effectLst/>
                          <a:highlight>
                            <a:srgbClr val="FF0000"/>
                          </a:highlight>
                          <a:latin typeface="+mn-lt"/>
                        </a:rPr>
                        <a:t>WC022</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Witzenberg </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Cape Winelands </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a sport field in Witzenberg</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R1 500 000,00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a:t>
                      </a:r>
                      <a:r>
                        <a:rPr lang="en-ZA" sz="1100" b="0" i="0" u="none" strike="noStrike" dirty="0">
                          <a:solidFill>
                            <a:srgbClr val="000000"/>
                          </a:solidFill>
                          <a:effectLst/>
                          <a:highlight>
                            <a:srgbClr val="FF0000"/>
                          </a:highlight>
                          <a:latin typeface="+mn-lt"/>
                        </a:rPr>
                        <a:t>onstruction 50%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34214511"/>
                  </a:ext>
                </a:extLst>
              </a:tr>
              <a:tr h="275425">
                <a:tc>
                  <a:txBody>
                    <a:bodyPr/>
                    <a:lstStyle/>
                    <a:p>
                      <a:pPr algn="l" fontAlgn="t"/>
                      <a:r>
                        <a:rPr lang="en-ZA" sz="1100" b="0" i="0" u="none" strike="noStrike" dirty="0">
                          <a:solidFill>
                            <a:srgbClr val="000000"/>
                          </a:solidFill>
                          <a:effectLst/>
                          <a:highlight>
                            <a:srgbClr val="FF0000"/>
                          </a:highlight>
                          <a:latin typeface="+mn-lt"/>
                        </a:rPr>
                        <a:t>WC031</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Theewaterskloof</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Overberg</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Upgrading of pineview sport facility Grabouw</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highlight>
                            <a:srgbClr val="FF0000"/>
                          </a:highlight>
                          <a:latin typeface="+mn-lt"/>
                        </a:rPr>
                        <a:t>R7 858 000,00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 Procurement</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43131209"/>
                  </a:ext>
                </a:extLst>
              </a:tr>
            </a:tbl>
          </a:graphicData>
        </a:graphic>
      </p:graphicFrame>
    </p:spTree>
    <p:extLst>
      <p:ext uri="{BB962C8B-B14F-4D97-AF65-F5344CB8AC3E}">
        <p14:creationId xmlns:p14="http://schemas.microsoft.com/office/powerpoint/2010/main" xmlns="" val="1299608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0" y="0"/>
            <a:ext cx="8229600" cy="437873"/>
          </a:xfrm>
        </p:spPr>
        <p:txBody>
          <a:bodyPr>
            <a:normAutofit/>
          </a:bodyPr>
          <a:lstStyle/>
          <a:p>
            <a:r>
              <a:rPr lang="en-ZA" sz="2200" dirty="0"/>
              <a:t>SUMMARY OF 2021/22 ALLOCATIONS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3110457405"/>
              </p:ext>
            </p:extLst>
          </p:nvPr>
        </p:nvGraphicFramePr>
        <p:xfrm>
          <a:off x="157314" y="530941"/>
          <a:ext cx="11415253" cy="5925163"/>
        </p:xfrm>
        <a:graphic>
          <a:graphicData uri="http://schemas.openxmlformats.org/drawingml/2006/table">
            <a:tbl>
              <a:tblPr firstRow="1" bandRow="1">
                <a:tableStyleId>{08FB837D-C827-4EFA-A057-4D05807E0F7C}</a:tableStyleId>
              </a:tblPr>
              <a:tblGrid>
                <a:gridCol w="1582845">
                  <a:extLst>
                    <a:ext uri="{9D8B030D-6E8A-4147-A177-3AD203B41FA5}">
                      <a16:colId xmlns:a16="http://schemas.microsoft.com/office/drawing/2014/main" xmlns="" val="411930998"/>
                    </a:ext>
                  </a:extLst>
                </a:gridCol>
                <a:gridCol w="1532570">
                  <a:extLst>
                    <a:ext uri="{9D8B030D-6E8A-4147-A177-3AD203B41FA5}">
                      <a16:colId xmlns:a16="http://schemas.microsoft.com/office/drawing/2014/main" xmlns="" val="456059952"/>
                    </a:ext>
                  </a:extLst>
                </a:gridCol>
                <a:gridCol w="1381562">
                  <a:extLst>
                    <a:ext uri="{9D8B030D-6E8A-4147-A177-3AD203B41FA5}">
                      <a16:colId xmlns:a16="http://schemas.microsoft.com/office/drawing/2014/main" xmlns="" val="524661443"/>
                    </a:ext>
                  </a:extLst>
                </a:gridCol>
                <a:gridCol w="1694908">
                  <a:extLst>
                    <a:ext uri="{9D8B030D-6E8A-4147-A177-3AD203B41FA5}">
                      <a16:colId xmlns:a16="http://schemas.microsoft.com/office/drawing/2014/main" xmlns="" val="2850852008"/>
                    </a:ext>
                  </a:extLst>
                </a:gridCol>
                <a:gridCol w="1870133">
                  <a:extLst>
                    <a:ext uri="{9D8B030D-6E8A-4147-A177-3AD203B41FA5}">
                      <a16:colId xmlns:a16="http://schemas.microsoft.com/office/drawing/2014/main" xmlns="" val="3566469103"/>
                    </a:ext>
                  </a:extLst>
                </a:gridCol>
                <a:gridCol w="3353235">
                  <a:extLst>
                    <a:ext uri="{9D8B030D-6E8A-4147-A177-3AD203B41FA5}">
                      <a16:colId xmlns:a16="http://schemas.microsoft.com/office/drawing/2014/main" xmlns="" val="1000714632"/>
                    </a:ext>
                  </a:extLst>
                </a:gridCol>
              </a:tblGrid>
              <a:tr h="1048363">
                <a:tc>
                  <a:txBody>
                    <a:bodyPr/>
                    <a:lstStyle/>
                    <a:p>
                      <a:pPr algn="just"/>
                      <a:r>
                        <a:rPr lang="en-ZA" dirty="0"/>
                        <a:t>PROVINCE </a:t>
                      </a:r>
                      <a:endParaRPr lang="en-ZA" dirty="0">
                        <a:latin typeface="+mn-lt"/>
                      </a:endParaRPr>
                    </a:p>
                  </a:txBody>
                  <a:tcPr/>
                </a:tc>
                <a:tc>
                  <a:txBody>
                    <a:bodyPr/>
                    <a:lstStyle/>
                    <a:p>
                      <a:pPr algn="just"/>
                      <a:r>
                        <a:rPr lang="en-ZA" dirty="0"/>
                        <a:t>NO OF PROJECTS </a:t>
                      </a:r>
                      <a:endParaRPr lang="en-ZA" dirty="0">
                        <a:latin typeface="+mn-lt"/>
                      </a:endParaRPr>
                    </a:p>
                  </a:txBody>
                  <a:tcPr/>
                </a:tc>
                <a:tc>
                  <a:txBody>
                    <a:bodyPr/>
                    <a:lstStyle/>
                    <a:p>
                      <a:pPr algn="just"/>
                      <a:r>
                        <a:rPr lang="en-ZA" dirty="0"/>
                        <a:t>TOTAL BUDGET  (R‘000)</a:t>
                      </a:r>
                      <a:endParaRPr lang="en-ZA" dirty="0">
                        <a:latin typeface="+mn-lt"/>
                      </a:endParaRPr>
                    </a:p>
                  </a:txBody>
                  <a:tcPr/>
                </a:tc>
                <a:tc>
                  <a:txBody>
                    <a:bodyPr/>
                    <a:lstStyle/>
                    <a:p>
                      <a:pPr algn="just"/>
                      <a:r>
                        <a:rPr lang="en-ZA" dirty="0"/>
                        <a:t>COMPLETED PROJECTS </a:t>
                      </a:r>
                      <a:endParaRPr lang="en-ZA" dirty="0">
                        <a:latin typeface="+mn-lt"/>
                      </a:endParaRPr>
                    </a:p>
                  </a:txBody>
                  <a:tcPr/>
                </a:tc>
                <a:tc>
                  <a:txBody>
                    <a:bodyPr/>
                    <a:lstStyle/>
                    <a:p>
                      <a:pPr algn="just"/>
                      <a:r>
                        <a:rPr lang="en-ZA" dirty="0"/>
                        <a:t>INCOMPLETE PROJECTS </a:t>
                      </a:r>
                      <a:endParaRPr lang="en-ZA" dirty="0">
                        <a:latin typeface="+mn-lt"/>
                      </a:endParaRPr>
                    </a:p>
                  </a:txBody>
                  <a:tcPr/>
                </a:tc>
                <a:tc>
                  <a:txBody>
                    <a:bodyPr/>
                    <a:lstStyle/>
                    <a:p>
                      <a:pPr algn="just"/>
                      <a:r>
                        <a:rPr lang="en-ZA" dirty="0"/>
                        <a:t>REASONS FOR INCOMPLETIONS/ COMMENTS</a:t>
                      </a:r>
                      <a:endParaRPr lang="en-ZA" dirty="0">
                        <a:latin typeface="+mn-lt"/>
                      </a:endParaRPr>
                    </a:p>
                  </a:txBody>
                  <a:tcPr/>
                </a:tc>
                <a:extLst>
                  <a:ext uri="{0D108BD9-81ED-4DB2-BD59-A6C34878D82A}">
                    <a16:rowId xmlns:a16="http://schemas.microsoft.com/office/drawing/2014/main" xmlns="" val="2318449944"/>
                  </a:ext>
                </a:extLst>
              </a:tr>
              <a:tr h="367483">
                <a:tc>
                  <a:txBody>
                    <a:bodyPr/>
                    <a:lstStyle/>
                    <a:p>
                      <a:pPr algn="just"/>
                      <a:r>
                        <a:rPr lang="en-ZA" dirty="0"/>
                        <a:t>EC </a:t>
                      </a:r>
                      <a:endParaRPr lang="en-ZA" dirty="0">
                        <a:latin typeface="+mn-lt"/>
                      </a:endParaRPr>
                    </a:p>
                  </a:txBody>
                  <a:tcPr/>
                </a:tc>
                <a:tc>
                  <a:txBody>
                    <a:bodyPr/>
                    <a:lstStyle/>
                    <a:p>
                      <a:pPr algn="just"/>
                      <a:r>
                        <a:rPr lang="en-ZA" dirty="0">
                          <a:latin typeface="+mn-lt"/>
                        </a:rPr>
                        <a:t>4</a:t>
                      </a:r>
                    </a:p>
                  </a:txBody>
                  <a:tcPr/>
                </a:tc>
                <a:tc>
                  <a:txBody>
                    <a:bodyPr/>
                    <a:lstStyle/>
                    <a:p>
                      <a:pPr algn="just"/>
                      <a:r>
                        <a:rPr lang="en-ZA" dirty="0">
                          <a:latin typeface="+mn-lt"/>
                        </a:rPr>
                        <a:t>38 000</a:t>
                      </a:r>
                    </a:p>
                  </a:txBody>
                  <a:tcPr/>
                </a:tc>
                <a:tc>
                  <a:txBody>
                    <a:bodyPr/>
                    <a:lstStyle/>
                    <a:p>
                      <a:pPr algn="just"/>
                      <a:r>
                        <a:rPr lang="en-ZA" dirty="0">
                          <a:latin typeface="+mn-lt"/>
                        </a:rPr>
                        <a:t>NA</a:t>
                      </a:r>
                    </a:p>
                  </a:txBody>
                  <a:tcPr/>
                </a:tc>
                <a:tc>
                  <a:txBody>
                    <a:bodyPr/>
                    <a:lstStyle/>
                    <a:p>
                      <a:pPr algn="just"/>
                      <a:r>
                        <a:rPr lang="en-ZA" dirty="0">
                          <a:latin typeface="+mn-lt"/>
                        </a:rPr>
                        <a:t>NA</a:t>
                      </a:r>
                    </a:p>
                  </a:txBody>
                  <a:tcPr/>
                </a:tc>
                <a:tc>
                  <a:txBody>
                    <a:bodyPr/>
                    <a:lstStyle/>
                    <a:p>
                      <a:pPr algn="just"/>
                      <a:r>
                        <a:rPr lang="en-ZA" dirty="0">
                          <a:latin typeface="+mn-lt"/>
                        </a:rPr>
                        <a:t>Projects scheduled for completion end June 2023</a:t>
                      </a:r>
                    </a:p>
                  </a:txBody>
                  <a:tcPr/>
                </a:tc>
                <a:extLst>
                  <a:ext uri="{0D108BD9-81ED-4DB2-BD59-A6C34878D82A}">
                    <a16:rowId xmlns:a16="http://schemas.microsoft.com/office/drawing/2014/main" xmlns="" val="2840447526"/>
                  </a:ext>
                </a:extLst>
              </a:tr>
              <a:tr h="357668">
                <a:tc>
                  <a:txBody>
                    <a:bodyPr/>
                    <a:lstStyle/>
                    <a:p>
                      <a:pPr algn="just"/>
                      <a:r>
                        <a:rPr lang="en-ZA" dirty="0"/>
                        <a:t>FS</a:t>
                      </a:r>
                      <a:endParaRPr lang="en-ZA" dirty="0">
                        <a:latin typeface="+mn-lt"/>
                      </a:endParaRPr>
                    </a:p>
                  </a:txBody>
                  <a:tcPr/>
                </a:tc>
                <a:tc>
                  <a:txBody>
                    <a:bodyPr/>
                    <a:lstStyle/>
                    <a:p>
                      <a:pPr algn="just"/>
                      <a:r>
                        <a:rPr lang="en-ZA" dirty="0">
                          <a:latin typeface="+mn-lt"/>
                        </a:rPr>
                        <a:t>3</a:t>
                      </a:r>
                    </a:p>
                  </a:txBody>
                  <a:tcPr/>
                </a:tc>
                <a:tc>
                  <a:txBody>
                    <a:bodyPr/>
                    <a:lstStyle/>
                    <a:p>
                      <a:pPr algn="just"/>
                      <a:r>
                        <a:rPr lang="en-ZA" dirty="0">
                          <a:latin typeface="+mn-lt"/>
                        </a:rPr>
                        <a:t>22 000</a:t>
                      </a:r>
                    </a:p>
                  </a:txBody>
                  <a:tcPr/>
                </a:tc>
                <a:tc>
                  <a:txBody>
                    <a:bodyPr/>
                    <a:lstStyle/>
                    <a:p>
                      <a:pPr algn="just"/>
                      <a:r>
                        <a:rPr lang="en-ZA" dirty="0">
                          <a:latin typeface="+mn-lt"/>
                        </a:rPr>
                        <a:t>NA</a:t>
                      </a:r>
                    </a:p>
                  </a:txBody>
                  <a:tcPr/>
                </a:tc>
                <a:tc>
                  <a:txBody>
                    <a:bodyPr/>
                    <a:lstStyle/>
                    <a:p>
                      <a:pPr algn="just"/>
                      <a:r>
                        <a:rPr lang="en-ZA" dirty="0">
                          <a:latin typeface="+mn-lt"/>
                        </a:rPr>
                        <a:t>NA</a:t>
                      </a:r>
                    </a:p>
                  </a:txBody>
                  <a:tcPr/>
                </a:tc>
                <a:tc>
                  <a: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ZA" sz="1400" b="0" i="0" u="none" strike="noStrike" kern="0" cap="none" spc="0" normalizeH="0" baseline="0" noProof="0" dirty="0">
                          <a:ln>
                            <a:noFill/>
                          </a:ln>
                          <a:solidFill>
                            <a:srgbClr val="000000"/>
                          </a:solidFill>
                          <a:effectLst/>
                          <a:uLnTx/>
                          <a:uFillTx/>
                          <a:latin typeface="Arial"/>
                          <a:ea typeface="+mn-ea"/>
                          <a:cs typeface="+mn-cs"/>
                          <a:sym typeface="Arial"/>
                        </a:rPr>
                        <a:t>Projects scheduled for completion end June 2023</a:t>
                      </a:r>
                    </a:p>
                  </a:txBody>
                  <a:tcPr/>
                </a:tc>
                <a:extLst>
                  <a:ext uri="{0D108BD9-81ED-4DB2-BD59-A6C34878D82A}">
                    <a16:rowId xmlns:a16="http://schemas.microsoft.com/office/drawing/2014/main" xmlns="" val="2886557317"/>
                  </a:ext>
                </a:extLst>
              </a:tr>
              <a:tr h="436818">
                <a:tc>
                  <a:txBody>
                    <a:bodyPr/>
                    <a:lstStyle/>
                    <a:p>
                      <a:pPr algn="just"/>
                      <a:r>
                        <a:rPr lang="en-ZA" dirty="0"/>
                        <a:t>GP</a:t>
                      </a:r>
                      <a:endParaRPr lang="en-ZA" dirty="0">
                        <a:latin typeface="+mn-lt"/>
                      </a:endParaRPr>
                    </a:p>
                  </a:txBody>
                  <a:tcPr/>
                </a:tc>
                <a:tc>
                  <a:txBody>
                    <a:bodyPr/>
                    <a:lstStyle/>
                    <a:p>
                      <a:pPr algn="just"/>
                      <a:r>
                        <a:rPr lang="en-ZA" dirty="0">
                          <a:latin typeface="+mn-lt"/>
                        </a:rPr>
                        <a:t>1</a:t>
                      </a:r>
                    </a:p>
                  </a:txBody>
                  <a:tcPr/>
                </a:tc>
                <a:tc>
                  <a:txBody>
                    <a:bodyPr/>
                    <a:lstStyle/>
                    <a:p>
                      <a:pPr algn="just"/>
                      <a:r>
                        <a:rPr lang="en-ZA" dirty="0">
                          <a:latin typeface="+mn-lt"/>
                        </a:rPr>
                        <a:t>10 000</a:t>
                      </a:r>
                    </a:p>
                  </a:txBody>
                  <a:tcPr/>
                </a:tc>
                <a:tc>
                  <a:txBody>
                    <a:bodyPr/>
                    <a:lstStyle/>
                    <a:p>
                      <a:pPr algn="just"/>
                      <a:r>
                        <a:rPr lang="en-ZA" dirty="0">
                          <a:latin typeface="+mn-lt"/>
                        </a:rPr>
                        <a:t>NA</a:t>
                      </a:r>
                    </a:p>
                  </a:txBody>
                  <a:tcPr/>
                </a:tc>
                <a:tc>
                  <a:txBody>
                    <a:bodyPr/>
                    <a:lstStyle/>
                    <a:p>
                      <a:pPr algn="just"/>
                      <a:r>
                        <a:rPr lang="en-ZA" dirty="0">
                          <a:latin typeface="+mn-lt"/>
                        </a:rPr>
                        <a:t>NA</a:t>
                      </a:r>
                    </a:p>
                  </a:txBody>
                  <a:tcPr/>
                </a:tc>
                <a:tc>
                  <a: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ZA" sz="1400" b="0" i="0" u="none" strike="noStrike" kern="0" cap="none" spc="0" normalizeH="0" baseline="0" noProof="0" dirty="0">
                          <a:ln>
                            <a:noFill/>
                          </a:ln>
                          <a:solidFill>
                            <a:srgbClr val="000000"/>
                          </a:solidFill>
                          <a:effectLst/>
                          <a:uLnTx/>
                          <a:uFillTx/>
                          <a:latin typeface="Arial"/>
                          <a:ea typeface="+mn-ea"/>
                          <a:cs typeface="+mn-cs"/>
                          <a:sym typeface="Arial"/>
                        </a:rPr>
                        <a:t>Projects scheduled for completion end June 2023</a:t>
                      </a:r>
                    </a:p>
                  </a:txBody>
                  <a:tcPr/>
                </a:tc>
                <a:extLst>
                  <a:ext uri="{0D108BD9-81ED-4DB2-BD59-A6C34878D82A}">
                    <a16:rowId xmlns:a16="http://schemas.microsoft.com/office/drawing/2014/main" xmlns="" val="4231338848"/>
                  </a:ext>
                </a:extLst>
              </a:tr>
              <a:tr h="436818">
                <a:tc>
                  <a:txBody>
                    <a:bodyPr/>
                    <a:lstStyle/>
                    <a:p>
                      <a:pPr algn="just"/>
                      <a:r>
                        <a:rPr lang="en-ZA" dirty="0"/>
                        <a:t>KZN </a:t>
                      </a:r>
                      <a:endParaRPr lang="en-ZA" dirty="0">
                        <a:latin typeface="+mn-lt"/>
                      </a:endParaRPr>
                    </a:p>
                  </a:txBody>
                  <a:tcPr/>
                </a:tc>
                <a:tc>
                  <a:txBody>
                    <a:bodyPr/>
                    <a:lstStyle/>
                    <a:p>
                      <a:pPr algn="just"/>
                      <a:r>
                        <a:rPr lang="en-ZA" dirty="0">
                          <a:latin typeface="+mn-lt"/>
                        </a:rPr>
                        <a:t>4</a:t>
                      </a:r>
                    </a:p>
                  </a:txBody>
                  <a:tcPr/>
                </a:tc>
                <a:tc>
                  <a:txBody>
                    <a:bodyPr/>
                    <a:lstStyle/>
                    <a:p>
                      <a:pPr algn="just"/>
                      <a:r>
                        <a:rPr lang="en-ZA" dirty="0">
                          <a:latin typeface="+mn-lt"/>
                        </a:rPr>
                        <a:t>40 000</a:t>
                      </a:r>
                    </a:p>
                  </a:txBody>
                  <a:tcPr/>
                </a:tc>
                <a:tc>
                  <a:txBody>
                    <a:bodyPr/>
                    <a:lstStyle/>
                    <a:p>
                      <a:pPr algn="just"/>
                      <a:r>
                        <a:rPr lang="en-ZA" dirty="0">
                          <a:latin typeface="+mn-lt"/>
                        </a:rPr>
                        <a:t>NA</a:t>
                      </a:r>
                    </a:p>
                  </a:txBody>
                  <a:tcPr/>
                </a:tc>
                <a:tc>
                  <a:txBody>
                    <a:bodyPr/>
                    <a:lstStyle/>
                    <a:p>
                      <a:pPr algn="just"/>
                      <a:r>
                        <a:rPr lang="en-ZA" dirty="0">
                          <a:latin typeface="+mn-lt"/>
                        </a:rPr>
                        <a:t>NA</a:t>
                      </a:r>
                    </a:p>
                  </a:txBody>
                  <a:tcPr/>
                </a:tc>
                <a:tc>
                  <a: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ZA" sz="1400" b="0" i="0" u="none" strike="noStrike" kern="0" cap="none" spc="0" normalizeH="0" baseline="0" noProof="0" dirty="0">
                          <a:ln>
                            <a:noFill/>
                          </a:ln>
                          <a:solidFill>
                            <a:srgbClr val="000000"/>
                          </a:solidFill>
                          <a:effectLst/>
                          <a:uLnTx/>
                          <a:uFillTx/>
                          <a:latin typeface="Arial"/>
                          <a:ea typeface="+mn-ea"/>
                          <a:cs typeface="+mn-cs"/>
                          <a:sym typeface="Arial"/>
                        </a:rPr>
                        <a:t>Projects scheduled for completion end June 2023</a:t>
                      </a:r>
                    </a:p>
                  </a:txBody>
                  <a:tcPr/>
                </a:tc>
                <a:extLst>
                  <a:ext uri="{0D108BD9-81ED-4DB2-BD59-A6C34878D82A}">
                    <a16:rowId xmlns:a16="http://schemas.microsoft.com/office/drawing/2014/main" xmlns="" val="3927711097"/>
                  </a:ext>
                </a:extLst>
              </a:tr>
              <a:tr h="441910">
                <a:tc>
                  <a:txBody>
                    <a:bodyPr/>
                    <a:lstStyle/>
                    <a:p>
                      <a:pPr algn="just"/>
                      <a:r>
                        <a:rPr lang="en-ZA" dirty="0"/>
                        <a:t>LP</a:t>
                      </a:r>
                      <a:endParaRPr lang="en-ZA" dirty="0">
                        <a:latin typeface="+mn-lt"/>
                      </a:endParaRPr>
                    </a:p>
                  </a:txBody>
                  <a:tcPr/>
                </a:tc>
                <a:tc>
                  <a:txBody>
                    <a:bodyPr/>
                    <a:lstStyle/>
                    <a:p>
                      <a:pPr algn="just"/>
                      <a:r>
                        <a:rPr lang="en-ZA" dirty="0">
                          <a:solidFill>
                            <a:schemeClr val="tx1"/>
                          </a:solidFill>
                          <a:latin typeface="+mn-lt"/>
                        </a:rPr>
                        <a:t>3</a:t>
                      </a:r>
                    </a:p>
                  </a:txBody>
                  <a:tcPr/>
                </a:tc>
                <a:tc>
                  <a:txBody>
                    <a:bodyPr/>
                    <a:lstStyle/>
                    <a:p>
                      <a:pPr algn="just"/>
                      <a:r>
                        <a:rPr lang="en-ZA" dirty="0">
                          <a:latin typeface="+mn-lt"/>
                        </a:rPr>
                        <a:t>31 000</a:t>
                      </a:r>
                    </a:p>
                  </a:txBody>
                  <a:tcPr/>
                </a:tc>
                <a:tc>
                  <a:txBody>
                    <a:bodyPr/>
                    <a:lstStyle/>
                    <a:p>
                      <a:pPr algn="just"/>
                      <a:r>
                        <a:rPr lang="en-ZA" dirty="0">
                          <a:latin typeface="+mn-lt"/>
                        </a:rPr>
                        <a:t>NA</a:t>
                      </a:r>
                    </a:p>
                  </a:txBody>
                  <a:tcPr/>
                </a:tc>
                <a:tc>
                  <a:txBody>
                    <a:bodyPr/>
                    <a:lstStyle/>
                    <a:p>
                      <a:pPr algn="just"/>
                      <a:r>
                        <a:rPr lang="en-ZA" dirty="0">
                          <a:latin typeface="+mn-lt"/>
                        </a:rPr>
                        <a:t>NA</a:t>
                      </a:r>
                    </a:p>
                  </a:txBody>
                  <a:tcPr/>
                </a:tc>
                <a:tc>
                  <a: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ZA" sz="1400" b="0" i="0" u="none" strike="noStrike" kern="0" cap="none" spc="0" normalizeH="0" baseline="0" noProof="0" dirty="0">
                          <a:ln>
                            <a:noFill/>
                          </a:ln>
                          <a:solidFill>
                            <a:srgbClr val="000000"/>
                          </a:solidFill>
                          <a:effectLst/>
                          <a:uLnTx/>
                          <a:uFillTx/>
                          <a:latin typeface="Arial"/>
                          <a:ea typeface="+mn-ea"/>
                          <a:cs typeface="+mn-cs"/>
                          <a:sym typeface="Arial"/>
                        </a:rPr>
                        <a:t>Projects scheduled for completion end June 2023</a:t>
                      </a:r>
                    </a:p>
                  </a:txBody>
                  <a:tcPr/>
                </a:tc>
                <a:extLst>
                  <a:ext uri="{0D108BD9-81ED-4DB2-BD59-A6C34878D82A}">
                    <a16:rowId xmlns:a16="http://schemas.microsoft.com/office/drawing/2014/main" xmlns="" val="1338496016"/>
                  </a:ext>
                </a:extLst>
              </a:tr>
              <a:tr h="441910">
                <a:tc>
                  <a:txBody>
                    <a:bodyPr/>
                    <a:lstStyle/>
                    <a:p>
                      <a:pPr algn="just"/>
                      <a:r>
                        <a:rPr lang="en-ZA" dirty="0">
                          <a:latin typeface="+mn-lt"/>
                        </a:rPr>
                        <a:t>MP</a:t>
                      </a:r>
                    </a:p>
                  </a:txBody>
                  <a:tcPr/>
                </a:tc>
                <a:tc>
                  <a:txBody>
                    <a:bodyPr/>
                    <a:lstStyle/>
                    <a:p>
                      <a:pPr algn="just"/>
                      <a:r>
                        <a:rPr lang="en-ZA" dirty="0">
                          <a:solidFill>
                            <a:schemeClr val="tx1"/>
                          </a:solidFill>
                          <a:latin typeface="+mn-lt"/>
                        </a:rPr>
                        <a:t>1</a:t>
                      </a:r>
                    </a:p>
                  </a:txBody>
                  <a:tcPr/>
                </a:tc>
                <a:tc>
                  <a:txBody>
                    <a:bodyPr/>
                    <a:lstStyle/>
                    <a:p>
                      <a:pPr algn="just"/>
                      <a:r>
                        <a:rPr lang="en-ZA" dirty="0">
                          <a:latin typeface="+mn-lt"/>
                        </a:rPr>
                        <a:t>10 058</a:t>
                      </a:r>
                    </a:p>
                  </a:txBody>
                  <a:tcPr/>
                </a:tc>
                <a:tc>
                  <a:txBody>
                    <a:bodyPr/>
                    <a:lstStyle/>
                    <a:p>
                      <a:pPr algn="just"/>
                      <a:r>
                        <a:rPr lang="en-ZA" dirty="0">
                          <a:latin typeface="+mn-lt"/>
                        </a:rPr>
                        <a:t>NA</a:t>
                      </a:r>
                    </a:p>
                  </a:txBody>
                  <a:tcPr/>
                </a:tc>
                <a:tc>
                  <a:txBody>
                    <a:bodyPr/>
                    <a:lstStyle/>
                    <a:p>
                      <a:pPr algn="just"/>
                      <a:r>
                        <a:rPr lang="en-ZA" dirty="0">
                          <a:latin typeface="+mn-lt"/>
                        </a:rPr>
                        <a:t>NA</a:t>
                      </a:r>
                    </a:p>
                  </a:txBody>
                  <a:tcPr/>
                </a:tc>
                <a:tc>
                  <a: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ZA" sz="1400" b="0" i="0" u="none" strike="noStrike" kern="0" cap="none" spc="0" normalizeH="0" baseline="0" noProof="0" dirty="0">
                          <a:ln>
                            <a:noFill/>
                          </a:ln>
                          <a:solidFill>
                            <a:srgbClr val="000000"/>
                          </a:solidFill>
                          <a:effectLst/>
                          <a:uLnTx/>
                          <a:uFillTx/>
                          <a:latin typeface="Arial"/>
                          <a:ea typeface="+mn-ea"/>
                          <a:cs typeface="+mn-cs"/>
                          <a:sym typeface="Arial"/>
                        </a:rPr>
                        <a:t>Projects scheduled for completion end June 2023</a:t>
                      </a:r>
                    </a:p>
                  </a:txBody>
                  <a:tcPr/>
                </a:tc>
                <a:extLst>
                  <a:ext uri="{0D108BD9-81ED-4DB2-BD59-A6C34878D82A}">
                    <a16:rowId xmlns:a16="http://schemas.microsoft.com/office/drawing/2014/main" xmlns="" val="1488478054"/>
                  </a:ext>
                </a:extLst>
              </a:tr>
              <a:tr h="441910">
                <a:tc>
                  <a:txBody>
                    <a:bodyPr/>
                    <a:lstStyle/>
                    <a:p>
                      <a:pPr algn="just"/>
                      <a:r>
                        <a:rPr lang="en-ZA" dirty="0">
                          <a:latin typeface="+mn-lt"/>
                        </a:rPr>
                        <a:t>NC</a:t>
                      </a:r>
                    </a:p>
                  </a:txBody>
                  <a:tcPr/>
                </a:tc>
                <a:tc>
                  <a:txBody>
                    <a:bodyPr/>
                    <a:lstStyle/>
                    <a:p>
                      <a:pPr algn="just"/>
                      <a:r>
                        <a:rPr lang="en-ZA" dirty="0">
                          <a:solidFill>
                            <a:schemeClr val="tx1"/>
                          </a:solidFill>
                          <a:latin typeface="+mn-lt"/>
                        </a:rPr>
                        <a:t>5</a:t>
                      </a:r>
                    </a:p>
                  </a:txBody>
                  <a:tcPr/>
                </a:tc>
                <a:tc>
                  <a:txBody>
                    <a:bodyPr/>
                    <a:lstStyle/>
                    <a:p>
                      <a:pPr algn="just"/>
                      <a:r>
                        <a:rPr lang="en-ZA" dirty="0">
                          <a:latin typeface="+mn-lt"/>
                        </a:rPr>
                        <a:t>27 500</a:t>
                      </a:r>
                    </a:p>
                  </a:txBody>
                  <a:tcPr/>
                </a:tc>
                <a:tc>
                  <a:txBody>
                    <a:bodyPr/>
                    <a:lstStyle/>
                    <a:p>
                      <a:pPr algn="just"/>
                      <a:r>
                        <a:rPr lang="en-ZA" dirty="0">
                          <a:latin typeface="+mn-lt"/>
                        </a:rPr>
                        <a:t>NA</a:t>
                      </a:r>
                    </a:p>
                  </a:txBody>
                  <a:tcPr/>
                </a:tc>
                <a:tc>
                  <a:txBody>
                    <a:bodyPr/>
                    <a:lstStyle/>
                    <a:p>
                      <a:pPr algn="just"/>
                      <a:r>
                        <a:rPr lang="en-ZA" dirty="0">
                          <a:latin typeface="+mn-lt"/>
                        </a:rPr>
                        <a:t>NA</a:t>
                      </a:r>
                    </a:p>
                  </a:txBody>
                  <a:tcPr/>
                </a:tc>
                <a:tc>
                  <a: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ZA" sz="1400" b="0" i="0" u="none" strike="noStrike" kern="0" cap="none" spc="0" normalizeH="0" baseline="0" noProof="0" dirty="0">
                          <a:ln>
                            <a:noFill/>
                          </a:ln>
                          <a:solidFill>
                            <a:srgbClr val="000000"/>
                          </a:solidFill>
                          <a:effectLst/>
                          <a:uLnTx/>
                          <a:uFillTx/>
                          <a:latin typeface="Arial"/>
                          <a:ea typeface="+mn-ea"/>
                          <a:cs typeface="+mn-cs"/>
                          <a:sym typeface="Arial"/>
                        </a:rPr>
                        <a:t>Projects scheduled for completion end June 2023</a:t>
                      </a:r>
                    </a:p>
                  </a:txBody>
                  <a:tcPr/>
                </a:tc>
                <a:extLst>
                  <a:ext uri="{0D108BD9-81ED-4DB2-BD59-A6C34878D82A}">
                    <a16:rowId xmlns:a16="http://schemas.microsoft.com/office/drawing/2014/main" xmlns="" val="284477907"/>
                  </a:ext>
                </a:extLst>
              </a:tr>
              <a:tr h="441910">
                <a:tc>
                  <a:txBody>
                    <a:bodyPr/>
                    <a:lstStyle/>
                    <a:p>
                      <a:pPr algn="just"/>
                      <a:r>
                        <a:rPr lang="en-ZA" dirty="0">
                          <a:latin typeface="+mn-lt"/>
                        </a:rPr>
                        <a:t>NW</a:t>
                      </a:r>
                    </a:p>
                  </a:txBody>
                  <a:tcPr/>
                </a:tc>
                <a:tc>
                  <a:txBody>
                    <a:bodyPr/>
                    <a:lstStyle/>
                    <a:p>
                      <a:pPr algn="just"/>
                      <a:r>
                        <a:rPr lang="en-ZA" dirty="0">
                          <a:solidFill>
                            <a:schemeClr val="tx1"/>
                          </a:solidFill>
                          <a:latin typeface="+mn-lt"/>
                        </a:rPr>
                        <a:t>1</a:t>
                      </a:r>
                    </a:p>
                  </a:txBody>
                  <a:tcPr/>
                </a:tc>
                <a:tc>
                  <a:txBody>
                    <a:bodyPr/>
                    <a:lstStyle/>
                    <a:p>
                      <a:pPr algn="just"/>
                      <a:r>
                        <a:rPr lang="en-ZA" dirty="0">
                          <a:latin typeface="+mn-lt"/>
                        </a:rPr>
                        <a:t>10 300</a:t>
                      </a:r>
                    </a:p>
                  </a:txBody>
                  <a:tcPr/>
                </a:tc>
                <a:tc>
                  <a:txBody>
                    <a:bodyPr/>
                    <a:lstStyle/>
                    <a:p>
                      <a:pPr algn="just"/>
                      <a:r>
                        <a:rPr lang="en-ZA" dirty="0">
                          <a:latin typeface="+mn-lt"/>
                        </a:rPr>
                        <a:t>NA</a:t>
                      </a:r>
                    </a:p>
                  </a:txBody>
                  <a:tcPr/>
                </a:tc>
                <a:tc>
                  <a:txBody>
                    <a:bodyPr/>
                    <a:lstStyle/>
                    <a:p>
                      <a:pPr algn="just"/>
                      <a:r>
                        <a:rPr lang="en-ZA" dirty="0">
                          <a:latin typeface="+mn-lt"/>
                        </a:rPr>
                        <a:t>NA</a:t>
                      </a:r>
                    </a:p>
                  </a:txBody>
                  <a:tcPr/>
                </a:tc>
                <a:tc>
                  <a: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ZA" sz="1400" b="0" i="0" u="none" strike="noStrike" kern="0" cap="none" spc="0" normalizeH="0" baseline="0" noProof="0" dirty="0">
                          <a:ln>
                            <a:noFill/>
                          </a:ln>
                          <a:solidFill>
                            <a:srgbClr val="000000"/>
                          </a:solidFill>
                          <a:effectLst/>
                          <a:uLnTx/>
                          <a:uFillTx/>
                          <a:latin typeface="Arial"/>
                          <a:ea typeface="+mn-ea"/>
                          <a:cs typeface="+mn-cs"/>
                          <a:sym typeface="Arial"/>
                        </a:rPr>
                        <a:t>Projects scheduled for completion end June 2023</a:t>
                      </a:r>
                    </a:p>
                  </a:txBody>
                  <a:tcPr/>
                </a:tc>
                <a:extLst>
                  <a:ext uri="{0D108BD9-81ED-4DB2-BD59-A6C34878D82A}">
                    <a16:rowId xmlns:a16="http://schemas.microsoft.com/office/drawing/2014/main" xmlns="" val="1051795712"/>
                  </a:ext>
                </a:extLst>
              </a:tr>
              <a:tr h="441910">
                <a:tc>
                  <a:txBody>
                    <a:bodyPr/>
                    <a:lstStyle/>
                    <a:p>
                      <a:pPr algn="just"/>
                      <a:r>
                        <a:rPr lang="en-ZA" dirty="0">
                          <a:latin typeface="+mn-lt"/>
                        </a:rPr>
                        <a:t>WC</a:t>
                      </a:r>
                    </a:p>
                  </a:txBody>
                  <a:tcPr/>
                </a:tc>
                <a:tc>
                  <a:txBody>
                    <a:bodyPr/>
                    <a:lstStyle/>
                    <a:p>
                      <a:pPr algn="just"/>
                      <a:r>
                        <a:rPr lang="en-ZA" dirty="0">
                          <a:solidFill>
                            <a:schemeClr val="tx1"/>
                          </a:solidFill>
                          <a:latin typeface="+mn-lt"/>
                        </a:rPr>
                        <a:t>5</a:t>
                      </a:r>
                    </a:p>
                  </a:txBody>
                  <a:tcPr/>
                </a:tc>
                <a:tc>
                  <a:txBody>
                    <a:bodyPr/>
                    <a:lstStyle/>
                    <a:p>
                      <a:pPr algn="just"/>
                      <a:r>
                        <a:rPr lang="en-ZA" dirty="0">
                          <a:latin typeface="+mn-lt"/>
                        </a:rPr>
                        <a:t>46 000</a:t>
                      </a:r>
                    </a:p>
                  </a:txBody>
                  <a:tcPr/>
                </a:tc>
                <a:tc>
                  <a:txBody>
                    <a:bodyPr/>
                    <a:lstStyle/>
                    <a:p>
                      <a:pPr algn="just"/>
                      <a:r>
                        <a:rPr lang="en-ZA" dirty="0">
                          <a:latin typeface="+mn-lt"/>
                        </a:rPr>
                        <a:t>NA</a:t>
                      </a:r>
                    </a:p>
                  </a:txBody>
                  <a:tcPr/>
                </a:tc>
                <a:tc>
                  <a:txBody>
                    <a:bodyPr/>
                    <a:lstStyle/>
                    <a:p>
                      <a:pPr algn="just"/>
                      <a:r>
                        <a:rPr lang="en-ZA" dirty="0">
                          <a:latin typeface="+mn-lt"/>
                        </a:rPr>
                        <a:t>NA</a:t>
                      </a:r>
                    </a:p>
                  </a:txBody>
                  <a:tcPr/>
                </a:tc>
                <a:tc>
                  <a: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ZA" sz="1400" b="0" i="0" u="none" strike="noStrike" kern="0" cap="none" spc="0" normalizeH="0" baseline="0" noProof="0" dirty="0">
                          <a:ln>
                            <a:noFill/>
                          </a:ln>
                          <a:solidFill>
                            <a:srgbClr val="000000"/>
                          </a:solidFill>
                          <a:effectLst/>
                          <a:uLnTx/>
                          <a:uFillTx/>
                          <a:latin typeface="Arial"/>
                          <a:ea typeface="+mn-ea"/>
                          <a:cs typeface="+mn-cs"/>
                          <a:sym typeface="Arial"/>
                        </a:rPr>
                        <a:t>Projects scheduled for completion end June 2023 (except Swartland scheduled for implementation in 2023)</a:t>
                      </a:r>
                    </a:p>
                  </a:txBody>
                  <a:tcPr/>
                </a:tc>
                <a:extLst>
                  <a:ext uri="{0D108BD9-81ED-4DB2-BD59-A6C34878D82A}">
                    <a16:rowId xmlns:a16="http://schemas.microsoft.com/office/drawing/2014/main" xmlns="" val="2597350706"/>
                  </a:ext>
                </a:extLst>
              </a:tr>
            </a:tbl>
          </a:graphicData>
        </a:graphic>
      </p:graphicFrame>
    </p:spTree>
    <p:extLst>
      <p:ext uri="{BB962C8B-B14F-4D97-AF65-F5344CB8AC3E}">
        <p14:creationId xmlns:p14="http://schemas.microsoft.com/office/powerpoint/2010/main" xmlns="" val="2117491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EDC602-83E8-C09B-AE3E-8D0BA5547DD3}"/>
              </a:ext>
            </a:extLst>
          </p:cNvPr>
          <p:cNvSpPr>
            <a:spLocks noGrp="1"/>
          </p:cNvSpPr>
          <p:nvPr>
            <p:ph type="title"/>
          </p:nvPr>
        </p:nvSpPr>
        <p:spPr>
          <a:xfrm>
            <a:off x="0" y="123886"/>
            <a:ext cx="8229600" cy="711000"/>
          </a:xfrm>
        </p:spPr>
        <p:txBody>
          <a:bodyPr>
            <a:normAutofit/>
          </a:bodyPr>
          <a:lstStyle/>
          <a:p>
            <a:r>
              <a:rPr lang="en-ZA" sz="2400" dirty="0"/>
              <a:t>SUMMARY OF OVERALL PERFORMANCE </a:t>
            </a:r>
          </a:p>
        </p:txBody>
      </p:sp>
      <p:sp>
        <p:nvSpPr>
          <p:cNvPr id="3" name="Text Placeholder 2">
            <a:extLst>
              <a:ext uri="{FF2B5EF4-FFF2-40B4-BE49-F238E27FC236}">
                <a16:creationId xmlns:a16="http://schemas.microsoft.com/office/drawing/2014/main" xmlns="" id="{8A194F0D-4257-89AA-A4DB-F8583AAA5A8C}"/>
              </a:ext>
            </a:extLst>
          </p:cNvPr>
          <p:cNvSpPr>
            <a:spLocks noGrp="1"/>
          </p:cNvSpPr>
          <p:nvPr>
            <p:ph type="body" idx="1"/>
          </p:nvPr>
        </p:nvSpPr>
        <p:spPr>
          <a:xfrm>
            <a:off x="1828800" y="980000"/>
            <a:ext cx="8290560" cy="4343400"/>
          </a:xfrm>
        </p:spPr>
        <p:txBody>
          <a:bodyPr/>
          <a:lstStyle/>
          <a:p>
            <a:endParaRPr lang="en-ZA" dirty="0"/>
          </a:p>
        </p:txBody>
      </p:sp>
      <p:graphicFrame>
        <p:nvGraphicFramePr>
          <p:cNvPr id="4" name="Table 4">
            <a:extLst>
              <a:ext uri="{FF2B5EF4-FFF2-40B4-BE49-F238E27FC236}">
                <a16:creationId xmlns:a16="http://schemas.microsoft.com/office/drawing/2014/main" xmlns="" id="{004BD741-C860-D78F-BEDB-1B3413761909}"/>
              </a:ext>
            </a:extLst>
          </p:cNvPr>
          <p:cNvGraphicFramePr>
            <a:graphicFrameLocks noGrp="1"/>
          </p:cNvGraphicFramePr>
          <p:nvPr>
            <p:extLst>
              <p:ext uri="{D42A27DB-BD31-4B8C-83A1-F6EECF244321}">
                <p14:modId xmlns:p14="http://schemas.microsoft.com/office/powerpoint/2010/main" xmlns="" val="4233321428"/>
              </p:ext>
            </p:extLst>
          </p:nvPr>
        </p:nvGraphicFramePr>
        <p:xfrm>
          <a:off x="159025" y="685801"/>
          <a:ext cx="10917144" cy="4681860"/>
        </p:xfrm>
        <a:graphic>
          <a:graphicData uri="http://schemas.openxmlformats.org/drawingml/2006/table">
            <a:tbl>
              <a:tblPr firstRow="1" bandRow="1">
                <a:tableStyleId>{284E427A-3D55-4303-BF80-6455036E1DE7}</a:tableStyleId>
              </a:tblPr>
              <a:tblGrid>
                <a:gridCol w="1248356">
                  <a:extLst>
                    <a:ext uri="{9D8B030D-6E8A-4147-A177-3AD203B41FA5}">
                      <a16:colId xmlns:a16="http://schemas.microsoft.com/office/drawing/2014/main" xmlns="" val="3854825022"/>
                    </a:ext>
                  </a:extLst>
                </a:gridCol>
                <a:gridCol w="1781092">
                  <a:extLst>
                    <a:ext uri="{9D8B030D-6E8A-4147-A177-3AD203B41FA5}">
                      <a16:colId xmlns:a16="http://schemas.microsoft.com/office/drawing/2014/main" xmlns="" val="41511069"/>
                    </a:ext>
                  </a:extLst>
                </a:gridCol>
                <a:gridCol w="1327868">
                  <a:extLst>
                    <a:ext uri="{9D8B030D-6E8A-4147-A177-3AD203B41FA5}">
                      <a16:colId xmlns:a16="http://schemas.microsoft.com/office/drawing/2014/main" xmlns="" val="3535833038"/>
                    </a:ext>
                  </a:extLst>
                </a:gridCol>
                <a:gridCol w="1789043">
                  <a:extLst>
                    <a:ext uri="{9D8B030D-6E8A-4147-A177-3AD203B41FA5}">
                      <a16:colId xmlns:a16="http://schemas.microsoft.com/office/drawing/2014/main" xmlns="" val="267195651"/>
                    </a:ext>
                  </a:extLst>
                </a:gridCol>
                <a:gridCol w="3490623">
                  <a:extLst>
                    <a:ext uri="{9D8B030D-6E8A-4147-A177-3AD203B41FA5}">
                      <a16:colId xmlns:a16="http://schemas.microsoft.com/office/drawing/2014/main" xmlns="" val="4156117482"/>
                    </a:ext>
                  </a:extLst>
                </a:gridCol>
                <a:gridCol w="1280162">
                  <a:extLst>
                    <a:ext uri="{9D8B030D-6E8A-4147-A177-3AD203B41FA5}">
                      <a16:colId xmlns:a16="http://schemas.microsoft.com/office/drawing/2014/main" xmlns="" val="825105741"/>
                    </a:ext>
                  </a:extLst>
                </a:gridCol>
              </a:tblGrid>
              <a:tr h="412540">
                <a:tc>
                  <a:txBody>
                    <a:bodyPr/>
                    <a:lstStyle/>
                    <a:p>
                      <a:r>
                        <a:rPr lang="en-ZA" dirty="0"/>
                        <a:t>YEAR </a:t>
                      </a:r>
                    </a:p>
                  </a:txBody>
                  <a:tcPr/>
                </a:tc>
                <a:tc>
                  <a:txBody>
                    <a:bodyPr/>
                    <a:lstStyle/>
                    <a:p>
                      <a:r>
                        <a:rPr lang="en-ZA" dirty="0"/>
                        <a:t>NO. OF PROJECTS ALLOCATED </a:t>
                      </a:r>
                    </a:p>
                  </a:txBody>
                  <a:tcPr/>
                </a:tc>
                <a:tc>
                  <a:txBody>
                    <a:bodyPr/>
                    <a:lstStyle/>
                    <a:p>
                      <a:r>
                        <a:rPr lang="en-ZA" dirty="0"/>
                        <a:t>COMPLETED PROJECTS </a:t>
                      </a:r>
                    </a:p>
                  </a:txBody>
                  <a:tcPr/>
                </a:tc>
                <a:tc>
                  <a:txBody>
                    <a:bodyPr/>
                    <a:lstStyle/>
                    <a:p>
                      <a:r>
                        <a:rPr lang="en-ZA" dirty="0"/>
                        <a:t>INCOMPLETE BUT ON   PROGRESS</a:t>
                      </a:r>
                    </a:p>
                  </a:txBody>
                  <a:tcPr/>
                </a:tc>
                <a:tc>
                  <a:txBody>
                    <a:bodyPr/>
                    <a:lstStyle/>
                    <a:p>
                      <a:r>
                        <a:rPr lang="en-ZA" dirty="0"/>
                        <a:t>INCOMPLETE AND  STOPPED/ CANCELLED </a:t>
                      </a:r>
                    </a:p>
                  </a:txBody>
                  <a:tcPr/>
                </a:tc>
                <a:tc>
                  <a:txBody>
                    <a:bodyPr/>
                    <a:lstStyle/>
                    <a:p>
                      <a:r>
                        <a:rPr lang="en-ZA" dirty="0"/>
                        <a:t>%  OF COMPLETIONS </a:t>
                      </a:r>
                    </a:p>
                  </a:txBody>
                  <a:tcPr/>
                </a:tc>
                <a:extLst>
                  <a:ext uri="{0D108BD9-81ED-4DB2-BD59-A6C34878D82A}">
                    <a16:rowId xmlns:a16="http://schemas.microsoft.com/office/drawing/2014/main" xmlns="" val="3901186611"/>
                  </a:ext>
                </a:extLst>
              </a:tr>
              <a:tr h="412540">
                <a:tc>
                  <a:txBody>
                    <a:bodyPr/>
                    <a:lstStyle/>
                    <a:p>
                      <a:r>
                        <a:rPr lang="en-ZA" dirty="0"/>
                        <a:t>2016/17 </a:t>
                      </a:r>
                    </a:p>
                  </a:txBody>
                  <a:tcPr/>
                </a:tc>
                <a:tc>
                  <a:txBody>
                    <a:bodyPr/>
                    <a:lstStyle/>
                    <a:p>
                      <a:r>
                        <a:rPr lang="en-ZA" dirty="0"/>
                        <a:t>30 </a:t>
                      </a:r>
                    </a:p>
                  </a:txBody>
                  <a:tcPr/>
                </a:tc>
                <a:tc>
                  <a:txBody>
                    <a:bodyPr/>
                    <a:lstStyle/>
                    <a:p>
                      <a:r>
                        <a:rPr lang="en-ZA" dirty="0"/>
                        <a:t>26</a:t>
                      </a:r>
                    </a:p>
                  </a:txBody>
                  <a:tcPr/>
                </a:tc>
                <a:tc>
                  <a:txBody>
                    <a:bodyPr/>
                    <a:lstStyle/>
                    <a:p>
                      <a:r>
                        <a:rPr lang="en-ZA" dirty="0"/>
                        <a:t>1 (Kokstad) </a:t>
                      </a:r>
                    </a:p>
                  </a:txBody>
                  <a:tcPr/>
                </a:tc>
                <a:tc>
                  <a:txBody>
                    <a:bodyPr/>
                    <a:lstStyle/>
                    <a:p>
                      <a:r>
                        <a:rPr lang="en-ZA" dirty="0"/>
                        <a:t>3 (Engcobo &amp; Khai-Ma – Stopped) (Kamiesberg – Cancelled)</a:t>
                      </a:r>
                    </a:p>
                  </a:txBody>
                  <a:tcPr/>
                </a:tc>
                <a:tc>
                  <a:txBody>
                    <a:bodyPr/>
                    <a:lstStyle/>
                    <a:p>
                      <a:r>
                        <a:rPr lang="en-ZA" dirty="0"/>
                        <a:t>86</a:t>
                      </a:r>
                    </a:p>
                  </a:txBody>
                  <a:tcPr/>
                </a:tc>
                <a:extLst>
                  <a:ext uri="{0D108BD9-81ED-4DB2-BD59-A6C34878D82A}">
                    <a16:rowId xmlns:a16="http://schemas.microsoft.com/office/drawing/2014/main" xmlns="" val="2809049866"/>
                  </a:ext>
                </a:extLst>
              </a:tr>
              <a:tr h="412540">
                <a:tc>
                  <a:txBody>
                    <a:bodyPr/>
                    <a:lstStyle/>
                    <a:p>
                      <a:r>
                        <a:rPr lang="en-ZA" dirty="0"/>
                        <a:t>2017/18</a:t>
                      </a:r>
                    </a:p>
                  </a:txBody>
                  <a:tcPr/>
                </a:tc>
                <a:tc>
                  <a:txBody>
                    <a:bodyPr/>
                    <a:lstStyle/>
                    <a:p>
                      <a:r>
                        <a:rPr lang="en-ZA" dirty="0"/>
                        <a:t>34</a:t>
                      </a:r>
                    </a:p>
                  </a:txBody>
                  <a:tcPr/>
                </a:tc>
                <a:tc>
                  <a:txBody>
                    <a:bodyPr/>
                    <a:lstStyle/>
                    <a:p>
                      <a:r>
                        <a:rPr lang="en-ZA" dirty="0"/>
                        <a:t>27</a:t>
                      </a:r>
                    </a:p>
                  </a:txBody>
                  <a:tcPr/>
                </a:tc>
                <a:tc>
                  <a:txBody>
                    <a:bodyPr/>
                    <a:lstStyle/>
                    <a:p>
                      <a:r>
                        <a:rPr lang="en-ZA" dirty="0"/>
                        <a:t>2 (Mbizana and Walter Sisulu)</a:t>
                      </a:r>
                    </a:p>
                  </a:txBody>
                  <a:tcPr/>
                </a:tc>
                <a:tc>
                  <a:txBody>
                    <a:bodyPr/>
                    <a:lstStyle/>
                    <a:p>
                      <a:r>
                        <a:rPr lang="en-ZA" dirty="0"/>
                        <a:t>5 (Raymond Mhlaba Kopanog, Emfuleni – Stopped) (Siyancuma &amp; Langeberg – Cancelled)  </a:t>
                      </a:r>
                    </a:p>
                  </a:txBody>
                  <a:tcPr/>
                </a:tc>
                <a:tc>
                  <a:txBody>
                    <a:bodyPr/>
                    <a:lstStyle/>
                    <a:p>
                      <a:r>
                        <a:rPr lang="en-ZA" dirty="0"/>
                        <a:t>80</a:t>
                      </a:r>
                    </a:p>
                  </a:txBody>
                  <a:tcPr/>
                </a:tc>
                <a:extLst>
                  <a:ext uri="{0D108BD9-81ED-4DB2-BD59-A6C34878D82A}">
                    <a16:rowId xmlns:a16="http://schemas.microsoft.com/office/drawing/2014/main" xmlns="" val="3819217964"/>
                  </a:ext>
                </a:extLst>
              </a:tr>
              <a:tr h="412540">
                <a:tc>
                  <a:txBody>
                    <a:bodyPr/>
                    <a:lstStyle/>
                    <a:p>
                      <a:r>
                        <a:rPr lang="en-ZA" dirty="0"/>
                        <a:t>2018/19</a:t>
                      </a:r>
                    </a:p>
                  </a:txBody>
                  <a:tcPr/>
                </a:tc>
                <a:tc>
                  <a:txBody>
                    <a:bodyPr/>
                    <a:lstStyle/>
                    <a:p>
                      <a:r>
                        <a:rPr lang="en-ZA" dirty="0"/>
                        <a:t>30</a:t>
                      </a:r>
                    </a:p>
                  </a:txBody>
                  <a:tcPr/>
                </a:tc>
                <a:tc>
                  <a:txBody>
                    <a:bodyPr/>
                    <a:lstStyle/>
                    <a:p>
                      <a:r>
                        <a:rPr lang="en-ZA" dirty="0"/>
                        <a:t>7</a:t>
                      </a:r>
                    </a:p>
                  </a:txBody>
                  <a:tcPr/>
                </a:tc>
                <a:tc>
                  <a:txBody>
                    <a:bodyPr/>
                    <a:lstStyle/>
                    <a:p>
                      <a:endParaRPr lang="en-ZA" dirty="0"/>
                    </a:p>
                  </a:txBody>
                  <a:tcPr/>
                </a:tc>
                <a:tc>
                  <a:txBody>
                    <a:bodyPr/>
                    <a:lstStyle/>
                    <a:p>
                      <a:endParaRPr lang="en-ZA" dirty="0"/>
                    </a:p>
                  </a:txBody>
                  <a:tcPr/>
                </a:tc>
                <a:tc>
                  <a:txBody>
                    <a:bodyPr/>
                    <a:lstStyle/>
                    <a:p>
                      <a:r>
                        <a:rPr lang="en-ZA" dirty="0"/>
                        <a:t>90</a:t>
                      </a:r>
                    </a:p>
                  </a:txBody>
                  <a:tcPr/>
                </a:tc>
                <a:extLst>
                  <a:ext uri="{0D108BD9-81ED-4DB2-BD59-A6C34878D82A}">
                    <a16:rowId xmlns:a16="http://schemas.microsoft.com/office/drawing/2014/main" xmlns="" val="3815459115"/>
                  </a:ext>
                </a:extLst>
              </a:tr>
              <a:tr h="412540">
                <a:tc>
                  <a:txBody>
                    <a:bodyPr/>
                    <a:lstStyle/>
                    <a:p>
                      <a:r>
                        <a:rPr lang="en-ZA" dirty="0"/>
                        <a:t>2019/20</a:t>
                      </a:r>
                    </a:p>
                  </a:txBody>
                  <a:tcPr/>
                </a:tc>
                <a:tc>
                  <a:txBody>
                    <a:bodyPr/>
                    <a:lstStyle/>
                    <a:p>
                      <a:r>
                        <a:rPr lang="en-ZA" dirty="0"/>
                        <a:t>22</a:t>
                      </a:r>
                    </a:p>
                  </a:txBody>
                  <a:tcPr/>
                </a:tc>
                <a:tc>
                  <a:txBody>
                    <a:bodyPr/>
                    <a:lstStyle/>
                    <a:p>
                      <a:r>
                        <a:rPr lang="en-ZA" dirty="0"/>
                        <a:t>15</a:t>
                      </a:r>
                    </a:p>
                  </a:txBody>
                  <a:tcPr/>
                </a:tc>
                <a:tc>
                  <a:txBody>
                    <a:bodyPr/>
                    <a:lstStyle/>
                    <a:p>
                      <a:endParaRPr lang="en-ZA" dirty="0"/>
                    </a:p>
                  </a:txBody>
                  <a:tcPr/>
                </a:tc>
                <a:tc>
                  <a:txBody>
                    <a:bodyPr/>
                    <a:lstStyle/>
                    <a:p>
                      <a:endParaRPr lang="en-ZA" dirty="0"/>
                    </a:p>
                  </a:txBody>
                  <a:tcPr/>
                </a:tc>
                <a:tc>
                  <a:txBody>
                    <a:bodyPr/>
                    <a:lstStyle/>
                    <a:p>
                      <a:r>
                        <a:rPr lang="en-ZA" dirty="0"/>
                        <a:t>68</a:t>
                      </a:r>
                    </a:p>
                  </a:txBody>
                  <a:tcPr/>
                </a:tc>
                <a:extLst>
                  <a:ext uri="{0D108BD9-81ED-4DB2-BD59-A6C34878D82A}">
                    <a16:rowId xmlns:a16="http://schemas.microsoft.com/office/drawing/2014/main" xmlns="" val="3953316990"/>
                  </a:ext>
                </a:extLst>
              </a:tr>
              <a:tr h="412540">
                <a:tc>
                  <a:txBody>
                    <a:bodyPr/>
                    <a:lstStyle/>
                    <a:p>
                      <a:r>
                        <a:rPr lang="en-ZA" dirty="0"/>
                        <a:t>2020/21</a:t>
                      </a:r>
                    </a:p>
                  </a:txBody>
                  <a:tcPr/>
                </a:tc>
                <a:tc>
                  <a:txBody>
                    <a:bodyPr/>
                    <a:lstStyle/>
                    <a:p>
                      <a:r>
                        <a:rPr lang="en-ZA" dirty="0"/>
                        <a:t>23 (subtract mutl-year projects:  Polokwne and Mahikeng)</a:t>
                      </a:r>
                    </a:p>
                  </a:txBody>
                  <a:tcPr/>
                </a:tc>
                <a:tc>
                  <a:txBody>
                    <a:bodyPr/>
                    <a:lstStyle/>
                    <a:p>
                      <a:r>
                        <a:rPr lang="en-ZA" dirty="0"/>
                        <a:t>15</a:t>
                      </a:r>
                    </a:p>
                  </a:txBody>
                  <a:tcPr/>
                </a:tc>
                <a:tc>
                  <a:txBody>
                    <a:bodyPr/>
                    <a:lstStyle/>
                    <a:p>
                      <a:endParaRPr lang="en-ZA" dirty="0"/>
                    </a:p>
                  </a:txBody>
                  <a:tcPr/>
                </a:tc>
                <a:tc>
                  <a:txBody>
                    <a:bodyPr/>
                    <a:lstStyle/>
                    <a:p>
                      <a:endParaRPr lang="en-ZA" dirty="0"/>
                    </a:p>
                  </a:txBody>
                  <a:tcPr/>
                </a:tc>
                <a:tc>
                  <a:txBody>
                    <a:bodyPr/>
                    <a:lstStyle/>
                    <a:p>
                      <a:r>
                        <a:rPr lang="en-ZA" dirty="0"/>
                        <a:t>71 (Mahikeng and Polokwne not factored)</a:t>
                      </a:r>
                    </a:p>
                  </a:txBody>
                  <a:tcPr/>
                </a:tc>
                <a:extLst>
                  <a:ext uri="{0D108BD9-81ED-4DB2-BD59-A6C34878D82A}">
                    <a16:rowId xmlns:a16="http://schemas.microsoft.com/office/drawing/2014/main" xmlns="" val="256955774"/>
                  </a:ext>
                </a:extLst>
              </a:tr>
              <a:tr h="412540">
                <a:tc>
                  <a:txBody>
                    <a:bodyPr/>
                    <a:lstStyle/>
                    <a:p>
                      <a:r>
                        <a:rPr lang="en-ZA" dirty="0"/>
                        <a:t>2021/22</a:t>
                      </a:r>
                    </a:p>
                  </a:txBody>
                  <a:tcPr/>
                </a:tc>
                <a:tc>
                  <a:txBody>
                    <a:bodyPr/>
                    <a:lstStyle/>
                    <a:p>
                      <a:r>
                        <a:rPr lang="en-ZA" dirty="0"/>
                        <a:t>29</a:t>
                      </a:r>
                    </a:p>
                  </a:txBody>
                  <a:tcPr/>
                </a:tc>
                <a:tc>
                  <a:txBody>
                    <a:bodyPr/>
                    <a:lstStyle/>
                    <a:p>
                      <a:r>
                        <a:rPr lang="en-ZA" dirty="0"/>
                        <a:t>1</a:t>
                      </a:r>
                    </a:p>
                  </a:txBody>
                  <a:tcPr/>
                </a:tc>
                <a:tc>
                  <a:txBody>
                    <a:bodyPr/>
                    <a:lstStyle/>
                    <a:p>
                      <a:r>
                        <a:rPr lang="en-ZA" dirty="0"/>
                        <a:t>25</a:t>
                      </a:r>
                    </a:p>
                  </a:txBody>
                  <a:tcPr/>
                </a:tc>
                <a:tc>
                  <a:txBody>
                    <a:bodyPr/>
                    <a:lstStyle/>
                    <a:p>
                      <a:r>
                        <a:rPr lang="en-ZA" dirty="0"/>
                        <a:t>3 (Matjhabeng/ Siyancuma and Richtersvekd)</a:t>
                      </a:r>
                    </a:p>
                  </a:txBody>
                  <a:tcPr/>
                </a:tc>
                <a:tc>
                  <a:txBody>
                    <a:bodyPr/>
                    <a:lstStyle/>
                    <a:p>
                      <a:r>
                        <a:rPr lang="en-ZA" dirty="0"/>
                        <a:t> </a:t>
                      </a:r>
                    </a:p>
                  </a:txBody>
                  <a:tcPr/>
                </a:tc>
                <a:extLst>
                  <a:ext uri="{0D108BD9-81ED-4DB2-BD59-A6C34878D82A}">
                    <a16:rowId xmlns:a16="http://schemas.microsoft.com/office/drawing/2014/main" xmlns="" val="159432624"/>
                  </a:ext>
                </a:extLst>
              </a:tr>
              <a:tr h="412540">
                <a:tc>
                  <a:txBody>
                    <a:bodyPr/>
                    <a:lstStyle/>
                    <a:p>
                      <a:r>
                        <a:rPr lang="en-ZA" dirty="0"/>
                        <a:t>2022/23 </a:t>
                      </a:r>
                    </a:p>
                  </a:txBody>
                  <a:tcPr/>
                </a:tc>
                <a:tc>
                  <a:txBody>
                    <a:bodyPr/>
                    <a:lstStyle/>
                    <a:p>
                      <a:r>
                        <a:rPr lang="en-ZA" dirty="0"/>
                        <a:t>27</a:t>
                      </a:r>
                    </a:p>
                  </a:txBody>
                  <a:tcPr/>
                </a:tc>
                <a:tc>
                  <a:txBody>
                    <a:bodyPr/>
                    <a:lstStyle/>
                    <a:p>
                      <a:r>
                        <a:rPr lang="en-ZA" dirty="0"/>
                        <a:t>na</a:t>
                      </a:r>
                    </a:p>
                  </a:txBody>
                  <a:tcPr/>
                </a:tc>
                <a:tc>
                  <a:txBody>
                    <a:bodyPr/>
                    <a:lstStyle/>
                    <a:p>
                      <a:r>
                        <a:rPr lang="en-ZA" dirty="0"/>
                        <a:t>na</a:t>
                      </a:r>
                    </a:p>
                  </a:txBody>
                  <a:tcPr/>
                </a:tc>
                <a:tc>
                  <a:txBody>
                    <a:bodyPr/>
                    <a:lstStyle/>
                    <a:p>
                      <a:r>
                        <a:rPr lang="en-ZA" dirty="0"/>
                        <a:t>na</a:t>
                      </a:r>
                    </a:p>
                  </a:txBody>
                  <a:tcPr/>
                </a:tc>
                <a:tc>
                  <a:txBody>
                    <a:bodyPr/>
                    <a:lstStyle/>
                    <a:p>
                      <a:r>
                        <a:rPr lang="en-ZA" dirty="0"/>
                        <a:t>na</a:t>
                      </a:r>
                    </a:p>
                  </a:txBody>
                  <a:tcPr/>
                </a:tc>
                <a:extLst>
                  <a:ext uri="{0D108BD9-81ED-4DB2-BD59-A6C34878D82A}">
                    <a16:rowId xmlns:a16="http://schemas.microsoft.com/office/drawing/2014/main" xmlns="" val="3840823826"/>
                  </a:ext>
                </a:extLst>
              </a:tr>
            </a:tbl>
          </a:graphicData>
        </a:graphic>
      </p:graphicFrame>
    </p:spTree>
    <p:extLst>
      <p:ext uri="{BB962C8B-B14F-4D97-AF65-F5344CB8AC3E}">
        <p14:creationId xmlns:p14="http://schemas.microsoft.com/office/powerpoint/2010/main" xmlns="" val="209637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11000"/>
          </a:xfrm>
        </p:spPr>
        <p:txBody>
          <a:bodyPr>
            <a:normAutofit/>
          </a:bodyPr>
          <a:lstStyle/>
          <a:p>
            <a:r>
              <a:rPr lang="en-US" sz="2000" dirty="0"/>
              <a:t>2022/2023 FINANCIAL YEAR </a:t>
            </a:r>
          </a:p>
        </p:txBody>
      </p:sp>
      <p:sp>
        <p:nvSpPr>
          <p:cNvPr id="5" name="TextBox 4"/>
          <p:cNvSpPr txBox="1"/>
          <p:nvPr/>
        </p:nvSpPr>
        <p:spPr>
          <a:xfrm>
            <a:off x="10194536" y="6134553"/>
            <a:ext cx="383438"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16</a:t>
            </a:r>
          </a:p>
        </p:txBody>
      </p:sp>
      <p:graphicFrame>
        <p:nvGraphicFramePr>
          <p:cNvPr id="3" name="Table 2">
            <a:extLst>
              <a:ext uri="{FF2B5EF4-FFF2-40B4-BE49-F238E27FC236}">
                <a16:creationId xmlns:a16="http://schemas.microsoft.com/office/drawing/2014/main" xmlns="" id="{B9A82F88-9B48-4EE0-98AF-CEAE78EDB1CA}"/>
              </a:ext>
            </a:extLst>
          </p:cNvPr>
          <p:cNvGraphicFramePr>
            <a:graphicFrameLocks noGrp="1"/>
          </p:cNvGraphicFramePr>
          <p:nvPr>
            <p:extLst>
              <p:ext uri="{D42A27DB-BD31-4B8C-83A1-F6EECF244321}">
                <p14:modId xmlns:p14="http://schemas.microsoft.com/office/powerpoint/2010/main" xmlns="" val="3217312743"/>
              </p:ext>
            </p:extLst>
          </p:nvPr>
        </p:nvGraphicFramePr>
        <p:xfrm>
          <a:off x="190831" y="415670"/>
          <a:ext cx="10956896" cy="5444244"/>
        </p:xfrm>
        <a:graphic>
          <a:graphicData uri="http://schemas.openxmlformats.org/drawingml/2006/table">
            <a:tbl>
              <a:tblPr/>
              <a:tblGrid>
                <a:gridCol w="815556">
                  <a:extLst>
                    <a:ext uri="{9D8B030D-6E8A-4147-A177-3AD203B41FA5}">
                      <a16:colId xmlns:a16="http://schemas.microsoft.com/office/drawing/2014/main" xmlns="" val="2258839847"/>
                    </a:ext>
                  </a:extLst>
                </a:gridCol>
                <a:gridCol w="1445057">
                  <a:extLst>
                    <a:ext uri="{9D8B030D-6E8A-4147-A177-3AD203B41FA5}">
                      <a16:colId xmlns:a16="http://schemas.microsoft.com/office/drawing/2014/main" xmlns="" val="4215793423"/>
                    </a:ext>
                  </a:extLst>
                </a:gridCol>
                <a:gridCol w="1266741">
                  <a:extLst>
                    <a:ext uri="{9D8B030D-6E8A-4147-A177-3AD203B41FA5}">
                      <a16:colId xmlns:a16="http://schemas.microsoft.com/office/drawing/2014/main" xmlns="" val="45236710"/>
                    </a:ext>
                  </a:extLst>
                </a:gridCol>
                <a:gridCol w="4187225">
                  <a:extLst>
                    <a:ext uri="{9D8B030D-6E8A-4147-A177-3AD203B41FA5}">
                      <a16:colId xmlns:a16="http://schemas.microsoft.com/office/drawing/2014/main" xmlns="" val="40078847"/>
                    </a:ext>
                  </a:extLst>
                </a:gridCol>
                <a:gridCol w="2116494">
                  <a:extLst>
                    <a:ext uri="{9D8B030D-6E8A-4147-A177-3AD203B41FA5}">
                      <a16:colId xmlns:a16="http://schemas.microsoft.com/office/drawing/2014/main" xmlns="" val="1112351573"/>
                    </a:ext>
                  </a:extLst>
                </a:gridCol>
                <a:gridCol w="1125823">
                  <a:extLst>
                    <a:ext uri="{9D8B030D-6E8A-4147-A177-3AD203B41FA5}">
                      <a16:colId xmlns:a16="http://schemas.microsoft.com/office/drawing/2014/main" xmlns="" val="1566205735"/>
                    </a:ext>
                  </a:extLst>
                </a:gridCol>
              </a:tblGrid>
              <a:tr h="494592">
                <a:tc>
                  <a:txBody>
                    <a:bodyPr/>
                    <a:lstStyle/>
                    <a:p>
                      <a:pPr algn="ctr" fontAlgn="t"/>
                      <a:r>
                        <a:rPr lang="en-ZA" sz="1100" b="1" i="0" u="none" strike="noStrike" dirty="0">
                          <a:solidFill>
                            <a:srgbClr val="000000"/>
                          </a:solidFill>
                          <a:effectLst/>
                          <a:latin typeface="+mn-lt"/>
                        </a:rPr>
                        <a:t>MUNICIPALITY CODE</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ZA" sz="1100" b="1" i="0" u="none" strike="noStrike" dirty="0">
                          <a:solidFill>
                            <a:srgbClr val="000000"/>
                          </a:solidFill>
                          <a:effectLst/>
                          <a:latin typeface="+mn-lt"/>
                        </a:rPr>
                        <a:t>MUNICIPALITY</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ZA" sz="1100" b="1" i="0" u="none" strike="noStrike" dirty="0">
                          <a:solidFill>
                            <a:srgbClr val="000000"/>
                          </a:solidFill>
                          <a:effectLst/>
                          <a:latin typeface="+mn-lt"/>
                        </a:rPr>
                        <a:t>DISTRICT</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ZA" sz="1100" b="1" i="0" u="none" strike="noStrike" dirty="0">
                          <a:solidFill>
                            <a:srgbClr val="000000"/>
                          </a:solidFill>
                          <a:effectLst/>
                          <a:latin typeface="+mn-lt"/>
                        </a:rPr>
                        <a:t>PROJECT NAME</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ZA" sz="1100" b="1" i="0" u="none" strike="noStrike" dirty="0">
                          <a:solidFill>
                            <a:srgbClr val="000000"/>
                          </a:solidFill>
                          <a:effectLst/>
                          <a:latin typeface="+mn-lt"/>
                        </a:rPr>
                        <a:t> BUDGET ALLOCATED </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ZA" sz="1100" b="1" i="0" u="none" strike="noStrike" dirty="0">
                          <a:solidFill>
                            <a:srgbClr val="000000"/>
                          </a:solidFill>
                          <a:effectLst/>
                          <a:latin typeface="+mn-lt"/>
                        </a:rPr>
                        <a:t>STATUS </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3084874319"/>
                  </a:ext>
                </a:extLst>
              </a:tr>
              <a:tr h="484228">
                <a:tc>
                  <a:txBody>
                    <a:bodyPr/>
                    <a:lstStyle/>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EC109</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Kou-kama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rgbClr val="000000"/>
                          </a:solidFill>
                          <a:effectLst/>
                          <a:latin typeface="+mn-lt"/>
                          <a:ea typeface="+mn-ea"/>
                          <a:cs typeface="+mn-cs"/>
                          <a:sym typeface="Arial"/>
                        </a:rPr>
                        <a:t>Sarah Baartman District </a:t>
                      </a:r>
                      <a:endParaRPr lang="en-ZA" sz="1100" b="0" i="0" u="none" strike="noStrike" cap="none" dirty="0">
                        <a:solidFill>
                          <a:srgbClr val="000000"/>
                        </a:solidFill>
                        <a:effectLst/>
                        <a:latin typeface="+mn-lt"/>
                        <a:ea typeface="+mn-ea"/>
                        <a:cs typeface="+mn-cs"/>
                        <a:sym typeface="Arial"/>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Upgrading of Krakeel sportfield (ward 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 8 000 000,00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Procurement of contractor</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6074508"/>
                  </a:ext>
                </a:extLst>
              </a:tr>
              <a:tr h="378170">
                <a:tc>
                  <a:txBody>
                    <a:bodyPr/>
                    <a:lstStyle/>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EC126</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Ngqushwa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rgbClr val="000000"/>
                          </a:solidFill>
                          <a:effectLst/>
                          <a:latin typeface="+mn-lt"/>
                          <a:ea typeface="+mn-ea"/>
                          <a:cs typeface="+mn-cs"/>
                          <a:sym typeface="Arial"/>
                        </a:rPr>
                        <a:t>Amathole District </a:t>
                      </a:r>
                      <a:endParaRPr lang="en-ZA" sz="1100" b="0" i="0" u="none" strike="noStrike" cap="none" dirty="0">
                        <a:solidFill>
                          <a:srgbClr val="000000"/>
                        </a:solidFill>
                        <a:effectLst/>
                        <a:latin typeface="+mn-lt"/>
                        <a:ea typeface="+mn-ea"/>
                        <a:cs typeface="+mn-cs"/>
                        <a:sym typeface="Arial"/>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Rehabilitation of new creation sportfield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 10 000 000,00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of contractor</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50586999"/>
                  </a:ext>
                </a:extLst>
              </a:tr>
              <a:tr h="378170">
                <a:tc>
                  <a:txBody>
                    <a:bodyPr/>
                    <a:lstStyle/>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EC123</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Great Kei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rgbClr val="000000"/>
                          </a:solidFill>
                          <a:effectLst/>
                          <a:latin typeface="+mn-lt"/>
                          <a:ea typeface="+mn-ea"/>
                          <a:cs typeface="+mn-cs"/>
                          <a:sym typeface="Arial"/>
                        </a:rPr>
                        <a:t>Amathole </a:t>
                      </a:r>
                      <a:r>
                        <a:rPr lang="en-ZA" sz="1100" b="0" i="0" u="none" strike="noStrike" cap="none" dirty="0">
                          <a:solidFill>
                            <a:srgbClr val="000000"/>
                          </a:solidFill>
                          <a:effectLst/>
                          <a:latin typeface="+mn-lt"/>
                          <a:ea typeface="+mn-ea"/>
                          <a:cs typeface="+mn-cs"/>
                          <a:sym typeface="Arial"/>
                        </a:rPr>
                        <a:t>District</a:t>
                      </a:r>
                      <a:endParaRPr lang="en-US" sz="1100" b="0" i="0" u="none" strike="noStrike" cap="none" dirty="0">
                        <a:solidFill>
                          <a:srgbClr val="000000"/>
                        </a:solidFill>
                        <a:effectLst/>
                        <a:latin typeface="+mn-lt"/>
                        <a:ea typeface="+mn-ea"/>
                        <a:cs typeface="+mn-cs"/>
                        <a:sym typeface="Arial"/>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a  sportfield in Komga - Ward 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 10 000 000,00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68351103"/>
                  </a:ext>
                </a:extLst>
              </a:tr>
              <a:tr h="378170">
                <a:tc>
                  <a:txBody>
                    <a:bodyPr/>
                    <a:lstStyle/>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EC136</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Emalahleni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rgbClr val="000000"/>
                          </a:solidFill>
                          <a:effectLst/>
                          <a:latin typeface="+mn-lt"/>
                          <a:ea typeface="+mn-ea"/>
                          <a:cs typeface="+mn-cs"/>
                          <a:sym typeface="Arial"/>
                        </a:rPr>
                        <a:t>Chris Hani District </a:t>
                      </a:r>
                      <a:endParaRPr lang="en-ZA" sz="1100" b="0" i="0" u="none" strike="noStrike" cap="none" dirty="0">
                        <a:solidFill>
                          <a:srgbClr val="000000"/>
                        </a:solidFill>
                        <a:effectLst/>
                        <a:latin typeface="+mn-lt"/>
                        <a:ea typeface="+mn-ea"/>
                        <a:cs typeface="+mn-cs"/>
                        <a:sym typeface="Arial"/>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upgrading of Indwe Sport Field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 10 000 000,00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of contractor</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7550343"/>
                  </a:ext>
                </a:extLst>
              </a:tr>
              <a:tr h="487890">
                <a:tc>
                  <a:txBody>
                    <a:bodyPr/>
                    <a:lstStyle/>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FS181</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Masilonyana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cap="none" dirty="0">
                          <a:solidFill>
                            <a:srgbClr val="000000"/>
                          </a:solidFill>
                          <a:effectLst/>
                          <a:latin typeface="+mn-lt"/>
                          <a:ea typeface="+mn-ea"/>
                          <a:cs typeface="+mn-cs"/>
                          <a:sym typeface="Arial"/>
                        </a:rPr>
                        <a:t>Lejweleputswa District</a:t>
                      </a:r>
                    </a:p>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Netball courts at Winnie Mandela Museum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 2 000 000,00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51862594"/>
                  </a:ext>
                </a:extLst>
              </a:tr>
              <a:tr h="326481">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FS182</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Tokologo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cap="none" dirty="0">
                          <a:solidFill>
                            <a:srgbClr val="000000"/>
                          </a:solidFill>
                          <a:effectLst/>
                          <a:latin typeface="+mn-lt"/>
                          <a:ea typeface="+mn-ea"/>
                          <a:cs typeface="+mn-cs"/>
                          <a:sym typeface="Arial"/>
                        </a:rPr>
                        <a:t>Lejweleputswa District</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Malebogo community stadium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 10 000 000,00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1506902"/>
                  </a:ext>
                </a:extLst>
              </a:tr>
              <a:tr h="490342">
                <a:tc>
                  <a:txBody>
                    <a:bodyPr/>
                    <a:lstStyle/>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FS196</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Mantsopa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cap="none" dirty="0">
                          <a:solidFill>
                            <a:srgbClr val="000000"/>
                          </a:solidFill>
                          <a:effectLst/>
                          <a:latin typeface="+mn-lt"/>
                          <a:ea typeface="+mn-ea"/>
                          <a:cs typeface="+mn-cs"/>
                          <a:sym typeface="Arial"/>
                        </a:rPr>
                        <a:t>Thabo Mofutsanyana District</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multi- sport facility in Mahlatswetsa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 10 000 000,00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85404238"/>
                  </a:ext>
                </a:extLst>
              </a:tr>
              <a:tr h="326481">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GT484</a:t>
                      </a:r>
                    </a:p>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Merafong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cap="none" dirty="0">
                          <a:solidFill>
                            <a:srgbClr val="000000"/>
                          </a:solidFill>
                          <a:effectLst/>
                          <a:latin typeface="+mn-lt"/>
                          <a:ea typeface="+mn-ea"/>
                          <a:cs typeface="+mn-cs"/>
                          <a:sym typeface="Arial"/>
                        </a:rPr>
                        <a:t>West Rand District</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sport field within Merafong Local Municipality </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cap="none" dirty="0">
                          <a:solidFill>
                            <a:srgbClr val="000000"/>
                          </a:solidFill>
                          <a:effectLst/>
                          <a:latin typeface="+mn-lt"/>
                          <a:ea typeface="+mn-ea"/>
                          <a:cs typeface="+mn-cs"/>
                          <a:sym typeface="Arial"/>
                        </a:rPr>
                        <a:t>R 10 000 000,00 </a:t>
                      </a:r>
                    </a:p>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67632871"/>
                  </a:ext>
                </a:extLst>
              </a:tr>
              <a:tr h="352166">
                <a:tc>
                  <a:txBody>
                    <a:bodyPr/>
                    <a:lstStyle/>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KZN212</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Umdoni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Ugu District </a:t>
                      </a:r>
                      <a:endParaRPr lang="en-ZA" sz="1100" b="0" i="0" u="none" strike="noStrike" cap="none" dirty="0">
                        <a:solidFill>
                          <a:srgbClr val="000000"/>
                        </a:solidFill>
                        <a:effectLst/>
                        <a:latin typeface="+mn-lt"/>
                        <a:ea typeface="+mn-ea"/>
                        <a:cs typeface="+mn-cs"/>
                        <a:sym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Upgrading of uMzinto sportfield (Phase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 10 000 000,00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1837980"/>
                  </a:ext>
                </a:extLst>
              </a:tr>
              <a:tr h="378170">
                <a:tc>
                  <a:txBody>
                    <a:bodyPr/>
                    <a:lstStyle/>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KZN292</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Kwadukuza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iLembe District</a:t>
                      </a:r>
                      <a:endParaRPr lang="en-ZA" sz="1100" b="0" i="0" u="none" strike="noStrike" cap="none" dirty="0">
                        <a:solidFill>
                          <a:srgbClr val="000000"/>
                        </a:solidFill>
                        <a:effectLst/>
                        <a:latin typeface="+mn-lt"/>
                        <a:ea typeface="+mn-ea"/>
                        <a:cs typeface="+mn-cs"/>
                        <a:sym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Groutville Market Sportfield - Ward 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cap="none" noProof="0" dirty="0">
                          <a:solidFill>
                            <a:srgbClr val="000000"/>
                          </a:solidFill>
                          <a:effectLst/>
                          <a:latin typeface="+mn-lt"/>
                          <a:ea typeface="+mn-ea"/>
                          <a:cs typeface="+mn-cs"/>
                          <a:sym typeface="Arial"/>
                        </a:rPr>
                        <a:t>R 10 000 000,00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of contractor</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78766792"/>
                  </a:ext>
                </a:extLst>
              </a:tr>
              <a:tr h="378170">
                <a:tc>
                  <a:txBody>
                    <a:bodyPr/>
                    <a:lstStyle/>
                    <a:p>
                      <a:pPr marR="0" algn="l" rtl="0" fontAlgn="t">
                        <a:lnSpc>
                          <a:spcPct val="100000"/>
                        </a:lnSpc>
                        <a:spcBef>
                          <a:spcPts val="0"/>
                        </a:spcBef>
                        <a:spcAft>
                          <a:spcPts val="0"/>
                        </a:spcAft>
                        <a:buClr>
                          <a:srgbClr val="000000"/>
                        </a:buClr>
                        <a:buFont typeface="Arial"/>
                      </a:pPr>
                      <a:endParaRPr lang="en-ZA" sz="1100" b="0" i="0" u="none" strike="noStrike" cap="none" dirty="0">
                        <a:solidFill>
                          <a:srgbClr val="000000"/>
                        </a:solidFill>
                        <a:effectLst/>
                        <a:latin typeface="+mn-lt"/>
                        <a:ea typeface="+mn-ea"/>
                        <a:cs typeface="+mn-cs"/>
                        <a:sym typeface="Arial"/>
                      </a:endParaRPr>
                    </a:p>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KZN266</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a:t>
                      </a:r>
                      <a:r>
                        <a:rPr lang="en-ZA" sz="1100" b="0" i="0" u="none" strike="noStrike" cap="none" dirty="0">
                          <a:solidFill>
                            <a:srgbClr val="000000"/>
                          </a:solidFill>
                          <a:effectLst/>
                          <a:latin typeface="+mn-lt"/>
                          <a:ea typeface="+mn-ea"/>
                          <a:cs typeface="+mn-cs"/>
                          <a:sym typeface="Arial"/>
                        </a:rPr>
                        <a:t>lundi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Zululand District </a:t>
                      </a:r>
                      <a:endParaRPr lang="en-ZA" sz="1100" b="0" i="0" u="none" strike="noStrike" cap="none" dirty="0">
                        <a:solidFill>
                          <a:srgbClr val="000000"/>
                        </a:solidFill>
                        <a:effectLst/>
                        <a:latin typeface="+mn-lt"/>
                        <a:ea typeface="+mn-ea"/>
                        <a:cs typeface="+mn-cs"/>
                        <a:sym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Ezihlabeni sport field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cap="none" noProof="0" dirty="0">
                          <a:solidFill>
                            <a:srgbClr val="000000"/>
                          </a:solidFill>
                          <a:effectLst/>
                          <a:latin typeface="+mn-lt"/>
                          <a:ea typeface="+mn-ea"/>
                          <a:cs typeface="+mn-cs"/>
                          <a:sym typeface="Arial"/>
                        </a:rPr>
                        <a:t>R 10 000 000,00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0548160"/>
                  </a:ext>
                </a:extLst>
              </a:tr>
              <a:tr h="528249">
                <a:tc>
                  <a:txBody>
                    <a:bodyPr/>
                    <a:lstStyle/>
                    <a:p>
                      <a:pPr marR="0" algn="l" rtl="0" fontAlgn="t">
                        <a:lnSpc>
                          <a:spcPct val="100000"/>
                        </a:lnSpc>
                        <a:spcBef>
                          <a:spcPts val="0"/>
                        </a:spcBef>
                        <a:spcAft>
                          <a:spcPts val="0"/>
                        </a:spcAft>
                        <a:buClr>
                          <a:srgbClr val="000000"/>
                        </a:buClr>
                        <a:buFont typeface="Arial"/>
                      </a:pPr>
                      <a:endParaRPr lang="en-US" sz="1100" b="0" i="0" u="none" strike="noStrike" cap="none" dirty="0">
                        <a:solidFill>
                          <a:srgbClr val="000000"/>
                        </a:solidFill>
                        <a:effectLst/>
                        <a:latin typeface="+mn-lt"/>
                        <a:ea typeface="+mn-ea"/>
                        <a:cs typeface="+mn-cs"/>
                        <a:sym typeface="Arial"/>
                      </a:endParaRPr>
                    </a:p>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KZN285</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Mthonjaneni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King Cetshwayo District </a:t>
                      </a:r>
                      <a:endParaRPr lang="en-ZA" sz="1100" b="0" i="0" u="none" strike="noStrike" cap="none" dirty="0">
                        <a:solidFill>
                          <a:srgbClr val="000000"/>
                        </a:solidFill>
                        <a:effectLst/>
                        <a:latin typeface="+mn-lt"/>
                        <a:ea typeface="+mn-ea"/>
                        <a:cs typeface="+mn-cs"/>
                        <a:sym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Construction of  Kwesezulu Sportfield Ward 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ZA" sz="1100" b="0" i="0" u="none" strike="noStrike" cap="none" noProof="0" dirty="0">
                          <a:solidFill>
                            <a:srgbClr val="000000"/>
                          </a:solidFill>
                          <a:effectLst/>
                          <a:latin typeface="+mn-lt"/>
                          <a:ea typeface="+mn-ea"/>
                          <a:cs typeface="+mn-cs"/>
                          <a:sym typeface="Arial"/>
                        </a:rPr>
                        <a:t>R 10 000 000,00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29652167"/>
                  </a:ext>
                </a:extLst>
              </a:tr>
            </a:tbl>
          </a:graphicData>
        </a:graphic>
      </p:graphicFrame>
    </p:spTree>
    <p:extLst>
      <p:ext uri="{BB962C8B-B14F-4D97-AF65-F5344CB8AC3E}">
        <p14:creationId xmlns:p14="http://schemas.microsoft.com/office/powerpoint/2010/main" xmlns="" val="3125538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77" y="0"/>
            <a:ext cx="8229600" cy="711000"/>
          </a:xfrm>
        </p:spPr>
        <p:txBody>
          <a:bodyPr>
            <a:normAutofit/>
          </a:bodyPr>
          <a:lstStyle/>
          <a:p>
            <a:r>
              <a:rPr lang="en-US" sz="2000" dirty="0"/>
              <a:t>2022/2023 FINANCIAL YEAR …</a:t>
            </a:r>
          </a:p>
        </p:txBody>
      </p:sp>
      <p:sp>
        <p:nvSpPr>
          <p:cNvPr id="5" name="TextBox 4"/>
          <p:cNvSpPr txBox="1"/>
          <p:nvPr/>
        </p:nvSpPr>
        <p:spPr>
          <a:xfrm>
            <a:off x="10194536" y="6134553"/>
            <a:ext cx="383438"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16</a:t>
            </a:r>
          </a:p>
        </p:txBody>
      </p:sp>
      <p:graphicFrame>
        <p:nvGraphicFramePr>
          <p:cNvPr id="6" name="Table 5">
            <a:extLst>
              <a:ext uri="{FF2B5EF4-FFF2-40B4-BE49-F238E27FC236}">
                <a16:creationId xmlns:a16="http://schemas.microsoft.com/office/drawing/2014/main" xmlns="" id="{7A4EA55B-5060-4430-8D8A-C84F88EAFEB7}"/>
              </a:ext>
            </a:extLst>
          </p:cNvPr>
          <p:cNvGraphicFramePr>
            <a:graphicFrameLocks noGrp="1"/>
          </p:cNvGraphicFramePr>
          <p:nvPr>
            <p:extLst>
              <p:ext uri="{D42A27DB-BD31-4B8C-83A1-F6EECF244321}">
                <p14:modId xmlns:p14="http://schemas.microsoft.com/office/powerpoint/2010/main" xmlns="" val="2233166022"/>
              </p:ext>
            </p:extLst>
          </p:nvPr>
        </p:nvGraphicFramePr>
        <p:xfrm>
          <a:off x="323353" y="415670"/>
          <a:ext cx="11545294" cy="5735644"/>
        </p:xfrm>
        <a:graphic>
          <a:graphicData uri="http://schemas.openxmlformats.org/drawingml/2006/table">
            <a:tbl>
              <a:tblPr/>
              <a:tblGrid>
                <a:gridCol w="859353">
                  <a:extLst>
                    <a:ext uri="{9D8B030D-6E8A-4147-A177-3AD203B41FA5}">
                      <a16:colId xmlns:a16="http://schemas.microsoft.com/office/drawing/2014/main" xmlns="" val="2258839847"/>
                    </a:ext>
                  </a:extLst>
                </a:gridCol>
                <a:gridCol w="1649973">
                  <a:extLst>
                    <a:ext uri="{9D8B030D-6E8A-4147-A177-3AD203B41FA5}">
                      <a16:colId xmlns:a16="http://schemas.microsoft.com/office/drawing/2014/main" xmlns="" val="4215793423"/>
                    </a:ext>
                  </a:extLst>
                </a:gridCol>
                <a:gridCol w="1941414">
                  <a:extLst>
                    <a:ext uri="{9D8B030D-6E8A-4147-A177-3AD203B41FA5}">
                      <a16:colId xmlns:a16="http://schemas.microsoft.com/office/drawing/2014/main" xmlns="" val="45236710"/>
                    </a:ext>
                  </a:extLst>
                </a:gridCol>
                <a:gridCol w="4290288">
                  <a:extLst>
                    <a:ext uri="{9D8B030D-6E8A-4147-A177-3AD203B41FA5}">
                      <a16:colId xmlns:a16="http://schemas.microsoft.com/office/drawing/2014/main" xmlns="" val="40078847"/>
                    </a:ext>
                  </a:extLst>
                </a:gridCol>
                <a:gridCol w="1569909">
                  <a:extLst>
                    <a:ext uri="{9D8B030D-6E8A-4147-A177-3AD203B41FA5}">
                      <a16:colId xmlns:a16="http://schemas.microsoft.com/office/drawing/2014/main" xmlns="" val="1112351573"/>
                    </a:ext>
                  </a:extLst>
                </a:gridCol>
                <a:gridCol w="1234357">
                  <a:extLst>
                    <a:ext uri="{9D8B030D-6E8A-4147-A177-3AD203B41FA5}">
                      <a16:colId xmlns:a16="http://schemas.microsoft.com/office/drawing/2014/main" xmlns="" val="1566205735"/>
                    </a:ext>
                  </a:extLst>
                </a:gridCol>
              </a:tblGrid>
              <a:tr h="522578">
                <a:tc>
                  <a:txBody>
                    <a:bodyPr/>
                    <a:lstStyle/>
                    <a:p>
                      <a:pPr algn="ctr" fontAlgn="t"/>
                      <a:r>
                        <a:rPr lang="en-ZA" sz="1100" b="1" i="0" u="none" strike="noStrike" dirty="0">
                          <a:solidFill>
                            <a:srgbClr val="000000"/>
                          </a:solidFill>
                          <a:effectLst/>
                          <a:latin typeface="+mn-lt"/>
                        </a:rPr>
                        <a:t>MUNICIPALITY CODE</a:t>
                      </a:r>
                    </a:p>
                  </a:txBody>
                  <a:tcPr marL="1943" marR="1943" marT="19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ZA" sz="1100" b="1" i="0" u="none" strike="noStrike" dirty="0">
                          <a:solidFill>
                            <a:srgbClr val="000000"/>
                          </a:solidFill>
                          <a:effectLst/>
                          <a:latin typeface="+mn-lt"/>
                        </a:rPr>
                        <a:t>MUNICIPALITY</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ZA" sz="1100" b="1" i="0" u="none" strike="noStrike" dirty="0">
                          <a:solidFill>
                            <a:srgbClr val="000000"/>
                          </a:solidFill>
                          <a:effectLst/>
                          <a:latin typeface="+mn-lt"/>
                        </a:rPr>
                        <a:t>DISTRICT</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ZA" sz="1100" b="1" i="0" u="none" strike="noStrike" dirty="0">
                          <a:solidFill>
                            <a:srgbClr val="000000"/>
                          </a:solidFill>
                          <a:effectLst/>
                          <a:latin typeface="+mn-lt"/>
                        </a:rPr>
                        <a:t>PROJECT NAME</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ZA" sz="1100" b="1" i="0" u="none" strike="noStrike" dirty="0">
                          <a:solidFill>
                            <a:srgbClr val="000000"/>
                          </a:solidFill>
                          <a:effectLst/>
                          <a:latin typeface="+mn-lt"/>
                        </a:rPr>
                        <a:t> BUDGET ALLOCATED </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ZA" sz="1100" b="1" i="0" u="none" strike="noStrike" dirty="0">
                          <a:solidFill>
                            <a:srgbClr val="000000"/>
                          </a:solidFill>
                          <a:effectLst/>
                          <a:latin typeface="+mn-lt"/>
                        </a:rPr>
                        <a:t>STATUS </a:t>
                      </a:r>
                    </a:p>
                  </a:txBody>
                  <a:tcPr marL="1943" marR="1943" marT="1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3084874319"/>
                  </a:ext>
                </a:extLst>
              </a:tr>
              <a:tr h="315893">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LIM333</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Greater Tzaneen LM</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Mopani District </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Leretjeng  Sport Ground (Ward11)</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R11 000 000.00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6074508"/>
                  </a:ext>
                </a:extLst>
              </a:tr>
              <a:tr h="240292">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LIM354</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Polokwane LM</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Capricorn District</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a Softball Stadium in Polokwane</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R10 000 000.00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Construction- multi year project</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50586999"/>
                  </a:ext>
                </a:extLst>
              </a:tr>
              <a:tr h="355231">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LIM362</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Lephalale LM</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Waterberg District</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Marapong Sport Centre(Phase 2)</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R10 000 000.00</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68351103"/>
                  </a:ext>
                </a:extLst>
              </a:tr>
              <a:tr h="354973">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MP316</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Dr JS Moroka LM</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Nkangala District </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a sport field within  Dr JS Moroka Local Municipality</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R10 058 000.00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7550343"/>
                  </a:ext>
                </a:extLst>
              </a:tr>
              <a:tr h="239328">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NC066</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Karoo Hoogland LM</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Namakwa District</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Upgrading of Willistone Sport Facility</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R9 000 000.00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51862594"/>
                  </a:ext>
                </a:extLst>
              </a:tr>
              <a:tr h="363755">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NC072</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Umsobomvu LM</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ZA" sz="1100" b="0" i="0" u="none" strike="noStrike" kern="0" cap="none" spc="0" normalizeH="0" baseline="0" noProof="0" dirty="0">
                          <a:ln>
                            <a:noFill/>
                          </a:ln>
                          <a:solidFill>
                            <a:srgbClr val="000000"/>
                          </a:solidFill>
                          <a:effectLst/>
                          <a:uLnTx/>
                          <a:uFillTx/>
                          <a:latin typeface="Arial"/>
                          <a:ea typeface="+mn-ea"/>
                          <a:cs typeface="+mn-cs"/>
                          <a:sym typeface="Arial"/>
                        </a:rPr>
                        <a:t>Pixley Ka Seme District </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Upgrading of Kuyasa Sport Ground in Colesberg</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R9 500 000.00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1506902"/>
                  </a:ext>
                </a:extLst>
              </a:tr>
              <a:tr h="266639">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NC073</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Emthanjeni LM</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ZA" sz="1100" b="0" i="0" u="none" strike="noStrike" kern="0" cap="none" spc="0" normalizeH="0" baseline="0" noProof="0" dirty="0">
                          <a:ln>
                            <a:noFill/>
                          </a:ln>
                          <a:solidFill>
                            <a:srgbClr val="000000"/>
                          </a:solidFill>
                          <a:effectLst/>
                          <a:uLnTx/>
                          <a:uFillTx/>
                          <a:latin typeface="Arial"/>
                          <a:ea typeface="+mn-ea"/>
                          <a:cs typeface="+mn-cs"/>
                          <a:sym typeface="Arial"/>
                        </a:rPr>
                        <a:t>Pixley Ka Seme District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Upgrading of Nonzwakazi Stadium</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R9 500 000.00</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85404238"/>
                  </a:ext>
                </a:extLst>
              </a:tr>
              <a:tr h="293060">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NC074</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Kareeberg LM</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ZA" sz="1100" b="0" i="0" u="none" strike="noStrike" kern="0" cap="none" spc="0" normalizeH="0" baseline="0" noProof="0" dirty="0">
                          <a:ln>
                            <a:noFill/>
                          </a:ln>
                          <a:solidFill>
                            <a:srgbClr val="000000"/>
                          </a:solidFill>
                          <a:effectLst/>
                          <a:uLnTx/>
                          <a:uFillTx/>
                          <a:latin typeface="Arial"/>
                          <a:ea typeface="+mn-ea"/>
                          <a:cs typeface="+mn-cs"/>
                          <a:sym typeface="Arial"/>
                        </a:rPr>
                        <a:t>Pixley Ka Seme District </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Upgrading of Sport Facility in Carnarvon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R11 000 000.00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67632871"/>
                  </a:ext>
                </a:extLst>
              </a:tr>
              <a:tr h="293060">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NC093</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Magareng LM</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Francis Baard District </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Upgrading  of Ikhutseng Sport Facilty (Phase 2)</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R 6 500 000.00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1837980"/>
                  </a:ext>
                </a:extLst>
              </a:tr>
              <a:tr h="354973">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NW383</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Mafikeng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Ngaka Modiri Molema District </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Upgrading Mmabatho Tennis stadium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R 10 300 000.00</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of contractor</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78766792"/>
                  </a:ext>
                </a:extLst>
              </a:tr>
              <a:tr h="354973">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WC045</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Oudtshoorn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rgbClr val="000000"/>
                          </a:solidFill>
                          <a:effectLst/>
                          <a:latin typeface="+mn-lt"/>
                          <a:ea typeface="+mn-ea"/>
                          <a:cs typeface="+mn-cs"/>
                          <a:sym typeface="Arial"/>
                        </a:rPr>
                        <a:t>Garden route District</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Upgrading of Bongolethu  sport ground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R 10 000 000.00</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0548160"/>
                  </a:ext>
                </a:extLst>
              </a:tr>
              <a:tr h="353618">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WC025</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Breede Valley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Cape winelands District</a:t>
                      </a:r>
                      <a:endParaRPr lang="en-ZA" sz="1100" b="0" i="0" u="none" strike="noStrike" cap="none" dirty="0">
                        <a:solidFill>
                          <a:srgbClr val="000000"/>
                        </a:solidFill>
                        <a:effectLst/>
                        <a:latin typeface="+mn-lt"/>
                        <a:ea typeface="+mn-ea"/>
                        <a:cs typeface="+mn-cs"/>
                        <a:sym typeface="Arial"/>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 Upgrading of Dewel and Rawsonville sport grounds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R 6 000 000.00</a:t>
                      </a:r>
                      <a:endParaRPr lang="en-ZA" sz="1100" b="0" i="0" u="none" strike="noStrike" cap="none" dirty="0">
                        <a:solidFill>
                          <a:srgbClr val="000000"/>
                        </a:solidFill>
                        <a:effectLst/>
                        <a:latin typeface="+mn-lt"/>
                        <a:ea typeface="+mn-ea"/>
                        <a:cs typeface="+mn-cs"/>
                        <a:sym typeface="Arial"/>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29652167"/>
                  </a:ext>
                </a:extLst>
              </a:tr>
              <a:tr h="350981">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WC015</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Swartland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cap="none" noProof="0" dirty="0">
                          <a:solidFill>
                            <a:srgbClr val="000000"/>
                          </a:solidFill>
                          <a:effectLst/>
                          <a:latin typeface="+mn-lt"/>
                          <a:ea typeface="+mn-ea"/>
                          <a:cs typeface="+mn-cs"/>
                          <a:sym typeface="Arial"/>
                        </a:rPr>
                        <a:t>West Coast District </a:t>
                      </a:r>
                      <a:endParaRPr lang="en-ZA" sz="1100" b="0" i="0" u="none" strike="noStrike" cap="none" noProof="0"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upgrading of Sarling and Chartsworth sport fields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R 10 000 000.00</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Project to be implement 23/24</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34214511"/>
                  </a:ext>
                </a:extLst>
              </a:tr>
              <a:tr h="0">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WC042</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Hessequa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cap="none" noProof="0" dirty="0">
                          <a:solidFill>
                            <a:srgbClr val="000000"/>
                          </a:solidFill>
                          <a:effectLst/>
                          <a:latin typeface="+mn-lt"/>
                          <a:ea typeface="+mn-ea"/>
                          <a:cs typeface="+mn-cs"/>
                          <a:sym typeface="Arial"/>
                        </a:rPr>
                        <a:t>Garden route District</a:t>
                      </a:r>
                      <a:endParaRPr lang="en-ZA" sz="1100" b="0" i="0" u="none" strike="noStrike" cap="none" noProof="0"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new cricket and soccer facility in Heidelberg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R 9 000 000.00</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43131209"/>
                  </a:ext>
                </a:extLst>
              </a:tr>
              <a:tr h="350981">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WC048</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ZA" sz="1100" b="0" i="0" u="none" strike="noStrike" cap="none" dirty="0">
                          <a:solidFill>
                            <a:srgbClr val="000000"/>
                          </a:solidFill>
                          <a:effectLst/>
                          <a:latin typeface="+mn-lt"/>
                          <a:ea typeface="+mn-ea"/>
                          <a:cs typeface="+mn-cs"/>
                          <a:sym typeface="Arial"/>
                        </a:rPr>
                        <a:t>Knysna LM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Garden route District</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Construction of sport field and sport facilities in Bongani (Phase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algn="l" rtl="0" fontAlgn="t">
                        <a:lnSpc>
                          <a:spcPct val="100000"/>
                        </a:lnSpc>
                        <a:spcBef>
                          <a:spcPts val="0"/>
                        </a:spcBef>
                        <a:spcAft>
                          <a:spcPts val="0"/>
                        </a:spcAft>
                        <a:buClr>
                          <a:srgbClr val="000000"/>
                        </a:buClr>
                        <a:buFont typeface="Arial"/>
                      </a:pPr>
                      <a:r>
                        <a:rPr lang="en-US" sz="1100" b="0" i="0" u="none" strike="noStrike" cap="none" dirty="0">
                          <a:solidFill>
                            <a:srgbClr val="000000"/>
                          </a:solidFill>
                          <a:effectLst/>
                          <a:latin typeface="+mn-lt"/>
                          <a:ea typeface="+mn-ea"/>
                          <a:cs typeface="+mn-cs"/>
                          <a:sym typeface="Arial"/>
                        </a:rPr>
                        <a:t>R 11 000 000.00</a:t>
                      </a:r>
                      <a:endParaRPr lang="en-ZA" sz="1100" b="0" i="0" u="none" strike="noStrike" cap="none" dirty="0">
                        <a:solidFill>
                          <a:srgbClr val="000000"/>
                        </a:solidFill>
                        <a:effectLst/>
                        <a:latin typeface="+mn-lt"/>
                        <a:ea typeface="+mn-ea"/>
                        <a:cs typeface="+mn-cs"/>
                        <a:sym typeface="Arial"/>
                      </a:endParaRP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Procurement and Design</a:t>
                      </a:r>
                    </a:p>
                  </a:txBody>
                  <a:tcPr marL="3803" marR="3803" marT="38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57971550"/>
                  </a:ext>
                </a:extLst>
              </a:tr>
            </a:tbl>
          </a:graphicData>
        </a:graphic>
      </p:graphicFrame>
    </p:spTree>
    <p:extLst>
      <p:ext uri="{BB962C8B-B14F-4D97-AF65-F5344CB8AC3E}">
        <p14:creationId xmlns:p14="http://schemas.microsoft.com/office/powerpoint/2010/main" xmlns="" val="1669743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96AE8E-0E28-4786-8716-9405F83DA175}"/>
              </a:ext>
            </a:extLst>
          </p:cNvPr>
          <p:cNvSpPr>
            <a:spLocks noGrp="1"/>
          </p:cNvSpPr>
          <p:nvPr>
            <p:ph type="title"/>
          </p:nvPr>
        </p:nvSpPr>
        <p:spPr>
          <a:xfrm>
            <a:off x="507146" y="161365"/>
            <a:ext cx="9321268" cy="561615"/>
          </a:xfrm>
        </p:spPr>
        <p:txBody>
          <a:bodyPr>
            <a:normAutofit fontScale="90000"/>
          </a:bodyPr>
          <a:lstStyle/>
          <a:p>
            <a:r>
              <a:rPr lang="en-ZA" dirty="0"/>
              <a:t> </a:t>
            </a:r>
            <a:r>
              <a:rPr lang="en-ZA" sz="2400" dirty="0">
                <a:solidFill>
                  <a:schemeClr val="tx1"/>
                </a:solidFill>
              </a:rPr>
              <a:t>CHALLENGES</a:t>
            </a:r>
            <a:r>
              <a:rPr lang="en-ZA" dirty="0">
                <a:solidFill>
                  <a:schemeClr val="tx1"/>
                </a:solidFill>
              </a:rPr>
              <a:t> </a:t>
            </a:r>
          </a:p>
        </p:txBody>
      </p:sp>
      <p:sp>
        <p:nvSpPr>
          <p:cNvPr id="3" name="Text Placeholder 2">
            <a:extLst>
              <a:ext uri="{FF2B5EF4-FFF2-40B4-BE49-F238E27FC236}">
                <a16:creationId xmlns:a16="http://schemas.microsoft.com/office/drawing/2014/main" xmlns="" id="{9251D33D-D947-C9BD-C413-3C7ED0AFDEA1}"/>
              </a:ext>
            </a:extLst>
          </p:cNvPr>
          <p:cNvSpPr>
            <a:spLocks noGrp="1"/>
          </p:cNvSpPr>
          <p:nvPr>
            <p:ph type="body" idx="1"/>
          </p:nvPr>
        </p:nvSpPr>
        <p:spPr>
          <a:xfrm>
            <a:off x="375237" y="722980"/>
            <a:ext cx="11441526" cy="5193726"/>
          </a:xfrm>
        </p:spPr>
        <p:txBody>
          <a:bodyPr>
            <a:normAutofit fontScale="92500"/>
          </a:bodyPr>
          <a:lstStyle/>
          <a:p>
            <a:pPr algn="just"/>
            <a:r>
              <a:rPr lang="en-ZA" sz="1400" dirty="0"/>
              <a:t> </a:t>
            </a:r>
            <a:r>
              <a:rPr lang="en-ZA" sz="2200" b="0" dirty="0">
                <a:solidFill>
                  <a:schemeClr val="tx1"/>
                </a:solidFill>
              </a:rPr>
              <a:t>Using ring-fenced MIG  funds for other priorities impacts of the timeous delivery of the sport infrastructure projects </a:t>
            </a:r>
          </a:p>
          <a:p>
            <a:pPr algn="just"/>
            <a:r>
              <a:rPr lang="en-ZA" sz="2200" b="0" dirty="0">
                <a:solidFill>
                  <a:schemeClr val="tx1"/>
                </a:solidFill>
              </a:rPr>
              <a:t>Poor construction contract management in municipality, compromising  effective monitoring and management, resolution of contractual disputes and timeous completions  </a:t>
            </a:r>
          </a:p>
          <a:p>
            <a:pPr algn="just"/>
            <a:r>
              <a:rPr lang="en-ZA" sz="2200" b="0" dirty="0">
                <a:solidFill>
                  <a:schemeClr val="tx1"/>
                </a:solidFill>
              </a:rPr>
              <a:t>DSAC is disempowered to impose any penalties (e.g. withholding of tranches in instances of non-compliance by municipalities) because of the nature, conditions and governance of the Grant.</a:t>
            </a:r>
          </a:p>
          <a:p>
            <a:pPr algn="just"/>
            <a:r>
              <a:rPr lang="en-ZA" sz="2200" b="0" dirty="0">
                <a:solidFill>
                  <a:schemeClr val="tx1"/>
                </a:solidFill>
              </a:rPr>
              <a:t>Loss of significant funds allocated during stopping and reallocation process by COGTA. The sport infrastructure funds lost during this process are not reallocated to other performing sport infrastructure projects, instead funds are reallocated to other uses elsewhere.</a:t>
            </a:r>
          </a:p>
          <a:p>
            <a:pPr algn="just"/>
            <a:r>
              <a:rPr lang="en-ZA" sz="2200" b="0" dirty="0">
                <a:solidFill>
                  <a:schemeClr val="tx1"/>
                </a:solidFill>
              </a:rPr>
              <a:t>Decline of registration of some projects on the basis that MIG cant be used to built sport facilities on sites owned by public school -  even where there is general consensus among affected community, municipality and school through MoA to ensure  such facility will be accessible to all. [EPG report recommends focus on delivering sport facilities in school as well as the bedrock of the sport and recreation system)</a:t>
            </a:r>
          </a:p>
        </p:txBody>
      </p:sp>
    </p:spTree>
    <p:extLst>
      <p:ext uri="{BB962C8B-B14F-4D97-AF65-F5344CB8AC3E}">
        <p14:creationId xmlns:p14="http://schemas.microsoft.com/office/powerpoint/2010/main" xmlns="" val="1379195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96AE8E-0E28-4786-8716-9405F83DA175}"/>
              </a:ext>
            </a:extLst>
          </p:cNvPr>
          <p:cNvSpPr>
            <a:spLocks noGrp="1"/>
          </p:cNvSpPr>
          <p:nvPr>
            <p:ph type="title"/>
          </p:nvPr>
        </p:nvSpPr>
        <p:spPr>
          <a:xfrm>
            <a:off x="507146" y="161365"/>
            <a:ext cx="9321268" cy="561615"/>
          </a:xfrm>
        </p:spPr>
        <p:txBody>
          <a:bodyPr>
            <a:normAutofit fontScale="90000"/>
          </a:bodyPr>
          <a:lstStyle/>
          <a:p>
            <a:r>
              <a:rPr lang="en-ZA" dirty="0"/>
              <a:t> </a:t>
            </a:r>
            <a:r>
              <a:rPr lang="en-ZA" sz="2400" dirty="0">
                <a:solidFill>
                  <a:schemeClr val="tx1"/>
                </a:solidFill>
              </a:rPr>
              <a:t>CHALLENGES</a:t>
            </a:r>
            <a:r>
              <a:rPr lang="en-ZA" dirty="0">
                <a:solidFill>
                  <a:schemeClr val="tx1"/>
                </a:solidFill>
              </a:rPr>
              <a:t> </a:t>
            </a:r>
          </a:p>
        </p:txBody>
      </p:sp>
      <p:sp>
        <p:nvSpPr>
          <p:cNvPr id="3" name="Text Placeholder 2">
            <a:extLst>
              <a:ext uri="{FF2B5EF4-FFF2-40B4-BE49-F238E27FC236}">
                <a16:creationId xmlns:a16="http://schemas.microsoft.com/office/drawing/2014/main" xmlns="" id="{9251D33D-D947-C9BD-C413-3C7ED0AFDEA1}"/>
              </a:ext>
            </a:extLst>
          </p:cNvPr>
          <p:cNvSpPr>
            <a:spLocks noGrp="1"/>
          </p:cNvSpPr>
          <p:nvPr>
            <p:ph type="body" idx="1"/>
          </p:nvPr>
        </p:nvSpPr>
        <p:spPr>
          <a:xfrm>
            <a:off x="375237" y="722980"/>
            <a:ext cx="11441526" cy="5193726"/>
          </a:xfrm>
        </p:spPr>
        <p:txBody>
          <a:bodyPr>
            <a:normAutofit/>
          </a:bodyPr>
          <a:lstStyle/>
          <a:p>
            <a:pPr marL="457200" marR="0" lvl="0" indent="-330200" algn="just" defTabSz="914400" rtl="0" eaLnBrk="1" fontAlgn="auto" latinLnBrk="0" hangingPunct="1">
              <a:lnSpc>
                <a:spcPct val="100000"/>
              </a:lnSpc>
              <a:spcBef>
                <a:spcPts val="320"/>
              </a:spcBef>
              <a:spcAft>
                <a:spcPts val="0"/>
              </a:spcAft>
              <a:buClr>
                <a:srgbClr val="F5981B"/>
              </a:buClr>
              <a:buSzPts val="1600"/>
              <a:buFont typeface="Arial"/>
              <a:buChar char="•"/>
              <a:tabLst/>
              <a:defRPr/>
            </a:pPr>
            <a:r>
              <a:rPr kumimoji="0" lang="en-ZA" sz="2000" b="0" i="0" u="none" strike="noStrike" kern="0" cap="none" spc="0" normalizeH="0" baseline="0" noProof="0" dirty="0">
                <a:ln>
                  <a:noFill/>
                </a:ln>
                <a:solidFill>
                  <a:srgbClr val="000000"/>
                </a:solidFill>
                <a:effectLst/>
                <a:uLnTx/>
                <a:uFillTx/>
                <a:latin typeface="Arial"/>
                <a:cs typeface="Arial"/>
                <a:sym typeface="Arial"/>
              </a:rPr>
              <a:t>Decline of registration of some projects (e.g. Langeberg) on the basis that site identified is accessible to both non-poor and poor households, and MIG, even for sport facilities, is restricted to only poor households, otherwise municipalities must counter-fund if non-poor households were to benefit. DSAC holds a different view on this matter but also this reasoning defeats mandate of DSAC of promoting Social Cohesion through creating such spaces that facilitate interaction and integration among different races, gender and class</a:t>
            </a:r>
          </a:p>
          <a:p>
            <a:pPr marL="457200" marR="0" lvl="0" indent="-330200" algn="just" defTabSz="914400" rtl="0" eaLnBrk="1" fontAlgn="auto" latinLnBrk="0" hangingPunct="1">
              <a:lnSpc>
                <a:spcPct val="100000"/>
              </a:lnSpc>
              <a:spcBef>
                <a:spcPts val="320"/>
              </a:spcBef>
              <a:spcAft>
                <a:spcPts val="0"/>
              </a:spcAft>
              <a:buClr>
                <a:srgbClr val="F5981B"/>
              </a:buClr>
              <a:buSzPts val="1600"/>
              <a:buFont typeface="Arial"/>
              <a:buChar char="•"/>
              <a:tabLst/>
              <a:defRPr/>
            </a:pPr>
            <a:r>
              <a:rPr kumimoji="0" lang="en-ZA" sz="2000" b="0" i="0" u="none" strike="noStrike" kern="0" cap="none" spc="0" normalizeH="0" baseline="0" noProof="0" dirty="0">
                <a:ln>
                  <a:noFill/>
                </a:ln>
                <a:solidFill>
                  <a:srgbClr val="000000"/>
                </a:solidFill>
                <a:effectLst/>
                <a:uLnTx/>
                <a:uFillTx/>
                <a:latin typeface="Arial"/>
                <a:cs typeface="Arial"/>
                <a:sym typeface="Arial"/>
              </a:rPr>
              <a:t>Decrease of ring-fenced budget from R300 million compromises adequate supply of sport facilities to meet facility demand to support transformation targets in various sporting codes (e.g. swimming )</a:t>
            </a:r>
          </a:p>
          <a:p>
            <a:pPr marL="457200" marR="0" lvl="0" indent="-330200" algn="just" defTabSz="914400" rtl="0" eaLnBrk="1" fontAlgn="auto" latinLnBrk="0" hangingPunct="1">
              <a:lnSpc>
                <a:spcPct val="100000"/>
              </a:lnSpc>
              <a:spcBef>
                <a:spcPts val="320"/>
              </a:spcBef>
              <a:spcAft>
                <a:spcPts val="0"/>
              </a:spcAft>
              <a:buClr>
                <a:srgbClr val="F5981B"/>
              </a:buClr>
              <a:buSzPts val="1600"/>
              <a:buFont typeface="Arial"/>
              <a:buChar char="•"/>
              <a:tabLst/>
              <a:defRPr/>
            </a:pPr>
            <a:r>
              <a:rPr kumimoji="0" lang="en-ZA" sz="2000" b="0" i="0" u="none" strike="noStrike" kern="0" cap="none" spc="0" normalizeH="0" baseline="0" noProof="0" dirty="0">
                <a:ln>
                  <a:noFill/>
                </a:ln>
                <a:solidFill>
                  <a:srgbClr val="000000"/>
                </a:solidFill>
                <a:effectLst/>
                <a:uLnTx/>
                <a:uFillTx/>
                <a:latin typeface="Arial"/>
                <a:cs typeface="Arial"/>
                <a:sym typeface="Arial"/>
              </a:rPr>
              <a:t>Inadequate  technical capacity in provincial departments of sport to ensure adequate support and monitoring of the sport infrastructure projects</a:t>
            </a:r>
          </a:p>
          <a:p>
            <a:pPr marL="457200" marR="0" lvl="0" indent="-330200" algn="just" defTabSz="914400" rtl="0" eaLnBrk="1" fontAlgn="auto" latinLnBrk="0" hangingPunct="1">
              <a:lnSpc>
                <a:spcPct val="100000"/>
              </a:lnSpc>
              <a:spcBef>
                <a:spcPts val="320"/>
              </a:spcBef>
              <a:spcAft>
                <a:spcPts val="0"/>
              </a:spcAft>
              <a:buClr>
                <a:srgbClr val="F5981B"/>
              </a:buClr>
              <a:buSzPts val="1600"/>
              <a:buFont typeface="Arial"/>
              <a:buChar char="•"/>
              <a:tabLst/>
              <a:defRPr/>
            </a:pPr>
            <a:r>
              <a:rPr lang="en-ZA" sz="2000" b="0" dirty="0">
                <a:solidFill>
                  <a:srgbClr val="000000"/>
                </a:solidFill>
              </a:rPr>
              <a:t>Poor alignment of supply of facilities to sport development programmes/ plans in provinces, leading to non-use/ opening of completed facilities </a:t>
            </a:r>
            <a:endParaRPr kumimoji="0" lang="en-ZA" sz="20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30200" algn="just" defTabSz="914400" rtl="0" eaLnBrk="1" fontAlgn="auto" latinLnBrk="0" hangingPunct="1">
              <a:lnSpc>
                <a:spcPct val="100000"/>
              </a:lnSpc>
              <a:spcBef>
                <a:spcPts val="320"/>
              </a:spcBef>
              <a:spcAft>
                <a:spcPts val="0"/>
              </a:spcAft>
              <a:buClr>
                <a:srgbClr val="F5981B"/>
              </a:buClr>
              <a:buSzPts val="1600"/>
              <a:buFont typeface="Arial"/>
              <a:buChar char="•"/>
              <a:tabLst/>
              <a:defRPr/>
            </a:pPr>
            <a:r>
              <a:rPr kumimoji="0" lang="en-ZA" sz="2000" b="0" i="0" u="none" strike="noStrike" kern="0" cap="none" spc="0" normalizeH="0" baseline="0" noProof="0" dirty="0">
                <a:ln>
                  <a:noFill/>
                </a:ln>
                <a:solidFill>
                  <a:srgbClr val="000000"/>
                </a:solidFill>
                <a:effectLst/>
                <a:uLnTx/>
                <a:uFillTx/>
                <a:latin typeface="Arial"/>
                <a:cs typeface="Arial"/>
                <a:sym typeface="Arial"/>
              </a:rPr>
              <a:t>Lack of enforcement of 5% earmarked for sport infrastructure to ensure adequate supply and maintenance of sport infrastructure  </a:t>
            </a:r>
          </a:p>
          <a:p>
            <a:pPr algn="just"/>
            <a:endParaRPr lang="en-ZA" sz="2600" b="0" dirty="0">
              <a:solidFill>
                <a:schemeClr val="tx1"/>
              </a:solidFill>
            </a:endParaRPr>
          </a:p>
        </p:txBody>
      </p:sp>
    </p:spTree>
    <p:extLst>
      <p:ext uri="{BB962C8B-B14F-4D97-AF65-F5344CB8AC3E}">
        <p14:creationId xmlns:p14="http://schemas.microsoft.com/office/powerpoint/2010/main" xmlns="" val="2853487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1828800" y="203400"/>
            <a:ext cx="8229600" cy="437873"/>
          </a:xfrm>
        </p:spPr>
        <p:txBody>
          <a:bodyPr>
            <a:normAutofit/>
          </a:bodyPr>
          <a:lstStyle/>
          <a:p>
            <a:pPr algn="ctr"/>
            <a:r>
              <a:rPr lang="en-ZA" sz="2200" dirty="0"/>
              <a:t>RECOMMENDATIONS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568618" y="914399"/>
            <a:ext cx="10788384" cy="5133976"/>
          </a:xfrm>
        </p:spPr>
        <p:txBody>
          <a:bodyPr>
            <a:normAutofit fontScale="92500" lnSpcReduction="10000"/>
          </a:bodyPr>
          <a:lstStyle/>
          <a:p>
            <a:pPr algn="just">
              <a:buFont typeface="Arial" panose="020B0604020202020204" pitchFamily="34" charset="0"/>
              <a:buChar char="•"/>
            </a:pPr>
            <a:r>
              <a:rPr lang="en-ZA" sz="2000" b="0" dirty="0">
                <a:solidFill>
                  <a:schemeClr val="tx1"/>
                </a:solidFill>
              </a:rPr>
              <a:t>Finalisation of the draft MoA between COGTA and DSAC to, inter alia, (i) facilitate mechanisms of recourse where municipalities when municipalities do not comply and (ii) ensure DSAC plays a role in reallocation of funds stopped from sport infrastructure projects</a:t>
            </a:r>
          </a:p>
          <a:p>
            <a:pPr algn="just">
              <a:buFont typeface="Arial" panose="020B0604020202020204" pitchFamily="34" charset="0"/>
              <a:buChar char="•"/>
            </a:pPr>
            <a:r>
              <a:rPr lang="en-ZA" sz="2000" b="0" dirty="0">
                <a:solidFill>
                  <a:schemeClr val="tx1"/>
                </a:solidFill>
              </a:rPr>
              <a:t>Amendment of such provisions in the MIG Conditional Framework that prevents delivery of sport facilities in school sites and “social cohesion sites” where such sites makes spatial, developmental, social transformation and financial sense</a:t>
            </a:r>
          </a:p>
          <a:p>
            <a:pPr algn="just">
              <a:buFont typeface="Arial" panose="020B0604020202020204" pitchFamily="34" charset="0"/>
              <a:buChar char="•"/>
            </a:pPr>
            <a:r>
              <a:rPr lang="en-ZA" sz="2000" b="0" dirty="0">
                <a:solidFill>
                  <a:schemeClr val="tx1"/>
                </a:solidFill>
              </a:rPr>
              <a:t>Increase the ring-fence MIG sport infrastructure budget to minimum of R400 million from the earmarked 5% as much of the latter is any case not used for the intended purpose of sport facilities by municipalities </a:t>
            </a:r>
          </a:p>
          <a:p>
            <a:pPr algn="just">
              <a:buFont typeface="Arial" panose="020B0604020202020204" pitchFamily="34" charset="0"/>
              <a:buChar char="•"/>
            </a:pPr>
            <a:r>
              <a:rPr lang="en-ZA" sz="2000" b="0" dirty="0">
                <a:solidFill>
                  <a:schemeClr val="tx1"/>
                </a:solidFill>
              </a:rPr>
              <a:t>Enforcement of use of 5% for intended sport facilities purpose by COGTA through decline of any municipalities’ Project Implementation Plan (PIP) that do not allocate such 5% to sport infrastructure projects </a:t>
            </a:r>
          </a:p>
          <a:p>
            <a:pPr algn="just">
              <a:buFont typeface="Arial" panose="020B0604020202020204" pitchFamily="34" charset="0"/>
              <a:buChar char="•"/>
            </a:pPr>
            <a:r>
              <a:rPr lang="en-ZA" sz="2000" b="0" dirty="0">
                <a:solidFill>
                  <a:schemeClr val="tx1"/>
                </a:solidFill>
              </a:rPr>
              <a:t>Enforcement of use of 5% by SALGA by making delivery of sport facilities by local government, in line with Schedule 5B of the Constitution of RSA, a standing items of sone of its oversight meetings </a:t>
            </a:r>
          </a:p>
          <a:p>
            <a:pPr algn="just">
              <a:buFont typeface="Arial" panose="020B0604020202020204" pitchFamily="34" charset="0"/>
              <a:buChar char="•"/>
            </a:pPr>
            <a:r>
              <a:rPr lang="en-ZA" sz="2000" b="0" dirty="0">
                <a:solidFill>
                  <a:schemeClr val="tx1"/>
                </a:solidFill>
              </a:rPr>
              <a:t>Building of built environment capacity by provincial departments responsible for sport in line with their responsibilities imposed by MIG Conditional Framework</a:t>
            </a:r>
          </a:p>
          <a:p>
            <a:endParaRPr lang="en-ZA" b="0" dirty="0">
              <a:solidFill>
                <a:srgbClr val="000000"/>
              </a:solidFill>
              <a:highlight>
                <a:srgbClr val="FFFF00"/>
              </a:highlight>
              <a:latin typeface="+mn-lt"/>
            </a:endParaRPr>
          </a:p>
          <a:p>
            <a:endParaRPr lang="en-ZA" dirty="0"/>
          </a:p>
          <a:p>
            <a:endParaRPr lang="en-ZA" dirty="0"/>
          </a:p>
          <a:p>
            <a:endParaRPr lang="en-ZA" dirty="0"/>
          </a:p>
          <a:p>
            <a:endParaRPr lang="en-ZA" dirty="0"/>
          </a:p>
          <a:p>
            <a:pPr>
              <a:buFontTx/>
              <a:buChar char="-"/>
            </a:pPr>
            <a:endParaRPr lang="en-ZA" dirty="0"/>
          </a:p>
          <a:p>
            <a:pPr>
              <a:buFontTx/>
              <a:buChar char="-"/>
            </a:pPr>
            <a:endParaRPr lang="en-ZA" dirty="0"/>
          </a:p>
          <a:p>
            <a:pPr marL="127000" indent="0">
              <a:buNone/>
            </a:pPr>
            <a:endParaRPr lang="en-ZA" dirty="0"/>
          </a:p>
        </p:txBody>
      </p:sp>
    </p:spTree>
    <p:extLst>
      <p:ext uri="{BB962C8B-B14F-4D97-AF65-F5344CB8AC3E}">
        <p14:creationId xmlns:p14="http://schemas.microsoft.com/office/powerpoint/2010/main" xmlns="" val="1430217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0" y="0"/>
            <a:ext cx="8229600" cy="711000"/>
          </a:xfrm>
        </p:spPr>
        <p:txBody>
          <a:bodyPr>
            <a:normAutofit/>
          </a:bodyPr>
          <a:lstStyle/>
          <a:p>
            <a:r>
              <a:rPr lang="en-ZA" sz="2200" dirty="0"/>
              <a:t>SUMMARY OF 2016/17 ALLOCATIONS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4214117493"/>
              </p:ext>
            </p:extLst>
          </p:nvPr>
        </p:nvGraphicFramePr>
        <p:xfrm>
          <a:off x="453224" y="427026"/>
          <a:ext cx="11139778" cy="5621348"/>
        </p:xfrm>
        <a:graphic>
          <a:graphicData uri="http://schemas.openxmlformats.org/drawingml/2006/table">
            <a:tbl>
              <a:tblPr firstRow="1" bandRow="1">
                <a:tableStyleId>{08FB837D-C827-4EFA-A057-4D05807E0F7C}</a:tableStyleId>
              </a:tblPr>
              <a:tblGrid>
                <a:gridCol w="1457287">
                  <a:extLst>
                    <a:ext uri="{9D8B030D-6E8A-4147-A177-3AD203B41FA5}">
                      <a16:colId xmlns:a16="http://schemas.microsoft.com/office/drawing/2014/main" xmlns="" val="411930998"/>
                    </a:ext>
                  </a:extLst>
                </a:gridCol>
                <a:gridCol w="1544868">
                  <a:extLst>
                    <a:ext uri="{9D8B030D-6E8A-4147-A177-3AD203B41FA5}">
                      <a16:colId xmlns:a16="http://schemas.microsoft.com/office/drawing/2014/main" xmlns="" val="456059952"/>
                    </a:ext>
                  </a:extLst>
                </a:gridCol>
                <a:gridCol w="1249671">
                  <a:extLst>
                    <a:ext uri="{9D8B030D-6E8A-4147-A177-3AD203B41FA5}">
                      <a16:colId xmlns:a16="http://schemas.microsoft.com/office/drawing/2014/main" xmlns="" val="524661443"/>
                    </a:ext>
                  </a:extLst>
                </a:gridCol>
                <a:gridCol w="1613749">
                  <a:extLst>
                    <a:ext uri="{9D8B030D-6E8A-4147-A177-3AD203B41FA5}">
                      <a16:colId xmlns:a16="http://schemas.microsoft.com/office/drawing/2014/main" xmlns="" val="2850852008"/>
                    </a:ext>
                  </a:extLst>
                </a:gridCol>
                <a:gridCol w="1702307">
                  <a:extLst>
                    <a:ext uri="{9D8B030D-6E8A-4147-A177-3AD203B41FA5}">
                      <a16:colId xmlns:a16="http://schemas.microsoft.com/office/drawing/2014/main" xmlns="" val="3566469103"/>
                    </a:ext>
                  </a:extLst>
                </a:gridCol>
                <a:gridCol w="3571896">
                  <a:extLst>
                    <a:ext uri="{9D8B030D-6E8A-4147-A177-3AD203B41FA5}">
                      <a16:colId xmlns:a16="http://schemas.microsoft.com/office/drawing/2014/main" xmlns="" val="1000714632"/>
                    </a:ext>
                  </a:extLst>
                </a:gridCol>
              </a:tblGrid>
              <a:tr h="1188888">
                <a:tc>
                  <a:txBody>
                    <a:bodyPr/>
                    <a:lstStyle/>
                    <a:p>
                      <a:r>
                        <a:rPr lang="en-ZA" sz="1400" dirty="0"/>
                        <a:t>PROVINCE </a:t>
                      </a:r>
                      <a:endParaRPr lang="en-ZA" sz="1400" dirty="0">
                        <a:latin typeface="+mn-lt"/>
                      </a:endParaRPr>
                    </a:p>
                  </a:txBody>
                  <a:tcPr/>
                </a:tc>
                <a:tc>
                  <a:txBody>
                    <a:bodyPr/>
                    <a:lstStyle/>
                    <a:p>
                      <a:r>
                        <a:rPr lang="en-ZA" sz="1400" dirty="0"/>
                        <a:t>NO OF PROJECTS </a:t>
                      </a:r>
                      <a:endParaRPr lang="en-ZA" sz="1400" dirty="0">
                        <a:latin typeface="+mn-lt"/>
                      </a:endParaRPr>
                    </a:p>
                  </a:txBody>
                  <a:tcPr/>
                </a:tc>
                <a:tc>
                  <a:txBody>
                    <a:bodyPr/>
                    <a:lstStyle/>
                    <a:p>
                      <a:r>
                        <a:rPr lang="en-ZA" sz="1400" dirty="0"/>
                        <a:t>TOTAL BUDGET  (R‘000)</a:t>
                      </a:r>
                      <a:endParaRPr lang="en-ZA" sz="1400" dirty="0">
                        <a:latin typeface="+mn-lt"/>
                      </a:endParaRPr>
                    </a:p>
                  </a:txBody>
                  <a:tcPr/>
                </a:tc>
                <a:tc>
                  <a:txBody>
                    <a:bodyPr/>
                    <a:lstStyle/>
                    <a:p>
                      <a:r>
                        <a:rPr lang="en-ZA" sz="1400" dirty="0"/>
                        <a:t>COMPLETED PROJECTS </a:t>
                      </a:r>
                      <a:endParaRPr lang="en-ZA" sz="1400" dirty="0">
                        <a:latin typeface="+mn-lt"/>
                      </a:endParaRPr>
                    </a:p>
                  </a:txBody>
                  <a:tcPr/>
                </a:tc>
                <a:tc>
                  <a:txBody>
                    <a:bodyPr/>
                    <a:lstStyle/>
                    <a:p>
                      <a:r>
                        <a:rPr lang="en-ZA" sz="1400" dirty="0"/>
                        <a:t>INCOMPLETE PROJECTS </a:t>
                      </a:r>
                      <a:endParaRPr lang="en-ZA" sz="1400" dirty="0">
                        <a:latin typeface="+mn-lt"/>
                      </a:endParaRPr>
                    </a:p>
                  </a:txBody>
                  <a:tcPr/>
                </a:tc>
                <a:tc>
                  <a:txBody>
                    <a:bodyPr/>
                    <a:lstStyle/>
                    <a:p>
                      <a:r>
                        <a:rPr lang="en-ZA" sz="1400" dirty="0"/>
                        <a:t>REASONS FOR INCOMPLETIONS/ COMMENTS</a:t>
                      </a:r>
                      <a:endParaRPr lang="en-ZA" sz="1400" dirty="0">
                        <a:latin typeface="+mn-lt"/>
                      </a:endParaRPr>
                    </a:p>
                  </a:txBody>
                  <a:tcPr/>
                </a:tc>
                <a:extLst>
                  <a:ext uri="{0D108BD9-81ED-4DB2-BD59-A6C34878D82A}">
                    <a16:rowId xmlns:a16="http://schemas.microsoft.com/office/drawing/2014/main" xmlns="" val="2318449944"/>
                  </a:ext>
                </a:extLst>
              </a:tr>
              <a:tr h="701204">
                <a:tc>
                  <a:txBody>
                    <a:bodyPr/>
                    <a:lstStyle/>
                    <a:p>
                      <a:r>
                        <a:rPr lang="en-ZA" sz="1400" dirty="0"/>
                        <a:t>EC </a:t>
                      </a:r>
                      <a:endParaRPr lang="en-ZA" sz="1400" dirty="0">
                        <a:latin typeface="+mn-lt"/>
                      </a:endParaRPr>
                    </a:p>
                  </a:txBody>
                  <a:tcPr/>
                </a:tc>
                <a:tc>
                  <a:txBody>
                    <a:bodyPr/>
                    <a:lstStyle/>
                    <a:p>
                      <a:r>
                        <a:rPr lang="en-ZA" sz="1400" dirty="0"/>
                        <a:t>4</a:t>
                      </a:r>
                      <a:endParaRPr lang="en-ZA" sz="1400" dirty="0">
                        <a:latin typeface="+mn-lt"/>
                      </a:endParaRPr>
                    </a:p>
                  </a:txBody>
                  <a:tcPr/>
                </a:tc>
                <a:tc>
                  <a:txBody>
                    <a:bodyPr/>
                    <a:lstStyle/>
                    <a:p>
                      <a:r>
                        <a:rPr lang="en-ZA" sz="1400" dirty="0"/>
                        <a:t>46 661</a:t>
                      </a:r>
                      <a:endParaRPr lang="en-ZA" sz="1400" dirty="0">
                        <a:latin typeface="+mn-lt"/>
                      </a:endParaRPr>
                    </a:p>
                  </a:txBody>
                  <a:tcPr/>
                </a:tc>
                <a:tc>
                  <a:txBody>
                    <a:bodyPr/>
                    <a:lstStyle/>
                    <a:p>
                      <a:r>
                        <a:rPr lang="en-ZA" sz="1400" dirty="0"/>
                        <a:t>3</a:t>
                      </a:r>
                      <a:endParaRPr lang="en-ZA" sz="1400" dirty="0">
                        <a:latin typeface="+mn-lt"/>
                      </a:endParaRPr>
                    </a:p>
                  </a:txBody>
                  <a:tcPr/>
                </a:tc>
                <a:tc>
                  <a:txBody>
                    <a:bodyPr/>
                    <a:lstStyle/>
                    <a:p>
                      <a:r>
                        <a:rPr lang="en-ZA" sz="1400" dirty="0"/>
                        <a:t>1 (Engcobo)</a:t>
                      </a:r>
                      <a:endParaRPr lang="en-ZA" sz="1400"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n-ZA" sz="1400" dirty="0">
                          <a:solidFill>
                            <a:schemeClr val="tx1"/>
                          </a:solidFill>
                        </a:rPr>
                        <a:t>Error in grandstand and change room designs- under investigation COGTA EC</a:t>
                      </a:r>
                      <a:endParaRPr lang="en-ZA" sz="1400" dirty="0">
                        <a:solidFill>
                          <a:schemeClr val="tx1"/>
                        </a:solidFill>
                        <a:latin typeface="+mn-lt"/>
                      </a:endParaRPr>
                    </a:p>
                  </a:txBody>
                  <a:tcPr/>
                </a:tc>
                <a:extLst>
                  <a:ext uri="{0D108BD9-81ED-4DB2-BD59-A6C34878D82A}">
                    <a16:rowId xmlns:a16="http://schemas.microsoft.com/office/drawing/2014/main" xmlns="" val="2840447526"/>
                  </a:ext>
                </a:extLst>
              </a:tr>
              <a:tr h="1723793">
                <a:tc>
                  <a:txBody>
                    <a:bodyPr/>
                    <a:lstStyle/>
                    <a:p>
                      <a:r>
                        <a:rPr lang="en-ZA" sz="1400" dirty="0"/>
                        <a:t>FS</a:t>
                      </a:r>
                      <a:endParaRPr lang="en-ZA" sz="1400" dirty="0">
                        <a:latin typeface="+mn-lt"/>
                      </a:endParaRPr>
                    </a:p>
                  </a:txBody>
                  <a:tcPr/>
                </a:tc>
                <a:tc>
                  <a:txBody>
                    <a:bodyPr/>
                    <a:lstStyle/>
                    <a:p>
                      <a:r>
                        <a:rPr lang="en-ZA" sz="1400" dirty="0"/>
                        <a:t>2</a:t>
                      </a:r>
                      <a:endParaRPr lang="en-ZA" sz="1400" dirty="0">
                        <a:latin typeface="+mn-lt"/>
                      </a:endParaRPr>
                    </a:p>
                  </a:txBody>
                  <a:tcPr/>
                </a:tc>
                <a:tc>
                  <a:txBody>
                    <a:bodyPr/>
                    <a:lstStyle/>
                    <a:p>
                      <a:r>
                        <a:rPr lang="en-ZA" sz="1400" dirty="0"/>
                        <a:t>20 000</a:t>
                      </a:r>
                      <a:endParaRPr lang="en-ZA" sz="1400" dirty="0">
                        <a:latin typeface="+mn-lt"/>
                      </a:endParaRPr>
                    </a:p>
                  </a:txBody>
                  <a:tcPr/>
                </a:tc>
                <a:tc>
                  <a:txBody>
                    <a:bodyPr/>
                    <a:lstStyle/>
                    <a:p>
                      <a:r>
                        <a:rPr lang="en-ZA" sz="1400" dirty="0"/>
                        <a:t>2</a:t>
                      </a:r>
                      <a:endParaRPr lang="en-ZA" sz="1400" dirty="0">
                        <a:latin typeface="+mn-lt"/>
                      </a:endParaRPr>
                    </a:p>
                  </a:txBody>
                  <a:tcPr/>
                </a:tc>
                <a:tc>
                  <a:txBody>
                    <a:bodyPr/>
                    <a:lstStyle/>
                    <a:p>
                      <a:r>
                        <a:rPr lang="en-ZA" sz="1400" dirty="0"/>
                        <a:t>0</a:t>
                      </a:r>
                      <a:endParaRPr lang="en-ZA" sz="1400" dirty="0">
                        <a:latin typeface="+mn-lt"/>
                      </a:endParaRPr>
                    </a:p>
                  </a:txBody>
                  <a:tcPr/>
                </a:tc>
                <a:tc>
                  <a:txBody>
                    <a:bodyPr/>
                    <a:lstStyle/>
                    <a:p>
                      <a:pPr algn="just"/>
                      <a:r>
                        <a:rPr lang="en-ZA" sz="1400" b="1" dirty="0"/>
                        <a:t>NB: Tokologo Facility:</a:t>
                      </a:r>
                      <a:r>
                        <a:rPr lang="en-ZA" sz="1400" dirty="0"/>
                        <a:t>  is completed but not functional because municipality   lacked funds install engineering services that  connect to the main line of sewerage network. The works require additional R3.5 million but DSAC reallocated in 2022/23 to resolve the matter </a:t>
                      </a:r>
                      <a:endParaRPr lang="en-ZA" sz="1400" dirty="0">
                        <a:latin typeface="+mn-lt"/>
                      </a:endParaRPr>
                    </a:p>
                  </a:txBody>
                  <a:tcPr/>
                </a:tc>
                <a:extLst>
                  <a:ext uri="{0D108BD9-81ED-4DB2-BD59-A6C34878D82A}">
                    <a16:rowId xmlns:a16="http://schemas.microsoft.com/office/drawing/2014/main" xmlns="" val="2886557317"/>
                  </a:ext>
                </a:extLst>
              </a:tr>
              <a:tr h="818575">
                <a:tc>
                  <a:txBody>
                    <a:bodyPr/>
                    <a:lstStyle/>
                    <a:p>
                      <a:r>
                        <a:rPr lang="en-ZA" sz="1400" dirty="0"/>
                        <a:t>GP</a:t>
                      </a:r>
                      <a:endParaRPr lang="en-ZA" sz="1400" dirty="0">
                        <a:latin typeface="+mn-lt"/>
                      </a:endParaRPr>
                    </a:p>
                  </a:txBody>
                  <a:tcPr/>
                </a:tc>
                <a:tc>
                  <a:txBody>
                    <a:bodyPr/>
                    <a:lstStyle/>
                    <a:p>
                      <a:r>
                        <a:rPr lang="en-ZA" sz="1400" dirty="0"/>
                        <a:t>1</a:t>
                      </a:r>
                      <a:endParaRPr lang="en-ZA" sz="1400" dirty="0">
                        <a:latin typeface="+mn-lt"/>
                      </a:endParaRPr>
                    </a:p>
                  </a:txBody>
                  <a:tcPr/>
                </a:tc>
                <a:tc>
                  <a:txBody>
                    <a:bodyPr/>
                    <a:lstStyle/>
                    <a:p>
                      <a:r>
                        <a:rPr lang="en-ZA" sz="1400" dirty="0"/>
                        <a:t>10 000</a:t>
                      </a:r>
                      <a:endParaRPr lang="en-ZA" sz="1400" dirty="0">
                        <a:latin typeface="+mn-lt"/>
                      </a:endParaRPr>
                    </a:p>
                  </a:txBody>
                  <a:tcPr/>
                </a:tc>
                <a:tc>
                  <a:txBody>
                    <a:bodyPr/>
                    <a:lstStyle/>
                    <a:p>
                      <a:r>
                        <a:rPr lang="en-ZA" sz="1400" dirty="0"/>
                        <a:t>1</a:t>
                      </a:r>
                      <a:endParaRPr lang="en-ZA" sz="1400" dirty="0">
                        <a:latin typeface="+mn-lt"/>
                      </a:endParaRPr>
                    </a:p>
                  </a:txBody>
                  <a:tcPr/>
                </a:tc>
                <a:tc>
                  <a:txBody>
                    <a:bodyPr/>
                    <a:lstStyle/>
                    <a:p>
                      <a:r>
                        <a:rPr lang="en-GB" sz="1400" dirty="0"/>
                        <a:t>0</a:t>
                      </a:r>
                      <a:endParaRPr lang="en-ZA" sz="1400" dirty="0">
                        <a:latin typeface="+mn-lt"/>
                      </a:endParaRPr>
                    </a:p>
                  </a:txBody>
                  <a:tcPr/>
                </a:tc>
                <a:tc>
                  <a:txBody>
                    <a:bodyPr/>
                    <a:lstStyle/>
                    <a:p>
                      <a:pPr algn="just"/>
                      <a:r>
                        <a:rPr lang="en-ZA" sz="1400" dirty="0"/>
                        <a:t>NA</a:t>
                      </a:r>
                      <a:endParaRPr lang="en-ZA" sz="1400" dirty="0">
                        <a:latin typeface="+mn-lt"/>
                      </a:endParaRPr>
                    </a:p>
                  </a:txBody>
                  <a:tcPr/>
                </a:tc>
                <a:extLst>
                  <a:ext uri="{0D108BD9-81ED-4DB2-BD59-A6C34878D82A}">
                    <a16:rowId xmlns:a16="http://schemas.microsoft.com/office/drawing/2014/main" xmlns="" val="4231338848"/>
                  </a:ext>
                </a:extLst>
              </a:tr>
              <a:tr h="1188888">
                <a:tc>
                  <a:txBody>
                    <a:bodyPr/>
                    <a:lstStyle/>
                    <a:p>
                      <a:r>
                        <a:rPr lang="en-ZA" sz="1400" dirty="0"/>
                        <a:t>KZN </a:t>
                      </a:r>
                      <a:endParaRPr lang="en-ZA" sz="1400" dirty="0">
                        <a:latin typeface="+mn-lt"/>
                      </a:endParaRPr>
                    </a:p>
                  </a:txBody>
                  <a:tcPr/>
                </a:tc>
                <a:tc>
                  <a:txBody>
                    <a:bodyPr/>
                    <a:lstStyle/>
                    <a:p>
                      <a:r>
                        <a:rPr lang="en-ZA" sz="1400" dirty="0"/>
                        <a:t>3</a:t>
                      </a:r>
                      <a:endParaRPr lang="en-ZA" sz="1400" dirty="0">
                        <a:latin typeface="+mn-lt"/>
                      </a:endParaRPr>
                    </a:p>
                  </a:txBody>
                  <a:tcPr/>
                </a:tc>
                <a:tc>
                  <a:txBody>
                    <a:bodyPr/>
                    <a:lstStyle/>
                    <a:p>
                      <a:r>
                        <a:rPr lang="en-ZA" sz="1400" dirty="0"/>
                        <a:t>45 000</a:t>
                      </a:r>
                      <a:endParaRPr lang="en-ZA" sz="1400" dirty="0">
                        <a:latin typeface="+mn-lt"/>
                      </a:endParaRPr>
                    </a:p>
                  </a:txBody>
                  <a:tcPr/>
                </a:tc>
                <a:tc>
                  <a:txBody>
                    <a:bodyPr/>
                    <a:lstStyle/>
                    <a:p>
                      <a:r>
                        <a:rPr lang="en-ZA" sz="1400" dirty="0"/>
                        <a:t>1</a:t>
                      </a:r>
                      <a:endParaRPr lang="en-ZA" sz="1400" dirty="0">
                        <a:latin typeface="+mn-lt"/>
                      </a:endParaRPr>
                    </a:p>
                  </a:txBody>
                  <a:tcPr/>
                </a:tc>
                <a:tc>
                  <a:txBody>
                    <a:bodyPr/>
                    <a:lstStyle/>
                    <a:p>
                      <a:r>
                        <a:rPr lang="en-ZA" sz="1400" dirty="0"/>
                        <a:t>1 (Kokstad)</a:t>
                      </a:r>
                      <a:endParaRPr lang="en-ZA" sz="1400" dirty="0">
                        <a:latin typeface="+mn-lt"/>
                      </a:endParaRPr>
                    </a:p>
                  </a:txBody>
                  <a:tcPr/>
                </a:tc>
                <a:tc>
                  <a:txBody>
                    <a:bodyPr/>
                    <a:lstStyle/>
                    <a:p>
                      <a:pPr algn="just"/>
                      <a:r>
                        <a:rPr lang="en-ZA" sz="1400" dirty="0">
                          <a:solidFill>
                            <a:schemeClr val="tx1"/>
                          </a:solidFill>
                        </a:rPr>
                        <a:t>Project commenced without EIA and was stopped due to non-compliance. The project is at 90% completion, the remaining item is tiling of the swimming pool  and cleaning</a:t>
                      </a:r>
                      <a:r>
                        <a:rPr lang="en-ZA" sz="1400" dirty="0">
                          <a:solidFill>
                            <a:srgbClr val="FF0000"/>
                          </a:solidFill>
                        </a:rPr>
                        <a:t>.</a:t>
                      </a:r>
                      <a:endParaRPr lang="en-ZA" sz="1400" dirty="0">
                        <a:solidFill>
                          <a:srgbClr val="FF0000"/>
                        </a:solidFill>
                        <a:latin typeface="+mn-lt"/>
                      </a:endParaRPr>
                    </a:p>
                  </a:txBody>
                  <a:tcPr/>
                </a:tc>
                <a:extLst>
                  <a:ext uri="{0D108BD9-81ED-4DB2-BD59-A6C34878D82A}">
                    <a16:rowId xmlns:a16="http://schemas.microsoft.com/office/drawing/2014/main" xmlns="" val="3927711097"/>
                  </a:ext>
                </a:extLst>
              </a:tr>
            </a:tbl>
          </a:graphicData>
        </a:graphic>
      </p:graphicFrame>
    </p:spTree>
    <p:extLst>
      <p:ext uri="{BB962C8B-B14F-4D97-AF65-F5344CB8AC3E}">
        <p14:creationId xmlns:p14="http://schemas.microsoft.com/office/powerpoint/2010/main" xmlns="" val="379602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84814" y="0"/>
            <a:ext cx="8229600" cy="711000"/>
          </a:xfrm>
        </p:spPr>
        <p:txBody>
          <a:bodyPr>
            <a:normAutofit/>
          </a:bodyPr>
          <a:lstStyle/>
          <a:p>
            <a:r>
              <a:rPr lang="en-ZA" sz="2200" dirty="0"/>
              <a:t>SUMMARY OF 2016/17 ALLOCATIONS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473356696"/>
              </p:ext>
            </p:extLst>
          </p:nvPr>
        </p:nvGraphicFramePr>
        <p:xfrm>
          <a:off x="84814" y="482686"/>
          <a:ext cx="11004606" cy="5343471"/>
        </p:xfrm>
        <a:graphic>
          <a:graphicData uri="http://schemas.openxmlformats.org/drawingml/2006/table">
            <a:tbl>
              <a:tblPr firstRow="1" bandRow="1">
                <a:tableStyleId>{08FB837D-C827-4EFA-A057-4D05807E0F7C}</a:tableStyleId>
              </a:tblPr>
              <a:tblGrid>
                <a:gridCol w="1550396">
                  <a:extLst>
                    <a:ext uri="{9D8B030D-6E8A-4147-A177-3AD203B41FA5}">
                      <a16:colId xmlns:a16="http://schemas.microsoft.com/office/drawing/2014/main" xmlns="" val="411930998"/>
                    </a:ext>
                  </a:extLst>
                </a:gridCol>
                <a:gridCol w="1459435">
                  <a:extLst>
                    <a:ext uri="{9D8B030D-6E8A-4147-A177-3AD203B41FA5}">
                      <a16:colId xmlns:a16="http://schemas.microsoft.com/office/drawing/2014/main" xmlns="" val="456059952"/>
                    </a:ext>
                  </a:extLst>
                </a:gridCol>
                <a:gridCol w="1239522">
                  <a:extLst>
                    <a:ext uri="{9D8B030D-6E8A-4147-A177-3AD203B41FA5}">
                      <a16:colId xmlns:a16="http://schemas.microsoft.com/office/drawing/2014/main" xmlns="" val="524661443"/>
                    </a:ext>
                  </a:extLst>
                </a:gridCol>
                <a:gridCol w="1669356">
                  <a:extLst>
                    <a:ext uri="{9D8B030D-6E8A-4147-A177-3AD203B41FA5}">
                      <a16:colId xmlns:a16="http://schemas.microsoft.com/office/drawing/2014/main" xmlns="" val="2850852008"/>
                    </a:ext>
                  </a:extLst>
                </a:gridCol>
                <a:gridCol w="1759320">
                  <a:extLst>
                    <a:ext uri="{9D8B030D-6E8A-4147-A177-3AD203B41FA5}">
                      <a16:colId xmlns:a16="http://schemas.microsoft.com/office/drawing/2014/main" xmlns="" val="3566469103"/>
                    </a:ext>
                  </a:extLst>
                </a:gridCol>
                <a:gridCol w="3326577">
                  <a:extLst>
                    <a:ext uri="{9D8B030D-6E8A-4147-A177-3AD203B41FA5}">
                      <a16:colId xmlns:a16="http://schemas.microsoft.com/office/drawing/2014/main" xmlns="" val="1000714632"/>
                    </a:ext>
                  </a:extLst>
                </a:gridCol>
              </a:tblGrid>
              <a:tr h="958692">
                <a:tc>
                  <a:txBody>
                    <a:bodyPr/>
                    <a:lstStyle/>
                    <a:p>
                      <a:r>
                        <a:rPr lang="en-ZA" dirty="0"/>
                        <a:t>PROVINCE </a:t>
                      </a:r>
                      <a:endParaRPr lang="en-ZA" dirty="0">
                        <a:latin typeface="+mn-lt"/>
                      </a:endParaRPr>
                    </a:p>
                  </a:txBody>
                  <a:tcPr/>
                </a:tc>
                <a:tc>
                  <a:txBody>
                    <a:bodyPr/>
                    <a:lstStyle/>
                    <a:p>
                      <a:r>
                        <a:rPr lang="en-ZA" dirty="0"/>
                        <a:t>NO OF PROJECTS </a:t>
                      </a:r>
                      <a:endParaRPr lang="en-ZA" dirty="0">
                        <a:latin typeface="+mn-lt"/>
                      </a:endParaRPr>
                    </a:p>
                  </a:txBody>
                  <a:tcPr/>
                </a:tc>
                <a:tc>
                  <a:txBody>
                    <a:bodyPr/>
                    <a:lstStyle/>
                    <a:p>
                      <a:r>
                        <a:rPr lang="en-ZA" dirty="0"/>
                        <a:t>TOTAL BUDGET  (R‘000)</a:t>
                      </a:r>
                      <a:endParaRPr lang="en-ZA" dirty="0">
                        <a:latin typeface="+mn-lt"/>
                      </a:endParaRPr>
                    </a:p>
                  </a:txBody>
                  <a:tcPr/>
                </a:tc>
                <a:tc>
                  <a:txBody>
                    <a:bodyPr/>
                    <a:lstStyle/>
                    <a:p>
                      <a:r>
                        <a:rPr lang="en-ZA" dirty="0"/>
                        <a:t>COMPLETED PROJECTS </a:t>
                      </a:r>
                      <a:endParaRPr lang="en-ZA" dirty="0">
                        <a:latin typeface="+mn-lt"/>
                      </a:endParaRPr>
                    </a:p>
                  </a:txBody>
                  <a:tcPr/>
                </a:tc>
                <a:tc>
                  <a:txBody>
                    <a:bodyPr/>
                    <a:lstStyle/>
                    <a:p>
                      <a:r>
                        <a:rPr lang="en-ZA" dirty="0"/>
                        <a:t>INCOMPLETE PROJECTS </a:t>
                      </a:r>
                      <a:endParaRPr lang="en-ZA" dirty="0">
                        <a:latin typeface="+mn-lt"/>
                      </a:endParaRPr>
                    </a:p>
                  </a:txBody>
                  <a:tcPr/>
                </a:tc>
                <a:tc>
                  <a:txBody>
                    <a:bodyPr/>
                    <a:lstStyle/>
                    <a:p>
                      <a:r>
                        <a:rPr lang="en-ZA" dirty="0"/>
                        <a:t>REASONS FOR INCOMPLETIONS/ COMMENTS</a:t>
                      </a:r>
                      <a:endParaRPr lang="en-ZA" dirty="0">
                        <a:latin typeface="+mn-lt"/>
                      </a:endParaRPr>
                    </a:p>
                  </a:txBody>
                  <a:tcPr/>
                </a:tc>
                <a:extLst>
                  <a:ext uri="{0D108BD9-81ED-4DB2-BD59-A6C34878D82A}">
                    <a16:rowId xmlns:a16="http://schemas.microsoft.com/office/drawing/2014/main" xmlns="" val="2318449944"/>
                  </a:ext>
                </a:extLst>
              </a:tr>
              <a:tr h="473548">
                <a:tc>
                  <a:txBody>
                    <a:bodyPr/>
                    <a:lstStyle/>
                    <a:p>
                      <a:r>
                        <a:rPr lang="en-ZA" sz="1400" dirty="0">
                          <a:solidFill>
                            <a:schemeClr val="tx1"/>
                          </a:solidFill>
                        </a:rPr>
                        <a:t>LP</a:t>
                      </a:r>
                      <a:endParaRPr lang="en-ZA" sz="1400" dirty="0">
                        <a:solidFill>
                          <a:schemeClr val="tx1"/>
                        </a:solidFill>
                        <a:latin typeface="+mn-lt"/>
                      </a:endParaRPr>
                    </a:p>
                  </a:txBody>
                  <a:tcPr/>
                </a:tc>
                <a:tc>
                  <a:txBody>
                    <a:bodyPr/>
                    <a:lstStyle/>
                    <a:p>
                      <a:r>
                        <a:rPr lang="en-ZA" sz="1400" dirty="0">
                          <a:solidFill>
                            <a:schemeClr val="tx1"/>
                          </a:solidFill>
                        </a:rPr>
                        <a:t>4</a:t>
                      </a:r>
                      <a:endParaRPr lang="en-ZA" sz="1400" dirty="0">
                        <a:solidFill>
                          <a:schemeClr val="tx1"/>
                        </a:solidFill>
                        <a:latin typeface="+mn-lt"/>
                      </a:endParaRPr>
                    </a:p>
                  </a:txBody>
                  <a:tcPr/>
                </a:tc>
                <a:tc>
                  <a:txBody>
                    <a:bodyPr/>
                    <a:lstStyle/>
                    <a:p>
                      <a:r>
                        <a:rPr lang="en-ZA" sz="1400" dirty="0">
                          <a:solidFill>
                            <a:schemeClr val="tx1"/>
                          </a:solidFill>
                        </a:rPr>
                        <a:t>38 000</a:t>
                      </a:r>
                      <a:endParaRPr lang="en-ZA" sz="1400" dirty="0">
                        <a:solidFill>
                          <a:schemeClr val="tx1"/>
                        </a:solidFill>
                        <a:latin typeface="+mn-lt"/>
                      </a:endParaRPr>
                    </a:p>
                  </a:txBody>
                  <a:tcPr/>
                </a:tc>
                <a:tc>
                  <a:txBody>
                    <a:bodyPr/>
                    <a:lstStyle/>
                    <a:p>
                      <a:r>
                        <a:rPr lang="en-ZA" sz="1400" dirty="0">
                          <a:solidFill>
                            <a:schemeClr val="tx1"/>
                          </a:solidFill>
                        </a:rPr>
                        <a:t>4</a:t>
                      </a:r>
                      <a:endParaRPr lang="en-ZA" sz="1400" dirty="0">
                        <a:solidFill>
                          <a:schemeClr val="tx1"/>
                        </a:solidFill>
                        <a:latin typeface="+mn-lt"/>
                      </a:endParaRPr>
                    </a:p>
                  </a:txBody>
                  <a:tcPr/>
                </a:tc>
                <a:tc>
                  <a:txBody>
                    <a:bodyPr/>
                    <a:lstStyle/>
                    <a:p>
                      <a:r>
                        <a:rPr lang="en-GB" sz="1400" dirty="0">
                          <a:solidFill>
                            <a:schemeClr val="tx1"/>
                          </a:solidFill>
                        </a:rPr>
                        <a:t>0</a:t>
                      </a:r>
                      <a:endParaRPr lang="en-ZA" sz="1400" dirty="0">
                        <a:solidFill>
                          <a:schemeClr val="tx1"/>
                        </a:solidFill>
                        <a:latin typeface="+mn-lt"/>
                      </a:endParaRPr>
                    </a:p>
                  </a:txBody>
                  <a:tcPr/>
                </a:tc>
                <a:tc>
                  <a:txBody>
                    <a:bodyPr/>
                    <a:lstStyle/>
                    <a:p>
                      <a:r>
                        <a:rPr lang="en-ZA" sz="1400" dirty="0">
                          <a:solidFill>
                            <a:schemeClr val="tx1"/>
                          </a:solidFill>
                        </a:rPr>
                        <a:t>NA</a:t>
                      </a:r>
                      <a:endParaRPr lang="en-ZA" sz="1400" dirty="0">
                        <a:solidFill>
                          <a:schemeClr val="tx1"/>
                        </a:solidFill>
                        <a:latin typeface="+mn-lt"/>
                      </a:endParaRPr>
                    </a:p>
                  </a:txBody>
                  <a:tcPr/>
                </a:tc>
                <a:extLst>
                  <a:ext uri="{0D108BD9-81ED-4DB2-BD59-A6C34878D82A}">
                    <a16:rowId xmlns:a16="http://schemas.microsoft.com/office/drawing/2014/main" xmlns="" val="1338496016"/>
                  </a:ext>
                </a:extLst>
              </a:tr>
              <a:tr h="525735">
                <a:tc>
                  <a:txBody>
                    <a:bodyPr/>
                    <a:lstStyle/>
                    <a:p>
                      <a:r>
                        <a:rPr lang="en-ZA" sz="1400" dirty="0"/>
                        <a:t>MP</a:t>
                      </a:r>
                      <a:endParaRPr lang="en-ZA" sz="1400" dirty="0">
                        <a:latin typeface="+mn-lt"/>
                      </a:endParaRPr>
                    </a:p>
                  </a:txBody>
                  <a:tcPr/>
                </a:tc>
                <a:tc>
                  <a:txBody>
                    <a:bodyPr/>
                    <a:lstStyle/>
                    <a:p>
                      <a:r>
                        <a:rPr lang="en-ZA" sz="1400" dirty="0"/>
                        <a:t>5</a:t>
                      </a:r>
                      <a:endParaRPr lang="en-ZA" sz="1400" dirty="0">
                        <a:latin typeface="+mn-lt"/>
                      </a:endParaRPr>
                    </a:p>
                  </a:txBody>
                  <a:tcPr/>
                </a:tc>
                <a:tc>
                  <a:txBody>
                    <a:bodyPr/>
                    <a:lstStyle/>
                    <a:p>
                      <a:r>
                        <a:rPr lang="en-ZA" sz="1400" dirty="0"/>
                        <a:t>36 860 </a:t>
                      </a:r>
                      <a:endParaRPr lang="en-ZA" sz="1400" dirty="0">
                        <a:latin typeface="+mn-lt"/>
                      </a:endParaRPr>
                    </a:p>
                  </a:txBody>
                  <a:tcPr/>
                </a:tc>
                <a:tc>
                  <a:txBody>
                    <a:bodyPr/>
                    <a:lstStyle/>
                    <a:p>
                      <a:r>
                        <a:rPr lang="en-ZA" sz="1400" dirty="0"/>
                        <a:t>4</a:t>
                      </a:r>
                      <a:endParaRPr lang="en-ZA" sz="1400" dirty="0">
                        <a:latin typeface="+mn-lt"/>
                      </a:endParaRPr>
                    </a:p>
                  </a:txBody>
                  <a:tcPr/>
                </a:tc>
                <a:tc>
                  <a:txBody>
                    <a:bodyPr/>
                    <a:lstStyle/>
                    <a:p>
                      <a:r>
                        <a:rPr lang="en-ZA" sz="1400" dirty="0"/>
                        <a:t>0</a:t>
                      </a:r>
                      <a:endParaRPr lang="en-ZA" sz="1400" dirty="0">
                        <a:latin typeface="+mn-lt"/>
                      </a:endParaRPr>
                    </a:p>
                  </a:txBody>
                  <a:tcPr/>
                </a:tc>
                <a:tc>
                  <a:txBody>
                    <a:bodyPr/>
                    <a:lstStyle/>
                    <a:p>
                      <a:r>
                        <a:rPr lang="en-US" sz="1400" dirty="0">
                          <a:solidFill>
                            <a:schemeClr val="tx1"/>
                          </a:solidFill>
                        </a:rPr>
                        <a:t>NA</a:t>
                      </a:r>
                      <a:endParaRPr lang="en-ZA" sz="1400" dirty="0">
                        <a:solidFill>
                          <a:schemeClr val="tx1"/>
                        </a:solidFill>
                        <a:latin typeface="+mn-lt"/>
                      </a:endParaRPr>
                    </a:p>
                  </a:txBody>
                  <a:tcPr/>
                </a:tc>
                <a:extLst>
                  <a:ext uri="{0D108BD9-81ED-4DB2-BD59-A6C34878D82A}">
                    <a16:rowId xmlns:a16="http://schemas.microsoft.com/office/drawing/2014/main" xmlns="" val="3121033054"/>
                  </a:ext>
                </a:extLst>
              </a:tr>
              <a:tr h="958692">
                <a:tc>
                  <a:txBody>
                    <a:bodyPr/>
                    <a:lstStyle/>
                    <a:p>
                      <a:r>
                        <a:rPr lang="en-ZA" sz="1400" dirty="0"/>
                        <a:t>NC</a:t>
                      </a:r>
                      <a:endParaRPr lang="en-ZA" sz="1400" dirty="0">
                        <a:latin typeface="+mn-lt"/>
                      </a:endParaRPr>
                    </a:p>
                  </a:txBody>
                  <a:tcPr/>
                </a:tc>
                <a:tc>
                  <a:txBody>
                    <a:bodyPr/>
                    <a:lstStyle/>
                    <a:p>
                      <a:r>
                        <a:rPr lang="en-ZA" sz="1400" dirty="0"/>
                        <a:t>4</a:t>
                      </a:r>
                      <a:endParaRPr lang="en-ZA" sz="1400" dirty="0">
                        <a:latin typeface="+mn-lt"/>
                      </a:endParaRPr>
                    </a:p>
                  </a:txBody>
                  <a:tcPr/>
                </a:tc>
                <a:tc>
                  <a:txBody>
                    <a:bodyPr/>
                    <a:lstStyle/>
                    <a:p>
                      <a:r>
                        <a:rPr lang="en-ZA" sz="1400" dirty="0"/>
                        <a:t>27 700</a:t>
                      </a:r>
                      <a:endParaRPr lang="en-ZA" sz="1400" dirty="0">
                        <a:latin typeface="+mn-lt"/>
                      </a:endParaRPr>
                    </a:p>
                  </a:txBody>
                  <a:tcPr/>
                </a:tc>
                <a:tc>
                  <a:txBody>
                    <a:bodyPr/>
                    <a:lstStyle/>
                    <a:p>
                      <a:r>
                        <a:rPr lang="en-ZA" sz="1400" dirty="0"/>
                        <a:t>2</a:t>
                      </a:r>
                      <a:endParaRPr lang="en-ZA" sz="1400" dirty="0">
                        <a:latin typeface="+mn-lt"/>
                      </a:endParaRPr>
                    </a:p>
                  </a:txBody>
                  <a:tcPr/>
                </a:tc>
                <a:tc>
                  <a:txBody>
                    <a:bodyPr/>
                    <a:lstStyle/>
                    <a:p>
                      <a:r>
                        <a:rPr lang="en-ZA" sz="1400" dirty="0"/>
                        <a:t>2 (Kamiesberg &amp; Khai-Ma)</a:t>
                      </a:r>
                      <a:endParaRPr lang="en-ZA" sz="1400" dirty="0">
                        <a:latin typeface="+mn-lt"/>
                      </a:endParaRPr>
                    </a:p>
                  </a:txBody>
                  <a:tcPr/>
                </a:tc>
                <a:tc>
                  <a:txBody>
                    <a:bodyPr/>
                    <a:lstStyle/>
                    <a:p>
                      <a:r>
                        <a:rPr lang="en-ZA" sz="1400" b="1" dirty="0">
                          <a:solidFill>
                            <a:schemeClr val="tx1"/>
                          </a:solidFill>
                        </a:rPr>
                        <a:t>Kamiesberg: </a:t>
                      </a:r>
                      <a:r>
                        <a:rPr lang="en-ZA" sz="1400" dirty="0">
                          <a:solidFill>
                            <a:schemeClr val="tx1"/>
                          </a:solidFill>
                        </a:rPr>
                        <a:t>Project was not registered because site was owned by school and not approved by COGTA. Funds were returned. </a:t>
                      </a:r>
                      <a:r>
                        <a:rPr lang="en-ZA" sz="1400" b="1" dirty="0">
                          <a:solidFill>
                            <a:schemeClr val="tx1"/>
                          </a:solidFill>
                        </a:rPr>
                        <a:t>Municipality was reallocated 2 years later and completed.  </a:t>
                      </a:r>
                    </a:p>
                    <a:p>
                      <a:r>
                        <a:rPr lang="en-ZA" sz="1400" b="1" dirty="0">
                          <a:solidFill>
                            <a:schemeClr val="tx1"/>
                          </a:solidFill>
                        </a:rPr>
                        <a:t>Khai-Ma:</a:t>
                      </a:r>
                      <a:r>
                        <a:rPr lang="en-ZA" sz="1400" dirty="0">
                          <a:solidFill>
                            <a:schemeClr val="tx1"/>
                          </a:solidFill>
                        </a:rPr>
                        <a:t> divided the allocation meant for 1 into 3 projects resulting in significant shortfalls in all 3 and were left incomplete, in fact is a worst and unusable state. </a:t>
                      </a:r>
                      <a:endParaRPr lang="en-ZA" sz="1400" dirty="0">
                        <a:solidFill>
                          <a:schemeClr val="tx1"/>
                        </a:solidFill>
                        <a:latin typeface="+mn-lt"/>
                      </a:endParaRPr>
                    </a:p>
                  </a:txBody>
                  <a:tcPr/>
                </a:tc>
                <a:extLst>
                  <a:ext uri="{0D108BD9-81ED-4DB2-BD59-A6C34878D82A}">
                    <a16:rowId xmlns:a16="http://schemas.microsoft.com/office/drawing/2014/main" xmlns="" val="1584131398"/>
                  </a:ext>
                </a:extLst>
              </a:tr>
              <a:tr h="473548">
                <a:tc>
                  <a:txBody>
                    <a:bodyPr/>
                    <a:lstStyle/>
                    <a:p>
                      <a:r>
                        <a:rPr lang="en-ZA" sz="1400" dirty="0"/>
                        <a:t>NW </a:t>
                      </a:r>
                      <a:endParaRPr lang="en-ZA" sz="1400" dirty="0">
                        <a:latin typeface="+mn-lt"/>
                      </a:endParaRPr>
                    </a:p>
                  </a:txBody>
                  <a:tcPr/>
                </a:tc>
                <a:tc>
                  <a:txBody>
                    <a:bodyPr/>
                    <a:lstStyle/>
                    <a:p>
                      <a:r>
                        <a:rPr lang="en-ZA" sz="1400" dirty="0"/>
                        <a:t>4</a:t>
                      </a:r>
                      <a:endParaRPr lang="en-ZA" sz="1400" dirty="0">
                        <a:latin typeface="+mn-lt"/>
                      </a:endParaRPr>
                    </a:p>
                  </a:txBody>
                  <a:tcPr/>
                </a:tc>
                <a:tc>
                  <a:txBody>
                    <a:bodyPr/>
                    <a:lstStyle/>
                    <a:p>
                      <a:r>
                        <a:rPr lang="en-ZA" sz="1400" dirty="0"/>
                        <a:t>43 500</a:t>
                      </a:r>
                      <a:endParaRPr lang="en-ZA" sz="1400" dirty="0">
                        <a:latin typeface="+mn-lt"/>
                      </a:endParaRPr>
                    </a:p>
                  </a:txBody>
                  <a:tcPr/>
                </a:tc>
                <a:tc>
                  <a:txBody>
                    <a:bodyPr/>
                    <a:lstStyle/>
                    <a:p>
                      <a:r>
                        <a:rPr lang="en-ZA" sz="1400" dirty="0"/>
                        <a:t>4</a:t>
                      </a:r>
                      <a:endParaRPr lang="en-ZA" sz="1400" dirty="0">
                        <a:latin typeface="+mn-lt"/>
                      </a:endParaRPr>
                    </a:p>
                  </a:txBody>
                  <a:tcPr/>
                </a:tc>
                <a:tc>
                  <a:txBody>
                    <a:bodyPr/>
                    <a:lstStyle/>
                    <a:p>
                      <a:r>
                        <a:rPr lang="en-GB" sz="1400" dirty="0"/>
                        <a:t>0</a:t>
                      </a:r>
                      <a:endParaRPr lang="en-ZA" sz="1400" dirty="0">
                        <a:latin typeface="+mn-lt"/>
                      </a:endParaRPr>
                    </a:p>
                  </a:txBody>
                  <a:tcPr/>
                </a:tc>
                <a:tc>
                  <a:txBody>
                    <a:bodyPr/>
                    <a:lstStyle/>
                    <a:p>
                      <a:r>
                        <a:rPr lang="en-ZA" sz="1400" dirty="0">
                          <a:solidFill>
                            <a:schemeClr val="tx1"/>
                          </a:solidFill>
                        </a:rPr>
                        <a:t>NA</a:t>
                      </a:r>
                      <a:endParaRPr lang="en-ZA" sz="1400" dirty="0">
                        <a:solidFill>
                          <a:schemeClr val="tx1"/>
                        </a:solidFill>
                        <a:latin typeface="+mn-lt"/>
                      </a:endParaRPr>
                    </a:p>
                  </a:txBody>
                  <a:tcPr/>
                </a:tc>
                <a:extLst>
                  <a:ext uri="{0D108BD9-81ED-4DB2-BD59-A6C34878D82A}">
                    <a16:rowId xmlns:a16="http://schemas.microsoft.com/office/drawing/2014/main" xmlns="" val="3902301496"/>
                  </a:ext>
                </a:extLst>
              </a:tr>
              <a:tr h="473548">
                <a:tc>
                  <a:txBody>
                    <a:bodyPr/>
                    <a:lstStyle/>
                    <a:p>
                      <a:r>
                        <a:rPr lang="en-ZA" sz="1400" dirty="0"/>
                        <a:t>WC</a:t>
                      </a:r>
                      <a:endParaRPr lang="en-ZA" sz="1400" dirty="0">
                        <a:latin typeface="+mn-lt"/>
                      </a:endParaRPr>
                    </a:p>
                  </a:txBody>
                  <a:tcPr/>
                </a:tc>
                <a:tc>
                  <a:txBody>
                    <a:bodyPr/>
                    <a:lstStyle/>
                    <a:p>
                      <a:r>
                        <a:rPr lang="en-ZA" sz="1400" dirty="0"/>
                        <a:t>3</a:t>
                      </a:r>
                      <a:endParaRPr lang="en-ZA" sz="1400" dirty="0">
                        <a:latin typeface="+mn-lt"/>
                      </a:endParaRPr>
                    </a:p>
                  </a:txBody>
                  <a:tcPr/>
                </a:tc>
                <a:tc>
                  <a:txBody>
                    <a:bodyPr/>
                    <a:lstStyle/>
                    <a:p>
                      <a:r>
                        <a:rPr lang="en-ZA" sz="1400" dirty="0"/>
                        <a:t>27 </a:t>
                      </a:r>
                      <a:endParaRPr lang="en-ZA" sz="1400" dirty="0">
                        <a:latin typeface="+mn-lt"/>
                      </a:endParaRPr>
                    </a:p>
                  </a:txBody>
                  <a:tcPr/>
                </a:tc>
                <a:tc>
                  <a:txBody>
                    <a:bodyPr/>
                    <a:lstStyle/>
                    <a:p>
                      <a:r>
                        <a:rPr lang="en-ZA" sz="1400" dirty="0"/>
                        <a:t>3</a:t>
                      </a:r>
                      <a:endParaRPr lang="en-ZA" sz="1400" dirty="0">
                        <a:latin typeface="+mn-lt"/>
                      </a:endParaRPr>
                    </a:p>
                  </a:txBody>
                  <a:tcPr/>
                </a:tc>
                <a:tc>
                  <a:txBody>
                    <a:bodyPr/>
                    <a:lstStyle/>
                    <a:p>
                      <a:r>
                        <a:rPr lang="en-GB" sz="1400" dirty="0"/>
                        <a:t>0</a:t>
                      </a:r>
                      <a:endParaRPr lang="en-ZA" sz="1400" dirty="0">
                        <a:latin typeface="+mn-lt"/>
                      </a:endParaRPr>
                    </a:p>
                  </a:txBody>
                  <a:tcPr/>
                </a:tc>
                <a:tc>
                  <a:txBody>
                    <a:bodyPr/>
                    <a:lstStyle/>
                    <a:p>
                      <a:r>
                        <a:rPr lang="en-ZA" sz="1400" dirty="0"/>
                        <a:t>NA</a:t>
                      </a:r>
                      <a:endParaRPr lang="en-ZA" sz="1400" dirty="0">
                        <a:latin typeface="+mn-lt"/>
                      </a:endParaRPr>
                    </a:p>
                  </a:txBody>
                  <a:tcPr/>
                </a:tc>
                <a:extLst>
                  <a:ext uri="{0D108BD9-81ED-4DB2-BD59-A6C34878D82A}">
                    <a16:rowId xmlns:a16="http://schemas.microsoft.com/office/drawing/2014/main" xmlns="" val="3007784664"/>
                  </a:ext>
                </a:extLst>
              </a:tr>
            </a:tbl>
          </a:graphicData>
        </a:graphic>
      </p:graphicFrame>
    </p:spTree>
    <p:extLst>
      <p:ext uri="{BB962C8B-B14F-4D97-AF65-F5344CB8AC3E}">
        <p14:creationId xmlns:p14="http://schemas.microsoft.com/office/powerpoint/2010/main" xmlns="" val="399246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499458"/>
          </a:xfrm>
        </p:spPr>
        <p:txBody>
          <a:bodyPr>
            <a:normAutofit/>
          </a:bodyPr>
          <a:lstStyle/>
          <a:p>
            <a:r>
              <a:rPr lang="en-US" sz="2000" dirty="0"/>
              <a:t>2016/2017 FINANCIAL YEAR </a:t>
            </a:r>
          </a:p>
        </p:txBody>
      </p:sp>
      <p:sp>
        <p:nvSpPr>
          <p:cNvPr id="5" name="TextBox 4"/>
          <p:cNvSpPr txBox="1"/>
          <p:nvPr/>
        </p:nvSpPr>
        <p:spPr>
          <a:xfrm>
            <a:off x="10052510" y="6134552"/>
            <a:ext cx="284052"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4</a:t>
            </a:r>
          </a:p>
        </p:txBody>
      </p:sp>
      <p:graphicFrame>
        <p:nvGraphicFramePr>
          <p:cNvPr id="8" name="Table 7">
            <a:extLst>
              <a:ext uri="{FF2B5EF4-FFF2-40B4-BE49-F238E27FC236}">
                <a16:creationId xmlns:a16="http://schemas.microsoft.com/office/drawing/2014/main" xmlns="" id="{0DC66477-5E87-48CA-9054-E6FEF44DE873}"/>
              </a:ext>
            </a:extLst>
          </p:cNvPr>
          <p:cNvGraphicFramePr>
            <a:graphicFrameLocks noGrp="1"/>
          </p:cNvGraphicFramePr>
          <p:nvPr>
            <p:extLst>
              <p:ext uri="{D42A27DB-BD31-4B8C-83A1-F6EECF244321}">
                <p14:modId xmlns:p14="http://schemas.microsoft.com/office/powerpoint/2010/main" xmlns="" val="3829742524"/>
              </p:ext>
            </p:extLst>
          </p:nvPr>
        </p:nvGraphicFramePr>
        <p:xfrm>
          <a:off x="151075" y="415671"/>
          <a:ext cx="11107972" cy="5244939"/>
        </p:xfrm>
        <a:graphic>
          <a:graphicData uri="http://schemas.openxmlformats.org/drawingml/2006/table">
            <a:tbl>
              <a:tblPr/>
              <a:tblGrid>
                <a:gridCol w="1289405">
                  <a:extLst>
                    <a:ext uri="{9D8B030D-6E8A-4147-A177-3AD203B41FA5}">
                      <a16:colId xmlns:a16="http://schemas.microsoft.com/office/drawing/2014/main" xmlns="" val="3735198608"/>
                    </a:ext>
                  </a:extLst>
                </a:gridCol>
                <a:gridCol w="2031731">
                  <a:extLst>
                    <a:ext uri="{9D8B030D-6E8A-4147-A177-3AD203B41FA5}">
                      <a16:colId xmlns:a16="http://schemas.microsoft.com/office/drawing/2014/main" xmlns="" val="1849450238"/>
                    </a:ext>
                  </a:extLst>
                </a:gridCol>
                <a:gridCol w="1358073">
                  <a:extLst>
                    <a:ext uri="{9D8B030D-6E8A-4147-A177-3AD203B41FA5}">
                      <a16:colId xmlns:a16="http://schemas.microsoft.com/office/drawing/2014/main" xmlns="" val="811598858"/>
                    </a:ext>
                  </a:extLst>
                </a:gridCol>
                <a:gridCol w="3153402">
                  <a:extLst>
                    <a:ext uri="{9D8B030D-6E8A-4147-A177-3AD203B41FA5}">
                      <a16:colId xmlns:a16="http://schemas.microsoft.com/office/drawing/2014/main" xmlns="" val="491684598"/>
                    </a:ext>
                  </a:extLst>
                </a:gridCol>
                <a:gridCol w="1854022">
                  <a:extLst>
                    <a:ext uri="{9D8B030D-6E8A-4147-A177-3AD203B41FA5}">
                      <a16:colId xmlns:a16="http://schemas.microsoft.com/office/drawing/2014/main" xmlns="" val="3760478544"/>
                    </a:ext>
                  </a:extLst>
                </a:gridCol>
                <a:gridCol w="1421339">
                  <a:extLst>
                    <a:ext uri="{9D8B030D-6E8A-4147-A177-3AD203B41FA5}">
                      <a16:colId xmlns:a16="http://schemas.microsoft.com/office/drawing/2014/main" xmlns="" val="3537905420"/>
                    </a:ext>
                  </a:extLst>
                </a:gridCol>
              </a:tblGrid>
              <a:tr h="323992">
                <a:tc>
                  <a:txBody>
                    <a:bodyPr/>
                    <a:lstStyle/>
                    <a:p>
                      <a:pPr algn="ctr" fontAlgn="t"/>
                      <a:r>
                        <a:rPr lang="en-ZA" sz="1100" b="1" i="0" u="none" strike="noStrike" dirty="0">
                          <a:solidFill>
                            <a:srgbClr val="000000"/>
                          </a:solidFill>
                          <a:effectLst/>
                          <a:latin typeface="Calibri" panose="020F0502020204030204" pitchFamily="34" charset="0"/>
                        </a:rPr>
                        <a:t>MUNICIPALITY </a:t>
                      </a:r>
                      <a:r>
                        <a:rPr lang="en-ZA" sz="1100" b="1" i="0" u="none" strike="noStrike" cap="none" dirty="0">
                          <a:solidFill>
                            <a:srgbClr val="000000"/>
                          </a:solidFill>
                          <a:effectLst/>
                          <a:latin typeface="Calibri" panose="020F0502020204030204" pitchFamily="34" charset="0"/>
                          <a:ea typeface="+mn-ea"/>
                          <a:cs typeface="+mn-cs"/>
                          <a:sym typeface="Arial"/>
                        </a:rPr>
                        <a:t>CODE</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ZA" sz="1100" b="1" i="0" u="none" strike="noStrike" dirty="0">
                          <a:solidFill>
                            <a:srgbClr val="000000"/>
                          </a:solidFill>
                          <a:effectLst/>
                          <a:latin typeface="Calibri" panose="020F0502020204030204" pitchFamily="34" charset="0"/>
                        </a:rPr>
                        <a:t>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ZA" sz="1100" b="1" i="0" u="none" strike="noStrike" dirty="0">
                          <a:solidFill>
                            <a:srgbClr val="000000"/>
                          </a:solidFill>
                          <a:effectLst/>
                          <a:latin typeface="Calibri" panose="020F0502020204030204" pitchFamily="34" charset="0"/>
                        </a:rPr>
                        <a:t>DISTRICT </a:t>
                      </a:r>
                    </a:p>
                    <a:p>
                      <a:pPr algn="ctr" fontAlgn="t"/>
                      <a:r>
                        <a:rPr lang="en-ZA" sz="1100" b="1" i="0" u="none" strike="noStrike" dirty="0">
                          <a:solidFill>
                            <a:srgbClr val="000000"/>
                          </a:solidFill>
                          <a:effectLst/>
                          <a:latin typeface="Calibri" panose="020F0502020204030204" pitchFamily="34" charset="0"/>
                        </a:rPr>
                        <a:t>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ZA" sz="1100" b="1" i="0" u="none" strike="noStrike" dirty="0">
                          <a:solidFill>
                            <a:srgbClr val="000000"/>
                          </a:solidFill>
                          <a:effectLst/>
                          <a:latin typeface="Calibri" panose="020F0502020204030204" pitchFamily="34" charset="0"/>
                        </a:rPr>
                        <a:t>PROJECT NAME</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ZA" sz="1100" b="1" i="0" u="none" strike="noStrike" dirty="0">
                          <a:solidFill>
                            <a:srgbClr val="000000"/>
                          </a:solidFill>
                          <a:effectLst/>
                          <a:latin typeface="Calibri" panose="020F0502020204030204" pitchFamily="34" charset="0"/>
                        </a:rPr>
                        <a:t>BUDGET ALLOCATED</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ZA" sz="1100" b="1" i="0" u="none" strike="noStrike" dirty="0">
                          <a:solidFill>
                            <a:srgbClr val="000000"/>
                          </a:solidFill>
                          <a:effectLst/>
                          <a:latin typeface="Calibri" panose="020F0502020204030204" pitchFamily="34" charset="0"/>
                        </a:rPr>
                        <a:t>STATUS</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68187000"/>
                  </a:ext>
                </a:extLst>
              </a:tr>
              <a:tr h="284779">
                <a:tc>
                  <a:txBody>
                    <a:bodyPr/>
                    <a:lstStyle/>
                    <a:p>
                      <a:pPr algn="l" fontAlgn="t"/>
                      <a:r>
                        <a:rPr lang="en-ZA" sz="1100" b="0" i="0" u="none" strike="noStrike" dirty="0">
                          <a:solidFill>
                            <a:srgbClr val="000000"/>
                          </a:solidFill>
                          <a:effectLst/>
                          <a:latin typeface="+mn-lt"/>
                        </a:rPr>
                        <a:t>EC104</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Makana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Sarah Baartman</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Joza indoor facility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R13 000 000,00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80159904"/>
                  </a:ext>
                </a:extLst>
              </a:tr>
              <a:tr h="284779">
                <a:tc>
                  <a:txBody>
                    <a:bodyPr/>
                    <a:lstStyle/>
                    <a:p>
                      <a:pPr algn="l" fontAlgn="t"/>
                      <a:r>
                        <a:rPr lang="en-ZA" sz="1100" b="0" i="0" u="none" strike="noStrike" dirty="0">
                          <a:solidFill>
                            <a:schemeClr val="tx1"/>
                          </a:solidFill>
                          <a:effectLst/>
                          <a:latin typeface="+mn-lt"/>
                        </a:rPr>
                        <a:t>EC137</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Engcobo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chemeClr val="tx1"/>
                          </a:solidFill>
                          <a:effectLst/>
                          <a:highlight>
                            <a:srgbClr val="FF0000"/>
                          </a:highlight>
                          <a:latin typeface="+mn-lt"/>
                        </a:rPr>
                        <a:t>Chris Hani</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highlight>
                            <a:srgbClr val="FF0000"/>
                          </a:highlight>
                          <a:latin typeface="+mn-lt"/>
                        </a:rPr>
                        <a:t>Upgrading of Ngcobo sport field </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chemeClr val="tx1"/>
                          </a:solidFill>
                          <a:effectLst/>
                          <a:highlight>
                            <a:srgbClr val="FF0000"/>
                          </a:highlight>
                          <a:latin typeface="+mn-lt"/>
                        </a:rPr>
                        <a:t>R13 661 000,00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baseline="0" dirty="0">
                          <a:solidFill>
                            <a:schemeClr val="tx1"/>
                          </a:solidFill>
                          <a:effectLst/>
                          <a:highlight>
                            <a:srgbClr val="FF0000"/>
                          </a:highlight>
                          <a:latin typeface="+mn-lt"/>
                        </a:rPr>
                        <a:t>Stopped at </a:t>
                      </a:r>
                      <a:r>
                        <a:rPr lang="en-GB" sz="1100" b="0" i="0" u="none" strike="noStrike" baseline="0" dirty="0">
                          <a:solidFill>
                            <a:schemeClr val="tx1"/>
                          </a:solidFill>
                          <a:effectLst/>
                          <a:highlight>
                            <a:srgbClr val="FF0000"/>
                          </a:highlight>
                          <a:latin typeface="+mn-lt"/>
                        </a:rPr>
                        <a:t>60</a:t>
                      </a:r>
                      <a:r>
                        <a:rPr lang="en-GB" sz="1100" b="0" i="0" u="none" strike="noStrike" dirty="0">
                          <a:solidFill>
                            <a:schemeClr val="tx1"/>
                          </a:solidFill>
                          <a:effectLst/>
                          <a:highlight>
                            <a:srgbClr val="FF0000"/>
                          </a:highlight>
                          <a:latin typeface="+mn-lt"/>
                        </a:rPr>
                        <a:t>%</a:t>
                      </a:r>
                      <a:endParaRPr lang="en-ZA" sz="1100" b="0" i="0" u="none" strike="noStrike" dirty="0">
                        <a:solidFill>
                          <a:schemeClr val="tx1"/>
                        </a:solidFill>
                        <a:effectLst/>
                        <a:highlight>
                          <a:srgbClr val="FF0000"/>
                        </a:highlight>
                        <a:latin typeface="+mn-lt"/>
                      </a:endParaRPr>
                    </a:p>
                    <a:p>
                      <a:pPr algn="r" fontAlgn="ctr"/>
                      <a:r>
                        <a:rPr lang="en-ZA" sz="1100" b="0" i="0" u="none" strike="noStrike" dirty="0">
                          <a:solidFill>
                            <a:schemeClr val="tx1"/>
                          </a:solidFill>
                          <a:effectLst/>
                          <a:highlight>
                            <a:srgbClr val="FF0000"/>
                          </a:highlight>
                          <a:latin typeface="+mn-lt"/>
                        </a:rPr>
                        <a:t> </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1162699"/>
                  </a:ext>
                </a:extLst>
              </a:tr>
              <a:tr h="352623">
                <a:tc>
                  <a:txBody>
                    <a:bodyPr/>
                    <a:lstStyle/>
                    <a:p>
                      <a:pPr algn="l" fontAlgn="t"/>
                      <a:r>
                        <a:rPr lang="en-ZA" sz="1100" b="0" i="0" u="none" strike="noStrike" dirty="0">
                          <a:solidFill>
                            <a:srgbClr val="000000"/>
                          </a:solidFill>
                          <a:effectLst/>
                          <a:latin typeface="+mn-lt"/>
                        </a:rPr>
                        <a:t>EC157</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 King Sabata Dalindyebo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O.R Tambo</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Upgrading of Ngangelizwe sportfield</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R10 000 000,00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23991926"/>
                  </a:ext>
                </a:extLst>
              </a:tr>
              <a:tr h="323992">
                <a:tc>
                  <a:txBody>
                    <a:bodyPr/>
                    <a:lstStyle/>
                    <a:p>
                      <a:pPr algn="l" fontAlgn="t"/>
                      <a:r>
                        <a:rPr lang="en-ZA" sz="1100" b="0" i="0" u="none" strike="noStrike" dirty="0">
                          <a:solidFill>
                            <a:srgbClr val="000000"/>
                          </a:solidFill>
                          <a:effectLst/>
                          <a:latin typeface="+mn-lt"/>
                        </a:rPr>
                        <a:t>EC444</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Ntabankulu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Alfred Nzo</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Ntabankulu Sport ground</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R10 000 000,00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5935910"/>
                  </a:ext>
                </a:extLst>
              </a:tr>
              <a:tr h="352623">
                <a:tc>
                  <a:txBody>
                    <a:bodyPr/>
                    <a:lstStyle/>
                    <a:p>
                      <a:pPr algn="l" fontAlgn="t"/>
                      <a:r>
                        <a:rPr lang="en-ZA" sz="1100" b="0" i="0" u="none" strike="noStrike" dirty="0">
                          <a:solidFill>
                            <a:srgbClr val="000000"/>
                          </a:solidFill>
                          <a:effectLst/>
                          <a:latin typeface="+mn-lt"/>
                        </a:rPr>
                        <a:t>FS163</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Mohokare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Xhariep</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Zastron/Itumeleng: Upgrading of Sports facility Zastron/Itumeleng </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R10 000 000,00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2747445"/>
                  </a:ext>
                </a:extLst>
              </a:tr>
              <a:tr h="442157">
                <a:tc>
                  <a:txBody>
                    <a:bodyPr/>
                    <a:lstStyle/>
                    <a:p>
                      <a:pPr algn="l" fontAlgn="t"/>
                      <a:r>
                        <a:rPr lang="en-ZA" sz="1100" b="0" i="0" u="none" strike="noStrike" dirty="0">
                          <a:solidFill>
                            <a:srgbClr val="000000"/>
                          </a:solidFill>
                          <a:effectLst/>
                          <a:latin typeface="+mn-lt"/>
                        </a:rPr>
                        <a:t>FS182</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00FF00"/>
                          </a:highlight>
                          <a:latin typeface="+mn-lt"/>
                        </a:rPr>
                        <a:t>Tokologo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00FF00"/>
                          </a:highlight>
                          <a:latin typeface="+mn-lt"/>
                        </a:rPr>
                        <a:t>Lejweleputswa</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00FF00"/>
                          </a:highlight>
                          <a:latin typeface="+mn-lt"/>
                        </a:rPr>
                        <a:t>Upgrading  of Tshwaraganang community stadium</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00FF00"/>
                          </a:highlight>
                          <a:latin typeface="+mn-lt"/>
                        </a:rPr>
                        <a:t>R10 000 000,00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highlight>
                            <a:srgbClr val="00FF00"/>
                          </a:highlight>
                          <a:latin typeface="+mn-lt"/>
                        </a:rPr>
                        <a:t>Complete</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62628209"/>
                  </a:ext>
                </a:extLst>
              </a:tr>
              <a:tr h="425364">
                <a:tc>
                  <a:txBody>
                    <a:bodyPr/>
                    <a:lstStyle/>
                    <a:p>
                      <a:pPr algn="l" fontAlgn="t"/>
                      <a:r>
                        <a:rPr lang="en-ZA" sz="1100" b="0" i="0" u="none" strike="noStrike" dirty="0">
                          <a:solidFill>
                            <a:srgbClr val="000000"/>
                          </a:solidFill>
                          <a:effectLst/>
                          <a:latin typeface="+mn-lt"/>
                        </a:rPr>
                        <a:t>GT485</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Randfontein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West Rand</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Badirile Sport ground within Rand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R10 000 000,00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 </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3704186"/>
                  </a:ext>
                </a:extLst>
              </a:tr>
              <a:tr h="323992">
                <a:tc>
                  <a:txBody>
                    <a:bodyPr/>
                    <a:lstStyle/>
                    <a:p>
                      <a:pPr algn="l" fontAlgn="t"/>
                      <a:r>
                        <a:rPr lang="en-ZA" sz="1100" b="0" i="0" u="none" strike="noStrike" dirty="0">
                          <a:solidFill>
                            <a:srgbClr val="000000"/>
                          </a:solidFill>
                          <a:effectLst/>
                          <a:latin typeface="+mn-lt"/>
                        </a:rPr>
                        <a:t>KZN227</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Richmond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uMgungundlovu </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Richmond indoor sport ground</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R15 000 000,00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89728842"/>
                  </a:ext>
                </a:extLst>
              </a:tr>
              <a:tr h="323992">
                <a:tc>
                  <a:txBody>
                    <a:bodyPr/>
                    <a:lstStyle/>
                    <a:p>
                      <a:pPr algn="l" fontAlgn="t"/>
                      <a:r>
                        <a:rPr lang="en-ZA" sz="1100" b="0" i="0" u="none" strike="noStrike" dirty="0">
                          <a:solidFill>
                            <a:srgbClr val="000000"/>
                          </a:solidFill>
                          <a:effectLst/>
                          <a:latin typeface="+mn-lt"/>
                        </a:rPr>
                        <a:t>KZN262</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Phongola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Zululand </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Phongola Sport Field </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R15 000 000,00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80474417"/>
                  </a:ext>
                </a:extLst>
              </a:tr>
              <a:tr h="323992">
                <a:tc>
                  <a:txBody>
                    <a:bodyPr/>
                    <a:lstStyle/>
                    <a:p>
                      <a:pPr algn="l" fontAlgn="t"/>
                      <a:r>
                        <a:rPr lang="en-ZA" sz="1100" b="0" i="0" u="none" strike="noStrike" dirty="0">
                          <a:solidFill>
                            <a:srgbClr val="000000"/>
                          </a:solidFill>
                          <a:effectLst/>
                          <a:latin typeface="+mn-lt"/>
                        </a:rPr>
                        <a:t>KZN433</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Greater Kokstad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Sisonke</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Kokstad Sports Field</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highlight>
                            <a:srgbClr val="FF0000"/>
                          </a:highlight>
                          <a:latin typeface="+mn-lt"/>
                        </a:rPr>
                        <a:t>R15 000 000,00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FF0000"/>
                          </a:highlight>
                          <a:latin typeface="+mn-lt"/>
                        </a:rPr>
                        <a:t>95% completion</a:t>
                      </a:r>
                      <a:endParaRPr lang="en-ZA" sz="1100" b="0" i="0" u="none" strike="noStrike" dirty="0">
                        <a:solidFill>
                          <a:srgbClr val="000000"/>
                        </a:solidFill>
                        <a:effectLst/>
                        <a:highlight>
                          <a:srgbClr val="FF0000"/>
                        </a:highlight>
                        <a:latin typeface="+mn-lt"/>
                      </a:endParaRP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01793663"/>
                  </a:ext>
                </a:extLst>
              </a:tr>
              <a:tr h="352623">
                <a:tc>
                  <a:txBody>
                    <a:bodyPr/>
                    <a:lstStyle/>
                    <a:p>
                      <a:pPr algn="l" fontAlgn="t"/>
                      <a:r>
                        <a:rPr lang="en-ZA" sz="1100" b="0" i="0" u="none" strike="noStrike" dirty="0">
                          <a:solidFill>
                            <a:srgbClr val="000000"/>
                          </a:solidFill>
                          <a:effectLst/>
                          <a:latin typeface="+mn-lt"/>
                        </a:rPr>
                        <a:t>LIM331</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Greater Giyani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Mopani </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3 sites within Greater Giyani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R15 000 000,00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90199456"/>
                  </a:ext>
                </a:extLst>
              </a:tr>
              <a:tr h="352623">
                <a:tc>
                  <a:txBody>
                    <a:bodyPr/>
                    <a:lstStyle/>
                    <a:p>
                      <a:pPr algn="l" fontAlgn="t"/>
                      <a:r>
                        <a:rPr lang="en-ZA" sz="1100" b="0" i="0" u="none" strike="noStrike" dirty="0">
                          <a:solidFill>
                            <a:srgbClr val="000000"/>
                          </a:solidFill>
                          <a:effectLst/>
                          <a:latin typeface="+mn-lt"/>
                        </a:rPr>
                        <a:t>LIM335</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Maruleng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Mopani </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 Construction of a multi purpose facility in Finale Balloon Village</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R4 000 000,00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28203582"/>
                  </a:ext>
                </a:extLst>
              </a:tr>
              <a:tr h="352623">
                <a:tc>
                  <a:txBody>
                    <a:bodyPr/>
                    <a:lstStyle/>
                    <a:p>
                      <a:pPr algn="l" fontAlgn="t"/>
                      <a:r>
                        <a:rPr lang="en-ZA" sz="1100" b="0" i="0" u="none" strike="noStrike" dirty="0">
                          <a:solidFill>
                            <a:srgbClr val="000000"/>
                          </a:solidFill>
                          <a:effectLst/>
                          <a:latin typeface="+mn-lt"/>
                        </a:rPr>
                        <a:t>LIM353</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Molemole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Sekhukhune</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a multi purpose sport facility in Ramokgopa </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R9 000 000,00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14081842"/>
                  </a:ext>
                </a:extLst>
              </a:tr>
              <a:tr h="302668">
                <a:tc>
                  <a:txBody>
                    <a:bodyPr/>
                    <a:lstStyle/>
                    <a:p>
                      <a:pPr algn="l" fontAlgn="t"/>
                      <a:r>
                        <a:rPr lang="en-ZA" sz="1100" b="0" i="0" u="none" strike="noStrike" dirty="0">
                          <a:solidFill>
                            <a:srgbClr val="000000"/>
                          </a:solidFill>
                          <a:effectLst/>
                          <a:latin typeface="+mn-lt"/>
                        </a:rPr>
                        <a:t>LIM472</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Elias Motsoaledi Local Municipality</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Sekhukhune</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Elias Motsoaledi Local Municipality - Upgrading of Hlogotlou Stadium</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100" b="0" i="0" u="none" strike="noStrike" dirty="0">
                          <a:solidFill>
                            <a:srgbClr val="000000"/>
                          </a:solidFill>
                          <a:effectLst/>
                          <a:latin typeface="+mn-lt"/>
                        </a:rPr>
                        <a:t>R10 000 000,00</a:t>
                      </a:r>
                    </a:p>
                  </a:txBody>
                  <a:tcPr marL="4107" marR="4107" marT="41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4107" marR="4107" marT="4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08541859"/>
                  </a:ext>
                </a:extLst>
              </a:tr>
            </a:tbl>
          </a:graphicData>
        </a:graphic>
      </p:graphicFrame>
    </p:spTree>
    <p:extLst>
      <p:ext uri="{BB962C8B-B14F-4D97-AF65-F5344CB8AC3E}">
        <p14:creationId xmlns:p14="http://schemas.microsoft.com/office/powerpoint/2010/main" xmlns="" val="3979904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66" y="0"/>
            <a:ext cx="8229600" cy="711000"/>
          </a:xfrm>
        </p:spPr>
        <p:txBody>
          <a:bodyPr>
            <a:normAutofit/>
          </a:bodyPr>
          <a:lstStyle/>
          <a:p>
            <a:r>
              <a:rPr lang="en-US" sz="2000" dirty="0"/>
              <a:t>2016/2017 FINANCIAL YEAR …</a:t>
            </a:r>
          </a:p>
        </p:txBody>
      </p:sp>
      <p:sp>
        <p:nvSpPr>
          <p:cNvPr id="5" name="TextBox 4"/>
          <p:cNvSpPr txBox="1"/>
          <p:nvPr/>
        </p:nvSpPr>
        <p:spPr>
          <a:xfrm>
            <a:off x="10194536" y="6134553"/>
            <a:ext cx="284052" cy="307777"/>
          </a:xfrm>
          <a:prstGeom prst="rect">
            <a:avLst/>
          </a:prstGeom>
          <a:noFill/>
        </p:spPr>
        <p:txBody>
          <a:bodyPr wrap="none" rtlCol="0">
            <a:spAutoFit/>
          </a:bodyPr>
          <a:lstStyle/>
          <a:p>
            <a:pPr>
              <a:buClr>
                <a:srgbClr val="000000"/>
              </a:buClr>
            </a:pPr>
            <a:r>
              <a:rPr lang="en-US" sz="1400" kern="0" dirty="0">
                <a:solidFill>
                  <a:srgbClr val="000000"/>
                </a:solidFill>
                <a:latin typeface="Arial"/>
                <a:cs typeface="Arial"/>
                <a:sym typeface="Arial"/>
              </a:rPr>
              <a:t>5</a:t>
            </a:r>
          </a:p>
        </p:txBody>
      </p:sp>
      <p:graphicFrame>
        <p:nvGraphicFramePr>
          <p:cNvPr id="4" name="Table 3">
            <a:extLst>
              <a:ext uri="{FF2B5EF4-FFF2-40B4-BE49-F238E27FC236}">
                <a16:creationId xmlns:a16="http://schemas.microsoft.com/office/drawing/2014/main" xmlns="" id="{092607F2-1677-4955-ADE2-F7CC1DD1B387}"/>
              </a:ext>
            </a:extLst>
          </p:cNvPr>
          <p:cNvGraphicFramePr>
            <a:graphicFrameLocks noGrp="1"/>
          </p:cNvGraphicFramePr>
          <p:nvPr>
            <p:extLst>
              <p:ext uri="{D42A27DB-BD31-4B8C-83A1-F6EECF244321}">
                <p14:modId xmlns:p14="http://schemas.microsoft.com/office/powerpoint/2010/main" xmlns="" val="1364050793"/>
              </p:ext>
            </p:extLst>
          </p:nvPr>
        </p:nvGraphicFramePr>
        <p:xfrm>
          <a:off x="238539" y="404684"/>
          <a:ext cx="11465780" cy="5316851"/>
        </p:xfrm>
        <a:graphic>
          <a:graphicData uri="http://schemas.openxmlformats.org/drawingml/2006/table">
            <a:tbl>
              <a:tblPr/>
              <a:tblGrid>
                <a:gridCol w="859028">
                  <a:extLst>
                    <a:ext uri="{9D8B030D-6E8A-4147-A177-3AD203B41FA5}">
                      <a16:colId xmlns:a16="http://schemas.microsoft.com/office/drawing/2014/main" xmlns="" val="990077793"/>
                    </a:ext>
                  </a:extLst>
                </a:gridCol>
                <a:gridCol w="2462133">
                  <a:extLst>
                    <a:ext uri="{9D8B030D-6E8A-4147-A177-3AD203B41FA5}">
                      <a16:colId xmlns:a16="http://schemas.microsoft.com/office/drawing/2014/main" xmlns="" val="3481407462"/>
                    </a:ext>
                  </a:extLst>
                </a:gridCol>
                <a:gridCol w="2017715">
                  <a:extLst>
                    <a:ext uri="{9D8B030D-6E8A-4147-A177-3AD203B41FA5}">
                      <a16:colId xmlns:a16="http://schemas.microsoft.com/office/drawing/2014/main" xmlns="" val="2826714626"/>
                    </a:ext>
                  </a:extLst>
                </a:gridCol>
                <a:gridCol w="3686060">
                  <a:extLst>
                    <a:ext uri="{9D8B030D-6E8A-4147-A177-3AD203B41FA5}">
                      <a16:colId xmlns:a16="http://schemas.microsoft.com/office/drawing/2014/main" xmlns="" val="1615958108"/>
                    </a:ext>
                  </a:extLst>
                </a:gridCol>
                <a:gridCol w="1452105">
                  <a:extLst>
                    <a:ext uri="{9D8B030D-6E8A-4147-A177-3AD203B41FA5}">
                      <a16:colId xmlns:a16="http://schemas.microsoft.com/office/drawing/2014/main" xmlns="" val="3851104043"/>
                    </a:ext>
                  </a:extLst>
                </a:gridCol>
                <a:gridCol w="988739">
                  <a:extLst>
                    <a:ext uri="{9D8B030D-6E8A-4147-A177-3AD203B41FA5}">
                      <a16:colId xmlns:a16="http://schemas.microsoft.com/office/drawing/2014/main" xmlns="" val="1900539965"/>
                    </a:ext>
                  </a:extLst>
                </a:gridCol>
              </a:tblGrid>
              <a:tr h="320035">
                <a:tc>
                  <a:txBody>
                    <a:bodyPr/>
                    <a:lstStyle/>
                    <a:p>
                      <a:pPr algn="l" fontAlgn="t"/>
                      <a:r>
                        <a:rPr lang="en-ZA" sz="1100" b="0" i="0" u="none" strike="noStrike" dirty="0">
                          <a:solidFill>
                            <a:srgbClr val="000000"/>
                          </a:solidFill>
                          <a:effectLst/>
                          <a:latin typeface="+mn-lt"/>
                        </a:rPr>
                        <a:t>MP302</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Chief Albert Luthuli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Gert Sibande</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 Construction of the Silobela multi purpose facility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R7 232 000,00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68819016"/>
                  </a:ext>
                </a:extLst>
              </a:tr>
              <a:tr h="232230">
                <a:tc>
                  <a:txBody>
                    <a:bodyPr/>
                    <a:lstStyle/>
                    <a:p>
                      <a:pPr algn="l" fontAlgn="t"/>
                      <a:r>
                        <a:rPr lang="en-ZA" sz="1100" b="0" i="0" u="none" strike="noStrike" dirty="0">
                          <a:solidFill>
                            <a:srgbClr val="000000"/>
                          </a:solidFill>
                          <a:effectLst/>
                          <a:latin typeface="+mn-lt"/>
                        </a:rPr>
                        <a:t>MP305</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Lekwa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Gert Sibande</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Refurbishment of Sakhile ground</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R11 500 000,00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35335408"/>
                  </a:ext>
                </a:extLst>
              </a:tr>
              <a:tr h="320035">
                <a:tc>
                  <a:txBody>
                    <a:bodyPr/>
                    <a:lstStyle/>
                    <a:p>
                      <a:pPr algn="l" fontAlgn="t"/>
                      <a:r>
                        <a:rPr lang="en-ZA" sz="1100" b="0" i="0" u="none" strike="noStrike" dirty="0">
                          <a:solidFill>
                            <a:srgbClr val="000000"/>
                          </a:solidFill>
                          <a:effectLst/>
                          <a:latin typeface="+mn-lt"/>
                        </a:rPr>
                        <a:t>MP302</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Msukaligwa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Gert Sibande</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Refurbishment ofMpumalanga sport ground</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R10 128 000,00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14635530"/>
                  </a:ext>
                </a:extLst>
              </a:tr>
              <a:tr h="347071">
                <a:tc>
                  <a:txBody>
                    <a:bodyPr/>
                    <a:lstStyle/>
                    <a:p>
                      <a:pPr algn="l" fontAlgn="t"/>
                      <a:r>
                        <a:rPr lang="en-ZA" sz="1100" b="0" i="0" u="none" strike="noStrike" dirty="0">
                          <a:solidFill>
                            <a:srgbClr val="000000"/>
                          </a:solidFill>
                          <a:effectLst/>
                          <a:latin typeface="+mn-lt"/>
                        </a:rPr>
                        <a:t>MP311</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Victor Khanye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Nkangala </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Sport field within Dipaleseng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R6 600 000,00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96196373"/>
                  </a:ext>
                </a:extLst>
              </a:tr>
              <a:tr h="232230">
                <a:tc>
                  <a:txBody>
                    <a:bodyPr/>
                    <a:lstStyle/>
                    <a:p>
                      <a:pPr algn="l" fontAlgn="t"/>
                      <a:r>
                        <a:rPr lang="en-ZA" sz="1100" b="0" i="0" u="none" strike="noStrike" dirty="0">
                          <a:solidFill>
                            <a:srgbClr val="000000"/>
                          </a:solidFill>
                          <a:effectLst/>
                          <a:latin typeface="+mn-lt"/>
                        </a:rPr>
                        <a:t>MP312</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Emalahleni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Nkangala </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 Construction of multi-purpose sports field   </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R8 000 000,00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95670411"/>
                  </a:ext>
                </a:extLst>
              </a:tr>
              <a:tr h="320035">
                <a:tc>
                  <a:txBody>
                    <a:bodyPr/>
                    <a:lstStyle/>
                    <a:p>
                      <a:pPr algn="l" fontAlgn="t"/>
                      <a:r>
                        <a:rPr lang="en-ZA" sz="1100" b="0" i="0" u="none" strike="noStrike" dirty="0">
                          <a:solidFill>
                            <a:srgbClr val="000000"/>
                          </a:solidFill>
                          <a:effectLst/>
                          <a:latin typeface="+mn-lt"/>
                        </a:rPr>
                        <a:t>NC064</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FF00"/>
                          </a:highlight>
                          <a:latin typeface="+mn-lt"/>
                        </a:rPr>
                        <a:t>Kamiesberg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FF00"/>
                          </a:highlight>
                          <a:latin typeface="+mn-lt"/>
                        </a:rPr>
                        <a:t>Namakwa</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FF00"/>
                          </a:highlight>
                          <a:latin typeface="+mn-lt"/>
                        </a:rPr>
                        <a:t>Construction of Sports field</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FF00"/>
                          </a:highlight>
                          <a:latin typeface="+mn-lt"/>
                        </a:rPr>
                        <a:t>R1 200 000,00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highlight>
                            <a:srgbClr val="FFFF00"/>
                          </a:highlight>
                          <a:latin typeface="+mn-lt"/>
                        </a:rPr>
                        <a:t>Cancelled- Registration declined </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98500686"/>
                  </a:ext>
                </a:extLst>
              </a:tr>
              <a:tr h="320035">
                <a:tc>
                  <a:txBody>
                    <a:bodyPr/>
                    <a:lstStyle/>
                    <a:p>
                      <a:pPr algn="l" fontAlgn="t"/>
                      <a:r>
                        <a:rPr lang="en-ZA" sz="1100" b="0" i="0" u="none" strike="noStrike" dirty="0">
                          <a:solidFill>
                            <a:srgbClr val="000000"/>
                          </a:solidFill>
                          <a:effectLst/>
                          <a:latin typeface="+mn-lt"/>
                        </a:rPr>
                        <a:t>NC067</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Khai Ma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Namakwa</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highlight>
                            <a:srgbClr val="FF0000"/>
                          </a:highlight>
                          <a:latin typeface="+mn-lt"/>
                        </a:rPr>
                        <a:t>Construction of Pof</a:t>
                      </a:r>
                      <a:r>
                        <a:rPr lang="en-US" sz="1100" b="0" i="0" u="none" strike="noStrike" baseline="0" dirty="0">
                          <a:solidFill>
                            <a:srgbClr val="000000"/>
                          </a:solidFill>
                          <a:effectLst/>
                          <a:highlight>
                            <a:srgbClr val="FF0000"/>
                          </a:highlight>
                          <a:latin typeface="+mn-lt"/>
                        </a:rPr>
                        <a:t>fadder</a:t>
                      </a:r>
                      <a:r>
                        <a:rPr lang="en-US" sz="1100" b="0" i="0" u="none" strike="noStrike" dirty="0">
                          <a:solidFill>
                            <a:srgbClr val="000000"/>
                          </a:solidFill>
                          <a:effectLst/>
                          <a:highlight>
                            <a:srgbClr val="FF0000"/>
                          </a:highlight>
                          <a:latin typeface="+mn-lt"/>
                        </a:rPr>
                        <a:t> multi-purpose sport field</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highlight>
                            <a:srgbClr val="FF0000"/>
                          </a:highlight>
                          <a:latin typeface="+mn-lt"/>
                        </a:rPr>
                        <a:t>R8 000 000,00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highlight>
                            <a:srgbClr val="FF0000"/>
                          </a:highlight>
                          <a:latin typeface="+mn-lt"/>
                        </a:rPr>
                        <a:t> stopped </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56797729"/>
                  </a:ext>
                </a:extLst>
              </a:tr>
              <a:tr h="320035">
                <a:tc>
                  <a:txBody>
                    <a:bodyPr/>
                    <a:lstStyle/>
                    <a:p>
                      <a:pPr algn="l" fontAlgn="t"/>
                      <a:r>
                        <a:rPr lang="en-ZA" sz="1100" b="0" i="0" u="none" strike="noStrike" dirty="0">
                          <a:solidFill>
                            <a:srgbClr val="000000"/>
                          </a:solidFill>
                          <a:effectLst/>
                          <a:latin typeface="+mn-lt"/>
                        </a:rPr>
                        <a:t>NC072</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Umsobomvu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Pixley ka Seme</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Noupoort Community Indoor Gym</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R6 500 000,00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23804052"/>
                  </a:ext>
                </a:extLst>
              </a:tr>
              <a:tr h="320035">
                <a:tc>
                  <a:txBody>
                    <a:bodyPr/>
                    <a:lstStyle/>
                    <a:p>
                      <a:pPr algn="l" fontAlgn="t"/>
                      <a:r>
                        <a:rPr lang="en-ZA" sz="1100" b="0" i="0" u="none" strike="noStrike" dirty="0">
                          <a:solidFill>
                            <a:srgbClr val="000000"/>
                          </a:solidFill>
                          <a:effectLst/>
                          <a:latin typeface="+mn-lt"/>
                        </a:rPr>
                        <a:t>NC453</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Gamagara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Taolo Gatsewe</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Contruction of Kathu multi-purpose sport facility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R10 000</a:t>
                      </a:r>
                      <a:r>
                        <a:rPr lang="en-ZA" sz="1100" b="0" i="0" u="none" strike="noStrike" baseline="0" dirty="0">
                          <a:solidFill>
                            <a:srgbClr val="000000"/>
                          </a:solidFill>
                          <a:effectLst/>
                          <a:latin typeface="+mn-lt"/>
                        </a:rPr>
                        <a:t> </a:t>
                      </a:r>
                      <a:r>
                        <a:rPr lang="en-ZA" sz="1100" b="0" i="0" u="none" strike="noStrike" dirty="0">
                          <a:solidFill>
                            <a:srgbClr val="000000"/>
                          </a:solidFill>
                          <a:effectLst/>
                          <a:latin typeface="+mn-lt"/>
                        </a:rPr>
                        <a:t>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26808095"/>
                  </a:ext>
                </a:extLst>
              </a:tr>
              <a:tr h="320035">
                <a:tc>
                  <a:txBody>
                    <a:bodyPr/>
                    <a:lstStyle/>
                    <a:p>
                      <a:pPr algn="l" fontAlgn="t"/>
                      <a:r>
                        <a:rPr lang="en-ZA" sz="1100" b="0" i="0" u="none" strike="noStrike" dirty="0">
                          <a:solidFill>
                            <a:srgbClr val="000000"/>
                          </a:solidFill>
                          <a:effectLst/>
                          <a:latin typeface="+mn-lt"/>
                        </a:rPr>
                        <a:t>WC012</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Cederberg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West Coast</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Clanwilliam sport fields</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R7 679 000,00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50253328"/>
                  </a:ext>
                </a:extLst>
              </a:tr>
              <a:tr h="320035">
                <a:tc>
                  <a:txBody>
                    <a:bodyPr/>
                    <a:lstStyle/>
                    <a:p>
                      <a:pPr algn="l" fontAlgn="t"/>
                      <a:r>
                        <a:rPr lang="en-ZA" sz="1100" b="0" i="0" u="none" strike="noStrike" dirty="0">
                          <a:solidFill>
                            <a:srgbClr val="000000"/>
                          </a:solidFill>
                          <a:effectLst/>
                          <a:latin typeface="+mn-lt"/>
                        </a:rPr>
                        <a:t>WC034</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Swellendam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Eden Municipalities</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Railton sport facility </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R7 000 000,00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6660366"/>
                  </a:ext>
                </a:extLst>
              </a:tr>
              <a:tr h="320035">
                <a:tc>
                  <a:txBody>
                    <a:bodyPr/>
                    <a:lstStyle/>
                    <a:p>
                      <a:pPr algn="l" fontAlgn="t"/>
                      <a:r>
                        <a:rPr lang="en-ZA" sz="1100" b="0" i="0" u="none" strike="noStrike" dirty="0">
                          <a:solidFill>
                            <a:srgbClr val="000000"/>
                          </a:solidFill>
                          <a:effectLst/>
                          <a:latin typeface="+mn-lt"/>
                        </a:rPr>
                        <a:t>WC053</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Beaufort West Local Munipacility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Central Karoo Municipalities</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Merweville Sport Grounds</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R12 500 000,00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44048286"/>
                  </a:ext>
                </a:extLst>
              </a:tr>
              <a:tr h="320035">
                <a:tc>
                  <a:txBody>
                    <a:bodyPr/>
                    <a:lstStyle/>
                    <a:p>
                      <a:pPr algn="l" fontAlgn="t"/>
                      <a:r>
                        <a:rPr lang="en-ZA" sz="1100" b="0" i="0" u="none" strike="noStrike" dirty="0">
                          <a:solidFill>
                            <a:srgbClr val="000000"/>
                          </a:solidFill>
                          <a:effectLst/>
                          <a:latin typeface="+mn-lt"/>
                        </a:rPr>
                        <a:t>NW381</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Ratlou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 Ngaka Modiri Molema</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Upgrading of the Setlagole multi purpose sport facility </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R15 000 000,00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65571737"/>
                  </a:ext>
                </a:extLst>
              </a:tr>
              <a:tr h="478299">
                <a:tc>
                  <a:txBody>
                    <a:bodyPr/>
                    <a:lstStyle/>
                    <a:p>
                      <a:pPr algn="l" fontAlgn="t"/>
                      <a:r>
                        <a:rPr lang="en-ZA" sz="1100" b="0" i="0" u="none" strike="noStrike" dirty="0">
                          <a:solidFill>
                            <a:srgbClr val="000000"/>
                          </a:solidFill>
                          <a:effectLst/>
                          <a:latin typeface="+mn-lt"/>
                        </a:rPr>
                        <a:t>NW383</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Mafikeng Local Municipility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Ngaka Modiri Moleme</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Construction of Lotlhakane multi purpose sport field  and construction of a multi purpose sport field in Montshiwa</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R12 000 000,00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95586118"/>
                  </a:ext>
                </a:extLst>
              </a:tr>
              <a:tr h="320035">
                <a:tc>
                  <a:txBody>
                    <a:bodyPr/>
                    <a:lstStyle/>
                    <a:p>
                      <a:pPr algn="l" fontAlgn="t"/>
                      <a:r>
                        <a:rPr lang="en-ZA" sz="1100" b="0" i="0" u="none" strike="noStrike" dirty="0">
                          <a:solidFill>
                            <a:srgbClr val="000000"/>
                          </a:solidFill>
                          <a:effectLst/>
                          <a:latin typeface="+mn-lt"/>
                        </a:rPr>
                        <a:t>NW293</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Mamusa Local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1100" b="0" i="0" u="none" strike="noStrike" dirty="0">
                          <a:solidFill>
                            <a:srgbClr val="000000"/>
                          </a:solidFill>
                          <a:effectLst/>
                          <a:latin typeface="+mn-lt"/>
                        </a:rPr>
                        <a:t>Dr Ruth Segomotsi Mompati </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 Upgrading of Itelegeng sport facility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R5 000 000,00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42197150"/>
                  </a:ext>
                </a:extLst>
              </a:tr>
              <a:tr h="320035">
                <a:tc>
                  <a:txBody>
                    <a:bodyPr/>
                    <a:lstStyle/>
                    <a:p>
                      <a:pPr algn="l" fontAlgn="t"/>
                      <a:r>
                        <a:rPr lang="en-ZA" sz="1100" b="0" i="0" u="none" strike="noStrike" dirty="0">
                          <a:solidFill>
                            <a:srgbClr val="000000"/>
                          </a:solidFill>
                          <a:effectLst/>
                          <a:latin typeface="+mn-lt"/>
                        </a:rPr>
                        <a:t>NW396</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Lekwa Teamane Municipality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1100" b="0" i="0" u="none" strike="noStrike" dirty="0">
                          <a:solidFill>
                            <a:srgbClr val="000000"/>
                          </a:solidFill>
                          <a:effectLst/>
                          <a:latin typeface="+mn-lt"/>
                        </a:rPr>
                        <a:t>Dr Ruth Segomotsi Mompati</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mn-lt"/>
                        </a:rPr>
                        <a:t>Upgrade of Cristiana multi purpose facility</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0" i="0" u="none" strike="noStrike" dirty="0">
                          <a:solidFill>
                            <a:srgbClr val="000000"/>
                          </a:solidFill>
                          <a:effectLst/>
                          <a:latin typeface="+mn-lt"/>
                        </a:rPr>
                        <a:t>R11 500 000,00</a:t>
                      </a:r>
                    </a:p>
                  </a:txBody>
                  <a:tcPr marL="3716" marR="3716" marT="37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mn-lt"/>
                        </a:rPr>
                        <a:t>Complete</a:t>
                      </a:r>
                    </a:p>
                  </a:txBody>
                  <a:tcPr marL="3716" marR="3716" marT="3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7581479"/>
                  </a:ext>
                </a:extLst>
              </a:tr>
            </a:tbl>
          </a:graphicData>
        </a:graphic>
      </p:graphicFrame>
    </p:spTree>
    <p:extLst>
      <p:ext uri="{BB962C8B-B14F-4D97-AF65-F5344CB8AC3E}">
        <p14:creationId xmlns:p14="http://schemas.microsoft.com/office/powerpoint/2010/main" xmlns="" val="4169631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92765" y="-56505"/>
            <a:ext cx="8229600" cy="711000"/>
          </a:xfrm>
        </p:spPr>
        <p:txBody>
          <a:bodyPr>
            <a:normAutofit/>
          </a:bodyPr>
          <a:lstStyle/>
          <a:p>
            <a:r>
              <a:rPr lang="en-ZA" sz="1800" dirty="0"/>
              <a:t>SUMMARY OF 2017/18 ALLOCATIONS</a:t>
            </a:r>
            <a:r>
              <a:rPr lang="en-ZA" sz="2200" dirty="0"/>
              <a:t>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124207897"/>
              </p:ext>
            </p:extLst>
          </p:nvPr>
        </p:nvGraphicFramePr>
        <p:xfrm>
          <a:off x="238538" y="298995"/>
          <a:ext cx="11624807" cy="5688330"/>
        </p:xfrm>
        <a:graphic>
          <a:graphicData uri="http://schemas.openxmlformats.org/drawingml/2006/table">
            <a:tbl>
              <a:tblPr firstRow="1" bandRow="1">
                <a:tableStyleId>{08FB837D-C827-4EFA-A057-4D05807E0F7C}</a:tableStyleId>
              </a:tblPr>
              <a:tblGrid>
                <a:gridCol w="1220678">
                  <a:extLst>
                    <a:ext uri="{9D8B030D-6E8A-4147-A177-3AD203B41FA5}">
                      <a16:colId xmlns:a16="http://schemas.microsoft.com/office/drawing/2014/main" xmlns="" val="411930998"/>
                    </a:ext>
                  </a:extLst>
                </a:gridCol>
                <a:gridCol w="1151123">
                  <a:extLst>
                    <a:ext uri="{9D8B030D-6E8A-4147-A177-3AD203B41FA5}">
                      <a16:colId xmlns:a16="http://schemas.microsoft.com/office/drawing/2014/main" xmlns="" val="456059952"/>
                    </a:ext>
                  </a:extLst>
                </a:gridCol>
                <a:gridCol w="1314575">
                  <a:extLst>
                    <a:ext uri="{9D8B030D-6E8A-4147-A177-3AD203B41FA5}">
                      <a16:colId xmlns:a16="http://schemas.microsoft.com/office/drawing/2014/main" xmlns="" val="524661443"/>
                    </a:ext>
                  </a:extLst>
                </a:gridCol>
                <a:gridCol w="1858564">
                  <a:extLst>
                    <a:ext uri="{9D8B030D-6E8A-4147-A177-3AD203B41FA5}">
                      <a16:colId xmlns:a16="http://schemas.microsoft.com/office/drawing/2014/main" xmlns="" val="2850852008"/>
                    </a:ext>
                  </a:extLst>
                </a:gridCol>
                <a:gridCol w="1658582">
                  <a:extLst>
                    <a:ext uri="{9D8B030D-6E8A-4147-A177-3AD203B41FA5}">
                      <a16:colId xmlns:a16="http://schemas.microsoft.com/office/drawing/2014/main" xmlns="" val="3566469103"/>
                    </a:ext>
                  </a:extLst>
                </a:gridCol>
                <a:gridCol w="4421285">
                  <a:extLst>
                    <a:ext uri="{9D8B030D-6E8A-4147-A177-3AD203B41FA5}">
                      <a16:colId xmlns:a16="http://schemas.microsoft.com/office/drawing/2014/main" xmlns="" val="1000714632"/>
                    </a:ext>
                  </a:extLst>
                </a:gridCol>
              </a:tblGrid>
              <a:tr h="466725">
                <a:tc>
                  <a:txBody>
                    <a:bodyPr/>
                    <a:lstStyle/>
                    <a:p>
                      <a:pPr algn="just"/>
                      <a:r>
                        <a:rPr lang="en-ZA" sz="1200" dirty="0"/>
                        <a:t>PROVINCE </a:t>
                      </a:r>
                      <a:endParaRPr lang="en-ZA" sz="1200" dirty="0">
                        <a:latin typeface="+mn-lt"/>
                      </a:endParaRPr>
                    </a:p>
                  </a:txBody>
                  <a:tcPr/>
                </a:tc>
                <a:tc>
                  <a:txBody>
                    <a:bodyPr/>
                    <a:lstStyle/>
                    <a:p>
                      <a:pPr algn="just"/>
                      <a:r>
                        <a:rPr lang="en-ZA" sz="1200" dirty="0"/>
                        <a:t>NO OF PROJECTS </a:t>
                      </a:r>
                      <a:endParaRPr lang="en-ZA" sz="1200" dirty="0">
                        <a:latin typeface="+mn-lt"/>
                      </a:endParaRPr>
                    </a:p>
                  </a:txBody>
                  <a:tcPr/>
                </a:tc>
                <a:tc>
                  <a:txBody>
                    <a:bodyPr/>
                    <a:lstStyle/>
                    <a:p>
                      <a:pPr algn="just"/>
                      <a:r>
                        <a:rPr lang="en-ZA" sz="1200" dirty="0"/>
                        <a:t>TOTAL BUDGET  (R‘000)</a:t>
                      </a:r>
                      <a:endParaRPr lang="en-ZA" sz="1200" dirty="0">
                        <a:latin typeface="+mn-lt"/>
                      </a:endParaRPr>
                    </a:p>
                  </a:txBody>
                  <a:tcPr/>
                </a:tc>
                <a:tc>
                  <a:txBody>
                    <a:bodyPr/>
                    <a:lstStyle/>
                    <a:p>
                      <a:pPr algn="just"/>
                      <a:r>
                        <a:rPr lang="en-ZA" sz="1200" dirty="0"/>
                        <a:t>COMPLETED PROJECTS </a:t>
                      </a:r>
                      <a:endParaRPr lang="en-ZA" sz="1200" dirty="0">
                        <a:latin typeface="+mn-lt"/>
                      </a:endParaRPr>
                    </a:p>
                  </a:txBody>
                  <a:tcPr/>
                </a:tc>
                <a:tc>
                  <a:txBody>
                    <a:bodyPr/>
                    <a:lstStyle/>
                    <a:p>
                      <a:pPr algn="just"/>
                      <a:r>
                        <a:rPr lang="en-ZA" sz="1200" dirty="0"/>
                        <a:t>INCOMPLETE PROJECTS </a:t>
                      </a:r>
                      <a:endParaRPr lang="en-ZA" sz="1200" dirty="0">
                        <a:latin typeface="+mn-lt"/>
                      </a:endParaRPr>
                    </a:p>
                  </a:txBody>
                  <a:tcPr/>
                </a:tc>
                <a:tc>
                  <a:txBody>
                    <a:bodyPr/>
                    <a:lstStyle/>
                    <a:p>
                      <a:pPr algn="just"/>
                      <a:r>
                        <a:rPr lang="en-ZA" sz="1200" dirty="0"/>
                        <a:t>REASONS FOR INCOMPLETIONS/ COMMENTS</a:t>
                      </a:r>
                      <a:endParaRPr lang="en-ZA" sz="1200" dirty="0">
                        <a:latin typeface="+mn-lt"/>
                      </a:endParaRPr>
                    </a:p>
                  </a:txBody>
                  <a:tcPr/>
                </a:tc>
                <a:extLst>
                  <a:ext uri="{0D108BD9-81ED-4DB2-BD59-A6C34878D82A}">
                    <a16:rowId xmlns:a16="http://schemas.microsoft.com/office/drawing/2014/main" xmlns="" val="2318449944"/>
                  </a:ext>
                </a:extLst>
              </a:tr>
              <a:tr h="466725">
                <a:tc>
                  <a:txBody>
                    <a:bodyPr/>
                    <a:lstStyle/>
                    <a:p>
                      <a:pPr algn="just"/>
                      <a:r>
                        <a:rPr lang="en-ZA" sz="1400" dirty="0"/>
                        <a:t>EC </a:t>
                      </a:r>
                      <a:endParaRPr lang="en-ZA" sz="1400" dirty="0">
                        <a:latin typeface="+mn-lt"/>
                      </a:endParaRPr>
                    </a:p>
                  </a:txBody>
                  <a:tcPr/>
                </a:tc>
                <a:tc>
                  <a:txBody>
                    <a:bodyPr/>
                    <a:lstStyle/>
                    <a:p>
                      <a:pPr algn="just"/>
                      <a:r>
                        <a:rPr lang="en-GB" sz="1400" dirty="0"/>
                        <a:t>4</a:t>
                      </a:r>
                      <a:endParaRPr lang="en-ZA" sz="1400" dirty="0">
                        <a:latin typeface="+mn-lt"/>
                      </a:endParaRPr>
                    </a:p>
                  </a:txBody>
                  <a:tcPr/>
                </a:tc>
                <a:tc>
                  <a:txBody>
                    <a:bodyPr/>
                    <a:lstStyle/>
                    <a:p>
                      <a:pPr algn="just"/>
                      <a:r>
                        <a:rPr lang="en-GB" sz="1400" dirty="0"/>
                        <a:t>20 321</a:t>
                      </a:r>
                      <a:endParaRPr lang="en-ZA" sz="1400" dirty="0">
                        <a:latin typeface="+mn-lt"/>
                      </a:endParaRPr>
                    </a:p>
                  </a:txBody>
                  <a:tcPr/>
                </a:tc>
                <a:tc>
                  <a:txBody>
                    <a:bodyPr/>
                    <a:lstStyle/>
                    <a:p>
                      <a:pPr algn="just"/>
                      <a:r>
                        <a:rPr lang="en-GB" sz="1400" dirty="0"/>
                        <a:t>1</a:t>
                      </a:r>
                      <a:endParaRPr lang="en-ZA" sz="1400" dirty="0">
                        <a:latin typeface="+mn-lt"/>
                      </a:endParaRPr>
                    </a:p>
                  </a:txBody>
                  <a:tcPr/>
                </a:tc>
                <a:tc>
                  <a:txBody>
                    <a:bodyPr/>
                    <a:lstStyle/>
                    <a:p>
                      <a:pPr algn="just"/>
                      <a:r>
                        <a:rPr lang="en-GB" sz="1400" dirty="0"/>
                        <a:t>3 (Raymond Mhlaba, Walter Sisulu and Mbizana)</a:t>
                      </a:r>
                      <a:endParaRPr lang="en-ZA" sz="1400" dirty="0">
                        <a:latin typeface="+mn-lt"/>
                      </a:endParaRPr>
                    </a:p>
                  </a:txBody>
                  <a:tcPr/>
                </a:tc>
                <a:tc>
                  <a:txBody>
                    <a:bodyPr/>
                    <a:lstStyle/>
                    <a:p>
                      <a:pPr algn="just"/>
                      <a:r>
                        <a:rPr lang="en-GB" sz="1200" b="1" u="none" strike="noStrike" cap="none" dirty="0">
                          <a:solidFill>
                            <a:srgbClr val="FF0000"/>
                          </a:solidFill>
                          <a:sym typeface="Arial"/>
                        </a:rPr>
                        <a:t>Raymond Mhlaba:</a:t>
                      </a:r>
                      <a:r>
                        <a:rPr lang="en-GB" sz="1200" b="0" u="none" strike="noStrike" cap="none" dirty="0">
                          <a:solidFill>
                            <a:srgbClr val="FF0000"/>
                          </a:solidFill>
                          <a:sym typeface="Arial"/>
                        </a:rPr>
                        <a:t> Disputes between main and sub-contractors. Lack of co-operation from municipality compromising DSAC ability to monitor the project.</a:t>
                      </a:r>
                    </a:p>
                    <a:p>
                      <a:pPr algn="just"/>
                      <a:r>
                        <a:rPr lang="en-GB" sz="1200" b="1" u="none" strike="noStrike" cap="none" dirty="0">
                          <a:solidFill>
                            <a:srgbClr val="FF0000"/>
                          </a:solidFill>
                          <a:sym typeface="Arial"/>
                        </a:rPr>
                        <a:t>Walter Sisulu:</a:t>
                      </a:r>
                      <a:r>
                        <a:rPr lang="en-GB" sz="1200" b="0" u="none" strike="noStrike" cap="none" dirty="0">
                          <a:solidFill>
                            <a:srgbClr val="FF0000"/>
                          </a:solidFill>
                          <a:sym typeface="Arial"/>
                        </a:rPr>
                        <a:t> Disputes between Municipality, Contractor &amp; Consultant.</a:t>
                      </a:r>
                    </a:p>
                    <a:p>
                      <a:pPr algn="just"/>
                      <a:r>
                        <a:rPr lang="en-GB" sz="1200" b="1" u="none" strike="noStrike" cap="none" dirty="0">
                          <a:solidFill>
                            <a:srgbClr val="FF0000"/>
                          </a:solidFill>
                          <a:sym typeface="Arial"/>
                        </a:rPr>
                        <a:t>Mbizana:</a:t>
                      </a:r>
                      <a:r>
                        <a:rPr lang="en-GB" sz="1200" b="0" u="none" strike="noStrike" cap="none" dirty="0">
                          <a:solidFill>
                            <a:srgbClr val="FF0000"/>
                          </a:solidFill>
                          <a:sym typeface="Arial"/>
                        </a:rPr>
                        <a:t> – project was co-funded and structured as a multi-year. Progress 95% with final track final layer. Project required R47 million and DSAC allocated R12 million, and municipality co-funded.</a:t>
                      </a:r>
                      <a:endParaRPr lang="en-ZA" sz="1200" b="0" i="0" u="none" strike="noStrike" cap="none" dirty="0">
                        <a:solidFill>
                          <a:srgbClr val="FF0000"/>
                        </a:solidFill>
                        <a:latin typeface="+mn-lt"/>
                        <a:ea typeface="Calibri"/>
                        <a:cs typeface="Calibri"/>
                        <a:sym typeface="Arial"/>
                      </a:endParaRPr>
                    </a:p>
                  </a:txBody>
                  <a:tcPr/>
                </a:tc>
                <a:extLst>
                  <a:ext uri="{0D108BD9-81ED-4DB2-BD59-A6C34878D82A}">
                    <a16:rowId xmlns:a16="http://schemas.microsoft.com/office/drawing/2014/main" xmlns="" val="2840447526"/>
                  </a:ext>
                </a:extLst>
              </a:tr>
              <a:tr h="466725">
                <a:tc>
                  <a:txBody>
                    <a:bodyPr/>
                    <a:lstStyle/>
                    <a:p>
                      <a:pPr algn="just"/>
                      <a:r>
                        <a:rPr lang="en-ZA" sz="1400" dirty="0"/>
                        <a:t>FS</a:t>
                      </a:r>
                      <a:endParaRPr lang="en-ZA" sz="1400" dirty="0">
                        <a:latin typeface="+mn-lt"/>
                      </a:endParaRPr>
                    </a:p>
                  </a:txBody>
                  <a:tcPr/>
                </a:tc>
                <a:tc>
                  <a:txBody>
                    <a:bodyPr/>
                    <a:lstStyle/>
                    <a:p>
                      <a:pPr algn="just"/>
                      <a:r>
                        <a:rPr lang="en-GB" sz="1400" dirty="0"/>
                        <a:t>5</a:t>
                      </a:r>
                      <a:endParaRPr lang="en-ZA" sz="1400" dirty="0">
                        <a:latin typeface="+mn-lt"/>
                      </a:endParaRPr>
                    </a:p>
                  </a:txBody>
                  <a:tcPr/>
                </a:tc>
                <a:tc>
                  <a:txBody>
                    <a:bodyPr/>
                    <a:lstStyle/>
                    <a:p>
                      <a:pPr algn="just"/>
                      <a:endParaRPr lang="en-ZA" sz="1400" dirty="0">
                        <a:latin typeface="+mn-lt"/>
                      </a:endParaRPr>
                    </a:p>
                  </a:txBody>
                  <a:tcPr/>
                </a:tc>
                <a:tc>
                  <a:txBody>
                    <a:bodyPr/>
                    <a:lstStyle/>
                    <a:p>
                      <a:pPr algn="just"/>
                      <a:r>
                        <a:rPr lang="en-GB" sz="1400" dirty="0"/>
                        <a:t>4</a:t>
                      </a:r>
                      <a:endParaRPr lang="en-ZA" sz="1400" dirty="0">
                        <a:latin typeface="+mn-lt"/>
                      </a:endParaRPr>
                    </a:p>
                  </a:txBody>
                  <a:tcPr/>
                </a:tc>
                <a:tc>
                  <a:txBody>
                    <a:bodyPr/>
                    <a:lstStyle/>
                    <a:p>
                      <a:pPr algn="just"/>
                      <a:r>
                        <a:rPr lang="en-GB" sz="1400" dirty="0"/>
                        <a:t>1 (Kopanong)</a:t>
                      </a:r>
                      <a:endParaRPr lang="en-ZA" sz="1400" dirty="0">
                        <a:latin typeface="+mn-lt"/>
                      </a:endParaRPr>
                    </a:p>
                  </a:txBody>
                  <a:tcPr/>
                </a:tc>
                <a:tc>
                  <a:txBody>
                    <a:bodyPr/>
                    <a:lstStyle/>
                    <a:p>
                      <a:pPr algn="just"/>
                      <a:r>
                        <a:rPr lang="en-GB" sz="1200" dirty="0"/>
                        <a:t>Contractor appointed had financial challenges and repudiated from the contract. Project reported to still have R1, 4 million available but outstanding work far exceeds this amount. Only evidence of the works done from R7,8 million is incomplete ablution, courts and few uninstalled pipes. DSAC visited municipality in July to establish plans to complete the facility. No report and plans for completion have been submitted as per resolution so far. </a:t>
                      </a:r>
                      <a:endParaRPr lang="en-ZA" sz="1200" dirty="0">
                        <a:latin typeface="+mn-lt"/>
                      </a:endParaRPr>
                    </a:p>
                  </a:txBody>
                  <a:tcPr/>
                </a:tc>
                <a:extLst>
                  <a:ext uri="{0D108BD9-81ED-4DB2-BD59-A6C34878D82A}">
                    <a16:rowId xmlns:a16="http://schemas.microsoft.com/office/drawing/2014/main" xmlns="" val="2886557317"/>
                  </a:ext>
                </a:extLst>
              </a:tr>
              <a:tr h="466725">
                <a:tc>
                  <a:txBody>
                    <a:bodyPr/>
                    <a:lstStyle/>
                    <a:p>
                      <a:pPr algn="just"/>
                      <a:r>
                        <a:rPr lang="en-ZA" sz="1400" dirty="0"/>
                        <a:t>GP</a:t>
                      </a:r>
                      <a:endParaRPr lang="en-ZA" sz="1400" dirty="0">
                        <a:latin typeface="+mn-lt"/>
                      </a:endParaRPr>
                    </a:p>
                  </a:txBody>
                  <a:tcPr/>
                </a:tc>
                <a:tc>
                  <a:txBody>
                    <a:bodyPr/>
                    <a:lstStyle/>
                    <a:p>
                      <a:pPr algn="just"/>
                      <a:r>
                        <a:rPr lang="en-GB" sz="1400" dirty="0"/>
                        <a:t>3</a:t>
                      </a:r>
                      <a:endParaRPr lang="en-ZA" sz="1400" dirty="0">
                        <a:latin typeface="+mn-lt"/>
                      </a:endParaRPr>
                    </a:p>
                  </a:txBody>
                  <a:tcPr/>
                </a:tc>
                <a:tc>
                  <a:txBody>
                    <a:bodyPr/>
                    <a:lstStyle/>
                    <a:p>
                      <a:pPr algn="just"/>
                      <a:endParaRPr lang="en-ZA" sz="1400" dirty="0">
                        <a:latin typeface="+mn-lt"/>
                      </a:endParaRPr>
                    </a:p>
                  </a:txBody>
                  <a:tcPr/>
                </a:tc>
                <a:tc>
                  <a:txBody>
                    <a:bodyPr/>
                    <a:lstStyle/>
                    <a:p>
                      <a:pPr algn="just"/>
                      <a:r>
                        <a:rPr lang="en-GB" sz="1400" dirty="0"/>
                        <a:t>2</a:t>
                      </a:r>
                      <a:endParaRPr lang="en-ZA" sz="1400" dirty="0">
                        <a:latin typeface="+mn-lt"/>
                      </a:endParaRPr>
                    </a:p>
                  </a:txBody>
                  <a:tcPr/>
                </a:tc>
                <a:tc>
                  <a:txBody>
                    <a:bodyPr/>
                    <a:lstStyle/>
                    <a:p>
                      <a:pPr algn="just"/>
                      <a:r>
                        <a:rPr lang="en-GB" sz="1400" dirty="0"/>
                        <a:t>1(Emfuleni) </a:t>
                      </a:r>
                      <a:endParaRPr lang="en-ZA" sz="1400" dirty="0">
                        <a:latin typeface="+mn-lt"/>
                      </a:endParaRPr>
                    </a:p>
                  </a:txBody>
                  <a:tcPr/>
                </a:tc>
                <a:tc>
                  <a:txBody>
                    <a:bodyPr/>
                    <a:lstStyle/>
                    <a:p>
                      <a:pPr algn="just"/>
                      <a:r>
                        <a:rPr lang="en-ZA" sz="1200" dirty="0">
                          <a:solidFill>
                            <a:srgbClr val="FF0000"/>
                          </a:solidFill>
                        </a:rPr>
                        <a:t>Lack of cooperation with monitoring and support efforts of DSAC. Positions of relevant officials were vacant and there were periodic changes of people acting. Last progress reported was only appointment of Consultants for designs</a:t>
                      </a:r>
                      <a:endParaRPr lang="en-ZA" sz="1200" dirty="0">
                        <a:solidFill>
                          <a:srgbClr val="FF0000"/>
                        </a:solidFill>
                        <a:latin typeface="+mn-lt"/>
                      </a:endParaRPr>
                    </a:p>
                  </a:txBody>
                  <a:tcPr/>
                </a:tc>
                <a:extLst>
                  <a:ext uri="{0D108BD9-81ED-4DB2-BD59-A6C34878D82A}">
                    <a16:rowId xmlns:a16="http://schemas.microsoft.com/office/drawing/2014/main" xmlns="" val="4231338848"/>
                  </a:ext>
                </a:extLst>
              </a:tr>
              <a:tr h="466725">
                <a:tc>
                  <a:txBody>
                    <a:bodyPr/>
                    <a:lstStyle/>
                    <a:p>
                      <a:pPr algn="just"/>
                      <a:r>
                        <a:rPr lang="en-ZA" sz="1400" dirty="0"/>
                        <a:t>KZN </a:t>
                      </a:r>
                      <a:endParaRPr lang="en-ZA" sz="1400" dirty="0">
                        <a:latin typeface="+mn-lt"/>
                      </a:endParaRPr>
                    </a:p>
                  </a:txBody>
                  <a:tcPr/>
                </a:tc>
                <a:tc>
                  <a:txBody>
                    <a:bodyPr/>
                    <a:lstStyle/>
                    <a:p>
                      <a:pPr algn="just"/>
                      <a:r>
                        <a:rPr lang="en-GB" sz="1400" dirty="0"/>
                        <a:t>4</a:t>
                      </a:r>
                      <a:endParaRPr lang="en-ZA" sz="1400" dirty="0">
                        <a:latin typeface="+mn-lt"/>
                      </a:endParaRPr>
                    </a:p>
                  </a:txBody>
                  <a:tcPr/>
                </a:tc>
                <a:tc>
                  <a:txBody>
                    <a:bodyPr/>
                    <a:lstStyle/>
                    <a:p>
                      <a:pPr algn="just"/>
                      <a:r>
                        <a:rPr lang="en-GB" sz="1400" dirty="0"/>
                        <a:t>32 873</a:t>
                      </a:r>
                      <a:endParaRPr lang="en-ZA" sz="1400" dirty="0">
                        <a:latin typeface="+mn-lt"/>
                      </a:endParaRPr>
                    </a:p>
                  </a:txBody>
                  <a:tcPr/>
                </a:tc>
                <a:tc>
                  <a:txBody>
                    <a:bodyPr/>
                    <a:lstStyle/>
                    <a:p>
                      <a:pPr algn="just"/>
                      <a:r>
                        <a:rPr lang="en-GB" sz="1400" dirty="0"/>
                        <a:t>4</a:t>
                      </a:r>
                      <a:endParaRPr lang="en-ZA" sz="1400" dirty="0">
                        <a:latin typeface="+mn-lt"/>
                      </a:endParaRPr>
                    </a:p>
                  </a:txBody>
                  <a:tcPr/>
                </a:tc>
                <a:tc>
                  <a:txBody>
                    <a:bodyPr/>
                    <a:lstStyle/>
                    <a:p>
                      <a:pPr algn="just"/>
                      <a:r>
                        <a:rPr lang="en-GB" sz="1400" dirty="0"/>
                        <a:t>0</a:t>
                      </a:r>
                      <a:endParaRPr lang="en-ZA" sz="1400" dirty="0">
                        <a:latin typeface="+mn-lt"/>
                      </a:endParaRPr>
                    </a:p>
                  </a:txBody>
                  <a:tcPr/>
                </a:tc>
                <a:tc>
                  <a:txBody>
                    <a:bodyPr/>
                    <a:lstStyle/>
                    <a:p>
                      <a:pPr algn="just"/>
                      <a:r>
                        <a:rPr lang="en-GB" sz="1200" dirty="0"/>
                        <a:t>NA </a:t>
                      </a:r>
                      <a:endParaRPr lang="en-ZA" sz="1200" dirty="0">
                        <a:latin typeface="+mn-lt"/>
                      </a:endParaRPr>
                    </a:p>
                  </a:txBody>
                  <a:tcPr/>
                </a:tc>
                <a:extLst>
                  <a:ext uri="{0D108BD9-81ED-4DB2-BD59-A6C34878D82A}">
                    <a16:rowId xmlns:a16="http://schemas.microsoft.com/office/drawing/2014/main" xmlns="" val="3927711097"/>
                  </a:ext>
                </a:extLst>
              </a:tr>
              <a:tr h="466725">
                <a:tc>
                  <a:txBody>
                    <a:bodyPr/>
                    <a:lstStyle/>
                    <a:p>
                      <a:pPr algn="just"/>
                      <a:r>
                        <a:rPr lang="en-ZA" sz="1400" dirty="0"/>
                        <a:t>LP</a:t>
                      </a:r>
                      <a:endParaRPr lang="en-ZA" sz="1400" dirty="0">
                        <a:latin typeface="+mn-lt"/>
                      </a:endParaRPr>
                    </a:p>
                  </a:txBody>
                  <a:tcPr/>
                </a:tc>
                <a:tc>
                  <a:txBody>
                    <a:bodyPr/>
                    <a:lstStyle/>
                    <a:p>
                      <a:pPr algn="just"/>
                      <a:r>
                        <a:rPr lang="en-GB" sz="1400" dirty="0"/>
                        <a:t>5</a:t>
                      </a:r>
                      <a:endParaRPr lang="en-ZA" sz="1400" dirty="0">
                        <a:latin typeface="+mn-lt"/>
                      </a:endParaRPr>
                    </a:p>
                  </a:txBody>
                  <a:tcPr/>
                </a:tc>
                <a:tc>
                  <a:txBody>
                    <a:bodyPr/>
                    <a:lstStyle/>
                    <a:p>
                      <a:pPr algn="just"/>
                      <a:r>
                        <a:rPr lang="en-GB" sz="1400" dirty="0"/>
                        <a:t>33 381 </a:t>
                      </a:r>
                      <a:endParaRPr lang="en-ZA" sz="1400" dirty="0">
                        <a:latin typeface="+mn-lt"/>
                      </a:endParaRPr>
                    </a:p>
                  </a:txBody>
                  <a:tcPr/>
                </a:tc>
                <a:tc>
                  <a:txBody>
                    <a:bodyPr/>
                    <a:lstStyle/>
                    <a:p>
                      <a:pPr algn="just"/>
                      <a:r>
                        <a:rPr lang="en-GB" sz="1400" dirty="0"/>
                        <a:t>5</a:t>
                      </a:r>
                      <a:endParaRPr lang="en-ZA" sz="1400" dirty="0">
                        <a:latin typeface="+mn-lt"/>
                      </a:endParaRPr>
                    </a:p>
                  </a:txBody>
                  <a:tcPr/>
                </a:tc>
                <a:tc>
                  <a:txBody>
                    <a:bodyPr/>
                    <a:lstStyle/>
                    <a:p>
                      <a:pPr algn="just"/>
                      <a:r>
                        <a:rPr lang="en-GB" sz="1400" dirty="0"/>
                        <a:t>0</a:t>
                      </a:r>
                      <a:endParaRPr lang="en-ZA" sz="1400" dirty="0">
                        <a:latin typeface="+mn-lt"/>
                      </a:endParaRPr>
                    </a:p>
                  </a:txBody>
                  <a:tcPr/>
                </a:tc>
                <a:tc>
                  <a:txBody>
                    <a:bodyPr/>
                    <a:lstStyle/>
                    <a:p>
                      <a:pPr algn="just"/>
                      <a:r>
                        <a:rPr lang="en-GB" sz="1200" dirty="0">
                          <a:solidFill>
                            <a:schemeClr val="tx1"/>
                          </a:solidFill>
                        </a:rPr>
                        <a:t>NA</a:t>
                      </a:r>
                      <a:endParaRPr lang="en-ZA" sz="1200" dirty="0">
                        <a:solidFill>
                          <a:schemeClr val="tx1"/>
                        </a:solidFill>
                        <a:latin typeface="+mn-lt"/>
                      </a:endParaRPr>
                    </a:p>
                  </a:txBody>
                  <a:tcPr/>
                </a:tc>
                <a:extLst>
                  <a:ext uri="{0D108BD9-81ED-4DB2-BD59-A6C34878D82A}">
                    <a16:rowId xmlns:a16="http://schemas.microsoft.com/office/drawing/2014/main" xmlns="" val="1338496016"/>
                  </a:ext>
                </a:extLst>
              </a:tr>
            </a:tbl>
          </a:graphicData>
        </a:graphic>
      </p:graphicFrame>
    </p:spTree>
    <p:extLst>
      <p:ext uri="{BB962C8B-B14F-4D97-AF65-F5344CB8AC3E}">
        <p14:creationId xmlns:p14="http://schemas.microsoft.com/office/powerpoint/2010/main" xmlns="" val="405413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A1BF2-C582-2906-2009-A0246BCECDD1}"/>
              </a:ext>
            </a:extLst>
          </p:cNvPr>
          <p:cNvSpPr>
            <a:spLocks noGrp="1"/>
          </p:cNvSpPr>
          <p:nvPr>
            <p:ph type="title"/>
          </p:nvPr>
        </p:nvSpPr>
        <p:spPr>
          <a:xfrm>
            <a:off x="92765" y="-16310"/>
            <a:ext cx="8229600" cy="711000"/>
          </a:xfrm>
        </p:spPr>
        <p:txBody>
          <a:bodyPr>
            <a:normAutofit/>
          </a:bodyPr>
          <a:lstStyle/>
          <a:p>
            <a:r>
              <a:rPr lang="en-ZA" sz="2200" dirty="0"/>
              <a:t>SUMMARY OF 2017/18 ALLOCATIONS </a:t>
            </a:r>
          </a:p>
        </p:txBody>
      </p:sp>
      <p:sp>
        <p:nvSpPr>
          <p:cNvPr id="3" name="Text Placeholder 2">
            <a:extLst>
              <a:ext uri="{FF2B5EF4-FFF2-40B4-BE49-F238E27FC236}">
                <a16:creationId xmlns:a16="http://schemas.microsoft.com/office/drawing/2014/main" xmlns="" id="{C4F1A4A8-4D6E-E71E-9341-95DB2FD2112E}"/>
              </a:ext>
            </a:extLst>
          </p:cNvPr>
          <p:cNvSpPr>
            <a:spLocks noGrp="1"/>
          </p:cNvSpPr>
          <p:nvPr>
            <p:ph type="body" idx="1"/>
          </p:nvPr>
        </p:nvSpPr>
        <p:spPr>
          <a:xfrm>
            <a:off x="1914525" y="914399"/>
            <a:ext cx="8753475" cy="5133976"/>
          </a:xfrm>
        </p:spPr>
        <p:txBody>
          <a:bodyPr/>
          <a:lstStyle/>
          <a:p>
            <a:pPr marL="127000" indent="0">
              <a:buNone/>
            </a:pPr>
            <a:endParaRPr lang="en-ZA" dirty="0"/>
          </a:p>
        </p:txBody>
      </p:sp>
      <p:graphicFrame>
        <p:nvGraphicFramePr>
          <p:cNvPr id="5" name="Table 5">
            <a:extLst>
              <a:ext uri="{FF2B5EF4-FFF2-40B4-BE49-F238E27FC236}">
                <a16:creationId xmlns:a16="http://schemas.microsoft.com/office/drawing/2014/main" xmlns="" id="{2206B57E-5E1F-A4C6-4F47-54B425C56DBB}"/>
              </a:ext>
            </a:extLst>
          </p:cNvPr>
          <p:cNvGraphicFramePr>
            <a:graphicFrameLocks noGrp="1"/>
          </p:cNvGraphicFramePr>
          <p:nvPr>
            <p:extLst>
              <p:ext uri="{D42A27DB-BD31-4B8C-83A1-F6EECF244321}">
                <p14:modId xmlns:p14="http://schemas.microsoft.com/office/powerpoint/2010/main" xmlns="" val="3730431311"/>
              </p:ext>
            </p:extLst>
          </p:nvPr>
        </p:nvGraphicFramePr>
        <p:xfrm>
          <a:off x="92765" y="339189"/>
          <a:ext cx="11683116" cy="5604412"/>
        </p:xfrm>
        <a:graphic>
          <a:graphicData uri="http://schemas.openxmlformats.org/drawingml/2006/table">
            <a:tbl>
              <a:tblPr firstRow="1" bandRow="1">
                <a:tableStyleId>{08FB837D-C827-4EFA-A057-4D05807E0F7C}</a:tableStyleId>
              </a:tblPr>
              <a:tblGrid>
                <a:gridCol w="1600714">
                  <a:extLst>
                    <a:ext uri="{9D8B030D-6E8A-4147-A177-3AD203B41FA5}">
                      <a16:colId xmlns:a16="http://schemas.microsoft.com/office/drawing/2014/main" xmlns="" val="411930998"/>
                    </a:ext>
                  </a:extLst>
                </a:gridCol>
                <a:gridCol w="1631506">
                  <a:extLst>
                    <a:ext uri="{9D8B030D-6E8A-4147-A177-3AD203B41FA5}">
                      <a16:colId xmlns:a16="http://schemas.microsoft.com/office/drawing/2014/main" xmlns="" val="456059952"/>
                    </a:ext>
                  </a:extLst>
                </a:gridCol>
                <a:gridCol w="1450920">
                  <a:extLst>
                    <a:ext uri="{9D8B030D-6E8A-4147-A177-3AD203B41FA5}">
                      <a16:colId xmlns:a16="http://schemas.microsoft.com/office/drawing/2014/main" xmlns="" val="524661443"/>
                    </a:ext>
                  </a:extLst>
                </a:gridCol>
                <a:gridCol w="1833989">
                  <a:extLst>
                    <a:ext uri="{9D8B030D-6E8A-4147-A177-3AD203B41FA5}">
                      <a16:colId xmlns:a16="http://schemas.microsoft.com/office/drawing/2014/main" xmlns="" val="2850852008"/>
                    </a:ext>
                  </a:extLst>
                </a:gridCol>
                <a:gridCol w="1767700">
                  <a:extLst>
                    <a:ext uri="{9D8B030D-6E8A-4147-A177-3AD203B41FA5}">
                      <a16:colId xmlns:a16="http://schemas.microsoft.com/office/drawing/2014/main" xmlns="" val="3566469103"/>
                    </a:ext>
                  </a:extLst>
                </a:gridCol>
                <a:gridCol w="3398287">
                  <a:extLst>
                    <a:ext uri="{9D8B030D-6E8A-4147-A177-3AD203B41FA5}">
                      <a16:colId xmlns:a16="http://schemas.microsoft.com/office/drawing/2014/main" xmlns="" val="1000714632"/>
                    </a:ext>
                  </a:extLst>
                </a:gridCol>
              </a:tblGrid>
              <a:tr h="834985">
                <a:tc>
                  <a:txBody>
                    <a:bodyPr/>
                    <a:lstStyle/>
                    <a:p>
                      <a:r>
                        <a:rPr lang="en-ZA" dirty="0"/>
                        <a:t>PROVINCE </a:t>
                      </a:r>
                      <a:endParaRPr lang="en-ZA" dirty="0">
                        <a:latin typeface="+mj-lt"/>
                      </a:endParaRPr>
                    </a:p>
                  </a:txBody>
                  <a:tcPr/>
                </a:tc>
                <a:tc>
                  <a:txBody>
                    <a:bodyPr/>
                    <a:lstStyle/>
                    <a:p>
                      <a:r>
                        <a:rPr lang="en-ZA" dirty="0"/>
                        <a:t>NO OF PROJECTS </a:t>
                      </a:r>
                      <a:endParaRPr lang="en-ZA" dirty="0">
                        <a:latin typeface="+mj-lt"/>
                      </a:endParaRPr>
                    </a:p>
                  </a:txBody>
                  <a:tcPr/>
                </a:tc>
                <a:tc>
                  <a:txBody>
                    <a:bodyPr/>
                    <a:lstStyle/>
                    <a:p>
                      <a:r>
                        <a:rPr lang="en-ZA" dirty="0"/>
                        <a:t>TOTAL BUDGET  (R‘0000</a:t>
                      </a:r>
                      <a:endParaRPr lang="en-ZA" dirty="0">
                        <a:latin typeface="+mj-lt"/>
                      </a:endParaRPr>
                    </a:p>
                  </a:txBody>
                  <a:tcPr/>
                </a:tc>
                <a:tc>
                  <a:txBody>
                    <a:bodyPr/>
                    <a:lstStyle/>
                    <a:p>
                      <a:r>
                        <a:rPr lang="en-ZA" dirty="0"/>
                        <a:t>COMPLETED PROJECTS </a:t>
                      </a:r>
                      <a:endParaRPr lang="en-ZA" dirty="0">
                        <a:latin typeface="+mj-lt"/>
                      </a:endParaRPr>
                    </a:p>
                  </a:txBody>
                  <a:tcPr/>
                </a:tc>
                <a:tc>
                  <a:txBody>
                    <a:bodyPr/>
                    <a:lstStyle/>
                    <a:p>
                      <a:r>
                        <a:rPr lang="en-ZA" dirty="0"/>
                        <a:t>INCOMLETE PROJECTS </a:t>
                      </a:r>
                      <a:endParaRPr lang="en-ZA" dirty="0">
                        <a:latin typeface="+mj-lt"/>
                      </a:endParaRPr>
                    </a:p>
                  </a:txBody>
                  <a:tcPr/>
                </a:tc>
                <a:tc>
                  <a:txBody>
                    <a:bodyPr/>
                    <a:lstStyle/>
                    <a:p>
                      <a:r>
                        <a:rPr lang="en-ZA" dirty="0"/>
                        <a:t>REASONS FOR INCOMPLETIONS/ COMMENTS </a:t>
                      </a:r>
                      <a:endParaRPr lang="en-ZA" dirty="0">
                        <a:latin typeface="+mj-lt"/>
                      </a:endParaRPr>
                    </a:p>
                  </a:txBody>
                  <a:tcPr/>
                </a:tc>
                <a:extLst>
                  <a:ext uri="{0D108BD9-81ED-4DB2-BD59-A6C34878D82A}">
                    <a16:rowId xmlns:a16="http://schemas.microsoft.com/office/drawing/2014/main" xmlns="" val="2318449944"/>
                  </a:ext>
                </a:extLst>
              </a:tr>
              <a:tr h="1293480">
                <a:tc>
                  <a:txBody>
                    <a:bodyPr/>
                    <a:lstStyle/>
                    <a:p>
                      <a:pPr algn="just"/>
                      <a:r>
                        <a:rPr lang="en-ZA" dirty="0"/>
                        <a:t>MP</a:t>
                      </a:r>
                      <a:endParaRPr lang="en-ZA" dirty="0">
                        <a:latin typeface="+mj-lt"/>
                      </a:endParaRPr>
                    </a:p>
                  </a:txBody>
                  <a:tcPr/>
                </a:tc>
                <a:tc>
                  <a:txBody>
                    <a:bodyPr/>
                    <a:lstStyle/>
                    <a:p>
                      <a:pPr algn="just"/>
                      <a:r>
                        <a:rPr lang="en-GB" dirty="0"/>
                        <a:t>5</a:t>
                      </a:r>
                      <a:endParaRPr lang="en-ZA" dirty="0">
                        <a:latin typeface="+mj-lt"/>
                      </a:endParaRPr>
                    </a:p>
                  </a:txBody>
                  <a:tcPr/>
                </a:tc>
                <a:tc>
                  <a:txBody>
                    <a:bodyPr/>
                    <a:lstStyle/>
                    <a:p>
                      <a:pPr algn="just"/>
                      <a:r>
                        <a:rPr lang="en-GB" dirty="0"/>
                        <a:t>28 654</a:t>
                      </a:r>
                      <a:endParaRPr lang="en-ZA" dirty="0">
                        <a:latin typeface="+mj-lt"/>
                      </a:endParaRPr>
                    </a:p>
                  </a:txBody>
                  <a:tcPr/>
                </a:tc>
                <a:tc>
                  <a:txBody>
                    <a:bodyPr/>
                    <a:lstStyle/>
                    <a:p>
                      <a:pPr algn="just"/>
                      <a:r>
                        <a:rPr lang="en-GB" dirty="0"/>
                        <a:t>5</a:t>
                      </a:r>
                      <a:endParaRPr lang="en-ZA" dirty="0">
                        <a:latin typeface="+mj-lt"/>
                      </a:endParaRPr>
                    </a:p>
                  </a:txBody>
                  <a:tcPr/>
                </a:tc>
                <a:tc>
                  <a:txBody>
                    <a:bodyPr/>
                    <a:lstStyle/>
                    <a:p>
                      <a:pPr algn="just"/>
                      <a:r>
                        <a:rPr lang="en-ZA" dirty="0">
                          <a:latin typeface="+mj-lt"/>
                        </a:rPr>
                        <a:t>0</a:t>
                      </a:r>
                    </a:p>
                  </a:txBody>
                  <a:tcPr/>
                </a:tc>
                <a:tc>
                  <a:txBody>
                    <a:bodyPr/>
                    <a:lstStyle/>
                    <a:p>
                      <a:pPr algn="just"/>
                      <a:r>
                        <a:rPr lang="en-US" sz="1400" dirty="0">
                          <a:solidFill>
                            <a:schemeClr val="tx1"/>
                          </a:solidFill>
                        </a:rPr>
                        <a:t>Thembiisle Hani facility was completed in 2019 but did not comply with norms and standards. Municipality investigated that  and still to submit a report</a:t>
                      </a:r>
                      <a:r>
                        <a:rPr lang="en-US" sz="1400" dirty="0">
                          <a:solidFill>
                            <a:srgbClr val="FF0000"/>
                          </a:solidFill>
                        </a:rPr>
                        <a:t>.</a:t>
                      </a:r>
                      <a:endParaRPr lang="en-ZA" sz="1400" dirty="0">
                        <a:solidFill>
                          <a:srgbClr val="FF0000"/>
                        </a:solidFill>
                        <a:latin typeface="+mj-lt"/>
                      </a:endParaRPr>
                    </a:p>
                  </a:txBody>
                  <a:tcPr/>
                </a:tc>
                <a:extLst>
                  <a:ext uri="{0D108BD9-81ED-4DB2-BD59-A6C34878D82A}">
                    <a16:rowId xmlns:a16="http://schemas.microsoft.com/office/drawing/2014/main" xmlns="" val="3121033054"/>
                  </a:ext>
                </a:extLst>
              </a:tr>
              <a:tr h="1293480">
                <a:tc>
                  <a:txBody>
                    <a:bodyPr/>
                    <a:lstStyle/>
                    <a:p>
                      <a:r>
                        <a:rPr lang="en-ZA" dirty="0"/>
                        <a:t>NC</a:t>
                      </a:r>
                      <a:endParaRPr lang="en-ZA" dirty="0">
                        <a:latin typeface="+mj-lt"/>
                      </a:endParaRPr>
                    </a:p>
                  </a:txBody>
                  <a:tcPr/>
                </a:tc>
                <a:tc>
                  <a:txBody>
                    <a:bodyPr/>
                    <a:lstStyle/>
                    <a:p>
                      <a:r>
                        <a:rPr lang="en-ZA" dirty="0"/>
                        <a:t>3</a:t>
                      </a:r>
                      <a:endParaRPr lang="en-ZA" dirty="0">
                        <a:latin typeface="+mj-lt"/>
                      </a:endParaRPr>
                    </a:p>
                  </a:txBody>
                  <a:tcPr/>
                </a:tc>
                <a:tc>
                  <a:txBody>
                    <a:bodyPr/>
                    <a:lstStyle/>
                    <a:p>
                      <a:r>
                        <a:rPr lang="en-ZA" dirty="0"/>
                        <a:t>20 867</a:t>
                      </a:r>
                      <a:endParaRPr lang="en-ZA" dirty="0">
                        <a:latin typeface="+mj-lt"/>
                      </a:endParaRPr>
                    </a:p>
                  </a:txBody>
                  <a:tcPr/>
                </a:tc>
                <a:tc>
                  <a:txBody>
                    <a:bodyPr/>
                    <a:lstStyle/>
                    <a:p>
                      <a:r>
                        <a:rPr lang="en-ZA" dirty="0"/>
                        <a:t>2</a:t>
                      </a:r>
                      <a:endParaRPr lang="en-ZA" dirty="0">
                        <a:latin typeface="+mj-lt"/>
                      </a:endParaRPr>
                    </a:p>
                  </a:txBody>
                  <a:tcPr/>
                </a:tc>
                <a:tc>
                  <a:txBody>
                    <a:bodyPr/>
                    <a:lstStyle/>
                    <a:p>
                      <a:r>
                        <a:rPr lang="en-ZA" dirty="0"/>
                        <a:t>1 (Siyancuma) </a:t>
                      </a:r>
                      <a:endParaRPr lang="en-ZA" dirty="0">
                        <a:latin typeface="+mj-lt"/>
                      </a:endParaRPr>
                    </a:p>
                  </a:txBody>
                  <a:tcPr/>
                </a:tc>
                <a:tc>
                  <a:txBody>
                    <a:bodyPr/>
                    <a:lstStyle/>
                    <a:p>
                      <a:pPr algn="just"/>
                      <a:r>
                        <a:rPr lang="en-ZA" sz="1400" dirty="0"/>
                        <a:t>Project never registered with COGTA due to a delay by municipality to acquire approval from SANRAL as the site identified was adjacent to the National road  </a:t>
                      </a:r>
                      <a:endParaRPr lang="en-ZA" sz="1400" dirty="0">
                        <a:latin typeface="+mj-lt"/>
                      </a:endParaRPr>
                    </a:p>
                  </a:txBody>
                  <a:tcPr/>
                </a:tc>
                <a:extLst>
                  <a:ext uri="{0D108BD9-81ED-4DB2-BD59-A6C34878D82A}">
                    <a16:rowId xmlns:a16="http://schemas.microsoft.com/office/drawing/2014/main" xmlns="" val="1584131398"/>
                  </a:ext>
                </a:extLst>
              </a:tr>
              <a:tr h="412442">
                <a:tc>
                  <a:txBody>
                    <a:bodyPr/>
                    <a:lstStyle/>
                    <a:p>
                      <a:r>
                        <a:rPr lang="en-ZA" dirty="0"/>
                        <a:t>NW </a:t>
                      </a:r>
                      <a:endParaRPr lang="en-ZA" dirty="0">
                        <a:latin typeface="+mj-lt"/>
                      </a:endParaRPr>
                    </a:p>
                  </a:txBody>
                  <a:tcPr/>
                </a:tc>
                <a:tc>
                  <a:txBody>
                    <a:bodyPr/>
                    <a:lstStyle/>
                    <a:p>
                      <a:r>
                        <a:rPr lang="en-ZA" dirty="0"/>
                        <a:t>3</a:t>
                      </a:r>
                      <a:endParaRPr lang="en-ZA" dirty="0">
                        <a:latin typeface="+mj-lt"/>
                      </a:endParaRPr>
                    </a:p>
                  </a:txBody>
                  <a:tcPr/>
                </a:tc>
                <a:tc>
                  <a:txBody>
                    <a:bodyPr/>
                    <a:lstStyle/>
                    <a:p>
                      <a:r>
                        <a:rPr lang="en-ZA" dirty="0"/>
                        <a:t>37 274</a:t>
                      </a:r>
                      <a:endParaRPr lang="en-ZA" dirty="0">
                        <a:latin typeface="+mj-lt"/>
                      </a:endParaRPr>
                    </a:p>
                  </a:txBody>
                  <a:tcPr/>
                </a:tc>
                <a:tc>
                  <a:txBody>
                    <a:bodyPr/>
                    <a:lstStyle/>
                    <a:p>
                      <a:r>
                        <a:rPr lang="en-ZA" dirty="0"/>
                        <a:t>3</a:t>
                      </a:r>
                      <a:endParaRPr lang="en-ZA" dirty="0">
                        <a:latin typeface="+mj-lt"/>
                      </a:endParaRPr>
                    </a:p>
                  </a:txBody>
                  <a:tcPr/>
                </a:tc>
                <a:tc>
                  <a:txBody>
                    <a:bodyPr/>
                    <a:lstStyle/>
                    <a:p>
                      <a:r>
                        <a:rPr lang="en-GB" dirty="0"/>
                        <a:t>0</a:t>
                      </a:r>
                      <a:endParaRPr lang="en-ZA" dirty="0">
                        <a:latin typeface="+mj-lt"/>
                      </a:endParaRPr>
                    </a:p>
                  </a:txBody>
                  <a:tcPr/>
                </a:tc>
                <a:tc>
                  <a:txBody>
                    <a:bodyPr/>
                    <a:lstStyle/>
                    <a:p>
                      <a:pPr algn="just"/>
                      <a:r>
                        <a:rPr lang="en-ZA" sz="1400" dirty="0"/>
                        <a:t>NA</a:t>
                      </a:r>
                      <a:endParaRPr lang="en-ZA" sz="1400" dirty="0">
                        <a:latin typeface="+mj-lt"/>
                      </a:endParaRPr>
                    </a:p>
                  </a:txBody>
                  <a:tcPr/>
                </a:tc>
                <a:extLst>
                  <a:ext uri="{0D108BD9-81ED-4DB2-BD59-A6C34878D82A}">
                    <a16:rowId xmlns:a16="http://schemas.microsoft.com/office/drawing/2014/main" xmlns="" val="3902301496"/>
                  </a:ext>
                </a:extLst>
              </a:tr>
              <a:tr h="1770025">
                <a:tc>
                  <a:txBody>
                    <a:bodyPr/>
                    <a:lstStyle/>
                    <a:p>
                      <a:r>
                        <a:rPr lang="en-ZA" dirty="0"/>
                        <a:t>WC</a:t>
                      </a:r>
                      <a:endParaRPr lang="en-ZA" dirty="0">
                        <a:latin typeface="+mj-lt"/>
                      </a:endParaRPr>
                    </a:p>
                  </a:txBody>
                  <a:tcPr/>
                </a:tc>
                <a:tc>
                  <a:txBody>
                    <a:bodyPr/>
                    <a:lstStyle/>
                    <a:p>
                      <a:r>
                        <a:rPr lang="en-ZA" dirty="0"/>
                        <a:t>2</a:t>
                      </a:r>
                      <a:endParaRPr lang="en-ZA" dirty="0">
                        <a:latin typeface="+mj-lt"/>
                      </a:endParaRPr>
                    </a:p>
                  </a:txBody>
                  <a:tcPr/>
                </a:tc>
                <a:tc>
                  <a:txBody>
                    <a:bodyPr/>
                    <a:lstStyle/>
                    <a:p>
                      <a:r>
                        <a:rPr lang="en-ZA" dirty="0"/>
                        <a:t>28 000</a:t>
                      </a:r>
                      <a:endParaRPr lang="en-ZA" dirty="0">
                        <a:latin typeface="+mj-lt"/>
                      </a:endParaRPr>
                    </a:p>
                  </a:txBody>
                  <a:tcPr/>
                </a:tc>
                <a:tc>
                  <a:txBody>
                    <a:bodyPr/>
                    <a:lstStyle/>
                    <a:p>
                      <a:r>
                        <a:rPr lang="en-ZA" dirty="0"/>
                        <a:t>1</a:t>
                      </a:r>
                      <a:endParaRPr lang="en-ZA" dirty="0">
                        <a:latin typeface="+mj-lt"/>
                      </a:endParaRPr>
                    </a:p>
                  </a:txBody>
                  <a:tcPr/>
                </a:tc>
                <a:tc>
                  <a:txBody>
                    <a:bodyPr/>
                    <a:lstStyle/>
                    <a:p>
                      <a:r>
                        <a:rPr lang="en-GB" dirty="0"/>
                        <a:t>1 (Langeberg)</a:t>
                      </a:r>
                      <a:endParaRPr lang="en-ZA" dirty="0">
                        <a:latin typeface="+mj-lt"/>
                      </a:endParaRPr>
                    </a:p>
                  </a:txBody>
                  <a:tcPr/>
                </a:tc>
                <a:tc>
                  <a:txBody>
                    <a:bodyPr/>
                    <a:lstStyle/>
                    <a:p>
                      <a:r>
                        <a:rPr lang="en-ZA" sz="1400" dirty="0"/>
                        <a:t>COGTA declined to register a project because site identified was positioned for facility to benefit the poor and non-poor households, and therefore required municipality to counter-fund with 50% counter-funding which municipality could not afford </a:t>
                      </a:r>
                      <a:endParaRPr lang="en-ZA" sz="1400" dirty="0">
                        <a:latin typeface="+mj-lt"/>
                      </a:endParaRPr>
                    </a:p>
                  </a:txBody>
                  <a:tcPr/>
                </a:tc>
                <a:extLst>
                  <a:ext uri="{0D108BD9-81ED-4DB2-BD59-A6C34878D82A}">
                    <a16:rowId xmlns:a16="http://schemas.microsoft.com/office/drawing/2014/main" xmlns="" val="3007784664"/>
                  </a:ext>
                </a:extLst>
              </a:tr>
            </a:tbl>
          </a:graphicData>
        </a:graphic>
      </p:graphicFrame>
    </p:spTree>
    <p:extLst>
      <p:ext uri="{BB962C8B-B14F-4D97-AF65-F5344CB8AC3E}">
        <p14:creationId xmlns:p14="http://schemas.microsoft.com/office/powerpoint/2010/main" xmlns="" val="97875427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6287</Words>
  <Application>Microsoft Office PowerPoint</Application>
  <PresentationFormat>Custom</PresentationFormat>
  <Paragraphs>1817</Paragraphs>
  <Slides>34</Slides>
  <Notes>0</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1_Office Theme</vt:lpstr>
      <vt:lpstr>2_Office Theme</vt:lpstr>
      <vt:lpstr>PROGRESS ON IMPLEMENTATION OF A RING-FENCED MIG PROGRAMME  BY DSAC   </vt:lpstr>
      <vt:lpstr>Slide 2</vt:lpstr>
      <vt:lpstr>SUMMARY OF OVERALL PERFORMANCE </vt:lpstr>
      <vt:lpstr>SUMMARY OF 2016/17 ALLOCATIONS </vt:lpstr>
      <vt:lpstr>SUMMARY OF 2016/17 ALLOCATIONS </vt:lpstr>
      <vt:lpstr>2016/2017 FINANCIAL YEAR </vt:lpstr>
      <vt:lpstr>2016/2017 FINANCIAL YEAR …</vt:lpstr>
      <vt:lpstr>SUMMARY OF 2017/18 ALLOCATIONS </vt:lpstr>
      <vt:lpstr>SUMMARY OF 2017/18 ALLOCATIONS </vt:lpstr>
      <vt:lpstr>2017/2018 FINANCIAL YEAR </vt:lpstr>
      <vt:lpstr>2017/2018 FINANCIAL YEAR… </vt:lpstr>
      <vt:lpstr>SUMMARY OF 2018/19 ALLOCATIONS </vt:lpstr>
      <vt:lpstr>SUMMARY OF 2018/19 ALLOCATIONS </vt:lpstr>
      <vt:lpstr>2018/2019 FINANCIAL YEAR </vt:lpstr>
      <vt:lpstr>2018/2019 FINANCIAL YEAR…</vt:lpstr>
      <vt:lpstr>SUMMARY OF 2019/20 ALLOCATIONS </vt:lpstr>
      <vt:lpstr>SUMMARY OF 2019/20 ALLOCATIONS </vt:lpstr>
      <vt:lpstr>2019/2020 FINANCIAL YEAR </vt:lpstr>
      <vt:lpstr>2019/2020 FINANCIAL YEAR… </vt:lpstr>
      <vt:lpstr>SUMMARY OF 2020/21 ALLOCATIONS </vt:lpstr>
      <vt:lpstr>SUMMARY OF 2020/21 ALLOCATIONS </vt:lpstr>
      <vt:lpstr>2020/2021 FINANCIAL YEAR </vt:lpstr>
      <vt:lpstr>2020/2021 FINANCIAL YEAR… </vt:lpstr>
      <vt:lpstr>2020/2021 FINANCIAL YEAR… </vt:lpstr>
      <vt:lpstr>SUMMARY OF 2021/22 ALLOCATIONS </vt:lpstr>
      <vt:lpstr>SUMMARY OF 2021/22 ALLOCATIONS </vt:lpstr>
      <vt:lpstr>2021/2022 FINANCIAL YEAR </vt:lpstr>
      <vt:lpstr>2021/2022 FINANCIAL YEAR… </vt:lpstr>
      <vt:lpstr>SUMMARY OF 2021/22 ALLOCATIONS </vt:lpstr>
      <vt:lpstr>2022/2023 FINANCIAL YEAR </vt:lpstr>
      <vt:lpstr>2022/2023 FINANCIAL YEAR …</vt:lpstr>
      <vt:lpstr> CHALLENGES </vt:lpstr>
      <vt:lpstr> CHALLENGES </vt:lpstr>
      <vt:lpstr>RECOMMENDATIONS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ON IMPLEMENTATION OF A RING-FENCED MIG PROGRAMME  BY DSAC</dc:title>
  <dc:creator>Mpho Gee</dc:creator>
  <cp:lastModifiedBy>USER</cp:lastModifiedBy>
  <cp:revision>4</cp:revision>
  <dcterms:created xsi:type="dcterms:W3CDTF">2022-09-11T09:09:25Z</dcterms:created>
  <dcterms:modified xsi:type="dcterms:W3CDTF">2022-09-21T14:50:44Z</dcterms:modified>
</cp:coreProperties>
</file>