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3" r:id="rId2"/>
    <p:sldId id="309"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essa Chetty" initials="MC" lastIdx="0" clrIdx="0">
    <p:extLst>
      <p:ext uri="{19B8F6BF-5375-455C-9EA6-DF929625EA0E}">
        <p15:presenceInfo xmlns:p15="http://schemas.microsoft.com/office/powerpoint/2012/main" xmlns="" userId="S-1-5-21-515967899-1292428093-1177238915-398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31A54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85" autoAdjust="0"/>
    <p:restoredTop sz="94660"/>
  </p:normalViewPr>
  <p:slideViewPr>
    <p:cSldViewPr snapToGrid="0">
      <p:cViewPr varScale="1">
        <p:scale>
          <a:sx n="73" d="100"/>
          <a:sy n="73" d="100"/>
        </p:scale>
        <p:origin x="-9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2B28F-A741-43A6-ABC4-8BE38BFDC7F3}" type="datetimeFigureOut">
              <a:rPr lang="en-ZA" smtClean="0"/>
              <a:pPr/>
              <a:t>2022/09/21</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503A6-662E-4882-BA70-DCC024D07461}" type="slidenum">
              <a:rPr lang="en-ZA" smtClean="0"/>
              <a:pPr/>
              <a:t>‹#›</a:t>
            </a:fld>
            <a:endParaRPr lang="en-ZA"/>
          </a:p>
        </p:txBody>
      </p:sp>
    </p:spTree>
    <p:extLst>
      <p:ext uri="{BB962C8B-B14F-4D97-AF65-F5344CB8AC3E}">
        <p14:creationId xmlns:p14="http://schemas.microsoft.com/office/powerpoint/2010/main" xmlns="" val="2585488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1"/>
            <a:ext cx="8534400" cy="1752600"/>
          </a:xfrm>
        </p:spPr>
        <p:txBody>
          <a:bodyPr/>
          <a:lstStyle>
            <a:lvl1pPr marL="0" indent="0" algn="ctr">
              <a:buNone/>
              <a:defRPr>
                <a:solidFill>
                  <a:schemeClr val="tx1">
                    <a:tint val="75000"/>
                  </a:schemeClr>
                </a:solidFill>
              </a:defRPr>
            </a:lvl1pPr>
            <a:lvl2pPr marL="434386" indent="0" algn="ctr">
              <a:buNone/>
              <a:defRPr>
                <a:solidFill>
                  <a:schemeClr val="tx1">
                    <a:tint val="75000"/>
                  </a:schemeClr>
                </a:solidFill>
              </a:defRPr>
            </a:lvl2pPr>
            <a:lvl3pPr marL="868771" indent="0" algn="ctr">
              <a:buNone/>
              <a:defRPr>
                <a:solidFill>
                  <a:schemeClr val="tx1">
                    <a:tint val="75000"/>
                  </a:schemeClr>
                </a:solidFill>
              </a:defRPr>
            </a:lvl3pPr>
            <a:lvl4pPr marL="1303157" indent="0" algn="ctr">
              <a:buNone/>
              <a:defRPr>
                <a:solidFill>
                  <a:schemeClr val="tx1">
                    <a:tint val="75000"/>
                  </a:schemeClr>
                </a:solidFill>
              </a:defRPr>
            </a:lvl4pPr>
            <a:lvl5pPr marL="1737543" indent="0" algn="ctr">
              <a:buNone/>
              <a:defRPr>
                <a:solidFill>
                  <a:schemeClr val="tx1">
                    <a:tint val="75000"/>
                  </a:schemeClr>
                </a:solidFill>
              </a:defRPr>
            </a:lvl5pPr>
            <a:lvl6pPr marL="2171929" indent="0" algn="ctr">
              <a:buNone/>
              <a:defRPr>
                <a:solidFill>
                  <a:schemeClr val="tx1">
                    <a:tint val="75000"/>
                  </a:schemeClr>
                </a:solidFill>
              </a:defRPr>
            </a:lvl6pPr>
            <a:lvl7pPr marL="2606314" indent="0" algn="ctr">
              <a:buNone/>
              <a:defRPr>
                <a:solidFill>
                  <a:schemeClr val="tx1">
                    <a:tint val="75000"/>
                  </a:schemeClr>
                </a:solidFill>
              </a:defRPr>
            </a:lvl7pPr>
            <a:lvl8pPr marL="3040700" indent="0" algn="ctr">
              <a:buNone/>
              <a:defRPr>
                <a:solidFill>
                  <a:schemeClr val="tx1">
                    <a:tint val="75000"/>
                  </a:schemeClr>
                </a:solidFill>
              </a:defRPr>
            </a:lvl8pPr>
            <a:lvl9pPr marL="3475086"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80759EC4-55B7-441A-B3A7-4425F15EBEAF}" type="datetime1">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43607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25B45A0-D625-43EB-803A-AF91B757D9EA}" type="datetime1">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95386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2C9BBF2-DD84-4305-BFA0-C2F70658A4E8}" type="datetime1">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65786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36B1AC4-F66B-49F2-9805-153F3396E246}" type="datetime1">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33754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800" b="1" cap="all"/>
            </a:lvl1pPr>
          </a:lstStyle>
          <a:p>
            <a:r>
              <a:rPr lang="en-US"/>
              <a:t>Click to edit Master title style</a:t>
            </a:r>
            <a:endParaRPr lang="en-ZA"/>
          </a:p>
        </p:txBody>
      </p:sp>
      <p:sp>
        <p:nvSpPr>
          <p:cNvPr id="3" name="Text Placeholder 2"/>
          <p:cNvSpPr>
            <a:spLocks noGrp="1"/>
          </p:cNvSpPr>
          <p:nvPr>
            <p:ph type="body" idx="1"/>
          </p:nvPr>
        </p:nvSpPr>
        <p:spPr>
          <a:xfrm>
            <a:off x="963084" y="2906714"/>
            <a:ext cx="10363200" cy="1500187"/>
          </a:xfrm>
        </p:spPr>
        <p:txBody>
          <a:bodyPr anchor="b"/>
          <a:lstStyle>
            <a:lvl1pPr marL="0" indent="0">
              <a:buNone/>
              <a:defRPr sz="1900">
                <a:solidFill>
                  <a:schemeClr val="tx1">
                    <a:tint val="75000"/>
                  </a:schemeClr>
                </a:solidFill>
              </a:defRPr>
            </a:lvl1pPr>
            <a:lvl2pPr marL="434386" indent="0">
              <a:buNone/>
              <a:defRPr sz="1710">
                <a:solidFill>
                  <a:schemeClr val="tx1">
                    <a:tint val="75000"/>
                  </a:schemeClr>
                </a:solidFill>
              </a:defRPr>
            </a:lvl2pPr>
            <a:lvl3pPr marL="868771" indent="0">
              <a:buNone/>
              <a:defRPr sz="1520">
                <a:solidFill>
                  <a:schemeClr val="tx1">
                    <a:tint val="75000"/>
                  </a:schemeClr>
                </a:solidFill>
              </a:defRPr>
            </a:lvl3pPr>
            <a:lvl4pPr marL="1303157" indent="0">
              <a:buNone/>
              <a:defRPr sz="1330">
                <a:solidFill>
                  <a:schemeClr val="tx1">
                    <a:tint val="75000"/>
                  </a:schemeClr>
                </a:solidFill>
              </a:defRPr>
            </a:lvl4pPr>
            <a:lvl5pPr marL="1737543" indent="0">
              <a:buNone/>
              <a:defRPr sz="1330">
                <a:solidFill>
                  <a:schemeClr val="tx1">
                    <a:tint val="75000"/>
                  </a:schemeClr>
                </a:solidFill>
              </a:defRPr>
            </a:lvl5pPr>
            <a:lvl6pPr marL="2171929" indent="0">
              <a:buNone/>
              <a:defRPr sz="1330">
                <a:solidFill>
                  <a:schemeClr val="tx1">
                    <a:tint val="75000"/>
                  </a:schemeClr>
                </a:solidFill>
              </a:defRPr>
            </a:lvl6pPr>
            <a:lvl7pPr marL="2606314" indent="0">
              <a:buNone/>
              <a:defRPr sz="1330">
                <a:solidFill>
                  <a:schemeClr val="tx1">
                    <a:tint val="75000"/>
                  </a:schemeClr>
                </a:solidFill>
              </a:defRPr>
            </a:lvl7pPr>
            <a:lvl8pPr marL="3040700" indent="0">
              <a:buNone/>
              <a:defRPr sz="1330">
                <a:solidFill>
                  <a:schemeClr val="tx1">
                    <a:tint val="75000"/>
                  </a:schemeClr>
                </a:solidFill>
              </a:defRPr>
            </a:lvl8pPr>
            <a:lvl9pPr marL="3475086" indent="0">
              <a:buNone/>
              <a:defRPr sz="133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B8F09E-7D98-4E40-B15F-6B579C505C46}" type="datetime1">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88305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0"/>
            <a:ext cx="5384800" cy="4525963"/>
          </a:xfrm>
        </p:spPr>
        <p:txBody>
          <a:bodyPr/>
          <a:lstStyle>
            <a:lvl1pPr>
              <a:defRPr sz="2660"/>
            </a:lvl1pPr>
            <a:lvl2pPr>
              <a:defRPr sz="2280"/>
            </a:lvl2pPr>
            <a:lvl3pPr>
              <a:defRPr sz="1900"/>
            </a:lvl3pPr>
            <a:lvl4pPr>
              <a:defRPr sz="1710"/>
            </a:lvl4pPr>
            <a:lvl5pPr>
              <a:defRPr sz="1710"/>
            </a:lvl5pPr>
            <a:lvl6pPr>
              <a:defRPr sz="1710"/>
            </a:lvl6pPr>
            <a:lvl7pPr>
              <a:defRPr sz="1710"/>
            </a:lvl7pPr>
            <a:lvl8pPr>
              <a:defRPr sz="1710"/>
            </a:lvl8pPr>
            <a:lvl9pPr>
              <a:defRPr sz="171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0"/>
            <a:ext cx="5384800" cy="4525963"/>
          </a:xfrm>
        </p:spPr>
        <p:txBody>
          <a:bodyPr/>
          <a:lstStyle>
            <a:lvl1pPr>
              <a:defRPr sz="2660"/>
            </a:lvl1pPr>
            <a:lvl2pPr>
              <a:defRPr sz="2280"/>
            </a:lvl2pPr>
            <a:lvl3pPr>
              <a:defRPr sz="1900"/>
            </a:lvl3pPr>
            <a:lvl4pPr>
              <a:defRPr sz="1710"/>
            </a:lvl4pPr>
            <a:lvl5pPr>
              <a:defRPr sz="1710"/>
            </a:lvl5pPr>
            <a:lvl6pPr>
              <a:defRPr sz="1710"/>
            </a:lvl6pPr>
            <a:lvl7pPr>
              <a:defRPr sz="1710"/>
            </a:lvl7pPr>
            <a:lvl8pPr>
              <a:defRPr sz="1710"/>
            </a:lvl8pPr>
            <a:lvl9pPr>
              <a:defRPr sz="171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266CB4B6-1856-4067-A8DE-DDFCB0A6A9F9}" type="datetime1">
              <a:rPr lang="en-ZA" smtClean="0"/>
              <a:pPr/>
              <a:t>2022/09/21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08443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280" b="1"/>
            </a:lvl1pPr>
            <a:lvl2pPr marL="434386" indent="0">
              <a:buNone/>
              <a:defRPr sz="1900" b="1"/>
            </a:lvl2pPr>
            <a:lvl3pPr marL="868771" indent="0">
              <a:buNone/>
              <a:defRPr sz="1710" b="1"/>
            </a:lvl3pPr>
            <a:lvl4pPr marL="1303157" indent="0">
              <a:buNone/>
              <a:defRPr sz="1520" b="1"/>
            </a:lvl4pPr>
            <a:lvl5pPr marL="1737543" indent="0">
              <a:buNone/>
              <a:defRPr sz="1520" b="1"/>
            </a:lvl5pPr>
            <a:lvl6pPr marL="2171929" indent="0">
              <a:buNone/>
              <a:defRPr sz="1520" b="1"/>
            </a:lvl6pPr>
            <a:lvl7pPr marL="2606314" indent="0">
              <a:buNone/>
              <a:defRPr sz="1520" b="1"/>
            </a:lvl7pPr>
            <a:lvl8pPr marL="3040700" indent="0">
              <a:buNone/>
              <a:defRPr sz="1520" b="1"/>
            </a:lvl8pPr>
            <a:lvl9pPr marL="3475086" indent="0">
              <a:buNone/>
              <a:defRPr sz="152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280"/>
            </a:lvl1pPr>
            <a:lvl2pPr>
              <a:defRPr sz="1900"/>
            </a:lvl2pPr>
            <a:lvl3pPr>
              <a:defRPr sz="1710"/>
            </a:lvl3pPr>
            <a:lvl4pPr>
              <a:defRPr sz="1520"/>
            </a:lvl4pPr>
            <a:lvl5pPr>
              <a:defRPr sz="1520"/>
            </a:lvl5pPr>
            <a:lvl6pPr>
              <a:defRPr sz="1520"/>
            </a:lvl6pPr>
            <a:lvl7pPr>
              <a:defRPr sz="1520"/>
            </a:lvl7pPr>
            <a:lvl8pPr>
              <a:defRPr sz="1520"/>
            </a:lvl8pPr>
            <a:lvl9pPr>
              <a:defRPr sz="15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9" y="1535114"/>
            <a:ext cx="5389033" cy="639762"/>
          </a:xfrm>
        </p:spPr>
        <p:txBody>
          <a:bodyPr anchor="b"/>
          <a:lstStyle>
            <a:lvl1pPr marL="0" indent="0">
              <a:buNone/>
              <a:defRPr sz="2280" b="1"/>
            </a:lvl1pPr>
            <a:lvl2pPr marL="434386" indent="0">
              <a:buNone/>
              <a:defRPr sz="1900" b="1"/>
            </a:lvl2pPr>
            <a:lvl3pPr marL="868771" indent="0">
              <a:buNone/>
              <a:defRPr sz="1710" b="1"/>
            </a:lvl3pPr>
            <a:lvl4pPr marL="1303157" indent="0">
              <a:buNone/>
              <a:defRPr sz="1520" b="1"/>
            </a:lvl4pPr>
            <a:lvl5pPr marL="1737543" indent="0">
              <a:buNone/>
              <a:defRPr sz="1520" b="1"/>
            </a:lvl5pPr>
            <a:lvl6pPr marL="2171929" indent="0">
              <a:buNone/>
              <a:defRPr sz="1520" b="1"/>
            </a:lvl6pPr>
            <a:lvl7pPr marL="2606314" indent="0">
              <a:buNone/>
              <a:defRPr sz="1520" b="1"/>
            </a:lvl7pPr>
            <a:lvl8pPr marL="3040700" indent="0">
              <a:buNone/>
              <a:defRPr sz="1520" b="1"/>
            </a:lvl8pPr>
            <a:lvl9pPr marL="3475086" indent="0">
              <a:buNone/>
              <a:defRPr sz="152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280"/>
            </a:lvl1pPr>
            <a:lvl2pPr>
              <a:defRPr sz="1900"/>
            </a:lvl2pPr>
            <a:lvl3pPr>
              <a:defRPr sz="1710"/>
            </a:lvl3pPr>
            <a:lvl4pPr>
              <a:defRPr sz="1520"/>
            </a:lvl4pPr>
            <a:lvl5pPr>
              <a:defRPr sz="1520"/>
            </a:lvl5pPr>
            <a:lvl6pPr>
              <a:defRPr sz="1520"/>
            </a:lvl6pPr>
            <a:lvl7pPr>
              <a:defRPr sz="1520"/>
            </a:lvl7pPr>
            <a:lvl8pPr>
              <a:defRPr sz="1520"/>
            </a:lvl8pPr>
            <a:lvl9pPr>
              <a:defRPr sz="15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6D6BC37E-58FD-4D00-ACF4-2DBCBCD72CA6}" type="datetime1">
              <a:rPr lang="en-ZA" smtClean="0"/>
              <a:pPr/>
              <a:t>2022/09/21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379742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15B6D794-A1FA-4F31-AF75-4FBD60049F39}" type="datetime1">
              <a:rPr lang="en-ZA" smtClean="0"/>
              <a:pPr/>
              <a:t>2022/09/21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30336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EEAD9-8513-4F9D-8D72-9A265DA5B286}" type="datetime1">
              <a:rPr lang="en-ZA" smtClean="0"/>
              <a:pPr/>
              <a:t>2022/09/21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706711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9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040"/>
            </a:lvl1pPr>
            <a:lvl2pPr>
              <a:defRPr sz="2660"/>
            </a:lvl2pPr>
            <a:lvl3pPr>
              <a:defRPr sz="2280"/>
            </a:lvl3pPr>
            <a:lvl4pPr>
              <a:defRPr sz="1900"/>
            </a:lvl4pPr>
            <a:lvl5pPr>
              <a:defRPr sz="1900"/>
            </a:lvl5pPr>
            <a:lvl6pPr>
              <a:defRPr sz="1900"/>
            </a:lvl6pPr>
            <a:lvl7pPr>
              <a:defRPr sz="1900"/>
            </a:lvl7pPr>
            <a:lvl8pPr>
              <a:defRPr sz="1900"/>
            </a:lvl8pPr>
            <a:lvl9pPr>
              <a:defRPr sz="1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330"/>
            </a:lvl1pPr>
            <a:lvl2pPr marL="434386" indent="0">
              <a:buNone/>
              <a:defRPr sz="1140"/>
            </a:lvl2pPr>
            <a:lvl3pPr marL="868771" indent="0">
              <a:buNone/>
              <a:defRPr sz="950"/>
            </a:lvl3pPr>
            <a:lvl4pPr marL="1303157" indent="0">
              <a:buNone/>
              <a:defRPr sz="855"/>
            </a:lvl4pPr>
            <a:lvl5pPr marL="1737543" indent="0">
              <a:buNone/>
              <a:defRPr sz="855"/>
            </a:lvl5pPr>
            <a:lvl6pPr marL="2171929" indent="0">
              <a:buNone/>
              <a:defRPr sz="855"/>
            </a:lvl6pPr>
            <a:lvl7pPr marL="2606314" indent="0">
              <a:buNone/>
              <a:defRPr sz="855"/>
            </a:lvl7pPr>
            <a:lvl8pPr marL="3040700" indent="0">
              <a:buNone/>
              <a:defRPr sz="855"/>
            </a:lvl8pPr>
            <a:lvl9pPr marL="3475086" indent="0">
              <a:buNone/>
              <a:defRPr sz="855"/>
            </a:lvl9pPr>
          </a:lstStyle>
          <a:p>
            <a:pPr lvl="0"/>
            <a:r>
              <a:rPr lang="en-US"/>
              <a:t>Edit Master text styles</a:t>
            </a:r>
          </a:p>
        </p:txBody>
      </p:sp>
      <p:sp>
        <p:nvSpPr>
          <p:cNvPr id="5" name="Date Placeholder 4"/>
          <p:cNvSpPr>
            <a:spLocks noGrp="1"/>
          </p:cNvSpPr>
          <p:nvPr>
            <p:ph type="dt" sz="half" idx="10"/>
          </p:nvPr>
        </p:nvSpPr>
        <p:spPr/>
        <p:txBody>
          <a:bodyPr/>
          <a:lstStyle/>
          <a:p>
            <a:fld id="{435525C0-88CA-4B3D-B6D6-0DE1E358BF95}" type="datetime1">
              <a:rPr lang="en-ZA" smtClean="0"/>
              <a:pPr/>
              <a:t>2022/09/21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99916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9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040"/>
            </a:lvl1pPr>
            <a:lvl2pPr marL="434386" indent="0">
              <a:buNone/>
              <a:defRPr sz="2660"/>
            </a:lvl2pPr>
            <a:lvl3pPr marL="868771" indent="0">
              <a:buNone/>
              <a:defRPr sz="2280"/>
            </a:lvl3pPr>
            <a:lvl4pPr marL="1303157" indent="0">
              <a:buNone/>
              <a:defRPr sz="1900"/>
            </a:lvl4pPr>
            <a:lvl5pPr marL="1737543" indent="0">
              <a:buNone/>
              <a:defRPr sz="1900"/>
            </a:lvl5pPr>
            <a:lvl6pPr marL="2171929" indent="0">
              <a:buNone/>
              <a:defRPr sz="1900"/>
            </a:lvl6pPr>
            <a:lvl7pPr marL="2606314" indent="0">
              <a:buNone/>
              <a:defRPr sz="1900"/>
            </a:lvl7pPr>
            <a:lvl8pPr marL="3040700" indent="0">
              <a:buNone/>
              <a:defRPr sz="1900"/>
            </a:lvl8pPr>
            <a:lvl9pPr marL="3475086" indent="0">
              <a:buNone/>
              <a:defRPr sz="1900"/>
            </a:lvl9pPr>
          </a:lstStyle>
          <a:p>
            <a:r>
              <a:rPr lang="en-US"/>
              <a:t>Click icon to add picture</a:t>
            </a:r>
            <a:endParaRPr lang="en-ZA"/>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330"/>
            </a:lvl1pPr>
            <a:lvl2pPr marL="434386" indent="0">
              <a:buNone/>
              <a:defRPr sz="1140"/>
            </a:lvl2pPr>
            <a:lvl3pPr marL="868771" indent="0">
              <a:buNone/>
              <a:defRPr sz="950"/>
            </a:lvl3pPr>
            <a:lvl4pPr marL="1303157" indent="0">
              <a:buNone/>
              <a:defRPr sz="855"/>
            </a:lvl4pPr>
            <a:lvl5pPr marL="1737543" indent="0">
              <a:buNone/>
              <a:defRPr sz="855"/>
            </a:lvl5pPr>
            <a:lvl6pPr marL="2171929" indent="0">
              <a:buNone/>
              <a:defRPr sz="855"/>
            </a:lvl6pPr>
            <a:lvl7pPr marL="2606314" indent="0">
              <a:buNone/>
              <a:defRPr sz="855"/>
            </a:lvl7pPr>
            <a:lvl8pPr marL="3040700" indent="0">
              <a:buNone/>
              <a:defRPr sz="855"/>
            </a:lvl8pPr>
            <a:lvl9pPr marL="3475086" indent="0">
              <a:buNone/>
              <a:defRPr sz="855"/>
            </a:lvl9pPr>
          </a:lstStyle>
          <a:p>
            <a:pPr lvl="0"/>
            <a:r>
              <a:rPr lang="en-US"/>
              <a:t>Edit Master text styles</a:t>
            </a:r>
          </a:p>
        </p:txBody>
      </p:sp>
      <p:sp>
        <p:nvSpPr>
          <p:cNvPr id="5" name="Date Placeholder 4"/>
          <p:cNvSpPr>
            <a:spLocks noGrp="1"/>
          </p:cNvSpPr>
          <p:nvPr>
            <p:ph type="dt" sz="half" idx="10"/>
          </p:nvPr>
        </p:nvSpPr>
        <p:spPr/>
        <p:txBody>
          <a:bodyPr/>
          <a:lstStyle/>
          <a:p>
            <a:fld id="{C106EE53-5649-40FB-9F7A-DB898BB77B6C}" type="datetime1">
              <a:rPr lang="en-ZA" smtClean="0"/>
              <a:pPr/>
              <a:t>2022/09/21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141249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140">
                <a:solidFill>
                  <a:schemeClr val="tx1">
                    <a:tint val="75000"/>
                  </a:schemeClr>
                </a:solidFill>
              </a:defRPr>
            </a:lvl1pPr>
          </a:lstStyle>
          <a:p>
            <a:fld id="{D35920D6-345C-4F9E-B4D8-ED2A52EF3121}" type="datetime1">
              <a:rPr lang="en-ZA" smtClean="0"/>
              <a:pPr/>
              <a:t>2022/09/21</a:t>
            </a:fld>
            <a:endParaRPr lang="en-Z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14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140">
                <a:solidFill>
                  <a:schemeClr val="tx1">
                    <a:tint val="75000"/>
                  </a:schemeClr>
                </a:solidFill>
              </a:defRPr>
            </a:lvl1p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284578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868771" rtl="0" eaLnBrk="1" latinLnBrk="0" hangingPunct="1">
        <a:spcBef>
          <a:spcPct val="0"/>
        </a:spcBef>
        <a:buNone/>
        <a:defRPr sz="4180" kern="1200">
          <a:solidFill>
            <a:schemeClr val="tx1"/>
          </a:solidFill>
          <a:latin typeface="+mj-lt"/>
          <a:ea typeface="+mj-ea"/>
          <a:cs typeface="+mj-cs"/>
        </a:defRPr>
      </a:lvl1pPr>
    </p:titleStyle>
    <p:bodyStyle>
      <a:lvl1pPr marL="325789" indent="-325789" algn="l" defTabSz="868771" rtl="0" eaLnBrk="1" latinLnBrk="0" hangingPunct="1">
        <a:spcBef>
          <a:spcPct val="20000"/>
        </a:spcBef>
        <a:buFont typeface="Arial" pitchFamily="34" charset="0"/>
        <a:buChar char="•"/>
        <a:defRPr sz="3040" kern="1200">
          <a:solidFill>
            <a:schemeClr val="tx1"/>
          </a:solidFill>
          <a:latin typeface="+mn-lt"/>
          <a:ea typeface="+mn-ea"/>
          <a:cs typeface="+mn-cs"/>
        </a:defRPr>
      </a:lvl1pPr>
      <a:lvl2pPr marL="705877" indent="-271491" algn="l" defTabSz="868771" rtl="0" eaLnBrk="1" latinLnBrk="0" hangingPunct="1">
        <a:spcBef>
          <a:spcPct val="20000"/>
        </a:spcBef>
        <a:buFont typeface="Arial" pitchFamily="34" charset="0"/>
        <a:buChar char="–"/>
        <a:defRPr sz="2660" kern="1200">
          <a:solidFill>
            <a:schemeClr val="tx1"/>
          </a:solidFill>
          <a:latin typeface="+mn-lt"/>
          <a:ea typeface="+mn-ea"/>
          <a:cs typeface="+mn-cs"/>
        </a:defRPr>
      </a:lvl2pPr>
      <a:lvl3pPr marL="1085964" indent="-217193" algn="l" defTabSz="868771" rtl="0" eaLnBrk="1" latinLnBrk="0" hangingPunct="1">
        <a:spcBef>
          <a:spcPct val="20000"/>
        </a:spcBef>
        <a:buFont typeface="Arial" pitchFamily="34" charset="0"/>
        <a:buChar char="•"/>
        <a:defRPr sz="2280" kern="1200">
          <a:solidFill>
            <a:schemeClr val="tx1"/>
          </a:solidFill>
          <a:latin typeface="+mn-lt"/>
          <a:ea typeface="+mn-ea"/>
          <a:cs typeface="+mn-cs"/>
        </a:defRPr>
      </a:lvl3pPr>
      <a:lvl4pPr marL="1520350" indent="-217193" algn="l" defTabSz="868771"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954736" indent="-217193" algn="l" defTabSz="868771"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389121" indent="-217193" algn="l" defTabSz="868771"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823507" indent="-217193" algn="l" defTabSz="868771"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257893" indent="-217193" algn="l" defTabSz="868771"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692279" indent="-217193" algn="l" defTabSz="868771"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868771" rtl="0" eaLnBrk="1" latinLnBrk="0" hangingPunct="1">
        <a:defRPr sz="1710" kern="1200">
          <a:solidFill>
            <a:schemeClr val="tx1"/>
          </a:solidFill>
          <a:latin typeface="+mn-lt"/>
          <a:ea typeface="+mn-ea"/>
          <a:cs typeface="+mn-cs"/>
        </a:defRPr>
      </a:lvl1pPr>
      <a:lvl2pPr marL="434386" algn="l" defTabSz="868771" rtl="0" eaLnBrk="1" latinLnBrk="0" hangingPunct="1">
        <a:defRPr sz="1710" kern="1200">
          <a:solidFill>
            <a:schemeClr val="tx1"/>
          </a:solidFill>
          <a:latin typeface="+mn-lt"/>
          <a:ea typeface="+mn-ea"/>
          <a:cs typeface="+mn-cs"/>
        </a:defRPr>
      </a:lvl2pPr>
      <a:lvl3pPr marL="868771" algn="l" defTabSz="868771" rtl="0" eaLnBrk="1" latinLnBrk="0" hangingPunct="1">
        <a:defRPr sz="1710" kern="1200">
          <a:solidFill>
            <a:schemeClr val="tx1"/>
          </a:solidFill>
          <a:latin typeface="+mn-lt"/>
          <a:ea typeface="+mn-ea"/>
          <a:cs typeface="+mn-cs"/>
        </a:defRPr>
      </a:lvl3pPr>
      <a:lvl4pPr marL="1303157" algn="l" defTabSz="868771" rtl="0" eaLnBrk="1" latinLnBrk="0" hangingPunct="1">
        <a:defRPr sz="1710" kern="1200">
          <a:solidFill>
            <a:schemeClr val="tx1"/>
          </a:solidFill>
          <a:latin typeface="+mn-lt"/>
          <a:ea typeface="+mn-ea"/>
          <a:cs typeface="+mn-cs"/>
        </a:defRPr>
      </a:lvl4pPr>
      <a:lvl5pPr marL="1737543" algn="l" defTabSz="868771" rtl="0" eaLnBrk="1" latinLnBrk="0" hangingPunct="1">
        <a:defRPr sz="1710" kern="1200">
          <a:solidFill>
            <a:schemeClr val="tx1"/>
          </a:solidFill>
          <a:latin typeface="+mn-lt"/>
          <a:ea typeface="+mn-ea"/>
          <a:cs typeface="+mn-cs"/>
        </a:defRPr>
      </a:lvl5pPr>
      <a:lvl6pPr marL="2171929" algn="l" defTabSz="868771" rtl="0" eaLnBrk="1" latinLnBrk="0" hangingPunct="1">
        <a:defRPr sz="1710" kern="1200">
          <a:solidFill>
            <a:schemeClr val="tx1"/>
          </a:solidFill>
          <a:latin typeface="+mn-lt"/>
          <a:ea typeface="+mn-ea"/>
          <a:cs typeface="+mn-cs"/>
        </a:defRPr>
      </a:lvl6pPr>
      <a:lvl7pPr marL="2606314" algn="l" defTabSz="868771" rtl="0" eaLnBrk="1" latinLnBrk="0" hangingPunct="1">
        <a:defRPr sz="1710" kern="1200">
          <a:solidFill>
            <a:schemeClr val="tx1"/>
          </a:solidFill>
          <a:latin typeface="+mn-lt"/>
          <a:ea typeface="+mn-ea"/>
          <a:cs typeface="+mn-cs"/>
        </a:defRPr>
      </a:lvl7pPr>
      <a:lvl8pPr marL="3040700" algn="l" defTabSz="868771" rtl="0" eaLnBrk="1" latinLnBrk="0" hangingPunct="1">
        <a:defRPr sz="1710" kern="1200">
          <a:solidFill>
            <a:schemeClr val="tx1"/>
          </a:solidFill>
          <a:latin typeface="+mn-lt"/>
          <a:ea typeface="+mn-ea"/>
          <a:cs typeface="+mn-cs"/>
        </a:defRPr>
      </a:lvl8pPr>
      <a:lvl9pPr marL="3475086" algn="l" defTabSz="868771" rtl="0" eaLnBrk="1" latinLnBrk="0" hangingPunct="1">
        <a:defRPr sz="17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2BB88C73-3BF8-594A-A0A8-E2804D2EF895}"/>
              </a:ext>
            </a:extLst>
          </p:cNvPr>
          <p:cNvSpPr txBox="1"/>
          <p:nvPr/>
        </p:nvSpPr>
        <p:spPr>
          <a:xfrm>
            <a:off x="696286" y="1812021"/>
            <a:ext cx="10710855" cy="4154984"/>
          </a:xfrm>
          <a:prstGeom prst="rect">
            <a:avLst/>
          </a:prstGeom>
          <a:noFill/>
        </p:spPr>
        <p:txBody>
          <a:bodyPr wrap="square" rtlCol="0">
            <a:spAutoFit/>
          </a:bodyPr>
          <a:lstStyle/>
          <a:p>
            <a:pPr algn="ctr" defTabSz="868771"/>
            <a:r>
              <a:rPr lang="en-US" sz="2400" b="1" dirty="0">
                <a:latin typeface="Arial" panose="020B0604020202020204" pitchFamily="34" charset="0"/>
                <a:cs typeface="Arial" panose="020B0604020202020204" pitchFamily="34" charset="0"/>
              </a:rPr>
              <a:t>RESPONSE TO </a:t>
            </a:r>
            <a:r>
              <a:rPr lang="en-ZA" sz="2400" b="1" dirty="0">
                <a:latin typeface="Arial" panose="020B0604020202020204" pitchFamily="34" charset="0"/>
                <a:cs typeface="Arial" panose="020B0604020202020204" pitchFamily="34" charset="0"/>
              </a:rPr>
              <a:t>BUDGETARY REVIEW AND RECOMMENDATION REPORT (BRRR) OF THE PORTFOLIO COMMITTEE ON </a:t>
            </a:r>
          </a:p>
          <a:p>
            <a:pPr algn="ctr" defTabSz="868771"/>
            <a:r>
              <a:rPr lang="en-ZA" sz="2400" b="1" dirty="0">
                <a:latin typeface="Arial" panose="020B0604020202020204" pitchFamily="34" charset="0"/>
                <a:cs typeface="Arial" panose="020B0604020202020204" pitchFamily="34" charset="0"/>
              </a:rPr>
              <a:t>AGRICULTURE, LAND REFORM AND RURAL DEVELOPMENT: VOTE 29, DATED 23 NOVEMBER 2021</a:t>
            </a:r>
          </a:p>
          <a:p>
            <a:pPr algn="ctr" defTabSz="868771"/>
            <a:endParaRPr lang="en-ZA" sz="2400" b="1" dirty="0">
              <a:latin typeface="Arial" panose="020B0604020202020204" pitchFamily="34" charset="0"/>
              <a:cs typeface="Arial" panose="020B0604020202020204" pitchFamily="34" charset="0"/>
            </a:endParaRPr>
          </a:p>
          <a:p>
            <a:pPr algn="ctr" defTabSz="868771"/>
            <a:r>
              <a:rPr lang="en-ZA" sz="2400" b="1" dirty="0">
                <a:latin typeface="Arial" panose="020B0604020202020204" pitchFamily="34" charset="0"/>
                <a:cs typeface="Arial" panose="020B0604020202020204" pitchFamily="34" charset="0"/>
              </a:rPr>
              <a:t>PRESENTATION TO THE PORTFOLIO COMMITTEE ON AGRICULTURE, LAND REFORM AND RURAL DEVELOPMENT</a:t>
            </a:r>
          </a:p>
          <a:p>
            <a:pPr algn="ctr" defTabSz="868771"/>
            <a:endParaRPr lang="en-ZA" sz="2400" b="1" dirty="0">
              <a:solidFill>
                <a:prstClr val="black"/>
              </a:solidFill>
              <a:latin typeface="Arial" panose="020B0604020202020204" pitchFamily="34" charset="0"/>
              <a:cs typeface="Arial" panose="020B0604020202020204" pitchFamily="34" charset="0"/>
            </a:endParaRPr>
          </a:p>
          <a:p>
            <a:pPr algn="ctr" defTabSz="868771"/>
            <a:r>
              <a:rPr lang="en-ZA" sz="2400" b="1" dirty="0">
                <a:solidFill>
                  <a:prstClr val="black"/>
                </a:solidFill>
                <a:latin typeface="Arial" panose="020B0604020202020204" pitchFamily="34" charset="0"/>
                <a:cs typeface="Arial" panose="020B0604020202020204" pitchFamily="34" charset="0"/>
              </a:rPr>
              <a:t>20 SEPTEMBER 2022</a:t>
            </a:r>
            <a:endParaRPr lang="en-US" sz="2400" b="1" dirty="0">
              <a:solidFill>
                <a:prstClr val="black"/>
              </a:solidFill>
              <a:latin typeface="Arial" panose="020B0604020202020204" pitchFamily="34" charset="0"/>
              <a:cs typeface="Arial" panose="020B0604020202020204" pitchFamily="34" charset="0"/>
            </a:endParaRPr>
          </a:p>
          <a:p>
            <a:pPr algn="ctr" defTabSz="868771"/>
            <a:endParaRPr lang="en-US" sz="4800" b="1" dirty="0">
              <a:solidFill>
                <a:prstClr val="black"/>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xmlns="" id="{E89B314A-01B3-4234-AEE8-45D2B67AF89B}"/>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a:t>
            </a:fld>
            <a:endParaRPr lang="en-ZA">
              <a:solidFill>
                <a:prstClr val="black">
                  <a:tint val="75000"/>
                </a:prstClr>
              </a:solidFill>
              <a:latin typeface="Calibri"/>
            </a:endParaRPr>
          </a:p>
        </p:txBody>
      </p:sp>
    </p:spTree>
    <p:extLst>
      <p:ext uri="{BB962C8B-B14F-4D97-AF65-F5344CB8AC3E}">
        <p14:creationId xmlns:p14="http://schemas.microsoft.com/office/powerpoint/2010/main" xmlns="" val="422777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10</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2739143535"/>
              </p:ext>
            </p:extLst>
          </p:nvPr>
        </p:nvGraphicFramePr>
        <p:xfrm>
          <a:off x="139147" y="152400"/>
          <a:ext cx="11913703" cy="6705600"/>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68771" rtl="0" eaLnBrk="1" fontAlgn="auto" latinLnBrk="0" hangingPunct="1">
                        <a:lnSpc>
                          <a:spcPct val="100000"/>
                        </a:lnSpc>
                        <a:spcBef>
                          <a:spcPts val="0"/>
                        </a:spcBef>
                        <a:spcAft>
                          <a:spcPts val="0"/>
                        </a:spcAft>
                        <a:buClrTx/>
                        <a:buSzTx/>
                        <a:buFontTx/>
                        <a:buNone/>
                        <a:tabLst/>
                        <a:defRPr/>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Continue</a:t>
                      </a: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graphicFrame>
        <p:nvGraphicFramePr>
          <p:cNvPr id="5" name="Table 5">
            <a:extLst>
              <a:ext uri="{FF2B5EF4-FFF2-40B4-BE49-F238E27FC236}">
                <a16:creationId xmlns:a16="http://schemas.microsoft.com/office/drawing/2014/main" xmlns="" id="{553AEB92-94E8-411B-AFB6-0D43D29E28C7}"/>
              </a:ext>
            </a:extLst>
          </p:cNvPr>
          <p:cNvGraphicFramePr>
            <a:graphicFrameLocks noGrp="1"/>
          </p:cNvGraphicFramePr>
          <p:nvPr>
            <p:extLst>
              <p:ext uri="{D42A27DB-BD31-4B8C-83A1-F6EECF244321}">
                <p14:modId xmlns:p14="http://schemas.microsoft.com/office/powerpoint/2010/main" xmlns="" val="3767864889"/>
              </p:ext>
            </p:extLst>
          </p:nvPr>
        </p:nvGraphicFramePr>
        <p:xfrm>
          <a:off x="2721548" y="1079430"/>
          <a:ext cx="9210623" cy="5872450"/>
        </p:xfrm>
        <a:graphic>
          <a:graphicData uri="http://schemas.openxmlformats.org/drawingml/2006/table">
            <a:tbl>
              <a:tblPr firstRow="1" bandRow="1">
                <a:tableStyleId>{5940675A-B579-460E-94D1-54222C63F5DA}</a:tableStyleId>
              </a:tblPr>
              <a:tblGrid>
                <a:gridCol w="1555030">
                  <a:extLst>
                    <a:ext uri="{9D8B030D-6E8A-4147-A177-3AD203B41FA5}">
                      <a16:colId xmlns:a16="http://schemas.microsoft.com/office/drawing/2014/main" xmlns="" val="4266139894"/>
                    </a:ext>
                  </a:extLst>
                </a:gridCol>
                <a:gridCol w="2518117">
                  <a:extLst>
                    <a:ext uri="{9D8B030D-6E8A-4147-A177-3AD203B41FA5}">
                      <a16:colId xmlns:a16="http://schemas.microsoft.com/office/drawing/2014/main" xmlns="" val="530616846"/>
                    </a:ext>
                  </a:extLst>
                </a:gridCol>
                <a:gridCol w="2715065">
                  <a:extLst>
                    <a:ext uri="{9D8B030D-6E8A-4147-A177-3AD203B41FA5}">
                      <a16:colId xmlns:a16="http://schemas.microsoft.com/office/drawing/2014/main" xmlns="" val="1183524937"/>
                    </a:ext>
                  </a:extLst>
                </a:gridCol>
                <a:gridCol w="2422411">
                  <a:extLst>
                    <a:ext uri="{9D8B030D-6E8A-4147-A177-3AD203B41FA5}">
                      <a16:colId xmlns:a16="http://schemas.microsoft.com/office/drawing/2014/main" xmlns="" val="3208984268"/>
                    </a:ext>
                  </a:extLst>
                </a:gridCol>
              </a:tblGrid>
              <a:tr h="389606">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COUNTRIES (COMMODITIES)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BENEFITS TO THE COUNTRY</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IMPLEMENTATION CHALLENGES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CONTENTIOUS ISSUES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242261699"/>
                  </a:ext>
                </a:extLst>
              </a:tr>
              <a:tr h="322455">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Mexico (Apples)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Creates employment for  skilled labour and adds significantly to the GDP of the country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Implementation of the land-based cold </a:t>
                      </a:r>
                      <a:r>
                        <a:rPr lang="en-ZA" sz="1000" dirty="0" err="1">
                          <a:effectLst/>
                          <a:latin typeface="Arial" panose="020B0604020202020204" pitchFamily="34" charset="0"/>
                          <a:cs typeface="Arial" panose="020B0604020202020204" pitchFamily="34" charset="0"/>
                        </a:rPr>
                        <a:t>steri</a:t>
                      </a:r>
                      <a:r>
                        <a:rPr lang="en-ZA" sz="1000" dirty="0">
                          <a:effectLst/>
                          <a:latin typeface="Arial" panose="020B0604020202020204" pitchFamily="34" charset="0"/>
                          <a:cs typeface="Arial" panose="020B0604020202020204" pitchFamily="34" charset="0"/>
                        </a:rPr>
                        <a:t> is not a preference for SA producers instead they prefer an in-transit cold treatment which is easy to apply and comply to.</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Getting feedback/ approval for our request to add in transit cold treatment as one of the approved mitigation options for pests on the workplan.</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2290062492"/>
                  </a:ext>
                </a:extLst>
              </a:tr>
              <a:tr h="370840">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Taiwan (Apples)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Placement of probes in a container. However, PPECB indicated that they will place probes the way BAPHIQ wants, therefore, it is something that will be done, with no contention.</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Placement of probes at the container. Even if the placement of the probe has no bearing on the temperature, BAPHIQ rejects consignments based on the position of the probes.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29112138"/>
                  </a:ext>
                </a:extLst>
              </a:tr>
              <a:tr h="370840">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South Korea (Citrus)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Creates employment for  skilled labour and adds significantly to the GDP of the country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Export is only taking place from Durban port.</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Approval of other ports in the Western Cape and Eastern Cape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737876035"/>
                  </a:ext>
                </a:extLst>
              </a:tr>
              <a:tr h="370840">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Philippines (Citrus)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Approval of protocol means Philippians will become one of the critical new markets and will reduce the unemployment rate in the agricultural sectors. and adds significantly to the GDP of the country</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First shipments in June 2021. Total of 65471 cartons exported</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None</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3933786246"/>
                  </a:ext>
                </a:extLst>
              </a:tr>
              <a:tr h="370840">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USA (Citrus)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Creates employment for  skilled labour and adds significantly to the GDP of the country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Export of fresh citrus fruit is prohibited from CBS infested areas (LP, MP, EC &amp; KZN)</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Hopefully USA will grant export of Fresh Citrus fruit from all nine provinces of South Africa</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485891276"/>
                  </a:ext>
                </a:extLst>
              </a:tr>
              <a:tr h="370840">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USA (Deciduous)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 </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The current work plan dated 2007 is interpreted differently by USA in terms of implementation. Even though DALRRD requested the information to clarify the requirements regarding the preclearance programme (requires mandatory joint inspection by USA and SA inspectors in SA) versus non-preclearance programme (only inspection of fruits upon arrival in the USA) and received, the amended </a:t>
                      </a:r>
                      <a:r>
                        <a:rPr lang="en-ZA" sz="1000" dirty="0" err="1">
                          <a:effectLst/>
                          <a:latin typeface="Arial" panose="020B0604020202020204" pitchFamily="34" charset="0"/>
                          <a:cs typeface="Arial" panose="020B0604020202020204" pitchFamily="34" charset="0"/>
                        </a:rPr>
                        <a:t>workplan</a:t>
                      </a:r>
                      <a:r>
                        <a:rPr lang="en-ZA" sz="1000" dirty="0">
                          <a:effectLst/>
                          <a:latin typeface="Arial" panose="020B0604020202020204" pitchFamily="34" charset="0"/>
                          <a:cs typeface="Arial" panose="020B0604020202020204" pitchFamily="34" charset="0"/>
                        </a:rPr>
                        <a:t> will help to solve these challenges and maintain the export program.</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Hopefully USA will provide the approved amended work plan last updated in 2011 for deciduous fruits from SA to include apricots, plumcots and sweet cherry which the clear information that will help in the implementation and interpretation on the requirements for the export programme.</a:t>
                      </a:r>
                    </a:p>
                    <a:p>
                      <a:pPr>
                        <a:lnSpc>
                          <a:spcPct val="107000"/>
                        </a:lnSpc>
                        <a:spcAft>
                          <a:spcPts val="800"/>
                        </a:spcAft>
                      </a:pPr>
                      <a:r>
                        <a:rPr lang="en-GB" sz="1000" dirty="0">
                          <a:effectLst/>
                          <a:latin typeface="Arial" panose="020B0604020202020204" pitchFamily="34" charset="0"/>
                          <a:cs typeface="Arial" panose="020B0604020202020204" pitchFamily="34" charset="0"/>
                        </a:rPr>
                        <a:t>Hopefully, approval of the </a:t>
                      </a:r>
                      <a:r>
                        <a:rPr lang="en-GB" sz="1000" dirty="0" err="1">
                          <a:effectLst/>
                          <a:latin typeface="Arial" panose="020B0604020202020204" pitchFamily="34" charset="0"/>
                          <a:cs typeface="Arial" panose="020B0604020202020204" pitchFamily="34" charset="0"/>
                        </a:rPr>
                        <a:t>HEPRO</a:t>
                      </a:r>
                      <a:r>
                        <a:rPr lang="en-GB" sz="1000" dirty="0">
                          <a:effectLst/>
                          <a:latin typeface="Arial" panose="020B0604020202020204" pitchFamily="34" charset="0"/>
                          <a:cs typeface="Arial" panose="020B0604020202020204" pitchFamily="34" charset="0"/>
                        </a:rPr>
                        <a:t> irradiation facility would be granted as it affects the signing of the addendum for irradiation of stone fruits in SA.</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3101864986"/>
                  </a:ext>
                </a:extLst>
              </a:tr>
            </a:tbl>
          </a:graphicData>
        </a:graphic>
      </p:graphicFrame>
    </p:spTree>
    <p:extLst>
      <p:ext uri="{BB962C8B-B14F-4D97-AF65-F5344CB8AC3E}">
        <p14:creationId xmlns:p14="http://schemas.microsoft.com/office/powerpoint/2010/main" xmlns="" val="2665590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11</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3417880274"/>
              </p:ext>
            </p:extLst>
          </p:nvPr>
        </p:nvGraphicFramePr>
        <p:xfrm>
          <a:off x="278297" y="598880"/>
          <a:ext cx="11913703" cy="5531847"/>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2346687">
                <a:tc>
                  <a:txBody>
                    <a:bodyPr/>
                    <a:lstStyle/>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68771" rtl="0" eaLnBrk="1" fontAlgn="auto" latinLnBrk="0" hangingPunct="1">
                        <a:lnSpc>
                          <a:spcPct val="100000"/>
                        </a:lnSpc>
                        <a:spcBef>
                          <a:spcPts val="0"/>
                        </a:spcBef>
                        <a:spcAft>
                          <a:spcPts val="0"/>
                        </a:spcAft>
                        <a:buClrTx/>
                        <a:buSzTx/>
                        <a:buFontTx/>
                        <a:buNone/>
                        <a:tabLst/>
                        <a:defRPr/>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Continue</a:t>
                      </a: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r h="2346687">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8.8</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Explore mechanisms to ensure that the Department speeds up the redistribution of land, including review of policies and development of legislation such as the Land Reform Framework Act which address questions of equitable access and the pro-poor land redistribution instruments.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effectLst/>
                          <a:latin typeface="Arial" panose="020B0604020202020204" pitchFamily="34" charset="0"/>
                          <a:cs typeface="Arial" panose="020B0604020202020204" pitchFamily="34" charset="0"/>
                        </a:rPr>
                        <a:t>The draft Land Redistribution Policy and the Bill have been developed and shall be processed through the prescribed processes of the Government during the 2022/23 calendar year.</a:t>
                      </a:r>
                      <a:endParaRPr lang="en-ZA" sz="1100" dirty="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97256799"/>
                  </a:ext>
                </a:extLst>
              </a:tr>
            </a:tbl>
          </a:graphicData>
        </a:graphic>
      </p:graphicFrame>
      <p:graphicFrame>
        <p:nvGraphicFramePr>
          <p:cNvPr id="5" name="Table 5">
            <a:extLst>
              <a:ext uri="{FF2B5EF4-FFF2-40B4-BE49-F238E27FC236}">
                <a16:creationId xmlns:a16="http://schemas.microsoft.com/office/drawing/2014/main" xmlns="" id="{533787D1-F104-498B-A3DA-DCC8787AAF57}"/>
              </a:ext>
            </a:extLst>
          </p:cNvPr>
          <p:cNvGraphicFramePr>
            <a:graphicFrameLocks noGrp="1"/>
          </p:cNvGraphicFramePr>
          <p:nvPr>
            <p:extLst>
              <p:ext uri="{D42A27DB-BD31-4B8C-83A1-F6EECF244321}">
                <p14:modId xmlns:p14="http://schemas.microsoft.com/office/powerpoint/2010/main" xmlns="" val="383355584"/>
              </p:ext>
            </p:extLst>
          </p:nvPr>
        </p:nvGraphicFramePr>
        <p:xfrm>
          <a:off x="2722696" y="1352251"/>
          <a:ext cx="8859704" cy="2170684"/>
        </p:xfrm>
        <a:graphic>
          <a:graphicData uri="http://schemas.openxmlformats.org/drawingml/2006/table">
            <a:tbl>
              <a:tblPr firstRow="1" bandRow="1">
                <a:tableStyleId>{5940675A-B579-460E-94D1-54222C63F5DA}</a:tableStyleId>
              </a:tblPr>
              <a:tblGrid>
                <a:gridCol w="2214926">
                  <a:extLst>
                    <a:ext uri="{9D8B030D-6E8A-4147-A177-3AD203B41FA5}">
                      <a16:colId xmlns:a16="http://schemas.microsoft.com/office/drawing/2014/main" xmlns="" val="2467340112"/>
                    </a:ext>
                  </a:extLst>
                </a:gridCol>
                <a:gridCol w="2214926">
                  <a:extLst>
                    <a:ext uri="{9D8B030D-6E8A-4147-A177-3AD203B41FA5}">
                      <a16:colId xmlns:a16="http://schemas.microsoft.com/office/drawing/2014/main" xmlns="" val="3917422888"/>
                    </a:ext>
                  </a:extLst>
                </a:gridCol>
                <a:gridCol w="2214926">
                  <a:extLst>
                    <a:ext uri="{9D8B030D-6E8A-4147-A177-3AD203B41FA5}">
                      <a16:colId xmlns:a16="http://schemas.microsoft.com/office/drawing/2014/main" xmlns="" val="2490068439"/>
                    </a:ext>
                  </a:extLst>
                </a:gridCol>
                <a:gridCol w="2214926">
                  <a:extLst>
                    <a:ext uri="{9D8B030D-6E8A-4147-A177-3AD203B41FA5}">
                      <a16:colId xmlns:a16="http://schemas.microsoft.com/office/drawing/2014/main" xmlns="" val="2831837769"/>
                    </a:ext>
                  </a:extLst>
                </a:gridCol>
              </a:tblGrid>
              <a:tr h="370840">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COUNTRIES (COMMODITIES)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BENEFITS TO THE COUNTRY</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IMPLEMENTATION CHALLENGES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CONTENTIOUS ISSUES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2718383735"/>
                  </a:ext>
                </a:extLst>
              </a:tr>
              <a:tr h="370840">
                <a:tc>
                  <a:txBody>
                    <a:bodyPr/>
                    <a:lstStyle/>
                    <a:p>
                      <a:endParaRPr lang="en-ZA" sz="1000">
                        <a:latin typeface="Arial" panose="020B0604020202020204" pitchFamily="34" charset="0"/>
                        <a:cs typeface="Arial" panose="020B0604020202020204" pitchFamily="34" charset="0"/>
                      </a:endParaRPr>
                    </a:p>
                  </a:txBody>
                  <a:tcPr/>
                </a:tc>
                <a:tc>
                  <a:txBody>
                    <a:bodyPr/>
                    <a:lstStyle/>
                    <a:p>
                      <a:endParaRPr lang="en-ZA" sz="1000" dirty="0">
                        <a:latin typeface="Arial" panose="020B0604020202020204" pitchFamily="34" charset="0"/>
                        <a:cs typeface="Arial" panose="020B0604020202020204" pitchFamily="34" charset="0"/>
                      </a:endParaRPr>
                    </a:p>
                  </a:txBody>
                  <a:tcPr/>
                </a:tc>
                <a:tc>
                  <a:txBody>
                    <a:bodyPr/>
                    <a:lstStyle/>
                    <a:p>
                      <a:endParaRPr lang="en-ZA" sz="1000" dirty="0">
                        <a:latin typeface="Arial" panose="020B0604020202020204" pitchFamily="34" charset="0"/>
                        <a:cs typeface="Arial" panose="020B0604020202020204" pitchFamily="34" charset="0"/>
                      </a:endParaRPr>
                    </a:p>
                  </a:txBody>
                  <a:tcPr/>
                </a:tc>
                <a:tc>
                  <a:txBody>
                    <a:bodyPr/>
                    <a:lstStyle/>
                    <a:p>
                      <a:pPr marL="0" marR="0" lvl="0" indent="0" algn="l" defTabSz="868771" rtl="0" eaLnBrk="1" fontAlgn="auto" latinLnBrk="0" hangingPunct="1">
                        <a:lnSpc>
                          <a:spcPct val="100000"/>
                        </a:lnSpc>
                        <a:spcBef>
                          <a:spcPts val="0"/>
                        </a:spcBef>
                        <a:spcAft>
                          <a:spcPts val="0"/>
                        </a:spcAft>
                        <a:buClrTx/>
                        <a:buSzTx/>
                        <a:buFontTx/>
                        <a:buNone/>
                        <a:tabLst/>
                        <a:defRPr/>
                      </a:pPr>
                      <a:r>
                        <a:rPr lang="en-US" sz="1000" dirty="0">
                          <a:effectLst/>
                          <a:latin typeface="Arial" panose="020B0604020202020204" pitchFamily="34" charset="0"/>
                          <a:cs typeface="Arial" panose="020B0604020202020204" pitchFamily="34" charset="0"/>
                        </a:rPr>
                        <a:t>Hopefully, the report on the detection of </a:t>
                      </a:r>
                      <a:r>
                        <a:rPr lang="en-US" sz="1000" dirty="0" err="1">
                          <a:effectLst/>
                          <a:latin typeface="Arial" panose="020B0604020202020204" pitchFamily="34" charset="0"/>
                          <a:cs typeface="Arial" panose="020B0604020202020204" pitchFamily="34" charset="0"/>
                        </a:rPr>
                        <a:t>Bactrocera</a:t>
                      </a:r>
                      <a:r>
                        <a:rPr lang="en-US" sz="1000" dirty="0">
                          <a:effectLst/>
                          <a:latin typeface="Arial" panose="020B0604020202020204" pitchFamily="34" charset="0"/>
                          <a:cs typeface="Arial" panose="020B0604020202020204" pitchFamily="34" charset="0"/>
                        </a:rPr>
                        <a:t> dorsalis in the EC will not affect the export of pome and stone fruits from SA where the pest is known to be present.</a:t>
                      </a:r>
                      <a:endParaRPr lang="en-ZA" sz="1000" dirty="0">
                        <a:effectLst/>
                        <a:latin typeface="Arial" panose="020B0604020202020204" pitchFamily="34" charset="0"/>
                        <a:cs typeface="Arial" panose="020B0604020202020204" pitchFamily="34" charset="0"/>
                      </a:endParaRPr>
                    </a:p>
                    <a:p>
                      <a:endParaRPr lang="en-ZA"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031829599"/>
                  </a:ext>
                </a:extLst>
              </a:tr>
              <a:tr h="0">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EU (Citrus fruit)</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ZA" sz="1000" dirty="0">
                          <a:effectLst/>
                          <a:latin typeface="Arial" panose="020B0604020202020204" pitchFamily="34" charset="0"/>
                          <a:cs typeface="Arial" panose="020B0604020202020204" pitchFamily="34" charset="0"/>
                        </a:rPr>
                        <a:t>70% of SA fruit goes to the EU. </a:t>
                      </a:r>
                    </a:p>
                    <a:p>
                      <a:pPr>
                        <a:lnSpc>
                          <a:spcPct val="107000"/>
                        </a:lnSpc>
                        <a:spcAft>
                          <a:spcPts val="800"/>
                        </a:spcAft>
                      </a:pPr>
                      <a:r>
                        <a:rPr lang="en-ZA" sz="1000" dirty="0">
                          <a:effectLst/>
                          <a:latin typeface="Arial" panose="020B0604020202020204" pitchFamily="34" charset="0"/>
                          <a:cs typeface="Arial" panose="020B0604020202020204" pitchFamily="34" charset="0"/>
                        </a:rPr>
                        <a:t>140.000 people employed and provides a livelihood for 1,4 million people.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Citrus Black Spot (CBS) in the LP, MP, EC and KZN</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WTO-Dispute settlement</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2512792712"/>
                  </a:ext>
                </a:extLst>
              </a:tr>
            </a:tbl>
          </a:graphicData>
        </a:graphic>
      </p:graphicFrame>
    </p:spTree>
    <p:extLst>
      <p:ext uri="{BB962C8B-B14F-4D97-AF65-F5344CB8AC3E}">
        <p14:creationId xmlns:p14="http://schemas.microsoft.com/office/powerpoint/2010/main" xmlns="" val="603369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12</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3774050335"/>
              </p:ext>
            </p:extLst>
          </p:nvPr>
        </p:nvGraphicFramePr>
        <p:xfrm>
          <a:off x="139147" y="598880"/>
          <a:ext cx="11913702" cy="3954860"/>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4">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1642150">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8.9</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Finalise policy review and table the Communal Land Tenure Policy and Communal Land Tenure Act in order to ensure compliance with Section 25(6) of the Constitution.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400" kern="1200" dirty="0">
                          <a:solidFill>
                            <a:schemeClr val="tx1"/>
                          </a:solidFill>
                          <a:effectLst/>
                          <a:latin typeface="+mn-lt"/>
                          <a:ea typeface="+mn-ea"/>
                          <a:cs typeface="+mn-cs"/>
                        </a:rPr>
                        <a:t>A draft Policy and draft Bill have been concluded following the Communal Land Administration and Tenure Summit held from 27-28 May 2022.</a:t>
                      </a:r>
                      <a:r>
                        <a:rPr lang="en-US"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endParaRPr lang="en-ZA" sz="1100" dirty="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r h="1642150">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8.10</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Fast track the implementation of e-DRS implementation in order to ensure transformation of deeds registration in South Africa. Further, ensure allocation of resources to the project.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1" kern="1200" dirty="0">
                          <a:solidFill>
                            <a:schemeClr val="tx1"/>
                          </a:solidFill>
                          <a:effectLst/>
                          <a:latin typeface="Arial" panose="020B0604020202020204" pitchFamily="34" charset="0"/>
                          <a:ea typeface="+mn-ea"/>
                          <a:cs typeface="Arial" panose="020B0604020202020204" pitchFamily="34" charset="0"/>
                        </a:rPr>
                        <a:t>EDRS Background: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r>
                        <a:rPr lang="en-US" sz="1100" kern="1200" dirty="0">
                          <a:solidFill>
                            <a:schemeClr val="tx1"/>
                          </a:solidFill>
                          <a:effectLst/>
                          <a:latin typeface="Arial" panose="020B0604020202020204" pitchFamily="34" charset="0"/>
                          <a:ea typeface="+mn-ea"/>
                          <a:cs typeface="Arial" panose="020B0604020202020204" pitchFamily="34" charset="0"/>
                        </a:rPr>
                        <a:t>Electronic Deeds Registration System – to convert the current manual process into an electronic process, to fully digitalize the Deeds Registration process for improved efficiencies, security, and turn-around times.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r>
                        <a:rPr lang="en-US" sz="1100" kern="1200" dirty="0">
                          <a:solidFill>
                            <a:schemeClr val="tx1"/>
                          </a:solidFill>
                          <a:effectLst/>
                          <a:latin typeface="Arial" panose="020B0604020202020204" pitchFamily="34" charset="0"/>
                          <a:ea typeface="+mn-ea"/>
                          <a:cs typeface="Arial" panose="020B0604020202020204" pitchFamily="34" charset="0"/>
                        </a:rPr>
                        <a:t>EDRS also includes the </a:t>
                      </a:r>
                      <a:r>
                        <a:rPr lang="en-US" sz="1100" kern="1200" dirty="0" err="1">
                          <a:solidFill>
                            <a:schemeClr val="tx1"/>
                          </a:solidFill>
                          <a:effectLst/>
                          <a:latin typeface="Arial" panose="020B0604020202020204" pitchFamily="34" charset="0"/>
                          <a:ea typeface="+mn-ea"/>
                          <a:cs typeface="Arial" panose="020B0604020202020204" pitchFamily="34" charset="0"/>
                        </a:rPr>
                        <a:t>Recordals</a:t>
                      </a:r>
                      <a:r>
                        <a:rPr lang="en-US" sz="1100" kern="1200" dirty="0">
                          <a:solidFill>
                            <a:schemeClr val="tx1"/>
                          </a:solidFill>
                          <a:effectLst/>
                          <a:latin typeface="Arial" panose="020B0604020202020204" pitchFamily="34" charset="0"/>
                          <a:ea typeface="+mn-ea"/>
                          <a:cs typeface="Arial" panose="020B0604020202020204" pitchFamily="34" charset="0"/>
                        </a:rPr>
                        <a:t> module as per the instruction of the Parliamentary Portfolio Committee during EDRS ACT 19 of 2019 approval.</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r>
                        <a:rPr lang="en-US" sz="1100" kern="1200" dirty="0">
                          <a:solidFill>
                            <a:schemeClr val="tx1"/>
                          </a:solidFill>
                          <a:effectLst/>
                          <a:latin typeface="Arial" panose="020B0604020202020204" pitchFamily="34" charset="0"/>
                          <a:ea typeface="+mn-ea"/>
                          <a:cs typeface="Arial" panose="020B0604020202020204" pitchFamily="34" charset="0"/>
                        </a:rPr>
                        <a:t>Section 2 of EDRS Act 19 of 2019 proclaimed late 2019, therefore, giving a green light for the </a:t>
                      </a:r>
                      <a:r>
                        <a:rPr lang="en-ZA" sz="1100" kern="1200" dirty="0">
                          <a:solidFill>
                            <a:schemeClr val="tx1"/>
                          </a:solidFill>
                          <a:effectLst/>
                          <a:latin typeface="Arial" panose="020B0604020202020204" pitchFamily="34" charset="0"/>
                          <a:ea typeface="+mn-ea"/>
                          <a:cs typeface="Arial" panose="020B0604020202020204" pitchFamily="34" charset="0"/>
                        </a:rPr>
                        <a:t>CRD to develop EDRS.</a:t>
                      </a:r>
                    </a:p>
                    <a:p>
                      <a:pPr lvl="0"/>
                      <a:r>
                        <a:rPr lang="en-US" sz="1100" kern="1200" dirty="0">
                          <a:solidFill>
                            <a:schemeClr val="tx1"/>
                          </a:solidFill>
                          <a:effectLst/>
                          <a:latin typeface="Arial" panose="020B0604020202020204" pitchFamily="34" charset="0"/>
                          <a:ea typeface="+mn-ea"/>
                          <a:cs typeface="Arial" panose="020B0604020202020204" pitchFamily="34" charset="0"/>
                        </a:rPr>
                        <a:t>The project commenced in the 2022 – 2023 first quarter and the budget for it has been ringfenced.</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r>
                        <a:rPr lang="en-US" sz="1100" kern="1200" dirty="0">
                          <a:solidFill>
                            <a:schemeClr val="tx1"/>
                          </a:solidFill>
                          <a:effectLst/>
                          <a:latin typeface="Arial" panose="020B0604020202020204" pitchFamily="34" charset="0"/>
                          <a:ea typeface="+mn-ea"/>
                          <a:cs typeface="Arial" panose="020B0604020202020204" pitchFamily="34" charset="0"/>
                        </a:rPr>
                        <a:t>SITA has now been appointed as the solution development partner.</a:t>
                      </a:r>
                      <a:br>
                        <a:rPr lang="en-US" sz="1100" kern="1200" dirty="0">
                          <a:solidFill>
                            <a:schemeClr val="tx1"/>
                          </a:solidFill>
                          <a:effectLst/>
                          <a:latin typeface="Arial" panose="020B0604020202020204" pitchFamily="34" charset="0"/>
                          <a:ea typeface="+mn-ea"/>
                          <a:cs typeface="Arial" panose="020B0604020202020204" pitchFamily="34" charset="0"/>
                        </a:rPr>
                      </a:br>
                      <a:endParaRPr lang="en-ZA" sz="1100" kern="1200" dirty="0">
                        <a:solidFill>
                          <a:schemeClr val="tx1"/>
                        </a:solidFill>
                        <a:effectLst/>
                        <a:latin typeface="Arial" panose="020B0604020202020204" pitchFamily="34" charset="0"/>
                        <a:ea typeface="+mn-ea"/>
                        <a:cs typeface="Arial" panose="020B0604020202020204" pitchFamily="34" charset="0"/>
                      </a:endParaRPr>
                    </a:p>
                    <a:p>
                      <a:endParaRPr lang="en-ZA" sz="1100" dirty="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3523421"/>
                  </a:ext>
                </a:extLst>
              </a:tr>
            </a:tbl>
          </a:graphicData>
        </a:graphic>
      </p:graphicFrame>
    </p:spTree>
    <p:extLst>
      <p:ext uri="{BB962C8B-B14F-4D97-AF65-F5344CB8AC3E}">
        <p14:creationId xmlns:p14="http://schemas.microsoft.com/office/powerpoint/2010/main" xmlns="" val="2996005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13</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2370301586"/>
              </p:ext>
            </p:extLst>
          </p:nvPr>
        </p:nvGraphicFramePr>
        <p:xfrm>
          <a:off x="139147" y="501649"/>
          <a:ext cx="11913703" cy="4914929"/>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68771" rtl="0" eaLnBrk="1" fontAlgn="auto" latinLnBrk="0" hangingPunct="1">
                        <a:lnSpc>
                          <a:spcPct val="100000"/>
                        </a:lnSpc>
                        <a:spcBef>
                          <a:spcPts val="0"/>
                        </a:spcBef>
                        <a:spcAft>
                          <a:spcPts val="0"/>
                        </a:spcAft>
                        <a:buClrTx/>
                        <a:buSzTx/>
                        <a:buFontTx/>
                        <a:buNone/>
                        <a:tabLst/>
                        <a:defRPr/>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Continue</a:t>
                      </a: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pic>
        <p:nvPicPr>
          <p:cNvPr id="10" name="Picture 9">
            <a:extLst>
              <a:ext uri="{FF2B5EF4-FFF2-40B4-BE49-F238E27FC236}">
                <a16:creationId xmlns:a16="http://schemas.microsoft.com/office/drawing/2014/main" xmlns="" id="{24A7944A-1C8A-48FC-B816-2A4D313432E0}"/>
              </a:ext>
            </a:extLst>
          </p:cNvPr>
          <p:cNvPicPr>
            <a:picLocks noChangeAspect="1"/>
          </p:cNvPicPr>
          <p:nvPr/>
        </p:nvPicPr>
        <p:blipFill>
          <a:blip r:embed="rId2" cstate="print"/>
          <a:stretch>
            <a:fillRect/>
          </a:stretch>
        </p:blipFill>
        <p:spPr>
          <a:xfrm>
            <a:off x="2653284" y="1300366"/>
            <a:ext cx="8929116" cy="2705100"/>
          </a:xfrm>
          <a:prstGeom prst="rect">
            <a:avLst/>
          </a:prstGeom>
        </p:spPr>
      </p:pic>
      <p:pic>
        <p:nvPicPr>
          <p:cNvPr id="12" name="Picture 11">
            <a:extLst>
              <a:ext uri="{FF2B5EF4-FFF2-40B4-BE49-F238E27FC236}">
                <a16:creationId xmlns:a16="http://schemas.microsoft.com/office/drawing/2014/main" xmlns="" id="{6680D516-EA10-4CA4-94F1-2AB5DF333019}"/>
              </a:ext>
            </a:extLst>
          </p:cNvPr>
          <p:cNvPicPr>
            <a:picLocks noChangeAspect="1"/>
          </p:cNvPicPr>
          <p:nvPr/>
        </p:nvPicPr>
        <p:blipFill>
          <a:blip r:embed="rId3" cstate="print"/>
          <a:stretch>
            <a:fillRect/>
          </a:stretch>
        </p:blipFill>
        <p:spPr>
          <a:xfrm>
            <a:off x="2831703" y="4140882"/>
            <a:ext cx="8929116" cy="879348"/>
          </a:xfrm>
          <a:prstGeom prst="rect">
            <a:avLst/>
          </a:prstGeom>
        </p:spPr>
      </p:pic>
    </p:spTree>
    <p:extLst>
      <p:ext uri="{BB962C8B-B14F-4D97-AF65-F5344CB8AC3E}">
        <p14:creationId xmlns:p14="http://schemas.microsoft.com/office/powerpoint/2010/main" xmlns="" val="1744094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14</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539976592"/>
              </p:ext>
            </p:extLst>
          </p:nvPr>
        </p:nvGraphicFramePr>
        <p:xfrm>
          <a:off x="139147" y="628649"/>
          <a:ext cx="11913703" cy="6137744"/>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270344">
                <a:tc gridSpan="3">
                  <a:txBody>
                    <a:bodyPr/>
                    <a:lstStyle/>
                    <a:p>
                      <a:pPr algn="just">
                        <a:spcAft>
                          <a:spcPts val="0"/>
                        </a:spcAft>
                      </a:pPr>
                      <a:r>
                        <a:rPr lang="en-US" sz="1100" b="1" kern="1200" dirty="0">
                          <a:solidFill>
                            <a:schemeClr val="tx1"/>
                          </a:solidFill>
                          <a:effectLst/>
                          <a:latin typeface="Arial" panose="020B0604020202020204" pitchFamily="34" charset="0"/>
                          <a:ea typeface="+mn-ea"/>
                          <a:cs typeface="Arial" panose="020B0604020202020204" pitchFamily="34" charset="0"/>
                        </a:rPr>
                        <a:t>The Department’s Public Entities</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a:spcAft>
                          <a:spcPts val="0"/>
                        </a:spcAft>
                      </a:pPr>
                      <a:endParaRPr lang="en-ZA"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spcAft>
                          <a:spcPts val="0"/>
                        </a:spcAft>
                      </a:pPr>
                      <a:endParaRPr lang="en-ZA"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xmlns="" val="2019270895"/>
                  </a:ext>
                </a:extLst>
              </a:tr>
              <a:tr h="4244369">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8.11</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Engage with the Boards and management of entities, namely, ARC, </a:t>
                      </a:r>
                      <a:r>
                        <a:rPr lang="en-ZA" sz="1100" dirty="0" err="1">
                          <a:effectLst/>
                          <a:latin typeface="Arial" panose="020B0604020202020204" pitchFamily="34" charset="0"/>
                          <a:ea typeface="Times New Roman" panose="02020603050405020304" pitchFamily="18" charset="0"/>
                          <a:cs typeface="Arial" panose="020B0604020202020204" pitchFamily="34" charset="0"/>
                        </a:rPr>
                        <a:t>OBP</a:t>
                      </a:r>
                      <a:r>
                        <a:rPr lang="en-ZA" sz="1100" dirty="0">
                          <a:effectLst/>
                          <a:latin typeface="Arial" panose="020B0604020202020204" pitchFamily="34" charset="0"/>
                          <a:ea typeface="Times New Roman" panose="02020603050405020304" pitchFamily="18" charset="0"/>
                          <a:cs typeface="Arial" panose="020B0604020202020204" pitchFamily="34" charset="0"/>
                        </a:rPr>
                        <a:t> and </a:t>
                      </a:r>
                      <a:r>
                        <a:rPr lang="en-ZA" sz="1100" dirty="0" err="1">
                          <a:effectLst/>
                          <a:latin typeface="Arial" panose="020B0604020202020204" pitchFamily="34" charset="0"/>
                          <a:ea typeface="Times New Roman" panose="02020603050405020304" pitchFamily="18" charset="0"/>
                          <a:cs typeface="Arial" panose="020B0604020202020204" pitchFamily="34" charset="0"/>
                        </a:rPr>
                        <a:t>NAMC</a:t>
                      </a:r>
                      <a:r>
                        <a:rPr lang="en-ZA" sz="1100" dirty="0">
                          <a:effectLst/>
                          <a:latin typeface="Arial" panose="020B0604020202020204" pitchFamily="34" charset="0"/>
                          <a:ea typeface="Times New Roman" panose="02020603050405020304" pitchFamily="18" charset="0"/>
                          <a:cs typeface="Arial" panose="020B0604020202020204" pitchFamily="34" charset="0"/>
                        </a:rPr>
                        <a:t> to ensure that assistance of the respective Internal Audit functions and Audit Committees is sought to strengthen the inadequate internal controls; and in reviewing and effectively implementing their Audit Improvement Action Plans. The Plans should include consequence management to ensure that the proposed corrective measures are effective and responsive to root causes of audit findings particularly on irregular, fruitless and wasteful expenditure due to poor supply chain management processes.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ZA" sz="1100" kern="1200" dirty="0">
                          <a:solidFill>
                            <a:schemeClr val="tx1"/>
                          </a:solidFill>
                          <a:effectLst/>
                          <a:latin typeface="Arial" panose="020B0604020202020204" pitchFamily="34" charset="0"/>
                          <a:ea typeface="+mn-ea"/>
                          <a:cs typeface="Arial" panose="020B0604020202020204" pitchFamily="34" charset="0"/>
                        </a:rPr>
                        <a:t>For the financial period ending 31 March 2021, the </a:t>
                      </a:r>
                      <a:r>
                        <a:rPr lang="en-ZA" sz="1100" kern="1200" dirty="0" err="1">
                          <a:solidFill>
                            <a:schemeClr val="tx1"/>
                          </a:solidFill>
                          <a:effectLst/>
                          <a:latin typeface="Arial" panose="020B0604020202020204" pitchFamily="34" charset="0"/>
                          <a:ea typeface="+mn-ea"/>
                          <a:cs typeface="Arial" panose="020B0604020202020204" pitchFamily="34" charset="0"/>
                        </a:rPr>
                        <a:t>PPECB’s</a:t>
                      </a:r>
                      <a:r>
                        <a:rPr lang="en-ZA" sz="1100" kern="1200" dirty="0">
                          <a:solidFill>
                            <a:schemeClr val="tx1"/>
                          </a:solidFill>
                          <a:effectLst/>
                          <a:latin typeface="Arial" panose="020B0604020202020204" pitchFamily="34" charset="0"/>
                          <a:ea typeface="+mn-ea"/>
                          <a:cs typeface="Arial" panose="020B0604020202020204" pitchFamily="34" charset="0"/>
                        </a:rPr>
                        <a:t> external audit outcome as reported in its audit report and management letter did not reflect any audit findings.</a:t>
                      </a:r>
                    </a:p>
                    <a:p>
                      <a:pPr algn="just"/>
                      <a:r>
                        <a:rPr lang="en-ZA" sz="1100" kern="1200" dirty="0">
                          <a:solidFill>
                            <a:schemeClr val="tx1"/>
                          </a:solidFill>
                          <a:effectLst/>
                          <a:latin typeface="Arial" panose="020B0604020202020204" pitchFamily="34" charset="0"/>
                          <a:ea typeface="+mn-ea"/>
                          <a:cs typeface="Arial" panose="020B0604020202020204" pitchFamily="34" charset="0"/>
                        </a:rPr>
                        <a:t> </a:t>
                      </a:r>
                    </a:p>
                    <a:p>
                      <a:pPr algn="just"/>
                      <a:r>
                        <a:rPr lang="en-US" sz="1100" kern="1200" dirty="0">
                          <a:solidFill>
                            <a:schemeClr val="tx1"/>
                          </a:solidFill>
                          <a:effectLst/>
                          <a:latin typeface="Arial" panose="020B0604020202020204" pitchFamily="34" charset="0"/>
                          <a:ea typeface="+mn-ea"/>
                          <a:cs typeface="Arial" panose="020B0604020202020204" pitchFamily="34" charset="0"/>
                        </a:rPr>
                        <a:t>For the financial period ending 31 March 2021, no irregular, fruitless and wasteful expenditure is reported.</a:t>
                      </a: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lvl="0"/>
                      <a:r>
                        <a:rPr lang="en-US" sz="1100" b="1" u="sng" kern="1200" dirty="0">
                          <a:solidFill>
                            <a:schemeClr val="tx1"/>
                          </a:solidFill>
                          <a:effectLst/>
                          <a:latin typeface="Arial" panose="020B0604020202020204" pitchFamily="34" charset="0"/>
                          <a:ea typeface="+mn-ea"/>
                          <a:cs typeface="Arial" panose="020B0604020202020204" pitchFamily="34" charset="0"/>
                        </a:rPr>
                        <a:t>Agricultural Research Council (ARC)</a:t>
                      </a:r>
                      <a:endParaRPr lang="en-ZA" sz="1100" dirty="0">
                        <a:effectLst/>
                        <a:latin typeface="Arial" panose="020B0604020202020204" pitchFamily="34" charset="0"/>
                        <a:cs typeface="Arial" panose="020B0604020202020204" pitchFamily="34" charset="0"/>
                      </a:endParaRPr>
                    </a:p>
                    <a:p>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Effective Internal Audit (IA)</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The IA function structure will be fully capacitated with suitably qualified and skilled staff members.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Recommendations based on the five-year independent quality assurance review of the IA function will be implemented to ensure the efficient and effective function of the IA function.</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ARC has appointed a suitably qualified co-sourced internal audit service provider to assist with the execution of internal audits.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Internal Audit will review progress made in the implementation of the ACE.IP (Audit improvement plan) monthly and the report will be distributed to the Audit &amp; Risk Committee members.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Internal audit will review ARC’s financial statements quarterly and the report will be distributed to the Audit &amp; Risk Committee members</a:t>
                      </a:r>
                      <a:endParaRPr lang="en-ZA" sz="1100" kern="1200" dirty="0">
                        <a:solidFill>
                          <a:schemeClr val="tx1"/>
                        </a:solidFill>
                        <a:effectLst/>
                        <a:latin typeface="Arial" panose="020B0604020202020204" pitchFamily="34" charset="0"/>
                        <a:ea typeface="+mn-ea"/>
                        <a:cs typeface="Arial" panose="020B0604020202020204" pitchFamily="34" charset="0"/>
                      </a:endParaRPr>
                    </a:p>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r>
                        <a:rPr lang="en-US" sz="1100" u="sng" kern="1200" dirty="0">
                          <a:solidFill>
                            <a:schemeClr val="tx1"/>
                          </a:solidFill>
                          <a:effectLst/>
                          <a:latin typeface="Arial" panose="020B0604020202020204" pitchFamily="34" charset="0"/>
                          <a:ea typeface="+mn-ea"/>
                          <a:cs typeface="Arial" panose="020B0604020202020204" pitchFamily="34" charset="0"/>
                        </a:rPr>
                        <a:t>I</a:t>
                      </a:r>
                      <a:r>
                        <a:rPr lang="en-US" sz="1100" kern="1200" dirty="0">
                          <a:solidFill>
                            <a:schemeClr val="tx1"/>
                          </a:solidFill>
                          <a:effectLst/>
                          <a:latin typeface="Arial" panose="020B0604020202020204" pitchFamily="34" charset="0"/>
                          <a:ea typeface="+mn-ea"/>
                          <a:cs typeface="Arial" panose="020B0604020202020204" pitchFamily="34" charset="0"/>
                        </a:rPr>
                        <a:t>rregular expenditure, fruitless and wasteful expenditure</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All irregular expenditures identified by management, internal and external audit will be investigated in line with the National Treasury Irregular expenditure, Fruitless and wasteful expenditure framework.</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Consequence management will be implemented as per recommendations from investigation reports.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Consequence management will be taken against executives and senior managers who fail to implement consequence management as per recommendations from investigation reports.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sz="1100" kern="1200" dirty="0">
                          <a:solidFill>
                            <a:schemeClr val="tx1"/>
                          </a:solidFill>
                          <a:effectLst/>
                          <a:latin typeface="Arial" panose="020B0604020202020204" pitchFamily="34" charset="0"/>
                          <a:ea typeface="+mn-ea"/>
                          <a:cs typeface="Arial" panose="020B0604020202020204" pitchFamily="34" charset="0"/>
                        </a:rPr>
                        <a:t>Audit Committee (AC)</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The AC will consider and approve the revised 2020/21 and 2021/22 to 23/24 three-year strategic internal audit plan to ensure it’s aligned with the strategic and emerging risks, AGSA findings, and audit universe.</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The AC will increase the frequency of considering the progress made in the implementation of the ACE.IP (Audit improvement plan) from quarterly to monthly basis. This will provide them with the assurance that consistent progress is made in the implementation of internal controls meant to mitigate root causes.</a:t>
                      </a:r>
                    </a:p>
                    <a:p>
                      <a:pPr lvl="0" algn="just"/>
                      <a:r>
                        <a:rPr lang="en-ZA" sz="1100" kern="1200" dirty="0">
                          <a:solidFill>
                            <a:schemeClr val="tx1"/>
                          </a:solidFill>
                          <a:effectLst/>
                          <a:latin typeface="Arial" panose="020B0604020202020204" pitchFamily="34" charset="0"/>
                          <a:ea typeface="+mn-ea"/>
                          <a:cs typeface="Arial" panose="020B0604020202020204" pitchFamily="34" charset="0"/>
                        </a:rPr>
                        <a:t>Q</a:t>
                      </a:r>
                      <a:r>
                        <a:rPr lang="en-US" sz="1100" kern="1200" dirty="0" err="1">
                          <a:solidFill>
                            <a:schemeClr val="tx1"/>
                          </a:solidFill>
                          <a:effectLst/>
                          <a:latin typeface="Arial" panose="020B0604020202020204" pitchFamily="34" charset="0"/>
                          <a:ea typeface="+mn-ea"/>
                          <a:cs typeface="Arial" panose="020B0604020202020204" pitchFamily="34" charset="0"/>
                        </a:rPr>
                        <a:t>uarterly</a:t>
                      </a:r>
                      <a:r>
                        <a:rPr lang="en-US" sz="1100" kern="1200" dirty="0">
                          <a:solidFill>
                            <a:schemeClr val="tx1"/>
                          </a:solidFill>
                          <a:effectLst/>
                          <a:latin typeface="Arial" panose="020B0604020202020204" pitchFamily="34" charset="0"/>
                          <a:ea typeface="+mn-ea"/>
                          <a:cs typeface="Arial" panose="020B0604020202020204" pitchFamily="34" charset="0"/>
                        </a:rPr>
                        <a:t>,</a:t>
                      </a:r>
                      <a:r>
                        <a:rPr lang="en-US" sz="1100" kern="1200" baseline="0" dirty="0">
                          <a:solidFill>
                            <a:schemeClr val="tx1"/>
                          </a:solidFill>
                          <a:effectLst/>
                          <a:latin typeface="Arial" panose="020B0604020202020204" pitchFamily="34" charset="0"/>
                          <a:ea typeface="+mn-ea"/>
                          <a:cs typeface="Arial" panose="020B0604020202020204" pitchFamily="34" charset="0"/>
                        </a:rPr>
                        <a:t> t</a:t>
                      </a:r>
                      <a:r>
                        <a:rPr lang="en-US" sz="1100" kern="1200" dirty="0">
                          <a:solidFill>
                            <a:schemeClr val="tx1"/>
                          </a:solidFill>
                          <a:effectLst/>
                          <a:latin typeface="Arial" panose="020B0604020202020204" pitchFamily="34" charset="0"/>
                          <a:ea typeface="+mn-ea"/>
                          <a:cs typeface="Arial" panose="020B0604020202020204" pitchFamily="34" charset="0"/>
                        </a:rPr>
                        <a:t>he AC reviews and considers progress made in the finalization of investigations on Treasury Irregular expenditure, Fruitless and wasteful expenditure, together with the implementation of required consequence management.</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3644230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15</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2161184815"/>
              </p:ext>
            </p:extLst>
          </p:nvPr>
        </p:nvGraphicFramePr>
        <p:xfrm>
          <a:off x="139147" y="501649"/>
          <a:ext cx="11913703" cy="5364480"/>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166092">
                <a:tc>
                  <a:txBody>
                    <a:bodyPr/>
                    <a:lstStyle/>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68771" rtl="0" eaLnBrk="1" fontAlgn="auto" latinLnBrk="0" hangingPunct="1">
                        <a:lnSpc>
                          <a:spcPct val="100000"/>
                        </a:lnSpc>
                        <a:spcBef>
                          <a:spcPts val="0"/>
                        </a:spcBef>
                        <a:spcAft>
                          <a:spcPts val="0"/>
                        </a:spcAft>
                        <a:buClrTx/>
                        <a:buSzTx/>
                        <a:buFontTx/>
                        <a:buNone/>
                        <a:tabLst/>
                        <a:defRPr/>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Continue</a:t>
                      </a: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r>
                        <a:rPr lang="en-US" sz="1100" b="1" u="sng" kern="1200" dirty="0" err="1">
                          <a:solidFill>
                            <a:schemeClr val="tx1"/>
                          </a:solidFill>
                          <a:effectLst/>
                          <a:latin typeface="Arial" panose="020B0604020202020204" pitchFamily="34" charset="0"/>
                          <a:ea typeface="+mn-ea"/>
                          <a:cs typeface="Arial" panose="020B0604020202020204" pitchFamily="34" charset="0"/>
                        </a:rPr>
                        <a:t>Onderstepoort</a:t>
                      </a:r>
                      <a:r>
                        <a:rPr lang="en-US" sz="1100" b="1" u="sng" kern="1200" dirty="0">
                          <a:solidFill>
                            <a:schemeClr val="tx1"/>
                          </a:solidFill>
                          <a:effectLst/>
                          <a:latin typeface="Arial" panose="020B0604020202020204" pitchFamily="34" charset="0"/>
                          <a:ea typeface="+mn-ea"/>
                          <a:cs typeface="Arial" panose="020B0604020202020204" pitchFamily="34" charset="0"/>
                        </a:rPr>
                        <a:t> Biological Products (OBP)</a:t>
                      </a:r>
                      <a:endParaRPr lang="en-ZA" sz="1100" dirty="0">
                        <a:effectLst/>
                        <a:latin typeface="Arial" panose="020B0604020202020204" pitchFamily="34" charset="0"/>
                        <a:cs typeface="Arial" panose="020B0604020202020204" pitchFamily="34" charset="0"/>
                      </a:endParaRPr>
                    </a:p>
                    <a:p>
                      <a:r>
                        <a:rPr lang="en-US" sz="1100" b="1" u="none" strike="noStrike"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The </a:t>
                      </a:r>
                      <a:r>
                        <a:rPr lang="en-US" sz="1100" kern="1200" dirty="0" err="1">
                          <a:solidFill>
                            <a:schemeClr val="tx1"/>
                          </a:solidFill>
                          <a:effectLst/>
                          <a:latin typeface="Arial" panose="020B0604020202020204" pitchFamily="34" charset="0"/>
                          <a:ea typeface="+mn-ea"/>
                          <a:cs typeface="Arial" panose="020B0604020202020204" pitchFamily="34" charset="0"/>
                        </a:rPr>
                        <a:t>Onderstepoort</a:t>
                      </a:r>
                      <a:r>
                        <a:rPr lang="en-US" sz="1100" kern="1200" dirty="0">
                          <a:solidFill>
                            <a:schemeClr val="tx1"/>
                          </a:solidFill>
                          <a:effectLst/>
                          <a:latin typeface="Arial" panose="020B0604020202020204" pitchFamily="34" charset="0"/>
                          <a:ea typeface="+mn-ea"/>
                          <a:cs typeface="Arial" panose="020B0604020202020204" pitchFamily="34" charset="0"/>
                        </a:rPr>
                        <a:t> Biological Products SOC Ltd has a fully functioning Internal Audit function that reports functionally to the Audit and Risk Management Committee (ARC), a sub-committee of the Board, and administratively to the CEO. Management reports at requisite intervals are presented to the Audit and Risk Management Committee on progress against the implementation of actions/activities on the Audit Improvement Plan. At the beginning of each financial year, the ARC approves the three-year rolling and annual Internal Audit Plan that is risk-based. The </a:t>
                      </a:r>
                      <a:r>
                        <a:rPr lang="en-US" sz="1100" kern="1200" dirty="0" err="1">
                          <a:solidFill>
                            <a:schemeClr val="tx1"/>
                          </a:solidFill>
                          <a:effectLst/>
                          <a:latin typeface="Arial" panose="020B0604020202020204" pitchFamily="34" charset="0"/>
                          <a:ea typeface="+mn-ea"/>
                          <a:cs typeface="Arial" panose="020B0604020202020204" pitchFamily="34" charset="0"/>
                        </a:rPr>
                        <a:t>OBP</a:t>
                      </a:r>
                      <a:r>
                        <a:rPr lang="en-US" sz="1100" kern="1200" dirty="0">
                          <a:solidFill>
                            <a:schemeClr val="tx1"/>
                          </a:solidFill>
                          <a:effectLst/>
                          <a:latin typeface="Arial" panose="020B0604020202020204" pitchFamily="34" charset="0"/>
                          <a:ea typeface="+mn-ea"/>
                          <a:cs typeface="Arial" panose="020B0604020202020204" pitchFamily="34" charset="0"/>
                        </a:rPr>
                        <a:t> implements necessary consequence management measures on any transgressions with respect to financial management discipline. These include but are not limited to, disciplinary proceedings in line with company policy, the registration of criminal matters and reporting to requisite authorities when the need arises, and recouping of resources that might have been misappropriated. All irregular, fruitless and wasteful expenditure is disclosed in the annual financial statements and reported to the Auditor General when it arises.</a:t>
                      </a:r>
                      <a:endParaRPr lang="en-ZA" sz="1100" dirty="0">
                        <a:effectLst/>
                        <a:latin typeface="Arial" panose="020B0604020202020204" pitchFamily="34" charset="0"/>
                        <a:cs typeface="Arial" panose="020B0604020202020204" pitchFamily="34" charset="0"/>
                      </a:endParaRPr>
                    </a:p>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lvl="0"/>
                      <a:r>
                        <a:rPr lang="en-US" sz="1100" b="1" u="sng" kern="1200" dirty="0">
                          <a:solidFill>
                            <a:schemeClr val="tx1"/>
                          </a:solidFill>
                          <a:effectLst/>
                          <a:latin typeface="Arial" panose="020B0604020202020204" pitchFamily="34" charset="0"/>
                          <a:ea typeface="+mn-ea"/>
                          <a:cs typeface="Arial" panose="020B0604020202020204" pitchFamily="34" charset="0"/>
                        </a:rPr>
                        <a:t>Perishable Products Export Control Board (</a:t>
                      </a:r>
                      <a:r>
                        <a:rPr lang="en-US" sz="1100" b="1" u="sng" kern="1200" dirty="0" err="1">
                          <a:solidFill>
                            <a:schemeClr val="tx1"/>
                          </a:solidFill>
                          <a:effectLst/>
                          <a:latin typeface="Arial" panose="020B0604020202020204" pitchFamily="34" charset="0"/>
                          <a:ea typeface="+mn-ea"/>
                          <a:cs typeface="Arial" panose="020B0604020202020204" pitchFamily="34" charset="0"/>
                        </a:rPr>
                        <a:t>PPECB</a:t>
                      </a:r>
                      <a:r>
                        <a:rPr lang="en-US" sz="1100" b="1" u="sng" kern="1200" dirty="0">
                          <a:solidFill>
                            <a:schemeClr val="tx1"/>
                          </a:solidFill>
                          <a:effectLst/>
                          <a:latin typeface="Arial" panose="020B0604020202020204" pitchFamily="34" charset="0"/>
                          <a:ea typeface="+mn-ea"/>
                          <a:cs typeface="Arial" panose="020B0604020202020204" pitchFamily="34" charset="0"/>
                        </a:rPr>
                        <a:t>)</a:t>
                      </a:r>
                      <a:endParaRPr lang="en-ZA" sz="1100" dirty="0">
                        <a:effectLst/>
                        <a:latin typeface="Arial" panose="020B0604020202020204" pitchFamily="34" charset="0"/>
                        <a:cs typeface="Arial" panose="020B0604020202020204" pitchFamily="34" charset="0"/>
                      </a:endParaRPr>
                    </a:p>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just"/>
                      <a:r>
                        <a:rPr lang="en-ZA" sz="1100" kern="1200" dirty="0">
                          <a:solidFill>
                            <a:schemeClr val="tx1"/>
                          </a:solidFill>
                          <a:effectLst/>
                          <a:latin typeface="Arial" panose="020B0604020202020204" pitchFamily="34" charset="0"/>
                          <a:ea typeface="+mn-ea"/>
                          <a:cs typeface="Arial" panose="020B0604020202020204" pitchFamily="34" charset="0"/>
                        </a:rPr>
                        <a:t>For the financial period ending 31 March 2021, the </a:t>
                      </a:r>
                      <a:r>
                        <a:rPr lang="en-ZA" sz="1100" kern="1200" dirty="0" err="1">
                          <a:solidFill>
                            <a:schemeClr val="tx1"/>
                          </a:solidFill>
                          <a:effectLst/>
                          <a:latin typeface="Arial" panose="020B0604020202020204" pitchFamily="34" charset="0"/>
                          <a:ea typeface="+mn-ea"/>
                          <a:cs typeface="Arial" panose="020B0604020202020204" pitchFamily="34" charset="0"/>
                        </a:rPr>
                        <a:t>PPECB’s</a:t>
                      </a:r>
                      <a:r>
                        <a:rPr lang="en-ZA" sz="1100" kern="1200" dirty="0">
                          <a:solidFill>
                            <a:schemeClr val="tx1"/>
                          </a:solidFill>
                          <a:effectLst/>
                          <a:latin typeface="Arial" panose="020B0604020202020204" pitchFamily="34" charset="0"/>
                          <a:ea typeface="+mn-ea"/>
                          <a:cs typeface="Arial" panose="020B0604020202020204" pitchFamily="34" charset="0"/>
                        </a:rPr>
                        <a:t> external audit outcome as reported in its audit report and management letter did not reflect any audit findings. For the financial period ending 31 March 2021, no irregular, fruitless and wasteful expenditure is reported. </a:t>
                      </a:r>
                    </a:p>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r>
                        <a:rPr lang="en-US" sz="1100" b="1" u="sng" kern="1200" dirty="0">
                          <a:solidFill>
                            <a:schemeClr val="tx1"/>
                          </a:solidFill>
                          <a:effectLst/>
                          <a:latin typeface="Arial" panose="020B0604020202020204" pitchFamily="34" charset="0"/>
                          <a:ea typeface="+mn-ea"/>
                          <a:cs typeface="Arial" panose="020B0604020202020204" pitchFamily="34" charset="0"/>
                        </a:rPr>
                        <a:t>National Agricultural Marketing Council (</a:t>
                      </a:r>
                      <a:r>
                        <a:rPr lang="en-US" sz="1100" b="1" u="sng" kern="1200" dirty="0" err="1">
                          <a:solidFill>
                            <a:schemeClr val="tx1"/>
                          </a:solidFill>
                          <a:effectLst/>
                          <a:latin typeface="Arial" panose="020B0604020202020204" pitchFamily="34" charset="0"/>
                          <a:ea typeface="+mn-ea"/>
                          <a:cs typeface="Arial" panose="020B0604020202020204" pitchFamily="34" charset="0"/>
                        </a:rPr>
                        <a:t>NAMC</a:t>
                      </a:r>
                      <a:r>
                        <a:rPr lang="en-US" sz="1100" b="1" u="sng" kern="1200" dirty="0">
                          <a:solidFill>
                            <a:schemeClr val="tx1"/>
                          </a:solidFill>
                          <a:effectLst/>
                          <a:latin typeface="Arial" panose="020B0604020202020204" pitchFamily="34" charset="0"/>
                          <a:ea typeface="+mn-ea"/>
                          <a:cs typeface="Arial" panose="020B0604020202020204" pitchFamily="34" charset="0"/>
                        </a:rPr>
                        <a:t>)</a:t>
                      </a:r>
                      <a:endParaRPr lang="en-ZA" sz="1100" dirty="0">
                        <a:effectLst/>
                        <a:latin typeface="Arial" panose="020B0604020202020204" pitchFamily="34" charset="0"/>
                        <a:cs typeface="Arial" panose="020B0604020202020204" pitchFamily="34" charset="0"/>
                      </a:endParaRPr>
                    </a:p>
                    <a:p>
                      <a:r>
                        <a:rPr lang="en-US" sz="1100" b="1" u="none" strike="noStrike"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The Audit improvement action plan is in place, and it is reported quarterly to the Audit and Risk Committee and the Council. The Internal Auditors have been engaged to review progress regarding the implementation of control measures to address both internal as well as external audit findings. Various control measures have been implemented which would assist in minimizing the audit findings, particularly on irregular, fruitless and wasteful expenditure. Those measures include supply chain management checklists to track that each procurement complies with relevant rules and regulations in line with the threshold set by the National Treasury, segregation of duties within supply chain management and finance unit, and proper record keeping of documents to ensure availability of documents during the audit, review of the contract register to ensure that no contracts expire without procuring for the new service provider, etc. Workshops on policies and procedures are held with staff to raise awareness to ensure compliance at all levels and to assist in the effective implementation of consequence management.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394912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16</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4008842413"/>
              </p:ext>
            </p:extLst>
          </p:nvPr>
        </p:nvGraphicFramePr>
        <p:xfrm>
          <a:off x="139147" y="501649"/>
          <a:ext cx="11913703" cy="5196840"/>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37771">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8.12</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Ensure that all entities, with the exception of the </a:t>
                      </a:r>
                      <a:r>
                        <a:rPr lang="en-ZA" sz="1100" dirty="0" err="1">
                          <a:effectLst/>
                          <a:latin typeface="Arial" panose="020B0604020202020204" pitchFamily="34" charset="0"/>
                          <a:ea typeface="Times New Roman" panose="02020603050405020304" pitchFamily="18" charset="0"/>
                          <a:cs typeface="Arial" panose="020B0604020202020204" pitchFamily="34" charset="0"/>
                        </a:rPr>
                        <a:t>PPECB</a:t>
                      </a:r>
                      <a:r>
                        <a:rPr lang="en-ZA" sz="1100" dirty="0">
                          <a:effectLst/>
                          <a:latin typeface="Arial" panose="020B0604020202020204" pitchFamily="34" charset="0"/>
                          <a:ea typeface="Times New Roman" panose="02020603050405020304" pitchFamily="18" charset="0"/>
                          <a:cs typeface="Arial" panose="020B0604020202020204" pitchFamily="34" charset="0"/>
                        </a:rPr>
                        <a:t> and </a:t>
                      </a:r>
                      <a:r>
                        <a:rPr lang="en-ZA" sz="1100" dirty="0" err="1">
                          <a:effectLst/>
                          <a:latin typeface="Arial" panose="020B0604020202020204" pitchFamily="34" charset="0"/>
                          <a:ea typeface="Times New Roman" panose="02020603050405020304" pitchFamily="18" charset="0"/>
                          <a:cs typeface="Arial" panose="020B0604020202020204" pitchFamily="34" charset="0"/>
                        </a:rPr>
                        <a:t>SAVC</a:t>
                      </a:r>
                      <a:r>
                        <a:rPr lang="en-ZA" sz="1100" dirty="0">
                          <a:effectLst/>
                          <a:latin typeface="Arial" panose="020B0604020202020204" pitchFamily="34" charset="0"/>
                          <a:ea typeface="Times New Roman" panose="02020603050405020304" pitchFamily="18" charset="0"/>
                          <a:cs typeface="Arial" panose="020B0604020202020204" pitchFamily="34" charset="0"/>
                        </a:rPr>
                        <a:t>, report to Parliament every quarter on the implementation of the Audit Improvement Action Plans including investigations and actions on reported and identified irregular, fruitless and wasteful expenditure.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US" sz="1100" b="1" u="sng" kern="1200" dirty="0">
                          <a:solidFill>
                            <a:schemeClr val="tx1"/>
                          </a:solidFill>
                          <a:effectLst/>
                          <a:latin typeface="Arial" panose="020B0604020202020204" pitchFamily="34" charset="0"/>
                          <a:ea typeface="+mn-ea"/>
                          <a:cs typeface="Arial" panose="020B0604020202020204" pitchFamily="34" charset="0"/>
                        </a:rPr>
                        <a:t>Agricultural Research Council (ARC)</a:t>
                      </a:r>
                      <a:endParaRPr lang="en-ZA" sz="1100" dirty="0">
                        <a:effectLst/>
                        <a:latin typeface="Arial" panose="020B0604020202020204" pitchFamily="34" charset="0"/>
                        <a:cs typeface="Arial" panose="020B0604020202020204" pitchFamily="34" charset="0"/>
                      </a:endParaRPr>
                    </a:p>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The ARC has developed an Audit Improvement Plan (which is now called the “ARC Controls and Efficiencies Improvement Plan, herein, referred to as ACE.IP”) which has been approved by the Audit &amp; Risk Committee in</a:t>
                      </a:r>
                      <a:r>
                        <a:rPr lang="en-US" sz="1100" kern="1200" baseline="0" dirty="0">
                          <a:solidFill>
                            <a:schemeClr val="tx1"/>
                          </a:solidFill>
                          <a:effectLst/>
                          <a:latin typeface="Arial" panose="020B0604020202020204" pitchFamily="34" charset="0"/>
                          <a:ea typeface="+mn-ea"/>
                          <a:cs typeface="Arial" panose="020B0604020202020204" pitchFamily="34" charset="0"/>
                        </a:rPr>
                        <a:t> O</a:t>
                      </a:r>
                      <a:r>
                        <a:rPr lang="en-US" sz="1100" kern="1200" dirty="0">
                          <a:solidFill>
                            <a:schemeClr val="tx1"/>
                          </a:solidFill>
                          <a:effectLst/>
                          <a:latin typeface="Arial" panose="020B0604020202020204" pitchFamily="34" charset="0"/>
                          <a:ea typeface="+mn-ea"/>
                          <a:cs typeface="Arial" panose="020B0604020202020204" pitchFamily="34" charset="0"/>
                        </a:rPr>
                        <a:t>ctober 2021.</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The ACE.IP is monitored by the Audit and Risk Committee monthly, whereby management submits the progress report on the 5</a:t>
                      </a:r>
                      <a:r>
                        <a:rPr lang="en-US" sz="1100" kern="1200" baseline="30000" dirty="0">
                          <a:solidFill>
                            <a:schemeClr val="tx1"/>
                          </a:solidFill>
                          <a:effectLst/>
                          <a:latin typeface="Arial" panose="020B0604020202020204" pitchFamily="34" charset="0"/>
                          <a:ea typeface="+mn-ea"/>
                          <a:cs typeface="Arial" panose="020B0604020202020204" pitchFamily="34" charset="0"/>
                        </a:rPr>
                        <a:t>th</a:t>
                      </a:r>
                      <a:r>
                        <a:rPr lang="en-US" sz="1100" kern="1200" dirty="0">
                          <a:solidFill>
                            <a:schemeClr val="tx1"/>
                          </a:solidFill>
                          <a:effectLst/>
                          <a:latin typeface="Arial" panose="020B0604020202020204" pitchFamily="34" charset="0"/>
                          <a:ea typeface="+mn-ea"/>
                          <a:cs typeface="Arial" panose="020B0604020202020204" pitchFamily="34" charset="0"/>
                        </a:rPr>
                        <a:t> of every month, and the progress report is subjected to a review by Internal Audit. The report by Internal Audit is submitted to the Audit and Risk Committee on the 15</a:t>
                      </a:r>
                      <a:r>
                        <a:rPr lang="en-US" sz="1100" kern="1200" baseline="30000" dirty="0">
                          <a:solidFill>
                            <a:schemeClr val="tx1"/>
                          </a:solidFill>
                          <a:effectLst/>
                          <a:latin typeface="Arial" panose="020B0604020202020204" pitchFamily="34" charset="0"/>
                          <a:ea typeface="+mn-ea"/>
                          <a:cs typeface="Arial" panose="020B0604020202020204" pitchFamily="34" charset="0"/>
                        </a:rPr>
                        <a:t>th</a:t>
                      </a:r>
                      <a:r>
                        <a:rPr lang="en-US" sz="1100" kern="1200" dirty="0">
                          <a:solidFill>
                            <a:schemeClr val="tx1"/>
                          </a:solidFill>
                          <a:effectLst/>
                          <a:latin typeface="Arial" panose="020B0604020202020204" pitchFamily="34" charset="0"/>
                          <a:ea typeface="+mn-ea"/>
                          <a:cs typeface="Arial" panose="020B0604020202020204" pitchFamily="34" charset="0"/>
                        </a:rPr>
                        <a:t> of every month.</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The theme on the ACE. IP addresses the following:</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Culture and improving the work ethics and changing the ways of work.</a:t>
                      </a:r>
                      <a:endParaRPr lang="en-ZA" sz="1100" dirty="0">
                        <a:solidFill>
                          <a:schemeClr val="tx1"/>
                        </a:solidFill>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Reorganization of Finance and SCM to improve efficiencies, through a change in operating model from decentralization to centralization. Review and revise the structure to support the enforcement intent.</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Review of policies, processes, and related delegations</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Training, capacity building, and skills enhancements.</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Improving the quality of the financial statements</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Property, Plant, and Equipment</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Records management. Digitization of finance including Supply chain Management records and electronic records management</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Supply Chain Management</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Facilities/Infrastructure management</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ICT related activities</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ARC Sustainability and Financial turnaround plan which includes inter alia Digitalization strategy</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Compliance and Governance matters</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The ARC will report on the progress of the implementation of the ACE.IP to the Portfolio Committee, including the status of the consequence management actions relating to Irregular Expenditure as well as Fruitless and Wasteful expenditure.</a:t>
                      </a:r>
                      <a:endParaRPr lang="en-ZA" sz="1100" dirty="0">
                        <a:effectLst/>
                        <a:latin typeface="Arial" panose="020B0604020202020204" pitchFamily="34"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92495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17</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3894750506"/>
              </p:ext>
            </p:extLst>
          </p:nvPr>
        </p:nvGraphicFramePr>
        <p:xfrm>
          <a:off x="139147" y="598880"/>
          <a:ext cx="11913703" cy="5428510"/>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437051">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21852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218525">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1946080">
                <a:tc>
                  <a:txBody>
                    <a:bodyPr/>
                    <a:lstStyle/>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68771" rtl="0" eaLnBrk="1" fontAlgn="auto" latinLnBrk="0" hangingPunct="1">
                        <a:lnSpc>
                          <a:spcPct val="100000"/>
                        </a:lnSpc>
                        <a:spcBef>
                          <a:spcPts val="0"/>
                        </a:spcBef>
                        <a:spcAft>
                          <a:spcPts val="0"/>
                        </a:spcAft>
                        <a:buClrTx/>
                        <a:buSzTx/>
                        <a:buFontTx/>
                        <a:buNone/>
                        <a:tabLst/>
                        <a:defRPr/>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Continue</a:t>
                      </a:r>
                    </a:p>
                    <a:p>
                      <a:pP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lvl="0"/>
                      <a:r>
                        <a:rPr lang="en-US" sz="1100" b="1" u="sng" kern="1200" dirty="0" err="1">
                          <a:solidFill>
                            <a:schemeClr val="tx1"/>
                          </a:solidFill>
                          <a:effectLst/>
                          <a:latin typeface="Arial" panose="020B0604020202020204" pitchFamily="34" charset="0"/>
                          <a:ea typeface="+mn-ea"/>
                          <a:cs typeface="Arial" panose="020B0604020202020204" pitchFamily="34" charset="0"/>
                        </a:rPr>
                        <a:t>Onderstepoort</a:t>
                      </a:r>
                      <a:r>
                        <a:rPr lang="en-US" sz="1100" b="1" u="sng" kern="1200" dirty="0">
                          <a:solidFill>
                            <a:schemeClr val="tx1"/>
                          </a:solidFill>
                          <a:effectLst/>
                          <a:latin typeface="Arial" panose="020B0604020202020204" pitchFamily="34" charset="0"/>
                          <a:ea typeface="+mn-ea"/>
                          <a:cs typeface="Arial" panose="020B0604020202020204" pitchFamily="34" charset="0"/>
                        </a:rPr>
                        <a:t> Biological Products (OBP)</a:t>
                      </a:r>
                      <a:endParaRPr lang="en-ZA" sz="1100" dirty="0">
                        <a:effectLst/>
                        <a:latin typeface="Arial" panose="020B0604020202020204" pitchFamily="34" charset="0"/>
                        <a:cs typeface="Arial" panose="020B0604020202020204" pitchFamily="34" charset="0"/>
                      </a:endParaRPr>
                    </a:p>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lvl="0"/>
                      <a:r>
                        <a:rPr lang="en-US" sz="1100" kern="1200" dirty="0">
                          <a:solidFill>
                            <a:schemeClr val="tx1"/>
                          </a:solidFill>
                          <a:effectLst/>
                          <a:latin typeface="Arial" panose="020B0604020202020204" pitchFamily="34" charset="0"/>
                          <a:ea typeface="+mn-ea"/>
                          <a:cs typeface="Arial" panose="020B0604020202020204" pitchFamily="34" charset="0"/>
                        </a:rPr>
                        <a:t>In its reporting intervals to Parliament, the </a:t>
                      </a:r>
                      <a:r>
                        <a:rPr lang="en-US" sz="1100" kern="1200" dirty="0" err="1">
                          <a:solidFill>
                            <a:schemeClr val="tx1"/>
                          </a:solidFill>
                          <a:effectLst/>
                          <a:latin typeface="Arial" panose="020B0604020202020204" pitchFamily="34" charset="0"/>
                          <a:ea typeface="+mn-ea"/>
                          <a:cs typeface="Arial" panose="020B0604020202020204" pitchFamily="34" charset="0"/>
                        </a:rPr>
                        <a:t>OBP</a:t>
                      </a:r>
                      <a:r>
                        <a:rPr lang="en-US" sz="1100" kern="1200" dirty="0">
                          <a:solidFill>
                            <a:schemeClr val="tx1"/>
                          </a:solidFill>
                          <a:effectLst/>
                          <a:latin typeface="Arial" panose="020B0604020202020204" pitchFamily="34" charset="0"/>
                          <a:ea typeface="+mn-ea"/>
                          <a:cs typeface="Arial" panose="020B0604020202020204" pitchFamily="34" charset="0"/>
                        </a:rPr>
                        <a:t> undertakes to report on progress on actions taken with respect to identified irregular, fruitless and wasteful expenditure.</a:t>
                      </a:r>
                      <a:endParaRPr lang="en-ZA" sz="1100" dirty="0">
                        <a:effectLst/>
                        <a:latin typeface="Arial" panose="020B0604020202020204" pitchFamily="34" charset="0"/>
                        <a:cs typeface="Arial" panose="020B0604020202020204" pitchFamily="34" charset="0"/>
                      </a:endParaRPr>
                    </a:p>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lvl="0"/>
                      <a:r>
                        <a:rPr lang="en-US" sz="1100" b="1" u="sng" kern="1200" dirty="0">
                          <a:solidFill>
                            <a:schemeClr val="tx1"/>
                          </a:solidFill>
                          <a:effectLst/>
                          <a:latin typeface="Arial" panose="020B0604020202020204" pitchFamily="34" charset="0"/>
                          <a:ea typeface="+mn-ea"/>
                          <a:cs typeface="Arial" panose="020B0604020202020204" pitchFamily="34" charset="0"/>
                        </a:rPr>
                        <a:t>National Agricultural Marketing Council (</a:t>
                      </a:r>
                      <a:r>
                        <a:rPr lang="en-US" sz="1100" b="1" u="sng" kern="1200" dirty="0" err="1">
                          <a:solidFill>
                            <a:schemeClr val="tx1"/>
                          </a:solidFill>
                          <a:effectLst/>
                          <a:latin typeface="Arial" panose="020B0604020202020204" pitchFamily="34" charset="0"/>
                          <a:ea typeface="+mn-ea"/>
                          <a:cs typeface="Arial" panose="020B0604020202020204" pitchFamily="34" charset="0"/>
                        </a:rPr>
                        <a:t>NAMC</a:t>
                      </a:r>
                      <a:r>
                        <a:rPr lang="en-US" sz="1100" b="1" u="sng" kern="1200" dirty="0">
                          <a:solidFill>
                            <a:schemeClr val="tx1"/>
                          </a:solidFill>
                          <a:effectLst/>
                          <a:latin typeface="Arial" panose="020B0604020202020204" pitchFamily="34" charset="0"/>
                          <a:ea typeface="+mn-ea"/>
                          <a:cs typeface="Arial" panose="020B0604020202020204" pitchFamily="34" charset="0"/>
                        </a:rPr>
                        <a:t>)</a:t>
                      </a:r>
                      <a:endParaRPr lang="en-ZA" sz="1100" dirty="0">
                        <a:effectLst/>
                        <a:latin typeface="Arial" panose="020B0604020202020204" pitchFamily="34" charset="0"/>
                        <a:cs typeface="Arial" panose="020B0604020202020204" pitchFamily="34" charset="0"/>
                      </a:endParaRPr>
                    </a:p>
                    <a:p>
                      <a:r>
                        <a:rPr lang="en-US" sz="1100" b="1" u="none" strike="noStrike" kern="1200" dirty="0">
                          <a:solidFill>
                            <a:schemeClr val="tx1"/>
                          </a:solidFill>
                          <a:effectLst/>
                          <a:latin typeface="Arial" panose="020B0604020202020204" pitchFamily="34" charset="0"/>
                          <a:ea typeface="+mn-ea"/>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lvl="0" algn="just"/>
                      <a:r>
                        <a:rPr lang="en-US" sz="1100" kern="1200" dirty="0">
                          <a:solidFill>
                            <a:schemeClr val="tx1"/>
                          </a:solidFill>
                          <a:effectLst/>
                          <a:latin typeface="Arial" panose="020B0604020202020204" pitchFamily="34" charset="0"/>
                          <a:ea typeface="+mn-ea"/>
                          <a:cs typeface="Arial" panose="020B0604020202020204" pitchFamily="34" charset="0"/>
                        </a:rPr>
                        <a:t>The NAMC will submit the quarterly report 30 days after the end of each quarter to Parliament detailing progress on the audit improvement action plan, investigations, if any, and actions on reported and identified irregular, fruitless, and wasteful expenditure.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lgn="just"/>
                      <a:r>
                        <a:rPr lang="en-US" sz="1100" b="1" kern="1200" dirty="0">
                          <a:solidFill>
                            <a:schemeClr val="tx1"/>
                          </a:solidFill>
                          <a:effectLst/>
                          <a:latin typeface="Arial" panose="020B0604020202020204" pitchFamily="34" charset="0"/>
                          <a:ea typeface="+mn-ea"/>
                          <a:cs typeface="Arial" panose="020B0604020202020204" pitchFamily="34" charset="0"/>
                        </a:rPr>
                        <a:t>Please refer to Annexure B.</a:t>
                      </a:r>
                      <a:r>
                        <a:rPr lang="en-US" sz="1100" kern="1200" dirty="0">
                          <a:solidFill>
                            <a:schemeClr val="tx1"/>
                          </a:solidFill>
                          <a:effectLst/>
                          <a:latin typeface="Arial" panose="020B0604020202020204" pitchFamily="34" charset="0"/>
                          <a:ea typeface="+mn-ea"/>
                          <a:cs typeface="Arial" panose="020B0604020202020204" pitchFamily="34" charset="0"/>
                        </a:rPr>
                        <a:t> </a:t>
                      </a:r>
                    </a:p>
                    <a:p>
                      <a:pPr lvl="0" algn="just"/>
                      <a:endParaRPr lang="en-US" sz="1100" kern="1200" dirty="0">
                        <a:solidFill>
                          <a:schemeClr val="tx1"/>
                        </a:solidFill>
                        <a:effectLst/>
                        <a:latin typeface="Arial" panose="020B0604020202020204" pitchFamily="34" charset="0"/>
                        <a:ea typeface="+mn-ea"/>
                        <a:cs typeface="Arial" panose="020B0604020202020204" pitchFamily="34" charset="0"/>
                      </a:endParaRPr>
                    </a:p>
                    <a:p>
                      <a:pPr lvl="0" algn="just"/>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r h="2375089">
                <a:tc>
                  <a:txBody>
                    <a:bodyPr/>
                    <a:lstStyle/>
                    <a:p>
                      <a:pPr>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8.13</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Ensure that the Board of the ARC fast tracks the appointment of the CEO and prioritise other vacant SMS level positions.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100" kern="1200" dirty="0">
                          <a:solidFill>
                            <a:schemeClr val="tx1"/>
                          </a:solidFill>
                          <a:effectLst/>
                          <a:latin typeface="Arial" panose="020B0604020202020204" pitchFamily="34" charset="0"/>
                          <a:ea typeface="+mn-ea"/>
                          <a:cs typeface="Arial" panose="020B0604020202020204" pitchFamily="34" charset="0"/>
                        </a:rPr>
                        <a:t>The CEO was appointed with effect from 1 April 2022.</a:t>
                      </a:r>
                    </a:p>
                    <a:p>
                      <a:pPr algn="just"/>
                      <a:endParaRPr lang="en-US" sz="1100" kern="1200" dirty="0">
                        <a:solidFill>
                          <a:schemeClr val="tx1"/>
                        </a:solidFill>
                        <a:effectLst/>
                        <a:latin typeface="Arial" panose="020B0604020202020204" pitchFamily="34" charset="0"/>
                        <a:ea typeface="+mn-ea"/>
                        <a:cs typeface="Arial" panose="020B0604020202020204" pitchFamily="34" charset="0"/>
                      </a:endParaRPr>
                    </a:p>
                    <a:p>
                      <a:pPr algn="just"/>
                      <a:r>
                        <a:rPr lang="en-US" sz="1100" kern="1200" dirty="0">
                          <a:solidFill>
                            <a:schemeClr val="tx1"/>
                          </a:solidFill>
                          <a:effectLst/>
                          <a:latin typeface="Arial" panose="020B0604020202020204" pitchFamily="34" charset="0"/>
                          <a:ea typeface="+mn-ea"/>
                          <a:cs typeface="Arial" panose="020B0604020202020204" pitchFamily="34" charset="0"/>
                        </a:rPr>
                        <a:t>Progress on other prioritized positions is detailed in the Table below:</a:t>
                      </a:r>
                      <a:endParaRPr lang="en-ZA" sz="1100" dirty="0">
                        <a:effectLst/>
                        <a:latin typeface="Arial" panose="020B0604020202020204" pitchFamily="34" charset="0"/>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09981535"/>
                  </a:ext>
                </a:extLst>
              </a:tr>
            </a:tbl>
          </a:graphicData>
        </a:graphic>
      </p:graphicFrame>
    </p:spTree>
    <p:extLst>
      <p:ext uri="{BB962C8B-B14F-4D97-AF65-F5344CB8AC3E}">
        <p14:creationId xmlns:p14="http://schemas.microsoft.com/office/powerpoint/2010/main" xmlns="" val="42288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18</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4230960172"/>
              </p:ext>
            </p:extLst>
          </p:nvPr>
        </p:nvGraphicFramePr>
        <p:xfrm>
          <a:off x="139147" y="501649"/>
          <a:ext cx="11913703" cy="5610916"/>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382758">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191379">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19137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845400">
                <a:tc>
                  <a:txBody>
                    <a:bodyPr/>
                    <a:lstStyle/>
                    <a:p>
                      <a:pPr algn="just">
                        <a:spcAft>
                          <a:spcPts val="0"/>
                        </a:spcAft>
                      </a:pPr>
                      <a:endParaRPr lang="en-ZA"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868771" rtl="0" eaLnBrk="1" fontAlgn="auto" latinLnBrk="0" hangingPunct="1">
                        <a:lnSpc>
                          <a:spcPct val="100000"/>
                        </a:lnSpc>
                        <a:spcBef>
                          <a:spcPts val="0"/>
                        </a:spcBef>
                        <a:spcAft>
                          <a:spcPts val="0"/>
                        </a:spcAft>
                        <a:buClrTx/>
                        <a:buSzTx/>
                        <a:buFontTx/>
                        <a:buNone/>
                        <a:tabLst/>
                        <a:defRPr/>
                      </a:pPr>
                      <a:r>
                        <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Continue</a:t>
                      </a:r>
                    </a:p>
                    <a:p>
                      <a:pPr>
                        <a:spcAft>
                          <a:spcPts val="0"/>
                        </a:spcAft>
                      </a:pPr>
                      <a:endParaRPr lang="en-ZA"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en-ZA"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ZA"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graphicFrame>
        <p:nvGraphicFramePr>
          <p:cNvPr id="7" name="Object 6">
            <a:extLst>
              <a:ext uri="{FF2B5EF4-FFF2-40B4-BE49-F238E27FC236}">
                <a16:creationId xmlns:a16="http://schemas.microsoft.com/office/drawing/2014/main" xmlns="" id="{7B7E2839-18FC-45A9-8461-16A0691F1389}"/>
              </a:ext>
            </a:extLst>
          </p:cNvPr>
          <p:cNvGraphicFramePr>
            <a:graphicFrameLocks noChangeAspect="1"/>
          </p:cNvGraphicFramePr>
          <p:nvPr>
            <p:extLst>
              <p:ext uri="{D42A27DB-BD31-4B8C-83A1-F6EECF244321}">
                <p14:modId xmlns:p14="http://schemas.microsoft.com/office/powerpoint/2010/main" xmlns="" val="4048401403"/>
              </p:ext>
            </p:extLst>
          </p:nvPr>
        </p:nvGraphicFramePr>
        <p:xfrm>
          <a:off x="3024807" y="1522783"/>
          <a:ext cx="9028043" cy="4711675"/>
        </p:xfrm>
        <a:graphic>
          <a:graphicData uri="http://schemas.openxmlformats.org/presentationml/2006/ole">
            <p:oleObj spid="_x0000_s1071" name="Document" r:id="rId3" imgW="8927816" imgH="3183204" progId="Word.Document.12">
              <p:embed/>
            </p:oleObj>
          </a:graphicData>
        </a:graphic>
      </p:graphicFrame>
    </p:spTree>
    <p:extLst>
      <p:ext uri="{BB962C8B-B14F-4D97-AF65-F5344CB8AC3E}">
        <p14:creationId xmlns:p14="http://schemas.microsoft.com/office/powerpoint/2010/main" xmlns="" val="3847384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19</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1229116766"/>
              </p:ext>
            </p:extLst>
          </p:nvPr>
        </p:nvGraphicFramePr>
        <p:xfrm>
          <a:off x="278297" y="598880"/>
          <a:ext cx="11913703" cy="4526280"/>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1792051">
                <a:tc>
                  <a:txBody>
                    <a:bodyPr/>
                    <a:lstStyle/>
                    <a:p>
                      <a:pPr>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8.14</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Ensure that the Board of the </a:t>
                      </a:r>
                      <a:r>
                        <a:rPr lang="en-ZA" sz="1100" dirty="0" err="1">
                          <a:effectLst/>
                          <a:latin typeface="Arial" panose="020B0604020202020204" pitchFamily="34" charset="0"/>
                          <a:ea typeface="Times New Roman" panose="02020603050405020304" pitchFamily="18" charset="0"/>
                          <a:cs typeface="Arial" panose="020B0604020202020204" pitchFamily="34" charset="0"/>
                        </a:rPr>
                        <a:t>OBP</a:t>
                      </a:r>
                      <a:r>
                        <a:rPr lang="en-ZA" sz="1100" dirty="0">
                          <a:effectLst/>
                          <a:latin typeface="Arial" panose="020B0604020202020204" pitchFamily="34" charset="0"/>
                          <a:ea typeface="Times New Roman" panose="02020603050405020304" pitchFamily="18" charset="0"/>
                          <a:cs typeface="Arial" panose="020B0604020202020204" pitchFamily="34" charset="0"/>
                        </a:rPr>
                        <a:t> fast tracks and report on the finalisation of the investigations against the suspended CEO and also prioritise the appointment of the HR Manager as management instability negatively impacts the entity’s performance.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US" sz="1100" b="1" u="sng" kern="1200" dirty="0" err="1">
                          <a:solidFill>
                            <a:schemeClr val="tx1"/>
                          </a:solidFill>
                          <a:effectLst/>
                          <a:latin typeface="Arial" panose="020B0604020202020204" pitchFamily="34" charset="0"/>
                          <a:ea typeface="+mn-ea"/>
                          <a:cs typeface="Arial" panose="020B0604020202020204" pitchFamily="34" charset="0"/>
                        </a:rPr>
                        <a:t>Onderstepoort</a:t>
                      </a:r>
                      <a:r>
                        <a:rPr lang="en-US" sz="1100" b="1" u="sng" kern="1200" dirty="0">
                          <a:solidFill>
                            <a:schemeClr val="tx1"/>
                          </a:solidFill>
                          <a:effectLst/>
                          <a:latin typeface="Arial" panose="020B0604020202020204" pitchFamily="34" charset="0"/>
                          <a:ea typeface="+mn-ea"/>
                          <a:cs typeface="Arial" panose="020B0604020202020204" pitchFamily="34" charset="0"/>
                        </a:rPr>
                        <a:t> Biological Products (OBP)</a:t>
                      </a:r>
                      <a:endParaRPr lang="en-ZA" sz="1100" kern="1200" dirty="0">
                        <a:solidFill>
                          <a:schemeClr val="tx1"/>
                        </a:solidFill>
                        <a:effectLst/>
                        <a:latin typeface="Arial" panose="020B0604020202020204" pitchFamily="34" charset="0"/>
                        <a:ea typeface="+mn-ea"/>
                        <a:cs typeface="Arial" panose="020B0604020202020204" pitchFamily="34" charset="0"/>
                      </a:endParaRPr>
                    </a:p>
                    <a:p>
                      <a:r>
                        <a:rPr lang="en-US" sz="1100" kern="1200" dirty="0">
                          <a:solidFill>
                            <a:schemeClr val="tx1"/>
                          </a:solidFill>
                          <a:effectLst/>
                          <a:latin typeface="Arial" panose="020B0604020202020204" pitchFamily="34" charset="0"/>
                          <a:ea typeface="+mn-ea"/>
                          <a:cs typeface="Arial" panose="020B0604020202020204" pitchFamily="34" charset="0"/>
                        </a:rPr>
                        <a:t>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r>
                        <a:rPr lang="en-US" sz="1100" kern="1200" dirty="0">
                          <a:solidFill>
                            <a:schemeClr val="tx1"/>
                          </a:solidFill>
                          <a:effectLst/>
                          <a:latin typeface="Arial" panose="020B0604020202020204" pitchFamily="34" charset="0"/>
                          <a:ea typeface="+mn-ea"/>
                          <a:cs typeface="Arial" panose="020B0604020202020204" pitchFamily="34" charset="0"/>
                        </a:rPr>
                        <a:t>The Board of the </a:t>
                      </a:r>
                      <a:r>
                        <a:rPr lang="en-US" sz="1100" kern="1200" dirty="0" err="1">
                          <a:solidFill>
                            <a:schemeClr val="tx1"/>
                          </a:solidFill>
                          <a:effectLst/>
                          <a:latin typeface="Arial" panose="020B0604020202020204" pitchFamily="34" charset="0"/>
                          <a:ea typeface="+mn-ea"/>
                          <a:cs typeface="Arial" panose="020B0604020202020204" pitchFamily="34" charset="0"/>
                        </a:rPr>
                        <a:t>OBP</a:t>
                      </a:r>
                      <a:r>
                        <a:rPr lang="en-US" sz="1100" kern="1200" dirty="0">
                          <a:solidFill>
                            <a:schemeClr val="tx1"/>
                          </a:solidFill>
                          <a:effectLst/>
                          <a:latin typeface="Arial" panose="020B0604020202020204" pitchFamily="34" charset="0"/>
                          <a:ea typeface="+mn-ea"/>
                          <a:cs typeface="Arial" panose="020B0604020202020204" pitchFamily="34" charset="0"/>
                        </a:rPr>
                        <a:t> is committed in ensuring the logistical conclusion of the disciplinary processes of the CEO in line with current labour relations measures and the company Human resource policies and procedures.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lvl="0"/>
                      <a:r>
                        <a:rPr lang="en-US" sz="1100" kern="1200" dirty="0">
                          <a:solidFill>
                            <a:schemeClr val="tx1"/>
                          </a:solidFill>
                          <a:effectLst/>
                          <a:latin typeface="Arial" panose="020B0604020202020204" pitchFamily="34" charset="0"/>
                          <a:ea typeface="+mn-ea"/>
                          <a:cs typeface="Arial" panose="020B0604020202020204" pitchFamily="34" charset="0"/>
                        </a:rPr>
                        <a:t>The process of recruitment to find a suitably qualified and experienced candidate in the capacity of HR managers is underway.</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r h="1792051">
                <a:tc>
                  <a:txBody>
                    <a:bodyPr/>
                    <a:lstStyle/>
                    <a:p>
                      <a:pPr>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8.15</a:t>
                      </a:r>
                      <a:endParaRPr lang="en-ZA"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Ensure that the Board of the NAMC fast tracks the implementation of the recommendations of the report on suspected fraud, corruption and conflict of interest on the procurement and contract management relating to the Agriculture and Agro-processing Master Plan (AAMP).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buFont typeface="+mj-lt"/>
                        <a:buAutoNum type="arabicPeriod"/>
                      </a:pPr>
                      <a:r>
                        <a:rPr lang="en-US" sz="1200" b="1" u="sng" dirty="0">
                          <a:effectLst/>
                          <a:latin typeface="Arial" panose="020B0604020202020204" pitchFamily="34" charset="0"/>
                          <a:ea typeface="Times New Roman" panose="02020603050405020304" pitchFamily="18" charset="0"/>
                        </a:rPr>
                        <a:t>National Agricultural Marketing Council (NAMC)</a:t>
                      </a:r>
                      <a:endParaRPr lang="en-ZA" sz="1200" dirty="0">
                        <a:effectLst/>
                        <a:latin typeface="Times New Roman" panose="02020603050405020304" pitchFamily="18" charset="0"/>
                        <a:ea typeface="Times New Roman" panose="02020603050405020304" pitchFamily="18" charset="0"/>
                      </a:endParaRPr>
                    </a:p>
                    <a:p>
                      <a:pPr marL="228600" algn="just"/>
                      <a:r>
                        <a:rPr lang="en-US" sz="1200" b="1" u="none" strike="noStrike" dirty="0">
                          <a:effectLst/>
                          <a:latin typeface="Arial" panose="020B0604020202020204" pitchFamily="34" charset="0"/>
                          <a:ea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rPr>
                        <a:t>The</a:t>
                      </a:r>
                      <a:r>
                        <a:rPr lang="en-US" sz="1200" baseline="0" dirty="0">
                          <a:effectLst/>
                          <a:latin typeface="Arial" panose="020B0604020202020204" pitchFamily="34" charset="0"/>
                          <a:ea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rPr>
                        <a:t>NAMC</a:t>
                      </a:r>
                      <a:r>
                        <a:rPr lang="en-ZA" sz="1200" dirty="0">
                          <a:effectLst/>
                          <a:latin typeface="Arial" panose="020B0604020202020204" pitchFamily="34" charset="0"/>
                          <a:ea typeface="Times New Roman" panose="02020603050405020304" pitchFamily="18" charset="0"/>
                        </a:rPr>
                        <a:t> resolved that the matter will be dealt with internally, and Council has evaluated the report, however, in the absence of evidence and annexures that have been cited in the report. </a:t>
                      </a:r>
                      <a:endParaRPr lang="en-ZA" sz="1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ZA" sz="1200" dirty="0">
                          <a:effectLst/>
                          <a:latin typeface="Arial" panose="020B0604020202020204" pitchFamily="34" charset="0"/>
                          <a:ea typeface="Times New Roman" panose="02020603050405020304" pitchFamily="18" charset="0"/>
                        </a:rPr>
                        <a:t>Council has further communicated with the previous Chairperson of the Council and the Audit &amp; Risk Committee Chairperson to establish the completeness of the report.</a:t>
                      </a:r>
                      <a:endParaRPr lang="en-ZA" sz="1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ZA" sz="1200" dirty="0">
                          <a:effectLst/>
                          <a:latin typeface="Arial" panose="020B0604020202020204" pitchFamily="34" charset="0"/>
                          <a:ea typeface="Times New Roman" panose="02020603050405020304" pitchFamily="18" charset="0"/>
                        </a:rPr>
                        <a:t>A sub-committee was established to investigate the matter.  </a:t>
                      </a:r>
                      <a:endParaRPr lang="en-ZA" sz="1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ZA" sz="1200" dirty="0">
                          <a:effectLst/>
                          <a:latin typeface="Arial" panose="020B0604020202020204" pitchFamily="34" charset="0"/>
                          <a:ea typeface="Times New Roman" panose="02020603050405020304" pitchFamily="18" charset="0"/>
                        </a:rPr>
                        <a:t>No further evidence could be found on suspected fraud, corruption, and conflict of interest.</a:t>
                      </a:r>
                      <a:endParaRPr lang="en-ZA" sz="1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ZA" sz="1200" dirty="0">
                          <a:effectLst/>
                          <a:latin typeface="Arial" panose="020B0604020202020204" pitchFamily="34" charset="0"/>
                          <a:ea typeface="Times New Roman" panose="02020603050405020304" pitchFamily="18" charset="0"/>
                        </a:rPr>
                        <a:t>The matter was closed by the Board.</a:t>
                      </a:r>
                      <a:endParaRPr lang="en-ZA" sz="1200" dirty="0">
                        <a:effectLst/>
                        <a:latin typeface="Times New Roman" panose="02020603050405020304" pitchFamily="18" charset="0"/>
                        <a:ea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30026666"/>
                  </a:ext>
                </a:extLst>
              </a:tr>
            </a:tbl>
          </a:graphicData>
        </a:graphic>
      </p:graphicFrame>
    </p:spTree>
    <p:extLst>
      <p:ext uri="{BB962C8B-B14F-4D97-AF65-F5344CB8AC3E}">
        <p14:creationId xmlns:p14="http://schemas.microsoft.com/office/powerpoint/2010/main" xmlns="" val="225550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2</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78" y="0"/>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1475771799"/>
              </p:ext>
            </p:extLst>
          </p:nvPr>
        </p:nvGraphicFramePr>
        <p:xfrm>
          <a:off x="139147" y="501649"/>
          <a:ext cx="11913703" cy="4977323"/>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2173356">
                  <a:extLst>
                    <a:ext uri="{9D8B030D-6E8A-4147-A177-3AD203B41FA5}">
                      <a16:colId xmlns:a16="http://schemas.microsoft.com/office/drawing/2014/main" xmlns="" val="3764015237"/>
                    </a:ext>
                  </a:extLst>
                </a:gridCol>
                <a:gridCol w="9230137">
                  <a:extLst>
                    <a:ext uri="{9D8B030D-6E8A-4147-A177-3AD203B41FA5}">
                      <a16:colId xmlns:a16="http://schemas.microsoft.com/office/drawing/2014/main" xmlns="" val="48982361"/>
                    </a:ext>
                  </a:extLst>
                </a:gridCol>
              </a:tblGrid>
              <a:tr h="42420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pPr algn="ctr">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34717120"/>
                  </a:ext>
                </a:extLst>
              </a:tr>
              <a:tr h="212104">
                <a:tc>
                  <a:txBody>
                    <a:bodyPr/>
                    <a:lstStyle/>
                    <a:p>
                      <a:pPr algn="ctr">
                        <a:spcAft>
                          <a:spcPts val="0"/>
                        </a:spcAft>
                      </a:pPr>
                      <a:r>
                        <a:rPr lang="en-US" sz="1400" dirty="0">
                          <a:solidFill>
                            <a:schemeClr val="tx1"/>
                          </a:solidFill>
                          <a:effectLst/>
                          <a:latin typeface="+mn-lt"/>
                          <a:cs typeface="Arial" panose="020B0604020202020204" pitchFamily="34" charset="0"/>
                        </a:rPr>
                        <a:t>No</a:t>
                      </a:r>
                      <a:endParaRPr lang="en-ZA" sz="1400" dirty="0">
                        <a:solidFill>
                          <a:schemeClr val="tx1"/>
                        </a:solidFill>
                        <a:effectLst/>
                        <a:latin typeface="+mn-lt"/>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400" dirty="0">
                          <a:solidFill>
                            <a:schemeClr val="tx1"/>
                          </a:solidFill>
                          <a:effectLst/>
                          <a:latin typeface="+mn-lt"/>
                          <a:cs typeface="Arial" panose="020B0604020202020204" pitchFamily="34" charset="0"/>
                        </a:rPr>
                        <a:t>Recommendation</a:t>
                      </a:r>
                      <a:endParaRPr lang="en-ZA" sz="1400" dirty="0">
                        <a:solidFill>
                          <a:schemeClr val="tx1"/>
                        </a:solidFill>
                        <a:effectLst/>
                        <a:latin typeface="+mn-lt"/>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400" dirty="0">
                          <a:solidFill>
                            <a:schemeClr val="tx1"/>
                          </a:solidFill>
                          <a:effectLst/>
                          <a:latin typeface="+mn-lt"/>
                          <a:cs typeface="Arial" panose="020B0604020202020204" pitchFamily="34" charset="0"/>
                        </a:rPr>
                        <a:t>Response</a:t>
                      </a:r>
                      <a:endParaRPr lang="en-ZA" sz="1400" dirty="0">
                        <a:solidFill>
                          <a:schemeClr val="tx1"/>
                        </a:solidFill>
                        <a:effectLst/>
                        <a:latin typeface="+mn-lt"/>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212104">
                <a:tc gridSpan="3">
                  <a:txBody>
                    <a:bodyPr/>
                    <a:lstStyle/>
                    <a:p>
                      <a:pPr algn="ctr">
                        <a:spcAft>
                          <a:spcPts val="0"/>
                        </a:spcAft>
                      </a:pPr>
                      <a:r>
                        <a:rPr lang="en-US" sz="1400" dirty="0">
                          <a:solidFill>
                            <a:schemeClr val="tx1"/>
                          </a:solidFill>
                          <a:effectLst/>
                          <a:latin typeface="+mn-lt"/>
                          <a:cs typeface="Arial" panose="020B0604020202020204" pitchFamily="34" charset="0"/>
                        </a:rPr>
                        <a:t>The Department of Agriculture, Land Reform and Rural Development</a:t>
                      </a:r>
                      <a:endParaRPr lang="en-ZA" sz="1400" dirty="0">
                        <a:solidFill>
                          <a:schemeClr val="tx1"/>
                        </a:solidFill>
                        <a:effectLst/>
                        <a:latin typeface="+mn-lt"/>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pPr algn="ctr">
                        <a:spcAft>
                          <a:spcPts val="0"/>
                        </a:spcAft>
                      </a:pP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1020728063"/>
                  </a:ext>
                </a:extLst>
              </a:tr>
              <a:tr h="4126394">
                <a:tc>
                  <a:txBody>
                    <a:bodyPr/>
                    <a:lstStyle/>
                    <a:p>
                      <a:pPr algn="just">
                        <a:spcAft>
                          <a:spcPts val="0"/>
                        </a:spcAft>
                      </a:pPr>
                      <a:r>
                        <a:rPr lang="en-US" sz="1400" dirty="0">
                          <a:solidFill>
                            <a:schemeClr val="tx1"/>
                          </a:solidFill>
                          <a:effectLst/>
                          <a:latin typeface="+mn-lt"/>
                          <a:cs typeface="Arial" panose="020B0604020202020204" pitchFamily="34" charset="0"/>
                        </a:rPr>
                        <a:t>8.1</a:t>
                      </a:r>
                      <a:endParaRPr lang="en-ZA" sz="1400" dirty="0">
                        <a:solidFill>
                          <a:schemeClr val="tx1"/>
                        </a:solidFill>
                        <a:effectLst/>
                        <a:latin typeface="+mn-lt"/>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ZA" sz="1400" dirty="0">
                          <a:solidFill>
                            <a:schemeClr val="tx1"/>
                          </a:solidFill>
                          <a:effectLst/>
                          <a:latin typeface="+mn-lt"/>
                          <a:cs typeface="Arial" panose="020B0604020202020204" pitchFamily="34" charset="0"/>
                        </a:rPr>
                        <a:t>Fast track the finalisation of the fit-for-purpose organisational structure of the Department to strengthen the Planning, Monitoring and</a:t>
                      </a:r>
                    </a:p>
                    <a:p>
                      <a:pPr algn="just">
                        <a:spcAft>
                          <a:spcPts val="0"/>
                        </a:spcAft>
                      </a:pPr>
                      <a:r>
                        <a:rPr lang="en-ZA" sz="1400" dirty="0">
                          <a:solidFill>
                            <a:schemeClr val="tx1"/>
                          </a:solidFill>
                          <a:effectLst/>
                          <a:latin typeface="+mn-lt"/>
                          <a:cs typeface="Arial" panose="020B0604020202020204" pitchFamily="34" charset="0"/>
                        </a:rPr>
                        <a:t>Evaluation functions as</a:t>
                      </a:r>
                    </a:p>
                    <a:p>
                      <a:pPr algn="just">
                        <a:spcAft>
                          <a:spcPts val="0"/>
                        </a:spcAft>
                      </a:pPr>
                      <a:r>
                        <a:rPr lang="en-ZA" sz="1400" dirty="0">
                          <a:solidFill>
                            <a:schemeClr val="tx1"/>
                          </a:solidFill>
                          <a:effectLst/>
                          <a:latin typeface="+mn-lt"/>
                          <a:cs typeface="Arial" panose="020B0604020202020204" pitchFamily="34" charset="0"/>
                        </a:rPr>
                        <a:t>weaknesses in these functions contributed significantly to unsatisfactory performance, delays in the verification of performance information and repeat audit findings on usefulness and reliability of performance information.</a:t>
                      </a:r>
                      <a:endParaRPr lang="en-ZA" sz="1400" dirty="0">
                        <a:solidFill>
                          <a:schemeClr val="tx1"/>
                        </a:solidFill>
                        <a:effectLst/>
                        <a:latin typeface="+mn-lt"/>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57188" lvl="1" indent="-268288" algn="just">
                        <a:buFont typeface="Arial" panose="020B0604020202020204" pitchFamily="34" charset="0"/>
                        <a:buChar char="•"/>
                        <a:tabLst>
                          <a:tab pos="295910" algn="l"/>
                        </a:tabLst>
                      </a:pPr>
                      <a:r>
                        <a:rPr lang="en-GB" sz="1400" dirty="0">
                          <a:solidFill>
                            <a:schemeClr val="tx1"/>
                          </a:solidFill>
                          <a:effectLst/>
                          <a:latin typeface="+mn-lt"/>
                          <a:cs typeface="Times New Roman" panose="02020603050405020304" pitchFamily="18" charset="0"/>
                        </a:rPr>
                        <a:t>Ernst and Young (EY) was the successful Bidder and was appointed to design the fit-for-purpose organisational structure over a period of 12 months, which commenced on</a:t>
                      </a:r>
                      <a:r>
                        <a:rPr lang="en-GB" sz="1400" baseline="0" dirty="0">
                          <a:solidFill>
                            <a:schemeClr val="tx1"/>
                          </a:solidFill>
                          <a:effectLst/>
                          <a:latin typeface="+mn-lt"/>
                          <a:cs typeface="Times New Roman" panose="02020603050405020304" pitchFamily="18" charset="0"/>
                        </a:rPr>
                        <a:t> </a:t>
                      </a:r>
                      <a:r>
                        <a:rPr lang="en-GB" sz="1400" dirty="0">
                          <a:solidFill>
                            <a:schemeClr val="tx1"/>
                          </a:solidFill>
                          <a:effectLst/>
                          <a:latin typeface="+mn-lt"/>
                          <a:cs typeface="Times New Roman" panose="02020603050405020304" pitchFamily="18" charset="0"/>
                        </a:rPr>
                        <a:t>1 August 2022 and will conclude on 31  July 2023.</a:t>
                      </a:r>
                      <a:endParaRPr lang="en-ZA" sz="1400" dirty="0">
                        <a:solidFill>
                          <a:schemeClr val="tx1"/>
                        </a:solidFill>
                        <a:effectLst/>
                        <a:latin typeface="+mn-lt"/>
                        <a:cs typeface="Times New Roman" panose="02020603050405020304" pitchFamily="18" charset="0"/>
                      </a:endParaRPr>
                    </a:p>
                    <a:p>
                      <a:pPr marL="357188" lvl="1" indent="-268288" algn="just">
                        <a:buFont typeface="Arial" panose="020B0604020202020204" pitchFamily="34" charset="0"/>
                        <a:buChar char="•"/>
                        <a:tabLst>
                          <a:tab pos="295910" algn="l"/>
                        </a:tabLst>
                      </a:pPr>
                      <a:r>
                        <a:rPr lang="en-ZA" sz="1400" dirty="0">
                          <a:solidFill>
                            <a:schemeClr val="tx1"/>
                          </a:solidFill>
                          <a:effectLst/>
                          <a:latin typeface="+mn-lt"/>
                          <a:cs typeface="Times New Roman" panose="02020603050405020304" pitchFamily="18" charset="0"/>
                        </a:rPr>
                        <a:t>The progress to date includes the finalisation of the Service Level Agreement (SLA), the approval of the Project Plan, the commencement of engagement sessions in which two of the 13 scheduled Branches within DALRRD were engaged to address the As-Is challenges, map the business processes,  and develop the Standard Operating Procedures (SOPs), determine the desired future state, develop the Integrated Service Delivery Model (SDM) and determine the relationships between Public Entities and DALRRD. </a:t>
                      </a:r>
                    </a:p>
                    <a:p>
                      <a:pPr marL="357188" lvl="1" indent="-268288" algn="just">
                        <a:buFont typeface="Arial" panose="020B0604020202020204" pitchFamily="34" charset="0"/>
                        <a:buChar char="•"/>
                        <a:tabLst>
                          <a:tab pos="295910" algn="l"/>
                        </a:tabLst>
                      </a:pPr>
                      <a:r>
                        <a:rPr lang="en-ZA" sz="1400" dirty="0">
                          <a:solidFill>
                            <a:schemeClr val="tx1"/>
                          </a:solidFill>
                          <a:effectLst/>
                          <a:latin typeface="+mn-lt"/>
                          <a:cs typeface="Times New Roman" panose="02020603050405020304" pitchFamily="18" charset="0"/>
                        </a:rPr>
                        <a:t>The remaining Branches have been scheduled for weekly engagement sessions where the above-mentioned information will be gathered, these engagement sessions will be concluded by 2 December 2022, and the draft proposed fit-for-purpose organisational structure will be submitted for discussion by 31 January 2023.</a:t>
                      </a:r>
                    </a:p>
                    <a:p>
                      <a:pPr marL="357188" lvl="1" indent="-268288" algn="just">
                        <a:buFont typeface="Arial" panose="020B0604020202020204" pitchFamily="34" charset="0"/>
                        <a:buChar char="•"/>
                        <a:tabLst>
                          <a:tab pos="295910" algn="l"/>
                        </a:tabLst>
                      </a:pPr>
                      <a:r>
                        <a:rPr lang="en-ZA" sz="1400" dirty="0">
                          <a:solidFill>
                            <a:schemeClr val="tx1"/>
                          </a:solidFill>
                          <a:effectLst/>
                          <a:latin typeface="+mn-lt"/>
                          <a:cs typeface="Times New Roman" panose="02020603050405020304" pitchFamily="18" charset="0"/>
                        </a:rPr>
                        <a:t>An Introductory Communiqué has been published to inform the employees of the Department of the project and the expected outcomes. Communication material will be developed and published regularly as the project progresses and milestones are achieved.</a:t>
                      </a:r>
                    </a:p>
                    <a:p>
                      <a:pPr marL="357188" lvl="1" indent="-268288" algn="just">
                        <a:buFont typeface="Arial" panose="020B0604020202020204" pitchFamily="34" charset="0"/>
                        <a:buChar char="•"/>
                        <a:tabLst>
                          <a:tab pos="295910" algn="l"/>
                        </a:tabLst>
                      </a:pPr>
                      <a:r>
                        <a:rPr lang="en-ZA" sz="1400" dirty="0">
                          <a:solidFill>
                            <a:schemeClr val="tx1"/>
                          </a:solidFill>
                          <a:effectLst/>
                          <a:latin typeface="+mn-lt"/>
                          <a:cs typeface="Times New Roman" panose="02020603050405020304" pitchFamily="18" charset="0"/>
                        </a:rPr>
                        <a:t>Regular interactions with Organised Labour will be planned and facilitated.</a:t>
                      </a:r>
                    </a:p>
                    <a:p>
                      <a:pPr algn="just"/>
                      <a:r>
                        <a:rPr lang="en-US" sz="1400" dirty="0">
                          <a:solidFill>
                            <a:schemeClr val="tx1"/>
                          </a:solidFill>
                          <a:effectLst/>
                          <a:latin typeface="+mn-lt"/>
                        </a:rPr>
                        <a:t>  </a:t>
                      </a:r>
                      <a:endParaRPr lang="en-ZA" sz="1400" dirty="0">
                        <a:solidFill>
                          <a:schemeClr val="tx1"/>
                        </a:solidFill>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150519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20</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563249921"/>
              </p:ext>
            </p:extLst>
          </p:nvPr>
        </p:nvGraphicFramePr>
        <p:xfrm>
          <a:off x="139147" y="501649"/>
          <a:ext cx="11913703" cy="6035040"/>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7580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163116">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1780206">
                <a:tc>
                  <a:txBody>
                    <a:bodyPr/>
                    <a:lstStyle/>
                    <a:p>
                      <a:pPr>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8.16</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Ensure that the autonomy of the </a:t>
                      </a:r>
                      <a:r>
                        <a:rPr lang="en-ZA" sz="1100" dirty="0" err="1">
                          <a:effectLst/>
                          <a:latin typeface="Arial" panose="020B0604020202020204" pitchFamily="34" charset="0"/>
                          <a:ea typeface="Times New Roman" panose="02020603050405020304" pitchFamily="18" charset="0"/>
                          <a:cs typeface="Arial" panose="020B0604020202020204" pitchFamily="34" charset="0"/>
                        </a:rPr>
                        <a:t>CRLR</a:t>
                      </a:r>
                      <a:r>
                        <a:rPr lang="en-ZA" sz="1100" dirty="0">
                          <a:effectLst/>
                          <a:latin typeface="Arial" panose="020B0604020202020204" pitchFamily="34" charset="0"/>
                          <a:ea typeface="Times New Roman" panose="02020603050405020304" pitchFamily="18" charset="0"/>
                          <a:cs typeface="Arial" panose="020B0604020202020204" pitchFamily="34" charset="0"/>
                        </a:rPr>
                        <a:t> is realised within the timeframes set out in the business case developed for the project. Further ensure that the research strategy finalises all outstanding research.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buFont typeface="+mj-lt"/>
                        <a:buAutoNum type="arabicPeriod"/>
                      </a:pPr>
                      <a:r>
                        <a:rPr lang="en-US" sz="1100" b="1" u="none" strike="noStrike" dirty="0">
                          <a:effectLst/>
                          <a:latin typeface="Arial" panose="020B0604020202020204" pitchFamily="34" charset="0"/>
                          <a:cs typeface="Arial" panose="020B0604020202020204" pitchFamily="34" charset="0"/>
                        </a:rPr>
                        <a:t>Commission of Restitution</a:t>
                      </a:r>
                      <a:endParaRPr lang="en-ZA" sz="1100" u="none" strike="noStrike" dirty="0">
                        <a:effectLst/>
                        <a:latin typeface="Arial" panose="020B0604020202020204" pitchFamily="34" charset="0"/>
                        <a:cs typeface="Arial" panose="020B0604020202020204" pitchFamily="34" charset="0"/>
                      </a:endParaRPr>
                    </a:p>
                    <a:p>
                      <a:pPr marL="685800" algn="just"/>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marL="342900" lvl="0" indent="-342900" algn="just">
                        <a:buFont typeface="Symbol" panose="05050102010706020507" pitchFamily="18" charset="2"/>
                        <a:buChar char=""/>
                      </a:pPr>
                      <a:r>
                        <a:rPr lang="en-US" sz="1100" dirty="0">
                          <a:effectLst/>
                          <a:latin typeface="Arial" panose="020B0604020202020204" pitchFamily="34" charset="0"/>
                          <a:cs typeface="Arial" panose="020B0604020202020204" pitchFamily="34" charset="0"/>
                        </a:rPr>
                        <a:t>The Minister approved the draft Business Case for further consultation.  So far, the Department of Public Service and Administration provided formal responses.  National Treasury input is currently still outstanding.</a:t>
                      </a:r>
                      <a:endParaRPr lang="en-ZA" sz="1100" dirty="0">
                        <a:effectLst/>
                        <a:latin typeface="Arial" panose="020B0604020202020204" pitchFamily="34" charset="0"/>
                        <a:cs typeface="Arial" panose="020B0604020202020204" pitchFamily="34" charset="0"/>
                      </a:endParaRPr>
                    </a:p>
                    <a:p>
                      <a:pPr marL="342900" lvl="0" indent="-342900" algn="just">
                        <a:buFont typeface="Symbol" panose="05050102010706020507" pitchFamily="18" charset="2"/>
                        <a:buChar char=""/>
                      </a:pPr>
                      <a:r>
                        <a:rPr lang="en-US" sz="1100" dirty="0">
                          <a:effectLst/>
                          <a:latin typeface="Arial" panose="020B0604020202020204" pitchFamily="34" charset="0"/>
                          <a:cs typeface="Arial" panose="020B0604020202020204" pitchFamily="34" charset="0"/>
                        </a:rPr>
                        <a:t>The draft Bill linked to the business case is currently being finalized.  The supporting Social Economic Impact Assessment System (SEIAS) has also been finalized.  This will be formally submitted in</a:t>
                      </a:r>
                      <a:r>
                        <a:rPr lang="en-US" sz="1100" baseline="0" dirty="0">
                          <a:effectLst/>
                          <a:latin typeface="Arial" panose="020B0604020202020204" pitchFamily="34" charset="0"/>
                          <a:cs typeface="Arial" panose="020B0604020202020204" pitchFamily="34" charset="0"/>
                        </a:rPr>
                        <a:t> </a:t>
                      </a:r>
                      <a:r>
                        <a:rPr lang="en-US" sz="1100" dirty="0">
                          <a:solidFill>
                            <a:schemeClr val="tx1"/>
                          </a:solidFill>
                          <a:effectLst/>
                          <a:latin typeface="Arial" panose="020B0604020202020204" pitchFamily="34" charset="0"/>
                          <a:cs typeface="Arial" panose="020B0604020202020204" pitchFamily="34" charset="0"/>
                        </a:rPr>
                        <a:t>2022.</a:t>
                      </a:r>
                      <a:endParaRPr lang="en-ZA" sz="1100" dirty="0">
                        <a:solidFill>
                          <a:schemeClr val="tx1"/>
                        </a:solidFill>
                        <a:effectLst/>
                        <a:latin typeface="Arial" panose="020B0604020202020204" pitchFamily="34" charset="0"/>
                        <a:cs typeface="Arial" panose="020B0604020202020204" pitchFamily="34" charset="0"/>
                      </a:endParaRPr>
                    </a:p>
                    <a:p>
                      <a:pPr marL="342900" lvl="0" indent="-342900" algn="just">
                        <a:buFont typeface="Symbol" panose="05050102010706020507" pitchFamily="18" charset="2"/>
                        <a:buChar char=""/>
                      </a:pPr>
                      <a:r>
                        <a:rPr lang="en-US" sz="1100" dirty="0">
                          <a:effectLst/>
                          <a:latin typeface="Arial" panose="020B0604020202020204" pitchFamily="34" charset="0"/>
                          <a:cs typeface="Arial" panose="020B0604020202020204" pitchFamily="34" charset="0"/>
                        </a:rPr>
                        <a:t>The interim structure for the Commission linked to the draft business case has been finalized</a:t>
                      </a:r>
                      <a:r>
                        <a:rPr lang="en-US" sz="1100" baseline="0" dirty="0">
                          <a:effectLst/>
                          <a:latin typeface="Arial" panose="020B0604020202020204" pitchFamily="34" charset="0"/>
                          <a:cs typeface="Arial" panose="020B0604020202020204" pitchFamily="34" charset="0"/>
                        </a:rPr>
                        <a:t> in c</a:t>
                      </a:r>
                      <a:r>
                        <a:rPr lang="en-US" sz="1100" dirty="0">
                          <a:effectLst/>
                          <a:latin typeface="Arial" panose="020B0604020202020204" pitchFamily="34" charset="0"/>
                          <a:cs typeface="Arial" panose="020B0604020202020204" pitchFamily="34" charset="0"/>
                        </a:rPr>
                        <a:t>onsultation with the Department of Public Service and Administration and the branch Co</a:t>
                      </a:r>
                      <a:r>
                        <a:rPr lang="en-US" sz="1100" baseline="0" dirty="0">
                          <a:effectLst/>
                          <a:latin typeface="Arial" panose="020B0604020202020204" pitchFamily="34" charset="0"/>
                          <a:cs typeface="Arial" panose="020B0604020202020204" pitchFamily="34" charset="0"/>
                        </a:rPr>
                        <a:t>rporate Support Service. The estimated time of approval by t</a:t>
                      </a:r>
                      <a:r>
                        <a:rPr lang="en-US" sz="1100" dirty="0">
                          <a:effectLst/>
                          <a:latin typeface="Arial" panose="020B0604020202020204" pitchFamily="34" charset="0"/>
                          <a:cs typeface="Arial" panose="020B0604020202020204" pitchFamily="34" charset="0"/>
                        </a:rPr>
                        <a:t>o the Minister of Public Service and Administration</a:t>
                      </a:r>
                      <a:r>
                        <a:rPr lang="en-US" sz="1100" baseline="0" dirty="0">
                          <a:effectLst/>
                          <a:latin typeface="Arial" panose="020B0604020202020204" pitchFamily="34" charset="0"/>
                          <a:cs typeface="Arial" panose="020B0604020202020204" pitchFamily="34" charset="0"/>
                        </a:rPr>
                        <a:t> is the end of </a:t>
                      </a:r>
                      <a:r>
                        <a:rPr lang="en-US" sz="1100" baseline="0">
                          <a:effectLst/>
                          <a:latin typeface="Arial" panose="020B0604020202020204" pitchFamily="34" charset="0"/>
                          <a:cs typeface="Arial" panose="020B0604020202020204" pitchFamily="34" charset="0"/>
                        </a:rPr>
                        <a:t>September 2</a:t>
                      </a:r>
                      <a:r>
                        <a:rPr lang="en-US" sz="1100">
                          <a:effectLst/>
                          <a:latin typeface="Arial" panose="020B0604020202020204" pitchFamily="34" charset="0"/>
                          <a:cs typeface="Arial" panose="020B0604020202020204" pitchFamily="34" charset="0"/>
                        </a:rPr>
                        <a:t>022</a:t>
                      </a:r>
                      <a:r>
                        <a:rPr lang="en-US" sz="1100" dirty="0">
                          <a:effectLst/>
                          <a:latin typeface="Arial" panose="020B0604020202020204" pitchFamily="34" charset="0"/>
                          <a:cs typeface="Arial" panose="020B0604020202020204" pitchFamily="34" charset="0"/>
                        </a:rPr>
                        <a:t>.</a:t>
                      </a:r>
                      <a:endParaRPr lang="en-ZA" sz="1100" dirty="0">
                        <a:effectLst/>
                        <a:latin typeface="Arial" panose="020B0604020202020204" pitchFamily="34" charset="0"/>
                        <a:cs typeface="Arial" panose="020B0604020202020204" pitchFamily="34" charset="0"/>
                      </a:endParaRPr>
                    </a:p>
                    <a:p>
                      <a:pPr marL="342900" lvl="0" indent="-342900" algn="just">
                        <a:buFont typeface="Symbol" panose="05050102010706020507" pitchFamily="18" charset="2"/>
                        <a:buChar char=""/>
                      </a:pPr>
                      <a:r>
                        <a:rPr lang="en-US" sz="1100" dirty="0">
                          <a:effectLst/>
                          <a:latin typeface="Arial" panose="020B0604020202020204" pitchFamily="34" charset="0"/>
                          <a:cs typeface="Arial" panose="020B0604020202020204" pitchFamily="34" charset="0"/>
                        </a:rPr>
                        <a:t>A Research acceleration strategy for all outstanding claims has been approved by Minister.  This is a two-year strategy to be finalized by 2023/24.  Monthly and quarterly reporting against set targets is being monitored.</a:t>
                      </a:r>
                      <a:endParaRPr lang="en-ZA" sz="1100" dirty="0">
                        <a:effectLst/>
                        <a:latin typeface="Arial" panose="020B0604020202020204" pitchFamily="34" charset="0"/>
                        <a:cs typeface="Arial" panose="020B0604020202020204" pitchFamily="34" charset="0"/>
                      </a:endParaRPr>
                    </a:p>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r h="1278036">
                <a:tc>
                  <a:txBody>
                    <a:bodyPr/>
                    <a:lstStyle/>
                    <a:p>
                      <a:pPr>
                        <a:spcAft>
                          <a:spcPts val="0"/>
                        </a:spcAft>
                      </a:pP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8.17</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the </a:t>
                      </a:r>
                      <a:r>
                        <a:rPr lang="en-ZA" sz="11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OVG</a:t>
                      </a:r>
                      <a:r>
                        <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prioritise the filling of vacancies at senior management service (SMS) level particularly the Valuer-General and the Chief Operations Officer (COO) as well as other critical positions to prevent instability and unsatisfactory performance.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solidFill>
                            <a:schemeClr val="tx1"/>
                          </a:solidFill>
                          <a:effectLst/>
                          <a:latin typeface="Arial" panose="020B0604020202020204" pitchFamily="34" charset="0"/>
                          <a:ea typeface="Times New Roman" panose="02020603050405020304" pitchFamily="18" charset="0"/>
                        </a:rPr>
                        <a:t>Both positions for V-G and COO were advertised (applications are ready for processing by Panel).</a:t>
                      </a:r>
                      <a:endParaRPr lang="en-ZA" sz="1200" dirty="0">
                        <a:solidFill>
                          <a:schemeClr val="tx1"/>
                        </a:solidFill>
                        <a:effectLst/>
                        <a:latin typeface="Times New Roman" panose="02020603050405020304" pitchFamily="18" charset="0"/>
                        <a:ea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93630060"/>
                  </a:ext>
                </a:extLst>
              </a:tr>
              <a:tr h="1278036">
                <a:tc>
                  <a:txBody>
                    <a:bodyPr/>
                    <a:lstStyle/>
                    <a:p>
                      <a:pPr>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8.18</a:t>
                      </a:r>
                      <a:endParaRPr lang="en-ZA"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a:effectLst/>
                          <a:latin typeface="Arial" panose="020B0604020202020204" pitchFamily="34" charset="0"/>
                          <a:ea typeface="Times New Roman" panose="02020603050405020304" pitchFamily="18" charset="0"/>
                          <a:cs typeface="Arial" panose="020B0604020202020204" pitchFamily="34" charset="0"/>
                        </a:rPr>
                        <a:t>Ensure that the ITB tables a comprehensive annual report including the audited annual financial statements of the Ingonyama Trust for consideration by the Portfolio Committee.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buFont typeface="+mj-lt"/>
                        <a:buAutoNum type="arabicPeriod"/>
                      </a:pPr>
                      <a:r>
                        <a:rPr lang="en-US" sz="1100" b="1" u="sng" dirty="0">
                          <a:solidFill>
                            <a:srgbClr val="000000"/>
                          </a:solidFill>
                          <a:effectLst/>
                          <a:latin typeface="Arial" panose="020B0604020202020204" pitchFamily="34" charset="0"/>
                          <a:cs typeface="Arial" panose="020B0604020202020204" pitchFamily="34" charset="0"/>
                        </a:rPr>
                        <a:t>Ingonyama Trust Board (</a:t>
                      </a:r>
                      <a:r>
                        <a:rPr lang="en-US" sz="1100" b="1" u="sng" dirty="0" err="1">
                          <a:effectLst/>
                          <a:latin typeface="Arial" panose="020B0604020202020204" pitchFamily="34" charset="0"/>
                          <a:cs typeface="Arial" panose="020B0604020202020204" pitchFamily="34" charset="0"/>
                        </a:rPr>
                        <a:t>ITB</a:t>
                      </a:r>
                      <a:r>
                        <a:rPr lang="en-US" sz="1100" b="1" u="sng" dirty="0">
                          <a:effectLst/>
                          <a:latin typeface="Arial" panose="020B0604020202020204" pitchFamily="34" charset="0"/>
                          <a:cs typeface="Arial" panose="020B0604020202020204" pitchFamily="34" charset="0"/>
                        </a:rPr>
                        <a:t>)</a:t>
                      </a:r>
                      <a:endParaRPr lang="en-ZA" sz="1100" dirty="0">
                        <a:effectLst/>
                        <a:latin typeface="Arial" panose="020B0604020202020204" pitchFamily="34" charset="0"/>
                        <a:cs typeface="Arial" panose="020B0604020202020204" pitchFamily="34" charset="0"/>
                      </a:endParaRPr>
                    </a:p>
                    <a:p>
                      <a:pPr marL="457200" algn="just"/>
                      <a:r>
                        <a:rPr lang="en-US" sz="1100" dirty="0">
                          <a:solidFill>
                            <a:srgbClr val="000000"/>
                          </a:solidFill>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Annual Report of Ingonyama Trust Board will be re-tabled as soon as the Auditor-General finalizes the audit on the Annual Financial Statements of Ingonyama Trust.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933370969"/>
                  </a:ext>
                </a:extLst>
              </a:tr>
            </a:tbl>
          </a:graphicData>
        </a:graphic>
      </p:graphicFrame>
    </p:spTree>
    <p:extLst>
      <p:ext uri="{BB962C8B-B14F-4D97-AF65-F5344CB8AC3E}">
        <p14:creationId xmlns:p14="http://schemas.microsoft.com/office/powerpoint/2010/main" xmlns="" val="1996953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21</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3328803118"/>
              </p:ext>
            </p:extLst>
          </p:nvPr>
        </p:nvGraphicFramePr>
        <p:xfrm>
          <a:off x="139147" y="769431"/>
          <a:ext cx="11913703" cy="3352800"/>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2266077">
                <a:tc>
                  <a:txBody>
                    <a:bodyPr/>
                    <a:lstStyle/>
                    <a:p>
                      <a:pPr>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8.19</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a:effectLst/>
                          <a:latin typeface="Arial" panose="020B0604020202020204" pitchFamily="34" charset="0"/>
                          <a:ea typeface="Times New Roman" panose="02020603050405020304" pitchFamily="18" charset="0"/>
                          <a:cs typeface="Arial" panose="020B0604020202020204" pitchFamily="34" charset="0"/>
                        </a:rPr>
                        <a:t>Submit a report on the interventions made by the Inter-Ministerial Task Team appointed to look at functioning of the Ingonyama Trust Board in response to the recommendations made by the Presidential Panel on Land Reform. The report must also include the Minister’s account of steps she has taken to improve accountability of the ITB and the Ingonyama Trust.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68605" indent="-268605" algn="just">
                        <a:spcAft>
                          <a:spcPts val="0"/>
                        </a:spcAft>
                      </a:pP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68605" indent="-268605" algn="just">
                        <a:spcAft>
                          <a:spcPts val="0"/>
                        </a:spcAft>
                      </a:pPr>
                      <a:r>
                        <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report on the IMTT once concluded will be shared.  </a:t>
                      </a:r>
                    </a:p>
                    <a:p>
                      <a:pPr marL="268605" indent="-268605" algn="just">
                        <a:spcAft>
                          <a:spcPts val="0"/>
                        </a:spcAft>
                      </a:pPr>
                      <a:endParaRPr lang="en-US"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sz="1100" dirty="0">
                          <a:solidFill>
                            <a:schemeClr val="tx1"/>
                          </a:solidFill>
                          <a:effectLst/>
                          <a:latin typeface="Arial" panose="020B0604020202020204" pitchFamily="34" charset="0"/>
                          <a:cs typeface="Arial" panose="020B0604020202020204" pitchFamily="34" charset="0"/>
                        </a:rPr>
                        <a:t> </a:t>
                      </a:r>
                      <a:endParaRPr lang="en-ZA" sz="1100" dirty="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2519062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2606930" y="760887"/>
            <a:ext cx="7388619" cy="4336572"/>
          </a:xfrm>
          <a:prstGeom prst="rect">
            <a:avLst/>
          </a:prstGeom>
          <a:noFill/>
        </p:spPr>
        <p:txBody>
          <a:bodyPr wrap="square" rtlCol="0">
            <a:spAutoFit/>
          </a:bodyPr>
          <a:lstStyle/>
          <a:p>
            <a:pPr algn="ctr" defTabSz="868771">
              <a:defRPr/>
            </a:pPr>
            <a:endParaRPr lang="en-US" sz="2660" b="1" dirty="0">
              <a:solidFill>
                <a:prstClr val="black"/>
              </a:solidFill>
              <a:latin typeface="Arial" panose="020B0604020202020204" pitchFamily="34" charset="0"/>
              <a:cs typeface="Arial" panose="020B0604020202020204" pitchFamily="34" charset="0"/>
            </a:endParaRPr>
          </a:p>
          <a:p>
            <a:pPr algn="ctr" defTabSz="868771">
              <a:defRPr/>
            </a:pPr>
            <a:endParaRPr lang="en-US" sz="2660" b="1" dirty="0">
              <a:solidFill>
                <a:prstClr val="black"/>
              </a:solidFill>
              <a:latin typeface="Arial" panose="020B0604020202020204" pitchFamily="34" charset="0"/>
              <a:cs typeface="Arial" panose="020B0604020202020204" pitchFamily="34" charset="0"/>
            </a:endParaRPr>
          </a:p>
          <a:p>
            <a:pPr algn="ctr" defTabSz="868771">
              <a:defRPr/>
            </a:pPr>
            <a:endParaRPr lang="en-US" sz="2660" b="1" dirty="0">
              <a:solidFill>
                <a:prstClr val="black"/>
              </a:solidFill>
              <a:latin typeface="Arial" panose="020B0604020202020204" pitchFamily="34" charset="0"/>
              <a:cs typeface="Arial" panose="020B0604020202020204" pitchFamily="34" charset="0"/>
            </a:endParaRPr>
          </a:p>
          <a:p>
            <a:pPr algn="ctr" defTabSz="868771">
              <a:defRPr/>
            </a:pPr>
            <a:r>
              <a:rPr lang="en-US" sz="4400" b="1" dirty="0">
                <a:solidFill>
                  <a:prstClr val="black"/>
                </a:solidFill>
                <a:latin typeface="Arial" panose="020B0604020202020204" pitchFamily="34" charset="0"/>
                <a:cs typeface="Arial" panose="020B0604020202020204" pitchFamily="34" charset="0"/>
              </a:rPr>
              <a:t>Thank you</a:t>
            </a:r>
          </a:p>
          <a:p>
            <a:pPr defTabSz="868771">
              <a:defRPr/>
            </a:pPr>
            <a:endParaRPr lang="en-US" sz="2660" b="1" dirty="0">
              <a:solidFill>
                <a:prstClr val="black"/>
              </a:solidFill>
              <a:latin typeface="Arial" panose="020B0604020202020204" pitchFamily="34" charset="0"/>
              <a:cs typeface="Arial" panose="020B0604020202020204" pitchFamily="34" charset="0"/>
            </a:endParaRPr>
          </a:p>
          <a:p>
            <a:pPr defTabSz="868771">
              <a:defRPr/>
            </a:pPr>
            <a:endParaRPr lang="en-US" sz="1900" dirty="0">
              <a:solidFill>
                <a:prstClr val="black"/>
              </a:solidFill>
              <a:latin typeface="Arial" panose="020B0604020202020204" pitchFamily="34" charset="0"/>
              <a:cs typeface="Arial" panose="020B0604020202020204" pitchFamily="34" charset="0"/>
            </a:endParaRPr>
          </a:p>
          <a:p>
            <a:pPr algn="ctr" defTabSz="868771">
              <a:defRPr/>
            </a:pPr>
            <a:endParaRPr lang="en-US" sz="2660" b="1" dirty="0">
              <a:solidFill>
                <a:prstClr val="black"/>
              </a:solidFill>
              <a:latin typeface="Arial" panose="020B0604020202020204" pitchFamily="34" charset="0"/>
              <a:cs typeface="Arial" panose="020B0604020202020204" pitchFamily="34" charset="0"/>
            </a:endParaRPr>
          </a:p>
          <a:p>
            <a:pPr algn="ctr" defTabSz="868771">
              <a:defRPr/>
            </a:pPr>
            <a:endParaRPr lang="en-US" sz="2660" b="1" dirty="0">
              <a:solidFill>
                <a:prstClr val="black"/>
              </a:solidFill>
              <a:latin typeface="Arial" panose="020B0604020202020204" pitchFamily="34" charset="0"/>
              <a:cs typeface="Arial" panose="020B0604020202020204" pitchFamily="34" charset="0"/>
            </a:endParaRPr>
          </a:p>
          <a:p>
            <a:pPr algn="ctr" defTabSz="868771">
              <a:defRPr/>
            </a:pPr>
            <a:endParaRPr lang="en-US" sz="2660" b="1" dirty="0">
              <a:solidFill>
                <a:prstClr val="black"/>
              </a:solidFill>
              <a:latin typeface="Arial" panose="020B0604020202020204" pitchFamily="34" charset="0"/>
              <a:cs typeface="Arial" panose="020B0604020202020204" pitchFamily="34" charset="0"/>
            </a:endParaRPr>
          </a:p>
          <a:p>
            <a:pPr algn="ctr" defTabSz="868771">
              <a:defRPr/>
            </a:pPr>
            <a:endParaRPr lang="en-US" sz="2660" b="1" dirty="0">
              <a:solidFill>
                <a:prstClr val="black"/>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xmlns="" id="{49841FE6-B2C0-40DD-BCC6-50CCB4F6F624}"/>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22</a:t>
            </a:fld>
            <a:endParaRPr lang="en-ZA">
              <a:solidFill>
                <a:prstClr val="black">
                  <a:tint val="75000"/>
                </a:prstClr>
              </a:solidFill>
              <a:latin typeface="Calibri"/>
            </a:endParaRPr>
          </a:p>
        </p:txBody>
      </p:sp>
    </p:spTree>
    <p:extLst>
      <p:ext uri="{BB962C8B-B14F-4D97-AF65-F5344CB8AC3E}">
        <p14:creationId xmlns:p14="http://schemas.microsoft.com/office/powerpoint/2010/main" xmlns="" val="75965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3</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1387976139"/>
              </p:ext>
            </p:extLst>
          </p:nvPr>
        </p:nvGraphicFramePr>
        <p:xfrm>
          <a:off x="139147" y="501649"/>
          <a:ext cx="11913703" cy="5344514"/>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364585">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182292">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182292">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615345">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8.2</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Prioritise the filling of vacancies at the senior management service (SMS) level particularly DDGs and other critical positions to prevent instability and unsatisfactory performance</a:t>
                      </a:r>
                    </a:p>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in the Department.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100" dirty="0">
                          <a:effectLst/>
                          <a:latin typeface="Arial" panose="020B0604020202020204" pitchFamily="34" charset="0"/>
                          <a:cs typeface="Arial" panose="020B0604020202020204" pitchFamily="34" charset="0"/>
                        </a:rPr>
                        <a:t>The Department has prioritized the filling of the DG and DDG posts and the status of the posts are as follows:</a:t>
                      </a: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marL="0" marR="0" lvl="0" indent="0" algn="just" defTabSz="868771"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In addition to the above many SMS posts on salary levels 13 and 14 have been advertised and are in process of being filled:</a:t>
                      </a:r>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p>
                      <a:pPr algn="just"/>
                      <a:endParaRPr lang="en-ZA" sz="1100" dirty="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graphicFrame>
        <p:nvGraphicFramePr>
          <p:cNvPr id="6" name="Table 6">
            <a:extLst>
              <a:ext uri="{FF2B5EF4-FFF2-40B4-BE49-F238E27FC236}">
                <a16:creationId xmlns:a16="http://schemas.microsoft.com/office/drawing/2014/main" xmlns="" id="{BB26F21A-A9C4-427F-B011-28B6B3143060}"/>
              </a:ext>
            </a:extLst>
          </p:cNvPr>
          <p:cNvGraphicFramePr>
            <a:graphicFrameLocks noGrp="1"/>
          </p:cNvGraphicFramePr>
          <p:nvPr>
            <p:extLst>
              <p:ext uri="{D42A27DB-BD31-4B8C-83A1-F6EECF244321}">
                <p14:modId xmlns:p14="http://schemas.microsoft.com/office/powerpoint/2010/main" xmlns="" val="3029854561"/>
              </p:ext>
            </p:extLst>
          </p:nvPr>
        </p:nvGraphicFramePr>
        <p:xfrm>
          <a:off x="2625943" y="1495229"/>
          <a:ext cx="6967096" cy="2393327"/>
        </p:xfrm>
        <a:graphic>
          <a:graphicData uri="http://schemas.openxmlformats.org/drawingml/2006/table">
            <a:tbl>
              <a:tblPr firstRow="1" bandRow="1">
                <a:tableStyleId>{5940675A-B579-460E-94D1-54222C63F5DA}</a:tableStyleId>
              </a:tblPr>
              <a:tblGrid>
                <a:gridCol w="3483548">
                  <a:extLst>
                    <a:ext uri="{9D8B030D-6E8A-4147-A177-3AD203B41FA5}">
                      <a16:colId xmlns:a16="http://schemas.microsoft.com/office/drawing/2014/main" xmlns="" val="2049087993"/>
                    </a:ext>
                  </a:extLst>
                </a:gridCol>
                <a:gridCol w="3483548">
                  <a:extLst>
                    <a:ext uri="{9D8B030D-6E8A-4147-A177-3AD203B41FA5}">
                      <a16:colId xmlns:a16="http://schemas.microsoft.com/office/drawing/2014/main" xmlns="" val="686026391"/>
                    </a:ext>
                  </a:extLst>
                </a:gridCol>
              </a:tblGrid>
              <a:tr h="255143">
                <a:tc>
                  <a:txBody>
                    <a:bodyPr/>
                    <a:lstStyle/>
                    <a:p>
                      <a:pPr algn="just"/>
                      <a:r>
                        <a:rPr lang="en-US" sz="1100" b="1" dirty="0">
                          <a:effectLst/>
                          <a:latin typeface="Arial Narrow" panose="020B0606020202030204" pitchFamily="34" charset="0"/>
                          <a:cs typeface="Arial" panose="020B0604020202020204" pitchFamily="34" charset="0"/>
                        </a:rPr>
                        <a:t>POST</a:t>
                      </a:r>
                      <a:endParaRPr lang="en-ZA" sz="1100" dirty="0">
                        <a:effectLst/>
                        <a:latin typeface="Times New Roman" panose="02020603050405020304" pitchFamily="18" charset="0"/>
                      </a:endParaRPr>
                    </a:p>
                  </a:txBody>
                  <a:tcPr marL="68580" marR="68580" marT="0" marB="0">
                    <a:solidFill>
                      <a:schemeClr val="bg1">
                        <a:lumMod val="85000"/>
                      </a:schemeClr>
                    </a:solidFill>
                  </a:tcPr>
                </a:tc>
                <a:tc>
                  <a:txBody>
                    <a:bodyPr/>
                    <a:lstStyle/>
                    <a:p>
                      <a:pPr algn="just"/>
                      <a:r>
                        <a:rPr lang="en-US" sz="1100" b="1" dirty="0">
                          <a:solidFill>
                            <a:srgbClr val="000000"/>
                          </a:solidFill>
                          <a:effectLst/>
                          <a:latin typeface="Arial Narrow" panose="020B0606020202030204" pitchFamily="34" charset="0"/>
                          <a:cs typeface="Arial" panose="020B0604020202020204" pitchFamily="34" charset="0"/>
                        </a:rPr>
                        <a:t>STATUS</a:t>
                      </a:r>
                      <a:endParaRPr lang="en-ZA" sz="1100" dirty="0">
                        <a:effectLst/>
                        <a:latin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2333413282"/>
                  </a:ext>
                </a:extLst>
              </a:tr>
              <a:tr h="267273">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Director General</a:t>
                      </a:r>
                      <a:endParaRPr lang="en-ZA" sz="1100" dirty="0">
                        <a:solidFill>
                          <a:schemeClr val="tx1"/>
                        </a:solidFill>
                        <a:effectLst/>
                        <a:latin typeface="Times New Roman" panose="02020603050405020304" pitchFamily="18" charset="0"/>
                      </a:endParaRPr>
                    </a:p>
                  </a:txBody>
                  <a:tcPr marL="68580" marR="68580" marT="0" marB="0"/>
                </a:tc>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Filled</a:t>
                      </a:r>
                      <a:endParaRPr lang="en-ZA" sz="1000" dirty="0">
                        <a:solidFill>
                          <a:schemeClr val="tx1"/>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xmlns="" val="3833343966"/>
                  </a:ext>
                </a:extLst>
              </a:tr>
              <a:tr h="267273">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DDG: Food Security and Agrarian Reform</a:t>
                      </a:r>
                      <a:endParaRPr lang="en-ZA" sz="1100" dirty="0">
                        <a:solidFill>
                          <a:schemeClr val="tx1"/>
                        </a:solidFill>
                        <a:effectLst/>
                        <a:latin typeface="Times New Roman" panose="02020603050405020304" pitchFamily="18" charset="0"/>
                      </a:endParaRPr>
                    </a:p>
                  </a:txBody>
                  <a:tcPr marL="68580" marR="68580" marT="0" marB="0"/>
                </a:tc>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Filled</a:t>
                      </a:r>
                      <a:endParaRPr lang="en-ZA" sz="1000" dirty="0">
                        <a:solidFill>
                          <a:schemeClr val="tx1"/>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xmlns="" val="1782477100"/>
                  </a:ext>
                </a:extLst>
              </a:tr>
              <a:tr h="267273">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DDG: Provincial Operations</a:t>
                      </a:r>
                      <a:endParaRPr lang="en-ZA" sz="1100" dirty="0">
                        <a:solidFill>
                          <a:schemeClr val="tx1"/>
                        </a:solidFill>
                        <a:effectLst/>
                        <a:latin typeface="Times New Roman" panose="02020603050405020304" pitchFamily="18" charset="0"/>
                      </a:endParaRPr>
                    </a:p>
                  </a:txBody>
                  <a:tcPr marL="68580" marR="68580" marT="0" marB="0"/>
                </a:tc>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Filled</a:t>
                      </a:r>
                      <a:endParaRPr lang="en-ZA" sz="1000" dirty="0">
                        <a:solidFill>
                          <a:schemeClr val="tx1"/>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xmlns="" val="3120010132"/>
                  </a:ext>
                </a:extLst>
              </a:tr>
              <a:tr h="267273">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DDG: </a:t>
                      </a:r>
                      <a:r>
                        <a:rPr lang="en-US" sz="1100" dirty="0" err="1">
                          <a:solidFill>
                            <a:schemeClr val="tx1"/>
                          </a:solidFill>
                          <a:effectLst/>
                          <a:latin typeface="Arial Narrow" panose="020B0606020202030204" pitchFamily="34" charset="0"/>
                          <a:cs typeface="Arial" panose="020B0604020202020204" pitchFamily="34" charset="0"/>
                        </a:rPr>
                        <a:t>SPLUM</a:t>
                      </a:r>
                      <a:endParaRPr lang="en-ZA" sz="1100" dirty="0">
                        <a:solidFill>
                          <a:schemeClr val="tx1"/>
                        </a:solidFill>
                        <a:effectLst/>
                        <a:latin typeface="Times New Roman" panose="02020603050405020304" pitchFamily="18" charset="0"/>
                      </a:endParaRPr>
                    </a:p>
                  </a:txBody>
                  <a:tcPr marL="68580" marR="68580" marT="0" marB="0"/>
                </a:tc>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Filled</a:t>
                      </a:r>
                      <a:endParaRPr lang="en-ZA" sz="1000" dirty="0">
                        <a:solidFill>
                          <a:schemeClr val="tx1"/>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xmlns="" val="2928268051"/>
                  </a:ext>
                </a:extLst>
              </a:tr>
              <a:tr h="267273">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DDG: Rural Development</a:t>
                      </a:r>
                      <a:endParaRPr lang="en-ZA" sz="1100" dirty="0">
                        <a:solidFill>
                          <a:schemeClr val="tx1"/>
                        </a:solidFill>
                        <a:effectLst/>
                        <a:latin typeface="Times New Roman" panose="02020603050405020304" pitchFamily="18" charset="0"/>
                      </a:endParaRPr>
                    </a:p>
                  </a:txBody>
                  <a:tcPr marL="68580" marR="68580" marT="0" marB="0"/>
                </a:tc>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Filled</a:t>
                      </a:r>
                      <a:endParaRPr lang="en-ZA" sz="1000" dirty="0">
                        <a:solidFill>
                          <a:schemeClr val="tx1"/>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xmlns="" val="2150466626"/>
                  </a:ext>
                </a:extLst>
              </a:tr>
              <a:tr h="267273">
                <a:tc>
                  <a:txBody>
                    <a:bodyPr/>
                    <a:lstStyle/>
                    <a:p>
                      <a:pPr algn="just"/>
                      <a:r>
                        <a:rPr lang="en-US" sz="1100">
                          <a:solidFill>
                            <a:schemeClr val="tx1"/>
                          </a:solidFill>
                          <a:effectLst/>
                          <a:latin typeface="Arial Narrow" panose="020B0606020202030204" pitchFamily="34" charset="0"/>
                          <a:cs typeface="Arial" panose="020B0604020202020204" pitchFamily="34" charset="0"/>
                        </a:rPr>
                        <a:t>DDG: EDTM</a:t>
                      </a:r>
                      <a:endParaRPr lang="en-ZA" sz="1000">
                        <a:solidFill>
                          <a:schemeClr val="tx1"/>
                        </a:solidFill>
                        <a:effectLst/>
                        <a:latin typeface="Times New Roman" panose="02020603050405020304" pitchFamily="18" charset="0"/>
                      </a:endParaRPr>
                    </a:p>
                  </a:txBody>
                  <a:tcPr marL="68580" marR="68580" marT="0" marB="0"/>
                </a:tc>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Filled </a:t>
                      </a:r>
                      <a:endParaRPr lang="en-ZA" sz="1000" dirty="0">
                        <a:solidFill>
                          <a:schemeClr val="tx1"/>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xmlns="" val="1656147827"/>
                  </a:ext>
                </a:extLst>
              </a:tr>
              <a:tr h="267273">
                <a:tc>
                  <a:txBody>
                    <a:bodyPr/>
                    <a:lstStyle/>
                    <a:p>
                      <a:pPr algn="just"/>
                      <a:r>
                        <a:rPr lang="en-US" sz="1100">
                          <a:solidFill>
                            <a:schemeClr val="tx1"/>
                          </a:solidFill>
                          <a:effectLst/>
                          <a:latin typeface="Arial Narrow" panose="020B0606020202030204" pitchFamily="34" charset="0"/>
                          <a:cs typeface="Arial" panose="020B0604020202020204" pitchFamily="34" charset="0"/>
                        </a:rPr>
                        <a:t>DDG: APHFSDM</a:t>
                      </a:r>
                      <a:endParaRPr lang="en-ZA" sz="1000">
                        <a:solidFill>
                          <a:schemeClr val="tx1"/>
                        </a:solidFill>
                        <a:effectLst/>
                        <a:latin typeface="Times New Roman" panose="02020603050405020304" pitchFamily="18" charset="0"/>
                      </a:endParaRPr>
                    </a:p>
                  </a:txBody>
                  <a:tcPr marL="68580" marR="68580" marT="0" marB="0"/>
                </a:tc>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Post</a:t>
                      </a:r>
                      <a:r>
                        <a:rPr lang="en-US" sz="1100" baseline="0" dirty="0">
                          <a:solidFill>
                            <a:schemeClr val="tx1"/>
                          </a:solidFill>
                          <a:effectLst/>
                          <a:latin typeface="Arial Narrow" panose="020B0606020202030204" pitchFamily="34" charset="0"/>
                          <a:cs typeface="Arial" panose="020B0604020202020204" pitchFamily="34" charset="0"/>
                        </a:rPr>
                        <a:t> to be re-advertised</a:t>
                      </a:r>
                      <a:endParaRPr lang="en-ZA" sz="1000" dirty="0">
                        <a:solidFill>
                          <a:schemeClr val="tx1"/>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xmlns="" val="1999235742"/>
                  </a:ext>
                </a:extLst>
              </a:tr>
              <a:tr h="267273">
                <a:tc>
                  <a:txBody>
                    <a:bodyPr/>
                    <a:lstStyle/>
                    <a:p>
                      <a:pPr algn="just"/>
                      <a:r>
                        <a:rPr lang="en-US" sz="1100">
                          <a:solidFill>
                            <a:schemeClr val="tx1"/>
                          </a:solidFill>
                          <a:effectLst/>
                          <a:latin typeface="Arial Narrow" panose="020B0606020202030204" pitchFamily="34" charset="0"/>
                          <a:cs typeface="Arial" panose="020B0604020202020204" pitchFamily="34" charset="0"/>
                        </a:rPr>
                        <a:t>Chief Surveyor General</a:t>
                      </a:r>
                      <a:endParaRPr lang="en-ZA" sz="1000">
                        <a:solidFill>
                          <a:schemeClr val="tx1"/>
                        </a:solidFill>
                        <a:effectLst/>
                        <a:latin typeface="Times New Roman" panose="02020603050405020304" pitchFamily="18" charset="0"/>
                      </a:endParaRPr>
                    </a:p>
                  </a:txBody>
                  <a:tcPr marL="68580" marR="68580" marT="0" marB="0"/>
                </a:tc>
                <a:tc>
                  <a:txBody>
                    <a:bodyPr/>
                    <a:lstStyle/>
                    <a:p>
                      <a:pPr algn="just"/>
                      <a:r>
                        <a:rPr lang="en-US" sz="1100" dirty="0">
                          <a:solidFill>
                            <a:schemeClr val="tx1"/>
                          </a:solidFill>
                          <a:effectLst/>
                          <a:latin typeface="Arial Narrow" panose="020B0606020202030204" pitchFamily="34" charset="0"/>
                          <a:cs typeface="Arial" panose="020B0604020202020204" pitchFamily="34" charset="0"/>
                        </a:rPr>
                        <a:t>Awaiting</a:t>
                      </a:r>
                      <a:r>
                        <a:rPr lang="en-US" sz="1100" baseline="0" dirty="0">
                          <a:solidFill>
                            <a:schemeClr val="tx1"/>
                          </a:solidFill>
                          <a:effectLst/>
                          <a:latin typeface="Arial Narrow" panose="020B0606020202030204" pitchFamily="34" charset="0"/>
                          <a:cs typeface="Arial" panose="020B0604020202020204" pitchFamily="34" charset="0"/>
                        </a:rPr>
                        <a:t> Cabinet approval</a:t>
                      </a:r>
                      <a:endParaRPr lang="en-ZA" sz="1000" dirty="0">
                        <a:solidFill>
                          <a:schemeClr val="tx1"/>
                        </a:solidFill>
                        <a:effectLst/>
                        <a:latin typeface="Times New Roman" panose="02020603050405020304" pitchFamily="18" charset="0"/>
                      </a:endParaRPr>
                    </a:p>
                  </a:txBody>
                  <a:tcPr marL="68580" marR="68580" marT="0" marB="0"/>
                </a:tc>
                <a:extLst>
                  <a:ext uri="{0D108BD9-81ED-4DB2-BD59-A6C34878D82A}">
                    <a16:rowId xmlns:a16="http://schemas.microsoft.com/office/drawing/2014/main" xmlns="" val="3464240927"/>
                  </a:ext>
                </a:extLst>
              </a:tr>
            </a:tbl>
          </a:graphicData>
        </a:graphic>
      </p:graphicFrame>
      <p:graphicFrame>
        <p:nvGraphicFramePr>
          <p:cNvPr id="9" name="Table 9">
            <a:extLst>
              <a:ext uri="{FF2B5EF4-FFF2-40B4-BE49-F238E27FC236}">
                <a16:creationId xmlns:a16="http://schemas.microsoft.com/office/drawing/2014/main" xmlns="" id="{0E95B24B-A6FD-489B-8A50-58E4DDD17BEC}"/>
              </a:ext>
            </a:extLst>
          </p:cNvPr>
          <p:cNvGraphicFramePr>
            <a:graphicFrameLocks noGrp="1"/>
          </p:cNvGraphicFramePr>
          <p:nvPr>
            <p:extLst>
              <p:ext uri="{D42A27DB-BD31-4B8C-83A1-F6EECF244321}">
                <p14:modId xmlns:p14="http://schemas.microsoft.com/office/powerpoint/2010/main" xmlns="" val="2200964602"/>
              </p:ext>
            </p:extLst>
          </p:nvPr>
        </p:nvGraphicFramePr>
        <p:xfrm>
          <a:off x="2625943" y="4600794"/>
          <a:ext cx="4479396" cy="1112520"/>
        </p:xfrm>
        <a:graphic>
          <a:graphicData uri="http://schemas.openxmlformats.org/drawingml/2006/table">
            <a:tbl>
              <a:tblPr firstRow="1" bandRow="1">
                <a:tableStyleId>{5940675A-B579-460E-94D1-54222C63F5DA}</a:tableStyleId>
              </a:tblPr>
              <a:tblGrid>
                <a:gridCol w="2239698">
                  <a:extLst>
                    <a:ext uri="{9D8B030D-6E8A-4147-A177-3AD203B41FA5}">
                      <a16:colId xmlns:a16="http://schemas.microsoft.com/office/drawing/2014/main" xmlns="" val="1528466984"/>
                    </a:ext>
                  </a:extLst>
                </a:gridCol>
                <a:gridCol w="2239698">
                  <a:extLst>
                    <a:ext uri="{9D8B030D-6E8A-4147-A177-3AD203B41FA5}">
                      <a16:colId xmlns:a16="http://schemas.microsoft.com/office/drawing/2014/main" xmlns="" val="31238996"/>
                    </a:ext>
                  </a:extLst>
                </a:gridCol>
              </a:tblGrid>
              <a:tr h="370840">
                <a:tc>
                  <a:txBody>
                    <a:bodyPr/>
                    <a:lstStyle/>
                    <a:p>
                      <a:pPr algn="just"/>
                      <a:r>
                        <a:rPr lang="en-US" sz="1100" b="1" dirty="0">
                          <a:effectLst/>
                          <a:latin typeface="Arial Narrow" panose="020B0606020202030204" pitchFamily="34" charset="0"/>
                          <a:cs typeface="Arial" panose="020B0604020202020204" pitchFamily="34" charset="0"/>
                        </a:rPr>
                        <a:t>SALARY LEVEL</a:t>
                      </a:r>
                      <a:endParaRPr lang="en-ZA" sz="1100" dirty="0">
                        <a:effectLst/>
                        <a:latin typeface="Times New Roman" panose="02020603050405020304" pitchFamily="18" charset="0"/>
                      </a:endParaRPr>
                    </a:p>
                  </a:txBody>
                  <a:tcPr marL="68580" marR="68580" marT="0" marB="0">
                    <a:solidFill>
                      <a:schemeClr val="bg1">
                        <a:lumMod val="85000"/>
                      </a:schemeClr>
                    </a:solidFill>
                  </a:tcPr>
                </a:tc>
                <a:tc>
                  <a:txBody>
                    <a:bodyPr/>
                    <a:lstStyle/>
                    <a:p>
                      <a:pPr algn="just"/>
                      <a:r>
                        <a:rPr lang="en-US" sz="1100" b="1" dirty="0">
                          <a:solidFill>
                            <a:srgbClr val="000000"/>
                          </a:solidFill>
                          <a:effectLst/>
                          <a:latin typeface="Arial Narrow" panose="020B0606020202030204" pitchFamily="34" charset="0"/>
                          <a:cs typeface="Arial" panose="020B0604020202020204" pitchFamily="34" charset="0"/>
                        </a:rPr>
                        <a:t>NUMBER OF POSTS ADVERTISED</a:t>
                      </a:r>
                      <a:endParaRPr lang="en-ZA" sz="1100" dirty="0">
                        <a:effectLst/>
                        <a:latin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xmlns="" val="4253969903"/>
                  </a:ext>
                </a:extLst>
              </a:tr>
              <a:tr h="370840">
                <a:tc>
                  <a:txBody>
                    <a:bodyPr/>
                    <a:lstStyle/>
                    <a:p>
                      <a:pPr algn="ctr"/>
                      <a:r>
                        <a:rPr lang="en-US" sz="1100" dirty="0">
                          <a:effectLst/>
                          <a:latin typeface="Arial Narrow" panose="020B0606020202030204" pitchFamily="34" charset="0"/>
                          <a:cs typeface="Arial" panose="020B0604020202020204" pitchFamily="34" charset="0"/>
                        </a:rPr>
                        <a:t>14</a:t>
                      </a:r>
                      <a:endParaRPr lang="en-ZA" sz="1100" dirty="0">
                        <a:effectLst/>
                        <a:latin typeface="Times New Roman" panose="02020603050405020304" pitchFamily="18" charset="0"/>
                      </a:endParaRPr>
                    </a:p>
                  </a:txBody>
                  <a:tcPr marL="68580" marR="68580" marT="0" marB="0"/>
                </a:tc>
                <a:tc>
                  <a:txBody>
                    <a:bodyPr/>
                    <a:lstStyle/>
                    <a:p>
                      <a:pPr algn="ctr"/>
                      <a:r>
                        <a:rPr lang="en-US" sz="1100" dirty="0">
                          <a:effectLst/>
                          <a:latin typeface="Arial Narrow" panose="020B0606020202030204" pitchFamily="34" charset="0"/>
                          <a:cs typeface="Arial" panose="020B0604020202020204" pitchFamily="34" charset="0"/>
                        </a:rPr>
                        <a:t>7</a:t>
                      </a:r>
                      <a:endParaRPr lang="en-ZA" sz="1100" dirty="0">
                        <a:effectLst/>
                        <a:latin typeface="Times New Roman" panose="02020603050405020304" pitchFamily="18" charset="0"/>
                      </a:endParaRPr>
                    </a:p>
                  </a:txBody>
                  <a:tcPr marL="68580" marR="68580" marT="0" marB="0"/>
                </a:tc>
                <a:extLst>
                  <a:ext uri="{0D108BD9-81ED-4DB2-BD59-A6C34878D82A}">
                    <a16:rowId xmlns:a16="http://schemas.microsoft.com/office/drawing/2014/main" xmlns="" val="4797180"/>
                  </a:ext>
                </a:extLst>
              </a:tr>
              <a:tr h="370840">
                <a:tc>
                  <a:txBody>
                    <a:bodyPr/>
                    <a:lstStyle/>
                    <a:p>
                      <a:pPr algn="ctr"/>
                      <a:r>
                        <a:rPr lang="en-US" sz="1100" dirty="0">
                          <a:effectLst/>
                          <a:latin typeface="Arial Narrow" panose="020B0606020202030204" pitchFamily="34" charset="0"/>
                          <a:cs typeface="Arial" panose="020B0604020202020204" pitchFamily="34" charset="0"/>
                        </a:rPr>
                        <a:t>13</a:t>
                      </a:r>
                      <a:endParaRPr lang="en-ZA" sz="1100" dirty="0">
                        <a:effectLst/>
                        <a:latin typeface="Times New Roman" panose="02020603050405020304" pitchFamily="18" charset="0"/>
                      </a:endParaRPr>
                    </a:p>
                  </a:txBody>
                  <a:tcPr marL="68580" marR="68580" marT="0" marB="0"/>
                </a:tc>
                <a:tc>
                  <a:txBody>
                    <a:bodyPr/>
                    <a:lstStyle/>
                    <a:p>
                      <a:pPr algn="ctr"/>
                      <a:r>
                        <a:rPr lang="en-US" sz="1100" dirty="0">
                          <a:effectLst/>
                          <a:latin typeface="Arial Narrow" panose="020B0606020202030204" pitchFamily="34" charset="0"/>
                          <a:cs typeface="Arial" panose="020B0604020202020204" pitchFamily="34" charset="0"/>
                        </a:rPr>
                        <a:t>64</a:t>
                      </a:r>
                      <a:endParaRPr lang="en-ZA" sz="1100" dirty="0">
                        <a:effectLst/>
                        <a:latin typeface="Times New Roman" panose="02020603050405020304" pitchFamily="18" charset="0"/>
                      </a:endParaRPr>
                    </a:p>
                  </a:txBody>
                  <a:tcPr marL="68580" marR="68580" marT="0" marB="0"/>
                </a:tc>
                <a:extLst>
                  <a:ext uri="{0D108BD9-81ED-4DB2-BD59-A6C34878D82A}">
                    <a16:rowId xmlns:a16="http://schemas.microsoft.com/office/drawing/2014/main" xmlns="" val="955115905"/>
                  </a:ext>
                </a:extLst>
              </a:tr>
            </a:tbl>
          </a:graphicData>
        </a:graphic>
      </p:graphicFrame>
    </p:spTree>
    <p:extLst>
      <p:ext uri="{BB962C8B-B14F-4D97-AF65-F5344CB8AC3E}">
        <p14:creationId xmlns:p14="http://schemas.microsoft.com/office/powerpoint/2010/main" xmlns="" val="217200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4</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2493377197"/>
              </p:ext>
            </p:extLst>
          </p:nvPr>
        </p:nvGraphicFramePr>
        <p:xfrm>
          <a:off x="139147" y="811529"/>
          <a:ext cx="11913703" cy="4914929"/>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8.3</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Ensure that the signing of performance contracts and assessments by SMS employees in particular are done timeously on an annual basis as required to improve performance and</a:t>
                      </a:r>
                    </a:p>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accountability in the Department. Additionally, where transgressions occur, consequence management should be applied.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000" dirty="0">
                          <a:effectLst/>
                          <a:latin typeface="Arial" panose="020B0604020202020204" pitchFamily="34" charset="0"/>
                        </a:rPr>
                        <a:t>Departmental circulars are issued to members of the SMS and their relevant supervisors sensitizing them to </a:t>
                      </a:r>
                      <a:r>
                        <a:rPr lang="en-US" sz="1000" dirty="0" err="1">
                          <a:effectLst/>
                          <a:latin typeface="Arial" panose="020B0604020202020204" pitchFamily="34" charset="0"/>
                        </a:rPr>
                        <a:t>finalise</a:t>
                      </a:r>
                      <a:r>
                        <a:rPr lang="en-US" sz="1000" dirty="0">
                          <a:effectLst/>
                          <a:latin typeface="Arial" panose="020B0604020202020204" pitchFamily="34" charset="0"/>
                        </a:rPr>
                        <a:t> and submit performance agreements and assessment reports by stipulated due dates. The Department also conducts workshops for members of the SMS on Performance Management and Development System. Performance Management and Development System process posters to raise awareness have been developed. Moderation structures have been approved and appointed in writing by the Minister. Letters are issued to SMS members with outstanding documents to submit. </a:t>
                      </a:r>
                      <a:endParaRPr lang="en-ZA" sz="1000" dirty="0">
                        <a:effectLst/>
                        <a:latin typeface="Times New Roman" panose="02020603050405020304" pitchFamily="18" charset="0"/>
                      </a:endParaRPr>
                    </a:p>
                    <a:p>
                      <a:pPr algn="just"/>
                      <a:r>
                        <a:rPr lang="en-US" sz="1000" dirty="0">
                          <a:effectLst/>
                          <a:latin typeface="Arial" panose="020B0604020202020204" pitchFamily="34" charset="0"/>
                        </a:rPr>
                        <a:t> </a:t>
                      </a:r>
                      <a:endParaRPr lang="en-ZA" sz="1000" dirty="0">
                        <a:effectLst/>
                        <a:latin typeface="Times New Roman" panose="02020603050405020304" pitchFamily="18" charset="0"/>
                      </a:endParaRPr>
                    </a:p>
                    <a:p>
                      <a:pPr algn="just"/>
                      <a:r>
                        <a:rPr lang="en-US" sz="1000" dirty="0">
                          <a:effectLst/>
                          <a:latin typeface="Arial" panose="020B0604020202020204" pitchFamily="34" charset="0"/>
                        </a:rPr>
                        <a:t>Consequence management is implemented through Directorate: Employee Relations to members of the SMS and their relevant supervisors who do not comply with the stipulated timeframes.</a:t>
                      </a:r>
                      <a:endParaRPr lang="en-ZA" sz="1000" dirty="0">
                        <a:effectLst/>
                        <a:latin typeface="Times New Roman" panose="02020603050405020304" pitchFamily="18" charset="0"/>
                      </a:endParaRPr>
                    </a:p>
                    <a:p>
                      <a:pPr algn="just"/>
                      <a:r>
                        <a:rPr lang="en-US" sz="1000" dirty="0">
                          <a:effectLst/>
                          <a:latin typeface="Arial" panose="020B0604020202020204" pitchFamily="34" charset="0"/>
                        </a:rPr>
                        <a:t> </a:t>
                      </a:r>
                      <a:endParaRPr lang="en-ZA" sz="1000" dirty="0">
                        <a:effectLst/>
                        <a:latin typeface="Times New Roman" panose="02020603050405020304" pitchFamily="18" charset="0"/>
                      </a:endParaRPr>
                    </a:p>
                    <a:p>
                      <a:pPr algn="just"/>
                      <a:r>
                        <a:rPr lang="en-US" sz="1000" dirty="0">
                          <a:effectLst/>
                          <a:latin typeface="Arial" panose="020B0604020202020204" pitchFamily="34" charset="0"/>
                        </a:rPr>
                        <a:t> </a:t>
                      </a:r>
                      <a:endParaRPr lang="en-ZA" sz="1000" dirty="0">
                        <a:effectLst/>
                        <a:latin typeface="Times New Roman" panose="02020603050405020304" pitchFamily="18" charset="0"/>
                      </a:endParaRPr>
                    </a:p>
                    <a:p>
                      <a:pPr algn="just"/>
                      <a:r>
                        <a:rPr lang="en-US" sz="1000" dirty="0">
                          <a:effectLst/>
                          <a:latin typeface="Arial" panose="020B0604020202020204" pitchFamily="34" charset="0"/>
                        </a:rPr>
                        <a:t> </a:t>
                      </a:r>
                      <a:endParaRPr lang="en-ZA" sz="1000" dirty="0">
                        <a:effectLst/>
                        <a:latin typeface="Times New Roman" panose="02020603050405020304" pitchFamily="18" charset="0"/>
                      </a:endParaRPr>
                    </a:p>
                    <a:p>
                      <a:pPr algn="just"/>
                      <a:r>
                        <a:rPr lang="en-US" sz="1000" dirty="0">
                          <a:effectLst/>
                          <a:latin typeface="Arial" panose="020B0604020202020204" pitchFamily="34" charset="0"/>
                        </a:rPr>
                        <a:t> </a:t>
                      </a:r>
                      <a:endParaRPr lang="en-ZA" sz="1000" dirty="0">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2619606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5</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2063820457"/>
              </p:ext>
            </p:extLst>
          </p:nvPr>
        </p:nvGraphicFramePr>
        <p:xfrm>
          <a:off x="139147" y="501649"/>
          <a:ext cx="11913703" cy="4914929"/>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8.4</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Ensure that the Accounting Officer addresses repeat audit findings and reports regularly on the activities of the Intergovernmental Working Committees that are led by the Department’s DDGs to strengthen intergovernmental relations and integrated planning within the Department and between the Department and Provinces.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100" dirty="0">
                          <a:effectLst/>
                          <a:latin typeface="Arial" panose="020B0604020202020204" pitchFamily="34" charset="0"/>
                        </a:rPr>
                        <a:t>The implementation of the corrective action to address the findings raised by the AGSA is monitored on a regular basis. </a:t>
                      </a:r>
                      <a:endParaRPr lang="en-ZA" sz="1100" dirty="0">
                        <a:effectLst/>
                      </a:endParaRPr>
                    </a:p>
                    <a:p>
                      <a:pPr algn="just"/>
                      <a:r>
                        <a:rPr lang="en-US" sz="1100" dirty="0">
                          <a:effectLst/>
                          <a:latin typeface="Arial" panose="020B0604020202020204" pitchFamily="34" charset="0"/>
                        </a:rPr>
                        <a:t>As at the end of the 2021/22 financial year the Department has fully implemented corrective actions that addressed 42 (54%) of the findings and partially implemented corrective actions that addressed 35 (46%) of the findings.</a:t>
                      </a:r>
                      <a:endParaRPr lang="en-ZA" sz="1100" dirty="0">
                        <a:effectLst/>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305622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6</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1288614505"/>
              </p:ext>
            </p:extLst>
          </p:nvPr>
        </p:nvGraphicFramePr>
        <p:xfrm>
          <a:off x="139147" y="662939"/>
          <a:ext cx="11913703" cy="4914929"/>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8.5</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a:effectLst/>
                          <a:latin typeface="Arial" panose="020B0604020202020204" pitchFamily="34" charset="0"/>
                          <a:ea typeface="Times New Roman" panose="02020603050405020304" pitchFamily="18" charset="0"/>
                          <a:cs typeface="Arial" panose="020B0604020202020204" pitchFamily="34" charset="0"/>
                        </a:rPr>
                        <a:t>Ensure that the Department engages with the Internal Audit Unit and the Chairperson of the Audit Committee in reviewing the Department’s Audit Improvement Action Plan and report to Parliament on a quarterly basis on the implementation of actions to address specific audit findings including investigations and action on the reported and other identified irregular, fruitless and wasteful expenditure.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100" dirty="0">
                          <a:effectLst/>
                          <a:latin typeface="Arial" panose="020B0604020202020204" pitchFamily="34" charset="0"/>
                          <a:cs typeface="Arial" panose="020B0604020202020204" pitchFamily="34" charset="0"/>
                        </a:rPr>
                        <a:t>On a quarterly basis the Audit Committee reviews the action plans that addresses the findings raised by the </a:t>
                      </a:r>
                      <a:r>
                        <a:rPr lang="en-US" sz="1100" dirty="0" err="1">
                          <a:effectLst/>
                          <a:latin typeface="Arial" panose="020B0604020202020204" pitchFamily="34" charset="0"/>
                          <a:cs typeface="Arial" panose="020B0604020202020204" pitchFamily="34" charset="0"/>
                        </a:rPr>
                        <a:t>AGSA</a:t>
                      </a:r>
                      <a:r>
                        <a:rPr lang="en-US" sz="1100" dirty="0">
                          <a:effectLst/>
                          <a:latin typeface="Arial" panose="020B0604020202020204" pitchFamily="34" charset="0"/>
                          <a:cs typeface="Arial" panose="020B0604020202020204" pitchFamily="34" charset="0"/>
                        </a:rPr>
                        <a:t>, as well as the status reporting on the cases of irregular, fruitless and wasteful expenditure.</a:t>
                      </a:r>
                      <a:endParaRPr lang="en-ZA" sz="1100" dirty="0">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1211765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7</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1622010056"/>
              </p:ext>
            </p:extLst>
          </p:nvPr>
        </p:nvGraphicFramePr>
        <p:xfrm>
          <a:off x="139147" y="501649"/>
          <a:ext cx="11913703" cy="4914929"/>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8.6</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a:effectLst/>
                          <a:latin typeface="Arial" panose="020B0604020202020204" pitchFamily="34" charset="0"/>
                          <a:ea typeface="Times New Roman" panose="02020603050405020304" pitchFamily="18" charset="0"/>
                          <a:cs typeface="Arial" panose="020B0604020202020204" pitchFamily="34" charset="0"/>
                        </a:rPr>
                        <a:t>Submit to Parliament a detailed report on the implementation of PESI including a complete breakdown on the utilisation of the allocated funds and the M&amp;E Plan for the implementation of the Initiative.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100" b="1" dirty="0">
                          <a:solidFill>
                            <a:schemeClr val="tx1"/>
                          </a:solidFill>
                          <a:effectLst/>
                          <a:latin typeface="Arial" panose="020B0604020202020204" pitchFamily="34" charset="0"/>
                          <a:cs typeface="Arial" panose="020B0604020202020204" pitchFamily="34" charset="0"/>
                        </a:rPr>
                        <a:t>PESI Report attached as: Annexure A.</a:t>
                      </a:r>
                      <a:endParaRPr lang="en-ZA" sz="1100" b="1" dirty="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247279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8</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2442660014"/>
              </p:ext>
            </p:extLst>
          </p:nvPr>
        </p:nvGraphicFramePr>
        <p:xfrm>
          <a:off x="139147" y="501649"/>
          <a:ext cx="11913703" cy="4914929"/>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 TO </a:t>
                      </a:r>
                      <a:r>
                        <a:rPr lang="en-ZA" sz="11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No</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Recommendation</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Response</a:t>
                      </a: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1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1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8.7</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Continuously review the Department’s international trade agreements and protocols; and submit a report to Parliament on the status of these agreements and protocols including benefits to the country, implementation challenges and contentious issues.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ZA" sz="1100" kern="1200" dirty="0">
                          <a:solidFill>
                            <a:schemeClr val="tx1"/>
                          </a:solidFill>
                          <a:effectLst/>
                          <a:latin typeface="Arial" panose="020B0604020202020204" pitchFamily="34" charset="0"/>
                          <a:ea typeface="+mn-ea"/>
                          <a:cs typeface="Arial" panose="020B0604020202020204" pitchFamily="34" charset="0"/>
                        </a:rPr>
                        <a:t>Market Access for Plant &amp; Plant Products:</a:t>
                      </a:r>
                    </a:p>
                    <a:p>
                      <a:pPr algn="just"/>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r>
                        <a:rPr lang="en-ZA" sz="1100" kern="1200" dirty="0">
                          <a:solidFill>
                            <a:schemeClr val="tx1"/>
                          </a:solidFill>
                          <a:effectLst/>
                          <a:latin typeface="Arial" panose="020B0604020202020204" pitchFamily="34" charset="0"/>
                          <a:ea typeface="+mn-ea"/>
                          <a:cs typeface="Arial" panose="020B0604020202020204" pitchFamily="34" charset="0"/>
                        </a:rPr>
                        <a:t>1. </a:t>
                      </a:r>
                      <a:r>
                        <a:rPr lang="en-ZA" sz="1100" b="1" kern="1200" dirty="0">
                          <a:solidFill>
                            <a:schemeClr val="tx1"/>
                          </a:solidFill>
                          <a:effectLst/>
                          <a:latin typeface="Arial" panose="020B0604020202020204" pitchFamily="34" charset="0"/>
                          <a:ea typeface="+mn-ea"/>
                          <a:cs typeface="Arial" panose="020B0604020202020204" pitchFamily="34" charset="0"/>
                        </a:rPr>
                        <a:t>New Markets Access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r>
                        <a:rPr lang="en-ZA" sz="1100" b="1" kern="1200" dirty="0">
                          <a:solidFill>
                            <a:schemeClr val="tx1"/>
                          </a:solidFill>
                          <a:effectLst/>
                          <a:latin typeface="Arial" panose="020B0604020202020204" pitchFamily="34" charset="0"/>
                          <a:ea typeface="+mn-ea"/>
                          <a:cs typeface="Arial" panose="020B0604020202020204" pitchFamily="34" charset="0"/>
                        </a:rPr>
                        <a:t>(a) Export of South African citrus fruit to the Philippines, achieved in September 2020 but SA only granted approval to export in May 2021.  The first shipments went through in June 2021. </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r>
                        <a:rPr lang="en-ZA" sz="1100" kern="1200" dirty="0">
                          <a:solidFill>
                            <a:schemeClr val="tx1"/>
                          </a:solidFill>
                          <a:effectLst/>
                          <a:latin typeface="Arial" panose="020B0604020202020204" pitchFamily="34" charset="0"/>
                          <a:ea typeface="+mn-ea"/>
                          <a:cs typeface="Arial" panose="020B0604020202020204" pitchFamily="34" charset="0"/>
                        </a:rPr>
                        <a:t>The Philippine market presents an export potential of 20 000 tonnes of citrus and exports earnings close to R 205 million.  In 2021, 65471 cartons of citrus were already exported to the Philippines.</a:t>
                      </a:r>
                    </a:p>
                    <a:p>
                      <a:pPr algn="just"/>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r>
                        <a:rPr lang="en-ZA" sz="1100" kern="1200" dirty="0">
                          <a:solidFill>
                            <a:schemeClr val="tx1"/>
                          </a:solidFill>
                          <a:effectLst/>
                          <a:latin typeface="Arial" panose="020B0604020202020204" pitchFamily="34" charset="0"/>
                          <a:ea typeface="+mn-ea"/>
                          <a:cs typeface="Arial" panose="020B0604020202020204" pitchFamily="34" charset="0"/>
                        </a:rPr>
                        <a:t>(b) Export of Pears to China (a protocol to be signed by Minister this month)</a:t>
                      </a:r>
                    </a:p>
                    <a:p>
                      <a:pPr algn="just"/>
                      <a:r>
                        <a:rPr lang="en-ZA" sz="1100" b="1" kern="1200" dirty="0">
                          <a:solidFill>
                            <a:schemeClr val="tx1"/>
                          </a:solidFill>
                          <a:effectLst/>
                          <a:latin typeface="Arial" panose="020B0604020202020204" pitchFamily="34" charset="0"/>
                          <a:ea typeface="+mn-ea"/>
                          <a:cs typeface="Arial" panose="020B0604020202020204" pitchFamily="34" charset="0"/>
                        </a:rPr>
                        <a:t>Improvement of Market access conditions: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r>
                        <a:rPr lang="en-ZA" sz="1100" kern="1200" dirty="0">
                          <a:solidFill>
                            <a:schemeClr val="tx1"/>
                          </a:solidFill>
                          <a:effectLst/>
                          <a:latin typeface="Arial" panose="020B0604020202020204" pitchFamily="34" charset="0"/>
                          <a:ea typeface="+mn-ea"/>
                          <a:cs typeface="Arial" panose="020B0604020202020204" pitchFamily="34" charset="0"/>
                        </a:rPr>
                        <a:t>(</a:t>
                      </a:r>
                      <a:r>
                        <a:rPr lang="en-ZA" sz="1100" kern="1200" dirty="0" err="1">
                          <a:solidFill>
                            <a:schemeClr val="tx1"/>
                          </a:solidFill>
                          <a:effectLst/>
                          <a:latin typeface="Arial" panose="020B0604020202020204" pitchFamily="34" charset="0"/>
                          <a:ea typeface="+mn-ea"/>
                          <a:cs typeface="Arial" panose="020B0604020202020204" pitchFamily="34" charset="0"/>
                        </a:rPr>
                        <a:t>i</a:t>
                      </a:r>
                      <a:r>
                        <a:rPr lang="en-ZA" sz="1100" kern="1200" dirty="0">
                          <a:solidFill>
                            <a:schemeClr val="tx1"/>
                          </a:solidFill>
                          <a:effectLst/>
                          <a:latin typeface="Arial" panose="020B0604020202020204" pitchFamily="34" charset="0"/>
                          <a:ea typeface="+mn-ea"/>
                          <a:cs typeface="Arial" panose="020B0604020202020204" pitchFamily="34" charset="0"/>
                        </a:rPr>
                        <a:t>) </a:t>
                      </a:r>
                      <a:r>
                        <a:rPr lang="en-ZA" sz="1100" i="1" kern="1200" dirty="0">
                          <a:solidFill>
                            <a:schemeClr val="tx1"/>
                          </a:solidFill>
                          <a:effectLst/>
                          <a:latin typeface="Arial" panose="020B0604020202020204" pitchFamily="34" charset="0"/>
                          <a:ea typeface="+mn-ea"/>
                          <a:cs typeface="Arial" panose="020B0604020202020204" pitchFamily="34" charset="0"/>
                        </a:rPr>
                        <a:t>Market access for SA lemon to China under ideal temperature conditions.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just"/>
                      <a:r>
                        <a:rPr lang="en-ZA" sz="1100" kern="1200" dirty="0">
                          <a:solidFill>
                            <a:schemeClr val="tx1"/>
                          </a:solidFill>
                          <a:effectLst/>
                          <a:latin typeface="Arial" panose="020B0604020202020204" pitchFamily="34" charset="0"/>
                          <a:ea typeface="+mn-ea"/>
                          <a:cs typeface="Arial" panose="020B0604020202020204" pitchFamily="34" charset="0"/>
                        </a:rPr>
                        <a:t>New protocol signed in September 2021.  With local lemon production expected to grow by 175 000 metric tons by 2024, the finalisation of the revised protocol means China will now become a critical new market for this growth and will secure R325 million in new export revenue and secure 800 jobs in the industry.</a:t>
                      </a:r>
                    </a:p>
                    <a:p>
                      <a:pPr algn="just">
                        <a:spcAft>
                          <a:spcPts val="0"/>
                        </a:spcAft>
                      </a:pPr>
                      <a:endParaRPr lang="en-ZA"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spTree>
    <p:extLst>
      <p:ext uri="{BB962C8B-B14F-4D97-AF65-F5344CB8AC3E}">
        <p14:creationId xmlns:p14="http://schemas.microsoft.com/office/powerpoint/2010/main" xmlns="" val="223422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3BDC492-A3D2-1246-BB1C-8CA0220FBD80}"/>
              </a:ext>
            </a:extLst>
          </p:cNvPr>
          <p:cNvSpPr txBox="1"/>
          <p:nvPr/>
        </p:nvSpPr>
        <p:spPr>
          <a:xfrm>
            <a:off x="2186624" y="1634133"/>
            <a:ext cx="7818753" cy="355482"/>
          </a:xfrm>
          <a:prstGeom prst="rect">
            <a:avLst/>
          </a:prstGeom>
          <a:noFill/>
        </p:spPr>
        <p:txBody>
          <a:bodyPr wrap="square" rtlCol="0">
            <a:spAutoFit/>
          </a:bodyPr>
          <a:lstStyle/>
          <a:p>
            <a:pPr defTabSz="868771"/>
            <a:endParaRPr lang="en-US" sz="1710" dirty="0">
              <a:solidFill>
                <a:prstClr val="black"/>
              </a:solidFill>
              <a:latin typeface="Calibri"/>
            </a:endParaRPr>
          </a:p>
        </p:txBody>
      </p:sp>
      <p:sp>
        <p:nvSpPr>
          <p:cNvPr id="2" name="Slide Number Placeholder 1">
            <a:extLst>
              <a:ext uri="{FF2B5EF4-FFF2-40B4-BE49-F238E27FC236}">
                <a16:creationId xmlns:a16="http://schemas.microsoft.com/office/drawing/2014/main" xmlns="" id="{A8174C1B-CAAB-4627-8449-4A5A98C199A6}"/>
              </a:ext>
            </a:extLst>
          </p:cNvPr>
          <p:cNvSpPr>
            <a:spLocks noGrp="1"/>
          </p:cNvSpPr>
          <p:nvPr>
            <p:ph type="sldNum" sz="quarter" idx="12"/>
          </p:nvPr>
        </p:nvSpPr>
        <p:spPr/>
        <p:txBody>
          <a:bodyPr/>
          <a:lstStyle/>
          <a:p>
            <a:pPr defTabSz="868771"/>
            <a:fld id="{480C018F-9127-4D43-B1E6-A6981D16A09C}" type="slidenum">
              <a:rPr lang="en-ZA">
                <a:solidFill>
                  <a:prstClr val="black">
                    <a:tint val="75000"/>
                  </a:prstClr>
                </a:solidFill>
                <a:latin typeface="Calibri"/>
              </a:rPr>
              <a:pPr defTabSz="868771"/>
              <a:t>9</a:t>
            </a:fld>
            <a:endParaRPr lang="en-ZA">
              <a:solidFill>
                <a:prstClr val="black">
                  <a:tint val="75000"/>
                </a:prstClr>
              </a:solidFill>
              <a:latin typeface="Calibri"/>
            </a:endParaRPr>
          </a:p>
        </p:txBody>
      </p:sp>
      <p:sp>
        <p:nvSpPr>
          <p:cNvPr id="8" name="Title 4">
            <a:extLst>
              <a:ext uri="{FF2B5EF4-FFF2-40B4-BE49-F238E27FC236}">
                <a16:creationId xmlns:a16="http://schemas.microsoft.com/office/drawing/2014/main" xmlns="" id="{803AEF9D-55D6-4D54-B8D1-8C959C756E3C}"/>
              </a:ext>
            </a:extLst>
          </p:cNvPr>
          <p:cNvSpPr txBox="1">
            <a:spLocks/>
          </p:cNvSpPr>
          <p:nvPr/>
        </p:nvSpPr>
        <p:spPr>
          <a:xfrm>
            <a:off x="431180" y="136524"/>
            <a:ext cx="1132963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ZA" sz="2000" b="1" i="0" u="none" strike="noStrike" kern="1200" cap="none" spc="0" normalizeH="0" baseline="0" noProof="0" dirty="0" err="1">
                <a:ln>
                  <a:noFill/>
                </a:ln>
                <a:solidFill>
                  <a:srgbClr val="70AD47">
                    <a:lumMod val="50000"/>
                  </a:srgbClr>
                </a:solidFill>
                <a:effectLst/>
                <a:uLnTx/>
                <a:uFillTx/>
                <a:latin typeface="Calibri Light" panose="020F0302020204030204"/>
                <a:ea typeface="+mj-ea"/>
                <a:cs typeface="+mj-cs"/>
              </a:rPr>
              <a:t>BRRR</a:t>
            </a:r>
            <a:r>
              <a:rPr kumimoji="0" lang="en-ZA" sz="20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 OF THE PORTFOLIO COMMITTEE ON AGRICULTURE, LAND REFORM &amp; RURAL DEVELOPMENT</a:t>
            </a:r>
          </a:p>
        </p:txBody>
      </p:sp>
      <p:graphicFrame>
        <p:nvGraphicFramePr>
          <p:cNvPr id="3" name="Table 2">
            <a:extLst>
              <a:ext uri="{FF2B5EF4-FFF2-40B4-BE49-F238E27FC236}">
                <a16:creationId xmlns:a16="http://schemas.microsoft.com/office/drawing/2014/main" xmlns="" id="{9E6EB9A0-7510-45D6-8ADC-655CC0DD23F8}"/>
              </a:ext>
            </a:extLst>
          </p:cNvPr>
          <p:cNvGraphicFramePr>
            <a:graphicFrameLocks noGrp="1"/>
          </p:cNvGraphicFramePr>
          <p:nvPr>
            <p:extLst>
              <p:ext uri="{D42A27DB-BD31-4B8C-83A1-F6EECF244321}">
                <p14:modId xmlns:p14="http://schemas.microsoft.com/office/powerpoint/2010/main" xmlns="" val="1052074640"/>
              </p:ext>
            </p:extLst>
          </p:nvPr>
        </p:nvGraphicFramePr>
        <p:xfrm>
          <a:off x="139147" y="501649"/>
          <a:ext cx="11913703" cy="6384036"/>
        </p:xfrm>
        <a:graphic>
          <a:graphicData uri="http://schemas.openxmlformats.org/drawingml/2006/table">
            <a:tbl>
              <a:tblPr firstRow="1" firstCol="1" bandRow="1">
                <a:tableStyleId>{912C8C85-51F0-491E-9774-3900AFEF0FD7}</a:tableStyleId>
              </a:tblPr>
              <a:tblGrid>
                <a:gridCol w="510210">
                  <a:extLst>
                    <a:ext uri="{9D8B030D-6E8A-4147-A177-3AD203B41FA5}">
                      <a16:colId xmlns:a16="http://schemas.microsoft.com/office/drawing/2014/main" xmlns="" val="734098518"/>
                    </a:ext>
                  </a:extLst>
                </a:gridCol>
                <a:gridCol w="1769378">
                  <a:extLst>
                    <a:ext uri="{9D8B030D-6E8A-4147-A177-3AD203B41FA5}">
                      <a16:colId xmlns:a16="http://schemas.microsoft.com/office/drawing/2014/main" xmlns="" val="3764015237"/>
                    </a:ext>
                  </a:extLst>
                </a:gridCol>
                <a:gridCol w="9634115">
                  <a:extLst>
                    <a:ext uri="{9D8B030D-6E8A-4147-A177-3AD203B41FA5}">
                      <a16:colId xmlns:a16="http://schemas.microsoft.com/office/drawing/2014/main" xmlns="" val="149994306"/>
                    </a:ext>
                  </a:extLst>
                </a:gridCol>
              </a:tblGrid>
              <a:tr h="140310">
                <a:tc gridSpan="3">
                  <a:txBody>
                    <a:bodyPr/>
                    <a:lstStyle/>
                    <a:p>
                      <a:pPr algn="ctr">
                        <a:spcAft>
                          <a:spcPts val="0"/>
                        </a:spcAft>
                      </a:pPr>
                      <a:r>
                        <a:rPr lang="en-US" sz="1000" dirty="0">
                          <a:solidFill>
                            <a:schemeClr val="tx1"/>
                          </a:solidFill>
                          <a:effectLst/>
                          <a:latin typeface="Arial" panose="020B0604020202020204" pitchFamily="34" charset="0"/>
                          <a:cs typeface="Arial" panose="020B0604020202020204" pitchFamily="34" charset="0"/>
                        </a:rPr>
                        <a:t>RESPONSE TO </a:t>
                      </a:r>
                      <a:r>
                        <a:rPr lang="en-ZA" sz="1000" dirty="0">
                          <a:solidFill>
                            <a:schemeClr val="tx1"/>
                          </a:solidFill>
                          <a:effectLst/>
                          <a:latin typeface="Arial" panose="020B0604020202020204" pitchFamily="34" charset="0"/>
                          <a:cs typeface="Arial" panose="020B0604020202020204" pitchFamily="34" charset="0"/>
                        </a:rPr>
                        <a:t>BUDGETARY REVIEW AND RECOMMENDATION REPORT OF THE PORTFOLIO COMMITTEE ON AGRICULTURE, LAND REFORM AND RURAL DEVELOPMENT: VOTE 29, DATED 23 NOVEMBER 2021</a:t>
                      </a:r>
                      <a:endPar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34717120"/>
                  </a:ext>
                </a:extLst>
              </a:tr>
              <a:tr h="70155">
                <a:tc>
                  <a:txBody>
                    <a:bodyPr/>
                    <a:lstStyle/>
                    <a:p>
                      <a:pPr algn="ctr">
                        <a:spcAft>
                          <a:spcPts val="0"/>
                        </a:spcAft>
                      </a:pPr>
                      <a:r>
                        <a:rPr lang="en-US" sz="1000" dirty="0">
                          <a:solidFill>
                            <a:schemeClr val="tx1"/>
                          </a:solidFill>
                          <a:effectLst/>
                          <a:latin typeface="Arial" panose="020B0604020202020204" pitchFamily="34" charset="0"/>
                          <a:cs typeface="Arial" panose="020B0604020202020204" pitchFamily="34" charset="0"/>
                        </a:rPr>
                        <a:t>No</a:t>
                      </a:r>
                      <a:endPar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000" dirty="0">
                          <a:solidFill>
                            <a:schemeClr val="tx1"/>
                          </a:solidFill>
                          <a:effectLst/>
                          <a:latin typeface="Arial" panose="020B0604020202020204" pitchFamily="34" charset="0"/>
                          <a:cs typeface="Arial" panose="020B0604020202020204" pitchFamily="34" charset="0"/>
                        </a:rPr>
                        <a:t>Recommendation</a:t>
                      </a:r>
                      <a:endPar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000" dirty="0">
                          <a:solidFill>
                            <a:schemeClr val="tx1"/>
                          </a:solidFill>
                          <a:effectLst/>
                          <a:latin typeface="Arial" panose="020B0604020202020204" pitchFamily="34" charset="0"/>
                          <a:cs typeface="Arial" panose="020B0604020202020204" pitchFamily="34" charset="0"/>
                        </a:rPr>
                        <a:t>Response</a:t>
                      </a:r>
                      <a:endPar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897080047"/>
                  </a:ext>
                </a:extLst>
              </a:tr>
              <a:tr h="71129">
                <a:tc gridSpan="3">
                  <a:txBody>
                    <a:bodyPr/>
                    <a:lstStyle/>
                    <a:p>
                      <a:pPr algn="ctr">
                        <a:spcAft>
                          <a:spcPts val="0"/>
                        </a:spcAft>
                      </a:pPr>
                      <a:r>
                        <a:rPr lang="en-US" sz="1000" dirty="0">
                          <a:solidFill>
                            <a:schemeClr val="tx1"/>
                          </a:solidFill>
                          <a:effectLst/>
                          <a:latin typeface="Arial" panose="020B0604020202020204" pitchFamily="34" charset="0"/>
                          <a:cs typeface="Arial" panose="020B0604020202020204" pitchFamily="34" charset="0"/>
                        </a:rPr>
                        <a:t>The Department of Agriculture, Land Reform and Rural Development</a:t>
                      </a:r>
                      <a:endParaRPr lang="en-ZA" sz="10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20728063"/>
                  </a:ext>
                </a:extLst>
              </a:tr>
              <a:tr h="4244369">
                <a:tc>
                  <a:txBody>
                    <a:bodyPr/>
                    <a:lstStyle/>
                    <a:p>
                      <a:pPr algn="just">
                        <a:spcAft>
                          <a:spcPts val="0"/>
                        </a:spcAft>
                      </a:pPr>
                      <a:endPar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Continue</a:t>
                      </a: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100" b="1" kern="1200" dirty="0">
                          <a:solidFill>
                            <a:schemeClr val="tx1"/>
                          </a:solidFill>
                          <a:effectLst/>
                          <a:latin typeface="Arial" panose="020B0604020202020204" pitchFamily="34" charset="0"/>
                          <a:ea typeface="+mn-ea"/>
                          <a:cs typeface="Arial" panose="020B0604020202020204" pitchFamily="34" charset="0"/>
                        </a:rPr>
                        <a:t>PROTOCOLS</a:t>
                      </a:r>
                      <a:endParaRPr lang="en-ZA" sz="1100" kern="1200" dirty="0">
                        <a:solidFill>
                          <a:schemeClr val="tx1"/>
                        </a:solidFill>
                        <a:effectLst/>
                        <a:latin typeface="Arial" panose="020B0604020202020204" pitchFamily="34" charset="0"/>
                        <a:ea typeface="+mn-ea"/>
                        <a:cs typeface="Arial" panose="020B0604020202020204" pitchFamily="34" charset="0"/>
                      </a:endParaRPr>
                    </a:p>
                    <a:p>
                      <a:pPr algn="ctr"/>
                      <a:r>
                        <a:rPr lang="en-ZA" sz="1100" b="1" kern="1200" dirty="0">
                          <a:solidFill>
                            <a:schemeClr val="tx1"/>
                          </a:solidFill>
                          <a:effectLst/>
                          <a:latin typeface="Arial" panose="020B0604020202020204" pitchFamily="34" charset="0"/>
                          <a:ea typeface="+mn-ea"/>
                          <a:cs typeface="Arial" panose="020B0604020202020204" pitchFamily="34" charset="0"/>
                        </a:rPr>
                        <a:t>MARKET ACCESS FOR EXPORT OF FRESH FRUITS</a:t>
                      </a:r>
                    </a:p>
                    <a:p>
                      <a:pPr algn="ctr"/>
                      <a:endParaRPr lang="en-ZA" sz="1100" b="1" kern="1200" dirty="0">
                        <a:solidFill>
                          <a:schemeClr val="tx1"/>
                        </a:solidFill>
                        <a:effectLst/>
                        <a:latin typeface="Arial" panose="020B0604020202020204" pitchFamily="34" charset="0"/>
                        <a:ea typeface="+mn-ea"/>
                        <a:cs typeface="Arial" panose="020B0604020202020204" pitchFamily="34" charset="0"/>
                      </a:endParaRPr>
                    </a:p>
                    <a:p>
                      <a:pPr algn="ctr"/>
                      <a:endParaRPr lang="en-ZA" sz="110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b="1" kern="1200" dirty="0">
                        <a:solidFill>
                          <a:schemeClr val="tx1"/>
                        </a:solidFill>
                        <a:effectLst/>
                        <a:latin typeface="Arial" panose="020B0604020202020204" pitchFamily="34" charset="0"/>
                        <a:ea typeface="+mn-ea"/>
                        <a:cs typeface="Arial" panose="020B0604020202020204" pitchFamily="34" charset="0"/>
                      </a:endParaRPr>
                    </a:p>
                    <a:p>
                      <a:endParaRPr lang="en-ZA" sz="1710" kern="1200" dirty="0">
                        <a:solidFill>
                          <a:schemeClr val="tx1"/>
                        </a:solidFill>
                        <a:effectLst/>
                        <a:latin typeface="Arial" panose="020B0604020202020204" pitchFamily="34" charset="0"/>
                        <a:ea typeface="+mn-ea"/>
                        <a:cs typeface="Arial" panose="020B0604020202020204" pitchFamily="34" charset="0"/>
                      </a:endParaRPr>
                    </a:p>
                    <a:p>
                      <a:pPr algn="just">
                        <a:spcAft>
                          <a:spcPts val="0"/>
                        </a:spcAft>
                      </a:pPr>
                      <a:endParaRPr lang="en-Z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6308" marR="263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0817695"/>
                  </a:ext>
                </a:extLst>
              </a:tr>
            </a:tbl>
          </a:graphicData>
        </a:graphic>
      </p:graphicFrame>
      <p:graphicFrame>
        <p:nvGraphicFramePr>
          <p:cNvPr id="5" name="Table 5">
            <a:extLst>
              <a:ext uri="{FF2B5EF4-FFF2-40B4-BE49-F238E27FC236}">
                <a16:creationId xmlns:a16="http://schemas.microsoft.com/office/drawing/2014/main" xmlns="" id="{8D6EBF25-0080-4622-A3DD-9C2544C6A35A}"/>
              </a:ext>
            </a:extLst>
          </p:cNvPr>
          <p:cNvGraphicFramePr>
            <a:graphicFrameLocks noGrp="1"/>
          </p:cNvGraphicFramePr>
          <p:nvPr>
            <p:extLst>
              <p:ext uri="{D42A27DB-BD31-4B8C-83A1-F6EECF244321}">
                <p14:modId xmlns:p14="http://schemas.microsoft.com/office/powerpoint/2010/main" xmlns="" val="3744170511"/>
              </p:ext>
            </p:extLst>
          </p:nvPr>
        </p:nvGraphicFramePr>
        <p:xfrm>
          <a:off x="2586634" y="1499155"/>
          <a:ext cx="9174184" cy="5189220"/>
        </p:xfrm>
        <a:graphic>
          <a:graphicData uri="http://schemas.openxmlformats.org/drawingml/2006/table">
            <a:tbl>
              <a:tblPr firstRow="1" bandRow="1">
                <a:tableStyleId>{5940675A-B579-460E-94D1-54222C63F5DA}</a:tableStyleId>
              </a:tblPr>
              <a:tblGrid>
                <a:gridCol w="2168246">
                  <a:extLst>
                    <a:ext uri="{9D8B030D-6E8A-4147-A177-3AD203B41FA5}">
                      <a16:colId xmlns:a16="http://schemas.microsoft.com/office/drawing/2014/main" xmlns="" val="2723991351"/>
                    </a:ext>
                  </a:extLst>
                </a:gridCol>
                <a:gridCol w="125300">
                  <a:extLst>
                    <a:ext uri="{9D8B030D-6E8A-4147-A177-3AD203B41FA5}">
                      <a16:colId xmlns:a16="http://schemas.microsoft.com/office/drawing/2014/main" xmlns="" val="2842802524"/>
                    </a:ext>
                  </a:extLst>
                </a:gridCol>
                <a:gridCol w="2153666">
                  <a:extLst>
                    <a:ext uri="{9D8B030D-6E8A-4147-A177-3AD203B41FA5}">
                      <a16:colId xmlns:a16="http://schemas.microsoft.com/office/drawing/2014/main" xmlns="" val="832934373"/>
                    </a:ext>
                  </a:extLst>
                </a:gridCol>
                <a:gridCol w="139880">
                  <a:extLst>
                    <a:ext uri="{9D8B030D-6E8A-4147-A177-3AD203B41FA5}">
                      <a16:colId xmlns:a16="http://schemas.microsoft.com/office/drawing/2014/main" xmlns="" val="3886933096"/>
                    </a:ext>
                  </a:extLst>
                </a:gridCol>
                <a:gridCol w="2293546">
                  <a:extLst>
                    <a:ext uri="{9D8B030D-6E8A-4147-A177-3AD203B41FA5}">
                      <a16:colId xmlns:a16="http://schemas.microsoft.com/office/drawing/2014/main" xmlns="" val="1303722693"/>
                    </a:ext>
                  </a:extLst>
                </a:gridCol>
                <a:gridCol w="2293546">
                  <a:extLst>
                    <a:ext uri="{9D8B030D-6E8A-4147-A177-3AD203B41FA5}">
                      <a16:colId xmlns:a16="http://schemas.microsoft.com/office/drawing/2014/main" xmlns="" val="1820814863"/>
                    </a:ext>
                  </a:extLst>
                </a:gridCol>
              </a:tblGrid>
              <a:tr h="370840">
                <a:tc gridSpan="2">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COUNTRIES (COMMODITIES)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hMerge="1">
                  <a:txBody>
                    <a:bodyPr/>
                    <a:lstStyle/>
                    <a:p>
                      <a:pPr algn="ctr">
                        <a:lnSpc>
                          <a:spcPct val="107000"/>
                        </a:lnSpc>
                        <a:spcAft>
                          <a:spcPts val="800"/>
                        </a:spcAft>
                      </a:pP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gridSpan="2">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BENEFITS TO THE COUNTRY</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hMerge="1">
                  <a:txBody>
                    <a:bodyPr/>
                    <a:lstStyle/>
                    <a:p>
                      <a:pPr algn="ctr">
                        <a:lnSpc>
                          <a:spcPct val="107000"/>
                        </a:lnSpc>
                        <a:spcAft>
                          <a:spcPts val="800"/>
                        </a:spcAft>
                      </a:pP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IMPLEMENTATION CHALLENGES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tc>
                  <a:txBody>
                    <a:bodyPr/>
                    <a:lstStyle/>
                    <a:p>
                      <a:pPr algn="ctr">
                        <a:lnSpc>
                          <a:spcPct val="107000"/>
                        </a:lnSpc>
                        <a:spcAft>
                          <a:spcPts val="800"/>
                        </a:spcAft>
                      </a:pPr>
                      <a:r>
                        <a:rPr lang="en-ZA" sz="1000" b="1" dirty="0">
                          <a:effectLst/>
                          <a:latin typeface="Arial" panose="020B0604020202020204" pitchFamily="34" charset="0"/>
                          <a:cs typeface="Arial" panose="020B0604020202020204" pitchFamily="34" charset="0"/>
                        </a:rPr>
                        <a:t>CONTENTIOUS ISSUES</a:t>
                      </a:r>
                      <a:endParaRPr lang="en-ZA" sz="1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19072708"/>
                  </a:ext>
                </a:extLst>
              </a:tr>
              <a:tr h="370840">
                <a:tc gridSpan="6">
                  <a:txBody>
                    <a:bodyPr/>
                    <a:lstStyle/>
                    <a:p>
                      <a:pPr algn="ctr">
                        <a:lnSpc>
                          <a:spcPct val="107000"/>
                        </a:lnSpc>
                        <a:spcAft>
                          <a:spcPts val="800"/>
                        </a:spcAft>
                      </a:pPr>
                      <a:r>
                        <a:rPr lang="en-ZA" sz="1000" dirty="0">
                          <a:effectLst/>
                          <a:latin typeface="Arial" panose="020B0604020202020204" pitchFamily="34" charset="0"/>
                          <a:cs typeface="Arial" panose="020B0604020202020204" pitchFamily="34" charset="0"/>
                        </a:rPr>
                        <a:t>Existing export markets (Fresh produce)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199066332"/>
                  </a:ext>
                </a:extLst>
              </a:tr>
              <a:tr h="370840">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Thailand (Citrus)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Revised protocol means China will now become a critical new market for this growth and will secure R325 million in new export revenue and secure 800 jobs in the industry.</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Revised protocol means China will now become a critical new market for this growth and will secure R325 million in new export revenue and secure 800 jobs in the industry.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Export it taking place with no challenges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Export it taking place with no challenges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None</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632100758"/>
                  </a:ext>
                </a:extLst>
              </a:tr>
              <a:tr h="370840">
                <a:tc>
                  <a:txBody>
                    <a:bodyPr/>
                    <a:lstStyle/>
                    <a:p>
                      <a:pPr>
                        <a:lnSpc>
                          <a:spcPct val="107000"/>
                        </a:lnSpc>
                        <a:spcAft>
                          <a:spcPts val="800"/>
                        </a:spcAft>
                      </a:pPr>
                      <a:endParaRPr lang="en-ZA" sz="1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 </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 </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6639252"/>
                  </a:ext>
                </a:extLst>
              </a:tr>
              <a:tr h="370840">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Thailand (Citrus)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Creates employment for skilled labour and contribute significantly to the GDP of the country</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Creates employment for skilled labour and contribute significantly to the GDP of the country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Export is taking place with few consignments (2 160 cartons). The current citrus protocol (Cold treatment section) need to be amended. This will avoid future non –compliances.</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Export is taking place with few consignment (2 160 cartons). The current citrus protocol (Cold treatment section) need to be amended. This will avoid future non –compliances.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Ongoing communication between the two trading partners regarding the amendment of existing protocol on cold treatment.</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2114261362"/>
                  </a:ext>
                </a:extLst>
              </a:tr>
              <a:tr h="370840">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Thailand (Table Grapes)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Creates employment for skilled labour and contribute significantly to the GDP of the country</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Creates employment for skilled labour and contribute significantly to the GDP of the country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No export is taking place currently. The current table grape protocol (Cold treatment part) need to be amended. This will avoid future non –compliance .</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No export is taking place currently. The current table grape protocol (Cold treatment part) need to be amended. This will avoid future non –compliance .</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Ongoing communication between the two trading partners regarding the amendment of existing protocol on cold treatment.</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686019734"/>
                  </a:ext>
                </a:extLst>
              </a:tr>
              <a:tr h="370840">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Japan (Citrus)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Creates employment for skilled labour and adds significantly to the GDP of the country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Creates employment for skilled labour and adds significantly to the GDP of the country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The current protocol needs to be amended to align with current situation as influenced by COVID-19 as this is the pre-clearance program</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The current protocol needs to be amended to align with current situation as influenced by COVID-19 as this is the pre-clearance program</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Japan’s response to proposed amendments to the current protocol</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3386765002"/>
                  </a:ext>
                </a:extLst>
              </a:tr>
              <a:tr h="370840">
                <a:tc>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Japan (Table grapes)</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Creates employment for skilled labour and adds significantly to the GDP of the country</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Creates employment for skilled labour and adds significantly to the GDP of the country</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No export is taking place currently. Only one cultivar is allowed for export to Japan and it is no longer a favourite to the consumers/importers since it took long to be approved for export  and new and better cultivars were developed and gained preference.</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a:lnSpc>
                          <a:spcPct val="107000"/>
                        </a:lnSpc>
                        <a:spcAft>
                          <a:spcPts val="800"/>
                        </a:spcAft>
                      </a:pPr>
                      <a:r>
                        <a:rPr lang="en-ZA" sz="1000">
                          <a:effectLst/>
                          <a:latin typeface="Arial" panose="020B0604020202020204" pitchFamily="34" charset="0"/>
                          <a:cs typeface="Arial" panose="020B0604020202020204" pitchFamily="34" charset="0"/>
                        </a:rPr>
                        <a:t>No export is taking place currently. Only one cultivar is allowed for export to Japan and it is no longer a favourite to the consumers/importers since it took long to be approved for export  and new and better cultivars were developed and gained preference.</a:t>
                      </a:r>
                      <a:endParaRPr lang="en-ZA"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800"/>
                        </a:spcAft>
                      </a:pPr>
                      <a:r>
                        <a:rPr lang="en-ZA" sz="1000" dirty="0">
                          <a:effectLst/>
                          <a:latin typeface="Arial" panose="020B0604020202020204" pitchFamily="34" charset="0"/>
                          <a:cs typeface="Arial" panose="020B0604020202020204" pitchFamily="34" charset="0"/>
                        </a:rPr>
                        <a:t>Getting approval for other table grapes varieties other than </a:t>
                      </a:r>
                      <a:r>
                        <a:rPr lang="en-ZA" sz="1000" dirty="0" err="1">
                          <a:effectLst/>
                          <a:latin typeface="Arial" panose="020B0604020202020204" pitchFamily="34" charset="0"/>
                          <a:cs typeface="Arial" panose="020B0604020202020204" pitchFamily="34" charset="0"/>
                        </a:rPr>
                        <a:t>Barlinka</a:t>
                      </a:r>
                      <a:r>
                        <a:rPr lang="en-ZA" sz="1000" dirty="0">
                          <a:effectLst/>
                          <a:latin typeface="Arial" panose="020B0604020202020204" pitchFamily="34" charset="0"/>
                          <a:cs typeface="Arial" panose="020B0604020202020204" pitchFamily="34" charset="0"/>
                        </a:rPr>
                        <a:t> table grapes to be exported to Japan.</a:t>
                      </a:r>
                      <a:endParaRPr lang="en-ZA"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553760297"/>
                  </a:ext>
                </a:extLst>
              </a:tr>
            </a:tbl>
          </a:graphicData>
        </a:graphic>
      </p:graphicFrame>
    </p:spTree>
    <p:extLst>
      <p:ext uri="{BB962C8B-B14F-4D97-AF65-F5344CB8AC3E}">
        <p14:creationId xmlns:p14="http://schemas.microsoft.com/office/powerpoint/2010/main" xmlns="" val="40740471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YBER SECURITY ALERT JUNE 2020" id="{6CB580E4-DC11-F94E-B96D-80417D90ECC4}" vid="{3DCF33D9-F8A3-CB46-9EDE-CD051C1F95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9940</TotalTime>
  <Words>3677</Words>
  <Application>Microsoft Office PowerPoint</Application>
  <PresentationFormat>Custom</PresentationFormat>
  <Paragraphs>534</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1_Office Theme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ROLL OUT PROCESS OF MICROSTRUCTURE</dc:title>
  <dc:creator>KAREN SWANEPOEL</dc:creator>
  <cp:lastModifiedBy>USER</cp:lastModifiedBy>
  <cp:revision>151</cp:revision>
  <dcterms:created xsi:type="dcterms:W3CDTF">2021-02-16T06:22:27Z</dcterms:created>
  <dcterms:modified xsi:type="dcterms:W3CDTF">2022-09-21T10:33:19Z</dcterms:modified>
</cp:coreProperties>
</file>