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authors.xml" ContentType="application/vnd.ms-powerpoint.author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2"/>
  </p:notesMasterIdLst>
  <p:sldIdLst>
    <p:sldId id="256" r:id="rId5"/>
    <p:sldId id="548" r:id="rId6"/>
    <p:sldId id="1748" r:id="rId7"/>
    <p:sldId id="1738" r:id="rId8"/>
    <p:sldId id="1739" r:id="rId9"/>
    <p:sldId id="1740" r:id="rId10"/>
    <p:sldId id="1741" r:id="rId11"/>
    <p:sldId id="1742" r:id="rId12"/>
    <p:sldId id="1743" r:id="rId13"/>
    <p:sldId id="1744" r:id="rId14"/>
    <p:sldId id="1745" r:id="rId15"/>
    <p:sldId id="1746" r:id="rId16"/>
    <p:sldId id="1747" r:id="rId17"/>
    <p:sldId id="1749" r:id="rId18"/>
    <p:sldId id="1750" r:id="rId19"/>
    <p:sldId id="1737" r:id="rId20"/>
    <p:sldId id="261" r:id="rId2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09A661E-A397-7FD6-B84D-94E4BC1FB008}" name="Christoph Braxton" initials="CB" userId="Christoph Braxton"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8CDC4"/>
    <a:srgbClr val="209889"/>
    <a:srgbClr val="A8D0C8"/>
    <a:srgbClr val="FA7E99"/>
    <a:srgbClr val="E0D7F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DE5B5C-717A-4BEF-A740-BF6AC8AD2BA0}" v="18" dt="2022-09-20T08:09:25.5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525" autoAdjust="0"/>
  </p:normalViewPr>
  <p:slideViewPr>
    <p:cSldViewPr snapToGrid="0">
      <p:cViewPr varScale="1">
        <p:scale>
          <a:sx n="49" d="100"/>
          <a:sy n="49" d="100"/>
        </p:scale>
        <p:origin x="-1986" y="-90"/>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anine Poggiolini" userId="7523c617-1aad-4ac1-8ad5-9ee44ccc6558" providerId="ADAL" clId="{E6DE5B5C-717A-4BEF-A740-BF6AC8AD2BA0}"/>
    <pc:docChg chg="undo custSel addSld delSld modSld">
      <pc:chgData name="Jeanine Poggiolini" userId="7523c617-1aad-4ac1-8ad5-9ee44ccc6558" providerId="ADAL" clId="{E6DE5B5C-717A-4BEF-A740-BF6AC8AD2BA0}" dt="2022-09-20T08:12:07.811" v="2401" actId="14100"/>
      <pc:docMkLst>
        <pc:docMk/>
      </pc:docMkLst>
      <pc:sldChg chg="modSp mod">
        <pc:chgData name="Jeanine Poggiolini" userId="7523c617-1aad-4ac1-8ad5-9ee44ccc6558" providerId="ADAL" clId="{E6DE5B5C-717A-4BEF-A740-BF6AC8AD2BA0}" dt="2022-09-20T07:50:19.749" v="2" actId="14100"/>
        <pc:sldMkLst>
          <pc:docMk/>
          <pc:sldMk cId="3696301859" sldId="256"/>
        </pc:sldMkLst>
        <pc:spChg chg="mod">
          <ac:chgData name="Jeanine Poggiolini" userId="7523c617-1aad-4ac1-8ad5-9ee44ccc6558" providerId="ADAL" clId="{E6DE5B5C-717A-4BEF-A740-BF6AC8AD2BA0}" dt="2022-09-20T07:50:19.749" v="2" actId="14100"/>
          <ac:spMkLst>
            <pc:docMk/>
            <pc:sldMk cId="3696301859" sldId="256"/>
            <ac:spMk id="22" creationId="{B857F405-83E0-442D-8D3B-F44B8F9385DE}"/>
          </ac:spMkLst>
        </pc:spChg>
      </pc:sldChg>
      <pc:sldChg chg="add del">
        <pc:chgData name="Jeanine Poggiolini" userId="7523c617-1aad-4ac1-8ad5-9ee44ccc6558" providerId="ADAL" clId="{E6DE5B5C-717A-4BEF-A740-BF6AC8AD2BA0}" dt="2022-09-20T07:51:49.248" v="15"/>
        <pc:sldMkLst>
          <pc:docMk/>
          <pc:sldMk cId="3762613535" sldId="258"/>
        </pc:sldMkLst>
      </pc:sldChg>
      <pc:sldChg chg="add del">
        <pc:chgData name="Jeanine Poggiolini" userId="7523c617-1aad-4ac1-8ad5-9ee44ccc6558" providerId="ADAL" clId="{E6DE5B5C-717A-4BEF-A740-BF6AC8AD2BA0}" dt="2022-09-20T07:52:41.471" v="26" actId="47"/>
        <pc:sldMkLst>
          <pc:docMk/>
          <pc:sldMk cId="2410231426" sldId="259"/>
        </pc:sldMkLst>
      </pc:sldChg>
      <pc:sldChg chg="addSp delSp modSp mod modNotesTx">
        <pc:chgData name="Jeanine Poggiolini" userId="7523c617-1aad-4ac1-8ad5-9ee44ccc6558" providerId="ADAL" clId="{E6DE5B5C-717A-4BEF-A740-BF6AC8AD2BA0}" dt="2022-09-20T07:59:06.263" v="658" actId="14100"/>
        <pc:sldMkLst>
          <pc:docMk/>
          <pc:sldMk cId="2888972690" sldId="548"/>
        </pc:sldMkLst>
        <pc:spChg chg="del">
          <ac:chgData name="Jeanine Poggiolini" userId="7523c617-1aad-4ac1-8ad5-9ee44ccc6558" providerId="ADAL" clId="{E6DE5B5C-717A-4BEF-A740-BF6AC8AD2BA0}" dt="2022-09-20T07:50:32.393" v="5" actId="478"/>
          <ac:spMkLst>
            <pc:docMk/>
            <pc:sldMk cId="2888972690" sldId="548"/>
            <ac:spMk id="3" creationId="{F6DE0091-FAE2-4E89-9C42-BB7C9B6F4C8E}"/>
          </ac:spMkLst>
        </pc:spChg>
        <pc:spChg chg="add mod">
          <ac:chgData name="Jeanine Poggiolini" userId="7523c617-1aad-4ac1-8ad5-9ee44ccc6558" providerId="ADAL" clId="{E6DE5B5C-717A-4BEF-A740-BF6AC8AD2BA0}" dt="2022-09-20T07:59:06.263" v="658" actId="14100"/>
          <ac:spMkLst>
            <pc:docMk/>
            <pc:sldMk cId="2888972690" sldId="548"/>
            <ac:spMk id="5" creationId="{8E272ED8-DFEC-3BE8-6531-9157B51A0446}"/>
          </ac:spMkLst>
        </pc:spChg>
        <pc:spChg chg="mod">
          <ac:chgData name="Jeanine Poggiolini" userId="7523c617-1aad-4ac1-8ad5-9ee44ccc6558" providerId="ADAL" clId="{E6DE5B5C-717A-4BEF-A740-BF6AC8AD2BA0}" dt="2022-09-20T07:50:47.902" v="7"/>
          <ac:spMkLst>
            <pc:docMk/>
            <pc:sldMk cId="2888972690" sldId="548"/>
            <ac:spMk id="20" creationId="{2E50E8BC-181B-45AC-839A-2169ADD772D9}"/>
          </ac:spMkLst>
        </pc:spChg>
      </pc:sldChg>
      <pc:sldChg chg="del">
        <pc:chgData name="Jeanine Poggiolini" userId="7523c617-1aad-4ac1-8ad5-9ee44ccc6558" providerId="ADAL" clId="{E6DE5B5C-717A-4BEF-A740-BF6AC8AD2BA0}" dt="2022-09-20T07:51:13.693" v="13" actId="47"/>
        <pc:sldMkLst>
          <pc:docMk/>
          <pc:sldMk cId="2378057463" sldId="555"/>
        </pc:sldMkLst>
      </pc:sldChg>
      <pc:sldChg chg="del">
        <pc:chgData name="Jeanine Poggiolini" userId="7523c617-1aad-4ac1-8ad5-9ee44ccc6558" providerId="ADAL" clId="{E6DE5B5C-717A-4BEF-A740-BF6AC8AD2BA0}" dt="2022-09-20T07:51:13.693" v="13" actId="47"/>
        <pc:sldMkLst>
          <pc:docMk/>
          <pc:sldMk cId="1815849397" sldId="1729"/>
        </pc:sldMkLst>
      </pc:sldChg>
      <pc:sldChg chg="del">
        <pc:chgData name="Jeanine Poggiolini" userId="7523c617-1aad-4ac1-8ad5-9ee44ccc6558" providerId="ADAL" clId="{E6DE5B5C-717A-4BEF-A740-BF6AC8AD2BA0}" dt="2022-09-20T07:51:13.693" v="13" actId="47"/>
        <pc:sldMkLst>
          <pc:docMk/>
          <pc:sldMk cId="1031469691" sldId="1730"/>
        </pc:sldMkLst>
      </pc:sldChg>
      <pc:sldChg chg="del">
        <pc:chgData name="Jeanine Poggiolini" userId="7523c617-1aad-4ac1-8ad5-9ee44ccc6558" providerId="ADAL" clId="{E6DE5B5C-717A-4BEF-A740-BF6AC8AD2BA0}" dt="2022-09-20T07:51:09.826" v="12" actId="47"/>
        <pc:sldMkLst>
          <pc:docMk/>
          <pc:sldMk cId="3944861884" sldId="1731"/>
        </pc:sldMkLst>
      </pc:sldChg>
      <pc:sldChg chg="del">
        <pc:chgData name="Jeanine Poggiolini" userId="7523c617-1aad-4ac1-8ad5-9ee44ccc6558" providerId="ADAL" clId="{E6DE5B5C-717A-4BEF-A740-BF6AC8AD2BA0}" dt="2022-09-20T07:51:08.925" v="11" actId="47"/>
        <pc:sldMkLst>
          <pc:docMk/>
          <pc:sldMk cId="666363666" sldId="1732"/>
        </pc:sldMkLst>
      </pc:sldChg>
      <pc:sldChg chg="del">
        <pc:chgData name="Jeanine Poggiolini" userId="7523c617-1aad-4ac1-8ad5-9ee44ccc6558" providerId="ADAL" clId="{E6DE5B5C-717A-4BEF-A740-BF6AC8AD2BA0}" dt="2022-09-20T07:51:13.693" v="13" actId="47"/>
        <pc:sldMkLst>
          <pc:docMk/>
          <pc:sldMk cId="1297248164" sldId="1733"/>
        </pc:sldMkLst>
      </pc:sldChg>
      <pc:sldChg chg="del">
        <pc:chgData name="Jeanine Poggiolini" userId="7523c617-1aad-4ac1-8ad5-9ee44ccc6558" providerId="ADAL" clId="{E6DE5B5C-717A-4BEF-A740-BF6AC8AD2BA0}" dt="2022-09-20T07:51:13.693" v="13" actId="47"/>
        <pc:sldMkLst>
          <pc:docMk/>
          <pc:sldMk cId="187059448" sldId="1734"/>
        </pc:sldMkLst>
      </pc:sldChg>
      <pc:sldChg chg="del">
        <pc:chgData name="Jeanine Poggiolini" userId="7523c617-1aad-4ac1-8ad5-9ee44ccc6558" providerId="ADAL" clId="{E6DE5B5C-717A-4BEF-A740-BF6AC8AD2BA0}" dt="2022-09-20T07:51:13.693" v="13" actId="47"/>
        <pc:sldMkLst>
          <pc:docMk/>
          <pc:sldMk cId="1005637043" sldId="1735"/>
        </pc:sldMkLst>
      </pc:sldChg>
      <pc:sldChg chg="del">
        <pc:chgData name="Jeanine Poggiolini" userId="7523c617-1aad-4ac1-8ad5-9ee44ccc6558" providerId="ADAL" clId="{E6DE5B5C-717A-4BEF-A740-BF6AC8AD2BA0}" dt="2022-09-20T07:51:13.693" v="13" actId="47"/>
        <pc:sldMkLst>
          <pc:docMk/>
          <pc:sldMk cId="1791103488" sldId="1736"/>
        </pc:sldMkLst>
      </pc:sldChg>
      <pc:sldChg chg="modSp add mod">
        <pc:chgData name="Jeanine Poggiolini" userId="7523c617-1aad-4ac1-8ad5-9ee44ccc6558" providerId="ADAL" clId="{E6DE5B5C-717A-4BEF-A740-BF6AC8AD2BA0}" dt="2022-09-20T07:52:50.888" v="27" actId="14100"/>
        <pc:sldMkLst>
          <pc:docMk/>
          <pc:sldMk cId="2870261732" sldId="1738"/>
        </pc:sldMkLst>
        <pc:spChg chg="mod">
          <ac:chgData name="Jeanine Poggiolini" userId="7523c617-1aad-4ac1-8ad5-9ee44ccc6558" providerId="ADAL" clId="{E6DE5B5C-717A-4BEF-A740-BF6AC8AD2BA0}" dt="2022-09-20T07:52:23.149" v="24" actId="14100"/>
          <ac:spMkLst>
            <pc:docMk/>
            <pc:sldMk cId="2870261732" sldId="1738"/>
            <ac:spMk id="5" creationId="{8E272ED8-DFEC-3BE8-6531-9157B51A0446}"/>
          </ac:spMkLst>
        </pc:spChg>
        <pc:spChg chg="mod">
          <ac:chgData name="Jeanine Poggiolini" userId="7523c617-1aad-4ac1-8ad5-9ee44ccc6558" providerId="ADAL" clId="{E6DE5B5C-717A-4BEF-A740-BF6AC8AD2BA0}" dt="2022-09-20T07:52:50.888" v="27" actId="14100"/>
          <ac:spMkLst>
            <pc:docMk/>
            <pc:sldMk cId="2870261732" sldId="1738"/>
            <ac:spMk id="20" creationId="{2E50E8BC-181B-45AC-839A-2169ADD772D9}"/>
          </ac:spMkLst>
        </pc:spChg>
      </pc:sldChg>
      <pc:sldChg chg="del">
        <pc:chgData name="Jeanine Poggiolini" userId="7523c617-1aad-4ac1-8ad5-9ee44ccc6558" providerId="ADAL" clId="{E6DE5B5C-717A-4BEF-A740-BF6AC8AD2BA0}" dt="2022-09-20T07:51:13.693" v="13" actId="47"/>
        <pc:sldMkLst>
          <pc:docMk/>
          <pc:sldMk cId="3174040044" sldId="1738"/>
        </pc:sldMkLst>
      </pc:sldChg>
      <pc:sldChg chg="modSp add mod modNotesTx">
        <pc:chgData name="Jeanine Poggiolini" userId="7523c617-1aad-4ac1-8ad5-9ee44ccc6558" providerId="ADAL" clId="{E6DE5B5C-717A-4BEF-A740-BF6AC8AD2BA0}" dt="2022-09-20T08:03:00.751" v="1300" actId="20577"/>
        <pc:sldMkLst>
          <pc:docMk/>
          <pc:sldMk cId="356429569" sldId="1739"/>
        </pc:sldMkLst>
        <pc:spChg chg="mod">
          <ac:chgData name="Jeanine Poggiolini" userId="7523c617-1aad-4ac1-8ad5-9ee44ccc6558" providerId="ADAL" clId="{E6DE5B5C-717A-4BEF-A740-BF6AC8AD2BA0}" dt="2022-09-20T07:54:44.353" v="66" actId="1035"/>
          <ac:spMkLst>
            <pc:docMk/>
            <pc:sldMk cId="356429569" sldId="1739"/>
            <ac:spMk id="5" creationId="{8E272ED8-DFEC-3BE8-6531-9157B51A0446}"/>
          </ac:spMkLst>
        </pc:spChg>
        <pc:spChg chg="mod">
          <ac:chgData name="Jeanine Poggiolini" userId="7523c617-1aad-4ac1-8ad5-9ee44ccc6558" providerId="ADAL" clId="{E6DE5B5C-717A-4BEF-A740-BF6AC8AD2BA0}" dt="2022-09-20T07:53:09.473" v="30"/>
          <ac:spMkLst>
            <pc:docMk/>
            <pc:sldMk cId="356429569" sldId="1739"/>
            <ac:spMk id="20" creationId="{2E50E8BC-181B-45AC-839A-2169ADD772D9}"/>
          </ac:spMkLst>
        </pc:spChg>
      </pc:sldChg>
      <pc:sldChg chg="modSp add mod modNotesTx">
        <pc:chgData name="Jeanine Poggiolini" userId="7523c617-1aad-4ac1-8ad5-9ee44ccc6558" providerId="ADAL" clId="{E6DE5B5C-717A-4BEF-A740-BF6AC8AD2BA0}" dt="2022-09-20T08:03:49.994" v="1415" actId="20577"/>
        <pc:sldMkLst>
          <pc:docMk/>
          <pc:sldMk cId="2884083124" sldId="1740"/>
        </pc:sldMkLst>
        <pc:spChg chg="mod">
          <ac:chgData name="Jeanine Poggiolini" userId="7523c617-1aad-4ac1-8ad5-9ee44ccc6558" providerId="ADAL" clId="{E6DE5B5C-717A-4BEF-A740-BF6AC8AD2BA0}" dt="2022-09-20T07:54:37.711" v="57" actId="1035"/>
          <ac:spMkLst>
            <pc:docMk/>
            <pc:sldMk cId="2884083124" sldId="1740"/>
            <ac:spMk id="5" creationId="{8E272ED8-DFEC-3BE8-6531-9157B51A0446}"/>
          </ac:spMkLst>
        </pc:spChg>
        <pc:spChg chg="mod">
          <ac:chgData name="Jeanine Poggiolini" userId="7523c617-1aad-4ac1-8ad5-9ee44ccc6558" providerId="ADAL" clId="{E6DE5B5C-717A-4BEF-A740-BF6AC8AD2BA0}" dt="2022-09-20T07:53:47.283" v="39" actId="27636"/>
          <ac:spMkLst>
            <pc:docMk/>
            <pc:sldMk cId="2884083124" sldId="1740"/>
            <ac:spMk id="20" creationId="{2E50E8BC-181B-45AC-839A-2169ADD772D9}"/>
          </ac:spMkLst>
        </pc:spChg>
      </pc:sldChg>
      <pc:sldChg chg="modSp add mod">
        <pc:chgData name="Jeanine Poggiolini" userId="7523c617-1aad-4ac1-8ad5-9ee44ccc6558" providerId="ADAL" clId="{E6DE5B5C-717A-4BEF-A740-BF6AC8AD2BA0}" dt="2022-09-20T07:54:30.417" v="51" actId="27636"/>
        <pc:sldMkLst>
          <pc:docMk/>
          <pc:sldMk cId="4225663462" sldId="1741"/>
        </pc:sldMkLst>
        <pc:spChg chg="mod">
          <ac:chgData name="Jeanine Poggiolini" userId="7523c617-1aad-4ac1-8ad5-9ee44ccc6558" providerId="ADAL" clId="{E6DE5B5C-717A-4BEF-A740-BF6AC8AD2BA0}" dt="2022-09-20T07:54:30.417" v="51" actId="27636"/>
          <ac:spMkLst>
            <pc:docMk/>
            <pc:sldMk cId="4225663462" sldId="1741"/>
            <ac:spMk id="5" creationId="{8E272ED8-DFEC-3BE8-6531-9157B51A0446}"/>
          </ac:spMkLst>
        </pc:spChg>
      </pc:sldChg>
      <pc:sldChg chg="modSp add mod">
        <pc:chgData name="Jeanine Poggiolini" userId="7523c617-1aad-4ac1-8ad5-9ee44ccc6558" providerId="ADAL" clId="{E6DE5B5C-717A-4BEF-A740-BF6AC8AD2BA0}" dt="2022-09-20T07:55:10.463" v="75" actId="20577"/>
        <pc:sldMkLst>
          <pc:docMk/>
          <pc:sldMk cId="3658186137" sldId="1742"/>
        </pc:sldMkLst>
        <pc:spChg chg="mod">
          <ac:chgData name="Jeanine Poggiolini" userId="7523c617-1aad-4ac1-8ad5-9ee44ccc6558" providerId="ADAL" clId="{E6DE5B5C-717A-4BEF-A740-BF6AC8AD2BA0}" dt="2022-09-20T07:55:10.463" v="75" actId="20577"/>
          <ac:spMkLst>
            <pc:docMk/>
            <pc:sldMk cId="3658186137" sldId="1742"/>
            <ac:spMk id="5" creationId="{8E272ED8-DFEC-3BE8-6531-9157B51A0446}"/>
          </ac:spMkLst>
        </pc:spChg>
        <pc:spChg chg="mod">
          <ac:chgData name="Jeanine Poggiolini" userId="7523c617-1aad-4ac1-8ad5-9ee44ccc6558" providerId="ADAL" clId="{E6DE5B5C-717A-4BEF-A740-BF6AC8AD2BA0}" dt="2022-09-20T07:55:00.324" v="71" actId="27636"/>
          <ac:spMkLst>
            <pc:docMk/>
            <pc:sldMk cId="3658186137" sldId="1742"/>
            <ac:spMk id="20" creationId="{2E50E8BC-181B-45AC-839A-2169ADD772D9}"/>
          </ac:spMkLst>
        </pc:spChg>
      </pc:sldChg>
      <pc:sldChg chg="modSp add mod">
        <pc:chgData name="Jeanine Poggiolini" userId="7523c617-1aad-4ac1-8ad5-9ee44ccc6558" providerId="ADAL" clId="{E6DE5B5C-717A-4BEF-A740-BF6AC8AD2BA0}" dt="2022-09-20T07:55:54.573" v="87" actId="20577"/>
        <pc:sldMkLst>
          <pc:docMk/>
          <pc:sldMk cId="3991664577" sldId="1743"/>
        </pc:sldMkLst>
        <pc:spChg chg="mod">
          <ac:chgData name="Jeanine Poggiolini" userId="7523c617-1aad-4ac1-8ad5-9ee44ccc6558" providerId="ADAL" clId="{E6DE5B5C-717A-4BEF-A740-BF6AC8AD2BA0}" dt="2022-09-20T07:55:54.573" v="87" actId="20577"/>
          <ac:spMkLst>
            <pc:docMk/>
            <pc:sldMk cId="3991664577" sldId="1743"/>
            <ac:spMk id="5" creationId="{8E272ED8-DFEC-3BE8-6531-9157B51A0446}"/>
          </ac:spMkLst>
        </pc:spChg>
      </pc:sldChg>
      <pc:sldChg chg="modSp add mod">
        <pc:chgData name="Jeanine Poggiolini" userId="7523c617-1aad-4ac1-8ad5-9ee44ccc6558" providerId="ADAL" clId="{E6DE5B5C-717A-4BEF-A740-BF6AC8AD2BA0}" dt="2022-09-20T07:56:19.311" v="94" actId="27636"/>
        <pc:sldMkLst>
          <pc:docMk/>
          <pc:sldMk cId="601038802" sldId="1744"/>
        </pc:sldMkLst>
        <pc:spChg chg="mod">
          <ac:chgData name="Jeanine Poggiolini" userId="7523c617-1aad-4ac1-8ad5-9ee44ccc6558" providerId="ADAL" clId="{E6DE5B5C-717A-4BEF-A740-BF6AC8AD2BA0}" dt="2022-09-20T07:56:19.311" v="94" actId="27636"/>
          <ac:spMkLst>
            <pc:docMk/>
            <pc:sldMk cId="601038802" sldId="1744"/>
            <ac:spMk id="5" creationId="{8E272ED8-DFEC-3BE8-6531-9157B51A0446}"/>
          </ac:spMkLst>
        </pc:spChg>
      </pc:sldChg>
      <pc:sldChg chg="modSp add mod">
        <pc:chgData name="Jeanine Poggiolini" userId="7523c617-1aad-4ac1-8ad5-9ee44ccc6558" providerId="ADAL" clId="{E6DE5B5C-717A-4BEF-A740-BF6AC8AD2BA0}" dt="2022-09-20T07:56:29.970" v="100" actId="20577"/>
        <pc:sldMkLst>
          <pc:docMk/>
          <pc:sldMk cId="2218561708" sldId="1745"/>
        </pc:sldMkLst>
        <pc:spChg chg="mod">
          <ac:chgData name="Jeanine Poggiolini" userId="7523c617-1aad-4ac1-8ad5-9ee44ccc6558" providerId="ADAL" clId="{E6DE5B5C-717A-4BEF-A740-BF6AC8AD2BA0}" dt="2022-09-20T07:56:29.970" v="100" actId="20577"/>
          <ac:spMkLst>
            <pc:docMk/>
            <pc:sldMk cId="2218561708" sldId="1745"/>
            <ac:spMk id="5" creationId="{8E272ED8-DFEC-3BE8-6531-9157B51A0446}"/>
          </ac:spMkLst>
        </pc:spChg>
      </pc:sldChg>
      <pc:sldChg chg="modSp add mod">
        <pc:chgData name="Jeanine Poggiolini" userId="7523c617-1aad-4ac1-8ad5-9ee44ccc6558" providerId="ADAL" clId="{E6DE5B5C-717A-4BEF-A740-BF6AC8AD2BA0}" dt="2022-09-20T08:12:07.811" v="2401" actId="14100"/>
        <pc:sldMkLst>
          <pc:docMk/>
          <pc:sldMk cId="3709615492" sldId="1746"/>
        </pc:sldMkLst>
        <pc:spChg chg="mod">
          <ac:chgData name="Jeanine Poggiolini" userId="7523c617-1aad-4ac1-8ad5-9ee44ccc6558" providerId="ADAL" clId="{E6DE5B5C-717A-4BEF-A740-BF6AC8AD2BA0}" dt="2022-09-20T08:12:07.811" v="2401" actId="14100"/>
          <ac:spMkLst>
            <pc:docMk/>
            <pc:sldMk cId="3709615492" sldId="1746"/>
            <ac:spMk id="5" creationId="{8E272ED8-DFEC-3BE8-6531-9157B51A0446}"/>
          </ac:spMkLst>
        </pc:spChg>
      </pc:sldChg>
      <pc:sldChg chg="modSp add mod">
        <pc:chgData name="Jeanine Poggiolini" userId="7523c617-1aad-4ac1-8ad5-9ee44ccc6558" providerId="ADAL" clId="{E6DE5B5C-717A-4BEF-A740-BF6AC8AD2BA0}" dt="2022-09-20T08:04:49.511" v="1436" actId="20577"/>
        <pc:sldMkLst>
          <pc:docMk/>
          <pc:sldMk cId="2042803217" sldId="1747"/>
        </pc:sldMkLst>
        <pc:spChg chg="mod">
          <ac:chgData name="Jeanine Poggiolini" userId="7523c617-1aad-4ac1-8ad5-9ee44ccc6558" providerId="ADAL" clId="{E6DE5B5C-717A-4BEF-A740-BF6AC8AD2BA0}" dt="2022-09-20T08:04:49.511" v="1436" actId="20577"/>
          <ac:spMkLst>
            <pc:docMk/>
            <pc:sldMk cId="2042803217" sldId="1747"/>
            <ac:spMk id="5" creationId="{8E272ED8-DFEC-3BE8-6531-9157B51A0446}"/>
          </ac:spMkLst>
        </pc:spChg>
        <pc:spChg chg="mod">
          <ac:chgData name="Jeanine Poggiolini" userId="7523c617-1aad-4ac1-8ad5-9ee44ccc6558" providerId="ADAL" clId="{E6DE5B5C-717A-4BEF-A740-BF6AC8AD2BA0}" dt="2022-09-20T07:56:52.478" v="118" actId="20577"/>
          <ac:spMkLst>
            <pc:docMk/>
            <pc:sldMk cId="2042803217" sldId="1747"/>
            <ac:spMk id="20" creationId="{2E50E8BC-181B-45AC-839A-2169ADD772D9}"/>
          </ac:spMkLst>
        </pc:spChg>
      </pc:sldChg>
      <pc:sldChg chg="modSp add mod">
        <pc:chgData name="Jeanine Poggiolini" userId="7523c617-1aad-4ac1-8ad5-9ee44ccc6558" providerId="ADAL" clId="{E6DE5B5C-717A-4BEF-A740-BF6AC8AD2BA0}" dt="2022-09-20T08:00:59.313" v="720" actId="14100"/>
        <pc:sldMkLst>
          <pc:docMk/>
          <pc:sldMk cId="3549850538" sldId="1748"/>
        </pc:sldMkLst>
        <pc:spChg chg="mod">
          <ac:chgData name="Jeanine Poggiolini" userId="7523c617-1aad-4ac1-8ad5-9ee44ccc6558" providerId="ADAL" clId="{E6DE5B5C-717A-4BEF-A740-BF6AC8AD2BA0}" dt="2022-09-20T08:00:59.313" v="720" actId="14100"/>
          <ac:spMkLst>
            <pc:docMk/>
            <pc:sldMk cId="3549850538" sldId="1748"/>
            <ac:spMk id="5" creationId="{8E272ED8-DFEC-3BE8-6531-9157B51A0446}"/>
          </ac:spMkLst>
        </pc:spChg>
      </pc:sldChg>
      <pc:sldChg chg="add del">
        <pc:chgData name="Jeanine Poggiolini" userId="7523c617-1aad-4ac1-8ad5-9ee44ccc6558" providerId="ADAL" clId="{E6DE5B5C-717A-4BEF-A740-BF6AC8AD2BA0}" dt="2022-09-20T08:06:48.064" v="1440" actId="47"/>
        <pc:sldMkLst>
          <pc:docMk/>
          <pc:sldMk cId="426474632" sldId="1749"/>
        </pc:sldMkLst>
      </pc:sldChg>
      <pc:sldChg chg="add del">
        <pc:chgData name="Jeanine Poggiolini" userId="7523c617-1aad-4ac1-8ad5-9ee44ccc6558" providerId="ADAL" clId="{E6DE5B5C-717A-4BEF-A740-BF6AC8AD2BA0}" dt="2022-09-20T08:06:40.402" v="1438" actId="47"/>
        <pc:sldMkLst>
          <pc:docMk/>
          <pc:sldMk cId="665460207" sldId="1749"/>
        </pc:sldMkLst>
      </pc:sldChg>
      <pc:sldChg chg="modSp add mod">
        <pc:chgData name="Jeanine Poggiolini" userId="7523c617-1aad-4ac1-8ad5-9ee44ccc6558" providerId="ADAL" clId="{E6DE5B5C-717A-4BEF-A740-BF6AC8AD2BA0}" dt="2022-09-20T08:11:46.906" v="2360" actId="20577"/>
        <pc:sldMkLst>
          <pc:docMk/>
          <pc:sldMk cId="3925662824" sldId="1749"/>
        </pc:sldMkLst>
        <pc:spChg chg="mod">
          <ac:chgData name="Jeanine Poggiolini" userId="7523c617-1aad-4ac1-8ad5-9ee44ccc6558" providerId="ADAL" clId="{E6DE5B5C-717A-4BEF-A740-BF6AC8AD2BA0}" dt="2022-09-20T08:09:23.087" v="1919" actId="20577"/>
          <ac:spMkLst>
            <pc:docMk/>
            <pc:sldMk cId="3925662824" sldId="1749"/>
            <ac:spMk id="5" creationId="{8E272ED8-DFEC-3BE8-6531-9157B51A0446}"/>
          </ac:spMkLst>
        </pc:spChg>
        <pc:spChg chg="mod">
          <ac:chgData name="Jeanine Poggiolini" userId="7523c617-1aad-4ac1-8ad5-9ee44ccc6558" providerId="ADAL" clId="{E6DE5B5C-717A-4BEF-A740-BF6AC8AD2BA0}" dt="2022-09-20T08:11:46.906" v="2360" actId="20577"/>
          <ac:spMkLst>
            <pc:docMk/>
            <pc:sldMk cId="3925662824" sldId="1749"/>
            <ac:spMk id="20" creationId="{2E50E8BC-181B-45AC-839A-2169ADD772D9}"/>
          </ac:spMkLst>
        </pc:spChg>
      </pc:sldChg>
      <pc:sldChg chg="modSp add mod">
        <pc:chgData name="Jeanine Poggiolini" userId="7523c617-1aad-4ac1-8ad5-9ee44ccc6558" providerId="ADAL" clId="{E6DE5B5C-717A-4BEF-A740-BF6AC8AD2BA0}" dt="2022-09-20T08:11:57.506" v="2399" actId="20577"/>
        <pc:sldMkLst>
          <pc:docMk/>
          <pc:sldMk cId="2468913978" sldId="1750"/>
        </pc:sldMkLst>
        <pc:spChg chg="mod">
          <ac:chgData name="Jeanine Poggiolini" userId="7523c617-1aad-4ac1-8ad5-9ee44ccc6558" providerId="ADAL" clId="{E6DE5B5C-717A-4BEF-A740-BF6AC8AD2BA0}" dt="2022-09-20T08:11:18.169" v="2319" actId="14100"/>
          <ac:spMkLst>
            <pc:docMk/>
            <pc:sldMk cId="2468913978" sldId="1750"/>
            <ac:spMk id="5" creationId="{8E272ED8-DFEC-3BE8-6531-9157B51A0446}"/>
          </ac:spMkLst>
        </pc:spChg>
        <pc:spChg chg="mod">
          <ac:chgData name="Jeanine Poggiolini" userId="7523c617-1aad-4ac1-8ad5-9ee44ccc6558" providerId="ADAL" clId="{E6DE5B5C-717A-4BEF-A740-BF6AC8AD2BA0}" dt="2022-09-20T08:11:57.506" v="2399" actId="20577"/>
          <ac:spMkLst>
            <pc:docMk/>
            <pc:sldMk cId="2468913978" sldId="1750"/>
            <ac:spMk id="20" creationId="{2E50E8BC-181B-45AC-839A-2169ADD772D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1CC7858-EAFE-49CE-86FF-B0BBC229ACBB}" type="datetimeFigureOut">
              <a:rPr lang="en-ZA" smtClean="0"/>
              <a:pPr/>
              <a:t>2022/09/21</a:t>
            </a:fld>
            <a:endParaRPr lang="en-ZA"/>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7BEA0A4-BF1B-4304-BB16-748FEC2DDA86}" type="slidenum">
              <a:rPr lang="en-ZA" smtClean="0"/>
              <a:pPr/>
              <a:t>‹#›</a:t>
            </a:fld>
            <a:endParaRPr lang="en-ZA"/>
          </a:p>
        </p:txBody>
      </p:sp>
    </p:spTree>
    <p:extLst>
      <p:ext uri="{BB962C8B-B14F-4D97-AF65-F5344CB8AC3E}">
        <p14:creationId xmlns:p14="http://schemas.microsoft.com/office/powerpoint/2010/main" xmlns="" val="1581036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u="none" dirty="0"/>
          </a:p>
        </p:txBody>
      </p:sp>
      <p:sp>
        <p:nvSpPr>
          <p:cNvPr id="4" name="Slide Number Placeholder 3"/>
          <p:cNvSpPr>
            <a:spLocks noGrp="1"/>
          </p:cNvSpPr>
          <p:nvPr>
            <p:ph type="sldNum" sz="quarter" idx="5"/>
          </p:nvPr>
        </p:nvSpPr>
        <p:spPr/>
        <p:txBody>
          <a:bodyPr/>
          <a:lstStyle/>
          <a:p>
            <a:fld id="{87BEA0A4-BF1B-4304-BB16-748FEC2DDA86}" type="slidenum">
              <a:rPr lang="en-ZA" smtClean="0"/>
              <a:pPr/>
              <a:t>1</a:t>
            </a:fld>
            <a:endParaRPr lang="en-ZA"/>
          </a:p>
        </p:txBody>
      </p:sp>
    </p:spTree>
    <p:extLst>
      <p:ext uri="{BB962C8B-B14F-4D97-AF65-F5344CB8AC3E}">
        <p14:creationId xmlns:p14="http://schemas.microsoft.com/office/powerpoint/2010/main" xmlns="" val="2969686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87BEA0A4-BF1B-4304-BB16-748FEC2DDA86}" type="slidenum">
              <a:rPr lang="en-ZA" smtClean="0"/>
              <a:pPr/>
              <a:t>10</a:t>
            </a:fld>
            <a:endParaRPr lang="en-ZA"/>
          </a:p>
        </p:txBody>
      </p:sp>
    </p:spTree>
    <p:extLst>
      <p:ext uri="{BB962C8B-B14F-4D97-AF65-F5344CB8AC3E}">
        <p14:creationId xmlns:p14="http://schemas.microsoft.com/office/powerpoint/2010/main" xmlns="" val="2242140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87BEA0A4-BF1B-4304-BB16-748FEC2DDA86}" type="slidenum">
              <a:rPr lang="en-ZA" smtClean="0"/>
              <a:pPr/>
              <a:t>11</a:t>
            </a:fld>
            <a:endParaRPr lang="en-ZA"/>
          </a:p>
        </p:txBody>
      </p:sp>
    </p:spTree>
    <p:extLst>
      <p:ext uri="{BB962C8B-B14F-4D97-AF65-F5344CB8AC3E}">
        <p14:creationId xmlns:p14="http://schemas.microsoft.com/office/powerpoint/2010/main" xmlns="" val="19963289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87BEA0A4-BF1B-4304-BB16-748FEC2DDA86}" type="slidenum">
              <a:rPr lang="en-ZA" smtClean="0"/>
              <a:pPr/>
              <a:t>12</a:t>
            </a:fld>
            <a:endParaRPr lang="en-ZA"/>
          </a:p>
        </p:txBody>
      </p:sp>
    </p:spTree>
    <p:extLst>
      <p:ext uri="{BB962C8B-B14F-4D97-AF65-F5344CB8AC3E}">
        <p14:creationId xmlns:p14="http://schemas.microsoft.com/office/powerpoint/2010/main" xmlns="" val="29783872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87BEA0A4-BF1B-4304-BB16-748FEC2DDA86}" type="slidenum">
              <a:rPr lang="en-ZA" smtClean="0"/>
              <a:pPr/>
              <a:t>13</a:t>
            </a:fld>
            <a:endParaRPr lang="en-ZA"/>
          </a:p>
        </p:txBody>
      </p:sp>
    </p:spTree>
    <p:extLst>
      <p:ext uri="{BB962C8B-B14F-4D97-AF65-F5344CB8AC3E}">
        <p14:creationId xmlns:p14="http://schemas.microsoft.com/office/powerpoint/2010/main" xmlns="" val="4187992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87BEA0A4-BF1B-4304-BB16-748FEC2DDA86}" type="slidenum">
              <a:rPr lang="en-ZA" smtClean="0"/>
              <a:pPr/>
              <a:t>14</a:t>
            </a:fld>
            <a:endParaRPr lang="en-ZA"/>
          </a:p>
        </p:txBody>
      </p:sp>
    </p:spTree>
    <p:extLst>
      <p:ext uri="{BB962C8B-B14F-4D97-AF65-F5344CB8AC3E}">
        <p14:creationId xmlns:p14="http://schemas.microsoft.com/office/powerpoint/2010/main" xmlns="" val="3520411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87BEA0A4-BF1B-4304-BB16-748FEC2DDA86}" type="slidenum">
              <a:rPr lang="en-ZA" smtClean="0"/>
              <a:pPr/>
              <a:t>15</a:t>
            </a:fld>
            <a:endParaRPr lang="en-ZA"/>
          </a:p>
        </p:txBody>
      </p:sp>
    </p:spTree>
    <p:extLst>
      <p:ext uri="{BB962C8B-B14F-4D97-AF65-F5344CB8AC3E}">
        <p14:creationId xmlns:p14="http://schemas.microsoft.com/office/powerpoint/2010/main" xmlns="" val="22498367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u="none" dirty="0"/>
          </a:p>
        </p:txBody>
      </p:sp>
      <p:sp>
        <p:nvSpPr>
          <p:cNvPr id="4" name="Slide Number Placeholder 3"/>
          <p:cNvSpPr>
            <a:spLocks noGrp="1"/>
          </p:cNvSpPr>
          <p:nvPr>
            <p:ph type="sldNum" sz="quarter" idx="5"/>
          </p:nvPr>
        </p:nvSpPr>
        <p:spPr/>
        <p:txBody>
          <a:bodyPr/>
          <a:lstStyle/>
          <a:p>
            <a:fld id="{87BEA0A4-BF1B-4304-BB16-748FEC2DDA86}" type="slidenum">
              <a:rPr lang="en-ZA" smtClean="0"/>
              <a:pPr/>
              <a:t>16</a:t>
            </a:fld>
            <a:endParaRPr lang="en-ZA"/>
          </a:p>
        </p:txBody>
      </p:sp>
    </p:spTree>
    <p:extLst>
      <p:ext uri="{BB962C8B-B14F-4D97-AF65-F5344CB8AC3E}">
        <p14:creationId xmlns:p14="http://schemas.microsoft.com/office/powerpoint/2010/main" xmlns="" val="42549501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87BEA0A4-BF1B-4304-BB16-748FEC2DDA86}" type="slidenum">
              <a:rPr lang="en-ZA" smtClean="0"/>
              <a:pPr/>
              <a:t>17</a:t>
            </a:fld>
            <a:endParaRPr lang="en-ZA"/>
          </a:p>
        </p:txBody>
      </p:sp>
    </p:spTree>
    <p:extLst>
      <p:ext uri="{BB962C8B-B14F-4D97-AF65-F5344CB8AC3E}">
        <p14:creationId xmlns:p14="http://schemas.microsoft.com/office/powerpoint/2010/main" xmlns="" val="2776116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87BEA0A4-BF1B-4304-BB16-748FEC2DDA86}" type="slidenum">
              <a:rPr lang="en-ZA" smtClean="0"/>
              <a:pPr/>
              <a:t>2</a:t>
            </a:fld>
            <a:endParaRPr lang="en-ZA"/>
          </a:p>
        </p:txBody>
      </p:sp>
    </p:spTree>
    <p:extLst>
      <p:ext uri="{BB962C8B-B14F-4D97-AF65-F5344CB8AC3E}">
        <p14:creationId xmlns:p14="http://schemas.microsoft.com/office/powerpoint/2010/main" xmlns="" val="4240304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87BEA0A4-BF1B-4304-BB16-748FEC2DDA86}" type="slidenum">
              <a:rPr lang="en-ZA" smtClean="0"/>
              <a:pPr/>
              <a:t>3</a:t>
            </a:fld>
            <a:endParaRPr lang="en-ZA"/>
          </a:p>
        </p:txBody>
      </p:sp>
    </p:spTree>
    <p:extLst>
      <p:ext uri="{BB962C8B-B14F-4D97-AF65-F5344CB8AC3E}">
        <p14:creationId xmlns:p14="http://schemas.microsoft.com/office/powerpoint/2010/main" xmlns="" val="3338441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87BEA0A4-BF1B-4304-BB16-748FEC2DDA86}" type="slidenum">
              <a:rPr lang="en-ZA" smtClean="0"/>
              <a:pPr/>
              <a:t>4</a:t>
            </a:fld>
            <a:endParaRPr lang="en-ZA"/>
          </a:p>
        </p:txBody>
      </p:sp>
    </p:spTree>
    <p:extLst>
      <p:ext uri="{BB962C8B-B14F-4D97-AF65-F5344CB8AC3E}">
        <p14:creationId xmlns:p14="http://schemas.microsoft.com/office/powerpoint/2010/main" xmlns="" val="431720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In the absence of a Standard on social benefits, in 2014 the ASB wrote to a number of entities indicating that they would need to assess whether they have insurance, or insurance linked activities, and consider whether a private sector standard on insurance activities is appropriate. </a:t>
            </a:r>
          </a:p>
          <a:p>
            <a:endParaRPr lang="en-ZA" dirty="0"/>
          </a:p>
          <a:p>
            <a:r>
              <a:rPr lang="en-ZA" dirty="0"/>
              <a:t>At the time, there was a view that some entities, such as the UIF, Compensation Fund, RAF and NHBRC could be ‘social insurers’. </a:t>
            </a:r>
          </a:p>
          <a:p>
            <a:endParaRPr lang="en-ZA" dirty="0"/>
          </a:p>
          <a:p>
            <a:endParaRPr lang="en-ZA" dirty="0"/>
          </a:p>
        </p:txBody>
      </p:sp>
      <p:sp>
        <p:nvSpPr>
          <p:cNvPr id="4" name="Slide Number Placeholder 3"/>
          <p:cNvSpPr>
            <a:spLocks noGrp="1"/>
          </p:cNvSpPr>
          <p:nvPr>
            <p:ph type="sldNum" sz="quarter" idx="5"/>
          </p:nvPr>
        </p:nvSpPr>
        <p:spPr/>
        <p:txBody>
          <a:bodyPr/>
          <a:lstStyle/>
          <a:p>
            <a:fld id="{87BEA0A4-BF1B-4304-BB16-748FEC2DDA86}" type="slidenum">
              <a:rPr lang="en-ZA" smtClean="0"/>
              <a:pPr/>
              <a:t>5</a:t>
            </a:fld>
            <a:endParaRPr lang="en-ZA"/>
          </a:p>
        </p:txBody>
      </p:sp>
    </p:spTree>
    <p:extLst>
      <p:ext uri="{BB962C8B-B14F-4D97-AF65-F5344CB8AC3E}">
        <p14:creationId xmlns:p14="http://schemas.microsoft.com/office/powerpoint/2010/main" xmlns="" val="1599862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After 20 years of deliberating this complex matter, the IPSASB (explain) issued a Standard of social benefits. </a:t>
            </a:r>
          </a:p>
        </p:txBody>
      </p:sp>
      <p:sp>
        <p:nvSpPr>
          <p:cNvPr id="4" name="Slide Number Placeholder 3"/>
          <p:cNvSpPr>
            <a:spLocks noGrp="1"/>
          </p:cNvSpPr>
          <p:nvPr>
            <p:ph type="sldNum" sz="quarter" idx="5"/>
          </p:nvPr>
        </p:nvSpPr>
        <p:spPr/>
        <p:txBody>
          <a:bodyPr/>
          <a:lstStyle/>
          <a:p>
            <a:fld id="{87BEA0A4-BF1B-4304-BB16-748FEC2DDA86}" type="slidenum">
              <a:rPr lang="en-ZA" smtClean="0"/>
              <a:pPr/>
              <a:t>6</a:t>
            </a:fld>
            <a:endParaRPr lang="en-ZA"/>
          </a:p>
        </p:txBody>
      </p:sp>
    </p:spTree>
    <p:extLst>
      <p:ext uri="{BB962C8B-B14F-4D97-AF65-F5344CB8AC3E}">
        <p14:creationId xmlns:p14="http://schemas.microsoft.com/office/powerpoint/2010/main" xmlns="" val="3226366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87BEA0A4-BF1B-4304-BB16-748FEC2DDA86}" type="slidenum">
              <a:rPr lang="en-ZA" smtClean="0"/>
              <a:pPr/>
              <a:t>7</a:t>
            </a:fld>
            <a:endParaRPr lang="en-ZA"/>
          </a:p>
        </p:txBody>
      </p:sp>
    </p:spTree>
    <p:extLst>
      <p:ext uri="{BB962C8B-B14F-4D97-AF65-F5344CB8AC3E}">
        <p14:creationId xmlns:p14="http://schemas.microsoft.com/office/powerpoint/2010/main" xmlns="" val="3694589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87BEA0A4-BF1B-4304-BB16-748FEC2DDA86}" type="slidenum">
              <a:rPr lang="en-ZA" smtClean="0"/>
              <a:pPr/>
              <a:t>8</a:t>
            </a:fld>
            <a:endParaRPr lang="en-ZA"/>
          </a:p>
        </p:txBody>
      </p:sp>
    </p:spTree>
    <p:extLst>
      <p:ext uri="{BB962C8B-B14F-4D97-AF65-F5344CB8AC3E}">
        <p14:creationId xmlns:p14="http://schemas.microsoft.com/office/powerpoint/2010/main" xmlns="" val="3705223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87BEA0A4-BF1B-4304-BB16-748FEC2DDA86}" type="slidenum">
              <a:rPr lang="en-ZA" smtClean="0"/>
              <a:pPr/>
              <a:t>9</a:t>
            </a:fld>
            <a:endParaRPr lang="en-ZA"/>
          </a:p>
        </p:txBody>
      </p:sp>
    </p:spTree>
    <p:extLst>
      <p:ext uri="{BB962C8B-B14F-4D97-AF65-F5344CB8AC3E}">
        <p14:creationId xmlns:p14="http://schemas.microsoft.com/office/powerpoint/2010/main" xmlns="" val="4244288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C848511-9BE9-4320-ABA3-98C7D8A936C7}" type="datetimeFigureOut">
              <a:rPr lang="en-ZA" smtClean="0"/>
              <a:pPr/>
              <a:t>2022/09/21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783E3C5-DF38-4D28-9448-6CFD2C7B67B3}" type="slidenum">
              <a:rPr lang="en-ZA" smtClean="0"/>
              <a:pPr/>
              <a:t>‹#›</a:t>
            </a:fld>
            <a:endParaRPr lang="en-ZA"/>
          </a:p>
        </p:txBody>
      </p:sp>
    </p:spTree>
    <p:extLst>
      <p:ext uri="{BB962C8B-B14F-4D97-AF65-F5344CB8AC3E}">
        <p14:creationId xmlns:p14="http://schemas.microsoft.com/office/powerpoint/2010/main" xmlns="" val="2651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848511-9BE9-4320-ABA3-98C7D8A936C7}" type="datetimeFigureOut">
              <a:rPr lang="en-ZA" smtClean="0"/>
              <a:pPr/>
              <a:t>2022/09/21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783E3C5-DF38-4D28-9448-6CFD2C7B67B3}" type="slidenum">
              <a:rPr lang="en-ZA" smtClean="0"/>
              <a:pPr/>
              <a:t>‹#›</a:t>
            </a:fld>
            <a:endParaRPr lang="en-ZA"/>
          </a:p>
        </p:txBody>
      </p:sp>
    </p:spTree>
    <p:extLst>
      <p:ext uri="{BB962C8B-B14F-4D97-AF65-F5344CB8AC3E}">
        <p14:creationId xmlns:p14="http://schemas.microsoft.com/office/powerpoint/2010/main" xmlns="" val="2848543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848511-9BE9-4320-ABA3-98C7D8A936C7}" type="datetimeFigureOut">
              <a:rPr lang="en-ZA" smtClean="0"/>
              <a:pPr/>
              <a:t>2022/09/21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783E3C5-DF38-4D28-9448-6CFD2C7B67B3}" type="slidenum">
              <a:rPr lang="en-ZA" smtClean="0"/>
              <a:pPr/>
              <a:t>‹#›</a:t>
            </a:fld>
            <a:endParaRPr lang="en-ZA"/>
          </a:p>
        </p:txBody>
      </p:sp>
    </p:spTree>
    <p:extLst>
      <p:ext uri="{BB962C8B-B14F-4D97-AF65-F5344CB8AC3E}">
        <p14:creationId xmlns:p14="http://schemas.microsoft.com/office/powerpoint/2010/main" xmlns="" val="2313270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848511-9BE9-4320-ABA3-98C7D8A936C7}" type="datetimeFigureOut">
              <a:rPr lang="en-ZA" smtClean="0"/>
              <a:pPr/>
              <a:t>2022/09/21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783E3C5-DF38-4D28-9448-6CFD2C7B67B3}" type="slidenum">
              <a:rPr lang="en-ZA" smtClean="0"/>
              <a:pPr/>
              <a:t>‹#›</a:t>
            </a:fld>
            <a:endParaRPr lang="en-ZA"/>
          </a:p>
        </p:txBody>
      </p:sp>
    </p:spTree>
    <p:extLst>
      <p:ext uri="{BB962C8B-B14F-4D97-AF65-F5344CB8AC3E}">
        <p14:creationId xmlns:p14="http://schemas.microsoft.com/office/powerpoint/2010/main" xmlns="" val="1059277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C848511-9BE9-4320-ABA3-98C7D8A936C7}" type="datetimeFigureOut">
              <a:rPr lang="en-ZA" smtClean="0"/>
              <a:pPr/>
              <a:t>2022/09/21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783E3C5-DF38-4D28-9448-6CFD2C7B67B3}" type="slidenum">
              <a:rPr lang="en-ZA" smtClean="0"/>
              <a:pPr/>
              <a:t>‹#›</a:t>
            </a:fld>
            <a:endParaRPr lang="en-ZA"/>
          </a:p>
        </p:txBody>
      </p:sp>
    </p:spTree>
    <p:extLst>
      <p:ext uri="{BB962C8B-B14F-4D97-AF65-F5344CB8AC3E}">
        <p14:creationId xmlns:p14="http://schemas.microsoft.com/office/powerpoint/2010/main" xmlns="" val="3088852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848511-9BE9-4320-ABA3-98C7D8A936C7}" type="datetimeFigureOut">
              <a:rPr lang="en-ZA" smtClean="0"/>
              <a:pPr/>
              <a:t>2022/09/21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783E3C5-DF38-4D28-9448-6CFD2C7B67B3}" type="slidenum">
              <a:rPr lang="en-ZA" smtClean="0"/>
              <a:pPr/>
              <a:t>‹#›</a:t>
            </a:fld>
            <a:endParaRPr lang="en-ZA"/>
          </a:p>
        </p:txBody>
      </p:sp>
    </p:spTree>
    <p:extLst>
      <p:ext uri="{BB962C8B-B14F-4D97-AF65-F5344CB8AC3E}">
        <p14:creationId xmlns:p14="http://schemas.microsoft.com/office/powerpoint/2010/main" xmlns="" val="2389929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848511-9BE9-4320-ABA3-98C7D8A936C7}" type="datetimeFigureOut">
              <a:rPr lang="en-ZA" smtClean="0"/>
              <a:pPr/>
              <a:t>2022/09/21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3783E3C5-DF38-4D28-9448-6CFD2C7B67B3}" type="slidenum">
              <a:rPr lang="en-ZA" smtClean="0"/>
              <a:pPr/>
              <a:t>‹#›</a:t>
            </a:fld>
            <a:endParaRPr lang="en-ZA"/>
          </a:p>
        </p:txBody>
      </p:sp>
    </p:spTree>
    <p:extLst>
      <p:ext uri="{BB962C8B-B14F-4D97-AF65-F5344CB8AC3E}">
        <p14:creationId xmlns:p14="http://schemas.microsoft.com/office/powerpoint/2010/main" xmlns="" val="3283843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848511-9BE9-4320-ABA3-98C7D8A936C7}" type="datetimeFigureOut">
              <a:rPr lang="en-ZA" smtClean="0"/>
              <a:pPr/>
              <a:t>2022/09/21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3783E3C5-DF38-4D28-9448-6CFD2C7B67B3}" type="slidenum">
              <a:rPr lang="en-ZA" smtClean="0"/>
              <a:pPr/>
              <a:t>‹#›</a:t>
            </a:fld>
            <a:endParaRPr lang="en-ZA"/>
          </a:p>
        </p:txBody>
      </p:sp>
    </p:spTree>
    <p:extLst>
      <p:ext uri="{BB962C8B-B14F-4D97-AF65-F5344CB8AC3E}">
        <p14:creationId xmlns:p14="http://schemas.microsoft.com/office/powerpoint/2010/main" xmlns="" val="2393068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48511-9BE9-4320-ABA3-98C7D8A936C7}" type="datetimeFigureOut">
              <a:rPr lang="en-ZA" smtClean="0"/>
              <a:pPr/>
              <a:t>2022/09/21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3783E3C5-DF38-4D28-9448-6CFD2C7B67B3}" type="slidenum">
              <a:rPr lang="en-ZA" smtClean="0"/>
              <a:pPr/>
              <a:t>‹#›</a:t>
            </a:fld>
            <a:endParaRPr lang="en-ZA"/>
          </a:p>
        </p:txBody>
      </p:sp>
    </p:spTree>
    <p:extLst>
      <p:ext uri="{BB962C8B-B14F-4D97-AF65-F5344CB8AC3E}">
        <p14:creationId xmlns:p14="http://schemas.microsoft.com/office/powerpoint/2010/main" xmlns="" val="3009154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C848511-9BE9-4320-ABA3-98C7D8A936C7}" type="datetimeFigureOut">
              <a:rPr lang="en-ZA" smtClean="0"/>
              <a:pPr/>
              <a:t>2022/09/21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783E3C5-DF38-4D28-9448-6CFD2C7B67B3}" type="slidenum">
              <a:rPr lang="en-ZA" smtClean="0"/>
              <a:pPr/>
              <a:t>‹#›</a:t>
            </a:fld>
            <a:endParaRPr lang="en-ZA"/>
          </a:p>
        </p:txBody>
      </p:sp>
    </p:spTree>
    <p:extLst>
      <p:ext uri="{BB962C8B-B14F-4D97-AF65-F5344CB8AC3E}">
        <p14:creationId xmlns:p14="http://schemas.microsoft.com/office/powerpoint/2010/main" xmlns="" val="339614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C848511-9BE9-4320-ABA3-98C7D8A936C7}" type="datetimeFigureOut">
              <a:rPr lang="en-ZA" smtClean="0"/>
              <a:pPr/>
              <a:t>2022/09/21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783E3C5-DF38-4D28-9448-6CFD2C7B67B3}" type="slidenum">
              <a:rPr lang="en-ZA" smtClean="0"/>
              <a:pPr/>
              <a:t>‹#›</a:t>
            </a:fld>
            <a:endParaRPr lang="en-ZA"/>
          </a:p>
        </p:txBody>
      </p:sp>
    </p:spTree>
    <p:extLst>
      <p:ext uri="{BB962C8B-B14F-4D97-AF65-F5344CB8AC3E}">
        <p14:creationId xmlns:p14="http://schemas.microsoft.com/office/powerpoint/2010/main" xmlns="" val="2071251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848511-9BE9-4320-ABA3-98C7D8A936C7}" type="datetimeFigureOut">
              <a:rPr lang="en-ZA" smtClean="0"/>
              <a:pPr/>
              <a:t>2022/09/21</a:t>
            </a:fld>
            <a:endParaRPr lang="en-Z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83E3C5-DF38-4D28-9448-6CFD2C7B67B3}" type="slidenum">
              <a:rPr lang="en-ZA" smtClean="0"/>
              <a:pPr/>
              <a:t>‹#›</a:t>
            </a:fld>
            <a:endParaRPr lang="en-ZA"/>
          </a:p>
        </p:txBody>
      </p:sp>
    </p:spTree>
    <p:extLst>
      <p:ext uri="{BB962C8B-B14F-4D97-AF65-F5344CB8AC3E}">
        <p14:creationId xmlns:p14="http://schemas.microsoft.com/office/powerpoint/2010/main" xmlns="" val="38727996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hyperlink" Target="http://www.asb.co.za/" TargetMode="External"/><Relationship Id="rId4" Type="http://schemas.openxmlformats.org/officeDocument/2006/relationships/hyperlink" Target="mailto:info@asb.co.z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close up of a logo&#10;&#10;Description generated with very high confidence">
            <a:extLst>
              <a:ext uri="{FF2B5EF4-FFF2-40B4-BE49-F238E27FC236}">
                <a16:creationId xmlns:a16="http://schemas.microsoft.com/office/drawing/2014/main" xmlns="" id="{43BE37BB-0C9B-4DDF-948A-70A5FEA9890F}"/>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532275" y="5374518"/>
            <a:ext cx="2055173" cy="1391656"/>
          </a:xfrm>
          <a:prstGeom prst="rect">
            <a:avLst/>
          </a:prstGeom>
        </p:spPr>
      </p:pic>
      <p:sp>
        <p:nvSpPr>
          <p:cNvPr id="3" name="Rectangle 2">
            <a:extLst>
              <a:ext uri="{FF2B5EF4-FFF2-40B4-BE49-F238E27FC236}">
                <a16:creationId xmlns:a16="http://schemas.microsoft.com/office/drawing/2014/main" xmlns="" id="{6BBFBEC8-F04E-40DE-94AC-7C228F84235D}"/>
              </a:ext>
            </a:extLst>
          </p:cNvPr>
          <p:cNvSpPr/>
          <p:nvPr/>
        </p:nvSpPr>
        <p:spPr>
          <a:xfrm>
            <a:off x="1" y="6286749"/>
            <a:ext cx="5402072" cy="571251"/>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8" name="Rectangle 7">
            <a:extLst>
              <a:ext uri="{FF2B5EF4-FFF2-40B4-BE49-F238E27FC236}">
                <a16:creationId xmlns:a16="http://schemas.microsoft.com/office/drawing/2014/main" xmlns="" id="{B2787CDF-4DBD-47B7-A5F7-D0F54ABEF566}"/>
              </a:ext>
            </a:extLst>
          </p:cNvPr>
          <p:cNvSpPr/>
          <p:nvPr/>
        </p:nvSpPr>
        <p:spPr>
          <a:xfrm>
            <a:off x="7717650" y="6283070"/>
            <a:ext cx="1426350" cy="571251"/>
          </a:xfrm>
          <a:prstGeom prst="rect">
            <a:avLst/>
          </a:prstGeom>
          <a:solidFill>
            <a:srgbClr val="209889"/>
          </a:solidFill>
          <a:ln>
            <a:solidFill>
              <a:srgbClr val="209889"/>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ZA"/>
          </a:p>
        </p:txBody>
      </p:sp>
      <p:sp>
        <p:nvSpPr>
          <p:cNvPr id="11" name="Rectangle 10">
            <a:extLst>
              <a:ext uri="{FF2B5EF4-FFF2-40B4-BE49-F238E27FC236}">
                <a16:creationId xmlns:a16="http://schemas.microsoft.com/office/drawing/2014/main" xmlns="" id="{806FA406-6AA8-4AB4-BACE-6D4FB3E8E9ED}"/>
              </a:ext>
            </a:extLst>
          </p:cNvPr>
          <p:cNvSpPr/>
          <p:nvPr/>
        </p:nvSpPr>
        <p:spPr>
          <a:xfrm>
            <a:off x="273085" y="6468871"/>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Rectangle 11">
            <a:extLst>
              <a:ext uri="{FF2B5EF4-FFF2-40B4-BE49-F238E27FC236}">
                <a16:creationId xmlns:a16="http://schemas.microsoft.com/office/drawing/2014/main" xmlns="" id="{34D99048-EAE7-477C-BDF5-80C696CDB686}"/>
              </a:ext>
            </a:extLst>
          </p:cNvPr>
          <p:cNvSpPr/>
          <p:nvPr/>
        </p:nvSpPr>
        <p:spPr>
          <a:xfrm>
            <a:off x="847299" y="6468871"/>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Rectangle 12">
            <a:extLst>
              <a:ext uri="{FF2B5EF4-FFF2-40B4-BE49-F238E27FC236}">
                <a16:creationId xmlns:a16="http://schemas.microsoft.com/office/drawing/2014/main" xmlns="" id="{8468C480-5EA3-4289-9B1D-CC9D02D47512}"/>
              </a:ext>
            </a:extLst>
          </p:cNvPr>
          <p:cNvSpPr/>
          <p:nvPr/>
        </p:nvSpPr>
        <p:spPr>
          <a:xfrm>
            <a:off x="1408159" y="6465193"/>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Rectangle 13">
            <a:extLst>
              <a:ext uri="{FF2B5EF4-FFF2-40B4-BE49-F238E27FC236}">
                <a16:creationId xmlns:a16="http://schemas.microsoft.com/office/drawing/2014/main" xmlns="" id="{D8043B89-96ED-4760-9F0D-44BDDE253D1B}"/>
              </a:ext>
            </a:extLst>
          </p:cNvPr>
          <p:cNvSpPr/>
          <p:nvPr/>
        </p:nvSpPr>
        <p:spPr>
          <a:xfrm>
            <a:off x="1969019" y="6465193"/>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5" name="Rectangle 14">
            <a:extLst>
              <a:ext uri="{FF2B5EF4-FFF2-40B4-BE49-F238E27FC236}">
                <a16:creationId xmlns:a16="http://schemas.microsoft.com/office/drawing/2014/main" xmlns="" id="{7905616E-45BD-4737-80F4-7614A0D97F50}"/>
              </a:ext>
            </a:extLst>
          </p:cNvPr>
          <p:cNvSpPr/>
          <p:nvPr/>
        </p:nvSpPr>
        <p:spPr>
          <a:xfrm>
            <a:off x="2526101" y="6465193"/>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6" name="Rectangle 15">
            <a:extLst>
              <a:ext uri="{FF2B5EF4-FFF2-40B4-BE49-F238E27FC236}">
                <a16:creationId xmlns:a16="http://schemas.microsoft.com/office/drawing/2014/main" xmlns="" id="{37D405AF-BAD6-4191-8D9C-01484F1C81B1}"/>
              </a:ext>
            </a:extLst>
          </p:cNvPr>
          <p:cNvSpPr/>
          <p:nvPr/>
        </p:nvSpPr>
        <p:spPr>
          <a:xfrm>
            <a:off x="3091505" y="6465193"/>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7" name="Rectangle 16">
            <a:extLst>
              <a:ext uri="{FF2B5EF4-FFF2-40B4-BE49-F238E27FC236}">
                <a16:creationId xmlns:a16="http://schemas.microsoft.com/office/drawing/2014/main" xmlns="" id="{40A1FE91-99E8-410F-9A70-56D1236D4E3E}"/>
              </a:ext>
            </a:extLst>
          </p:cNvPr>
          <p:cNvSpPr/>
          <p:nvPr/>
        </p:nvSpPr>
        <p:spPr>
          <a:xfrm>
            <a:off x="4754864" y="6465193"/>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9" name="Rectangle 18">
            <a:extLst>
              <a:ext uri="{FF2B5EF4-FFF2-40B4-BE49-F238E27FC236}">
                <a16:creationId xmlns:a16="http://schemas.microsoft.com/office/drawing/2014/main" xmlns="" id="{D0B3FD45-48AE-4F56-A7E1-667811EB1D2B}"/>
              </a:ext>
            </a:extLst>
          </p:cNvPr>
          <p:cNvSpPr/>
          <p:nvPr/>
        </p:nvSpPr>
        <p:spPr>
          <a:xfrm>
            <a:off x="4177268" y="6465193"/>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0" name="Rectangle 19">
            <a:extLst>
              <a:ext uri="{FF2B5EF4-FFF2-40B4-BE49-F238E27FC236}">
                <a16:creationId xmlns:a16="http://schemas.microsoft.com/office/drawing/2014/main" xmlns="" id="{3D6B6FBA-EE82-4DE6-901B-E1CA1383AD42}"/>
              </a:ext>
            </a:extLst>
          </p:cNvPr>
          <p:cNvSpPr/>
          <p:nvPr/>
        </p:nvSpPr>
        <p:spPr>
          <a:xfrm>
            <a:off x="3639618" y="6465193"/>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8" name="Rectangle 17">
            <a:extLst>
              <a:ext uri="{FF2B5EF4-FFF2-40B4-BE49-F238E27FC236}">
                <a16:creationId xmlns:a16="http://schemas.microsoft.com/office/drawing/2014/main" xmlns="" id="{E027BF41-1459-4B05-9B1F-8F727B44368B}"/>
              </a:ext>
            </a:extLst>
          </p:cNvPr>
          <p:cNvSpPr/>
          <p:nvPr/>
        </p:nvSpPr>
        <p:spPr>
          <a:xfrm>
            <a:off x="7988588" y="6465193"/>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1" name="Rectangle 20">
            <a:extLst>
              <a:ext uri="{FF2B5EF4-FFF2-40B4-BE49-F238E27FC236}">
                <a16:creationId xmlns:a16="http://schemas.microsoft.com/office/drawing/2014/main" xmlns="" id="{18CC56C9-DA26-490D-A23B-FB9B07213B76}"/>
              </a:ext>
            </a:extLst>
          </p:cNvPr>
          <p:cNvSpPr/>
          <p:nvPr/>
        </p:nvSpPr>
        <p:spPr>
          <a:xfrm>
            <a:off x="8579797" y="6465193"/>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2" name="Rectangle 7">
            <a:extLst>
              <a:ext uri="{FF2B5EF4-FFF2-40B4-BE49-F238E27FC236}">
                <a16:creationId xmlns:a16="http://schemas.microsoft.com/office/drawing/2014/main" xmlns="" id="{B857F405-83E0-442D-8D3B-F44B8F9385DE}"/>
              </a:ext>
            </a:extLst>
          </p:cNvPr>
          <p:cNvSpPr>
            <a:spLocks noGrp="1" noChangeArrowheads="1"/>
          </p:cNvSpPr>
          <p:nvPr>
            <p:ph type="subTitle" idx="1"/>
          </p:nvPr>
        </p:nvSpPr>
        <p:spPr>
          <a:xfrm>
            <a:off x="978782" y="2394284"/>
            <a:ext cx="7552164" cy="1787672"/>
          </a:xfrm>
        </p:spPr>
        <p:txBody>
          <a:bodyPr>
            <a:normAutofit/>
          </a:bodyPr>
          <a:lstStyle/>
          <a:p>
            <a:pPr eaLnBrk="1" hangingPunct="1">
              <a:lnSpc>
                <a:spcPct val="114000"/>
              </a:lnSpc>
              <a:spcBef>
                <a:spcPts val="600"/>
              </a:spcBef>
            </a:pPr>
            <a:r>
              <a:rPr lang="en-ZA" sz="4800" b="1" dirty="0">
                <a:latin typeface="Arial" panose="020B0604020202020204" pitchFamily="34" charset="0"/>
                <a:cs typeface="Arial" panose="020B0604020202020204" pitchFamily="34" charset="0"/>
              </a:rPr>
              <a:t>RAF matter</a:t>
            </a:r>
            <a:endParaRPr lang="en-US" altLang="en-US"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696301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6" name="Rectangle 5">
            <a:extLst>
              <a:ext uri="{FF2B5EF4-FFF2-40B4-BE49-F238E27FC236}">
                <a16:creationId xmlns:a16="http://schemas.microsoft.com/office/drawing/2014/main" xmlns=""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7" name="Rectangle 6">
            <a:extLst>
              <a:ext uri="{FF2B5EF4-FFF2-40B4-BE49-F238E27FC236}">
                <a16:creationId xmlns:a16="http://schemas.microsoft.com/office/drawing/2014/main" xmlns=""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8" name="Rectangle 7">
            <a:extLst>
              <a:ext uri="{FF2B5EF4-FFF2-40B4-BE49-F238E27FC236}">
                <a16:creationId xmlns:a16="http://schemas.microsoft.com/office/drawing/2014/main" xmlns=""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9" name="Rectangle 8">
            <a:extLst>
              <a:ext uri="{FF2B5EF4-FFF2-40B4-BE49-F238E27FC236}">
                <a16:creationId xmlns:a16="http://schemas.microsoft.com/office/drawing/2014/main" xmlns=""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0" name="Rectangle 9">
            <a:extLst>
              <a:ext uri="{FF2B5EF4-FFF2-40B4-BE49-F238E27FC236}">
                <a16:creationId xmlns:a16="http://schemas.microsoft.com/office/drawing/2014/main" xmlns=""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1" name="Rectangle 10">
            <a:extLst>
              <a:ext uri="{FF2B5EF4-FFF2-40B4-BE49-F238E27FC236}">
                <a16:creationId xmlns:a16="http://schemas.microsoft.com/office/drawing/2014/main" xmlns=""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2" name="Rectangle 11">
            <a:extLst>
              <a:ext uri="{FF2B5EF4-FFF2-40B4-BE49-F238E27FC236}">
                <a16:creationId xmlns:a16="http://schemas.microsoft.com/office/drawing/2014/main" xmlns=""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4" name="Rectangle 13">
            <a:extLst>
              <a:ext uri="{FF2B5EF4-FFF2-40B4-BE49-F238E27FC236}">
                <a16:creationId xmlns:a16="http://schemas.microsoft.com/office/drawing/2014/main" xmlns=""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5" name="Rectangle 14">
            <a:extLst>
              <a:ext uri="{FF2B5EF4-FFF2-40B4-BE49-F238E27FC236}">
                <a16:creationId xmlns:a16="http://schemas.microsoft.com/office/drawing/2014/main" xmlns=""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6" name="Rectangle 15">
            <a:extLst>
              <a:ext uri="{FF2B5EF4-FFF2-40B4-BE49-F238E27FC236}">
                <a16:creationId xmlns:a16="http://schemas.microsoft.com/office/drawing/2014/main" xmlns=""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7" name="Rectangle 16">
            <a:extLst>
              <a:ext uri="{FF2B5EF4-FFF2-40B4-BE49-F238E27FC236}">
                <a16:creationId xmlns:a16="http://schemas.microsoft.com/office/drawing/2014/main" xmlns=""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1" name="Rectangle 20">
            <a:extLst>
              <a:ext uri="{FF2B5EF4-FFF2-40B4-BE49-F238E27FC236}">
                <a16:creationId xmlns:a16="http://schemas.microsoft.com/office/drawing/2014/main" xmlns=""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3" name="Rectangle 22">
            <a:extLst>
              <a:ext uri="{FF2B5EF4-FFF2-40B4-BE49-F238E27FC236}">
                <a16:creationId xmlns:a16="http://schemas.microsoft.com/office/drawing/2014/main" xmlns=""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4" name="Rectangle 23">
            <a:extLst>
              <a:ext uri="{FF2B5EF4-FFF2-40B4-BE49-F238E27FC236}">
                <a16:creationId xmlns:a16="http://schemas.microsoft.com/office/drawing/2014/main" xmlns=""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pic>
        <p:nvPicPr>
          <p:cNvPr id="50" name="Picture 49" descr="A close up of a logo&#10;&#10;Description generated with very high confidence">
            <a:extLst>
              <a:ext uri="{FF2B5EF4-FFF2-40B4-BE49-F238E27FC236}">
                <a16:creationId xmlns:a16="http://schemas.microsoft.com/office/drawing/2014/main" xmlns="" id="{04510C8C-C25C-4654-A9CF-689E7251F82B}"/>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xmlns=""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0" name="Title 1">
            <a:extLst>
              <a:ext uri="{FF2B5EF4-FFF2-40B4-BE49-F238E27FC236}">
                <a16:creationId xmlns:a16="http://schemas.microsoft.com/office/drawing/2014/main" xmlns="" id="{2E50E8BC-181B-45AC-839A-2169ADD772D9}"/>
              </a:ext>
            </a:extLst>
          </p:cNvPr>
          <p:cNvSpPr>
            <a:spLocks noGrp="1"/>
          </p:cNvSpPr>
          <p:nvPr>
            <p:ph type="title"/>
          </p:nvPr>
        </p:nvSpPr>
        <p:spPr>
          <a:xfrm>
            <a:off x="1576251" y="597205"/>
            <a:ext cx="7110550" cy="907756"/>
          </a:xfrm>
        </p:spPr>
        <p:txBody>
          <a:bodyPr>
            <a:normAutofit fontScale="90000"/>
          </a:bodyPr>
          <a:lstStyle/>
          <a:p>
            <a:pPr algn="ctr"/>
            <a:r>
              <a:rPr lang="en-ZA" sz="4400" b="1" dirty="0">
                <a:latin typeface="Arial" panose="020B0604020202020204" pitchFamily="34" charset="0"/>
                <a:cs typeface="Arial" panose="020B0604020202020204" pitchFamily="34" charset="0"/>
              </a:rPr>
              <a:t>Changing accounting policies</a:t>
            </a:r>
            <a:endParaRPr lang="en-ZA" b="1" dirty="0">
              <a:latin typeface="Arial" panose="020B0604020202020204" pitchFamily="34" charset="0"/>
              <a:cs typeface="Arial" panose="020B0604020202020204" pitchFamily="34" charset="0"/>
            </a:endParaRPr>
          </a:p>
        </p:txBody>
      </p:sp>
      <p:sp>
        <p:nvSpPr>
          <p:cNvPr id="5" name="Content Placeholder 4">
            <a:extLst>
              <a:ext uri="{FF2B5EF4-FFF2-40B4-BE49-F238E27FC236}">
                <a16:creationId xmlns:a16="http://schemas.microsoft.com/office/drawing/2014/main" xmlns="" id="{8E272ED8-DFEC-3BE8-6531-9157B51A0446}"/>
              </a:ext>
            </a:extLst>
          </p:cNvPr>
          <p:cNvSpPr>
            <a:spLocks noGrp="1"/>
          </p:cNvSpPr>
          <p:nvPr>
            <p:ph idx="1"/>
          </p:nvPr>
        </p:nvSpPr>
        <p:spPr>
          <a:xfrm>
            <a:off x="628650" y="1795605"/>
            <a:ext cx="7886700" cy="4859337"/>
          </a:xfrm>
        </p:spPr>
        <p:txBody>
          <a:bodyPr>
            <a:normAutofit/>
          </a:bodyPr>
          <a:lstStyle/>
          <a:p>
            <a:pPr marL="457200" indent="-457200" algn="l">
              <a:buFont typeface="Arial" panose="020B0604020202020204" pitchFamily="34" charset="0"/>
              <a:buChar char="•"/>
            </a:pPr>
            <a:r>
              <a:rPr lang="en-ZA" sz="2800" dirty="0">
                <a:latin typeface="Arial" panose="020B0604020202020204" pitchFamily="34" charset="0"/>
                <a:cs typeface="Arial" panose="020B0604020202020204" pitchFamily="34" charset="0"/>
              </a:rPr>
              <a:t>Users are the external users of the financial statements, are represent resource providers (e.g. funders, taxpayers, creditors,…) and service recipients  (i.e. those who benefit from the RAF’s service). </a:t>
            </a:r>
          </a:p>
          <a:p>
            <a:pPr marL="457200" indent="-457200" algn="l">
              <a:buFont typeface="Arial" panose="020B0604020202020204" pitchFamily="34" charset="0"/>
              <a:buChar char="•"/>
            </a:pPr>
            <a:r>
              <a:rPr lang="en-ZA" sz="2800" dirty="0">
                <a:latin typeface="Arial" panose="020B0604020202020204" pitchFamily="34" charset="0"/>
                <a:cs typeface="Arial" panose="020B0604020202020204" pitchFamily="34" charset="0"/>
              </a:rPr>
              <a:t>Reliability of information is assessed based on a number of factors related to information, past and present, and other assumptions, and whether this would result in a fair presentation in the financial statements. </a:t>
            </a:r>
          </a:p>
          <a:p>
            <a:pPr marL="457200" indent="-457200" algn="l">
              <a:buFont typeface="Arial" panose="020B0604020202020204" pitchFamily="34" charset="0"/>
              <a:buChar char="•"/>
            </a:pPr>
            <a:endParaRPr lang="en-Z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601038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6" name="Rectangle 5">
            <a:extLst>
              <a:ext uri="{FF2B5EF4-FFF2-40B4-BE49-F238E27FC236}">
                <a16:creationId xmlns:a16="http://schemas.microsoft.com/office/drawing/2014/main" xmlns=""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7" name="Rectangle 6">
            <a:extLst>
              <a:ext uri="{FF2B5EF4-FFF2-40B4-BE49-F238E27FC236}">
                <a16:creationId xmlns:a16="http://schemas.microsoft.com/office/drawing/2014/main" xmlns=""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8" name="Rectangle 7">
            <a:extLst>
              <a:ext uri="{FF2B5EF4-FFF2-40B4-BE49-F238E27FC236}">
                <a16:creationId xmlns:a16="http://schemas.microsoft.com/office/drawing/2014/main" xmlns=""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9" name="Rectangle 8">
            <a:extLst>
              <a:ext uri="{FF2B5EF4-FFF2-40B4-BE49-F238E27FC236}">
                <a16:creationId xmlns:a16="http://schemas.microsoft.com/office/drawing/2014/main" xmlns=""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0" name="Rectangle 9">
            <a:extLst>
              <a:ext uri="{FF2B5EF4-FFF2-40B4-BE49-F238E27FC236}">
                <a16:creationId xmlns:a16="http://schemas.microsoft.com/office/drawing/2014/main" xmlns=""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1" name="Rectangle 10">
            <a:extLst>
              <a:ext uri="{FF2B5EF4-FFF2-40B4-BE49-F238E27FC236}">
                <a16:creationId xmlns:a16="http://schemas.microsoft.com/office/drawing/2014/main" xmlns=""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2" name="Rectangle 11">
            <a:extLst>
              <a:ext uri="{FF2B5EF4-FFF2-40B4-BE49-F238E27FC236}">
                <a16:creationId xmlns:a16="http://schemas.microsoft.com/office/drawing/2014/main" xmlns=""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4" name="Rectangle 13">
            <a:extLst>
              <a:ext uri="{FF2B5EF4-FFF2-40B4-BE49-F238E27FC236}">
                <a16:creationId xmlns:a16="http://schemas.microsoft.com/office/drawing/2014/main" xmlns=""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5" name="Rectangle 14">
            <a:extLst>
              <a:ext uri="{FF2B5EF4-FFF2-40B4-BE49-F238E27FC236}">
                <a16:creationId xmlns:a16="http://schemas.microsoft.com/office/drawing/2014/main" xmlns=""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6" name="Rectangle 15">
            <a:extLst>
              <a:ext uri="{FF2B5EF4-FFF2-40B4-BE49-F238E27FC236}">
                <a16:creationId xmlns:a16="http://schemas.microsoft.com/office/drawing/2014/main" xmlns=""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7" name="Rectangle 16">
            <a:extLst>
              <a:ext uri="{FF2B5EF4-FFF2-40B4-BE49-F238E27FC236}">
                <a16:creationId xmlns:a16="http://schemas.microsoft.com/office/drawing/2014/main" xmlns=""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1" name="Rectangle 20">
            <a:extLst>
              <a:ext uri="{FF2B5EF4-FFF2-40B4-BE49-F238E27FC236}">
                <a16:creationId xmlns:a16="http://schemas.microsoft.com/office/drawing/2014/main" xmlns=""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3" name="Rectangle 22">
            <a:extLst>
              <a:ext uri="{FF2B5EF4-FFF2-40B4-BE49-F238E27FC236}">
                <a16:creationId xmlns:a16="http://schemas.microsoft.com/office/drawing/2014/main" xmlns=""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4" name="Rectangle 23">
            <a:extLst>
              <a:ext uri="{FF2B5EF4-FFF2-40B4-BE49-F238E27FC236}">
                <a16:creationId xmlns:a16="http://schemas.microsoft.com/office/drawing/2014/main" xmlns=""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pic>
        <p:nvPicPr>
          <p:cNvPr id="50" name="Picture 49" descr="A close up of a logo&#10;&#10;Description generated with very high confidence">
            <a:extLst>
              <a:ext uri="{FF2B5EF4-FFF2-40B4-BE49-F238E27FC236}">
                <a16:creationId xmlns:a16="http://schemas.microsoft.com/office/drawing/2014/main" xmlns="" id="{04510C8C-C25C-4654-A9CF-689E7251F82B}"/>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xmlns=""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0" name="Title 1">
            <a:extLst>
              <a:ext uri="{FF2B5EF4-FFF2-40B4-BE49-F238E27FC236}">
                <a16:creationId xmlns:a16="http://schemas.microsoft.com/office/drawing/2014/main" xmlns="" id="{2E50E8BC-181B-45AC-839A-2169ADD772D9}"/>
              </a:ext>
            </a:extLst>
          </p:cNvPr>
          <p:cNvSpPr>
            <a:spLocks noGrp="1"/>
          </p:cNvSpPr>
          <p:nvPr>
            <p:ph type="title"/>
          </p:nvPr>
        </p:nvSpPr>
        <p:spPr>
          <a:xfrm>
            <a:off x="1576251" y="597205"/>
            <a:ext cx="7110550" cy="907756"/>
          </a:xfrm>
        </p:spPr>
        <p:txBody>
          <a:bodyPr>
            <a:normAutofit fontScale="90000"/>
          </a:bodyPr>
          <a:lstStyle/>
          <a:p>
            <a:pPr algn="ctr"/>
            <a:r>
              <a:rPr lang="en-ZA" sz="4400" b="1" dirty="0">
                <a:latin typeface="Arial" panose="020B0604020202020204" pitchFamily="34" charset="0"/>
                <a:cs typeface="Arial" panose="020B0604020202020204" pitchFamily="34" charset="0"/>
              </a:rPr>
              <a:t>Changing accounting policies</a:t>
            </a:r>
            <a:endParaRPr lang="en-ZA" b="1" dirty="0">
              <a:latin typeface="Arial" panose="020B0604020202020204" pitchFamily="34" charset="0"/>
              <a:cs typeface="Arial" panose="020B0604020202020204" pitchFamily="34" charset="0"/>
            </a:endParaRPr>
          </a:p>
        </p:txBody>
      </p:sp>
      <p:sp>
        <p:nvSpPr>
          <p:cNvPr id="5" name="Content Placeholder 4">
            <a:extLst>
              <a:ext uri="{FF2B5EF4-FFF2-40B4-BE49-F238E27FC236}">
                <a16:creationId xmlns:a16="http://schemas.microsoft.com/office/drawing/2014/main" xmlns="" id="{8E272ED8-DFEC-3BE8-6531-9157B51A0446}"/>
              </a:ext>
            </a:extLst>
          </p:cNvPr>
          <p:cNvSpPr>
            <a:spLocks noGrp="1"/>
          </p:cNvSpPr>
          <p:nvPr>
            <p:ph idx="1"/>
          </p:nvPr>
        </p:nvSpPr>
        <p:spPr>
          <a:xfrm>
            <a:off x="628650" y="1795605"/>
            <a:ext cx="7886700" cy="4859337"/>
          </a:xfrm>
        </p:spPr>
        <p:txBody>
          <a:bodyPr>
            <a:normAutofit/>
          </a:bodyPr>
          <a:lstStyle/>
          <a:p>
            <a:pPr marL="457200" indent="-457200" algn="l">
              <a:buFont typeface="Arial" panose="020B0604020202020204" pitchFamily="34" charset="0"/>
              <a:buChar char="•"/>
            </a:pPr>
            <a:r>
              <a:rPr lang="en-ZA" sz="2800" dirty="0">
                <a:latin typeface="Arial" panose="020B0604020202020204" pitchFamily="34" charset="0"/>
                <a:cs typeface="Arial" panose="020B0604020202020204" pitchFamily="34" charset="0"/>
              </a:rPr>
              <a:t>More relevant information should be assessed in the context of who will potentially use the RAF’s financial statements. </a:t>
            </a:r>
          </a:p>
          <a:p>
            <a:pPr marL="457200" indent="-457200" algn="l">
              <a:buFont typeface="Arial" panose="020B0604020202020204" pitchFamily="34" charset="0"/>
              <a:buChar char="•"/>
            </a:pPr>
            <a:endParaRPr lang="en-Z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218561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6" name="Rectangle 5">
            <a:extLst>
              <a:ext uri="{FF2B5EF4-FFF2-40B4-BE49-F238E27FC236}">
                <a16:creationId xmlns:a16="http://schemas.microsoft.com/office/drawing/2014/main" xmlns=""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7" name="Rectangle 6">
            <a:extLst>
              <a:ext uri="{FF2B5EF4-FFF2-40B4-BE49-F238E27FC236}">
                <a16:creationId xmlns:a16="http://schemas.microsoft.com/office/drawing/2014/main" xmlns=""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8" name="Rectangle 7">
            <a:extLst>
              <a:ext uri="{FF2B5EF4-FFF2-40B4-BE49-F238E27FC236}">
                <a16:creationId xmlns:a16="http://schemas.microsoft.com/office/drawing/2014/main" xmlns=""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9" name="Rectangle 8">
            <a:extLst>
              <a:ext uri="{FF2B5EF4-FFF2-40B4-BE49-F238E27FC236}">
                <a16:creationId xmlns:a16="http://schemas.microsoft.com/office/drawing/2014/main" xmlns=""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0" name="Rectangle 9">
            <a:extLst>
              <a:ext uri="{FF2B5EF4-FFF2-40B4-BE49-F238E27FC236}">
                <a16:creationId xmlns:a16="http://schemas.microsoft.com/office/drawing/2014/main" xmlns=""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1" name="Rectangle 10">
            <a:extLst>
              <a:ext uri="{FF2B5EF4-FFF2-40B4-BE49-F238E27FC236}">
                <a16:creationId xmlns:a16="http://schemas.microsoft.com/office/drawing/2014/main" xmlns=""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2" name="Rectangle 11">
            <a:extLst>
              <a:ext uri="{FF2B5EF4-FFF2-40B4-BE49-F238E27FC236}">
                <a16:creationId xmlns:a16="http://schemas.microsoft.com/office/drawing/2014/main" xmlns=""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4" name="Rectangle 13">
            <a:extLst>
              <a:ext uri="{FF2B5EF4-FFF2-40B4-BE49-F238E27FC236}">
                <a16:creationId xmlns:a16="http://schemas.microsoft.com/office/drawing/2014/main" xmlns=""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5" name="Rectangle 14">
            <a:extLst>
              <a:ext uri="{FF2B5EF4-FFF2-40B4-BE49-F238E27FC236}">
                <a16:creationId xmlns:a16="http://schemas.microsoft.com/office/drawing/2014/main" xmlns=""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6" name="Rectangle 15">
            <a:extLst>
              <a:ext uri="{FF2B5EF4-FFF2-40B4-BE49-F238E27FC236}">
                <a16:creationId xmlns:a16="http://schemas.microsoft.com/office/drawing/2014/main" xmlns=""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7" name="Rectangle 16">
            <a:extLst>
              <a:ext uri="{FF2B5EF4-FFF2-40B4-BE49-F238E27FC236}">
                <a16:creationId xmlns:a16="http://schemas.microsoft.com/office/drawing/2014/main" xmlns=""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1" name="Rectangle 20">
            <a:extLst>
              <a:ext uri="{FF2B5EF4-FFF2-40B4-BE49-F238E27FC236}">
                <a16:creationId xmlns:a16="http://schemas.microsoft.com/office/drawing/2014/main" xmlns=""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3" name="Rectangle 22">
            <a:extLst>
              <a:ext uri="{FF2B5EF4-FFF2-40B4-BE49-F238E27FC236}">
                <a16:creationId xmlns:a16="http://schemas.microsoft.com/office/drawing/2014/main" xmlns=""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4" name="Rectangle 23">
            <a:extLst>
              <a:ext uri="{FF2B5EF4-FFF2-40B4-BE49-F238E27FC236}">
                <a16:creationId xmlns:a16="http://schemas.microsoft.com/office/drawing/2014/main" xmlns=""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pic>
        <p:nvPicPr>
          <p:cNvPr id="50" name="Picture 49" descr="A close up of a logo&#10;&#10;Description generated with very high confidence">
            <a:extLst>
              <a:ext uri="{FF2B5EF4-FFF2-40B4-BE49-F238E27FC236}">
                <a16:creationId xmlns:a16="http://schemas.microsoft.com/office/drawing/2014/main" xmlns="" id="{04510C8C-C25C-4654-A9CF-689E7251F82B}"/>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xmlns=""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0" name="Title 1">
            <a:extLst>
              <a:ext uri="{FF2B5EF4-FFF2-40B4-BE49-F238E27FC236}">
                <a16:creationId xmlns:a16="http://schemas.microsoft.com/office/drawing/2014/main" xmlns="" id="{2E50E8BC-181B-45AC-839A-2169ADD772D9}"/>
              </a:ext>
            </a:extLst>
          </p:cNvPr>
          <p:cNvSpPr>
            <a:spLocks noGrp="1"/>
          </p:cNvSpPr>
          <p:nvPr>
            <p:ph type="title"/>
          </p:nvPr>
        </p:nvSpPr>
        <p:spPr>
          <a:xfrm>
            <a:off x="1576251" y="597205"/>
            <a:ext cx="7110550" cy="907756"/>
          </a:xfrm>
        </p:spPr>
        <p:txBody>
          <a:bodyPr>
            <a:normAutofit fontScale="90000"/>
          </a:bodyPr>
          <a:lstStyle/>
          <a:p>
            <a:pPr algn="ctr"/>
            <a:r>
              <a:rPr lang="en-ZA" sz="4400" b="1" dirty="0">
                <a:latin typeface="Arial" panose="020B0604020202020204" pitchFamily="34" charset="0"/>
                <a:cs typeface="Arial" panose="020B0604020202020204" pitchFamily="34" charset="0"/>
              </a:rPr>
              <a:t>Changing accounting policies</a:t>
            </a:r>
            <a:endParaRPr lang="en-ZA" b="1" dirty="0">
              <a:latin typeface="Arial" panose="020B0604020202020204" pitchFamily="34" charset="0"/>
              <a:cs typeface="Arial" panose="020B0604020202020204" pitchFamily="34" charset="0"/>
            </a:endParaRPr>
          </a:p>
        </p:txBody>
      </p:sp>
      <p:sp>
        <p:nvSpPr>
          <p:cNvPr id="5" name="Content Placeholder 4">
            <a:extLst>
              <a:ext uri="{FF2B5EF4-FFF2-40B4-BE49-F238E27FC236}">
                <a16:creationId xmlns:a16="http://schemas.microsoft.com/office/drawing/2014/main" xmlns="" id="{8E272ED8-DFEC-3BE8-6531-9157B51A0446}"/>
              </a:ext>
            </a:extLst>
          </p:cNvPr>
          <p:cNvSpPr>
            <a:spLocks noGrp="1"/>
          </p:cNvSpPr>
          <p:nvPr>
            <p:ph idx="1"/>
          </p:nvPr>
        </p:nvSpPr>
        <p:spPr>
          <a:xfrm>
            <a:off x="628650" y="2358189"/>
            <a:ext cx="7886700" cy="3715703"/>
          </a:xfrm>
        </p:spPr>
        <p:txBody>
          <a:bodyPr>
            <a:normAutofit/>
          </a:bodyPr>
          <a:lstStyle/>
          <a:p>
            <a:pPr marL="457200" indent="-457200" algn="l">
              <a:buFont typeface="Arial" panose="020B0604020202020204" pitchFamily="34" charset="0"/>
              <a:buChar char="•"/>
            </a:pPr>
            <a:r>
              <a:rPr lang="en-ZA" sz="2800" dirty="0">
                <a:latin typeface="Arial" panose="020B0604020202020204" pitchFamily="34" charset="0"/>
                <a:cs typeface="Arial" panose="020B0604020202020204" pitchFamily="34" charset="0"/>
              </a:rPr>
              <a:t>More relevant information should be assessed in the context of who will potentially use the RAF’s financial statements. </a:t>
            </a:r>
          </a:p>
          <a:p>
            <a:pPr marL="457200" indent="-457200" algn="l">
              <a:buFont typeface="Arial" panose="020B0604020202020204" pitchFamily="34" charset="0"/>
              <a:buChar char="•"/>
            </a:pPr>
            <a:endParaRPr lang="en-Z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09615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6" name="Rectangle 5">
            <a:extLst>
              <a:ext uri="{FF2B5EF4-FFF2-40B4-BE49-F238E27FC236}">
                <a16:creationId xmlns:a16="http://schemas.microsoft.com/office/drawing/2014/main" xmlns=""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7" name="Rectangle 6">
            <a:extLst>
              <a:ext uri="{FF2B5EF4-FFF2-40B4-BE49-F238E27FC236}">
                <a16:creationId xmlns:a16="http://schemas.microsoft.com/office/drawing/2014/main" xmlns=""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8" name="Rectangle 7">
            <a:extLst>
              <a:ext uri="{FF2B5EF4-FFF2-40B4-BE49-F238E27FC236}">
                <a16:creationId xmlns:a16="http://schemas.microsoft.com/office/drawing/2014/main" xmlns=""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9" name="Rectangle 8">
            <a:extLst>
              <a:ext uri="{FF2B5EF4-FFF2-40B4-BE49-F238E27FC236}">
                <a16:creationId xmlns:a16="http://schemas.microsoft.com/office/drawing/2014/main" xmlns=""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0" name="Rectangle 9">
            <a:extLst>
              <a:ext uri="{FF2B5EF4-FFF2-40B4-BE49-F238E27FC236}">
                <a16:creationId xmlns:a16="http://schemas.microsoft.com/office/drawing/2014/main" xmlns=""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1" name="Rectangle 10">
            <a:extLst>
              <a:ext uri="{FF2B5EF4-FFF2-40B4-BE49-F238E27FC236}">
                <a16:creationId xmlns:a16="http://schemas.microsoft.com/office/drawing/2014/main" xmlns=""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2" name="Rectangle 11">
            <a:extLst>
              <a:ext uri="{FF2B5EF4-FFF2-40B4-BE49-F238E27FC236}">
                <a16:creationId xmlns:a16="http://schemas.microsoft.com/office/drawing/2014/main" xmlns=""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4" name="Rectangle 13">
            <a:extLst>
              <a:ext uri="{FF2B5EF4-FFF2-40B4-BE49-F238E27FC236}">
                <a16:creationId xmlns:a16="http://schemas.microsoft.com/office/drawing/2014/main" xmlns=""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5" name="Rectangle 14">
            <a:extLst>
              <a:ext uri="{FF2B5EF4-FFF2-40B4-BE49-F238E27FC236}">
                <a16:creationId xmlns:a16="http://schemas.microsoft.com/office/drawing/2014/main" xmlns=""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6" name="Rectangle 15">
            <a:extLst>
              <a:ext uri="{FF2B5EF4-FFF2-40B4-BE49-F238E27FC236}">
                <a16:creationId xmlns:a16="http://schemas.microsoft.com/office/drawing/2014/main" xmlns=""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7" name="Rectangle 16">
            <a:extLst>
              <a:ext uri="{FF2B5EF4-FFF2-40B4-BE49-F238E27FC236}">
                <a16:creationId xmlns:a16="http://schemas.microsoft.com/office/drawing/2014/main" xmlns=""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1" name="Rectangle 20">
            <a:extLst>
              <a:ext uri="{FF2B5EF4-FFF2-40B4-BE49-F238E27FC236}">
                <a16:creationId xmlns:a16="http://schemas.microsoft.com/office/drawing/2014/main" xmlns=""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3" name="Rectangle 22">
            <a:extLst>
              <a:ext uri="{FF2B5EF4-FFF2-40B4-BE49-F238E27FC236}">
                <a16:creationId xmlns:a16="http://schemas.microsoft.com/office/drawing/2014/main" xmlns=""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4" name="Rectangle 23">
            <a:extLst>
              <a:ext uri="{FF2B5EF4-FFF2-40B4-BE49-F238E27FC236}">
                <a16:creationId xmlns:a16="http://schemas.microsoft.com/office/drawing/2014/main" xmlns=""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pic>
        <p:nvPicPr>
          <p:cNvPr id="50" name="Picture 49" descr="A close up of a logo&#10;&#10;Description generated with very high confidence">
            <a:extLst>
              <a:ext uri="{FF2B5EF4-FFF2-40B4-BE49-F238E27FC236}">
                <a16:creationId xmlns:a16="http://schemas.microsoft.com/office/drawing/2014/main" xmlns="" id="{04510C8C-C25C-4654-A9CF-689E7251F82B}"/>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xmlns=""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0" name="Title 1">
            <a:extLst>
              <a:ext uri="{FF2B5EF4-FFF2-40B4-BE49-F238E27FC236}">
                <a16:creationId xmlns:a16="http://schemas.microsoft.com/office/drawing/2014/main" xmlns="" id="{2E50E8BC-181B-45AC-839A-2169ADD772D9}"/>
              </a:ext>
            </a:extLst>
          </p:cNvPr>
          <p:cNvSpPr>
            <a:spLocks noGrp="1"/>
          </p:cNvSpPr>
          <p:nvPr>
            <p:ph type="title"/>
          </p:nvPr>
        </p:nvSpPr>
        <p:spPr>
          <a:xfrm>
            <a:off x="1576251" y="597205"/>
            <a:ext cx="7110550" cy="907756"/>
          </a:xfrm>
        </p:spPr>
        <p:txBody>
          <a:bodyPr>
            <a:normAutofit/>
          </a:bodyPr>
          <a:lstStyle/>
          <a:p>
            <a:pPr algn="ctr"/>
            <a:r>
              <a:rPr lang="en-ZA" b="1" dirty="0">
                <a:latin typeface="Arial" panose="020B0604020202020204" pitchFamily="34" charset="0"/>
                <a:cs typeface="Arial" panose="020B0604020202020204" pitchFamily="34" charset="0"/>
              </a:rPr>
              <a:t>Ongoing matter</a:t>
            </a:r>
          </a:p>
        </p:txBody>
      </p:sp>
      <p:sp>
        <p:nvSpPr>
          <p:cNvPr id="5" name="Content Placeholder 4">
            <a:extLst>
              <a:ext uri="{FF2B5EF4-FFF2-40B4-BE49-F238E27FC236}">
                <a16:creationId xmlns:a16="http://schemas.microsoft.com/office/drawing/2014/main" xmlns="" id="{8E272ED8-DFEC-3BE8-6531-9157B51A0446}"/>
              </a:ext>
            </a:extLst>
          </p:cNvPr>
          <p:cNvSpPr>
            <a:spLocks noGrp="1"/>
          </p:cNvSpPr>
          <p:nvPr>
            <p:ph idx="1"/>
          </p:nvPr>
        </p:nvSpPr>
        <p:spPr>
          <a:xfrm>
            <a:off x="628650" y="1795606"/>
            <a:ext cx="7886700" cy="4847074"/>
          </a:xfrm>
        </p:spPr>
        <p:txBody>
          <a:bodyPr>
            <a:normAutofit/>
          </a:bodyPr>
          <a:lstStyle/>
          <a:p>
            <a:pPr marL="457200" indent="-457200" algn="l">
              <a:buFont typeface="Arial" panose="020B0604020202020204" pitchFamily="34" charset="0"/>
              <a:buChar char="•"/>
            </a:pPr>
            <a:r>
              <a:rPr lang="en-ZA" dirty="0">
                <a:latin typeface="Arial" panose="020B0604020202020204" pitchFamily="34" charset="0"/>
                <a:cs typeface="Arial" panose="020B0604020202020204" pitchFamily="34" charset="0"/>
              </a:rPr>
              <a:t>The development of a Standard of GRAP on </a:t>
            </a:r>
            <a:r>
              <a:rPr lang="en-ZA" i="1" dirty="0">
                <a:latin typeface="Arial" panose="020B0604020202020204" pitchFamily="34" charset="0"/>
                <a:cs typeface="Arial" panose="020B0604020202020204" pitchFamily="34" charset="0"/>
              </a:rPr>
              <a:t>Social Benefits </a:t>
            </a:r>
            <a:r>
              <a:rPr lang="en-ZA" dirty="0">
                <a:latin typeface="Arial" panose="020B0604020202020204" pitchFamily="34" charset="0"/>
                <a:cs typeface="Arial" panose="020B0604020202020204" pitchFamily="34" charset="0"/>
              </a:rPr>
              <a:t>started in April 2021. </a:t>
            </a:r>
          </a:p>
          <a:p>
            <a:pPr marL="457200" indent="-457200" algn="l">
              <a:buFont typeface="Arial" panose="020B0604020202020204" pitchFamily="34" charset="0"/>
              <a:buChar char="•"/>
            </a:pPr>
            <a:r>
              <a:rPr lang="en-ZA" sz="2800" dirty="0">
                <a:latin typeface="Arial" panose="020B0604020202020204" pitchFamily="34" charset="0"/>
                <a:cs typeface="Arial" panose="020B0604020202020204" pitchFamily="34" charset="0"/>
              </a:rPr>
              <a:t>Since then, the Board </a:t>
            </a:r>
            <a:r>
              <a:rPr lang="en-ZA" dirty="0">
                <a:latin typeface="Arial" panose="020B0604020202020204" pitchFamily="34" charset="0"/>
                <a:cs typeface="Arial" panose="020B0604020202020204" pitchFamily="34" charset="0"/>
              </a:rPr>
              <a:t>made several preliminary decisions. </a:t>
            </a:r>
          </a:p>
          <a:p>
            <a:pPr marL="457200" indent="-457200" algn="l">
              <a:buFont typeface="Arial" panose="020B0604020202020204" pitchFamily="34" charset="0"/>
              <a:buChar char="•"/>
            </a:pPr>
            <a:r>
              <a:rPr lang="en-ZA" dirty="0">
                <a:latin typeface="Arial" panose="020B0604020202020204" pitchFamily="34" charset="0"/>
                <a:cs typeface="Arial" panose="020B0604020202020204" pitchFamily="34" charset="0"/>
              </a:rPr>
              <a:t>Late in 2021, it emerged that the Board would not follow 2021, and communication issued about the application of IPSAS 42 as a result. </a:t>
            </a:r>
          </a:p>
          <a:p>
            <a:pPr marL="457200" indent="-457200" algn="l">
              <a:buFont typeface="Arial" panose="020B0604020202020204" pitchFamily="34" charset="0"/>
              <a:buChar char="•"/>
            </a:pPr>
            <a:r>
              <a:rPr lang="en-ZA" sz="2800" dirty="0">
                <a:latin typeface="Arial" panose="020B0604020202020204" pitchFamily="34" charset="0"/>
                <a:cs typeface="Arial" panose="020B0604020202020204" pitchFamily="34" charset="0"/>
              </a:rPr>
              <a:t>Discussing a proposed Standard in September, and will finalise in December 2022. </a:t>
            </a:r>
          </a:p>
        </p:txBody>
      </p:sp>
    </p:spTree>
    <p:extLst>
      <p:ext uri="{BB962C8B-B14F-4D97-AF65-F5344CB8AC3E}">
        <p14:creationId xmlns:p14="http://schemas.microsoft.com/office/powerpoint/2010/main" xmlns="" val="2042803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6" name="Rectangle 5">
            <a:extLst>
              <a:ext uri="{FF2B5EF4-FFF2-40B4-BE49-F238E27FC236}">
                <a16:creationId xmlns:a16="http://schemas.microsoft.com/office/drawing/2014/main" xmlns=""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7" name="Rectangle 6">
            <a:extLst>
              <a:ext uri="{FF2B5EF4-FFF2-40B4-BE49-F238E27FC236}">
                <a16:creationId xmlns:a16="http://schemas.microsoft.com/office/drawing/2014/main" xmlns=""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8" name="Rectangle 7">
            <a:extLst>
              <a:ext uri="{FF2B5EF4-FFF2-40B4-BE49-F238E27FC236}">
                <a16:creationId xmlns:a16="http://schemas.microsoft.com/office/drawing/2014/main" xmlns=""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9" name="Rectangle 8">
            <a:extLst>
              <a:ext uri="{FF2B5EF4-FFF2-40B4-BE49-F238E27FC236}">
                <a16:creationId xmlns:a16="http://schemas.microsoft.com/office/drawing/2014/main" xmlns=""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0" name="Rectangle 9">
            <a:extLst>
              <a:ext uri="{FF2B5EF4-FFF2-40B4-BE49-F238E27FC236}">
                <a16:creationId xmlns:a16="http://schemas.microsoft.com/office/drawing/2014/main" xmlns=""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1" name="Rectangle 10">
            <a:extLst>
              <a:ext uri="{FF2B5EF4-FFF2-40B4-BE49-F238E27FC236}">
                <a16:creationId xmlns:a16="http://schemas.microsoft.com/office/drawing/2014/main" xmlns=""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2" name="Rectangle 11">
            <a:extLst>
              <a:ext uri="{FF2B5EF4-FFF2-40B4-BE49-F238E27FC236}">
                <a16:creationId xmlns:a16="http://schemas.microsoft.com/office/drawing/2014/main" xmlns=""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4" name="Rectangle 13">
            <a:extLst>
              <a:ext uri="{FF2B5EF4-FFF2-40B4-BE49-F238E27FC236}">
                <a16:creationId xmlns:a16="http://schemas.microsoft.com/office/drawing/2014/main" xmlns=""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5" name="Rectangle 14">
            <a:extLst>
              <a:ext uri="{FF2B5EF4-FFF2-40B4-BE49-F238E27FC236}">
                <a16:creationId xmlns:a16="http://schemas.microsoft.com/office/drawing/2014/main" xmlns=""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6" name="Rectangle 15">
            <a:extLst>
              <a:ext uri="{FF2B5EF4-FFF2-40B4-BE49-F238E27FC236}">
                <a16:creationId xmlns:a16="http://schemas.microsoft.com/office/drawing/2014/main" xmlns=""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7" name="Rectangle 16">
            <a:extLst>
              <a:ext uri="{FF2B5EF4-FFF2-40B4-BE49-F238E27FC236}">
                <a16:creationId xmlns:a16="http://schemas.microsoft.com/office/drawing/2014/main" xmlns=""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1" name="Rectangle 20">
            <a:extLst>
              <a:ext uri="{FF2B5EF4-FFF2-40B4-BE49-F238E27FC236}">
                <a16:creationId xmlns:a16="http://schemas.microsoft.com/office/drawing/2014/main" xmlns=""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3" name="Rectangle 22">
            <a:extLst>
              <a:ext uri="{FF2B5EF4-FFF2-40B4-BE49-F238E27FC236}">
                <a16:creationId xmlns:a16="http://schemas.microsoft.com/office/drawing/2014/main" xmlns=""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4" name="Rectangle 23">
            <a:extLst>
              <a:ext uri="{FF2B5EF4-FFF2-40B4-BE49-F238E27FC236}">
                <a16:creationId xmlns:a16="http://schemas.microsoft.com/office/drawing/2014/main" xmlns=""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pic>
        <p:nvPicPr>
          <p:cNvPr id="50" name="Picture 49" descr="A close up of a logo&#10;&#10;Description generated with very high confidence">
            <a:extLst>
              <a:ext uri="{FF2B5EF4-FFF2-40B4-BE49-F238E27FC236}">
                <a16:creationId xmlns:a16="http://schemas.microsoft.com/office/drawing/2014/main" xmlns="" id="{04510C8C-C25C-4654-A9CF-689E7251F82B}"/>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xmlns=""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0" name="Title 1">
            <a:extLst>
              <a:ext uri="{FF2B5EF4-FFF2-40B4-BE49-F238E27FC236}">
                <a16:creationId xmlns:a16="http://schemas.microsoft.com/office/drawing/2014/main" xmlns="" id="{2E50E8BC-181B-45AC-839A-2169ADD772D9}"/>
              </a:ext>
            </a:extLst>
          </p:cNvPr>
          <p:cNvSpPr>
            <a:spLocks noGrp="1"/>
          </p:cNvSpPr>
          <p:nvPr>
            <p:ph type="title"/>
          </p:nvPr>
        </p:nvSpPr>
        <p:spPr>
          <a:xfrm>
            <a:off x="1576251" y="597205"/>
            <a:ext cx="7110550" cy="907756"/>
          </a:xfrm>
        </p:spPr>
        <p:txBody>
          <a:bodyPr>
            <a:normAutofit/>
          </a:bodyPr>
          <a:lstStyle/>
          <a:p>
            <a:pPr algn="ctr"/>
            <a:r>
              <a:rPr lang="en-ZA" b="1" dirty="0">
                <a:latin typeface="Arial" panose="020B0604020202020204" pitchFamily="34" charset="0"/>
                <a:cs typeface="Arial" panose="020B0604020202020204" pitchFamily="34" charset="0"/>
              </a:rPr>
              <a:t>ASB’s involvement</a:t>
            </a:r>
          </a:p>
        </p:txBody>
      </p:sp>
      <p:sp>
        <p:nvSpPr>
          <p:cNvPr id="5" name="Content Placeholder 4">
            <a:extLst>
              <a:ext uri="{FF2B5EF4-FFF2-40B4-BE49-F238E27FC236}">
                <a16:creationId xmlns:a16="http://schemas.microsoft.com/office/drawing/2014/main" xmlns="" id="{8E272ED8-DFEC-3BE8-6531-9157B51A0446}"/>
              </a:ext>
            </a:extLst>
          </p:cNvPr>
          <p:cNvSpPr>
            <a:spLocks noGrp="1"/>
          </p:cNvSpPr>
          <p:nvPr>
            <p:ph idx="1"/>
          </p:nvPr>
        </p:nvSpPr>
        <p:spPr>
          <a:xfrm>
            <a:off x="628650" y="1795606"/>
            <a:ext cx="7886700" cy="4847074"/>
          </a:xfrm>
        </p:spPr>
        <p:txBody>
          <a:bodyPr>
            <a:normAutofit/>
          </a:bodyPr>
          <a:lstStyle/>
          <a:p>
            <a:pPr marL="457200" indent="-457200" algn="l">
              <a:buFont typeface="Arial" panose="020B0604020202020204" pitchFamily="34" charset="0"/>
              <a:buChar char="•"/>
            </a:pPr>
            <a:r>
              <a:rPr lang="en-ZA" sz="2800" dirty="0">
                <a:latin typeface="Arial" panose="020B0604020202020204" pitchFamily="34" charset="0"/>
                <a:cs typeface="Arial" panose="020B0604020202020204" pitchFamily="34" charset="0"/>
              </a:rPr>
              <a:t>ASB’s involvement is Court ruling in 2022 relates to a joinder application filed by the RAF. </a:t>
            </a:r>
          </a:p>
          <a:p>
            <a:pPr marL="457200" indent="-457200" algn="l">
              <a:buFont typeface="Arial" panose="020B0604020202020204" pitchFamily="34" charset="0"/>
              <a:buChar char="•"/>
            </a:pPr>
            <a:r>
              <a:rPr lang="en-ZA" sz="2800" dirty="0">
                <a:latin typeface="Arial" panose="020B0604020202020204" pitchFamily="34" charset="0"/>
                <a:cs typeface="Arial" panose="020B0604020202020204" pitchFamily="34" charset="0"/>
              </a:rPr>
              <a:t>The Court ruled the ASB is a party with a material interest in the matter. </a:t>
            </a:r>
          </a:p>
          <a:p>
            <a:pPr marL="457200" indent="-457200" algn="l">
              <a:buFont typeface="Arial" panose="020B0604020202020204" pitchFamily="34" charset="0"/>
              <a:buChar char="•"/>
            </a:pPr>
            <a:r>
              <a:rPr lang="en-ZA" sz="2800" dirty="0">
                <a:latin typeface="Arial" panose="020B0604020202020204" pitchFamily="34" charset="0"/>
                <a:cs typeface="Arial" panose="020B0604020202020204" pitchFamily="34" charset="0"/>
              </a:rPr>
              <a:t>ASB joined as a second respondent in June</a:t>
            </a:r>
            <a:r>
              <a:rPr lang="en-ZA" dirty="0">
                <a:latin typeface="Arial" panose="020B0604020202020204" pitchFamily="34" charset="0"/>
                <a:cs typeface="Arial" panose="020B0604020202020204" pitchFamily="34" charset="0"/>
              </a:rPr>
              <a:t> 2022. </a:t>
            </a:r>
          </a:p>
          <a:p>
            <a:pPr marL="457200" indent="-457200" algn="l">
              <a:buFont typeface="Arial" panose="020B0604020202020204" pitchFamily="34" charset="0"/>
              <a:buChar char="•"/>
            </a:pPr>
            <a:r>
              <a:rPr lang="en-ZA" sz="2800" dirty="0">
                <a:latin typeface="Arial" panose="020B0604020202020204" pitchFamily="34" charset="0"/>
                <a:cs typeface="Arial" panose="020B0604020202020204" pitchFamily="34" charset="0"/>
              </a:rPr>
              <a:t>The ASB is not </a:t>
            </a:r>
            <a:r>
              <a:rPr lang="en-ZA" dirty="0">
                <a:latin typeface="Arial" panose="020B0604020202020204" pitchFamily="34" charset="0"/>
                <a:cs typeface="Arial" panose="020B0604020202020204" pitchFamily="34" charset="0"/>
              </a:rPr>
              <a:t>‘party’ to the dispute – the matter is between the RAF and AGSA.</a:t>
            </a:r>
            <a:endParaRPr lang="en-Z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925662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6" name="Rectangle 5">
            <a:extLst>
              <a:ext uri="{FF2B5EF4-FFF2-40B4-BE49-F238E27FC236}">
                <a16:creationId xmlns:a16="http://schemas.microsoft.com/office/drawing/2014/main" xmlns=""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7" name="Rectangle 6">
            <a:extLst>
              <a:ext uri="{FF2B5EF4-FFF2-40B4-BE49-F238E27FC236}">
                <a16:creationId xmlns:a16="http://schemas.microsoft.com/office/drawing/2014/main" xmlns=""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8" name="Rectangle 7">
            <a:extLst>
              <a:ext uri="{FF2B5EF4-FFF2-40B4-BE49-F238E27FC236}">
                <a16:creationId xmlns:a16="http://schemas.microsoft.com/office/drawing/2014/main" xmlns=""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9" name="Rectangle 8">
            <a:extLst>
              <a:ext uri="{FF2B5EF4-FFF2-40B4-BE49-F238E27FC236}">
                <a16:creationId xmlns:a16="http://schemas.microsoft.com/office/drawing/2014/main" xmlns=""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0" name="Rectangle 9">
            <a:extLst>
              <a:ext uri="{FF2B5EF4-FFF2-40B4-BE49-F238E27FC236}">
                <a16:creationId xmlns:a16="http://schemas.microsoft.com/office/drawing/2014/main" xmlns=""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1" name="Rectangle 10">
            <a:extLst>
              <a:ext uri="{FF2B5EF4-FFF2-40B4-BE49-F238E27FC236}">
                <a16:creationId xmlns:a16="http://schemas.microsoft.com/office/drawing/2014/main" xmlns=""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2" name="Rectangle 11">
            <a:extLst>
              <a:ext uri="{FF2B5EF4-FFF2-40B4-BE49-F238E27FC236}">
                <a16:creationId xmlns:a16="http://schemas.microsoft.com/office/drawing/2014/main" xmlns=""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4" name="Rectangle 13">
            <a:extLst>
              <a:ext uri="{FF2B5EF4-FFF2-40B4-BE49-F238E27FC236}">
                <a16:creationId xmlns:a16="http://schemas.microsoft.com/office/drawing/2014/main" xmlns=""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5" name="Rectangle 14">
            <a:extLst>
              <a:ext uri="{FF2B5EF4-FFF2-40B4-BE49-F238E27FC236}">
                <a16:creationId xmlns:a16="http://schemas.microsoft.com/office/drawing/2014/main" xmlns=""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6" name="Rectangle 15">
            <a:extLst>
              <a:ext uri="{FF2B5EF4-FFF2-40B4-BE49-F238E27FC236}">
                <a16:creationId xmlns:a16="http://schemas.microsoft.com/office/drawing/2014/main" xmlns=""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7" name="Rectangle 16">
            <a:extLst>
              <a:ext uri="{FF2B5EF4-FFF2-40B4-BE49-F238E27FC236}">
                <a16:creationId xmlns:a16="http://schemas.microsoft.com/office/drawing/2014/main" xmlns=""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1" name="Rectangle 20">
            <a:extLst>
              <a:ext uri="{FF2B5EF4-FFF2-40B4-BE49-F238E27FC236}">
                <a16:creationId xmlns:a16="http://schemas.microsoft.com/office/drawing/2014/main" xmlns=""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3" name="Rectangle 22">
            <a:extLst>
              <a:ext uri="{FF2B5EF4-FFF2-40B4-BE49-F238E27FC236}">
                <a16:creationId xmlns:a16="http://schemas.microsoft.com/office/drawing/2014/main" xmlns=""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4" name="Rectangle 23">
            <a:extLst>
              <a:ext uri="{FF2B5EF4-FFF2-40B4-BE49-F238E27FC236}">
                <a16:creationId xmlns:a16="http://schemas.microsoft.com/office/drawing/2014/main" xmlns=""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pic>
        <p:nvPicPr>
          <p:cNvPr id="50" name="Picture 49" descr="A close up of a logo&#10;&#10;Description generated with very high confidence">
            <a:extLst>
              <a:ext uri="{FF2B5EF4-FFF2-40B4-BE49-F238E27FC236}">
                <a16:creationId xmlns:a16="http://schemas.microsoft.com/office/drawing/2014/main" xmlns="" id="{04510C8C-C25C-4654-A9CF-689E7251F82B}"/>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xmlns=""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0" name="Title 1">
            <a:extLst>
              <a:ext uri="{FF2B5EF4-FFF2-40B4-BE49-F238E27FC236}">
                <a16:creationId xmlns:a16="http://schemas.microsoft.com/office/drawing/2014/main" xmlns="" id="{2E50E8BC-181B-45AC-839A-2169ADD772D9}"/>
              </a:ext>
            </a:extLst>
          </p:cNvPr>
          <p:cNvSpPr>
            <a:spLocks noGrp="1"/>
          </p:cNvSpPr>
          <p:nvPr>
            <p:ph type="title"/>
          </p:nvPr>
        </p:nvSpPr>
        <p:spPr>
          <a:xfrm>
            <a:off x="1576251" y="597205"/>
            <a:ext cx="7110550" cy="907756"/>
          </a:xfrm>
        </p:spPr>
        <p:txBody>
          <a:bodyPr>
            <a:normAutofit/>
          </a:bodyPr>
          <a:lstStyle/>
          <a:p>
            <a:pPr algn="ctr"/>
            <a:r>
              <a:rPr lang="en-ZA" b="1" dirty="0">
                <a:latin typeface="Arial" panose="020B0604020202020204" pitchFamily="34" charset="0"/>
                <a:cs typeface="Arial" panose="020B0604020202020204" pitchFamily="34" charset="0"/>
              </a:rPr>
              <a:t>ASB’s involvement</a:t>
            </a:r>
          </a:p>
        </p:txBody>
      </p:sp>
      <p:sp>
        <p:nvSpPr>
          <p:cNvPr id="5" name="Content Placeholder 4">
            <a:extLst>
              <a:ext uri="{FF2B5EF4-FFF2-40B4-BE49-F238E27FC236}">
                <a16:creationId xmlns:a16="http://schemas.microsoft.com/office/drawing/2014/main" xmlns="" id="{8E272ED8-DFEC-3BE8-6531-9157B51A0446}"/>
              </a:ext>
            </a:extLst>
          </p:cNvPr>
          <p:cNvSpPr>
            <a:spLocks noGrp="1"/>
          </p:cNvSpPr>
          <p:nvPr>
            <p:ph idx="1"/>
          </p:nvPr>
        </p:nvSpPr>
        <p:spPr>
          <a:xfrm>
            <a:off x="628650" y="1795606"/>
            <a:ext cx="7886700" cy="4075805"/>
          </a:xfrm>
        </p:spPr>
        <p:txBody>
          <a:bodyPr>
            <a:normAutofit/>
          </a:bodyPr>
          <a:lstStyle/>
          <a:p>
            <a:pPr marL="457200" indent="-457200" algn="l">
              <a:buFont typeface="Arial" panose="020B0604020202020204" pitchFamily="34" charset="0"/>
              <a:buChar char="•"/>
            </a:pPr>
            <a:r>
              <a:rPr lang="en-ZA" dirty="0">
                <a:latin typeface="Arial" panose="020B0604020202020204" pitchFamily="34" charset="0"/>
                <a:cs typeface="Arial" panose="020B0604020202020204" pitchFamily="34" charset="0"/>
              </a:rPr>
              <a:t>Given the Court ruling, the ASB did not appose being joined, and agreed to provide a responding affidavit. </a:t>
            </a:r>
          </a:p>
          <a:p>
            <a:pPr marL="457200" indent="-457200" algn="l">
              <a:buFont typeface="Arial" panose="020B0604020202020204" pitchFamily="34" charset="0"/>
              <a:buChar char="•"/>
            </a:pPr>
            <a:r>
              <a:rPr lang="en-ZA" sz="2800" dirty="0">
                <a:latin typeface="Arial" panose="020B0604020202020204" pitchFamily="34" charset="0"/>
                <a:cs typeface="Arial" panose="020B0604020202020204" pitchFamily="34" charset="0"/>
              </a:rPr>
              <a:t>This was f</a:t>
            </a:r>
            <a:r>
              <a:rPr lang="en-ZA" dirty="0">
                <a:latin typeface="Arial" panose="020B0604020202020204" pitchFamily="34" charset="0"/>
                <a:cs typeface="Arial" panose="020B0604020202020204" pitchFamily="34" charset="0"/>
              </a:rPr>
              <a:t>iled in August 2022. </a:t>
            </a:r>
          </a:p>
          <a:p>
            <a:pPr marL="457200" indent="-457200" algn="l">
              <a:buFont typeface="Arial" panose="020B0604020202020204" pitchFamily="34" charset="0"/>
              <a:buChar char="•"/>
            </a:pPr>
            <a:r>
              <a:rPr lang="en-ZA" dirty="0">
                <a:latin typeface="Arial" panose="020B0604020202020204" pitchFamily="34" charset="0"/>
                <a:cs typeface="Arial" panose="020B0604020202020204" pitchFamily="34" charset="0"/>
              </a:rPr>
              <a:t>The matter is precedent setting, and will likely have a negative impact on the ASB’s future work. </a:t>
            </a:r>
          </a:p>
          <a:p>
            <a:pPr marL="0" indent="0" algn="l">
              <a:buNone/>
            </a:pPr>
            <a:endParaRPr lang="en-Z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68913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6" name="Rectangle 5">
            <a:extLst>
              <a:ext uri="{FF2B5EF4-FFF2-40B4-BE49-F238E27FC236}">
                <a16:creationId xmlns:a16="http://schemas.microsoft.com/office/drawing/2014/main" xmlns=""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7" name="Rectangle 6">
            <a:extLst>
              <a:ext uri="{FF2B5EF4-FFF2-40B4-BE49-F238E27FC236}">
                <a16:creationId xmlns:a16="http://schemas.microsoft.com/office/drawing/2014/main" xmlns=""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8" name="Rectangle 7">
            <a:extLst>
              <a:ext uri="{FF2B5EF4-FFF2-40B4-BE49-F238E27FC236}">
                <a16:creationId xmlns:a16="http://schemas.microsoft.com/office/drawing/2014/main" xmlns=""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9" name="Rectangle 8">
            <a:extLst>
              <a:ext uri="{FF2B5EF4-FFF2-40B4-BE49-F238E27FC236}">
                <a16:creationId xmlns:a16="http://schemas.microsoft.com/office/drawing/2014/main" xmlns=""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0" name="Rectangle 9">
            <a:extLst>
              <a:ext uri="{FF2B5EF4-FFF2-40B4-BE49-F238E27FC236}">
                <a16:creationId xmlns:a16="http://schemas.microsoft.com/office/drawing/2014/main" xmlns=""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1" name="Rectangle 10">
            <a:extLst>
              <a:ext uri="{FF2B5EF4-FFF2-40B4-BE49-F238E27FC236}">
                <a16:creationId xmlns:a16="http://schemas.microsoft.com/office/drawing/2014/main" xmlns=""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2" name="Rectangle 11">
            <a:extLst>
              <a:ext uri="{FF2B5EF4-FFF2-40B4-BE49-F238E27FC236}">
                <a16:creationId xmlns:a16="http://schemas.microsoft.com/office/drawing/2014/main" xmlns=""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4" name="Rectangle 13">
            <a:extLst>
              <a:ext uri="{FF2B5EF4-FFF2-40B4-BE49-F238E27FC236}">
                <a16:creationId xmlns:a16="http://schemas.microsoft.com/office/drawing/2014/main" xmlns=""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5" name="Rectangle 14">
            <a:extLst>
              <a:ext uri="{FF2B5EF4-FFF2-40B4-BE49-F238E27FC236}">
                <a16:creationId xmlns:a16="http://schemas.microsoft.com/office/drawing/2014/main" xmlns=""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6" name="Rectangle 15">
            <a:extLst>
              <a:ext uri="{FF2B5EF4-FFF2-40B4-BE49-F238E27FC236}">
                <a16:creationId xmlns:a16="http://schemas.microsoft.com/office/drawing/2014/main" xmlns=""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7" name="Rectangle 16">
            <a:extLst>
              <a:ext uri="{FF2B5EF4-FFF2-40B4-BE49-F238E27FC236}">
                <a16:creationId xmlns:a16="http://schemas.microsoft.com/office/drawing/2014/main" xmlns=""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1" name="Rectangle 20">
            <a:extLst>
              <a:ext uri="{FF2B5EF4-FFF2-40B4-BE49-F238E27FC236}">
                <a16:creationId xmlns:a16="http://schemas.microsoft.com/office/drawing/2014/main" xmlns=""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3" name="Rectangle 22">
            <a:extLst>
              <a:ext uri="{FF2B5EF4-FFF2-40B4-BE49-F238E27FC236}">
                <a16:creationId xmlns:a16="http://schemas.microsoft.com/office/drawing/2014/main" xmlns=""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4" name="Rectangle 23">
            <a:extLst>
              <a:ext uri="{FF2B5EF4-FFF2-40B4-BE49-F238E27FC236}">
                <a16:creationId xmlns:a16="http://schemas.microsoft.com/office/drawing/2014/main" xmlns=""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pic>
        <p:nvPicPr>
          <p:cNvPr id="50" name="Picture 49" descr="A close up of a logo&#10;&#10;Description generated with very high confidence">
            <a:extLst>
              <a:ext uri="{FF2B5EF4-FFF2-40B4-BE49-F238E27FC236}">
                <a16:creationId xmlns:a16="http://schemas.microsoft.com/office/drawing/2014/main" xmlns="" id="{04510C8C-C25C-4654-A9CF-689E7251F82B}"/>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xmlns=""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0" name="Title 1">
            <a:extLst>
              <a:ext uri="{FF2B5EF4-FFF2-40B4-BE49-F238E27FC236}">
                <a16:creationId xmlns:a16="http://schemas.microsoft.com/office/drawing/2014/main" xmlns="" id="{2E50E8BC-181B-45AC-839A-2169ADD772D9}"/>
              </a:ext>
            </a:extLst>
          </p:cNvPr>
          <p:cNvSpPr>
            <a:spLocks noGrp="1"/>
          </p:cNvSpPr>
          <p:nvPr>
            <p:ph type="title"/>
          </p:nvPr>
        </p:nvSpPr>
        <p:spPr>
          <a:xfrm>
            <a:off x="1264273" y="2702731"/>
            <a:ext cx="6942617" cy="907756"/>
          </a:xfrm>
        </p:spPr>
        <p:txBody>
          <a:bodyPr>
            <a:normAutofit/>
          </a:bodyPr>
          <a:lstStyle/>
          <a:p>
            <a:pPr algn="ctr"/>
            <a:r>
              <a:rPr lang="en-ZA" b="1" dirty="0">
                <a:latin typeface="Arial" panose="020B0604020202020204" pitchFamily="34" charset="0"/>
                <a:cs typeface="Arial" panose="020B0604020202020204" pitchFamily="34" charset="0"/>
              </a:rPr>
              <a:t>Questions</a:t>
            </a:r>
          </a:p>
        </p:txBody>
      </p:sp>
      <p:sp>
        <p:nvSpPr>
          <p:cNvPr id="22" name="Content Placeholder 12">
            <a:extLst>
              <a:ext uri="{FF2B5EF4-FFF2-40B4-BE49-F238E27FC236}">
                <a16:creationId xmlns:a16="http://schemas.microsoft.com/office/drawing/2014/main" xmlns="" id="{F836114C-0AEF-4F4B-B7A1-6E32783BFE05}"/>
              </a:ext>
            </a:extLst>
          </p:cNvPr>
          <p:cNvSpPr txBox="1">
            <a:spLocks/>
          </p:cNvSpPr>
          <p:nvPr/>
        </p:nvSpPr>
        <p:spPr>
          <a:xfrm>
            <a:off x="628649" y="1687808"/>
            <a:ext cx="8213867" cy="44430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1950" indent="-361950"/>
            <a:endParaRPr lang="en-ZA" sz="3200" dirty="0">
              <a:latin typeface="Arial" panose="020B0604020202020204" pitchFamily="34" charset="0"/>
              <a:cs typeface="Arial" panose="020B0604020202020204" pitchFamily="34" charset="0"/>
            </a:endParaRPr>
          </a:p>
          <a:p>
            <a:pPr marL="361950" indent="-361950"/>
            <a:endParaRPr lang="en-ZA"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47780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xmlns="" id="{22F6364A-B358-4BEE-B158-0734D2C938D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2803651" y="1570814"/>
            <a:ext cx="0" cy="3710227"/>
          </a:xfrm>
          <a:prstGeom prst="line">
            <a:avLst/>
          </a:prstGeom>
          <a:ln w="19050">
            <a:solidFill>
              <a:srgbClr val="2CBAA4"/>
            </a:solidFill>
          </a:ln>
        </p:spPr>
        <p:style>
          <a:lnRef idx="1">
            <a:schemeClr val="accent1"/>
          </a:lnRef>
          <a:fillRef idx="0">
            <a:schemeClr val="accent1"/>
          </a:fillRef>
          <a:effectRef idx="0">
            <a:schemeClr val="accent1"/>
          </a:effectRef>
          <a:fontRef idx="minor">
            <a:schemeClr val="tx1"/>
          </a:fontRef>
        </p:style>
      </p:cxnSp>
      <p:pic>
        <p:nvPicPr>
          <p:cNvPr id="4" name="Picture 3" descr="A close up of a logo&#10;&#10;Description generated with very high confidence">
            <a:extLst>
              <a:ext uri="{FF2B5EF4-FFF2-40B4-BE49-F238E27FC236}">
                <a16:creationId xmlns:a16="http://schemas.microsoft.com/office/drawing/2014/main" xmlns="" id="{54689814-35DE-45A9-913E-A8274183DD73}"/>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046395" y="1123527"/>
            <a:ext cx="4944387" cy="4604800"/>
          </a:xfrm>
          <a:prstGeom prst="rect">
            <a:avLst/>
          </a:prstGeom>
        </p:spPr>
      </p:pic>
      <p:sp>
        <p:nvSpPr>
          <p:cNvPr id="3" name="TextBox 2">
            <a:extLst>
              <a:ext uri="{FF2B5EF4-FFF2-40B4-BE49-F238E27FC236}">
                <a16:creationId xmlns:a16="http://schemas.microsoft.com/office/drawing/2014/main" xmlns="" id="{05F97158-4966-4A95-982F-D0FC5B799992}"/>
              </a:ext>
            </a:extLst>
          </p:cNvPr>
          <p:cNvSpPr txBox="1"/>
          <p:nvPr/>
        </p:nvSpPr>
        <p:spPr>
          <a:xfrm>
            <a:off x="243844" y="3425927"/>
            <a:ext cx="7802876" cy="3762568"/>
          </a:xfrm>
          <a:custGeom>
            <a:avLst/>
            <a:gdLst>
              <a:gd name="connsiteX0" fmla="*/ 0 w 7201988"/>
              <a:gd name="connsiteY0" fmla="*/ 0 h 2264229"/>
              <a:gd name="connsiteX1" fmla="*/ 7201988 w 7201988"/>
              <a:gd name="connsiteY1" fmla="*/ 0 h 2264229"/>
              <a:gd name="connsiteX2" fmla="*/ 7201988 w 7201988"/>
              <a:gd name="connsiteY2" fmla="*/ 2264229 h 2264229"/>
              <a:gd name="connsiteX3" fmla="*/ 0 w 7201988"/>
              <a:gd name="connsiteY3" fmla="*/ 2264229 h 2264229"/>
              <a:gd name="connsiteX4" fmla="*/ 0 w 7201988"/>
              <a:gd name="connsiteY4" fmla="*/ 0 h 2264229"/>
              <a:gd name="connsiteX0" fmla="*/ 0 w 7410994"/>
              <a:gd name="connsiteY0" fmla="*/ 0 h 3622766"/>
              <a:gd name="connsiteX1" fmla="*/ 7410994 w 7410994"/>
              <a:gd name="connsiteY1" fmla="*/ 1358537 h 3622766"/>
              <a:gd name="connsiteX2" fmla="*/ 7410994 w 7410994"/>
              <a:gd name="connsiteY2" fmla="*/ 3622766 h 3622766"/>
              <a:gd name="connsiteX3" fmla="*/ 209006 w 7410994"/>
              <a:gd name="connsiteY3" fmla="*/ 3622766 h 3622766"/>
              <a:gd name="connsiteX4" fmla="*/ 0 w 7410994"/>
              <a:gd name="connsiteY4" fmla="*/ 0 h 3622766"/>
              <a:gd name="connsiteX0" fmla="*/ 0 w 7550331"/>
              <a:gd name="connsiteY0" fmla="*/ 60960 h 3683726"/>
              <a:gd name="connsiteX1" fmla="*/ 7550331 w 7550331"/>
              <a:gd name="connsiteY1" fmla="*/ 0 h 3683726"/>
              <a:gd name="connsiteX2" fmla="*/ 7410994 w 7550331"/>
              <a:gd name="connsiteY2" fmla="*/ 3683726 h 3683726"/>
              <a:gd name="connsiteX3" fmla="*/ 209006 w 7550331"/>
              <a:gd name="connsiteY3" fmla="*/ 3683726 h 3683726"/>
              <a:gd name="connsiteX4" fmla="*/ 0 w 7550331"/>
              <a:gd name="connsiteY4" fmla="*/ 60960 h 3683726"/>
              <a:gd name="connsiteX0" fmla="*/ 0 w 7611291"/>
              <a:gd name="connsiteY0" fmla="*/ 60960 h 3692435"/>
              <a:gd name="connsiteX1" fmla="*/ 7550331 w 7611291"/>
              <a:gd name="connsiteY1" fmla="*/ 0 h 3692435"/>
              <a:gd name="connsiteX2" fmla="*/ 7611291 w 7611291"/>
              <a:gd name="connsiteY2" fmla="*/ 3692435 h 3692435"/>
              <a:gd name="connsiteX3" fmla="*/ 209006 w 7611291"/>
              <a:gd name="connsiteY3" fmla="*/ 3683726 h 3692435"/>
              <a:gd name="connsiteX4" fmla="*/ 0 w 7611291"/>
              <a:gd name="connsiteY4" fmla="*/ 60960 h 3692435"/>
              <a:gd name="connsiteX0" fmla="*/ 0 w 7611291"/>
              <a:gd name="connsiteY0" fmla="*/ 60960 h 4544910"/>
              <a:gd name="connsiteX1" fmla="*/ 7550331 w 7611291"/>
              <a:gd name="connsiteY1" fmla="*/ 0 h 4544910"/>
              <a:gd name="connsiteX2" fmla="*/ 7611291 w 7611291"/>
              <a:gd name="connsiteY2" fmla="*/ 3692435 h 4544910"/>
              <a:gd name="connsiteX3" fmla="*/ 209006 w 7611291"/>
              <a:gd name="connsiteY3" fmla="*/ 3683726 h 4544910"/>
              <a:gd name="connsiteX4" fmla="*/ 0 w 7611291"/>
              <a:gd name="connsiteY4" fmla="*/ 60960 h 4544910"/>
              <a:gd name="connsiteX0" fmla="*/ 0 w 7611291"/>
              <a:gd name="connsiteY0" fmla="*/ 60960 h 4884489"/>
              <a:gd name="connsiteX1" fmla="*/ 7550331 w 7611291"/>
              <a:gd name="connsiteY1" fmla="*/ 0 h 4884489"/>
              <a:gd name="connsiteX2" fmla="*/ 7611291 w 7611291"/>
              <a:gd name="connsiteY2" fmla="*/ 3692435 h 4884489"/>
              <a:gd name="connsiteX3" fmla="*/ 278675 w 7611291"/>
              <a:gd name="connsiteY3" fmla="*/ 4632960 h 4884489"/>
              <a:gd name="connsiteX4" fmla="*/ 0 w 7611291"/>
              <a:gd name="connsiteY4" fmla="*/ 60960 h 4884489"/>
              <a:gd name="connsiteX0" fmla="*/ 0 w 7550331"/>
              <a:gd name="connsiteY0" fmla="*/ 60960 h 5170601"/>
              <a:gd name="connsiteX1" fmla="*/ 7550331 w 7550331"/>
              <a:gd name="connsiteY1" fmla="*/ 0 h 5170601"/>
              <a:gd name="connsiteX2" fmla="*/ 7515497 w 7550331"/>
              <a:gd name="connsiteY2" fmla="*/ 4180115 h 5170601"/>
              <a:gd name="connsiteX3" fmla="*/ 278675 w 7550331"/>
              <a:gd name="connsiteY3" fmla="*/ 4632960 h 5170601"/>
              <a:gd name="connsiteX4" fmla="*/ 0 w 7550331"/>
              <a:gd name="connsiteY4" fmla="*/ 60960 h 51706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50331" h="5170601">
                <a:moveTo>
                  <a:pt x="0" y="60960"/>
                </a:moveTo>
                <a:lnTo>
                  <a:pt x="7550331" y="0"/>
                </a:lnTo>
                <a:lnTo>
                  <a:pt x="7515497" y="4180115"/>
                </a:lnTo>
                <a:cubicBezTo>
                  <a:pt x="5100320" y="6101806"/>
                  <a:pt x="2746103" y="4635863"/>
                  <a:pt x="278675" y="4632960"/>
                </a:cubicBezTo>
                <a:lnTo>
                  <a:pt x="0" y="60960"/>
                </a:lnTo>
                <a:close/>
              </a:path>
            </a:pathLst>
          </a:custGeom>
          <a:noFill/>
        </p:spPr>
        <p:txBody>
          <a:bodyPr wrap="square" rtlCol="0">
            <a:spAutoFit/>
          </a:bodyPr>
          <a:lstStyle/>
          <a:p>
            <a:pPr>
              <a:spcBef>
                <a:spcPct val="75000"/>
              </a:spcBef>
            </a:pPr>
            <a:r>
              <a:rPr lang="en-ZA" altLang="en-US"/>
              <a:t>Tel: (011) 697-0660</a:t>
            </a:r>
          </a:p>
          <a:p>
            <a:pPr>
              <a:spcBef>
                <a:spcPct val="75000"/>
              </a:spcBef>
            </a:pPr>
            <a:r>
              <a:rPr lang="en-ZA" altLang="en-US"/>
              <a:t>Fax: (011) 697-0666</a:t>
            </a:r>
          </a:p>
          <a:p>
            <a:pPr>
              <a:spcBef>
                <a:spcPct val="75000"/>
              </a:spcBef>
            </a:pPr>
            <a:r>
              <a:rPr lang="en-ZA" altLang="en-US"/>
              <a:t>Email: </a:t>
            </a:r>
            <a:r>
              <a:rPr lang="en-ZA" altLang="en-US">
                <a:solidFill>
                  <a:srgbClr val="A8D0C8"/>
                </a:solidFill>
                <a:hlinkClick r:id="rId4">
                  <a:extLst>
                    <a:ext uri="{A12FA001-AC4F-418D-AE19-62706E023703}">
                      <ahyp:hlinkClr xmlns:ahyp="http://schemas.microsoft.com/office/drawing/2018/hyperlinkcolor" xmlns="" val="tx"/>
                    </a:ext>
                  </a:extLst>
                </a:hlinkClick>
              </a:rPr>
              <a:t>info@asb.co.za</a:t>
            </a:r>
            <a:endParaRPr lang="en-ZA" altLang="en-US">
              <a:solidFill>
                <a:srgbClr val="A8D0C8"/>
              </a:solidFill>
            </a:endParaRPr>
          </a:p>
          <a:p>
            <a:pPr>
              <a:spcBef>
                <a:spcPct val="75000"/>
              </a:spcBef>
            </a:pPr>
            <a:r>
              <a:rPr lang="en-ZA" altLang="en-US"/>
              <a:t>Website: </a:t>
            </a:r>
            <a:r>
              <a:rPr lang="en-ZA" altLang="en-US">
                <a:solidFill>
                  <a:srgbClr val="A8D0C8"/>
                </a:solidFill>
                <a:hlinkClick r:id="rId5">
                  <a:extLst>
                    <a:ext uri="{A12FA001-AC4F-418D-AE19-62706E023703}">
                      <ahyp:hlinkClr xmlns:ahyp="http://schemas.microsoft.com/office/drawing/2018/hyperlinkcolor" xmlns="" val="tx"/>
                    </a:ext>
                  </a:extLst>
                </a:hlinkClick>
              </a:rPr>
              <a:t>www.asb.co.za</a:t>
            </a:r>
            <a:endParaRPr lang="en-ZA" altLang="en-US">
              <a:solidFill>
                <a:srgbClr val="A8D0C8"/>
              </a:solidFill>
            </a:endParaRPr>
          </a:p>
          <a:p>
            <a:pPr>
              <a:spcBef>
                <a:spcPct val="75000"/>
              </a:spcBef>
            </a:pPr>
            <a:r>
              <a:rPr lang="en-ZA" altLang="en-US"/>
              <a:t>     </a:t>
            </a:r>
          </a:p>
          <a:p>
            <a:pPr>
              <a:spcBef>
                <a:spcPct val="75000"/>
              </a:spcBef>
            </a:pPr>
            <a:endParaRPr lang="en-ZA" altLang="en-US"/>
          </a:p>
          <a:p>
            <a:pPr>
              <a:spcBef>
                <a:spcPct val="75000"/>
              </a:spcBef>
            </a:pPr>
            <a:endParaRPr lang="en-ZA" altLang="en-US"/>
          </a:p>
          <a:p>
            <a:pPr>
              <a:spcBef>
                <a:spcPct val="75000"/>
              </a:spcBef>
            </a:pPr>
            <a:endParaRPr lang="en-GB" altLang="en-US"/>
          </a:p>
        </p:txBody>
      </p:sp>
      <p:sp>
        <p:nvSpPr>
          <p:cNvPr id="5" name="TextBox 4">
            <a:extLst>
              <a:ext uri="{FF2B5EF4-FFF2-40B4-BE49-F238E27FC236}">
                <a16:creationId xmlns:a16="http://schemas.microsoft.com/office/drawing/2014/main" xmlns="" id="{00149D30-F48D-4D3C-A2AC-B6E9C37F1728}"/>
              </a:ext>
            </a:extLst>
          </p:cNvPr>
          <p:cNvSpPr txBox="1"/>
          <p:nvPr/>
        </p:nvSpPr>
        <p:spPr>
          <a:xfrm>
            <a:off x="243844" y="2612572"/>
            <a:ext cx="2247385" cy="584775"/>
          </a:xfrm>
          <a:prstGeom prst="rect">
            <a:avLst/>
          </a:prstGeom>
          <a:noFill/>
        </p:spPr>
        <p:txBody>
          <a:bodyPr wrap="square" rtlCol="0">
            <a:spAutoFit/>
          </a:bodyPr>
          <a:lstStyle/>
          <a:p>
            <a:r>
              <a:rPr lang="en-ZA" altLang="en-US" sz="2400" b="1">
                <a:solidFill>
                  <a:srgbClr val="209889"/>
                </a:solidFill>
              </a:rPr>
              <a:t>Contact</a:t>
            </a:r>
            <a:r>
              <a:rPr lang="en-ZA" altLang="en-US" sz="3200" b="1"/>
              <a:t> </a:t>
            </a:r>
            <a:r>
              <a:rPr lang="en-ZA" altLang="en-US" sz="2400" b="1">
                <a:solidFill>
                  <a:srgbClr val="209889"/>
                </a:solidFill>
              </a:rPr>
              <a:t>details</a:t>
            </a:r>
            <a:endParaRPr lang="en-ZA" sz="2400">
              <a:solidFill>
                <a:srgbClr val="209889"/>
              </a:solidFill>
            </a:endParaRPr>
          </a:p>
        </p:txBody>
      </p:sp>
    </p:spTree>
    <p:extLst>
      <p:ext uri="{BB962C8B-B14F-4D97-AF65-F5344CB8AC3E}">
        <p14:creationId xmlns:p14="http://schemas.microsoft.com/office/powerpoint/2010/main" xmlns="" val="4110925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6" name="Rectangle 5">
            <a:extLst>
              <a:ext uri="{FF2B5EF4-FFF2-40B4-BE49-F238E27FC236}">
                <a16:creationId xmlns:a16="http://schemas.microsoft.com/office/drawing/2014/main" xmlns=""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7" name="Rectangle 6">
            <a:extLst>
              <a:ext uri="{FF2B5EF4-FFF2-40B4-BE49-F238E27FC236}">
                <a16:creationId xmlns:a16="http://schemas.microsoft.com/office/drawing/2014/main" xmlns=""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8" name="Rectangle 7">
            <a:extLst>
              <a:ext uri="{FF2B5EF4-FFF2-40B4-BE49-F238E27FC236}">
                <a16:creationId xmlns:a16="http://schemas.microsoft.com/office/drawing/2014/main" xmlns=""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9" name="Rectangle 8">
            <a:extLst>
              <a:ext uri="{FF2B5EF4-FFF2-40B4-BE49-F238E27FC236}">
                <a16:creationId xmlns:a16="http://schemas.microsoft.com/office/drawing/2014/main" xmlns=""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0" name="Rectangle 9">
            <a:extLst>
              <a:ext uri="{FF2B5EF4-FFF2-40B4-BE49-F238E27FC236}">
                <a16:creationId xmlns:a16="http://schemas.microsoft.com/office/drawing/2014/main" xmlns=""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1" name="Rectangle 10">
            <a:extLst>
              <a:ext uri="{FF2B5EF4-FFF2-40B4-BE49-F238E27FC236}">
                <a16:creationId xmlns:a16="http://schemas.microsoft.com/office/drawing/2014/main" xmlns=""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2" name="Rectangle 11">
            <a:extLst>
              <a:ext uri="{FF2B5EF4-FFF2-40B4-BE49-F238E27FC236}">
                <a16:creationId xmlns:a16="http://schemas.microsoft.com/office/drawing/2014/main" xmlns=""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4" name="Rectangle 13">
            <a:extLst>
              <a:ext uri="{FF2B5EF4-FFF2-40B4-BE49-F238E27FC236}">
                <a16:creationId xmlns:a16="http://schemas.microsoft.com/office/drawing/2014/main" xmlns=""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5" name="Rectangle 14">
            <a:extLst>
              <a:ext uri="{FF2B5EF4-FFF2-40B4-BE49-F238E27FC236}">
                <a16:creationId xmlns:a16="http://schemas.microsoft.com/office/drawing/2014/main" xmlns=""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6" name="Rectangle 15">
            <a:extLst>
              <a:ext uri="{FF2B5EF4-FFF2-40B4-BE49-F238E27FC236}">
                <a16:creationId xmlns:a16="http://schemas.microsoft.com/office/drawing/2014/main" xmlns=""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7" name="Rectangle 16">
            <a:extLst>
              <a:ext uri="{FF2B5EF4-FFF2-40B4-BE49-F238E27FC236}">
                <a16:creationId xmlns:a16="http://schemas.microsoft.com/office/drawing/2014/main" xmlns=""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1" name="Rectangle 20">
            <a:extLst>
              <a:ext uri="{FF2B5EF4-FFF2-40B4-BE49-F238E27FC236}">
                <a16:creationId xmlns:a16="http://schemas.microsoft.com/office/drawing/2014/main" xmlns=""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3" name="Rectangle 22">
            <a:extLst>
              <a:ext uri="{FF2B5EF4-FFF2-40B4-BE49-F238E27FC236}">
                <a16:creationId xmlns:a16="http://schemas.microsoft.com/office/drawing/2014/main" xmlns=""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4" name="Rectangle 23">
            <a:extLst>
              <a:ext uri="{FF2B5EF4-FFF2-40B4-BE49-F238E27FC236}">
                <a16:creationId xmlns:a16="http://schemas.microsoft.com/office/drawing/2014/main" xmlns=""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pic>
        <p:nvPicPr>
          <p:cNvPr id="50" name="Picture 49" descr="A close up of a logo&#10;&#10;Description generated with very high confidence">
            <a:extLst>
              <a:ext uri="{FF2B5EF4-FFF2-40B4-BE49-F238E27FC236}">
                <a16:creationId xmlns:a16="http://schemas.microsoft.com/office/drawing/2014/main" xmlns="" id="{04510C8C-C25C-4654-A9CF-689E7251F82B}"/>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xmlns=""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0" name="Title 1">
            <a:extLst>
              <a:ext uri="{FF2B5EF4-FFF2-40B4-BE49-F238E27FC236}">
                <a16:creationId xmlns:a16="http://schemas.microsoft.com/office/drawing/2014/main" xmlns="" id="{2E50E8BC-181B-45AC-839A-2169ADD772D9}"/>
              </a:ext>
            </a:extLst>
          </p:cNvPr>
          <p:cNvSpPr>
            <a:spLocks noGrp="1"/>
          </p:cNvSpPr>
          <p:nvPr>
            <p:ph type="title"/>
          </p:nvPr>
        </p:nvSpPr>
        <p:spPr>
          <a:xfrm>
            <a:off x="1576250" y="597205"/>
            <a:ext cx="7369813" cy="907756"/>
          </a:xfrm>
        </p:spPr>
        <p:txBody>
          <a:bodyPr>
            <a:normAutofit/>
          </a:bodyPr>
          <a:lstStyle/>
          <a:p>
            <a:pPr algn="ctr"/>
            <a:r>
              <a:rPr lang="en-ZA" sz="4400" b="1" dirty="0">
                <a:latin typeface="Arial" panose="020B0604020202020204" pitchFamily="34" charset="0"/>
                <a:cs typeface="Arial" panose="020B0604020202020204" pitchFamily="34" charset="0"/>
              </a:rPr>
              <a:t>Problem statement</a:t>
            </a:r>
            <a:endParaRPr lang="en-ZA" b="1" dirty="0">
              <a:latin typeface="Arial" panose="020B0604020202020204" pitchFamily="34" charset="0"/>
              <a:cs typeface="Arial" panose="020B0604020202020204" pitchFamily="34" charset="0"/>
            </a:endParaRPr>
          </a:p>
        </p:txBody>
      </p:sp>
      <p:sp>
        <p:nvSpPr>
          <p:cNvPr id="5" name="Content Placeholder 4">
            <a:extLst>
              <a:ext uri="{FF2B5EF4-FFF2-40B4-BE49-F238E27FC236}">
                <a16:creationId xmlns:a16="http://schemas.microsoft.com/office/drawing/2014/main" xmlns="" id="{8E272ED8-DFEC-3BE8-6531-9157B51A0446}"/>
              </a:ext>
            </a:extLst>
          </p:cNvPr>
          <p:cNvSpPr>
            <a:spLocks noGrp="1"/>
          </p:cNvSpPr>
          <p:nvPr>
            <p:ph idx="1"/>
          </p:nvPr>
        </p:nvSpPr>
        <p:spPr>
          <a:xfrm>
            <a:off x="628650" y="1809825"/>
            <a:ext cx="7886700" cy="4760893"/>
          </a:xfrm>
        </p:spPr>
        <p:txBody>
          <a:bodyPr>
            <a:normAutofit/>
          </a:bodyPr>
          <a:lstStyle/>
          <a:p>
            <a:pPr marL="457200" indent="-457200" algn="l">
              <a:buFont typeface="Arial" panose="020B0604020202020204" pitchFamily="34" charset="0"/>
              <a:buChar char="•"/>
            </a:pPr>
            <a:r>
              <a:rPr lang="en-ZA" sz="2800" dirty="0">
                <a:latin typeface="Arial" panose="020B0604020202020204" pitchFamily="34" charset="0"/>
                <a:cs typeface="Arial" panose="020B0604020202020204" pitchFamily="34" charset="0"/>
              </a:rPr>
              <a:t>Matter at hand is whether the RAF’s change in accounting policy was appropriate based on information available to them, and met the necessary requirements in the Standards of GRAP issued by the ASB. </a:t>
            </a:r>
          </a:p>
          <a:p>
            <a:pPr marL="457200" indent="-457200" algn="l">
              <a:buFont typeface="Arial" panose="020B0604020202020204" pitchFamily="34" charset="0"/>
              <a:buChar char="•"/>
            </a:pPr>
            <a:r>
              <a:rPr lang="en-ZA" sz="2800" dirty="0">
                <a:latin typeface="Arial" panose="020B0604020202020204" pitchFamily="34" charset="0"/>
                <a:cs typeface="Arial" panose="020B0604020202020204" pitchFamily="34" charset="0"/>
              </a:rPr>
              <a:t>The ASB sets the Standards of GRAP for all public sector entities.  </a:t>
            </a:r>
          </a:p>
          <a:p>
            <a:pPr marL="457200" indent="-457200" algn="l">
              <a:buFont typeface="Arial" panose="020B0604020202020204" pitchFamily="34" charset="0"/>
              <a:buChar char="•"/>
            </a:pPr>
            <a:r>
              <a:rPr lang="en-ZA" sz="2800" dirty="0">
                <a:latin typeface="Arial" panose="020B0604020202020204" pitchFamily="34" charset="0"/>
                <a:cs typeface="Arial" panose="020B0604020202020204" pitchFamily="34" charset="0"/>
              </a:rPr>
              <a:t>It does so objectively + transparently after following a robust public consultation process. </a:t>
            </a:r>
          </a:p>
        </p:txBody>
      </p:sp>
    </p:spTree>
    <p:extLst>
      <p:ext uri="{BB962C8B-B14F-4D97-AF65-F5344CB8AC3E}">
        <p14:creationId xmlns:p14="http://schemas.microsoft.com/office/powerpoint/2010/main" xmlns="" val="2888972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6" name="Rectangle 5">
            <a:extLst>
              <a:ext uri="{FF2B5EF4-FFF2-40B4-BE49-F238E27FC236}">
                <a16:creationId xmlns:a16="http://schemas.microsoft.com/office/drawing/2014/main" xmlns=""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7" name="Rectangle 6">
            <a:extLst>
              <a:ext uri="{FF2B5EF4-FFF2-40B4-BE49-F238E27FC236}">
                <a16:creationId xmlns:a16="http://schemas.microsoft.com/office/drawing/2014/main" xmlns=""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8" name="Rectangle 7">
            <a:extLst>
              <a:ext uri="{FF2B5EF4-FFF2-40B4-BE49-F238E27FC236}">
                <a16:creationId xmlns:a16="http://schemas.microsoft.com/office/drawing/2014/main" xmlns=""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9" name="Rectangle 8">
            <a:extLst>
              <a:ext uri="{FF2B5EF4-FFF2-40B4-BE49-F238E27FC236}">
                <a16:creationId xmlns:a16="http://schemas.microsoft.com/office/drawing/2014/main" xmlns=""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0" name="Rectangle 9">
            <a:extLst>
              <a:ext uri="{FF2B5EF4-FFF2-40B4-BE49-F238E27FC236}">
                <a16:creationId xmlns:a16="http://schemas.microsoft.com/office/drawing/2014/main" xmlns=""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1" name="Rectangle 10">
            <a:extLst>
              <a:ext uri="{FF2B5EF4-FFF2-40B4-BE49-F238E27FC236}">
                <a16:creationId xmlns:a16="http://schemas.microsoft.com/office/drawing/2014/main" xmlns=""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2" name="Rectangle 11">
            <a:extLst>
              <a:ext uri="{FF2B5EF4-FFF2-40B4-BE49-F238E27FC236}">
                <a16:creationId xmlns:a16="http://schemas.microsoft.com/office/drawing/2014/main" xmlns=""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4" name="Rectangle 13">
            <a:extLst>
              <a:ext uri="{FF2B5EF4-FFF2-40B4-BE49-F238E27FC236}">
                <a16:creationId xmlns:a16="http://schemas.microsoft.com/office/drawing/2014/main" xmlns=""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5" name="Rectangle 14">
            <a:extLst>
              <a:ext uri="{FF2B5EF4-FFF2-40B4-BE49-F238E27FC236}">
                <a16:creationId xmlns:a16="http://schemas.microsoft.com/office/drawing/2014/main" xmlns=""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6" name="Rectangle 15">
            <a:extLst>
              <a:ext uri="{FF2B5EF4-FFF2-40B4-BE49-F238E27FC236}">
                <a16:creationId xmlns:a16="http://schemas.microsoft.com/office/drawing/2014/main" xmlns=""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7" name="Rectangle 16">
            <a:extLst>
              <a:ext uri="{FF2B5EF4-FFF2-40B4-BE49-F238E27FC236}">
                <a16:creationId xmlns:a16="http://schemas.microsoft.com/office/drawing/2014/main" xmlns=""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1" name="Rectangle 20">
            <a:extLst>
              <a:ext uri="{FF2B5EF4-FFF2-40B4-BE49-F238E27FC236}">
                <a16:creationId xmlns:a16="http://schemas.microsoft.com/office/drawing/2014/main" xmlns=""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3" name="Rectangle 22">
            <a:extLst>
              <a:ext uri="{FF2B5EF4-FFF2-40B4-BE49-F238E27FC236}">
                <a16:creationId xmlns:a16="http://schemas.microsoft.com/office/drawing/2014/main" xmlns=""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4" name="Rectangle 23">
            <a:extLst>
              <a:ext uri="{FF2B5EF4-FFF2-40B4-BE49-F238E27FC236}">
                <a16:creationId xmlns:a16="http://schemas.microsoft.com/office/drawing/2014/main" xmlns=""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pic>
        <p:nvPicPr>
          <p:cNvPr id="50" name="Picture 49" descr="A close up of a logo&#10;&#10;Description generated with very high confidence">
            <a:extLst>
              <a:ext uri="{FF2B5EF4-FFF2-40B4-BE49-F238E27FC236}">
                <a16:creationId xmlns:a16="http://schemas.microsoft.com/office/drawing/2014/main" xmlns="" id="{04510C8C-C25C-4654-A9CF-689E7251F82B}"/>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xmlns=""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0" name="Title 1">
            <a:extLst>
              <a:ext uri="{FF2B5EF4-FFF2-40B4-BE49-F238E27FC236}">
                <a16:creationId xmlns:a16="http://schemas.microsoft.com/office/drawing/2014/main" xmlns="" id="{2E50E8BC-181B-45AC-839A-2169ADD772D9}"/>
              </a:ext>
            </a:extLst>
          </p:cNvPr>
          <p:cNvSpPr>
            <a:spLocks noGrp="1"/>
          </p:cNvSpPr>
          <p:nvPr>
            <p:ph type="title"/>
          </p:nvPr>
        </p:nvSpPr>
        <p:spPr>
          <a:xfrm>
            <a:off x="1576250" y="597205"/>
            <a:ext cx="7369813" cy="907756"/>
          </a:xfrm>
        </p:spPr>
        <p:txBody>
          <a:bodyPr>
            <a:normAutofit/>
          </a:bodyPr>
          <a:lstStyle/>
          <a:p>
            <a:pPr algn="ctr"/>
            <a:r>
              <a:rPr lang="en-ZA" sz="4400" b="1" dirty="0">
                <a:latin typeface="Arial" panose="020B0604020202020204" pitchFamily="34" charset="0"/>
                <a:cs typeface="Arial" panose="020B0604020202020204" pitchFamily="34" charset="0"/>
              </a:rPr>
              <a:t>Problem statement</a:t>
            </a:r>
            <a:endParaRPr lang="en-ZA" b="1" dirty="0">
              <a:latin typeface="Arial" panose="020B0604020202020204" pitchFamily="34" charset="0"/>
              <a:cs typeface="Arial" panose="020B0604020202020204" pitchFamily="34" charset="0"/>
            </a:endParaRPr>
          </a:p>
        </p:txBody>
      </p:sp>
      <p:sp>
        <p:nvSpPr>
          <p:cNvPr id="5" name="Content Placeholder 4">
            <a:extLst>
              <a:ext uri="{FF2B5EF4-FFF2-40B4-BE49-F238E27FC236}">
                <a16:creationId xmlns:a16="http://schemas.microsoft.com/office/drawing/2014/main" xmlns="" id="{8E272ED8-DFEC-3BE8-6531-9157B51A0446}"/>
              </a:ext>
            </a:extLst>
          </p:cNvPr>
          <p:cNvSpPr>
            <a:spLocks noGrp="1"/>
          </p:cNvSpPr>
          <p:nvPr>
            <p:ph idx="1"/>
          </p:nvPr>
        </p:nvSpPr>
        <p:spPr>
          <a:xfrm>
            <a:off x="628650" y="1726187"/>
            <a:ext cx="7886700" cy="4241476"/>
          </a:xfrm>
        </p:spPr>
        <p:txBody>
          <a:bodyPr>
            <a:normAutofit/>
          </a:bodyPr>
          <a:lstStyle/>
          <a:p>
            <a:pPr marL="457200" indent="-457200" algn="l">
              <a:buFont typeface="Arial" panose="020B0604020202020204" pitchFamily="34" charset="0"/>
              <a:buChar char="•"/>
            </a:pPr>
            <a:r>
              <a:rPr lang="en-ZA" dirty="0">
                <a:latin typeface="Arial" panose="020B0604020202020204" pitchFamily="34" charset="0"/>
                <a:cs typeface="Arial" panose="020B0604020202020204" pitchFamily="34" charset="0"/>
              </a:rPr>
              <a:t>The ASB </a:t>
            </a:r>
            <a:r>
              <a:rPr lang="en-ZA" sz="2800" u="sng" dirty="0">
                <a:latin typeface="Arial" panose="020B0604020202020204" pitchFamily="34" charset="0"/>
                <a:cs typeface="Arial" panose="020B0604020202020204" pitchFamily="34" charset="0"/>
              </a:rPr>
              <a:t>does not </a:t>
            </a:r>
            <a:r>
              <a:rPr lang="en-ZA" sz="2800" dirty="0">
                <a:latin typeface="Arial" panose="020B0604020202020204" pitchFamily="34" charset="0"/>
                <a:cs typeface="Arial" panose="020B0604020202020204" pitchFamily="34" charset="0"/>
              </a:rPr>
              <a:t>provide technical advice or opinions on individual accounting matters, transactions, events, etc.</a:t>
            </a:r>
          </a:p>
        </p:txBody>
      </p:sp>
    </p:spTree>
    <p:extLst>
      <p:ext uri="{BB962C8B-B14F-4D97-AF65-F5344CB8AC3E}">
        <p14:creationId xmlns:p14="http://schemas.microsoft.com/office/powerpoint/2010/main" xmlns="" val="3549850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6" name="Rectangle 5">
            <a:extLst>
              <a:ext uri="{FF2B5EF4-FFF2-40B4-BE49-F238E27FC236}">
                <a16:creationId xmlns:a16="http://schemas.microsoft.com/office/drawing/2014/main" xmlns=""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7" name="Rectangle 6">
            <a:extLst>
              <a:ext uri="{FF2B5EF4-FFF2-40B4-BE49-F238E27FC236}">
                <a16:creationId xmlns:a16="http://schemas.microsoft.com/office/drawing/2014/main" xmlns=""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8" name="Rectangle 7">
            <a:extLst>
              <a:ext uri="{FF2B5EF4-FFF2-40B4-BE49-F238E27FC236}">
                <a16:creationId xmlns:a16="http://schemas.microsoft.com/office/drawing/2014/main" xmlns=""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9" name="Rectangle 8">
            <a:extLst>
              <a:ext uri="{FF2B5EF4-FFF2-40B4-BE49-F238E27FC236}">
                <a16:creationId xmlns:a16="http://schemas.microsoft.com/office/drawing/2014/main" xmlns=""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0" name="Rectangle 9">
            <a:extLst>
              <a:ext uri="{FF2B5EF4-FFF2-40B4-BE49-F238E27FC236}">
                <a16:creationId xmlns:a16="http://schemas.microsoft.com/office/drawing/2014/main" xmlns=""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1" name="Rectangle 10">
            <a:extLst>
              <a:ext uri="{FF2B5EF4-FFF2-40B4-BE49-F238E27FC236}">
                <a16:creationId xmlns:a16="http://schemas.microsoft.com/office/drawing/2014/main" xmlns=""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2" name="Rectangle 11">
            <a:extLst>
              <a:ext uri="{FF2B5EF4-FFF2-40B4-BE49-F238E27FC236}">
                <a16:creationId xmlns:a16="http://schemas.microsoft.com/office/drawing/2014/main" xmlns=""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4" name="Rectangle 13">
            <a:extLst>
              <a:ext uri="{FF2B5EF4-FFF2-40B4-BE49-F238E27FC236}">
                <a16:creationId xmlns:a16="http://schemas.microsoft.com/office/drawing/2014/main" xmlns=""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5" name="Rectangle 14">
            <a:extLst>
              <a:ext uri="{FF2B5EF4-FFF2-40B4-BE49-F238E27FC236}">
                <a16:creationId xmlns:a16="http://schemas.microsoft.com/office/drawing/2014/main" xmlns=""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6" name="Rectangle 15">
            <a:extLst>
              <a:ext uri="{FF2B5EF4-FFF2-40B4-BE49-F238E27FC236}">
                <a16:creationId xmlns:a16="http://schemas.microsoft.com/office/drawing/2014/main" xmlns=""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7" name="Rectangle 16">
            <a:extLst>
              <a:ext uri="{FF2B5EF4-FFF2-40B4-BE49-F238E27FC236}">
                <a16:creationId xmlns:a16="http://schemas.microsoft.com/office/drawing/2014/main" xmlns=""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1" name="Rectangle 20">
            <a:extLst>
              <a:ext uri="{FF2B5EF4-FFF2-40B4-BE49-F238E27FC236}">
                <a16:creationId xmlns:a16="http://schemas.microsoft.com/office/drawing/2014/main" xmlns=""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3" name="Rectangle 22">
            <a:extLst>
              <a:ext uri="{FF2B5EF4-FFF2-40B4-BE49-F238E27FC236}">
                <a16:creationId xmlns:a16="http://schemas.microsoft.com/office/drawing/2014/main" xmlns=""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4" name="Rectangle 23">
            <a:extLst>
              <a:ext uri="{FF2B5EF4-FFF2-40B4-BE49-F238E27FC236}">
                <a16:creationId xmlns:a16="http://schemas.microsoft.com/office/drawing/2014/main" xmlns=""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pic>
        <p:nvPicPr>
          <p:cNvPr id="50" name="Picture 49" descr="A close up of a logo&#10;&#10;Description generated with very high confidence">
            <a:extLst>
              <a:ext uri="{FF2B5EF4-FFF2-40B4-BE49-F238E27FC236}">
                <a16:creationId xmlns:a16="http://schemas.microsoft.com/office/drawing/2014/main" xmlns="" id="{04510C8C-C25C-4654-A9CF-689E7251F82B}"/>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xmlns=""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0" name="Title 1">
            <a:extLst>
              <a:ext uri="{FF2B5EF4-FFF2-40B4-BE49-F238E27FC236}">
                <a16:creationId xmlns:a16="http://schemas.microsoft.com/office/drawing/2014/main" xmlns="" id="{2E50E8BC-181B-45AC-839A-2169ADD772D9}"/>
              </a:ext>
            </a:extLst>
          </p:cNvPr>
          <p:cNvSpPr>
            <a:spLocks noGrp="1"/>
          </p:cNvSpPr>
          <p:nvPr>
            <p:ph type="title"/>
          </p:nvPr>
        </p:nvSpPr>
        <p:spPr>
          <a:xfrm>
            <a:off x="1576251" y="597205"/>
            <a:ext cx="7110550" cy="907756"/>
          </a:xfrm>
        </p:spPr>
        <p:txBody>
          <a:bodyPr>
            <a:normAutofit/>
          </a:bodyPr>
          <a:lstStyle/>
          <a:p>
            <a:pPr algn="ctr"/>
            <a:r>
              <a:rPr lang="en-ZA" sz="4400" b="1" dirty="0">
                <a:latin typeface="Arial" panose="020B0604020202020204" pitchFamily="34" charset="0"/>
                <a:cs typeface="Arial" panose="020B0604020202020204" pitchFamily="34" charset="0"/>
              </a:rPr>
              <a:t>History </a:t>
            </a:r>
            <a:endParaRPr lang="en-ZA" b="1" dirty="0">
              <a:latin typeface="Arial" panose="020B0604020202020204" pitchFamily="34" charset="0"/>
              <a:cs typeface="Arial" panose="020B0604020202020204" pitchFamily="34" charset="0"/>
            </a:endParaRPr>
          </a:p>
        </p:txBody>
      </p:sp>
      <p:sp>
        <p:nvSpPr>
          <p:cNvPr id="5" name="Content Placeholder 4">
            <a:extLst>
              <a:ext uri="{FF2B5EF4-FFF2-40B4-BE49-F238E27FC236}">
                <a16:creationId xmlns:a16="http://schemas.microsoft.com/office/drawing/2014/main" xmlns="" id="{8E272ED8-DFEC-3BE8-6531-9157B51A0446}"/>
              </a:ext>
            </a:extLst>
          </p:cNvPr>
          <p:cNvSpPr>
            <a:spLocks noGrp="1"/>
          </p:cNvSpPr>
          <p:nvPr>
            <p:ph idx="1"/>
          </p:nvPr>
        </p:nvSpPr>
        <p:spPr>
          <a:xfrm>
            <a:off x="628650" y="1795605"/>
            <a:ext cx="7886700" cy="4381357"/>
          </a:xfrm>
        </p:spPr>
        <p:txBody>
          <a:bodyPr>
            <a:normAutofit/>
          </a:bodyPr>
          <a:lstStyle/>
          <a:p>
            <a:pPr marL="457200" indent="-457200" algn="l">
              <a:buFont typeface="Arial" panose="020B0604020202020204" pitchFamily="34" charset="0"/>
              <a:buChar char="•"/>
            </a:pPr>
            <a:r>
              <a:rPr lang="en-ZA" sz="2800" dirty="0">
                <a:latin typeface="Arial" panose="020B0604020202020204" pitchFamily="34" charset="0"/>
                <a:cs typeface="Arial" panose="020B0604020202020204" pitchFamily="34" charset="0"/>
              </a:rPr>
              <a:t>RAF approached the ASB to ask about the status of IFRS 4 on </a:t>
            </a:r>
            <a:r>
              <a:rPr lang="en-ZA" sz="2800" i="1" dirty="0">
                <a:latin typeface="Arial" panose="020B0604020202020204" pitchFamily="34" charset="0"/>
                <a:cs typeface="Arial" panose="020B0604020202020204" pitchFamily="34" charset="0"/>
              </a:rPr>
              <a:t>Insurance Contracts </a:t>
            </a:r>
            <a:r>
              <a:rPr lang="en-ZA" sz="2800" dirty="0">
                <a:latin typeface="Arial" panose="020B0604020202020204" pitchFamily="34" charset="0"/>
                <a:cs typeface="Arial" panose="020B0604020202020204" pitchFamily="34" charset="0"/>
              </a:rPr>
              <a:t>and whether it is mandatory for the RAF (January 2021). </a:t>
            </a:r>
          </a:p>
          <a:p>
            <a:pPr marL="457200" indent="-457200" algn="l">
              <a:buFont typeface="Arial" panose="020B0604020202020204" pitchFamily="34" charset="0"/>
              <a:buChar char="•"/>
            </a:pPr>
            <a:r>
              <a:rPr lang="en-ZA" sz="2800" dirty="0">
                <a:latin typeface="Arial" panose="020B0604020202020204" pitchFamily="34" charset="0"/>
                <a:cs typeface="Arial" panose="020B0604020202020204" pitchFamily="34" charset="0"/>
              </a:rPr>
              <a:t>ASB met with the RAF, and provided a written response the RAF outlining a number of issues. </a:t>
            </a:r>
          </a:p>
          <a:p>
            <a:pPr marL="457200" indent="-457200" algn="l">
              <a:buFont typeface="Arial" panose="020B0604020202020204" pitchFamily="34" charset="0"/>
              <a:buChar char="•"/>
            </a:pPr>
            <a:r>
              <a:rPr lang="en-ZA" sz="2800" dirty="0">
                <a:latin typeface="Arial" panose="020B0604020202020204" pitchFamily="34" charset="0"/>
                <a:cs typeface="Arial" panose="020B0604020202020204" pitchFamily="34" charset="0"/>
              </a:rPr>
              <a:t>The key points in the response were as follows….</a:t>
            </a:r>
          </a:p>
        </p:txBody>
      </p:sp>
    </p:spTree>
    <p:extLst>
      <p:ext uri="{BB962C8B-B14F-4D97-AF65-F5344CB8AC3E}">
        <p14:creationId xmlns:p14="http://schemas.microsoft.com/office/powerpoint/2010/main" xmlns="" val="2870261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6" name="Rectangle 5">
            <a:extLst>
              <a:ext uri="{FF2B5EF4-FFF2-40B4-BE49-F238E27FC236}">
                <a16:creationId xmlns:a16="http://schemas.microsoft.com/office/drawing/2014/main" xmlns=""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7" name="Rectangle 6">
            <a:extLst>
              <a:ext uri="{FF2B5EF4-FFF2-40B4-BE49-F238E27FC236}">
                <a16:creationId xmlns:a16="http://schemas.microsoft.com/office/drawing/2014/main" xmlns=""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8" name="Rectangle 7">
            <a:extLst>
              <a:ext uri="{FF2B5EF4-FFF2-40B4-BE49-F238E27FC236}">
                <a16:creationId xmlns:a16="http://schemas.microsoft.com/office/drawing/2014/main" xmlns=""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9" name="Rectangle 8">
            <a:extLst>
              <a:ext uri="{FF2B5EF4-FFF2-40B4-BE49-F238E27FC236}">
                <a16:creationId xmlns:a16="http://schemas.microsoft.com/office/drawing/2014/main" xmlns=""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0" name="Rectangle 9">
            <a:extLst>
              <a:ext uri="{FF2B5EF4-FFF2-40B4-BE49-F238E27FC236}">
                <a16:creationId xmlns:a16="http://schemas.microsoft.com/office/drawing/2014/main" xmlns=""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1" name="Rectangle 10">
            <a:extLst>
              <a:ext uri="{FF2B5EF4-FFF2-40B4-BE49-F238E27FC236}">
                <a16:creationId xmlns:a16="http://schemas.microsoft.com/office/drawing/2014/main" xmlns=""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2" name="Rectangle 11">
            <a:extLst>
              <a:ext uri="{FF2B5EF4-FFF2-40B4-BE49-F238E27FC236}">
                <a16:creationId xmlns:a16="http://schemas.microsoft.com/office/drawing/2014/main" xmlns=""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4" name="Rectangle 13">
            <a:extLst>
              <a:ext uri="{FF2B5EF4-FFF2-40B4-BE49-F238E27FC236}">
                <a16:creationId xmlns:a16="http://schemas.microsoft.com/office/drawing/2014/main" xmlns=""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5" name="Rectangle 14">
            <a:extLst>
              <a:ext uri="{FF2B5EF4-FFF2-40B4-BE49-F238E27FC236}">
                <a16:creationId xmlns:a16="http://schemas.microsoft.com/office/drawing/2014/main" xmlns=""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6" name="Rectangle 15">
            <a:extLst>
              <a:ext uri="{FF2B5EF4-FFF2-40B4-BE49-F238E27FC236}">
                <a16:creationId xmlns:a16="http://schemas.microsoft.com/office/drawing/2014/main" xmlns=""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7" name="Rectangle 16">
            <a:extLst>
              <a:ext uri="{FF2B5EF4-FFF2-40B4-BE49-F238E27FC236}">
                <a16:creationId xmlns:a16="http://schemas.microsoft.com/office/drawing/2014/main" xmlns=""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1" name="Rectangle 20">
            <a:extLst>
              <a:ext uri="{FF2B5EF4-FFF2-40B4-BE49-F238E27FC236}">
                <a16:creationId xmlns:a16="http://schemas.microsoft.com/office/drawing/2014/main" xmlns=""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3" name="Rectangle 22">
            <a:extLst>
              <a:ext uri="{FF2B5EF4-FFF2-40B4-BE49-F238E27FC236}">
                <a16:creationId xmlns:a16="http://schemas.microsoft.com/office/drawing/2014/main" xmlns=""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4" name="Rectangle 23">
            <a:extLst>
              <a:ext uri="{FF2B5EF4-FFF2-40B4-BE49-F238E27FC236}">
                <a16:creationId xmlns:a16="http://schemas.microsoft.com/office/drawing/2014/main" xmlns=""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pic>
        <p:nvPicPr>
          <p:cNvPr id="50" name="Picture 49" descr="A close up of a logo&#10;&#10;Description generated with very high confidence">
            <a:extLst>
              <a:ext uri="{FF2B5EF4-FFF2-40B4-BE49-F238E27FC236}">
                <a16:creationId xmlns:a16="http://schemas.microsoft.com/office/drawing/2014/main" xmlns="" id="{04510C8C-C25C-4654-A9CF-689E7251F82B}"/>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xmlns=""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0" name="Title 1">
            <a:extLst>
              <a:ext uri="{FF2B5EF4-FFF2-40B4-BE49-F238E27FC236}">
                <a16:creationId xmlns:a16="http://schemas.microsoft.com/office/drawing/2014/main" xmlns="" id="{2E50E8BC-181B-45AC-839A-2169ADD772D9}"/>
              </a:ext>
            </a:extLst>
          </p:cNvPr>
          <p:cNvSpPr>
            <a:spLocks noGrp="1"/>
          </p:cNvSpPr>
          <p:nvPr>
            <p:ph type="title"/>
          </p:nvPr>
        </p:nvSpPr>
        <p:spPr>
          <a:xfrm>
            <a:off x="1576251" y="597205"/>
            <a:ext cx="7110550" cy="907756"/>
          </a:xfrm>
        </p:spPr>
        <p:txBody>
          <a:bodyPr>
            <a:normAutofit/>
          </a:bodyPr>
          <a:lstStyle/>
          <a:p>
            <a:pPr algn="ctr"/>
            <a:r>
              <a:rPr lang="en-ZA" sz="4400" b="1" dirty="0">
                <a:latin typeface="Arial" panose="020B0604020202020204" pitchFamily="34" charset="0"/>
                <a:cs typeface="Arial" panose="020B0604020202020204" pitchFamily="34" charset="0"/>
              </a:rPr>
              <a:t>Status of IFRS 4</a:t>
            </a:r>
            <a:endParaRPr lang="en-ZA" b="1" dirty="0">
              <a:latin typeface="Arial" panose="020B0604020202020204" pitchFamily="34" charset="0"/>
              <a:cs typeface="Arial" panose="020B0604020202020204" pitchFamily="34" charset="0"/>
            </a:endParaRPr>
          </a:p>
        </p:txBody>
      </p:sp>
      <p:sp>
        <p:nvSpPr>
          <p:cNvPr id="5" name="Content Placeholder 4">
            <a:extLst>
              <a:ext uri="{FF2B5EF4-FFF2-40B4-BE49-F238E27FC236}">
                <a16:creationId xmlns:a16="http://schemas.microsoft.com/office/drawing/2014/main" xmlns="" id="{8E272ED8-DFEC-3BE8-6531-9157B51A0446}"/>
              </a:ext>
            </a:extLst>
          </p:cNvPr>
          <p:cNvSpPr>
            <a:spLocks noGrp="1"/>
          </p:cNvSpPr>
          <p:nvPr>
            <p:ph idx="1"/>
          </p:nvPr>
        </p:nvSpPr>
        <p:spPr>
          <a:xfrm>
            <a:off x="628650" y="1675289"/>
            <a:ext cx="7886700" cy="4847074"/>
          </a:xfrm>
        </p:spPr>
        <p:txBody>
          <a:bodyPr>
            <a:normAutofit/>
          </a:bodyPr>
          <a:lstStyle/>
          <a:p>
            <a:pPr marL="457200" indent="-457200" algn="l">
              <a:buFont typeface="Arial" panose="020B0604020202020204" pitchFamily="34" charset="0"/>
              <a:buChar char="•"/>
            </a:pPr>
            <a:r>
              <a:rPr lang="en-ZA" sz="2800" dirty="0">
                <a:latin typeface="Arial" panose="020B0604020202020204" pitchFamily="34" charset="0"/>
                <a:cs typeface="Arial" panose="020B0604020202020204" pitchFamily="34" charset="0"/>
              </a:rPr>
              <a:t>Not mandatory to any entity – entities should however assess its application based on the activities it undertakes and whether they meet the definition of an insurance contract; or undertake “insurance-like” activities. </a:t>
            </a:r>
          </a:p>
          <a:p>
            <a:pPr marL="457200" indent="-457200" algn="l">
              <a:buFont typeface="Arial" panose="020B0604020202020204" pitchFamily="34" charset="0"/>
              <a:buChar char="•"/>
            </a:pPr>
            <a:r>
              <a:rPr lang="en-ZA" sz="2800" dirty="0">
                <a:latin typeface="Arial" panose="020B0604020202020204" pitchFamily="34" charset="0"/>
                <a:cs typeface="Arial" panose="020B0604020202020204" pitchFamily="34" charset="0"/>
              </a:rPr>
              <a:t>In assessing this, the absence of a contract is not considered a reason for not considering IFRS 4; nor are “labels” given to entities, transactions, etc. </a:t>
            </a:r>
          </a:p>
          <a:p>
            <a:pPr marL="457200" indent="-457200" algn="l">
              <a:buFont typeface="Arial" panose="020B0604020202020204" pitchFamily="34" charset="0"/>
              <a:buChar char="•"/>
            </a:pPr>
            <a:r>
              <a:rPr lang="en-ZA" sz="2800" dirty="0">
                <a:latin typeface="Arial" panose="020B0604020202020204" pitchFamily="34" charset="0"/>
                <a:cs typeface="Arial" panose="020B0604020202020204" pitchFamily="34" charset="0"/>
              </a:rPr>
              <a:t>IFRS 4 is considered in formulating an accounting policy. </a:t>
            </a:r>
          </a:p>
          <a:p>
            <a:pPr marL="0" indent="0" algn="l">
              <a:buNone/>
            </a:pPr>
            <a:endParaRPr lang="en-Z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6429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6" name="Rectangle 5">
            <a:extLst>
              <a:ext uri="{FF2B5EF4-FFF2-40B4-BE49-F238E27FC236}">
                <a16:creationId xmlns:a16="http://schemas.microsoft.com/office/drawing/2014/main" xmlns=""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7" name="Rectangle 6">
            <a:extLst>
              <a:ext uri="{FF2B5EF4-FFF2-40B4-BE49-F238E27FC236}">
                <a16:creationId xmlns:a16="http://schemas.microsoft.com/office/drawing/2014/main" xmlns=""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8" name="Rectangle 7">
            <a:extLst>
              <a:ext uri="{FF2B5EF4-FFF2-40B4-BE49-F238E27FC236}">
                <a16:creationId xmlns:a16="http://schemas.microsoft.com/office/drawing/2014/main" xmlns=""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9" name="Rectangle 8">
            <a:extLst>
              <a:ext uri="{FF2B5EF4-FFF2-40B4-BE49-F238E27FC236}">
                <a16:creationId xmlns:a16="http://schemas.microsoft.com/office/drawing/2014/main" xmlns=""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0" name="Rectangle 9">
            <a:extLst>
              <a:ext uri="{FF2B5EF4-FFF2-40B4-BE49-F238E27FC236}">
                <a16:creationId xmlns:a16="http://schemas.microsoft.com/office/drawing/2014/main" xmlns=""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1" name="Rectangle 10">
            <a:extLst>
              <a:ext uri="{FF2B5EF4-FFF2-40B4-BE49-F238E27FC236}">
                <a16:creationId xmlns:a16="http://schemas.microsoft.com/office/drawing/2014/main" xmlns=""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2" name="Rectangle 11">
            <a:extLst>
              <a:ext uri="{FF2B5EF4-FFF2-40B4-BE49-F238E27FC236}">
                <a16:creationId xmlns:a16="http://schemas.microsoft.com/office/drawing/2014/main" xmlns=""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4" name="Rectangle 13">
            <a:extLst>
              <a:ext uri="{FF2B5EF4-FFF2-40B4-BE49-F238E27FC236}">
                <a16:creationId xmlns:a16="http://schemas.microsoft.com/office/drawing/2014/main" xmlns=""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5" name="Rectangle 14">
            <a:extLst>
              <a:ext uri="{FF2B5EF4-FFF2-40B4-BE49-F238E27FC236}">
                <a16:creationId xmlns:a16="http://schemas.microsoft.com/office/drawing/2014/main" xmlns=""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6" name="Rectangle 15">
            <a:extLst>
              <a:ext uri="{FF2B5EF4-FFF2-40B4-BE49-F238E27FC236}">
                <a16:creationId xmlns:a16="http://schemas.microsoft.com/office/drawing/2014/main" xmlns=""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7" name="Rectangle 16">
            <a:extLst>
              <a:ext uri="{FF2B5EF4-FFF2-40B4-BE49-F238E27FC236}">
                <a16:creationId xmlns:a16="http://schemas.microsoft.com/office/drawing/2014/main" xmlns=""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1" name="Rectangle 20">
            <a:extLst>
              <a:ext uri="{FF2B5EF4-FFF2-40B4-BE49-F238E27FC236}">
                <a16:creationId xmlns:a16="http://schemas.microsoft.com/office/drawing/2014/main" xmlns=""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3" name="Rectangle 22">
            <a:extLst>
              <a:ext uri="{FF2B5EF4-FFF2-40B4-BE49-F238E27FC236}">
                <a16:creationId xmlns:a16="http://schemas.microsoft.com/office/drawing/2014/main" xmlns=""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4" name="Rectangle 23">
            <a:extLst>
              <a:ext uri="{FF2B5EF4-FFF2-40B4-BE49-F238E27FC236}">
                <a16:creationId xmlns:a16="http://schemas.microsoft.com/office/drawing/2014/main" xmlns=""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pic>
        <p:nvPicPr>
          <p:cNvPr id="50" name="Picture 49" descr="A close up of a logo&#10;&#10;Description generated with very high confidence">
            <a:extLst>
              <a:ext uri="{FF2B5EF4-FFF2-40B4-BE49-F238E27FC236}">
                <a16:creationId xmlns:a16="http://schemas.microsoft.com/office/drawing/2014/main" xmlns="" id="{04510C8C-C25C-4654-A9CF-689E7251F82B}"/>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xmlns=""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0" name="Title 1">
            <a:extLst>
              <a:ext uri="{FF2B5EF4-FFF2-40B4-BE49-F238E27FC236}">
                <a16:creationId xmlns:a16="http://schemas.microsoft.com/office/drawing/2014/main" xmlns="" id="{2E50E8BC-181B-45AC-839A-2169ADD772D9}"/>
              </a:ext>
            </a:extLst>
          </p:cNvPr>
          <p:cNvSpPr>
            <a:spLocks noGrp="1"/>
          </p:cNvSpPr>
          <p:nvPr>
            <p:ph type="title"/>
          </p:nvPr>
        </p:nvSpPr>
        <p:spPr>
          <a:xfrm>
            <a:off x="1576251" y="597205"/>
            <a:ext cx="7110550" cy="907756"/>
          </a:xfrm>
        </p:spPr>
        <p:txBody>
          <a:bodyPr>
            <a:normAutofit fontScale="90000"/>
          </a:bodyPr>
          <a:lstStyle/>
          <a:p>
            <a:pPr algn="ctr"/>
            <a:r>
              <a:rPr lang="en-ZA" sz="4400" b="1" dirty="0">
                <a:latin typeface="Arial" panose="020B0604020202020204" pitchFamily="34" charset="0"/>
                <a:cs typeface="Arial" panose="020B0604020202020204" pitchFamily="34" charset="0"/>
              </a:rPr>
              <a:t>Status of IPSAS 42 and the SA environment</a:t>
            </a:r>
            <a:endParaRPr lang="en-ZA" b="1" dirty="0">
              <a:latin typeface="Arial" panose="020B0604020202020204" pitchFamily="34" charset="0"/>
              <a:cs typeface="Arial" panose="020B0604020202020204" pitchFamily="34" charset="0"/>
            </a:endParaRPr>
          </a:p>
        </p:txBody>
      </p:sp>
      <p:sp>
        <p:nvSpPr>
          <p:cNvPr id="5" name="Content Placeholder 4">
            <a:extLst>
              <a:ext uri="{FF2B5EF4-FFF2-40B4-BE49-F238E27FC236}">
                <a16:creationId xmlns:a16="http://schemas.microsoft.com/office/drawing/2014/main" xmlns="" id="{8E272ED8-DFEC-3BE8-6531-9157B51A0446}"/>
              </a:ext>
            </a:extLst>
          </p:cNvPr>
          <p:cNvSpPr>
            <a:spLocks noGrp="1"/>
          </p:cNvSpPr>
          <p:nvPr>
            <p:ph idx="1"/>
          </p:nvPr>
        </p:nvSpPr>
        <p:spPr>
          <a:xfrm>
            <a:off x="628650" y="1735446"/>
            <a:ext cx="7886700" cy="4859337"/>
          </a:xfrm>
        </p:spPr>
        <p:txBody>
          <a:bodyPr>
            <a:normAutofit/>
          </a:bodyPr>
          <a:lstStyle/>
          <a:p>
            <a:pPr marL="457200" indent="-457200" algn="l">
              <a:buFont typeface="Arial" panose="020B0604020202020204" pitchFamily="34" charset="0"/>
              <a:buChar char="•"/>
            </a:pPr>
            <a:r>
              <a:rPr lang="en-ZA" sz="2800" dirty="0">
                <a:latin typeface="Arial" panose="020B0604020202020204" pitchFamily="34" charset="0"/>
                <a:cs typeface="Arial" panose="020B0604020202020204" pitchFamily="34" charset="0"/>
              </a:rPr>
              <a:t>IPSAS 42 on </a:t>
            </a:r>
            <a:r>
              <a:rPr lang="en-ZA" sz="2800" i="1" dirty="0">
                <a:latin typeface="Arial" panose="020B0604020202020204" pitchFamily="34" charset="0"/>
                <a:cs typeface="Arial" panose="020B0604020202020204" pitchFamily="34" charset="0"/>
              </a:rPr>
              <a:t>Social Benefits </a:t>
            </a:r>
            <a:r>
              <a:rPr lang="en-ZA" sz="2800" dirty="0">
                <a:latin typeface="Arial" panose="020B0604020202020204" pitchFamily="34" charset="0"/>
                <a:cs typeface="Arial" panose="020B0604020202020204" pitchFamily="34" charset="0"/>
              </a:rPr>
              <a:t>was issued in 2019. </a:t>
            </a:r>
          </a:p>
          <a:p>
            <a:pPr marL="457200" indent="-457200" algn="l">
              <a:buFont typeface="Arial" panose="020B0604020202020204" pitchFamily="34" charset="0"/>
              <a:buChar char="•"/>
            </a:pPr>
            <a:r>
              <a:rPr lang="en-ZA" sz="2800" dirty="0">
                <a:latin typeface="Arial" panose="020B0604020202020204" pitchFamily="34" charset="0"/>
                <a:cs typeface="Arial" panose="020B0604020202020204" pitchFamily="34" charset="0"/>
              </a:rPr>
              <a:t>The ASB’s comment letter to the IPSASB on draft versions of the proposed IPSAS did not support many of its principles. </a:t>
            </a:r>
          </a:p>
          <a:p>
            <a:pPr marL="457200" indent="-457200" algn="l">
              <a:buFont typeface="Arial" panose="020B0604020202020204" pitchFamily="34" charset="0"/>
              <a:buChar char="•"/>
            </a:pPr>
            <a:r>
              <a:rPr lang="en-ZA" sz="2800" dirty="0">
                <a:latin typeface="Arial" panose="020B0604020202020204" pitchFamily="34" charset="0"/>
                <a:cs typeface="Arial" panose="020B0604020202020204" pitchFamily="34" charset="0"/>
              </a:rPr>
              <a:t>A key principle which was not supported, was the recognition of liabilities and their related measurement, as it was deemed “rules-based” and meant that it may not be appropriate for a range of benefit schemes – particularly in SA. </a:t>
            </a:r>
          </a:p>
          <a:p>
            <a:pPr marL="0" indent="0" algn="l">
              <a:buNone/>
            </a:pPr>
            <a:endParaRPr lang="en-Z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884083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6" name="Rectangle 5">
            <a:extLst>
              <a:ext uri="{FF2B5EF4-FFF2-40B4-BE49-F238E27FC236}">
                <a16:creationId xmlns:a16="http://schemas.microsoft.com/office/drawing/2014/main" xmlns=""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7" name="Rectangle 6">
            <a:extLst>
              <a:ext uri="{FF2B5EF4-FFF2-40B4-BE49-F238E27FC236}">
                <a16:creationId xmlns:a16="http://schemas.microsoft.com/office/drawing/2014/main" xmlns=""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8" name="Rectangle 7">
            <a:extLst>
              <a:ext uri="{FF2B5EF4-FFF2-40B4-BE49-F238E27FC236}">
                <a16:creationId xmlns:a16="http://schemas.microsoft.com/office/drawing/2014/main" xmlns=""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9" name="Rectangle 8">
            <a:extLst>
              <a:ext uri="{FF2B5EF4-FFF2-40B4-BE49-F238E27FC236}">
                <a16:creationId xmlns:a16="http://schemas.microsoft.com/office/drawing/2014/main" xmlns=""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0" name="Rectangle 9">
            <a:extLst>
              <a:ext uri="{FF2B5EF4-FFF2-40B4-BE49-F238E27FC236}">
                <a16:creationId xmlns:a16="http://schemas.microsoft.com/office/drawing/2014/main" xmlns=""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1" name="Rectangle 10">
            <a:extLst>
              <a:ext uri="{FF2B5EF4-FFF2-40B4-BE49-F238E27FC236}">
                <a16:creationId xmlns:a16="http://schemas.microsoft.com/office/drawing/2014/main" xmlns=""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2" name="Rectangle 11">
            <a:extLst>
              <a:ext uri="{FF2B5EF4-FFF2-40B4-BE49-F238E27FC236}">
                <a16:creationId xmlns:a16="http://schemas.microsoft.com/office/drawing/2014/main" xmlns=""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4" name="Rectangle 13">
            <a:extLst>
              <a:ext uri="{FF2B5EF4-FFF2-40B4-BE49-F238E27FC236}">
                <a16:creationId xmlns:a16="http://schemas.microsoft.com/office/drawing/2014/main" xmlns=""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5" name="Rectangle 14">
            <a:extLst>
              <a:ext uri="{FF2B5EF4-FFF2-40B4-BE49-F238E27FC236}">
                <a16:creationId xmlns:a16="http://schemas.microsoft.com/office/drawing/2014/main" xmlns=""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6" name="Rectangle 15">
            <a:extLst>
              <a:ext uri="{FF2B5EF4-FFF2-40B4-BE49-F238E27FC236}">
                <a16:creationId xmlns:a16="http://schemas.microsoft.com/office/drawing/2014/main" xmlns=""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7" name="Rectangle 16">
            <a:extLst>
              <a:ext uri="{FF2B5EF4-FFF2-40B4-BE49-F238E27FC236}">
                <a16:creationId xmlns:a16="http://schemas.microsoft.com/office/drawing/2014/main" xmlns=""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1" name="Rectangle 20">
            <a:extLst>
              <a:ext uri="{FF2B5EF4-FFF2-40B4-BE49-F238E27FC236}">
                <a16:creationId xmlns:a16="http://schemas.microsoft.com/office/drawing/2014/main" xmlns=""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3" name="Rectangle 22">
            <a:extLst>
              <a:ext uri="{FF2B5EF4-FFF2-40B4-BE49-F238E27FC236}">
                <a16:creationId xmlns:a16="http://schemas.microsoft.com/office/drawing/2014/main" xmlns=""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4" name="Rectangle 23">
            <a:extLst>
              <a:ext uri="{FF2B5EF4-FFF2-40B4-BE49-F238E27FC236}">
                <a16:creationId xmlns:a16="http://schemas.microsoft.com/office/drawing/2014/main" xmlns=""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pic>
        <p:nvPicPr>
          <p:cNvPr id="50" name="Picture 49" descr="A close up of a logo&#10;&#10;Description generated with very high confidence">
            <a:extLst>
              <a:ext uri="{FF2B5EF4-FFF2-40B4-BE49-F238E27FC236}">
                <a16:creationId xmlns:a16="http://schemas.microsoft.com/office/drawing/2014/main" xmlns="" id="{04510C8C-C25C-4654-A9CF-689E7251F82B}"/>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xmlns=""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0" name="Title 1">
            <a:extLst>
              <a:ext uri="{FF2B5EF4-FFF2-40B4-BE49-F238E27FC236}">
                <a16:creationId xmlns:a16="http://schemas.microsoft.com/office/drawing/2014/main" xmlns="" id="{2E50E8BC-181B-45AC-839A-2169ADD772D9}"/>
              </a:ext>
            </a:extLst>
          </p:cNvPr>
          <p:cNvSpPr>
            <a:spLocks noGrp="1"/>
          </p:cNvSpPr>
          <p:nvPr>
            <p:ph type="title"/>
          </p:nvPr>
        </p:nvSpPr>
        <p:spPr>
          <a:xfrm>
            <a:off x="1576251" y="597205"/>
            <a:ext cx="7110550" cy="907756"/>
          </a:xfrm>
        </p:spPr>
        <p:txBody>
          <a:bodyPr>
            <a:normAutofit fontScale="90000"/>
          </a:bodyPr>
          <a:lstStyle/>
          <a:p>
            <a:pPr algn="ctr"/>
            <a:r>
              <a:rPr lang="en-ZA" sz="4400" b="1" dirty="0">
                <a:latin typeface="Arial" panose="020B0604020202020204" pitchFamily="34" charset="0"/>
                <a:cs typeface="Arial" panose="020B0604020202020204" pitchFamily="34" charset="0"/>
              </a:rPr>
              <a:t>Status of IPSAS 42 and the SA environment</a:t>
            </a:r>
            <a:endParaRPr lang="en-ZA" b="1" dirty="0">
              <a:latin typeface="Arial" panose="020B0604020202020204" pitchFamily="34" charset="0"/>
              <a:cs typeface="Arial" panose="020B0604020202020204" pitchFamily="34" charset="0"/>
            </a:endParaRPr>
          </a:p>
        </p:txBody>
      </p:sp>
      <p:sp>
        <p:nvSpPr>
          <p:cNvPr id="5" name="Content Placeholder 4">
            <a:extLst>
              <a:ext uri="{FF2B5EF4-FFF2-40B4-BE49-F238E27FC236}">
                <a16:creationId xmlns:a16="http://schemas.microsoft.com/office/drawing/2014/main" xmlns="" id="{8E272ED8-DFEC-3BE8-6531-9157B51A0446}"/>
              </a:ext>
            </a:extLst>
          </p:cNvPr>
          <p:cNvSpPr>
            <a:spLocks noGrp="1"/>
          </p:cNvSpPr>
          <p:nvPr>
            <p:ph idx="1"/>
          </p:nvPr>
        </p:nvSpPr>
        <p:spPr>
          <a:xfrm>
            <a:off x="628650" y="1795605"/>
            <a:ext cx="7886700" cy="4859337"/>
          </a:xfrm>
        </p:spPr>
        <p:txBody>
          <a:bodyPr>
            <a:normAutofit/>
          </a:bodyPr>
          <a:lstStyle/>
          <a:p>
            <a:pPr marL="457200" indent="-457200" algn="l">
              <a:buFont typeface="Arial" panose="020B0604020202020204" pitchFamily="34" charset="0"/>
              <a:buChar char="•"/>
            </a:pPr>
            <a:r>
              <a:rPr lang="en-ZA" sz="2800" dirty="0">
                <a:latin typeface="Arial" panose="020B0604020202020204" pitchFamily="34" charset="0"/>
                <a:cs typeface="Arial" panose="020B0604020202020204" pitchFamily="34" charset="0"/>
              </a:rPr>
              <a:t>When the Board issued its work programme for 2021-2023, it indicated that the previously expressed views about IPSAS 42 would result in a potentially different approach locally – to provide users locally with relevant information, that faithfully represents the economic characteristics of the scheme. </a:t>
            </a:r>
          </a:p>
          <a:p>
            <a:pPr marL="457200" indent="-457200" algn="l">
              <a:buFont typeface="Arial" panose="020B0604020202020204" pitchFamily="34" charset="0"/>
              <a:buChar char="•"/>
            </a:pPr>
            <a:r>
              <a:rPr lang="en-ZA" sz="2800" dirty="0">
                <a:latin typeface="Arial" panose="020B0604020202020204" pitchFamily="34" charset="0"/>
                <a:cs typeface="Arial" panose="020B0604020202020204" pitchFamily="34" charset="0"/>
              </a:rPr>
              <a:t>The social benefit project started in 2021, but was a known and identified project of the Board prior to this, with the potential for departure. </a:t>
            </a:r>
          </a:p>
        </p:txBody>
      </p:sp>
    </p:spTree>
    <p:extLst>
      <p:ext uri="{BB962C8B-B14F-4D97-AF65-F5344CB8AC3E}">
        <p14:creationId xmlns:p14="http://schemas.microsoft.com/office/powerpoint/2010/main" xmlns="" val="4225663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6" name="Rectangle 5">
            <a:extLst>
              <a:ext uri="{FF2B5EF4-FFF2-40B4-BE49-F238E27FC236}">
                <a16:creationId xmlns:a16="http://schemas.microsoft.com/office/drawing/2014/main" xmlns=""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7" name="Rectangle 6">
            <a:extLst>
              <a:ext uri="{FF2B5EF4-FFF2-40B4-BE49-F238E27FC236}">
                <a16:creationId xmlns:a16="http://schemas.microsoft.com/office/drawing/2014/main" xmlns=""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8" name="Rectangle 7">
            <a:extLst>
              <a:ext uri="{FF2B5EF4-FFF2-40B4-BE49-F238E27FC236}">
                <a16:creationId xmlns:a16="http://schemas.microsoft.com/office/drawing/2014/main" xmlns=""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9" name="Rectangle 8">
            <a:extLst>
              <a:ext uri="{FF2B5EF4-FFF2-40B4-BE49-F238E27FC236}">
                <a16:creationId xmlns:a16="http://schemas.microsoft.com/office/drawing/2014/main" xmlns=""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0" name="Rectangle 9">
            <a:extLst>
              <a:ext uri="{FF2B5EF4-FFF2-40B4-BE49-F238E27FC236}">
                <a16:creationId xmlns:a16="http://schemas.microsoft.com/office/drawing/2014/main" xmlns=""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1" name="Rectangle 10">
            <a:extLst>
              <a:ext uri="{FF2B5EF4-FFF2-40B4-BE49-F238E27FC236}">
                <a16:creationId xmlns:a16="http://schemas.microsoft.com/office/drawing/2014/main" xmlns=""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2" name="Rectangle 11">
            <a:extLst>
              <a:ext uri="{FF2B5EF4-FFF2-40B4-BE49-F238E27FC236}">
                <a16:creationId xmlns:a16="http://schemas.microsoft.com/office/drawing/2014/main" xmlns=""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4" name="Rectangle 13">
            <a:extLst>
              <a:ext uri="{FF2B5EF4-FFF2-40B4-BE49-F238E27FC236}">
                <a16:creationId xmlns:a16="http://schemas.microsoft.com/office/drawing/2014/main" xmlns=""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5" name="Rectangle 14">
            <a:extLst>
              <a:ext uri="{FF2B5EF4-FFF2-40B4-BE49-F238E27FC236}">
                <a16:creationId xmlns:a16="http://schemas.microsoft.com/office/drawing/2014/main" xmlns=""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6" name="Rectangle 15">
            <a:extLst>
              <a:ext uri="{FF2B5EF4-FFF2-40B4-BE49-F238E27FC236}">
                <a16:creationId xmlns:a16="http://schemas.microsoft.com/office/drawing/2014/main" xmlns=""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7" name="Rectangle 16">
            <a:extLst>
              <a:ext uri="{FF2B5EF4-FFF2-40B4-BE49-F238E27FC236}">
                <a16:creationId xmlns:a16="http://schemas.microsoft.com/office/drawing/2014/main" xmlns=""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1" name="Rectangle 20">
            <a:extLst>
              <a:ext uri="{FF2B5EF4-FFF2-40B4-BE49-F238E27FC236}">
                <a16:creationId xmlns:a16="http://schemas.microsoft.com/office/drawing/2014/main" xmlns=""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3" name="Rectangle 22">
            <a:extLst>
              <a:ext uri="{FF2B5EF4-FFF2-40B4-BE49-F238E27FC236}">
                <a16:creationId xmlns:a16="http://schemas.microsoft.com/office/drawing/2014/main" xmlns=""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4" name="Rectangle 23">
            <a:extLst>
              <a:ext uri="{FF2B5EF4-FFF2-40B4-BE49-F238E27FC236}">
                <a16:creationId xmlns:a16="http://schemas.microsoft.com/office/drawing/2014/main" xmlns=""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pic>
        <p:nvPicPr>
          <p:cNvPr id="50" name="Picture 49" descr="A close up of a logo&#10;&#10;Description generated with very high confidence">
            <a:extLst>
              <a:ext uri="{FF2B5EF4-FFF2-40B4-BE49-F238E27FC236}">
                <a16:creationId xmlns:a16="http://schemas.microsoft.com/office/drawing/2014/main" xmlns="" id="{04510C8C-C25C-4654-A9CF-689E7251F82B}"/>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xmlns=""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0" name="Title 1">
            <a:extLst>
              <a:ext uri="{FF2B5EF4-FFF2-40B4-BE49-F238E27FC236}">
                <a16:creationId xmlns:a16="http://schemas.microsoft.com/office/drawing/2014/main" xmlns="" id="{2E50E8BC-181B-45AC-839A-2169ADD772D9}"/>
              </a:ext>
            </a:extLst>
          </p:cNvPr>
          <p:cNvSpPr>
            <a:spLocks noGrp="1"/>
          </p:cNvSpPr>
          <p:nvPr>
            <p:ph type="title"/>
          </p:nvPr>
        </p:nvSpPr>
        <p:spPr>
          <a:xfrm>
            <a:off x="1576251" y="597205"/>
            <a:ext cx="7110550" cy="907756"/>
          </a:xfrm>
        </p:spPr>
        <p:txBody>
          <a:bodyPr>
            <a:normAutofit fontScale="90000"/>
          </a:bodyPr>
          <a:lstStyle/>
          <a:p>
            <a:pPr algn="ctr"/>
            <a:r>
              <a:rPr lang="en-ZA" sz="4400" b="1" dirty="0">
                <a:latin typeface="Arial" panose="020B0604020202020204" pitchFamily="34" charset="0"/>
                <a:cs typeface="Arial" panose="020B0604020202020204" pitchFamily="34" charset="0"/>
              </a:rPr>
              <a:t>Changing accounting policies</a:t>
            </a:r>
            <a:endParaRPr lang="en-ZA" b="1" dirty="0">
              <a:latin typeface="Arial" panose="020B0604020202020204" pitchFamily="34" charset="0"/>
              <a:cs typeface="Arial" panose="020B0604020202020204" pitchFamily="34" charset="0"/>
            </a:endParaRPr>
          </a:p>
        </p:txBody>
      </p:sp>
      <p:sp>
        <p:nvSpPr>
          <p:cNvPr id="5" name="Content Placeholder 4">
            <a:extLst>
              <a:ext uri="{FF2B5EF4-FFF2-40B4-BE49-F238E27FC236}">
                <a16:creationId xmlns:a16="http://schemas.microsoft.com/office/drawing/2014/main" xmlns="" id="{8E272ED8-DFEC-3BE8-6531-9157B51A0446}"/>
              </a:ext>
            </a:extLst>
          </p:cNvPr>
          <p:cNvSpPr>
            <a:spLocks noGrp="1"/>
          </p:cNvSpPr>
          <p:nvPr>
            <p:ph idx="1"/>
          </p:nvPr>
        </p:nvSpPr>
        <p:spPr>
          <a:xfrm>
            <a:off x="628650" y="1795605"/>
            <a:ext cx="7886700" cy="4859337"/>
          </a:xfrm>
        </p:spPr>
        <p:txBody>
          <a:bodyPr>
            <a:normAutofit/>
          </a:bodyPr>
          <a:lstStyle/>
          <a:p>
            <a:pPr marL="457200" indent="-457200" algn="l">
              <a:buFont typeface="Arial" panose="020B0604020202020204" pitchFamily="34" charset="0"/>
              <a:buChar char="•"/>
            </a:pPr>
            <a:r>
              <a:rPr lang="en-ZA" sz="2800" dirty="0">
                <a:latin typeface="Arial" panose="020B0604020202020204" pitchFamily="34" charset="0"/>
                <a:cs typeface="Arial" panose="020B0604020202020204" pitchFamily="34" charset="0"/>
              </a:rPr>
              <a:t>GRAP 3 on </a:t>
            </a:r>
            <a:r>
              <a:rPr lang="en-ZA" sz="2800" i="1" dirty="0">
                <a:latin typeface="Arial" panose="020B0604020202020204" pitchFamily="34" charset="0"/>
                <a:cs typeface="Arial" panose="020B0604020202020204" pitchFamily="34" charset="0"/>
              </a:rPr>
              <a:t>Accounting Policies, Changes in Accounting Estimates and Errors </a:t>
            </a:r>
            <a:r>
              <a:rPr lang="en-ZA" sz="2800" dirty="0">
                <a:latin typeface="Arial" panose="020B0604020202020204" pitchFamily="34" charset="0"/>
                <a:cs typeface="Arial" panose="020B0604020202020204" pitchFamily="34" charset="0"/>
              </a:rPr>
              <a:t>prescribes the criteria for changing accounting policies. </a:t>
            </a:r>
          </a:p>
          <a:p>
            <a:pPr marL="457200" indent="-457200" algn="l">
              <a:buFont typeface="Arial" panose="020B0604020202020204" pitchFamily="34" charset="0"/>
              <a:buChar char="•"/>
            </a:pPr>
            <a:r>
              <a:rPr lang="en-ZA" sz="2800" dirty="0">
                <a:latin typeface="Arial" panose="020B0604020202020204" pitchFamily="34" charset="0"/>
                <a:cs typeface="Arial" panose="020B0604020202020204" pitchFamily="34" charset="0"/>
              </a:rPr>
              <a:t>Accounting policies describe when to recognise assets, liabilities, revenue and expenses, and how to measure them + the how they will be reflected in the financial statements. </a:t>
            </a:r>
          </a:p>
          <a:p>
            <a:pPr marL="457200" indent="-457200" algn="l">
              <a:buFont typeface="Arial" panose="020B0604020202020204" pitchFamily="34" charset="0"/>
              <a:buChar char="•"/>
            </a:pPr>
            <a:r>
              <a:rPr lang="en-ZA" sz="2800" dirty="0">
                <a:latin typeface="Arial" panose="020B0604020202020204" pitchFamily="34" charset="0"/>
                <a:cs typeface="Arial" panose="020B0604020202020204" pitchFamily="34" charset="0"/>
              </a:rPr>
              <a:t>Accounting policies are changed when….</a:t>
            </a:r>
          </a:p>
        </p:txBody>
      </p:sp>
    </p:spTree>
    <p:extLst>
      <p:ext uri="{BB962C8B-B14F-4D97-AF65-F5344CB8AC3E}">
        <p14:creationId xmlns:p14="http://schemas.microsoft.com/office/powerpoint/2010/main" xmlns="" val="3658186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D5FD0ECF-40C5-47BA-A187-DBD082E850F8}"/>
              </a:ext>
            </a:extLst>
          </p:cNvPr>
          <p:cNvSpPr/>
          <p:nvPr/>
        </p:nvSpPr>
        <p:spPr>
          <a:xfrm>
            <a:off x="-1" y="6267046"/>
            <a:ext cx="9144001" cy="568788"/>
          </a:xfrm>
          <a:prstGeom prst="rect">
            <a:avLst/>
          </a:prstGeom>
          <a:solidFill>
            <a:srgbClr val="209889"/>
          </a:solidFill>
          <a:ln>
            <a:solidFill>
              <a:srgbClr val="20988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6" name="Rectangle 5">
            <a:extLst>
              <a:ext uri="{FF2B5EF4-FFF2-40B4-BE49-F238E27FC236}">
                <a16:creationId xmlns:a16="http://schemas.microsoft.com/office/drawing/2014/main" xmlns="" id="{7D4D927C-6ADF-4D03-8D15-35D53B818360}"/>
              </a:ext>
            </a:extLst>
          </p:cNvPr>
          <p:cNvSpPr/>
          <p:nvPr/>
        </p:nvSpPr>
        <p:spPr>
          <a:xfrm>
            <a:off x="5519597"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7" name="Rectangle 6">
            <a:extLst>
              <a:ext uri="{FF2B5EF4-FFF2-40B4-BE49-F238E27FC236}">
                <a16:creationId xmlns:a16="http://schemas.microsoft.com/office/drawing/2014/main" xmlns="" id="{C688C8C9-6D91-466A-8278-D3D15D5E0E96}"/>
              </a:ext>
            </a:extLst>
          </p:cNvPr>
          <p:cNvSpPr/>
          <p:nvPr/>
        </p:nvSpPr>
        <p:spPr>
          <a:xfrm>
            <a:off x="1961811"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8" name="Rectangle 7">
            <a:extLst>
              <a:ext uri="{FF2B5EF4-FFF2-40B4-BE49-F238E27FC236}">
                <a16:creationId xmlns:a16="http://schemas.microsoft.com/office/drawing/2014/main" xmlns="" id="{3AEDE3F2-E8FC-4DF8-8912-1F2F88926F55}"/>
              </a:ext>
            </a:extLst>
          </p:cNvPr>
          <p:cNvSpPr/>
          <p:nvPr/>
        </p:nvSpPr>
        <p:spPr>
          <a:xfrm>
            <a:off x="375950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9" name="Rectangle 8">
            <a:extLst>
              <a:ext uri="{FF2B5EF4-FFF2-40B4-BE49-F238E27FC236}">
                <a16:creationId xmlns:a16="http://schemas.microsoft.com/office/drawing/2014/main" xmlns="" id="{BE1556E4-F6A4-43DB-BC37-3A2A28CB88D7}"/>
              </a:ext>
            </a:extLst>
          </p:cNvPr>
          <p:cNvSpPr/>
          <p:nvPr/>
        </p:nvSpPr>
        <p:spPr>
          <a:xfrm>
            <a:off x="4330050" y="6441268"/>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0" name="Rectangle 9">
            <a:extLst>
              <a:ext uri="{FF2B5EF4-FFF2-40B4-BE49-F238E27FC236}">
                <a16:creationId xmlns:a16="http://schemas.microsoft.com/office/drawing/2014/main" xmlns="" id="{87F5BCDF-EB51-4D1A-B819-FBF1CCE28D0C}"/>
              </a:ext>
            </a:extLst>
          </p:cNvPr>
          <p:cNvSpPr/>
          <p:nvPr/>
        </p:nvSpPr>
        <p:spPr>
          <a:xfrm>
            <a:off x="492398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1" name="Rectangle 10">
            <a:extLst>
              <a:ext uri="{FF2B5EF4-FFF2-40B4-BE49-F238E27FC236}">
                <a16:creationId xmlns:a16="http://schemas.microsoft.com/office/drawing/2014/main" xmlns="" id="{D78FEFAD-C668-4C30-8F51-ECF3CD4E2D9F}"/>
              </a:ext>
            </a:extLst>
          </p:cNvPr>
          <p:cNvSpPr/>
          <p:nvPr/>
        </p:nvSpPr>
        <p:spPr>
          <a:xfrm>
            <a:off x="317154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2" name="Rectangle 11">
            <a:extLst>
              <a:ext uri="{FF2B5EF4-FFF2-40B4-BE49-F238E27FC236}">
                <a16:creationId xmlns:a16="http://schemas.microsoft.com/office/drawing/2014/main" xmlns="" id="{6F115C82-AEE1-4906-ADFA-5BC01445FD21}"/>
              </a:ext>
            </a:extLst>
          </p:cNvPr>
          <p:cNvSpPr/>
          <p:nvPr/>
        </p:nvSpPr>
        <p:spPr>
          <a:xfrm>
            <a:off x="2576180"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4" name="Rectangle 13">
            <a:extLst>
              <a:ext uri="{FF2B5EF4-FFF2-40B4-BE49-F238E27FC236}">
                <a16:creationId xmlns:a16="http://schemas.microsoft.com/office/drawing/2014/main" xmlns="" id="{5AA86992-51A5-40CF-8F2E-859A5BC13FE3}"/>
              </a:ext>
            </a:extLst>
          </p:cNvPr>
          <p:cNvSpPr/>
          <p:nvPr/>
        </p:nvSpPr>
        <p:spPr>
          <a:xfrm>
            <a:off x="6090143"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5" name="Rectangle 14">
            <a:extLst>
              <a:ext uri="{FF2B5EF4-FFF2-40B4-BE49-F238E27FC236}">
                <a16:creationId xmlns:a16="http://schemas.microsoft.com/office/drawing/2014/main" xmlns="" id="{28340084-537B-4B03-A0AF-F5F14052E48D}"/>
              </a:ext>
            </a:extLst>
          </p:cNvPr>
          <p:cNvSpPr/>
          <p:nvPr/>
        </p:nvSpPr>
        <p:spPr>
          <a:xfrm>
            <a:off x="6726316"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6" name="Rectangle 15">
            <a:extLst>
              <a:ext uri="{FF2B5EF4-FFF2-40B4-BE49-F238E27FC236}">
                <a16:creationId xmlns:a16="http://schemas.microsoft.com/office/drawing/2014/main" xmlns="" id="{3E337448-5F23-471A-8E78-ECB0C54D6A02}"/>
              </a:ext>
            </a:extLst>
          </p:cNvPr>
          <p:cNvSpPr/>
          <p:nvPr/>
        </p:nvSpPr>
        <p:spPr>
          <a:xfrm>
            <a:off x="7330875"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17" name="Rectangle 16">
            <a:extLst>
              <a:ext uri="{FF2B5EF4-FFF2-40B4-BE49-F238E27FC236}">
                <a16:creationId xmlns:a16="http://schemas.microsoft.com/office/drawing/2014/main" xmlns="" id="{697B279A-633F-4EC8-8E09-AE24A753945F}"/>
              </a:ext>
            </a:extLst>
          </p:cNvPr>
          <p:cNvSpPr/>
          <p:nvPr/>
        </p:nvSpPr>
        <p:spPr>
          <a:xfrm>
            <a:off x="7924808"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1" name="Rectangle 20">
            <a:extLst>
              <a:ext uri="{FF2B5EF4-FFF2-40B4-BE49-F238E27FC236}">
                <a16:creationId xmlns:a16="http://schemas.microsoft.com/office/drawing/2014/main" xmlns="" id="{193C37CE-B621-4639-93F8-91A5963C341F}"/>
              </a:ext>
            </a:extLst>
          </p:cNvPr>
          <p:cNvSpPr/>
          <p:nvPr/>
        </p:nvSpPr>
        <p:spPr>
          <a:xfrm>
            <a:off x="8534404" y="6435674"/>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3" name="Rectangle 22">
            <a:extLst>
              <a:ext uri="{FF2B5EF4-FFF2-40B4-BE49-F238E27FC236}">
                <a16:creationId xmlns:a16="http://schemas.microsoft.com/office/drawing/2014/main" xmlns="" id="{F267E58F-FA0E-4A68-BEBD-4FD3EB5BFA46}"/>
              </a:ext>
            </a:extLst>
          </p:cNvPr>
          <p:cNvSpPr/>
          <p:nvPr/>
        </p:nvSpPr>
        <p:spPr>
          <a:xfrm>
            <a:off x="1377603"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4" name="Rectangle 23">
            <a:extLst>
              <a:ext uri="{FF2B5EF4-FFF2-40B4-BE49-F238E27FC236}">
                <a16:creationId xmlns:a16="http://schemas.microsoft.com/office/drawing/2014/main" xmlns="" id="{5C79E816-491C-4828-855E-94B580A31137}"/>
              </a:ext>
            </a:extLst>
          </p:cNvPr>
          <p:cNvSpPr/>
          <p:nvPr/>
        </p:nvSpPr>
        <p:spPr>
          <a:xfrm>
            <a:off x="808034"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pic>
        <p:nvPicPr>
          <p:cNvPr id="50" name="Picture 49" descr="A close up of a logo&#10;&#10;Description generated with very high confidence">
            <a:extLst>
              <a:ext uri="{FF2B5EF4-FFF2-40B4-BE49-F238E27FC236}">
                <a16:creationId xmlns:a16="http://schemas.microsoft.com/office/drawing/2014/main" xmlns="" id="{04510C8C-C25C-4654-A9CF-689E7251F82B}"/>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97937" y="306560"/>
            <a:ext cx="1378313" cy="1212621"/>
          </a:xfrm>
          <a:prstGeom prst="rect">
            <a:avLst/>
          </a:prstGeom>
        </p:spPr>
      </p:pic>
      <p:sp>
        <p:nvSpPr>
          <p:cNvPr id="26" name="Rectangle 25">
            <a:extLst>
              <a:ext uri="{FF2B5EF4-FFF2-40B4-BE49-F238E27FC236}">
                <a16:creationId xmlns:a16="http://schemas.microsoft.com/office/drawing/2014/main" xmlns="" id="{322D7968-34E2-400A-A7A2-16A30AB7E65E}"/>
              </a:ext>
            </a:extLst>
          </p:cNvPr>
          <p:cNvSpPr/>
          <p:nvPr/>
        </p:nvSpPr>
        <p:spPr>
          <a:xfrm>
            <a:off x="262935" y="6447937"/>
            <a:ext cx="308113" cy="207006"/>
          </a:xfrm>
          <a:prstGeom prst="rect">
            <a:avLst/>
          </a:prstGeom>
          <a:solidFill>
            <a:srgbClr val="A8D0C8"/>
          </a:solidFill>
          <a:ln>
            <a:solidFill>
              <a:srgbClr val="A8D0C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a:p>
        </p:txBody>
      </p:sp>
      <p:sp>
        <p:nvSpPr>
          <p:cNvPr id="20" name="Title 1">
            <a:extLst>
              <a:ext uri="{FF2B5EF4-FFF2-40B4-BE49-F238E27FC236}">
                <a16:creationId xmlns:a16="http://schemas.microsoft.com/office/drawing/2014/main" xmlns="" id="{2E50E8BC-181B-45AC-839A-2169ADD772D9}"/>
              </a:ext>
            </a:extLst>
          </p:cNvPr>
          <p:cNvSpPr>
            <a:spLocks noGrp="1"/>
          </p:cNvSpPr>
          <p:nvPr>
            <p:ph type="title"/>
          </p:nvPr>
        </p:nvSpPr>
        <p:spPr>
          <a:xfrm>
            <a:off x="1576251" y="597205"/>
            <a:ext cx="7110550" cy="907756"/>
          </a:xfrm>
        </p:spPr>
        <p:txBody>
          <a:bodyPr>
            <a:normAutofit fontScale="90000"/>
          </a:bodyPr>
          <a:lstStyle/>
          <a:p>
            <a:pPr algn="ctr"/>
            <a:r>
              <a:rPr lang="en-ZA" sz="4400" b="1" dirty="0">
                <a:latin typeface="Arial" panose="020B0604020202020204" pitchFamily="34" charset="0"/>
                <a:cs typeface="Arial" panose="020B0604020202020204" pitchFamily="34" charset="0"/>
              </a:rPr>
              <a:t>Changing accounting policies</a:t>
            </a:r>
            <a:endParaRPr lang="en-ZA" b="1" dirty="0">
              <a:latin typeface="Arial" panose="020B0604020202020204" pitchFamily="34" charset="0"/>
              <a:cs typeface="Arial" panose="020B0604020202020204" pitchFamily="34" charset="0"/>
            </a:endParaRPr>
          </a:p>
        </p:txBody>
      </p:sp>
      <p:sp>
        <p:nvSpPr>
          <p:cNvPr id="5" name="Content Placeholder 4">
            <a:extLst>
              <a:ext uri="{FF2B5EF4-FFF2-40B4-BE49-F238E27FC236}">
                <a16:creationId xmlns:a16="http://schemas.microsoft.com/office/drawing/2014/main" xmlns="" id="{8E272ED8-DFEC-3BE8-6531-9157B51A0446}"/>
              </a:ext>
            </a:extLst>
          </p:cNvPr>
          <p:cNvSpPr>
            <a:spLocks noGrp="1"/>
          </p:cNvSpPr>
          <p:nvPr>
            <p:ph idx="1"/>
          </p:nvPr>
        </p:nvSpPr>
        <p:spPr>
          <a:xfrm>
            <a:off x="628650" y="1795605"/>
            <a:ext cx="7886700" cy="4859337"/>
          </a:xfrm>
        </p:spPr>
        <p:txBody>
          <a:bodyPr>
            <a:normAutofit/>
          </a:bodyPr>
          <a:lstStyle/>
          <a:p>
            <a:pPr marL="0" indent="0" algn="l">
              <a:buNone/>
            </a:pPr>
            <a:r>
              <a:rPr lang="en-ZA" sz="2800" dirty="0">
                <a:latin typeface="Arial" panose="020B0604020202020204" pitchFamily="34" charset="0"/>
                <a:cs typeface="Arial" panose="020B0604020202020204" pitchFamily="34" charset="0"/>
              </a:rPr>
              <a:t>#1 	Change is required because there is a new 	Standard, or the existing requirements 	have 	changed. </a:t>
            </a:r>
          </a:p>
          <a:p>
            <a:pPr marL="0" indent="0" algn="l">
              <a:buNone/>
            </a:pPr>
            <a:r>
              <a:rPr lang="en-ZA" sz="2800" dirty="0">
                <a:latin typeface="Arial" panose="020B0604020202020204" pitchFamily="34" charset="0"/>
                <a:cs typeface="Arial" panose="020B0604020202020204" pitchFamily="34" charset="0"/>
              </a:rPr>
              <a:t>#2	Management considers that change in 		policy will 	provide </a:t>
            </a:r>
            <a:r>
              <a:rPr lang="en-ZA" sz="2800" u="sng" dirty="0">
                <a:latin typeface="Arial" panose="020B0604020202020204" pitchFamily="34" charset="0"/>
                <a:cs typeface="Arial" panose="020B0604020202020204" pitchFamily="34" charset="0"/>
              </a:rPr>
              <a:t>users</a:t>
            </a:r>
            <a:r>
              <a:rPr lang="en-ZA" sz="2800" dirty="0">
                <a:latin typeface="Arial" panose="020B0604020202020204" pitchFamily="34" charset="0"/>
                <a:cs typeface="Arial" panose="020B0604020202020204" pitchFamily="34" charset="0"/>
              </a:rPr>
              <a:t> with </a:t>
            </a:r>
            <a:r>
              <a:rPr lang="en-ZA" sz="2800" u="sng" dirty="0">
                <a:latin typeface="Arial" panose="020B0604020202020204" pitchFamily="34" charset="0"/>
                <a:cs typeface="Arial" panose="020B0604020202020204" pitchFamily="34" charset="0"/>
              </a:rPr>
              <a:t>reliable</a:t>
            </a:r>
            <a:r>
              <a:rPr lang="en-ZA" sz="2800" dirty="0">
                <a:latin typeface="Arial" panose="020B0604020202020204" pitchFamily="34" charset="0"/>
                <a:cs typeface="Arial" panose="020B0604020202020204" pitchFamily="34" charset="0"/>
              </a:rPr>
              <a:t> and 	</a:t>
            </a:r>
            <a:r>
              <a:rPr lang="en-ZA" sz="2800" u="sng" dirty="0">
                <a:latin typeface="Arial" panose="020B0604020202020204" pitchFamily="34" charset="0"/>
                <a:cs typeface="Arial" panose="020B0604020202020204" pitchFamily="34" charset="0"/>
              </a:rPr>
              <a:t>more relevant </a:t>
            </a:r>
            <a:r>
              <a:rPr lang="en-ZA" sz="2800" dirty="0">
                <a:latin typeface="Arial" panose="020B0604020202020204" pitchFamily="34" charset="0"/>
                <a:cs typeface="Arial" panose="020B0604020202020204" pitchFamily="34" charset="0"/>
              </a:rPr>
              <a:t>information. </a:t>
            </a:r>
          </a:p>
          <a:p>
            <a:pPr marL="457200" indent="-457200" algn="l">
              <a:buFont typeface="Arial" panose="020B0604020202020204" pitchFamily="34" charset="0"/>
              <a:buChar char="•"/>
            </a:pPr>
            <a:endParaRPr lang="en-Z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9916645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38100">
          <a:solidFill>
            <a:srgbClr val="C00000"/>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a041fef-b2a2-45b4-b827-c1b268bc63d3">
      <Terms xmlns="http://schemas.microsoft.com/office/infopath/2007/PartnerControls"/>
    </lcf76f155ced4ddcb4097134ff3c332f>
    <TaxCatchAll xmlns="d094dff4-07c0-4d2a-b32c-3b15810ab26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D3D16081F89D14CA2B7B39FAF21F926" ma:contentTypeVersion="16" ma:contentTypeDescription="Create a new document." ma:contentTypeScope="" ma:versionID="a5015db0b4ed55e8892b54560c051919">
  <xsd:schema xmlns:xsd="http://www.w3.org/2001/XMLSchema" xmlns:xs="http://www.w3.org/2001/XMLSchema" xmlns:p="http://schemas.microsoft.com/office/2006/metadata/properties" xmlns:ns2="6a041fef-b2a2-45b4-b827-c1b268bc63d3" xmlns:ns3="d094dff4-07c0-4d2a-b32c-3b15810ab268" targetNamespace="http://schemas.microsoft.com/office/2006/metadata/properties" ma:root="true" ma:fieldsID="57b2fcd49e3fa98ae69ca1289ba6707d" ns2:_="" ns3:_="">
    <xsd:import namespace="6a041fef-b2a2-45b4-b827-c1b268bc63d3"/>
    <xsd:import namespace="d094dff4-07c0-4d2a-b32c-3b15810ab26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041fef-b2a2-45b4-b827-c1b268bc63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2169e93-ce6b-426d-a112-f6ead33de50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094dff4-07c0-4d2a-b32c-3b15810ab26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3ae6b81-b7f5-468a-94c6-5b85a8394c3d}" ma:internalName="TaxCatchAll" ma:showField="CatchAllData" ma:web="d094dff4-07c0-4d2a-b32c-3b15810ab26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3E4F221-D0CF-4B04-9926-2CEE05E8734D}">
  <ds:schemaRefs>
    <ds:schemaRef ds:uri="http://schemas.microsoft.com/sharepoint/v3/contenttype/forms"/>
  </ds:schemaRefs>
</ds:datastoreItem>
</file>

<file path=customXml/itemProps2.xml><?xml version="1.0" encoding="utf-8"?>
<ds:datastoreItem xmlns:ds="http://schemas.openxmlformats.org/officeDocument/2006/customXml" ds:itemID="{C830D2EA-2F61-4865-8FEE-2DDA952327BB}">
  <ds:schemaRefs>
    <ds:schemaRef ds:uri="d094dff4-07c0-4d2a-b32c-3b15810ab268"/>
    <ds:schemaRef ds:uri="http://purl.org/dc/terms/"/>
    <ds:schemaRef ds:uri="http://purl.org/dc/elements/1.1/"/>
    <ds:schemaRef ds:uri="http://www.w3.org/XML/1998/namespace"/>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6a041fef-b2a2-45b4-b827-c1b268bc63d3"/>
    <ds:schemaRef ds:uri="http://schemas.microsoft.com/office/2006/metadata/properties"/>
  </ds:schemaRefs>
</ds:datastoreItem>
</file>

<file path=customXml/itemProps3.xml><?xml version="1.0" encoding="utf-8"?>
<ds:datastoreItem xmlns:ds="http://schemas.openxmlformats.org/officeDocument/2006/customXml" ds:itemID="{A316B196-487F-4C4D-AAFF-7F0E43989B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041fef-b2a2-45b4-b827-c1b268bc63d3"/>
    <ds:schemaRef ds:uri="d094dff4-07c0-4d2a-b32c-3b15810ab2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902</Words>
  <Application>Microsoft Office PowerPoint</Application>
  <PresentationFormat>On-screen Show (4:3)</PresentationFormat>
  <Paragraphs>79</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Problem statement</vt:lpstr>
      <vt:lpstr>Problem statement</vt:lpstr>
      <vt:lpstr>History </vt:lpstr>
      <vt:lpstr>Status of IFRS 4</vt:lpstr>
      <vt:lpstr>Status of IPSAS 42 and the SA environment</vt:lpstr>
      <vt:lpstr>Status of IPSAS 42 and the SA environment</vt:lpstr>
      <vt:lpstr>Changing accounting policies</vt:lpstr>
      <vt:lpstr>Changing accounting policies</vt:lpstr>
      <vt:lpstr>Changing accounting policies</vt:lpstr>
      <vt:lpstr>Changing accounting policies</vt:lpstr>
      <vt:lpstr>Changing accounting policies</vt:lpstr>
      <vt:lpstr>Ongoing matter</vt:lpstr>
      <vt:lpstr>ASB’s involvement</vt:lpstr>
      <vt:lpstr>ASB’s involvement</vt:lpstr>
      <vt:lpstr>Questions</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Julianne Vissie</dc:creator>
  <cp:lastModifiedBy>USER</cp:lastModifiedBy>
  <cp:revision>5</cp:revision>
  <cp:lastPrinted>2021-10-15T08:47:02Z</cp:lastPrinted>
  <dcterms:created xsi:type="dcterms:W3CDTF">2019-04-11T13:01:16Z</dcterms:created>
  <dcterms:modified xsi:type="dcterms:W3CDTF">2022-09-21T14:54:30Z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0x0101003D3D16081F89D14CA2B7B39FAF21F926</vt:lpwstr>
  </property>
  <property fmtid="{D5CDD505-2E9C-101B-9397-08002B2CF9AE}" pid="3" name="MediaServiceImageTags">
    <vt:lpwstr/>
  </property>
</Properties>
</file>