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1"/>
  </p:sldMasterIdLst>
  <p:notesMasterIdLst>
    <p:notesMasterId r:id="rId16"/>
  </p:notesMasterIdLst>
  <p:handoutMasterIdLst>
    <p:handoutMasterId r:id="rId17"/>
  </p:handoutMasterIdLst>
  <p:sldIdLst>
    <p:sldId id="256" r:id="rId2"/>
    <p:sldId id="257" r:id="rId3"/>
    <p:sldId id="275" r:id="rId4"/>
    <p:sldId id="262" r:id="rId5"/>
    <p:sldId id="271" r:id="rId6"/>
    <p:sldId id="276" r:id="rId7"/>
    <p:sldId id="277" r:id="rId8"/>
    <p:sldId id="278" r:id="rId9"/>
    <p:sldId id="274" r:id="rId10"/>
    <p:sldId id="261" r:id="rId11"/>
    <p:sldId id="268" r:id="rId12"/>
    <p:sldId id="279" r:id="rId13"/>
    <p:sldId id="269" r:id="rId14"/>
    <p:sldId id="26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74"/>
  </p:normalViewPr>
  <p:slideViewPr>
    <p:cSldViewPr snapToGrid="0" snapToObjects="1" showGuides="1">
      <p:cViewPr varScale="1">
        <p:scale>
          <a:sx n="73" d="100"/>
          <a:sy n="73" d="100"/>
        </p:scale>
        <p:origin x="-1296" y="-102"/>
      </p:cViewPr>
      <p:guideLst>
        <p:guide orient="horz" pos="2160"/>
        <p:guide pos="2880"/>
      </p:guideLst>
    </p:cSldViewPr>
  </p:slideViewPr>
  <p:notesTextViewPr>
    <p:cViewPr>
      <p:scale>
        <a:sx n="3" d="2"/>
        <a:sy n="3" d="2"/>
      </p:scale>
      <p:origin x="0" y="0"/>
    </p:cViewPr>
  </p:notesTextViewPr>
  <p:notesViewPr>
    <p:cSldViewPr snapToGrid="0" snapToObjects="1" showGuides="1">
      <p:cViewPr varScale="1">
        <p:scale>
          <a:sx n="99" d="100"/>
          <a:sy n="99" d="100"/>
        </p:scale>
        <p:origin x="4272" y="184"/>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DC33809-580D-6242-8BA1-002773C8104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63D1136C-D934-A443-9F63-494CAB69B1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1CCCDC-B94B-0F47-B593-74D78C5634FC}" type="datetimeFigureOut">
              <a:rPr lang="en-US" smtClean="0"/>
              <a:pPr/>
              <a:t>9/19/2022</a:t>
            </a:fld>
            <a:endParaRPr lang="en-US" dirty="0"/>
          </a:p>
        </p:txBody>
      </p:sp>
      <p:sp>
        <p:nvSpPr>
          <p:cNvPr id="4" name="Footer Placeholder 3">
            <a:extLst>
              <a:ext uri="{FF2B5EF4-FFF2-40B4-BE49-F238E27FC236}">
                <a16:creationId xmlns:a16="http://schemas.microsoft.com/office/drawing/2014/main" xmlns="" id="{4E18070E-30BF-6E44-A67F-B57E840824E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0201F0F0-D145-4D49-8B03-51EAC9DB05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F48D09B-9725-8C4E-80D1-7DA782E63E49}" type="slidenum">
              <a:rPr lang="en-US" smtClean="0"/>
              <a:pPr/>
              <a:t>‹#›</a:t>
            </a:fld>
            <a:endParaRPr lang="en-US" dirty="0"/>
          </a:p>
        </p:txBody>
      </p:sp>
    </p:spTree>
    <p:extLst>
      <p:ext uri="{BB962C8B-B14F-4D97-AF65-F5344CB8AC3E}">
        <p14:creationId xmlns:p14="http://schemas.microsoft.com/office/powerpoint/2010/main" xmlns="" val="36698385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385973-325A-5240-B9F3-659E46E0C383}" type="datetimeFigureOut">
              <a:rPr lang="en-US" smtClean="0"/>
              <a:pPr/>
              <a:t>9/19/2022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2BF947-1BB9-5841-BE52-967BB0F86502}" type="slidenum">
              <a:rPr lang="en-US" smtClean="0"/>
              <a:pPr/>
              <a:t>‹#›</a:t>
            </a:fld>
            <a:endParaRPr lang="en-US" dirty="0"/>
          </a:p>
        </p:txBody>
      </p:sp>
    </p:spTree>
    <p:extLst>
      <p:ext uri="{BB962C8B-B14F-4D97-AF65-F5344CB8AC3E}">
        <p14:creationId xmlns:p14="http://schemas.microsoft.com/office/powerpoint/2010/main" xmlns="" val="4411232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783" y="1130443"/>
            <a:ext cx="8736495" cy="767931"/>
          </a:xfrm>
          <a:prstGeom prst="rect">
            <a:avLst/>
          </a:prstGeom>
        </p:spPr>
        <p:txBody>
          <a:bodyPr>
            <a:normAutofit/>
          </a:bodyPr>
          <a:lstStyle>
            <a:lvl1pPr>
              <a:defRPr sz="3600">
                <a:solidFill>
                  <a:schemeClr val="accent3">
                    <a:lumMod val="7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198783" y="1938133"/>
            <a:ext cx="8736495" cy="3980415"/>
          </a:xfrm>
          <a:prstGeom prst="rect">
            <a:avLst/>
          </a:prstGeom>
        </p:spPr>
        <p:txBody>
          <a:bodyPr>
            <a:normAutofit/>
          </a:bodyPr>
          <a:lstStyle>
            <a:lvl1pPr>
              <a:defRPr sz="1800">
                <a:solidFill>
                  <a:schemeClr val="tx1">
                    <a:lumMod val="85000"/>
                    <a:lumOff val="15000"/>
                  </a:schemeClr>
                </a:solidFill>
                <a:latin typeface="Arial" panose="020B0604020202020204" pitchFamily="34" charset="0"/>
                <a:cs typeface="Arial" panose="020B0604020202020204" pitchFamily="34" charset="0"/>
              </a:defRPr>
            </a:lvl1pPr>
            <a:lvl2pPr>
              <a:defRPr sz="1800">
                <a:solidFill>
                  <a:schemeClr val="tx1">
                    <a:lumMod val="85000"/>
                    <a:lumOff val="15000"/>
                  </a:schemeClr>
                </a:solidFill>
                <a:latin typeface="Arial" panose="020B0604020202020204" pitchFamily="34" charset="0"/>
                <a:cs typeface="Arial" panose="020B0604020202020204" pitchFamily="34" charset="0"/>
              </a:defRPr>
            </a:lvl2pPr>
            <a:lvl3pPr>
              <a:defRPr sz="1800">
                <a:solidFill>
                  <a:schemeClr val="tx1">
                    <a:lumMod val="85000"/>
                    <a:lumOff val="15000"/>
                  </a:schemeClr>
                </a:solidFill>
                <a:latin typeface="Arial" panose="020B0604020202020204" pitchFamily="34" charset="0"/>
                <a:cs typeface="Arial" panose="020B0604020202020204" pitchFamily="34" charset="0"/>
              </a:defRPr>
            </a:lvl3pPr>
            <a:lvl4pPr>
              <a:defRPr sz="1800">
                <a:solidFill>
                  <a:schemeClr val="tx1">
                    <a:lumMod val="85000"/>
                    <a:lumOff val="15000"/>
                  </a:schemeClr>
                </a:solidFill>
                <a:latin typeface="Arial" panose="020B0604020202020204" pitchFamily="34" charset="0"/>
                <a:cs typeface="Arial" panose="020B0604020202020204" pitchFamily="34" charset="0"/>
              </a:defRPr>
            </a:lvl4pPr>
            <a:lvl5pPr>
              <a:defRPr sz="180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928192" y="6396108"/>
            <a:ext cx="8112815" cy="365125"/>
          </a:xfrm>
        </p:spPr>
        <p:txBody>
          <a:bodyPr/>
          <a:lstStyle>
            <a:lvl1pPr>
              <a:defRPr>
                <a:solidFill>
                  <a:schemeClr val="accent1">
                    <a:lumMod val="75000"/>
                  </a:schemeClr>
                </a:solidFill>
              </a:defRPr>
            </a:lvl1pPr>
          </a:lstStyle>
          <a:p>
            <a:endParaRPr lang="en-US" dirty="0"/>
          </a:p>
        </p:txBody>
      </p:sp>
      <p:pic>
        <p:nvPicPr>
          <p:cNvPr id="6" name="Picture 5">
            <a:extLst>
              <a:ext uri="{FF2B5EF4-FFF2-40B4-BE49-F238E27FC236}">
                <a16:creationId xmlns:a16="http://schemas.microsoft.com/office/drawing/2014/main" xmlns="" id="{EC2E2168-06DA-7B46-B4FE-F1C845127E74}"/>
              </a:ext>
            </a:extLst>
          </p:cNvPr>
          <p:cNvPicPr>
            <a:picLocks noChangeAspect="1"/>
          </p:cNvPicPr>
          <p:nvPr userDrawn="1"/>
        </p:nvPicPr>
        <p:blipFill>
          <a:blip r:embed="rId2"/>
          <a:stretch>
            <a:fillRect/>
          </a:stretch>
        </p:blipFill>
        <p:spPr>
          <a:xfrm>
            <a:off x="0" y="278295"/>
            <a:ext cx="9144000" cy="6858000"/>
          </a:xfrm>
          <a:prstGeom prst="rect">
            <a:avLst/>
          </a:prstGeom>
        </p:spPr>
      </p:pic>
    </p:spTree>
    <p:extLst>
      <p:ext uri="{BB962C8B-B14F-4D97-AF65-F5344CB8AC3E}">
        <p14:creationId xmlns:p14="http://schemas.microsoft.com/office/powerpoint/2010/main" xmlns="" val="385466128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997765" y="6356351"/>
            <a:ext cx="811281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TextBox 7">
            <a:extLst>
              <a:ext uri="{FF2B5EF4-FFF2-40B4-BE49-F238E27FC236}">
                <a16:creationId xmlns:a16="http://schemas.microsoft.com/office/drawing/2014/main" xmlns="" id="{6FADCAF3-A8B8-A14A-A899-160165FC4866}"/>
              </a:ext>
            </a:extLst>
          </p:cNvPr>
          <p:cNvSpPr txBox="1"/>
          <p:nvPr userDrawn="1"/>
        </p:nvSpPr>
        <p:spPr>
          <a:xfrm>
            <a:off x="8448259" y="6415985"/>
            <a:ext cx="586409" cy="307777"/>
          </a:xfrm>
          <a:prstGeom prst="rect">
            <a:avLst/>
          </a:prstGeom>
          <a:noFill/>
        </p:spPr>
        <p:txBody>
          <a:bodyPr wrap="square" rtlCol="0">
            <a:spAutoFit/>
          </a:bodyPr>
          <a:lstStyle/>
          <a:p>
            <a:pPr algn="r"/>
            <a:fld id="{5FE88379-CB5E-BF4C-80A9-48B489FDABFC}" type="slidenum">
              <a:rPr lang="en-US" sz="1400" smtClean="0">
                <a:solidFill>
                  <a:srgbClr val="00B050"/>
                </a:solidFill>
              </a:rPr>
              <a:pPr algn="r"/>
              <a:t>‹#›</a:t>
            </a:fld>
            <a:endParaRPr lang="en-US" sz="1400" dirty="0">
              <a:solidFill>
                <a:srgbClr val="00B050"/>
              </a:solidFill>
            </a:endParaRPr>
          </a:p>
        </p:txBody>
      </p:sp>
      <p:sp>
        <p:nvSpPr>
          <p:cNvPr id="4" name="Slide Number Placeholder 3">
            <a:extLst>
              <a:ext uri="{FF2B5EF4-FFF2-40B4-BE49-F238E27FC236}">
                <a16:creationId xmlns:a16="http://schemas.microsoft.com/office/drawing/2014/main" xmlns="" id="{62A5BD94-3854-CF44-9075-35FEC5A57A2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B13C8-5E62-8E44-9AF3-9089075F6BBC}" type="slidenum">
              <a:rPr lang="en-US" smtClean="0"/>
              <a:pPr/>
              <a:t>‹#›</a:t>
            </a:fld>
            <a:endParaRPr lang="en-US" dirty="0"/>
          </a:p>
        </p:txBody>
      </p:sp>
    </p:spTree>
    <p:extLst>
      <p:ext uri="{BB962C8B-B14F-4D97-AF65-F5344CB8AC3E}">
        <p14:creationId xmlns:p14="http://schemas.microsoft.com/office/powerpoint/2010/main" xmlns="" val="2058516122"/>
      </p:ext>
    </p:extLst>
  </p:cSld>
  <p:clrMap bg1="lt1" tx1="dk1" bg2="lt2" tx2="dk2" accent1="accent1" accent2="accent2" accent3="accent3" accent4="accent4" accent5="accent5" accent6="accent6" hlink="hlink" folHlink="folHlink"/>
  <p:sldLayoutIdLst>
    <p:sldLayoutId id="2147483662" r:id="rId1"/>
  </p:sldLayoutIdLst>
  <p:hf sldNum="0" hdr="0" ftr="0" dt="0"/>
  <p:txStyles>
    <p:titleStyle>
      <a:lvl1pPr algn="l" defTabSz="914400" rtl="0" eaLnBrk="1" latinLnBrk="0" hangingPunct="1">
        <a:lnSpc>
          <a:spcPct val="90000"/>
        </a:lnSpc>
        <a:spcBef>
          <a:spcPct val="0"/>
        </a:spcBef>
        <a:buNone/>
        <a:defRPr sz="3600" kern="1200">
          <a:solidFill>
            <a:schemeClr val="accent3">
              <a:lumMod val="7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96E51EB6-104E-A347-AB85-1F6FE81A8A2C}"/>
              </a:ext>
            </a:extLst>
          </p:cNvPr>
          <p:cNvPicPr>
            <a:picLocks noGrp="1" noChangeAspect="1"/>
          </p:cNvPicPr>
          <p:nvPr>
            <p:ph idx="1"/>
          </p:nvPr>
        </p:nvPicPr>
        <p:blipFill>
          <a:blip r:embed="rId2"/>
          <a:stretch>
            <a:fillRect/>
          </a:stretch>
        </p:blipFill>
        <p:spPr>
          <a:xfrm>
            <a:off x="0" y="-1"/>
            <a:ext cx="9144000" cy="6858001"/>
          </a:xfrm>
        </p:spPr>
      </p:pic>
      <p:sp>
        <p:nvSpPr>
          <p:cNvPr id="2" name="Title 1">
            <a:extLst>
              <a:ext uri="{FF2B5EF4-FFF2-40B4-BE49-F238E27FC236}">
                <a16:creationId xmlns:a16="http://schemas.microsoft.com/office/drawing/2014/main" xmlns="" id="{4E7A1611-166A-8349-BB5D-DA6E55F2215F}"/>
              </a:ext>
            </a:extLst>
          </p:cNvPr>
          <p:cNvSpPr>
            <a:spLocks noGrp="1"/>
          </p:cNvSpPr>
          <p:nvPr>
            <p:ph type="title"/>
          </p:nvPr>
        </p:nvSpPr>
        <p:spPr>
          <a:xfrm>
            <a:off x="3460514" y="717989"/>
            <a:ext cx="5338065" cy="4008558"/>
          </a:xfrm>
        </p:spPr>
        <p:txBody>
          <a:bodyPr>
            <a:normAutofit/>
          </a:bodyPr>
          <a:lstStyle/>
          <a:p>
            <a:pPr algn="ctr">
              <a:lnSpc>
                <a:spcPct val="100000"/>
              </a:lnSpc>
            </a:pPr>
            <a:r>
              <a:rPr lang="en-ZA" sz="2800" dirty="0"/>
              <a:t> </a:t>
            </a:r>
            <a:r>
              <a:rPr lang="en-US" sz="4000" b="1" dirty="0"/>
              <a:t>Briefing to Portfolio Committee on Agriculture, Land Reform and Rural Development</a:t>
            </a:r>
            <a:r>
              <a:rPr lang="en-ZA" sz="4000" b="1" dirty="0"/>
              <a:t/>
            </a:r>
            <a:br>
              <a:rPr lang="en-ZA" sz="4000" b="1" dirty="0"/>
            </a:br>
            <a:endParaRPr lang="en-US" sz="4000" b="1" dirty="0"/>
          </a:p>
        </p:txBody>
      </p:sp>
      <p:sp>
        <p:nvSpPr>
          <p:cNvPr id="8" name="TextBox 7"/>
          <p:cNvSpPr txBox="1"/>
          <p:nvPr/>
        </p:nvSpPr>
        <p:spPr>
          <a:xfrm>
            <a:off x="4751832" y="4329216"/>
            <a:ext cx="3038763" cy="1200329"/>
          </a:xfrm>
          <a:prstGeom prst="rect">
            <a:avLst/>
          </a:prstGeom>
          <a:noFill/>
        </p:spPr>
        <p:txBody>
          <a:bodyPr wrap="square" rtlCol="0">
            <a:spAutoFit/>
          </a:bodyPr>
          <a:lstStyle/>
          <a:p>
            <a:r>
              <a:rPr lang="en-ZA" b="1" dirty="0">
                <a:solidFill>
                  <a:srgbClr val="37A76F">
                    <a:lumMod val="75000"/>
                  </a:srgbClr>
                </a:solidFill>
                <a:latin typeface="Arial" panose="020B0604020202020204" pitchFamily="34" charset="0"/>
                <a:cs typeface="Arial" panose="020B0604020202020204" pitchFamily="34" charset="0"/>
              </a:rPr>
              <a:t>		</a:t>
            </a:r>
          </a:p>
          <a:p>
            <a:pPr algn="ctr"/>
            <a:r>
              <a:rPr lang="en-ZA" b="1" dirty="0">
                <a:solidFill>
                  <a:srgbClr val="37A76F">
                    <a:lumMod val="75000"/>
                  </a:srgbClr>
                </a:solidFill>
                <a:latin typeface="Arial" panose="020B0604020202020204" pitchFamily="34" charset="0"/>
                <a:cs typeface="Arial" panose="020B0604020202020204" pitchFamily="34" charset="0"/>
              </a:rPr>
              <a:t>DWYPD</a:t>
            </a:r>
          </a:p>
          <a:p>
            <a:pPr algn="ctr"/>
            <a:r>
              <a:rPr lang="en-ZA" b="1" dirty="0">
                <a:solidFill>
                  <a:srgbClr val="37A76F">
                    <a:lumMod val="75000"/>
                  </a:srgbClr>
                </a:solidFill>
                <a:latin typeface="Arial" panose="020B0604020202020204" pitchFamily="34" charset="0"/>
                <a:cs typeface="Arial" panose="020B0604020202020204" pitchFamily="34" charset="0"/>
              </a:rPr>
              <a:t> 16 September 2022</a:t>
            </a:r>
          </a:p>
          <a:p>
            <a:r>
              <a:rPr lang="en-ZA" dirty="0"/>
              <a:t>  </a:t>
            </a:r>
          </a:p>
        </p:txBody>
      </p:sp>
    </p:spTree>
    <p:extLst>
      <p:ext uri="{BB962C8B-B14F-4D97-AF65-F5344CB8AC3E}">
        <p14:creationId xmlns:p14="http://schemas.microsoft.com/office/powerpoint/2010/main" xmlns="" val="3969053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0F876C-29A2-A54B-A95A-9ADF529E0AE2}"/>
              </a:ext>
            </a:extLst>
          </p:cNvPr>
          <p:cNvSpPr>
            <a:spLocks noGrp="1"/>
          </p:cNvSpPr>
          <p:nvPr>
            <p:ph type="title"/>
          </p:nvPr>
        </p:nvSpPr>
        <p:spPr>
          <a:xfrm>
            <a:off x="198783" y="0"/>
            <a:ext cx="8736495" cy="995082"/>
          </a:xfrm>
        </p:spPr>
        <p:txBody>
          <a:bodyPr>
            <a:noAutofit/>
          </a:bodyPr>
          <a:lstStyle/>
          <a:p>
            <a:pPr algn="ctr"/>
            <a:r>
              <a:rPr lang="en-ZA" sz="3200" b="1" dirty="0"/>
              <a:t>MOU with DARLLD – Implementation Milestones</a:t>
            </a:r>
            <a:r>
              <a:rPr lang="en-ZA" sz="3200" dirty="0"/>
              <a:t/>
            </a:r>
            <a:br>
              <a:rPr lang="en-ZA" sz="3200" dirty="0"/>
            </a:br>
            <a:endParaRPr lang="en-US" sz="3200" dirty="0"/>
          </a:p>
        </p:txBody>
      </p:sp>
      <p:sp>
        <p:nvSpPr>
          <p:cNvPr id="3" name="Content Placeholder 2">
            <a:extLst>
              <a:ext uri="{FF2B5EF4-FFF2-40B4-BE49-F238E27FC236}">
                <a16:creationId xmlns:a16="http://schemas.microsoft.com/office/drawing/2014/main" xmlns="" id="{A1156E41-A32E-CB40-AA0D-A68570179920}"/>
              </a:ext>
            </a:extLst>
          </p:cNvPr>
          <p:cNvSpPr>
            <a:spLocks noGrp="1"/>
          </p:cNvSpPr>
          <p:nvPr>
            <p:ph idx="1"/>
          </p:nvPr>
        </p:nvSpPr>
        <p:spPr>
          <a:xfrm>
            <a:off x="0" y="995082"/>
            <a:ext cx="9144000" cy="5486400"/>
          </a:xfrm>
        </p:spPr>
        <p:txBody>
          <a:bodyPr>
            <a:normAutofit/>
          </a:bodyPr>
          <a:lstStyle/>
          <a:p>
            <a:pPr algn="just"/>
            <a:r>
              <a:rPr lang="en-US" dirty="0"/>
              <a:t>During the 2020/21 FY, the DWYPD </a:t>
            </a:r>
            <a:r>
              <a:rPr lang="en-US" dirty="0" smtClean="0"/>
              <a:t>signed an </a:t>
            </a:r>
            <a:r>
              <a:rPr lang="en-US" dirty="0"/>
              <a:t>Memorandum of Understanding (MOU) with certain departments, including the Department of Agriculture, Land Reform and Rural Development (DALRRD) </a:t>
            </a:r>
          </a:p>
          <a:p>
            <a:pPr algn="just"/>
            <a:r>
              <a:rPr lang="en-US" dirty="0"/>
              <a:t>6 priority sectors identified in the DALRRD MOU:</a:t>
            </a:r>
          </a:p>
          <a:p>
            <a:pPr marL="541338" indent="-342900" algn="just">
              <a:buAutoNum type="arabicPeriod"/>
            </a:pPr>
            <a:r>
              <a:rPr lang="en-US" dirty="0"/>
              <a:t>Access and Acquisition of Land </a:t>
            </a:r>
          </a:p>
          <a:p>
            <a:pPr marL="541338" indent="-342900" algn="just">
              <a:buAutoNum type="arabicPeriod"/>
            </a:pPr>
            <a:r>
              <a:rPr lang="en-US" dirty="0"/>
              <a:t>Post Settlement Support </a:t>
            </a:r>
          </a:p>
          <a:p>
            <a:pPr marL="541338" indent="-342900" algn="just">
              <a:buAutoNum type="arabicPeriod"/>
            </a:pPr>
            <a:r>
              <a:rPr lang="en-US" dirty="0"/>
              <a:t>Rural Enterprise and Cooperative Support </a:t>
            </a:r>
          </a:p>
          <a:p>
            <a:pPr marL="541338" indent="-342900" algn="just">
              <a:buAutoNum type="arabicPeriod"/>
            </a:pPr>
            <a:r>
              <a:rPr lang="en-US" dirty="0"/>
              <a:t>Skills Development </a:t>
            </a:r>
          </a:p>
          <a:p>
            <a:pPr marL="541338" indent="-342900" algn="just">
              <a:buAutoNum type="arabicPeriod"/>
            </a:pPr>
            <a:r>
              <a:rPr lang="en-US" dirty="0"/>
              <a:t>Market Access and </a:t>
            </a:r>
          </a:p>
          <a:p>
            <a:pPr marL="541338" indent="-342900" algn="just">
              <a:buAutoNum type="arabicPeriod"/>
            </a:pPr>
            <a:r>
              <a:rPr lang="en-US" dirty="0"/>
              <a:t>40% Public Procurement.</a:t>
            </a:r>
          </a:p>
          <a:p>
            <a:pPr algn="just"/>
            <a:r>
              <a:rPr lang="en-US" dirty="0"/>
              <a:t>The collaboration on the MOU has just completed a cumulative annual report in this regard with DALRRD. </a:t>
            </a:r>
          </a:p>
          <a:p>
            <a:pPr algn="just"/>
            <a:r>
              <a:rPr lang="en-US" dirty="0"/>
              <a:t>There have been positive outcomes having moved from a zero base, the task team has been able to embed the disaggregation of data across these priority areas, to reflect outcomes of implemented interventions by DALRRD towards WYPD.</a:t>
            </a:r>
          </a:p>
          <a:p>
            <a:pPr marL="0" indent="0" algn="just">
              <a:buNone/>
            </a:pPr>
            <a:endParaRPr lang="en-US" dirty="0"/>
          </a:p>
          <a:p>
            <a:pPr algn="just"/>
            <a:endParaRPr lang="en-ZA" dirty="0"/>
          </a:p>
          <a:p>
            <a:pPr algn="just"/>
            <a:endParaRPr lang="en-ZA" dirty="0"/>
          </a:p>
          <a:p>
            <a:pPr algn="just"/>
            <a:endParaRPr lang="en-US" dirty="0"/>
          </a:p>
        </p:txBody>
      </p:sp>
    </p:spTree>
    <p:extLst>
      <p:ext uri="{BB962C8B-B14F-4D97-AF65-F5344CB8AC3E}">
        <p14:creationId xmlns:p14="http://schemas.microsoft.com/office/powerpoint/2010/main" xmlns="" val="3392776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0F876C-29A2-A54B-A95A-9ADF529E0AE2}"/>
              </a:ext>
            </a:extLst>
          </p:cNvPr>
          <p:cNvSpPr>
            <a:spLocks noGrp="1"/>
          </p:cNvSpPr>
          <p:nvPr>
            <p:ph type="title"/>
          </p:nvPr>
        </p:nvSpPr>
        <p:spPr>
          <a:xfrm>
            <a:off x="198783" y="39395"/>
            <a:ext cx="8736495" cy="412376"/>
          </a:xfrm>
        </p:spPr>
        <p:txBody>
          <a:bodyPr>
            <a:normAutofit fontScale="90000"/>
          </a:bodyPr>
          <a:lstStyle/>
          <a:p>
            <a:pPr algn="ctr"/>
            <a:r>
              <a:rPr lang="en-US" sz="2000" b="1" dirty="0"/>
              <a:t>Continued…</a:t>
            </a:r>
            <a:r>
              <a:rPr lang="en-ZA" sz="2000" b="1" dirty="0"/>
              <a:t> </a:t>
            </a:r>
            <a:r>
              <a:rPr lang="en-ZA" dirty="0"/>
              <a:t/>
            </a:r>
            <a:br>
              <a:rPr lang="en-ZA" dirty="0"/>
            </a:br>
            <a:endParaRPr lang="en-US" dirty="0"/>
          </a:p>
        </p:txBody>
      </p:sp>
      <p:sp>
        <p:nvSpPr>
          <p:cNvPr id="3" name="Content Placeholder 2">
            <a:extLst>
              <a:ext uri="{FF2B5EF4-FFF2-40B4-BE49-F238E27FC236}">
                <a16:creationId xmlns:a16="http://schemas.microsoft.com/office/drawing/2014/main" xmlns="" id="{A1156E41-A32E-CB40-AA0D-A68570179920}"/>
              </a:ext>
            </a:extLst>
          </p:cNvPr>
          <p:cNvSpPr>
            <a:spLocks noGrp="1"/>
          </p:cNvSpPr>
          <p:nvPr>
            <p:ph idx="1"/>
          </p:nvPr>
        </p:nvSpPr>
        <p:spPr>
          <a:xfrm>
            <a:off x="0" y="605307"/>
            <a:ext cx="9144000" cy="5749311"/>
          </a:xfrm>
        </p:spPr>
        <p:txBody>
          <a:bodyPr>
            <a:noAutofit/>
          </a:bodyPr>
          <a:lstStyle/>
          <a:p>
            <a:pPr marL="0" lvl="0" indent="0" algn="just">
              <a:buNone/>
            </a:pPr>
            <a:r>
              <a:rPr lang="en-US" sz="2000" dirty="0">
                <a:solidFill>
                  <a:schemeClr val="tx1"/>
                </a:solidFill>
                <a:latin typeface="Arial Narrow" panose="020B0606020202030204" pitchFamily="34" charset="0"/>
              </a:rPr>
              <a:t>Some of the more stand-out contributions under the priority areas being the following:</a:t>
            </a:r>
          </a:p>
          <a:p>
            <a:pPr marL="342900" lvl="0" indent="-342900" algn="just">
              <a:buAutoNum type="arabicPeriod"/>
            </a:pPr>
            <a:r>
              <a:rPr lang="en-US" sz="2000" b="1" u="sng" dirty="0">
                <a:solidFill>
                  <a:schemeClr val="tx1"/>
                </a:solidFill>
                <a:latin typeface="Arial Narrow" panose="020B0606020202030204" pitchFamily="34" charset="0"/>
              </a:rPr>
              <a:t>Access and Acquisition of Land</a:t>
            </a:r>
            <a:r>
              <a:rPr lang="en-US" sz="2000" dirty="0">
                <a:solidFill>
                  <a:schemeClr val="tx1"/>
                </a:solidFill>
                <a:latin typeface="Arial Narrow" panose="020B0606020202030204" pitchFamily="34" charset="0"/>
              </a:rPr>
              <a:t>: </a:t>
            </a:r>
          </a:p>
          <a:p>
            <a:pPr marL="0" lvl="0" indent="0" algn="just">
              <a:buNone/>
            </a:pPr>
            <a:r>
              <a:rPr lang="en-US" sz="2000" dirty="0">
                <a:solidFill>
                  <a:schemeClr val="tx1"/>
                </a:solidFill>
                <a:latin typeface="Arial Narrow" panose="020B0606020202030204" pitchFamily="34" charset="0"/>
              </a:rPr>
              <a:t>Of the targeted 39 037 hectares of allocated land 37% or 14 305 hectares went to women, 16% or 6 053 hectares went to Youth.</a:t>
            </a:r>
          </a:p>
          <a:p>
            <a:pPr marL="0" lvl="0" indent="0" algn="just">
              <a:buNone/>
            </a:pPr>
            <a:r>
              <a:rPr lang="en-US" sz="2000" b="1" u="sng" dirty="0">
                <a:solidFill>
                  <a:schemeClr val="tx1"/>
                </a:solidFill>
                <a:latin typeface="Arial Narrow" panose="020B0606020202030204" pitchFamily="34" charset="0"/>
              </a:rPr>
              <a:t>2. Post Settlement Support: </a:t>
            </a:r>
          </a:p>
          <a:p>
            <a:pPr marL="0" lvl="0" indent="0" algn="just">
              <a:buNone/>
            </a:pPr>
            <a:r>
              <a:rPr lang="en-US" sz="2000" dirty="0">
                <a:solidFill>
                  <a:schemeClr val="tx1"/>
                </a:solidFill>
                <a:latin typeface="Arial Narrow" panose="020B0606020202030204" pitchFamily="34" charset="0"/>
              </a:rPr>
              <a:t>a) Under the Land Development Support (LDS) 97 women and youth benefitted from supported projects b) Comprehensive Agricultural Support Programme (CASP) aimed at farmers/producers  supported either with production inputs, infrastructure, technical support, facilitation of access to markets, training and capacity building. Of the 7432 beneficiaries women were 2374, 865 were youth and 25 persons with disabilities. Regarding the Presidential Employment Stimulus Initiative (PESI) 37 415 were women, 30139 were youth and 687 persons with disabilities.</a:t>
            </a:r>
          </a:p>
          <a:p>
            <a:pPr marL="0" lvl="0" indent="0" algn="just">
              <a:buNone/>
            </a:pPr>
            <a:r>
              <a:rPr lang="en-US" sz="2000" b="1" u="sng" dirty="0">
                <a:solidFill>
                  <a:schemeClr val="tx1"/>
                </a:solidFill>
                <a:latin typeface="Arial Narrow" panose="020B0606020202030204" pitchFamily="34" charset="0"/>
              </a:rPr>
              <a:t>3. Rural Enterprise and Cooperative Support</a:t>
            </a:r>
            <a:r>
              <a:rPr lang="en-US" sz="2000" dirty="0">
                <a:solidFill>
                  <a:schemeClr val="tx1"/>
                </a:solidFill>
                <a:latin typeface="Arial Narrow" panose="020B0606020202030204" pitchFamily="34" charset="0"/>
              </a:rPr>
              <a:t>: </a:t>
            </a:r>
          </a:p>
          <a:p>
            <a:pPr marL="0" lvl="0" indent="0" algn="just">
              <a:buNone/>
            </a:pPr>
            <a:r>
              <a:rPr lang="en-US" sz="2000" dirty="0">
                <a:solidFill>
                  <a:schemeClr val="tx1"/>
                </a:solidFill>
                <a:latin typeface="Arial Narrow" panose="020B0606020202030204" pitchFamily="34" charset="0"/>
              </a:rPr>
              <a:t>Number of agricultural cooperatives trained amounted to a total of 91 Coops with 334 members trained and disaggregated as 155 Women, 131 Youth &amp; 2 Persons with disabilities. Farmer Production Support Units (FPSUs) amounted to </a:t>
            </a:r>
            <a:r>
              <a:rPr lang="en-GB" sz="2000" dirty="0">
                <a:solidFill>
                  <a:schemeClr val="tx1"/>
                </a:solidFill>
                <a:latin typeface="Arial Narrow" panose="020B0606020202030204" pitchFamily="34" charset="0"/>
              </a:rPr>
              <a:t>23 Women,  24 Youth with at least one(1) infrastructure project completed.</a:t>
            </a:r>
            <a:endParaRPr lang="en-US" sz="20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xmlns="" val="214885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0F876C-29A2-A54B-A95A-9ADF529E0AE2}"/>
              </a:ext>
            </a:extLst>
          </p:cNvPr>
          <p:cNvSpPr>
            <a:spLocks noGrp="1"/>
          </p:cNvSpPr>
          <p:nvPr>
            <p:ph type="title"/>
          </p:nvPr>
        </p:nvSpPr>
        <p:spPr>
          <a:xfrm>
            <a:off x="198783" y="39395"/>
            <a:ext cx="8736495" cy="412376"/>
          </a:xfrm>
        </p:spPr>
        <p:txBody>
          <a:bodyPr>
            <a:normAutofit fontScale="90000"/>
          </a:bodyPr>
          <a:lstStyle/>
          <a:p>
            <a:pPr algn="ctr"/>
            <a:r>
              <a:rPr lang="en-US" sz="2000" b="1" dirty="0"/>
              <a:t>Continued…</a:t>
            </a:r>
            <a:r>
              <a:rPr lang="en-ZA" sz="2000" b="1" dirty="0"/>
              <a:t> </a:t>
            </a:r>
            <a:r>
              <a:rPr lang="en-ZA" dirty="0"/>
              <a:t/>
            </a:r>
            <a:br>
              <a:rPr lang="en-ZA" dirty="0"/>
            </a:br>
            <a:endParaRPr lang="en-US" dirty="0"/>
          </a:p>
        </p:txBody>
      </p:sp>
      <p:sp>
        <p:nvSpPr>
          <p:cNvPr id="3" name="Content Placeholder 2">
            <a:extLst>
              <a:ext uri="{FF2B5EF4-FFF2-40B4-BE49-F238E27FC236}">
                <a16:creationId xmlns:a16="http://schemas.microsoft.com/office/drawing/2014/main" xmlns="" id="{A1156E41-A32E-CB40-AA0D-A68570179920}"/>
              </a:ext>
            </a:extLst>
          </p:cNvPr>
          <p:cNvSpPr>
            <a:spLocks noGrp="1"/>
          </p:cNvSpPr>
          <p:nvPr>
            <p:ph idx="1"/>
          </p:nvPr>
        </p:nvSpPr>
        <p:spPr>
          <a:xfrm>
            <a:off x="0" y="605307"/>
            <a:ext cx="9144000" cy="5749311"/>
          </a:xfrm>
        </p:spPr>
        <p:txBody>
          <a:bodyPr>
            <a:normAutofit/>
          </a:bodyPr>
          <a:lstStyle/>
          <a:p>
            <a:pPr marL="0" lvl="0" indent="0" algn="just">
              <a:buNone/>
            </a:pPr>
            <a:r>
              <a:rPr lang="en-US" sz="2000" b="1" u="sng" dirty="0">
                <a:solidFill>
                  <a:schemeClr val="tx1"/>
                </a:solidFill>
                <a:latin typeface="Arial Narrow" panose="020B0606020202030204" pitchFamily="34" charset="0"/>
              </a:rPr>
              <a:t>4. Skills Development</a:t>
            </a:r>
            <a:r>
              <a:rPr lang="en-US" sz="2000" dirty="0">
                <a:solidFill>
                  <a:schemeClr val="tx1"/>
                </a:solidFill>
                <a:latin typeface="Arial Narrow" panose="020B0606020202030204" pitchFamily="34" charset="0"/>
              </a:rPr>
              <a:t>:</a:t>
            </a:r>
          </a:p>
          <a:p>
            <a:pPr marL="0" lvl="0" indent="0" algn="just">
              <a:lnSpc>
                <a:spcPct val="120000"/>
              </a:lnSpc>
              <a:buNone/>
            </a:pPr>
            <a:r>
              <a:rPr lang="en-US" sz="2000" dirty="0">
                <a:solidFill>
                  <a:schemeClr val="tx1"/>
                </a:solidFill>
                <a:latin typeface="Arial Narrow" panose="020B0606020202030204" pitchFamily="34" charset="0"/>
              </a:rPr>
              <a:t>Regarding attracting, recruiting and training youth 556 Interns appointed internally, 950 graduates placed on farms and 678 Assistant Agric. Practitioners appointed. 969 new students enrolled at </a:t>
            </a:r>
            <a:r>
              <a:rPr lang="en-US" sz="2000" dirty="0" err="1">
                <a:solidFill>
                  <a:schemeClr val="tx1"/>
                </a:solidFill>
                <a:latin typeface="Arial Narrow" panose="020B0606020202030204" pitchFamily="34" charset="0"/>
              </a:rPr>
              <a:t>Agric</a:t>
            </a:r>
            <a:r>
              <a:rPr lang="en-US" sz="2000" dirty="0">
                <a:solidFill>
                  <a:schemeClr val="tx1"/>
                </a:solidFill>
                <a:latin typeface="Arial Narrow" panose="020B0606020202030204" pitchFamily="34" charset="0"/>
              </a:rPr>
              <a:t> Colleges. 760 are black, and regarding external bursary scheme </a:t>
            </a:r>
            <a:r>
              <a:rPr lang="en-US" sz="2000" dirty="0" err="1">
                <a:solidFill>
                  <a:schemeClr val="tx1"/>
                </a:solidFill>
                <a:latin typeface="Arial Narrow" panose="020B0606020202030204" pitchFamily="34" charset="0"/>
              </a:rPr>
              <a:t>programme</a:t>
            </a:r>
            <a:r>
              <a:rPr lang="en-US" sz="2000" dirty="0">
                <a:solidFill>
                  <a:schemeClr val="tx1"/>
                </a:solidFill>
                <a:latin typeface="Arial Narrow" panose="020B0606020202030204" pitchFamily="34" charset="0"/>
              </a:rPr>
              <a:t> done for the year a total of 703 was achieved.</a:t>
            </a:r>
          </a:p>
          <a:p>
            <a:pPr marL="0" lvl="0" indent="0" algn="just">
              <a:lnSpc>
                <a:spcPct val="120000"/>
              </a:lnSpc>
              <a:buNone/>
            </a:pPr>
            <a:r>
              <a:rPr lang="en-US" sz="2000" b="1" u="sng" dirty="0">
                <a:solidFill>
                  <a:schemeClr val="tx1"/>
                </a:solidFill>
                <a:latin typeface="Arial Narrow" panose="020B0606020202030204" pitchFamily="34" charset="0"/>
              </a:rPr>
              <a:t>5. Market Access</a:t>
            </a:r>
            <a:r>
              <a:rPr lang="en-US" sz="2000" dirty="0">
                <a:solidFill>
                  <a:schemeClr val="tx1"/>
                </a:solidFill>
                <a:latin typeface="Arial Narrow" panose="020B0606020202030204" pitchFamily="34" charset="0"/>
              </a:rPr>
              <a:t>: </a:t>
            </a:r>
          </a:p>
          <a:p>
            <a:pPr marL="0" lvl="0" indent="0" algn="just">
              <a:lnSpc>
                <a:spcPct val="120000"/>
              </a:lnSpc>
              <a:spcBef>
                <a:spcPts val="0"/>
              </a:spcBef>
              <a:buNone/>
            </a:pPr>
            <a:r>
              <a:rPr lang="en-GB" sz="2000" dirty="0">
                <a:solidFill>
                  <a:schemeClr val="tx1"/>
                </a:solidFill>
                <a:latin typeface="Arial Narrow" panose="020B0606020202030204" pitchFamily="34" charset="0"/>
              </a:rPr>
              <a:t>Support to producers to access markets amounted to 38 women, 32 youth and one(1) person with disability. This can also be accounted from the women supported through CASP. </a:t>
            </a:r>
            <a:r>
              <a:rPr lang="en-US" sz="2000" dirty="0">
                <a:solidFill>
                  <a:schemeClr val="tx1"/>
                </a:solidFill>
                <a:latin typeface="Arial Narrow" panose="020B0606020202030204" pitchFamily="34" charset="0"/>
              </a:rPr>
              <a:t>Further substantive work still to be achieved in this area. </a:t>
            </a:r>
          </a:p>
          <a:p>
            <a:pPr marL="0" lvl="0" indent="0" algn="just">
              <a:lnSpc>
                <a:spcPct val="120000"/>
              </a:lnSpc>
              <a:spcBef>
                <a:spcPts val="0"/>
              </a:spcBef>
              <a:buNone/>
            </a:pPr>
            <a:endParaRPr lang="en-US" sz="2000" dirty="0">
              <a:solidFill>
                <a:schemeClr val="tx1"/>
              </a:solidFill>
              <a:latin typeface="Arial Narrow" panose="020B0606020202030204" pitchFamily="34" charset="0"/>
            </a:endParaRPr>
          </a:p>
          <a:p>
            <a:pPr marL="0" lvl="0" indent="0" algn="just">
              <a:buNone/>
            </a:pPr>
            <a:r>
              <a:rPr lang="en-US" sz="2000" b="1" u="sng" dirty="0">
                <a:solidFill>
                  <a:schemeClr val="tx1"/>
                </a:solidFill>
                <a:latin typeface="Arial Narrow" panose="020B0606020202030204" pitchFamily="34" charset="0"/>
              </a:rPr>
              <a:t>6. 40% Public Procurement</a:t>
            </a:r>
            <a:r>
              <a:rPr lang="en-US" sz="2000" dirty="0">
                <a:solidFill>
                  <a:schemeClr val="tx1"/>
                </a:solidFill>
                <a:latin typeface="Arial Narrow" panose="020B0606020202030204" pitchFamily="34" charset="0"/>
              </a:rPr>
              <a:t>:</a:t>
            </a:r>
          </a:p>
          <a:p>
            <a:pPr marL="0" lvl="0" indent="0" algn="just">
              <a:buNone/>
            </a:pPr>
            <a:r>
              <a:rPr lang="en-US" sz="2000" dirty="0">
                <a:solidFill>
                  <a:schemeClr val="tx1"/>
                </a:solidFill>
                <a:latin typeface="Arial Narrow" panose="020B0606020202030204" pitchFamily="34" charset="0"/>
              </a:rPr>
              <a:t>The Provision of procurement opportunities to SMMEs owned by women, youth and persons with disabilities gave direct opportunities to 388 women, 328 youth and 16 persons with disabilities</a:t>
            </a:r>
            <a:endParaRPr lang="en-ZA" sz="20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xmlns="" val="2634015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0F876C-29A2-A54B-A95A-9ADF529E0AE2}"/>
              </a:ext>
            </a:extLst>
          </p:cNvPr>
          <p:cNvSpPr>
            <a:spLocks noGrp="1"/>
          </p:cNvSpPr>
          <p:nvPr>
            <p:ph type="title"/>
          </p:nvPr>
        </p:nvSpPr>
        <p:spPr>
          <a:xfrm>
            <a:off x="141780" y="13637"/>
            <a:ext cx="8736495" cy="412376"/>
          </a:xfrm>
        </p:spPr>
        <p:txBody>
          <a:bodyPr>
            <a:noAutofit/>
          </a:bodyPr>
          <a:lstStyle/>
          <a:p>
            <a:pPr algn="ctr"/>
            <a:r>
              <a:rPr lang="en-ZA" sz="3200" b="1" dirty="0">
                <a:latin typeface="Arial Narrow" panose="020B0606020202030204" pitchFamily="34" charset="0"/>
              </a:rPr>
              <a:t>MoU with CONTRALESA MP</a:t>
            </a:r>
            <a:endParaRPr lang="en-US" sz="3200" b="1" dirty="0">
              <a:latin typeface="Arial Narrow" panose="020B0606020202030204" pitchFamily="34" charset="0"/>
            </a:endParaRPr>
          </a:p>
        </p:txBody>
      </p:sp>
      <p:sp>
        <p:nvSpPr>
          <p:cNvPr id="3" name="Content Placeholder 2">
            <a:extLst>
              <a:ext uri="{FF2B5EF4-FFF2-40B4-BE49-F238E27FC236}">
                <a16:creationId xmlns:a16="http://schemas.microsoft.com/office/drawing/2014/main" xmlns="" id="{A1156E41-A32E-CB40-AA0D-A68570179920}"/>
              </a:ext>
            </a:extLst>
          </p:cNvPr>
          <p:cNvSpPr>
            <a:spLocks noGrp="1"/>
          </p:cNvSpPr>
          <p:nvPr>
            <p:ph idx="1"/>
          </p:nvPr>
        </p:nvSpPr>
        <p:spPr>
          <a:xfrm>
            <a:off x="0" y="605307"/>
            <a:ext cx="9144000" cy="5876175"/>
          </a:xfrm>
        </p:spPr>
        <p:txBody>
          <a:bodyPr>
            <a:normAutofit/>
          </a:bodyPr>
          <a:lstStyle/>
          <a:p>
            <a:pPr algn="just"/>
            <a:r>
              <a:rPr lang="en-GB" sz="2000" dirty="0">
                <a:solidFill>
                  <a:schemeClr val="tx1"/>
                </a:solidFill>
                <a:latin typeface="Arial Narrow" panose="020B0606020202030204" pitchFamily="34" charset="0"/>
              </a:rPr>
              <a:t>DWYPD signed a MoU in 2019 with the Congress of Traditional Leaders of South Africa in Mpumalanga Province.</a:t>
            </a:r>
          </a:p>
          <a:p>
            <a:pPr marL="0" indent="0" algn="just">
              <a:buNone/>
            </a:pPr>
            <a:endParaRPr lang="en-GB" sz="2000" dirty="0">
              <a:solidFill>
                <a:schemeClr val="tx1"/>
              </a:solidFill>
              <a:latin typeface="Arial Narrow" panose="020B0606020202030204" pitchFamily="34" charset="0"/>
            </a:endParaRPr>
          </a:p>
          <a:p>
            <a:pPr algn="just"/>
            <a:r>
              <a:rPr lang="en-GB" sz="2000" dirty="0">
                <a:solidFill>
                  <a:schemeClr val="tx1"/>
                </a:solidFill>
                <a:latin typeface="Arial Narrow" panose="020B0606020202030204" pitchFamily="34" charset="0"/>
              </a:rPr>
              <a:t>Arrears of collaboration are: </a:t>
            </a:r>
          </a:p>
          <a:p>
            <a:pPr algn="just"/>
            <a:endParaRPr lang="en-ZA" sz="2000" dirty="0">
              <a:solidFill>
                <a:schemeClr val="tx1"/>
              </a:solidFill>
              <a:latin typeface="Arial Narrow" panose="020B0606020202030204" pitchFamily="34" charset="0"/>
            </a:endParaRPr>
          </a:p>
          <a:p>
            <a:pPr lvl="1" algn="just">
              <a:buFont typeface="Wingdings" panose="05000000000000000000" pitchFamily="2" charset="2"/>
              <a:buChar char="ü"/>
            </a:pPr>
            <a:r>
              <a:rPr lang="en-GB" sz="2000" dirty="0">
                <a:solidFill>
                  <a:schemeClr val="tx1"/>
                </a:solidFill>
                <a:latin typeface="Arial Narrow" panose="020B0606020202030204" pitchFamily="34" charset="0"/>
              </a:rPr>
              <a:t>Providing support on the facilitation of National Dialogues</a:t>
            </a:r>
          </a:p>
          <a:p>
            <a:pPr lvl="1" algn="just">
              <a:buFont typeface="Wingdings" panose="05000000000000000000" pitchFamily="2" charset="2"/>
              <a:buChar char="ü"/>
            </a:pPr>
            <a:r>
              <a:rPr lang="en-GB" sz="2000" dirty="0">
                <a:solidFill>
                  <a:schemeClr val="tx1"/>
                </a:solidFill>
                <a:latin typeface="Arial Narrow" panose="020B0606020202030204" pitchFamily="34" charset="0"/>
              </a:rPr>
              <a:t>Advocacy for women, youth and persons with disability rights</a:t>
            </a:r>
          </a:p>
          <a:p>
            <a:pPr lvl="1" algn="just">
              <a:buFont typeface="Wingdings" panose="05000000000000000000" pitchFamily="2" charset="2"/>
              <a:buChar char="ü"/>
            </a:pPr>
            <a:r>
              <a:rPr lang="en-ZA" sz="2000" dirty="0">
                <a:solidFill>
                  <a:schemeClr val="tx1"/>
                </a:solidFill>
                <a:latin typeface="Arial Narrow" panose="020B0606020202030204" pitchFamily="34" charset="0"/>
              </a:rPr>
              <a:t>Strategically supporting the socio-economic of women, youth and persons with disabilities</a:t>
            </a:r>
          </a:p>
          <a:p>
            <a:pPr lvl="1" algn="just">
              <a:buFont typeface="Wingdings" panose="05000000000000000000" pitchFamily="2" charset="2"/>
              <a:buChar char="ü"/>
            </a:pPr>
            <a:r>
              <a:rPr lang="en-ZA" sz="2000" dirty="0">
                <a:solidFill>
                  <a:schemeClr val="tx1"/>
                </a:solidFill>
                <a:latin typeface="Arial Narrow" panose="020B0606020202030204" pitchFamily="34" charset="0"/>
              </a:rPr>
              <a:t>Implementing capacity building interventions targeting women, youth and persons with disabilities, which include public education, training, skills development and mentorship programmes</a:t>
            </a:r>
          </a:p>
          <a:p>
            <a:pPr lvl="1" algn="just">
              <a:buFont typeface="Wingdings" panose="05000000000000000000" pitchFamily="2" charset="2"/>
              <a:buChar char="ü"/>
            </a:pPr>
            <a:r>
              <a:rPr lang="en-ZA" sz="2000" dirty="0">
                <a:solidFill>
                  <a:schemeClr val="tx1"/>
                </a:solidFill>
                <a:latin typeface="Arial Narrow" panose="020B0606020202030204" pitchFamily="34" charset="0"/>
              </a:rPr>
              <a:t>Promoting gender equality and transformation</a:t>
            </a:r>
          </a:p>
          <a:p>
            <a:pPr lvl="1" algn="just">
              <a:buFont typeface="Wingdings" panose="05000000000000000000" pitchFamily="2" charset="2"/>
              <a:buChar char="ü"/>
            </a:pPr>
            <a:endParaRPr lang="en-ZA" sz="2000" dirty="0">
              <a:solidFill>
                <a:schemeClr val="tx1"/>
              </a:solidFill>
              <a:latin typeface="Arial Narrow" panose="020B0606020202030204" pitchFamily="34" charset="0"/>
            </a:endParaRPr>
          </a:p>
          <a:p>
            <a:pPr marL="228600" lvl="1" algn="just">
              <a:spcBef>
                <a:spcPts val="1000"/>
              </a:spcBef>
            </a:pPr>
            <a:r>
              <a:rPr lang="en-GB" sz="2000" dirty="0">
                <a:solidFill>
                  <a:schemeClr val="tx1"/>
                </a:solidFill>
                <a:latin typeface="Arial Narrow" panose="020B0606020202030204" pitchFamily="34" charset="0"/>
              </a:rPr>
              <a:t>In collaboration with DARLRRD and </a:t>
            </a:r>
            <a:r>
              <a:rPr lang="en-GB" sz="2000" dirty="0" err="1">
                <a:solidFill>
                  <a:schemeClr val="tx1"/>
                </a:solidFill>
                <a:latin typeface="Arial Narrow" panose="020B0606020202030204" pitchFamily="34" charset="0"/>
              </a:rPr>
              <a:t>Thembisile</a:t>
            </a:r>
            <a:r>
              <a:rPr lang="en-GB" sz="2000" dirty="0">
                <a:solidFill>
                  <a:schemeClr val="tx1"/>
                </a:solidFill>
                <a:latin typeface="Arial Narrow" panose="020B0606020202030204" pitchFamily="34" charset="0"/>
              </a:rPr>
              <a:t> Hani Local Municipality (</a:t>
            </a:r>
            <a:r>
              <a:rPr lang="en-GB" sz="2000" dirty="0" err="1">
                <a:solidFill>
                  <a:schemeClr val="tx1"/>
                </a:solidFill>
                <a:latin typeface="Arial Narrow" panose="020B0606020202030204" pitchFamily="34" charset="0"/>
              </a:rPr>
              <a:t>Nkangal</a:t>
            </a:r>
            <a:r>
              <a:rPr lang="en-GB" sz="2000" dirty="0">
                <a:solidFill>
                  <a:schemeClr val="tx1"/>
                </a:solidFill>
                <a:latin typeface="Arial Narrow" panose="020B0606020202030204" pitchFamily="34" charset="0"/>
              </a:rPr>
              <a:t> District), Capacity building workshops have been implemented in the </a:t>
            </a:r>
            <a:r>
              <a:rPr lang="en-GB" sz="2000" dirty="0" err="1">
                <a:solidFill>
                  <a:schemeClr val="tx1"/>
                </a:solidFill>
                <a:latin typeface="Arial Narrow" panose="020B0606020202030204" pitchFamily="34" charset="0"/>
              </a:rPr>
              <a:t>KwaMhlanga</a:t>
            </a:r>
            <a:r>
              <a:rPr lang="en-GB" sz="2000" dirty="0">
                <a:solidFill>
                  <a:schemeClr val="tx1"/>
                </a:solidFill>
                <a:latin typeface="Arial Narrow" panose="020B0606020202030204" pitchFamily="34" charset="0"/>
              </a:rPr>
              <a:t> area to support the </a:t>
            </a:r>
            <a:r>
              <a:rPr lang="en-ZA" sz="2000" dirty="0">
                <a:solidFill>
                  <a:schemeClr val="tx1"/>
                </a:solidFill>
                <a:latin typeface="Arial Narrow" panose="020B0606020202030204" pitchFamily="34" charset="0"/>
              </a:rPr>
              <a:t>socio-economic empowerment of women, youth and persons with disabilities within the agriculture value chain. </a:t>
            </a:r>
            <a:endParaRPr lang="en-US" sz="20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xmlns="" val="789998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xmlns="" id="{EE9D99FB-06C7-1B45-9E91-8C5800DBF38B}"/>
              </a:ext>
            </a:extLst>
          </p:cNvPr>
          <p:cNvPicPr>
            <a:picLocks noGrp="1" noChangeAspect="1"/>
          </p:cNvPicPr>
          <p:nvPr>
            <p:ph idx="1"/>
          </p:nvPr>
        </p:nvPicPr>
        <p:blipFill>
          <a:blip r:embed="rId2"/>
          <a:stretch>
            <a:fillRect/>
          </a:stretch>
        </p:blipFill>
        <p:spPr>
          <a:xfrm>
            <a:off x="0" y="-1"/>
            <a:ext cx="9144000" cy="6858001"/>
          </a:xfrm>
        </p:spPr>
      </p:pic>
      <p:sp>
        <p:nvSpPr>
          <p:cNvPr id="2" name="Title 1">
            <a:extLst>
              <a:ext uri="{FF2B5EF4-FFF2-40B4-BE49-F238E27FC236}">
                <a16:creationId xmlns:a16="http://schemas.microsoft.com/office/drawing/2014/main" xmlns="" id="{8DF277FC-F808-2A4C-AD71-EBAEEDDB7135}"/>
              </a:ext>
            </a:extLst>
          </p:cNvPr>
          <p:cNvSpPr>
            <a:spLocks noGrp="1"/>
          </p:cNvSpPr>
          <p:nvPr>
            <p:ph type="title"/>
          </p:nvPr>
        </p:nvSpPr>
        <p:spPr>
          <a:xfrm>
            <a:off x="4591536" y="2896180"/>
            <a:ext cx="4552464" cy="2298557"/>
          </a:xfrm>
        </p:spPr>
        <p:txBody>
          <a:bodyPr>
            <a:normAutofit/>
          </a:bodyPr>
          <a:lstStyle/>
          <a:p>
            <a:r>
              <a:rPr lang="en-US" sz="6000" dirty="0"/>
              <a:t>Thank you</a:t>
            </a:r>
          </a:p>
        </p:txBody>
      </p:sp>
    </p:spTree>
    <p:extLst>
      <p:ext uri="{BB962C8B-B14F-4D97-AF65-F5344CB8AC3E}">
        <p14:creationId xmlns:p14="http://schemas.microsoft.com/office/powerpoint/2010/main" xmlns="" val="3239371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CFE62D-7892-9A46-9713-D128B1BBC2A1}"/>
              </a:ext>
            </a:extLst>
          </p:cNvPr>
          <p:cNvSpPr>
            <a:spLocks noGrp="1"/>
          </p:cNvSpPr>
          <p:nvPr>
            <p:ph type="title"/>
          </p:nvPr>
        </p:nvSpPr>
        <p:spPr>
          <a:xfrm>
            <a:off x="198783" y="161366"/>
            <a:ext cx="8736495" cy="484093"/>
          </a:xfrm>
        </p:spPr>
        <p:txBody>
          <a:bodyPr>
            <a:noAutofit/>
          </a:bodyPr>
          <a:lstStyle/>
          <a:p>
            <a:pPr algn="ctr"/>
            <a:r>
              <a:rPr lang="en-US" sz="3200" b="1" dirty="0"/>
              <a:t>INTRODUCTION</a:t>
            </a:r>
          </a:p>
        </p:txBody>
      </p:sp>
      <p:sp>
        <p:nvSpPr>
          <p:cNvPr id="3" name="Content Placeholder 2">
            <a:extLst>
              <a:ext uri="{FF2B5EF4-FFF2-40B4-BE49-F238E27FC236}">
                <a16:creationId xmlns:a16="http://schemas.microsoft.com/office/drawing/2014/main" xmlns="" id="{6237EBA8-DEB3-7241-89E0-A621E3A73047}"/>
              </a:ext>
            </a:extLst>
          </p:cNvPr>
          <p:cNvSpPr>
            <a:spLocks noGrp="1"/>
          </p:cNvSpPr>
          <p:nvPr>
            <p:ph idx="1"/>
          </p:nvPr>
        </p:nvSpPr>
        <p:spPr>
          <a:xfrm>
            <a:off x="0" y="660233"/>
            <a:ext cx="9143999" cy="5792082"/>
          </a:xfrm>
        </p:spPr>
        <p:txBody>
          <a:bodyPr>
            <a:normAutofit lnSpcReduction="10000"/>
          </a:bodyPr>
          <a:lstStyle/>
          <a:p>
            <a:pPr marL="342900" lvl="1" indent="-342900" algn="just">
              <a:spcAft>
                <a:spcPts val="1000"/>
              </a:spcAft>
            </a:pPr>
            <a:r>
              <a:rPr lang="en-GB" sz="2400" dirty="0">
                <a:solidFill>
                  <a:schemeClr val="tx1"/>
                </a:solidFill>
                <a:latin typeface="Arial Narrow" panose="020B0606020202030204" pitchFamily="34" charset="0"/>
              </a:rPr>
              <a:t>We thank the PC for inviting us and for the opportunity to brief the Committee on what the DWYPD is doing in terms of farm workers and farm dwellers</a:t>
            </a:r>
          </a:p>
          <a:p>
            <a:pPr marL="342900" lvl="1" indent="-342900" algn="just">
              <a:spcAft>
                <a:spcPts val="1000"/>
              </a:spcAft>
            </a:pPr>
            <a:r>
              <a:rPr lang="en-GB" sz="2400" dirty="0">
                <a:solidFill>
                  <a:schemeClr val="tx1"/>
                </a:solidFill>
                <a:latin typeface="Arial Narrow" panose="020B0606020202030204" pitchFamily="34" charset="0"/>
              </a:rPr>
              <a:t>The Minister and the Department acknowledges that farm workers and farm dwellers continue to remain a highly vulnerable group of people in the country as victims of the historical legacy of colonialism and apartheid and of the violence and dispossession they were subjected</a:t>
            </a:r>
          </a:p>
          <a:p>
            <a:pPr marL="342900" lvl="1" indent="-342900" algn="just">
              <a:spcAft>
                <a:spcPts val="1000"/>
              </a:spcAft>
            </a:pPr>
            <a:r>
              <a:rPr lang="en-GB" sz="2400" dirty="0">
                <a:solidFill>
                  <a:schemeClr val="tx1"/>
                </a:solidFill>
                <a:latin typeface="Arial Narrow" panose="020B0606020202030204" pitchFamily="34" charset="0"/>
              </a:rPr>
              <a:t>We also acknowledge that although with the advent of democracy in 1994 and the adoption of our strong human rights based legislative framework, there are many vulnerable sectors whose rights are continually violated and  these vulnerable sectors have de jure equality but it has not translated into substantive enjoyment of human rights.</a:t>
            </a:r>
          </a:p>
          <a:p>
            <a:pPr marL="342900" lvl="1" indent="-342900" algn="just">
              <a:spcAft>
                <a:spcPts val="1000"/>
              </a:spcAft>
            </a:pPr>
            <a:r>
              <a:rPr lang="en-GB" sz="2400" dirty="0">
                <a:solidFill>
                  <a:schemeClr val="tx1"/>
                </a:solidFill>
                <a:latin typeface="Arial Narrow" panose="020B0606020202030204" pitchFamily="34" charset="0"/>
              </a:rPr>
              <a:t>The Department welcomes the resolution of the National Assembly of 10 November 2020 to establish an Ad Hoc Committee in terms of Rule 253 to conduct a comprehensive review of the living and working conditions of farm workers and dwellers, including reviewing relevant legislation pertaining to the sector.</a:t>
            </a:r>
          </a:p>
          <a:p>
            <a:pPr marL="174625" lvl="1" indent="-174625">
              <a:spcAft>
                <a:spcPts val="1000"/>
              </a:spcAft>
              <a:buFont typeface="+mj-lt"/>
              <a:buAutoNum type="arabicPeriod"/>
            </a:pPr>
            <a:endParaRPr lang="en-ZA" sz="2000" dirty="0">
              <a:solidFill>
                <a:srgbClr val="FF0000"/>
              </a:solidFill>
            </a:endParaRPr>
          </a:p>
          <a:p>
            <a:endParaRPr lang="en-US" sz="1600" dirty="0"/>
          </a:p>
        </p:txBody>
      </p:sp>
    </p:spTree>
    <p:extLst>
      <p:ext uri="{BB962C8B-B14F-4D97-AF65-F5344CB8AC3E}">
        <p14:creationId xmlns:p14="http://schemas.microsoft.com/office/powerpoint/2010/main" xmlns="" val="1319118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CFE62D-7892-9A46-9713-D128B1BBC2A1}"/>
              </a:ext>
            </a:extLst>
          </p:cNvPr>
          <p:cNvSpPr>
            <a:spLocks noGrp="1"/>
          </p:cNvSpPr>
          <p:nvPr>
            <p:ph type="title"/>
          </p:nvPr>
        </p:nvSpPr>
        <p:spPr>
          <a:xfrm>
            <a:off x="198783" y="161366"/>
            <a:ext cx="8736495" cy="484093"/>
          </a:xfrm>
        </p:spPr>
        <p:txBody>
          <a:bodyPr>
            <a:noAutofit/>
          </a:bodyPr>
          <a:lstStyle/>
          <a:p>
            <a:pPr algn="ctr"/>
            <a:r>
              <a:rPr lang="en-US" sz="3200" b="1" dirty="0"/>
              <a:t>INTRODUCTION</a:t>
            </a:r>
          </a:p>
        </p:txBody>
      </p:sp>
      <p:sp>
        <p:nvSpPr>
          <p:cNvPr id="3" name="Content Placeholder 2">
            <a:extLst>
              <a:ext uri="{FF2B5EF4-FFF2-40B4-BE49-F238E27FC236}">
                <a16:creationId xmlns:a16="http://schemas.microsoft.com/office/drawing/2014/main" xmlns="" id="{6237EBA8-DEB3-7241-89E0-A621E3A73047}"/>
              </a:ext>
            </a:extLst>
          </p:cNvPr>
          <p:cNvSpPr>
            <a:spLocks noGrp="1"/>
          </p:cNvSpPr>
          <p:nvPr>
            <p:ph idx="1"/>
          </p:nvPr>
        </p:nvSpPr>
        <p:spPr>
          <a:xfrm>
            <a:off x="0" y="660233"/>
            <a:ext cx="9143999" cy="5792082"/>
          </a:xfrm>
        </p:spPr>
        <p:txBody>
          <a:bodyPr>
            <a:normAutofit/>
          </a:bodyPr>
          <a:lstStyle/>
          <a:p>
            <a:pPr marL="342900" lvl="1" indent="-342900" algn="just">
              <a:spcAft>
                <a:spcPts val="1000"/>
              </a:spcAft>
            </a:pPr>
            <a:r>
              <a:rPr lang="en-GB" sz="2400" dirty="0">
                <a:solidFill>
                  <a:schemeClr val="tx1"/>
                </a:solidFill>
                <a:latin typeface="Arial Narrow" panose="020B0606020202030204" pitchFamily="34" charset="0"/>
              </a:rPr>
              <a:t>The Department would like to present to the Committee its role in promoting and protecting human rights of women, youth and persons with disabilities and the different endeavours it is making towards this end.</a:t>
            </a:r>
          </a:p>
          <a:p>
            <a:pPr marL="342900" lvl="1" indent="-342900" algn="just">
              <a:spcAft>
                <a:spcPts val="1000"/>
              </a:spcAft>
            </a:pPr>
            <a:r>
              <a:rPr lang="en-GB" sz="2400" dirty="0">
                <a:solidFill>
                  <a:schemeClr val="tx1"/>
                </a:solidFill>
                <a:latin typeface="Arial Narrow" panose="020B0606020202030204" pitchFamily="34" charset="0"/>
              </a:rPr>
              <a:t>DWYPD is not a service delivery department. </a:t>
            </a:r>
          </a:p>
          <a:p>
            <a:pPr marL="342900" lvl="1" indent="-342900" algn="just">
              <a:spcAft>
                <a:spcPts val="1000"/>
              </a:spcAft>
            </a:pPr>
            <a:r>
              <a:rPr lang="en-GB" sz="2400" dirty="0">
                <a:solidFill>
                  <a:schemeClr val="tx1"/>
                </a:solidFill>
                <a:latin typeface="Arial Narrow" panose="020B0606020202030204" pitchFamily="34" charset="0"/>
              </a:rPr>
              <a:t>It is a centre of Government department at a policy level with a huge mandate. </a:t>
            </a:r>
          </a:p>
          <a:p>
            <a:pPr marL="342900" lvl="1" indent="-342900" algn="just">
              <a:spcAft>
                <a:spcPts val="1000"/>
              </a:spcAft>
            </a:pPr>
            <a:r>
              <a:rPr lang="en-GB" sz="2400" dirty="0">
                <a:solidFill>
                  <a:schemeClr val="tx1"/>
                </a:solidFill>
                <a:latin typeface="Arial Narrow" panose="020B0606020202030204" pitchFamily="34" charset="0"/>
              </a:rPr>
              <a:t>It must provide guidance and direction to key line function departments on mainstreaming matters related to the three sectors across their work; but also to work with the private sector, business community, labour movement; donor community; civil society, among others. </a:t>
            </a:r>
          </a:p>
          <a:p>
            <a:pPr marL="174625" lvl="1" indent="-174625">
              <a:spcAft>
                <a:spcPts val="1000"/>
              </a:spcAft>
              <a:buFont typeface="+mj-lt"/>
              <a:buAutoNum type="arabicPeriod"/>
            </a:pPr>
            <a:endParaRPr lang="en-ZA" sz="2000" dirty="0">
              <a:solidFill>
                <a:srgbClr val="FF0000"/>
              </a:solidFill>
            </a:endParaRPr>
          </a:p>
          <a:p>
            <a:endParaRPr lang="en-US" sz="1600" dirty="0"/>
          </a:p>
        </p:txBody>
      </p:sp>
    </p:spTree>
    <p:extLst>
      <p:ext uri="{BB962C8B-B14F-4D97-AF65-F5344CB8AC3E}">
        <p14:creationId xmlns:p14="http://schemas.microsoft.com/office/powerpoint/2010/main" xmlns="" val="2516229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15D296-CCF5-9144-9234-5C00665ECB3E}"/>
              </a:ext>
            </a:extLst>
          </p:cNvPr>
          <p:cNvSpPr>
            <a:spLocks noGrp="1"/>
          </p:cNvSpPr>
          <p:nvPr>
            <p:ph type="title"/>
          </p:nvPr>
        </p:nvSpPr>
        <p:spPr>
          <a:xfrm>
            <a:off x="198782" y="0"/>
            <a:ext cx="8736495" cy="708338"/>
          </a:xfrm>
        </p:spPr>
        <p:txBody>
          <a:bodyPr>
            <a:normAutofit/>
          </a:bodyPr>
          <a:lstStyle/>
          <a:p>
            <a:pPr algn="ctr"/>
            <a:r>
              <a:rPr lang="en-US" b="1" dirty="0"/>
              <a:t>Mandate</a:t>
            </a:r>
          </a:p>
        </p:txBody>
      </p:sp>
      <p:sp>
        <p:nvSpPr>
          <p:cNvPr id="3" name="Content Placeholder 2"/>
          <p:cNvSpPr>
            <a:spLocks noGrp="1"/>
          </p:cNvSpPr>
          <p:nvPr>
            <p:ph idx="1"/>
          </p:nvPr>
        </p:nvSpPr>
        <p:spPr>
          <a:xfrm>
            <a:off x="198783" y="502277"/>
            <a:ext cx="8736495" cy="5925418"/>
          </a:xfrm>
        </p:spPr>
        <p:txBody>
          <a:bodyPr>
            <a:normAutofit fontScale="92500" lnSpcReduction="10000"/>
          </a:bodyPr>
          <a:lstStyle/>
          <a:p>
            <a:pPr algn="just">
              <a:lnSpc>
                <a:spcPct val="150000"/>
              </a:lnSpc>
            </a:pPr>
            <a:r>
              <a:rPr lang="en-GB" sz="2400" dirty="0">
                <a:solidFill>
                  <a:schemeClr val="tx1"/>
                </a:solidFill>
                <a:latin typeface="Arial Narrow" panose="020B0606020202030204" pitchFamily="34" charset="0"/>
              </a:rPr>
              <a:t>The mandate of the </a:t>
            </a:r>
            <a:r>
              <a:rPr lang="en-ZA" sz="2400" dirty="0">
                <a:solidFill>
                  <a:schemeClr val="tx1"/>
                </a:solidFill>
                <a:latin typeface="Arial Narrow" panose="020B0606020202030204" pitchFamily="34" charset="0"/>
              </a:rPr>
              <a:t>Department of Women, Youth and Persons with Disabilities (DWYPD)  is to “regulate the socio-economic empowerment and participation of women, youth and persons with disabilities and to and advance their rights.</a:t>
            </a:r>
            <a:endParaRPr lang="en-GB" sz="2400" dirty="0">
              <a:solidFill>
                <a:schemeClr val="tx1"/>
              </a:solidFill>
              <a:latin typeface="Arial Narrow" panose="020B0606020202030204" pitchFamily="34" charset="0"/>
            </a:endParaRPr>
          </a:p>
          <a:p>
            <a:pPr algn="just">
              <a:lnSpc>
                <a:spcPct val="150000"/>
              </a:lnSpc>
            </a:pPr>
            <a:r>
              <a:rPr lang="en-GB" sz="2400" dirty="0">
                <a:solidFill>
                  <a:schemeClr val="tx1"/>
                </a:solidFill>
                <a:latin typeface="Arial Narrow" panose="020B0606020202030204" pitchFamily="34" charset="0"/>
              </a:rPr>
              <a:t>It is derived from  the Constitutional and the Bill of Rights</a:t>
            </a:r>
          </a:p>
          <a:p>
            <a:pPr algn="just">
              <a:lnSpc>
                <a:spcPct val="150000"/>
              </a:lnSpc>
            </a:pPr>
            <a:r>
              <a:rPr lang="en-GB" sz="2400" dirty="0">
                <a:solidFill>
                  <a:schemeClr val="tx1"/>
                </a:solidFill>
                <a:latin typeface="Arial Narrow" panose="020B0606020202030204" pitchFamily="34" charset="0"/>
              </a:rPr>
              <a:t>This mandate is manifested in our legislative framework of the country, in policies, strategies, and programmes of various line function departments; in the NDP Vision 2030 as well as within the MTSF 2014-2019 – across the 7 National Priorities.</a:t>
            </a:r>
          </a:p>
          <a:p>
            <a:pPr algn="just">
              <a:lnSpc>
                <a:spcPct val="150000"/>
              </a:lnSpc>
            </a:pPr>
            <a:r>
              <a:rPr lang="en-GB" sz="2400" dirty="0">
                <a:solidFill>
                  <a:schemeClr val="tx1"/>
                </a:solidFill>
                <a:latin typeface="Arial Narrow" panose="020B0606020202030204" pitchFamily="34" charset="0"/>
              </a:rPr>
              <a:t>It is achieved through functions such as mainstreaming, advocacy, monitoring,  evaluation, research, stakeholder engagements and international work for all three sectors</a:t>
            </a:r>
          </a:p>
          <a:p>
            <a:pPr marL="0" indent="0" algn="just">
              <a:lnSpc>
                <a:spcPct val="150000"/>
              </a:lnSpc>
              <a:buNone/>
            </a:pPr>
            <a:endParaRPr lang="en-GB" sz="2000" dirty="0">
              <a:solidFill>
                <a:schemeClr val="tx1"/>
              </a:solidFill>
              <a:latin typeface="Arial Narrow" panose="020B0606020202030204" pitchFamily="34" charset="0"/>
            </a:endParaRPr>
          </a:p>
          <a:p>
            <a:pPr algn="just">
              <a:lnSpc>
                <a:spcPct val="150000"/>
              </a:lnSpc>
            </a:pPr>
            <a:endParaRPr lang="en-GB" dirty="0"/>
          </a:p>
          <a:p>
            <a:pPr algn="just">
              <a:lnSpc>
                <a:spcPct val="150000"/>
              </a:lnSpc>
            </a:pPr>
            <a:endParaRPr lang="en-ZA" dirty="0"/>
          </a:p>
          <a:p>
            <a:pPr marL="0" indent="0" algn="just">
              <a:lnSpc>
                <a:spcPct val="150000"/>
              </a:lnSpc>
              <a:buNone/>
            </a:pPr>
            <a:endParaRPr lang="en-ZA" dirty="0"/>
          </a:p>
        </p:txBody>
      </p:sp>
    </p:spTree>
    <p:extLst>
      <p:ext uri="{BB962C8B-B14F-4D97-AF65-F5344CB8AC3E}">
        <p14:creationId xmlns:p14="http://schemas.microsoft.com/office/powerpoint/2010/main" xmlns="" val="4180349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15D296-CCF5-9144-9234-5C00665ECB3E}"/>
              </a:ext>
            </a:extLst>
          </p:cNvPr>
          <p:cNvSpPr>
            <a:spLocks noGrp="1"/>
          </p:cNvSpPr>
          <p:nvPr>
            <p:ph type="title"/>
          </p:nvPr>
        </p:nvSpPr>
        <p:spPr>
          <a:xfrm>
            <a:off x="198782" y="0"/>
            <a:ext cx="8736495" cy="708338"/>
          </a:xfrm>
        </p:spPr>
        <p:txBody>
          <a:bodyPr>
            <a:normAutofit/>
          </a:bodyPr>
          <a:lstStyle/>
          <a:p>
            <a:pPr algn="ctr"/>
            <a:r>
              <a:rPr lang="en-US" sz="3200" b="1" dirty="0">
                <a:latin typeface="Arial Narrow" panose="020B0606020202030204" pitchFamily="34" charset="0"/>
              </a:rPr>
              <a:t>Policy Environment for WYPD</a:t>
            </a:r>
          </a:p>
        </p:txBody>
      </p:sp>
      <p:sp>
        <p:nvSpPr>
          <p:cNvPr id="3" name="Content Placeholder 2"/>
          <p:cNvSpPr>
            <a:spLocks noGrp="1"/>
          </p:cNvSpPr>
          <p:nvPr>
            <p:ph idx="1"/>
          </p:nvPr>
        </p:nvSpPr>
        <p:spPr>
          <a:xfrm>
            <a:off x="0" y="502277"/>
            <a:ext cx="9143999" cy="5925418"/>
          </a:xfrm>
        </p:spPr>
        <p:txBody>
          <a:bodyPr>
            <a:normAutofit fontScale="92500"/>
          </a:bodyPr>
          <a:lstStyle/>
          <a:p>
            <a:pPr marL="0" indent="0" algn="just">
              <a:lnSpc>
                <a:spcPct val="120000"/>
              </a:lnSpc>
              <a:spcBef>
                <a:spcPts val="0"/>
              </a:spcBef>
              <a:buNone/>
            </a:pPr>
            <a:r>
              <a:rPr lang="en-GB" sz="2200" dirty="0">
                <a:solidFill>
                  <a:schemeClr val="tx1"/>
                </a:solidFill>
                <a:latin typeface="Arial Narrow" panose="020B0606020202030204" pitchFamily="34" charset="0"/>
              </a:rPr>
              <a:t>The Department’s mandate is vested in three key policies which provides the basis for its work:</a:t>
            </a:r>
          </a:p>
          <a:p>
            <a:pPr algn="just">
              <a:lnSpc>
                <a:spcPct val="120000"/>
              </a:lnSpc>
              <a:spcBef>
                <a:spcPts val="0"/>
              </a:spcBef>
            </a:pPr>
            <a:r>
              <a:rPr lang="en-GB" sz="2200" b="1" dirty="0">
                <a:solidFill>
                  <a:schemeClr val="tx1"/>
                </a:solidFill>
                <a:latin typeface="Arial Narrow" panose="020B0606020202030204" pitchFamily="34" charset="0"/>
              </a:rPr>
              <a:t>Women and Gender Equality</a:t>
            </a:r>
            <a:r>
              <a:rPr lang="en-GB" sz="2200" dirty="0">
                <a:solidFill>
                  <a:schemeClr val="tx1"/>
                </a:solidFill>
                <a:latin typeface="Arial Narrow" panose="020B0606020202030204" pitchFamily="34" charset="0"/>
              </a:rPr>
              <a:t>: South African National Policy Framework for Women’s Empowerment and Gender Equality (Cabinet approved, 2000) and key International Conventions and Instruments such as CEDAW; AU Women’s Protocol; SADC Protocol on Gender and Development; SDGEA; BPA; Agenda 2030 and SDGs; AU Agenda 2063</a:t>
            </a:r>
          </a:p>
          <a:p>
            <a:pPr algn="just">
              <a:lnSpc>
                <a:spcPct val="120000"/>
              </a:lnSpc>
              <a:spcBef>
                <a:spcPts val="0"/>
              </a:spcBef>
            </a:pPr>
            <a:r>
              <a:rPr lang="en-GB" sz="2200" b="1" dirty="0">
                <a:solidFill>
                  <a:schemeClr val="tx1"/>
                </a:solidFill>
                <a:latin typeface="Arial Narrow" panose="020B0606020202030204" pitchFamily="34" charset="0"/>
              </a:rPr>
              <a:t>Disability:</a:t>
            </a:r>
            <a:r>
              <a:rPr lang="en-GB" sz="2200" dirty="0">
                <a:solidFill>
                  <a:schemeClr val="tx1"/>
                </a:solidFill>
                <a:latin typeface="Arial Narrow" panose="020B0606020202030204" pitchFamily="34" charset="0"/>
              </a:rPr>
              <a:t> South African White Paper on the Rights of Persons with Disabilities and key International Conventions and Instruments such as the UN Convention on the Rights of  Persons with Disabilities; AU Charter on Human and Peoples Rights among others</a:t>
            </a:r>
          </a:p>
          <a:p>
            <a:pPr algn="just">
              <a:lnSpc>
                <a:spcPct val="120000"/>
              </a:lnSpc>
              <a:spcBef>
                <a:spcPts val="0"/>
              </a:spcBef>
            </a:pPr>
            <a:r>
              <a:rPr lang="en-GB" sz="2200" b="1" dirty="0">
                <a:solidFill>
                  <a:schemeClr val="tx1"/>
                </a:solidFill>
                <a:latin typeface="Arial Narrow" panose="020B0606020202030204" pitchFamily="34" charset="0"/>
              </a:rPr>
              <a:t>Youth</a:t>
            </a:r>
            <a:r>
              <a:rPr lang="en-GB" sz="2200" dirty="0">
                <a:solidFill>
                  <a:schemeClr val="tx1"/>
                </a:solidFill>
                <a:latin typeface="Arial Narrow" panose="020B0606020202030204" pitchFamily="34" charset="0"/>
              </a:rPr>
              <a:t>: National Youth Policy (Cabinet approved, 2021) and other key International and National instruments</a:t>
            </a:r>
          </a:p>
          <a:p>
            <a:pPr marL="0" indent="0" algn="just">
              <a:lnSpc>
                <a:spcPct val="120000"/>
              </a:lnSpc>
              <a:spcBef>
                <a:spcPts val="0"/>
              </a:spcBef>
              <a:buNone/>
            </a:pPr>
            <a:r>
              <a:rPr lang="en-GB" sz="2200" dirty="0">
                <a:solidFill>
                  <a:schemeClr val="tx1"/>
                </a:solidFill>
                <a:latin typeface="Arial Narrow" panose="020B0606020202030204" pitchFamily="34" charset="0"/>
              </a:rPr>
              <a:t>Key elements for all three sectors from these policy documents are that of:</a:t>
            </a:r>
          </a:p>
          <a:p>
            <a:pPr algn="just">
              <a:lnSpc>
                <a:spcPct val="120000"/>
              </a:lnSpc>
              <a:spcBef>
                <a:spcPts val="0"/>
              </a:spcBef>
            </a:pPr>
            <a:r>
              <a:rPr lang="en-GB" sz="2200" dirty="0">
                <a:solidFill>
                  <a:schemeClr val="tx1"/>
                </a:solidFill>
                <a:latin typeface="Arial Narrow" panose="020B0606020202030204" pitchFamily="34" charset="0"/>
              </a:rPr>
              <a:t>Establishment of a National Gender </a:t>
            </a:r>
            <a:r>
              <a:rPr lang="en-GB" sz="2200" b="1" dirty="0">
                <a:solidFill>
                  <a:schemeClr val="tx1"/>
                </a:solidFill>
                <a:latin typeface="Arial Narrow" panose="020B0606020202030204" pitchFamily="34" charset="0"/>
              </a:rPr>
              <a:t>(Women) </a:t>
            </a:r>
            <a:r>
              <a:rPr lang="en-GB" sz="2200" dirty="0">
                <a:solidFill>
                  <a:schemeClr val="tx1"/>
                </a:solidFill>
                <a:latin typeface="Arial Narrow" panose="020B0606020202030204" pitchFamily="34" charset="0"/>
              </a:rPr>
              <a:t>Machinery; National Youth Machinery and National Disability Machinery </a:t>
            </a:r>
          </a:p>
          <a:p>
            <a:pPr algn="just">
              <a:lnSpc>
                <a:spcPct val="120000"/>
              </a:lnSpc>
              <a:spcBef>
                <a:spcPts val="0"/>
              </a:spcBef>
            </a:pPr>
            <a:r>
              <a:rPr lang="en-GB" sz="2200" dirty="0">
                <a:solidFill>
                  <a:schemeClr val="tx1"/>
                </a:solidFill>
                <a:latin typeface="Arial Narrow" panose="020B0606020202030204" pitchFamily="34" charset="0"/>
              </a:rPr>
              <a:t>Establishment of Gender </a:t>
            </a:r>
            <a:r>
              <a:rPr lang="en-GB" sz="2200" b="1" dirty="0">
                <a:solidFill>
                  <a:schemeClr val="tx1"/>
                </a:solidFill>
                <a:latin typeface="Arial Narrow" panose="020B0606020202030204" pitchFamily="34" charset="0"/>
              </a:rPr>
              <a:t>(Women) </a:t>
            </a:r>
            <a:r>
              <a:rPr lang="en-GB" sz="2200" dirty="0">
                <a:solidFill>
                  <a:schemeClr val="tx1"/>
                </a:solidFill>
                <a:latin typeface="Arial Narrow" panose="020B0606020202030204" pitchFamily="34" charset="0"/>
              </a:rPr>
              <a:t>Focal points; Youth Focal Points and Disability Focal Points </a:t>
            </a:r>
          </a:p>
          <a:p>
            <a:pPr marL="0" indent="0" algn="just">
              <a:lnSpc>
                <a:spcPct val="150000"/>
              </a:lnSpc>
              <a:buNone/>
            </a:pPr>
            <a:endParaRPr lang="en-GB" dirty="0"/>
          </a:p>
          <a:p>
            <a:pPr algn="just">
              <a:lnSpc>
                <a:spcPct val="150000"/>
              </a:lnSpc>
            </a:pPr>
            <a:endParaRPr lang="en-GB" dirty="0"/>
          </a:p>
          <a:p>
            <a:pPr algn="just">
              <a:lnSpc>
                <a:spcPct val="150000"/>
              </a:lnSpc>
            </a:pPr>
            <a:endParaRPr lang="en-ZA" dirty="0"/>
          </a:p>
          <a:p>
            <a:pPr marL="0" indent="0" algn="just">
              <a:lnSpc>
                <a:spcPct val="150000"/>
              </a:lnSpc>
              <a:buNone/>
            </a:pPr>
            <a:endParaRPr lang="en-ZA" dirty="0"/>
          </a:p>
        </p:txBody>
      </p:sp>
    </p:spTree>
    <p:extLst>
      <p:ext uri="{BB962C8B-B14F-4D97-AF65-F5344CB8AC3E}">
        <p14:creationId xmlns:p14="http://schemas.microsoft.com/office/powerpoint/2010/main" xmlns="" val="2008703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15D296-CCF5-9144-9234-5C00665ECB3E}"/>
              </a:ext>
            </a:extLst>
          </p:cNvPr>
          <p:cNvSpPr>
            <a:spLocks noGrp="1"/>
          </p:cNvSpPr>
          <p:nvPr>
            <p:ph type="title"/>
          </p:nvPr>
        </p:nvSpPr>
        <p:spPr>
          <a:xfrm>
            <a:off x="198782" y="0"/>
            <a:ext cx="8736495" cy="708338"/>
          </a:xfrm>
        </p:spPr>
        <p:txBody>
          <a:bodyPr>
            <a:normAutofit/>
          </a:bodyPr>
          <a:lstStyle/>
          <a:p>
            <a:pPr algn="ctr"/>
            <a:r>
              <a:rPr lang="en-US" sz="3200" b="1" dirty="0">
                <a:latin typeface="Arial Narrow" panose="020B0606020202030204" pitchFamily="34" charset="0"/>
              </a:rPr>
              <a:t>Institutionalization of WYPD responsiveness</a:t>
            </a:r>
          </a:p>
        </p:txBody>
      </p:sp>
      <p:sp>
        <p:nvSpPr>
          <p:cNvPr id="3" name="Content Placeholder 2"/>
          <p:cNvSpPr>
            <a:spLocks noGrp="1"/>
          </p:cNvSpPr>
          <p:nvPr>
            <p:ph idx="1"/>
          </p:nvPr>
        </p:nvSpPr>
        <p:spPr>
          <a:xfrm>
            <a:off x="0" y="502277"/>
            <a:ext cx="9143999" cy="5925418"/>
          </a:xfrm>
        </p:spPr>
        <p:txBody>
          <a:bodyPr>
            <a:normAutofit/>
          </a:bodyPr>
          <a:lstStyle/>
          <a:p>
            <a:pPr marL="0" indent="0">
              <a:lnSpc>
                <a:spcPct val="120000"/>
              </a:lnSpc>
              <a:spcBef>
                <a:spcPts val="0"/>
              </a:spcBef>
              <a:buNone/>
            </a:pPr>
            <a:r>
              <a:rPr lang="en-GB" sz="2000" dirty="0">
                <a:solidFill>
                  <a:schemeClr val="tx1"/>
                </a:solidFill>
                <a:latin typeface="Arial Narrow" panose="020B0606020202030204" pitchFamily="34" charset="0"/>
              </a:rPr>
              <a:t>The Department is undertaking this work across government and the state in general through the development of frameworks; strategies or programmes such as:</a:t>
            </a:r>
          </a:p>
          <a:p>
            <a:pPr>
              <a:lnSpc>
                <a:spcPct val="120000"/>
              </a:lnSpc>
              <a:spcBef>
                <a:spcPts val="0"/>
              </a:spcBef>
            </a:pPr>
            <a:r>
              <a:rPr lang="en-GB" sz="2000" b="1" dirty="0">
                <a:solidFill>
                  <a:schemeClr val="tx1"/>
                </a:solidFill>
                <a:latin typeface="Arial Narrow" panose="020B0606020202030204" pitchFamily="34" charset="0"/>
              </a:rPr>
              <a:t>The Gender Responsive Planning, Budgeting Monitoring, Evaluation and Auditing Framework </a:t>
            </a:r>
            <a:r>
              <a:rPr lang="en-GB" sz="2000" dirty="0">
                <a:solidFill>
                  <a:schemeClr val="tx1"/>
                </a:solidFill>
                <a:latin typeface="Arial Narrow" panose="020B0606020202030204" pitchFamily="34" charset="0"/>
              </a:rPr>
              <a:t>– Cabinet approved in March 2019 – also sets the work for youth and disability responsiveness – tool for mainstreaming within government departments including those departments with the mandate related to farm workers and farm dwellers</a:t>
            </a:r>
          </a:p>
          <a:p>
            <a:pPr>
              <a:lnSpc>
                <a:spcPct val="120000"/>
              </a:lnSpc>
              <a:spcBef>
                <a:spcPts val="0"/>
              </a:spcBef>
            </a:pPr>
            <a:r>
              <a:rPr lang="en-GB" sz="2000" b="1" dirty="0">
                <a:solidFill>
                  <a:schemeClr val="tx1"/>
                </a:solidFill>
                <a:latin typeface="Arial Narrow" panose="020B0606020202030204" pitchFamily="34" charset="0"/>
              </a:rPr>
              <a:t>Gender Responsive Budgeting</a:t>
            </a:r>
            <a:r>
              <a:rPr lang="en-GB" sz="2000" dirty="0">
                <a:solidFill>
                  <a:schemeClr val="tx1"/>
                </a:solidFill>
                <a:latin typeface="Arial Narrow" panose="020B0606020202030204" pitchFamily="34" charset="0"/>
              </a:rPr>
              <a:t>: working with National Treasury so that we use look at budgets allocated to priorities. </a:t>
            </a:r>
          </a:p>
          <a:p>
            <a:pPr>
              <a:lnSpc>
                <a:spcPct val="120000"/>
              </a:lnSpc>
              <a:spcBef>
                <a:spcPts val="0"/>
              </a:spcBef>
            </a:pPr>
            <a:r>
              <a:rPr lang="en-GB" sz="2000" b="1" dirty="0">
                <a:solidFill>
                  <a:schemeClr val="tx1"/>
                </a:solidFill>
                <a:latin typeface="Arial Narrow" panose="020B0606020202030204" pitchFamily="34" charset="0"/>
              </a:rPr>
              <a:t>National Strategic Plan to end GBVF </a:t>
            </a:r>
            <a:r>
              <a:rPr lang="en-GB" sz="2000" dirty="0">
                <a:solidFill>
                  <a:schemeClr val="tx1"/>
                </a:solidFill>
                <a:latin typeface="Arial Narrow" panose="020B0606020202030204" pitchFamily="34" charset="0"/>
              </a:rPr>
              <a:t>– institutionalised across line function departments – this must cover human rights violations and human dignity violations of farm workers and dwellers </a:t>
            </a:r>
          </a:p>
          <a:p>
            <a:pPr>
              <a:lnSpc>
                <a:spcPct val="120000"/>
              </a:lnSpc>
              <a:spcBef>
                <a:spcPts val="0"/>
              </a:spcBef>
            </a:pPr>
            <a:r>
              <a:rPr lang="en-GB" sz="2000" b="1" dirty="0">
                <a:solidFill>
                  <a:schemeClr val="tx1"/>
                </a:solidFill>
                <a:latin typeface="Arial Narrow" panose="020B0606020202030204" pitchFamily="34" charset="0"/>
              </a:rPr>
              <a:t>Country Gender Indicator Framework</a:t>
            </a:r>
            <a:r>
              <a:rPr lang="en-GB" sz="2000" dirty="0">
                <a:solidFill>
                  <a:schemeClr val="tx1"/>
                </a:solidFill>
                <a:latin typeface="Arial Narrow" panose="020B0606020202030204" pitchFamily="34" charset="0"/>
              </a:rPr>
              <a:t>; </a:t>
            </a:r>
            <a:r>
              <a:rPr lang="en-GB" sz="2000" b="1" dirty="0">
                <a:solidFill>
                  <a:schemeClr val="tx1"/>
                </a:solidFill>
                <a:latin typeface="Arial Narrow" panose="020B0606020202030204" pitchFamily="34" charset="0"/>
              </a:rPr>
              <a:t>Youth M&amp;E Framework; Disability Monitoring Matrix, GBVF M&amp; E Framework</a:t>
            </a:r>
            <a:r>
              <a:rPr lang="en-GB" sz="2000" dirty="0">
                <a:solidFill>
                  <a:schemeClr val="tx1"/>
                </a:solidFill>
                <a:latin typeface="Arial Narrow" panose="020B0606020202030204" pitchFamily="34" charset="0"/>
              </a:rPr>
              <a:t> – indicators and targets have been infused into the MTSF as well. Use this to monitor line function departments. DWYPD does not have the capacity to conduct M&amp;E at the ground level</a:t>
            </a:r>
          </a:p>
          <a:p>
            <a:pPr>
              <a:lnSpc>
                <a:spcPct val="150000"/>
              </a:lnSpc>
            </a:pPr>
            <a:endParaRPr lang="en-GB" sz="1600" dirty="0"/>
          </a:p>
          <a:p>
            <a:pPr marL="0" indent="0">
              <a:lnSpc>
                <a:spcPct val="150000"/>
              </a:lnSpc>
              <a:buNone/>
            </a:pPr>
            <a:endParaRPr lang="en-GB" sz="1600" dirty="0"/>
          </a:p>
          <a:p>
            <a:pPr marL="0" indent="0" algn="just">
              <a:lnSpc>
                <a:spcPct val="150000"/>
              </a:lnSpc>
              <a:buNone/>
            </a:pPr>
            <a:endParaRPr lang="en-GB" dirty="0"/>
          </a:p>
          <a:p>
            <a:pPr algn="just">
              <a:lnSpc>
                <a:spcPct val="150000"/>
              </a:lnSpc>
            </a:pPr>
            <a:endParaRPr lang="en-GB" dirty="0"/>
          </a:p>
          <a:p>
            <a:pPr algn="just">
              <a:lnSpc>
                <a:spcPct val="150000"/>
              </a:lnSpc>
            </a:pPr>
            <a:endParaRPr lang="en-ZA" dirty="0"/>
          </a:p>
          <a:p>
            <a:pPr marL="0" indent="0" algn="just">
              <a:lnSpc>
                <a:spcPct val="150000"/>
              </a:lnSpc>
              <a:buNone/>
            </a:pPr>
            <a:endParaRPr lang="en-ZA" dirty="0"/>
          </a:p>
        </p:txBody>
      </p:sp>
    </p:spTree>
    <p:extLst>
      <p:ext uri="{BB962C8B-B14F-4D97-AF65-F5344CB8AC3E}">
        <p14:creationId xmlns:p14="http://schemas.microsoft.com/office/powerpoint/2010/main" xmlns="" val="457933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15D296-CCF5-9144-9234-5C00665ECB3E}"/>
              </a:ext>
            </a:extLst>
          </p:cNvPr>
          <p:cNvSpPr>
            <a:spLocks noGrp="1"/>
          </p:cNvSpPr>
          <p:nvPr>
            <p:ph type="title"/>
          </p:nvPr>
        </p:nvSpPr>
        <p:spPr>
          <a:xfrm>
            <a:off x="198782" y="0"/>
            <a:ext cx="8736495" cy="708338"/>
          </a:xfrm>
        </p:spPr>
        <p:txBody>
          <a:bodyPr>
            <a:normAutofit/>
          </a:bodyPr>
          <a:lstStyle/>
          <a:p>
            <a:pPr algn="ctr"/>
            <a:r>
              <a:rPr lang="en-US" sz="3200" b="1" dirty="0">
                <a:latin typeface="Arial Narrow" panose="020B0606020202030204" pitchFamily="34" charset="0"/>
              </a:rPr>
              <a:t>Institutionalization of WYPD responsiveness</a:t>
            </a:r>
          </a:p>
        </p:txBody>
      </p:sp>
      <p:sp>
        <p:nvSpPr>
          <p:cNvPr id="3" name="Content Placeholder 2"/>
          <p:cNvSpPr>
            <a:spLocks noGrp="1"/>
          </p:cNvSpPr>
          <p:nvPr>
            <p:ph idx="1"/>
          </p:nvPr>
        </p:nvSpPr>
        <p:spPr>
          <a:xfrm>
            <a:off x="0" y="502277"/>
            <a:ext cx="9143999" cy="5925418"/>
          </a:xfrm>
        </p:spPr>
        <p:txBody>
          <a:bodyPr>
            <a:normAutofit fontScale="92500" lnSpcReduction="10000"/>
          </a:bodyPr>
          <a:lstStyle/>
          <a:p>
            <a:pPr>
              <a:lnSpc>
                <a:spcPct val="120000"/>
              </a:lnSpc>
              <a:spcBef>
                <a:spcPts val="0"/>
              </a:spcBef>
            </a:pPr>
            <a:r>
              <a:rPr lang="en-GB" sz="2400" dirty="0">
                <a:solidFill>
                  <a:schemeClr val="tx1"/>
                </a:solidFill>
              </a:rPr>
              <a:t>Disability frameworks: Universal design and access; Reasonable accommodation; Awareness Raising; Self Representation – to foster better living conditions, inclusion and access for persons with disabilities</a:t>
            </a:r>
          </a:p>
          <a:p>
            <a:pPr>
              <a:lnSpc>
                <a:spcPct val="120000"/>
              </a:lnSpc>
              <a:spcBef>
                <a:spcPts val="0"/>
              </a:spcBef>
            </a:pPr>
            <a:r>
              <a:rPr lang="en-GB" sz="2400" dirty="0">
                <a:solidFill>
                  <a:schemeClr val="tx1"/>
                </a:solidFill>
              </a:rPr>
              <a:t>Analysis of Strat Plans and APPs – in partnership with DPME and NT so that priorities of WYPD are included within planning documents – this includes that of farm workers and dwellers under the related line departments</a:t>
            </a:r>
          </a:p>
          <a:p>
            <a:pPr>
              <a:lnSpc>
                <a:spcPct val="120000"/>
              </a:lnSpc>
              <a:spcBef>
                <a:spcPts val="0"/>
              </a:spcBef>
            </a:pPr>
            <a:r>
              <a:rPr lang="en-GB" sz="2400" dirty="0">
                <a:solidFill>
                  <a:schemeClr val="tx1"/>
                </a:solidFill>
              </a:rPr>
              <a:t>DWYPD is part of the NT MTEC technical functional groups on budgeting to ensure that line departments will have to focus budgets on priorities related to WYPD – this is where full implementation of laws and policies related to farm workers living and work conditions will be prioritised</a:t>
            </a:r>
          </a:p>
          <a:p>
            <a:pPr>
              <a:lnSpc>
                <a:spcPct val="120000"/>
              </a:lnSpc>
              <a:spcBef>
                <a:spcPts val="0"/>
              </a:spcBef>
            </a:pPr>
            <a:r>
              <a:rPr lang="en-GB" sz="2400" dirty="0"/>
              <a:t>Development of MOUs with key stakeholders – government departments; key stakeholders </a:t>
            </a:r>
          </a:p>
          <a:p>
            <a:pPr>
              <a:lnSpc>
                <a:spcPct val="120000"/>
              </a:lnSpc>
              <a:spcBef>
                <a:spcPts val="0"/>
              </a:spcBef>
            </a:pPr>
            <a:endParaRPr lang="en-GB" sz="2000" dirty="0">
              <a:solidFill>
                <a:schemeClr val="tx1"/>
              </a:solidFill>
              <a:latin typeface="Arial Narrow" panose="020B0606020202030204" pitchFamily="34" charset="0"/>
            </a:endParaRPr>
          </a:p>
          <a:p>
            <a:pPr>
              <a:lnSpc>
                <a:spcPct val="150000"/>
              </a:lnSpc>
            </a:pPr>
            <a:endParaRPr lang="en-GB" sz="1600" dirty="0"/>
          </a:p>
          <a:p>
            <a:pPr marL="0" indent="0">
              <a:lnSpc>
                <a:spcPct val="150000"/>
              </a:lnSpc>
              <a:buNone/>
            </a:pPr>
            <a:endParaRPr lang="en-GB" sz="1600" dirty="0"/>
          </a:p>
          <a:p>
            <a:pPr marL="0" indent="0" algn="just">
              <a:lnSpc>
                <a:spcPct val="150000"/>
              </a:lnSpc>
              <a:buNone/>
            </a:pPr>
            <a:endParaRPr lang="en-GB" dirty="0"/>
          </a:p>
          <a:p>
            <a:pPr algn="just">
              <a:lnSpc>
                <a:spcPct val="150000"/>
              </a:lnSpc>
            </a:pPr>
            <a:endParaRPr lang="en-GB" dirty="0"/>
          </a:p>
          <a:p>
            <a:pPr algn="just">
              <a:lnSpc>
                <a:spcPct val="150000"/>
              </a:lnSpc>
            </a:pPr>
            <a:endParaRPr lang="en-ZA" dirty="0"/>
          </a:p>
          <a:p>
            <a:pPr marL="0" indent="0" algn="just">
              <a:lnSpc>
                <a:spcPct val="150000"/>
              </a:lnSpc>
              <a:buNone/>
            </a:pPr>
            <a:endParaRPr lang="en-ZA" dirty="0"/>
          </a:p>
        </p:txBody>
      </p:sp>
    </p:spTree>
    <p:extLst>
      <p:ext uri="{BB962C8B-B14F-4D97-AF65-F5344CB8AC3E}">
        <p14:creationId xmlns:p14="http://schemas.microsoft.com/office/powerpoint/2010/main" xmlns="" val="180653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15D296-CCF5-9144-9234-5C00665ECB3E}"/>
              </a:ext>
            </a:extLst>
          </p:cNvPr>
          <p:cNvSpPr>
            <a:spLocks noGrp="1"/>
          </p:cNvSpPr>
          <p:nvPr>
            <p:ph type="title"/>
          </p:nvPr>
        </p:nvSpPr>
        <p:spPr>
          <a:xfrm>
            <a:off x="198782" y="0"/>
            <a:ext cx="8736495" cy="708338"/>
          </a:xfrm>
        </p:spPr>
        <p:txBody>
          <a:bodyPr>
            <a:normAutofit/>
          </a:bodyPr>
          <a:lstStyle/>
          <a:p>
            <a:pPr algn="ctr"/>
            <a:r>
              <a:rPr lang="en-US" sz="3200" b="1" dirty="0">
                <a:latin typeface="Arial Narrow" panose="020B0606020202030204" pitchFamily="34" charset="0"/>
              </a:rPr>
              <a:t>Gender, Youth and Disability  Mainstreaming </a:t>
            </a:r>
          </a:p>
        </p:txBody>
      </p:sp>
      <p:sp>
        <p:nvSpPr>
          <p:cNvPr id="3" name="Content Placeholder 2"/>
          <p:cNvSpPr>
            <a:spLocks noGrp="1"/>
          </p:cNvSpPr>
          <p:nvPr>
            <p:ph idx="1"/>
          </p:nvPr>
        </p:nvSpPr>
        <p:spPr>
          <a:xfrm>
            <a:off x="1" y="502277"/>
            <a:ext cx="9144000" cy="5925418"/>
          </a:xfrm>
        </p:spPr>
        <p:txBody>
          <a:bodyPr>
            <a:normAutofit fontScale="70000" lnSpcReduction="20000"/>
          </a:bodyPr>
          <a:lstStyle/>
          <a:p>
            <a:pPr>
              <a:lnSpc>
                <a:spcPct val="120000"/>
              </a:lnSpc>
              <a:spcBef>
                <a:spcPts val="0"/>
              </a:spcBef>
            </a:pPr>
            <a:r>
              <a:rPr lang="en-GB" sz="4200" dirty="0">
                <a:solidFill>
                  <a:schemeClr val="tx1"/>
                </a:solidFill>
                <a:latin typeface="Arial Narrow" panose="020B0606020202030204" pitchFamily="34" charset="0"/>
              </a:rPr>
              <a:t>Mainstreaming is about ensuring that the priorities, issues, concerns of the three sectors are infused into all laws, policies, programmes and day to day work of line function departments.</a:t>
            </a:r>
          </a:p>
          <a:p>
            <a:pPr marL="0" indent="0">
              <a:lnSpc>
                <a:spcPct val="120000"/>
              </a:lnSpc>
              <a:spcBef>
                <a:spcPts val="0"/>
              </a:spcBef>
              <a:buNone/>
            </a:pPr>
            <a:r>
              <a:rPr lang="en-GB" sz="4200" dirty="0">
                <a:solidFill>
                  <a:schemeClr val="tx1"/>
                </a:solidFill>
                <a:latin typeface="Arial Narrow" panose="020B0606020202030204" pitchFamily="34" charset="0"/>
              </a:rPr>
              <a:t> </a:t>
            </a:r>
          </a:p>
          <a:p>
            <a:pPr>
              <a:lnSpc>
                <a:spcPct val="120000"/>
              </a:lnSpc>
              <a:spcBef>
                <a:spcPts val="0"/>
              </a:spcBef>
            </a:pPr>
            <a:r>
              <a:rPr lang="en-GB" sz="4200" dirty="0">
                <a:solidFill>
                  <a:schemeClr val="tx1"/>
                </a:solidFill>
                <a:latin typeface="Arial Narrow" panose="020B0606020202030204" pitchFamily="34" charset="0"/>
              </a:rPr>
              <a:t>Approach should also be used by other sectors such as labour; private sector; civil society etc.</a:t>
            </a:r>
          </a:p>
          <a:p>
            <a:pPr marL="0" indent="0">
              <a:lnSpc>
                <a:spcPct val="120000"/>
              </a:lnSpc>
              <a:spcBef>
                <a:spcPts val="0"/>
              </a:spcBef>
              <a:buNone/>
            </a:pPr>
            <a:endParaRPr lang="en-GB" sz="4200" dirty="0">
              <a:solidFill>
                <a:schemeClr val="tx1"/>
              </a:solidFill>
              <a:latin typeface="Arial Narrow" panose="020B0606020202030204" pitchFamily="34" charset="0"/>
            </a:endParaRPr>
          </a:p>
          <a:p>
            <a:pPr>
              <a:lnSpc>
                <a:spcPct val="120000"/>
              </a:lnSpc>
              <a:spcBef>
                <a:spcPts val="0"/>
              </a:spcBef>
            </a:pPr>
            <a:r>
              <a:rPr lang="en-GB" sz="4200" dirty="0">
                <a:solidFill>
                  <a:schemeClr val="tx1"/>
                </a:solidFill>
                <a:latin typeface="Arial Narrow" panose="020B0606020202030204" pitchFamily="34" charset="0"/>
              </a:rPr>
              <a:t>Mainstreaming is the responsibility of every government official at all three levels – national; provincial and local level. </a:t>
            </a:r>
          </a:p>
          <a:p>
            <a:pPr marL="0" indent="0">
              <a:lnSpc>
                <a:spcPct val="120000"/>
              </a:lnSpc>
              <a:spcBef>
                <a:spcPts val="0"/>
              </a:spcBef>
              <a:buNone/>
            </a:pPr>
            <a:endParaRPr lang="en-GB" sz="4200" dirty="0">
              <a:solidFill>
                <a:schemeClr val="tx1"/>
              </a:solidFill>
              <a:latin typeface="Arial Narrow" panose="020B0606020202030204" pitchFamily="34" charset="0"/>
            </a:endParaRPr>
          </a:p>
          <a:p>
            <a:pPr>
              <a:lnSpc>
                <a:spcPct val="120000"/>
              </a:lnSpc>
              <a:spcBef>
                <a:spcPts val="0"/>
              </a:spcBef>
            </a:pPr>
            <a:r>
              <a:rPr lang="en-GB" sz="4200" dirty="0">
                <a:solidFill>
                  <a:schemeClr val="tx1"/>
                </a:solidFill>
                <a:latin typeface="Arial Narrow" panose="020B0606020202030204" pitchFamily="34" charset="0"/>
              </a:rPr>
              <a:t>Generally should be overseen by a focal point in an institution, which also has the responsibility to M&amp;E.</a:t>
            </a:r>
          </a:p>
          <a:p>
            <a:pPr marL="0" indent="0">
              <a:lnSpc>
                <a:spcPct val="120000"/>
              </a:lnSpc>
              <a:spcBef>
                <a:spcPts val="0"/>
              </a:spcBef>
              <a:buNone/>
            </a:pPr>
            <a:endParaRPr lang="en-GB" sz="4200" dirty="0">
              <a:solidFill>
                <a:schemeClr val="tx1"/>
              </a:solidFill>
              <a:latin typeface="Arial Narrow" panose="020B0606020202030204" pitchFamily="34" charset="0"/>
            </a:endParaRPr>
          </a:p>
          <a:p>
            <a:pPr marL="0" indent="0">
              <a:lnSpc>
                <a:spcPct val="150000"/>
              </a:lnSpc>
              <a:buNone/>
            </a:pPr>
            <a:endParaRPr lang="en-GB" sz="1600" dirty="0"/>
          </a:p>
          <a:p>
            <a:pPr marL="342900" indent="-342900">
              <a:lnSpc>
                <a:spcPct val="150000"/>
              </a:lnSpc>
              <a:buAutoNum type="arabicPeriod"/>
            </a:pPr>
            <a:endParaRPr lang="en-GB" sz="1600" dirty="0"/>
          </a:p>
          <a:p>
            <a:pPr>
              <a:lnSpc>
                <a:spcPct val="150000"/>
              </a:lnSpc>
            </a:pPr>
            <a:endParaRPr lang="en-GB" sz="1600" dirty="0"/>
          </a:p>
          <a:p>
            <a:pPr marL="0" indent="0">
              <a:lnSpc>
                <a:spcPct val="150000"/>
              </a:lnSpc>
              <a:buNone/>
            </a:pPr>
            <a:endParaRPr lang="en-GB" sz="1600" dirty="0"/>
          </a:p>
          <a:p>
            <a:pPr marL="0" indent="0" algn="just">
              <a:lnSpc>
                <a:spcPct val="150000"/>
              </a:lnSpc>
              <a:buNone/>
            </a:pPr>
            <a:endParaRPr lang="en-GB" dirty="0"/>
          </a:p>
          <a:p>
            <a:pPr algn="just">
              <a:lnSpc>
                <a:spcPct val="150000"/>
              </a:lnSpc>
            </a:pPr>
            <a:endParaRPr lang="en-GB" dirty="0"/>
          </a:p>
          <a:p>
            <a:pPr algn="just">
              <a:lnSpc>
                <a:spcPct val="150000"/>
              </a:lnSpc>
            </a:pPr>
            <a:endParaRPr lang="en-ZA" dirty="0"/>
          </a:p>
          <a:p>
            <a:pPr marL="0" indent="0" algn="just">
              <a:lnSpc>
                <a:spcPct val="150000"/>
              </a:lnSpc>
              <a:buNone/>
            </a:pPr>
            <a:endParaRPr lang="en-ZA" dirty="0"/>
          </a:p>
        </p:txBody>
      </p:sp>
    </p:spTree>
    <p:extLst>
      <p:ext uri="{BB962C8B-B14F-4D97-AF65-F5344CB8AC3E}">
        <p14:creationId xmlns:p14="http://schemas.microsoft.com/office/powerpoint/2010/main" xmlns="" val="1432856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15D296-CCF5-9144-9234-5C00665ECB3E}"/>
              </a:ext>
            </a:extLst>
          </p:cNvPr>
          <p:cNvSpPr>
            <a:spLocks noGrp="1"/>
          </p:cNvSpPr>
          <p:nvPr>
            <p:ph type="title"/>
          </p:nvPr>
        </p:nvSpPr>
        <p:spPr>
          <a:xfrm>
            <a:off x="198782" y="0"/>
            <a:ext cx="8736495" cy="708338"/>
          </a:xfrm>
        </p:spPr>
        <p:txBody>
          <a:bodyPr>
            <a:normAutofit/>
          </a:bodyPr>
          <a:lstStyle/>
          <a:p>
            <a:pPr algn="ctr"/>
            <a:r>
              <a:rPr lang="en-US" sz="3200" b="1" dirty="0">
                <a:latin typeface="Arial Narrow" panose="020B0606020202030204" pitchFamily="34" charset="0"/>
              </a:rPr>
              <a:t>Gender, Youth and Disability  Mainstreaming </a:t>
            </a:r>
          </a:p>
        </p:txBody>
      </p:sp>
      <p:sp>
        <p:nvSpPr>
          <p:cNvPr id="3" name="Content Placeholder 2"/>
          <p:cNvSpPr>
            <a:spLocks noGrp="1"/>
          </p:cNvSpPr>
          <p:nvPr>
            <p:ph idx="1"/>
          </p:nvPr>
        </p:nvSpPr>
        <p:spPr>
          <a:xfrm>
            <a:off x="1" y="502277"/>
            <a:ext cx="9144000" cy="5925418"/>
          </a:xfrm>
        </p:spPr>
        <p:txBody>
          <a:bodyPr>
            <a:normAutofit fontScale="25000" lnSpcReduction="20000"/>
          </a:bodyPr>
          <a:lstStyle/>
          <a:p>
            <a:pPr marL="0" indent="0">
              <a:lnSpc>
                <a:spcPct val="120000"/>
              </a:lnSpc>
              <a:spcBef>
                <a:spcPts val="600"/>
              </a:spcBef>
              <a:spcAft>
                <a:spcPts val="600"/>
              </a:spcAft>
              <a:buNone/>
            </a:pPr>
            <a:r>
              <a:rPr lang="en-GB" sz="8000" dirty="0">
                <a:solidFill>
                  <a:schemeClr val="tx1"/>
                </a:solidFill>
                <a:latin typeface="Arial Narrow" panose="020B0606020202030204" pitchFamily="34" charset="0"/>
              </a:rPr>
              <a:t>In terms of addressing farm workers and dwellers living and working conditions, the department:</a:t>
            </a:r>
          </a:p>
          <a:p>
            <a:pPr>
              <a:lnSpc>
                <a:spcPct val="120000"/>
              </a:lnSpc>
              <a:spcBef>
                <a:spcPts val="600"/>
              </a:spcBef>
              <a:spcAft>
                <a:spcPts val="600"/>
              </a:spcAft>
            </a:pPr>
            <a:r>
              <a:rPr lang="en-GB" sz="8000" dirty="0">
                <a:solidFill>
                  <a:schemeClr val="tx1"/>
                </a:solidFill>
                <a:latin typeface="Arial Narrow" panose="020B0606020202030204" pitchFamily="34" charset="0"/>
              </a:rPr>
              <a:t>Works on institutionalising mainstreaming into national line function departments, provincial as well as at the municipal/district level</a:t>
            </a:r>
          </a:p>
          <a:p>
            <a:pPr>
              <a:lnSpc>
                <a:spcPct val="120000"/>
              </a:lnSpc>
              <a:spcBef>
                <a:spcPts val="600"/>
              </a:spcBef>
              <a:spcAft>
                <a:spcPts val="600"/>
              </a:spcAft>
            </a:pPr>
            <a:r>
              <a:rPr lang="en-GB" sz="8000" dirty="0">
                <a:solidFill>
                  <a:schemeClr val="tx1"/>
                </a:solidFill>
                <a:latin typeface="Arial Narrow" panose="020B0606020202030204" pitchFamily="34" charset="0"/>
              </a:rPr>
              <a:t>Engage with focal points where they exist as they should be an extension of the arm of the DWYPD. Unfortunately the challenge is that focal points are not appointed in every institution – in line with the policies on women; youth and disability. Where they are appointed they are either at ranks that are not SMS so they are unable to be part of decision making and planning and budgeting; or they are appointed to do  a basket of services. </a:t>
            </a:r>
          </a:p>
          <a:p>
            <a:pPr>
              <a:lnSpc>
                <a:spcPct val="120000"/>
              </a:lnSpc>
              <a:spcBef>
                <a:spcPts val="600"/>
              </a:spcBef>
              <a:spcAft>
                <a:spcPts val="600"/>
              </a:spcAft>
            </a:pPr>
            <a:r>
              <a:rPr lang="en-GB" sz="8000" dirty="0">
                <a:solidFill>
                  <a:schemeClr val="tx1"/>
                </a:solidFill>
                <a:latin typeface="Arial Narrow" panose="020B0606020202030204" pitchFamily="34" charset="0"/>
              </a:rPr>
              <a:t>DWYPD cross cutting indicators and targets in the MTSF -  monitor line function departments in terms of progress being made.</a:t>
            </a:r>
          </a:p>
          <a:p>
            <a:pPr>
              <a:lnSpc>
                <a:spcPct val="120000"/>
              </a:lnSpc>
              <a:spcBef>
                <a:spcPts val="600"/>
              </a:spcBef>
              <a:spcAft>
                <a:spcPts val="600"/>
              </a:spcAft>
            </a:pPr>
            <a:r>
              <a:rPr lang="en-GB" sz="8000" dirty="0">
                <a:solidFill>
                  <a:schemeClr val="tx1"/>
                </a:solidFill>
                <a:latin typeface="Arial Narrow" panose="020B0606020202030204" pitchFamily="34" charset="0"/>
              </a:rPr>
              <a:t>DWYPD – stakeholder engagements including with Labour unions and other Civil Society Structures. The DWYPD will engage with labour unions related to farm workers as well as Organisations of Farm Owners and Organisations in the Agriculture Sector so that there are programmes on awareness raising on human rights; basic conditions of service; addressing GBV and harassment at the work place, among others</a:t>
            </a:r>
          </a:p>
          <a:p>
            <a:pPr marL="0" indent="0">
              <a:lnSpc>
                <a:spcPct val="150000"/>
              </a:lnSpc>
              <a:buNone/>
            </a:pPr>
            <a:endParaRPr lang="en-GB" sz="1600" dirty="0"/>
          </a:p>
          <a:p>
            <a:pPr marL="342900" indent="-342900">
              <a:lnSpc>
                <a:spcPct val="150000"/>
              </a:lnSpc>
              <a:buAutoNum type="arabicPeriod"/>
            </a:pPr>
            <a:endParaRPr lang="en-GB" sz="1600" dirty="0"/>
          </a:p>
          <a:p>
            <a:pPr>
              <a:lnSpc>
                <a:spcPct val="150000"/>
              </a:lnSpc>
            </a:pPr>
            <a:endParaRPr lang="en-GB" sz="1600" dirty="0"/>
          </a:p>
          <a:p>
            <a:pPr marL="0" indent="0">
              <a:lnSpc>
                <a:spcPct val="150000"/>
              </a:lnSpc>
              <a:buNone/>
            </a:pPr>
            <a:endParaRPr lang="en-GB" sz="1600" dirty="0"/>
          </a:p>
          <a:p>
            <a:pPr marL="0" indent="0" algn="just">
              <a:lnSpc>
                <a:spcPct val="150000"/>
              </a:lnSpc>
              <a:buNone/>
            </a:pPr>
            <a:endParaRPr lang="en-GB" dirty="0"/>
          </a:p>
          <a:p>
            <a:pPr algn="just">
              <a:lnSpc>
                <a:spcPct val="150000"/>
              </a:lnSpc>
            </a:pPr>
            <a:endParaRPr lang="en-GB" dirty="0"/>
          </a:p>
          <a:p>
            <a:pPr algn="just">
              <a:lnSpc>
                <a:spcPct val="150000"/>
              </a:lnSpc>
            </a:pPr>
            <a:endParaRPr lang="en-ZA" dirty="0"/>
          </a:p>
          <a:p>
            <a:pPr marL="0" indent="0" algn="just">
              <a:lnSpc>
                <a:spcPct val="150000"/>
              </a:lnSpc>
              <a:buNone/>
            </a:pPr>
            <a:endParaRPr lang="en-ZA" dirty="0"/>
          </a:p>
        </p:txBody>
      </p:sp>
    </p:spTree>
    <p:extLst>
      <p:ext uri="{BB962C8B-B14F-4D97-AF65-F5344CB8AC3E}">
        <p14:creationId xmlns:p14="http://schemas.microsoft.com/office/powerpoint/2010/main" xmlns="" val="4260098086"/>
      </p:ext>
    </p:extLst>
  </p:cSld>
  <p:clrMapOvr>
    <a:masterClrMapping/>
  </p:clrMapOvr>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8358</TotalTime>
  <Words>1838</Words>
  <Application>Microsoft Office PowerPoint</Application>
  <PresentationFormat>On-screen Show (4:3)</PresentationFormat>
  <Paragraphs>121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 Briefing to Portfolio Committee on Agriculture, Land Reform and Rural Development </vt:lpstr>
      <vt:lpstr>INTRODUCTION</vt:lpstr>
      <vt:lpstr>INTRODUCTION</vt:lpstr>
      <vt:lpstr>Mandate</vt:lpstr>
      <vt:lpstr>Policy Environment for WYPD</vt:lpstr>
      <vt:lpstr>Institutionalization of WYPD responsiveness</vt:lpstr>
      <vt:lpstr>Institutionalization of WYPD responsiveness</vt:lpstr>
      <vt:lpstr>Gender, Youth and Disability  Mainstreaming </vt:lpstr>
      <vt:lpstr>Gender, Youth and Disability  Mainstreaming </vt:lpstr>
      <vt:lpstr>MOU with DARLLD – Implementation Milestones </vt:lpstr>
      <vt:lpstr>Continued…  </vt:lpstr>
      <vt:lpstr>Continued…  </vt:lpstr>
      <vt:lpstr>MoU with CONTRALESA MP</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USER</cp:lastModifiedBy>
  <cp:revision>161</cp:revision>
  <dcterms:created xsi:type="dcterms:W3CDTF">2019-07-17T13:26:29Z</dcterms:created>
  <dcterms:modified xsi:type="dcterms:W3CDTF">2022-09-19T11:03:03Z</dcterms:modified>
</cp:coreProperties>
</file>