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2" r:id="rId5"/>
    <p:sldId id="264" r:id="rId6"/>
    <p:sldId id="266" r:id="rId7"/>
    <p:sldId id="268" r:id="rId8"/>
    <p:sldId id="270" r:id="rId9"/>
    <p:sldId id="272" r:id="rId10"/>
    <p:sldId id="274" r:id="rId11"/>
    <p:sldId id="276" r:id="rId12"/>
    <p:sldId id="278" r:id="rId13"/>
    <p:sldId id="280" r:id="rId14"/>
    <p:sldId id="282" r:id="rId15"/>
    <p:sldId id="284" r:id="rId16"/>
    <p:sldId id="286" r:id="rId17"/>
    <p:sldId id="288" r:id="rId18"/>
    <p:sldId id="290" r:id="rId19"/>
    <p:sldId id="292" r:id="rId20"/>
    <p:sldId id="294" r:id="rId21"/>
    <p:sldId id="296" r:id="rId22"/>
    <p:sldId id="298" r:id="rId23"/>
    <p:sldId id="300" r:id="rId24"/>
    <p:sldId id="302" r:id="rId25"/>
    <p:sldId id="304" r:id="rId26"/>
    <p:sldId id="306" r:id="rId27"/>
    <p:sldId id="463" r:id="rId28"/>
    <p:sldId id="310" r:id="rId29"/>
    <p:sldId id="543" r:id="rId30"/>
    <p:sldId id="642" r:id="rId31"/>
    <p:sldId id="648" r:id="rId32"/>
    <p:sldId id="646" r:id="rId33"/>
    <p:sldId id="643" r:id="rId34"/>
    <p:sldId id="644" r:id="rId35"/>
    <p:sldId id="635" r:id="rId36"/>
    <p:sldId id="547" r:id="rId37"/>
    <p:sldId id="548" r:id="rId38"/>
    <p:sldId id="549" r:id="rId39"/>
    <p:sldId id="641" r:id="rId40"/>
    <p:sldId id="647" r:id="rId41"/>
    <p:sldId id="334" r:id="rId42"/>
    <p:sldId id="336" r:id="rId43"/>
    <p:sldId id="338" r:id="rId44"/>
    <p:sldId id="340" r:id="rId45"/>
    <p:sldId id="342" r:id="rId46"/>
    <p:sldId id="344" r:id="rId47"/>
    <p:sldId id="346" r:id="rId48"/>
    <p:sldId id="348" r:id="rId49"/>
    <p:sldId id="350" r:id="rId50"/>
    <p:sldId id="352" r:id="rId51"/>
    <p:sldId id="354" r:id="rId52"/>
    <p:sldId id="356" r:id="rId53"/>
    <p:sldId id="358" r:id="rId54"/>
    <p:sldId id="360" r:id="rId55"/>
    <p:sldId id="362" r:id="rId56"/>
    <p:sldId id="364" r:id="rId57"/>
    <p:sldId id="366" r:id="rId58"/>
    <p:sldId id="368" r:id="rId59"/>
    <p:sldId id="370" r:id="rId60"/>
    <p:sldId id="372" r:id="rId61"/>
    <p:sldId id="374" r:id="rId62"/>
    <p:sldId id="376" r:id="rId63"/>
    <p:sldId id="378" r:id="rId64"/>
    <p:sldId id="380" r:id="rId65"/>
    <p:sldId id="382" r:id="rId66"/>
    <p:sldId id="384" r:id="rId67"/>
    <p:sldId id="386" r:id="rId68"/>
    <p:sldId id="388" r:id="rId69"/>
    <p:sldId id="390" r:id="rId70"/>
    <p:sldId id="392" r:id="rId71"/>
    <p:sldId id="394" r:id="rId72"/>
    <p:sldId id="396" r:id="rId73"/>
    <p:sldId id="398" r:id="rId74"/>
    <p:sldId id="400" r:id="rId75"/>
    <p:sldId id="402" r:id="rId76"/>
    <p:sldId id="404" r:id="rId77"/>
    <p:sldId id="406" r:id="rId78"/>
    <p:sldId id="408" r:id="rId79"/>
    <p:sldId id="410" r:id="rId80"/>
    <p:sldId id="412" r:id="rId81"/>
    <p:sldId id="414" r:id="rId82"/>
    <p:sldId id="416" r:id="rId83"/>
    <p:sldId id="418" r:id="rId84"/>
    <p:sldId id="420" r:id="rId85"/>
    <p:sldId id="422" r:id="rId86"/>
    <p:sldId id="424" r:id="rId87"/>
    <p:sldId id="426" r:id="rId88"/>
    <p:sldId id="428" r:id="rId89"/>
    <p:sldId id="430" r:id="rId90"/>
    <p:sldId id="432" r:id="rId91"/>
    <p:sldId id="434" r:id="rId92"/>
    <p:sldId id="436" r:id="rId93"/>
    <p:sldId id="438" r:id="rId94"/>
    <p:sldId id="440" r:id="rId95"/>
    <p:sldId id="442" r:id="rId96"/>
    <p:sldId id="444" r:id="rId97"/>
    <p:sldId id="446" r:id="rId98"/>
    <p:sldId id="448" r:id="rId99"/>
    <p:sldId id="450" r:id="rId100"/>
    <p:sldId id="452" r:id="rId101"/>
    <p:sldId id="454" r:id="rId102"/>
    <p:sldId id="456" r:id="rId103"/>
    <p:sldId id="458" r:id="rId104"/>
    <p:sldId id="460" r:id="rId105"/>
    <p:sldId id="462" r:id="rId106"/>
  </p:sldIdLst>
  <p:sldSz cx="9144000" cy="6858000" type="screen4x3"/>
  <p:notesSz cx="6858000" cy="9144000"/>
  <p:custDataLst>
    <p:tags r:id="rId10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varScale="1">
        <p:scale>
          <a:sx n="67" d="100"/>
          <a:sy n="67" d="100"/>
        </p:scale>
        <p:origin x="1244" y="44"/>
      </p:cViewPr>
      <p:guideLst/>
    </p:cSldViewPr>
  </p:slideViewPr>
  <p:notesTextViewPr>
    <p:cViewPr>
      <p:scale>
        <a:sx n="1" d="1"/>
        <a:sy n="1" d="1"/>
      </p:scale>
      <p:origin x="0" y="0"/>
    </p:cViewPr>
  </p:notesTextViewPr>
  <p:notesViewPr>
    <p:cSldViewPr>
      <p:cViewPr>
        <p:scale>
          <a:sx n="100" d="100"/>
          <a:sy n="100"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gs" Target="tags/tag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C2A39C9B-EDD3-4F05-AAF3-B3DA83595801}" type="datetimeFigureOut">
              <a:rPr lang="en-US" smtClean="0"/>
              <a:t>9/9/2022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D5A90F94-843A-40CB-9B6D-22475B39CDBD}" type="datetimeFigureOut">
              <a:rPr lang="en-US" smtClean="0"/>
              <a:t>9/9/2022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369A827C-DC73-4EA3-93F6-468AF745AE1A}" type="datetimeFigureOut">
              <a:rPr lang="en-US" smtClean="0"/>
              <a:t>9/9/2022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E8E27D48-64AF-4584-A947-7C67D633E90D}" type="datetimeFigureOut">
              <a:rPr lang="en-US" smtClean="0"/>
              <a:t>9/9/2022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885BFA97-03A1-4A0D-AEFE-53CC5EEB0F77}" type="datetimeFigureOut">
              <a:rPr lang="en-US" smtClean="0"/>
              <a:t>9/9/2022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530CDEC3-2BAB-4225-BA9F-0D2155A8DBBB}" type="datetimeFigureOut">
              <a:rPr lang="en-US" smtClean="0"/>
              <a:t>9/9/2022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07FF4A44-BB27-4A8F-8562-47DC6192974E}" type="datetimeFigureOut">
              <a:rPr lang="en-US" smtClean="0"/>
              <a:t>9/9/2022</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B9400438-D59C-4593-A306-3D1FC2CEFB60}" type="datetimeFigureOut">
              <a:rPr lang="en-US" smtClean="0"/>
              <a:t>9/9/2022</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28A1AB7B-4BA2-4DAE-92E6-A74E511EFF92}" type="datetimeFigureOut">
              <a:rPr lang="en-US" smtClean="0"/>
              <a:t>9/9/2022</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E9ED36FF-CC5F-4EDF-8B65-378C16FA11CD}" type="datetimeFigureOut">
              <a:rPr lang="en-US" smtClean="0"/>
              <a:t>9/9/2022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A2DD2AE0-B225-40FB-94A1-880BCBADE60C}" type="datetimeFigureOut">
              <a:rPr lang="en-US" smtClean="0"/>
              <a:t>9/9/2022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9/9/2022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7915764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graphicFrame>
        <p:nvGraphicFramePr>
          <p:cNvPr id="4" name="Table 3">
            <a:extLst>
              <a:ext uri="{FF2B5EF4-FFF2-40B4-BE49-F238E27FC236}">
                <a16:creationId xmlns:a16="http://schemas.microsoft.com/office/drawing/2014/main" id="{6FBBCEB2-72F1-59D3-1697-4CD9A45AB52B}"/>
              </a:ext>
            </a:extLst>
          </p:cNvPr>
          <p:cNvGraphicFramePr>
            <a:graphicFrameLocks noGrp="1"/>
          </p:cNvGraphicFramePr>
          <p:nvPr/>
        </p:nvGraphicFramePr>
        <p:xfrm>
          <a:off x="0" y="980728"/>
          <a:ext cx="9115375" cy="5472607"/>
        </p:xfrm>
        <a:graphic>
          <a:graphicData uri="http://schemas.openxmlformats.org/drawingml/2006/table">
            <a:tbl>
              <a:tblPr firstRow="1" bandRow="1">
                <a:tableStyleId>{5940675A-B579-460E-94D1-54222C63F5DA}</a:tableStyleId>
              </a:tblPr>
              <a:tblGrid>
                <a:gridCol w="2615716">
                  <a:extLst>
                    <a:ext uri="{9D8B030D-6E8A-4147-A177-3AD203B41FA5}">
                      <a16:colId xmlns:a16="http://schemas.microsoft.com/office/drawing/2014/main" val="3592915810"/>
                    </a:ext>
                  </a:extLst>
                </a:gridCol>
                <a:gridCol w="4597318">
                  <a:extLst>
                    <a:ext uri="{9D8B030D-6E8A-4147-A177-3AD203B41FA5}">
                      <a16:colId xmlns:a16="http://schemas.microsoft.com/office/drawing/2014/main" val="3968058163"/>
                    </a:ext>
                  </a:extLst>
                </a:gridCol>
                <a:gridCol w="1902341">
                  <a:extLst>
                    <a:ext uri="{9D8B030D-6E8A-4147-A177-3AD203B41FA5}">
                      <a16:colId xmlns:a16="http://schemas.microsoft.com/office/drawing/2014/main" val="3522522333"/>
                    </a:ext>
                  </a:extLst>
                </a:gridCol>
              </a:tblGrid>
              <a:tr h="309240">
                <a:tc>
                  <a:txBody>
                    <a:bodyPr/>
                    <a:lstStyle/>
                    <a:p>
                      <a:pPr algn="ctr"/>
                      <a:r>
                        <a:rPr lang="en-ZA" sz="1200" b="1" dirty="0"/>
                        <a:t>Support offered</a:t>
                      </a:r>
                    </a:p>
                  </a:txBody>
                  <a:tcPr marL="68580" marR="68580" marT="34290" marB="34290" anchor="ctr">
                    <a:solidFill>
                      <a:schemeClr val="accent3">
                        <a:lumMod val="40000"/>
                        <a:lumOff val="60000"/>
                      </a:schemeClr>
                    </a:solidFill>
                  </a:tcPr>
                </a:tc>
                <a:tc>
                  <a:txBody>
                    <a:bodyPr/>
                    <a:lstStyle/>
                    <a:p>
                      <a:pPr algn="ctr"/>
                      <a:r>
                        <a:rPr lang="en-ZA" sz="1200" b="1" dirty="0"/>
                        <a:t>Key Interventions</a:t>
                      </a:r>
                      <a:r>
                        <a:rPr lang="en-ZA" sz="1200" b="1" baseline="0" dirty="0"/>
                        <a:t> </a:t>
                      </a:r>
                      <a:endParaRPr lang="en-ZA" sz="1200" b="1" dirty="0"/>
                    </a:p>
                  </a:txBody>
                  <a:tcPr marL="68580" marR="68580" marT="34290" marB="34290" anchor="ctr">
                    <a:solidFill>
                      <a:schemeClr val="accent3">
                        <a:lumMod val="40000"/>
                        <a:lumOff val="60000"/>
                      </a:schemeClr>
                    </a:solidFill>
                  </a:tcPr>
                </a:tc>
                <a:tc>
                  <a:txBody>
                    <a:bodyPr/>
                    <a:lstStyle/>
                    <a:p>
                      <a:pPr algn="ctr"/>
                      <a:r>
                        <a:rPr lang="en-ZA" sz="1200" b="1" dirty="0"/>
                        <a:t>Supported</a:t>
                      </a:r>
                      <a:r>
                        <a:rPr lang="en-ZA" sz="1200" b="1" baseline="0" dirty="0"/>
                        <a:t> Sectors </a:t>
                      </a:r>
                      <a:endParaRPr lang="en-ZA" sz="1200" b="1" dirty="0"/>
                    </a:p>
                  </a:txBody>
                  <a:tcPr marL="68580" marR="68580" marT="34290" marB="34290" anchor="ctr">
                    <a:solidFill>
                      <a:schemeClr val="accent3">
                        <a:lumMod val="40000"/>
                        <a:lumOff val="60000"/>
                      </a:schemeClr>
                    </a:solidFill>
                  </a:tcPr>
                </a:tc>
                <a:extLst>
                  <a:ext uri="{0D108BD9-81ED-4DB2-BD59-A6C34878D82A}">
                    <a16:rowId xmlns:a16="http://schemas.microsoft.com/office/drawing/2014/main" val="796719320"/>
                  </a:ext>
                </a:extLst>
              </a:tr>
              <a:tr h="1115137">
                <a:tc>
                  <a:txBody>
                    <a:bodyPr/>
                    <a:lstStyle/>
                    <a:p>
                      <a:pPr algn="ctr"/>
                      <a:r>
                        <a:rPr lang="en-ZA" sz="1400" dirty="0"/>
                        <a:t>Access to Market </a:t>
                      </a:r>
                    </a:p>
                  </a:txBody>
                  <a:tcPr marL="68580" marR="68580" marT="34290" marB="34290" anchor="ctr">
                    <a:solidFill>
                      <a:schemeClr val="bg1"/>
                    </a:solidFill>
                  </a:tcPr>
                </a:tc>
                <a:tc>
                  <a:txBody>
                    <a:bodyPr/>
                    <a:lstStyle/>
                    <a:p>
                      <a:pPr marL="285750" indent="-285750" algn="l">
                        <a:buFont typeface="Arial" panose="020B0604020202020204" pitchFamily="34" charset="0"/>
                        <a:buChar char="•"/>
                      </a:pPr>
                      <a:r>
                        <a:rPr lang="en-ZA" sz="1100" dirty="0"/>
                        <a:t>Local exhibitions </a:t>
                      </a:r>
                    </a:p>
                    <a:p>
                      <a:pPr marL="285750" indent="-285750" algn="l">
                        <a:buFont typeface="Arial" panose="020B0604020202020204" pitchFamily="34" charset="0"/>
                        <a:buChar char="•"/>
                      </a:pPr>
                      <a:r>
                        <a:rPr lang="en-ZA" sz="1100" dirty="0"/>
                        <a:t>Supplier development </a:t>
                      </a:r>
                    </a:p>
                    <a:p>
                      <a:pPr marL="285750" indent="-285750" algn="l">
                        <a:buFont typeface="Arial" panose="020B0604020202020204" pitchFamily="34" charset="0"/>
                        <a:buChar char="•"/>
                      </a:pPr>
                      <a:r>
                        <a:rPr lang="en-ZA" sz="1100" dirty="0"/>
                        <a:t>Marketing support – signage,</a:t>
                      </a:r>
                      <a:r>
                        <a:rPr lang="en-ZA" sz="1100" baseline="0" dirty="0"/>
                        <a:t> branding &amp; marketing plan </a:t>
                      </a:r>
                      <a:endParaRPr lang="en-ZA" sz="1100" dirty="0"/>
                    </a:p>
                    <a:p>
                      <a:pPr marL="285750" indent="-285750" algn="l">
                        <a:buFont typeface="Arial" panose="020B0604020202020204" pitchFamily="34" charset="0"/>
                        <a:buChar char="•"/>
                      </a:pPr>
                      <a:r>
                        <a:rPr lang="en-ZA" sz="1100" dirty="0"/>
                        <a:t>International trade</a:t>
                      </a:r>
                      <a:r>
                        <a:rPr lang="en-ZA" sz="1100" baseline="0" dirty="0"/>
                        <a:t> missions </a:t>
                      </a:r>
                    </a:p>
                    <a:p>
                      <a:pPr marL="285750" indent="-285750" algn="l">
                        <a:buFont typeface="Arial" panose="020B0604020202020204" pitchFamily="34" charset="0"/>
                        <a:buChar char="•"/>
                      </a:pPr>
                      <a:r>
                        <a:rPr lang="en-ZA" sz="1100" dirty="0"/>
                        <a:t>Export compliance support  </a:t>
                      </a:r>
                    </a:p>
                  </a:txBody>
                  <a:tcPr marL="68580" marR="68580" marT="34290" marB="34290">
                    <a:solidFill>
                      <a:schemeClr val="bg1"/>
                    </a:solidFill>
                  </a:tcPr>
                </a:tc>
                <a:tc rowSpan="5">
                  <a:txBody>
                    <a:bodyPr/>
                    <a:lstStyle/>
                    <a:p>
                      <a:pPr marL="285750" indent="-285750" algn="l">
                        <a:buFont typeface="Arial" panose="020B0604020202020204" pitchFamily="34" charset="0"/>
                        <a:buChar char="•"/>
                      </a:pPr>
                      <a:r>
                        <a:rPr lang="en-ZA" sz="1100" dirty="0"/>
                        <a:t>Agriculture  </a:t>
                      </a:r>
                    </a:p>
                    <a:p>
                      <a:pPr marL="285750" indent="-285750" algn="l">
                        <a:buFont typeface="Arial" panose="020B0604020202020204" pitchFamily="34" charset="0"/>
                        <a:buChar char="•"/>
                      </a:pPr>
                      <a:r>
                        <a:rPr lang="en-ZA" sz="1100" dirty="0"/>
                        <a:t>Agro processing</a:t>
                      </a:r>
                    </a:p>
                    <a:p>
                      <a:pPr marL="285750" indent="-285750" algn="l">
                        <a:buFont typeface="Arial" panose="020B0604020202020204" pitchFamily="34" charset="0"/>
                        <a:buChar char="•"/>
                      </a:pPr>
                      <a:r>
                        <a:rPr lang="en-ZA" sz="1100" dirty="0"/>
                        <a:t>Automotive</a:t>
                      </a:r>
                    </a:p>
                    <a:p>
                      <a:pPr marL="285750" indent="-285750" algn="l">
                        <a:buFont typeface="Arial" panose="020B0604020202020204" pitchFamily="34" charset="0"/>
                        <a:buChar char="•"/>
                      </a:pPr>
                      <a:r>
                        <a:rPr lang="en-ZA" sz="1100" dirty="0"/>
                        <a:t>Chemicals</a:t>
                      </a:r>
                    </a:p>
                    <a:p>
                      <a:pPr marL="285750" indent="-285750" algn="l">
                        <a:buFont typeface="Arial" panose="020B0604020202020204" pitchFamily="34" charset="0"/>
                        <a:buChar char="•"/>
                      </a:pPr>
                      <a:r>
                        <a:rPr lang="en-ZA" sz="1100" baseline="0" dirty="0"/>
                        <a:t>Construction  </a:t>
                      </a:r>
                      <a:endParaRPr lang="en-ZA" sz="1100" dirty="0"/>
                    </a:p>
                    <a:p>
                      <a:pPr marL="285750" indent="-285750" algn="l">
                        <a:buFont typeface="Arial" panose="020B0604020202020204" pitchFamily="34" charset="0"/>
                        <a:buChar char="•"/>
                      </a:pPr>
                      <a:r>
                        <a:rPr lang="en-ZA" sz="1100" dirty="0"/>
                        <a:t>ICT</a:t>
                      </a:r>
                    </a:p>
                    <a:p>
                      <a:pPr marL="285750" indent="-285750" algn="l">
                        <a:buFont typeface="Arial" panose="020B0604020202020204" pitchFamily="34" charset="0"/>
                        <a:buChar char="•"/>
                      </a:pPr>
                      <a:r>
                        <a:rPr lang="en-ZA" sz="1100" dirty="0"/>
                        <a:t>Manufacturing</a:t>
                      </a:r>
                    </a:p>
                    <a:p>
                      <a:pPr marL="285750" indent="-285750" algn="l">
                        <a:buFont typeface="Arial" panose="020B0604020202020204" pitchFamily="34" charset="0"/>
                        <a:buChar char="•"/>
                      </a:pPr>
                      <a:r>
                        <a:rPr lang="en-ZA" sz="1100" dirty="0"/>
                        <a:t>Metal Fabrication </a:t>
                      </a:r>
                    </a:p>
                    <a:p>
                      <a:pPr marL="285750" indent="-285750" algn="l">
                        <a:buFont typeface="Arial" panose="020B0604020202020204" pitchFamily="34" charset="0"/>
                        <a:buChar char="•"/>
                      </a:pPr>
                      <a:r>
                        <a:rPr lang="en-ZA" sz="1100" dirty="0"/>
                        <a:t>Mining &amp; Beneficiation</a:t>
                      </a:r>
                    </a:p>
                    <a:p>
                      <a:pPr marL="285750" indent="-285750" algn="l">
                        <a:buFont typeface="Arial" panose="020B0604020202020204" pitchFamily="34" charset="0"/>
                        <a:buChar char="•"/>
                      </a:pPr>
                      <a:r>
                        <a:rPr lang="en-ZA" sz="1100" dirty="0"/>
                        <a:t>Mixed high Tech   </a:t>
                      </a:r>
                    </a:p>
                    <a:p>
                      <a:pPr marL="285750" indent="-285750" algn="l">
                        <a:buFont typeface="Arial" panose="020B0604020202020204" pitchFamily="34" charset="0"/>
                        <a:buChar char="•"/>
                      </a:pPr>
                      <a:r>
                        <a:rPr lang="en-ZA" sz="1100" baseline="0" dirty="0"/>
                        <a:t>Renewable Energy </a:t>
                      </a:r>
                    </a:p>
                    <a:p>
                      <a:pPr marL="285750" indent="-285750" algn="l">
                        <a:buFont typeface="Arial" panose="020B0604020202020204" pitchFamily="34" charset="0"/>
                        <a:buChar char="•"/>
                      </a:pPr>
                      <a:r>
                        <a:rPr lang="en-ZA" sz="1100" baseline="0" dirty="0"/>
                        <a:t>Services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100" dirty="0"/>
                        <a:t>Tourism</a:t>
                      </a:r>
                      <a:r>
                        <a:rPr lang="en-ZA" sz="1100" baseline="0" dirty="0"/>
                        <a:t> </a:t>
                      </a:r>
                    </a:p>
                    <a:p>
                      <a:pPr marL="285750" indent="-285750" algn="l">
                        <a:buFont typeface="Arial" panose="020B0604020202020204" pitchFamily="34" charset="0"/>
                        <a:buChar char="•"/>
                      </a:pPr>
                      <a:r>
                        <a:rPr lang="en-ZA" sz="1100" baseline="0" dirty="0"/>
                        <a:t>Wholesale &amp; Retailers </a:t>
                      </a:r>
                    </a:p>
                    <a:p>
                      <a:pPr marL="0" indent="0" algn="l">
                        <a:buFont typeface="Arial" panose="020B0604020202020204" pitchFamily="34" charset="0"/>
                        <a:buNone/>
                      </a:pPr>
                      <a:r>
                        <a:rPr lang="en-ZA" sz="1100" dirty="0"/>
                        <a:t> </a:t>
                      </a:r>
                    </a:p>
                    <a:p>
                      <a:pPr marL="285750" indent="-285750" algn="l">
                        <a:buFont typeface="Arial" panose="020B0604020202020204" pitchFamily="34" charset="0"/>
                        <a:buChar char="•"/>
                      </a:pPr>
                      <a:endParaRPr lang="en-ZA" sz="1100" dirty="0"/>
                    </a:p>
                  </a:txBody>
                  <a:tcPr marL="68580" marR="68580" marT="34290" marB="34290">
                    <a:solidFill>
                      <a:schemeClr val="bg1"/>
                    </a:solidFill>
                  </a:tcPr>
                </a:tc>
                <a:extLst>
                  <a:ext uri="{0D108BD9-81ED-4DB2-BD59-A6C34878D82A}">
                    <a16:rowId xmlns:a16="http://schemas.microsoft.com/office/drawing/2014/main" val="1674166836"/>
                  </a:ext>
                </a:extLst>
              </a:tr>
              <a:tr h="1115137">
                <a:tc>
                  <a:txBody>
                    <a:bodyPr/>
                    <a:lstStyle/>
                    <a:p>
                      <a:pPr algn="ctr"/>
                      <a:r>
                        <a:rPr lang="en-ZA" sz="1400" dirty="0"/>
                        <a:t>Access</a:t>
                      </a:r>
                      <a:r>
                        <a:rPr lang="en-ZA" sz="1400" baseline="0" dirty="0"/>
                        <a:t> to Finance </a:t>
                      </a:r>
                      <a:endParaRPr lang="en-ZA" sz="1400" dirty="0"/>
                    </a:p>
                  </a:txBody>
                  <a:tcPr marL="68580" marR="68580" marT="34290" marB="34290" anchor="ctr">
                    <a:solidFill>
                      <a:schemeClr val="bg1"/>
                    </a:solidFill>
                  </a:tcPr>
                </a:tc>
                <a:tc>
                  <a:txBody>
                    <a:bodyPr/>
                    <a:lstStyle/>
                    <a:p>
                      <a:pPr marL="285750" indent="-285750" algn="l">
                        <a:buFont typeface="Arial" panose="020B0604020202020204" pitchFamily="34" charset="0"/>
                        <a:buChar char="•"/>
                      </a:pPr>
                      <a:r>
                        <a:rPr lang="en-ZA" sz="1100" dirty="0"/>
                        <a:t>Business plan preparation </a:t>
                      </a:r>
                    </a:p>
                    <a:p>
                      <a:pPr marL="285750" indent="-285750" algn="l">
                        <a:buFont typeface="Arial" panose="020B0604020202020204" pitchFamily="34" charset="0"/>
                        <a:buChar char="•"/>
                      </a:pPr>
                      <a:r>
                        <a:rPr lang="en-ZA" sz="1100" dirty="0"/>
                        <a:t>Feasibility</a:t>
                      </a:r>
                      <a:r>
                        <a:rPr lang="en-ZA" sz="1100" baseline="0" dirty="0"/>
                        <a:t> study support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100" dirty="0"/>
                        <a:t>Application for funding </a:t>
                      </a:r>
                    </a:p>
                    <a:p>
                      <a:pPr marL="285750" indent="-285750" algn="l">
                        <a:buFont typeface="Arial" panose="020B0604020202020204" pitchFamily="34" charset="0"/>
                        <a:buChar char="•"/>
                      </a:pPr>
                      <a:r>
                        <a:rPr lang="en-ZA" sz="1100" dirty="0"/>
                        <a:t>Business pitching</a:t>
                      </a:r>
                      <a:r>
                        <a:rPr lang="en-ZA" sz="1100" baseline="0" dirty="0"/>
                        <a:t>  </a:t>
                      </a:r>
                    </a:p>
                    <a:p>
                      <a:pPr marL="285750" indent="-285750" algn="l">
                        <a:buFont typeface="Arial" panose="020B0604020202020204" pitchFamily="34" charset="0"/>
                        <a:buChar char="•"/>
                      </a:pPr>
                      <a:r>
                        <a:rPr lang="en-ZA" sz="1100" baseline="0" dirty="0"/>
                        <a:t>Funding r</a:t>
                      </a:r>
                      <a:r>
                        <a:rPr lang="en-ZA" sz="1100" dirty="0"/>
                        <a:t>eferrals </a:t>
                      </a:r>
                    </a:p>
                  </a:txBody>
                  <a:tcPr marL="68580" marR="68580" marT="34290" marB="34290">
                    <a:solidFill>
                      <a:schemeClr val="bg1"/>
                    </a:solidFill>
                  </a:tcPr>
                </a:tc>
                <a:tc vMerge="1">
                  <a:txBody>
                    <a:bodyPr/>
                    <a:lstStyle/>
                    <a:p>
                      <a:pPr marL="285750" indent="-285750" algn="l">
                        <a:buFont typeface="Arial" panose="020B0604020202020204" pitchFamily="34" charset="0"/>
                        <a:buChar char="•"/>
                      </a:pPr>
                      <a:endParaRPr lang="en-ZA" sz="1400" dirty="0"/>
                    </a:p>
                  </a:txBody>
                  <a:tcPr/>
                </a:tc>
                <a:extLst>
                  <a:ext uri="{0D108BD9-81ED-4DB2-BD59-A6C34878D82A}">
                    <a16:rowId xmlns:a16="http://schemas.microsoft.com/office/drawing/2014/main" val="3312957047"/>
                  </a:ext>
                </a:extLst>
              </a:tr>
              <a:tr h="1321297">
                <a:tc>
                  <a:txBody>
                    <a:bodyPr/>
                    <a:lstStyle/>
                    <a:p>
                      <a:pPr algn="ctr"/>
                      <a:r>
                        <a:rPr lang="en-ZA" sz="1400" dirty="0"/>
                        <a:t>Business Management Training </a:t>
                      </a:r>
                    </a:p>
                  </a:txBody>
                  <a:tcPr marL="68580" marR="68580" marT="34290" marB="34290" anchor="ctr">
                    <a:solidFill>
                      <a:schemeClr val="bg1"/>
                    </a:solidFill>
                  </a:tcPr>
                </a:tc>
                <a:tc>
                  <a:txBody>
                    <a:bodyPr/>
                    <a:lstStyle/>
                    <a:p>
                      <a:pPr marL="285750" indent="-285750" algn="l">
                        <a:buFont typeface="Arial" panose="020B0604020202020204" pitchFamily="34" charset="0"/>
                        <a:buChar char="•"/>
                      </a:pPr>
                      <a:r>
                        <a:rPr lang="en-ZA" sz="1100" dirty="0"/>
                        <a:t>Business start up training </a:t>
                      </a:r>
                    </a:p>
                    <a:p>
                      <a:pPr marL="285750" indent="-285750" algn="l">
                        <a:buFont typeface="Arial" panose="020B0604020202020204" pitchFamily="34" charset="0"/>
                        <a:buChar char="•"/>
                      </a:pPr>
                      <a:r>
                        <a:rPr lang="en-ZA" sz="1100" dirty="0"/>
                        <a:t>Business improvement training</a:t>
                      </a:r>
                      <a:r>
                        <a:rPr lang="en-ZA" sz="1100" baseline="0" dirty="0"/>
                        <a:t> (HR &amp; Finance)</a:t>
                      </a:r>
                    </a:p>
                    <a:p>
                      <a:pPr marL="285750" indent="-285750" algn="l">
                        <a:buFont typeface="Arial" panose="020B0604020202020204" pitchFamily="34" charset="0"/>
                        <a:buChar char="•"/>
                      </a:pPr>
                      <a:r>
                        <a:rPr lang="en-ZA" sz="1100" dirty="0"/>
                        <a:t>Quality training </a:t>
                      </a:r>
                    </a:p>
                    <a:p>
                      <a:pPr marL="285750" indent="-285750" algn="l">
                        <a:buFont typeface="Arial" panose="020B0604020202020204" pitchFamily="34" charset="0"/>
                        <a:buChar char="•"/>
                      </a:pPr>
                      <a:r>
                        <a:rPr lang="en-ZA" sz="1100" dirty="0" err="1"/>
                        <a:t>Empretec</a:t>
                      </a:r>
                      <a:r>
                        <a:rPr lang="en-ZA" sz="1100" dirty="0"/>
                        <a:t>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100" dirty="0"/>
                        <a:t>Export training </a:t>
                      </a:r>
                    </a:p>
                    <a:p>
                      <a:pPr marL="285750" indent="-285750" algn="l">
                        <a:buFont typeface="Arial" panose="020B0604020202020204" pitchFamily="34" charset="0"/>
                        <a:buChar char="•"/>
                      </a:pPr>
                      <a:r>
                        <a:rPr lang="en-ZA" sz="1100" dirty="0"/>
                        <a:t>Productivity improvement training </a:t>
                      </a:r>
                      <a:r>
                        <a:rPr lang="en-ZA" sz="1100" baseline="0" dirty="0"/>
                        <a:t> </a:t>
                      </a:r>
                      <a:r>
                        <a:rPr lang="en-ZA" sz="1100" dirty="0"/>
                        <a:t> </a:t>
                      </a:r>
                    </a:p>
                  </a:txBody>
                  <a:tcPr marL="68580" marR="68580" marT="34290" marB="34290">
                    <a:solidFill>
                      <a:schemeClr val="bg1"/>
                    </a:solidFill>
                  </a:tcPr>
                </a:tc>
                <a:tc vMerge="1">
                  <a:txBody>
                    <a:bodyPr/>
                    <a:lstStyle/>
                    <a:p>
                      <a:pPr marL="285750" indent="-285750" algn="l">
                        <a:buFont typeface="Arial" panose="020B0604020202020204" pitchFamily="34" charset="0"/>
                        <a:buChar char="•"/>
                      </a:pPr>
                      <a:endParaRPr lang="en-ZA" sz="1400" dirty="0"/>
                    </a:p>
                  </a:txBody>
                  <a:tcPr/>
                </a:tc>
                <a:extLst>
                  <a:ext uri="{0D108BD9-81ED-4DB2-BD59-A6C34878D82A}">
                    <a16:rowId xmlns:a16="http://schemas.microsoft.com/office/drawing/2014/main" val="474566649"/>
                  </a:ext>
                </a:extLst>
              </a:tr>
              <a:tr h="702818">
                <a:tc>
                  <a:txBody>
                    <a:bodyPr/>
                    <a:lstStyle/>
                    <a:p>
                      <a:pPr algn="ctr"/>
                      <a:r>
                        <a:rPr lang="en-ZA" sz="1400" dirty="0"/>
                        <a:t>Business Development Interventions </a:t>
                      </a:r>
                    </a:p>
                  </a:txBody>
                  <a:tcPr marL="68580" marR="68580" marT="34290" marB="34290" anchor="ctr">
                    <a:solidFill>
                      <a:schemeClr val="bg1"/>
                    </a:solidFill>
                  </a:tcPr>
                </a:tc>
                <a:tc>
                  <a:txBody>
                    <a:bodyPr/>
                    <a:lstStyle/>
                    <a:p>
                      <a:pPr marL="285750" indent="-285750" algn="l">
                        <a:buFont typeface="Arial" panose="020B0604020202020204" pitchFamily="34" charset="0"/>
                        <a:buChar char="•"/>
                      </a:pPr>
                      <a:r>
                        <a:rPr lang="en-ZA" sz="1100" dirty="0"/>
                        <a:t>Business mentorship and coaching </a:t>
                      </a:r>
                    </a:p>
                    <a:p>
                      <a:pPr marL="285750" indent="-285750" algn="l">
                        <a:buFont typeface="Arial" panose="020B0604020202020204" pitchFamily="34" charset="0"/>
                        <a:buChar char="•"/>
                      </a:pPr>
                      <a:r>
                        <a:rPr lang="en-ZA" sz="1100" dirty="0"/>
                        <a:t>Technology support </a:t>
                      </a:r>
                    </a:p>
                    <a:p>
                      <a:pPr marL="285750" indent="-285750" algn="l">
                        <a:buFont typeface="Arial" panose="020B0604020202020204" pitchFamily="34" charset="0"/>
                        <a:buChar char="•"/>
                      </a:pPr>
                      <a:r>
                        <a:rPr lang="en-ZA" sz="1100" dirty="0"/>
                        <a:t>Business specific need</a:t>
                      </a:r>
                      <a:r>
                        <a:rPr lang="en-ZA" sz="1100" baseline="0" dirty="0"/>
                        <a:t> intervention. </a:t>
                      </a:r>
                      <a:endParaRPr lang="en-ZA" sz="1100" dirty="0"/>
                    </a:p>
                  </a:txBody>
                  <a:tcPr marL="68580" marR="68580" marT="34290" marB="34290">
                    <a:solidFill>
                      <a:schemeClr val="bg1"/>
                    </a:solidFill>
                  </a:tcPr>
                </a:tc>
                <a:tc vMerge="1">
                  <a:txBody>
                    <a:bodyPr/>
                    <a:lstStyle/>
                    <a:p>
                      <a:pPr marL="285750" indent="-285750" algn="l">
                        <a:buFont typeface="Arial" panose="020B0604020202020204" pitchFamily="34" charset="0"/>
                        <a:buChar char="•"/>
                      </a:pPr>
                      <a:endParaRPr lang="en-ZA" sz="1400" dirty="0"/>
                    </a:p>
                  </a:txBody>
                  <a:tcPr/>
                </a:tc>
                <a:extLst>
                  <a:ext uri="{0D108BD9-81ED-4DB2-BD59-A6C34878D82A}">
                    <a16:rowId xmlns:a16="http://schemas.microsoft.com/office/drawing/2014/main" val="3643565716"/>
                  </a:ext>
                </a:extLst>
              </a:tr>
              <a:tr h="908978">
                <a:tc>
                  <a:txBody>
                    <a:bodyPr/>
                    <a:lstStyle/>
                    <a:p>
                      <a:pPr algn="ctr"/>
                      <a:r>
                        <a:rPr lang="en-ZA" sz="1400" dirty="0"/>
                        <a:t>Incubation </a:t>
                      </a:r>
                    </a:p>
                  </a:txBody>
                  <a:tcPr marL="68580" marR="68580" marT="34290" marB="34290" anchor="c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100" dirty="0"/>
                        <a:t>Structured and comprehensive mentorship and coaching </a:t>
                      </a:r>
                    </a:p>
                    <a:p>
                      <a:pPr marL="285750" indent="-285750" algn="l">
                        <a:buFont typeface="Arial" panose="020B0604020202020204" pitchFamily="34" charset="0"/>
                        <a:buChar char="•"/>
                      </a:pPr>
                      <a:r>
                        <a:rPr lang="en-ZA" sz="1100" dirty="0"/>
                        <a:t>Access to working space </a:t>
                      </a:r>
                    </a:p>
                    <a:p>
                      <a:pPr marL="285750" indent="-285750" algn="l">
                        <a:buFont typeface="Arial" panose="020B0604020202020204" pitchFamily="34" charset="0"/>
                        <a:buChar char="•"/>
                      </a:pPr>
                      <a:r>
                        <a:rPr lang="en-ZA" sz="1100" dirty="0"/>
                        <a:t>Access to technology and industry insights </a:t>
                      </a:r>
                    </a:p>
                    <a:p>
                      <a:pPr marL="285750" indent="-285750" algn="l">
                        <a:buFont typeface="Arial" panose="020B0604020202020204" pitchFamily="34" charset="0"/>
                        <a:buChar char="•"/>
                      </a:pPr>
                      <a:r>
                        <a:rPr lang="en-ZA" sz="1100" dirty="0"/>
                        <a:t>Access to markets </a:t>
                      </a:r>
                    </a:p>
                  </a:txBody>
                  <a:tcPr marL="68580" marR="68580" marT="34290" marB="34290">
                    <a:solidFill>
                      <a:schemeClr val="bg1"/>
                    </a:solidFill>
                  </a:tcPr>
                </a:tc>
                <a:tc vMerge="1">
                  <a:txBody>
                    <a:bodyPr/>
                    <a:lstStyle/>
                    <a:p>
                      <a:pPr marL="285750" indent="-285750" algn="l">
                        <a:buFont typeface="Arial" panose="020B0604020202020204" pitchFamily="34" charset="0"/>
                        <a:buChar char="•"/>
                      </a:pPr>
                      <a:endParaRPr lang="en-ZA" sz="1400" dirty="0"/>
                    </a:p>
                  </a:txBody>
                  <a:tcPr/>
                </a:tc>
                <a:extLst>
                  <a:ext uri="{0D108BD9-81ED-4DB2-BD59-A6C34878D82A}">
                    <a16:rowId xmlns:a16="http://schemas.microsoft.com/office/drawing/2014/main" val="530932228"/>
                  </a:ext>
                </a:extLst>
              </a:tr>
            </a:tbl>
          </a:graphicData>
        </a:graphic>
      </p:graphicFrame>
      <p:sp>
        <p:nvSpPr>
          <p:cNvPr id="6" name="Rectangle 5">
            <a:extLst>
              <a:ext uri="{FF2B5EF4-FFF2-40B4-BE49-F238E27FC236}">
                <a16:creationId xmlns:a16="http://schemas.microsoft.com/office/drawing/2014/main" id="{FE0416CF-7868-D1AC-53E1-6CE1925579BE}"/>
              </a:ext>
            </a:extLst>
          </p:cNvPr>
          <p:cNvSpPr/>
          <p:nvPr/>
        </p:nvSpPr>
        <p:spPr>
          <a:xfrm>
            <a:off x="36512" y="107921"/>
            <a:ext cx="9107488"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Seda Products and Services </a:t>
            </a:r>
            <a:endParaRPr lang="en-ZA" sz="4800" b="1" dirty="0">
              <a:solidFill>
                <a:schemeClr val="bg1"/>
              </a:solidFill>
            </a:endParaRPr>
          </a:p>
        </p:txBody>
      </p:sp>
    </p:spTree>
    <p:extLst>
      <p:ext uri="{BB962C8B-B14F-4D97-AF65-F5344CB8AC3E}">
        <p14:creationId xmlns:p14="http://schemas.microsoft.com/office/powerpoint/2010/main" val="39790477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4382" y="2996953"/>
            <a:ext cx="7650956" cy="1015663"/>
          </a:xfrm>
          <a:prstGeom prst="rect">
            <a:avLst/>
          </a:prstGeom>
          <a:solidFill>
            <a:srgbClr val="005C2A"/>
          </a:solidFill>
        </p:spPr>
        <p:txBody>
          <a:bodyPr wrap="square">
            <a:spAutoFit/>
          </a:bodyPr>
          <a:lstStyle/>
          <a:p>
            <a:pPr algn="ctr"/>
            <a:r>
              <a:rPr lang="en-ZA" dirty="0">
                <a:solidFill>
                  <a:schemeClr val="bg1"/>
                </a:solidFill>
              </a:rPr>
              <a:t>  </a:t>
            </a:r>
            <a:r>
              <a:rPr lang="en-ZA" sz="3000" b="1" dirty="0">
                <a:solidFill>
                  <a:schemeClr val="bg1"/>
                </a:solidFill>
              </a:rPr>
              <a:t>IMPACT OF SEDA BUSINESS </a:t>
            </a:r>
          </a:p>
          <a:p>
            <a:pPr algn="ctr"/>
            <a:r>
              <a:rPr lang="en-ZA" sz="3000" b="1" dirty="0">
                <a:solidFill>
                  <a:schemeClr val="bg1"/>
                </a:solidFill>
              </a:rPr>
              <a:t>DEVELOPMENT SUPPORT </a:t>
            </a:r>
          </a:p>
        </p:txBody>
      </p:sp>
      <p:sp>
        <p:nvSpPr>
          <p:cNvPr id="4" name="TextBox 3"/>
          <p:cNvSpPr txBox="1"/>
          <p:nvPr/>
        </p:nvSpPr>
        <p:spPr>
          <a:xfrm>
            <a:off x="7488324" y="5589240"/>
            <a:ext cx="162018" cy="300082"/>
          </a:xfrm>
          <a:prstGeom prst="rect">
            <a:avLst/>
          </a:prstGeom>
          <a:solidFill>
            <a:schemeClr val="bg1"/>
          </a:solidFill>
        </p:spPr>
        <p:txBody>
          <a:bodyPr wrap="square" rtlCol="0">
            <a:spAutoFit/>
          </a:bodyPr>
          <a:lstStyle/>
          <a:p>
            <a:endParaRPr lang="en-ZA" sz="1350" dirty="0"/>
          </a:p>
        </p:txBody>
      </p:sp>
    </p:spTree>
    <p:extLst>
      <p:ext uri="{BB962C8B-B14F-4D97-AF65-F5344CB8AC3E}">
        <p14:creationId xmlns:p14="http://schemas.microsoft.com/office/powerpoint/2010/main" val="12369228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30C5105-A0BD-EC1B-4A01-5C6E62E309ED}"/>
              </a:ext>
            </a:extLst>
          </p:cNvPr>
          <p:cNvGraphicFramePr>
            <a:graphicFrameLocks noGrp="1"/>
          </p:cNvGraphicFramePr>
          <p:nvPr>
            <p:extLst>
              <p:ext uri="{D42A27DB-BD31-4B8C-83A1-F6EECF244321}">
                <p14:modId xmlns:p14="http://schemas.microsoft.com/office/powerpoint/2010/main" val="930082581"/>
              </p:ext>
            </p:extLst>
          </p:nvPr>
        </p:nvGraphicFramePr>
        <p:xfrm>
          <a:off x="200841" y="1340768"/>
          <a:ext cx="8763647" cy="3938033"/>
        </p:xfrm>
        <a:graphic>
          <a:graphicData uri="http://schemas.openxmlformats.org/drawingml/2006/table">
            <a:tbl>
              <a:tblPr firstRow="1" bandRow="1">
                <a:tableStyleId>{5940675A-B579-460E-94D1-54222C63F5DA}</a:tableStyleId>
              </a:tblPr>
              <a:tblGrid>
                <a:gridCol w="3073499">
                  <a:extLst>
                    <a:ext uri="{9D8B030D-6E8A-4147-A177-3AD203B41FA5}">
                      <a16:colId xmlns:a16="http://schemas.microsoft.com/office/drawing/2014/main" val="3779435499"/>
                    </a:ext>
                  </a:extLst>
                </a:gridCol>
                <a:gridCol w="1390569">
                  <a:extLst>
                    <a:ext uri="{9D8B030D-6E8A-4147-A177-3AD203B41FA5}">
                      <a16:colId xmlns:a16="http://schemas.microsoft.com/office/drawing/2014/main" val="2535005197"/>
                    </a:ext>
                  </a:extLst>
                </a:gridCol>
                <a:gridCol w="1433193">
                  <a:extLst>
                    <a:ext uri="{9D8B030D-6E8A-4147-A177-3AD203B41FA5}">
                      <a16:colId xmlns:a16="http://schemas.microsoft.com/office/drawing/2014/main" val="3355651652"/>
                    </a:ext>
                  </a:extLst>
                </a:gridCol>
                <a:gridCol w="1433193">
                  <a:extLst>
                    <a:ext uri="{9D8B030D-6E8A-4147-A177-3AD203B41FA5}">
                      <a16:colId xmlns:a16="http://schemas.microsoft.com/office/drawing/2014/main" val="961036564"/>
                    </a:ext>
                  </a:extLst>
                </a:gridCol>
                <a:gridCol w="1433193">
                  <a:extLst>
                    <a:ext uri="{9D8B030D-6E8A-4147-A177-3AD203B41FA5}">
                      <a16:colId xmlns:a16="http://schemas.microsoft.com/office/drawing/2014/main" val="630870384"/>
                    </a:ext>
                  </a:extLst>
                </a:gridCol>
              </a:tblGrid>
              <a:tr h="902982">
                <a:tc>
                  <a:txBody>
                    <a:bodyPr/>
                    <a:lstStyle/>
                    <a:p>
                      <a:pPr algn="ctr"/>
                      <a:r>
                        <a:rPr lang="en-ZA" sz="1500" b="1" dirty="0">
                          <a:solidFill>
                            <a:sysClr val="windowText" lastClr="000000"/>
                          </a:solidFill>
                        </a:rPr>
                        <a:t>Indicator  </a:t>
                      </a: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2019</a:t>
                      </a:r>
                      <a:r>
                        <a:rPr lang="en-ZA" sz="1500" b="1" baseline="0" dirty="0">
                          <a:solidFill>
                            <a:sysClr val="windowText" lastClr="000000"/>
                          </a:solidFill>
                        </a:rPr>
                        <a:t> -20 FY</a:t>
                      </a:r>
                      <a:endParaRPr lang="en-ZA" sz="1500" b="1" dirty="0">
                        <a:solidFill>
                          <a:sysClr val="windowText" lastClr="000000"/>
                        </a:solidFill>
                      </a:endParaRP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2020</a:t>
                      </a:r>
                      <a:r>
                        <a:rPr lang="en-ZA" sz="1500" b="1" baseline="0" dirty="0">
                          <a:solidFill>
                            <a:sysClr val="windowText" lastClr="000000"/>
                          </a:solidFill>
                        </a:rPr>
                        <a:t> -21 FY</a:t>
                      </a:r>
                      <a:endParaRPr lang="en-ZA" sz="1500" b="1" dirty="0">
                        <a:solidFill>
                          <a:sysClr val="windowText" lastClr="000000"/>
                        </a:solidFill>
                      </a:endParaRP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2021</a:t>
                      </a:r>
                      <a:r>
                        <a:rPr lang="en-ZA" sz="1500" b="1" baseline="0" dirty="0">
                          <a:solidFill>
                            <a:sysClr val="windowText" lastClr="000000"/>
                          </a:solidFill>
                        </a:rPr>
                        <a:t> -22 FY</a:t>
                      </a:r>
                      <a:endParaRPr lang="en-ZA" sz="1500" b="1" dirty="0">
                        <a:solidFill>
                          <a:sysClr val="windowText" lastClr="000000"/>
                        </a:solidFill>
                      </a:endParaRP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2022-23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Quarter 1 Achievement </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69424599"/>
                  </a:ext>
                </a:extLst>
              </a:tr>
              <a:tr h="882318">
                <a:tc>
                  <a:txBody>
                    <a:bodyPr/>
                    <a:lstStyle/>
                    <a:p>
                      <a:pPr algn="ctr"/>
                      <a:r>
                        <a:rPr lang="en-ZA" sz="1400" b="1" dirty="0"/>
                        <a:t>Total SMMEs &amp; Cooperatives supported </a:t>
                      </a:r>
                    </a:p>
                  </a:txBody>
                  <a:tcPr marL="68580" marR="68580" marT="34290" marB="3429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89 113</a:t>
                      </a:r>
                    </a:p>
                  </a:txBody>
                  <a:tcPr marL="4763" marR="4763" marT="4763" marB="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45 850</a:t>
                      </a:r>
                    </a:p>
                  </a:txBody>
                  <a:tcPr marL="4763" marR="4763" marT="4763" marB="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185 987</a:t>
                      </a:r>
                    </a:p>
                  </a:txBody>
                  <a:tcPr marL="4763" marR="4763" marT="4763" marB="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40 398</a:t>
                      </a:r>
                    </a:p>
                  </a:txBody>
                  <a:tcPr marL="4763" marR="4763" marT="4763" marB="0" anchor="ctr">
                    <a:solidFill>
                      <a:schemeClr val="accent4">
                        <a:lumMod val="20000"/>
                        <a:lumOff val="80000"/>
                      </a:schemeClr>
                    </a:solidFill>
                  </a:tcPr>
                </a:tc>
                <a:extLst>
                  <a:ext uri="{0D108BD9-81ED-4DB2-BD59-A6C34878D82A}">
                    <a16:rowId xmlns:a16="http://schemas.microsoft.com/office/drawing/2014/main" val="3176310610"/>
                  </a:ext>
                </a:extLst>
              </a:tr>
              <a:tr h="751992">
                <a:tc>
                  <a:txBody>
                    <a:bodyPr/>
                    <a:lstStyle/>
                    <a:p>
                      <a:pPr algn="ctr"/>
                      <a:r>
                        <a:rPr lang="en-ZA" sz="1400" dirty="0"/>
                        <a:t>Jobs</a:t>
                      </a:r>
                      <a:r>
                        <a:rPr lang="en-ZA" sz="1400" baseline="0" dirty="0"/>
                        <a:t> Created </a:t>
                      </a:r>
                      <a:endParaRPr lang="en-ZA" sz="1400" dirty="0"/>
                    </a:p>
                  </a:txBody>
                  <a:tcPr marL="68580" marR="68580" marT="34290" marB="3429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6 709</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2 292</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5 176</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640</a:t>
                      </a:r>
                    </a:p>
                  </a:txBody>
                  <a:tcPr marL="4763" marR="4763" marT="4763" marB="0" anchor="ctr">
                    <a:solidFill>
                      <a:schemeClr val="bg2"/>
                    </a:solidFill>
                  </a:tcPr>
                </a:tc>
                <a:extLst>
                  <a:ext uri="{0D108BD9-81ED-4DB2-BD59-A6C34878D82A}">
                    <a16:rowId xmlns:a16="http://schemas.microsoft.com/office/drawing/2014/main" val="2974978219"/>
                  </a:ext>
                </a:extLst>
              </a:tr>
              <a:tr h="606565">
                <a:tc>
                  <a:txBody>
                    <a:bodyPr/>
                    <a:lstStyle/>
                    <a:p>
                      <a:pPr algn="ctr"/>
                      <a:r>
                        <a:rPr lang="en-ZA" sz="1400"/>
                        <a:t>Jobs Sustained</a:t>
                      </a:r>
                      <a:r>
                        <a:rPr lang="en-ZA" sz="1400" baseline="0"/>
                        <a:t> </a:t>
                      </a:r>
                      <a:endParaRPr lang="en-ZA" sz="1400" dirty="0"/>
                    </a:p>
                  </a:txBody>
                  <a:tcPr marL="68580" marR="68580" marT="34290" marB="3429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22 230</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8 283</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8 584</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1 630</a:t>
                      </a:r>
                    </a:p>
                  </a:txBody>
                  <a:tcPr marL="4763" marR="4763" marT="4763" marB="0" anchor="ctr">
                    <a:solidFill>
                      <a:schemeClr val="bg2"/>
                    </a:solidFill>
                  </a:tcPr>
                </a:tc>
                <a:extLst>
                  <a:ext uri="{0D108BD9-81ED-4DB2-BD59-A6C34878D82A}">
                    <a16:rowId xmlns:a16="http://schemas.microsoft.com/office/drawing/2014/main" val="2412235655"/>
                  </a:ext>
                </a:extLst>
              </a:tr>
              <a:tr h="794176">
                <a:tc>
                  <a:txBody>
                    <a:bodyPr/>
                    <a:lstStyle/>
                    <a:p>
                      <a:pPr algn="ctr"/>
                      <a:r>
                        <a:rPr lang="en-ZA" sz="1400" dirty="0"/>
                        <a:t>Turnover</a:t>
                      </a:r>
                      <a:r>
                        <a:rPr lang="en-ZA" sz="1400" baseline="0" dirty="0"/>
                        <a:t> Increase </a:t>
                      </a:r>
                      <a:endParaRPr lang="en-ZA" sz="1400" dirty="0"/>
                    </a:p>
                  </a:txBody>
                  <a:tcPr marL="68580" marR="68580" marT="34290" marB="3429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R 2,1 Billion </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R 1,1 Billion</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R 289 Million </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263 </a:t>
                      </a:r>
                    </a:p>
                    <a:p>
                      <a:pPr algn="ctr" rtl="0" fontAlgn="ctr"/>
                      <a:r>
                        <a:rPr lang="en-ZA" sz="900" b="0" i="0" u="none" strike="noStrike" dirty="0">
                          <a:solidFill>
                            <a:srgbClr val="000000"/>
                          </a:solidFill>
                          <a:effectLst/>
                          <a:latin typeface="Calibri" panose="020F0502020204030204" pitchFamily="34" charset="0"/>
                        </a:rPr>
                        <a:t>SMMEs &amp; Cooperatives </a:t>
                      </a:r>
                      <a:endParaRPr lang="en-ZA" sz="1400" b="0" i="0" u="none" strike="noStrike" dirty="0">
                        <a:solidFill>
                          <a:srgbClr val="000000"/>
                        </a:solidFill>
                        <a:effectLst/>
                        <a:latin typeface="Calibri" panose="020F0502020204030204" pitchFamily="34" charset="0"/>
                      </a:endParaRPr>
                    </a:p>
                  </a:txBody>
                  <a:tcPr marL="4763" marR="4763" marT="4763" marB="0" anchor="ctr">
                    <a:solidFill>
                      <a:schemeClr val="bg2"/>
                    </a:solidFill>
                  </a:tcPr>
                </a:tc>
                <a:extLst>
                  <a:ext uri="{0D108BD9-81ED-4DB2-BD59-A6C34878D82A}">
                    <a16:rowId xmlns:a16="http://schemas.microsoft.com/office/drawing/2014/main" val="3126049067"/>
                  </a:ext>
                </a:extLst>
              </a:tr>
            </a:tbl>
          </a:graphicData>
        </a:graphic>
      </p:graphicFrame>
      <p:sp>
        <p:nvSpPr>
          <p:cNvPr id="6" name="Rectangle 5">
            <a:extLst>
              <a:ext uri="{FF2B5EF4-FFF2-40B4-BE49-F238E27FC236}">
                <a16:creationId xmlns:a16="http://schemas.microsoft.com/office/drawing/2014/main" id="{9A3665E3-D471-2BF6-4AF7-63B866701A5D}"/>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Impact of Seda business development support</a:t>
            </a:r>
          </a:p>
        </p:txBody>
      </p:sp>
    </p:spTree>
    <p:extLst>
      <p:ext uri="{BB962C8B-B14F-4D97-AF65-F5344CB8AC3E}">
        <p14:creationId xmlns:p14="http://schemas.microsoft.com/office/powerpoint/2010/main" val="347632059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pe, square&#10;&#10;Description automatically generated">
            <a:extLst>
              <a:ext uri="{FF2B5EF4-FFF2-40B4-BE49-F238E27FC236}">
                <a16:creationId xmlns:a16="http://schemas.microsoft.com/office/drawing/2014/main" id="{7A8AB501-FC5A-ED66-1A24-05EC443F4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71" y="1788175"/>
            <a:ext cx="3052650" cy="1827595"/>
          </a:xfrm>
          <a:prstGeom prst="rect">
            <a:avLst/>
          </a:prstGeom>
        </p:spPr>
      </p:pic>
      <p:sp>
        <p:nvSpPr>
          <p:cNvPr id="13" name="TextBox 12">
            <a:extLst>
              <a:ext uri="{FF2B5EF4-FFF2-40B4-BE49-F238E27FC236}">
                <a16:creationId xmlns:a16="http://schemas.microsoft.com/office/drawing/2014/main" id="{60D4329D-A817-199C-9C5E-17B992D300A1}"/>
              </a:ext>
            </a:extLst>
          </p:cNvPr>
          <p:cNvSpPr txBox="1"/>
          <p:nvPr/>
        </p:nvSpPr>
        <p:spPr>
          <a:xfrm>
            <a:off x="500063" y="2181231"/>
            <a:ext cx="2436019" cy="923330"/>
          </a:xfrm>
          <a:prstGeom prst="rect">
            <a:avLst/>
          </a:prstGeom>
          <a:noFill/>
        </p:spPr>
        <p:txBody>
          <a:bodyPr wrap="square" rtlCol="0">
            <a:spAutoFit/>
          </a:bodyPr>
          <a:lstStyle/>
          <a:p>
            <a:pPr algn="ctr" defTabSz="694135">
              <a:lnSpc>
                <a:spcPct val="150000"/>
              </a:lnSpc>
              <a:buClr>
                <a:srgbClr val="EE7700"/>
              </a:buClr>
              <a:defRPr/>
            </a:pPr>
            <a:r>
              <a:rPr lang="en-ZA" sz="1350" b="1" dirty="0">
                <a:latin typeface="Arial" pitchFamily="34" charset="0"/>
                <a:cs typeface="Arial" pitchFamily="34" charset="0"/>
              </a:rPr>
              <a:t>R50 000 000</a:t>
            </a:r>
          </a:p>
          <a:p>
            <a:pPr algn="ctr" defTabSz="694135">
              <a:lnSpc>
                <a:spcPct val="150000"/>
              </a:lnSpc>
              <a:buClr>
                <a:srgbClr val="EE7700"/>
              </a:buClr>
              <a:defRPr/>
            </a:pPr>
            <a:r>
              <a:rPr lang="en-ZA" sz="1350" b="1" dirty="0">
                <a:latin typeface="Arial" pitchFamily="34" charset="0"/>
                <a:cs typeface="Arial" pitchFamily="34" charset="0"/>
              </a:rPr>
              <a:t>Estimated Budget </a:t>
            </a:r>
          </a:p>
          <a:p>
            <a:pPr algn="ctr" defTabSz="694135">
              <a:buClr>
                <a:srgbClr val="EE7700"/>
              </a:buClr>
              <a:defRPr/>
            </a:pPr>
            <a:endParaRPr lang="en-ZA" sz="1350" b="1" dirty="0">
              <a:latin typeface="Arial" pitchFamily="34" charset="0"/>
              <a:cs typeface="Arial" pitchFamily="34" charset="0"/>
            </a:endParaRPr>
          </a:p>
        </p:txBody>
      </p:sp>
      <p:pic>
        <p:nvPicPr>
          <p:cNvPr id="15" name="Picture 14" descr="Shape, square&#10;&#10;Description automatically generated">
            <a:extLst>
              <a:ext uri="{FF2B5EF4-FFF2-40B4-BE49-F238E27FC236}">
                <a16:creationId xmlns:a16="http://schemas.microsoft.com/office/drawing/2014/main" id="{FEDE1F34-CBB9-39BC-B066-4844CDC58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861" y="1789862"/>
            <a:ext cx="3006068" cy="1827595"/>
          </a:xfrm>
          <a:prstGeom prst="rect">
            <a:avLst/>
          </a:prstGeom>
        </p:spPr>
      </p:pic>
      <p:pic>
        <p:nvPicPr>
          <p:cNvPr id="17" name="Picture 16" descr="Shape, square&#10;&#10;Description automatically generated">
            <a:extLst>
              <a:ext uri="{FF2B5EF4-FFF2-40B4-BE49-F238E27FC236}">
                <a16:creationId xmlns:a16="http://schemas.microsoft.com/office/drawing/2014/main" id="{55906296-AA52-F014-4EA2-A607C3B96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930" y="1742763"/>
            <a:ext cx="2664962" cy="1827595"/>
          </a:xfrm>
          <a:prstGeom prst="rect">
            <a:avLst/>
          </a:prstGeom>
        </p:spPr>
      </p:pic>
      <p:pic>
        <p:nvPicPr>
          <p:cNvPr id="19" name="Picture 18" descr="Shape, rectangle, square&#10;&#10;Description automatically generated">
            <a:extLst>
              <a:ext uri="{FF2B5EF4-FFF2-40B4-BE49-F238E27FC236}">
                <a16:creationId xmlns:a16="http://schemas.microsoft.com/office/drawing/2014/main" id="{0889FD16-9E27-577A-76C7-5D9770544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473" y="3799168"/>
            <a:ext cx="3281828" cy="1883194"/>
          </a:xfrm>
          <a:prstGeom prst="rect">
            <a:avLst/>
          </a:prstGeom>
        </p:spPr>
      </p:pic>
      <p:pic>
        <p:nvPicPr>
          <p:cNvPr id="21" name="Picture 20" descr="A picture containing monitor, screenshot&#10;&#10;Description automatically generated">
            <a:extLst>
              <a:ext uri="{FF2B5EF4-FFF2-40B4-BE49-F238E27FC236}">
                <a16:creationId xmlns:a16="http://schemas.microsoft.com/office/drawing/2014/main" id="{DE64C43C-24DB-A5DA-1ADD-1F0EEF66BC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6331" y="3716097"/>
            <a:ext cx="3281828" cy="1966265"/>
          </a:xfrm>
          <a:prstGeom prst="rect">
            <a:avLst/>
          </a:prstGeom>
        </p:spPr>
      </p:pic>
      <p:sp>
        <p:nvSpPr>
          <p:cNvPr id="23" name="TextBox 22">
            <a:extLst>
              <a:ext uri="{FF2B5EF4-FFF2-40B4-BE49-F238E27FC236}">
                <a16:creationId xmlns:a16="http://schemas.microsoft.com/office/drawing/2014/main" id="{154BA286-189E-3B2C-7013-B08DC5068578}"/>
              </a:ext>
            </a:extLst>
          </p:cNvPr>
          <p:cNvSpPr txBox="1"/>
          <p:nvPr/>
        </p:nvSpPr>
        <p:spPr>
          <a:xfrm>
            <a:off x="5272088" y="4113782"/>
            <a:ext cx="2514600" cy="988669"/>
          </a:xfrm>
          <a:prstGeom prst="rect">
            <a:avLst/>
          </a:prstGeom>
          <a:noFill/>
        </p:spPr>
        <p:txBody>
          <a:bodyPr wrap="square" rtlCol="0">
            <a:spAutoFit/>
          </a:bodyPr>
          <a:lstStyle/>
          <a:p>
            <a:pPr algn="ctr">
              <a:lnSpc>
                <a:spcPct val="150000"/>
              </a:lnSpc>
              <a:spcBef>
                <a:spcPct val="0"/>
              </a:spcBef>
              <a:buFontTx/>
              <a:buNone/>
            </a:pPr>
            <a:r>
              <a:rPr lang="en-ZA" altLang="en-US" sz="1350" b="1" dirty="0">
                <a:latin typeface="Arial" panose="020B0604020202020204" pitchFamily="34" charset="0"/>
                <a:cs typeface="Arial" panose="020B0604020202020204" pitchFamily="34" charset="0"/>
              </a:rPr>
              <a:t>1306</a:t>
            </a:r>
          </a:p>
          <a:p>
            <a:pPr algn="ctr">
              <a:lnSpc>
                <a:spcPct val="150000"/>
              </a:lnSpc>
              <a:spcBef>
                <a:spcPct val="0"/>
              </a:spcBef>
              <a:buFontTx/>
              <a:buNone/>
            </a:pPr>
            <a:r>
              <a:rPr lang="en-ZA" altLang="en-US" sz="1350" b="1" dirty="0">
                <a:latin typeface="Arial" panose="020B0604020202020204" pitchFamily="34" charset="0"/>
                <a:cs typeface="Arial" panose="020B0604020202020204" pitchFamily="34" charset="0"/>
              </a:rPr>
              <a:t>Total Jobs supported in Approved businesses</a:t>
            </a:r>
          </a:p>
        </p:txBody>
      </p:sp>
      <p:sp>
        <p:nvSpPr>
          <p:cNvPr id="25" name="TextBox 24">
            <a:extLst>
              <a:ext uri="{FF2B5EF4-FFF2-40B4-BE49-F238E27FC236}">
                <a16:creationId xmlns:a16="http://schemas.microsoft.com/office/drawing/2014/main" id="{C103521F-72B1-343C-E899-8E4D4793EC32}"/>
              </a:ext>
            </a:extLst>
          </p:cNvPr>
          <p:cNvSpPr txBox="1"/>
          <p:nvPr/>
        </p:nvSpPr>
        <p:spPr>
          <a:xfrm>
            <a:off x="3636169" y="2187501"/>
            <a:ext cx="2343150" cy="677045"/>
          </a:xfrm>
          <a:prstGeom prst="rect">
            <a:avLst/>
          </a:prstGeom>
          <a:noFill/>
        </p:spPr>
        <p:txBody>
          <a:bodyPr wrap="square" rtlCol="0">
            <a:spAutoFit/>
          </a:bodyPr>
          <a:lstStyle/>
          <a:p>
            <a:pPr algn="ctr">
              <a:lnSpc>
                <a:spcPct val="150000"/>
              </a:lnSpc>
            </a:pPr>
            <a:r>
              <a:rPr lang="en-ZA" sz="1350" b="1" dirty="0">
                <a:latin typeface="Arial" panose="020B0604020202020204" pitchFamily="34" charset="0"/>
                <a:cs typeface="Arial" panose="020B0604020202020204" pitchFamily="34" charset="0"/>
              </a:rPr>
              <a:t>120 </a:t>
            </a:r>
          </a:p>
          <a:p>
            <a:pPr algn="ctr">
              <a:lnSpc>
                <a:spcPct val="150000"/>
              </a:lnSpc>
            </a:pPr>
            <a:r>
              <a:rPr lang="en-ZA" sz="1350" b="1" dirty="0">
                <a:latin typeface="Arial" panose="020B0604020202020204" pitchFamily="34" charset="0"/>
                <a:cs typeface="Arial" panose="020B0604020202020204" pitchFamily="34" charset="0"/>
              </a:rPr>
              <a:t>Applications Approved</a:t>
            </a:r>
          </a:p>
        </p:txBody>
      </p:sp>
      <p:sp>
        <p:nvSpPr>
          <p:cNvPr id="27" name="TextBox 26">
            <a:extLst>
              <a:ext uri="{FF2B5EF4-FFF2-40B4-BE49-F238E27FC236}">
                <a16:creationId xmlns:a16="http://schemas.microsoft.com/office/drawing/2014/main" id="{B64381FC-25FF-8077-8833-E7E3D03B8931}"/>
              </a:ext>
            </a:extLst>
          </p:cNvPr>
          <p:cNvSpPr txBox="1"/>
          <p:nvPr/>
        </p:nvSpPr>
        <p:spPr>
          <a:xfrm>
            <a:off x="6493669" y="2117865"/>
            <a:ext cx="2310243" cy="988669"/>
          </a:xfrm>
          <a:prstGeom prst="rect">
            <a:avLst/>
          </a:prstGeom>
          <a:noFill/>
        </p:spPr>
        <p:txBody>
          <a:bodyPr wrap="square" rtlCol="0">
            <a:spAutoFit/>
          </a:bodyPr>
          <a:lstStyle/>
          <a:p>
            <a:pPr algn="ctr">
              <a:lnSpc>
                <a:spcPct val="150000"/>
              </a:lnSpc>
            </a:pPr>
            <a:r>
              <a:rPr lang="en-ZA" sz="1350" b="1" dirty="0">
                <a:latin typeface="Arial" pitchFamily="34" charset="0"/>
                <a:cs typeface="Arial" pitchFamily="34" charset="0"/>
              </a:rPr>
              <a:t>R43 937 867,67</a:t>
            </a:r>
          </a:p>
          <a:p>
            <a:pPr algn="ctr">
              <a:lnSpc>
                <a:spcPct val="150000"/>
              </a:lnSpc>
            </a:pPr>
            <a:r>
              <a:rPr lang="en-ZA" sz="1350" b="1" dirty="0">
                <a:latin typeface="Arial" pitchFamily="34" charset="0"/>
                <a:cs typeface="Arial" pitchFamily="34" charset="0"/>
              </a:rPr>
              <a:t>Total Value of Applications Approved</a:t>
            </a:r>
          </a:p>
        </p:txBody>
      </p:sp>
      <p:sp>
        <p:nvSpPr>
          <p:cNvPr id="29" name="TextBox 28">
            <a:extLst>
              <a:ext uri="{FF2B5EF4-FFF2-40B4-BE49-F238E27FC236}">
                <a16:creationId xmlns:a16="http://schemas.microsoft.com/office/drawing/2014/main" id="{02A01622-E32B-4488-9593-BA5B21703B43}"/>
              </a:ext>
            </a:extLst>
          </p:cNvPr>
          <p:cNvSpPr txBox="1"/>
          <p:nvPr/>
        </p:nvSpPr>
        <p:spPr>
          <a:xfrm>
            <a:off x="1681788" y="4161092"/>
            <a:ext cx="2474552" cy="988669"/>
          </a:xfrm>
          <a:prstGeom prst="rect">
            <a:avLst/>
          </a:prstGeom>
          <a:noFill/>
        </p:spPr>
        <p:txBody>
          <a:bodyPr wrap="square" rtlCol="0">
            <a:spAutoFit/>
          </a:bodyPr>
          <a:lstStyle/>
          <a:p>
            <a:pPr algn="ctr">
              <a:lnSpc>
                <a:spcPct val="150000"/>
              </a:lnSpc>
            </a:pPr>
            <a:r>
              <a:rPr lang="en-ZA" sz="1350" b="1" dirty="0">
                <a:latin typeface="Arial" pitchFamily="34" charset="0"/>
                <a:cs typeface="Arial" pitchFamily="34" charset="0"/>
              </a:rPr>
              <a:t>106</a:t>
            </a:r>
          </a:p>
          <a:p>
            <a:pPr algn="ctr">
              <a:lnSpc>
                <a:spcPct val="150000"/>
              </a:lnSpc>
            </a:pPr>
            <a:r>
              <a:rPr lang="en-ZA" sz="1350" b="1" dirty="0">
                <a:latin typeface="Arial" pitchFamily="34" charset="0"/>
                <a:cs typeface="Arial" pitchFamily="34" charset="0"/>
              </a:rPr>
              <a:t>Applications Returned to Provinces for Procurement</a:t>
            </a:r>
          </a:p>
        </p:txBody>
      </p:sp>
      <p:sp>
        <p:nvSpPr>
          <p:cNvPr id="3" name="Rectangle 2">
            <a:extLst>
              <a:ext uri="{FF2B5EF4-FFF2-40B4-BE49-F238E27FC236}">
                <a16:creationId xmlns:a16="http://schemas.microsoft.com/office/drawing/2014/main" id="{30EE4DCD-8845-9FEE-C1C3-09B6F0AC8445}"/>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Flood Relief Impact</a:t>
            </a:r>
          </a:p>
        </p:txBody>
      </p:sp>
    </p:spTree>
    <p:extLst>
      <p:ext uri="{BB962C8B-B14F-4D97-AF65-F5344CB8AC3E}">
        <p14:creationId xmlns:p14="http://schemas.microsoft.com/office/powerpoint/2010/main" val="41336726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30C5105-A0BD-EC1B-4A01-5C6E62E309ED}"/>
              </a:ext>
            </a:extLst>
          </p:cNvPr>
          <p:cNvGraphicFramePr>
            <a:graphicFrameLocks noGrp="1"/>
          </p:cNvGraphicFramePr>
          <p:nvPr>
            <p:extLst>
              <p:ext uri="{D42A27DB-BD31-4B8C-83A1-F6EECF244321}">
                <p14:modId xmlns:p14="http://schemas.microsoft.com/office/powerpoint/2010/main" val="487668540"/>
              </p:ext>
            </p:extLst>
          </p:nvPr>
        </p:nvGraphicFramePr>
        <p:xfrm>
          <a:off x="205977" y="1124744"/>
          <a:ext cx="8487966" cy="4525963"/>
        </p:xfrm>
        <a:graphic>
          <a:graphicData uri="http://schemas.openxmlformats.org/drawingml/2006/table">
            <a:tbl>
              <a:tblPr firstRow="1" bandRow="1">
                <a:tableStyleId>{5940675A-B579-460E-94D1-54222C63F5DA}</a:tableStyleId>
              </a:tblPr>
              <a:tblGrid>
                <a:gridCol w="2800219">
                  <a:extLst>
                    <a:ext uri="{9D8B030D-6E8A-4147-A177-3AD203B41FA5}">
                      <a16:colId xmlns:a16="http://schemas.microsoft.com/office/drawing/2014/main" val="3779435499"/>
                    </a:ext>
                  </a:extLst>
                </a:gridCol>
                <a:gridCol w="1323665">
                  <a:extLst>
                    <a:ext uri="{9D8B030D-6E8A-4147-A177-3AD203B41FA5}">
                      <a16:colId xmlns:a16="http://schemas.microsoft.com/office/drawing/2014/main" val="2535005197"/>
                    </a:ext>
                  </a:extLst>
                </a:gridCol>
                <a:gridCol w="1454694">
                  <a:extLst>
                    <a:ext uri="{9D8B030D-6E8A-4147-A177-3AD203B41FA5}">
                      <a16:colId xmlns:a16="http://schemas.microsoft.com/office/drawing/2014/main" val="3355651652"/>
                    </a:ext>
                  </a:extLst>
                </a:gridCol>
                <a:gridCol w="1454694">
                  <a:extLst>
                    <a:ext uri="{9D8B030D-6E8A-4147-A177-3AD203B41FA5}">
                      <a16:colId xmlns:a16="http://schemas.microsoft.com/office/drawing/2014/main" val="961036564"/>
                    </a:ext>
                  </a:extLst>
                </a:gridCol>
                <a:gridCol w="1454694">
                  <a:extLst>
                    <a:ext uri="{9D8B030D-6E8A-4147-A177-3AD203B41FA5}">
                      <a16:colId xmlns:a16="http://schemas.microsoft.com/office/drawing/2014/main" val="630870384"/>
                    </a:ext>
                  </a:extLst>
                </a:gridCol>
              </a:tblGrid>
              <a:tr h="950340">
                <a:tc>
                  <a:txBody>
                    <a:bodyPr/>
                    <a:lstStyle/>
                    <a:p>
                      <a:pPr algn="ctr"/>
                      <a:r>
                        <a:rPr lang="en-ZA" sz="1500" b="1" dirty="0">
                          <a:solidFill>
                            <a:sysClr val="windowText" lastClr="000000"/>
                          </a:solidFill>
                        </a:rPr>
                        <a:t>Indicator  </a:t>
                      </a: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2019</a:t>
                      </a:r>
                      <a:r>
                        <a:rPr lang="en-ZA" sz="1500" b="1" baseline="0" dirty="0">
                          <a:solidFill>
                            <a:sysClr val="windowText" lastClr="000000"/>
                          </a:solidFill>
                        </a:rPr>
                        <a:t> -20 FY</a:t>
                      </a:r>
                      <a:endParaRPr lang="en-ZA" sz="1500" b="1" dirty="0">
                        <a:solidFill>
                          <a:sysClr val="windowText" lastClr="000000"/>
                        </a:solidFill>
                      </a:endParaRP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2020</a:t>
                      </a:r>
                      <a:r>
                        <a:rPr lang="en-ZA" sz="1500" b="1" baseline="0" dirty="0">
                          <a:solidFill>
                            <a:sysClr val="windowText" lastClr="000000"/>
                          </a:solidFill>
                        </a:rPr>
                        <a:t> -21 FY</a:t>
                      </a:r>
                      <a:endParaRPr lang="en-ZA" sz="1500" b="1" dirty="0">
                        <a:solidFill>
                          <a:sysClr val="windowText" lastClr="000000"/>
                        </a:solidFill>
                      </a:endParaRP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2021</a:t>
                      </a:r>
                      <a:r>
                        <a:rPr lang="en-ZA" sz="1500" b="1" baseline="0" dirty="0">
                          <a:solidFill>
                            <a:sysClr val="windowText" lastClr="000000"/>
                          </a:solidFill>
                        </a:rPr>
                        <a:t> -22 FY</a:t>
                      </a:r>
                      <a:endParaRPr lang="en-ZA" sz="1500" b="1" dirty="0">
                        <a:solidFill>
                          <a:sysClr val="windowText" lastClr="000000"/>
                        </a:solidFill>
                      </a:endParaRP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2022-23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Quarter 1 Achievement </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69424599"/>
                  </a:ext>
                </a:extLst>
              </a:tr>
              <a:tr h="728887">
                <a:tc>
                  <a:txBody>
                    <a:bodyPr/>
                    <a:lstStyle/>
                    <a:p>
                      <a:pPr algn="ctr"/>
                      <a:r>
                        <a:rPr lang="en-ZA" sz="1400" b="1" dirty="0"/>
                        <a:t>Total SMMEs &amp; Cooperatives supported </a:t>
                      </a:r>
                    </a:p>
                  </a:txBody>
                  <a:tcPr marL="68580" marR="68580" marT="34290" marB="3429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89 113</a:t>
                      </a:r>
                    </a:p>
                  </a:txBody>
                  <a:tcPr marL="4763" marR="4763" marT="4763" marB="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45 850</a:t>
                      </a:r>
                    </a:p>
                  </a:txBody>
                  <a:tcPr marL="4763" marR="4763" marT="4763" marB="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185 987</a:t>
                      </a:r>
                    </a:p>
                  </a:txBody>
                  <a:tcPr marL="4763" marR="4763" marT="4763" marB="0" anchor="ctr">
                    <a:solidFill>
                      <a:schemeClr val="accent4">
                        <a:lumMod val="20000"/>
                        <a:lumOff val="80000"/>
                      </a:schemeClr>
                    </a:solidFill>
                  </a:tcPr>
                </a:tc>
                <a:tc>
                  <a:txBody>
                    <a:bodyPr/>
                    <a:lstStyle/>
                    <a:p>
                      <a:pPr algn="ctr" rtl="0" fontAlgn="ctr"/>
                      <a:r>
                        <a:rPr lang="en-ZA" sz="1400" b="1" i="0" u="none" strike="noStrike" dirty="0">
                          <a:solidFill>
                            <a:srgbClr val="000000"/>
                          </a:solidFill>
                          <a:effectLst/>
                          <a:latin typeface="Calibri" panose="020F0502020204030204" pitchFamily="34" charset="0"/>
                        </a:rPr>
                        <a:t>40 398</a:t>
                      </a:r>
                    </a:p>
                  </a:txBody>
                  <a:tcPr marL="4763" marR="4763" marT="4763" marB="0" anchor="ctr">
                    <a:solidFill>
                      <a:schemeClr val="accent4">
                        <a:lumMod val="20000"/>
                        <a:lumOff val="80000"/>
                      </a:schemeClr>
                    </a:solidFill>
                  </a:tcPr>
                </a:tc>
                <a:extLst>
                  <a:ext uri="{0D108BD9-81ED-4DB2-BD59-A6C34878D82A}">
                    <a16:rowId xmlns:a16="http://schemas.microsoft.com/office/drawing/2014/main" val="3176310610"/>
                  </a:ext>
                </a:extLst>
              </a:tr>
              <a:tr h="728887">
                <a:tc>
                  <a:txBody>
                    <a:bodyPr/>
                    <a:lstStyle/>
                    <a:p>
                      <a:pPr algn="ctr"/>
                      <a:r>
                        <a:rPr lang="en-ZA" sz="1400" dirty="0"/>
                        <a:t>Enterprises reached through awareness </a:t>
                      </a:r>
                    </a:p>
                  </a:txBody>
                  <a:tcPr marL="68580" marR="68580" marT="34290" marB="3429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48 866</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8 576</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67 029</a:t>
                      </a:r>
                    </a:p>
                  </a:txBody>
                  <a:tcPr marL="4763" marR="4763" marT="4763" marB="0" anchor="ctr">
                    <a:solidFill>
                      <a:schemeClr val="bg1"/>
                    </a:solidFill>
                  </a:tcPr>
                </a:tc>
                <a:tc>
                  <a:txBody>
                    <a:bodyPr/>
                    <a:lstStyle/>
                    <a:p>
                      <a:pPr algn="ctr" rtl="0" fontAlgn="ctr"/>
                      <a:r>
                        <a:rPr lang="en-ZA" sz="1400" kern="1200" dirty="0">
                          <a:solidFill>
                            <a:schemeClr val="tx1"/>
                          </a:solidFill>
                          <a:effectLst/>
                          <a:latin typeface="+mn-lt"/>
                          <a:ea typeface="+mn-ea"/>
                          <a:cs typeface="+mn-cs"/>
                        </a:rPr>
                        <a:t>28 060</a:t>
                      </a:r>
                      <a:endParaRPr lang="en-ZA" sz="1400" b="0" i="0" u="none" strike="noStrike" dirty="0">
                        <a:solidFill>
                          <a:srgbClr val="000000"/>
                        </a:solidFill>
                        <a:effectLst/>
                        <a:latin typeface="Calibri" panose="020F0502020204030204" pitchFamily="34" charset="0"/>
                      </a:endParaRPr>
                    </a:p>
                  </a:txBody>
                  <a:tcPr marL="4763" marR="4763" marT="4763" marB="0" anchor="ctr">
                    <a:solidFill>
                      <a:schemeClr val="bg2"/>
                    </a:solidFill>
                  </a:tcPr>
                </a:tc>
                <a:extLst>
                  <a:ext uri="{0D108BD9-81ED-4DB2-BD59-A6C34878D82A}">
                    <a16:rowId xmlns:a16="http://schemas.microsoft.com/office/drawing/2014/main" val="26834939"/>
                  </a:ext>
                </a:extLst>
              </a:tr>
              <a:tr h="750094">
                <a:tc>
                  <a:txBody>
                    <a:bodyPr/>
                    <a:lstStyle/>
                    <a:p>
                      <a:pPr algn="ctr"/>
                      <a:r>
                        <a:rPr lang="en-ZA" sz="1400" dirty="0"/>
                        <a:t>SMMEs</a:t>
                      </a:r>
                      <a:r>
                        <a:rPr lang="en-ZA" sz="1400" baseline="0" dirty="0"/>
                        <a:t> &amp; Cooperatives supported (Excluding TREP)</a:t>
                      </a:r>
                      <a:endParaRPr lang="en-ZA" sz="1400" dirty="0"/>
                    </a:p>
                  </a:txBody>
                  <a:tcPr marL="68580" marR="68580" marT="34290" marB="34290" anchor="ctr">
                    <a:noFill/>
                  </a:tcPr>
                </a:tc>
                <a:tc>
                  <a:txBody>
                    <a:bodyPr/>
                    <a:lstStyle/>
                    <a:p>
                      <a:pPr algn="ctr" rtl="0" fontAlgn="ctr"/>
                      <a:r>
                        <a:rPr lang="en-ZA" sz="1400" b="0" i="0" u="none" strike="noStrike" dirty="0">
                          <a:solidFill>
                            <a:srgbClr val="000000"/>
                          </a:solidFill>
                          <a:effectLst/>
                          <a:latin typeface="Calibri" panose="020F0502020204030204" pitchFamily="34" charset="0"/>
                        </a:rPr>
                        <a:t>28 173</a:t>
                      </a:r>
                    </a:p>
                  </a:txBody>
                  <a:tcPr marL="4763" marR="4763" marT="4763" marB="0" anchor="ctr">
                    <a:noFill/>
                  </a:tcPr>
                </a:tc>
                <a:tc>
                  <a:txBody>
                    <a:bodyPr/>
                    <a:lstStyle/>
                    <a:p>
                      <a:pPr algn="ctr" rtl="0" fontAlgn="ctr"/>
                      <a:r>
                        <a:rPr lang="en-ZA" sz="1400" b="0" i="0" u="none" strike="noStrike" dirty="0">
                          <a:solidFill>
                            <a:srgbClr val="000000"/>
                          </a:solidFill>
                          <a:effectLst/>
                          <a:latin typeface="Calibri" panose="020F0502020204030204" pitchFamily="34" charset="0"/>
                        </a:rPr>
                        <a:t>21 596</a:t>
                      </a:r>
                    </a:p>
                  </a:txBody>
                  <a:tcPr marL="4763" marR="4763" marT="4763" marB="0" anchor="ctr">
                    <a:noFill/>
                  </a:tcPr>
                </a:tc>
                <a:tc>
                  <a:txBody>
                    <a:bodyPr/>
                    <a:lstStyle/>
                    <a:p>
                      <a:pPr algn="ctr" rtl="0" fontAlgn="ctr"/>
                      <a:r>
                        <a:rPr lang="en-ZA" sz="1400" b="0" i="0" u="none" strike="noStrike" dirty="0">
                          <a:solidFill>
                            <a:srgbClr val="000000"/>
                          </a:solidFill>
                          <a:effectLst/>
                          <a:latin typeface="Calibri" panose="020F0502020204030204" pitchFamily="34" charset="0"/>
                        </a:rPr>
                        <a:t>87 501</a:t>
                      </a:r>
                    </a:p>
                  </a:txBody>
                  <a:tcPr marL="4763" marR="4763" marT="4763" marB="0" anchor="ctr">
                    <a:noFill/>
                  </a:tcPr>
                </a:tc>
                <a:tc>
                  <a:txBody>
                    <a:bodyPr/>
                    <a:lstStyle/>
                    <a:p>
                      <a:pPr algn="ctr" rtl="0" fontAlgn="ctr"/>
                      <a:r>
                        <a:rPr lang="en-ZA" sz="1400" b="0" i="0" u="none" strike="noStrike" dirty="0">
                          <a:solidFill>
                            <a:srgbClr val="000000"/>
                          </a:solidFill>
                          <a:effectLst/>
                          <a:latin typeface="Calibri" panose="020F0502020204030204" pitchFamily="34" charset="0"/>
                        </a:rPr>
                        <a:t>8 465</a:t>
                      </a:r>
                    </a:p>
                  </a:txBody>
                  <a:tcPr marL="4763" marR="4763" marT="4763" marB="0" anchor="ctr">
                    <a:solidFill>
                      <a:schemeClr val="bg2"/>
                    </a:solidFill>
                  </a:tcPr>
                </a:tc>
                <a:extLst>
                  <a:ext uri="{0D108BD9-81ED-4DB2-BD59-A6C34878D82A}">
                    <a16:rowId xmlns:a16="http://schemas.microsoft.com/office/drawing/2014/main" val="2846896430"/>
                  </a:ext>
                </a:extLst>
              </a:tr>
              <a:tr h="750094">
                <a:tc>
                  <a:txBody>
                    <a:bodyPr/>
                    <a:lstStyle/>
                    <a:p>
                      <a:pPr algn="ctr"/>
                      <a:r>
                        <a:rPr lang="en-ZA" sz="1400" dirty="0"/>
                        <a:t>Township</a:t>
                      </a:r>
                      <a:r>
                        <a:rPr lang="en-ZA" sz="1400" baseline="0" dirty="0"/>
                        <a:t> &amp; Rural Enterprises Programme (TREP)</a:t>
                      </a:r>
                      <a:endParaRPr lang="en-ZA" sz="1400" dirty="0"/>
                    </a:p>
                  </a:txBody>
                  <a:tcPr marL="68580" marR="68580" marT="34290" marB="3429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12 074</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15 678</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31 457</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3 873</a:t>
                      </a:r>
                    </a:p>
                  </a:txBody>
                  <a:tcPr marL="4763" marR="4763" marT="4763" marB="0" anchor="ctr">
                    <a:solidFill>
                      <a:schemeClr val="bg2"/>
                    </a:solidFill>
                  </a:tcPr>
                </a:tc>
                <a:extLst>
                  <a:ext uri="{0D108BD9-81ED-4DB2-BD59-A6C34878D82A}">
                    <a16:rowId xmlns:a16="http://schemas.microsoft.com/office/drawing/2014/main" val="3387528853"/>
                  </a:ext>
                </a:extLst>
              </a:tr>
              <a:tr h="617661">
                <a:tc>
                  <a:txBody>
                    <a:bodyPr/>
                    <a:lstStyle/>
                    <a:p>
                      <a:pPr algn="ctr"/>
                      <a:r>
                        <a:rPr lang="en-ZA" sz="1400" dirty="0"/>
                        <a:t>Incubators supported </a:t>
                      </a:r>
                    </a:p>
                  </a:txBody>
                  <a:tcPr marL="68580" marR="68580" marT="34290" marB="3429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96</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104</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110</a:t>
                      </a:r>
                    </a:p>
                  </a:txBody>
                  <a:tcPr marL="4763" marR="4763" marT="4763" marB="0" anchor="ctr">
                    <a:solidFill>
                      <a:schemeClr val="bg1"/>
                    </a:solidFill>
                  </a:tcPr>
                </a:tc>
                <a:tc>
                  <a:txBody>
                    <a:bodyPr/>
                    <a:lstStyle/>
                    <a:p>
                      <a:pPr algn="ctr" rtl="0" fontAlgn="ctr"/>
                      <a:r>
                        <a:rPr lang="en-ZA" sz="1400" b="0" i="0" u="none" strike="noStrike" dirty="0">
                          <a:solidFill>
                            <a:srgbClr val="000000"/>
                          </a:solidFill>
                          <a:effectLst/>
                          <a:latin typeface="Calibri" panose="020F0502020204030204" pitchFamily="34" charset="0"/>
                        </a:rPr>
                        <a:t>110</a:t>
                      </a:r>
                    </a:p>
                  </a:txBody>
                  <a:tcPr marL="4763" marR="4763" marT="4763" marB="0" anchor="ctr">
                    <a:solidFill>
                      <a:schemeClr val="bg2"/>
                    </a:solidFill>
                  </a:tcPr>
                </a:tc>
                <a:extLst>
                  <a:ext uri="{0D108BD9-81ED-4DB2-BD59-A6C34878D82A}">
                    <a16:rowId xmlns:a16="http://schemas.microsoft.com/office/drawing/2014/main" val="755966910"/>
                  </a:ext>
                </a:extLst>
              </a:tr>
            </a:tbl>
          </a:graphicData>
        </a:graphic>
      </p:graphicFrame>
      <p:sp>
        <p:nvSpPr>
          <p:cNvPr id="6" name="Rectangle 5">
            <a:extLst>
              <a:ext uri="{FF2B5EF4-FFF2-40B4-BE49-F238E27FC236}">
                <a16:creationId xmlns:a16="http://schemas.microsoft.com/office/drawing/2014/main" id="{C7C5BFB7-F982-0BA9-6EC1-12D7FBF78856}"/>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Seda Performance Success </a:t>
            </a:r>
          </a:p>
        </p:txBody>
      </p:sp>
    </p:spTree>
    <p:extLst>
      <p:ext uri="{BB962C8B-B14F-4D97-AF65-F5344CB8AC3E}">
        <p14:creationId xmlns:p14="http://schemas.microsoft.com/office/powerpoint/2010/main" val="22556056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4382" y="2996952"/>
            <a:ext cx="7650956" cy="1015663"/>
          </a:xfrm>
          <a:prstGeom prst="rect">
            <a:avLst/>
          </a:prstGeom>
          <a:solidFill>
            <a:srgbClr val="005C2A"/>
          </a:solidFill>
        </p:spPr>
        <p:txBody>
          <a:bodyPr wrap="square">
            <a:spAutoFit/>
          </a:bodyPr>
          <a:lstStyle/>
          <a:p>
            <a:pPr algn="ctr"/>
            <a:r>
              <a:rPr lang="en-ZA" dirty="0">
                <a:solidFill>
                  <a:schemeClr val="bg1"/>
                </a:solidFill>
              </a:rPr>
              <a:t> </a:t>
            </a:r>
            <a:r>
              <a:rPr lang="en-ZA" sz="3000" b="1" dirty="0">
                <a:solidFill>
                  <a:schemeClr val="bg1"/>
                </a:solidFill>
              </a:rPr>
              <a:t>SEDA CHALLENGES AND PROPOSED SOLUTIONS </a:t>
            </a:r>
          </a:p>
        </p:txBody>
      </p:sp>
      <p:sp>
        <p:nvSpPr>
          <p:cNvPr id="4" name="TextBox 3"/>
          <p:cNvSpPr txBox="1"/>
          <p:nvPr/>
        </p:nvSpPr>
        <p:spPr>
          <a:xfrm>
            <a:off x="7488324" y="5589240"/>
            <a:ext cx="162018" cy="300082"/>
          </a:xfrm>
          <a:prstGeom prst="rect">
            <a:avLst/>
          </a:prstGeom>
          <a:solidFill>
            <a:schemeClr val="bg1"/>
          </a:solidFill>
        </p:spPr>
        <p:txBody>
          <a:bodyPr wrap="square" rtlCol="0">
            <a:spAutoFit/>
          </a:bodyPr>
          <a:lstStyle/>
          <a:p>
            <a:endParaRPr lang="en-ZA" sz="1350" dirty="0"/>
          </a:p>
        </p:txBody>
      </p:sp>
    </p:spTree>
    <p:extLst>
      <p:ext uri="{BB962C8B-B14F-4D97-AF65-F5344CB8AC3E}">
        <p14:creationId xmlns:p14="http://schemas.microsoft.com/office/powerpoint/2010/main" val="25645201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7131522-7F5B-0C38-1DBD-CEA2A7EE264D}"/>
              </a:ext>
            </a:extLst>
          </p:cNvPr>
          <p:cNvGraphicFramePr>
            <a:graphicFrameLocks noGrp="1"/>
          </p:cNvGraphicFramePr>
          <p:nvPr>
            <p:extLst>
              <p:ext uri="{D42A27DB-BD31-4B8C-83A1-F6EECF244321}">
                <p14:modId xmlns:p14="http://schemas.microsoft.com/office/powerpoint/2010/main" val="3450192597"/>
              </p:ext>
            </p:extLst>
          </p:nvPr>
        </p:nvGraphicFramePr>
        <p:xfrm>
          <a:off x="192882" y="908721"/>
          <a:ext cx="8801101" cy="5016666"/>
        </p:xfrm>
        <a:graphic>
          <a:graphicData uri="http://schemas.openxmlformats.org/drawingml/2006/table">
            <a:tbl>
              <a:tblPr firstRow="1" bandRow="1">
                <a:tableStyleId>{F5AB1C69-6EDB-4FF4-983F-18BD219EF322}</a:tableStyleId>
              </a:tblPr>
              <a:tblGrid>
                <a:gridCol w="1541273">
                  <a:extLst>
                    <a:ext uri="{9D8B030D-6E8A-4147-A177-3AD203B41FA5}">
                      <a16:colId xmlns:a16="http://schemas.microsoft.com/office/drawing/2014/main" val="2553850378"/>
                    </a:ext>
                  </a:extLst>
                </a:gridCol>
                <a:gridCol w="4775066">
                  <a:extLst>
                    <a:ext uri="{9D8B030D-6E8A-4147-A177-3AD203B41FA5}">
                      <a16:colId xmlns:a16="http://schemas.microsoft.com/office/drawing/2014/main" val="582710751"/>
                    </a:ext>
                  </a:extLst>
                </a:gridCol>
                <a:gridCol w="2484762">
                  <a:extLst>
                    <a:ext uri="{9D8B030D-6E8A-4147-A177-3AD203B41FA5}">
                      <a16:colId xmlns:a16="http://schemas.microsoft.com/office/drawing/2014/main" val="1760712216"/>
                    </a:ext>
                  </a:extLst>
                </a:gridCol>
              </a:tblGrid>
              <a:tr h="469588">
                <a:tc>
                  <a:txBody>
                    <a:bodyPr/>
                    <a:lstStyle/>
                    <a:p>
                      <a:pPr algn="ctr"/>
                      <a:r>
                        <a:rPr lang="en-ZA" sz="1400" dirty="0"/>
                        <a:t>Category </a:t>
                      </a:r>
                    </a:p>
                  </a:txBody>
                  <a:tcPr marL="68580" marR="68580" marT="34290" marB="34290" anchor="ctr"/>
                </a:tc>
                <a:tc>
                  <a:txBody>
                    <a:bodyPr/>
                    <a:lstStyle/>
                    <a:p>
                      <a:pPr algn="ctr"/>
                      <a:r>
                        <a:rPr lang="en-ZA" sz="1400" dirty="0"/>
                        <a:t>Challenges </a:t>
                      </a:r>
                    </a:p>
                  </a:txBody>
                  <a:tcPr marL="68580" marR="68580" marT="34290" marB="34290" anchor="ctr"/>
                </a:tc>
                <a:tc>
                  <a:txBody>
                    <a:bodyPr/>
                    <a:lstStyle/>
                    <a:p>
                      <a:pPr algn="ctr"/>
                      <a:r>
                        <a:rPr lang="en-ZA" sz="1400" dirty="0"/>
                        <a:t>Solutions </a:t>
                      </a:r>
                    </a:p>
                  </a:txBody>
                  <a:tcPr marL="68580" marR="68580" marT="34290" marB="34290" anchor="ctr"/>
                </a:tc>
                <a:extLst>
                  <a:ext uri="{0D108BD9-81ED-4DB2-BD59-A6C34878D82A}">
                    <a16:rowId xmlns:a16="http://schemas.microsoft.com/office/drawing/2014/main" val="2087724669"/>
                  </a:ext>
                </a:extLst>
              </a:tr>
              <a:tr h="825356">
                <a:tc rowSpan="2">
                  <a:txBody>
                    <a:bodyPr/>
                    <a:lstStyle/>
                    <a:p>
                      <a:pPr algn="ctr"/>
                      <a:r>
                        <a:rPr lang="en-ZA" sz="1400" b="1" dirty="0"/>
                        <a:t>Businesses formalisation  </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ZA" sz="1100" kern="1200" dirty="0">
                          <a:solidFill>
                            <a:schemeClr val="dk1"/>
                          </a:solidFill>
                        </a:rPr>
                        <a:t>Most of the targeted informal businesses are not ready for formalisation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ZA" sz="1100" kern="1200" dirty="0">
                          <a:solidFill>
                            <a:schemeClr val="dk1"/>
                          </a:solidFill>
                        </a:rPr>
                        <a:t>Do not have the required document which is causing delays in finalising their funding applications.</a:t>
                      </a:r>
                      <a:endParaRPr lang="en-ZA" sz="1100" kern="1200" dirty="0">
                        <a:solidFill>
                          <a:schemeClr val="dk1"/>
                        </a:solidFill>
                        <a:latin typeface="Trebuchet MS" panose="020B0603020202020204" pitchFamily="34" charset="0"/>
                        <a:ea typeface="Times New Roman" panose="02020603050405020304" pitchFamily="18" charset="0"/>
                        <a:cs typeface="+mn-cs"/>
                      </a:endParaRPr>
                    </a:p>
                  </a:txBody>
                  <a:tcPr marL="51435" marR="51435" marT="0" marB="0"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ZA" sz="1100" kern="1200" dirty="0">
                        <a:solidFill>
                          <a:schemeClr val="dk1"/>
                        </a:solidFill>
                        <a:latin typeface="Trebuchet MS" panose="020B0603020202020204" pitchFamily="34" charset="0"/>
                        <a:ea typeface="Times New Roman" panose="02020603050405020304" pitchFamily="18" charset="0"/>
                        <a:cs typeface="+mn-cs"/>
                      </a:endParaRPr>
                    </a:p>
                  </a:txBody>
                  <a:tcPr marL="51435" marR="51435" marT="0" marB="0" anchor="ctr"/>
                </a:tc>
                <a:extLst>
                  <a:ext uri="{0D108BD9-81ED-4DB2-BD59-A6C34878D82A}">
                    <a16:rowId xmlns:a16="http://schemas.microsoft.com/office/drawing/2014/main" val="3129175372"/>
                  </a:ext>
                </a:extLst>
              </a:tr>
              <a:tr h="1453165">
                <a:tc vMerge="1">
                  <a:txBody>
                    <a:bodyPr/>
                    <a:lstStyle/>
                    <a:p>
                      <a:pPr algn="ctr"/>
                      <a:endParaRPr lang="en-ZA" b="1" dirty="0"/>
                    </a:p>
                  </a:txBody>
                  <a:tcPr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ZA" sz="1100" kern="1200" dirty="0">
                          <a:solidFill>
                            <a:schemeClr val="dk1"/>
                          </a:solidFill>
                        </a:rPr>
                        <a:t>Lack of awareness that registering an informal businesses as (Pty) Ltd, comes with additional burden since businesses are required to submit tax returns at the end of the year, which requires compilation of financial statements.</a:t>
                      </a:r>
                      <a:endParaRPr lang="en-ZA" sz="1100" kern="1200" dirty="0">
                        <a:solidFill>
                          <a:schemeClr val="dk1"/>
                        </a:solidFill>
                        <a:latin typeface="Trebuchet MS" panose="020B0603020202020204" pitchFamily="34" charset="0"/>
                        <a:ea typeface="Times New Roman" panose="02020603050405020304" pitchFamily="18" charset="0"/>
                        <a:cs typeface="+mn-cs"/>
                      </a:endParaRPr>
                    </a:p>
                  </a:txBody>
                  <a:tcPr marL="51435" marR="51435" marT="0" marB="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ZA" sz="1100" kern="1200" dirty="0">
                          <a:solidFill>
                            <a:schemeClr val="dk1"/>
                          </a:solidFill>
                        </a:rPr>
                        <a:t>Proper advice should be given to business owners in order to understand cost implications and compliance requirements that comes with being a formal business. </a:t>
                      </a:r>
                      <a:endParaRPr lang="en-ZA" sz="1100" kern="1200" dirty="0">
                        <a:solidFill>
                          <a:schemeClr val="dk1"/>
                        </a:solidFill>
                        <a:latin typeface="Trebuchet MS" panose="020B0603020202020204" pitchFamily="34" charset="0"/>
                        <a:ea typeface="Times New Roman" panose="02020603050405020304" pitchFamily="18" charset="0"/>
                        <a:cs typeface="+mn-cs"/>
                      </a:endParaRPr>
                    </a:p>
                  </a:txBody>
                  <a:tcPr marL="51435" marR="51435" marT="0" marB="0" anchor="ctr"/>
                </a:tc>
                <a:extLst>
                  <a:ext uri="{0D108BD9-81ED-4DB2-BD59-A6C34878D82A}">
                    <a16:rowId xmlns:a16="http://schemas.microsoft.com/office/drawing/2014/main" val="1532035437"/>
                  </a:ext>
                </a:extLst>
              </a:tr>
              <a:tr h="1110681">
                <a:tc>
                  <a:txBody>
                    <a:bodyPr/>
                    <a:lstStyle/>
                    <a:p>
                      <a:pPr algn="ctr"/>
                      <a:r>
                        <a:rPr lang="en-ZA" sz="1400" b="1" dirty="0"/>
                        <a:t>Cost of compliance </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ZA" sz="1100" kern="1200" dirty="0">
                          <a:solidFill>
                            <a:schemeClr val="dk1"/>
                          </a:solidFill>
                        </a:rPr>
                        <a:t>The cost of compliance is too high, as there are many documents that needs to be prepared before funding is granted.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cost of obtaining business/operating permits from the municipalities was exorbitant and not within the affordability of the applicants.  </a:t>
                      </a:r>
                      <a:endParaRPr lang="en-US" sz="1100" kern="1200" dirty="0">
                        <a:solidFill>
                          <a:schemeClr val="dk1"/>
                        </a:solidFill>
                        <a:latin typeface="Trebuchet MS" panose="020B0603020202020204" pitchFamily="34" charset="0"/>
                        <a:ea typeface="Times New Roman" panose="02020603050405020304" pitchFamily="18" charset="0"/>
                        <a:cs typeface="+mn-cs"/>
                      </a:endParaRPr>
                    </a:p>
                  </a:txBody>
                  <a:tcPr marL="51435" marR="51435" marT="0" marB="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ZA" sz="1100" kern="1200" dirty="0">
                          <a:solidFill>
                            <a:schemeClr val="dk1"/>
                          </a:solidFill>
                        </a:rPr>
                        <a:t>Seda has changed its processes to provide free business registrations to all TREP clients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ZA" sz="1100" kern="1200" dirty="0">
                        <a:solidFill>
                          <a:schemeClr val="dk1"/>
                        </a:solidFill>
                        <a:latin typeface="Trebuchet MS" panose="020B0603020202020204" pitchFamily="34" charset="0"/>
                        <a:ea typeface="Times New Roman" panose="02020603050405020304" pitchFamily="18" charset="0"/>
                        <a:cs typeface="+mn-cs"/>
                      </a:endParaRPr>
                    </a:p>
                  </a:txBody>
                  <a:tcPr marL="51435" marR="51435" marT="0" marB="0" anchor="ctr"/>
                </a:tc>
                <a:extLst>
                  <a:ext uri="{0D108BD9-81ED-4DB2-BD59-A6C34878D82A}">
                    <a16:rowId xmlns:a16="http://schemas.microsoft.com/office/drawing/2014/main" val="4230676475"/>
                  </a:ext>
                </a:extLst>
              </a:tr>
              <a:tr h="540030">
                <a:tc rowSpan="2">
                  <a:txBody>
                    <a:bodyPr/>
                    <a:lstStyle/>
                    <a:p>
                      <a:pPr algn="ctr"/>
                      <a:r>
                        <a:rPr lang="en-ZA" sz="1400" b="1" dirty="0"/>
                        <a:t>Municipal bylaws </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Delays in acquiring permits due to municipal by-laws and zoning requirements.</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nchor="ctr"/>
                </a:tc>
                <a:tc rowSpan="2">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 DSBD is addressing this through the red-tape reduction project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ZA" sz="1100" kern="1200" dirty="0">
                        <a:solidFill>
                          <a:schemeClr val="dk1"/>
                        </a:solidFill>
                        <a:latin typeface="Trebuchet MS" panose="020B0603020202020204" pitchFamily="34" charset="0"/>
                        <a:cs typeface="+mn-cs"/>
                      </a:endParaRPr>
                    </a:p>
                  </a:txBody>
                  <a:tcPr marL="51435" marR="51435" marT="0" marB="0" anchor="ctr"/>
                </a:tc>
                <a:extLst>
                  <a:ext uri="{0D108BD9-81ED-4DB2-BD59-A6C34878D82A}">
                    <a16:rowId xmlns:a16="http://schemas.microsoft.com/office/drawing/2014/main" val="3584309229"/>
                  </a:ext>
                </a:extLst>
              </a:tr>
              <a:tr h="617846">
                <a:tc vMerge="1">
                  <a:txBody>
                    <a:bodyPr/>
                    <a:lstStyle/>
                    <a:p>
                      <a:pPr algn="ctr"/>
                      <a:endParaRPr lang="en-ZA" b="1" dirty="0"/>
                    </a:p>
                  </a:txBody>
                  <a:tcPr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Its difficult for Seda to verify the validity of permits because municipal requirements are not the same across the country</a:t>
                      </a:r>
                      <a:r>
                        <a:rPr lang="en-ZA" sz="1100" kern="1200" dirty="0">
                          <a:solidFill>
                            <a:schemeClr val="dk1"/>
                          </a:solidFill>
                        </a:rPr>
                        <a:t>.</a:t>
                      </a:r>
                      <a:endParaRPr lang="en-US" sz="1100" kern="1200" dirty="0">
                        <a:solidFill>
                          <a:schemeClr val="dk1"/>
                        </a:solidFill>
                        <a:latin typeface="Trebuchet MS" panose="020B0603020202020204" pitchFamily="34" charset="0"/>
                        <a:ea typeface="Times New Roman" panose="02020603050405020304" pitchFamily="18" charset="0"/>
                        <a:cs typeface="+mn-cs"/>
                      </a:endParaRPr>
                    </a:p>
                  </a:txBody>
                  <a:tcPr marL="68580" marR="68580" marT="34290" marB="34290" anchor="ctr"/>
                </a:tc>
                <a:tc vMerge="1">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dirty="0">
                          <a:solidFill>
                            <a:schemeClr val="dk1"/>
                          </a:solidFill>
                          <a:latin typeface="Trebuchet MS" panose="020B0603020202020204" pitchFamily="34" charset="0"/>
                          <a:ea typeface="Calibri" panose="020F0502020204030204" pitchFamily="34" charset="0"/>
                          <a:cs typeface="+mn-cs"/>
                        </a:rPr>
                        <a:t> DSBD is addressing this through the red-tape reduction project</a:t>
                      </a:r>
                    </a:p>
                    <a:p>
                      <a:pPr marL="0" marR="0" lvl="0" indent="0" algn="ctr" defTabSz="914400" rtl="0" eaLnBrk="1" fontAlgn="auto" latinLnBrk="0" hangingPunct="1">
                        <a:lnSpc>
                          <a:spcPct val="107000"/>
                        </a:lnSpc>
                        <a:spcBef>
                          <a:spcPts val="0"/>
                        </a:spcBef>
                        <a:spcAft>
                          <a:spcPts val="0"/>
                        </a:spcAft>
                        <a:buClrTx/>
                        <a:buSzTx/>
                        <a:buFontTx/>
                        <a:buNone/>
                        <a:tabLst/>
                        <a:defRPr/>
                      </a:pPr>
                      <a:endParaRPr lang="en-ZA" sz="1400" kern="1200" dirty="0">
                        <a:solidFill>
                          <a:schemeClr val="dk1"/>
                        </a:solidFill>
                        <a:latin typeface="Trebuchet MS" panose="020B0603020202020204" pitchFamily="34" charset="0"/>
                        <a:cs typeface="+mn-cs"/>
                      </a:endParaRPr>
                    </a:p>
                  </a:txBody>
                  <a:tcPr marL="68580" marR="68580" marT="0" marB="0" anchor="ctr"/>
                </a:tc>
                <a:extLst>
                  <a:ext uri="{0D108BD9-81ED-4DB2-BD59-A6C34878D82A}">
                    <a16:rowId xmlns:a16="http://schemas.microsoft.com/office/drawing/2014/main" val="2067898615"/>
                  </a:ext>
                </a:extLst>
              </a:tr>
            </a:tbl>
          </a:graphicData>
        </a:graphic>
      </p:graphicFrame>
      <p:sp>
        <p:nvSpPr>
          <p:cNvPr id="6" name="Rectangle 5">
            <a:extLst>
              <a:ext uri="{FF2B5EF4-FFF2-40B4-BE49-F238E27FC236}">
                <a16:creationId xmlns:a16="http://schemas.microsoft.com/office/drawing/2014/main" id="{63FEB47C-6BA8-A22C-FAC6-015FFF21A90A}"/>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Challenges and proposed Solutions </a:t>
            </a:r>
          </a:p>
        </p:txBody>
      </p:sp>
    </p:spTree>
    <p:extLst>
      <p:ext uri="{BB962C8B-B14F-4D97-AF65-F5344CB8AC3E}">
        <p14:creationId xmlns:p14="http://schemas.microsoft.com/office/powerpoint/2010/main" val="41514503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7131522-7F5B-0C38-1DBD-CEA2A7EE264D}"/>
              </a:ext>
            </a:extLst>
          </p:cNvPr>
          <p:cNvGraphicFramePr>
            <a:graphicFrameLocks noGrp="1"/>
          </p:cNvGraphicFramePr>
          <p:nvPr>
            <p:extLst>
              <p:ext uri="{D42A27DB-BD31-4B8C-83A1-F6EECF244321}">
                <p14:modId xmlns:p14="http://schemas.microsoft.com/office/powerpoint/2010/main" val="427378709"/>
              </p:ext>
            </p:extLst>
          </p:nvPr>
        </p:nvGraphicFramePr>
        <p:xfrm>
          <a:off x="192882" y="1052736"/>
          <a:ext cx="8729662" cy="4536504"/>
        </p:xfrm>
        <a:graphic>
          <a:graphicData uri="http://schemas.openxmlformats.org/drawingml/2006/table">
            <a:tbl>
              <a:tblPr firstRow="1" bandRow="1">
                <a:tableStyleId>{F5AB1C69-6EDB-4FF4-983F-18BD219EF322}</a:tableStyleId>
              </a:tblPr>
              <a:tblGrid>
                <a:gridCol w="1659969">
                  <a:extLst>
                    <a:ext uri="{9D8B030D-6E8A-4147-A177-3AD203B41FA5}">
                      <a16:colId xmlns:a16="http://schemas.microsoft.com/office/drawing/2014/main" val="2553850378"/>
                    </a:ext>
                  </a:extLst>
                </a:gridCol>
                <a:gridCol w="4190762">
                  <a:extLst>
                    <a:ext uri="{9D8B030D-6E8A-4147-A177-3AD203B41FA5}">
                      <a16:colId xmlns:a16="http://schemas.microsoft.com/office/drawing/2014/main" val="582710751"/>
                    </a:ext>
                  </a:extLst>
                </a:gridCol>
                <a:gridCol w="2878931">
                  <a:extLst>
                    <a:ext uri="{9D8B030D-6E8A-4147-A177-3AD203B41FA5}">
                      <a16:colId xmlns:a16="http://schemas.microsoft.com/office/drawing/2014/main" val="1760712216"/>
                    </a:ext>
                  </a:extLst>
                </a:gridCol>
              </a:tblGrid>
              <a:tr h="615419">
                <a:tc>
                  <a:txBody>
                    <a:bodyPr/>
                    <a:lstStyle/>
                    <a:p>
                      <a:pPr algn="ctr"/>
                      <a:r>
                        <a:rPr lang="en-ZA" sz="1400" dirty="0"/>
                        <a:t>Category </a:t>
                      </a:r>
                    </a:p>
                  </a:txBody>
                  <a:tcPr marL="68580" marR="68580" marT="34290" marB="34290" anchor="ctr"/>
                </a:tc>
                <a:tc>
                  <a:txBody>
                    <a:bodyPr/>
                    <a:lstStyle/>
                    <a:p>
                      <a:pPr algn="ctr"/>
                      <a:r>
                        <a:rPr lang="en-ZA" sz="1400" dirty="0"/>
                        <a:t>Challenges </a:t>
                      </a:r>
                    </a:p>
                  </a:txBody>
                  <a:tcPr marL="68580" marR="68580" marT="34290" marB="34290" anchor="ctr"/>
                </a:tc>
                <a:tc>
                  <a:txBody>
                    <a:bodyPr/>
                    <a:lstStyle/>
                    <a:p>
                      <a:pPr algn="ctr"/>
                      <a:r>
                        <a:rPr lang="en-ZA" sz="1400" dirty="0"/>
                        <a:t>Solutions </a:t>
                      </a:r>
                    </a:p>
                  </a:txBody>
                  <a:tcPr marL="68580" marR="68580" marT="34290" marB="34290" anchor="ctr"/>
                </a:tc>
                <a:extLst>
                  <a:ext uri="{0D108BD9-81ED-4DB2-BD59-A6C34878D82A}">
                    <a16:rowId xmlns:a16="http://schemas.microsoft.com/office/drawing/2014/main" val="2087724669"/>
                  </a:ext>
                </a:extLst>
              </a:tr>
              <a:tr h="1775369">
                <a:tc>
                  <a:txBody>
                    <a:bodyPr/>
                    <a:lstStyle/>
                    <a:p>
                      <a:pPr algn="ctr"/>
                      <a:r>
                        <a:rPr lang="en-ZA" sz="1400" b="1" dirty="0"/>
                        <a:t>Funding applications submissions </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Lack of integration between the e-Services portal and existing </a:t>
                      </a:r>
                      <a:r>
                        <a:rPr lang="en-US" sz="1100" kern="1200" dirty="0" err="1">
                          <a:solidFill>
                            <a:schemeClr val="dk1"/>
                          </a:solidFill>
                        </a:rPr>
                        <a:t>Sefa</a:t>
                      </a:r>
                      <a:r>
                        <a:rPr lang="en-US" sz="1100" kern="1200" dirty="0">
                          <a:solidFill>
                            <a:schemeClr val="dk1"/>
                          </a:solidFill>
                        </a:rPr>
                        <a:t> and Seda systems and processes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e-Services portal was difficult to utilize due to poor connectivity in certain areas and infrastructure constraints on the hosting platform</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email system was put in place as an alternative, to avoid </a:t>
                      </a:r>
                      <a:r>
                        <a:rPr lang="en-US" sz="1100" kern="1200" dirty="0" err="1">
                          <a:solidFill>
                            <a:schemeClr val="dk1"/>
                          </a:solidFill>
                        </a:rPr>
                        <a:t>utilising</a:t>
                      </a:r>
                      <a:r>
                        <a:rPr lang="en-US" sz="1100" kern="1200" dirty="0">
                          <a:solidFill>
                            <a:schemeClr val="dk1"/>
                          </a:solidFill>
                        </a:rPr>
                        <a:t> e-Services portal.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Seda and Sefa are currently using a portal for the Youth Challenge Fund to avoid a similar problem.  </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nchor="ctr"/>
                </a:tc>
                <a:extLst>
                  <a:ext uri="{0D108BD9-81ED-4DB2-BD59-A6C34878D82A}">
                    <a16:rowId xmlns:a16="http://schemas.microsoft.com/office/drawing/2014/main" val="3129175372"/>
                  </a:ext>
                </a:extLst>
              </a:tr>
              <a:tr h="9392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400" b="1" dirty="0"/>
                        <a:t>Application feedback </a:t>
                      </a:r>
                    </a:p>
                    <a:p>
                      <a:pPr algn="ctr"/>
                      <a:endParaRPr lang="en-ZA" sz="1400" b="1" dirty="0"/>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Lack of feedback and delays which created a negative perceptions about entities and the schemes</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Seda and </a:t>
                      </a:r>
                      <a:r>
                        <a:rPr lang="en-US" sz="1100" kern="1200" dirty="0" err="1">
                          <a:solidFill>
                            <a:schemeClr val="dk1"/>
                          </a:solidFill>
                        </a:rPr>
                        <a:t>Sefa</a:t>
                      </a:r>
                      <a:r>
                        <a:rPr lang="en-US" sz="1100" kern="1200" dirty="0">
                          <a:solidFill>
                            <a:schemeClr val="dk1"/>
                          </a:solidFill>
                        </a:rPr>
                        <a:t> have assigned relevant Executives to manage the collaboration between the 2 entities.</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nchor="ctr"/>
                </a:tc>
                <a:extLst>
                  <a:ext uri="{0D108BD9-81ED-4DB2-BD59-A6C34878D82A}">
                    <a16:rowId xmlns:a16="http://schemas.microsoft.com/office/drawing/2014/main" val="1532035437"/>
                  </a:ext>
                </a:extLst>
              </a:tr>
              <a:tr h="1206434">
                <a:tc>
                  <a:txBody>
                    <a:bodyPr/>
                    <a:lstStyle/>
                    <a:p>
                      <a:pPr algn="ctr"/>
                      <a:r>
                        <a:rPr lang="en-ZA" sz="1400" b="1" dirty="0"/>
                        <a:t>Funding access for applicants</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Some towns do not have Nedbank and Standard Bank branches, which posed challenges for collecting bank cards for the Spaza shop </a:t>
                      </a:r>
                      <a:r>
                        <a:rPr lang="en-US" sz="1100" kern="1200" dirty="0" err="1">
                          <a:solidFill>
                            <a:schemeClr val="dk1"/>
                          </a:solidFill>
                        </a:rPr>
                        <a:t>programme</a:t>
                      </a:r>
                      <a:r>
                        <a:rPr lang="en-US" sz="1100" kern="1200" dirty="0">
                          <a:solidFill>
                            <a:schemeClr val="dk1"/>
                          </a:solidFill>
                        </a:rPr>
                        <a:t>.  There are beneficiaries that are still waiting for their cards</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Explore different approach to enable  applicants to access the cards.  </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nchor="ctr"/>
                </a:tc>
                <a:extLst>
                  <a:ext uri="{0D108BD9-81ED-4DB2-BD59-A6C34878D82A}">
                    <a16:rowId xmlns:a16="http://schemas.microsoft.com/office/drawing/2014/main" val="4230676475"/>
                  </a:ext>
                </a:extLst>
              </a:tr>
            </a:tbl>
          </a:graphicData>
        </a:graphic>
      </p:graphicFrame>
      <p:sp>
        <p:nvSpPr>
          <p:cNvPr id="6" name="Rectangle 5">
            <a:extLst>
              <a:ext uri="{FF2B5EF4-FFF2-40B4-BE49-F238E27FC236}">
                <a16:creationId xmlns:a16="http://schemas.microsoft.com/office/drawing/2014/main" id="{BC49CB29-A725-FFC8-DE56-390778F8526E}"/>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Challenges and proposed Solutions </a:t>
            </a:r>
          </a:p>
        </p:txBody>
      </p:sp>
    </p:spTree>
    <p:extLst>
      <p:ext uri="{BB962C8B-B14F-4D97-AF65-F5344CB8AC3E}">
        <p14:creationId xmlns:p14="http://schemas.microsoft.com/office/powerpoint/2010/main" val="42255145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7131522-7F5B-0C38-1DBD-CEA2A7EE264D}"/>
              </a:ext>
            </a:extLst>
          </p:cNvPr>
          <p:cNvGraphicFramePr>
            <a:graphicFrameLocks noGrp="1"/>
          </p:cNvGraphicFramePr>
          <p:nvPr>
            <p:extLst>
              <p:ext uri="{D42A27DB-BD31-4B8C-83A1-F6EECF244321}">
                <p14:modId xmlns:p14="http://schemas.microsoft.com/office/powerpoint/2010/main" val="2856247243"/>
              </p:ext>
            </p:extLst>
          </p:nvPr>
        </p:nvGraphicFramePr>
        <p:xfrm>
          <a:off x="192881" y="1052737"/>
          <a:ext cx="8801100" cy="4911823"/>
        </p:xfrm>
        <a:graphic>
          <a:graphicData uri="http://schemas.openxmlformats.org/drawingml/2006/table">
            <a:tbl>
              <a:tblPr firstRow="1" bandRow="1">
                <a:tableStyleId>{F5AB1C69-6EDB-4FF4-983F-18BD219EF322}</a:tableStyleId>
              </a:tblPr>
              <a:tblGrid>
                <a:gridCol w="1673553">
                  <a:extLst>
                    <a:ext uri="{9D8B030D-6E8A-4147-A177-3AD203B41FA5}">
                      <a16:colId xmlns:a16="http://schemas.microsoft.com/office/drawing/2014/main" val="2553850378"/>
                    </a:ext>
                  </a:extLst>
                </a:gridCol>
                <a:gridCol w="4041447">
                  <a:extLst>
                    <a:ext uri="{9D8B030D-6E8A-4147-A177-3AD203B41FA5}">
                      <a16:colId xmlns:a16="http://schemas.microsoft.com/office/drawing/2014/main" val="582710751"/>
                    </a:ext>
                  </a:extLst>
                </a:gridCol>
                <a:gridCol w="3086100">
                  <a:extLst>
                    <a:ext uri="{9D8B030D-6E8A-4147-A177-3AD203B41FA5}">
                      <a16:colId xmlns:a16="http://schemas.microsoft.com/office/drawing/2014/main" val="1760712216"/>
                    </a:ext>
                  </a:extLst>
                </a:gridCol>
              </a:tblGrid>
              <a:tr h="481075">
                <a:tc>
                  <a:txBody>
                    <a:bodyPr/>
                    <a:lstStyle/>
                    <a:p>
                      <a:pPr algn="ctr"/>
                      <a:r>
                        <a:rPr lang="en-ZA" sz="1400" dirty="0"/>
                        <a:t>Category </a:t>
                      </a:r>
                    </a:p>
                  </a:txBody>
                  <a:tcPr marL="68580" marR="68580" marT="34290" marB="34290" anchor="ctr"/>
                </a:tc>
                <a:tc>
                  <a:txBody>
                    <a:bodyPr/>
                    <a:lstStyle/>
                    <a:p>
                      <a:pPr algn="ctr"/>
                      <a:r>
                        <a:rPr lang="en-ZA" sz="1400" dirty="0"/>
                        <a:t>Challenges </a:t>
                      </a:r>
                    </a:p>
                  </a:txBody>
                  <a:tcPr marL="68580" marR="68580" marT="34290" marB="34290" anchor="ctr"/>
                </a:tc>
                <a:tc>
                  <a:txBody>
                    <a:bodyPr/>
                    <a:lstStyle/>
                    <a:p>
                      <a:pPr algn="ctr"/>
                      <a:r>
                        <a:rPr lang="en-ZA" sz="1400" dirty="0"/>
                        <a:t>Solutions </a:t>
                      </a:r>
                    </a:p>
                  </a:txBody>
                  <a:tcPr marL="68580" marR="68580" marT="34290" marB="34290" anchor="ctr"/>
                </a:tc>
                <a:extLst>
                  <a:ext uri="{0D108BD9-81ED-4DB2-BD59-A6C34878D82A}">
                    <a16:rowId xmlns:a16="http://schemas.microsoft.com/office/drawing/2014/main" val="2087724669"/>
                  </a:ext>
                </a:extLst>
              </a:tr>
              <a:tr h="1372412">
                <a:tc>
                  <a:txBody>
                    <a:bodyPr/>
                    <a:lstStyle/>
                    <a:p>
                      <a:pPr algn="ctr"/>
                      <a:r>
                        <a:rPr lang="en-ZA" sz="1400" b="1" dirty="0"/>
                        <a:t>Limited Capacity at Seda Branches</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organisation has limited number of Business Advisors to service a high number of TREP clients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pending merger has restricted additional appointments of Business Advisors this results in few employee's service big numbers.</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organisation should employ temps and Interns to augment branch capacity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Increase the utilization of intermediaries/ Service Providers to compensate for limited capacity </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tc>
                <a:extLst>
                  <a:ext uri="{0D108BD9-81ED-4DB2-BD59-A6C34878D82A}">
                    <a16:rowId xmlns:a16="http://schemas.microsoft.com/office/drawing/2014/main" val="3129175372"/>
                  </a:ext>
                </a:extLst>
              </a:tr>
              <a:tr h="16859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400" b="1" dirty="0"/>
                        <a:t>Applicants readiness to start and run businesses</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Most of the applicants for TREP are survivalist/ necessity-driven and not opportunity-driven entrepreneurs.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This requires a lot of time to take them through orientation of starting and running a business, compliance requirements and other forms of training before they are assisted with applications.  </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Applicants are taken through business awareness training session and receive  training on Small Business orientation</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tc>
                <a:extLst>
                  <a:ext uri="{0D108BD9-81ED-4DB2-BD59-A6C34878D82A}">
                    <a16:rowId xmlns:a16="http://schemas.microsoft.com/office/drawing/2014/main" val="1532035437"/>
                  </a:ext>
                </a:extLst>
              </a:tr>
              <a:tr h="1372412">
                <a:tc>
                  <a:txBody>
                    <a:bodyPr/>
                    <a:lstStyle/>
                    <a:p>
                      <a:pPr algn="ctr"/>
                      <a:r>
                        <a:rPr lang="en-ZA" sz="1400" b="1" dirty="0"/>
                        <a:t>Low uptake of some programmes</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There are few butcheries that still existing in the townships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after sale automotive support programme was not addressing the needs of the relevant target market</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butcheries support programme has been combined with the Tshisanyama in the 2022/23FY.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The scheme has been amended to address the challenges that were raised.</a:t>
                      </a:r>
                      <a:endParaRPr lang="en-US" sz="1100" kern="1200" dirty="0">
                        <a:solidFill>
                          <a:schemeClr val="dk1"/>
                        </a:solidFill>
                        <a:latin typeface="Trebuchet MS" panose="020B0603020202020204" pitchFamily="34" charset="0"/>
                        <a:ea typeface="Calibri" panose="020F0502020204030204" pitchFamily="34" charset="0"/>
                        <a:cs typeface="+mn-cs"/>
                      </a:endParaRPr>
                    </a:p>
                  </a:txBody>
                  <a:tcPr marL="51435" marR="51435" marT="0" marB="0"/>
                </a:tc>
                <a:extLst>
                  <a:ext uri="{0D108BD9-81ED-4DB2-BD59-A6C34878D82A}">
                    <a16:rowId xmlns:a16="http://schemas.microsoft.com/office/drawing/2014/main" val="4230676475"/>
                  </a:ext>
                </a:extLst>
              </a:tr>
            </a:tbl>
          </a:graphicData>
        </a:graphic>
      </p:graphicFrame>
      <p:sp>
        <p:nvSpPr>
          <p:cNvPr id="6" name="Rectangle 5">
            <a:extLst>
              <a:ext uri="{FF2B5EF4-FFF2-40B4-BE49-F238E27FC236}">
                <a16:creationId xmlns:a16="http://schemas.microsoft.com/office/drawing/2014/main" id="{58B3099A-6CF5-3084-6402-2B40AE61C424}"/>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Challenges and proposed Solutions </a:t>
            </a:r>
          </a:p>
        </p:txBody>
      </p:sp>
    </p:spTree>
    <p:extLst>
      <p:ext uri="{BB962C8B-B14F-4D97-AF65-F5344CB8AC3E}">
        <p14:creationId xmlns:p14="http://schemas.microsoft.com/office/powerpoint/2010/main" val="173704070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7131522-7F5B-0C38-1DBD-CEA2A7EE264D}"/>
              </a:ext>
            </a:extLst>
          </p:cNvPr>
          <p:cNvGraphicFramePr>
            <a:graphicFrameLocks noGrp="1"/>
          </p:cNvGraphicFramePr>
          <p:nvPr>
            <p:extLst>
              <p:ext uri="{D42A27DB-BD31-4B8C-83A1-F6EECF244321}">
                <p14:modId xmlns:p14="http://schemas.microsoft.com/office/powerpoint/2010/main" val="5551507"/>
              </p:ext>
            </p:extLst>
          </p:nvPr>
        </p:nvGraphicFramePr>
        <p:xfrm>
          <a:off x="72294" y="836712"/>
          <a:ext cx="8971692" cy="4807633"/>
        </p:xfrm>
        <a:graphic>
          <a:graphicData uri="http://schemas.openxmlformats.org/drawingml/2006/table">
            <a:tbl>
              <a:tblPr firstRow="1" bandRow="1">
                <a:tableStyleId>{F5AB1C69-6EDB-4FF4-983F-18BD219EF322}</a:tableStyleId>
              </a:tblPr>
              <a:tblGrid>
                <a:gridCol w="1705991">
                  <a:extLst>
                    <a:ext uri="{9D8B030D-6E8A-4147-A177-3AD203B41FA5}">
                      <a16:colId xmlns:a16="http://schemas.microsoft.com/office/drawing/2014/main" val="2553850378"/>
                    </a:ext>
                  </a:extLst>
                </a:gridCol>
                <a:gridCol w="3981272">
                  <a:extLst>
                    <a:ext uri="{9D8B030D-6E8A-4147-A177-3AD203B41FA5}">
                      <a16:colId xmlns:a16="http://schemas.microsoft.com/office/drawing/2014/main" val="582710751"/>
                    </a:ext>
                  </a:extLst>
                </a:gridCol>
                <a:gridCol w="3284429">
                  <a:extLst>
                    <a:ext uri="{9D8B030D-6E8A-4147-A177-3AD203B41FA5}">
                      <a16:colId xmlns:a16="http://schemas.microsoft.com/office/drawing/2014/main" val="1760712216"/>
                    </a:ext>
                  </a:extLst>
                </a:gridCol>
              </a:tblGrid>
              <a:tr h="355630">
                <a:tc>
                  <a:txBody>
                    <a:bodyPr/>
                    <a:lstStyle/>
                    <a:p>
                      <a:pPr algn="ctr"/>
                      <a:r>
                        <a:rPr lang="en-ZA" sz="1400" dirty="0"/>
                        <a:t>Category </a:t>
                      </a:r>
                    </a:p>
                  </a:txBody>
                  <a:tcPr marL="68580" marR="68580" marT="34290" marB="34290" anchor="ctr"/>
                </a:tc>
                <a:tc>
                  <a:txBody>
                    <a:bodyPr/>
                    <a:lstStyle/>
                    <a:p>
                      <a:pPr algn="ctr"/>
                      <a:r>
                        <a:rPr lang="en-ZA" sz="1400" dirty="0"/>
                        <a:t>Challenges </a:t>
                      </a:r>
                    </a:p>
                  </a:txBody>
                  <a:tcPr marL="68580" marR="68580" marT="34290" marB="34290" anchor="ctr"/>
                </a:tc>
                <a:tc>
                  <a:txBody>
                    <a:bodyPr/>
                    <a:lstStyle/>
                    <a:p>
                      <a:pPr algn="ctr"/>
                      <a:r>
                        <a:rPr lang="en-ZA" sz="1400" dirty="0"/>
                        <a:t>Solutions </a:t>
                      </a:r>
                    </a:p>
                  </a:txBody>
                  <a:tcPr marL="68580" marR="68580" marT="34290" marB="34290" anchor="ctr"/>
                </a:tc>
                <a:extLst>
                  <a:ext uri="{0D108BD9-81ED-4DB2-BD59-A6C34878D82A}">
                    <a16:rowId xmlns:a16="http://schemas.microsoft.com/office/drawing/2014/main" val="2087724669"/>
                  </a:ext>
                </a:extLst>
              </a:tr>
              <a:tr h="12125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400" b="1" dirty="0"/>
                        <a:t>Seda Accessibility </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 Insufficient financial resources</a:t>
                      </a:r>
                      <a:r>
                        <a:rPr lang="en-GB" sz="1100" kern="1200" dirty="0">
                          <a:solidFill>
                            <a:schemeClr val="dk1"/>
                          </a:solidFill>
                        </a:rPr>
                        <a:t> to expand underservices areas more especially in districts where Seda does not have branch or an incubator.</a:t>
                      </a:r>
                      <a:endParaRPr lang="en-US" sz="1100" kern="1200" dirty="0">
                        <a:solidFill>
                          <a:schemeClr val="dk1"/>
                        </a:solidFill>
                        <a:latin typeface="+mn-lt"/>
                        <a:ea typeface="+mn-ea"/>
                        <a:cs typeface="+mn-cs"/>
                      </a:endParaRPr>
                    </a:p>
                  </a:txBody>
                  <a:tcPr marL="51435" marR="51435" marT="0" marB="0"/>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kern="1200" dirty="0">
                          <a:solidFill>
                            <a:schemeClr val="dk1"/>
                          </a:solidFill>
                        </a:rPr>
                        <a:t>Enter into partnership with districts and local municipalities and employ a cost sharing approach to provide business development services in their locality.</a:t>
                      </a:r>
                      <a:endParaRPr lang="en-GB" sz="1100" kern="1200" dirty="0">
                        <a:solidFill>
                          <a:schemeClr val="dk1"/>
                        </a:solidFill>
                        <a:latin typeface="+mn-lt"/>
                        <a:ea typeface="+mn-ea"/>
                        <a:cs typeface="+mn-cs"/>
                      </a:endParaRPr>
                    </a:p>
                  </a:txBody>
                  <a:tcPr marL="51435" marR="51435" marT="0" marB="0"/>
                </a:tc>
                <a:extLst>
                  <a:ext uri="{0D108BD9-81ED-4DB2-BD59-A6C34878D82A}">
                    <a16:rowId xmlns:a16="http://schemas.microsoft.com/office/drawing/2014/main" val="1532035437"/>
                  </a:ext>
                </a:extLst>
              </a:tr>
              <a:tr h="23381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rPr>
                        <a:t>Pending merger </a:t>
                      </a:r>
                      <a:endParaRPr lang="en-ZA" sz="1400" b="1" kern="1200" dirty="0">
                        <a:solidFill>
                          <a:schemeClr val="dk1"/>
                        </a:solidFill>
                        <a:latin typeface="+mn-lt"/>
                        <a:ea typeface="+mn-ea"/>
                        <a:cs typeface="+mn-cs"/>
                      </a:endParaRP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kern="1200" dirty="0">
                          <a:solidFill>
                            <a:schemeClr val="dk1"/>
                          </a:solidFill>
                        </a:rPr>
                        <a:t>A moratorium was enacted on filling vacant positions, only critical positions were filled for twelve (12) months on fixed contract.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kern="1200" dirty="0">
                          <a:solidFill>
                            <a:schemeClr val="dk1"/>
                          </a:solidFill>
                        </a:rPr>
                        <a:t>This has contributed to </a:t>
                      </a:r>
                      <a:r>
                        <a:rPr lang="en-ZA" sz="1100" kern="1200" dirty="0">
                          <a:solidFill>
                            <a:schemeClr val="dk1"/>
                          </a:solidFill>
                        </a:rPr>
                        <a:t>performance challenges where some positions are vacant for longer periods. Employees who are on fixed contract do not stay for the entire duration of the contract; they tend to exit Seda when they find permanent jobs in other organisations.</a:t>
                      </a:r>
                      <a:endParaRPr lang="en-ZA" sz="1100" kern="1200" dirty="0">
                        <a:solidFill>
                          <a:schemeClr val="dk1"/>
                        </a:solidFill>
                        <a:latin typeface="+mn-lt"/>
                        <a:ea typeface="+mn-ea"/>
                        <a:cs typeface="+mn-cs"/>
                      </a:endParaRPr>
                    </a:p>
                  </a:txBody>
                  <a:tcPr marL="51435" marR="51435" marT="0" marB="0"/>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100" kern="1200" dirty="0">
                          <a:solidFill>
                            <a:schemeClr val="dk1"/>
                          </a:solidFill>
                        </a:rPr>
                        <a:t>The duration of appointments of fixed-term contracts was extended to twenty-four (24) months to enable business continuity within the organisation.</a:t>
                      </a:r>
                      <a:endParaRPr lang="en-US" sz="1100" kern="1200" dirty="0">
                        <a:solidFill>
                          <a:schemeClr val="dk1"/>
                        </a:solidFill>
                        <a:latin typeface="+mn-lt"/>
                        <a:ea typeface="+mn-ea"/>
                        <a:cs typeface="+mn-cs"/>
                      </a:endParaRPr>
                    </a:p>
                  </a:txBody>
                  <a:tcPr marL="51435" marR="51435" marT="0" marB="0"/>
                </a:tc>
                <a:extLst>
                  <a:ext uri="{0D108BD9-81ED-4DB2-BD59-A6C34878D82A}">
                    <a16:rowId xmlns:a16="http://schemas.microsoft.com/office/drawing/2014/main" val="1245084335"/>
                  </a:ext>
                </a:extLst>
              </a:tr>
              <a:tr h="901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400" b="1" dirty="0"/>
                        <a:t>Executive management positions </a:t>
                      </a:r>
                    </a:p>
                  </a:txBody>
                  <a:tcPr marL="68580" marR="68580" marT="34290" marB="34290" anchor="ctr"/>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Most people occupying Executive management positions are acting, this limit decision making and making long term commitments on key projects and plans. </a:t>
                      </a:r>
                      <a:endParaRPr lang="en-US" sz="1100" kern="1200" dirty="0">
                        <a:solidFill>
                          <a:schemeClr val="dk1"/>
                        </a:solidFill>
                        <a:latin typeface="+mn-lt"/>
                        <a:ea typeface="+mn-ea"/>
                        <a:cs typeface="+mn-cs"/>
                      </a:endParaRPr>
                    </a:p>
                  </a:txBody>
                  <a:tcPr marL="51435" marR="51435" marT="0" marB="0"/>
                </a:tc>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100" kern="1200" dirty="0">
                          <a:solidFill>
                            <a:schemeClr val="dk1"/>
                          </a:solidFill>
                        </a:rPr>
                        <a:t>Accelerate the recruitment process to fill vacant Executive Managers positions to ensure stability within  the organisation</a:t>
                      </a:r>
                      <a:r>
                        <a:rPr lang="en-ZA" sz="1100" kern="1200" dirty="0">
                          <a:solidFill>
                            <a:schemeClr val="dk1"/>
                          </a:solidFill>
                        </a:rPr>
                        <a:t>.</a:t>
                      </a:r>
                      <a:endParaRPr lang="en-ZA" sz="1100" kern="1200" dirty="0">
                        <a:solidFill>
                          <a:schemeClr val="dk1"/>
                        </a:solidFill>
                        <a:latin typeface="+mn-lt"/>
                        <a:ea typeface="+mn-ea"/>
                        <a:cs typeface="+mn-cs"/>
                      </a:endParaRPr>
                    </a:p>
                  </a:txBody>
                  <a:tcPr marL="51435" marR="51435" marT="0" marB="0"/>
                </a:tc>
                <a:extLst>
                  <a:ext uri="{0D108BD9-81ED-4DB2-BD59-A6C34878D82A}">
                    <a16:rowId xmlns:a16="http://schemas.microsoft.com/office/drawing/2014/main" val="1923725035"/>
                  </a:ext>
                </a:extLst>
              </a:tr>
            </a:tbl>
          </a:graphicData>
        </a:graphic>
      </p:graphicFrame>
      <p:sp>
        <p:nvSpPr>
          <p:cNvPr id="6" name="Rectangle 5">
            <a:extLst>
              <a:ext uri="{FF2B5EF4-FFF2-40B4-BE49-F238E27FC236}">
                <a16:creationId xmlns:a16="http://schemas.microsoft.com/office/drawing/2014/main" id="{57A21220-A09F-70E3-6C93-9FAA48F0A369}"/>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Challenges and proposed Solutions </a:t>
            </a:r>
          </a:p>
        </p:txBody>
      </p:sp>
    </p:spTree>
    <p:extLst>
      <p:ext uri="{BB962C8B-B14F-4D97-AF65-F5344CB8AC3E}">
        <p14:creationId xmlns:p14="http://schemas.microsoft.com/office/powerpoint/2010/main" val="54086201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4382" y="2996953"/>
            <a:ext cx="7650956" cy="1015663"/>
          </a:xfrm>
          <a:prstGeom prst="rect">
            <a:avLst/>
          </a:prstGeom>
          <a:solidFill>
            <a:srgbClr val="005C2A"/>
          </a:solidFill>
        </p:spPr>
        <p:txBody>
          <a:bodyPr wrap="square">
            <a:spAutoFit/>
          </a:bodyPr>
          <a:lstStyle/>
          <a:p>
            <a:pPr algn="ctr"/>
            <a:r>
              <a:rPr lang="en-ZA" sz="3000" b="1" dirty="0">
                <a:solidFill>
                  <a:schemeClr val="bg1"/>
                </a:solidFill>
              </a:rPr>
              <a:t>MEASURES TO ENSURE </a:t>
            </a:r>
          </a:p>
          <a:p>
            <a:pPr algn="ctr"/>
            <a:r>
              <a:rPr lang="en-ZA" sz="3000" b="1" dirty="0">
                <a:solidFill>
                  <a:schemeClr val="bg1"/>
                </a:solidFill>
              </a:rPr>
              <a:t>SUSTAINABILITY OF SMMES</a:t>
            </a:r>
          </a:p>
        </p:txBody>
      </p:sp>
      <p:sp>
        <p:nvSpPr>
          <p:cNvPr id="4" name="TextBox 3"/>
          <p:cNvSpPr txBox="1"/>
          <p:nvPr/>
        </p:nvSpPr>
        <p:spPr>
          <a:xfrm>
            <a:off x="7488324" y="5589240"/>
            <a:ext cx="162018" cy="300082"/>
          </a:xfrm>
          <a:prstGeom prst="rect">
            <a:avLst/>
          </a:prstGeom>
          <a:solidFill>
            <a:schemeClr val="bg1"/>
          </a:solidFill>
        </p:spPr>
        <p:txBody>
          <a:bodyPr wrap="square" rtlCol="0">
            <a:spAutoFit/>
          </a:bodyPr>
          <a:lstStyle/>
          <a:p>
            <a:endParaRPr lang="en-ZA" sz="1350" dirty="0"/>
          </a:p>
        </p:txBody>
      </p:sp>
    </p:spTree>
    <p:extLst>
      <p:ext uri="{BB962C8B-B14F-4D97-AF65-F5344CB8AC3E}">
        <p14:creationId xmlns:p14="http://schemas.microsoft.com/office/powerpoint/2010/main" val="21040169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C6001E1-8EB7-48E8-9B7E-C9F9B54679BF}"/>
              </a:ext>
            </a:extLst>
          </p:cNvPr>
          <p:cNvGraphicFramePr>
            <a:graphicFrameLocks noGrp="1"/>
          </p:cNvGraphicFramePr>
          <p:nvPr>
            <p:extLst>
              <p:ext uri="{D42A27DB-BD31-4B8C-83A1-F6EECF244321}">
                <p14:modId xmlns:p14="http://schemas.microsoft.com/office/powerpoint/2010/main" val="191759046"/>
              </p:ext>
            </p:extLst>
          </p:nvPr>
        </p:nvGraphicFramePr>
        <p:xfrm>
          <a:off x="539552" y="980728"/>
          <a:ext cx="8136903" cy="4824536"/>
        </p:xfrm>
        <a:graphic>
          <a:graphicData uri="http://schemas.openxmlformats.org/drawingml/2006/table">
            <a:tbl>
              <a:tblPr firstRow="1" bandRow="1">
                <a:tableStyleId>{5940675A-B579-460E-94D1-54222C63F5DA}</a:tableStyleId>
              </a:tblPr>
              <a:tblGrid>
                <a:gridCol w="4993074">
                  <a:extLst>
                    <a:ext uri="{9D8B030D-6E8A-4147-A177-3AD203B41FA5}">
                      <a16:colId xmlns:a16="http://schemas.microsoft.com/office/drawing/2014/main" val="3779435499"/>
                    </a:ext>
                  </a:extLst>
                </a:gridCol>
                <a:gridCol w="3143829">
                  <a:extLst>
                    <a:ext uri="{9D8B030D-6E8A-4147-A177-3AD203B41FA5}">
                      <a16:colId xmlns:a16="http://schemas.microsoft.com/office/drawing/2014/main" val="961036564"/>
                    </a:ext>
                  </a:extLst>
                </a:gridCol>
              </a:tblGrid>
              <a:tr h="903310">
                <a:tc>
                  <a:txBody>
                    <a:bodyPr/>
                    <a:lstStyle/>
                    <a:p>
                      <a:pPr algn="ctr"/>
                      <a:r>
                        <a:rPr lang="en-ZA" sz="1500" b="1" dirty="0">
                          <a:solidFill>
                            <a:sysClr val="windowText" lastClr="000000"/>
                          </a:solidFill>
                        </a:rPr>
                        <a:t>Indicator  </a:t>
                      </a:r>
                    </a:p>
                  </a:txBody>
                  <a:tcPr marL="68580" marR="68580" marT="34290" marB="34290"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SMMEs &amp; Cooperatives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ZA" sz="1500" b="1" dirty="0">
                          <a:solidFill>
                            <a:sysClr val="windowText" lastClr="000000"/>
                          </a:solidFill>
                        </a:rPr>
                        <a:t>Supported in Quarter 1</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1069424599"/>
                  </a:ext>
                </a:extLst>
              </a:tr>
              <a:tr h="624366">
                <a:tc>
                  <a:txBody>
                    <a:bodyPr/>
                    <a:lstStyle/>
                    <a:p>
                      <a:pPr algn="ctr"/>
                      <a:r>
                        <a:rPr lang="en-ZA" sz="1400" dirty="0"/>
                        <a:t>Access to international market (Localisation)</a:t>
                      </a:r>
                    </a:p>
                  </a:txBody>
                  <a:tcPr marL="68580" marR="68580" marT="34290" marB="34290" anchor="ctr">
                    <a:noFill/>
                  </a:tcPr>
                </a:tc>
                <a:tc>
                  <a:txBody>
                    <a:bodyPr/>
                    <a:lstStyle/>
                    <a:p>
                      <a:pPr marL="0" algn="ctr" defTabSz="914400" rtl="0" eaLnBrk="1" fontAlgn="ctr" latinLnBrk="0" hangingPunct="1">
                        <a:lnSpc>
                          <a:spcPct val="115000"/>
                        </a:lnSpc>
                      </a:pPr>
                      <a:r>
                        <a:rPr lang="en-ZA" sz="1400" b="1" i="0" u="none" strike="noStrike" kern="1200" dirty="0">
                          <a:solidFill>
                            <a:srgbClr val="000000"/>
                          </a:solidFill>
                          <a:effectLst/>
                          <a:latin typeface="Calibri" panose="020F0502020204030204" pitchFamily="34" charset="0"/>
                          <a:ea typeface="+mn-ea"/>
                          <a:cs typeface="+mn-cs"/>
                        </a:rPr>
                        <a:t>456</a:t>
                      </a:r>
                    </a:p>
                  </a:txBody>
                  <a:tcPr marL="51435" marR="51435" marT="0" marB="0" anchor="ctr">
                    <a:noFill/>
                  </a:tcPr>
                </a:tc>
                <a:extLst>
                  <a:ext uri="{0D108BD9-81ED-4DB2-BD59-A6C34878D82A}">
                    <a16:rowId xmlns:a16="http://schemas.microsoft.com/office/drawing/2014/main" val="2846896430"/>
                  </a:ext>
                </a:extLst>
              </a:tr>
              <a:tr h="624366">
                <a:tc>
                  <a:txBody>
                    <a:bodyPr/>
                    <a:lstStyle/>
                    <a:p>
                      <a:pPr algn="ctr"/>
                      <a:r>
                        <a:rPr lang="en-ZA" sz="1400" dirty="0"/>
                        <a:t>Access to international market (Exports)</a:t>
                      </a:r>
                    </a:p>
                  </a:txBody>
                  <a:tcPr marL="68580" marR="68580" marT="34290" marB="34290" anchor="ctr">
                    <a:solidFill>
                      <a:schemeClr val="bg1"/>
                    </a:solidFill>
                  </a:tcPr>
                </a:tc>
                <a:tc>
                  <a:txBody>
                    <a:bodyPr/>
                    <a:lstStyle/>
                    <a:p>
                      <a:pPr marL="0" algn="ctr" defTabSz="914400" rtl="0" eaLnBrk="1" fontAlgn="ctr" latinLnBrk="0" hangingPunct="1">
                        <a:lnSpc>
                          <a:spcPct val="115000"/>
                        </a:lnSpc>
                      </a:pPr>
                      <a:r>
                        <a:rPr lang="en-ZA" sz="1400" b="1" i="0" u="none" strike="noStrike" kern="1200" dirty="0">
                          <a:solidFill>
                            <a:srgbClr val="000000"/>
                          </a:solidFill>
                          <a:effectLst/>
                          <a:latin typeface="Calibri" panose="020F0502020204030204" pitchFamily="34" charset="0"/>
                          <a:ea typeface="+mn-ea"/>
                          <a:cs typeface="+mn-cs"/>
                        </a:rPr>
                        <a:t>214</a:t>
                      </a:r>
                    </a:p>
                  </a:txBody>
                  <a:tcPr marL="51435" marR="51435" marT="0" marB="0" anchor="ctr">
                    <a:solidFill>
                      <a:schemeClr val="bg1"/>
                    </a:solidFill>
                  </a:tcPr>
                </a:tc>
                <a:extLst>
                  <a:ext uri="{0D108BD9-81ED-4DB2-BD59-A6C34878D82A}">
                    <a16:rowId xmlns:a16="http://schemas.microsoft.com/office/drawing/2014/main" val="3387528853"/>
                  </a:ext>
                </a:extLst>
              </a:tr>
              <a:tr h="514130">
                <a:tc>
                  <a:txBody>
                    <a:bodyPr/>
                    <a:lstStyle/>
                    <a:p>
                      <a:pPr algn="ctr"/>
                      <a:r>
                        <a:rPr lang="en-ZA" sz="1400" dirty="0"/>
                        <a:t>Technology Assistance (Equipment Grant)</a:t>
                      </a:r>
                    </a:p>
                  </a:txBody>
                  <a:tcPr marL="68580" marR="68580" marT="34290" marB="34290" anchor="ctr">
                    <a:solidFill>
                      <a:schemeClr val="bg1"/>
                    </a:solidFill>
                  </a:tcPr>
                </a:tc>
                <a:tc>
                  <a:txBody>
                    <a:bodyPr/>
                    <a:lstStyle/>
                    <a:p>
                      <a:pPr marL="0" algn="ctr" defTabSz="914400" rtl="0" eaLnBrk="1" fontAlgn="ctr" latinLnBrk="0" hangingPunct="1">
                        <a:lnSpc>
                          <a:spcPct val="115000"/>
                        </a:lnSpc>
                      </a:pPr>
                      <a:r>
                        <a:rPr lang="en-ZA" sz="1400" b="1" i="0" u="none" strike="noStrike" kern="1200" dirty="0">
                          <a:solidFill>
                            <a:srgbClr val="000000"/>
                          </a:solidFill>
                          <a:effectLst/>
                          <a:latin typeface="Calibri" panose="020F0502020204030204" pitchFamily="34" charset="0"/>
                          <a:ea typeface="+mn-ea"/>
                          <a:cs typeface="+mn-cs"/>
                        </a:rPr>
                        <a:t>32</a:t>
                      </a:r>
                    </a:p>
                  </a:txBody>
                  <a:tcPr marL="4763" marR="4763" marT="4763" marB="0" anchor="ctr">
                    <a:solidFill>
                      <a:schemeClr val="bg1"/>
                    </a:solidFill>
                  </a:tcPr>
                </a:tc>
                <a:extLst>
                  <a:ext uri="{0D108BD9-81ED-4DB2-BD59-A6C34878D82A}">
                    <a16:rowId xmlns:a16="http://schemas.microsoft.com/office/drawing/2014/main" val="1535985493"/>
                  </a:ext>
                </a:extLst>
              </a:tr>
              <a:tr h="514130">
                <a:tc>
                  <a:txBody>
                    <a:bodyPr/>
                    <a:lstStyle/>
                    <a:p>
                      <a:pPr algn="ctr"/>
                      <a:r>
                        <a:rPr lang="en-ZA" sz="1400" dirty="0"/>
                        <a:t>Productivity Improvement (Production Capacity)</a:t>
                      </a:r>
                    </a:p>
                  </a:txBody>
                  <a:tcPr marL="68580" marR="68580" marT="34290" marB="34290" anchor="ctr">
                    <a:solidFill>
                      <a:schemeClr val="bg1"/>
                    </a:solidFill>
                  </a:tcPr>
                </a:tc>
                <a:tc>
                  <a:txBody>
                    <a:bodyPr/>
                    <a:lstStyle/>
                    <a:p>
                      <a:pPr marL="0" algn="ctr" defTabSz="914400" rtl="0" eaLnBrk="1" fontAlgn="ctr" latinLnBrk="0" hangingPunct="1">
                        <a:lnSpc>
                          <a:spcPct val="115000"/>
                        </a:lnSpc>
                      </a:pPr>
                      <a:r>
                        <a:rPr lang="en-ZA" sz="1400" b="1" i="0" u="none" strike="noStrike" kern="1200" dirty="0">
                          <a:solidFill>
                            <a:srgbClr val="000000"/>
                          </a:solidFill>
                          <a:effectLst/>
                          <a:latin typeface="Calibri" panose="020F0502020204030204" pitchFamily="34" charset="0"/>
                          <a:ea typeface="+mn-ea"/>
                          <a:cs typeface="+mn-cs"/>
                        </a:rPr>
                        <a:t>907</a:t>
                      </a:r>
                    </a:p>
                  </a:txBody>
                  <a:tcPr marL="51435" marR="51435" marT="0" marB="0" anchor="ctr">
                    <a:solidFill>
                      <a:schemeClr val="bg1"/>
                    </a:solidFill>
                  </a:tcPr>
                </a:tc>
                <a:extLst>
                  <a:ext uri="{0D108BD9-81ED-4DB2-BD59-A6C34878D82A}">
                    <a16:rowId xmlns:a16="http://schemas.microsoft.com/office/drawing/2014/main" val="1682795822"/>
                  </a:ext>
                </a:extLst>
              </a:tr>
              <a:tr h="514130">
                <a:tc>
                  <a:txBody>
                    <a:bodyPr/>
                    <a:lstStyle/>
                    <a:p>
                      <a:pPr algn="ctr"/>
                      <a:r>
                        <a:rPr lang="en-ZA" sz="1400" dirty="0"/>
                        <a:t>Product Quality Improvement </a:t>
                      </a:r>
                    </a:p>
                  </a:txBody>
                  <a:tcPr marL="68580" marR="68580" marT="34290" marB="34290" anchor="ctr">
                    <a:solidFill>
                      <a:schemeClr val="bg1"/>
                    </a:solidFill>
                  </a:tcPr>
                </a:tc>
                <a:tc>
                  <a:txBody>
                    <a:bodyPr/>
                    <a:lstStyle/>
                    <a:p>
                      <a:pPr marL="0" marR="0" lvl="0" indent="0" algn="ctr" defTabSz="914400" rtl="0" eaLnBrk="1" fontAlgn="ctr" latinLnBrk="0" hangingPunct="1">
                        <a:lnSpc>
                          <a:spcPct val="115000"/>
                        </a:lnSpc>
                        <a:spcBef>
                          <a:spcPts val="0"/>
                        </a:spcBef>
                        <a:spcAft>
                          <a:spcPts val="0"/>
                        </a:spcAft>
                        <a:buClrTx/>
                        <a:buSzTx/>
                        <a:buFontTx/>
                        <a:buNone/>
                        <a:tabLst/>
                        <a:defRPr/>
                      </a:pPr>
                      <a:r>
                        <a:rPr lang="en-ZA" sz="1400" b="1" i="0" u="none" strike="noStrike" kern="1200" dirty="0">
                          <a:solidFill>
                            <a:srgbClr val="000000"/>
                          </a:solidFill>
                          <a:effectLst/>
                          <a:latin typeface="Calibri" panose="020F0502020204030204" pitchFamily="34" charset="0"/>
                          <a:ea typeface="+mn-ea"/>
                          <a:cs typeface="+mn-cs"/>
                        </a:rPr>
                        <a:t>1 079</a:t>
                      </a:r>
                    </a:p>
                  </a:txBody>
                  <a:tcPr marL="51435" marR="51435" marT="0" marB="0" anchor="ctr">
                    <a:solidFill>
                      <a:schemeClr val="bg1"/>
                    </a:solidFill>
                  </a:tcPr>
                </a:tc>
                <a:extLst>
                  <a:ext uri="{0D108BD9-81ED-4DB2-BD59-A6C34878D82A}">
                    <a16:rowId xmlns:a16="http://schemas.microsoft.com/office/drawing/2014/main" val="3646081117"/>
                  </a:ext>
                </a:extLst>
              </a:tr>
              <a:tr h="514130">
                <a:tc>
                  <a:txBody>
                    <a:bodyPr/>
                    <a:lstStyle/>
                    <a:p>
                      <a:pPr algn="ctr"/>
                      <a:r>
                        <a:rPr lang="en-ZA" sz="1400" dirty="0"/>
                        <a:t>Priority Sectors Support (Scale up)</a:t>
                      </a:r>
                    </a:p>
                  </a:txBody>
                  <a:tcPr marL="68580" marR="68580" marT="34290" marB="34290" anchor="ctr">
                    <a:solidFill>
                      <a:schemeClr val="bg1"/>
                    </a:solidFill>
                  </a:tcPr>
                </a:tc>
                <a:tc>
                  <a:txBody>
                    <a:bodyPr/>
                    <a:lstStyle/>
                    <a:p>
                      <a:pPr marL="0" algn="ctr" defTabSz="914400" rtl="0" eaLnBrk="1" fontAlgn="ctr" latinLnBrk="0" hangingPunct="1">
                        <a:lnSpc>
                          <a:spcPct val="115000"/>
                        </a:lnSpc>
                      </a:pPr>
                      <a:r>
                        <a:rPr lang="en-ZA" sz="1400" b="1" i="0" u="none" strike="noStrike" kern="1200" dirty="0">
                          <a:solidFill>
                            <a:srgbClr val="000000"/>
                          </a:solidFill>
                          <a:effectLst/>
                          <a:latin typeface="Calibri" panose="020F0502020204030204" pitchFamily="34" charset="0"/>
                          <a:ea typeface="+mn-ea"/>
                          <a:cs typeface="+mn-cs"/>
                        </a:rPr>
                        <a:t>51</a:t>
                      </a:r>
                    </a:p>
                  </a:txBody>
                  <a:tcPr marL="51435" marR="51435" marT="0" marB="0" anchor="ctr">
                    <a:solidFill>
                      <a:schemeClr val="bg1"/>
                    </a:solidFill>
                  </a:tcPr>
                </a:tc>
                <a:extLst>
                  <a:ext uri="{0D108BD9-81ED-4DB2-BD59-A6C34878D82A}">
                    <a16:rowId xmlns:a16="http://schemas.microsoft.com/office/drawing/2014/main" val="1386228188"/>
                  </a:ext>
                </a:extLst>
              </a:tr>
              <a:tr h="6159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400" dirty="0"/>
                        <a:t>Training, Mentorship and Coaching </a:t>
                      </a:r>
                    </a:p>
                  </a:txBody>
                  <a:tcPr marL="68580" marR="68580" marT="34290" marB="34290" anchor="ctr">
                    <a:solidFill>
                      <a:schemeClr val="bg1"/>
                    </a:solidFill>
                  </a:tcPr>
                </a:tc>
                <a:tc>
                  <a:txBody>
                    <a:bodyPr/>
                    <a:lstStyle/>
                    <a:p>
                      <a:pPr marL="0" algn="ctr" defTabSz="914400" rtl="0" eaLnBrk="1" fontAlgn="ctr" latinLnBrk="0" hangingPunct="1">
                        <a:lnSpc>
                          <a:spcPct val="115000"/>
                        </a:lnSpc>
                      </a:pPr>
                      <a:r>
                        <a:rPr lang="en-ZA" sz="1400" b="1" i="0" u="none" strike="noStrike" kern="1200" dirty="0">
                          <a:solidFill>
                            <a:srgbClr val="000000"/>
                          </a:solidFill>
                          <a:effectLst/>
                          <a:latin typeface="Calibri" panose="020F0502020204030204" pitchFamily="34" charset="0"/>
                          <a:ea typeface="+mn-ea"/>
                          <a:cs typeface="+mn-cs"/>
                        </a:rPr>
                        <a:t>4 202</a:t>
                      </a:r>
                    </a:p>
                  </a:txBody>
                  <a:tcPr marL="51435" marR="51435" marT="0" marB="0" anchor="ctr">
                    <a:solidFill>
                      <a:schemeClr val="bg1"/>
                    </a:solidFill>
                  </a:tcPr>
                </a:tc>
                <a:extLst>
                  <a:ext uri="{0D108BD9-81ED-4DB2-BD59-A6C34878D82A}">
                    <a16:rowId xmlns:a16="http://schemas.microsoft.com/office/drawing/2014/main" val="569894466"/>
                  </a:ext>
                </a:extLst>
              </a:tr>
            </a:tbl>
          </a:graphicData>
        </a:graphic>
      </p:graphicFrame>
      <p:sp>
        <p:nvSpPr>
          <p:cNvPr id="3" name="Rectangle 2">
            <a:extLst>
              <a:ext uri="{FF2B5EF4-FFF2-40B4-BE49-F238E27FC236}">
                <a16:creationId xmlns:a16="http://schemas.microsoft.com/office/drawing/2014/main" id="{0145371C-4D2A-CBBB-7C5B-88AAD42BC90A}"/>
              </a:ext>
            </a:extLst>
          </p:cNvPr>
          <p:cNvSpPr/>
          <p:nvPr/>
        </p:nvSpPr>
        <p:spPr>
          <a:xfrm>
            <a:off x="0" y="-27384"/>
            <a:ext cx="9144000" cy="584775"/>
          </a:xfrm>
          <a:prstGeom prst="rect">
            <a:avLst/>
          </a:prstGeom>
          <a:solidFill>
            <a:srgbClr val="00764B"/>
          </a:solidFill>
          <a:ln>
            <a:solidFill>
              <a:srgbClr val="00764B"/>
            </a:solidFill>
          </a:ln>
        </p:spPr>
        <p:txBody>
          <a:bodyPr wrap="square">
            <a:spAutoFit/>
          </a:bodyPr>
          <a:lstStyle/>
          <a:p>
            <a:pPr algn="ctr"/>
            <a:r>
              <a:rPr lang="en-ZA" sz="3200" dirty="0">
                <a:solidFill>
                  <a:schemeClr val="bg1"/>
                </a:solidFill>
              </a:rPr>
              <a:t> Measures to ensure sustainability of SMMEs </a:t>
            </a:r>
          </a:p>
        </p:txBody>
      </p:sp>
    </p:spTree>
    <p:extLst>
      <p:ext uri="{BB962C8B-B14F-4D97-AF65-F5344CB8AC3E}">
        <p14:creationId xmlns:p14="http://schemas.microsoft.com/office/powerpoint/2010/main" val="369797030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p:cNvPicPr/>
          <p:nvPr/>
        </p:nvPicPr>
        <p:blipFill>
          <a:blip r:embed="rId2"/>
          <a:stretch>
            <a:fillRect/>
          </a:stretch>
        </p:blipFill>
        <p:spPr>
          <a:xfrm>
            <a:off x="0" y="0"/>
            <a:ext cx="9144000" cy="685800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10.31"/>
  <p:tag name="AS_TITLE" val="Aspose.Slides for Java"/>
  <p:tag name="AS_VERSION" val="21.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1171</Words>
  <Application>Microsoft Office PowerPoint</Application>
  <PresentationFormat>On-screen Show (4:3)</PresentationFormat>
  <Paragraphs>205</Paragraphs>
  <Slides>105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105</vt:i4>
      </vt:variant>
    </vt:vector>
  </HeadingPairs>
  <TitlesOfParts>
    <vt:vector size="109" baseType="lpstr">
      <vt:lpstr>Arial</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Lindokuhle Mbele - NO</dc:creator>
  <cp:lastModifiedBy>Lindokuhle Mbele - NO</cp:lastModifiedBy>
  <cp:revision>3</cp:revision>
  <cp:lastPrinted>2022-09-09T09:19:53Z</cp:lastPrinted>
  <dcterms:created xsi:type="dcterms:W3CDTF">2022-09-09T07:19:53Z</dcterms:created>
  <dcterms:modified xsi:type="dcterms:W3CDTF">2022-09-09T10:26:22Z</dcterms:modified>
</cp:coreProperties>
</file>