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sldIdLst>
    <p:sldId id="281" r:id="rId2"/>
    <p:sldId id="280" r:id="rId3"/>
    <p:sldId id="286" r:id="rId4"/>
    <p:sldId id="295" r:id="rId5"/>
    <p:sldId id="288" r:id="rId6"/>
    <p:sldId id="278" r:id="rId7"/>
    <p:sldId id="287" r:id="rId8"/>
    <p:sldId id="294" r:id="rId9"/>
    <p:sldId id="290" r:id="rId10"/>
    <p:sldId id="292" r:id="rId11"/>
    <p:sldId id="260" r:id="rId12"/>
    <p:sldId id="289" r:id="rId13"/>
    <p:sldId id="277" r:id="rId14"/>
    <p:sldId id="297" r:id="rId15"/>
    <p:sldId id="296" r:id="rId16"/>
    <p:sldId id="272" r:id="rId17"/>
  </p:sldIdLst>
  <p:sldSz cx="9144000" cy="6858000" type="screen4x3"/>
  <p:notesSz cx="6797675" cy="9926638"/>
  <p:defaultTextStyle>
    <a:defPPr lvl="0">
      <a:defRPr lang="en-US"/>
    </a:defPPr>
    <a:lvl1pPr lvl="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lvl="1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lvl="2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lvl="3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lvl="4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lvl="5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lvl="6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lvl="7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lvl="8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nhlanhla Buthelezi" initials="NB" lastIdx="1" clrIdx="0">
    <p:extLst>
      <p:ext uri="{19B8F6BF-5375-455C-9EA6-DF929625EA0E}">
        <p15:presenceInfo xmlns:p15="http://schemas.microsoft.com/office/powerpoint/2012/main" xmlns="" userId="S-1-5-21-1956261519-646415153-1336058082-825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99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1" d="100"/>
          <a:sy n="21" d="100"/>
        </p:scale>
        <p:origin x="-8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6D1195A9-33CF-AE4A-B05E-C1B553C8378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026A272-4D08-5449-A267-699579EB64F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5BB3A6F-B45B-DE43-A999-893A47C8EDBE}" type="datetime1">
              <a:rPr lang="en-US" altLang="en-US"/>
              <a:pPr>
                <a:defRPr/>
              </a:pPr>
              <a:t>9/19/2022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4F790AD8-5741-F845-8726-B9BA88C4DA5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317544CE-6322-B342-8660-89EB934442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noProof="0"/>
              <a:t>Click to edit Master text styles</a:t>
            </a:r>
          </a:p>
          <a:p>
            <a:pPr lvl="1"/>
            <a:r>
              <a:rPr lang="x-none" noProof="0"/>
              <a:t>Second level</a:t>
            </a:r>
          </a:p>
          <a:p>
            <a:pPr lvl="2"/>
            <a:r>
              <a:rPr lang="x-none" noProof="0"/>
              <a:t>Third level</a:t>
            </a:r>
          </a:p>
          <a:p>
            <a:pPr lvl="3"/>
            <a:r>
              <a:rPr lang="x-none" noProof="0"/>
              <a:t>Fourth level</a:t>
            </a:r>
          </a:p>
          <a:p>
            <a:pPr lvl="4"/>
            <a:r>
              <a:rPr lang="x-none" noProof="0"/>
              <a:t>Fifth level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193F975-8D44-DB4D-8A6F-AF41F070CD9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38E663D-E361-6D48-ABAB-BCB06E3B01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0541374-ADD4-E04C-A573-F0809AD937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1062476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ER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36C452F-0466-BF45-AABD-8C6B986E14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61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0675068">
            <a:off x="5261429" y="810495"/>
            <a:ext cx="6743046" cy="4764979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CDEF047D-868F-EA45-BE9D-224645CEB79A}"/>
              </a:ext>
            </a:extLst>
          </p:cNvPr>
          <p:cNvSpPr/>
          <p:nvPr userDrawn="1"/>
        </p:nvSpPr>
        <p:spPr>
          <a:xfrm rot="1837372">
            <a:off x="5243981" y="2493553"/>
            <a:ext cx="2104187" cy="2533650"/>
          </a:xfrm>
          <a:prstGeom prst="roundRect">
            <a:avLst>
              <a:gd name="adj" fmla="val 0"/>
            </a:avLst>
          </a:prstGeom>
          <a:solidFill>
            <a:srgbClr val="CFB866"/>
          </a:solidFill>
          <a:ln w="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B3E9546B-5E50-CB44-916D-A579A103C1DE}"/>
              </a:ext>
            </a:extLst>
          </p:cNvPr>
          <p:cNvSpPr/>
          <p:nvPr userDrawn="1"/>
        </p:nvSpPr>
        <p:spPr>
          <a:xfrm rot="1800000">
            <a:off x="5299879" y="-1448358"/>
            <a:ext cx="2963842" cy="6302860"/>
          </a:xfrm>
          <a:prstGeom prst="roundRect">
            <a:avLst>
              <a:gd name="adj" fmla="val 0"/>
            </a:avLst>
          </a:prstGeom>
          <a:blipFill dpi="0" rotWithShape="0"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 t="3000"/>
            </a:stretch>
          </a:blipFill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95BD2D4D-B90E-6742-A304-468A56FEDCD7}"/>
              </a:ext>
            </a:extLst>
          </p:cNvPr>
          <p:cNvSpPr/>
          <p:nvPr userDrawn="1"/>
        </p:nvSpPr>
        <p:spPr>
          <a:xfrm rot="1800000">
            <a:off x="6323148" y="2611535"/>
            <a:ext cx="2435921" cy="2475693"/>
          </a:xfrm>
          <a:prstGeom prst="roundRect">
            <a:avLst>
              <a:gd name="adj" fmla="val 0"/>
            </a:avLst>
          </a:prstGeom>
          <a:blipFill dpi="0" rotWithShape="0"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 t="3000"/>
            </a:stretch>
          </a:blip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TextBox 14">
            <a:extLst>
              <a:ext uri="{FF2B5EF4-FFF2-40B4-BE49-F238E27FC236}">
                <a16:creationId xmlns:a16="http://schemas.microsoft.com/office/drawing/2014/main" xmlns="" id="{AB2DA2FC-D21F-C548-8311-AA730F84B90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3" y="6292850"/>
            <a:ext cx="1857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8145" y="2286000"/>
            <a:ext cx="2734656" cy="685800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rgbClr val="E9781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599" y="1220804"/>
            <a:ext cx="3886201" cy="1065196"/>
          </a:xfrm>
        </p:spPr>
        <p:txBody>
          <a:bodyPr/>
          <a:lstStyle>
            <a:lvl1pPr algn="l">
              <a:defRPr sz="2600" b="1" i="0" cap="all" baseline="0">
                <a:solidFill>
                  <a:srgbClr val="00592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01247806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xmlns="" id="{062BB24B-4822-9948-A8EB-B591B91576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7964D-3CDF-2F46-9E7D-3AB8485A26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xmlns="" id="{46F0ED8C-2D2F-F747-93CD-7AB6BF7E3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xmlns="" id="{2EA454DC-B33A-A142-A3CC-F3A6EEF9712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CFF81-8853-7543-8BA2-A647B471C165}" type="datetime1">
              <a:rPr lang="en-US" altLang="en-US"/>
              <a:pPr>
                <a:defRPr/>
              </a:pPr>
              <a:t>9/19/2022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126551873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8674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33872" y="3429000"/>
            <a:ext cx="3990528" cy="1219200"/>
          </a:xfrm>
          <a:solidFill>
            <a:srgbClr val="216331"/>
          </a:solidFill>
        </p:spPr>
        <p:txBody>
          <a:bodyPr/>
          <a:lstStyle>
            <a:lvl1pPr algn="l"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3872" y="4648200"/>
            <a:ext cx="3990528" cy="381000"/>
          </a:xfrm>
          <a:solidFill>
            <a:srgbClr val="216331"/>
          </a:solidFill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xmlns="" id="{E91659F4-7912-4840-A3EE-B14947DCAF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83F16-8CCA-DB47-92B4-117A2CE707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xmlns="" id="{65949009-5964-0348-BF2F-303C0FFE9B0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xmlns="" id="{25E528CC-4D1B-B440-9E4C-2F96A0E77920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F7C84-7243-4D43-9211-CFAAA30278C9}" type="datetime1">
              <a:rPr lang="en-US" altLang="en-US"/>
              <a:pPr>
                <a:defRPr/>
              </a:pPr>
              <a:t>9/19/2022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67098125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6E352D6A-33DC-7F48-8A51-B1CB07F518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CDFA0-23A4-5E44-A822-2723168A62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4770352-DE10-EE4F-893E-262BB3A64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8AD66A9-19A2-5548-9EBB-05D5A4EFEBF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E7829-D188-4A44-9E05-23CFEC035087}" type="datetime1">
              <a:rPr lang="en-US" altLang="en-US"/>
              <a:pPr>
                <a:defRPr/>
              </a:pPr>
              <a:t>9/19/2022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781714621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6CE8D7-5505-6F4A-AB31-9EE416D14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34D1877-2BA4-7A4A-A6F2-9E8398A179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>
                <a:latin typeface="+mn-lt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451E44A-7A8F-5547-88FA-2D6F0D0027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917EF4C-76A9-7E44-9D36-D0501019A7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>
                <a:latin typeface="Century Gothic" panose="020B0502020202020204" pitchFamily="34" charset="0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380CF28-914A-4049-A9B7-671D3C2687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770EDFA-1348-2D4B-9760-0226A1D86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183BF-09D1-4059-86D9-2B841DF8127B}" type="datetime1">
              <a:rPr lang="en-GB" smtClean="0"/>
              <a:pPr/>
              <a:t>19/09/2022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8A19F59-2F2F-CA41-BB97-48577D54F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45FB2C2-60A3-B142-A608-6ED34B2C6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2FC84-7891-F740-B8A1-EC98BEFAE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44561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A9BB7054-05AC-3F4E-B234-09D425DA36F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C079519B-4111-064B-94D6-4F86ECD4F9B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E43F7B22-6779-9F4D-815B-9FCEF898CC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81800" y="6569075"/>
            <a:ext cx="19399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DFABB01-A938-1D4A-B56E-297ED95A89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4E8ECC4-A080-D14F-BC84-3160CEA4AE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400" y="65690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00" dirty="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13A9FC8-1B21-FD44-9D97-93E6C3AF7D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532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8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C5FDF8F-25F4-5948-8A40-1671016CDAD9}" type="datetime1">
              <a:rPr lang="en-US" altLang="en-US"/>
              <a:pPr>
                <a:defRPr/>
              </a:pPr>
              <a:t>9/19/2022</a:t>
            </a:fld>
            <a:endParaRPr lang="en-US" altLang="en-US"/>
          </a:p>
        </p:txBody>
      </p:sp>
      <p:sp>
        <p:nvSpPr>
          <p:cNvPr id="1031" name="TextBox 4">
            <a:extLst>
              <a:ext uri="{FF2B5EF4-FFF2-40B4-BE49-F238E27FC236}">
                <a16:creationId xmlns:a16="http://schemas.microsoft.com/office/drawing/2014/main" xmlns="" id="{2FDAB3B4-3A8F-D64C-9679-E0BFEB0C2F1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39763" y="6326188"/>
            <a:ext cx="1857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032" name="Picture 6">
            <a:extLst>
              <a:ext uri="{FF2B5EF4-FFF2-40B4-BE49-F238E27FC236}">
                <a16:creationId xmlns:a16="http://schemas.microsoft.com/office/drawing/2014/main" xmlns="" id="{BDE30EF0-FAA1-BA4A-9CA6-AA256D53687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5862638"/>
            <a:ext cx="9144000" cy="690562"/>
          </a:xfrm>
          <a:prstGeom prst="rect">
            <a:avLst/>
          </a:prstGeom>
          <a:blipFill dpi="0" rotWithShape="0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67" r:id="rId2"/>
    <p:sldLayoutId id="2147483768" r:id="rId3"/>
    <p:sldLayoutId id="2147483769" r:id="rId4"/>
    <p:sldLayoutId id="2147483771" r:id="rId5"/>
  </p:sldLayoutIdLst>
  <p:transition spd="med">
    <p:fade/>
  </p:transition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/>
          <a:ea typeface="ＭＳ Ｐゴシック" pitchFamily="-108" charset="-128"/>
          <a:cs typeface="ＭＳ Ｐゴシック" pitchFamily="-108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/>
          <a:ea typeface="ＭＳ Ｐゴシック" pitchFamily="-108" charset="-128"/>
          <a:cs typeface="ＭＳ Ｐゴシック" pitchFamily="-108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/>
          <a:ea typeface="ＭＳ Ｐゴシック" pitchFamily="-108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/>
          <a:ea typeface="ＭＳ Ｐゴシック" pitchFamily="-108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/>
          <a:ea typeface="ＭＳ Ｐゴシック" pitchFamily="-108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/>
          <a:ea typeface="ＭＳ Ｐゴシック" pitchFamily="-108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xmlns="" id="{5EC6ADDC-E623-CB4D-9E61-6C1A12225F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5950" y="685800"/>
            <a:ext cx="4718050" cy="1600200"/>
          </a:xfrm>
        </p:spPr>
        <p:txBody>
          <a:bodyPr/>
          <a:lstStyle/>
          <a:p>
            <a:pPr eaLnBrk="1" hangingPunct="1">
              <a:defRPr/>
            </a:pPr>
            <a:r>
              <a:rPr lang="en-GB" sz="2400" dirty="0" smtClean="0">
                <a:solidFill>
                  <a:schemeClr val="tx1"/>
                </a:solidFill>
              </a:rPr>
              <a:t> </a:t>
            </a:r>
            <a:r>
              <a:rPr lang="en-GB" sz="2400" dirty="0" smtClean="0">
                <a:solidFill>
                  <a:schemeClr val="bg1"/>
                </a:solidFill>
              </a:rPr>
              <a:t>PROGRAMME</a:t>
            </a:r>
            <a:endParaRPr lang="en-US" sz="2400" dirty="0">
              <a:latin typeface="Arial Bold" charset="0"/>
              <a:ea typeface="ＭＳ Ｐゴシック" charset="0"/>
              <a:cs typeface="Arial Bold" charset="0"/>
            </a:endParaRPr>
          </a:p>
        </p:txBody>
      </p:sp>
      <p:sp>
        <p:nvSpPr>
          <p:cNvPr id="8196" name="TextBox 1">
            <a:extLst>
              <a:ext uri="{FF2B5EF4-FFF2-40B4-BE49-F238E27FC236}">
                <a16:creationId xmlns:a16="http://schemas.microsoft.com/office/drawing/2014/main" xmlns="" id="{293B9E8B-F82B-8346-9E59-EE12058401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7525" y="6380163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7" name="TextBox 2">
            <a:extLst>
              <a:ext uri="{FF2B5EF4-FFF2-40B4-BE49-F238E27FC236}">
                <a16:creationId xmlns:a16="http://schemas.microsoft.com/office/drawing/2014/main" xmlns="" id="{C5C775C4-7418-CA4D-815C-1FA061359D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950" y="6081713"/>
            <a:ext cx="1857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51520" y="3992588"/>
            <a:ext cx="4392488" cy="1227088"/>
          </a:xfrm>
        </p:spPr>
        <p:txBody>
          <a:bodyPr/>
          <a:lstStyle/>
          <a:p>
            <a:pPr algn="ctr"/>
            <a:endParaRPr lang="en-US" sz="2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SEPTEMBER 2022</a:t>
            </a:r>
            <a:endParaRPr lang="en-ZA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75385" y="336884"/>
            <a:ext cx="4552749" cy="2290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 i="0" kern="1200" cap="all" baseline="0">
                <a:solidFill>
                  <a:srgbClr val="00592B"/>
                </a:solidFill>
                <a:latin typeface="Arial"/>
                <a:ea typeface="ＭＳ Ｐゴシック" pitchFamily="-108" charset="-128"/>
                <a:cs typeface="ＭＳ Ｐゴシック" pitchFamily="-108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9pPr>
          </a:lstStyle>
          <a:p>
            <a:pPr algn="ctr">
              <a:defRPr/>
            </a:pPr>
            <a:r>
              <a:rPr lang="en-GB" sz="4000" dirty="0">
                <a:latin typeface="Century Gothic" panose="020B0502020202020204" pitchFamily="34" charset="0"/>
                <a:cs typeface="Arial Bold" charset="0"/>
              </a:rPr>
              <a:t>Human settlements </a:t>
            </a:r>
            <a:br>
              <a:rPr lang="en-GB" sz="4000" dirty="0">
                <a:latin typeface="Century Gothic" panose="020B0502020202020204" pitchFamily="34" charset="0"/>
                <a:cs typeface="Arial Bold" charset="0"/>
              </a:rPr>
            </a:br>
            <a:r>
              <a:rPr lang="en-GB" sz="4000" dirty="0">
                <a:latin typeface="Century Gothic" panose="020B0502020202020204" pitchFamily="34" charset="0"/>
                <a:cs typeface="Arial Bold" charset="0"/>
              </a:rPr>
              <a:t>FARM resident subsidies</a:t>
            </a:r>
            <a:endParaRPr lang="en-ZA" sz="4000" i="1" cap="none" dirty="0">
              <a:latin typeface="Century Gothic" panose="020B0502020202020204" pitchFamily="34" charset="0"/>
              <a:ea typeface="ＭＳ Ｐゴシック" charset="0"/>
              <a:cs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5421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51533" cy="726389"/>
          </a:xfrm>
          <a:solidFill>
            <a:schemeClr val="tx2">
              <a:lumMod val="90000"/>
              <a:lumOff val="10000"/>
            </a:schemeClr>
          </a:solidFill>
        </p:spPr>
        <p:txBody>
          <a:bodyPr/>
          <a:lstStyle/>
          <a:p>
            <a:r>
              <a:rPr lang="en-ZA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Qualification criteria</a:t>
            </a:r>
            <a:endParaRPr lang="en-ZA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6774"/>
            <a:ext cx="8229600" cy="4528226"/>
          </a:xfrm>
        </p:spPr>
        <p:txBody>
          <a:bodyPr/>
          <a:lstStyle/>
          <a:p>
            <a:pPr lvl="0">
              <a:buFont typeface="Arial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ZA" sz="2400" b="1" dirty="0">
                <a:solidFill>
                  <a:prstClr val="black"/>
                </a:solidFill>
                <a:latin typeface="Century Gothic" panose="020B0502020202020204" pitchFamily="34" charset="0"/>
                <a:ea typeface="ＭＳ Ｐゴシック" pitchFamily="32" charset="-128"/>
                <a:cs typeface="Arial" charset="0"/>
              </a:rPr>
              <a:t>Further requirements</a:t>
            </a:r>
            <a:r>
              <a:rPr lang="en-ZA" sz="2400" dirty="0">
                <a:solidFill>
                  <a:prstClr val="black"/>
                </a:solidFill>
                <a:latin typeface="Century Gothic" panose="020B0502020202020204" pitchFamily="34" charset="0"/>
                <a:ea typeface="ＭＳ Ｐゴシック" pitchFamily="32" charset="-128"/>
                <a:cs typeface="Arial" charset="0"/>
              </a:rPr>
              <a:t>:</a:t>
            </a:r>
          </a:p>
          <a:p>
            <a:pPr marL="800100" lvl="1" indent="-342900">
              <a:buFont typeface="Arial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2400" dirty="0">
                <a:solidFill>
                  <a:prstClr val="black"/>
                </a:solidFill>
                <a:latin typeface="Century Gothic" panose="020B0502020202020204" pitchFamily="34" charset="0"/>
                <a:ea typeface="ＭＳ Ｐゴシック" pitchFamily="32" charset="-128"/>
              </a:rPr>
              <a:t>Persons classified as </a:t>
            </a:r>
            <a:r>
              <a:rPr lang="en-US" sz="2400" b="1" dirty="0">
                <a:solidFill>
                  <a:prstClr val="black"/>
                </a:solidFill>
                <a:latin typeface="Century Gothic" panose="020B0502020202020204" pitchFamily="34" charset="0"/>
                <a:ea typeface="ＭＳ Ｐゴシック" pitchFamily="32" charset="-128"/>
              </a:rPr>
              <a:t>military veterans</a:t>
            </a:r>
            <a:r>
              <a:rPr lang="en-US" sz="2400" dirty="0">
                <a:solidFill>
                  <a:prstClr val="black"/>
                </a:solidFill>
                <a:latin typeface="Century Gothic" panose="020B0502020202020204" pitchFamily="34" charset="0"/>
                <a:ea typeface="ＭＳ Ｐゴシック" pitchFamily="32" charset="-128"/>
              </a:rPr>
              <a:t>;</a:t>
            </a:r>
          </a:p>
          <a:p>
            <a:pPr marL="800100" lvl="1" indent="-342900">
              <a:buFont typeface="Arial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2400" dirty="0">
                <a:solidFill>
                  <a:prstClr val="black"/>
                </a:solidFill>
                <a:latin typeface="Century Gothic" panose="020B0502020202020204" pitchFamily="34" charset="0"/>
                <a:ea typeface="ＭＳ Ｐゴシック" pitchFamily="32" charset="-128"/>
              </a:rPr>
              <a:t>Persons classified as </a:t>
            </a:r>
            <a:r>
              <a:rPr lang="en-US" sz="2400" b="1" dirty="0">
                <a:solidFill>
                  <a:prstClr val="black"/>
                </a:solidFill>
                <a:latin typeface="Century Gothic" panose="020B0502020202020204" pitchFamily="34" charset="0"/>
                <a:ea typeface="ＭＳ Ｐゴシック" pitchFamily="32" charset="-128"/>
              </a:rPr>
              <a:t>aged</a:t>
            </a:r>
            <a:r>
              <a:rPr lang="en-US" sz="2400" dirty="0">
                <a:solidFill>
                  <a:prstClr val="black"/>
                </a:solidFill>
                <a:latin typeface="Century Gothic" panose="020B0502020202020204" pitchFamily="34" charset="0"/>
                <a:ea typeface="ＭＳ Ｐゴシック" pitchFamily="32" charset="-128"/>
              </a:rPr>
              <a:t> with or without financial </a:t>
            </a:r>
            <a:r>
              <a:rPr lang="en-US" sz="2400" dirty="0" smtClean="0">
                <a:solidFill>
                  <a:prstClr val="black"/>
                </a:solidFill>
                <a:latin typeface="Century Gothic" panose="020B0502020202020204" pitchFamily="34" charset="0"/>
                <a:ea typeface="ＭＳ Ｐゴシック" pitchFamily="32" charset="-128"/>
              </a:rPr>
              <a:t>dependents;</a:t>
            </a:r>
            <a:endParaRPr lang="en-US" sz="2400" dirty="0">
              <a:solidFill>
                <a:prstClr val="black"/>
              </a:solidFill>
              <a:latin typeface="Century Gothic" panose="020B0502020202020204" pitchFamily="34" charset="0"/>
              <a:ea typeface="ＭＳ Ｐゴシック" pitchFamily="32" charset="-128"/>
            </a:endParaRPr>
          </a:p>
          <a:p>
            <a:pPr marL="800100" lvl="1" indent="-342900">
              <a:buFont typeface="Arial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2400" dirty="0">
                <a:solidFill>
                  <a:prstClr val="black"/>
                </a:solidFill>
                <a:latin typeface="Century Gothic" panose="020B0502020202020204" pitchFamily="34" charset="0"/>
                <a:ea typeface="ＭＳ Ｐゴシック" pitchFamily="32" charset="-128"/>
              </a:rPr>
              <a:t>Persons classified as </a:t>
            </a:r>
            <a:r>
              <a:rPr lang="en-US" sz="2400" b="1" dirty="0" smtClean="0">
                <a:solidFill>
                  <a:prstClr val="black"/>
                </a:solidFill>
                <a:latin typeface="Century Gothic" panose="020B0502020202020204" pitchFamily="34" charset="0"/>
                <a:ea typeface="ＭＳ Ｐゴシック" pitchFamily="32" charset="-128"/>
              </a:rPr>
              <a:t>disabled </a:t>
            </a:r>
            <a:r>
              <a:rPr lang="en-US" sz="2400" dirty="0" smtClean="0">
                <a:solidFill>
                  <a:prstClr val="black"/>
                </a:solidFill>
                <a:latin typeface="Century Gothic" panose="020B0502020202020204" pitchFamily="34" charset="0"/>
                <a:ea typeface="ＭＳ Ｐゴシック" pitchFamily="32" charset="-128"/>
              </a:rPr>
              <a:t>may be awarded with variation of the subsidy; or becomes disabled or dependents become disabled after receiving a house, the variation will be applied.</a:t>
            </a:r>
            <a:endParaRPr lang="en-US" sz="2400" dirty="0">
              <a:solidFill>
                <a:prstClr val="black"/>
              </a:solidFill>
              <a:latin typeface="Century Gothic" panose="020B0502020202020204" pitchFamily="34" charset="0"/>
              <a:ea typeface="ＭＳ Ｐゴシック" pitchFamily="32" charset="-128"/>
            </a:endParaRP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77964D-3CDF-2F46-9E7D-3AB8485A2693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04BCFF81-8853-7543-8BA2-A647B471C165}" type="datetime1">
              <a:rPr lang="en-US" altLang="en-US" smtClean="0"/>
              <a:pPr>
                <a:defRPr/>
              </a:pPr>
              <a:t>9/19/2022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534471125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131" y="274638"/>
            <a:ext cx="8484669" cy="581396"/>
          </a:xfrm>
          <a:solidFill>
            <a:schemeClr val="tx2">
              <a:lumMod val="90000"/>
              <a:lumOff val="10000"/>
            </a:schemeClr>
          </a:solidFill>
        </p:spPr>
        <p:txBody>
          <a:bodyPr/>
          <a:lstStyle/>
          <a:p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Policy intent</a:t>
            </a:r>
            <a:r>
              <a:rPr lang="en-US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endParaRPr lang="en-ZA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754" y="856034"/>
            <a:ext cx="8552046" cy="4858966"/>
          </a:xfrm>
        </p:spPr>
        <p:txBody>
          <a:bodyPr/>
          <a:lstStyle/>
          <a:p>
            <a:pPr lvl="1" algn="just">
              <a:buFont typeface="Arial" charset="0"/>
              <a:buChar char="–"/>
            </a:pPr>
            <a:r>
              <a:rPr lang="en-ZA" sz="20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The </a:t>
            </a:r>
            <a:r>
              <a:rPr lang="en-ZA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use of local labour </a:t>
            </a:r>
            <a:r>
              <a:rPr lang="en-ZA" sz="20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and</a:t>
            </a:r>
          </a:p>
          <a:p>
            <a:pPr lvl="1" algn="just">
              <a:buFont typeface="Arial" charset="0"/>
              <a:buChar char="–"/>
            </a:pPr>
            <a:r>
              <a:rPr lang="en-ZA" sz="20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The development </a:t>
            </a:r>
            <a:r>
              <a:rPr lang="en-ZA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of skills in both developing and maintaining farm resident settlements; and </a:t>
            </a:r>
          </a:p>
          <a:p>
            <a:pPr lvl="1" algn="just">
              <a:buFont typeface="Arial" charset="0"/>
              <a:buChar char="–"/>
            </a:pPr>
            <a:r>
              <a:rPr lang="en-ZA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The upgrading of existing farm resident housing and improving tenure security where feasible and practicable</a:t>
            </a:r>
            <a:r>
              <a:rPr lang="en-ZA" sz="20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.</a:t>
            </a:r>
          </a:p>
          <a:p>
            <a:pPr lvl="1" algn="just">
              <a:buFont typeface="Arial" charset="0"/>
              <a:buChar char="–"/>
            </a:pPr>
            <a:r>
              <a:rPr lang="en-ZA" sz="20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Where </a:t>
            </a:r>
            <a:r>
              <a:rPr lang="en-ZA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commuting is </a:t>
            </a:r>
            <a:r>
              <a:rPr lang="en-ZA" sz="20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impossible workers </a:t>
            </a:r>
            <a:r>
              <a:rPr lang="en-ZA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should be housed close to place of employment providing security of tenure including rental (sub-division and transfer of land, share block schemes, and long term (99 year) lease agreements</a:t>
            </a:r>
            <a:r>
              <a:rPr lang="en-ZA" sz="20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;</a:t>
            </a:r>
          </a:p>
          <a:p>
            <a:pPr lvl="1" algn="just">
              <a:buFont typeface="Arial" charset="0"/>
              <a:buChar char="–"/>
            </a:pPr>
            <a:r>
              <a:rPr lang="en-ZA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Where rental agreements are entered into with beneficiaries, the farm owner/institution must to the satisfaction of the MEC, ensure that the beneficiaries are fully informed of their rights and obligations regarding the rental agreements.</a:t>
            </a:r>
          </a:p>
          <a:p>
            <a:pPr lvl="1">
              <a:buFont typeface="Arial" charset="0"/>
              <a:buChar char="–"/>
            </a:pPr>
            <a:endParaRPr lang="en-ZA" sz="2400" dirty="0">
              <a:solidFill>
                <a:prstClr val="black"/>
              </a:solidFill>
              <a:latin typeface="Calibri"/>
            </a:endParaRP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77964D-3CDF-2F46-9E7D-3AB8485A2693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 Bold" charset="0"/>
                <a:cs typeface="Arial Bold" charset="0"/>
              </a:rPr>
              <a:t>Electronic Document Distribution(EDD)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04BCFF81-8853-7543-8BA2-A647B471C165}" type="datetime1">
              <a:rPr lang="en-US" altLang="en-US" smtClean="0"/>
              <a:pPr>
                <a:defRPr/>
              </a:pPr>
              <a:t>9/19/2022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1958749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01647" y="218661"/>
            <a:ext cx="11413156" cy="598743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77324-DFD1-2248-8733-B36E37F5C7EC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47787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005" y="288758"/>
            <a:ext cx="8893742" cy="471637"/>
          </a:xfrm>
          <a:solidFill>
            <a:schemeClr val="tx2">
              <a:lumMod val="90000"/>
              <a:lumOff val="10000"/>
            </a:schemeClr>
          </a:solidFill>
        </p:spPr>
        <p:txBody>
          <a:bodyPr/>
          <a:lstStyle/>
          <a:p>
            <a:r>
              <a:rPr lang="en-ZA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HSS Delivery Statistics – September 2022</a:t>
            </a:r>
            <a:endParaRPr lang="en-ZA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39536447"/>
              </p:ext>
            </p:extLst>
          </p:nvPr>
        </p:nvGraphicFramePr>
        <p:xfrm>
          <a:off x="163629" y="764358"/>
          <a:ext cx="8893745" cy="5232183"/>
        </p:xfrm>
        <a:graphic>
          <a:graphicData uri="http://schemas.openxmlformats.org/drawingml/2006/table">
            <a:tbl>
              <a:tblPr firstRow="1" firstCol="1" bandRow="1"/>
              <a:tblGrid>
                <a:gridCol w="17379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985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530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041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113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Province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Count of Project Phase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Sum of Number of Beneficiaries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Paid Amount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26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</a:t>
                      </a:r>
                      <a:endParaRPr lang="en-ZA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R19 387 705,00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26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FS</a:t>
                      </a:r>
                      <a:endParaRPr lang="en-ZA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R25 044 897,59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26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GP</a:t>
                      </a:r>
                      <a:endParaRPr lang="en-ZA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R89 722 096,37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26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LP</a:t>
                      </a:r>
                      <a:endParaRPr lang="en-ZA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R3 709 073,40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26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MP</a:t>
                      </a:r>
                      <a:endParaRPr lang="en-ZA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R45 092 563,09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526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NW</a:t>
                      </a:r>
                      <a:endParaRPr lang="en-ZA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R46 298 085,22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526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NC</a:t>
                      </a:r>
                      <a:endParaRPr lang="en-ZA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R46 244 694,32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524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Grand Total</a:t>
                      </a:r>
                      <a:endParaRPr lang="en-ZA" sz="180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</a:t>
                      </a:r>
                      <a:endParaRPr lang="en-ZA" sz="18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2518</a:t>
                      </a:r>
                      <a:endParaRPr lang="en-ZA" sz="180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R275 499 114,99</a:t>
                      </a:r>
                      <a:endParaRPr lang="en-ZA" sz="18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77964D-3CDF-2F46-9E7D-3AB8485A2693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04BCFF81-8853-7543-8BA2-A647B471C165}" type="datetime1">
              <a:rPr lang="en-US" altLang="en-US" smtClean="0"/>
              <a:pPr>
                <a:defRPr/>
              </a:pPr>
              <a:t>9/19/2022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778771852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199" y="149510"/>
            <a:ext cx="8494296" cy="437631"/>
          </a:xfrm>
          <a:solidFill>
            <a:srgbClr val="339966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Challenges &amp; Proposed Interventions</a:t>
            </a:r>
            <a:endParaRPr lang="en-ZA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49219627"/>
              </p:ext>
            </p:extLst>
          </p:nvPr>
        </p:nvGraphicFramePr>
        <p:xfrm>
          <a:off x="457200" y="875899"/>
          <a:ext cx="8494296" cy="4592213"/>
        </p:xfrm>
        <a:graphic>
          <a:graphicData uri="http://schemas.openxmlformats.org/drawingml/2006/table">
            <a:tbl>
              <a:tblPr firstRow="1" bandRow="1"/>
              <a:tblGrid>
                <a:gridCol w="45503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439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6029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Challenges</a:t>
                      </a:r>
                      <a:endParaRPr lang="en-ZA" sz="1800" b="1" dirty="0" smtClean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ea typeface="Calibri" panose="020F0502020204030204" pitchFamily="34" charset="0"/>
                      </a:endParaRPr>
                    </a:p>
                  </a:txBody>
                  <a:tcP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Proposed Solutions</a:t>
                      </a:r>
                      <a:endParaRPr lang="en-ZA" sz="1800" b="1" dirty="0" smtClean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33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0293">
                <a:tc>
                  <a:txBody>
                    <a:bodyPr/>
                    <a:lstStyle/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ZA" sz="1800" dirty="0" smtClean="0"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Sector determination in the farms is set at R13 625 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ZA" sz="1800" dirty="0" smtClean="0">
                          <a:latin typeface="Century Gothic" panose="020B0502020202020204" pitchFamily="34" charset="0"/>
                        </a:rPr>
                        <a:t>Create</a:t>
                      </a:r>
                      <a:r>
                        <a:rPr lang="en-ZA" sz="1800" baseline="0" dirty="0" smtClean="0">
                          <a:latin typeface="Century Gothic" panose="020B0502020202020204" pitchFamily="34" charset="0"/>
                        </a:rPr>
                        <a:t> a programme similar to </a:t>
                      </a:r>
                      <a:r>
                        <a:rPr lang="en-ZA" sz="1800" dirty="0" smtClean="0">
                          <a:latin typeface="Century Gothic" panose="020B0502020202020204" pitchFamily="34" charset="0"/>
                        </a:rPr>
                        <a:t>Military Veterans where DALRRD will be contributing towards</a:t>
                      </a:r>
                      <a:r>
                        <a:rPr lang="en-ZA" sz="1800" baseline="0" dirty="0" smtClean="0">
                          <a:latin typeface="Century Gothic" panose="020B0502020202020204" pitchFamily="34" charset="0"/>
                        </a:rPr>
                        <a:t> a top up or an alternative option with a means test to confirm details on </a:t>
                      </a:r>
                      <a:r>
                        <a:rPr lang="en-ZA" sz="1800" dirty="0" smtClean="0">
                          <a:latin typeface="Century Gothic" panose="020B0502020202020204" pitchFamily="34" charset="0"/>
                        </a:rPr>
                        <a:t> population register &amp; establish if they are South Africans and are alive.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ZA" sz="1800" dirty="0" smtClean="0">
                          <a:latin typeface="Century Gothic" panose="020B0502020202020204" pitchFamily="34" charset="0"/>
                        </a:rPr>
                        <a:t>To</a:t>
                      </a:r>
                      <a:r>
                        <a:rPr lang="en-ZA" sz="1800" baseline="0" dirty="0" smtClean="0">
                          <a:latin typeface="Century Gothic" panose="020B0502020202020204" pitchFamily="34" charset="0"/>
                        </a:rPr>
                        <a:t> check records at the </a:t>
                      </a:r>
                      <a:r>
                        <a:rPr lang="en-ZA" sz="1800" dirty="0" smtClean="0">
                          <a:latin typeface="Century Gothic" panose="020B0502020202020204" pitchFamily="34" charset="0"/>
                        </a:rPr>
                        <a:t>deeds office to establish it they don’t own a property;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latin typeface="Century Gothic" panose="020B0502020202020204" pitchFamily="34" charset="0"/>
                        </a:rPr>
                        <a:t>To</a:t>
                      </a:r>
                      <a:r>
                        <a:rPr lang="en-US" sz="1800" baseline="0" dirty="0" smtClean="0">
                          <a:latin typeface="Century Gothic" panose="020B0502020202020204" pitchFamily="34" charset="0"/>
                        </a:rPr>
                        <a:t> check records UIF system to establish</a:t>
                      </a:r>
                      <a:endParaRPr lang="en-ZA" sz="1800" dirty="0" smtClean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1281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ZA" sz="1800" dirty="0" smtClean="0">
                          <a:latin typeface="Century Gothic" panose="020B0502020202020204" pitchFamily="34" charset="0"/>
                        </a:rPr>
                        <a:t>2. The housing income</a:t>
                      </a:r>
                      <a:r>
                        <a:rPr lang="en-ZA" sz="18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ZA" sz="1800" dirty="0" smtClean="0">
                          <a:latin typeface="Century Gothic" panose="020B0502020202020204" pitchFamily="34" charset="0"/>
                        </a:rPr>
                        <a:t>qualification criteria:</a:t>
                      </a:r>
                    </a:p>
                    <a:p>
                      <a:pPr marL="800100" lvl="1" indent="-342900">
                        <a:buFont typeface="+mj-lt"/>
                        <a:buAutoNum type="alphaLcParenR"/>
                      </a:pPr>
                      <a:r>
                        <a:rPr lang="en-ZA" sz="1800" dirty="0" smtClean="0"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R0      - R3500</a:t>
                      </a:r>
                    </a:p>
                    <a:p>
                      <a:pPr marL="800100" lvl="1" indent="-342900">
                        <a:buFont typeface="+mj-lt"/>
                        <a:buAutoNum type="alphaLcParenR"/>
                      </a:pPr>
                      <a:r>
                        <a:rPr lang="en-ZA" sz="1800" dirty="0" smtClean="0">
                          <a:latin typeface="Century Gothic" panose="020B0502020202020204" pitchFamily="34" charset="0"/>
                        </a:rPr>
                        <a:t>R3501- R22 000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2FC84-7891-F740-B8A1-EC98BEFAEA4C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69183BF-09D1-4059-86D9-2B841DF8127B}" type="datetime1">
              <a:rPr lang="en-GB" smtClean="0"/>
              <a:pPr/>
              <a:t>19/09/2022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54824350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199" y="149510"/>
            <a:ext cx="8513546" cy="437631"/>
          </a:xfrm>
          <a:solidFill>
            <a:srgbClr val="339966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Challenges &amp; Proposed Interventions</a:t>
            </a:r>
            <a:endParaRPr lang="en-ZA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34315352"/>
              </p:ext>
            </p:extLst>
          </p:nvPr>
        </p:nvGraphicFramePr>
        <p:xfrm>
          <a:off x="457200" y="587142"/>
          <a:ext cx="8561672" cy="5213683"/>
        </p:xfrm>
        <a:graphic>
          <a:graphicData uri="http://schemas.openxmlformats.org/drawingml/2006/table">
            <a:tbl>
              <a:tblPr firstRow="1" bandRow="1"/>
              <a:tblGrid>
                <a:gridCol w="56933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683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58803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Challenges </a:t>
                      </a:r>
                    </a:p>
                  </a:txBody>
                  <a:tcP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Proposed Solutions</a:t>
                      </a:r>
                      <a:endParaRPr lang="en-ZA" sz="18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33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880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 panose="020B0502020202020204" pitchFamily="34" charset="0"/>
                        </a:rPr>
                        <a:t>3. The numbers registered on </a:t>
                      </a:r>
                      <a:r>
                        <a:rPr lang="en-US" sz="1800" baseline="0" dirty="0" smtClean="0">
                          <a:latin typeface="Century Gothic" panose="020B0502020202020204" pitchFamily="34" charset="0"/>
                        </a:rPr>
                        <a:t> the</a:t>
                      </a:r>
                      <a:r>
                        <a:rPr lang="en-US" sz="1800" dirty="0" smtClean="0">
                          <a:latin typeface="Century Gothic" panose="020B0502020202020204" pitchFamily="34" charset="0"/>
                        </a:rPr>
                        <a:t> National Needs Register</a:t>
                      </a:r>
                      <a:r>
                        <a:rPr lang="en-US" sz="1800" baseline="0" dirty="0" smtClean="0">
                          <a:latin typeface="Century Gothic" panose="020B0502020202020204" pitchFamily="34" charset="0"/>
                        </a:rPr>
                        <a:t> (NNR) are low</a:t>
                      </a:r>
                      <a:endParaRPr lang="en-US" sz="1800" dirty="0" smtClean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ZA" sz="1800" dirty="0" smtClean="0">
                          <a:latin typeface="Century Gothic" panose="020B0502020202020204" pitchFamily="34" charset="0"/>
                        </a:rPr>
                        <a:t>Farm residents need to</a:t>
                      </a:r>
                      <a:r>
                        <a:rPr lang="en-ZA" sz="18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ZA" sz="1800" dirty="0" smtClean="0">
                          <a:latin typeface="Century Gothic" panose="020B0502020202020204" pitchFamily="34" charset="0"/>
                        </a:rPr>
                        <a:t>register a need on the NHNR </a:t>
                      </a:r>
                      <a:r>
                        <a:rPr lang="en-ZA" sz="1800" dirty="0" smtClean="0">
                          <a:latin typeface="+mn-lt"/>
                        </a:rPr>
                        <a:t>or</a:t>
                      </a:r>
                      <a:r>
                        <a:rPr lang="en-ZA" sz="1800" baseline="0" dirty="0" smtClean="0">
                          <a:latin typeface="+mn-lt"/>
                        </a:rPr>
                        <a:t> and </a:t>
                      </a:r>
                      <a:r>
                        <a:rPr lang="en-US" sz="1800" dirty="0" smtClean="0"/>
                        <a:t>Create a digital platform for persons in farms</a:t>
                      </a:r>
                      <a:r>
                        <a:rPr lang="en-US" sz="1800" baseline="0" dirty="0" smtClean="0"/>
                        <a:t> to improve access</a:t>
                      </a:r>
                      <a:endParaRPr lang="en-ZA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923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entury Gothic" panose="020B0502020202020204" pitchFamily="34" charset="0"/>
                        </a:rPr>
                        <a:t>4. A single system of monitoring evictions</a:t>
                      </a:r>
                      <a:r>
                        <a:rPr lang="en-US" sz="1800" baseline="0" dirty="0" smtClean="0">
                          <a:latin typeface="Century Gothic" panose="020B0502020202020204" pitchFamily="34" charset="0"/>
                        </a:rPr>
                        <a:t> does not exist. </a:t>
                      </a:r>
                      <a:r>
                        <a:rPr lang="en-US" sz="1800" dirty="0" smtClean="0">
                          <a:latin typeface="Century Gothic" panose="020B0502020202020204" pitchFamily="34" charset="0"/>
                        </a:rPr>
                        <a:t>DHS a records and monitors</a:t>
                      </a:r>
                      <a:r>
                        <a:rPr lang="en-US" sz="1800" baseline="0" dirty="0" smtClean="0">
                          <a:latin typeface="Century Gothic" panose="020B0502020202020204" pitchFamily="34" charset="0"/>
                        </a:rPr>
                        <a:t> cases of disputes between landlords and tenants </a:t>
                      </a:r>
                      <a:r>
                        <a:rPr lang="en-US" sz="1800" dirty="0" smtClean="0">
                          <a:latin typeface="Century Gothic" panose="020B0502020202020204" pitchFamily="34" charset="0"/>
                        </a:rPr>
                        <a:t>through Rental Housing Tribunals. Evictions go through Courts and not recorded on HSS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923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entury Gothic" panose="020B0502020202020204" pitchFamily="34" charset="0"/>
                        </a:rPr>
                        <a:t>5. The</a:t>
                      </a:r>
                      <a:r>
                        <a:rPr lang="en-US" sz="18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800" dirty="0" smtClean="0">
                          <a:latin typeface="Century Gothic" panose="020B0502020202020204" pitchFamily="34" charset="0"/>
                        </a:rPr>
                        <a:t>Housing Code provides that</a:t>
                      </a:r>
                      <a:r>
                        <a:rPr lang="en-US" sz="1800" baseline="0" dirty="0" smtClean="0">
                          <a:latin typeface="Century Gothic" panose="020B0502020202020204" pitchFamily="34" charset="0"/>
                        </a:rPr>
                        <a:t> households facing i</a:t>
                      </a:r>
                      <a:r>
                        <a:rPr lang="en-US" sz="1800" dirty="0" smtClean="0">
                          <a:latin typeface="Century Gothic" panose="020B0502020202020204" pitchFamily="34" charset="0"/>
                        </a:rPr>
                        <a:t>mminent</a:t>
                      </a:r>
                      <a:r>
                        <a:rPr lang="en-US" sz="1800" baseline="0" dirty="0" smtClean="0">
                          <a:latin typeface="Century Gothic" panose="020B0502020202020204" pitchFamily="34" charset="0"/>
                        </a:rPr>
                        <a:t> evictions qualify for alternative housing in terms of the Housing Emergency Housing programme</a:t>
                      </a:r>
                      <a:endParaRPr lang="en-US" sz="1800" dirty="0" smtClean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Business</a:t>
                      </a:r>
                      <a:r>
                        <a:rPr lang="en-US" sz="1800" baseline="0" dirty="0" smtClean="0"/>
                        <a:t> plans must cover and provide budget estimates</a:t>
                      </a:r>
                      <a:endParaRPr lang="en-ZA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80096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 panose="020B0502020202020204" pitchFamily="34" charset="0"/>
                        </a:rPr>
                        <a:t>6. Lack of Interdepartmental and inter sphere monitoring of evictions</a:t>
                      </a:r>
                      <a:endParaRPr lang="en-ZA" sz="1800" dirty="0" smtClean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 panose="020B0502020202020204" pitchFamily="34" charset="0"/>
                        </a:rPr>
                        <a:t>Set up an interdepartmental forum led by DARDLR  to draft a monitoring strategy  </a:t>
                      </a:r>
                      <a:endParaRPr lang="en-ZA" sz="1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2FC84-7891-F740-B8A1-EC98BEFAEA4C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69183BF-09D1-4059-86D9-2B841DF8127B}" type="datetime1">
              <a:rPr lang="en-GB" smtClean="0"/>
              <a:pPr/>
              <a:t>19/09/2022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72948136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Number Placeholder 5">
            <a:extLst>
              <a:ext uri="{FF2B5EF4-FFF2-40B4-BE49-F238E27FC236}">
                <a16:creationId xmlns:a16="http://schemas.microsoft.com/office/drawing/2014/main" xmlns="" id="{7E4DA517-8A7E-9B42-BCA6-8F4E8519105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32AF86D-99C6-6143-AE6A-3EEE8620ED62}" type="slidenum">
              <a:rPr lang="en-US" altLang="en-US" sz="8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800">
              <a:solidFill>
                <a:srgbClr val="898989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E48EFD2-FC6C-C841-84AF-767173DD7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 Bold" charset="0"/>
                <a:cs typeface="Arial Bold" charset="0"/>
              </a:rPr>
              <a:t>Electronic Document Distribution(EDD)</a:t>
            </a:r>
            <a:endParaRPr lang="en-US" dirty="0"/>
          </a:p>
        </p:txBody>
      </p:sp>
      <p:sp>
        <p:nvSpPr>
          <p:cNvPr id="11267" name="Date Placeholder 3">
            <a:extLst>
              <a:ext uri="{FF2B5EF4-FFF2-40B4-BE49-F238E27FC236}">
                <a16:creationId xmlns:a16="http://schemas.microsoft.com/office/drawing/2014/main" xmlns="" id="{53C3100E-0E57-464B-B78D-49056EF01C3F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015C715-C476-A44E-84FF-A09BC0038406}" type="datetime1">
              <a:rPr lang="en-US" altLang="en-US" sz="8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9/19/2022</a:t>
            </a:fld>
            <a:endParaRPr lang="en-US" altLang="en-US" sz="800">
              <a:solidFill>
                <a:srgbClr val="898989"/>
              </a:solidFill>
            </a:endParaRPr>
          </a:p>
        </p:txBody>
      </p:sp>
      <p:sp>
        <p:nvSpPr>
          <p:cNvPr id="11268" name="Title 1">
            <a:extLst>
              <a:ext uri="{FF2B5EF4-FFF2-40B4-BE49-F238E27FC236}">
                <a16:creationId xmlns:a16="http://schemas.microsoft.com/office/drawing/2014/main" xmlns="" id="{04DC194A-4A50-984A-A4FF-18E7C1994EF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1520" y="2060848"/>
            <a:ext cx="8305800" cy="838200"/>
          </a:xfrm>
          <a:solidFill>
            <a:srgbClr val="339966"/>
          </a:solidFill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THANK </a:t>
            </a:r>
            <a:r>
              <a:rPr lang="en-US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YOU!</a:t>
            </a:r>
            <a:endParaRPr lang="en-US" altLang="en-US" sz="4000" b="1" dirty="0">
              <a:solidFill>
                <a:schemeClr val="bg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067" y="130260"/>
            <a:ext cx="8648299" cy="524258"/>
          </a:xfrm>
          <a:solidFill>
            <a:srgbClr val="339966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Contents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757" y="539015"/>
            <a:ext cx="8426918" cy="4899259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latin typeface="Century Gothic" panose="020B0502020202020204" pitchFamily="34" charset="0"/>
              </a:rPr>
              <a:t>Purpose</a:t>
            </a:r>
            <a:endParaRPr lang="en-ZA" sz="2200" dirty="0" smtClean="0">
              <a:latin typeface="Century Gothic" panose="020B0502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ZA" sz="2200" dirty="0" smtClean="0">
                <a:latin typeface="Century Gothic" panose="020B0502020202020204" pitchFamily="34" charset="0"/>
              </a:rPr>
              <a:t>MTSF Targets </a:t>
            </a:r>
          </a:p>
          <a:p>
            <a:pPr marL="457200" indent="-457200">
              <a:buFont typeface="+mj-lt"/>
              <a:buAutoNum type="arabicPeriod"/>
            </a:pPr>
            <a:r>
              <a:rPr lang="en-ZA" sz="2200" dirty="0" smtClean="0">
                <a:latin typeface="Century Gothic" panose="020B0502020202020204" pitchFamily="34" charset="0"/>
              </a:rPr>
              <a:t>Summary of Code Programmes</a:t>
            </a:r>
          </a:p>
          <a:p>
            <a:pPr marL="457200" indent="-457200">
              <a:buFont typeface="+mj-lt"/>
              <a:buAutoNum type="arabicPeriod"/>
            </a:pPr>
            <a:r>
              <a:rPr lang="en-ZA" sz="2200" dirty="0" smtClean="0">
                <a:latin typeface="Century Gothic" panose="020B0502020202020204" pitchFamily="34" charset="0"/>
              </a:rPr>
              <a:t>Beneficiaries registered on the National </a:t>
            </a:r>
            <a:r>
              <a:rPr lang="en-ZA" sz="2200" dirty="0">
                <a:latin typeface="Century Gothic" panose="020B0502020202020204" pitchFamily="34" charset="0"/>
              </a:rPr>
              <a:t>Housing Needs register (NHNR)</a:t>
            </a:r>
            <a:r>
              <a:rPr lang="en-ZA" sz="2200" dirty="0">
                <a:latin typeface="Century Gothic" panose="020B0502020202020204" pitchFamily="34" charset="0"/>
                <a:ea typeface="Calibri" panose="020F0502020204030204" pitchFamily="34" charset="0"/>
              </a:rPr>
              <a:t> 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latin typeface="Century Gothic" panose="020B0502020202020204" pitchFamily="34" charset="0"/>
              </a:rPr>
              <a:t>Farm Resident Subsidies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latin typeface="Century Gothic" panose="020B0502020202020204" pitchFamily="34" charset="0"/>
              </a:rPr>
              <a:t>Qualification criteria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latin typeface="Century Gothic" panose="020B0502020202020204" pitchFamily="34" charset="0"/>
              </a:rPr>
              <a:t>Policy Intent</a:t>
            </a:r>
          </a:p>
          <a:p>
            <a:pPr marL="457200" indent="-457200">
              <a:buFont typeface="+mj-lt"/>
              <a:buAutoNum type="arabicPeriod"/>
            </a:pPr>
            <a:r>
              <a:rPr lang="en-ZA" sz="2200" dirty="0" smtClean="0">
                <a:latin typeface="Century Gothic" panose="020B0502020202020204" pitchFamily="34" charset="0"/>
              </a:rPr>
              <a:t> Allocation Formulae</a:t>
            </a:r>
          </a:p>
          <a:p>
            <a:pPr marL="457200" indent="-457200">
              <a:buFont typeface="+mj-lt"/>
              <a:buAutoNum type="arabicPeriod"/>
            </a:pPr>
            <a:r>
              <a:rPr lang="en-ZA" sz="2200" dirty="0" smtClean="0">
                <a:latin typeface="Century Gothic" panose="020B0502020202020204" pitchFamily="34" charset="0"/>
              </a:rPr>
              <a:t>Human Settlements Priorities</a:t>
            </a:r>
          </a:p>
          <a:p>
            <a:pPr marL="457200" indent="-457200">
              <a:buFont typeface="+mj-lt"/>
              <a:buAutoNum type="arabicPeriod"/>
            </a:pPr>
            <a:r>
              <a:rPr lang="en-ZA" sz="2200" dirty="0" smtClean="0">
                <a:latin typeface="Century Gothic" panose="020B0502020202020204" pitchFamily="34" charset="0"/>
                <a:ea typeface="Calibri" panose="020F0502020204030204" pitchFamily="34" charset="0"/>
              </a:rPr>
              <a:t>Delivery Statistics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latin typeface="Century Gothic" panose="020B0502020202020204" pitchFamily="34" charset="0"/>
                <a:ea typeface="Calibri" panose="020F0502020204030204" pitchFamily="34" charset="0"/>
              </a:rPr>
              <a:t>Challenges &amp; Interventions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latin typeface="Century Gothic" panose="020B0502020202020204" pitchFamily="34" charset="0"/>
                <a:ea typeface="Calibri" panose="020F0502020204030204" pitchFamily="34" charset="0"/>
              </a:rPr>
              <a:t>Recommendations</a:t>
            </a:r>
            <a:endParaRPr lang="en-ZA" sz="2200" dirty="0" smtClean="0"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77964D-3CDF-2F46-9E7D-3AB8485A2693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04BCFF81-8853-7543-8BA2-A647B471C165}" type="datetime1">
              <a:rPr lang="en-US" altLang="en-US" smtClean="0"/>
              <a:pPr>
                <a:defRPr/>
              </a:pPr>
              <a:t>9/19/2022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343385730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202130"/>
            <a:ext cx="8560869" cy="580405"/>
          </a:xfrm>
          <a:solidFill>
            <a:srgbClr val="339966"/>
          </a:solidFill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Background: MTSF Targets  </a:t>
            </a:r>
            <a:endParaRPr lang="en-ZA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28" y="991402"/>
            <a:ext cx="4129238" cy="4687502"/>
          </a:xfrm>
        </p:spPr>
        <p:txBody>
          <a:bodyPr/>
          <a:lstStyle/>
          <a:p>
            <a:pPr algn="just"/>
            <a:r>
              <a:rPr lang="en-ZA" sz="1800" dirty="0">
                <a:latin typeface="Century Gothic" panose="020B0502020202020204" pitchFamily="34" charset="0"/>
              </a:rPr>
              <a:t>The housing backlog is estimated to be about 2.3 million. </a:t>
            </a:r>
          </a:p>
          <a:p>
            <a:pPr lvl="0" algn="just"/>
            <a:r>
              <a:rPr lang="en-ZA" sz="1800" dirty="0" smtClean="0">
                <a:latin typeface="Century Gothic" panose="020B0502020202020204" pitchFamily="34" charset="0"/>
              </a:rPr>
              <a:t>More than </a:t>
            </a:r>
            <a:r>
              <a:rPr lang="en-ZA" sz="1800" dirty="0">
                <a:latin typeface="Century Gothic" panose="020B0502020202020204" pitchFamily="34" charset="0"/>
              </a:rPr>
              <a:t>4 million housing opportunities have been </a:t>
            </a:r>
            <a:r>
              <a:rPr lang="en-ZA" sz="1800" dirty="0" smtClean="0">
                <a:latin typeface="Century Gothic" panose="020B0502020202020204" pitchFamily="34" charset="0"/>
              </a:rPr>
              <a:t>delivered since 1994 . </a:t>
            </a:r>
          </a:p>
          <a:p>
            <a:pPr lvl="0" algn="just"/>
            <a:r>
              <a:rPr lang="en-US" sz="1800" b="1" dirty="0" smtClean="0">
                <a:latin typeface="Century Gothic" panose="020B0502020202020204" pitchFamily="34" charset="0"/>
              </a:rPr>
              <a:t>MTSF </a:t>
            </a:r>
            <a:r>
              <a:rPr lang="en-US" sz="1800" b="1" dirty="0">
                <a:latin typeface="Century Gothic" panose="020B0502020202020204" pitchFamily="34" charset="0"/>
              </a:rPr>
              <a:t>2019 – 2024 </a:t>
            </a:r>
            <a:r>
              <a:rPr lang="en-US" sz="1800" b="1" dirty="0" smtClean="0">
                <a:latin typeface="Century Gothic" panose="020B0502020202020204" pitchFamily="34" charset="0"/>
              </a:rPr>
              <a:t>outcomes are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n-US" sz="1800" dirty="0" smtClean="0">
                <a:latin typeface="Century Gothic" panose="020B0502020202020204" pitchFamily="34" charset="0"/>
              </a:rPr>
              <a:t>Adequate </a:t>
            </a:r>
            <a:r>
              <a:rPr lang="en-US" sz="1800" dirty="0">
                <a:latin typeface="Century Gothic" panose="020B0502020202020204" pitchFamily="34" charset="0"/>
              </a:rPr>
              <a:t>housing and improved quality living  </a:t>
            </a:r>
            <a:r>
              <a:rPr lang="en-US" sz="1800" dirty="0" smtClean="0">
                <a:latin typeface="Century Gothic" panose="020B0502020202020204" pitchFamily="34" charset="0"/>
              </a:rPr>
              <a:t> environments</a:t>
            </a:r>
          </a:p>
          <a:p>
            <a:pPr lvl="1" indent="-342900" algn="just">
              <a:buFont typeface="+mj-lt"/>
              <a:buAutoNum type="arabicPeriod"/>
            </a:pPr>
            <a:r>
              <a:rPr lang="en-US" sz="1800" dirty="0" smtClean="0">
                <a:latin typeface="Century Gothic" panose="020B0502020202020204" pitchFamily="34" charset="0"/>
              </a:rPr>
              <a:t>Security </a:t>
            </a:r>
            <a:r>
              <a:rPr lang="en-US" sz="1800" dirty="0">
                <a:latin typeface="Century Gothic" panose="020B0502020202020204" pitchFamily="34" charset="0"/>
              </a:rPr>
              <a:t>of tenure</a:t>
            </a:r>
            <a:r>
              <a:rPr lang="en-US" sz="1800" dirty="0" smtClean="0">
                <a:latin typeface="Century Gothic" panose="020B0502020202020204" pitchFamily="34" charset="0"/>
              </a:rPr>
              <a:t>.</a:t>
            </a:r>
          </a:p>
          <a:p>
            <a:pPr lvl="1" indent="-342900" algn="just">
              <a:buFont typeface="+mj-lt"/>
              <a:buAutoNum type="arabicPeriod"/>
            </a:pPr>
            <a:r>
              <a:rPr lang="en-US" sz="1800" dirty="0">
                <a:latin typeface="Century Gothic" panose="020B0502020202020204" pitchFamily="34" charset="0"/>
              </a:rPr>
              <a:t>Spatial transformation through multi-programme           integration in priority development areas.</a:t>
            </a:r>
          </a:p>
          <a:p>
            <a:pPr lvl="1" indent="-342900" algn="just"/>
            <a:endParaRPr lang="en-US" sz="1800" dirty="0">
              <a:latin typeface="Century Gothic" panose="020B0502020202020204" pitchFamily="34" charset="0"/>
            </a:endParaRPr>
          </a:p>
          <a:p>
            <a:pPr lvl="0" algn="just"/>
            <a:endParaRPr lang="en-ZA" sz="1800" dirty="0">
              <a:latin typeface="Century Gothic" panose="020B0502020202020204" pitchFamily="34" charset="0"/>
            </a:endParaRPr>
          </a:p>
          <a:p>
            <a:endParaRPr lang="en-ZA" sz="1800" dirty="0">
              <a:latin typeface="Century Gothic" panose="020B0502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01707143"/>
              </p:ext>
            </p:extLst>
          </p:nvPr>
        </p:nvGraphicFramePr>
        <p:xfrm>
          <a:off x="4340995" y="924025"/>
          <a:ext cx="4504623" cy="42272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0808">
                  <a:extLst>
                    <a:ext uri="{9D8B030D-6E8A-4147-A177-3AD203B41FA5}">
                      <a16:colId xmlns:a16="http://schemas.microsoft.com/office/drawing/2014/main" xmlns="" val="1967239059"/>
                    </a:ext>
                  </a:extLst>
                </a:gridCol>
                <a:gridCol w="1682646">
                  <a:extLst>
                    <a:ext uri="{9D8B030D-6E8A-4147-A177-3AD203B41FA5}">
                      <a16:colId xmlns:a16="http://schemas.microsoft.com/office/drawing/2014/main" xmlns="" val="2471528030"/>
                    </a:ext>
                  </a:extLst>
                </a:gridCol>
                <a:gridCol w="1581169">
                  <a:extLst>
                    <a:ext uri="{9D8B030D-6E8A-4147-A177-3AD203B41FA5}">
                      <a16:colId xmlns:a16="http://schemas.microsoft.com/office/drawing/2014/main" xmlns="" val="1174385573"/>
                    </a:ext>
                  </a:extLst>
                </a:gridCol>
              </a:tblGrid>
              <a:tr h="4716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Typology </a:t>
                      </a:r>
                      <a:endParaRPr lang="en-ZA" sz="18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ZA" sz="18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MTSF </a:t>
                      </a:r>
                      <a:r>
                        <a:rPr lang="en-ZA" sz="18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Targets</a:t>
                      </a:r>
                      <a:endParaRPr lang="en-ZA" sz="18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Unit Cost </a:t>
                      </a:r>
                      <a:endParaRPr lang="en-ZA" sz="18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14223655"/>
                  </a:ext>
                </a:extLst>
              </a:tr>
              <a:tr h="64712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Houses</a:t>
                      </a:r>
                      <a:endParaRPr lang="en-ZA" sz="18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 smtClean="0">
                          <a:effectLst/>
                          <a:latin typeface="Century Gothic" panose="020B0502020202020204" pitchFamily="34" charset="0"/>
                        </a:rPr>
                        <a:t>300 </a:t>
                      </a:r>
                      <a:r>
                        <a:rPr lang="en-ZA" sz="1800" dirty="0">
                          <a:effectLst/>
                          <a:latin typeface="Century Gothic" panose="020B0502020202020204" pitchFamily="34" charset="0"/>
                        </a:rPr>
                        <a:t>000</a:t>
                      </a:r>
                      <a:endParaRPr lang="en-ZA" sz="18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 smtClean="0">
                          <a:effectLst/>
                          <a:latin typeface="Century Gothic" panose="020B0502020202020204" pitchFamily="34" charset="0"/>
                        </a:rPr>
                        <a:t>141 293</a:t>
                      </a:r>
                      <a:endParaRPr lang="en-ZA" sz="18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98993752"/>
                  </a:ext>
                </a:extLst>
              </a:tr>
              <a:tr h="55467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FLISP </a:t>
                      </a:r>
                      <a:endParaRPr lang="en-ZA" sz="18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Century Gothic" panose="020B0502020202020204" pitchFamily="34" charset="0"/>
                        </a:rPr>
                        <a:t>20 000</a:t>
                      </a:r>
                      <a:endParaRPr lang="en-ZA" sz="18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 smtClean="0">
                          <a:effectLst/>
                          <a:latin typeface="Century Gothic" panose="020B0502020202020204" pitchFamily="34" charset="0"/>
                        </a:rPr>
                        <a:t>131 505</a:t>
                      </a:r>
                      <a:endParaRPr lang="en-ZA" sz="18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0434190"/>
                  </a:ext>
                </a:extLst>
              </a:tr>
              <a:tr h="53157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Stands </a:t>
                      </a:r>
                      <a:endParaRPr lang="en-ZA" sz="18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Century Gothic" panose="020B0502020202020204" pitchFamily="34" charset="0"/>
                        </a:rPr>
                        <a:t>300 000</a:t>
                      </a:r>
                      <a:endParaRPr lang="en-ZA" sz="18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 smtClean="0">
                          <a:effectLst/>
                          <a:latin typeface="Century Gothic" panose="020B0502020202020204" pitchFamily="34" charset="0"/>
                        </a:rPr>
                        <a:t>55 596</a:t>
                      </a:r>
                      <a:endParaRPr lang="en-ZA" sz="18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90214983"/>
                  </a:ext>
                </a:extLst>
              </a:tr>
              <a:tr h="10631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Social Housing </a:t>
                      </a:r>
                      <a:endParaRPr lang="en-ZA" sz="18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 smtClean="0">
                          <a:effectLst/>
                          <a:latin typeface="Century Gothic" panose="020B0502020202020204" pitchFamily="34" charset="0"/>
                        </a:rPr>
                        <a:t>18 </a:t>
                      </a:r>
                      <a:r>
                        <a:rPr lang="en-ZA" sz="1800" dirty="0">
                          <a:effectLst/>
                          <a:latin typeface="Century Gothic" panose="020B0502020202020204" pitchFamily="34" charset="0"/>
                        </a:rPr>
                        <a:t>000</a:t>
                      </a:r>
                      <a:endParaRPr lang="en-ZA" sz="18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 smtClean="0">
                          <a:effectLst/>
                          <a:latin typeface="Century Gothic" panose="020B0502020202020204" pitchFamily="34" charset="0"/>
                        </a:rPr>
                        <a:t>328 000</a:t>
                      </a:r>
                      <a:endParaRPr lang="en-ZA" sz="18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59366545"/>
                  </a:ext>
                </a:extLst>
              </a:tr>
              <a:tr h="6077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Hostels </a:t>
                      </a:r>
                      <a:endParaRPr lang="en-ZA" sz="18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Century Gothic" panose="020B0502020202020204" pitchFamily="34" charset="0"/>
                        </a:rPr>
                        <a:t>12 000</a:t>
                      </a:r>
                      <a:endParaRPr lang="en-ZA" sz="18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 smtClean="0">
                          <a:effectLst/>
                          <a:latin typeface="Century Gothic" panose="020B0502020202020204" pitchFamily="34" charset="0"/>
                        </a:rPr>
                        <a:t>350 000</a:t>
                      </a:r>
                      <a:endParaRPr lang="en-ZA" sz="18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271204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0530278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3C2E62-EFED-594D-A395-EC92C606C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7314"/>
            <a:ext cx="8382000" cy="724785"/>
          </a:xfrm>
          <a:solidFill>
            <a:schemeClr val="tx2">
              <a:lumMod val="90000"/>
              <a:lumOff val="10000"/>
            </a:schemeClr>
          </a:solidFill>
        </p:spPr>
        <p:txBody>
          <a:bodyPr/>
          <a:lstStyle/>
          <a:p>
            <a:r>
              <a:rPr lang="en-US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Human Settlements Priorities</a:t>
            </a:r>
            <a:endParaRPr lang="en-US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914401"/>
          <a:ext cx="8382000" cy="46694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2351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Century Gothic" panose="020B0502020202020204" pitchFamily="34" charset="0"/>
                        </a:rPr>
                        <a:t>Policy Priorities</a:t>
                      </a:r>
                      <a:endParaRPr lang="en-ZA" sz="1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 panose="020B0502020202020204" pitchFamily="34" charset="0"/>
                        </a:rPr>
                        <a:t>Description</a:t>
                      </a:r>
                      <a:endParaRPr lang="en-ZA" sz="1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9747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Century Gothic" panose="020B0502020202020204" pitchFamily="34" charset="0"/>
                        </a:rPr>
                        <a:t>Priority</a:t>
                      </a:r>
                      <a:r>
                        <a:rPr lang="en-US" sz="1800" b="1" baseline="0" dirty="0" smtClean="0">
                          <a:latin typeface="Century Gothic" panose="020B0502020202020204" pitchFamily="34" charset="0"/>
                        </a:rPr>
                        <a:t> 1 </a:t>
                      </a:r>
                      <a:endParaRPr lang="en-ZA" sz="18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Font typeface="+mj-lt"/>
                        <a:buNone/>
                      </a:pPr>
                      <a:r>
                        <a:rPr lang="en-US" sz="1800" dirty="0" smtClean="0">
                          <a:latin typeface="Century Gothic" panose="020B0502020202020204" pitchFamily="34" charset="0"/>
                        </a:rPr>
                        <a:t>Digital transformation-</a:t>
                      </a:r>
                      <a:r>
                        <a:rPr lang="en-US" sz="1800" baseline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800" baseline="0" dirty="0" smtClean="0">
                          <a:latin typeface="Century Gothic" panose="020B0502020202020204" pitchFamily="34" charset="0"/>
                        </a:rPr>
                        <a:t>Waiting List</a:t>
                      </a:r>
                      <a:endParaRPr lang="en-US" sz="1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9747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Century Gothic" panose="020B0502020202020204" pitchFamily="34" charset="0"/>
                        </a:rPr>
                        <a:t>Priority</a:t>
                      </a:r>
                      <a:r>
                        <a:rPr lang="en-US" sz="1800" b="1" baseline="0" dirty="0" smtClean="0">
                          <a:latin typeface="Century Gothic" panose="020B0502020202020204" pitchFamily="34" charset="0"/>
                        </a:rPr>
                        <a:t> 2</a:t>
                      </a:r>
                      <a:endParaRPr lang="en-ZA" sz="18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Font typeface="+mj-lt"/>
                        <a:buNone/>
                      </a:pPr>
                      <a:r>
                        <a:rPr lang="en-US" sz="1800" dirty="0" smtClean="0">
                          <a:latin typeface="Century Gothic" panose="020B0502020202020204" pitchFamily="34" charset="0"/>
                        </a:rPr>
                        <a:t>Targeted Housing </a:t>
                      </a:r>
                    </a:p>
                    <a:p>
                      <a:pPr marL="800100" lvl="1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latin typeface="Century Gothic" panose="020B0502020202020204" pitchFamily="34" charset="0"/>
                        </a:rPr>
                        <a:t>Designated Groups</a:t>
                      </a:r>
                    </a:p>
                    <a:p>
                      <a:pPr marL="800100" lvl="1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latin typeface="Century Gothic" panose="020B0502020202020204" pitchFamily="34" charset="0"/>
                        </a:rPr>
                        <a:t>Emergency</a:t>
                      </a:r>
                      <a:r>
                        <a:rPr lang="en-US" sz="1800" baseline="0" dirty="0" smtClean="0">
                          <a:latin typeface="Century Gothic" panose="020B0502020202020204" pitchFamily="34" charset="0"/>
                        </a:rPr>
                        <a:t> &amp; 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Mud Housing</a:t>
                      </a:r>
                      <a:r>
                        <a:rPr lang="en-US" sz="1800" b="1" baseline="0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marL="800100" lvl="1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 smtClean="0">
                          <a:latin typeface="Century Gothic" panose="020B0502020202020204" pitchFamily="34" charset="0"/>
                        </a:rPr>
                        <a:t>Asbestos </a:t>
                      </a:r>
                    </a:p>
                    <a:p>
                      <a:pPr marL="800100" lvl="1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 smtClean="0">
                          <a:latin typeface="Century Gothic" panose="020B0502020202020204" pitchFamily="34" charset="0"/>
                        </a:rPr>
                        <a:t>Blocked Projects</a:t>
                      </a:r>
                      <a:endParaRPr lang="en-US" sz="1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9747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Century Gothic" panose="020B0502020202020204" pitchFamily="34" charset="0"/>
                        </a:rPr>
                        <a:t>Priority 3</a:t>
                      </a:r>
                      <a:endParaRPr lang="en-ZA" sz="18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 panose="020B0502020202020204" pitchFamily="34" charset="0"/>
                        </a:rPr>
                        <a:t>Title Deeds</a:t>
                      </a:r>
                      <a:endParaRPr lang="en-ZA" sz="1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9747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Century Gothic" panose="020B0502020202020204" pitchFamily="34" charset="0"/>
                        </a:rPr>
                        <a:t>Priority</a:t>
                      </a:r>
                      <a:r>
                        <a:rPr lang="en-US" sz="1800" b="1" baseline="0" dirty="0" smtClean="0">
                          <a:latin typeface="Century Gothic" panose="020B0502020202020204" pitchFamily="34" charset="0"/>
                        </a:rPr>
                        <a:t> 4</a:t>
                      </a:r>
                      <a:endParaRPr lang="en-ZA" sz="18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 panose="020B0502020202020204" pitchFamily="34" charset="0"/>
                        </a:rPr>
                        <a:t>Provision of land/ services sites</a:t>
                      </a:r>
                      <a:endParaRPr lang="en-ZA" sz="1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9747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Century Gothic" panose="020B0502020202020204" pitchFamily="34" charset="0"/>
                        </a:rPr>
                        <a:t>Priority </a:t>
                      </a:r>
                      <a:r>
                        <a:rPr lang="en-US" sz="1800" b="1" baseline="0" dirty="0" smtClean="0">
                          <a:latin typeface="Century Gothic" panose="020B0502020202020204" pitchFamily="34" charset="0"/>
                        </a:rPr>
                        <a:t> 5</a:t>
                      </a:r>
                      <a:endParaRPr lang="en-ZA" sz="18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 panose="020B0502020202020204" pitchFamily="34" charset="0"/>
                        </a:rPr>
                        <a:t>Upgrading informal settlements</a:t>
                      </a:r>
                      <a:endParaRPr lang="en-ZA" sz="1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7529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Century Gothic" panose="020B0502020202020204" pitchFamily="34" charset="0"/>
                        </a:rPr>
                        <a:t>Priority</a:t>
                      </a:r>
                      <a:r>
                        <a:rPr lang="en-US" sz="1800" b="1" baseline="0" dirty="0" smtClean="0">
                          <a:latin typeface="Century Gothic" panose="020B0502020202020204" pitchFamily="34" charset="0"/>
                        </a:rPr>
                        <a:t> 6</a:t>
                      </a:r>
                      <a:endParaRPr lang="en-ZA" sz="18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 panose="020B0502020202020204" pitchFamily="34" charset="0"/>
                        </a:rPr>
                        <a:t>Provision of Affordable housing </a:t>
                      </a:r>
                      <a:endParaRPr lang="en-ZA" sz="1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9747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Century Gothic" panose="020B0502020202020204" pitchFamily="34" charset="0"/>
                        </a:rPr>
                        <a:t>Priority 7</a:t>
                      </a:r>
                      <a:endParaRPr lang="en-ZA" sz="18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 panose="020B0502020202020204" pitchFamily="34" charset="0"/>
                        </a:rPr>
                        <a:t>Provision of Affordable</a:t>
                      </a:r>
                      <a:r>
                        <a:rPr lang="en-US" sz="1800" baseline="0" dirty="0" smtClean="0">
                          <a:latin typeface="Century Gothic" panose="020B0502020202020204" pitchFamily="34" charset="0"/>
                        </a:rPr>
                        <a:t> Rental</a:t>
                      </a:r>
                      <a:endParaRPr lang="en-ZA" sz="1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6434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Century Gothic" panose="020B0502020202020204" pitchFamily="34" charset="0"/>
                        </a:rPr>
                        <a:t>Priority 8</a:t>
                      </a:r>
                      <a:endParaRPr lang="en-ZA" sz="18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 panose="020B0502020202020204" pitchFamily="34" charset="0"/>
                        </a:rPr>
                        <a:t>Provision of Socio – economic amenities</a:t>
                      </a:r>
                      <a:endParaRPr lang="en-ZA" sz="1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47531758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82880" y="86628"/>
            <a:ext cx="8780645" cy="744154"/>
          </a:xfrm>
          <a:solidFill>
            <a:srgbClr val="339966"/>
          </a:solidFill>
        </p:spPr>
        <p:txBody>
          <a:bodyPr/>
          <a:lstStyle/>
          <a:p>
            <a:r>
              <a:rPr lang="en-ZA" sz="2025" b="1" dirty="0" smtClean="0">
                <a:solidFill>
                  <a:schemeClr val="bg1"/>
                </a:solidFill>
                <a:latin typeface="Century Gothic" pitchFamily="34" charset="0"/>
                <a:ea typeface="ＭＳ Ｐゴシック" pitchFamily="34" charset="-128"/>
              </a:rPr>
              <a:t>Current </a:t>
            </a:r>
            <a:r>
              <a:rPr lang="en-ZA" sz="2025" b="1" dirty="0">
                <a:solidFill>
                  <a:schemeClr val="bg1"/>
                </a:solidFill>
                <a:latin typeface="Century Gothic" pitchFamily="34" charset="0"/>
                <a:ea typeface="ＭＳ Ｐゴシック" pitchFamily="34" charset="-128"/>
              </a:rPr>
              <a:t>Housing Code </a:t>
            </a:r>
            <a:r>
              <a:rPr lang="en-ZA" sz="2025" b="1" dirty="0" smtClean="0">
                <a:solidFill>
                  <a:schemeClr val="bg1"/>
                </a:solidFill>
                <a:latin typeface="Century Gothic" pitchFamily="34" charset="0"/>
                <a:ea typeface="ＭＳ Ｐゴシック" pitchFamily="34" charset="-128"/>
              </a:rPr>
              <a:t>Programmes</a:t>
            </a:r>
            <a:endParaRPr lang="en-ZA" sz="2025" b="1" dirty="0">
              <a:solidFill>
                <a:schemeClr val="bg1"/>
              </a:solidFill>
              <a:latin typeface="Century Gothic" pitchFamily="34" charset="0"/>
              <a:ea typeface="ＭＳ Ｐゴシック" pitchFamily="34" charset="-12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18032571"/>
              </p:ext>
            </p:extLst>
          </p:nvPr>
        </p:nvGraphicFramePr>
        <p:xfrm>
          <a:off x="223787" y="741144"/>
          <a:ext cx="8749365" cy="5223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431">
                  <a:extLst>
                    <a:ext uri="{9D8B030D-6E8A-4147-A177-3AD203B41FA5}">
                      <a16:colId xmlns:a16="http://schemas.microsoft.com/office/drawing/2014/main" xmlns="" val="2882387819"/>
                    </a:ext>
                  </a:extLst>
                </a:gridCol>
                <a:gridCol w="4724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175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7699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247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8521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78682">
                <a:tc rowSpan="11"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VOL 1 : SIMPLIFIED GUIDE</a:t>
                      </a:r>
                      <a:endParaRPr lang="en-ZA" sz="16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51435" marR="51435" marT="25718" marB="25718" vert="vert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 rowSpan="11"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VOL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 2: TECHNICAL SPECIFICATIONS &amp; VARIATION </a:t>
                      </a:r>
                      <a:endParaRPr lang="en-ZA" sz="16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51435" marR="51435" marT="25718" marB="25718" vert="vert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VOL 3: FINANCIAL </a:t>
                      </a:r>
                      <a:r>
                        <a:rPr lang="en-ZA" sz="1600" dirty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INTERVENTION</a:t>
                      </a:r>
                    </a:p>
                  </a:txBody>
                  <a:tcPr marL="51435" marR="51435" marT="25718" marB="25718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VOL 4: INCREMENTAL</a:t>
                      </a:r>
                      <a:endParaRPr lang="en-ZA" sz="1600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  <a:p>
                      <a:r>
                        <a:rPr lang="en-ZA" sz="1600" dirty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INTERVENTION</a:t>
                      </a:r>
                    </a:p>
                  </a:txBody>
                  <a:tcPr marL="51435" marR="51435" marT="25718" marB="25718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VOL 5: SOCIAL </a:t>
                      </a:r>
                      <a:r>
                        <a:rPr lang="en-ZA" sz="1600" dirty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&amp; RENTAL</a:t>
                      </a:r>
                    </a:p>
                  </a:txBody>
                  <a:tcPr marL="51435" marR="51435" marT="25718" marB="25718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VOL 6: RURAL</a:t>
                      </a:r>
                      <a:endParaRPr lang="en-ZA" sz="1600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  <a:p>
                      <a:r>
                        <a:rPr lang="en-ZA" sz="1600" dirty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INTERVENTION</a:t>
                      </a:r>
                    </a:p>
                  </a:txBody>
                  <a:tcPr marL="51435" marR="51435" marT="25718" marB="25718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890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vert="vert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Non Credit Linked Individual</a:t>
                      </a:r>
                    </a:p>
                  </a:txBody>
                  <a:tcPr marL="51435" marR="51435" marT="25718" marB="25718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b="0" kern="12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Emergency Housing</a:t>
                      </a:r>
                      <a:endParaRPr lang="en-ZA" sz="1600" b="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51435" marR="51435" marT="25718" marB="25718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b="0" kern="12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Social Housing </a:t>
                      </a:r>
                      <a:endParaRPr lang="en-ZA" sz="1600" b="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51435" marR="51435" marT="25718" marB="25718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b="1" kern="1200" dirty="0">
                          <a:solidFill>
                            <a:srgbClr val="FF0000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Farm </a:t>
                      </a:r>
                      <a:r>
                        <a:rPr lang="en-ZA" sz="1600" b="1" kern="1200" dirty="0" smtClean="0">
                          <a:solidFill>
                            <a:srgbClr val="FF0000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Residents Subsidies</a:t>
                      </a:r>
                      <a:endParaRPr lang="en-ZA" sz="1600" b="1" dirty="0">
                        <a:solidFill>
                          <a:srgbClr val="FF0000"/>
                        </a:solidFill>
                        <a:latin typeface="Century Gothic" pitchFamily="34" charset="0"/>
                      </a:endParaRPr>
                    </a:p>
                  </a:txBody>
                  <a:tcPr marL="51435" marR="51435" marT="25718" marB="25718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7841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Credit Linked</a:t>
                      </a:r>
                      <a:r>
                        <a:rPr lang="en-ZA" sz="1600" baseline="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 Individual</a:t>
                      </a:r>
                      <a:endParaRPr lang="en-ZA" sz="16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51435" marR="51435" marT="25718" marB="25718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b="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Integrated Residential</a:t>
                      </a:r>
                      <a:r>
                        <a:rPr lang="en-ZA" sz="1600" b="0" baseline="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 </a:t>
                      </a:r>
                      <a:r>
                        <a:rPr lang="en-ZA" sz="1600" b="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Development</a:t>
                      </a:r>
                    </a:p>
                  </a:txBody>
                  <a:tcPr marL="51435" marR="51435" marT="25718" marB="25718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b="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Community Residential Programme</a:t>
                      </a:r>
                    </a:p>
                  </a:txBody>
                  <a:tcPr marL="51435" marR="51435" marT="25718" marB="25718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kern="12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Communal Land Rights </a:t>
                      </a:r>
                      <a:r>
                        <a:rPr lang="en-ZA" sz="1600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Programme</a:t>
                      </a:r>
                      <a:endParaRPr lang="en-ZA" sz="16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51435" marR="51435" marT="25718" marB="25718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426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ZA" sz="1600" b="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Finance Linked </a:t>
                      </a:r>
                      <a:r>
                        <a:rPr lang="en-ZA" sz="16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Individual Subsidy (FLISP)/ </a:t>
                      </a:r>
                    </a:p>
                  </a:txBody>
                  <a:tcPr marL="51435" marR="51435" marT="25718" marB="25718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b="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Upgrading of Informal Settlements</a:t>
                      </a:r>
                    </a:p>
                  </a:txBody>
                  <a:tcPr marL="51435" marR="51435" marT="25718" marB="25718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b="0" kern="12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Institutional Subsidies </a:t>
                      </a:r>
                      <a:endParaRPr lang="en-ZA" sz="1600" b="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51435" marR="51435" marT="25718" marB="25718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6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51435" marR="51435" marT="25718" marB="25718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890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Rectification-Pre </a:t>
                      </a:r>
                      <a:r>
                        <a:rPr lang="en-ZA" sz="16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1994 </a:t>
                      </a:r>
                      <a:endParaRPr lang="en-ZA" sz="16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51435" marR="51435" marT="25718" marB="25718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kern="12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Enhanced </a:t>
                      </a:r>
                    </a:p>
                    <a:p>
                      <a:r>
                        <a:rPr lang="en-ZA" sz="1600" kern="12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PHP </a:t>
                      </a:r>
                      <a:endParaRPr lang="en-ZA" sz="16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51435" marR="51435" marT="25718" marB="25718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6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51435" marR="51435" marT="25718" marB="25718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6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51435" marR="51435" marT="25718" marB="25718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939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Social &amp; Economic</a:t>
                      </a:r>
                    </a:p>
                  </a:txBody>
                  <a:tcPr marL="51435" marR="51435" marT="25718" marB="25718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Consolidation</a:t>
                      </a:r>
                    </a:p>
                  </a:txBody>
                  <a:tcPr marL="51435" marR="51435" marT="25718" marB="25718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6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51435" marR="51435" marT="25718" marB="25718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6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51435" marR="51435" marT="25718" marB="25718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939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Land Acquisition</a:t>
                      </a:r>
                    </a:p>
                  </a:txBody>
                  <a:tcPr marL="51435" marR="51435" marT="25718" marB="25718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6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51435" marR="51435" marT="25718" marB="25718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6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51435" marR="51435" marT="25718" marB="25718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6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51435" marR="51435" marT="25718" marB="25718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939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EEDBS</a:t>
                      </a:r>
                    </a:p>
                  </a:txBody>
                  <a:tcPr marL="51435" marR="51435" marT="25718" marB="25718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6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51435" marR="51435" marT="25718" marB="25718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6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51435" marR="51435" marT="25718" marB="25718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6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51435" marR="51435" marT="25718" marB="25718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939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kern="12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Housing Chapter of</a:t>
                      </a:r>
                      <a:r>
                        <a:rPr lang="en-ZA" sz="1600" kern="1200" baseline="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 IDP</a:t>
                      </a:r>
                      <a:endParaRPr lang="en-ZA" sz="16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51435" marR="51435" marT="25718" marB="25718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6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51435" marR="51435" marT="25718" marB="25718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6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51435" marR="51435" marT="25718" marB="25718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6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51435" marR="51435" marT="25718" marB="25718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939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OPSCAP</a:t>
                      </a:r>
                    </a:p>
                  </a:txBody>
                  <a:tcPr marL="51435" marR="51435" marT="25718" marB="25718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6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51435" marR="51435" marT="25718" marB="25718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6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51435" marR="51435" marT="25718" marB="25718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6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51435" marR="51435" marT="25718" marB="25718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9939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Accreditation</a:t>
                      </a:r>
                    </a:p>
                  </a:txBody>
                  <a:tcPr marL="51435" marR="51435" marT="25718" marB="25718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6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51435" marR="51435" marT="25718" marB="25718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6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51435" marR="51435" marT="25718" marB="25718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6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51435" marR="51435" marT="25718" marB="25718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83FE-AB14-41CB-9C3D-CC7A3E3D18D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CD: OPF </a:t>
            </a:r>
          </a:p>
        </p:txBody>
      </p:sp>
    </p:spTree>
    <p:extLst>
      <p:ext uri="{BB962C8B-B14F-4D97-AF65-F5344CB8AC3E}">
        <p14:creationId xmlns:p14="http://schemas.microsoft.com/office/powerpoint/2010/main" xmlns="" val="405310944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575" y="0"/>
            <a:ext cx="8552046" cy="452387"/>
          </a:xfrm>
          <a:solidFill>
            <a:schemeClr val="tx2">
              <a:lumMod val="90000"/>
              <a:lumOff val="10000"/>
            </a:schemeClr>
          </a:solidFill>
        </p:spPr>
        <p:txBody>
          <a:bodyPr/>
          <a:lstStyle/>
          <a:p>
            <a:r>
              <a:rPr lang="en-ZA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Housing Needs Registered - September 2022 </a:t>
            </a:r>
            <a:endParaRPr lang="en-ZA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79030230"/>
              </p:ext>
            </p:extLst>
          </p:nvPr>
        </p:nvGraphicFramePr>
        <p:xfrm>
          <a:off x="447575" y="543510"/>
          <a:ext cx="8494294" cy="4831655"/>
        </p:xfrm>
        <a:graphic>
          <a:graphicData uri="http://schemas.openxmlformats.org/drawingml/2006/table">
            <a:tbl>
              <a:tblPr firstRow="1" firstCol="1" bandRow="1"/>
              <a:tblGrid>
                <a:gridCol w="18047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895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079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4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Province</a:t>
                      </a:r>
                      <a:endParaRPr lang="en-ZA" sz="2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4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Farm worker and domestic worker on farm</a:t>
                      </a:r>
                      <a:endParaRPr lang="en-ZA" sz="2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26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4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4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3259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26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4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FS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400" b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26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4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GP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400" b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26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4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KZ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400" b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26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400" b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LP</a:t>
                      </a:r>
                      <a:endParaRPr lang="en-ZA" sz="24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400" b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26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400" b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MP</a:t>
                      </a:r>
                      <a:endParaRPr lang="en-ZA" sz="24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400" b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2999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26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4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NC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4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26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4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NW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400" b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26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4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WC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4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6015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400" b="1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ZA" sz="24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4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13213</a:t>
                      </a:r>
                      <a:endParaRPr lang="en-ZA" sz="24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77964D-3CDF-2F46-9E7D-3AB8485A2693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04BCFF81-8853-7543-8BA2-A647B471C165}" type="datetime1">
              <a:rPr lang="en-US" altLang="en-US" smtClean="0"/>
              <a:pPr>
                <a:defRPr/>
              </a:pPr>
              <a:t>9/19/2022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661183116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476133"/>
          </a:xfrm>
          <a:solidFill>
            <a:schemeClr val="tx2">
              <a:lumMod val="90000"/>
              <a:lumOff val="1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Farm Resident Subsidies</a:t>
            </a:r>
            <a:endParaRPr lang="en-ZA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131" y="750771"/>
            <a:ext cx="8672362" cy="5159141"/>
          </a:xfrm>
        </p:spPr>
        <p:txBody>
          <a:bodyPr/>
          <a:lstStyle/>
          <a:p>
            <a:r>
              <a:rPr lang="en-US" sz="2000" dirty="0" smtClean="0">
                <a:latin typeface="Century Gothic" panose="020B0502020202020204" pitchFamily="34" charset="0"/>
              </a:rPr>
              <a:t>Farm Resident is a </a:t>
            </a:r>
            <a:r>
              <a:rPr lang="en-US" sz="2000" dirty="0">
                <a:latin typeface="Century Gothic" panose="020B0502020202020204" pitchFamily="34" charset="0"/>
              </a:rPr>
              <a:t>farm occupier, any farm worker residing on the farm and any </a:t>
            </a:r>
            <a:r>
              <a:rPr lang="en-US" sz="2000" dirty="0" err="1" smtClean="0">
                <a:latin typeface="Century Gothic" panose="020B0502020202020204" pitchFamily="34" charset="0"/>
              </a:rPr>
              <a:t>labour</a:t>
            </a:r>
            <a:r>
              <a:rPr lang="en-US" sz="2000" dirty="0" smtClean="0">
                <a:latin typeface="Century Gothic" panose="020B0502020202020204" pitchFamily="34" charset="0"/>
              </a:rPr>
              <a:t> tenant </a:t>
            </a:r>
            <a:r>
              <a:rPr lang="en-US" sz="2000" dirty="0">
                <a:latin typeface="Century Gothic" panose="020B0502020202020204" pitchFamily="34" charset="0"/>
              </a:rPr>
              <a:t>described in this section and who qualify as beneficiaries</a:t>
            </a:r>
            <a:r>
              <a:rPr lang="en-US" sz="2000" dirty="0" smtClean="0"/>
              <a:t>.</a:t>
            </a:r>
          </a:p>
          <a:p>
            <a:r>
              <a:rPr lang="en-US" sz="2000" dirty="0" smtClean="0">
                <a:latin typeface="Century Gothic" panose="020B0502020202020204" pitchFamily="34" charset="0"/>
              </a:rPr>
              <a:t>Farm </a:t>
            </a:r>
            <a:r>
              <a:rPr lang="en-US" sz="2000" dirty="0">
                <a:latin typeface="Century Gothic" panose="020B0502020202020204" pitchFamily="34" charset="0"/>
              </a:rPr>
              <a:t>residents and occupiers as defined in Extension of Security Tenure Act 1997 (ESTA)</a:t>
            </a:r>
          </a:p>
          <a:p>
            <a:pPr algn="just" defTabSz="449263">
              <a:buFontTx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2000" dirty="0">
                <a:latin typeface="Century Gothic" panose="020B0502020202020204" pitchFamily="34" charset="0"/>
              </a:rPr>
              <a:t>The Programme endeavors to provide a practical approach to the </a:t>
            </a:r>
            <a:r>
              <a:rPr lang="en-US" sz="2000" dirty="0" smtClean="0">
                <a:latin typeface="Century Gothic" panose="020B0502020202020204" pitchFamily="34" charset="0"/>
              </a:rPr>
              <a:t>housing needs </a:t>
            </a:r>
            <a:r>
              <a:rPr lang="en-US" sz="2000" dirty="0">
                <a:latin typeface="Century Gothic" panose="020B0502020202020204" pitchFamily="34" charset="0"/>
              </a:rPr>
              <a:t>of farm residents through:</a:t>
            </a:r>
          </a:p>
          <a:p>
            <a:pPr marL="800100" lvl="1" indent="-342900" algn="just" defTabSz="449263">
              <a:buFontTx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2000" dirty="0">
                <a:latin typeface="Century Gothic" panose="020B0502020202020204" pitchFamily="34" charset="0"/>
              </a:rPr>
              <a:t>Development options – on farm &amp; off </a:t>
            </a:r>
            <a:r>
              <a:rPr lang="en-US" sz="2000" dirty="0" smtClean="0">
                <a:latin typeface="Century Gothic" panose="020B0502020202020204" pitchFamily="34" charset="0"/>
              </a:rPr>
              <a:t>farm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smtClean="0">
                <a:latin typeface="Century Gothic" panose="020B0502020202020204" pitchFamily="34" charset="0"/>
              </a:rPr>
              <a:t>(By Province, Developer and private developer of choice) </a:t>
            </a:r>
          </a:p>
          <a:p>
            <a:pPr marL="800100" lvl="1" indent="-342900" algn="just" defTabSz="449263">
              <a:buFontTx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2000" dirty="0" smtClean="0">
                <a:latin typeface="Century Gothic" panose="020B0502020202020204" pitchFamily="34" charset="0"/>
              </a:rPr>
              <a:t>Provision </a:t>
            </a:r>
            <a:r>
              <a:rPr lang="en-US" sz="2000" dirty="0">
                <a:latin typeface="Century Gothic" panose="020B0502020202020204" pitchFamily="34" charset="0"/>
              </a:rPr>
              <a:t>for rental as well as ownership options;</a:t>
            </a:r>
          </a:p>
          <a:p>
            <a:pPr marL="800100" lvl="1" indent="-342900" algn="just" defTabSz="449263">
              <a:buFontTx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2000" dirty="0">
                <a:latin typeface="Century Gothic" panose="020B0502020202020204" pitchFamily="34" charset="0"/>
              </a:rPr>
              <a:t>Protection of land and other rights;</a:t>
            </a:r>
          </a:p>
          <a:p>
            <a:pPr algn="just" defTabSz="449263">
              <a:buFontTx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2000" dirty="0">
                <a:latin typeface="Century Gothic" panose="020B0502020202020204" pitchFamily="34" charset="0"/>
              </a:rPr>
              <a:t>It will fund houses and residential engineering services where required;</a:t>
            </a:r>
          </a:p>
          <a:p>
            <a:pPr algn="just" defTabSz="449263">
              <a:buFontTx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2000" dirty="0">
                <a:latin typeface="Century Gothic" panose="020B0502020202020204" pitchFamily="34" charset="0"/>
              </a:rPr>
              <a:t>The subsidy will be granted to individual households - in the context of a project based approach</a:t>
            </a:r>
          </a:p>
          <a:p>
            <a:pPr algn="just" defTabSz="449263">
              <a:buFontTx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2000" dirty="0">
                <a:latin typeface="Century Gothic" panose="020B0502020202020204" pitchFamily="34" charset="0"/>
              </a:rPr>
              <a:t>Not for seasonal workers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77964D-3CDF-2F46-9E7D-3AB8485A2693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04BCFF81-8853-7543-8BA2-A647B471C165}" type="datetime1">
              <a:rPr lang="en-US" altLang="en-US" smtClean="0"/>
              <a:pPr>
                <a:defRPr/>
              </a:pPr>
              <a:t>9/19/2022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780238505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542421" cy="895149"/>
          </a:xfrm>
          <a:solidFill>
            <a:schemeClr val="tx2">
              <a:lumMod val="90000"/>
              <a:lumOff val="10000"/>
            </a:schemeClr>
          </a:solidFill>
        </p:spPr>
        <p:txBody>
          <a:bodyPr/>
          <a:lstStyle/>
          <a:p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Farm Resident Subsidies </a:t>
            </a:r>
            <a:endParaRPr lang="en-ZA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011" y="798897"/>
            <a:ext cx="8301789" cy="4916103"/>
          </a:xfrm>
        </p:spPr>
        <p:txBody>
          <a:bodyPr/>
          <a:lstStyle/>
          <a:p>
            <a:pPr lvl="0">
              <a:buFont typeface="Arial" charset="0"/>
              <a:buChar char="•"/>
            </a:pPr>
            <a:r>
              <a:rPr lang="en-ZA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Provides access to adequate housing, including basic services </a:t>
            </a:r>
            <a:r>
              <a:rPr lang="en-ZA" sz="2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and </a:t>
            </a:r>
            <a:r>
              <a:rPr lang="en-ZA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secure tenure </a:t>
            </a:r>
          </a:p>
          <a:p>
            <a:pPr lvl="0">
              <a:buFont typeface="Arial" charset="0"/>
              <a:buChar char="•"/>
            </a:pPr>
            <a:r>
              <a:rPr lang="en-ZA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Promotes the development of sustainable human settlements through:</a:t>
            </a:r>
          </a:p>
          <a:p>
            <a:pPr lvl="1">
              <a:buFont typeface="Arial" charset="0"/>
              <a:buChar char="–"/>
            </a:pPr>
            <a:r>
              <a:rPr lang="en-ZA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Catering a variety of farm residents housing needs;</a:t>
            </a:r>
          </a:p>
          <a:p>
            <a:pPr lvl="1">
              <a:buFont typeface="Arial" charset="0"/>
              <a:buChar char="–"/>
            </a:pPr>
            <a:r>
              <a:rPr lang="en-ZA" sz="20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The </a:t>
            </a:r>
            <a:r>
              <a:rPr lang="en-ZA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empowerment of farm residents’ to participate in the provision of their own housing needs;</a:t>
            </a:r>
          </a:p>
          <a:p>
            <a:pPr lvl="1">
              <a:buFont typeface="Arial" charset="0"/>
              <a:buChar char="–"/>
            </a:pPr>
            <a:r>
              <a:rPr lang="en-ZA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Where possible, promoting access to social and economic amenities</a:t>
            </a:r>
            <a:r>
              <a:rPr lang="en-ZA" sz="20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;</a:t>
            </a:r>
          </a:p>
          <a:p>
            <a:pPr lvl="1">
              <a:buFont typeface="Arial" charset="0"/>
              <a:buChar char="–"/>
            </a:pP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The settlements should not place an additional service delivery burden on municipalities; </a:t>
            </a:r>
          </a:p>
          <a:p>
            <a:pPr lvl="1">
              <a:buFont typeface="Arial" charset="0"/>
              <a:buChar char="–"/>
            </a:pPr>
            <a:endParaRPr lang="en-ZA" sz="2600" dirty="0" smtClean="0">
              <a:solidFill>
                <a:prstClr val="black"/>
              </a:solidFill>
              <a:latin typeface="Calibri"/>
            </a:endParaRPr>
          </a:p>
          <a:p>
            <a:pPr lvl="1">
              <a:buFont typeface="Arial" charset="0"/>
              <a:buChar char="–"/>
            </a:pPr>
            <a:endParaRPr lang="en-ZA" sz="2500" dirty="0">
              <a:solidFill>
                <a:prstClr val="black"/>
              </a:solidFill>
              <a:latin typeface="Calibri"/>
            </a:endParaRPr>
          </a:p>
          <a:p>
            <a:endParaRPr lang="en-ZA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77964D-3CDF-2F46-9E7D-3AB8485A2693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 Bold" charset="0"/>
                <a:cs typeface="Arial Bold" charset="0"/>
              </a:rPr>
              <a:t>Electronic Document Distribution(EDD)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04BCFF81-8853-7543-8BA2-A647B471C165}" type="datetime1">
              <a:rPr lang="en-US" altLang="en-US" smtClean="0"/>
              <a:pPr>
                <a:defRPr/>
              </a:pPr>
              <a:t>9/19/2022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99208066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229" y="0"/>
            <a:ext cx="8099659" cy="601261"/>
          </a:xfrm>
          <a:solidFill>
            <a:schemeClr val="tx2">
              <a:lumMod val="90000"/>
              <a:lumOff val="10000"/>
            </a:schemeClr>
          </a:solidFill>
        </p:spPr>
        <p:txBody>
          <a:bodyPr/>
          <a:lstStyle/>
          <a:p>
            <a:r>
              <a:rPr lang="en-ZA" sz="3200" b="1" dirty="0" smtClean="0">
                <a:solidFill>
                  <a:schemeClr val="bg1"/>
                </a:solidFill>
              </a:rPr>
              <a:t>Qualification Criteria</a:t>
            </a:r>
            <a:endParaRPr lang="en-ZA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008" y="601262"/>
            <a:ext cx="8248851" cy="5202772"/>
          </a:xfrm>
        </p:spPr>
        <p:txBody>
          <a:bodyPr/>
          <a:lstStyle/>
          <a:p>
            <a:pPr marL="400050">
              <a:buFont typeface="Arial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ZA" sz="2000" dirty="0">
                <a:solidFill>
                  <a:prstClr val="black"/>
                </a:solidFill>
                <a:latin typeface="Century Gothic" panose="020B0502020202020204" pitchFamily="34" charset="0"/>
                <a:ea typeface="ＭＳ Ｐゴシック" pitchFamily="32" charset="-128"/>
              </a:rPr>
              <a:t>A lawful resident of South Africa or in possession of permanent residence </a:t>
            </a:r>
            <a:r>
              <a:rPr lang="en-ZA" sz="2000" dirty="0" smtClean="0">
                <a:solidFill>
                  <a:prstClr val="black"/>
                </a:solidFill>
                <a:latin typeface="Century Gothic" panose="020B0502020202020204" pitchFamily="34" charset="0"/>
                <a:ea typeface="ＭＳ Ｐゴシック" pitchFamily="32" charset="-128"/>
              </a:rPr>
              <a:t>status</a:t>
            </a:r>
            <a:r>
              <a:rPr lang="en-ZA" sz="2000" dirty="0">
                <a:solidFill>
                  <a:prstClr val="black"/>
                </a:solidFill>
                <a:latin typeface="Century Gothic" panose="020B0502020202020204" pitchFamily="34" charset="0"/>
                <a:ea typeface="ＭＳ Ｐゴシック" pitchFamily="32" charset="-128"/>
              </a:rPr>
              <a:t> </a:t>
            </a:r>
            <a:r>
              <a:rPr lang="en-ZA" sz="2000" dirty="0" smtClean="0">
                <a:solidFill>
                  <a:prstClr val="black"/>
                </a:solidFill>
                <a:latin typeface="Century Gothic" panose="020B0502020202020204" pitchFamily="34" charset="0"/>
                <a:ea typeface="ＭＳ Ｐゴシック" pitchFamily="32" charset="-128"/>
              </a:rPr>
              <a:t>and </a:t>
            </a:r>
            <a:r>
              <a:rPr lang="en-US" sz="2000" b="1" dirty="0">
                <a:solidFill>
                  <a:srgbClr val="FF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any farm workers </a:t>
            </a:r>
            <a:r>
              <a:rPr lang="en-US" sz="2000" dirty="0">
                <a:latin typeface="Century Gothic" panose="020B0502020202020204" pitchFamily="34" charset="0"/>
                <a:cs typeface="Calibri" panose="020F0502020204030204" pitchFamily="34" charset="0"/>
              </a:rPr>
              <a:t>employed by a farm </a:t>
            </a:r>
            <a:r>
              <a:rPr lang="en-US" sz="20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owner</a:t>
            </a:r>
          </a:p>
          <a:p>
            <a:pPr marL="400050">
              <a:buFont typeface="Arial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2000" dirty="0" smtClean="0">
                <a:solidFill>
                  <a:prstClr val="black"/>
                </a:solidFill>
                <a:latin typeface="Century Gothic" panose="020B0502020202020204" pitchFamily="34" charset="0"/>
                <a:ea typeface="ＭＳ Ｐゴシック" pitchFamily="32" charset="-128"/>
                <a:cs typeface="Calibri" panose="020F0502020204030204" pitchFamily="34" charset="0"/>
              </a:rPr>
              <a:t>Labour tenant </a:t>
            </a:r>
            <a:endParaRPr lang="en-ZA" sz="2000" dirty="0">
              <a:solidFill>
                <a:prstClr val="black"/>
              </a:solidFill>
              <a:latin typeface="Century Gothic" panose="020B0502020202020204" pitchFamily="34" charset="0"/>
              <a:ea typeface="ＭＳ Ｐゴシック" pitchFamily="32" charset="-128"/>
              <a:cs typeface="Calibri" panose="020F0502020204030204" pitchFamily="34" charset="0"/>
            </a:endParaRPr>
          </a:p>
          <a:p>
            <a:pPr marL="400050">
              <a:buFont typeface="Arial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ZA" sz="2000" dirty="0">
                <a:solidFill>
                  <a:prstClr val="black"/>
                </a:solidFill>
                <a:latin typeface="Century Gothic" panose="020B0502020202020204" pitchFamily="34" charset="0"/>
                <a:ea typeface="ＭＳ Ｐゴシック" pitchFamily="32" charset="-128"/>
              </a:rPr>
              <a:t>Legally competent to contract;</a:t>
            </a:r>
          </a:p>
          <a:p>
            <a:pPr marL="400050">
              <a:buFont typeface="Arial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ZA" sz="2000" dirty="0">
                <a:solidFill>
                  <a:prstClr val="black"/>
                </a:solidFill>
                <a:latin typeface="Century Gothic" panose="020B0502020202020204" pitchFamily="34" charset="0"/>
                <a:ea typeface="ＭＳ Ｐゴシック" pitchFamily="32" charset="-128"/>
              </a:rPr>
              <a:t>Not yet benefited from government assistance;</a:t>
            </a:r>
          </a:p>
          <a:p>
            <a:pPr marL="400050">
              <a:buFont typeface="Arial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ZA" sz="2000" dirty="0" smtClean="0">
                <a:solidFill>
                  <a:prstClr val="black"/>
                </a:solidFill>
                <a:latin typeface="Century Gothic" panose="020B0502020202020204" pitchFamily="34" charset="0"/>
                <a:ea typeface="ＭＳ Ｐゴシック" pitchFamily="32" charset="-128"/>
              </a:rPr>
              <a:t>Not yet owned a fixed residential property</a:t>
            </a:r>
          </a:p>
          <a:p>
            <a:pPr lvl="0">
              <a:buFont typeface="Arial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ZA" sz="2000" dirty="0">
                <a:solidFill>
                  <a:prstClr val="black"/>
                </a:solidFill>
                <a:latin typeface="Century Gothic" panose="020B0502020202020204" pitchFamily="34" charset="0"/>
                <a:ea typeface="ＭＳ Ｐゴシック" pitchFamily="32" charset="-128"/>
                <a:cs typeface="Arial" charset="0"/>
              </a:rPr>
              <a:t>Further requirements:</a:t>
            </a:r>
          </a:p>
          <a:p>
            <a:pPr marL="800100" lvl="1" indent="-342900">
              <a:buFont typeface="Arial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1800" dirty="0">
                <a:solidFill>
                  <a:prstClr val="black"/>
                </a:solidFill>
                <a:latin typeface="Century Gothic" panose="020B0502020202020204" pitchFamily="34" charset="0"/>
                <a:ea typeface="ＭＳ Ｐゴシック" pitchFamily="32" charset="-128"/>
              </a:rPr>
              <a:t>Married or cohabiting;</a:t>
            </a:r>
          </a:p>
          <a:p>
            <a:pPr marL="800100" lvl="1" indent="-342900">
              <a:buFont typeface="Arial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1800" dirty="0">
                <a:solidFill>
                  <a:prstClr val="black"/>
                </a:solidFill>
                <a:latin typeface="Century Gothic" panose="020B0502020202020204" pitchFamily="34" charset="0"/>
                <a:ea typeface="ＭＳ Ｐゴシック" pitchFamily="32" charset="-128"/>
              </a:rPr>
              <a:t>Single with financial dependents – must reside permanently with applicant;</a:t>
            </a:r>
          </a:p>
          <a:p>
            <a:pPr marL="800100" lvl="1" indent="-342900">
              <a:buFont typeface="Arial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1800" dirty="0">
                <a:solidFill>
                  <a:prstClr val="black"/>
                </a:solidFill>
                <a:latin typeface="Century Gothic" panose="020B0502020202020204" pitchFamily="34" charset="0"/>
                <a:ea typeface="ＭＳ Ｐゴシック" pitchFamily="32" charset="-128"/>
              </a:rPr>
              <a:t>Single persons without financial </a:t>
            </a:r>
            <a:r>
              <a:rPr lang="en-ZA" sz="1800" dirty="0">
                <a:solidFill>
                  <a:prstClr val="black"/>
                </a:solidFill>
                <a:latin typeface="Century Gothic" panose="020B0502020202020204" pitchFamily="34" charset="0"/>
                <a:ea typeface="ＭＳ Ｐゴシック" pitchFamily="32" charset="-128"/>
              </a:rPr>
              <a:t>dependants</a:t>
            </a:r>
            <a:r>
              <a:rPr lang="en-US" sz="1800" dirty="0">
                <a:solidFill>
                  <a:prstClr val="black"/>
                </a:solidFill>
                <a:latin typeface="Century Gothic" panose="020B0502020202020204" pitchFamily="34" charset="0"/>
                <a:ea typeface="ＭＳ Ｐゴシック" pitchFamily="32" charset="-128"/>
              </a:rPr>
              <a:t>  – apply for rental accommodation;</a:t>
            </a:r>
          </a:p>
          <a:p>
            <a:pPr marL="800100" lvl="1" indent="-342900">
              <a:buFont typeface="Arial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1800" dirty="0">
                <a:solidFill>
                  <a:prstClr val="black"/>
                </a:solidFill>
                <a:latin typeface="Century Gothic" panose="020B0502020202020204" pitchFamily="34" charset="0"/>
                <a:ea typeface="ＭＳ Ｐゴシック" pitchFamily="32" charset="-128"/>
              </a:rPr>
              <a:t>Monthly household income (proof of income required):</a:t>
            </a:r>
          </a:p>
          <a:p>
            <a:pPr marL="1257300" lvl="2" indent="-342900">
              <a:buFont typeface="Arial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1800" dirty="0">
                <a:solidFill>
                  <a:prstClr val="black"/>
                </a:solidFill>
                <a:latin typeface="Century Gothic" panose="020B0502020202020204" pitchFamily="34" charset="0"/>
                <a:ea typeface="ＭＳ Ｐゴシック" pitchFamily="32" charset="-128"/>
              </a:rPr>
              <a:t>R0 – R3500 full subsidy</a:t>
            </a:r>
          </a:p>
          <a:p>
            <a:pPr marL="1257300" lvl="2" indent="-342900">
              <a:buFont typeface="Arial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1800" dirty="0">
                <a:solidFill>
                  <a:prstClr val="black"/>
                </a:solidFill>
                <a:latin typeface="Century Gothic" panose="020B0502020202020204" pitchFamily="34" charset="0"/>
                <a:ea typeface="ＭＳ Ｐゴシック" pitchFamily="32" charset="-128"/>
              </a:rPr>
              <a:t>R3501 – R 22 000 Help me Buy a Home.</a:t>
            </a:r>
          </a:p>
          <a:p>
            <a:pPr marL="400050">
              <a:buFont typeface="Arial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ZA" sz="2800" dirty="0">
              <a:solidFill>
                <a:prstClr val="black"/>
              </a:solidFill>
              <a:latin typeface="Calibri"/>
              <a:ea typeface="ＭＳ Ｐゴシック" pitchFamily="32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77964D-3CDF-2F46-9E7D-3AB8485A2693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 Bold" charset="0"/>
                <a:cs typeface="Arial Bold" charset="0"/>
              </a:rPr>
              <a:t>Electronic Document Distribution(EDD)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04BCFF81-8853-7543-8BA2-A647B471C165}" type="datetime1">
              <a:rPr lang="en-US" altLang="en-US" smtClean="0"/>
              <a:pPr>
                <a:defRPr/>
              </a:pPr>
              <a:t>9/19/2022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589626231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2019_GENERIC PRESENTATION">
  <a:themeElements>
    <a:clrScheme name="DHS">
      <a:dk1>
        <a:srgbClr val="000000"/>
      </a:dk1>
      <a:lt1>
        <a:srgbClr val="FFFFFF"/>
      </a:lt1>
      <a:dk2>
        <a:srgbClr val="00582B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EFA000"/>
      </a:accent6>
      <a:hlink>
        <a:srgbClr val="00582B"/>
      </a:hlink>
      <a:folHlink>
        <a:srgbClr val="800080"/>
      </a:folHlink>
    </a:clrScheme>
    <a:fontScheme name="Arial-Times New Roman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DHS_GENERIC 2019 TEMPLATE2" id="{396FC376-5433-B14D-BA34-9231D790ED96}" vid="{AA9C3A99-0327-4449-B70B-2A3712119E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DHS">
    <a:dk1>
      <a:srgbClr val="000000"/>
    </a:dk1>
    <a:lt1>
      <a:srgbClr val="FFFFFF"/>
    </a:lt1>
    <a:dk2>
      <a:srgbClr val="00582B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EFA000"/>
    </a:accent6>
    <a:hlink>
      <a:srgbClr val="00582B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647</TotalTime>
  <Words>1132</Words>
  <Application>Microsoft Office PowerPoint</Application>
  <PresentationFormat>On-screen Show (4:3)</PresentationFormat>
  <Paragraphs>252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2019_GENERIC PRESENTATION</vt:lpstr>
      <vt:lpstr> PROGRAMME</vt:lpstr>
      <vt:lpstr>Contents</vt:lpstr>
      <vt:lpstr>Background: MTSF Targets  </vt:lpstr>
      <vt:lpstr>Human Settlements Priorities</vt:lpstr>
      <vt:lpstr>Current Housing Code Programmes</vt:lpstr>
      <vt:lpstr>Housing Needs Registered - September 2022 </vt:lpstr>
      <vt:lpstr>Farm Resident Subsidies</vt:lpstr>
      <vt:lpstr>Farm Resident Subsidies </vt:lpstr>
      <vt:lpstr>Qualification Criteria</vt:lpstr>
      <vt:lpstr>Qualification criteria</vt:lpstr>
      <vt:lpstr>Policy intent </vt:lpstr>
      <vt:lpstr>Slide 12</vt:lpstr>
      <vt:lpstr>HSS Delivery Statistics – September 2022</vt:lpstr>
      <vt:lpstr>Challenges &amp; Proposed Interventions</vt:lpstr>
      <vt:lpstr>Challenges &amp; Proposed Interventions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settlements policies and programmes</dc:title>
  <dc:creator>Duduzile Singeni</dc:creator>
  <cp:lastModifiedBy>USER</cp:lastModifiedBy>
  <cp:revision>53</cp:revision>
  <dcterms:modified xsi:type="dcterms:W3CDTF">2022-09-19T11:01:30Z</dcterms:modified>
</cp:coreProperties>
</file>