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0" r:id="rId4"/>
  </p:sldMasterIdLst>
  <p:notesMasterIdLst>
    <p:notesMasterId r:id="rId27"/>
  </p:notesMasterIdLst>
  <p:sldIdLst>
    <p:sldId id="299" r:id="rId5"/>
    <p:sldId id="300" r:id="rId6"/>
    <p:sldId id="306" r:id="rId7"/>
    <p:sldId id="324" r:id="rId8"/>
    <p:sldId id="325" r:id="rId9"/>
    <p:sldId id="340" r:id="rId10"/>
    <p:sldId id="305" r:id="rId11"/>
    <p:sldId id="326" r:id="rId12"/>
    <p:sldId id="327" r:id="rId13"/>
    <p:sldId id="338" r:id="rId14"/>
    <p:sldId id="339" r:id="rId15"/>
    <p:sldId id="329" r:id="rId16"/>
    <p:sldId id="342" r:id="rId17"/>
    <p:sldId id="343" r:id="rId18"/>
    <p:sldId id="328" r:id="rId19"/>
    <p:sldId id="331" r:id="rId20"/>
    <p:sldId id="332" r:id="rId21"/>
    <p:sldId id="333" r:id="rId22"/>
    <p:sldId id="336" r:id="rId23"/>
    <p:sldId id="337" r:id="rId24"/>
    <p:sldId id="341" r:id="rId25"/>
    <p:sldId id="297" r:id="rId26"/>
  </p:sldIdLst>
  <p:sldSz cx="13823950" cy="7775575"/>
  <p:notesSz cx="6797675" cy="9926638"/>
  <p:defaultTextStyle>
    <a:defPPr>
      <a:defRPr lang="en-US"/>
    </a:defPPr>
    <a:lvl1pPr algn="l" defTabSz="998538" rtl="0" eaLnBrk="0" fontAlgn="base" hangingPunct="0">
      <a:spcBef>
        <a:spcPct val="0"/>
      </a:spcBef>
      <a:spcAft>
        <a:spcPct val="0"/>
      </a:spcAft>
      <a:defRPr sz="1900" kern="1200">
        <a:solidFill>
          <a:schemeClr val="tx1"/>
        </a:solidFill>
        <a:latin typeface="Arial" panose="020B0604020202020204" pitchFamily="34" charset="0"/>
        <a:ea typeface="+mn-ea"/>
        <a:cs typeface="+mn-cs"/>
      </a:defRPr>
    </a:lvl1pPr>
    <a:lvl2pPr marL="498475" indent="-41275" algn="l" defTabSz="998538" rtl="0" eaLnBrk="0" fontAlgn="base" hangingPunct="0">
      <a:spcBef>
        <a:spcPct val="0"/>
      </a:spcBef>
      <a:spcAft>
        <a:spcPct val="0"/>
      </a:spcAft>
      <a:defRPr sz="1900" kern="1200">
        <a:solidFill>
          <a:schemeClr val="tx1"/>
        </a:solidFill>
        <a:latin typeface="Arial" panose="020B0604020202020204" pitchFamily="34" charset="0"/>
        <a:ea typeface="+mn-ea"/>
        <a:cs typeface="+mn-cs"/>
      </a:defRPr>
    </a:lvl2pPr>
    <a:lvl3pPr marL="998538" indent="-84138" algn="l" defTabSz="998538" rtl="0" eaLnBrk="0" fontAlgn="base" hangingPunct="0">
      <a:spcBef>
        <a:spcPct val="0"/>
      </a:spcBef>
      <a:spcAft>
        <a:spcPct val="0"/>
      </a:spcAft>
      <a:defRPr sz="1900" kern="1200">
        <a:solidFill>
          <a:schemeClr val="tx1"/>
        </a:solidFill>
        <a:latin typeface="Arial" panose="020B0604020202020204" pitchFamily="34" charset="0"/>
        <a:ea typeface="+mn-ea"/>
        <a:cs typeface="+mn-cs"/>
      </a:defRPr>
    </a:lvl3pPr>
    <a:lvl4pPr marL="1498600" indent="-127000" algn="l" defTabSz="998538" rtl="0" eaLnBrk="0" fontAlgn="base" hangingPunct="0">
      <a:spcBef>
        <a:spcPct val="0"/>
      </a:spcBef>
      <a:spcAft>
        <a:spcPct val="0"/>
      </a:spcAft>
      <a:defRPr sz="1900" kern="1200">
        <a:solidFill>
          <a:schemeClr val="tx1"/>
        </a:solidFill>
        <a:latin typeface="Arial" panose="020B0604020202020204" pitchFamily="34" charset="0"/>
        <a:ea typeface="+mn-ea"/>
        <a:cs typeface="+mn-cs"/>
      </a:defRPr>
    </a:lvl4pPr>
    <a:lvl5pPr marL="1997075" indent="-168275" algn="l" defTabSz="998538" rtl="0" eaLnBrk="0" fontAlgn="base" hangingPunct="0">
      <a:spcBef>
        <a:spcPct val="0"/>
      </a:spcBef>
      <a:spcAft>
        <a:spcPct val="0"/>
      </a:spcAft>
      <a:defRPr sz="1900" kern="1200">
        <a:solidFill>
          <a:schemeClr val="tx1"/>
        </a:solidFill>
        <a:latin typeface="Arial" panose="020B0604020202020204" pitchFamily="34" charset="0"/>
        <a:ea typeface="+mn-ea"/>
        <a:cs typeface="+mn-cs"/>
      </a:defRPr>
    </a:lvl5pPr>
    <a:lvl6pPr marL="2286000" algn="l" defTabSz="914400" rtl="0" eaLnBrk="1" latinLnBrk="0" hangingPunct="1">
      <a:defRPr sz="1900" kern="1200">
        <a:solidFill>
          <a:schemeClr val="tx1"/>
        </a:solidFill>
        <a:latin typeface="Arial" panose="020B0604020202020204" pitchFamily="34" charset="0"/>
        <a:ea typeface="+mn-ea"/>
        <a:cs typeface="+mn-cs"/>
      </a:defRPr>
    </a:lvl6pPr>
    <a:lvl7pPr marL="2743200" algn="l" defTabSz="914400" rtl="0" eaLnBrk="1" latinLnBrk="0" hangingPunct="1">
      <a:defRPr sz="1900" kern="1200">
        <a:solidFill>
          <a:schemeClr val="tx1"/>
        </a:solidFill>
        <a:latin typeface="Arial" panose="020B0604020202020204" pitchFamily="34" charset="0"/>
        <a:ea typeface="+mn-ea"/>
        <a:cs typeface="+mn-cs"/>
      </a:defRPr>
    </a:lvl7pPr>
    <a:lvl8pPr marL="3200400" algn="l" defTabSz="914400" rtl="0" eaLnBrk="1" latinLnBrk="0" hangingPunct="1">
      <a:defRPr sz="1900" kern="1200">
        <a:solidFill>
          <a:schemeClr val="tx1"/>
        </a:solidFill>
        <a:latin typeface="Arial" panose="020B0604020202020204" pitchFamily="34" charset="0"/>
        <a:ea typeface="+mn-ea"/>
        <a:cs typeface="+mn-cs"/>
      </a:defRPr>
    </a:lvl8pPr>
    <a:lvl9pPr marL="3657600" algn="l" defTabSz="914400" rtl="0" eaLnBrk="1" latinLnBrk="0" hangingPunct="1">
      <a:defRPr sz="19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449" userDrawn="1">
          <p15:clr>
            <a:srgbClr val="A4A3A4"/>
          </p15:clr>
        </p15:guide>
        <p15:guide id="2" pos="4355" userDrawn="1">
          <p15:clr>
            <a:srgbClr val="A4A3A4"/>
          </p15:clr>
        </p15:guide>
        <p15:guide id="3" pos="370" userDrawn="1">
          <p15:clr>
            <a:srgbClr val="A4A3A4"/>
          </p15:clr>
        </p15:guide>
        <p15:guide id="4" pos="8320" userDrawn="1">
          <p15:clr>
            <a:srgbClr val="A4A3A4"/>
          </p15:clr>
        </p15:guide>
        <p15:guide id="5" orient="horz" pos="4593" userDrawn="1">
          <p15:clr>
            <a:srgbClr val="A4A3A4"/>
          </p15:clr>
        </p15:guide>
        <p15:guide id="6" orient="horz" pos="294" userDrawn="1">
          <p15:clr>
            <a:srgbClr val="A4A3A4"/>
          </p15:clr>
        </p15:guide>
        <p15:guide id="7" pos="545" userDrawn="1">
          <p15:clr>
            <a:srgbClr val="A4A3A4"/>
          </p15:clr>
        </p15:guide>
        <p15:guide id="8" pos="81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C2340"/>
    <a:srgbClr val="0039A6"/>
    <a:srgbClr val="E1585F"/>
    <a:srgbClr val="6BABE5"/>
    <a:srgbClr val="2CD5C4"/>
    <a:srgbClr val="DE7C00"/>
    <a:srgbClr val="FED141"/>
    <a:srgbClr val="71CC98"/>
    <a:srgbClr val="00AD69"/>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6D742E-F685-4865-A6A5-0EA4AC8DC549}" v="1" dt="2022-09-12T14:26:17.2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3" autoAdjust="0"/>
    <p:restoredTop sz="94660"/>
  </p:normalViewPr>
  <p:slideViewPr>
    <p:cSldViewPr snapToGrid="0" showGuides="1">
      <p:cViewPr varScale="1">
        <p:scale>
          <a:sx n="60" d="100"/>
          <a:sy n="60" d="100"/>
        </p:scale>
        <p:origin x="-612" y="-84"/>
      </p:cViewPr>
      <p:guideLst>
        <p:guide orient="horz" pos="2449"/>
        <p:guide orient="horz" pos="4593"/>
        <p:guide orient="horz" pos="294"/>
        <p:guide pos="4355"/>
        <p:guide pos="370"/>
        <p:guide pos="8320"/>
        <p:guide pos="545"/>
        <p:guide pos="8148"/>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rsula Brown" userId="d5ebe0d4-9f99-46d2-839d-1721ff5f171c" providerId="ADAL" clId="{CDEB7136-4BEC-44D9-8998-C1D01FEFC05B}"/>
    <pc:docChg chg="modSld">
      <pc:chgData name="Ursula Brown" userId="d5ebe0d4-9f99-46d2-839d-1721ff5f171c" providerId="ADAL" clId="{CDEB7136-4BEC-44D9-8998-C1D01FEFC05B}" dt="2022-09-12T15:57:12.649" v="8" actId="20577"/>
      <pc:docMkLst>
        <pc:docMk/>
      </pc:docMkLst>
      <pc:sldChg chg="modSp mod">
        <pc:chgData name="Ursula Brown" userId="d5ebe0d4-9f99-46d2-839d-1721ff5f171c" providerId="ADAL" clId="{CDEB7136-4BEC-44D9-8998-C1D01FEFC05B}" dt="2022-09-12T15:57:12.649" v="8" actId="20577"/>
        <pc:sldMkLst>
          <pc:docMk/>
          <pc:sldMk cId="3940990317" sldId="341"/>
        </pc:sldMkLst>
        <pc:spChg chg="mod">
          <ac:chgData name="Ursula Brown" userId="d5ebe0d4-9f99-46d2-839d-1721ff5f171c" providerId="ADAL" clId="{CDEB7136-4BEC-44D9-8998-C1D01FEFC05B}" dt="2022-09-12T15:57:12.649" v="8" actId="20577"/>
          <ac:spMkLst>
            <pc:docMk/>
            <pc:sldMk cId="3940990317" sldId="341"/>
            <ac:spMk id="2" creationId="{224B10D5-4C7B-5674-45AC-AE88002784B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664449E-7ADD-45CA-873C-86F602CE56D4}" type="datetimeFigureOut">
              <a:rPr lang="en-ZA" smtClean="0"/>
              <a:pPr/>
              <a:t>2022/09/19</a:t>
            </a:fld>
            <a:endParaRPr lang="en-ZA"/>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603B3F5-6737-4332-ABA7-089A19549D36}" type="slidenum">
              <a:rPr lang="en-ZA" smtClean="0"/>
              <a:pPr/>
              <a:t>‹#›</a:t>
            </a:fld>
            <a:endParaRPr lang="en-ZA"/>
          </a:p>
        </p:txBody>
      </p:sp>
    </p:spTree>
    <p:extLst>
      <p:ext uri="{BB962C8B-B14F-4D97-AF65-F5344CB8AC3E}">
        <p14:creationId xmlns:p14="http://schemas.microsoft.com/office/powerpoint/2010/main" xmlns="" val="2437205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9" name="Picture 8" descr="A picture containing sky, outdoor, city, distance&#10;&#10;Description automatically generated">
            <a:extLst>
              <a:ext uri="{FF2B5EF4-FFF2-40B4-BE49-F238E27FC236}">
                <a16:creationId xmlns:a16="http://schemas.microsoft.com/office/drawing/2014/main" xmlns="" id="{D769D7F5-28C7-4B19-8101-EBA8C3D8F41F}"/>
              </a:ext>
            </a:extLst>
          </p:cNvPr>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12409" y="-21310"/>
            <a:ext cx="13836359" cy="5255139"/>
          </a:xfrm>
          <a:prstGeom prst="rect">
            <a:avLst/>
          </a:prstGeom>
        </p:spPr>
      </p:pic>
      <p:sp>
        <p:nvSpPr>
          <p:cNvPr id="19" name="Rectangle 18"/>
          <p:cNvSpPr/>
          <p:nvPr userDrawn="1"/>
        </p:nvSpPr>
        <p:spPr>
          <a:xfrm>
            <a:off x="-10865" y="5233830"/>
            <a:ext cx="11085041" cy="2541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4" name="Date Placeholder 3"/>
          <p:cNvSpPr>
            <a:spLocks noGrp="1"/>
          </p:cNvSpPr>
          <p:nvPr>
            <p:ph type="dt" sz="half" idx="10"/>
          </p:nvPr>
        </p:nvSpPr>
        <p:spPr/>
        <p:txBody>
          <a:bodyPr/>
          <a:lstStyle>
            <a:lvl1pPr>
              <a:defRPr/>
            </a:lvl1pPr>
          </a:lstStyle>
          <a:p>
            <a:pPr>
              <a:defRPr/>
            </a:pPr>
            <a:fld id="{3F228F38-8819-46E5-8A68-F25054A78D46}" type="datetime1">
              <a:rPr lang="en-ZA" smtClean="0"/>
              <a:pPr>
                <a:defRPr/>
              </a:pPr>
              <a:t>2022/09/19</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2" name="Title 1"/>
          <p:cNvSpPr>
            <a:spLocks noGrp="1"/>
          </p:cNvSpPr>
          <p:nvPr>
            <p:ph type="ctrTitle"/>
          </p:nvPr>
        </p:nvSpPr>
        <p:spPr>
          <a:xfrm>
            <a:off x="889271" y="5687774"/>
            <a:ext cx="10310541" cy="1628403"/>
          </a:xfrm>
        </p:spPr>
        <p:txBody>
          <a:bodyPr anchor="t" anchorCtr="0">
            <a:normAutofit/>
          </a:bodyPr>
          <a:lstStyle>
            <a:lvl1pPr algn="l">
              <a:defRPr sz="3600">
                <a:solidFill>
                  <a:schemeClr val="bg1"/>
                </a:solidFill>
              </a:defRPr>
            </a:lvl1pPr>
          </a:lstStyle>
          <a:p>
            <a:r>
              <a:rPr lang="en-US" dirty="0"/>
              <a:t>Click to edit Master title style</a:t>
            </a:r>
          </a:p>
        </p:txBody>
      </p:sp>
      <p:sp>
        <p:nvSpPr>
          <p:cNvPr id="30" name="Rectangle 29"/>
          <p:cNvSpPr/>
          <p:nvPr userDrawn="1"/>
        </p:nvSpPr>
        <p:spPr>
          <a:xfrm>
            <a:off x="11074177" y="5184001"/>
            <a:ext cx="2749774" cy="25937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1" name="Picture 30"/>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11732011" y="5981265"/>
            <a:ext cx="1432560" cy="999744"/>
          </a:xfrm>
          <a:prstGeom prst="rect">
            <a:avLst/>
          </a:prstGeom>
          <a:noFill/>
          <a:ln>
            <a:noFill/>
          </a:ln>
        </p:spPr>
      </p:pic>
      <p:sp>
        <p:nvSpPr>
          <p:cNvPr id="18" name="Text Placeholder 17"/>
          <p:cNvSpPr>
            <a:spLocks noGrp="1"/>
          </p:cNvSpPr>
          <p:nvPr>
            <p:ph type="body" sz="quarter" idx="13"/>
          </p:nvPr>
        </p:nvSpPr>
        <p:spPr>
          <a:xfrm>
            <a:off x="894882" y="6697885"/>
            <a:ext cx="9065742" cy="669205"/>
          </a:xfrm>
        </p:spPr>
        <p:txBody>
          <a:bodyPr anchor="b" anchorCtr="0">
            <a:normAutofit/>
          </a:bodyPr>
          <a:lstStyle>
            <a:lvl1pPr marL="0" indent="0">
              <a:buFontTx/>
              <a:buNone/>
              <a:defRPr sz="2000">
                <a:solidFill>
                  <a:schemeClr val="bg1"/>
                </a:solidFill>
              </a:defRPr>
            </a:lvl1pPr>
          </a:lstStyle>
          <a:p>
            <a:pPr lvl="0"/>
            <a:r>
              <a:rPr lang="en-US" dirty="0"/>
              <a:t>Click to edit Master text styles</a:t>
            </a:r>
          </a:p>
        </p:txBody>
      </p:sp>
      <p:grpSp>
        <p:nvGrpSpPr>
          <p:cNvPr id="17" name="Group 16">
            <a:extLst>
              <a:ext uri="{FF2B5EF4-FFF2-40B4-BE49-F238E27FC236}">
                <a16:creationId xmlns:a16="http://schemas.microsoft.com/office/drawing/2014/main" xmlns="" id="{CFEE67EA-169D-4832-9166-F3FC93E0CCAB}"/>
              </a:ext>
            </a:extLst>
          </p:cNvPr>
          <p:cNvGrpSpPr/>
          <p:nvPr userDrawn="1"/>
        </p:nvGrpSpPr>
        <p:grpSpPr>
          <a:xfrm>
            <a:off x="0" y="5184000"/>
            <a:ext cx="11078167" cy="249584"/>
            <a:chOff x="4707618" y="1295400"/>
            <a:chExt cx="6200095" cy="179388"/>
          </a:xfrm>
          <a:effectLst/>
        </p:grpSpPr>
        <p:sp>
          <p:nvSpPr>
            <p:cNvPr id="26" name="Rectangle 25">
              <a:extLst>
                <a:ext uri="{FF2B5EF4-FFF2-40B4-BE49-F238E27FC236}">
                  <a16:creationId xmlns:a16="http://schemas.microsoft.com/office/drawing/2014/main" xmlns="" id="{4BBC993D-611D-4171-A8B7-2E649862D3C6}"/>
                </a:ext>
              </a:extLst>
            </p:cNvPr>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7" name="Rectangle 26">
              <a:extLst>
                <a:ext uri="{FF2B5EF4-FFF2-40B4-BE49-F238E27FC236}">
                  <a16:creationId xmlns:a16="http://schemas.microsoft.com/office/drawing/2014/main" xmlns="" id="{1A94D77D-80CD-4CB2-B573-078855200E20}"/>
                </a:ext>
              </a:extLst>
            </p:cNvPr>
            <p:cNvSpPr/>
            <p:nvPr userDrawn="1"/>
          </p:nvSpPr>
          <p:spPr>
            <a:xfrm>
              <a:off x="6767513" y="1295400"/>
              <a:ext cx="2070100" cy="179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32" name="Rectangle 31">
              <a:extLst>
                <a:ext uri="{FF2B5EF4-FFF2-40B4-BE49-F238E27FC236}">
                  <a16:creationId xmlns:a16="http://schemas.microsoft.com/office/drawing/2014/main" xmlns="" id="{5E7F056E-F386-4223-8165-9173B71DED4A}"/>
                </a:ext>
              </a:extLst>
            </p:cNvPr>
            <p:cNvSpPr/>
            <p:nvPr userDrawn="1"/>
          </p:nvSpPr>
          <p:spPr>
            <a:xfrm>
              <a:off x="4707618"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Tree>
    <p:extLst>
      <p:ext uri="{BB962C8B-B14F-4D97-AF65-F5344CB8AC3E}">
        <p14:creationId xmlns:p14="http://schemas.microsoft.com/office/powerpoint/2010/main" xmlns="" val="81076988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marL="0" indent="0">
              <a:buFontTx/>
              <a:buNone/>
              <a:defRPr>
                <a:solidFill>
                  <a:schemeClr val="bg1"/>
                </a:solidFill>
              </a:defRPr>
            </a:lvl1pPr>
          </a:lstStyle>
          <a:p>
            <a:pPr lvl="0"/>
            <a:r>
              <a:rPr lang="en-US" dirty="0"/>
              <a:t>Click to edit Master text styles</a:t>
            </a:r>
          </a:p>
        </p:txBody>
      </p:sp>
      <p:sp>
        <p:nvSpPr>
          <p:cNvPr id="4" name="Date Placeholder 3"/>
          <p:cNvSpPr>
            <a:spLocks noGrp="1"/>
          </p:cNvSpPr>
          <p:nvPr>
            <p:ph type="dt" sz="half" idx="10"/>
          </p:nvPr>
        </p:nvSpPr>
        <p:spPr/>
        <p:txBody>
          <a:bodyPr/>
          <a:lstStyle/>
          <a:p>
            <a:pPr>
              <a:defRPr/>
            </a:pPr>
            <a:fld id="{98B040CE-2ACC-461C-AD34-8E911CAF1056}" type="datetime1">
              <a:rPr lang="en-ZA" smtClean="0"/>
              <a:pPr>
                <a:defRPr/>
              </a:pPr>
              <a:t>2022/09/19</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32C6EAD3-2F72-4062-B8AD-66032594F5B0}" type="slidenum">
              <a:rPr lang="en-ZA" smtClean="0"/>
              <a:pPr>
                <a:defRPr/>
              </a:pPr>
              <a:t>‹#›</a:t>
            </a:fld>
            <a:endParaRPr lang="en-ZA"/>
          </a:p>
        </p:txBody>
      </p:sp>
      <p:sp>
        <p:nvSpPr>
          <p:cNvPr id="15" name="TextBox 14"/>
          <p:cNvSpPr txBox="1"/>
          <p:nvPr userDrawn="1"/>
        </p:nvSpPr>
        <p:spPr>
          <a:xfrm>
            <a:off x="10469888" y="7133778"/>
            <a:ext cx="481222" cy="246221"/>
          </a:xfrm>
          <a:prstGeom prst="rect">
            <a:avLst/>
          </a:prstGeom>
          <a:noFill/>
        </p:spPr>
        <p:txBody>
          <a:bodyPr wrap="none" rtlCol="0">
            <a:spAutoFit/>
          </a:bodyPr>
          <a:lstStyle/>
          <a:p>
            <a:r>
              <a:rPr lang="en-US" sz="1000" dirty="0">
                <a:solidFill>
                  <a:schemeClr val="bg1"/>
                </a:solidFill>
              </a:rPr>
              <a:t>Page</a:t>
            </a:r>
            <a:endParaRPr lang="en-ZA" sz="1000" dirty="0">
              <a:solidFill>
                <a:schemeClr val="bg1"/>
              </a:solidFill>
            </a:endParaRPr>
          </a:p>
        </p:txBody>
      </p:sp>
    </p:spTree>
    <p:extLst>
      <p:ext uri="{BB962C8B-B14F-4D97-AF65-F5344CB8AC3E}">
        <p14:creationId xmlns:p14="http://schemas.microsoft.com/office/powerpoint/2010/main" xmlns="" val="90929997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xmlns=""/>
              </a:ext>
            </a:extLst>
          </a:blip>
          <a:srcRect b="20869"/>
          <a:stretch/>
        </p:blipFill>
        <p:spPr>
          <a:xfrm>
            <a:off x="1" y="-1384"/>
            <a:ext cx="13823950" cy="7797031"/>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marL="0" indent="0">
              <a:buFontTx/>
              <a:buNone/>
              <a:defRPr>
                <a:solidFill>
                  <a:schemeClr val="bg1"/>
                </a:solidFill>
              </a:defRPr>
            </a:lvl1pPr>
          </a:lstStyle>
          <a:p>
            <a:pPr lvl="0"/>
            <a:r>
              <a:rPr lang="en-US" dirty="0"/>
              <a:t>Click to edit Master text styles</a:t>
            </a:r>
          </a:p>
        </p:txBody>
      </p:sp>
      <p:sp>
        <p:nvSpPr>
          <p:cNvPr id="4" name="Date Placeholder 3"/>
          <p:cNvSpPr>
            <a:spLocks noGrp="1"/>
          </p:cNvSpPr>
          <p:nvPr>
            <p:ph type="dt" sz="half" idx="10"/>
          </p:nvPr>
        </p:nvSpPr>
        <p:spPr/>
        <p:txBody>
          <a:bodyPr/>
          <a:lstStyle/>
          <a:p>
            <a:pPr>
              <a:defRPr/>
            </a:pPr>
            <a:fld id="{98B040CE-2ACC-461C-AD34-8E911CAF1056}" type="datetime1">
              <a:rPr lang="en-ZA" smtClean="0"/>
              <a:pPr>
                <a:defRPr/>
              </a:pPr>
              <a:t>2022/09/19</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32C6EAD3-2F72-4062-B8AD-66032594F5B0}" type="slidenum">
              <a:rPr lang="en-ZA" smtClean="0"/>
              <a:pPr>
                <a:defRPr/>
              </a:pPr>
              <a:t>‹#›</a:t>
            </a:fld>
            <a:endParaRPr lang="en-ZA"/>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11978299" y="6603448"/>
            <a:ext cx="979328" cy="684000"/>
          </a:xfrm>
          <a:prstGeom prst="rect">
            <a:avLst/>
          </a:prstGeom>
        </p:spPr>
      </p:pic>
      <p:sp>
        <p:nvSpPr>
          <p:cNvPr id="15" name="TextBox 14"/>
          <p:cNvSpPr txBox="1"/>
          <p:nvPr userDrawn="1"/>
        </p:nvSpPr>
        <p:spPr>
          <a:xfrm>
            <a:off x="10469888" y="7133778"/>
            <a:ext cx="481222" cy="246221"/>
          </a:xfrm>
          <a:prstGeom prst="rect">
            <a:avLst/>
          </a:prstGeom>
          <a:noFill/>
        </p:spPr>
        <p:txBody>
          <a:bodyPr wrap="none" rtlCol="0">
            <a:spAutoFit/>
          </a:bodyPr>
          <a:lstStyle/>
          <a:p>
            <a:r>
              <a:rPr lang="en-US" sz="1000" dirty="0">
                <a:solidFill>
                  <a:schemeClr val="bg1"/>
                </a:solidFill>
              </a:rPr>
              <a:t>Page</a:t>
            </a:r>
            <a:endParaRPr lang="en-ZA" sz="1000" dirty="0">
              <a:solidFill>
                <a:schemeClr val="bg1"/>
              </a:solidFill>
            </a:endParaRPr>
          </a:p>
        </p:txBody>
      </p:sp>
      <p:grpSp>
        <p:nvGrpSpPr>
          <p:cNvPr id="18" name="Group 17"/>
          <p:cNvGrpSpPr/>
          <p:nvPr userDrawn="1"/>
        </p:nvGrpSpPr>
        <p:grpSpPr>
          <a:xfrm>
            <a:off x="-19102" y="7187463"/>
            <a:ext cx="10393329" cy="144000"/>
            <a:chOff x="2627313" y="1295400"/>
            <a:chExt cx="8280400" cy="179388"/>
          </a:xfrm>
          <a:effectLst/>
        </p:grpSpPr>
        <p:sp>
          <p:nvSpPr>
            <p:cNvPr id="19" name="Rectangle 18"/>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0" name="Rectangle 19"/>
            <p:cNvSpPr/>
            <p:nvPr userDrawn="1"/>
          </p:nvSpPr>
          <p:spPr>
            <a:xfrm>
              <a:off x="6767513" y="1295400"/>
              <a:ext cx="2070100" cy="179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1" name="Rectangle 20"/>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2" name="Rectangle 21"/>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
        <p:nvSpPr>
          <p:cNvPr id="23" name="TextBox 22"/>
          <p:cNvSpPr txBox="1"/>
          <p:nvPr userDrawn="1"/>
        </p:nvSpPr>
        <p:spPr>
          <a:xfrm>
            <a:off x="835180" y="6804720"/>
            <a:ext cx="3272098" cy="261610"/>
          </a:xfrm>
          <a:prstGeom prst="rect">
            <a:avLst/>
          </a:prstGeom>
          <a:noFill/>
        </p:spPr>
        <p:txBody>
          <a:bodyPr wrap="square" rtlCol="0">
            <a:spAutoFit/>
          </a:bodyPr>
          <a:lstStyle/>
          <a:p>
            <a:r>
              <a:rPr lang="en-ZA" sz="1100" b="0" i="0" u="none" strike="noStrike" kern="1200" baseline="0" dirty="0" err="1">
                <a:solidFill>
                  <a:schemeClr val="bg1"/>
                </a:solidFill>
                <a:latin typeface="Arial" panose="020B0604020202020204" pitchFamily="34" charset="0"/>
                <a:ea typeface="+mn-ea"/>
                <a:cs typeface="+mn-cs"/>
              </a:rPr>
              <a:t>Kumba</a:t>
            </a:r>
            <a:r>
              <a:rPr lang="en-ZA" sz="1100" b="0" i="0" u="none" strike="noStrike" kern="1200" baseline="0" dirty="0">
                <a:solidFill>
                  <a:schemeClr val="bg1"/>
                </a:solidFill>
                <a:latin typeface="Arial" panose="020B0604020202020204" pitchFamily="34" charset="0"/>
                <a:ea typeface="+mn-ea"/>
                <a:cs typeface="+mn-cs"/>
              </a:rPr>
              <a:t> – </a:t>
            </a:r>
            <a:r>
              <a:rPr lang="en-ZA" sz="1100" b="0" i="0" u="none" strike="noStrike" kern="1200" baseline="0" dirty="0" err="1">
                <a:solidFill>
                  <a:schemeClr val="bg1"/>
                </a:solidFill>
                <a:latin typeface="Arial" panose="020B0604020202020204" pitchFamily="34" charset="0"/>
                <a:ea typeface="+mn-ea"/>
                <a:cs typeface="+mn-cs"/>
              </a:rPr>
              <a:t>Sishen</a:t>
            </a:r>
            <a:r>
              <a:rPr lang="en-ZA" sz="1100" b="0" i="0" u="none" strike="noStrike" kern="1200" baseline="0" dirty="0">
                <a:solidFill>
                  <a:schemeClr val="bg1"/>
                </a:solidFill>
                <a:latin typeface="Arial" panose="020B0604020202020204" pitchFamily="34" charset="0"/>
                <a:ea typeface="+mn-ea"/>
                <a:cs typeface="+mn-cs"/>
              </a:rPr>
              <a:t> (training)</a:t>
            </a:r>
          </a:p>
        </p:txBody>
      </p:sp>
    </p:spTree>
    <p:extLst>
      <p:ext uri="{BB962C8B-B14F-4D97-AF65-F5344CB8AC3E}">
        <p14:creationId xmlns:p14="http://schemas.microsoft.com/office/powerpoint/2010/main" xmlns="" val="3518902329"/>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screen">
            <a:extLst>
              <a:ext uri="{28A0092B-C50C-407E-A947-70E740481C1C}">
                <a14:useLocalDpi xmlns:a14="http://schemas.microsoft.com/office/drawing/2010/main" xmlns=""/>
              </a:ext>
            </a:extLst>
          </a:blip>
          <a:srcRect t="7232" b="13955"/>
          <a:stretch/>
        </p:blipFill>
        <p:spPr>
          <a:xfrm>
            <a:off x="0" y="0"/>
            <a:ext cx="13822010" cy="7764652"/>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marL="0" indent="0">
              <a:buFontTx/>
              <a:buNone/>
              <a:defRPr>
                <a:solidFill>
                  <a:schemeClr val="bg1"/>
                </a:solidFill>
              </a:defRPr>
            </a:lvl1pPr>
          </a:lstStyle>
          <a:p>
            <a:pPr lvl="0"/>
            <a:r>
              <a:rPr lang="en-US" dirty="0"/>
              <a:t>Click to edit Master text styles</a:t>
            </a:r>
          </a:p>
        </p:txBody>
      </p:sp>
      <p:sp>
        <p:nvSpPr>
          <p:cNvPr id="4" name="Date Placeholder 3"/>
          <p:cNvSpPr>
            <a:spLocks noGrp="1"/>
          </p:cNvSpPr>
          <p:nvPr>
            <p:ph type="dt" sz="half" idx="10"/>
          </p:nvPr>
        </p:nvSpPr>
        <p:spPr/>
        <p:txBody>
          <a:bodyPr/>
          <a:lstStyle/>
          <a:p>
            <a:pPr>
              <a:defRPr/>
            </a:pPr>
            <a:fld id="{98B040CE-2ACC-461C-AD34-8E911CAF1056}" type="datetime1">
              <a:rPr lang="en-ZA" smtClean="0"/>
              <a:pPr>
                <a:defRPr/>
              </a:pPr>
              <a:t>2022/09/19</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32C6EAD3-2F72-4062-B8AD-66032594F5B0}" type="slidenum">
              <a:rPr lang="en-ZA" smtClean="0"/>
              <a:pPr>
                <a:defRPr/>
              </a:pPr>
              <a:t>‹#›</a:t>
            </a:fld>
            <a:endParaRPr lang="en-ZA"/>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11978299" y="6603448"/>
            <a:ext cx="979328" cy="684000"/>
          </a:xfrm>
          <a:prstGeom prst="rect">
            <a:avLst/>
          </a:prstGeom>
        </p:spPr>
      </p:pic>
      <p:sp>
        <p:nvSpPr>
          <p:cNvPr id="15" name="TextBox 14"/>
          <p:cNvSpPr txBox="1"/>
          <p:nvPr userDrawn="1"/>
        </p:nvSpPr>
        <p:spPr>
          <a:xfrm>
            <a:off x="10469888" y="7133778"/>
            <a:ext cx="481222" cy="246221"/>
          </a:xfrm>
          <a:prstGeom prst="rect">
            <a:avLst/>
          </a:prstGeom>
          <a:noFill/>
        </p:spPr>
        <p:txBody>
          <a:bodyPr wrap="none" rtlCol="0">
            <a:spAutoFit/>
          </a:bodyPr>
          <a:lstStyle/>
          <a:p>
            <a:r>
              <a:rPr lang="en-US" sz="1000" dirty="0">
                <a:solidFill>
                  <a:schemeClr val="bg1"/>
                </a:solidFill>
              </a:rPr>
              <a:t>Page</a:t>
            </a:r>
            <a:endParaRPr lang="en-ZA" sz="1000" dirty="0">
              <a:solidFill>
                <a:schemeClr val="bg1"/>
              </a:solidFill>
            </a:endParaRPr>
          </a:p>
        </p:txBody>
      </p:sp>
      <p:grpSp>
        <p:nvGrpSpPr>
          <p:cNvPr id="18" name="Group 17"/>
          <p:cNvGrpSpPr/>
          <p:nvPr userDrawn="1"/>
        </p:nvGrpSpPr>
        <p:grpSpPr>
          <a:xfrm>
            <a:off x="-19102" y="7187463"/>
            <a:ext cx="10393329" cy="144000"/>
            <a:chOff x="2627313" y="1295400"/>
            <a:chExt cx="8280400" cy="179388"/>
          </a:xfrm>
          <a:effectLst/>
        </p:grpSpPr>
        <p:sp>
          <p:nvSpPr>
            <p:cNvPr id="19" name="Rectangle 18"/>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0" name="Rectangle 19"/>
            <p:cNvSpPr/>
            <p:nvPr userDrawn="1"/>
          </p:nvSpPr>
          <p:spPr>
            <a:xfrm>
              <a:off x="6767513" y="1295400"/>
              <a:ext cx="2070100" cy="179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1" name="Rectangle 20"/>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2" name="Rectangle 21"/>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
        <p:nvSpPr>
          <p:cNvPr id="23" name="TextBox 22"/>
          <p:cNvSpPr txBox="1"/>
          <p:nvPr userDrawn="1"/>
        </p:nvSpPr>
        <p:spPr>
          <a:xfrm>
            <a:off x="835180" y="6804720"/>
            <a:ext cx="3272098" cy="261610"/>
          </a:xfrm>
          <a:prstGeom prst="rect">
            <a:avLst/>
          </a:prstGeom>
          <a:noFill/>
        </p:spPr>
        <p:txBody>
          <a:bodyPr wrap="square" rtlCol="0">
            <a:spAutoFit/>
          </a:bodyPr>
          <a:lstStyle/>
          <a:p>
            <a:r>
              <a:rPr lang="en-ZA" sz="1100" b="0" i="0" u="none" strike="noStrike" kern="1200" baseline="0" dirty="0" err="1">
                <a:solidFill>
                  <a:schemeClr val="bg1"/>
                </a:solidFill>
                <a:latin typeface="Arial" panose="020B0604020202020204" pitchFamily="34" charset="0"/>
                <a:ea typeface="+mn-ea"/>
                <a:cs typeface="+mn-cs"/>
              </a:rPr>
              <a:t>Kumba</a:t>
            </a:r>
            <a:r>
              <a:rPr lang="en-ZA" sz="1100" b="0" i="0" u="none" strike="noStrike" kern="1200" baseline="0" dirty="0">
                <a:solidFill>
                  <a:schemeClr val="bg1"/>
                </a:solidFill>
                <a:latin typeface="Arial" panose="020B0604020202020204" pitchFamily="34" charset="0"/>
                <a:ea typeface="+mn-ea"/>
                <a:cs typeface="+mn-cs"/>
              </a:rPr>
              <a:t> – </a:t>
            </a:r>
            <a:r>
              <a:rPr lang="en-ZA" sz="1100" b="0" i="0" u="none" strike="noStrike" kern="1200" baseline="0" dirty="0" err="1">
                <a:solidFill>
                  <a:schemeClr val="bg1"/>
                </a:solidFill>
                <a:latin typeface="Arial" panose="020B0604020202020204" pitchFamily="34" charset="0"/>
                <a:ea typeface="+mn-ea"/>
                <a:cs typeface="+mn-cs"/>
              </a:rPr>
              <a:t>Sishen</a:t>
            </a:r>
            <a:r>
              <a:rPr lang="en-ZA" sz="1100" b="0" i="0" u="none" strike="noStrike" kern="1200" baseline="0" dirty="0">
                <a:solidFill>
                  <a:schemeClr val="bg1"/>
                </a:solidFill>
                <a:latin typeface="Arial" panose="020B0604020202020204" pitchFamily="34" charset="0"/>
                <a:ea typeface="+mn-ea"/>
                <a:cs typeface="+mn-cs"/>
              </a:rPr>
              <a:t> (training)</a:t>
            </a:r>
          </a:p>
        </p:txBody>
      </p:sp>
    </p:spTree>
    <p:extLst>
      <p:ext uri="{BB962C8B-B14F-4D97-AF65-F5344CB8AC3E}">
        <p14:creationId xmlns:p14="http://schemas.microsoft.com/office/powerpoint/2010/main" xmlns="" val="246672832"/>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xmlns=""/>
              </a:ext>
            </a:extLst>
          </a:blip>
          <a:srcRect t="13839" b="6562"/>
          <a:stretch/>
        </p:blipFill>
        <p:spPr>
          <a:xfrm>
            <a:off x="1" y="-61993"/>
            <a:ext cx="13822008" cy="7842140"/>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marL="0" indent="0">
              <a:buFontTx/>
              <a:buNone/>
              <a:defRPr>
                <a:solidFill>
                  <a:schemeClr val="bg1"/>
                </a:solidFill>
              </a:defRPr>
            </a:lvl1pPr>
          </a:lstStyle>
          <a:p>
            <a:pPr lvl="0"/>
            <a:r>
              <a:rPr lang="en-US" dirty="0"/>
              <a:t>Click to edit Master text styles</a:t>
            </a:r>
          </a:p>
        </p:txBody>
      </p:sp>
      <p:sp>
        <p:nvSpPr>
          <p:cNvPr id="4" name="Date Placeholder 3"/>
          <p:cNvSpPr>
            <a:spLocks noGrp="1"/>
          </p:cNvSpPr>
          <p:nvPr>
            <p:ph type="dt" sz="half" idx="10"/>
          </p:nvPr>
        </p:nvSpPr>
        <p:spPr/>
        <p:txBody>
          <a:bodyPr/>
          <a:lstStyle/>
          <a:p>
            <a:pPr>
              <a:defRPr/>
            </a:pPr>
            <a:fld id="{98B040CE-2ACC-461C-AD34-8E911CAF1056}" type="datetime1">
              <a:rPr lang="en-ZA" smtClean="0"/>
              <a:pPr>
                <a:defRPr/>
              </a:pPr>
              <a:t>2022/09/19</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32C6EAD3-2F72-4062-B8AD-66032594F5B0}" type="slidenum">
              <a:rPr lang="en-ZA" smtClean="0"/>
              <a:pPr>
                <a:defRPr/>
              </a:pPr>
              <a:t>‹#›</a:t>
            </a:fld>
            <a:endParaRPr lang="en-ZA"/>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11978299" y="6603448"/>
            <a:ext cx="979328" cy="684000"/>
          </a:xfrm>
          <a:prstGeom prst="rect">
            <a:avLst/>
          </a:prstGeom>
        </p:spPr>
      </p:pic>
      <p:sp>
        <p:nvSpPr>
          <p:cNvPr id="15" name="TextBox 14"/>
          <p:cNvSpPr txBox="1"/>
          <p:nvPr userDrawn="1"/>
        </p:nvSpPr>
        <p:spPr>
          <a:xfrm>
            <a:off x="10469888" y="7133778"/>
            <a:ext cx="481222" cy="246221"/>
          </a:xfrm>
          <a:prstGeom prst="rect">
            <a:avLst/>
          </a:prstGeom>
          <a:noFill/>
        </p:spPr>
        <p:txBody>
          <a:bodyPr wrap="none" rtlCol="0">
            <a:spAutoFit/>
          </a:bodyPr>
          <a:lstStyle/>
          <a:p>
            <a:r>
              <a:rPr lang="en-US" sz="1000" dirty="0">
                <a:solidFill>
                  <a:schemeClr val="bg1"/>
                </a:solidFill>
              </a:rPr>
              <a:t>Page</a:t>
            </a:r>
            <a:endParaRPr lang="en-ZA" sz="1000" dirty="0">
              <a:solidFill>
                <a:schemeClr val="bg1"/>
              </a:solidFill>
            </a:endParaRPr>
          </a:p>
        </p:txBody>
      </p:sp>
      <p:grpSp>
        <p:nvGrpSpPr>
          <p:cNvPr id="18" name="Group 17"/>
          <p:cNvGrpSpPr/>
          <p:nvPr userDrawn="1"/>
        </p:nvGrpSpPr>
        <p:grpSpPr>
          <a:xfrm>
            <a:off x="-19102" y="7187463"/>
            <a:ext cx="10393329" cy="144000"/>
            <a:chOff x="2627313" y="1295400"/>
            <a:chExt cx="8280400" cy="179388"/>
          </a:xfrm>
          <a:effectLst/>
        </p:grpSpPr>
        <p:sp>
          <p:nvSpPr>
            <p:cNvPr id="19" name="Rectangle 18"/>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0" name="Rectangle 19"/>
            <p:cNvSpPr/>
            <p:nvPr userDrawn="1"/>
          </p:nvSpPr>
          <p:spPr>
            <a:xfrm>
              <a:off x="6767513" y="1295400"/>
              <a:ext cx="2070100" cy="179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1" name="Rectangle 20"/>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2" name="Rectangle 21"/>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
        <p:nvSpPr>
          <p:cNvPr id="23" name="TextBox 22"/>
          <p:cNvSpPr txBox="1"/>
          <p:nvPr userDrawn="1"/>
        </p:nvSpPr>
        <p:spPr>
          <a:xfrm>
            <a:off x="835180" y="6804720"/>
            <a:ext cx="3272098" cy="261610"/>
          </a:xfrm>
          <a:prstGeom prst="rect">
            <a:avLst/>
          </a:prstGeom>
          <a:noFill/>
        </p:spPr>
        <p:txBody>
          <a:bodyPr wrap="square" rtlCol="0">
            <a:spAutoFit/>
          </a:bodyPr>
          <a:lstStyle/>
          <a:p>
            <a:r>
              <a:rPr lang="en-ZA" sz="1100" b="0" i="0" u="none" strike="noStrike" kern="1200" baseline="0" dirty="0">
                <a:solidFill>
                  <a:schemeClr val="bg1"/>
                </a:solidFill>
                <a:latin typeface="Arial" panose="020B0604020202020204" pitchFamily="34" charset="0"/>
                <a:ea typeface="+mn-ea"/>
                <a:cs typeface="+mn-cs"/>
              </a:rPr>
              <a:t>Anglo American Platinum – </a:t>
            </a:r>
            <a:r>
              <a:rPr lang="en-ZA" sz="1100" b="0" i="0" u="none" strike="noStrike" kern="1200" baseline="0" dirty="0" err="1">
                <a:solidFill>
                  <a:schemeClr val="bg1"/>
                </a:solidFill>
                <a:latin typeface="Arial" panose="020B0604020202020204" pitchFamily="34" charset="0"/>
                <a:ea typeface="+mn-ea"/>
                <a:cs typeface="+mn-cs"/>
              </a:rPr>
              <a:t>Dishaba</a:t>
            </a:r>
            <a:endParaRPr lang="en-ZA" sz="1100" b="0" i="0" u="none" strike="noStrike" kern="1200" baseline="0" dirty="0">
              <a:solidFill>
                <a:schemeClr val="bg1"/>
              </a:solidFill>
              <a:latin typeface="Arial" panose="020B0604020202020204" pitchFamily="34" charset="0"/>
              <a:ea typeface="+mn-ea"/>
              <a:cs typeface="+mn-cs"/>
            </a:endParaRPr>
          </a:p>
        </p:txBody>
      </p:sp>
    </p:spTree>
    <p:extLst>
      <p:ext uri="{BB962C8B-B14F-4D97-AF65-F5344CB8AC3E}">
        <p14:creationId xmlns:p14="http://schemas.microsoft.com/office/powerpoint/2010/main" xmlns="" val="3967734890"/>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15884" b="4673"/>
          <a:stretch/>
        </p:blipFill>
        <p:spPr>
          <a:xfrm>
            <a:off x="0" y="-15498"/>
            <a:ext cx="13822018" cy="7826644"/>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marL="0" indent="0">
              <a:buFontTx/>
              <a:buNone/>
              <a:defRPr>
                <a:solidFill>
                  <a:schemeClr val="bg1"/>
                </a:solidFill>
              </a:defRPr>
            </a:lvl1pPr>
          </a:lstStyle>
          <a:p>
            <a:pPr lvl="0"/>
            <a:r>
              <a:rPr lang="en-US" dirty="0"/>
              <a:t>Click to edit Master text styles</a:t>
            </a:r>
          </a:p>
        </p:txBody>
      </p:sp>
      <p:sp>
        <p:nvSpPr>
          <p:cNvPr id="4" name="Date Placeholder 3"/>
          <p:cNvSpPr>
            <a:spLocks noGrp="1"/>
          </p:cNvSpPr>
          <p:nvPr>
            <p:ph type="dt" sz="half" idx="10"/>
          </p:nvPr>
        </p:nvSpPr>
        <p:spPr/>
        <p:txBody>
          <a:bodyPr/>
          <a:lstStyle/>
          <a:p>
            <a:pPr>
              <a:defRPr/>
            </a:pPr>
            <a:fld id="{98B040CE-2ACC-461C-AD34-8E911CAF1056}" type="datetime1">
              <a:rPr lang="en-ZA" smtClean="0"/>
              <a:pPr>
                <a:defRPr/>
              </a:pPr>
              <a:t>2022/09/19</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32C6EAD3-2F72-4062-B8AD-66032594F5B0}" type="slidenum">
              <a:rPr lang="en-ZA" smtClean="0"/>
              <a:pPr>
                <a:defRPr/>
              </a:pPr>
              <a:t>‹#›</a:t>
            </a:fld>
            <a:endParaRPr lang="en-ZA"/>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11978299" y="6603448"/>
            <a:ext cx="979328" cy="684000"/>
          </a:xfrm>
          <a:prstGeom prst="rect">
            <a:avLst/>
          </a:prstGeom>
        </p:spPr>
      </p:pic>
      <p:sp>
        <p:nvSpPr>
          <p:cNvPr id="15" name="TextBox 14"/>
          <p:cNvSpPr txBox="1"/>
          <p:nvPr userDrawn="1"/>
        </p:nvSpPr>
        <p:spPr>
          <a:xfrm>
            <a:off x="10469888" y="7133778"/>
            <a:ext cx="481222" cy="246221"/>
          </a:xfrm>
          <a:prstGeom prst="rect">
            <a:avLst/>
          </a:prstGeom>
          <a:noFill/>
        </p:spPr>
        <p:txBody>
          <a:bodyPr wrap="none" rtlCol="0">
            <a:spAutoFit/>
          </a:bodyPr>
          <a:lstStyle/>
          <a:p>
            <a:r>
              <a:rPr lang="en-US" sz="1000" dirty="0">
                <a:solidFill>
                  <a:schemeClr val="bg1"/>
                </a:solidFill>
              </a:rPr>
              <a:t>Page</a:t>
            </a:r>
            <a:endParaRPr lang="en-ZA" sz="1000" dirty="0">
              <a:solidFill>
                <a:schemeClr val="bg1"/>
              </a:solidFill>
            </a:endParaRPr>
          </a:p>
        </p:txBody>
      </p:sp>
      <p:grpSp>
        <p:nvGrpSpPr>
          <p:cNvPr id="18" name="Group 17"/>
          <p:cNvGrpSpPr/>
          <p:nvPr userDrawn="1"/>
        </p:nvGrpSpPr>
        <p:grpSpPr>
          <a:xfrm>
            <a:off x="-19102" y="7187463"/>
            <a:ext cx="10393329" cy="144000"/>
            <a:chOff x="2627313" y="1295400"/>
            <a:chExt cx="8280400" cy="179388"/>
          </a:xfrm>
          <a:effectLst/>
        </p:grpSpPr>
        <p:sp>
          <p:nvSpPr>
            <p:cNvPr id="19" name="Rectangle 18"/>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0" name="Rectangle 19"/>
            <p:cNvSpPr/>
            <p:nvPr userDrawn="1"/>
          </p:nvSpPr>
          <p:spPr>
            <a:xfrm>
              <a:off x="6767513" y="1295400"/>
              <a:ext cx="2070100" cy="179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1" name="Rectangle 20"/>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2" name="Rectangle 21"/>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
        <p:nvSpPr>
          <p:cNvPr id="23" name="TextBox 22"/>
          <p:cNvSpPr txBox="1"/>
          <p:nvPr userDrawn="1"/>
        </p:nvSpPr>
        <p:spPr>
          <a:xfrm>
            <a:off x="835180" y="6804720"/>
            <a:ext cx="3272098" cy="261610"/>
          </a:xfrm>
          <a:prstGeom prst="rect">
            <a:avLst/>
          </a:prstGeom>
          <a:noFill/>
        </p:spPr>
        <p:txBody>
          <a:bodyPr wrap="square" rtlCol="0">
            <a:spAutoFit/>
          </a:bodyPr>
          <a:lstStyle/>
          <a:p>
            <a:r>
              <a:rPr lang="en-ZA" sz="1100" b="0" i="0" u="none" strike="noStrike" kern="1200" baseline="0" dirty="0">
                <a:solidFill>
                  <a:schemeClr val="bg1"/>
                </a:solidFill>
                <a:latin typeface="Arial" panose="020B0604020202020204" pitchFamily="34" charset="0"/>
                <a:ea typeface="+mn-ea"/>
                <a:cs typeface="+mn-cs"/>
              </a:rPr>
              <a:t>Petra Diamonds – Kimberley </a:t>
            </a:r>
            <a:r>
              <a:rPr lang="en-ZA" sz="1100" b="0" i="0" u="none" strike="noStrike" kern="1200" baseline="0" dirty="0" err="1">
                <a:solidFill>
                  <a:schemeClr val="bg1"/>
                </a:solidFill>
                <a:latin typeface="Arial" panose="020B0604020202020204" pitchFamily="34" charset="0"/>
                <a:ea typeface="+mn-ea"/>
                <a:cs typeface="+mn-cs"/>
              </a:rPr>
              <a:t>Ekapa</a:t>
            </a:r>
            <a:r>
              <a:rPr lang="en-ZA" sz="1100" b="0" i="0" u="none" strike="noStrike" kern="1200" baseline="0" dirty="0">
                <a:solidFill>
                  <a:schemeClr val="bg1"/>
                </a:solidFill>
                <a:latin typeface="Arial" panose="020B0604020202020204" pitchFamily="34" charset="0"/>
                <a:ea typeface="+mn-ea"/>
                <a:cs typeface="+mn-cs"/>
              </a:rPr>
              <a:t> Mining JV</a:t>
            </a:r>
            <a:endParaRPr lang="en-ZA" sz="1100" dirty="0">
              <a:solidFill>
                <a:schemeClr val="bg1"/>
              </a:solidFill>
            </a:endParaRPr>
          </a:p>
        </p:txBody>
      </p:sp>
    </p:spTree>
    <p:extLst>
      <p:ext uri="{BB962C8B-B14F-4D97-AF65-F5344CB8AC3E}">
        <p14:creationId xmlns:p14="http://schemas.microsoft.com/office/powerpoint/2010/main" xmlns="" val="886225006"/>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8" name="Picture 7" descr="A picture containing dirty&#10;&#10;Description automatically generated">
            <a:extLst>
              <a:ext uri="{FF2B5EF4-FFF2-40B4-BE49-F238E27FC236}">
                <a16:creationId xmlns:a16="http://schemas.microsoft.com/office/drawing/2014/main" xmlns="" id="{E13564A4-6020-4785-9A65-5EFCE890F3EF}"/>
              </a:ext>
            </a:extLst>
          </p:cNvPr>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33623" y="0"/>
            <a:ext cx="13857573" cy="7775575"/>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marL="0" indent="0">
              <a:buFontTx/>
              <a:buNone/>
              <a:defRPr>
                <a:solidFill>
                  <a:schemeClr val="bg1"/>
                </a:solidFill>
              </a:defRPr>
            </a:lvl1pPr>
          </a:lstStyle>
          <a:p>
            <a:pPr lvl="0"/>
            <a:r>
              <a:rPr lang="en-US" dirty="0"/>
              <a:t>Click to edit Master text styles</a:t>
            </a:r>
          </a:p>
        </p:txBody>
      </p:sp>
      <p:sp>
        <p:nvSpPr>
          <p:cNvPr id="4" name="Date Placeholder 3"/>
          <p:cNvSpPr>
            <a:spLocks noGrp="1"/>
          </p:cNvSpPr>
          <p:nvPr>
            <p:ph type="dt" sz="half" idx="10"/>
          </p:nvPr>
        </p:nvSpPr>
        <p:spPr/>
        <p:txBody>
          <a:bodyPr/>
          <a:lstStyle/>
          <a:p>
            <a:pPr>
              <a:defRPr/>
            </a:pPr>
            <a:fld id="{98B040CE-2ACC-461C-AD34-8E911CAF1056}" type="datetime1">
              <a:rPr lang="en-ZA" smtClean="0"/>
              <a:pPr>
                <a:defRPr/>
              </a:pPr>
              <a:t>2022/09/19</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32C6EAD3-2F72-4062-B8AD-66032594F5B0}" type="slidenum">
              <a:rPr lang="en-ZA" smtClean="0"/>
              <a:pPr>
                <a:defRPr/>
              </a:pPr>
              <a:t>‹#›</a:t>
            </a:fld>
            <a:endParaRPr lang="en-ZA"/>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11978299" y="6603448"/>
            <a:ext cx="979328" cy="684000"/>
          </a:xfrm>
          <a:prstGeom prst="rect">
            <a:avLst/>
          </a:prstGeom>
        </p:spPr>
      </p:pic>
      <p:sp>
        <p:nvSpPr>
          <p:cNvPr id="15" name="TextBox 14"/>
          <p:cNvSpPr txBox="1"/>
          <p:nvPr userDrawn="1"/>
        </p:nvSpPr>
        <p:spPr>
          <a:xfrm>
            <a:off x="10469888" y="7133778"/>
            <a:ext cx="481222" cy="246221"/>
          </a:xfrm>
          <a:prstGeom prst="rect">
            <a:avLst/>
          </a:prstGeom>
          <a:noFill/>
        </p:spPr>
        <p:txBody>
          <a:bodyPr wrap="none" rtlCol="0">
            <a:spAutoFit/>
          </a:bodyPr>
          <a:lstStyle/>
          <a:p>
            <a:r>
              <a:rPr lang="en-US" sz="1000" dirty="0">
                <a:solidFill>
                  <a:schemeClr val="bg1"/>
                </a:solidFill>
              </a:rPr>
              <a:t>Page</a:t>
            </a:r>
            <a:endParaRPr lang="en-ZA" sz="1000" dirty="0">
              <a:solidFill>
                <a:schemeClr val="bg1"/>
              </a:solidFill>
            </a:endParaRPr>
          </a:p>
        </p:txBody>
      </p:sp>
      <p:grpSp>
        <p:nvGrpSpPr>
          <p:cNvPr id="18" name="Group 17"/>
          <p:cNvGrpSpPr/>
          <p:nvPr userDrawn="1"/>
        </p:nvGrpSpPr>
        <p:grpSpPr>
          <a:xfrm>
            <a:off x="-19102" y="7187463"/>
            <a:ext cx="10393329" cy="144000"/>
            <a:chOff x="2627313" y="1295400"/>
            <a:chExt cx="8280400" cy="179388"/>
          </a:xfrm>
          <a:effectLst/>
        </p:grpSpPr>
        <p:sp>
          <p:nvSpPr>
            <p:cNvPr id="19" name="Rectangle 18"/>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0" name="Rectangle 19"/>
            <p:cNvSpPr/>
            <p:nvPr userDrawn="1"/>
          </p:nvSpPr>
          <p:spPr>
            <a:xfrm>
              <a:off x="6767513" y="1295400"/>
              <a:ext cx="2070100" cy="179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1" name="Rectangle 20"/>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2" name="Rectangle 21"/>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
        <p:nvSpPr>
          <p:cNvPr id="23" name="TextBox 22"/>
          <p:cNvSpPr txBox="1"/>
          <p:nvPr userDrawn="1"/>
        </p:nvSpPr>
        <p:spPr>
          <a:xfrm>
            <a:off x="835180" y="6804720"/>
            <a:ext cx="3272098" cy="261610"/>
          </a:xfrm>
          <a:prstGeom prst="rect">
            <a:avLst/>
          </a:prstGeom>
          <a:noFill/>
        </p:spPr>
        <p:txBody>
          <a:bodyPr wrap="square" rtlCol="0">
            <a:spAutoFit/>
          </a:bodyPr>
          <a:lstStyle/>
          <a:p>
            <a:r>
              <a:rPr lang="en-ZA" sz="1100" b="0" i="0" u="none" strike="noStrike" kern="1200" baseline="0" dirty="0" err="1">
                <a:solidFill>
                  <a:schemeClr val="bg1"/>
                </a:solidFill>
                <a:latin typeface="Arial" panose="020B0604020202020204" pitchFamily="34" charset="0"/>
                <a:ea typeface="+mn-ea"/>
                <a:cs typeface="+mn-cs"/>
              </a:rPr>
              <a:t>Kumba</a:t>
            </a:r>
            <a:r>
              <a:rPr lang="en-ZA" sz="1100" b="0" i="0" u="none" strike="noStrike" kern="1200" baseline="0" dirty="0">
                <a:solidFill>
                  <a:schemeClr val="bg1"/>
                </a:solidFill>
                <a:latin typeface="Arial" panose="020B0604020202020204" pitchFamily="34" charset="0"/>
                <a:ea typeface="+mn-ea"/>
                <a:cs typeface="+mn-cs"/>
              </a:rPr>
              <a:t> – </a:t>
            </a:r>
            <a:r>
              <a:rPr lang="en-ZA" sz="1100" b="0" i="0" u="none" strike="noStrike" kern="1200" baseline="0" dirty="0" err="1">
                <a:solidFill>
                  <a:schemeClr val="bg1"/>
                </a:solidFill>
                <a:latin typeface="Arial" panose="020B0604020202020204" pitchFamily="34" charset="0"/>
                <a:ea typeface="+mn-ea"/>
                <a:cs typeface="+mn-cs"/>
              </a:rPr>
              <a:t>Sishen</a:t>
            </a:r>
            <a:r>
              <a:rPr lang="en-ZA" sz="1100" b="0" i="0" u="none" strike="noStrike" kern="1200" baseline="0" dirty="0">
                <a:solidFill>
                  <a:schemeClr val="bg1"/>
                </a:solidFill>
                <a:latin typeface="Arial" panose="020B0604020202020204" pitchFamily="34" charset="0"/>
                <a:ea typeface="+mn-ea"/>
                <a:cs typeface="+mn-cs"/>
              </a:rPr>
              <a:t> (training)</a:t>
            </a:r>
          </a:p>
        </p:txBody>
      </p:sp>
    </p:spTree>
    <p:extLst>
      <p:ext uri="{BB962C8B-B14F-4D97-AF65-F5344CB8AC3E}">
        <p14:creationId xmlns:p14="http://schemas.microsoft.com/office/powerpoint/2010/main" xmlns="" val="364142735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pPr>
              <a:defRPr/>
            </a:pPr>
            <a:fld id="{98B040CE-2ACC-461C-AD34-8E911CAF1056}" type="datetime1">
              <a:rPr lang="en-ZA" smtClean="0"/>
              <a:pPr>
                <a:defRPr/>
              </a:pPr>
              <a:t>2022/09/19</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p>
            <a:pPr>
              <a:defRPr/>
            </a:pPr>
            <a:fld id="{32C6EAD3-2F72-4062-B8AD-66032594F5B0}" type="slidenum">
              <a:rPr lang="en-ZA" smtClean="0"/>
              <a:pPr>
                <a:defRPr/>
              </a:pPr>
              <a:t>‹#›</a:t>
            </a:fld>
            <a:endParaRPr lang="en-ZA"/>
          </a:p>
        </p:txBody>
      </p:sp>
      <p:grpSp>
        <p:nvGrpSpPr>
          <p:cNvPr id="7" name="Group 6"/>
          <p:cNvGrpSpPr/>
          <p:nvPr userDrawn="1"/>
        </p:nvGrpSpPr>
        <p:grpSpPr>
          <a:xfrm>
            <a:off x="-1" y="7207250"/>
            <a:ext cx="10379641" cy="84138"/>
            <a:chOff x="2627313" y="1295400"/>
            <a:chExt cx="8280400" cy="179388"/>
          </a:xfrm>
        </p:grpSpPr>
        <p:sp>
          <p:nvSpPr>
            <p:cNvPr id="8" name="Rectangle 7"/>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0" name="Rectangle 9"/>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1" name="Rectangle 10"/>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
        <p:nvSpPr>
          <p:cNvPr id="12" name="TextBox 11"/>
          <p:cNvSpPr txBox="1"/>
          <p:nvPr userDrawn="1"/>
        </p:nvSpPr>
        <p:spPr>
          <a:xfrm>
            <a:off x="10469888" y="7133778"/>
            <a:ext cx="481222" cy="246221"/>
          </a:xfrm>
          <a:prstGeom prst="rect">
            <a:avLst/>
          </a:prstGeom>
          <a:noFill/>
        </p:spPr>
        <p:txBody>
          <a:bodyPr wrap="none" rtlCol="0">
            <a:spAutoFit/>
          </a:bodyPr>
          <a:lstStyle/>
          <a:p>
            <a:r>
              <a:rPr lang="en-US" sz="1000" dirty="0"/>
              <a:t>Page</a:t>
            </a:r>
            <a:endParaRPr lang="en-ZA" sz="1000" dirty="0"/>
          </a:p>
        </p:txBody>
      </p:sp>
      <p:grpSp>
        <p:nvGrpSpPr>
          <p:cNvPr id="13" name="Group 12"/>
          <p:cNvGrpSpPr/>
          <p:nvPr userDrawn="1"/>
        </p:nvGrpSpPr>
        <p:grpSpPr>
          <a:xfrm>
            <a:off x="-19102" y="7187463"/>
            <a:ext cx="10393329" cy="144000"/>
            <a:chOff x="2627313" y="1295400"/>
            <a:chExt cx="8280400" cy="179388"/>
          </a:xfrm>
          <a:effectLst/>
        </p:grpSpPr>
        <p:sp>
          <p:nvSpPr>
            <p:cNvPr id="14" name="Rectangle 13"/>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5" name="Rectangle 14"/>
            <p:cNvSpPr/>
            <p:nvPr userDrawn="1"/>
          </p:nvSpPr>
          <p:spPr>
            <a:xfrm>
              <a:off x="6767513" y="1295400"/>
              <a:ext cx="2070100" cy="179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6" name="Rectangle 15"/>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7" name="Rectangle 16"/>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pic>
        <p:nvPicPr>
          <p:cNvPr id="18" name="Picture 17"/>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11987185" y="6599975"/>
            <a:ext cx="976792" cy="682228"/>
          </a:xfrm>
          <a:prstGeom prst="rect">
            <a:avLst/>
          </a:prstGeom>
        </p:spPr>
      </p:pic>
    </p:spTree>
    <p:extLst>
      <p:ext uri="{BB962C8B-B14F-4D97-AF65-F5344CB8AC3E}">
        <p14:creationId xmlns:p14="http://schemas.microsoft.com/office/powerpoint/2010/main" xmlns="" val="111041404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8" name="Picture 7" descr="A picture containing person, outdoor, posing, standing&#10;&#10;Description automatically generated">
            <a:extLst>
              <a:ext uri="{FF2B5EF4-FFF2-40B4-BE49-F238E27FC236}">
                <a16:creationId xmlns:a16="http://schemas.microsoft.com/office/drawing/2014/main" xmlns="" id="{FFCEDF02-3AB8-4F28-AB68-EC0F6E38E3C9}"/>
              </a:ext>
            </a:extLst>
          </p:cNvPr>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10865" y="0"/>
            <a:ext cx="13834816" cy="5589871"/>
          </a:xfrm>
          <a:prstGeom prst="rect">
            <a:avLst/>
          </a:prstGeom>
        </p:spPr>
      </p:pic>
      <p:sp>
        <p:nvSpPr>
          <p:cNvPr id="19" name="Rectangle 18"/>
          <p:cNvSpPr/>
          <p:nvPr userDrawn="1"/>
        </p:nvSpPr>
        <p:spPr>
          <a:xfrm>
            <a:off x="-10865" y="5233830"/>
            <a:ext cx="11085041" cy="2541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aphicFrame>
        <p:nvGraphicFramePr>
          <p:cNvPr id="20" name="Table 19">
            <a:extLst>
              <a:ext uri="{FF2B5EF4-FFF2-40B4-BE49-F238E27FC236}">
                <a16:creationId xmlns:a16="http://schemas.microsoft.com/office/drawing/2014/main" xmlns="" id="{85D886EE-AF8E-458A-8E7E-FE70B135A896}"/>
              </a:ext>
            </a:extLst>
          </p:cNvPr>
          <p:cNvGraphicFramePr>
            <a:graphicFrameLocks noGrp="1"/>
          </p:cNvGraphicFramePr>
          <p:nvPr userDrawn="1">
            <p:extLst>
              <p:ext uri="{D42A27DB-BD31-4B8C-83A1-F6EECF244321}">
                <p14:modId xmlns:p14="http://schemas.microsoft.com/office/powerpoint/2010/main" xmlns="" val="2033375577"/>
              </p:ext>
            </p:extLst>
          </p:nvPr>
        </p:nvGraphicFramePr>
        <p:xfrm>
          <a:off x="890965" y="6566344"/>
          <a:ext cx="9452979" cy="576000"/>
        </p:xfrm>
        <a:graphic>
          <a:graphicData uri="http://schemas.openxmlformats.org/drawingml/2006/table">
            <a:tbl>
              <a:tblPr firstRow="1" bandRow="1">
                <a:tableStyleId>{5C22544A-7EE6-4342-B048-85BDC9FD1C3A}</a:tableStyleId>
              </a:tblPr>
              <a:tblGrid>
                <a:gridCol w="1548000">
                  <a:extLst>
                    <a:ext uri="{9D8B030D-6E8A-4147-A177-3AD203B41FA5}">
                      <a16:colId xmlns:a16="http://schemas.microsoft.com/office/drawing/2014/main" xmlns="" val="20000"/>
                    </a:ext>
                  </a:extLst>
                </a:gridCol>
                <a:gridCol w="2412000">
                  <a:extLst>
                    <a:ext uri="{9D8B030D-6E8A-4147-A177-3AD203B41FA5}">
                      <a16:colId xmlns:a16="http://schemas.microsoft.com/office/drawing/2014/main" xmlns="" val="20001"/>
                    </a:ext>
                  </a:extLst>
                </a:gridCol>
                <a:gridCol w="5492979">
                  <a:extLst>
                    <a:ext uri="{9D8B030D-6E8A-4147-A177-3AD203B41FA5}">
                      <a16:colId xmlns:a16="http://schemas.microsoft.com/office/drawing/2014/main" xmlns="" val="20002"/>
                    </a:ext>
                  </a:extLst>
                </a:gridCol>
              </a:tblGrid>
              <a:tr h="288000">
                <a:tc>
                  <a:txBody>
                    <a:bodyPr/>
                    <a:lstStyle/>
                    <a:p>
                      <a:r>
                        <a:rPr lang="en-ZA" sz="1200" b="1" dirty="0">
                          <a:solidFill>
                            <a:schemeClr val="accent5"/>
                          </a:solidFill>
                        </a:rPr>
                        <a:t>T</a:t>
                      </a:r>
                      <a:r>
                        <a:rPr lang="en-ZA" sz="1200" b="0" dirty="0"/>
                        <a:t> +27 11 498 7100 </a:t>
                      </a:r>
                    </a:p>
                  </a:txBody>
                  <a:tcPr marL="0" marR="45625"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200" b="1" dirty="0">
                          <a:solidFill>
                            <a:schemeClr val="accent5"/>
                          </a:solidFill>
                        </a:rPr>
                        <a:t>E</a:t>
                      </a:r>
                      <a:r>
                        <a:rPr lang="en-ZA" sz="1200" b="0" dirty="0"/>
                        <a:t> info@mineralscouncil.org.za </a:t>
                      </a:r>
                    </a:p>
                  </a:txBody>
                  <a:tcPr marL="115887" marR="115887"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ZA" sz="1200" b="1" dirty="0">
                          <a:solidFill>
                            <a:schemeClr val="accent5"/>
                          </a:solidFill>
                        </a:rPr>
                        <a:t>W</a:t>
                      </a:r>
                      <a:r>
                        <a:rPr lang="en-ZA" sz="1200" b="0" dirty="0"/>
                        <a:t> www.mineralscouncil.org.za</a:t>
                      </a:r>
                    </a:p>
                  </a:txBody>
                  <a:tcPr marL="115887" marR="115887"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88000">
                <a:tc gridSpan="3">
                  <a:txBody>
                    <a:bodyPr/>
                    <a:lstStyle/>
                    <a:p>
                      <a:r>
                        <a:rPr lang="en-ZA" sz="1200" b="0" dirty="0">
                          <a:solidFill>
                            <a:schemeClr val="bg1"/>
                          </a:solidFill>
                        </a:rPr>
                        <a:t>Rosebank Towers, 19 Bierman Ave, Rosebank, Johannesburg, 2196</a:t>
                      </a:r>
                    </a:p>
                  </a:txBody>
                  <a:tcPr marL="0" marR="4562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ZA" sz="1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sz="14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4" name="Date Placeholder 3"/>
          <p:cNvSpPr>
            <a:spLocks noGrp="1"/>
          </p:cNvSpPr>
          <p:nvPr>
            <p:ph type="dt" sz="half" idx="10"/>
          </p:nvPr>
        </p:nvSpPr>
        <p:spPr/>
        <p:txBody>
          <a:bodyPr/>
          <a:lstStyle>
            <a:lvl1pPr>
              <a:defRPr/>
            </a:lvl1pPr>
          </a:lstStyle>
          <a:p>
            <a:pPr>
              <a:defRPr/>
            </a:pPr>
            <a:fld id="{3F228F38-8819-46E5-8A68-F25054A78D46}" type="datetime1">
              <a:rPr lang="en-ZA" smtClean="0"/>
              <a:pPr>
                <a:defRPr/>
              </a:pPr>
              <a:t>2022/09/19</a:t>
            </a:fld>
            <a:endParaRPr lang="en-ZA"/>
          </a:p>
        </p:txBody>
      </p:sp>
      <p:sp>
        <p:nvSpPr>
          <p:cNvPr id="5" name="Footer Placeholder 4"/>
          <p:cNvSpPr>
            <a:spLocks noGrp="1"/>
          </p:cNvSpPr>
          <p:nvPr>
            <p:ph type="ftr" sz="quarter" idx="11"/>
          </p:nvPr>
        </p:nvSpPr>
        <p:spPr/>
        <p:txBody>
          <a:bodyPr/>
          <a:lstStyle>
            <a:lvl1pPr>
              <a:defRPr/>
            </a:lvl1pPr>
          </a:lstStyle>
          <a:p>
            <a:pPr>
              <a:defRPr/>
            </a:pPr>
            <a:endParaRPr lang="en-ZA"/>
          </a:p>
        </p:txBody>
      </p:sp>
      <p:sp>
        <p:nvSpPr>
          <p:cNvPr id="2" name="Title 1"/>
          <p:cNvSpPr>
            <a:spLocks noGrp="1"/>
          </p:cNvSpPr>
          <p:nvPr>
            <p:ph type="ctrTitle"/>
          </p:nvPr>
        </p:nvSpPr>
        <p:spPr>
          <a:xfrm>
            <a:off x="889271" y="5687774"/>
            <a:ext cx="10310541" cy="1628403"/>
          </a:xfrm>
        </p:spPr>
        <p:txBody>
          <a:bodyPr anchor="t" anchorCtr="0">
            <a:normAutofit/>
          </a:bodyPr>
          <a:lstStyle>
            <a:lvl1pPr algn="l">
              <a:defRPr sz="3600">
                <a:solidFill>
                  <a:schemeClr val="bg1"/>
                </a:solidFill>
              </a:defRPr>
            </a:lvl1pPr>
          </a:lstStyle>
          <a:p>
            <a:r>
              <a:rPr lang="en-US" dirty="0"/>
              <a:t>Click to edit Master title style</a:t>
            </a:r>
          </a:p>
        </p:txBody>
      </p:sp>
      <p:sp>
        <p:nvSpPr>
          <p:cNvPr id="30" name="Rectangle 29"/>
          <p:cNvSpPr/>
          <p:nvPr userDrawn="1"/>
        </p:nvSpPr>
        <p:spPr>
          <a:xfrm>
            <a:off x="11074177" y="5184001"/>
            <a:ext cx="2749774" cy="25937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1" name="Picture 30"/>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11732011" y="5981265"/>
            <a:ext cx="1432560" cy="999744"/>
          </a:xfrm>
          <a:prstGeom prst="rect">
            <a:avLst/>
          </a:prstGeom>
          <a:noFill/>
          <a:ln>
            <a:noFill/>
          </a:ln>
        </p:spPr>
      </p:pic>
      <p:grpSp>
        <p:nvGrpSpPr>
          <p:cNvPr id="17" name="Group 16">
            <a:extLst>
              <a:ext uri="{FF2B5EF4-FFF2-40B4-BE49-F238E27FC236}">
                <a16:creationId xmlns:a16="http://schemas.microsoft.com/office/drawing/2014/main" xmlns="" id="{CFEE67EA-169D-4832-9166-F3FC93E0CCAB}"/>
              </a:ext>
            </a:extLst>
          </p:cNvPr>
          <p:cNvGrpSpPr/>
          <p:nvPr userDrawn="1"/>
        </p:nvGrpSpPr>
        <p:grpSpPr>
          <a:xfrm>
            <a:off x="0" y="5184000"/>
            <a:ext cx="11078167" cy="249584"/>
            <a:chOff x="4707618" y="1295400"/>
            <a:chExt cx="6200095" cy="179388"/>
          </a:xfrm>
          <a:effectLst/>
        </p:grpSpPr>
        <p:sp>
          <p:nvSpPr>
            <p:cNvPr id="26" name="Rectangle 25">
              <a:extLst>
                <a:ext uri="{FF2B5EF4-FFF2-40B4-BE49-F238E27FC236}">
                  <a16:creationId xmlns:a16="http://schemas.microsoft.com/office/drawing/2014/main" xmlns="" id="{4BBC993D-611D-4171-A8B7-2E649862D3C6}"/>
                </a:ext>
              </a:extLst>
            </p:cNvPr>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7" name="Rectangle 26">
              <a:extLst>
                <a:ext uri="{FF2B5EF4-FFF2-40B4-BE49-F238E27FC236}">
                  <a16:creationId xmlns:a16="http://schemas.microsoft.com/office/drawing/2014/main" xmlns="" id="{1A94D77D-80CD-4CB2-B573-078855200E20}"/>
                </a:ext>
              </a:extLst>
            </p:cNvPr>
            <p:cNvSpPr/>
            <p:nvPr userDrawn="1"/>
          </p:nvSpPr>
          <p:spPr>
            <a:xfrm>
              <a:off x="6767513" y="1295400"/>
              <a:ext cx="2070100" cy="179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32" name="Rectangle 31">
              <a:extLst>
                <a:ext uri="{FF2B5EF4-FFF2-40B4-BE49-F238E27FC236}">
                  <a16:creationId xmlns:a16="http://schemas.microsoft.com/office/drawing/2014/main" xmlns="" id="{5E7F056E-F386-4223-8165-9173B71DED4A}"/>
                </a:ext>
              </a:extLst>
            </p:cNvPr>
            <p:cNvSpPr/>
            <p:nvPr userDrawn="1"/>
          </p:nvSpPr>
          <p:spPr>
            <a:xfrm>
              <a:off x="4707618"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Tree>
    <p:extLst>
      <p:ext uri="{BB962C8B-B14F-4D97-AF65-F5344CB8AC3E}">
        <p14:creationId xmlns:p14="http://schemas.microsoft.com/office/powerpoint/2010/main" xmlns="" val="393943799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3197" y="1938495"/>
            <a:ext cx="11923157" cy="3234423"/>
          </a:xfrm>
        </p:spPr>
        <p:txBody>
          <a:bodyPr anchor="b"/>
          <a:lstStyle>
            <a:lvl1pPr>
              <a:defRPr sz="6803"/>
            </a:lvl1pPr>
          </a:lstStyle>
          <a:p>
            <a:r>
              <a:rPr lang="en-US"/>
              <a:t>Click to edit Master title style</a:t>
            </a:r>
            <a:endParaRPr lang="en-US" dirty="0"/>
          </a:p>
        </p:txBody>
      </p:sp>
      <p:sp>
        <p:nvSpPr>
          <p:cNvPr id="3" name="Text Placeholder 2"/>
          <p:cNvSpPr>
            <a:spLocks noGrp="1"/>
          </p:cNvSpPr>
          <p:nvPr>
            <p:ph type="body" idx="1"/>
          </p:nvPr>
        </p:nvSpPr>
        <p:spPr>
          <a:xfrm>
            <a:off x="943197" y="5203517"/>
            <a:ext cx="11923157" cy="1700906"/>
          </a:xfrm>
        </p:spPr>
        <p:txBody>
          <a:bodyPr/>
          <a:lstStyle>
            <a:lvl1pPr marL="0" indent="0">
              <a:buNone/>
              <a:defRPr sz="2721">
                <a:solidFill>
                  <a:schemeClr val="tx1">
                    <a:tint val="75000"/>
                  </a:schemeClr>
                </a:solidFill>
              </a:defRPr>
            </a:lvl1pPr>
            <a:lvl2pPr marL="518373" indent="0">
              <a:buNone/>
              <a:defRPr sz="2268">
                <a:solidFill>
                  <a:schemeClr val="tx1">
                    <a:tint val="75000"/>
                  </a:schemeClr>
                </a:solidFill>
              </a:defRPr>
            </a:lvl2pPr>
            <a:lvl3pPr marL="1036747" indent="0">
              <a:buNone/>
              <a:defRPr sz="2041">
                <a:solidFill>
                  <a:schemeClr val="tx1">
                    <a:tint val="75000"/>
                  </a:schemeClr>
                </a:solidFill>
              </a:defRPr>
            </a:lvl3pPr>
            <a:lvl4pPr marL="1555120" indent="0">
              <a:buNone/>
              <a:defRPr sz="1814">
                <a:solidFill>
                  <a:schemeClr val="tx1">
                    <a:tint val="75000"/>
                  </a:schemeClr>
                </a:solidFill>
              </a:defRPr>
            </a:lvl4pPr>
            <a:lvl5pPr marL="2073493" indent="0">
              <a:buNone/>
              <a:defRPr sz="1814">
                <a:solidFill>
                  <a:schemeClr val="tx1">
                    <a:tint val="75000"/>
                  </a:schemeClr>
                </a:solidFill>
              </a:defRPr>
            </a:lvl5pPr>
            <a:lvl6pPr marL="2591867" indent="0">
              <a:buNone/>
              <a:defRPr sz="1814">
                <a:solidFill>
                  <a:schemeClr val="tx1">
                    <a:tint val="75000"/>
                  </a:schemeClr>
                </a:solidFill>
              </a:defRPr>
            </a:lvl6pPr>
            <a:lvl7pPr marL="3110240" indent="0">
              <a:buNone/>
              <a:defRPr sz="1814">
                <a:solidFill>
                  <a:schemeClr val="tx1">
                    <a:tint val="75000"/>
                  </a:schemeClr>
                </a:solidFill>
              </a:defRPr>
            </a:lvl7pPr>
            <a:lvl8pPr marL="3628614" indent="0">
              <a:buNone/>
              <a:defRPr sz="1814">
                <a:solidFill>
                  <a:schemeClr val="tx1">
                    <a:tint val="75000"/>
                  </a:schemeClr>
                </a:solidFill>
              </a:defRPr>
            </a:lvl8pPr>
            <a:lvl9pPr marL="4146987" indent="0">
              <a:buNone/>
              <a:defRPr sz="181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0898C3ED-75E8-447A-A68D-498B4D33806C}" type="datetime1">
              <a:rPr lang="en-ZA" smtClean="0"/>
              <a:pPr>
                <a:defRPr/>
              </a:pPr>
              <a:t>2022/09/19</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p>
            <a:pPr>
              <a:defRPr/>
            </a:pPr>
            <a:fld id="{1C1E5FBA-1F83-4AF6-B167-432E06894ECF}" type="slidenum">
              <a:rPr lang="en-ZA" smtClean="0"/>
              <a:pPr>
                <a:defRPr/>
              </a:pPr>
              <a:t>‹#›</a:t>
            </a:fld>
            <a:endParaRPr lang="en-ZA"/>
          </a:p>
        </p:txBody>
      </p:sp>
    </p:spTree>
    <p:extLst>
      <p:ext uri="{BB962C8B-B14F-4D97-AF65-F5344CB8AC3E}">
        <p14:creationId xmlns:p14="http://schemas.microsoft.com/office/powerpoint/2010/main" xmlns="" val="154777254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12" name="Rectangle 11"/>
          <p:cNvSpPr/>
          <p:nvPr userDrawn="1"/>
        </p:nvSpPr>
        <p:spPr>
          <a:xfrm>
            <a:off x="-2" y="-1"/>
            <a:ext cx="13823951" cy="61178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889000" y="1666069"/>
            <a:ext cx="12045949" cy="10080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899886" y="2592388"/>
            <a:ext cx="12035063" cy="47116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8B040CE-2ACC-461C-AD34-8E911CAF1056}" type="datetime1">
              <a:rPr lang="en-ZA" smtClean="0"/>
              <a:pPr>
                <a:defRPr/>
              </a:pPr>
              <a:t>2022/09/19</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p>
            <a:pPr>
              <a:defRPr/>
            </a:pPr>
            <a:fld id="{32C6EAD3-2F72-4062-B8AD-66032594F5B0}" type="slidenum">
              <a:rPr lang="en-ZA" smtClean="0"/>
              <a:pPr>
                <a:defRPr/>
              </a:pPr>
              <a:t>‹#›</a:t>
            </a:fld>
            <a:endParaRPr lang="en-ZA"/>
          </a:p>
        </p:txBody>
      </p:sp>
      <p:grpSp>
        <p:nvGrpSpPr>
          <p:cNvPr id="7" name="Group 6"/>
          <p:cNvGrpSpPr/>
          <p:nvPr userDrawn="1"/>
        </p:nvGrpSpPr>
        <p:grpSpPr>
          <a:xfrm>
            <a:off x="-1" y="7207250"/>
            <a:ext cx="10379641" cy="84138"/>
            <a:chOff x="2627313" y="1295400"/>
            <a:chExt cx="8280400" cy="179388"/>
          </a:xfrm>
        </p:grpSpPr>
        <p:sp>
          <p:nvSpPr>
            <p:cNvPr id="8" name="Rectangle 7"/>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0" name="Rectangle 9"/>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1" name="Rectangle 10"/>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Tree>
    <p:extLst>
      <p:ext uri="{BB962C8B-B14F-4D97-AF65-F5344CB8AC3E}">
        <p14:creationId xmlns:p14="http://schemas.microsoft.com/office/powerpoint/2010/main" xmlns="" val="428318054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12" name="Rectangle 11"/>
          <p:cNvSpPr/>
          <p:nvPr userDrawn="1"/>
        </p:nvSpPr>
        <p:spPr>
          <a:xfrm>
            <a:off x="-2" y="-1"/>
            <a:ext cx="13823951" cy="61178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889000" y="1666069"/>
            <a:ext cx="12045949" cy="10080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899886" y="2592388"/>
            <a:ext cx="12035063" cy="47116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8B040CE-2ACC-461C-AD34-8E911CAF1056}" type="datetime1">
              <a:rPr lang="en-ZA" smtClean="0"/>
              <a:pPr>
                <a:defRPr/>
              </a:pPr>
              <a:t>2022/09/19</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p>
            <a:pPr>
              <a:defRPr/>
            </a:pPr>
            <a:fld id="{32C6EAD3-2F72-4062-B8AD-66032594F5B0}" type="slidenum">
              <a:rPr lang="en-ZA" smtClean="0"/>
              <a:pPr>
                <a:defRPr/>
              </a:pPr>
              <a:t>‹#›</a:t>
            </a:fld>
            <a:endParaRPr lang="en-ZA"/>
          </a:p>
        </p:txBody>
      </p:sp>
      <p:grpSp>
        <p:nvGrpSpPr>
          <p:cNvPr id="7" name="Group 6"/>
          <p:cNvGrpSpPr/>
          <p:nvPr userDrawn="1"/>
        </p:nvGrpSpPr>
        <p:grpSpPr>
          <a:xfrm>
            <a:off x="-1" y="7207250"/>
            <a:ext cx="10379641" cy="84138"/>
            <a:chOff x="2627313" y="1295400"/>
            <a:chExt cx="8280400" cy="179388"/>
          </a:xfrm>
        </p:grpSpPr>
        <p:sp>
          <p:nvSpPr>
            <p:cNvPr id="8" name="Rectangle 7"/>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0" name="Rectangle 9"/>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1" name="Rectangle 10"/>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Tree>
    <p:extLst>
      <p:ext uri="{BB962C8B-B14F-4D97-AF65-F5344CB8AC3E}">
        <p14:creationId xmlns:p14="http://schemas.microsoft.com/office/powerpoint/2010/main" xmlns="" val="1235508294"/>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12" name="Rectangle 11"/>
          <p:cNvSpPr/>
          <p:nvPr userDrawn="1"/>
        </p:nvSpPr>
        <p:spPr>
          <a:xfrm>
            <a:off x="-2" y="-1"/>
            <a:ext cx="13823951" cy="61178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889000" y="1666069"/>
            <a:ext cx="12045949" cy="100800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899886" y="2592388"/>
            <a:ext cx="12035063" cy="47116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8B040CE-2ACC-461C-AD34-8E911CAF1056}" type="datetime1">
              <a:rPr lang="en-ZA" smtClean="0"/>
              <a:pPr>
                <a:defRPr/>
              </a:pPr>
              <a:t>2022/09/19</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p>
            <a:pPr>
              <a:defRPr/>
            </a:pPr>
            <a:fld id="{32C6EAD3-2F72-4062-B8AD-66032594F5B0}" type="slidenum">
              <a:rPr lang="en-ZA" smtClean="0"/>
              <a:pPr>
                <a:defRPr/>
              </a:pPr>
              <a:t>‹#›</a:t>
            </a:fld>
            <a:endParaRPr lang="en-ZA"/>
          </a:p>
        </p:txBody>
      </p:sp>
      <p:grpSp>
        <p:nvGrpSpPr>
          <p:cNvPr id="7" name="Group 6"/>
          <p:cNvGrpSpPr/>
          <p:nvPr userDrawn="1"/>
        </p:nvGrpSpPr>
        <p:grpSpPr>
          <a:xfrm>
            <a:off x="-1" y="7207250"/>
            <a:ext cx="10379641" cy="84138"/>
            <a:chOff x="2627313" y="1295400"/>
            <a:chExt cx="8280400" cy="179388"/>
          </a:xfrm>
        </p:grpSpPr>
        <p:sp>
          <p:nvSpPr>
            <p:cNvPr id="8" name="Rectangle 7"/>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0" name="Rectangle 9"/>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1" name="Rectangle 10"/>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Tree>
    <p:extLst>
      <p:ext uri="{BB962C8B-B14F-4D97-AF65-F5344CB8AC3E}">
        <p14:creationId xmlns:p14="http://schemas.microsoft.com/office/powerpoint/2010/main" xmlns="" val="136358588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12" name="Rectangle 11"/>
          <p:cNvSpPr/>
          <p:nvPr userDrawn="1"/>
        </p:nvSpPr>
        <p:spPr>
          <a:xfrm>
            <a:off x="-2" y="-1"/>
            <a:ext cx="13823951" cy="61178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p:nvPr>
        </p:nvSpPr>
        <p:spPr>
          <a:xfrm>
            <a:off x="889000" y="1666069"/>
            <a:ext cx="12045949" cy="1008000"/>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899886" y="2592388"/>
            <a:ext cx="12035063" cy="47116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98B040CE-2ACC-461C-AD34-8E911CAF1056}" type="datetime1">
              <a:rPr lang="en-ZA" smtClean="0"/>
              <a:pPr>
                <a:defRPr/>
              </a:pPr>
              <a:t>2022/09/19</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p>
            <a:pPr>
              <a:defRPr/>
            </a:pPr>
            <a:fld id="{32C6EAD3-2F72-4062-B8AD-66032594F5B0}" type="slidenum">
              <a:rPr lang="en-ZA" smtClean="0"/>
              <a:pPr>
                <a:defRPr/>
              </a:pPr>
              <a:t>‹#›</a:t>
            </a:fld>
            <a:endParaRPr lang="en-ZA"/>
          </a:p>
        </p:txBody>
      </p:sp>
      <p:grpSp>
        <p:nvGrpSpPr>
          <p:cNvPr id="7" name="Group 6"/>
          <p:cNvGrpSpPr/>
          <p:nvPr userDrawn="1"/>
        </p:nvGrpSpPr>
        <p:grpSpPr>
          <a:xfrm>
            <a:off x="-1" y="7207250"/>
            <a:ext cx="10379641" cy="84138"/>
            <a:chOff x="2627313" y="1295400"/>
            <a:chExt cx="8280400" cy="179388"/>
          </a:xfrm>
        </p:grpSpPr>
        <p:sp>
          <p:nvSpPr>
            <p:cNvPr id="8" name="Rectangle 7"/>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0" name="Rectangle 9"/>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1" name="Rectangle 10"/>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Tree>
    <p:extLst>
      <p:ext uri="{BB962C8B-B14F-4D97-AF65-F5344CB8AC3E}">
        <p14:creationId xmlns:p14="http://schemas.microsoft.com/office/powerpoint/2010/main" xmlns="" val="4538096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14" name="Rectangle 13"/>
          <p:cNvSpPr/>
          <p:nvPr userDrawn="1"/>
        </p:nvSpPr>
        <p:spPr>
          <a:xfrm>
            <a:off x="-24142" y="-1"/>
            <a:ext cx="13848091" cy="7775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marL="0" indent="0">
              <a:buFontTx/>
              <a:buNone/>
              <a:defRPr>
                <a:solidFill>
                  <a:schemeClr val="bg1"/>
                </a:solidFill>
              </a:defRPr>
            </a:lvl1pPr>
          </a:lstStyle>
          <a:p>
            <a:pPr lvl="0"/>
            <a:r>
              <a:rPr lang="en-US" dirty="0"/>
              <a:t>Click to edit Master text styles</a:t>
            </a:r>
          </a:p>
        </p:txBody>
      </p:sp>
      <p:sp>
        <p:nvSpPr>
          <p:cNvPr id="4" name="Date Placeholder 3"/>
          <p:cNvSpPr>
            <a:spLocks noGrp="1"/>
          </p:cNvSpPr>
          <p:nvPr>
            <p:ph type="dt" sz="half" idx="10"/>
          </p:nvPr>
        </p:nvSpPr>
        <p:spPr/>
        <p:txBody>
          <a:bodyPr/>
          <a:lstStyle/>
          <a:p>
            <a:pPr>
              <a:defRPr/>
            </a:pPr>
            <a:fld id="{98B040CE-2ACC-461C-AD34-8E911CAF1056}" type="datetime1">
              <a:rPr lang="en-ZA" smtClean="0"/>
              <a:pPr>
                <a:defRPr/>
              </a:pPr>
              <a:t>2022/09/19</a:t>
            </a:fld>
            <a:endParaRPr lang="en-ZA"/>
          </a:p>
        </p:txBody>
      </p:sp>
      <p:sp>
        <p:nvSpPr>
          <p:cNvPr id="5" name="Footer Placeholder 4"/>
          <p:cNvSpPr>
            <a:spLocks noGrp="1"/>
          </p:cNvSpPr>
          <p:nvPr>
            <p:ph type="ftr" sz="quarter" idx="11"/>
          </p:nvPr>
        </p:nvSpPr>
        <p:spPr/>
        <p:txBody>
          <a:bodyPr/>
          <a:lstStyle/>
          <a:p>
            <a:pPr>
              <a:defRPr/>
            </a:pPr>
            <a:endParaRPr lang="en-ZA"/>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32C6EAD3-2F72-4062-B8AD-66032594F5B0}" type="slidenum">
              <a:rPr lang="en-ZA" smtClean="0"/>
              <a:pPr>
                <a:defRPr/>
              </a:pPr>
              <a:t>‹#›</a:t>
            </a:fld>
            <a:endParaRPr lang="en-ZA"/>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11978299" y="6603448"/>
            <a:ext cx="979328" cy="684000"/>
          </a:xfrm>
          <a:prstGeom prst="rect">
            <a:avLst/>
          </a:prstGeom>
        </p:spPr>
      </p:pic>
      <p:sp>
        <p:nvSpPr>
          <p:cNvPr id="15" name="TextBox 14"/>
          <p:cNvSpPr txBox="1"/>
          <p:nvPr userDrawn="1"/>
        </p:nvSpPr>
        <p:spPr>
          <a:xfrm>
            <a:off x="10469888" y="7133778"/>
            <a:ext cx="481222" cy="246221"/>
          </a:xfrm>
          <a:prstGeom prst="rect">
            <a:avLst/>
          </a:prstGeom>
          <a:noFill/>
        </p:spPr>
        <p:txBody>
          <a:bodyPr wrap="none" rtlCol="0">
            <a:spAutoFit/>
          </a:bodyPr>
          <a:lstStyle/>
          <a:p>
            <a:r>
              <a:rPr lang="en-US" sz="1000" dirty="0">
                <a:solidFill>
                  <a:schemeClr val="bg1"/>
                </a:solidFill>
              </a:rPr>
              <a:t>Page</a:t>
            </a:r>
            <a:endParaRPr lang="en-ZA" sz="1000" dirty="0">
              <a:solidFill>
                <a:schemeClr val="bg1"/>
              </a:solidFill>
            </a:endParaRPr>
          </a:p>
        </p:txBody>
      </p:sp>
      <p:grpSp>
        <p:nvGrpSpPr>
          <p:cNvPr id="16" name="Group 15"/>
          <p:cNvGrpSpPr/>
          <p:nvPr userDrawn="1"/>
        </p:nvGrpSpPr>
        <p:grpSpPr>
          <a:xfrm>
            <a:off x="-19102" y="7187463"/>
            <a:ext cx="10393329" cy="144000"/>
            <a:chOff x="2627313" y="1295400"/>
            <a:chExt cx="8280400" cy="179388"/>
          </a:xfrm>
          <a:effectLst/>
        </p:grpSpPr>
        <p:sp>
          <p:nvSpPr>
            <p:cNvPr id="17" name="Rectangle 16"/>
            <p:cNvSpPr/>
            <p:nvPr userDrawn="1"/>
          </p:nvSpPr>
          <p:spPr>
            <a:xfrm>
              <a:off x="8837613" y="1295400"/>
              <a:ext cx="2070100" cy="179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8" name="Rectangle 17"/>
            <p:cNvSpPr/>
            <p:nvPr userDrawn="1"/>
          </p:nvSpPr>
          <p:spPr>
            <a:xfrm>
              <a:off x="6767513" y="1295400"/>
              <a:ext cx="2070100" cy="179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19" name="Rectangle 18"/>
            <p:cNvSpPr/>
            <p:nvPr userDrawn="1"/>
          </p:nvSpPr>
          <p:spPr>
            <a:xfrm>
              <a:off x="4697413" y="1295400"/>
              <a:ext cx="2070100" cy="179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sp>
          <p:nvSpPr>
            <p:cNvPr id="20" name="Rectangle 19"/>
            <p:cNvSpPr/>
            <p:nvPr userDrawn="1"/>
          </p:nvSpPr>
          <p:spPr>
            <a:xfrm>
              <a:off x="2627313" y="1295400"/>
              <a:ext cx="2070100"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2408"/>
            </a:p>
          </p:txBody>
        </p:sp>
      </p:grpSp>
    </p:spTree>
    <p:extLst>
      <p:ext uri="{BB962C8B-B14F-4D97-AF65-F5344CB8AC3E}">
        <p14:creationId xmlns:p14="http://schemas.microsoft.com/office/powerpoint/2010/main" xmlns="" val="82081577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9000" y="457200"/>
            <a:ext cx="12045949" cy="1008000"/>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899886" y="1474788"/>
            <a:ext cx="12035063" cy="582929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50396" y="7206807"/>
            <a:ext cx="3110389" cy="413977"/>
          </a:xfrm>
          <a:prstGeom prst="rect">
            <a:avLst/>
          </a:prstGeom>
        </p:spPr>
        <p:txBody>
          <a:bodyPr vert="horz" lIns="91440" tIns="45720" rIns="91440" bIns="45720" rtlCol="0" anchor="ctr"/>
          <a:lstStyle>
            <a:lvl1pPr algn="l">
              <a:defRPr sz="1361">
                <a:solidFill>
                  <a:schemeClr val="tx1">
                    <a:tint val="75000"/>
                  </a:schemeClr>
                </a:solidFill>
              </a:defRPr>
            </a:lvl1pPr>
          </a:lstStyle>
          <a:p>
            <a:pPr>
              <a:defRPr/>
            </a:pPr>
            <a:fld id="{0898C3ED-75E8-447A-A68D-498B4D33806C}" type="datetime1">
              <a:rPr lang="en-ZA" smtClean="0"/>
              <a:pPr>
                <a:defRPr/>
              </a:pPr>
              <a:t>2022/09/19</a:t>
            </a:fld>
            <a:endParaRPr lang="en-ZA"/>
          </a:p>
        </p:txBody>
      </p:sp>
      <p:sp>
        <p:nvSpPr>
          <p:cNvPr id="5" name="Footer Placeholder 4"/>
          <p:cNvSpPr>
            <a:spLocks noGrp="1"/>
          </p:cNvSpPr>
          <p:nvPr>
            <p:ph type="ftr" sz="quarter" idx="3"/>
          </p:nvPr>
        </p:nvSpPr>
        <p:spPr>
          <a:xfrm>
            <a:off x="4579184" y="7206807"/>
            <a:ext cx="4665583"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pPr>
              <a:defRPr/>
            </a:pPr>
            <a:endParaRPr lang="en-ZA"/>
          </a:p>
        </p:txBody>
      </p:sp>
      <p:sp>
        <p:nvSpPr>
          <p:cNvPr id="6" name="Slide Number Placeholder 5"/>
          <p:cNvSpPr>
            <a:spLocks noGrp="1"/>
          </p:cNvSpPr>
          <p:nvPr>
            <p:ph type="sldNum" sz="quarter" idx="4"/>
          </p:nvPr>
        </p:nvSpPr>
        <p:spPr>
          <a:xfrm>
            <a:off x="8887181" y="7051016"/>
            <a:ext cx="2249097" cy="413977"/>
          </a:xfrm>
          <a:prstGeom prst="rect">
            <a:avLst/>
          </a:prstGeom>
        </p:spPr>
        <p:txBody>
          <a:bodyPr vert="horz" lIns="91440" tIns="45720" rIns="91440" bIns="45720" rtlCol="0" anchor="ctr"/>
          <a:lstStyle>
            <a:lvl1pPr algn="r">
              <a:defRPr sz="1000">
                <a:solidFill>
                  <a:schemeClr val="tx1"/>
                </a:solidFill>
              </a:defRPr>
            </a:lvl1pPr>
          </a:lstStyle>
          <a:p>
            <a:pPr>
              <a:defRPr/>
            </a:pPr>
            <a:fld id="{1C1E5FBA-1F83-4AF6-B167-432E06894ECF}" type="slidenum">
              <a:rPr lang="en-ZA" smtClean="0"/>
              <a:pPr>
                <a:defRPr/>
              </a:pPr>
              <a:t>‹#›</a:t>
            </a:fld>
            <a:endParaRPr lang="en-ZA" dirty="0"/>
          </a:p>
        </p:txBody>
      </p:sp>
    </p:spTree>
    <p:extLst>
      <p:ext uri="{BB962C8B-B14F-4D97-AF65-F5344CB8AC3E}">
        <p14:creationId xmlns:p14="http://schemas.microsoft.com/office/powerpoint/2010/main" xmlns="" val="3544501440"/>
      </p:ext>
    </p:extLst>
  </p:cSld>
  <p:clrMap bg1="lt1" tx1="dk1" bg2="lt2" tx2="dk2" accent1="accent1" accent2="accent2" accent3="accent3" accent4="accent4" accent5="accent5" accent6="accent6" hlink="hlink" folHlink="folHlink"/>
  <p:sldLayoutIdLst>
    <p:sldLayoutId id="2147483789" r:id="rId1"/>
    <p:sldLayoutId id="2147483772" r:id="rId2"/>
    <p:sldLayoutId id="2147483804" r:id="rId3"/>
    <p:sldLayoutId id="2147483773" r:id="rId4"/>
    <p:sldLayoutId id="2147483785" r:id="rId5"/>
    <p:sldLayoutId id="2147483786" r:id="rId6"/>
    <p:sldLayoutId id="2147483787" r:id="rId7"/>
    <p:sldLayoutId id="2147483788" r:id="rId8"/>
    <p:sldLayoutId id="2147483791" r:id="rId9"/>
    <p:sldLayoutId id="2147483792" r:id="rId10"/>
    <p:sldLayoutId id="2147483793" r:id="rId11"/>
    <p:sldLayoutId id="2147483794" r:id="rId12"/>
    <p:sldLayoutId id="2147483795" r:id="rId13"/>
    <p:sldLayoutId id="2147483796" r:id="rId14"/>
    <p:sldLayoutId id="2147483809" r:id="rId15"/>
  </p:sldLayoutIdLst>
  <p:transition spd="med">
    <p:fade/>
  </p:transition>
  <p:hf hdr="0" ftr="0" dt="0"/>
  <p:txStyles>
    <p:titleStyle>
      <a:lvl1pPr algn="l" defTabSz="1036747"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59187" indent="-259187" algn="l" defTabSz="1036747" rtl="0" eaLnBrk="1" latinLnBrk="0" hangingPunct="1">
        <a:lnSpc>
          <a:spcPct val="90000"/>
        </a:lnSpc>
        <a:spcBef>
          <a:spcPts val="1134"/>
        </a:spcBef>
        <a:buFont typeface="Arial" panose="020B0604020202020204" pitchFamily="34" charset="0"/>
        <a:buChar char="•"/>
        <a:defRPr sz="2000"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sz="2000"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sz="2000"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sz="2000"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sz="2000"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9pPr>
    </p:bodyStyle>
    <p:otherStyle>
      <a:defPPr>
        <a:defRPr lang="en-US"/>
      </a:defPPr>
      <a:lvl1pPr marL="0" algn="l" defTabSz="1036747" rtl="0" eaLnBrk="1" latinLnBrk="0" hangingPunct="1">
        <a:defRPr sz="2041" kern="1200">
          <a:solidFill>
            <a:schemeClr val="tx1"/>
          </a:solidFill>
          <a:latin typeface="+mn-lt"/>
          <a:ea typeface="+mn-ea"/>
          <a:cs typeface="+mn-cs"/>
        </a:defRPr>
      </a:lvl1pPr>
      <a:lvl2pPr marL="518373" algn="l" defTabSz="1036747" rtl="0" eaLnBrk="1" latinLnBrk="0" hangingPunct="1">
        <a:defRPr sz="2041" kern="1200">
          <a:solidFill>
            <a:schemeClr val="tx1"/>
          </a:solidFill>
          <a:latin typeface="+mn-lt"/>
          <a:ea typeface="+mn-ea"/>
          <a:cs typeface="+mn-cs"/>
        </a:defRPr>
      </a:lvl2pPr>
      <a:lvl3pPr marL="1036747" algn="l" defTabSz="1036747" rtl="0" eaLnBrk="1" latinLnBrk="0" hangingPunct="1">
        <a:defRPr sz="2041" kern="1200">
          <a:solidFill>
            <a:schemeClr val="tx1"/>
          </a:solidFill>
          <a:latin typeface="+mn-lt"/>
          <a:ea typeface="+mn-ea"/>
          <a:cs typeface="+mn-cs"/>
        </a:defRPr>
      </a:lvl3pPr>
      <a:lvl4pPr marL="1555120" algn="l" defTabSz="1036747" rtl="0" eaLnBrk="1" latinLnBrk="0" hangingPunct="1">
        <a:defRPr sz="2041" kern="1200">
          <a:solidFill>
            <a:schemeClr val="tx1"/>
          </a:solidFill>
          <a:latin typeface="+mn-lt"/>
          <a:ea typeface="+mn-ea"/>
          <a:cs typeface="+mn-cs"/>
        </a:defRPr>
      </a:lvl4pPr>
      <a:lvl5pPr marL="2073493" algn="l" defTabSz="1036747" rtl="0" eaLnBrk="1" latinLnBrk="0" hangingPunct="1">
        <a:defRPr sz="2041" kern="1200">
          <a:solidFill>
            <a:schemeClr val="tx1"/>
          </a:solidFill>
          <a:latin typeface="+mn-lt"/>
          <a:ea typeface="+mn-ea"/>
          <a:cs typeface="+mn-cs"/>
        </a:defRPr>
      </a:lvl5pPr>
      <a:lvl6pPr marL="2591867" algn="l" defTabSz="1036747" rtl="0" eaLnBrk="1" latinLnBrk="0" hangingPunct="1">
        <a:defRPr sz="2041" kern="1200">
          <a:solidFill>
            <a:schemeClr val="tx1"/>
          </a:solidFill>
          <a:latin typeface="+mn-lt"/>
          <a:ea typeface="+mn-ea"/>
          <a:cs typeface="+mn-cs"/>
        </a:defRPr>
      </a:lvl6pPr>
      <a:lvl7pPr marL="3110240" algn="l" defTabSz="1036747" rtl="0" eaLnBrk="1" latinLnBrk="0" hangingPunct="1">
        <a:defRPr sz="2041" kern="1200">
          <a:solidFill>
            <a:schemeClr val="tx1"/>
          </a:solidFill>
          <a:latin typeface="+mn-lt"/>
          <a:ea typeface="+mn-ea"/>
          <a:cs typeface="+mn-cs"/>
        </a:defRPr>
      </a:lvl7pPr>
      <a:lvl8pPr marL="3628614" algn="l" defTabSz="1036747" rtl="0" eaLnBrk="1" latinLnBrk="0" hangingPunct="1">
        <a:defRPr sz="2041" kern="1200">
          <a:solidFill>
            <a:schemeClr val="tx1"/>
          </a:solidFill>
          <a:latin typeface="+mn-lt"/>
          <a:ea typeface="+mn-ea"/>
          <a:cs typeface="+mn-cs"/>
        </a:defRPr>
      </a:lvl8pPr>
      <a:lvl9pPr marL="4146987" algn="l" defTabSz="1036747" rtl="0" eaLnBrk="1" latinLnBrk="0" hangingPunct="1">
        <a:defRPr sz="2041"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4353" userDrawn="1">
          <p15:clr>
            <a:srgbClr val="F26B43"/>
          </p15:clr>
        </p15:guide>
        <p15:guide id="2" orient="horz" pos="2449" userDrawn="1">
          <p15:clr>
            <a:srgbClr val="F26B43"/>
          </p15:clr>
        </p15:guide>
        <p15:guide id="3" pos="1106" userDrawn="1">
          <p15:clr>
            <a:srgbClr val="F26B43"/>
          </p15:clr>
        </p15:guide>
        <p15:guide id="4" orient="horz" pos="816" userDrawn="1">
          <p15:clr>
            <a:srgbClr val="F26B43"/>
          </p15:clr>
        </p15:guide>
        <p15:guide id="5" orient="horz" pos="929" userDrawn="1">
          <p15:clr>
            <a:srgbClr val="F26B43"/>
          </p15:clr>
        </p15:guide>
        <p15:guide id="6" pos="7586" userDrawn="1">
          <p15:clr>
            <a:srgbClr val="F26B43"/>
          </p15:clr>
        </p15:guide>
        <p15:guide id="7" pos="2153" userDrawn="1">
          <p15:clr>
            <a:srgbClr val="F26B43"/>
          </p15:clr>
        </p15:guide>
        <p15:guide id="8" pos="3262" userDrawn="1">
          <p15:clr>
            <a:srgbClr val="F26B43"/>
          </p15:clr>
        </p15:guide>
        <p15:guide id="9" pos="5418" userDrawn="1">
          <p15:clr>
            <a:srgbClr val="F26B43"/>
          </p15:clr>
        </p15:guide>
        <p15:guide id="10" pos="6524" userDrawn="1">
          <p15:clr>
            <a:srgbClr val="F26B43"/>
          </p15:clr>
        </p15:guide>
        <p15:guide id="11" orient="horz" pos="4082" userDrawn="1">
          <p15:clr>
            <a:srgbClr val="F26B43"/>
          </p15:clr>
        </p15:guide>
        <p15:guide id="12" pos="905" userDrawn="1">
          <p15:clr>
            <a:srgbClr val="F26B43"/>
          </p15:clr>
        </p15:guide>
        <p15:guide id="13" pos="560" userDrawn="1">
          <p15:clr>
            <a:srgbClr val="F26B43"/>
          </p15:clr>
        </p15:guide>
        <p15:guide id="14" orient="horz" pos="3265" userDrawn="1">
          <p15:clr>
            <a:srgbClr val="F26B43"/>
          </p15:clr>
        </p15:guide>
        <p15:guide id="15" orient="horz" pos="1633" userDrawn="1">
          <p15:clr>
            <a:srgbClr val="F26B43"/>
          </p15:clr>
        </p15:guide>
        <p15:guide id="16" orient="horz" pos="288" userDrawn="1">
          <p15:clr>
            <a:srgbClr val="F26B43"/>
          </p15:clr>
        </p15:guide>
        <p15:guide id="17" orient="horz" pos="4601" userDrawn="1">
          <p15:clr>
            <a:srgbClr val="F26B43"/>
          </p15:clr>
        </p15:guide>
        <p15:guide id="18" pos="359" userDrawn="1">
          <p15:clr>
            <a:srgbClr val="F26B43"/>
          </p15:clr>
        </p15:guide>
        <p15:guide id="19" pos="8335" userDrawn="1">
          <p15:clr>
            <a:srgbClr val="F26B43"/>
          </p15:clr>
        </p15:guide>
        <p15:guide id="20" pos="8148" userDrawn="1">
          <p15:clr>
            <a:srgbClr val="F26B43"/>
          </p15:clr>
        </p15:guide>
        <p15:guide id="21" pos="705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887181" y="7051016"/>
            <a:ext cx="2249097" cy="413977"/>
          </a:xfrm>
        </p:spPr>
        <p:txBody>
          <a:bodyPr/>
          <a:lstStyle/>
          <a:p>
            <a:pPr>
              <a:defRPr/>
            </a:pPr>
            <a:fld id="{32C6EAD3-2F72-4062-B8AD-66032594F5B0}" type="slidenum">
              <a:rPr lang="en-ZA" smtClean="0"/>
              <a:pPr>
                <a:defRPr/>
              </a:pPr>
              <a:t>1</a:t>
            </a:fld>
            <a:endParaRPr lang="en-ZA"/>
          </a:p>
        </p:txBody>
      </p:sp>
      <p:sp>
        <p:nvSpPr>
          <p:cNvPr id="5" name="Title 4"/>
          <p:cNvSpPr>
            <a:spLocks noGrp="1"/>
          </p:cNvSpPr>
          <p:nvPr>
            <p:ph type="ctrTitle"/>
          </p:nvPr>
        </p:nvSpPr>
        <p:spPr>
          <a:xfrm>
            <a:off x="889271" y="5687774"/>
            <a:ext cx="10310541" cy="1969070"/>
          </a:xfrm>
        </p:spPr>
        <p:txBody>
          <a:bodyPr>
            <a:normAutofit/>
          </a:bodyPr>
          <a:lstStyle/>
          <a:p>
            <a:r>
              <a:rPr lang="en-ZA" sz="1200" cap="all" dirty="0"/>
              <a:t>MINERALS COUNCIL SOUTH AFRICA  </a:t>
            </a:r>
            <a:r>
              <a:rPr lang="en-ZA" cap="all" dirty="0"/>
              <a:t/>
            </a:r>
            <a:br>
              <a:rPr lang="en-ZA" cap="all" dirty="0"/>
            </a:br>
            <a:r>
              <a:rPr lang="en-ZA" sz="2800" b="0" cap="all" dirty="0"/>
              <a:t>ORAL SUBMISSIONS ON THE DRAFT TAXATION LAWS AMENDMENT BILL</a:t>
            </a:r>
            <a:endParaRPr lang="en-ZA" sz="2800" dirty="0"/>
          </a:p>
        </p:txBody>
      </p:sp>
      <p:sp>
        <p:nvSpPr>
          <p:cNvPr id="6" name="Text Placeholder 5"/>
          <p:cNvSpPr>
            <a:spLocks noGrp="1"/>
          </p:cNvSpPr>
          <p:nvPr>
            <p:ph type="body" sz="quarter" idx="13"/>
          </p:nvPr>
        </p:nvSpPr>
        <p:spPr>
          <a:xfrm>
            <a:off x="945987" y="6557022"/>
            <a:ext cx="9065742" cy="987987"/>
          </a:xfrm>
        </p:spPr>
        <p:txBody>
          <a:bodyPr>
            <a:normAutofit/>
          </a:bodyPr>
          <a:lstStyle/>
          <a:p>
            <a:r>
              <a:rPr lang="en-ZA" dirty="0"/>
              <a:t>Standing Committee on Finance</a:t>
            </a:r>
          </a:p>
          <a:p>
            <a:r>
              <a:rPr lang="en-ZA" dirty="0"/>
              <a:t>14 September 2022</a:t>
            </a:r>
          </a:p>
        </p:txBody>
      </p:sp>
    </p:spTree>
    <p:extLst>
      <p:ext uri="{BB962C8B-B14F-4D97-AF65-F5344CB8AC3E}">
        <p14:creationId xmlns:p14="http://schemas.microsoft.com/office/powerpoint/2010/main" xmlns="" val="243401250"/>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E50E3DC-84E0-5A52-6E11-DDA9CBF184A0}"/>
              </a:ext>
            </a:extLst>
          </p:cNvPr>
          <p:cNvSpPr>
            <a:spLocks noGrp="1"/>
          </p:cNvSpPr>
          <p:nvPr>
            <p:ph idx="1"/>
          </p:nvPr>
        </p:nvSpPr>
        <p:spPr>
          <a:xfrm>
            <a:off x="899886" y="1386259"/>
            <a:ext cx="12035063" cy="5829299"/>
          </a:xfrm>
        </p:spPr>
        <p:txBody>
          <a:bodyPr>
            <a:normAutofit fontScale="92500" lnSpcReduction="10000"/>
          </a:bodyPr>
          <a:lstStyle/>
          <a:p>
            <a:pPr marL="0" indent="0" algn="just">
              <a:lnSpc>
                <a:spcPct val="150000"/>
              </a:lnSpc>
              <a:buNone/>
            </a:pPr>
            <a:r>
              <a:rPr lang="en-ZA" sz="1800" b="1" dirty="0"/>
              <a:t>ii. </a:t>
            </a:r>
            <a:r>
              <a:rPr lang="en-ZA" sz="2400" b="1" dirty="0"/>
              <a:t>Financial Impact of the proposed higher tax rate</a:t>
            </a:r>
          </a:p>
          <a:p>
            <a:pPr algn="just">
              <a:lnSpc>
                <a:spcPct val="150000"/>
              </a:lnSpc>
              <a:buFont typeface="Wingdings" panose="05000000000000000000" pitchFamily="2" charset="2"/>
              <a:buChar char="§"/>
            </a:pPr>
            <a:r>
              <a:rPr lang="en-ZA" sz="2400" dirty="0"/>
              <a:t>Mining companies are implementing significant mitigation measures to reduce carbon emissions requiring them to incur substantial upfront capital investment costs, which they have absorbed. Removing the allowances contained in the CTA 2019 will erode the capita investments aimed at the  implementation of the mitigation measures.</a:t>
            </a:r>
          </a:p>
          <a:p>
            <a:pPr algn="just">
              <a:lnSpc>
                <a:spcPct val="150000"/>
              </a:lnSpc>
              <a:buFont typeface="Wingdings" panose="05000000000000000000" pitchFamily="2" charset="2"/>
              <a:buChar char="§"/>
            </a:pPr>
            <a:r>
              <a:rPr lang="en-US" sz="2400" dirty="0"/>
              <a:t>This proposed higher tax rate would severely impact the viability of mining operations, especially those that are energy and carbon intensive and have little window of opportunity for cost effective mitigation options.</a:t>
            </a:r>
          </a:p>
          <a:p>
            <a:pPr algn="just">
              <a:lnSpc>
                <a:spcPct val="150000"/>
              </a:lnSpc>
              <a:buFont typeface="Wingdings" panose="05000000000000000000" pitchFamily="2" charset="2"/>
              <a:buChar char="§"/>
            </a:pPr>
            <a:r>
              <a:rPr lang="en-US" sz="2400" dirty="0"/>
              <a:t>The mining industry is a price taker and will therefore be unable to transfer the costs of carbon tax to the price of commodities. Suppliers to the mining industry will however be able to transfer their costs of the tax to the mining industry. </a:t>
            </a:r>
            <a:r>
              <a:rPr lang="en-ZA" sz="2400" dirty="0"/>
              <a:t> </a:t>
            </a:r>
          </a:p>
        </p:txBody>
      </p:sp>
      <p:sp>
        <p:nvSpPr>
          <p:cNvPr id="3" name="Title 2">
            <a:extLst>
              <a:ext uri="{FF2B5EF4-FFF2-40B4-BE49-F238E27FC236}">
                <a16:creationId xmlns:a16="http://schemas.microsoft.com/office/drawing/2014/main" xmlns="" id="{2DF07FFF-BD92-9BCB-5E24-F3E1E84ECB14}"/>
              </a:ext>
            </a:extLst>
          </p:cNvPr>
          <p:cNvSpPr>
            <a:spLocks noGrp="1"/>
          </p:cNvSpPr>
          <p:nvPr>
            <p:ph type="title"/>
          </p:nvPr>
        </p:nvSpPr>
        <p:spPr>
          <a:xfrm>
            <a:off x="889000" y="427220"/>
            <a:ext cx="12045949" cy="709604"/>
          </a:xfrm>
        </p:spPr>
        <p:txBody>
          <a:bodyPr>
            <a:normAutofit/>
          </a:bodyPr>
          <a:lstStyle/>
          <a:p>
            <a:r>
              <a:rPr lang="en-ZA" sz="2800" dirty="0"/>
              <a:t>A. Carbon tax rate trajectory cont. </a:t>
            </a:r>
          </a:p>
        </p:txBody>
      </p:sp>
      <p:sp>
        <p:nvSpPr>
          <p:cNvPr id="4" name="Slide Number Placeholder 3">
            <a:extLst>
              <a:ext uri="{FF2B5EF4-FFF2-40B4-BE49-F238E27FC236}">
                <a16:creationId xmlns:a16="http://schemas.microsoft.com/office/drawing/2014/main" xmlns="" id="{C8C14C9A-F08F-6014-EF8D-DA12B4FF189A}"/>
              </a:ext>
            </a:extLst>
          </p:cNvPr>
          <p:cNvSpPr>
            <a:spLocks noGrp="1"/>
          </p:cNvSpPr>
          <p:nvPr>
            <p:ph type="sldNum" sz="quarter" idx="12"/>
          </p:nvPr>
        </p:nvSpPr>
        <p:spPr/>
        <p:txBody>
          <a:bodyPr/>
          <a:lstStyle/>
          <a:p>
            <a:pPr>
              <a:defRPr/>
            </a:pPr>
            <a:fld id="{32C6EAD3-2F72-4062-B8AD-66032594F5B0}" type="slidenum">
              <a:rPr lang="en-ZA" smtClean="0"/>
              <a:pPr>
                <a:defRPr/>
              </a:pPr>
              <a:t>10</a:t>
            </a:fld>
            <a:endParaRPr lang="en-ZA"/>
          </a:p>
        </p:txBody>
      </p:sp>
    </p:spTree>
    <p:extLst>
      <p:ext uri="{BB962C8B-B14F-4D97-AF65-F5344CB8AC3E}">
        <p14:creationId xmlns:p14="http://schemas.microsoft.com/office/powerpoint/2010/main" xmlns="" val="211504280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E50E3DC-84E0-5A52-6E11-DDA9CBF184A0}"/>
              </a:ext>
            </a:extLst>
          </p:cNvPr>
          <p:cNvSpPr>
            <a:spLocks noGrp="1"/>
          </p:cNvSpPr>
          <p:nvPr>
            <p:ph idx="1"/>
          </p:nvPr>
        </p:nvSpPr>
        <p:spPr>
          <a:xfrm>
            <a:off x="899886" y="1386259"/>
            <a:ext cx="12035063" cy="5829299"/>
          </a:xfrm>
        </p:spPr>
        <p:txBody>
          <a:bodyPr>
            <a:normAutofit/>
          </a:bodyPr>
          <a:lstStyle/>
          <a:p>
            <a:pPr marL="0" indent="0" algn="just">
              <a:lnSpc>
                <a:spcPct val="150000"/>
              </a:lnSpc>
              <a:buNone/>
            </a:pPr>
            <a:r>
              <a:rPr lang="en-ZA" sz="1800" b="1" dirty="0"/>
              <a:t>ii. Financial Impact of the proposed higher tax rate</a:t>
            </a:r>
          </a:p>
          <a:p>
            <a:pPr algn="just">
              <a:lnSpc>
                <a:spcPct val="150000"/>
              </a:lnSpc>
              <a:buFont typeface="Wingdings" panose="05000000000000000000" pitchFamily="2" charset="2"/>
              <a:buChar char="§"/>
            </a:pPr>
            <a:r>
              <a:rPr lang="en-US" sz="1800" dirty="0"/>
              <a:t>SA international trade competitiveness and the proposed European Union Carbon Border Adjustment Mechanism (“CBAM”), South Africa should look at the common ground carbon price that makes its trade competitive internationally and which also encourages socio-economic development and growth.</a:t>
            </a:r>
          </a:p>
          <a:p>
            <a:pPr algn="just">
              <a:lnSpc>
                <a:spcPct val="150000"/>
              </a:lnSpc>
              <a:buFont typeface="Wingdings" panose="05000000000000000000" pitchFamily="2" charset="2"/>
              <a:buChar char="§"/>
            </a:pPr>
            <a:r>
              <a:rPr lang="en-US" sz="1800" dirty="0"/>
              <a:t>Increased mitigation costs, rising input costs, the lack of governmental support in the form of rebates or incentives, and the imminent removal of the available allowances for carbon taxpayers, will irrevocably cripple a sector that contributes hugely to the economy, and pose a threat to the economic sustainability of mining companies. </a:t>
            </a:r>
          </a:p>
          <a:p>
            <a:pPr algn="just">
              <a:lnSpc>
                <a:spcPct val="150000"/>
              </a:lnSpc>
              <a:buFont typeface="Wingdings" panose="05000000000000000000" pitchFamily="2" charset="2"/>
              <a:buChar char="§"/>
            </a:pPr>
            <a:r>
              <a:rPr lang="en-ZA" sz="1800" dirty="0"/>
              <a:t>The adverse effects of carbon taxes in many foreign countries has been alleviated through government support through incentives or financial aid (United Kingdom, Canada and European Union). No assistance is offered by the South African government. </a:t>
            </a:r>
          </a:p>
          <a:p>
            <a:pPr algn="just">
              <a:lnSpc>
                <a:spcPct val="150000"/>
              </a:lnSpc>
            </a:pPr>
            <a:r>
              <a:rPr lang="en-ZA" sz="1800" dirty="0"/>
              <a:t>Domestic carbon price must be aligned with the international carbon price, but this must take into consideration South Africa’s unique socio-economic circumstances.  </a:t>
            </a:r>
          </a:p>
        </p:txBody>
      </p:sp>
      <p:sp>
        <p:nvSpPr>
          <p:cNvPr id="3" name="Title 2">
            <a:extLst>
              <a:ext uri="{FF2B5EF4-FFF2-40B4-BE49-F238E27FC236}">
                <a16:creationId xmlns:a16="http://schemas.microsoft.com/office/drawing/2014/main" xmlns="" id="{2DF07FFF-BD92-9BCB-5E24-F3E1E84ECB14}"/>
              </a:ext>
            </a:extLst>
          </p:cNvPr>
          <p:cNvSpPr>
            <a:spLocks noGrp="1"/>
          </p:cNvSpPr>
          <p:nvPr>
            <p:ph type="title"/>
          </p:nvPr>
        </p:nvSpPr>
        <p:spPr>
          <a:xfrm>
            <a:off x="889000" y="427220"/>
            <a:ext cx="12045949" cy="709604"/>
          </a:xfrm>
        </p:spPr>
        <p:txBody>
          <a:bodyPr>
            <a:normAutofit/>
          </a:bodyPr>
          <a:lstStyle/>
          <a:p>
            <a:r>
              <a:rPr lang="en-ZA" sz="2800" dirty="0"/>
              <a:t>A. Carbon tax rate trajectory cont. </a:t>
            </a:r>
          </a:p>
        </p:txBody>
      </p:sp>
      <p:sp>
        <p:nvSpPr>
          <p:cNvPr id="4" name="Slide Number Placeholder 3">
            <a:extLst>
              <a:ext uri="{FF2B5EF4-FFF2-40B4-BE49-F238E27FC236}">
                <a16:creationId xmlns:a16="http://schemas.microsoft.com/office/drawing/2014/main" xmlns="" id="{C8C14C9A-F08F-6014-EF8D-DA12B4FF189A}"/>
              </a:ext>
            </a:extLst>
          </p:cNvPr>
          <p:cNvSpPr>
            <a:spLocks noGrp="1"/>
          </p:cNvSpPr>
          <p:nvPr>
            <p:ph type="sldNum" sz="quarter" idx="12"/>
          </p:nvPr>
        </p:nvSpPr>
        <p:spPr/>
        <p:txBody>
          <a:bodyPr/>
          <a:lstStyle/>
          <a:p>
            <a:pPr>
              <a:defRPr/>
            </a:pPr>
            <a:fld id="{32C6EAD3-2F72-4062-B8AD-66032594F5B0}" type="slidenum">
              <a:rPr lang="en-ZA" smtClean="0"/>
              <a:pPr>
                <a:defRPr/>
              </a:pPr>
              <a:t>11</a:t>
            </a:fld>
            <a:endParaRPr lang="en-ZA"/>
          </a:p>
        </p:txBody>
      </p:sp>
    </p:spTree>
    <p:extLst>
      <p:ext uri="{BB962C8B-B14F-4D97-AF65-F5344CB8AC3E}">
        <p14:creationId xmlns:p14="http://schemas.microsoft.com/office/powerpoint/2010/main" xmlns="" val="3281741878"/>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3FF86FA4-E8D6-141C-E25E-895915A6C527}"/>
              </a:ext>
            </a:extLst>
          </p:cNvPr>
          <p:cNvSpPr>
            <a:spLocks noGrp="1"/>
          </p:cNvSpPr>
          <p:nvPr>
            <p:ph idx="1"/>
          </p:nvPr>
        </p:nvSpPr>
        <p:spPr/>
        <p:txBody>
          <a:bodyPr>
            <a:normAutofit/>
          </a:bodyPr>
          <a:lstStyle/>
          <a:p>
            <a:pPr marL="0" indent="0" algn="just">
              <a:buNone/>
            </a:pPr>
            <a:r>
              <a:rPr lang="en-ZA" sz="2400" b="1" u="sng" dirty="0"/>
              <a:t>Recommendations</a:t>
            </a:r>
            <a:endParaRPr lang="en-ZA" sz="2400" dirty="0"/>
          </a:p>
          <a:p>
            <a:pPr algn="just">
              <a:lnSpc>
                <a:spcPct val="150000"/>
              </a:lnSpc>
              <a:buFont typeface="Wingdings" panose="05000000000000000000" pitchFamily="2" charset="2"/>
              <a:buChar char="§"/>
            </a:pPr>
            <a:r>
              <a:rPr lang="en-ZA" sz="2400" dirty="0"/>
              <a:t>Carbon tax rate to the rand/dollar exchange demonstrates National Treasury’s lack of confidence in the rand as our currency</a:t>
            </a:r>
          </a:p>
          <a:p>
            <a:pPr algn="just">
              <a:lnSpc>
                <a:spcPct val="150000"/>
              </a:lnSpc>
              <a:buFont typeface="Wingdings" panose="05000000000000000000" pitchFamily="2" charset="2"/>
              <a:buChar char="§"/>
            </a:pPr>
            <a:r>
              <a:rPr lang="en-ZA" sz="2400" dirty="0"/>
              <a:t>Carbon tax rate to be set in SA rand. National Treasury to continue with an annual increase of the Consumer Price Index rate plus 2% during the first phase. </a:t>
            </a:r>
          </a:p>
          <a:p>
            <a:pPr algn="just">
              <a:lnSpc>
                <a:spcPct val="150000"/>
              </a:lnSpc>
              <a:buFont typeface="Wingdings" panose="05000000000000000000" pitchFamily="2" charset="2"/>
              <a:buChar char="§"/>
            </a:pPr>
            <a:r>
              <a:rPr lang="en-ZA" sz="2400" dirty="0"/>
              <a:t>Any potential increases in carbon tax rate be accompanied by additional measures to assist and support mining industry, for example: incentives, grants, allowances. </a:t>
            </a:r>
          </a:p>
        </p:txBody>
      </p:sp>
      <p:sp>
        <p:nvSpPr>
          <p:cNvPr id="3" name="Title 2">
            <a:extLst>
              <a:ext uri="{FF2B5EF4-FFF2-40B4-BE49-F238E27FC236}">
                <a16:creationId xmlns:a16="http://schemas.microsoft.com/office/drawing/2014/main" xmlns="" id="{9F3236E7-7AF7-83D4-DA60-CEB09DA98D5C}"/>
              </a:ext>
            </a:extLst>
          </p:cNvPr>
          <p:cNvSpPr>
            <a:spLocks noGrp="1"/>
          </p:cNvSpPr>
          <p:nvPr>
            <p:ph type="title"/>
          </p:nvPr>
        </p:nvSpPr>
        <p:spPr/>
        <p:txBody>
          <a:bodyPr>
            <a:normAutofit/>
          </a:bodyPr>
          <a:lstStyle/>
          <a:p>
            <a:r>
              <a:rPr lang="en-ZA" sz="2800" dirty="0"/>
              <a:t>A.	Carbon tax rate trajectory cont. </a:t>
            </a:r>
          </a:p>
        </p:txBody>
      </p:sp>
      <p:sp>
        <p:nvSpPr>
          <p:cNvPr id="4" name="Slide Number Placeholder 3">
            <a:extLst>
              <a:ext uri="{FF2B5EF4-FFF2-40B4-BE49-F238E27FC236}">
                <a16:creationId xmlns:a16="http://schemas.microsoft.com/office/drawing/2014/main" xmlns="" id="{77ADB4A0-75D5-D558-E4B4-6BD5B804500C}"/>
              </a:ext>
            </a:extLst>
          </p:cNvPr>
          <p:cNvSpPr>
            <a:spLocks noGrp="1"/>
          </p:cNvSpPr>
          <p:nvPr>
            <p:ph type="sldNum" sz="quarter" idx="12"/>
          </p:nvPr>
        </p:nvSpPr>
        <p:spPr/>
        <p:txBody>
          <a:bodyPr/>
          <a:lstStyle/>
          <a:p>
            <a:pPr>
              <a:defRPr/>
            </a:pPr>
            <a:fld id="{32C6EAD3-2F72-4062-B8AD-66032594F5B0}" type="slidenum">
              <a:rPr lang="en-ZA" smtClean="0"/>
              <a:pPr>
                <a:defRPr/>
              </a:pPr>
              <a:t>12</a:t>
            </a:fld>
            <a:endParaRPr lang="en-ZA"/>
          </a:p>
        </p:txBody>
      </p:sp>
    </p:spTree>
    <p:extLst>
      <p:ext uri="{BB962C8B-B14F-4D97-AF65-F5344CB8AC3E}">
        <p14:creationId xmlns:p14="http://schemas.microsoft.com/office/powerpoint/2010/main" xmlns="" val="330792437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0F152D6A-12A3-A1F0-3E90-4C377B92F8FE}"/>
              </a:ext>
            </a:extLst>
          </p:cNvPr>
          <p:cNvSpPr>
            <a:spLocks noGrp="1"/>
          </p:cNvSpPr>
          <p:nvPr>
            <p:ph type="sldNum" sz="quarter" idx="12"/>
          </p:nvPr>
        </p:nvSpPr>
        <p:spPr/>
        <p:txBody>
          <a:bodyPr/>
          <a:lstStyle/>
          <a:p>
            <a:pPr>
              <a:defRPr/>
            </a:pPr>
            <a:fld id="{32C6EAD3-2F72-4062-B8AD-66032594F5B0}" type="slidenum">
              <a:rPr lang="en-ZA" smtClean="0"/>
              <a:pPr>
                <a:defRPr/>
              </a:pPr>
              <a:t>13</a:t>
            </a:fld>
            <a:endParaRPr lang="en-ZA"/>
          </a:p>
        </p:txBody>
      </p:sp>
      <p:sp>
        <p:nvSpPr>
          <p:cNvPr id="7" name="Title 1">
            <a:extLst>
              <a:ext uri="{FF2B5EF4-FFF2-40B4-BE49-F238E27FC236}">
                <a16:creationId xmlns:a16="http://schemas.microsoft.com/office/drawing/2014/main" xmlns="" id="{95A1898C-1EB8-3EE7-72C0-904C6880727B}"/>
              </a:ext>
            </a:extLst>
          </p:cNvPr>
          <p:cNvSpPr txBox="1">
            <a:spLocks/>
          </p:cNvSpPr>
          <p:nvPr/>
        </p:nvSpPr>
        <p:spPr>
          <a:xfrm>
            <a:off x="251520" y="188987"/>
            <a:ext cx="8136904" cy="792088"/>
          </a:xfrm>
          <a:prstGeom prst="rect">
            <a:avLst/>
          </a:prstGeom>
        </p:spPr>
        <p:txBody>
          <a:bodyPr vert="horz" lIns="0" tIns="0" rIns="0" bIns="0" rtlCol="0" anchor="t" anchorCtr="0">
            <a:normAutofit/>
          </a:bodyPr>
          <a:lstStyle>
            <a:lvl1pPr algn="l" defTabSz="1036747" rtl="0" eaLnBrk="1" latinLnBrk="0" hangingPunct="1">
              <a:lnSpc>
                <a:spcPct val="90000"/>
              </a:lnSpc>
              <a:spcBef>
                <a:spcPct val="0"/>
              </a:spcBef>
              <a:buNone/>
              <a:defRPr sz="3600" b="1" kern="1200">
                <a:solidFill>
                  <a:schemeClr val="tx1"/>
                </a:solidFill>
                <a:latin typeface="+mj-lt"/>
                <a:ea typeface="+mj-ea"/>
                <a:cs typeface="+mj-cs"/>
              </a:defRPr>
            </a:lvl1pPr>
          </a:lstStyle>
          <a:p>
            <a:pPr fontAlgn="auto">
              <a:spcAft>
                <a:spcPts val="0"/>
              </a:spcAft>
            </a:pPr>
            <a:r>
              <a:rPr lang="en-ZA"/>
              <a:t>Industry Specific Impacts</a:t>
            </a:r>
            <a:endParaRPr lang="en-ZA" dirty="0"/>
          </a:p>
        </p:txBody>
      </p:sp>
      <p:sp>
        <p:nvSpPr>
          <p:cNvPr id="9" name="Content Placeholder 2">
            <a:extLst>
              <a:ext uri="{FF2B5EF4-FFF2-40B4-BE49-F238E27FC236}">
                <a16:creationId xmlns:a16="http://schemas.microsoft.com/office/drawing/2014/main" xmlns="" id="{80E753CE-EFE4-C1D1-94B5-281C46AF0DFC}"/>
              </a:ext>
            </a:extLst>
          </p:cNvPr>
          <p:cNvSpPr txBox="1">
            <a:spLocks/>
          </p:cNvSpPr>
          <p:nvPr/>
        </p:nvSpPr>
        <p:spPr>
          <a:xfrm>
            <a:off x="251519" y="831846"/>
            <a:ext cx="13320911" cy="901567"/>
          </a:xfrm>
          <a:prstGeom prst="rect">
            <a:avLst/>
          </a:prstGeom>
        </p:spPr>
        <p:txBody>
          <a:bodyPr vert="horz" lIns="0" tIns="0" rIns="0" bIns="0" rtlCol="0">
            <a:normAutofit/>
          </a:bodyPr>
          <a:lstStyle>
            <a:lvl1pPr marL="259187" indent="-259187" algn="l" defTabSz="1036747" rtl="0" eaLnBrk="1" latinLnBrk="0" hangingPunct="1">
              <a:lnSpc>
                <a:spcPct val="90000"/>
              </a:lnSpc>
              <a:spcBef>
                <a:spcPts val="1134"/>
              </a:spcBef>
              <a:buFont typeface="Arial" panose="020B0604020202020204" pitchFamily="34" charset="0"/>
              <a:buChar char="•"/>
              <a:defRPr sz="2000"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sz="2000"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sz="2000"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sz="2000"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sz="2000"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ZA" sz="1800" dirty="0">
                <a:solidFill>
                  <a:srgbClr val="00B0F0"/>
                </a:solidFill>
              </a:rPr>
              <a:t>The impacts of the direct carbon tax and the passthrough cost implications of the mining industry sub-sectors are shown below.</a:t>
            </a:r>
          </a:p>
          <a:p>
            <a:pPr marL="0" indent="0" fontAlgn="auto">
              <a:spcAft>
                <a:spcPts val="0"/>
              </a:spcAft>
              <a:buFont typeface="Arial" panose="020B0604020202020204" pitchFamily="34" charset="0"/>
              <a:buNone/>
            </a:pPr>
            <a:r>
              <a:rPr lang="en-ZA" sz="1800" dirty="0">
                <a:solidFill>
                  <a:srgbClr val="00B0F0"/>
                </a:solidFill>
              </a:rPr>
              <a:t>Note the high impact of the passthrough of carbon tax from other industries to the mining industry.</a:t>
            </a:r>
          </a:p>
        </p:txBody>
      </p:sp>
      <p:grpSp>
        <p:nvGrpSpPr>
          <p:cNvPr id="10" name="Group 9">
            <a:extLst>
              <a:ext uri="{FF2B5EF4-FFF2-40B4-BE49-F238E27FC236}">
                <a16:creationId xmlns:a16="http://schemas.microsoft.com/office/drawing/2014/main" xmlns="" id="{1E9D9E18-5609-AA18-D827-E6B2CE3E820F}"/>
              </a:ext>
            </a:extLst>
          </p:cNvPr>
          <p:cNvGrpSpPr/>
          <p:nvPr/>
        </p:nvGrpSpPr>
        <p:grpSpPr>
          <a:xfrm>
            <a:off x="251519" y="2116667"/>
            <a:ext cx="9061814" cy="4934349"/>
            <a:chOff x="109061" y="2002964"/>
            <a:chExt cx="8578964" cy="4542068"/>
          </a:xfrm>
        </p:grpSpPr>
        <p:pic>
          <p:nvPicPr>
            <p:cNvPr id="11" name="Picture 10">
              <a:extLst>
                <a:ext uri="{FF2B5EF4-FFF2-40B4-BE49-F238E27FC236}">
                  <a16:creationId xmlns:a16="http://schemas.microsoft.com/office/drawing/2014/main" xmlns="" id="{A6045AE9-BDA0-3E1C-BC88-DF89823BBA0A}"/>
                </a:ext>
              </a:extLst>
            </p:cNvPr>
            <p:cNvPicPr>
              <a:picLocks noChangeAspect="1"/>
            </p:cNvPicPr>
            <p:nvPr/>
          </p:nvPicPr>
          <p:blipFill rotWithShape="1">
            <a:blip r:embed="rId2"/>
            <a:srcRect l="2076" t="12201" r="1941" b="42042"/>
            <a:stretch/>
          </p:blipFill>
          <p:spPr>
            <a:xfrm>
              <a:off x="900817" y="2008528"/>
              <a:ext cx="7632848" cy="1656184"/>
            </a:xfrm>
            <a:prstGeom prst="rect">
              <a:avLst/>
            </a:prstGeom>
          </p:spPr>
        </p:pic>
        <p:pic>
          <p:nvPicPr>
            <p:cNvPr id="12" name="Picture 11">
              <a:extLst>
                <a:ext uri="{FF2B5EF4-FFF2-40B4-BE49-F238E27FC236}">
                  <a16:creationId xmlns:a16="http://schemas.microsoft.com/office/drawing/2014/main" xmlns="" id="{13AFFE1E-38C5-1776-723D-C8DF8909FB4A}"/>
                </a:ext>
              </a:extLst>
            </p:cNvPr>
            <p:cNvPicPr>
              <a:picLocks noChangeAspect="1"/>
            </p:cNvPicPr>
            <p:nvPr/>
          </p:nvPicPr>
          <p:blipFill rotWithShape="1">
            <a:blip r:embed="rId3"/>
            <a:srcRect l="1102" t="11294" r="2009" b="11312"/>
            <a:stretch/>
          </p:blipFill>
          <p:spPr>
            <a:xfrm>
              <a:off x="900817" y="3664712"/>
              <a:ext cx="7632848" cy="2880320"/>
            </a:xfrm>
            <a:prstGeom prst="rect">
              <a:avLst/>
            </a:prstGeom>
          </p:spPr>
        </p:pic>
        <p:pic>
          <p:nvPicPr>
            <p:cNvPr id="13" name="Picture 12">
              <a:extLst>
                <a:ext uri="{FF2B5EF4-FFF2-40B4-BE49-F238E27FC236}">
                  <a16:creationId xmlns:a16="http://schemas.microsoft.com/office/drawing/2014/main" xmlns="" id="{8B46F446-E490-BDE9-1D5E-93D87088C06B}"/>
                </a:ext>
              </a:extLst>
            </p:cNvPr>
            <p:cNvPicPr>
              <a:picLocks noChangeAspect="1"/>
            </p:cNvPicPr>
            <p:nvPr/>
          </p:nvPicPr>
          <p:blipFill rotWithShape="1">
            <a:blip r:embed="rId3" cstate="hqprint">
              <a:extLst>
                <a:ext uri="{28A0092B-C50C-407E-A947-70E740481C1C}">
                  <a14:useLocalDpi xmlns:a14="http://schemas.microsoft.com/office/drawing/2010/main" xmlns=""/>
                </a:ext>
              </a:extLst>
            </a:blip>
            <a:srcRect l="31759" t="89665" r="31115" b="1628"/>
            <a:stretch/>
          </p:blipFill>
          <p:spPr>
            <a:xfrm>
              <a:off x="5735697" y="2157999"/>
              <a:ext cx="2952328" cy="324036"/>
            </a:xfrm>
            <a:prstGeom prst="rect">
              <a:avLst/>
            </a:prstGeom>
            <a:ln>
              <a:solidFill>
                <a:schemeClr val="tx1">
                  <a:lumMod val="95000"/>
                  <a:lumOff val="5000"/>
                </a:schemeClr>
              </a:solidFill>
            </a:ln>
          </p:spPr>
        </p:pic>
        <p:sp>
          <p:nvSpPr>
            <p:cNvPr id="14" name="Content Placeholder 2">
              <a:extLst>
                <a:ext uri="{FF2B5EF4-FFF2-40B4-BE49-F238E27FC236}">
                  <a16:creationId xmlns:a16="http://schemas.microsoft.com/office/drawing/2014/main" xmlns="" id="{8DEF5F19-5BEA-470E-53EA-92DB44E451C5}"/>
                </a:ext>
              </a:extLst>
            </p:cNvPr>
            <p:cNvSpPr txBox="1">
              <a:spLocks/>
            </p:cNvSpPr>
            <p:nvPr/>
          </p:nvSpPr>
          <p:spPr bwMode="auto">
            <a:xfrm rot="16200000">
              <a:off x="-266544" y="2378569"/>
              <a:ext cx="1543300" cy="792089"/>
            </a:xfrm>
            <a:prstGeom prst="rect">
              <a:avLst/>
            </a:prstGeom>
            <a:solidFill>
              <a:schemeClr val="bg2">
                <a:lumMod val="25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Font typeface="Arial" charset="0"/>
                <a:buChar char="•"/>
                <a:defRPr sz="2400" kern="1200">
                  <a:solidFill>
                    <a:srgbClr val="89703F"/>
                  </a:solidFill>
                  <a:latin typeface="Verdana" pitchFamily="34" charset="0"/>
                  <a:ea typeface="Verdana" pitchFamily="34" charset="0"/>
                  <a:cs typeface="Verdana" pitchFamily="34" charset="0"/>
                </a:defRPr>
              </a:lvl1pPr>
              <a:lvl2pPr marL="742950" indent="-285750" algn="l" rtl="0" fontAlgn="base">
                <a:spcBef>
                  <a:spcPct val="20000"/>
                </a:spcBef>
                <a:spcAft>
                  <a:spcPct val="0"/>
                </a:spcAft>
                <a:buFont typeface="Arial" charset="0"/>
                <a:buChar char="–"/>
                <a:defRPr sz="2400" kern="1200">
                  <a:solidFill>
                    <a:srgbClr val="E4771A"/>
                  </a:solidFill>
                  <a:latin typeface="Verdana" pitchFamily="34" charset="0"/>
                  <a:ea typeface="Verdana" pitchFamily="34" charset="0"/>
                  <a:cs typeface="Verdana" pitchFamily="34" charset="0"/>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ZA" sz="1400" dirty="0">
                  <a:solidFill>
                    <a:schemeClr val="bg1"/>
                  </a:solidFill>
                </a:rPr>
                <a:t>Carbon Tax Act</a:t>
              </a:r>
              <a:br>
                <a:rPr lang="en-ZA" sz="1400" dirty="0">
                  <a:solidFill>
                    <a:schemeClr val="bg1"/>
                  </a:solidFill>
                </a:rPr>
              </a:br>
              <a:r>
                <a:rPr lang="en-ZA" sz="1400" dirty="0">
                  <a:solidFill>
                    <a:schemeClr val="bg1"/>
                  </a:solidFill>
                </a:rPr>
                <a:t> 2019</a:t>
              </a:r>
              <a:endParaRPr lang="en-ZA" sz="1400" i="1" dirty="0">
                <a:solidFill>
                  <a:schemeClr val="bg1"/>
                </a:solidFill>
              </a:endParaRPr>
            </a:p>
          </p:txBody>
        </p:sp>
        <p:sp>
          <p:nvSpPr>
            <p:cNvPr id="15" name="Content Placeholder 2">
              <a:extLst>
                <a:ext uri="{FF2B5EF4-FFF2-40B4-BE49-F238E27FC236}">
                  <a16:creationId xmlns:a16="http://schemas.microsoft.com/office/drawing/2014/main" xmlns="" id="{735CD166-1459-6743-030C-8F44433C3A8C}"/>
                </a:ext>
              </a:extLst>
            </p:cNvPr>
            <p:cNvSpPr txBox="1">
              <a:spLocks/>
            </p:cNvSpPr>
            <p:nvPr/>
          </p:nvSpPr>
          <p:spPr bwMode="auto">
            <a:xfrm rot="16200000">
              <a:off x="-433780" y="4142763"/>
              <a:ext cx="1877773" cy="792091"/>
            </a:xfrm>
            <a:prstGeom prst="rect">
              <a:avLst/>
            </a:prstGeom>
            <a:solidFill>
              <a:schemeClr val="bg2">
                <a:lumMod val="25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fontAlgn="base">
                <a:spcBef>
                  <a:spcPct val="20000"/>
                </a:spcBef>
                <a:spcAft>
                  <a:spcPct val="0"/>
                </a:spcAft>
                <a:buFont typeface="Arial" charset="0"/>
                <a:buChar char="•"/>
                <a:defRPr sz="2400" kern="1200">
                  <a:solidFill>
                    <a:srgbClr val="89703F"/>
                  </a:solidFill>
                  <a:latin typeface="Verdana" pitchFamily="34" charset="0"/>
                  <a:ea typeface="Verdana" pitchFamily="34" charset="0"/>
                  <a:cs typeface="Verdana" pitchFamily="34" charset="0"/>
                </a:defRPr>
              </a:lvl1pPr>
              <a:lvl2pPr marL="742950" indent="-285750" algn="l" rtl="0" fontAlgn="base">
                <a:spcBef>
                  <a:spcPct val="20000"/>
                </a:spcBef>
                <a:spcAft>
                  <a:spcPct val="0"/>
                </a:spcAft>
                <a:buFont typeface="Arial" charset="0"/>
                <a:buChar char="–"/>
                <a:defRPr sz="2400" kern="1200">
                  <a:solidFill>
                    <a:srgbClr val="E4771A"/>
                  </a:solidFill>
                  <a:latin typeface="Verdana" pitchFamily="34" charset="0"/>
                  <a:ea typeface="Verdana" pitchFamily="34" charset="0"/>
                  <a:cs typeface="Verdana" pitchFamily="34" charset="0"/>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ZA" sz="1400" dirty="0">
                  <a:solidFill>
                    <a:schemeClr val="bg1"/>
                  </a:solidFill>
                </a:rPr>
                <a:t>TLAB 2022</a:t>
              </a:r>
              <a:endParaRPr lang="en-ZA" sz="1400" i="1" dirty="0">
                <a:solidFill>
                  <a:schemeClr val="bg1"/>
                </a:solidFill>
              </a:endParaRPr>
            </a:p>
          </p:txBody>
        </p:sp>
      </p:grpSp>
    </p:spTree>
    <p:extLst>
      <p:ext uri="{BB962C8B-B14F-4D97-AF65-F5344CB8AC3E}">
        <p14:creationId xmlns:p14="http://schemas.microsoft.com/office/powerpoint/2010/main" xmlns="" val="181804593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0F152D6A-12A3-A1F0-3E90-4C377B92F8FE}"/>
              </a:ext>
            </a:extLst>
          </p:cNvPr>
          <p:cNvSpPr>
            <a:spLocks noGrp="1"/>
          </p:cNvSpPr>
          <p:nvPr>
            <p:ph type="sldNum" sz="quarter" idx="12"/>
          </p:nvPr>
        </p:nvSpPr>
        <p:spPr/>
        <p:txBody>
          <a:bodyPr/>
          <a:lstStyle/>
          <a:p>
            <a:pPr>
              <a:defRPr/>
            </a:pPr>
            <a:fld id="{32C6EAD3-2F72-4062-B8AD-66032594F5B0}" type="slidenum">
              <a:rPr lang="en-ZA" smtClean="0"/>
              <a:pPr>
                <a:defRPr/>
              </a:pPr>
              <a:t>14</a:t>
            </a:fld>
            <a:endParaRPr lang="en-ZA"/>
          </a:p>
        </p:txBody>
      </p:sp>
      <p:sp>
        <p:nvSpPr>
          <p:cNvPr id="7" name="Title 1">
            <a:extLst>
              <a:ext uri="{FF2B5EF4-FFF2-40B4-BE49-F238E27FC236}">
                <a16:creationId xmlns:a16="http://schemas.microsoft.com/office/drawing/2014/main" xmlns="" id="{B77DDBA5-ECAD-DF6B-3E72-1C2AF2DFD088}"/>
              </a:ext>
            </a:extLst>
          </p:cNvPr>
          <p:cNvSpPr txBox="1">
            <a:spLocks/>
          </p:cNvSpPr>
          <p:nvPr/>
        </p:nvSpPr>
        <p:spPr>
          <a:xfrm>
            <a:off x="251520" y="188987"/>
            <a:ext cx="8136904" cy="792088"/>
          </a:xfrm>
          <a:prstGeom prst="rect">
            <a:avLst/>
          </a:prstGeom>
        </p:spPr>
        <p:txBody>
          <a:bodyPr vert="horz" lIns="0" tIns="0" rIns="0" bIns="0" rtlCol="0" anchor="t" anchorCtr="0">
            <a:normAutofit/>
          </a:bodyPr>
          <a:lstStyle>
            <a:lvl1pPr algn="l" defTabSz="1036747" rtl="0" eaLnBrk="1" latinLnBrk="0" hangingPunct="1">
              <a:lnSpc>
                <a:spcPct val="90000"/>
              </a:lnSpc>
              <a:spcBef>
                <a:spcPct val="0"/>
              </a:spcBef>
              <a:buNone/>
              <a:defRPr sz="3600" b="1" kern="1200">
                <a:solidFill>
                  <a:schemeClr val="tx1"/>
                </a:solidFill>
                <a:latin typeface="+mj-lt"/>
                <a:ea typeface="+mj-ea"/>
                <a:cs typeface="+mj-cs"/>
              </a:defRPr>
            </a:lvl1pPr>
          </a:lstStyle>
          <a:p>
            <a:pPr fontAlgn="auto">
              <a:spcAft>
                <a:spcPts val="0"/>
              </a:spcAft>
            </a:pPr>
            <a:r>
              <a:rPr lang="en-ZA"/>
              <a:t>Industry wide analysis</a:t>
            </a:r>
            <a:endParaRPr lang="en-ZA" dirty="0"/>
          </a:p>
        </p:txBody>
      </p:sp>
      <p:sp>
        <p:nvSpPr>
          <p:cNvPr id="9" name="Content Placeholder 2">
            <a:extLst>
              <a:ext uri="{FF2B5EF4-FFF2-40B4-BE49-F238E27FC236}">
                <a16:creationId xmlns:a16="http://schemas.microsoft.com/office/drawing/2014/main" xmlns="" id="{858B2AE5-EB39-C785-FCAA-ED938882138F}"/>
              </a:ext>
            </a:extLst>
          </p:cNvPr>
          <p:cNvSpPr txBox="1">
            <a:spLocks/>
          </p:cNvSpPr>
          <p:nvPr/>
        </p:nvSpPr>
        <p:spPr>
          <a:xfrm>
            <a:off x="251520" y="795362"/>
            <a:ext cx="12887507" cy="1773659"/>
          </a:xfrm>
          <a:prstGeom prst="rect">
            <a:avLst/>
          </a:prstGeom>
        </p:spPr>
        <p:txBody>
          <a:bodyPr vert="horz" lIns="0" tIns="0" rIns="0" bIns="0" rtlCol="0">
            <a:normAutofit/>
          </a:bodyPr>
          <a:lstStyle>
            <a:lvl1pPr marL="259187" indent="-259187" algn="l" defTabSz="1036747" rtl="0" eaLnBrk="1" latinLnBrk="0" hangingPunct="1">
              <a:lnSpc>
                <a:spcPct val="90000"/>
              </a:lnSpc>
              <a:spcBef>
                <a:spcPts val="1134"/>
              </a:spcBef>
              <a:buFont typeface="Arial" panose="020B0604020202020204" pitchFamily="34" charset="0"/>
              <a:buChar char="•"/>
              <a:defRPr sz="2000"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sz="2000"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sz="2000"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sz="2000"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sz="2000"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9pPr>
          </a:lstStyle>
          <a:p>
            <a:pPr fontAlgn="auto">
              <a:spcAft>
                <a:spcPts val="0"/>
              </a:spcAft>
            </a:pPr>
            <a:r>
              <a:rPr lang="en-ZA" sz="1700" dirty="0">
                <a:solidFill>
                  <a:srgbClr val="00B0F0"/>
                </a:solidFill>
              </a:rPr>
              <a:t>The projected total impact of the carbon based on the direct tax payable, as well as the carbon tax passthrough in electricity and other commodities, in 2030, increased from </a:t>
            </a:r>
          </a:p>
          <a:p>
            <a:pPr lvl="1" fontAlgn="auto">
              <a:spcAft>
                <a:spcPts val="0"/>
              </a:spcAft>
            </a:pPr>
            <a:r>
              <a:rPr lang="en-ZA" sz="1600" dirty="0">
                <a:solidFill>
                  <a:srgbClr val="00B0F0"/>
                </a:solidFill>
              </a:rPr>
              <a:t>R 11.8 based on the 2019 Carbon Tax Act to </a:t>
            </a:r>
          </a:p>
          <a:p>
            <a:pPr lvl="1" fontAlgn="auto">
              <a:spcAft>
                <a:spcPts val="0"/>
              </a:spcAft>
            </a:pPr>
            <a:r>
              <a:rPr lang="en-ZA" sz="1600" dirty="0">
                <a:solidFill>
                  <a:srgbClr val="00B0F0"/>
                </a:solidFill>
              </a:rPr>
              <a:t>R36.3 billion based on the 2022 TLAB.</a:t>
            </a:r>
          </a:p>
          <a:p>
            <a:pPr fontAlgn="auto">
              <a:spcAft>
                <a:spcPts val="0"/>
              </a:spcAft>
            </a:pPr>
            <a:r>
              <a:rPr lang="en-ZA" sz="1700" dirty="0">
                <a:solidFill>
                  <a:srgbClr val="00B0F0"/>
                </a:solidFill>
              </a:rPr>
              <a:t>This represents a </a:t>
            </a:r>
            <a:r>
              <a:rPr lang="en-ZA" sz="1700" b="1" i="1" dirty="0">
                <a:solidFill>
                  <a:srgbClr val="00B0F0"/>
                </a:solidFill>
              </a:rPr>
              <a:t>308% </a:t>
            </a:r>
            <a:r>
              <a:rPr lang="en-ZA" sz="1700" dirty="0">
                <a:solidFill>
                  <a:srgbClr val="00B0F0"/>
                </a:solidFill>
              </a:rPr>
              <a:t>increase from the existing carbon tax rates</a:t>
            </a:r>
          </a:p>
        </p:txBody>
      </p:sp>
      <p:pic>
        <p:nvPicPr>
          <p:cNvPr id="18" name="Picture 17">
            <a:extLst>
              <a:ext uri="{FF2B5EF4-FFF2-40B4-BE49-F238E27FC236}">
                <a16:creationId xmlns:a16="http://schemas.microsoft.com/office/drawing/2014/main" xmlns="" id="{052646C1-FF8A-305F-FAE6-24EDD8659EA3}"/>
              </a:ext>
            </a:extLst>
          </p:cNvPr>
          <p:cNvPicPr>
            <a:picLocks noChangeAspect="1"/>
          </p:cNvPicPr>
          <p:nvPr/>
        </p:nvPicPr>
        <p:blipFill>
          <a:blip r:embed="rId2"/>
          <a:stretch>
            <a:fillRect/>
          </a:stretch>
        </p:blipFill>
        <p:spPr>
          <a:xfrm>
            <a:off x="726719" y="2368425"/>
            <a:ext cx="10684670" cy="4524745"/>
          </a:xfrm>
          <a:prstGeom prst="rect">
            <a:avLst/>
          </a:prstGeom>
        </p:spPr>
      </p:pic>
    </p:spTree>
    <p:extLst>
      <p:ext uri="{BB962C8B-B14F-4D97-AF65-F5344CB8AC3E}">
        <p14:creationId xmlns:p14="http://schemas.microsoft.com/office/powerpoint/2010/main" xmlns="" val="4041982035"/>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6209B03D-940E-9CF9-5DAE-26EE3CEFB18D}"/>
              </a:ext>
            </a:extLst>
          </p:cNvPr>
          <p:cNvSpPr>
            <a:spLocks noGrp="1"/>
          </p:cNvSpPr>
          <p:nvPr>
            <p:ph idx="1"/>
          </p:nvPr>
        </p:nvSpPr>
        <p:spPr>
          <a:xfrm>
            <a:off x="889000" y="1227085"/>
            <a:ext cx="12035063" cy="5829299"/>
          </a:xfrm>
        </p:spPr>
        <p:txBody>
          <a:bodyPr>
            <a:normAutofit/>
          </a:bodyPr>
          <a:lstStyle/>
          <a:p>
            <a:pPr marL="0" indent="0">
              <a:buNone/>
            </a:pPr>
            <a:endParaRPr lang="en-ZA" dirty="0"/>
          </a:p>
          <a:p>
            <a:pPr algn="just">
              <a:lnSpc>
                <a:spcPct val="150000"/>
              </a:lnSpc>
            </a:pPr>
            <a:r>
              <a:rPr lang="en-US" sz="2400" dirty="0"/>
              <a:t>Climate Change Bill will regulates for carbon budget aimed at curtailment of GHG emissions which each taxpayer may permissibly emit. </a:t>
            </a:r>
          </a:p>
          <a:p>
            <a:pPr algn="just">
              <a:lnSpc>
                <a:spcPct val="150000"/>
              </a:lnSpc>
            </a:pPr>
            <a:r>
              <a:rPr lang="en-US" sz="2400" dirty="0"/>
              <a:t>Lack of information on a punitive carbon tax rate will be imposed on those taxpayers that produce in excess of their budget hinders financial planning</a:t>
            </a:r>
          </a:p>
          <a:p>
            <a:pPr marL="0" indent="0" algn="just">
              <a:lnSpc>
                <a:spcPct val="150000"/>
              </a:lnSpc>
              <a:buNone/>
            </a:pPr>
            <a:r>
              <a:rPr lang="en-US" sz="2400" b="1" u="sng" dirty="0"/>
              <a:t>Recommendation</a:t>
            </a:r>
          </a:p>
          <a:p>
            <a:pPr marL="0" indent="0" algn="just">
              <a:lnSpc>
                <a:spcPct val="150000"/>
              </a:lnSpc>
              <a:buNone/>
            </a:pPr>
            <a:r>
              <a:rPr lang="en-US" sz="2400" dirty="0"/>
              <a:t>Clarity be provided on the alignment of the current pricing and proposed pricing of the emissions which exceed the carbon budget. </a:t>
            </a:r>
          </a:p>
          <a:p>
            <a:pPr algn="just">
              <a:lnSpc>
                <a:spcPct val="150000"/>
              </a:lnSpc>
            </a:pPr>
            <a:endParaRPr lang="en-ZA" dirty="0"/>
          </a:p>
        </p:txBody>
      </p:sp>
      <p:sp>
        <p:nvSpPr>
          <p:cNvPr id="3" name="Title 2">
            <a:extLst>
              <a:ext uri="{FF2B5EF4-FFF2-40B4-BE49-F238E27FC236}">
                <a16:creationId xmlns:a16="http://schemas.microsoft.com/office/drawing/2014/main" xmlns="" id="{94FA44FC-AC36-81C1-5B89-D913BA119DF4}"/>
              </a:ext>
            </a:extLst>
          </p:cNvPr>
          <p:cNvSpPr>
            <a:spLocks noGrp="1"/>
          </p:cNvSpPr>
          <p:nvPr>
            <p:ph type="title"/>
          </p:nvPr>
        </p:nvSpPr>
        <p:spPr/>
        <p:txBody>
          <a:bodyPr>
            <a:normAutofit/>
          </a:bodyPr>
          <a:lstStyle/>
          <a:p>
            <a:r>
              <a:rPr lang="en-ZA" sz="2800" dirty="0"/>
              <a:t>B.	Interaction between the carbon tax and the carbon budget</a:t>
            </a:r>
          </a:p>
        </p:txBody>
      </p:sp>
      <p:sp>
        <p:nvSpPr>
          <p:cNvPr id="4" name="Slide Number Placeholder 3">
            <a:extLst>
              <a:ext uri="{FF2B5EF4-FFF2-40B4-BE49-F238E27FC236}">
                <a16:creationId xmlns:a16="http://schemas.microsoft.com/office/drawing/2014/main" xmlns="" id="{0127CF1C-C813-0BE6-9753-5F2E200F12FA}"/>
              </a:ext>
            </a:extLst>
          </p:cNvPr>
          <p:cNvSpPr>
            <a:spLocks noGrp="1"/>
          </p:cNvSpPr>
          <p:nvPr>
            <p:ph type="sldNum" sz="quarter" idx="12"/>
          </p:nvPr>
        </p:nvSpPr>
        <p:spPr/>
        <p:txBody>
          <a:bodyPr/>
          <a:lstStyle/>
          <a:p>
            <a:pPr>
              <a:defRPr/>
            </a:pPr>
            <a:fld id="{32C6EAD3-2F72-4062-B8AD-66032594F5B0}" type="slidenum">
              <a:rPr lang="en-ZA" smtClean="0"/>
              <a:pPr>
                <a:defRPr/>
              </a:pPr>
              <a:t>15</a:t>
            </a:fld>
            <a:endParaRPr lang="en-ZA"/>
          </a:p>
        </p:txBody>
      </p:sp>
    </p:spTree>
    <p:extLst>
      <p:ext uri="{BB962C8B-B14F-4D97-AF65-F5344CB8AC3E}">
        <p14:creationId xmlns:p14="http://schemas.microsoft.com/office/powerpoint/2010/main" xmlns="" val="1541243832"/>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3BFF0E3F-4D69-A1BE-6C5D-68789FEA5F69}"/>
              </a:ext>
            </a:extLst>
          </p:cNvPr>
          <p:cNvSpPr>
            <a:spLocks noGrp="1"/>
          </p:cNvSpPr>
          <p:nvPr>
            <p:ph idx="1"/>
          </p:nvPr>
        </p:nvSpPr>
        <p:spPr/>
        <p:txBody>
          <a:bodyPr>
            <a:normAutofit/>
          </a:bodyPr>
          <a:lstStyle/>
          <a:p>
            <a:pPr algn="just">
              <a:lnSpc>
                <a:spcPct val="150000"/>
              </a:lnSpc>
              <a:buFont typeface="Wingdings" panose="05000000000000000000" pitchFamily="2" charset="2"/>
              <a:buChar char="§"/>
            </a:pPr>
            <a:r>
              <a:rPr lang="en-ZA" sz="2400" dirty="0"/>
              <a:t>Promotion of energy efficiency is crucial to decarbonising South Africa. Should be permanently incentivised. </a:t>
            </a:r>
          </a:p>
          <a:p>
            <a:pPr algn="just">
              <a:lnSpc>
                <a:spcPct val="150000"/>
              </a:lnSpc>
              <a:buFont typeface="Wingdings" panose="05000000000000000000" pitchFamily="2" charset="2"/>
              <a:buChar char="§"/>
            </a:pPr>
            <a:r>
              <a:rPr lang="en-US" sz="2400" dirty="0"/>
              <a:t>Energy efficiency rate of 95c/kWh was introduced in 2015 and has not been updated accordingly. Considering the increased electricity price, rate should have increased to R1.55/kWh.</a:t>
            </a:r>
            <a:endParaRPr lang="en-ZA" sz="2400" dirty="0"/>
          </a:p>
          <a:p>
            <a:pPr algn="just">
              <a:lnSpc>
                <a:spcPct val="150000"/>
              </a:lnSpc>
              <a:buFont typeface="Wingdings" panose="05000000000000000000" pitchFamily="2" charset="2"/>
              <a:buChar char="§"/>
            </a:pPr>
            <a:r>
              <a:rPr lang="en-ZA" sz="2400" dirty="0"/>
              <a:t>A failure to increase section 12L savings will make energy efficiency projects less viable and less attractive to implement.</a:t>
            </a:r>
          </a:p>
        </p:txBody>
      </p:sp>
      <p:sp>
        <p:nvSpPr>
          <p:cNvPr id="3" name="Title 2">
            <a:extLst>
              <a:ext uri="{FF2B5EF4-FFF2-40B4-BE49-F238E27FC236}">
                <a16:creationId xmlns:a16="http://schemas.microsoft.com/office/drawing/2014/main" xmlns="" id="{142AEC51-86BD-2B79-FE03-324B51DA0C03}"/>
              </a:ext>
            </a:extLst>
          </p:cNvPr>
          <p:cNvSpPr>
            <a:spLocks noGrp="1"/>
          </p:cNvSpPr>
          <p:nvPr>
            <p:ph type="title"/>
          </p:nvPr>
        </p:nvSpPr>
        <p:spPr/>
        <p:txBody>
          <a:bodyPr>
            <a:normAutofit/>
          </a:bodyPr>
          <a:lstStyle/>
          <a:p>
            <a:r>
              <a:rPr lang="en-ZA" sz="2800" dirty="0"/>
              <a:t>C. Energy efficiency savings tax incentive extension</a:t>
            </a:r>
          </a:p>
        </p:txBody>
      </p:sp>
      <p:sp>
        <p:nvSpPr>
          <p:cNvPr id="4" name="Slide Number Placeholder 3">
            <a:extLst>
              <a:ext uri="{FF2B5EF4-FFF2-40B4-BE49-F238E27FC236}">
                <a16:creationId xmlns:a16="http://schemas.microsoft.com/office/drawing/2014/main" xmlns="" id="{AA793B64-AD5E-7C3D-9C5E-21B97DCF51BD}"/>
              </a:ext>
            </a:extLst>
          </p:cNvPr>
          <p:cNvSpPr>
            <a:spLocks noGrp="1"/>
          </p:cNvSpPr>
          <p:nvPr>
            <p:ph type="sldNum" sz="quarter" idx="12"/>
          </p:nvPr>
        </p:nvSpPr>
        <p:spPr/>
        <p:txBody>
          <a:bodyPr/>
          <a:lstStyle/>
          <a:p>
            <a:pPr>
              <a:defRPr/>
            </a:pPr>
            <a:fld id="{32C6EAD3-2F72-4062-B8AD-66032594F5B0}" type="slidenum">
              <a:rPr lang="en-ZA" smtClean="0"/>
              <a:pPr>
                <a:defRPr/>
              </a:pPr>
              <a:t>16</a:t>
            </a:fld>
            <a:endParaRPr lang="en-ZA"/>
          </a:p>
        </p:txBody>
      </p:sp>
    </p:spTree>
    <p:extLst>
      <p:ext uri="{BB962C8B-B14F-4D97-AF65-F5344CB8AC3E}">
        <p14:creationId xmlns:p14="http://schemas.microsoft.com/office/powerpoint/2010/main" xmlns="" val="1390748009"/>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06B459A-9808-04ED-DAA5-8EC6F7DDCB84}"/>
              </a:ext>
            </a:extLst>
          </p:cNvPr>
          <p:cNvSpPr>
            <a:spLocks noGrp="1"/>
          </p:cNvSpPr>
          <p:nvPr>
            <p:ph idx="1"/>
          </p:nvPr>
        </p:nvSpPr>
        <p:spPr/>
        <p:txBody>
          <a:bodyPr>
            <a:normAutofit/>
          </a:bodyPr>
          <a:lstStyle/>
          <a:p>
            <a:pPr marL="0" indent="0" algn="just">
              <a:lnSpc>
                <a:spcPct val="150000"/>
              </a:lnSpc>
              <a:buNone/>
            </a:pPr>
            <a:r>
              <a:rPr lang="en-ZA" sz="2400" b="1" u="sng" dirty="0"/>
              <a:t>Recommendations</a:t>
            </a:r>
            <a:endParaRPr lang="en-ZA" sz="2400" dirty="0"/>
          </a:p>
          <a:p>
            <a:pPr algn="just">
              <a:lnSpc>
                <a:spcPct val="150000"/>
              </a:lnSpc>
              <a:buFont typeface="Wingdings" panose="05000000000000000000" pitchFamily="2" charset="2"/>
              <a:buChar char="§"/>
            </a:pPr>
            <a:endParaRPr lang="en-ZA" sz="2400" dirty="0"/>
          </a:p>
          <a:p>
            <a:pPr algn="just">
              <a:lnSpc>
                <a:spcPct val="150000"/>
              </a:lnSpc>
              <a:buFont typeface="Wingdings" panose="05000000000000000000" pitchFamily="2" charset="2"/>
              <a:buChar char="§"/>
            </a:pPr>
            <a:r>
              <a:rPr lang="en-ZA" sz="2400" dirty="0"/>
              <a:t>Section 12L  energy efficiency savings tax incentive extension should be retained indefinitely. </a:t>
            </a:r>
          </a:p>
          <a:p>
            <a:pPr marL="0" indent="0" algn="just">
              <a:lnSpc>
                <a:spcPct val="150000"/>
              </a:lnSpc>
              <a:buNone/>
            </a:pPr>
            <a:endParaRPr lang="en-ZA" sz="2400" dirty="0"/>
          </a:p>
          <a:p>
            <a:pPr algn="just">
              <a:lnSpc>
                <a:spcPct val="150000"/>
              </a:lnSpc>
              <a:buFont typeface="Wingdings" panose="05000000000000000000" pitchFamily="2" charset="2"/>
              <a:buChar char="§"/>
            </a:pPr>
            <a:r>
              <a:rPr lang="en-ZA" sz="2400" dirty="0"/>
              <a:t>Section 12L energy efficiency rate should be increased to R1.55/kWh to align with rising electricity prices.</a:t>
            </a:r>
          </a:p>
        </p:txBody>
      </p:sp>
      <p:sp>
        <p:nvSpPr>
          <p:cNvPr id="3" name="Title 2">
            <a:extLst>
              <a:ext uri="{FF2B5EF4-FFF2-40B4-BE49-F238E27FC236}">
                <a16:creationId xmlns:a16="http://schemas.microsoft.com/office/drawing/2014/main" xmlns="" id="{7781451A-0F23-987B-67E4-4A224975A5D8}"/>
              </a:ext>
            </a:extLst>
          </p:cNvPr>
          <p:cNvSpPr>
            <a:spLocks noGrp="1"/>
          </p:cNvSpPr>
          <p:nvPr>
            <p:ph type="title"/>
          </p:nvPr>
        </p:nvSpPr>
        <p:spPr>
          <a:xfrm>
            <a:off x="889000" y="393032"/>
            <a:ext cx="12045949" cy="1008000"/>
          </a:xfrm>
        </p:spPr>
        <p:txBody>
          <a:bodyPr/>
          <a:lstStyle/>
          <a:p>
            <a:r>
              <a:rPr lang="en-ZA" sz="2800" dirty="0"/>
              <a:t>C.	Energy efficiency savings tax incentive extension cont</a:t>
            </a:r>
            <a:r>
              <a:rPr lang="en-ZA" dirty="0"/>
              <a:t>.</a:t>
            </a:r>
          </a:p>
        </p:txBody>
      </p:sp>
      <p:sp>
        <p:nvSpPr>
          <p:cNvPr id="4" name="Slide Number Placeholder 3">
            <a:extLst>
              <a:ext uri="{FF2B5EF4-FFF2-40B4-BE49-F238E27FC236}">
                <a16:creationId xmlns:a16="http://schemas.microsoft.com/office/drawing/2014/main" xmlns="" id="{23453260-EAE3-76D3-A9F7-A4E7B0F9C182}"/>
              </a:ext>
            </a:extLst>
          </p:cNvPr>
          <p:cNvSpPr>
            <a:spLocks noGrp="1"/>
          </p:cNvSpPr>
          <p:nvPr>
            <p:ph type="sldNum" sz="quarter" idx="12"/>
          </p:nvPr>
        </p:nvSpPr>
        <p:spPr/>
        <p:txBody>
          <a:bodyPr/>
          <a:lstStyle/>
          <a:p>
            <a:pPr>
              <a:defRPr/>
            </a:pPr>
            <a:fld id="{32C6EAD3-2F72-4062-B8AD-66032594F5B0}" type="slidenum">
              <a:rPr lang="en-ZA" smtClean="0"/>
              <a:pPr>
                <a:defRPr/>
              </a:pPr>
              <a:t>17</a:t>
            </a:fld>
            <a:endParaRPr lang="en-ZA"/>
          </a:p>
        </p:txBody>
      </p:sp>
    </p:spTree>
    <p:extLst>
      <p:ext uri="{BB962C8B-B14F-4D97-AF65-F5344CB8AC3E}">
        <p14:creationId xmlns:p14="http://schemas.microsoft.com/office/powerpoint/2010/main" xmlns="" val="1914864318"/>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781702E-7C4B-FB2F-4B77-67417190219F}"/>
              </a:ext>
            </a:extLst>
          </p:cNvPr>
          <p:cNvSpPr>
            <a:spLocks noGrp="1"/>
          </p:cNvSpPr>
          <p:nvPr>
            <p:ph idx="1"/>
          </p:nvPr>
        </p:nvSpPr>
        <p:spPr/>
        <p:txBody>
          <a:bodyPr>
            <a:normAutofit/>
          </a:bodyPr>
          <a:lstStyle/>
          <a:p>
            <a:pPr algn="just">
              <a:lnSpc>
                <a:spcPct val="150000"/>
              </a:lnSpc>
              <a:buFont typeface="Wingdings" panose="05000000000000000000" pitchFamily="2" charset="2"/>
              <a:buChar char="§"/>
            </a:pPr>
            <a:r>
              <a:rPr lang="en-ZA" sz="2200" dirty="0"/>
              <a:t>Support the extension of electricity price neutrality commitment extension to end of 2025</a:t>
            </a:r>
          </a:p>
          <a:p>
            <a:pPr algn="just">
              <a:lnSpc>
                <a:spcPct val="150000"/>
              </a:lnSpc>
              <a:buFont typeface="Wingdings" panose="05000000000000000000" pitchFamily="2" charset="2"/>
              <a:buChar char="§"/>
            </a:pPr>
            <a:r>
              <a:rPr lang="en-ZA" sz="2200" dirty="0"/>
              <a:t>The removal of this deduction in 2026 will result in electricity producers passing through their increased costs to consumers. This will result in further increases in input costs on the strained taxpayer, including the mining industry.</a:t>
            </a:r>
          </a:p>
          <a:p>
            <a:pPr algn="just">
              <a:lnSpc>
                <a:spcPct val="150000"/>
              </a:lnSpc>
              <a:buFont typeface="Wingdings" panose="05000000000000000000" pitchFamily="2" charset="2"/>
              <a:buChar char="§"/>
            </a:pPr>
            <a:r>
              <a:rPr lang="en-ZA" sz="2200" dirty="0"/>
              <a:t>Electricity producers will not be pressurised to decarbonise their operations.</a:t>
            </a:r>
          </a:p>
          <a:p>
            <a:pPr marL="0" indent="0">
              <a:buNone/>
            </a:pPr>
            <a:r>
              <a:rPr lang="en-ZA" sz="2200" b="1" u="sng" dirty="0"/>
              <a:t>Recommendation</a:t>
            </a:r>
            <a:endParaRPr lang="en-ZA" sz="2200" dirty="0"/>
          </a:p>
          <a:p>
            <a:pPr algn="just">
              <a:lnSpc>
                <a:spcPct val="150000"/>
              </a:lnSpc>
              <a:buFont typeface="Wingdings" panose="05000000000000000000" pitchFamily="2" charset="2"/>
              <a:buChar char="§"/>
            </a:pPr>
            <a:r>
              <a:rPr lang="en-ZA" sz="2200" dirty="0"/>
              <a:t>The electricity price neutrality commitment should be retained within the carbon tax regime indefinitely at least,  until such time that the electricity production industry has been decarbonised. </a:t>
            </a:r>
          </a:p>
          <a:p>
            <a:pPr marL="0" indent="0" algn="just">
              <a:lnSpc>
                <a:spcPct val="150000"/>
              </a:lnSpc>
              <a:buNone/>
            </a:pPr>
            <a:endParaRPr lang="en-ZA" sz="2200" dirty="0"/>
          </a:p>
          <a:p>
            <a:pPr algn="just">
              <a:lnSpc>
                <a:spcPct val="150000"/>
              </a:lnSpc>
              <a:buFont typeface="Wingdings" panose="05000000000000000000" pitchFamily="2" charset="2"/>
              <a:buChar char="§"/>
            </a:pPr>
            <a:endParaRPr lang="en-ZA" dirty="0"/>
          </a:p>
        </p:txBody>
      </p:sp>
      <p:sp>
        <p:nvSpPr>
          <p:cNvPr id="3" name="Title 2">
            <a:extLst>
              <a:ext uri="{FF2B5EF4-FFF2-40B4-BE49-F238E27FC236}">
                <a16:creationId xmlns:a16="http://schemas.microsoft.com/office/drawing/2014/main" xmlns="" id="{51766BD7-7009-7082-1EC8-568CEE67468E}"/>
              </a:ext>
            </a:extLst>
          </p:cNvPr>
          <p:cNvSpPr>
            <a:spLocks noGrp="1"/>
          </p:cNvSpPr>
          <p:nvPr>
            <p:ph type="title"/>
          </p:nvPr>
        </p:nvSpPr>
        <p:spPr/>
        <p:txBody>
          <a:bodyPr>
            <a:normAutofit/>
          </a:bodyPr>
          <a:lstStyle/>
          <a:p>
            <a:r>
              <a:rPr lang="en-ZA" sz="2800" dirty="0"/>
              <a:t>Electricity price neutrality commitment extension</a:t>
            </a:r>
          </a:p>
        </p:txBody>
      </p:sp>
      <p:sp>
        <p:nvSpPr>
          <p:cNvPr id="4" name="Slide Number Placeholder 3">
            <a:extLst>
              <a:ext uri="{FF2B5EF4-FFF2-40B4-BE49-F238E27FC236}">
                <a16:creationId xmlns:a16="http://schemas.microsoft.com/office/drawing/2014/main" xmlns="" id="{B99B3F39-270E-A284-F31B-69E85577FCB9}"/>
              </a:ext>
            </a:extLst>
          </p:cNvPr>
          <p:cNvSpPr>
            <a:spLocks noGrp="1"/>
          </p:cNvSpPr>
          <p:nvPr>
            <p:ph type="sldNum" sz="quarter" idx="12"/>
          </p:nvPr>
        </p:nvSpPr>
        <p:spPr/>
        <p:txBody>
          <a:bodyPr/>
          <a:lstStyle/>
          <a:p>
            <a:pPr>
              <a:defRPr/>
            </a:pPr>
            <a:fld id="{32C6EAD3-2F72-4062-B8AD-66032594F5B0}" type="slidenum">
              <a:rPr lang="en-ZA" smtClean="0"/>
              <a:pPr>
                <a:defRPr/>
              </a:pPr>
              <a:t>18</a:t>
            </a:fld>
            <a:endParaRPr lang="en-ZA"/>
          </a:p>
        </p:txBody>
      </p:sp>
    </p:spTree>
    <p:extLst>
      <p:ext uri="{BB962C8B-B14F-4D97-AF65-F5344CB8AC3E}">
        <p14:creationId xmlns:p14="http://schemas.microsoft.com/office/powerpoint/2010/main" xmlns="" val="278896116"/>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EFE5506-B5CE-D525-D7F1-D5E07E35FFAA}"/>
              </a:ext>
            </a:extLst>
          </p:cNvPr>
          <p:cNvSpPr>
            <a:spLocks noGrp="1"/>
          </p:cNvSpPr>
          <p:nvPr>
            <p:ph idx="1"/>
          </p:nvPr>
        </p:nvSpPr>
        <p:spPr/>
        <p:txBody>
          <a:bodyPr>
            <a:normAutofit/>
          </a:bodyPr>
          <a:lstStyle/>
          <a:p>
            <a:pPr algn="just">
              <a:lnSpc>
                <a:spcPct val="150000"/>
              </a:lnSpc>
              <a:buFont typeface="Courier New" panose="02070309020205020404" pitchFamily="49" charset="0"/>
              <a:buChar char="o"/>
            </a:pPr>
            <a:r>
              <a:rPr lang="en-ZA" sz="2400" dirty="0"/>
              <a:t>The term “operational control” is not defined to align with GHG regulations.</a:t>
            </a:r>
          </a:p>
          <a:p>
            <a:pPr algn="just">
              <a:lnSpc>
                <a:spcPct val="150000"/>
              </a:lnSpc>
              <a:buFont typeface="Courier New" panose="02070309020205020404" pitchFamily="49" charset="0"/>
              <a:buChar char="o"/>
            </a:pPr>
            <a:r>
              <a:rPr lang="en-ZA" sz="2400" dirty="0"/>
              <a:t>The proposed policy on carbon sequestration contained in the Methodological Guidelines refers to 3</a:t>
            </a:r>
            <a:r>
              <a:rPr lang="en-ZA" sz="2400" baseline="30000" dirty="0"/>
              <a:t>rd</a:t>
            </a:r>
            <a:r>
              <a:rPr lang="en-ZA" sz="2400" dirty="0"/>
              <a:t> parties but makes no reference to “operational control”.  </a:t>
            </a:r>
          </a:p>
          <a:p>
            <a:pPr algn="just">
              <a:lnSpc>
                <a:spcPct val="150000"/>
              </a:lnSpc>
              <a:buFont typeface="Courier New" panose="02070309020205020404" pitchFamily="49" charset="0"/>
              <a:buChar char="o"/>
            </a:pPr>
            <a:r>
              <a:rPr lang="en-ZA" sz="2400" dirty="0"/>
              <a:t>Annexure C of the Budget Review 2022 stated that National Treasury would gazette the rules for sequestration deduction for public comment and that the amendments would take effect on 1 January 2022. these rules have not been gazetted by National Treasury. </a:t>
            </a:r>
          </a:p>
        </p:txBody>
      </p:sp>
      <p:sp>
        <p:nvSpPr>
          <p:cNvPr id="3" name="Title 2">
            <a:extLst>
              <a:ext uri="{FF2B5EF4-FFF2-40B4-BE49-F238E27FC236}">
                <a16:creationId xmlns:a16="http://schemas.microsoft.com/office/drawing/2014/main" xmlns="" id="{D0DF1685-260B-EBAD-8A33-9C5C8936CD9F}"/>
              </a:ext>
            </a:extLst>
          </p:cNvPr>
          <p:cNvSpPr>
            <a:spLocks noGrp="1"/>
          </p:cNvSpPr>
          <p:nvPr>
            <p:ph type="title"/>
          </p:nvPr>
        </p:nvSpPr>
        <p:spPr/>
        <p:txBody>
          <a:bodyPr/>
          <a:lstStyle/>
          <a:p>
            <a:r>
              <a:rPr lang="en-ZA" dirty="0"/>
              <a:t>Carbon sequestration deduction</a:t>
            </a:r>
          </a:p>
        </p:txBody>
      </p:sp>
      <p:sp>
        <p:nvSpPr>
          <p:cNvPr id="4" name="Slide Number Placeholder 3">
            <a:extLst>
              <a:ext uri="{FF2B5EF4-FFF2-40B4-BE49-F238E27FC236}">
                <a16:creationId xmlns:a16="http://schemas.microsoft.com/office/drawing/2014/main" xmlns="" id="{06742324-9D99-E940-D73D-423D6AE7B9DB}"/>
              </a:ext>
            </a:extLst>
          </p:cNvPr>
          <p:cNvSpPr>
            <a:spLocks noGrp="1"/>
          </p:cNvSpPr>
          <p:nvPr>
            <p:ph type="sldNum" sz="quarter" idx="12"/>
          </p:nvPr>
        </p:nvSpPr>
        <p:spPr/>
        <p:txBody>
          <a:bodyPr/>
          <a:lstStyle/>
          <a:p>
            <a:pPr>
              <a:defRPr/>
            </a:pPr>
            <a:fld id="{32C6EAD3-2F72-4062-B8AD-66032594F5B0}" type="slidenum">
              <a:rPr lang="en-ZA" smtClean="0"/>
              <a:pPr>
                <a:defRPr/>
              </a:pPr>
              <a:t>19</a:t>
            </a:fld>
            <a:endParaRPr lang="en-ZA"/>
          </a:p>
        </p:txBody>
      </p:sp>
    </p:spTree>
    <p:extLst>
      <p:ext uri="{BB962C8B-B14F-4D97-AF65-F5344CB8AC3E}">
        <p14:creationId xmlns:p14="http://schemas.microsoft.com/office/powerpoint/2010/main" xmlns="" val="252422445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A16AD2B-6EBE-438C-874B-9E1BCB5A3488}"/>
              </a:ext>
            </a:extLst>
          </p:cNvPr>
          <p:cNvSpPr>
            <a:spLocks noGrp="1"/>
          </p:cNvSpPr>
          <p:nvPr>
            <p:ph type="title"/>
          </p:nvPr>
        </p:nvSpPr>
        <p:spPr/>
        <p:txBody>
          <a:bodyPr>
            <a:normAutofit/>
          </a:bodyPr>
          <a:lstStyle/>
          <a:p>
            <a:r>
              <a:rPr lang="en-US" sz="2800" dirty="0"/>
              <a:t>O</a:t>
            </a:r>
            <a:r>
              <a:rPr lang="en-ZA" sz="2800" dirty="0" err="1"/>
              <a:t>utline</a:t>
            </a:r>
            <a:r>
              <a:rPr lang="en-ZA" sz="2800" dirty="0"/>
              <a:t> of the presentation</a:t>
            </a:r>
          </a:p>
        </p:txBody>
      </p:sp>
      <p:sp>
        <p:nvSpPr>
          <p:cNvPr id="6" name="Content Placeholder 5">
            <a:extLst>
              <a:ext uri="{FF2B5EF4-FFF2-40B4-BE49-F238E27FC236}">
                <a16:creationId xmlns:a16="http://schemas.microsoft.com/office/drawing/2014/main" xmlns="" id="{928E3A4C-A786-4970-940F-FB57E1296C40}"/>
              </a:ext>
            </a:extLst>
          </p:cNvPr>
          <p:cNvSpPr>
            <a:spLocks noGrp="1"/>
          </p:cNvSpPr>
          <p:nvPr>
            <p:ph idx="1"/>
          </p:nvPr>
        </p:nvSpPr>
        <p:spPr/>
        <p:txBody>
          <a:bodyPr/>
          <a:lstStyle/>
          <a:p>
            <a:pPr marL="457200" indent="-457200" algn="just">
              <a:lnSpc>
                <a:spcPct val="150000"/>
              </a:lnSpc>
              <a:buAutoNum type="arabicPeriod"/>
            </a:pPr>
            <a:r>
              <a:rPr lang="en-ZA" sz="1800" dirty="0"/>
              <a:t>About the Minerals Council</a:t>
            </a:r>
          </a:p>
          <a:p>
            <a:pPr marL="457200" indent="-457200" algn="just">
              <a:lnSpc>
                <a:spcPct val="150000"/>
              </a:lnSpc>
              <a:buAutoNum type="arabicPeriod"/>
            </a:pPr>
            <a:r>
              <a:rPr lang="en-ZA" sz="1800" dirty="0"/>
              <a:t>Focus of Submissions</a:t>
            </a:r>
          </a:p>
          <a:p>
            <a:pPr marL="457200" indent="-457200" algn="just">
              <a:lnSpc>
                <a:spcPct val="150000"/>
              </a:lnSpc>
              <a:buAutoNum type="arabicPeriod"/>
            </a:pPr>
            <a:r>
              <a:rPr lang="en-ZA" sz="1800" dirty="0"/>
              <a:t>Snapshot of the Mining Sector Contribution to the SA Economy</a:t>
            </a:r>
          </a:p>
          <a:p>
            <a:pPr marL="457200" indent="-457200" algn="just">
              <a:lnSpc>
                <a:spcPct val="150000"/>
              </a:lnSpc>
              <a:buAutoNum type="arabicPeriod"/>
            </a:pPr>
            <a:r>
              <a:rPr lang="en-ZA" sz="1800" dirty="0"/>
              <a:t>Comments on the Proposed Amendments to the Carbon Tax Act</a:t>
            </a:r>
          </a:p>
          <a:p>
            <a:pPr marL="1120460" lvl="1" indent="-342900" algn="just">
              <a:lnSpc>
                <a:spcPct val="150000"/>
              </a:lnSpc>
              <a:buFont typeface="+mj-lt"/>
              <a:buAutoNum type="alphaUcPeriod"/>
            </a:pPr>
            <a:r>
              <a:rPr lang="en-ZA" sz="1800" dirty="0">
                <a:solidFill>
                  <a:schemeClr val="bg1"/>
                </a:solidFill>
              </a:rPr>
              <a:t>Carbon tax rate trajectory for 2023 to 2025, 2026, 2027 to 2029 and 2030</a:t>
            </a:r>
          </a:p>
          <a:p>
            <a:pPr marL="1120460" lvl="1" indent="-342900" algn="just">
              <a:lnSpc>
                <a:spcPct val="150000"/>
              </a:lnSpc>
              <a:buFont typeface="+mj-lt"/>
              <a:buAutoNum type="alphaUcPeriod"/>
            </a:pPr>
            <a:r>
              <a:rPr lang="en-ZA" sz="1800" dirty="0">
                <a:solidFill>
                  <a:schemeClr val="bg1"/>
                </a:solidFill>
              </a:rPr>
              <a:t>Extension of the first phase of the carbon tax rate from 1 January 2023 to 31 December 2025: Energy efficiency savings tax incentive extension</a:t>
            </a:r>
          </a:p>
          <a:p>
            <a:pPr marL="1120460" lvl="1" indent="-342900" algn="just">
              <a:lnSpc>
                <a:spcPct val="150000"/>
              </a:lnSpc>
              <a:buFont typeface="+mj-lt"/>
              <a:buAutoNum type="alphaUcPeriod"/>
            </a:pPr>
            <a:r>
              <a:rPr lang="en-ZA" sz="1800" dirty="0">
                <a:solidFill>
                  <a:schemeClr val="bg1"/>
                </a:solidFill>
              </a:rPr>
              <a:t>Limitation of electricity price neutrality deductions to electricity generation from fossil fuels</a:t>
            </a:r>
          </a:p>
          <a:p>
            <a:pPr marL="1120460" lvl="1" indent="-342900" algn="just">
              <a:lnSpc>
                <a:spcPct val="150000"/>
              </a:lnSpc>
              <a:buFont typeface="+mj-lt"/>
              <a:buAutoNum type="alphaUcPeriod"/>
            </a:pPr>
            <a:r>
              <a:rPr lang="en-ZA" sz="1800" dirty="0">
                <a:solidFill>
                  <a:schemeClr val="bg1"/>
                </a:solidFill>
              </a:rPr>
              <a:t>Limiting carbon sequestration deduction to activities within the operational control of the taxpayer</a:t>
            </a:r>
          </a:p>
          <a:p>
            <a:pPr marL="514350" indent="-514350">
              <a:buFont typeface="+mj-lt"/>
              <a:buAutoNum type="arabicPeriod"/>
            </a:pPr>
            <a:endParaRPr lang="en-ZA" dirty="0"/>
          </a:p>
          <a:p>
            <a:pPr marL="1234760" lvl="1" indent="-457200">
              <a:buAutoNum type="romanLcPeriod"/>
            </a:pPr>
            <a:endParaRPr lang="en-ZA" dirty="0"/>
          </a:p>
        </p:txBody>
      </p:sp>
      <p:sp>
        <p:nvSpPr>
          <p:cNvPr id="4" name="Slide Number Placeholder 3">
            <a:extLst>
              <a:ext uri="{FF2B5EF4-FFF2-40B4-BE49-F238E27FC236}">
                <a16:creationId xmlns:a16="http://schemas.microsoft.com/office/drawing/2014/main" xmlns="" id="{DBD69D75-2228-4108-A425-869EBFFC5209}"/>
              </a:ext>
            </a:extLst>
          </p:cNvPr>
          <p:cNvSpPr>
            <a:spLocks noGrp="1"/>
          </p:cNvSpPr>
          <p:nvPr>
            <p:ph type="sldNum" sz="quarter" idx="12"/>
          </p:nvPr>
        </p:nvSpPr>
        <p:spPr/>
        <p:txBody>
          <a:bodyPr/>
          <a:lstStyle/>
          <a:p>
            <a:pPr>
              <a:defRPr/>
            </a:pPr>
            <a:fld id="{32C6EAD3-2F72-4062-B8AD-66032594F5B0}" type="slidenum">
              <a:rPr lang="en-ZA" smtClean="0"/>
              <a:pPr>
                <a:defRPr/>
              </a:pPr>
              <a:t>2</a:t>
            </a:fld>
            <a:endParaRPr lang="en-ZA"/>
          </a:p>
        </p:txBody>
      </p:sp>
    </p:spTree>
    <p:extLst>
      <p:ext uri="{BB962C8B-B14F-4D97-AF65-F5344CB8AC3E}">
        <p14:creationId xmlns:p14="http://schemas.microsoft.com/office/powerpoint/2010/main" xmlns="" val="2268126273"/>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5ECE3AE-2874-8090-6254-22743328DA01}"/>
              </a:ext>
            </a:extLst>
          </p:cNvPr>
          <p:cNvSpPr>
            <a:spLocks noGrp="1"/>
          </p:cNvSpPr>
          <p:nvPr>
            <p:ph idx="1"/>
          </p:nvPr>
        </p:nvSpPr>
        <p:spPr>
          <a:xfrm>
            <a:off x="899886" y="1474788"/>
            <a:ext cx="12302767" cy="5829299"/>
          </a:xfrm>
        </p:spPr>
        <p:txBody>
          <a:bodyPr>
            <a:normAutofit/>
          </a:bodyPr>
          <a:lstStyle/>
          <a:p>
            <a:pPr marL="0" indent="0">
              <a:buNone/>
            </a:pPr>
            <a:r>
              <a:rPr lang="en-ZA" sz="2400" b="1" u="sng" dirty="0"/>
              <a:t>Recommendations</a:t>
            </a:r>
            <a:endParaRPr lang="en-ZA" sz="2400" dirty="0"/>
          </a:p>
          <a:p>
            <a:pPr marL="0" indent="0">
              <a:buNone/>
            </a:pPr>
            <a:endParaRPr lang="en-ZA" sz="2400" dirty="0"/>
          </a:p>
          <a:p>
            <a:pPr algn="just">
              <a:lnSpc>
                <a:spcPct val="150000"/>
              </a:lnSpc>
              <a:buFont typeface="Wingdings" panose="05000000000000000000" pitchFamily="2" charset="2"/>
              <a:buChar char="§"/>
            </a:pPr>
            <a:r>
              <a:rPr lang="en-ZA" sz="2400" dirty="0"/>
              <a:t>The TLAB to be explicit in the alignment of the operational control with the definition in the national green house gases regulations.</a:t>
            </a:r>
          </a:p>
          <a:p>
            <a:pPr marL="0" indent="0" algn="just">
              <a:lnSpc>
                <a:spcPct val="150000"/>
              </a:lnSpc>
              <a:buNone/>
            </a:pPr>
            <a:endParaRPr lang="en-ZA" sz="2400" dirty="0"/>
          </a:p>
          <a:p>
            <a:pPr algn="just">
              <a:lnSpc>
                <a:spcPct val="150000"/>
              </a:lnSpc>
              <a:buFont typeface="Wingdings" panose="05000000000000000000" pitchFamily="2" charset="2"/>
              <a:buChar char="§"/>
            </a:pPr>
            <a:r>
              <a:rPr lang="en-ZA" sz="2400" dirty="0"/>
              <a:t>Submits that the carbon sequestration deduction be extended to other sectors beyond the forestry further methodological guideline on how this will be attained. </a:t>
            </a:r>
          </a:p>
        </p:txBody>
      </p:sp>
      <p:sp>
        <p:nvSpPr>
          <p:cNvPr id="3" name="Title 2">
            <a:extLst>
              <a:ext uri="{FF2B5EF4-FFF2-40B4-BE49-F238E27FC236}">
                <a16:creationId xmlns:a16="http://schemas.microsoft.com/office/drawing/2014/main" xmlns="" id="{A799F803-5144-3487-02D2-5697DDF32957}"/>
              </a:ext>
            </a:extLst>
          </p:cNvPr>
          <p:cNvSpPr>
            <a:spLocks noGrp="1"/>
          </p:cNvSpPr>
          <p:nvPr>
            <p:ph type="title"/>
          </p:nvPr>
        </p:nvSpPr>
        <p:spPr/>
        <p:txBody>
          <a:bodyPr/>
          <a:lstStyle/>
          <a:p>
            <a:r>
              <a:rPr lang="en-ZA" dirty="0"/>
              <a:t>Carbon sequestration deduction cont. </a:t>
            </a:r>
          </a:p>
        </p:txBody>
      </p:sp>
      <p:sp>
        <p:nvSpPr>
          <p:cNvPr id="4" name="Slide Number Placeholder 3">
            <a:extLst>
              <a:ext uri="{FF2B5EF4-FFF2-40B4-BE49-F238E27FC236}">
                <a16:creationId xmlns:a16="http://schemas.microsoft.com/office/drawing/2014/main" xmlns="" id="{053A1819-48EC-76E9-0B17-80FC0A45C7B0}"/>
              </a:ext>
            </a:extLst>
          </p:cNvPr>
          <p:cNvSpPr>
            <a:spLocks noGrp="1"/>
          </p:cNvSpPr>
          <p:nvPr>
            <p:ph type="sldNum" sz="quarter" idx="12"/>
          </p:nvPr>
        </p:nvSpPr>
        <p:spPr/>
        <p:txBody>
          <a:bodyPr/>
          <a:lstStyle/>
          <a:p>
            <a:pPr>
              <a:defRPr/>
            </a:pPr>
            <a:fld id="{32C6EAD3-2F72-4062-B8AD-66032594F5B0}" type="slidenum">
              <a:rPr lang="en-ZA" smtClean="0"/>
              <a:pPr>
                <a:defRPr/>
              </a:pPr>
              <a:t>20</a:t>
            </a:fld>
            <a:endParaRPr lang="en-ZA"/>
          </a:p>
        </p:txBody>
      </p:sp>
    </p:spTree>
    <p:extLst>
      <p:ext uri="{BB962C8B-B14F-4D97-AF65-F5344CB8AC3E}">
        <p14:creationId xmlns:p14="http://schemas.microsoft.com/office/powerpoint/2010/main" xmlns="" val="1838522825"/>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24B10D5-4C7B-5674-45AC-AE88002784BB}"/>
              </a:ext>
            </a:extLst>
          </p:cNvPr>
          <p:cNvSpPr>
            <a:spLocks noGrp="1"/>
          </p:cNvSpPr>
          <p:nvPr>
            <p:ph idx="1"/>
          </p:nvPr>
        </p:nvSpPr>
        <p:spPr>
          <a:xfrm>
            <a:off x="663574" y="1179850"/>
            <a:ext cx="12496800" cy="5829299"/>
          </a:xfrm>
        </p:spPr>
        <p:txBody>
          <a:bodyPr/>
          <a:lstStyle/>
          <a:p>
            <a:pPr marL="0" indent="0" algn="just">
              <a:buNone/>
            </a:pPr>
            <a:r>
              <a:rPr lang="en-US" sz="2400" dirty="0"/>
              <a:t>Whilst the Minerals Council acknowledges the importance of the carbon market mechanism in the form of a carbon tax being a critical instrument aimed at influencing the reduction of greenhouse gases, we are concerned of the following:</a:t>
            </a:r>
          </a:p>
          <a:p>
            <a:pPr marL="0" indent="0" algn="just">
              <a:buNone/>
            </a:pPr>
            <a:endParaRPr lang="en-US" sz="2400" dirty="0"/>
          </a:p>
          <a:p>
            <a:pPr algn="just">
              <a:buFont typeface="Wingdings" panose="05000000000000000000" pitchFamily="2" charset="2"/>
              <a:buChar char="§"/>
            </a:pPr>
            <a:r>
              <a:rPr lang="en-US" sz="2400" dirty="0"/>
              <a:t>Dire socio-economic implications of the proposed high carbon tax rate in the absence of allowances, deductions, incentives, subsidies and support in al already declining sector due to other various reasons i.e. policy uncertainty, ever rising costs of conducting business</a:t>
            </a:r>
          </a:p>
          <a:p>
            <a:pPr marL="0" indent="0" algn="just">
              <a:buNone/>
            </a:pPr>
            <a:endParaRPr lang="en-US" sz="2400" dirty="0"/>
          </a:p>
          <a:p>
            <a:pPr algn="just">
              <a:buFont typeface="Wingdings" panose="05000000000000000000" pitchFamily="2" charset="2"/>
              <a:buChar char="§"/>
            </a:pPr>
            <a:r>
              <a:rPr lang="en-US" sz="2400" dirty="0"/>
              <a:t> potentially render many mining operations non-viable and cause premature mine closure, the  aftermath which will entail exponential job loss (which will further exacerbate South Africa’s structurally high unemployment rate), and cause a decline in the mining sector’s critical contribution </a:t>
            </a:r>
            <a:r>
              <a:rPr lang="en-US" sz="2400"/>
              <a:t>to the South </a:t>
            </a:r>
            <a:r>
              <a:rPr lang="en-US" sz="2400" dirty="0"/>
              <a:t>African economy</a:t>
            </a:r>
          </a:p>
          <a:p>
            <a:pPr marL="0" indent="0">
              <a:buNone/>
            </a:pPr>
            <a:endParaRPr lang="en-ZA" dirty="0"/>
          </a:p>
        </p:txBody>
      </p:sp>
      <p:sp>
        <p:nvSpPr>
          <p:cNvPr id="3" name="Title 2">
            <a:extLst>
              <a:ext uri="{FF2B5EF4-FFF2-40B4-BE49-F238E27FC236}">
                <a16:creationId xmlns:a16="http://schemas.microsoft.com/office/drawing/2014/main" xmlns="" id="{AE9DD8D7-6359-A70C-3A81-50AA318ECC39}"/>
              </a:ext>
            </a:extLst>
          </p:cNvPr>
          <p:cNvSpPr>
            <a:spLocks noGrp="1"/>
          </p:cNvSpPr>
          <p:nvPr>
            <p:ph type="title"/>
          </p:nvPr>
        </p:nvSpPr>
        <p:spPr/>
        <p:txBody>
          <a:bodyPr/>
          <a:lstStyle/>
          <a:p>
            <a:r>
              <a:rPr lang="en-US" dirty="0"/>
              <a:t>Conclusions</a:t>
            </a:r>
            <a:endParaRPr lang="en-ZA" dirty="0"/>
          </a:p>
        </p:txBody>
      </p:sp>
      <p:sp>
        <p:nvSpPr>
          <p:cNvPr id="4" name="Slide Number Placeholder 3">
            <a:extLst>
              <a:ext uri="{FF2B5EF4-FFF2-40B4-BE49-F238E27FC236}">
                <a16:creationId xmlns:a16="http://schemas.microsoft.com/office/drawing/2014/main" xmlns="" id="{AE5125F3-3906-B5A1-7AF1-46EA4FDCF0A2}"/>
              </a:ext>
            </a:extLst>
          </p:cNvPr>
          <p:cNvSpPr>
            <a:spLocks noGrp="1"/>
          </p:cNvSpPr>
          <p:nvPr>
            <p:ph type="sldNum" sz="quarter" idx="12"/>
          </p:nvPr>
        </p:nvSpPr>
        <p:spPr/>
        <p:txBody>
          <a:bodyPr/>
          <a:lstStyle/>
          <a:p>
            <a:pPr>
              <a:defRPr/>
            </a:pPr>
            <a:fld id="{32C6EAD3-2F72-4062-B8AD-66032594F5B0}" type="slidenum">
              <a:rPr lang="en-ZA" smtClean="0"/>
              <a:pPr>
                <a:defRPr/>
              </a:pPr>
              <a:t>21</a:t>
            </a:fld>
            <a:endParaRPr lang="en-ZA"/>
          </a:p>
        </p:txBody>
      </p:sp>
    </p:spTree>
    <p:extLst>
      <p:ext uri="{BB962C8B-B14F-4D97-AF65-F5344CB8AC3E}">
        <p14:creationId xmlns:p14="http://schemas.microsoft.com/office/powerpoint/2010/main" xmlns="" val="3940990317"/>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ZA" dirty="0"/>
              <a:t>Thank you</a:t>
            </a:r>
          </a:p>
        </p:txBody>
      </p:sp>
    </p:spTree>
    <p:extLst>
      <p:ext uri="{BB962C8B-B14F-4D97-AF65-F5344CB8AC3E}">
        <p14:creationId xmlns:p14="http://schemas.microsoft.com/office/powerpoint/2010/main" xmlns="" val="929712148"/>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5A953C0-71BD-44AB-AED8-7EC374D37888}"/>
              </a:ext>
            </a:extLst>
          </p:cNvPr>
          <p:cNvSpPr>
            <a:spLocks noGrp="1"/>
          </p:cNvSpPr>
          <p:nvPr>
            <p:ph idx="1"/>
          </p:nvPr>
        </p:nvSpPr>
        <p:spPr/>
        <p:txBody>
          <a:bodyPr>
            <a:normAutofit/>
          </a:bodyPr>
          <a:lstStyle/>
          <a:p>
            <a:pPr algn="just">
              <a:lnSpc>
                <a:spcPct val="150000"/>
              </a:lnSpc>
              <a:buFont typeface="Wingdings" panose="05000000000000000000" pitchFamily="2" charset="2"/>
              <a:buChar char="§"/>
            </a:pPr>
            <a:r>
              <a:rPr lang="en-ZA" sz="1800" dirty="0"/>
              <a:t>The Minerals Council is a voluntary membership, private sector employer organisation founded in 1889. it exists as the principal advocate of major policy positions endorsed by the mining industry employers and represents these policy positions to various organs of the South African national and provincial governments and to other relevant policy making and opinion-forming entities both within South Africa and abroad. </a:t>
            </a:r>
          </a:p>
          <a:p>
            <a:pPr marL="0" indent="0" algn="just">
              <a:lnSpc>
                <a:spcPct val="150000"/>
              </a:lnSpc>
              <a:buNone/>
            </a:pPr>
            <a:endParaRPr lang="en-ZA" sz="1800" dirty="0"/>
          </a:p>
          <a:p>
            <a:pPr algn="just">
              <a:lnSpc>
                <a:spcPct val="150000"/>
              </a:lnSpc>
            </a:pPr>
            <a:r>
              <a:rPr lang="en-ZA" sz="1800" dirty="0"/>
              <a:t>The Minerals Council represents mining companies producing about 90% of South Africa’s mineral production and employing about 90% of the employees employed in the mining sector. </a:t>
            </a:r>
          </a:p>
        </p:txBody>
      </p:sp>
      <p:sp>
        <p:nvSpPr>
          <p:cNvPr id="3" name="Title 2">
            <a:extLst>
              <a:ext uri="{FF2B5EF4-FFF2-40B4-BE49-F238E27FC236}">
                <a16:creationId xmlns:a16="http://schemas.microsoft.com/office/drawing/2014/main" xmlns="" id="{330F8C15-BE6B-4FFA-8B98-F21640479AEA}"/>
              </a:ext>
            </a:extLst>
          </p:cNvPr>
          <p:cNvSpPr>
            <a:spLocks noGrp="1"/>
          </p:cNvSpPr>
          <p:nvPr>
            <p:ph type="title"/>
          </p:nvPr>
        </p:nvSpPr>
        <p:spPr/>
        <p:txBody>
          <a:bodyPr>
            <a:normAutofit/>
          </a:bodyPr>
          <a:lstStyle/>
          <a:p>
            <a:r>
              <a:rPr lang="en-ZA" sz="2800" dirty="0"/>
              <a:t>About the Minerals Council</a:t>
            </a:r>
          </a:p>
        </p:txBody>
      </p:sp>
      <p:sp>
        <p:nvSpPr>
          <p:cNvPr id="4" name="Slide Number Placeholder 3">
            <a:extLst>
              <a:ext uri="{FF2B5EF4-FFF2-40B4-BE49-F238E27FC236}">
                <a16:creationId xmlns:a16="http://schemas.microsoft.com/office/drawing/2014/main" xmlns="" id="{5B150694-A9BE-4745-AFAF-46C8332DA5A2}"/>
              </a:ext>
            </a:extLst>
          </p:cNvPr>
          <p:cNvSpPr>
            <a:spLocks noGrp="1"/>
          </p:cNvSpPr>
          <p:nvPr>
            <p:ph type="sldNum" sz="quarter" idx="12"/>
          </p:nvPr>
        </p:nvSpPr>
        <p:spPr/>
        <p:txBody>
          <a:bodyPr/>
          <a:lstStyle/>
          <a:p>
            <a:pPr>
              <a:defRPr/>
            </a:pPr>
            <a:fld id="{32C6EAD3-2F72-4062-B8AD-66032594F5B0}" type="slidenum">
              <a:rPr lang="en-ZA" smtClean="0"/>
              <a:pPr>
                <a:defRPr/>
              </a:pPr>
              <a:t>3</a:t>
            </a:fld>
            <a:endParaRPr lang="en-ZA"/>
          </a:p>
        </p:txBody>
      </p:sp>
    </p:spTree>
    <p:extLst>
      <p:ext uri="{BB962C8B-B14F-4D97-AF65-F5344CB8AC3E}">
        <p14:creationId xmlns:p14="http://schemas.microsoft.com/office/powerpoint/2010/main" xmlns="" val="2825572712"/>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EA4A595-15A7-4729-C710-BCF59A2C8033}"/>
              </a:ext>
            </a:extLst>
          </p:cNvPr>
          <p:cNvSpPr>
            <a:spLocks noGrp="1"/>
          </p:cNvSpPr>
          <p:nvPr>
            <p:ph idx="1"/>
          </p:nvPr>
        </p:nvSpPr>
        <p:spPr/>
        <p:txBody>
          <a:bodyPr/>
          <a:lstStyle/>
          <a:p>
            <a:pPr algn="just">
              <a:lnSpc>
                <a:spcPct val="150000"/>
              </a:lnSpc>
            </a:pPr>
            <a:endParaRPr lang="en-ZA" dirty="0"/>
          </a:p>
          <a:p>
            <a:pPr algn="just">
              <a:lnSpc>
                <a:spcPct val="150000"/>
              </a:lnSpc>
            </a:pPr>
            <a:r>
              <a:rPr lang="en-ZA" sz="2800" dirty="0"/>
              <a:t>The Minerals Council will focus on the issues pertaining to the proposed amendments to the Carbon Tax Act. </a:t>
            </a:r>
          </a:p>
        </p:txBody>
      </p:sp>
      <p:sp>
        <p:nvSpPr>
          <p:cNvPr id="3" name="Title 2">
            <a:extLst>
              <a:ext uri="{FF2B5EF4-FFF2-40B4-BE49-F238E27FC236}">
                <a16:creationId xmlns:a16="http://schemas.microsoft.com/office/drawing/2014/main" xmlns="" id="{D191345A-C0AA-A82A-BF09-A9D13579DEDB}"/>
              </a:ext>
            </a:extLst>
          </p:cNvPr>
          <p:cNvSpPr>
            <a:spLocks noGrp="1"/>
          </p:cNvSpPr>
          <p:nvPr>
            <p:ph type="title"/>
          </p:nvPr>
        </p:nvSpPr>
        <p:spPr/>
        <p:txBody>
          <a:bodyPr>
            <a:normAutofit/>
          </a:bodyPr>
          <a:lstStyle/>
          <a:p>
            <a:r>
              <a:rPr lang="en-ZA" sz="2800" dirty="0"/>
              <a:t>Focus of the Presentation</a:t>
            </a:r>
          </a:p>
        </p:txBody>
      </p:sp>
      <p:sp>
        <p:nvSpPr>
          <p:cNvPr id="4" name="Slide Number Placeholder 3">
            <a:extLst>
              <a:ext uri="{FF2B5EF4-FFF2-40B4-BE49-F238E27FC236}">
                <a16:creationId xmlns:a16="http://schemas.microsoft.com/office/drawing/2014/main" xmlns="" id="{908EC844-AD45-4F5A-D8AB-594BC3843781}"/>
              </a:ext>
            </a:extLst>
          </p:cNvPr>
          <p:cNvSpPr>
            <a:spLocks noGrp="1"/>
          </p:cNvSpPr>
          <p:nvPr>
            <p:ph type="sldNum" sz="quarter" idx="12"/>
          </p:nvPr>
        </p:nvSpPr>
        <p:spPr/>
        <p:txBody>
          <a:bodyPr/>
          <a:lstStyle/>
          <a:p>
            <a:pPr>
              <a:defRPr/>
            </a:pPr>
            <a:fld id="{32C6EAD3-2F72-4062-B8AD-66032594F5B0}" type="slidenum">
              <a:rPr lang="en-ZA" smtClean="0"/>
              <a:pPr>
                <a:defRPr/>
              </a:pPr>
              <a:t>4</a:t>
            </a:fld>
            <a:endParaRPr lang="en-ZA"/>
          </a:p>
        </p:txBody>
      </p:sp>
    </p:spTree>
    <p:extLst>
      <p:ext uri="{BB962C8B-B14F-4D97-AF65-F5344CB8AC3E}">
        <p14:creationId xmlns:p14="http://schemas.microsoft.com/office/powerpoint/2010/main" xmlns="" val="3770209084"/>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40002A2E-7988-3B07-0C0E-11398EE9385A}"/>
              </a:ext>
            </a:extLst>
          </p:cNvPr>
          <p:cNvPicPr>
            <a:picLocks noGrp="1" noChangeAspect="1"/>
          </p:cNvPicPr>
          <p:nvPr>
            <p:ph idx="1"/>
          </p:nvPr>
        </p:nvPicPr>
        <p:blipFill>
          <a:blip r:embed="rId2"/>
          <a:stretch>
            <a:fillRect/>
          </a:stretch>
        </p:blipFill>
        <p:spPr>
          <a:xfrm>
            <a:off x="889000" y="1030448"/>
            <a:ext cx="6586877" cy="5829300"/>
          </a:xfrm>
        </p:spPr>
      </p:pic>
      <p:sp>
        <p:nvSpPr>
          <p:cNvPr id="3" name="Title 2">
            <a:extLst>
              <a:ext uri="{FF2B5EF4-FFF2-40B4-BE49-F238E27FC236}">
                <a16:creationId xmlns:a16="http://schemas.microsoft.com/office/drawing/2014/main" xmlns="" id="{CFAC9A3B-1BB6-73C3-8C94-D8AA2876D55E}"/>
              </a:ext>
            </a:extLst>
          </p:cNvPr>
          <p:cNvSpPr>
            <a:spLocks noGrp="1"/>
          </p:cNvSpPr>
          <p:nvPr>
            <p:ph type="title"/>
          </p:nvPr>
        </p:nvSpPr>
        <p:spPr/>
        <p:txBody>
          <a:bodyPr>
            <a:normAutofit/>
          </a:bodyPr>
          <a:lstStyle/>
          <a:p>
            <a:r>
              <a:rPr lang="en-US" sz="2800" dirty="0">
                <a:solidFill>
                  <a:srgbClr val="00B0F0"/>
                </a:solidFill>
              </a:rPr>
              <a:t>MINING SECTOR CONTRIBUTION TO SA ECONOMY</a:t>
            </a:r>
            <a:endParaRPr lang="en-ZA" sz="2800" dirty="0"/>
          </a:p>
        </p:txBody>
      </p:sp>
      <p:sp>
        <p:nvSpPr>
          <p:cNvPr id="4" name="Slide Number Placeholder 3">
            <a:extLst>
              <a:ext uri="{FF2B5EF4-FFF2-40B4-BE49-F238E27FC236}">
                <a16:creationId xmlns:a16="http://schemas.microsoft.com/office/drawing/2014/main" xmlns="" id="{0F152D6A-12A3-A1F0-3E90-4C377B92F8FE}"/>
              </a:ext>
            </a:extLst>
          </p:cNvPr>
          <p:cNvSpPr>
            <a:spLocks noGrp="1"/>
          </p:cNvSpPr>
          <p:nvPr>
            <p:ph type="sldNum" sz="quarter" idx="12"/>
          </p:nvPr>
        </p:nvSpPr>
        <p:spPr/>
        <p:txBody>
          <a:bodyPr/>
          <a:lstStyle/>
          <a:p>
            <a:pPr>
              <a:defRPr/>
            </a:pPr>
            <a:fld id="{32C6EAD3-2F72-4062-B8AD-66032594F5B0}" type="slidenum">
              <a:rPr lang="en-ZA" smtClean="0"/>
              <a:pPr>
                <a:defRPr/>
              </a:pPr>
              <a:t>5</a:t>
            </a:fld>
            <a:endParaRPr lang="en-ZA"/>
          </a:p>
        </p:txBody>
      </p:sp>
      <p:pic>
        <p:nvPicPr>
          <p:cNvPr id="8" name="Picture 7">
            <a:extLst>
              <a:ext uri="{FF2B5EF4-FFF2-40B4-BE49-F238E27FC236}">
                <a16:creationId xmlns:a16="http://schemas.microsoft.com/office/drawing/2014/main" xmlns="" id="{6B25D2FD-ECD8-9BEE-EDAA-64FBC876FA68}"/>
              </a:ext>
            </a:extLst>
          </p:cNvPr>
          <p:cNvPicPr>
            <a:picLocks noChangeAspect="1"/>
          </p:cNvPicPr>
          <p:nvPr/>
        </p:nvPicPr>
        <p:blipFill>
          <a:blip r:embed="rId3"/>
          <a:stretch>
            <a:fillRect/>
          </a:stretch>
        </p:blipFill>
        <p:spPr>
          <a:xfrm>
            <a:off x="7475877" y="821233"/>
            <a:ext cx="6032426" cy="6008535"/>
          </a:xfrm>
          <a:prstGeom prst="rect">
            <a:avLst/>
          </a:prstGeom>
        </p:spPr>
      </p:pic>
    </p:spTree>
    <p:extLst>
      <p:ext uri="{BB962C8B-B14F-4D97-AF65-F5344CB8AC3E}">
        <p14:creationId xmlns:p14="http://schemas.microsoft.com/office/powerpoint/2010/main" xmlns="" val="201430195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BA6514B5-E164-DB66-9572-DE6360210EDE}"/>
              </a:ext>
            </a:extLst>
          </p:cNvPr>
          <p:cNvSpPr>
            <a:spLocks noGrp="1"/>
          </p:cNvSpPr>
          <p:nvPr>
            <p:ph idx="1"/>
          </p:nvPr>
        </p:nvSpPr>
        <p:spPr/>
        <p:txBody>
          <a:bodyPr/>
          <a:lstStyle/>
          <a:p>
            <a:pPr>
              <a:buFont typeface="Wingdings" panose="05000000000000000000" pitchFamily="2" charset="2"/>
              <a:buChar char="§"/>
            </a:pPr>
            <a:r>
              <a:rPr lang="en-US" sz="2400" dirty="0">
                <a:solidFill>
                  <a:schemeClr val="tx1"/>
                </a:solidFill>
              </a:rPr>
              <a:t>Climate change is a serious global challenge that has long term implications for all life and infrastructure on earth.</a:t>
            </a:r>
          </a:p>
          <a:p>
            <a:pPr marL="0" indent="0">
              <a:buNone/>
            </a:pPr>
            <a:endParaRPr lang="en-US" sz="2400" dirty="0">
              <a:solidFill>
                <a:schemeClr val="tx1"/>
              </a:solidFill>
            </a:endParaRPr>
          </a:p>
          <a:p>
            <a:pPr>
              <a:buFont typeface="Wingdings" panose="05000000000000000000" pitchFamily="2" charset="2"/>
              <a:buChar char="§"/>
            </a:pPr>
            <a:r>
              <a:rPr lang="en-US" sz="2400" dirty="0"/>
              <a:t>Minerals Council supports long terms goals and actions sets through Paris Agreement and Glasgow Climate Pact under the UN Framework Convention on Climate Change to significantly reduce the risks and impacts of climate change.</a:t>
            </a:r>
          </a:p>
          <a:p>
            <a:pPr marL="0" indent="0">
              <a:buNone/>
            </a:pPr>
            <a:endParaRPr lang="en-US" sz="2400" dirty="0"/>
          </a:p>
          <a:p>
            <a:pPr>
              <a:buFont typeface="Wingdings" panose="05000000000000000000" pitchFamily="2" charset="2"/>
              <a:buChar char="§"/>
            </a:pPr>
            <a:r>
              <a:rPr lang="en-US" sz="2400" dirty="0">
                <a:ea typeface="Arial" panose="020B0604020202020204" pitchFamily="34" charset="0"/>
              </a:rPr>
              <a:t>Contributing to </a:t>
            </a:r>
            <a:r>
              <a:rPr lang="en-US" sz="2400" dirty="0">
                <a:effectLst/>
                <a:ea typeface="Arial" panose="020B0604020202020204" pitchFamily="34" charset="0"/>
              </a:rPr>
              <a:t>the South Africa’s </a:t>
            </a:r>
            <a:r>
              <a:rPr lang="en-US" sz="2400" dirty="0">
                <a:ea typeface="Arial" panose="020B0604020202020204" pitchFamily="34" charset="0"/>
              </a:rPr>
              <a:t>response through implementation </a:t>
            </a:r>
            <a:r>
              <a:rPr lang="en-US" sz="2400" dirty="0" err="1">
                <a:ea typeface="Arial" panose="020B0604020202020204" pitchFamily="34" charset="0"/>
              </a:rPr>
              <a:t>os</a:t>
            </a:r>
            <a:r>
              <a:rPr lang="en-US" sz="2400" dirty="0">
                <a:ea typeface="Arial" panose="020B0604020202020204" pitchFamily="34" charset="0"/>
              </a:rPr>
              <a:t> various policies, instruments and measures such as the goal to net zero in the Nationally Determined Contributions, Climate Change Bill, Carbon Tax, Just Energy Transition Framework etc.</a:t>
            </a:r>
          </a:p>
          <a:p>
            <a:pPr marL="0" indent="0">
              <a:buNone/>
            </a:pPr>
            <a:endParaRPr lang="en-US" sz="2400" dirty="0">
              <a:ea typeface="Arial" panose="020B0604020202020204" pitchFamily="34" charset="0"/>
            </a:endParaRPr>
          </a:p>
          <a:p>
            <a:r>
              <a:rPr lang="en-US" sz="2400" dirty="0">
                <a:effectLst/>
                <a:ea typeface="Arial" panose="020B0604020202020204" pitchFamily="34" charset="0"/>
              </a:rPr>
              <a:t>In principle the Minerals Council agrees with the rationale of the introduction and implementation of the carbon price through a carbon tax.</a:t>
            </a:r>
            <a:endParaRPr lang="en-ZA" sz="2400" dirty="0">
              <a:effectLst/>
              <a:ea typeface="Arial" panose="020B0604020202020204" pitchFamily="34" charset="0"/>
            </a:endParaRPr>
          </a:p>
          <a:p>
            <a:pPr>
              <a:buFont typeface="Wingdings" panose="05000000000000000000" pitchFamily="2" charset="2"/>
              <a:buChar char="§"/>
            </a:pPr>
            <a:endParaRPr lang="en-ZA" dirty="0"/>
          </a:p>
        </p:txBody>
      </p:sp>
      <p:sp>
        <p:nvSpPr>
          <p:cNvPr id="3" name="Title 2">
            <a:extLst>
              <a:ext uri="{FF2B5EF4-FFF2-40B4-BE49-F238E27FC236}">
                <a16:creationId xmlns:a16="http://schemas.microsoft.com/office/drawing/2014/main" xmlns="" id="{3CEE98E8-910B-B012-7FB0-DF7E89E23936}"/>
              </a:ext>
            </a:extLst>
          </p:cNvPr>
          <p:cNvSpPr>
            <a:spLocks noGrp="1"/>
          </p:cNvSpPr>
          <p:nvPr>
            <p:ph type="title"/>
          </p:nvPr>
        </p:nvSpPr>
        <p:spPr/>
        <p:txBody>
          <a:bodyPr>
            <a:normAutofit/>
          </a:bodyPr>
          <a:lstStyle/>
          <a:p>
            <a:r>
              <a:rPr lang="en-US" sz="2800" dirty="0"/>
              <a:t>Minerals Council Position on Climate Change </a:t>
            </a:r>
            <a:endParaRPr lang="en-ZA" sz="2800" dirty="0"/>
          </a:p>
        </p:txBody>
      </p:sp>
      <p:sp>
        <p:nvSpPr>
          <p:cNvPr id="4" name="Slide Number Placeholder 3">
            <a:extLst>
              <a:ext uri="{FF2B5EF4-FFF2-40B4-BE49-F238E27FC236}">
                <a16:creationId xmlns:a16="http://schemas.microsoft.com/office/drawing/2014/main" xmlns="" id="{FA159AF4-C2B2-4291-95C8-FCAF21998C0D}"/>
              </a:ext>
            </a:extLst>
          </p:cNvPr>
          <p:cNvSpPr>
            <a:spLocks noGrp="1"/>
          </p:cNvSpPr>
          <p:nvPr>
            <p:ph type="sldNum" sz="quarter" idx="12"/>
          </p:nvPr>
        </p:nvSpPr>
        <p:spPr/>
        <p:txBody>
          <a:bodyPr/>
          <a:lstStyle/>
          <a:p>
            <a:pPr>
              <a:defRPr/>
            </a:pPr>
            <a:fld id="{32C6EAD3-2F72-4062-B8AD-66032594F5B0}" type="slidenum">
              <a:rPr lang="en-ZA" smtClean="0"/>
              <a:pPr>
                <a:defRPr/>
              </a:pPr>
              <a:t>6</a:t>
            </a:fld>
            <a:endParaRPr lang="en-ZA"/>
          </a:p>
        </p:txBody>
      </p:sp>
    </p:spTree>
    <p:extLst>
      <p:ext uri="{BB962C8B-B14F-4D97-AF65-F5344CB8AC3E}">
        <p14:creationId xmlns:p14="http://schemas.microsoft.com/office/powerpoint/2010/main" xmlns="" val="55545113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89C87DE2-A52B-478B-86A5-FACCD4C36796}"/>
              </a:ext>
            </a:extLst>
          </p:cNvPr>
          <p:cNvSpPr>
            <a:spLocks noGrp="1"/>
          </p:cNvSpPr>
          <p:nvPr>
            <p:ph type="title"/>
          </p:nvPr>
        </p:nvSpPr>
        <p:spPr>
          <a:xfrm>
            <a:off x="889000" y="511887"/>
            <a:ext cx="12045949" cy="5215466"/>
          </a:xfrm>
        </p:spPr>
        <p:txBody>
          <a:bodyPr>
            <a:normAutofit/>
          </a:bodyPr>
          <a:lstStyle/>
          <a:p>
            <a:pPr algn="ctr"/>
            <a:r>
              <a:rPr lang="en-ZA" sz="2800" dirty="0"/>
              <a:t/>
            </a:r>
            <a:br>
              <a:rPr lang="en-ZA" sz="2800" dirty="0"/>
            </a:br>
            <a:r>
              <a:rPr lang="en-ZA" sz="2800" dirty="0"/>
              <a:t/>
            </a:r>
            <a:br>
              <a:rPr lang="en-ZA" sz="2800" dirty="0"/>
            </a:br>
            <a:r>
              <a:rPr lang="en-ZA" sz="2800" dirty="0"/>
              <a:t/>
            </a:r>
            <a:br>
              <a:rPr lang="en-ZA" sz="2800" dirty="0"/>
            </a:br>
            <a:r>
              <a:rPr lang="en-ZA" sz="2800" dirty="0"/>
              <a:t/>
            </a:r>
            <a:br>
              <a:rPr lang="en-ZA" sz="2800" dirty="0"/>
            </a:br>
            <a:r>
              <a:rPr lang="en-ZA" sz="2800" dirty="0"/>
              <a:t/>
            </a:r>
            <a:br>
              <a:rPr lang="en-ZA" sz="2800" dirty="0"/>
            </a:br>
            <a:r>
              <a:rPr lang="en-ZA" sz="2800" dirty="0"/>
              <a:t>Comments on proposed amendments to the Carbon Tax Act </a:t>
            </a:r>
          </a:p>
        </p:txBody>
      </p:sp>
      <p:sp>
        <p:nvSpPr>
          <p:cNvPr id="4" name="Slide Number Placeholder 3">
            <a:extLst>
              <a:ext uri="{FF2B5EF4-FFF2-40B4-BE49-F238E27FC236}">
                <a16:creationId xmlns:a16="http://schemas.microsoft.com/office/drawing/2014/main" xmlns="" id="{C9009F10-F8AB-4EA1-A0BE-E0A14EB03B91}"/>
              </a:ext>
            </a:extLst>
          </p:cNvPr>
          <p:cNvSpPr>
            <a:spLocks noGrp="1"/>
          </p:cNvSpPr>
          <p:nvPr>
            <p:ph type="sldNum" sz="quarter" idx="12"/>
          </p:nvPr>
        </p:nvSpPr>
        <p:spPr/>
        <p:txBody>
          <a:bodyPr/>
          <a:lstStyle/>
          <a:p>
            <a:pPr marL="0" marR="0" lvl="0" indent="0" algn="r" defTabSz="998538" rtl="0" eaLnBrk="0" fontAlgn="base" latinLnBrk="0" hangingPunct="0">
              <a:lnSpc>
                <a:spcPct val="100000"/>
              </a:lnSpc>
              <a:spcBef>
                <a:spcPct val="0"/>
              </a:spcBef>
              <a:spcAft>
                <a:spcPct val="0"/>
              </a:spcAft>
              <a:buClrTx/>
              <a:buSzTx/>
              <a:buFontTx/>
              <a:buNone/>
              <a:tabLst/>
              <a:defRPr/>
            </a:pPr>
            <a:fld id="{32C6EAD3-2F72-4062-B8AD-66032594F5B0}" type="slidenum">
              <a:rPr kumimoji="0" lang="en-ZA" sz="10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98538" rtl="0" eaLnBrk="0" fontAlgn="base" latinLnBrk="0" hangingPunct="0">
                <a:lnSpc>
                  <a:spcPct val="100000"/>
                </a:lnSpc>
                <a:spcBef>
                  <a:spcPct val="0"/>
                </a:spcBef>
                <a:spcAft>
                  <a:spcPct val="0"/>
                </a:spcAft>
                <a:buClrTx/>
                <a:buSzTx/>
                <a:buFontTx/>
                <a:buNone/>
                <a:tabLst/>
                <a:defRPr/>
              </a:pPr>
              <a:t>7</a:t>
            </a:fld>
            <a:endParaRPr kumimoji="0" lang="en-ZA"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346066519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658801B-FEAA-9878-E494-A7F2FB0AE7DD}"/>
              </a:ext>
            </a:extLst>
          </p:cNvPr>
          <p:cNvSpPr>
            <a:spLocks noGrp="1"/>
          </p:cNvSpPr>
          <p:nvPr>
            <p:ph idx="1"/>
          </p:nvPr>
        </p:nvSpPr>
        <p:spPr/>
        <p:txBody>
          <a:bodyPr>
            <a:normAutofit/>
          </a:bodyPr>
          <a:lstStyle/>
          <a:p>
            <a:pPr marL="514350" indent="-514350" algn="just">
              <a:lnSpc>
                <a:spcPct val="150000"/>
              </a:lnSpc>
              <a:buFont typeface="+mj-lt"/>
              <a:buAutoNum type="romanLcPeriod"/>
            </a:pPr>
            <a:r>
              <a:rPr lang="en-ZA" b="1" dirty="0"/>
              <a:t> </a:t>
            </a:r>
            <a:r>
              <a:rPr lang="en-ZA" sz="1800" b="1" dirty="0"/>
              <a:t>Setting the carbon tax rate to the rand/dollar exchange:</a:t>
            </a:r>
            <a:endParaRPr lang="en-ZA" sz="1800" dirty="0"/>
          </a:p>
          <a:p>
            <a:pPr lvl="1" algn="just">
              <a:lnSpc>
                <a:spcPct val="150000"/>
              </a:lnSpc>
              <a:buFont typeface="Wingdings" panose="05000000000000000000" pitchFamily="2" charset="2"/>
              <a:buChar char="§"/>
            </a:pPr>
            <a:r>
              <a:rPr lang="en-ZA" sz="1800" dirty="0"/>
              <a:t>Adverse and unintended consequences for mining taxpayers. The constant volatility of the rand/dollar exchange rate will hinder the ability of mining companies to plan and budget effectively for their tax liabilities.</a:t>
            </a:r>
          </a:p>
          <a:p>
            <a:pPr lvl="1" algn="just">
              <a:lnSpc>
                <a:spcPct val="150000"/>
              </a:lnSpc>
              <a:buFont typeface="Wingdings" panose="05000000000000000000" pitchFamily="2" charset="2"/>
              <a:buChar char="§"/>
            </a:pPr>
            <a:r>
              <a:rPr lang="en-ZA" sz="1800" dirty="0"/>
              <a:t>The rand has depreciated more than 100% since 2008. Setting the carbon tax rate to the USD will result in a mammoth surge in the carbon tax in the coming years therefore severely impacting the viability of mining operations. </a:t>
            </a:r>
          </a:p>
          <a:p>
            <a:pPr lvl="1" algn="just">
              <a:lnSpc>
                <a:spcPct val="150000"/>
              </a:lnSpc>
              <a:buFont typeface="Wingdings" panose="05000000000000000000" pitchFamily="2" charset="2"/>
              <a:buChar char="§"/>
            </a:pPr>
            <a:r>
              <a:rPr lang="en-ZA" sz="1800" dirty="0"/>
              <a:t>No rationale provided on why carbon tax rate is set at US Dollar as opposed to SA Rands</a:t>
            </a:r>
          </a:p>
          <a:p>
            <a:pPr lvl="1" algn="just">
              <a:lnSpc>
                <a:spcPct val="150000"/>
              </a:lnSpc>
              <a:buFont typeface="Wingdings" panose="05000000000000000000" pitchFamily="2" charset="2"/>
              <a:buChar char="§"/>
            </a:pPr>
            <a:r>
              <a:rPr lang="en-ZA" sz="1600" dirty="0"/>
              <a:t>Setting</a:t>
            </a:r>
            <a:r>
              <a:rPr lang="en-ZA" sz="1800" dirty="0"/>
              <a:t> the carbon tax rate to the rand/dollar exchange demonstrates National Treasury’s lack of confidence in the rand as our currency. </a:t>
            </a:r>
          </a:p>
          <a:p>
            <a:pPr lvl="1" algn="just">
              <a:lnSpc>
                <a:spcPct val="150000"/>
              </a:lnSpc>
              <a:buFont typeface="Wingdings" panose="05000000000000000000" pitchFamily="2" charset="2"/>
              <a:buChar char="§"/>
            </a:pPr>
            <a:r>
              <a:rPr lang="en-ZA" sz="1800" dirty="0"/>
              <a:t>This contradicts the importance of the principle of certainty and predictability highlighted in the explanatory memorandum.</a:t>
            </a:r>
          </a:p>
          <a:p>
            <a:pPr algn="just">
              <a:lnSpc>
                <a:spcPct val="150000"/>
              </a:lnSpc>
              <a:buFont typeface="Wingdings" panose="05000000000000000000" pitchFamily="2" charset="2"/>
              <a:buChar char="v"/>
            </a:pPr>
            <a:endParaRPr lang="en-ZA" dirty="0"/>
          </a:p>
          <a:p>
            <a:pPr marL="0" indent="0" algn="just">
              <a:lnSpc>
                <a:spcPct val="150000"/>
              </a:lnSpc>
              <a:buNone/>
            </a:pPr>
            <a:endParaRPr lang="en-ZA" dirty="0"/>
          </a:p>
        </p:txBody>
      </p:sp>
      <p:sp>
        <p:nvSpPr>
          <p:cNvPr id="3" name="Title 2">
            <a:extLst>
              <a:ext uri="{FF2B5EF4-FFF2-40B4-BE49-F238E27FC236}">
                <a16:creationId xmlns:a16="http://schemas.microsoft.com/office/drawing/2014/main" xmlns="" id="{63515084-83FA-D381-4386-F050DA121C88}"/>
              </a:ext>
            </a:extLst>
          </p:cNvPr>
          <p:cNvSpPr>
            <a:spLocks noGrp="1"/>
          </p:cNvSpPr>
          <p:nvPr>
            <p:ph type="title"/>
          </p:nvPr>
        </p:nvSpPr>
        <p:spPr/>
        <p:txBody>
          <a:bodyPr>
            <a:normAutofit/>
          </a:bodyPr>
          <a:lstStyle/>
          <a:p>
            <a:r>
              <a:rPr lang="en-ZA" sz="2800" dirty="0"/>
              <a:t>A. Carbon tax rate trajectory</a:t>
            </a:r>
          </a:p>
        </p:txBody>
      </p:sp>
      <p:sp>
        <p:nvSpPr>
          <p:cNvPr id="4" name="Slide Number Placeholder 3">
            <a:extLst>
              <a:ext uri="{FF2B5EF4-FFF2-40B4-BE49-F238E27FC236}">
                <a16:creationId xmlns:a16="http://schemas.microsoft.com/office/drawing/2014/main" xmlns="" id="{5F07B1FB-6E33-A172-A0D2-382C97DB6250}"/>
              </a:ext>
            </a:extLst>
          </p:cNvPr>
          <p:cNvSpPr>
            <a:spLocks noGrp="1"/>
          </p:cNvSpPr>
          <p:nvPr>
            <p:ph type="sldNum" sz="quarter" idx="12"/>
          </p:nvPr>
        </p:nvSpPr>
        <p:spPr/>
        <p:txBody>
          <a:bodyPr/>
          <a:lstStyle/>
          <a:p>
            <a:pPr>
              <a:defRPr/>
            </a:pPr>
            <a:fld id="{32C6EAD3-2F72-4062-B8AD-66032594F5B0}" type="slidenum">
              <a:rPr lang="en-ZA" smtClean="0"/>
              <a:pPr>
                <a:defRPr/>
              </a:pPr>
              <a:t>8</a:t>
            </a:fld>
            <a:endParaRPr lang="en-ZA"/>
          </a:p>
        </p:txBody>
      </p:sp>
    </p:spTree>
    <p:extLst>
      <p:ext uri="{BB962C8B-B14F-4D97-AF65-F5344CB8AC3E}">
        <p14:creationId xmlns:p14="http://schemas.microsoft.com/office/powerpoint/2010/main" xmlns="" val="246605572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E50E3DC-84E0-5A52-6E11-DDA9CBF184A0}"/>
              </a:ext>
            </a:extLst>
          </p:cNvPr>
          <p:cNvSpPr>
            <a:spLocks noGrp="1"/>
          </p:cNvSpPr>
          <p:nvPr>
            <p:ph idx="1"/>
          </p:nvPr>
        </p:nvSpPr>
        <p:spPr>
          <a:xfrm>
            <a:off x="434665" y="1213646"/>
            <a:ext cx="12035063" cy="5837370"/>
          </a:xfrm>
        </p:spPr>
        <p:txBody>
          <a:bodyPr>
            <a:normAutofit lnSpcReduction="10000"/>
          </a:bodyPr>
          <a:lstStyle/>
          <a:p>
            <a:pPr marL="0" indent="0" algn="just">
              <a:lnSpc>
                <a:spcPct val="150000"/>
              </a:lnSpc>
              <a:buNone/>
            </a:pPr>
            <a:r>
              <a:rPr lang="en-ZA" sz="1800" b="1" dirty="0"/>
              <a:t>ii.   Financial Impact of the proposed higher tax rate</a:t>
            </a:r>
          </a:p>
          <a:p>
            <a:pPr algn="just">
              <a:lnSpc>
                <a:spcPct val="150000"/>
              </a:lnSpc>
              <a:buFont typeface="Wingdings" panose="05000000000000000000" pitchFamily="2" charset="2"/>
              <a:buChar char="§"/>
            </a:pPr>
            <a:r>
              <a:rPr lang="en-ZA" sz="1800" dirty="0"/>
              <a:t>Mining companies are implementing significant mitigation measures to reduce carbon emissions requiring them to incur substantial upfront capital investment costs, which they have absorbed. Removing the allowances contained in the CTA 2019 will erode the capita investments aimed at the  implementation of the mitigation measures.</a:t>
            </a:r>
          </a:p>
          <a:p>
            <a:pPr algn="just">
              <a:lnSpc>
                <a:spcPct val="150000"/>
              </a:lnSpc>
              <a:buFont typeface="Wingdings" panose="05000000000000000000" pitchFamily="2" charset="2"/>
              <a:buChar char="§"/>
            </a:pPr>
            <a:r>
              <a:rPr lang="en-US" sz="1800" dirty="0"/>
              <a:t>This proposed higher tax rate would severely impact the viability of mining operations, especially those that are energy and carbon intensive and have little window of opportunity for cost effective mitigation options</a:t>
            </a:r>
          </a:p>
          <a:p>
            <a:pPr algn="just">
              <a:lnSpc>
                <a:spcPct val="150000"/>
              </a:lnSpc>
              <a:buFont typeface="Wingdings" panose="05000000000000000000" pitchFamily="2" charset="2"/>
              <a:buChar char="§"/>
            </a:pPr>
            <a:r>
              <a:rPr lang="en-US" sz="1800" dirty="0"/>
              <a:t>Increase in  the input costs of mining companies seen indirectly through a forced increase in supplier pricing as a result of the rising carbon tax rate, to which they will also be subject. </a:t>
            </a:r>
          </a:p>
          <a:p>
            <a:pPr algn="just">
              <a:lnSpc>
                <a:spcPct val="150000"/>
              </a:lnSpc>
              <a:buFont typeface="Wingdings" panose="05000000000000000000" pitchFamily="2" charset="2"/>
              <a:buChar char="§"/>
            </a:pPr>
            <a:r>
              <a:rPr lang="en-US" sz="1800" dirty="0"/>
              <a:t>The mining industry is a price taker and will therefore be unable to transfer the costs of carbon tax to the price of commodities. Suppliers to the mining industry will however be able to transfer their costs of the tax to the mining industry. </a:t>
            </a:r>
          </a:p>
          <a:p>
            <a:pPr algn="just">
              <a:lnSpc>
                <a:spcPct val="150000"/>
              </a:lnSpc>
              <a:buFont typeface="Wingdings" panose="05000000000000000000" pitchFamily="2" charset="2"/>
              <a:buChar char="§"/>
            </a:pPr>
            <a:r>
              <a:rPr lang="en-US" sz="1800" dirty="0"/>
              <a:t>Dire impact on the viability of marginal mines, and may even be enough to render a mining company unprofitable and cause premature shut down.</a:t>
            </a:r>
            <a:endParaRPr lang="en-ZA" sz="1800" dirty="0"/>
          </a:p>
        </p:txBody>
      </p:sp>
      <p:sp>
        <p:nvSpPr>
          <p:cNvPr id="3" name="Title 2">
            <a:extLst>
              <a:ext uri="{FF2B5EF4-FFF2-40B4-BE49-F238E27FC236}">
                <a16:creationId xmlns:a16="http://schemas.microsoft.com/office/drawing/2014/main" xmlns="" id="{2DF07FFF-BD92-9BCB-5E24-F3E1E84ECB14}"/>
              </a:ext>
            </a:extLst>
          </p:cNvPr>
          <p:cNvSpPr>
            <a:spLocks noGrp="1"/>
          </p:cNvSpPr>
          <p:nvPr>
            <p:ph type="title"/>
          </p:nvPr>
        </p:nvSpPr>
        <p:spPr>
          <a:xfrm>
            <a:off x="561474" y="427220"/>
            <a:ext cx="12373475" cy="709604"/>
          </a:xfrm>
        </p:spPr>
        <p:txBody>
          <a:bodyPr>
            <a:normAutofit/>
          </a:bodyPr>
          <a:lstStyle/>
          <a:p>
            <a:r>
              <a:rPr lang="en-ZA" sz="2800" dirty="0"/>
              <a:t>A. Carbon tax rate trajectory cont. </a:t>
            </a:r>
          </a:p>
        </p:txBody>
      </p:sp>
      <p:sp>
        <p:nvSpPr>
          <p:cNvPr id="4" name="Slide Number Placeholder 3">
            <a:extLst>
              <a:ext uri="{FF2B5EF4-FFF2-40B4-BE49-F238E27FC236}">
                <a16:creationId xmlns:a16="http://schemas.microsoft.com/office/drawing/2014/main" xmlns="" id="{C8C14C9A-F08F-6014-EF8D-DA12B4FF189A}"/>
              </a:ext>
            </a:extLst>
          </p:cNvPr>
          <p:cNvSpPr>
            <a:spLocks noGrp="1"/>
          </p:cNvSpPr>
          <p:nvPr>
            <p:ph type="sldNum" sz="quarter" idx="12"/>
          </p:nvPr>
        </p:nvSpPr>
        <p:spPr/>
        <p:txBody>
          <a:bodyPr/>
          <a:lstStyle/>
          <a:p>
            <a:pPr>
              <a:defRPr/>
            </a:pPr>
            <a:fld id="{32C6EAD3-2F72-4062-B8AD-66032594F5B0}" type="slidenum">
              <a:rPr lang="en-ZA" smtClean="0"/>
              <a:pPr>
                <a:defRPr/>
              </a:pPr>
              <a:t>9</a:t>
            </a:fld>
            <a:endParaRPr lang="en-ZA"/>
          </a:p>
        </p:txBody>
      </p:sp>
    </p:spTree>
    <p:extLst>
      <p:ext uri="{BB962C8B-B14F-4D97-AF65-F5344CB8AC3E}">
        <p14:creationId xmlns:p14="http://schemas.microsoft.com/office/powerpoint/2010/main" xmlns="" val="707035078"/>
      </p:ext>
    </p:extLst>
  </p:cSld>
  <p:clrMapOvr>
    <a:masterClrMapping/>
  </p:clrMapOvr>
  <p:transition spd="med">
    <p:fade/>
  </p:transition>
</p:sld>
</file>

<file path=ppt/theme/theme1.xml><?xml version="1.0" encoding="utf-8"?>
<a:theme xmlns:a="http://schemas.openxmlformats.org/drawingml/2006/main" name="Office Theme">
  <a:themeElements>
    <a:clrScheme name="MCSA">
      <a:dk1>
        <a:sysClr val="windowText" lastClr="000000"/>
      </a:dk1>
      <a:lt1>
        <a:srgbClr val="FFFFFF"/>
      </a:lt1>
      <a:dk2>
        <a:srgbClr val="0C2340"/>
      </a:dk2>
      <a:lt2>
        <a:srgbClr val="D1D3D4"/>
      </a:lt2>
      <a:accent1>
        <a:srgbClr val="0039A6"/>
      </a:accent1>
      <a:accent2>
        <a:srgbClr val="EE2B37"/>
      </a:accent2>
      <a:accent3>
        <a:srgbClr val="00AD69"/>
      </a:accent3>
      <a:accent4>
        <a:srgbClr val="FFB612"/>
      </a:accent4>
      <a:accent5>
        <a:srgbClr val="6BABE5"/>
      </a:accent5>
      <a:accent6>
        <a:srgbClr val="FF7F32"/>
      </a:accent6>
      <a:hlink>
        <a:srgbClr val="97D700"/>
      </a:hlink>
      <a:folHlink>
        <a:srgbClr val="FEDB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455b3f6-a3fb-4775-9c40-c4141bf81e65" xsi:nil="true"/>
    <TaxKeywordTaxHTField xmlns="4455b3f6-a3fb-4775-9c40-c4141bf81e65">
      <Terms xmlns="http://schemas.microsoft.com/office/infopath/2007/PartnerControls"/>
    </TaxKeywordTaxHTField>
  </documentManagement>
</p:properties>
</file>

<file path=customXml/item2.xml><?xml version="1.0" encoding="utf-8"?>
<ct:contentTypeSchema xmlns:ct="http://schemas.microsoft.com/office/2006/metadata/contentType" xmlns:ma="http://schemas.microsoft.com/office/2006/metadata/properties/metaAttributes" ct:_="" ma:_="" ma:contentTypeName="Template" ma:contentTypeID="0x010100414E7E9051701B4A9AE31C7F827206B900F418FAC6FED95E4FA967C2F498BBB55E" ma:contentTypeVersion="9" ma:contentTypeDescription="" ma:contentTypeScope="" ma:versionID="e5ea6f8539f5ec88bffe85cad8443bcb">
  <xsd:schema xmlns:xsd="http://www.w3.org/2001/XMLSchema" xmlns:xs="http://www.w3.org/2001/XMLSchema" xmlns:p="http://schemas.microsoft.com/office/2006/metadata/properties" xmlns:ns2="4455b3f6-a3fb-4775-9c40-c4141bf81e65" xmlns:ns3="0a5b9c22-c956-45ed-986c-b3efb252d102" xmlns:ns4="c7a3549c-3524-47c1-bc17-49c6d8be6116" targetNamespace="http://schemas.microsoft.com/office/2006/metadata/properties" ma:root="true" ma:fieldsID="db88575f14334b3fc890884440df273f" ns2:_="" ns3:_="" ns4:_="">
    <xsd:import namespace="4455b3f6-a3fb-4775-9c40-c4141bf81e65"/>
    <xsd:import namespace="0a5b9c22-c956-45ed-986c-b3efb252d102"/>
    <xsd:import namespace="c7a3549c-3524-47c1-bc17-49c6d8be6116"/>
    <xsd:element name="properties">
      <xsd:complexType>
        <xsd:sequence>
          <xsd:element name="documentManagement">
            <xsd:complexType>
              <xsd:all>
                <xsd:element ref="ns2:TaxKeywordTaxHTField" minOccurs="0"/>
                <xsd:element ref="ns2:TaxCatchAll" minOccurs="0"/>
                <xsd:element ref="ns2:TaxCatchAllLabel" minOccurs="0"/>
                <xsd:element ref="ns3:MediaServiceMetadata" minOccurs="0"/>
                <xsd:element ref="ns3:MediaServiceFastMetadata" minOccurs="0"/>
                <xsd:element ref="ns3:MediaServiceDateTaken" minOccurs="0"/>
                <xsd:element ref="ns4:SharedWithUsers" minOccurs="0"/>
                <xsd:element ref="ns4:SharedWithDetail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55b3f6-a3fb-4775-9c40-c4141bf81e65"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8ad26329-e2a6-4b94-a48e-2d2fd93d888f"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ce630cd5-e73f-4646-817f-4d4083524120}" ma:internalName="TaxCatchAll" ma:showField="CatchAllData" ma:web="4455b3f6-a3fb-4775-9c40-c4141bf81e6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ce630cd5-e73f-4646-817f-4d4083524120}" ma:internalName="TaxCatchAllLabel" ma:readOnly="true" ma:showField="CatchAllDataLabel" ma:web="4455b3f6-a3fb-4775-9c40-c4141bf81e6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a5b9c22-c956-45ed-986c-b3efb252d102"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a3549c-3524-47c1-bc17-49c6d8be611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D7A18E-474C-44CE-AE2D-0A65D8D12074}">
  <ds:schemaRefs>
    <ds:schemaRef ds:uri="c7a3549c-3524-47c1-bc17-49c6d8be6116"/>
    <ds:schemaRef ds:uri="http://schemas.microsoft.com/office/2006/documentManagement/types"/>
    <ds:schemaRef ds:uri="4455b3f6-a3fb-4775-9c40-c4141bf81e65"/>
    <ds:schemaRef ds:uri="http://schemas.microsoft.com/office/infopath/2007/PartnerControls"/>
    <ds:schemaRef ds:uri="http://schemas.microsoft.com/office/2006/metadata/properties"/>
    <ds:schemaRef ds:uri="http://purl.org/dc/dcmitype/"/>
    <ds:schemaRef ds:uri="http://schemas.openxmlformats.org/package/2006/metadata/core-properties"/>
    <ds:schemaRef ds:uri="http://purl.org/dc/elements/1.1/"/>
    <ds:schemaRef ds:uri="0a5b9c22-c956-45ed-986c-b3efb252d102"/>
    <ds:schemaRef ds:uri="http://www.w3.org/XML/1998/namespace"/>
    <ds:schemaRef ds:uri="http://purl.org/dc/terms/"/>
  </ds:schemaRefs>
</ds:datastoreItem>
</file>

<file path=customXml/itemProps2.xml><?xml version="1.0" encoding="utf-8"?>
<ds:datastoreItem xmlns:ds="http://schemas.openxmlformats.org/officeDocument/2006/customXml" ds:itemID="{EB602295-A38F-4E0D-8AEA-2B18E33116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55b3f6-a3fb-4775-9c40-c4141bf81e65"/>
    <ds:schemaRef ds:uri="0a5b9c22-c956-45ed-986c-b3efb252d102"/>
    <ds:schemaRef ds:uri="c7a3549c-3524-47c1-bc17-49c6d8be61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C97048-70DF-4C7B-A071-2D41CFFE9C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3361</TotalTime>
  <Words>1803</Words>
  <Application>Microsoft Office PowerPoint</Application>
  <PresentationFormat>Custom</PresentationFormat>
  <Paragraphs>129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MINERALS COUNCIL SOUTH AFRICA   ORAL SUBMISSIONS ON THE DRAFT TAXATION LAWS AMENDMENT BILL</vt:lpstr>
      <vt:lpstr>Outline of the presentation</vt:lpstr>
      <vt:lpstr>About the Minerals Council</vt:lpstr>
      <vt:lpstr>Focus of the Presentation</vt:lpstr>
      <vt:lpstr>MINING SECTOR CONTRIBUTION TO SA ECONOMY</vt:lpstr>
      <vt:lpstr>Minerals Council Position on Climate Change </vt:lpstr>
      <vt:lpstr>     Comments on proposed amendments to the Carbon Tax Act </vt:lpstr>
      <vt:lpstr>A. Carbon tax rate trajectory</vt:lpstr>
      <vt:lpstr>A. Carbon tax rate trajectory cont. </vt:lpstr>
      <vt:lpstr>A. Carbon tax rate trajectory cont. </vt:lpstr>
      <vt:lpstr>A. Carbon tax rate trajectory cont. </vt:lpstr>
      <vt:lpstr>A. Carbon tax rate trajectory cont. </vt:lpstr>
      <vt:lpstr>Slide 13</vt:lpstr>
      <vt:lpstr>Slide 14</vt:lpstr>
      <vt:lpstr>B. Interaction between the carbon tax and the carbon budget</vt:lpstr>
      <vt:lpstr>C. Energy efficiency savings tax incentive extension</vt:lpstr>
      <vt:lpstr>C. Energy efficiency savings tax incentive extension cont.</vt:lpstr>
      <vt:lpstr>Electricity price neutrality commitment extension</vt:lpstr>
      <vt:lpstr>Carbon sequestration deduction</vt:lpstr>
      <vt:lpstr>Carbon sequestration deduction cont. </vt:lpstr>
      <vt:lpstr>Conclusions</vt:lpstr>
      <vt:lpstr>Thank you</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Venetia Daniolos</dc:creator>
  <cp:lastModifiedBy>USER</cp:lastModifiedBy>
  <cp:revision>220</cp:revision>
  <cp:lastPrinted>2018-11-16T12:08:59Z</cp:lastPrinted>
  <dcterms:created xsi:type="dcterms:W3CDTF">2017-06-14T14:48:53Z</dcterms:created>
  <dcterms:modified xsi:type="dcterms:W3CDTF">2022-09-19T17:53:12Z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0x010100414E7E9051701B4A9AE31C7F827206B900F418FAC6FED95E4FA967C2F498BBB55E</vt:lpwstr>
  </property>
</Properties>
</file>