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</p:sldMasterIdLst>
  <p:notesMasterIdLst>
    <p:notesMasterId r:id="rId18"/>
  </p:notesMasterIdLst>
  <p:handoutMasterIdLst>
    <p:handoutMasterId r:id="rId19"/>
  </p:handoutMasterIdLst>
  <p:sldIdLst>
    <p:sldId id="261" r:id="rId3"/>
    <p:sldId id="257" r:id="rId4"/>
    <p:sldId id="355" r:id="rId5"/>
    <p:sldId id="311" r:id="rId6"/>
    <p:sldId id="359" r:id="rId7"/>
    <p:sldId id="358" r:id="rId8"/>
    <p:sldId id="350" r:id="rId9"/>
    <p:sldId id="360" r:id="rId10"/>
    <p:sldId id="352" r:id="rId11"/>
    <p:sldId id="361" r:id="rId12"/>
    <p:sldId id="354" r:id="rId13"/>
    <p:sldId id="362" r:id="rId14"/>
    <p:sldId id="286" r:id="rId15"/>
    <p:sldId id="325" r:id="rId16"/>
    <p:sldId id="363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103" autoAdjust="0"/>
  </p:normalViewPr>
  <p:slideViewPr>
    <p:cSldViewPr snapToGrid="0" snapToObjects="1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687584-F083-49FC-A21F-34B091A4B07B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D32EB4-4711-4970-BA12-7154927D8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10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2B0B6C-8A42-4390-B049-7ED96FC6C25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CE2567-7DC5-4850-A7F7-CAF8D1CB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0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2567-7DC5-4850-A7F7-CAF8D1CB61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2567-7DC5-4850-A7F7-CAF8D1CB61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0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BCB1D6-4E56-8D45-BFBE-8FC0A3887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23"/>
            <a:ext cx="9144000" cy="686304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274E67-6A34-384C-9382-815F4FCD5DAC}"/>
              </a:ext>
            </a:extLst>
          </p:cNvPr>
          <p:cNvCxnSpPr>
            <a:cxnSpLocks/>
          </p:cNvCxnSpPr>
          <p:nvPr userDrawn="1"/>
        </p:nvCxnSpPr>
        <p:spPr>
          <a:xfrm>
            <a:off x="341643" y="3225521"/>
            <a:ext cx="4160019" cy="0"/>
          </a:xfrm>
          <a:prstGeom prst="line">
            <a:avLst/>
          </a:prstGeom>
          <a:ln w="76200">
            <a:solidFill>
              <a:srgbClr val="CD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663" y="6356351"/>
            <a:ext cx="166610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E75C60-0818-4608-83C6-3CF8CDC76741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8421" y="6356351"/>
            <a:ext cx="17738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17695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AFFA71-CAC8-144F-81AC-AE2C86F127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1258" y="1890944"/>
            <a:ext cx="5312824" cy="1195530"/>
          </a:xfrm>
        </p:spPr>
        <p:txBody>
          <a:bodyPr anchor="t">
            <a:normAutofit/>
          </a:bodyPr>
          <a:lstStyle>
            <a:lvl1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61258" y="3461638"/>
            <a:ext cx="3911247" cy="1518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288099" y="5562340"/>
            <a:ext cx="3174192" cy="3749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37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0FBF-E406-4BEA-ADF0-E612B4D3D4E8}" type="datetime1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6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457200"/>
            <a:ext cx="3348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502579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819" y="2057400"/>
            <a:ext cx="33482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1183-7405-408B-88F3-B9FFC4C85EC3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05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457200"/>
            <a:ext cx="3348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502579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819" y="2057400"/>
            <a:ext cx="33482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F0E8-51D6-43BC-987D-0776364798ED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91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819" y="1452762"/>
            <a:ext cx="8682363" cy="46550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CBC-6138-43B4-863D-0CF000A39248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93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1506" y="365125"/>
            <a:ext cx="1971675" cy="574264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819" y="365125"/>
            <a:ext cx="6578353" cy="574264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45AB-3F7D-4074-9495-DE719431A205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2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175"/>
            <a:ext cx="91408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3604" y="1122363"/>
            <a:ext cx="6491796" cy="2387600"/>
          </a:xfrm>
        </p:spPr>
        <p:txBody>
          <a:bodyPr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8950" y="3602038"/>
            <a:ext cx="5886450" cy="1655762"/>
          </a:xfrm>
        </p:spPr>
        <p:txBody>
          <a:bodyPr anchor="b"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90B43-1058-46B4-8467-E62AC201C2DE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803DA-A6DA-4506-B8FF-DA62CC0BE0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0126"/>
      </p:ext>
    </p:extLst>
  </p:cSld>
  <p:clrMapOvr>
    <a:masterClrMapping/>
  </p:clrMapOvr>
  <p:transition spd="slow"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98164"/>
            <a:ext cx="7886700" cy="48947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62" y="1"/>
            <a:ext cx="9140638" cy="552306"/>
          </a:xfrm>
        </p:spPr>
        <p:txBody>
          <a:bodyPr anchor="b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97638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2BCD-5D33-4334-8C01-490B3AEA975C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7638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C325F-C9A7-4639-9C26-4D933754A1A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08802"/>
      </p:ext>
    </p:extLst>
  </p:cSld>
  <p:clrMapOvr>
    <a:masterClrMapping/>
  </p:clrMapOvr>
  <p:transition spd="slow" advClick="0" advTm="3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175"/>
            <a:ext cx="91408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049" y="1709739"/>
            <a:ext cx="6206277" cy="2852737"/>
          </a:xfrm>
        </p:spPr>
        <p:txBody>
          <a:bodyPr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8950" y="4589465"/>
            <a:ext cx="5854503" cy="131762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F1A39-B70C-486B-A43B-F31E755A9E17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4357-E9DA-4482-827F-12515229785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70650"/>
      </p:ext>
    </p:extLst>
  </p:cSld>
  <p:clrMapOvr>
    <a:masterClrMapping/>
  </p:clrMapOvr>
  <p:transition spd="slow"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698161"/>
            <a:ext cx="3886200" cy="489477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698161"/>
            <a:ext cx="3886200" cy="489477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62" y="1"/>
            <a:ext cx="9140638" cy="552306"/>
          </a:xfrm>
        </p:spPr>
        <p:txBody>
          <a:bodyPr anchor="b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622C-D710-4CE5-B1BB-396669BBF1E8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5316A-14C3-4E1B-89A6-4E65CCB1C24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37850"/>
      </p:ext>
    </p:extLst>
  </p:cSld>
  <p:clrMapOvr>
    <a:masterClrMapping/>
  </p:clrMapOvr>
  <p:transition spd="slow"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70461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528525"/>
            <a:ext cx="3868340" cy="40644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0461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28525"/>
            <a:ext cx="3887391" cy="40644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62" y="1"/>
            <a:ext cx="9140638" cy="552306"/>
          </a:xfrm>
        </p:spPr>
        <p:txBody>
          <a:bodyPr anchor="b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D27C-0E1B-4583-AA47-A37AD17E4E44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93C83-92D4-4D6A-9DD6-DCAC7ABB0A3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4584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19" y="1452762"/>
            <a:ext cx="8682363" cy="46550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1E4D6-D878-4CCD-8513-C2C7F88FA888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78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62" y="1"/>
            <a:ext cx="9140638" cy="552306"/>
          </a:xfrm>
        </p:spPr>
        <p:txBody>
          <a:bodyPr anchor="b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7ACAA-7CC9-41BF-8FDE-90D273E5BF12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5966D-0A96-4D01-9F1F-7EDC17C5425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70190"/>
      </p:ext>
    </p:extLst>
  </p:cSld>
  <p:clrMapOvr>
    <a:masterClrMapping/>
  </p:clrMapOvr>
  <p:transition spd="slow"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98AD-9697-4543-BA9D-E048831EAAE2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8FC97-B691-4AEE-881C-2AA2449907E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01714"/>
      </p:ext>
    </p:extLst>
  </p:cSld>
  <p:clrMapOvr>
    <a:masterClrMapping/>
  </p:clrMapOvr>
  <p:transition spd="slow"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719"/>
            <a:ext cx="2949178" cy="1600200"/>
          </a:xfrm>
        </p:spPr>
        <p:txBody>
          <a:bodyPr anchor="b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658946"/>
            <a:ext cx="4629150" cy="4925108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28919"/>
            <a:ext cx="2949178" cy="3855135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3762A-6507-400D-BAD7-B8FA51AB66EF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50250-54D7-4C95-A87F-91732E9257A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16216"/>
      </p:ext>
    </p:extLst>
  </p:cSld>
  <p:clrMapOvr>
    <a:masterClrMapping/>
  </p:clrMapOvr>
  <p:transition spd="slow"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725"/>
            <a:ext cx="2949178" cy="1600200"/>
          </a:xfrm>
        </p:spPr>
        <p:txBody>
          <a:bodyPr anchor="b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658951"/>
            <a:ext cx="4629150" cy="4933981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28925"/>
            <a:ext cx="2949178" cy="3864007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7AF3-DCC0-43A0-9859-467CEDDF48A3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F8499-FEF2-4CB5-A387-4E65383B6B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4548"/>
      </p:ext>
    </p:extLst>
  </p:cSld>
  <p:clrMapOvr>
    <a:masterClrMapping/>
  </p:clrMapOvr>
  <p:transition spd="slow" advClick="0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98163"/>
            <a:ext cx="7886700" cy="489476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62" y="1"/>
            <a:ext cx="9140638" cy="552306"/>
          </a:xfrm>
        </p:spPr>
        <p:txBody>
          <a:bodyPr anchor="b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33295-B2A3-4F3B-B89A-77044BD9AE0A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3BF6-F0CF-400D-8D9E-4EB2CF16B69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87739"/>
      </p:ext>
    </p:extLst>
  </p:cSld>
  <p:clrMapOvr>
    <a:masterClrMapping/>
  </p:clrMapOvr>
  <p:transition spd="slow" advClick="0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227807"/>
          </a:xfrm>
        </p:spPr>
        <p:txBody>
          <a:bodyPr vert="eaVert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227807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54C5B-7900-4C45-A702-A29669E92631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04579-4FB2-40B9-82AA-199C79E6A5C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16357"/>
      </p:ext>
    </p:extLst>
  </p:cSld>
  <p:clrMapOvr>
    <a:masterClrMapping/>
  </p:clrMapOvr>
  <p:transition spd="slow" advClick="0" advTm="3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Arial" charset="0"/>
              </a:defRPr>
            </a:lvl1pPr>
          </a:lstStyle>
          <a:p>
            <a:pPr>
              <a:defRPr/>
            </a:pPr>
            <a:fld id="{CE54EDBC-EBAD-473A-AA55-3B875778AD05}" type="datetime1">
              <a:rPr lang="en-US" smtClean="0">
                <a:solidFill>
                  <a:prstClr val="black"/>
                </a:solidFill>
              </a:rPr>
              <a:t>9/13/2022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8D9D9-9E9A-4171-BA85-AFF6EE88609E}" type="slidenum">
              <a:rPr lang="en-Z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19" y="1452762"/>
            <a:ext cx="8682363" cy="46550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F804-D984-4DCE-B2DE-0F95AFD1D594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4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BCB1D6-4E56-8D45-BFBE-8FC0A3887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23"/>
            <a:ext cx="9144000" cy="6863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8" y="1890944"/>
            <a:ext cx="5030544" cy="2671532"/>
          </a:xfrm>
        </p:spPr>
        <p:txBody>
          <a:bodyPr anchor="t">
            <a:normAutofit/>
          </a:bodyPr>
          <a:lstStyle>
            <a:lvl1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258" y="4589464"/>
            <a:ext cx="3911247" cy="1518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-1663" y="6356351"/>
            <a:ext cx="166610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707FE89-D8A6-431F-97C2-9844A8827CC7}" type="datetime1">
              <a:rPr lang="en-US" smtClean="0"/>
              <a:t>9/13/2022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8421" y="6356351"/>
            <a:ext cx="17738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697" y="1452762"/>
            <a:ext cx="4275153" cy="46550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452762"/>
            <a:ext cx="4284032" cy="465500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26FA-D6BE-4705-8624-C68286D38FF3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1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818" y="1452762"/>
            <a:ext cx="42673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819" y="2403873"/>
            <a:ext cx="4267363" cy="37038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52762"/>
            <a:ext cx="428403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03873"/>
            <a:ext cx="4284031" cy="37038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C2BC-2F84-454D-856F-3ACADFCD8501}" type="datetime1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7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FB09B-A347-4F10-B53E-E71D0ED34CC8}" type="datetime1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13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0A93C-1290-4869-B3C5-8033DBB4CE88}" type="datetime1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0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F6E32-0CC4-ED48-85FB-9CCBBC973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9285"/>
            <a:ext cx="9144000" cy="9487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4E3B-1637-4438-AA52-AAB513F94287}" type="datetime1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3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820" y="1452762"/>
            <a:ext cx="8682361" cy="4655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6544" y="6107767"/>
            <a:ext cx="20524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53F5019-1BF5-4981-8ED9-C0325CAD79E5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077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AAFFA71-CAC8-144F-81AC-AE2C86F12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8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73" r:id="rId8"/>
    <p:sldLayoutId id="2147483667" r:id="rId9"/>
    <p:sldLayoutId id="2147483674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897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5C3672-5EB4-4F5B-8393-0806430CA927}" type="datetime1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t>9/13/2022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BEF23E-18BA-4A37-9999-EA8D09F02AE7}" type="slidenum">
              <a:rPr lang="en-US">
                <a:solidFill>
                  <a:prstClr val="black"/>
                </a:solidFill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0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 advClick="0" advTm="3000"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8" y="1890944"/>
            <a:ext cx="5312824" cy="660870"/>
          </a:xfrm>
        </p:spPr>
        <p:txBody>
          <a:bodyPr/>
          <a:lstStyle/>
          <a:p>
            <a:r>
              <a:rPr lang="en-ZA" dirty="0" smtClean="0"/>
              <a:t>SA ARMY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b="1" dirty="0" err="1" smtClean="0">
                <a:latin typeface="Arial Black" panose="020B0A04020102020204" pitchFamily="34" charset="0"/>
              </a:rPr>
              <a:t>Umzimvubu</a:t>
            </a:r>
            <a:r>
              <a:rPr lang="en-ZA" b="1" dirty="0" smtClean="0">
                <a:latin typeface="Arial Black" panose="020B0A04020102020204" pitchFamily="34" charset="0"/>
              </a:rPr>
              <a:t> Regiment</a:t>
            </a:r>
            <a:endParaRPr lang="en-ZA" b="1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62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Alleged 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Non-Payment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8" y="1485500"/>
            <a:ext cx="8682363" cy="4655005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</a:rPr>
              <a:t>Upon the completion of the verification of files for the enlistment, payment were activated for those who qualified.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</a:rPr>
              <a:t>The first payments came out in December 2021 and resulted in allegations of non-payment of members at </a:t>
            </a:r>
            <a:r>
              <a:rPr lang="en-US" sz="1800" kern="0" dirty="0" err="1" smtClean="0">
                <a:latin typeface="Arial" panose="020B0604020202020204" pitchFamily="34" charset="0"/>
              </a:rPr>
              <a:t>Umzimvubu</a:t>
            </a:r>
            <a:r>
              <a:rPr lang="en-US" sz="1800" kern="0" dirty="0" smtClean="0">
                <a:latin typeface="Arial" panose="020B0604020202020204" pitchFamily="34" charset="0"/>
              </a:rPr>
              <a:t> Regiment</a:t>
            </a:r>
            <a:r>
              <a:rPr lang="en-US" sz="1800" kern="0" dirty="0">
                <a:latin typeface="Arial" panose="020B0604020202020204" pitchFamily="34" charset="0"/>
              </a:rPr>
              <a:t>. </a:t>
            </a:r>
            <a:endParaRPr lang="en-US" sz="1800" kern="0" dirty="0" smtClean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</a:rPr>
              <a:t>Members not meeting the enlistment criteria were the </a:t>
            </a:r>
            <a:r>
              <a:rPr lang="en-US" sz="1800" kern="0" dirty="0">
                <a:latin typeface="Arial" panose="020B0604020202020204" pitchFamily="34" charset="0"/>
              </a:rPr>
              <a:t>main reasons for the </a:t>
            </a:r>
            <a:r>
              <a:rPr lang="en-US" sz="1800" kern="0" dirty="0" smtClean="0">
                <a:latin typeface="Arial" panose="020B0604020202020204" pitchFamily="34" charset="0"/>
              </a:rPr>
              <a:t>non-payment.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</a:rPr>
              <a:t>Following these developments, a decision was taken to convene an Inquiry dated 28</a:t>
            </a:r>
            <a:r>
              <a:rPr lang="en-US" sz="1800" kern="0" baseline="30000" dirty="0" smtClean="0">
                <a:latin typeface="Arial" panose="020B0604020202020204" pitchFamily="34" charset="0"/>
              </a:rPr>
              <a:t>th</a:t>
            </a:r>
            <a:r>
              <a:rPr lang="en-US" sz="1800" kern="0" dirty="0" smtClean="0">
                <a:latin typeface="Arial" panose="020B0604020202020204" pitchFamily="34" charset="0"/>
              </a:rPr>
              <a:t> December 2021. Any intended payment to the affected members was stopped pending the outcome of the investigation.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</a:rPr>
              <a:t>While some of the members of the </a:t>
            </a:r>
            <a:r>
              <a:rPr lang="en-US" sz="1800" kern="0" dirty="0" err="1" smtClean="0">
                <a:latin typeface="Arial" panose="020B0604020202020204" pitchFamily="34" charset="0"/>
              </a:rPr>
              <a:t>Umzimvubu</a:t>
            </a:r>
            <a:r>
              <a:rPr lang="en-US" sz="1800" kern="0" dirty="0" smtClean="0">
                <a:latin typeface="Arial" panose="020B0604020202020204" pitchFamily="34" charset="0"/>
              </a:rPr>
              <a:t> Regiment (enlisted Reserves) were deployed in KZN, payments were being effected.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 smtClean="0"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4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45387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Regarding the BOI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7" y="1915636"/>
            <a:ext cx="8682363" cy="1160073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Inquiry was completed and handed over to the Convening Authority. It has been referred back due to some short comings as identified. Such short comings had to be addressed.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ZA" sz="1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7" y="699900"/>
            <a:ext cx="8682363" cy="4672200"/>
          </a:xfrm>
        </p:spPr>
        <p:txBody>
          <a:bodyPr>
            <a:normAutofit lnSpcReduction="10000"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Payment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Status of the 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808 Members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Z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Z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ZA" sz="1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is the current status with regards to the Payment of the </a:t>
            </a: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808 </a:t>
            </a:r>
            <a:r>
              <a:rPr lang="en-ZA" sz="1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members who reported at </a:t>
            </a:r>
            <a:r>
              <a:rPr lang="en-ZA" sz="1800" b="1" dirty="0" err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Umzimvubu</a:t>
            </a:r>
            <a:r>
              <a:rPr lang="en-ZA" sz="1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Regiment</a:t>
            </a: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135 were eligible for paid: Were accordingly enlisted.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Members were excluded: Reasons - Previous convictions in the SANDF 					and civilian criminal records.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          -  Former Forces members who did 						not integrate.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 smtClean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           - Members whose enlistment were 						completed after the BOI was 						convened (68).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ENLISTED OUT OF 808 = 203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-ZA" sz="1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1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OF 605 – Not enlisted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 smtClean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 smtClean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en-ZA" sz="1800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ZA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ZA" sz="1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4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0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Findings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9" y="1217480"/>
            <a:ext cx="8682363" cy="522526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Z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</a:t>
            </a:r>
            <a:r>
              <a:rPr lang="en-Z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 were utilised in the day to day accommodation, feeding and all other social wellbeing of keeping </a:t>
            </a:r>
            <a:r>
              <a:rPr lang="en-Z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members within </a:t>
            </a:r>
            <a:r>
              <a:rPr lang="en-Z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 </a:t>
            </a:r>
            <a:r>
              <a:rPr lang="en-Z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lines.</a:t>
            </a:r>
          </a:p>
          <a:p>
            <a:pPr marL="0" lvl="0" indent="0" algn="just">
              <a:buNone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r>
              <a:rPr lang="en-ZA" sz="1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The State incurred the following costs during the whole process: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600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r>
              <a:rPr lang="en-ZA" sz="1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Enlistee bus tickets on departure home — </a:t>
            </a:r>
            <a:r>
              <a:rPr lang="en-ZA" sz="16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233 000.00.</a:t>
            </a: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endParaRPr lang="en-ZA" sz="1600" b="1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r>
              <a:rPr lang="en-ZA" sz="1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Military transport costs taking members home </a:t>
            </a:r>
            <a:r>
              <a:rPr lang="en-ZA" sz="16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 R 81 342.00.</a:t>
            </a: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endParaRPr lang="en-ZA" sz="1600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r>
              <a:rPr lang="en-ZA" sz="1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Ration costing (Commercialized mess) — R </a:t>
            </a:r>
            <a:r>
              <a:rPr lang="en-ZA" sz="16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4 275 490.00.</a:t>
            </a: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endParaRPr lang="en-ZA" sz="1600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r>
              <a:rPr lang="en-ZA" sz="1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Administration and logistical needs/requirements — </a:t>
            </a:r>
            <a:r>
              <a:rPr lang="en-ZA" sz="16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54 498.00.</a:t>
            </a: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endParaRPr lang="en-ZA" sz="1600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r>
              <a:rPr lang="en-ZA" sz="1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Enlistee salary projections </a:t>
            </a:r>
            <a:r>
              <a:rPr lang="en-ZA" sz="16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 R 23 920 148.82.</a:t>
            </a: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endParaRPr lang="en-ZA" sz="1600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defRPr/>
            </a:pPr>
            <a:r>
              <a:rPr lang="en-ZA" sz="1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costs to date - </a:t>
            </a:r>
            <a:r>
              <a:rPr lang="en-ZA" sz="16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28 564 478.82</a:t>
            </a:r>
            <a:endParaRPr lang="en-US" sz="1600" dirty="0"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ZA" sz="1800" dirty="0" smtClean="0"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GB" sz="2000" dirty="0" smtClean="0">
              <a:solidFill>
                <a:srgbClr val="564B3C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818" y="182562"/>
            <a:ext cx="9144000" cy="1325563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9" y="1724475"/>
            <a:ext cx="8682363" cy="2503494"/>
          </a:xfrm>
        </p:spPr>
        <p:txBody>
          <a:bodyPr>
            <a:normAutofit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r>
              <a:rPr lang="en-ZA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BOI is at this stage under legal review for advice to the Convening Authority.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r>
              <a:rPr lang="en-ZA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It is anticipated that the legal review will be completed by end of September to be handed over to the Convening Authority.</a:t>
            </a:r>
            <a:endParaRPr lang="en-Z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 smtClean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GB" sz="2000" dirty="0" smtClean="0">
              <a:solidFill>
                <a:srgbClr val="564B3C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818" y="182562"/>
            <a:ext cx="9144000" cy="641303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9" y="385390"/>
            <a:ext cx="8682363" cy="1118313"/>
          </a:xfrm>
        </p:spPr>
        <p:txBody>
          <a:bodyPr>
            <a:normAutofit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r>
              <a:rPr lang="en-ZA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Members who did not meet the enlistment requirement were furnished with individual letters stating the reasons for non-enlistment into the Reserves.</a:t>
            </a:r>
            <a:endParaRPr lang="en-Z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 smtClean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GB" sz="2000" dirty="0" smtClean="0">
              <a:solidFill>
                <a:srgbClr val="564B3C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0" y="1298041"/>
            <a:ext cx="8826139" cy="555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8514" y="1838587"/>
            <a:ext cx="8682363" cy="995148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Following the, July </a:t>
            </a:r>
            <a:r>
              <a:rPr lang="en-US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2021 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unrest, the SA Army had to be deployed in the Provinces of KZN and Gauteng in order </a:t>
            </a:r>
            <a:r>
              <a:rPr lang="en-US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to stabilize the situation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. Presidential Minutes and Operational Directives were issued for the SA Army to deploy in the affected areas. </a:t>
            </a: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4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Authorisation for Deployment – Presidential Minutes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8" y="992670"/>
            <a:ext cx="8682363" cy="995148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Following the, July </a:t>
            </a:r>
            <a:r>
              <a:rPr lang="en-US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2021 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unrest, the SA Army had to be deployed in the provinces of KZN and Gauteng in order </a:t>
            </a:r>
            <a:r>
              <a:rPr lang="en-US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to stabilize the situation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. Presidential Minutes and Operational Directives were issued for the SA Army to deploy in the affected areas. </a:t>
            </a: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4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47851"/>
            <a:ext cx="7492267" cy="42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2261"/>
          </a:xfrm>
        </p:spPr>
        <p:txBody>
          <a:bodyPr>
            <a:normAutofit/>
          </a:bodyPr>
          <a:lstStyle/>
          <a:p>
            <a:r>
              <a:rPr lang="en-Z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 Army Media Statement</a:t>
            </a:r>
            <a:endParaRPr lang="en-Z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3245" y="685753"/>
            <a:ext cx="8682363" cy="4739700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SA Army Issued a Media Statement for the Call-Up of Reserves dated 14 July 2021.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 </a:t>
            </a: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Statement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Date: Wednesday 14 July 2021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Embargo: Immediate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URGENT</a:t>
            </a: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IMMEDIATE REPORTING TO UNITS: SA ARMY RESERVE FORCE MEMBERS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directed by chief of the SA Army, Lieutenant General </a:t>
            </a:r>
            <a:r>
              <a:rPr lang="en-GB" sz="1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Lawrance</a:t>
            </a: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Khulekani</a:t>
            </a: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Mbatha</a:t>
            </a: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all reserve members are to report for duty at first light tomorrow morning 15 July 2021 at their respective units.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members to report ready with necessary equipment.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Issued by:	South African National Defence Force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Enquiries: 012 355 1903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Cellphone</a:t>
            </a: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082 051 8789</a:t>
            </a:r>
            <a:endParaRPr lang="en-US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Colonel Sammy </a:t>
            </a:r>
            <a:r>
              <a:rPr lang="en-GB" sz="1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Mosiane</a:t>
            </a:r>
            <a:r>
              <a:rPr lang="en-GB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7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ZA" sz="17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700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None/>
              <a:defRPr/>
            </a:pPr>
            <a:endParaRPr lang="en-GB" sz="1700" dirty="0" smtClean="0">
              <a:solidFill>
                <a:srgbClr val="564B3C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Provisions of the Defence Act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8" y="1211014"/>
            <a:ext cx="8682363" cy="4725909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1800" kern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Defence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Act, Act 42 of 2002 (as amended), section 11 makes provisions for the employment of the following categories of people: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1800" u="sng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Members of the Regular Force 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which serves full-time until reaching their 	age of retirement expiry of contracted term of service or otherwise 	discharged from </a:t>
            </a:r>
            <a:r>
              <a:rPr lang="en-US" sz="1800" kern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Defence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Force in accordance with the law.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1800" u="sng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Members of the Reserve Force 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which serve on a part-time basis for which 	such periods as they have been contracted for, unless their service is 	terminated in accordance with the law.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Section 16 The Minister may establish and designate for the purpose of support to the </a:t>
            </a:r>
            <a:r>
              <a:rPr lang="en-US" sz="1800" kern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Defence</a:t>
            </a: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Force the Auxiliary services as may be necessary.  They serve for such period as the Minister may determine and other provisions.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3887"/>
          </a:xfrm>
        </p:spPr>
        <p:txBody>
          <a:bodyPr>
            <a:normAutofit fontScale="90000"/>
          </a:bodyPr>
          <a:lstStyle/>
          <a:p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The General Regulations for the Reserves Dated 02 June 2017</a:t>
            </a:r>
            <a:b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4584" y="614350"/>
            <a:ext cx="8682363" cy="4725909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enlistment procedure include the following: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lvl="1" indent="-45720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Prohibition on enrolment of certain former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Force members. The Chief of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Force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may not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enrol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former member of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Force as a member of the Reserve Force if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indent="-45720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 algn="just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that former member resigned from or left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Force on the condition that he or she would not accept or seek re-appointment; </a:t>
            </a:r>
          </a:p>
          <a:p>
            <a:pPr marL="742950" lvl="2" indent="-285750" algn="just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 algn="just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original grounds for termination of service in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Force militate against enrolment;</a:t>
            </a:r>
          </a:p>
          <a:p>
            <a:pPr marL="742950" lvl="2" indent="-285750" algn="just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 algn="just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services of the former Regular Force member were terminated in terms of section 59(1)(d) or (e) or (2) of the Act; or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[discharge/imprisonment/dismissal]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 algn="just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 algn="just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former member left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Force for medical or psychological reasons and cannot produce recent and conclusive evidence of recovery that is verified by the Surgeon-General</a:t>
            </a: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62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Call-Up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8" y="1256691"/>
            <a:ext cx="8682363" cy="4655005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0" dirty="0" smtClean="0">
                <a:latin typeface="Arial" panose="020B0604020202020204" pitchFamily="34" charset="0"/>
              </a:rPr>
              <a:t>Subsequent to the SA Army media release, an SA Army and the SA Army Infantry Formation Instructions were issued for the</a:t>
            </a:r>
            <a:r>
              <a:rPr lang="en-ZA" sz="1800" dirty="0" smtClean="0">
                <a:latin typeface="Arial" panose="020B0604020202020204" pitchFamily="34" charset="0"/>
              </a:rPr>
              <a:t> </a:t>
            </a:r>
            <a:r>
              <a:rPr lang="en-ZA" sz="1800" dirty="0">
                <a:latin typeface="Arial" panose="020B0604020202020204" pitchFamily="34" charset="0"/>
              </a:rPr>
              <a:t>activation of Reserve call ups to be utilised in OP </a:t>
            </a:r>
            <a:r>
              <a:rPr lang="en-ZA" sz="1800" dirty="0" smtClean="0">
                <a:latin typeface="Arial" panose="020B0604020202020204" pitchFamily="34" charset="0"/>
              </a:rPr>
              <a:t>PROSPER. 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ZA" sz="180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dirty="0" smtClean="0">
                <a:latin typeface="Arial" panose="020B0604020202020204" pitchFamily="34" charset="0"/>
              </a:rPr>
              <a:t>Members of the R</a:t>
            </a:r>
            <a:r>
              <a:rPr lang="en-US" sz="1700" kern="0" dirty="0" err="1" smtClean="0">
                <a:latin typeface="Arial" panose="020B0604020202020204" pitchFamily="34" charset="0"/>
              </a:rPr>
              <a:t>eserves</a:t>
            </a:r>
            <a:r>
              <a:rPr lang="en-US" sz="1700" kern="0" dirty="0" smtClean="0">
                <a:latin typeface="Arial" panose="020B0604020202020204" pitchFamily="34" charset="0"/>
              </a:rPr>
              <a:t> should report to their respective units and enlistment should carry on (as contained in the General Regulations dated 02 June 2017).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0" dirty="0" smtClean="0">
                <a:latin typeface="Arial" panose="020B0604020202020204" pitchFamily="34" charset="0"/>
              </a:rPr>
              <a:t>Further to the Infantry Formation Call-Up Instruction, there was a “voice note” that was circulated on the </a:t>
            </a:r>
            <a:r>
              <a:rPr lang="en-US" sz="1700" kern="0" dirty="0" err="1" smtClean="0">
                <a:latin typeface="Arial" panose="020B0604020202020204" pitchFamily="34" charset="0"/>
              </a:rPr>
              <a:t>Umzimvubu</a:t>
            </a:r>
            <a:r>
              <a:rPr lang="en-US" sz="1700" kern="0" dirty="0" smtClean="0">
                <a:latin typeface="Arial" panose="020B0604020202020204" pitchFamily="34" charset="0"/>
              </a:rPr>
              <a:t> Regiment group. The voice note stated that all those who were soldiers should take the opportunity to report at </a:t>
            </a:r>
            <a:r>
              <a:rPr lang="en-US" sz="1700" kern="0" dirty="0" err="1" smtClean="0">
                <a:latin typeface="Arial" panose="020B0604020202020204" pitchFamily="34" charset="0"/>
              </a:rPr>
              <a:t>Umzimvubu</a:t>
            </a:r>
            <a:r>
              <a:rPr lang="en-US" sz="1700" kern="0" dirty="0" smtClean="0">
                <a:latin typeface="Arial" panose="020B0604020202020204" pitchFamily="34" charset="0"/>
              </a:rPr>
              <a:t> Regt whether enlisted or not.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0" dirty="0" smtClean="0">
                <a:latin typeface="Arial" panose="020B0604020202020204" pitchFamily="34" charset="0"/>
              </a:rPr>
              <a:t>There was a total of 808 members who reported at the Regiment and could not be </a:t>
            </a:r>
            <a:r>
              <a:rPr lang="en-US" sz="1700" kern="0" dirty="0" err="1" smtClean="0">
                <a:latin typeface="Arial" panose="020B0604020202020204" pitchFamily="34" charset="0"/>
              </a:rPr>
              <a:t>be</a:t>
            </a:r>
            <a:r>
              <a:rPr lang="en-US" sz="1700" kern="0" dirty="0" smtClean="0">
                <a:latin typeface="Arial" panose="020B0604020202020204" pitchFamily="34" charset="0"/>
              </a:rPr>
              <a:t> enlisted. This category consisted of people who were former soldiers (ex-members, </a:t>
            </a:r>
            <a:r>
              <a:rPr lang="en-US" sz="1700" kern="0" dirty="0" err="1" smtClean="0">
                <a:latin typeface="Arial" panose="020B0604020202020204" pitchFamily="34" charset="0"/>
              </a:rPr>
              <a:t>civillians</a:t>
            </a:r>
            <a:r>
              <a:rPr lang="en-US" sz="1700" kern="0" dirty="0" smtClean="0">
                <a:latin typeface="Arial" panose="020B0604020202020204" pitchFamily="34" charset="0"/>
              </a:rPr>
              <a:t> and those who did not integrate) but never enlisted in the Reserves.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0" dirty="0">
                <a:latin typeface="Arial" panose="020B0604020202020204" pitchFamily="34" charset="0"/>
              </a:rPr>
              <a:t>There were Reserves members of the Regiment that </a:t>
            </a:r>
            <a:r>
              <a:rPr lang="en-US" sz="1700" kern="0" dirty="0" smtClean="0">
                <a:latin typeface="Arial" panose="020B0604020202020204" pitchFamily="34" charset="0"/>
              </a:rPr>
              <a:t>also reported </a:t>
            </a:r>
            <a:r>
              <a:rPr lang="en-US" sz="1700" kern="0" dirty="0">
                <a:latin typeface="Arial" panose="020B0604020202020204" pitchFamily="34" charset="0"/>
              </a:rPr>
              <a:t>and were deployed as intended. These </a:t>
            </a:r>
            <a:r>
              <a:rPr lang="en-US" sz="1700" kern="0" dirty="0" smtClean="0">
                <a:latin typeface="Arial" panose="020B0604020202020204" pitchFamily="34" charset="0"/>
              </a:rPr>
              <a:t>were already </a:t>
            </a:r>
            <a:r>
              <a:rPr lang="en-US" sz="1700" kern="0" dirty="0">
                <a:latin typeface="Arial" panose="020B0604020202020204" pitchFamily="34" charset="0"/>
              </a:rPr>
              <a:t>enlisted members of </a:t>
            </a:r>
            <a:r>
              <a:rPr lang="en-US" sz="1700" kern="0" dirty="0" err="1">
                <a:latin typeface="Arial" panose="020B0604020202020204" pitchFamily="34" charset="0"/>
              </a:rPr>
              <a:t>Umzimvubu</a:t>
            </a:r>
            <a:r>
              <a:rPr lang="en-US" sz="1700" kern="0" dirty="0">
                <a:latin typeface="Arial" panose="020B0604020202020204" pitchFamily="34" charset="0"/>
              </a:rPr>
              <a:t> </a:t>
            </a:r>
            <a:r>
              <a:rPr lang="en-US" sz="1700" kern="0" dirty="0" smtClean="0">
                <a:latin typeface="Arial" panose="020B0604020202020204" pitchFamily="34" charset="0"/>
              </a:rPr>
              <a:t>Regiment.</a:t>
            </a: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700" kern="0" dirty="0" smtClean="0"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700" b="1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700" dirty="0"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700" dirty="0"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Call-Up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818" y="906078"/>
            <a:ext cx="8682363" cy="4655005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0" dirty="0" smtClean="0">
                <a:latin typeface="Arial" panose="020B0604020202020204" pitchFamily="34" charset="0"/>
              </a:rPr>
              <a:t>Some of those members (808) came from other Provinces</a:t>
            </a:r>
            <a:r>
              <a:rPr lang="en-US" sz="1700" kern="0" dirty="0">
                <a:latin typeface="Arial" panose="020B0604020202020204" pitchFamily="34" charset="0"/>
              </a:rPr>
              <a:t> </a:t>
            </a:r>
            <a:r>
              <a:rPr lang="en-US" sz="1700" kern="0" dirty="0" smtClean="0">
                <a:latin typeface="Arial" panose="020B0604020202020204" pitchFamily="34" charset="0"/>
              </a:rPr>
              <a:t>while the Call was members of the Reserves who are supposed to report in their own Unit.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>
                <a:latin typeface="Arial" panose="020B0604020202020204" pitchFamily="34" charset="0"/>
              </a:rPr>
              <a:t>The members who reported were accommodated at the Regiment even though they were not </a:t>
            </a:r>
            <a:r>
              <a:rPr lang="en-US" sz="1800" kern="0" dirty="0" smtClean="0">
                <a:latin typeface="Arial" panose="020B0604020202020204" pitchFamily="34" charset="0"/>
              </a:rPr>
              <a:t>enlisted (voice note) as </a:t>
            </a:r>
            <a:r>
              <a:rPr lang="en-US" sz="1800" kern="0" dirty="0">
                <a:latin typeface="Arial" panose="020B0604020202020204" pitchFamily="34" charset="0"/>
              </a:rPr>
              <a:t>members of the Reserves (and could not be enlisted). </a:t>
            </a:r>
            <a:endParaRPr lang="en-US" sz="1800" kern="0" dirty="0" smtClean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</a:rPr>
              <a:t>There were also allegations of new appointees to manage the Reserves administration.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kern="0" dirty="0">
                <a:latin typeface="Arial" panose="020B0604020202020204" pitchFamily="34" charset="0"/>
              </a:rPr>
              <a:t>These members were kept in the Regiment since reporting with effect </a:t>
            </a:r>
            <a:r>
              <a:rPr lang="en-US" sz="1800" kern="0" dirty="0" smtClean="0">
                <a:latin typeface="Arial" panose="020B0604020202020204" pitchFamily="34" charset="0"/>
              </a:rPr>
              <a:t>from mid-July  to August 2021. </a:t>
            </a:r>
            <a:r>
              <a:rPr lang="en-US" sz="1800" kern="0" dirty="0">
                <a:latin typeface="Arial" panose="020B0604020202020204" pitchFamily="34" charset="0"/>
              </a:rPr>
              <a:t>They were thereafter </a:t>
            </a:r>
            <a:r>
              <a:rPr lang="en-US" sz="1800" kern="0" dirty="0" smtClean="0">
                <a:latin typeface="Arial" panose="020B0604020202020204" pitchFamily="34" charset="0"/>
              </a:rPr>
              <a:t>transported (as per their request) </a:t>
            </a:r>
            <a:r>
              <a:rPr lang="en-US" sz="1800" kern="0" dirty="0">
                <a:latin typeface="Arial" panose="020B0604020202020204" pitchFamily="34" charset="0"/>
              </a:rPr>
              <a:t>back to their different destinations since they could not be enlisted (immediately) for different reasons</a:t>
            </a:r>
            <a:r>
              <a:rPr lang="en-US" sz="1800" kern="0" dirty="0" smtClean="0">
                <a:latin typeface="Arial" panose="020B060402020202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700" kern="0" dirty="0" smtClean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kern="0" dirty="0">
              <a:latin typeface="Arial" panose="020B0604020202020204" pitchFamily="34" charset="0"/>
            </a:endParaRPr>
          </a:p>
          <a:p>
            <a:pPr marL="571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700" kern="0" dirty="0" smtClean="0">
              <a:latin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700" b="1" kern="0" dirty="0">
              <a:latin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b="1" kern="0" dirty="0">
              <a:latin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700" dirty="0"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700" dirty="0"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178"/>
            <a:ext cx="9144000" cy="1073887"/>
          </a:xfrm>
        </p:spPr>
        <p:txBody>
          <a:bodyPr>
            <a:normAutofit/>
          </a:bodyPr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Identified Administrative Challenges</a:t>
            </a:r>
            <a:b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5118" y="1098293"/>
            <a:ext cx="8682363" cy="5087922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 mid-August 2021 , it was brought to the attention of the Army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Headquarters through the HR Section and D Army Reserves that 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administrative challenges at </a:t>
            </a:r>
            <a:r>
              <a:rPr lang="en-US" sz="1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Umzimvubu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Regiment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which included the administration and some people who were not eligible for enlistment.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On 15</a:t>
            </a:r>
            <a:r>
              <a:rPr lang="en-US" sz="1800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to 22 August, a team of senior officers were sent to </a:t>
            </a:r>
            <a:r>
              <a:rPr lang="en-US" sz="1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Umzimvubu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Regiment to access the nature of the problem.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HR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team conducted a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“feet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ground”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exercise and discovered that the actual number of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under discussion is 808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hangingPunc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team found that there were former members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with Criminal records, members that have transgressed the Military Disciplinary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Code, those who did not integrate (and </a:t>
            </a: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civillians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just" hangingPunct="0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hangingPunc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Then a decision was taken that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all members that do not meet the enlistment criteria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must be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sent home with immediate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effect. Further to this it was the proper verification of files for enlistment.</a:t>
            </a:r>
          </a:p>
          <a:p>
            <a:pPr marL="0" indent="0" hangingPunc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latin typeface="Arial" panose="020B0604020202020204" pitchFamily="34" charset="0"/>
              <a:cs typeface="Arial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ZA" sz="1800" dirty="0">
              <a:latin typeface="Arial" panose="020B0604020202020204" pitchFamily="34" charset="0"/>
              <a:cs typeface="Arial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Font typeface="Wingdings" panose="05000000000000000000" pitchFamily="2" charset="2"/>
              <a:buChar char="§"/>
              <a:defRPr/>
            </a:pPr>
            <a:endParaRPr lang="en-ZA" sz="18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FA71-CAC8-144F-81AC-AE2C86F127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2426</TotalTime>
  <Words>1123</Words>
  <Application>Microsoft Office PowerPoint</Application>
  <PresentationFormat>On-screen Show (4:3)</PresentationFormat>
  <Paragraphs>266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1_Office Theme</vt:lpstr>
      <vt:lpstr>SA ARMY</vt:lpstr>
      <vt:lpstr>INTRODUCTION</vt:lpstr>
      <vt:lpstr>Authorisation for Deployment – Presidential Minutes</vt:lpstr>
      <vt:lpstr>SA Army Media Statement</vt:lpstr>
      <vt:lpstr>Provisions of the Defence Act</vt:lpstr>
      <vt:lpstr>The General Regulations for the Reserves Dated 02 June 2017 </vt:lpstr>
      <vt:lpstr>The Call-Up</vt:lpstr>
      <vt:lpstr>The Call-Up</vt:lpstr>
      <vt:lpstr>Identified Administrative Challenges </vt:lpstr>
      <vt:lpstr>Alleged Non-Payment</vt:lpstr>
      <vt:lpstr>Progress Regarding the BOI</vt:lpstr>
      <vt:lpstr>PowerPoint Presentation</vt:lpstr>
      <vt:lpstr>Preliminary Findings</vt:lpstr>
      <vt:lpstr>CONCLUSION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Whittle</dc:creator>
  <cp:lastModifiedBy>Bryan Mantyi</cp:lastModifiedBy>
  <cp:revision>581</cp:revision>
  <cp:lastPrinted>2022-07-19T07:06:12Z</cp:lastPrinted>
  <dcterms:created xsi:type="dcterms:W3CDTF">2022-02-08T09:03:35Z</dcterms:created>
  <dcterms:modified xsi:type="dcterms:W3CDTF">2022-09-13T09:12:03Z</dcterms:modified>
</cp:coreProperties>
</file>